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0F9"/>
    <a:srgbClr val="DD384D"/>
    <a:srgbClr val="DD2835"/>
    <a:srgbClr val="DD1F02"/>
    <a:srgbClr val="FA9CA6"/>
    <a:srgbClr val="FA818F"/>
    <a:srgbClr val="FF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1"/>
  </p:normalViewPr>
  <p:slideViewPr>
    <p:cSldViewPr snapToGrid="0" snapToObjects="1">
      <p:cViewPr varScale="1">
        <p:scale>
          <a:sx n="74" d="100"/>
          <a:sy n="74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769EF-8FD9-EA4F-A67A-997FF8B6B4DE}" type="doc">
      <dgm:prSet loTypeId="urn:microsoft.com/office/officeart/2005/8/layout/vProcess5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CC4E709-7E57-114C-B144-7042CA52E18E}">
      <dgm:prSet phldrT="[文字]"/>
      <dgm:spPr/>
      <dgm:t>
        <a:bodyPr/>
        <a:lstStyle/>
        <a:p>
          <a:r>
            <a:rPr lang="en-US" altLang="zh-TW" dirty="0" smtClean="0"/>
            <a:t>Slice</a:t>
          </a:r>
          <a:r>
            <a:rPr lang="zh-TW" altLang="en-US" dirty="0" smtClean="0"/>
            <a:t> </a:t>
          </a:r>
          <a:r>
            <a:rPr lang="en-US" altLang="zh-TW" dirty="0" smtClean="0"/>
            <a:t>timing</a:t>
          </a:r>
          <a:endParaRPr lang="zh-TW" altLang="en-US" dirty="0"/>
        </a:p>
      </dgm:t>
    </dgm:pt>
    <dgm:pt modelId="{F86E7D03-DD8D-3244-BA9C-E9930EC511D7}" type="parTrans" cxnId="{A580B412-33BD-C64C-89AB-5FF502891F2C}">
      <dgm:prSet/>
      <dgm:spPr/>
      <dgm:t>
        <a:bodyPr/>
        <a:lstStyle/>
        <a:p>
          <a:endParaRPr lang="zh-TW" altLang="en-US"/>
        </a:p>
      </dgm:t>
    </dgm:pt>
    <dgm:pt modelId="{DF88339E-239A-E14B-BF82-09E518626C04}" type="sibTrans" cxnId="{A580B412-33BD-C64C-89AB-5FF502891F2C}">
      <dgm:prSet/>
      <dgm:spPr/>
      <dgm:t>
        <a:bodyPr/>
        <a:lstStyle/>
        <a:p>
          <a:endParaRPr lang="zh-TW" altLang="en-US"/>
        </a:p>
      </dgm:t>
    </dgm:pt>
    <dgm:pt modelId="{F9987B79-424B-F842-B1DB-8F07BFB35A1B}">
      <dgm:prSet phldrT="[文字]"/>
      <dgm:spPr/>
      <dgm:t>
        <a:bodyPr/>
        <a:lstStyle/>
        <a:p>
          <a:r>
            <a:rPr lang="en-US" altLang="zh-TW" dirty="0" smtClean="0"/>
            <a:t>Realignment</a:t>
          </a:r>
          <a:endParaRPr lang="zh-TW" altLang="en-US" dirty="0"/>
        </a:p>
      </dgm:t>
    </dgm:pt>
    <dgm:pt modelId="{C8F354B0-42DB-F944-8B32-8BC4E158AD46}" type="parTrans" cxnId="{EF49B9C3-C1AB-324B-8039-38DF735D6E8A}">
      <dgm:prSet/>
      <dgm:spPr/>
      <dgm:t>
        <a:bodyPr/>
        <a:lstStyle/>
        <a:p>
          <a:endParaRPr lang="zh-TW" altLang="en-US"/>
        </a:p>
      </dgm:t>
    </dgm:pt>
    <dgm:pt modelId="{05EE3A89-4B82-9C49-AB4D-916BCDAB28FE}" type="sibTrans" cxnId="{EF49B9C3-C1AB-324B-8039-38DF735D6E8A}">
      <dgm:prSet/>
      <dgm:spPr/>
      <dgm:t>
        <a:bodyPr/>
        <a:lstStyle/>
        <a:p>
          <a:endParaRPr lang="zh-TW" altLang="en-US"/>
        </a:p>
      </dgm:t>
    </dgm:pt>
    <dgm:pt modelId="{9FB63810-6D6B-E44B-BEA6-BA8F04BA3E51}">
      <dgm:prSet phldrT="[文字]"/>
      <dgm:spPr/>
      <dgm:t>
        <a:bodyPr/>
        <a:lstStyle/>
        <a:p>
          <a:r>
            <a:rPr lang="en-US" altLang="zh-TW" dirty="0" smtClean="0"/>
            <a:t>Co-registration</a:t>
          </a:r>
          <a:endParaRPr lang="zh-TW" altLang="en-US" dirty="0"/>
        </a:p>
      </dgm:t>
    </dgm:pt>
    <dgm:pt modelId="{2AB5BC9E-AF9A-0449-B775-C1962C919042}" type="parTrans" cxnId="{C4A2A054-4D24-4A43-AB67-25E542D7DF7D}">
      <dgm:prSet/>
      <dgm:spPr/>
      <dgm:t>
        <a:bodyPr/>
        <a:lstStyle/>
        <a:p>
          <a:endParaRPr lang="zh-TW" altLang="en-US"/>
        </a:p>
      </dgm:t>
    </dgm:pt>
    <dgm:pt modelId="{FDC0EFBE-6EB0-5D47-88A2-3DBA09A55CF7}" type="sibTrans" cxnId="{C4A2A054-4D24-4A43-AB67-25E542D7DF7D}">
      <dgm:prSet/>
      <dgm:spPr/>
      <dgm:t>
        <a:bodyPr/>
        <a:lstStyle/>
        <a:p>
          <a:endParaRPr lang="zh-TW" altLang="en-US"/>
        </a:p>
      </dgm:t>
    </dgm:pt>
    <dgm:pt modelId="{2F61EC32-4B8C-6749-A439-5654A8E8DC6C}">
      <dgm:prSet phldrT="[文字]"/>
      <dgm:spPr/>
      <dgm:t>
        <a:bodyPr/>
        <a:lstStyle/>
        <a:p>
          <a:r>
            <a:rPr lang="en-US" altLang="zh-TW" dirty="0" smtClean="0"/>
            <a:t>Normalization</a:t>
          </a:r>
          <a:endParaRPr lang="zh-TW" altLang="en-US" dirty="0"/>
        </a:p>
      </dgm:t>
    </dgm:pt>
    <dgm:pt modelId="{D069C0B3-7C24-0A4F-BDAB-E22E63FAE481}" type="parTrans" cxnId="{91F80082-CA56-5D45-8E50-107EDEEFA26B}">
      <dgm:prSet/>
      <dgm:spPr/>
      <dgm:t>
        <a:bodyPr/>
        <a:lstStyle/>
        <a:p>
          <a:endParaRPr lang="zh-TW" altLang="en-US"/>
        </a:p>
      </dgm:t>
    </dgm:pt>
    <dgm:pt modelId="{25961332-AC33-B34E-9CC5-87865D04961E}" type="sibTrans" cxnId="{91F80082-CA56-5D45-8E50-107EDEEFA26B}">
      <dgm:prSet/>
      <dgm:spPr/>
      <dgm:t>
        <a:bodyPr/>
        <a:lstStyle/>
        <a:p>
          <a:endParaRPr lang="zh-TW" altLang="en-US"/>
        </a:p>
      </dgm:t>
    </dgm:pt>
    <dgm:pt modelId="{06835AF8-8CB7-B44D-894C-D524C4FA7900}">
      <dgm:prSet phldrT="[文字]"/>
      <dgm:spPr/>
      <dgm:t>
        <a:bodyPr/>
        <a:lstStyle/>
        <a:p>
          <a:r>
            <a:rPr lang="en-US" altLang="zh-TW" dirty="0" smtClean="0"/>
            <a:t>Smoothing</a:t>
          </a:r>
          <a:endParaRPr lang="zh-TW" altLang="en-US" dirty="0"/>
        </a:p>
      </dgm:t>
    </dgm:pt>
    <dgm:pt modelId="{6E088AC3-76E9-B447-A820-B14218237321}" type="parTrans" cxnId="{C46669E3-483F-2541-B26E-CC03DE0383DF}">
      <dgm:prSet/>
      <dgm:spPr/>
      <dgm:t>
        <a:bodyPr/>
        <a:lstStyle/>
        <a:p>
          <a:endParaRPr lang="zh-TW" altLang="en-US"/>
        </a:p>
      </dgm:t>
    </dgm:pt>
    <dgm:pt modelId="{DCDDBAFD-CB87-0043-A02F-BB98ABE85977}" type="sibTrans" cxnId="{C46669E3-483F-2541-B26E-CC03DE0383DF}">
      <dgm:prSet/>
      <dgm:spPr/>
      <dgm:t>
        <a:bodyPr/>
        <a:lstStyle/>
        <a:p>
          <a:endParaRPr lang="zh-TW" altLang="en-US"/>
        </a:p>
      </dgm:t>
    </dgm:pt>
    <dgm:pt modelId="{F913E0F7-0A47-AF41-ADA3-C1DF8286161B}" type="pres">
      <dgm:prSet presAssocID="{24B769EF-8FD9-EA4F-A67A-997FF8B6B4DE}" presName="outerComposite" presStyleCnt="0">
        <dgm:presLayoutVars>
          <dgm:chMax val="5"/>
          <dgm:dir/>
          <dgm:resizeHandles val="exact"/>
        </dgm:presLayoutVars>
      </dgm:prSet>
      <dgm:spPr/>
    </dgm:pt>
    <dgm:pt modelId="{C8BF72CA-2AB9-914A-A944-102EDB54F572}" type="pres">
      <dgm:prSet presAssocID="{24B769EF-8FD9-EA4F-A67A-997FF8B6B4DE}" presName="dummyMaxCanvas" presStyleCnt="0">
        <dgm:presLayoutVars/>
      </dgm:prSet>
      <dgm:spPr/>
    </dgm:pt>
    <dgm:pt modelId="{0CEB9CBE-DBA1-5845-83CA-CFDBFCACA235}" type="pres">
      <dgm:prSet presAssocID="{24B769EF-8FD9-EA4F-A67A-997FF8B6B4DE}" presName="FiveNodes_1" presStyleLbl="node1" presStyleIdx="0" presStyleCnt="5">
        <dgm:presLayoutVars>
          <dgm:bulletEnabled val="1"/>
        </dgm:presLayoutVars>
      </dgm:prSet>
      <dgm:spPr/>
    </dgm:pt>
    <dgm:pt modelId="{E118558C-9D43-184B-834B-4749FBC13428}" type="pres">
      <dgm:prSet presAssocID="{24B769EF-8FD9-EA4F-A67A-997FF8B6B4DE}" presName="FiveNodes_2" presStyleLbl="node1" presStyleIdx="1" presStyleCnt="5" custLinFactNeighborX="-700">
        <dgm:presLayoutVars>
          <dgm:bulletEnabled val="1"/>
        </dgm:presLayoutVars>
      </dgm:prSet>
      <dgm:spPr/>
    </dgm:pt>
    <dgm:pt modelId="{5B335669-028F-3A44-8B9C-AF229C4B1FC5}" type="pres">
      <dgm:prSet presAssocID="{24B769EF-8FD9-EA4F-A67A-997FF8B6B4DE}" presName="FiveNodes_3" presStyleLbl="node1" presStyleIdx="2" presStyleCnt="5">
        <dgm:presLayoutVars>
          <dgm:bulletEnabled val="1"/>
        </dgm:presLayoutVars>
      </dgm:prSet>
      <dgm:spPr/>
    </dgm:pt>
    <dgm:pt modelId="{CA47B09C-D3F3-944C-B6EF-D48756ADF6C2}" type="pres">
      <dgm:prSet presAssocID="{24B769EF-8FD9-EA4F-A67A-997FF8B6B4DE}" presName="FiveNodes_4" presStyleLbl="node1" presStyleIdx="3" presStyleCnt="5">
        <dgm:presLayoutVars>
          <dgm:bulletEnabled val="1"/>
        </dgm:presLayoutVars>
      </dgm:prSet>
      <dgm:spPr/>
    </dgm:pt>
    <dgm:pt modelId="{506B6FBC-241E-8948-91D7-291126835401}" type="pres">
      <dgm:prSet presAssocID="{24B769EF-8FD9-EA4F-A67A-997FF8B6B4D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FB9485-137F-DF46-A3B3-E04E085DB7E7}" type="pres">
      <dgm:prSet presAssocID="{24B769EF-8FD9-EA4F-A67A-997FF8B6B4DE}" presName="FiveConn_1-2" presStyleLbl="fgAccFollowNode1" presStyleIdx="0" presStyleCnt="4">
        <dgm:presLayoutVars>
          <dgm:bulletEnabled val="1"/>
        </dgm:presLayoutVars>
      </dgm:prSet>
      <dgm:spPr/>
    </dgm:pt>
    <dgm:pt modelId="{879EC681-C61D-EB45-9FD0-0AD025F8253E}" type="pres">
      <dgm:prSet presAssocID="{24B769EF-8FD9-EA4F-A67A-997FF8B6B4DE}" presName="FiveConn_2-3" presStyleLbl="fgAccFollowNode1" presStyleIdx="1" presStyleCnt="4">
        <dgm:presLayoutVars>
          <dgm:bulletEnabled val="1"/>
        </dgm:presLayoutVars>
      </dgm:prSet>
      <dgm:spPr/>
    </dgm:pt>
    <dgm:pt modelId="{68B63C5E-90D3-E04E-B9B7-9F1620BBC7B5}" type="pres">
      <dgm:prSet presAssocID="{24B769EF-8FD9-EA4F-A67A-997FF8B6B4DE}" presName="FiveConn_3-4" presStyleLbl="fgAccFollowNode1" presStyleIdx="2" presStyleCnt="4">
        <dgm:presLayoutVars>
          <dgm:bulletEnabled val="1"/>
        </dgm:presLayoutVars>
      </dgm:prSet>
      <dgm:spPr/>
    </dgm:pt>
    <dgm:pt modelId="{CCC5BDA7-F7D8-F646-B8FC-2A0E93024FB5}" type="pres">
      <dgm:prSet presAssocID="{24B769EF-8FD9-EA4F-A67A-997FF8B6B4DE}" presName="FiveConn_4-5" presStyleLbl="fgAccFollowNode1" presStyleIdx="3" presStyleCnt="4">
        <dgm:presLayoutVars>
          <dgm:bulletEnabled val="1"/>
        </dgm:presLayoutVars>
      </dgm:prSet>
      <dgm:spPr/>
    </dgm:pt>
    <dgm:pt modelId="{ED50760E-DD42-5D46-995D-60341437DCB0}" type="pres">
      <dgm:prSet presAssocID="{24B769EF-8FD9-EA4F-A67A-997FF8B6B4DE}" presName="FiveNodes_1_text" presStyleLbl="node1" presStyleIdx="4" presStyleCnt="5">
        <dgm:presLayoutVars>
          <dgm:bulletEnabled val="1"/>
        </dgm:presLayoutVars>
      </dgm:prSet>
      <dgm:spPr/>
    </dgm:pt>
    <dgm:pt modelId="{353F8868-A41C-6F42-881D-D86ECE5D928C}" type="pres">
      <dgm:prSet presAssocID="{24B769EF-8FD9-EA4F-A67A-997FF8B6B4DE}" presName="FiveNodes_2_text" presStyleLbl="node1" presStyleIdx="4" presStyleCnt="5">
        <dgm:presLayoutVars>
          <dgm:bulletEnabled val="1"/>
        </dgm:presLayoutVars>
      </dgm:prSet>
      <dgm:spPr/>
    </dgm:pt>
    <dgm:pt modelId="{DDEDC92B-B493-6247-AE30-DF7ABF4F6D06}" type="pres">
      <dgm:prSet presAssocID="{24B769EF-8FD9-EA4F-A67A-997FF8B6B4DE}" presName="FiveNodes_3_text" presStyleLbl="node1" presStyleIdx="4" presStyleCnt="5">
        <dgm:presLayoutVars>
          <dgm:bulletEnabled val="1"/>
        </dgm:presLayoutVars>
      </dgm:prSet>
      <dgm:spPr/>
    </dgm:pt>
    <dgm:pt modelId="{38246A15-DFF4-2D45-956F-81D31B35C5F2}" type="pres">
      <dgm:prSet presAssocID="{24B769EF-8FD9-EA4F-A67A-997FF8B6B4DE}" presName="FiveNodes_4_text" presStyleLbl="node1" presStyleIdx="4" presStyleCnt="5">
        <dgm:presLayoutVars>
          <dgm:bulletEnabled val="1"/>
        </dgm:presLayoutVars>
      </dgm:prSet>
      <dgm:spPr/>
    </dgm:pt>
    <dgm:pt modelId="{A635905D-F651-7F4C-9304-E7B040E08E66}" type="pres">
      <dgm:prSet presAssocID="{24B769EF-8FD9-EA4F-A67A-997FF8B6B4D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01DD013-AD61-3B48-A699-68CC62956FED}" type="presOf" srcId="{06835AF8-8CB7-B44D-894C-D524C4FA7900}" destId="{A635905D-F651-7F4C-9304-E7B040E08E66}" srcOrd="1" destOrd="0" presId="urn:microsoft.com/office/officeart/2005/8/layout/vProcess5"/>
    <dgm:cxn modelId="{D788A1B7-6344-CA45-B3A8-C6E6E367003E}" type="presOf" srcId="{06835AF8-8CB7-B44D-894C-D524C4FA7900}" destId="{506B6FBC-241E-8948-91D7-291126835401}" srcOrd="0" destOrd="0" presId="urn:microsoft.com/office/officeart/2005/8/layout/vProcess5"/>
    <dgm:cxn modelId="{91F80082-CA56-5D45-8E50-107EDEEFA26B}" srcId="{24B769EF-8FD9-EA4F-A67A-997FF8B6B4DE}" destId="{2F61EC32-4B8C-6749-A439-5654A8E8DC6C}" srcOrd="3" destOrd="0" parTransId="{D069C0B3-7C24-0A4F-BDAB-E22E63FAE481}" sibTransId="{25961332-AC33-B34E-9CC5-87865D04961E}"/>
    <dgm:cxn modelId="{801AEF24-CCAF-1A4E-BA9A-4625C367E765}" type="presOf" srcId="{DF88339E-239A-E14B-BF82-09E518626C04}" destId="{DBFB9485-137F-DF46-A3B3-E04E085DB7E7}" srcOrd="0" destOrd="0" presId="urn:microsoft.com/office/officeart/2005/8/layout/vProcess5"/>
    <dgm:cxn modelId="{40D7B903-DB50-564E-9F03-4915D6BF474F}" type="presOf" srcId="{6CC4E709-7E57-114C-B144-7042CA52E18E}" destId="{ED50760E-DD42-5D46-995D-60341437DCB0}" srcOrd="1" destOrd="0" presId="urn:microsoft.com/office/officeart/2005/8/layout/vProcess5"/>
    <dgm:cxn modelId="{910ED7A8-E9D3-3443-8B2D-5D3901AD8D74}" type="presOf" srcId="{9FB63810-6D6B-E44B-BEA6-BA8F04BA3E51}" destId="{5B335669-028F-3A44-8B9C-AF229C4B1FC5}" srcOrd="0" destOrd="0" presId="urn:microsoft.com/office/officeart/2005/8/layout/vProcess5"/>
    <dgm:cxn modelId="{EEF84501-317E-C34E-A41D-7A0976A82B23}" type="presOf" srcId="{05EE3A89-4B82-9C49-AB4D-916BCDAB28FE}" destId="{879EC681-C61D-EB45-9FD0-0AD025F8253E}" srcOrd="0" destOrd="0" presId="urn:microsoft.com/office/officeart/2005/8/layout/vProcess5"/>
    <dgm:cxn modelId="{9FE2A2A9-B43C-1D45-BBAB-B595726EFD1C}" type="presOf" srcId="{FDC0EFBE-6EB0-5D47-88A2-3DBA09A55CF7}" destId="{68B63C5E-90D3-E04E-B9B7-9F1620BBC7B5}" srcOrd="0" destOrd="0" presId="urn:microsoft.com/office/officeart/2005/8/layout/vProcess5"/>
    <dgm:cxn modelId="{70FE02A9-1429-044D-8115-F9B684803263}" type="presOf" srcId="{24B769EF-8FD9-EA4F-A67A-997FF8B6B4DE}" destId="{F913E0F7-0A47-AF41-ADA3-C1DF8286161B}" srcOrd="0" destOrd="0" presId="urn:microsoft.com/office/officeart/2005/8/layout/vProcess5"/>
    <dgm:cxn modelId="{7EB0729E-7E97-6A43-9BEB-8E82B5949575}" type="presOf" srcId="{2F61EC32-4B8C-6749-A439-5654A8E8DC6C}" destId="{CA47B09C-D3F3-944C-B6EF-D48756ADF6C2}" srcOrd="0" destOrd="0" presId="urn:microsoft.com/office/officeart/2005/8/layout/vProcess5"/>
    <dgm:cxn modelId="{776C1D35-BDDA-394C-BD97-191FFB1E7F39}" type="presOf" srcId="{2F61EC32-4B8C-6749-A439-5654A8E8DC6C}" destId="{38246A15-DFF4-2D45-956F-81D31B35C5F2}" srcOrd="1" destOrd="0" presId="urn:microsoft.com/office/officeart/2005/8/layout/vProcess5"/>
    <dgm:cxn modelId="{EF49B9C3-C1AB-324B-8039-38DF735D6E8A}" srcId="{24B769EF-8FD9-EA4F-A67A-997FF8B6B4DE}" destId="{F9987B79-424B-F842-B1DB-8F07BFB35A1B}" srcOrd="1" destOrd="0" parTransId="{C8F354B0-42DB-F944-8B32-8BC4E158AD46}" sibTransId="{05EE3A89-4B82-9C49-AB4D-916BCDAB28FE}"/>
    <dgm:cxn modelId="{A580B412-33BD-C64C-89AB-5FF502891F2C}" srcId="{24B769EF-8FD9-EA4F-A67A-997FF8B6B4DE}" destId="{6CC4E709-7E57-114C-B144-7042CA52E18E}" srcOrd="0" destOrd="0" parTransId="{F86E7D03-DD8D-3244-BA9C-E9930EC511D7}" sibTransId="{DF88339E-239A-E14B-BF82-09E518626C04}"/>
    <dgm:cxn modelId="{44416AFA-0D3F-8444-A8E9-182C813CA90B}" type="presOf" srcId="{6CC4E709-7E57-114C-B144-7042CA52E18E}" destId="{0CEB9CBE-DBA1-5845-83CA-CFDBFCACA235}" srcOrd="0" destOrd="0" presId="urn:microsoft.com/office/officeart/2005/8/layout/vProcess5"/>
    <dgm:cxn modelId="{80679B9C-AE34-3F4A-9726-8A16CD804DF4}" type="presOf" srcId="{9FB63810-6D6B-E44B-BEA6-BA8F04BA3E51}" destId="{DDEDC92B-B493-6247-AE30-DF7ABF4F6D06}" srcOrd="1" destOrd="0" presId="urn:microsoft.com/office/officeart/2005/8/layout/vProcess5"/>
    <dgm:cxn modelId="{46C9704C-D9BA-1E45-8634-288CD5DAB6BE}" type="presOf" srcId="{F9987B79-424B-F842-B1DB-8F07BFB35A1B}" destId="{353F8868-A41C-6F42-881D-D86ECE5D928C}" srcOrd="1" destOrd="0" presId="urn:microsoft.com/office/officeart/2005/8/layout/vProcess5"/>
    <dgm:cxn modelId="{C4A2A054-4D24-4A43-AB67-25E542D7DF7D}" srcId="{24B769EF-8FD9-EA4F-A67A-997FF8B6B4DE}" destId="{9FB63810-6D6B-E44B-BEA6-BA8F04BA3E51}" srcOrd="2" destOrd="0" parTransId="{2AB5BC9E-AF9A-0449-B775-C1962C919042}" sibTransId="{FDC0EFBE-6EB0-5D47-88A2-3DBA09A55CF7}"/>
    <dgm:cxn modelId="{C46669E3-483F-2541-B26E-CC03DE0383DF}" srcId="{24B769EF-8FD9-EA4F-A67A-997FF8B6B4DE}" destId="{06835AF8-8CB7-B44D-894C-D524C4FA7900}" srcOrd="4" destOrd="0" parTransId="{6E088AC3-76E9-B447-A820-B14218237321}" sibTransId="{DCDDBAFD-CB87-0043-A02F-BB98ABE85977}"/>
    <dgm:cxn modelId="{B765FA9B-93D5-DE43-BBDC-CBFB80C4797A}" type="presOf" srcId="{25961332-AC33-B34E-9CC5-87865D04961E}" destId="{CCC5BDA7-F7D8-F646-B8FC-2A0E93024FB5}" srcOrd="0" destOrd="0" presId="urn:microsoft.com/office/officeart/2005/8/layout/vProcess5"/>
    <dgm:cxn modelId="{ECF8FA9F-5C1C-5F45-A885-03E76E4C64EE}" type="presOf" srcId="{F9987B79-424B-F842-B1DB-8F07BFB35A1B}" destId="{E118558C-9D43-184B-834B-4749FBC13428}" srcOrd="0" destOrd="0" presId="urn:microsoft.com/office/officeart/2005/8/layout/vProcess5"/>
    <dgm:cxn modelId="{F48A2854-8BD8-644D-881B-156F95B3C2FF}" type="presParOf" srcId="{F913E0F7-0A47-AF41-ADA3-C1DF8286161B}" destId="{C8BF72CA-2AB9-914A-A944-102EDB54F572}" srcOrd="0" destOrd="0" presId="urn:microsoft.com/office/officeart/2005/8/layout/vProcess5"/>
    <dgm:cxn modelId="{EF5AD3D5-7C54-204A-8F3A-07B7E088BA7D}" type="presParOf" srcId="{F913E0F7-0A47-AF41-ADA3-C1DF8286161B}" destId="{0CEB9CBE-DBA1-5845-83CA-CFDBFCACA235}" srcOrd="1" destOrd="0" presId="urn:microsoft.com/office/officeart/2005/8/layout/vProcess5"/>
    <dgm:cxn modelId="{18EA7345-FB54-F440-82D7-D5776F3B72FE}" type="presParOf" srcId="{F913E0F7-0A47-AF41-ADA3-C1DF8286161B}" destId="{E118558C-9D43-184B-834B-4749FBC13428}" srcOrd="2" destOrd="0" presId="urn:microsoft.com/office/officeart/2005/8/layout/vProcess5"/>
    <dgm:cxn modelId="{413297E6-62AE-A447-8BDD-7E9C36AEDC45}" type="presParOf" srcId="{F913E0F7-0A47-AF41-ADA3-C1DF8286161B}" destId="{5B335669-028F-3A44-8B9C-AF229C4B1FC5}" srcOrd="3" destOrd="0" presId="urn:microsoft.com/office/officeart/2005/8/layout/vProcess5"/>
    <dgm:cxn modelId="{FB62CB83-80D5-1A41-9F82-4D9A4F2D00D7}" type="presParOf" srcId="{F913E0F7-0A47-AF41-ADA3-C1DF8286161B}" destId="{CA47B09C-D3F3-944C-B6EF-D48756ADF6C2}" srcOrd="4" destOrd="0" presId="urn:microsoft.com/office/officeart/2005/8/layout/vProcess5"/>
    <dgm:cxn modelId="{B1371FAD-A43D-E646-97B8-53BE1804BFB7}" type="presParOf" srcId="{F913E0F7-0A47-AF41-ADA3-C1DF8286161B}" destId="{506B6FBC-241E-8948-91D7-291126835401}" srcOrd="5" destOrd="0" presId="urn:microsoft.com/office/officeart/2005/8/layout/vProcess5"/>
    <dgm:cxn modelId="{A805A395-8978-2F43-9F24-A602F70FFB54}" type="presParOf" srcId="{F913E0F7-0A47-AF41-ADA3-C1DF8286161B}" destId="{DBFB9485-137F-DF46-A3B3-E04E085DB7E7}" srcOrd="6" destOrd="0" presId="urn:microsoft.com/office/officeart/2005/8/layout/vProcess5"/>
    <dgm:cxn modelId="{18BE5642-EC83-3D4E-8AAE-C63396FE3E95}" type="presParOf" srcId="{F913E0F7-0A47-AF41-ADA3-C1DF8286161B}" destId="{879EC681-C61D-EB45-9FD0-0AD025F8253E}" srcOrd="7" destOrd="0" presId="urn:microsoft.com/office/officeart/2005/8/layout/vProcess5"/>
    <dgm:cxn modelId="{7E432C54-E864-F447-B309-8CAD51C036E1}" type="presParOf" srcId="{F913E0F7-0A47-AF41-ADA3-C1DF8286161B}" destId="{68B63C5E-90D3-E04E-B9B7-9F1620BBC7B5}" srcOrd="8" destOrd="0" presId="urn:microsoft.com/office/officeart/2005/8/layout/vProcess5"/>
    <dgm:cxn modelId="{E4972686-BFCC-DE48-B1C3-5004BF6B365F}" type="presParOf" srcId="{F913E0F7-0A47-AF41-ADA3-C1DF8286161B}" destId="{CCC5BDA7-F7D8-F646-B8FC-2A0E93024FB5}" srcOrd="9" destOrd="0" presId="urn:microsoft.com/office/officeart/2005/8/layout/vProcess5"/>
    <dgm:cxn modelId="{0F11CA4D-59CF-724D-8938-D0A6EAB11F9D}" type="presParOf" srcId="{F913E0F7-0A47-AF41-ADA3-C1DF8286161B}" destId="{ED50760E-DD42-5D46-995D-60341437DCB0}" srcOrd="10" destOrd="0" presId="urn:microsoft.com/office/officeart/2005/8/layout/vProcess5"/>
    <dgm:cxn modelId="{012B6EFD-C612-174F-99C4-D24E313FF6AC}" type="presParOf" srcId="{F913E0F7-0A47-AF41-ADA3-C1DF8286161B}" destId="{353F8868-A41C-6F42-881D-D86ECE5D928C}" srcOrd="11" destOrd="0" presId="urn:microsoft.com/office/officeart/2005/8/layout/vProcess5"/>
    <dgm:cxn modelId="{41D20671-21EC-964D-BFE7-DCD407070CD2}" type="presParOf" srcId="{F913E0F7-0A47-AF41-ADA3-C1DF8286161B}" destId="{DDEDC92B-B493-6247-AE30-DF7ABF4F6D06}" srcOrd="12" destOrd="0" presId="urn:microsoft.com/office/officeart/2005/8/layout/vProcess5"/>
    <dgm:cxn modelId="{7B47B4E3-AF90-F24B-B1B9-B7F57ACABFAC}" type="presParOf" srcId="{F913E0F7-0A47-AF41-ADA3-C1DF8286161B}" destId="{38246A15-DFF4-2D45-956F-81D31B35C5F2}" srcOrd="13" destOrd="0" presId="urn:microsoft.com/office/officeart/2005/8/layout/vProcess5"/>
    <dgm:cxn modelId="{3A88C53C-B566-0042-A623-94A04B6522CB}" type="presParOf" srcId="{F913E0F7-0A47-AF41-ADA3-C1DF8286161B}" destId="{A635905D-F651-7F4C-9304-E7B040E08E6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9CBE-DBA1-5845-83CA-CFDBFCACA235}">
      <dsp:nvSpPr>
        <dsp:cNvPr id="0" name=""/>
        <dsp:cNvSpPr/>
      </dsp:nvSpPr>
      <dsp:spPr>
        <a:xfrm>
          <a:off x="0" y="0"/>
          <a:ext cx="3785749" cy="8005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 smtClean="0"/>
            <a:t>Slice</a:t>
          </a:r>
          <a:r>
            <a:rPr lang="zh-TW" altLang="en-US" sz="3400" kern="1200" dirty="0" smtClean="0"/>
            <a:t> </a:t>
          </a:r>
          <a:r>
            <a:rPr lang="en-US" altLang="zh-TW" sz="3400" kern="1200" dirty="0" smtClean="0"/>
            <a:t>timing</a:t>
          </a:r>
          <a:endParaRPr lang="zh-TW" altLang="en-US" sz="3400" kern="1200" dirty="0"/>
        </a:p>
      </dsp:txBody>
      <dsp:txXfrm>
        <a:off x="23448" y="23448"/>
        <a:ext cx="2828198" cy="753680"/>
      </dsp:txXfrm>
    </dsp:sp>
    <dsp:sp modelId="{E118558C-9D43-184B-834B-4749FBC13428}">
      <dsp:nvSpPr>
        <dsp:cNvPr id="0" name=""/>
        <dsp:cNvSpPr/>
      </dsp:nvSpPr>
      <dsp:spPr>
        <a:xfrm>
          <a:off x="256201" y="911767"/>
          <a:ext cx="3785749" cy="800576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 smtClean="0"/>
            <a:t>Realignment</a:t>
          </a:r>
          <a:endParaRPr lang="zh-TW" altLang="en-US" sz="3400" kern="1200" dirty="0"/>
        </a:p>
      </dsp:txBody>
      <dsp:txXfrm>
        <a:off x="279649" y="935215"/>
        <a:ext cx="2935777" cy="753680"/>
      </dsp:txXfrm>
    </dsp:sp>
    <dsp:sp modelId="{5B335669-028F-3A44-8B9C-AF229C4B1FC5}">
      <dsp:nvSpPr>
        <dsp:cNvPr id="0" name=""/>
        <dsp:cNvSpPr/>
      </dsp:nvSpPr>
      <dsp:spPr>
        <a:xfrm>
          <a:off x="565404" y="1823534"/>
          <a:ext cx="3785749" cy="80057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 smtClean="0"/>
            <a:t>Co-registration</a:t>
          </a:r>
          <a:endParaRPr lang="zh-TW" altLang="en-US" sz="3400" kern="1200" dirty="0"/>
        </a:p>
      </dsp:txBody>
      <dsp:txXfrm>
        <a:off x="588852" y="1846982"/>
        <a:ext cx="2935777" cy="753680"/>
      </dsp:txXfrm>
    </dsp:sp>
    <dsp:sp modelId="{CA47B09C-D3F3-944C-B6EF-D48756ADF6C2}">
      <dsp:nvSpPr>
        <dsp:cNvPr id="0" name=""/>
        <dsp:cNvSpPr/>
      </dsp:nvSpPr>
      <dsp:spPr>
        <a:xfrm>
          <a:off x="848106" y="2735301"/>
          <a:ext cx="3785749" cy="800576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 smtClean="0"/>
            <a:t>Normalization</a:t>
          </a:r>
          <a:endParaRPr lang="zh-TW" altLang="en-US" sz="3400" kern="1200" dirty="0"/>
        </a:p>
      </dsp:txBody>
      <dsp:txXfrm>
        <a:off x="871554" y="2758749"/>
        <a:ext cx="2935777" cy="753680"/>
      </dsp:txXfrm>
    </dsp:sp>
    <dsp:sp modelId="{506B6FBC-241E-8948-91D7-291126835401}">
      <dsp:nvSpPr>
        <dsp:cNvPr id="0" name=""/>
        <dsp:cNvSpPr/>
      </dsp:nvSpPr>
      <dsp:spPr>
        <a:xfrm>
          <a:off x="1130808" y="3647068"/>
          <a:ext cx="3785749" cy="800576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 smtClean="0"/>
            <a:t>Smoothing</a:t>
          </a:r>
          <a:endParaRPr lang="zh-TW" altLang="en-US" sz="3400" kern="1200" dirty="0"/>
        </a:p>
      </dsp:txBody>
      <dsp:txXfrm>
        <a:off x="1154256" y="3670516"/>
        <a:ext cx="2935777" cy="753680"/>
      </dsp:txXfrm>
    </dsp:sp>
    <dsp:sp modelId="{DBFB9485-137F-DF46-A3B3-E04E085DB7E7}">
      <dsp:nvSpPr>
        <dsp:cNvPr id="0" name=""/>
        <dsp:cNvSpPr/>
      </dsp:nvSpPr>
      <dsp:spPr>
        <a:xfrm>
          <a:off x="3265375" y="584865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3382459" y="584865"/>
        <a:ext cx="286206" cy="391581"/>
      </dsp:txXfrm>
    </dsp:sp>
    <dsp:sp modelId="{879EC681-C61D-EB45-9FD0-0AD025F8253E}">
      <dsp:nvSpPr>
        <dsp:cNvPr id="0" name=""/>
        <dsp:cNvSpPr/>
      </dsp:nvSpPr>
      <dsp:spPr>
        <a:xfrm>
          <a:off x="3548077" y="1496632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3837972"/>
            <a:satOff val="-20420"/>
            <a:lumOff val="-11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3665161" y="1496632"/>
        <a:ext cx="286206" cy="391581"/>
      </dsp:txXfrm>
    </dsp:sp>
    <dsp:sp modelId="{68B63C5E-90D3-E04E-B9B7-9F1620BBC7B5}">
      <dsp:nvSpPr>
        <dsp:cNvPr id="0" name=""/>
        <dsp:cNvSpPr/>
      </dsp:nvSpPr>
      <dsp:spPr>
        <a:xfrm>
          <a:off x="3830779" y="2395056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7675944"/>
            <a:satOff val="-40841"/>
            <a:lumOff val="-23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3947863" y="2395056"/>
        <a:ext cx="286206" cy="391581"/>
      </dsp:txXfrm>
    </dsp:sp>
    <dsp:sp modelId="{CCC5BDA7-F7D8-F646-B8FC-2A0E93024FB5}">
      <dsp:nvSpPr>
        <dsp:cNvPr id="0" name=""/>
        <dsp:cNvSpPr/>
      </dsp:nvSpPr>
      <dsp:spPr>
        <a:xfrm>
          <a:off x="4113481" y="3315719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1513915"/>
            <a:satOff val="-61261"/>
            <a:lumOff val="-34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4230565" y="3315719"/>
        <a:ext cx="286206" cy="39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768C-2163-7246-98FE-D517FA9DE82D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A1FC8-1697-174A-B0B4-4D464A73C4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162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文獻中ＩＳＩ是 </a:t>
            </a:r>
            <a:r>
              <a:rPr kumimoji="1" lang="en-US" altLang="zh-TW" dirty="0" smtClean="0"/>
              <a:t>0.5</a:t>
            </a:r>
            <a:r>
              <a:rPr kumimoji="1" lang="zh-TW" altLang="en-US" baseline="0" dirty="0" smtClean="0"/>
              <a:t>～</a:t>
            </a:r>
            <a:r>
              <a:rPr kumimoji="1" lang="en-US" altLang="zh-TW" baseline="0" dirty="0" smtClean="0"/>
              <a:t>1.1</a:t>
            </a:r>
            <a:r>
              <a:rPr kumimoji="1" lang="zh-TW" altLang="en-US" baseline="0" dirty="0" smtClean="0"/>
              <a:t> 秒，平均值 </a:t>
            </a:r>
            <a:r>
              <a:rPr kumimoji="1" lang="en-US" altLang="zh-TW" baseline="0" dirty="0" smtClean="0"/>
              <a:t>0.45</a:t>
            </a:r>
            <a:r>
              <a:rPr kumimoji="1" lang="zh-TW" altLang="en-US" baseline="0" dirty="0" smtClean="0"/>
              <a:t>。</a:t>
            </a:r>
            <a:r>
              <a:rPr kumimoji="1" lang="en-US" altLang="zh-TW" baseline="0" dirty="0" smtClean="0"/>
              <a:t>&lt;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&gt;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BOLD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signal</a:t>
            </a:r>
            <a:r>
              <a:rPr kumimoji="1" lang="zh-TW" altLang="en-US" baseline="0" dirty="0" smtClean="0"/>
              <a:t>  存在線性關係但時間間隔至少要 </a:t>
            </a:r>
            <a:r>
              <a:rPr kumimoji="1" lang="en-US" altLang="zh-TW" baseline="0" dirty="0" smtClean="0"/>
              <a:t>2</a:t>
            </a:r>
            <a:r>
              <a:rPr kumimoji="1" lang="zh-TW" altLang="en-US" baseline="0" dirty="0" smtClean="0"/>
              <a:t> 秒以上，</a:t>
            </a:r>
            <a:r>
              <a:rPr kumimoji="1" lang="en-US" altLang="zh-TW" baseline="0" dirty="0" smtClean="0"/>
              <a:t>4</a:t>
            </a:r>
            <a:r>
              <a:rPr kumimoji="1" lang="zh-TW" altLang="en-US" baseline="0" dirty="0" smtClean="0"/>
              <a:t> 秒最容易看到線性特性。 （</a:t>
            </a:r>
            <a:r>
              <a:rPr kumimoji="1" lang="en-US" altLang="zh-TW" baseline="0" dirty="0" smtClean="0"/>
              <a:t>BOLD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signal</a:t>
            </a:r>
            <a:r>
              <a:rPr kumimoji="1" lang="zh-TW" altLang="en-US" baseline="0" dirty="0" smtClean="0"/>
              <a:t> 完整約是 </a:t>
            </a:r>
            <a:r>
              <a:rPr kumimoji="1" lang="en-US" altLang="zh-TW" baseline="0" dirty="0" smtClean="0"/>
              <a:t>15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~20</a:t>
            </a:r>
            <a:r>
              <a:rPr kumimoji="1" lang="zh-TW" altLang="en-US" baseline="0" dirty="0" smtClean="0"/>
              <a:t> 秒）</a:t>
            </a:r>
            <a:r>
              <a:rPr kumimoji="1" lang="en-US" altLang="zh-TW" baseline="0" dirty="0" smtClean="0"/>
              <a:t/>
            </a:r>
            <a:br>
              <a:rPr kumimoji="1" lang="en-US" altLang="zh-TW" baseline="0" dirty="0" smtClean="0"/>
            </a:b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A1FC8-1697-174A-B0B4-4D464A73C4A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850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29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1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05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1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22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335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9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8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94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8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58C9-862B-084E-814F-190C5E4E4348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771D-6B3C-1E4F-AAAD-74A800D5B8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8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實驗設計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4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>
                <a:latin typeface="Yuanti TC" charset="-120"/>
                <a:ea typeface="Yuanti TC" charset="-120"/>
                <a:cs typeface="Yuanti TC" charset="-120"/>
              </a:rPr>
              <a:t>實驗假設</a:t>
            </a:r>
            <a:endParaRPr kumimoji="1" lang="zh-TW" altLang="en-US" b="1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真實成語和真實四字格的反應速度應該</a:t>
            </a:r>
            <a:r>
              <a:rPr lang="zh-TW" altLang="en-US" dirty="0" smtClean="0"/>
              <a:t>接近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「近義</a:t>
            </a:r>
            <a:r>
              <a:rPr lang="zh-TW" altLang="en-US" dirty="0"/>
              <a:t>」和「遠義」的新造成語或四字格的理解速度差異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成語中語意距離近者較快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四字格中語意距離遠近相當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87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向右箭號 4"/>
          <p:cNvSpPr/>
          <p:nvPr/>
        </p:nvSpPr>
        <p:spPr>
          <a:xfrm>
            <a:off x="2449902" y="2915729"/>
            <a:ext cx="2917227" cy="1061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替代程序 14"/>
          <p:cNvSpPr/>
          <p:nvPr/>
        </p:nvSpPr>
        <p:spPr>
          <a:xfrm>
            <a:off x="273600" y="3081604"/>
            <a:ext cx="2393043" cy="359275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3200" b="1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b="1" dirty="0">
                <a:latin typeface="Yuanti TC" charset="-120"/>
                <a:ea typeface="Yuanti TC" charset="-120"/>
                <a:cs typeface="Yuanti TC" charset="-120"/>
              </a:rPr>
              <a:t>刺激材料</a:t>
            </a:r>
            <a:endParaRPr kumimoji="1" lang="zh-TW" altLang="en-US" sz="4800" b="1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8793" y="2242868"/>
            <a:ext cx="2446396" cy="21621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b="1" dirty="0" smtClean="0">
                <a:solidFill>
                  <a:schemeClr val="tx1"/>
                </a:solidFill>
                <a:latin typeface="Yuanti TC" charset="-120"/>
                <a:ea typeface="Yuanti TC" charset="-120"/>
                <a:cs typeface="Yuanti TC" charset="-120"/>
              </a:rPr>
              <a:t>新聞語料庫</a:t>
            </a:r>
            <a:endParaRPr kumimoji="1" lang="zh-TW" altLang="en-US" sz="4000" b="1" dirty="0">
              <a:solidFill>
                <a:schemeClr val="tx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6" name="替代程序 5"/>
          <p:cNvSpPr/>
          <p:nvPr/>
        </p:nvSpPr>
        <p:spPr>
          <a:xfrm>
            <a:off x="5367129" y="534838"/>
            <a:ext cx="6639341" cy="615225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n w="0">
                <a:solidFill>
                  <a:schemeClr val="tx1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643" y="2497346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數Ａ數Ｂ</a:t>
            </a:r>
            <a:endParaRPr lang="zh-TW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6557" y="3081603"/>
            <a:ext cx="17876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Top</a:t>
            </a:r>
            <a:r>
              <a:rPr lang="zh-TW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30</a:t>
            </a:r>
          </a:p>
          <a:p>
            <a:pPr algn="ctr"/>
            <a:r>
              <a:rPr lang="en-US" altLang="zh-TW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18</a:t>
            </a:r>
            <a:r>
              <a:rPr lang="zh-TW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構式</a:t>
            </a:r>
            <a:endParaRPr lang="zh-TW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0973" y="570445"/>
            <a:ext cx="3177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入選詞組  </a:t>
            </a:r>
            <a:r>
              <a:rPr lang="en-US" altLang="zh-TW" sz="4000" b="1" dirty="0" smtClean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60</a:t>
            </a:r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endParaRPr lang="zh-TW" altLang="en-US" sz="4000" b="1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03000"/>
              </p:ext>
            </p:extLst>
          </p:nvPr>
        </p:nvGraphicFramePr>
        <p:xfrm>
          <a:off x="6096000" y="3748892"/>
          <a:ext cx="5470653" cy="24636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23551"/>
                <a:gridCol w="1823551"/>
                <a:gridCol w="1823551"/>
              </a:tblGrid>
              <a:tr h="817754">
                <a:tc>
                  <a:txBody>
                    <a:bodyPr/>
                    <a:lstStyle/>
                    <a:p>
                      <a:endParaRPr lang="zh-TW" altLang="en-US" sz="2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新造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近義</a:t>
                      </a:r>
                      <a:endParaRPr lang="zh-TW" altLang="en-US" sz="2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新造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遠義</a:t>
                      </a:r>
                      <a:endParaRPr lang="zh-TW" altLang="en-US" sz="2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817754">
                <a:tc>
                  <a:txBody>
                    <a:bodyPr/>
                    <a:lstStyle/>
                    <a:p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成語 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(30)</a:t>
                      </a:r>
                      <a:endParaRPr lang="zh-TW" altLang="en-US" sz="2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15</a:t>
                      </a:r>
                    </a:p>
                    <a:p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(A-7;</a:t>
                      </a:r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B-8)</a:t>
                      </a:r>
                      <a:endParaRPr lang="zh-TW" altLang="en-US" sz="2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(A-8;</a:t>
                      </a:r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B-7)</a:t>
                      </a:r>
                      <a:endParaRPr lang="zh-TW" altLang="en-US" sz="24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817754">
                <a:tc>
                  <a:txBody>
                    <a:bodyPr/>
                    <a:lstStyle/>
                    <a:p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四字格 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(30)</a:t>
                      </a:r>
                      <a:endParaRPr lang="zh-TW" altLang="en-US" sz="2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(A-9;</a:t>
                      </a:r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B-6)</a:t>
                      </a:r>
                      <a:endParaRPr lang="zh-TW" altLang="en-US" sz="24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(A-6;</a:t>
                      </a:r>
                      <a:r>
                        <a:rPr lang="zh-TW" altLang="en-US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</a:t>
                      </a:r>
                      <a:r>
                        <a:rPr lang="en-US" altLang="zh-TW" sz="24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B-9)</a:t>
                      </a:r>
                      <a:endParaRPr lang="zh-TW" altLang="en-US" sz="24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659592" y="1322558"/>
            <a:ext cx="47282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由母語人士選擇Ａ或Ｂ，</a:t>
            </a:r>
            <a:r>
              <a:rPr lang="en-US" altLang="zh-TW" sz="32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/>
            </a:r>
            <a:br>
              <a:rPr lang="en-US" altLang="zh-TW" sz="32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</a:br>
            <a:r>
              <a:rPr lang="zh-TW" altLang="en-US" sz="32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進行語意距離遠近替換。</a:t>
            </a:r>
            <a:endParaRPr lang="en-US" altLang="zh-TW" sz="3200" b="1" dirty="0" smtClean="0">
              <a:ln w="0">
                <a:solidFill>
                  <a:schemeClr val="tx1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51428" y="2483235"/>
            <a:ext cx="533637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一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波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三折  </a:t>
            </a:r>
            <a:r>
              <a:rPr lang="en-US" altLang="zh-TW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&gt;&gt;  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一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狼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三折 </a:t>
            </a:r>
          </a:p>
          <a:p>
            <a:pPr algn="ctr"/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半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夢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半醒   </a:t>
            </a:r>
            <a:r>
              <a:rPr lang="en-US" altLang="zh-TW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&gt;&gt;  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半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睡</a:t>
            </a:r>
            <a:r>
              <a:rPr lang="zh-TW" altLang="en-US" sz="32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半醒</a:t>
            </a:r>
            <a:endParaRPr lang="zh-TW" altLang="en-US" sz="32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0399" y="4524016"/>
            <a:ext cx="208219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四大報＆</a:t>
            </a:r>
            <a:r>
              <a:rPr lang="en-US" altLang="zh-TW" sz="40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PTT</a:t>
            </a:r>
          </a:p>
          <a:p>
            <a:pPr algn="ctr"/>
            <a:r>
              <a:rPr lang="en-US" altLang="zh-TW" sz="4000" b="1" dirty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(</a:t>
            </a:r>
            <a:r>
              <a:rPr lang="en-US" altLang="zh-TW" sz="40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10</a:t>
            </a:r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年</a:t>
            </a:r>
            <a:r>
              <a:rPr lang="en-US" altLang="zh-TW" sz="4000" b="1" dirty="0" smtClean="0">
                <a:ln w="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252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4317685" y="1561"/>
            <a:ext cx="7879619" cy="6846434"/>
            <a:chOff x="4648984" y="291548"/>
            <a:chExt cx="7595067" cy="6846434"/>
          </a:xfrm>
        </p:grpSpPr>
        <p:sp>
          <p:nvSpPr>
            <p:cNvPr id="28" name="矩形 27"/>
            <p:cNvSpPr/>
            <p:nvPr/>
          </p:nvSpPr>
          <p:spPr>
            <a:xfrm>
              <a:off x="5193243" y="3286742"/>
              <a:ext cx="3205804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66807" y="2485635"/>
              <a:ext cx="3205804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70844" y="1658024"/>
              <a:ext cx="3205804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641205" y="819627"/>
              <a:ext cx="3205804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48984" y="4072953"/>
              <a:ext cx="3205804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65974" y="291548"/>
              <a:ext cx="4978077" cy="684643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anti TC" charset="-120"/>
                <a:ea typeface="Yuanti TC" charset="-120"/>
                <a:cs typeface="Yuanti TC" charset="-120"/>
              </a:rPr>
              <a:t>實驗流程</a:t>
            </a:r>
            <a:endParaRPr kumimoji="1" lang="zh-TW" altLang="en-US" sz="4800" b="1" dirty="0">
              <a:latin typeface="Yuanti TC" charset="-120"/>
              <a:ea typeface="Yuanti TC" charset="-120"/>
              <a:cs typeface="Yuanti TC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11806" y="2425630"/>
            <a:ext cx="6803831" cy="3898196"/>
            <a:chOff x="228780" y="2241674"/>
            <a:chExt cx="6803831" cy="3898196"/>
          </a:xfrm>
        </p:grpSpPr>
        <p:grpSp>
          <p:nvGrpSpPr>
            <p:cNvPr id="9" name="群組 8"/>
            <p:cNvGrpSpPr/>
            <p:nvPr/>
          </p:nvGrpSpPr>
          <p:grpSpPr>
            <a:xfrm>
              <a:off x="633841" y="2241674"/>
              <a:ext cx="6398770" cy="3498574"/>
              <a:chOff x="1422488" y="2425148"/>
              <a:chExt cx="6398770" cy="349857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55304" y="2425148"/>
                <a:ext cx="1431235" cy="993913"/>
              </a:xfrm>
              <a:prstGeom prst="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/>
                  <a:t>+</a:t>
                </a:r>
                <a:endParaRPr kumimoji="1" lang="zh-TW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672432" y="3071167"/>
                <a:ext cx="1431235" cy="993913"/>
              </a:xfrm>
              <a:prstGeom prst="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485849" y="3703060"/>
                <a:ext cx="1431235" cy="993913"/>
              </a:xfrm>
              <a:prstGeom prst="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dirty="0" smtClean="0"/>
                  <a:t>一石二鳥</a:t>
                </a:r>
                <a:endParaRPr kumimoji="1" lang="zh-TW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545494" y="4502305"/>
                <a:ext cx="1431235" cy="993913"/>
              </a:xfrm>
              <a:prstGeom prst="rect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" name="直線箭頭接點 10"/>
              <p:cNvCxnSpPr/>
              <p:nvPr/>
            </p:nvCxnSpPr>
            <p:spPr>
              <a:xfrm>
                <a:off x="1422488" y="3642180"/>
                <a:ext cx="3123006" cy="228154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3352799" y="2454261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0.3</a:t>
                </a:r>
                <a:r>
                  <a:rPr kumimoji="1" lang="zh-TW" altLang="en-US" dirty="0" smtClean="0"/>
                  <a:t> 秒</a:t>
                </a:r>
                <a:endParaRPr kumimoji="1" lang="zh-TW" altLang="en-US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156940" y="3137911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0.2</a:t>
                </a:r>
                <a:r>
                  <a:rPr kumimoji="1" lang="zh-TW" altLang="en-US" dirty="0" smtClean="0"/>
                  <a:t> 秒</a:t>
                </a:r>
                <a:endParaRPr kumimoji="1"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5093075" y="3792601"/>
                <a:ext cx="2728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1.5</a:t>
                </a:r>
                <a:r>
                  <a:rPr kumimoji="1" lang="zh-TW" altLang="en-US" dirty="0" smtClean="0"/>
                  <a:t>～</a:t>
                </a:r>
                <a:r>
                  <a:rPr kumimoji="1" lang="en-US" altLang="zh-TW" dirty="0" smtClean="0"/>
                  <a:t>5</a:t>
                </a:r>
                <a:r>
                  <a:rPr kumimoji="1" lang="zh-TW" altLang="en-US" dirty="0" smtClean="0"/>
                  <a:t> </a:t>
                </a:r>
                <a:r>
                  <a:rPr kumimoji="1" lang="zh-TW" altLang="en-US" dirty="0" smtClean="0"/>
                  <a:t>秒</a:t>
                </a:r>
                <a:endParaRPr kumimoji="1" lang="en-US" altLang="zh-TW" dirty="0" smtClean="0"/>
              </a:p>
              <a:p>
                <a:r>
                  <a:rPr kumimoji="1" lang="zh-TW" altLang="en-US" dirty="0" smtClean="0"/>
                  <a:t>（</a:t>
                </a:r>
                <a:r>
                  <a:rPr kumimoji="1" lang="en-US" altLang="zh-TW" dirty="0" smtClean="0"/>
                  <a:t>RT</a:t>
                </a:r>
                <a:r>
                  <a:rPr kumimoji="1" lang="zh-TW" altLang="en-US" dirty="0" smtClean="0"/>
                  <a:t>從這裡開始收資料）</a:t>
                </a:r>
                <a:endParaRPr kumimoji="1" lang="zh-TW" altLang="en-US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23721" y="4655056"/>
                <a:ext cx="18803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Inter-trail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interval</a:t>
                </a:r>
                <a:r>
                  <a:rPr kumimoji="1" lang="zh-TW" altLang="en-US" dirty="0" smtClean="0"/>
                  <a:t> </a:t>
                </a:r>
                <a:endParaRPr kumimoji="1" lang="en-US" altLang="zh-TW" dirty="0" smtClean="0"/>
              </a:p>
              <a:p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         </a:t>
                </a:r>
                <a:r>
                  <a:rPr kumimoji="1" lang="en-US" altLang="zh-TW" dirty="0" smtClean="0"/>
                  <a:t>1</a:t>
                </a:r>
                <a:r>
                  <a:rPr kumimoji="1" lang="zh-TW" altLang="en-US" dirty="0" smtClean="0"/>
                  <a:t>～</a:t>
                </a:r>
                <a:r>
                  <a:rPr kumimoji="1" lang="en-US" altLang="zh-TW" dirty="0"/>
                  <a:t>4</a:t>
                </a:r>
                <a:r>
                  <a:rPr kumimoji="1" lang="zh-TW" altLang="en-US" dirty="0" smtClean="0"/>
                  <a:t> 秒</a:t>
                </a:r>
                <a:endParaRPr kumimoji="1" lang="zh-TW" altLang="en-US" dirty="0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228780" y="5770538"/>
              <a:ext cx="3310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latin typeface="Franklin Gothic Heavy" charset="0"/>
                  <a:ea typeface="Franklin Gothic Heavy" charset="0"/>
                  <a:cs typeface="Franklin Gothic Heavy" charset="0"/>
                </a:rPr>
                <a:t>Jittered</a:t>
              </a:r>
              <a:r>
                <a:rPr kumimoji="1" lang="zh-TW" altLang="en-US" dirty="0" smtClean="0">
                  <a:latin typeface="Franklin Gothic Heavy" charset="0"/>
                  <a:ea typeface="Franklin Gothic Heavy" charset="0"/>
                  <a:cs typeface="Franklin Gothic Heavy" charset="0"/>
                </a:rPr>
                <a:t> </a:t>
              </a:r>
              <a:r>
                <a:rPr kumimoji="1" lang="en-US" altLang="zh-TW" dirty="0" smtClean="0">
                  <a:latin typeface="Franklin Gothic Heavy" charset="0"/>
                  <a:ea typeface="Franklin Gothic Heavy" charset="0"/>
                  <a:cs typeface="Franklin Gothic Heavy" charset="0"/>
                </a:rPr>
                <a:t>event-related</a:t>
              </a:r>
              <a:r>
                <a:rPr kumimoji="1" lang="zh-TW" altLang="en-US" dirty="0" smtClean="0">
                  <a:latin typeface="Franklin Gothic Heavy" charset="0"/>
                  <a:ea typeface="Franklin Gothic Heavy" charset="0"/>
                  <a:cs typeface="Franklin Gothic Heavy" charset="0"/>
                </a:rPr>
                <a:t> </a:t>
              </a:r>
              <a:r>
                <a:rPr kumimoji="1" lang="en-US" altLang="zh-TW" dirty="0" smtClean="0">
                  <a:latin typeface="Franklin Gothic Heavy" charset="0"/>
                  <a:ea typeface="Franklin Gothic Heavy" charset="0"/>
                  <a:cs typeface="Franklin Gothic Heavy" charset="0"/>
                </a:rPr>
                <a:t>design</a:t>
              </a:r>
              <a:endParaRPr kumimoji="1" lang="zh-TW" altLang="en-US" dirty="0"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119361" y="29480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練習階段</a:t>
            </a:r>
            <a:endParaRPr lang="zh-TW" altLang="en-US" sz="4000" b="1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310969" y="560931"/>
            <a:ext cx="15023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10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 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Trails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 </a:t>
            </a:r>
            <a:endParaRPr lang="zh-TW" altLang="en-US" sz="2400" b="1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19361" y="100294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正式實驗</a:t>
            </a:r>
            <a:endParaRPr lang="zh-TW" altLang="en-US" sz="4000" b="1" dirty="0">
              <a:ln w="0"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28709" y="1713891"/>
            <a:ext cx="34307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7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sec.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* 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18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Trails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* </a:t>
            </a:r>
            <a:r>
              <a:rPr lang="en-US" altLang="zh-TW" sz="2400" b="1" dirty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4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runs</a:t>
            </a:r>
            <a:endParaRPr lang="zh-TW" altLang="en-US" sz="2400" b="1" dirty="0">
              <a:ln w="0"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72845" y="1226434"/>
            <a:ext cx="29803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72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 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stimulus;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b="1" dirty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8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b="1" dirty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m</a:t>
            </a:r>
            <a:r>
              <a:rPr lang="en-US" altLang="zh-TW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in.</a:t>
            </a:r>
            <a:r>
              <a:rPr lang="zh-TW" altLang="en-US" sz="2400" b="1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  </a:t>
            </a:r>
            <a:endParaRPr lang="zh-TW" altLang="en-US" sz="2400" b="1" dirty="0">
              <a:ln w="0"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44224" y="2334661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 smtClean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rPr>
              <a:t>刺激材料設計</a:t>
            </a:r>
            <a:endParaRPr lang="en-US" altLang="zh-TW" sz="4000" b="1" dirty="0" smtClean="0">
              <a:ln w="0">
                <a:solidFill>
                  <a:schemeClr val="tx1"/>
                </a:solidFill>
              </a:ln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30259"/>
              </p:ext>
            </p:extLst>
          </p:nvPr>
        </p:nvGraphicFramePr>
        <p:xfrm>
          <a:off x="7334469" y="3231157"/>
          <a:ext cx="4603512" cy="321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0878"/>
                <a:gridCol w="1150878"/>
                <a:gridCol w="1150878"/>
                <a:gridCol w="1150878"/>
              </a:tblGrid>
              <a:tr h="64291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成語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四字格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總計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642912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原版</a:t>
                      </a:r>
                      <a:endParaRPr lang="zh-TW" altLang="en-US" b="1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18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642912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新造</a:t>
                      </a:r>
                      <a:r>
                        <a:rPr lang="en-US" altLang="zh-TW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近</a:t>
                      </a:r>
                      <a:endParaRPr lang="zh-TW" altLang="en-US" b="1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18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642912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新造</a:t>
                      </a:r>
                      <a:r>
                        <a:rPr lang="en-US" altLang="zh-TW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遠</a:t>
                      </a:r>
                      <a:endParaRPr lang="zh-TW" altLang="en-US" b="1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18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642912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Baseline</a:t>
                      </a:r>
                    </a:p>
                    <a:p>
                      <a:pPr algn="ctr"/>
                      <a:r>
                        <a:rPr lang="zh-TW" altLang="en-US" sz="1200" b="1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（＃＃＃＃）</a:t>
                      </a:r>
                      <a:endParaRPr lang="en-US" altLang="zh-TW" sz="1200" b="1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9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18</a:t>
                      </a:r>
                      <a:endParaRPr lang="zh-TW" altLang="en-US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177687" y="1508836"/>
            <a:ext cx="337190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TW" altLang="en-US" sz="2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  <a:sym typeface="Wingdings"/>
              </a:rPr>
              <a:t>Ｑ：如果</a:t>
            </a:r>
            <a:r>
              <a:rPr kumimoji="1" lang="zh-TW" altLang="en-US" sz="2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  <a:sym typeface="Wingdings"/>
              </a:rPr>
              <a:t>有人這樣使用這個四字表達，你可以理解嗎？</a:t>
            </a:r>
            <a:endParaRPr kumimoji="1" lang="en-US" altLang="zh-TW" sz="20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  <a:sym typeface="Wingdings"/>
            </a:endParaRPr>
          </a:p>
          <a:p>
            <a:pPr algn="ctr"/>
            <a:endParaRPr lang="zh-TW" altLang="en-US" sz="4000" b="1" dirty="0">
              <a:ln w="0"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3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向右箭號 4"/>
          <p:cNvSpPr/>
          <p:nvPr/>
        </p:nvSpPr>
        <p:spPr>
          <a:xfrm>
            <a:off x="3250693" y="2150882"/>
            <a:ext cx="4559246" cy="412142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>
                <a:latin typeface="Yuanti TC" charset="-120"/>
                <a:ea typeface="Yuanti TC" charset="-120"/>
                <a:cs typeface="Yuanti TC" charset="-120"/>
              </a:rPr>
              <a:t>資料處理與分析</a:t>
            </a:r>
            <a:endParaRPr kumimoji="1" lang="zh-TW" altLang="en-US" b="1" dirty="0"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015013751"/>
              </p:ext>
            </p:extLst>
          </p:nvPr>
        </p:nvGraphicFramePr>
        <p:xfrm>
          <a:off x="662610" y="1711602"/>
          <a:ext cx="491655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群組 16"/>
          <p:cNvGrpSpPr/>
          <p:nvPr/>
        </p:nvGrpSpPr>
        <p:grpSpPr>
          <a:xfrm>
            <a:off x="6119193" y="4278703"/>
            <a:ext cx="5807763" cy="2208362"/>
            <a:chOff x="6119193" y="4388960"/>
            <a:chExt cx="5807763" cy="2167799"/>
          </a:xfrm>
        </p:grpSpPr>
        <p:sp>
          <p:nvSpPr>
            <p:cNvPr id="7" name="圓角化對角線角落矩形 6"/>
            <p:cNvSpPr/>
            <p:nvPr/>
          </p:nvSpPr>
          <p:spPr>
            <a:xfrm>
              <a:off x="6119193" y="4388960"/>
              <a:ext cx="5807763" cy="2167799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8477" y="4545387"/>
              <a:ext cx="223651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000" b="1" smtClean="0">
                  <a:ln w="0">
                    <a:solidFill>
                      <a:schemeClr val="tx1"/>
                    </a:solidFill>
                  </a:ln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進階分析</a:t>
              </a:r>
              <a:endParaRPr lang="zh-TW" altLang="en-US" sz="4000" b="1" dirty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90366" y="5278711"/>
              <a:ext cx="3576620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zh-TW" altLang="en-US" sz="2800" b="1" dirty="0" smtClean="0">
                  <a:ln w="0">
                    <a:solidFill>
                      <a:schemeClr val="tx1"/>
                    </a:solidFill>
                  </a:ln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全腦腦區活化程度</a:t>
              </a:r>
              <a:endParaRPr lang="en-US" altLang="zh-TW" sz="2800" b="1" dirty="0" smtClean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zh-TW" altLang="en-US" sz="2800" b="1" dirty="0" smtClean="0">
                  <a:ln w="0">
                    <a:solidFill>
                      <a:schemeClr val="tx1"/>
                    </a:solidFill>
                  </a:ln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ＲＯＩ分析</a:t>
              </a:r>
              <a:endParaRPr lang="zh-TW" altLang="en-US" sz="2800" b="1" dirty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119194" y="865457"/>
            <a:ext cx="5807763" cy="3208911"/>
            <a:chOff x="6119194" y="865457"/>
            <a:chExt cx="5807763" cy="3208911"/>
          </a:xfrm>
        </p:grpSpPr>
        <p:sp>
          <p:nvSpPr>
            <p:cNvPr id="6" name="圓角化對角線角落矩形 5"/>
            <p:cNvSpPr/>
            <p:nvPr/>
          </p:nvSpPr>
          <p:spPr>
            <a:xfrm>
              <a:off x="6119194" y="865457"/>
              <a:ext cx="5807763" cy="320891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308477" y="880993"/>
              <a:ext cx="223651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000" b="1" dirty="0" smtClean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初步分析</a:t>
              </a:r>
              <a:endParaRPr lang="zh-TW" altLang="en-US" sz="4000" b="1" dirty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14412" y="1614317"/>
              <a:ext cx="14029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altLang="zh-TW" sz="2800" b="1" dirty="0" smtClean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GLM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8566259" y="1608905"/>
              <a:ext cx="163057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altLang="zh-TW" sz="2800" b="1" dirty="0" smtClean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T</a:t>
              </a:r>
              <a:r>
                <a:rPr lang="zh-TW" altLang="en-US" sz="2800" b="1" dirty="0" smtClean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 </a:t>
              </a:r>
              <a:r>
                <a:rPr lang="en-US" altLang="zh-TW" sz="2800" b="1" dirty="0" smtClean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anti TC" charset="-120"/>
                  <a:ea typeface="Yuanti TC" charset="-120"/>
                  <a:cs typeface="Yuanti TC" charset="-120"/>
                </a:rPr>
                <a:t>test</a:t>
              </a:r>
              <a:endParaRPr lang="zh-TW" altLang="en-US" sz="2800" b="1" dirty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26634"/>
              </p:ext>
            </p:extLst>
          </p:nvPr>
        </p:nvGraphicFramePr>
        <p:xfrm>
          <a:off x="6897351" y="2182518"/>
          <a:ext cx="4251445" cy="172661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48818"/>
                <a:gridCol w="3702627"/>
              </a:tblGrid>
              <a:tr h="431654">
                <a:tc rowSpan="4">
                  <a:txBody>
                    <a:bodyPr/>
                    <a:lstStyle/>
                    <a:p>
                      <a:pPr algn="ctr"/>
                      <a:endParaRPr lang="en-US" altLang="zh-TW" b="1" dirty="0" smtClean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組內</a:t>
                      </a:r>
                      <a:endParaRPr lang="en-US" altLang="zh-TW" b="1" dirty="0" smtClean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比較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項目別  （四字格亦同）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43165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成語＿原版 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vs.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成語＿新造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近</a:t>
                      </a:r>
                    </a:p>
                  </a:txBody>
                  <a:tcPr/>
                </a:tc>
              </a:tr>
              <a:tr h="4316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成語＿原版 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vs.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成語＿新造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遠</a:t>
                      </a:r>
                    </a:p>
                  </a:txBody>
                  <a:tcPr/>
                </a:tc>
              </a:tr>
              <a:tr h="43165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chemeClr val="tx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成語＿新造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近 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vs.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 成語＿新造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-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遠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64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353</Words>
  <Application>Microsoft Macintosh PowerPoint</Application>
  <PresentationFormat>寬螢幕</PresentationFormat>
  <Paragraphs>87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Franklin Gothic Heavy</vt:lpstr>
      <vt:lpstr>Wingdings</vt:lpstr>
      <vt:lpstr>Yuanti TC</vt:lpstr>
      <vt:lpstr>新細明體</vt:lpstr>
      <vt:lpstr>Arial</vt:lpstr>
      <vt:lpstr>Office 佈景主題</vt:lpstr>
      <vt:lpstr>實驗設計</vt:lpstr>
      <vt:lpstr>實驗假設</vt:lpstr>
      <vt:lpstr>刺激材料</vt:lpstr>
      <vt:lpstr>實驗流程</vt:lpstr>
      <vt:lpstr>資料處理與分析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實驗設計</dc:title>
  <dc:creator>Microsoft Office 使用者</dc:creator>
  <cp:lastModifiedBy>Microsoft Office 使用者</cp:lastModifiedBy>
  <cp:revision>35</cp:revision>
  <dcterms:created xsi:type="dcterms:W3CDTF">2017-01-03T03:18:58Z</dcterms:created>
  <dcterms:modified xsi:type="dcterms:W3CDTF">2017-01-04T10:35:33Z</dcterms:modified>
</cp:coreProperties>
</file>