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Poppins"/>
      <p:regular r:id="rId57"/>
      <p:bold r:id="rId58"/>
      <p:italic r:id="rId59"/>
      <p:boldItalic r:id="rId60"/>
    </p:embeddedFont>
    <p:embeddedFont>
      <p:font typeface="Anaheim"/>
      <p:regular r:id="rId61"/>
    </p:embeddedFont>
    <p:embeddedFont>
      <p:font typeface="Poppins Black"/>
      <p:bold r:id="rId62"/>
      <p:boldItalic r:id="rId63"/>
    </p:embeddedFont>
    <p:embeddedFont>
      <p:font typeface="Barlow"/>
      <p:regular r:id="rId64"/>
      <p:bold r:id="rId65"/>
      <p:italic r:id="rId66"/>
      <p:boldItalic r:id="rId67"/>
    </p:embeddedFont>
    <p:embeddedFont>
      <p:font typeface="Poppins ExtraBold"/>
      <p:bold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PoppinsBlack-bold.fntdata"/><Relationship Id="rId61" Type="http://schemas.openxmlformats.org/officeDocument/2006/relationships/font" Target="fonts/Anaheim-regular.fntdata"/><Relationship Id="rId20" Type="http://schemas.openxmlformats.org/officeDocument/2006/relationships/slide" Target="slides/slide16.xml"/><Relationship Id="rId64" Type="http://schemas.openxmlformats.org/officeDocument/2006/relationships/font" Target="fonts/Barlow-regular.fntdata"/><Relationship Id="rId63" Type="http://schemas.openxmlformats.org/officeDocument/2006/relationships/font" Target="fonts/PoppinsBlack-boldItalic.fntdata"/><Relationship Id="rId22" Type="http://schemas.openxmlformats.org/officeDocument/2006/relationships/slide" Target="slides/slide18.xml"/><Relationship Id="rId66" Type="http://schemas.openxmlformats.org/officeDocument/2006/relationships/font" Target="fonts/Barlow-italic.fntdata"/><Relationship Id="rId21" Type="http://schemas.openxmlformats.org/officeDocument/2006/relationships/slide" Target="slides/slide17.xml"/><Relationship Id="rId65" Type="http://schemas.openxmlformats.org/officeDocument/2006/relationships/font" Target="fonts/Barlow-bold.fntdata"/><Relationship Id="rId24" Type="http://schemas.openxmlformats.org/officeDocument/2006/relationships/slide" Target="slides/slide20.xml"/><Relationship Id="rId68" Type="http://schemas.openxmlformats.org/officeDocument/2006/relationships/font" Target="fonts/PoppinsExtraBold-bold.fntdata"/><Relationship Id="rId23" Type="http://schemas.openxmlformats.org/officeDocument/2006/relationships/slide" Target="slides/slide19.xml"/><Relationship Id="rId67" Type="http://schemas.openxmlformats.org/officeDocument/2006/relationships/font" Target="fonts/Barlow-boldItalic.fntdata"/><Relationship Id="rId60" Type="http://schemas.openxmlformats.org/officeDocument/2006/relationships/font" Target="fonts/Poppins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PoppinsExtraBold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Raleway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aleway-italic.fntdata"/><Relationship Id="rId10" Type="http://schemas.openxmlformats.org/officeDocument/2006/relationships/slide" Target="slides/slide6.xml"/><Relationship Id="rId54" Type="http://schemas.openxmlformats.org/officeDocument/2006/relationships/font" Target="fonts/Raleway-bold.fntdata"/><Relationship Id="rId13" Type="http://schemas.openxmlformats.org/officeDocument/2006/relationships/slide" Target="slides/slide9.xml"/><Relationship Id="rId57" Type="http://schemas.openxmlformats.org/officeDocument/2006/relationships/font" Target="fonts/Poppins-regular.fntdata"/><Relationship Id="rId12" Type="http://schemas.openxmlformats.org/officeDocument/2006/relationships/slide" Target="slides/slide8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59" Type="http://schemas.openxmlformats.org/officeDocument/2006/relationships/font" Target="fonts/Poppins-italic.fntdata"/><Relationship Id="rId14" Type="http://schemas.openxmlformats.org/officeDocument/2006/relationships/slide" Target="slides/slide10.xml"/><Relationship Id="rId58" Type="http://schemas.openxmlformats.org/officeDocument/2006/relationships/font" Target="fonts/Poppi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a33b367a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a33b367a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ec855e15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ec855e15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ec855e15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ec855e15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ec855e15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ec855e15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ec855e15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ec855e15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ec855e15f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ec855e15f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ec855e15f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ec855e15f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ec876bd6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ec876bd6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ec876bd6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ec876bd6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ec876bd6d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ec876bd6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ec876bd6d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ec876bd6d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ec876bd6d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ec876bd6d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ec876bd6d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ec876bd6d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ec876bd6d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ec876bd6d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ec876bd6d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ec876bd6d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a33b367a8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a33b367a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33b367a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33b367a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ec876bd6d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ec876bd6d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ec876bd6d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ec876bd6d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ec876bd6d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ec876bd6d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ec876bd6d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ec876bd6d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ec876bd6d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ec876bd6d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ec876bd6d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ec876bd6d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ec876bd6db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ec876bd6db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ec876bd6db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1ec876bd6db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ec876bd6d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1ec876bd6d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1ec876bd6db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1ec876bd6db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ec876bd6db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ec876bd6db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ec876bd6db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ec876bd6db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ec876bd6db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ec876bd6db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ec876bd6db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ec876bd6db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a33b2950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a33b2950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a33b2950c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a33b2950c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a33b2950c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a33b2950c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a33b2950c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a33b2950c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a33b2950c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a33b2950c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2a33b2950c3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2a33b2950c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2a33b2950c3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2a33b2950c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5c737581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5c737581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ec855e15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ec855e15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ec855e15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ec855e15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a33b367a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a33b367a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4.xml"/><Relationship Id="rId4" Type="http://schemas.openxmlformats.org/officeDocument/2006/relationships/slide" Target="/ppt/slides/slide4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Aprendizado Não Supervisionado</a:t>
            </a:r>
            <a:endParaRPr/>
          </a:p>
        </p:txBody>
      </p:sp>
      <p:sp>
        <p:nvSpPr>
          <p:cNvPr id="753" name="Google Shape;753;p33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Machine Learning</a:t>
            </a:r>
            <a:endParaRPr/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33"/>
          <p:cNvSpPr txBox="1"/>
          <p:nvPr/>
        </p:nvSpPr>
        <p:spPr>
          <a:xfrm>
            <a:off x="4339975" y="4772650"/>
            <a:ext cx="3002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Adriano Ferreira Lopes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991" name="Google Shape;9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75" y="1103900"/>
            <a:ext cx="545925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3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997" name="Google Shape;997;p43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98" name="Google Shape;998;p43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99" name="Google Shape;999;p4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000" name="Google Shape;1000;p4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1" name="Google Shape;1001;p4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4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003" name="Google Shape;1003;p4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04" name="Google Shape;1004;p4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5" name="Google Shape;1005;p4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006" name="Google Shape;1006;p4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07" name="Google Shape;1007;p4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8" name="Google Shape;1008;p4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009" name="Google Shape;1009;p4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10" name="Google Shape;1010;p4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1" name="Google Shape;1011;p43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12" name="Google Shape;1012;p4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13" name="Google Shape;1013;p4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4" name="Google Shape;1014;p4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15" name="Google Shape;1015;p4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6" name="Google Shape;1016;p4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1022" name="Google Shape;1022;p44"/>
          <p:cNvSpPr txBox="1"/>
          <p:nvPr>
            <p:ph idx="1" type="subTitle"/>
          </p:nvPr>
        </p:nvSpPr>
        <p:spPr>
          <a:xfrm>
            <a:off x="653425" y="1119200"/>
            <a:ext cx="36195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É um algoritmo de clusterização baseado em densidade que agrupa pontos de dados com base na proximidade espacial. Ao contrário de métodos que requerem a pré-especificação do número de clusters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Identifica naturalmente regiões densas no espaço de características e atribui pontos de dados a clusters, lidando eficazmente com ruídos e outliers.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algoritmo define três tipos de pontos: pontos principais, que estão em regiões densas; pontos de fronteira, que estão na periferia dessas regiões; e pontos de ruído, que não pertencem a nenhuma região densa.</a:t>
            </a:r>
            <a:endParaRPr/>
          </a:p>
        </p:txBody>
      </p:sp>
      <p:pic>
        <p:nvPicPr>
          <p:cNvPr id="1023" name="Google Shape;10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325" y="1112663"/>
            <a:ext cx="39216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029" name="Google Shape;1029;p45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DBSCAN é eficaz na detecção de outliers e pontos anômalos em conjuntos de dados.</a:t>
            </a:r>
            <a:endParaRPr/>
          </a:p>
        </p:txBody>
      </p:sp>
      <p:sp>
        <p:nvSpPr>
          <p:cNvPr id="1030" name="Google Shape;1030;p45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ode ser aplicado para segmentar regiões de interesse em uma imagem com base na densidade de pixels, facilitando a análise de objetos e padrões.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5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dados espaciais, como pontos de GPS, o DBSCAN é utilizado para identificar clusters de atividades geográficas, como locais de interesse ou áreas de tráfego intenso.</a:t>
            </a:r>
            <a:endParaRPr/>
          </a:p>
        </p:txBody>
      </p:sp>
      <p:sp>
        <p:nvSpPr>
          <p:cNvPr id="1032" name="Google Shape;1032;p45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Anomalias</a:t>
            </a:r>
            <a:endParaRPr/>
          </a:p>
        </p:txBody>
      </p:sp>
      <p:sp>
        <p:nvSpPr>
          <p:cNvPr id="1033" name="Google Shape;1033;p45"/>
          <p:cNvSpPr txBox="1"/>
          <p:nvPr>
            <p:ph idx="5" type="subTitle"/>
          </p:nvPr>
        </p:nvSpPr>
        <p:spPr>
          <a:xfrm>
            <a:off x="334107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</a:t>
            </a:r>
            <a:endParaRPr/>
          </a:p>
        </p:txBody>
      </p:sp>
      <p:sp>
        <p:nvSpPr>
          <p:cNvPr id="1034" name="Google Shape;1034;p45"/>
          <p:cNvSpPr txBox="1"/>
          <p:nvPr>
            <p:ph idx="6" type="subTitle"/>
          </p:nvPr>
        </p:nvSpPr>
        <p:spPr>
          <a:xfrm>
            <a:off x="5576175" y="2067100"/>
            <a:ext cx="23400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Geolocalização</a:t>
            </a:r>
            <a:endParaRPr/>
          </a:p>
        </p:txBody>
      </p:sp>
      <p:sp>
        <p:nvSpPr>
          <p:cNvPr id="1035" name="Google Shape;1035;p45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5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5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45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040" name="Google Shape;1040;p45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5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043" name="Google Shape;1043;p45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6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DBSCAN não requer a especificação prévia do número de clusters, sendo capaz de identificar naturalmente a estrutura de densidade dos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3" name="Google Shape;1053;p46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DBSCAN é capaz de identificar clusters de formas arbitrárias e não se limita a clusters esféricos, o que o torna adequado para diversos tipos de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4" name="Google Shape;1054;p46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Devido à sua abordagem baseada em densidade, o DBSCAN é robusto a pontos de dados isolados, tratando-os como ruídos, o que o torna eficaz em dados ruidosos.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5" name="Google Shape;1055;p46"/>
          <p:cNvSpPr txBox="1"/>
          <p:nvPr/>
        </p:nvSpPr>
        <p:spPr>
          <a:xfrm>
            <a:off x="2456100" y="1369875"/>
            <a:ext cx="1541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Flexibilidade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56" name="Google Shape;1056;p46"/>
          <p:cNvSpPr txBox="1"/>
          <p:nvPr/>
        </p:nvSpPr>
        <p:spPr>
          <a:xfrm>
            <a:off x="2456100" y="3263475"/>
            <a:ext cx="1541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Lida com dados irregulares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57" name="Google Shape;1057;p46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Lida com ruídos e outliers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58" name="Google Shape;1058;p46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6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46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063" name="Google Shape;1063;p46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6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066" name="Google Shape;1066;p46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73" name="Google Shape;1073;p46"/>
          <p:cNvCxnSpPr>
            <a:stCxn id="1058" idx="3"/>
            <a:endCxn id="1055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74" name="Google Shape;1074;p46"/>
          <p:cNvCxnSpPr>
            <a:stCxn id="1060" idx="3"/>
            <a:endCxn id="1057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75" name="Google Shape;1075;p46"/>
          <p:cNvCxnSpPr>
            <a:stCxn id="1061" idx="3"/>
            <a:endCxn id="1056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7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performance do DBSCAN pode depender sensivelmente da escolha dos parâmetros, como a distância de vizinhança e o número mínimo de pontos para formar um cluster.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2" name="Google Shape;1082;p47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 conjuntos de dados muito grandes, o DBSCAN pode se tornar computacionalmente intensivo, especialmente em espaços de alta dimensionalidade.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3" name="Google Shape;1083;p47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 ter dificuldades em lidar com conjuntos de dados onde a densidade varia consideravelmente, exigindo ajustes cuidadosos dos parâmetros.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4" name="Google Shape;1084;p47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85" name="Google Shape;1085;p47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Exige muitos recursos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86" name="Google Shape;1086;p47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Problemas com densidade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87" name="Google Shape;1087;p47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7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7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7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47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092" name="Google Shape;1092;p47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095" name="Google Shape;1095;p47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2" name="Google Shape;1102;p47"/>
          <p:cNvCxnSpPr>
            <a:stCxn id="1087" idx="3"/>
            <a:endCxn id="1084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3" name="Google Shape;1103;p47"/>
          <p:cNvCxnSpPr>
            <a:stCxn id="1089" idx="3"/>
            <a:endCxn id="1086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4" name="Google Shape;1104;p47"/>
          <p:cNvCxnSpPr>
            <a:stCxn id="1090" idx="3"/>
            <a:endCxn id="1085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110" name="Google Shape;11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11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116" name="Google Shape;11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197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425" y="1883125"/>
            <a:ext cx="3403694" cy="26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0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123" name="Google Shape;1123;p50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24" name="Google Shape;1124;p5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125" name="Google Shape;1125;p5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126" name="Google Shape;1126;p5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7" name="Google Shape;1127;p5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5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129" name="Google Shape;1129;p5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0" name="Google Shape;1130;p5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1" name="Google Shape;1131;p5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132" name="Google Shape;1132;p5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3" name="Google Shape;1133;p5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4" name="Google Shape;1134;p5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135" name="Google Shape;1135;p5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6" name="Google Shape;1136;p5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7" name="Google Shape;1137;p5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138" name="Google Shape;1138;p5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9" name="Google Shape;1139;p5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0" name="Google Shape;1140;p5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141" name="Google Shape;1141;p5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2" name="Google Shape;1142;p5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148" name="Google Shape;1148;p51"/>
          <p:cNvSpPr txBox="1"/>
          <p:nvPr>
            <p:ph idx="1" type="subTitle"/>
          </p:nvPr>
        </p:nvSpPr>
        <p:spPr>
          <a:xfrm>
            <a:off x="432675" y="1119200"/>
            <a:ext cx="38403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Ele funciona agrupando dados em clusters baseados na similaridade entre eles.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O algoritmo atribui os pontos de dados a um número pré-determinado de clusters (denotado por "K") de modo a minimizar a variância intra-cluster.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Método: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Escolha aleatória de "K" centros iniciais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Associação de cada ponto de dados ao centro mais próximo.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Recálculo dos centros dos clusters Iteração dos passos 2 e 3 até a convergência ou um número pré-definido de iterações.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Parada quando os centros dos clusters não mudam significativamente.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9" name="Google Shape;1149;p51"/>
          <p:cNvPicPr preferRelativeResize="0"/>
          <p:nvPr/>
        </p:nvPicPr>
        <p:blipFill rotWithShape="1">
          <a:blip r:embed="rId3">
            <a:alphaModFix/>
          </a:blip>
          <a:srcRect b="4824" l="0" r="0" t="4833"/>
          <a:stretch/>
        </p:blipFill>
        <p:spPr>
          <a:xfrm>
            <a:off x="4425375" y="1170125"/>
            <a:ext cx="3932086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792" name="Google Shape;792;p34"/>
          <p:cNvSpPr txBox="1"/>
          <p:nvPr>
            <p:ph idx="4" type="subTitle"/>
          </p:nvPr>
        </p:nvSpPr>
        <p:spPr>
          <a:xfrm>
            <a:off x="1024750" y="1796151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Algorithm</a:t>
            </a:r>
            <a:endParaRPr/>
          </a:p>
        </p:txBody>
      </p:sp>
      <p:sp>
        <p:nvSpPr>
          <p:cNvPr id="793" name="Google Shape;793;p34"/>
          <p:cNvSpPr txBox="1"/>
          <p:nvPr>
            <p:ph idx="5" type="subTitle"/>
          </p:nvPr>
        </p:nvSpPr>
        <p:spPr>
          <a:xfrm>
            <a:off x="3419225" y="1796149"/>
            <a:ext cx="23055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794" name="Google Shape;794;p34"/>
          <p:cNvSpPr txBox="1"/>
          <p:nvPr>
            <p:ph idx="1" type="subTitle"/>
          </p:nvPr>
        </p:nvSpPr>
        <p:spPr>
          <a:xfrm>
            <a:off x="1024750" y="3241707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795" name="Google Shape;795;p34"/>
          <p:cNvSpPr txBox="1"/>
          <p:nvPr>
            <p:ph idx="2" type="subTitle"/>
          </p:nvPr>
        </p:nvSpPr>
        <p:spPr>
          <a:xfrm>
            <a:off x="3419224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SVM</a:t>
            </a:r>
            <a:endParaRPr/>
          </a:p>
        </p:txBody>
      </p:sp>
      <p:sp>
        <p:nvSpPr>
          <p:cNvPr id="796" name="Google Shape;796;p34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XGBoost</a:t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8" name="Google Shape;798;p34"/>
          <p:cNvCxnSpPr>
            <a:stCxn id="799" idx="3"/>
            <a:endCxn id="797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0" name="Google Shape;800;p34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1" name="Google Shape;801;p34"/>
          <p:cNvCxnSpPr>
            <a:stCxn id="802" idx="3"/>
            <a:endCxn id="800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03" name="Google Shape;803;p34"/>
          <p:cNvGrpSpPr/>
          <p:nvPr/>
        </p:nvGrpSpPr>
        <p:grpSpPr>
          <a:xfrm>
            <a:off x="2435847" y="1346063"/>
            <a:ext cx="339200" cy="338875"/>
            <a:chOff x="2489475" y="2118450"/>
            <a:chExt cx="339200" cy="338875"/>
          </a:xfrm>
        </p:grpSpPr>
        <p:sp>
          <p:nvSpPr>
            <p:cNvPr id="804" name="Google Shape;804;p34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34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34"/>
          <p:cNvCxnSpPr>
            <a:stCxn id="810" idx="3"/>
            <a:endCxn id="808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1" name="Google Shape;811;p34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34"/>
          <p:cNvCxnSpPr>
            <a:stCxn id="813" idx="3"/>
            <a:endCxn id="811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4" name="Google Shape;814;p34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 txBox="1"/>
          <p:nvPr>
            <p:ph idx="6" type="subTitle"/>
          </p:nvPr>
        </p:nvSpPr>
        <p:spPr>
          <a:xfrm>
            <a:off x="5813700" y="1796142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grpSp>
        <p:nvGrpSpPr>
          <p:cNvPr id="816" name="Google Shape;816;p34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17" name="Google Shape;817;p34"/>
            <p:cNvSpPr/>
            <p:nvPr/>
          </p:nvSpPr>
          <p:spPr>
            <a:xfrm>
              <a:off x="4016825" y="380140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186625" y="3828025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083225" y="3928100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216325" y="4024400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216325" y="399817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216325" y="397152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216325" y="3944875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34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25" name="Google Shape;825;p34"/>
            <p:cNvSpPr/>
            <p:nvPr/>
          </p:nvSpPr>
          <p:spPr>
            <a:xfrm>
              <a:off x="4108450" y="32564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268525" y="33240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4178650" y="33508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4195250" y="33106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419350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19350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26645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26645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34" name="Google Shape;834;p34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4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2" name="Google Shape;802;p34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3" name="Google Shape;813;p34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9" name="Google Shape;839;p34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0" name="Google Shape;840;p34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99" name="Google Shape;799;p34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41" name="Google Shape;841;p34"/>
          <p:cNvCxnSpPr>
            <a:stCxn id="840" idx="3"/>
            <a:endCxn id="814" idx="1"/>
          </p:cNvCxnSpPr>
          <p:nvPr/>
        </p:nvCxnSpPr>
        <p:spPr>
          <a:xfrm flipH="1" rot="10800000">
            <a:off x="6806100" y="2958053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42" name="Google Shape;842;p34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43" name="Google Shape;843;p34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9" name="Google Shape;849;p34"/>
          <p:cNvCxnSpPr>
            <a:stCxn id="839" idx="3"/>
            <a:endCxn id="807" idx="1"/>
          </p:cNvCxnSpPr>
          <p:nvPr/>
        </p:nvCxnSpPr>
        <p:spPr>
          <a:xfrm flipH="1" rot="10800000">
            <a:off x="6806100" y="1512502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50" name="Google Shape;850;p34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51" name="Google Shape;851;p34"/>
            <p:cNvSpPr/>
            <p:nvPr/>
          </p:nvSpPr>
          <p:spPr>
            <a:xfrm>
              <a:off x="3374325" y="3341150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371900" y="3313500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3719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371900" y="3285775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454575" y="3313500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454575" y="3285775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4846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3719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846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277475" y="3256400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155" name="Google Shape;1155;p52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Agrupamento de pixels em imagens para compressão de dados ou segmentação de objetos.</a:t>
            </a:r>
            <a:endParaRPr/>
          </a:p>
        </p:txBody>
      </p:sp>
      <p:sp>
        <p:nvSpPr>
          <p:cNvPr id="1156" name="Google Shape;1156;p52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Agrupamento de genes com expressões semelhantes para entender padrões genéticos.</a:t>
            </a:r>
            <a:endParaRPr/>
          </a:p>
        </p:txBody>
      </p:sp>
      <p:sp>
        <p:nvSpPr>
          <p:cNvPr id="1157" name="Google Shape;1157;p5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Divisão de consumidores com base em características demográficas e comportamentais.</a:t>
            </a:r>
            <a:endParaRPr/>
          </a:p>
        </p:txBody>
      </p:sp>
      <p:sp>
        <p:nvSpPr>
          <p:cNvPr id="1158" name="Google Shape;1158;p52"/>
          <p:cNvSpPr txBox="1"/>
          <p:nvPr>
            <p:ph idx="4" type="subTitle"/>
          </p:nvPr>
        </p:nvSpPr>
        <p:spPr>
          <a:xfrm>
            <a:off x="586800" y="2067100"/>
            <a:ext cx="27543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Imagem</a:t>
            </a:r>
            <a:endParaRPr/>
          </a:p>
        </p:txBody>
      </p:sp>
      <p:sp>
        <p:nvSpPr>
          <p:cNvPr id="1159" name="Google Shape;1159;p52"/>
          <p:cNvSpPr txBox="1"/>
          <p:nvPr>
            <p:ph idx="5" type="subTitle"/>
          </p:nvPr>
        </p:nvSpPr>
        <p:spPr>
          <a:xfrm>
            <a:off x="2990225" y="2067100"/>
            <a:ext cx="27543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Biologia</a:t>
            </a:r>
            <a:endParaRPr/>
          </a:p>
        </p:txBody>
      </p:sp>
      <p:sp>
        <p:nvSpPr>
          <p:cNvPr id="1160" name="Google Shape;1160;p5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</a:t>
            </a: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2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2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2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52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166" name="Google Shape;1166;p52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52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169" name="Google Shape;1169;p52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3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Facilidade de interpretação, útil para tomadores de decisão não técnicos.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9" name="Google Shape;1179;p53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 adapta a novos exemplos com certa facilidade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0" name="Google Shape;1180;p53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K-Means é escalável para grandes conjuntos de dados, mantendo um desempenho aceitável mesmo em situações com grande volume de informações.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1" name="Google Shape;1181;p53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Fácil de Interpretar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82" name="Google Shape;1182;p53"/>
          <p:cNvSpPr txBox="1"/>
          <p:nvPr/>
        </p:nvSpPr>
        <p:spPr>
          <a:xfrm>
            <a:off x="2456100" y="3263475"/>
            <a:ext cx="1795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Adaptável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83" name="Google Shape;1183;p53"/>
          <p:cNvSpPr txBox="1"/>
          <p:nvPr/>
        </p:nvSpPr>
        <p:spPr>
          <a:xfrm>
            <a:off x="2456100" y="2316675"/>
            <a:ext cx="1861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Escalabilidade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84" name="Google Shape;1184;p53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3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53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3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53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189" name="Google Shape;1189;p53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53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192" name="Google Shape;1192;p53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53"/>
          <p:cNvCxnSpPr>
            <a:stCxn id="1184" idx="3"/>
            <a:endCxn id="1181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00" name="Google Shape;1200;p53"/>
          <p:cNvCxnSpPr>
            <a:stCxn id="1186" idx="3"/>
            <a:endCxn id="1183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01" name="Google Shape;1201;p53"/>
          <p:cNvCxnSpPr>
            <a:stCxn id="1187" idx="3"/>
            <a:endCxn id="1182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4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 algoritmo pode gerar diferentes resultados dependendo das posições iniciais dos centroides, o que torna crucial uma inicialização adequada para obter clusters mais representativos.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8" name="Google Shape;1208;p54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definição incorreta do número de clusters pode levar a agrupamentos inadequados, comprometendo a eficácia do modelo na revelação de padrões nos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9" name="Google Shape;1209;p54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É necessário determinar o número de clusters a priori, o que pode ser desafiador, especialmente em conjuntos de dados onde o número ideal de clusters não é conhecido de antemão.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0" name="Google Shape;1210;p54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Depende dos pontos iniciais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1" name="Google Shape;1211;p54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2" name="Google Shape;1212;p54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Escolha do número de K’s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3" name="Google Shape;1213;p54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4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4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4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54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218" name="Google Shape;1218;p54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54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221" name="Google Shape;1221;p54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4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8" name="Google Shape;1228;p54"/>
          <p:cNvCxnSpPr>
            <a:stCxn id="1213" idx="3"/>
            <a:endCxn id="1210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29" name="Google Shape;1229;p54"/>
          <p:cNvCxnSpPr>
            <a:stCxn id="1215" idx="3"/>
            <a:endCxn id="1212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30" name="Google Shape;1230;p54"/>
          <p:cNvCxnSpPr>
            <a:stCxn id="1216" idx="3"/>
            <a:endCxn id="1211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36" name="Google Shape;12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354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42" name="Google Shape;12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36699" cy="212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499" y="1170125"/>
            <a:ext cx="4750101" cy="3581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49" name="Google Shape;124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16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55" name="Google Shape;12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3001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813" y="1170125"/>
            <a:ext cx="3556787" cy="245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9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262" name="Google Shape;1262;p59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63" name="Google Shape;1263;p59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264" name="Google Shape;1264;p59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265" name="Google Shape;1265;p5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6" name="Google Shape;1266;p5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7" name="Google Shape;1267;p59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268" name="Google Shape;1268;p5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69" name="Google Shape;1269;p5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0" name="Google Shape;1270;p59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271" name="Google Shape;1271;p5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2" name="Google Shape;1272;p5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3" name="Google Shape;1273;p59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274" name="Google Shape;1274;p5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5" name="Google Shape;1275;p5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6" name="Google Shape;1276;p59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277" name="Google Shape;1277;p5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8" name="Google Shape;1278;p5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9" name="Google Shape;1279;p59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280" name="Google Shape;1280;p5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1" name="Google Shape;1281;p5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6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287" name="Google Shape;1287;p60"/>
          <p:cNvSpPr txBox="1"/>
          <p:nvPr>
            <p:ph idx="1" type="subTitle"/>
          </p:nvPr>
        </p:nvSpPr>
        <p:spPr>
          <a:xfrm>
            <a:off x="432675" y="1119200"/>
            <a:ext cx="4061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É um método de agrupamento que constrói uma hierarquia de clusters. Ao contrário de abordagens que definem um número fixo de clusters, o Hierarchical Clustering organiza os dados em uma estrutura de árvore.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Agrupamento aglomerativo: os dados são inicialmente tratados como pontos individuais e, em seguida, agrupados iterativamente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Agrupamento divisivo: começa com um cluster único e o divide progressivamente.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88" name="Google Shape;12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75" y="1170125"/>
            <a:ext cx="41234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294" name="Google Shape;1294;p61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tilizado para analisar perfis de expressão genética, ajudando a identificar padrões de regulação gênica e relações entre diferentes amostras biológicas.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61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Hierarchical Clustering pode ser aplicado para segmentar clientes com base em comportamentos de compra, permitindo estratégias de marketing mais direcionadas.</a:t>
            </a:r>
            <a:endParaRPr/>
          </a:p>
        </p:txBody>
      </p:sp>
      <p:sp>
        <p:nvSpPr>
          <p:cNvPr id="1296" name="Google Shape;1296;p61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Na interpretação de dados de sensoriamento remoto, o Hierarchical Clustering pode agrupar pixels semelhantes em imagens, facilitando a identificação de padrões geoespaciais.</a:t>
            </a:r>
            <a:endParaRPr/>
          </a:p>
        </p:txBody>
      </p:sp>
      <p:sp>
        <p:nvSpPr>
          <p:cNvPr id="1297" name="Google Shape;1297;p61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Biologia</a:t>
            </a:r>
            <a:endParaRPr/>
          </a:p>
        </p:txBody>
      </p:sp>
      <p:sp>
        <p:nvSpPr>
          <p:cNvPr id="1298" name="Google Shape;1298;p61"/>
          <p:cNvSpPr txBox="1"/>
          <p:nvPr>
            <p:ph idx="5" type="subTitle"/>
          </p:nvPr>
        </p:nvSpPr>
        <p:spPr>
          <a:xfrm>
            <a:off x="3258275" y="2118100"/>
            <a:ext cx="22461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</a:t>
            </a:r>
            <a:endParaRPr/>
          </a:p>
        </p:txBody>
      </p:sp>
      <p:sp>
        <p:nvSpPr>
          <p:cNvPr id="1299" name="Google Shape;1299;p61"/>
          <p:cNvSpPr txBox="1"/>
          <p:nvPr>
            <p:ph idx="6" type="subTitle"/>
          </p:nvPr>
        </p:nvSpPr>
        <p:spPr>
          <a:xfrm>
            <a:off x="5504375" y="2067100"/>
            <a:ext cx="24861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Sensoriamento</a:t>
            </a:r>
            <a:endParaRPr/>
          </a:p>
        </p:txBody>
      </p:sp>
      <p:sp>
        <p:nvSpPr>
          <p:cNvPr id="1300" name="Google Shape;1300;p61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1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1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1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61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305" name="Google Shape;1305;p61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1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61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308" name="Google Shape;1308;p61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1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1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1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>
            <p:ph type="title"/>
          </p:nvPr>
        </p:nvSpPr>
        <p:spPr>
          <a:xfrm>
            <a:off x="2085025" y="1564950"/>
            <a:ext cx="4352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Algorithm</a:t>
            </a:r>
            <a:endParaRPr/>
          </a:p>
        </p:txBody>
      </p:sp>
      <p:sp>
        <p:nvSpPr>
          <p:cNvPr id="866" name="Google Shape;866;p3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67" name="Google Shape;867;p35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868" name="Google Shape;868;p3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69" name="Google Shape;869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0" name="Google Shape;870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3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72" name="Google Shape;872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3" name="Google Shape;873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4" name="Google Shape;874;p35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875" name="Google Shape;875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6" name="Google Shape;876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3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9" name="Google Shape;879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3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81" name="Google Shape;881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2" name="Google Shape;882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3" name="Google Shape;883;p3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84" name="Google Shape;884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5" name="Google Shape;885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62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estrutura hierárquica proporciona uma visão intuitiva da organização dos dados, permitindo a interpretação em diferentes níveis de detalhe.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8" name="Google Shape;1318;p62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Ao contrário de métodos que exigem a definição prévia do número de clusters, o Hierarchical Clustering não requer essa informação, tornando-o mais flexível.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9" name="Google Shape;1319;p62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 Hierarchical Clustering tende a ser robusto em relação a outliers, já que a estrutura de árvore suaviza a influência de pontos atípicos.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0" name="Google Shape;1320;p62"/>
          <p:cNvSpPr txBox="1"/>
          <p:nvPr/>
        </p:nvSpPr>
        <p:spPr>
          <a:xfrm>
            <a:off x="2456100" y="1369875"/>
            <a:ext cx="1453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Fácil de Interpretar 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21" name="Google Shape;1321;p62"/>
          <p:cNvSpPr txBox="1"/>
          <p:nvPr/>
        </p:nvSpPr>
        <p:spPr>
          <a:xfrm>
            <a:off x="2456100" y="3263475"/>
            <a:ext cx="1795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Número de clusters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22" name="Google Shape;1322;p62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Robustez a outliers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23" name="Google Shape;1323;p62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2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2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2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7" name="Google Shape;1327;p62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328" name="Google Shape;1328;p62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2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62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331" name="Google Shape;1331;p62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2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2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2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2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2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2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8" name="Google Shape;1338;p62"/>
          <p:cNvCxnSpPr>
            <a:stCxn id="1323" idx="3"/>
            <a:endCxn id="1320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39" name="Google Shape;1339;p62"/>
          <p:cNvCxnSpPr>
            <a:stCxn id="1325" idx="3"/>
            <a:endCxn id="1322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40" name="Google Shape;1340;p62"/>
          <p:cNvCxnSpPr>
            <a:stCxn id="1326" idx="3"/>
            <a:endCxn id="1321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3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processo de construção da árvore hierárquica pode ser computacionalmente intensivo, especialmente em conjuntos de dados grandes.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7" name="Google Shape;1347;p63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Hierarchical Clustering pode enfrentar desafios ao lidar com conjuntos de dados não-esfericamente distribuídos, onde clusters têm formas complexas.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8" name="Google Shape;1348;p63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 escolha da métrica de similaridade pode influenciar significativamente os resultados, exigindo uma seleção cuidadosa para garantir resultados robustos.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9" name="Google Shape;1349;p63"/>
          <p:cNvSpPr txBox="1"/>
          <p:nvPr/>
        </p:nvSpPr>
        <p:spPr>
          <a:xfrm>
            <a:off x="2456100" y="1369875"/>
            <a:ext cx="171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Alto custo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0" name="Google Shape;1350;p63"/>
          <p:cNvSpPr txBox="1"/>
          <p:nvPr/>
        </p:nvSpPr>
        <p:spPr>
          <a:xfrm>
            <a:off x="2456100" y="32634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Distribuição dos dados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1" name="Google Shape;1351;p63"/>
          <p:cNvSpPr txBox="1"/>
          <p:nvPr/>
        </p:nvSpPr>
        <p:spPr>
          <a:xfrm>
            <a:off x="2456100" y="2316675"/>
            <a:ext cx="1784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2" name="Google Shape;1352;p63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3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3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3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63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357" name="Google Shape;1357;p63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3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9" name="Google Shape;1359;p63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360" name="Google Shape;1360;p63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3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3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3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3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3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3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7" name="Google Shape;1367;p63"/>
          <p:cNvCxnSpPr>
            <a:stCxn id="1352" idx="3"/>
            <a:endCxn id="1349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68" name="Google Shape;1368;p63"/>
          <p:cNvCxnSpPr>
            <a:stCxn id="1354" idx="3"/>
            <a:endCxn id="1351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69" name="Google Shape;1369;p63"/>
          <p:cNvCxnSpPr>
            <a:stCxn id="1355" idx="3"/>
            <a:endCxn id="1350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375" name="Google Shape;13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91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381" name="Google Shape;138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337" y="1139125"/>
            <a:ext cx="4181326" cy="3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6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1387" name="Google Shape;1387;p66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388" name="Google Shape;1388;p66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389" name="Google Shape;1389;p6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390" name="Google Shape;1390;p6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91" name="Google Shape;1391;p6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2" name="Google Shape;1392;p6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393" name="Google Shape;1393;p6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4" name="Google Shape;1394;p6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6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396" name="Google Shape;1396;p6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7" name="Google Shape;1397;p6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8" name="Google Shape;1398;p6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399" name="Google Shape;1399;p6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00" name="Google Shape;1400;p6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1" name="Google Shape;1401;p66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402" name="Google Shape;1402;p6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03" name="Google Shape;1403;p6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Google Shape;1404;p6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405" name="Google Shape;1405;p6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6" name="Google Shape;1406;p6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1412" name="Google Shape;1412;p67"/>
          <p:cNvSpPr txBox="1"/>
          <p:nvPr>
            <p:ph idx="1" type="subTitle"/>
          </p:nvPr>
        </p:nvSpPr>
        <p:spPr>
          <a:xfrm>
            <a:off x="432675" y="1119200"/>
            <a:ext cx="4061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modelo de Mistura de Gaussianas (Gaussian Mixture Model - GMM) é uma técnica estatística que assume que os dados são gerados por uma mistura de várias distribuições gaussianas.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Método: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Cada componente da mistura representa uma subpopulação nos dados.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Durante o treinamento, o modelo ajusta as médias, covariâncias e pesos dessas distribuições para melhor se adequar aos dados.</a:t>
            </a:r>
            <a:endParaRPr b="1"/>
          </a:p>
        </p:txBody>
      </p:sp>
      <p:pic>
        <p:nvPicPr>
          <p:cNvPr id="1413" name="Google Shape;141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75" y="1170125"/>
            <a:ext cx="36810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419" name="Google Shape;1419;p68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 GMM é frequentemente utilizado para identificar clusters em conjuntos de dados. Cada componente da mistura representa um cluster.</a:t>
            </a:r>
            <a:endParaRPr/>
          </a:p>
        </p:txBody>
      </p:sp>
      <p:sp>
        <p:nvSpPr>
          <p:cNvPr id="1420" name="Google Shape;1420;p68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aplicado para detectar padrões incomuns nos dados, uma vez que o modelo pode identificar regiões de baixa probabilidade.</a:t>
            </a:r>
            <a:endParaRPr/>
          </a:p>
        </p:txBody>
      </p:sp>
      <p:sp>
        <p:nvSpPr>
          <p:cNvPr id="1421" name="Google Shape;1421;p68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GMM pode ser aplicado na análise de imagens para identificar diferentes misturas de cores em regiões específicas.</a:t>
            </a:r>
            <a:endParaRPr/>
          </a:p>
        </p:txBody>
      </p:sp>
      <p:sp>
        <p:nvSpPr>
          <p:cNvPr id="1422" name="Google Shape;1422;p68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423" name="Google Shape;1423;p68"/>
          <p:cNvSpPr txBox="1"/>
          <p:nvPr>
            <p:ph idx="5" type="subTitle"/>
          </p:nvPr>
        </p:nvSpPr>
        <p:spPr>
          <a:xfrm>
            <a:off x="3258275" y="2118100"/>
            <a:ext cx="22461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Anomalias</a:t>
            </a:r>
            <a:endParaRPr/>
          </a:p>
        </p:txBody>
      </p:sp>
      <p:sp>
        <p:nvSpPr>
          <p:cNvPr id="1424" name="Google Shape;1424;p68"/>
          <p:cNvSpPr txBox="1"/>
          <p:nvPr>
            <p:ph idx="6" type="subTitle"/>
          </p:nvPr>
        </p:nvSpPr>
        <p:spPr>
          <a:xfrm>
            <a:off x="5371750" y="2067100"/>
            <a:ext cx="27981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Imagens</a:t>
            </a:r>
            <a:endParaRPr/>
          </a:p>
        </p:txBody>
      </p:sp>
      <p:sp>
        <p:nvSpPr>
          <p:cNvPr id="1425" name="Google Shape;1425;p68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68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68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68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9" name="Google Shape;1429;p68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430" name="Google Shape;1430;p68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68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433" name="Google Shape;1433;p68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69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 GMM pode modelar uma ampla variedade de distribuições de dados, incluindo clusters com diferentes formas e tamanhos.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3" name="Google Shape;1443;p69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Fornece estimativas probabilísticas para a pertinência de um ponto de dados a cada componente, oferecendo uma visão mais rica dos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4" name="Google Shape;1444;p69"/>
          <p:cNvSpPr txBox="1"/>
          <p:nvPr/>
        </p:nvSpPr>
        <p:spPr>
          <a:xfrm>
            <a:off x="2456100" y="1369875"/>
            <a:ext cx="1574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Flexibilidade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5" name="Google Shape;1445;p69"/>
          <p:cNvSpPr txBox="1"/>
          <p:nvPr/>
        </p:nvSpPr>
        <p:spPr>
          <a:xfrm>
            <a:off x="2456100" y="2316675"/>
            <a:ext cx="1773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Probabilístico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6" name="Google Shape;1446;p69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69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69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69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450" name="Google Shape;1450;p69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9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9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9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9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9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9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7" name="Google Shape;1457;p69"/>
          <p:cNvCxnSpPr>
            <a:stCxn id="1446" idx="3"/>
            <a:endCxn id="1444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58" name="Google Shape;1458;p69"/>
          <p:cNvCxnSpPr>
            <a:stCxn id="1448" idx="3"/>
            <a:endCxn id="1445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70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Treinar um GMM pode ser computacionalmente intensivo, especialmente para grandes conjuntos de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5" name="Google Shape;1465;p70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desempenho do GMM pode depender da inicialização dos parâmetros, e diferentes inicializações podem levar a resultados distintos.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6" name="Google Shape;1466;p70"/>
          <p:cNvSpPr txBox="1"/>
          <p:nvPr/>
        </p:nvSpPr>
        <p:spPr>
          <a:xfrm>
            <a:off x="2456100" y="1369875"/>
            <a:ext cx="171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67" name="Google Shape;1467;p70"/>
          <p:cNvSpPr txBox="1"/>
          <p:nvPr/>
        </p:nvSpPr>
        <p:spPr>
          <a:xfrm>
            <a:off x="2456100" y="2316675"/>
            <a:ext cx="1784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68" name="Google Shape;1468;p70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70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70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472" name="Google Shape;1472;p70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0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0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0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0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0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9" name="Google Shape;1479;p70"/>
          <p:cNvCxnSpPr>
            <a:stCxn id="1468" idx="3"/>
            <a:endCxn id="1466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80" name="Google Shape;1480;p70"/>
          <p:cNvCxnSpPr>
            <a:stCxn id="1470" idx="3"/>
            <a:endCxn id="1467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486" name="Google Shape;148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13" y="1114950"/>
            <a:ext cx="46675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ALGORITHM</a:t>
            </a:r>
            <a:endParaRPr/>
          </a:p>
        </p:txBody>
      </p:sp>
      <p:sp>
        <p:nvSpPr>
          <p:cNvPr id="891" name="Google Shape;891;p36"/>
          <p:cNvSpPr txBox="1"/>
          <p:nvPr>
            <p:ph idx="1" type="subTitle"/>
          </p:nvPr>
        </p:nvSpPr>
        <p:spPr>
          <a:xfrm>
            <a:off x="1017200" y="1017724"/>
            <a:ext cx="30570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Apriori é um algoritmo de mineração de regras de associação usado para descobrir padrões frequentes em conjuntos de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Ele opera identificando itens frequentes em transações e construindo regras de associação que descrevem a relação entre diferentes itens.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Geração iterativa de conjuntos de itens frequentes, explorando o princípio de que um conjunto de itens frequente deve conter todos os seus subconjuntos frequentes.</a:t>
            </a:r>
            <a:endParaRPr/>
          </a:p>
        </p:txBody>
      </p:sp>
      <p:pic>
        <p:nvPicPr>
          <p:cNvPr id="892" name="Google Shape;8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775" y="1017725"/>
            <a:ext cx="290856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492" name="Google Shape;149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913" y="1017725"/>
            <a:ext cx="49101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73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C-Means</a:t>
            </a:r>
            <a:endParaRPr/>
          </a:p>
        </p:txBody>
      </p:sp>
      <p:sp>
        <p:nvSpPr>
          <p:cNvPr id="1498" name="Google Shape;1498;p73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499" name="Google Shape;1499;p73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500" name="Google Shape;1500;p7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501" name="Google Shape;1501;p7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02" name="Google Shape;1502;p7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7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504" name="Google Shape;1504;p7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05" name="Google Shape;1505;p7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6" name="Google Shape;1506;p7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507" name="Google Shape;1507;p7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08" name="Google Shape;1508;p7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9" name="Google Shape;1509;p7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510" name="Google Shape;1510;p7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11" name="Google Shape;1511;p7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2" name="Google Shape;1512;p73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513" name="Google Shape;1513;p7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14" name="Google Shape;1514;p7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5" name="Google Shape;1515;p7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516" name="Google Shape;1516;p7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7" name="Google Shape;1517;p7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7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C-MEANS</a:t>
            </a:r>
            <a:endParaRPr/>
          </a:p>
        </p:txBody>
      </p:sp>
      <p:sp>
        <p:nvSpPr>
          <p:cNvPr id="1523" name="Google Shape;1523;p74"/>
          <p:cNvSpPr txBox="1"/>
          <p:nvPr>
            <p:ph idx="1" type="subTitle"/>
          </p:nvPr>
        </p:nvSpPr>
        <p:spPr>
          <a:xfrm>
            <a:off x="432675" y="1119200"/>
            <a:ext cx="4061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algoritmo Fuzzy C-Means (FCM) é um método de clustering que estende o C-Means convencional, permitindo que um ponto de dados pertença a múltiplos clusters com diferentes graus de pertinência (ou pertinências).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 vez de atribuir rigidamente cada ponto a um único cluster, o FCM atribui uma pontuação de pertinência para cada ponto em relação a cada cluster, representando a "fuzzyficação" da pertinência.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algoritmo utiliza uma abordagem de boosting, onde as árvores são construídas sequencialmente, cada uma corrigindo os erros dos modelos anteriores.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Incorpora técnicas avançadas, como regularização, para lidar com overfitting, e manipulação eficiente de dados ausentes.</a:t>
            </a:r>
            <a:endParaRPr b="1"/>
          </a:p>
        </p:txBody>
      </p:sp>
      <p:pic>
        <p:nvPicPr>
          <p:cNvPr id="1524" name="Google Shape;15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75" y="1170125"/>
            <a:ext cx="4344826" cy="325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530" name="Google Shape;1530;p75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situações em que a pertinência de um ponto a um cluster não é clara ou binária, o FCM oferece uma abordagem mais flexível.</a:t>
            </a:r>
            <a:endParaRPr/>
          </a:p>
        </p:txBody>
      </p:sp>
      <p:sp>
        <p:nvSpPr>
          <p:cNvPr id="1531" name="Google Shape;1531;p75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FCM é frequentemente utilizado para segmentar imagens, onde os pixels podem pertencer a diferentes objetos com graus variados de pertinência.</a:t>
            </a:r>
            <a:endParaRPr/>
          </a:p>
        </p:txBody>
      </p:sp>
      <p:sp>
        <p:nvSpPr>
          <p:cNvPr id="1532" name="Google Shape;1532;p75"/>
          <p:cNvSpPr txBox="1"/>
          <p:nvPr>
            <p:ph idx="4" type="subTitle"/>
          </p:nvPr>
        </p:nvSpPr>
        <p:spPr>
          <a:xfrm>
            <a:off x="79475" y="2067100"/>
            <a:ext cx="38079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Agrupamento não clássico</a:t>
            </a:r>
            <a:endParaRPr/>
          </a:p>
        </p:txBody>
      </p:sp>
      <p:sp>
        <p:nvSpPr>
          <p:cNvPr id="1533" name="Google Shape;1533;p75"/>
          <p:cNvSpPr txBox="1"/>
          <p:nvPr>
            <p:ph idx="6" type="subTitle"/>
          </p:nvPr>
        </p:nvSpPr>
        <p:spPr>
          <a:xfrm>
            <a:off x="5504375" y="2067100"/>
            <a:ext cx="2675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</a:t>
            </a:r>
            <a:endParaRPr/>
          </a:p>
        </p:txBody>
      </p:sp>
      <p:sp>
        <p:nvSpPr>
          <p:cNvPr id="1534" name="Google Shape;1534;p75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5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5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7" name="Google Shape;1537;p75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538" name="Google Shape;1538;p75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5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6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capacidade de atribuir graus de pertinência permite uma modelagem mais flexível em comparação com métodos de clustering rígidos.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6" name="Google Shape;1546;p76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 presença de pontos atípicos tem menos impacto no FCM, pois os pontos podem pertencer parcialmente a diferentes clusters.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7" name="Google Shape;1547;p76"/>
          <p:cNvSpPr txBox="1"/>
          <p:nvPr/>
        </p:nvSpPr>
        <p:spPr>
          <a:xfrm>
            <a:off x="2456100" y="1369875"/>
            <a:ext cx="1595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Flexível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48" name="Google Shape;1548;p76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Robustez a outliers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49" name="Google Shape;1549;p76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6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6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2" name="Google Shape;1552;p76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553" name="Google Shape;1553;p76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6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6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6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6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6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6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60" name="Google Shape;1560;p76"/>
          <p:cNvCxnSpPr>
            <a:stCxn id="1549" idx="3"/>
            <a:endCxn id="1547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61" name="Google Shape;1561;p76"/>
          <p:cNvCxnSpPr>
            <a:stCxn id="1551" idx="3"/>
            <a:endCxn id="1548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7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FCM pode ser computacionalmente mais intensivo em comparação com métodos de clustering mais simples.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68" name="Google Shape;1568;p77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desempenho do FCM pode depender da inicialização dos centros dos clusters e dos parâmetros, assim como em outros métodos de clustering.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69" name="Google Shape;1569;p77"/>
          <p:cNvSpPr txBox="1"/>
          <p:nvPr/>
        </p:nvSpPr>
        <p:spPr>
          <a:xfrm>
            <a:off x="2456100" y="1369875"/>
            <a:ext cx="171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70" name="Google Shape;1570;p77"/>
          <p:cNvSpPr txBox="1"/>
          <p:nvPr/>
        </p:nvSpPr>
        <p:spPr>
          <a:xfrm>
            <a:off x="2456100" y="2316675"/>
            <a:ext cx="1784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71" name="Google Shape;1571;p77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77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77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4" name="Google Shape;1574;p77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575" name="Google Shape;1575;p77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7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7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7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7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7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7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2" name="Google Shape;1582;p77"/>
          <p:cNvCxnSpPr>
            <a:stCxn id="1571" idx="3"/>
            <a:endCxn id="1569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83" name="Google Shape;1583;p77"/>
          <p:cNvCxnSpPr>
            <a:stCxn id="1573" idx="3"/>
            <a:endCxn id="1570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589" name="Google Shape;158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343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595" name="Google Shape;159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850" y="1017725"/>
            <a:ext cx="48135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0" y="1183271"/>
            <a:ext cx="3818299" cy="6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80"/>
          <p:cNvSpPr txBox="1"/>
          <p:nvPr>
            <p:ph type="title"/>
          </p:nvPr>
        </p:nvSpPr>
        <p:spPr>
          <a:xfrm>
            <a:off x="1602975" y="775725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898" name="Google Shape;898;p37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 setor de varejo, o Apriori é utilizado para análise de cestas de compras, permitindo a recomendação de produtos com base nas associações frequentes entre itens comprados juntos.</a:t>
            </a:r>
            <a:endParaRPr/>
          </a:p>
        </p:txBody>
      </p:sp>
      <p:sp>
        <p:nvSpPr>
          <p:cNvPr id="899" name="Google Shape;899;p37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análise de logs da web, o Apriori pode ser aplicado para descobrir padrões de comportamento do usuário, melhorando a personalização de conteúdo.</a:t>
            </a:r>
            <a:endParaRPr/>
          </a:p>
        </p:txBody>
      </p:sp>
      <p:sp>
        <p:nvSpPr>
          <p:cNvPr id="900" name="Google Shape;900;p37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área de saúde, o Apriori pode ser empregado para identificar associações entre sintomas e condições médicas com base em registros de pacientes.</a:t>
            </a:r>
            <a:endParaRPr/>
          </a:p>
        </p:txBody>
      </p:sp>
      <p:sp>
        <p:nvSpPr>
          <p:cNvPr id="901" name="Google Shape;901;p37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Varejo</a:t>
            </a:r>
            <a:endParaRPr/>
          </a:p>
        </p:txBody>
      </p:sp>
      <p:sp>
        <p:nvSpPr>
          <p:cNvPr id="902" name="Google Shape;902;p37"/>
          <p:cNvSpPr txBox="1"/>
          <p:nvPr>
            <p:ph idx="5" type="subTitle"/>
          </p:nvPr>
        </p:nvSpPr>
        <p:spPr>
          <a:xfrm>
            <a:off x="2990225" y="2067100"/>
            <a:ext cx="27540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dados</a:t>
            </a:r>
            <a:endParaRPr/>
          </a:p>
        </p:txBody>
      </p:sp>
      <p:sp>
        <p:nvSpPr>
          <p:cNvPr id="903" name="Google Shape;903;p37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Medicina</a:t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37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909" name="Google Shape;909;p37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37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912" name="Google Shape;912;p37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8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Apriori é fácil de compreender e interpretar, tornando-se uma escolha acessível para análise de padrões em dados transacionais.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2" name="Google Shape;922;p38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 ser aplicado a diferentes tipos de dados, como transações de compras, registros médicos e padrões de navegação na web.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3" name="Google Shape;923;p38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a descoberta de relações frequentes entre itens, revelando associações úteis e insights de negócios.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4" name="Google Shape;924;p38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Fácil de Interpretar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2456100" y="32634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Adaptável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6" name="Google Shape;926;p38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Identificação de relações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8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8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8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38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932" name="Google Shape;932;p38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8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935" name="Google Shape;935;p38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2" name="Google Shape;942;p38"/>
          <p:cNvCxnSpPr>
            <a:stCxn id="927" idx="3"/>
            <a:endCxn id="924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43" name="Google Shape;943;p38"/>
          <p:cNvCxnSpPr>
            <a:stCxn id="929" idx="3"/>
            <a:endCxn id="926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44" name="Google Shape;944;p38"/>
          <p:cNvCxnSpPr>
            <a:stCxn id="930" idx="3"/>
            <a:endCxn id="925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9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Apriori pode ser computacionalmente intensivo, especialmente em conjuntos de dados grandes, devido à necessidade de gerar todos os conjuntos de itens frequentes.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1" name="Google Shape;951;p39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desempenho do Apriori pode depender da configuração de parâmetros, como o suporte mínimo, exigindo ajustes cuidadosos.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2" name="Google Shape;952;p39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 enfrentar desafios em conjuntos de dados com muitos itens, resultando em uma matriz esparsa e aumento nos requisitos de memória.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3" name="Google Shape;953;p39"/>
          <p:cNvSpPr txBox="1"/>
          <p:nvPr/>
        </p:nvSpPr>
        <p:spPr>
          <a:xfrm>
            <a:off x="2456100" y="1369875"/>
            <a:ext cx="1574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Alta demanda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54" name="Google Shape;954;p39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55" name="Google Shape;955;p39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Manejo de dados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56" name="Google Shape;956;p39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9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9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9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39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961" name="Google Shape;961;p39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9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964" name="Google Shape;964;p39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71" name="Google Shape;971;p39"/>
          <p:cNvCxnSpPr>
            <a:stCxn id="956" idx="3"/>
            <a:endCxn id="953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72" name="Google Shape;972;p39"/>
          <p:cNvCxnSpPr>
            <a:stCxn id="958" idx="3"/>
            <a:endCxn id="955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73" name="Google Shape;973;p39"/>
          <p:cNvCxnSpPr>
            <a:stCxn id="959" idx="3"/>
            <a:endCxn id="954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979" name="Google Shape;9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88" y="1017725"/>
            <a:ext cx="52030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985" name="Google Shape;9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249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