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Poppins"/>
      <p:regular r:id="rId57"/>
      <p:bold r:id="rId58"/>
      <p:italic r:id="rId59"/>
      <p:boldItalic r:id="rId60"/>
    </p:embeddedFont>
    <p:embeddedFont>
      <p:font typeface="Anaheim"/>
      <p:regular r:id="rId61"/>
    </p:embeddedFont>
    <p:embeddedFont>
      <p:font typeface="Poppins Black"/>
      <p:bold r:id="rId62"/>
      <p:boldItalic r:id="rId63"/>
    </p:embeddedFont>
    <p:embeddedFont>
      <p:font typeface="Barlow"/>
      <p:regular r:id="rId64"/>
      <p:bold r:id="rId65"/>
      <p:italic r:id="rId66"/>
      <p:boldItalic r:id="rId67"/>
    </p:embeddedFont>
    <p:embeddedFont>
      <p:font typeface="Poppins ExtraBold"/>
      <p:bold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PoppinsBlack-bold.fntdata"/><Relationship Id="rId61" Type="http://schemas.openxmlformats.org/officeDocument/2006/relationships/font" Target="fonts/Anaheim-regular.fntdata"/><Relationship Id="rId20" Type="http://schemas.openxmlformats.org/officeDocument/2006/relationships/slide" Target="slides/slide16.xml"/><Relationship Id="rId64" Type="http://schemas.openxmlformats.org/officeDocument/2006/relationships/font" Target="fonts/Barlow-regular.fntdata"/><Relationship Id="rId63" Type="http://schemas.openxmlformats.org/officeDocument/2006/relationships/font" Target="fonts/PoppinsBlack-boldItalic.fntdata"/><Relationship Id="rId22" Type="http://schemas.openxmlformats.org/officeDocument/2006/relationships/slide" Target="slides/slide18.xml"/><Relationship Id="rId66" Type="http://schemas.openxmlformats.org/officeDocument/2006/relationships/font" Target="fonts/Barlow-italic.fntdata"/><Relationship Id="rId21" Type="http://schemas.openxmlformats.org/officeDocument/2006/relationships/slide" Target="slides/slide17.xml"/><Relationship Id="rId65" Type="http://schemas.openxmlformats.org/officeDocument/2006/relationships/font" Target="fonts/Barlow-bold.fntdata"/><Relationship Id="rId24" Type="http://schemas.openxmlformats.org/officeDocument/2006/relationships/slide" Target="slides/slide20.xml"/><Relationship Id="rId68" Type="http://schemas.openxmlformats.org/officeDocument/2006/relationships/font" Target="fonts/PoppinsExtraBold-bold.fntdata"/><Relationship Id="rId23" Type="http://schemas.openxmlformats.org/officeDocument/2006/relationships/slide" Target="slides/slide19.xml"/><Relationship Id="rId67" Type="http://schemas.openxmlformats.org/officeDocument/2006/relationships/font" Target="fonts/Barlow-boldItalic.fntdata"/><Relationship Id="rId60" Type="http://schemas.openxmlformats.org/officeDocument/2006/relationships/font" Target="fonts/Poppins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PoppinsExtraBold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aleway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aleway-italic.fntdata"/><Relationship Id="rId10" Type="http://schemas.openxmlformats.org/officeDocument/2006/relationships/slide" Target="slides/slide6.xml"/><Relationship Id="rId54" Type="http://schemas.openxmlformats.org/officeDocument/2006/relationships/font" Target="fonts/Raleway-bold.fntdata"/><Relationship Id="rId13" Type="http://schemas.openxmlformats.org/officeDocument/2006/relationships/slide" Target="slides/slide9.xml"/><Relationship Id="rId57" Type="http://schemas.openxmlformats.org/officeDocument/2006/relationships/font" Target="fonts/Poppins-regular.fntdata"/><Relationship Id="rId12" Type="http://schemas.openxmlformats.org/officeDocument/2006/relationships/slide" Target="slides/slide8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59" Type="http://schemas.openxmlformats.org/officeDocument/2006/relationships/font" Target="fonts/Poppins-italic.fntdata"/><Relationship Id="rId14" Type="http://schemas.openxmlformats.org/officeDocument/2006/relationships/slide" Target="slides/slide10.xml"/><Relationship Id="rId58" Type="http://schemas.openxmlformats.org/officeDocument/2006/relationships/font" Target="fonts/Poppi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33b367a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33b367a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ec855e15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ec855e15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ec855e15f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ec855e15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ec855e15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ec855e15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ec855e15f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ec855e15f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ec855e15f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1ec855e15f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ec855e15f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ec855e15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ec876bd6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ec876bd6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ec876bd6d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ec876bd6d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ec876bd6d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ec876bd6d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ec876bd6d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ec876bd6d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ec876bd6d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ec876bd6d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ec876bd6d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ec876bd6d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ec876bd6d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ec876bd6d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c876bd6d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c876bd6d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2a33b367a8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2a33b367a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33b367a8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33b367a8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ec876bd6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ec876bd6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ec876bd6d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ec876bd6d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ec876bd6db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ec876bd6db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ec876bd6db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ec876bd6db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ec876bd6d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ec876bd6d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ec876bd6d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ec876bd6d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ec876bd6d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ec876bd6d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ec876bd6d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1ec876bd6d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ec876bd6d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ec876bd6d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ec876bd6db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ec876bd6db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ec876bd6db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ec876bd6db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ec876bd6db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ec876bd6db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ec876bd6db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ec876bd6db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1ec876bd6db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1ec876bd6db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a33b2950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a33b2950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a33b2950c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a33b2950c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a33b2950c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2a33b2950c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2a33b2950c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2a33b2950c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a33b2950c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a33b2950c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a33b2950c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2a33b2950c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2a33b2950c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2a33b2950c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5c737581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5c737581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ec855e15f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ec855e15f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ec855e15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ec855e15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a33b367a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a33b367a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1.xml"/><Relationship Id="rId5" Type="http://schemas.openxmlformats.org/officeDocument/2006/relationships/slide" Target="/ppt/slides/slide27.xml"/><Relationship Id="rId6" Type="http://schemas.openxmlformats.org/officeDocument/2006/relationships/slide" Target="/ppt/slides/slide34.xml"/><Relationship Id="rId7" Type="http://schemas.openxmlformats.org/officeDocument/2006/relationships/slide" Target="/ppt/slides/slide41.xml"/><Relationship Id="rId8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Aprendizado Não Supervisionado</a:t>
            </a:r>
            <a:endParaRPr/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Machine Learning</a:t>
            </a:r>
            <a:endParaRPr/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3"/>
          <p:cNvSpPr txBox="1"/>
          <p:nvPr/>
        </p:nvSpPr>
        <p:spPr>
          <a:xfrm>
            <a:off x="4339975" y="4772650"/>
            <a:ext cx="30021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Adriano Ferreira Lopes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91" name="Google Shape;9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75" y="1103900"/>
            <a:ext cx="54592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3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997" name="Google Shape;997;p4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98" name="Google Shape;998;p4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99" name="Google Shape;999;p4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00" name="Google Shape;1000;p4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1" name="Google Shape;1001;p4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4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03" name="Google Shape;1003;p4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04" name="Google Shape;1004;p4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5" name="Google Shape;1005;p4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06" name="Google Shape;1006;p4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07" name="Google Shape;1007;p4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8" name="Google Shape;1008;p4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09" name="Google Shape;1009;p4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0" name="Google Shape;1010;p4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" name="Google Shape;1011;p4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12" name="Google Shape;1012;p4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13" name="Google Shape;1013;p4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4" name="Google Shape;1014;p4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15" name="Google Shape;1015;p4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6" name="Google Shape;1016;p4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1022" name="Google Shape;1022;p44"/>
          <p:cNvSpPr txBox="1"/>
          <p:nvPr>
            <p:ph idx="1" type="subTitle"/>
          </p:nvPr>
        </p:nvSpPr>
        <p:spPr>
          <a:xfrm>
            <a:off x="653425" y="1119200"/>
            <a:ext cx="36195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É um algoritmo de clusterização baseado em densidade que agrupa pontos de dados com base na proximidade espacial. Ao contrário de métodos que requerem a pré-especificação do número de clusters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Identifica naturalmente regiões densas no espaço de características e atribui pontos de dados a clusters, lidando eficazmente com ruídos e outliers.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define três tipos de pontos: pontos principais, que estão em regiões densas; pontos de fronteira, que estão na periferia dessas regiões; e pontos de ruído, que não pertencem a nenhuma região densa.</a:t>
            </a:r>
            <a:endParaRPr/>
          </a:p>
        </p:txBody>
      </p:sp>
      <p:pic>
        <p:nvPicPr>
          <p:cNvPr id="1023" name="Google Shape;10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325" y="1112663"/>
            <a:ext cx="39216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029" name="Google Shape;1029;p45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DBSCAN é eficaz na detecção de outliers e pontos anômalos em conjuntos de dados.</a:t>
            </a:r>
            <a:endParaRPr/>
          </a:p>
        </p:txBody>
      </p:sp>
      <p:sp>
        <p:nvSpPr>
          <p:cNvPr id="1030" name="Google Shape;1030;p45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ode ser aplicado para segmentar regiões de interesse em uma imagem com base na densidade de pixels, facilitando a análise de objetos e padrões.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5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dados espaciais, como pontos de GPS, o DBSCAN é utilizado para identificar clusters de atividades geográficas, como locais de interesse ou áreas de tráfego intenso.</a:t>
            </a:r>
            <a:endParaRPr/>
          </a:p>
        </p:txBody>
      </p:sp>
      <p:sp>
        <p:nvSpPr>
          <p:cNvPr id="1032" name="Google Shape;1032;p45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Anomalias</a:t>
            </a:r>
            <a:endParaRPr/>
          </a:p>
        </p:txBody>
      </p:sp>
      <p:sp>
        <p:nvSpPr>
          <p:cNvPr id="1033" name="Google Shape;1033;p45"/>
          <p:cNvSpPr txBox="1"/>
          <p:nvPr>
            <p:ph idx="5" type="subTitle"/>
          </p:nvPr>
        </p:nvSpPr>
        <p:spPr>
          <a:xfrm>
            <a:off x="334107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034" name="Google Shape;1034;p45"/>
          <p:cNvSpPr txBox="1"/>
          <p:nvPr>
            <p:ph idx="6" type="subTitle"/>
          </p:nvPr>
        </p:nvSpPr>
        <p:spPr>
          <a:xfrm>
            <a:off x="5576175" y="2067100"/>
            <a:ext cx="23400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Geolocalização</a:t>
            </a:r>
            <a:endParaRPr/>
          </a:p>
        </p:txBody>
      </p:sp>
      <p:sp>
        <p:nvSpPr>
          <p:cNvPr id="1035" name="Google Shape;1035;p45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5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5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5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9" name="Google Shape;1039;p45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040" name="Google Shape;1040;p45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45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043" name="Google Shape;1043;p45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6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DBSCAN não requer a especificação prévia do número de clusters, sendo capaz de identificar naturalmente a estrutura de densidade dos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3" name="Google Shape;1053;p46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DBSCAN é capaz de identificar clusters de formas arbitrárias e não se limita a clusters esféricos, o que o torna adequado para diversos tipos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4" name="Google Shape;1054;p46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Devido à sua abordagem baseada em densidade, o DBSCAN é robusto a pontos de dados isolados, tratando-os como ruídos, o que o torna eficaz em dados ruidosos.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55" name="Google Shape;1055;p46"/>
          <p:cNvSpPr txBox="1"/>
          <p:nvPr/>
        </p:nvSpPr>
        <p:spPr>
          <a:xfrm>
            <a:off x="2456100" y="1369875"/>
            <a:ext cx="1541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Flexibilidade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6" name="Google Shape;1056;p46"/>
          <p:cNvSpPr txBox="1"/>
          <p:nvPr/>
        </p:nvSpPr>
        <p:spPr>
          <a:xfrm>
            <a:off x="2456100" y="3263475"/>
            <a:ext cx="1541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Lida com dados irregulares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7" name="Google Shape;1057;p46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Lida com ruídos e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58" name="Google Shape;1058;p46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6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6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6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63" name="Google Shape;1063;p46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6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66" name="Google Shape;1066;p46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73" name="Google Shape;1073;p46"/>
          <p:cNvCxnSpPr>
            <a:stCxn id="1058" idx="3"/>
            <a:endCxn id="1055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74" name="Google Shape;1074;p46"/>
          <p:cNvCxnSpPr>
            <a:stCxn id="1060" idx="3"/>
            <a:endCxn id="1057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75" name="Google Shape;1075;p46"/>
          <p:cNvCxnSpPr>
            <a:stCxn id="1061" idx="3"/>
            <a:endCxn id="1056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performance do DBSCAN pode depender sensivelmente da escolha dos parâmetros, como a distância de vizinhança e o número mínimo de pontos para formar um cluster.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 conjuntos de dados muito grandes, o DBSCAN pode se tornar computacionalmente intensivo, especialmente em espaços de alta dimensionalidade.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ter dificuldades em lidar com conjuntos de dados onde a densidade varia consideravelmente, exigindo ajustes cuidadosos dos parâmetros.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4" name="Google Shape;1084;p47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5" name="Google Shape;1085;p47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Exige muitos recursos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6" name="Google Shape;1086;p47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Problemas com densidade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7" name="Google Shape;1087;p47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7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7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7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7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092" name="Google Shape;1092;p4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095" name="Google Shape;1095;p47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2" name="Google Shape;1102;p47"/>
          <p:cNvCxnSpPr>
            <a:stCxn id="1087" idx="3"/>
            <a:endCxn id="108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3" name="Google Shape;1103;p47"/>
          <p:cNvCxnSpPr>
            <a:stCxn id="1089" idx="3"/>
            <a:endCxn id="108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4" name="Google Shape;1104;p47"/>
          <p:cNvCxnSpPr>
            <a:stCxn id="1090" idx="3"/>
            <a:endCxn id="108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10" name="Google Shape;11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11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116" name="Google Shape;11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8197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425" y="1883125"/>
            <a:ext cx="3403694" cy="26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0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23" name="Google Shape;1123;p50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24" name="Google Shape;1124;p50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125" name="Google Shape;1125;p50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126" name="Google Shape;1126;p5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7" name="Google Shape;1127;p5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50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129" name="Google Shape;1129;p5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0" name="Google Shape;1130;p5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50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132" name="Google Shape;1132;p5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3" name="Google Shape;1133;p5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4" name="Google Shape;1134;p50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135" name="Google Shape;1135;p5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6" name="Google Shape;1136;p5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7" name="Google Shape;1137;p50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138" name="Google Shape;1138;p5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139" name="Google Shape;1139;p5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0" name="Google Shape;1140;p50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141" name="Google Shape;1141;p5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2" name="Google Shape;1142;p5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1148" name="Google Shape;1148;p51"/>
          <p:cNvSpPr txBox="1"/>
          <p:nvPr>
            <p:ph idx="1" type="subTitle"/>
          </p:nvPr>
        </p:nvSpPr>
        <p:spPr>
          <a:xfrm>
            <a:off x="432675" y="1119200"/>
            <a:ext cx="38403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 funciona agrupando dados em clusters baseados na similaridade entre eles.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O algoritmo atribui os pontos de dados a um número pré-determinado de clusters (denotado por "K") de modo a minimizar a variância intra-cluster.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Escolha aleatória de "K" centros iniciais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Associação de cada ponto de dados ao centro mais próximo.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Recálculo dos centros dos clusters Iteração dos passos 2 e 3 até a convergência ou um número pré-definido de iterações.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Parada quando os centros dos clusters não mudam significativamente.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9" name="Google Shape;1149;p51"/>
          <p:cNvPicPr preferRelativeResize="0"/>
          <p:nvPr/>
        </p:nvPicPr>
        <p:blipFill rotWithShape="1">
          <a:blip r:embed="rId3">
            <a:alphaModFix/>
          </a:blip>
          <a:srcRect b="4824" l="0" r="0" t="4833"/>
          <a:stretch/>
        </p:blipFill>
        <p:spPr>
          <a:xfrm>
            <a:off x="4425375" y="1170125"/>
            <a:ext cx="3932086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792" name="Google Shape;792;p34"/>
          <p:cNvSpPr txBox="1"/>
          <p:nvPr>
            <p:ph idx="4" type="subTitle"/>
          </p:nvPr>
        </p:nvSpPr>
        <p:spPr>
          <a:xfrm>
            <a:off x="1024750" y="1796151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Apriori Algorithm</a:t>
            </a:r>
            <a:endParaRPr/>
          </a:p>
        </p:txBody>
      </p:sp>
      <p:sp>
        <p:nvSpPr>
          <p:cNvPr id="793" name="Google Shape;793;p34"/>
          <p:cNvSpPr txBox="1"/>
          <p:nvPr>
            <p:ph idx="5" type="subTitle"/>
          </p:nvPr>
        </p:nvSpPr>
        <p:spPr>
          <a:xfrm>
            <a:off x="3419225" y="1796149"/>
            <a:ext cx="2305500" cy="6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DBSCAN</a:t>
            </a:r>
            <a:endParaRPr/>
          </a:p>
        </p:txBody>
      </p:sp>
      <p:sp>
        <p:nvSpPr>
          <p:cNvPr id="794" name="Google Shape;794;p34"/>
          <p:cNvSpPr txBox="1"/>
          <p:nvPr>
            <p:ph idx="1" type="subTitle"/>
          </p:nvPr>
        </p:nvSpPr>
        <p:spPr>
          <a:xfrm>
            <a:off x="1024750" y="3241707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Hierarchical Clustering</a:t>
            </a:r>
            <a:endParaRPr/>
          </a:p>
        </p:txBody>
      </p:sp>
      <p:sp>
        <p:nvSpPr>
          <p:cNvPr id="795" name="Google Shape;795;p34"/>
          <p:cNvSpPr txBox="1"/>
          <p:nvPr>
            <p:ph idx="2" type="subTitle"/>
          </p:nvPr>
        </p:nvSpPr>
        <p:spPr>
          <a:xfrm>
            <a:off x="3419225" y="3241707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Gaussian Mixture</a:t>
            </a:r>
            <a:endParaRPr/>
          </a:p>
        </p:txBody>
      </p:sp>
      <p:sp>
        <p:nvSpPr>
          <p:cNvPr id="796" name="Google Shape;796;p34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Fuzzy C-Means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8" name="Google Shape;798;p34"/>
          <p:cNvCxnSpPr>
            <a:stCxn id="799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0" name="Google Shape;800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1" name="Google Shape;801;p34"/>
          <p:cNvCxnSpPr>
            <a:stCxn id="802" idx="3"/>
            <a:endCxn id="800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03" name="Google Shape;803;p34"/>
          <p:cNvGrpSpPr/>
          <p:nvPr/>
        </p:nvGrpSpPr>
        <p:grpSpPr>
          <a:xfrm>
            <a:off x="2435847" y="1346063"/>
            <a:ext cx="339200" cy="338875"/>
            <a:chOff x="2489475" y="2118450"/>
            <a:chExt cx="339200" cy="338875"/>
          </a:xfrm>
        </p:grpSpPr>
        <p:sp>
          <p:nvSpPr>
            <p:cNvPr id="804" name="Google Shape;804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34"/>
          <p:cNvCxnSpPr>
            <a:stCxn id="810" idx="3"/>
            <a:endCxn id="808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1" name="Google Shape;811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34"/>
          <p:cNvCxnSpPr>
            <a:stCxn id="813" idx="3"/>
            <a:endCxn id="811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14" name="Google Shape;814;p34"/>
          <p:cNvSpPr/>
          <p:nvPr/>
        </p:nvSpPr>
        <p:spPr>
          <a:xfrm>
            <a:off x="711089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 txBox="1"/>
          <p:nvPr>
            <p:ph idx="6" type="subTitle"/>
          </p:nvPr>
        </p:nvSpPr>
        <p:spPr>
          <a:xfrm>
            <a:off x="5813700" y="1796142"/>
            <a:ext cx="2305500" cy="77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K-Means Clustering</a:t>
            </a:r>
            <a:endParaRPr/>
          </a:p>
        </p:txBody>
      </p:sp>
      <p:grpSp>
        <p:nvGrpSpPr>
          <p:cNvPr id="816" name="Google Shape;816;p34"/>
          <p:cNvGrpSpPr/>
          <p:nvPr/>
        </p:nvGrpSpPr>
        <p:grpSpPr>
          <a:xfrm>
            <a:off x="7224810" y="2788763"/>
            <a:ext cx="339200" cy="338875"/>
            <a:chOff x="4016825" y="3801400"/>
            <a:chExt cx="339200" cy="338875"/>
          </a:xfrm>
        </p:grpSpPr>
        <p:sp>
          <p:nvSpPr>
            <p:cNvPr id="817" name="Google Shape;817;p34"/>
            <p:cNvSpPr/>
            <p:nvPr/>
          </p:nvSpPr>
          <p:spPr>
            <a:xfrm>
              <a:off x="4016825" y="380140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10125" y="525"/>
                  </a:moveTo>
                  <a:lnTo>
                    <a:pt x="10125" y="4233"/>
                  </a:lnTo>
                  <a:lnTo>
                    <a:pt x="8767" y="4233"/>
                  </a:lnTo>
                  <a:cubicBezTo>
                    <a:pt x="8701" y="4233"/>
                    <a:pt x="8645" y="4259"/>
                    <a:pt x="8588" y="4316"/>
                  </a:cubicBezTo>
                  <a:lnTo>
                    <a:pt x="8133" y="4771"/>
                  </a:lnTo>
                  <a:lnTo>
                    <a:pt x="7675" y="4316"/>
                  </a:lnTo>
                  <a:cubicBezTo>
                    <a:pt x="7635" y="4259"/>
                    <a:pt x="7566" y="4233"/>
                    <a:pt x="7496" y="4233"/>
                  </a:cubicBezTo>
                  <a:lnTo>
                    <a:pt x="6155" y="4233"/>
                  </a:lnTo>
                  <a:lnTo>
                    <a:pt x="6155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8" y="10650"/>
                  </a:lnTo>
                  <a:lnTo>
                    <a:pt x="2128" y="4024"/>
                  </a:lnTo>
                  <a:lnTo>
                    <a:pt x="5614" y="4024"/>
                  </a:lnTo>
                  <a:lnTo>
                    <a:pt x="5614" y="4233"/>
                  </a:lnTo>
                  <a:cubicBezTo>
                    <a:pt x="5614" y="4522"/>
                    <a:pt x="5850" y="4771"/>
                    <a:pt x="6155" y="4771"/>
                  </a:cubicBezTo>
                  <a:lnTo>
                    <a:pt x="7386" y="4771"/>
                  </a:lnTo>
                  <a:lnTo>
                    <a:pt x="7758" y="5146"/>
                  </a:lnTo>
                  <a:cubicBezTo>
                    <a:pt x="7855" y="5242"/>
                    <a:pt x="7994" y="5298"/>
                    <a:pt x="8133" y="5298"/>
                  </a:cubicBezTo>
                  <a:cubicBezTo>
                    <a:pt x="8270" y="5298"/>
                    <a:pt x="8409" y="5242"/>
                    <a:pt x="8505" y="5146"/>
                  </a:cubicBezTo>
                  <a:lnTo>
                    <a:pt x="8880" y="4771"/>
                  </a:lnTo>
                  <a:lnTo>
                    <a:pt x="10125" y="4771"/>
                  </a:lnTo>
                  <a:cubicBezTo>
                    <a:pt x="10414" y="4771"/>
                    <a:pt x="10650" y="4522"/>
                    <a:pt x="10650" y="4233"/>
                  </a:cubicBezTo>
                  <a:lnTo>
                    <a:pt x="10650" y="4024"/>
                  </a:lnTo>
                  <a:close/>
                  <a:moveTo>
                    <a:pt x="12240" y="2961"/>
                  </a:moveTo>
                  <a:cubicBezTo>
                    <a:pt x="12392" y="2961"/>
                    <a:pt x="12502" y="3084"/>
                    <a:pt x="12502" y="3224"/>
                  </a:cubicBezTo>
                  <a:lnTo>
                    <a:pt x="12502" y="11702"/>
                  </a:lnTo>
                  <a:lnTo>
                    <a:pt x="8369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4" y="11964"/>
                  </a:lnTo>
                  <a:cubicBezTo>
                    <a:pt x="5464" y="11825"/>
                    <a:pt x="5338" y="11702"/>
                    <a:pt x="5199" y="11702"/>
                  </a:cubicBezTo>
                  <a:lnTo>
                    <a:pt x="1066" y="11702"/>
                  </a:lnTo>
                  <a:lnTo>
                    <a:pt x="1066" y="3224"/>
                  </a:lnTo>
                  <a:cubicBezTo>
                    <a:pt x="1066" y="3084"/>
                    <a:pt x="1176" y="2961"/>
                    <a:pt x="1328" y="2961"/>
                  </a:cubicBezTo>
                  <a:lnTo>
                    <a:pt x="5614" y="2961"/>
                  </a:lnTo>
                  <a:lnTo>
                    <a:pt x="5614" y="3499"/>
                  </a:lnTo>
                  <a:lnTo>
                    <a:pt x="1853" y="3499"/>
                  </a:lnTo>
                  <a:cubicBezTo>
                    <a:pt x="1713" y="3499"/>
                    <a:pt x="1590" y="3609"/>
                    <a:pt x="1590" y="3761"/>
                  </a:cubicBezTo>
                  <a:lnTo>
                    <a:pt x="1590" y="10912"/>
                  </a:lnTo>
                  <a:cubicBezTo>
                    <a:pt x="1590" y="11051"/>
                    <a:pt x="1713" y="11177"/>
                    <a:pt x="1853" y="11177"/>
                  </a:cubicBezTo>
                  <a:lnTo>
                    <a:pt x="11715" y="11177"/>
                  </a:lnTo>
                  <a:cubicBezTo>
                    <a:pt x="11855" y="11177"/>
                    <a:pt x="11977" y="11051"/>
                    <a:pt x="11977" y="10912"/>
                  </a:cubicBezTo>
                  <a:lnTo>
                    <a:pt x="11977" y="3761"/>
                  </a:lnTo>
                  <a:cubicBezTo>
                    <a:pt x="11977" y="3609"/>
                    <a:pt x="11855" y="3499"/>
                    <a:pt x="11715" y="3499"/>
                  </a:cubicBezTo>
                  <a:lnTo>
                    <a:pt x="10650" y="3499"/>
                  </a:lnTo>
                  <a:lnTo>
                    <a:pt x="10650" y="2961"/>
                  </a:lnTo>
                  <a:close/>
                  <a:moveTo>
                    <a:pt x="13030" y="12240"/>
                  </a:moveTo>
                  <a:lnTo>
                    <a:pt x="13030" y="12767"/>
                  </a:lnTo>
                  <a:cubicBezTo>
                    <a:pt x="13030" y="12904"/>
                    <a:pt x="12917" y="13030"/>
                    <a:pt x="12768" y="13030"/>
                  </a:cubicBezTo>
                  <a:lnTo>
                    <a:pt x="800" y="13030"/>
                  </a:lnTo>
                  <a:cubicBezTo>
                    <a:pt x="651" y="13030"/>
                    <a:pt x="538" y="12904"/>
                    <a:pt x="538" y="12767"/>
                  </a:cubicBezTo>
                  <a:lnTo>
                    <a:pt x="538" y="12240"/>
                  </a:lnTo>
                  <a:lnTo>
                    <a:pt x="5006" y="12240"/>
                  </a:lnTo>
                  <a:cubicBezTo>
                    <a:pt x="5089" y="12392"/>
                    <a:pt x="5269" y="12505"/>
                    <a:pt x="5464" y="12505"/>
                  </a:cubicBezTo>
                  <a:lnTo>
                    <a:pt x="8104" y="12505"/>
                  </a:lnTo>
                  <a:cubicBezTo>
                    <a:pt x="8299" y="12505"/>
                    <a:pt x="8479" y="12392"/>
                    <a:pt x="8562" y="12240"/>
                  </a:cubicBezTo>
                  <a:close/>
                  <a:moveTo>
                    <a:pt x="6155" y="0"/>
                  </a:moveTo>
                  <a:cubicBezTo>
                    <a:pt x="5850" y="0"/>
                    <a:pt x="5614" y="236"/>
                    <a:pt x="5614" y="525"/>
                  </a:cubicBezTo>
                  <a:lnTo>
                    <a:pt x="5614" y="2434"/>
                  </a:lnTo>
                  <a:lnTo>
                    <a:pt x="1328" y="2434"/>
                  </a:lnTo>
                  <a:cubicBezTo>
                    <a:pt x="883" y="2434"/>
                    <a:pt x="538" y="2795"/>
                    <a:pt x="538" y="3224"/>
                  </a:cubicBezTo>
                  <a:lnTo>
                    <a:pt x="538" y="11702"/>
                  </a:lnTo>
                  <a:lnTo>
                    <a:pt x="263" y="11702"/>
                  </a:lnTo>
                  <a:cubicBezTo>
                    <a:pt x="123" y="11702"/>
                    <a:pt x="0" y="11825"/>
                    <a:pt x="0" y="11964"/>
                  </a:cubicBezTo>
                  <a:lnTo>
                    <a:pt x="0" y="12767"/>
                  </a:lnTo>
                  <a:cubicBezTo>
                    <a:pt x="0" y="13209"/>
                    <a:pt x="359" y="13554"/>
                    <a:pt x="800" y="13554"/>
                  </a:cubicBezTo>
                  <a:lnTo>
                    <a:pt x="12768" y="13554"/>
                  </a:lnTo>
                  <a:cubicBezTo>
                    <a:pt x="13209" y="13554"/>
                    <a:pt x="13568" y="13209"/>
                    <a:pt x="13568" y="12767"/>
                  </a:cubicBezTo>
                  <a:lnTo>
                    <a:pt x="13568" y="11964"/>
                  </a:lnTo>
                  <a:cubicBezTo>
                    <a:pt x="13568" y="11825"/>
                    <a:pt x="13445" y="11702"/>
                    <a:pt x="13305" y="11702"/>
                  </a:cubicBezTo>
                  <a:lnTo>
                    <a:pt x="13030" y="11702"/>
                  </a:lnTo>
                  <a:lnTo>
                    <a:pt x="13030" y="3224"/>
                  </a:lnTo>
                  <a:cubicBezTo>
                    <a:pt x="13030" y="2795"/>
                    <a:pt x="12685" y="2434"/>
                    <a:pt x="12240" y="2434"/>
                  </a:cubicBezTo>
                  <a:lnTo>
                    <a:pt x="10650" y="2434"/>
                  </a:lnTo>
                  <a:lnTo>
                    <a:pt x="10650" y="525"/>
                  </a:lnTo>
                  <a:cubicBezTo>
                    <a:pt x="10650" y="236"/>
                    <a:pt x="10414" y="0"/>
                    <a:pt x="10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186625" y="3828025"/>
              <a:ext cx="67000" cy="66150"/>
            </a:xfrm>
            <a:custGeom>
              <a:rect b="b" l="l" r="r" t="t"/>
              <a:pathLst>
                <a:path extrusionOk="0" h="2646" w="2680">
                  <a:moveTo>
                    <a:pt x="1617" y="525"/>
                  </a:moveTo>
                  <a:cubicBezTo>
                    <a:pt x="1909" y="525"/>
                    <a:pt x="2141" y="761"/>
                    <a:pt x="2141" y="1067"/>
                  </a:cubicBezTo>
                  <a:cubicBezTo>
                    <a:pt x="2128" y="1412"/>
                    <a:pt x="1869" y="1584"/>
                    <a:pt x="1610" y="1584"/>
                  </a:cubicBezTo>
                  <a:cubicBezTo>
                    <a:pt x="1351" y="1584"/>
                    <a:pt x="1092" y="1412"/>
                    <a:pt x="1079" y="1067"/>
                  </a:cubicBezTo>
                  <a:cubicBezTo>
                    <a:pt x="1079" y="761"/>
                    <a:pt x="1312" y="525"/>
                    <a:pt x="1617" y="525"/>
                  </a:cubicBezTo>
                  <a:close/>
                  <a:moveTo>
                    <a:pt x="1600" y="1"/>
                  </a:moveTo>
                  <a:cubicBezTo>
                    <a:pt x="793" y="1"/>
                    <a:pt x="279" y="919"/>
                    <a:pt x="704" y="1604"/>
                  </a:cubicBezTo>
                  <a:lnTo>
                    <a:pt x="97" y="2199"/>
                  </a:lnTo>
                  <a:cubicBezTo>
                    <a:pt x="0" y="2295"/>
                    <a:pt x="0" y="2461"/>
                    <a:pt x="97" y="2574"/>
                  </a:cubicBezTo>
                  <a:cubicBezTo>
                    <a:pt x="151" y="2622"/>
                    <a:pt x="220" y="2646"/>
                    <a:pt x="287" y="2646"/>
                  </a:cubicBezTo>
                  <a:cubicBezTo>
                    <a:pt x="355" y="2646"/>
                    <a:pt x="420" y="2622"/>
                    <a:pt x="468" y="2574"/>
                  </a:cubicBezTo>
                  <a:lnTo>
                    <a:pt x="1079" y="1979"/>
                  </a:lnTo>
                  <a:cubicBezTo>
                    <a:pt x="1242" y="2079"/>
                    <a:pt x="1420" y="2125"/>
                    <a:pt x="1595" y="2125"/>
                  </a:cubicBezTo>
                  <a:cubicBezTo>
                    <a:pt x="2148" y="2125"/>
                    <a:pt x="2679" y="1674"/>
                    <a:pt x="2669" y="1067"/>
                  </a:cubicBezTo>
                  <a:cubicBezTo>
                    <a:pt x="2669" y="469"/>
                    <a:pt x="2198" y="1"/>
                    <a:pt x="1617" y="1"/>
                  </a:cubicBezTo>
                  <a:cubicBezTo>
                    <a:pt x="1611" y="1"/>
                    <a:pt x="1605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083225" y="3928100"/>
              <a:ext cx="119275" cy="126100"/>
            </a:xfrm>
            <a:custGeom>
              <a:rect b="b" l="l" r="r" t="t"/>
              <a:pathLst>
                <a:path extrusionOk="0" h="5044" w="4771">
                  <a:moveTo>
                    <a:pt x="2390" y="541"/>
                  </a:moveTo>
                  <a:cubicBezTo>
                    <a:pt x="3188" y="541"/>
                    <a:pt x="3984" y="672"/>
                    <a:pt x="4233" y="934"/>
                  </a:cubicBezTo>
                  <a:cubicBezTo>
                    <a:pt x="3977" y="1190"/>
                    <a:pt x="3178" y="1318"/>
                    <a:pt x="2380" y="1318"/>
                  </a:cubicBezTo>
                  <a:cubicBezTo>
                    <a:pt x="1583" y="1318"/>
                    <a:pt x="787" y="1190"/>
                    <a:pt x="538" y="934"/>
                  </a:cubicBezTo>
                  <a:cubicBezTo>
                    <a:pt x="793" y="672"/>
                    <a:pt x="1593" y="541"/>
                    <a:pt x="2390" y="541"/>
                  </a:cubicBezTo>
                  <a:close/>
                  <a:moveTo>
                    <a:pt x="4233" y="1545"/>
                  </a:moveTo>
                  <a:lnTo>
                    <a:pt x="4233" y="1986"/>
                  </a:lnTo>
                  <a:cubicBezTo>
                    <a:pt x="3997" y="2249"/>
                    <a:pt x="3188" y="2380"/>
                    <a:pt x="2379" y="2380"/>
                  </a:cubicBezTo>
                  <a:cubicBezTo>
                    <a:pt x="1569" y="2380"/>
                    <a:pt x="760" y="2249"/>
                    <a:pt x="525" y="1986"/>
                  </a:cubicBezTo>
                  <a:lnTo>
                    <a:pt x="525" y="1545"/>
                  </a:lnTo>
                  <a:cubicBezTo>
                    <a:pt x="1057" y="1759"/>
                    <a:pt x="1721" y="1866"/>
                    <a:pt x="2384" y="1866"/>
                  </a:cubicBezTo>
                  <a:cubicBezTo>
                    <a:pt x="3046" y="1866"/>
                    <a:pt x="3706" y="1759"/>
                    <a:pt x="4233" y="1545"/>
                  </a:cubicBezTo>
                  <a:close/>
                  <a:moveTo>
                    <a:pt x="4233" y="2607"/>
                  </a:moveTo>
                  <a:lnTo>
                    <a:pt x="4233" y="3039"/>
                  </a:lnTo>
                  <a:cubicBezTo>
                    <a:pt x="3997" y="3308"/>
                    <a:pt x="3188" y="3442"/>
                    <a:pt x="2379" y="3442"/>
                  </a:cubicBezTo>
                  <a:cubicBezTo>
                    <a:pt x="1569" y="3442"/>
                    <a:pt x="760" y="3308"/>
                    <a:pt x="525" y="3039"/>
                  </a:cubicBezTo>
                  <a:lnTo>
                    <a:pt x="525" y="2607"/>
                  </a:lnTo>
                  <a:cubicBezTo>
                    <a:pt x="1057" y="2815"/>
                    <a:pt x="1721" y="2918"/>
                    <a:pt x="2384" y="2918"/>
                  </a:cubicBezTo>
                  <a:cubicBezTo>
                    <a:pt x="3046" y="2918"/>
                    <a:pt x="3706" y="2815"/>
                    <a:pt x="4233" y="2607"/>
                  </a:cubicBezTo>
                  <a:close/>
                  <a:moveTo>
                    <a:pt x="4233" y="3673"/>
                  </a:moveTo>
                  <a:lnTo>
                    <a:pt x="4233" y="4101"/>
                  </a:lnTo>
                  <a:cubicBezTo>
                    <a:pt x="4163" y="4214"/>
                    <a:pt x="3539" y="4503"/>
                    <a:pt x="2377" y="4503"/>
                  </a:cubicBezTo>
                  <a:cubicBezTo>
                    <a:pt x="1215" y="4503"/>
                    <a:pt x="594" y="4214"/>
                    <a:pt x="525" y="4101"/>
                  </a:cubicBezTo>
                  <a:lnTo>
                    <a:pt x="525" y="3673"/>
                  </a:lnTo>
                  <a:cubicBezTo>
                    <a:pt x="1057" y="3880"/>
                    <a:pt x="1721" y="3984"/>
                    <a:pt x="2384" y="3984"/>
                  </a:cubicBezTo>
                  <a:cubicBezTo>
                    <a:pt x="3046" y="3984"/>
                    <a:pt x="3706" y="3880"/>
                    <a:pt x="4233" y="3673"/>
                  </a:cubicBezTo>
                  <a:close/>
                  <a:moveTo>
                    <a:pt x="2380" y="1"/>
                  </a:moveTo>
                  <a:cubicBezTo>
                    <a:pt x="1189" y="1"/>
                    <a:pt x="0" y="312"/>
                    <a:pt x="0" y="934"/>
                  </a:cubicBezTo>
                  <a:lnTo>
                    <a:pt x="0" y="4101"/>
                  </a:lnTo>
                  <a:cubicBezTo>
                    <a:pt x="0" y="4835"/>
                    <a:pt x="1494" y="5044"/>
                    <a:pt x="2377" y="5044"/>
                  </a:cubicBezTo>
                  <a:cubicBezTo>
                    <a:pt x="3263" y="5044"/>
                    <a:pt x="4770" y="4835"/>
                    <a:pt x="4770" y="4101"/>
                  </a:cubicBezTo>
                  <a:lnTo>
                    <a:pt x="4770" y="934"/>
                  </a:lnTo>
                  <a:cubicBezTo>
                    <a:pt x="4764" y="312"/>
                    <a:pt x="3571" y="1"/>
                    <a:pt x="2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216325" y="4024400"/>
              <a:ext cx="67425" cy="13200"/>
            </a:xfrm>
            <a:custGeom>
              <a:rect b="b" l="l" r="r" t="t"/>
              <a:pathLst>
                <a:path extrusionOk="0" h="528" w="2697">
                  <a:moveTo>
                    <a:pt x="346" y="0"/>
                  </a:moveTo>
                  <a:cubicBezTo>
                    <a:pt x="1" y="17"/>
                    <a:pt x="1" y="528"/>
                    <a:pt x="346" y="528"/>
                  </a:cubicBezTo>
                  <a:lnTo>
                    <a:pt x="2407" y="528"/>
                  </a:lnTo>
                  <a:cubicBezTo>
                    <a:pt x="2530" y="528"/>
                    <a:pt x="2656" y="445"/>
                    <a:pt x="2670" y="305"/>
                  </a:cubicBezTo>
                  <a:cubicBezTo>
                    <a:pt x="2696" y="140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4216325" y="399817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0"/>
                  </a:moveTo>
                  <a:cubicBezTo>
                    <a:pt x="1" y="0"/>
                    <a:pt x="1" y="511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8"/>
                    <a:pt x="2670" y="302"/>
                  </a:cubicBezTo>
                  <a:cubicBezTo>
                    <a:pt x="2696" y="136"/>
                    <a:pt x="2573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216325" y="3971525"/>
              <a:ext cx="67425" cy="13125"/>
            </a:xfrm>
            <a:custGeom>
              <a:rect b="b" l="l" r="r" t="t"/>
              <a:pathLst>
                <a:path extrusionOk="0" h="525" w="2697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407" y="525"/>
                  </a:lnTo>
                  <a:cubicBezTo>
                    <a:pt x="2530" y="525"/>
                    <a:pt x="2656" y="429"/>
                    <a:pt x="2670" y="306"/>
                  </a:cubicBezTo>
                  <a:cubicBezTo>
                    <a:pt x="2696" y="140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4216325" y="3944875"/>
              <a:ext cx="67425" cy="13575"/>
            </a:xfrm>
            <a:custGeom>
              <a:rect b="b" l="l" r="r" t="t"/>
              <a:pathLst>
                <a:path extrusionOk="0" h="543" w="2697">
                  <a:moveTo>
                    <a:pt x="346" y="1"/>
                  </a:moveTo>
                  <a:cubicBezTo>
                    <a:pt x="1" y="14"/>
                    <a:pt x="1" y="525"/>
                    <a:pt x="346" y="542"/>
                  </a:cubicBezTo>
                  <a:lnTo>
                    <a:pt x="2407" y="542"/>
                  </a:lnTo>
                  <a:cubicBezTo>
                    <a:pt x="2530" y="542"/>
                    <a:pt x="2656" y="442"/>
                    <a:pt x="2670" y="306"/>
                  </a:cubicBezTo>
                  <a:cubicBezTo>
                    <a:pt x="2696" y="154"/>
                    <a:pt x="2573" y="1"/>
                    <a:pt x="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25" name="Google Shape;825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34" name="Google Shape;834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2" name="Google Shape;802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3" name="Google Shape;813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9" name="Google Shape;839;p34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" name="Google Shape;840;p34"/>
          <p:cNvSpPr txBox="1"/>
          <p:nvPr>
            <p:ph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99" name="Google Shape;799;p34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41" name="Google Shape;841;p34"/>
          <p:cNvCxnSpPr>
            <a:stCxn id="840" idx="3"/>
            <a:endCxn id="814" idx="1"/>
          </p:cNvCxnSpPr>
          <p:nvPr/>
        </p:nvCxnSpPr>
        <p:spPr>
          <a:xfrm flipH="1" rot="10800000">
            <a:off x="6806100" y="2958053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42" name="Google Shape;842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43" name="Google Shape;843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49" name="Google Shape;849;p34"/>
          <p:cNvCxnSpPr>
            <a:stCxn id="839" idx="3"/>
            <a:endCxn id="807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50" name="Google Shape;850;p34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51" name="Google Shape;851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155" name="Google Shape;1155;p52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de pixels em imagens para compressão de dados ou segmentação de objetos.</a:t>
            </a:r>
            <a:endParaRPr/>
          </a:p>
        </p:txBody>
      </p:sp>
      <p:sp>
        <p:nvSpPr>
          <p:cNvPr id="1156" name="Google Shape;1156;p52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de genes com expressões semelhantes para entender padrões genéticos.</a:t>
            </a:r>
            <a:endParaRPr/>
          </a:p>
        </p:txBody>
      </p:sp>
      <p:sp>
        <p:nvSpPr>
          <p:cNvPr id="1157" name="Google Shape;1157;p5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Divisão de consumidores com base em características demográficas e comportamentais.</a:t>
            </a:r>
            <a:endParaRPr/>
          </a:p>
        </p:txBody>
      </p:sp>
      <p:sp>
        <p:nvSpPr>
          <p:cNvPr id="1158" name="Google Shape;1158;p52"/>
          <p:cNvSpPr txBox="1"/>
          <p:nvPr>
            <p:ph idx="4" type="subTitle"/>
          </p:nvPr>
        </p:nvSpPr>
        <p:spPr>
          <a:xfrm>
            <a:off x="586800" y="2067100"/>
            <a:ext cx="27543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Imagem</a:t>
            </a:r>
            <a:endParaRPr/>
          </a:p>
        </p:txBody>
      </p:sp>
      <p:sp>
        <p:nvSpPr>
          <p:cNvPr id="1159" name="Google Shape;1159;p52"/>
          <p:cNvSpPr txBox="1"/>
          <p:nvPr>
            <p:ph idx="5" type="subTitle"/>
          </p:nvPr>
        </p:nvSpPr>
        <p:spPr>
          <a:xfrm>
            <a:off x="2990225" y="2067100"/>
            <a:ext cx="27543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Biologia</a:t>
            </a:r>
            <a:endParaRPr/>
          </a:p>
        </p:txBody>
      </p:sp>
      <p:sp>
        <p:nvSpPr>
          <p:cNvPr id="1160" name="Google Shape;1160;p5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2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2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2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52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166" name="Google Shape;1166;p52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8" name="Google Shape;1168;p52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169" name="Google Shape;1169;p52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53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Facilidade de interpretação, útil para tomadores de decisão não técnicos.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9" name="Google Shape;1179;p53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 adapta a novos exemplos com certa facilidade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0" name="Google Shape;1180;p53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K-Means é escalável para grandes conjuntos de dados, mantendo um desempenho aceitável mesmo em situações com grande volume de informações.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1" name="Google Shape;1181;p53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2" name="Google Shape;1182;p53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Adaptável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3" name="Google Shape;1183;p53"/>
          <p:cNvSpPr txBox="1"/>
          <p:nvPr/>
        </p:nvSpPr>
        <p:spPr>
          <a:xfrm>
            <a:off x="2456100" y="2316675"/>
            <a:ext cx="18618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Escalabilidade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4" name="Google Shape;1184;p53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3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53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53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53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189" name="Google Shape;1189;p5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53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192" name="Google Shape;1192;p5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53"/>
          <p:cNvCxnSpPr>
            <a:stCxn id="1184" idx="3"/>
            <a:endCxn id="1181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00" name="Google Shape;1200;p53"/>
          <p:cNvCxnSpPr>
            <a:stCxn id="1186" idx="3"/>
            <a:endCxn id="1183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01" name="Google Shape;1201;p53"/>
          <p:cNvCxnSpPr>
            <a:stCxn id="1187" idx="3"/>
            <a:endCxn id="1182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4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algoritmo pode gerar diferentes resultados dependendo das posições iniciais dos centroides, o que torna crucial uma inicialização adequada para obter clusters mais representativos.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8" name="Google Shape;1208;p54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definição incorreta do número de clusters pode levar a agrupamentos inadequados, comprometendo a eficácia do modelo na revelação de padrões nos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9" name="Google Shape;1209;p54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É necessário determinar o número de clusters a priori, o que pode ser desafiador, especialmente em conjuntos de dados onde o número ideal de clusters não é conhecido de antemão.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0" name="Google Shape;1210;p54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Depende dos pontos iniciais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1" name="Google Shape;1211;p54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2" name="Google Shape;1212;p54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Escolha do número de K’s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3" name="Google Shape;1213;p54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54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4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54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218" name="Google Shape;1218;p54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54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221" name="Google Shape;1221;p54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28" name="Google Shape;1228;p54"/>
          <p:cNvCxnSpPr>
            <a:stCxn id="1213" idx="3"/>
            <a:endCxn id="1210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29" name="Google Shape;1229;p54"/>
          <p:cNvCxnSpPr>
            <a:stCxn id="1215" idx="3"/>
            <a:endCxn id="1212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30" name="Google Shape;1230;p54"/>
          <p:cNvCxnSpPr>
            <a:stCxn id="1216" idx="3"/>
            <a:endCxn id="1211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36" name="Google Shape;12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54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42" name="Google Shape;12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6699" cy="212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499" y="1170125"/>
            <a:ext cx="4750101" cy="358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49" name="Google Shape;124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16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255" name="Google Shape;125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3001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813" y="1170125"/>
            <a:ext cx="3556787" cy="245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9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62" name="Google Shape;1262;p59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63" name="Google Shape;1263;p59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264" name="Google Shape;1264;p59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265" name="Google Shape;1265;p5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6" name="Google Shape;1266;p5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59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268" name="Google Shape;1268;p5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69" name="Google Shape;1269;p5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59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271" name="Google Shape;1271;p5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2" name="Google Shape;1272;p5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Google Shape;1273;p59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274" name="Google Shape;1274;p5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5" name="Google Shape;1275;p5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6" name="Google Shape;1276;p59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277" name="Google Shape;1277;p5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8" name="Google Shape;1278;p5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9" name="Google Shape;1279;p59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280" name="Google Shape;1280;p5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1" name="Google Shape;1281;p5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1287" name="Google Shape;1287;p60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É um método de agrupamento que constrói uma hierarquia de clusters. Ao contrário de abordagens que definem um número fixo de clusters, o Hierarchical Clustering organiza os dados em uma estrutura de árvore.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Agrupamento aglomerativo: os dados são inicialmente tratados como pontos individuais e, em seguida, agrupados iterativamente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Agrupamento divisivo: começa com um cluster único e o divide progressivamente.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88" name="Google Shape;12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41234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294" name="Google Shape;1294;p61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tilizado para analisar perfis de expressão genética, ajudando a identificar padrões de regulação gênica e relações entre diferentes amostras biológicas.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61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Hierarchical Clustering pode ser aplicado para segmentar clientes com base em comportamentos de compra, permitindo estratégias de marketing mais direcionadas.</a:t>
            </a:r>
            <a:endParaRPr/>
          </a:p>
        </p:txBody>
      </p:sp>
      <p:sp>
        <p:nvSpPr>
          <p:cNvPr id="1296" name="Google Shape;1296;p61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Na interpretação de dados de sensoriamento remoto, o Hierarchical Clustering pode agrupar pixels semelhantes em imagens, facilitando a identificação de padrões geoespaciais.</a:t>
            </a:r>
            <a:endParaRPr/>
          </a:p>
        </p:txBody>
      </p:sp>
      <p:sp>
        <p:nvSpPr>
          <p:cNvPr id="1297" name="Google Shape;1297;p61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Biologia</a:t>
            </a:r>
            <a:endParaRPr/>
          </a:p>
        </p:txBody>
      </p:sp>
      <p:sp>
        <p:nvSpPr>
          <p:cNvPr id="1298" name="Google Shape;1298;p61"/>
          <p:cNvSpPr txBox="1"/>
          <p:nvPr>
            <p:ph idx="5" type="subTitle"/>
          </p:nvPr>
        </p:nvSpPr>
        <p:spPr>
          <a:xfrm>
            <a:off x="3258275" y="2118100"/>
            <a:ext cx="224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299" name="Google Shape;1299;p61"/>
          <p:cNvSpPr txBox="1"/>
          <p:nvPr>
            <p:ph idx="6" type="subTitle"/>
          </p:nvPr>
        </p:nvSpPr>
        <p:spPr>
          <a:xfrm>
            <a:off x="5504375" y="2067100"/>
            <a:ext cx="2486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Sensoriamento</a:t>
            </a:r>
            <a:endParaRPr/>
          </a:p>
        </p:txBody>
      </p:sp>
      <p:sp>
        <p:nvSpPr>
          <p:cNvPr id="1300" name="Google Shape;1300;p61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1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1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1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61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305" name="Google Shape;1305;p61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61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61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308" name="Google Shape;1308;p61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1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1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1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>
            <p:ph type="title"/>
          </p:nvPr>
        </p:nvSpPr>
        <p:spPr>
          <a:xfrm>
            <a:off x="2085025" y="1564950"/>
            <a:ext cx="4352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866" name="Google Shape;866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67" name="Google Shape;867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68" name="Google Shape;868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9" name="Google Shape;869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0" name="Google Shape;870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3" name="Google Shape;873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75" name="Google Shape;875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6" name="Google Shape;876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9" name="Google Shape;879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2" name="Google Shape;882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84" name="Google Shape;884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5" name="Google Shape;885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2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estrutura hierárquica proporciona uma visão intuitiva da organização dos dados, permitindo a interpretação em diferentes níveis de detalhe.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8" name="Google Shape;1318;p62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Ao contrário de métodos que exigem a definição prévia do número de clusters, o Hierarchical Clustering não requer essa informação, tornando-o mais flexível.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9" name="Google Shape;1319;p62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Hierarchical Clustering tende a ser robusto em relação a outliers, já que a estrutura de árvore suaviza a influência de pontos atípicos.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0" name="Google Shape;1320;p62"/>
          <p:cNvSpPr txBox="1"/>
          <p:nvPr/>
        </p:nvSpPr>
        <p:spPr>
          <a:xfrm>
            <a:off x="2456100" y="1369875"/>
            <a:ext cx="1453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 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1" name="Google Shape;1321;p62"/>
          <p:cNvSpPr txBox="1"/>
          <p:nvPr/>
        </p:nvSpPr>
        <p:spPr>
          <a:xfrm>
            <a:off x="2456100" y="3263475"/>
            <a:ext cx="179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Número de clusters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2" name="Google Shape;1322;p62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Robustez a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3" name="Google Shape;1323;p62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2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2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2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62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28" name="Google Shape;1328;p62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2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62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31" name="Google Shape;1331;p62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2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2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38" name="Google Shape;1338;p62"/>
          <p:cNvCxnSpPr>
            <a:stCxn id="1323" idx="3"/>
            <a:endCxn id="1320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39" name="Google Shape;1339;p62"/>
          <p:cNvCxnSpPr>
            <a:stCxn id="1325" idx="3"/>
            <a:endCxn id="1322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40" name="Google Shape;1340;p62"/>
          <p:cNvCxnSpPr>
            <a:stCxn id="1326" idx="3"/>
            <a:endCxn id="1321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3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processo de construção da árvore hierárquica pode ser computacionalmente intensivo, especialmente em conjuntos de dados grandes.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7" name="Google Shape;1347;p63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Hierarchical Clustering pode enfrentar desafios ao lidar com conjuntos de dados não-esfericamente distribuídos, onde clusters têm formas complexas.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8" name="Google Shape;1348;p63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 escolha da métrica de similaridade pode influenciar significativamente os resultados, exigindo uma seleção cuidadosa para garantir resultados robustos.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49" name="Google Shape;1349;p63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Alto 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0" name="Google Shape;1350;p63"/>
          <p:cNvSpPr txBox="1"/>
          <p:nvPr/>
        </p:nvSpPr>
        <p:spPr>
          <a:xfrm>
            <a:off x="2456100" y="32634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Distribuição dos dados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1" name="Google Shape;1351;p63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52" name="Google Shape;1352;p63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3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3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3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63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1357" name="Google Shape;1357;p63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3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9" name="Google Shape;1359;p63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360" name="Google Shape;1360;p6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7" name="Google Shape;1367;p63"/>
          <p:cNvCxnSpPr>
            <a:stCxn id="1352" idx="3"/>
            <a:endCxn id="1349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68" name="Google Shape;1368;p63"/>
          <p:cNvCxnSpPr>
            <a:stCxn id="1354" idx="3"/>
            <a:endCxn id="1351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369" name="Google Shape;1369;p63"/>
          <p:cNvCxnSpPr>
            <a:stCxn id="1355" idx="3"/>
            <a:endCxn id="1350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75" name="Google Shape;13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1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381" name="Google Shape;138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337" y="1139125"/>
            <a:ext cx="4181326" cy="3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6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1387" name="Google Shape;1387;p66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88" name="Google Shape;1388;p66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389" name="Google Shape;1389;p6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90" name="Google Shape;1390;p6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1" name="Google Shape;1391;p6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6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93" name="Google Shape;1393;p6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4" name="Google Shape;1394;p6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6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396" name="Google Shape;1396;p6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7" name="Google Shape;1397;p6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6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99" name="Google Shape;1399;p6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0" name="Google Shape;1400;p6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66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402" name="Google Shape;1402;p6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03" name="Google Shape;1403;p6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6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405" name="Google Shape;1405;p6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06" name="Google Shape;1406;p6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6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</p:txBody>
      </p:sp>
      <p:sp>
        <p:nvSpPr>
          <p:cNvPr id="1412" name="Google Shape;1412;p67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modelo de Mistura de Gaussianas (Gaussian Mixture Model - GMM) é uma técnica estatística que assume que os dados são gerados por uma mistura de várias distribuições gaussianas.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Método: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Cada componente da mistura representa uma subpopulação nos dados.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Durante o treinamento, o modelo ajusta as médias, covariâncias e pesos dessas distribuições para melhor se adequar aos dados.</a:t>
            </a:r>
            <a:endParaRPr b="1"/>
          </a:p>
        </p:txBody>
      </p:sp>
      <p:pic>
        <p:nvPicPr>
          <p:cNvPr id="1413" name="Google Shape;141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368103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419" name="Google Shape;1419;p68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O GMM é frequentemente utilizado para identificar clusters em conjuntos de dados. Cada componente da mistura representa um cluster.</a:t>
            </a:r>
            <a:endParaRPr/>
          </a:p>
        </p:txBody>
      </p:sp>
      <p:sp>
        <p:nvSpPr>
          <p:cNvPr id="1420" name="Google Shape;1420;p68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aplicado para detectar padrões incomuns nos dados, uma vez que o modelo pode identificar regiões de baixa probabilidade.</a:t>
            </a:r>
            <a:endParaRPr/>
          </a:p>
        </p:txBody>
      </p:sp>
      <p:sp>
        <p:nvSpPr>
          <p:cNvPr id="1421" name="Google Shape;1421;p68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GMM pode ser aplicado na análise de imagens para identificar diferentes misturas de cores em regiões específicas.</a:t>
            </a:r>
            <a:endParaRPr/>
          </a:p>
        </p:txBody>
      </p:sp>
      <p:sp>
        <p:nvSpPr>
          <p:cNvPr id="1422" name="Google Shape;1422;p68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423" name="Google Shape;1423;p68"/>
          <p:cNvSpPr txBox="1"/>
          <p:nvPr>
            <p:ph idx="5" type="subTitle"/>
          </p:nvPr>
        </p:nvSpPr>
        <p:spPr>
          <a:xfrm>
            <a:off x="3258275" y="2118100"/>
            <a:ext cx="22461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Anomalias</a:t>
            </a:r>
            <a:endParaRPr/>
          </a:p>
        </p:txBody>
      </p:sp>
      <p:sp>
        <p:nvSpPr>
          <p:cNvPr id="1424" name="Google Shape;1424;p68"/>
          <p:cNvSpPr txBox="1"/>
          <p:nvPr>
            <p:ph idx="6" type="subTitle"/>
          </p:nvPr>
        </p:nvSpPr>
        <p:spPr>
          <a:xfrm>
            <a:off x="5371750" y="2067100"/>
            <a:ext cx="27981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Imagens</a:t>
            </a:r>
            <a:endParaRPr/>
          </a:p>
        </p:txBody>
      </p:sp>
      <p:sp>
        <p:nvSpPr>
          <p:cNvPr id="1425" name="Google Shape;1425;p68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8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8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8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9" name="Google Shape;1429;p68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430" name="Google Shape;1430;p6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68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1433" name="Google Shape;1433;p68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69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O GMM pode modelar uma ampla variedade de distribuições de dados, incluindo clusters com diferentes formas e tamanhos.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3" name="Google Shape;1443;p69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Fornece estimativas probabilísticas para a pertinência de um ponto de dados a cada componente, oferecendo uma visão mais rica dos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69"/>
          <p:cNvSpPr txBox="1"/>
          <p:nvPr/>
        </p:nvSpPr>
        <p:spPr>
          <a:xfrm>
            <a:off x="2456100" y="1369875"/>
            <a:ext cx="1574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Flexibilidade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5" name="Google Shape;1445;p69"/>
          <p:cNvSpPr txBox="1"/>
          <p:nvPr/>
        </p:nvSpPr>
        <p:spPr>
          <a:xfrm>
            <a:off x="2456100" y="2316675"/>
            <a:ext cx="1773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Probabilístico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46" name="Google Shape;1446;p69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69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69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69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50" name="Google Shape;1450;p6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57" name="Google Shape;1457;p69"/>
          <p:cNvCxnSpPr>
            <a:stCxn id="1446" idx="3"/>
            <a:endCxn id="144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58" name="Google Shape;1458;p69"/>
          <p:cNvCxnSpPr>
            <a:stCxn id="1448" idx="3"/>
            <a:endCxn id="144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70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Treinar um GMM pode ser computacionalmente intensivo, especialmente para grandes conjuntos de dados.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5" name="Google Shape;1465;p70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GMM pode depender da inicialização dos parâmetros, e diferentes inicializações podem levar a resultados distintos.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6" name="Google Shape;1466;p70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7" name="Google Shape;1467;p70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8" name="Google Shape;1468;p70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70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70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472" name="Google Shape;1472;p70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70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70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70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70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70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70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9" name="Google Shape;1479;p70"/>
          <p:cNvCxnSpPr>
            <a:stCxn id="1468" idx="3"/>
            <a:endCxn id="1466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480" name="Google Shape;1480;p70"/>
          <p:cNvCxnSpPr>
            <a:stCxn id="1470" idx="3"/>
            <a:endCxn id="1467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86" name="Google Shape;14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13" y="1114950"/>
            <a:ext cx="46675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891" name="Google Shape;891;p36"/>
          <p:cNvSpPr txBox="1"/>
          <p:nvPr>
            <p:ph idx="1" type="subTitle"/>
          </p:nvPr>
        </p:nvSpPr>
        <p:spPr>
          <a:xfrm>
            <a:off x="1017200" y="1017724"/>
            <a:ext cx="30570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Apriori é um algoritmo de mineração de regras de associação usado para descobrir padrões frequentes em conjuntos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 opera identificando itens frequentes em transações e construindo regras de associação que descrevem a relação entre diferentes itens.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Geração iterativa de conjuntos de itens frequentes, explorando o princípio de que um conjunto de itens frequente deve conter todos os seus subconjuntos frequentes.</a:t>
            </a:r>
            <a:endParaRPr/>
          </a:p>
        </p:txBody>
      </p:sp>
      <p:pic>
        <p:nvPicPr>
          <p:cNvPr id="892" name="Google Shape;8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775" y="1017725"/>
            <a:ext cx="290856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492" name="Google Shape;149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13" y="1017725"/>
            <a:ext cx="49101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73"/>
          <p:cNvSpPr txBox="1"/>
          <p:nvPr>
            <p:ph type="title"/>
          </p:nvPr>
        </p:nvSpPr>
        <p:spPr>
          <a:xfrm>
            <a:off x="2085025" y="1564950"/>
            <a:ext cx="52791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C-Means</a:t>
            </a:r>
            <a:endParaRPr/>
          </a:p>
        </p:txBody>
      </p:sp>
      <p:sp>
        <p:nvSpPr>
          <p:cNvPr id="1498" name="Google Shape;1498;p73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499" name="Google Shape;1499;p73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500" name="Google Shape;1500;p7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501" name="Google Shape;1501;p7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02" name="Google Shape;1502;p7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7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504" name="Google Shape;1504;p7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5" name="Google Shape;1505;p7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6" name="Google Shape;1506;p7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507" name="Google Shape;1507;p7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08" name="Google Shape;1508;p7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7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510" name="Google Shape;1510;p7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11" name="Google Shape;1511;p7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2" name="Google Shape;1512;p73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513" name="Google Shape;1513;p7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514" name="Google Shape;1514;p7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7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516" name="Google Shape;1516;p7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7" name="Google Shape;1517;p7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C-MEANS</a:t>
            </a:r>
            <a:endParaRPr/>
          </a:p>
        </p:txBody>
      </p:sp>
      <p:sp>
        <p:nvSpPr>
          <p:cNvPr id="1523" name="Google Shape;1523;p74"/>
          <p:cNvSpPr txBox="1"/>
          <p:nvPr>
            <p:ph idx="1" type="subTitle"/>
          </p:nvPr>
        </p:nvSpPr>
        <p:spPr>
          <a:xfrm>
            <a:off x="432675" y="1119200"/>
            <a:ext cx="4061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Definição: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Fuzzy C-Means (FCM) é um método de clustering que estende o C-Means convencional, permitindo que um ponto de dados pertença a múltiplos clusters com diferentes graus de pertinência (ou pertinências).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 vez de atribuir rigidamente cada ponto a um único cluster, o FCM atribui uma pontuação de pertinência para cada ponto em relação a cada cluster, representando a "fuzzyficação" da pertinência.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Abordagem: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 algoritmo utiliza uma abordagem de boosting, onde as árvores são construídas sequencialmente, cada uma corrigindo os erros dos modelos anteriores.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Incorpora técnicas avançadas, como regularização, para lidar com overfitting, e manipulação eficiente de dados ausentes.</a:t>
            </a:r>
            <a:endParaRPr b="1"/>
          </a:p>
        </p:txBody>
      </p:sp>
      <p:pic>
        <p:nvPicPr>
          <p:cNvPr id="1524" name="Google Shape;15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775" y="1170125"/>
            <a:ext cx="4344826" cy="325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1530" name="Google Shape;1530;p75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situações em que a pertinência de um ponto a um cluster não é clara ou binária, o FCM oferece uma abordagem mais flexível.</a:t>
            </a:r>
            <a:endParaRPr/>
          </a:p>
        </p:txBody>
      </p:sp>
      <p:sp>
        <p:nvSpPr>
          <p:cNvPr id="1531" name="Google Shape;1531;p75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FCM é frequentemente utilizado para segmentar imagens, onde os pixels podem pertencer a diferentes objetos com graus variados de pertinência.</a:t>
            </a:r>
            <a:endParaRPr/>
          </a:p>
        </p:txBody>
      </p:sp>
      <p:sp>
        <p:nvSpPr>
          <p:cNvPr id="1532" name="Google Shape;1532;p75"/>
          <p:cNvSpPr txBox="1"/>
          <p:nvPr>
            <p:ph idx="4" type="subTitle"/>
          </p:nvPr>
        </p:nvSpPr>
        <p:spPr>
          <a:xfrm>
            <a:off x="79475" y="2067100"/>
            <a:ext cx="38079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Agrupamento não clássico</a:t>
            </a:r>
            <a:endParaRPr/>
          </a:p>
        </p:txBody>
      </p:sp>
      <p:sp>
        <p:nvSpPr>
          <p:cNvPr id="1533" name="Google Shape;1533;p75"/>
          <p:cNvSpPr txBox="1"/>
          <p:nvPr>
            <p:ph idx="6" type="subTitle"/>
          </p:nvPr>
        </p:nvSpPr>
        <p:spPr>
          <a:xfrm>
            <a:off x="5504375" y="2067100"/>
            <a:ext cx="2675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Segmentação</a:t>
            </a:r>
            <a:endParaRPr/>
          </a:p>
        </p:txBody>
      </p:sp>
      <p:sp>
        <p:nvSpPr>
          <p:cNvPr id="1534" name="Google Shape;1534;p75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5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5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7" name="Google Shape;1537;p75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1538" name="Google Shape;1538;p75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5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6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capacidade de atribuir graus de pertinência permite uma modelagem mais flexível em comparação com métodos de clustering rígidos.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6" name="Google Shape;1546;p76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 presença de pontos atípicos tem menos impacto no FCM, pois os pontos podem pertencer parcialmente a diferentes clusters.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7" name="Google Shape;1547;p76"/>
          <p:cNvSpPr txBox="1"/>
          <p:nvPr/>
        </p:nvSpPr>
        <p:spPr>
          <a:xfrm>
            <a:off x="2456100" y="1369875"/>
            <a:ext cx="1595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Flexível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8" name="Google Shape;1548;p76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Robustez a outliers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49" name="Google Shape;1549;p76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6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6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2" name="Google Shape;1552;p76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53" name="Google Shape;1553;p76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6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6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6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6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6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6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60" name="Google Shape;1560;p76"/>
          <p:cNvCxnSpPr>
            <a:stCxn id="1549" idx="3"/>
            <a:endCxn id="1547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61" name="Google Shape;1561;p76"/>
          <p:cNvCxnSpPr>
            <a:stCxn id="1551" idx="3"/>
            <a:endCxn id="1548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7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FCM pode ser computacionalmente mais intensivo em comparação com métodos de clustering mais simples.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8" name="Google Shape;1568;p77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FCM pode depender da inicialização dos centros dos clusters e dos parâmetros, assim como em outros métodos de clustering.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69" name="Google Shape;1569;p77"/>
          <p:cNvSpPr txBox="1"/>
          <p:nvPr/>
        </p:nvSpPr>
        <p:spPr>
          <a:xfrm>
            <a:off x="2456100" y="1369875"/>
            <a:ext cx="171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Custo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70" name="Google Shape;1570;p77"/>
          <p:cNvSpPr txBox="1"/>
          <p:nvPr/>
        </p:nvSpPr>
        <p:spPr>
          <a:xfrm>
            <a:off x="2456100" y="2316675"/>
            <a:ext cx="1784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71" name="Google Shape;1571;p77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77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77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4" name="Google Shape;1574;p77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1575" name="Google Shape;1575;p77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7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7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7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77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82" name="Google Shape;1582;p77"/>
          <p:cNvCxnSpPr>
            <a:stCxn id="1571" idx="3"/>
            <a:endCxn id="1569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83" name="Google Shape;1583;p77"/>
          <p:cNvCxnSpPr>
            <a:stCxn id="1573" idx="3"/>
            <a:endCxn id="1570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589" name="Google Shape;15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343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1595" name="Google Shape;159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850" y="1017725"/>
            <a:ext cx="48135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6" name="Google Shape;159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0" y="1183271"/>
            <a:ext cx="3818299" cy="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80"/>
          <p:cNvSpPr txBox="1"/>
          <p:nvPr>
            <p:ph type="title"/>
          </p:nvPr>
        </p:nvSpPr>
        <p:spPr>
          <a:xfrm>
            <a:off x="1602975" y="775725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898" name="Google Shape;898;p37"/>
          <p:cNvSpPr txBox="1"/>
          <p:nvPr>
            <p:ph idx="1" type="subTitle"/>
          </p:nvPr>
        </p:nvSpPr>
        <p:spPr>
          <a:xfrm>
            <a:off x="937625" y="2512050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 setor de varejo, o Apriori é utilizado para análise de cestas de compras, permitindo a recomendação de produtos com base nas associações frequentes entre itens comprados juntos.</a:t>
            </a:r>
            <a:endParaRPr/>
          </a:p>
        </p:txBody>
      </p:sp>
      <p:sp>
        <p:nvSpPr>
          <p:cNvPr id="899" name="Google Shape;899;p37"/>
          <p:cNvSpPr txBox="1"/>
          <p:nvPr>
            <p:ph idx="2" type="subTitle"/>
          </p:nvPr>
        </p:nvSpPr>
        <p:spPr>
          <a:xfrm>
            <a:off x="334106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análise de logs da web, o Apriori pode ser aplicado para descobrir padrões de comportamento do usuário, melhorando a personalização de conteúdo.</a:t>
            </a:r>
            <a:endParaRPr/>
          </a:p>
        </p:txBody>
      </p:sp>
      <p:sp>
        <p:nvSpPr>
          <p:cNvPr id="900" name="Google Shape;900;p37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área de saúde, o Apriori pode ser empregado para identificar associações entre sintomas e condições médicas com base em registros de pacientes.</a:t>
            </a:r>
            <a:endParaRPr/>
          </a:p>
        </p:txBody>
      </p:sp>
      <p:sp>
        <p:nvSpPr>
          <p:cNvPr id="901" name="Google Shape;901;p37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Varejo</a:t>
            </a:r>
            <a:endParaRPr/>
          </a:p>
        </p:txBody>
      </p:sp>
      <p:sp>
        <p:nvSpPr>
          <p:cNvPr id="902" name="Google Shape;902;p37"/>
          <p:cNvSpPr txBox="1"/>
          <p:nvPr>
            <p:ph idx="5" type="subTitle"/>
          </p:nvPr>
        </p:nvSpPr>
        <p:spPr>
          <a:xfrm>
            <a:off x="2990225" y="2067100"/>
            <a:ext cx="27540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de dados</a:t>
            </a:r>
            <a:endParaRPr/>
          </a:p>
        </p:txBody>
      </p:sp>
      <p:sp>
        <p:nvSpPr>
          <p:cNvPr id="903" name="Google Shape;903;p37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Medicina</a:t>
            </a: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1714621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08385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6487308" y="1500100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1827313" y="1614075"/>
            <a:ext cx="341625" cy="339050"/>
          </a:xfrm>
          <a:custGeom>
            <a:rect b="b" l="l" r="r" t="t"/>
            <a:pathLst>
              <a:path extrusionOk="0" h="13562" w="13665">
                <a:moveTo>
                  <a:pt x="4579" y="6518"/>
                </a:moveTo>
                <a:lnTo>
                  <a:pt x="4579" y="11650"/>
                </a:lnTo>
                <a:lnTo>
                  <a:pt x="3526" y="11650"/>
                </a:lnTo>
                <a:lnTo>
                  <a:pt x="3526" y="6518"/>
                </a:lnTo>
                <a:close/>
                <a:moveTo>
                  <a:pt x="4316" y="2163"/>
                </a:moveTo>
                <a:cubicBezTo>
                  <a:pt x="5422" y="2631"/>
                  <a:pt x="5561" y="5024"/>
                  <a:pt x="6956" y="5273"/>
                </a:cubicBezTo>
                <a:lnTo>
                  <a:pt x="6956" y="9160"/>
                </a:lnTo>
                <a:lnTo>
                  <a:pt x="6431" y="9160"/>
                </a:lnTo>
                <a:cubicBezTo>
                  <a:pt x="6292" y="9160"/>
                  <a:pt x="6169" y="9286"/>
                  <a:pt x="6169" y="9422"/>
                </a:cubicBezTo>
                <a:lnTo>
                  <a:pt x="6169" y="11650"/>
                </a:lnTo>
                <a:lnTo>
                  <a:pt x="5103" y="11650"/>
                </a:lnTo>
                <a:lnTo>
                  <a:pt x="5103" y="6242"/>
                </a:lnTo>
                <a:cubicBezTo>
                  <a:pt x="5103" y="6103"/>
                  <a:pt x="4994" y="5980"/>
                  <a:pt x="4841" y="5980"/>
                </a:cubicBezTo>
                <a:lnTo>
                  <a:pt x="4316" y="5980"/>
                </a:lnTo>
                <a:lnTo>
                  <a:pt x="4316" y="2163"/>
                </a:lnTo>
                <a:close/>
                <a:moveTo>
                  <a:pt x="7759" y="9685"/>
                </a:moveTo>
                <a:lnTo>
                  <a:pt x="7759" y="11650"/>
                </a:lnTo>
                <a:lnTo>
                  <a:pt x="6693" y="11650"/>
                </a:lnTo>
                <a:lnTo>
                  <a:pt x="6693" y="9685"/>
                </a:lnTo>
                <a:close/>
                <a:moveTo>
                  <a:pt x="10139" y="586"/>
                </a:moveTo>
                <a:lnTo>
                  <a:pt x="10139" y="4390"/>
                </a:lnTo>
                <a:lnTo>
                  <a:pt x="9611" y="4390"/>
                </a:lnTo>
                <a:cubicBezTo>
                  <a:pt x="9462" y="4390"/>
                  <a:pt x="9349" y="4513"/>
                  <a:pt x="9349" y="4665"/>
                </a:cubicBezTo>
                <a:lnTo>
                  <a:pt x="9349" y="11650"/>
                </a:lnTo>
                <a:lnTo>
                  <a:pt x="8283" y="11650"/>
                </a:lnTo>
                <a:lnTo>
                  <a:pt x="8283" y="9422"/>
                </a:lnTo>
                <a:cubicBezTo>
                  <a:pt x="8283" y="9286"/>
                  <a:pt x="8174" y="9160"/>
                  <a:pt x="8021" y="9160"/>
                </a:cubicBezTo>
                <a:lnTo>
                  <a:pt x="7497" y="9160"/>
                </a:lnTo>
                <a:lnTo>
                  <a:pt x="7497" y="5260"/>
                </a:lnTo>
                <a:cubicBezTo>
                  <a:pt x="7829" y="5177"/>
                  <a:pt x="8104" y="4914"/>
                  <a:pt x="8340" y="4456"/>
                </a:cubicBezTo>
                <a:cubicBezTo>
                  <a:pt x="8921" y="3460"/>
                  <a:pt x="9170" y="1014"/>
                  <a:pt x="10139" y="586"/>
                </a:cubicBezTo>
                <a:close/>
                <a:moveTo>
                  <a:pt x="10939" y="4928"/>
                </a:moveTo>
                <a:lnTo>
                  <a:pt x="10939" y="11650"/>
                </a:lnTo>
                <a:lnTo>
                  <a:pt x="9877" y="11650"/>
                </a:lnTo>
                <a:lnTo>
                  <a:pt x="9877" y="4928"/>
                </a:lnTo>
                <a:close/>
                <a:moveTo>
                  <a:pt x="1652" y="0"/>
                </a:moveTo>
                <a:cubicBezTo>
                  <a:pt x="1508" y="0"/>
                  <a:pt x="1395" y="118"/>
                  <a:pt x="1395" y="267"/>
                </a:cubicBezTo>
                <a:lnTo>
                  <a:pt x="1395" y="1220"/>
                </a:lnTo>
                <a:lnTo>
                  <a:pt x="303" y="1220"/>
                </a:lnTo>
                <a:cubicBezTo>
                  <a:pt x="167" y="1220"/>
                  <a:pt x="41" y="1303"/>
                  <a:pt x="28" y="1442"/>
                </a:cubicBezTo>
                <a:cubicBezTo>
                  <a:pt x="1" y="1608"/>
                  <a:pt x="124" y="1748"/>
                  <a:pt x="290" y="1748"/>
                </a:cubicBezTo>
                <a:lnTo>
                  <a:pt x="1395" y="1748"/>
                </a:lnTo>
                <a:lnTo>
                  <a:pt x="1395" y="2813"/>
                </a:lnTo>
                <a:lnTo>
                  <a:pt x="927" y="2813"/>
                </a:lnTo>
                <a:cubicBezTo>
                  <a:pt x="788" y="2813"/>
                  <a:pt x="665" y="2896"/>
                  <a:pt x="648" y="3032"/>
                </a:cubicBezTo>
                <a:cubicBezTo>
                  <a:pt x="622" y="3198"/>
                  <a:pt x="748" y="3338"/>
                  <a:pt x="914" y="3338"/>
                </a:cubicBezTo>
                <a:lnTo>
                  <a:pt x="1395" y="3338"/>
                </a:lnTo>
                <a:lnTo>
                  <a:pt x="1395" y="4390"/>
                </a:lnTo>
                <a:lnTo>
                  <a:pt x="927" y="4390"/>
                </a:lnTo>
                <a:cubicBezTo>
                  <a:pt x="788" y="4390"/>
                  <a:pt x="665" y="4486"/>
                  <a:pt x="648" y="4622"/>
                </a:cubicBezTo>
                <a:cubicBezTo>
                  <a:pt x="622" y="4788"/>
                  <a:pt x="748" y="4928"/>
                  <a:pt x="914" y="4928"/>
                </a:cubicBezTo>
                <a:lnTo>
                  <a:pt x="1395" y="4928"/>
                </a:lnTo>
                <a:lnTo>
                  <a:pt x="1395" y="5980"/>
                </a:lnTo>
                <a:lnTo>
                  <a:pt x="303" y="5980"/>
                </a:lnTo>
                <a:cubicBezTo>
                  <a:pt x="167" y="5980"/>
                  <a:pt x="41" y="6076"/>
                  <a:pt x="28" y="6216"/>
                </a:cubicBezTo>
                <a:cubicBezTo>
                  <a:pt x="1" y="6365"/>
                  <a:pt x="124" y="6518"/>
                  <a:pt x="290" y="6518"/>
                </a:cubicBezTo>
                <a:lnTo>
                  <a:pt x="1395" y="6518"/>
                </a:lnTo>
                <a:lnTo>
                  <a:pt x="1395" y="7570"/>
                </a:lnTo>
                <a:lnTo>
                  <a:pt x="927" y="7570"/>
                </a:lnTo>
                <a:cubicBezTo>
                  <a:pt x="788" y="7570"/>
                  <a:pt x="665" y="7666"/>
                  <a:pt x="648" y="7806"/>
                </a:cubicBezTo>
                <a:cubicBezTo>
                  <a:pt x="622" y="7959"/>
                  <a:pt x="748" y="8108"/>
                  <a:pt x="914" y="8108"/>
                </a:cubicBezTo>
                <a:lnTo>
                  <a:pt x="1395" y="8108"/>
                </a:lnTo>
                <a:lnTo>
                  <a:pt x="1395" y="9160"/>
                </a:lnTo>
                <a:lnTo>
                  <a:pt x="927" y="9160"/>
                </a:lnTo>
                <a:cubicBezTo>
                  <a:pt x="788" y="9160"/>
                  <a:pt x="665" y="9256"/>
                  <a:pt x="648" y="9383"/>
                </a:cubicBezTo>
                <a:cubicBezTo>
                  <a:pt x="622" y="9549"/>
                  <a:pt x="748" y="9685"/>
                  <a:pt x="914" y="9685"/>
                </a:cubicBezTo>
                <a:lnTo>
                  <a:pt x="1395" y="9685"/>
                </a:lnTo>
                <a:lnTo>
                  <a:pt x="1395" y="10750"/>
                </a:lnTo>
                <a:lnTo>
                  <a:pt x="303" y="10750"/>
                </a:lnTo>
                <a:cubicBezTo>
                  <a:pt x="167" y="10750"/>
                  <a:pt x="41" y="10847"/>
                  <a:pt x="28" y="10973"/>
                </a:cubicBezTo>
                <a:cubicBezTo>
                  <a:pt x="1" y="11139"/>
                  <a:pt x="124" y="11278"/>
                  <a:pt x="290" y="11278"/>
                </a:cubicBezTo>
                <a:lnTo>
                  <a:pt x="1395" y="11278"/>
                </a:lnTo>
                <a:lnTo>
                  <a:pt x="1395" y="11912"/>
                </a:lnTo>
                <a:cubicBezTo>
                  <a:pt x="1395" y="12065"/>
                  <a:pt x="1521" y="12174"/>
                  <a:pt x="1661" y="12174"/>
                </a:cubicBezTo>
                <a:lnTo>
                  <a:pt x="2989" y="12174"/>
                </a:lnTo>
                <a:lnTo>
                  <a:pt x="2989" y="13283"/>
                </a:lnTo>
                <a:cubicBezTo>
                  <a:pt x="2989" y="13419"/>
                  <a:pt x="3085" y="13532"/>
                  <a:pt x="3221" y="13559"/>
                </a:cubicBezTo>
                <a:cubicBezTo>
                  <a:pt x="3234" y="13561"/>
                  <a:pt x="3247" y="13562"/>
                  <a:pt x="3260" y="13562"/>
                </a:cubicBezTo>
                <a:cubicBezTo>
                  <a:pt x="3399" y="13562"/>
                  <a:pt x="3526" y="13436"/>
                  <a:pt x="3526" y="13296"/>
                </a:cubicBezTo>
                <a:lnTo>
                  <a:pt x="3526" y="12174"/>
                </a:lnTo>
                <a:lnTo>
                  <a:pt x="4579" y="12174"/>
                </a:lnTo>
                <a:lnTo>
                  <a:pt x="4579" y="12659"/>
                </a:lnTo>
                <a:cubicBezTo>
                  <a:pt x="4579" y="12798"/>
                  <a:pt x="4675" y="12908"/>
                  <a:pt x="4798" y="12938"/>
                </a:cubicBezTo>
                <a:cubicBezTo>
                  <a:pt x="4812" y="12940"/>
                  <a:pt x="4825" y="12941"/>
                  <a:pt x="4839" y="12941"/>
                </a:cubicBezTo>
                <a:cubicBezTo>
                  <a:pt x="4986" y="12941"/>
                  <a:pt x="5103" y="12812"/>
                  <a:pt x="5103" y="12672"/>
                </a:cubicBezTo>
                <a:lnTo>
                  <a:pt x="5103" y="12174"/>
                </a:lnTo>
                <a:lnTo>
                  <a:pt x="6169" y="12174"/>
                </a:lnTo>
                <a:lnTo>
                  <a:pt x="6169" y="12659"/>
                </a:lnTo>
                <a:cubicBezTo>
                  <a:pt x="6169" y="12798"/>
                  <a:pt x="6265" y="12908"/>
                  <a:pt x="6391" y="12938"/>
                </a:cubicBezTo>
                <a:cubicBezTo>
                  <a:pt x="6405" y="12940"/>
                  <a:pt x="6419" y="12941"/>
                  <a:pt x="6432" y="12941"/>
                </a:cubicBezTo>
                <a:cubicBezTo>
                  <a:pt x="6579" y="12941"/>
                  <a:pt x="6693" y="12812"/>
                  <a:pt x="6693" y="12672"/>
                </a:cubicBezTo>
                <a:lnTo>
                  <a:pt x="6693" y="12174"/>
                </a:lnTo>
                <a:lnTo>
                  <a:pt x="7759" y="12174"/>
                </a:lnTo>
                <a:lnTo>
                  <a:pt x="7759" y="13283"/>
                </a:lnTo>
                <a:cubicBezTo>
                  <a:pt x="7759" y="13419"/>
                  <a:pt x="7855" y="13532"/>
                  <a:pt x="7981" y="13559"/>
                </a:cubicBezTo>
                <a:cubicBezTo>
                  <a:pt x="7995" y="13561"/>
                  <a:pt x="8009" y="13562"/>
                  <a:pt x="8023" y="13562"/>
                </a:cubicBezTo>
                <a:cubicBezTo>
                  <a:pt x="8169" y="13562"/>
                  <a:pt x="8283" y="13436"/>
                  <a:pt x="8283" y="13296"/>
                </a:cubicBezTo>
                <a:lnTo>
                  <a:pt x="8283" y="12174"/>
                </a:lnTo>
                <a:lnTo>
                  <a:pt x="9349" y="12174"/>
                </a:lnTo>
                <a:lnTo>
                  <a:pt x="9349" y="12659"/>
                </a:lnTo>
                <a:cubicBezTo>
                  <a:pt x="9349" y="12798"/>
                  <a:pt x="9445" y="12908"/>
                  <a:pt x="9571" y="12938"/>
                </a:cubicBezTo>
                <a:cubicBezTo>
                  <a:pt x="9585" y="12940"/>
                  <a:pt x="9599" y="12941"/>
                  <a:pt x="9612" y="12941"/>
                </a:cubicBezTo>
                <a:cubicBezTo>
                  <a:pt x="9760" y="12941"/>
                  <a:pt x="9877" y="12812"/>
                  <a:pt x="9877" y="12672"/>
                </a:cubicBezTo>
                <a:lnTo>
                  <a:pt x="9877" y="12174"/>
                </a:lnTo>
                <a:lnTo>
                  <a:pt x="10939" y="12174"/>
                </a:lnTo>
                <a:lnTo>
                  <a:pt x="10939" y="12659"/>
                </a:lnTo>
                <a:cubicBezTo>
                  <a:pt x="10939" y="12798"/>
                  <a:pt x="11039" y="12908"/>
                  <a:pt x="11161" y="12938"/>
                </a:cubicBezTo>
                <a:cubicBezTo>
                  <a:pt x="11175" y="12940"/>
                  <a:pt x="11189" y="12941"/>
                  <a:pt x="11202" y="12941"/>
                </a:cubicBezTo>
                <a:cubicBezTo>
                  <a:pt x="11350" y="12941"/>
                  <a:pt x="11467" y="12812"/>
                  <a:pt x="11467" y="12672"/>
                </a:cubicBezTo>
                <a:lnTo>
                  <a:pt x="11467" y="12174"/>
                </a:lnTo>
                <a:lnTo>
                  <a:pt x="12532" y="12174"/>
                </a:lnTo>
                <a:lnTo>
                  <a:pt x="12532" y="13283"/>
                </a:lnTo>
                <a:cubicBezTo>
                  <a:pt x="12532" y="13419"/>
                  <a:pt x="12615" y="13532"/>
                  <a:pt x="12752" y="13559"/>
                </a:cubicBezTo>
                <a:cubicBezTo>
                  <a:pt x="12766" y="13561"/>
                  <a:pt x="12780" y="13562"/>
                  <a:pt x="12793" y="13562"/>
                </a:cubicBezTo>
                <a:cubicBezTo>
                  <a:pt x="12940" y="13562"/>
                  <a:pt x="13057" y="13436"/>
                  <a:pt x="13057" y="13296"/>
                </a:cubicBezTo>
                <a:lnTo>
                  <a:pt x="13057" y="12174"/>
                </a:lnTo>
                <a:lnTo>
                  <a:pt x="13319" y="12174"/>
                </a:lnTo>
                <a:cubicBezTo>
                  <a:pt x="13664" y="12174"/>
                  <a:pt x="13664" y="11663"/>
                  <a:pt x="13319" y="11650"/>
                </a:cubicBezTo>
                <a:lnTo>
                  <a:pt x="11467" y="11650"/>
                </a:lnTo>
                <a:lnTo>
                  <a:pt x="11467" y="4665"/>
                </a:lnTo>
                <a:cubicBezTo>
                  <a:pt x="11467" y="4513"/>
                  <a:pt x="11341" y="4390"/>
                  <a:pt x="11205" y="4390"/>
                </a:cubicBezTo>
                <a:lnTo>
                  <a:pt x="10677" y="4390"/>
                </a:lnTo>
                <a:lnTo>
                  <a:pt x="10677" y="529"/>
                </a:lnTo>
                <a:lnTo>
                  <a:pt x="11205" y="529"/>
                </a:lnTo>
                <a:cubicBezTo>
                  <a:pt x="11550" y="516"/>
                  <a:pt x="11550" y="18"/>
                  <a:pt x="11205" y="5"/>
                </a:cubicBezTo>
                <a:lnTo>
                  <a:pt x="10401" y="5"/>
                </a:lnTo>
                <a:cubicBezTo>
                  <a:pt x="10395" y="5"/>
                  <a:pt x="10388" y="5"/>
                  <a:pt x="10381" y="5"/>
                </a:cubicBezTo>
                <a:cubicBezTo>
                  <a:pt x="8328" y="5"/>
                  <a:pt x="8584" y="4596"/>
                  <a:pt x="7234" y="4762"/>
                </a:cubicBezTo>
                <a:cubicBezTo>
                  <a:pt x="5830" y="4692"/>
                  <a:pt x="5824" y="1581"/>
                  <a:pt x="4076" y="1581"/>
                </a:cubicBezTo>
                <a:cubicBezTo>
                  <a:pt x="4068" y="1581"/>
                  <a:pt x="4059" y="1581"/>
                  <a:pt x="4051" y="1582"/>
                </a:cubicBezTo>
                <a:lnTo>
                  <a:pt x="3251" y="1582"/>
                </a:lnTo>
                <a:cubicBezTo>
                  <a:pt x="2906" y="1595"/>
                  <a:pt x="2906" y="2106"/>
                  <a:pt x="3251" y="2119"/>
                </a:cubicBezTo>
                <a:lnTo>
                  <a:pt x="3789" y="2119"/>
                </a:lnTo>
                <a:lnTo>
                  <a:pt x="3789" y="5980"/>
                </a:lnTo>
                <a:lnTo>
                  <a:pt x="3251" y="5980"/>
                </a:lnTo>
                <a:cubicBezTo>
                  <a:pt x="3111" y="5980"/>
                  <a:pt x="2989" y="6103"/>
                  <a:pt x="2989" y="6242"/>
                </a:cubicBezTo>
                <a:lnTo>
                  <a:pt x="2989" y="11650"/>
                </a:lnTo>
                <a:lnTo>
                  <a:pt x="1936" y="11650"/>
                </a:lnTo>
                <a:lnTo>
                  <a:pt x="1936" y="267"/>
                </a:lnTo>
                <a:cubicBezTo>
                  <a:pt x="1936" y="141"/>
                  <a:pt x="1840" y="18"/>
                  <a:pt x="1701" y="5"/>
                </a:cubicBezTo>
                <a:cubicBezTo>
                  <a:pt x="1684" y="2"/>
                  <a:pt x="1668" y="0"/>
                  <a:pt x="16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37"/>
          <p:cNvGrpSpPr/>
          <p:nvPr/>
        </p:nvGrpSpPr>
        <p:grpSpPr>
          <a:xfrm>
            <a:off x="6601200" y="1631263"/>
            <a:ext cx="339200" cy="304675"/>
            <a:chOff x="5553875" y="2135725"/>
            <a:chExt cx="339200" cy="304675"/>
          </a:xfrm>
        </p:grpSpPr>
        <p:sp>
          <p:nvSpPr>
            <p:cNvPr id="909" name="Google Shape;909;p37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37"/>
          <p:cNvGrpSpPr/>
          <p:nvPr/>
        </p:nvGrpSpPr>
        <p:grpSpPr>
          <a:xfrm>
            <a:off x="4196525" y="1614075"/>
            <a:ext cx="341675" cy="339075"/>
            <a:chOff x="4026125" y="2118350"/>
            <a:chExt cx="341675" cy="339075"/>
          </a:xfrm>
        </p:grpSpPr>
        <p:sp>
          <p:nvSpPr>
            <p:cNvPr id="912" name="Google Shape;912;p37"/>
            <p:cNvSpPr/>
            <p:nvPr/>
          </p:nvSpPr>
          <p:spPr>
            <a:xfrm>
              <a:off x="4026125" y="2118350"/>
              <a:ext cx="341675" cy="339075"/>
            </a:xfrm>
            <a:custGeom>
              <a:rect b="b" l="l" r="r" t="t"/>
              <a:pathLst>
                <a:path extrusionOk="0" h="13563" w="13667">
                  <a:moveTo>
                    <a:pt x="1655" y="0"/>
                  </a:moveTo>
                  <a:cubicBezTo>
                    <a:pt x="1511" y="0"/>
                    <a:pt x="1398" y="117"/>
                    <a:pt x="1398" y="267"/>
                  </a:cubicBezTo>
                  <a:lnTo>
                    <a:pt x="1398" y="1220"/>
                  </a:lnTo>
                  <a:lnTo>
                    <a:pt x="292" y="1220"/>
                  </a:lnTo>
                  <a:cubicBezTo>
                    <a:pt x="166" y="1220"/>
                    <a:pt x="43" y="1319"/>
                    <a:pt x="30" y="1442"/>
                  </a:cubicBezTo>
                  <a:cubicBezTo>
                    <a:pt x="0" y="1608"/>
                    <a:pt x="126" y="1747"/>
                    <a:pt x="292" y="1747"/>
                  </a:cubicBezTo>
                  <a:lnTo>
                    <a:pt x="1398" y="1747"/>
                  </a:lnTo>
                  <a:lnTo>
                    <a:pt x="1398" y="2813"/>
                  </a:lnTo>
                  <a:lnTo>
                    <a:pt x="913" y="2813"/>
                  </a:lnTo>
                  <a:cubicBezTo>
                    <a:pt x="790" y="2813"/>
                    <a:pt x="664" y="2909"/>
                    <a:pt x="651" y="3032"/>
                  </a:cubicBezTo>
                  <a:cubicBezTo>
                    <a:pt x="624" y="3198"/>
                    <a:pt x="747" y="3338"/>
                    <a:pt x="913" y="3338"/>
                  </a:cubicBezTo>
                  <a:lnTo>
                    <a:pt x="1398" y="3338"/>
                  </a:lnTo>
                  <a:lnTo>
                    <a:pt x="1398" y="4403"/>
                  </a:lnTo>
                  <a:lnTo>
                    <a:pt x="913" y="4403"/>
                  </a:lnTo>
                  <a:cubicBezTo>
                    <a:pt x="790" y="4403"/>
                    <a:pt x="664" y="4499"/>
                    <a:pt x="651" y="4622"/>
                  </a:cubicBezTo>
                  <a:cubicBezTo>
                    <a:pt x="624" y="4788"/>
                    <a:pt x="747" y="4928"/>
                    <a:pt x="913" y="4928"/>
                  </a:cubicBezTo>
                  <a:lnTo>
                    <a:pt x="1398" y="4928"/>
                  </a:lnTo>
                  <a:lnTo>
                    <a:pt x="1398" y="5993"/>
                  </a:lnTo>
                  <a:lnTo>
                    <a:pt x="292" y="5993"/>
                  </a:lnTo>
                  <a:cubicBezTo>
                    <a:pt x="166" y="5993"/>
                    <a:pt x="43" y="6076"/>
                    <a:pt x="30" y="6216"/>
                  </a:cubicBezTo>
                  <a:cubicBezTo>
                    <a:pt x="0" y="6382"/>
                    <a:pt x="126" y="6518"/>
                    <a:pt x="292" y="6518"/>
                  </a:cubicBezTo>
                  <a:lnTo>
                    <a:pt x="1398" y="6518"/>
                  </a:lnTo>
                  <a:lnTo>
                    <a:pt x="1398" y="7583"/>
                  </a:lnTo>
                  <a:lnTo>
                    <a:pt x="913" y="7583"/>
                  </a:lnTo>
                  <a:cubicBezTo>
                    <a:pt x="790" y="7583"/>
                    <a:pt x="664" y="7666"/>
                    <a:pt x="651" y="7806"/>
                  </a:cubicBezTo>
                  <a:cubicBezTo>
                    <a:pt x="624" y="7972"/>
                    <a:pt x="747" y="8108"/>
                    <a:pt x="913" y="8108"/>
                  </a:cubicBezTo>
                  <a:lnTo>
                    <a:pt x="1398" y="8108"/>
                  </a:lnTo>
                  <a:lnTo>
                    <a:pt x="1398" y="9160"/>
                  </a:lnTo>
                  <a:lnTo>
                    <a:pt x="913" y="9160"/>
                  </a:lnTo>
                  <a:cubicBezTo>
                    <a:pt x="790" y="9160"/>
                    <a:pt x="664" y="9256"/>
                    <a:pt x="651" y="9396"/>
                  </a:cubicBezTo>
                  <a:cubicBezTo>
                    <a:pt x="624" y="9562"/>
                    <a:pt x="747" y="9701"/>
                    <a:pt x="913" y="9701"/>
                  </a:cubicBezTo>
                  <a:lnTo>
                    <a:pt x="1398" y="9701"/>
                  </a:lnTo>
                  <a:lnTo>
                    <a:pt x="1398" y="10750"/>
                  </a:lnTo>
                  <a:lnTo>
                    <a:pt x="292" y="10750"/>
                  </a:lnTo>
                  <a:cubicBezTo>
                    <a:pt x="166" y="10750"/>
                    <a:pt x="43" y="10846"/>
                    <a:pt x="30" y="10986"/>
                  </a:cubicBezTo>
                  <a:cubicBezTo>
                    <a:pt x="0" y="11139"/>
                    <a:pt x="126" y="11291"/>
                    <a:pt x="292" y="11291"/>
                  </a:cubicBezTo>
                  <a:lnTo>
                    <a:pt x="1398" y="11291"/>
                  </a:lnTo>
                  <a:lnTo>
                    <a:pt x="1398" y="11925"/>
                  </a:lnTo>
                  <a:cubicBezTo>
                    <a:pt x="1398" y="12065"/>
                    <a:pt x="1524" y="12191"/>
                    <a:pt x="1660" y="12191"/>
                  </a:cubicBezTo>
                  <a:lnTo>
                    <a:pt x="2988" y="12191"/>
                  </a:lnTo>
                  <a:lnTo>
                    <a:pt x="2988" y="13296"/>
                  </a:lnTo>
                  <a:cubicBezTo>
                    <a:pt x="2988" y="13419"/>
                    <a:pt x="3084" y="13545"/>
                    <a:pt x="3210" y="13559"/>
                  </a:cubicBezTo>
                  <a:cubicBezTo>
                    <a:pt x="3226" y="13561"/>
                    <a:pt x="3241" y="13562"/>
                    <a:pt x="3255" y="13562"/>
                  </a:cubicBezTo>
                  <a:cubicBezTo>
                    <a:pt x="3401" y="13562"/>
                    <a:pt x="3516" y="13447"/>
                    <a:pt x="3516" y="13296"/>
                  </a:cubicBezTo>
                  <a:lnTo>
                    <a:pt x="3516" y="12191"/>
                  </a:lnTo>
                  <a:lnTo>
                    <a:pt x="4578" y="12191"/>
                  </a:lnTo>
                  <a:lnTo>
                    <a:pt x="4578" y="12672"/>
                  </a:lnTo>
                  <a:cubicBezTo>
                    <a:pt x="4578" y="12798"/>
                    <a:pt x="4678" y="12921"/>
                    <a:pt x="4800" y="12938"/>
                  </a:cubicBezTo>
                  <a:cubicBezTo>
                    <a:pt x="4815" y="12940"/>
                    <a:pt x="4830" y="12941"/>
                    <a:pt x="4844" y="12941"/>
                  </a:cubicBezTo>
                  <a:cubicBezTo>
                    <a:pt x="4990" y="12941"/>
                    <a:pt x="5106" y="12823"/>
                    <a:pt x="5106" y="12672"/>
                  </a:cubicBezTo>
                  <a:lnTo>
                    <a:pt x="5106" y="12191"/>
                  </a:lnTo>
                  <a:lnTo>
                    <a:pt x="6171" y="12191"/>
                  </a:lnTo>
                  <a:lnTo>
                    <a:pt x="6171" y="12672"/>
                  </a:lnTo>
                  <a:cubicBezTo>
                    <a:pt x="6171" y="12798"/>
                    <a:pt x="6268" y="12921"/>
                    <a:pt x="6390" y="12938"/>
                  </a:cubicBezTo>
                  <a:cubicBezTo>
                    <a:pt x="6405" y="12940"/>
                    <a:pt x="6420" y="12941"/>
                    <a:pt x="6434" y="12941"/>
                  </a:cubicBezTo>
                  <a:cubicBezTo>
                    <a:pt x="6580" y="12941"/>
                    <a:pt x="6696" y="12823"/>
                    <a:pt x="6696" y="12672"/>
                  </a:cubicBezTo>
                  <a:lnTo>
                    <a:pt x="6696" y="12191"/>
                  </a:lnTo>
                  <a:lnTo>
                    <a:pt x="7761" y="12191"/>
                  </a:lnTo>
                  <a:lnTo>
                    <a:pt x="7761" y="13296"/>
                  </a:lnTo>
                  <a:cubicBezTo>
                    <a:pt x="7761" y="13419"/>
                    <a:pt x="7844" y="13545"/>
                    <a:pt x="7980" y="13559"/>
                  </a:cubicBezTo>
                  <a:cubicBezTo>
                    <a:pt x="7996" y="13561"/>
                    <a:pt x="8011" y="13562"/>
                    <a:pt x="8025" y="13562"/>
                  </a:cubicBezTo>
                  <a:cubicBezTo>
                    <a:pt x="8171" y="13562"/>
                    <a:pt x="8286" y="13447"/>
                    <a:pt x="8286" y="13296"/>
                  </a:cubicBezTo>
                  <a:lnTo>
                    <a:pt x="8286" y="12191"/>
                  </a:lnTo>
                  <a:lnTo>
                    <a:pt x="9351" y="12191"/>
                  </a:lnTo>
                  <a:lnTo>
                    <a:pt x="9351" y="12672"/>
                  </a:lnTo>
                  <a:cubicBezTo>
                    <a:pt x="9351" y="12798"/>
                    <a:pt x="9434" y="12921"/>
                    <a:pt x="9574" y="12938"/>
                  </a:cubicBezTo>
                  <a:cubicBezTo>
                    <a:pt x="9589" y="12940"/>
                    <a:pt x="9604" y="12941"/>
                    <a:pt x="9618" y="12941"/>
                  </a:cubicBezTo>
                  <a:cubicBezTo>
                    <a:pt x="9763" y="12941"/>
                    <a:pt x="9876" y="12823"/>
                    <a:pt x="9876" y="12672"/>
                  </a:cubicBezTo>
                  <a:lnTo>
                    <a:pt x="9876" y="12191"/>
                  </a:lnTo>
                  <a:lnTo>
                    <a:pt x="10928" y="12191"/>
                  </a:lnTo>
                  <a:lnTo>
                    <a:pt x="10928" y="12672"/>
                  </a:lnTo>
                  <a:cubicBezTo>
                    <a:pt x="10928" y="12798"/>
                    <a:pt x="11025" y="12921"/>
                    <a:pt x="11164" y="12938"/>
                  </a:cubicBezTo>
                  <a:cubicBezTo>
                    <a:pt x="11179" y="12940"/>
                    <a:pt x="11194" y="12941"/>
                    <a:pt x="11208" y="12941"/>
                  </a:cubicBezTo>
                  <a:cubicBezTo>
                    <a:pt x="11353" y="12941"/>
                    <a:pt x="11466" y="12823"/>
                    <a:pt x="11466" y="12672"/>
                  </a:cubicBezTo>
                  <a:lnTo>
                    <a:pt x="11466" y="12191"/>
                  </a:lnTo>
                  <a:lnTo>
                    <a:pt x="12518" y="12191"/>
                  </a:lnTo>
                  <a:lnTo>
                    <a:pt x="12518" y="13296"/>
                  </a:lnTo>
                  <a:cubicBezTo>
                    <a:pt x="12518" y="13419"/>
                    <a:pt x="12615" y="13545"/>
                    <a:pt x="12754" y="13559"/>
                  </a:cubicBezTo>
                  <a:cubicBezTo>
                    <a:pt x="12769" y="13561"/>
                    <a:pt x="12784" y="13562"/>
                    <a:pt x="12799" y="13562"/>
                  </a:cubicBezTo>
                  <a:cubicBezTo>
                    <a:pt x="12944" y="13562"/>
                    <a:pt x="13059" y="13447"/>
                    <a:pt x="13059" y="13296"/>
                  </a:cubicBezTo>
                  <a:lnTo>
                    <a:pt x="13059" y="12191"/>
                  </a:lnTo>
                  <a:lnTo>
                    <a:pt x="13322" y="12191"/>
                  </a:lnTo>
                  <a:cubicBezTo>
                    <a:pt x="13667" y="12174"/>
                    <a:pt x="13667" y="11663"/>
                    <a:pt x="13322" y="11650"/>
                  </a:cubicBezTo>
                  <a:lnTo>
                    <a:pt x="1922" y="11650"/>
                  </a:lnTo>
                  <a:lnTo>
                    <a:pt x="1922" y="280"/>
                  </a:lnTo>
                  <a:cubicBezTo>
                    <a:pt x="1922" y="141"/>
                    <a:pt x="1839" y="18"/>
                    <a:pt x="1703" y="5"/>
                  </a:cubicBezTo>
                  <a:cubicBezTo>
                    <a:pt x="1687" y="2"/>
                    <a:pt x="167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120550" y="2148750"/>
              <a:ext cx="53225" cy="212175"/>
            </a:xfrm>
            <a:custGeom>
              <a:rect b="b" l="l" r="r" t="t"/>
              <a:pathLst>
                <a:path extrusionOk="0" h="8487" w="2129">
                  <a:moveTo>
                    <a:pt x="1591" y="2122"/>
                  </a:moveTo>
                  <a:lnTo>
                    <a:pt x="1591" y="6367"/>
                  </a:lnTo>
                  <a:lnTo>
                    <a:pt x="539" y="6367"/>
                  </a:lnTo>
                  <a:lnTo>
                    <a:pt x="539" y="2122"/>
                  </a:lnTo>
                  <a:close/>
                  <a:moveTo>
                    <a:pt x="1066" y="0"/>
                  </a:moveTo>
                  <a:cubicBezTo>
                    <a:pt x="918" y="0"/>
                    <a:pt x="801" y="129"/>
                    <a:pt x="801" y="269"/>
                  </a:cubicBezTo>
                  <a:lnTo>
                    <a:pt x="801" y="1597"/>
                  </a:lnTo>
                  <a:lnTo>
                    <a:pt x="276" y="1597"/>
                  </a:lnTo>
                  <a:cubicBezTo>
                    <a:pt x="124" y="1597"/>
                    <a:pt x="1" y="1707"/>
                    <a:pt x="1" y="1859"/>
                  </a:cubicBezTo>
                  <a:lnTo>
                    <a:pt x="1" y="6630"/>
                  </a:lnTo>
                  <a:cubicBezTo>
                    <a:pt x="1" y="6769"/>
                    <a:pt x="124" y="6892"/>
                    <a:pt x="276" y="6892"/>
                  </a:cubicBezTo>
                  <a:lnTo>
                    <a:pt x="801" y="6892"/>
                  </a:lnTo>
                  <a:lnTo>
                    <a:pt x="801" y="8206"/>
                  </a:lnTo>
                  <a:cubicBezTo>
                    <a:pt x="801" y="8346"/>
                    <a:pt x="901" y="8455"/>
                    <a:pt x="1023" y="8485"/>
                  </a:cubicBezTo>
                  <a:cubicBezTo>
                    <a:pt x="1031" y="8486"/>
                    <a:pt x="1039" y="8486"/>
                    <a:pt x="1047" y="8486"/>
                  </a:cubicBezTo>
                  <a:cubicBezTo>
                    <a:pt x="1203" y="8486"/>
                    <a:pt x="1329" y="8365"/>
                    <a:pt x="1329" y="8220"/>
                  </a:cubicBezTo>
                  <a:lnTo>
                    <a:pt x="1329" y="6892"/>
                  </a:lnTo>
                  <a:lnTo>
                    <a:pt x="1853" y="6892"/>
                  </a:lnTo>
                  <a:cubicBezTo>
                    <a:pt x="2006" y="6892"/>
                    <a:pt x="2129" y="6769"/>
                    <a:pt x="2129" y="6630"/>
                  </a:cubicBezTo>
                  <a:lnTo>
                    <a:pt x="2129" y="1859"/>
                  </a:lnTo>
                  <a:cubicBezTo>
                    <a:pt x="2129" y="1707"/>
                    <a:pt x="2006" y="1597"/>
                    <a:pt x="1853" y="1597"/>
                  </a:cubicBezTo>
                  <a:lnTo>
                    <a:pt x="1329" y="1597"/>
                  </a:lnTo>
                  <a:lnTo>
                    <a:pt x="1329" y="282"/>
                  </a:lnTo>
                  <a:cubicBezTo>
                    <a:pt x="1329" y="143"/>
                    <a:pt x="1232" y="34"/>
                    <a:pt x="1106" y="4"/>
                  </a:cubicBezTo>
                  <a:cubicBezTo>
                    <a:pt x="1093" y="1"/>
                    <a:pt x="107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4200075" y="2188550"/>
              <a:ext cx="52950" cy="211850"/>
            </a:xfrm>
            <a:custGeom>
              <a:rect b="b" l="l" r="r" t="t"/>
              <a:pathLst>
                <a:path extrusionOk="0" h="8474" w="2118">
                  <a:moveTo>
                    <a:pt x="1590" y="2120"/>
                  </a:moveTo>
                  <a:lnTo>
                    <a:pt x="1590" y="6352"/>
                  </a:lnTo>
                  <a:lnTo>
                    <a:pt x="541" y="6352"/>
                  </a:lnTo>
                  <a:lnTo>
                    <a:pt x="541" y="2120"/>
                  </a:lnTo>
                  <a:close/>
                  <a:moveTo>
                    <a:pt x="1057" y="1"/>
                  </a:moveTo>
                  <a:cubicBezTo>
                    <a:pt x="914" y="1"/>
                    <a:pt x="803" y="118"/>
                    <a:pt x="803" y="267"/>
                  </a:cubicBezTo>
                  <a:lnTo>
                    <a:pt x="803" y="1595"/>
                  </a:lnTo>
                  <a:lnTo>
                    <a:pt x="262" y="1595"/>
                  </a:lnTo>
                  <a:cubicBezTo>
                    <a:pt x="126" y="1595"/>
                    <a:pt x="0" y="1705"/>
                    <a:pt x="0" y="1857"/>
                  </a:cubicBezTo>
                  <a:lnTo>
                    <a:pt x="0" y="6628"/>
                  </a:lnTo>
                  <a:cubicBezTo>
                    <a:pt x="0" y="6767"/>
                    <a:pt x="126" y="6893"/>
                    <a:pt x="262" y="6893"/>
                  </a:cubicBezTo>
                  <a:lnTo>
                    <a:pt x="803" y="6893"/>
                  </a:lnTo>
                  <a:lnTo>
                    <a:pt x="803" y="8204"/>
                  </a:lnTo>
                  <a:cubicBezTo>
                    <a:pt x="803" y="8331"/>
                    <a:pt x="886" y="8453"/>
                    <a:pt x="1022" y="8470"/>
                  </a:cubicBezTo>
                  <a:cubicBezTo>
                    <a:pt x="1037" y="8472"/>
                    <a:pt x="1052" y="8473"/>
                    <a:pt x="1067" y="8473"/>
                  </a:cubicBezTo>
                  <a:cubicBezTo>
                    <a:pt x="1212" y="8473"/>
                    <a:pt x="1328" y="8355"/>
                    <a:pt x="1328" y="8204"/>
                  </a:cubicBezTo>
                  <a:lnTo>
                    <a:pt x="1328" y="6893"/>
                  </a:lnTo>
                  <a:lnTo>
                    <a:pt x="1852" y="6893"/>
                  </a:lnTo>
                  <a:cubicBezTo>
                    <a:pt x="2005" y="6893"/>
                    <a:pt x="2118" y="6767"/>
                    <a:pt x="2118" y="6628"/>
                  </a:cubicBezTo>
                  <a:lnTo>
                    <a:pt x="2118" y="1857"/>
                  </a:lnTo>
                  <a:cubicBezTo>
                    <a:pt x="2118" y="1705"/>
                    <a:pt x="2005" y="1595"/>
                    <a:pt x="1852" y="1595"/>
                  </a:cubicBezTo>
                  <a:lnTo>
                    <a:pt x="1328" y="1595"/>
                  </a:lnTo>
                  <a:lnTo>
                    <a:pt x="1328" y="281"/>
                  </a:lnTo>
                  <a:cubicBezTo>
                    <a:pt x="1328" y="141"/>
                    <a:pt x="1232" y="18"/>
                    <a:pt x="1105" y="5"/>
                  </a:cubicBezTo>
                  <a:cubicBezTo>
                    <a:pt x="1089" y="2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279575" y="2148750"/>
              <a:ext cx="52975" cy="172350"/>
            </a:xfrm>
            <a:custGeom>
              <a:rect b="b" l="l" r="r" t="t"/>
              <a:pathLst>
                <a:path extrusionOk="0" h="6894" w="2119">
                  <a:moveTo>
                    <a:pt x="1594" y="2122"/>
                  </a:moveTo>
                  <a:lnTo>
                    <a:pt x="1594" y="4777"/>
                  </a:lnTo>
                  <a:lnTo>
                    <a:pt x="528" y="4777"/>
                  </a:lnTo>
                  <a:lnTo>
                    <a:pt x="528" y="2122"/>
                  </a:lnTo>
                  <a:close/>
                  <a:moveTo>
                    <a:pt x="1058" y="0"/>
                  </a:moveTo>
                  <a:cubicBezTo>
                    <a:pt x="919" y="0"/>
                    <a:pt x="790" y="129"/>
                    <a:pt x="790" y="269"/>
                  </a:cubicBezTo>
                  <a:lnTo>
                    <a:pt x="790" y="1597"/>
                  </a:lnTo>
                  <a:lnTo>
                    <a:pt x="266" y="1597"/>
                  </a:lnTo>
                  <a:cubicBezTo>
                    <a:pt x="126" y="1597"/>
                    <a:pt x="0" y="1707"/>
                    <a:pt x="0" y="1859"/>
                  </a:cubicBezTo>
                  <a:lnTo>
                    <a:pt x="0" y="5039"/>
                  </a:lnTo>
                  <a:cubicBezTo>
                    <a:pt x="0" y="5179"/>
                    <a:pt x="126" y="5302"/>
                    <a:pt x="266" y="5302"/>
                  </a:cubicBezTo>
                  <a:lnTo>
                    <a:pt x="790" y="5302"/>
                  </a:lnTo>
                  <a:lnTo>
                    <a:pt x="790" y="6616"/>
                  </a:lnTo>
                  <a:cubicBezTo>
                    <a:pt x="790" y="6756"/>
                    <a:pt x="887" y="6865"/>
                    <a:pt x="1026" y="6892"/>
                  </a:cubicBezTo>
                  <a:cubicBezTo>
                    <a:pt x="1036" y="6893"/>
                    <a:pt x="1046" y="6893"/>
                    <a:pt x="1055" y="6893"/>
                  </a:cubicBezTo>
                  <a:cubicBezTo>
                    <a:pt x="1208" y="6893"/>
                    <a:pt x="1328" y="6773"/>
                    <a:pt x="1328" y="6630"/>
                  </a:cubicBezTo>
                  <a:lnTo>
                    <a:pt x="1328" y="5302"/>
                  </a:lnTo>
                  <a:lnTo>
                    <a:pt x="1856" y="5302"/>
                  </a:lnTo>
                  <a:cubicBezTo>
                    <a:pt x="2009" y="5302"/>
                    <a:pt x="2118" y="5179"/>
                    <a:pt x="2118" y="5039"/>
                  </a:cubicBezTo>
                  <a:lnTo>
                    <a:pt x="2118" y="1859"/>
                  </a:lnTo>
                  <a:cubicBezTo>
                    <a:pt x="2118" y="1707"/>
                    <a:pt x="2009" y="1597"/>
                    <a:pt x="1856" y="1597"/>
                  </a:cubicBezTo>
                  <a:lnTo>
                    <a:pt x="1328" y="1597"/>
                  </a:lnTo>
                  <a:lnTo>
                    <a:pt x="1328" y="282"/>
                  </a:lnTo>
                  <a:cubicBezTo>
                    <a:pt x="1328" y="143"/>
                    <a:pt x="1232" y="34"/>
                    <a:pt x="1096" y="4"/>
                  </a:cubicBezTo>
                  <a:cubicBezTo>
                    <a:pt x="1083" y="1"/>
                    <a:pt x="1070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8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Apriori é fácil de compreender e interpretar, tornando-se uma escolha acessível para análise de padrões em dados transacionais.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2" name="Google Shape;922;p38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ser aplicado a diferentes tipos de dados, como transações de compras, registros médicos e padrões de navegação na web.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3" name="Google Shape;923;p38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Permite a descoberta de relações frequentes entre itens, revelando associações úteis e insights de negócios.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4" name="Google Shape;924;p38"/>
          <p:cNvSpPr txBox="1"/>
          <p:nvPr/>
        </p:nvSpPr>
        <p:spPr>
          <a:xfrm>
            <a:off x="2456100" y="13698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Fácil de Interpretar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2456100" y="32634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Adaptável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6" name="Google Shape;926;p38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Identificação de relações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8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8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8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1" name="Google Shape;931;p38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32" name="Google Shape;932;p38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35" name="Google Shape;935;p38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2" name="Google Shape;942;p38"/>
          <p:cNvCxnSpPr>
            <a:stCxn id="927" idx="3"/>
            <a:endCxn id="924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3" name="Google Shape;943;p38"/>
          <p:cNvCxnSpPr>
            <a:stCxn id="929" idx="3"/>
            <a:endCxn id="926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44" name="Google Shape;944;p38"/>
          <p:cNvCxnSpPr>
            <a:stCxn id="930" idx="3"/>
            <a:endCxn id="925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DESVANTAGENS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 txBox="1"/>
          <p:nvPr/>
        </p:nvSpPr>
        <p:spPr>
          <a:xfrm>
            <a:off x="4108200" y="1369875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Apriori pode ser computacionalmente intensivo, especialmente em conjuntos de dados grandes, devido à necessidade de gerar todos os conjuntos de itens frequentes.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1" name="Google Shape;951;p39"/>
          <p:cNvSpPr txBox="1"/>
          <p:nvPr/>
        </p:nvSpPr>
        <p:spPr>
          <a:xfrm>
            <a:off x="4108200" y="3263483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 desempenho do Apriori pode depender da configuração de parâmetros, como o suporte mínimo, exigindo ajustes cuidadosos.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2" name="Google Shape;952;p39"/>
          <p:cNvSpPr txBox="1"/>
          <p:nvPr/>
        </p:nvSpPr>
        <p:spPr>
          <a:xfrm>
            <a:off x="4108200" y="2316677"/>
            <a:ext cx="40062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Pode enfrentar desafios em conjuntos de dados com muitos itens, resultando em uma matriz esparsa e aumento nos requisitos de memória.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3" name="Google Shape;953;p39"/>
          <p:cNvSpPr txBox="1"/>
          <p:nvPr/>
        </p:nvSpPr>
        <p:spPr>
          <a:xfrm>
            <a:off x="2456100" y="1369875"/>
            <a:ext cx="1574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Alta demanda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4" name="Google Shape;954;p39"/>
          <p:cNvSpPr txBox="1"/>
          <p:nvPr/>
        </p:nvSpPr>
        <p:spPr>
          <a:xfrm>
            <a:off x="2456100" y="3263475"/>
            <a:ext cx="1388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Sensível</a:t>
            </a:r>
            <a:endParaRPr sz="17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5" name="Google Shape;955;p39"/>
          <p:cNvSpPr txBox="1"/>
          <p:nvPr/>
        </p:nvSpPr>
        <p:spPr>
          <a:xfrm>
            <a:off x="2456100" y="2316675"/>
            <a:ext cx="16521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Manejo de dados</a:t>
            </a:r>
            <a:endParaRPr sz="160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56" name="Google Shape;956;p39"/>
          <p:cNvSpPr/>
          <p:nvPr/>
        </p:nvSpPr>
        <p:spPr>
          <a:xfrm>
            <a:off x="1382796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1496696" y="1597438"/>
            <a:ext cx="339200" cy="339275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1382796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1382796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39"/>
          <p:cNvGrpSpPr/>
          <p:nvPr/>
        </p:nvGrpSpPr>
        <p:grpSpPr>
          <a:xfrm>
            <a:off x="1496696" y="3508338"/>
            <a:ext cx="339200" cy="304675"/>
            <a:chOff x="5553875" y="2135725"/>
            <a:chExt cx="339200" cy="304675"/>
          </a:xfrm>
        </p:grpSpPr>
        <p:sp>
          <p:nvSpPr>
            <p:cNvPr id="961" name="Google Shape;961;p39"/>
            <p:cNvSpPr/>
            <p:nvPr/>
          </p:nvSpPr>
          <p:spPr>
            <a:xfrm>
              <a:off x="5736025" y="2135725"/>
              <a:ext cx="157050" cy="139675"/>
            </a:xfrm>
            <a:custGeom>
              <a:rect b="b" l="l" r="r" t="t"/>
              <a:pathLst>
                <a:path extrusionOk="0" h="5587" w="6282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553875" y="2172075"/>
              <a:ext cx="339200" cy="268325"/>
            </a:xfrm>
            <a:custGeom>
              <a:rect b="b" l="l" r="r" t="t"/>
              <a:pathLst>
                <a:path extrusionOk="0" h="10733" w="13568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9"/>
          <p:cNvGrpSpPr/>
          <p:nvPr/>
        </p:nvGrpSpPr>
        <p:grpSpPr>
          <a:xfrm>
            <a:off x="1496521" y="2544238"/>
            <a:ext cx="339550" cy="339275"/>
            <a:chOff x="5543825" y="1573475"/>
            <a:chExt cx="339550" cy="339275"/>
          </a:xfrm>
        </p:grpSpPr>
        <p:sp>
          <p:nvSpPr>
            <p:cNvPr id="964" name="Google Shape;964;p39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71" name="Google Shape;971;p39"/>
          <p:cNvCxnSpPr>
            <a:stCxn id="956" idx="3"/>
            <a:endCxn id="953" idx="1"/>
          </p:cNvCxnSpPr>
          <p:nvPr/>
        </p:nvCxnSpPr>
        <p:spPr>
          <a:xfrm>
            <a:off x="1949796" y="176707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2" name="Google Shape;972;p39"/>
          <p:cNvCxnSpPr>
            <a:stCxn id="958" idx="3"/>
            <a:endCxn id="955" idx="1"/>
          </p:cNvCxnSpPr>
          <p:nvPr/>
        </p:nvCxnSpPr>
        <p:spPr>
          <a:xfrm>
            <a:off x="1949796" y="2713877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973" name="Google Shape;973;p39"/>
          <p:cNvCxnSpPr>
            <a:stCxn id="959" idx="3"/>
            <a:endCxn id="954" idx="1"/>
          </p:cNvCxnSpPr>
          <p:nvPr/>
        </p:nvCxnSpPr>
        <p:spPr>
          <a:xfrm>
            <a:off x="1949796" y="3660683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79" name="Google Shape;9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88" y="1017725"/>
            <a:ext cx="52030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pic>
        <p:nvPicPr>
          <p:cNvPr id="985" name="Google Shape;9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249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