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75" r:id="rId3"/>
    <p:sldId id="283" r:id="rId4"/>
    <p:sldId id="266" r:id="rId5"/>
    <p:sldId id="268" r:id="rId6"/>
    <p:sldId id="267" r:id="rId7"/>
    <p:sldId id="271" r:id="rId8"/>
    <p:sldId id="272" r:id="rId9"/>
    <p:sldId id="273" r:id="rId10"/>
    <p:sldId id="274" r:id="rId11"/>
    <p:sldId id="270" r:id="rId12"/>
    <p:sldId id="280" r:id="rId13"/>
    <p:sldId id="281" r:id="rId14"/>
    <p:sldId id="27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6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46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8E015-83EF-4ACA-9B9E-32C5384B09B6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AFC8C-5E2E-4F6E-8C74-64CCA50EED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33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37920-11A8-42A4-81F6-0DB5C9E8E90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832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5" name="Google Shape;5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695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5" name="Google Shape;5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64083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5" name="Google Shape;5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8854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37920-11A8-42A4-81F6-0DB5C9E8E90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531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37920-11A8-42A4-81F6-0DB5C9E8E90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755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37920-11A8-42A4-81F6-0DB5C9E8E90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749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37920-11A8-42A4-81F6-0DB5C9E8E90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688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37920-11A8-42A4-81F6-0DB5C9E8E90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245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37920-11A8-42A4-81F6-0DB5C9E8E90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716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37920-11A8-42A4-81F6-0DB5C9E8E90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964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5" name="Google Shape;5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538F-8AD0-4BA1-8E8F-972BCA0CB9A9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E1D2-6325-4BA7-A7B6-6FAE43A74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4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538F-8AD0-4BA1-8E8F-972BCA0CB9A9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E1D2-6325-4BA7-A7B6-6FAE43A74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66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538F-8AD0-4BA1-8E8F-972BCA0CB9A9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E1D2-6325-4BA7-A7B6-6FAE43A74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19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538F-8AD0-4BA1-8E8F-972BCA0CB9A9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E1D2-6325-4BA7-A7B6-6FAE43A74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80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538F-8AD0-4BA1-8E8F-972BCA0CB9A9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E1D2-6325-4BA7-A7B6-6FAE43A74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12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538F-8AD0-4BA1-8E8F-972BCA0CB9A9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E1D2-6325-4BA7-A7B6-6FAE43A74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23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538F-8AD0-4BA1-8E8F-972BCA0CB9A9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E1D2-6325-4BA7-A7B6-6FAE43A74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17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538F-8AD0-4BA1-8E8F-972BCA0CB9A9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E1D2-6325-4BA7-A7B6-6FAE43A74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6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538F-8AD0-4BA1-8E8F-972BCA0CB9A9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E1D2-6325-4BA7-A7B6-6FAE43A74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21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538F-8AD0-4BA1-8E8F-972BCA0CB9A9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E1D2-6325-4BA7-A7B6-6FAE43A74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37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538F-8AD0-4BA1-8E8F-972BCA0CB9A9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E1D2-6325-4BA7-A7B6-6FAE43A74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91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2538F-8AD0-4BA1-8E8F-972BCA0CB9A9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6E1D2-6325-4BA7-A7B6-6FAE43A74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34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slide" Target="slide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8.png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8.png"/><Relationship Id="rId4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slide" Target="slide1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slide" Target="slide7.xml"/><Relationship Id="rId4" Type="http://schemas.openxmlformats.org/officeDocument/2006/relationships/slide" Target="slide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slide" Target="slide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slide" Target="slide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slide" Target="slide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483293163 - atendimento - home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5039"/>
            <a:ext cx="12188952" cy="6856285"/>
          </a:xfrm>
          <a:prstGeom prst="rect">
            <a:avLst/>
          </a:prstGeom>
        </p:spPr>
      </p:pic>
      <p:pic>
        <p:nvPicPr>
          <p:cNvPr id="5" name="Picture 7" descr="shape_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114925" cy="6858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332656"/>
            <a:ext cx="937464" cy="1226648"/>
          </a:xfrm>
          <a:prstGeom prst="rect">
            <a:avLst/>
          </a:prstGeom>
        </p:spPr>
      </p:pic>
      <p:sp>
        <p:nvSpPr>
          <p:cNvPr id="7" name="Title Placeholder 1"/>
          <p:cNvSpPr txBox="1">
            <a:spLocks/>
          </p:cNvSpPr>
          <p:nvPr/>
        </p:nvSpPr>
        <p:spPr>
          <a:xfrm>
            <a:off x="382424" y="2303115"/>
            <a:ext cx="4104456" cy="610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dirty="0">
                <a:solidFill>
                  <a:prstClr val="white"/>
                </a:solidFill>
                <a:latin typeface="Trebuchet MS" panose="020B0603020202020204" pitchFamily="34" charset="0"/>
              </a:rPr>
              <a:t>RPA Licitações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 pitchFamily="34" charset="0"/>
              <a:ea typeface="+mj-ea"/>
              <a:cs typeface="+mj-c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82424" y="2980577"/>
            <a:ext cx="3386842" cy="3725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>
                <a:solidFill>
                  <a:prstClr val="white"/>
                </a:solidFill>
              </a:rPr>
              <a:t>Outubro</a:t>
            </a:r>
            <a:r>
              <a:rPr lang="en-US" dirty="0">
                <a:solidFill>
                  <a:prstClr val="white"/>
                </a:solidFill>
              </a:rPr>
              <a:t>/2019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335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aixaDeTexto 44"/>
          <p:cNvSpPr txBox="1"/>
          <p:nvPr/>
        </p:nvSpPr>
        <p:spPr>
          <a:xfrm>
            <a:off x="133349" y="146477"/>
            <a:ext cx="9925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</a:rPr>
              <a:t>LICITAÇÕES – CAMPOS SISTEMA DO LICITAR COM NECESSIDADE DE EDIÇÃO DO ANALISTA</a:t>
            </a:r>
          </a:p>
        </p:txBody>
      </p:sp>
      <p:cxnSp>
        <p:nvCxnSpPr>
          <p:cNvPr id="46" name="Conector reto 45"/>
          <p:cNvCxnSpPr/>
          <p:nvPr/>
        </p:nvCxnSpPr>
        <p:spPr>
          <a:xfrm>
            <a:off x="133350" y="698500"/>
            <a:ext cx="1187605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2" descr="Resultado de imagem para porto seguro seguro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" t="24341" b="24544"/>
          <a:stretch/>
        </p:blipFill>
        <p:spPr bwMode="auto">
          <a:xfrm>
            <a:off x="10403130" y="95616"/>
            <a:ext cx="1570183" cy="48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8F6FB5C-C351-4F4F-95D6-B0A527F9D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374" y="1168638"/>
            <a:ext cx="6124575" cy="4829175"/>
          </a:xfrm>
          <a:prstGeom prst="rect">
            <a:avLst/>
          </a:prstGeom>
        </p:spPr>
      </p:pic>
      <p:pic>
        <p:nvPicPr>
          <p:cNvPr id="6" name="Imagem 5">
            <a:hlinkClick r:id="rId5" action="ppaction://hlinksldjump"/>
            <a:extLst>
              <a:ext uri="{FF2B5EF4-FFF2-40B4-BE49-F238E27FC236}">
                <a16:creationId xmlns:a16="http://schemas.microsoft.com/office/drawing/2014/main" id="{E941B627-945B-40CC-B6D4-61503FBB056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022" y="5493679"/>
            <a:ext cx="580812" cy="58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55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" name="Google Shape;579;p13" descr="shape_2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9" y="6216650"/>
            <a:ext cx="12188825" cy="64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hlinkClick r:id="rId4" action="ppaction://hlinksldjump"/>
            <a:extLst>
              <a:ext uri="{FF2B5EF4-FFF2-40B4-BE49-F238E27FC236}">
                <a16:creationId xmlns:a16="http://schemas.microsoft.com/office/drawing/2014/main" id="{6D10467E-2528-452B-A1FA-7BA074AB70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022" y="5502823"/>
            <a:ext cx="580812" cy="58081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E3949D8-2A0D-4320-9CB5-85AFD5D124A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539" t="10915" r="28773" b="7033"/>
          <a:stretch/>
        </p:blipFill>
        <p:spPr>
          <a:xfrm>
            <a:off x="133349" y="780126"/>
            <a:ext cx="5022574" cy="530350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0C0D0AA-1BA1-4786-8C23-E345FA943453}"/>
              </a:ext>
            </a:extLst>
          </p:cNvPr>
          <p:cNvSpPr txBox="1"/>
          <p:nvPr/>
        </p:nvSpPr>
        <p:spPr>
          <a:xfrm>
            <a:off x="133349" y="146477"/>
            <a:ext cx="9925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</a:rPr>
              <a:t>LICITAÇÕES – EXEMPLO: EDITAL 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CFCD7FE-2DF0-4744-9551-5E0274A7839A}"/>
              </a:ext>
            </a:extLst>
          </p:cNvPr>
          <p:cNvCxnSpPr/>
          <p:nvPr/>
        </p:nvCxnSpPr>
        <p:spPr>
          <a:xfrm>
            <a:off x="133350" y="698500"/>
            <a:ext cx="1187605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Resultado de imagem para porto seguro seguros">
            <a:extLst>
              <a:ext uri="{FF2B5EF4-FFF2-40B4-BE49-F238E27FC236}">
                <a16:creationId xmlns:a16="http://schemas.microsoft.com/office/drawing/2014/main" id="{992C5C81-5270-443C-887D-8281DED1E4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" t="24341" b="24544"/>
          <a:stretch/>
        </p:blipFill>
        <p:spPr bwMode="auto">
          <a:xfrm>
            <a:off x="10403130" y="95616"/>
            <a:ext cx="1570183" cy="48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F627673-CAAF-4B45-A1E4-D26AAA11396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7538" t="10728" r="28107" b="7115"/>
          <a:stretch/>
        </p:blipFill>
        <p:spPr>
          <a:xfrm>
            <a:off x="5432343" y="718139"/>
            <a:ext cx="5407679" cy="563152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" name="Google Shape;579;p13" descr="shape_2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9" y="6216650"/>
            <a:ext cx="12188825" cy="64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hlinkClick r:id="rId4" action="ppaction://hlinksldjump"/>
            <a:extLst>
              <a:ext uri="{FF2B5EF4-FFF2-40B4-BE49-F238E27FC236}">
                <a16:creationId xmlns:a16="http://schemas.microsoft.com/office/drawing/2014/main" id="{6D10467E-2528-452B-A1FA-7BA074AB70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022" y="5502823"/>
            <a:ext cx="580812" cy="58081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0C0D0AA-1BA1-4786-8C23-E345FA943453}"/>
              </a:ext>
            </a:extLst>
          </p:cNvPr>
          <p:cNvSpPr txBox="1"/>
          <p:nvPr/>
        </p:nvSpPr>
        <p:spPr>
          <a:xfrm>
            <a:off x="133349" y="146477"/>
            <a:ext cx="9925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</a:rPr>
              <a:t>LICITAÇÕES – EXEMPLO: DECLARAÇÃO PADRÃO 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CFCD7FE-2DF0-4744-9551-5E0274A7839A}"/>
              </a:ext>
            </a:extLst>
          </p:cNvPr>
          <p:cNvCxnSpPr/>
          <p:nvPr/>
        </p:nvCxnSpPr>
        <p:spPr>
          <a:xfrm>
            <a:off x="133350" y="698500"/>
            <a:ext cx="1187605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Resultado de imagem para porto seguro seguros">
            <a:extLst>
              <a:ext uri="{FF2B5EF4-FFF2-40B4-BE49-F238E27FC236}">
                <a16:creationId xmlns:a16="http://schemas.microsoft.com/office/drawing/2014/main" id="{992C5C81-5270-443C-887D-8281DED1E4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" t="24341" b="24544"/>
          <a:stretch/>
        </p:blipFill>
        <p:spPr bwMode="auto">
          <a:xfrm>
            <a:off x="10403130" y="95616"/>
            <a:ext cx="1570183" cy="48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B1EE0EC-8547-459F-B3E2-9E52FDCCFB4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8209" t="10728" r="28022" b="7115"/>
          <a:stretch/>
        </p:blipFill>
        <p:spPr>
          <a:xfrm>
            <a:off x="3427863" y="905802"/>
            <a:ext cx="5336274" cy="563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16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" name="Google Shape;579;p13" descr="shape_2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9" y="6216650"/>
            <a:ext cx="12188825" cy="64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hlinkClick r:id="rId4" action="ppaction://hlinksldjump"/>
            <a:extLst>
              <a:ext uri="{FF2B5EF4-FFF2-40B4-BE49-F238E27FC236}">
                <a16:creationId xmlns:a16="http://schemas.microsoft.com/office/drawing/2014/main" id="{6D10467E-2528-452B-A1FA-7BA074AB70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022" y="5502823"/>
            <a:ext cx="580812" cy="58081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0C0D0AA-1BA1-4786-8C23-E345FA943453}"/>
              </a:ext>
            </a:extLst>
          </p:cNvPr>
          <p:cNvSpPr txBox="1"/>
          <p:nvPr/>
        </p:nvSpPr>
        <p:spPr>
          <a:xfrm>
            <a:off x="133349" y="146477"/>
            <a:ext cx="9925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</a:rPr>
              <a:t>LICITAÇÕES – EXEMPLO: RELATÓRIO PROCESSOS X ANALISTAS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CFCD7FE-2DF0-4744-9551-5E0274A7839A}"/>
              </a:ext>
            </a:extLst>
          </p:cNvPr>
          <p:cNvCxnSpPr/>
          <p:nvPr/>
        </p:nvCxnSpPr>
        <p:spPr>
          <a:xfrm>
            <a:off x="133350" y="698500"/>
            <a:ext cx="1187605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Resultado de imagem para porto seguro seguros">
            <a:extLst>
              <a:ext uri="{FF2B5EF4-FFF2-40B4-BE49-F238E27FC236}">
                <a16:creationId xmlns:a16="http://schemas.microsoft.com/office/drawing/2014/main" id="{992C5C81-5270-443C-887D-8281DED1E4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" t="24341" b="24544"/>
          <a:stretch/>
        </p:blipFill>
        <p:spPr bwMode="auto">
          <a:xfrm>
            <a:off x="10403130" y="95616"/>
            <a:ext cx="1570183" cy="48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472A55C-0B38-4B1F-9428-A1F9DDAF44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918" y="858950"/>
            <a:ext cx="8335482" cy="519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03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3"/>
          <p:cNvSpPr txBox="1"/>
          <p:nvPr/>
        </p:nvSpPr>
        <p:spPr>
          <a:xfrm>
            <a:off x="2259517" y="1813915"/>
            <a:ext cx="7676142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5C92"/>
              </a:buClr>
              <a:buSzPts val="3200"/>
              <a:buFont typeface="Trebuchet MS"/>
              <a:buNone/>
            </a:pPr>
            <a:r>
              <a:rPr lang="pt-BR" sz="3200" b="1" i="0" u="none" strike="noStrike" cap="none" dirty="0">
                <a:solidFill>
                  <a:srgbClr val="075C92"/>
                </a:solidFill>
                <a:latin typeface="Trebuchet MS"/>
                <a:ea typeface="Trebuchet MS"/>
                <a:cs typeface="Trebuchet MS"/>
                <a:sym typeface="Trebuchet MS"/>
              </a:rPr>
              <a:t>Obrigado!</a:t>
            </a:r>
            <a:endParaRPr sz="3200" b="1" i="0" u="none" strike="noStrike" cap="none" dirty="0">
              <a:solidFill>
                <a:srgbClr val="075C9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78" name="Google Shape;57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8856" y="4191952"/>
            <a:ext cx="937464" cy="1226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13" descr="shape_27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9" y="6216650"/>
            <a:ext cx="12188825" cy="641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377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F4A4163A-C0F8-42E6-96B7-C77A9C07B775}"/>
              </a:ext>
            </a:extLst>
          </p:cNvPr>
          <p:cNvSpPr/>
          <p:nvPr/>
        </p:nvSpPr>
        <p:spPr>
          <a:xfrm>
            <a:off x="2261152" y="968991"/>
            <a:ext cx="9521272" cy="13061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1E8BD57-0DF0-4EEA-ACFB-454FA281C887}"/>
              </a:ext>
            </a:extLst>
          </p:cNvPr>
          <p:cNvSpPr txBox="1"/>
          <p:nvPr/>
        </p:nvSpPr>
        <p:spPr>
          <a:xfrm>
            <a:off x="2653748" y="1143035"/>
            <a:ext cx="2597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FLUXO ATUAL: preenche anexos do edital com base em fontes diversas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BD0BD2-D5D3-4986-9038-9F7CBAD54E50}"/>
              </a:ext>
            </a:extLst>
          </p:cNvPr>
          <p:cNvSpPr txBox="1"/>
          <p:nvPr/>
        </p:nvSpPr>
        <p:spPr>
          <a:xfrm>
            <a:off x="7325140" y="1143035"/>
            <a:ext cx="4101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FLUXO ATUAL: Montagem do diretório do processo com os anexos preenchidos + documentos solicitados pelo </a:t>
            </a:r>
            <a:r>
              <a:rPr lang="pt-BR" dirty="0" err="1"/>
              <a:t>orgão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DF753E1-8991-47E1-BC64-C13BA16866BD}"/>
              </a:ext>
            </a:extLst>
          </p:cNvPr>
          <p:cNvSpPr txBox="1"/>
          <p:nvPr/>
        </p:nvSpPr>
        <p:spPr>
          <a:xfrm>
            <a:off x="2680252" y="2493569"/>
            <a:ext cx="2570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PILOTO: preenche </a:t>
            </a:r>
            <a:r>
              <a:rPr lang="pt-BR" dirty="0" err="1"/>
              <a:t>templates</a:t>
            </a:r>
            <a:r>
              <a:rPr lang="pt-BR" dirty="0"/>
              <a:t> padrão com base nas informações que estão no Edital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B759FA6-96EA-4C22-AF40-6F08B12632B5}"/>
              </a:ext>
            </a:extLst>
          </p:cNvPr>
          <p:cNvSpPr txBox="1"/>
          <p:nvPr/>
        </p:nvSpPr>
        <p:spPr>
          <a:xfrm>
            <a:off x="7444408" y="2613088"/>
            <a:ext cx="398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PILOTO: Montagem do diretório do processo com os anexos preenchidos + documentos solicitados pelo órgão</a:t>
            </a:r>
          </a:p>
        </p:txBody>
      </p:sp>
      <p:sp>
        <p:nvSpPr>
          <p:cNvPr id="7" name="Texto Explicativo: Seta para a Direita 6">
            <a:extLst>
              <a:ext uri="{FF2B5EF4-FFF2-40B4-BE49-F238E27FC236}">
                <a16:creationId xmlns:a16="http://schemas.microsoft.com/office/drawing/2014/main" id="{518195EF-495D-4092-AE02-8D348FD4D477}"/>
              </a:ext>
            </a:extLst>
          </p:cNvPr>
          <p:cNvSpPr/>
          <p:nvPr/>
        </p:nvSpPr>
        <p:spPr>
          <a:xfrm>
            <a:off x="548309" y="2788285"/>
            <a:ext cx="1712843" cy="887896"/>
          </a:xfrm>
          <a:prstGeom prst="rightArrowCallou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ROBÔ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B57909F-1027-4331-9217-6368F0F3D4E0}"/>
              </a:ext>
            </a:extLst>
          </p:cNvPr>
          <p:cNvSpPr txBox="1"/>
          <p:nvPr/>
        </p:nvSpPr>
        <p:spPr>
          <a:xfrm>
            <a:off x="288797" y="146477"/>
            <a:ext cx="8068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</a:rPr>
              <a:t>RPA LICITAÇÕES | CENÁRIO 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0CD9CDB-1DCB-4265-8B31-C0CD45FD434C}"/>
              </a:ext>
            </a:extLst>
          </p:cNvPr>
          <p:cNvCxnSpPr/>
          <p:nvPr/>
        </p:nvCxnSpPr>
        <p:spPr>
          <a:xfrm>
            <a:off x="133350" y="698500"/>
            <a:ext cx="1187605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Resultado de imagem para porto seguro seguros">
            <a:extLst>
              <a:ext uri="{FF2B5EF4-FFF2-40B4-BE49-F238E27FC236}">
                <a16:creationId xmlns:a16="http://schemas.microsoft.com/office/drawing/2014/main" id="{10ABBB7E-7701-4FC8-AEE5-CAB3B90E46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" t="24341" b="24544"/>
          <a:stretch/>
        </p:blipFill>
        <p:spPr bwMode="auto">
          <a:xfrm>
            <a:off x="10403130" y="95616"/>
            <a:ext cx="1570183" cy="48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4246DDE-8A98-4E72-8766-875178AE86FA}"/>
              </a:ext>
            </a:extLst>
          </p:cNvPr>
          <p:cNvSpPr txBox="1"/>
          <p:nvPr/>
        </p:nvSpPr>
        <p:spPr>
          <a:xfrm flipH="1">
            <a:off x="3950636" y="4450596"/>
            <a:ext cx="78317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AVALIAÇÃO DO PILOTO: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400" dirty="0"/>
              <a:t>Período que esta sendo testado: desde março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400" dirty="0"/>
              <a:t>Percentual da base tratada: 25%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400" dirty="0"/>
              <a:t>Volume de processos: 147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400" dirty="0"/>
              <a:t>Redução de contato com o corretor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400" dirty="0"/>
              <a:t>Fonte para preencher os campos: Edital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400" dirty="0"/>
              <a:t>Analista atua para validar informações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400" dirty="0"/>
              <a:t>Qualidade para participação do processo: 100%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400" dirty="0"/>
              <a:t>Exemplo de licitação ganha: 17/10 – Fundação Niterói – Auto/RE R$ 795.000,00 [processo: 42022]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400" dirty="0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F41768D5-CE85-453D-8335-46523B50D234}"/>
              </a:ext>
            </a:extLst>
          </p:cNvPr>
          <p:cNvSpPr/>
          <p:nvPr/>
        </p:nvSpPr>
        <p:spPr>
          <a:xfrm>
            <a:off x="5606796" y="1338661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21ADDDF0-8ACE-40F5-B84D-CB87B463346A}"/>
              </a:ext>
            </a:extLst>
          </p:cNvPr>
          <p:cNvSpPr/>
          <p:nvPr/>
        </p:nvSpPr>
        <p:spPr>
          <a:xfrm>
            <a:off x="5606796" y="2838552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0C18288-9D63-4C1D-817D-B50C1AF54020}"/>
              </a:ext>
            </a:extLst>
          </p:cNvPr>
          <p:cNvSpPr/>
          <p:nvPr/>
        </p:nvSpPr>
        <p:spPr>
          <a:xfrm>
            <a:off x="2261152" y="2438643"/>
            <a:ext cx="9521272" cy="13061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2AC813D6-9C58-41C0-AF6D-C1454F487079}"/>
              </a:ext>
            </a:extLst>
          </p:cNvPr>
          <p:cNvGrpSpPr/>
          <p:nvPr/>
        </p:nvGrpSpPr>
        <p:grpSpPr>
          <a:xfrm>
            <a:off x="619622" y="5379634"/>
            <a:ext cx="6705518" cy="586961"/>
            <a:chOff x="619622" y="5598010"/>
            <a:chExt cx="6705518" cy="586961"/>
          </a:xfrm>
        </p:grpSpPr>
        <p:sp>
          <p:nvSpPr>
            <p:cNvPr id="12" name="Texto Explicativo: Seta para a Direita 11">
              <a:extLst>
                <a:ext uri="{FF2B5EF4-FFF2-40B4-BE49-F238E27FC236}">
                  <a16:creationId xmlns:a16="http://schemas.microsoft.com/office/drawing/2014/main" id="{B1D07CDA-339C-4B59-A3A3-693959FD6922}"/>
                </a:ext>
              </a:extLst>
            </p:cNvPr>
            <p:cNvSpPr/>
            <p:nvPr/>
          </p:nvSpPr>
          <p:spPr>
            <a:xfrm>
              <a:off x="619622" y="5598010"/>
              <a:ext cx="3283060" cy="586961"/>
            </a:xfrm>
            <a:prstGeom prst="rightArrowCallout">
              <a:avLst/>
            </a:prstGeom>
            <a:solidFill>
              <a:srgbClr val="00B0F0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FONTE: Licitar</a:t>
              </a: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7F443FAF-B0EA-483B-BA7F-5F888DF1F38E}"/>
                </a:ext>
              </a:extLst>
            </p:cNvPr>
            <p:cNvSpPr/>
            <p:nvPr/>
          </p:nvSpPr>
          <p:spPr>
            <a:xfrm>
              <a:off x="3950635" y="5752460"/>
              <a:ext cx="3374505" cy="26156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Balão de Fala: Retângulo 18">
            <a:extLst>
              <a:ext uri="{FF2B5EF4-FFF2-40B4-BE49-F238E27FC236}">
                <a16:creationId xmlns:a16="http://schemas.microsoft.com/office/drawing/2014/main" id="{CA33DCE4-2442-46DA-B6A1-2DDD2C8B39CF}"/>
              </a:ext>
            </a:extLst>
          </p:cNvPr>
          <p:cNvSpPr/>
          <p:nvPr/>
        </p:nvSpPr>
        <p:spPr>
          <a:xfrm>
            <a:off x="4577911" y="327318"/>
            <a:ext cx="1059976" cy="606959"/>
          </a:xfrm>
          <a:prstGeom prst="wedgeRectCallout">
            <a:avLst>
              <a:gd name="adj1" fmla="val -23408"/>
              <a:gd name="adj2" fmla="val 89586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75% dos processos</a:t>
            </a:r>
          </a:p>
        </p:txBody>
      </p:sp>
      <p:sp>
        <p:nvSpPr>
          <p:cNvPr id="20" name="Balão de Fala: Retângulo 19">
            <a:extLst>
              <a:ext uri="{FF2B5EF4-FFF2-40B4-BE49-F238E27FC236}">
                <a16:creationId xmlns:a16="http://schemas.microsoft.com/office/drawing/2014/main" id="{CFE0DDD2-F9A4-4F2E-B471-A5509B2F3C45}"/>
              </a:ext>
            </a:extLst>
          </p:cNvPr>
          <p:cNvSpPr/>
          <p:nvPr/>
        </p:nvSpPr>
        <p:spPr>
          <a:xfrm>
            <a:off x="4577911" y="2006466"/>
            <a:ext cx="1059976" cy="547806"/>
          </a:xfrm>
          <a:prstGeom prst="wedgeRectCallout">
            <a:avLst>
              <a:gd name="adj1" fmla="val -23408"/>
              <a:gd name="adj2" fmla="val 89586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25% dos processos</a:t>
            </a:r>
          </a:p>
        </p:txBody>
      </p:sp>
      <p:pic>
        <p:nvPicPr>
          <p:cNvPr id="21" name="Imagem 20">
            <a:hlinkClick r:id="rId3" action="ppaction://hlinksldjump"/>
            <a:extLst>
              <a:ext uri="{FF2B5EF4-FFF2-40B4-BE49-F238E27FC236}">
                <a16:creationId xmlns:a16="http://schemas.microsoft.com/office/drawing/2014/main" id="{DB6301F0-2AB6-4878-9D2A-089A44860D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646" y="3478696"/>
            <a:ext cx="377646" cy="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3B83E0-AE79-48CA-8E30-B6704ED1D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60" y="1751813"/>
            <a:ext cx="11515725" cy="3924300"/>
          </a:xfrm>
          <a:prstGeom prst="rect">
            <a:avLst/>
          </a:prstGeom>
        </p:spPr>
      </p:pic>
      <p:sp>
        <p:nvSpPr>
          <p:cNvPr id="45" name="CaixaDeTexto 44"/>
          <p:cNvSpPr txBox="1"/>
          <p:nvPr/>
        </p:nvSpPr>
        <p:spPr>
          <a:xfrm>
            <a:off x="133349" y="146477"/>
            <a:ext cx="8068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</a:rPr>
              <a:t>LICITAÇÕES | MAPEAMENTO DO PROCESSO (AS IS / TO BE)</a:t>
            </a:r>
          </a:p>
        </p:txBody>
      </p:sp>
      <p:cxnSp>
        <p:nvCxnSpPr>
          <p:cNvPr id="46" name="Conector reto 45"/>
          <p:cNvCxnSpPr/>
          <p:nvPr/>
        </p:nvCxnSpPr>
        <p:spPr>
          <a:xfrm>
            <a:off x="133350" y="698500"/>
            <a:ext cx="1187605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2" descr="Resultado de imagem para porto seguro seguro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" t="24341" b="24544"/>
          <a:stretch/>
        </p:blipFill>
        <p:spPr bwMode="auto">
          <a:xfrm>
            <a:off x="10403130" y="95616"/>
            <a:ext cx="1570183" cy="48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hlinkClick r:id="rId5" action="ppaction://hlinksldjump"/>
            <a:extLst>
              <a:ext uri="{FF2B5EF4-FFF2-40B4-BE49-F238E27FC236}">
                <a16:creationId xmlns:a16="http://schemas.microsoft.com/office/drawing/2014/main" id="{18AB58B2-2B64-4766-87DD-25A0AED3CCA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065" y="2972922"/>
            <a:ext cx="377646" cy="377646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D58FA348-6B0D-4680-9FEC-CB4136566225}"/>
              </a:ext>
            </a:extLst>
          </p:cNvPr>
          <p:cNvGrpSpPr/>
          <p:nvPr/>
        </p:nvGrpSpPr>
        <p:grpSpPr>
          <a:xfrm>
            <a:off x="1549399" y="1404235"/>
            <a:ext cx="7116398" cy="2133942"/>
            <a:chOff x="1549399" y="1404235"/>
            <a:chExt cx="7116398" cy="2133942"/>
          </a:xfrm>
        </p:grpSpPr>
        <p:sp>
          <p:nvSpPr>
            <p:cNvPr id="9" name="CaixaDeTexto 18">
              <a:extLst>
                <a:ext uri="{FF2B5EF4-FFF2-40B4-BE49-F238E27FC236}">
                  <a16:creationId xmlns:a16="http://schemas.microsoft.com/office/drawing/2014/main" id="{A8C975EF-894D-4DCC-827D-17517CA79BFD}"/>
                </a:ext>
              </a:extLst>
            </p:cNvPr>
            <p:cNvSpPr txBox="1"/>
            <p:nvPr/>
          </p:nvSpPr>
          <p:spPr>
            <a:xfrm>
              <a:off x="1652461" y="1943046"/>
              <a:ext cx="2092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600" b="1" dirty="0">
                  <a:solidFill>
                    <a:srgbClr val="FF0000"/>
                  </a:solidFill>
                </a:rPr>
                <a:t>2 minutos</a:t>
              </a:r>
            </a:p>
          </p:txBody>
        </p:sp>
        <p:sp>
          <p:nvSpPr>
            <p:cNvPr id="12" name="CaixaDeTexto 18">
              <a:extLst>
                <a:ext uri="{FF2B5EF4-FFF2-40B4-BE49-F238E27FC236}">
                  <a16:creationId xmlns:a16="http://schemas.microsoft.com/office/drawing/2014/main" id="{E91BB06B-7838-4A1D-80DE-7C72552BF9C5}"/>
                </a:ext>
              </a:extLst>
            </p:cNvPr>
            <p:cNvSpPr txBox="1"/>
            <p:nvPr/>
          </p:nvSpPr>
          <p:spPr>
            <a:xfrm>
              <a:off x="3406567" y="1943046"/>
              <a:ext cx="2092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600" b="1" dirty="0">
                  <a:solidFill>
                    <a:srgbClr val="FF0000"/>
                  </a:solidFill>
                </a:rPr>
                <a:t>38 minutos</a:t>
              </a:r>
            </a:p>
          </p:txBody>
        </p:sp>
        <p:sp>
          <p:nvSpPr>
            <p:cNvPr id="14" name="CaixaDeTexto 18">
              <a:extLst>
                <a:ext uri="{FF2B5EF4-FFF2-40B4-BE49-F238E27FC236}">
                  <a16:creationId xmlns:a16="http://schemas.microsoft.com/office/drawing/2014/main" id="{4AC993EF-6ACB-43C9-91A8-3E3DA59B9FE8}"/>
                </a:ext>
              </a:extLst>
            </p:cNvPr>
            <p:cNvSpPr txBox="1"/>
            <p:nvPr/>
          </p:nvSpPr>
          <p:spPr>
            <a:xfrm>
              <a:off x="5705268" y="1943046"/>
              <a:ext cx="2092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600" b="1" dirty="0">
                  <a:solidFill>
                    <a:srgbClr val="FF0000"/>
                  </a:solidFill>
                </a:rPr>
                <a:t>40 minutos</a:t>
              </a:r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2DB1D42B-56C0-44EB-A584-205D9666B144}"/>
                </a:ext>
              </a:extLst>
            </p:cNvPr>
            <p:cNvGrpSpPr/>
            <p:nvPr/>
          </p:nvGrpSpPr>
          <p:grpSpPr>
            <a:xfrm>
              <a:off x="1549399" y="1404235"/>
              <a:ext cx="7116398" cy="2133942"/>
              <a:chOff x="1549399" y="1404235"/>
              <a:chExt cx="7116398" cy="2133942"/>
            </a:xfrm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96E85023-40C6-4D97-83FB-AE941107DC38}"/>
                  </a:ext>
                </a:extLst>
              </p:cNvPr>
              <p:cNvSpPr/>
              <p:nvPr/>
            </p:nvSpPr>
            <p:spPr>
              <a:xfrm>
                <a:off x="1549399" y="1866900"/>
                <a:ext cx="2298701" cy="167127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02504483-1FD8-4E68-86FF-F5A343DC52EB}"/>
                  </a:ext>
                </a:extLst>
              </p:cNvPr>
              <p:cNvSpPr/>
              <p:nvPr/>
            </p:nvSpPr>
            <p:spPr>
              <a:xfrm>
                <a:off x="3848100" y="1866900"/>
                <a:ext cx="1201611" cy="167127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23A73FF9-DB09-4090-9365-0580E75530CC}"/>
                  </a:ext>
                </a:extLst>
              </p:cNvPr>
              <p:cNvSpPr/>
              <p:nvPr/>
            </p:nvSpPr>
            <p:spPr>
              <a:xfrm>
                <a:off x="5049711" y="1866900"/>
                <a:ext cx="3518839" cy="167127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sp>
            <p:nvSpPr>
              <p:cNvPr id="15" name="CaixaDeTexto 18">
                <a:extLst>
                  <a:ext uri="{FF2B5EF4-FFF2-40B4-BE49-F238E27FC236}">
                    <a16:creationId xmlns:a16="http://schemas.microsoft.com/office/drawing/2014/main" id="{83EB70C1-47E2-4752-96CD-29EA6CC3C17A}"/>
                  </a:ext>
                </a:extLst>
              </p:cNvPr>
              <p:cNvSpPr txBox="1"/>
              <p:nvPr/>
            </p:nvSpPr>
            <p:spPr>
              <a:xfrm>
                <a:off x="5049711" y="1404235"/>
                <a:ext cx="36160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600" b="1" dirty="0">
                    <a:solidFill>
                      <a:srgbClr val="FF0000"/>
                    </a:solidFill>
                  </a:rPr>
                  <a:t>16 processos digitados por dia (média)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961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aixaDeTexto 44"/>
          <p:cNvSpPr txBox="1"/>
          <p:nvPr/>
        </p:nvSpPr>
        <p:spPr>
          <a:xfrm>
            <a:off x="325373" y="146477"/>
            <a:ext cx="8068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</a:rPr>
              <a:t>LICITAÇÕES | DEFINIÇÕES PARA O PROJETO</a:t>
            </a:r>
          </a:p>
        </p:txBody>
      </p:sp>
      <p:cxnSp>
        <p:nvCxnSpPr>
          <p:cNvPr id="46" name="Conector reto 45"/>
          <p:cNvCxnSpPr/>
          <p:nvPr/>
        </p:nvCxnSpPr>
        <p:spPr>
          <a:xfrm>
            <a:off x="133350" y="698500"/>
            <a:ext cx="1187605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2" descr="Resultado de imagem para porto seguro seguro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" t="24341" b="24544"/>
          <a:stretch/>
        </p:blipFill>
        <p:spPr bwMode="auto">
          <a:xfrm>
            <a:off x="10403130" y="95616"/>
            <a:ext cx="1570183" cy="48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A0DAC715-7232-43F3-A6CC-C10DDE198BD4}"/>
              </a:ext>
            </a:extLst>
          </p:cNvPr>
          <p:cNvSpPr txBox="1"/>
          <p:nvPr/>
        </p:nvSpPr>
        <p:spPr>
          <a:xfrm>
            <a:off x="325374" y="997408"/>
            <a:ext cx="1104976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Entregável (RPA)</a:t>
            </a:r>
          </a:p>
          <a:p>
            <a:pPr algn="just"/>
            <a:endParaRPr lang="pt-BR" sz="20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Digitação das informações necessárias para participação do processo de Licitação que constam em edital.              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Serão entregas do robô: documentos de credenciamento, declarações e etiquetas do envelope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algn="just"/>
            <a:r>
              <a:rPr lang="pt-BR" sz="2000" b="1" dirty="0"/>
              <a:t>Ganhos esperados</a:t>
            </a:r>
          </a:p>
          <a:p>
            <a:pPr algn="just"/>
            <a:endParaRPr lang="pt-BR" sz="20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Ganho em produtividade, otimizando o processo e reduzindo o tempo de atuação do analista para atividades repetitivas.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Ganho em qualidade na atuação da equipe por disponibilizar mais tempo para contribuir com o conhecimento e trazer melhorias ao próprio processo e ao negócio.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Redução de contato com o corretor por utilizarmos o modelo padrão.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79DB664-D817-46BC-8A8A-ADAE72755F4E}"/>
              </a:ext>
            </a:extLst>
          </p:cNvPr>
          <p:cNvSpPr txBox="1"/>
          <p:nvPr/>
        </p:nvSpPr>
        <p:spPr>
          <a:xfrm flipH="1">
            <a:off x="2461614" y="5389743"/>
            <a:ext cx="7831788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Tempo de atuação do analista SOMENTE na etapa de digitação no processo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SEM RPA: </a:t>
            </a:r>
            <a:r>
              <a:rPr lang="pt-BR" b="1" dirty="0"/>
              <a:t>3 horas por analista </a:t>
            </a:r>
            <a:r>
              <a:rPr lang="pt-BR" dirty="0"/>
              <a:t>para tratar em média 4 processos/dia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aproximadamente 260 horas/mês</a:t>
            </a:r>
          </a:p>
        </p:txBody>
      </p:sp>
    </p:spTree>
    <p:extLst>
      <p:ext uri="{BB962C8B-B14F-4D97-AF65-F5344CB8AC3E}">
        <p14:creationId xmlns:p14="http://schemas.microsoft.com/office/powerpoint/2010/main" val="420431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aixaDeTexto 44"/>
          <p:cNvSpPr txBox="1"/>
          <p:nvPr/>
        </p:nvSpPr>
        <p:spPr>
          <a:xfrm>
            <a:off x="316229" y="146477"/>
            <a:ext cx="8068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</a:rPr>
              <a:t>RPA LICITAÇÕES | PREMISSAS</a:t>
            </a:r>
          </a:p>
        </p:txBody>
      </p:sp>
      <p:cxnSp>
        <p:nvCxnSpPr>
          <p:cNvPr id="46" name="Conector reto 45"/>
          <p:cNvCxnSpPr/>
          <p:nvPr/>
        </p:nvCxnSpPr>
        <p:spPr>
          <a:xfrm>
            <a:off x="133350" y="698500"/>
            <a:ext cx="1187605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2" descr="Resultado de imagem para porto seguro seguro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" t="24341" b="24544"/>
          <a:stretch/>
        </p:blipFill>
        <p:spPr bwMode="auto">
          <a:xfrm>
            <a:off x="10403130" y="95616"/>
            <a:ext cx="1570183" cy="48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A0DAC715-7232-43F3-A6CC-C10DDE198BD4}"/>
              </a:ext>
            </a:extLst>
          </p:cNvPr>
          <p:cNvSpPr txBox="1"/>
          <p:nvPr/>
        </p:nvSpPr>
        <p:spPr>
          <a:xfrm>
            <a:off x="316229" y="874197"/>
            <a:ext cx="1148867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O robô será criado para atuar na confecção dos credenciamentos e das declarações no modelo padrão (</a:t>
            </a:r>
            <a:r>
              <a:rPr lang="pt-BR" b="1" dirty="0">
                <a:hlinkClick r:id="rId4" action="ppaction://hlinksldjump"/>
              </a:rPr>
              <a:t>PILOTO</a:t>
            </a:r>
            <a:r>
              <a:rPr lang="pt-BR" dirty="0"/>
              <a:t>) e incrementar conforme a análise do edital.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A base para incluir informações do corretor e do órgão será o sistema Licitar.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Deve ser mantida a etapa de verificação por parte do Analista quanto à veracidade das informações descritas no Licitar. </a:t>
            </a:r>
            <a:r>
              <a:rPr lang="pt-BR" b="1" dirty="0"/>
              <a:t>E, caso seja necessário realizar correções de cadastro, essa funcionalidade deve ser prevista no sistema. </a:t>
            </a:r>
            <a:r>
              <a:rPr lang="pt-BR" dirty="0"/>
              <a:t>(</a:t>
            </a:r>
            <a:r>
              <a:rPr lang="pt-BR" dirty="0" err="1"/>
              <a:t>Resp</a:t>
            </a:r>
            <a:r>
              <a:rPr lang="pt-BR" dirty="0"/>
              <a:t>: Sistemas Porto)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/>
              <a:t>Manter nível de qualidade no tratamento dos processos como já ocorre hoje.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Prever campo de assinatura para o corretor.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Criação de indicador que irá comparar a produtividade antes e após o uso do robô. (</a:t>
            </a:r>
            <a:r>
              <a:rPr lang="pt-BR" dirty="0" err="1"/>
              <a:t>Resp</a:t>
            </a:r>
            <a:r>
              <a:rPr lang="pt-BR" dirty="0"/>
              <a:t>: Processos da produção)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Manter o padrão que existe de vincular o processo ao respectivo analista.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Criação de pasta com nome e nº de cada processo, além de um arquivo para cada corretor.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Cada </a:t>
            </a:r>
            <a:r>
              <a:rPr lang="pt-BR" dirty="0" err="1"/>
              <a:t>template</a:t>
            </a:r>
            <a:r>
              <a:rPr lang="pt-BR" dirty="0"/>
              <a:t> deverá ser renomeado conforme o titulo.</a:t>
            </a:r>
          </a:p>
        </p:txBody>
      </p:sp>
      <p:pic>
        <p:nvPicPr>
          <p:cNvPr id="3" name="Imagem 2">
            <a:hlinkClick r:id="rId5" action="ppaction://hlinksldjump"/>
            <a:extLst>
              <a:ext uri="{FF2B5EF4-FFF2-40B4-BE49-F238E27FC236}">
                <a16:creationId xmlns:a16="http://schemas.microsoft.com/office/drawing/2014/main" id="{1840AA9E-8F3A-4231-AC88-E3C47D19F5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010" y="3051354"/>
            <a:ext cx="377646" cy="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83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aixaDeTexto 44"/>
          <p:cNvSpPr txBox="1"/>
          <p:nvPr/>
        </p:nvSpPr>
        <p:spPr>
          <a:xfrm>
            <a:off x="416813" y="146477"/>
            <a:ext cx="8068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</a:rPr>
              <a:t>RPA LICITAÇÕES | CONSIDERAÇÕES</a:t>
            </a:r>
          </a:p>
        </p:txBody>
      </p:sp>
      <p:cxnSp>
        <p:nvCxnSpPr>
          <p:cNvPr id="46" name="Conector reto 45"/>
          <p:cNvCxnSpPr/>
          <p:nvPr/>
        </p:nvCxnSpPr>
        <p:spPr>
          <a:xfrm>
            <a:off x="133350" y="698500"/>
            <a:ext cx="1187605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2" descr="Resultado de imagem para porto seguro seguro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" t="24341" b="24544"/>
          <a:stretch/>
        </p:blipFill>
        <p:spPr bwMode="auto">
          <a:xfrm>
            <a:off x="10403130" y="95616"/>
            <a:ext cx="1570183" cy="48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A0DAC715-7232-43F3-A6CC-C10DDE198BD4}"/>
              </a:ext>
            </a:extLst>
          </p:cNvPr>
          <p:cNvSpPr txBox="1"/>
          <p:nvPr/>
        </p:nvSpPr>
        <p:spPr>
          <a:xfrm>
            <a:off x="530388" y="1653886"/>
            <a:ext cx="110819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Diante desse contexto, recomendamos a execução desse projeto, que embora tenha passado por adaptações, continua com a premissa de redução de tempo no analista para a etapa de digitação.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Cabendo ao analista a responsabilidade da conferência e envio de documentação, assegurando a qualidade no processo.</a:t>
            </a:r>
          </a:p>
          <a:p>
            <a:pPr algn="just"/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62602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aixaDeTexto 44"/>
          <p:cNvSpPr txBox="1"/>
          <p:nvPr/>
        </p:nvSpPr>
        <p:spPr>
          <a:xfrm>
            <a:off x="133349" y="146477"/>
            <a:ext cx="9593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</a:rPr>
              <a:t>LICITAÇÕES – CAMPOS DO SISTEMA LICITAR COM NECESSIDADE DE EDIÇÃO DO ANALISTA</a:t>
            </a:r>
          </a:p>
        </p:txBody>
      </p:sp>
      <p:cxnSp>
        <p:nvCxnSpPr>
          <p:cNvPr id="46" name="Conector reto 45"/>
          <p:cNvCxnSpPr/>
          <p:nvPr/>
        </p:nvCxnSpPr>
        <p:spPr>
          <a:xfrm>
            <a:off x="133350" y="698500"/>
            <a:ext cx="1187605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2" descr="Resultado de imagem para porto seguro seguro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" t="24341" b="24544"/>
          <a:stretch/>
        </p:blipFill>
        <p:spPr bwMode="auto">
          <a:xfrm>
            <a:off x="10403130" y="95616"/>
            <a:ext cx="1570183" cy="48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CA0A307-B562-43FB-A1F9-A4542E764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1877"/>
            <a:ext cx="12192000" cy="4972208"/>
          </a:xfrm>
          <a:prstGeom prst="rect">
            <a:avLst/>
          </a:prstGeom>
        </p:spPr>
      </p:pic>
      <p:pic>
        <p:nvPicPr>
          <p:cNvPr id="4" name="Imagem 3">
            <a:hlinkClick r:id="rId5" action="ppaction://hlinksldjump"/>
            <a:extLst>
              <a:ext uri="{FF2B5EF4-FFF2-40B4-BE49-F238E27FC236}">
                <a16:creationId xmlns:a16="http://schemas.microsoft.com/office/drawing/2014/main" id="{196FB325-5E9B-4D2A-8455-F84C9DFE34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022" y="5493679"/>
            <a:ext cx="580812" cy="58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55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aixaDeTexto 44"/>
          <p:cNvSpPr txBox="1"/>
          <p:nvPr/>
        </p:nvSpPr>
        <p:spPr>
          <a:xfrm>
            <a:off x="133349" y="146477"/>
            <a:ext cx="10004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</a:rPr>
              <a:t>LICITAÇÕES – CAMPOS DO SISTEMA LICITAR COM NECESSIDADE DE EDIÇÃO DO ANALISTA</a:t>
            </a:r>
          </a:p>
        </p:txBody>
      </p:sp>
      <p:cxnSp>
        <p:nvCxnSpPr>
          <p:cNvPr id="46" name="Conector reto 45"/>
          <p:cNvCxnSpPr/>
          <p:nvPr/>
        </p:nvCxnSpPr>
        <p:spPr>
          <a:xfrm>
            <a:off x="133350" y="698500"/>
            <a:ext cx="1187605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2" descr="Resultado de imagem para porto seguro seguro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" t="24341" b="24544"/>
          <a:stretch/>
        </p:blipFill>
        <p:spPr bwMode="auto">
          <a:xfrm>
            <a:off x="10403130" y="95616"/>
            <a:ext cx="1570183" cy="48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E47826A-922C-43BB-89E5-A1F0478B20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" y="1154152"/>
            <a:ext cx="11420475" cy="3095625"/>
          </a:xfrm>
          <a:prstGeom prst="rect">
            <a:avLst/>
          </a:prstGeom>
        </p:spPr>
      </p:pic>
      <p:pic>
        <p:nvPicPr>
          <p:cNvPr id="7" name="Imagem 6">
            <a:hlinkClick r:id="rId5" action="ppaction://hlinksldjump"/>
            <a:extLst>
              <a:ext uri="{FF2B5EF4-FFF2-40B4-BE49-F238E27FC236}">
                <a16:creationId xmlns:a16="http://schemas.microsoft.com/office/drawing/2014/main" id="{820B56BE-0DF1-4573-A0F0-935503DE8FB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022" y="5493679"/>
            <a:ext cx="580812" cy="58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38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aixaDeTexto 44"/>
          <p:cNvSpPr txBox="1"/>
          <p:nvPr/>
        </p:nvSpPr>
        <p:spPr>
          <a:xfrm>
            <a:off x="133349" y="146477"/>
            <a:ext cx="10123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</a:rPr>
              <a:t>LICITAÇÕES – CAMPOS DO SISTEMA LICITAR COM NECESSIDADE DE EDIÇÃO DO ANALISTA</a:t>
            </a:r>
          </a:p>
        </p:txBody>
      </p:sp>
      <p:cxnSp>
        <p:nvCxnSpPr>
          <p:cNvPr id="46" name="Conector reto 45"/>
          <p:cNvCxnSpPr/>
          <p:nvPr/>
        </p:nvCxnSpPr>
        <p:spPr>
          <a:xfrm>
            <a:off x="133350" y="698500"/>
            <a:ext cx="1187605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2" descr="Resultado de imagem para porto seguro seguro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" t="24341" b="24544"/>
          <a:stretch/>
        </p:blipFill>
        <p:spPr bwMode="auto">
          <a:xfrm>
            <a:off x="10403130" y="95616"/>
            <a:ext cx="1570183" cy="48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AC50BD-BBD1-4978-8025-7984C937FB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1"/>
          <a:stretch/>
        </p:blipFill>
        <p:spPr>
          <a:xfrm>
            <a:off x="571727" y="1232451"/>
            <a:ext cx="10999304" cy="3686199"/>
          </a:xfrm>
          <a:prstGeom prst="rect">
            <a:avLst/>
          </a:prstGeom>
        </p:spPr>
      </p:pic>
      <p:pic>
        <p:nvPicPr>
          <p:cNvPr id="6" name="Imagem 5">
            <a:hlinkClick r:id="rId5" action="ppaction://hlinksldjump"/>
            <a:extLst>
              <a:ext uri="{FF2B5EF4-FFF2-40B4-BE49-F238E27FC236}">
                <a16:creationId xmlns:a16="http://schemas.microsoft.com/office/drawing/2014/main" id="{85878D73-0422-4A74-B730-2EE5469536B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022" y="5493679"/>
            <a:ext cx="580812" cy="58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21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15328</TotalTime>
  <Words>613</Words>
  <Application>Microsoft Office PowerPoint</Application>
  <PresentationFormat>Widescreen</PresentationFormat>
  <Paragraphs>80</Paragraphs>
  <Slides>14</Slides>
  <Notes>12</Notes>
  <HiddenSlides>7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Trebuchet MS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Porto Seguro - Seguros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JOSE MONTEIRO DE MORAIS</dc:creator>
  <cp:lastModifiedBy>BEATRIZ FREITAS GRUNWALD</cp:lastModifiedBy>
  <cp:revision>119</cp:revision>
  <dcterms:created xsi:type="dcterms:W3CDTF">2018-11-12T18:13:07Z</dcterms:created>
  <dcterms:modified xsi:type="dcterms:W3CDTF">2019-10-22T22:08:13Z</dcterms:modified>
</cp:coreProperties>
</file>