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6" r:id="rId8"/>
    <p:sldId id="267" r:id="rId9"/>
    <p:sldId id="264"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D4F"/>
    <a:srgbClr val="EB23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808"/>
  </p:normalViewPr>
  <p:slideViewPr>
    <p:cSldViewPr snapToGrid="0">
      <p:cViewPr varScale="1">
        <p:scale>
          <a:sx n="117" d="100"/>
          <a:sy n="117"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60B-C2F2-6B13-09C4-FE3897607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61380F0B-E23B-C28D-F817-BF067B71E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D70819E-2254-14F7-0747-AC6FE87CFED7}"/>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39BEBCDD-A33D-9C73-1BEC-464CC25EADC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5452576-0085-2202-22CA-98350294B25F}"/>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108357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750B-2943-2BB4-732C-46040C8F464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DB6B378-2F80-812D-991C-A66D78189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487BDB-6322-DDD4-5F1D-4BA42211A744}"/>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4B81309F-5DBB-6A62-C858-276AA601DD8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FA4A25E-74E7-3D4C-1315-CB4ED8974E66}"/>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40840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BBA15-52EB-9E7A-D742-5C2A03A1A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AEE0191-2D84-9886-DBCF-41F9F2419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82948BF-B90E-35F9-BE91-E52F0220AF39}"/>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91A201BA-BD2F-1EC2-33A1-ED965BE719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0C388C2-D77D-3A99-819E-8F0CDE3CBACE}"/>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2403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1612-70B3-2AE8-6D81-637EC58253D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884587A-A652-7C2C-5586-B9FBEE60E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9BCEC23-8124-A4B3-AE2C-D94FECCDB2E1}"/>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A476FEB9-67AD-ACF0-ACD8-2ED8A4FB23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EEA2F4E-B74A-9C44-6A99-F6E6745E5327}"/>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331246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3F7E-A089-2FA6-BB2A-D6EE9552D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EBB81C8-506B-99D5-C080-50AF473ED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14E08-7824-5725-8524-88E85297DE3F}"/>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23293AFC-6D89-BAF2-BF68-2907DFA3ACF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C1EE240-4276-F8EF-006A-46061D614871}"/>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14579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631F-79AB-CE89-E509-2838B98C731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4D9A698-5E6D-185A-524A-D1D19E4417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07B9DDC-CB07-7DE5-943D-2CBFB3DA3B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DE5E451-0740-7AC9-0D2F-97125B769193}"/>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6" name="Footer Placeholder 5">
            <a:extLst>
              <a:ext uri="{FF2B5EF4-FFF2-40B4-BE49-F238E27FC236}">
                <a16:creationId xmlns:a16="http://schemas.microsoft.com/office/drawing/2014/main" id="{0214480F-1303-4314-71D3-F77ED4DBD82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AB8EE0F-85E9-3FE0-0029-14EAABB29E8C}"/>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41502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D59E-2BDB-50C8-DAA2-E345F47D0BB0}"/>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71EAAF3-12E9-8882-FF22-936F5B620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782DA-8CD7-0F4C-0941-0A5AAF310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442CABEF-73C2-2835-2C94-B45D4A8DF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CFF7B-A63C-EB79-BC7F-CD2A57C4B6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7B67254C-E67C-65FD-FB03-A257BB6CE2FA}"/>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8" name="Footer Placeholder 7">
            <a:extLst>
              <a:ext uri="{FF2B5EF4-FFF2-40B4-BE49-F238E27FC236}">
                <a16:creationId xmlns:a16="http://schemas.microsoft.com/office/drawing/2014/main" id="{CAF6789E-A6CD-2F5F-178D-03731C45499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0AD4E15C-3958-5056-8FB2-6A4E18D90B05}"/>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183580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6FFF-DA86-385A-EF03-DBE4544B5B7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A5F3BA6-E715-9044-94D8-BDCA1703999F}"/>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4" name="Footer Placeholder 3">
            <a:extLst>
              <a:ext uri="{FF2B5EF4-FFF2-40B4-BE49-F238E27FC236}">
                <a16:creationId xmlns:a16="http://schemas.microsoft.com/office/drawing/2014/main" id="{367B0FBE-57A2-CEEA-D1A9-A286EB934D5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6CC5924-357F-C5DF-D3DF-2DBCB95D7498}"/>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201005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69A64-6C84-2948-9EE6-D149194259C5}"/>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3" name="Footer Placeholder 2">
            <a:extLst>
              <a:ext uri="{FF2B5EF4-FFF2-40B4-BE49-F238E27FC236}">
                <a16:creationId xmlns:a16="http://schemas.microsoft.com/office/drawing/2014/main" id="{AB8A3695-1CB7-6B64-E951-F67EB9DCE99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4A4DD962-8A01-38FA-6037-6FFF5BFF5603}"/>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317464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A478-6EF8-3430-29D3-9A9FC175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C81367F-52BC-ED70-69E4-08B7D6278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22F4D15-AE34-D73B-34B2-0C1D4A11A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6A744-54A7-288B-13C8-A53135B3EBD2}"/>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6" name="Footer Placeholder 5">
            <a:extLst>
              <a:ext uri="{FF2B5EF4-FFF2-40B4-BE49-F238E27FC236}">
                <a16:creationId xmlns:a16="http://schemas.microsoft.com/office/drawing/2014/main" id="{7DB5EC3D-4358-EC7D-20A6-E305ADF1EB8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46432FC-949D-B4A2-119F-FB5C7F354252}"/>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150021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A899-9F10-0FC3-4007-6F0AEEDC7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9F55926A-7C82-71E1-CAA1-C17723F53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74FF49E-7D86-6782-586D-3D9899F67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DD874-33F4-9630-97CD-B5E0E6222012}"/>
              </a:ext>
            </a:extLst>
          </p:cNvPr>
          <p:cNvSpPr>
            <a:spLocks noGrp="1"/>
          </p:cNvSpPr>
          <p:nvPr>
            <p:ph type="dt" sz="half" idx="10"/>
          </p:nvPr>
        </p:nvSpPr>
        <p:spPr/>
        <p:txBody>
          <a:bodyPr/>
          <a:lstStyle/>
          <a:p>
            <a:fld id="{F27479EC-35B3-4590-8C41-AC7AD79EFE0C}" type="datetimeFigureOut">
              <a:rPr lang="LID4096" smtClean="0"/>
              <a:t>10/17/25</a:t>
            </a:fld>
            <a:endParaRPr lang="LID4096"/>
          </a:p>
        </p:txBody>
      </p:sp>
      <p:sp>
        <p:nvSpPr>
          <p:cNvPr id="6" name="Footer Placeholder 5">
            <a:extLst>
              <a:ext uri="{FF2B5EF4-FFF2-40B4-BE49-F238E27FC236}">
                <a16:creationId xmlns:a16="http://schemas.microsoft.com/office/drawing/2014/main" id="{64D2291B-B35A-15CE-2A92-89613558804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45468A2-4C77-4E45-1F6F-6923B6F05C83}"/>
              </a:ext>
            </a:extLst>
          </p:cNvPr>
          <p:cNvSpPr>
            <a:spLocks noGrp="1"/>
          </p:cNvSpPr>
          <p:nvPr>
            <p:ph type="sldNum" sz="quarter" idx="12"/>
          </p:nvPr>
        </p:nvSpPr>
        <p:spPr/>
        <p:txBody>
          <a:bodyPr/>
          <a:lstStyle/>
          <a:p>
            <a:fld id="{E34CE213-E999-4AC0-8353-0862D1AE5360}" type="slidenum">
              <a:rPr lang="LID4096" smtClean="0"/>
              <a:t>‹#›</a:t>
            </a:fld>
            <a:endParaRPr lang="LID4096"/>
          </a:p>
        </p:txBody>
      </p:sp>
    </p:spTree>
    <p:extLst>
      <p:ext uri="{BB962C8B-B14F-4D97-AF65-F5344CB8AC3E}">
        <p14:creationId xmlns:p14="http://schemas.microsoft.com/office/powerpoint/2010/main" val="37356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91A35-D40A-16EB-D801-019981E4F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7774FA0-D5BB-CF4C-2792-54D61906A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B78E8EB-6CF9-3AA8-4261-CE8AEBCB5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479EC-35B3-4590-8C41-AC7AD79EFE0C}" type="datetimeFigureOut">
              <a:rPr lang="LID4096" smtClean="0"/>
              <a:t>10/17/25</a:t>
            </a:fld>
            <a:endParaRPr lang="LID4096"/>
          </a:p>
        </p:txBody>
      </p:sp>
      <p:sp>
        <p:nvSpPr>
          <p:cNvPr id="5" name="Footer Placeholder 4">
            <a:extLst>
              <a:ext uri="{FF2B5EF4-FFF2-40B4-BE49-F238E27FC236}">
                <a16:creationId xmlns:a16="http://schemas.microsoft.com/office/drawing/2014/main" id="{B0C78078-D18D-7C4E-F24F-C39EF7E7C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7E95987-8E95-0805-0633-5BD4862A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CE213-E999-4AC0-8353-0862D1AE5360}" type="slidenum">
              <a:rPr lang="LID4096" smtClean="0"/>
              <a:t>‹#›</a:t>
            </a:fld>
            <a:endParaRPr lang="LID4096"/>
          </a:p>
        </p:txBody>
      </p:sp>
    </p:spTree>
    <p:extLst>
      <p:ext uri="{BB962C8B-B14F-4D97-AF65-F5344CB8AC3E}">
        <p14:creationId xmlns:p14="http://schemas.microsoft.com/office/powerpoint/2010/main" val="78004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8CF4EB-185F-43ED-F071-150AC412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68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and red truck&#10;&#10;AI-generated content may be incorrect.">
            <a:extLst>
              <a:ext uri="{FF2B5EF4-FFF2-40B4-BE49-F238E27FC236}">
                <a16:creationId xmlns:a16="http://schemas.microsoft.com/office/drawing/2014/main" id="{EB56A7C5-D6C2-E527-996C-E0AA0E166150}"/>
              </a:ext>
            </a:extLst>
          </p:cNvPr>
          <p:cNvPicPr>
            <a:picLocks noChangeAspect="1"/>
          </p:cNvPicPr>
          <p:nvPr/>
        </p:nvPicPr>
        <p:blipFill>
          <a:blip r:embed="rId2">
            <a:extLst>
              <a:ext uri="{28A0092B-C50C-407E-A947-70E740481C1C}">
                <a14:useLocalDpi xmlns:a14="http://schemas.microsoft.com/office/drawing/2010/main" val="0"/>
              </a:ext>
            </a:extLst>
          </a:blip>
          <a:srcRect t="11037" b="6545"/>
          <a:stretch>
            <a:fillRect/>
          </a:stretch>
        </p:blipFill>
        <p:spPr>
          <a:xfrm>
            <a:off x="1" y="237077"/>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
            <a:extLst>
              <a:ext uri="{FF2B5EF4-FFF2-40B4-BE49-F238E27FC236}">
                <a16:creationId xmlns:a16="http://schemas.microsoft.com/office/drawing/2014/main" id="{039315F1-F16D-EA91-BDAC-3F55DD0560CC}"/>
              </a:ext>
            </a:extLst>
          </p:cNvPr>
          <p:cNvSpPr/>
          <p:nvPr/>
        </p:nvSpPr>
        <p:spPr>
          <a:xfrm>
            <a:off x="5554132" y="6130714"/>
            <a:ext cx="6468533"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Eras Demi ITC" panose="020B0805030504020804" pitchFamily="34" charset="0"/>
              </a:rPr>
              <a:t>Obrigado</a:t>
            </a:r>
            <a:endParaRPr lang="LID4096" sz="2400" dirty="0">
              <a:solidFill>
                <a:schemeClr val="bg1"/>
              </a:solidFill>
              <a:latin typeface="Eras Demi ITC" panose="020B0805030504020804" pitchFamily="34" charset="0"/>
            </a:endParaRPr>
          </a:p>
        </p:txBody>
      </p:sp>
    </p:spTree>
    <p:extLst>
      <p:ext uri="{BB962C8B-B14F-4D97-AF65-F5344CB8AC3E}">
        <p14:creationId xmlns:p14="http://schemas.microsoft.com/office/powerpoint/2010/main" val="36753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A3B7-9B53-7EC6-A719-CB25B90A70D9}"/>
              </a:ext>
            </a:extLst>
          </p:cNvPr>
          <p:cNvSpPr>
            <a:spLocks noGrp="1"/>
          </p:cNvSpPr>
          <p:nvPr>
            <p:ph idx="1"/>
          </p:nvPr>
        </p:nvSpPr>
        <p:spPr>
          <a:xfrm>
            <a:off x="585901" y="1511829"/>
            <a:ext cx="10515600" cy="2352675"/>
          </a:xfrm>
        </p:spPr>
        <p:txBody>
          <a:bodyPr>
            <a:normAutofit/>
          </a:bodyPr>
          <a:lstStyle/>
          <a:p>
            <a:pPr marL="0" indent="0" algn="just">
              <a:spcAft>
                <a:spcPts val="800"/>
              </a:spcAft>
              <a:buNone/>
            </a:pPr>
            <a:r>
              <a:rPr lang="en-GB" sz="2000" dirty="0">
                <a:solidFill>
                  <a:srgbClr val="142D4F"/>
                </a:solidFill>
                <a:latin typeface="Montserrat Medium" panose="00000600000000000000" pitchFamily="50" charset="0"/>
              </a:rPr>
              <a:t>A Ethos </a:t>
            </a:r>
            <a:r>
              <a:rPr lang="en-GB" sz="2000" dirty="0" err="1">
                <a:solidFill>
                  <a:srgbClr val="142D4F"/>
                </a:solidFill>
                <a:latin typeface="Montserrat Medium" panose="00000600000000000000" pitchFamily="50" charset="0"/>
              </a:rPr>
              <a:t>Transportes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é</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uma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empresa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especializada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aluguer</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viaturas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dedicada</a:t>
            </a:r>
            <a:r>
              <a:rPr lang="en-GB" sz="2000" dirty="0">
                <a:solidFill>
                  <a:srgbClr val="142D4F"/>
                </a:solidFill>
                <a:latin typeface="Montserrat Medium" panose="00000600000000000000" pitchFamily="50" charset="0"/>
              </a:rPr>
              <a:t> a </a:t>
            </a:r>
            <a:r>
              <a:rPr lang="en-GB" sz="2000" dirty="0" err="1">
                <a:solidFill>
                  <a:srgbClr val="142D4F"/>
                </a:solidFill>
                <a:latin typeface="Montserrat Medium" panose="00000600000000000000" pitchFamily="50" charset="0"/>
              </a:rPr>
              <a:t>oferecer</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soluções</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transporte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personalizadas</a:t>
            </a:r>
            <a:r>
              <a:rPr lang="en-GB" sz="2000" dirty="0">
                <a:solidFill>
                  <a:srgbClr val="142D4F"/>
                </a:solidFill>
                <a:latin typeface="Montserrat Medium" panose="00000600000000000000" pitchFamily="50" charset="0"/>
              </a:rPr>
              <a:t> para: </a:t>
            </a:r>
            <a:r>
              <a:rPr lang="en-GB" sz="2000" dirty="0" err="1">
                <a:solidFill>
                  <a:srgbClr val="142D4F"/>
                </a:solidFill>
                <a:latin typeface="Montserrat Medium" panose="00000600000000000000" pitchFamily="50" charset="0"/>
              </a:rPr>
              <a:t>Particulares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Empresas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Turistas</a:t>
            </a:r>
            <a:r>
              <a:rPr lang="en-GB" sz="2000" dirty="0">
                <a:solidFill>
                  <a:srgbClr val="142D4F"/>
                </a:solidFill>
                <a:latin typeface="Montserrat Medium" panose="00000600000000000000" pitchFamily="50" charset="0"/>
              </a:rPr>
              <a:t> que </a:t>
            </a:r>
            <a:r>
              <a:rPr lang="en-GB" sz="2000" dirty="0" err="1">
                <a:solidFill>
                  <a:srgbClr val="142D4F"/>
                </a:solidFill>
                <a:latin typeface="Montserrat Medium" panose="00000600000000000000" pitchFamily="50" charset="0"/>
              </a:rPr>
              <a:t>valorizam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qualidade</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segurança</a:t>
            </a:r>
            <a:r>
              <a:rPr lang="en-GB" sz="2000" dirty="0">
                <a:solidFill>
                  <a:srgbClr val="142D4F"/>
                </a:solidFill>
                <a:latin typeface="Montserrat Medium" panose="00000600000000000000" pitchFamily="50" charset="0"/>
              </a:rPr>
              <a:t>. </a:t>
            </a:r>
          </a:p>
          <a:p>
            <a:pPr marL="0" indent="0" algn="just">
              <a:spcAft>
                <a:spcPts val="800"/>
              </a:spcAft>
              <a:buNone/>
            </a:pPr>
            <a:r>
              <a:rPr lang="en-GB" sz="2000" dirty="0" err="1">
                <a:solidFill>
                  <a:srgbClr val="142D4F"/>
                </a:solidFill>
                <a:latin typeface="Montserrat Medium" panose="00000600000000000000" pitchFamily="50" charset="0"/>
              </a:rPr>
              <a:t>Acreditamos</a:t>
            </a:r>
            <a:r>
              <a:rPr lang="en-GB" sz="2000" dirty="0">
                <a:solidFill>
                  <a:srgbClr val="142D4F"/>
                </a:solidFill>
                <a:latin typeface="Montserrat Medium" panose="00000600000000000000" pitchFamily="50" charset="0"/>
              </a:rPr>
              <a:t> que </a:t>
            </a:r>
            <a:r>
              <a:rPr lang="en-GB" sz="2000" dirty="0" err="1">
                <a:solidFill>
                  <a:srgbClr val="142D4F"/>
                </a:solidFill>
                <a:latin typeface="Montserrat Medium" panose="00000600000000000000" pitchFamily="50" charset="0"/>
              </a:rPr>
              <a:t>cada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viagem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começa</a:t>
            </a:r>
            <a:r>
              <a:rPr lang="en-GB" sz="2000" dirty="0">
                <a:solidFill>
                  <a:srgbClr val="142D4F"/>
                </a:solidFill>
                <a:latin typeface="Montserrat Medium" panose="00000600000000000000" pitchFamily="50" charset="0"/>
              </a:rPr>
              <a:t> com </a:t>
            </a:r>
            <a:r>
              <a:rPr lang="en-GB" sz="2000" dirty="0" err="1">
                <a:solidFill>
                  <a:srgbClr val="142D4F"/>
                </a:solidFill>
                <a:latin typeface="Montserrat Medium" panose="00000600000000000000" pitchFamily="50" charset="0"/>
              </a:rPr>
              <a:t>conforto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confiança</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mobilidade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Nosso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compromisso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é</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ir</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além</a:t>
            </a:r>
            <a:r>
              <a:rPr lang="en-GB" sz="2000" dirty="0">
                <a:solidFill>
                  <a:srgbClr val="142D4F"/>
                </a:solidFill>
                <a:latin typeface="Montserrat Medium" panose="00000600000000000000" pitchFamily="50" charset="0"/>
              </a:rPr>
              <a:t> do simples </a:t>
            </a:r>
            <a:r>
              <a:rPr lang="en-GB" sz="2000" dirty="0" err="1">
                <a:solidFill>
                  <a:srgbClr val="142D4F"/>
                </a:solidFill>
                <a:latin typeface="Montserrat Medium" panose="00000600000000000000" pitchFamily="50" charset="0"/>
              </a:rPr>
              <a:t>aluguer</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oferecendo</a:t>
            </a:r>
            <a:r>
              <a:rPr lang="en-GB" sz="2000" dirty="0">
                <a:solidFill>
                  <a:srgbClr val="142D4F"/>
                </a:solidFill>
                <a:latin typeface="Montserrat Medium" panose="00000600000000000000" pitchFamily="50" charset="0"/>
              </a:rPr>
              <a:t> um </a:t>
            </a:r>
            <a:r>
              <a:rPr lang="en-GB" sz="2000" dirty="0" err="1">
                <a:solidFill>
                  <a:srgbClr val="142D4F"/>
                </a:solidFill>
                <a:latin typeface="Montserrat Medium" panose="00000600000000000000" pitchFamily="50" charset="0"/>
              </a:rPr>
              <a:t>serviço</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excelência</a:t>
            </a:r>
            <a:r>
              <a:rPr lang="en-GB" sz="2000" dirty="0">
                <a:solidFill>
                  <a:srgbClr val="142D4F"/>
                </a:solidFill>
                <a:latin typeface="Montserrat Medium" panose="00000600000000000000" pitchFamily="50" charset="0"/>
              </a:rPr>
              <a:t>, com </a:t>
            </a:r>
            <a:r>
              <a:rPr lang="en-GB" sz="2000" dirty="0" err="1">
                <a:solidFill>
                  <a:srgbClr val="142D4F"/>
                </a:solidFill>
                <a:latin typeface="Montserrat Medium" panose="00000600000000000000" pitchFamily="50" charset="0"/>
              </a:rPr>
              <a:t>disponibilidade</a:t>
            </a:r>
            <a:r>
              <a:rPr lang="en-GB" sz="2000" dirty="0">
                <a:solidFill>
                  <a:srgbClr val="142D4F"/>
                </a:solidFill>
                <a:latin typeface="Montserrat Medium" panose="00000600000000000000" pitchFamily="50" charset="0"/>
              </a:rPr>
              <a:t> total, </a:t>
            </a:r>
            <a:r>
              <a:rPr lang="en-GB" sz="2000" dirty="0" err="1">
                <a:solidFill>
                  <a:srgbClr val="142D4F"/>
                </a:solidFill>
                <a:latin typeface="Montserrat Medium" panose="00000600000000000000" pitchFamily="50" charset="0"/>
              </a:rPr>
              <a:t>profissionalismo</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atenção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detalhe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cada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etapa</a:t>
            </a:r>
            <a:r>
              <a:rPr lang="en-GB" sz="2000" dirty="0">
                <a:solidFill>
                  <a:srgbClr val="142D4F"/>
                </a:solidFill>
                <a:latin typeface="Montserrat Medium" panose="00000600000000000000" pitchFamily="50" charset="0"/>
              </a:rPr>
              <a:t> do </a:t>
            </a:r>
            <a:r>
              <a:rPr lang="en-GB" sz="2000" dirty="0" err="1">
                <a:solidFill>
                  <a:srgbClr val="142D4F"/>
                </a:solidFill>
                <a:latin typeface="Montserrat Medium" panose="00000600000000000000" pitchFamily="50" charset="0"/>
              </a:rPr>
              <a:t>processo</a:t>
            </a:r>
            <a:r>
              <a:rPr lang="en-GB" sz="2000" dirty="0">
                <a:solidFill>
                  <a:srgbClr val="142D4F"/>
                </a:solidFill>
                <a:latin typeface="Montserrat Medium" panose="00000600000000000000" pitchFamily="50" charset="0"/>
              </a:rPr>
              <a:t>.</a:t>
            </a:r>
          </a:p>
          <a:p>
            <a:pPr marL="0" indent="0" algn="just">
              <a:buNone/>
            </a:pPr>
            <a:endParaRPr lang="LID4096" sz="1800" dirty="0">
              <a:solidFill>
                <a:srgbClr val="142D4F"/>
              </a:solidFill>
              <a:latin typeface="Montserrat Medium" panose="00000600000000000000" pitchFamily="50" charset="0"/>
            </a:endParaRPr>
          </a:p>
        </p:txBody>
      </p:sp>
      <p:pic>
        <p:nvPicPr>
          <p:cNvPr id="4" name="Picture 3">
            <a:extLst>
              <a:ext uri="{FF2B5EF4-FFF2-40B4-BE49-F238E27FC236}">
                <a16:creationId xmlns:a16="http://schemas.microsoft.com/office/drawing/2014/main" id="{84EE7206-DBBD-8589-2A91-F3B46873C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5" name="Picture 4">
            <a:extLst>
              <a:ext uri="{FF2B5EF4-FFF2-40B4-BE49-F238E27FC236}">
                <a16:creationId xmlns:a16="http://schemas.microsoft.com/office/drawing/2014/main" id="{8EF9104F-60F2-A79B-EA8B-6D93630788F1}"/>
              </a:ext>
            </a:extLst>
          </p:cNvPr>
          <p:cNvPicPr>
            <a:picLocks noChangeAspect="1"/>
          </p:cNvPicPr>
          <p:nvPr/>
        </p:nvPicPr>
        <p:blipFill>
          <a:blip r:embed="rId3">
            <a:alphaModFix amt="20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sp>
        <p:nvSpPr>
          <p:cNvPr id="11" name="Rectangle 3">
            <a:extLst>
              <a:ext uri="{FF2B5EF4-FFF2-40B4-BE49-F238E27FC236}">
                <a16:creationId xmlns:a16="http://schemas.microsoft.com/office/drawing/2014/main" id="{0DA2F961-524C-B852-138E-DEF5BC19CF42}"/>
              </a:ext>
            </a:extLst>
          </p:cNvPr>
          <p:cNvSpPr/>
          <p:nvPr/>
        </p:nvSpPr>
        <p:spPr>
          <a:xfrm>
            <a:off x="645168" y="206216"/>
            <a:ext cx="688340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Sobre</a:t>
            </a:r>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Nós</a:t>
            </a:r>
            <a:endParaRPr lang="LID4096" sz="2400" dirty="0">
              <a:solidFill>
                <a:schemeClr val="bg1"/>
              </a:solidFill>
              <a:latin typeface="Eras Demi ITC" panose="020B0805030504020804" pitchFamily="34" charset="0"/>
            </a:endParaRPr>
          </a:p>
        </p:txBody>
      </p:sp>
      <p:sp>
        <p:nvSpPr>
          <p:cNvPr id="14" name="Content Placeholder 7">
            <a:extLst>
              <a:ext uri="{FF2B5EF4-FFF2-40B4-BE49-F238E27FC236}">
                <a16:creationId xmlns:a16="http://schemas.microsoft.com/office/drawing/2014/main" id="{45113A8F-EC78-2704-9F7A-CBDF0DB01A4C}"/>
              </a:ext>
            </a:extLst>
          </p:cNvPr>
          <p:cNvSpPr txBox="1">
            <a:spLocks/>
          </p:cNvSpPr>
          <p:nvPr/>
        </p:nvSpPr>
        <p:spPr>
          <a:xfrm>
            <a:off x="585901" y="3950758"/>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2000">
                <a:solidFill>
                  <a:srgbClr val="142D4F"/>
                </a:solidFill>
                <a:latin typeface="Montserrat Medium" panose="00000600000000000000" pitchFamily="50" charset="0"/>
              </a:rPr>
              <a:t>O nosso compromisso vai além do simples aluguer: oferecemos um serviço de excelência, com disponibilidade total, profissionalismo e atenção ao detalhe em cada etapa do processo. Seja para uma viagem de negócios, férias em família ou um evento especial, estamos aqui para garantir que chegue ao seu destino com tranquilidade e estilo</a:t>
            </a:r>
            <a:r>
              <a:rPr lang="pt-BR">
                <a:solidFill>
                  <a:srgbClr val="142D4F"/>
                </a:solidFill>
              </a:rPr>
              <a:t>.</a:t>
            </a:r>
            <a:endParaRPr lang="LID4096" dirty="0">
              <a:solidFill>
                <a:srgbClr val="142D4F"/>
              </a:solidFill>
            </a:endParaRPr>
          </a:p>
        </p:txBody>
      </p:sp>
    </p:spTree>
    <p:extLst>
      <p:ext uri="{BB962C8B-B14F-4D97-AF65-F5344CB8AC3E}">
        <p14:creationId xmlns:p14="http://schemas.microsoft.com/office/powerpoint/2010/main" val="307747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653F-2DC0-EBA6-6174-7C6DE63061B1}"/>
              </a:ext>
            </a:extLst>
          </p:cNvPr>
          <p:cNvSpPr>
            <a:spLocks noGrp="1"/>
          </p:cNvSpPr>
          <p:nvPr>
            <p:ph type="title"/>
          </p:nvPr>
        </p:nvSpPr>
        <p:spPr>
          <a:xfrm>
            <a:off x="1524000" y="1440392"/>
            <a:ext cx="4343400" cy="1325563"/>
          </a:xfrm>
        </p:spPr>
        <p:txBody>
          <a:bodyPr/>
          <a:lstStyle/>
          <a:p>
            <a:r>
              <a:rPr lang="en-US" dirty="0">
                <a:solidFill>
                  <a:srgbClr val="EB232D"/>
                </a:solidFill>
                <a:latin typeface="Eras Demi ITC" panose="020B0805030504020804" pitchFamily="34" charset="0"/>
              </a:rPr>
              <a:t>Nossa </a:t>
            </a:r>
            <a:r>
              <a:rPr lang="en-US" dirty="0" err="1">
                <a:solidFill>
                  <a:srgbClr val="EB232D"/>
                </a:solidFill>
                <a:latin typeface="Eras Demi ITC" panose="020B0805030504020804" pitchFamily="34" charset="0"/>
              </a:rPr>
              <a:t>Visão</a:t>
            </a:r>
            <a:endParaRPr lang="LID4096" dirty="0">
              <a:solidFill>
                <a:srgbClr val="EB232D"/>
              </a:solidFill>
              <a:latin typeface="Eras Demi ITC" panose="020B0805030504020804" pitchFamily="34" charset="0"/>
            </a:endParaRPr>
          </a:p>
        </p:txBody>
      </p:sp>
      <p:sp>
        <p:nvSpPr>
          <p:cNvPr id="3" name="Content Placeholder 2">
            <a:extLst>
              <a:ext uri="{FF2B5EF4-FFF2-40B4-BE49-F238E27FC236}">
                <a16:creationId xmlns:a16="http://schemas.microsoft.com/office/drawing/2014/main" id="{06E197BE-CC7F-3B14-06C6-583A6B6C8435}"/>
              </a:ext>
            </a:extLst>
          </p:cNvPr>
          <p:cNvSpPr>
            <a:spLocks noGrp="1"/>
          </p:cNvSpPr>
          <p:nvPr>
            <p:ph idx="1"/>
          </p:nvPr>
        </p:nvSpPr>
        <p:spPr>
          <a:xfrm>
            <a:off x="965198" y="2897717"/>
            <a:ext cx="4030135" cy="4351338"/>
          </a:xfrm>
        </p:spPr>
        <p:txBody>
          <a:bodyPr>
            <a:normAutofit/>
          </a:bodyPr>
          <a:lstStyle/>
          <a:p>
            <a:pPr marL="0" indent="0" algn="just">
              <a:buNone/>
            </a:pPr>
            <a:r>
              <a:rPr lang="en-GB" sz="2000" dirty="0">
                <a:solidFill>
                  <a:srgbClr val="142D4F"/>
                </a:solidFill>
                <a:latin typeface="Montserrat Medium" panose="00000600000000000000" pitchFamily="50" charset="0"/>
              </a:rPr>
              <a:t>Ser </a:t>
            </a:r>
            <a:r>
              <a:rPr lang="en-GB" sz="2000" dirty="0" err="1">
                <a:solidFill>
                  <a:srgbClr val="142D4F"/>
                </a:solidFill>
                <a:latin typeface="Montserrat Medium" panose="00000600000000000000" pitchFamily="50" charset="0"/>
              </a:rPr>
              <a:t>uma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referência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nacional</a:t>
            </a:r>
            <a:r>
              <a:rPr lang="en-GB" sz="2000" dirty="0">
                <a:solidFill>
                  <a:srgbClr val="142D4F"/>
                </a:solidFill>
                <a:latin typeface="Montserrat Medium" panose="00000600000000000000" pitchFamily="50" charset="0"/>
              </a:rPr>
              <a:t> no </a:t>
            </a:r>
            <a:r>
              <a:rPr lang="en-GB" sz="2000" dirty="0" err="1">
                <a:solidFill>
                  <a:srgbClr val="142D4F"/>
                </a:solidFill>
                <a:latin typeface="Montserrat Medium" panose="00000600000000000000" pitchFamily="50" charset="0"/>
              </a:rPr>
              <a:t>setor</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aluguer</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viaturas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reconhecida</a:t>
            </a:r>
            <a:r>
              <a:rPr lang="en-GB" sz="2000" dirty="0">
                <a:solidFill>
                  <a:srgbClr val="142D4F"/>
                </a:solidFill>
                <a:latin typeface="Montserrat Medium" panose="00000600000000000000" pitchFamily="50" charset="0"/>
              </a:rPr>
              <a:t> pela </a:t>
            </a:r>
            <a:r>
              <a:rPr lang="en-GB" sz="2000" dirty="0" err="1">
                <a:solidFill>
                  <a:srgbClr val="142D4F"/>
                </a:solidFill>
                <a:latin typeface="Montserrat Medium" panose="00000600000000000000" pitchFamily="50" charset="0"/>
              </a:rPr>
              <a:t>inovação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excelência</a:t>
            </a:r>
            <a:r>
              <a:rPr lang="en-GB" sz="2000" dirty="0">
                <a:solidFill>
                  <a:srgbClr val="142D4F"/>
                </a:solidFill>
                <a:latin typeface="Montserrat Medium" panose="00000600000000000000" pitchFamily="50" charset="0"/>
              </a:rPr>
              <a:t> no </a:t>
            </a:r>
            <a:r>
              <a:rPr lang="en-GB" sz="2000" dirty="0" err="1">
                <a:solidFill>
                  <a:srgbClr val="142D4F"/>
                </a:solidFill>
                <a:latin typeface="Montserrat Medium" panose="00000600000000000000" pitchFamily="50" charset="0"/>
              </a:rPr>
              <a:t>atendimento</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compromisso</a:t>
            </a:r>
            <a:r>
              <a:rPr lang="en-GB" sz="2000" dirty="0">
                <a:solidFill>
                  <a:srgbClr val="142D4F"/>
                </a:solidFill>
                <a:latin typeface="Montserrat Medium" panose="00000600000000000000" pitchFamily="50" charset="0"/>
              </a:rPr>
              <a:t> com a </a:t>
            </a:r>
            <a:r>
              <a:rPr lang="en-GB" sz="2000" dirty="0" err="1">
                <a:solidFill>
                  <a:srgbClr val="142D4F"/>
                </a:solidFill>
                <a:latin typeface="Montserrat Medium" panose="00000600000000000000" pitchFamily="50" charset="0"/>
              </a:rPr>
              <a:t>experiência</a:t>
            </a:r>
            <a:r>
              <a:rPr lang="en-GB" sz="2000" dirty="0">
                <a:solidFill>
                  <a:srgbClr val="142D4F"/>
                </a:solidFill>
                <a:latin typeface="Montserrat Medium" panose="00000600000000000000" pitchFamily="50" charset="0"/>
              </a:rPr>
              <a:t> do </a:t>
            </a:r>
            <a:r>
              <a:rPr lang="en-GB" sz="2000" dirty="0" err="1">
                <a:solidFill>
                  <a:srgbClr val="142D4F"/>
                </a:solidFill>
                <a:latin typeface="Montserrat Medium" panose="00000600000000000000" pitchFamily="50" charset="0"/>
              </a:rPr>
              <a:t>cliente</a:t>
            </a:r>
            <a:r>
              <a:rPr lang="en-GB" sz="2000" dirty="0">
                <a:solidFill>
                  <a:srgbClr val="142D4F"/>
                </a:solidFill>
                <a:latin typeface="Montserrat Medium" panose="00000600000000000000" pitchFamily="50" charset="0"/>
              </a:rPr>
              <a:t>. </a:t>
            </a:r>
            <a:endParaRPr lang="LID4096" sz="2000" dirty="0">
              <a:solidFill>
                <a:srgbClr val="142D4F"/>
              </a:solidFill>
              <a:latin typeface="Montserrat Medium" panose="00000600000000000000" pitchFamily="50" charset="0"/>
            </a:endParaRPr>
          </a:p>
        </p:txBody>
      </p:sp>
      <p:sp>
        <p:nvSpPr>
          <p:cNvPr id="4" name="Title 1">
            <a:extLst>
              <a:ext uri="{FF2B5EF4-FFF2-40B4-BE49-F238E27FC236}">
                <a16:creationId xmlns:a16="http://schemas.microsoft.com/office/drawing/2014/main" id="{CC59B6E1-C644-6ADC-099C-01D4BFCFE966}"/>
              </a:ext>
            </a:extLst>
          </p:cNvPr>
          <p:cNvSpPr txBox="1">
            <a:spLocks/>
          </p:cNvSpPr>
          <p:nvPr/>
        </p:nvSpPr>
        <p:spPr>
          <a:xfrm>
            <a:off x="7178042" y="1440392"/>
            <a:ext cx="4343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EB232D"/>
                </a:solidFill>
                <a:latin typeface="Eras Demi ITC" panose="020B0805030504020804" pitchFamily="34" charset="0"/>
              </a:rPr>
              <a:t>Nossa </a:t>
            </a:r>
            <a:r>
              <a:rPr lang="en-US" dirty="0" err="1">
                <a:solidFill>
                  <a:srgbClr val="EB232D"/>
                </a:solidFill>
                <a:latin typeface="Eras Demi ITC" panose="020B0805030504020804" pitchFamily="34" charset="0"/>
              </a:rPr>
              <a:t>Missão</a:t>
            </a:r>
            <a:endParaRPr lang="LID4096" dirty="0">
              <a:solidFill>
                <a:srgbClr val="EB232D"/>
              </a:solidFill>
              <a:latin typeface="Eras Demi ITC" panose="020B0805030504020804" pitchFamily="34" charset="0"/>
            </a:endParaRPr>
          </a:p>
        </p:txBody>
      </p:sp>
      <p:pic>
        <p:nvPicPr>
          <p:cNvPr id="6" name="Picture 5">
            <a:extLst>
              <a:ext uri="{FF2B5EF4-FFF2-40B4-BE49-F238E27FC236}">
                <a16:creationId xmlns:a16="http://schemas.microsoft.com/office/drawing/2014/main" id="{DB208B34-B792-CB95-3154-53E4DAE33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7" name="Picture 6">
            <a:extLst>
              <a:ext uri="{FF2B5EF4-FFF2-40B4-BE49-F238E27FC236}">
                <a16:creationId xmlns:a16="http://schemas.microsoft.com/office/drawing/2014/main" id="{509FE1E3-242A-267B-3209-92EE9DE3CF7F}"/>
              </a:ext>
            </a:extLst>
          </p:cNvPr>
          <p:cNvPicPr>
            <a:picLocks noChangeAspect="1"/>
          </p:cNvPicPr>
          <p:nvPr/>
        </p:nvPicPr>
        <p:blipFill>
          <a:blip r:embed="rId3"/>
          <a:stretch>
            <a:fillRect/>
          </a:stretch>
        </p:blipFill>
        <p:spPr>
          <a:xfrm>
            <a:off x="1055838" y="1888067"/>
            <a:ext cx="400429" cy="400429"/>
          </a:xfrm>
          <a:prstGeom prst="rect">
            <a:avLst/>
          </a:prstGeom>
        </p:spPr>
      </p:pic>
      <p:pic>
        <p:nvPicPr>
          <p:cNvPr id="8" name="Picture 7">
            <a:extLst>
              <a:ext uri="{FF2B5EF4-FFF2-40B4-BE49-F238E27FC236}">
                <a16:creationId xmlns:a16="http://schemas.microsoft.com/office/drawing/2014/main" id="{97529534-C47C-E544-FC74-B001BF18473C}"/>
              </a:ext>
            </a:extLst>
          </p:cNvPr>
          <p:cNvPicPr>
            <a:picLocks noChangeAspect="1"/>
          </p:cNvPicPr>
          <p:nvPr/>
        </p:nvPicPr>
        <p:blipFill>
          <a:blip r:embed="rId4"/>
          <a:stretch>
            <a:fillRect/>
          </a:stretch>
        </p:blipFill>
        <p:spPr>
          <a:xfrm>
            <a:off x="6653695" y="1888067"/>
            <a:ext cx="397933" cy="397933"/>
          </a:xfrm>
          <a:prstGeom prst="rect">
            <a:avLst/>
          </a:prstGeom>
        </p:spPr>
      </p:pic>
      <p:pic>
        <p:nvPicPr>
          <p:cNvPr id="9" name="Picture 8">
            <a:extLst>
              <a:ext uri="{FF2B5EF4-FFF2-40B4-BE49-F238E27FC236}">
                <a16:creationId xmlns:a16="http://schemas.microsoft.com/office/drawing/2014/main" id="{F8EB6D3F-B985-7B1C-A9BE-7547F056B515}"/>
              </a:ext>
            </a:extLst>
          </p:cNvPr>
          <p:cNvPicPr>
            <a:picLocks noChangeAspect="1"/>
          </p:cNvPicPr>
          <p:nvPr/>
        </p:nvPicPr>
        <p:blipFill>
          <a:blip r:embed="rId5"/>
          <a:stretch>
            <a:fillRect/>
          </a:stretch>
        </p:blipFill>
        <p:spPr>
          <a:xfrm>
            <a:off x="9491133" y="4144003"/>
            <a:ext cx="2499903" cy="2648884"/>
          </a:xfrm>
          <a:prstGeom prst="rect">
            <a:avLst/>
          </a:prstGeom>
        </p:spPr>
      </p:pic>
      <p:sp>
        <p:nvSpPr>
          <p:cNvPr id="5" name="Content Placeholder 2">
            <a:extLst>
              <a:ext uri="{FF2B5EF4-FFF2-40B4-BE49-F238E27FC236}">
                <a16:creationId xmlns:a16="http://schemas.microsoft.com/office/drawing/2014/main" id="{27D44F38-4FFF-F9C8-234A-1A428F837C13}"/>
              </a:ext>
            </a:extLst>
          </p:cNvPr>
          <p:cNvSpPr txBox="1">
            <a:spLocks/>
          </p:cNvSpPr>
          <p:nvPr/>
        </p:nvSpPr>
        <p:spPr>
          <a:xfrm>
            <a:off x="6601860" y="2897717"/>
            <a:ext cx="44302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GB" sz="2000" dirty="0" err="1">
                <a:solidFill>
                  <a:srgbClr val="142D4F"/>
                </a:solidFill>
                <a:latin typeface="Montserrat Medium" panose="00000600000000000000" pitchFamily="50" charset="0"/>
              </a:rPr>
              <a:t>Oferecer</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soluções</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mobilidade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seguras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confortáveis</a:t>
            </a:r>
            <a:r>
              <a:rPr lang="en-GB" sz="2000" spc="-15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acessíveis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garantindo</a:t>
            </a:r>
            <a:r>
              <a:rPr lang="en-GB" sz="2000" dirty="0">
                <a:solidFill>
                  <a:srgbClr val="142D4F"/>
                </a:solidFill>
                <a:latin typeface="Montserrat Medium" panose="00000600000000000000" pitchFamily="50" charset="0"/>
              </a:rPr>
              <a:t> a </a:t>
            </a:r>
            <a:r>
              <a:rPr lang="en-GB" sz="2000" dirty="0" err="1">
                <a:solidFill>
                  <a:srgbClr val="142D4F"/>
                </a:solidFill>
                <a:latin typeface="Montserrat Medium" panose="00000600000000000000" pitchFamily="50" charset="0"/>
              </a:rPr>
              <a:t>satisfação</a:t>
            </a:r>
            <a:r>
              <a:rPr lang="en-GB" sz="2000" dirty="0">
                <a:solidFill>
                  <a:srgbClr val="142D4F"/>
                </a:solidFill>
                <a:latin typeface="Montserrat Medium" panose="00000600000000000000" pitchFamily="50" charset="0"/>
              </a:rPr>
              <a:t> dos </a:t>
            </a:r>
            <a:r>
              <a:rPr lang="en-GB" sz="2000" dirty="0" err="1">
                <a:solidFill>
                  <a:srgbClr val="142D4F"/>
                </a:solidFill>
                <a:latin typeface="Montserrat Medium" panose="00000600000000000000" pitchFamily="50" charset="0"/>
              </a:rPr>
              <a:t>nossos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clientes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através</a:t>
            </a:r>
            <a:r>
              <a:rPr lang="en-GB" sz="2000" dirty="0">
                <a:solidFill>
                  <a:srgbClr val="142D4F"/>
                </a:solidFill>
                <a:latin typeface="Montserrat Medium" panose="00000600000000000000" pitchFamily="50" charset="0"/>
              </a:rPr>
              <a:t> de um </a:t>
            </a:r>
            <a:r>
              <a:rPr lang="en-GB" sz="2000" dirty="0" err="1">
                <a:solidFill>
                  <a:srgbClr val="142D4F"/>
                </a:solidFill>
                <a:latin typeface="Montserrat Medium" panose="00000600000000000000" pitchFamily="50" charset="0"/>
              </a:rPr>
              <a:t>serviço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eficiente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transparente</a:t>
            </a:r>
            <a:r>
              <a:rPr lang="en-GB" sz="2000" dirty="0">
                <a:solidFill>
                  <a:srgbClr val="142D4F"/>
                </a:solidFill>
                <a:latin typeface="Montserrat Medium" panose="00000600000000000000" pitchFamily="50" charset="0"/>
              </a:rPr>
              <a:t> e de </a:t>
            </a:r>
            <a:r>
              <a:rPr lang="en-GB" sz="2000" dirty="0" err="1">
                <a:solidFill>
                  <a:srgbClr val="142D4F"/>
                </a:solidFill>
                <a:latin typeface="Montserrat Medium" panose="00000600000000000000" pitchFamily="50" charset="0"/>
              </a:rPr>
              <a:t>qualidade</a:t>
            </a:r>
            <a:r>
              <a:rPr lang="en-GB" sz="2000" dirty="0">
                <a:solidFill>
                  <a:srgbClr val="142D4F"/>
                </a:solidFill>
                <a:latin typeface="Montserrat Medium" panose="00000600000000000000" pitchFamily="50" charset="0"/>
              </a:rPr>
              <a:t>. </a:t>
            </a:r>
            <a:endParaRPr lang="LID4096" sz="2000" dirty="0">
              <a:solidFill>
                <a:srgbClr val="142D4F"/>
              </a:solidFill>
              <a:latin typeface="Montserrat Medium" panose="00000600000000000000" pitchFamily="50" charset="0"/>
            </a:endParaRPr>
          </a:p>
        </p:txBody>
      </p:sp>
    </p:spTree>
    <p:extLst>
      <p:ext uri="{BB962C8B-B14F-4D97-AF65-F5344CB8AC3E}">
        <p14:creationId xmlns:p14="http://schemas.microsoft.com/office/powerpoint/2010/main" val="259864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3766-B507-E2B6-59EE-E7254B027DDC}"/>
              </a:ext>
            </a:extLst>
          </p:cNvPr>
          <p:cNvSpPr>
            <a:spLocks noGrp="1"/>
          </p:cNvSpPr>
          <p:nvPr>
            <p:ph type="title"/>
          </p:nvPr>
        </p:nvSpPr>
        <p:spPr>
          <a:xfrm>
            <a:off x="838200" y="2103437"/>
            <a:ext cx="10515600" cy="1325563"/>
          </a:xfrm>
        </p:spPr>
        <p:txBody>
          <a:bodyPr/>
          <a:lstStyle/>
          <a:p>
            <a:pPr algn="ctr"/>
            <a:r>
              <a:rPr lang="pt-BR" dirty="0">
                <a:solidFill>
                  <a:srgbClr val="EB232D"/>
                </a:solidFill>
                <a:latin typeface="Eras Demi ITC" panose="020B0805030504020804" pitchFamily="34" charset="0"/>
              </a:rPr>
              <a:t>5 anos de experiência no mercado garantindo</a:t>
            </a:r>
            <a:endParaRPr lang="LID4096" dirty="0"/>
          </a:p>
        </p:txBody>
      </p:sp>
      <p:sp>
        <p:nvSpPr>
          <p:cNvPr id="3" name="Content Placeholder 2">
            <a:extLst>
              <a:ext uri="{FF2B5EF4-FFF2-40B4-BE49-F238E27FC236}">
                <a16:creationId xmlns:a16="http://schemas.microsoft.com/office/drawing/2014/main" id="{77ECEB66-E74B-E6BE-204E-EBBF051C13B5}"/>
              </a:ext>
            </a:extLst>
          </p:cNvPr>
          <p:cNvSpPr>
            <a:spLocks noGrp="1"/>
          </p:cNvSpPr>
          <p:nvPr>
            <p:ph idx="1"/>
          </p:nvPr>
        </p:nvSpPr>
        <p:spPr>
          <a:xfrm>
            <a:off x="838200" y="3563937"/>
            <a:ext cx="10515600" cy="582295"/>
          </a:xfrm>
        </p:spPr>
        <p:txBody>
          <a:bodyPr/>
          <a:lstStyle/>
          <a:p>
            <a:pPr marL="0" indent="0" algn="ctr">
              <a:buNone/>
            </a:pPr>
            <a:r>
              <a:rPr lang="en-US" dirty="0" err="1">
                <a:solidFill>
                  <a:srgbClr val="142D4F"/>
                </a:solidFill>
                <a:latin typeface="Eras Demi ITC" panose="020B0805030504020804" pitchFamily="34" charset="0"/>
              </a:rPr>
              <a:t>Mobilidade</a:t>
            </a:r>
            <a:r>
              <a:rPr lang="en-US" dirty="0">
                <a:solidFill>
                  <a:srgbClr val="142D4F"/>
                </a:solidFill>
                <a:latin typeface="Eras Demi ITC" panose="020B0805030504020804" pitchFamily="34" charset="0"/>
              </a:rPr>
              <a:t>          </a:t>
            </a:r>
            <a:r>
              <a:rPr lang="en-US" dirty="0" err="1">
                <a:solidFill>
                  <a:srgbClr val="142D4F"/>
                </a:solidFill>
                <a:latin typeface="Eras Demi ITC" panose="020B0805030504020804" pitchFamily="34" charset="0"/>
              </a:rPr>
              <a:t>Segurança</a:t>
            </a:r>
            <a:r>
              <a:rPr lang="en-US" dirty="0">
                <a:solidFill>
                  <a:srgbClr val="142D4F"/>
                </a:solidFill>
                <a:latin typeface="Eras Demi ITC" panose="020B0805030504020804" pitchFamily="34" charset="0"/>
              </a:rPr>
              <a:t>          </a:t>
            </a:r>
            <a:r>
              <a:rPr lang="en-US" dirty="0" err="1">
                <a:solidFill>
                  <a:srgbClr val="142D4F"/>
                </a:solidFill>
                <a:latin typeface="Eras Demi ITC" panose="020B0805030504020804" pitchFamily="34" charset="0"/>
              </a:rPr>
              <a:t>Qualidade</a:t>
            </a:r>
            <a:r>
              <a:rPr lang="en-US" dirty="0">
                <a:solidFill>
                  <a:srgbClr val="142D4F"/>
                </a:solidFill>
                <a:latin typeface="Eras Demi ITC" panose="020B0805030504020804" pitchFamily="34" charset="0"/>
              </a:rPr>
              <a:t>          </a:t>
            </a:r>
            <a:r>
              <a:rPr lang="en-US" dirty="0" err="1">
                <a:solidFill>
                  <a:srgbClr val="142D4F"/>
                </a:solidFill>
                <a:latin typeface="Eras Demi ITC" panose="020B0805030504020804" pitchFamily="34" charset="0"/>
              </a:rPr>
              <a:t>Inovação</a:t>
            </a:r>
            <a:endParaRPr lang="LID4096" dirty="0">
              <a:solidFill>
                <a:srgbClr val="142D4F"/>
              </a:solidFill>
              <a:latin typeface="Eras Demi ITC" panose="020B0805030504020804" pitchFamily="34" charset="0"/>
            </a:endParaRPr>
          </a:p>
        </p:txBody>
      </p:sp>
      <p:pic>
        <p:nvPicPr>
          <p:cNvPr id="4" name="Picture 3">
            <a:extLst>
              <a:ext uri="{FF2B5EF4-FFF2-40B4-BE49-F238E27FC236}">
                <a16:creationId xmlns:a16="http://schemas.microsoft.com/office/drawing/2014/main" id="{1E5E880E-7D39-6AB9-756D-210BDF075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5" name="Picture 4">
            <a:extLst>
              <a:ext uri="{FF2B5EF4-FFF2-40B4-BE49-F238E27FC236}">
                <a16:creationId xmlns:a16="http://schemas.microsoft.com/office/drawing/2014/main" id="{3B9C21D4-0193-F90D-07FC-0A860AC72BF8}"/>
              </a:ext>
            </a:extLst>
          </p:cNvPr>
          <p:cNvPicPr>
            <a:picLocks noChangeAspect="1"/>
          </p:cNvPicPr>
          <p:nvPr/>
        </p:nvPicPr>
        <p:blipFill>
          <a:blip r:embed="rId3"/>
          <a:stretch>
            <a:fillRect/>
          </a:stretch>
        </p:blipFill>
        <p:spPr>
          <a:xfrm>
            <a:off x="846667" y="3597805"/>
            <a:ext cx="382975" cy="382975"/>
          </a:xfrm>
          <a:prstGeom prst="rect">
            <a:avLst/>
          </a:prstGeom>
        </p:spPr>
      </p:pic>
      <p:pic>
        <p:nvPicPr>
          <p:cNvPr id="6" name="Picture 5">
            <a:extLst>
              <a:ext uri="{FF2B5EF4-FFF2-40B4-BE49-F238E27FC236}">
                <a16:creationId xmlns:a16="http://schemas.microsoft.com/office/drawing/2014/main" id="{94EB8D98-FCC6-1BE1-98C5-DEE5B80E193E}"/>
              </a:ext>
            </a:extLst>
          </p:cNvPr>
          <p:cNvPicPr>
            <a:picLocks noChangeAspect="1"/>
          </p:cNvPicPr>
          <p:nvPr/>
        </p:nvPicPr>
        <p:blipFill>
          <a:blip r:embed="rId3"/>
          <a:stretch>
            <a:fillRect/>
          </a:stretch>
        </p:blipFill>
        <p:spPr>
          <a:xfrm>
            <a:off x="3623734" y="3599252"/>
            <a:ext cx="382975" cy="382975"/>
          </a:xfrm>
          <a:prstGeom prst="rect">
            <a:avLst/>
          </a:prstGeom>
        </p:spPr>
      </p:pic>
      <p:pic>
        <p:nvPicPr>
          <p:cNvPr id="7" name="Picture 6">
            <a:extLst>
              <a:ext uri="{FF2B5EF4-FFF2-40B4-BE49-F238E27FC236}">
                <a16:creationId xmlns:a16="http://schemas.microsoft.com/office/drawing/2014/main" id="{19A74737-0295-21EB-A237-DF9DFF288CEF}"/>
              </a:ext>
            </a:extLst>
          </p:cNvPr>
          <p:cNvPicPr>
            <a:picLocks noChangeAspect="1"/>
          </p:cNvPicPr>
          <p:nvPr/>
        </p:nvPicPr>
        <p:blipFill>
          <a:blip r:embed="rId3"/>
          <a:stretch>
            <a:fillRect/>
          </a:stretch>
        </p:blipFill>
        <p:spPr>
          <a:xfrm>
            <a:off x="6316133" y="3597805"/>
            <a:ext cx="382975" cy="382975"/>
          </a:xfrm>
          <a:prstGeom prst="rect">
            <a:avLst/>
          </a:prstGeom>
        </p:spPr>
      </p:pic>
      <p:pic>
        <p:nvPicPr>
          <p:cNvPr id="8" name="Picture 7">
            <a:extLst>
              <a:ext uri="{FF2B5EF4-FFF2-40B4-BE49-F238E27FC236}">
                <a16:creationId xmlns:a16="http://schemas.microsoft.com/office/drawing/2014/main" id="{1780AE7E-9204-87FC-2E1A-F46C246232F8}"/>
              </a:ext>
            </a:extLst>
          </p:cNvPr>
          <p:cNvPicPr>
            <a:picLocks noChangeAspect="1"/>
          </p:cNvPicPr>
          <p:nvPr/>
        </p:nvPicPr>
        <p:blipFill>
          <a:blip r:embed="rId3"/>
          <a:stretch>
            <a:fillRect/>
          </a:stretch>
        </p:blipFill>
        <p:spPr>
          <a:xfrm>
            <a:off x="8960981" y="3597805"/>
            <a:ext cx="382975" cy="382975"/>
          </a:xfrm>
          <a:prstGeom prst="rect">
            <a:avLst/>
          </a:prstGeom>
        </p:spPr>
      </p:pic>
      <p:pic>
        <p:nvPicPr>
          <p:cNvPr id="9" name="Picture 8">
            <a:extLst>
              <a:ext uri="{FF2B5EF4-FFF2-40B4-BE49-F238E27FC236}">
                <a16:creationId xmlns:a16="http://schemas.microsoft.com/office/drawing/2014/main" id="{B8ADF4F7-F0BC-0554-251B-CAB5242C43E4}"/>
              </a:ext>
            </a:extLst>
          </p:cNvPr>
          <p:cNvPicPr>
            <a:picLocks noChangeAspect="1"/>
          </p:cNvPicPr>
          <p:nvPr/>
        </p:nvPicPr>
        <p:blipFill>
          <a:blip r:embed="rId4">
            <a:alphaModFix amt="20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spTree>
    <p:extLst>
      <p:ext uri="{BB962C8B-B14F-4D97-AF65-F5344CB8AC3E}">
        <p14:creationId xmlns:p14="http://schemas.microsoft.com/office/powerpoint/2010/main" val="192637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E3A90-DC14-FA73-3B93-48373870AB56}"/>
              </a:ext>
            </a:extLst>
          </p:cNvPr>
          <p:cNvSpPr>
            <a:spLocks noGrp="1"/>
          </p:cNvSpPr>
          <p:nvPr>
            <p:ph idx="1"/>
          </p:nvPr>
        </p:nvSpPr>
        <p:spPr>
          <a:xfrm>
            <a:off x="645168" y="1617133"/>
            <a:ext cx="10515600" cy="1325563"/>
          </a:xfrm>
        </p:spPr>
        <p:txBody>
          <a:bodyPr>
            <a:normAutofit/>
          </a:bodyPr>
          <a:lstStyle/>
          <a:p>
            <a:pPr marL="0" indent="0">
              <a:buNone/>
            </a:pPr>
            <a:r>
              <a:rPr lang="pt-BR" sz="2000" dirty="0">
                <a:solidFill>
                  <a:srgbClr val="142D4F"/>
                </a:solidFill>
                <a:latin typeface="Montserrat Medium" panose="00000600000000000000" pitchFamily="50" charset="0"/>
              </a:rPr>
              <a:t>Na Ethos Rent a Car, oferecemos soluções de mobilidade pensadas para garantir conforto, segurança e flexibilidade em cada viagem. A nossa frota moderna inclui veículos 4x4 ideais para viagens longas e destinos remotos, adaptando-se às diferentes necessidades dos nossos clientes.</a:t>
            </a:r>
            <a:endParaRPr lang="LID4096" sz="2000" dirty="0">
              <a:solidFill>
                <a:srgbClr val="142D4F"/>
              </a:solidFill>
              <a:latin typeface="Montserrat Medium" panose="00000600000000000000" pitchFamily="50" charset="0"/>
            </a:endParaRPr>
          </a:p>
        </p:txBody>
      </p:sp>
      <p:pic>
        <p:nvPicPr>
          <p:cNvPr id="4" name="Picture 3">
            <a:extLst>
              <a:ext uri="{FF2B5EF4-FFF2-40B4-BE49-F238E27FC236}">
                <a16:creationId xmlns:a16="http://schemas.microsoft.com/office/drawing/2014/main" id="{07903160-9917-4B1E-C285-9BE543CCE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6" name="Graphic 5">
            <a:extLst>
              <a:ext uri="{FF2B5EF4-FFF2-40B4-BE49-F238E27FC236}">
                <a16:creationId xmlns:a16="http://schemas.microsoft.com/office/drawing/2014/main" id="{983A3B94-BB0A-4F35-88E9-6A748A35CB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534" y="286279"/>
            <a:ext cx="355599" cy="355599"/>
          </a:xfrm>
          <a:prstGeom prst="rect">
            <a:avLst/>
          </a:prstGeom>
        </p:spPr>
      </p:pic>
      <p:pic>
        <p:nvPicPr>
          <p:cNvPr id="7" name="Picture 6">
            <a:extLst>
              <a:ext uri="{FF2B5EF4-FFF2-40B4-BE49-F238E27FC236}">
                <a16:creationId xmlns:a16="http://schemas.microsoft.com/office/drawing/2014/main" id="{849D6871-E962-F699-FE5C-02E7ACB3CA0E}"/>
              </a:ext>
            </a:extLst>
          </p:cNvPr>
          <p:cNvPicPr>
            <a:picLocks noChangeAspect="1"/>
          </p:cNvPicPr>
          <p:nvPr/>
        </p:nvPicPr>
        <p:blipFill>
          <a:blip r:embed="rId5">
            <a:alphaModFix amt="20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sp>
        <p:nvSpPr>
          <p:cNvPr id="5" name="Rectangle 3">
            <a:extLst>
              <a:ext uri="{FF2B5EF4-FFF2-40B4-BE49-F238E27FC236}">
                <a16:creationId xmlns:a16="http://schemas.microsoft.com/office/drawing/2014/main" id="{BBE89B27-6194-7B1E-6976-B6260374AD7E}"/>
              </a:ext>
            </a:extLst>
          </p:cNvPr>
          <p:cNvSpPr/>
          <p:nvPr/>
        </p:nvSpPr>
        <p:spPr>
          <a:xfrm>
            <a:off x="645168" y="206216"/>
            <a:ext cx="688340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Nossos</a:t>
            </a:r>
            <a:r>
              <a:rPr lang="en-US" sz="2400" dirty="0">
                <a:solidFill>
                  <a:schemeClr val="bg1"/>
                </a:solidFill>
                <a:latin typeface="Eras Demi ITC" panose="020B0805030504020804" pitchFamily="34" charset="0"/>
              </a:rPr>
              <a:t> Serviços</a:t>
            </a:r>
            <a:endParaRPr lang="LID4096" sz="2400" dirty="0">
              <a:solidFill>
                <a:schemeClr val="bg1"/>
              </a:solidFill>
              <a:latin typeface="Eras Demi ITC" panose="020B0805030504020804" pitchFamily="34" charset="0"/>
            </a:endParaRPr>
          </a:p>
        </p:txBody>
      </p:sp>
      <p:sp>
        <p:nvSpPr>
          <p:cNvPr id="10" name="Rectangle 3">
            <a:extLst>
              <a:ext uri="{FF2B5EF4-FFF2-40B4-BE49-F238E27FC236}">
                <a16:creationId xmlns:a16="http://schemas.microsoft.com/office/drawing/2014/main" id="{392663FA-7F0D-5514-3E24-D3681EC43AAF}"/>
              </a:ext>
            </a:extLst>
          </p:cNvPr>
          <p:cNvSpPr/>
          <p:nvPr/>
        </p:nvSpPr>
        <p:spPr>
          <a:xfrm>
            <a:off x="579120" y="3147060"/>
            <a:ext cx="377952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1"/>
                </a:solidFill>
                <a:latin typeface="Eras Demi ITC" panose="020B0805030504020804" pitchFamily="34" charset="0"/>
              </a:rPr>
              <a:t>Reserva</a:t>
            </a:r>
            <a:r>
              <a:rPr lang="en-US" sz="1800" dirty="0">
                <a:solidFill>
                  <a:schemeClr val="bg1"/>
                </a:solidFill>
                <a:latin typeface="Eras Demi ITC" panose="020B0805030504020804" pitchFamily="34" charset="0"/>
              </a:rPr>
              <a:t> </a:t>
            </a:r>
            <a:r>
              <a:rPr lang="en-US" sz="1800" dirty="0" err="1">
                <a:solidFill>
                  <a:schemeClr val="bg1"/>
                </a:solidFill>
                <a:latin typeface="Eras Demi ITC" panose="020B0805030504020804" pitchFamily="34" charset="0"/>
              </a:rPr>
              <a:t>por</a:t>
            </a:r>
            <a:r>
              <a:rPr lang="en-US" sz="1800" dirty="0">
                <a:solidFill>
                  <a:schemeClr val="bg1"/>
                </a:solidFill>
                <a:latin typeface="Eras Demi ITC" panose="020B0805030504020804" pitchFamily="34" charset="0"/>
              </a:rPr>
              <a:t> </a:t>
            </a:r>
            <a:r>
              <a:rPr lang="en-US" sz="1800" dirty="0" err="1">
                <a:solidFill>
                  <a:schemeClr val="bg1"/>
                </a:solidFill>
                <a:latin typeface="Eras Demi ITC" panose="020B0805030504020804" pitchFamily="34" charset="0"/>
              </a:rPr>
              <a:t>Telefone</a:t>
            </a:r>
            <a:endParaRPr lang="LID4096" dirty="0"/>
          </a:p>
        </p:txBody>
      </p:sp>
      <p:sp>
        <p:nvSpPr>
          <p:cNvPr id="11" name="Content Placeholder 2">
            <a:extLst>
              <a:ext uri="{FF2B5EF4-FFF2-40B4-BE49-F238E27FC236}">
                <a16:creationId xmlns:a16="http://schemas.microsoft.com/office/drawing/2014/main" id="{38AE930E-9CBC-3C64-9D8B-15D9B704EF9C}"/>
              </a:ext>
            </a:extLst>
          </p:cNvPr>
          <p:cNvSpPr txBox="1">
            <a:spLocks/>
          </p:cNvSpPr>
          <p:nvPr/>
        </p:nvSpPr>
        <p:spPr>
          <a:xfrm>
            <a:off x="668867" y="3901122"/>
            <a:ext cx="3445933" cy="133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600" dirty="0" err="1">
                <a:solidFill>
                  <a:srgbClr val="142D4F"/>
                </a:solidFill>
                <a:latin typeface="Montserrat Medium" panose="00000600000000000000" pitchFamily="50" charset="0"/>
              </a:rPr>
              <a:t>Processo</a:t>
            </a:r>
            <a:r>
              <a:rPr lang="en-GB" sz="1600" dirty="0">
                <a:solidFill>
                  <a:srgbClr val="142D4F"/>
                </a:solidFill>
                <a:latin typeface="Montserrat Medium" panose="00000600000000000000" pitchFamily="50" charset="0"/>
              </a:rPr>
              <a:t> de </a:t>
            </a:r>
            <a:r>
              <a:rPr lang="en-GB" sz="1600" dirty="0" err="1">
                <a:solidFill>
                  <a:srgbClr val="142D4F"/>
                </a:solidFill>
                <a:latin typeface="Montserrat Medium" panose="00000600000000000000" pitchFamily="50" charset="0"/>
              </a:rPr>
              <a:t>aluguer</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facilitado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rápido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seguro</a:t>
            </a:r>
            <a:r>
              <a:rPr lang="en-GB" sz="1600" dirty="0">
                <a:solidFill>
                  <a:srgbClr val="142D4F"/>
                </a:solidFill>
                <a:latin typeface="Montserrat Medium" panose="00000600000000000000" pitchFamily="50" charset="0"/>
              </a:rPr>
              <a:t> e </a:t>
            </a:r>
            <a:r>
              <a:rPr lang="en-GB" sz="1600" dirty="0" err="1">
                <a:solidFill>
                  <a:srgbClr val="142D4F"/>
                </a:solidFill>
                <a:latin typeface="Montserrat Medium" panose="00000600000000000000" pitchFamily="50" charset="0"/>
              </a:rPr>
              <a:t>conveniente</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bastando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uma</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chamada</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sem</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necessidade</a:t>
            </a:r>
            <a:r>
              <a:rPr lang="en-GB" sz="1600" dirty="0">
                <a:solidFill>
                  <a:srgbClr val="142D4F"/>
                </a:solidFill>
                <a:latin typeface="Montserrat Medium" panose="00000600000000000000" pitchFamily="50" charset="0"/>
              </a:rPr>
              <a:t> de </a:t>
            </a:r>
            <a:r>
              <a:rPr lang="en-GB" sz="1600" dirty="0" err="1">
                <a:solidFill>
                  <a:srgbClr val="142D4F"/>
                </a:solidFill>
                <a:latin typeface="Montserrat Medium" panose="00000600000000000000" pitchFamily="50" charset="0"/>
              </a:rPr>
              <a:t>deslocações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ou</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formulários</a:t>
            </a:r>
            <a:r>
              <a:rPr lang="en-GB" sz="1600" dirty="0">
                <a:solidFill>
                  <a:srgbClr val="142D4F"/>
                </a:solidFill>
                <a:latin typeface="Montserrat Medium" panose="00000600000000000000" pitchFamily="50" charset="0"/>
              </a:rPr>
              <a:t>).</a:t>
            </a:r>
          </a:p>
          <a:p>
            <a:pPr marL="0" indent="0" algn="just">
              <a:buFont typeface="Arial" panose="020B0604020202020204" pitchFamily="34" charset="0"/>
              <a:buNone/>
            </a:pPr>
            <a:endParaRPr lang="LID4096" sz="1600" dirty="0">
              <a:solidFill>
                <a:srgbClr val="142D4F"/>
              </a:solidFill>
              <a:latin typeface="Montserrat Medium" panose="00000600000000000000" pitchFamily="50" charset="0"/>
            </a:endParaRPr>
          </a:p>
        </p:txBody>
      </p:sp>
      <p:sp>
        <p:nvSpPr>
          <p:cNvPr id="12" name="Rectangle 7">
            <a:extLst>
              <a:ext uri="{FF2B5EF4-FFF2-40B4-BE49-F238E27FC236}">
                <a16:creationId xmlns:a16="http://schemas.microsoft.com/office/drawing/2014/main" id="{81C68359-9BDD-2CDB-F80B-61738413AAB1}"/>
              </a:ext>
            </a:extLst>
          </p:cNvPr>
          <p:cNvSpPr/>
          <p:nvPr/>
        </p:nvSpPr>
        <p:spPr>
          <a:xfrm>
            <a:off x="4726101" y="3147060"/>
            <a:ext cx="3435766" cy="533400"/>
          </a:xfrm>
          <a:custGeom>
            <a:avLst/>
            <a:gdLst>
              <a:gd name="connsiteX0" fmla="*/ 0 w 2331720"/>
              <a:gd name="connsiteY0" fmla="*/ 0 h 533400"/>
              <a:gd name="connsiteX1" fmla="*/ 2331720 w 2331720"/>
              <a:gd name="connsiteY1" fmla="*/ 0 h 533400"/>
              <a:gd name="connsiteX2" fmla="*/ 2331720 w 2331720"/>
              <a:gd name="connsiteY2" fmla="*/ 533400 h 533400"/>
              <a:gd name="connsiteX3" fmla="*/ 0 w 2331720"/>
              <a:gd name="connsiteY3" fmla="*/ 533400 h 533400"/>
              <a:gd name="connsiteX4" fmla="*/ 0 w 2331720"/>
              <a:gd name="connsiteY4" fmla="*/ 0 h 533400"/>
              <a:gd name="connsiteX0" fmla="*/ 167640 w 2331720"/>
              <a:gd name="connsiteY0" fmla="*/ 0 h 533400"/>
              <a:gd name="connsiteX1" fmla="*/ 2331720 w 2331720"/>
              <a:gd name="connsiteY1" fmla="*/ 0 h 533400"/>
              <a:gd name="connsiteX2" fmla="*/ 2331720 w 2331720"/>
              <a:gd name="connsiteY2" fmla="*/ 533400 h 533400"/>
              <a:gd name="connsiteX3" fmla="*/ 0 w 2331720"/>
              <a:gd name="connsiteY3" fmla="*/ 533400 h 533400"/>
              <a:gd name="connsiteX4" fmla="*/ 167640 w 2331720"/>
              <a:gd name="connsiteY4" fmla="*/ 0 h 533400"/>
              <a:gd name="connsiteX0" fmla="*/ 167640 w 2514600"/>
              <a:gd name="connsiteY0" fmla="*/ 0 h 533400"/>
              <a:gd name="connsiteX1" fmla="*/ 2514600 w 2514600"/>
              <a:gd name="connsiteY1" fmla="*/ 0 h 533400"/>
              <a:gd name="connsiteX2" fmla="*/ 2331720 w 2514600"/>
              <a:gd name="connsiteY2" fmla="*/ 533400 h 533400"/>
              <a:gd name="connsiteX3" fmla="*/ 0 w 2514600"/>
              <a:gd name="connsiteY3" fmla="*/ 533400 h 533400"/>
              <a:gd name="connsiteX4" fmla="*/ 167640 w 2514600"/>
              <a:gd name="connsiteY4" fmla="*/ 0 h 533400"/>
              <a:gd name="connsiteX0" fmla="*/ 289560 w 2514600"/>
              <a:gd name="connsiteY0" fmla="*/ 0 h 533400"/>
              <a:gd name="connsiteX1" fmla="*/ 2514600 w 2514600"/>
              <a:gd name="connsiteY1" fmla="*/ 0 h 533400"/>
              <a:gd name="connsiteX2" fmla="*/ 2331720 w 2514600"/>
              <a:gd name="connsiteY2" fmla="*/ 533400 h 533400"/>
              <a:gd name="connsiteX3" fmla="*/ 0 w 2514600"/>
              <a:gd name="connsiteY3" fmla="*/ 533400 h 533400"/>
              <a:gd name="connsiteX4" fmla="*/ 289560 w 2514600"/>
              <a:gd name="connsiteY4" fmla="*/ 0 h 533400"/>
              <a:gd name="connsiteX0" fmla="*/ 228600 w 2514600"/>
              <a:gd name="connsiteY0" fmla="*/ 0 h 533400"/>
              <a:gd name="connsiteX1" fmla="*/ 2514600 w 2514600"/>
              <a:gd name="connsiteY1" fmla="*/ 0 h 533400"/>
              <a:gd name="connsiteX2" fmla="*/ 2331720 w 2514600"/>
              <a:gd name="connsiteY2" fmla="*/ 533400 h 533400"/>
              <a:gd name="connsiteX3" fmla="*/ 0 w 2514600"/>
              <a:gd name="connsiteY3" fmla="*/ 533400 h 533400"/>
              <a:gd name="connsiteX4" fmla="*/ 228600 w 2514600"/>
              <a:gd name="connsiteY4" fmla="*/ 0 h 533400"/>
              <a:gd name="connsiteX0" fmla="*/ 198967 w 2514600"/>
              <a:gd name="connsiteY0" fmla="*/ 0 h 533400"/>
              <a:gd name="connsiteX1" fmla="*/ 2514600 w 2514600"/>
              <a:gd name="connsiteY1" fmla="*/ 0 h 533400"/>
              <a:gd name="connsiteX2" fmla="*/ 2331720 w 2514600"/>
              <a:gd name="connsiteY2" fmla="*/ 533400 h 533400"/>
              <a:gd name="connsiteX3" fmla="*/ 0 w 2514600"/>
              <a:gd name="connsiteY3" fmla="*/ 533400 h 533400"/>
              <a:gd name="connsiteX4" fmla="*/ 198967 w 2514600"/>
              <a:gd name="connsiteY4" fmla="*/ 0 h 533400"/>
              <a:gd name="connsiteX0" fmla="*/ 220134 w 2514600"/>
              <a:gd name="connsiteY0" fmla="*/ 4234 h 533400"/>
              <a:gd name="connsiteX1" fmla="*/ 2514600 w 2514600"/>
              <a:gd name="connsiteY1" fmla="*/ 0 h 533400"/>
              <a:gd name="connsiteX2" fmla="*/ 2331720 w 2514600"/>
              <a:gd name="connsiteY2" fmla="*/ 533400 h 533400"/>
              <a:gd name="connsiteX3" fmla="*/ 0 w 2514600"/>
              <a:gd name="connsiteY3" fmla="*/ 533400 h 533400"/>
              <a:gd name="connsiteX4" fmla="*/ 220134 w 2514600"/>
              <a:gd name="connsiteY4" fmla="*/ 4234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533400">
                <a:moveTo>
                  <a:pt x="220134" y="4234"/>
                </a:moveTo>
                <a:lnTo>
                  <a:pt x="2514600" y="0"/>
                </a:lnTo>
                <a:lnTo>
                  <a:pt x="2331720" y="533400"/>
                </a:lnTo>
                <a:lnTo>
                  <a:pt x="0" y="533400"/>
                </a:lnTo>
                <a:lnTo>
                  <a:pt x="220134" y="4234"/>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1"/>
                </a:solidFill>
                <a:latin typeface="Eras Demi ITC" panose="020B0805030504020804" pitchFamily="34" charset="0"/>
              </a:rPr>
              <a:t>Pacotes</a:t>
            </a:r>
            <a:endParaRPr lang="LID4096" dirty="0"/>
          </a:p>
        </p:txBody>
      </p:sp>
      <p:sp>
        <p:nvSpPr>
          <p:cNvPr id="13" name="Content Placeholder 2">
            <a:extLst>
              <a:ext uri="{FF2B5EF4-FFF2-40B4-BE49-F238E27FC236}">
                <a16:creationId xmlns:a16="http://schemas.microsoft.com/office/drawing/2014/main" id="{3E3141E2-4699-42DC-7E4B-08351FEFAE67}"/>
              </a:ext>
            </a:extLst>
          </p:cNvPr>
          <p:cNvSpPr txBox="1">
            <a:spLocks/>
          </p:cNvSpPr>
          <p:nvPr/>
        </p:nvSpPr>
        <p:spPr>
          <a:xfrm>
            <a:off x="4424688" y="3870642"/>
            <a:ext cx="3737179" cy="1683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dirty="0" err="1">
                <a:solidFill>
                  <a:srgbClr val="142D4F"/>
                </a:solidFill>
                <a:latin typeface="Montserrat Medium" panose="00000600000000000000" pitchFamily="50" charset="0"/>
              </a:rPr>
              <a:t>Os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nossos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pacotes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incluem</a:t>
            </a:r>
            <a:r>
              <a:rPr lang="en-GB" sz="1600" dirty="0">
                <a:solidFill>
                  <a:srgbClr val="142D4F"/>
                </a:solidFill>
                <a:latin typeface="Montserrat Medium" panose="00000600000000000000" pitchFamily="50" charset="0"/>
              </a:rPr>
              <a:t>: Carros para </a:t>
            </a:r>
            <a:r>
              <a:rPr lang="en-GB" sz="1600" dirty="0" err="1">
                <a:solidFill>
                  <a:srgbClr val="142D4F"/>
                </a:solidFill>
                <a:latin typeface="Montserrat Medium" panose="00000600000000000000" pitchFamily="50" charset="0"/>
              </a:rPr>
              <a:t>Trabalho</a:t>
            </a:r>
            <a:r>
              <a:rPr lang="en-GB" sz="1600" dirty="0">
                <a:solidFill>
                  <a:srgbClr val="142D4F"/>
                </a:solidFill>
                <a:latin typeface="Montserrat Medium" panose="00000600000000000000" pitchFamily="50" charset="0"/>
              </a:rPr>
              <a:t> de campo , Carros </a:t>
            </a:r>
            <a:r>
              <a:rPr lang="en-GB" sz="1600" dirty="0" err="1">
                <a:solidFill>
                  <a:srgbClr val="142D4F"/>
                </a:solidFill>
                <a:latin typeface="Montserrat Medium" panose="00000600000000000000" pitchFamily="50" charset="0"/>
              </a:rPr>
              <a:t>executivos</a:t>
            </a:r>
            <a:r>
              <a:rPr lang="en-GB" sz="1600" dirty="0">
                <a:solidFill>
                  <a:srgbClr val="142D4F"/>
                </a:solidFill>
                <a:latin typeface="Montserrat Medium" panose="00000600000000000000" pitchFamily="50" charset="0"/>
              </a:rPr>
              <a:t> , Transporte de </a:t>
            </a:r>
            <a:r>
              <a:rPr lang="en-GB" sz="1600" dirty="0" err="1">
                <a:solidFill>
                  <a:srgbClr val="142D4F"/>
                </a:solidFill>
                <a:latin typeface="Montserrat Medium" panose="00000600000000000000" pitchFamily="50" charset="0"/>
              </a:rPr>
              <a:t>carga</a:t>
            </a:r>
            <a:r>
              <a:rPr lang="en-GB" sz="1600" dirty="0">
                <a:solidFill>
                  <a:srgbClr val="142D4F"/>
                </a:solidFill>
                <a:latin typeface="Montserrat Medium" panose="00000600000000000000" pitchFamily="50" charset="0"/>
              </a:rPr>
              <a:t> de </a:t>
            </a:r>
            <a:r>
              <a:rPr lang="en-GB" sz="1600" dirty="0" err="1">
                <a:solidFill>
                  <a:srgbClr val="142D4F"/>
                </a:solidFill>
                <a:latin typeface="Montserrat Medium" panose="00000600000000000000" pitchFamily="50" charset="0"/>
              </a:rPr>
              <a:t>menor</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porte</a:t>
            </a:r>
            <a:r>
              <a:rPr lang="en-GB" sz="1600" dirty="0">
                <a:solidFill>
                  <a:srgbClr val="142D4F"/>
                </a:solidFill>
                <a:latin typeface="Montserrat Medium" panose="00000600000000000000" pitchFamily="50" charset="0"/>
              </a:rPr>
              <a:t> , Transporte de </a:t>
            </a:r>
            <a:r>
              <a:rPr lang="en-GB" sz="1600" dirty="0" err="1">
                <a:solidFill>
                  <a:srgbClr val="142D4F"/>
                </a:solidFill>
                <a:latin typeface="Montserrat Medium" panose="00000600000000000000" pitchFamily="50" charset="0"/>
              </a:rPr>
              <a:t>pessoas</a:t>
            </a:r>
            <a:r>
              <a:rPr lang="en-GB" sz="1600" dirty="0">
                <a:solidFill>
                  <a:srgbClr val="142D4F"/>
                </a:solidFill>
                <a:latin typeface="Montserrat Medium" panose="00000600000000000000" pitchFamily="50" charset="0"/>
              </a:rPr>
              <a:t> e bens. </a:t>
            </a:r>
            <a:endParaRPr lang="LID4096" sz="1600" dirty="0">
              <a:solidFill>
                <a:srgbClr val="142D4F"/>
              </a:solidFill>
              <a:latin typeface="Montserrat Medium" panose="00000600000000000000" pitchFamily="50" charset="0"/>
            </a:endParaRPr>
          </a:p>
        </p:txBody>
      </p:sp>
      <p:sp>
        <p:nvSpPr>
          <p:cNvPr id="14" name="Content Placeholder 2">
            <a:extLst>
              <a:ext uri="{FF2B5EF4-FFF2-40B4-BE49-F238E27FC236}">
                <a16:creationId xmlns:a16="http://schemas.microsoft.com/office/drawing/2014/main" id="{13E94BD1-B503-B60B-0DFC-8A4FFB8B16A6}"/>
              </a:ext>
            </a:extLst>
          </p:cNvPr>
          <p:cNvSpPr txBox="1">
            <a:spLocks/>
          </p:cNvSpPr>
          <p:nvPr/>
        </p:nvSpPr>
        <p:spPr>
          <a:xfrm>
            <a:off x="8432073" y="3870642"/>
            <a:ext cx="3264747" cy="1370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dirty="0" err="1">
                <a:solidFill>
                  <a:srgbClr val="142D4F"/>
                </a:solidFill>
                <a:latin typeface="Montserrat Medium" panose="00000600000000000000" pitchFamily="50" charset="0"/>
              </a:rPr>
              <a:t>Permite</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levantar</a:t>
            </a:r>
            <a:r>
              <a:rPr lang="en-GB" sz="1600" dirty="0">
                <a:solidFill>
                  <a:srgbClr val="142D4F"/>
                </a:solidFill>
                <a:latin typeface="Montserrat Medium" panose="00000600000000000000" pitchFamily="50" charset="0"/>
              </a:rPr>
              <a:t> o </a:t>
            </a:r>
            <a:r>
              <a:rPr lang="en-GB" sz="1600" dirty="0" err="1">
                <a:solidFill>
                  <a:srgbClr val="142D4F"/>
                </a:solidFill>
                <a:latin typeface="Montserrat Medium" panose="00000600000000000000" pitchFamily="50" charset="0"/>
              </a:rPr>
              <a:t>veículo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numa</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cidade</a:t>
            </a:r>
            <a:r>
              <a:rPr lang="en-GB" sz="1600" dirty="0">
                <a:solidFill>
                  <a:srgbClr val="142D4F"/>
                </a:solidFill>
                <a:latin typeface="Montserrat Medium" panose="00000600000000000000" pitchFamily="50" charset="0"/>
              </a:rPr>
              <a:t> e </a:t>
            </a:r>
            <a:r>
              <a:rPr lang="en-GB" sz="1600" dirty="0" err="1">
                <a:solidFill>
                  <a:srgbClr val="142D4F"/>
                </a:solidFill>
                <a:latin typeface="Montserrat Medium" panose="00000600000000000000" pitchFamily="50" charset="0"/>
              </a:rPr>
              <a:t>devolvê</a:t>
            </a:r>
            <a:r>
              <a:rPr lang="en-GB" sz="1600" dirty="0">
                <a:solidFill>
                  <a:srgbClr val="142D4F"/>
                </a:solidFill>
                <a:latin typeface="Montserrat Medium" panose="00000600000000000000" pitchFamily="50" charset="0"/>
              </a:rPr>
              <a:t>-lo </a:t>
            </a:r>
            <a:r>
              <a:rPr lang="en-GB" sz="1600" dirty="0" err="1">
                <a:solidFill>
                  <a:srgbClr val="142D4F"/>
                </a:solidFill>
                <a:latin typeface="Montserrat Medium" panose="00000600000000000000" pitchFamily="50" charset="0"/>
              </a:rPr>
              <a:t>noutra</a:t>
            </a:r>
            <a:r>
              <a:rPr lang="en-GB" sz="1600" dirty="0">
                <a:solidFill>
                  <a:srgbClr val="142D4F"/>
                </a:solidFill>
                <a:latin typeface="Montserrat Medium" panose="00000600000000000000" pitchFamily="50" charset="0"/>
              </a:rPr>
              <a:t>. Ideal para </a:t>
            </a:r>
            <a:r>
              <a:rPr lang="en-GB" sz="1600" dirty="0" err="1">
                <a:solidFill>
                  <a:srgbClr val="142D4F"/>
                </a:solidFill>
                <a:latin typeface="Montserrat Medium" panose="00000600000000000000" pitchFamily="50" charset="0"/>
              </a:rPr>
              <a:t>quem</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tem</a:t>
            </a:r>
            <a:r>
              <a:rPr lang="en-GB" sz="1600" dirty="0">
                <a:solidFill>
                  <a:srgbClr val="142D4F"/>
                </a:solidFill>
                <a:latin typeface="Montserrat Medium" panose="00000600000000000000" pitchFamily="50" charset="0"/>
              </a:rPr>
              <a:t> um </a:t>
            </a:r>
            <a:r>
              <a:rPr lang="en-GB" sz="1600" dirty="0" err="1">
                <a:solidFill>
                  <a:srgbClr val="142D4F"/>
                </a:solidFill>
                <a:latin typeface="Montserrat Medium" panose="00000600000000000000" pitchFamily="50" charset="0"/>
              </a:rPr>
              <a:t>percurso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único</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ou</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precisa</a:t>
            </a:r>
            <a:r>
              <a:rPr lang="en-GB" sz="1600" dirty="0">
                <a:solidFill>
                  <a:srgbClr val="142D4F"/>
                </a:solidFill>
                <a:latin typeface="Montserrat Medium" panose="00000600000000000000" pitchFamily="50" charset="0"/>
              </a:rPr>
              <a:t> de </a:t>
            </a:r>
            <a:r>
              <a:rPr lang="en-GB" sz="1600" dirty="0" err="1">
                <a:solidFill>
                  <a:srgbClr val="142D4F"/>
                </a:solidFill>
                <a:latin typeface="Montserrat Medium" panose="00000600000000000000" pitchFamily="50" charset="0"/>
              </a:rPr>
              <a:t>flexibilidade</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nas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suas</a:t>
            </a:r>
            <a:r>
              <a:rPr lang="en-GB" sz="1600" dirty="0">
                <a:solidFill>
                  <a:srgbClr val="142D4F"/>
                </a:solidFill>
                <a:latin typeface="Montserrat Medium" panose="00000600000000000000" pitchFamily="50" charset="0"/>
              </a:rPr>
              <a:t> </a:t>
            </a:r>
            <a:r>
              <a:rPr lang="en-GB" sz="1600" dirty="0" err="1">
                <a:solidFill>
                  <a:srgbClr val="142D4F"/>
                </a:solidFill>
                <a:latin typeface="Montserrat Medium" panose="00000600000000000000" pitchFamily="50" charset="0"/>
              </a:rPr>
              <a:t>viagens</a:t>
            </a:r>
            <a:r>
              <a:rPr lang="en-GB" sz="1600" dirty="0">
                <a:solidFill>
                  <a:srgbClr val="142D4F"/>
                </a:solidFill>
                <a:latin typeface="Montserrat Medium" panose="00000600000000000000" pitchFamily="50" charset="0"/>
              </a:rPr>
              <a:t>.</a:t>
            </a:r>
          </a:p>
          <a:p>
            <a:pPr marL="0" indent="0" algn="just">
              <a:buNone/>
            </a:pPr>
            <a:endParaRPr lang="LID4096" sz="1600" dirty="0">
              <a:solidFill>
                <a:srgbClr val="142D4F"/>
              </a:solidFill>
              <a:latin typeface="Montserrat Medium" panose="00000600000000000000" pitchFamily="50" charset="0"/>
            </a:endParaRPr>
          </a:p>
        </p:txBody>
      </p:sp>
      <p:sp>
        <p:nvSpPr>
          <p:cNvPr id="15" name="Rectangle 9">
            <a:extLst>
              <a:ext uri="{FF2B5EF4-FFF2-40B4-BE49-F238E27FC236}">
                <a16:creationId xmlns:a16="http://schemas.microsoft.com/office/drawing/2014/main" id="{1F3298A4-2679-1E08-8A09-6A09E916F7E8}"/>
              </a:ext>
            </a:extLst>
          </p:cNvPr>
          <p:cNvSpPr/>
          <p:nvPr/>
        </p:nvSpPr>
        <p:spPr>
          <a:xfrm>
            <a:off x="8529328" y="3090333"/>
            <a:ext cx="3404198" cy="533400"/>
          </a:xfrm>
          <a:custGeom>
            <a:avLst/>
            <a:gdLst>
              <a:gd name="connsiteX0" fmla="*/ 0 w 3352800"/>
              <a:gd name="connsiteY0" fmla="*/ 0 h 533400"/>
              <a:gd name="connsiteX1" fmla="*/ 3352800 w 3352800"/>
              <a:gd name="connsiteY1" fmla="*/ 0 h 533400"/>
              <a:gd name="connsiteX2" fmla="*/ 3352800 w 3352800"/>
              <a:gd name="connsiteY2" fmla="*/ 533400 h 533400"/>
              <a:gd name="connsiteX3" fmla="*/ 0 w 3352800"/>
              <a:gd name="connsiteY3" fmla="*/ 533400 h 533400"/>
              <a:gd name="connsiteX4" fmla="*/ 0 w 3352800"/>
              <a:gd name="connsiteY4" fmla="*/ 0 h 533400"/>
              <a:gd name="connsiteX0" fmla="*/ 259080 w 3352800"/>
              <a:gd name="connsiteY0" fmla="*/ 0 h 533400"/>
              <a:gd name="connsiteX1" fmla="*/ 3352800 w 3352800"/>
              <a:gd name="connsiteY1" fmla="*/ 0 h 533400"/>
              <a:gd name="connsiteX2" fmla="*/ 3352800 w 3352800"/>
              <a:gd name="connsiteY2" fmla="*/ 533400 h 533400"/>
              <a:gd name="connsiteX3" fmla="*/ 0 w 3352800"/>
              <a:gd name="connsiteY3" fmla="*/ 533400 h 533400"/>
              <a:gd name="connsiteX4" fmla="*/ 259080 w 3352800"/>
              <a:gd name="connsiteY4" fmla="*/ 0 h 533400"/>
              <a:gd name="connsiteX0" fmla="*/ 152400 w 3352800"/>
              <a:gd name="connsiteY0" fmla="*/ 0 h 533400"/>
              <a:gd name="connsiteX1" fmla="*/ 3352800 w 3352800"/>
              <a:gd name="connsiteY1" fmla="*/ 0 h 533400"/>
              <a:gd name="connsiteX2" fmla="*/ 3352800 w 3352800"/>
              <a:gd name="connsiteY2" fmla="*/ 533400 h 533400"/>
              <a:gd name="connsiteX3" fmla="*/ 0 w 3352800"/>
              <a:gd name="connsiteY3" fmla="*/ 533400 h 533400"/>
              <a:gd name="connsiteX4" fmla="*/ 152400 w 3352800"/>
              <a:gd name="connsiteY4" fmla="*/ 0 h 533400"/>
              <a:gd name="connsiteX0" fmla="*/ 152400 w 3550920"/>
              <a:gd name="connsiteY0" fmla="*/ 0 h 533400"/>
              <a:gd name="connsiteX1" fmla="*/ 3550920 w 3550920"/>
              <a:gd name="connsiteY1" fmla="*/ 0 h 533400"/>
              <a:gd name="connsiteX2" fmla="*/ 3352800 w 3550920"/>
              <a:gd name="connsiteY2" fmla="*/ 533400 h 533400"/>
              <a:gd name="connsiteX3" fmla="*/ 0 w 3550920"/>
              <a:gd name="connsiteY3" fmla="*/ 533400 h 533400"/>
              <a:gd name="connsiteX4" fmla="*/ 152400 w 3550920"/>
              <a:gd name="connsiteY4" fmla="*/ 0 h 533400"/>
              <a:gd name="connsiteX0" fmla="*/ 186267 w 3550920"/>
              <a:gd name="connsiteY0" fmla="*/ 0 h 533400"/>
              <a:gd name="connsiteX1" fmla="*/ 3550920 w 3550920"/>
              <a:gd name="connsiteY1" fmla="*/ 0 h 533400"/>
              <a:gd name="connsiteX2" fmla="*/ 3352800 w 3550920"/>
              <a:gd name="connsiteY2" fmla="*/ 533400 h 533400"/>
              <a:gd name="connsiteX3" fmla="*/ 0 w 3550920"/>
              <a:gd name="connsiteY3" fmla="*/ 533400 h 533400"/>
              <a:gd name="connsiteX4" fmla="*/ 186267 w 3550920"/>
              <a:gd name="connsiteY4" fmla="*/ 0 h 533400"/>
              <a:gd name="connsiteX0" fmla="*/ 169334 w 3550920"/>
              <a:gd name="connsiteY0" fmla="*/ 4234 h 533400"/>
              <a:gd name="connsiteX1" fmla="*/ 3550920 w 3550920"/>
              <a:gd name="connsiteY1" fmla="*/ 0 h 533400"/>
              <a:gd name="connsiteX2" fmla="*/ 3352800 w 3550920"/>
              <a:gd name="connsiteY2" fmla="*/ 533400 h 533400"/>
              <a:gd name="connsiteX3" fmla="*/ 0 w 3550920"/>
              <a:gd name="connsiteY3" fmla="*/ 533400 h 533400"/>
              <a:gd name="connsiteX4" fmla="*/ 169334 w 3550920"/>
              <a:gd name="connsiteY4" fmla="*/ 4234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0920" h="533400">
                <a:moveTo>
                  <a:pt x="169334" y="4234"/>
                </a:moveTo>
                <a:lnTo>
                  <a:pt x="3550920" y="0"/>
                </a:lnTo>
                <a:lnTo>
                  <a:pt x="3352800" y="533400"/>
                </a:lnTo>
                <a:lnTo>
                  <a:pt x="0" y="533400"/>
                </a:lnTo>
                <a:lnTo>
                  <a:pt x="169334" y="4234"/>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Eras Demi ITC" panose="020B0805030504020804" pitchFamily="34" charset="0"/>
              </a:rPr>
              <a:t>One Way Rental</a:t>
            </a:r>
            <a:endParaRPr lang="LID4096" dirty="0"/>
          </a:p>
        </p:txBody>
      </p:sp>
    </p:spTree>
    <p:extLst>
      <p:ext uri="{BB962C8B-B14F-4D97-AF65-F5344CB8AC3E}">
        <p14:creationId xmlns:p14="http://schemas.microsoft.com/office/powerpoint/2010/main" val="277805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5017F473-1C01-027B-BCCF-415D73C381C9}"/>
              </a:ext>
            </a:extLst>
          </p:cNvPr>
          <p:cNvSpPr/>
          <p:nvPr/>
        </p:nvSpPr>
        <p:spPr>
          <a:xfrm>
            <a:off x="6019800" y="3352799"/>
            <a:ext cx="2264229" cy="1425263"/>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8E703F2-37FF-FE34-F348-CF5E1C9CB423}"/>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pic>
        <p:nvPicPr>
          <p:cNvPr id="4" name="Picture 3">
            <a:extLst>
              <a:ext uri="{FF2B5EF4-FFF2-40B4-BE49-F238E27FC236}">
                <a16:creationId xmlns:a16="http://schemas.microsoft.com/office/drawing/2014/main" id="{F2BDCFF0-A833-CC74-0139-5C660A27C638}"/>
              </a:ext>
            </a:extLst>
          </p:cNvPr>
          <p:cNvPicPr>
            <a:picLocks noChangeAspect="1"/>
          </p:cNvPicPr>
          <p:nvPr/>
        </p:nvPicPr>
        <p:blipFill>
          <a:blip r:embed="rId3"/>
          <a:stretch>
            <a:fillRect/>
          </a:stretch>
        </p:blipFill>
        <p:spPr>
          <a:xfrm>
            <a:off x="1113088" y="2213247"/>
            <a:ext cx="2088547" cy="2544666"/>
          </a:xfrm>
          <a:prstGeom prst="rect">
            <a:avLst/>
          </a:prstGeom>
        </p:spPr>
      </p:pic>
      <p:pic>
        <p:nvPicPr>
          <p:cNvPr id="5" name="Picture 4">
            <a:extLst>
              <a:ext uri="{FF2B5EF4-FFF2-40B4-BE49-F238E27FC236}">
                <a16:creationId xmlns:a16="http://schemas.microsoft.com/office/drawing/2014/main" id="{16834AD0-838F-1056-CD2D-97090647E347}"/>
              </a:ext>
            </a:extLst>
          </p:cNvPr>
          <p:cNvPicPr>
            <a:picLocks noChangeAspect="1"/>
          </p:cNvPicPr>
          <p:nvPr/>
        </p:nvPicPr>
        <p:blipFill>
          <a:blip r:embed="rId4"/>
          <a:stretch>
            <a:fillRect/>
          </a:stretch>
        </p:blipFill>
        <p:spPr>
          <a:xfrm>
            <a:off x="3754231" y="2739262"/>
            <a:ext cx="2010861" cy="2218881"/>
          </a:xfrm>
          <a:prstGeom prst="rect">
            <a:avLst/>
          </a:prstGeom>
        </p:spPr>
      </p:pic>
      <p:pic>
        <p:nvPicPr>
          <p:cNvPr id="6" name="Picture 5">
            <a:extLst>
              <a:ext uri="{FF2B5EF4-FFF2-40B4-BE49-F238E27FC236}">
                <a16:creationId xmlns:a16="http://schemas.microsoft.com/office/drawing/2014/main" id="{1B84757E-7F72-B07E-5A34-F182D88A99F2}"/>
              </a:ext>
            </a:extLst>
          </p:cNvPr>
          <p:cNvPicPr>
            <a:picLocks noChangeAspect="1"/>
          </p:cNvPicPr>
          <p:nvPr/>
        </p:nvPicPr>
        <p:blipFill>
          <a:blip r:embed="rId5"/>
          <a:stretch>
            <a:fillRect/>
          </a:stretch>
        </p:blipFill>
        <p:spPr>
          <a:xfrm>
            <a:off x="8695114" y="2925878"/>
            <a:ext cx="2010860" cy="2281617"/>
          </a:xfrm>
          <a:prstGeom prst="rect">
            <a:avLst/>
          </a:prstGeom>
        </p:spPr>
      </p:pic>
      <p:pic>
        <p:nvPicPr>
          <p:cNvPr id="7" name="Picture 6">
            <a:extLst>
              <a:ext uri="{FF2B5EF4-FFF2-40B4-BE49-F238E27FC236}">
                <a16:creationId xmlns:a16="http://schemas.microsoft.com/office/drawing/2014/main" id="{B8007D18-91CC-7566-6149-91A2805953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6313" y="-939415"/>
            <a:ext cx="3595687" cy="3595687"/>
          </a:xfrm>
          <a:prstGeom prst="rect">
            <a:avLst/>
          </a:prstGeom>
        </p:spPr>
      </p:pic>
      <p:sp>
        <p:nvSpPr>
          <p:cNvPr id="10" name="TextBox 9">
            <a:extLst>
              <a:ext uri="{FF2B5EF4-FFF2-40B4-BE49-F238E27FC236}">
                <a16:creationId xmlns:a16="http://schemas.microsoft.com/office/drawing/2014/main" id="{48F3DE39-EA0C-DBE9-CD50-34C8071A5616}"/>
              </a:ext>
            </a:extLst>
          </p:cNvPr>
          <p:cNvSpPr txBox="1"/>
          <p:nvPr/>
        </p:nvSpPr>
        <p:spPr>
          <a:xfrm>
            <a:off x="1113089" y="1500616"/>
            <a:ext cx="9592885" cy="1425262"/>
          </a:xfrm>
          <a:prstGeom prst="rect">
            <a:avLst/>
          </a:prstGeom>
          <a:noFill/>
        </p:spPr>
        <p:txBody>
          <a:bodyPr wrap="square">
            <a:spAutoFit/>
          </a:bodyPr>
          <a:lstStyle/>
          <a:p>
            <a:pPr algn="just">
              <a:lnSpc>
                <a:spcPct val="150000"/>
              </a:lnSpc>
              <a:spcAft>
                <a:spcPts val="800"/>
              </a:spcAft>
            </a:pPr>
            <a:r>
              <a:rPr lang="en-GB" sz="2000" dirty="0">
                <a:solidFill>
                  <a:srgbClr val="142D4F"/>
                </a:solidFill>
                <a:latin typeface="Montserrat Medium" panose="00000600000000000000" pitchFamily="50" charset="0"/>
              </a:rPr>
              <a:t>Com </a:t>
            </a:r>
            <a:r>
              <a:rPr lang="en-GB" sz="2000" dirty="0" err="1">
                <a:solidFill>
                  <a:srgbClr val="142D4F"/>
                </a:solidFill>
                <a:latin typeface="Montserrat Medium" panose="00000600000000000000" pitchFamily="50" charset="0"/>
              </a:rPr>
              <a:t>uma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frota</a:t>
            </a:r>
            <a:r>
              <a:rPr lang="en-GB" sz="2000" dirty="0">
                <a:solidFill>
                  <a:srgbClr val="142D4F"/>
                </a:solidFill>
                <a:latin typeface="Montserrat Medium" panose="00000600000000000000" pitchFamily="50" charset="0"/>
              </a:rPr>
              <a:t> moderna e </a:t>
            </a:r>
            <a:r>
              <a:rPr lang="en-GB" sz="2000" dirty="0" err="1">
                <a:solidFill>
                  <a:srgbClr val="142D4F"/>
                </a:solidFill>
                <a:latin typeface="Montserrat Medium" panose="00000600000000000000" pitchFamily="50" charset="0"/>
              </a:rPr>
              <a:t>diversificada</a:t>
            </a:r>
            <a:r>
              <a:rPr lang="en-GB" sz="2000" dirty="0">
                <a:solidFill>
                  <a:srgbClr val="142D4F"/>
                </a:solidFill>
                <a:latin typeface="Montserrat Medium" panose="00000600000000000000" pitchFamily="50" charset="0"/>
              </a:rPr>
              <a:t>, a Ethos Rent a Car </a:t>
            </a:r>
            <a:r>
              <a:rPr lang="en-GB" sz="2000" dirty="0" err="1">
                <a:solidFill>
                  <a:srgbClr val="142D4F"/>
                </a:solidFill>
                <a:latin typeface="Montserrat Medium" panose="00000600000000000000" pitchFamily="50" charset="0"/>
              </a:rPr>
              <a:t>oferece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soluções</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mobilidade</a:t>
            </a:r>
            <a:r>
              <a:rPr lang="en-GB" sz="2000" dirty="0">
                <a:solidFill>
                  <a:srgbClr val="142D4F"/>
                </a:solidFill>
                <a:latin typeface="Montserrat Medium" panose="00000600000000000000" pitchFamily="50" charset="0"/>
              </a:rPr>
              <a:t> que </a:t>
            </a:r>
            <a:r>
              <a:rPr lang="en-GB" sz="2000" dirty="0" err="1">
                <a:solidFill>
                  <a:srgbClr val="142D4F"/>
                </a:solidFill>
                <a:latin typeface="Montserrat Medium" panose="00000600000000000000" pitchFamily="50" charset="0"/>
              </a:rPr>
              <a:t>garantem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conforto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segurança</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flexibilidade</a:t>
            </a:r>
            <a:r>
              <a:rPr lang="en-GB" sz="2000" dirty="0">
                <a:solidFill>
                  <a:srgbClr val="142D4F"/>
                </a:solidFill>
                <a:latin typeface="Montserrat Medium" panose="00000600000000000000" pitchFamily="50" charset="0"/>
              </a:rPr>
              <a:t>.</a:t>
            </a:r>
          </a:p>
        </p:txBody>
      </p:sp>
      <p:sp>
        <p:nvSpPr>
          <p:cNvPr id="11" name="Rectangle 3">
            <a:extLst>
              <a:ext uri="{FF2B5EF4-FFF2-40B4-BE49-F238E27FC236}">
                <a16:creationId xmlns:a16="http://schemas.microsoft.com/office/drawing/2014/main" id="{7903C61B-9ED9-DE99-34F2-9B4EFCCC5714}"/>
              </a:ext>
            </a:extLst>
          </p:cNvPr>
          <p:cNvSpPr/>
          <p:nvPr/>
        </p:nvSpPr>
        <p:spPr>
          <a:xfrm>
            <a:off x="982132" y="206216"/>
            <a:ext cx="6756401"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Frotas</a:t>
            </a:r>
            <a:r>
              <a:rPr lang="en-US" dirty="0"/>
              <a:t> </a:t>
            </a:r>
            <a:r>
              <a:rPr lang="en-US" sz="2400" dirty="0">
                <a:solidFill>
                  <a:schemeClr val="bg1"/>
                </a:solidFill>
                <a:latin typeface="Eras Demi ITC" panose="020B0805030504020804" pitchFamily="34" charset="0"/>
              </a:rPr>
              <a:t>e Serviços</a:t>
            </a:r>
            <a:endParaRPr lang="LID4096" sz="2400" dirty="0">
              <a:solidFill>
                <a:schemeClr val="bg1"/>
              </a:solidFill>
              <a:latin typeface="Eras Demi ITC" panose="020B0805030504020804" pitchFamily="34" charset="0"/>
            </a:endParaRPr>
          </a:p>
        </p:txBody>
      </p:sp>
      <p:sp>
        <p:nvSpPr>
          <p:cNvPr id="15" name="TextBox 14">
            <a:extLst>
              <a:ext uri="{FF2B5EF4-FFF2-40B4-BE49-F238E27FC236}">
                <a16:creationId xmlns:a16="http://schemas.microsoft.com/office/drawing/2014/main" id="{B6C213BC-0318-2EE4-BB6B-2F59714B0F01}"/>
              </a:ext>
            </a:extLst>
          </p:cNvPr>
          <p:cNvSpPr txBox="1"/>
          <p:nvPr/>
        </p:nvSpPr>
        <p:spPr>
          <a:xfrm>
            <a:off x="1360468" y="4974166"/>
            <a:ext cx="1593786" cy="646331"/>
          </a:xfrm>
          <a:prstGeom prst="rect">
            <a:avLst/>
          </a:prstGeom>
          <a:noFill/>
        </p:spPr>
        <p:txBody>
          <a:bodyPr wrap="square">
            <a:spAutoFit/>
          </a:bodyPr>
          <a:lstStyle/>
          <a:p>
            <a:pPr algn="ctr"/>
            <a:r>
              <a:rPr lang="en-US" dirty="0" err="1">
                <a:solidFill>
                  <a:srgbClr val="EB232D"/>
                </a:solidFill>
                <a:latin typeface="Eras Demi ITC" panose="020B0805030504020804" pitchFamily="34" charset="0"/>
              </a:rPr>
              <a:t>Viaturas</a:t>
            </a:r>
            <a:endParaRPr lang="en-US" dirty="0">
              <a:solidFill>
                <a:srgbClr val="EB232D"/>
              </a:solidFill>
              <a:latin typeface="Eras Demi ITC" panose="020B0805030504020804" pitchFamily="34" charset="0"/>
            </a:endParaRPr>
          </a:p>
          <a:p>
            <a:pPr algn="ctr"/>
            <a:r>
              <a:rPr lang="en-US" dirty="0" err="1">
                <a:solidFill>
                  <a:srgbClr val="EB232D"/>
                </a:solidFill>
                <a:latin typeface="Eras Demi ITC" panose="020B0805030504020804" pitchFamily="34" charset="0"/>
              </a:rPr>
              <a:t>Executivas</a:t>
            </a:r>
            <a:r>
              <a:rPr lang="en-US" dirty="0">
                <a:solidFill>
                  <a:srgbClr val="EB232D"/>
                </a:solidFill>
                <a:latin typeface="Eras Demi ITC" panose="020B0805030504020804" pitchFamily="34" charset="0"/>
              </a:rPr>
              <a:t> </a:t>
            </a:r>
            <a:endParaRPr lang="en-US" dirty="0"/>
          </a:p>
        </p:txBody>
      </p:sp>
      <p:sp>
        <p:nvSpPr>
          <p:cNvPr id="17" name="TextBox 16">
            <a:extLst>
              <a:ext uri="{FF2B5EF4-FFF2-40B4-BE49-F238E27FC236}">
                <a16:creationId xmlns:a16="http://schemas.microsoft.com/office/drawing/2014/main" id="{AC4091B8-9472-F3AA-948C-9089A9BEEDF9}"/>
              </a:ext>
            </a:extLst>
          </p:cNvPr>
          <p:cNvSpPr txBox="1"/>
          <p:nvPr/>
        </p:nvSpPr>
        <p:spPr>
          <a:xfrm>
            <a:off x="8859349" y="4974166"/>
            <a:ext cx="1682390" cy="646331"/>
          </a:xfrm>
          <a:prstGeom prst="rect">
            <a:avLst/>
          </a:prstGeom>
          <a:noFill/>
        </p:spPr>
        <p:txBody>
          <a:bodyPr wrap="square">
            <a:spAutoFit/>
          </a:bodyPr>
          <a:lstStyle/>
          <a:p>
            <a:pPr algn="ctr"/>
            <a:r>
              <a:rPr lang="en-US" dirty="0" err="1">
                <a:solidFill>
                  <a:srgbClr val="EB232D"/>
                </a:solidFill>
                <a:latin typeface="Eras Demi ITC" panose="020B0805030504020804" pitchFamily="34" charset="0"/>
              </a:rPr>
              <a:t>Viaturas</a:t>
            </a:r>
            <a:r>
              <a:rPr lang="en-US" dirty="0">
                <a:solidFill>
                  <a:srgbClr val="EB232D"/>
                </a:solidFill>
                <a:latin typeface="Eras Demi ITC" panose="020B0805030504020804" pitchFamily="34" charset="0"/>
              </a:rPr>
              <a:t> para</a:t>
            </a:r>
          </a:p>
          <a:p>
            <a:pPr algn="ctr"/>
            <a:r>
              <a:rPr lang="en-US" dirty="0">
                <a:solidFill>
                  <a:srgbClr val="EB232D"/>
                </a:solidFill>
                <a:latin typeface="Eras Demi ITC" panose="020B0805030504020804" pitchFamily="34" charset="0"/>
              </a:rPr>
              <a:t>campo </a:t>
            </a:r>
            <a:endParaRPr lang="en-US" dirty="0"/>
          </a:p>
        </p:txBody>
      </p:sp>
      <p:sp>
        <p:nvSpPr>
          <p:cNvPr id="20" name="TextBox 19">
            <a:extLst>
              <a:ext uri="{FF2B5EF4-FFF2-40B4-BE49-F238E27FC236}">
                <a16:creationId xmlns:a16="http://schemas.microsoft.com/office/drawing/2014/main" id="{0BD3309B-A589-68D4-F628-D672B08F294E}"/>
              </a:ext>
            </a:extLst>
          </p:cNvPr>
          <p:cNvSpPr txBox="1"/>
          <p:nvPr/>
        </p:nvSpPr>
        <p:spPr>
          <a:xfrm>
            <a:off x="3962768" y="5020879"/>
            <a:ext cx="1593786" cy="646331"/>
          </a:xfrm>
          <a:prstGeom prst="rect">
            <a:avLst/>
          </a:prstGeom>
          <a:noFill/>
        </p:spPr>
        <p:txBody>
          <a:bodyPr wrap="square">
            <a:spAutoFit/>
          </a:bodyPr>
          <a:lstStyle/>
          <a:p>
            <a:pPr algn="ctr"/>
            <a:r>
              <a:rPr lang="en-US" dirty="0" err="1">
                <a:solidFill>
                  <a:srgbClr val="EB232D"/>
                </a:solidFill>
                <a:latin typeface="Eras Demi ITC" panose="020B0805030504020804" pitchFamily="34" charset="0"/>
              </a:rPr>
              <a:t>Viaturas</a:t>
            </a:r>
            <a:r>
              <a:rPr lang="en-US" dirty="0">
                <a:solidFill>
                  <a:srgbClr val="EB232D"/>
                </a:solidFill>
                <a:latin typeface="Eras Demi ITC" panose="020B0805030504020804" pitchFamily="34" charset="0"/>
              </a:rPr>
              <a:t> a </a:t>
            </a:r>
            <a:r>
              <a:rPr lang="en-US" dirty="0" err="1">
                <a:solidFill>
                  <a:srgbClr val="EB232D"/>
                </a:solidFill>
                <a:latin typeface="Eras Demi ITC" panose="020B0805030504020804" pitchFamily="34" charset="0"/>
              </a:rPr>
              <a:t>todo</a:t>
            </a:r>
            <a:r>
              <a:rPr lang="en-US" dirty="0">
                <a:solidFill>
                  <a:srgbClr val="EB232D"/>
                </a:solidFill>
                <a:latin typeface="Eras Demi ITC" panose="020B0805030504020804" pitchFamily="34" charset="0"/>
              </a:rPr>
              <a:t> </a:t>
            </a:r>
            <a:r>
              <a:rPr lang="en-US" dirty="0" err="1">
                <a:solidFill>
                  <a:srgbClr val="EB232D"/>
                </a:solidFill>
                <a:latin typeface="Eras Demi ITC" panose="020B0805030504020804" pitchFamily="34" charset="0"/>
              </a:rPr>
              <a:t>terreno</a:t>
            </a:r>
            <a:r>
              <a:rPr lang="en-US" dirty="0">
                <a:solidFill>
                  <a:srgbClr val="EB232D"/>
                </a:solidFill>
                <a:latin typeface="Eras Demi ITC" panose="020B0805030504020804" pitchFamily="34" charset="0"/>
              </a:rPr>
              <a:t> </a:t>
            </a:r>
            <a:endParaRPr lang="en-US" dirty="0"/>
          </a:p>
        </p:txBody>
      </p:sp>
      <p:pic>
        <p:nvPicPr>
          <p:cNvPr id="23" name="Picture 22" descr="A white van parked on the side of a road&#10;&#10;AI-generated content may be incorrect.">
            <a:extLst>
              <a:ext uri="{FF2B5EF4-FFF2-40B4-BE49-F238E27FC236}">
                <a16:creationId xmlns:a16="http://schemas.microsoft.com/office/drawing/2014/main" id="{F5462027-D5BC-CDB6-1310-9C29A5A8BD51}"/>
              </a:ext>
            </a:extLst>
          </p:cNvPr>
          <p:cNvPicPr>
            <a:picLocks noChangeAspect="1"/>
          </p:cNvPicPr>
          <p:nvPr/>
        </p:nvPicPr>
        <p:blipFill>
          <a:blip r:embed="rId7">
            <a:alphaModFix/>
            <a:extLst>
              <a:ext uri="{28A0092B-C50C-407E-A947-70E740481C1C}">
                <a14:useLocalDpi xmlns:a14="http://schemas.microsoft.com/office/drawing/2010/main" val="0"/>
              </a:ext>
            </a:extLst>
          </a:blip>
          <a:srcRect t="20110"/>
          <a:stretch/>
        </p:blipFill>
        <p:spPr>
          <a:xfrm>
            <a:off x="6355021" y="3253750"/>
            <a:ext cx="1504465" cy="1608873"/>
          </a:xfrm>
          <a:prstGeom prst="ellipse">
            <a:avLst/>
          </a:prstGeom>
          <a:ln>
            <a:noFill/>
          </a:ln>
          <a:effectLst>
            <a:softEdge rad="112500"/>
          </a:effectLst>
        </p:spPr>
      </p:pic>
      <p:sp>
        <p:nvSpPr>
          <p:cNvPr id="25" name="TextBox 24">
            <a:extLst>
              <a:ext uri="{FF2B5EF4-FFF2-40B4-BE49-F238E27FC236}">
                <a16:creationId xmlns:a16="http://schemas.microsoft.com/office/drawing/2014/main" id="{BF57B7C3-6BD0-EA5E-A271-6510FD580F23}"/>
              </a:ext>
            </a:extLst>
          </p:cNvPr>
          <p:cNvSpPr txBox="1"/>
          <p:nvPr/>
        </p:nvSpPr>
        <p:spPr>
          <a:xfrm>
            <a:off x="6402279" y="4976731"/>
            <a:ext cx="1593786" cy="369332"/>
          </a:xfrm>
          <a:prstGeom prst="rect">
            <a:avLst/>
          </a:prstGeom>
          <a:noFill/>
        </p:spPr>
        <p:txBody>
          <a:bodyPr wrap="square">
            <a:spAutoFit/>
          </a:bodyPr>
          <a:lstStyle/>
          <a:p>
            <a:pPr algn="ctr"/>
            <a:r>
              <a:rPr lang="en-US" dirty="0">
                <a:solidFill>
                  <a:srgbClr val="EB232D"/>
                </a:solidFill>
                <a:latin typeface="Eras Demi ITC" panose="020B0805030504020804" pitchFamily="34" charset="0"/>
              </a:rPr>
              <a:t>Mini bus</a:t>
            </a:r>
            <a:endParaRPr lang="en-US" dirty="0"/>
          </a:p>
        </p:txBody>
      </p:sp>
    </p:spTree>
    <p:extLst>
      <p:ext uri="{BB962C8B-B14F-4D97-AF65-F5344CB8AC3E}">
        <p14:creationId xmlns:p14="http://schemas.microsoft.com/office/powerpoint/2010/main" val="281357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626FE-425C-4D5B-CAD1-A89DE0209DD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E85D117-FAFB-77A3-0AD0-61BC00945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8" name="Picture 7">
            <a:extLst>
              <a:ext uri="{FF2B5EF4-FFF2-40B4-BE49-F238E27FC236}">
                <a16:creationId xmlns:a16="http://schemas.microsoft.com/office/drawing/2014/main" id="{B4E3957D-1C87-AE7B-9007-DA9082820D9A}"/>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21174" t="31957" r="49967" b="37119"/>
          <a:stretch>
            <a:fillRect/>
          </a:stretch>
        </p:blipFill>
        <p:spPr>
          <a:xfrm>
            <a:off x="8675913" y="3429001"/>
            <a:ext cx="3516087" cy="3429000"/>
          </a:xfrm>
          <a:prstGeom prst="rect">
            <a:avLst/>
          </a:prstGeom>
        </p:spPr>
      </p:pic>
      <p:sp>
        <p:nvSpPr>
          <p:cNvPr id="10" name="TextBox 9">
            <a:extLst>
              <a:ext uri="{FF2B5EF4-FFF2-40B4-BE49-F238E27FC236}">
                <a16:creationId xmlns:a16="http://schemas.microsoft.com/office/drawing/2014/main" id="{D7BBA235-5DE7-6D2D-E68B-42F5EED329FC}"/>
              </a:ext>
            </a:extLst>
          </p:cNvPr>
          <p:cNvSpPr txBox="1"/>
          <p:nvPr/>
        </p:nvSpPr>
        <p:spPr>
          <a:xfrm>
            <a:off x="645168" y="1602217"/>
            <a:ext cx="9592885" cy="3887474"/>
          </a:xfrm>
          <a:prstGeom prst="rect">
            <a:avLst/>
          </a:prstGeom>
          <a:noFill/>
        </p:spPr>
        <p:txBody>
          <a:bodyPr wrap="square">
            <a:spAutoFit/>
          </a:bodyPr>
          <a:lstStyle/>
          <a:p>
            <a:pPr lvl="0" indent="-342900" algn="just">
              <a:lnSpc>
                <a:spcPct val="150000"/>
              </a:lnSpc>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Carros </a:t>
            </a:r>
            <a:r>
              <a:rPr lang="en-GB" sz="2000" dirty="0" err="1">
                <a:solidFill>
                  <a:srgbClr val="142D4F"/>
                </a:solidFill>
                <a:latin typeface="Montserrat Medium" panose="00000600000000000000" pitchFamily="50" charset="0"/>
              </a:rPr>
              <a:t>compactos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ideais</a:t>
            </a:r>
            <a:r>
              <a:rPr lang="en-GB" sz="2000" dirty="0">
                <a:solidFill>
                  <a:srgbClr val="142D4F"/>
                </a:solidFill>
                <a:latin typeface="Montserrat Medium" panose="00000600000000000000" pitchFamily="50" charset="0"/>
              </a:rPr>
              <a:t> para o </a:t>
            </a:r>
            <a:r>
              <a:rPr lang="en-GB" sz="2000" dirty="0" err="1">
                <a:solidFill>
                  <a:srgbClr val="142D4F"/>
                </a:solidFill>
                <a:latin typeface="Montserrat Medium" panose="00000600000000000000" pitchFamily="50" charset="0"/>
              </a:rPr>
              <a:t>dia</a:t>
            </a:r>
            <a:r>
              <a:rPr lang="en-GB" sz="2000" dirty="0">
                <a:solidFill>
                  <a:srgbClr val="142D4F"/>
                </a:solidFill>
                <a:latin typeface="Montserrat Medium" panose="00000600000000000000" pitchFamily="50" charset="0"/>
              </a:rPr>
              <a:t>-a-</a:t>
            </a:r>
            <a:r>
              <a:rPr lang="en-GB" sz="2000" dirty="0" err="1">
                <a:solidFill>
                  <a:srgbClr val="142D4F"/>
                </a:solidFill>
                <a:latin typeface="Montserrat Medium" panose="00000600000000000000" pitchFamily="50" charset="0"/>
              </a:rPr>
              <a:t>dia</a:t>
            </a:r>
            <a:r>
              <a:rPr lang="en-GB" sz="2000" dirty="0">
                <a:solidFill>
                  <a:srgbClr val="142D4F"/>
                </a:solidFill>
                <a:latin typeface="Montserrat Medium" panose="00000600000000000000" pitchFamily="50" charset="0"/>
              </a:rPr>
              <a:t>) </a:t>
            </a:r>
          </a:p>
          <a:p>
            <a:pPr lvl="0" indent="-342900" algn="just">
              <a:lnSpc>
                <a:spcPct val="150000"/>
              </a:lnSpc>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SUVs </a:t>
            </a:r>
          </a:p>
          <a:p>
            <a:pPr lvl="0" indent="-342900" algn="just">
              <a:lnSpc>
                <a:spcPct val="150000"/>
              </a:lnSpc>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Viaturas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executivas</a:t>
            </a:r>
            <a:r>
              <a:rPr lang="en-GB" sz="2000" dirty="0">
                <a:solidFill>
                  <a:srgbClr val="142D4F"/>
                </a:solidFill>
                <a:latin typeface="Montserrat Medium" panose="00000600000000000000" pitchFamily="50" charset="0"/>
              </a:rPr>
              <a:t> </a:t>
            </a:r>
          </a:p>
          <a:p>
            <a:pPr lvl="0" indent="-342900" algn="just">
              <a:lnSpc>
                <a:spcPct val="150000"/>
              </a:lnSpc>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Veículos</a:t>
            </a:r>
            <a:r>
              <a:rPr lang="en-GB" sz="2000" dirty="0">
                <a:solidFill>
                  <a:srgbClr val="142D4F"/>
                </a:solidFill>
                <a:latin typeface="Montserrat Medium" panose="00000600000000000000" pitchFamily="50" charset="0"/>
              </a:rPr>
              <a:t> 4x4 (</a:t>
            </a:r>
            <a:r>
              <a:rPr lang="en-GB" sz="2000" dirty="0" err="1">
                <a:solidFill>
                  <a:srgbClr val="142D4F"/>
                </a:solidFill>
                <a:latin typeface="Montserrat Medium" panose="00000600000000000000" pitchFamily="50" charset="0"/>
              </a:rPr>
              <a:t>ideais</a:t>
            </a:r>
            <a:r>
              <a:rPr lang="en-GB" sz="2000" dirty="0">
                <a:solidFill>
                  <a:srgbClr val="142D4F"/>
                </a:solidFill>
                <a:latin typeface="Montserrat Medium" panose="00000600000000000000" pitchFamily="50" charset="0"/>
              </a:rPr>
              <a:t> para </a:t>
            </a:r>
            <a:r>
              <a:rPr lang="en-GB" sz="2000" dirty="0" err="1">
                <a:solidFill>
                  <a:srgbClr val="142D4F"/>
                </a:solidFill>
                <a:latin typeface="Montserrat Medium" panose="00000600000000000000" pitchFamily="50" charset="0"/>
              </a:rPr>
              <a:t>viagens</a:t>
            </a:r>
            <a:r>
              <a:rPr lang="en-GB" sz="2000" dirty="0">
                <a:solidFill>
                  <a:srgbClr val="142D4F"/>
                </a:solidFill>
                <a:latin typeface="Montserrat Medium" panose="00000600000000000000" pitchFamily="50" charset="0"/>
              </a:rPr>
              <a:t> longas e </a:t>
            </a:r>
            <a:r>
              <a:rPr lang="en-GB" sz="2000" dirty="0" err="1">
                <a:solidFill>
                  <a:srgbClr val="142D4F"/>
                </a:solidFill>
                <a:latin typeface="Montserrat Medium" panose="00000600000000000000" pitchFamily="50" charset="0"/>
              </a:rPr>
              <a:t>destinos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remotos</a:t>
            </a:r>
            <a:r>
              <a:rPr lang="en-GB" sz="2000" dirty="0">
                <a:solidFill>
                  <a:srgbClr val="142D4F"/>
                </a:solidFill>
                <a:latin typeface="Montserrat Medium" panose="00000600000000000000" pitchFamily="50" charset="0"/>
              </a:rPr>
              <a:t>) </a:t>
            </a:r>
          </a:p>
          <a:p>
            <a:pPr lvl="0" indent="-342900" algn="just">
              <a:lnSpc>
                <a:spcPct val="150000"/>
              </a:lnSpc>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Mini bus (15-30 </a:t>
            </a:r>
            <a:r>
              <a:rPr lang="en-GB" sz="2000" dirty="0" err="1">
                <a:solidFill>
                  <a:srgbClr val="142D4F"/>
                </a:solidFill>
                <a:latin typeface="Montserrat Medium" panose="00000600000000000000" pitchFamily="50" charset="0"/>
              </a:rPr>
              <a:t>lugares</a:t>
            </a:r>
            <a:r>
              <a:rPr lang="en-GB" sz="2000" dirty="0">
                <a:solidFill>
                  <a:srgbClr val="142D4F"/>
                </a:solidFill>
                <a:latin typeface="Montserrat Medium" panose="00000600000000000000" pitchFamily="50" charset="0"/>
              </a:rPr>
              <a:t>)</a:t>
            </a:r>
          </a:p>
          <a:p>
            <a:pPr lvl="0" indent="-342900" algn="just">
              <a:lnSpc>
                <a:spcPct val="150000"/>
              </a:lnSpc>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Viaturas</a:t>
            </a:r>
            <a:r>
              <a:rPr lang="en-GB" sz="2000" dirty="0">
                <a:solidFill>
                  <a:srgbClr val="142D4F"/>
                </a:solidFill>
                <a:latin typeface="Montserrat Medium" panose="00000600000000000000" pitchFamily="50" charset="0"/>
              </a:rPr>
              <a:t> para </a:t>
            </a:r>
            <a:r>
              <a:rPr lang="en-GB" sz="2000" dirty="0" err="1">
                <a:solidFill>
                  <a:srgbClr val="142D4F"/>
                </a:solidFill>
                <a:latin typeface="Montserrat Medium" panose="00000600000000000000" pitchFamily="50" charset="0"/>
              </a:rPr>
              <a:t>trabalho</a:t>
            </a:r>
            <a:r>
              <a:rPr lang="en-GB" sz="2000" dirty="0">
                <a:solidFill>
                  <a:srgbClr val="142D4F"/>
                </a:solidFill>
                <a:latin typeface="Montserrat Medium" panose="00000600000000000000" pitchFamily="50" charset="0"/>
              </a:rPr>
              <a:t> de campo </a:t>
            </a:r>
          </a:p>
          <a:p>
            <a:pPr marL="342900" indent="-342900" algn="just">
              <a:lnSpc>
                <a:spcPct val="150000"/>
              </a:lnSpc>
              <a:spcAft>
                <a:spcPts val="800"/>
              </a:spcAft>
              <a:buFont typeface="Wingdings" pitchFamily="2" charset="2"/>
              <a:buChar char="v"/>
            </a:pPr>
            <a:endParaRPr lang="en-GB" sz="2000" dirty="0">
              <a:solidFill>
                <a:srgbClr val="142D4F"/>
              </a:solidFill>
              <a:latin typeface="Montserrat Medium" panose="00000600000000000000" pitchFamily="50" charset="0"/>
            </a:endParaRPr>
          </a:p>
        </p:txBody>
      </p:sp>
      <p:sp>
        <p:nvSpPr>
          <p:cNvPr id="12" name="Rectangle 3">
            <a:extLst>
              <a:ext uri="{FF2B5EF4-FFF2-40B4-BE49-F238E27FC236}">
                <a16:creationId xmlns:a16="http://schemas.microsoft.com/office/drawing/2014/main" id="{673EA554-D00A-B13A-267A-A69441C5D97D}"/>
              </a:ext>
            </a:extLst>
          </p:cNvPr>
          <p:cNvSpPr/>
          <p:nvPr/>
        </p:nvSpPr>
        <p:spPr>
          <a:xfrm>
            <a:off x="645168" y="206216"/>
            <a:ext cx="688340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400" dirty="0">
                <a:solidFill>
                  <a:schemeClr val="bg1"/>
                </a:solidFill>
                <a:latin typeface="Eras Demi ITC" panose="020B0805030504020804" pitchFamily="34" charset="0"/>
              </a:rPr>
            </a:br>
            <a:r>
              <a:rPr lang="en-GB" sz="2400" dirty="0" err="1">
                <a:solidFill>
                  <a:schemeClr val="bg1"/>
                </a:solidFill>
                <a:latin typeface="Eras Demi ITC" panose="020B0805030504020804" pitchFamily="34" charset="0"/>
              </a:rPr>
              <a:t>Tipos</a:t>
            </a:r>
            <a:r>
              <a:rPr lang="en-GB" sz="2400" dirty="0">
                <a:solidFill>
                  <a:schemeClr val="bg1"/>
                </a:solidFill>
                <a:latin typeface="Eras Demi ITC" panose="020B0805030504020804" pitchFamily="34" charset="0"/>
              </a:rPr>
              <a:t> de </a:t>
            </a:r>
            <a:r>
              <a:rPr lang="en-GB" sz="2400" dirty="0" err="1">
                <a:solidFill>
                  <a:schemeClr val="bg1"/>
                </a:solidFill>
                <a:latin typeface="Eras Demi ITC" panose="020B0805030504020804" pitchFamily="34" charset="0"/>
              </a:rPr>
              <a:t>Veículos</a:t>
            </a:r>
            <a:r>
              <a:rPr lang="en-GB" sz="2400" dirty="0">
                <a:solidFill>
                  <a:schemeClr val="bg1"/>
                </a:solidFill>
                <a:latin typeface="Eras Demi ITC" panose="020B0805030504020804" pitchFamily="34" charset="0"/>
              </a:rPr>
              <a:t> </a:t>
            </a:r>
            <a:r>
              <a:rPr lang="en-GB" sz="2400" dirty="0" err="1">
                <a:solidFill>
                  <a:schemeClr val="bg1"/>
                </a:solidFill>
                <a:latin typeface="Eras Demi ITC" panose="020B0805030504020804" pitchFamily="34" charset="0"/>
              </a:rPr>
              <a:t>Incluídos</a:t>
            </a:r>
            <a:r>
              <a:rPr lang="en-GB" sz="2400" dirty="0">
                <a:solidFill>
                  <a:schemeClr val="bg1"/>
                </a:solidFill>
                <a:latin typeface="Eras Demi ITC" panose="020B0805030504020804" pitchFamily="34" charset="0"/>
              </a:rPr>
              <a:t> </a:t>
            </a:r>
            <a:r>
              <a:rPr lang="en-GB" sz="2400" dirty="0" err="1">
                <a:solidFill>
                  <a:schemeClr val="bg1"/>
                </a:solidFill>
                <a:latin typeface="Eras Demi ITC" panose="020B0805030504020804" pitchFamily="34" charset="0"/>
              </a:rPr>
              <a:t>na</a:t>
            </a:r>
            <a:r>
              <a:rPr lang="en-GB" sz="2400" dirty="0">
                <a:solidFill>
                  <a:schemeClr val="bg1"/>
                </a:solidFill>
                <a:latin typeface="Eras Demi ITC" panose="020B0805030504020804" pitchFamily="34" charset="0"/>
              </a:rPr>
              <a:t> Frota</a:t>
            </a:r>
            <a:br>
              <a:rPr lang="en-GB"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LID4096" sz="2400" dirty="0">
              <a:solidFill>
                <a:schemeClr val="bg1"/>
              </a:solidFill>
              <a:latin typeface="Eras Demi ITC" panose="020B0805030504020804" pitchFamily="34" charset="0"/>
            </a:endParaRPr>
          </a:p>
        </p:txBody>
      </p:sp>
    </p:spTree>
    <p:extLst>
      <p:ext uri="{BB962C8B-B14F-4D97-AF65-F5344CB8AC3E}">
        <p14:creationId xmlns:p14="http://schemas.microsoft.com/office/powerpoint/2010/main" val="53281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21569-D941-E908-8E9C-CFFD1B5DC294}"/>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A8BB75D-133A-9D1F-5542-FC23290ECCB1}"/>
              </a:ext>
            </a:extLst>
          </p:cNvPr>
          <p:cNvSpPr>
            <a:spLocks noGrp="1"/>
          </p:cNvSpPr>
          <p:nvPr>
            <p:ph idx="1"/>
          </p:nvPr>
        </p:nvSpPr>
        <p:spPr>
          <a:xfrm>
            <a:off x="645168" y="1574429"/>
            <a:ext cx="10515600" cy="4351338"/>
          </a:xfrm>
        </p:spPr>
        <p:txBody>
          <a:bodyPr>
            <a:normAutofit fontScale="92500"/>
          </a:bodyPr>
          <a:lstStyle/>
          <a:p>
            <a:pPr marL="0" indent="0" algn="just">
              <a:spcAft>
                <a:spcPts val="800"/>
              </a:spcAft>
              <a:buNone/>
            </a:pPr>
            <a:r>
              <a:rPr lang="en-GB" sz="2000" dirty="0">
                <a:solidFill>
                  <a:srgbClr val="142D4F"/>
                </a:solidFill>
                <a:latin typeface="Montserrat Medium" panose="00000600000000000000" pitchFamily="50" charset="0"/>
              </a:rPr>
              <a:t>A </a:t>
            </a:r>
            <a:r>
              <a:rPr lang="en-GB" sz="2000" dirty="0" err="1">
                <a:solidFill>
                  <a:srgbClr val="142D4F"/>
                </a:solidFill>
                <a:latin typeface="Montserrat Medium" panose="00000600000000000000" pitchFamily="50" charset="0"/>
              </a:rPr>
              <a:t>sociedade</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tem</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por</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objeto</a:t>
            </a:r>
            <a:r>
              <a:rPr lang="en-GB" sz="2000" dirty="0">
                <a:solidFill>
                  <a:srgbClr val="142D4F"/>
                </a:solidFill>
                <a:latin typeface="Montserrat Medium" panose="00000600000000000000" pitchFamily="50" charset="0"/>
              </a:rPr>
              <a:t> principal o </a:t>
            </a:r>
            <a:r>
              <a:rPr lang="en-GB" sz="2000" dirty="0" err="1">
                <a:solidFill>
                  <a:srgbClr val="142D4F"/>
                </a:solidFill>
                <a:latin typeface="Montserrat Medium" panose="00000600000000000000" pitchFamily="50" charset="0"/>
              </a:rPr>
              <a:t>exercício</a:t>
            </a:r>
            <a:r>
              <a:rPr lang="en-GB" sz="2000" dirty="0">
                <a:solidFill>
                  <a:srgbClr val="142D4F"/>
                </a:solidFill>
                <a:latin typeface="Montserrat Medium" panose="00000600000000000000" pitchFamily="50" charset="0"/>
              </a:rPr>
              <a:t> da </a:t>
            </a:r>
            <a:r>
              <a:rPr lang="en-GB" sz="2000" dirty="0" err="1">
                <a:solidFill>
                  <a:srgbClr val="142D4F"/>
                </a:solidFill>
                <a:latin typeface="Montserrat Medium" panose="00000600000000000000" pitchFamily="50" charset="0"/>
              </a:rPr>
              <a:t>atividade</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aluguer</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veículos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automóveis</a:t>
            </a:r>
            <a:r>
              <a:rPr lang="en-GB" sz="2000" dirty="0">
                <a:solidFill>
                  <a:srgbClr val="142D4F"/>
                </a:solidFill>
                <a:latin typeface="Montserrat Medium" panose="00000600000000000000" pitchFamily="50" charset="0"/>
              </a:rPr>
              <a:t> , </a:t>
            </a:r>
            <a:r>
              <a:rPr lang="en-GB" sz="2000" dirty="0" err="1">
                <a:solidFill>
                  <a:srgbClr val="142D4F"/>
                </a:solidFill>
                <a:latin typeface="Montserrat Medium" panose="00000600000000000000" pitchFamily="50" charset="0"/>
              </a:rPr>
              <a:t>assistência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técnica</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prestação</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serviços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nas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seguintes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áreas</a:t>
            </a:r>
            <a:r>
              <a:rPr lang="en-GB" sz="2000" dirty="0">
                <a:solidFill>
                  <a:srgbClr val="142D4F"/>
                </a:solidFill>
                <a:latin typeface="Montserrat Medium" panose="00000600000000000000" pitchFamily="50" charset="0"/>
              </a:rPr>
              <a:t>:</a:t>
            </a:r>
          </a:p>
          <a:p>
            <a:pPr algn="just">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Logísticas</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procurment</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Transporte de </a:t>
            </a:r>
            <a:r>
              <a:rPr lang="en-GB" sz="2000" dirty="0" err="1">
                <a:solidFill>
                  <a:srgbClr val="142D4F"/>
                </a:solidFill>
                <a:latin typeface="Montserrat Medium" panose="00000600000000000000" pitchFamily="50" charset="0"/>
              </a:rPr>
              <a:t>carga</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Manuseamento</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armazenamento</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cargas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diversas</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err="1">
                <a:solidFill>
                  <a:srgbClr val="142D4F"/>
                </a:solidFill>
                <a:latin typeface="Montserrat Medium" panose="00000600000000000000" pitchFamily="50" charset="0"/>
              </a:rPr>
              <a:t>Projetos</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investimento</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natureza</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diversa</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Consultoria e </a:t>
            </a:r>
            <a:r>
              <a:rPr lang="en-GB" sz="2000" dirty="0" err="1">
                <a:solidFill>
                  <a:srgbClr val="142D4F"/>
                </a:solidFill>
                <a:latin typeface="Montserrat Medium" panose="00000600000000000000" pitchFamily="50" charset="0"/>
              </a:rPr>
              <a:t>gestão</a:t>
            </a:r>
            <a:r>
              <a:rPr lang="en-GB" sz="2000" dirty="0">
                <a:solidFill>
                  <a:srgbClr val="142D4F"/>
                </a:solidFill>
                <a:latin typeface="Montserrat Medium" panose="00000600000000000000" pitchFamily="50" charset="0"/>
              </a:rPr>
              <a:t> de </a:t>
            </a:r>
            <a:r>
              <a:rPr lang="en-GB" sz="2000" dirty="0" err="1">
                <a:solidFill>
                  <a:srgbClr val="142D4F"/>
                </a:solidFill>
                <a:latin typeface="Montserrat Medium" panose="00000600000000000000" pitchFamily="50" charset="0"/>
              </a:rPr>
              <a:t>negócios</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Serviços de </a:t>
            </a:r>
            <a:r>
              <a:rPr lang="en-GB" sz="2000" dirty="0" err="1">
                <a:solidFill>
                  <a:srgbClr val="142D4F"/>
                </a:solidFill>
                <a:latin typeface="Montserrat Medium" panose="00000600000000000000" pitchFamily="50" charset="0"/>
              </a:rPr>
              <a:t>apoio</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aos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negócíos</a:t>
            </a:r>
            <a:r>
              <a:rPr lang="en-GB" sz="2000" dirty="0">
                <a:solidFill>
                  <a:srgbClr val="142D4F"/>
                </a:solidFill>
                <a:latin typeface="Montserrat Medium" panose="00000600000000000000" pitchFamily="50" charset="0"/>
              </a:rPr>
              <a:t> </a:t>
            </a:r>
          </a:p>
          <a:p>
            <a:pPr algn="just">
              <a:spcAft>
                <a:spcPts val="800"/>
              </a:spcAft>
              <a:buSzPts val="1000"/>
              <a:buFont typeface="Wingdings" pitchFamily="2" charset="2"/>
              <a:buChar char="v"/>
              <a:tabLst>
                <a:tab pos="457200" algn="l"/>
              </a:tabLst>
            </a:pPr>
            <a:r>
              <a:rPr lang="en-GB" sz="2000" dirty="0">
                <a:solidFill>
                  <a:srgbClr val="142D4F"/>
                </a:solidFill>
                <a:latin typeface="Montserrat Medium" panose="00000600000000000000" pitchFamily="50" charset="0"/>
              </a:rPr>
              <a:t>Comércio (</a:t>
            </a:r>
            <a:r>
              <a:rPr lang="en-GB" sz="2000" dirty="0" err="1">
                <a:solidFill>
                  <a:srgbClr val="142D4F"/>
                </a:solidFill>
                <a:latin typeface="Montserrat Medium" panose="00000600000000000000" pitchFamily="50" charset="0"/>
              </a:rPr>
              <a:t>importação</a:t>
            </a:r>
            <a:r>
              <a:rPr lang="en-GB" sz="2000" dirty="0">
                <a:solidFill>
                  <a:srgbClr val="142D4F"/>
                </a:solidFill>
                <a:latin typeface="Montserrat Medium" panose="00000600000000000000" pitchFamily="50" charset="0"/>
              </a:rPr>
              <a:t> e </a:t>
            </a:r>
            <a:r>
              <a:rPr lang="en-GB" sz="2000" dirty="0" err="1">
                <a:solidFill>
                  <a:srgbClr val="142D4F"/>
                </a:solidFill>
                <a:latin typeface="Montserrat Medium" panose="00000600000000000000" pitchFamily="50" charset="0"/>
              </a:rPr>
              <a:t>exportação</a:t>
            </a:r>
            <a:r>
              <a:rPr lang="en-GB" sz="2000" dirty="0">
                <a:solidFill>
                  <a:srgbClr val="142D4F"/>
                </a:solidFill>
                <a:latin typeface="Montserrat Medium" panose="00000600000000000000" pitchFamily="50" charset="0"/>
              </a:rPr>
              <a:t> ; </a:t>
            </a:r>
            <a:r>
              <a:rPr lang="en-GB" sz="2000" dirty="0" err="1">
                <a:solidFill>
                  <a:srgbClr val="142D4F"/>
                </a:solidFill>
                <a:latin typeface="Montserrat Medium" panose="00000600000000000000" pitchFamily="50" charset="0"/>
              </a:rPr>
              <a:t>comércio</a:t>
            </a:r>
            <a:r>
              <a:rPr lang="en-GB" sz="2000" dirty="0">
                <a:solidFill>
                  <a:srgbClr val="142D4F"/>
                </a:solidFill>
                <a:latin typeface="Montserrat Medium" panose="00000600000000000000" pitchFamily="50" charset="0"/>
              </a:rPr>
              <a:t> de bens e </a:t>
            </a:r>
            <a:r>
              <a:rPr lang="en-GB" sz="2000" dirty="0" err="1">
                <a:solidFill>
                  <a:srgbClr val="142D4F"/>
                </a:solidFill>
                <a:latin typeface="Montserrat Medium" panose="00000600000000000000" pitchFamily="50" charset="0"/>
              </a:rPr>
              <a:t>equipamentos</a:t>
            </a:r>
            <a:r>
              <a:rPr lang="en-GB" sz="2000" dirty="0">
                <a:solidFill>
                  <a:srgbClr val="142D4F"/>
                </a:solidFill>
                <a:latin typeface="Montserrat Medium" panose="00000600000000000000" pitchFamily="50" charset="0"/>
              </a:rPr>
              <a:t> </a:t>
            </a:r>
            <a:r>
              <a:rPr lang="en-GB" sz="2000" dirty="0" err="1">
                <a:solidFill>
                  <a:srgbClr val="142D4F"/>
                </a:solidFill>
                <a:latin typeface="Montserrat Medium" panose="00000600000000000000" pitchFamily="50" charset="0"/>
              </a:rPr>
              <a:t>diversos</a:t>
            </a:r>
            <a:r>
              <a:rPr lang="en-GB" sz="2000" dirty="0">
                <a:solidFill>
                  <a:srgbClr val="142D4F"/>
                </a:solidFill>
                <a:latin typeface="Montserrat Medium" panose="00000600000000000000" pitchFamily="50" charset="0"/>
              </a:rPr>
              <a:t> )</a:t>
            </a:r>
          </a:p>
          <a:p>
            <a:pPr marL="0" indent="0" algn="just">
              <a:buNone/>
            </a:pPr>
            <a:endParaRPr lang="LID4096" dirty="0">
              <a:solidFill>
                <a:srgbClr val="142D4F"/>
              </a:solidFill>
            </a:endParaRPr>
          </a:p>
        </p:txBody>
      </p:sp>
      <p:pic>
        <p:nvPicPr>
          <p:cNvPr id="9" name="Picture 8">
            <a:extLst>
              <a:ext uri="{FF2B5EF4-FFF2-40B4-BE49-F238E27FC236}">
                <a16:creationId xmlns:a16="http://schemas.microsoft.com/office/drawing/2014/main" id="{39AB55E5-A2C7-4A8E-B515-10908FB06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10" name="Picture 9">
            <a:extLst>
              <a:ext uri="{FF2B5EF4-FFF2-40B4-BE49-F238E27FC236}">
                <a16:creationId xmlns:a16="http://schemas.microsoft.com/office/drawing/2014/main" id="{86E2AC9D-FDD2-26C3-530C-97AB4F27E5FB}"/>
              </a:ext>
            </a:extLst>
          </p:cNvPr>
          <p:cNvPicPr>
            <a:picLocks noChangeAspect="1"/>
          </p:cNvPicPr>
          <p:nvPr/>
        </p:nvPicPr>
        <p:blipFill>
          <a:blip r:embed="rId3">
            <a:alphaModFix amt="20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sp>
        <p:nvSpPr>
          <p:cNvPr id="3" name="Rectangle 3">
            <a:extLst>
              <a:ext uri="{FF2B5EF4-FFF2-40B4-BE49-F238E27FC236}">
                <a16:creationId xmlns:a16="http://schemas.microsoft.com/office/drawing/2014/main" id="{86B86DE9-14A2-8E1C-8E82-B6E8918CB3BF}"/>
              </a:ext>
            </a:extLst>
          </p:cNvPr>
          <p:cNvSpPr/>
          <p:nvPr/>
        </p:nvSpPr>
        <p:spPr>
          <a:xfrm>
            <a:off x="645168" y="206216"/>
            <a:ext cx="688340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Objecto</a:t>
            </a:r>
            <a:r>
              <a:rPr lang="en-US" sz="2400" dirty="0">
                <a:solidFill>
                  <a:schemeClr val="bg1"/>
                </a:solidFill>
                <a:latin typeface="Eras Demi ITC" panose="020B0805030504020804" pitchFamily="34" charset="0"/>
              </a:rPr>
              <a:t> Social</a:t>
            </a:r>
            <a:endParaRPr lang="LID4096" sz="2400" dirty="0">
              <a:solidFill>
                <a:schemeClr val="bg1"/>
              </a:solidFill>
              <a:latin typeface="Eras Demi ITC" panose="020B0805030504020804" pitchFamily="34" charset="0"/>
            </a:endParaRPr>
          </a:p>
        </p:txBody>
      </p:sp>
    </p:spTree>
    <p:extLst>
      <p:ext uri="{BB962C8B-B14F-4D97-AF65-F5344CB8AC3E}">
        <p14:creationId xmlns:p14="http://schemas.microsoft.com/office/powerpoint/2010/main" val="349541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map of the country&#10;&#10;AI-generated content may be incorrect.">
            <a:extLst>
              <a:ext uri="{FF2B5EF4-FFF2-40B4-BE49-F238E27FC236}">
                <a16:creationId xmlns:a16="http://schemas.microsoft.com/office/drawing/2014/main" id="{E94C6DA4-6FDB-314B-5BA4-78764320D6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90494" y="1800763"/>
            <a:ext cx="2765194" cy="414779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478C797-96BC-169A-E8DA-A5DD5B81B640}"/>
              </a:ext>
            </a:extLst>
          </p:cNvPr>
          <p:cNvPicPr>
            <a:picLocks noChangeAspect="1"/>
          </p:cNvPicPr>
          <p:nvPr/>
        </p:nvPicPr>
        <p:blipFill>
          <a:blip r:embed="rId4"/>
          <a:stretch>
            <a:fillRect/>
          </a:stretch>
        </p:blipFill>
        <p:spPr>
          <a:xfrm>
            <a:off x="776925" y="2180698"/>
            <a:ext cx="261697" cy="392546"/>
          </a:xfrm>
          <a:prstGeom prst="rect">
            <a:avLst/>
          </a:prstGeom>
        </p:spPr>
      </p:pic>
      <p:pic>
        <p:nvPicPr>
          <p:cNvPr id="6" name="Picture 5">
            <a:extLst>
              <a:ext uri="{FF2B5EF4-FFF2-40B4-BE49-F238E27FC236}">
                <a16:creationId xmlns:a16="http://schemas.microsoft.com/office/drawing/2014/main" id="{8FA90155-6159-D3A9-B969-155CC7768102}"/>
              </a:ext>
            </a:extLst>
          </p:cNvPr>
          <p:cNvPicPr>
            <a:picLocks noChangeAspect="1"/>
          </p:cNvPicPr>
          <p:nvPr/>
        </p:nvPicPr>
        <p:blipFill>
          <a:blip r:embed="rId5"/>
          <a:stretch>
            <a:fillRect/>
          </a:stretch>
        </p:blipFill>
        <p:spPr>
          <a:xfrm>
            <a:off x="654812" y="3030371"/>
            <a:ext cx="505925" cy="324974"/>
          </a:xfrm>
          <a:prstGeom prst="rect">
            <a:avLst/>
          </a:prstGeom>
        </p:spPr>
      </p:pic>
      <p:pic>
        <p:nvPicPr>
          <p:cNvPr id="7" name="Picture 6">
            <a:extLst>
              <a:ext uri="{FF2B5EF4-FFF2-40B4-BE49-F238E27FC236}">
                <a16:creationId xmlns:a16="http://schemas.microsoft.com/office/drawing/2014/main" id="{C4EBA3A3-7392-56E7-62CD-DEC31209D136}"/>
              </a:ext>
            </a:extLst>
          </p:cNvPr>
          <p:cNvPicPr>
            <a:picLocks noChangeAspect="1"/>
          </p:cNvPicPr>
          <p:nvPr/>
        </p:nvPicPr>
        <p:blipFill>
          <a:blip r:embed="rId6"/>
          <a:stretch>
            <a:fillRect/>
          </a:stretch>
        </p:blipFill>
        <p:spPr>
          <a:xfrm>
            <a:off x="645168" y="3947412"/>
            <a:ext cx="494992" cy="420228"/>
          </a:xfrm>
          <a:prstGeom prst="rect">
            <a:avLst/>
          </a:prstGeom>
        </p:spPr>
      </p:pic>
      <p:pic>
        <p:nvPicPr>
          <p:cNvPr id="8" name="Picture 7">
            <a:extLst>
              <a:ext uri="{FF2B5EF4-FFF2-40B4-BE49-F238E27FC236}">
                <a16:creationId xmlns:a16="http://schemas.microsoft.com/office/drawing/2014/main" id="{AD08C9CA-932D-D60B-D4A8-74DF5B2125AE}"/>
              </a:ext>
            </a:extLst>
          </p:cNvPr>
          <p:cNvPicPr>
            <a:picLocks noChangeAspect="1"/>
          </p:cNvPicPr>
          <p:nvPr/>
        </p:nvPicPr>
        <p:blipFill>
          <a:blip r:embed="rId7"/>
          <a:stretch>
            <a:fillRect/>
          </a:stretch>
        </p:blipFill>
        <p:spPr>
          <a:xfrm>
            <a:off x="654812" y="4969256"/>
            <a:ext cx="475704" cy="475704"/>
          </a:xfrm>
          <a:prstGeom prst="rect">
            <a:avLst/>
          </a:prstGeom>
        </p:spPr>
      </p:pic>
      <p:pic>
        <p:nvPicPr>
          <p:cNvPr id="10" name="Picture 9">
            <a:extLst>
              <a:ext uri="{FF2B5EF4-FFF2-40B4-BE49-F238E27FC236}">
                <a16:creationId xmlns:a16="http://schemas.microsoft.com/office/drawing/2014/main" id="{02A5788A-D3BF-D4EC-D2CC-5785104517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96313" y="-1309687"/>
            <a:ext cx="3595687" cy="3595687"/>
          </a:xfrm>
          <a:prstGeom prst="rect">
            <a:avLst/>
          </a:prstGeom>
        </p:spPr>
      </p:pic>
      <p:pic>
        <p:nvPicPr>
          <p:cNvPr id="11" name="Picture 10">
            <a:extLst>
              <a:ext uri="{FF2B5EF4-FFF2-40B4-BE49-F238E27FC236}">
                <a16:creationId xmlns:a16="http://schemas.microsoft.com/office/drawing/2014/main" id="{81376F8C-BACC-49DC-8C96-21D229296A9C}"/>
              </a:ext>
            </a:extLst>
          </p:cNvPr>
          <p:cNvPicPr>
            <a:picLocks noChangeAspect="1"/>
          </p:cNvPicPr>
          <p:nvPr/>
        </p:nvPicPr>
        <p:blipFill>
          <a:blip r:embed="rId9">
            <a:alphaModFix amt="20000"/>
            <a:extLst>
              <a:ext uri="{28A0092B-C50C-407E-A947-70E740481C1C}">
                <a14:useLocalDpi xmlns:a14="http://schemas.microsoft.com/office/drawing/2010/main" val="0"/>
              </a:ext>
            </a:extLst>
          </a:blip>
          <a:srcRect l="21174" t="31957" r="49967" b="37119"/>
          <a:stretch>
            <a:fillRect/>
          </a:stretch>
        </p:blipFill>
        <p:spPr>
          <a:xfrm>
            <a:off x="8675913" y="3090333"/>
            <a:ext cx="3516087" cy="3767667"/>
          </a:xfrm>
          <a:prstGeom prst="rect">
            <a:avLst/>
          </a:prstGeom>
        </p:spPr>
      </p:pic>
      <p:sp>
        <p:nvSpPr>
          <p:cNvPr id="4" name="TextBox 3">
            <a:extLst>
              <a:ext uri="{FF2B5EF4-FFF2-40B4-BE49-F238E27FC236}">
                <a16:creationId xmlns:a16="http://schemas.microsoft.com/office/drawing/2014/main" id="{01DB2774-DE58-F80D-85C2-37F52B432305}"/>
              </a:ext>
            </a:extLst>
          </p:cNvPr>
          <p:cNvSpPr txBox="1"/>
          <p:nvPr/>
        </p:nvSpPr>
        <p:spPr>
          <a:xfrm>
            <a:off x="1532809" y="2180698"/>
            <a:ext cx="5819222" cy="369332"/>
          </a:xfrm>
          <a:prstGeom prst="rect">
            <a:avLst/>
          </a:prstGeom>
          <a:noFill/>
        </p:spPr>
        <p:txBody>
          <a:bodyPr wrap="none" rtlCol="0">
            <a:spAutoFit/>
          </a:bodyPr>
          <a:lstStyle/>
          <a:p>
            <a:r>
              <a:rPr lang="en-GB" dirty="0">
                <a:solidFill>
                  <a:srgbClr val="142D4F"/>
                </a:solidFill>
                <a:latin typeface="Montserrat Medium" panose="00000600000000000000" pitchFamily="50" charset="0"/>
              </a:rPr>
              <a:t>(</a:t>
            </a:r>
            <a:r>
              <a:rPr lang="en-GB" dirty="0" err="1">
                <a:solidFill>
                  <a:srgbClr val="142D4F"/>
                </a:solidFill>
                <a:latin typeface="Montserrat Medium" panose="00000600000000000000" pitchFamily="50" charset="0"/>
              </a:rPr>
              <a:t>Sede</a:t>
            </a:r>
            <a:r>
              <a:rPr lang="en-GB" dirty="0">
                <a:solidFill>
                  <a:srgbClr val="142D4F"/>
                </a:solidFill>
                <a:latin typeface="Montserrat Medium" panose="00000600000000000000" pitchFamily="50" charset="0"/>
              </a:rPr>
              <a:t>) Av Mao </a:t>
            </a:r>
            <a:r>
              <a:rPr lang="en-GB" dirty="0" err="1">
                <a:solidFill>
                  <a:srgbClr val="142D4F"/>
                </a:solidFill>
                <a:latin typeface="Montserrat Medium" panose="00000600000000000000" pitchFamily="50" charset="0"/>
              </a:rPr>
              <a:t>tse</a:t>
            </a:r>
            <a:r>
              <a:rPr lang="en-GB" dirty="0">
                <a:solidFill>
                  <a:srgbClr val="142D4F"/>
                </a:solidFill>
                <a:latin typeface="Montserrat Medium" panose="00000600000000000000" pitchFamily="50" charset="0"/>
              </a:rPr>
              <a:t> tung 1604, </a:t>
            </a:r>
            <a:r>
              <a:rPr lang="en-GB" dirty="0" err="1">
                <a:solidFill>
                  <a:srgbClr val="142D4F"/>
                </a:solidFill>
                <a:latin typeface="Montserrat Medium" panose="00000600000000000000" pitchFamily="50" charset="0"/>
              </a:rPr>
              <a:t>Cidade</a:t>
            </a:r>
            <a:r>
              <a:rPr lang="en-GB" dirty="0">
                <a:solidFill>
                  <a:srgbClr val="142D4F"/>
                </a:solidFill>
                <a:latin typeface="Montserrat Medium" panose="00000600000000000000" pitchFamily="50" charset="0"/>
              </a:rPr>
              <a:t> da Maputo.</a:t>
            </a:r>
            <a:endParaRPr lang="en-US" dirty="0">
              <a:solidFill>
                <a:srgbClr val="142D4F"/>
              </a:solidFill>
              <a:latin typeface="Montserrat Medium" panose="00000600000000000000" pitchFamily="50" charset="0"/>
            </a:endParaRPr>
          </a:p>
        </p:txBody>
      </p:sp>
      <p:sp>
        <p:nvSpPr>
          <p:cNvPr id="12" name="TextBox 11">
            <a:extLst>
              <a:ext uri="{FF2B5EF4-FFF2-40B4-BE49-F238E27FC236}">
                <a16:creationId xmlns:a16="http://schemas.microsoft.com/office/drawing/2014/main" id="{C37F2C53-2EC5-11C1-0C23-CD743391776D}"/>
              </a:ext>
            </a:extLst>
          </p:cNvPr>
          <p:cNvSpPr txBox="1"/>
          <p:nvPr/>
        </p:nvSpPr>
        <p:spPr>
          <a:xfrm>
            <a:off x="1541496" y="2864447"/>
            <a:ext cx="6565900" cy="369332"/>
          </a:xfrm>
          <a:prstGeom prst="rect">
            <a:avLst/>
          </a:prstGeom>
          <a:noFill/>
        </p:spPr>
        <p:txBody>
          <a:bodyPr wrap="square">
            <a:spAutoFit/>
          </a:bodyPr>
          <a:lstStyle/>
          <a:p>
            <a:r>
              <a:rPr lang="en-US" sz="1800" dirty="0" err="1">
                <a:solidFill>
                  <a:srgbClr val="142D4F"/>
                </a:solidFill>
                <a:latin typeface="Montserrat Medium" panose="00000600000000000000" pitchFamily="50" charset="0"/>
              </a:rPr>
              <a:t>geral@ethoss.co.mz</a:t>
            </a:r>
            <a:r>
              <a:rPr lang="en-US" sz="1800" dirty="0">
                <a:solidFill>
                  <a:srgbClr val="142D4F"/>
                </a:solidFill>
                <a:latin typeface="Montserrat Medium" panose="00000600000000000000" pitchFamily="50" charset="0"/>
              </a:rPr>
              <a:t> </a:t>
            </a:r>
            <a:endParaRPr lang="en-US" dirty="0"/>
          </a:p>
        </p:txBody>
      </p:sp>
      <p:sp>
        <p:nvSpPr>
          <p:cNvPr id="14" name="TextBox 13">
            <a:extLst>
              <a:ext uri="{FF2B5EF4-FFF2-40B4-BE49-F238E27FC236}">
                <a16:creationId xmlns:a16="http://schemas.microsoft.com/office/drawing/2014/main" id="{DFF0C9E7-02C1-2714-BCDD-2D7D332FB090}"/>
              </a:ext>
            </a:extLst>
          </p:cNvPr>
          <p:cNvSpPr txBox="1"/>
          <p:nvPr/>
        </p:nvSpPr>
        <p:spPr>
          <a:xfrm>
            <a:off x="1532809" y="4055774"/>
            <a:ext cx="6096000" cy="369332"/>
          </a:xfrm>
          <a:prstGeom prst="rect">
            <a:avLst/>
          </a:prstGeom>
          <a:noFill/>
        </p:spPr>
        <p:txBody>
          <a:bodyPr wrap="square">
            <a:spAutoFit/>
          </a:bodyPr>
          <a:lstStyle/>
          <a:p>
            <a:r>
              <a:rPr lang="en-US" sz="1800" dirty="0">
                <a:solidFill>
                  <a:srgbClr val="142D4F"/>
                </a:solidFill>
                <a:latin typeface="Montserrat Medium" panose="00000600000000000000" pitchFamily="50" charset="0"/>
              </a:rPr>
              <a:t>(+258) 87 17 97 715</a:t>
            </a:r>
            <a:endParaRPr lang="en-US" dirty="0"/>
          </a:p>
        </p:txBody>
      </p:sp>
      <p:sp>
        <p:nvSpPr>
          <p:cNvPr id="15" name="TextBox 14">
            <a:extLst>
              <a:ext uri="{FF2B5EF4-FFF2-40B4-BE49-F238E27FC236}">
                <a16:creationId xmlns:a16="http://schemas.microsoft.com/office/drawing/2014/main" id="{FB282F32-CB4C-E6A6-16DF-65CE36142BC8}"/>
              </a:ext>
            </a:extLst>
          </p:cNvPr>
          <p:cNvSpPr txBox="1"/>
          <p:nvPr/>
        </p:nvSpPr>
        <p:spPr>
          <a:xfrm>
            <a:off x="1532809" y="5075628"/>
            <a:ext cx="2375971" cy="369332"/>
          </a:xfrm>
          <a:prstGeom prst="rect">
            <a:avLst/>
          </a:prstGeom>
          <a:noFill/>
        </p:spPr>
        <p:txBody>
          <a:bodyPr wrap="none" rtlCol="0">
            <a:spAutoFit/>
          </a:bodyPr>
          <a:lstStyle/>
          <a:p>
            <a:r>
              <a:rPr lang="en-US" dirty="0" err="1">
                <a:solidFill>
                  <a:srgbClr val="142D4F"/>
                </a:solidFill>
                <a:latin typeface="Montserrat Medium" panose="00000600000000000000" pitchFamily="50" charset="0"/>
              </a:rPr>
              <a:t>www.ethoss.co.mz</a:t>
            </a:r>
            <a:endParaRPr lang="en-US" dirty="0">
              <a:solidFill>
                <a:srgbClr val="142D4F"/>
              </a:solidFill>
              <a:latin typeface="Montserrat Medium" panose="00000600000000000000" pitchFamily="50" charset="0"/>
            </a:endParaRPr>
          </a:p>
        </p:txBody>
      </p:sp>
      <p:sp>
        <p:nvSpPr>
          <p:cNvPr id="21" name="TextBox 20">
            <a:extLst>
              <a:ext uri="{FF2B5EF4-FFF2-40B4-BE49-F238E27FC236}">
                <a16:creationId xmlns:a16="http://schemas.microsoft.com/office/drawing/2014/main" id="{72D2569A-B9BC-F7F4-2953-AAA41CBDF795}"/>
              </a:ext>
            </a:extLst>
          </p:cNvPr>
          <p:cNvSpPr txBox="1"/>
          <p:nvPr/>
        </p:nvSpPr>
        <p:spPr>
          <a:xfrm>
            <a:off x="1541496" y="3220586"/>
            <a:ext cx="6096000" cy="369332"/>
          </a:xfrm>
          <a:prstGeom prst="rect">
            <a:avLst/>
          </a:prstGeom>
          <a:noFill/>
        </p:spPr>
        <p:txBody>
          <a:bodyPr wrap="square">
            <a:spAutoFit/>
          </a:bodyPr>
          <a:lstStyle/>
          <a:p>
            <a:r>
              <a:rPr lang="en-GB" dirty="0" err="1">
                <a:solidFill>
                  <a:srgbClr val="142D4F"/>
                </a:solidFill>
                <a:latin typeface="Montserrat Medium" panose="00000600000000000000" pitchFamily="50" charset="0"/>
              </a:rPr>
              <a:t>transportes@ethoss.co.mz</a:t>
            </a:r>
            <a:r>
              <a:rPr lang="en-GB" dirty="0">
                <a:solidFill>
                  <a:srgbClr val="142D4F"/>
                </a:solidFill>
                <a:latin typeface="Montserrat Medium" panose="00000600000000000000" pitchFamily="50" charset="0"/>
              </a:rPr>
              <a:t> </a:t>
            </a:r>
            <a:endParaRPr lang="en-US" dirty="0">
              <a:solidFill>
                <a:srgbClr val="142D4F"/>
              </a:solidFill>
              <a:latin typeface="Montserrat Medium" panose="00000600000000000000" pitchFamily="50" charset="0"/>
            </a:endParaRPr>
          </a:p>
        </p:txBody>
      </p:sp>
      <p:sp>
        <p:nvSpPr>
          <p:cNvPr id="22" name="Rectangle 3">
            <a:extLst>
              <a:ext uri="{FF2B5EF4-FFF2-40B4-BE49-F238E27FC236}">
                <a16:creationId xmlns:a16="http://schemas.microsoft.com/office/drawing/2014/main" id="{19A54071-2057-F1D0-CE68-C2E07AD1ABDD}"/>
              </a:ext>
            </a:extLst>
          </p:cNvPr>
          <p:cNvSpPr/>
          <p:nvPr/>
        </p:nvSpPr>
        <p:spPr>
          <a:xfrm>
            <a:off x="645168" y="206216"/>
            <a:ext cx="6883400" cy="563880"/>
          </a:xfrm>
          <a:custGeom>
            <a:avLst/>
            <a:gdLst>
              <a:gd name="connsiteX0" fmla="*/ 0 w 3535680"/>
              <a:gd name="connsiteY0" fmla="*/ 0 h 533400"/>
              <a:gd name="connsiteX1" fmla="*/ 3535680 w 3535680"/>
              <a:gd name="connsiteY1" fmla="*/ 0 h 533400"/>
              <a:gd name="connsiteX2" fmla="*/ 3535680 w 3535680"/>
              <a:gd name="connsiteY2" fmla="*/ 533400 h 533400"/>
              <a:gd name="connsiteX3" fmla="*/ 0 w 3535680"/>
              <a:gd name="connsiteY3" fmla="*/ 533400 h 533400"/>
              <a:gd name="connsiteX4" fmla="*/ 0 w 3535680"/>
              <a:gd name="connsiteY4" fmla="*/ 0 h 533400"/>
              <a:gd name="connsiteX0" fmla="*/ 0 w 3779520"/>
              <a:gd name="connsiteY0" fmla="*/ 0 h 533400"/>
              <a:gd name="connsiteX1" fmla="*/ 3779520 w 3779520"/>
              <a:gd name="connsiteY1" fmla="*/ 15240 h 533400"/>
              <a:gd name="connsiteX2" fmla="*/ 3535680 w 3779520"/>
              <a:gd name="connsiteY2" fmla="*/ 533400 h 533400"/>
              <a:gd name="connsiteX3" fmla="*/ 0 w 3779520"/>
              <a:gd name="connsiteY3" fmla="*/ 533400 h 533400"/>
              <a:gd name="connsiteX4" fmla="*/ 0 w 3779520"/>
              <a:gd name="connsiteY4" fmla="*/ 0 h 533400"/>
              <a:gd name="connsiteX0" fmla="*/ 0 w 3535680"/>
              <a:gd name="connsiteY0" fmla="*/ 0 h 2331720"/>
              <a:gd name="connsiteX1" fmla="*/ 2880360 w 3535680"/>
              <a:gd name="connsiteY1" fmla="*/ 2331720 h 2331720"/>
              <a:gd name="connsiteX2" fmla="*/ 3535680 w 3535680"/>
              <a:gd name="connsiteY2" fmla="*/ 533400 h 2331720"/>
              <a:gd name="connsiteX3" fmla="*/ 0 w 3535680"/>
              <a:gd name="connsiteY3" fmla="*/ 533400 h 2331720"/>
              <a:gd name="connsiteX4" fmla="*/ 0 w 3535680"/>
              <a:gd name="connsiteY4" fmla="*/ 0 h 2331720"/>
              <a:gd name="connsiteX0" fmla="*/ 0 w 3657600"/>
              <a:gd name="connsiteY0" fmla="*/ 15240 h 548640"/>
              <a:gd name="connsiteX1" fmla="*/ 3657600 w 3657600"/>
              <a:gd name="connsiteY1" fmla="*/ 0 h 548640"/>
              <a:gd name="connsiteX2" fmla="*/ 3535680 w 3657600"/>
              <a:gd name="connsiteY2" fmla="*/ 548640 h 548640"/>
              <a:gd name="connsiteX3" fmla="*/ 0 w 3657600"/>
              <a:gd name="connsiteY3" fmla="*/ 548640 h 548640"/>
              <a:gd name="connsiteX4" fmla="*/ 0 w 3657600"/>
              <a:gd name="connsiteY4" fmla="*/ 15240 h 548640"/>
              <a:gd name="connsiteX0" fmla="*/ 0 w 3779520"/>
              <a:gd name="connsiteY0" fmla="*/ 15240 h 548640"/>
              <a:gd name="connsiteX1" fmla="*/ 3779520 w 3779520"/>
              <a:gd name="connsiteY1" fmla="*/ 0 h 548640"/>
              <a:gd name="connsiteX2" fmla="*/ 3535680 w 3779520"/>
              <a:gd name="connsiteY2" fmla="*/ 548640 h 548640"/>
              <a:gd name="connsiteX3" fmla="*/ 0 w 3779520"/>
              <a:gd name="connsiteY3" fmla="*/ 548640 h 548640"/>
              <a:gd name="connsiteX4" fmla="*/ 0 w 3779520"/>
              <a:gd name="connsiteY4" fmla="*/ 15240 h 548640"/>
              <a:gd name="connsiteX0" fmla="*/ 228600 w 3779520"/>
              <a:gd name="connsiteY0" fmla="*/ 30480 h 548640"/>
              <a:gd name="connsiteX1" fmla="*/ 3779520 w 3779520"/>
              <a:gd name="connsiteY1" fmla="*/ 0 h 548640"/>
              <a:gd name="connsiteX2" fmla="*/ 3535680 w 3779520"/>
              <a:gd name="connsiteY2" fmla="*/ 548640 h 548640"/>
              <a:gd name="connsiteX3" fmla="*/ 0 w 3779520"/>
              <a:gd name="connsiteY3" fmla="*/ 548640 h 548640"/>
              <a:gd name="connsiteX4" fmla="*/ 228600 w 3779520"/>
              <a:gd name="connsiteY4" fmla="*/ 30480 h 548640"/>
              <a:gd name="connsiteX0" fmla="*/ 228600 w 3779520"/>
              <a:gd name="connsiteY0" fmla="*/ 0 h 563880"/>
              <a:gd name="connsiteX1" fmla="*/ 3779520 w 3779520"/>
              <a:gd name="connsiteY1" fmla="*/ 15240 h 563880"/>
              <a:gd name="connsiteX2" fmla="*/ 3535680 w 3779520"/>
              <a:gd name="connsiteY2" fmla="*/ 563880 h 563880"/>
              <a:gd name="connsiteX3" fmla="*/ 0 w 3779520"/>
              <a:gd name="connsiteY3" fmla="*/ 563880 h 563880"/>
              <a:gd name="connsiteX4" fmla="*/ 228600 w 3779520"/>
              <a:gd name="connsiteY4" fmla="*/ 0 h 563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520" h="563880">
                <a:moveTo>
                  <a:pt x="228600" y="0"/>
                </a:moveTo>
                <a:lnTo>
                  <a:pt x="3779520" y="15240"/>
                </a:lnTo>
                <a:lnTo>
                  <a:pt x="3535680" y="563880"/>
                </a:lnTo>
                <a:lnTo>
                  <a:pt x="0" y="563880"/>
                </a:lnTo>
                <a:lnTo>
                  <a:pt x="228600" y="0"/>
                </a:lnTo>
                <a:close/>
              </a:path>
            </a:pathLst>
          </a:custGeom>
          <a:solidFill>
            <a:srgbClr val="EB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Eras Demi ITC" panose="020B0805030504020804" pitchFamily="34" charset="0"/>
              </a:rPr>
              <a:t>	</a:t>
            </a:r>
            <a:r>
              <a:rPr lang="en-US" sz="2400" dirty="0" err="1">
                <a:solidFill>
                  <a:schemeClr val="bg1"/>
                </a:solidFill>
                <a:latin typeface="Eras Demi ITC" panose="020B0805030504020804" pitchFamily="34" charset="0"/>
              </a:rPr>
              <a:t>Contacte-nos</a:t>
            </a:r>
            <a:endParaRPr lang="LID4096" sz="2400" dirty="0">
              <a:solidFill>
                <a:schemeClr val="bg1"/>
              </a:solidFill>
              <a:latin typeface="Eras Demi ITC" panose="020B0805030504020804" pitchFamily="34" charset="0"/>
            </a:endParaRPr>
          </a:p>
        </p:txBody>
      </p:sp>
    </p:spTree>
    <p:extLst>
      <p:ext uri="{BB962C8B-B14F-4D97-AF65-F5344CB8AC3E}">
        <p14:creationId xmlns:p14="http://schemas.microsoft.com/office/powerpoint/2010/main" val="3467823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526</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Calibri Light</vt:lpstr>
      <vt:lpstr>Eras Demi ITC</vt:lpstr>
      <vt:lpstr>Montserrat Medium</vt:lpstr>
      <vt:lpstr>Wingdings</vt:lpstr>
      <vt:lpstr>Office Theme</vt:lpstr>
      <vt:lpstr>PowerPoint Presentation</vt:lpstr>
      <vt:lpstr>PowerPoint Presentation</vt:lpstr>
      <vt:lpstr>Nossa Visão</vt:lpstr>
      <vt:lpstr>5 anos de experiência no mercado garantindo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Jossefa Armindo</dc:creator>
  <cp:lastModifiedBy>Mhula, Gimo G</cp:lastModifiedBy>
  <cp:revision>18</cp:revision>
  <dcterms:created xsi:type="dcterms:W3CDTF">2025-10-17T08:42:37Z</dcterms:created>
  <dcterms:modified xsi:type="dcterms:W3CDTF">2025-10-17T21:13:19Z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etDate">
    <vt:lpwstr>2025-10-17T20:18:47Z</vt:lpwstr>
  </property>
  <property fmtid="{D5CDD505-2E9C-101B-9397-08002B2CF9AE}" pid="4" name="MSIP_Label_027a3850-2850-457c-8efb-fdd5fa4d27d3_Method">
    <vt:lpwstr>Privileged</vt:lpwstr>
  </property>
  <property fmtid="{D5CDD505-2E9C-101B-9397-08002B2CF9AE}" pid="5" name="MSIP_Label_027a3850-2850-457c-8efb-fdd5fa4d27d3_Name">
    <vt:lpwstr>027a3850-2850-457c-8efb-fdd5fa4d27d3</vt:lpwstr>
  </property>
  <property fmtid="{D5CDD505-2E9C-101B-9397-08002B2CF9AE}" pid="6" name="MSIP_Label_027a3850-2850-457c-8efb-fdd5fa4d27d3_SiteId">
    <vt:lpwstr>7369e6ec-faa6-42fa-bc0e-4f332da5b1db</vt:lpwstr>
  </property>
  <property fmtid="{D5CDD505-2E9C-101B-9397-08002B2CF9AE}" pid="7" name="MSIP_Label_027a3850-2850-457c-8efb-fdd5fa4d27d3_ActionId">
    <vt:lpwstr>b844b29b-2563-4ca8-ae0e-fbc8bf6dcd85</vt:lpwstr>
  </property>
  <property fmtid="{D5CDD505-2E9C-101B-9397-08002B2CF9AE}" pid="8" name="MSIP_Label_027a3850-2850-457c-8efb-fdd5fa4d27d3_ContentBits">
    <vt:lpwstr>0</vt:lpwstr>
  </property>
  <property fmtid="{D5CDD505-2E9C-101B-9397-08002B2CF9AE}" pid="9" name="MSIP_Label_027a3850-2850-457c-8efb-fdd5fa4d27d3_Tag">
    <vt:lpwstr>50, 0, 1, 1</vt:lpwstr>
  </property>
</Properties>
</file>