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7" r:id="rId29"/>
    <p:sldId id="286" r:id="rId30"/>
    <p:sldId id="284" r:id="rId31"/>
    <p:sldId id="288" r:id="rId32"/>
    <p:sldId id="289" r:id="rId33"/>
    <p:sldId id="290" r:id="rId34"/>
    <p:sldId id="285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3" r:id="rId49"/>
    <p:sldId id="306" r:id="rId50"/>
    <p:sldId id="305" r:id="rId51"/>
    <p:sldId id="307" r:id="rId52"/>
    <p:sldId id="308" r:id="rId53"/>
    <p:sldId id="309" r:id="rId54"/>
    <p:sldId id="310" r:id="rId55"/>
    <p:sldId id="321" r:id="rId56"/>
    <p:sldId id="322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3" r:id="rId68"/>
    <p:sldId id="324" r:id="rId69"/>
    <p:sldId id="325" r:id="rId70"/>
    <p:sldId id="327" r:id="rId71"/>
    <p:sldId id="328" r:id="rId72"/>
    <p:sldId id="329" r:id="rId73"/>
    <p:sldId id="326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57" autoAdjust="0"/>
  </p:normalViewPr>
  <p:slideViewPr>
    <p:cSldViewPr>
      <p:cViewPr varScale="1">
        <p:scale>
          <a:sx n="56" d="100"/>
          <a:sy n="56" d="100"/>
        </p:scale>
        <p:origin x="9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A8F94-DFAB-4E0A-A067-DAF62B1B683E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C9A13-2314-4976-B51D-13C1D92283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8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9A13-2314-4976-B51D-13C1D922830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56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C9A13-2314-4976-B51D-13C1D9228306}" type="slidenum">
              <a:rPr lang="es-MX" smtClean="0"/>
              <a:t>71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84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84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12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3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01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83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85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15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9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4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3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BAD8-0502-4479-8846-B2417E300EC7}" type="datetimeFigureOut">
              <a:rPr lang="es-MX" smtClean="0"/>
              <a:t>29/09/2016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4EFA-9A8A-45A7-BCE4-8C45750E16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70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Procesos e hilos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i="1" dirty="0" smtClean="0"/>
              <a:t>&lt;&lt;… me parece que el traducir de una lengua en otra, como no sea de las reinas de las lenguas, griega y latina, es como quien mira los tapices flamencos por el revés, que aunque se </a:t>
            </a:r>
            <a:r>
              <a:rPr lang="es-MX" i="1" dirty="0" err="1" smtClean="0"/>
              <a:t>veen</a:t>
            </a:r>
            <a:r>
              <a:rPr lang="es-MX" i="1" dirty="0" smtClean="0"/>
              <a:t> las figuras, son llenas de hilos que las escurecen y no se </a:t>
            </a:r>
            <a:r>
              <a:rPr lang="es-MX" i="1" dirty="0" err="1" smtClean="0"/>
              <a:t>veen</a:t>
            </a:r>
            <a:r>
              <a:rPr lang="es-MX" i="1" dirty="0" smtClean="0"/>
              <a:t> con la lisura y tez de la haz…&gt;&gt;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22912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Procesos padre e hijos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En UNIX todos los procesos menos el primero se crean con una llamada a </a:t>
            </a:r>
            <a:r>
              <a:rPr lang="es-MX" dirty="0" err="1" smtClean="0"/>
              <a:t>fork</a:t>
            </a:r>
            <a:r>
              <a:rPr lang="es-MX" dirty="0" smtClean="0"/>
              <a:t>.</a:t>
            </a:r>
          </a:p>
          <a:p>
            <a:r>
              <a:rPr lang="es-MX" dirty="0" smtClean="0"/>
              <a:t>El proceso que hace la llamada </a:t>
            </a:r>
            <a:r>
              <a:rPr lang="es-MX" dirty="0" err="1" smtClean="0"/>
              <a:t>fork</a:t>
            </a:r>
            <a:r>
              <a:rPr lang="es-MX" dirty="0" smtClean="0"/>
              <a:t> es el proceso padre </a:t>
            </a:r>
          </a:p>
          <a:p>
            <a:r>
              <a:rPr lang="es-MX" dirty="0" smtClean="0"/>
              <a:t>El proceso creado es el proceso hijo</a:t>
            </a:r>
          </a:p>
          <a:p>
            <a:r>
              <a:rPr lang="es-MX" dirty="0" smtClean="0"/>
              <a:t>El núcleo identifica cada proceso mediante su PID, que es un número asociado a cada proceso y no cambia durante su tiempo de vida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642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 intercambiador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el proceso 0 y se crea al arrancar el sistema </a:t>
            </a:r>
          </a:p>
          <a:p>
            <a:r>
              <a:rPr lang="es-MX" dirty="0" smtClean="0"/>
              <a:t>Después de hacer una llamada a </a:t>
            </a:r>
            <a:r>
              <a:rPr lang="es-MX" dirty="0" err="1" smtClean="0"/>
              <a:t>fork</a:t>
            </a:r>
            <a:r>
              <a:rPr lang="es-MX" dirty="0" smtClean="0"/>
              <a:t> se convierte en el proceso encargado de la gestión de la memoria virtual.</a:t>
            </a:r>
          </a:p>
          <a:p>
            <a:r>
              <a:rPr lang="es-MX" dirty="0" smtClean="0"/>
              <a:t>El proceso hijo se llama </a:t>
            </a:r>
            <a:r>
              <a:rPr lang="es-MX" dirty="0" err="1" smtClean="0"/>
              <a:t>init</a:t>
            </a:r>
            <a:r>
              <a:rPr lang="es-MX" dirty="0" smtClean="0"/>
              <a:t> y su PID vale 1</a:t>
            </a:r>
          </a:p>
          <a:p>
            <a:r>
              <a:rPr lang="es-MX" dirty="0" smtClean="0"/>
              <a:t>Este segundo proceso es el encargado de arrancar el resto de los procesos del sistema según la configuración de /</a:t>
            </a:r>
            <a:r>
              <a:rPr lang="es-MX" dirty="0" err="1" smtClean="0"/>
              <a:t>etc</a:t>
            </a:r>
            <a:r>
              <a:rPr lang="es-MX" dirty="0" smtClean="0"/>
              <a:t>/</a:t>
            </a:r>
            <a:r>
              <a:rPr lang="es-MX" dirty="0" err="1" smtClean="0"/>
              <a:t>inittab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912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Estados de un proceso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356010" cy="5257800"/>
          </a:xfrm>
        </p:spPr>
      </p:pic>
    </p:spTree>
    <p:extLst>
      <p:ext uri="{BB962C8B-B14F-4D97-AF65-F5344CB8AC3E}">
        <p14:creationId xmlns:p14="http://schemas.microsoft.com/office/powerpoint/2010/main" val="395627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Estados de un proceso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El proceso se está ejecutando en modo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El proceso se está ejecutando en modo supervisor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El proceso no se está ejecutando, pero está listo para ejecutarse tan pronto como el planificador lo ordene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El proceso está durmiendo cargado en memoria.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436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Diagrama completo de transición de estados de un proceso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07153"/>
            <a:ext cx="6017518" cy="5450847"/>
          </a:xfrm>
        </p:spPr>
      </p:pic>
    </p:spTree>
    <p:extLst>
      <p:ext uri="{BB962C8B-B14F-4D97-AF65-F5344CB8AC3E}">
        <p14:creationId xmlns:p14="http://schemas.microsoft.com/office/powerpoint/2010/main" val="230470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Diagrama completo de transición de estados de un proceso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MX" dirty="0" smtClean="0"/>
              <a:t>El proceso está listo para usarse pero el intercambiador debe cargarlo en memoria antes de que el planificador lo mande a ejecutar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MX" dirty="0" smtClean="0"/>
              <a:t>El proceso está durmiendo y el intercambiador ha cargado el proceso en una memoria secundaria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MX" dirty="0" smtClean="0"/>
              <a:t>El proceso está volviendo del modo supervisor al modo usuario pero el núcleo puso otro proceso a ejecutarse.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MX" dirty="0" smtClean="0"/>
              <a:t>El proceso acaba de ser creado y está en estado de transición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MX" dirty="0" smtClean="0"/>
              <a:t>El proceso ejecuta la llamada </a:t>
            </a:r>
            <a:r>
              <a:rPr lang="es-MX" dirty="0" err="1" smtClean="0"/>
              <a:t>exit</a:t>
            </a:r>
            <a:r>
              <a:rPr lang="es-MX" dirty="0" smtClean="0"/>
              <a:t> y pasa al estado zombi. El proceso no existe pero deja un registro de su salida y algunos datos estadísticos como por ejemplo el tiempo de ejecución.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290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Tabla de procesos y área de usuarios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Todo proceso tiene asociado una entrada en la tabla de procesos y un área de usuarios (u área)</a:t>
            </a:r>
          </a:p>
          <a:p>
            <a:r>
              <a:rPr lang="es-MX" dirty="0" smtClean="0"/>
              <a:t>Estas dos estructuras describen el estado del proceso y facilitan su control por el núcleo.</a:t>
            </a:r>
          </a:p>
          <a:p>
            <a:r>
              <a:rPr lang="es-MX" dirty="0" smtClean="0"/>
              <a:t>La tabla de procesos tiene campos accesibles desde el núcleo pero no al área de usuario que es visible solo desde el proceso.</a:t>
            </a:r>
          </a:p>
          <a:p>
            <a:r>
              <a:rPr lang="es-MX" dirty="0" smtClean="0"/>
              <a:t>Pues haber entradas en la tabla de procesos que no tengan relacionada ninguna área de usuario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972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Campos de la tabla de proceso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Estado del proceso</a:t>
            </a:r>
          </a:p>
          <a:p>
            <a:r>
              <a:rPr lang="es-MX" dirty="0" smtClean="0"/>
              <a:t>Campos para localizar el proceso y área de usuario, tanto en MP como MS</a:t>
            </a:r>
          </a:p>
          <a:p>
            <a:r>
              <a:rPr lang="es-MX" dirty="0" smtClean="0"/>
              <a:t>Identificador de usuario o UID</a:t>
            </a:r>
          </a:p>
          <a:p>
            <a:r>
              <a:rPr lang="es-MX" dirty="0" smtClean="0"/>
              <a:t>Identificador del proceso o PID</a:t>
            </a:r>
          </a:p>
          <a:p>
            <a:r>
              <a:rPr lang="es-MX" dirty="0" smtClean="0"/>
              <a:t>Descriptores de eventos</a:t>
            </a:r>
          </a:p>
          <a:p>
            <a:r>
              <a:rPr lang="es-MX" dirty="0" smtClean="0"/>
              <a:t>Parámetros de planificación</a:t>
            </a:r>
          </a:p>
          <a:p>
            <a:r>
              <a:rPr lang="es-MX" dirty="0" smtClean="0"/>
              <a:t>Campo de señales</a:t>
            </a:r>
          </a:p>
          <a:p>
            <a:r>
              <a:rPr lang="es-MX" dirty="0" smtClean="0"/>
              <a:t>Temporizadores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13517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Área de usuario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Puntero a la entrada de la tabla de procesos</a:t>
            </a:r>
          </a:p>
          <a:p>
            <a:r>
              <a:rPr lang="es-MX" dirty="0" smtClean="0"/>
              <a:t>Identificadores de usuario real y efectivo</a:t>
            </a:r>
          </a:p>
          <a:p>
            <a:r>
              <a:rPr lang="es-MX" dirty="0" smtClean="0"/>
              <a:t>Temporizadores</a:t>
            </a:r>
          </a:p>
          <a:p>
            <a:r>
              <a:rPr lang="es-MX" dirty="0" smtClean="0"/>
              <a:t>Arreglo que indica como responder a señales que recibe</a:t>
            </a:r>
          </a:p>
          <a:p>
            <a:r>
              <a:rPr lang="es-MX" dirty="0" smtClean="0"/>
              <a:t>Terminal de inicio de sesión, si existe</a:t>
            </a:r>
          </a:p>
          <a:p>
            <a:r>
              <a:rPr lang="es-MX" dirty="0" smtClean="0"/>
              <a:t>Registro de errores del sistema</a:t>
            </a:r>
          </a:p>
          <a:p>
            <a:r>
              <a:rPr lang="es-MX" dirty="0" smtClean="0"/>
              <a:t>Campo de valor de retorno</a:t>
            </a:r>
          </a:p>
          <a:p>
            <a:r>
              <a:rPr lang="es-MX" dirty="0" smtClean="0"/>
              <a:t>Parámetros de entrada/salida</a:t>
            </a:r>
          </a:p>
          <a:p>
            <a:r>
              <a:rPr lang="es-MX" dirty="0" smtClean="0"/>
              <a:t>Directorio de trabajo actual</a:t>
            </a:r>
          </a:p>
          <a:p>
            <a:r>
              <a:rPr lang="es-MX" dirty="0" smtClean="0"/>
              <a:t>Tabla de descriptores</a:t>
            </a:r>
          </a:p>
          <a:p>
            <a:r>
              <a:rPr lang="es-MX" dirty="0" smtClean="0"/>
              <a:t>Campos de límite</a:t>
            </a:r>
          </a:p>
          <a:p>
            <a:r>
              <a:rPr lang="es-MX" dirty="0" smtClean="0"/>
              <a:t>Mascara de permisos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325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de un proceso (1/3)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Es su estado definido por su código, los valores de sus variables de usuario, globales y su estructura de datos, el valor de los registros de la CPU, los valores almacenado en su entrada de la tabla de proceso y en su área de usuario, y el valor de sus pilas de usuario y supervisor.</a:t>
            </a:r>
          </a:p>
          <a:p>
            <a:r>
              <a:rPr lang="es-MX" dirty="0" smtClean="0"/>
              <a:t>Cuando se esta corriendo un proceso se dice que se esta ejecutando en el contexto de un proceso</a:t>
            </a:r>
          </a:p>
        </p:txBody>
      </p:sp>
    </p:spTree>
    <p:extLst>
      <p:ext uri="{BB962C8B-B14F-4D97-AF65-F5344CB8AC3E}">
        <p14:creationId xmlns:p14="http://schemas.microsoft.com/office/powerpoint/2010/main" val="410275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Estructura de un proceso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Gestión de procesos e hilos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55779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de un proceso (2/3)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 el núcleo ejecuta otro proceso, realiza un cambio de contexto y guarda la información necesaria para reanudar la ejecución del proceso interrumpido.</a:t>
            </a:r>
          </a:p>
          <a:p>
            <a:r>
              <a:rPr lang="es-MX" dirty="0" smtClean="0"/>
              <a:t>Desde un punto de vista formal, el contexto de un proceso es la unión de su contexto de nivel de usuario, su contexto de registro y su contexto del nivel de sistema.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748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Contexto de un proceso (3/3)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núcleo introduce una capa de contexto cuando se produce una interrupción, una llamada a sistema o un cambio de contexto.</a:t>
            </a:r>
          </a:p>
          <a:p>
            <a:r>
              <a:rPr lang="es-MX" dirty="0" smtClean="0"/>
              <a:t>Las capas de contexto son extraídas de la pila cuando el núcleo vuelve del tratamiento de una interrupción, cuando vuelve al modo usuario o cuando se produce un cambio de contexto.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6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Componentes del contexto de un proceso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0200"/>
            <a:ext cx="8229600" cy="4445963"/>
          </a:xfrm>
        </p:spPr>
      </p:pic>
    </p:spTree>
    <p:extLst>
      <p:ext uri="{BB962C8B-B14F-4D97-AF65-F5344CB8AC3E}">
        <p14:creationId xmlns:p14="http://schemas.microsoft.com/office/powerpoint/2010/main" val="268188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MX" dirty="0" smtClean="0"/>
              <a:t>Espera por un acontecimiento (1/4)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5600" dirty="0" smtClean="0"/>
              <a:t>/***</a:t>
            </a:r>
          </a:p>
          <a:p>
            <a:pPr marL="0" indent="0">
              <a:buNone/>
            </a:pPr>
            <a:r>
              <a:rPr lang="es-MX" sz="5600" dirty="0" smtClean="0"/>
              <a:t>        $ esperar-por </a:t>
            </a:r>
            <a:r>
              <a:rPr lang="es-MX" sz="5600" dirty="0" err="1" smtClean="0"/>
              <a:t>nombre_fichero</a:t>
            </a:r>
            <a:r>
              <a:rPr lang="es-MX" sz="5600" dirty="0" smtClean="0"/>
              <a:t> [-t </a:t>
            </a:r>
            <a:r>
              <a:rPr lang="es-MX" sz="5600" dirty="0" err="1" smtClean="0"/>
              <a:t>timeout</a:t>
            </a:r>
            <a:r>
              <a:rPr lang="es-MX" sz="5600" dirty="0" smtClean="0"/>
              <a:t>] orden</a:t>
            </a:r>
          </a:p>
          <a:p>
            <a:pPr marL="0" indent="0">
              <a:buNone/>
            </a:pPr>
            <a:r>
              <a:rPr lang="es-MX" sz="5600" dirty="0" smtClean="0"/>
              <a:t>        Ejemplo: esperar-por fichero -t 20 </a:t>
            </a:r>
            <a:r>
              <a:rPr lang="es-MX" sz="5600" dirty="0" err="1" smtClean="0"/>
              <a:t>cat</a:t>
            </a:r>
            <a:r>
              <a:rPr lang="es-MX" sz="5600" dirty="0" smtClean="0"/>
              <a:t> fichero</a:t>
            </a:r>
          </a:p>
          <a:p>
            <a:pPr marL="0" indent="0">
              <a:buNone/>
            </a:pPr>
            <a:endParaRPr lang="es-MX" sz="5600" dirty="0" smtClean="0"/>
          </a:p>
          <a:p>
            <a:pPr marL="0" indent="0">
              <a:buNone/>
            </a:pPr>
            <a:r>
              <a:rPr lang="es-MX" sz="5600" dirty="0" smtClean="0"/>
              <a:t>        Los </a:t>
            </a:r>
            <a:r>
              <a:rPr lang="es-MX" sz="5600" dirty="0" err="1" smtClean="0"/>
              <a:t>parametros</a:t>
            </a:r>
            <a:r>
              <a:rPr lang="es-MX" sz="5600" dirty="0" smtClean="0"/>
              <a:t> deben introducirse en el orden indicado.</a:t>
            </a:r>
          </a:p>
          <a:p>
            <a:pPr marL="0" indent="0">
              <a:buNone/>
            </a:pPr>
            <a:r>
              <a:rPr lang="es-MX" sz="5600" dirty="0" smtClean="0"/>
              <a:t>***/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stdio.h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sys</a:t>
            </a:r>
            <a:r>
              <a:rPr lang="es-MX" sz="5600" dirty="0" smtClean="0"/>
              <a:t>/</a:t>
            </a:r>
            <a:r>
              <a:rPr lang="es-MX" sz="5600" dirty="0" err="1" smtClean="0"/>
              <a:t>types.h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sys</a:t>
            </a:r>
            <a:r>
              <a:rPr lang="es-MX" sz="5600" dirty="0" smtClean="0"/>
              <a:t>/</a:t>
            </a:r>
            <a:r>
              <a:rPr lang="es-MX" sz="5600" dirty="0" err="1" smtClean="0"/>
              <a:t>stat.h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r>
              <a:rPr lang="es-MX" sz="5600" dirty="0" smtClean="0"/>
              <a:t>#</a:t>
            </a:r>
            <a:r>
              <a:rPr lang="es-MX" sz="5600" dirty="0" err="1" smtClean="0"/>
              <a:t>include</a:t>
            </a:r>
            <a:r>
              <a:rPr lang="es-MX" sz="5600" dirty="0" smtClean="0"/>
              <a:t> &lt;</a:t>
            </a:r>
            <a:r>
              <a:rPr lang="es-MX" sz="5600" dirty="0" err="1" smtClean="0"/>
              <a:t>fcntl.h</a:t>
            </a:r>
            <a:r>
              <a:rPr lang="es-MX" sz="5600" dirty="0"/>
              <a:t>&gt;</a:t>
            </a:r>
          </a:p>
          <a:p>
            <a:pPr marL="0" indent="0">
              <a:buNone/>
            </a:pPr>
            <a:r>
              <a:rPr lang="es-MX" sz="5600" dirty="0"/>
              <a:t>#</a:t>
            </a:r>
            <a:r>
              <a:rPr lang="es-MX" sz="5600" dirty="0" err="1"/>
              <a:t>include</a:t>
            </a:r>
            <a:r>
              <a:rPr lang="es-MX" sz="5600" dirty="0"/>
              <a:t> &lt;</a:t>
            </a:r>
            <a:r>
              <a:rPr lang="es-MX" sz="5600" dirty="0" err="1"/>
              <a:t>stdlib.h</a:t>
            </a:r>
            <a:r>
              <a:rPr lang="es-MX" sz="5600" dirty="0" smtClean="0"/>
              <a:t>&gt;</a:t>
            </a:r>
          </a:p>
          <a:p>
            <a:pPr marL="0" indent="0">
              <a:buNone/>
            </a:pPr>
            <a:endParaRPr lang="es-MX" sz="5600" dirty="0" smtClean="0"/>
          </a:p>
          <a:p>
            <a:pPr marL="0" indent="0">
              <a:buNone/>
            </a:pPr>
            <a:r>
              <a:rPr lang="es-MX" sz="5600" dirty="0" err="1" smtClean="0"/>
              <a:t>main</a:t>
            </a:r>
            <a:r>
              <a:rPr lang="es-MX" sz="5600" dirty="0" smtClean="0"/>
              <a:t>(</a:t>
            </a:r>
            <a:r>
              <a:rPr lang="es-MX" sz="5600" dirty="0" err="1" smtClean="0"/>
              <a:t>int</a:t>
            </a:r>
            <a:r>
              <a:rPr lang="es-MX" sz="5600" dirty="0" smtClean="0"/>
              <a:t> </a:t>
            </a:r>
            <a:r>
              <a:rPr lang="es-MX" sz="5600" dirty="0" err="1" smtClean="0"/>
              <a:t>argc</a:t>
            </a:r>
            <a:r>
              <a:rPr lang="es-MX" sz="5600" dirty="0" smtClean="0"/>
              <a:t>, </a:t>
            </a:r>
            <a:r>
              <a:rPr lang="es-MX" sz="5600" dirty="0" err="1" smtClean="0"/>
              <a:t>char</a:t>
            </a:r>
            <a:r>
              <a:rPr lang="es-MX" sz="5600" dirty="0" smtClean="0"/>
              <a:t> *</a:t>
            </a:r>
            <a:r>
              <a:rPr lang="es-MX" sz="5600" dirty="0" err="1" smtClean="0"/>
              <a:t>argv</a:t>
            </a:r>
            <a:r>
              <a:rPr lang="es-MX" sz="5600" dirty="0" smtClean="0"/>
              <a:t>[]){</a:t>
            </a:r>
          </a:p>
          <a:p>
            <a:pPr marL="0" indent="0">
              <a:buNone/>
            </a:pPr>
            <a:r>
              <a:rPr lang="es-MX" sz="5600" dirty="0" smtClean="0"/>
              <a:t>        </a:t>
            </a:r>
            <a:r>
              <a:rPr lang="es-MX" sz="5600" dirty="0" err="1" smtClean="0"/>
              <a:t>int</a:t>
            </a:r>
            <a:r>
              <a:rPr lang="es-MX" sz="5600" dirty="0" smtClean="0"/>
              <a:t> </a:t>
            </a:r>
            <a:r>
              <a:rPr lang="es-MX" sz="5600" dirty="0" err="1" smtClean="0"/>
              <a:t>fd</a:t>
            </a:r>
            <a:r>
              <a:rPr lang="es-MX" sz="5600" dirty="0" smtClean="0"/>
              <a:t>, </a:t>
            </a:r>
            <a:r>
              <a:rPr lang="es-MX" sz="5600" dirty="0" err="1" smtClean="0"/>
              <a:t>timeout</a:t>
            </a:r>
            <a:r>
              <a:rPr lang="es-MX" sz="5600" dirty="0" smtClean="0"/>
              <a:t>;</a:t>
            </a:r>
          </a:p>
          <a:p>
            <a:pPr marL="0" indent="0">
              <a:buNone/>
            </a:pPr>
            <a:r>
              <a:rPr lang="es-MX" sz="5600" dirty="0" smtClean="0"/>
              <a:t>        </a:t>
            </a:r>
            <a:r>
              <a:rPr lang="es-MX" sz="5600" dirty="0" err="1" smtClean="0"/>
              <a:t>struct</a:t>
            </a:r>
            <a:r>
              <a:rPr lang="es-MX" sz="5600" dirty="0" smtClean="0"/>
              <a:t> </a:t>
            </a:r>
            <a:r>
              <a:rPr lang="es-MX" sz="5600" dirty="0" err="1" smtClean="0"/>
              <a:t>stat</a:t>
            </a:r>
            <a:r>
              <a:rPr lang="es-MX" sz="5600" dirty="0" smtClean="0"/>
              <a:t> </a:t>
            </a:r>
            <a:r>
              <a:rPr lang="es-MX" sz="5600" dirty="0" err="1" smtClean="0"/>
              <a:t>buf</a:t>
            </a:r>
            <a:r>
              <a:rPr lang="es-MX" sz="5600" dirty="0" smtClean="0"/>
              <a:t>;</a:t>
            </a:r>
          </a:p>
          <a:p>
            <a:pPr marL="0" indent="0">
              <a:buNone/>
            </a:pPr>
            <a:r>
              <a:rPr lang="es-MX" sz="5600" dirty="0" smtClean="0"/>
              <a:t>        </a:t>
            </a:r>
            <a:r>
              <a:rPr lang="es-MX" sz="5600" dirty="0" err="1" smtClean="0"/>
              <a:t>time_t</a:t>
            </a:r>
            <a:r>
              <a:rPr lang="es-MX" sz="5600" dirty="0" smtClean="0"/>
              <a:t> </a:t>
            </a:r>
            <a:r>
              <a:rPr lang="es-MX" sz="5600" dirty="0" err="1" smtClean="0"/>
              <a:t>ultima_fecha</a:t>
            </a:r>
            <a:r>
              <a:rPr lang="es-MX" sz="5600" dirty="0" smtClean="0"/>
              <a:t> = 0;</a:t>
            </a:r>
          </a:p>
          <a:p>
            <a:pPr marL="0" indent="0">
              <a:buNone/>
            </a:pPr>
            <a:r>
              <a:rPr lang="es-MX" sz="5600" dirty="0" smtClean="0"/>
              <a:t>        </a:t>
            </a:r>
            <a:r>
              <a:rPr lang="es-MX" sz="5600" dirty="0" err="1" smtClean="0"/>
              <a:t>char</a:t>
            </a:r>
            <a:r>
              <a:rPr lang="es-MX" sz="5600" dirty="0" smtClean="0"/>
              <a:t> **orden;</a:t>
            </a:r>
          </a:p>
          <a:p>
            <a:pPr marL="0" indent="0">
              <a:buNone/>
            </a:pPr>
            <a:endParaRPr lang="es-MX" sz="5600" dirty="0" smtClean="0"/>
          </a:p>
          <a:p>
            <a:pPr marL="0" indent="0">
              <a:buNone/>
            </a:pPr>
            <a:r>
              <a:rPr lang="es-MX" sz="5600" dirty="0" smtClean="0"/>
              <a:t>        // Analizamos los parámetros</a:t>
            </a:r>
          </a:p>
          <a:p>
            <a:pPr marL="0" indent="0">
              <a:buNone/>
            </a:pPr>
            <a:r>
              <a:rPr lang="es-MX" sz="5600" dirty="0" smtClean="0"/>
              <a:t>        </a:t>
            </a:r>
            <a:r>
              <a:rPr lang="es-MX" sz="5600" dirty="0" err="1" smtClean="0"/>
              <a:t>if</a:t>
            </a:r>
            <a:r>
              <a:rPr lang="es-MX" sz="5600" dirty="0" smtClean="0"/>
              <a:t>(</a:t>
            </a:r>
            <a:r>
              <a:rPr lang="es-MX" sz="5600" dirty="0" err="1" smtClean="0"/>
              <a:t>argc</a:t>
            </a:r>
            <a:r>
              <a:rPr lang="es-MX" sz="5600" dirty="0" smtClean="0"/>
              <a:t> &lt; 2){</a:t>
            </a:r>
          </a:p>
          <a:p>
            <a:pPr marL="0" indent="0">
              <a:buNone/>
            </a:pPr>
            <a:r>
              <a:rPr lang="es-MX" sz="5600" dirty="0" smtClean="0"/>
              <a:t>                </a:t>
            </a:r>
            <a:r>
              <a:rPr lang="es-MX" sz="5600" dirty="0" err="1" smtClean="0"/>
              <a:t>fprintf</a:t>
            </a:r>
            <a:r>
              <a:rPr lang="es-MX" sz="5600" dirty="0" smtClean="0"/>
              <a:t>(</a:t>
            </a:r>
            <a:r>
              <a:rPr lang="es-MX" sz="5600" dirty="0" err="1" smtClean="0"/>
              <a:t>stderr</a:t>
            </a:r>
            <a:r>
              <a:rPr lang="es-MX" sz="5600" dirty="0" smtClean="0"/>
              <a:t>,"Forma de uso: %s </a:t>
            </a:r>
            <a:r>
              <a:rPr lang="es-MX" sz="5600" dirty="0" err="1" smtClean="0"/>
              <a:t>nombre_fichero</a:t>
            </a:r>
            <a:r>
              <a:rPr lang="es-MX" sz="5600" dirty="0" smtClean="0"/>
              <a:t> [-t </a:t>
            </a:r>
            <a:r>
              <a:rPr lang="es-MX" sz="5600" dirty="0" err="1" smtClean="0"/>
              <a:t>timeout</a:t>
            </a:r>
            <a:r>
              <a:rPr lang="es-MX" sz="5600" dirty="0" smtClean="0"/>
              <a:t>] orden\n", </a:t>
            </a:r>
            <a:r>
              <a:rPr lang="es-MX" sz="5600" dirty="0" err="1" smtClean="0"/>
              <a:t>argv</a:t>
            </a:r>
            <a:r>
              <a:rPr lang="es-MX" sz="5600" dirty="0" smtClean="0"/>
              <a:t>[0]);</a:t>
            </a:r>
          </a:p>
          <a:p>
            <a:pPr marL="0" indent="0">
              <a:buNone/>
            </a:pPr>
            <a:r>
              <a:rPr lang="es-MX" sz="5600" dirty="0" smtClean="0"/>
              <a:t>                </a:t>
            </a:r>
            <a:r>
              <a:rPr lang="es-MX" sz="5600" dirty="0" err="1" smtClean="0"/>
              <a:t>exit</a:t>
            </a:r>
            <a:r>
              <a:rPr lang="es-MX" sz="5600" dirty="0" smtClean="0"/>
              <a:t>(-1);</a:t>
            </a:r>
          </a:p>
          <a:p>
            <a:pPr marL="0" indent="0">
              <a:buNone/>
            </a:pPr>
            <a:r>
              <a:rPr lang="es-MX" sz="5600" dirty="0" smtClean="0"/>
              <a:t>        }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640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Espera por un acontecimiento (2/3)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539552" y="1268760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((</a:t>
            </a:r>
            <a:r>
              <a:rPr lang="es-MX" dirty="0" err="1" smtClean="0"/>
              <a:t>fd</a:t>
            </a:r>
            <a:r>
              <a:rPr lang="es-MX" dirty="0" smtClean="0"/>
              <a:t> = open (</a:t>
            </a:r>
            <a:r>
              <a:rPr lang="es-MX" dirty="0" err="1" smtClean="0"/>
              <a:t>argv</a:t>
            </a:r>
            <a:r>
              <a:rPr lang="es-MX" dirty="0" smtClean="0"/>
              <a:t>[1], O_RDONLY)) == -1){</a:t>
            </a:r>
          </a:p>
          <a:p>
            <a:r>
              <a:rPr lang="es-MX" dirty="0" smtClean="0"/>
              <a:t>                </a:t>
            </a:r>
            <a:r>
              <a:rPr lang="es-MX" dirty="0" err="1" smtClean="0"/>
              <a:t>perror</a:t>
            </a:r>
            <a:r>
              <a:rPr lang="es-MX" dirty="0" smtClean="0"/>
              <a:t>(</a:t>
            </a:r>
            <a:r>
              <a:rPr lang="es-MX" dirty="0" err="1" smtClean="0"/>
              <a:t>argv</a:t>
            </a:r>
            <a:r>
              <a:rPr lang="es-MX" dirty="0" smtClean="0"/>
              <a:t>[1]);</a:t>
            </a:r>
          </a:p>
          <a:p>
            <a:r>
              <a:rPr lang="es-MX" dirty="0" smtClean="0"/>
              <a:t>                </a:t>
            </a:r>
            <a:r>
              <a:rPr lang="es-MX" dirty="0" err="1" smtClean="0"/>
              <a:t>exit</a:t>
            </a:r>
            <a:r>
              <a:rPr lang="es-MX" dirty="0" smtClean="0"/>
              <a:t>(-1);</a:t>
            </a:r>
          </a:p>
          <a:p>
            <a:r>
              <a:rPr lang="es-MX" dirty="0" smtClean="0"/>
              <a:t>        }</a:t>
            </a:r>
          </a:p>
          <a:p>
            <a:endParaRPr lang="es-MX" dirty="0" smtClean="0"/>
          </a:p>
          <a:p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strcmp</a:t>
            </a:r>
            <a:r>
              <a:rPr lang="es-MX" dirty="0" smtClean="0"/>
              <a:t> (</a:t>
            </a:r>
            <a:r>
              <a:rPr lang="es-MX" dirty="0" err="1" smtClean="0"/>
              <a:t>argv</a:t>
            </a:r>
            <a:r>
              <a:rPr lang="es-MX" dirty="0" smtClean="0"/>
              <a:t>[2], "-t") == 0)</a:t>
            </a:r>
          </a:p>
          <a:p>
            <a:r>
              <a:rPr lang="es-MX" dirty="0" smtClean="0"/>
              <a:t>                </a:t>
            </a:r>
            <a:r>
              <a:rPr lang="es-MX" dirty="0" err="1" smtClean="0"/>
              <a:t>timeout</a:t>
            </a:r>
            <a:r>
              <a:rPr lang="es-MX" dirty="0" smtClean="0"/>
              <a:t> = </a:t>
            </a:r>
            <a:r>
              <a:rPr lang="es-MX" dirty="0" err="1" smtClean="0"/>
              <a:t>atoi</a:t>
            </a:r>
            <a:r>
              <a:rPr lang="es-MX" dirty="0" smtClean="0"/>
              <a:t>(</a:t>
            </a:r>
            <a:r>
              <a:rPr lang="es-MX" dirty="0" err="1" smtClean="0"/>
              <a:t>argv</a:t>
            </a:r>
            <a:r>
              <a:rPr lang="es-MX" dirty="0" smtClean="0"/>
              <a:t>[3]);</a:t>
            </a:r>
          </a:p>
          <a:p>
            <a:r>
              <a:rPr lang="es-MX" dirty="0" smtClean="0"/>
              <a:t>        </a:t>
            </a:r>
            <a:r>
              <a:rPr lang="es-MX" dirty="0" err="1" smtClean="0"/>
              <a:t>else</a:t>
            </a:r>
            <a:endParaRPr lang="es-MX" dirty="0" smtClean="0"/>
          </a:p>
          <a:p>
            <a:r>
              <a:rPr lang="es-MX" dirty="0" smtClean="0"/>
              <a:t>                </a:t>
            </a:r>
            <a:r>
              <a:rPr lang="es-MX" dirty="0" err="1" smtClean="0"/>
              <a:t>timeout</a:t>
            </a:r>
            <a:r>
              <a:rPr lang="es-MX" dirty="0" smtClean="0"/>
              <a:t> = 60; //Tiempo por defecto</a:t>
            </a:r>
          </a:p>
          <a:p>
            <a:r>
              <a:rPr lang="es-MX" dirty="0" smtClean="0"/>
              <a:t>        /*Se observa la fecha de la última modificación. Si durante </a:t>
            </a:r>
            <a:r>
              <a:rPr lang="es-MX" dirty="0" err="1" smtClean="0"/>
              <a:t>timeout</a:t>
            </a:r>
            <a:r>
              <a:rPr lang="es-MX" dirty="0" smtClean="0"/>
              <a:t> no cambia el archivo a dejado de modificarse*/</a:t>
            </a:r>
          </a:p>
          <a:p>
            <a:r>
              <a:rPr lang="es-MX" dirty="0" smtClean="0"/>
              <a:t>        </a:t>
            </a:r>
            <a:r>
              <a:rPr lang="es-MX" dirty="0" err="1" smtClean="0"/>
              <a:t>fstat</a:t>
            </a:r>
            <a:r>
              <a:rPr lang="es-MX" dirty="0" smtClean="0"/>
              <a:t>(</a:t>
            </a:r>
            <a:r>
              <a:rPr lang="es-MX" dirty="0" err="1" smtClean="0"/>
              <a:t>fd</a:t>
            </a:r>
            <a:r>
              <a:rPr lang="es-MX" dirty="0" smtClean="0"/>
              <a:t>,&amp;</a:t>
            </a:r>
            <a:r>
              <a:rPr lang="es-MX" dirty="0" err="1" smtClean="0"/>
              <a:t>buf</a:t>
            </a:r>
            <a:r>
              <a:rPr lang="es-MX" dirty="0" smtClean="0"/>
              <a:t>);</a:t>
            </a:r>
          </a:p>
          <a:p>
            <a:r>
              <a:rPr lang="es-MX" dirty="0" smtClean="0"/>
              <a:t>        </a:t>
            </a:r>
            <a:r>
              <a:rPr lang="es-MX" dirty="0" err="1" smtClean="0"/>
              <a:t>while</a:t>
            </a:r>
            <a:r>
              <a:rPr lang="es-MX" dirty="0" smtClean="0"/>
              <a:t>(</a:t>
            </a:r>
            <a:r>
              <a:rPr lang="es-MX" dirty="0" err="1" smtClean="0"/>
              <a:t>buf.st_mtime</a:t>
            </a:r>
            <a:r>
              <a:rPr lang="es-MX" dirty="0" smtClean="0"/>
              <a:t> != </a:t>
            </a:r>
            <a:r>
              <a:rPr lang="es-MX" dirty="0" err="1" smtClean="0"/>
              <a:t>ultima_fecha</a:t>
            </a:r>
            <a:r>
              <a:rPr lang="es-MX" dirty="0" smtClean="0"/>
              <a:t>){</a:t>
            </a:r>
          </a:p>
          <a:p>
            <a:r>
              <a:rPr lang="es-MX" dirty="0" smtClean="0"/>
              <a:t>                </a:t>
            </a:r>
            <a:r>
              <a:rPr lang="es-MX" dirty="0" err="1" smtClean="0"/>
              <a:t>ultima_fecha</a:t>
            </a:r>
            <a:r>
              <a:rPr lang="es-MX" dirty="0" smtClean="0"/>
              <a:t> = </a:t>
            </a:r>
            <a:r>
              <a:rPr lang="es-MX" dirty="0" err="1" smtClean="0"/>
              <a:t>buf.st_mtime</a:t>
            </a:r>
            <a:r>
              <a:rPr lang="es-MX" dirty="0" smtClean="0"/>
              <a:t>;</a:t>
            </a:r>
          </a:p>
          <a:p>
            <a:r>
              <a:rPr lang="es-MX" dirty="0" smtClean="0"/>
              <a:t>                </a:t>
            </a:r>
            <a:r>
              <a:rPr lang="es-MX" dirty="0" err="1" smtClean="0"/>
              <a:t>sleep</a:t>
            </a:r>
            <a:r>
              <a:rPr lang="es-MX" dirty="0" smtClean="0"/>
              <a:t>(</a:t>
            </a:r>
            <a:r>
              <a:rPr lang="es-MX" dirty="0" err="1" smtClean="0"/>
              <a:t>timeout</a:t>
            </a:r>
            <a:r>
              <a:rPr lang="es-MX" dirty="0" smtClean="0"/>
              <a:t>);</a:t>
            </a:r>
          </a:p>
          <a:p>
            <a:r>
              <a:rPr lang="es-MX" dirty="0" smtClean="0"/>
              <a:t>                </a:t>
            </a:r>
            <a:r>
              <a:rPr lang="es-MX" dirty="0" err="1" smtClean="0"/>
              <a:t>fstat</a:t>
            </a:r>
            <a:r>
              <a:rPr lang="es-MX" dirty="0" smtClean="0"/>
              <a:t>(</a:t>
            </a:r>
            <a:r>
              <a:rPr lang="es-MX" dirty="0" err="1" smtClean="0"/>
              <a:t>fd</a:t>
            </a:r>
            <a:r>
              <a:rPr lang="es-MX" dirty="0" smtClean="0"/>
              <a:t>, &amp;</a:t>
            </a:r>
            <a:r>
              <a:rPr lang="es-MX" dirty="0" err="1" smtClean="0"/>
              <a:t>buf</a:t>
            </a:r>
            <a:r>
              <a:rPr lang="es-MX" dirty="0" smtClean="0"/>
              <a:t>);</a:t>
            </a:r>
          </a:p>
          <a:p>
            <a:r>
              <a:rPr lang="es-MX" dirty="0" smtClean="0"/>
              <a:t>        }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9900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Espera por un acontecimiento (3/3)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smtClean="0"/>
              <a:t> //Determinación de la orden a ejecutar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argc</a:t>
            </a:r>
            <a:r>
              <a:rPr lang="es-MX" dirty="0" smtClean="0"/>
              <a:t> == 3)</a:t>
            </a:r>
          </a:p>
          <a:p>
            <a:pPr marL="0" indent="0">
              <a:buNone/>
            </a:pPr>
            <a:r>
              <a:rPr lang="es-MX" dirty="0" smtClean="0"/>
              <a:t>                orden = &amp;</a:t>
            </a:r>
            <a:r>
              <a:rPr lang="es-MX" dirty="0" err="1" smtClean="0"/>
              <a:t>argv</a:t>
            </a:r>
            <a:r>
              <a:rPr lang="es-MX" dirty="0" smtClean="0"/>
              <a:t>[</a:t>
            </a:r>
            <a:r>
              <a:rPr lang="es-MX" dirty="0" err="1" smtClean="0"/>
              <a:t>argc</a:t>
            </a:r>
            <a:r>
              <a:rPr lang="es-MX" dirty="0" smtClean="0"/>
              <a:t> -1];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else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(</a:t>
            </a:r>
            <a:r>
              <a:rPr lang="es-MX" dirty="0" err="1" smtClean="0"/>
              <a:t>argc</a:t>
            </a:r>
            <a:r>
              <a:rPr lang="es-MX" dirty="0" smtClean="0"/>
              <a:t> &gt;= 5)</a:t>
            </a:r>
          </a:p>
          <a:p>
            <a:pPr marL="0" indent="0">
              <a:buNone/>
            </a:pPr>
            <a:r>
              <a:rPr lang="es-MX" dirty="0" smtClean="0"/>
              <a:t>                orden = &amp;</a:t>
            </a:r>
            <a:r>
              <a:rPr lang="es-MX" dirty="0" err="1" smtClean="0"/>
              <a:t>argv</a:t>
            </a:r>
            <a:r>
              <a:rPr lang="es-MX" dirty="0" smtClean="0"/>
              <a:t>[4];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else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dirty="0" smtClean="0"/>
              <a:t>                //En caso de que no se haya especificado ninguna orden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printf</a:t>
            </a:r>
            <a:r>
              <a:rPr lang="es-MX" dirty="0" smtClean="0"/>
              <a:t>("Fichero %s estable\n", </a:t>
            </a:r>
            <a:r>
              <a:rPr lang="es-MX" dirty="0" err="1" smtClean="0"/>
              <a:t>argv</a:t>
            </a:r>
            <a:r>
              <a:rPr lang="es-MX" dirty="0" smtClean="0"/>
              <a:t>[1]);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exit</a:t>
            </a:r>
            <a:r>
              <a:rPr lang="es-MX" dirty="0" smtClean="0"/>
              <a:t>(0);</a:t>
            </a:r>
          </a:p>
          <a:p>
            <a:pPr marL="0" indent="0">
              <a:buNone/>
            </a:pPr>
            <a:r>
              <a:rPr lang="es-MX" dirty="0" smtClean="0"/>
              <a:t>        }</a:t>
            </a:r>
          </a:p>
          <a:p>
            <a:pPr marL="0" indent="0">
              <a:buNone/>
            </a:pPr>
            <a:r>
              <a:rPr lang="es-MX" dirty="0" smtClean="0"/>
              <a:t>        //Ejecución de la orden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execvp</a:t>
            </a:r>
            <a:r>
              <a:rPr lang="es-MX" dirty="0" smtClean="0"/>
              <a:t>(*orden, orden);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//Esta </a:t>
            </a:r>
            <a:r>
              <a:rPr lang="es-MX" dirty="0" err="1" smtClean="0"/>
              <a:t>linea</a:t>
            </a:r>
            <a:r>
              <a:rPr lang="es-MX" dirty="0" smtClean="0"/>
              <a:t> se ejecuta sólo en el caso de que no se haya podido ejecutar </a:t>
            </a:r>
            <a:r>
              <a:rPr lang="es-MX" dirty="0" err="1" smtClean="0"/>
              <a:t>execvp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perror</a:t>
            </a:r>
            <a:r>
              <a:rPr lang="es-MX" dirty="0" smtClean="0"/>
              <a:t>(</a:t>
            </a:r>
            <a:r>
              <a:rPr lang="es-MX" dirty="0" err="1" smtClean="0"/>
              <a:t>argv</a:t>
            </a:r>
            <a:r>
              <a:rPr lang="es-MX" dirty="0" smtClean="0"/>
              <a:t>[0]);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539552" y="126876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130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un proceso (</a:t>
            </a:r>
            <a:r>
              <a:rPr lang="es-MX" dirty="0" err="1" smtClean="0"/>
              <a:t>fork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proceso en UNIX es mediante el uso de </a:t>
            </a:r>
            <a:r>
              <a:rPr lang="es-MX" dirty="0" err="1" smtClean="0"/>
              <a:t>fork</a:t>
            </a:r>
            <a:endParaRPr lang="es-MX" dirty="0" smtClean="0"/>
          </a:p>
          <a:p>
            <a:r>
              <a:rPr lang="es-MX" dirty="0" smtClean="0"/>
              <a:t>El proceso que invoca a </a:t>
            </a:r>
            <a:r>
              <a:rPr lang="es-MX" dirty="0" err="1" smtClean="0"/>
              <a:t>fork</a:t>
            </a:r>
            <a:r>
              <a:rPr lang="es-MX" dirty="0" smtClean="0"/>
              <a:t> se llama padre</a:t>
            </a:r>
          </a:p>
          <a:p>
            <a:r>
              <a:rPr lang="es-MX" dirty="0" smtClean="0"/>
              <a:t>El proceso creado se llama hijo</a:t>
            </a:r>
          </a:p>
          <a:p>
            <a:r>
              <a:rPr lang="es-MX" dirty="0" smtClean="0"/>
              <a:t>La declaración de </a:t>
            </a:r>
            <a:r>
              <a:rPr lang="es-MX" dirty="0" err="1" smtClean="0"/>
              <a:t>fork</a:t>
            </a:r>
            <a:r>
              <a:rPr lang="es-MX" dirty="0" smtClean="0"/>
              <a:t> es:</a:t>
            </a:r>
          </a:p>
          <a:p>
            <a:pPr marL="400050" lvl="1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types.h</a:t>
            </a:r>
            <a:r>
              <a:rPr lang="es-MX" dirty="0" smtClean="0"/>
              <a:t>&gt;</a:t>
            </a:r>
          </a:p>
          <a:p>
            <a:pPr marL="400050" lvl="1" indent="0">
              <a:buNone/>
            </a:pPr>
            <a:r>
              <a:rPr lang="es-MX" dirty="0" err="1" smtClean="0"/>
              <a:t>pid_t</a:t>
            </a:r>
            <a:r>
              <a:rPr lang="es-MX" dirty="0" smtClean="0"/>
              <a:t> </a:t>
            </a:r>
            <a:r>
              <a:rPr lang="es-MX" dirty="0" err="1" smtClean="0"/>
              <a:t>fork</a:t>
            </a:r>
            <a:r>
              <a:rPr lang="es-MX" dirty="0" smtClean="0"/>
              <a:t>();</a:t>
            </a:r>
          </a:p>
          <a:p>
            <a:r>
              <a:rPr lang="es-MX" dirty="0" smtClean="0"/>
              <a:t>La forma de invocarlo es </a:t>
            </a:r>
            <a:r>
              <a:rPr lang="es-MX" dirty="0" err="1" smtClean="0"/>
              <a:t>pid</a:t>
            </a:r>
            <a:r>
              <a:rPr lang="es-MX" dirty="0" smtClean="0"/>
              <a:t> = </a:t>
            </a:r>
            <a:r>
              <a:rPr lang="es-MX" dirty="0" err="1" smtClean="0"/>
              <a:t>fork</a:t>
            </a:r>
            <a:r>
              <a:rPr lang="es-MX" dirty="0" smtClean="0"/>
              <a:t>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51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fork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llamada a </a:t>
            </a:r>
            <a:r>
              <a:rPr lang="es-MX" dirty="0" err="1" smtClean="0"/>
              <a:t>fork</a:t>
            </a:r>
            <a:r>
              <a:rPr lang="es-MX" dirty="0" smtClean="0"/>
              <a:t> hace que el proceso actual se duplique.</a:t>
            </a:r>
          </a:p>
          <a:p>
            <a:r>
              <a:rPr lang="es-MX" dirty="0" smtClean="0"/>
              <a:t>A la salida los dos procesos tienen una copia idéntica del contexto del nivel de usuario excepto el valor de PID</a:t>
            </a:r>
          </a:p>
          <a:p>
            <a:r>
              <a:rPr lang="es-MX" dirty="0" smtClean="0"/>
              <a:t>El padre toma el valor del PID del proceso hijo y el proceso hijo toma el valor de 0.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5929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</a:t>
            </a:r>
            <a:r>
              <a:rPr lang="es-MX" dirty="0" err="1" smtClean="0"/>
              <a:t>fork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78112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Como primer ejemplo del uso de </a:t>
            </a:r>
            <a:r>
              <a:rPr lang="es-MX" dirty="0" err="1" smtClean="0"/>
              <a:t>fork</a:t>
            </a:r>
            <a:r>
              <a:rPr lang="es-MX" dirty="0" smtClean="0"/>
              <a:t> veamos un programa que crea un proceso hijo y a continuación tanto el padre como el hijo escribirán continuamente en la pantalla: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6766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de uso de </a:t>
            </a:r>
            <a:r>
              <a:rPr lang="es-MX" dirty="0" err="1" smtClean="0"/>
              <a:t>fork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5600" dirty="0"/>
              <a:t>#</a:t>
            </a:r>
            <a:r>
              <a:rPr lang="es-MX" sz="5600" dirty="0" err="1"/>
              <a:t>include</a:t>
            </a:r>
            <a:r>
              <a:rPr lang="es-MX" sz="5600" dirty="0"/>
              <a:t> &lt;</a:t>
            </a:r>
            <a:r>
              <a:rPr lang="es-MX" sz="5600" dirty="0" err="1"/>
              <a:t>sys</a:t>
            </a:r>
            <a:r>
              <a:rPr lang="es-MX" sz="5600" dirty="0"/>
              <a:t>/</a:t>
            </a:r>
            <a:r>
              <a:rPr lang="es-MX" sz="5600" dirty="0" err="1"/>
              <a:t>types.h</a:t>
            </a:r>
            <a:r>
              <a:rPr lang="es-MX" sz="5600" dirty="0"/>
              <a:t>&gt;</a:t>
            </a:r>
          </a:p>
          <a:p>
            <a:pPr marL="0" indent="0">
              <a:buNone/>
            </a:pPr>
            <a:r>
              <a:rPr lang="es-MX" sz="5600" dirty="0"/>
              <a:t>#</a:t>
            </a:r>
            <a:r>
              <a:rPr lang="es-MX" sz="5600" dirty="0" err="1"/>
              <a:t>include</a:t>
            </a:r>
            <a:r>
              <a:rPr lang="es-MX" sz="5600" dirty="0"/>
              <a:t> &lt;</a:t>
            </a:r>
            <a:r>
              <a:rPr lang="es-MX" sz="5600" dirty="0" err="1"/>
              <a:t>stdlib.h</a:t>
            </a:r>
            <a:r>
              <a:rPr lang="es-MX" sz="5600" dirty="0"/>
              <a:t>&gt;</a:t>
            </a:r>
          </a:p>
          <a:p>
            <a:pPr marL="0" indent="0">
              <a:buNone/>
            </a:pPr>
            <a:r>
              <a:rPr lang="es-MX" sz="5600" dirty="0"/>
              <a:t>#</a:t>
            </a:r>
            <a:r>
              <a:rPr lang="es-MX" sz="5600" dirty="0" err="1"/>
              <a:t>include</a:t>
            </a:r>
            <a:r>
              <a:rPr lang="es-MX" sz="5600" dirty="0"/>
              <a:t> &lt;</a:t>
            </a:r>
            <a:r>
              <a:rPr lang="es-MX" sz="5600" dirty="0" err="1"/>
              <a:t>stdio.h</a:t>
            </a:r>
            <a:r>
              <a:rPr lang="es-MX" sz="5600" dirty="0"/>
              <a:t>&gt;</a:t>
            </a:r>
          </a:p>
          <a:p>
            <a:pPr marL="0" indent="0">
              <a:buNone/>
            </a:pPr>
            <a:r>
              <a:rPr lang="es-MX" sz="5600" dirty="0" err="1"/>
              <a:t>main</a:t>
            </a:r>
            <a:r>
              <a:rPr lang="es-MX" sz="5600" dirty="0"/>
              <a:t>(){</a:t>
            </a:r>
          </a:p>
          <a:p>
            <a:pPr marL="0" indent="0">
              <a:buNone/>
            </a:pPr>
            <a:r>
              <a:rPr lang="es-MX" sz="5600" dirty="0"/>
              <a:t>        </a:t>
            </a:r>
            <a:r>
              <a:rPr lang="es-MX" sz="5600" dirty="0" err="1"/>
              <a:t>int</a:t>
            </a:r>
            <a:r>
              <a:rPr lang="es-MX" sz="5600" dirty="0"/>
              <a:t> i = 0;</a:t>
            </a:r>
          </a:p>
          <a:p>
            <a:pPr marL="0" indent="0">
              <a:buNone/>
            </a:pPr>
            <a:endParaRPr lang="es-MX" sz="5600" dirty="0"/>
          </a:p>
          <a:p>
            <a:pPr marL="0" indent="0">
              <a:buNone/>
            </a:pPr>
            <a:r>
              <a:rPr lang="es-MX" sz="5600" dirty="0"/>
              <a:t>        </a:t>
            </a:r>
            <a:r>
              <a:rPr lang="es-MX" sz="5600" dirty="0" err="1"/>
              <a:t>switch</a:t>
            </a:r>
            <a:r>
              <a:rPr lang="es-MX" sz="5600" dirty="0"/>
              <a:t> (</a:t>
            </a:r>
            <a:r>
              <a:rPr lang="es-MX" sz="5600" dirty="0" err="1"/>
              <a:t>fork</a:t>
            </a:r>
            <a:r>
              <a:rPr lang="es-MX" sz="5600" dirty="0"/>
              <a:t>()){</a:t>
            </a:r>
          </a:p>
          <a:p>
            <a:pPr marL="0" indent="0">
              <a:buNone/>
            </a:pPr>
            <a:r>
              <a:rPr lang="es-MX" sz="5600" dirty="0"/>
              <a:t>                case -1:</a:t>
            </a:r>
          </a:p>
          <a:p>
            <a:pPr marL="0" indent="0">
              <a:buNone/>
            </a:pPr>
            <a:r>
              <a:rPr lang="es-MX" sz="5600" dirty="0"/>
              <a:t>                        </a:t>
            </a:r>
            <a:r>
              <a:rPr lang="es-MX" sz="5600" dirty="0" err="1"/>
              <a:t>perror</a:t>
            </a:r>
            <a:r>
              <a:rPr lang="es-MX" sz="5600" dirty="0"/>
              <a:t>("Error al crear procesos");</a:t>
            </a:r>
          </a:p>
          <a:p>
            <a:pPr marL="0" indent="0">
              <a:buNone/>
            </a:pPr>
            <a:r>
              <a:rPr lang="es-MX" sz="5600" dirty="0"/>
              <a:t>                        </a:t>
            </a:r>
            <a:r>
              <a:rPr lang="es-MX" sz="5600" dirty="0" err="1"/>
              <a:t>exit</a:t>
            </a:r>
            <a:r>
              <a:rPr lang="es-MX" sz="5600" dirty="0"/>
              <a:t> (-1);</a:t>
            </a:r>
          </a:p>
          <a:p>
            <a:pPr marL="0" indent="0">
              <a:buNone/>
            </a:pPr>
            <a:r>
              <a:rPr lang="es-MX" sz="5600" dirty="0"/>
              <a:t>                        break;</a:t>
            </a:r>
          </a:p>
          <a:p>
            <a:pPr marL="0" indent="0">
              <a:buNone/>
            </a:pPr>
            <a:r>
              <a:rPr lang="es-MX" sz="5600" dirty="0"/>
              <a:t>                case 0: //Código para el hijo</a:t>
            </a:r>
          </a:p>
          <a:p>
            <a:pPr marL="0" indent="0">
              <a:buNone/>
            </a:pPr>
            <a:r>
              <a:rPr lang="es-MX" sz="5600" dirty="0"/>
              <a:t>                        </a:t>
            </a:r>
            <a:r>
              <a:rPr lang="es-MX" sz="5600" dirty="0" err="1"/>
              <a:t>while</a:t>
            </a:r>
            <a:r>
              <a:rPr lang="es-MX" sz="5600" dirty="0"/>
              <a:t>(i&lt;10){</a:t>
            </a:r>
          </a:p>
          <a:p>
            <a:pPr marL="0" indent="0">
              <a:buNone/>
            </a:pPr>
            <a:r>
              <a:rPr lang="es-MX" sz="5600" dirty="0"/>
              <a:t>                                </a:t>
            </a:r>
            <a:r>
              <a:rPr lang="es-MX" sz="5600" dirty="0" err="1"/>
              <a:t>sleep</a:t>
            </a:r>
            <a:r>
              <a:rPr lang="es-MX" sz="5600" dirty="0"/>
              <a:t>(1);</a:t>
            </a:r>
          </a:p>
          <a:p>
            <a:pPr marL="0" indent="0">
              <a:buNone/>
            </a:pPr>
            <a:r>
              <a:rPr lang="es-MX" sz="5600" dirty="0"/>
              <a:t>                                </a:t>
            </a:r>
            <a:r>
              <a:rPr lang="es-MX" sz="5600" dirty="0" err="1"/>
              <a:t>printf</a:t>
            </a:r>
            <a:r>
              <a:rPr lang="es-MX" sz="5600" dirty="0"/>
              <a:t>("\t\</a:t>
            </a:r>
            <a:r>
              <a:rPr lang="es-MX" sz="5600" dirty="0" err="1"/>
              <a:t>tSoy</a:t>
            </a:r>
            <a:r>
              <a:rPr lang="es-MX" sz="5600" dirty="0"/>
              <a:t> el proceso hijo: %d\n", i++);</a:t>
            </a:r>
          </a:p>
          <a:p>
            <a:pPr marL="0" indent="0">
              <a:buNone/>
            </a:pPr>
            <a:r>
              <a:rPr lang="es-MX" sz="5600" dirty="0"/>
              <a:t>                        }</a:t>
            </a:r>
          </a:p>
          <a:p>
            <a:pPr marL="0" indent="0">
              <a:buNone/>
            </a:pPr>
            <a:r>
              <a:rPr lang="es-MX" sz="5600" dirty="0"/>
              <a:t>                        break;</a:t>
            </a:r>
          </a:p>
          <a:p>
            <a:pPr marL="0" indent="0">
              <a:buNone/>
            </a:pPr>
            <a:r>
              <a:rPr lang="es-MX" sz="5600" dirty="0"/>
              <a:t>                default: //Código para el padre</a:t>
            </a:r>
          </a:p>
          <a:p>
            <a:pPr marL="0" indent="0">
              <a:buNone/>
            </a:pPr>
            <a:r>
              <a:rPr lang="es-MX" sz="5600" dirty="0"/>
              <a:t>                        </a:t>
            </a:r>
            <a:r>
              <a:rPr lang="es-MX" sz="5600" dirty="0" err="1"/>
              <a:t>while</a:t>
            </a:r>
            <a:r>
              <a:rPr lang="es-MX" sz="5600" dirty="0"/>
              <a:t>(i&lt;10){</a:t>
            </a:r>
          </a:p>
          <a:p>
            <a:pPr marL="0" indent="0">
              <a:buNone/>
            </a:pPr>
            <a:r>
              <a:rPr lang="es-MX" sz="5600" dirty="0"/>
              <a:t>                                </a:t>
            </a:r>
            <a:r>
              <a:rPr lang="es-MX" sz="5600" dirty="0" err="1"/>
              <a:t>printf</a:t>
            </a:r>
            <a:r>
              <a:rPr lang="es-MX" sz="5600" dirty="0"/>
              <a:t>("Soy el proceso padre: %d\n", i++);</a:t>
            </a:r>
          </a:p>
          <a:p>
            <a:pPr marL="0" indent="0">
              <a:buNone/>
            </a:pPr>
            <a:r>
              <a:rPr lang="es-MX" sz="5600" dirty="0"/>
              <a:t>                                </a:t>
            </a:r>
            <a:r>
              <a:rPr lang="es-MX" sz="5600" dirty="0" err="1"/>
              <a:t>sleep</a:t>
            </a:r>
            <a:r>
              <a:rPr lang="es-MX" sz="5600" dirty="0"/>
              <a:t>(2);</a:t>
            </a:r>
          </a:p>
          <a:p>
            <a:pPr marL="0" indent="0">
              <a:buNone/>
            </a:pPr>
            <a:r>
              <a:rPr lang="es-MX" sz="5600" dirty="0"/>
              <a:t>                        }</a:t>
            </a:r>
          </a:p>
          <a:p>
            <a:pPr marL="0" indent="0">
              <a:buNone/>
            </a:pPr>
            <a:r>
              <a:rPr lang="es-MX" sz="5600" dirty="0"/>
              <a:t>        };</a:t>
            </a:r>
          </a:p>
          <a:p>
            <a:pPr marL="0" indent="0">
              <a:buNone/>
            </a:pPr>
            <a:r>
              <a:rPr lang="es-MX" sz="5600" dirty="0"/>
              <a:t>        </a:t>
            </a:r>
            <a:r>
              <a:rPr lang="es-MX" sz="5600" dirty="0" err="1"/>
              <a:t>exit</a:t>
            </a:r>
            <a:r>
              <a:rPr lang="es-MX" sz="5600" dirty="0"/>
              <a:t> (0);</a:t>
            </a:r>
          </a:p>
          <a:p>
            <a:pPr marL="0" indent="0">
              <a:buNone/>
            </a:pPr>
            <a:r>
              <a:rPr lang="es-MX" sz="5600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94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un proceso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Programas y procesos</a:t>
            </a:r>
          </a:p>
          <a:p>
            <a:r>
              <a:rPr lang="es-MX" dirty="0" smtClean="0"/>
              <a:t>Estados de un proceso</a:t>
            </a:r>
          </a:p>
          <a:p>
            <a:r>
              <a:rPr lang="es-MX" dirty="0" smtClean="0"/>
              <a:t>Tabla de procesos y área de usuario</a:t>
            </a:r>
          </a:p>
          <a:p>
            <a:r>
              <a:rPr lang="es-MX" dirty="0" smtClean="0"/>
              <a:t>Contexto de un proceso</a:t>
            </a:r>
          </a:p>
          <a:p>
            <a:r>
              <a:rPr lang="es-MX" dirty="0" smtClean="0"/>
              <a:t>Hilos y procesos ligeros</a:t>
            </a:r>
          </a:p>
        </p:txBody>
      </p:sp>
    </p:spTree>
    <p:extLst>
      <p:ext uri="{BB962C8B-B14F-4D97-AF65-F5344CB8AC3E}">
        <p14:creationId xmlns:p14="http://schemas.microsoft.com/office/powerpoint/2010/main" val="219605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Operaciones del núcleo ante una llamada a </a:t>
            </a:r>
            <a:r>
              <a:rPr lang="es-MX" dirty="0" err="1" smtClean="0"/>
              <a:t>fork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Busca una entrada libre en la tabla de procesos y la reserva para el proceso hijo.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Asigna un identificador de proceso para el hijo.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Realiza una copia del contexto del nivel de usuario. Las zonas comunes no se copian, solo se incrementa el número de procesos que las están usando.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Las tablas de control de ficheros locales al proceso se copian.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Retorna al proceso padre el PID del proceso hijo, y al proceso hijo le devuelve el valor de 0.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79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Terminación de procesos (</a:t>
            </a:r>
            <a:r>
              <a:rPr lang="es-MX" dirty="0" err="1" smtClean="0"/>
              <a:t>exit</a:t>
            </a:r>
            <a:r>
              <a:rPr lang="es-MX" dirty="0" smtClean="0"/>
              <a:t> y </a:t>
            </a:r>
            <a:r>
              <a:rPr lang="es-MX" dirty="0" err="1" smtClean="0"/>
              <a:t>wait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Es común que el proceso padre espere que un proceso hijo termine</a:t>
            </a:r>
          </a:p>
          <a:p>
            <a:r>
              <a:rPr lang="es-MX" dirty="0" smtClean="0"/>
              <a:t>Se usan </a:t>
            </a:r>
            <a:r>
              <a:rPr lang="es-MX" dirty="0" err="1" smtClean="0"/>
              <a:t>exit</a:t>
            </a:r>
            <a:r>
              <a:rPr lang="es-MX" dirty="0" smtClean="0"/>
              <a:t> y </a:t>
            </a:r>
            <a:r>
              <a:rPr lang="es-MX" dirty="0" err="1" smtClean="0"/>
              <a:t>wait</a:t>
            </a:r>
            <a:endParaRPr lang="es-MX" dirty="0" smtClean="0"/>
          </a:p>
          <a:p>
            <a:r>
              <a:rPr lang="es-MX" dirty="0" smtClean="0"/>
              <a:t>El prototipo de </a:t>
            </a:r>
            <a:r>
              <a:rPr lang="es-MX" dirty="0" err="1" smtClean="0"/>
              <a:t>exit</a:t>
            </a:r>
            <a:r>
              <a:rPr lang="es-MX" dirty="0" smtClean="0"/>
              <a:t> es:</a:t>
            </a:r>
          </a:p>
          <a:p>
            <a:pPr marL="400050" lvl="1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stdlib.h</a:t>
            </a:r>
            <a:r>
              <a:rPr lang="es-MX" dirty="0" smtClean="0"/>
              <a:t>&gt;</a:t>
            </a:r>
          </a:p>
          <a:p>
            <a:pPr marL="400050" lvl="1" indent="0">
              <a:buNone/>
            </a:pP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exit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status);</a:t>
            </a:r>
          </a:p>
          <a:p>
            <a:r>
              <a:rPr lang="es-MX" dirty="0" smtClean="0"/>
              <a:t>Esta llamada termina la ejecución de un proceso y regresa el valor status al sistema.</a:t>
            </a:r>
          </a:p>
          <a:p>
            <a:r>
              <a:rPr lang="es-MX" dirty="0" smtClean="0"/>
              <a:t>Un retorno desde </a:t>
            </a:r>
            <a:r>
              <a:rPr lang="es-MX" dirty="0" err="1" smtClean="0"/>
              <a:t>main</a:t>
            </a:r>
            <a:r>
              <a:rPr lang="es-MX" dirty="0" smtClean="0"/>
              <a:t>() tiene el mismo efecto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42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exit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También tiene las siguientes consecuencias:</a:t>
            </a:r>
          </a:p>
          <a:p>
            <a:r>
              <a:rPr lang="es-MX" dirty="0" smtClean="0"/>
              <a:t>Las funciones registradas </a:t>
            </a:r>
            <a:r>
              <a:rPr lang="es-MX" dirty="0" smtClean="0"/>
              <a:t>son </a:t>
            </a:r>
            <a:r>
              <a:rPr lang="es-MX" dirty="0" smtClean="0"/>
              <a:t>invocadas en orden inversa</a:t>
            </a:r>
          </a:p>
          <a:p>
            <a:r>
              <a:rPr lang="es-MX" dirty="0" smtClean="0"/>
              <a:t>El contexto del proceso es descargado de memoria, si los ficheros relacionados se cierran si no tienen mas procesos asociados</a:t>
            </a:r>
          </a:p>
          <a:p>
            <a:r>
              <a:rPr lang="es-MX" dirty="0" smtClean="0"/>
              <a:t>Si el proceso padre esta ejecutando una llamada a </a:t>
            </a:r>
            <a:r>
              <a:rPr lang="es-MX" dirty="0" err="1" smtClean="0"/>
              <a:t>wait</a:t>
            </a:r>
            <a:r>
              <a:rPr lang="es-MX" dirty="0" smtClean="0"/>
              <a:t>, se le notifica la terminación del proceso y se le envían los 8 bits menos significativos de status</a:t>
            </a:r>
          </a:p>
          <a:p>
            <a:r>
              <a:rPr lang="es-MX" dirty="0" smtClean="0"/>
              <a:t>Si el padre no esta ejecutando </a:t>
            </a:r>
            <a:r>
              <a:rPr lang="es-MX" dirty="0" err="1" smtClean="0"/>
              <a:t>wait</a:t>
            </a:r>
            <a:r>
              <a:rPr lang="es-MX" dirty="0" smtClean="0"/>
              <a:t> el proceso hijo se convierte en un proceso zombi y solo ocupa un registro en la tabla de procesos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7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wait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La declaración de </a:t>
            </a:r>
            <a:r>
              <a:rPr lang="es-MX" dirty="0" err="1" smtClean="0"/>
              <a:t>wait</a:t>
            </a:r>
            <a:r>
              <a:rPr lang="es-MX" dirty="0" smtClean="0"/>
              <a:t> es:</a:t>
            </a:r>
          </a:p>
          <a:p>
            <a:pPr marL="400050" lvl="1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types.h</a:t>
            </a:r>
            <a:r>
              <a:rPr lang="es-MX" dirty="0" smtClean="0"/>
              <a:t>&gt;</a:t>
            </a:r>
          </a:p>
          <a:p>
            <a:pPr marL="400050" lvl="1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wait.h</a:t>
            </a:r>
            <a:r>
              <a:rPr lang="es-MX" dirty="0" smtClean="0"/>
              <a:t>&gt;</a:t>
            </a:r>
          </a:p>
          <a:p>
            <a:pPr marL="400050" lvl="1" indent="0">
              <a:buNone/>
            </a:pPr>
            <a:r>
              <a:rPr lang="es-MX" dirty="0" err="1" smtClean="0"/>
              <a:t>pid_t</a:t>
            </a:r>
            <a:r>
              <a:rPr lang="es-MX" dirty="0" smtClean="0"/>
              <a:t> </a:t>
            </a:r>
            <a:r>
              <a:rPr lang="es-MX" dirty="0" err="1" smtClean="0"/>
              <a:t>wait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 *</a:t>
            </a:r>
            <a:r>
              <a:rPr lang="es-MX" dirty="0" err="1" smtClean="0"/>
              <a:t>stat_loc</a:t>
            </a:r>
            <a:r>
              <a:rPr lang="es-MX" dirty="0" smtClean="0"/>
              <a:t>)</a:t>
            </a:r>
          </a:p>
          <a:p>
            <a:r>
              <a:rPr lang="es-MX" dirty="0" smtClean="0"/>
              <a:t>Esta llamada suspende la ejecución del proceso que la invoca hasta que uno de sus procesos hijo termine</a:t>
            </a:r>
          </a:p>
          <a:p>
            <a:r>
              <a:rPr lang="es-MX" dirty="0" smtClean="0"/>
              <a:t>Regresa el PID del proceso hijo zombi y </a:t>
            </a:r>
            <a:r>
              <a:rPr lang="es-MX" dirty="0" err="1" smtClean="0"/>
              <a:t>stat_loc</a:t>
            </a:r>
            <a:r>
              <a:rPr lang="es-MX" dirty="0" smtClean="0"/>
              <a:t> es donde se almacenan el dato que el hijo le envía al padre, este valor puede ser NULL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0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3968" y="274638"/>
            <a:ext cx="4402832" cy="1143000"/>
          </a:xfrm>
        </p:spPr>
        <p:txBody>
          <a:bodyPr>
            <a:normAutofit/>
          </a:bodyPr>
          <a:lstStyle/>
          <a:p>
            <a:r>
              <a:rPr lang="es-MX" sz="2800" dirty="0" smtClean="0"/>
              <a:t>Creación y terminación de procesos hijo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sys</a:t>
            </a:r>
            <a:r>
              <a:rPr lang="es-MX" sz="4800" dirty="0" smtClean="0"/>
              <a:t>/</a:t>
            </a:r>
            <a:r>
              <a:rPr lang="es-MX" sz="4800" dirty="0" err="1" smtClean="0"/>
              <a:t>types.h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sys</a:t>
            </a:r>
            <a:r>
              <a:rPr lang="es-MX" sz="4800" dirty="0" smtClean="0"/>
              <a:t>/</a:t>
            </a:r>
            <a:r>
              <a:rPr lang="es-MX" sz="4800" dirty="0" err="1" smtClean="0"/>
              <a:t>wait.h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 smtClean="0"/>
              <a:t> &lt;</a:t>
            </a:r>
            <a:r>
              <a:rPr lang="es-MX" sz="4800" dirty="0" err="1" smtClean="0"/>
              <a:t>stdlib.h</a:t>
            </a:r>
            <a:r>
              <a:rPr lang="es-MX" sz="4800" dirty="0" smtClean="0"/>
              <a:t>&gt;</a:t>
            </a:r>
          </a:p>
          <a:p>
            <a:pPr marL="0" indent="0">
              <a:buNone/>
            </a:pPr>
            <a:r>
              <a:rPr lang="es-MX" sz="4800" dirty="0" smtClean="0"/>
              <a:t>#</a:t>
            </a:r>
            <a:r>
              <a:rPr lang="es-MX" sz="4800" dirty="0" err="1" smtClean="0"/>
              <a:t>include</a:t>
            </a:r>
            <a:r>
              <a:rPr lang="es-MX" sz="4800" dirty="0"/>
              <a:t> </a:t>
            </a:r>
            <a:r>
              <a:rPr lang="es-MX" sz="4800" dirty="0" smtClean="0"/>
              <a:t>&lt;</a:t>
            </a:r>
            <a:r>
              <a:rPr lang="es-MX" sz="4800" dirty="0" err="1" smtClean="0"/>
              <a:t>stdio.h</a:t>
            </a:r>
            <a:r>
              <a:rPr lang="es-MX" sz="4800" dirty="0"/>
              <a:t>&gt;</a:t>
            </a:r>
          </a:p>
          <a:p>
            <a:pPr marL="0" indent="0">
              <a:buNone/>
            </a:pPr>
            <a:r>
              <a:rPr lang="es-MX" sz="4800" dirty="0"/>
              <a:t>#</a:t>
            </a:r>
            <a:r>
              <a:rPr lang="es-MX" sz="4800" dirty="0" err="1"/>
              <a:t>include</a:t>
            </a:r>
            <a:r>
              <a:rPr lang="es-MX" sz="4800" dirty="0"/>
              <a:t> &lt;</a:t>
            </a:r>
            <a:r>
              <a:rPr lang="es-MX" sz="4800" dirty="0" err="1"/>
              <a:t>unistd.h</a:t>
            </a:r>
            <a:r>
              <a:rPr lang="es-MX" sz="4800"/>
              <a:t>&gt;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#define NUM_PROCESOS 5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err="1" smtClean="0"/>
              <a:t>int</a:t>
            </a:r>
            <a:r>
              <a:rPr lang="es-MX" sz="4800" dirty="0" smtClean="0"/>
              <a:t> I = 0;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err="1" smtClean="0"/>
              <a:t>void</a:t>
            </a:r>
            <a:r>
              <a:rPr lang="es-MX" sz="4800" dirty="0" smtClean="0"/>
              <a:t> </a:t>
            </a:r>
            <a:r>
              <a:rPr lang="es-MX" sz="4800" dirty="0" err="1" smtClean="0"/>
              <a:t>codigo_del_proceso</a:t>
            </a:r>
            <a:r>
              <a:rPr lang="es-MX" sz="4800" dirty="0" smtClean="0"/>
              <a:t>(</a:t>
            </a:r>
            <a:r>
              <a:rPr lang="es-MX" sz="4800" dirty="0" err="1" smtClean="0"/>
              <a:t>int</a:t>
            </a:r>
            <a:r>
              <a:rPr lang="es-MX" sz="4800" dirty="0" smtClean="0"/>
              <a:t> id){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int</a:t>
            </a:r>
            <a:r>
              <a:rPr lang="es-MX" sz="4800" dirty="0" smtClean="0"/>
              <a:t> i;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for</a:t>
            </a:r>
            <a:r>
              <a:rPr lang="es-MX" sz="4800" dirty="0" smtClean="0"/>
              <a:t>(i=0; i&lt; 50; i++)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printf</a:t>
            </a:r>
            <a:r>
              <a:rPr lang="es-MX" sz="4800" dirty="0" smtClean="0"/>
              <a:t>("Proceso %d: i = %d, I = %d\n", id, i, I++);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exit</a:t>
            </a:r>
            <a:r>
              <a:rPr lang="es-MX" sz="4800" dirty="0" smtClean="0"/>
              <a:t>(id); //El valor de id se almacena en los bits 8 al 15 antes de devolver al proceso padre</a:t>
            </a:r>
          </a:p>
          <a:p>
            <a:pPr marL="0" indent="0">
              <a:buNone/>
            </a:pPr>
            <a:r>
              <a:rPr lang="es-MX" sz="4800" dirty="0" smtClean="0"/>
              <a:t>}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err="1" smtClean="0"/>
              <a:t>main</a:t>
            </a:r>
            <a:r>
              <a:rPr lang="es-MX" sz="4800" dirty="0" smtClean="0"/>
              <a:t>(){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int</a:t>
            </a:r>
            <a:r>
              <a:rPr lang="es-MX" sz="4800" dirty="0" smtClean="0"/>
              <a:t> id [NUM_PROCESOS] = {1, 2, 3, 4, 5};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int</a:t>
            </a:r>
            <a:r>
              <a:rPr lang="es-MX" sz="4800" dirty="0" smtClean="0"/>
              <a:t> p, </a:t>
            </a:r>
            <a:r>
              <a:rPr lang="es-MX" sz="4800" dirty="0" err="1" smtClean="0"/>
              <a:t>pid</a:t>
            </a:r>
            <a:r>
              <a:rPr lang="es-MX" sz="4800" dirty="0" smtClean="0"/>
              <a:t>, salida;</a:t>
            </a:r>
          </a:p>
          <a:p>
            <a:pPr marL="0" indent="0">
              <a:buNone/>
            </a:pPr>
            <a:endParaRPr lang="es-MX" sz="4800" dirty="0" smtClean="0"/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for</a:t>
            </a:r>
            <a:r>
              <a:rPr lang="es-MX" sz="4800" dirty="0" smtClean="0"/>
              <a:t>(p=0; p &lt; NUM_PROCESOS; p++){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pid</a:t>
            </a:r>
            <a:r>
              <a:rPr lang="es-MX" sz="4800" dirty="0" smtClean="0"/>
              <a:t> = </a:t>
            </a:r>
            <a:r>
              <a:rPr lang="es-MX" sz="4800" dirty="0" err="1" smtClean="0"/>
              <a:t>fork</a:t>
            </a:r>
            <a:r>
              <a:rPr lang="es-MX" sz="4800" dirty="0" smtClean="0"/>
              <a:t>();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if</a:t>
            </a:r>
            <a:r>
              <a:rPr lang="es-MX" sz="4800" dirty="0" smtClean="0"/>
              <a:t>(</a:t>
            </a:r>
            <a:r>
              <a:rPr lang="es-MX" sz="4800" dirty="0" err="1" smtClean="0"/>
              <a:t>pid</a:t>
            </a:r>
            <a:r>
              <a:rPr lang="es-MX" sz="4800" dirty="0" smtClean="0"/>
              <a:t> == -1){</a:t>
            </a:r>
          </a:p>
          <a:p>
            <a:pPr marL="0" indent="0">
              <a:buNone/>
            </a:pPr>
            <a:r>
              <a:rPr lang="es-MX" sz="4800" dirty="0" smtClean="0"/>
              <a:t>                        </a:t>
            </a:r>
            <a:r>
              <a:rPr lang="es-MX" sz="4800" dirty="0" err="1" smtClean="0"/>
              <a:t>perror</a:t>
            </a:r>
            <a:r>
              <a:rPr lang="es-MX" sz="4800" dirty="0" smtClean="0"/>
              <a:t>("Error al crear un proceso: ");</a:t>
            </a:r>
          </a:p>
          <a:p>
            <a:pPr marL="0" indent="0">
              <a:buNone/>
            </a:pPr>
            <a:r>
              <a:rPr lang="es-MX" sz="4800" dirty="0" smtClean="0"/>
              <a:t>                        </a:t>
            </a:r>
            <a:r>
              <a:rPr lang="es-MX" sz="4800" dirty="0" err="1" smtClean="0"/>
              <a:t>exit</a:t>
            </a:r>
            <a:r>
              <a:rPr lang="es-MX" sz="4800" dirty="0" smtClean="0"/>
              <a:t>(-1);</a:t>
            </a:r>
          </a:p>
          <a:p>
            <a:pPr marL="0" indent="0">
              <a:buNone/>
            </a:pPr>
            <a:r>
              <a:rPr lang="es-MX" sz="4800" dirty="0" smtClean="0"/>
              <a:t>                } </a:t>
            </a:r>
            <a:r>
              <a:rPr lang="es-MX" sz="4800" dirty="0" err="1" smtClean="0"/>
              <a:t>else</a:t>
            </a:r>
            <a:r>
              <a:rPr lang="es-MX" sz="4800" dirty="0" smtClean="0"/>
              <a:t> </a:t>
            </a:r>
            <a:r>
              <a:rPr lang="es-MX" sz="4800" dirty="0" err="1" smtClean="0"/>
              <a:t>if</a:t>
            </a:r>
            <a:r>
              <a:rPr lang="es-MX" sz="4800" dirty="0" smtClean="0"/>
              <a:t>(</a:t>
            </a:r>
            <a:r>
              <a:rPr lang="es-MX" sz="4800" dirty="0" err="1" smtClean="0"/>
              <a:t>pid</a:t>
            </a:r>
            <a:r>
              <a:rPr lang="es-MX" sz="4800" dirty="0" smtClean="0"/>
              <a:t> == 0) //</a:t>
            </a:r>
            <a:r>
              <a:rPr lang="es-MX" sz="4800" dirty="0" err="1" smtClean="0"/>
              <a:t>Codigo</a:t>
            </a:r>
            <a:r>
              <a:rPr lang="es-MX" sz="4800" dirty="0" smtClean="0"/>
              <a:t> del proceso hijo</a:t>
            </a:r>
          </a:p>
          <a:p>
            <a:pPr marL="0" indent="0">
              <a:buNone/>
            </a:pPr>
            <a:r>
              <a:rPr lang="es-MX" sz="4800" dirty="0" smtClean="0"/>
              <a:t>                        </a:t>
            </a:r>
            <a:r>
              <a:rPr lang="es-MX" sz="4800" dirty="0" err="1" smtClean="0"/>
              <a:t>codigo_del_proceso</a:t>
            </a:r>
            <a:r>
              <a:rPr lang="es-MX" sz="4800" dirty="0" smtClean="0"/>
              <a:t>(id [p]);</a:t>
            </a:r>
          </a:p>
          <a:p>
            <a:pPr marL="0" indent="0">
              <a:buNone/>
            </a:pPr>
            <a:r>
              <a:rPr lang="es-MX" sz="4800" dirty="0" smtClean="0"/>
              <a:t>        }</a:t>
            </a:r>
          </a:p>
          <a:p>
            <a:pPr marL="0" indent="0">
              <a:buNone/>
            </a:pPr>
            <a:r>
              <a:rPr lang="es-MX" sz="4800" dirty="0" smtClean="0"/>
              <a:t>        //Esta parte solo la ejecuta el proceso padre</a:t>
            </a:r>
          </a:p>
          <a:p>
            <a:pPr marL="0" indent="0">
              <a:buNone/>
            </a:pPr>
            <a:r>
              <a:rPr lang="es-MX" sz="4800" dirty="0" smtClean="0"/>
              <a:t>        </a:t>
            </a:r>
            <a:r>
              <a:rPr lang="es-MX" sz="4800" dirty="0" err="1" smtClean="0"/>
              <a:t>for</a:t>
            </a:r>
            <a:r>
              <a:rPr lang="es-MX" sz="4800" dirty="0" smtClean="0"/>
              <a:t>(p=0; p&lt; NUM_PROCESOS; p++){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pid</a:t>
            </a:r>
            <a:r>
              <a:rPr lang="es-MX" sz="4800" dirty="0" smtClean="0"/>
              <a:t> = </a:t>
            </a:r>
            <a:r>
              <a:rPr lang="es-MX" sz="4800" dirty="0" err="1" smtClean="0"/>
              <a:t>wait</a:t>
            </a:r>
            <a:r>
              <a:rPr lang="es-MX" sz="4800" dirty="0" smtClean="0"/>
              <a:t>(&amp;salida);</a:t>
            </a:r>
          </a:p>
          <a:p>
            <a:pPr marL="0" indent="0">
              <a:buNone/>
            </a:pPr>
            <a:r>
              <a:rPr lang="es-MX" sz="4800" dirty="0" smtClean="0"/>
              <a:t>                </a:t>
            </a:r>
            <a:r>
              <a:rPr lang="es-MX" sz="4800" dirty="0" err="1" smtClean="0"/>
              <a:t>printf</a:t>
            </a:r>
            <a:r>
              <a:rPr lang="es-MX" sz="4800" dirty="0" smtClean="0"/>
              <a:t>("Proceso %d con id = %x terminado\n", </a:t>
            </a:r>
            <a:r>
              <a:rPr lang="es-MX" sz="4800" dirty="0" err="1" smtClean="0"/>
              <a:t>pid</a:t>
            </a:r>
            <a:r>
              <a:rPr lang="es-MX" sz="4800" dirty="0" smtClean="0"/>
              <a:t>, salida &gt;&gt; 8);</a:t>
            </a:r>
          </a:p>
          <a:p>
            <a:pPr marL="0" indent="0">
              <a:buNone/>
            </a:pPr>
            <a:r>
              <a:rPr lang="es-MX" sz="4800" dirty="0" smtClean="0"/>
              <a:t>                //El id del proceso devuelto con la llamada a </a:t>
            </a:r>
            <a:r>
              <a:rPr lang="es-MX" sz="4800" dirty="0" err="1" smtClean="0"/>
              <a:t>exit</a:t>
            </a:r>
            <a:r>
              <a:rPr lang="es-MX" sz="4800" dirty="0" smtClean="0"/>
              <a:t> se almacena en los bits 8 al 15</a:t>
            </a:r>
          </a:p>
          <a:p>
            <a:pPr marL="0" indent="0">
              <a:buNone/>
            </a:pPr>
            <a:r>
              <a:rPr lang="es-MX" sz="4800" dirty="0" smtClean="0"/>
              <a:t>        }</a:t>
            </a:r>
          </a:p>
          <a:p>
            <a:pPr marL="0" indent="0">
              <a:buNone/>
            </a:pPr>
            <a:r>
              <a:rPr lang="es-MX" sz="4800" dirty="0" smtClean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51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hilos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88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norma para trabajar con hilos conocida como </a:t>
            </a:r>
            <a:r>
              <a:rPr lang="es-MX" i="1" dirty="0" err="1" smtClean="0"/>
              <a:t>pthreads</a:t>
            </a:r>
            <a:r>
              <a:rPr lang="es-MX" i="1" dirty="0" smtClean="0"/>
              <a:t> </a:t>
            </a:r>
            <a:r>
              <a:rPr lang="es-MX" dirty="0" smtClean="0"/>
              <a:t>es la adoptada mayoritariamente para su implementación</a:t>
            </a:r>
          </a:p>
          <a:p>
            <a:r>
              <a:rPr lang="es-MX" dirty="0" smtClean="0"/>
              <a:t>IEEE </a:t>
            </a:r>
            <a:r>
              <a:rPr lang="es-MX" dirty="0" err="1" smtClean="0"/>
              <a:t>std</a:t>
            </a:r>
            <a:r>
              <a:rPr lang="es-MX" dirty="0" smtClean="0"/>
              <a:t> 1003.1-1990 </a:t>
            </a:r>
            <a:r>
              <a:rPr lang="es-MX" i="1" dirty="0" smtClean="0"/>
              <a:t>Standard </a:t>
            </a:r>
            <a:r>
              <a:rPr lang="es-MX" i="1" dirty="0" err="1" smtClean="0"/>
              <a:t>for</a:t>
            </a:r>
            <a:r>
              <a:rPr lang="es-MX" i="1" dirty="0" smtClean="0"/>
              <a:t> </a:t>
            </a:r>
            <a:r>
              <a:rPr lang="es-MX" i="1" dirty="0" err="1" smtClean="0"/>
              <a:t>Information</a:t>
            </a:r>
            <a:r>
              <a:rPr lang="es-MX" i="1" dirty="0" smtClean="0"/>
              <a:t> </a:t>
            </a:r>
            <a:r>
              <a:rPr lang="es-MX" i="1" dirty="0" err="1" smtClean="0"/>
              <a:t>Technology</a:t>
            </a:r>
            <a:r>
              <a:rPr lang="es-MX" i="1" dirty="0" smtClean="0"/>
              <a:t> –Portable </a:t>
            </a:r>
            <a:r>
              <a:rPr lang="es-MX" i="1" dirty="0" err="1" smtClean="0"/>
              <a:t>Operating</a:t>
            </a:r>
            <a:r>
              <a:rPr lang="es-MX" i="1" dirty="0" smtClean="0"/>
              <a:t> </a:t>
            </a:r>
            <a:r>
              <a:rPr lang="es-MX" i="1" dirty="0" err="1" smtClean="0"/>
              <a:t>System</a:t>
            </a:r>
            <a:r>
              <a:rPr lang="es-MX" i="1" dirty="0" smtClean="0"/>
              <a:t> </a:t>
            </a:r>
            <a:r>
              <a:rPr lang="es-MX" i="1" dirty="0" err="1" smtClean="0"/>
              <a:t>Interconection</a:t>
            </a:r>
            <a:r>
              <a:rPr lang="es-MX" i="1" dirty="0" smtClean="0"/>
              <a:t> (POSIX)</a:t>
            </a:r>
          </a:p>
          <a:p>
            <a:r>
              <a:rPr lang="es-MX" dirty="0" smtClean="0"/>
              <a:t>ISO/IEC 9945-1:1990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15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POSIX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Portable </a:t>
            </a:r>
            <a:r>
              <a:rPr lang="es-MX" dirty="0" err="1"/>
              <a:t>Operating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smtClean="0"/>
              <a:t>Interface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Esta norma define una interfaz entre las aplicaciones y el sistema operativo que las ejecuta</a:t>
            </a:r>
          </a:p>
          <a:p>
            <a:r>
              <a:rPr lang="es-MX" dirty="0" smtClean="0"/>
              <a:t>Se basa en los </a:t>
            </a:r>
            <a:r>
              <a:rPr lang="es-MX" dirty="0" err="1" smtClean="0"/>
              <a:t>sitemas</a:t>
            </a:r>
            <a:r>
              <a:rPr lang="es-MX" dirty="0" smtClean="0"/>
              <a:t> UNIX </a:t>
            </a:r>
            <a:r>
              <a:rPr lang="es-MX" dirty="0" err="1" smtClean="0"/>
              <a:t>System</a:t>
            </a:r>
            <a:r>
              <a:rPr lang="es-MX" dirty="0" smtClean="0"/>
              <a:t> V y BSD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86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Procesos ligeros o hilos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hilo de ejecución, hebra o proceso ligero es la unidad de procesamiento mas pequeña que puede manejar el planificador</a:t>
            </a:r>
          </a:p>
          <a:p>
            <a:r>
              <a:rPr lang="es-MX" dirty="0" smtClean="0"/>
              <a:t>Los hilos son subprocesos que comparten recursos como pueden ser espacio de memoria, archivos abiertos, etc.</a:t>
            </a:r>
          </a:p>
          <a:p>
            <a:r>
              <a:rPr lang="es-MX" dirty="0" smtClean="0"/>
              <a:t>Son simplemente tareas que se pueden realizarse de forma simultanea.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07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Biblioteca de hilos POSIX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Tiene un enfoque orientado a objetos</a:t>
            </a:r>
          </a:p>
          <a:p>
            <a:r>
              <a:rPr lang="es-MX" dirty="0" smtClean="0"/>
              <a:t>Cada hilo es un objeto que representa un flujo de control secuencial dentro de un proceso</a:t>
            </a:r>
          </a:p>
          <a:p>
            <a:r>
              <a:rPr lang="es-MX" dirty="0" smtClean="0"/>
              <a:t>Tiene un identificador de tipo </a:t>
            </a:r>
            <a:r>
              <a:rPr lang="es-MX" dirty="0" err="1" smtClean="0"/>
              <a:t>pthread_t</a:t>
            </a:r>
            <a:r>
              <a:rPr lang="es-MX" dirty="0" smtClean="0"/>
              <a:t> y unos atributos del tipo </a:t>
            </a:r>
            <a:r>
              <a:rPr lang="es-MX" dirty="0" err="1" smtClean="0"/>
              <a:t>pthread_attr_t</a:t>
            </a:r>
            <a:r>
              <a:rPr lang="es-MX" dirty="0" smtClean="0"/>
              <a:t> definidos en &lt;</a:t>
            </a:r>
            <a:r>
              <a:rPr lang="es-MX" dirty="0" err="1" smtClean="0"/>
              <a:t>pthread.h</a:t>
            </a:r>
            <a:r>
              <a:rPr lang="es-MX" dirty="0" smtClean="0"/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13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y procesos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Un programa es una colección de instrucciones y de datos en un fichero ordinario</a:t>
            </a:r>
          </a:p>
          <a:p>
            <a:r>
              <a:rPr lang="es-MX" dirty="0" smtClean="0"/>
              <a:t>Tiene en su nodo-i un atributo que lo identifica como ejecutable</a:t>
            </a:r>
          </a:p>
          <a:p>
            <a:r>
              <a:rPr lang="es-MX" dirty="0" smtClean="0"/>
              <a:t>Se puede ejecutar por el propietario, el grupo y el resto de los usuarios dependiendo de los permisos.</a:t>
            </a:r>
          </a:p>
          <a:p>
            <a:r>
              <a:rPr lang="es-MX" dirty="0" smtClean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346347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 </a:t>
            </a:r>
            <a:r>
              <a:rPr lang="es-MX" dirty="0" err="1" smtClean="0"/>
              <a:t>pthread.h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# 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pthread.h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i="1" dirty="0" err="1" smtClean="0"/>
              <a:t>int</a:t>
            </a:r>
            <a:r>
              <a:rPr lang="es-MX" dirty="0" smtClean="0"/>
              <a:t>  </a:t>
            </a:r>
            <a:r>
              <a:rPr lang="es-MX" b="1" dirty="0" err="1" smtClean="0"/>
              <a:t>pthread_create</a:t>
            </a:r>
            <a:r>
              <a:rPr lang="es-MX" dirty="0" smtClean="0"/>
              <a:t>(</a:t>
            </a:r>
            <a:r>
              <a:rPr lang="es-MX" i="1" dirty="0" err="1" smtClean="0"/>
              <a:t>pthread_t</a:t>
            </a:r>
            <a:r>
              <a:rPr lang="es-MX" dirty="0" smtClean="0"/>
              <a:t> *</a:t>
            </a:r>
            <a:r>
              <a:rPr lang="es-MX" dirty="0" err="1" smtClean="0"/>
              <a:t>thread</a:t>
            </a:r>
            <a:r>
              <a:rPr lang="es-MX" dirty="0" smtClean="0"/>
              <a:t>,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i="1" dirty="0" err="1" smtClean="0"/>
              <a:t>const</a:t>
            </a:r>
            <a:r>
              <a:rPr lang="es-MX" i="1" dirty="0" smtClean="0"/>
              <a:t> </a:t>
            </a:r>
            <a:r>
              <a:rPr lang="es-MX" i="1" dirty="0" err="1" smtClean="0"/>
              <a:t>pthread_attr_t</a:t>
            </a:r>
            <a:r>
              <a:rPr lang="es-MX" i="1" dirty="0" smtClean="0"/>
              <a:t> </a:t>
            </a:r>
            <a:r>
              <a:rPr lang="es-MX" dirty="0" smtClean="0"/>
              <a:t>*</a:t>
            </a:r>
            <a:r>
              <a:rPr lang="es-MX" dirty="0" err="1" smtClean="0"/>
              <a:t>attr</a:t>
            </a:r>
            <a:r>
              <a:rPr lang="es-MX" dirty="0" smtClean="0"/>
              <a:t>,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i="1" dirty="0" err="1" smtClean="0"/>
              <a:t>void</a:t>
            </a:r>
            <a:r>
              <a:rPr lang="es-MX" dirty="0" smtClean="0"/>
              <a:t> *(*</a:t>
            </a:r>
            <a:r>
              <a:rPr lang="es-MX" dirty="0" err="1" smtClean="0"/>
              <a:t>start_routine</a:t>
            </a:r>
            <a:r>
              <a:rPr lang="es-MX" dirty="0" smtClean="0"/>
              <a:t>)(</a:t>
            </a:r>
            <a:r>
              <a:rPr lang="es-MX" i="1" dirty="0" err="1" smtClean="0"/>
              <a:t>void</a:t>
            </a:r>
            <a:r>
              <a:rPr lang="es-MX" dirty="0" smtClean="0"/>
              <a:t>*), </a:t>
            </a:r>
            <a:r>
              <a:rPr lang="es-MX" i="1" dirty="0" err="1" smtClean="0"/>
              <a:t>void</a:t>
            </a:r>
            <a:r>
              <a:rPr lang="es-MX" dirty="0" smtClean="0"/>
              <a:t> *</a:t>
            </a:r>
            <a:r>
              <a:rPr lang="es-MX" dirty="0" err="1" smtClean="0"/>
              <a:t>arg</a:t>
            </a:r>
            <a:r>
              <a:rPr lang="es-MX" dirty="0" smtClean="0"/>
              <a:t>);</a:t>
            </a:r>
          </a:p>
          <a:p>
            <a:r>
              <a:rPr lang="es-MX" i="1" dirty="0" err="1" smtClean="0"/>
              <a:t>pthread_t</a:t>
            </a:r>
            <a:r>
              <a:rPr lang="es-MX" dirty="0" smtClean="0"/>
              <a:t> </a:t>
            </a:r>
            <a:r>
              <a:rPr lang="es-MX" b="1" dirty="0" err="1" smtClean="0"/>
              <a:t>pthread_self</a:t>
            </a:r>
            <a:r>
              <a:rPr lang="es-MX" dirty="0" smtClean="0"/>
              <a:t>(</a:t>
            </a:r>
            <a:r>
              <a:rPr lang="es-MX" i="1" dirty="0" err="1" smtClean="0"/>
              <a:t>void</a:t>
            </a:r>
            <a:r>
              <a:rPr lang="es-MX" dirty="0" smtClean="0"/>
              <a:t>);</a:t>
            </a:r>
          </a:p>
          <a:p>
            <a:r>
              <a:rPr lang="es-MX" i="1" dirty="0" err="1" smtClean="0"/>
              <a:t>int</a:t>
            </a:r>
            <a:r>
              <a:rPr lang="es-MX" dirty="0" smtClean="0"/>
              <a:t> </a:t>
            </a:r>
            <a:r>
              <a:rPr lang="es-MX" b="1" dirty="0" err="1" smtClean="0"/>
              <a:t>pthread_detach</a:t>
            </a:r>
            <a:r>
              <a:rPr lang="es-MX" dirty="0" smtClean="0"/>
              <a:t>(</a:t>
            </a:r>
            <a:r>
              <a:rPr lang="es-MX" dirty="0" err="1" smtClean="0"/>
              <a:t>p</a:t>
            </a:r>
            <a:r>
              <a:rPr lang="es-MX" i="1" dirty="0" err="1" smtClean="0"/>
              <a:t>thread_t</a:t>
            </a:r>
            <a:r>
              <a:rPr lang="es-MX" dirty="0" smtClean="0"/>
              <a:t> </a:t>
            </a:r>
            <a:r>
              <a:rPr lang="es-MX" dirty="0" err="1" smtClean="0"/>
              <a:t>thread</a:t>
            </a:r>
            <a:r>
              <a:rPr lang="es-MX" dirty="0" smtClean="0"/>
              <a:t>);</a:t>
            </a:r>
          </a:p>
          <a:p>
            <a:r>
              <a:rPr lang="es-MX" i="1" dirty="0" err="1" smtClean="0"/>
              <a:t>void</a:t>
            </a:r>
            <a:r>
              <a:rPr lang="es-MX" dirty="0" smtClean="0"/>
              <a:t> </a:t>
            </a:r>
            <a:r>
              <a:rPr lang="es-MX" b="1" dirty="0" err="1" smtClean="0"/>
              <a:t>pthread_exit</a:t>
            </a:r>
            <a:r>
              <a:rPr lang="es-MX" dirty="0" smtClean="0"/>
              <a:t>(</a:t>
            </a:r>
            <a:r>
              <a:rPr lang="es-MX" i="1" dirty="0" err="1" smtClean="0"/>
              <a:t>void</a:t>
            </a:r>
            <a:r>
              <a:rPr lang="es-MX" dirty="0" smtClean="0"/>
              <a:t> *</a:t>
            </a:r>
            <a:r>
              <a:rPr lang="es-MX" dirty="0" err="1" smtClean="0"/>
              <a:t>value_ptr</a:t>
            </a:r>
            <a:r>
              <a:rPr lang="es-MX" dirty="0" smtClean="0"/>
              <a:t>);</a:t>
            </a:r>
          </a:p>
          <a:p>
            <a:r>
              <a:rPr lang="es-MX" i="1" dirty="0" err="1" smtClean="0"/>
              <a:t>int</a:t>
            </a:r>
            <a:r>
              <a:rPr lang="es-MX" dirty="0" smtClean="0"/>
              <a:t> </a:t>
            </a:r>
            <a:r>
              <a:rPr lang="es-MX" b="1" dirty="0" err="1" smtClean="0"/>
              <a:t>pthread_join</a:t>
            </a:r>
            <a:r>
              <a:rPr lang="es-MX" dirty="0" smtClean="0"/>
              <a:t>(</a:t>
            </a:r>
            <a:r>
              <a:rPr lang="es-MX" i="1" dirty="0" err="1" smtClean="0"/>
              <a:t>pthread_t</a:t>
            </a:r>
            <a:r>
              <a:rPr lang="es-MX" dirty="0" smtClean="0"/>
              <a:t> </a:t>
            </a:r>
            <a:r>
              <a:rPr lang="es-MX" dirty="0" err="1" smtClean="0"/>
              <a:t>thread</a:t>
            </a:r>
            <a:r>
              <a:rPr lang="es-MX" dirty="0" smtClean="0"/>
              <a:t>, </a:t>
            </a:r>
            <a:r>
              <a:rPr lang="es-MX" i="1" dirty="0" err="1" smtClean="0"/>
              <a:t>void</a:t>
            </a:r>
            <a:r>
              <a:rPr lang="es-MX" dirty="0" smtClean="0"/>
              <a:t> **</a:t>
            </a:r>
            <a:r>
              <a:rPr lang="es-MX" dirty="0" err="1" smtClean="0"/>
              <a:t>value_ptr</a:t>
            </a:r>
            <a:r>
              <a:rPr lang="es-MX" dirty="0" smtClean="0"/>
              <a:t>);</a:t>
            </a:r>
          </a:p>
          <a:p>
            <a:r>
              <a:rPr lang="es-MX" i="1" dirty="0" err="1"/>
              <a:t>i</a:t>
            </a:r>
            <a:r>
              <a:rPr lang="es-MX" i="1" dirty="0" err="1" smtClean="0"/>
              <a:t>nt</a:t>
            </a:r>
            <a:r>
              <a:rPr lang="es-MX" dirty="0" smtClean="0"/>
              <a:t>  </a:t>
            </a:r>
            <a:r>
              <a:rPr lang="es-MX" b="1" dirty="0" err="1" smtClean="0"/>
              <a:t>pthread_equal</a:t>
            </a:r>
            <a:r>
              <a:rPr lang="es-MX" dirty="0" smtClean="0"/>
              <a:t>(</a:t>
            </a:r>
            <a:r>
              <a:rPr lang="es-MX" i="1" dirty="0" err="1" smtClean="0"/>
              <a:t>pthread_t</a:t>
            </a:r>
            <a:r>
              <a:rPr lang="es-MX" dirty="0" smtClean="0"/>
              <a:t> t1, </a:t>
            </a:r>
            <a:r>
              <a:rPr lang="es-MX" i="1" dirty="0" err="1" smtClean="0"/>
              <a:t>pthread_t</a:t>
            </a:r>
            <a:r>
              <a:rPr lang="es-MX" dirty="0" smtClean="0"/>
              <a:t> t2);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9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000" i="1" dirty="0" err="1"/>
              <a:t>int</a:t>
            </a:r>
            <a:r>
              <a:rPr lang="es-MX" sz="4000" dirty="0"/>
              <a:t>  </a:t>
            </a:r>
            <a:r>
              <a:rPr lang="es-MX" sz="4000" b="1" dirty="0" err="1"/>
              <a:t>pthread_create</a:t>
            </a:r>
            <a:r>
              <a:rPr lang="es-MX" sz="4000" dirty="0" smtClean="0"/>
              <a:t>()</a:t>
            </a:r>
            <a:endParaRPr lang="es-MX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 un nuevo hilo con los atributos </a:t>
            </a:r>
            <a:r>
              <a:rPr lang="es-MX" b="1" dirty="0" err="1" smtClean="0"/>
              <a:t>attr</a:t>
            </a:r>
            <a:endParaRPr lang="es-MX" b="1" dirty="0"/>
          </a:p>
          <a:p>
            <a:r>
              <a:rPr lang="es-MX" dirty="0" smtClean="0"/>
              <a:t>Devuelve su identificador a través de </a:t>
            </a:r>
            <a:r>
              <a:rPr lang="es-MX" b="1" dirty="0" err="1" smtClean="0"/>
              <a:t>thread</a:t>
            </a:r>
            <a:endParaRPr lang="es-MX" b="1" dirty="0" smtClean="0"/>
          </a:p>
          <a:p>
            <a:r>
              <a:rPr lang="es-MX" dirty="0" smtClean="0"/>
              <a:t>Si </a:t>
            </a:r>
            <a:r>
              <a:rPr lang="es-MX" dirty="0" err="1" smtClean="0"/>
              <a:t>attr</a:t>
            </a:r>
            <a:r>
              <a:rPr lang="es-MX" dirty="0" smtClean="0"/>
              <a:t> vale NULL se pasan los atributos por defecto</a:t>
            </a:r>
          </a:p>
          <a:p>
            <a:r>
              <a:rPr lang="es-MX" dirty="0" smtClean="0"/>
              <a:t>El hilo ejecuta el código referenciado por </a:t>
            </a:r>
            <a:r>
              <a:rPr lang="es-MX" b="1" dirty="0" err="1" smtClean="0"/>
              <a:t>start_routine</a:t>
            </a:r>
            <a:endParaRPr lang="es-MX" b="1" dirty="0" smtClean="0"/>
          </a:p>
          <a:p>
            <a:r>
              <a:rPr lang="es-MX" dirty="0" smtClean="0"/>
              <a:t>Al que se le pasan los argumentos definidos en </a:t>
            </a:r>
            <a:r>
              <a:rPr lang="es-MX" b="1" dirty="0" err="1" smtClean="0"/>
              <a:t>arg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1050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 err="1"/>
              <a:t>pthread_t</a:t>
            </a:r>
            <a:r>
              <a:rPr lang="es-MX" dirty="0"/>
              <a:t> </a:t>
            </a:r>
            <a:r>
              <a:rPr lang="es-MX" b="1" dirty="0" err="1"/>
              <a:t>pthread_self</a:t>
            </a:r>
            <a:r>
              <a:rPr lang="es-MX" dirty="0"/>
              <a:t>(</a:t>
            </a:r>
            <a:r>
              <a:rPr lang="es-MX" i="1" dirty="0" err="1"/>
              <a:t>void</a:t>
            </a:r>
            <a:r>
              <a:rPr lang="es-MX" dirty="0"/>
              <a:t>);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Devuelve el identificador de hilo que la invoca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80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i="1" dirty="0" err="1"/>
              <a:t>int</a:t>
            </a:r>
            <a:r>
              <a:rPr lang="es-MX" dirty="0"/>
              <a:t> </a:t>
            </a:r>
            <a:r>
              <a:rPr lang="es-MX" b="1" dirty="0" err="1"/>
              <a:t>pthread_detach</a:t>
            </a:r>
            <a:r>
              <a:rPr lang="es-MX" dirty="0"/>
              <a:t>(</a:t>
            </a:r>
            <a:r>
              <a:rPr lang="es-MX" dirty="0" err="1"/>
              <a:t>p</a:t>
            </a:r>
            <a:r>
              <a:rPr lang="es-MX" i="1" dirty="0" err="1"/>
              <a:t>thread_t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);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Le indica al sistema que los recursos de almacenamiento ocupados por el hilo </a:t>
            </a:r>
            <a:r>
              <a:rPr lang="es-MX" b="1" dirty="0" err="1" smtClean="0"/>
              <a:t>thread</a:t>
            </a:r>
            <a:r>
              <a:rPr lang="es-MX" dirty="0" smtClean="0"/>
              <a:t> deben de ser liberador cuando el hilo termine</a:t>
            </a:r>
          </a:p>
          <a:p>
            <a:r>
              <a:rPr lang="es-MX" dirty="0" smtClean="0"/>
              <a:t>No produce la terminación de hilos</a:t>
            </a:r>
          </a:p>
          <a:p>
            <a:r>
              <a:rPr lang="es-MX" dirty="0" smtClean="0"/>
              <a:t>Múltiples llamadas producen un resultado indefinido, por lo que hay que llamarlo una sola vez por hilo</a:t>
            </a:r>
          </a:p>
        </p:txBody>
      </p:sp>
    </p:spTree>
    <p:extLst>
      <p:ext uri="{BB962C8B-B14F-4D97-AF65-F5344CB8AC3E}">
        <p14:creationId xmlns:p14="http://schemas.microsoft.com/office/powerpoint/2010/main" val="41742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i="1" dirty="0" err="1"/>
              <a:t>void</a:t>
            </a:r>
            <a:r>
              <a:rPr lang="es-MX" dirty="0"/>
              <a:t> </a:t>
            </a:r>
            <a:r>
              <a:rPr lang="es-MX" b="1" dirty="0" err="1"/>
              <a:t>pthread_exit</a:t>
            </a:r>
            <a:r>
              <a:rPr lang="es-MX" dirty="0"/>
              <a:t>(</a:t>
            </a:r>
            <a:r>
              <a:rPr lang="es-MX" i="1" dirty="0" err="1"/>
              <a:t>void</a:t>
            </a:r>
            <a:r>
              <a:rPr lang="es-MX" dirty="0"/>
              <a:t> *</a:t>
            </a:r>
            <a:r>
              <a:rPr lang="es-MX" dirty="0" err="1"/>
              <a:t>value_ptr</a:t>
            </a:r>
            <a:r>
              <a:rPr lang="es-MX" dirty="0"/>
              <a:t>);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Termina la ejecución del hilo que la invoca y regresa los datos referenciados por </a:t>
            </a:r>
            <a:r>
              <a:rPr lang="es-MX" b="1" dirty="0" err="1" smtClean="0"/>
              <a:t>value_ptr</a:t>
            </a:r>
            <a:r>
              <a:rPr lang="es-MX" dirty="0" smtClean="0"/>
              <a:t> </a:t>
            </a:r>
          </a:p>
          <a:p>
            <a:r>
              <a:rPr lang="es-MX" dirty="0" smtClean="0"/>
              <a:t>Se llama de forma implícita cuando </a:t>
            </a:r>
            <a:r>
              <a:rPr lang="es-MX" dirty="0" err="1" smtClean="0"/>
              <a:t>start_routine</a:t>
            </a:r>
            <a:r>
              <a:rPr lang="es-MX" dirty="0" smtClean="0"/>
              <a:t>() termina</a:t>
            </a:r>
          </a:p>
          <a:p>
            <a:r>
              <a:rPr lang="es-MX" dirty="0" smtClean="0"/>
              <a:t>El valor devuelto por esta rutina hace las funciones de los daos de salida del hilo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0199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i="1" dirty="0" err="1"/>
              <a:t>int</a:t>
            </a:r>
            <a:r>
              <a:rPr lang="es-MX" dirty="0"/>
              <a:t> </a:t>
            </a:r>
            <a:r>
              <a:rPr lang="es-MX" b="1" dirty="0" err="1"/>
              <a:t>pthread_join</a:t>
            </a:r>
            <a:r>
              <a:rPr lang="es-MX" dirty="0"/>
              <a:t>(</a:t>
            </a:r>
            <a:r>
              <a:rPr lang="es-MX" i="1" dirty="0" err="1"/>
              <a:t>pthread_t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, </a:t>
            </a:r>
            <a:r>
              <a:rPr lang="es-MX" i="1" dirty="0" err="1"/>
              <a:t>void</a:t>
            </a:r>
            <a:r>
              <a:rPr lang="es-MX" dirty="0"/>
              <a:t> **</a:t>
            </a:r>
            <a:r>
              <a:rPr lang="es-MX" dirty="0" err="1"/>
              <a:t>value_ptr</a:t>
            </a:r>
            <a:r>
              <a:rPr lang="es-MX" dirty="0" smtClean="0"/>
              <a:t>);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Detiene al hilo que la invoca y para continuar espera a que el hilo identificado con </a:t>
            </a:r>
            <a:r>
              <a:rPr lang="es-MX" b="1" dirty="0" err="1" smtClean="0"/>
              <a:t>thread</a:t>
            </a:r>
            <a:r>
              <a:rPr lang="es-MX" dirty="0" smtClean="0"/>
              <a:t> termine </a:t>
            </a:r>
          </a:p>
          <a:p>
            <a:r>
              <a:rPr lang="es-MX" dirty="0" smtClean="0"/>
              <a:t>El puntero devuelto por este hilo con una llamada a </a:t>
            </a:r>
            <a:r>
              <a:rPr lang="es-MX" dirty="0" err="1" smtClean="0"/>
              <a:t>pthread_exit</a:t>
            </a:r>
            <a:r>
              <a:rPr lang="es-MX" dirty="0" smtClean="0"/>
              <a:t>() es almacenado en la dirección referenciada por </a:t>
            </a:r>
            <a:r>
              <a:rPr lang="es-MX" b="1" dirty="0" err="1" smtClean="0"/>
              <a:t>value_ptr</a:t>
            </a:r>
            <a:endParaRPr lang="es-MX" dirty="0" smtClean="0"/>
          </a:p>
          <a:p>
            <a:r>
              <a:rPr lang="es-MX" dirty="0" smtClean="0"/>
              <a:t>Si el hilo intenta ejecutar esta función sobre si mismo se detecta un abrazo mortal y la llamada falla devolviendo el valor EDEADLK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24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i="1" dirty="0" err="1"/>
              <a:t>int</a:t>
            </a:r>
            <a:r>
              <a:rPr lang="es-MX" dirty="0"/>
              <a:t>  </a:t>
            </a:r>
            <a:r>
              <a:rPr lang="es-MX" b="1" dirty="0" err="1"/>
              <a:t>pthread_equal</a:t>
            </a:r>
            <a:r>
              <a:rPr lang="es-MX" dirty="0"/>
              <a:t>(</a:t>
            </a:r>
            <a:r>
              <a:rPr lang="es-MX" i="1" dirty="0" err="1"/>
              <a:t>pthread_t</a:t>
            </a:r>
            <a:r>
              <a:rPr lang="es-MX" dirty="0"/>
              <a:t> t1, </a:t>
            </a:r>
            <a:r>
              <a:rPr lang="es-MX" i="1" dirty="0" err="1"/>
              <a:t>pthread_t</a:t>
            </a:r>
            <a:r>
              <a:rPr lang="es-MX" dirty="0"/>
              <a:t> t2);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Devuelve 0 si </a:t>
            </a:r>
            <a:r>
              <a:rPr lang="es-MX" b="1" dirty="0" smtClean="0"/>
              <a:t>t1</a:t>
            </a:r>
            <a:r>
              <a:rPr lang="es-MX" dirty="0" smtClean="0"/>
              <a:t> y </a:t>
            </a:r>
            <a:r>
              <a:rPr lang="es-MX" b="1" dirty="0" smtClean="0"/>
              <a:t>t2</a:t>
            </a:r>
            <a:r>
              <a:rPr lang="es-MX" dirty="0" smtClean="0"/>
              <a:t> no son iguales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16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Ejemplo:</a:t>
            </a:r>
            <a:br>
              <a:rPr lang="es-MX" dirty="0" smtClean="0"/>
            </a:br>
            <a:r>
              <a:rPr lang="es-MX" dirty="0" smtClean="0"/>
              <a:t>Creación de hilos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El siguiente código muestra cómo emplear las funciones anteriores para crear 5 hilos</a:t>
            </a:r>
          </a:p>
          <a:p>
            <a:r>
              <a:rPr lang="es-MX" dirty="0" smtClean="0"/>
              <a:t>El código de </a:t>
            </a:r>
            <a:r>
              <a:rPr lang="es-MX" dirty="0" err="1" smtClean="0"/>
              <a:t>main</a:t>
            </a:r>
            <a:r>
              <a:rPr lang="es-MX" dirty="0" smtClean="0"/>
              <a:t>() también es un hilo llamado hilo principal</a:t>
            </a:r>
          </a:p>
          <a:p>
            <a:r>
              <a:rPr lang="es-MX" dirty="0" smtClean="0"/>
              <a:t>Cada hilo espera la terminación del hilo anterior</a:t>
            </a:r>
          </a:p>
          <a:p>
            <a:r>
              <a:rPr lang="es-MX" dirty="0" smtClean="0"/>
              <a:t>Cada hilo creado con </a:t>
            </a:r>
            <a:r>
              <a:rPr lang="es-MX" dirty="0" err="1" smtClean="0"/>
              <a:t>pthread_create</a:t>
            </a:r>
            <a:r>
              <a:rPr lang="es-MX" dirty="0" smtClean="0"/>
              <a:t> ejecuta la función </a:t>
            </a:r>
            <a:r>
              <a:rPr lang="es-MX" dirty="0" err="1" smtClean="0"/>
              <a:t>codigo_de_hilo</a:t>
            </a:r>
            <a:endParaRPr lang="es-MX" dirty="0" smtClean="0"/>
          </a:p>
          <a:p>
            <a:r>
              <a:rPr lang="es-MX" dirty="0" smtClean="0"/>
              <a:t>Cada hilo imprime las variables i e I, siendo la primera local paraca da hilo y la segunda global.</a:t>
            </a:r>
          </a:p>
          <a:p>
            <a:r>
              <a:rPr lang="es-MX" dirty="0" smtClean="0"/>
              <a:t>La diferencia con </a:t>
            </a:r>
            <a:r>
              <a:rPr lang="es-MX" dirty="0" err="1" smtClean="0"/>
              <a:t>fork</a:t>
            </a:r>
            <a:r>
              <a:rPr lang="es-MX" dirty="0" smtClean="0"/>
              <a:t> es que en este caso las variables globales también se duplican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03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4032448" cy="6408712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sz="3000" dirty="0"/>
              <a:t>// Compilar </a:t>
            </a:r>
            <a:r>
              <a:rPr lang="es-MX" sz="3000" dirty="0" err="1"/>
              <a:t>gcc</a:t>
            </a:r>
            <a:r>
              <a:rPr lang="es-MX" sz="3000" dirty="0"/>
              <a:t> -o </a:t>
            </a:r>
            <a:r>
              <a:rPr lang="es-MX" sz="3000" dirty="0" smtClean="0"/>
              <a:t>hilos </a:t>
            </a:r>
            <a:r>
              <a:rPr lang="es-MX" sz="3000" dirty="0" err="1" smtClean="0"/>
              <a:t>hilos.c</a:t>
            </a:r>
            <a:r>
              <a:rPr lang="es-MX" sz="3000" dirty="0" smtClean="0"/>
              <a:t> –</a:t>
            </a:r>
            <a:r>
              <a:rPr lang="es-MX" sz="3000" dirty="0" err="1" smtClean="0"/>
              <a:t>lpthread</a:t>
            </a:r>
            <a:endParaRPr lang="es-MX" sz="3000" dirty="0" smtClean="0"/>
          </a:p>
          <a:p>
            <a:pPr marL="0" indent="0">
              <a:buNone/>
            </a:pPr>
            <a:endParaRPr lang="es-MX" sz="3000" dirty="0"/>
          </a:p>
          <a:p>
            <a:pPr marL="0" indent="0">
              <a:buNone/>
            </a:pPr>
            <a:r>
              <a:rPr lang="es-MX" sz="3000" dirty="0"/>
              <a:t>#</a:t>
            </a:r>
            <a:r>
              <a:rPr lang="es-MX" sz="3000" dirty="0" err="1"/>
              <a:t>include</a:t>
            </a:r>
            <a:r>
              <a:rPr lang="es-MX" sz="3000" dirty="0"/>
              <a:t> &lt;</a:t>
            </a:r>
            <a:r>
              <a:rPr lang="es-MX" sz="3000" dirty="0" err="1"/>
              <a:t>stdio.h</a:t>
            </a:r>
            <a:r>
              <a:rPr lang="es-MX" sz="3000" dirty="0"/>
              <a:t>&gt;</a:t>
            </a:r>
          </a:p>
          <a:p>
            <a:pPr marL="0" indent="0">
              <a:buNone/>
            </a:pPr>
            <a:r>
              <a:rPr lang="es-MX" sz="3000" dirty="0"/>
              <a:t>#</a:t>
            </a:r>
            <a:r>
              <a:rPr lang="es-MX" sz="3000" dirty="0" err="1"/>
              <a:t>include</a:t>
            </a:r>
            <a:r>
              <a:rPr lang="es-MX" sz="3000" dirty="0"/>
              <a:t> &lt;</a:t>
            </a:r>
            <a:r>
              <a:rPr lang="es-MX" sz="3000" dirty="0" err="1"/>
              <a:t>stdlib.h</a:t>
            </a:r>
            <a:r>
              <a:rPr lang="es-MX" sz="3000" dirty="0"/>
              <a:t>&gt;</a:t>
            </a:r>
          </a:p>
          <a:p>
            <a:pPr marL="0" indent="0">
              <a:buNone/>
            </a:pPr>
            <a:r>
              <a:rPr lang="es-MX" sz="3000" dirty="0"/>
              <a:t>#</a:t>
            </a:r>
            <a:r>
              <a:rPr lang="es-MX" sz="3000" dirty="0" err="1"/>
              <a:t>include</a:t>
            </a:r>
            <a:r>
              <a:rPr lang="es-MX" sz="3000" dirty="0"/>
              <a:t> &lt;</a:t>
            </a:r>
            <a:r>
              <a:rPr lang="es-MX" sz="3000" dirty="0" err="1"/>
              <a:t>string.h</a:t>
            </a:r>
            <a:r>
              <a:rPr lang="es-MX" sz="3000" dirty="0"/>
              <a:t>&gt;</a:t>
            </a:r>
          </a:p>
          <a:p>
            <a:pPr marL="0" indent="0">
              <a:buNone/>
            </a:pPr>
            <a:r>
              <a:rPr lang="es-MX" sz="3000" dirty="0"/>
              <a:t>#</a:t>
            </a:r>
            <a:r>
              <a:rPr lang="es-MX" sz="3000" dirty="0" err="1"/>
              <a:t>include</a:t>
            </a:r>
            <a:r>
              <a:rPr lang="es-MX" sz="3000" dirty="0"/>
              <a:t> &lt;</a:t>
            </a:r>
            <a:r>
              <a:rPr lang="es-MX" sz="3000" dirty="0" err="1"/>
              <a:t>unistd.h</a:t>
            </a:r>
            <a:r>
              <a:rPr lang="es-MX" sz="3000" dirty="0"/>
              <a:t>&gt;</a:t>
            </a:r>
          </a:p>
          <a:p>
            <a:pPr marL="0" indent="0">
              <a:buNone/>
            </a:pPr>
            <a:r>
              <a:rPr lang="es-MX" sz="3000" dirty="0"/>
              <a:t>#</a:t>
            </a:r>
            <a:r>
              <a:rPr lang="es-MX" sz="3000" dirty="0" err="1"/>
              <a:t>include</a:t>
            </a:r>
            <a:r>
              <a:rPr lang="es-MX" sz="3000" dirty="0"/>
              <a:t> &lt;</a:t>
            </a:r>
            <a:r>
              <a:rPr lang="es-MX" sz="3000" dirty="0" err="1"/>
              <a:t>pthread.h</a:t>
            </a:r>
            <a:r>
              <a:rPr lang="es-MX" sz="3000" dirty="0"/>
              <a:t>&gt;</a:t>
            </a:r>
          </a:p>
          <a:p>
            <a:pPr marL="0" indent="0">
              <a:buNone/>
            </a:pPr>
            <a:endParaRPr lang="es-MX" sz="3000" dirty="0"/>
          </a:p>
          <a:p>
            <a:pPr marL="0" indent="0">
              <a:buNone/>
            </a:pPr>
            <a:r>
              <a:rPr lang="es-MX" sz="3000" dirty="0"/>
              <a:t>#define NUM_HILOS 5</a:t>
            </a:r>
          </a:p>
          <a:p>
            <a:pPr marL="0" indent="0">
              <a:buNone/>
            </a:pPr>
            <a:r>
              <a:rPr lang="es-MX" sz="3000" dirty="0" err="1"/>
              <a:t>int</a:t>
            </a:r>
            <a:r>
              <a:rPr lang="es-MX" sz="3000" dirty="0"/>
              <a:t> I = 0;</a:t>
            </a:r>
          </a:p>
          <a:p>
            <a:pPr marL="0" indent="0">
              <a:buNone/>
            </a:pPr>
            <a:endParaRPr lang="es-MX" sz="3000" dirty="0"/>
          </a:p>
          <a:p>
            <a:pPr marL="0" indent="0">
              <a:buNone/>
            </a:pPr>
            <a:r>
              <a:rPr lang="es-MX" sz="3000" dirty="0" err="1"/>
              <a:t>void</a:t>
            </a:r>
            <a:r>
              <a:rPr lang="es-MX" sz="3000" dirty="0"/>
              <a:t> *</a:t>
            </a:r>
            <a:r>
              <a:rPr lang="es-MX" sz="3000" dirty="0" err="1"/>
              <a:t>codigo_del_hilo</a:t>
            </a:r>
            <a:r>
              <a:rPr lang="es-MX" sz="3000" dirty="0"/>
              <a:t>(</a:t>
            </a:r>
            <a:r>
              <a:rPr lang="es-MX" sz="3000" dirty="0" err="1"/>
              <a:t>void</a:t>
            </a:r>
            <a:r>
              <a:rPr lang="es-MX" sz="3000" dirty="0"/>
              <a:t> *id){</a:t>
            </a:r>
          </a:p>
          <a:p>
            <a:pPr marL="0" indent="0">
              <a:buNone/>
            </a:pPr>
            <a:r>
              <a:rPr lang="es-MX" sz="3000" dirty="0"/>
              <a:t>        </a:t>
            </a:r>
            <a:r>
              <a:rPr lang="es-MX" sz="3000" dirty="0" err="1"/>
              <a:t>int</a:t>
            </a:r>
            <a:r>
              <a:rPr lang="es-MX" sz="3000" dirty="0"/>
              <a:t> i;</a:t>
            </a:r>
          </a:p>
          <a:p>
            <a:pPr marL="0" indent="0">
              <a:buNone/>
            </a:pPr>
            <a:endParaRPr lang="es-MX" sz="3000" dirty="0"/>
          </a:p>
          <a:p>
            <a:pPr marL="0" indent="0">
              <a:buNone/>
            </a:pPr>
            <a:r>
              <a:rPr lang="es-MX" sz="3000" dirty="0"/>
              <a:t>        </a:t>
            </a:r>
            <a:r>
              <a:rPr lang="es-MX" sz="3000" dirty="0" err="1"/>
              <a:t>for</a:t>
            </a:r>
            <a:r>
              <a:rPr lang="es-MX" sz="3000" dirty="0"/>
              <a:t>(i=0; i&lt; 50; i++)</a:t>
            </a:r>
          </a:p>
          <a:p>
            <a:pPr marL="0" indent="0">
              <a:buNone/>
            </a:pPr>
            <a:r>
              <a:rPr lang="es-MX" sz="3000" dirty="0"/>
              <a:t>                </a:t>
            </a:r>
            <a:r>
              <a:rPr lang="es-MX" sz="3000" dirty="0" err="1"/>
              <a:t>printf</a:t>
            </a:r>
            <a:r>
              <a:rPr lang="es-MX" sz="3000" dirty="0"/>
              <a:t>("Hilo %d: i=%d, </a:t>
            </a:r>
            <a:endParaRPr lang="es-MX" sz="3000" dirty="0" smtClean="0"/>
          </a:p>
          <a:p>
            <a:pPr marL="0" indent="0">
              <a:buNone/>
            </a:pPr>
            <a:r>
              <a:rPr lang="es-MX" sz="3000" dirty="0"/>
              <a:t>	</a:t>
            </a:r>
            <a:r>
              <a:rPr lang="es-MX" sz="3000" dirty="0" smtClean="0"/>
              <a:t>I</a:t>
            </a:r>
            <a:r>
              <a:rPr lang="es-MX" sz="3000" dirty="0"/>
              <a:t>=%d\n",*(</a:t>
            </a:r>
            <a:r>
              <a:rPr lang="es-MX" sz="3000" dirty="0" err="1"/>
              <a:t>int</a:t>
            </a:r>
            <a:r>
              <a:rPr lang="es-MX" sz="3000" dirty="0"/>
              <a:t> *)id, i, I++);</a:t>
            </a:r>
          </a:p>
          <a:p>
            <a:pPr marL="0" indent="0">
              <a:buNone/>
            </a:pPr>
            <a:r>
              <a:rPr lang="es-MX" sz="3000" dirty="0"/>
              <a:t>        </a:t>
            </a:r>
            <a:r>
              <a:rPr lang="es-MX" sz="3000" dirty="0" err="1"/>
              <a:t>pthread_exit</a:t>
            </a:r>
            <a:r>
              <a:rPr lang="es-MX" sz="3000" dirty="0"/>
              <a:t>(id);</a:t>
            </a:r>
          </a:p>
          <a:p>
            <a:pPr marL="0" indent="0">
              <a:buNone/>
            </a:pPr>
            <a:r>
              <a:rPr lang="es-MX" sz="3000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355976" y="188640"/>
            <a:ext cx="4788024" cy="6408712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argc</a:t>
            </a:r>
            <a:r>
              <a:rPr lang="es-MX" dirty="0"/>
              <a:t> , </a:t>
            </a:r>
            <a:r>
              <a:rPr lang="es-MX" dirty="0" err="1"/>
              <a:t>char</a:t>
            </a:r>
            <a:r>
              <a:rPr lang="es-MX" dirty="0"/>
              <a:t> *</a:t>
            </a:r>
            <a:r>
              <a:rPr lang="es-MX" dirty="0" err="1"/>
              <a:t>argv</a:t>
            </a:r>
            <a:r>
              <a:rPr lang="es-MX" dirty="0"/>
              <a:t> []) 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h;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pthread_t</a:t>
            </a:r>
            <a:r>
              <a:rPr lang="es-MX" dirty="0"/>
              <a:t> hilos[NUM_HILOS];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id[NUM_HILOS] = {1,2,3,4,5};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error;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*salida;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(h = 0; h &lt; NUM_HILOS; h++){</a:t>
            </a:r>
          </a:p>
          <a:p>
            <a:pPr marL="0" indent="0">
              <a:buNone/>
            </a:pPr>
            <a:r>
              <a:rPr lang="es-MX" dirty="0"/>
              <a:t>                error = </a:t>
            </a:r>
            <a:r>
              <a:rPr lang="es-MX" dirty="0" err="1"/>
              <a:t>pthread_create</a:t>
            </a:r>
            <a:r>
              <a:rPr lang="es-MX" dirty="0"/>
              <a:t>(&amp;hilos[h], NULL</a:t>
            </a:r>
            <a:r>
              <a:rPr lang="es-MX" dirty="0" smtClean="0"/>
              <a:t>,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 </a:t>
            </a:r>
            <a:r>
              <a:rPr lang="es-MX" dirty="0" err="1"/>
              <a:t>codigo_del_hilo</a:t>
            </a:r>
            <a:r>
              <a:rPr lang="es-MX" dirty="0"/>
              <a:t>, &amp;id[h]);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if</a:t>
            </a:r>
            <a:r>
              <a:rPr lang="es-MX" dirty="0"/>
              <a:t>(error){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fprintf</a:t>
            </a:r>
            <a:r>
              <a:rPr lang="es-MX" dirty="0"/>
              <a:t>(</a:t>
            </a:r>
            <a:r>
              <a:rPr lang="es-MX" dirty="0" err="1"/>
              <a:t>stderr</a:t>
            </a:r>
            <a:r>
              <a:rPr lang="es-MX" dirty="0"/>
              <a:t>,"Error %d: %s\n</a:t>
            </a:r>
            <a:r>
              <a:rPr lang="es-MX" dirty="0" smtClean="0"/>
              <a:t>",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smtClean="0"/>
              <a:t>error</a:t>
            </a:r>
            <a:r>
              <a:rPr lang="es-MX" dirty="0"/>
              <a:t>, </a:t>
            </a:r>
            <a:r>
              <a:rPr lang="es-MX" dirty="0" err="1"/>
              <a:t>strerror</a:t>
            </a:r>
            <a:r>
              <a:rPr lang="es-MX" dirty="0"/>
              <a:t> (error));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exit</a:t>
            </a:r>
            <a:r>
              <a:rPr lang="es-MX" dirty="0"/>
              <a:t> (-1);</a:t>
            </a:r>
          </a:p>
          <a:p>
            <a:pPr marL="0" indent="0">
              <a:buNone/>
            </a:pPr>
            <a:r>
              <a:rPr lang="es-MX" dirty="0"/>
              <a:t>                }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(h=0; h&lt; NUM_HILOS; h++){</a:t>
            </a:r>
          </a:p>
          <a:p>
            <a:pPr marL="0" indent="0">
              <a:buNone/>
            </a:pPr>
            <a:r>
              <a:rPr lang="es-MX" dirty="0"/>
              <a:t>                error = </a:t>
            </a:r>
            <a:r>
              <a:rPr lang="es-MX" dirty="0" err="1"/>
              <a:t>pthread_join</a:t>
            </a:r>
            <a:r>
              <a:rPr lang="es-MX" dirty="0"/>
              <a:t>(hilos[h], (</a:t>
            </a:r>
            <a:r>
              <a:rPr lang="es-MX" dirty="0" err="1"/>
              <a:t>void</a:t>
            </a:r>
            <a:r>
              <a:rPr lang="es-MX" dirty="0"/>
              <a:t> **)&amp;salida);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if</a:t>
            </a:r>
            <a:r>
              <a:rPr lang="es-MX" dirty="0"/>
              <a:t>(error)</a:t>
            </a:r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fprintf</a:t>
            </a:r>
            <a:r>
              <a:rPr lang="es-MX" dirty="0"/>
              <a:t>(</a:t>
            </a:r>
            <a:r>
              <a:rPr lang="es-MX" dirty="0" err="1"/>
              <a:t>stderr</a:t>
            </a:r>
            <a:r>
              <a:rPr lang="es-MX" dirty="0"/>
              <a:t>,"Error %d: %s\n</a:t>
            </a:r>
            <a:r>
              <a:rPr lang="es-MX" dirty="0" smtClean="0"/>
              <a:t>",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dirty="0" smtClean="0"/>
              <a:t> </a:t>
            </a:r>
            <a:r>
              <a:rPr lang="es-MX" dirty="0"/>
              <a:t>error, </a:t>
            </a:r>
            <a:r>
              <a:rPr lang="es-MX" dirty="0" err="1"/>
              <a:t>strerror</a:t>
            </a:r>
            <a:r>
              <a:rPr lang="es-MX" dirty="0"/>
              <a:t>(error));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else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             </a:t>
            </a:r>
            <a:r>
              <a:rPr lang="es-MX" dirty="0" err="1"/>
              <a:t>printf</a:t>
            </a:r>
            <a:r>
              <a:rPr lang="es-MX" dirty="0"/>
              <a:t>("Hilo %d </a:t>
            </a:r>
            <a:r>
              <a:rPr lang="es-MX" dirty="0" smtClean="0"/>
              <a:t> terminado\n</a:t>
            </a:r>
            <a:r>
              <a:rPr lang="es-MX" dirty="0"/>
              <a:t>", *salida);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01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Salida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5" y="1600200"/>
            <a:ext cx="34239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95" y="1600200"/>
            <a:ext cx="18432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7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Estructura de un programa creado en 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Conjunto de cabeceras de los atributos del fichero.</a:t>
            </a:r>
          </a:p>
          <a:p>
            <a:r>
              <a:rPr lang="es-MX" dirty="0" smtClean="0"/>
              <a:t>Bloque de instrucciones en lenguaje máquina</a:t>
            </a:r>
          </a:p>
          <a:p>
            <a:r>
              <a:rPr lang="es-MX" dirty="0" smtClean="0"/>
              <a:t>Bloque de inicialización de datos (</a:t>
            </a:r>
            <a:r>
              <a:rPr lang="es-MX" dirty="0" err="1" smtClean="0"/>
              <a:t>bss</a:t>
            </a:r>
            <a:r>
              <a:rPr lang="es-MX" dirty="0" smtClean="0"/>
              <a:t> block </a:t>
            </a:r>
            <a:r>
              <a:rPr lang="es-MX" dirty="0" err="1" smtClean="0"/>
              <a:t>started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symbol)</a:t>
            </a:r>
          </a:p>
          <a:p>
            <a:r>
              <a:rPr lang="es-MX" dirty="0" smtClean="0"/>
              <a:t>Otras secciones como por ejemplo tablas de símbolos.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95331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Tratamiento de errores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La biblioteca </a:t>
            </a:r>
            <a:r>
              <a:rPr lang="es-MX" dirty="0" err="1" smtClean="0"/>
              <a:t>pthread</a:t>
            </a:r>
            <a:r>
              <a:rPr lang="es-MX" dirty="0" smtClean="0"/>
              <a:t> maneja de forma especial los mensajes de error</a:t>
            </a:r>
          </a:p>
          <a:p>
            <a:r>
              <a:rPr lang="es-MX" dirty="0" smtClean="0"/>
              <a:t>Al tratarse de múltiples procesos la variable global </a:t>
            </a:r>
            <a:r>
              <a:rPr lang="es-MX" dirty="0" err="1" smtClean="0"/>
              <a:t>errno</a:t>
            </a:r>
            <a:r>
              <a:rPr lang="es-MX" dirty="0" smtClean="0"/>
              <a:t> no es apropiada</a:t>
            </a:r>
          </a:p>
          <a:p>
            <a:r>
              <a:rPr lang="es-MX" dirty="0" smtClean="0"/>
              <a:t>Las nuevas funciones regresan 0 si se ejecuta  satisfactoriamente y un valor distinto en caso contrario</a:t>
            </a:r>
          </a:p>
          <a:p>
            <a:r>
              <a:rPr lang="es-MX" dirty="0" smtClean="0"/>
              <a:t>Adicionalmente si la función tiene que regresar un valor lo hace a través de una referencia que se pasa como argumento</a:t>
            </a:r>
          </a:p>
          <a:p>
            <a:r>
              <a:rPr lang="es-MX" dirty="0" smtClean="0"/>
              <a:t>Los códigos de error están definidos en &lt;</a:t>
            </a:r>
            <a:r>
              <a:rPr lang="es-MX" dirty="0" err="1" smtClean="0"/>
              <a:t>errno.h</a:t>
            </a:r>
            <a:r>
              <a:rPr lang="es-MX" dirty="0" smtClean="0"/>
              <a:t>&gt;</a:t>
            </a:r>
          </a:p>
          <a:p>
            <a:r>
              <a:rPr lang="es-MX" dirty="0" smtClean="0"/>
              <a:t>Podemos obtener una descripción de ellos por medio de la función </a:t>
            </a:r>
            <a:r>
              <a:rPr lang="es-MX" dirty="0" err="1" smtClean="0"/>
              <a:t>strerror</a:t>
            </a:r>
            <a:r>
              <a:rPr lang="es-MX" dirty="0" smtClean="0"/>
              <a:t>()</a:t>
            </a:r>
          </a:p>
          <a:p>
            <a:pPr marL="400050" lvl="1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string.h</a:t>
            </a:r>
            <a:r>
              <a:rPr lang="es-MX" dirty="0" smtClean="0"/>
              <a:t>&gt;</a:t>
            </a:r>
          </a:p>
          <a:p>
            <a:pPr marL="400050" lvl="1" indent="0">
              <a:buNone/>
            </a:pPr>
            <a:r>
              <a:rPr lang="es-MX" dirty="0" err="1" smtClean="0"/>
              <a:t>char</a:t>
            </a:r>
            <a:r>
              <a:rPr lang="es-MX" dirty="0" smtClean="0"/>
              <a:t> * </a:t>
            </a:r>
            <a:r>
              <a:rPr lang="es-MX" dirty="0" err="1" smtClean="0"/>
              <a:t>strerror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errnum</a:t>
            </a:r>
            <a:r>
              <a:rPr lang="es-MX" dirty="0" smtClean="0"/>
              <a:t>);</a:t>
            </a:r>
          </a:p>
          <a:p>
            <a:pPr marL="457200" indent="-457200"/>
            <a:r>
              <a:rPr lang="es-MX" dirty="0" smtClean="0"/>
              <a:t>Donde </a:t>
            </a:r>
            <a:r>
              <a:rPr lang="es-MX" dirty="0" err="1" smtClean="0"/>
              <a:t>errnum</a:t>
            </a:r>
            <a:r>
              <a:rPr lang="es-MX" dirty="0" smtClean="0"/>
              <a:t> es el número de error</a:t>
            </a:r>
          </a:p>
        </p:txBody>
      </p:sp>
    </p:spTree>
    <p:extLst>
      <p:ext uri="{BB962C8B-B14F-4D97-AF65-F5344CB8AC3E}">
        <p14:creationId xmlns:p14="http://schemas.microsoft.com/office/powerpoint/2010/main" val="24976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Tratamiento de errores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Una posible forma de manejar los errores es:</a:t>
            </a:r>
          </a:p>
          <a:p>
            <a:pPr marL="400050" lvl="1" indent="0">
              <a:buNone/>
            </a:pPr>
            <a:r>
              <a:rPr lang="es-MX" dirty="0" smtClean="0"/>
              <a:t>error = </a:t>
            </a:r>
            <a:r>
              <a:rPr lang="es-MX" dirty="0" err="1" smtClean="0"/>
              <a:t>pthread_create</a:t>
            </a:r>
            <a:r>
              <a:rPr lang="es-MX" dirty="0" smtClean="0"/>
              <a:t>(….);</a:t>
            </a:r>
          </a:p>
          <a:p>
            <a:pPr marL="400050" lvl="1" indent="0">
              <a:buNone/>
            </a:pPr>
            <a:r>
              <a:rPr lang="es-MX" dirty="0" err="1" smtClean="0"/>
              <a:t>If</a:t>
            </a:r>
            <a:r>
              <a:rPr lang="es-MX" dirty="0" smtClean="0"/>
              <a:t>(error)</a:t>
            </a:r>
          </a:p>
          <a:p>
            <a:pPr marL="400050" lvl="1" indent="0">
              <a:buNone/>
            </a:pPr>
            <a:r>
              <a:rPr lang="es-MX" dirty="0"/>
              <a:t>	</a:t>
            </a:r>
            <a:r>
              <a:rPr lang="es-MX" dirty="0" err="1" smtClean="0"/>
              <a:t>fprintf</a:t>
            </a:r>
            <a:r>
              <a:rPr lang="es-MX" dirty="0" smtClean="0"/>
              <a:t>(</a:t>
            </a:r>
            <a:r>
              <a:rPr lang="es-MX" dirty="0" err="1" smtClean="0"/>
              <a:t>stderr</a:t>
            </a:r>
            <a:r>
              <a:rPr lang="es-MX" dirty="0" smtClean="0"/>
              <a:t>, “Error %d: %s\n”,</a:t>
            </a:r>
            <a:r>
              <a:rPr lang="es-MX" dirty="0" err="1" smtClean="0"/>
              <a:t>error,strerror</a:t>
            </a:r>
            <a:r>
              <a:rPr lang="es-MX" dirty="0" smtClean="0"/>
              <a:t>(error));</a:t>
            </a:r>
          </a:p>
          <a:p>
            <a:r>
              <a:rPr lang="es-MX" dirty="0" smtClean="0"/>
              <a:t>Por compatibilidad con las funciones tradicionales que usan la variable </a:t>
            </a:r>
            <a:r>
              <a:rPr lang="es-MX" dirty="0" err="1" smtClean="0"/>
              <a:t>errno</a:t>
            </a:r>
            <a:r>
              <a:rPr lang="es-MX" dirty="0" smtClean="0"/>
              <a:t>, la biblioteca gestiona una variable local </a:t>
            </a:r>
            <a:r>
              <a:rPr lang="es-MX" dirty="0" err="1" smtClean="0"/>
              <a:t>errno</a:t>
            </a:r>
            <a:r>
              <a:rPr lang="es-MX" dirty="0" smtClean="0"/>
              <a:t> por cada hilo.</a:t>
            </a:r>
          </a:p>
          <a:p>
            <a:r>
              <a:rPr lang="es-MX" dirty="0" err="1" smtClean="0"/>
              <a:t>errno</a:t>
            </a:r>
            <a:r>
              <a:rPr lang="es-MX" dirty="0" smtClean="0"/>
              <a:t> se define como una macro de la siguiente manera:</a:t>
            </a:r>
          </a:p>
          <a:p>
            <a:pPr marL="400050" lvl="1" indent="0">
              <a:buNone/>
            </a:pPr>
            <a:r>
              <a:rPr lang="es-MX" dirty="0" err="1" smtClean="0"/>
              <a:t>extern</a:t>
            </a:r>
            <a:r>
              <a:rPr lang="es-MX" dirty="0" smtClean="0"/>
              <a:t> </a:t>
            </a:r>
            <a:r>
              <a:rPr lang="es-MX" dirty="0" err="1" smtClean="0"/>
              <a:t>int</a:t>
            </a:r>
            <a:r>
              <a:rPr lang="es-MX" dirty="0" smtClean="0"/>
              <a:t> *__</a:t>
            </a:r>
            <a:r>
              <a:rPr lang="es-MX" dirty="0" err="1" smtClean="0"/>
              <a:t>errno</a:t>
            </a:r>
            <a:r>
              <a:rPr lang="es-MX" dirty="0" smtClean="0"/>
              <a:t> ();</a:t>
            </a:r>
          </a:p>
          <a:p>
            <a:pPr marL="400050" lvl="1" indent="0">
              <a:buNone/>
            </a:pPr>
            <a:r>
              <a:rPr lang="es-MX" dirty="0" smtClean="0"/>
              <a:t>#define </a:t>
            </a:r>
            <a:r>
              <a:rPr lang="es-MX" dirty="0" err="1" smtClean="0"/>
              <a:t>errno</a:t>
            </a:r>
            <a:r>
              <a:rPr lang="es-MX" dirty="0" smtClean="0"/>
              <a:t> (*__</a:t>
            </a:r>
            <a:r>
              <a:rPr lang="es-MX" dirty="0" err="1" smtClean="0"/>
              <a:t>errno</a:t>
            </a:r>
            <a:r>
              <a:rPr lang="es-MX" dirty="0" smtClean="0"/>
              <a:t>())</a:t>
            </a:r>
          </a:p>
          <a:p>
            <a:r>
              <a:rPr lang="es-MX" dirty="0" smtClean="0"/>
              <a:t>Utilizar </a:t>
            </a:r>
            <a:r>
              <a:rPr lang="es-MX" dirty="0" err="1" smtClean="0"/>
              <a:t>errno</a:t>
            </a:r>
            <a:r>
              <a:rPr lang="es-MX" dirty="0" smtClean="0"/>
              <a:t> conlleva llamar a la función __</a:t>
            </a:r>
            <a:r>
              <a:rPr lang="es-MX" dirty="0" err="1" smtClean="0"/>
              <a:t>errno</a:t>
            </a:r>
            <a:r>
              <a:rPr lang="es-MX" dirty="0" smtClean="0"/>
              <a:t> que devuelve un punteo a un campo dentro de la estructura local de control de cada hilo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Posible macro para gestión de errores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ifndef</a:t>
            </a:r>
            <a:r>
              <a:rPr lang="es-MX" dirty="0" smtClean="0"/>
              <a:t> __ERRORES__</a:t>
            </a:r>
          </a:p>
          <a:p>
            <a:pPr marL="0" indent="0">
              <a:buNone/>
            </a:pPr>
            <a:r>
              <a:rPr lang="es-MX" dirty="0" smtClean="0"/>
              <a:t>#define __ERRORES__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stdio.h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#define </a:t>
            </a:r>
            <a:r>
              <a:rPr lang="es-MX" dirty="0" err="1" smtClean="0"/>
              <a:t>error_fatal</a:t>
            </a:r>
            <a:r>
              <a:rPr lang="es-MX" dirty="0" smtClean="0"/>
              <a:t>(</a:t>
            </a:r>
            <a:r>
              <a:rPr lang="es-MX" dirty="0" err="1" smtClean="0"/>
              <a:t>codigo</a:t>
            </a:r>
            <a:r>
              <a:rPr lang="es-MX" dirty="0" smtClean="0"/>
              <a:t>, texto) do{\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err="1" smtClean="0"/>
              <a:t>fprintf</a:t>
            </a:r>
            <a:r>
              <a:rPr lang="es-MX" dirty="0" smtClean="0"/>
              <a:t>(</a:t>
            </a:r>
            <a:r>
              <a:rPr lang="es-MX" dirty="0" err="1" smtClean="0"/>
              <a:t>stderr</a:t>
            </a:r>
            <a:r>
              <a:rPr lang="es-MX" smtClean="0"/>
              <a:t>, </a:t>
            </a:r>
            <a:r>
              <a:rPr lang="es-MX"/>
              <a:t>"</a:t>
            </a:r>
            <a:r>
              <a:rPr lang="es-MX" smtClean="0"/>
              <a:t>%</a:t>
            </a:r>
            <a:r>
              <a:rPr lang="es-MX" dirty="0" smtClean="0"/>
              <a:t>s:%d: Error: %s - %s\n</a:t>
            </a:r>
            <a:r>
              <a:rPr lang="es-MX" dirty="0"/>
              <a:t>",\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__FILE__, __LINE__, texto, </a:t>
            </a:r>
            <a:r>
              <a:rPr lang="es-MX" dirty="0" err="1" smtClean="0"/>
              <a:t>strerror</a:t>
            </a:r>
            <a:r>
              <a:rPr lang="es-MX" dirty="0" smtClean="0"/>
              <a:t>(</a:t>
            </a:r>
            <a:r>
              <a:rPr lang="es-MX" dirty="0" err="1" smtClean="0"/>
              <a:t>codigo</a:t>
            </a:r>
            <a:r>
              <a:rPr lang="es-MX" dirty="0" smtClean="0"/>
              <a:t>));\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</a:t>
            </a:r>
            <a:r>
              <a:rPr lang="es-MX" dirty="0" err="1" smtClean="0"/>
              <a:t>abort</a:t>
            </a:r>
            <a:r>
              <a:rPr lang="es-MX" dirty="0" smtClean="0"/>
              <a:t>();\</a:t>
            </a:r>
          </a:p>
          <a:p>
            <a:pPr marL="0" indent="0">
              <a:buNone/>
            </a:pPr>
            <a:r>
              <a:rPr lang="es-MX" dirty="0" smtClean="0"/>
              <a:t>    } </a:t>
            </a:r>
            <a:r>
              <a:rPr lang="es-MX" dirty="0" err="1" smtClean="0"/>
              <a:t>while</a:t>
            </a:r>
            <a:r>
              <a:rPr lang="es-MX" dirty="0" smtClean="0"/>
              <a:t> (0)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endif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1340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Atributos de un hilo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la biblioteca </a:t>
            </a:r>
            <a:r>
              <a:rPr lang="es-MX" dirty="0" err="1" smtClean="0"/>
              <a:t>pthread</a:t>
            </a:r>
            <a:r>
              <a:rPr lang="es-MX" dirty="0" smtClean="0"/>
              <a:t> los hilos son objetos con una implementación oculta</a:t>
            </a:r>
          </a:p>
          <a:p>
            <a:r>
              <a:rPr lang="es-MX" dirty="0" smtClean="0"/>
              <a:t>Para modificar sus atributos solo se puede hacer a través de sus funciones definidas para eso</a:t>
            </a:r>
          </a:p>
          <a:p>
            <a:r>
              <a:rPr lang="es-MX" dirty="0" smtClean="0"/>
              <a:t>Los atributos se almacenan en objetos del tipo </a:t>
            </a:r>
            <a:r>
              <a:rPr lang="es-MX" dirty="0" err="1" smtClean="0"/>
              <a:t>pthread_attr_t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41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Atributos definidos en POSIX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Vinculación – </a:t>
            </a:r>
            <a:r>
              <a:rPr lang="es-MX" dirty="0" err="1" smtClean="0"/>
              <a:t>detachstate</a:t>
            </a:r>
            <a:endParaRPr lang="es-MX" dirty="0" smtClean="0"/>
          </a:p>
          <a:p>
            <a:r>
              <a:rPr lang="es-MX" dirty="0" smtClean="0"/>
              <a:t>Tamaño de la pila – </a:t>
            </a:r>
            <a:r>
              <a:rPr lang="es-MX" dirty="0" err="1" smtClean="0"/>
              <a:t>stacksize</a:t>
            </a:r>
            <a:endParaRPr lang="es-MX" dirty="0" smtClean="0"/>
          </a:p>
          <a:p>
            <a:r>
              <a:rPr lang="es-MX" dirty="0" smtClean="0"/>
              <a:t>Dirección de la pila – </a:t>
            </a:r>
            <a:r>
              <a:rPr lang="es-MX" dirty="0" err="1" smtClean="0"/>
              <a:t>stackaddr</a:t>
            </a:r>
            <a:endParaRPr lang="es-MX" dirty="0" smtClean="0"/>
          </a:p>
          <a:p>
            <a:r>
              <a:rPr lang="es-MX" dirty="0" smtClean="0"/>
              <a:t>Ámbito de contienda – </a:t>
            </a:r>
            <a:r>
              <a:rPr lang="es-MX" dirty="0" err="1" smtClean="0"/>
              <a:t>scope</a:t>
            </a:r>
            <a:endParaRPr lang="es-MX" dirty="0" smtClean="0"/>
          </a:p>
          <a:p>
            <a:r>
              <a:rPr lang="es-MX" dirty="0" smtClean="0"/>
              <a:t>Herencia de la planificación – </a:t>
            </a:r>
            <a:r>
              <a:rPr lang="es-MX" dirty="0" err="1" smtClean="0"/>
              <a:t>inheritsched</a:t>
            </a:r>
            <a:endParaRPr lang="es-MX" dirty="0" smtClean="0"/>
          </a:p>
          <a:p>
            <a:r>
              <a:rPr lang="es-MX" dirty="0" smtClean="0"/>
              <a:t>Política de distribución – </a:t>
            </a:r>
            <a:r>
              <a:rPr lang="es-MX" dirty="0" err="1" smtClean="0"/>
              <a:t>schedpolicy</a:t>
            </a:r>
            <a:endParaRPr lang="es-MX" dirty="0" smtClean="0"/>
          </a:p>
          <a:p>
            <a:r>
              <a:rPr lang="es-MX" dirty="0" smtClean="0"/>
              <a:t>Parámetros de planificación - </a:t>
            </a:r>
            <a:r>
              <a:rPr lang="es-MX" dirty="0" err="1" smtClean="0"/>
              <a:t>schedparam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57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Cambio de atributos(1/2)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MX" sz="3700" dirty="0" smtClean="0"/>
              <a:t>// </a:t>
            </a:r>
            <a:r>
              <a:rPr lang="es-MX" sz="3700" dirty="0"/>
              <a:t>Compilación: </a:t>
            </a:r>
            <a:r>
              <a:rPr lang="es-MX" sz="3700" dirty="0" err="1"/>
              <a:t>gcc</a:t>
            </a:r>
            <a:r>
              <a:rPr lang="es-MX" sz="3700" dirty="0"/>
              <a:t> -o atributos </a:t>
            </a:r>
            <a:r>
              <a:rPr lang="es-MX" sz="3700" dirty="0" err="1"/>
              <a:t>atributos.c</a:t>
            </a:r>
            <a:r>
              <a:rPr lang="es-MX" sz="3700" dirty="0"/>
              <a:t> -</a:t>
            </a:r>
            <a:r>
              <a:rPr lang="es-MX" sz="3700" dirty="0" err="1"/>
              <a:t>lpthread</a:t>
            </a:r>
            <a:endParaRPr lang="es-MX" sz="3700" dirty="0"/>
          </a:p>
          <a:p>
            <a:pPr marL="0" indent="0">
              <a:buNone/>
            </a:pPr>
            <a:r>
              <a:rPr lang="es-MX" sz="3700" dirty="0"/>
              <a:t>#</a:t>
            </a:r>
            <a:r>
              <a:rPr lang="es-MX" sz="3700" dirty="0" err="1"/>
              <a:t>include</a:t>
            </a:r>
            <a:r>
              <a:rPr lang="es-MX" sz="3700" dirty="0"/>
              <a:t> &lt;</a:t>
            </a:r>
            <a:r>
              <a:rPr lang="es-MX" sz="3700" dirty="0" err="1"/>
              <a:t>pthread.h</a:t>
            </a:r>
            <a:r>
              <a:rPr lang="es-MX" sz="3700" dirty="0"/>
              <a:t>&gt;</a:t>
            </a:r>
          </a:p>
          <a:p>
            <a:pPr marL="0" indent="0">
              <a:buNone/>
            </a:pPr>
            <a:r>
              <a:rPr lang="es-MX" sz="3700" dirty="0"/>
              <a:t>#</a:t>
            </a:r>
            <a:r>
              <a:rPr lang="es-MX" sz="3700" dirty="0" err="1"/>
              <a:t>include</a:t>
            </a:r>
            <a:r>
              <a:rPr lang="es-MX" sz="3700" dirty="0"/>
              <a:t> &lt;</a:t>
            </a:r>
            <a:r>
              <a:rPr lang="es-MX" sz="3700" dirty="0" err="1"/>
              <a:t>limits.h</a:t>
            </a:r>
            <a:r>
              <a:rPr lang="es-MX" sz="3700" dirty="0"/>
              <a:t>&gt;</a:t>
            </a:r>
          </a:p>
          <a:p>
            <a:pPr marL="0" indent="0">
              <a:buNone/>
            </a:pPr>
            <a:r>
              <a:rPr lang="es-MX" sz="3700" dirty="0"/>
              <a:t>#</a:t>
            </a:r>
            <a:r>
              <a:rPr lang="es-MX" sz="3700" dirty="0" err="1"/>
              <a:t>include</a:t>
            </a:r>
            <a:r>
              <a:rPr lang="es-MX" sz="3700" dirty="0"/>
              <a:t> "</a:t>
            </a:r>
            <a:r>
              <a:rPr lang="es-MX" sz="3700" dirty="0" err="1"/>
              <a:t>errores.h</a:t>
            </a:r>
            <a:r>
              <a:rPr lang="es-MX" sz="3700" dirty="0"/>
              <a:t>"</a:t>
            </a:r>
          </a:p>
          <a:p>
            <a:pPr marL="0" indent="0">
              <a:buNone/>
            </a:pPr>
            <a:r>
              <a:rPr lang="es-MX" sz="3700" dirty="0"/>
              <a:t>#</a:t>
            </a:r>
            <a:r>
              <a:rPr lang="es-MX" sz="3700" dirty="0" err="1"/>
              <a:t>include</a:t>
            </a:r>
            <a:r>
              <a:rPr lang="es-MX" sz="3700" dirty="0"/>
              <a:t> &lt;</a:t>
            </a:r>
            <a:r>
              <a:rPr lang="es-MX" sz="3700" dirty="0" err="1"/>
              <a:t>stdio.h</a:t>
            </a:r>
            <a:r>
              <a:rPr lang="es-MX" sz="3700" dirty="0"/>
              <a:t>&gt;</a:t>
            </a:r>
          </a:p>
          <a:p>
            <a:pPr marL="0" indent="0">
              <a:buNone/>
            </a:pPr>
            <a:r>
              <a:rPr lang="es-MX" sz="3700" dirty="0"/>
              <a:t>#</a:t>
            </a:r>
            <a:r>
              <a:rPr lang="es-MX" sz="3700" dirty="0" err="1"/>
              <a:t>include</a:t>
            </a:r>
            <a:r>
              <a:rPr lang="es-MX" sz="3700" dirty="0"/>
              <a:t> &lt;</a:t>
            </a:r>
            <a:r>
              <a:rPr lang="es-MX" sz="3700" dirty="0" err="1"/>
              <a:t>stdlib.h</a:t>
            </a:r>
            <a:r>
              <a:rPr lang="es-MX" sz="3700" dirty="0"/>
              <a:t>&gt;</a:t>
            </a:r>
          </a:p>
          <a:p>
            <a:pPr marL="0" indent="0">
              <a:buNone/>
            </a:pPr>
            <a:endParaRPr lang="es-MX" sz="3700" dirty="0"/>
          </a:p>
          <a:p>
            <a:pPr marL="0" indent="0">
              <a:buNone/>
            </a:pPr>
            <a:r>
              <a:rPr lang="es-MX" sz="3700" dirty="0" err="1"/>
              <a:t>void</a:t>
            </a:r>
            <a:r>
              <a:rPr lang="es-MX" sz="3700" dirty="0"/>
              <a:t> *</a:t>
            </a:r>
            <a:r>
              <a:rPr lang="es-MX" sz="3700" dirty="0" err="1"/>
              <a:t>codigo_del_hilo</a:t>
            </a:r>
            <a:r>
              <a:rPr lang="es-MX" sz="3700" dirty="0"/>
              <a:t>(</a:t>
            </a:r>
            <a:r>
              <a:rPr lang="es-MX" sz="3700" dirty="0" err="1"/>
              <a:t>void</a:t>
            </a:r>
            <a:r>
              <a:rPr lang="es-MX" sz="3700" dirty="0"/>
              <a:t> *</a:t>
            </a:r>
            <a:r>
              <a:rPr lang="es-MX" sz="3700" dirty="0" err="1"/>
              <a:t>arg</a:t>
            </a:r>
            <a:r>
              <a:rPr lang="es-MX" sz="3700" dirty="0"/>
              <a:t>){</a:t>
            </a:r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pthread_attr_t</a:t>
            </a:r>
            <a:r>
              <a:rPr lang="es-MX" sz="3700" dirty="0"/>
              <a:t> *atributos = </a:t>
            </a:r>
            <a:r>
              <a:rPr lang="es-MX" sz="3700" dirty="0" err="1"/>
              <a:t>arg</a:t>
            </a:r>
            <a:r>
              <a:rPr lang="es-MX" sz="3700" dirty="0"/>
              <a:t>;</a:t>
            </a:r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int</a:t>
            </a:r>
            <a:r>
              <a:rPr lang="es-MX" sz="3700" dirty="0"/>
              <a:t> </a:t>
            </a:r>
            <a:r>
              <a:rPr lang="es-MX" sz="3700" dirty="0" err="1"/>
              <a:t>detachstate</a:t>
            </a:r>
            <a:r>
              <a:rPr lang="es-MX" sz="3700" dirty="0"/>
              <a:t>;</a:t>
            </a:r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int</a:t>
            </a:r>
            <a:r>
              <a:rPr lang="es-MX" sz="3700" dirty="0"/>
              <a:t> </a:t>
            </a:r>
            <a:r>
              <a:rPr lang="es-MX" sz="3700" dirty="0" err="1"/>
              <a:t>tam_pila</a:t>
            </a:r>
            <a:r>
              <a:rPr lang="es-MX" sz="3700" dirty="0"/>
              <a:t>;</a:t>
            </a:r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int</a:t>
            </a:r>
            <a:r>
              <a:rPr lang="es-MX" sz="3700" dirty="0"/>
              <a:t> error;</a:t>
            </a:r>
          </a:p>
          <a:p>
            <a:pPr marL="0" indent="0">
              <a:buNone/>
            </a:pPr>
            <a:endParaRPr lang="es-MX" sz="3700" dirty="0"/>
          </a:p>
          <a:p>
            <a:pPr marL="0" indent="0">
              <a:buNone/>
            </a:pPr>
            <a:r>
              <a:rPr lang="es-MX" sz="3700" dirty="0"/>
              <a:t>        error = </a:t>
            </a:r>
            <a:r>
              <a:rPr lang="es-MX" sz="3700" dirty="0" err="1"/>
              <a:t>pthread_attr_getdetachstate</a:t>
            </a:r>
            <a:r>
              <a:rPr lang="es-MX" sz="3700" dirty="0"/>
              <a:t>(atributos, &amp;</a:t>
            </a:r>
            <a:r>
              <a:rPr lang="es-MX" sz="3700" dirty="0" err="1"/>
              <a:t>detachstate</a:t>
            </a:r>
            <a:r>
              <a:rPr lang="es-MX" sz="3700" dirty="0"/>
              <a:t>);</a:t>
            </a:r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if</a:t>
            </a:r>
            <a:r>
              <a:rPr lang="es-MX" sz="3700" dirty="0"/>
              <a:t>(error)</a:t>
            </a:r>
          </a:p>
          <a:p>
            <a:pPr marL="0" indent="0">
              <a:buNone/>
            </a:pPr>
            <a:r>
              <a:rPr lang="es-MX" sz="3700" dirty="0"/>
              <a:t>                </a:t>
            </a:r>
            <a:r>
              <a:rPr lang="es-MX" sz="3700" dirty="0" err="1"/>
              <a:t>error_fatal</a:t>
            </a:r>
            <a:r>
              <a:rPr lang="es-MX" sz="3700" dirty="0"/>
              <a:t>(error,"</a:t>
            </a:r>
            <a:r>
              <a:rPr lang="es-MX" sz="3700" dirty="0" err="1"/>
              <a:t>pthread_attr_getdetachstate</a:t>
            </a:r>
            <a:r>
              <a:rPr lang="es-MX" sz="3700" dirty="0"/>
              <a:t>");</a:t>
            </a:r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else</a:t>
            </a:r>
            <a:r>
              <a:rPr lang="es-MX" sz="3700" dirty="0"/>
              <a:t> </a:t>
            </a:r>
            <a:r>
              <a:rPr lang="es-MX" sz="3700" dirty="0" err="1"/>
              <a:t>if</a:t>
            </a:r>
            <a:r>
              <a:rPr lang="es-MX" sz="3700" dirty="0"/>
              <a:t> (</a:t>
            </a:r>
            <a:r>
              <a:rPr lang="es-MX" sz="3700" dirty="0" err="1"/>
              <a:t>detachstate</a:t>
            </a:r>
            <a:r>
              <a:rPr lang="es-MX" sz="3700" dirty="0"/>
              <a:t> == PTHREAD_CREATE_DETACHED)</a:t>
            </a:r>
          </a:p>
          <a:p>
            <a:pPr marL="0" indent="0">
              <a:buNone/>
            </a:pPr>
            <a:r>
              <a:rPr lang="es-MX" sz="3700" dirty="0"/>
              <a:t>                </a:t>
            </a:r>
            <a:r>
              <a:rPr lang="es-MX" sz="3700" dirty="0" err="1"/>
              <a:t>printf</a:t>
            </a:r>
            <a:r>
              <a:rPr lang="es-MX" sz="3700" dirty="0"/>
              <a:t>("Hilo separado\n");</a:t>
            </a:r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else</a:t>
            </a:r>
            <a:endParaRPr lang="es-MX" sz="3700" dirty="0"/>
          </a:p>
          <a:p>
            <a:pPr marL="0" indent="0">
              <a:buNone/>
            </a:pPr>
            <a:r>
              <a:rPr lang="es-MX" sz="3700" dirty="0"/>
              <a:t>                </a:t>
            </a:r>
            <a:r>
              <a:rPr lang="es-MX" sz="3700" dirty="0" err="1"/>
              <a:t>printf</a:t>
            </a:r>
            <a:r>
              <a:rPr lang="es-MX" sz="3700" dirty="0"/>
              <a:t>("Hilo NO separado\n");</a:t>
            </a:r>
          </a:p>
          <a:p>
            <a:pPr marL="0" indent="0">
              <a:buNone/>
            </a:pPr>
            <a:r>
              <a:rPr lang="es-MX" sz="3700" dirty="0"/>
              <a:t>        error = </a:t>
            </a:r>
            <a:r>
              <a:rPr lang="es-MX" sz="3700" dirty="0" err="1"/>
              <a:t>pthread_attr_getstacksize</a:t>
            </a:r>
            <a:r>
              <a:rPr lang="es-MX" sz="3700" dirty="0"/>
              <a:t>(atributos, &amp;</a:t>
            </a:r>
            <a:r>
              <a:rPr lang="es-MX" sz="3700" dirty="0" err="1"/>
              <a:t>tam_pila</a:t>
            </a:r>
            <a:r>
              <a:rPr lang="es-MX" sz="3700" dirty="0"/>
              <a:t>);</a:t>
            </a:r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if</a:t>
            </a:r>
            <a:r>
              <a:rPr lang="es-MX" sz="3700" dirty="0"/>
              <a:t>(error)</a:t>
            </a:r>
          </a:p>
          <a:p>
            <a:pPr marL="0" indent="0">
              <a:buNone/>
            </a:pPr>
            <a:r>
              <a:rPr lang="es-MX" sz="3700" dirty="0"/>
              <a:t>                </a:t>
            </a:r>
            <a:r>
              <a:rPr lang="es-MX" sz="3700" dirty="0" err="1"/>
              <a:t>error_fatal</a:t>
            </a:r>
            <a:r>
              <a:rPr lang="es-MX" sz="3700" dirty="0"/>
              <a:t>(error, "</a:t>
            </a:r>
            <a:r>
              <a:rPr lang="es-MX" sz="3700" dirty="0" err="1"/>
              <a:t>pthread_attr_getstacksize</a:t>
            </a:r>
            <a:r>
              <a:rPr lang="es-MX" sz="3700" dirty="0"/>
              <a:t>");</a:t>
            </a:r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else</a:t>
            </a:r>
            <a:endParaRPr lang="es-MX" sz="3700" dirty="0"/>
          </a:p>
          <a:p>
            <a:pPr marL="0" indent="0">
              <a:buNone/>
            </a:pPr>
            <a:r>
              <a:rPr lang="es-MX" sz="3700" dirty="0"/>
              <a:t>                </a:t>
            </a:r>
            <a:r>
              <a:rPr lang="es-MX" sz="3700" dirty="0" err="1"/>
              <a:t>printf</a:t>
            </a:r>
            <a:r>
              <a:rPr lang="es-MX" sz="3700" dirty="0"/>
              <a:t>("Hilo. Tamaño de la pila : %d bytes = %d x %d\n",</a:t>
            </a:r>
            <a:r>
              <a:rPr lang="es-MX" sz="3700" dirty="0" err="1"/>
              <a:t>tam_pila</a:t>
            </a:r>
            <a:r>
              <a:rPr lang="es-MX" sz="3700" dirty="0"/>
              <a:t>, </a:t>
            </a:r>
            <a:r>
              <a:rPr lang="es-MX" sz="3700" dirty="0" err="1"/>
              <a:t>tam_pila</a:t>
            </a:r>
            <a:r>
              <a:rPr lang="es-MX" sz="3700" dirty="0"/>
              <a:t>/PTHREAD_STACK_MIN, PTHREAD_STACK_MIN);</a:t>
            </a:r>
          </a:p>
          <a:p>
            <a:pPr marL="0" indent="0">
              <a:buNone/>
            </a:pPr>
            <a:endParaRPr lang="es-MX" sz="3700" dirty="0"/>
          </a:p>
          <a:p>
            <a:pPr marL="0" indent="0">
              <a:buNone/>
            </a:pPr>
            <a:r>
              <a:rPr lang="es-MX" sz="3700" dirty="0"/>
              <a:t>        </a:t>
            </a:r>
            <a:r>
              <a:rPr lang="es-MX" sz="3700" dirty="0" err="1"/>
              <a:t>return</a:t>
            </a:r>
            <a:r>
              <a:rPr lang="es-MX" sz="3700" dirty="0"/>
              <a:t> NULL; //Equivalente a </a:t>
            </a:r>
            <a:r>
              <a:rPr lang="es-MX" sz="3700" dirty="0" err="1"/>
              <a:t>pthread_exit</a:t>
            </a:r>
            <a:r>
              <a:rPr lang="es-MX" sz="3700" dirty="0"/>
              <a:t>(NULL)</a:t>
            </a:r>
          </a:p>
          <a:p>
            <a:pPr marL="0" indent="0">
              <a:buNone/>
            </a:pPr>
            <a:r>
              <a:rPr lang="es-MX" sz="3700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5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55976" y="116632"/>
            <a:ext cx="4341168" cy="1800200"/>
          </a:xfrm>
        </p:spPr>
        <p:txBody>
          <a:bodyPr>
            <a:normAutofit/>
          </a:bodyPr>
          <a:lstStyle/>
          <a:p>
            <a:r>
              <a:rPr lang="es-MX" dirty="0" smtClean="0"/>
              <a:t>Cambio de atributos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200" dirty="0" err="1"/>
              <a:t>int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(){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pthread_t</a:t>
            </a:r>
            <a:r>
              <a:rPr lang="es-MX" sz="1200" dirty="0"/>
              <a:t> hilo;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pthread_attr_t</a:t>
            </a:r>
            <a:r>
              <a:rPr lang="es-MX" sz="1200" dirty="0"/>
              <a:t> atributos;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size_t</a:t>
            </a:r>
            <a:r>
              <a:rPr lang="es-MX" sz="1200" dirty="0"/>
              <a:t> </a:t>
            </a:r>
            <a:r>
              <a:rPr lang="es-MX" sz="1200" dirty="0" err="1"/>
              <a:t>tam_pila</a:t>
            </a:r>
            <a:r>
              <a:rPr lang="es-MX" sz="1200" dirty="0"/>
              <a:t>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int</a:t>
            </a:r>
            <a:r>
              <a:rPr lang="es-MX" sz="1200" dirty="0"/>
              <a:t> error;</a:t>
            </a:r>
          </a:p>
          <a:p>
            <a:pPr marL="0" indent="0">
              <a:buNone/>
            </a:pPr>
            <a:endParaRPr lang="es-MX" sz="1200" dirty="0"/>
          </a:p>
          <a:p>
            <a:pPr marL="0" indent="0">
              <a:buNone/>
            </a:pPr>
            <a:r>
              <a:rPr lang="es-MX" sz="1200" dirty="0"/>
              <a:t>        //Inicialización de los atributos</a:t>
            </a:r>
          </a:p>
          <a:p>
            <a:pPr marL="0" indent="0">
              <a:buNone/>
            </a:pPr>
            <a:r>
              <a:rPr lang="es-MX" sz="1200" dirty="0"/>
              <a:t>        error = </a:t>
            </a:r>
            <a:r>
              <a:rPr lang="es-MX" sz="1200" dirty="0" err="1"/>
              <a:t>pthread_attr_init</a:t>
            </a:r>
            <a:r>
              <a:rPr lang="es-MX" sz="1200" dirty="0"/>
              <a:t>(&amp;atributos);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if</a:t>
            </a:r>
            <a:r>
              <a:rPr lang="es-MX" sz="1200" dirty="0"/>
              <a:t> (error) </a:t>
            </a:r>
            <a:r>
              <a:rPr lang="es-MX" sz="1200" dirty="0" err="1"/>
              <a:t>error_fatal</a:t>
            </a:r>
            <a:r>
              <a:rPr lang="es-MX" sz="1200" dirty="0"/>
              <a:t>(error, "</a:t>
            </a:r>
            <a:r>
              <a:rPr lang="es-MX" sz="1200" dirty="0" err="1"/>
              <a:t>pthread_attr_ini</a:t>
            </a:r>
            <a:r>
              <a:rPr lang="es-MX" sz="1200" dirty="0"/>
              <a:t>");</a:t>
            </a:r>
          </a:p>
          <a:p>
            <a:pPr marL="0" indent="0">
              <a:buNone/>
            </a:pPr>
            <a:r>
              <a:rPr lang="es-MX" sz="1200" dirty="0"/>
              <a:t>        //Activación del atributo PTHREAD_CREATE_DETACHED</a:t>
            </a:r>
          </a:p>
          <a:p>
            <a:pPr marL="0" indent="0">
              <a:buNone/>
            </a:pPr>
            <a:r>
              <a:rPr lang="es-MX" sz="1200" dirty="0"/>
              <a:t>        error = </a:t>
            </a:r>
            <a:r>
              <a:rPr lang="es-MX" sz="1200" dirty="0" err="1"/>
              <a:t>pthread_attr_setdetachstate</a:t>
            </a:r>
            <a:r>
              <a:rPr lang="es-MX" sz="1200" dirty="0"/>
              <a:t>(&amp;atributos, PTHREAD_CREATE_DETACHED);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if</a:t>
            </a:r>
            <a:r>
              <a:rPr lang="es-MX" sz="1200" dirty="0"/>
              <a:t>(error) </a:t>
            </a:r>
            <a:r>
              <a:rPr lang="es-MX" sz="1200" dirty="0" err="1"/>
              <a:t>error_fatal</a:t>
            </a:r>
            <a:r>
              <a:rPr lang="es-MX" sz="1200" dirty="0"/>
              <a:t>(error, "</a:t>
            </a:r>
            <a:r>
              <a:rPr lang="es-MX" sz="1200" dirty="0" err="1"/>
              <a:t>pthread_attr_sedetachstate</a:t>
            </a:r>
            <a:r>
              <a:rPr lang="es-MX" sz="1200" dirty="0"/>
              <a:t>");</a:t>
            </a:r>
          </a:p>
          <a:p>
            <a:pPr marL="0" indent="0">
              <a:buNone/>
            </a:pPr>
            <a:r>
              <a:rPr lang="es-MX" sz="1200" dirty="0"/>
              <a:t>        //Manipulación del tamaño de la pila</a:t>
            </a:r>
          </a:p>
          <a:p>
            <a:pPr marL="0" indent="0">
              <a:buNone/>
            </a:pPr>
            <a:r>
              <a:rPr lang="es-MX" sz="1200" dirty="0"/>
              <a:t>        error = </a:t>
            </a:r>
            <a:r>
              <a:rPr lang="es-MX" sz="1200" dirty="0" err="1"/>
              <a:t>pthread_attr_getstacksize</a:t>
            </a:r>
            <a:r>
              <a:rPr lang="es-MX" sz="1200" dirty="0"/>
              <a:t>(&amp;atributos, &amp;</a:t>
            </a:r>
            <a:r>
              <a:rPr lang="es-MX" sz="1200" dirty="0" err="1"/>
              <a:t>tam_pila</a:t>
            </a:r>
            <a:r>
              <a:rPr lang="es-MX" sz="1200" dirty="0"/>
              <a:t>);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if</a:t>
            </a:r>
            <a:r>
              <a:rPr lang="es-MX" sz="1200" dirty="0"/>
              <a:t>(error) </a:t>
            </a:r>
            <a:r>
              <a:rPr lang="es-MX" sz="1200" dirty="0" err="1"/>
              <a:t>error_fatal</a:t>
            </a:r>
            <a:r>
              <a:rPr lang="es-MX" sz="1200" dirty="0"/>
              <a:t>(error,"</a:t>
            </a:r>
            <a:r>
              <a:rPr lang="es-MX" sz="1200" dirty="0" err="1"/>
              <a:t>pthread_attr_getstacksize</a:t>
            </a:r>
            <a:r>
              <a:rPr lang="es-MX" sz="1200" dirty="0"/>
              <a:t>");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else</a:t>
            </a:r>
            <a:r>
              <a:rPr lang="es-MX" sz="1200" dirty="0"/>
              <a:t>{</a:t>
            </a:r>
          </a:p>
          <a:p>
            <a:pPr marL="0" indent="0">
              <a:buNone/>
            </a:pPr>
            <a:r>
              <a:rPr lang="es-MX" sz="1200" dirty="0"/>
              <a:t>                </a:t>
            </a:r>
            <a:r>
              <a:rPr lang="es-MX" sz="1200" dirty="0" err="1"/>
              <a:t>printf</a:t>
            </a:r>
            <a:r>
              <a:rPr lang="es-MX" sz="1200" dirty="0"/>
              <a:t>("tamaño de la pila por defecto: %d bytes\n",</a:t>
            </a:r>
            <a:r>
              <a:rPr lang="es-MX" sz="1200" dirty="0" err="1"/>
              <a:t>tam_pila</a:t>
            </a:r>
            <a:r>
              <a:rPr lang="es-MX" sz="1200" dirty="0"/>
              <a:t>);</a:t>
            </a:r>
          </a:p>
          <a:p>
            <a:pPr marL="0" indent="0">
              <a:buNone/>
            </a:pPr>
            <a:r>
              <a:rPr lang="es-MX" sz="1200" dirty="0"/>
              <a:t>                </a:t>
            </a:r>
            <a:r>
              <a:rPr lang="es-MX" sz="1200" dirty="0" err="1"/>
              <a:t>printf</a:t>
            </a:r>
            <a:r>
              <a:rPr lang="es-MX" sz="1200" dirty="0"/>
              <a:t>("Tamaño mínimo de la pila: %d bytes\</a:t>
            </a:r>
            <a:r>
              <a:rPr lang="es-MX" sz="1200" dirty="0" err="1"/>
              <a:t>n",PTHREAD_STACK_MIN</a:t>
            </a:r>
            <a:r>
              <a:rPr lang="es-MX" sz="1200" dirty="0"/>
              <a:t>);</a:t>
            </a:r>
          </a:p>
          <a:p>
            <a:pPr marL="0" indent="0">
              <a:buNone/>
            </a:pPr>
            <a:r>
              <a:rPr lang="es-MX" sz="1200" dirty="0"/>
              <a:t>        }</a:t>
            </a:r>
          </a:p>
          <a:p>
            <a:pPr marL="0" indent="0">
              <a:buNone/>
            </a:pPr>
            <a:r>
              <a:rPr lang="es-MX" sz="1200" dirty="0"/>
              <a:t>        error = </a:t>
            </a:r>
            <a:r>
              <a:rPr lang="es-MX" sz="1200" dirty="0" err="1"/>
              <a:t>pthread_attr_setstacksize</a:t>
            </a:r>
            <a:r>
              <a:rPr lang="es-MX" sz="1200" dirty="0"/>
              <a:t>(&amp;atributos, 3*PTHREAD_STACK_MIN);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if</a:t>
            </a:r>
            <a:r>
              <a:rPr lang="es-MX" sz="1200" dirty="0"/>
              <a:t>(error) </a:t>
            </a:r>
            <a:r>
              <a:rPr lang="es-MX" sz="1200" dirty="0" err="1"/>
              <a:t>error_fatal</a:t>
            </a:r>
            <a:r>
              <a:rPr lang="es-MX" sz="1200" dirty="0"/>
              <a:t>(error,"</a:t>
            </a:r>
            <a:r>
              <a:rPr lang="es-MX" sz="1200" dirty="0" err="1"/>
              <a:t>pthread_create</a:t>
            </a:r>
            <a:r>
              <a:rPr lang="es-MX" sz="1200" dirty="0"/>
              <a:t>");</a:t>
            </a:r>
          </a:p>
          <a:p>
            <a:pPr marL="0" indent="0">
              <a:buNone/>
            </a:pPr>
            <a:r>
              <a:rPr lang="es-MX" sz="1200" dirty="0"/>
              <a:t>        //Creamos el hilo con los atributos anteriores</a:t>
            </a:r>
          </a:p>
          <a:p>
            <a:pPr marL="0" indent="0">
              <a:buNone/>
            </a:pPr>
            <a:r>
              <a:rPr lang="es-MX" sz="1200" dirty="0"/>
              <a:t>        error = </a:t>
            </a:r>
            <a:r>
              <a:rPr lang="es-MX" sz="1200" dirty="0" err="1"/>
              <a:t>pthread_create</a:t>
            </a:r>
            <a:r>
              <a:rPr lang="es-MX" sz="1200" dirty="0"/>
              <a:t>(&amp;hilo, &amp;atributos, </a:t>
            </a:r>
            <a:r>
              <a:rPr lang="es-MX" sz="1200" dirty="0" err="1"/>
              <a:t>codigo_del_hilo</a:t>
            </a:r>
            <a:r>
              <a:rPr lang="es-MX" sz="1200" dirty="0"/>
              <a:t>, &amp;atributos);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if</a:t>
            </a:r>
            <a:r>
              <a:rPr lang="es-MX" sz="1200" dirty="0"/>
              <a:t>(error) </a:t>
            </a:r>
            <a:r>
              <a:rPr lang="es-MX" sz="1200" dirty="0" err="1"/>
              <a:t>error_fatal</a:t>
            </a:r>
            <a:r>
              <a:rPr lang="es-MX" sz="1200" dirty="0"/>
              <a:t>(error, "</a:t>
            </a:r>
            <a:r>
              <a:rPr lang="es-MX" sz="1200" dirty="0" err="1"/>
              <a:t>pthread_create</a:t>
            </a:r>
            <a:r>
              <a:rPr lang="es-MX" sz="1200" dirty="0"/>
              <a:t>");</a:t>
            </a:r>
          </a:p>
          <a:p>
            <a:pPr marL="0" indent="0">
              <a:buNone/>
            </a:pPr>
            <a:endParaRPr lang="es-MX" sz="1200" dirty="0"/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("Fin del hilo </a:t>
            </a:r>
            <a:r>
              <a:rPr lang="es-MX" sz="1200" dirty="0" err="1"/>
              <a:t>pricipal</a:t>
            </a:r>
            <a:r>
              <a:rPr lang="es-MX" sz="1200" dirty="0"/>
              <a:t>.\n");</a:t>
            </a:r>
          </a:p>
          <a:p>
            <a:pPr marL="0" indent="0">
              <a:buNone/>
            </a:pPr>
            <a:endParaRPr lang="es-MX" sz="1200" dirty="0"/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pthread_exit</a:t>
            </a:r>
            <a:r>
              <a:rPr lang="es-MX" sz="1200" dirty="0"/>
              <a:t>(NULL);</a:t>
            </a:r>
          </a:p>
          <a:p>
            <a:pPr marL="0" indent="0">
              <a:buNone/>
            </a:pPr>
            <a:r>
              <a:rPr lang="es-MX" sz="1200" dirty="0" smtClean="0"/>
              <a:t>}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9904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Cancelación de un hilo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Casi siempre el hilo termina con </a:t>
            </a:r>
            <a:r>
              <a:rPr lang="es-MX" dirty="0" err="1" smtClean="0"/>
              <a:t>pthread_exit</a:t>
            </a:r>
            <a:r>
              <a:rPr lang="es-MX" dirty="0" smtClean="0"/>
              <a:t>()</a:t>
            </a:r>
          </a:p>
          <a:p>
            <a:r>
              <a:rPr lang="es-MX" dirty="0" smtClean="0"/>
              <a:t>Puede haber aplicaciones donde los hilos no terminan nunca y necesitan que otro procesos den la orden de terminación </a:t>
            </a:r>
          </a:p>
          <a:p>
            <a:r>
              <a:rPr lang="es-MX" dirty="0" smtClean="0"/>
              <a:t>Las llamadas para cancelar hilos se utilizan para indicarle a un hilo que termine su ejecución</a:t>
            </a:r>
          </a:p>
          <a:p>
            <a:r>
              <a:rPr lang="es-MX" dirty="0" smtClean="0"/>
              <a:t>La cancelación no es abrupta sino ordenada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41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Funciones de POSIX para cancelar un hilo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pthread.h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pthread_cancel</a:t>
            </a:r>
            <a:r>
              <a:rPr lang="es-MX" dirty="0"/>
              <a:t>(</a:t>
            </a:r>
            <a:r>
              <a:rPr lang="es-MX" dirty="0" err="1"/>
              <a:t>pthread_t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 smtClean="0"/>
              <a:t>pthread_setcancelstate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state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*</a:t>
            </a:r>
            <a:r>
              <a:rPr lang="es-MX" dirty="0" err="1" smtClean="0"/>
              <a:t>oldstate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 smtClean="0"/>
              <a:t>pthread_setcanceltype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type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*</a:t>
            </a:r>
            <a:r>
              <a:rPr lang="es-MX" dirty="0" err="1" smtClean="0"/>
              <a:t>oldtype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pthread_testcancel</a:t>
            </a:r>
            <a:r>
              <a:rPr lang="es-MX" dirty="0" smtClean="0"/>
              <a:t>(</a:t>
            </a:r>
            <a:r>
              <a:rPr lang="es-MX" dirty="0" err="1" smtClean="0"/>
              <a:t>void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pthread_cleanup_push</a:t>
            </a:r>
            <a:r>
              <a:rPr lang="es-MX" dirty="0" smtClean="0"/>
              <a:t>(</a:t>
            </a:r>
            <a:r>
              <a:rPr lang="es-MX" dirty="0" err="1" smtClean="0"/>
              <a:t>void</a:t>
            </a:r>
            <a:r>
              <a:rPr lang="es-MX" dirty="0" smtClean="0"/>
              <a:t> (*</a:t>
            </a:r>
            <a:r>
              <a:rPr lang="es-MX" dirty="0" err="1" smtClean="0"/>
              <a:t>routine</a:t>
            </a:r>
            <a:r>
              <a:rPr lang="es-MX" dirty="0" smtClean="0"/>
              <a:t>)(</a:t>
            </a:r>
            <a:r>
              <a:rPr lang="es-MX" dirty="0" err="1" smtClean="0"/>
              <a:t>void</a:t>
            </a:r>
            <a:r>
              <a:rPr lang="es-MX" dirty="0" smtClean="0"/>
              <a:t> *), </a:t>
            </a:r>
            <a:r>
              <a:rPr lang="es-MX" dirty="0" err="1" smtClean="0"/>
              <a:t>void</a:t>
            </a:r>
            <a:r>
              <a:rPr lang="es-MX" dirty="0" smtClean="0"/>
              <a:t> *</a:t>
            </a:r>
            <a:r>
              <a:rPr lang="es-MX" dirty="0" err="1" smtClean="0"/>
              <a:t>arg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pthread_celanup_pop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execute</a:t>
            </a:r>
            <a:r>
              <a:rPr lang="es-MX" dirty="0" smtClean="0"/>
              <a:t>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99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pthread_cancel</a:t>
            </a:r>
            <a:r>
              <a:rPr lang="es-MX" dirty="0"/>
              <a:t>(</a:t>
            </a:r>
            <a:r>
              <a:rPr lang="es-MX" dirty="0" err="1"/>
              <a:t>pthread_t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 smtClean="0"/>
              <a:t>);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hace la petición de cancelación de un hilo indicado en </a:t>
            </a:r>
            <a:r>
              <a:rPr lang="es-MX" dirty="0" err="1" smtClean="0"/>
              <a:t>thread</a:t>
            </a:r>
            <a:endParaRPr lang="es-MX" dirty="0" smtClean="0"/>
          </a:p>
          <a:p>
            <a:r>
              <a:rPr lang="es-MX" dirty="0" smtClean="0"/>
              <a:t>Se hace efectiva en un instante definido por el tipo de cancelación definida (diferida o asíncrona) y por el estado (habilitado o deshabilitado)</a:t>
            </a:r>
          </a:p>
        </p:txBody>
      </p:sp>
    </p:spTree>
    <p:extLst>
      <p:ext uri="{BB962C8B-B14F-4D97-AF65-F5344CB8AC3E}">
        <p14:creationId xmlns:p14="http://schemas.microsoft.com/office/powerpoint/2010/main" val="186648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Bloques de los procesos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Segmento de texto, contiene las instrucciones que entiende la CPU.</a:t>
            </a:r>
          </a:p>
          <a:p>
            <a:r>
              <a:rPr lang="es-MX" dirty="0" smtClean="0"/>
              <a:t>Segmento de datos, contiene los datos con los que se debe de inicializar el programa y corresponde al segmento </a:t>
            </a:r>
            <a:r>
              <a:rPr lang="es-MX" dirty="0" err="1" smtClean="0"/>
              <a:t>bss</a:t>
            </a:r>
            <a:endParaRPr lang="es-MX" dirty="0" smtClean="0"/>
          </a:p>
          <a:p>
            <a:r>
              <a:rPr lang="es-MX" dirty="0" smtClean="0"/>
              <a:t>Segmento de pila, el cual lo crea el núcleo y lo gestiona dinámicamente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76114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pthread_setcancelstate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state</a:t>
            </a:r>
            <a:r>
              <a:rPr lang="es-MX" dirty="0"/>
              <a:t>, </a:t>
            </a:r>
            <a:r>
              <a:rPr lang="es-MX" dirty="0" err="1"/>
              <a:t>int</a:t>
            </a:r>
            <a:r>
              <a:rPr lang="es-MX" dirty="0"/>
              <a:t> *</a:t>
            </a:r>
            <a:r>
              <a:rPr lang="es-MX" dirty="0" err="1"/>
              <a:t>oldstate</a:t>
            </a:r>
            <a:r>
              <a:rPr lang="es-MX" dirty="0"/>
              <a:t>);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Cambia el estado para permitir o no la cancelación del hilo que la invoca</a:t>
            </a:r>
          </a:p>
          <a:p>
            <a:r>
              <a:rPr lang="es-MX" dirty="0" smtClean="0"/>
              <a:t>El nuevo estado se indica con </a:t>
            </a:r>
            <a:r>
              <a:rPr lang="es-MX" dirty="0" err="1" smtClean="0"/>
              <a:t>state</a:t>
            </a:r>
            <a:r>
              <a:rPr lang="es-MX" dirty="0" smtClean="0"/>
              <a:t> y en </a:t>
            </a:r>
            <a:r>
              <a:rPr lang="es-MX" dirty="0" err="1" smtClean="0"/>
              <a:t>oldstate</a:t>
            </a:r>
            <a:r>
              <a:rPr lang="es-MX" dirty="0" smtClean="0"/>
              <a:t> se regresa el estado anterior</a:t>
            </a:r>
          </a:p>
          <a:p>
            <a:r>
              <a:rPr lang="es-MX" dirty="0" smtClean="0"/>
              <a:t>Los valores posibles de </a:t>
            </a:r>
            <a:r>
              <a:rPr lang="es-MX" dirty="0" err="1" smtClean="0"/>
              <a:t>state</a:t>
            </a:r>
            <a:r>
              <a:rPr lang="es-MX" dirty="0" smtClean="0"/>
              <a:t> son:</a:t>
            </a:r>
          </a:p>
          <a:p>
            <a:pPr marL="400050" lvl="1" indent="0">
              <a:buNone/>
            </a:pPr>
            <a:r>
              <a:rPr lang="es-MX" dirty="0" smtClean="0"/>
              <a:t>PTHREAD_CANCEL_ENABLE</a:t>
            </a:r>
          </a:p>
          <a:p>
            <a:pPr marL="400050" lvl="1" indent="0">
              <a:buNone/>
            </a:pPr>
            <a:r>
              <a:rPr lang="es-MX" dirty="0" smtClean="0"/>
              <a:t>PTHREAD_CANCEL_DISABLE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8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pthread_setcanceltype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,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/>
              <a:t>*</a:t>
            </a:r>
            <a:r>
              <a:rPr lang="es-MX" dirty="0" err="1"/>
              <a:t>oldtype</a:t>
            </a:r>
            <a:r>
              <a:rPr lang="es-MX" dirty="0"/>
              <a:t>);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Cambia el tipo de cancelación del hilo actual</a:t>
            </a:r>
          </a:p>
          <a:p>
            <a:r>
              <a:rPr lang="es-MX" dirty="0" smtClean="0"/>
              <a:t>En </a:t>
            </a:r>
            <a:r>
              <a:rPr lang="es-MX" dirty="0" err="1" smtClean="0"/>
              <a:t>type</a:t>
            </a:r>
            <a:r>
              <a:rPr lang="es-MX" dirty="0" smtClean="0"/>
              <a:t> se indica el nuevo tipo</a:t>
            </a:r>
          </a:p>
          <a:p>
            <a:r>
              <a:rPr lang="es-MX" dirty="0" err="1" smtClean="0"/>
              <a:t>oldtype</a:t>
            </a:r>
            <a:r>
              <a:rPr lang="es-MX" dirty="0" smtClean="0"/>
              <a:t> regresa el tipo anterior del hilo</a:t>
            </a:r>
          </a:p>
          <a:p>
            <a:r>
              <a:rPr lang="es-MX" dirty="0" smtClean="0"/>
              <a:t>Los posibles valores de </a:t>
            </a:r>
            <a:r>
              <a:rPr lang="es-MX" dirty="0" err="1" smtClean="0"/>
              <a:t>type</a:t>
            </a:r>
            <a:r>
              <a:rPr lang="es-MX" dirty="0" smtClean="0"/>
              <a:t> son:</a:t>
            </a:r>
          </a:p>
          <a:p>
            <a:pPr marL="400050" lvl="1" indent="0">
              <a:buNone/>
            </a:pPr>
            <a:r>
              <a:rPr lang="es-MX" dirty="0" smtClean="0"/>
              <a:t>PTHREAD_CANCEL_ASYNCHRONOUS</a:t>
            </a:r>
          </a:p>
          <a:p>
            <a:pPr marL="400050" lvl="1" indent="0">
              <a:buNone/>
            </a:pPr>
            <a:r>
              <a:rPr lang="es-MX" dirty="0" smtClean="0"/>
              <a:t>PTHREAD_CANCEL_DEFERRED</a:t>
            </a:r>
          </a:p>
          <a:p>
            <a:r>
              <a:rPr lang="es-MX" dirty="0" smtClean="0"/>
              <a:t>Una cancelación asíncrona se acepta inmediatamente y la aplicación puede quedar en estado inconsistente</a:t>
            </a:r>
          </a:p>
          <a:p>
            <a:r>
              <a:rPr lang="es-MX" dirty="0"/>
              <a:t>Una cancelación diferida solo se hace </a:t>
            </a:r>
            <a:r>
              <a:rPr lang="es-MX" dirty="0" smtClean="0"/>
              <a:t>efectiva en los puntos de cancelación</a:t>
            </a:r>
          </a:p>
        </p:txBody>
      </p:sp>
    </p:spTree>
    <p:extLst>
      <p:ext uri="{BB962C8B-B14F-4D97-AF65-F5344CB8AC3E}">
        <p14:creationId xmlns:p14="http://schemas.microsoft.com/office/powerpoint/2010/main" val="767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pthread_testcancel</a:t>
            </a:r>
            <a:r>
              <a:rPr lang="es-MX" dirty="0"/>
              <a:t>(</a:t>
            </a:r>
            <a:r>
              <a:rPr lang="es-MX" dirty="0" err="1"/>
              <a:t>void</a:t>
            </a:r>
            <a:r>
              <a:rPr lang="es-MX" dirty="0" smtClean="0"/>
              <a:t>);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 un punto de cancelación en el hilo actual</a:t>
            </a:r>
          </a:p>
          <a:p>
            <a:r>
              <a:rPr lang="es-MX" dirty="0" smtClean="0"/>
              <a:t>Existen otras funciones que también funcionan como punto de cancelación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85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Puntos de cancelación</a:t>
            </a:r>
            <a:endParaRPr lang="es-MX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588990"/>
              </p:ext>
            </p:extLst>
          </p:nvPr>
        </p:nvGraphicFramePr>
        <p:xfrm>
          <a:off x="467544" y="1196752"/>
          <a:ext cx="8229600" cy="5191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72208"/>
                <a:gridCol w="2592288"/>
                <a:gridCol w="1707704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accept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mq_timedsend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putmsg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sigpause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aio_suspend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msgrcv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putpmsg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siguspend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clock_nanosleep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msgsnd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pwrite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sigtimedwait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close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msync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sigwait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connect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nanosleep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readv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sigwaitinfo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creat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recv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sleep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fcntl</a:t>
                      </a:r>
                      <a:r>
                        <a:rPr lang="es-MX" dirty="0" smtClean="0"/>
                        <a:t>(F_SETLCKW)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pause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recvfrom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system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fsync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poll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recvmsg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tcdrain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getmsg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pread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select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usleep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getpmsg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pselect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sem_timedwait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wait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lockf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pthread_cond_timedwait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sem_wait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waitid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mq_receive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pthread_cond_wait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waitpid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mq_send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pthread_join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sendmsg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write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mq_timedreceive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pthread_testcancel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sendto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writev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Valores por defecto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estado y tipo de cancelación por defecto de un hilo son PTHREAD_CANCEL_ENABLE y PTHREAD_CANCEL_DEFERRED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83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pthread_cleanup_push</a:t>
            </a:r>
            <a:r>
              <a:rPr lang="es-MX" dirty="0"/>
              <a:t>(</a:t>
            </a:r>
            <a:r>
              <a:rPr lang="es-MX" dirty="0" err="1"/>
              <a:t>void</a:t>
            </a:r>
            <a:r>
              <a:rPr lang="es-MX" dirty="0"/>
              <a:t> (*</a:t>
            </a:r>
            <a:r>
              <a:rPr lang="es-MX" dirty="0" err="1"/>
              <a:t>routine</a:t>
            </a:r>
            <a:r>
              <a:rPr lang="es-MX" dirty="0"/>
              <a:t>)(</a:t>
            </a:r>
            <a:r>
              <a:rPr lang="es-MX" dirty="0" err="1"/>
              <a:t>void</a:t>
            </a:r>
            <a:r>
              <a:rPr lang="es-MX" dirty="0"/>
              <a:t> *), </a:t>
            </a:r>
            <a:r>
              <a:rPr lang="es-MX" dirty="0" err="1"/>
              <a:t>void</a:t>
            </a:r>
            <a:r>
              <a:rPr lang="es-MX" dirty="0"/>
              <a:t> *</a:t>
            </a:r>
            <a:r>
              <a:rPr lang="es-MX" dirty="0" err="1"/>
              <a:t>arg</a:t>
            </a:r>
            <a:r>
              <a:rPr lang="es-MX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Cuando se manda cancelar un hilo llama a los manejadores de limpieza (</a:t>
            </a:r>
            <a:r>
              <a:rPr lang="es-MX" dirty="0" err="1"/>
              <a:t>clean</a:t>
            </a:r>
            <a:r>
              <a:rPr lang="es-MX" dirty="0"/>
              <a:t>-up </a:t>
            </a:r>
            <a:r>
              <a:rPr lang="es-MX" dirty="0" err="1"/>
              <a:t>handle</a:t>
            </a:r>
            <a:r>
              <a:rPr lang="es-MX" dirty="0"/>
              <a:t>) y termina su </a:t>
            </a:r>
            <a:r>
              <a:rPr lang="es-MX" dirty="0" smtClean="0"/>
              <a:t>ejecución</a:t>
            </a:r>
          </a:p>
          <a:p>
            <a:r>
              <a:rPr lang="es-MX" dirty="0" smtClean="0"/>
              <a:t>Con esta función se agrega la función </a:t>
            </a:r>
            <a:r>
              <a:rPr lang="es-MX" dirty="0" err="1" smtClean="0"/>
              <a:t>routine</a:t>
            </a:r>
            <a:r>
              <a:rPr lang="es-MX" dirty="0" smtClean="0"/>
              <a:t> en la pila de manejadores de limpieza del hilo actual</a:t>
            </a:r>
          </a:p>
          <a:p>
            <a:r>
              <a:rPr lang="es-MX" dirty="0" smtClean="0"/>
              <a:t>Se manda llamar con los </a:t>
            </a:r>
            <a:r>
              <a:rPr lang="es-MX" dirty="0" err="1" smtClean="0"/>
              <a:t>arg</a:t>
            </a:r>
            <a:r>
              <a:rPr lang="es-MX" dirty="0" smtClean="0"/>
              <a:t> argumentos durante la cancelación del hilo, cuando el hilo ejecute una llamada a </a:t>
            </a:r>
            <a:r>
              <a:rPr lang="es-MX" dirty="0" err="1" smtClean="0"/>
              <a:t>pthread_exit</a:t>
            </a:r>
            <a:r>
              <a:rPr lang="es-MX" dirty="0" smtClean="0"/>
              <a:t>() o </a:t>
            </a:r>
            <a:r>
              <a:rPr lang="es-MX" dirty="0" err="1" smtClean="0"/>
              <a:t>pthread_clean_pop</a:t>
            </a:r>
            <a:r>
              <a:rPr lang="es-MX" dirty="0" smtClean="0"/>
              <a:t>()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2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pthread_celanup_pop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execute</a:t>
            </a:r>
            <a:r>
              <a:rPr lang="es-MX" dirty="0" smtClean="0"/>
              <a:t>);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rutina definida en </a:t>
            </a:r>
            <a:r>
              <a:rPr lang="es-MX" dirty="0" err="1" smtClean="0"/>
              <a:t>pthread_cleanup_push</a:t>
            </a:r>
            <a:r>
              <a:rPr lang="es-MX" dirty="0" smtClean="0"/>
              <a:t>() es mandada llamar al ejecutar esta función si el parámetro </a:t>
            </a:r>
            <a:r>
              <a:rPr lang="es-MX" dirty="0" err="1" smtClean="0"/>
              <a:t>execute</a:t>
            </a:r>
            <a:r>
              <a:rPr lang="es-MX" dirty="0" smtClean="0"/>
              <a:t> es diferente de 0</a:t>
            </a:r>
          </a:p>
          <a:p>
            <a:r>
              <a:rPr lang="es-MX" dirty="0" smtClean="0"/>
              <a:t>Si </a:t>
            </a:r>
            <a:r>
              <a:rPr lang="es-MX" dirty="0" err="1" smtClean="0"/>
              <a:t>execute</a:t>
            </a:r>
            <a:r>
              <a:rPr lang="es-MX" dirty="0" smtClean="0"/>
              <a:t> vale 0 se extrae de la pila sin ejecutarse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82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cálculo en dos pasos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Primero se ejecuta un cálculo de forma obligatoria para tener una primera aproximación del resultado</a:t>
                </a:r>
              </a:p>
              <a:p>
                <a:r>
                  <a:rPr lang="es-MX" dirty="0" smtClean="0"/>
                  <a:t>Si hay tiempo se realiza la segunda parte del cálculo para tener el valor mas aproximado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MX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s-MX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MX" i="1" smtClean="0">
                              <a:latin typeface="Cambria Math"/>
                            </a:rPr>
                            <m:t>1!</m:t>
                          </m:r>
                        </m:den>
                      </m:f>
                      <m:r>
                        <a:rPr lang="es-MX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s-MX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MX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  <m:r>
                        <a:rPr lang="es-MX" i="1" smtClean="0">
                          <a:latin typeface="Cambria Math"/>
                        </a:rPr>
                        <m:t>+…,  −∞&lt;</m:t>
                      </m:r>
                      <m:r>
                        <a:rPr lang="es-MX" i="1" smtClean="0">
                          <a:latin typeface="Cambria Math"/>
                        </a:rPr>
                        <m:t>𝑥</m:t>
                      </m:r>
                      <m:r>
                        <a:rPr lang="es-MX" i="1" smtClean="0">
                          <a:latin typeface="Cambria Math"/>
                        </a:rPr>
                        <m:t>&lt;∞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4687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0" y="188640"/>
            <a:ext cx="4608512" cy="49006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Serie de Taylor (1/2)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908720"/>
            <a:ext cx="4464496" cy="521744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// Compilación </a:t>
            </a:r>
            <a:r>
              <a:rPr lang="es-MX" dirty="0" err="1"/>
              <a:t>gcc</a:t>
            </a:r>
            <a:r>
              <a:rPr lang="es-MX" dirty="0"/>
              <a:t> -o </a:t>
            </a:r>
            <a:r>
              <a:rPr lang="es-MX" dirty="0" err="1"/>
              <a:t>exp</a:t>
            </a:r>
            <a:r>
              <a:rPr lang="es-MX" dirty="0"/>
              <a:t> </a:t>
            </a:r>
            <a:r>
              <a:rPr lang="es-MX" dirty="0" err="1"/>
              <a:t>exp.c</a:t>
            </a:r>
            <a:r>
              <a:rPr lang="es-MX" dirty="0"/>
              <a:t> -</a:t>
            </a:r>
            <a:r>
              <a:rPr lang="es-MX" dirty="0" err="1"/>
              <a:t>lpthread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stdlib.h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stdio.h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pthread.h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"</a:t>
            </a:r>
            <a:r>
              <a:rPr lang="es-MX" dirty="0" err="1"/>
              <a:t>errores.h</a:t>
            </a:r>
            <a:r>
              <a:rPr lang="es-MX" dirty="0"/>
              <a:t>"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//Presenta el resultado final del cálculo</a:t>
            </a:r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fin_del_calculo</a:t>
            </a:r>
            <a:r>
              <a:rPr lang="es-MX" dirty="0"/>
              <a:t>(</a:t>
            </a:r>
            <a:r>
              <a:rPr lang="es-MX" dirty="0" err="1"/>
              <a:t>void</a:t>
            </a:r>
            <a:r>
              <a:rPr lang="es-MX" dirty="0"/>
              <a:t> *</a:t>
            </a:r>
            <a:r>
              <a:rPr lang="es-MX" dirty="0" err="1"/>
              <a:t>arg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double</a:t>
            </a:r>
            <a:r>
              <a:rPr lang="es-MX" dirty="0"/>
              <a:t> resultado = *(</a:t>
            </a:r>
            <a:r>
              <a:rPr lang="es-MX" dirty="0" err="1"/>
              <a:t>double</a:t>
            </a:r>
            <a:r>
              <a:rPr lang="es-MX" dirty="0"/>
              <a:t> *)</a:t>
            </a:r>
            <a:r>
              <a:rPr lang="es-MX" dirty="0" err="1"/>
              <a:t>arg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printf</a:t>
            </a:r>
            <a:r>
              <a:rPr lang="es-MX" dirty="0"/>
              <a:t>("Resultado final: %g\</a:t>
            </a:r>
            <a:r>
              <a:rPr lang="es-MX" dirty="0" err="1"/>
              <a:t>n",resultado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r>
              <a:rPr lang="es-MX" dirty="0"/>
              <a:t>//Cálculo de la </a:t>
            </a:r>
            <a:r>
              <a:rPr lang="es-MX" dirty="0" smtClean="0"/>
              <a:t>serie </a:t>
            </a:r>
            <a:r>
              <a:rPr lang="es-MX" dirty="0"/>
              <a:t>de Taylor</a:t>
            </a:r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*calculo(</a:t>
            </a:r>
            <a:r>
              <a:rPr lang="es-MX" dirty="0" err="1"/>
              <a:t>void</a:t>
            </a:r>
            <a:r>
              <a:rPr lang="es-MX" dirty="0"/>
              <a:t> *</a:t>
            </a:r>
            <a:r>
              <a:rPr lang="es-MX" dirty="0" err="1"/>
              <a:t>arg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error, </a:t>
            </a:r>
            <a:r>
              <a:rPr lang="es-MX" dirty="0" err="1"/>
              <a:t>estado_ant</a:t>
            </a:r>
            <a:r>
              <a:rPr lang="es-MX" dirty="0"/>
              <a:t>, </a:t>
            </a:r>
            <a:r>
              <a:rPr lang="es-MX" dirty="0" err="1"/>
              <a:t>tipo_ant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double</a:t>
            </a:r>
            <a:r>
              <a:rPr lang="es-MX" dirty="0"/>
              <a:t> x = *(</a:t>
            </a:r>
            <a:r>
              <a:rPr lang="es-MX" dirty="0" err="1"/>
              <a:t>double</a:t>
            </a:r>
            <a:r>
              <a:rPr lang="es-MX" dirty="0"/>
              <a:t> *)</a:t>
            </a:r>
            <a:r>
              <a:rPr lang="es-MX" dirty="0" err="1"/>
              <a:t>arg</a:t>
            </a:r>
            <a:r>
              <a:rPr lang="es-MX" dirty="0"/>
              <a:t>, resultado = 1, sumando = 1;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long</a:t>
            </a:r>
            <a:r>
              <a:rPr lang="es-MX" dirty="0"/>
              <a:t> i, j;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 //Parte obligatoria del cálculo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//Deshabilitamos </a:t>
            </a:r>
            <a:r>
              <a:rPr lang="es-MX" dirty="0"/>
              <a:t>la posibilidad de cancelar el hilo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smtClean="0"/>
              <a:t>error=</a:t>
            </a:r>
            <a:r>
              <a:rPr lang="es-MX" dirty="0" err="1" smtClean="0"/>
              <a:t>pthread_setcancelstate</a:t>
            </a:r>
            <a:r>
              <a:rPr lang="es-MX" dirty="0" smtClean="0"/>
              <a:t>(PTHREAD_CANCEL_DISABLE,  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                                              &amp;</a:t>
            </a:r>
            <a:r>
              <a:rPr lang="es-MX" dirty="0" err="1"/>
              <a:t>estado_ant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 (error) </a:t>
            </a:r>
            <a:r>
              <a:rPr lang="es-MX" dirty="0" err="1"/>
              <a:t>error_fatal</a:t>
            </a:r>
            <a:r>
              <a:rPr lang="es-MX" dirty="0"/>
              <a:t>(error, "</a:t>
            </a:r>
            <a:r>
              <a:rPr lang="es-MX" dirty="0" err="1"/>
              <a:t>pthread_setcancelstate</a:t>
            </a:r>
            <a:r>
              <a:rPr lang="es-MX" dirty="0"/>
              <a:t>");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(i = 1; i&lt;10; i++){</a:t>
            </a:r>
          </a:p>
          <a:p>
            <a:pPr marL="0" indent="0">
              <a:buNone/>
            </a:pPr>
            <a:r>
              <a:rPr lang="es-MX" dirty="0"/>
              <a:t>                sumando *= x/i;</a:t>
            </a:r>
          </a:p>
          <a:p>
            <a:pPr marL="0" indent="0">
              <a:buNone/>
            </a:pPr>
            <a:r>
              <a:rPr lang="es-MX" dirty="0"/>
              <a:t>                resultado += sumando;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printf</a:t>
            </a:r>
            <a:r>
              <a:rPr lang="es-MX" dirty="0"/>
              <a:t>("Primera aproximación de </a:t>
            </a:r>
            <a:r>
              <a:rPr lang="es-MX" dirty="0" err="1"/>
              <a:t>exp</a:t>
            </a:r>
            <a:r>
              <a:rPr lang="es-MX" dirty="0"/>
              <a:t>(%g) = %g\n", x, resultado);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pthread_cleanup_push</a:t>
            </a:r>
            <a:r>
              <a:rPr lang="es-MX" dirty="0"/>
              <a:t>(</a:t>
            </a:r>
            <a:r>
              <a:rPr lang="es-MX" dirty="0" err="1"/>
              <a:t>fin_del_calculo</a:t>
            </a:r>
            <a:r>
              <a:rPr lang="es-MX" dirty="0"/>
              <a:t>, &amp;resultado);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4572000" y="260648"/>
            <a:ext cx="432048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200" dirty="0" smtClean="0"/>
              <a:t>/*Una </a:t>
            </a:r>
            <a:r>
              <a:rPr lang="es-MX" sz="1200" dirty="0"/>
              <a:t>vez ejecutada la parte obligatoria habilitamos la posibilidad de cancelar el </a:t>
            </a:r>
            <a:r>
              <a:rPr lang="es-MX" sz="1200" dirty="0" smtClean="0"/>
              <a:t>hilo */</a:t>
            </a:r>
            <a:endParaRPr lang="es-MX" sz="1200" dirty="0"/>
          </a:p>
          <a:p>
            <a:pPr marL="0" indent="0">
              <a:buNone/>
            </a:pPr>
            <a:r>
              <a:rPr lang="es-MX" sz="1200" dirty="0"/>
              <a:t>        error = </a:t>
            </a:r>
            <a:r>
              <a:rPr lang="es-MX" sz="1200" dirty="0" err="1"/>
              <a:t>pthread_setcanceltype</a:t>
            </a:r>
            <a:r>
              <a:rPr lang="es-MX" sz="1200" dirty="0"/>
              <a:t>(PTHREAD_CANCEL_DEFERRED, &amp;</a:t>
            </a:r>
            <a:r>
              <a:rPr lang="es-MX" sz="1200" dirty="0" err="1"/>
              <a:t>tipo_ant</a:t>
            </a:r>
            <a:r>
              <a:rPr lang="es-MX" sz="1200" dirty="0"/>
              <a:t>);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if</a:t>
            </a:r>
            <a:r>
              <a:rPr lang="es-MX" sz="1200" dirty="0"/>
              <a:t>(error) </a:t>
            </a:r>
            <a:r>
              <a:rPr lang="es-MX" sz="1200" dirty="0" err="1"/>
              <a:t>error_fatal</a:t>
            </a:r>
            <a:r>
              <a:rPr lang="es-MX" sz="1200" dirty="0"/>
              <a:t>(error, "</a:t>
            </a:r>
            <a:r>
              <a:rPr lang="es-MX" sz="1200" dirty="0" err="1"/>
              <a:t>pthread_setcanceltype</a:t>
            </a:r>
            <a:r>
              <a:rPr lang="es-MX" sz="1200" dirty="0"/>
              <a:t>");</a:t>
            </a:r>
          </a:p>
          <a:p>
            <a:pPr marL="0" indent="0">
              <a:buNone/>
            </a:pPr>
            <a:r>
              <a:rPr lang="es-MX" sz="1200" dirty="0"/>
              <a:t>        error = </a:t>
            </a:r>
            <a:r>
              <a:rPr lang="es-MX" sz="1200" dirty="0" err="1"/>
              <a:t>pthread_setcancelstate</a:t>
            </a:r>
            <a:r>
              <a:rPr lang="es-MX" sz="1200" dirty="0"/>
              <a:t>(PTHREAD_CANCEL_ENABLE, &amp;</a:t>
            </a:r>
            <a:r>
              <a:rPr lang="es-MX" sz="1200" dirty="0" err="1"/>
              <a:t>estado_ant</a:t>
            </a:r>
            <a:r>
              <a:rPr lang="es-MX" sz="1200" dirty="0"/>
              <a:t>);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if</a:t>
            </a:r>
            <a:r>
              <a:rPr lang="es-MX" sz="1200" dirty="0"/>
              <a:t>(error) </a:t>
            </a:r>
            <a:r>
              <a:rPr lang="es-MX" sz="1200" dirty="0" err="1"/>
              <a:t>error_fatal</a:t>
            </a:r>
            <a:r>
              <a:rPr lang="es-MX" sz="1200" dirty="0"/>
              <a:t>(error, "</a:t>
            </a:r>
            <a:r>
              <a:rPr lang="es-MX" sz="1200" dirty="0" err="1"/>
              <a:t>pthread_setcancelstate</a:t>
            </a:r>
            <a:r>
              <a:rPr lang="es-MX" sz="1200" dirty="0"/>
              <a:t>");</a:t>
            </a:r>
          </a:p>
          <a:p>
            <a:pPr marL="0" indent="0">
              <a:buNone/>
            </a:pPr>
            <a:endParaRPr lang="es-MX" sz="1200" dirty="0"/>
          </a:p>
          <a:p>
            <a:pPr marL="0" indent="0">
              <a:buNone/>
            </a:pPr>
            <a:r>
              <a:rPr lang="es-MX" sz="1200" dirty="0"/>
              <a:t>        //En esta parte de refinamiento del cálculo se aceptan peticiones de cancelación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printf</a:t>
            </a:r>
            <a:r>
              <a:rPr lang="es-MX" sz="1200" dirty="0"/>
              <a:t>("Refinamiento del cálculo\n");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for</a:t>
            </a:r>
            <a:r>
              <a:rPr lang="es-MX" sz="1200" dirty="0"/>
              <a:t>(;;){</a:t>
            </a:r>
          </a:p>
          <a:p>
            <a:pPr marL="0" indent="0">
              <a:buNone/>
            </a:pPr>
            <a:r>
              <a:rPr lang="es-MX" sz="1200" dirty="0"/>
              <a:t>                </a:t>
            </a:r>
            <a:r>
              <a:rPr lang="es-MX" sz="1200" dirty="0" err="1"/>
              <a:t>pthread_testcancel</a:t>
            </a:r>
            <a:r>
              <a:rPr lang="es-MX" sz="1200" dirty="0"/>
              <a:t>(); //Punto de cancelación</a:t>
            </a:r>
          </a:p>
          <a:p>
            <a:pPr marL="0" indent="0">
              <a:buNone/>
            </a:pPr>
            <a:r>
              <a:rPr lang="es-MX" sz="1200" dirty="0"/>
              <a:t>                //Si </a:t>
            </a:r>
            <a:r>
              <a:rPr lang="es-MX" sz="1200" dirty="0" smtClean="0"/>
              <a:t>no hay </a:t>
            </a:r>
            <a:r>
              <a:rPr lang="es-MX" sz="1200" dirty="0"/>
              <a:t>petición de cancelación se ejecuta un nuevo refinamiento del cálculo</a:t>
            </a:r>
          </a:p>
          <a:p>
            <a:pPr marL="0" indent="0">
              <a:buNone/>
            </a:pPr>
            <a:r>
              <a:rPr lang="es-MX" sz="1200" dirty="0"/>
              <a:t>                </a:t>
            </a:r>
            <a:r>
              <a:rPr lang="es-MX" sz="1200" dirty="0" err="1"/>
              <a:t>for</a:t>
            </a:r>
            <a:r>
              <a:rPr lang="es-MX" sz="1200" dirty="0"/>
              <a:t>(j=0; j&lt;10; </a:t>
            </a:r>
            <a:r>
              <a:rPr lang="es-MX" sz="1200" dirty="0" err="1"/>
              <a:t>j++</a:t>
            </a:r>
            <a:r>
              <a:rPr lang="es-MX" sz="1200" dirty="0"/>
              <a:t>){</a:t>
            </a:r>
          </a:p>
          <a:p>
            <a:pPr marL="0" indent="0">
              <a:buNone/>
            </a:pPr>
            <a:r>
              <a:rPr lang="es-MX" sz="1200" dirty="0"/>
              <a:t>                        sumando *= x/i++;</a:t>
            </a:r>
          </a:p>
          <a:p>
            <a:pPr marL="0" indent="0">
              <a:buNone/>
            </a:pPr>
            <a:r>
              <a:rPr lang="es-MX" sz="1200" dirty="0"/>
              <a:t>                        resultado += sumando;</a:t>
            </a:r>
          </a:p>
          <a:p>
            <a:pPr marL="0" indent="0">
              <a:buNone/>
            </a:pPr>
            <a:r>
              <a:rPr lang="es-MX" sz="1200" dirty="0"/>
              <a:t>                }</a:t>
            </a:r>
          </a:p>
          <a:p>
            <a:pPr marL="0" indent="0">
              <a:buNone/>
            </a:pPr>
            <a:r>
              <a:rPr lang="es-MX" sz="1200" dirty="0"/>
              <a:t>        }</a:t>
            </a:r>
          </a:p>
          <a:p>
            <a:pPr marL="0" indent="0">
              <a:buNone/>
            </a:pPr>
            <a:r>
              <a:rPr lang="es-MX" sz="1200" dirty="0"/>
              <a:t>        </a:t>
            </a:r>
            <a:r>
              <a:rPr lang="es-MX" sz="1200" dirty="0" err="1"/>
              <a:t>pthread_cleanup_pop</a:t>
            </a:r>
            <a:r>
              <a:rPr lang="es-MX" sz="1200" dirty="0"/>
              <a:t>(1);</a:t>
            </a:r>
          </a:p>
          <a:p>
            <a:pPr marL="0" indent="0">
              <a:buNone/>
            </a:pPr>
            <a:r>
              <a:rPr lang="es-MX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109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Serie de Taylor (2/2)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argc</a:t>
            </a:r>
            <a:r>
              <a:rPr lang="es-MX" dirty="0"/>
              <a:t>, </a:t>
            </a:r>
            <a:r>
              <a:rPr lang="es-MX" dirty="0" err="1"/>
              <a:t>char</a:t>
            </a:r>
            <a:r>
              <a:rPr lang="es-MX" dirty="0"/>
              <a:t> *</a:t>
            </a:r>
            <a:r>
              <a:rPr lang="es-MX" dirty="0" err="1"/>
              <a:t>argv</a:t>
            </a:r>
            <a:r>
              <a:rPr lang="es-MX" dirty="0"/>
              <a:t>[]){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pthread_t</a:t>
            </a:r>
            <a:r>
              <a:rPr lang="es-MX" dirty="0"/>
              <a:t> hilo;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error, plazo;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double</a:t>
            </a:r>
            <a:r>
              <a:rPr lang="es-MX" dirty="0"/>
              <a:t> x;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 //Análisis de los argumentos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argc</a:t>
            </a:r>
            <a:r>
              <a:rPr lang="es-MX" dirty="0"/>
              <a:t> != 3){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printf</a:t>
            </a:r>
            <a:r>
              <a:rPr lang="es-MX" dirty="0"/>
              <a:t>("Forma de uso: %s x plazo\n", </a:t>
            </a:r>
            <a:r>
              <a:rPr lang="es-MX" dirty="0" err="1"/>
              <a:t>argv</a:t>
            </a:r>
            <a:r>
              <a:rPr lang="es-MX" dirty="0"/>
              <a:t>[0]);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exit</a:t>
            </a:r>
            <a:r>
              <a:rPr lang="es-MX" dirty="0"/>
              <a:t>(-1);</a:t>
            </a:r>
          </a:p>
          <a:p>
            <a:pPr marL="0" indent="0">
              <a:buNone/>
            </a:pPr>
            <a:r>
              <a:rPr lang="es-MX" dirty="0"/>
              <a:t>        } </a:t>
            </a:r>
            <a:r>
              <a:rPr lang="es-MX" dirty="0" err="1"/>
              <a:t>else</a:t>
            </a:r>
            <a:r>
              <a:rPr lang="es-MX" dirty="0"/>
              <a:t> {</a:t>
            </a:r>
          </a:p>
          <a:p>
            <a:pPr marL="0" indent="0">
              <a:buNone/>
            </a:pPr>
            <a:r>
              <a:rPr lang="es-MX" dirty="0"/>
              <a:t>                x = </a:t>
            </a:r>
            <a:r>
              <a:rPr lang="es-MX" dirty="0" err="1"/>
              <a:t>atof</a:t>
            </a:r>
            <a:r>
              <a:rPr lang="es-MX" dirty="0"/>
              <a:t>(</a:t>
            </a:r>
            <a:r>
              <a:rPr lang="es-MX" dirty="0" err="1"/>
              <a:t>argv</a:t>
            </a:r>
            <a:r>
              <a:rPr lang="es-MX" dirty="0"/>
              <a:t>[1]);</a:t>
            </a:r>
          </a:p>
          <a:p>
            <a:pPr marL="0" indent="0">
              <a:buNone/>
            </a:pPr>
            <a:r>
              <a:rPr lang="es-MX" dirty="0"/>
              <a:t>                plazo = </a:t>
            </a:r>
            <a:r>
              <a:rPr lang="es-MX" dirty="0" err="1"/>
              <a:t>atoi</a:t>
            </a:r>
            <a:r>
              <a:rPr lang="es-MX" dirty="0"/>
              <a:t>(</a:t>
            </a:r>
            <a:r>
              <a:rPr lang="es-MX" dirty="0" err="1"/>
              <a:t>argv</a:t>
            </a:r>
            <a:r>
              <a:rPr lang="es-MX" dirty="0"/>
              <a:t>[2]);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 //Creación del hilo que realiza el cálculo</a:t>
            </a:r>
          </a:p>
          <a:p>
            <a:pPr marL="0" indent="0">
              <a:buNone/>
            </a:pPr>
            <a:r>
              <a:rPr lang="es-MX" dirty="0"/>
              <a:t>        error = </a:t>
            </a:r>
            <a:r>
              <a:rPr lang="es-MX" dirty="0" err="1"/>
              <a:t>pthread_create</a:t>
            </a:r>
            <a:r>
              <a:rPr lang="es-MX" dirty="0"/>
              <a:t>(&amp;hilo, NULL, calculo, &amp;x);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(error) </a:t>
            </a:r>
            <a:r>
              <a:rPr lang="es-MX" dirty="0" err="1"/>
              <a:t>error_fatal</a:t>
            </a:r>
            <a:r>
              <a:rPr lang="es-MX" dirty="0"/>
              <a:t>(error, "</a:t>
            </a:r>
            <a:r>
              <a:rPr lang="es-MX" dirty="0" err="1"/>
              <a:t>pthread_create</a:t>
            </a:r>
            <a:r>
              <a:rPr lang="es-MX" dirty="0"/>
              <a:t>");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 //una vez concluido el plazo se cancela el hilo que calcula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sleep</a:t>
            </a:r>
            <a:r>
              <a:rPr lang="es-MX" dirty="0"/>
              <a:t>(plazo);</a:t>
            </a:r>
          </a:p>
          <a:p>
            <a:pPr marL="0" indent="0">
              <a:buNone/>
            </a:pPr>
            <a:r>
              <a:rPr lang="es-MX" dirty="0"/>
              <a:t>        error = </a:t>
            </a:r>
            <a:r>
              <a:rPr lang="es-MX" dirty="0" err="1"/>
              <a:t>pthread_cancel</a:t>
            </a:r>
            <a:r>
              <a:rPr lang="es-MX" dirty="0"/>
              <a:t>(hilo);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(error) </a:t>
            </a:r>
            <a:r>
              <a:rPr lang="es-MX" dirty="0" err="1"/>
              <a:t>error_fatal</a:t>
            </a:r>
            <a:r>
              <a:rPr lang="es-MX" dirty="0"/>
              <a:t>(error, "</a:t>
            </a:r>
            <a:r>
              <a:rPr lang="es-MX" dirty="0" err="1"/>
              <a:t>pthread_cancel</a:t>
            </a:r>
            <a:r>
              <a:rPr lang="es-MX" dirty="0"/>
              <a:t>");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 //Esperamos hasta que la cancelación se haga efectiva</a:t>
            </a:r>
          </a:p>
          <a:p>
            <a:pPr marL="0" indent="0">
              <a:buNone/>
            </a:pPr>
            <a:r>
              <a:rPr lang="es-MX" dirty="0"/>
              <a:t>        error = </a:t>
            </a:r>
            <a:r>
              <a:rPr lang="es-MX" dirty="0" err="1"/>
              <a:t>pthread_join</a:t>
            </a:r>
            <a:r>
              <a:rPr lang="es-MX" dirty="0"/>
              <a:t>(hilo, NULL);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(error) </a:t>
            </a:r>
            <a:r>
              <a:rPr lang="es-MX" dirty="0" err="1"/>
              <a:t>error_fatal</a:t>
            </a:r>
            <a:r>
              <a:rPr lang="es-MX" dirty="0"/>
              <a:t>(error, "</a:t>
            </a:r>
            <a:r>
              <a:rPr lang="es-MX" dirty="0" err="1"/>
              <a:t>pthread_join</a:t>
            </a:r>
            <a:r>
              <a:rPr lang="es-MX" dirty="0"/>
              <a:t>");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46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Segmento de pila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La pila se compone de una serie bloques llamados marcos de pila</a:t>
            </a:r>
          </a:p>
          <a:p>
            <a:r>
              <a:rPr lang="es-MX" dirty="0" smtClean="0"/>
              <a:t>Se introducen cuando se llama a una función y son sacados cuando se regresa.</a:t>
            </a:r>
          </a:p>
          <a:p>
            <a:r>
              <a:rPr lang="es-MX" dirty="0" smtClean="0"/>
              <a:t>Se compone de los parámetros, las variables locales de la función y la información para restaurar el marco de pila anterior.</a:t>
            </a:r>
          </a:p>
          <a:p>
            <a:r>
              <a:rPr lang="es-MX" dirty="0" smtClean="0"/>
              <a:t>Esta información incluye el PC y el puntero a la pila anterior</a:t>
            </a:r>
          </a:p>
          <a:p>
            <a:r>
              <a:rPr lang="es-MX" dirty="0" smtClean="0"/>
              <a:t>En los programas fuente no se incluye código para la gestión de la pila a menos que esté en ensamblador.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98835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de múltiples parámetros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el paso de múltiples parámetros a hilos en C, solo se necesita crear una estructura en donde se pasarán los parámetros.</a:t>
            </a:r>
          </a:p>
          <a:p>
            <a:r>
              <a:rPr lang="es-MX" dirty="0" smtClean="0"/>
              <a:t>Si se tienen que regresar varios datos se hace la misma forma.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5224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3240360" cy="17008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</a:t>
            </a:r>
            <a:r>
              <a:rPr lang="es-MX" dirty="0" err="1" smtClean="0"/>
              <a:t>hilo_retorno.c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1844824"/>
            <a:ext cx="5544616" cy="48965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pthread.h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stdio.h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malloc.h</a:t>
            </a:r>
            <a:r>
              <a:rPr lang="es-MX" dirty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struct</a:t>
            </a:r>
            <a:r>
              <a:rPr lang="es-MX" dirty="0"/>
              <a:t> sumandos{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a;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b;</a:t>
            </a:r>
          </a:p>
          <a:p>
            <a:pPr marL="0" indent="0">
              <a:buNone/>
            </a:pPr>
            <a:r>
              <a:rPr lang="es-MX" dirty="0" smtClean="0"/>
              <a:t>};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* suma (</a:t>
            </a:r>
            <a:r>
              <a:rPr lang="es-MX" dirty="0" err="1"/>
              <a:t>void</a:t>
            </a:r>
            <a:r>
              <a:rPr lang="es-MX" dirty="0"/>
              <a:t>* </a:t>
            </a:r>
            <a:r>
              <a:rPr lang="es-MX" dirty="0" err="1"/>
              <a:t>arg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res = 0;</a:t>
            </a:r>
          </a:p>
          <a:p>
            <a:pPr marL="0" indent="0">
              <a:buNone/>
            </a:pPr>
            <a:r>
              <a:rPr lang="es-MX" dirty="0"/>
              <a:t>        //</a:t>
            </a:r>
            <a:r>
              <a:rPr lang="es-MX" dirty="0" err="1"/>
              <a:t>int</a:t>
            </a:r>
            <a:r>
              <a:rPr lang="es-MX" dirty="0"/>
              <a:t> n = *((</a:t>
            </a:r>
            <a:r>
              <a:rPr lang="es-MX" dirty="0" err="1"/>
              <a:t>int</a:t>
            </a:r>
            <a:r>
              <a:rPr lang="es-MX" dirty="0"/>
              <a:t>*) </a:t>
            </a:r>
            <a:r>
              <a:rPr lang="es-MX" dirty="0" err="1"/>
              <a:t>arg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struct</a:t>
            </a:r>
            <a:r>
              <a:rPr lang="es-MX" dirty="0"/>
              <a:t> sumandos *datos = (</a:t>
            </a:r>
            <a:r>
              <a:rPr lang="es-MX" dirty="0" err="1"/>
              <a:t>struct</a:t>
            </a:r>
            <a:r>
              <a:rPr lang="es-MX" dirty="0"/>
              <a:t> sumandos *)</a:t>
            </a:r>
            <a:r>
              <a:rPr lang="es-MX" dirty="0" err="1"/>
              <a:t>arg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printf</a:t>
            </a:r>
            <a:r>
              <a:rPr lang="es-MX" dirty="0"/>
              <a:t>("\</a:t>
            </a:r>
            <a:r>
              <a:rPr lang="es-MX" dirty="0" err="1"/>
              <a:t>nDato</a:t>
            </a:r>
            <a:r>
              <a:rPr lang="es-MX" dirty="0"/>
              <a:t> a: %</a:t>
            </a:r>
            <a:r>
              <a:rPr lang="es-MX" dirty="0" err="1"/>
              <a:t>d",datos</a:t>
            </a:r>
            <a:r>
              <a:rPr lang="es-MX" dirty="0"/>
              <a:t>-&gt;a);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printf</a:t>
            </a:r>
            <a:r>
              <a:rPr lang="es-MX" dirty="0"/>
              <a:t>("\</a:t>
            </a:r>
            <a:r>
              <a:rPr lang="es-MX" dirty="0" err="1"/>
              <a:t>nDato</a:t>
            </a:r>
            <a:r>
              <a:rPr lang="es-MX" dirty="0"/>
              <a:t> b: %</a:t>
            </a:r>
            <a:r>
              <a:rPr lang="es-MX" dirty="0" err="1"/>
              <a:t>d",datos</a:t>
            </a:r>
            <a:r>
              <a:rPr lang="es-MX" dirty="0"/>
              <a:t>-&gt;b);</a:t>
            </a:r>
          </a:p>
          <a:p>
            <a:pPr marL="0" indent="0">
              <a:buNone/>
            </a:pPr>
            <a:r>
              <a:rPr lang="es-MX" dirty="0"/>
              <a:t>        res = datos-&gt;a + datos-&gt;b;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(</a:t>
            </a:r>
            <a:r>
              <a:rPr lang="es-MX" dirty="0" err="1"/>
              <a:t>void</a:t>
            </a:r>
            <a:r>
              <a:rPr lang="es-MX" dirty="0"/>
              <a:t> *)res;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91880" y="116633"/>
            <a:ext cx="5652120" cy="47525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/>
              <a:t>main</a:t>
            </a:r>
            <a:r>
              <a:rPr lang="es-MX" dirty="0"/>
              <a:t> 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pthread_t</a:t>
            </a:r>
            <a:r>
              <a:rPr lang="es-MX" dirty="0"/>
              <a:t> </a:t>
            </a:r>
            <a:r>
              <a:rPr lang="es-MX" dirty="0" err="1"/>
              <a:t>thread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resultado</a:t>
            </a:r>
            <a:r>
              <a:rPr lang="es-MX" dirty="0" smtClean="0"/>
              <a:t>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struct</a:t>
            </a:r>
            <a:r>
              <a:rPr lang="es-MX" dirty="0"/>
              <a:t> sumandos *x = (</a:t>
            </a:r>
            <a:r>
              <a:rPr lang="es-MX" dirty="0" err="1"/>
              <a:t>struct</a:t>
            </a:r>
            <a:r>
              <a:rPr lang="es-MX" dirty="0"/>
              <a:t> sumandos </a:t>
            </a:r>
            <a:r>
              <a:rPr lang="es-MX" dirty="0" smtClean="0"/>
              <a:t>*)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       </a:t>
            </a:r>
            <a:r>
              <a:rPr lang="es-MX" dirty="0" err="1" smtClean="0"/>
              <a:t>malloc</a:t>
            </a:r>
            <a:r>
              <a:rPr lang="es-MX" dirty="0" smtClean="0"/>
              <a:t>(</a:t>
            </a:r>
            <a:r>
              <a:rPr lang="es-MX" dirty="0" err="1" smtClean="0"/>
              <a:t>sizeof</a:t>
            </a:r>
            <a:r>
              <a:rPr lang="es-MX" dirty="0" smtClean="0"/>
              <a:t>(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/>
              <a:t>sumandos));</a:t>
            </a:r>
          </a:p>
          <a:p>
            <a:pPr marL="0" indent="0">
              <a:buNone/>
            </a:pPr>
            <a:r>
              <a:rPr lang="es-MX" dirty="0"/>
              <a:t>        x-&gt;a=3;</a:t>
            </a:r>
          </a:p>
          <a:p>
            <a:pPr marL="0" indent="0">
              <a:buNone/>
            </a:pPr>
            <a:r>
              <a:rPr lang="es-MX" dirty="0"/>
              <a:t>        x-&gt;b=2</a:t>
            </a:r>
            <a:r>
              <a:rPr lang="es-MX" dirty="0" smtClean="0"/>
              <a:t>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pthread_create</a:t>
            </a:r>
            <a:r>
              <a:rPr lang="es-MX" dirty="0"/>
              <a:t>(&amp;</a:t>
            </a:r>
            <a:r>
              <a:rPr lang="es-MX" dirty="0" err="1"/>
              <a:t>thread</a:t>
            </a:r>
            <a:r>
              <a:rPr lang="es-MX" dirty="0"/>
              <a:t>, NULL, &amp;</a:t>
            </a:r>
            <a:r>
              <a:rPr lang="es-MX" dirty="0" err="1"/>
              <a:t>suma,x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pthread_join</a:t>
            </a:r>
            <a:r>
              <a:rPr lang="es-MX" dirty="0"/>
              <a:t>(</a:t>
            </a:r>
            <a:r>
              <a:rPr lang="es-MX" dirty="0" err="1"/>
              <a:t>thread</a:t>
            </a:r>
            <a:r>
              <a:rPr lang="es-MX" dirty="0"/>
              <a:t>,(</a:t>
            </a:r>
            <a:r>
              <a:rPr lang="es-MX" dirty="0" err="1"/>
              <a:t>void</a:t>
            </a:r>
            <a:r>
              <a:rPr lang="es-MX" dirty="0"/>
              <a:t> *)&amp;resultado);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printf</a:t>
            </a:r>
            <a:r>
              <a:rPr lang="es-MX" dirty="0"/>
              <a:t>("\</a:t>
            </a:r>
            <a:r>
              <a:rPr lang="es-MX" dirty="0" err="1"/>
              <a:t>nEl</a:t>
            </a:r>
            <a:r>
              <a:rPr lang="es-MX" dirty="0"/>
              <a:t> resultado de sumar  %d y  %d  es %d.\n</a:t>
            </a:r>
            <a:r>
              <a:rPr lang="es-MX" dirty="0" smtClean="0"/>
              <a:t>",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 	x-</a:t>
            </a:r>
            <a:r>
              <a:rPr lang="es-MX" dirty="0"/>
              <a:t>&gt;a, x-&gt;</a:t>
            </a:r>
            <a:r>
              <a:rPr lang="es-MX" dirty="0" err="1"/>
              <a:t>b,resultado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free(x);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0</a:t>
            </a:r>
            <a:r>
              <a:rPr lang="es-MX" dirty="0" smtClean="0"/>
              <a:t>;      </a:t>
            </a:r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980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de </a:t>
            </a:r>
            <a:r>
              <a:rPr lang="es-MX" dirty="0" err="1" smtClean="0"/>
              <a:t>mutex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Pthread_mutex_lock</a:t>
            </a:r>
            <a:r>
              <a:rPr lang="es-MX" dirty="0" smtClean="0"/>
              <a:t>(</a:t>
            </a:r>
            <a:r>
              <a:rPr lang="es-MX" dirty="0" err="1" smtClean="0"/>
              <a:t>pthread_mutex_t</a:t>
            </a:r>
            <a:r>
              <a:rPr lang="es-MX" dirty="0" smtClean="0"/>
              <a:t> *);</a:t>
            </a:r>
          </a:p>
          <a:p>
            <a:r>
              <a:rPr lang="es-MX" dirty="0" err="1" smtClean="0"/>
              <a:t>Ptheread_mutex_trylock</a:t>
            </a:r>
            <a:r>
              <a:rPr lang="es-MX" dirty="0" smtClean="0"/>
              <a:t>(</a:t>
            </a:r>
            <a:r>
              <a:rPr lang="es-MX" dirty="0" err="1" smtClean="0"/>
              <a:t>pthread_mutex_t</a:t>
            </a:r>
            <a:r>
              <a:rPr lang="es-MX" dirty="0" smtClean="0"/>
              <a:t> *)</a:t>
            </a:r>
          </a:p>
          <a:p>
            <a:r>
              <a:rPr lang="es-MX" dirty="0" err="1" smtClean="0"/>
              <a:t>Pthread_mutex_unlock</a:t>
            </a:r>
            <a:r>
              <a:rPr lang="es-MX" dirty="0" smtClean="0"/>
              <a:t>(</a:t>
            </a:r>
            <a:r>
              <a:rPr lang="es-MX" dirty="0" err="1" smtClean="0"/>
              <a:t>pthread_mutex_t</a:t>
            </a:r>
            <a:r>
              <a:rPr lang="es-MX" dirty="0" smtClean="0"/>
              <a:t> *);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0092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Ejemplo: </a:t>
            </a:r>
            <a:r>
              <a:rPr lang="es-MX" dirty="0" err="1" smtClean="0"/>
              <a:t>mutex.c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4824536" cy="56166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stdio.h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stdlib.h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pthread.h</a:t>
            </a:r>
            <a:r>
              <a:rPr lang="es-MX" dirty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*f();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pthread_mutex_t</a:t>
            </a:r>
            <a:r>
              <a:rPr lang="es-MX" dirty="0"/>
              <a:t> m1 = PTHREAD_MUTEX_INITIALIZER;</a:t>
            </a:r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cont</a:t>
            </a:r>
            <a:r>
              <a:rPr lang="es-MX" dirty="0"/>
              <a:t> = 0;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main</a:t>
            </a:r>
            <a:r>
              <a:rPr lang="es-MX" dirty="0"/>
              <a:t>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r1, r2;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pthread_t</a:t>
            </a:r>
            <a:r>
              <a:rPr lang="es-MX" dirty="0"/>
              <a:t> t1, t2;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(r1 = </a:t>
            </a:r>
            <a:r>
              <a:rPr lang="es-MX" dirty="0" err="1"/>
              <a:t>pthread_create</a:t>
            </a:r>
            <a:r>
              <a:rPr lang="es-MX" dirty="0"/>
              <a:t>(&amp;t1, NULL, f, NULL)){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printf</a:t>
            </a:r>
            <a:r>
              <a:rPr lang="es-MX" dirty="0"/>
              <a:t>("Error al crear el hilo t1\n");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(r2 = </a:t>
            </a:r>
            <a:r>
              <a:rPr lang="es-MX" dirty="0" err="1"/>
              <a:t>pthread_create</a:t>
            </a:r>
            <a:r>
              <a:rPr lang="es-MX" dirty="0"/>
              <a:t>(&amp;t2, NULL, f, NULL)){</a:t>
            </a:r>
          </a:p>
          <a:p>
            <a:pPr marL="0" indent="0">
              <a:buNone/>
            </a:pPr>
            <a:r>
              <a:rPr lang="es-MX" dirty="0"/>
              <a:t>                </a:t>
            </a:r>
            <a:r>
              <a:rPr lang="es-MX" dirty="0" err="1"/>
              <a:t>printf</a:t>
            </a:r>
            <a:r>
              <a:rPr lang="es-MX" dirty="0"/>
              <a:t>("Error al crear el hilo t2\n");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pthread_join</a:t>
            </a:r>
            <a:r>
              <a:rPr lang="es-MX" dirty="0"/>
              <a:t>(t1,NULL);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pthread_join</a:t>
            </a:r>
            <a:r>
              <a:rPr lang="es-MX" dirty="0"/>
              <a:t>(t2,NULL);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exit</a:t>
            </a:r>
            <a:r>
              <a:rPr lang="es-MX" dirty="0"/>
              <a:t>(0);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32040" y="3140968"/>
            <a:ext cx="4038600" cy="19728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*f(){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pthread_mutex_lock</a:t>
            </a:r>
            <a:r>
              <a:rPr lang="es-MX" dirty="0"/>
              <a:t>(&amp;m1);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cont</a:t>
            </a:r>
            <a:r>
              <a:rPr lang="es-MX" dirty="0"/>
              <a:t>++;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printf</a:t>
            </a:r>
            <a:r>
              <a:rPr lang="es-MX" dirty="0"/>
              <a:t>("El valor del contador es: %d\n",</a:t>
            </a:r>
            <a:r>
              <a:rPr lang="es-MX" dirty="0" err="1"/>
              <a:t>cont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pthread_mutex_unlock</a:t>
            </a:r>
            <a:r>
              <a:rPr lang="es-MX" dirty="0"/>
              <a:t>(&amp;m1);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771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 de condición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variables de condición trabajando en conjunto con </a:t>
            </a:r>
            <a:r>
              <a:rPr lang="es-MX" dirty="0" err="1" smtClean="0"/>
              <a:t>Mutex</a:t>
            </a:r>
            <a:r>
              <a:rPr lang="es-MX" dirty="0" smtClean="0"/>
              <a:t> permiten a un hilo trabajar en las secciones críticas sin caer en condiciones de carrera</a:t>
            </a:r>
          </a:p>
          <a:p>
            <a:r>
              <a:rPr lang="es-MX" dirty="0" smtClean="0"/>
              <a:t>Evitamos la espera activa</a:t>
            </a:r>
          </a:p>
          <a:p>
            <a:r>
              <a:rPr lang="es-MX" dirty="0" smtClean="0"/>
              <a:t>La idea de POXIS es esperar hasta que se nos avise que se cumplió una condición</a:t>
            </a:r>
          </a:p>
          <a:p>
            <a:r>
              <a:rPr lang="es-MX" dirty="0" smtClean="0"/>
              <a:t>Usa tipos de datos </a:t>
            </a:r>
            <a:r>
              <a:rPr lang="es-MX" i="1" dirty="0" err="1" smtClean="0"/>
              <a:t>pthread_cond_t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7576356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Problema de espera activa</a:t>
            </a:r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1"/>
          </p:nvPr>
        </p:nvSpPr>
        <p:spPr>
          <a:xfrm>
            <a:off x="0" y="1772817"/>
            <a:ext cx="8172400" cy="29523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600" dirty="0"/>
              <a:t>Visibles a </a:t>
            </a:r>
            <a:r>
              <a:rPr lang="es-MX" sz="1600" dirty="0" smtClean="0"/>
              <a:t>ambos hilos: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  </a:t>
            </a:r>
            <a:r>
              <a:rPr lang="es-MX" sz="1600" dirty="0" err="1"/>
              <a:t>pthread_mutex_t</a:t>
            </a:r>
            <a:r>
              <a:rPr lang="es-MX" sz="1600" dirty="0"/>
              <a:t> </a:t>
            </a:r>
            <a:r>
              <a:rPr lang="es-MX" sz="1600" dirty="0" err="1"/>
              <a:t>lock_de_mi_variable</a:t>
            </a:r>
            <a:r>
              <a:rPr lang="es-MX" sz="1600" dirty="0"/>
              <a:t> = PTHREAD_MUTEX_INITIALIZER;</a:t>
            </a:r>
            <a:br>
              <a:rPr lang="es-MX" sz="1600" dirty="0"/>
            </a:br>
            <a:r>
              <a:rPr lang="es-MX" sz="1600" dirty="0"/>
              <a:t>  </a:t>
            </a:r>
            <a:r>
              <a:rPr lang="es-MX" sz="1600" dirty="0" err="1"/>
              <a:t>int</a:t>
            </a:r>
            <a:r>
              <a:rPr lang="es-MX" sz="1600" dirty="0"/>
              <a:t> variable = 0;</a:t>
            </a:r>
            <a:br>
              <a:rPr lang="es-MX" sz="1600" dirty="0"/>
            </a:b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En </a:t>
            </a:r>
            <a:r>
              <a:rPr lang="es-MX" sz="1600" dirty="0" smtClean="0"/>
              <a:t>un hilo: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   :</a:t>
            </a:r>
            <a:br>
              <a:rPr lang="es-MX" sz="1600" dirty="0"/>
            </a:br>
            <a:r>
              <a:rPr lang="es-MX" sz="1600" dirty="0"/>
              <a:t>  </a:t>
            </a:r>
            <a:r>
              <a:rPr lang="es-MX" sz="1600" dirty="0" err="1"/>
              <a:t>int</a:t>
            </a:r>
            <a:r>
              <a:rPr lang="es-MX" sz="1600" dirty="0"/>
              <a:t> done = 0;</a:t>
            </a:r>
            <a:br>
              <a:rPr lang="es-MX" sz="1600" dirty="0"/>
            </a:br>
            <a:r>
              <a:rPr lang="es-MX" sz="1600" dirty="0"/>
              <a:t>  </a:t>
            </a:r>
            <a:r>
              <a:rPr lang="es-MX" sz="1600" dirty="0" err="1"/>
              <a:t>while</a:t>
            </a:r>
            <a:r>
              <a:rPr lang="es-MX" sz="1600" dirty="0"/>
              <a:t> (!done) {  /*Espera activa u ocupada, indeseable */</a:t>
            </a:r>
            <a:br>
              <a:rPr lang="es-MX" sz="1600" dirty="0"/>
            </a:br>
            <a:r>
              <a:rPr lang="es-MX" sz="1600" dirty="0"/>
              <a:t>     </a:t>
            </a:r>
            <a:r>
              <a:rPr lang="es-MX" sz="1600" dirty="0" err="1"/>
              <a:t>pthread</a:t>
            </a:r>
            <a:r>
              <a:rPr lang="es-MX" sz="1600" dirty="0"/>
              <a:t>_ </a:t>
            </a:r>
            <a:r>
              <a:rPr lang="es-MX" sz="1600" dirty="0" err="1"/>
              <a:t>mutex_lock</a:t>
            </a:r>
            <a:r>
              <a:rPr lang="es-MX" sz="1600" dirty="0"/>
              <a:t>(&amp;</a:t>
            </a:r>
            <a:r>
              <a:rPr lang="es-MX" sz="1600" dirty="0" err="1"/>
              <a:t>lock_de_mi_variable</a:t>
            </a:r>
            <a:r>
              <a:rPr lang="es-MX" sz="1600" dirty="0"/>
              <a:t>);</a:t>
            </a:r>
            <a:br>
              <a:rPr lang="es-MX" sz="1600" dirty="0"/>
            </a:br>
            <a:r>
              <a:rPr lang="es-MX" sz="1600" dirty="0"/>
              <a:t>       </a:t>
            </a:r>
            <a:r>
              <a:rPr lang="es-MX" sz="1600" dirty="0" err="1"/>
              <a:t>if</a:t>
            </a:r>
            <a:r>
              <a:rPr lang="es-MX" sz="1600" dirty="0"/>
              <a:t> ( </a:t>
            </a:r>
            <a:r>
              <a:rPr lang="es-MX" sz="1600" dirty="0" err="1"/>
              <a:t>varaible</a:t>
            </a:r>
            <a:r>
              <a:rPr lang="es-MX" sz="1600" dirty="0"/>
              <a:t> &lt; MAXIMO)</a:t>
            </a:r>
            <a:br>
              <a:rPr lang="es-MX" sz="1600" dirty="0"/>
            </a:br>
            <a:r>
              <a:rPr lang="es-MX" sz="1600" dirty="0"/>
              <a:t>             done=1;</a:t>
            </a:r>
            <a:br>
              <a:rPr lang="es-MX" sz="1600" dirty="0"/>
            </a:br>
            <a:r>
              <a:rPr lang="es-MX" sz="1600" dirty="0"/>
              <a:t>      </a:t>
            </a:r>
            <a:r>
              <a:rPr lang="es-MX" sz="1600" dirty="0" err="1"/>
              <a:t>pthread_mutex_unlock</a:t>
            </a:r>
            <a:r>
              <a:rPr lang="es-MX" sz="1600" dirty="0"/>
              <a:t>(&amp;</a:t>
            </a:r>
            <a:r>
              <a:rPr lang="es-MX" sz="1600" dirty="0" err="1"/>
              <a:t>lock_de_mi_variable</a:t>
            </a:r>
            <a:r>
              <a:rPr lang="es-MX" sz="1600" dirty="0"/>
              <a:t>);</a:t>
            </a:r>
            <a:br>
              <a:rPr lang="es-MX" sz="1600" dirty="0"/>
            </a:br>
            <a:r>
              <a:rPr lang="es-MX" sz="1600" dirty="0"/>
              <a:t>  }</a:t>
            </a:r>
            <a:br>
              <a:rPr lang="es-MX" sz="1600" dirty="0"/>
            </a:br>
            <a:r>
              <a:rPr lang="es-MX" sz="1600" dirty="0"/>
              <a:t>   /* hago lo que esperaba para variable &lt; MAXIMO */</a:t>
            </a:r>
            <a:br>
              <a:rPr lang="es-MX" sz="1600" dirty="0"/>
            </a:br>
            <a:r>
              <a:rPr lang="es-MX" sz="1600" dirty="0"/>
              <a:t>  :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half" idx="2"/>
          </p:nvPr>
        </p:nvSpPr>
        <p:spPr>
          <a:xfrm>
            <a:off x="4860032" y="2492896"/>
            <a:ext cx="4283968" cy="32012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600" dirty="0"/>
              <a:t>En </a:t>
            </a:r>
            <a:r>
              <a:rPr lang="es-MX" sz="1600" dirty="0" smtClean="0"/>
              <a:t>otro hilo: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/>
              <a:t>   :</a:t>
            </a:r>
            <a:br>
              <a:rPr lang="es-MX" sz="1600" dirty="0"/>
            </a:br>
            <a:r>
              <a:rPr lang="es-MX" sz="1600" dirty="0"/>
              <a:t>   </a:t>
            </a:r>
            <a:r>
              <a:rPr lang="es-MX" sz="1600" dirty="0" err="1"/>
              <a:t>pthread</a:t>
            </a:r>
            <a:r>
              <a:rPr lang="es-MX" sz="1600" dirty="0"/>
              <a:t>_ </a:t>
            </a:r>
            <a:r>
              <a:rPr lang="es-MX" sz="1600" dirty="0" err="1"/>
              <a:t>mutex_lock</a:t>
            </a:r>
            <a:r>
              <a:rPr lang="es-MX" sz="1600" dirty="0"/>
              <a:t>(&amp;</a:t>
            </a:r>
            <a:r>
              <a:rPr lang="es-MX" sz="1600" dirty="0" err="1"/>
              <a:t>lock_de_mi_variable</a:t>
            </a:r>
            <a:r>
              <a:rPr lang="es-MX" sz="1600" dirty="0"/>
              <a:t>);</a:t>
            </a:r>
            <a:br>
              <a:rPr lang="es-MX" sz="1600" dirty="0"/>
            </a:br>
            <a:r>
              <a:rPr lang="es-MX" sz="1600" dirty="0"/>
              <a:t>   variable--;</a:t>
            </a:r>
            <a:br>
              <a:rPr lang="es-MX" sz="1600" dirty="0"/>
            </a:br>
            <a:r>
              <a:rPr lang="es-MX" sz="1600" dirty="0"/>
              <a:t>   </a:t>
            </a:r>
            <a:r>
              <a:rPr lang="es-MX" sz="1600" dirty="0" err="1"/>
              <a:t>pthread_mutex_unlock</a:t>
            </a:r>
            <a:r>
              <a:rPr lang="es-MX" sz="1600" dirty="0"/>
              <a:t>(&amp;</a:t>
            </a:r>
            <a:r>
              <a:rPr lang="es-MX" sz="1600" dirty="0" err="1"/>
              <a:t>lock_de_mi_variable</a:t>
            </a:r>
            <a:r>
              <a:rPr lang="es-MX" sz="1600" dirty="0"/>
              <a:t>);</a:t>
            </a:r>
            <a:br>
              <a:rPr lang="es-MX" sz="1600" dirty="0"/>
            </a:br>
            <a:r>
              <a:rPr lang="es-MX" sz="1600" dirty="0"/>
              <a:t>   :</a:t>
            </a:r>
          </a:p>
        </p:txBody>
      </p:sp>
    </p:spTree>
    <p:extLst>
      <p:ext uri="{BB962C8B-B14F-4D97-AF65-F5344CB8AC3E}">
        <p14:creationId xmlns:p14="http://schemas.microsoft.com/office/powerpoint/2010/main" val="24660836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variables de condición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La variables de condición se puede crear con el valor por defecto: PTHREAD_COND_INITIALIZER</a:t>
            </a:r>
          </a:p>
          <a:p>
            <a:r>
              <a:rPr lang="es-MX" dirty="0" smtClean="0"/>
              <a:t>O usar la función inicializadora: </a:t>
            </a:r>
          </a:p>
          <a:p>
            <a:pPr lvl="1"/>
            <a:r>
              <a:rPr lang="es-MX" dirty="0" err="1" smtClean="0"/>
              <a:t>pthread_cond_init</a:t>
            </a:r>
            <a:r>
              <a:rPr lang="es-MX" dirty="0" smtClean="0"/>
              <a:t>(</a:t>
            </a:r>
            <a:r>
              <a:rPr lang="es-MX" dirty="0" err="1" smtClean="0"/>
              <a:t>pthread_cond_t</a:t>
            </a:r>
            <a:r>
              <a:rPr lang="es-MX" dirty="0" smtClean="0"/>
              <a:t> *</a:t>
            </a:r>
            <a:r>
              <a:rPr lang="es-MX" dirty="0" err="1" smtClean="0"/>
              <a:t>cond</a:t>
            </a:r>
            <a:r>
              <a:rPr lang="es-MX" dirty="0" smtClean="0"/>
              <a:t>, </a:t>
            </a:r>
            <a:r>
              <a:rPr lang="es-MX" dirty="0" err="1" smtClean="0"/>
              <a:t>pthread_condattr_t</a:t>
            </a:r>
            <a:r>
              <a:rPr lang="es-MX" dirty="0" smtClean="0"/>
              <a:t> *</a:t>
            </a:r>
            <a:r>
              <a:rPr lang="es-MX" dirty="0" err="1" smtClean="0"/>
              <a:t>attr</a:t>
            </a:r>
            <a:r>
              <a:rPr lang="es-MX" dirty="0" smtClean="0"/>
              <a:t>);</a:t>
            </a:r>
          </a:p>
          <a:p>
            <a:pPr lvl="1"/>
            <a:r>
              <a:rPr lang="es-MX" dirty="0" err="1" smtClean="0"/>
              <a:t>Pthread_cond_destroy</a:t>
            </a:r>
            <a:r>
              <a:rPr lang="es-MX" dirty="0" smtClean="0"/>
              <a:t>(</a:t>
            </a:r>
            <a:r>
              <a:rPr lang="es-MX" dirty="0" err="1" smtClean="0"/>
              <a:t>pthread_cond_t</a:t>
            </a:r>
            <a:r>
              <a:rPr lang="es-MX" dirty="0" smtClean="0"/>
              <a:t> *</a:t>
            </a:r>
            <a:r>
              <a:rPr lang="es-MX" dirty="0" err="1" smtClean="0"/>
              <a:t>cond</a:t>
            </a:r>
            <a:r>
              <a:rPr lang="es-MX" dirty="0" smtClean="0"/>
              <a:t>);</a:t>
            </a:r>
          </a:p>
          <a:p>
            <a:r>
              <a:rPr lang="es-MX" dirty="0" smtClean="0"/>
              <a:t>Ambos retornan cero en caso de que todo este bien y otro valor en caso contrario</a:t>
            </a:r>
          </a:p>
        </p:txBody>
      </p:sp>
    </p:spTree>
    <p:extLst>
      <p:ext uri="{BB962C8B-B14F-4D97-AF65-F5344CB8AC3E}">
        <p14:creationId xmlns:p14="http://schemas.microsoft.com/office/powerpoint/2010/main" val="39561410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Espera con variables de condición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Usamos </a:t>
            </a:r>
            <a:r>
              <a:rPr lang="es-MX" dirty="0" err="1" smtClean="0"/>
              <a:t>pthread_cond_wait</a:t>
            </a:r>
            <a:r>
              <a:rPr lang="es-MX" dirty="0" smtClean="0"/>
              <a:t> para esperar una señal</a:t>
            </a:r>
          </a:p>
          <a:p>
            <a:pPr lvl="1"/>
            <a:r>
              <a:rPr lang="es-MX" dirty="0" err="1" smtClean="0"/>
              <a:t>pthread_cond_wait</a:t>
            </a:r>
            <a:r>
              <a:rPr lang="es-MX" dirty="0" smtClean="0"/>
              <a:t>(</a:t>
            </a:r>
            <a:r>
              <a:rPr lang="es-MX" dirty="0" err="1" smtClean="0"/>
              <a:t>pthread_cond_t</a:t>
            </a:r>
            <a:r>
              <a:rPr lang="es-MX" dirty="0" smtClean="0"/>
              <a:t> *</a:t>
            </a:r>
            <a:r>
              <a:rPr lang="es-MX" dirty="0" err="1" smtClean="0"/>
              <a:t>cond</a:t>
            </a:r>
            <a:r>
              <a:rPr lang="es-MX" dirty="0" smtClean="0"/>
              <a:t>, </a:t>
            </a:r>
            <a:r>
              <a:rPr lang="es-MX" dirty="0" err="1" smtClean="0"/>
              <a:t>pthread_mutex_t</a:t>
            </a:r>
            <a:r>
              <a:rPr lang="es-MX" dirty="0" smtClean="0"/>
              <a:t> *</a:t>
            </a:r>
            <a:r>
              <a:rPr lang="es-MX" dirty="0" err="1" smtClean="0"/>
              <a:t>mutex</a:t>
            </a:r>
            <a:r>
              <a:rPr lang="es-MX" dirty="0" smtClean="0"/>
              <a:t>)</a:t>
            </a:r>
          </a:p>
          <a:p>
            <a:r>
              <a:rPr lang="es-MX" dirty="0" smtClean="0"/>
              <a:t>Podemos esperar durante un tiempo solamente:</a:t>
            </a:r>
          </a:p>
          <a:p>
            <a:pPr lvl="1"/>
            <a:r>
              <a:rPr lang="es-MX" dirty="0" err="1" smtClean="0"/>
              <a:t>pthread_cond_timewait</a:t>
            </a:r>
            <a:r>
              <a:rPr lang="es-MX" dirty="0" smtClean="0"/>
              <a:t>(</a:t>
            </a:r>
            <a:r>
              <a:rPr lang="es-MX" dirty="0" err="1" smtClean="0"/>
              <a:t>pthread_cond_t</a:t>
            </a:r>
            <a:r>
              <a:rPr lang="es-MX" dirty="0" smtClean="0"/>
              <a:t> *</a:t>
            </a:r>
            <a:r>
              <a:rPr lang="es-MX" dirty="0" err="1" smtClean="0"/>
              <a:t>cond</a:t>
            </a:r>
            <a:r>
              <a:rPr lang="es-MX" dirty="0" smtClean="0"/>
              <a:t>, </a:t>
            </a:r>
            <a:r>
              <a:rPr lang="es-MX" dirty="0" err="1" smtClean="0"/>
              <a:t>pthread_mutex_t</a:t>
            </a:r>
            <a:r>
              <a:rPr lang="es-MX" dirty="0" smtClean="0"/>
              <a:t> *</a:t>
            </a:r>
            <a:r>
              <a:rPr lang="es-MX" dirty="0" err="1" smtClean="0"/>
              <a:t>mutex</a:t>
            </a:r>
            <a:r>
              <a:rPr lang="es-MX" dirty="0" smtClean="0"/>
              <a:t>, </a:t>
            </a:r>
            <a:r>
              <a:rPr lang="es-MX" dirty="0" err="1" smtClean="0"/>
              <a:t>const</a:t>
            </a:r>
            <a:r>
              <a:rPr lang="es-MX" dirty="0" smtClean="0"/>
              <a:t> 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timespec</a:t>
            </a:r>
            <a:r>
              <a:rPr lang="es-MX" dirty="0" smtClean="0"/>
              <a:t> *t)</a:t>
            </a:r>
          </a:p>
          <a:p>
            <a:r>
              <a:rPr lang="es-MX" dirty="0" smtClean="0"/>
              <a:t>Regresa un valor de cero en caso de que todo este bien y otro valor en caso contrario</a:t>
            </a:r>
          </a:p>
        </p:txBody>
      </p:sp>
    </p:spTree>
    <p:extLst>
      <p:ext uri="{BB962C8B-B14F-4D97-AF65-F5344CB8AC3E}">
        <p14:creationId xmlns:p14="http://schemas.microsoft.com/office/powerpoint/2010/main" val="3179382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para señales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Hay dos funciones para informar que una condición a cambiado:</a:t>
            </a:r>
          </a:p>
          <a:p>
            <a:pPr lvl="1"/>
            <a:r>
              <a:rPr lang="es-MX" dirty="0" err="1" smtClean="0"/>
              <a:t>pthread_cond_broadcast</a:t>
            </a:r>
            <a:r>
              <a:rPr lang="es-MX" dirty="0" smtClean="0"/>
              <a:t>(</a:t>
            </a:r>
            <a:r>
              <a:rPr lang="es-MX" dirty="0" err="1" smtClean="0"/>
              <a:t>pthread_cond_t</a:t>
            </a:r>
            <a:r>
              <a:rPr lang="es-MX" dirty="0" smtClean="0"/>
              <a:t> *</a:t>
            </a:r>
            <a:r>
              <a:rPr lang="es-MX" dirty="0" err="1" smtClean="0"/>
              <a:t>cond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 smtClean="0"/>
              <a:t>pthread_cond_signal</a:t>
            </a:r>
            <a:r>
              <a:rPr lang="es-MX" dirty="0" smtClean="0"/>
              <a:t>(</a:t>
            </a:r>
            <a:r>
              <a:rPr lang="es-MX" dirty="0" err="1" smtClean="0"/>
              <a:t>pthread_cond_t</a:t>
            </a:r>
            <a:r>
              <a:rPr lang="es-MX" dirty="0" smtClean="0"/>
              <a:t> *</a:t>
            </a:r>
            <a:r>
              <a:rPr lang="es-MX" dirty="0" err="1" smtClean="0"/>
              <a:t>cond</a:t>
            </a:r>
            <a:r>
              <a:rPr lang="es-MX" dirty="0" smtClean="0"/>
              <a:t>)</a:t>
            </a:r>
          </a:p>
          <a:p>
            <a:r>
              <a:rPr lang="es-MX" dirty="0"/>
              <a:t>Regresa un valor de cero en caso de que todo este bien y otro valor en caso contrario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26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3826768" cy="57606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Ejemplo </a:t>
            </a:r>
            <a:r>
              <a:rPr lang="es-MX" dirty="0" err="1" smtClean="0"/>
              <a:t>cond.c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7504" y="764704"/>
            <a:ext cx="4388296" cy="60932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stdio.h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stdlib.h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pthread.h</a:t>
            </a:r>
            <a:r>
              <a:rPr lang="es-MX" dirty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pthread_mutex_t</a:t>
            </a:r>
            <a:r>
              <a:rPr lang="es-MX" dirty="0"/>
              <a:t> m = PTHREAD_MUTEX_INITIALIZER;</a:t>
            </a:r>
          </a:p>
          <a:p>
            <a:pPr marL="0" indent="0">
              <a:buNone/>
            </a:pPr>
            <a:r>
              <a:rPr lang="es-MX" dirty="0" err="1"/>
              <a:t>pthread_cond_t</a:t>
            </a:r>
            <a:r>
              <a:rPr lang="es-MX" dirty="0"/>
              <a:t> cv = PTHREAD_COND_INITIALIZER;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* f1();</a:t>
            </a:r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* f2();</a:t>
            </a:r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cont</a:t>
            </a:r>
            <a:r>
              <a:rPr lang="es-MX" dirty="0"/>
              <a:t> = 0;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#define LIM 10</a:t>
            </a:r>
          </a:p>
          <a:p>
            <a:pPr marL="0" indent="0">
              <a:buNone/>
            </a:pPr>
            <a:r>
              <a:rPr lang="es-MX" dirty="0"/>
              <a:t>#define L1  3</a:t>
            </a:r>
          </a:p>
          <a:p>
            <a:pPr marL="0" indent="0">
              <a:buNone/>
            </a:pPr>
            <a:r>
              <a:rPr lang="es-MX" dirty="0"/>
              <a:t>#define L2  6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main</a:t>
            </a:r>
            <a:r>
              <a:rPr lang="es-MX" dirty="0"/>
              <a:t>(){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pthread_t</a:t>
            </a:r>
            <a:r>
              <a:rPr lang="es-MX" dirty="0"/>
              <a:t> t1, t2;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pthread_create</a:t>
            </a:r>
            <a:r>
              <a:rPr lang="es-MX" dirty="0"/>
              <a:t>(&amp;t1, NULL, f1, NULL);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pthread_create</a:t>
            </a:r>
            <a:r>
              <a:rPr lang="es-MX" dirty="0"/>
              <a:t>(&amp;t2, NULL, f2, NULL);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pthread_join</a:t>
            </a:r>
            <a:r>
              <a:rPr lang="es-MX" dirty="0"/>
              <a:t>(t1, NULL);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pthread_join</a:t>
            </a:r>
            <a:r>
              <a:rPr lang="es-MX" dirty="0"/>
              <a:t>(t2, NULL);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printf</a:t>
            </a:r>
            <a:r>
              <a:rPr lang="es-MX" dirty="0"/>
              <a:t>("La cuenta final es: %d\n", </a:t>
            </a:r>
            <a:r>
              <a:rPr lang="es-MX" dirty="0" err="1"/>
              <a:t>cont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exit</a:t>
            </a:r>
            <a:r>
              <a:rPr lang="es-MX" dirty="0"/>
              <a:t>(0);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16016" y="332656"/>
            <a:ext cx="4427984" cy="6264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*f1(){</a:t>
            </a:r>
          </a:p>
          <a:p>
            <a:pPr marL="0" indent="0">
              <a:buNone/>
            </a:pPr>
            <a:r>
              <a:rPr lang="es-MX" dirty="0" smtClean="0"/>
              <a:t>  </a:t>
            </a:r>
            <a:r>
              <a:rPr lang="es-MX" dirty="0" err="1" smtClean="0"/>
              <a:t>for</a:t>
            </a:r>
            <a:r>
              <a:rPr lang="es-MX" dirty="0"/>
              <a:t>(;;){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smtClean="0"/>
              <a:t>   </a:t>
            </a:r>
            <a:r>
              <a:rPr lang="es-MX" dirty="0" err="1" smtClean="0"/>
              <a:t>pthread_mutex_lock</a:t>
            </a:r>
            <a:r>
              <a:rPr lang="es-MX" dirty="0"/>
              <a:t>(&amp;m);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 smtClean="0"/>
              <a:t>pthread_cond_wait</a:t>
            </a:r>
            <a:r>
              <a:rPr lang="es-MX" dirty="0"/>
              <a:t>(&amp;cv, &amp;m);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 smtClean="0"/>
              <a:t>cont</a:t>
            </a:r>
            <a:r>
              <a:rPr lang="es-MX" dirty="0"/>
              <a:t>++;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 smtClean="0"/>
              <a:t>printf</a:t>
            </a:r>
            <a:r>
              <a:rPr lang="es-MX" dirty="0"/>
              <a:t>("</a:t>
            </a:r>
            <a:r>
              <a:rPr lang="es-MX" dirty="0" err="1"/>
              <a:t>cont</a:t>
            </a:r>
            <a:r>
              <a:rPr lang="es-MX" dirty="0"/>
              <a:t> </a:t>
            </a:r>
            <a:r>
              <a:rPr lang="es-MX" dirty="0" smtClean="0"/>
              <a:t>inc. desde </a:t>
            </a:r>
            <a:r>
              <a:rPr lang="es-MX" dirty="0"/>
              <a:t>f1(): %d\n",</a:t>
            </a:r>
            <a:r>
              <a:rPr lang="es-MX" dirty="0" err="1"/>
              <a:t>cont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 smtClean="0"/>
              <a:t>pthread_mutex_unlock</a:t>
            </a:r>
            <a:r>
              <a:rPr lang="es-MX" dirty="0"/>
              <a:t>(&amp;m);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cont</a:t>
            </a:r>
            <a:r>
              <a:rPr lang="es-MX" dirty="0" smtClean="0"/>
              <a:t> </a:t>
            </a:r>
            <a:r>
              <a:rPr lang="es-MX" dirty="0"/>
              <a:t>&gt;= LIM) </a:t>
            </a:r>
            <a:r>
              <a:rPr lang="es-MX" dirty="0" err="1"/>
              <a:t>return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smtClean="0"/>
              <a:t>}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*f2(){</a:t>
            </a:r>
          </a:p>
          <a:p>
            <a:pPr marL="0" indent="0">
              <a:buNone/>
            </a:pPr>
            <a:r>
              <a:rPr lang="es-MX" dirty="0" smtClean="0"/>
              <a:t>   </a:t>
            </a:r>
            <a:r>
              <a:rPr lang="es-MX" dirty="0" err="1" smtClean="0"/>
              <a:t>for</a:t>
            </a:r>
            <a:r>
              <a:rPr lang="es-MX" dirty="0"/>
              <a:t>(;;){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smtClean="0"/>
              <a:t>   </a:t>
            </a:r>
            <a:r>
              <a:rPr lang="es-MX" dirty="0" err="1" smtClean="0"/>
              <a:t>pthread_mutex_lock</a:t>
            </a:r>
            <a:r>
              <a:rPr lang="es-MX" dirty="0"/>
              <a:t>(&amp;m);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cont</a:t>
            </a:r>
            <a:r>
              <a:rPr lang="es-MX" dirty="0"/>
              <a:t>&lt; L1 || </a:t>
            </a:r>
            <a:r>
              <a:rPr lang="es-MX" dirty="0" err="1"/>
              <a:t>cont</a:t>
            </a:r>
            <a:r>
              <a:rPr lang="es-MX" dirty="0"/>
              <a:t> &gt; L2) </a:t>
            </a:r>
            <a:r>
              <a:rPr lang="es-MX" dirty="0" err="1"/>
              <a:t>pthread_cond_signal</a:t>
            </a:r>
            <a:r>
              <a:rPr lang="es-MX" dirty="0"/>
              <a:t>(&amp;cv);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 smtClean="0"/>
              <a:t>else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smtClean="0"/>
              <a:t>    </a:t>
            </a:r>
            <a:r>
              <a:rPr lang="es-MX" dirty="0" err="1"/>
              <a:t>cont</a:t>
            </a:r>
            <a:r>
              <a:rPr lang="es-MX" dirty="0"/>
              <a:t>++;</a:t>
            </a:r>
          </a:p>
          <a:p>
            <a:pPr marL="0" indent="0">
              <a:buNone/>
            </a:pPr>
            <a:r>
              <a:rPr lang="es-MX" dirty="0"/>
              <a:t>          </a:t>
            </a:r>
            <a:r>
              <a:rPr lang="es-MX" dirty="0" err="1" smtClean="0"/>
              <a:t>printf</a:t>
            </a:r>
            <a:r>
              <a:rPr lang="es-MX" dirty="0"/>
              <a:t>("</a:t>
            </a:r>
            <a:r>
              <a:rPr lang="es-MX" dirty="0" err="1"/>
              <a:t>cont</a:t>
            </a:r>
            <a:r>
              <a:rPr lang="es-MX" dirty="0"/>
              <a:t> </a:t>
            </a:r>
            <a:r>
              <a:rPr lang="es-MX" dirty="0" smtClean="0"/>
              <a:t>inc. </a:t>
            </a:r>
            <a:r>
              <a:rPr lang="es-MX" dirty="0"/>
              <a:t>desde f2(): %d\n",</a:t>
            </a:r>
            <a:r>
              <a:rPr lang="es-MX" dirty="0" err="1"/>
              <a:t>cont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smtClean="0"/>
              <a:t>}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 smtClean="0"/>
              <a:t>pthread_mutex_unlock</a:t>
            </a:r>
            <a:r>
              <a:rPr lang="es-MX" dirty="0"/>
              <a:t>(&amp;m);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cont</a:t>
            </a:r>
            <a:r>
              <a:rPr lang="es-MX" dirty="0" smtClean="0"/>
              <a:t> </a:t>
            </a:r>
            <a:r>
              <a:rPr lang="es-MX" dirty="0"/>
              <a:t>&gt;= LIM) </a:t>
            </a:r>
            <a:r>
              <a:rPr lang="es-MX" dirty="0" err="1"/>
              <a:t>return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smtClean="0"/>
              <a:t>}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12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procesos se pueden ejecutar en dos modos: usuario y supervisor (o modo </a:t>
            </a:r>
            <a:r>
              <a:rPr lang="es-MX" dirty="0" err="1" smtClean="0"/>
              <a:t>kerner</a:t>
            </a:r>
            <a:r>
              <a:rPr lang="es-MX" dirty="0" smtClean="0"/>
              <a:t>).</a:t>
            </a:r>
          </a:p>
          <a:p>
            <a:r>
              <a:rPr lang="es-MX" dirty="0" smtClean="0"/>
              <a:t>La pila del modo usuario incluye argumentos, variables locales y otros datos relacionados</a:t>
            </a:r>
          </a:p>
          <a:p>
            <a:r>
              <a:rPr lang="es-MX" dirty="0" smtClean="0"/>
              <a:t>El modo supervisor contiene los marcos de pula de las llamadas al sistema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73489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</a:t>
            </a:r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7787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 en POXIS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b="1" dirty="0" smtClean="0"/>
              <a:t>Semáforo</a:t>
            </a:r>
            <a:r>
              <a:rPr lang="es-MX" dirty="0" smtClean="0"/>
              <a:t>. Primitiva de sincronización mínima que pueden utilizar las aplicaciones para implementar mecanismos de </a:t>
            </a:r>
            <a:r>
              <a:rPr lang="es-MX" dirty="0" err="1" smtClean="0"/>
              <a:t>sincronia</a:t>
            </a:r>
            <a:r>
              <a:rPr lang="es-MX" dirty="0" smtClean="0"/>
              <a:t>.</a:t>
            </a:r>
          </a:p>
          <a:p>
            <a:r>
              <a:rPr lang="es-MX" dirty="0" smtClean="0"/>
              <a:t>Un semáforo se representa como un recurso compartido con un valor entero no negativo</a:t>
            </a:r>
          </a:p>
          <a:p>
            <a:r>
              <a:rPr lang="es-MX" b="1" dirty="0" smtClean="0"/>
              <a:t>Bloqueo de semáforo</a:t>
            </a:r>
            <a:r>
              <a:rPr lang="es-MX" dirty="0" smtClean="0"/>
              <a:t>. Si el semáforo vale cero, la operación produce el bloqueo de un hilo y lo añade a la cola de espera. En caso contrario </a:t>
            </a:r>
            <a:r>
              <a:rPr lang="es-MX" dirty="0" err="1" smtClean="0"/>
              <a:t>decrementa</a:t>
            </a:r>
            <a:r>
              <a:rPr lang="es-MX" dirty="0" smtClean="0"/>
              <a:t> el valor del semáforo</a:t>
            </a:r>
          </a:p>
          <a:p>
            <a:r>
              <a:rPr lang="es-MX" b="1" dirty="0" smtClean="0"/>
              <a:t>Desbloqueo de un semáforo.</a:t>
            </a:r>
            <a:r>
              <a:rPr lang="es-MX" dirty="0" smtClean="0"/>
              <a:t> Si hay un hilo en la cola es extraído y desbloqueado, en caso contrario se incrementa el valor del semáforo.</a:t>
            </a:r>
            <a:endParaRPr lang="es-MX" b="1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5952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Semáforos nominales  y anónimos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semáforos nominales son usados para sincronizar procesos no relacionados.</a:t>
            </a:r>
          </a:p>
          <a:p>
            <a:r>
              <a:rPr lang="es-MX" dirty="0" smtClean="0"/>
              <a:t>Los semáforos anónimo se usan para procesos que forman parte de una misma jerarquía o hilos de un mismo proceso.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74519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Apertura de un semáforo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semaphore.h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err="1" smtClean="0"/>
              <a:t>sem_t</a:t>
            </a:r>
            <a:r>
              <a:rPr lang="es-MX" dirty="0" smtClean="0"/>
              <a:t> *</a:t>
            </a:r>
            <a:r>
              <a:rPr lang="es-MX" dirty="0" err="1" smtClean="0"/>
              <a:t>sem_open</a:t>
            </a:r>
            <a:r>
              <a:rPr lang="es-MX" dirty="0" smtClean="0"/>
              <a:t>(</a:t>
            </a:r>
            <a:r>
              <a:rPr lang="es-MX" dirty="0" err="1" smtClean="0"/>
              <a:t>const</a:t>
            </a:r>
            <a:r>
              <a:rPr lang="es-MX" dirty="0" smtClean="0"/>
              <a:t> </a:t>
            </a:r>
            <a:r>
              <a:rPr lang="es-MX" dirty="0" err="1" smtClean="0"/>
              <a:t>char</a:t>
            </a:r>
            <a:r>
              <a:rPr lang="es-MX" dirty="0" smtClean="0"/>
              <a:t> *</a:t>
            </a:r>
            <a:r>
              <a:rPr lang="es-MX" dirty="0" err="1" smtClean="0"/>
              <a:t>name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oflag</a:t>
            </a:r>
            <a:r>
              <a:rPr lang="es-MX" dirty="0" smtClean="0"/>
              <a:t>,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       [</a:t>
            </a:r>
            <a:r>
              <a:rPr lang="es-MX" dirty="0" err="1" smtClean="0"/>
              <a:t>mode_t</a:t>
            </a:r>
            <a:r>
              <a:rPr lang="es-MX" dirty="0" smtClean="0"/>
              <a:t> </a:t>
            </a:r>
            <a:r>
              <a:rPr lang="es-MX" dirty="0" err="1" smtClean="0"/>
              <a:t>mode</a:t>
            </a:r>
            <a:r>
              <a:rPr lang="es-MX" dirty="0" smtClean="0"/>
              <a:t>, </a:t>
            </a:r>
            <a:r>
              <a:rPr lang="es-MX" dirty="0" err="1" smtClean="0"/>
              <a:t>sunsigned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]);</a:t>
            </a:r>
          </a:p>
          <a:p>
            <a:r>
              <a:rPr lang="es-MX" dirty="0" err="1" smtClean="0"/>
              <a:t>name</a:t>
            </a:r>
            <a:r>
              <a:rPr lang="es-MX" dirty="0" smtClean="0"/>
              <a:t> es una ruta que sirve como nombre del semáforo</a:t>
            </a:r>
          </a:p>
          <a:p>
            <a:r>
              <a:rPr lang="es-MX" dirty="0" err="1" smtClean="0"/>
              <a:t>oflag</a:t>
            </a:r>
            <a:r>
              <a:rPr lang="es-MX" dirty="0" smtClean="0"/>
              <a:t> es una máscara que indica el modo de apertura:</a:t>
            </a:r>
          </a:p>
          <a:p>
            <a:pPr lvl="1"/>
            <a:r>
              <a:rPr lang="es-MX" dirty="0" smtClean="0"/>
              <a:t>O_CREAT, lo crea si es que no existe</a:t>
            </a:r>
          </a:p>
          <a:p>
            <a:pPr lvl="1"/>
            <a:r>
              <a:rPr lang="es-MX" dirty="0" smtClean="0"/>
              <a:t>O_EXCL, la función falla si el semáforo existe</a:t>
            </a:r>
          </a:p>
          <a:p>
            <a:r>
              <a:rPr lang="es-MX" dirty="0" err="1" smtClean="0"/>
              <a:t>mode</a:t>
            </a:r>
            <a:r>
              <a:rPr lang="es-MX" dirty="0" smtClean="0"/>
              <a:t> es una máscara con los permisos de lectura y escritura del semáforo</a:t>
            </a:r>
          </a:p>
          <a:p>
            <a:r>
              <a:rPr lang="es-MX" dirty="0" err="1"/>
              <a:t>v</a:t>
            </a:r>
            <a:r>
              <a:rPr lang="es-MX" dirty="0" err="1" smtClean="0"/>
              <a:t>alue</a:t>
            </a:r>
            <a:r>
              <a:rPr lang="es-MX" dirty="0" smtClean="0"/>
              <a:t> es el valor de inicialización que debe ser menor a SEM_VALUE_MAX</a:t>
            </a:r>
          </a:p>
          <a:p>
            <a:r>
              <a:rPr lang="es-MX" dirty="0" smtClean="0"/>
              <a:t>Si la función se ejecuta satisfactoriamente regresa la dirección del semáforo del tipo </a:t>
            </a:r>
            <a:r>
              <a:rPr lang="es-MX" dirty="0" err="1" smtClean="0"/>
              <a:t>sem_t</a:t>
            </a:r>
            <a:r>
              <a:rPr lang="es-MX" dirty="0" smtClean="0"/>
              <a:t>, en caso contrario devuelve SEM_FAILED y el número de error en </a:t>
            </a:r>
            <a:r>
              <a:rPr lang="es-MX" dirty="0" err="1" smtClean="0"/>
              <a:t>errno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996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Semáforo anónimo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semaphore.h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sem_init</a:t>
            </a:r>
            <a:r>
              <a:rPr lang="es-MX" dirty="0" smtClean="0"/>
              <a:t> (</a:t>
            </a:r>
            <a:r>
              <a:rPr lang="es-MX" dirty="0" err="1" smtClean="0"/>
              <a:t>sem_t</a:t>
            </a:r>
            <a:r>
              <a:rPr lang="es-MX" dirty="0" smtClean="0"/>
              <a:t> *</a:t>
            </a:r>
            <a:r>
              <a:rPr lang="es-MX" dirty="0" err="1" smtClean="0"/>
              <a:t>sem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pshared</a:t>
            </a:r>
            <a:r>
              <a:rPr lang="es-MX" dirty="0" smtClean="0"/>
              <a:t>,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 	 </a:t>
            </a:r>
            <a:r>
              <a:rPr lang="es-MX" dirty="0" err="1" smtClean="0"/>
              <a:t>unsigned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sem</a:t>
            </a:r>
            <a:r>
              <a:rPr lang="es-MX" dirty="0" smtClean="0"/>
              <a:t> es una referencia al semáforo</a:t>
            </a:r>
          </a:p>
          <a:p>
            <a:r>
              <a:rPr lang="es-MX" dirty="0" err="1" smtClean="0"/>
              <a:t>pshared</a:t>
            </a:r>
            <a:r>
              <a:rPr lang="es-MX" dirty="0" smtClean="0"/>
              <a:t> diferente de cero indica que el semáforo se compartirá por procesos relacionados, en caso contrario </a:t>
            </a:r>
            <a:r>
              <a:rPr lang="es-MX" dirty="0" err="1" smtClean="0"/>
              <a:t>pshared</a:t>
            </a:r>
            <a:r>
              <a:rPr lang="es-MX" dirty="0" smtClean="0"/>
              <a:t> = 0</a:t>
            </a:r>
          </a:p>
          <a:p>
            <a:r>
              <a:rPr lang="es-MX" dirty="0" err="1" smtClean="0"/>
              <a:t>value</a:t>
            </a:r>
            <a:r>
              <a:rPr lang="es-MX" dirty="0" smtClean="0"/>
              <a:t> es el valor de inicialización</a:t>
            </a:r>
          </a:p>
          <a:p>
            <a:r>
              <a:rPr lang="es-MX" dirty="0" smtClean="0"/>
              <a:t>En caso de que la función no se ejecute satisfactoriamente regresa -1</a:t>
            </a:r>
          </a:p>
        </p:txBody>
      </p:sp>
    </p:spTree>
    <p:extLst>
      <p:ext uri="{BB962C8B-B14F-4D97-AF65-F5344CB8AC3E}">
        <p14:creationId xmlns:p14="http://schemas.microsoft.com/office/powerpoint/2010/main" val="2406097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del semáforo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semaphore.h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sem_post</a:t>
            </a:r>
            <a:r>
              <a:rPr lang="es-MX" dirty="0" smtClean="0"/>
              <a:t> (</a:t>
            </a:r>
            <a:r>
              <a:rPr lang="es-MX" dirty="0" err="1" smtClean="0"/>
              <a:t>sem_t</a:t>
            </a:r>
            <a:r>
              <a:rPr lang="es-MX" dirty="0" smtClean="0"/>
              <a:t> *</a:t>
            </a:r>
            <a:r>
              <a:rPr lang="es-MX" dirty="0" err="1" smtClean="0"/>
              <a:t>sem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 smtClean="0"/>
              <a:t>sem_wait</a:t>
            </a:r>
            <a:r>
              <a:rPr lang="es-MX" dirty="0" smtClean="0"/>
              <a:t> </a:t>
            </a:r>
            <a:r>
              <a:rPr lang="es-MX" dirty="0"/>
              <a:t>(</a:t>
            </a:r>
            <a:r>
              <a:rPr lang="es-MX" dirty="0" err="1"/>
              <a:t>sem_t</a:t>
            </a:r>
            <a:r>
              <a:rPr lang="es-MX" dirty="0"/>
              <a:t> *</a:t>
            </a:r>
            <a:r>
              <a:rPr lang="es-MX" dirty="0" err="1"/>
              <a:t>sem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sem_trywait</a:t>
            </a:r>
            <a:r>
              <a:rPr lang="es-MX" dirty="0"/>
              <a:t> (</a:t>
            </a:r>
            <a:r>
              <a:rPr lang="es-MX" dirty="0" err="1"/>
              <a:t>sem_t</a:t>
            </a:r>
            <a:r>
              <a:rPr lang="es-MX" dirty="0"/>
              <a:t> *</a:t>
            </a:r>
            <a:r>
              <a:rPr lang="es-MX" dirty="0" err="1"/>
              <a:t>sem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 smtClean="0"/>
              <a:t>sem_getvalue</a:t>
            </a:r>
            <a:r>
              <a:rPr lang="es-MX" dirty="0" smtClean="0"/>
              <a:t>(</a:t>
            </a:r>
            <a:r>
              <a:rPr lang="es-MX" dirty="0" err="1" smtClean="0"/>
              <a:t>sem_t</a:t>
            </a:r>
            <a:r>
              <a:rPr lang="es-MX" dirty="0" smtClean="0"/>
              <a:t> </a:t>
            </a:r>
            <a:r>
              <a:rPr lang="es-MX" dirty="0"/>
              <a:t>*</a:t>
            </a:r>
            <a:r>
              <a:rPr lang="es-MX" dirty="0" err="1" smtClean="0"/>
              <a:t>sem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*</a:t>
            </a:r>
            <a:r>
              <a:rPr lang="es-MX" dirty="0" err="1" smtClean="0"/>
              <a:t>sval</a:t>
            </a:r>
            <a:r>
              <a:rPr lang="es-MX" dirty="0" smtClean="0"/>
              <a:t>);</a:t>
            </a:r>
          </a:p>
          <a:p>
            <a:pPr marL="857250" lvl="1" indent="-457200"/>
            <a:r>
              <a:rPr lang="es-MX" dirty="0" err="1" smtClean="0"/>
              <a:t>Sval</a:t>
            </a:r>
            <a:r>
              <a:rPr lang="es-MX" dirty="0" smtClean="0"/>
              <a:t> es un valor positivo si el semáforo no esta bloqueado.</a:t>
            </a:r>
          </a:p>
          <a:p>
            <a:pPr marL="857250" lvl="1" indent="-457200"/>
            <a:r>
              <a:rPr lang="es-MX" dirty="0" smtClean="0"/>
              <a:t>En otro caso indica el número de hilos que están esperando en valor absoluto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02825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Liberar los recursos de un semáforo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semaphore.h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sem_close</a:t>
            </a:r>
            <a:r>
              <a:rPr lang="es-MX" dirty="0" smtClean="0"/>
              <a:t>( </a:t>
            </a:r>
            <a:r>
              <a:rPr lang="es-MX" dirty="0" err="1" smtClean="0"/>
              <a:t>sem_t</a:t>
            </a:r>
            <a:r>
              <a:rPr lang="es-MX" dirty="0" smtClean="0"/>
              <a:t> *</a:t>
            </a:r>
            <a:r>
              <a:rPr lang="es-MX" dirty="0" err="1" smtClean="0"/>
              <a:t>sem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sem_unlink</a:t>
            </a:r>
            <a:r>
              <a:rPr lang="es-MX" dirty="0" smtClean="0"/>
              <a:t>(</a:t>
            </a:r>
            <a:r>
              <a:rPr lang="es-MX" dirty="0" err="1" smtClean="0"/>
              <a:t>const</a:t>
            </a:r>
            <a:r>
              <a:rPr lang="es-MX" dirty="0" smtClean="0"/>
              <a:t> </a:t>
            </a:r>
            <a:r>
              <a:rPr lang="es-MX" dirty="0" err="1" smtClean="0"/>
              <a:t>char</a:t>
            </a:r>
            <a:r>
              <a:rPr lang="es-MX" dirty="0" smtClean="0"/>
              <a:t> *</a:t>
            </a:r>
            <a:r>
              <a:rPr lang="es-MX" dirty="0" err="1" smtClean="0"/>
              <a:t>name</a:t>
            </a:r>
            <a:r>
              <a:rPr lang="es-MX" dirty="0" smtClean="0"/>
              <a:t>);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 smtClean="0"/>
              <a:t>sem_destroy</a:t>
            </a:r>
            <a:r>
              <a:rPr lang="es-MX" dirty="0" smtClean="0"/>
              <a:t>( </a:t>
            </a:r>
            <a:r>
              <a:rPr lang="es-MX" dirty="0" err="1"/>
              <a:t>sem_t</a:t>
            </a:r>
            <a:r>
              <a:rPr lang="es-MX" dirty="0"/>
              <a:t> *</a:t>
            </a:r>
            <a:r>
              <a:rPr lang="es-MX" dirty="0" err="1"/>
              <a:t>sem</a:t>
            </a:r>
            <a:r>
              <a:rPr lang="es-MX" dirty="0"/>
              <a:t>);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3634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3178696" cy="620688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semáforo.c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07504" y="764704"/>
            <a:ext cx="3096344" cy="5904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include</a:t>
            </a:r>
            <a:r>
              <a:rPr lang="es-MX" dirty="0" smtClean="0"/>
              <a:t> </a:t>
            </a:r>
            <a:r>
              <a:rPr lang="es-MX" dirty="0"/>
              <a:t>&lt;</a:t>
            </a:r>
            <a:r>
              <a:rPr lang="es-MX" dirty="0" err="1"/>
              <a:t>semaphore.h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pthread.h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stdio.h</a:t>
            </a:r>
            <a:r>
              <a:rPr lang="es-MX" dirty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#define HILOS 20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sem_t</a:t>
            </a:r>
            <a:r>
              <a:rPr lang="es-MX" dirty="0"/>
              <a:t> </a:t>
            </a:r>
            <a:r>
              <a:rPr lang="es-MX" dirty="0" err="1"/>
              <a:t>okComprarLeche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lecheDisponible</a:t>
            </a:r>
            <a:r>
              <a:rPr lang="es-MX" dirty="0"/>
              <a:t>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* comprador(</a:t>
            </a:r>
            <a:r>
              <a:rPr lang="es-MX" dirty="0" err="1"/>
              <a:t>void</a:t>
            </a:r>
            <a:r>
              <a:rPr lang="es-MX" dirty="0"/>
              <a:t> *</a:t>
            </a:r>
            <a:r>
              <a:rPr lang="es-MX" dirty="0" err="1"/>
              <a:t>arg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sem_wait</a:t>
            </a:r>
            <a:r>
              <a:rPr lang="es-MX" dirty="0"/>
              <a:t>(&amp;</a:t>
            </a:r>
            <a:r>
              <a:rPr lang="es-MX" dirty="0" err="1"/>
              <a:t>okComprarLeche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if</a:t>
            </a:r>
            <a:r>
              <a:rPr lang="es-MX" dirty="0"/>
              <a:t>(!</a:t>
            </a:r>
            <a:r>
              <a:rPr lang="es-MX" dirty="0" err="1"/>
              <a:t>lecheDisponibles</a:t>
            </a:r>
            <a:r>
              <a:rPr lang="es-MX" dirty="0"/>
              <a:t>){</a:t>
            </a:r>
          </a:p>
          <a:p>
            <a:pPr marL="0" indent="0">
              <a:buNone/>
            </a:pPr>
            <a:r>
              <a:rPr lang="es-MX" dirty="0"/>
              <a:t>        // Comprar algo de leche</a:t>
            </a:r>
          </a:p>
          <a:p>
            <a:pPr marL="0" indent="0">
              <a:buNone/>
            </a:pPr>
            <a:r>
              <a:rPr lang="es-MX" dirty="0"/>
              <a:t>        ++</a:t>
            </a:r>
            <a:r>
              <a:rPr lang="es-MX" dirty="0" err="1"/>
              <a:t>lecheDisponible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sem_post</a:t>
            </a:r>
            <a:r>
              <a:rPr lang="es-MX" dirty="0"/>
              <a:t>(&amp;</a:t>
            </a:r>
            <a:r>
              <a:rPr lang="es-MX" dirty="0" err="1"/>
              <a:t>okComprarLeche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argc</a:t>
            </a:r>
            <a:r>
              <a:rPr lang="es-MX" dirty="0"/>
              <a:t>, </a:t>
            </a:r>
            <a:r>
              <a:rPr lang="es-MX" dirty="0" err="1"/>
              <a:t>char</a:t>
            </a:r>
            <a:r>
              <a:rPr lang="es-MX" dirty="0"/>
              <a:t> **</a:t>
            </a:r>
            <a:r>
              <a:rPr lang="es-MX" dirty="0" err="1"/>
              <a:t>argv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pthread_t</a:t>
            </a:r>
            <a:r>
              <a:rPr lang="es-MX" dirty="0"/>
              <a:t> </a:t>
            </a:r>
            <a:r>
              <a:rPr lang="es-MX" dirty="0" err="1"/>
              <a:t>hiloss</a:t>
            </a:r>
            <a:r>
              <a:rPr lang="es-MX" dirty="0"/>
              <a:t>[HILOS];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int</a:t>
            </a:r>
            <a:r>
              <a:rPr lang="es-MX" dirty="0"/>
              <a:t> i;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lecheDisponible</a:t>
            </a:r>
            <a:r>
              <a:rPr lang="es-MX" dirty="0"/>
              <a:t> = 0;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3923928" y="116632"/>
            <a:ext cx="5197182" cy="63367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 // Inicializamos el semáforo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sem_init</a:t>
            </a:r>
            <a:r>
              <a:rPr lang="es-MX" dirty="0"/>
              <a:t>(&amp;</a:t>
            </a:r>
            <a:r>
              <a:rPr lang="es-MX" dirty="0" err="1"/>
              <a:t>okComprarLeche</a:t>
            </a:r>
            <a:r>
              <a:rPr lang="es-MX" dirty="0"/>
              <a:t>, 0, 1)){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printf</a:t>
            </a:r>
            <a:r>
              <a:rPr lang="es-MX" dirty="0"/>
              <a:t>("No se pudo inicializar el semáforo\n");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-1;</a:t>
            </a:r>
          </a:p>
          <a:p>
            <a:pPr marL="0" indent="0">
              <a:buNone/>
            </a:pPr>
            <a:r>
              <a:rPr lang="es-MX" dirty="0"/>
              <a:t>    }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</a:t>
            </a:r>
            <a:r>
              <a:rPr lang="es-MX" dirty="0" err="1"/>
              <a:t>for</a:t>
            </a:r>
            <a:r>
              <a:rPr lang="es-MX" dirty="0"/>
              <a:t>(i = 0; i &lt; HILOS; ++i){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pthread_create</a:t>
            </a:r>
            <a:r>
              <a:rPr lang="es-MX" dirty="0"/>
              <a:t>(&amp;hilos[i], NULL, &amp;comprador, NULL)){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printf</a:t>
            </a:r>
            <a:r>
              <a:rPr lang="es-MX" dirty="0"/>
              <a:t>("No se pudo crear el hilo número %d\n", i);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return</a:t>
            </a:r>
            <a:r>
              <a:rPr lang="es-MX" dirty="0"/>
              <a:t> -1;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for</a:t>
            </a:r>
            <a:r>
              <a:rPr lang="es-MX" dirty="0"/>
              <a:t>(i = 0; i &lt; HILOS; ++i){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</a:t>
            </a:r>
            <a:r>
              <a:rPr lang="es-MX" dirty="0" err="1"/>
              <a:t>pthread_join</a:t>
            </a:r>
            <a:r>
              <a:rPr lang="es-MX" dirty="0"/>
              <a:t>(hilos[i], NULL)){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printf</a:t>
            </a:r>
            <a:r>
              <a:rPr lang="es-MX" dirty="0"/>
              <a:t>("No se pudo ligar el hilo número  %d\n", i);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return</a:t>
            </a:r>
            <a:r>
              <a:rPr lang="es-MX" dirty="0"/>
              <a:t> -1;</a:t>
            </a:r>
          </a:p>
          <a:p>
            <a:pPr marL="0" indent="0">
              <a:buNone/>
            </a:pPr>
            <a:r>
              <a:rPr lang="es-MX" dirty="0"/>
              <a:t>        }</a:t>
            </a:r>
          </a:p>
          <a:p>
            <a:pPr marL="0" indent="0">
              <a:buNone/>
            </a:pPr>
            <a:r>
              <a:rPr lang="es-MX" dirty="0"/>
              <a:t>    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sem_destroy</a:t>
            </a:r>
            <a:r>
              <a:rPr lang="es-MX" dirty="0"/>
              <a:t>(&amp;</a:t>
            </a:r>
            <a:r>
              <a:rPr lang="es-MX" dirty="0" err="1"/>
              <a:t>okComprarLeche</a:t>
            </a:r>
            <a:r>
              <a:rPr lang="es-MX" dirty="0"/>
              <a:t>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// </a:t>
            </a:r>
            <a:r>
              <a:rPr lang="es-MX" dirty="0" smtClean="0"/>
              <a:t>Asegurémonos de no tener demasiada leche.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printf</a:t>
            </a:r>
            <a:r>
              <a:rPr lang="es-MX" dirty="0"/>
              <a:t>("Total de leche: %d\n", </a:t>
            </a:r>
            <a:r>
              <a:rPr lang="es-MX" dirty="0" err="1"/>
              <a:t>lecheDisponible</a:t>
            </a:r>
            <a:r>
              <a:rPr lang="es-MX" dirty="0"/>
              <a:t>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return</a:t>
            </a:r>
            <a:r>
              <a:rPr lang="es-MX" dirty="0"/>
              <a:t> 0;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67344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908720"/>
            <a:ext cx="2746648" cy="580926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tuberias.c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0" y="0"/>
            <a:ext cx="3635896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stdlib.h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unistd.h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stdio.h</a:t>
            </a:r>
            <a:r>
              <a:rPr lang="es-MX" dirty="0"/>
              <a:t>&gt;</a:t>
            </a:r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pthread.h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fd</a:t>
            </a:r>
            <a:r>
              <a:rPr lang="es-MX" dirty="0"/>
              <a:t>[2];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*lector(){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while</a:t>
            </a:r>
            <a:r>
              <a:rPr lang="es-MX" dirty="0"/>
              <a:t>(1){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err="1"/>
              <a:t>char</a:t>
            </a:r>
            <a:r>
              <a:rPr lang="es-MX" dirty="0"/>
              <a:t>    ch;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err="1"/>
              <a:t>int</a:t>
            </a:r>
            <a:r>
              <a:rPr lang="es-MX" dirty="0"/>
              <a:t>     resultado;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 resultado = </a:t>
            </a:r>
            <a:r>
              <a:rPr lang="es-MX" dirty="0" err="1"/>
              <a:t>read</a:t>
            </a:r>
            <a:r>
              <a:rPr lang="es-MX" dirty="0"/>
              <a:t> (</a:t>
            </a:r>
            <a:r>
              <a:rPr lang="es-MX" dirty="0" err="1"/>
              <a:t>fd</a:t>
            </a:r>
            <a:r>
              <a:rPr lang="es-MX" dirty="0"/>
              <a:t>[0],&amp;ch,1);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err="1"/>
              <a:t>if</a:t>
            </a:r>
            <a:r>
              <a:rPr lang="es-MX" dirty="0"/>
              <a:t> (resultado != 1) 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perror</a:t>
            </a:r>
            <a:r>
              <a:rPr lang="es-MX" dirty="0"/>
              <a:t>("Error en </a:t>
            </a:r>
            <a:r>
              <a:rPr lang="es-MX" dirty="0" err="1"/>
              <a:t>read</a:t>
            </a:r>
            <a:r>
              <a:rPr lang="es-MX" dirty="0"/>
              <a:t>");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exit</a:t>
            </a:r>
            <a:r>
              <a:rPr lang="es-MX" dirty="0"/>
              <a:t>(3);</a:t>
            </a:r>
          </a:p>
          <a:p>
            <a:pPr marL="0" indent="0">
              <a:buNone/>
            </a:pPr>
            <a:r>
              <a:rPr lang="es-MX" dirty="0"/>
              <a:t>    }    </a:t>
            </a:r>
            <a:r>
              <a:rPr lang="es-MX" dirty="0" err="1"/>
              <a:t>printf</a:t>
            </a:r>
            <a:r>
              <a:rPr lang="es-MX" dirty="0"/>
              <a:t> ("Lector: %c\n", ch);  }</a:t>
            </a:r>
          </a:p>
          <a:p>
            <a:pPr marL="0" indent="0">
              <a:buNone/>
            </a:pPr>
            <a:r>
              <a:rPr lang="es-MX" dirty="0" smtClean="0"/>
              <a:t>}</a:t>
            </a:r>
          </a:p>
          <a:p>
            <a:pPr marL="0" indent="0">
              <a:buNone/>
            </a:pPr>
            <a:r>
              <a:rPr lang="es-MX" dirty="0" err="1"/>
              <a:t>void</a:t>
            </a:r>
            <a:r>
              <a:rPr lang="es-MX" dirty="0"/>
              <a:t> *</a:t>
            </a:r>
            <a:r>
              <a:rPr lang="es-MX" dirty="0" err="1"/>
              <a:t>escritor_ABC</a:t>
            </a:r>
            <a:r>
              <a:rPr lang="es-MX" dirty="0"/>
              <a:t>(){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int</a:t>
            </a:r>
            <a:r>
              <a:rPr lang="es-MX" dirty="0"/>
              <a:t>     resultado;</a:t>
            </a:r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char</a:t>
            </a:r>
            <a:r>
              <a:rPr lang="es-MX" dirty="0"/>
              <a:t>    ch='A';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</a:t>
            </a:r>
            <a:r>
              <a:rPr lang="es-MX" dirty="0" err="1"/>
              <a:t>while</a:t>
            </a:r>
            <a:r>
              <a:rPr lang="es-MX" dirty="0"/>
              <a:t>(1){</a:t>
            </a:r>
          </a:p>
          <a:p>
            <a:pPr marL="0" indent="0">
              <a:buNone/>
            </a:pPr>
            <a:r>
              <a:rPr lang="es-MX" dirty="0"/>
              <a:t>           resultado = </a:t>
            </a:r>
            <a:r>
              <a:rPr lang="es-MX" dirty="0" err="1"/>
              <a:t>write</a:t>
            </a:r>
            <a:r>
              <a:rPr lang="es-MX" dirty="0"/>
              <a:t> (</a:t>
            </a:r>
            <a:r>
              <a:rPr lang="es-MX" dirty="0" err="1"/>
              <a:t>fd</a:t>
            </a:r>
            <a:r>
              <a:rPr lang="es-MX" dirty="0"/>
              <a:t>[1], &amp;ch,1);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if</a:t>
            </a:r>
            <a:r>
              <a:rPr lang="es-MX" dirty="0"/>
              <a:t> (resultado != 1){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perror</a:t>
            </a:r>
            <a:r>
              <a:rPr lang="es-MX" dirty="0"/>
              <a:t> ("Error en </a:t>
            </a:r>
            <a:r>
              <a:rPr lang="es-MX" dirty="0" err="1"/>
              <a:t>write</a:t>
            </a:r>
            <a:r>
              <a:rPr lang="es-MX" dirty="0"/>
              <a:t>");</a:t>
            </a:r>
          </a:p>
          <a:p>
            <a:pPr marL="0" indent="0">
              <a:buNone/>
            </a:pPr>
            <a:r>
              <a:rPr lang="es-MX" dirty="0"/>
              <a:t>               </a:t>
            </a:r>
            <a:r>
              <a:rPr lang="es-MX" dirty="0" err="1"/>
              <a:t>exit</a:t>
            </a:r>
            <a:r>
              <a:rPr lang="es-MX" dirty="0"/>
              <a:t> (2);</a:t>
            </a:r>
          </a:p>
          <a:p>
            <a:pPr marL="0" indent="0">
              <a:buNone/>
            </a:pPr>
            <a:r>
              <a:rPr lang="es-MX" dirty="0"/>
              <a:t>           }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printf</a:t>
            </a:r>
            <a:r>
              <a:rPr lang="es-MX" dirty="0"/>
              <a:t> ("</a:t>
            </a:r>
            <a:r>
              <a:rPr lang="es-MX" dirty="0" err="1"/>
              <a:t>Escritor_ABC</a:t>
            </a:r>
            <a:r>
              <a:rPr lang="es-MX" dirty="0"/>
              <a:t>: %c\n", ch);</a:t>
            </a:r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MX" dirty="0" err="1"/>
              <a:t>if</a:t>
            </a:r>
            <a:r>
              <a:rPr lang="es-MX" dirty="0"/>
              <a:t>(ch == 'Z</a:t>
            </a:r>
            <a:r>
              <a:rPr lang="es-MX" dirty="0" smtClean="0"/>
              <a:t>')</a:t>
            </a:r>
          </a:p>
          <a:p>
            <a:pPr marL="0" indent="0">
              <a:buNone/>
            </a:pPr>
            <a:r>
              <a:rPr lang="es-MX" dirty="0" smtClean="0"/>
              <a:t>              ch = 'A'-1;</a:t>
            </a:r>
          </a:p>
          <a:p>
            <a:pPr marL="0" indent="0">
              <a:buNone/>
            </a:pPr>
            <a:r>
              <a:rPr lang="es-MX" dirty="0" smtClean="0"/>
              <a:t>           </a:t>
            </a:r>
            <a:r>
              <a:rPr lang="es-MX" dirty="0"/>
              <a:t>ch++;</a:t>
            </a:r>
          </a:p>
          <a:p>
            <a:pPr marL="0" indent="0">
              <a:buNone/>
            </a:pPr>
            <a:r>
              <a:rPr lang="es-MX" dirty="0"/>
              <a:t>    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499992" y="116632"/>
            <a:ext cx="4644008" cy="67413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/>
              <a:t>*</a:t>
            </a:r>
            <a:r>
              <a:rPr lang="es-MX" dirty="0" err="1"/>
              <a:t>escritor_abc</a:t>
            </a:r>
            <a:r>
              <a:rPr lang="es-MX" dirty="0" smtClean="0"/>
              <a:t>(){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int</a:t>
            </a:r>
            <a:r>
              <a:rPr lang="es-MX" dirty="0"/>
              <a:t>     resultado;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char</a:t>
            </a:r>
            <a:r>
              <a:rPr lang="es-MX" dirty="0"/>
              <a:t>    ch='a';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while</a:t>
            </a:r>
            <a:r>
              <a:rPr lang="es-MX" dirty="0"/>
              <a:t>(1){</a:t>
            </a:r>
          </a:p>
          <a:p>
            <a:pPr marL="0" indent="0">
              <a:buNone/>
            </a:pPr>
            <a:r>
              <a:rPr lang="es-MX" dirty="0"/>
              <a:t>      resultado = </a:t>
            </a:r>
            <a:r>
              <a:rPr lang="es-MX" dirty="0" err="1"/>
              <a:t>write</a:t>
            </a:r>
            <a:r>
              <a:rPr lang="es-MX" dirty="0"/>
              <a:t> (</a:t>
            </a:r>
            <a:r>
              <a:rPr lang="es-MX" dirty="0" err="1"/>
              <a:t>fd</a:t>
            </a:r>
            <a:r>
              <a:rPr lang="es-MX" dirty="0"/>
              <a:t>[1], &amp;ch,1);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if</a:t>
            </a:r>
            <a:r>
              <a:rPr lang="es-MX" dirty="0"/>
              <a:t> (resultado != 1){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perror</a:t>
            </a:r>
            <a:r>
              <a:rPr lang="es-MX" dirty="0"/>
              <a:t> ("Error en </a:t>
            </a:r>
            <a:r>
              <a:rPr lang="es-MX" dirty="0" err="1"/>
              <a:t>write</a:t>
            </a:r>
            <a:r>
              <a:rPr lang="es-MX" dirty="0"/>
              <a:t>");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exit</a:t>
            </a:r>
            <a:r>
              <a:rPr lang="es-MX" dirty="0"/>
              <a:t> (2);</a:t>
            </a:r>
          </a:p>
          <a:p>
            <a:pPr marL="0" indent="0">
              <a:buNone/>
            </a:pPr>
            <a:r>
              <a:rPr lang="es-MX" dirty="0"/>
              <a:t>      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printf</a:t>
            </a:r>
            <a:r>
              <a:rPr lang="es-MX" dirty="0"/>
              <a:t> ("</a:t>
            </a:r>
            <a:r>
              <a:rPr lang="es-MX" dirty="0" err="1"/>
              <a:t>Escritor_abc</a:t>
            </a:r>
            <a:r>
              <a:rPr lang="es-MX" dirty="0"/>
              <a:t>: %c\n", ch);</a:t>
            </a:r>
          </a:p>
          <a:p>
            <a:pPr marL="0" indent="0">
              <a:buNone/>
            </a:pPr>
            <a:r>
              <a:rPr lang="es-MX" dirty="0"/>
              <a:t>      </a:t>
            </a:r>
            <a:r>
              <a:rPr lang="es-MX" dirty="0" err="1"/>
              <a:t>if</a:t>
            </a:r>
            <a:r>
              <a:rPr lang="es-MX" dirty="0"/>
              <a:t>(ch == 'z')</a:t>
            </a:r>
          </a:p>
          <a:p>
            <a:pPr marL="0" indent="0">
              <a:buNone/>
            </a:pPr>
            <a:r>
              <a:rPr lang="es-MX" dirty="0"/>
              <a:t>            ch = 'a'-1;</a:t>
            </a:r>
          </a:p>
          <a:p>
            <a:pPr marL="0" indent="0">
              <a:buNone/>
            </a:pPr>
            <a:r>
              <a:rPr lang="es-MX" dirty="0"/>
              <a:t>     ch++;</a:t>
            </a:r>
          </a:p>
          <a:p>
            <a:pPr marL="0" indent="0">
              <a:buNone/>
            </a:pPr>
            <a:r>
              <a:rPr lang="es-MX" dirty="0"/>
              <a:t>  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 smtClean="0"/>
              <a:t>(){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pthread_t</a:t>
            </a:r>
            <a:r>
              <a:rPr lang="es-MX" dirty="0"/>
              <a:t>       tid1,tid2,tid3;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int</a:t>
            </a:r>
            <a:r>
              <a:rPr lang="es-MX" dirty="0"/>
              <a:t>             resultado;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resultado = pipe (</a:t>
            </a:r>
            <a:r>
              <a:rPr lang="es-MX" dirty="0" err="1"/>
              <a:t>fd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if</a:t>
            </a:r>
            <a:r>
              <a:rPr lang="es-MX" dirty="0"/>
              <a:t> (resultado &lt; 0){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err="1"/>
              <a:t>perror</a:t>
            </a:r>
            <a:r>
              <a:rPr lang="es-MX" dirty="0" smtClean="0"/>
              <a:t>(“Error en pipe </a:t>
            </a:r>
            <a:r>
              <a:rPr lang="es-MX" dirty="0"/>
              <a:t>");</a:t>
            </a:r>
          </a:p>
          <a:p>
            <a:pPr marL="0" indent="0">
              <a:buNone/>
            </a:pPr>
            <a:r>
              <a:rPr lang="es-MX" dirty="0"/>
              <a:t>       </a:t>
            </a:r>
            <a:r>
              <a:rPr lang="es-MX" dirty="0" err="1"/>
              <a:t>exit</a:t>
            </a:r>
            <a:r>
              <a:rPr lang="es-MX" dirty="0"/>
              <a:t>(1);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pthread_create</a:t>
            </a:r>
            <a:r>
              <a:rPr lang="es-MX" dirty="0"/>
              <a:t>(&amp;tid1,NULL,lector,NULL);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pthread_create</a:t>
            </a:r>
            <a:r>
              <a:rPr lang="es-MX" dirty="0"/>
              <a:t>(&amp;tid2,NULL,escritor_ABC,NULL);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pthread_create</a:t>
            </a:r>
            <a:r>
              <a:rPr lang="es-MX" dirty="0"/>
              <a:t>(&amp;tid3,NULL,escritor_abc,NULL);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pthread_join</a:t>
            </a:r>
            <a:r>
              <a:rPr lang="es-MX" dirty="0" smtClean="0"/>
              <a:t>(tid1,NULL);  </a:t>
            </a:r>
            <a:r>
              <a:rPr lang="es-MX" dirty="0" err="1" smtClean="0"/>
              <a:t>pthread_join</a:t>
            </a:r>
            <a:r>
              <a:rPr lang="es-MX" dirty="0" smtClean="0"/>
              <a:t>(tid2,NULL); </a:t>
            </a:r>
            <a:r>
              <a:rPr lang="es-MX" dirty="0" err="1" smtClean="0"/>
              <a:t>pthread_join</a:t>
            </a:r>
            <a:r>
              <a:rPr lang="es-MX" dirty="0" smtClean="0"/>
              <a:t>(tid3,NULL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003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Planificador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 la parte encargada de gestionar la CPU y determina que proceso la ocupa en un determinado momento.</a:t>
            </a:r>
          </a:p>
          <a:p>
            <a:r>
              <a:rPr lang="es-MX" dirty="0" smtClean="0"/>
              <a:t>Un mismo programa puede estar ejecutándose por varios procesos a la vez.</a:t>
            </a:r>
          </a:p>
        </p:txBody>
      </p:sp>
    </p:spTree>
    <p:extLst>
      <p:ext uri="{BB962C8B-B14F-4D97-AF65-F5344CB8AC3E}">
        <p14:creationId xmlns:p14="http://schemas.microsoft.com/office/powerpoint/2010/main" val="2019702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6161</Words>
  <Application>Microsoft Office PowerPoint</Application>
  <PresentationFormat>Presentación en pantalla (4:3)</PresentationFormat>
  <Paragraphs>954</Paragraphs>
  <Slides>88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88</vt:i4>
      </vt:variant>
    </vt:vector>
  </HeadingPairs>
  <TitlesOfParts>
    <vt:vector size="92" baseType="lpstr">
      <vt:lpstr>Arial</vt:lpstr>
      <vt:lpstr>Calibri</vt:lpstr>
      <vt:lpstr>Cambria Math</vt:lpstr>
      <vt:lpstr>Tema de Office</vt:lpstr>
      <vt:lpstr>Procesos e hilos</vt:lpstr>
      <vt:lpstr>Presentación de PowerPoint</vt:lpstr>
      <vt:lpstr>Estructura de un proceso</vt:lpstr>
      <vt:lpstr>Programas y procesos</vt:lpstr>
      <vt:lpstr>Estructura de un programa creado en C</vt:lpstr>
      <vt:lpstr>Bloques de los procesos</vt:lpstr>
      <vt:lpstr>Segmento de pila</vt:lpstr>
      <vt:lpstr>Procesos</vt:lpstr>
      <vt:lpstr>Planificador</vt:lpstr>
      <vt:lpstr>Procesos padre e hijos</vt:lpstr>
      <vt:lpstr>Proceso intercambiador</vt:lpstr>
      <vt:lpstr>Estados de un proceso</vt:lpstr>
      <vt:lpstr>Estados de un proceso</vt:lpstr>
      <vt:lpstr>Diagrama completo de transición de estados de un proceso</vt:lpstr>
      <vt:lpstr>Diagrama completo de transición de estados de un proceso</vt:lpstr>
      <vt:lpstr>Tabla de procesos y área de usuarios</vt:lpstr>
      <vt:lpstr>Campos de la tabla de proceso</vt:lpstr>
      <vt:lpstr>Área de usuario</vt:lpstr>
      <vt:lpstr>Contexto de un proceso (1/3)</vt:lpstr>
      <vt:lpstr>Contexto de un proceso (2/3)</vt:lpstr>
      <vt:lpstr>Contexto de un proceso (3/3)</vt:lpstr>
      <vt:lpstr>Componentes del contexto de un proceso</vt:lpstr>
      <vt:lpstr>Espera por un acontecimiento (1/4)</vt:lpstr>
      <vt:lpstr>Espera por un acontecimiento (2/3)</vt:lpstr>
      <vt:lpstr>Espera por un acontecimiento (3/3)</vt:lpstr>
      <vt:lpstr>Creación de un proceso (fork)</vt:lpstr>
      <vt:lpstr>fork()</vt:lpstr>
      <vt:lpstr>Ejemplo de fork</vt:lpstr>
      <vt:lpstr>Ejemplo de uso de fork</vt:lpstr>
      <vt:lpstr>Operaciones del núcleo ante una llamada a fork</vt:lpstr>
      <vt:lpstr>Terminación de procesos (exit y wait)</vt:lpstr>
      <vt:lpstr>exit</vt:lpstr>
      <vt:lpstr>wait</vt:lpstr>
      <vt:lpstr>Creación y terminación de procesos hijo</vt:lpstr>
      <vt:lpstr>Creación de hilos</vt:lpstr>
      <vt:lpstr>Presentación de PowerPoint</vt:lpstr>
      <vt:lpstr>POSIX  Portable Operating System Interface</vt:lpstr>
      <vt:lpstr>Procesos ligeros o hilos</vt:lpstr>
      <vt:lpstr>Biblioteca de hilos POSIX</vt:lpstr>
      <vt:lpstr>Funciones de pthread.h</vt:lpstr>
      <vt:lpstr>int  pthread_create()</vt:lpstr>
      <vt:lpstr>pthread_t pthread_self(void);</vt:lpstr>
      <vt:lpstr>int pthread_detach(pthread_t thread);</vt:lpstr>
      <vt:lpstr>void pthread_exit(void *value_ptr);</vt:lpstr>
      <vt:lpstr>int pthread_join(pthread_t thread, void **value_ptr);</vt:lpstr>
      <vt:lpstr>int  pthread_equal(pthread_t t1, pthread_t t2);</vt:lpstr>
      <vt:lpstr>Ejemplo: Creación de hilos</vt:lpstr>
      <vt:lpstr>Presentación de PowerPoint</vt:lpstr>
      <vt:lpstr>Salida</vt:lpstr>
      <vt:lpstr>Tratamiento de errores</vt:lpstr>
      <vt:lpstr>Tratamiento de errores</vt:lpstr>
      <vt:lpstr>Posible macro para gestión de errores</vt:lpstr>
      <vt:lpstr>Atributos de un hilo</vt:lpstr>
      <vt:lpstr>Atributos definidos en POSIX</vt:lpstr>
      <vt:lpstr>Cambio de atributos(1/2)</vt:lpstr>
      <vt:lpstr>Cambio de atributos (2/2)</vt:lpstr>
      <vt:lpstr>Cancelación de un hilo</vt:lpstr>
      <vt:lpstr>Funciones de POSIX para cancelar un hilo</vt:lpstr>
      <vt:lpstr>int pthread_cancel(pthread_t thread);</vt:lpstr>
      <vt:lpstr>int pthread_setcancelstate(int state, int *oldstate); </vt:lpstr>
      <vt:lpstr>int pthread_setcanceltype(int type,  int *oldtype);</vt:lpstr>
      <vt:lpstr>void pthread_testcancel(void);</vt:lpstr>
      <vt:lpstr>Puntos de cancelación</vt:lpstr>
      <vt:lpstr>Valores por defecto</vt:lpstr>
      <vt:lpstr>void pthread_cleanup_push(void (*routine)(void *), void *arg)</vt:lpstr>
      <vt:lpstr>void pthread_celanup_pop(int execute);</vt:lpstr>
      <vt:lpstr>Ejemplo de cálculo en dos pasos</vt:lpstr>
      <vt:lpstr>Serie de Taylor (1/2)</vt:lpstr>
      <vt:lpstr>Serie de Taylor (2/2)</vt:lpstr>
      <vt:lpstr>Paso de múltiples parámetros</vt:lpstr>
      <vt:lpstr>Ejemplo hilo_retorno.c</vt:lpstr>
      <vt:lpstr>Funciones de mutex</vt:lpstr>
      <vt:lpstr>Ejemplo: mutex.c</vt:lpstr>
      <vt:lpstr>Variables de condición</vt:lpstr>
      <vt:lpstr>Problema de espera activa</vt:lpstr>
      <vt:lpstr>Creación de variables de condición</vt:lpstr>
      <vt:lpstr>Espera con variables de condición</vt:lpstr>
      <vt:lpstr>Funciones para señales</vt:lpstr>
      <vt:lpstr>Ejemplo cond.c</vt:lpstr>
      <vt:lpstr>Semáforos</vt:lpstr>
      <vt:lpstr>Semáforos en POXIS</vt:lpstr>
      <vt:lpstr>Semáforos nominales  y anónimos</vt:lpstr>
      <vt:lpstr>Apertura de un semáforo</vt:lpstr>
      <vt:lpstr>Semáforo anónimo</vt:lpstr>
      <vt:lpstr>Uso del semáforo</vt:lpstr>
      <vt:lpstr>Liberar los recursos de un semáforo</vt:lpstr>
      <vt:lpstr>semáforo.c</vt:lpstr>
      <vt:lpstr>tuberias.c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e hilos</dc:title>
  <dc:creator>escom</dc:creator>
  <cp:lastModifiedBy>Picky Mtz</cp:lastModifiedBy>
  <cp:revision>64</cp:revision>
  <dcterms:created xsi:type="dcterms:W3CDTF">2016-03-29T15:15:50Z</dcterms:created>
  <dcterms:modified xsi:type="dcterms:W3CDTF">2016-09-29T13:22:37Z</dcterms:modified>
</cp:coreProperties>
</file>