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3" r:id="rId8"/>
    <p:sldId id="261" r:id="rId9"/>
    <p:sldId id="265" r:id="rId10"/>
    <p:sldId id="26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5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58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5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0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75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0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08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37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3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5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93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FC0-AF26-4695-B7AB-F06AFA2357CA}" type="datetimeFigureOut">
              <a:rPr lang="es-MX" smtClean="0"/>
              <a:t>18/05/2016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RPC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Llamada a procedimiento remoto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7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RPC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Genera el código usado en tareas comunes</a:t>
            </a:r>
          </a:p>
          <a:p>
            <a:r>
              <a:rPr lang="es-MX" dirty="0" smtClean="0"/>
              <a:t>Ofrece el entorno y los componentes para dar soporte a la infraestructura</a:t>
            </a:r>
          </a:p>
          <a:p>
            <a:r>
              <a:rPr lang="es-MX" dirty="0" smtClean="0"/>
              <a:t>El proceso llamado mediante RPC se ejecuta en una computadora diferente</a:t>
            </a:r>
          </a:p>
          <a:p>
            <a:r>
              <a:rPr lang="es-MX" dirty="0" smtClean="0"/>
              <a:t>Ofrece la ilusión de que la llamada remota se ejecuta como si fuera una llamada local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080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Cliente:</a:t>
            </a:r>
          </a:p>
          <a:p>
            <a:pPr lvl="1"/>
            <a:r>
              <a:rPr lang="es-MX" dirty="0" smtClean="0"/>
              <a:t>El proceso realiza la llamada a una función</a:t>
            </a:r>
          </a:p>
          <a:p>
            <a:pPr lvl="1"/>
            <a:r>
              <a:rPr lang="es-MX" dirty="0" smtClean="0"/>
              <a:t>La llamada empaqueta el ID de la función junto con sus argumentos y los envía al servidor</a:t>
            </a:r>
          </a:p>
          <a:p>
            <a:pPr lvl="1"/>
            <a:r>
              <a:rPr lang="es-MX" dirty="0" smtClean="0"/>
              <a:t>Espera el resultado</a:t>
            </a:r>
          </a:p>
          <a:p>
            <a:r>
              <a:rPr lang="es-MX" dirty="0" smtClean="0"/>
              <a:t>Servidor:</a:t>
            </a:r>
          </a:p>
          <a:p>
            <a:pPr lvl="1"/>
            <a:r>
              <a:rPr lang="es-MX" dirty="0" smtClean="0"/>
              <a:t>Recibe mensaje con ID de la función y argumentos</a:t>
            </a:r>
          </a:p>
          <a:p>
            <a:pPr lvl="1"/>
            <a:r>
              <a:rPr lang="es-MX" dirty="0" smtClean="0"/>
              <a:t>Se invoca la función en el servidor</a:t>
            </a:r>
          </a:p>
          <a:p>
            <a:pPr lvl="1"/>
            <a:r>
              <a:rPr lang="es-MX" dirty="0" smtClean="0"/>
              <a:t>El resultado se empaqueta en un mensaje y se envía al cliente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675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Diferencias con llamadas a procedimientos locales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Manejo de errores</a:t>
            </a:r>
          </a:p>
          <a:p>
            <a:pPr lvl="1"/>
            <a:r>
              <a:rPr lang="es-MX" dirty="0" smtClean="0"/>
              <a:t>Puede haber errores en la comunicación</a:t>
            </a:r>
          </a:p>
          <a:p>
            <a:pPr lvl="1"/>
            <a:r>
              <a:rPr lang="es-MX" dirty="0" smtClean="0"/>
              <a:t>Deben de manejarse por el cliente</a:t>
            </a:r>
          </a:p>
          <a:p>
            <a:r>
              <a:rPr lang="es-MX" dirty="0" smtClean="0"/>
              <a:t>Acceso a datos comunes a los procesos locales</a:t>
            </a:r>
          </a:p>
          <a:p>
            <a:pPr lvl="1"/>
            <a:r>
              <a:rPr lang="es-MX" dirty="0" smtClean="0"/>
              <a:t>El servidor no tiene acceso a variables globales</a:t>
            </a:r>
          </a:p>
          <a:p>
            <a:pPr lvl="1"/>
            <a:r>
              <a:rPr lang="es-MX" dirty="0" smtClean="0"/>
              <a:t>No hay acceso al espacio de memoria:</a:t>
            </a:r>
          </a:p>
          <a:p>
            <a:pPr lvl="2"/>
            <a:r>
              <a:rPr lang="es-MX" dirty="0" smtClean="0"/>
              <a:t>No se pueden usar punteros</a:t>
            </a:r>
          </a:p>
          <a:p>
            <a:pPr lvl="2"/>
            <a:r>
              <a:rPr lang="es-MX" dirty="0" smtClean="0"/>
              <a:t>Los parámetros se pasan por valor, no por referencia</a:t>
            </a:r>
          </a:p>
          <a:p>
            <a:pPr lvl="1"/>
            <a:r>
              <a:rPr lang="es-MX" dirty="0" smtClean="0"/>
              <a:t>RPC obliga a un mayor nivel de encapsulamiento</a:t>
            </a:r>
          </a:p>
          <a:p>
            <a:r>
              <a:rPr lang="es-MX" dirty="0" smtClean="0"/>
              <a:t>El rendimiento es menor </a:t>
            </a:r>
          </a:p>
          <a:p>
            <a:r>
              <a:rPr lang="es-MX" dirty="0" smtClean="0"/>
              <a:t>En algunos entornos no se permiten estructuras complejas</a:t>
            </a:r>
          </a:p>
          <a:p>
            <a:r>
              <a:rPr lang="es-MX" dirty="0" smtClean="0"/>
              <a:t>Los procedimientos locales usan la semántica “exactamente una vez”, es decir, son fiables</a:t>
            </a:r>
          </a:p>
          <a:p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327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 y principios básicos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98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Comportamiento ante fallos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RPC no es posible esperar indefinidamente a que un proceso regrese el resultado</a:t>
            </a:r>
          </a:p>
          <a:p>
            <a:r>
              <a:rPr lang="es-MX" dirty="0" smtClean="0"/>
              <a:t>La ejecución del proceso llamado se puede detener por algún error en el servidor </a:t>
            </a:r>
          </a:p>
          <a:p>
            <a:r>
              <a:rPr lang="es-MX" dirty="0" smtClean="0"/>
              <a:t>También se puede detener por errores internos en el cálculo del proceso</a:t>
            </a:r>
          </a:p>
          <a:p>
            <a:r>
              <a:rPr lang="es-MX" dirty="0" smtClean="0"/>
              <a:t>Pueden ocurrir errores en la comunicación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960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Comportamiento ante fallos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cliente no puede saber el motivo del fallo</a:t>
            </a:r>
          </a:p>
          <a:p>
            <a:r>
              <a:rPr lang="es-MX" dirty="0" smtClean="0"/>
              <a:t>Dependiendo de la semántica se puede volver a pedir la ejecución del procedimiento o no</a:t>
            </a:r>
          </a:p>
          <a:p>
            <a:r>
              <a:rPr lang="es-MX" dirty="0" smtClean="0"/>
              <a:t>La forma de gestionar los fallos define la semántica efectiva de las llamadas remotas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529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Semántica de las llamadas RPC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Tal vez, se ejecuta una vez o ninguna</a:t>
            </a:r>
          </a:p>
          <a:p>
            <a:r>
              <a:rPr lang="es-MX" dirty="0" smtClean="0"/>
              <a:t>Al menos una vez, el procedimiento se ejecuta una o más veces</a:t>
            </a:r>
          </a:p>
          <a:p>
            <a:r>
              <a:rPr lang="es-MX" dirty="0" smtClean="0"/>
              <a:t>Como máximo una vez, el procedimiento se ejecuta exactamente una vez o nunca llega a ejecutarse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831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Tal-vez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El cliente puede recibir una respuesta o ninguna</a:t>
            </a:r>
          </a:p>
          <a:p>
            <a:r>
              <a:rPr lang="es-MX" dirty="0" smtClean="0"/>
              <a:t>Funcionamiento:</a:t>
            </a:r>
          </a:p>
          <a:p>
            <a:pPr lvl="1"/>
            <a:r>
              <a:rPr lang="es-MX" dirty="0" smtClean="0"/>
              <a:t>Se envía la petición y se espera un tiempo para la respuesta</a:t>
            </a:r>
          </a:p>
          <a:p>
            <a:pPr lvl="1"/>
            <a:r>
              <a:rPr lang="es-MX" dirty="0" smtClean="0"/>
              <a:t>Si no llega la respuesta se continua con la ejecución</a:t>
            </a:r>
          </a:p>
          <a:p>
            <a:pPr lvl="1"/>
            <a:r>
              <a:rPr lang="es-MX" dirty="0" smtClean="0"/>
              <a:t>El cliente no tiene retroalimentación en caso de fallo</a:t>
            </a:r>
          </a:p>
          <a:p>
            <a:r>
              <a:rPr lang="es-MX" dirty="0" smtClean="0"/>
              <a:t>Sólo admisible en aplicaciones que pueden funcionar con perdida de peticiones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1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Al-menos-una-vez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El cliente puede recibir una o mas respuestas</a:t>
            </a:r>
          </a:p>
          <a:p>
            <a:r>
              <a:rPr lang="es-MX" dirty="0" smtClean="0"/>
              <a:t>Funcionamiento:</a:t>
            </a:r>
          </a:p>
          <a:p>
            <a:pPr lvl="1"/>
            <a:r>
              <a:rPr lang="es-MX" dirty="0" smtClean="0"/>
              <a:t>El cliente envía la petición y espera un tiempo</a:t>
            </a:r>
          </a:p>
          <a:p>
            <a:pPr lvl="1"/>
            <a:r>
              <a:rPr lang="es-MX" dirty="0" smtClean="0"/>
              <a:t>Si no llega respuesta o un reconocimiento dentro del tiempo de espera, reenvía la petición</a:t>
            </a:r>
          </a:p>
          <a:p>
            <a:pPr lvl="1"/>
            <a:r>
              <a:rPr lang="es-MX" dirty="0" smtClean="0"/>
              <a:t>El servidor no filtra peticiones repetidas por lo que el procedimiento remoto se puede ejecutar varias veces</a:t>
            </a:r>
          </a:p>
          <a:p>
            <a:pPr lvl="1"/>
            <a:r>
              <a:rPr lang="es-MX" dirty="0" smtClean="0"/>
              <a:t>El cliente puede recibir varias respuestas</a:t>
            </a:r>
          </a:p>
          <a:p>
            <a:r>
              <a:rPr lang="es-MX" dirty="0" smtClean="0"/>
              <a:t>Solo funciona con aplicaciones que permiten procesos idempotente (repetible)</a:t>
            </a:r>
          </a:p>
          <a:p>
            <a:pPr lvl="1"/>
            <a:r>
              <a:rPr lang="es-MX" dirty="0" smtClean="0"/>
              <a:t>Una operación es idempotente si se puede ejecutar varias veces obteniendo el mismo resultado</a:t>
            </a:r>
          </a:p>
          <a:p>
            <a:pPr lvl="1"/>
            <a:r>
              <a:rPr lang="es-MX" dirty="0" smtClean="0"/>
              <a:t>En ocasiones una operación no idempotente se puede ejecutar como una operación que si lo sea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634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Como-máximo-una-vez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El cliente recibe una respuesta o una indicación de que el proceso no se ejecuto</a:t>
            </a:r>
          </a:p>
          <a:p>
            <a:r>
              <a:rPr lang="es-MX" dirty="0" smtClean="0"/>
              <a:t>Funcionamiento:</a:t>
            </a:r>
          </a:p>
          <a:p>
            <a:pPr lvl="1"/>
            <a:r>
              <a:rPr lang="es-MX" dirty="0" smtClean="0"/>
              <a:t>El cliente envía una petición y espera un tiempo</a:t>
            </a:r>
          </a:p>
          <a:p>
            <a:pPr lvl="1"/>
            <a:r>
              <a:rPr lang="es-MX" dirty="0" smtClean="0"/>
              <a:t>Si no lleva respuesta o un reconocimiento dentro del tiempo definido repite la petición</a:t>
            </a:r>
          </a:p>
          <a:p>
            <a:pPr lvl="1"/>
            <a:r>
              <a:rPr lang="es-MX" dirty="0" smtClean="0"/>
              <a:t>El servidor filtra las peticiones duplicadas y guarda historial con las respuestas enviadas </a:t>
            </a:r>
          </a:p>
          <a:p>
            <a:pPr lvl="2"/>
            <a:r>
              <a:rPr lang="es-MX" dirty="0" smtClean="0"/>
              <a:t>Por tanto el servidor tiene memoria </a:t>
            </a:r>
          </a:p>
          <a:p>
            <a:pPr lvl="1"/>
            <a:r>
              <a:rPr lang="es-MX" dirty="0" smtClean="0"/>
              <a:t>El cliente recibe una respuesta o un mensaje de error</a:t>
            </a:r>
          </a:p>
          <a:p>
            <a:r>
              <a:rPr lang="es-MX" dirty="0" smtClean="0"/>
              <a:t>Es la semántica mas parecida a sólo-una-vez en presencia de fallos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623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Abstracción de la comunicación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615281"/>
            <a:ext cx="7743825" cy="4495800"/>
          </a:xfrm>
        </p:spPr>
      </p:pic>
    </p:spTree>
    <p:extLst>
      <p:ext uri="{BB962C8B-B14F-4D97-AF65-F5344CB8AC3E}">
        <p14:creationId xmlns:p14="http://schemas.microsoft.com/office/powerpoint/2010/main" val="45268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Componentes e implementación de RPC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Para lograr el objetivo de que las llamadas remotas funcionen lo mas parecido a las llamadas locales debe de existir una infraestructura que permita la transparencia en las invocaciones remotas</a:t>
            </a:r>
          </a:p>
          <a:p>
            <a:r>
              <a:rPr lang="es-MX" dirty="0" smtClean="0"/>
              <a:t>Para las tareas complementarias como empaqueta de datos o comunicación un entorno RPC debe ofrecer:</a:t>
            </a:r>
          </a:p>
          <a:p>
            <a:pPr lvl="1"/>
            <a:r>
              <a:rPr lang="es-MX" dirty="0" smtClean="0"/>
              <a:t>Código adicional para soportar la llamada remota (normalmente generado de forma automática)</a:t>
            </a:r>
          </a:p>
          <a:p>
            <a:pPr lvl="1"/>
            <a:r>
              <a:rPr lang="es-MX" dirty="0" smtClean="0"/>
              <a:t>Librerías complementarias para soportar la ejecución de RCP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244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 de RPC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Se maneja el concepto de resguardos que realizan el papel del cliente (</a:t>
            </a:r>
            <a:r>
              <a:rPr lang="es-MX" dirty="0" err="1" smtClean="0"/>
              <a:t>stub</a:t>
            </a:r>
            <a:r>
              <a:rPr lang="es-MX" dirty="0" smtClean="0"/>
              <a:t>) y del servidor (</a:t>
            </a:r>
            <a:r>
              <a:rPr lang="es-MX" dirty="0" err="1" smtClean="0"/>
              <a:t>skeleton</a:t>
            </a:r>
            <a:r>
              <a:rPr lang="es-MX" dirty="0" smtClean="0"/>
              <a:t>)</a:t>
            </a:r>
          </a:p>
          <a:p>
            <a:r>
              <a:rPr lang="es-MX" dirty="0" smtClean="0"/>
              <a:t>Proporciona transparencia en la comunicación remota</a:t>
            </a:r>
          </a:p>
          <a:p>
            <a:r>
              <a:rPr lang="es-MX" dirty="0" smtClean="0"/>
              <a:t>Se generan automáticamente en base a la interfaz definida para el procedimiento remoto</a:t>
            </a:r>
            <a:endParaRPr lang="es-MX" dirty="0"/>
          </a:p>
          <a:p>
            <a:r>
              <a:rPr lang="es-MX" dirty="0" smtClean="0"/>
              <a:t>El programador sólo tiene que programar el código del procedimiento remoto (servidor) y el código que hace la llamada remota (cliente)</a:t>
            </a:r>
          </a:p>
        </p:txBody>
      </p:sp>
    </p:spTree>
    <p:extLst>
      <p:ext uri="{BB962C8B-B14F-4D97-AF65-F5344CB8AC3E}">
        <p14:creationId xmlns:p14="http://schemas.microsoft.com/office/powerpoint/2010/main" val="296002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Resguardo del cliente (</a:t>
            </a:r>
            <a:r>
              <a:rPr lang="es-MX" dirty="0" err="1" smtClean="0"/>
              <a:t>stub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Conjunto de funciones que se enlazan con la aplicación cliente y que ofrecen la misma API que el servidor</a:t>
            </a:r>
          </a:p>
          <a:p>
            <a:r>
              <a:rPr lang="es-MX" dirty="0" smtClean="0"/>
              <a:t>Las tareas a realizar son:</a:t>
            </a:r>
          </a:p>
          <a:p>
            <a:pPr lvl="1"/>
            <a:r>
              <a:rPr lang="es-MX" dirty="0" smtClean="0"/>
              <a:t>Localizar al servidor</a:t>
            </a:r>
          </a:p>
          <a:p>
            <a:pPr lvl="1"/>
            <a:r>
              <a:rPr lang="es-MX" dirty="0" smtClean="0"/>
              <a:t>Empaquetado del id del proceso y sus parámetros</a:t>
            </a:r>
          </a:p>
          <a:p>
            <a:pPr lvl="1"/>
            <a:r>
              <a:rPr lang="es-MX" dirty="0" smtClean="0"/>
              <a:t>Envío del mensaje al servidor</a:t>
            </a:r>
          </a:p>
          <a:p>
            <a:pPr lvl="1"/>
            <a:r>
              <a:rPr lang="es-MX" dirty="0" smtClean="0"/>
              <a:t>Espera de la recepción de la respuesta</a:t>
            </a:r>
          </a:p>
          <a:p>
            <a:pPr lvl="1"/>
            <a:r>
              <a:rPr lang="es-MX" dirty="0" smtClean="0"/>
              <a:t>Extracción de resultados y su devolución como una función normal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81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Resguardo del servidor (</a:t>
            </a:r>
            <a:r>
              <a:rPr lang="es-MX" dirty="0" err="1" smtClean="0"/>
              <a:t>skeleton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Programa que se enlaza en el servidor con la biblioteca de funciones del servicio</a:t>
            </a:r>
          </a:p>
          <a:p>
            <a:r>
              <a:rPr lang="es-MX" dirty="0" smtClean="0"/>
              <a:t>Las tareas a realizar son:</a:t>
            </a:r>
          </a:p>
          <a:p>
            <a:pPr lvl="1"/>
            <a:r>
              <a:rPr lang="es-MX" dirty="0" smtClean="0"/>
              <a:t>Registra el servicio</a:t>
            </a:r>
          </a:p>
          <a:p>
            <a:pPr lvl="1"/>
            <a:r>
              <a:rPr lang="es-MX" dirty="0" smtClean="0"/>
              <a:t>Ejecuta lazo infinito en espera de solicitudes</a:t>
            </a:r>
          </a:p>
          <a:p>
            <a:pPr lvl="1"/>
            <a:r>
              <a:rPr lang="es-MX" dirty="0" smtClean="0"/>
              <a:t>Recibe la petición</a:t>
            </a:r>
          </a:p>
          <a:p>
            <a:pPr lvl="1"/>
            <a:r>
              <a:rPr lang="es-MX" dirty="0" smtClean="0"/>
              <a:t>Si el servidor es concurrente crea hilos de servicio</a:t>
            </a:r>
          </a:p>
          <a:p>
            <a:pPr lvl="1"/>
            <a:r>
              <a:rPr lang="es-MX" dirty="0" smtClean="0"/>
              <a:t>Desempaqueta el mensaje</a:t>
            </a:r>
          </a:p>
          <a:p>
            <a:pPr lvl="1"/>
            <a:r>
              <a:rPr lang="es-MX" dirty="0" smtClean="0"/>
              <a:t>Determina la función a invocar</a:t>
            </a:r>
          </a:p>
          <a:p>
            <a:pPr lvl="1"/>
            <a:r>
              <a:rPr lang="es-MX" dirty="0" smtClean="0"/>
              <a:t>Invoca la función con sus argumentos</a:t>
            </a:r>
          </a:p>
          <a:p>
            <a:pPr lvl="1"/>
            <a:r>
              <a:rPr lang="es-MX" dirty="0" smtClean="0"/>
              <a:t>Empaqueta los resultados</a:t>
            </a:r>
          </a:p>
          <a:p>
            <a:pPr lvl="1"/>
            <a:r>
              <a:rPr lang="es-MX" dirty="0" smtClean="0"/>
              <a:t>Envía el mensaje al resguardo del cliente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312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elementos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Servicio de </a:t>
            </a:r>
            <a:r>
              <a:rPr lang="es-MX" dirty="0" err="1" smtClean="0"/>
              <a:t>binding</a:t>
            </a:r>
            <a:r>
              <a:rPr lang="es-MX" dirty="0" smtClean="0"/>
              <a:t>, responsable de la transparencia en la localización</a:t>
            </a:r>
          </a:p>
          <a:p>
            <a:pPr lvl="1"/>
            <a:r>
              <a:rPr lang="es-MX" dirty="0" smtClean="0"/>
              <a:t>Gestiona la asociación entre el proceso y su versión con su localización</a:t>
            </a:r>
          </a:p>
          <a:p>
            <a:pPr lvl="1"/>
            <a:r>
              <a:rPr lang="es-MX" dirty="0" smtClean="0"/>
              <a:t>Realiza la búsqueda de </a:t>
            </a:r>
            <a:r>
              <a:rPr lang="es-MX" dirty="0" err="1" smtClean="0"/>
              <a:t>skeleton</a:t>
            </a:r>
            <a:r>
              <a:rPr lang="es-MX" dirty="0" smtClean="0"/>
              <a:t> en su implementación</a:t>
            </a:r>
          </a:p>
          <a:p>
            <a:r>
              <a:rPr lang="es-MX" dirty="0" smtClean="0"/>
              <a:t>Compilador de interfaces, a partir de la interfaz del procedimiento remoto, genera el código del </a:t>
            </a:r>
            <a:r>
              <a:rPr lang="es-MX" dirty="0" err="1" smtClean="0"/>
              <a:t>stub</a:t>
            </a:r>
            <a:r>
              <a:rPr lang="es-MX" dirty="0" smtClean="0"/>
              <a:t> y del </a:t>
            </a:r>
            <a:r>
              <a:rPr lang="es-MX" dirty="0" err="1" smtClean="0"/>
              <a:t>skeleton</a:t>
            </a:r>
            <a:endParaRPr lang="es-MX" dirty="0" smtClean="0"/>
          </a:p>
          <a:p>
            <a:pPr lvl="1"/>
            <a:r>
              <a:rPr lang="es-MX" dirty="0" smtClean="0"/>
              <a:t>Los resguardos solo dependen de la interfaz del 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078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Interfaz de procedimiento remoto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Define los argumentos de entrada y el dato devuelto por el procedimiento</a:t>
            </a:r>
          </a:p>
          <a:p>
            <a:r>
              <a:rPr lang="es-MX" dirty="0" smtClean="0"/>
              <a:t>Específica como será la </a:t>
            </a:r>
            <a:r>
              <a:rPr lang="es-MX" dirty="0" err="1" smtClean="0"/>
              <a:t>serialización</a:t>
            </a:r>
            <a:endParaRPr lang="es-MX" dirty="0" smtClean="0"/>
          </a:p>
          <a:p>
            <a:r>
              <a:rPr lang="es-MX" dirty="0" smtClean="0"/>
              <a:t>Opcionalmente da información para localizar el procedimiento mediante el número de versión</a:t>
            </a:r>
          </a:p>
          <a:p>
            <a:r>
              <a:rPr lang="es-MX" dirty="0" smtClean="0"/>
              <a:t>Pueden agruparse dependiendo del lenguaje en el que se implemente:</a:t>
            </a:r>
          </a:p>
          <a:p>
            <a:pPr lvl="1"/>
            <a:r>
              <a:rPr lang="es-MX" dirty="0" smtClean="0"/>
              <a:t>Usan el mismo lenguaje donde se implementara</a:t>
            </a:r>
          </a:p>
          <a:p>
            <a:pPr lvl="2"/>
            <a:r>
              <a:rPr lang="es-MX" dirty="0" smtClean="0"/>
              <a:t>Por ejemplo Java-RMI usa java</a:t>
            </a:r>
          </a:p>
          <a:p>
            <a:pPr lvl="1"/>
            <a:r>
              <a:rPr lang="es-MX" dirty="0" smtClean="0"/>
              <a:t>Usan un lenguaje de definición independiente del de programación</a:t>
            </a:r>
          </a:p>
          <a:p>
            <a:pPr lvl="2"/>
            <a:r>
              <a:rPr lang="es-MX" dirty="0" smtClean="0"/>
              <a:t>El compilador IDL hace la traducción al lenguaje de implementación</a:t>
            </a:r>
          </a:p>
          <a:p>
            <a:pPr lvl="2"/>
            <a:r>
              <a:rPr lang="es-MX" dirty="0" smtClean="0"/>
              <a:t>Ejemplos: XDR usado en </a:t>
            </a:r>
            <a:r>
              <a:rPr lang="es-MX" dirty="0" err="1" smtClean="0"/>
              <a:t>Sun</a:t>
            </a:r>
            <a:r>
              <a:rPr lang="es-MX" dirty="0" smtClean="0"/>
              <a:t>-RPC, CORBA-IDL, WSDL en servidores web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067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" y="1600200"/>
            <a:ext cx="7611229" cy="4525963"/>
          </a:xfrm>
        </p:spPr>
      </p:pic>
    </p:spTree>
    <p:extLst>
      <p:ext uri="{BB962C8B-B14F-4D97-AF65-F5344CB8AC3E}">
        <p14:creationId xmlns:p14="http://schemas.microsoft.com/office/powerpoint/2010/main" val="2644080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Compilador de la interfaz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0763"/>
            <a:ext cx="8229600" cy="3524837"/>
          </a:xfrm>
        </p:spPr>
      </p:pic>
    </p:spTree>
    <p:extLst>
      <p:ext uri="{BB962C8B-B14F-4D97-AF65-F5344CB8AC3E}">
        <p14:creationId xmlns:p14="http://schemas.microsoft.com/office/powerpoint/2010/main" val="39102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SUN-RPC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224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Sun</a:t>
            </a:r>
            <a:r>
              <a:rPr lang="es-MX" dirty="0" smtClean="0"/>
              <a:t>-RPC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Originalmente definido por </a:t>
            </a:r>
            <a:r>
              <a:rPr lang="es-MX" dirty="0" err="1" smtClean="0"/>
              <a:t>Sun</a:t>
            </a:r>
            <a:r>
              <a:rPr lang="es-MX" dirty="0" smtClean="0"/>
              <a:t> Microsystems dentro del sistema de manejo de archivos NFS (Network File </a:t>
            </a:r>
            <a:r>
              <a:rPr lang="es-MX" dirty="0" err="1" smtClean="0"/>
              <a:t>System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Disponible en múltiples plataformas</a:t>
            </a:r>
          </a:p>
          <a:p>
            <a:pPr lvl="1"/>
            <a:r>
              <a:rPr lang="es-MX" dirty="0" smtClean="0"/>
              <a:t>Llamado ONC-RPC (Open Network Computing)</a:t>
            </a:r>
          </a:p>
          <a:p>
            <a:pPr lvl="1"/>
            <a:r>
              <a:rPr lang="es-MX" dirty="0" smtClean="0"/>
              <a:t>Definido en los RFC:</a:t>
            </a:r>
          </a:p>
          <a:p>
            <a:pPr lvl="2"/>
            <a:r>
              <a:rPr lang="es-MX" dirty="0" smtClean="0"/>
              <a:t>1831 especificación del mecanismo de funcionamiento</a:t>
            </a:r>
          </a:p>
          <a:p>
            <a:pPr lvl="2"/>
            <a:r>
              <a:rPr lang="es-MX" dirty="0" smtClean="0"/>
              <a:t>1832 especificación del lenguaje XDR</a:t>
            </a:r>
          </a:p>
          <a:p>
            <a:r>
              <a:rPr lang="es-MX" dirty="0" smtClean="0"/>
              <a:t>Sigue el esquema general de llamadas remotas con pequeñas modificaciones y limitaciones</a:t>
            </a:r>
          </a:p>
        </p:txBody>
      </p:sp>
    </p:spTree>
    <p:extLst>
      <p:ext uri="{BB962C8B-B14F-4D97-AF65-F5344CB8AC3E}">
        <p14:creationId xmlns:p14="http://schemas.microsoft.com/office/powerpoint/2010/main" val="10352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1975 Xerox, se presentan las primeras ideas</a:t>
            </a:r>
          </a:p>
          <a:p>
            <a:r>
              <a:rPr lang="es-MX" dirty="0" smtClean="0"/>
              <a:t>1981 Primer sistema de RPC Courier</a:t>
            </a:r>
          </a:p>
          <a:p>
            <a:r>
              <a:rPr lang="es-MX" dirty="0" smtClean="0"/>
              <a:t>1984 Articulo elemental sobre el tema de </a:t>
            </a:r>
            <a:r>
              <a:rPr lang="es-MX" dirty="0" err="1" smtClean="0"/>
              <a:t>Birriel</a:t>
            </a:r>
            <a:r>
              <a:rPr lang="es-MX" dirty="0" smtClean="0"/>
              <a:t> y Nelson</a:t>
            </a:r>
          </a:p>
          <a:p>
            <a:r>
              <a:rPr lang="es-MX" dirty="0" smtClean="0"/>
              <a:t>1985 </a:t>
            </a:r>
            <a:r>
              <a:rPr lang="es-MX" dirty="0" err="1" smtClean="0"/>
              <a:t>Sun</a:t>
            </a:r>
            <a:r>
              <a:rPr lang="es-MX" dirty="0" smtClean="0"/>
              <a:t>: Open </a:t>
            </a:r>
            <a:r>
              <a:rPr lang="es-MX" dirty="0" err="1" smtClean="0"/>
              <a:t>network</a:t>
            </a:r>
            <a:r>
              <a:rPr lang="es-MX" dirty="0" smtClean="0"/>
              <a:t> </a:t>
            </a:r>
            <a:r>
              <a:rPr lang="es-MX" dirty="0" err="1" smtClean="0"/>
              <a:t>computing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RPC de </a:t>
            </a:r>
            <a:r>
              <a:rPr lang="es-MX" dirty="0" err="1" smtClean="0"/>
              <a:t>Sun</a:t>
            </a:r>
            <a:r>
              <a:rPr lang="es-MX" dirty="0" smtClean="0"/>
              <a:t>/ONC es la base para varios servicios</a:t>
            </a:r>
          </a:p>
          <a:p>
            <a:r>
              <a:rPr lang="es-MX" dirty="0" smtClean="0"/>
              <a:t>A partir de allí surgen otros sistemas como:</a:t>
            </a:r>
          </a:p>
          <a:p>
            <a:pPr lvl="1"/>
            <a:r>
              <a:rPr lang="es-MX" dirty="0" err="1" smtClean="0"/>
              <a:t>Apollo</a:t>
            </a:r>
            <a:r>
              <a:rPr lang="es-MX" dirty="0" smtClean="0"/>
              <a:t> crea NCA y es comprado por HP</a:t>
            </a:r>
          </a:p>
          <a:p>
            <a:pPr lvl="1"/>
            <a:r>
              <a:rPr lang="es-MX" dirty="0" smtClean="0"/>
              <a:t>DCE creado por un grupo </a:t>
            </a:r>
            <a:r>
              <a:rPr lang="es-MX" dirty="0" err="1" smtClean="0"/>
              <a:t>abrierto</a:t>
            </a:r>
            <a:r>
              <a:rPr lang="es-MX" dirty="0" smtClean="0"/>
              <a:t> basado en NCA</a:t>
            </a:r>
          </a:p>
          <a:p>
            <a:pPr lvl="1"/>
            <a:r>
              <a:rPr lang="es-MX" dirty="0" smtClean="0"/>
              <a:t>RPC de </a:t>
            </a:r>
            <a:r>
              <a:rPr lang="es-MX" dirty="0" err="1" smtClean="0"/>
              <a:t>microsoft</a:t>
            </a:r>
            <a:r>
              <a:rPr lang="es-MX" dirty="0" smtClean="0"/>
              <a:t> basado en DCE</a:t>
            </a:r>
          </a:p>
        </p:txBody>
      </p:sp>
    </p:spTree>
    <p:extLst>
      <p:ext uri="{BB962C8B-B14F-4D97-AF65-F5344CB8AC3E}">
        <p14:creationId xmlns:p14="http://schemas.microsoft.com/office/powerpoint/2010/main" val="4266189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XDR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Sun</a:t>
            </a:r>
            <a:r>
              <a:rPr lang="es-MX" dirty="0" smtClean="0"/>
              <a:t> RPC usa XDR (</a:t>
            </a:r>
            <a:r>
              <a:rPr lang="es-MX" dirty="0" err="1" smtClean="0"/>
              <a:t>eXternal</a:t>
            </a:r>
            <a:r>
              <a:rPr lang="es-MX" dirty="0" smtClean="0"/>
              <a:t> Data </a:t>
            </a:r>
            <a:r>
              <a:rPr lang="es-MX" dirty="0" err="1" smtClean="0"/>
              <a:t>Representation</a:t>
            </a:r>
            <a:r>
              <a:rPr lang="es-MX" dirty="0" smtClean="0"/>
              <a:t>)</a:t>
            </a:r>
          </a:p>
          <a:p>
            <a:r>
              <a:rPr lang="es-MX" dirty="0" smtClean="0"/>
              <a:t>XDR especifica como serializar los datos intercambiados ente </a:t>
            </a:r>
            <a:r>
              <a:rPr lang="es-MX" dirty="0" err="1" smtClean="0"/>
              <a:t>stub</a:t>
            </a:r>
            <a:r>
              <a:rPr lang="es-MX" dirty="0" smtClean="0"/>
              <a:t> y </a:t>
            </a:r>
            <a:r>
              <a:rPr lang="es-MX" dirty="0" err="1" smtClean="0"/>
              <a:t>skeleton</a:t>
            </a:r>
            <a:r>
              <a:rPr lang="es-MX" dirty="0" smtClean="0"/>
              <a:t> independiente de la arquitectura</a:t>
            </a:r>
          </a:p>
          <a:p>
            <a:r>
              <a:rPr lang="es-MX" dirty="0" smtClean="0"/>
              <a:t>Se usa para definir el tipo y la estructura de los argumentos y valores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285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Emplea como lenguaje IDL (Interface </a:t>
            </a:r>
            <a:r>
              <a:rPr lang="es-MX" dirty="0" err="1" smtClean="0"/>
              <a:t>Definition</a:t>
            </a:r>
            <a:r>
              <a:rPr lang="es-MX" dirty="0" smtClean="0"/>
              <a:t> </a:t>
            </a:r>
            <a:r>
              <a:rPr lang="es-MX" dirty="0" err="1" smtClean="0"/>
              <a:t>Lenguage</a:t>
            </a:r>
            <a:r>
              <a:rPr lang="es-MX" dirty="0" smtClean="0"/>
              <a:t>), una ampliación de XDR que permite definir procedimientos</a:t>
            </a:r>
          </a:p>
          <a:p>
            <a:r>
              <a:rPr lang="es-MX" dirty="0" smtClean="0"/>
              <a:t>Permite identificar procedimientos y sus versiones</a:t>
            </a:r>
          </a:p>
          <a:p>
            <a:r>
              <a:rPr lang="es-MX" dirty="0" smtClean="0"/>
              <a:t>Especifica argumentos de entrada y salida </a:t>
            </a:r>
          </a:p>
          <a:p>
            <a:r>
              <a:rPr lang="es-MX" dirty="0" smtClean="0"/>
              <a:t>Incluye un compilador para XDR llamado </a:t>
            </a:r>
            <a:r>
              <a:rPr lang="es-MX" dirty="0" err="1" smtClean="0"/>
              <a:t>rpcgen</a:t>
            </a:r>
            <a:endParaRPr lang="es-MX" dirty="0" smtClean="0"/>
          </a:p>
          <a:p>
            <a:pPr lvl="1"/>
            <a:r>
              <a:rPr lang="es-MX" dirty="0" smtClean="0"/>
              <a:t>Genera código para </a:t>
            </a:r>
            <a:r>
              <a:rPr lang="es-MX" dirty="0" err="1" smtClean="0"/>
              <a:t>stub</a:t>
            </a:r>
            <a:r>
              <a:rPr lang="es-MX" dirty="0" smtClean="0"/>
              <a:t> y </a:t>
            </a:r>
            <a:r>
              <a:rPr lang="es-MX" dirty="0" err="1" smtClean="0"/>
              <a:t>skeleton</a:t>
            </a:r>
            <a:r>
              <a:rPr lang="es-MX" dirty="0" smtClean="0"/>
              <a:t> a partir de la especificación de los procedimientos remotos</a:t>
            </a:r>
          </a:p>
          <a:p>
            <a:pPr lvl="1"/>
            <a:r>
              <a:rPr lang="es-MX" dirty="0" smtClean="0"/>
              <a:t>Genera código para serializar los datos en formato XDR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1478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Popmapper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Proceso responsable de la localización  de los procedimientos remotos</a:t>
            </a:r>
          </a:p>
          <a:p>
            <a:r>
              <a:rPr lang="es-MX" dirty="0" smtClean="0"/>
              <a:t>Es responsable de las tareas de registro y </a:t>
            </a:r>
            <a:r>
              <a:rPr lang="es-MX" dirty="0" err="1" smtClean="0"/>
              <a:t>binding</a:t>
            </a:r>
            <a:endParaRPr lang="es-MX" dirty="0" smtClean="0"/>
          </a:p>
          <a:p>
            <a:r>
              <a:rPr lang="es-MX" dirty="0" smtClean="0"/>
              <a:t>Los servidores lo usan para registrar los procedimientos remotos que exportan</a:t>
            </a:r>
          </a:p>
          <a:p>
            <a:r>
              <a:rPr lang="es-MX" dirty="0" smtClean="0"/>
              <a:t>Escucha en el puerto 111 y </a:t>
            </a:r>
            <a:r>
              <a:rPr lang="es-MX" dirty="0" err="1" smtClean="0"/>
              <a:t>redirecciona</a:t>
            </a:r>
            <a:r>
              <a:rPr lang="es-MX" dirty="0" smtClean="0"/>
              <a:t> las peticiones de acceso  a procedimientos a sus respectivos puertos de escucha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374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Esquema de </a:t>
            </a:r>
            <a:r>
              <a:rPr lang="es-MX" dirty="0" err="1" smtClean="0"/>
              <a:t>stub</a:t>
            </a:r>
            <a:r>
              <a:rPr lang="es-MX" dirty="0" smtClean="0"/>
              <a:t> y </a:t>
            </a:r>
            <a:r>
              <a:rPr lang="es-MX" dirty="0" err="1" smtClean="0"/>
              <a:t>skeleton</a:t>
            </a:r>
            <a:r>
              <a:rPr lang="es-MX" dirty="0" smtClean="0"/>
              <a:t> a partir de XDR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7964"/>
            <a:ext cx="8229600" cy="3870434"/>
          </a:xfrm>
        </p:spPr>
      </p:pic>
    </p:spTree>
    <p:extLst>
      <p:ext uri="{BB962C8B-B14F-4D97-AF65-F5344CB8AC3E}">
        <p14:creationId xmlns:p14="http://schemas.microsoft.com/office/powerpoint/2010/main" val="1777300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Definición de interfaces</a:t>
            </a:r>
          </a:p>
          <a:p>
            <a:pPr lvl="1"/>
            <a:r>
              <a:rPr lang="es-MX" dirty="0" smtClean="0"/>
              <a:t>Se especifica la interfaz de los procedimientos en notación XDR</a:t>
            </a:r>
          </a:p>
          <a:p>
            <a:pPr lvl="2"/>
            <a:r>
              <a:rPr lang="es-MX" dirty="0" smtClean="0"/>
              <a:t>Por convención se usa extensión .x (</a:t>
            </a:r>
            <a:r>
              <a:rPr lang="es-MX" dirty="0" err="1" smtClean="0"/>
              <a:t>calculadora.x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Contenido:</a:t>
            </a:r>
          </a:p>
          <a:p>
            <a:pPr lvl="2"/>
            <a:r>
              <a:rPr lang="es-MX" dirty="0" err="1" smtClean="0"/>
              <a:t>Sun</a:t>
            </a:r>
            <a:r>
              <a:rPr lang="es-MX" dirty="0" smtClean="0"/>
              <a:t> puede usar estructuras arbitrarias como argumentos y resultados</a:t>
            </a:r>
          </a:p>
          <a:p>
            <a:pPr lvl="2"/>
            <a:r>
              <a:rPr lang="es-MX" dirty="0" smtClean="0"/>
              <a:t>XDR define como se serializan</a:t>
            </a:r>
          </a:p>
          <a:p>
            <a:pPr lvl="2"/>
            <a:r>
              <a:rPr lang="es-MX" dirty="0" smtClean="0"/>
              <a:t>Sintaxis similar a C pero con diferencias</a:t>
            </a:r>
          </a:p>
          <a:p>
            <a:pPr lvl="1"/>
            <a:r>
              <a:rPr lang="es-MX" dirty="0" smtClean="0"/>
              <a:t>XDR ofrece notación para </a:t>
            </a:r>
            <a:r>
              <a:rPr lang="es-MX" dirty="0" err="1" smtClean="0"/>
              <a:t>denifir</a:t>
            </a:r>
            <a:endParaRPr lang="es-MX" dirty="0" smtClean="0"/>
          </a:p>
          <a:p>
            <a:pPr lvl="2"/>
            <a:r>
              <a:rPr lang="es-MX" dirty="0" smtClean="0"/>
              <a:t>Constantes (</a:t>
            </a:r>
            <a:r>
              <a:rPr lang="es-MX" dirty="0" err="1" smtClean="0"/>
              <a:t>const</a:t>
            </a:r>
            <a:r>
              <a:rPr lang="es-MX" dirty="0" smtClean="0"/>
              <a:t>)</a:t>
            </a:r>
          </a:p>
          <a:p>
            <a:pPr lvl="2"/>
            <a:r>
              <a:rPr lang="es-MX" dirty="0" smtClean="0"/>
              <a:t>Definición de tipos (</a:t>
            </a:r>
            <a:r>
              <a:rPr lang="es-MX" dirty="0" err="1" smtClean="0"/>
              <a:t>typedef</a:t>
            </a:r>
            <a:r>
              <a:rPr lang="es-MX" dirty="0" smtClean="0"/>
              <a:t>)</a:t>
            </a:r>
          </a:p>
          <a:p>
            <a:pPr lvl="2"/>
            <a:r>
              <a:rPr lang="es-MX" dirty="0" smtClean="0"/>
              <a:t>Vectores de tamaño constante o variable (</a:t>
            </a:r>
            <a:r>
              <a:rPr lang="es-MX" dirty="0" err="1" smtClean="0"/>
              <a:t>int</a:t>
            </a:r>
            <a:r>
              <a:rPr lang="es-MX" dirty="0" smtClean="0"/>
              <a:t> datos[TAMANO] o (</a:t>
            </a:r>
            <a:r>
              <a:rPr lang="es-MX" dirty="0" err="1" smtClean="0"/>
              <a:t>int</a:t>
            </a:r>
            <a:r>
              <a:rPr lang="es-MX" dirty="0" smtClean="0"/>
              <a:t> datos&lt;&gt;)</a:t>
            </a:r>
          </a:p>
          <a:p>
            <a:pPr lvl="2"/>
            <a:r>
              <a:rPr lang="es-MX" dirty="0" smtClean="0"/>
              <a:t>Estructuras y uniones (</a:t>
            </a:r>
            <a:r>
              <a:rPr lang="es-MX" dirty="0" err="1" smtClean="0"/>
              <a:t>struct</a:t>
            </a:r>
            <a:r>
              <a:rPr lang="es-MX" dirty="0" smtClean="0"/>
              <a:t> y </a:t>
            </a:r>
            <a:r>
              <a:rPr lang="es-MX" dirty="0" err="1" smtClean="0"/>
              <a:t>union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088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Definición de la interfaz de procedimientos</a:t>
            </a:r>
          </a:p>
          <a:p>
            <a:r>
              <a:rPr lang="es-MX" dirty="0" smtClean="0"/>
              <a:t>Los procedimientos remotos se agrupan en programas y versiones</a:t>
            </a:r>
          </a:p>
          <a:p>
            <a:r>
              <a:rPr lang="es-MX" dirty="0" smtClean="0"/>
              <a:t>Cada programa tiene un nombre y un identificador</a:t>
            </a:r>
          </a:p>
          <a:p>
            <a:pPr lvl="1"/>
            <a:r>
              <a:rPr lang="es-MX" dirty="0" smtClean="0"/>
              <a:t>0x00000000 – 0x1FFFFFFF: Definido por </a:t>
            </a:r>
            <a:r>
              <a:rPr lang="es-MX" dirty="0" err="1" smtClean="0"/>
              <a:t>Sun</a:t>
            </a:r>
            <a:r>
              <a:rPr lang="es-MX" dirty="0" smtClean="0"/>
              <a:t> (</a:t>
            </a:r>
            <a:r>
              <a:rPr lang="es-MX" dirty="0" err="1" smtClean="0"/>
              <a:t>popmapper</a:t>
            </a:r>
            <a:r>
              <a:rPr lang="es-MX" dirty="0" smtClean="0"/>
              <a:t>, NFS, NIS, </a:t>
            </a:r>
            <a:r>
              <a:rPr lang="es-MX" dirty="0" err="1" smtClean="0"/>
              <a:t>etc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0x20000000 – 0x3FFFFFFF: Definidos por el usuario</a:t>
            </a:r>
          </a:p>
          <a:p>
            <a:pPr lvl="1"/>
            <a:r>
              <a:rPr lang="es-MX" dirty="0" smtClean="0"/>
              <a:t>0x40000000 – 0xFFFFFFFF: Reservado</a:t>
            </a:r>
          </a:p>
          <a:p>
            <a:r>
              <a:rPr lang="es-MX" dirty="0" smtClean="0"/>
              <a:t>Cada programa tiene al menos una versión </a:t>
            </a:r>
          </a:p>
          <a:p>
            <a:r>
              <a:rPr lang="es-MX" dirty="0" smtClean="0"/>
              <a:t>Para cada procedimiento se define su prototipo y se asigna un identificador numérico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662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Definición de procedimientos remotos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Internamente cada procedimiento se define con:</a:t>
            </a:r>
          </a:p>
          <a:p>
            <a:pPr lvl="1"/>
            <a:r>
              <a:rPr lang="es-MX" dirty="0" smtClean="0"/>
              <a:t>Número de programa</a:t>
            </a:r>
          </a:p>
          <a:p>
            <a:pPr lvl="1"/>
            <a:r>
              <a:rPr lang="es-MX" dirty="0" smtClean="0"/>
              <a:t>Número de versión</a:t>
            </a:r>
          </a:p>
          <a:p>
            <a:pPr lvl="1"/>
            <a:r>
              <a:rPr lang="es-MX" dirty="0" smtClean="0"/>
              <a:t>Número de procedimiento</a:t>
            </a:r>
          </a:p>
          <a:p>
            <a:r>
              <a:rPr lang="es-MX" dirty="0" err="1" smtClean="0"/>
              <a:t>Sun</a:t>
            </a:r>
            <a:r>
              <a:rPr lang="es-MX" dirty="0" smtClean="0"/>
              <a:t> solo permite procedimientos con un solo parámetro, para pasar mas parámetros se debe usar una estructura</a:t>
            </a:r>
          </a:p>
          <a:p>
            <a:r>
              <a:rPr lang="es-MX" dirty="0" smtClean="0"/>
              <a:t>Los parámetros de salida se devuelven con un único resultado</a:t>
            </a:r>
          </a:p>
          <a:p>
            <a:r>
              <a:rPr lang="es-MX" dirty="0" smtClean="0"/>
              <a:t>Los parámetros que no sean de tipo básico se deben de definir usando XDR</a:t>
            </a:r>
          </a:p>
          <a:p>
            <a:r>
              <a:rPr lang="es-MX" dirty="0" smtClean="0"/>
              <a:t>En versiones mas recientes de </a:t>
            </a:r>
            <a:r>
              <a:rPr lang="es-MX" dirty="0" err="1" smtClean="0"/>
              <a:t>Sun</a:t>
            </a:r>
            <a:r>
              <a:rPr lang="es-MX" dirty="0" smtClean="0"/>
              <a:t>-RPC se permiten mas parámetros pero no se usan por compatibilidad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41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</a:t>
            </a:r>
            <a:r>
              <a:rPr lang="es-MX" dirty="0" err="1" smtClean="0"/>
              <a:t>calculadora.x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/>
              <a:t>struct</a:t>
            </a:r>
            <a:r>
              <a:rPr lang="es-MX" dirty="0"/>
              <a:t> entrada {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arg1;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arg2;</a:t>
            </a:r>
          </a:p>
          <a:p>
            <a:pPr marL="0" indent="0">
              <a:buNone/>
            </a:pPr>
            <a:r>
              <a:rPr lang="es-MX" dirty="0" smtClean="0"/>
              <a:t>};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program</a:t>
            </a:r>
            <a:r>
              <a:rPr lang="es-MX" dirty="0"/>
              <a:t> CALCULADORA {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err="1" smtClean="0"/>
              <a:t>version</a:t>
            </a:r>
            <a:r>
              <a:rPr lang="es-MX" dirty="0" smtClean="0"/>
              <a:t> </a:t>
            </a:r>
            <a:r>
              <a:rPr lang="es-MX" dirty="0"/>
              <a:t>CALCULADORA_VER {</a:t>
            </a:r>
          </a:p>
          <a:p>
            <a:pPr marL="0" indent="0">
              <a:buNone/>
            </a:pPr>
            <a:r>
              <a:rPr lang="es-MX" dirty="0" smtClean="0"/>
              <a:t>	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sumar(entrada) = 1;</a:t>
            </a:r>
          </a:p>
          <a:p>
            <a:pPr marL="0" indent="0">
              <a:buNone/>
            </a:pPr>
            <a:r>
              <a:rPr lang="es-MX" dirty="0" smtClean="0"/>
              <a:t>	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restar(entrada) = 2;</a:t>
            </a:r>
          </a:p>
          <a:p>
            <a:pPr marL="0" indent="0">
              <a:buNone/>
            </a:pPr>
            <a:r>
              <a:rPr lang="es-MX" dirty="0" smtClean="0"/>
              <a:t>	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multiplicar(entrada) = 3;</a:t>
            </a:r>
          </a:p>
          <a:p>
            <a:pPr marL="0" indent="0">
              <a:buNone/>
            </a:pPr>
            <a:r>
              <a:rPr lang="es-MX" dirty="0" smtClean="0"/>
              <a:t>		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dividir(entrada) = 4;</a:t>
            </a:r>
          </a:p>
          <a:p>
            <a:pPr marL="0" indent="0">
              <a:buNone/>
            </a:pPr>
            <a:r>
              <a:rPr lang="es-MX" dirty="0" smtClean="0"/>
              <a:t>	} </a:t>
            </a:r>
            <a:r>
              <a:rPr lang="es-MX" dirty="0"/>
              <a:t>= 1;</a:t>
            </a:r>
          </a:p>
          <a:p>
            <a:pPr marL="0" indent="0">
              <a:buNone/>
            </a:pPr>
            <a:r>
              <a:rPr lang="es-MX" dirty="0"/>
              <a:t>} = 0x30000001;</a:t>
            </a:r>
          </a:p>
        </p:txBody>
      </p:sp>
    </p:spTree>
    <p:extLst>
      <p:ext uri="{BB962C8B-B14F-4D97-AF65-F5344CB8AC3E}">
        <p14:creationId xmlns:p14="http://schemas.microsoft.com/office/powerpoint/2010/main" val="107323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Compilación de interfaces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rpcgen</a:t>
            </a:r>
            <a:r>
              <a:rPr lang="es-MX" dirty="0" smtClean="0"/>
              <a:t> es el compilador de interfaces (compilador IDL)</a:t>
            </a:r>
          </a:p>
          <a:p>
            <a:r>
              <a:rPr lang="es-MX" dirty="0" smtClean="0"/>
              <a:t>Transforma la especificación XDR en archivos de C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8189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Archivos generados por </a:t>
            </a:r>
            <a:r>
              <a:rPr lang="es-MX" dirty="0" err="1" smtClean="0"/>
              <a:t>rpcgen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Código del </a:t>
            </a:r>
            <a:r>
              <a:rPr lang="es-MX" dirty="0" err="1" smtClean="0"/>
              <a:t>stub</a:t>
            </a:r>
            <a:r>
              <a:rPr lang="es-MX" dirty="0" smtClean="0"/>
              <a:t> del cliente (</a:t>
            </a:r>
            <a:r>
              <a:rPr lang="es-MX" dirty="0" err="1" smtClean="0"/>
              <a:t>fichero_clnt.c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Funciones en C para ser llamadas desde el cliente</a:t>
            </a:r>
          </a:p>
          <a:p>
            <a:r>
              <a:rPr lang="es-MX" dirty="0" smtClean="0"/>
              <a:t>Código del </a:t>
            </a:r>
            <a:r>
              <a:rPr lang="es-MX" dirty="0" err="1" smtClean="0"/>
              <a:t>skeleton</a:t>
            </a:r>
            <a:r>
              <a:rPr lang="es-MX" dirty="0" smtClean="0"/>
              <a:t> del servidor (</a:t>
            </a:r>
            <a:r>
              <a:rPr lang="es-MX" dirty="0" err="1" smtClean="0"/>
              <a:t>fichero_svr.c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Incluye un procedimiento </a:t>
            </a:r>
            <a:r>
              <a:rPr lang="es-MX" dirty="0" err="1" smtClean="0"/>
              <a:t>main</a:t>
            </a:r>
            <a:r>
              <a:rPr lang="es-MX" dirty="0" smtClean="0"/>
              <a:t>() desde el que se realiza el registro del procedimiento en </a:t>
            </a:r>
            <a:r>
              <a:rPr lang="es-MX" dirty="0" err="1" smtClean="0"/>
              <a:t>port</a:t>
            </a:r>
            <a:r>
              <a:rPr lang="es-MX" dirty="0" smtClean="0"/>
              <a:t> </a:t>
            </a:r>
            <a:r>
              <a:rPr lang="es-MX" dirty="0" err="1" smtClean="0"/>
              <a:t>mapper</a:t>
            </a:r>
            <a:endParaRPr lang="es-MX" dirty="0" smtClean="0"/>
          </a:p>
          <a:p>
            <a:pPr lvl="1"/>
            <a:r>
              <a:rPr lang="es-MX" dirty="0" smtClean="0"/>
              <a:t>Realiza las llamadas reales  a la implementación del método remoto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907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computación distribuida consiste en el llamado a un procedimiento que se ejecuta en una dirección diferente, normalmente otra computadora en red</a:t>
            </a:r>
          </a:p>
          <a:p>
            <a:r>
              <a:rPr lang="es-MX" dirty="0" smtClean="0"/>
              <a:t>Es una configuración cliente-servidor implementada mediante el envió de un mensaje y la espera de una respuesta</a:t>
            </a:r>
          </a:p>
        </p:txBody>
      </p:sp>
    </p:spTree>
    <p:extLst>
      <p:ext uri="{BB962C8B-B14F-4D97-AF65-F5344CB8AC3E}">
        <p14:creationId xmlns:p14="http://schemas.microsoft.com/office/powerpoint/2010/main" val="2619769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Archivos generados por </a:t>
            </a:r>
            <a:r>
              <a:rPr lang="es-MX" dirty="0" err="1" smtClean="0"/>
              <a:t>rpcgen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Código para la </a:t>
            </a:r>
            <a:r>
              <a:rPr lang="es-MX" dirty="0" err="1" smtClean="0"/>
              <a:t>serialización</a:t>
            </a:r>
            <a:r>
              <a:rPr lang="es-MX" dirty="0" smtClean="0"/>
              <a:t>  de los tipos XDR definidos (</a:t>
            </a:r>
            <a:r>
              <a:rPr lang="es-MX" dirty="0" err="1" smtClean="0"/>
              <a:t>fichero_xdr.c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Solo se genera si se han definido tipos de datos complejos</a:t>
            </a:r>
          </a:p>
          <a:p>
            <a:r>
              <a:rPr lang="es-MX" dirty="0" smtClean="0"/>
              <a:t>Archivo de cabecera de los tipos  y declaración de prototipos (</a:t>
            </a:r>
            <a:r>
              <a:rPr lang="es-MX" dirty="0" err="1" smtClean="0"/>
              <a:t>fichero.h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Deberá de incluirse en los ficheros que implementen el código  de los clientes y del servidor</a:t>
            </a:r>
          </a:p>
          <a:p>
            <a:pPr lvl="1"/>
            <a:r>
              <a:rPr lang="es-MX" dirty="0" smtClean="0"/>
              <a:t>Contiene:</a:t>
            </a:r>
          </a:p>
          <a:p>
            <a:pPr lvl="2"/>
            <a:r>
              <a:rPr lang="es-MX" dirty="0" smtClean="0"/>
              <a:t>Definición de los tipos XDR definidos en el archivo .x</a:t>
            </a:r>
          </a:p>
          <a:p>
            <a:pPr lvl="2"/>
            <a:r>
              <a:rPr lang="es-MX" dirty="0" smtClean="0"/>
              <a:t>Prototipo de las funciones del cliente y del servidor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7155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rpcgen</a:t>
            </a:r>
            <a:r>
              <a:rPr lang="es-MX" dirty="0" smtClean="0"/>
              <a:t> –N Usa la nueva versión de SUN-RPC</a:t>
            </a:r>
          </a:p>
          <a:p>
            <a:r>
              <a:rPr lang="es-MX" dirty="0" err="1" smtClean="0"/>
              <a:t>rpcgen</a:t>
            </a:r>
            <a:r>
              <a:rPr lang="es-MX" dirty="0" smtClean="0"/>
              <a:t> –</a:t>
            </a:r>
            <a:r>
              <a:rPr lang="es-MX" dirty="0" err="1" smtClean="0"/>
              <a:t>Ss</a:t>
            </a:r>
            <a:r>
              <a:rPr lang="es-MX" dirty="0" smtClean="0"/>
              <a:t> genera una implementación </a:t>
            </a:r>
            <a:r>
              <a:rPr lang="es-MX" dirty="0" err="1" smtClean="0"/>
              <a:t>vacia</a:t>
            </a:r>
            <a:r>
              <a:rPr lang="es-MX" dirty="0" smtClean="0"/>
              <a:t> (útil como punto de partida para el servidor)</a:t>
            </a:r>
          </a:p>
          <a:p>
            <a:r>
              <a:rPr lang="es-MX" dirty="0" err="1" smtClean="0"/>
              <a:t>rpcgen</a:t>
            </a:r>
            <a:r>
              <a:rPr lang="es-MX" dirty="0" smtClean="0"/>
              <a:t> –Sc genera un código para un cliente por defecto (lo mismo que el anterior pero para el cliente)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12452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 smtClean="0"/>
              <a:t>$</a:t>
            </a:r>
            <a:r>
              <a:rPr lang="es-MX" dirty="0" err="1" smtClean="0"/>
              <a:t>rpcgen</a:t>
            </a:r>
            <a:r>
              <a:rPr lang="es-MX" dirty="0" smtClean="0"/>
              <a:t> </a:t>
            </a:r>
            <a:r>
              <a:rPr lang="es-MX" dirty="0" err="1" smtClean="0"/>
              <a:t>calculadora.x</a:t>
            </a:r>
            <a:endParaRPr lang="es-MX" dirty="0" smtClean="0"/>
          </a:p>
          <a:p>
            <a:r>
              <a:rPr lang="es-MX" dirty="0" smtClean="0"/>
              <a:t>Generara los siguientes archivos:</a:t>
            </a:r>
          </a:p>
          <a:p>
            <a:pPr lvl="1"/>
            <a:r>
              <a:rPr lang="es-MX" dirty="0" err="1" smtClean="0"/>
              <a:t>calculadora_clnt.c</a:t>
            </a:r>
            <a:r>
              <a:rPr lang="es-MX" dirty="0" smtClean="0"/>
              <a:t>  Código del cliente</a:t>
            </a:r>
          </a:p>
          <a:p>
            <a:pPr lvl="1"/>
            <a:r>
              <a:rPr lang="es-MX" dirty="0" err="1" smtClean="0"/>
              <a:t>calculadora_srv.c</a:t>
            </a:r>
            <a:r>
              <a:rPr lang="es-MX" dirty="0" smtClean="0"/>
              <a:t>  Código del servidor</a:t>
            </a:r>
          </a:p>
          <a:p>
            <a:pPr lvl="1"/>
            <a:r>
              <a:rPr lang="es-MX" dirty="0" err="1" smtClean="0"/>
              <a:t>calculadora_xdr.c</a:t>
            </a:r>
            <a:r>
              <a:rPr lang="es-MX" dirty="0" smtClean="0"/>
              <a:t>  Código para serializar</a:t>
            </a:r>
          </a:p>
          <a:p>
            <a:pPr lvl="1"/>
            <a:r>
              <a:rPr lang="es-MX" dirty="0" err="1" smtClean="0"/>
              <a:t>calculadora.h</a:t>
            </a:r>
            <a:r>
              <a:rPr lang="es-MX" dirty="0" smtClean="0"/>
              <a:t>   fichero de cabecera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75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Abstracción de la comunicación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615281"/>
            <a:ext cx="7743825" cy="4495800"/>
          </a:xfrm>
        </p:spPr>
      </p:pic>
    </p:spTree>
    <p:extLst>
      <p:ext uri="{BB962C8B-B14F-4D97-AF65-F5344CB8AC3E}">
        <p14:creationId xmlns:p14="http://schemas.microsoft.com/office/powerpoint/2010/main" val="182368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general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Acercar </a:t>
            </a:r>
            <a:r>
              <a:rPr lang="es-MX" dirty="0"/>
              <a:t>la semántica de las llamadas a </a:t>
            </a:r>
            <a:r>
              <a:rPr lang="es-MX" dirty="0" smtClean="0"/>
              <a:t>procedimiento convencional </a:t>
            </a:r>
            <a:r>
              <a:rPr lang="es-MX" dirty="0"/>
              <a:t>a un entorno </a:t>
            </a:r>
            <a:r>
              <a:rPr lang="es-MX" dirty="0" smtClean="0"/>
              <a:t>distribuido.</a:t>
            </a:r>
          </a:p>
          <a:p>
            <a:pPr lvl="1"/>
            <a:r>
              <a:rPr lang="es-MX" dirty="0" smtClean="0"/>
              <a:t>Ofrecer una capa de abstracción que facilite el desarrollo de aplicaciones distribuidas</a:t>
            </a:r>
          </a:p>
          <a:p>
            <a:pPr lvl="1"/>
            <a:r>
              <a:rPr lang="es-MX" dirty="0" smtClean="0"/>
              <a:t>Evitar que el programador tenga que interactuar directamente con los sockets</a:t>
            </a:r>
          </a:p>
          <a:p>
            <a:pPr lvl="1"/>
            <a:r>
              <a:rPr lang="es-MX" dirty="0" smtClean="0"/>
              <a:t>Ocultar los detalles relativos a la red</a:t>
            </a:r>
          </a:p>
          <a:p>
            <a:pPr lvl="1"/>
            <a:r>
              <a:rPr lang="es-MX" dirty="0" smtClean="0"/>
              <a:t>Proporcionar un entorno de red lo mas parecido a uno no distribuido</a:t>
            </a:r>
          </a:p>
        </p:txBody>
      </p:sp>
    </p:spTree>
    <p:extLst>
      <p:ext uri="{BB962C8B-B14F-4D97-AF65-F5344CB8AC3E}">
        <p14:creationId xmlns:p14="http://schemas.microsoft.com/office/powerpoint/2010/main" val="159820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específicos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Ofrecer una capa de abstracción que facilite el desarrollo de aplicaciones distribuidas</a:t>
            </a:r>
          </a:p>
          <a:p>
            <a:r>
              <a:rPr lang="es-MX" dirty="0" smtClean="0"/>
              <a:t>Evitar que el programador tenga que interactuar directamente con los sockets</a:t>
            </a:r>
          </a:p>
          <a:p>
            <a:r>
              <a:rPr lang="es-MX" dirty="0" smtClean="0"/>
              <a:t>Ocultar los detalles relativos a la red</a:t>
            </a:r>
          </a:p>
          <a:p>
            <a:r>
              <a:rPr lang="es-MX" dirty="0" smtClean="0"/>
              <a:t>Proporcionar un entorno de red lo mas parecido a uno no distribuido</a:t>
            </a:r>
          </a:p>
        </p:txBody>
      </p:sp>
    </p:spTree>
    <p:extLst>
      <p:ext uri="{BB962C8B-B14F-4D97-AF65-F5344CB8AC3E}">
        <p14:creationId xmlns:p14="http://schemas.microsoft.com/office/powerpoint/2010/main" val="65763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Gestiona los diálogos petición-respuesta</a:t>
            </a:r>
          </a:p>
          <a:p>
            <a:r>
              <a:rPr lang="es-MX" dirty="0" smtClean="0"/>
              <a:t>Controla la </a:t>
            </a:r>
            <a:r>
              <a:rPr lang="es-MX" dirty="0" err="1" smtClean="0"/>
              <a:t>serialización</a:t>
            </a:r>
            <a:r>
              <a:rPr lang="es-MX" dirty="0" smtClean="0"/>
              <a:t> y el formato de los datos</a:t>
            </a:r>
          </a:p>
          <a:p>
            <a:r>
              <a:rPr lang="es-MX" dirty="0" smtClean="0"/>
              <a:t>Gestiona la interfaz de comunicación</a:t>
            </a:r>
          </a:p>
          <a:p>
            <a:r>
              <a:rPr lang="es-MX" dirty="0" smtClean="0"/>
              <a:t>En orientación a objetos se le conoce como RMI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70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Algunos tipos de RPC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ONC-RPC (Open Network Computing) de </a:t>
            </a:r>
            <a:r>
              <a:rPr lang="es-MX" dirty="0" err="1" smtClean="0"/>
              <a:t>sun</a:t>
            </a:r>
            <a:r>
              <a:rPr lang="es-MX" dirty="0" smtClean="0"/>
              <a:t>, usado en el entorno UNIX, </a:t>
            </a:r>
            <a:r>
              <a:rPr lang="es-MX" dirty="0" err="1" smtClean="0"/>
              <a:t>infrastructura</a:t>
            </a:r>
            <a:r>
              <a:rPr lang="es-MX" dirty="0" smtClean="0"/>
              <a:t> usada por NFS (servidor de sistema de ficheros) y NIS (servicio de directorios)</a:t>
            </a:r>
          </a:p>
          <a:p>
            <a:r>
              <a:rPr lang="es-MX" dirty="0" smtClean="0"/>
              <a:t>DCE/RPC (</a:t>
            </a:r>
            <a:r>
              <a:rPr lang="es-MX" dirty="0" err="1" smtClean="0"/>
              <a:t>Distributed</a:t>
            </a:r>
            <a:r>
              <a:rPr lang="es-MX" dirty="0" smtClean="0"/>
              <a:t> Computing </a:t>
            </a:r>
            <a:r>
              <a:rPr lang="es-MX" dirty="0" err="1" smtClean="0"/>
              <a:t>Enviroment</a:t>
            </a:r>
            <a:r>
              <a:rPr lang="es-MX" dirty="0" smtClean="0"/>
              <a:t> RPC) definido por la Open Software </a:t>
            </a:r>
            <a:r>
              <a:rPr lang="es-MX" dirty="0" err="1" smtClean="0"/>
              <a:t>Foundation</a:t>
            </a:r>
            <a:endParaRPr lang="es-MX" dirty="0" smtClean="0"/>
          </a:p>
          <a:p>
            <a:r>
              <a:rPr lang="es-MX" dirty="0" smtClean="0"/>
              <a:t>Java-RMI (</a:t>
            </a:r>
            <a:r>
              <a:rPr lang="es-MX" dirty="0" err="1" smtClean="0"/>
              <a:t>Remote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Invocation</a:t>
            </a:r>
            <a:r>
              <a:rPr lang="es-MX" dirty="0" smtClean="0"/>
              <a:t>) invocación a métodos remotos en java</a:t>
            </a:r>
          </a:p>
          <a:p>
            <a:r>
              <a:rPr lang="es-MX" dirty="0" smtClean="0"/>
              <a:t>CORBA (</a:t>
            </a:r>
            <a:r>
              <a:rPr lang="es-MX" dirty="0" err="1" smtClean="0"/>
              <a:t>Common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Requesting</a:t>
            </a:r>
            <a:r>
              <a:rPr lang="es-MX" dirty="0" smtClean="0"/>
              <a:t> </a:t>
            </a:r>
            <a:r>
              <a:rPr lang="es-MX" dirty="0" err="1" smtClean="0"/>
              <a:t>Broker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r>
              <a:rPr lang="es-MX" dirty="0" smtClean="0"/>
              <a:t>) soporta invocación a objetos remotos para varios lenguajes orientados a objetos</a:t>
            </a:r>
          </a:p>
          <a:p>
            <a:r>
              <a:rPr lang="es-MX" dirty="0" smtClean="0"/>
              <a:t>SOAP (Simple </a:t>
            </a:r>
            <a:r>
              <a:rPr lang="es-MX" dirty="0" err="1" smtClean="0"/>
              <a:t>Object</a:t>
            </a:r>
            <a:r>
              <a:rPr lang="es-MX" dirty="0" smtClean="0"/>
              <a:t> Access </a:t>
            </a:r>
            <a:r>
              <a:rPr lang="es-MX" dirty="0" err="1" smtClean="0"/>
              <a:t>Protocol</a:t>
            </a:r>
            <a:r>
              <a:rPr lang="es-MX" dirty="0" smtClean="0"/>
              <a:t>) Protocolo para el intercambio de datos usando XML</a:t>
            </a:r>
          </a:p>
          <a:p>
            <a:r>
              <a:rPr lang="es-MX" dirty="0" smtClean="0"/>
              <a:t>.NET </a:t>
            </a:r>
            <a:r>
              <a:rPr lang="es-MX" dirty="0" err="1" smtClean="0"/>
              <a:t>remoting</a:t>
            </a:r>
            <a:r>
              <a:rPr lang="es-MX" dirty="0" smtClean="0"/>
              <a:t> infraestructura de invocación remota de .NET</a:t>
            </a:r>
          </a:p>
        </p:txBody>
      </p:sp>
    </p:spTree>
    <p:extLst>
      <p:ext uri="{BB962C8B-B14F-4D97-AF65-F5344CB8AC3E}">
        <p14:creationId xmlns:p14="http://schemas.microsoft.com/office/powerpoint/2010/main" val="3469185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2059</Words>
  <Application>Microsoft Office PowerPoint</Application>
  <PresentationFormat>Presentación en pantalla (4:3)</PresentationFormat>
  <Paragraphs>254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Tema de Office</vt:lpstr>
      <vt:lpstr>RPC</vt:lpstr>
      <vt:lpstr>Abstracción de la comunicación</vt:lpstr>
      <vt:lpstr>Historia</vt:lpstr>
      <vt:lpstr>Definición</vt:lpstr>
      <vt:lpstr>Abstracción de la comunicación</vt:lpstr>
      <vt:lpstr>Objetivo general</vt:lpstr>
      <vt:lpstr>Objetivos específicos</vt:lpstr>
      <vt:lpstr>Características</vt:lpstr>
      <vt:lpstr>Algunos tipos de RPC</vt:lpstr>
      <vt:lpstr>RPC</vt:lpstr>
      <vt:lpstr>Funcionamiento</vt:lpstr>
      <vt:lpstr>Diferencias con llamadas a procedimientos locales</vt:lpstr>
      <vt:lpstr>Funcionamiento y principios básicos</vt:lpstr>
      <vt:lpstr>Comportamiento ante fallos</vt:lpstr>
      <vt:lpstr>Comportamiento ante fallos</vt:lpstr>
      <vt:lpstr>Semántica de las llamadas RPC</vt:lpstr>
      <vt:lpstr>Tal-vez</vt:lpstr>
      <vt:lpstr>Al-menos-una-vez</vt:lpstr>
      <vt:lpstr>Como-máximo-una-vez</vt:lpstr>
      <vt:lpstr>Componentes e implementación de RPC</vt:lpstr>
      <vt:lpstr>Componentes de RPC</vt:lpstr>
      <vt:lpstr>Resguardo del cliente (stub)</vt:lpstr>
      <vt:lpstr>Resguardo del servidor (skeleton)</vt:lpstr>
      <vt:lpstr>Otros elementos</vt:lpstr>
      <vt:lpstr>Interfaz de procedimiento remoto</vt:lpstr>
      <vt:lpstr>Componentes</vt:lpstr>
      <vt:lpstr>Compilador de la interfaz</vt:lpstr>
      <vt:lpstr>SUN-RPC</vt:lpstr>
      <vt:lpstr>Sun-RPC</vt:lpstr>
      <vt:lpstr>XDR</vt:lpstr>
      <vt:lpstr>IDL</vt:lpstr>
      <vt:lpstr>Popmapper</vt:lpstr>
      <vt:lpstr>Esquema de stub y skeleton a partir de XDR</vt:lpstr>
      <vt:lpstr>Funcionamiento</vt:lpstr>
      <vt:lpstr>Funcionamiento</vt:lpstr>
      <vt:lpstr>Definición de procedimientos remotos</vt:lpstr>
      <vt:lpstr>Ejemplo: calculadora.x</vt:lpstr>
      <vt:lpstr>Compilación de interfaces</vt:lpstr>
      <vt:lpstr>Archivos generados por rpcgen</vt:lpstr>
      <vt:lpstr>Archivos generados por rpcgen</vt:lpstr>
      <vt:lpstr>Opciones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</dc:title>
  <dc:creator>escom</dc:creator>
  <cp:lastModifiedBy>escom</cp:lastModifiedBy>
  <cp:revision>24</cp:revision>
  <dcterms:created xsi:type="dcterms:W3CDTF">2016-05-18T13:49:37Z</dcterms:created>
  <dcterms:modified xsi:type="dcterms:W3CDTF">2016-05-18T17:45:26Z</dcterms:modified>
</cp:coreProperties>
</file>