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77" r:id="rId5"/>
    <p:sldId id="287" r:id="rId6"/>
    <p:sldId id="271" r:id="rId7"/>
    <p:sldId id="295" r:id="rId8"/>
    <p:sldId id="264" r:id="rId9"/>
    <p:sldId id="265" r:id="rId10"/>
    <p:sldId id="281" r:id="rId11"/>
    <p:sldId id="288" r:id="rId12"/>
    <p:sldId id="269" r:id="rId13"/>
    <p:sldId id="280" r:id="rId14"/>
    <p:sldId id="289" r:id="rId15"/>
    <p:sldId id="266" r:id="rId16"/>
    <p:sldId id="270" r:id="rId17"/>
    <p:sldId id="283" r:id="rId18"/>
    <p:sldId id="267" r:id="rId19"/>
    <p:sldId id="282" r:id="rId20"/>
    <p:sldId id="290" r:id="rId21"/>
    <p:sldId id="274" r:id="rId22"/>
    <p:sldId id="291" r:id="rId23"/>
    <p:sldId id="294" r:id="rId24"/>
    <p:sldId id="275" r:id="rId25"/>
    <p:sldId id="292" r:id="rId26"/>
    <p:sldId id="268" r:id="rId27"/>
    <p:sldId id="284" r:id="rId28"/>
    <p:sldId id="285" r:id="rId29"/>
    <p:sldId id="279" r:id="rId30"/>
    <p:sldId id="276" r:id="rId31"/>
    <p:sldId id="286" r:id="rId32"/>
    <p:sldId id="272" r:id="rId33"/>
    <p:sldId id="273" r:id="rId34"/>
    <p:sldId id="293" r:id="rId35"/>
    <p:sldId id="26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FD46864-DC41-4C53-8944-72146098CFF4}">
          <p14:sldIdLst>
            <p14:sldId id="256"/>
            <p14:sldId id="260"/>
            <p14:sldId id="278"/>
            <p14:sldId id="277"/>
          </p14:sldIdLst>
        </p14:section>
        <p14:section name="Laboratório 01" id="{12C9350B-FA9D-4512-B6B3-5FA93997A38A}">
          <p14:sldIdLst>
            <p14:sldId id="287"/>
            <p14:sldId id="271"/>
            <p14:sldId id="295"/>
            <p14:sldId id="264"/>
            <p14:sldId id="265"/>
            <p14:sldId id="281"/>
          </p14:sldIdLst>
        </p14:section>
        <p14:section name="Laboratório 02" id="{981F55C1-265C-428F-BE54-1CD5C45A85E5}">
          <p14:sldIdLst>
            <p14:sldId id="288"/>
            <p14:sldId id="269"/>
            <p14:sldId id="280"/>
          </p14:sldIdLst>
        </p14:section>
        <p14:section name="Laboratório 03" id="{13B9EC2D-C844-4BF1-96C0-28AF457C5E05}">
          <p14:sldIdLst>
            <p14:sldId id="289"/>
            <p14:sldId id="266"/>
            <p14:sldId id="270"/>
            <p14:sldId id="283"/>
            <p14:sldId id="267"/>
            <p14:sldId id="282"/>
          </p14:sldIdLst>
        </p14:section>
        <p14:section name="Laboratório 04" id="{61388384-D81F-4BA0-B416-3BF968F2B790}">
          <p14:sldIdLst>
            <p14:sldId id="290"/>
            <p14:sldId id="274"/>
          </p14:sldIdLst>
        </p14:section>
        <p14:section name="Laboratório 05" id="{32B97CD0-DDAB-4D99-B104-10B7AF2C740E}">
          <p14:sldIdLst>
            <p14:sldId id="291"/>
            <p14:sldId id="294"/>
            <p14:sldId id="275"/>
          </p14:sldIdLst>
        </p14:section>
        <p14:section name="Laboratório 06" id="{9731DDD5-E724-4F02-B6B2-E2DFE2E92BB6}">
          <p14:sldIdLst>
            <p14:sldId id="292"/>
            <p14:sldId id="268"/>
            <p14:sldId id="284"/>
            <p14:sldId id="285"/>
          </p14:sldIdLst>
        </p14:section>
        <p14:section name="Administração" id="{81D98AB9-45F2-4412-A6C0-92B42F695BA6}">
          <p14:sldIdLst>
            <p14:sldId id="279"/>
            <p14:sldId id="276"/>
            <p14:sldId id="286"/>
            <p14:sldId id="272"/>
            <p14:sldId id="273"/>
            <p14:sldId id="29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z Vinicius Izidorio Vidal" initials="LVIV" lastIdx="1" clrIdx="0">
    <p:extLst>
      <p:ext uri="{19B8F6BF-5375-455C-9EA6-DF929625EA0E}">
        <p15:presenceInfo xmlns:p15="http://schemas.microsoft.com/office/powerpoint/2012/main" userId="S-1-5-21-3162223736-3448866604-710965793-76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2833C-D686-4538-8ECC-ED868911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A2263-0860-4714-A82B-C76849F77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BE25E-C516-4A2F-ADFE-164AA537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35197-2D1D-4068-AAFA-3239A1D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2BB0-25D9-44A3-BFF2-B36A2A69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9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1E6CD-12C2-456F-BC1D-A511A4F0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62B76-68A4-4C89-AE54-E645CF2F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CCDD5-0C5A-4F23-9A12-5F44F39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D171E-5BF5-4074-92EC-6DD37741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70806-0BB0-4D5A-BE5A-43E7DF0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0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FA06CC-844E-426C-B90A-25E1FDAF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EF323-5B32-4EED-ABF3-AF34523C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6EA47-605C-45A4-84CE-A7BBDE42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109D-B47E-4FBD-8698-EF5AF028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81AB7-7342-4767-94ED-B6295B6D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2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B49FE-FFA2-4B51-BC50-03AB6B1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E7B75-BD6D-408F-BE45-18D5D4CE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B3E920-B058-402E-9F4B-CAC71007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33B97-256B-4F72-B7CC-A785CA2A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7452E-ACAF-4B59-BE95-66EEE844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28B5-D244-43AE-A041-E8C5F8A2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97246-CF10-4825-A598-248BBD8D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5B193-5B97-4724-8BB6-259F39E3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C2AA2-5AA5-42EB-8A3A-529D908D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DB9FB-6677-4705-85B7-E0CC570D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F471-CD4E-44AB-9F44-78EA369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52F97-5A80-43F9-9735-1230C4D88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53DDD7-C610-4B23-BF92-76EAF054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71248B-8A67-44C6-BE1C-0B0CCF08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D1C300-D4E4-4651-9B35-0196ED9C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863BC-8751-43C4-A0E7-CFE5BCA5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C6FD8-F415-4398-AE46-EEE1BF7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CA6604-119F-4547-86EE-BAE9DC2C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328B98-FAB4-498B-A886-B3692536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BAB0CD-CD90-43A6-B16E-855BC84B6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7C3ED7-4349-49C4-848C-3DCBD63F6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76FC62-EF7B-4734-880D-1FB9D770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D907F2-A7AE-4FCE-AD22-634069E2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1B1CA1-6C64-4FAA-AE71-3FEB6C4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2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21A43-C318-48CD-8B83-5561D17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65222C-9B64-495B-9C06-1734E9BA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6A25BF-38AA-4FD5-A781-2C6D8C8B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6D7489-9476-46EF-BE9D-71E1CEA0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72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E97855B-2E30-4134-B42E-D6AD32E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EE1649-75DD-4AED-8632-574AF279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AA7E65-3802-4D98-8CE4-4AA4B066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0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BA40B-B388-4687-A030-6349C9ED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0614A-37A5-4445-8C90-582E6756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CFCB2-32AA-4864-A101-2F4A0D5E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0B2423-F5F4-455A-B5D2-6CBDB9E5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8C9698-DDDA-42F4-B266-7254766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12DE2-E149-469D-81FA-37895169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5628A-ACA4-45A5-AF19-4B8A54ED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CF342E-8005-4125-B651-2C7E37B6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C10C0-C8F7-4DB3-B60A-1926B436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5EA73F-16C9-405D-842E-E9930317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3FA25D-1449-4C75-A8FB-6E1C2C75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5FB7FF-9C53-47B7-9364-A933F786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1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62F56D-9D51-413B-A96C-C658782E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908C5-3851-47DF-9DAB-CC834499C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A53E8-B9E9-4B02-9AB9-29203067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0FF-6E4B-4A7F-BDAB-BFC33E780461}" type="datetimeFigureOut">
              <a:rPr lang="pt-BR" smtClean="0"/>
              <a:t>26/10/19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5B017-AAA2-4DB4-84FB-BBFC0AC3A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F636E-2B2F-4673-B4D2-BD5A9268C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E251-2EEC-4BB6-9864-E2697B55FA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Laboratorios/CDSW/lab02/packag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Laboratorios/CDSW/lab02/datas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Laboratorios/CDSW/lab03" TargetMode="External"/><Relationship Id="rId2" Type="http://schemas.openxmlformats.org/officeDocument/2006/relationships/hyperlink" Target="../Laboratorios/CDSW/lab03/flights.cs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Laboratorios/CDSW/lab03/flights.cs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Laboratorios/CDSW/lab03/datase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/CTBCPWN019/Users/jeferson.braga/Documents/Manuais/CDSW%20-%20Create%20Team%20and%20add%20contributors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loudera/cdsw-training.gi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/CTBCPWN019/Users/jeferson.braga/Documents/Manuais/CDSW%20LDAP%20integration.doc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/CTBCPWN019/Users/jeferson.braga/Documents/Manuais/Create%20a%20custom%20docker%20image%20to%20CDSW.doc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89D4-E253-48D2-A5E5-705A75C1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886" y="1122363"/>
            <a:ext cx="7866743" cy="2387600"/>
          </a:xfrm>
        </p:spPr>
        <p:txBody>
          <a:bodyPr>
            <a:normAutofit/>
          </a:bodyPr>
          <a:lstStyle/>
          <a:p>
            <a:r>
              <a:rPr lang="pt-BR" sz="5000" b="1" dirty="0">
                <a:solidFill>
                  <a:srgbClr val="00B0F0"/>
                </a:solidFill>
                <a:latin typeface="+mn-lt"/>
              </a:rPr>
              <a:t>Cloudera Data Science Workbench</a:t>
            </a:r>
          </a:p>
        </p:txBody>
      </p:sp>
      <p:sp>
        <p:nvSpPr>
          <p:cNvPr id="4" name="AutoShape 2" descr="Resultado de imagem para sefa-pr png">
            <a:extLst>
              <a:ext uri="{FF2B5EF4-FFF2-40B4-BE49-F238E27FC236}">
                <a16:creationId xmlns:a16="http://schemas.microsoft.com/office/drawing/2014/main" id="{A4E8ABE5-CDD5-4A1B-8D41-28F00FD3B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7B27-4067-4650-88CE-9429092D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54709-0558-4592-AA39-B91590FC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novo projeto</a:t>
            </a:r>
          </a:p>
          <a:p>
            <a:r>
              <a:rPr lang="pt-BR" dirty="0"/>
              <a:t>Criar pastas</a:t>
            </a:r>
          </a:p>
          <a:p>
            <a:r>
              <a:rPr lang="pt-BR" dirty="0"/>
              <a:t>Criar arquivos </a:t>
            </a:r>
            <a:r>
              <a:rPr lang="pt-BR" dirty="0" err="1"/>
              <a:t>python</a:t>
            </a:r>
            <a:r>
              <a:rPr lang="pt-BR" dirty="0"/>
              <a:t>, R e </a:t>
            </a:r>
            <a:r>
              <a:rPr lang="pt-BR" dirty="0" err="1"/>
              <a:t>scala</a:t>
            </a:r>
            <a:endParaRPr lang="pt-BR" dirty="0"/>
          </a:p>
          <a:p>
            <a:r>
              <a:rPr lang="pt-BR" dirty="0"/>
              <a:t>Enviar arquivos</a:t>
            </a:r>
          </a:p>
          <a:p>
            <a:r>
              <a:rPr lang="pt-BR" dirty="0"/>
              <a:t>Receber os arquivos criados</a:t>
            </a:r>
          </a:p>
        </p:txBody>
      </p:sp>
    </p:spTree>
    <p:extLst>
      <p:ext uri="{BB962C8B-B14F-4D97-AF65-F5344CB8AC3E}">
        <p14:creationId xmlns:p14="http://schemas.microsoft.com/office/powerpoint/2010/main" val="25504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281A18-12A0-4386-8EFA-8681C091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02</a:t>
            </a:r>
          </a:p>
        </p:txBody>
      </p:sp>
    </p:spTree>
    <p:extLst>
      <p:ext uri="{BB962C8B-B14F-4D97-AF65-F5344CB8AC3E}">
        <p14:creationId xmlns:p14="http://schemas.microsoft.com/office/powerpoint/2010/main" val="39376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e Carregar pacotes Python e R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AFB56D3-BBA3-4C2B-997F-0A43AFB4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Instalando </a:t>
            </a:r>
            <a:r>
              <a:rPr lang="pt-BR" dirty="0">
                <a:hlinkClick r:id="rId2" action="ppaction://hlinkfile"/>
              </a:rPr>
              <a:t>pacotes</a:t>
            </a:r>
            <a:r>
              <a:rPr lang="pt-BR" dirty="0"/>
              <a:t> via linha de comando dentro do Workbench</a:t>
            </a:r>
          </a:p>
          <a:p>
            <a:pPr lvl="1"/>
            <a:r>
              <a:rPr lang="pt-BR" dirty="0" err="1"/>
              <a:t>pip</a:t>
            </a:r>
            <a:r>
              <a:rPr lang="pt-BR" dirty="0"/>
              <a:t>/pip3 </a:t>
            </a:r>
            <a:r>
              <a:rPr lang="pt-BR" dirty="0" err="1"/>
              <a:t>install</a:t>
            </a:r>
            <a:r>
              <a:rPr lang="pt-BR" dirty="0"/>
              <a:t> &lt;</a:t>
            </a:r>
            <a:r>
              <a:rPr lang="pt-BR" dirty="0" err="1"/>
              <a:t>package_name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install.packages</a:t>
            </a:r>
            <a:r>
              <a:rPr lang="pt-BR" dirty="0"/>
              <a:t>(“&lt;</a:t>
            </a:r>
            <a:r>
              <a:rPr lang="pt-BR" dirty="0" err="1"/>
              <a:t>package_name</a:t>
            </a:r>
            <a:r>
              <a:rPr lang="pt-BR" dirty="0"/>
              <a:t>&gt;”)</a:t>
            </a:r>
          </a:p>
          <a:p>
            <a:r>
              <a:rPr lang="pt-BR" dirty="0"/>
              <a:t>Carregando pacotes (</a:t>
            </a:r>
            <a:r>
              <a:rPr lang="pt-BR" dirty="0" err="1"/>
              <a:t>folium</a:t>
            </a:r>
            <a:r>
              <a:rPr lang="pt-BR" dirty="0"/>
              <a:t> / </a:t>
            </a:r>
            <a:r>
              <a:rPr lang="pt-BR" dirty="0" err="1"/>
              <a:t>leaflet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folium</a:t>
            </a:r>
            <a:endParaRPr lang="pt-BR" dirty="0"/>
          </a:p>
          <a:p>
            <a:pPr lvl="1"/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leaflet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4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D27B7-9ECE-427F-8C39-81422CEF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23666-2391-4817-8583-2DD784FA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pasta chamada </a:t>
            </a:r>
            <a:r>
              <a:rPr lang="pt-BR" dirty="0" err="1">
                <a:hlinkClick r:id="rId2" action="ppaction://hlinkfile"/>
              </a:rPr>
              <a:t>dataset</a:t>
            </a:r>
            <a:r>
              <a:rPr lang="pt-BR" dirty="0"/>
              <a:t> dentro do projeto lab02</a:t>
            </a:r>
          </a:p>
          <a:p>
            <a:r>
              <a:rPr lang="pt-BR" dirty="0"/>
              <a:t>Importar o </a:t>
            </a:r>
            <a:r>
              <a:rPr lang="pt-BR" dirty="0" err="1"/>
              <a:t>dataset</a:t>
            </a:r>
            <a:r>
              <a:rPr lang="pt-BR" dirty="0"/>
              <a:t> da pasta lab02 -&gt; </a:t>
            </a:r>
            <a:r>
              <a:rPr lang="pt-BR" dirty="0" err="1"/>
              <a:t>dataset</a:t>
            </a:r>
            <a:r>
              <a:rPr lang="pt-BR" dirty="0"/>
              <a:t> -&gt; dataset2.csv</a:t>
            </a:r>
          </a:p>
          <a:p>
            <a:r>
              <a:rPr lang="pt-BR" dirty="0"/>
              <a:t>Criar código em Python, R e Scala para ler o </a:t>
            </a:r>
            <a:r>
              <a:rPr lang="pt-BR" dirty="0" err="1"/>
              <a:t>dataset</a:t>
            </a:r>
            <a:r>
              <a:rPr lang="pt-BR" dirty="0"/>
              <a:t> e executar algumas operações com os dados</a:t>
            </a:r>
          </a:p>
        </p:txBody>
      </p:sp>
    </p:spTree>
    <p:extLst>
      <p:ext uri="{BB962C8B-B14F-4D97-AF65-F5344CB8AC3E}">
        <p14:creationId xmlns:p14="http://schemas.microsoft.com/office/powerpoint/2010/main" val="34693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F956D8-75FD-4E31-972C-0354C744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03</a:t>
            </a:r>
          </a:p>
        </p:txBody>
      </p:sp>
    </p:spTree>
    <p:extLst>
      <p:ext uri="{BB962C8B-B14F-4D97-AF65-F5344CB8AC3E}">
        <p14:creationId xmlns:p14="http://schemas.microsoft.com/office/powerpoint/2010/main" val="16519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exemplo em </a:t>
            </a:r>
            <a:r>
              <a:rPr lang="pt-BR" dirty="0" err="1"/>
              <a:t>Spark</a:t>
            </a:r>
            <a:r>
              <a:rPr lang="pt-BR" dirty="0"/>
              <a:t> em Python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0B57879-0017-497E-9AF7-AD160128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Lendo um </a:t>
            </a:r>
            <a:r>
              <a:rPr lang="pt-BR" dirty="0" err="1"/>
              <a:t>dataset</a:t>
            </a:r>
            <a:r>
              <a:rPr lang="pt-BR" dirty="0"/>
              <a:t> e executando algumas operações com o </a:t>
            </a:r>
            <a:r>
              <a:rPr lang="pt-BR" dirty="0" err="1"/>
              <a:t>Spark</a:t>
            </a:r>
            <a:r>
              <a:rPr lang="pt-BR" dirty="0"/>
              <a:t> (</a:t>
            </a:r>
            <a:r>
              <a:rPr lang="pt-BR" dirty="0" err="1">
                <a:hlinkClick r:id="rId2" action="ppaction://hlinkfile"/>
              </a:rPr>
              <a:t>flights</a:t>
            </a:r>
            <a:r>
              <a:rPr lang="pt-BR" dirty="0"/>
              <a:t>) </a:t>
            </a:r>
          </a:p>
          <a:p>
            <a:r>
              <a:rPr lang="pt-BR" dirty="0"/>
              <a:t>Rodando um exemplo de </a:t>
            </a:r>
            <a:r>
              <a:rPr lang="pt-BR" dirty="0" err="1"/>
              <a:t>Machine</a:t>
            </a:r>
            <a:r>
              <a:rPr lang="pt-BR" dirty="0"/>
              <a:t> Learning (</a:t>
            </a:r>
            <a:r>
              <a:rPr lang="pt-BR" dirty="0">
                <a:hlinkClick r:id="rId3" action="ppaction://hlinkfile"/>
              </a:rPr>
              <a:t>Linear </a:t>
            </a:r>
            <a:r>
              <a:rPr lang="pt-BR" dirty="0" err="1">
                <a:hlinkClick r:id="rId3" action="ppaction://hlinkfile"/>
              </a:rPr>
              <a:t>Regression</a:t>
            </a:r>
            <a:r>
              <a:rPr lang="pt-BR" dirty="0"/>
              <a:t>)</a:t>
            </a:r>
          </a:p>
          <a:p>
            <a:r>
              <a:rPr lang="pt-BR" dirty="0"/>
              <a:t>Rodando o exemplo de </a:t>
            </a:r>
            <a:r>
              <a:rPr lang="pt-BR" dirty="0" err="1"/>
              <a:t>Machine</a:t>
            </a:r>
            <a:r>
              <a:rPr lang="pt-BR" dirty="0"/>
              <a:t> Learning (Iris)</a:t>
            </a:r>
          </a:p>
        </p:txBody>
      </p:sp>
    </p:spTree>
    <p:extLst>
      <p:ext uri="{BB962C8B-B14F-4D97-AF65-F5344CB8AC3E}">
        <p14:creationId xmlns:p14="http://schemas.microsoft.com/office/powerpoint/2010/main" val="18819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exemplo em </a:t>
            </a:r>
            <a:r>
              <a:rPr lang="pt-BR" dirty="0" err="1"/>
              <a:t>Spark</a:t>
            </a:r>
            <a:r>
              <a:rPr lang="pt-BR" dirty="0"/>
              <a:t> com R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4E0CF8-69CF-4F13-8E6F-2BC5EF13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exemplo de código em R e executando com </a:t>
            </a:r>
            <a:r>
              <a:rPr lang="pt-BR" dirty="0" err="1"/>
              <a:t>Sparklyr</a:t>
            </a:r>
            <a:r>
              <a:rPr lang="pt-BR" dirty="0"/>
              <a:t> (</a:t>
            </a:r>
            <a:r>
              <a:rPr lang="pt-BR" dirty="0" err="1">
                <a:hlinkClick r:id="rId2" action="ppaction://hlinkfile"/>
              </a:rPr>
              <a:t>flights</a:t>
            </a:r>
            <a:r>
              <a:rPr lang="pt-BR" dirty="0"/>
              <a:t>)</a:t>
            </a:r>
          </a:p>
          <a:p>
            <a:r>
              <a:rPr lang="pt-BR" dirty="0"/>
              <a:t>Rodando um exemplo para executar operações com R</a:t>
            </a:r>
          </a:p>
        </p:txBody>
      </p:sp>
    </p:spTree>
    <p:extLst>
      <p:ext uri="{BB962C8B-B14F-4D97-AF65-F5344CB8AC3E}">
        <p14:creationId xmlns:p14="http://schemas.microsoft.com/office/powerpoint/2010/main" val="23660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A8998-0A20-47B2-9A78-5B7DB75F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251AC-4233-43F9-8D94-00B66228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um dos </a:t>
            </a:r>
            <a:r>
              <a:rPr lang="pt-BR" dirty="0" err="1">
                <a:hlinkClick r:id="rId2" action="ppaction://hlinkfile"/>
              </a:rPr>
              <a:t>datasets</a:t>
            </a:r>
            <a:r>
              <a:rPr lang="pt-BR" dirty="0"/>
              <a:t> disponibilizados usando </a:t>
            </a:r>
            <a:r>
              <a:rPr lang="pt-BR" dirty="0" err="1"/>
              <a:t>Spark</a:t>
            </a:r>
            <a:r>
              <a:rPr lang="pt-BR" dirty="0"/>
              <a:t> em Python, R ou Scala</a:t>
            </a:r>
          </a:p>
          <a:p>
            <a:r>
              <a:rPr lang="pt-BR" dirty="0"/>
              <a:t>Fazer uma ou mais operações sobre os dados lidos</a:t>
            </a:r>
          </a:p>
        </p:txBody>
      </p:sp>
    </p:spTree>
    <p:extLst>
      <p:ext uri="{BB962C8B-B14F-4D97-AF65-F5344CB8AC3E}">
        <p14:creationId xmlns:p14="http://schemas.microsoft.com/office/powerpoint/2010/main" val="17427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Team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597295D-8AFB-457F-870E-3F5070C5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Adicionar pessoas ao time</a:t>
            </a:r>
          </a:p>
          <a:p>
            <a:r>
              <a:rPr lang="pt-BR" dirty="0"/>
              <a:t>Definir níveis de acesso (</a:t>
            </a:r>
            <a:r>
              <a:rPr lang="pt-BR" dirty="0" err="1"/>
              <a:t>Viewer</a:t>
            </a:r>
            <a:r>
              <a:rPr lang="pt-BR" dirty="0"/>
              <a:t> – </a:t>
            </a:r>
            <a:r>
              <a:rPr lang="pt-BR" dirty="0" err="1"/>
              <a:t>Contributor</a:t>
            </a:r>
            <a:r>
              <a:rPr lang="pt-BR" dirty="0"/>
              <a:t> – Admin)</a:t>
            </a:r>
          </a:p>
          <a:p>
            <a:r>
              <a:rPr lang="pt-BR" dirty="0"/>
              <a:t>Convidar novos usuários</a:t>
            </a:r>
          </a:p>
          <a:p>
            <a:r>
              <a:rPr lang="pt-BR" dirty="0"/>
              <a:t>Gerenciando </a:t>
            </a:r>
            <a:r>
              <a:rPr lang="pt-BR" dirty="0" err="1"/>
              <a:t>Teams</a:t>
            </a:r>
            <a:endParaRPr lang="pt-BR" dirty="0"/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CDSW - Create Team and add contributors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F77B07-854D-4B30-96EA-E1ECC65C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79" y="4563729"/>
            <a:ext cx="597300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E388-52DE-4AB3-B714-5E0FA81B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F6A5A-E764-4BFC-ABE8-3BD1ED2C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Criar um Team chamado </a:t>
            </a:r>
            <a:r>
              <a:rPr lang="pt-BR" dirty="0" err="1"/>
              <a:t>DataScience</a:t>
            </a:r>
            <a:r>
              <a:rPr lang="pt-BR" dirty="0"/>
              <a:t>-CPW</a:t>
            </a:r>
          </a:p>
          <a:p>
            <a:r>
              <a:rPr lang="pt-BR" dirty="0"/>
              <a:t>Adicionar pessoas</a:t>
            </a:r>
          </a:p>
          <a:p>
            <a:pPr lvl="1"/>
            <a:r>
              <a:rPr lang="pt-BR" dirty="0"/>
              <a:t>Logins:</a:t>
            </a:r>
          </a:p>
          <a:p>
            <a:pPr lvl="2"/>
            <a:r>
              <a:rPr lang="pt-BR" dirty="0" err="1"/>
              <a:t>diego.silva</a:t>
            </a:r>
            <a:endParaRPr lang="pt-BR" dirty="0"/>
          </a:p>
          <a:p>
            <a:pPr lvl="2"/>
            <a:r>
              <a:rPr lang="pt-BR" dirty="0" err="1"/>
              <a:t>luiz.vidal</a:t>
            </a:r>
            <a:endParaRPr lang="pt-BR" dirty="0"/>
          </a:p>
          <a:p>
            <a:pPr lvl="2"/>
            <a:r>
              <a:rPr lang="pt-BR" dirty="0" err="1"/>
              <a:t>josiel.sola</a:t>
            </a:r>
            <a:endParaRPr lang="pt-BR" dirty="0"/>
          </a:p>
          <a:p>
            <a:pPr lvl="2"/>
            <a:r>
              <a:rPr lang="pt-BR" dirty="0" err="1"/>
              <a:t>paulo.contopoulos</a:t>
            </a:r>
            <a:endParaRPr lang="pt-BR" dirty="0"/>
          </a:p>
          <a:p>
            <a:pPr lvl="2"/>
            <a:r>
              <a:rPr lang="pt-BR" dirty="0" err="1"/>
              <a:t>everton.fernandes</a:t>
            </a:r>
            <a:endParaRPr lang="pt-BR" dirty="0"/>
          </a:p>
          <a:p>
            <a:pPr lvl="2"/>
            <a:r>
              <a:rPr lang="pt-BR" dirty="0" err="1"/>
              <a:t>roselei.borges</a:t>
            </a:r>
            <a:endParaRPr lang="pt-BR" dirty="0"/>
          </a:p>
          <a:p>
            <a:pPr lvl="2"/>
            <a:r>
              <a:rPr lang="pt-BR" dirty="0" err="1"/>
              <a:t>jeferson.braga</a:t>
            </a:r>
            <a:endParaRPr lang="pt-BR" dirty="0"/>
          </a:p>
          <a:p>
            <a:r>
              <a:rPr lang="pt-BR" dirty="0"/>
              <a:t>Definir os níveis de acesso</a:t>
            </a:r>
          </a:p>
          <a:p>
            <a:pPr lvl="1"/>
            <a:r>
              <a:rPr lang="pt-BR" dirty="0"/>
              <a:t>Distribuir os outros logins entre </a:t>
            </a:r>
            <a:r>
              <a:rPr lang="pt-BR" dirty="0" err="1"/>
              <a:t>Contributor</a:t>
            </a:r>
            <a:r>
              <a:rPr lang="pt-BR" dirty="0"/>
              <a:t> e </a:t>
            </a:r>
            <a:r>
              <a:rPr lang="pt-BR" dirty="0" err="1"/>
              <a:t>Viewer</a:t>
            </a:r>
            <a:endParaRPr lang="pt-BR" dirty="0"/>
          </a:p>
          <a:p>
            <a:r>
              <a:rPr lang="pt-BR" dirty="0"/>
              <a:t>Clique no botão “</a:t>
            </a:r>
            <a:r>
              <a:rPr lang="pt-BR" dirty="0" err="1"/>
              <a:t>Leave</a:t>
            </a:r>
            <a:r>
              <a:rPr lang="pt-BR" dirty="0"/>
              <a:t>” e veja o resultado</a:t>
            </a:r>
          </a:p>
        </p:txBody>
      </p:sp>
    </p:spTree>
    <p:extLst>
      <p:ext uri="{BB962C8B-B14F-4D97-AF65-F5344CB8AC3E}">
        <p14:creationId xmlns:p14="http://schemas.microsoft.com/office/powerpoint/2010/main" val="26885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BA86AF-4573-4D36-B721-53774107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Requisitos mínimos:</a:t>
            </a:r>
          </a:p>
          <a:p>
            <a:pPr lvl="1"/>
            <a:r>
              <a:rPr lang="pt-BR" dirty="0"/>
              <a:t>CDH 5.7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higher</a:t>
            </a:r>
            <a:r>
              <a:rPr lang="pt-BR" dirty="0"/>
              <a:t>/</a:t>
            </a:r>
            <a:r>
              <a:rPr lang="en-US" dirty="0"/>
              <a:t>Cloudera Manager 5.13 or higher</a:t>
            </a:r>
          </a:p>
          <a:p>
            <a:pPr lvl="1"/>
            <a:r>
              <a:rPr lang="en-US" dirty="0"/>
              <a:t>CDH 6.1.x or higher/Cloudera Manager 6.1.x or higher</a:t>
            </a:r>
          </a:p>
          <a:p>
            <a:pPr lvl="1"/>
            <a:r>
              <a:rPr lang="en-US" dirty="0"/>
              <a:t>CDH5/6 - </a:t>
            </a:r>
            <a:r>
              <a:rPr lang="pt-BR" dirty="0"/>
              <a:t>CDS 2.1.x </a:t>
            </a:r>
          </a:p>
          <a:p>
            <a:pPr lvl="1"/>
            <a:r>
              <a:rPr lang="pt-BR" dirty="0"/>
              <a:t>JDK 8</a:t>
            </a:r>
          </a:p>
          <a:p>
            <a:pPr lvl="1"/>
            <a:r>
              <a:rPr lang="pt-BR" dirty="0"/>
              <a:t>100+GB – Root Volume – requerido no Master e </a:t>
            </a:r>
            <a:r>
              <a:rPr lang="pt-BR" dirty="0" err="1"/>
              <a:t>Workers</a:t>
            </a:r>
            <a:r>
              <a:rPr lang="pt-BR" dirty="0"/>
              <a:t> nodes</a:t>
            </a:r>
          </a:p>
          <a:p>
            <a:pPr lvl="1"/>
            <a:r>
              <a:rPr lang="pt-BR" dirty="0"/>
              <a:t>1TB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Block</a:t>
            </a:r>
            <a:r>
              <a:rPr lang="pt-BR" dirty="0"/>
              <a:t> Device (/var/</a:t>
            </a:r>
            <a:r>
              <a:rPr lang="pt-BR" dirty="0" err="1"/>
              <a:t>lib</a:t>
            </a:r>
            <a:r>
              <a:rPr lang="pt-BR" dirty="0"/>
              <a:t>/</a:t>
            </a:r>
            <a:r>
              <a:rPr lang="pt-BR" dirty="0" err="1"/>
              <a:t>cdsw</a:t>
            </a:r>
            <a:r>
              <a:rPr lang="pt-BR" dirty="0"/>
              <a:t>) – requerido no Master</a:t>
            </a:r>
          </a:p>
          <a:p>
            <a:pPr lvl="1"/>
            <a:r>
              <a:rPr lang="pt-BR" dirty="0"/>
              <a:t>500GB HDD – Docker </a:t>
            </a:r>
            <a:r>
              <a:rPr lang="pt-BR" dirty="0" err="1"/>
              <a:t>Block</a:t>
            </a:r>
            <a:r>
              <a:rPr lang="pt-BR" dirty="0"/>
              <a:t> Device – requerido em todos os Master e </a:t>
            </a:r>
            <a:r>
              <a:rPr lang="pt-BR" dirty="0" err="1"/>
              <a:t>Worker</a:t>
            </a:r>
            <a:r>
              <a:rPr lang="pt-BR" dirty="0"/>
              <a:t> nodes</a:t>
            </a:r>
          </a:p>
          <a:p>
            <a:pPr lvl="1"/>
            <a:r>
              <a:rPr lang="pt-BR" dirty="0"/>
              <a:t>32+GB RAM – Master e </a:t>
            </a:r>
            <a:r>
              <a:rPr lang="pt-BR" dirty="0" err="1"/>
              <a:t>Workers</a:t>
            </a:r>
            <a:endParaRPr lang="pt-BR" dirty="0"/>
          </a:p>
          <a:p>
            <a:pPr lvl="1"/>
            <a:r>
              <a:rPr lang="pt-BR" dirty="0"/>
              <a:t>16+ CPU (</a:t>
            </a:r>
            <a:r>
              <a:rPr lang="pt-BR" dirty="0" err="1"/>
              <a:t>vCPUs</a:t>
            </a:r>
            <a:r>
              <a:rPr lang="pt-BR" dirty="0"/>
              <a:t>) cores – Master e </a:t>
            </a:r>
            <a:r>
              <a:rPr lang="pt-BR" dirty="0" err="1"/>
              <a:t>Workers</a:t>
            </a:r>
            <a:endParaRPr lang="pt-BR" dirty="0"/>
          </a:p>
          <a:p>
            <a:r>
              <a:rPr lang="pt-BR" dirty="0" err="1"/>
              <a:t>Wildcard</a:t>
            </a:r>
            <a:r>
              <a:rPr lang="pt-BR" dirty="0"/>
              <a:t> DNS </a:t>
            </a:r>
            <a:r>
              <a:rPr lang="pt-BR" dirty="0" err="1"/>
              <a:t>Subdomain</a:t>
            </a:r>
            <a:endParaRPr lang="pt-BR" dirty="0"/>
          </a:p>
          <a:p>
            <a:pPr lvl="1"/>
            <a:r>
              <a:rPr lang="pt-BR" dirty="0"/>
              <a:t>*.</a:t>
            </a:r>
            <a:r>
              <a:rPr lang="pt-BR" dirty="0" err="1"/>
              <a:t>cdsw</a:t>
            </a:r>
            <a:r>
              <a:rPr lang="pt-BR" dirty="0"/>
              <a:t>.&lt;</a:t>
            </a:r>
            <a:r>
              <a:rPr lang="pt-BR" dirty="0" err="1"/>
              <a:t>your_domain</a:t>
            </a:r>
            <a:r>
              <a:rPr lang="pt-BR" dirty="0"/>
              <a:t>&gt;.com</a:t>
            </a:r>
          </a:p>
          <a:p>
            <a:r>
              <a:rPr lang="pt-BR" dirty="0"/>
              <a:t>Apache </a:t>
            </a:r>
            <a:r>
              <a:rPr lang="pt-BR" dirty="0" err="1"/>
              <a:t>Spark</a:t>
            </a:r>
            <a:r>
              <a:rPr lang="pt-BR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7844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17D725-3116-417C-95C9-0507A0E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04</a:t>
            </a:r>
          </a:p>
        </p:txBody>
      </p:sp>
    </p:spTree>
    <p:extLst>
      <p:ext uri="{BB962C8B-B14F-4D97-AF65-F5344CB8AC3E}">
        <p14:creationId xmlns:p14="http://schemas.microsoft.com/office/powerpoint/2010/main" val="39965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53F62-2400-444F-A016-0A336BBA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Experimento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D6A5B-ECE4-4A5A-A270-DE7BED7B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criar diferentes versões de um código sendo possível rastrear as alterações feitas e verificar as entradas e saídas fornecidas pelo código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02050E-3ADB-40CC-8016-8D751D6F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9" y="5013467"/>
            <a:ext cx="11470547" cy="11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FF5A02-CE75-41CB-BF56-96025440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05</a:t>
            </a:r>
          </a:p>
        </p:txBody>
      </p:sp>
    </p:spTree>
    <p:extLst>
      <p:ext uri="{BB962C8B-B14F-4D97-AF65-F5344CB8AC3E}">
        <p14:creationId xmlns:p14="http://schemas.microsoft.com/office/powerpoint/2010/main" val="15750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A779958-69BF-423C-A5F2-D7676FAB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3BA43D-1556-4B49-90A3-1420EB7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no CDSW são contêineres que rodam determinados códigos em Python, R ou Scala e disponibilizam um canal de comunicação baseado em REST API.</a:t>
            </a:r>
          </a:p>
          <a:p>
            <a:r>
              <a:rPr lang="pt-BR" dirty="0"/>
              <a:t>Os modelos podem ser configurados com determinados volumes de memória e CPU. Também pode-se definir o número de réplicas que estarão em execução, ou seja, o número de contêineres ativos que podem responder as requisições.</a:t>
            </a:r>
          </a:p>
        </p:txBody>
      </p:sp>
    </p:spTree>
    <p:extLst>
      <p:ext uri="{BB962C8B-B14F-4D97-AF65-F5344CB8AC3E}">
        <p14:creationId xmlns:p14="http://schemas.microsoft.com/office/powerpoint/2010/main" val="6132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A8EC5-4016-4848-B730-9BAD1B13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Publicar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268BE-673F-4508-9170-A914A899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novo modelo</a:t>
            </a:r>
          </a:p>
          <a:p>
            <a:r>
              <a:rPr lang="pt-BR" dirty="0"/>
              <a:t>Parar/Reiniciar modelo</a:t>
            </a:r>
          </a:p>
          <a:p>
            <a:r>
              <a:rPr lang="pt-BR" dirty="0"/>
              <a:t>Fazer novo </a:t>
            </a:r>
            <a:r>
              <a:rPr lang="pt-BR" dirty="0" err="1"/>
              <a:t>Deploy</a:t>
            </a:r>
            <a:r>
              <a:rPr lang="pt-BR" dirty="0"/>
              <a:t> do modelo</a:t>
            </a:r>
          </a:p>
          <a:p>
            <a:r>
              <a:rPr lang="pt-BR" dirty="0"/>
              <a:t>Executar testes no modelo (usando Shell, Python e R)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0C43F2-B37A-4781-8CFA-999372AF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3" y="3982040"/>
            <a:ext cx="11638327" cy="11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94F33F-87F5-474D-B339-43563678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06</a:t>
            </a:r>
          </a:p>
        </p:txBody>
      </p:sp>
    </p:spTree>
    <p:extLst>
      <p:ext uri="{BB962C8B-B14F-4D97-AF65-F5344CB8AC3E}">
        <p14:creationId xmlns:p14="http://schemas.microsoft.com/office/powerpoint/2010/main" val="24754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Integrando CDSW com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6AD3BFA-EA0F-4E87-8607-E7503FA5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Carregar projeto público do </a:t>
            </a:r>
            <a:r>
              <a:rPr lang="pt-BR" dirty="0" err="1"/>
              <a:t>bitbucket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Link</a:t>
            </a:r>
            <a:endParaRPr lang="pt-BR" dirty="0"/>
          </a:p>
          <a:p>
            <a:r>
              <a:rPr lang="pt-BR" dirty="0"/>
              <a:t>Usando chave SSH para integrar projeto privado do </a:t>
            </a:r>
            <a:r>
              <a:rPr lang="pt-BR" dirty="0" err="1"/>
              <a:t>bitbucket</a:t>
            </a:r>
            <a:endParaRPr lang="pt-BR" dirty="0"/>
          </a:p>
          <a:p>
            <a:r>
              <a:rPr lang="pt-BR" dirty="0"/>
              <a:t>Baixando as atualizações do projeto</a:t>
            </a:r>
          </a:p>
          <a:p>
            <a:r>
              <a:rPr lang="pt-BR" dirty="0"/>
              <a:t>Enviando as atualizações</a:t>
            </a:r>
          </a:p>
          <a:p>
            <a:r>
              <a:rPr lang="pt-BR" dirty="0"/>
              <a:t>Disponibilizar as atualizações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474F5A-5AC1-4DE2-912F-720E200A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91" y="3025414"/>
            <a:ext cx="443927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EADE-FE2D-4FBA-9045-128F388D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DE713-2CE9-42D1-91D6-C2D2E9A3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Integrar projeto do </a:t>
            </a:r>
            <a:r>
              <a:rPr lang="pt-BR" dirty="0" err="1"/>
              <a:t>BitBucket</a:t>
            </a:r>
            <a:r>
              <a:rPr lang="pt-BR" dirty="0"/>
              <a:t> com o CDSW</a:t>
            </a:r>
          </a:p>
          <a:p>
            <a:r>
              <a:rPr lang="pt-BR" dirty="0"/>
              <a:t>Baixar as atualizações do projeto</a:t>
            </a:r>
          </a:p>
          <a:p>
            <a:r>
              <a:rPr lang="pt-BR" dirty="0"/>
              <a:t>Fazer alterações nos arquivos do projeto</a:t>
            </a:r>
          </a:p>
          <a:p>
            <a:r>
              <a:rPr lang="pt-BR" dirty="0"/>
              <a:t>Enviar as alterações do projeto</a:t>
            </a:r>
          </a:p>
          <a:p>
            <a:r>
              <a:rPr lang="pt-BR" dirty="0"/>
              <a:t>Disponibilizar as alterações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F934-3EA0-48C6-942A-EF6576F2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</a:t>
            </a:r>
            <a:r>
              <a:rPr lang="pt-BR" dirty="0" err="1"/>
              <a:t>Fork</a:t>
            </a:r>
            <a:r>
              <a:rPr lang="pt-BR" dirty="0"/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F364D-67AE-41B0-9E0C-C7861F19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Fork</a:t>
            </a:r>
            <a:r>
              <a:rPr lang="pt-BR" dirty="0"/>
              <a:t> para seu usuário ou para um Team</a:t>
            </a:r>
          </a:p>
          <a:p>
            <a:r>
              <a:rPr lang="pt-BR" dirty="0"/>
              <a:t>Com o </a:t>
            </a:r>
            <a:r>
              <a:rPr lang="pt-BR" dirty="0" err="1"/>
              <a:t>Fork</a:t>
            </a:r>
            <a:r>
              <a:rPr lang="pt-BR" dirty="0"/>
              <a:t> não será possível criar um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para o projeto original</a:t>
            </a:r>
          </a:p>
          <a:p>
            <a:r>
              <a:rPr lang="pt-BR" dirty="0"/>
              <a:t>Não será copiado o histórico de sessões executadas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E98B1E-CAC0-46CE-AC37-66C4448F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9" y="3745370"/>
            <a:ext cx="2791215" cy="7430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5E7E2C-E63E-4A0E-9E59-DB6D9BDE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770" y="1815139"/>
            <a:ext cx="106694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90D57-15BA-4994-967F-D1721900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D6D24-9F74-49DD-B58E-A172AAA7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de usuários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Modelos</a:t>
            </a:r>
          </a:p>
          <a:p>
            <a:r>
              <a:rPr lang="pt-BR" dirty="0" err="1"/>
              <a:t>Engines</a:t>
            </a:r>
            <a:endParaRPr lang="pt-BR" dirty="0"/>
          </a:p>
          <a:p>
            <a:r>
              <a:rPr lang="pt-BR" dirty="0"/>
              <a:t>Segurança</a:t>
            </a:r>
          </a:p>
          <a:p>
            <a:r>
              <a:rPr lang="pt-BR" dirty="0"/>
              <a:t>Licença</a:t>
            </a:r>
          </a:p>
          <a:p>
            <a:r>
              <a:rPr lang="pt-BR" dirty="0"/>
              <a:t>Configurações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DBC40E-ADB1-4428-9880-506D08F3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97" y="1920410"/>
            <a:ext cx="57443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5277C-3AC4-40A2-BEB4-FB8EB64A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040F4-3270-449A-A902-472AC300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Iptables</a:t>
            </a:r>
            <a:r>
              <a:rPr lang="pt-BR" dirty="0"/>
              <a:t> – Desabilitar regras pré-existentes e adicionar regras default para uso com o </a:t>
            </a:r>
            <a:r>
              <a:rPr lang="pt-BR" dirty="0" err="1"/>
              <a:t>Kubernetes</a:t>
            </a:r>
            <a:endParaRPr lang="pt-BR" dirty="0"/>
          </a:p>
          <a:p>
            <a:r>
              <a:rPr lang="pt-BR" dirty="0"/>
              <a:t>Configuração 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etc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sysctl.d</a:t>
            </a:r>
            <a:r>
              <a:rPr lang="pt-BR" dirty="0">
                <a:solidFill>
                  <a:srgbClr val="FF0000"/>
                </a:solidFill>
              </a:rPr>
              <a:t>/k8s.conf</a:t>
            </a:r>
          </a:p>
          <a:p>
            <a:r>
              <a:rPr lang="pt-BR" dirty="0" err="1"/>
              <a:t>SELinux</a:t>
            </a:r>
            <a:r>
              <a:rPr lang="pt-BR" dirty="0"/>
              <a:t> desabilitado ou modo permissivo</a:t>
            </a:r>
          </a:p>
          <a:p>
            <a:r>
              <a:rPr lang="pt-BR" dirty="0"/>
              <a:t>CDSW não suporta servidor de DNS local</a:t>
            </a:r>
          </a:p>
        </p:txBody>
      </p:sp>
    </p:spTree>
    <p:extLst>
      <p:ext uri="{BB962C8B-B14F-4D97-AF65-F5344CB8AC3E}">
        <p14:creationId xmlns:p14="http://schemas.microsoft.com/office/powerpoint/2010/main" val="245984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CF729-92D8-4C08-B59A-B04B5754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Kerberos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F8EAA-6EA0-4EF5-973B-50405EC9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Autenticação baseado em </a:t>
            </a:r>
            <a:r>
              <a:rPr lang="pt-BR" dirty="0" err="1"/>
              <a:t>Kerberos</a:t>
            </a:r>
            <a:endParaRPr lang="pt-BR" dirty="0"/>
          </a:p>
          <a:p>
            <a:r>
              <a:rPr lang="pt-BR" dirty="0"/>
              <a:t>Geração de novo principal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FB982-46B8-4824-A2F2-DABA7855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12" y="1990922"/>
            <a:ext cx="5242952" cy="35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9124-FC60-4F1E-A8FF-661A9A2E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0C1EE-DF3A-4317-ACC9-BD122D87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Logar</a:t>
            </a:r>
            <a:r>
              <a:rPr lang="pt-BR" dirty="0"/>
              <a:t> no CDSW </a:t>
            </a:r>
            <a:r>
              <a:rPr lang="pt-BR" dirty="0" err="1"/>
              <a:t>logando</a:t>
            </a:r>
            <a:r>
              <a:rPr lang="pt-BR" dirty="0"/>
              <a:t> com a conta de administrador</a:t>
            </a:r>
          </a:p>
          <a:p>
            <a:pPr lvl="1"/>
            <a:r>
              <a:rPr lang="pt-BR" dirty="0"/>
              <a:t>Logins:</a:t>
            </a:r>
          </a:p>
          <a:p>
            <a:pPr lvl="2"/>
            <a:r>
              <a:rPr lang="pt-BR" dirty="0" err="1"/>
              <a:t>a.diego.silva</a:t>
            </a:r>
            <a:endParaRPr lang="pt-BR" dirty="0"/>
          </a:p>
          <a:p>
            <a:pPr lvl="2"/>
            <a:r>
              <a:rPr lang="pt-BR" dirty="0" err="1"/>
              <a:t>a.luiz.vidal</a:t>
            </a:r>
            <a:endParaRPr lang="pt-BR" dirty="0"/>
          </a:p>
          <a:p>
            <a:pPr lvl="2"/>
            <a:r>
              <a:rPr lang="pt-BR" dirty="0" err="1"/>
              <a:t>a.everton.fernandes</a:t>
            </a:r>
            <a:endParaRPr lang="pt-BR" dirty="0"/>
          </a:p>
          <a:p>
            <a:pPr lvl="2"/>
            <a:r>
              <a:rPr lang="pt-BR" dirty="0" err="1"/>
              <a:t>a.josiel.sola</a:t>
            </a:r>
            <a:endParaRPr lang="pt-BR" dirty="0"/>
          </a:p>
          <a:p>
            <a:pPr lvl="2"/>
            <a:r>
              <a:rPr lang="pt-BR" dirty="0" err="1"/>
              <a:t>a.paulo.contopoulos</a:t>
            </a:r>
            <a:endParaRPr lang="pt-BR" dirty="0"/>
          </a:p>
          <a:p>
            <a:pPr lvl="2"/>
            <a:r>
              <a:rPr lang="pt-BR" dirty="0" err="1"/>
              <a:t>a.roselei.borges</a:t>
            </a:r>
            <a:endParaRPr lang="pt-BR" dirty="0"/>
          </a:p>
          <a:p>
            <a:pPr lvl="2"/>
            <a:r>
              <a:rPr lang="pt-BR" dirty="0" err="1"/>
              <a:t>a.jeferson.braga</a:t>
            </a:r>
            <a:endParaRPr lang="pt-BR" dirty="0"/>
          </a:p>
          <a:p>
            <a:r>
              <a:rPr lang="pt-BR" dirty="0"/>
              <a:t>Entrar na área administrativa através do botão Admin no menu lateral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2D9B5-0794-4BD0-9C06-14CB4744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Integrando o CDSW com o AD e E-mail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914AC-6307-4380-8B7F-9932F59C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dos grupos de Usuários e Administradores (</a:t>
            </a:r>
            <a:r>
              <a:rPr lang="pt-BR" dirty="0" err="1"/>
              <a:t>CDSWUsers</a:t>
            </a:r>
            <a:r>
              <a:rPr lang="pt-BR" dirty="0"/>
              <a:t>/</a:t>
            </a:r>
            <a:r>
              <a:rPr lang="pt-BR" dirty="0" err="1"/>
              <a:t>CDSWAdmins</a:t>
            </a:r>
            <a:r>
              <a:rPr lang="pt-BR" dirty="0"/>
              <a:t>)</a:t>
            </a:r>
          </a:p>
          <a:p>
            <a:r>
              <a:rPr lang="pt-BR" dirty="0"/>
              <a:t>Criando os usuários no AD</a:t>
            </a:r>
          </a:p>
          <a:p>
            <a:r>
              <a:rPr lang="pt-BR" dirty="0"/>
              <a:t>Conectando os usuários nos grupos</a:t>
            </a:r>
          </a:p>
          <a:p>
            <a:r>
              <a:rPr lang="pt-BR" dirty="0"/>
              <a:t>Configurando o CDSW para integrar com o AD</a:t>
            </a:r>
          </a:p>
          <a:p>
            <a:r>
              <a:rPr lang="pt-BR" dirty="0"/>
              <a:t>Configurando o servidor de e-mail no CDSW</a:t>
            </a:r>
          </a:p>
          <a:p>
            <a:pPr marL="0" indent="0">
              <a:buNone/>
            </a:pPr>
            <a:r>
              <a:rPr lang="pt-BR" dirty="0">
                <a:hlinkClick r:id="rId2" action="ppaction://hlinkfile"/>
              </a:rPr>
              <a:t>CDSW LDAP </a:t>
            </a:r>
            <a:r>
              <a:rPr lang="pt-BR" dirty="0" err="1">
                <a:hlinkClick r:id="rId2" action="ppaction://hlinkfile"/>
              </a:rPr>
              <a:t>integration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28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4748A-3A11-46CF-A307-F72A1086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Customizando Docker </a:t>
            </a:r>
            <a:r>
              <a:rPr lang="pt-BR" dirty="0" err="1"/>
              <a:t>image</a:t>
            </a:r>
            <a:r>
              <a:rPr lang="pt-BR" dirty="0"/>
              <a:t> para o CDSW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D4E87-AF1A-40AD-9DEE-94560AC3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Gerar uma nova imagem de Docker com base na imagem original do CDSW</a:t>
            </a:r>
          </a:p>
          <a:p>
            <a:r>
              <a:rPr lang="pt-BR" dirty="0"/>
              <a:t>Adicionar novos pacotes </a:t>
            </a:r>
            <a:r>
              <a:rPr lang="pt-BR" dirty="0" err="1"/>
              <a:t>python</a:t>
            </a:r>
            <a:r>
              <a:rPr lang="pt-BR" dirty="0"/>
              <a:t> na nova imagem</a:t>
            </a:r>
          </a:p>
          <a:p>
            <a:r>
              <a:rPr lang="pt-BR" dirty="0"/>
              <a:t>Incluir a nova imagem Docker no CDSW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Create a custom docker image to CDSW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33BAFB-4F47-43FD-82E2-9CCC6B33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3265"/>
            <a:ext cx="965017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media.istockphoto.com/photos/thank-you-in-different-languages-of-the-world-the-picture-id639101784?k=6&amp;m=639101784&amp;s=612x612&amp;w=0&amp;h=1hJiypBKjIq3BfZ90_O46E6YV_6Fq0HApZH1ge_r_Sw=">
            <a:extLst>
              <a:ext uri="{FF2B5EF4-FFF2-40B4-BE49-F238E27FC236}">
                <a16:creationId xmlns:a16="http://schemas.microsoft.com/office/drawing/2014/main" id="{F8CF2892-3397-4A4D-89B3-8154B83C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485900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9363B73A-697B-4103-AB14-2BE674D4B8E8}"/>
              </a:ext>
            </a:extLst>
          </p:cNvPr>
          <p:cNvSpPr/>
          <p:nvPr/>
        </p:nvSpPr>
        <p:spPr>
          <a:xfrm>
            <a:off x="1086758" y="2007738"/>
            <a:ext cx="5009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Everton Fernandes</a:t>
            </a:r>
          </a:p>
          <a:p>
            <a:r>
              <a:rPr lang="en-US" sz="2400" dirty="0" err="1"/>
              <a:t>Gerente</a:t>
            </a:r>
            <a:r>
              <a:rPr lang="en-US" sz="2400" dirty="0"/>
              <a:t> de </a:t>
            </a:r>
            <a:r>
              <a:rPr lang="en-US" sz="2400" dirty="0" err="1"/>
              <a:t>Soluções</a:t>
            </a:r>
            <a:r>
              <a:rPr lang="en-US" sz="2400" dirty="0"/>
              <a:t> </a:t>
            </a:r>
            <a:r>
              <a:rPr lang="en-US" sz="2400" dirty="0" err="1"/>
              <a:t>Emergentes</a:t>
            </a:r>
            <a:endParaRPr lang="en-US" sz="2400" dirty="0"/>
          </a:p>
          <a:p>
            <a:r>
              <a:rPr lang="en-US" sz="2400" dirty="0" err="1"/>
              <a:t>everton.fernandes@compwire.com.br</a:t>
            </a:r>
            <a:endParaRPr lang="en-US" sz="2400" dirty="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C4E69789-6AF1-43EC-ABB7-1650CE188C81}"/>
              </a:ext>
            </a:extLst>
          </p:cNvPr>
          <p:cNvSpPr/>
          <p:nvPr/>
        </p:nvSpPr>
        <p:spPr>
          <a:xfrm>
            <a:off x="6313098" y="3363650"/>
            <a:ext cx="4792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Luiz Vidal</a:t>
            </a:r>
          </a:p>
          <a:p>
            <a:r>
              <a:rPr lang="en-US" sz="2400" dirty="0" err="1"/>
              <a:t>Analista</a:t>
            </a:r>
            <a:r>
              <a:rPr lang="en-US" sz="2400" dirty="0"/>
              <a:t> Big Data</a:t>
            </a:r>
          </a:p>
          <a:p>
            <a:r>
              <a:rPr lang="en-US" sz="2400" dirty="0" err="1"/>
              <a:t>luiz.vidal@compwire.com.br</a:t>
            </a:r>
            <a:endParaRPr lang="en-US" sz="2400" dirty="0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1883424B-0F6C-4255-AFFE-DAB08BBAF171}"/>
              </a:ext>
            </a:extLst>
          </p:cNvPr>
          <p:cNvSpPr/>
          <p:nvPr/>
        </p:nvSpPr>
        <p:spPr>
          <a:xfrm>
            <a:off x="1086757" y="3363650"/>
            <a:ext cx="5226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Jeferson Braga</a:t>
            </a:r>
          </a:p>
          <a:p>
            <a:r>
              <a:rPr lang="en-US" sz="2400" dirty="0" err="1"/>
              <a:t>Analista</a:t>
            </a:r>
            <a:r>
              <a:rPr lang="en-US" sz="2400" dirty="0"/>
              <a:t> Big Data</a:t>
            </a:r>
          </a:p>
          <a:p>
            <a:r>
              <a:rPr lang="en-US" sz="2400" dirty="0"/>
              <a:t>jeferson.braga@compwire.com.br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5E38569-096D-4E5C-9277-972B0690C6FD}"/>
              </a:ext>
            </a:extLst>
          </p:cNvPr>
          <p:cNvSpPr/>
          <p:nvPr/>
        </p:nvSpPr>
        <p:spPr>
          <a:xfrm>
            <a:off x="6313098" y="1989048"/>
            <a:ext cx="4995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Paulo Contopoulos</a:t>
            </a:r>
          </a:p>
          <a:p>
            <a:r>
              <a:rPr lang="en-US" sz="2400" dirty="0" err="1"/>
              <a:t>Especialista</a:t>
            </a:r>
            <a:r>
              <a:rPr lang="en-US" sz="2400" dirty="0"/>
              <a:t> Big Data</a:t>
            </a:r>
          </a:p>
          <a:p>
            <a:r>
              <a:rPr lang="en-US" sz="2400" dirty="0"/>
              <a:t>paulo.contopoulos@compwire.com.br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B1A3A4CF-181C-4B09-AEFA-632920D7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757" y="201335"/>
            <a:ext cx="10018486" cy="1325563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pt-BR" sz="2400" b="1" dirty="0">
                <a:latin typeface="+mn-lt"/>
              </a:rPr>
              <a:t>Nosso Time</a:t>
            </a:r>
            <a:endParaRPr lang="pt-BR" sz="2800" b="1" dirty="0">
              <a:latin typeface="+mn-lt"/>
            </a:endParaRPr>
          </a:p>
        </p:txBody>
      </p:sp>
      <p:pic>
        <p:nvPicPr>
          <p:cNvPr id="3074" name="Picture 2" descr="CCA Administrator Logo">
            <a:extLst>
              <a:ext uri="{FF2B5EF4-FFF2-40B4-BE49-F238E27FC236}">
                <a16:creationId xmlns:a16="http://schemas.microsoft.com/office/drawing/2014/main" id="{A7EDB08E-E4C0-4538-838A-67BBA15E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734" y="1701171"/>
            <a:ext cx="996508" cy="99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29ED-F5C4-400D-9CE1-4F55E966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1B4B4-4B4A-4AAD-943F-6411F56C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usuário no HDFS caso ainda não tenha sido criado</a:t>
            </a:r>
          </a:p>
          <a:p>
            <a:pPr lvl="1"/>
            <a:r>
              <a:rPr lang="pt-BR" dirty="0" err="1"/>
              <a:t>hdfs</a:t>
            </a:r>
            <a:r>
              <a:rPr lang="pt-BR" dirty="0"/>
              <a:t> </a:t>
            </a:r>
            <a:r>
              <a:rPr lang="pt-BR" dirty="0" err="1"/>
              <a:t>dfs</a:t>
            </a:r>
            <a:r>
              <a:rPr lang="pt-BR" dirty="0"/>
              <a:t> -</a:t>
            </a:r>
            <a:r>
              <a:rPr lang="pt-BR" dirty="0" err="1"/>
              <a:t>mkdir</a:t>
            </a:r>
            <a:r>
              <a:rPr lang="pt-BR" dirty="0"/>
              <a:t> /</a:t>
            </a:r>
            <a:r>
              <a:rPr lang="pt-BR" dirty="0" err="1"/>
              <a:t>user</a:t>
            </a:r>
            <a:r>
              <a:rPr lang="pt-BR" dirty="0"/>
              <a:t>/&lt;</a:t>
            </a:r>
            <a:r>
              <a:rPr lang="pt-BR" dirty="0" err="1"/>
              <a:t>username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hdfs</a:t>
            </a:r>
            <a:r>
              <a:rPr lang="pt-BR" dirty="0"/>
              <a:t> </a:t>
            </a:r>
            <a:r>
              <a:rPr lang="pt-BR" dirty="0" err="1"/>
              <a:t>dfs</a:t>
            </a:r>
            <a:r>
              <a:rPr lang="pt-BR" dirty="0"/>
              <a:t> -</a:t>
            </a:r>
            <a:r>
              <a:rPr lang="pt-BR" dirty="0" err="1"/>
              <a:t>chown</a:t>
            </a:r>
            <a:r>
              <a:rPr lang="pt-BR" dirty="0"/>
              <a:t> &lt;</a:t>
            </a:r>
            <a:r>
              <a:rPr lang="pt-BR" dirty="0" err="1"/>
              <a:t>username</a:t>
            </a:r>
            <a:r>
              <a:rPr lang="pt-BR" dirty="0"/>
              <a:t>&gt;:&lt;</a:t>
            </a:r>
            <a:r>
              <a:rPr lang="pt-BR" dirty="0" err="1"/>
              <a:t>username</a:t>
            </a:r>
            <a:r>
              <a:rPr lang="pt-BR" dirty="0"/>
              <a:t>&gt; /</a:t>
            </a:r>
            <a:r>
              <a:rPr lang="pt-BR" dirty="0" err="1"/>
              <a:t>user</a:t>
            </a:r>
            <a:r>
              <a:rPr lang="pt-BR" dirty="0"/>
              <a:t>/&lt;</a:t>
            </a:r>
            <a:r>
              <a:rPr lang="pt-BR" dirty="0" err="1"/>
              <a:t>username</a:t>
            </a:r>
            <a:r>
              <a:rPr lang="pt-BR" dirty="0"/>
              <a:t>&gt;</a:t>
            </a:r>
          </a:p>
          <a:p>
            <a:r>
              <a:rPr lang="pt-BR" dirty="0"/>
              <a:t>Testar o </a:t>
            </a:r>
            <a:r>
              <a:rPr lang="pt-BR" dirty="0" err="1"/>
              <a:t>Spark</a:t>
            </a:r>
            <a:endParaRPr lang="pt-BR" dirty="0"/>
          </a:p>
          <a:p>
            <a:pPr lvl="1"/>
            <a:r>
              <a:rPr lang="pt-BR" dirty="0"/>
              <a:t>CDH 5</a:t>
            </a:r>
          </a:p>
          <a:p>
            <a:pPr lvl="2"/>
            <a:r>
              <a:rPr lang="pt-BR" dirty="0"/>
              <a:t>spark2-submit --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org.apache.spark.examples.SparkPi</a:t>
            </a:r>
            <a:r>
              <a:rPr lang="pt-BR" dirty="0"/>
              <a:t> --</a:t>
            </a:r>
            <a:r>
              <a:rPr lang="pt-BR" dirty="0" err="1"/>
              <a:t>master</a:t>
            </a:r>
            <a:r>
              <a:rPr lang="pt-BR" dirty="0"/>
              <a:t> </a:t>
            </a:r>
            <a:r>
              <a:rPr lang="pt-BR" dirty="0" err="1"/>
              <a:t>yarn</a:t>
            </a:r>
            <a:r>
              <a:rPr lang="pt-BR" dirty="0"/>
              <a:t> --</a:t>
            </a:r>
            <a:r>
              <a:rPr lang="pt-BR" dirty="0" err="1"/>
              <a:t>deploy-mode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/</a:t>
            </a:r>
            <a:r>
              <a:rPr lang="pt-BR" dirty="0" err="1"/>
              <a:t>opt</a:t>
            </a:r>
            <a:r>
              <a:rPr lang="pt-BR" dirty="0"/>
              <a:t>/</a:t>
            </a:r>
            <a:r>
              <a:rPr lang="pt-BR" dirty="0" err="1"/>
              <a:t>cloudera</a:t>
            </a:r>
            <a:r>
              <a:rPr lang="pt-BR" dirty="0"/>
              <a:t>/</a:t>
            </a:r>
            <a:r>
              <a:rPr lang="pt-BR" dirty="0" err="1"/>
              <a:t>parcels</a:t>
            </a:r>
            <a:r>
              <a:rPr lang="pt-BR" dirty="0"/>
              <a:t>/SPARK2/</a:t>
            </a:r>
            <a:r>
              <a:rPr lang="pt-BR" dirty="0" err="1"/>
              <a:t>lib</a:t>
            </a:r>
            <a:r>
              <a:rPr lang="pt-BR" dirty="0"/>
              <a:t>/spark2/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jars</a:t>
            </a:r>
            <a:r>
              <a:rPr lang="pt-BR" dirty="0"/>
              <a:t>/spark-example*.jar 100</a:t>
            </a:r>
          </a:p>
          <a:p>
            <a:pPr lvl="1"/>
            <a:r>
              <a:rPr lang="pt-BR" dirty="0"/>
              <a:t>CDH 6</a:t>
            </a:r>
          </a:p>
          <a:p>
            <a:pPr lvl="2"/>
            <a:r>
              <a:rPr lang="pt-BR" dirty="0" err="1"/>
              <a:t>spark-submit</a:t>
            </a:r>
            <a:r>
              <a:rPr lang="pt-BR" dirty="0"/>
              <a:t> --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org.apache.spark.examples.SparkPi</a:t>
            </a:r>
            <a:r>
              <a:rPr lang="pt-BR" dirty="0"/>
              <a:t> --</a:t>
            </a:r>
            <a:r>
              <a:rPr lang="pt-BR" dirty="0" err="1"/>
              <a:t>master</a:t>
            </a:r>
            <a:r>
              <a:rPr lang="pt-BR" dirty="0"/>
              <a:t> </a:t>
            </a:r>
            <a:r>
              <a:rPr lang="pt-BR" dirty="0" err="1"/>
              <a:t>yarn</a:t>
            </a:r>
            <a:r>
              <a:rPr lang="pt-BR" dirty="0"/>
              <a:t> --</a:t>
            </a:r>
            <a:r>
              <a:rPr lang="pt-BR" dirty="0" err="1"/>
              <a:t>deploy-mode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SPARK_HOME/</a:t>
            </a:r>
            <a:r>
              <a:rPr lang="pt-BR" dirty="0" err="1"/>
              <a:t>lib</a:t>
            </a:r>
            <a:r>
              <a:rPr lang="pt-BR" dirty="0"/>
              <a:t>/spark-examples*.jar 100</a:t>
            </a:r>
          </a:p>
        </p:txBody>
      </p:sp>
    </p:spTree>
    <p:extLst>
      <p:ext uri="{BB962C8B-B14F-4D97-AF65-F5344CB8AC3E}">
        <p14:creationId xmlns:p14="http://schemas.microsoft.com/office/powerpoint/2010/main" val="668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156B5-D718-48E3-9D3A-91186DCA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01</a:t>
            </a:r>
          </a:p>
        </p:txBody>
      </p:sp>
    </p:spTree>
    <p:extLst>
      <p:ext uri="{BB962C8B-B14F-4D97-AF65-F5344CB8AC3E}">
        <p14:creationId xmlns:p14="http://schemas.microsoft.com/office/powerpoint/2010/main" val="9239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CDSW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6257A2-126A-4628-9DCD-9F487DAD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Área administrativa</a:t>
            </a:r>
          </a:p>
          <a:p>
            <a:r>
              <a:rPr lang="pt-BR" dirty="0" err="1"/>
              <a:t>Engine</a:t>
            </a:r>
            <a:r>
              <a:rPr lang="pt-BR" dirty="0"/>
              <a:t> (Memória/CPU, </a:t>
            </a:r>
            <a:r>
              <a:rPr lang="pt-BR" dirty="0" err="1"/>
              <a:t>Images</a:t>
            </a:r>
            <a:r>
              <a:rPr lang="pt-BR" dirty="0"/>
              <a:t>, Variáveis de Ambiente, Pontos de Montagem)</a:t>
            </a:r>
          </a:p>
          <a:p>
            <a:r>
              <a:rPr lang="pt-BR" dirty="0"/>
              <a:t>Sessão</a:t>
            </a:r>
          </a:p>
          <a:p>
            <a:r>
              <a:rPr lang="pt-BR" dirty="0"/>
              <a:t>Projeto</a:t>
            </a:r>
          </a:p>
          <a:p>
            <a:r>
              <a:rPr lang="pt-BR" dirty="0"/>
              <a:t>Team</a:t>
            </a:r>
          </a:p>
          <a:p>
            <a:r>
              <a:rPr lang="pt-BR" dirty="0"/>
              <a:t>Experimentos</a:t>
            </a:r>
          </a:p>
          <a:p>
            <a:r>
              <a:rPr lang="pt-BR" dirty="0"/>
              <a:t>Modelos</a:t>
            </a:r>
          </a:p>
          <a:p>
            <a:r>
              <a:rPr lang="pt-BR" dirty="0"/>
              <a:t>Integração com repositórios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55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243D42-EA87-4B76-BF1C-45AA05C0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42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Interagindo com o CDSW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4A4D931-803A-4B2A-ABAD-3C232F33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Manipulando Arquivos</a:t>
            </a:r>
          </a:p>
          <a:p>
            <a:r>
              <a:rPr lang="pt-BR" dirty="0"/>
              <a:t>Criando diretórios</a:t>
            </a:r>
          </a:p>
          <a:p>
            <a:r>
              <a:rPr lang="pt-BR" dirty="0"/>
              <a:t>Download/Upload de arquivos</a:t>
            </a:r>
          </a:p>
          <a:p>
            <a:r>
              <a:rPr lang="pt-BR" dirty="0"/>
              <a:t>Explorando o </a:t>
            </a:r>
            <a:r>
              <a:rPr lang="pt-BR" dirty="0" err="1"/>
              <a:t>WorkBench</a:t>
            </a:r>
            <a:endParaRPr lang="pt-BR" dirty="0"/>
          </a:p>
          <a:p>
            <a:r>
              <a:rPr lang="pt-BR" dirty="0"/>
              <a:t>Iniciando uma Sessão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4815ED-CB03-4F92-8BC0-91051082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61" y="1825625"/>
            <a:ext cx="4782217" cy="5430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340E22-29A9-4C6D-B90A-A546AC57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61" y="2368626"/>
            <a:ext cx="472505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5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A23105-F6AC-4A12-AE76-7863E86E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80B7493-6E99-405B-8AD6-D60C0171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exemplo de código em Python</a:t>
            </a:r>
          </a:p>
          <a:p>
            <a:pPr lvl="1"/>
            <a:r>
              <a:rPr lang="pt-BR" dirty="0"/>
              <a:t>fatorial.py</a:t>
            </a:r>
          </a:p>
          <a:p>
            <a:r>
              <a:rPr lang="pt-BR" dirty="0"/>
              <a:t>Criando um exemplo de código em R</a:t>
            </a:r>
          </a:p>
          <a:p>
            <a:pPr lvl="1"/>
            <a:r>
              <a:rPr lang="pt-BR" dirty="0" err="1"/>
              <a:t>fatorial.R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E7D941-82EA-4BEF-9E0B-336A3B97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74" y="1027906"/>
            <a:ext cx="449642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wire.potx" id="{0AFF0795-D7A9-4391-8809-668D924BC84C}" vid="{6CE3CEE5-8A3B-4269-B2FD-52A4FE637B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1065</Words>
  <Application>Microsoft Macintosh PowerPoint</Application>
  <PresentationFormat>Widescreen</PresentationFormat>
  <Paragraphs>175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Tema do Office</vt:lpstr>
      <vt:lpstr>Cloudera Data Science Workbench</vt:lpstr>
      <vt:lpstr>Instalação</vt:lpstr>
      <vt:lpstr>Instalação</vt:lpstr>
      <vt:lpstr>Instalação</vt:lpstr>
      <vt:lpstr>Laboratório 01</vt:lpstr>
      <vt:lpstr>Estrutura do CDSW</vt:lpstr>
      <vt:lpstr>PowerPoint Presentation</vt:lpstr>
      <vt:lpstr>Interagindo com o CDSW</vt:lpstr>
      <vt:lpstr>Criando um novo Projeto</vt:lpstr>
      <vt:lpstr>Exercício 1</vt:lpstr>
      <vt:lpstr>Laboratório 02</vt:lpstr>
      <vt:lpstr>Instalando e Carregar pacotes Python e R</vt:lpstr>
      <vt:lpstr>Exercício 2</vt:lpstr>
      <vt:lpstr>Laboratório 03</vt:lpstr>
      <vt:lpstr>Rodando exemplo em Spark em Python</vt:lpstr>
      <vt:lpstr>Rodando exemplo em Spark com R</vt:lpstr>
      <vt:lpstr>Exercício 3</vt:lpstr>
      <vt:lpstr>Criando um Team</vt:lpstr>
      <vt:lpstr>Exercício 4</vt:lpstr>
      <vt:lpstr>Laboratório 04</vt:lpstr>
      <vt:lpstr>Criar um Experimento</vt:lpstr>
      <vt:lpstr>Laboratório 05</vt:lpstr>
      <vt:lpstr>Modelos</vt:lpstr>
      <vt:lpstr>Publicar modelo</vt:lpstr>
      <vt:lpstr>Laboratório 06</vt:lpstr>
      <vt:lpstr>Integrando CDSW com Git</vt:lpstr>
      <vt:lpstr>Exercício 5</vt:lpstr>
      <vt:lpstr>Fazendo Fork do projeto</vt:lpstr>
      <vt:lpstr>Administração</vt:lpstr>
      <vt:lpstr>Kerberos</vt:lpstr>
      <vt:lpstr>Exercício 6</vt:lpstr>
      <vt:lpstr>Integrando o CDSW com o AD e E-mail</vt:lpstr>
      <vt:lpstr>Customizando Docker image para o CDSW</vt:lpstr>
      <vt:lpstr>PowerPoint Presentation</vt:lpstr>
      <vt:lpstr>Nosso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Erica Amaro Wedech</dc:creator>
  <cp:lastModifiedBy>Thammy Karoline Moreira Da Rocha</cp:lastModifiedBy>
  <cp:revision>117</cp:revision>
  <dcterms:created xsi:type="dcterms:W3CDTF">2017-11-13T12:02:40Z</dcterms:created>
  <dcterms:modified xsi:type="dcterms:W3CDTF">2019-10-26T13:38:13Z</dcterms:modified>
</cp:coreProperties>
</file>