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70" r:id="rId6"/>
    <p:sldId id="260" r:id="rId7"/>
    <p:sldId id="272" r:id="rId8"/>
    <p:sldId id="271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/>
    <p:restoredTop sz="94627"/>
  </p:normalViewPr>
  <p:slideViewPr>
    <p:cSldViewPr snapToGrid="0" snapToObjects="1">
      <p:cViewPr varScale="1">
        <p:scale>
          <a:sx n="105" d="100"/>
          <a:sy n="105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B773E-F543-E34C-B5DA-C24DF0ACDC18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9AAA3-8B3B-ED4E-AAF8-C970EBEF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2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Understand Modern C</a:t>
            </a:r>
            <a:r>
              <a:rPr lang="en-US" sz="4400" dirty="0" smtClean="0"/>
              <a:t>++ Design patterns </a:t>
            </a:r>
            <a:r>
              <a:rPr lang="en-US" sz="4400" dirty="0"/>
              <a:t>By Building A HTML File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Dauphin</a:t>
            </a:r>
          </a:p>
          <a:p>
            <a:r>
              <a:rPr lang="en-US" dirty="0" smtClean="0"/>
              <a:t>March 12,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0288" y="5766816"/>
            <a:ext cx="442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to Dmitri </a:t>
            </a:r>
            <a:r>
              <a:rPr lang="en-US" dirty="0" err="1" smtClean="0"/>
              <a:t>Nesturnk’s</a:t>
            </a:r>
            <a:r>
              <a:rPr lang="en-US" dirty="0" smtClean="0"/>
              <a:t> relevant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3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</a:t>
            </a:r>
            <a:r>
              <a:rPr lang="en-US" dirty="0" err="1" smtClean="0"/>
              <a:t>HtmlElement</a:t>
            </a:r>
            <a:r>
              <a:rPr lang="en-US" dirty="0" smtClean="0"/>
              <a:t> with Specific Indent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69408" y="1720596"/>
            <a:ext cx="62301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&lt;html&gt;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&lt;head&gt;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&lt;title&gt;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Sample "Hello, World" Application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&lt;/title&gt;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&lt;style&gt;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p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  </a:t>
            </a:r>
            <a:r>
              <a:rPr lang="en-US" sz="1000" dirty="0">
                <a:solidFill>
                  <a:srgbClr val="FF0000"/>
                </a:solidFill>
                <a:latin typeface="Menlo" charset="0"/>
              </a:rPr>
              <a:t>color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: </a:t>
            </a:r>
            <a:r>
              <a:rPr lang="en-US" sz="1000" dirty="0">
                <a:solidFill>
                  <a:srgbClr val="0451A5"/>
                </a:solidFill>
                <a:latin typeface="Menlo" charset="0"/>
              </a:rPr>
              <a:t>brown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} 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&lt;/style&gt;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&lt;/head&gt;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&lt;body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enlo" charset="0"/>
              </a:rPr>
              <a:t>bgcolor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white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&lt;table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Menlo" charset="0"/>
              </a:rPr>
              <a:t>border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"0"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enlo" charset="0"/>
              </a:rPr>
              <a:t>cellpadding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"10"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tr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&lt;h1&gt;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Sample "Hello, World" Application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&lt;/h1&gt;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tr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&lt;/table&gt;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This is the home page for the HelloWorld Web application.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&lt;/p&gt;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prove that they work, you can execute either of the following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ways: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ul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&lt;li&gt;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a JSP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page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&lt;/a&gt;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.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&lt;li&gt;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a servlet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&lt;/a&gt;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.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ul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&lt;/body&gt;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&lt;/html&gt;</a:t>
            </a:r>
            <a:endParaRPr lang="en-US" sz="10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2768" y="3023365"/>
            <a:ext cx="359664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Printer: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indent_size</a:t>
            </a:r>
            <a:r>
              <a:rPr lang="en-US" dirty="0" smtClean="0"/>
              <a:t> = 2;</a:t>
            </a:r>
            <a:endParaRPr lang="en-US" dirty="0"/>
          </a:p>
          <a:p>
            <a:endParaRPr lang="en-US" dirty="0" smtClean="0"/>
          </a:p>
          <a:p>
            <a:pPr marL="349250"/>
            <a:r>
              <a:rPr lang="en-US" dirty="0"/>
              <a:t>s</a:t>
            </a:r>
            <a:r>
              <a:rPr lang="en-US" dirty="0" smtClean="0"/>
              <a:t>tring print(</a:t>
            </a:r>
            <a:r>
              <a:rPr lang="en-US" dirty="0" err="1" smtClean="0"/>
              <a:t>TagElement</a:t>
            </a:r>
            <a:r>
              <a:rPr lang="en-US" dirty="0" smtClean="0"/>
              <a:t>)</a:t>
            </a:r>
          </a:p>
          <a:p>
            <a:pPr marL="349250"/>
            <a:r>
              <a:rPr lang="en-US" dirty="0"/>
              <a:t>string </a:t>
            </a:r>
            <a:r>
              <a:rPr lang="en-US" dirty="0" smtClean="0"/>
              <a:t>print(</a:t>
            </a:r>
            <a:r>
              <a:rPr lang="en-US" dirty="0" err="1" smtClean="0"/>
              <a:t>CssElement</a:t>
            </a:r>
            <a:r>
              <a:rPr lang="en-US" dirty="0"/>
              <a:t>)</a:t>
            </a:r>
          </a:p>
          <a:p>
            <a:pPr marL="349250"/>
            <a:r>
              <a:rPr lang="en-US" dirty="0"/>
              <a:t>s</a:t>
            </a:r>
            <a:r>
              <a:rPr lang="en-US" dirty="0" smtClean="0"/>
              <a:t>ave()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1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4 : Composite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69408" y="1720596"/>
            <a:ext cx="62301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&lt;html&gt;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&lt;head&gt;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&lt;title&gt;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Sample "Hello, World" Application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&lt;/title&gt;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&lt;style&gt;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p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  </a:t>
            </a:r>
            <a:r>
              <a:rPr lang="en-US" sz="1000" dirty="0">
                <a:solidFill>
                  <a:srgbClr val="FF0000"/>
                </a:solidFill>
                <a:latin typeface="Menlo" charset="0"/>
              </a:rPr>
              <a:t>color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: </a:t>
            </a:r>
            <a:r>
              <a:rPr lang="en-US" sz="1000" dirty="0">
                <a:solidFill>
                  <a:srgbClr val="0451A5"/>
                </a:solidFill>
                <a:latin typeface="Menlo" charset="0"/>
              </a:rPr>
              <a:t>brown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} 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&lt;/style&gt;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&lt;/head&gt;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&lt;body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enlo" charset="0"/>
              </a:rPr>
              <a:t>bgcolor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white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&lt;table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Menlo" charset="0"/>
              </a:rPr>
              <a:t>border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"0"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enlo" charset="0"/>
              </a:rPr>
              <a:t>cellpadding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"10"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tr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&lt;h1&gt;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Sample "Hello, World" Application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&lt;/h1&gt;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tr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&lt;/table&gt;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This is the home page for the HelloWorld Web application.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&lt;/p&gt;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prove that they work, you can execute either of the following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ways: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ul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&lt;li&gt;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a JSP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page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&lt;/a&gt;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.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&lt;li&gt;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a servlet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&lt;/a&gt;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.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ul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&lt;/body&gt;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&lt;/html&gt;</a:t>
            </a:r>
            <a:endParaRPr lang="en-US" sz="10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399" y="3392905"/>
            <a:ext cx="4126833" cy="1143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399" y="2370220"/>
            <a:ext cx="1840833" cy="48126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0448" y="2336477"/>
            <a:ext cx="293827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TagElement</a:t>
            </a:r>
            <a:r>
              <a:rPr lang="en-US" dirty="0" smtClean="0"/>
              <a:t>:</a:t>
            </a:r>
          </a:p>
          <a:p>
            <a:pPr marL="349250"/>
            <a:r>
              <a:rPr lang="en-US" dirty="0"/>
              <a:t>name;</a:t>
            </a:r>
          </a:p>
          <a:p>
            <a:pPr marL="349250"/>
            <a:r>
              <a:rPr lang="en-US" dirty="0"/>
              <a:t>attributes;</a:t>
            </a:r>
            <a:endParaRPr lang="en-US" dirty="0" smtClean="0"/>
          </a:p>
          <a:p>
            <a:pPr marL="349250"/>
            <a:r>
              <a:rPr lang="en-US" dirty="0"/>
              <a:t>text;</a:t>
            </a:r>
          </a:p>
          <a:p>
            <a:pPr marL="349250"/>
            <a:r>
              <a:rPr lang="en-US" dirty="0"/>
              <a:t>children;</a:t>
            </a:r>
          </a:p>
          <a:p>
            <a:pPr marL="349250"/>
            <a:r>
              <a:rPr lang="en-US" dirty="0" err="1"/>
              <a:t>css_children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7184" y="2450592"/>
            <a:ext cx="293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CssElement</a:t>
            </a:r>
            <a:r>
              <a:rPr lang="en-US" dirty="0" smtClean="0"/>
              <a:t>:</a:t>
            </a:r>
          </a:p>
          <a:p>
            <a:pPr marL="349250"/>
            <a:r>
              <a:rPr lang="en-US" dirty="0"/>
              <a:t>name;</a:t>
            </a:r>
          </a:p>
          <a:p>
            <a:pPr marL="349250"/>
            <a:r>
              <a:rPr lang="en-US" dirty="0"/>
              <a:t>attributes;</a:t>
            </a:r>
            <a:endParaRPr lang="en-US" dirty="0" smtClean="0"/>
          </a:p>
          <a:p>
            <a:pPr marL="349250"/>
            <a:r>
              <a:rPr lang="en-US" dirty="0" err="1"/>
              <a:t>css_type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843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1: Adapter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0320" y="3860477"/>
            <a:ext cx="293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TagElement</a:t>
            </a:r>
            <a:r>
              <a:rPr lang="en-US" dirty="0" smtClean="0"/>
              <a:t>:</a:t>
            </a:r>
          </a:p>
          <a:p>
            <a:pPr marL="349250"/>
            <a:r>
              <a:rPr lang="en-US" dirty="0" smtClean="0"/>
              <a:t>text;</a:t>
            </a:r>
          </a:p>
          <a:p>
            <a:pPr marL="349250"/>
            <a:r>
              <a:rPr lang="en-US" dirty="0"/>
              <a:t>children</a:t>
            </a:r>
            <a:r>
              <a:rPr lang="en-US" dirty="0" smtClean="0"/>
              <a:t>;</a:t>
            </a:r>
          </a:p>
          <a:p>
            <a:pPr marL="349250"/>
            <a:r>
              <a:rPr lang="en-US" dirty="0" err="1" smtClean="0"/>
              <a:t>css_children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50480" y="3998976"/>
            <a:ext cx="29382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CssElement</a:t>
            </a:r>
            <a:r>
              <a:rPr lang="en-US" dirty="0" smtClean="0"/>
              <a:t>:</a:t>
            </a:r>
          </a:p>
          <a:p>
            <a:pPr marL="349250"/>
            <a:r>
              <a:rPr lang="en-US" dirty="0" err="1"/>
              <a:t>c</a:t>
            </a:r>
            <a:r>
              <a:rPr lang="en-US" dirty="0" err="1" smtClean="0"/>
              <a:t>ss_type</a:t>
            </a:r>
            <a:r>
              <a:rPr lang="en-US" dirty="0" smtClean="0"/>
              <a:t>;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71872" y="1469511"/>
            <a:ext cx="293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HtmlElement</a:t>
            </a:r>
            <a:r>
              <a:rPr lang="en-US" dirty="0" smtClean="0"/>
              <a:t>:</a:t>
            </a:r>
          </a:p>
          <a:p>
            <a:pPr marL="349250"/>
            <a:r>
              <a:rPr lang="en-US" dirty="0" smtClean="0"/>
              <a:t>name;</a:t>
            </a:r>
            <a:endParaRPr lang="en-US" dirty="0" smtClean="0"/>
          </a:p>
          <a:p>
            <a:pPr marL="349250"/>
            <a:r>
              <a:rPr lang="en-US" dirty="0" smtClean="0"/>
              <a:t>attributes;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4" name="Elbow Connector 3"/>
          <p:cNvCxnSpPr>
            <a:stCxn id="7" idx="2"/>
            <a:endCxn id="6" idx="0"/>
          </p:cNvCxnSpPr>
          <p:nvPr/>
        </p:nvCxnSpPr>
        <p:spPr>
          <a:xfrm rot="16200000" flipH="1">
            <a:off x="7165744" y="2045104"/>
            <a:ext cx="1329136" cy="2578608"/>
          </a:xfrm>
          <a:prstGeom prst="bentConnector3">
            <a:avLst>
              <a:gd name="adj1" fmla="val 51835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5" idx="0"/>
          </p:cNvCxnSpPr>
          <p:nvPr/>
        </p:nvCxnSpPr>
        <p:spPr>
          <a:xfrm rot="10800000" flipV="1">
            <a:off x="4029456" y="3334407"/>
            <a:ext cx="2511552" cy="526070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3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Children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69408" y="1720596"/>
            <a:ext cx="62301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&lt;html&gt;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&lt;head&gt;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&lt;title&gt;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Sample "Hello, World" Application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&lt;/title&gt;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&lt;style&gt;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p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  </a:t>
            </a:r>
            <a:r>
              <a:rPr lang="en-US" sz="1000" dirty="0">
                <a:solidFill>
                  <a:srgbClr val="FF0000"/>
                </a:solidFill>
                <a:latin typeface="Menlo" charset="0"/>
              </a:rPr>
              <a:t>color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: </a:t>
            </a:r>
            <a:r>
              <a:rPr lang="en-US" sz="1000" dirty="0">
                <a:solidFill>
                  <a:srgbClr val="0451A5"/>
                </a:solidFill>
                <a:latin typeface="Menlo" charset="0"/>
              </a:rPr>
              <a:t>brown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} 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&lt;/style&gt;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&lt;/head&gt;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&lt;body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enlo" charset="0"/>
              </a:rPr>
              <a:t>bgcolor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white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&lt;table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Menlo" charset="0"/>
              </a:rPr>
              <a:t>border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"0"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enlo" charset="0"/>
              </a:rPr>
              <a:t>cellpadding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"10"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tr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&lt;h1&gt;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Sample "Hello, World" Application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&lt;/h1&gt;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tr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&lt;/table&gt;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This is the home page for the HelloWorld Web application.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&lt;/p&gt;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prove that they work, you can execute either of the following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ways: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ul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&lt;li&gt;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a JSP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page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&lt;/a&gt;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.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&lt;li&gt;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a servlet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&lt;/a&gt;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.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ul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&lt;/body&gt;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&lt;/html&gt;</a:t>
            </a:r>
            <a:endParaRPr lang="en-US" sz="10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399" y="4932947"/>
            <a:ext cx="4126833" cy="74595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0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2: Groovy-Style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80874" y="2947737"/>
            <a:ext cx="12031" cy="1391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96412" y="2033201"/>
            <a:ext cx="5484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table.</a:t>
            </a:r>
            <a:r>
              <a:rPr lang="en-US" dirty="0" err="1">
                <a:solidFill>
                  <a:srgbClr val="795E26"/>
                </a:solidFill>
                <a:latin typeface="Menlo" charset="0"/>
              </a:rPr>
              <a:t>add_child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"li"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"To a JSP page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table.</a:t>
            </a:r>
            <a:r>
              <a:rPr lang="en-US" dirty="0" err="1" smtClean="0">
                <a:solidFill>
                  <a:srgbClr val="795E26"/>
                </a:solidFill>
                <a:latin typeface="Menlo" charset="0"/>
              </a:rPr>
              <a:t>add_child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"li"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, 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"To a servlet"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6254" y="4607413"/>
            <a:ext cx="7464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table.</a:t>
            </a:r>
            <a:r>
              <a:rPr lang="en-US" dirty="0" err="1">
                <a:solidFill>
                  <a:srgbClr val="795E26"/>
                </a:solidFill>
                <a:latin typeface="Menlo" charset="0"/>
              </a:rPr>
              <a:t>add_child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"li"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"To a JSP page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Menlo" charset="0"/>
              </a:rPr>
            </a:b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     .</a:t>
            </a:r>
            <a:r>
              <a:rPr lang="en-US" dirty="0" err="1">
                <a:solidFill>
                  <a:srgbClr val="795E26"/>
                </a:solidFill>
                <a:latin typeface="Menlo" charset="0"/>
              </a:rPr>
              <a:t>add_child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"li"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"To a servlet"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9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Children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4568" y="1769364"/>
            <a:ext cx="62301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&lt;html&gt;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&lt;head&gt;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&lt;title&gt;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Sample "Hello, World" Application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&lt;/title&gt;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&lt;style&gt;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p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  </a:t>
            </a:r>
            <a:r>
              <a:rPr lang="en-US" sz="1000" dirty="0">
                <a:solidFill>
                  <a:srgbClr val="FF0000"/>
                </a:solidFill>
                <a:latin typeface="Menlo" charset="0"/>
              </a:rPr>
              <a:t>color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: </a:t>
            </a:r>
            <a:r>
              <a:rPr lang="en-US" sz="1000" dirty="0">
                <a:solidFill>
                  <a:srgbClr val="0451A5"/>
                </a:solidFill>
                <a:latin typeface="Menlo" charset="0"/>
              </a:rPr>
              <a:t>brown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} 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&lt;/style&gt;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&lt;/head&gt;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&lt;body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enlo" charset="0"/>
              </a:rPr>
              <a:t>bgcolor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white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&lt;table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Menlo" charset="0"/>
              </a:rPr>
              <a:t>border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"0"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enlo" charset="0"/>
              </a:rPr>
              <a:t>cellpadding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"10"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tr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&lt;h1&gt;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Sample "Hello, World" Application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&lt;/h1&gt;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tr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&lt;/table&gt;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This is the home page for the HelloWorld Web application.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&lt;/p&gt;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prove that they work, you can execute either of the following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ways: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ul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&lt;li&gt;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a JSP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page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&lt;/a&gt;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.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&lt;li&gt;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a servlet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&lt;/a&gt;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.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ul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&lt;/body&gt;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&lt;/html&gt;</a:t>
            </a:r>
            <a:endParaRPr lang="en-US" sz="10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399" y="4986527"/>
            <a:ext cx="4126833" cy="69237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90016" y="507509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table.</a:t>
            </a:r>
            <a:r>
              <a:rPr lang="en-US" sz="1200" dirty="0" err="1">
                <a:solidFill>
                  <a:srgbClr val="795E26"/>
                </a:solidFill>
                <a:latin typeface="Menlo" charset="0"/>
              </a:rPr>
              <a:t>add_child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charset="0"/>
              </a:rPr>
              <a:t>"li"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Menlo" charset="0"/>
              </a:rPr>
              <a:t>"To a JSP page"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Menlo" charset="0"/>
              </a:rPr>
            </a:b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     .</a:t>
            </a:r>
            <a:r>
              <a:rPr lang="en-US" sz="1200" dirty="0" err="1">
                <a:solidFill>
                  <a:srgbClr val="795E26"/>
                </a:solidFill>
                <a:latin typeface="Menlo" charset="0"/>
              </a:rPr>
              <a:t>add_child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charset="0"/>
              </a:rPr>
              <a:t>"li"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 </a:t>
            </a:r>
            <a:r>
              <a:rPr lang="en-US" sz="1200" dirty="0">
                <a:solidFill>
                  <a:srgbClr val="A31515"/>
                </a:solidFill>
                <a:latin typeface="Menlo" charset="0"/>
              </a:rPr>
              <a:t>"To a servlet"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890016" y="27909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table.</a:t>
            </a:r>
            <a:r>
              <a:rPr lang="en-US" sz="1200" dirty="0" err="1">
                <a:solidFill>
                  <a:srgbClr val="795E26"/>
                </a:solidFill>
                <a:latin typeface="Menlo" charset="0"/>
              </a:rPr>
              <a:t>add_child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Menlo" charset="0"/>
              </a:rPr>
              <a:t>tr</a:t>
            </a:r>
            <a:r>
              <a:rPr lang="en-US" sz="1200" dirty="0">
                <a:solidFill>
                  <a:srgbClr val="A31515"/>
                </a:solidFill>
                <a:latin typeface="Menlo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).</a:t>
            </a:r>
            <a:r>
              <a:rPr lang="en-US" sz="1200" dirty="0" err="1">
                <a:solidFill>
                  <a:srgbClr val="795E26"/>
                </a:solidFill>
                <a:latin typeface="Menlo" charset="0"/>
              </a:rPr>
              <a:t>jump_down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     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Menlo" charset="0"/>
              </a:rPr>
              <a:t>add_child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charset="0"/>
              </a:rPr>
              <a:t>"td"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).</a:t>
            </a:r>
            <a:r>
              <a:rPr lang="en-US" sz="1200" dirty="0" err="1">
                <a:solidFill>
                  <a:srgbClr val="795E26"/>
                </a:solidFill>
                <a:latin typeface="Menlo" charset="0"/>
              </a:rPr>
              <a:t>jump_down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     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Menlo" charset="0"/>
              </a:rPr>
              <a:t>add_child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charset="0"/>
              </a:rPr>
              <a:t>"h1"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 </a:t>
            </a:r>
            <a:r>
              <a:rPr lang="en-US" sz="1200" dirty="0" smtClean="0">
                <a:solidFill>
                  <a:srgbClr val="A31515"/>
                </a:solidFill>
                <a:latin typeface="Menlo" charset="0"/>
              </a:rPr>
              <a:t>”</a:t>
            </a:r>
            <a:r>
              <a:rPr lang="mr-IN" sz="1200" dirty="0" smtClean="0">
                <a:solidFill>
                  <a:srgbClr val="A31515"/>
                </a:solidFill>
                <a:latin typeface="Menlo" charset="0"/>
              </a:rPr>
              <a:t>…</a:t>
            </a:r>
            <a:r>
              <a:rPr lang="en-US" sz="1200" dirty="0" smtClean="0">
                <a:solidFill>
                  <a:srgbClr val="A31515"/>
                </a:solidFill>
                <a:latin typeface="Menlo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398" y="3437328"/>
            <a:ext cx="4126833" cy="117124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399" y="4932947"/>
            <a:ext cx="4126833" cy="74595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69408" y="1720596"/>
            <a:ext cx="62301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&lt;html&gt;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&lt;head&gt;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&lt;title&gt;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Sample "Hello, World" Application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&lt;/title&gt;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&lt;style&gt;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p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  </a:t>
            </a:r>
            <a:r>
              <a:rPr lang="en-US" sz="1000" dirty="0">
                <a:solidFill>
                  <a:srgbClr val="FF0000"/>
                </a:solidFill>
                <a:latin typeface="Menlo" charset="0"/>
              </a:rPr>
              <a:t>color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: </a:t>
            </a:r>
            <a:r>
              <a:rPr lang="en-US" sz="1000" dirty="0">
                <a:solidFill>
                  <a:srgbClr val="0451A5"/>
                </a:solidFill>
                <a:latin typeface="Menlo" charset="0"/>
              </a:rPr>
              <a:t>brown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} 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&lt;/style&gt;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&lt;/head&gt;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&lt;body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enlo" charset="0"/>
              </a:rPr>
              <a:t>bgcolor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white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&lt;table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Menlo" charset="0"/>
              </a:rPr>
              <a:t>border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"0"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1000" dirty="0" err="1">
                <a:solidFill>
                  <a:srgbClr val="FF0000"/>
                </a:solidFill>
                <a:latin typeface="Menlo" charset="0"/>
              </a:rPr>
              <a:t>cellpadding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Menlo" charset="0"/>
              </a:rPr>
              <a:t>"10"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tr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&lt;td&gt;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&lt;h1&gt;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Sample "Hello, World" Application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&lt;/h1&gt;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&lt;/td&gt;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tr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&lt;/table&gt;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This is the home page for the HelloWorld Web application.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&lt;/p&gt;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prove that they work, you can execute either of the following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ways: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ul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&lt;li&gt;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a JSP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page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&lt;/a&gt;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.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&lt;li&gt;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To </a:t>
            </a:r>
            <a:r>
              <a:rPr lang="en-US" sz="1000" dirty="0" smtClean="0">
                <a:solidFill>
                  <a:srgbClr val="000000"/>
                </a:solidFill>
                <a:latin typeface="Menlo" charset="0"/>
              </a:rPr>
              <a:t>a servlet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&lt;/a&gt;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.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</a:t>
            </a:r>
            <a:r>
              <a:rPr lang="en-US" sz="1000" dirty="0" err="1">
                <a:solidFill>
                  <a:srgbClr val="800000"/>
                </a:solidFill>
                <a:latin typeface="Menlo" charset="0"/>
              </a:rPr>
              <a:t>ul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</a:t>
            </a:r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&lt;/body&gt;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800000"/>
                </a:solidFill>
                <a:latin typeface="Menlo" charset="0"/>
              </a:rPr>
              <a:t>&lt;/html&gt;</a:t>
            </a:r>
            <a:endParaRPr lang="en-US" sz="10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3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3 : OSP (Open-Closed Principle)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4608" y="2568125"/>
            <a:ext cx="35966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Printer:</a:t>
            </a:r>
          </a:p>
          <a:p>
            <a:pPr marL="349250"/>
            <a:r>
              <a:rPr lang="en-US" dirty="0"/>
              <a:t>s</a:t>
            </a:r>
            <a:r>
              <a:rPr lang="en-US" dirty="0" smtClean="0"/>
              <a:t>tring print(</a:t>
            </a:r>
            <a:r>
              <a:rPr lang="en-US" dirty="0" err="1" smtClean="0"/>
              <a:t>TagElement</a:t>
            </a:r>
            <a:r>
              <a:rPr lang="en-US" dirty="0" smtClean="0"/>
              <a:t>)</a:t>
            </a:r>
          </a:p>
          <a:p>
            <a:pPr marL="349250"/>
            <a:r>
              <a:rPr lang="en-US" dirty="0"/>
              <a:t>string </a:t>
            </a:r>
            <a:r>
              <a:rPr lang="en-US" dirty="0" smtClean="0"/>
              <a:t>print(</a:t>
            </a:r>
            <a:r>
              <a:rPr lang="en-US" dirty="0" err="1" smtClean="0"/>
              <a:t>CssElement</a:t>
            </a:r>
            <a:r>
              <a:rPr lang="en-US" dirty="0"/>
              <a:t>)</a:t>
            </a:r>
          </a:p>
          <a:p>
            <a:pPr marL="349250"/>
            <a:r>
              <a:rPr lang="en-US" dirty="0"/>
              <a:t>s</a:t>
            </a:r>
            <a:r>
              <a:rPr lang="en-US" dirty="0" smtClean="0"/>
              <a:t>ave()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100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662</TotalTime>
  <Words>150</Words>
  <Application>Microsoft Macintosh PowerPoint</Application>
  <PresentationFormat>Widescreen</PresentationFormat>
  <Paragraphs>175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Menlo</vt:lpstr>
      <vt:lpstr>Crop</vt:lpstr>
      <vt:lpstr>Understand Modern C++ Design patterns By Building A HTML File Generator</vt:lpstr>
      <vt:lpstr>Sample Code</vt:lpstr>
      <vt:lpstr>Objects</vt:lpstr>
      <vt:lpstr>Pattern 1: Adapter</vt:lpstr>
      <vt:lpstr>Add Children</vt:lpstr>
      <vt:lpstr>Pattern 2: Groovy-Style</vt:lpstr>
      <vt:lpstr>Add Children</vt:lpstr>
      <vt:lpstr>Print Elements</vt:lpstr>
      <vt:lpstr>Pattern 3 : OSP (Open-Closed Principle)</vt:lpstr>
      <vt:lpstr>Print HtmlElement with Specific Indent</vt:lpstr>
      <vt:lpstr>Pattern 4 : Composite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Modern C++ By Building A HTML File Generator</dc:title>
  <dc:creator>Dauphin Will</dc:creator>
  <cp:lastModifiedBy>Dauphin Will</cp:lastModifiedBy>
  <cp:revision>29</cp:revision>
  <dcterms:created xsi:type="dcterms:W3CDTF">2017-03-10T17:36:25Z</dcterms:created>
  <dcterms:modified xsi:type="dcterms:W3CDTF">2017-03-12T15:32:34Z</dcterms:modified>
</cp:coreProperties>
</file>