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handoutMasterIdLst>
    <p:handoutMasterId r:id="rId30"/>
  </p:handoutMasterIdLst>
  <p:sldIdLst>
    <p:sldId id="322" r:id="rId5"/>
    <p:sldId id="323" r:id="rId6"/>
    <p:sldId id="327" r:id="rId7"/>
    <p:sldId id="328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0" r:id="rId18"/>
    <p:sldId id="341" r:id="rId19"/>
    <p:sldId id="342" r:id="rId20"/>
    <p:sldId id="343" r:id="rId21"/>
    <p:sldId id="344" r:id="rId22"/>
    <p:sldId id="348" r:id="rId23"/>
    <p:sldId id="345" r:id="rId24"/>
    <p:sldId id="349" r:id="rId25"/>
    <p:sldId id="350" r:id="rId26"/>
    <p:sldId id="351" r:id="rId27"/>
    <p:sldId id="352" r:id="rId28"/>
  </p:sldIdLst>
  <p:sldSz cx="12188825" cy="6858000"/>
  <p:notesSz cx="6858000" cy="9144000"/>
  <p:custDataLst>
    <p:tags r:id="rId3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69" d="100"/>
          <a:sy n="69" d="100"/>
        </p:scale>
        <p:origin x="78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2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08C59C-1BB9-4237-A9B7-DD2A63A425B8}" type="datetime1">
              <a:rPr lang="pt-BR" smtClean="0"/>
              <a:t>06/06/2021</a:t>
            </a:fld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2BDD9A-7962-4409-97BC-171BE8D3EB63}" type="datetime1">
              <a:rPr lang="pt-BR" smtClean="0"/>
              <a:t>06/06/2021</a:t>
            </a:fld>
            <a:endParaRPr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576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967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93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805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53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0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714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552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074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6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079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690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828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802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77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37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43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86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69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35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1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82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12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96889373-E0D5-4643-B064-BFD8872E26E7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42ED7-693C-4DAE-8C9F-6CD10DCCDE4A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4302C-7C8D-4A4B-B900-903D774A3203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F1D6D-61E9-4560-AE50-437CD3E0797D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E612FF-9D9B-442A-A7B7-783CF641648B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36BC18-1538-4347-88A0-FBBE390276CE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F773A-66D3-4479-A363-0ABA1114F949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F1639-220E-4506-8203-EC22F2D55226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C53185-4266-4950-837F-464AB456FAE0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0CDCA-AC70-451C-8055-85D4ED38DB8E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98E21A-0130-47DC-BAB7-BD5183C39865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C8DF653-1584-4C44-ACF6-47D68A964806}" type="datetime1">
              <a:rPr lang="pt-BR" noProof="0" smtClean="0"/>
              <a:t>06/06/2021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MSIPCMContentMarking" descr="{&quot;HashCode&quot;:1103173119,&quot;Placement&quot;:&quot;Header&quot;}"/>
          <p:cNvSpPr txBox="1"/>
          <p:nvPr userDrawn="1"/>
        </p:nvSpPr>
        <p:spPr>
          <a:xfrm>
            <a:off x="11478281" y="0"/>
            <a:ext cx="710544" cy="26234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chemeClr val="bg2"/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BR" sz="1000" smtClean="0">
                <a:solidFill>
                  <a:srgbClr val="000000"/>
                </a:solidFill>
                <a:latin typeface="Calibri" panose="020F0502020204030204" pitchFamily="34" charset="0"/>
              </a:rPr>
              <a:t>#interna</a:t>
            </a:r>
            <a:endParaRPr lang="pt-BR" sz="1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788" y="3140968"/>
            <a:ext cx="11161240" cy="1219200"/>
          </a:xfrm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pt-BR" sz="3600" b="0" cap="none" spc="0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PONTIFÍCIA UNIVERSIDADE CATÓLICA DE MINAS GERAIS NÚCLEO DE EDUCAÇÃO A DISTÂNCIA 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endParaRPr lang="pt-BR" sz="3600" b="0" cap="none" spc="0" dirty="0">
              <a:ln w="9525">
                <a:noFill/>
                <a:prstDash val="solid"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pt-BR" sz="3600" b="0" cap="none" spc="0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Pós-graduação Lato Sensu em Ciência de Dados e Big Data </a:t>
            </a:r>
            <a:endParaRPr lang="pt-br" sz="3600" b="0" cap="none" spc="0" dirty="0">
              <a:ln w="9525">
                <a:noFill/>
                <a:prstDash val="solid"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3-Análise exploratória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8" y="1340210"/>
            <a:ext cx="6673874" cy="221598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01924" y="1914645"/>
            <a:ext cx="15841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39,63%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94657" y="2710229"/>
            <a:ext cx="15841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70,37%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69" y="3738412"/>
            <a:ext cx="8352928" cy="23756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/>
          <a:srcRect r="55735"/>
          <a:stretch/>
        </p:blipFill>
        <p:spPr>
          <a:xfrm>
            <a:off x="8222403" y="1489029"/>
            <a:ext cx="3384376" cy="61028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89756" y="547525"/>
            <a:ext cx="33311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Balanceamento do </a:t>
            </a:r>
            <a:r>
              <a:rPr lang="pt-BR" dirty="0" err="1" smtClean="0"/>
              <a:t>dataset</a:t>
            </a:r>
            <a:endParaRPr lang="pt-BR" dirty="0" smtClean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/>
          <a:srcRect l="55513" t="-1268" r="802"/>
          <a:stretch/>
        </p:blipFill>
        <p:spPr>
          <a:xfrm>
            <a:off x="8198518" y="2585883"/>
            <a:ext cx="3340025" cy="6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3-Análise exploratória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38" y="1856365"/>
            <a:ext cx="6595304" cy="18723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154" y="1042220"/>
            <a:ext cx="4716140" cy="58562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875390" y="3874378"/>
            <a:ext cx="64752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pt-BR" dirty="0" smtClean="0"/>
              <a:t>Ajustar normalidade, deletamos registros &gt; 40 dias</a:t>
            </a:r>
          </a:p>
          <a:p>
            <a:pPr algn="ctr"/>
            <a:r>
              <a:rPr lang="pt-BR" dirty="0" smtClean="0"/>
              <a:t>Evitamos </a:t>
            </a:r>
            <a:r>
              <a:rPr lang="pt-BR" dirty="0" err="1" smtClean="0"/>
              <a:t>Overfitting</a:t>
            </a:r>
            <a:endParaRPr lang="pt-BR" dirty="0" smtClean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572" y="4666150"/>
            <a:ext cx="6595304" cy="1859194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4366220" y="1772816"/>
            <a:ext cx="498446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89756" y="569280"/>
            <a:ext cx="33843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Variáveis </a:t>
            </a:r>
            <a:r>
              <a:rPr lang="pt-BR" dirty="0" smtClean="0"/>
              <a:t>numéricas - </a:t>
            </a:r>
            <a:r>
              <a:rPr lang="pt-BR" dirty="0" err="1" smtClean="0"/>
              <a:t>outliers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7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3-Análise exploratória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8328" y="3920580"/>
            <a:ext cx="117373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pt-BR" dirty="0" smtClean="0"/>
              <a:t>75% = 27.725 dias = aproximadamente </a:t>
            </a:r>
            <a:r>
              <a:rPr lang="pt-BR" dirty="0"/>
              <a:t>76 </a:t>
            </a:r>
            <a:r>
              <a:rPr lang="pt-BR" dirty="0" smtClean="0"/>
              <a:t>anos.</a:t>
            </a:r>
          </a:p>
          <a:p>
            <a:pPr algn="ctr"/>
            <a:r>
              <a:rPr lang="pt-BR" dirty="0" smtClean="0"/>
              <a:t>Ajustar normalidade e evitar </a:t>
            </a:r>
            <a:r>
              <a:rPr lang="pt-BR" dirty="0" err="1" smtClean="0"/>
              <a:t>overfitting</a:t>
            </a:r>
            <a:r>
              <a:rPr lang="pt-BR" dirty="0" smtClean="0"/>
              <a:t>, deletamos registros &lt; 10.000 dias = aproximadamente 27 anos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52" y="1016643"/>
            <a:ext cx="4716140" cy="5504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020" y="1867187"/>
            <a:ext cx="6567920" cy="18950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20" y="4773114"/>
            <a:ext cx="6628368" cy="1896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646140" y="1916832"/>
            <a:ext cx="144016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89756" y="543162"/>
            <a:ext cx="33843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Variáveis </a:t>
            </a:r>
            <a:r>
              <a:rPr lang="pt-BR" dirty="0" smtClean="0"/>
              <a:t>numéricas - </a:t>
            </a:r>
            <a:r>
              <a:rPr lang="pt-BR" dirty="0" err="1" smtClean="0"/>
              <a:t>outliers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1454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3-Análise exploratória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97868" y="1700808"/>
            <a:ext cx="9982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Padronização das variáveis numéricas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2348880"/>
            <a:ext cx="8021169" cy="147658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89756" y="569280"/>
            <a:ext cx="24444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Variáveis numéricas</a:t>
            </a:r>
          </a:p>
        </p:txBody>
      </p:sp>
    </p:spTree>
    <p:extLst>
      <p:ext uri="{BB962C8B-B14F-4D97-AF65-F5344CB8AC3E}">
        <p14:creationId xmlns:p14="http://schemas.microsoft.com/office/powerpoint/2010/main" val="155936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3-Análise exploratória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" y="1999013"/>
            <a:ext cx="5850189" cy="18479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948" y="1999013"/>
            <a:ext cx="5982503" cy="186203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116" y="4293095"/>
            <a:ext cx="5958071" cy="19040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5" y="4293096"/>
            <a:ext cx="5850189" cy="190407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629916" y="1436506"/>
            <a:ext cx="9505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Todas as variáveis foram exploradas sempre com relação a variável </a:t>
            </a:r>
            <a:r>
              <a:rPr lang="pt-BR" dirty="0" err="1" smtClean="0"/>
              <a:t>target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89756" y="569280"/>
            <a:ext cx="25922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Variáveis categóricas</a:t>
            </a:r>
          </a:p>
        </p:txBody>
      </p:sp>
    </p:spTree>
    <p:extLst>
      <p:ext uri="{BB962C8B-B14F-4D97-AF65-F5344CB8AC3E}">
        <p14:creationId xmlns:p14="http://schemas.microsoft.com/office/powerpoint/2010/main" val="20181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4-Aplicação dos algoritmos / modelos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23664" y="908720"/>
            <a:ext cx="11847412" cy="5760640"/>
          </a:xfrm>
        </p:spPr>
        <p:txBody>
          <a:bodyPr rtlCol="0">
            <a:normAutofit/>
          </a:bodyPr>
          <a:lstStyle/>
          <a:p>
            <a:pPr lvl="0" rtl="0"/>
            <a:r>
              <a:rPr lang="pt-br" dirty="0" smtClean="0"/>
              <a:t>Comparação entre dois modelos de previsão</a:t>
            </a:r>
            <a:endParaRPr lang="pt-br" dirty="0"/>
          </a:p>
          <a:p>
            <a:pPr lvl="0" rtl="0"/>
            <a:r>
              <a:rPr lang="pt-BR" dirty="0" smtClean="0"/>
              <a:t>Cada modelo testado com: 39 variáveis x  11 variáveis de maior relevância.</a:t>
            </a:r>
            <a:endParaRPr lang="pt-br" dirty="0" smtClean="0"/>
          </a:p>
          <a:p>
            <a:pPr lvl="0" rtl="0"/>
            <a:endParaRPr lang="pt-br" dirty="0" smtClean="0"/>
          </a:p>
          <a:p>
            <a:pPr lvl="1"/>
            <a:r>
              <a:rPr lang="pt-BR" sz="3500" b="1" dirty="0" smtClean="0"/>
              <a:t>GLM</a:t>
            </a:r>
            <a:r>
              <a:rPr lang="pt-BR" sz="3500" dirty="0" smtClean="0"/>
              <a:t> – Algoritmo de regressão logística utilizado na forma binomial </a:t>
            </a:r>
          </a:p>
          <a:p>
            <a:pPr lvl="1"/>
            <a:endParaRPr lang="pt-BR" dirty="0" smtClean="0"/>
          </a:p>
          <a:p>
            <a:pPr lvl="2"/>
            <a:r>
              <a:rPr lang="pt-BR" sz="2400" dirty="0"/>
              <a:t>A distribuição binomial é a distribuição de probabilidade e estatística discreta do número de sucessos decorrentes de uma determinada sequência de tentativas, que seguem à seguintes características:</a:t>
            </a:r>
          </a:p>
          <a:p>
            <a:pPr lvl="2"/>
            <a:r>
              <a:rPr lang="pt-BR" sz="2400" dirty="0"/>
              <a:t>Espaço amostral finito;</a:t>
            </a:r>
          </a:p>
          <a:p>
            <a:pPr lvl="2"/>
            <a:r>
              <a:rPr lang="pt-BR" sz="2400" dirty="0"/>
              <a:t>Apenas dois resultados possíveis (sucesso ou fracasso) para cada tentativa;</a:t>
            </a:r>
          </a:p>
          <a:p>
            <a:pPr lvl="2"/>
            <a:r>
              <a:rPr lang="pt-BR" sz="2400" dirty="0" smtClean="0"/>
              <a:t>Eventos </a:t>
            </a:r>
            <a:r>
              <a:rPr lang="pt-BR" sz="2400" dirty="0"/>
              <a:t>devem ser independentes uns dos outros.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229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4-Aplicação dos algoritmos / modelos</a:t>
            </a:r>
            <a:endParaRPr lang="pt-br" dirty="0"/>
          </a:p>
        </p:txBody>
      </p:sp>
      <p:sp>
        <p:nvSpPr>
          <p:cNvPr id="7" name="Espaço reservado para conteúdo 13"/>
          <p:cNvSpPr>
            <a:spLocks noGrp="1"/>
          </p:cNvSpPr>
          <p:nvPr>
            <p:ph idx="1"/>
          </p:nvPr>
        </p:nvSpPr>
        <p:spPr>
          <a:xfrm>
            <a:off x="211212" y="1052736"/>
            <a:ext cx="11859864" cy="5040560"/>
          </a:xfrm>
        </p:spPr>
        <p:txBody>
          <a:bodyPr rtlCol="0">
            <a:normAutofit/>
          </a:bodyPr>
          <a:lstStyle/>
          <a:p>
            <a:pPr lvl="1"/>
            <a:r>
              <a:rPr lang="pt-BR" sz="3500" b="1" dirty="0" err="1" smtClean="0"/>
              <a:t>Naives</a:t>
            </a:r>
            <a:r>
              <a:rPr lang="pt-BR" sz="3500" b="1" dirty="0" smtClean="0"/>
              <a:t> </a:t>
            </a:r>
            <a:r>
              <a:rPr lang="pt-BR" sz="3500" b="1" dirty="0" err="1"/>
              <a:t>Bayes</a:t>
            </a:r>
            <a:r>
              <a:rPr lang="pt-BR" sz="3500" b="1" dirty="0"/>
              <a:t> </a:t>
            </a:r>
            <a:r>
              <a:rPr lang="pt-BR" sz="3500" dirty="0"/>
              <a:t>– classificador </a:t>
            </a:r>
            <a:r>
              <a:rPr lang="pt-BR" sz="3500" dirty="0" smtClean="0"/>
              <a:t>probabilístico</a:t>
            </a:r>
          </a:p>
          <a:p>
            <a:pPr lvl="1"/>
            <a:endParaRPr lang="pt-BR" dirty="0"/>
          </a:p>
          <a:p>
            <a:pPr lvl="2"/>
            <a:r>
              <a:rPr lang="pt-BR" sz="2400" dirty="0"/>
              <a:t>A principal </a:t>
            </a:r>
            <a:r>
              <a:rPr lang="pt-BR" sz="2400" b="1" dirty="0"/>
              <a:t>característica do algoritmo</a:t>
            </a:r>
            <a:r>
              <a:rPr lang="pt-BR" sz="2400" dirty="0"/>
              <a:t>, e também o motivo de receber “</a:t>
            </a:r>
            <a:r>
              <a:rPr lang="pt-BR" sz="2400" dirty="0" err="1"/>
              <a:t>naive</a:t>
            </a:r>
            <a:r>
              <a:rPr lang="pt-BR" sz="2400" dirty="0"/>
              <a:t>” (ingênuo) no nome, é que ele desconsidera completamente a correlação entre as variáveis (</a:t>
            </a:r>
            <a:r>
              <a:rPr lang="pt-BR" sz="2400" i="1" dirty="0" err="1"/>
              <a:t>features</a:t>
            </a:r>
            <a:r>
              <a:rPr lang="pt-BR" sz="2400" dirty="0"/>
              <a:t>). </a:t>
            </a:r>
            <a:endParaRPr lang="pt-BR" sz="2400" dirty="0" smtClean="0"/>
          </a:p>
          <a:p>
            <a:pPr marL="463550" lvl="2" indent="0">
              <a:buNone/>
            </a:pPr>
            <a:endParaRPr lang="pt-BR" sz="2400" dirty="0" smtClean="0"/>
          </a:p>
          <a:p>
            <a:pPr lvl="2"/>
            <a:r>
              <a:rPr lang="pt-BR" sz="2400" dirty="0" smtClean="0"/>
              <a:t>Exemplo: se </a:t>
            </a:r>
            <a:r>
              <a:rPr lang="pt-BR" sz="2400" dirty="0"/>
              <a:t>determinada fruta é considerada uma “Maçã” se ela for “Vermelha”, “Redonda” e </a:t>
            </a:r>
            <a:r>
              <a:rPr lang="pt-BR" sz="2400" dirty="0" smtClean="0"/>
              <a:t>possui “</a:t>
            </a:r>
            <a:r>
              <a:rPr lang="pt-BR" sz="2400" dirty="0"/>
              <a:t>aproximadamente 10cm de diâmetro”, o algoritmo não vai levar em consideração a correlação entre esses fatores, tratando cada um de forma independente</a:t>
            </a:r>
            <a:endParaRPr lang="pt-br" sz="2400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776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4-Aplicação dos algoritmos / seleção das variáveis</a:t>
            </a:r>
            <a:endParaRPr lang="pt-br" dirty="0"/>
          </a:p>
        </p:txBody>
      </p:sp>
      <p:sp>
        <p:nvSpPr>
          <p:cNvPr id="7" name="Espaço reservado para conteúdo 13"/>
          <p:cNvSpPr>
            <a:spLocks noGrp="1"/>
          </p:cNvSpPr>
          <p:nvPr>
            <p:ph idx="1"/>
          </p:nvPr>
        </p:nvSpPr>
        <p:spPr>
          <a:xfrm>
            <a:off x="333772" y="1052736"/>
            <a:ext cx="11737303" cy="4764361"/>
          </a:xfrm>
        </p:spPr>
        <p:txBody>
          <a:bodyPr rtlCol="0">
            <a:normAutofit lnSpcReduction="10000"/>
          </a:bodyPr>
          <a:lstStyle/>
          <a:p>
            <a:pPr lvl="0" rtl="0"/>
            <a:r>
              <a:rPr lang="pt-br" dirty="0" smtClean="0"/>
              <a:t>Seleção das principais variáveis:</a:t>
            </a:r>
          </a:p>
          <a:p>
            <a:pPr lvl="0" rtl="0"/>
            <a:endParaRPr lang="pt-br" dirty="0" smtClean="0"/>
          </a:p>
          <a:p>
            <a:pPr lvl="1"/>
            <a:r>
              <a:rPr lang="pt-BR" sz="3500" b="1" dirty="0" smtClean="0"/>
              <a:t>RFE</a:t>
            </a:r>
            <a:r>
              <a:rPr lang="pt-BR" sz="3500" dirty="0" smtClean="0"/>
              <a:t> </a:t>
            </a:r>
            <a:r>
              <a:rPr lang="pt-BR" sz="3500" dirty="0"/>
              <a:t>– </a:t>
            </a:r>
            <a:r>
              <a:rPr lang="pt-BR" sz="3500" dirty="0" err="1"/>
              <a:t>Recursive</a:t>
            </a:r>
            <a:r>
              <a:rPr lang="pt-BR" sz="3500" dirty="0"/>
              <a:t> </a:t>
            </a:r>
            <a:r>
              <a:rPr lang="pt-BR" sz="3500" dirty="0" err="1"/>
              <a:t>Feature</a:t>
            </a:r>
            <a:r>
              <a:rPr lang="pt-BR" sz="3500" dirty="0"/>
              <a:t> </a:t>
            </a:r>
            <a:r>
              <a:rPr lang="pt-BR" sz="3500" dirty="0" err="1" smtClean="0"/>
              <a:t>Elimination</a:t>
            </a:r>
            <a:endParaRPr lang="pt-BR" sz="3500" dirty="0" smtClean="0"/>
          </a:p>
          <a:p>
            <a:pPr lvl="1"/>
            <a:endParaRPr lang="pt-BR" dirty="0"/>
          </a:p>
          <a:p>
            <a:pPr fontAlgn="base"/>
            <a:r>
              <a:rPr lang="pt-BR" dirty="0"/>
              <a:t>Um conjunto de dados de aprendizado de máquina para classificação ou regressão é composto de linhas e </a:t>
            </a:r>
            <a:r>
              <a:rPr lang="pt-BR" dirty="0" smtClean="0"/>
              <a:t>colunas.</a:t>
            </a:r>
            <a:r>
              <a:rPr lang="pt-BR" dirty="0"/>
              <a:t> As linhas são </a:t>
            </a:r>
            <a:r>
              <a:rPr lang="pt-BR" dirty="0" smtClean="0"/>
              <a:t>frequentemente </a:t>
            </a:r>
            <a:r>
              <a:rPr lang="pt-BR" dirty="0"/>
              <a:t>referidas como amostras e as colunas como </a:t>
            </a:r>
            <a:r>
              <a:rPr lang="pt-BR" dirty="0" smtClean="0"/>
              <a:t>recursos (variáveis).</a:t>
            </a:r>
            <a:endParaRPr lang="pt-BR" dirty="0"/>
          </a:p>
          <a:p>
            <a:pPr fontAlgn="base"/>
            <a:r>
              <a:rPr lang="pt-BR" dirty="0"/>
              <a:t>A seleção de recursos se refere a técnicas que selecionam um subconjunto dos recursos (colunas) mais relevantes para um conjunto de dados. </a:t>
            </a:r>
            <a:endParaRPr lang="pt-BR" dirty="0" smtClean="0"/>
          </a:p>
          <a:p>
            <a:pPr fontAlgn="base"/>
            <a:r>
              <a:rPr lang="pt-BR" dirty="0" smtClean="0"/>
              <a:t>Menos </a:t>
            </a:r>
            <a:r>
              <a:rPr lang="pt-BR" dirty="0"/>
              <a:t>recursos podem permitir que algoritmos de aprendizado de máquina sejam executados com mais </a:t>
            </a:r>
            <a:r>
              <a:rPr lang="pt-BR" dirty="0" smtClean="0"/>
              <a:t>eficiência e </a:t>
            </a:r>
            <a:r>
              <a:rPr lang="pt-BR" dirty="0"/>
              <a:t>sejam mais eficazes</a:t>
            </a:r>
            <a:r>
              <a:rPr lang="pt-BR" dirty="0" smtClean="0"/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5717162"/>
            <a:ext cx="660174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4-Aplicação dos algoritmos / </a:t>
            </a:r>
            <a:r>
              <a:rPr lang="pt-br" dirty="0" smtClean="0"/>
              <a:t>Comparação dos resultados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9880" y="765057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Matriz de confusão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53484" y="3012091"/>
            <a:ext cx="10071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Curva ROC e AUC (área abaixo da curva)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124392"/>
            <a:ext cx="5408109" cy="135838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988868" y="1140671"/>
            <a:ext cx="599953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rata-se </a:t>
            </a:r>
            <a:r>
              <a:rPr lang="pt-BR" dirty="0"/>
              <a:t>de um número que varia de 0% a 100%, representado pela área do gráfico abaixo da curva. </a:t>
            </a:r>
            <a:r>
              <a:rPr lang="pt-BR" dirty="0" smtClean="0"/>
              <a:t>Portanto</a:t>
            </a:r>
            <a:r>
              <a:rPr lang="pt-BR" dirty="0"/>
              <a:t>, quanto maior o valor de AUC, melhor foi o resultado do modelo. </a:t>
            </a:r>
            <a:endParaRPr lang="pt-BR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5988868" y="765057"/>
            <a:ext cx="3417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/>
              <a:t>AUC (área abaixo da curva</a:t>
            </a:r>
            <a:r>
              <a:rPr lang="pt-BR" dirty="0" smtClean="0"/>
              <a:t>)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573016"/>
            <a:ext cx="5440026" cy="255116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574" y="3573016"/>
            <a:ext cx="6019595" cy="25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3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4-Aplicação dos algoritmos / </a:t>
            </a:r>
            <a:r>
              <a:rPr lang="pt-br" dirty="0" smtClean="0"/>
              <a:t>dados e variáveis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70216" y="1040597"/>
            <a:ext cx="75756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Treino (60%) / teste (40%) – </a:t>
            </a:r>
            <a:r>
              <a:rPr lang="pt-BR" dirty="0"/>
              <a:t>39 variáveis + variável </a:t>
            </a:r>
            <a:r>
              <a:rPr lang="pt-BR" dirty="0" err="1" smtClean="0"/>
              <a:t>target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088" y="4334288"/>
            <a:ext cx="7925906" cy="2191056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3319174" y="1384778"/>
            <a:ext cx="5439534" cy="2074486"/>
            <a:chOff x="3374645" y="1009313"/>
            <a:chExt cx="5439534" cy="207448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4"/>
            <a:srcRect b="79759"/>
            <a:stretch/>
          </p:blipFill>
          <p:spPr>
            <a:xfrm>
              <a:off x="3374645" y="1009313"/>
              <a:ext cx="5439534" cy="979528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4"/>
            <a:srcRect t="77374"/>
            <a:stretch/>
          </p:blipFill>
          <p:spPr>
            <a:xfrm>
              <a:off x="3374645" y="1988840"/>
              <a:ext cx="5439534" cy="1094959"/>
            </a:xfrm>
            <a:prstGeom prst="rect">
              <a:avLst/>
            </a:prstGeom>
          </p:spPr>
        </p:pic>
      </p:grpSp>
      <p:sp>
        <p:nvSpPr>
          <p:cNvPr id="16" name="CaixaDeTexto 15"/>
          <p:cNvSpPr txBox="1"/>
          <p:nvPr/>
        </p:nvSpPr>
        <p:spPr>
          <a:xfrm>
            <a:off x="1153484" y="3955844"/>
            <a:ext cx="10071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Treino (60%) / teste (40%) – RFE - 11 variáveis de maior relevância + variável </a:t>
            </a:r>
            <a:r>
              <a:rPr lang="pt-BR" dirty="0" err="1" smtClean="0"/>
              <a:t>target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765819" y="4437112"/>
            <a:ext cx="10729192" cy="18882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pt-BR" b="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COMPARAÇÃO ENTRE MODELOS DE PREVISÃO DA EVOLUÇÃO DOS PACIENTES COM SINDROME RESPIRATÓRIA AGUDA GRAVE (SRAG) POR COVID-19. 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33463" y="116632"/>
            <a:ext cx="10393905" cy="32403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defPPr rtl="0"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0" cap="none" spc="0" baseline="0">
                <a:ln w="9525">
                  <a:noFill/>
                  <a:prstDash val="solid"/>
                </a:ln>
                <a:solidFill>
                  <a:schemeClr val="tx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Anderson Portilho Lopes</a:t>
            </a:r>
            <a:endParaRPr lang="pt-BR" dirty="0"/>
          </a:p>
          <a:p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Belo </a:t>
            </a:r>
            <a:r>
              <a:rPr lang="pt-BR" dirty="0"/>
              <a:t>Horizonte – 2021</a:t>
            </a:r>
          </a:p>
          <a:p>
            <a:endParaRPr lang="pt-BR" dirty="0"/>
          </a:p>
          <a:p>
            <a:r>
              <a:rPr lang="pt-BR" dirty="0"/>
              <a:t>Defesa realizada em 12/06/202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4-Aplicação dos </a:t>
            </a:r>
            <a:r>
              <a:rPr lang="pt-br" dirty="0" smtClean="0"/>
              <a:t>algoritmos </a:t>
            </a:r>
            <a:r>
              <a:rPr lang="pt-BR" dirty="0" smtClean="0"/>
              <a:t>–</a:t>
            </a:r>
            <a:r>
              <a:rPr lang="pt-br" dirty="0" smtClean="0"/>
              <a:t> GLM </a:t>
            </a:r>
            <a:r>
              <a:rPr lang="pt-BR" dirty="0" smtClean="0"/>
              <a:t>–</a:t>
            </a:r>
            <a:r>
              <a:rPr lang="pt-br" dirty="0" smtClean="0"/>
              <a:t> 39 variáveis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7" y="1100019"/>
            <a:ext cx="6735092" cy="2612945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7246540" y="3445643"/>
            <a:ext cx="4320480" cy="3079701"/>
            <a:chOff x="4006180" y="3403613"/>
            <a:chExt cx="4320480" cy="3079701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6180" y="3403613"/>
              <a:ext cx="4320480" cy="3079701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5967227" y="5029917"/>
              <a:ext cx="1440160" cy="3693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AUC = 86%</a:t>
              </a:r>
            </a:p>
          </p:txBody>
        </p: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060" y="1095912"/>
            <a:ext cx="4752528" cy="20010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56" y="4145012"/>
            <a:ext cx="6768753" cy="4580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56" y="5147423"/>
            <a:ext cx="6768753" cy="4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3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4-Aplicação dos </a:t>
            </a:r>
            <a:r>
              <a:rPr lang="pt-br" dirty="0" smtClean="0"/>
              <a:t>algoritmos </a:t>
            </a:r>
            <a:r>
              <a:rPr lang="pt-BR" dirty="0" smtClean="0"/>
              <a:t>–</a:t>
            </a:r>
            <a:r>
              <a:rPr lang="pt-br" dirty="0" smtClean="0"/>
              <a:t> GLM </a:t>
            </a:r>
            <a:r>
              <a:rPr lang="pt-BR" dirty="0" smtClean="0"/>
              <a:t>–</a:t>
            </a:r>
            <a:r>
              <a:rPr lang="pt-br" dirty="0" smtClean="0"/>
              <a:t> 11 variáveis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1155208"/>
            <a:ext cx="6795528" cy="25006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4134680"/>
            <a:ext cx="6776865" cy="7252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56" y="5342296"/>
            <a:ext cx="6795528" cy="4367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539" y="1184304"/>
            <a:ext cx="4810411" cy="2028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0719" y="3501008"/>
            <a:ext cx="4330838" cy="306952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262764" y="5191351"/>
            <a:ext cx="144016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AUC = 85%</a:t>
            </a:r>
          </a:p>
        </p:txBody>
      </p:sp>
    </p:spTree>
    <p:extLst>
      <p:ext uri="{BB962C8B-B14F-4D97-AF65-F5344CB8AC3E}">
        <p14:creationId xmlns:p14="http://schemas.microsoft.com/office/powerpoint/2010/main" val="12592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4-Aplicação dos </a:t>
            </a:r>
            <a:r>
              <a:rPr lang="pt-br" dirty="0" smtClean="0"/>
              <a:t>algoritmos </a:t>
            </a:r>
            <a:r>
              <a:rPr lang="pt-BR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Naive</a:t>
            </a:r>
            <a:r>
              <a:rPr lang="pt-br" dirty="0" smtClean="0"/>
              <a:t> </a:t>
            </a:r>
            <a:r>
              <a:rPr lang="pt-BR" dirty="0" smtClean="0"/>
              <a:t>–</a:t>
            </a:r>
            <a:r>
              <a:rPr lang="pt-br" dirty="0" smtClean="0"/>
              <a:t> 39 variáveis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03" y="1025836"/>
            <a:ext cx="7562366" cy="2425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95" y="3881586"/>
            <a:ext cx="7551874" cy="9416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95" y="5174262"/>
            <a:ext cx="7551874" cy="48742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628" y="1025836"/>
            <a:ext cx="3999725" cy="168308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2007" y="3109119"/>
            <a:ext cx="4016345" cy="255749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910836" y="4638534"/>
            <a:ext cx="144016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AUC = 64%</a:t>
            </a:r>
          </a:p>
        </p:txBody>
      </p:sp>
    </p:spTree>
    <p:extLst>
      <p:ext uri="{BB962C8B-B14F-4D97-AF65-F5344CB8AC3E}">
        <p14:creationId xmlns:p14="http://schemas.microsoft.com/office/powerpoint/2010/main" val="14631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r>
              <a:rPr lang="pt-br" dirty="0"/>
              <a:t>4-Aplicação dos </a:t>
            </a:r>
            <a:r>
              <a:rPr lang="pt-br" dirty="0" smtClean="0"/>
              <a:t>algoritmos </a:t>
            </a:r>
            <a:r>
              <a:rPr lang="pt-BR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Naive</a:t>
            </a:r>
            <a:r>
              <a:rPr lang="pt-br" dirty="0" smtClean="0"/>
              <a:t> </a:t>
            </a:r>
            <a:r>
              <a:rPr lang="pt-BR" dirty="0" smtClean="0"/>
              <a:t>–</a:t>
            </a:r>
            <a:r>
              <a:rPr lang="pt-br" dirty="0" smtClean="0"/>
              <a:t> 11 variáveis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60" y="1142843"/>
            <a:ext cx="7682638" cy="20701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1" y="3610634"/>
            <a:ext cx="7687017" cy="7803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60" y="4941167"/>
            <a:ext cx="7682638" cy="47574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956" y="1142843"/>
            <a:ext cx="4024505" cy="171009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956" y="3210974"/>
            <a:ext cx="4024505" cy="283022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910836" y="4756501"/>
            <a:ext cx="144016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AUC = 75%</a:t>
            </a:r>
          </a:p>
        </p:txBody>
      </p:sp>
    </p:spTree>
    <p:extLst>
      <p:ext uri="{BB962C8B-B14F-4D97-AF65-F5344CB8AC3E}">
        <p14:creationId xmlns:p14="http://schemas.microsoft.com/office/powerpoint/2010/main" val="9400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Considerações finais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836712"/>
            <a:ext cx="6768752" cy="459077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2027" y="5661248"/>
            <a:ext cx="1216595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/>
              <a:t>Como resultado deste estudo, concluímos que o modelo GLM conseguiu ser mais generalista quando recebeu as 40 variáveis para treino, apresentando o melhor desempenho dentre todas as hipóteses neste estudo.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9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7749" y="120506"/>
            <a:ext cx="12071076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Obtenção dos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0" y="679635"/>
            <a:ext cx="6827247" cy="360854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174532" y="1639587"/>
            <a:ext cx="481945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Obtido no formato CSV;</a:t>
            </a:r>
          </a:p>
          <a:p>
            <a:r>
              <a:rPr lang="pt-BR" dirty="0" smtClean="0"/>
              <a:t>Dados até 01/03/2021</a:t>
            </a:r>
          </a:p>
          <a:p>
            <a:r>
              <a:rPr lang="pt-BR" dirty="0" smtClean="0"/>
              <a:t>1.183.767 registros com 154 variáveis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57" y="3526150"/>
            <a:ext cx="6912768" cy="329650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341884" y="5589240"/>
            <a:ext cx="29523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Dicionário dos dados</a:t>
            </a:r>
          </a:p>
        </p:txBody>
      </p:sp>
    </p:spTree>
    <p:extLst>
      <p:ext uri="{BB962C8B-B14F-4D97-AF65-F5344CB8AC3E}">
        <p14:creationId xmlns:p14="http://schemas.microsoft.com/office/powerpoint/2010/main" val="40185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643429" y="120506"/>
            <a:ext cx="9144001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Problema proposto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3772" y="1412776"/>
            <a:ext cx="113052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pt-BR" dirty="0"/>
          </a:p>
          <a:p>
            <a:pPr marL="514350" indent="-514350">
              <a:buAutoNum type="arabicPeriod"/>
            </a:pPr>
            <a:r>
              <a:rPr lang="pt-BR" sz="2600" b="1" dirty="0" smtClean="0"/>
              <a:t>Demográfica </a:t>
            </a:r>
            <a:r>
              <a:rPr lang="pt-BR" sz="2600" b="1" dirty="0"/>
              <a:t>(relacionadas ao paciente): </a:t>
            </a:r>
            <a:endParaRPr lang="pt-BR" sz="2600" b="1" dirty="0" smtClean="0"/>
          </a:p>
          <a:p>
            <a:pPr marL="514350" indent="-514350">
              <a:buAutoNum type="arabicPeriod"/>
            </a:pPr>
            <a:endParaRPr lang="pt-BR" sz="2600" b="1" dirty="0" smtClean="0"/>
          </a:p>
          <a:p>
            <a:pPr marL="514350" indent="-514350">
              <a:buAutoNum type="arabicPeriod"/>
            </a:pPr>
            <a:r>
              <a:rPr lang="pt-BR" sz="2600" b="1" dirty="0" smtClean="0"/>
              <a:t>Sintomas </a:t>
            </a:r>
            <a:r>
              <a:rPr lang="pt-BR" sz="2600" b="1" dirty="0"/>
              <a:t>e sinais: </a:t>
            </a:r>
            <a:endParaRPr lang="pt-BR" sz="2600" b="1" dirty="0" smtClean="0"/>
          </a:p>
          <a:p>
            <a:pPr marL="514350" indent="-514350">
              <a:buAutoNum type="arabicPeriod"/>
            </a:pPr>
            <a:endParaRPr lang="pt-BR" sz="2600" b="1" dirty="0" smtClean="0"/>
          </a:p>
          <a:p>
            <a:pPr marL="514350" indent="-514350">
              <a:buAutoNum type="arabicPeriod"/>
            </a:pPr>
            <a:r>
              <a:rPr lang="pt-BR" sz="2600" b="1" dirty="0" smtClean="0"/>
              <a:t>Doenças </a:t>
            </a:r>
            <a:r>
              <a:rPr lang="pt-BR" sz="2600" b="1" dirty="0"/>
              <a:t>pré-existentes - Grupo de </a:t>
            </a:r>
            <a:r>
              <a:rPr lang="pt-BR" sz="2600" b="1" dirty="0" smtClean="0"/>
              <a:t>risco:</a:t>
            </a:r>
          </a:p>
          <a:p>
            <a:pPr marL="514350" indent="-514350">
              <a:buAutoNum type="arabicPeriod"/>
            </a:pPr>
            <a:endParaRPr lang="pt-BR" sz="2600" b="1" dirty="0" smtClean="0"/>
          </a:p>
          <a:p>
            <a:pPr marL="514350" indent="-514350">
              <a:buAutoNum type="arabicPeriod"/>
            </a:pPr>
            <a:r>
              <a:rPr lang="pt-BR" sz="2600" b="1" dirty="0" smtClean="0"/>
              <a:t>Relacionadas </a:t>
            </a:r>
            <a:r>
              <a:rPr lang="pt-BR" sz="2600" b="1" dirty="0"/>
              <a:t>ao tratamento da </a:t>
            </a:r>
            <a:r>
              <a:rPr lang="pt-BR" sz="2600" b="1" dirty="0" smtClean="0"/>
              <a:t>doença:</a:t>
            </a:r>
          </a:p>
          <a:p>
            <a:pPr marL="514350" indent="-514350">
              <a:buAutoNum type="arabicPeriod"/>
            </a:pPr>
            <a:endParaRPr lang="pt-BR" sz="2600" dirty="0"/>
          </a:p>
          <a:p>
            <a:pPr marL="514350" indent="-514350">
              <a:buAutoNum type="arabicPeriod"/>
            </a:pPr>
            <a:r>
              <a:rPr lang="pt-BR" sz="2600" b="1" dirty="0" smtClean="0"/>
              <a:t>Evolução dos casos: Cura ou óbito</a:t>
            </a:r>
          </a:p>
        </p:txBody>
      </p:sp>
    </p:spTree>
    <p:extLst>
      <p:ext uri="{BB962C8B-B14F-4D97-AF65-F5344CB8AC3E}">
        <p14:creationId xmlns:p14="http://schemas.microsoft.com/office/powerpoint/2010/main" val="9300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1-Carragamento </a:t>
            </a:r>
            <a:r>
              <a:rPr lang="pt-br" dirty="0" err="1" smtClean="0"/>
              <a:t>dataset</a:t>
            </a:r>
            <a:r>
              <a:rPr lang="pt-br" dirty="0" smtClean="0"/>
              <a:t>- pressupostos- tratamento inicial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937" y="676354"/>
            <a:ext cx="7610706" cy="544677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803558" y="6211669"/>
            <a:ext cx="87714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smtClean="0"/>
              <a:t>187.085 com 44 variáveis</a:t>
            </a:r>
          </a:p>
        </p:txBody>
      </p:sp>
    </p:spTree>
    <p:extLst>
      <p:ext uri="{BB962C8B-B14F-4D97-AF65-F5344CB8AC3E}">
        <p14:creationId xmlns:p14="http://schemas.microsoft.com/office/powerpoint/2010/main" val="29639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2-Tratamento e ajustes dos dados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1412776"/>
            <a:ext cx="7698773" cy="15314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4293096"/>
            <a:ext cx="7678913" cy="1848627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8182644" y="2186774"/>
            <a:ext cx="3855224" cy="2693664"/>
            <a:chOff x="8251610" y="1383409"/>
            <a:chExt cx="3855224" cy="269366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5"/>
            <a:srcRect b="56"/>
            <a:stretch/>
          </p:blipFill>
          <p:spPr>
            <a:xfrm>
              <a:off x="8251610" y="1392173"/>
              <a:ext cx="2229161" cy="26849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68305" y="1383409"/>
              <a:ext cx="1638529" cy="2686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2-Tratamento e ajustes dos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052736"/>
            <a:ext cx="10834317" cy="1080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2636912"/>
            <a:ext cx="8028892" cy="40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2-Tratamento e ajustes dos dados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3" y="1568063"/>
            <a:ext cx="5606389" cy="7538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377" y="1608573"/>
            <a:ext cx="5612813" cy="8998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99" y="3060488"/>
            <a:ext cx="5630906" cy="8958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16" y="4725144"/>
            <a:ext cx="5606389" cy="88921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273" y="4725144"/>
            <a:ext cx="5640972" cy="8777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5377" y="3095929"/>
            <a:ext cx="5597811" cy="8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9756" y="120506"/>
            <a:ext cx="11999069" cy="5558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2-Tratamento e ajustes dos dados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51" y="828541"/>
            <a:ext cx="8902275" cy="273630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151" y="3717032"/>
            <a:ext cx="8902275" cy="31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elo de design de átomo azu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6840_TF03460636.potx" id="{C8211446-C8FB-4163-8C2B-4A3E76D7C8C2}" vid="{4C3BC3CD-5F64-47FA-BEA1-2E5315A40ADD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a4f35948-e619-41b3-aa29-22878b09cfd2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40262f94-9f35-4ac3-9a90-690165a166b7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de átomo azul</Template>
  <TotalTime>363</TotalTime>
  <Words>708</Words>
  <Application>Microsoft Office PowerPoint</Application>
  <PresentationFormat>Personalizar</PresentationFormat>
  <Paragraphs>115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Modelo de design de átomo azul</vt:lpstr>
      <vt:lpstr>Apresentação do PowerPoint</vt:lpstr>
      <vt:lpstr>Apresentação do PowerPoint</vt:lpstr>
      <vt:lpstr>Obtenção dos dados</vt:lpstr>
      <vt:lpstr>Problema proposto</vt:lpstr>
      <vt:lpstr>1-Carragamento dataset- pressupostos- tratamento inicial</vt:lpstr>
      <vt:lpstr>2-Tratamento e ajustes dos dados</vt:lpstr>
      <vt:lpstr>2-Tratamento e ajustes dos dados</vt:lpstr>
      <vt:lpstr>2-Tratamento e ajustes dos dados</vt:lpstr>
      <vt:lpstr>2-Tratamento e ajustes dos dados</vt:lpstr>
      <vt:lpstr>3-Análise exploratória</vt:lpstr>
      <vt:lpstr>3-Análise exploratória</vt:lpstr>
      <vt:lpstr>3-Análise exploratória</vt:lpstr>
      <vt:lpstr>3-Análise exploratória</vt:lpstr>
      <vt:lpstr>3-Análise exploratória</vt:lpstr>
      <vt:lpstr>4-Aplicação dos algoritmos / modelos</vt:lpstr>
      <vt:lpstr>4-Aplicação dos algoritmos / modelos</vt:lpstr>
      <vt:lpstr>4-Aplicação dos algoritmos / seleção das variáveis</vt:lpstr>
      <vt:lpstr>4-Aplicação dos algoritmos / Comparação dos resultados</vt:lpstr>
      <vt:lpstr>4-Aplicação dos algoritmos / dados e variáveis</vt:lpstr>
      <vt:lpstr>4-Aplicação dos algoritmos – GLM – 39 variáveis</vt:lpstr>
      <vt:lpstr>4-Aplicação dos algoritmos – GLM – 11 variáveis</vt:lpstr>
      <vt:lpstr>4-Aplicação dos algoritmos – Naive – 39 variáveis</vt:lpstr>
      <vt:lpstr>4-Aplicação dos algoritmos – Naive – 11 variáveis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Anderson</dc:creator>
  <cp:lastModifiedBy>Anderson</cp:lastModifiedBy>
  <cp:revision>37</cp:revision>
  <dcterms:created xsi:type="dcterms:W3CDTF">2021-06-05T15:17:09Z</dcterms:created>
  <dcterms:modified xsi:type="dcterms:W3CDTF">2021-06-06T22:45:14Z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  <property fmtid="{D5CDD505-2E9C-101B-9397-08002B2CF9AE}" pid="12" name="MSIP_Label_40881dc9-f7f2-41de-a334-ceff3dc15b31_Enabled">
    <vt:lpwstr>True</vt:lpwstr>
  </property>
  <property fmtid="{D5CDD505-2E9C-101B-9397-08002B2CF9AE}" pid="13" name="MSIP_Label_40881dc9-f7f2-41de-a334-ceff3dc15b31_SiteId">
    <vt:lpwstr>ea0c2907-38d2-4181-8750-b0b190b60443</vt:lpwstr>
  </property>
  <property fmtid="{D5CDD505-2E9C-101B-9397-08002B2CF9AE}" pid="14" name="MSIP_Label_40881dc9-f7f2-41de-a334-ceff3dc15b31_Owner">
    <vt:lpwstr>aplopes@bb.com.br</vt:lpwstr>
  </property>
  <property fmtid="{D5CDD505-2E9C-101B-9397-08002B2CF9AE}" pid="15" name="MSIP_Label_40881dc9-f7f2-41de-a334-ceff3dc15b31_SetDate">
    <vt:lpwstr>2021-06-05T15:18:03.2864351Z</vt:lpwstr>
  </property>
  <property fmtid="{D5CDD505-2E9C-101B-9397-08002B2CF9AE}" pid="16" name="MSIP_Label_40881dc9-f7f2-41de-a334-ceff3dc15b31_Name">
    <vt:lpwstr>#Interna</vt:lpwstr>
  </property>
  <property fmtid="{D5CDD505-2E9C-101B-9397-08002B2CF9AE}" pid="17" name="MSIP_Label_40881dc9-f7f2-41de-a334-ceff3dc15b31_Application">
    <vt:lpwstr>Microsoft Azure Information Protection</vt:lpwstr>
  </property>
  <property fmtid="{D5CDD505-2E9C-101B-9397-08002B2CF9AE}" pid="18" name="MSIP_Label_40881dc9-f7f2-41de-a334-ceff3dc15b31_ActionId">
    <vt:lpwstr>da011318-e24f-470d-af8e-ca6e38d88f78</vt:lpwstr>
  </property>
  <property fmtid="{D5CDD505-2E9C-101B-9397-08002B2CF9AE}" pid="19" name="MSIP_Label_40881dc9-f7f2-41de-a334-ceff3dc15b31_Extended_MSFT_Method">
    <vt:lpwstr>Automatic</vt:lpwstr>
  </property>
  <property fmtid="{D5CDD505-2E9C-101B-9397-08002B2CF9AE}" pid="20" name="Sensitivity">
    <vt:lpwstr>#Interna</vt:lpwstr>
  </property>
</Properties>
</file>