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2" r:id="rId4"/>
    <p:sldId id="259" r:id="rId5"/>
    <p:sldId id="288" r:id="rId6"/>
    <p:sldId id="289" r:id="rId7"/>
    <p:sldId id="271" r:id="rId8"/>
    <p:sldId id="257" r:id="rId9"/>
    <p:sldId id="258" r:id="rId10"/>
    <p:sldId id="260" r:id="rId11"/>
    <p:sldId id="261" r:id="rId12"/>
    <p:sldId id="272" r:id="rId13"/>
    <p:sldId id="26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3" r:id="rId22"/>
    <p:sldId id="266" r:id="rId23"/>
    <p:sldId id="267" r:id="rId24"/>
    <p:sldId id="268" r:id="rId25"/>
    <p:sldId id="269" r:id="rId26"/>
    <p:sldId id="280" r:id="rId27"/>
    <p:sldId id="281" r:id="rId28"/>
    <p:sldId id="283" r:id="rId29"/>
    <p:sldId id="284" r:id="rId30"/>
    <p:sldId id="286" r:id="rId31"/>
    <p:sldId id="285" r:id="rId32"/>
    <p:sldId id="287" r:id="rId33"/>
    <p:sldId id="270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7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0404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2A-4D83-8856-C0E579A96805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2A-4D83-8856-C0E579A96805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02A-4D83-8856-C0E579A96805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2A-4D83-8856-C0E579A96805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02A-4D83-8856-C0E579A96805}"/>
              </c:ext>
            </c:extLst>
          </c:dPt>
          <c:dPt>
            <c:idx val="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2A-4D83-8856-C0E579A96805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2A-4D83-8856-C0E579A968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2A-4D83-8856-C0E579A968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106621481214E-2"/>
          <c:y val="3.0874657722167711E-2"/>
          <c:w val="0.8884226914833645"/>
          <c:h val="0.8005192879913354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7B1B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34</c:v>
                </c:pt>
                <c:pt idx="3">
                  <c:v>45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F-4FA0-B1FF-948E52EB41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21</c:v>
                </c:pt>
                <c:pt idx="2">
                  <c:v>28</c:v>
                </c:pt>
                <c:pt idx="3">
                  <c:v>32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F-4FA0-B1FF-948E52EB41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17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AF-4FA0-B1FF-948E52EB4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42767"/>
        <c:axId val="349448495"/>
      </c:areaChart>
      <c:catAx>
        <c:axId val="428042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42F3A"/>
                </a:solidFill>
                <a:latin typeface="Comfortaa" panose="00000800000000000000" pitchFamily="2" charset="0"/>
                <a:ea typeface="+mn-ea"/>
                <a:cs typeface="Mitr Light" panose="00000400000000000000" pitchFamily="2" charset="-34"/>
              </a:defRPr>
            </a:pPr>
            <a:endParaRPr lang="pt-BR"/>
          </a:p>
        </c:txPr>
        <c:crossAx val="349448495"/>
        <c:crosses val="autoZero"/>
        <c:auto val="1"/>
        <c:lblAlgn val="ctr"/>
        <c:lblOffset val="100"/>
        <c:noMultiLvlLbl val="0"/>
      </c:catAx>
      <c:valAx>
        <c:axId val="349448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8042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23-40E9-A30D-8B7997E7F9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23-40E9-A30D-8B7997E7F9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23-40E9-A30D-8B7997E7F9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23-40E9-A30D-8B7997E7F9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23-40E9-A30D-8B7997E7F9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23-40E9-A30D-8B7997E7F9C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23-40E9-A30D-8B7997E7F9C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fortaa" panose="00000800000000000000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23-40E9-A30D-8B7997E7F9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6691472"/>
        <c:axId val="1455595984"/>
      </c:barChart>
      <c:catAx>
        <c:axId val="1466691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5595984"/>
        <c:crosses val="autoZero"/>
        <c:auto val="1"/>
        <c:lblAlgn val="ctr"/>
        <c:lblOffset val="100"/>
        <c:noMultiLvlLbl val="0"/>
      </c:catAx>
      <c:valAx>
        <c:axId val="1455595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6669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C7B1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04040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09-4441-944A-A6801E389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680671"/>
        <c:axId val="400865663"/>
      </c:scatterChart>
      <c:valAx>
        <c:axId val="412680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0000800000000000000" pitchFamily="2" charset="0"/>
                <a:ea typeface="+mn-ea"/>
                <a:cs typeface="+mn-cs"/>
              </a:defRPr>
            </a:pPr>
            <a:endParaRPr lang="pt-BR"/>
          </a:p>
        </c:txPr>
        <c:crossAx val="400865663"/>
        <c:crosses val="autoZero"/>
        <c:crossBetween val="midCat"/>
      </c:valAx>
      <c:valAx>
        <c:axId val="40086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fortaa" panose="00000800000000000000" pitchFamily="2" charset="0"/>
                <a:ea typeface="+mn-ea"/>
                <a:cs typeface="+mn-cs"/>
              </a:defRPr>
            </a:pPr>
            <a:endParaRPr lang="pt-BR"/>
          </a:p>
        </c:txPr>
        <c:crossAx val="412680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B4740E-AF05-47EC-9D47-C84D756B98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35277" y="3544530"/>
            <a:ext cx="5437239" cy="3313471"/>
          </a:xfrm>
          <a:custGeom>
            <a:avLst/>
            <a:gdLst>
              <a:gd name="connsiteX0" fmla="*/ 0 w 5437239"/>
              <a:gd name="connsiteY0" fmla="*/ 0 h 3313471"/>
              <a:gd name="connsiteX1" fmla="*/ 5437239 w 5437239"/>
              <a:gd name="connsiteY1" fmla="*/ 0 h 3313471"/>
              <a:gd name="connsiteX2" fmla="*/ 5437239 w 5437239"/>
              <a:gd name="connsiteY2" fmla="*/ 3313471 h 3313471"/>
              <a:gd name="connsiteX3" fmla="*/ 0 w 5437239"/>
              <a:gd name="connsiteY3" fmla="*/ 3313471 h 331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7239" h="3313471">
                <a:moveTo>
                  <a:pt x="0" y="0"/>
                </a:moveTo>
                <a:lnTo>
                  <a:pt x="5437239" y="0"/>
                </a:lnTo>
                <a:lnTo>
                  <a:pt x="5437239" y="3313471"/>
                </a:lnTo>
                <a:lnTo>
                  <a:pt x="0" y="33134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1E3D08-AF76-4780-9E81-68818A9B9A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25" y="1020548"/>
            <a:ext cx="4064000" cy="2738652"/>
          </a:xfrm>
          <a:custGeom>
            <a:avLst/>
            <a:gdLst>
              <a:gd name="connsiteX0" fmla="*/ 0 w 4064000"/>
              <a:gd name="connsiteY0" fmla="*/ 0 h 2738652"/>
              <a:gd name="connsiteX1" fmla="*/ 4064000 w 4064000"/>
              <a:gd name="connsiteY1" fmla="*/ 0 h 2738652"/>
              <a:gd name="connsiteX2" fmla="*/ 4064000 w 4064000"/>
              <a:gd name="connsiteY2" fmla="*/ 2738652 h 2738652"/>
              <a:gd name="connsiteX3" fmla="*/ 0 w 4064000"/>
              <a:gd name="connsiteY3" fmla="*/ 2738652 h 273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738652">
                <a:moveTo>
                  <a:pt x="0" y="0"/>
                </a:moveTo>
                <a:lnTo>
                  <a:pt x="4064000" y="0"/>
                </a:lnTo>
                <a:lnTo>
                  <a:pt x="4064000" y="2738652"/>
                </a:lnTo>
                <a:lnTo>
                  <a:pt x="0" y="27386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C73DD4-91A3-48F8-8B57-303042A155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42426" y="1969454"/>
            <a:ext cx="2044455" cy="2602546"/>
          </a:xfrm>
          <a:custGeom>
            <a:avLst/>
            <a:gdLst>
              <a:gd name="connsiteX0" fmla="*/ 0 w 2044455"/>
              <a:gd name="connsiteY0" fmla="*/ 0 h 2602546"/>
              <a:gd name="connsiteX1" fmla="*/ 2044455 w 2044455"/>
              <a:gd name="connsiteY1" fmla="*/ 0 h 2602546"/>
              <a:gd name="connsiteX2" fmla="*/ 2044455 w 2044455"/>
              <a:gd name="connsiteY2" fmla="*/ 2602546 h 2602546"/>
              <a:gd name="connsiteX3" fmla="*/ 0 w 2044455"/>
              <a:gd name="connsiteY3" fmla="*/ 2602546 h 260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455" h="2602546">
                <a:moveTo>
                  <a:pt x="0" y="0"/>
                </a:moveTo>
                <a:lnTo>
                  <a:pt x="2044455" y="0"/>
                </a:lnTo>
                <a:lnTo>
                  <a:pt x="2044455" y="2602546"/>
                </a:lnTo>
                <a:lnTo>
                  <a:pt x="0" y="26025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9A8EBC6-F45A-4270-9021-86976C5E33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97969" y="3759200"/>
            <a:ext cx="2044455" cy="2602546"/>
          </a:xfrm>
          <a:custGeom>
            <a:avLst/>
            <a:gdLst>
              <a:gd name="connsiteX0" fmla="*/ 0 w 2044455"/>
              <a:gd name="connsiteY0" fmla="*/ 0 h 2602546"/>
              <a:gd name="connsiteX1" fmla="*/ 2044455 w 2044455"/>
              <a:gd name="connsiteY1" fmla="*/ 0 h 2602546"/>
              <a:gd name="connsiteX2" fmla="*/ 2044455 w 2044455"/>
              <a:gd name="connsiteY2" fmla="*/ 2602546 h 2602546"/>
              <a:gd name="connsiteX3" fmla="*/ 0 w 2044455"/>
              <a:gd name="connsiteY3" fmla="*/ 2602546 h 260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455" h="2602546">
                <a:moveTo>
                  <a:pt x="0" y="0"/>
                </a:moveTo>
                <a:lnTo>
                  <a:pt x="2044455" y="0"/>
                </a:lnTo>
                <a:lnTo>
                  <a:pt x="2044455" y="2602546"/>
                </a:lnTo>
                <a:lnTo>
                  <a:pt x="0" y="26025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875914-A5A2-4915-9A42-E2113294CF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90000" y="1020548"/>
            <a:ext cx="3302000" cy="4816904"/>
          </a:xfrm>
          <a:custGeom>
            <a:avLst/>
            <a:gdLst>
              <a:gd name="connsiteX0" fmla="*/ 0 w 3302000"/>
              <a:gd name="connsiteY0" fmla="*/ 0 h 4816904"/>
              <a:gd name="connsiteX1" fmla="*/ 3302000 w 3302000"/>
              <a:gd name="connsiteY1" fmla="*/ 0 h 4816904"/>
              <a:gd name="connsiteX2" fmla="*/ 3302000 w 3302000"/>
              <a:gd name="connsiteY2" fmla="*/ 4816904 h 4816904"/>
              <a:gd name="connsiteX3" fmla="*/ 0 w 3302000"/>
              <a:gd name="connsiteY3" fmla="*/ 4816904 h 481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0" h="4816904">
                <a:moveTo>
                  <a:pt x="0" y="0"/>
                </a:moveTo>
                <a:lnTo>
                  <a:pt x="3302000" y="0"/>
                </a:lnTo>
                <a:lnTo>
                  <a:pt x="3302000" y="4816904"/>
                </a:lnTo>
                <a:lnTo>
                  <a:pt x="0" y="48169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2BF46D-1AFB-44FA-A07B-A25FF0AE3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6240" y="0"/>
            <a:ext cx="3972560" cy="4785360"/>
          </a:xfrm>
          <a:custGeom>
            <a:avLst/>
            <a:gdLst>
              <a:gd name="connsiteX0" fmla="*/ 0 w 3972560"/>
              <a:gd name="connsiteY0" fmla="*/ 0 h 4785360"/>
              <a:gd name="connsiteX1" fmla="*/ 3972560 w 3972560"/>
              <a:gd name="connsiteY1" fmla="*/ 0 h 4785360"/>
              <a:gd name="connsiteX2" fmla="*/ 3972560 w 3972560"/>
              <a:gd name="connsiteY2" fmla="*/ 4785360 h 4785360"/>
              <a:gd name="connsiteX3" fmla="*/ 0 w 397256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560" h="4785360">
                <a:moveTo>
                  <a:pt x="0" y="0"/>
                </a:moveTo>
                <a:lnTo>
                  <a:pt x="3972560" y="0"/>
                </a:lnTo>
                <a:lnTo>
                  <a:pt x="3972560" y="4785360"/>
                </a:lnTo>
                <a:lnTo>
                  <a:pt x="0" y="4785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444312-F602-4FAD-9B86-7ECDF80BA1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38400" y="1742440"/>
            <a:ext cx="8148320" cy="3373120"/>
          </a:xfrm>
          <a:custGeom>
            <a:avLst/>
            <a:gdLst>
              <a:gd name="connsiteX0" fmla="*/ 0 w 8148320"/>
              <a:gd name="connsiteY0" fmla="*/ 0 h 3373120"/>
              <a:gd name="connsiteX1" fmla="*/ 8148320 w 8148320"/>
              <a:gd name="connsiteY1" fmla="*/ 0 h 3373120"/>
              <a:gd name="connsiteX2" fmla="*/ 8148320 w 8148320"/>
              <a:gd name="connsiteY2" fmla="*/ 3373120 h 3373120"/>
              <a:gd name="connsiteX3" fmla="*/ 0 w 8148320"/>
              <a:gd name="connsiteY3" fmla="*/ 3373120 h 337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320" h="3373120">
                <a:moveTo>
                  <a:pt x="0" y="0"/>
                </a:moveTo>
                <a:lnTo>
                  <a:pt x="8148320" y="0"/>
                </a:lnTo>
                <a:lnTo>
                  <a:pt x="8148320" y="3373120"/>
                </a:lnTo>
                <a:lnTo>
                  <a:pt x="0" y="33731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A29013-1E57-4AB3-99AD-3FE052CC3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6640" y="1234440"/>
            <a:ext cx="4389120" cy="4389120"/>
          </a:xfrm>
          <a:custGeom>
            <a:avLst/>
            <a:gdLst>
              <a:gd name="connsiteX0" fmla="*/ 0 w 4389120"/>
              <a:gd name="connsiteY0" fmla="*/ 0 h 4389120"/>
              <a:gd name="connsiteX1" fmla="*/ 4389120 w 4389120"/>
              <a:gd name="connsiteY1" fmla="*/ 0 h 4389120"/>
              <a:gd name="connsiteX2" fmla="*/ 4389120 w 4389120"/>
              <a:gd name="connsiteY2" fmla="*/ 4389120 h 4389120"/>
              <a:gd name="connsiteX3" fmla="*/ 0 w 4389120"/>
              <a:gd name="connsiteY3" fmla="*/ 438912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4389120">
                <a:moveTo>
                  <a:pt x="0" y="0"/>
                </a:moveTo>
                <a:lnTo>
                  <a:pt x="4389120" y="0"/>
                </a:lnTo>
                <a:lnTo>
                  <a:pt x="4389120" y="4389120"/>
                </a:lnTo>
                <a:lnTo>
                  <a:pt x="0" y="43891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72E47A-6608-4CE2-B14D-2E15B6D03B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6258" y="0"/>
            <a:ext cx="4130040" cy="4130040"/>
          </a:xfrm>
          <a:custGeom>
            <a:avLst/>
            <a:gdLst>
              <a:gd name="connsiteX0" fmla="*/ 0 w 4130040"/>
              <a:gd name="connsiteY0" fmla="*/ 0 h 4130040"/>
              <a:gd name="connsiteX1" fmla="*/ 4130040 w 4130040"/>
              <a:gd name="connsiteY1" fmla="*/ 0 h 4130040"/>
              <a:gd name="connsiteX2" fmla="*/ 4130040 w 4130040"/>
              <a:gd name="connsiteY2" fmla="*/ 4130040 h 4130040"/>
              <a:gd name="connsiteX3" fmla="*/ 0 w 4130040"/>
              <a:gd name="connsiteY3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040" h="4130040">
                <a:moveTo>
                  <a:pt x="0" y="0"/>
                </a:moveTo>
                <a:lnTo>
                  <a:pt x="4130040" y="0"/>
                </a:lnTo>
                <a:lnTo>
                  <a:pt x="4130040" y="4130040"/>
                </a:lnTo>
                <a:lnTo>
                  <a:pt x="0" y="41300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A7B170-0DF6-4162-9D18-80CE5908AD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5702" y="2727960"/>
            <a:ext cx="4130040" cy="4130040"/>
          </a:xfrm>
          <a:custGeom>
            <a:avLst/>
            <a:gdLst>
              <a:gd name="connsiteX0" fmla="*/ 0 w 4130040"/>
              <a:gd name="connsiteY0" fmla="*/ 0 h 4130040"/>
              <a:gd name="connsiteX1" fmla="*/ 4130040 w 4130040"/>
              <a:gd name="connsiteY1" fmla="*/ 0 h 4130040"/>
              <a:gd name="connsiteX2" fmla="*/ 4130040 w 4130040"/>
              <a:gd name="connsiteY2" fmla="*/ 4130040 h 4130040"/>
              <a:gd name="connsiteX3" fmla="*/ 0 w 4130040"/>
              <a:gd name="connsiteY3" fmla="*/ 413004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040" h="4130040">
                <a:moveTo>
                  <a:pt x="0" y="0"/>
                </a:moveTo>
                <a:lnTo>
                  <a:pt x="4130040" y="0"/>
                </a:lnTo>
                <a:lnTo>
                  <a:pt x="4130040" y="4130040"/>
                </a:lnTo>
                <a:lnTo>
                  <a:pt x="0" y="41300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201D0C-002C-49D5-BA47-BF634F5E8B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68160" cy="6868160"/>
          </a:xfrm>
          <a:custGeom>
            <a:avLst/>
            <a:gdLst>
              <a:gd name="connsiteX0" fmla="*/ 0 w 6868160"/>
              <a:gd name="connsiteY0" fmla="*/ 0 h 6868160"/>
              <a:gd name="connsiteX1" fmla="*/ 6868160 w 6868160"/>
              <a:gd name="connsiteY1" fmla="*/ 0 h 6868160"/>
              <a:gd name="connsiteX2" fmla="*/ 6868160 w 6868160"/>
              <a:gd name="connsiteY2" fmla="*/ 6868160 h 6868160"/>
              <a:gd name="connsiteX3" fmla="*/ 0 w 6868160"/>
              <a:gd name="connsiteY3" fmla="*/ 686816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8160" h="6868160">
                <a:moveTo>
                  <a:pt x="0" y="0"/>
                </a:moveTo>
                <a:lnTo>
                  <a:pt x="6868160" y="0"/>
                </a:lnTo>
                <a:lnTo>
                  <a:pt x="6868160" y="6868160"/>
                </a:lnTo>
                <a:lnTo>
                  <a:pt x="0" y="6868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C9D99D-AF63-4E4D-8091-1329B02AAE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385" y="1423687"/>
            <a:ext cx="2866663" cy="4085863"/>
          </a:xfrm>
          <a:custGeom>
            <a:avLst/>
            <a:gdLst>
              <a:gd name="connsiteX0" fmla="*/ 0 w 2866663"/>
              <a:gd name="connsiteY0" fmla="*/ 0 h 4085863"/>
              <a:gd name="connsiteX1" fmla="*/ 2866663 w 2866663"/>
              <a:gd name="connsiteY1" fmla="*/ 0 h 4085863"/>
              <a:gd name="connsiteX2" fmla="*/ 2866663 w 2866663"/>
              <a:gd name="connsiteY2" fmla="*/ 4085863 h 4085863"/>
              <a:gd name="connsiteX3" fmla="*/ 0 w 2866663"/>
              <a:gd name="connsiteY3" fmla="*/ 4085863 h 40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663" h="4085863">
                <a:moveTo>
                  <a:pt x="0" y="0"/>
                </a:moveTo>
                <a:lnTo>
                  <a:pt x="2866663" y="0"/>
                </a:lnTo>
                <a:lnTo>
                  <a:pt x="2866663" y="4085863"/>
                </a:lnTo>
                <a:lnTo>
                  <a:pt x="0" y="4085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512888-89AB-4A4C-A28A-B4019C5185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9049" y="1423686"/>
            <a:ext cx="2866663" cy="4085863"/>
          </a:xfrm>
          <a:custGeom>
            <a:avLst/>
            <a:gdLst>
              <a:gd name="connsiteX0" fmla="*/ 0 w 2866663"/>
              <a:gd name="connsiteY0" fmla="*/ 0 h 4085863"/>
              <a:gd name="connsiteX1" fmla="*/ 2866663 w 2866663"/>
              <a:gd name="connsiteY1" fmla="*/ 0 h 4085863"/>
              <a:gd name="connsiteX2" fmla="*/ 2866663 w 2866663"/>
              <a:gd name="connsiteY2" fmla="*/ 4085863 h 4085863"/>
              <a:gd name="connsiteX3" fmla="*/ 0 w 2866663"/>
              <a:gd name="connsiteY3" fmla="*/ 4085863 h 40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663" h="4085863">
                <a:moveTo>
                  <a:pt x="0" y="0"/>
                </a:moveTo>
                <a:lnTo>
                  <a:pt x="2866663" y="0"/>
                </a:lnTo>
                <a:lnTo>
                  <a:pt x="2866663" y="4085863"/>
                </a:lnTo>
                <a:lnTo>
                  <a:pt x="0" y="4085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04BF0E-5CD8-4573-A3EC-4627578B7A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55711" y="1423686"/>
            <a:ext cx="2866663" cy="4085863"/>
          </a:xfrm>
          <a:custGeom>
            <a:avLst/>
            <a:gdLst>
              <a:gd name="connsiteX0" fmla="*/ 0 w 2866663"/>
              <a:gd name="connsiteY0" fmla="*/ 0 h 4085863"/>
              <a:gd name="connsiteX1" fmla="*/ 2866663 w 2866663"/>
              <a:gd name="connsiteY1" fmla="*/ 0 h 4085863"/>
              <a:gd name="connsiteX2" fmla="*/ 2866663 w 2866663"/>
              <a:gd name="connsiteY2" fmla="*/ 4085863 h 4085863"/>
              <a:gd name="connsiteX3" fmla="*/ 0 w 2866663"/>
              <a:gd name="connsiteY3" fmla="*/ 4085863 h 40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663" h="4085863">
                <a:moveTo>
                  <a:pt x="0" y="0"/>
                </a:moveTo>
                <a:lnTo>
                  <a:pt x="2866663" y="0"/>
                </a:lnTo>
                <a:lnTo>
                  <a:pt x="2866663" y="4085863"/>
                </a:lnTo>
                <a:lnTo>
                  <a:pt x="0" y="4085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3B592F-FC06-4F05-941E-8145E76E4E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2820" y="993556"/>
            <a:ext cx="4703180" cy="4870888"/>
          </a:xfrm>
          <a:custGeom>
            <a:avLst/>
            <a:gdLst>
              <a:gd name="connsiteX0" fmla="*/ 0 w 4703180"/>
              <a:gd name="connsiteY0" fmla="*/ 0 h 4870888"/>
              <a:gd name="connsiteX1" fmla="*/ 4703180 w 4703180"/>
              <a:gd name="connsiteY1" fmla="*/ 0 h 4870888"/>
              <a:gd name="connsiteX2" fmla="*/ 4703180 w 4703180"/>
              <a:gd name="connsiteY2" fmla="*/ 4870888 h 4870888"/>
              <a:gd name="connsiteX3" fmla="*/ 0 w 4703180"/>
              <a:gd name="connsiteY3" fmla="*/ 4870888 h 487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180" h="4870888">
                <a:moveTo>
                  <a:pt x="0" y="0"/>
                </a:moveTo>
                <a:lnTo>
                  <a:pt x="4703180" y="0"/>
                </a:lnTo>
                <a:lnTo>
                  <a:pt x="4703180" y="4870888"/>
                </a:lnTo>
                <a:lnTo>
                  <a:pt x="0" y="4870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D88F1A-1ED1-4F59-A922-0034D87E95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7601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8534400 w 8534400"/>
              <a:gd name="connsiteY1" fmla="*/ 0 h 6858000"/>
              <a:gd name="connsiteX2" fmla="*/ 8534400 w 8534400"/>
              <a:gd name="connsiteY2" fmla="*/ 6858000 h 6858000"/>
              <a:gd name="connsiteX3" fmla="*/ 0 w 8534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8534400" y="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96D618-5256-4908-963C-5D75A1B77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2302" y="1643605"/>
            <a:ext cx="7390756" cy="4193847"/>
          </a:xfrm>
          <a:custGeom>
            <a:avLst/>
            <a:gdLst>
              <a:gd name="connsiteX0" fmla="*/ 0 w 7390756"/>
              <a:gd name="connsiteY0" fmla="*/ 0 h 4193847"/>
              <a:gd name="connsiteX1" fmla="*/ 7390756 w 7390756"/>
              <a:gd name="connsiteY1" fmla="*/ 0 h 4193847"/>
              <a:gd name="connsiteX2" fmla="*/ 7390756 w 7390756"/>
              <a:gd name="connsiteY2" fmla="*/ 4193847 h 4193847"/>
              <a:gd name="connsiteX3" fmla="*/ 0 w 7390756"/>
              <a:gd name="connsiteY3" fmla="*/ 4193847 h 419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756" h="4193847">
                <a:moveTo>
                  <a:pt x="0" y="0"/>
                </a:moveTo>
                <a:lnTo>
                  <a:pt x="7390756" y="0"/>
                </a:lnTo>
                <a:lnTo>
                  <a:pt x="7390756" y="4193847"/>
                </a:lnTo>
                <a:lnTo>
                  <a:pt x="0" y="4193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F327BA-DC1D-4D14-A8CD-6A95AD11D0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175492"/>
            <a:ext cx="6054070" cy="1737360"/>
          </a:xfrm>
          <a:custGeom>
            <a:avLst/>
            <a:gdLst>
              <a:gd name="connsiteX0" fmla="*/ 0 w 6054070"/>
              <a:gd name="connsiteY0" fmla="*/ 0 h 1737360"/>
              <a:gd name="connsiteX1" fmla="*/ 6054070 w 6054070"/>
              <a:gd name="connsiteY1" fmla="*/ 0 h 1737360"/>
              <a:gd name="connsiteX2" fmla="*/ 6054070 w 6054070"/>
              <a:gd name="connsiteY2" fmla="*/ 1737360 h 1737360"/>
              <a:gd name="connsiteX3" fmla="*/ 0 w 6054070"/>
              <a:gd name="connsiteY3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4070" h="1737360">
                <a:moveTo>
                  <a:pt x="0" y="0"/>
                </a:moveTo>
                <a:lnTo>
                  <a:pt x="6054070" y="0"/>
                </a:lnTo>
                <a:lnTo>
                  <a:pt x="6054070" y="1737360"/>
                </a:lnTo>
                <a:lnTo>
                  <a:pt x="0" y="1737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7ED846-FDAB-4B70-916F-F2553A587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7930" y="3990310"/>
            <a:ext cx="6054070" cy="1737360"/>
          </a:xfrm>
          <a:custGeom>
            <a:avLst/>
            <a:gdLst>
              <a:gd name="connsiteX0" fmla="*/ 0 w 6054070"/>
              <a:gd name="connsiteY0" fmla="*/ 0 h 1737360"/>
              <a:gd name="connsiteX1" fmla="*/ 6054070 w 6054070"/>
              <a:gd name="connsiteY1" fmla="*/ 0 h 1737360"/>
              <a:gd name="connsiteX2" fmla="*/ 6054070 w 6054070"/>
              <a:gd name="connsiteY2" fmla="*/ 1737360 h 1737360"/>
              <a:gd name="connsiteX3" fmla="*/ 0 w 6054070"/>
              <a:gd name="connsiteY3" fmla="*/ 173736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4070" h="1737360">
                <a:moveTo>
                  <a:pt x="0" y="0"/>
                </a:moveTo>
                <a:lnTo>
                  <a:pt x="6054070" y="0"/>
                </a:lnTo>
                <a:lnTo>
                  <a:pt x="6054070" y="1737360"/>
                </a:lnTo>
                <a:lnTo>
                  <a:pt x="0" y="1737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EF133E-4307-4223-A4D3-B6424A4633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7690" y="1032387"/>
            <a:ext cx="3480620" cy="4793226"/>
          </a:xfrm>
          <a:custGeom>
            <a:avLst/>
            <a:gdLst>
              <a:gd name="connsiteX0" fmla="*/ 0 w 3480620"/>
              <a:gd name="connsiteY0" fmla="*/ 0 h 4793226"/>
              <a:gd name="connsiteX1" fmla="*/ 3480620 w 3480620"/>
              <a:gd name="connsiteY1" fmla="*/ 0 h 4793226"/>
              <a:gd name="connsiteX2" fmla="*/ 3480620 w 3480620"/>
              <a:gd name="connsiteY2" fmla="*/ 4793226 h 4793226"/>
              <a:gd name="connsiteX3" fmla="*/ 0 w 3480620"/>
              <a:gd name="connsiteY3" fmla="*/ 4793226 h 479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20" h="4793226">
                <a:moveTo>
                  <a:pt x="0" y="0"/>
                </a:moveTo>
                <a:lnTo>
                  <a:pt x="3480620" y="0"/>
                </a:lnTo>
                <a:lnTo>
                  <a:pt x="3480620" y="4793226"/>
                </a:lnTo>
                <a:lnTo>
                  <a:pt x="0" y="47932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E471F9D-5351-46DF-9AAA-A889E5D107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5871" y="1313082"/>
            <a:ext cx="3736258" cy="4158094"/>
          </a:xfrm>
          <a:custGeom>
            <a:avLst/>
            <a:gdLst>
              <a:gd name="connsiteX0" fmla="*/ 0 w 3736258"/>
              <a:gd name="connsiteY0" fmla="*/ 0 h 4158094"/>
              <a:gd name="connsiteX1" fmla="*/ 3736258 w 3736258"/>
              <a:gd name="connsiteY1" fmla="*/ 0 h 4158094"/>
              <a:gd name="connsiteX2" fmla="*/ 3736258 w 3736258"/>
              <a:gd name="connsiteY2" fmla="*/ 4158094 h 4158094"/>
              <a:gd name="connsiteX3" fmla="*/ 0 w 3736258"/>
              <a:gd name="connsiteY3" fmla="*/ 4158094 h 41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6258" h="4158094">
                <a:moveTo>
                  <a:pt x="0" y="0"/>
                </a:moveTo>
                <a:lnTo>
                  <a:pt x="3736258" y="0"/>
                </a:lnTo>
                <a:lnTo>
                  <a:pt x="3736258" y="4158094"/>
                </a:lnTo>
                <a:lnTo>
                  <a:pt x="0" y="41580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6D97F3-398C-4C6D-BEF3-725198893B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70787" y="0"/>
            <a:ext cx="2625214" cy="6858000"/>
          </a:xfrm>
          <a:custGeom>
            <a:avLst/>
            <a:gdLst>
              <a:gd name="connsiteX0" fmla="*/ 0 w 2625214"/>
              <a:gd name="connsiteY0" fmla="*/ 0 h 6858000"/>
              <a:gd name="connsiteX1" fmla="*/ 2625214 w 2625214"/>
              <a:gd name="connsiteY1" fmla="*/ 0 h 6858000"/>
              <a:gd name="connsiteX2" fmla="*/ 2625214 w 2625214"/>
              <a:gd name="connsiteY2" fmla="*/ 6858000 h 6858000"/>
              <a:gd name="connsiteX3" fmla="*/ 0 w 26252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214" h="6858000">
                <a:moveTo>
                  <a:pt x="0" y="0"/>
                </a:moveTo>
                <a:lnTo>
                  <a:pt x="2625214" y="0"/>
                </a:lnTo>
                <a:lnTo>
                  <a:pt x="262521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D30C57-0857-4C52-B180-B9D99CAC5C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8085" y="1602658"/>
            <a:ext cx="2390442" cy="3652684"/>
          </a:xfrm>
          <a:custGeom>
            <a:avLst/>
            <a:gdLst>
              <a:gd name="connsiteX0" fmla="*/ 0 w 2390442"/>
              <a:gd name="connsiteY0" fmla="*/ 0 h 3652684"/>
              <a:gd name="connsiteX1" fmla="*/ 2390442 w 2390442"/>
              <a:gd name="connsiteY1" fmla="*/ 0 h 3652684"/>
              <a:gd name="connsiteX2" fmla="*/ 2390442 w 2390442"/>
              <a:gd name="connsiteY2" fmla="*/ 3652684 h 3652684"/>
              <a:gd name="connsiteX3" fmla="*/ 0 w 2390442"/>
              <a:gd name="connsiteY3" fmla="*/ 3652684 h 36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442" h="3652684">
                <a:moveTo>
                  <a:pt x="0" y="0"/>
                </a:moveTo>
                <a:lnTo>
                  <a:pt x="2390442" y="0"/>
                </a:lnTo>
                <a:lnTo>
                  <a:pt x="2390442" y="3652684"/>
                </a:lnTo>
                <a:lnTo>
                  <a:pt x="0" y="3652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9D44B5B-E181-4DB4-B2B9-407B3655C7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26718" y="1602658"/>
            <a:ext cx="2390442" cy="3652684"/>
          </a:xfrm>
          <a:custGeom>
            <a:avLst/>
            <a:gdLst>
              <a:gd name="connsiteX0" fmla="*/ 0 w 2390442"/>
              <a:gd name="connsiteY0" fmla="*/ 0 h 3652684"/>
              <a:gd name="connsiteX1" fmla="*/ 2390442 w 2390442"/>
              <a:gd name="connsiteY1" fmla="*/ 0 h 3652684"/>
              <a:gd name="connsiteX2" fmla="*/ 2390442 w 2390442"/>
              <a:gd name="connsiteY2" fmla="*/ 3652684 h 3652684"/>
              <a:gd name="connsiteX3" fmla="*/ 0 w 2390442"/>
              <a:gd name="connsiteY3" fmla="*/ 3652684 h 36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442" h="3652684">
                <a:moveTo>
                  <a:pt x="0" y="0"/>
                </a:moveTo>
                <a:lnTo>
                  <a:pt x="2390442" y="0"/>
                </a:lnTo>
                <a:lnTo>
                  <a:pt x="2390442" y="3652684"/>
                </a:lnTo>
                <a:lnTo>
                  <a:pt x="0" y="3652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F7ED3C3-B3F1-4A61-BA26-28B11F3D2E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12106" y="1602658"/>
            <a:ext cx="2390442" cy="3652684"/>
          </a:xfrm>
          <a:custGeom>
            <a:avLst/>
            <a:gdLst>
              <a:gd name="connsiteX0" fmla="*/ 0 w 2390442"/>
              <a:gd name="connsiteY0" fmla="*/ 0 h 3652684"/>
              <a:gd name="connsiteX1" fmla="*/ 2390442 w 2390442"/>
              <a:gd name="connsiteY1" fmla="*/ 0 h 3652684"/>
              <a:gd name="connsiteX2" fmla="*/ 2390442 w 2390442"/>
              <a:gd name="connsiteY2" fmla="*/ 3652684 h 3652684"/>
              <a:gd name="connsiteX3" fmla="*/ 0 w 2390442"/>
              <a:gd name="connsiteY3" fmla="*/ 3652684 h 36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442" h="3652684">
                <a:moveTo>
                  <a:pt x="0" y="0"/>
                </a:moveTo>
                <a:lnTo>
                  <a:pt x="2390442" y="0"/>
                </a:lnTo>
                <a:lnTo>
                  <a:pt x="2390442" y="3652684"/>
                </a:lnTo>
                <a:lnTo>
                  <a:pt x="0" y="3652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5A7FE4-1478-46A4-88FB-BAE1D9C4D7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97840"/>
            <a:ext cx="3539612" cy="3539612"/>
          </a:xfrm>
          <a:custGeom>
            <a:avLst/>
            <a:gdLst>
              <a:gd name="connsiteX0" fmla="*/ 0 w 3539612"/>
              <a:gd name="connsiteY0" fmla="*/ 0 h 3539612"/>
              <a:gd name="connsiteX1" fmla="*/ 3539612 w 3539612"/>
              <a:gd name="connsiteY1" fmla="*/ 0 h 3539612"/>
              <a:gd name="connsiteX2" fmla="*/ 3539612 w 3539612"/>
              <a:gd name="connsiteY2" fmla="*/ 3539612 h 3539612"/>
              <a:gd name="connsiteX3" fmla="*/ 0 w 3539612"/>
              <a:gd name="connsiteY3" fmla="*/ 3539612 h 353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612" h="3539612">
                <a:moveTo>
                  <a:pt x="0" y="0"/>
                </a:moveTo>
                <a:lnTo>
                  <a:pt x="3539612" y="0"/>
                </a:lnTo>
                <a:lnTo>
                  <a:pt x="3539612" y="3539612"/>
                </a:lnTo>
                <a:lnTo>
                  <a:pt x="0" y="3539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7AC9FB-D25B-4767-A4A1-BC28913C4B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2388" y="2297840"/>
            <a:ext cx="3539612" cy="3539612"/>
          </a:xfrm>
          <a:custGeom>
            <a:avLst/>
            <a:gdLst>
              <a:gd name="connsiteX0" fmla="*/ 0 w 3539612"/>
              <a:gd name="connsiteY0" fmla="*/ 0 h 3539612"/>
              <a:gd name="connsiteX1" fmla="*/ 3539612 w 3539612"/>
              <a:gd name="connsiteY1" fmla="*/ 0 h 3539612"/>
              <a:gd name="connsiteX2" fmla="*/ 3539612 w 3539612"/>
              <a:gd name="connsiteY2" fmla="*/ 3539612 h 3539612"/>
              <a:gd name="connsiteX3" fmla="*/ 0 w 3539612"/>
              <a:gd name="connsiteY3" fmla="*/ 3539612 h 353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612" h="3539612">
                <a:moveTo>
                  <a:pt x="0" y="0"/>
                </a:moveTo>
                <a:lnTo>
                  <a:pt x="3539612" y="0"/>
                </a:lnTo>
                <a:lnTo>
                  <a:pt x="3539612" y="3539612"/>
                </a:lnTo>
                <a:lnTo>
                  <a:pt x="0" y="3539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661861-CDA5-49C4-A625-8F32907E8C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7E9A2C-6220-4186-9F6F-9136A9BA27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685071"/>
            <a:ext cx="5565058" cy="2172929"/>
          </a:xfrm>
          <a:custGeom>
            <a:avLst/>
            <a:gdLst>
              <a:gd name="connsiteX0" fmla="*/ 0 w 5565058"/>
              <a:gd name="connsiteY0" fmla="*/ 0 h 2172929"/>
              <a:gd name="connsiteX1" fmla="*/ 5565058 w 5565058"/>
              <a:gd name="connsiteY1" fmla="*/ 0 h 2172929"/>
              <a:gd name="connsiteX2" fmla="*/ 5565058 w 5565058"/>
              <a:gd name="connsiteY2" fmla="*/ 2172929 h 2172929"/>
              <a:gd name="connsiteX3" fmla="*/ 0 w 5565058"/>
              <a:gd name="connsiteY3" fmla="*/ 2172929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5058" h="2172929">
                <a:moveTo>
                  <a:pt x="0" y="0"/>
                </a:moveTo>
                <a:lnTo>
                  <a:pt x="5565058" y="0"/>
                </a:lnTo>
                <a:lnTo>
                  <a:pt x="5565058" y="2172929"/>
                </a:lnTo>
                <a:lnTo>
                  <a:pt x="0" y="21729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968E767-A22F-46D9-A6E0-F94F1442CB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5058" y="4685071"/>
            <a:ext cx="3313471" cy="2172929"/>
          </a:xfrm>
          <a:custGeom>
            <a:avLst/>
            <a:gdLst>
              <a:gd name="connsiteX0" fmla="*/ 0 w 3313471"/>
              <a:gd name="connsiteY0" fmla="*/ 0 h 2172929"/>
              <a:gd name="connsiteX1" fmla="*/ 3313471 w 3313471"/>
              <a:gd name="connsiteY1" fmla="*/ 0 h 2172929"/>
              <a:gd name="connsiteX2" fmla="*/ 3313471 w 3313471"/>
              <a:gd name="connsiteY2" fmla="*/ 2172929 h 2172929"/>
              <a:gd name="connsiteX3" fmla="*/ 0 w 3313471"/>
              <a:gd name="connsiteY3" fmla="*/ 2172929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3471" h="2172929">
                <a:moveTo>
                  <a:pt x="0" y="0"/>
                </a:moveTo>
                <a:lnTo>
                  <a:pt x="3313471" y="0"/>
                </a:lnTo>
                <a:lnTo>
                  <a:pt x="3313471" y="2172929"/>
                </a:lnTo>
                <a:lnTo>
                  <a:pt x="0" y="21729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EA461A-FA64-443D-AD58-4F4824AE5B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78529" y="4685072"/>
            <a:ext cx="3313471" cy="2172929"/>
          </a:xfrm>
          <a:custGeom>
            <a:avLst/>
            <a:gdLst>
              <a:gd name="connsiteX0" fmla="*/ 0 w 3313471"/>
              <a:gd name="connsiteY0" fmla="*/ 0 h 2172929"/>
              <a:gd name="connsiteX1" fmla="*/ 3313471 w 3313471"/>
              <a:gd name="connsiteY1" fmla="*/ 0 h 2172929"/>
              <a:gd name="connsiteX2" fmla="*/ 3313471 w 3313471"/>
              <a:gd name="connsiteY2" fmla="*/ 2172929 h 2172929"/>
              <a:gd name="connsiteX3" fmla="*/ 0 w 3313471"/>
              <a:gd name="connsiteY3" fmla="*/ 2172929 h 21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3471" h="2172929">
                <a:moveTo>
                  <a:pt x="0" y="0"/>
                </a:moveTo>
                <a:lnTo>
                  <a:pt x="3313471" y="0"/>
                </a:lnTo>
                <a:lnTo>
                  <a:pt x="3313471" y="2172929"/>
                </a:lnTo>
                <a:lnTo>
                  <a:pt x="0" y="21729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3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rk/a/XSjsJNrzSMqCYzYRtFBRfXb/#:~:text=As%20principais%20cr%C3%ADticas%20recaem%20sobre,de%20m%C3%A9dio%20e%20longo%20prazo" TargetMode="External"/><Relationship Id="rId2" Type="http://schemas.openxmlformats.org/officeDocument/2006/relationships/hyperlink" Target="https://www.jusbrasil.com.br/artigos/o-principio-da-eficiencia-na-administracao-publica/487523360#:~:text=O%20princ%C3%ADpio%20da%20efici%C3%AAncia%20implementou,poss%C3%ADvel%20em%20prol%20da%20socied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77211524_Focalizacao_de_politicas_publicas_uma_discussao_sobre_os_metodos_de_avaliacao_da_populacao-alvo#:~:text=Focaliza%C3%A7%C3%A3o%20de%20pol%C3%ADticas%20p%C3%BAblicas%3A%20uma,310%2C%20jul.%20200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cielo.br/j/cadsc/a/53F87pJQGygrscBhhZNQJmQ/#:~:text=Resumo%20Introdu%C3%A7%C3%A3o%20Em%20um%20contexto,Objetiv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9F0FDD-8C78-4510-9A7C-5AE27710A42E}"/>
              </a:ext>
            </a:extLst>
          </p:cNvPr>
          <p:cNvSpPr txBox="1"/>
          <p:nvPr/>
        </p:nvSpPr>
        <p:spPr>
          <a:xfrm>
            <a:off x="3913239" y="2967335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Gloomy</a:t>
            </a:r>
          </a:p>
        </p:txBody>
      </p:sp>
    </p:spTree>
    <p:extLst>
      <p:ext uri="{BB962C8B-B14F-4D97-AF65-F5344CB8AC3E}">
        <p14:creationId xmlns:p14="http://schemas.microsoft.com/office/powerpoint/2010/main" val="42919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7A865A1-FB84-4C6E-952D-113B0F4DD0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9051B95-9CD6-49AD-9C19-B658421BFB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626C9-78FB-42D5-A711-48AAC57E5939}"/>
              </a:ext>
            </a:extLst>
          </p:cNvPr>
          <p:cNvSpPr/>
          <p:nvPr/>
        </p:nvSpPr>
        <p:spPr>
          <a:xfrm>
            <a:off x="1189452" y="1602658"/>
            <a:ext cx="2390442" cy="36526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A7BC0-7197-4D86-BA7D-5CBA286DF933}"/>
              </a:ext>
            </a:extLst>
          </p:cNvPr>
          <p:cNvSpPr/>
          <p:nvPr/>
        </p:nvSpPr>
        <p:spPr>
          <a:xfrm>
            <a:off x="3658085" y="3429000"/>
            <a:ext cx="2390442" cy="18263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C6403-B1CD-4BC7-8AE3-F8B6FBA010ED}"/>
              </a:ext>
            </a:extLst>
          </p:cNvPr>
          <p:cNvSpPr/>
          <p:nvPr/>
        </p:nvSpPr>
        <p:spPr>
          <a:xfrm>
            <a:off x="6126718" y="3429000"/>
            <a:ext cx="2390442" cy="18263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B5476F-C1B3-4E7D-92F6-5A47838BEB25}"/>
              </a:ext>
            </a:extLst>
          </p:cNvPr>
          <p:cNvSpPr/>
          <p:nvPr/>
        </p:nvSpPr>
        <p:spPr>
          <a:xfrm>
            <a:off x="8612106" y="3429000"/>
            <a:ext cx="2390442" cy="18263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4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CD7CC-2B2D-4DD4-8D20-D68066C4BE55}"/>
              </a:ext>
            </a:extLst>
          </p:cNvPr>
          <p:cNvSpPr txBox="1"/>
          <p:nvPr/>
        </p:nvSpPr>
        <p:spPr>
          <a:xfrm>
            <a:off x="3926767" y="4327808"/>
            <a:ext cx="184919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70D8B-B02E-423D-95FE-2A184639A856}"/>
              </a:ext>
            </a:extLst>
          </p:cNvPr>
          <p:cNvSpPr txBox="1"/>
          <p:nvPr/>
        </p:nvSpPr>
        <p:spPr>
          <a:xfrm>
            <a:off x="6397342" y="4327808"/>
            <a:ext cx="184919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D42B2-4B51-4ADF-BD58-EB07623A1037}"/>
              </a:ext>
            </a:extLst>
          </p:cNvPr>
          <p:cNvSpPr txBox="1"/>
          <p:nvPr/>
        </p:nvSpPr>
        <p:spPr>
          <a:xfrm>
            <a:off x="8882730" y="4327808"/>
            <a:ext cx="184919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51B702-AA0A-4A97-AED7-D53188706113}"/>
              </a:ext>
            </a:extLst>
          </p:cNvPr>
          <p:cNvSpPr txBox="1"/>
          <p:nvPr/>
        </p:nvSpPr>
        <p:spPr>
          <a:xfrm rot="16200000">
            <a:off x="4825010" y="245605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fortaa" panose="00000800000000000000" pitchFamily="2" charset="0"/>
              </a:rPr>
              <a:t>Director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AE02F-D50E-44A3-AAFC-CF091E831916}"/>
              </a:ext>
            </a:extLst>
          </p:cNvPr>
          <p:cNvSpPr txBox="1"/>
          <p:nvPr/>
        </p:nvSpPr>
        <p:spPr>
          <a:xfrm rot="16200000">
            <a:off x="7293643" y="245605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fortaa" panose="00000800000000000000" pitchFamily="2" charset="0"/>
              </a:rPr>
              <a:t>Secretary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0F2B0-2E6D-4939-97F1-943096BCAAC8}"/>
              </a:ext>
            </a:extLst>
          </p:cNvPr>
          <p:cNvSpPr txBox="1"/>
          <p:nvPr/>
        </p:nvSpPr>
        <p:spPr>
          <a:xfrm rot="16200000">
            <a:off x="9779031" y="245605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fortaa" panose="00000800000000000000" pitchFamily="2" charset="0"/>
              </a:rPr>
              <a:t>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BAA6E-570F-43CE-83CF-1417B1EFC9FA}"/>
              </a:ext>
            </a:extLst>
          </p:cNvPr>
          <p:cNvSpPr txBox="1"/>
          <p:nvPr/>
        </p:nvSpPr>
        <p:spPr>
          <a:xfrm>
            <a:off x="1442591" y="1854142"/>
            <a:ext cx="188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Team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DDF97A3-F458-4B29-8C07-E68C99B005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468B4A-D3D1-4E0B-94E4-B38B817CF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EFDDE-5789-40DA-AD60-D9C7EB7EF512}"/>
              </a:ext>
            </a:extLst>
          </p:cNvPr>
          <p:cNvSpPr/>
          <p:nvPr/>
        </p:nvSpPr>
        <p:spPr>
          <a:xfrm>
            <a:off x="0" y="2297840"/>
            <a:ext cx="3539612" cy="3539612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F3143-A830-408D-AC5B-0F89C30A9EF7}"/>
              </a:ext>
            </a:extLst>
          </p:cNvPr>
          <p:cNvSpPr/>
          <p:nvPr/>
        </p:nvSpPr>
        <p:spPr>
          <a:xfrm>
            <a:off x="4326194" y="2297840"/>
            <a:ext cx="3539612" cy="3539612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53ADF-F95F-4A2C-8448-082300ADA957}"/>
              </a:ext>
            </a:extLst>
          </p:cNvPr>
          <p:cNvSpPr txBox="1"/>
          <p:nvPr/>
        </p:nvSpPr>
        <p:spPr>
          <a:xfrm>
            <a:off x="196645" y="3661683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4A08-2263-4C84-9B6B-ACF5B6C489C7}"/>
              </a:ext>
            </a:extLst>
          </p:cNvPr>
          <p:cNvSpPr txBox="1"/>
          <p:nvPr/>
        </p:nvSpPr>
        <p:spPr>
          <a:xfrm>
            <a:off x="196645" y="3255583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119E6-668A-4B16-ADDA-15807EF67D2C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Pictures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2C86A-9698-47BA-9C2C-89C4A9C62612}"/>
              </a:ext>
            </a:extLst>
          </p:cNvPr>
          <p:cNvSpPr txBox="1"/>
          <p:nvPr/>
        </p:nvSpPr>
        <p:spPr>
          <a:xfrm>
            <a:off x="4522839" y="2604196"/>
            <a:ext cx="314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Creative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02D54-06D4-417F-A0FB-9B03D929E1EA}"/>
              </a:ext>
            </a:extLst>
          </p:cNvPr>
          <p:cNvSpPr txBox="1"/>
          <p:nvPr/>
        </p:nvSpPr>
        <p:spPr>
          <a:xfrm>
            <a:off x="5289755" y="4609683"/>
            <a:ext cx="237940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BDCEB-AE9A-4590-B402-C559970EB6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8" grpId="0"/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53F953-B30E-4AF8-876F-528497360C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12605-4246-458C-ADC7-C21F4A7323A0}"/>
              </a:ext>
            </a:extLst>
          </p:cNvPr>
          <p:cNvSpPr/>
          <p:nvPr/>
        </p:nvSpPr>
        <p:spPr>
          <a:xfrm>
            <a:off x="1396181" y="1079090"/>
            <a:ext cx="9399638" cy="46998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5AC39-3FD3-4CBB-863D-45978E55995A}"/>
              </a:ext>
            </a:extLst>
          </p:cNvPr>
          <p:cNvSpPr txBox="1"/>
          <p:nvPr/>
        </p:nvSpPr>
        <p:spPr>
          <a:xfrm>
            <a:off x="1484671" y="3075057"/>
            <a:ext cx="452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0E150-D384-4C9C-8269-BB1F6B09FC04}"/>
              </a:ext>
            </a:extLst>
          </p:cNvPr>
          <p:cNvSpPr txBox="1"/>
          <p:nvPr/>
        </p:nvSpPr>
        <p:spPr>
          <a:xfrm>
            <a:off x="7580671" y="4222122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A6AEB-B270-44E2-BC9C-C89D2D09A2FB}"/>
              </a:ext>
            </a:extLst>
          </p:cNvPr>
          <p:cNvSpPr txBox="1"/>
          <p:nvPr/>
        </p:nvSpPr>
        <p:spPr>
          <a:xfrm>
            <a:off x="6351639" y="1279352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9F0FDD-8C78-4510-9A7C-5AE27710A42E}"/>
              </a:ext>
            </a:extLst>
          </p:cNvPr>
          <p:cNvSpPr txBox="1"/>
          <p:nvPr/>
        </p:nvSpPr>
        <p:spPr>
          <a:xfrm>
            <a:off x="3913239" y="2589154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Break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FEF0A-C99F-4855-BFD2-AF5B115C86CE}"/>
              </a:ext>
            </a:extLst>
          </p:cNvPr>
          <p:cNvSpPr txBox="1"/>
          <p:nvPr/>
        </p:nvSpPr>
        <p:spPr>
          <a:xfrm>
            <a:off x="3859161" y="3512484"/>
            <a:ext cx="463099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38648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AEB816-BD61-47E2-8E9C-12806251A4D5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179E5-10A3-4393-99D8-21BEFA9B5A94}"/>
              </a:ext>
            </a:extLst>
          </p:cNvPr>
          <p:cNvSpPr txBox="1"/>
          <p:nvPr/>
        </p:nvSpPr>
        <p:spPr>
          <a:xfrm>
            <a:off x="8052619" y="3252019"/>
            <a:ext cx="3460955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736D8-9A8A-4CA2-8424-6A36DDEA32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2CE7D81-7CB0-4064-9356-89DC5990F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E52E3A-687A-449C-86EC-6F3CE30970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990358-3477-4021-BC08-5D2C4BCDA885}"/>
              </a:ext>
            </a:extLst>
          </p:cNvPr>
          <p:cNvSpPr/>
          <p:nvPr/>
        </p:nvSpPr>
        <p:spPr>
          <a:xfrm flipV="1">
            <a:off x="7472516" y="1"/>
            <a:ext cx="2684207" cy="354452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73104-38C6-4D39-938A-8A6F7765AA0A}"/>
              </a:ext>
            </a:extLst>
          </p:cNvPr>
          <p:cNvSpPr txBox="1"/>
          <p:nvPr/>
        </p:nvSpPr>
        <p:spPr>
          <a:xfrm>
            <a:off x="7660148" y="4015169"/>
            <a:ext cx="2308942" cy="237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lacLorem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ipsum 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01064-B098-42E3-8B22-142970615236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F4EC0-0681-4A28-A765-5AE6B7250828}"/>
              </a:ext>
            </a:extLst>
          </p:cNvPr>
          <p:cNvSpPr txBox="1"/>
          <p:nvPr/>
        </p:nvSpPr>
        <p:spPr>
          <a:xfrm>
            <a:off x="7660148" y="419229"/>
            <a:ext cx="2308942" cy="237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lacLorem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ipsum 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2E934D-EC40-4F25-898E-53647E2EC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AFCCED-5FDF-4179-BB90-90FD37222CA0}"/>
              </a:ext>
            </a:extLst>
          </p:cNvPr>
          <p:cNvSpPr/>
          <p:nvPr/>
        </p:nvSpPr>
        <p:spPr>
          <a:xfrm>
            <a:off x="678425" y="3759200"/>
            <a:ext cx="2019543" cy="97842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49D3C-CF2B-435A-97D6-0BDDDC134B0C}"/>
              </a:ext>
            </a:extLst>
          </p:cNvPr>
          <p:cNvSpPr txBox="1"/>
          <p:nvPr/>
        </p:nvSpPr>
        <p:spPr>
          <a:xfrm>
            <a:off x="8552754" y="5143720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43501-8BC4-4272-AD42-9082378DE220}"/>
              </a:ext>
            </a:extLst>
          </p:cNvPr>
          <p:cNvSpPr txBox="1"/>
          <p:nvPr/>
        </p:nvSpPr>
        <p:spPr>
          <a:xfrm>
            <a:off x="8367252" y="4737620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020FD-8490-4EBB-A508-B9F010445FF6}"/>
              </a:ext>
            </a:extLst>
          </p:cNvPr>
          <p:cNvSpPr txBox="1"/>
          <p:nvPr/>
        </p:nvSpPr>
        <p:spPr>
          <a:xfrm>
            <a:off x="6272981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4CDF4E-2F2E-4D38-82BB-0425F3563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34AB09-5150-4BE3-A210-50F3F4A383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FBB303-CCDA-48B4-B8C2-54DEB165B0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C42C1-B540-4174-A39F-ED5D536470E6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7334-5F74-4AB0-80F9-7C144EF2C366}"/>
              </a:ext>
            </a:extLst>
          </p:cNvPr>
          <p:cNvSpPr txBox="1"/>
          <p:nvPr/>
        </p:nvSpPr>
        <p:spPr>
          <a:xfrm>
            <a:off x="5646994" y="4619426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A1A69-FEBA-4CAB-91F4-BC9D170F5869}"/>
              </a:ext>
            </a:extLst>
          </p:cNvPr>
          <p:cNvSpPr txBox="1"/>
          <p:nvPr/>
        </p:nvSpPr>
        <p:spPr>
          <a:xfrm>
            <a:off x="5461492" y="4213326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A6049-8474-499E-A6B5-664E89097B57}"/>
              </a:ext>
            </a:extLst>
          </p:cNvPr>
          <p:cNvSpPr txBox="1"/>
          <p:nvPr/>
        </p:nvSpPr>
        <p:spPr>
          <a:xfrm>
            <a:off x="678425" y="2152963"/>
            <a:ext cx="296082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76258A-8F9E-4833-980E-E2CA276F7B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F721-DA42-411F-82A4-38BFCBEC7FBF}"/>
              </a:ext>
            </a:extLst>
          </p:cNvPr>
          <p:cNvSpPr txBox="1"/>
          <p:nvPr/>
        </p:nvSpPr>
        <p:spPr>
          <a:xfrm>
            <a:off x="6746240" y="4903519"/>
            <a:ext cx="397256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FB46-702A-43D6-87B8-0BAE24B9F493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Creative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F79-7ABD-416E-B25A-F15181F3EF6D}"/>
              </a:ext>
            </a:extLst>
          </p:cNvPr>
          <p:cNvSpPr txBox="1"/>
          <p:nvPr/>
        </p:nvSpPr>
        <p:spPr>
          <a:xfrm>
            <a:off x="678425" y="2152963"/>
            <a:ext cx="296082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A56E709-A32B-4845-9EAB-E1F5F9691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DED487-2343-4F69-B809-43B2978D8CC1}"/>
              </a:ext>
            </a:extLst>
          </p:cNvPr>
          <p:cNvSpPr/>
          <p:nvPr/>
        </p:nvSpPr>
        <p:spPr>
          <a:xfrm>
            <a:off x="10850880" y="1742440"/>
            <a:ext cx="1341120" cy="337312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AE54-82B6-456B-AC8E-FC7099DCDC28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7168E-D00C-42A2-BD15-970AA6410AA8}"/>
              </a:ext>
            </a:extLst>
          </p:cNvPr>
          <p:cNvSpPr txBox="1"/>
          <p:nvPr/>
        </p:nvSpPr>
        <p:spPr>
          <a:xfrm>
            <a:off x="2946400" y="5228439"/>
            <a:ext cx="4612640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8BFE3D-99F1-4111-BD2A-8B35080D1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E1406-8E05-4039-8490-EE8EB4B4BDEC}"/>
              </a:ext>
            </a:extLst>
          </p:cNvPr>
          <p:cNvSpPr/>
          <p:nvPr/>
        </p:nvSpPr>
        <p:spPr>
          <a:xfrm>
            <a:off x="0" y="0"/>
            <a:ext cx="1115961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8E65B-65E0-4BE6-B228-06D4A2218EDA}"/>
              </a:ext>
            </a:extLst>
          </p:cNvPr>
          <p:cNvSpPr txBox="1"/>
          <p:nvPr/>
        </p:nvSpPr>
        <p:spPr>
          <a:xfrm>
            <a:off x="678426" y="2340868"/>
            <a:ext cx="6905222" cy="468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O princípio da eficiência é um aspecto fundamental da administração pública gerencial no Brasil. Este princípio orienta que os atos administrativos devem ser realizados com a máxima qualidade, competência e eficácia possível, visando o bem-estar da sociedade. (</a:t>
            </a:r>
            <a:r>
              <a:rPr lang="pt-BR" sz="1000" dirty="0">
                <a:hlinkClick r:id="rId2"/>
              </a:rPr>
              <a:t>O Princípio da Eficiência na Administração Pública | </a:t>
            </a:r>
            <a:r>
              <a:rPr lang="pt-BR" sz="1000" dirty="0" err="1">
                <a:hlinkClick r:id="rId2"/>
              </a:rPr>
              <a:t>Jusbrasil</a:t>
            </a:r>
            <a:r>
              <a:rPr lang="pt-BR" sz="1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pt-BR" sz="1000" b="1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A focalização é frequentemente discutida no contexto de políticas de combate à pobreza no Brasil. As críticas principais recaem sobre intervenções específicas, pontuais e de curto prazo, focalizadas nos pobres visando alívio imediato da pobreza, em detrimento de um sistema de defesa e garantia de direitos universais ou de políticas que conjugam ações focais e universais de médio e longo prazo​. (</a:t>
            </a:r>
            <a:r>
              <a:rPr lang="pt-BR" sz="1000" dirty="0">
                <a:hlinkClick r:id="rId3"/>
              </a:rPr>
              <a:t>SciELO - Brasil - Política de combate à pobreza no Brasil, concepções e estratégias Política de combate à pobreza no Brasil, concepções e estratégias</a:t>
            </a:r>
            <a:endParaRPr lang="pt-BR" sz="1000" dirty="0">
              <a:solidFill>
                <a:srgbClr val="34354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)</a:t>
            </a:r>
            <a:b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</a:br>
            <a:b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</a:br>
            <a: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A discussão sobre a focalização de políticas públicas também envolve métodos de avaliação para identificar a população-alvo das políticas, como destacado em um artigo de 2007 intitulado "Focalização de políticas públicas: uma discussão sobre os métodos de avaliação da população-alvo"​​. (</a:t>
            </a:r>
            <a:r>
              <a:rPr lang="pt-BR" sz="1000" dirty="0">
                <a:hlinkClick r:id="rId4"/>
              </a:rPr>
              <a:t>(PDF) Focalização de políticas públicas: uma discussão sobre os métodos de avaliação da população-alvo (researchgate.net)</a:t>
            </a:r>
            <a:endParaRPr lang="pt-BR" sz="1000" dirty="0">
              <a:solidFill>
                <a:srgbClr val="34354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pt-BR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pt-BR" sz="1000" b="1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0C733-79A7-4E8E-BB89-B26A53F29C29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Introdução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Comfortaa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E2E9FE-BB49-8BD9-83F5-7503561DC365}"/>
              </a:ext>
            </a:extLst>
          </p:cNvPr>
          <p:cNvSpPr/>
          <p:nvPr/>
        </p:nvSpPr>
        <p:spPr>
          <a:xfrm>
            <a:off x="10125512" y="2340868"/>
            <a:ext cx="2066488" cy="2066488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B797DB-5203-6DB0-E363-301AAFE7E138}"/>
              </a:ext>
            </a:extLst>
          </p:cNvPr>
          <p:cNvSpPr/>
          <p:nvPr/>
        </p:nvSpPr>
        <p:spPr>
          <a:xfrm>
            <a:off x="10399358" y="2606873"/>
            <a:ext cx="1520510" cy="1520510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162553B-4AAE-7151-A649-78393AFA3A01}"/>
              </a:ext>
            </a:extLst>
          </p:cNvPr>
          <p:cNvSpPr/>
          <p:nvPr/>
        </p:nvSpPr>
        <p:spPr>
          <a:xfrm>
            <a:off x="10702428" y="2898387"/>
            <a:ext cx="912655" cy="912655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C7B1B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73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F77F0-B264-4365-B52F-1AF768497CE7}"/>
              </a:ext>
            </a:extLst>
          </p:cNvPr>
          <p:cNvSpPr/>
          <p:nvPr/>
        </p:nvSpPr>
        <p:spPr>
          <a:xfrm>
            <a:off x="0" y="1234440"/>
            <a:ext cx="792480" cy="43891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9BF5-BD39-4CA8-BEEF-C653FD212255}"/>
              </a:ext>
            </a:extLst>
          </p:cNvPr>
          <p:cNvSpPr txBox="1"/>
          <p:nvPr/>
        </p:nvSpPr>
        <p:spPr>
          <a:xfrm>
            <a:off x="5890834" y="4405534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E6A8-4ECB-490B-88FD-C3793EE4CB21}"/>
              </a:ext>
            </a:extLst>
          </p:cNvPr>
          <p:cNvSpPr txBox="1"/>
          <p:nvPr/>
        </p:nvSpPr>
        <p:spPr>
          <a:xfrm>
            <a:off x="5890834" y="3999434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D0661-DF6D-4A5F-A069-E948C30F2475}"/>
              </a:ext>
            </a:extLst>
          </p:cNvPr>
          <p:cNvSpPr txBox="1"/>
          <p:nvPr/>
        </p:nvSpPr>
        <p:spPr>
          <a:xfrm>
            <a:off x="6272981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B2FCB-5D89-4581-81E6-A102457106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57272-CD72-4BA5-AF83-6D0F26D687E1}"/>
              </a:ext>
            </a:extLst>
          </p:cNvPr>
          <p:cNvSpPr txBox="1"/>
          <p:nvPr/>
        </p:nvSpPr>
        <p:spPr>
          <a:xfrm>
            <a:off x="3913239" y="2589154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Break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CFC6-D6A1-400C-98DC-1854A2285EFE}"/>
              </a:ext>
            </a:extLst>
          </p:cNvPr>
          <p:cNvSpPr txBox="1"/>
          <p:nvPr/>
        </p:nvSpPr>
        <p:spPr>
          <a:xfrm>
            <a:off x="3859161" y="3512484"/>
            <a:ext cx="463099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4991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33F72-C177-4980-AA36-ACF86304635E}"/>
              </a:ext>
            </a:extLst>
          </p:cNvPr>
          <p:cNvSpPr/>
          <p:nvPr/>
        </p:nvSpPr>
        <p:spPr>
          <a:xfrm>
            <a:off x="0" y="2727960"/>
            <a:ext cx="745702" cy="413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1632-0F86-447F-BA80-EC948865B493}"/>
              </a:ext>
            </a:extLst>
          </p:cNvPr>
          <p:cNvSpPr/>
          <p:nvPr/>
        </p:nvSpPr>
        <p:spPr>
          <a:xfrm>
            <a:off x="11446298" y="0"/>
            <a:ext cx="745702" cy="413004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2CB5E-052A-4605-9F49-E1A4B23E013C}"/>
              </a:ext>
            </a:extLst>
          </p:cNvPr>
          <p:cNvSpPr txBox="1"/>
          <p:nvPr/>
        </p:nvSpPr>
        <p:spPr>
          <a:xfrm>
            <a:off x="2810722" y="5228439"/>
            <a:ext cx="413004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24186-D171-4258-A67C-6D28D5D91C10}"/>
              </a:ext>
            </a:extLst>
          </p:cNvPr>
          <p:cNvSpPr txBox="1"/>
          <p:nvPr/>
        </p:nvSpPr>
        <p:spPr>
          <a:xfrm>
            <a:off x="5251238" y="411535"/>
            <a:ext cx="413004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DCA51-AFC9-4324-9DF6-5C63CC7BC936}"/>
              </a:ext>
            </a:extLst>
          </p:cNvPr>
          <p:cNvSpPr txBox="1"/>
          <p:nvPr/>
        </p:nvSpPr>
        <p:spPr>
          <a:xfrm>
            <a:off x="3475703" y="3136612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Creative Slide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E5D55D-2C49-472F-BE54-DBF65B78D8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58BE5-9953-494E-9B12-FEE314CC81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3D2C6-CE47-44CA-83DF-8F43C9F45E37}"/>
              </a:ext>
            </a:extLst>
          </p:cNvPr>
          <p:cNvSpPr txBox="1"/>
          <p:nvPr/>
        </p:nvSpPr>
        <p:spPr>
          <a:xfrm>
            <a:off x="8049670" y="3023037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77C05-D91B-4448-9C90-6806543FD93D}"/>
              </a:ext>
            </a:extLst>
          </p:cNvPr>
          <p:cNvSpPr txBox="1"/>
          <p:nvPr/>
        </p:nvSpPr>
        <p:spPr>
          <a:xfrm>
            <a:off x="7956919" y="2616937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70C9B-D768-411A-B6C7-BE1E2635E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AC153-E3E9-4AE8-8343-26A509E13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1C1FC2-FB19-41E4-B6F1-5B5FA31694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FE0D11-05FB-406B-9525-122110FE8B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4C25F-BA75-435A-9FB5-377EBA3A5F30}"/>
              </a:ext>
            </a:extLst>
          </p:cNvPr>
          <p:cNvSpPr/>
          <p:nvPr/>
        </p:nvSpPr>
        <p:spPr>
          <a:xfrm>
            <a:off x="10222374" y="1423685"/>
            <a:ext cx="347241" cy="4085863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894CC-5D55-4D5E-A6FD-CD14FC5F0A72}"/>
              </a:ext>
            </a:extLst>
          </p:cNvPr>
          <p:cNvSpPr txBox="1"/>
          <p:nvPr/>
        </p:nvSpPr>
        <p:spPr>
          <a:xfrm>
            <a:off x="2394033" y="5690104"/>
            <a:ext cx="582399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4F7C2-6FA9-413E-8195-A02CF9CFE0B9}"/>
              </a:ext>
            </a:extLst>
          </p:cNvPr>
          <p:cNvSpPr txBox="1"/>
          <p:nvPr/>
        </p:nvSpPr>
        <p:spPr>
          <a:xfrm>
            <a:off x="3475703" y="3136612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mfortaa" panose="00000800000000000000" pitchFamily="2" charset="0"/>
              </a:rPr>
              <a:t>Creative Slide</a:t>
            </a:r>
          </a:p>
        </p:txBody>
      </p:sp>
    </p:spTree>
    <p:extLst>
      <p:ext uri="{BB962C8B-B14F-4D97-AF65-F5344CB8AC3E}">
        <p14:creationId xmlns:p14="http://schemas.microsoft.com/office/powerpoint/2010/main" val="28721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D1827-99A0-4D97-85FA-82836A10BB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664CA-8C6E-4F0F-97AC-D0013482F235}"/>
              </a:ext>
            </a:extLst>
          </p:cNvPr>
          <p:cNvSpPr/>
          <p:nvPr/>
        </p:nvSpPr>
        <p:spPr>
          <a:xfrm>
            <a:off x="6096000" y="993556"/>
            <a:ext cx="4703180" cy="48708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997A0-7DC0-4139-9891-1BF40EA2ABD5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Creative Slide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3BDA2-35E0-4867-AC9E-23C805879B3A}"/>
              </a:ext>
            </a:extLst>
          </p:cNvPr>
          <p:cNvSpPr txBox="1"/>
          <p:nvPr/>
        </p:nvSpPr>
        <p:spPr>
          <a:xfrm>
            <a:off x="7459514" y="3023037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B8244-C7BF-48EE-B2DF-6DB497C4FC5E}"/>
              </a:ext>
            </a:extLst>
          </p:cNvPr>
          <p:cNvSpPr txBox="1"/>
          <p:nvPr/>
        </p:nvSpPr>
        <p:spPr>
          <a:xfrm>
            <a:off x="7274012" y="2616937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97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CAB6E-9413-4B88-9322-CDB80E9A9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E024-C76B-4739-AE74-4C31E690B298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0260-5BF6-4302-ABFF-605E0C65482F}"/>
              </a:ext>
            </a:extLst>
          </p:cNvPr>
          <p:cNvSpPr txBox="1"/>
          <p:nvPr/>
        </p:nvSpPr>
        <p:spPr>
          <a:xfrm>
            <a:off x="6946417" y="3429000"/>
            <a:ext cx="3793281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AC70F-3BAA-4B21-A553-9681A8BC4624}"/>
              </a:ext>
            </a:extLst>
          </p:cNvPr>
          <p:cNvSpPr/>
          <p:nvPr/>
        </p:nvSpPr>
        <p:spPr>
          <a:xfrm>
            <a:off x="1452302" y="5837451"/>
            <a:ext cx="7390756" cy="102054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AC660F-7DF1-421D-A396-39A3DB5915AF}"/>
              </a:ext>
            </a:extLst>
          </p:cNvPr>
          <p:cNvSpPr/>
          <p:nvPr/>
        </p:nvSpPr>
        <p:spPr>
          <a:xfrm>
            <a:off x="6137930" y="2175492"/>
            <a:ext cx="6054070" cy="173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1EC0F-CBBB-4CA1-8D80-FABFBCFF4E2E}"/>
              </a:ext>
            </a:extLst>
          </p:cNvPr>
          <p:cNvSpPr/>
          <p:nvPr/>
        </p:nvSpPr>
        <p:spPr>
          <a:xfrm>
            <a:off x="2" y="3990310"/>
            <a:ext cx="6054070" cy="173736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470C1-4846-4EB4-B1F5-6C62AF8625DD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A1597-7E24-41CD-84BC-F333185C32F8}"/>
              </a:ext>
            </a:extLst>
          </p:cNvPr>
          <p:cNvSpPr txBox="1"/>
          <p:nvPr/>
        </p:nvSpPr>
        <p:spPr>
          <a:xfrm>
            <a:off x="6379258" y="2435159"/>
            <a:ext cx="3793281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35125-CA25-401D-B93C-AF1D5735E25D}"/>
              </a:ext>
            </a:extLst>
          </p:cNvPr>
          <p:cNvSpPr txBox="1"/>
          <p:nvPr/>
        </p:nvSpPr>
        <p:spPr>
          <a:xfrm>
            <a:off x="2044714" y="4249977"/>
            <a:ext cx="3793281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836619-4549-430D-AA65-4C74201216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A64A8D-8547-4C3F-93AA-43D2A8931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A3EB0-9C8E-4691-8A92-6B08123DA57A}"/>
              </a:ext>
            </a:extLst>
          </p:cNvPr>
          <p:cNvSpPr txBox="1"/>
          <p:nvPr/>
        </p:nvSpPr>
        <p:spPr>
          <a:xfrm>
            <a:off x="3913239" y="2589154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404040"/>
                </a:solidFill>
                <a:latin typeface="Comfortaa" panose="00000800000000000000" pitchFamily="2" charset="0"/>
              </a:rPr>
              <a:t>Break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70837-A18C-48A4-B912-2B3EA6173627}"/>
              </a:ext>
            </a:extLst>
          </p:cNvPr>
          <p:cNvSpPr txBox="1"/>
          <p:nvPr/>
        </p:nvSpPr>
        <p:spPr>
          <a:xfrm>
            <a:off x="3859161" y="3512484"/>
            <a:ext cx="463099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7231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9141BD-D1B2-4FA9-BD03-F1EF113F0603}"/>
              </a:ext>
            </a:extLst>
          </p:cNvPr>
          <p:cNvSpPr/>
          <p:nvPr/>
        </p:nvSpPr>
        <p:spPr>
          <a:xfrm>
            <a:off x="8634714" y="0"/>
            <a:ext cx="3557286" cy="685800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7EF1C6C-42D6-4EA0-92D6-21A7AE007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807971"/>
              </p:ext>
            </p:extLst>
          </p:nvPr>
        </p:nvGraphicFramePr>
        <p:xfrm>
          <a:off x="5800365" y="2412352"/>
          <a:ext cx="5668698" cy="377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7D6DCF6-4F82-4612-9019-F466E55534E6}"/>
              </a:ext>
            </a:extLst>
          </p:cNvPr>
          <p:cNvSpPr/>
          <p:nvPr/>
        </p:nvSpPr>
        <p:spPr>
          <a:xfrm>
            <a:off x="9184640" y="699426"/>
            <a:ext cx="177478" cy="17747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A254AA-8F8C-4E6E-9F63-A55E3A3B537D}"/>
              </a:ext>
            </a:extLst>
          </p:cNvPr>
          <p:cNvSpPr/>
          <p:nvPr/>
        </p:nvSpPr>
        <p:spPr>
          <a:xfrm>
            <a:off x="9184640" y="971509"/>
            <a:ext cx="177478" cy="17747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15A9C-0ED7-4F1C-87C7-C73C495D3C0E}"/>
              </a:ext>
            </a:extLst>
          </p:cNvPr>
          <p:cNvSpPr/>
          <p:nvPr/>
        </p:nvSpPr>
        <p:spPr>
          <a:xfrm>
            <a:off x="9184640" y="1243592"/>
            <a:ext cx="177478" cy="1774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681668-CE4D-456F-91C3-85175FA8CC3E}"/>
              </a:ext>
            </a:extLst>
          </p:cNvPr>
          <p:cNvSpPr/>
          <p:nvPr/>
        </p:nvSpPr>
        <p:spPr>
          <a:xfrm>
            <a:off x="9184640" y="1515675"/>
            <a:ext cx="177478" cy="17747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827AEE-F6BD-4D34-A4EE-29DA8E354620}"/>
              </a:ext>
            </a:extLst>
          </p:cNvPr>
          <p:cNvSpPr/>
          <p:nvPr/>
        </p:nvSpPr>
        <p:spPr>
          <a:xfrm>
            <a:off x="9184640" y="1787758"/>
            <a:ext cx="177478" cy="1774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A384EA-79D8-404C-94CF-98BB8EE86B07}"/>
              </a:ext>
            </a:extLst>
          </p:cNvPr>
          <p:cNvSpPr/>
          <p:nvPr/>
        </p:nvSpPr>
        <p:spPr>
          <a:xfrm>
            <a:off x="9184640" y="2059839"/>
            <a:ext cx="177478" cy="1774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85727-5B63-4913-BEC9-FADED9543A56}"/>
              </a:ext>
            </a:extLst>
          </p:cNvPr>
          <p:cNvSpPr txBox="1"/>
          <p:nvPr/>
        </p:nvSpPr>
        <p:spPr>
          <a:xfrm>
            <a:off x="9422499" y="666516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AAA23-E92B-496A-9D4B-CC302C4E3774}"/>
              </a:ext>
            </a:extLst>
          </p:cNvPr>
          <p:cNvSpPr txBox="1"/>
          <p:nvPr/>
        </p:nvSpPr>
        <p:spPr>
          <a:xfrm>
            <a:off x="9422499" y="939528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B347A-E7AA-4086-B983-F5D32956F0D9}"/>
              </a:ext>
            </a:extLst>
          </p:cNvPr>
          <p:cNvSpPr txBox="1"/>
          <p:nvPr/>
        </p:nvSpPr>
        <p:spPr>
          <a:xfrm>
            <a:off x="9422499" y="1212540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387F0-6CC5-48CC-829D-AA59810141BE}"/>
              </a:ext>
            </a:extLst>
          </p:cNvPr>
          <p:cNvSpPr txBox="1"/>
          <p:nvPr/>
        </p:nvSpPr>
        <p:spPr>
          <a:xfrm>
            <a:off x="9422499" y="1485552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06679-2C9C-4B17-A0FD-C3EA84B37955}"/>
              </a:ext>
            </a:extLst>
          </p:cNvPr>
          <p:cNvSpPr txBox="1"/>
          <p:nvPr/>
        </p:nvSpPr>
        <p:spPr>
          <a:xfrm>
            <a:off x="9422499" y="1758564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40DA4-BB5B-48D7-96EF-7A7C85907B4E}"/>
              </a:ext>
            </a:extLst>
          </p:cNvPr>
          <p:cNvSpPr txBox="1"/>
          <p:nvPr/>
        </p:nvSpPr>
        <p:spPr>
          <a:xfrm>
            <a:off x="9422499" y="2031575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Slice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5CD23-4BCC-41D5-A125-DFAF4DD1332A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Pie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F3379-AB5B-4206-BD30-B0B956CB576C}"/>
              </a:ext>
            </a:extLst>
          </p:cNvPr>
          <p:cNvSpPr txBox="1"/>
          <p:nvPr/>
        </p:nvSpPr>
        <p:spPr>
          <a:xfrm>
            <a:off x="1247630" y="4619426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EDA52-75B9-4BBD-858D-7B6FE21ABB2D}"/>
              </a:ext>
            </a:extLst>
          </p:cNvPr>
          <p:cNvSpPr txBox="1"/>
          <p:nvPr/>
        </p:nvSpPr>
        <p:spPr>
          <a:xfrm>
            <a:off x="677359" y="4213326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781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C959D-567F-4588-BB54-CBF859788E89}"/>
              </a:ext>
            </a:extLst>
          </p:cNvPr>
          <p:cNvSpPr txBox="1"/>
          <p:nvPr/>
        </p:nvSpPr>
        <p:spPr>
          <a:xfrm>
            <a:off x="468701" y="2022157"/>
            <a:ext cx="4078132" cy="348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Restrição Fiscal e Focalização: No contexto de restrição fiscal crescente após 2014, as avaliações de políticas públicas no Brasil têm priorizado a eficiência dos programas e ações, o que pode estar relacionado com a necessidade de focalizar recursos em áreas prioritárias para maximizar o impacto das políticas públicas​​. (</a:t>
            </a:r>
            <a:r>
              <a:rPr lang="pt-BR" sz="1000" dirty="0">
                <a:hlinkClick r:id="rId2"/>
              </a:rPr>
              <a:t>SciELO - Brasil - Economia política e avaliação em políticas públicas no Brasil pós-2014 Economia política e avaliação em políticas públicas no Brasil pós-2014</a:t>
            </a:r>
            <a:r>
              <a:rPr lang="pt-BR" sz="1000" dirty="0"/>
              <a:t>)</a:t>
            </a:r>
          </a:p>
          <a:p>
            <a:pPr>
              <a:lnSpc>
                <a:spcPct val="150000"/>
              </a:lnSpc>
            </a:pPr>
            <a:endParaRPr lang="pt-BR" sz="1000" b="1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Dado o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cenário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escassez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recursos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e das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vantagens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da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focalização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é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possível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selecionar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municípios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 Minas Gerais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utilizando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aprendizando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máquina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não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supervisionado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? (</a:t>
            </a:r>
            <a:r>
              <a:rPr lang="en-US" sz="12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clusterização</a:t>
            </a:r>
            <a:r>
              <a:rPr lang="en-US" sz="12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)</a:t>
            </a:r>
            <a:endParaRPr lang="en-US" sz="1200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FD7A-FFCB-4F78-BB71-3B44F86088EB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04040"/>
                </a:solidFill>
                <a:latin typeface="Comfortaa" panose="00000800000000000000" pitchFamily="2" charset="0"/>
              </a:rPr>
              <a:t>Hipótese</a:t>
            </a:r>
            <a:endParaRPr lang="en-US" sz="3200" b="1" dirty="0">
              <a:solidFill>
                <a:srgbClr val="404040"/>
              </a:solidFill>
              <a:latin typeface="Comfortaa" panose="00000800000000000000" pitchFamily="2" charset="0"/>
            </a:endParaRPr>
          </a:p>
        </p:txBody>
      </p:sp>
      <p:pic>
        <p:nvPicPr>
          <p:cNvPr id="2" name="Espaço Reservado para Conteúdo 4" descr="Uma imagem contendo Mapa&#10;&#10;Descrição gerada automaticamente">
            <a:extLst>
              <a:ext uri="{FF2B5EF4-FFF2-40B4-BE49-F238E27FC236}">
                <a16:creationId xmlns:a16="http://schemas.microsoft.com/office/drawing/2014/main" id="{9F068523-F84D-1FE2-8108-38484D3A76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4" r="8519"/>
          <a:stretch/>
        </p:blipFill>
        <p:spPr>
          <a:xfrm>
            <a:off x="4664278" y="0"/>
            <a:ext cx="7527721" cy="6858000"/>
          </a:xfrm>
        </p:spPr>
      </p:pic>
    </p:spTree>
    <p:extLst>
      <p:ext uri="{BB962C8B-B14F-4D97-AF65-F5344CB8AC3E}">
        <p14:creationId xmlns:p14="http://schemas.microsoft.com/office/powerpoint/2010/main" val="21312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ECDB8A-6DC1-418A-96DD-C6899A1AA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597368"/>
              </p:ext>
            </p:extLst>
          </p:nvPr>
        </p:nvGraphicFramePr>
        <p:xfrm>
          <a:off x="663674" y="2175492"/>
          <a:ext cx="7251292" cy="396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D93FBF-A1E9-4419-A45C-A28CB7C663AC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Area 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2B1E1-FC7A-4258-A2D5-90CEEE081D10}"/>
              </a:ext>
            </a:extLst>
          </p:cNvPr>
          <p:cNvSpPr/>
          <p:nvPr/>
        </p:nvSpPr>
        <p:spPr>
          <a:xfrm>
            <a:off x="8634714" y="0"/>
            <a:ext cx="3557286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9B5140-83A9-4A93-9E2D-1507741F837D}"/>
              </a:ext>
            </a:extLst>
          </p:cNvPr>
          <p:cNvSpPr/>
          <p:nvPr/>
        </p:nvSpPr>
        <p:spPr>
          <a:xfrm>
            <a:off x="9184640" y="1885339"/>
            <a:ext cx="177478" cy="177478"/>
          </a:xfrm>
          <a:prstGeom prst="ellipse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3CEEC2-9E71-4315-A659-2EDF2506C730}"/>
              </a:ext>
            </a:extLst>
          </p:cNvPr>
          <p:cNvSpPr/>
          <p:nvPr/>
        </p:nvSpPr>
        <p:spPr>
          <a:xfrm>
            <a:off x="9184640" y="2157422"/>
            <a:ext cx="177478" cy="1774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FFBA83-13CF-4229-89FE-1C52E376BE22}"/>
              </a:ext>
            </a:extLst>
          </p:cNvPr>
          <p:cNvSpPr/>
          <p:nvPr/>
        </p:nvSpPr>
        <p:spPr>
          <a:xfrm>
            <a:off x="9184640" y="2429505"/>
            <a:ext cx="177478" cy="1774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92108-90BE-4710-BAE0-A8EB451B7EBB}"/>
              </a:ext>
            </a:extLst>
          </p:cNvPr>
          <p:cNvSpPr txBox="1"/>
          <p:nvPr/>
        </p:nvSpPr>
        <p:spPr>
          <a:xfrm>
            <a:off x="9422499" y="1852429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omfortaa" panose="00000800000000000000" pitchFamily="2" charset="0"/>
              </a:rPr>
              <a:t>Slice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F4626-BD91-4AEC-98A8-3D65DD580443}"/>
              </a:ext>
            </a:extLst>
          </p:cNvPr>
          <p:cNvSpPr txBox="1"/>
          <p:nvPr/>
        </p:nvSpPr>
        <p:spPr>
          <a:xfrm>
            <a:off x="9422499" y="2125441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omfortaa" panose="00000800000000000000" pitchFamily="2" charset="0"/>
              </a:rPr>
              <a:t>Slice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4E34B-83FD-4AA0-A698-8A80FDB22CA3}"/>
              </a:ext>
            </a:extLst>
          </p:cNvPr>
          <p:cNvSpPr txBox="1"/>
          <p:nvPr/>
        </p:nvSpPr>
        <p:spPr>
          <a:xfrm>
            <a:off x="9422499" y="2398453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omfortaa" panose="00000800000000000000" pitchFamily="2" charset="0"/>
              </a:rPr>
              <a:t>Slice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952FA3-A10C-482F-8D0A-11AF1D949C8E}"/>
              </a:ext>
            </a:extLst>
          </p:cNvPr>
          <p:cNvSpPr txBox="1"/>
          <p:nvPr/>
        </p:nvSpPr>
        <p:spPr>
          <a:xfrm>
            <a:off x="8932947" y="4619426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7A4D-C4F6-4B7B-B486-E42C2795323A}"/>
              </a:ext>
            </a:extLst>
          </p:cNvPr>
          <p:cNvSpPr txBox="1"/>
          <p:nvPr/>
        </p:nvSpPr>
        <p:spPr>
          <a:xfrm>
            <a:off x="8932947" y="4213326"/>
            <a:ext cx="29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7730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738B-0FC9-4125-8846-2F539C005D4F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Column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C7243-649B-48F2-A4C5-CA155C17C136}"/>
              </a:ext>
            </a:extLst>
          </p:cNvPr>
          <p:cNvSpPr/>
          <p:nvPr/>
        </p:nvSpPr>
        <p:spPr>
          <a:xfrm>
            <a:off x="8634714" y="0"/>
            <a:ext cx="3557286" cy="685800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F09C18-1B71-44BF-A3ED-D23C45D3012A}"/>
              </a:ext>
            </a:extLst>
          </p:cNvPr>
          <p:cNvSpPr/>
          <p:nvPr/>
        </p:nvSpPr>
        <p:spPr>
          <a:xfrm>
            <a:off x="9184640" y="699426"/>
            <a:ext cx="177478" cy="17747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0956C-077D-4127-8A6D-760ED3B1D81F}"/>
              </a:ext>
            </a:extLst>
          </p:cNvPr>
          <p:cNvSpPr/>
          <p:nvPr/>
        </p:nvSpPr>
        <p:spPr>
          <a:xfrm>
            <a:off x="9184640" y="971509"/>
            <a:ext cx="177478" cy="17747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A3138-10CE-4F47-AAA2-E9206498E524}"/>
              </a:ext>
            </a:extLst>
          </p:cNvPr>
          <p:cNvSpPr txBox="1"/>
          <p:nvPr/>
        </p:nvSpPr>
        <p:spPr>
          <a:xfrm>
            <a:off x="9422499" y="666516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Series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4086E-2459-4023-AF00-45581599C897}"/>
              </a:ext>
            </a:extLst>
          </p:cNvPr>
          <p:cNvSpPr txBox="1"/>
          <p:nvPr/>
        </p:nvSpPr>
        <p:spPr>
          <a:xfrm>
            <a:off x="9422499" y="939528"/>
            <a:ext cx="126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04040"/>
                </a:solidFill>
                <a:latin typeface="Comfortaa" panose="00000800000000000000" pitchFamily="2" charset="0"/>
              </a:rPr>
              <a:t>Series 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483731-DC43-4562-A31A-9D7FE08DD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47254"/>
              </p:ext>
            </p:extLst>
          </p:nvPr>
        </p:nvGraphicFramePr>
        <p:xfrm>
          <a:off x="5023577" y="1458471"/>
          <a:ext cx="6568471" cy="4378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716D8AF-BEF0-4DDC-A5C1-5B5E20DF1228}"/>
              </a:ext>
            </a:extLst>
          </p:cNvPr>
          <p:cNvSpPr txBox="1"/>
          <p:nvPr/>
        </p:nvSpPr>
        <p:spPr>
          <a:xfrm>
            <a:off x="1247630" y="4619426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0EDBB-A957-45E9-BD47-A24996F79FE5}"/>
              </a:ext>
            </a:extLst>
          </p:cNvPr>
          <p:cNvSpPr txBox="1"/>
          <p:nvPr/>
        </p:nvSpPr>
        <p:spPr>
          <a:xfrm>
            <a:off x="677359" y="4213326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0066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6" grpId="0"/>
      <p:bldP spid="17" grpId="0"/>
      <p:bldGraphic spid="8" grpId="0">
        <p:bldAsOne/>
      </p:bldGraphic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4D7CCD-AB07-4A01-AF95-F0C392A8E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783646"/>
              </p:ext>
            </p:extLst>
          </p:nvPr>
        </p:nvGraphicFramePr>
        <p:xfrm>
          <a:off x="678425" y="2175492"/>
          <a:ext cx="7236542" cy="380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284A2-8F81-42B6-8326-E46864E70989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Scatter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9A19F-DF0E-4043-8C5F-DE7BB9FDFE84}"/>
              </a:ext>
            </a:extLst>
          </p:cNvPr>
          <p:cNvSpPr/>
          <p:nvPr/>
        </p:nvSpPr>
        <p:spPr>
          <a:xfrm>
            <a:off x="8634714" y="0"/>
            <a:ext cx="3557286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10B97-DD1D-4389-978F-6C24CE289263}"/>
              </a:ext>
            </a:extLst>
          </p:cNvPr>
          <p:cNvSpPr txBox="1"/>
          <p:nvPr/>
        </p:nvSpPr>
        <p:spPr>
          <a:xfrm>
            <a:off x="8932947" y="2865196"/>
            <a:ext cx="2960820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endParaRPr lang="en-US" sz="10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CB348-E1AC-42E2-B3EB-A9945FB5E46B}"/>
              </a:ext>
            </a:extLst>
          </p:cNvPr>
          <p:cNvSpPr txBox="1"/>
          <p:nvPr/>
        </p:nvSpPr>
        <p:spPr>
          <a:xfrm>
            <a:off x="8932947" y="2459096"/>
            <a:ext cx="29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0840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2571518-D112-4CE9-8172-C516201236F1}"/>
              </a:ext>
            </a:extLst>
          </p:cNvPr>
          <p:cNvSpPr/>
          <p:nvPr/>
        </p:nvSpPr>
        <p:spPr>
          <a:xfrm>
            <a:off x="8634714" y="0"/>
            <a:ext cx="3557286" cy="685800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68206F-29D6-4893-81A7-074DC475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91390"/>
              </p:ext>
            </p:extLst>
          </p:nvPr>
        </p:nvGraphicFramePr>
        <p:xfrm>
          <a:off x="1022238" y="2175492"/>
          <a:ext cx="7195535" cy="38633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1171">
                  <a:extLst>
                    <a:ext uri="{9D8B030D-6E8A-4147-A177-3AD203B41FA5}">
                      <a16:colId xmlns:a16="http://schemas.microsoft.com/office/drawing/2014/main" val="1881591818"/>
                    </a:ext>
                  </a:extLst>
                </a:gridCol>
                <a:gridCol w="1266167">
                  <a:extLst>
                    <a:ext uri="{9D8B030D-6E8A-4147-A177-3AD203B41FA5}">
                      <a16:colId xmlns:a16="http://schemas.microsoft.com/office/drawing/2014/main" val="3397399640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80727694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1326816366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2554861510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2669081539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222474422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2886304381"/>
                    </a:ext>
                  </a:extLst>
                </a:gridCol>
                <a:gridCol w="741171">
                  <a:extLst>
                    <a:ext uri="{9D8B030D-6E8A-4147-A177-3AD203B41FA5}">
                      <a16:colId xmlns:a16="http://schemas.microsoft.com/office/drawing/2014/main" val="2860461405"/>
                    </a:ext>
                  </a:extLst>
                </a:gridCol>
              </a:tblGrid>
              <a:tr h="38633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NO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DESCRIPTION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WEEK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DES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028390"/>
                  </a:ext>
                </a:extLst>
              </a:tr>
              <a:tr h="386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1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4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5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6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12743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1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668022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0294440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3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5847788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4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7987745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5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973241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6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5127945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7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679396"/>
                  </a:ext>
                </a:extLst>
              </a:tr>
              <a:tr h="3863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spc="90" baseline="0" dirty="0">
                          <a:effectLst/>
                          <a:latin typeface="Comfortaa" panose="00000800000000000000" pitchFamily="2" charset="0"/>
                        </a:rPr>
                        <a:t>8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spc="90" baseline="0" dirty="0">
                          <a:effectLst/>
                          <a:latin typeface="Comfortaa" panose="00000800000000000000" pitchFamily="2" charset="0"/>
                        </a:rPr>
                        <a:t>Name here</a:t>
                      </a: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omfortaa" panose="00000800000000000000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1659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616D04-E530-4A3F-95F0-096E53AFACC8}"/>
              </a:ext>
            </a:extLst>
          </p:cNvPr>
          <p:cNvSpPr txBox="1"/>
          <p:nvPr/>
        </p:nvSpPr>
        <p:spPr>
          <a:xfrm>
            <a:off x="678425" y="1020548"/>
            <a:ext cx="524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8EC24-F1A9-4603-BC0D-12E7125B7A54}"/>
              </a:ext>
            </a:extLst>
          </p:cNvPr>
          <p:cNvSpPr txBox="1"/>
          <p:nvPr/>
        </p:nvSpPr>
        <p:spPr>
          <a:xfrm>
            <a:off x="8932947" y="2865196"/>
            <a:ext cx="2960820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endParaRPr lang="en-US" sz="10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C3379-AD8C-4AE2-B6B4-82BF83DA5200}"/>
              </a:ext>
            </a:extLst>
          </p:cNvPr>
          <p:cNvSpPr txBox="1"/>
          <p:nvPr/>
        </p:nvSpPr>
        <p:spPr>
          <a:xfrm>
            <a:off x="8932947" y="2459096"/>
            <a:ext cx="29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mfortaa" panose="000008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004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B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57272-CD72-4BA5-AF83-6D0F26D687E1}"/>
              </a:ext>
            </a:extLst>
          </p:cNvPr>
          <p:cNvSpPr txBox="1"/>
          <p:nvPr/>
        </p:nvSpPr>
        <p:spPr>
          <a:xfrm>
            <a:off x="3913239" y="2589154"/>
            <a:ext cx="452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CFC6-D6A1-400C-98DC-1854A2285EFE}"/>
              </a:ext>
            </a:extLst>
          </p:cNvPr>
          <p:cNvSpPr txBox="1"/>
          <p:nvPr/>
        </p:nvSpPr>
        <p:spPr>
          <a:xfrm>
            <a:off x="3859161" y="3512484"/>
            <a:ext cx="463099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39623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4">
            <a:extLst>
              <a:ext uri="{FF2B5EF4-FFF2-40B4-BE49-F238E27FC236}">
                <a16:creationId xmlns:a16="http://schemas.microsoft.com/office/drawing/2014/main" id="{FB8613B3-4978-462C-4D92-3344015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2" y="713064"/>
            <a:ext cx="8376953" cy="5584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0F0FD-0366-4CBA-9E17-F50390B32ACD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Minas Gerais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57A0-016F-49A0-8300-4F029AC307DB}"/>
              </a:ext>
            </a:extLst>
          </p:cNvPr>
          <p:cNvSpPr txBox="1"/>
          <p:nvPr/>
        </p:nvSpPr>
        <p:spPr>
          <a:xfrm>
            <a:off x="1247630" y="5139172"/>
            <a:ext cx="2960820" cy="99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Como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pode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ser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observado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pelo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mapa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municípios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mineiros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com o IPM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mais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elevado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se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concentram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na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região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norte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e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nordeste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geográfico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do Estado</a:t>
            </a:r>
            <a:endParaRPr lang="en-US" sz="1000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5BA7C02-9503-4AEF-80C2-B33C4CA438C5}"/>
              </a:ext>
            </a:extLst>
          </p:cNvPr>
          <p:cNvSpPr txBox="1"/>
          <p:nvPr/>
        </p:nvSpPr>
        <p:spPr>
          <a:xfrm>
            <a:off x="677359" y="4733072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Distribuição</a:t>
            </a:r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 do IPM dos </a:t>
            </a:r>
            <a:r>
              <a:rPr lang="en-US" sz="1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Municípios</a:t>
            </a:r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 </a:t>
            </a:r>
            <a:r>
              <a:rPr lang="en-US" sz="1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Mineiros</a:t>
            </a:r>
            <a:endParaRPr lang="en-US" sz="1200" b="1" dirty="0">
              <a:solidFill>
                <a:srgbClr val="404040"/>
              </a:solidFill>
              <a:latin typeface="Comfortaa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0F0FD-0366-4CBA-9E17-F50390B32ACD}"/>
              </a:ext>
            </a:extLst>
          </p:cNvPr>
          <p:cNvSpPr txBox="1"/>
          <p:nvPr/>
        </p:nvSpPr>
        <p:spPr>
          <a:xfrm>
            <a:off x="9479559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Raças</a:t>
            </a:r>
            <a:endParaRPr lang="en-US" sz="3200" b="1" dirty="0">
              <a:solidFill>
                <a:srgbClr val="404040"/>
              </a:solidFill>
              <a:latin typeface="Comfortaa" panose="000008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57A0-016F-49A0-8300-4F029AC307DB}"/>
              </a:ext>
            </a:extLst>
          </p:cNvPr>
          <p:cNvSpPr txBox="1"/>
          <p:nvPr/>
        </p:nvSpPr>
        <p:spPr>
          <a:xfrm>
            <a:off x="1247630" y="5139172"/>
            <a:ext cx="2960820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A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presença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pessoas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pobres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/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vulneráveis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é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maior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no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grupo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declarado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preto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/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parda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Adicionalmente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quando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olhamos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para o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grupo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dos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municípios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com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menor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IPM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percebemos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uma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predominância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dessas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raças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endParaRPr lang="en-US" sz="1000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5BA7C02-9503-4AEF-80C2-B33C4CA438C5}"/>
              </a:ext>
            </a:extLst>
          </p:cNvPr>
          <p:cNvSpPr txBox="1"/>
          <p:nvPr/>
        </p:nvSpPr>
        <p:spPr>
          <a:xfrm>
            <a:off x="677359" y="4733072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IPM e </a:t>
            </a:r>
            <a:r>
              <a:rPr lang="en-US" sz="1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Raças</a:t>
            </a:r>
            <a:endParaRPr lang="en-US" sz="1200" b="1" dirty="0">
              <a:solidFill>
                <a:srgbClr val="404040"/>
              </a:solidFill>
              <a:latin typeface="Comfortaa" panose="00000800000000000000" pitchFamily="2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7A4136D-4256-EBF0-048C-8677AB95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3898"/>
              </p:ext>
            </p:extLst>
          </p:nvPr>
        </p:nvGraphicFramePr>
        <p:xfrm>
          <a:off x="7239698" y="2203151"/>
          <a:ext cx="4479721" cy="26684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4662">
                  <a:extLst>
                    <a:ext uri="{9D8B030D-6E8A-4147-A177-3AD203B41FA5}">
                      <a16:colId xmlns:a16="http://schemas.microsoft.com/office/drawing/2014/main" val="1425712518"/>
                    </a:ext>
                  </a:extLst>
                </a:gridCol>
                <a:gridCol w="2335059">
                  <a:extLst>
                    <a:ext uri="{9D8B030D-6E8A-4147-A177-3AD203B41FA5}">
                      <a16:colId xmlns:a16="http://schemas.microsoft.com/office/drawing/2014/main" val="3618270389"/>
                    </a:ext>
                  </a:extLst>
                </a:gridCol>
              </a:tblGrid>
              <a:tr h="75313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Raça declarada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effectLst/>
                        </a:rPr>
                        <a:t>Proporção Média de Pobres/Vulneráveis nos municípios mineiros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259937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Amarela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0.409411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664389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Branca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0.407832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74062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Indígena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0.362828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545144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Parda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0.484149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539853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Preta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</a:rPr>
                        <a:t>0.490043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41337"/>
                  </a:ext>
                </a:extLst>
              </a:tr>
            </a:tbl>
          </a:graphicData>
        </a:graphic>
      </p:graphicFrame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833C93CD-1A6C-471B-2EA4-47706116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" y="690923"/>
            <a:ext cx="5154320" cy="3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0F0FD-0366-4CBA-9E17-F50390B32ACD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Sexo</a:t>
            </a:r>
            <a:endParaRPr lang="en-US" sz="3200" b="1" dirty="0">
              <a:solidFill>
                <a:srgbClr val="404040"/>
              </a:solidFill>
              <a:latin typeface="Comfortaa" panose="000008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057A0-016F-49A0-8300-4F029AC307DB}"/>
              </a:ext>
            </a:extLst>
          </p:cNvPr>
          <p:cNvSpPr txBox="1"/>
          <p:nvPr/>
        </p:nvSpPr>
        <p:spPr>
          <a:xfrm>
            <a:off x="1247630" y="5139172"/>
            <a:ext cx="296082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A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ocorrência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e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pobres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/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vulneráveis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é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ligeiramente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maior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 entre </a:t>
            </a:r>
            <a:r>
              <a:rPr lang="en-US" sz="1000" b="1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homens</a:t>
            </a: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.</a:t>
            </a:r>
            <a:endParaRPr lang="en-US" sz="1000" spc="90" dirty="0">
              <a:solidFill>
                <a:srgbClr val="404040"/>
              </a:solidFill>
              <a:latin typeface="GeosansLight" panose="02000603020000020003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5BA7C02-9503-4AEF-80C2-B33C4CA438C5}"/>
              </a:ext>
            </a:extLst>
          </p:cNvPr>
          <p:cNvSpPr txBox="1"/>
          <p:nvPr/>
        </p:nvSpPr>
        <p:spPr>
          <a:xfrm>
            <a:off x="677359" y="4733072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404040"/>
                </a:solidFill>
                <a:latin typeface="Comfortaa" panose="00000800000000000000" pitchFamily="2" charset="0"/>
              </a:rPr>
              <a:t>Sexo</a:t>
            </a:r>
            <a:r>
              <a:rPr lang="en-US" sz="1200" b="1" dirty="0">
                <a:solidFill>
                  <a:srgbClr val="404040"/>
                </a:solidFill>
                <a:latin typeface="Comfortaa" panose="00000800000000000000" pitchFamily="2" charset="0"/>
              </a:rPr>
              <a:t> e IPM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D1E730-1659-6BC1-8781-1D64FF8D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80647"/>
              </p:ext>
            </p:extLst>
          </p:nvPr>
        </p:nvGraphicFramePr>
        <p:xfrm>
          <a:off x="488179" y="2050082"/>
          <a:ext cx="4479721" cy="1832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4662">
                  <a:extLst>
                    <a:ext uri="{9D8B030D-6E8A-4147-A177-3AD203B41FA5}">
                      <a16:colId xmlns:a16="http://schemas.microsoft.com/office/drawing/2014/main" val="1425712518"/>
                    </a:ext>
                  </a:extLst>
                </a:gridCol>
                <a:gridCol w="2335059">
                  <a:extLst>
                    <a:ext uri="{9D8B030D-6E8A-4147-A177-3AD203B41FA5}">
                      <a16:colId xmlns:a16="http://schemas.microsoft.com/office/drawing/2014/main" val="3618270389"/>
                    </a:ext>
                  </a:extLst>
                </a:gridCol>
              </a:tblGrid>
              <a:tr h="75313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Sexo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effectLst/>
                        </a:rPr>
                        <a:t>Proporção Média de Pobres/Vulneráveis nos municípios mineiros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259937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Homem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0.468074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664389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Mulher </a:t>
                      </a:r>
                      <a:endParaRPr lang="pt-BR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0.438395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74062"/>
                  </a:ext>
                </a:extLst>
              </a:tr>
            </a:tbl>
          </a:graphicData>
        </a:graphic>
      </p:graphicFrame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1430B219-06FD-615D-4442-86B3D888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86" y="1149292"/>
            <a:ext cx="6618479" cy="38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3F913-EEC9-4AE8-954A-C05698436756}"/>
              </a:ext>
            </a:extLst>
          </p:cNvPr>
          <p:cNvSpPr/>
          <p:nvPr/>
        </p:nvSpPr>
        <p:spPr>
          <a:xfrm>
            <a:off x="0" y="3426541"/>
            <a:ext cx="12192000" cy="3431459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C1388-9B10-417F-A6F9-F1203E0FED59}"/>
              </a:ext>
            </a:extLst>
          </p:cNvPr>
          <p:cNvSpPr txBox="1"/>
          <p:nvPr/>
        </p:nvSpPr>
        <p:spPr>
          <a:xfrm>
            <a:off x="5604387" y="3662360"/>
            <a:ext cx="4729316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000" spc="90" dirty="0">
              <a:solidFill>
                <a:srgbClr val="F6F6F6"/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Class </a:t>
            </a:r>
            <a:r>
              <a:rPr lang="en-US" sz="10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Phasellus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arcu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risus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porta vestibulum mi. Nunc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turpis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a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ullamcorper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D346C-389A-4D48-8C2A-DB6FE6596F64}"/>
              </a:ext>
            </a:extLst>
          </p:cNvPr>
          <p:cNvSpPr txBox="1"/>
          <p:nvPr/>
        </p:nvSpPr>
        <p:spPr>
          <a:xfrm>
            <a:off x="5604387" y="2431469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26735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A6C-BEB0-4A5C-9D0F-5048DE06A96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AB0B3-AC87-4F52-96DA-49B36828841F}"/>
              </a:ext>
            </a:extLst>
          </p:cNvPr>
          <p:cNvSpPr txBox="1"/>
          <p:nvPr/>
        </p:nvSpPr>
        <p:spPr>
          <a:xfrm>
            <a:off x="2632425" y="5139172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49C4A-C8FB-44F6-92E0-34CB5A8B31E7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0C604-8203-4881-9195-C2B8A7788D6E}"/>
              </a:ext>
            </a:extLst>
          </p:cNvPr>
          <p:cNvSpPr txBox="1"/>
          <p:nvPr/>
        </p:nvSpPr>
        <p:spPr>
          <a:xfrm>
            <a:off x="8051309" y="5600837"/>
            <a:ext cx="296082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404040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404040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404040"/>
                </a:solidFill>
                <a:latin typeface="GeosansLight" panose="02000603020000020003" pitchFamily="2" charset="0"/>
              </a:rPr>
              <a:t>,.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F697-7051-4407-B2F3-BD10602BEF7F}"/>
              </a:ext>
            </a:extLst>
          </p:cNvPr>
          <p:cNvSpPr txBox="1"/>
          <p:nvPr/>
        </p:nvSpPr>
        <p:spPr>
          <a:xfrm>
            <a:off x="2632425" y="4733072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42EB65-ACEE-4666-A92F-F8A5585D0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B996BA-F708-463D-9FF6-06292A87187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7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F0C68-A4AB-471C-BDDB-6364C778027B}"/>
              </a:ext>
            </a:extLst>
          </p:cNvPr>
          <p:cNvSpPr txBox="1"/>
          <p:nvPr/>
        </p:nvSpPr>
        <p:spPr>
          <a:xfrm>
            <a:off x="678426" y="1020548"/>
            <a:ext cx="314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04040"/>
                </a:solidFill>
                <a:latin typeface="Comfortaa" panose="00000800000000000000" pitchFamily="2" charset="0"/>
              </a:rPr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D4E40-5900-402F-BDBE-90B9C4124184}"/>
              </a:ext>
            </a:extLst>
          </p:cNvPr>
          <p:cNvSpPr txBox="1"/>
          <p:nvPr/>
        </p:nvSpPr>
        <p:spPr>
          <a:xfrm>
            <a:off x="8552754" y="1426648"/>
            <a:ext cx="296082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rgbClr val="F6F6F6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33D16-083C-47C6-8E03-6267A202159C}"/>
              </a:ext>
            </a:extLst>
          </p:cNvPr>
          <p:cNvSpPr txBox="1"/>
          <p:nvPr/>
        </p:nvSpPr>
        <p:spPr>
          <a:xfrm>
            <a:off x="8367252" y="1020548"/>
            <a:ext cx="314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omfortaa" panose="00000800000000000000" pitchFamily="2" charset="0"/>
              </a:rPr>
              <a:t>Your title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39A08B-0586-4FF0-9A08-C6CB3AFD8E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2126</Words>
  <Application>Microsoft Office PowerPoint</Application>
  <PresentationFormat>Widescreen</PresentationFormat>
  <Paragraphs>213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Comfortaa</vt:lpstr>
      <vt:lpstr>GeosansLight</vt:lpstr>
      <vt:lpstr>Söhne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Tulio Lopes</cp:lastModifiedBy>
  <cp:revision>33</cp:revision>
  <dcterms:created xsi:type="dcterms:W3CDTF">2019-07-16T11:54:57Z</dcterms:created>
  <dcterms:modified xsi:type="dcterms:W3CDTF">2023-10-27T15:33:52Z</dcterms:modified>
</cp:coreProperties>
</file>