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2/16/2024</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244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2/16/2024</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16891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2/16/2024</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20930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2/16/2024</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2/16/2024</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419963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2/16/2024</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96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2/16/2024</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07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2/16/2024</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73719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2/16/2024</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51097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2/16/2024</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25263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2/16/2024</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503977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2/16/2024</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32026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11E0-F97E-D9F2-A7D4-C365284C3ED7}"/>
              </a:ext>
            </a:extLst>
          </p:cNvPr>
          <p:cNvSpPr>
            <a:spLocks noGrp="1"/>
          </p:cNvSpPr>
          <p:nvPr>
            <p:ph type="title"/>
          </p:nvPr>
        </p:nvSpPr>
        <p:spPr/>
        <p:txBody>
          <a:bodyPr/>
          <a:lstStyle/>
          <a:p>
            <a:r>
              <a:rPr lang="en-US" dirty="0"/>
              <a:t>Sampling Distributions</a:t>
            </a:r>
          </a:p>
        </p:txBody>
      </p:sp>
      <p:sp>
        <p:nvSpPr>
          <p:cNvPr id="3" name="Content Placeholder 2">
            <a:extLst>
              <a:ext uri="{FF2B5EF4-FFF2-40B4-BE49-F238E27FC236}">
                <a16:creationId xmlns:a16="http://schemas.microsoft.com/office/drawing/2014/main" id="{E9C8733B-39BE-1BF3-D933-1DD18F29D7FC}"/>
              </a:ext>
            </a:extLst>
          </p:cNvPr>
          <p:cNvSpPr>
            <a:spLocks noGrp="1"/>
          </p:cNvSpPr>
          <p:nvPr>
            <p:ph idx="1"/>
          </p:nvPr>
        </p:nvSpPr>
        <p:spPr>
          <a:xfrm>
            <a:off x="838199" y="2108595"/>
            <a:ext cx="9527275" cy="4031709"/>
          </a:xfrm>
        </p:spPr>
        <p:txBody>
          <a:bodyPr>
            <a:normAutofit fontScale="70000" lnSpcReduction="20000"/>
          </a:bodyPr>
          <a:lstStyle/>
          <a:p>
            <a:r>
              <a:rPr lang="en-US" b="0" dirty="0">
                <a:solidFill>
                  <a:srgbClr val="6A9955"/>
                </a:solidFill>
                <a:effectLst/>
                <a:latin typeface="Consolas" panose="020B0609020204030204" pitchFamily="49" charset="0"/>
              </a:rPr>
              <a:t>We understand how important is to know how to prepare inventory throughout a given year, and for this we decided to create sampling distributions of all products sold in order</a:t>
            </a:r>
            <a:endParaRPr lang="en-US" b="0" dirty="0">
              <a:solidFill>
                <a:srgbClr val="CCCCCC"/>
              </a:solidFill>
              <a:effectLst/>
              <a:latin typeface="Consolas" panose="020B0609020204030204" pitchFamily="49" charset="0"/>
            </a:endParaRPr>
          </a:p>
          <a:p>
            <a:r>
              <a:rPr lang="en-US" b="0" dirty="0">
                <a:solidFill>
                  <a:srgbClr val="6A9955"/>
                </a:solidFill>
                <a:effectLst/>
                <a:latin typeface="Consolas" panose="020B0609020204030204" pitchFamily="49" charset="0"/>
              </a:rPr>
              <a:t>to have a better understanding of how the averages might fluctuated within the sales period. We conducted the simulation based on the nature of the distribution of the products and </a:t>
            </a:r>
            <a:endParaRPr lang="en-US" b="0" dirty="0">
              <a:solidFill>
                <a:srgbClr val="CCCCCC"/>
              </a:solidFill>
              <a:effectLst/>
              <a:latin typeface="Consolas" panose="020B0609020204030204" pitchFamily="49" charset="0"/>
            </a:endParaRPr>
          </a:p>
          <a:p>
            <a:r>
              <a:rPr lang="en-US" b="0" dirty="0">
                <a:solidFill>
                  <a:srgbClr val="6A9955"/>
                </a:solidFill>
                <a:effectLst/>
                <a:latin typeface="Consolas" panose="020B0609020204030204" pitchFamily="49" charset="0"/>
              </a:rPr>
              <a:t>decided to apply a Gamma function distribution since it is the visualization that better represents the products population.</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The results of the simulated distribution, using previously know measurements of central tendency and dispersion we built confidence intervals at a 95% confidence level. With these results</a:t>
            </a:r>
            <a:endParaRPr lang="en-US" b="0" dirty="0">
              <a:solidFill>
                <a:srgbClr val="CCCCCC"/>
              </a:solidFill>
              <a:effectLst/>
              <a:latin typeface="Consolas" panose="020B0609020204030204" pitchFamily="49" charset="0"/>
            </a:endParaRPr>
          </a:p>
          <a:p>
            <a:r>
              <a:rPr lang="en-US" dirty="0">
                <a:solidFill>
                  <a:srgbClr val="6A9955"/>
                </a:solidFill>
                <a:latin typeface="Consolas" panose="020B0609020204030204" pitchFamily="49" charset="0"/>
              </a:rPr>
              <a:t>W</a:t>
            </a:r>
            <a:r>
              <a:rPr lang="en-US" b="0" dirty="0">
                <a:solidFill>
                  <a:srgbClr val="6A9955"/>
                </a:solidFill>
                <a:effectLst/>
                <a:latin typeface="Consolas" panose="020B0609020204030204" pitchFamily="49" charset="0"/>
              </a:rPr>
              <a:t>e are 95% confident that the mean of each product will fall between these intervals. With this knowledge, it is up to you if you want to maybe, under-stock or over-stock some of these</a:t>
            </a:r>
            <a:endParaRPr lang="en-US" b="0" dirty="0">
              <a:solidFill>
                <a:srgbClr val="CCCCCC"/>
              </a:solidFill>
              <a:effectLst/>
              <a:latin typeface="Consolas" panose="020B0609020204030204" pitchFamily="49" charset="0"/>
            </a:endParaRPr>
          </a:p>
          <a:p>
            <a:r>
              <a:rPr lang="en-US" dirty="0">
                <a:solidFill>
                  <a:srgbClr val="6A9955"/>
                </a:solidFill>
                <a:latin typeface="Consolas" panose="020B0609020204030204" pitchFamily="49" charset="0"/>
              </a:rPr>
              <a:t>P</a:t>
            </a:r>
            <a:r>
              <a:rPr lang="en-US" b="0" dirty="0">
                <a:solidFill>
                  <a:srgbClr val="6A9955"/>
                </a:solidFill>
                <a:effectLst/>
                <a:latin typeface="Consolas" panose="020B0609020204030204" pitchFamily="49" charset="0"/>
              </a:rPr>
              <a:t>roducts but before you do decide. Please allow us to conclude this analysis.</a:t>
            </a:r>
            <a:endParaRPr lang="en-US"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8E99351-3D30-E997-EF62-1B949AB2D6F7}"/>
              </a:ext>
            </a:extLst>
          </p:cNvPr>
          <p:cNvSpPr>
            <a:spLocks noGrp="1"/>
          </p:cNvSpPr>
          <p:nvPr>
            <p:ph type="dt" sz="half" idx="10"/>
          </p:nvPr>
        </p:nvSpPr>
        <p:spPr/>
        <p:txBody>
          <a:bodyPr/>
          <a:lstStyle/>
          <a:p>
            <a:fld id="{BE0A88F0-556B-4BB7-8AAB-D63AEB65C662}" type="datetime1">
              <a:rPr lang="en-US" smtClean="0"/>
              <a:t>2/16/2024</a:t>
            </a:fld>
            <a:endParaRPr lang="en-US" dirty="0"/>
          </a:p>
        </p:txBody>
      </p:sp>
      <p:sp>
        <p:nvSpPr>
          <p:cNvPr id="5" name="Footer Placeholder 4">
            <a:extLst>
              <a:ext uri="{FF2B5EF4-FFF2-40B4-BE49-F238E27FC236}">
                <a16:creationId xmlns:a16="http://schemas.microsoft.com/office/drawing/2014/main" id="{E9A3F6C7-6D51-EDD2-397B-D62D3238B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B8715-2697-832E-476A-8F79DEC13927}"/>
              </a:ext>
            </a:extLst>
          </p:cNvPr>
          <p:cNvSpPr>
            <a:spLocks noGrp="1"/>
          </p:cNvSpPr>
          <p:nvPr>
            <p:ph type="sldNum" sz="quarter" idx="12"/>
          </p:nvPr>
        </p:nvSpPr>
        <p:spPr/>
        <p:txBody>
          <a:bodyPr/>
          <a:lstStyle/>
          <a:p>
            <a:fld id="{81D2C36F-4504-47C0-B82F-A167342A2754}" type="slidenum">
              <a:rPr lang="en-US" smtClean="0"/>
              <a:t>1</a:t>
            </a:fld>
            <a:endParaRPr lang="en-US"/>
          </a:p>
        </p:txBody>
      </p:sp>
    </p:spTree>
    <p:extLst>
      <p:ext uri="{BB962C8B-B14F-4D97-AF65-F5344CB8AC3E}">
        <p14:creationId xmlns:p14="http://schemas.microsoft.com/office/powerpoint/2010/main" val="39469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9BBDDCC-0358-4EDD-9820-287B1D8F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2B3B5E1-901E-49C0-9F76-B48432DE9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BE31AC6-E383-4D2B-9A24-69EEE084D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4205" y="334928"/>
            <a:ext cx="5030049"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A3BCB-E15F-E4AA-74CD-79F61BFDC01D}"/>
              </a:ext>
            </a:extLst>
          </p:cNvPr>
          <p:cNvSpPr>
            <a:spLocks noGrp="1"/>
          </p:cNvSpPr>
          <p:nvPr>
            <p:ph type="ctrTitle"/>
          </p:nvPr>
        </p:nvSpPr>
        <p:spPr>
          <a:xfrm>
            <a:off x="7104444" y="2402613"/>
            <a:ext cx="3282184" cy="3331867"/>
          </a:xfrm>
        </p:spPr>
        <p:txBody>
          <a:bodyPr anchor="b">
            <a:normAutofit/>
          </a:bodyPr>
          <a:lstStyle/>
          <a:p>
            <a:r>
              <a:rPr lang="en-US" sz="4000"/>
              <a:t> </a:t>
            </a:r>
          </a:p>
        </p:txBody>
      </p:sp>
      <p:cxnSp>
        <p:nvCxnSpPr>
          <p:cNvPr id="14" name="Straight Connector 13">
            <a:extLst>
              <a:ext uri="{FF2B5EF4-FFF2-40B4-BE49-F238E27FC236}">
                <a16:creationId xmlns:a16="http://schemas.microsoft.com/office/drawing/2014/main" id="{2DD089E2-CEA3-48C4-9094-610D00D94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49F475-10BF-4E7D-9BE8-5329BCAFE2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94205" y="1905000"/>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1E947D-525D-4D2A-B0C3-E1BFCA606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94205" y="6047437"/>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C9B6DF9-E1E3-7379-766B-7FA00354BBBD}"/>
              </a:ext>
            </a:extLst>
          </p:cNvPr>
          <p:cNvSpPr txBox="1"/>
          <p:nvPr/>
        </p:nvSpPr>
        <p:spPr>
          <a:xfrm>
            <a:off x="-1" y="149087"/>
            <a:ext cx="5297244" cy="5078313"/>
          </a:xfrm>
          <a:prstGeom prst="rect">
            <a:avLst/>
          </a:prstGeom>
          <a:noFill/>
        </p:spPr>
        <p:txBody>
          <a:bodyPr wrap="square" rtlCol="0">
            <a:spAutoFit/>
          </a:bodyPr>
          <a:lstStyle/>
          <a:p>
            <a:r>
              <a:rPr lang="en-US" b="0" i="0" dirty="0">
                <a:effectLst/>
                <a:latin typeface="Consolas" panose="020B0609020204030204" pitchFamily="49" charset="0"/>
              </a:rPr>
              <a:t>For Fresh: 95% confidence interval = [</a:t>
            </a:r>
            <a:r>
              <a:rPr lang="en-US" b="0" i="0" dirty="0">
                <a:effectLst/>
                <a:highlight>
                  <a:srgbClr val="FFFF00"/>
                </a:highlight>
                <a:latin typeface="Consolas" panose="020B0609020204030204" pitchFamily="49" charset="0"/>
              </a:rPr>
              <a:t>10795.79, 13204.8</a:t>
            </a:r>
            <a:r>
              <a:rPr lang="en-US" b="0" i="0" dirty="0">
                <a:effectLst/>
                <a:latin typeface="Consolas" panose="020B0609020204030204" pitchFamily="49" charset="0"/>
              </a:rPr>
              <a:t>], mean = 12000.3 </a:t>
            </a:r>
          </a:p>
          <a:p>
            <a:endParaRPr lang="en-US" b="0" i="0" dirty="0">
              <a:effectLst/>
              <a:latin typeface="Consolas" panose="020B0609020204030204" pitchFamily="49" charset="0"/>
            </a:endParaRPr>
          </a:p>
          <a:p>
            <a:r>
              <a:rPr lang="en-US" b="0" i="0" dirty="0">
                <a:effectLst/>
                <a:latin typeface="Consolas" panose="020B0609020204030204" pitchFamily="49" charset="0"/>
              </a:rPr>
              <a:t>For Milk: 95% confidence interval = [</a:t>
            </a:r>
            <a:r>
              <a:rPr lang="en-US" b="0" i="0" dirty="0">
                <a:effectLst/>
                <a:highlight>
                  <a:srgbClr val="FFFF00"/>
                </a:highlight>
                <a:latin typeface="Consolas" panose="020B0609020204030204" pitchFamily="49" charset="0"/>
              </a:rPr>
              <a:t>5093.37, 6499.16</a:t>
            </a:r>
            <a:r>
              <a:rPr lang="en-US" b="0" i="0" dirty="0">
                <a:effectLst/>
                <a:latin typeface="Consolas" panose="020B0609020204030204" pitchFamily="49" charset="0"/>
              </a:rPr>
              <a:t>], mean = 5796.27</a:t>
            </a:r>
          </a:p>
          <a:p>
            <a:endParaRPr lang="en-US" b="0" i="0" dirty="0">
              <a:effectLst/>
              <a:latin typeface="Consolas" panose="020B0609020204030204" pitchFamily="49" charset="0"/>
            </a:endParaRPr>
          </a:p>
          <a:p>
            <a:r>
              <a:rPr lang="en-US" b="0" i="0" dirty="0">
                <a:effectLst/>
                <a:latin typeface="Consolas" panose="020B0609020204030204" pitchFamily="49" charset="0"/>
              </a:rPr>
              <a:t>For Grocery: 95% confidence interval = [</a:t>
            </a:r>
            <a:r>
              <a:rPr lang="en-US" b="0" i="0" dirty="0">
                <a:effectLst/>
                <a:highlight>
                  <a:srgbClr val="FFFF00"/>
                </a:highlight>
                <a:latin typeface="Consolas" panose="020B0609020204030204" pitchFamily="49" charset="0"/>
              </a:rPr>
              <a:t>7046.22, 8856.34</a:t>
            </a:r>
            <a:r>
              <a:rPr lang="en-US" b="0" i="0" dirty="0">
                <a:effectLst/>
                <a:latin typeface="Consolas" panose="020B0609020204030204" pitchFamily="49" charset="0"/>
              </a:rPr>
              <a:t>], mean = 7951.28 </a:t>
            </a:r>
          </a:p>
          <a:p>
            <a:endParaRPr lang="en-US" b="0" i="0" dirty="0">
              <a:effectLst/>
              <a:latin typeface="Consolas" panose="020B0609020204030204" pitchFamily="49" charset="0"/>
            </a:endParaRPr>
          </a:p>
          <a:p>
            <a:r>
              <a:rPr lang="en-US" b="0" i="0" dirty="0">
                <a:effectLst/>
                <a:latin typeface="Consolas" panose="020B0609020204030204" pitchFamily="49" charset="0"/>
              </a:rPr>
              <a:t>For Frozen: 95% confidence interval = [</a:t>
            </a:r>
            <a:r>
              <a:rPr lang="en-US" b="0" i="0" dirty="0">
                <a:effectLst/>
                <a:highlight>
                  <a:srgbClr val="FFFF00"/>
                </a:highlight>
                <a:latin typeface="Consolas" panose="020B0609020204030204" pitchFamily="49" charset="0"/>
              </a:rPr>
              <a:t>2609.58, 3534.28</a:t>
            </a:r>
            <a:r>
              <a:rPr lang="en-US" b="0" i="0" dirty="0">
                <a:effectLst/>
                <a:latin typeface="Consolas" panose="020B0609020204030204" pitchFamily="49" charset="0"/>
              </a:rPr>
              <a:t>], mean = 3071.93 </a:t>
            </a:r>
          </a:p>
          <a:p>
            <a:endParaRPr lang="en-US" b="0" i="0" dirty="0">
              <a:effectLst/>
              <a:latin typeface="Consolas" panose="020B0609020204030204" pitchFamily="49" charset="0"/>
            </a:endParaRPr>
          </a:p>
          <a:p>
            <a:r>
              <a:rPr lang="en-US" b="0" i="0" dirty="0">
                <a:effectLst/>
                <a:latin typeface="Consolas" panose="020B0609020204030204" pitchFamily="49" charset="0"/>
              </a:rPr>
              <a:t>For </a:t>
            </a:r>
            <a:r>
              <a:rPr lang="en-US" b="0" i="0" dirty="0" err="1">
                <a:effectLst/>
                <a:latin typeface="Consolas" panose="020B0609020204030204" pitchFamily="49" charset="0"/>
              </a:rPr>
              <a:t>Detergents_Paper</a:t>
            </a:r>
            <a:r>
              <a:rPr lang="en-US" b="0" i="0" dirty="0">
                <a:effectLst/>
                <a:latin typeface="Consolas" panose="020B0609020204030204" pitchFamily="49" charset="0"/>
              </a:rPr>
              <a:t>: 95% confidence interval = [</a:t>
            </a:r>
            <a:r>
              <a:rPr lang="en-US" b="0" i="0" dirty="0">
                <a:effectLst/>
                <a:highlight>
                  <a:srgbClr val="FFFF00"/>
                </a:highlight>
                <a:latin typeface="Consolas" panose="020B0609020204030204" pitchFamily="49" charset="0"/>
              </a:rPr>
              <a:t>2427.41, 3335.57</a:t>
            </a:r>
            <a:r>
              <a:rPr lang="en-US" b="0" i="0" dirty="0">
                <a:effectLst/>
                <a:latin typeface="Consolas" panose="020B0609020204030204" pitchFamily="49" charset="0"/>
              </a:rPr>
              <a:t>], mean = 2881.49 </a:t>
            </a:r>
          </a:p>
          <a:p>
            <a:endParaRPr lang="en-US" b="0" i="0" dirty="0">
              <a:effectLst/>
              <a:latin typeface="Consolas" panose="020B0609020204030204" pitchFamily="49" charset="0"/>
            </a:endParaRPr>
          </a:p>
          <a:p>
            <a:r>
              <a:rPr lang="en-US" b="0" i="0" dirty="0">
                <a:effectLst/>
                <a:latin typeface="Consolas" panose="020B0609020204030204" pitchFamily="49" charset="0"/>
              </a:rPr>
              <a:t>For </a:t>
            </a:r>
            <a:r>
              <a:rPr lang="en-US" b="0" i="0" dirty="0" err="1">
                <a:effectLst/>
                <a:latin typeface="Consolas" panose="020B0609020204030204" pitchFamily="49" charset="0"/>
              </a:rPr>
              <a:t>Delicassen</a:t>
            </a:r>
            <a:r>
              <a:rPr lang="en-US" b="0" i="0" dirty="0">
                <a:effectLst/>
                <a:latin typeface="Consolas" panose="020B0609020204030204" pitchFamily="49" charset="0"/>
              </a:rPr>
              <a:t>: 95% confidence interval = [</a:t>
            </a:r>
            <a:r>
              <a:rPr lang="en-US" b="0" i="0" dirty="0">
                <a:effectLst/>
                <a:highlight>
                  <a:srgbClr val="FFFF00"/>
                </a:highlight>
                <a:latin typeface="Consolas" panose="020B0609020204030204" pitchFamily="49" charset="0"/>
              </a:rPr>
              <a:t>1256.29, 1793.45</a:t>
            </a:r>
            <a:r>
              <a:rPr lang="en-US" b="0" i="0" dirty="0">
                <a:effectLst/>
                <a:latin typeface="Consolas" panose="020B0609020204030204" pitchFamily="49" charset="0"/>
              </a:rPr>
              <a:t>], mean = 1524.87</a:t>
            </a:r>
            <a:endParaRPr lang="en-US" dirty="0"/>
          </a:p>
        </p:txBody>
      </p:sp>
      <p:sp>
        <p:nvSpPr>
          <p:cNvPr id="9" name="TextBox 8">
            <a:extLst>
              <a:ext uri="{FF2B5EF4-FFF2-40B4-BE49-F238E27FC236}">
                <a16:creationId xmlns:a16="http://schemas.microsoft.com/office/drawing/2014/main" id="{3F47FE66-9F99-FB86-BBA1-8ED2D380FF42}"/>
              </a:ext>
            </a:extLst>
          </p:cNvPr>
          <p:cNvSpPr txBox="1"/>
          <p:nvPr/>
        </p:nvSpPr>
        <p:spPr>
          <a:xfrm>
            <a:off x="83320" y="5759808"/>
            <a:ext cx="5130601" cy="646331"/>
          </a:xfrm>
          <a:prstGeom prst="rect">
            <a:avLst/>
          </a:prstGeom>
          <a:noFill/>
        </p:spPr>
        <p:txBody>
          <a:bodyPr wrap="square" rtlCol="0">
            <a:spAutoFit/>
          </a:bodyPr>
          <a:lstStyle/>
          <a:p>
            <a:r>
              <a:rPr lang="en-US" dirty="0"/>
              <a:t>We recommend following these confidence intervals to maintain proper inventory</a:t>
            </a:r>
          </a:p>
        </p:txBody>
      </p:sp>
      <p:pic>
        <p:nvPicPr>
          <p:cNvPr id="4" name="Picture 3">
            <a:extLst>
              <a:ext uri="{FF2B5EF4-FFF2-40B4-BE49-F238E27FC236}">
                <a16:creationId xmlns:a16="http://schemas.microsoft.com/office/drawing/2014/main" id="{AAE35C73-390E-B966-359C-F60ED0FA98C6}"/>
              </a:ext>
            </a:extLst>
          </p:cNvPr>
          <p:cNvPicPr>
            <a:picLocks noChangeAspect="1"/>
          </p:cNvPicPr>
          <p:nvPr/>
        </p:nvPicPr>
        <p:blipFill>
          <a:blip r:embed="rId2"/>
          <a:stretch>
            <a:fillRect/>
          </a:stretch>
        </p:blipFill>
        <p:spPr>
          <a:xfrm>
            <a:off x="4856672" y="0"/>
            <a:ext cx="7370254" cy="7025463"/>
          </a:xfrm>
          <a:prstGeom prst="rect">
            <a:avLst/>
          </a:prstGeom>
        </p:spPr>
      </p:pic>
    </p:spTree>
    <p:extLst>
      <p:ext uri="{BB962C8B-B14F-4D97-AF65-F5344CB8AC3E}">
        <p14:creationId xmlns:p14="http://schemas.microsoft.com/office/powerpoint/2010/main" val="396884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32C2-4B79-1BF8-FAC7-8214FC6BA9BF}"/>
              </a:ext>
            </a:extLst>
          </p:cNvPr>
          <p:cNvSpPr>
            <a:spLocks noGrp="1"/>
          </p:cNvSpPr>
          <p:nvPr>
            <p:ph type="title"/>
          </p:nvPr>
        </p:nvSpPr>
        <p:spPr/>
        <p:txBody>
          <a:bodyPr/>
          <a:lstStyle/>
          <a:p>
            <a:r>
              <a:rPr lang="en-US" dirty="0"/>
              <a:t>Marketing, Chi-squared analysis</a:t>
            </a:r>
          </a:p>
        </p:txBody>
      </p:sp>
      <p:sp>
        <p:nvSpPr>
          <p:cNvPr id="3" name="Content Placeholder 2">
            <a:extLst>
              <a:ext uri="{FF2B5EF4-FFF2-40B4-BE49-F238E27FC236}">
                <a16:creationId xmlns:a16="http://schemas.microsoft.com/office/drawing/2014/main" id="{7C5C5422-D024-4E2C-09C4-59C18624A392}"/>
              </a:ext>
            </a:extLst>
          </p:cNvPr>
          <p:cNvSpPr>
            <a:spLocks noGrp="1"/>
          </p:cNvSpPr>
          <p:nvPr>
            <p:ph idx="1"/>
          </p:nvPr>
        </p:nvSpPr>
        <p:spPr/>
        <p:txBody>
          <a:bodyPr>
            <a:normAutofit lnSpcReduction="10000"/>
          </a:bodyPr>
          <a:lstStyle/>
          <a:p>
            <a:r>
              <a:rPr lang="en-US" b="0" dirty="0">
                <a:solidFill>
                  <a:srgbClr val="6A9955"/>
                </a:solidFill>
                <a:effectLst/>
                <a:latin typeface="Consolas" panose="020B0609020204030204" pitchFamily="49" charset="0"/>
              </a:rPr>
              <a:t>The marketing department requested to conduct a Hypothesis test to see if there was any dependency between the Region and Channels when it came to selling these products</a:t>
            </a:r>
            <a:endParaRPr lang="en-US" b="0" dirty="0">
              <a:solidFill>
                <a:srgbClr val="CCCCCC"/>
              </a:solidFill>
              <a:effectLst/>
              <a:latin typeface="Consolas" panose="020B0609020204030204" pitchFamily="49" charset="0"/>
            </a:endParaRPr>
          </a:p>
          <a:p>
            <a:r>
              <a:rPr lang="en-US" dirty="0">
                <a:solidFill>
                  <a:srgbClr val="6A9955"/>
                </a:solidFill>
                <a:latin typeface="Consolas" panose="020B0609020204030204" pitchFamily="49" charset="0"/>
              </a:rPr>
              <a:t>W</a:t>
            </a:r>
            <a:r>
              <a:rPr lang="en-US" b="0" dirty="0">
                <a:solidFill>
                  <a:srgbClr val="6A9955"/>
                </a:solidFill>
                <a:effectLst/>
                <a:latin typeface="Consolas" panose="020B0609020204030204" pitchFamily="49" charset="0"/>
              </a:rPr>
              <a:t>e then conducted a Chi-square test, to test for dependency of these categorical variables and found out the Following:</a:t>
            </a:r>
          </a:p>
          <a:p>
            <a:endParaRPr lang="en-US" dirty="0">
              <a:solidFill>
                <a:srgbClr val="CCCCCC"/>
              </a:solidFill>
              <a:latin typeface="Consolas" panose="020B0609020204030204" pitchFamily="49" charset="0"/>
            </a:endParaRPr>
          </a:p>
          <a:p>
            <a:r>
              <a:rPr lang="en-US" b="0" dirty="0">
                <a:solidFill>
                  <a:srgbClr val="6A9955"/>
                </a:solidFill>
                <a:effectLst/>
                <a:latin typeface="Consolas" panose="020B0609020204030204" pitchFamily="49" charset="0"/>
              </a:rPr>
              <a:t>P-Value: .099 A not statistically significant results at alpha = .05</a:t>
            </a:r>
            <a:endParaRPr lang="en-US" b="0" dirty="0">
              <a:solidFill>
                <a:srgbClr val="CCCCCC"/>
              </a:solidFill>
              <a:effectLst/>
              <a:latin typeface="Consolas" panose="020B0609020204030204" pitchFamily="49" charset="0"/>
            </a:endParaRPr>
          </a:p>
          <a:p>
            <a:r>
              <a:rPr lang="en-US" b="0" dirty="0">
                <a:solidFill>
                  <a:srgbClr val="6A9955"/>
                </a:solidFill>
                <a:effectLst/>
                <a:latin typeface="Consolas" panose="020B0609020204030204" pitchFamily="49" charset="0"/>
              </a:rPr>
              <a:t>Chi-square Statistics: .009 </a:t>
            </a:r>
            <a:endParaRPr lang="en-US"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A71B5DE0-FB63-0199-42BB-7C2272F18AAE}"/>
              </a:ext>
            </a:extLst>
          </p:cNvPr>
          <p:cNvSpPr>
            <a:spLocks noGrp="1"/>
          </p:cNvSpPr>
          <p:nvPr>
            <p:ph type="dt" sz="half" idx="10"/>
          </p:nvPr>
        </p:nvSpPr>
        <p:spPr/>
        <p:txBody>
          <a:bodyPr/>
          <a:lstStyle/>
          <a:p>
            <a:fld id="{BE0A88F0-556B-4BB7-8AAB-D63AEB65C662}" type="datetime1">
              <a:rPr lang="en-US" smtClean="0"/>
              <a:t>2/16/2024</a:t>
            </a:fld>
            <a:endParaRPr lang="en-US"/>
          </a:p>
        </p:txBody>
      </p:sp>
      <p:sp>
        <p:nvSpPr>
          <p:cNvPr id="5" name="Footer Placeholder 4">
            <a:extLst>
              <a:ext uri="{FF2B5EF4-FFF2-40B4-BE49-F238E27FC236}">
                <a16:creationId xmlns:a16="http://schemas.microsoft.com/office/drawing/2014/main" id="{DBBBEF8A-897F-9AEE-3CAB-E9135D504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AEC28-7A15-43AF-C14E-EFB0BFB49D9E}"/>
              </a:ext>
            </a:extLst>
          </p:cNvPr>
          <p:cNvSpPr>
            <a:spLocks noGrp="1"/>
          </p:cNvSpPr>
          <p:nvPr>
            <p:ph type="sldNum" sz="quarter" idx="12"/>
          </p:nvPr>
        </p:nvSpPr>
        <p:spPr/>
        <p:txBody>
          <a:bodyPr/>
          <a:lstStyle/>
          <a:p>
            <a:fld id="{81D2C36F-4504-47C0-B82F-A167342A2754}" type="slidenum">
              <a:rPr lang="en-US" smtClean="0"/>
              <a:t>3</a:t>
            </a:fld>
            <a:endParaRPr lang="en-US"/>
          </a:p>
        </p:txBody>
      </p:sp>
    </p:spTree>
    <p:extLst>
      <p:ext uri="{BB962C8B-B14F-4D97-AF65-F5344CB8AC3E}">
        <p14:creationId xmlns:p14="http://schemas.microsoft.com/office/powerpoint/2010/main" val="9829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835A2B-0922-BB08-FD0D-4EFF64A8CD3D}"/>
              </a:ext>
            </a:extLst>
          </p:cNvPr>
          <p:cNvSpPr>
            <a:spLocks noGrp="1"/>
          </p:cNvSpPr>
          <p:nvPr>
            <p:ph type="title"/>
          </p:nvPr>
        </p:nvSpPr>
        <p:spPr>
          <a:xfrm>
            <a:off x="785115" y="703687"/>
            <a:ext cx="5904933" cy="360003"/>
          </a:xfrm>
        </p:spPr>
        <p:txBody>
          <a:bodyPr>
            <a:normAutofit fontScale="90000"/>
          </a:bodyPr>
          <a:lstStyle/>
          <a:p>
            <a:r>
              <a:rPr lang="en-US" sz="2000" dirty="0"/>
              <a:t>Contingency Table and Chi-Squared Results:</a:t>
            </a:r>
          </a:p>
        </p:txBody>
      </p:sp>
      <p:sp>
        <p:nvSpPr>
          <p:cNvPr id="4" name="Date Placeholder 3">
            <a:extLst>
              <a:ext uri="{FF2B5EF4-FFF2-40B4-BE49-F238E27FC236}">
                <a16:creationId xmlns:a16="http://schemas.microsoft.com/office/drawing/2014/main" id="{EAD9B7CD-A02D-1888-129E-BCD06D1D2CF4}"/>
              </a:ext>
            </a:extLst>
          </p:cNvPr>
          <p:cNvSpPr>
            <a:spLocks noGrp="1"/>
          </p:cNvSpPr>
          <p:nvPr>
            <p:ph type="dt" sz="half" idx="10"/>
          </p:nvPr>
        </p:nvSpPr>
        <p:spPr/>
        <p:txBody>
          <a:bodyPr/>
          <a:lstStyle/>
          <a:p>
            <a:fld id="{BE0A88F0-556B-4BB7-8AAB-D63AEB65C662}" type="datetime1">
              <a:rPr lang="en-US" smtClean="0"/>
              <a:t>2/16/2024</a:t>
            </a:fld>
            <a:endParaRPr lang="en-US"/>
          </a:p>
        </p:txBody>
      </p:sp>
      <p:sp>
        <p:nvSpPr>
          <p:cNvPr id="5" name="Footer Placeholder 4">
            <a:extLst>
              <a:ext uri="{FF2B5EF4-FFF2-40B4-BE49-F238E27FC236}">
                <a16:creationId xmlns:a16="http://schemas.microsoft.com/office/drawing/2014/main" id="{CEECB193-9CF1-354E-C317-86AEF162F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9F993-1E08-9A92-FBE2-1F6401F3531E}"/>
              </a:ext>
            </a:extLst>
          </p:cNvPr>
          <p:cNvSpPr>
            <a:spLocks noGrp="1"/>
          </p:cNvSpPr>
          <p:nvPr>
            <p:ph type="sldNum" sz="quarter" idx="12"/>
          </p:nvPr>
        </p:nvSpPr>
        <p:spPr/>
        <p:txBody>
          <a:bodyPr/>
          <a:lstStyle/>
          <a:p>
            <a:fld id="{81D2C36F-4504-47C0-B82F-A167342A2754}" type="slidenum">
              <a:rPr lang="en-US" smtClean="0"/>
              <a:t>4</a:t>
            </a:fld>
            <a:endParaRPr lang="en-US"/>
          </a:p>
        </p:txBody>
      </p:sp>
      <p:graphicFrame>
        <p:nvGraphicFramePr>
          <p:cNvPr id="15" name="Table 14">
            <a:extLst>
              <a:ext uri="{FF2B5EF4-FFF2-40B4-BE49-F238E27FC236}">
                <a16:creationId xmlns:a16="http://schemas.microsoft.com/office/drawing/2014/main" id="{DEFD5076-7DE1-C9C9-6971-0AF4C2605AB9}"/>
              </a:ext>
            </a:extLst>
          </p:cNvPr>
          <p:cNvGraphicFramePr>
            <a:graphicFrameLocks noGrp="1"/>
          </p:cNvGraphicFramePr>
          <p:nvPr>
            <p:extLst>
              <p:ext uri="{D42A27DB-BD31-4B8C-83A1-F6EECF244321}">
                <p14:modId xmlns:p14="http://schemas.microsoft.com/office/powerpoint/2010/main" val="2686762228"/>
              </p:ext>
            </p:extLst>
          </p:nvPr>
        </p:nvGraphicFramePr>
        <p:xfrm>
          <a:off x="628652" y="1282024"/>
          <a:ext cx="9607032" cy="1069290"/>
        </p:xfrm>
        <a:graphic>
          <a:graphicData uri="http://schemas.openxmlformats.org/drawingml/2006/table">
            <a:tbl>
              <a:tblPr firstRow="1" firstCol="1" bandRow="1">
                <a:tableStyleId>{5C22544A-7EE6-4342-B048-85BDC9FD1C3A}</a:tableStyleId>
              </a:tblPr>
              <a:tblGrid>
                <a:gridCol w="2401758">
                  <a:extLst>
                    <a:ext uri="{9D8B030D-6E8A-4147-A177-3AD203B41FA5}">
                      <a16:colId xmlns:a16="http://schemas.microsoft.com/office/drawing/2014/main" val="1586404172"/>
                    </a:ext>
                  </a:extLst>
                </a:gridCol>
                <a:gridCol w="2401758">
                  <a:extLst>
                    <a:ext uri="{9D8B030D-6E8A-4147-A177-3AD203B41FA5}">
                      <a16:colId xmlns:a16="http://schemas.microsoft.com/office/drawing/2014/main" val="2624942635"/>
                    </a:ext>
                  </a:extLst>
                </a:gridCol>
                <a:gridCol w="2401758">
                  <a:extLst>
                    <a:ext uri="{9D8B030D-6E8A-4147-A177-3AD203B41FA5}">
                      <a16:colId xmlns:a16="http://schemas.microsoft.com/office/drawing/2014/main" val="874586937"/>
                    </a:ext>
                  </a:extLst>
                </a:gridCol>
                <a:gridCol w="2401758">
                  <a:extLst>
                    <a:ext uri="{9D8B030D-6E8A-4147-A177-3AD203B41FA5}">
                      <a16:colId xmlns:a16="http://schemas.microsoft.com/office/drawing/2014/main" val="676003200"/>
                    </a:ext>
                  </a:extLst>
                </a:gridCol>
              </a:tblGrid>
              <a:tr h="356430">
                <a:tc>
                  <a:txBody>
                    <a:bodyPr/>
                    <a:lstStyle/>
                    <a:p>
                      <a:pPr>
                        <a:lnSpc>
                          <a:spcPct val="107000"/>
                        </a:lnSpc>
                      </a:pPr>
                      <a:endParaRPr lang="en-US" sz="1100" kern="100">
                        <a:effectLst/>
                        <a:latin typeface="Aptos" panose="020B0004020202020204" pitchFamily="34" charset="0"/>
                      </a:endParaRPr>
                    </a:p>
                  </a:txBody>
                  <a:tcPr marL="76200" marR="76200" marT="38100" marB="38100" anchor="ctr"/>
                </a:tc>
                <a:tc>
                  <a:txBody>
                    <a:bodyPr/>
                    <a:lstStyle/>
                    <a:p>
                      <a:pPr marL="0" marR="0" algn="r">
                        <a:lnSpc>
                          <a:spcPct val="107000"/>
                        </a:lnSpc>
                        <a:spcBef>
                          <a:spcPts val="0"/>
                        </a:spcBef>
                        <a:spcAft>
                          <a:spcPts val="0"/>
                        </a:spcAft>
                      </a:pPr>
                      <a:r>
                        <a:rPr lang="en-US" sz="1200" kern="0">
                          <a:effectLst/>
                        </a:rPr>
                        <a:t>Region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tc>
                  <a:txBody>
                    <a:bodyPr/>
                    <a:lstStyle/>
                    <a:p>
                      <a:pPr marL="0" marR="0" algn="r">
                        <a:lnSpc>
                          <a:spcPct val="107000"/>
                        </a:lnSpc>
                        <a:spcBef>
                          <a:spcPts val="0"/>
                        </a:spcBef>
                        <a:spcAft>
                          <a:spcPts val="0"/>
                        </a:spcAft>
                      </a:pPr>
                      <a:r>
                        <a:rPr lang="en-US" sz="1200" kern="0">
                          <a:effectLst/>
                        </a:rPr>
                        <a:t>Region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tc>
                  <a:txBody>
                    <a:bodyPr/>
                    <a:lstStyle/>
                    <a:p>
                      <a:pPr marL="0" marR="0" algn="r">
                        <a:lnSpc>
                          <a:spcPct val="107000"/>
                        </a:lnSpc>
                        <a:spcBef>
                          <a:spcPts val="0"/>
                        </a:spcBef>
                        <a:spcAft>
                          <a:spcPts val="0"/>
                        </a:spcAft>
                      </a:pPr>
                      <a:r>
                        <a:rPr lang="en-US" sz="1200" kern="0">
                          <a:effectLst/>
                        </a:rPr>
                        <a:t>Region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3754646901"/>
                  </a:ext>
                </a:extLst>
              </a:tr>
              <a:tr h="356430">
                <a:tc>
                  <a:txBody>
                    <a:bodyPr/>
                    <a:lstStyle/>
                    <a:p>
                      <a:pPr marL="0" marR="0" algn="r">
                        <a:lnSpc>
                          <a:spcPct val="107000"/>
                        </a:lnSpc>
                        <a:spcBef>
                          <a:spcPts val="0"/>
                        </a:spcBef>
                        <a:spcAft>
                          <a:spcPts val="0"/>
                        </a:spcAft>
                      </a:pPr>
                      <a:r>
                        <a:rPr lang="en-US" sz="1200" kern="0">
                          <a:effectLst/>
                        </a:rPr>
                        <a:t>Channel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tc>
                  <a:txBody>
                    <a:bodyPr/>
                    <a:lstStyle/>
                    <a:p>
                      <a:pPr marL="0" marR="0" algn="r">
                        <a:lnSpc>
                          <a:spcPct val="107000"/>
                        </a:lnSpc>
                        <a:spcBef>
                          <a:spcPts val="0"/>
                        </a:spcBef>
                        <a:spcAft>
                          <a:spcPts val="0"/>
                        </a:spcAft>
                      </a:pPr>
                      <a:r>
                        <a:rPr lang="en-US" sz="1200" kern="0">
                          <a:effectLst/>
                        </a:rPr>
                        <a:t>59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tc>
                  <a:txBody>
                    <a:bodyPr/>
                    <a:lstStyle/>
                    <a:p>
                      <a:pPr marL="0" marR="0" algn="r">
                        <a:lnSpc>
                          <a:spcPct val="107000"/>
                        </a:lnSpc>
                        <a:spcBef>
                          <a:spcPts val="0"/>
                        </a:spcBef>
                        <a:spcAft>
                          <a:spcPts val="0"/>
                        </a:spcAft>
                      </a:pPr>
                      <a:r>
                        <a:rPr lang="en-US" sz="1200" kern="0">
                          <a:effectLst/>
                        </a:rPr>
                        <a:t>28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tc>
                  <a:txBody>
                    <a:bodyPr/>
                    <a:lstStyle/>
                    <a:p>
                      <a:pPr marL="0" marR="0" algn="r">
                        <a:lnSpc>
                          <a:spcPct val="107000"/>
                        </a:lnSpc>
                        <a:spcBef>
                          <a:spcPts val="0"/>
                        </a:spcBef>
                        <a:spcAft>
                          <a:spcPts val="0"/>
                        </a:spcAft>
                      </a:pPr>
                      <a:r>
                        <a:rPr lang="en-US" sz="1200" kern="0">
                          <a:effectLst/>
                        </a:rPr>
                        <a:t>211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1767830405"/>
                  </a:ext>
                </a:extLst>
              </a:tr>
              <a:tr h="356430">
                <a:tc>
                  <a:txBody>
                    <a:bodyPr/>
                    <a:lstStyle/>
                    <a:p>
                      <a:pPr marL="0" marR="0" algn="r">
                        <a:lnSpc>
                          <a:spcPct val="107000"/>
                        </a:lnSpc>
                        <a:spcBef>
                          <a:spcPts val="0"/>
                        </a:spcBef>
                        <a:spcAft>
                          <a:spcPts val="0"/>
                        </a:spcAft>
                      </a:pPr>
                      <a:r>
                        <a:rPr lang="en-US" sz="1200" kern="0">
                          <a:effectLst/>
                        </a:rPr>
                        <a:t>Channel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tc>
                  <a:txBody>
                    <a:bodyPr/>
                    <a:lstStyle/>
                    <a:p>
                      <a:pPr marL="0" marR="0" algn="r">
                        <a:lnSpc>
                          <a:spcPct val="107000"/>
                        </a:lnSpc>
                        <a:spcBef>
                          <a:spcPts val="0"/>
                        </a:spcBef>
                        <a:spcAft>
                          <a:spcPts val="0"/>
                        </a:spcAft>
                      </a:pPr>
                      <a:r>
                        <a:rPr lang="en-US" sz="1200" kern="0">
                          <a:effectLst/>
                        </a:rPr>
                        <a:t>18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tc>
                  <a:txBody>
                    <a:bodyPr/>
                    <a:lstStyle/>
                    <a:p>
                      <a:pPr marL="0" marR="0" algn="r">
                        <a:lnSpc>
                          <a:spcPct val="107000"/>
                        </a:lnSpc>
                        <a:spcBef>
                          <a:spcPts val="0"/>
                        </a:spcBef>
                        <a:spcAft>
                          <a:spcPts val="0"/>
                        </a:spcAft>
                      </a:pPr>
                      <a:r>
                        <a:rPr lang="en-US" sz="1200" kern="0">
                          <a:effectLst/>
                        </a:rPr>
                        <a:t>19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tc>
                  <a:txBody>
                    <a:bodyPr/>
                    <a:lstStyle/>
                    <a:p>
                      <a:pPr marL="0" marR="0" algn="r">
                        <a:lnSpc>
                          <a:spcPct val="107000"/>
                        </a:lnSpc>
                        <a:spcBef>
                          <a:spcPts val="0"/>
                        </a:spcBef>
                        <a:spcAft>
                          <a:spcPts val="0"/>
                        </a:spcAft>
                      </a:pPr>
                      <a:r>
                        <a:rPr lang="en-US" sz="1200" kern="0" dirty="0">
                          <a:effectLst/>
                        </a:rPr>
                        <a:t>105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387667335"/>
                  </a:ext>
                </a:extLst>
              </a:tr>
            </a:tbl>
          </a:graphicData>
        </a:graphic>
      </p:graphicFrame>
      <p:sp>
        <p:nvSpPr>
          <p:cNvPr id="17" name="TextBox 16">
            <a:extLst>
              <a:ext uri="{FF2B5EF4-FFF2-40B4-BE49-F238E27FC236}">
                <a16:creationId xmlns:a16="http://schemas.microsoft.com/office/drawing/2014/main" id="{B22D70F7-731E-874E-87D6-D498AA1348A2}"/>
              </a:ext>
            </a:extLst>
          </p:cNvPr>
          <p:cNvSpPr txBox="1"/>
          <p:nvPr/>
        </p:nvSpPr>
        <p:spPr>
          <a:xfrm>
            <a:off x="622361" y="2566935"/>
            <a:ext cx="6067687" cy="2151486"/>
          </a:xfrm>
          <a:prstGeom prst="rect">
            <a:avLst/>
          </a:prstGeom>
          <a:noFill/>
        </p:spPr>
        <p:txBody>
          <a:bodyPr wrap="none" rtlCol="0">
            <a:spAutoFit/>
          </a:bodyPr>
          <a:lstStyle/>
          <a:p>
            <a:pPr marL="0" marR="0">
              <a:lnSpc>
                <a:spcPct val="107000"/>
              </a:lnSpc>
              <a:spcBef>
                <a:spcPts val="0"/>
              </a:spcBef>
              <a:spcAft>
                <a:spcPts val="0"/>
              </a:spcAft>
            </a:pP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Region 1   Region 2    Region 3</a:t>
            </a:r>
          </a:p>
          <a:p>
            <a:pPr marL="0" marR="0">
              <a:lnSpc>
                <a:spcPct val="107000"/>
              </a:lnSpc>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Channel 1     52.15  	   31.831818  	214.018182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Channel 2     24.85  	   15.168182  	101.981818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df</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P-value      0.11365689324243589</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statistic   4.349142154535748</a:t>
            </a:r>
            <a:endParaRPr lang="en-US" dirty="0"/>
          </a:p>
        </p:txBody>
      </p:sp>
      <p:sp>
        <p:nvSpPr>
          <p:cNvPr id="18" name="TextBox 17">
            <a:extLst>
              <a:ext uri="{FF2B5EF4-FFF2-40B4-BE49-F238E27FC236}">
                <a16:creationId xmlns:a16="http://schemas.microsoft.com/office/drawing/2014/main" id="{A11560CD-15F7-26AF-3186-E7147CA0B8A7}"/>
              </a:ext>
            </a:extLst>
          </p:cNvPr>
          <p:cNvSpPr txBox="1"/>
          <p:nvPr/>
        </p:nvSpPr>
        <p:spPr>
          <a:xfrm>
            <a:off x="622361" y="4852701"/>
            <a:ext cx="10101864" cy="1446550"/>
          </a:xfrm>
          <a:prstGeom prst="rect">
            <a:avLst/>
          </a:prstGeom>
          <a:noFill/>
        </p:spPr>
        <p:txBody>
          <a:bodyPr wrap="square" rtlCol="0">
            <a:spAutoFit/>
          </a:bodyPr>
          <a:lstStyle/>
          <a:p>
            <a:r>
              <a:rPr lang="en-US" sz="1400" b="0" dirty="0">
                <a:solidFill>
                  <a:srgbClr val="6A9955"/>
                </a:solidFill>
                <a:effectLst/>
                <a:latin typeface="Consolas" panose="020B0609020204030204" pitchFamily="49" charset="0"/>
              </a:rPr>
              <a:t>With these results, we failed to reject the Null Hypotheses, there is no association between channel and Region. This led us to conclude a marketing strategy. The strategy involved in starting a marketing campaign to push lowest sold products with the same design to all channels and regions, without the need to adjust for specific targeted marketing which can save time and money due to its simplicity in marketing.</a:t>
            </a:r>
            <a:endParaRPr lang="en-US" sz="14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11634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A937-AB99-3F66-FAED-DE8853219F5A}"/>
              </a:ext>
            </a:extLst>
          </p:cNvPr>
          <p:cNvSpPr>
            <a:spLocks noGrp="1"/>
          </p:cNvSpPr>
          <p:nvPr>
            <p:ph type="title"/>
          </p:nvPr>
        </p:nvSpPr>
        <p:spPr>
          <a:xfrm>
            <a:off x="785116" y="703688"/>
            <a:ext cx="9406190" cy="565820"/>
          </a:xfrm>
        </p:spPr>
        <p:txBody>
          <a:bodyPr>
            <a:noAutofit/>
          </a:bodyPr>
          <a:lstStyle/>
          <a:p>
            <a:r>
              <a:rPr lang="en-US" sz="2800" dirty="0"/>
              <a:t>Linear Regression:</a:t>
            </a:r>
          </a:p>
        </p:txBody>
      </p:sp>
      <p:sp>
        <p:nvSpPr>
          <p:cNvPr id="3" name="Date Placeholder 2">
            <a:extLst>
              <a:ext uri="{FF2B5EF4-FFF2-40B4-BE49-F238E27FC236}">
                <a16:creationId xmlns:a16="http://schemas.microsoft.com/office/drawing/2014/main" id="{1B14C395-B4BE-AF3B-F68C-31BC1F83BF8A}"/>
              </a:ext>
            </a:extLst>
          </p:cNvPr>
          <p:cNvSpPr>
            <a:spLocks noGrp="1"/>
          </p:cNvSpPr>
          <p:nvPr>
            <p:ph type="dt" sz="half" idx="10"/>
          </p:nvPr>
        </p:nvSpPr>
        <p:spPr/>
        <p:txBody>
          <a:bodyPr/>
          <a:lstStyle/>
          <a:p>
            <a:fld id="{9ED1540C-9440-4E7A-B71A-BEFEE06869E3}" type="datetime1">
              <a:rPr lang="en-US" smtClean="0"/>
              <a:t>2/16/2024</a:t>
            </a:fld>
            <a:endParaRPr lang="en-US"/>
          </a:p>
        </p:txBody>
      </p:sp>
      <p:sp>
        <p:nvSpPr>
          <p:cNvPr id="4" name="Footer Placeholder 3">
            <a:extLst>
              <a:ext uri="{FF2B5EF4-FFF2-40B4-BE49-F238E27FC236}">
                <a16:creationId xmlns:a16="http://schemas.microsoft.com/office/drawing/2014/main" id="{18F6D332-806A-994B-B8D2-52D1E96E6F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9D028C-F9CD-097A-AFB2-AB3A4BAD395F}"/>
              </a:ext>
            </a:extLst>
          </p:cNvPr>
          <p:cNvSpPr>
            <a:spLocks noGrp="1"/>
          </p:cNvSpPr>
          <p:nvPr>
            <p:ph type="sldNum" sz="quarter" idx="12"/>
          </p:nvPr>
        </p:nvSpPr>
        <p:spPr/>
        <p:txBody>
          <a:bodyPr/>
          <a:lstStyle/>
          <a:p>
            <a:fld id="{81D2C36F-4504-47C0-B82F-A167342A2754}" type="slidenum">
              <a:rPr lang="en-US" smtClean="0"/>
              <a:t>5</a:t>
            </a:fld>
            <a:endParaRPr lang="en-US"/>
          </a:p>
        </p:txBody>
      </p:sp>
      <p:sp>
        <p:nvSpPr>
          <p:cNvPr id="6" name="TextBox 5">
            <a:extLst>
              <a:ext uri="{FF2B5EF4-FFF2-40B4-BE49-F238E27FC236}">
                <a16:creationId xmlns:a16="http://schemas.microsoft.com/office/drawing/2014/main" id="{7B07CD6E-1EC7-987E-2CF8-755923ECCA16}"/>
              </a:ext>
            </a:extLst>
          </p:cNvPr>
          <p:cNvSpPr txBox="1"/>
          <p:nvPr/>
        </p:nvSpPr>
        <p:spPr>
          <a:xfrm>
            <a:off x="826886" y="1391481"/>
            <a:ext cx="10012180" cy="3600986"/>
          </a:xfrm>
          <a:prstGeom prst="rect">
            <a:avLst/>
          </a:prstGeom>
          <a:noFill/>
        </p:spPr>
        <p:txBody>
          <a:bodyPr wrap="square" rtlCol="0">
            <a:spAutoFit/>
          </a:bodyPr>
          <a:lstStyle/>
          <a:p>
            <a:r>
              <a:rPr lang="en-US" sz="1400" b="0" dirty="0">
                <a:solidFill>
                  <a:srgbClr val="6A9955"/>
                </a:solidFill>
                <a:effectLst/>
                <a:latin typeface="Consolas" panose="020B0609020204030204" pitchFamily="49" charset="0"/>
              </a:rPr>
              <a:t>Since we know that fresh is the most dominant product on all three regions and both channel 1 and channel 2. It will be beneficial for us to predict the second most consumed product</a:t>
            </a:r>
            <a:endParaRPr lang="en-US" sz="1400" b="0" dirty="0">
              <a:solidFill>
                <a:srgbClr val="CCCCCC"/>
              </a:solidFill>
              <a:effectLst/>
              <a:latin typeface="Consolas" panose="020B0609020204030204" pitchFamily="49" charset="0"/>
            </a:endParaRPr>
          </a:p>
          <a:p>
            <a:r>
              <a:rPr lang="en-US" sz="1400" b="0" dirty="0">
                <a:solidFill>
                  <a:srgbClr val="6A9955"/>
                </a:solidFill>
                <a:effectLst/>
                <a:latin typeface="Consolas" panose="020B0609020204030204" pitchFamily="49" charset="0"/>
              </a:rPr>
              <a:t>which are groceries. We can predict how much groceries are going to be consumed based on the correlated product, detergents and paper. </a:t>
            </a:r>
          </a:p>
          <a:p>
            <a:endParaRPr lang="en-US" sz="1400" dirty="0">
              <a:solidFill>
                <a:srgbClr val="6A9955"/>
              </a:solidFill>
              <a:latin typeface="Consolas" panose="020B0609020204030204" pitchFamily="49" charset="0"/>
            </a:endParaRPr>
          </a:p>
          <a:p>
            <a:r>
              <a:rPr lang="en-US" sz="1400" b="0" dirty="0">
                <a:solidFill>
                  <a:srgbClr val="6A9955"/>
                </a:solidFill>
                <a:effectLst/>
                <a:latin typeface="Consolas" panose="020B0609020204030204" pitchFamily="49" charset="0"/>
              </a:rPr>
              <a:t>Detergents and paper is also correlated to milk</a:t>
            </a:r>
            <a:r>
              <a:rPr lang="en-US" sz="1400" dirty="0">
                <a:solidFill>
                  <a:srgbClr val="6A9955"/>
                </a:solidFill>
                <a:latin typeface="Consolas" panose="020B0609020204030204" pitchFamily="49" charset="0"/>
              </a:rPr>
              <a:t> and s</a:t>
            </a:r>
            <a:r>
              <a:rPr lang="en-US" sz="1400" b="0" dirty="0">
                <a:solidFill>
                  <a:srgbClr val="6A9955"/>
                </a:solidFill>
                <a:effectLst/>
                <a:latin typeface="Consolas" panose="020B0609020204030204" pitchFamily="49" charset="0"/>
              </a:rPr>
              <a:t>eems like people often purchase groceries, milk and detergent and paper in conjunction. We found by evaluating an ordinary least square model against a general linear model  with the Gamma family and identity link function that the AIC result of </a:t>
            </a:r>
            <a:r>
              <a:rPr lang="en-US" sz="1400" b="0" i="0" dirty="0">
                <a:solidFill>
                  <a:srgbClr val="CCCCCC"/>
                </a:solidFill>
                <a:effectLst/>
                <a:latin typeface="Consolas" panose="020B0609020204030204" pitchFamily="49" charset="0"/>
              </a:rPr>
              <a:t>8149.55</a:t>
            </a:r>
            <a:r>
              <a:rPr lang="en-US" sz="1400" b="0" dirty="0">
                <a:solidFill>
                  <a:srgbClr val="6A9955"/>
                </a:solidFill>
                <a:effectLst/>
                <a:latin typeface="Consolas" panose="020B0609020204030204" pitchFamily="49" charset="0"/>
              </a:rPr>
              <a:t> was better fit using the GLM with the explanatory variable </a:t>
            </a:r>
            <a:r>
              <a:rPr lang="en-US" sz="1400" b="0" dirty="0" err="1">
                <a:solidFill>
                  <a:srgbClr val="6A9955"/>
                </a:solidFill>
                <a:effectLst/>
                <a:latin typeface="Consolas" panose="020B0609020204030204" pitchFamily="49" charset="0"/>
              </a:rPr>
              <a:t>Detergents_Paper</a:t>
            </a:r>
            <a:r>
              <a:rPr lang="en-US" sz="1400" b="0" dirty="0">
                <a:solidFill>
                  <a:srgbClr val="6A9955"/>
                </a:solidFill>
                <a:effectLst/>
                <a:latin typeface="Consolas" panose="020B0609020204030204" pitchFamily="49" charset="0"/>
              </a:rPr>
              <a:t> and Milk.</a:t>
            </a:r>
          </a:p>
          <a:p>
            <a:endParaRPr lang="en-US" sz="1400" dirty="0">
              <a:solidFill>
                <a:srgbClr val="6A9955"/>
              </a:solidFill>
              <a:latin typeface="Consolas" panose="020B0609020204030204" pitchFamily="49" charset="0"/>
            </a:endParaRPr>
          </a:p>
          <a:p>
            <a:r>
              <a:rPr lang="en-US" sz="1400" b="0" dirty="0">
                <a:solidFill>
                  <a:srgbClr val="6A9955"/>
                </a:solidFill>
                <a:effectLst/>
                <a:latin typeface="Consolas" panose="020B0609020204030204" pitchFamily="49" charset="0"/>
              </a:rPr>
              <a:t>With this model you will be able to over-stock in case there is a sudden increase in detergents and paper. It is worth noting that since detergents and paper are also correlated with milk, you should expect a  more aggressive increase of consumption on detergents and paper along with groceries in case there is a sudden increase in milk consumption.</a:t>
            </a:r>
            <a:endParaRPr lang="en-US" sz="14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427326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2400663-596B-E521-DD5C-67CC75312469}"/>
              </a:ext>
            </a:extLst>
          </p:cNvPr>
          <p:cNvSpPr>
            <a:spLocks noGrp="1"/>
          </p:cNvSpPr>
          <p:nvPr>
            <p:ph type="dt" sz="half" idx="10"/>
          </p:nvPr>
        </p:nvSpPr>
        <p:spPr/>
        <p:txBody>
          <a:bodyPr/>
          <a:lstStyle/>
          <a:p>
            <a:fld id="{9ED1540C-9440-4E7A-B71A-BEFEE06869E3}" type="datetime1">
              <a:rPr lang="en-US" smtClean="0"/>
              <a:t>2/16/2024</a:t>
            </a:fld>
            <a:endParaRPr lang="en-US"/>
          </a:p>
        </p:txBody>
      </p:sp>
      <p:sp>
        <p:nvSpPr>
          <p:cNvPr id="4" name="Footer Placeholder 3">
            <a:extLst>
              <a:ext uri="{FF2B5EF4-FFF2-40B4-BE49-F238E27FC236}">
                <a16:creationId xmlns:a16="http://schemas.microsoft.com/office/drawing/2014/main" id="{678232D9-B8CA-396F-8BEE-04B99ED557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60D98D-7188-6C7E-F0BA-2C48029AC81D}"/>
              </a:ext>
            </a:extLst>
          </p:cNvPr>
          <p:cNvSpPr>
            <a:spLocks noGrp="1"/>
          </p:cNvSpPr>
          <p:nvPr>
            <p:ph type="sldNum" sz="quarter" idx="12"/>
          </p:nvPr>
        </p:nvSpPr>
        <p:spPr/>
        <p:txBody>
          <a:bodyPr/>
          <a:lstStyle/>
          <a:p>
            <a:fld id="{81D2C36F-4504-47C0-B82F-A167342A2754}" type="slidenum">
              <a:rPr lang="en-US" smtClean="0"/>
              <a:t>6</a:t>
            </a:fld>
            <a:endParaRPr lang="en-US"/>
          </a:p>
        </p:txBody>
      </p:sp>
      <p:pic>
        <p:nvPicPr>
          <p:cNvPr id="8" name="Picture 7">
            <a:extLst>
              <a:ext uri="{FF2B5EF4-FFF2-40B4-BE49-F238E27FC236}">
                <a16:creationId xmlns:a16="http://schemas.microsoft.com/office/drawing/2014/main" id="{EB984CA9-5A2A-8D1E-8BD0-476B9DF7AEDE}"/>
              </a:ext>
            </a:extLst>
          </p:cNvPr>
          <p:cNvPicPr>
            <a:picLocks noChangeAspect="1"/>
          </p:cNvPicPr>
          <p:nvPr/>
        </p:nvPicPr>
        <p:blipFill>
          <a:blip r:embed="rId2"/>
          <a:stretch>
            <a:fillRect/>
          </a:stretch>
        </p:blipFill>
        <p:spPr>
          <a:xfrm>
            <a:off x="317240" y="326570"/>
            <a:ext cx="5583228" cy="5113173"/>
          </a:xfrm>
          <a:prstGeom prst="rect">
            <a:avLst/>
          </a:prstGeom>
        </p:spPr>
      </p:pic>
      <p:pic>
        <p:nvPicPr>
          <p:cNvPr id="10" name="Picture 9">
            <a:extLst>
              <a:ext uri="{FF2B5EF4-FFF2-40B4-BE49-F238E27FC236}">
                <a16:creationId xmlns:a16="http://schemas.microsoft.com/office/drawing/2014/main" id="{B3514E5A-86AC-609E-BB9A-086DDFBAAF65}"/>
              </a:ext>
            </a:extLst>
          </p:cNvPr>
          <p:cNvPicPr>
            <a:picLocks noChangeAspect="1"/>
          </p:cNvPicPr>
          <p:nvPr/>
        </p:nvPicPr>
        <p:blipFill>
          <a:blip r:embed="rId3"/>
          <a:stretch>
            <a:fillRect/>
          </a:stretch>
        </p:blipFill>
        <p:spPr>
          <a:xfrm>
            <a:off x="6096000" y="326570"/>
            <a:ext cx="5778760" cy="5113173"/>
          </a:xfrm>
          <a:prstGeom prst="rect">
            <a:avLst/>
          </a:prstGeom>
        </p:spPr>
      </p:pic>
    </p:spTree>
    <p:extLst>
      <p:ext uri="{BB962C8B-B14F-4D97-AF65-F5344CB8AC3E}">
        <p14:creationId xmlns:p14="http://schemas.microsoft.com/office/powerpoint/2010/main" val="414750569"/>
      </p:ext>
    </p:extLst>
  </p:cSld>
  <p:clrMapOvr>
    <a:masterClrMapping/>
  </p:clrMapOvr>
</p:sld>
</file>

<file path=ppt/theme/theme1.xml><?xml version="1.0" encoding="utf-8"?>
<a:theme xmlns:a="http://schemas.openxmlformats.org/drawingml/2006/main" name="Memo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262</TotalTime>
  <Words>680</Words>
  <Application>Microsoft Office PowerPoint</Application>
  <PresentationFormat>Widescreen</PresentationFormat>
  <Paragraphs>63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Consolas</vt:lpstr>
      <vt:lpstr>Elephant</vt:lpstr>
      <vt:lpstr>Univers Condensed</vt:lpstr>
      <vt:lpstr>MemoVTI</vt:lpstr>
      <vt:lpstr>Sampling Distributions</vt:lpstr>
      <vt:lpstr> </vt:lpstr>
      <vt:lpstr>Marketing, Chi-squared analysis</vt:lpstr>
      <vt:lpstr>Contingency Table and Chi-Squared Results:</vt:lpstr>
      <vt:lpstr>Linear Regression: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Distributions</dc:title>
  <dc:creator>Luis Lopez</dc:creator>
  <cp:lastModifiedBy>Luis Lopez</cp:lastModifiedBy>
  <cp:revision>2</cp:revision>
  <dcterms:created xsi:type="dcterms:W3CDTF">2024-02-15T15:47:30Z</dcterms:created>
  <dcterms:modified xsi:type="dcterms:W3CDTF">2024-02-16T19:50:18Z</dcterms:modified>
</cp:coreProperties>
</file>