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125"/>
    <p:restoredTop sz="82865"/>
  </p:normalViewPr>
  <p:slideViewPr>
    <p:cSldViewPr snapToGrid="0" snapToObjects="1">
      <p:cViewPr varScale="1">
        <p:scale>
          <a:sx n="101" d="100"/>
          <a:sy n="101" d="100"/>
        </p:scale>
        <p:origin x="120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DA2925D-DF5E-4E02-9AD9-25C8E6F0455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3736480E-77A9-45AA-9DD8-9EC3AAB7A6E6}">
      <dgm:prSet/>
      <dgm:spPr/>
      <dgm:t>
        <a:bodyPr/>
        <a:lstStyle/>
        <a:p>
          <a:r>
            <a:rPr lang="en-US"/>
            <a:t>Microsoft, having created a movie-studio, is looking to venture into the film-making industry and make a name for themselves in the space </a:t>
          </a:r>
        </a:p>
      </dgm:t>
    </dgm:pt>
    <dgm:pt modelId="{D8A6E054-4214-4DDF-A298-BC4772C002BA}" type="parTrans" cxnId="{CC3AA2FF-9DD7-46A3-88E9-C498EBE13A8A}">
      <dgm:prSet/>
      <dgm:spPr/>
      <dgm:t>
        <a:bodyPr/>
        <a:lstStyle/>
        <a:p>
          <a:endParaRPr lang="en-US"/>
        </a:p>
      </dgm:t>
    </dgm:pt>
    <dgm:pt modelId="{3BE8F142-DF60-474C-B213-6D25ECD85762}" type="sibTrans" cxnId="{CC3AA2FF-9DD7-46A3-88E9-C498EBE13A8A}">
      <dgm:prSet/>
      <dgm:spPr/>
      <dgm:t>
        <a:bodyPr/>
        <a:lstStyle/>
        <a:p>
          <a:endParaRPr lang="en-US"/>
        </a:p>
      </dgm:t>
    </dgm:pt>
    <dgm:pt modelId="{3853B529-4FB9-4B5E-9955-BA7CBE2AFACC}">
      <dgm:prSet/>
      <dgm:spPr/>
      <dgm:t>
        <a:bodyPr/>
        <a:lstStyle/>
        <a:p>
          <a:r>
            <a:rPr lang="en-US"/>
            <a:t>They are in search of actionable insights that will guide them in the decision-making process </a:t>
          </a:r>
        </a:p>
      </dgm:t>
    </dgm:pt>
    <dgm:pt modelId="{44DC6CA2-FB0A-4F18-919D-6C5C5D9EBB03}" type="parTrans" cxnId="{C08E7AC4-BD39-4481-A400-52DC39D3DF3F}">
      <dgm:prSet/>
      <dgm:spPr/>
      <dgm:t>
        <a:bodyPr/>
        <a:lstStyle/>
        <a:p>
          <a:endParaRPr lang="en-US"/>
        </a:p>
      </dgm:t>
    </dgm:pt>
    <dgm:pt modelId="{882B90B7-701F-48A4-B94E-511634091EA5}" type="sibTrans" cxnId="{C08E7AC4-BD39-4481-A400-52DC39D3DF3F}">
      <dgm:prSet/>
      <dgm:spPr/>
      <dgm:t>
        <a:bodyPr/>
        <a:lstStyle/>
        <a:p>
          <a:endParaRPr lang="en-US"/>
        </a:p>
      </dgm:t>
    </dgm:pt>
    <dgm:pt modelId="{00D54908-1012-42F8-BB5E-BCFCBE34F435}">
      <dgm:prSet/>
      <dgm:spPr/>
      <dgm:t>
        <a:bodyPr/>
        <a:lstStyle/>
        <a:p>
          <a:r>
            <a:rPr lang="en-US"/>
            <a:t>The findings I will present will guide them in the right direction and hopefully shed some knowledge on what the movie industry is looking for </a:t>
          </a:r>
        </a:p>
      </dgm:t>
    </dgm:pt>
    <dgm:pt modelId="{B8D77B8D-D0AE-4BB5-A766-0D50C2BF481F}" type="parTrans" cxnId="{6CE0372A-349D-40B1-BFF4-006C5698E397}">
      <dgm:prSet/>
      <dgm:spPr/>
      <dgm:t>
        <a:bodyPr/>
        <a:lstStyle/>
        <a:p>
          <a:endParaRPr lang="en-US"/>
        </a:p>
      </dgm:t>
    </dgm:pt>
    <dgm:pt modelId="{AD99F321-B1C5-4435-AFB8-E9CD4C987EE6}" type="sibTrans" cxnId="{6CE0372A-349D-40B1-BFF4-006C5698E397}">
      <dgm:prSet/>
      <dgm:spPr/>
      <dgm:t>
        <a:bodyPr/>
        <a:lstStyle/>
        <a:p>
          <a:endParaRPr lang="en-US"/>
        </a:p>
      </dgm:t>
    </dgm:pt>
    <dgm:pt modelId="{A501B566-3F4D-4E41-A64D-C8310FB1B24A}" type="pres">
      <dgm:prSet presAssocID="{BDA2925D-DF5E-4E02-9AD9-25C8E6F0455E}" presName="root" presStyleCnt="0">
        <dgm:presLayoutVars>
          <dgm:dir/>
          <dgm:resizeHandles val="exact"/>
        </dgm:presLayoutVars>
      </dgm:prSet>
      <dgm:spPr/>
    </dgm:pt>
    <dgm:pt modelId="{1C508617-47A4-4133-9B9C-0C0081DA58D6}" type="pres">
      <dgm:prSet presAssocID="{3736480E-77A9-45AA-9DD8-9EC3AAB7A6E6}" presName="compNode" presStyleCnt="0"/>
      <dgm:spPr/>
    </dgm:pt>
    <dgm:pt modelId="{F4C3DE01-91D2-441E-AAEC-B407F11D3D5A}" type="pres">
      <dgm:prSet presAssocID="{3736480E-77A9-45AA-9DD8-9EC3AAB7A6E6}" presName="bgRect" presStyleLbl="bgShp" presStyleIdx="0" presStyleCnt="3"/>
      <dgm:spPr/>
    </dgm:pt>
    <dgm:pt modelId="{A91987C9-9E3C-4C3E-8FBC-0FE5692D6BA3}" type="pres">
      <dgm:prSet presAssocID="{3736480E-77A9-45AA-9DD8-9EC3AAB7A6E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lm strip"/>
        </a:ext>
      </dgm:extLst>
    </dgm:pt>
    <dgm:pt modelId="{AE325E6F-0C63-47A4-B71D-C48556B46D6F}" type="pres">
      <dgm:prSet presAssocID="{3736480E-77A9-45AA-9DD8-9EC3AAB7A6E6}" presName="spaceRect" presStyleCnt="0"/>
      <dgm:spPr/>
    </dgm:pt>
    <dgm:pt modelId="{E1E2EBA0-B970-4AFB-9F1D-3531961630DC}" type="pres">
      <dgm:prSet presAssocID="{3736480E-77A9-45AA-9DD8-9EC3AAB7A6E6}" presName="parTx" presStyleLbl="revTx" presStyleIdx="0" presStyleCnt="3">
        <dgm:presLayoutVars>
          <dgm:chMax val="0"/>
          <dgm:chPref val="0"/>
        </dgm:presLayoutVars>
      </dgm:prSet>
      <dgm:spPr/>
    </dgm:pt>
    <dgm:pt modelId="{236284FF-0DFB-4386-9419-8FC516D9894B}" type="pres">
      <dgm:prSet presAssocID="{3BE8F142-DF60-474C-B213-6D25ECD85762}" presName="sibTrans" presStyleCnt="0"/>
      <dgm:spPr/>
    </dgm:pt>
    <dgm:pt modelId="{7ABC14EC-AC99-4732-9F7C-7B0658A678BC}" type="pres">
      <dgm:prSet presAssocID="{3853B529-4FB9-4B5E-9955-BA7CBE2AFACC}" presName="compNode" presStyleCnt="0"/>
      <dgm:spPr/>
    </dgm:pt>
    <dgm:pt modelId="{B5C95654-E580-4D8D-B006-D38B119B668C}" type="pres">
      <dgm:prSet presAssocID="{3853B529-4FB9-4B5E-9955-BA7CBE2AFACC}" presName="bgRect" presStyleLbl="bgShp" presStyleIdx="1" presStyleCnt="3"/>
      <dgm:spPr/>
    </dgm:pt>
    <dgm:pt modelId="{084C4805-4298-468C-A7C0-C2A65CE6C886}" type="pres">
      <dgm:prSet presAssocID="{3853B529-4FB9-4B5E-9955-BA7CBE2AFAC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C208D1C9-DEC6-4B31-A20C-A917FA901A7D}" type="pres">
      <dgm:prSet presAssocID="{3853B529-4FB9-4B5E-9955-BA7CBE2AFACC}" presName="spaceRect" presStyleCnt="0"/>
      <dgm:spPr/>
    </dgm:pt>
    <dgm:pt modelId="{2AE06FB1-F58F-4701-ABB5-84A450018845}" type="pres">
      <dgm:prSet presAssocID="{3853B529-4FB9-4B5E-9955-BA7CBE2AFACC}" presName="parTx" presStyleLbl="revTx" presStyleIdx="1" presStyleCnt="3">
        <dgm:presLayoutVars>
          <dgm:chMax val="0"/>
          <dgm:chPref val="0"/>
        </dgm:presLayoutVars>
      </dgm:prSet>
      <dgm:spPr/>
    </dgm:pt>
    <dgm:pt modelId="{D78A6949-C240-41BF-B696-92C920749DA4}" type="pres">
      <dgm:prSet presAssocID="{882B90B7-701F-48A4-B94E-511634091EA5}" presName="sibTrans" presStyleCnt="0"/>
      <dgm:spPr/>
    </dgm:pt>
    <dgm:pt modelId="{7D6E6D98-20BD-4C8A-BEF1-F8E8FFA248AB}" type="pres">
      <dgm:prSet presAssocID="{00D54908-1012-42F8-BB5E-BCFCBE34F435}" presName="compNode" presStyleCnt="0"/>
      <dgm:spPr/>
    </dgm:pt>
    <dgm:pt modelId="{C52DC4A8-3146-4D0A-A8A3-F6D21DAE178B}" type="pres">
      <dgm:prSet presAssocID="{00D54908-1012-42F8-BB5E-BCFCBE34F435}" presName="bgRect" presStyleLbl="bgShp" presStyleIdx="2" presStyleCnt="3"/>
      <dgm:spPr/>
    </dgm:pt>
    <dgm:pt modelId="{620DA3B2-658D-4DF8-9F94-BB638688F6B0}" type="pres">
      <dgm:prSet presAssocID="{00D54908-1012-42F8-BB5E-BCFCBE34F43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Zoom In"/>
        </a:ext>
      </dgm:extLst>
    </dgm:pt>
    <dgm:pt modelId="{E21C6985-AED6-40C8-AEC3-B20E62769D61}" type="pres">
      <dgm:prSet presAssocID="{00D54908-1012-42F8-BB5E-BCFCBE34F435}" presName="spaceRect" presStyleCnt="0"/>
      <dgm:spPr/>
    </dgm:pt>
    <dgm:pt modelId="{1EFEE88B-224E-4CA6-9909-F13CA960E776}" type="pres">
      <dgm:prSet presAssocID="{00D54908-1012-42F8-BB5E-BCFCBE34F435}" presName="parTx" presStyleLbl="revTx" presStyleIdx="2" presStyleCnt="3">
        <dgm:presLayoutVars>
          <dgm:chMax val="0"/>
          <dgm:chPref val="0"/>
        </dgm:presLayoutVars>
      </dgm:prSet>
      <dgm:spPr/>
    </dgm:pt>
  </dgm:ptLst>
  <dgm:cxnLst>
    <dgm:cxn modelId="{24974709-751E-449C-95ED-DE1DF145CDA9}" type="presOf" srcId="{00D54908-1012-42F8-BB5E-BCFCBE34F435}" destId="{1EFEE88B-224E-4CA6-9909-F13CA960E776}" srcOrd="0" destOrd="0" presId="urn:microsoft.com/office/officeart/2018/2/layout/IconVerticalSolidList"/>
    <dgm:cxn modelId="{6CE0372A-349D-40B1-BFF4-006C5698E397}" srcId="{BDA2925D-DF5E-4E02-9AD9-25C8E6F0455E}" destId="{00D54908-1012-42F8-BB5E-BCFCBE34F435}" srcOrd="2" destOrd="0" parTransId="{B8D77B8D-D0AE-4BB5-A766-0D50C2BF481F}" sibTransId="{AD99F321-B1C5-4435-AFB8-E9CD4C987EE6}"/>
    <dgm:cxn modelId="{D3EAED6D-8A84-4E2F-A795-461CC16307C9}" type="presOf" srcId="{3736480E-77A9-45AA-9DD8-9EC3AAB7A6E6}" destId="{E1E2EBA0-B970-4AFB-9F1D-3531961630DC}" srcOrd="0" destOrd="0" presId="urn:microsoft.com/office/officeart/2018/2/layout/IconVerticalSolidList"/>
    <dgm:cxn modelId="{BF82C992-78C2-4F5C-AE8B-487BBA493587}" type="presOf" srcId="{3853B529-4FB9-4B5E-9955-BA7CBE2AFACC}" destId="{2AE06FB1-F58F-4701-ABB5-84A450018845}" srcOrd="0" destOrd="0" presId="urn:microsoft.com/office/officeart/2018/2/layout/IconVerticalSolidList"/>
    <dgm:cxn modelId="{71A8F7AF-7E9A-4112-9A7F-0790B8272529}" type="presOf" srcId="{BDA2925D-DF5E-4E02-9AD9-25C8E6F0455E}" destId="{A501B566-3F4D-4E41-A64D-C8310FB1B24A}" srcOrd="0" destOrd="0" presId="urn:microsoft.com/office/officeart/2018/2/layout/IconVerticalSolidList"/>
    <dgm:cxn modelId="{C08E7AC4-BD39-4481-A400-52DC39D3DF3F}" srcId="{BDA2925D-DF5E-4E02-9AD9-25C8E6F0455E}" destId="{3853B529-4FB9-4B5E-9955-BA7CBE2AFACC}" srcOrd="1" destOrd="0" parTransId="{44DC6CA2-FB0A-4F18-919D-6C5C5D9EBB03}" sibTransId="{882B90B7-701F-48A4-B94E-511634091EA5}"/>
    <dgm:cxn modelId="{CC3AA2FF-9DD7-46A3-88E9-C498EBE13A8A}" srcId="{BDA2925D-DF5E-4E02-9AD9-25C8E6F0455E}" destId="{3736480E-77A9-45AA-9DD8-9EC3AAB7A6E6}" srcOrd="0" destOrd="0" parTransId="{D8A6E054-4214-4DDF-A298-BC4772C002BA}" sibTransId="{3BE8F142-DF60-474C-B213-6D25ECD85762}"/>
    <dgm:cxn modelId="{79616798-E642-41DA-8BE1-9ECC4D79777E}" type="presParOf" srcId="{A501B566-3F4D-4E41-A64D-C8310FB1B24A}" destId="{1C508617-47A4-4133-9B9C-0C0081DA58D6}" srcOrd="0" destOrd="0" presId="urn:microsoft.com/office/officeart/2018/2/layout/IconVerticalSolidList"/>
    <dgm:cxn modelId="{E4459A92-B922-495C-84BD-0235C7D695BF}" type="presParOf" srcId="{1C508617-47A4-4133-9B9C-0C0081DA58D6}" destId="{F4C3DE01-91D2-441E-AAEC-B407F11D3D5A}" srcOrd="0" destOrd="0" presId="urn:microsoft.com/office/officeart/2018/2/layout/IconVerticalSolidList"/>
    <dgm:cxn modelId="{8C5BAB8A-B2F1-4D2B-B65D-87D58E30D862}" type="presParOf" srcId="{1C508617-47A4-4133-9B9C-0C0081DA58D6}" destId="{A91987C9-9E3C-4C3E-8FBC-0FE5692D6BA3}" srcOrd="1" destOrd="0" presId="urn:microsoft.com/office/officeart/2018/2/layout/IconVerticalSolidList"/>
    <dgm:cxn modelId="{49A915B8-9B0F-49E7-ABE5-32628D00C0B5}" type="presParOf" srcId="{1C508617-47A4-4133-9B9C-0C0081DA58D6}" destId="{AE325E6F-0C63-47A4-B71D-C48556B46D6F}" srcOrd="2" destOrd="0" presId="urn:microsoft.com/office/officeart/2018/2/layout/IconVerticalSolidList"/>
    <dgm:cxn modelId="{A138EC96-AF9D-4D36-8941-E15C9EBBBA1B}" type="presParOf" srcId="{1C508617-47A4-4133-9B9C-0C0081DA58D6}" destId="{E1E2EBA0-B970-4AFB-9F1D-3531961630DC}" srcOrd="3" destOrd="0" presId="urn:microsoft.com/office/officeart/2018/2/layout/IconVerticalSolidList"/>
    <dgm:cxn modelId="{B3B348B5-7090-498A-9C7A-2F128F38CCB8}" type="presParOf" srcId="{A501B566-3F4D-4E41-A64D-C8310FB1B24A}" destId="{236284FF-0DFB-4386-9419-8FC516D9894B}" srcOrd="1" destOrd="0" presId="urn:microsoft.com/office/officeart/2018/2/layout/IconVerticalSolidList"/>
    <dgm:cxn modelId="{5CED7BFC-79BC-47A5-8B95-BC4D716C4A08}" type="presParOf" srcId="{A501B566-3F4D-4E41-A64D-C8310FB1B24A}" destId="{7ABC14EC-AC99-4732-9F7C-7B0658A678BC}" srcOrd="2" destOrd="0" presId="urn:microsoft.com/office/officeart/2018/2/layout/IconVerticalSolidList"/>
    <dgm:cxn modelId="{46F6B9C0-53A2-433A-99E0-2A256075DD20}" type="presParOf" srcId="{7ABC14EC-AC99-4732-9F7C-7B0658A678BC}" destId="{B5C95654-E580-4D8D-B006-D38B119B668C}" srcOrd="0" destOrd="0" presId="urn:microsoft.com/office/officeart/2018/2/layout/IconVerticalSolidList"/>
    <dgm:cxn modelId="{6F65CCCB-1679-4E87-9E97-7F0B4592361B}" type="presParOf" srcId="{7ABC14EC-AC99-4732-9F7C-7B0658A678BC}" destId="{084C4805-4298-468C-A7C0-C2A65CE6C886}" srcOrd="1" destOrd="0" presId="urn:microsoft.com/office/officeart/2018/2/layout/IconVerticalSolidList"/>
    <dgm:cxn modelId="{0FEFD167-A416-404C-93C8-CDF270B28466}" type="presParOf" srcId="{7ABC14EC-AC99-4732-9F7C-7B0658A678BC}" destId="{C208D1C9-DEC6-4B31-A20C-A917FA901A7D}" srcOrd="2" destOrd="0" presId="urn:microsoft.com/office/officeart/2018/2/layout/IconVerticalSolidList"/>
    <dgm:cxn modelId="{50DF32CD-2273-44C9-80C6-5807E6BA6293}" type="presParOf" srcId="{7ABC14EC-AC99-4732-9F7C-7B0658A678BC}" destId="{2AE06FB1-F58F-4701-ABB5-84A450018845}" srcOrd="3" destOrd="0" presId="urn:microsoft.com/office/officeart/2018/2/layout/IconVerticalSolidList"/>
    <dgm:cxn modelId="{CE937304-6015-446D-88CF-418EF214CD1A}" type="presParOf" srcId="{A501B566-3F4D-4E41-A64D-C8310FB1B24A}" destId="{D78A6949-C240-41BF-B696-92C920749DA4}" srcOrd="3" destOrd="0" presId="urn:microsoft.com/office/officeart/2018/2/layout/IconVerticalSolidList"/>
    <dgm:cxn modelId="{FF3B9C32-C3C4-4814-9906-50EC49D977CF}" type="presParOf" srcId="{A501B566-3F4D-4E41-A64D-C8310FB1B24A}" destId="{7D6E6D98-20BD-4C8A-BEF1-F8E8FFA248AB}" srcOrd="4" destOrd="0" presId="urn:microsoft.com/office/officeart/2018/2/layout/IconVerticalSolidList"/>
    <dgm:cxn modelId="{C9D651F1-F0AF-4A4E-A1FF-F3E6C43CD380}" type="presParOf" srcId="{7D6E6D98-20BD-4C8A-BEF1-F8E8FFA248AB}" destId="{C52DC4A8-3146-4D0A-A8A3-F6D21DAE178B}" srcOrd="0" destOrd="0" presId="urn:microsoft.com/office/officeart/2018/2/layout/IconVerticalSolidList"/>
    <dgm:cxn modelId="{B512C541-6D6D-4E82-939F-951D291D62C9}" type="presParOf" srcId="{7D6E6D98-20BD-4C8A-BEF1-F8E8FFA248AB}" destId="{620DA3B2-658D-4DF8-9F94-BB638688F6B0}" srcOrd="1" destOrd="0" presId="urn:microsoft.com/office/officeart/2018/2/layout/IconVerticalSolidList"/>
    <dgm:cxn modelId="{83BE3A76-95BE-4C70-874D-4F1432E32261}" type="presParOf" srcId="{7D6E6D98-20BD-4C8A-BEF1-F8E8FFA248AB}" destId="{E21C6985-AED6-40C8-AEC3-B20E62769D61}" srcOrd="2" destOrd="0" presId="urn:microsoft.com/office/officeart/2018/2/layout/IconVerticalSolidList"/>
    <dgm:cxn modelId="{A6A8B744-1BBB-4DA8-9DE8-798CCBC82D99}" type="presParOf" srcId="{7D6E6D98-20BD-4C8A-BEF1-F8E8FFA248AB}" destId="{1EFEE88B-224E-4CA6-9909-F13CA960E77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C5C4AC-9BA4-4B9B-A749-79B142B2A302}" type="doc">
      <dgm:prSet loTypeId="urn:microsoft.com/office/officeart/2005/8/layout/hierarchy1" loCatId="hierarchy" qsTypeId="urn:microsoft.com/office/officeart/2005/8/quickstyle/simple1" qsCatId="simple" csTypeId="urn:microsoft.com/office/officeart/2005/8/colors/colorful1" csCatId="colorful"/>
      <dgm:spPr/>
      <dgm:t>
        <a:bodyPr/>
        <a:lstStyle/>
        <a:p>
          <a:endParaRPr lang="en-US"/>
        </a:p>
      </dgm:t>
    </dgm:pt>
    <dgm:pt modelId="{F0C09D6A-6EF7-414E-92D1-0C5B6A51F6C4}">
      <dgm:prSet/>
      <dgm:spPr/>
      <dgm:t>
        <a:bodyPr/>
        <a:lstStyle/>
        <a:p>
          <a:r>
            <a:rPr lang="en-US"/>
            <a:t>What genre of film to allocate our valuable resources to?</a:t>
          </a:r>
        </a:p>
      </dgm:t>
    </dgm:pt>
    <dgm:pt modelId="{584C83C6-997C-4E7E-8BDA-EC4467370205}" type="parTrans" cxnId="{6072A630-E984-4A0B-BCC4-3093821812D3}">
      <dgm:prSet/>
      <dgm:spPr/>
      <dgm:t>
        <a:bodyPr/>
        <a:lstStyle/>
        <a:p>
          <a:endParaRPr lang="en-US"/>
        </a:p>
      </dgm:t>
    </dgm:pt>
    <dgm:pt modelId="{9E7FEF1A-73C2-42F4-A1DA-87132C440A20}" type="sibTrans" cxnId="{6072A630-E984-4A0B-BCC4-3093821812D3}">
      <dgm:prSet/>
      <dgm:spPr/>
      <dgm:t>
        <a:bodyPr/>
        <a:lstStyle/>
        <a:p>
          <a:endParaRPr lang="en-US"/>
        </a:p>
      </dgm:t>
    </dgm:pt>
    <dgm:pt modelId="{AE0B8740-C508-438B-AEE6-0DC25EEA9CAA}">
      <dgm:prSet/>
      <dgm:spPr/>
      <dgm:t>
        <a:bodyPr/>
        <a:lstStyle/>
        <a:p>
          <a:r>
            <a:rPr lang="en-US"/>
            <a:t>Zero-in on possible hires pertaining to directors and actors</a:t>
          </a:r>
        </a:p>
      </dgm:t>
    </dgm:pt>
    <dgm:pt modelId="{06A75647-0975-4234-9870-E7E1AF3CF3D2}" type="parTrans" cxnId="{9F7C0984-5E48-46BE-8A2B-62238CC25C36}">
      <dgm:prSet/>
      <dgm:spPr/>
      <dgm:t>
        <a:bodyPr/>
        <a:lstStyle/>
        <a:p>
          <a:endParaRPr lang="en-US"/>
        </a:p>
      </dgm:t>
    </dgm:pt>
    <dgm:pt modelId="{3F6FD3D3-4A90-497D-A386-A5CC67A5C00A}" type="sibTrans" cxnId="{9F7C0984-5E48-46BE-8A2B-62238CC25C36}">
      <dgm:prSet/>
      <dgm:spPr/>
      <dgm:t>
        <a:bodyPr/>
        <a:lstStyle/>
        <a:p>
          <a:endParaRPr lang="en-US"/>
        </a:p>
      </dgm:t>
    </dgm:pt>
    <dgm:pt modelId="{4BD11BAF-D010-4F94-9B24-9777298FBA07}">
      <dgm:prSet/>
      <dgm:spPr/>
      <dgm:t>
        <a:bodyPr/>
        <a:lstStyle/>
        <a:p>
          <a:r>
            <a:rPr lang="en-US"/>
            <a:t>Any possible features the film should have? Any interesting insights?</a:t>
          </a:r>
        </a:p>
      </dgm:t>
    </dgm:pt>
    <dgm:pt modelId="{6A20486C-263D-4112-B2AD-6D1055516DCF}" type="parTrans" cxnId="{432C8328-3001-4AF3-8F45-A7699A40ABE4}">
      <dgm:prSet/>
      <dgm:spPr/>
      <dgm:t>
        <a:bodyPr/>
        <a:lstStyle/>
        <a:p>
          <a:endParaRPr lang="en-US"/>
        </a:p>
      </dgm:t>
    </dgm:pt>
    <dgm:pt modelId="{78E0F314-F451-4C6A-8379-490C5AA1BFD4}" type="sibTrans" cxnId="{432C8328-3001-4AF3-8F45-A7699A40ABE4}">
      <dgm:prSet/>
      <dgm:spPr/>
      <dgm:t>
        <a:bodyPr/>
        <a:lstStyle/>
        <a:p>
          <a:endParaRPr lang="en-US"/>
        </a:p>
      </dgm:t>
    </dgm:pt>
    <dgm:pt modelId="{6F20455C-4373-6D46-A9B2-7D9991E799AA}" type="pres">
      <dgm:prSet presAssocID="{F4C5C4AC-9BA4-4B9B-A749-79B142B2A302}" presName="hierChild1" presStyleCnt="0">
        <dgm:presLayoutVars>
          <dgm:chPref val="1"/>
          <dgm:dir/>
          <dgm:animOne val="branch"/>
          <dgm:animLvl val="lvl"/>
          <dgm:resizeHandles/>
        </dgm:presLayoutVars>
      </dgm:prSet>
      <dgm:spPr/>
    </dgm:pt>
    <dgm:pt modelId="{E5B994F6-5267-5248-9D33-FB834B24883A}" type="pres">
      <dgm:prSet presAssocID="{F0C09D6A-6EF7-414E-92D1-0C5B6A51F6C4}" presName="hierRoot1" presStyleCnt="0"/>
      <dgm:spPr/>
    </dgm:pt>
    <dgm:pt modelId="{1A847A90-B155-A94B-A6DF-10F85817B3A1}" type="pres">
      <dgm:prSet presAssocID="{F0C09D6A-6EF7-414E-92D1-0C5B6A51F6C4}" presName="composite" presStyleCnt="0"/>
      <dgm:spPr/>
    </dgm:pt>
    <dgm:pt modelId="{05F1BE96-6578-9747-BF0F-43134D89187D}" type="pres">
      <dgm:prSet presAssocID="{F0C09D6A-6EF7-414E-92D1-0C5B6A51F6C4}" presName="background" presStyleLbl="node0" presStyleIdx="0" presStyleCnt="3"/>
      <dgm:spPr/>
    </dgm:pt>
    <dgm:pt modelId="{117FA8B9-D9F7-1442-92E7-EC1BA14F519A}" type="pres">
      <dgm:prSet presAssocID="{F0C09D6A-6EF7-414E-92D1-0C5B6A51F6C4}" presName="text" presStyleLbl="fgAcc0" presStyleIdx="0" presStyleCnt="3">
        <dgm:presLayoutVars>
          <dgm:chPref val="3"/>
        </dgm:presLayoutVars>
      </dgm:prSet>
      <dgm:spPr/>
    </dgm:pt>
    <dgm:pt modelId="{C276D0E1-FE05-CD4F-A053-CA335FD34DC1}" type="pres">
      <dgm:prSet presAssocID="{F0C09D6A-6EF7-414E-92D1-0C5B6A51F6C4}" presName="hierChild2" presStyleCnt="0"/>
      <dgm:spPr/>
    </dgm:pt>
    <dgm:pt modelId="{8CA1D1B0-4570-264E-831B-E12C42E8594F}" type="pres">
      <dgm:prSet presAssocID="{AE0B8740-C508-438B-AEE6-0DC25EEA9CAA}" presName="hierRoot1" presStyleCnt="0"/>
      <dgm:spPr/>
    </dgm:pt>
    <dgm:pt modelId="{C8F98599-4B3E-9548-A9B5-32336C00C073}" type="pres">
      <dgm:prSet presAssocID="{AE0B8740-C508-438B-AEE6-0DC25EEA9CAA}" presName="composite" presStyleCnt="0"/>
      <dgm:spPr/>
    </dgm:pt>
    <dgm:pt modelId="{6C5E8816-C1FF-9449-BEE3-92A11D89CEA5}" type="pres">
      <dgm:prSet presAssocID="{AE0B8740-C508-438B-AEE6-0DC25EEA9CAA}" presName="background" presStyleLbl="node0" presStyleIdx="1" presStyleCnt="3"/>
      <dgm:spPr/>
    </dgm:pt>
    <dgm:pt modelId="{2BC0D972-9955-DC4E-AA79-FCD12E58F463}" type="pres">
      <dgm:prSet presAssocID="{AE0B8740-C508-438B-AEE6-0DC25EEA9CAA}" presName="text" presStyleLbl="fgAcc0" presStyleIdx="1" presStyleCnt="3">
        <dgm:presLayoutVars>
          <dgm:chPref val="3"/>
        </dgm:presLayoutVars>
      </dgm:prSet>
      <dgm:spPr/>
    </dgm:pt>
    <dgm:pt modelId="{7AF2EA6E-46AC-E442-954D-4639E5C01315}" type="pres">
      <dgm:prSet presAssocID="{AE0B8740-C508-438B-AEE6-0DC25EEA9CAA}" presName="hierChild2" presStyleCnt="0"/>
      <dgm:spPr/>
    </dgm:pt>
    <dgm:pt modelId="{7A9E3F5C-83AF-EF4F-B3FF-E025538E341C}" type="pres">
      <dgm:prSet presAssocID="{4BD11BAF-D010-4F94-9B24-9777298FBA07}" presName="hierRoot1" presStyleCnt="0"/>
      <dgm:spPr/>
    </dgm:pt>
    <dgm:pt modelId="{8D8478EA-87AE-3D42-AD0C-352E4CE1A4D2}" type="pres">
      <dgm:prSet presAssocID="{4BD11BAF-D010-4F94-9B24-9777298FBA07}" presName="composite" presStyleCnt="0"/>
      <dgm:spPr/>
    </dgm:pt>
    <dgm:pt modelId="{640919F3-D488-5B48-A1FB-98B4AD4D22FF}" type="pres">
      <dgm:prSet presAssocID="{4BD11BAF-D010-4F94-9B24-9777298FBA07}" presName="background" presStyleLbl="node0" presStyleIdx="2" presStyleCnt="3"/>
      <dgm:spPr/>
    </dgm:pt>
    <dgm:pt modelId="{D92A030A-14C5-4141-9FFA-EE2D4B8044BD}" type="pres">
      <dgm:prSet presAssocID="{4BD11BAF-D010-4F94-9B24-9777298FBA07}" presName="text" presStyleLbl="fgAcc0" presStyleIdx="2" presStyleCnt="3">
        <dgm:presLayoutVars>
          <dgm:chPref val="3"/>
        </dgm:presLayoutVars>
      </dgm:prSet>
      <dgm:spPr/>
    </dgm:pt>
    <dgm:pt modelId="{D9B2EBD1-B289-B544-B791-CA64EA83A084}" type="pres">
      <dgm:prSet presAssocID="{4BD11BAF-D010-4F94-9B24-9777298FBA07}" presName="hierChild2" presStyleCnt="0"/>
      <dgm:spPr/>
    </dgm:pt>
  </dgm:ptLst>
  <dgm:cxnLst>
    <dgm:cxn modelId="{432C8328-3001-4AF3-8F45-A7699A40ABE4}" srcId="{F4C5C4AC-9BA4-4B9B-A749-79B142B2A302}" destId="{4BD11BAF-D010-4F94-9B24-9777298FBA07}" srcOrd="2" destOrd="0" parTransId="{6A20486C-263D-4112-B2AD-6D1055516DCF}" sibTransId="{78E0F314-F451-4C6A-8379-490C5AA1BFD4}"/>
    <dgm:cxn modelId="{6072A630-E984-4A0B-BCC4-3093821812D3}" srcId="{F4C5C4AC-9BA4-4B9B-A749-79B142B2A302}" destId="{F0C09D6A-6EF7-414E-92D1-0C5B6A51F6C4}" srcOrd="0" destOrd="0" parTransId="{584C83C6-997C-4E7E-8BDA-EC4467370205}" sibTransId="{9E7FEF1A-73C2-42F4-A1DA-87132C440A20}"/>
    <dgm:cxn modelId="{9D3C7835-6052-144D-ABC9-E42BA16D35BE}" type="presOf" srcId="{AE0B8740-C508-438B-AEE6-0DC25EEA9CAA}" destId="{2BC0D972-9955-DC4E-AA79-FCD12E58F463}" srcOrd="0" destOrd="0" presId="urn:microsoft.com/office/officeart/2005/8/layout/hierarchy1"/>
    <dgm:cxn modelId="{9F7C0984-5E48-46BE-8A2B-62238CC25C36}" srcId="{F4C5C4AC-9BA4-4B9B-A749-79B142B2A302}" destId="{AE0B8740-C508-438B-AEE6-0DC25EEA9CAA}" srcOrd="1" destOrd="0" parTransId="{06A75647-0975-4234-9870-E7E1AF3CF3D2}" sibTransId="{3F6FD3D3-4A90-497D-A386-A5CC67A5C00A}"/>
    <dgm:cxn modelId="{6FA235AB-EEA7-754A-9D3E-93BEFED0BED2}" type="presOf" srcId="{4BD11BAF-D010-4F94-9B24-9777298FBA07}" destId="{D92A030A-14C5-4141-9FFA-EE2D4B8044BD}" srcOrd="0" destOrd="0" presId="urn:microsoft.com/office/officeart/2005/8/layout/hierarchy1"/>
    <dgm:cxn modelId="{3F42FDD3-FE41-AF49-A0CB-0DAE61ACAFD9}" type="presOf" srcId="{F4C5C4AC-9BA4-4B9B-A749-79B142B2A302}" destId="{6F20455C-4373-6D46-A9B2-7D9991E799AA}" srcOrd="0" destOrd="0" presId="urn:microsoft.com/office/officeart/2005/8/layout/hierarchy1"/>
    <dgm:cxn modelId="{2ABA81F2-96F1-4545-B097-F555CF150584}" type="presOf" srcId="{F0C09D6A-6EF7-414E-92D1-0C5B6A51F6C4}" destId="{117FA8B9-D9F7-1442-92E7-EC1BA14F519A}" srcOrd="0" destOrd="0" presId="urn:microsoft.com/office/officeart/2005/8/layout/hierarchy1"/>
    <dgm:cxn modelId="{FD41A40F-A0EB-694A-A91A-9A2DE4550809}" type="presParOf" srcId="{6F20455C-4373-6D46-A9B2-7D9991E799AA}" destId="{E5B994F6-5267-5248-9D33-FB834B24883A}" srcOrd="0" destOrd="0" presId="urn:microsoft.com/office/officeart/2005/8/layout/hierarchy1"/>
    <dgm:cxn modelId="{60CBDF16-968C-8C4F-9BBC-91278B7165A9}" type="presParOf" srcId="{E5B994F6-5267-5248-9D33-FB834B24883A}" destId="{1A847A90-B155-A94B-A6DF-10F85817B3A1}" srcOrd="0" destOrd="0" presId="urn:microsoft.com/office/officeart/2005/8/layout/hierarchy1"/>
    <dgm:cxn modelId="{8FD4F09B-8D1B-1142-AA27-94B7D08C51DD}" type="presParOf" srcId="{1A847A90-B155-A94B-A6DF-10F85817B3A1}" destId="{05F1BE96-6578-9747-BF0F-43134D89187D}" srcOrd="0" destOrd="0" presId="urn:microsoft.com/office/officeart/2005/8/layout/hierarchy1"/>
    <dgm:cxn modelId="{69E5F644-70DD-E146-B50E-31BB8AF2E02A}" type="presParOf" srcId="{1A847A90-B155-A94B-A6DF-10F85817B3A1}" destId="{117FA8B9-D9F7-1442-92E7-EC1BA14F519A}" srcOrd="1" destOrd="0" presId="urn:microsoft.com/office/officeart/2005/8/layout/hierarchy1"/>
    <dgm:cxn modelId="{59B3F7C3-D1D2-574F-A391-6012A8956DEA}" type="presParOf" srcId="{E5B994F6-5267-5248-9D33-FB834B24883A}" destId="{C276D0E1-FE05-CD4F-A053-CA335FD34DC1}" srcOrd="1" destOrd="0" presId="urn:microsoft.com/office/officeart/2005/8/layout/hierarchy1"/>
    <dgm:cxn modelId="{F4C2628D-A683-6A47-A691-3425683B9E6A}" type="presParOf" srcId="{6F20455C-4373-6D46-A9B2-7D9991E799AA}" destId="{8CA1D1B0-4570-264E-831B-E12C42E8594F}" srcOrd="1" destOrd="0" presId="urn:microsoft.com/office/officeart/2005/8/layout/hierarchy1"/>
    <dgm:cxn modelId="{96F6C29F-5DA6-5645-8596-8C96550A7A4B}" type="presParOf" srcId="{8CA1D1B0-4570-264E-831B-E12C42E8594F}" destId="{C8F98599-4B3E-9548-A9B5-32336C00C073}" srcOrd="0" destOrd="0" presId="urn:microsoft.com/office/officeart/2005/8/layout/hierarchy1"/>
    <dgm:cxn modelId="{25172423-68AB-B049-A9DD-E02661E8B668}" type="presParOf" srcId="{C8F98599-4B3E-9548-A9B5-32336C00C073}" destId="{6C5E8816-C1FF-9449-BEE3-92A11D89CEA5}" srcOrd="0" destOrd="0" presId="urn:microsoft.com/office/officeart/2005/8/layout/hierarchy1"/>
    <dgm:cxn modelId="{D21903BF-9F5D-454B-8784-45727832DEDF}" type="presParOf" srcId="{C8F98599-4B3E-9548-A9B5-32336C00C073}" destId="{2BC0D972-9955-DC4E-AA79-FCD12E58F463}" srcOrd="1" destOrd="0" presId="urn:microsoft.com/office/officeart/2005/8/layout/hierarchy1"/>
    <dgm:cxn modelId="{B277918E-C2EC-A747-B026-DB5D9568E8D1}" type="presParOf" srcId="{8CA1D1B0-4570-264E-831B-E12C42E8594F}" destId="{7AF2EA6E-46AC-E442-954D-4639E5C01315}" srcOrd="1" destOrd="0" presId="urn:microsoft.com/office/officeart/2005/8/layout/hierarchy1"/>
    <dgm:cxn modelId="{6FDC9C67-BE97-1446-9FAD-6017BB066D68}" type="presParOf" srcId="{6F20455C-4373-6D46-A9B2-7D9991E799AA}" destId="{7A9E3F5C-83AF-EF4F-B3FF-E025538E341C}" srcOrd="2" destOrd="0" presId="urn:microsoft.com/office/officeart/2005/8/layout/hierarchy1"/>
    <dgm:cxn modelId="{4E196BF7-9A9A-544F-A3D9-5538E84F724F}" type="presParOf" srcId="{7A9E3F5C-83AF-EF4F-B3FF-E025538E341C}" destId="{8D8478EA-87AE-3D42-AD0C-352E4CE1A4D2}" srcOrd="0" destOrd="0" presId="urn:microsoft.com/office/officeart/2005/8/layout/hierarchy1"/>
    <dgm:cxn modelId="{BFBF9248-5179-3F40-BFC6-FAC6FC401883}" type="presParOf" srcId="{8D8478EA-87AE-3D42-AD0C-352E4CE1A4D2}" destId="{640919F3-D488-5B48-A1FB-98B4AD4D22FF}" srcOrd="0" destOrd="0" presId="urn:microsoft.com/office/officeart/2005/8/layout/hierarchy1"/>
    <dgm:cxn modelId="{6F6AD69C-5946-1E41-ABCB-D75A5B5DC9C0}" type="presParOf" srcId="{8D8478EA-87AE-3D42-AD0C-352E4CE1A4D2}" destId="{D92A030A-14C5-4141-9FFA-EE2D4B8044BD}" srcOrd="1" destOrd="0" presId="urn:microsoft.com/office/officeart/2005/8/layout/hierarchy1"/>
    <dgm:cxn modelId="{79DFE9D0-93A1-9F45-B638-D55FA3B285EC}" type="presParOf" srcId="{7A9E3F5C-83AF-EF4F-B3FF-E025538E341C}" destId="{D9B2EBD1-B289-B544-B791-CA64EA83A084}"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97E0CBD-D7AB-4967-B8BB-74DD591F006D}" type="doc">
      <dgm:prSet loTypeId="urn:microsoft.com/office/officeart/2018/2/layout/IconCircleList" loCatId="icon" qsTypeId="urn:microsoft.com/office/officeart/2005/8/quickstyle/simple1" qsCatId="simple" csTypeId="urn:microsoft.com/office/officeart/2018/5/colors/Iconchunking_neutralbg_colorful5" csCatId="colorful" phldr="1"/>
      <dgm:spPr/>
      <dgm:t>
        <a:bodyPr/>
        <a:lstStyle/>
        <a:p>
          <a:endParaRPr lang="en-US"/>
        </a:p>
      </dgm:t>
    </dgm:pt>
    <dgm:pt modelId="{34120813-48B8-4A69-AF3D-244220E8AE11}">
      <dgm:prSet/>
      <dgm:spPr/>
      <dgm:t>
        <a:bodyPr/>
        <a:lstStyle/>
        <a:p>
          <a:r>
            <a:rPr lang="en-US" baseline="0"/>
            <a:t>Acquired relevant data using web-scraping technique with numpy, requests, and BeautifulSoup</a:t>
          </a:r>
          <a:endParaRPr lang="en-US"/>
        </a:p>
      </dgm:t>
    </dgm:pt>
    <dgm:pt modelId="{F0808632-955E-4B1D-81FD-FC6BD5D9AB30}" type="parTrans" cxnId="{DDE50574-69BF-4A70-99D8-A92B2E3B551A}">
      <dgm:prSet/>
      <dgm:spPr/>
      <dgm:t>
        <a:bodyPr/>
        <a:lstStyle/>
        <a:p>
          <a:endParaRPr lang="en-US"/>
        </a:p>
      </dgm:t>
    </dgm:pt>
    <dgm:pt modelId="{BD8BF606-DA3A-4E75-951A-93DD0C3E6A44}" type="sibTrans" cxnId="{DDE50574-69BF-4A70-99D8-A92B2E3B551A}">
      <dgm:prSet/>
      <dgm:spPr/>
      <dgm:t>
        <a:bodyPr/>
        <a:lstStyle/>
        <a:p>
          <a:endParaRPr lang="en-US"/>
        </a:p>
      </dgm:t>
    </dgm:pt>
    <dgm:pt modelId="{71C962B5-2A6F-4E46-A32D-CB2BA0CABE09}">
      <dgm:prSet/>
      <dgm:spPr/>
      <dgm:t>
        <a:bodyPr/>
        <a:lstStyle/>
        <a:p>
          <a:r>
            <a:rPr lang="en-US" baseline="0"/>
            <a:t>Built dataframes and cleaned data using pandas, and re </a:t>
          </a:r>
          <a:endParaRPr lang="en-US"/>
        </a:p>
      </dgm:t>
    </dgm:pt>
    <dgm:pt modelId="{2B94E0AF-A0FF-4319-8D54-1F15CF9603ED}" type="parTrans" cxnId="{6D060B10-1D86-454F-B40B-216B884A4BA2}">
      <dgm:prSet/>
      <dgm:spPr/>
      <dgm:t>
        <a:bodyPr/>
        <a:lstStyle/>
        <a:p>
          <a:endParaRPr lang="en-US"/>
        </a:p>
      </dgm:t>
    </dgm:pt>
    <dgm:pt modelId="{76DD9264-1265-447E-8183-B5517041C5E2}" type="sibTrans" cxnId="{6D060B10-1D86-454F-B40B-216B884A4BA2}">
      <dgm:prSet/>
      <dgm:spPr/>
      <dgm:t>
        <a:bodyPr/>
        <a:lstStyle/>
        <a:p>
          <a:endParaRPr lang="en-US"/>
        </a:p>
      </dgm:t>
    </dgm:pt>
    <dgm:pt modelId="{682A994B-A648-48F8-91D3-2F85295D3842}">
      <dgm:prSet/>
      <dgm:spPr/>
      <dgm:t>
        <a:bodyPr/>
        <a:lstStyle/>
        <a:p>
          <a:r>
            <a:rPr lang="en-US" baseline="0" dirty="0"/>
            <a:t>Constructed visualizations using seaborn, matplotlib, and plotly </a:t>
          </a:r>
          <a:endParaRPr lang="en-US" dirty="0"/>
        </a:p>
      </dgm:t>
    </dgm:pt>
    <dgm:pt modelId="{1D348D85-98A7-4664-BB5A-F6A856F93EC0}" type="parTrans" cxnId="{FED9AD80-6273-4F81-97EA-955E1F6A9F92}">
      <dgm:prSet/>
      <dgm:spPr/>
      <dgm:t>
        <a:bodyPr/>
        <a:lstStyle/>
        <a:p>
          <a:endParaRPr lang="en-US"/>
        </a:p>
      </dgm:t>
    </dgm:pt>
    <dgm:pt modelId="{07BC6805-8090-469D-B337-0C9B1F319999}" type="sibTrans" cxnId="{FED9AD80-6273-4F81-97EA-955E1F6A9F92}">
      <dgm:prSet/>
      <dgm:spPr/>
      <dgm:t>
        <a:bodyPr/>
        <a:lstStyle/>
        <a:p>
          <a:endParaRPr lang="en-US"/>
        </a:p>
      </dgm:t>
    </dgm:pt>
    <dgm:pt modelId="{7D945BAF-70ED-4042-8372-230BB479A68A}" type="pres">
      <dgm:prSet presAssocID="{997E0CBD-D7AB-4967-B8BB-74DD591F006D}" presName="root" presStyleCnt="0">
        <dgm:presLayoutVars>
          <dgm:dir/>
          <dgm:resizeHandles val="exact"/>
        </dgm:presLayoutVars>
      </dgm:prSet>
      <dgm:spPr/>
    </dgm:pt>
    <dgm:pt modelId="{52AC713C-8550-4A27-B500-102A85476318}" type="pres">
      <dgm:prSet presAssocID="{997E0CBD-D7AB-4967-B8BB-74DD591F006D}" presName="container" presStyleCnt="0">
        <dgm:presLayoutVars>
          <dgm:dir/>
          <dgm:resizeHandles val="exact"/>
        </dgm:presLayoutVars>
      </dgm:prSet>
      <dgm:spPr/>
    </dgm:pt>
    <dgm:pt modelId="{B1F2737F-8581-4597-846B-17BE13D2DB01}" type="pres">
      <dgm:prSet presAssocID="{34120813-48B8-4A69-AF3D-244220E8AE11}" presName="compNode" presStyleCnt="0"/>
      <dgm:spPr/>
    </dgm:pt>
    <dgm:pt modelId="{A6B5FE1D-2F8D-4653-92BD-14A3A616B4CD}" type="pres">
      <dgm:prSet presAssocID="{34120813-48B8-4A69-AF3D-244220E8AE11}" presName="iconBgRect" presStyleLbl="bgShp" presStyleIdx="0" presStyleCnt="3"/>
      <dgm:spPr/>
    </dgm:pt>
    <dgm:pt modelId="{DB5301EE-A803-48A4-B046-E52AF8EFE3B1}" type="pres">
      <dgm:prSet presAssocID="{34120813-48B8-4A69-AF3D-244220E8AE1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AA73044C-59BC-4065-B364-D1AE53F659C4}" type="pres">
      <dgm:prSet presAssocID="{34120813-48B8-4A69-AF3D-244220E8AE11}" presName="spaceRect" presStyleCnt="0"/>
      <dgm:spPr/>
    </dgm:pt>
    <dgm:pt modelId="{2DBE8343-62D8-4575-8231-4B085D933FEE}" type="pres">
      <dgm:prSet presAssocID="{34120813-48B8-4A69-AF3D-244220E8AE11}" presName="textRect" presStyleLbl="revTx" presStyleIdx="0" presStyleCnt="3">
        <dgm:presLayoutVars>
          <dgm:chMax val="1"/>
          <dgm:chPref val="1"/>
        </dgm:presLayoutVars>
      </dgm:prSet>
      <dgm:spPr/>
    </dgm:pt>
    <dgm:pt modelId="{9EB17E30-7003-4760-93BD-B89CD83B081C}" type="pres">
      <dgm:prSet presAssocID="{BD8BF606-DA3A-4E75-951A-93DD0C3E6A44}" presName="sibTrans" presStyleLbl="sibTrans2D1" presStyleIdx="0" presStyleCnt="0"/>
      <dgm:spPr/>
    </dgm:pt>
    <dgm:pt modelId="{C81A1E6A-9A7C-401F-B561-C432CEAD149F}" type="pres">
      <dgm:prSet presAssocID="{71C962B5-2A6F-4E46-A32D-CB2BA0CABE09}" presName="compNode" presStyleCnt="0"/>
      <dgm:spPr/>
    </dgm:pt>
    <dgm:pt modelId="{DD1CA8D1-7C4B-4410-80BA-30080DDC27B2}" type="pres">
      <dgm:prSet presAssocID="{71C962B5-2A6F-4E46-A32D-CB2BA0CABE09}" presName="iconBgRect" presStyleLbl="bgShp" presStyleIdx="1" presStyleCnt="3"/>
      <dgm:spPr/>
    </dgm:pt>
    <dgm:pt modelId="{C8DC7979-42EE-428C-B154-77F7C48A7941}" type="pres">
      <dgm:prSet presAssocID="{71C962B5-2A6F-4E46-A32D-CB2BA0CABE0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keleton"/>
        </a:ext>
      </dgm:extLst>
    </dgm:pt>
    <dgm:pt modelId="{5A59C976-8303-45FD-8402-4A16E86F4E33}" type="pres">
      <dgm:prSet presAssocID="{71C962B5-2A6F-4E46-A32D-CB2BA0CABE09}" presName="spaceRect" presStyleCnt="0"/>
      <dgm:spPr/>
    </dgm:pt>
    <dgm:pt modelId="{8663BBE9-1E97-45B2-8AC5-6D6247C25741}" type="pres">
      <dgm:prSet presAssocID="{71C962B5-2A6F-4E46-A32D-CB2BA0CABE09}" presName="textRect" presStyleLbl="revTx" presStyleIdx="1" presStyleCnt="3">
        <dgm:presLayoutVars>
          <dgm:chMax val="1"/>
          <dgm:chPref val="1"/>
        </dgm:presLayoutVars>
      </dgm:prSet>
      <dgm:spPr/>
    </dgm:pt>
    <dgm:pt modelId="{2CBB416A-1BC1-4A6E-B91A-CAC151C85381}" type="pres">
      <dgm:prSet presAssocID="{76DD9264-1265-447E-8183-B5517041C5E2}" presName="sibTrans" presStyleLbl="sibTrans2D1" presStyleIdx="0" presStyleCnt="0"/>
      <dgm:spPr/>
    </dgm:pt>
    <dgm:pt modelId="{B427D5C8-6298-461B-AC2C-9DA42D50D45C}" type="pres">
      <dgm:prSet presAssocID="{682A994B-A648-48F8-91D3-2F85295D3842}" presName="compNode" presStyleCnt="0"/>
      <dgm:spPr/>
    </dgm:pt>
    <dgm:pt modelId="{12B42D8E-6CBF-445C-B3E5-BC2723FFF23A}" type="pres">
      <dgm:prSet presAssocID="{682A994B-A648-48F8-91D3-2F85295D3842}" presName="iconBgRect" presStyleLbl="bgShp" presStyleIdx="2" presStyleCnt="3"/>
      <dgm:spPr/>
    </dgm:pt>
    <dgm:pt modelId="{F60DD602-C7BB-4986-BC31-E38E508BFB6F}" type="pres">
      <dgm:prSet presAssocID="{682A994B-A648-48F8-91D3-2F85295D384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ind Chime"/>
        </a:ext>
      </dgm:extLst>
    </dgm:pt>
    <dgm:pt modelId="{9A91B75D-AF1F-45C7-B8CE-8C41354E83CB}" type="pres">
      <dgm:prSet presAssocID="{682A994B-A648-48F8-91D3-2F85295D3842}" presName="spaceRect" presStyleCnt="0"/>
      <dgm:spPr/>
    </dgm:pt>
    <dgm:pt modelId="{6C52261A-C2BA-440D-A53B-D9A4CCA29AFD}" type="pres">
      <dgm:prSet presAssocID="{682A994B-A648-48F8-91D3-2F85295D3842}" presName="textRect" presStyleLbl="revTx" presStyleIdx="2" presStyleCnt="3">
        <dgm:presLayoutVars>
          <dgm:chMax val="1"/>
          <dgm:chPref val="1"/>
        </dgm:presLayoutVars>
      </dgm:prSet>
      <dgm:spPr/>
    </dgm:pt>
  </dgm:ptLst>
  <dgm:cxnLst>
    <dgm:cxn modelId="{6D060B10-1D86-454F-B40B-216B884A4BA2}" srcId="{997E0CBD-D7AB-4967-B8BB-74DD591F006D}" destId="{71C962B5-2A6F-4E46-A32D-CB2BA0CABE09}" srcOrd="1" destOrd="0" parTransId="{2B94E0AF-A0FF-4319-8D54-1F15CF9603ED}" sibTransId="{76DD9264-1265-447E-8183-B5517041C5E2}"/>
    <dgm:cxn modelId="{AD38A128-40CA-4983-94E2-802F3A28D11A}" type="presOf" srcId="{BD8BF606-DA3A-4E75-951A-93DD0C3E6A44}" destId="{9EB17E30-7003-4760-93BD-B89CD83B081C}" srcOrd="0" destOrd="0" presId="urn:microsoft.com/office/officeart/2018/2/layout/IconCircleList"/>
    <dgm:cxn modelId="{BA883536-1DF1-4698-8994-BD813AD7FBC5}" type="presOf" srcId="{682A994B-A648-48F8-91D3-2F85295D3842}" destId="{6C52261A-C2BA-440D-A53B-D9A4CCA29AFD}" srcOrd="0" destOrd="0" presId="urn:microsoft.com/office/officeart/2018/2/layout/IconCircleList"/>
    <dgm:cxn modelId="{DDE50574-69BF-4A70-99D8-A92B2E3B551A}" srcId="{997E0CBD-D7AB-4967-B8BB-74DD591F006D}" destId="{34120813-48B8-4A69-AF3D-244220E8AE11}" srcOrd="0" destOrd="0" parTransId="{F0808632-955E-4B1D-81FD-FC6BD5D9AB30}" sibTransId="{BD8BF606-DA3A-4E75-951A-93DD0C3E6A44}"/>
    <dgm:cxn modelId="{884B9A7D-0CF1-46AB-A199-D161D6716858}" type="presOf" srcId="{76DD9264-1265-447E-8183-B5517041C5E2}" destId="{2CBB416A-1BC1-4A6E-B91A-CAC151C85381}" srcOrd="0" destOrd="0" presId="urn:microsoft.com/office/officeart/2018/2/layout/IconCircleList"/>
    <dgm:cxn modelId="{FED9AD80-6273-4F81-97EA-955E1F6A9F92}" srcId="{997E0CBD-D7AB-4967-B8BB-74DD591F006D}" destId="{682A994B-A648-48F8-91D3-2F85295D3842}" srcOrd="2" destOrd="0" parTransId="{1D348D85-98A7-4664-BB5A-F6A856F93EC0}" sibTransId="{07BC6805-8090-469D-B337-0C9B1F319999}"/>
    <dgm:cxn modelId="{472DD5D7-1852-494E-98DC-420E6D29D902}" type="presOf" srcId="{71C962B5-2A6F-4E46-A32D-CB2BA0CABE09}" destId="{8663BBE9-1E97-45B2-8AC5-6D6247C25741}" srcOrd="0" destOrd="0" presId="urn:microsoft.com/office/officeart/2018/2/layout/IconCircleList"/>
    <dgm:cxn modelId="{46D890DC-DE0A-46CC-B395-B4B4427D9DAA}" type="presOf" srcId="{997E0CBD-D7AB-4967-B8BB-74DD591F006D}" destId="{7D945BAF-70ED-4042-8372-230BB479A68A}" srcOrd="0" destOrd="0" presId="urn:microsoft.com/office/officeart/2018/2/layout/IconCircleList"/>
    <dgm:cxn modelId="{12DCB1F4-1B63-4BC1-B7FD-1A983A9166D7}" type="presOf" srcId="{34120813-48B8-4A69-AF3D-244220E8AE11}" destId="{2DBE8343-62D8-4575-8231-4B085D933FEE}" srcOrd="0" destOrd="0" presId="urn:microsoft.com/office/officeart/2018/2/layout/IconCircleList"/>
    <dgm:cxn modelId="{F9E84197-FB61-43DF-A509-0C757B905FE7}" type="presParOf" srcId="{7D945BAF-70ED-4042-8372-230BB479A68A}" destId="{52AC713C-8550-4A27-B500-102A85476318}" srcOrd="0" destOrd="0" presId="urn:microsoft.com/office/officeart/2018/2/layout/IconCircleList"/>
    <dgm:cxn modelId="{03BA4FAE-EA44-4C42-91E0-B0C871ECDBE1}" type="presParOf" srcId="{52AC713C-8550-4A27-B500-102A85476318}" destId="{B1F2737F-8581-4597-846B-17BE13D2DB01}" srcOrd="0" destOrd="0" presId="urn:microsoft.com/office/officeart/2018/2/layout/IconCircleList"/>
    <dgm:cxn modelId="{73AD1CB3-AB59-43CA-B68D-60F766171DA3}" type="presParOf" srcId="{B1F2737F-8581-4597-846B-17BE13D2DB01}" destId="{A6B5FE1D-2F8D-4653-92BD-14A3A616B4CD}" srcOrd="0" destOrd="0" presId="urn:microsoft.com/office/officeart/2018/2/layout/IconCircleList"/>
    <dgm:cxn modelId="{33DFCE0A-03E0-4C42-BC17-B6DDAABCC37F}" type="presParOf" srcId="{B1F2737F-8581-4597-846B-17BE13D2DB01}" destId="{DB5301EE-A803-48A4-B046-E52AF8EFE3B1}" srcOrd="1" destOrd="0" presId="urn:microsoft.com/office/officeart/2018/2/layout/IconCircleList"/>
    <dgm:cxn modelId="{4699595A-893B-48A3-9980-675E76C93F8E}" type="presParOf" srcId="{B1F2737F-8581-4597-846B-17BE13D2DB01}" destId="{AA73044C-59BC-4065-B364-D1AE53F659C4}" srcOrd="2" destOrd="0" presId="urn:microsoft.com/office/officeart/2018/2/layout/IconCircleList"/>
    <dgm:cxn modelId="{3AF57567-3122-4633-8478-3085479A72DB}" type="presParOf" srcId="{B1F2737F-8581-4597-846B-17BE13D2DB01}" destId="{2DBE8343-62D8-4575-8231-4B085D933FEE}" srcOrd="3" destOrd="0" presId="urn:microsoft.com/office/officeart/2018/2/layout/IconCircleList"/>
    <dgm:cxn modelId="{F5C68B56-9037-40F5-A2B1-D17F6A6BE96E}" type="presParOf" srcId="{52AC713C-8550-4A27-B500-102A85476318}" destId="{9EB17E30-7003-4760-93BD-B89CD83B081C}" srcOrd="1" destOrd="0" presId="urn:microsoft.com/office/officeart/2018/2/layout/IconCircleList"/>
    <dgm:cxn modelId="{620EE89E-7F1F-47AA-8426-8EC0A65A3573}" type="presParOf" srcId="{52AC713C-8550-4A27-B500-102A85476318}" destId="{C81A1E6A-9A7C-401F-B561-C432CEAD149F}" srcOrd="2" destOrd="0" presId="urn:microsoft.com/office/officeart/2018/2/layout/IconCircleList"/>
    <dgm:cxn modelId="{5B271A00-FECA-4FFE-8DA0-A1C7ED24BD5E}" type="presParOf" srcId="{C81A1E6A-9A7C-401F-B561-C432CEAD149F}" destId="{DD1CA8D1-7C4B-4410-80BA-30080DDC27B2}" srcOrd="0" destOrd="0" presId="urn:microsoft.com/office/officeart/2018/2/layout/IconCircleList"/>
    <dgm:cxn modelId="{D110E391-A456-4998-A7B3-CF01AD07637C}" type="presParOf" srcId="{C81A1E6A-9A7C-401F-B561-C432CEAD149F}" destId="{C8DC7979-42EE-428C-B154-77F7C48A7941}" srcOrd="1" destOrd="0" presId="urn:microsoft.com/office/officeart/2018/2/layout/IconCircleList"/>
    <dgm:cxn modelId="{63A41802-EA74-410A-885E-ABDE6531D07E}" type="presParOf" srcId="{C81A1E6A-9A7C-401F-B561-C432CEAD149F}" destId="{5A59C976-8303-45FD-8402-4A16E86F4E33}" srcOrd="2" destOrd="0" presId="urn:microsoft.com/office/officeart/2018/2/layout/IconCircleList"/>
    <dgm:cxn modelId="{5A256DCD-E283-495F-978D-539F4B568D4C}" type="presParOf" srcId="{C81A1E6A-9A7C-401F-B561-C432CEAD149F}" destId="{8663BBE9-1E97-45B2-8AC5-6D6247C25741}" srcOrd="3" destOrd="0" presId="urn:microsoft.com/office/officeart/2018/2/layout/IconCircleList"/>
    <dgm:cxn modelId="{2EEED321-64AA-45F8-883E-1E46E8B1A671}" type="presParOf" srcId="{52AC713C-8550-4A27-B500-102A85476318}" destId="{2CBB416A-1BC1-4A6E-B91A-CAC151C85381}" srcOrd="3" destOrd="0" presId="urn:microsoft.com/office/officeart/2018/2/layout/IconCircleList"/>
    <dgm:cxn modelId="{A9E4BAB4-2F38-488F-9AE9-6847AED6FC60}" type="presParOf" srcId="{52AC713C-8550-4A27-B500-102A85476318}" destId="{B427D5C8-6298-461B-AC2C-9DA42D50D45C}" srcOrd="4" destOrd="0" presId="urn:microsoft.com/office/officeart/2018/2/layout/IconCircleList"/>
    <dgm:cxn modelId="{5940C41D-9E40-4EF4-BF63-A0E0BD62A19A}" type="presParOf" srcId="{B427D5C8-6298-461B-AC2C-9DA42D50D45C}" destId="{12B42D8E-6CBF-445C-B3E5-BC2723FFF23A}" srcOrd="0" destOrd="0" presId="urn:microsoft.com/office/officeart/2018/2/layout/IconCircleList"/>
    <dgm:cxn modelId="{606C4170-10FD-4905-9957-5768B51048E1}" type="presParOf" srcId="{B427D5C8-6298-461B-AC2C-9DA42D50D45C}" destId="{F60DD602-C7BB-4986-BC31-E38E508BFB6F}" srcOrd="1" destOrd="0" presId="urn:microsoft.com/office/officeart/2018/2/layout/IconCircleList"/>
    <dgm:cxn modelId="{AD7D01AF-CE69-4337-8CD6-964246923D75}" type="presParOf" srcId="{B427D5C8-6298-461B-AC2C-9DA42D50D45C}" destId="{9A91B75D-AF1F-45C7-B8CE-8C41354E83CB}" srcOrd="2" destOrd="0" presId="urn:microsoft.com/office/officeart/2018/2/layout/IconCircleList"/>
    <dgm:cxn modelId="{820E5231-69D2-48E5-AAA4-0C459070D758}" type="presParOf" srcId="{B427D5C8-6298-461B-AC2C-9DA42D50D45C}" destId="{6C52261A-C2BA-440D-A53B-D9A4CCA29AFD}"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F35557A-244F-46E3-AD78-6E1CC8D7943F}"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5467B85-E2F3-417A-97F0-D644A4021093}">
      <dgm:prSet/>
      <dgm:spPr/>
      <dgm:t>
        <a:bodyPr/>
        <a:lstStyle/>
        <a:p>
          <a:pPr>
            <a:defRPr cap="all"/>
          </a:pPr>
          <a:r>
            <a:rPr lang="en-US" baseline="0"/>
            <a:t>Explore a larger sample size in IMDb</a:t>
          </a:r>
          <a:endParaRPr lang="en-US"/>
        </a:p>
      </dgm:t>
    </dgm:pt>
    <dgm:pt modelId="{056BE22D-1450-44F2-9B63-1368ED7DA091}" type="parTrans" cxnId="{AAD65097-21E8-442E-A6E6-DB9F0B46FC2A}">
      <dgm:prSet/>
      <dgm:spPr/>
      <dgm:t>
        <a:bodyPr/>
        <a:lstStyle/>
        <a:p>
          <a:endParaRPr lang="en-US"/>
        </a:p>
      </dgm:t>
    </dgm:pt>
    <dgm:pt modelId="{260958FF-F69B-46E1-89C5-469FA33F738F}" type="sibTrans" cxnId="{AAD65097-21E8-442E-A6E6-DB9F0B46FC2A}">
      <dgm:prSet/>
      <dgm:spPr/>
      <dgm:t>
        <a:bodyPr/>
        <a:lstStyle/>
        <a:p>
          <a:endParaRPr lang="en-US"/>
        </a:p>
      </dgm:t>
    </dgm:pt>
    <dgm:pt modelId="{B328C7A1-56AF-47DB-BC8A-C66AA8C868B4}">
      <dgm:prSet/>
      <dgm:spPr/>
      <dgm:t>
        <a:bodyPr/>
        <a:lstStyle/>
        <a:p>
          <a:pPr>
            <a:defRPr cap="all"/>
          </a:pPr>
          <a:r>
            <a:rPr lang="en-US" baseline="0"/>
            <a:t>Focus on more recent ranking instead </a:t>
          </a:r>
          <a:endParaRPr lang="en-US"/>
        </a:p>
      </dgm:t>
    </dgm:pt>
    <dgm:pt modelId="{31459D40-F815-40A6-8165-13FFAB03C011}" type="parTrans" cxnId="{6FCAE89B-7904-4100-A5A3-5333F2DAAD60}">
      <dgm:prSet/>
      <dgm:spPr/>
      <dgm:t>
        <a:bodyPr/>
        <a:lstStyle/>
        <a:p>
          <a:endParaRPr lang="en-US"/>
        </a:p>
      </dgm:t>
    </dgm:pt>
    <dgm:pt modelId="{EF497394-C42A-44A9-A5B3-997AB15314E4}" type="sibTrans" cxnId="{6FCAE89B-7904-4100-A5A3-5333F2DAAD60}">
      <dgm:prSet/>
      <dgm:spPr/>
      <dgm:t>
        <a:bodyPr/>
        <a:lstStyle/>
        <a:p>
          <a:endParaRPr lang="en-US"/>
        </a:p>
      </dgm:t>
    </dgm:pt>
    <dgm:pt modelId="{643AB98A-0FCC-4E26-8A7F-440CED4FC706}">
      <dgm:prSet/>
      <dgm:spPr/>
      <dgm:t>
        <a:bodyPr/>
        <a:lstStyle/>
        <a:p>
          <a:pPr>
            <a:defRPr cap="all"/>
          </a:pPr>
          <a:r>
            <a:rPr lang="en-US" baseline="0"/>
            <a:t>Consider the company’s film-making budget</a:t>
          </a:r>
          <a:endParaRPr lang="en-US"/>
        </a:p>
      </dgm:t>
    </dgm:pt>
    <dgm:pt modelId="{B91B7EE2-A804-48B5-96E2-0386A05C11D8}" type="parTrans" cxnId="{47DA8729-D2D6-4453-A2A5-2F710FD94313}">
      <dgm:prSet/>
      <dgm:spPr/>
      <dgm:t>
        <a:bodyPr/>
        <a:lstStyle/>
        <a:p>
          <a:endParaRPr lang="en-US"/>
        </a:p>
      </dgm:t>
    </dgm:pt>
    <dgm:pt modelId="{E5835730-B90D-492D-AD33-9C916CCEFDB2}" type="sibTrans" cxnId="{47DA8729-D2D6-4453-A2A5-2F710FD94313}">
      <dgm:prSet/>
      <dgm:spPr/>
      <dgm:t>
        <a:bodyPr/>
        <a:lstStyle/>
        <a:p>
          <a:endParaRPr lang="en-US"/>
        </a:p>
      </dgm:t>
    </dgm:pt>
    <dgm:pt modelId="{F40848A7-52F6-4043-80B4-1790F3B291CE}" type="pres">
      <dgm:prSet presAssocID="{DF35557A-244F-46E3-AD78-6E1CC8D7943F}" presName="root" presStyleCnt="0">
        <dgm:presLayoutVars>
          <dgm:dir/>
          <dgm:resizeHandles val="exact"/>
        </dgm:presLayoutVars>
      </dgm:prSet>
      <dgm:spPr/>
    </dgm:pt>
    <dgm:pt modelId="{4AD3774B-B0C7-42A9-8AF3-9E21DB3EE87B}" type="pres">
      <dgm:prSet presAssocID="{75467B85-E2F3-417A-97F0-D644A4021093}" presName="compNode" presStyleCnt="0"/>
      <dgm:spPr/>
    </dgm:pt>
    <dgm:pt modelId="{12953302-8165-4424-BB6C-48012AB32473}" type="pres">
      <dgm:prSet presAssocID="{75467B85-E2F3-417A-97F0-D644A4021093}" presName="iconBgRect" presStyleLbl="bgShp" presStyleIdx="0" presStyleCnt="3"/>
      <dgm:spPr/>
    </dgm:pt>
    <dgm:pt modelId="{F2698959-DD5F-4805-8FEE-715968A61036}" type="pres">
      <dgm:prSet presAssocID="{75467B85-E2F3-417A-97F0-D644A402109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terpillar"/>
        </a:ext>
      </dgm:extLst>
    </dgm:pt>
    <dgm:pt modelId="{9F24B167-35CF-4D65-B54A-B3956FC08A54}" type="pres">
      <dgm:prSet presAssocID="{75467B85-E2F3-417A-97F0-D644A4021093}" presName="spaceRect" presStyleCnt="0"/>
      <dgm:spPr/>
    </dgm:pt>
    <dgm:pt modelId="{29E9ADA8-E2AA-4595-AA4D-F3A8319522C6}" type="pres">
      <dgm:prSet presAssocID="{75467B85-E2F3-417A-97F0-D644A4021093}" presName="textRect" presStyleLbl="revTx" presStyleIdx="0" presStyleCnt="3">
        <dgm:presLayoutVars>
          <dgm:chMax val="1"/>
          <dgm:chPref val="1"/>
        </dgm:presLayoutVars>
      </dgm:prSet>
      <dgm:spPr/>
    </dgm:pt>
    <dgm:pt modelId="{ADBC5DC5-E1CF-4423-8879-2F65F9FEAEC6}" type="pres">
      <dgm:prSet presAssocID="{260958FF-F69B-46E1-89C5-469FA33F738F}" presName="sibTrans" presStyleCnt="0"/>
      <dgm:spPr/>
    </dgm:pt>
    <dgm:pt modelId="{0751A9EF-8FE9-4A20-B9FF-B6B09E58F3AD}" type="pres">
      <dgm:prSet presAssocID="{B328C7A1-56AF-47DB-BC8A-C66AA8C868B4}" presName="compNode" presStyleCnt="0"/>
      <dgm:spPr/>
    </dgm:pt>
    <dgm:pt modelId="{BE10C482-8367-4BA3-BFA1-126C8FFF5C28}" type="pres">
      <dgm:prSet presAssocID="{B328C7A1-56AF-47DB-BC8A-C66AA8C868B4}" presName="iconBgRect" presStyleLbl="bgShp" presStyleIdx="1" presStyleCnt="3"/>
      <dgm:spPr/>
    </dgm:pt>
    <dgm:pt modelId="{A814DF89-2B06-4843-A88B-5B2281911505}" type="pres">
      <dgm:prSet presAssocID="{B328C7A1-56AF-47DB-BC8A-C66AA8C868B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D3FF1AEA-0E42-4125-A373-859A7A63B9A5}" type="pres">
      <dgm:prSet presAssocID="{B328C7A1-56AF-47DB-BC8A-C66AA8C868B4}" presName="spaceRect" presStyleCnt="0"/>
      <dgm:spPr/>
    </dgm:pt>
    <dgm:pt modelId="{ABF1915C-79FC-45B8-842C-ACFEF5EC7524}" type="pres">
      <dgm:prSet presAssocID="{B328C7A1-56AF-47DB-BC8A-C66AA8C868B4}" presName="textRect" presStyleLbl="revTx" presStyleIdx="1" presStyleCnt="3">
        <dgm:presLayoutVars>
          <dgm:chMax val="1"/>
          <dgm:chPref val="1"/>
        </dgm:presLayoutVars>
      </dgm:prSet>
      <dgm:spPr/>
    </dgm:pt>
    <dgm:pt modelId="{751C980D-8FA9-40D5-97AC-A799E7AB887A}" type="pres">
      <dgm:prSet presAssocID="{EF497394-C42A-44A9-A5B3-997AB15314E4}" presName="sibTrans" presStyleCnt="0"/>
      <dgm:spPr/>
    </dgm:pt>
    <dgm:pt modelId="{798CBFC8-7C2C-48E2-9973-C931A51EE547}" type="pres">
      <dgm:prSet presAssocID="{643AB98A-0FCC-4E26-8A7F-440CED4FC706}" presName="compNode" presStyleCnt="0"/>
      <dgm:spPr/>
    </dgm:pt>
    <dgm:pt modelId="{EE7578B6-8C19-4043-87E6-C7A5C046284E}" type="pres">
      <dgm:prSet presAssocID="{643AB98A-0FCC-4E26-8A7F-440CED4FC706}" presName="iconBgRect" presStyleLbl="bgShp" presStyleIdx="2" presStyleCnt="3"/>
      <dgm:spPr/>
    </dgm:pt>
    <dgm:pt modelId="{B3BD9608-7976-4412-946A-D9EEB01484C6}" type="pres">
      <dgm:prSet presAssocID="{643AB98A-0FCC-4E26-8A7F-440CED4FC70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apper board"/>
        </a:ext>
      </dgm:extLst>
    </dgm:pt>
    <dgm:pt modelId="{A474ADC1-C227-4C14-A5B8-25D17BC579F6}" type="pres">
      <dgm:prSet presAssocID="{643AB98A-0FCC-4E26-8A7F-440CED4FC706}" presName="spaceRect" presStyleCnt="0"/>
      <dgm:spPr/>
    </dgm:pt>
    <dgm:pt modelId="{3383C2E6-1D7D-48D0-A106-E3A47BB941CE}" type="pres">
      <dgm:prSet presAssocID="{643AB98A-0FCC-4E26-8A7F-440CED4FC706}" presName="textRect" presStyleLbl="revTx" presStyleIdx="2" presStyleCnt="3">
        <dgm:presLayoutVars>
          <dgm:chMax val="1"/>
          <dgm:chPref val="1"/>
        </dgm:presLayoutVars>
      </dgm:prSet>
      <dgm:spPr/>
    </dgm:pt>
  </dgm:ptLst>
  <dgm:cxnLst>
    <dgm:cxn modelId="{47DA8729-D2D6-4453-A2A5-2F710FD94313}" srcId="{DF35557A-244F-46E3-AD78-6E1CC8D7943F}" destId="{643AB98A-0FCC-4E26-8A7F-440CED4FC706}" srcOrd="2" destOrd="0" parTransId="{B91B7EE2-A804-48B5-96E2-0386A05C11D8}" sibTransId="{E5835730-B90D-492D-AD33-9C916CCEFDB2}"/>
    <dgm:cxn modelId="{3831CB34-BC45-44C0-8113-65C11362ACBE}" type="presOf" srcId="{B328C7A1-56AF-47DB-BC8A-C66AA8C868B4}" destId="{ABF1915C-79FC-45B8-842C-ACFEF5EC7524}" srcOrd="0" destOrd="0" presId="urn:microsoft.com/office/officeart/2018/5/layout/IconCircleLabelList"/>
    <dgm:cxn modelId="{2E5F7F6A-44BC-41B4-9C21-E5ADE10AFA97}" type="presOf" srcId="{75467B85-E2F3-417A-97F0-D644A4021093}" destId="{29E9ADA8-E2AA-4595-AA4D-F3A8319522C6}" srcOrd="0" destOrd="0" presId="urn:microsoft.com/office/officeart/2018/5/layout/IconCircleLabelList"/>
    <dgm:cxn modelId="{9EB01E96-43CF-43E0-BF16-0B30A36A0352}" type="presOf" srcId="{643AB98A-0FCC-4E26-8A7F-440CED4FC706}" destId="{3383C2E6-1D7D-48D0-A106-E3A47BB941CE}" srcOrd="0" destOrd="0" presId="urn:microsoft.com/office/officeart/2018/5/layout/IconCircleLabelList"/>
    <dgm:cxn modelId="{AAD65097-21E8-442E-A6E6-DB9F0B46FC2A}" srcId="{DF35557A-244F-46E3-AD78-6E1CC8D7943F}" destId="{75467B85-E2F3-417A-97F0-D644A4021093}" srcOrd="0" destOrd="0" parTransId="{056BE22D-1450-44F2-9B63-1368ED7DA091}" sibTransId="{260958FF-F69B-46E1-89C5-469FA33F738F}"/>
    <dgm:cxn modelId="{6FCAE89B-7904-4100-A5A3-5333F2DAAD60}" srcId="{DF35557A-244F-46E3-AD78-6E1CC8D7943F}" destId="{B328C7A1-56AF-47DB-BC8A-C66AA8C868B4}" srcOrd="1" destOrd="0" parTransId="{31459D40-F815-40A6-8165-13FFAB03C011}" sibTransId="{EF497394-C42A-44A9-A5B3-997AB15314E4}"/>
    <dgm:cxn modelId="{F045A8C4-DE74-4400-B635-9F0622E5B64D}" type="presOf" srcId="{DF35557A-244F-46E3-AD78-6E1CC8D7943F}" destId="{F40848A7-52F6-4043-80B4-1790F3B291CE}" srcOrd="0" destOrd="0" presId="urn:microsoft.com/office/officeart/2018/5/layout/IconCircleLabelList"/>
    <dgm:cxn modelId="{907EA60F-C068-40CC-A5B6-A1D82E31A35E}" type="presParOf" srcId="{F40848A7-52F6-4043-80B4-1790F3B291CE}" destId="{4AD3774B-B0C7-42A9-8AF3-9E21DB3EE87B}" srcOrd="0" destOrd="0" presId="urn:microsoft.com/office/officeart/2018/5/layout/IconCircleLabelList"/>
    <dgm:cxn modelId="{CFA69216-A16F-46C6-B586-930CAB298424}" type="presParOf" srcId="{4AD3774B-B0C7-42A9-8AF3-9E21DB3EE87B}" destId="{12953302-8165-4424-BB6C-48012AB32473}" srcOrd="0" destOrd="0" presId="urn:microsoft.com/office/officeart/2018/5/layout/IconCircleLabelList"/>
    <dgm:cxn modelId="{5DB7695D-115D-48D4-9384-DBEAD1C2D11C}" type="presParOf" srcId="{4AD3774B-B0C7-42A9-8AF3-9E21DB3EE87B}" destId="{F2698959-DD5F-4805-8FEE-715968A61036}" srcOrd="1" destOrd="0" presId="urn:microsoft.com/office/officeart/2018/5/layout/IconCircleLabelList"/>
    <dgm:cxn modelId="{CC30E571-A751-4A78-A04A-28E34659C124}" type="presParOf" srcId="{4AD3774B-B0C7-42A9-8AF3-9E21DB3EE87B}" destId="{9F24B167-35CF-4D65-B54A-B3956FC08A54}" srcOrd="2" destOrd="0" presId="urn:microsoft.com/office/officeart/2018/5/layout/IconCircleLabelList"/>
    <dgm:cxn modelId="{3E37F8DF-A32C-4CD6-A8E2-9C8E9E2BC523}" type="presParOf" srcId="{4AD3774B-B0C7-42A9-8AF3-9E21DB3EE87B}" destId="{29E9ADA8-E2AA-4595-AA4D-F3A8319522C6}" srcOrd="3" destOrd="0" presId="urn:microsoft.com/office/officeart/2018/5/layout/IconCircleLabelList"/>
    <dgm:cxn modelId="{735E6C41-E570-40DE-97C8-B4BC0DA8D757}" type="presParOf" srcId="{F40848A7-52F6-4043-80B4-1790F3B291CE}" destId="{ADBC5DC5-E1CF-4423-8879-2F65F9FEAEC6}" srcOrd="1" destOrd="0" presId="urn:microsoft.com/office/officeart/2018/5/layout/IconCircleLabelList"/>
    <dgm:cxn modelId="{4D420EDF-2B80-4D6E-BE91-3A13276F2E04}" type="presParOf" srcId="{F40848A7-52F6-4043-80B4-1790F3B291CE}" destId="{0751A9EF-8FE9-4A20-B9FF-B6B09E58F3AD}" srcOrd="2" destOrd="0" presId="urn:microsoft.com/office/officeart/2018/5/layout/IconCircleLabelList"/>
    <dgm:cxn modelId="{24FD3D6E-263B-41AC-A56D-60F17B167849}" type="presParOf" srcId="{0751A9EF-8FE9-4A20-B9FF-B6B09E58F3AD}" destId="{BE10C482-8367-4BA3-BFA1-126C8FFF5C28}" srcOrd="0" destOrd="0" presId="urn:microsoft.com/office/officeart/2018/5/layout/IconCircleLabelList"/>
    <dgm:cxn modelId="{0F618230-C82F-4462-A7DC-4E9DB381A514}" type="presParOf" srcId="{0751A9EF-8FE9-4A20-B9FF-B6B09E58F3AD}" destId="{A814DF89-2B06-4843-A88B-5B2281911505}" srcOrd="1" destOrd="0" presId="urn:microsoft.com/office/officeart/2018/5/layout/IconCircleLabelList"/>
    <dgm:cxn modelId="{76CF58CC-F876-4C06-8A69-5AF0538C45ED}" type="presParOf" srcId="{0751A9EF-8FE9-4A20-B9FF-B6B09E58F3AD}" destId="{D3FF1AEA-0E42-4125-A373-859A7A63B9A5}" srcOrd="2" destOrd="0" presId="urn:microsoft.com/office/officeart/2018/5/layout/IconCircleLabelList"/>
    <dgm:cxn modelId="{C95A6CDD-50BF-426C-854B-5539FE42E3D3}" type="presParOf" srcId="{0751A9EF-8FE9-4A20-B9FF-B6B09E58F3AD}" destId="{ABF1915C-79FC-45B8-842C-ACFEF5EC7524}" srcOrd="3" destOrd="0" presId="urn:microsoft.com/office/officeart/2018/5/layout/IconCircleLabelList"/>
    <dgm:cxn modelId="{598C330F-B05C-4359-934B-801819ABE4A5}" type="presParOf" srcId="{F40848A7-52F6-4043-80B4-1790F3B291CE}" destId="{751C980D-8FA9-40D5-97AC-A799E7AB887A}" srcOrd="3" destOrd="0" presId="urn:microsoft.com/office/officeart/2018/5/layout/IconCircleLabelList"/>
    <dgm:cxn modelId="{13FAAA18-6CA3-4B03-9A32-7726B7CB962B}" type="presParOf" srcId="{F40848A7-52F6-4043-80B4-1790F3B291CE}" destId="{798CBFC8-7C2C-48E2-9973-C931A51EE547}" srcOrd="4" destOrd="0" presId="urn:microsoft.com/office/officeart/2018/5/layout/IconCircleLabelList"/>
    <dgm:cxn modelId="{5706E8FC-41D6-4CE6-8610-D62F47A72437}" type="presParOf" srcId="{798CBFC8-7C2C-48E2-9973-C931A51EE547}" destId="{EE7578B6-8C19-4043-87E6-C7A5C046284E}" srcOrd="0" destOrd="0" presId="urn:microsoft.com/office/officeart/2018/5/layout/IconCircleLabelList"/>
    <dgm:cxn modelId="{EF7D48F9-F471-4B1D-8220-DBCCCE6FF623}" type="presParOf" srcId="{798CBFC8-7C2C-48E2-9973-C931A51EE547}" destId="{B3BD9608-7976-4412-946A-D9EEB01484C6}" srcOrd="1" destOrd="0" presId="urn:microsoft.com/office/officeart/2018/5/layout/IconCircleLabelList"/>
    <dgm:cxn modelId="{7A1AA5BA-2560-4865-8215-C56D39C7185C}" type="presParOf" srcId="{798CBFC8-7C2C-48E2-9973-C931A51EE547}" destId="{A474ADC1-C227-4C14-A5B8-25D17BC579F6}" srcOrd="2" destOrd="0" presId="urn:microsoft.com/office/officeart/2018/5/layout/IconCircleLabelList"/>
    <dgm:cxn modelId="{AB2D0026-3E18-48B5-ADD2-FCEC7FDB6661}" type="presParOf" srcId="{798CBFC8-7C2C-48E2-9973-C931A51EE547}" destId="{3383C2E6-1D7D-48D0-A106-E3A47BB941CE}"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C3DE01-91D2-441E-AAEC-B407F11D3D5A}">
      <dsp:nvSpPr>
        <dsp:cNvPr id="0" name=""/>
        <dsp:cNvSpPr/>
      </dsp:nvSpPr>
      <dsp:spPr>
        <a:xfrm>
          <a:off x="0" y="680"/>
          <a:ext cx="6506304" cy="159327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1987C9-9E3C-4C3E-8FBC-0FE5692D6BA3}">
      <dsp:nvSpPr>
        <dsp:cNvPr id="0" name=""/>
        <dsp:cNvSpPr/>
      </dsp:nvSpPr>
      <dsp:spPr>
        <a:xfrm>
          <a:off x="481967" y="359168"/>
          <a:ext cx="876303" cy="8763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E1E2EBA0-B970-4AFB-9F1D-3531961630DC}">
      <dsp:nvSpPr>
        <dsp:cNvPr id="0" name=""/>
        <dsp:cNvSpPr/>
      </dsp:nvSpPr>
      <dsp:spPr>
        <a:xfrm>
          <a:off x="1840237" y="680"/>
          <a:ext cx="4666066" cy="1593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22" tIns="168622" rIns="168622" bIns="168622" numCol="1" spcCol="1270" anchor="ctr" anchorCtr="0">
          <a:noAutofit/>
        </a:bodyPr>
        <a:lstStyle/>
        <a:p>
          <a:pPr marL="0" lvl="0" indent="0" algn="l" defTabSz="933450">
            <a:lnSpc>
              <a:spcPct val="90000"/>
            </a:lnSpc>
            <a:spcBef>
              <a:spcPct val="0"/>
            </a:spcBef>
            <a:spcAft>
              <a:spcPct val="35000"/>
            </a:spcAft>
            <a:buNone/>
          </a:pPr>
          <a:r>
            <a:rPr lang="en-US" sz="2100" kern="1200"/>
            <a:t>Microsoft, having created a movie-studio, is looking to venture into the film-making industry and make a name for themselves in the space </a:t>
          </a:r>
        </a:p>
      </dsp:txBody>
      <dsp:txXfrm>
        <a:off x="1840237" y="680"/>
        <a:ext cx="4666066" cy="1593279"/>
      </dsp:txXfrm>
    </dsp:sp>
    <dsp:sp modelId="{B5C95654-E580-4D8D-B006-D38B119B668C}">
      <dsp:nvSpPr>
        <dsp:cNvPr id="0" name=""/>
        <dsp:cNvSpPr/>
      </dsp:nvSpPr>
      <dsp:spPr>
        <a:xfrm>
          <a:off x="0" y="1992280"/>
          <a:ext cx="6506304" cy="159327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4C4805-4298-468C-A7C0-C2A65CE6C886}">
      <dsp:nvSpPr>
        <dsp:cNvPr id="0" name=""/>
        <dsp:cNvSpPr/>
      </dsp:nvSpPr>
      <dsp:spPr>
        <a:xfrm>
          <a:off x="481967" y="2350768"/>
          <a:ext cx="876303" cy="8763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2AE06FB1-F58F-4701-ABB5-84A450018845}">
      <dsp:nvSpPr>
        <dsp:cNvPr id="0" name=""/>
        <dsp:cNvSpPr/>
      </dsp:nvSpPr>
      <dsp:spPr>
        <a:xfrm>
          <a:off x="1840237" y="1992280"/>
          <a:ext cx="4666066" cy="1593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22" tIns="168622" rIns="168622" bIns="168622" numCol="1" spcCol="1270" anchor="ctr" anchorCtr="0">
          <a:noAutofit/>
        </a:bodyPr>
        <a:lstStyle/>
        <a:p>
          <a:pPr marL="0" lvl="0" indent="0" algn="l" defTabSz="933450">
            <a:lnSpc>
              <a:spcPct val="90000"/>
            </a:lnSpc>
            <a:spcBef>
              <a:spcPct val="0"/>
            </a:spcBef>
            <a:spcAft>
              <a:spcPct val="35000"/>
            </a:spcAft>
            <a:buNone/>
          </a:pPr>
          <a:r>
            <a:rPr lang="en-US" sz="2100" kern="1200"/>
            <a:t>They are in search of actionable insights that will guide them in the decision-making process </a:t>
          </a:r>
        </a:p>
      </dsp:txBody>
      <dsp:txXfrm>
        <a:off x="1840237" y="1992280"/>
        <a:ext cx="4666066" cy="1593279"/>
      </dsp:txXfrm>
    </dsp:sp>
    <dsp:sp modelId="{C52DC4A8-3146-4D0A-A8A3-F6D21DAE178B}">
      <dsp:nvSpPr>
        <dsp:cNvPr id="0" name=""/>
        <dsp:cNvSpPr/>
      </dsp:nvSpPr>
      <dsp:spPr>
        <a:xfrm>
          <a:off x="0" y="3983879"/>
          <a:ext cx="6506304" cy="159327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0DA3B2-658D-4DF8-9F94-BB638688F6B0}">
      <dsp:nvSpPr>
        <dsp:cNvPr id="0" name=""/>
        <dsp:cNvSpPr/>
      </dsp:nvSpPr>
      <dsp:spPr>
        <a:xfrm>
          <a:off x="481967" y="4342367"/>
          <a:ext cx="876303" cy="87630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1EFEE88B-224E-4CA6-9909-F13CA960E776}">
      <dsp:nvSpPr>
        <dsp:cNvPr id="0" name=""/>
        <dsp:cNvSpPr/>
      </dsp:nvSpPr>
      <dsp:spPr>
        <a:xfrm>
          <a:off x="1840237" y="3983879"/>
          <a:ext cx="4666066" cy="1593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8622" tIns="168622" rIns="168622" bIns="168622" numCol="1" spcCol="1270" anchor="ctr" anchorCtr="0">
          <a:noAutofit/>
        </a:bodyPr>
        <a:lstStyle/>
        <a:p>
          <a:pPr marL="0" lvl="0" indent="0" algn="l" defTabSz="933450">
            <a:lnSpc>
              <a:spcPct val="90000"/>
            </a:lnSpc>
            <a:spcBef>
              <a:spcPct val="0"/>
            </a:spcBef>
            <a:spcAft>
              <a:spcPct val="35000"/>
            </a:spcAft>
            <a:buNone/>
          </a:pPr>
          <a:r>
            <a:rPr lang="en-US" sz="2100" kern="1200"/>
            <a:t>The findings I will present will guide them in the right direction and hopefully shed some knowledge on what the movie industry is looking for </a:t>
          </a:r>
        </a:p>
      </dsp:txBody>
      <dsp:txXfrm>
        <a:off x="1840237" y="3983879"/>
        <a:ext cx="4666066" cy="15932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F1BE96-6578-9747-BF0F-43134D89187D}">
      <dsp:nvSpPr>
        <dsp:cNvPr id="0" name=""/>
        <dsp:cNvSpPr/>
      </dsp:nvSpPr>
      <dsp:spPr>
        <a:xfrm>
          <a:off x="0" y="754911"/>
          <a:ext cx="2797328" cy="1776303"/>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7FA8B9-D9F7-1442-92E7-EC1BA14F519A}">
      <dsp:nvSpPr>
        <dsp:cNvPr id="0" name=""/>
        <dsp:cNvSpPr/>
      </dsp:nvSpPr>
      <dsp:spPr>
        <a:xfrm>
          <a:off x="310814" y="1050185"/>
          <a:ext cx="2797328" cy="1776303"/>
        </a:xfrm>
        <a:prstGeom prst="roundRect">
          <a:avLst>
            <a:gd name="adj" fmla="val 1000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What genre of film to allocate our valuable resources to?</a:t>
          </a:r>
        </a:p>
      </dsp:txBody>
      <dsp:txXfrm>
        <a:off x="362840" y="1102211"/>
        <a:ext cx="2693276" cy="1672251"/>
      </dsp:txXfrm>
    </dsp:sp>
    <dsp:sp modelId="{6C5E8816-C1FF-9449-BEE3-92A11D89CEA5}">
      <dsp:nvSpPr>
        <dsp:cNvPr id="0" name=""/>
        <dsp:cNvSpPr/>
      </dsp:nvSpPr>
      <dsp:spPr>
        <a:xfrm>
          <a:off x="3418956" y="754911"/>
          <a:ext cx="2797328" cy="1776303"/>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C0D972-9955-DC4E-AA79-FCD12E58F463}">
      <dsp:nvSpPr>
        <dsp:cNvPr id="0" name=""/>
        <dsp:cNvSpPr/>
      </dsp:nvSpPr>
      <dsp:spPr>
        <a:xfrm>
          <a:off x="3729771" y="1050185"/>
          <a:ext cx="2797328" cy="1776303"/>
        </a:xfrm>
        <a:prstGeom prst="roundRect">
          <a:avLst>
            <a:gd name="adj" fmla="val 1000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Zero-in on possible hires pertaining to directors and actors</a:t>
          </a:r>
        </a:p>
      </dsp:txBody>
      <dsp:txXfrm>
        <a:off x="3781797" y="1102211"/>
        <a:ext cx="2693276" cy="1672251"/>
      </dsp:txXfrm>
    </dsp:sp>
    <dsp:sp modelId="{640919F3-D488-5B48-A1FB-98B4AD4D22FF}">
      <dsp:nvSpPr>
        <dsp:cNvPr id="0" name=""/>
        <dsp:cNvSpPr/>
      </dsp:nvSpPr>
      <dsp:spPr>
        <a:xfrm>
          <a:off x="6837913" y="754911"/>
          <a:ext cx="2797328" cy="1776303"/>
        </a:xfrm>
        <a:prstGeom prst="roundRect">
          <a:avLst>
            <a:gd name="adj" fmla="val 10000"/>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2A030A-14C5-4141-9FFA-EE2D4B8044BD}">
      <dsp:nvSpPr>
        <dsp:cNvPr id="0" name=""/>
        <dsp:cNvSpPr/>
      </dsp:nvSpPr>
      <dsp:spPr>
        <a:xfrm>
          <a:off x="7148727" y="1050185"/>
          <a:ext cx="2797328" cy="1776303"/>
        </a:xfrm>
        <a:prstGeom prst="roundRect">
          <a:avLst>
            <a:gd name="adj" fmla="val 10000"/>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Any possible features the film should have? Any interesting insights?</a:t>
          </a:r>
        </a:p>
      </dsp:txBody>
      <dsp:txXfrm>
        <a:off x="7200753" y="1102211"/>
        <a:ext cx="2693276" cy="167225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B5FE1D-2F8D-4653-92BD-14A3A616B4CD}">
      <dsp:nvSpPr>
        <dsp:cNvPr id="0" name=""/>
        <dsp:cNvSpPr/>
      </dsp:nvSpPr>
      <dsp:spPr>
        <a:xfrm>
          <a:off x="107161" y="1766292"/>
          <a:ext cx="832980" cy="83298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5301EE-A803-48A4-B046-E52AF8EFE3B1}">
      <dsp:nvSpPr>
        <dsp:cNvPr id="0" name=""/>
        <dsp:cNvSpPr/>
      </dsp:nvSpPr>
      <dsp:spPr>
        <a:xfrm>
          <a:off x="282087" y="1941218"/>
          <a:ext cx="483128" cy="4831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2DBE8343-62D8-4575-8231-4B085D933FEE}">
      <dsp:nvSpPr>
        <dsp:cNvPr id="0" name=""/>
        <dsp:cNvSpPr/>
      </dsp:nvSpPr>
      <dsp:spPr>
        <a:xfrm>
          <a:off x="1118638" y="1766292"/>
          <a:ext cx="1963455" cy="832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baseline="0"/>
            <a:t>Acquired relevant data using web-scraping technique with numpy, requests, and BeautifulSoup</a:t>
          </a:r>
          <a:endParaRPr lang="en-US" sz="1200" kern="1200"/>
        </a:p>
      </dsp:txBody>
      <dsp:txXfrm>
        <a:off x="1118638" y="1766292"/>
        <a:ext cx="1963455" cy="832980"/>
      </dsp:txXfrm>
    </dsp:sp>
    <dsp:sp modelId="{DD1CA8D1-7C4B-4410-80BA-30080DDC27B2}">
      <dsp:nvSpPr>
        <dsp:cNvPr id="0" name=""/>
        <dsp:cNvSpPr/>
      </dsp:nvSpPr>
      <dsp:spPr>
        <a:xfrm>
          <a:off x="3424210" y="1766292"/>
          <a:ext cx="832980" cy="83298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DC7979-42EE-428C-B154-77F7C48A7941}">
      <dsp:nvSpPr>
        <dsp:cNvPr id="0" name=""/>
        <dsp:cNvSpPr/>
      </dsp:nvSpPr>
      <dsp:spPr>
        <a:xfrm>
          <a:off x="3599136" y="1941218"/>
          <a:ext cx="483128" cy="4831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8663BBE9-1E97-45B2-8AC5-6D6247C25741}">
      <dsp:nvSpPr>
        <dsp:cNvPr id="0" name=""/>
        <dsp:cNvSpPr/>
      </dsp:nvSpPr>
      <dsp:spPr>
        <a:xfrm>
          <a:off x="4435687" y="1766292"/>
          <a:ext cx="1963455" cy="832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baseline="0"/>
            <a:t>Built dataframes and cleaned data using pandas, and re </a:t>
          </a:r>
          <a:endParaRPr lang="en-US" sz="1200" kern="1200"/>
        </a:p>
      </dsp:txBody>
      <dsp:txXfrm>
        <a:off x="4435687" y="1766292"/>
        <a:ext cx="1963455" cy="832980"/>
      </dsp:txXfrm>
    </dsp:sp>
    <dsp:sp modelId="{12B42D8E-6CBF-445C-B3E5-BC2723FFF23A}">
      <dsp:nvSpPr>
        <dsp:cNvPr id="0" name=""/>
        <dsp:cNvSpPr/>
      </dsp:nvSpPr>
      <dsp:spPr>
        <a:xfrm>
          <a:off x="107161" y="2978566"/>
          <a:ext cx="832980" cy="83298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0DD602-C7BB-4986-BC31-E38E508BFB6F}">
      <dsp:nvSpPr>
        <dsp:cNvPr id="0" name=""/>
        <dsp:cNvSpPr/>
      </dsp:nvSpPr>
      <dsp:spPr>
        <a:xfrm>
          <a:off x="282087" y="3153492"/>
          <a:ext cx="483128" cy="48312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6C52261A-C2BA-440D-A53B-D9A4CCA29AFD}">
      <dsp:nvSpPr>
        <dsp:cNvPr id="0" name=""/>
        <dsp:cNvSpPr/>
      </dsp:nvSpPr>
      <dsp:spPr>
        <a:xfrm>
          <a:off x="1118638" y="2978566"/>
          <a:ext cx="1963455" cy="832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33400">
            <a:lnSpc>
              <a:spcPct val="90000"/>
            </a:lnSpc>
            <a:spcBef>
              <a:spcPct val="0"/>
            </a:spcBef>
            <a:spcAft>
              <a:spcPct val="35000"/>
            </a:spcAft>
            <a:buNone/>
          </a:pPr>
          <a:r>
            <a:rPr lang="en-US" sz="1200" kern="1200" baseline="0" dirty="0"/>
            <a:t>Constructed visualizations using seaborn, matplotlib, and plotly </a:t>
          </a:r>
          <a:endParaRPr lang="en-US" sz="1200" kern="1200" dirty="0"/>
        </a:p>
      </dsp:txBody>
      <dsp:txXfrm>
        <a:off x="1118638" y="2978566"/>
        <a:ext cx="1963455" cy="8329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953302-8165-4424-BB6C-48012AB32473}">
      <dsp:nvSpPr>
        <dsp:cNvPr id="0" name=""/>
        <dsp:cNvSpPr/>
      </dsp:nvSpPr>
      <dsp:spPr>
        <a:xfrm>
          <a:off x="638099" y="305700"/>
          <a:ext cx="1715625" cy="171562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698959-DD5F-4805-8FEE-715968A61036}">
      <dsp:nvSpPr>
        <dsp:cNvPr id="0" name=""/>
        <dsp:cNvSpPr/>
      </dsp:nvSpPr>
      <dsp:spPr>
        <a:xfrm>
          <a:off x="1003724" y="671325"/>
          <a:ext cx="984375" cy="9843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29E9ADA8-E2AA-4595-AA4D-F3A8319522C6}">
      <dsp:nvSpPr>
        <dsp:cNvPr id="0" name=""/>
        <dsp:cNvSpPr/>
      </dsp:nvSpPr>
      <dsp:spPr>
        <a:xfrm>
          <a:off x="89662" y="2555700"/>
          <a:ext cx="281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baseline="0"/>
            <a:t>Explore a larger sample size in IMDb</a:t>
          </a:r>
          <a:endParaRPr lang="en-US" sz="1800" kern="1200"/>
        </a:p>
      </dsp:txBody>
      <dsp:txXfrm>
        <a:off x="89662" y="2555700"/>
        <a:ext cx="2812500" cy="720000"/>
      </dsp:txXfrm>
    </dsp:sp>
    <dsp:sp modelId="{BE10C482-8367-4BA3-BFA1-126C8FFF5C28}">
      <dsp:nvSpPr>
        <dsp:cNvPr id="0" name=""/>
        <dsp:cNvSpPr/>
      </dsp:nvSpPr>
      <dsp:spPr>
        <a:xfrm>
          <a:off x="3942787" y="305700"/>
          <a:ext cx="1715625" cy="171562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14DF89-2B06-4843-A88B-5B2281911505}">
      <dsp:nvSpPr>
        <dsp:cNvPr id="0" name=""/>
        <dsp:cNvSpPr/>
      </dsp:nvSpPr>
      <dsp:spPr>
        <a:xfrm>
          <a:off x="4308412" y="671325"/>
          <a:ext cx="984375" cy="9843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ABF1915C-79FC-45B8-842C-ACFEF5EC7524}">
      <dsp:nvSpPr>
        <dsp:cNvPr id="0" name=""/>
        <dsp:cNvSpPr/>
      </dsp:nvSpPr>
      <dsp:spPr>
        <a:xfrm>
          <a:off x="3394350" y="2555700"/>
          <a:ext cx="281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baseline="0"/>
            <a:t>Focus on more recent ranking instead </a:t>
          </a:r>
          <a:endParaRPr lang="en-US" sz="1800" kern="1200"/>
        </a:p>
      </dsp:txBody>
      <dsp:txXfrm>
        <a:off x="3394350" y="2555700"/>
        <a:ext cx="2812500" cy="720000"/>
      </dsp:txXfrm>
    </dsp:sp>
    <dsp:sp modelId="{EE7578B6-8C19-4043-87E6-C7A5C046284E}">
      <dsp:nvSpPr>
        <dsp:cNvPr id="0" name=""/>
        <dsp:cNvSpPr/>
      </dsp:nvSpPr>
      <dsp:spPr>
        <a:xfrm>
          <a:off x="7247475" y="305700"/>
          <a:ext cx="1715625" cy="171562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BD9608-7976-4412-946A-D9EEB01484C6}">
      <dsp:nvSpPr>
        <dsp:cNvPr id="0" name=""/>
        <dsp:cNvSpPr/>
      </dsp:nvSpPr>
      <dsp:spPr>
        <a:xfrm>
          <a:off x="7613100" y="671325"/>
          <a:ext cx="984375" cy="9843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3383C2E6-1D7D-48D0-A106-E3A47BB941CE}">
      <dsp:nvSpPr>
        <dsp:cNvPr id="0" name=""/>
        <dsp:cNvSpPr/>
      </dsp:nvSpPr>
      <dsp:spPr>
        <a:xfrm>
          <a:off x="6699037" y="2555700"/>
          <a:ext cx="2812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kern="1200" baseline="0"/>
            <a:t>Consider the company’s film-making budget</a:t>
          </a:r>
          <a:endParaRPr lang="en-US" sz="1800" kern="1200"/>
        </a:p>
      </dsp:txBody>
      <dsp:txXfrm>
        <a:off x="6699037" y="2555700"/>
        <a:ext cx="28125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74ED88-7915-4E41-9081-BE0FF3F6EA3A}" type="datetimeFigureOut">
              <a:rPr lang="en-US" smtClean="0"/>
              <a:t>2/18/20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67CF5D-C8D6-234A-871B-6E2859E07740}" type="slidenum">
              <a:rPr lang="en-US" smtClean="0"/>
              <a:t>‹#›</a:t>
            </a:fld>
            <a:endParaRPr lang="en-US"/>
          </a:p>
        </p:txBody>
      </p:sp>
    </p:spTree>
    <p:extLst>
      <p:ext uri="{BB962C8B-B14F-4D97-AF65-F5344CB8AC3E}">
        <p14:creationId xmlns:p14="http://schemas.microsoft.com/office/powerpoint/2010/main" val="3185838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t>- Hello my name is Christian Lopez and I will be presenting my web-scraping analysis on the TOP 250 films of all-time based on votes</a:t>
            </a:r>
          </a:p>
        </p:txBody>
      </p:sp>
      <p:sp>
        <p:nvSpPr>
          <p:cNvPr id="4" name="Slide Number Placeholder 3"/>
          <p:cNvSpPr>
            <a:spLocks noGrp="1"/>
          </p:cNvSpPr>
          <p:nvPr>
            <p:ph type="sldNum" sz="quarter" idx="5"/>
          </p:nvPr>
        </p:nvSpPr>
        <p:spPr/>
        <p:txBody>
          <a:bodyPr/>
          <a:lstStyle/>
          <a:p>
            <a:fld id="{2F67CF5D-C8D6-234A-871B-6E2859E07740}" type="slidenum">
              <a:rPr lang="en-US" smtClean="0"/>
              <a:t>1</a:t>
            </a:fld>
            <a:endParaRPr lang="en-US"/>
          </a:p>
        </p:txBody>
      </p:sp>
    </p:spTree>
    <p:extLst>
      <p:ext uri="{BB962C8B-B14F-4D97-AF65-F5344CB8AC3E}">
        <p14:creationId xmlns:p14="http://schemas.microsoft.com/office/powerpoint/2010/main" val="318948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Microsoft wants to enter the film-making space and produce quality content of their own</a:t>
            </a:r>
          </a:p>
          <a:p>
            <a:pPr marL="171450" indent="-171450">
              <a:buFontTx/>
              <a:buChar char="-"/>
            </a:pPr>
            <a:endParaRPr lang="en-US" dirty="0"/>
          </a:p>
          <a:p>
            <a:pPr marL="171450" indent="-171450">
              <a:buFontTx/>
              <a:buChar char="-"/>
            </a:pPr>
            <a:r>
              <a:rPr lang="en-US" dirty="0"/>
              <a:t>They want insights that will aid them in their decision-making process. They hope those insights will point them in the right direction. </a:t>
            </a:r>
          </a:p>
          <a:p>
            <a:pPr marL="171450" indent="-171450">
              <a:buFontTx/>
              <a:buChar char="-"/>
            </a:pPr>
            <a:endParaRPr lang="en-US" dirty="0"/>
          </a:p>
          <a:p>
            <a:pPr marL="171450" indent="-171450">
              <a:buFontTx/>
              <a:buChar char="-"/>
            </a:pPr>
            <a:r>
              <a:rPr lang="en-US" dirty="0"/>
              <a:t>My hope is that this analysis will serve of tremendous value and shed some light on what the film industry is looking for </a:t>
            </a:r>
          </a:p>
        </p:txBody>
      </p:sp>
      <p:sp>
        <p:nvSpPr>
          <p:cNvPr id="4" name="Slide Number Placeholder 3"/>
          <p:cNvSpPr>
            <a:spLocks noGrp="1"/>
          </p:cNvSpPr>
          <p:nvPr>
            <p:ph type="sldNum" sz="quarter" idx="5"/>
          </p:nvPr>
        </p:nvSpPr>
        <p:spPr/>
        <p:txBody>
          <a:bodyPr/>
          <a:lstStyle/>
          <a:p>
            <a:fld id="{2F67CF5D-C8D6-234A-871B-6E2859E07740}" type="slidenum">
              <a:rPr lang="en-US" smtClean="0"/>
              <a:t>2</a:t>
            </a:fld>
            <a:endParaRPr lang="en-US"/>
          </a:p>
        </p:txBody>
      </p:sp>
    </p:spTree>
    <p:extLst>
      <p:ext uri="{BB962C8B-B14F-4D97-AF65-F5344CB8AC3E}">
        <p14:creationId xmlns:p14="http://schemas.microsoft.com/office/powerpoint/2010/main" val="4261897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 questions we hope dive into are:</a:t>
            </a:r>
          </a:p>
          <a:p>
            <a:pPr marL="171450" indent="-171450">
              <a:buFontTx/>
              <a:buChar char="-"/>
            </a:pPr>
            <a:endParaRPr lang="en-US" dirty="0"/>
          </a:p>
          <a:p>
            <a:pPr marL="171450" indent="-171450">
              <a:buFontTx/>
              <a:buChar char="-"/>
            </a:pPr>
            <a:r>
              <a:rPr lang="en-US" dirty="0"/>
              <a:t>What genre of film should we focus on?  </a:t>
            </a:r>
          </a:p>
          <a:p>
            <a:pPr marL="171450" indent="-171450">
              <a:buFontTx/>
              <a:buChar char="-"/>
            </a:pPr>
            <a:endParaRPr lang="en-US" dirty="0"/>
          </a:p>
          <a:p>
            <a:pPr marL="171450" indent="-171450">
              <a:buFontTx/>
              <a:buChar char="-"/>
            </a:pPr>
            <a:r>
              <a:rPr lang="en-US" dirty="0"/>
              <a:t>What directors and actors should we hire and what is driving those decisions?</a:t>
            </a:r>
          </a:p>
          <a:p>
            <a:pPr marL="171450" indent="-171450">
              <a:buFontTx/>
              <a:buChar char="-"/>
            </a:pPr>
            <a:endParaRPr lang="en-US" dirty="0"/>
          </a:p>
          <a:p>
            <a:pPr marL="171450" indent="-171450">
              <a:buFontTx/>
              <a:buChar char="-"/>
            </a:pPr>
            <a:r>
              <a:rPr lang="en-US" dirty="0"/>
              <a:t>Are there any other interesting insights that we should take into consideration when creating this film? </a:t>
            </a:r>
          </a:p>
        </p:txBody>
      </p:sp>
      <p:sp>
        <p:nvSpPr>
          <p:cNvPr id="4" name="Slide Number Placeholder 3"/>
          <p:cNvSpPr>
            <a:spLocks noGrp="1"/>
          </p:cNvSpPr>
          <p:nvPr>
            <p:ph type="sldNum" sz="quarter" idx="5"/>
          </p:nvPr>
        </p:nvSpPr>
        <p:spPr/>
        <p:txBody>
          <a:bodyPr/>
          <a:lstStyle/>
          <a:p>
            <a:fld id="{2F67CF5D-C8D6-234A-871B-6E2859E07740}" type="slidenum">
              <a:rPr lang="en-US" smtClean="0"/>
              <a:t>3</a:t>
            </a:fld>
            <a:endParaRPr lang="en-US"/>
          </a:p>
        </p:txBody>
      </p:sp>
    </p:spTree>
    <p:extLst>
      <p:ext uri="{BB962C8B-B14F-4D97-AF65-F5344CB8AC3E}">
        <p14:creationId xmlns:p14="http://schemas.microsoft.com/office/powerpoint/2010/main" val="1636764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 methodology was fairly straight-forward and simple with a little practice with Python </a:t>
            </a:r>
          </a:p>
          <a:p>
            <a:pPr marL="171450" indent="-171450">
              <a:buFontTx/>
              <a:buChar char="-"/>
            </a:pPr>
            <a:endParaRPr lang="en-US" dirty="0"/>
          </a:p>
          <a:p>
            <a:pPr marL="171450" indent="-171450">
              <a:buFontTx/>
              <a:buChar char="-"/>
            </a:pPr>
            <a:r>
              <a:rPr lang="en-US" dirty="0"/>
              <a:t>First, I used a web-scraping technique that makes use of requests, numpy, and BeautifulSoup to acquire the data, otherwise referred to as data wrangling. </a:t>
            </a:r>
          </a:p>
          <a:p>
            <a:pPr marL="171450" indent="-171450">
              <a:buFontTx/>
              <a:buChar char="-"/>
            </a:pPr>
            <a:endParaRPr lang="en-US" dirty="0"/>
          </a:p>
          <a:p>
            <a:pPr marL="171450" indent="-171450">
              <a:buFontTx/>
              <a:buChar char="-"/>
            </a:pPr>
            <a:r>
              <a:rPr lang="en-US" dirty="0"/>
              <a:t>Second, I built the dataframes I would use during the data exploration phase. This was accomplished using the Pandas module and re or “regular expressions”. I also used Pandas to clean the data and get rid of irrelevant or unusable data points.   </a:t>
            </a:r>
          </a:p>
          <a:p>
            <a:pPr marL="171450" indent="-171450">
              <a:buFontTx/>
              <a:buChar char="-"/>
            </a:pPr>
            <a:endParaRPr lang="en-US" dirty="0"/>
          </a:p>
          <a:p>
            <a:pPr marL="171450" indent="-171450">
              <a:buFontTx/>
              <a:buChar char="-"/>
            </a:pPr>
            <a:r>
              <a:rPr lang="en-US" dirty="0"/>
              <a:t>Third, I used Seaborn, Matplotlib, and Plotly to construct the visualizations that helped us arrive at our findings. </a:t>
            </a:r>
          </a:p>
          <a:p>
            <a:endParaRPr lang="en-US" dirty="0"/>
          </a:p>
        </p:txBody>
      </p:sp>
      <p:sp>
        <p:nvSpPr>
          <p:cNvPr id="4" name="Slide Number Placeholder 3"/>
          <p:cNvSpPr>
            <a:spLocks noGrp="1"/>
          </p:cNvSpPr>
          <p:nvPr>
            <p:ph type="sldNum" sz="quarter" idx="5"/>
          </p:nvPr>
        </p:nvSpPr>
        <p:spPr/>
        <p:txBody>
          <a:bodyPr/>
          <a:lstStyle/>
          <a:p>
            <a:fld id="{2F67CF5D-C8D6-234A-871B-6E2859E07740}" type="slidenum">
              <a:rPr lang="en-US" smtClean="0"/>
              <a:t>4</a:t>
            </a:fld>
            <a:endParaRPr lang="en-US"/>
          </a:p>
        </p:txBody>
      </p:sp>
    </p:spTree>
    <p:extLst>
      <p:ext uri="{BB962C8B-B14F-4D97-AF65-F5344CB8AC3E}">
        <p14:creationId xmlns:p14="http://schemas.microsoft.com/office/powerpoint/2010/main" val="1472332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The action genre seems to be the most promising in terms of breaking into film industry. The action genre contains many more data points then do the other genres. Although action doesn't have the films with the highest metascores, they are represented much more amongst the films in the TOP 250 IMDb movies of all-time. If a company decided to go ahead and produce an action-packed film, their chances of making it into the TOP 250 would be far higher than if they were to go with any other genre.</a:t>
            </a:r>
            <a:endParaRPr lang="en-US" dirty="0"/>
          </a:p>
        </p:txBody>
      </p:sp>
      <p:sp>
        <p:nvSpPr>
          <p:cNvPr id="4" name="Slide Number Placeholder 3"/>
          <p:cNvSpPr>
            <a:spLocks noGrp="1"/>
          </p:cNvSpPr>
          <p:nvPr>
            <p:ph type="sldNum" sz="quarter" idx="5"/>
          </p:nvPr>
        </p:nvSpPr>
        <p:spPr/>
        <p:txBody>
          <a:bodyPr/>
          <a:lstStyle/>
          <a:p>
            <a:fld id="{2F67CF5D-C8D6-234A-871B-6E2859E07740}" type="slidenum">
              <a:rPr lang="en-US" smtClean="0"/>
              <a:t>5</a:t>
            </a:fld>
            <a:endParaRPr lang="en-US"/>
          </a:p>
        </p:txBody>
      </p:sp>
    </p:spTree>
    <p:extLst>
      <p:ext uri="{BB962C8B-B14F-4D97-AF65-F5344CB8AC3E}">
        <p14:creationId xmlns:p14="http://schemas.microsoft.com/office/powerpoint/2010/main" val="18311567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dirty="0">
                <a:solidFill>
                  <a:schemeClr val="tx1"/>
                </a:solidFill>
                <a:effectLst/>
                <a:latin typeface="+mn-lt"/>
                <a:ea typeface="+mn-ea"/>
                <a:cs typeface="+mn-cs"/>
              </a:rPr>
              <a:t>The director that seems to garner the most votes in the action genre appears to be Christopher Nolan when looking at the TOP 20 action films. The Dark Knight is his most successful film with almost double the votes compared to his other films.</a:t>
            </a:r>
          </a:p>
          <a:p>
            <a:pPr marL="171450" indent="-171450">
              <a:buFontTx/>
              <a:buChar char="-"/>
            </a:pPr>
            <a:endParaRPr lang="en-US" sz="1200" b="0" i="0" kern="1200" dirty="0">
              <a:solidFill>
                <a:schemeClr val="tx1"/>
              </a:solidFill>
              <a:effectLst/>
              <a:latin typeface="+mn-lt"/>
              <a:ea typeface="+mn-ea"/>
              <a:cs typeface="+mn-cs"/>
            </a:endParaRPr>
          </a:p>
          <a:p>
            <a:pPr marL="171450" indent="-171450">
              <a:buFontTx/>
              <a:buChar char="-"/>
            </a:pPr>
            <a:r>
              <a:rPr lang="en-US" sz="1200" b="0" i="0" kern="1200" dirty="0">
                <a:solidFill>
                  <a:schemeClr val="tx1"/>
                </a:solidFill>
                <a:effectLst/>
                <a:latin typeface="+mn-lt"/>
                <a:ea typeface="+mn-ea"/>
                <a:cs typeface="+mn-cs"/>
              </a:rPr>
              <a:t>It'd be my recommendation for the company to hedge their bets and hire Christopher Nolan as their director if they aspire to break in.</a:t>
            </a:r>
          </a:p>
          <a:p>
            <a:pPr marL="171450" indent="-171450">
              <a:buFontTx/>
              <a:buChar char="-"/>
            </a:pPr>
            <a:endParaRPr lang="en-US" sz="1200" b="0" i="0" kern="1200" dirty="0">
              <a:solidFill>
                <a:schemeClr val="tx1"/>
              </a:solidFill>
              <a:effectLst/>
              <a:latin typeface="+mn-lt"/>
              <a:ea typeface="+mn-ea"/>
              <a:cs typeface="+mn-cs"/>
            </a:endParaRPr>
          </a:p>
          <a:p>
            <a:pPr marL="171450" indent="-171450">
              <a:buFontTx/>
              <a:buChar char="-"/>
            </a:pPr>
            <a:r>
              <a:rPr lang="en-US" sz="1200" b="0" i="0" kern="1200" dirty="0">
                <a:solidFill>
                  <a:schemeClr val="tx1"/>
                </a:solidFill>
                <a:effectLst/>
                <a:latin typeface="+mn-lt"/>
                <a:ea typeface="+mn-ea"/>
                <a:cs typeface="+mn-cs"/>
              </a:rPr>
              <a:t>When looking at the top actors for the TOP 20 action films, we see three names stick out above the rest. They are Christian Bale, Mark Hamill, and Robert Downey Jr. If the company had to go with one of these stars, I would recommend they go with Christian Bale. The next slide will drive my point a little clearer. </a:t>
            </a:r>
          </a:p>
          <a:p>
            <a:pPr marL="171450" indent="-171450">
              <a:buFontTx/>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F67CF5D-C8D6-234A-871B-6E2859E07740}" type="slidenum">
              <a:rPr lang="en-US" smtClean="0"/>
              <a:t>6</a:t>
            </a:fld>
            <a:endParaRPr lang="en-US"/>
          </a:p>
        </p:txBody>
      </p:sp>
    </p:spTree>
    <p:extLst>
      <p:ext uri="{BB962C8B-B14F-4D97-AF65-F5344CB8AC3E}">
        <p14:creationId xmlns:p14="http://schemas.microsoft.com/office/powerpoint/2010/main" val="12903295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sz="1200" b="0" i="0" kern="1200" dirty="0">
                <a:solidFill>
                  <a:schemeClr val="tx1"/>
                </a:solidFill>
                <a:effectLst/>
                <a:latin typeface="+mn-lt"/>
                <a:ea typeface="+mn-ea"/>
                <a:cs typeface="+mn-cs"/>
              </a:rPr>
              <a:t>As you may have become aware by looking at the scatterplot above, Christian Bale's appearances in the Batman Begins, The Dark Knight Rises, and the Dark Knight all have more votes than do the films where Mark Hamill is in. Those being Star Wars: Episode IV- A New Hope, Star Wars: Episode V- The Empire Strikes Back, and Star Wars: Episode VI- Return of the Jedi. The film with the least votes for Christian Bale has more votes than the movie starring Mark Hamill with the most votes. Also, Christian Bale's films are all directed by Christopher Nolan, whereas Mark Hamill's films are directed by three different directors. Without a doubt, the Christopher Nolan-Christian Bale duo would be a banger in the industry and would disrupt the space in a positive way. The company's venture would certainly reap the rewards.</a:t>
            </a:r>
            <a:endParaRPr lang="en-US" dirty="0"/>
          </a:p>
        </p:txBody>
      </p:sp>
      <p:sp>
        <p:nvSpPr>
          <p:cNvPr id="4" name="Slide Number Placeholder 3"/>
          <p:cNvSpPr>
            <a:spLocks noGrp="1"/>
          </p:cNvSpPr>
          <p:nvPr>
            <p:ph type="sldNum" sz="quarter" idx="5"/>
          </p:nvPr>
        </p:nvSpPr>
        <p:spPr/>
        <p:txBody>
          <a:bodyPr/>
          <a:lstStyle/>
          <a:p>
            <a:fld id="{2F67CF5D-C8D6-234A-871B-6E2859E07740}" type="slidenum">
              <a:rPr lang="en-US" smtClean="0"/>
              <a:t>7</a:t>
            </a:fld>
            <a:endParaRPr lang="en-US"/>
          </a:p>
        </p:txBody>
      </p:sp>
    </p:spTree>
    <p:extLst>
      <p:ext uri="{BB962C8B-B14F-4D97-AF65-F5344CB8AC3E}">
        <p14:creationId xmlns:p14="http://schemas.microsoft.com/office/powerpoint/2010/main" val="34582368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dirty="0">
                <a:solidFill>
                  <a:schemeClr val="tx1"/>
                </a:solidFill>
                <a:effectLst/>
                <a:latin typeface="+mn-lt"/>
                <a:ea typeface="+mn-ea"/>
                <a:cs typeface="+mn-cs"/>
              </a:rPr>
              <a:t>I came across an interesting insight while conducting </a:t>
            </a:r>
            <a:r>
              <a:rPr lang="en-US" sz="1200" b="0" i="0" kern="1200">
                <a:solidFill>
                  <a:schemeClr val="tx1"/>
                </a:solidFill>
                <a:effectLst/>
                <a:latin typeface="+mn-lt"/>
                <a:ea typeface="+mn-ea"/>
                <a:cs typeface="+mn-cs"/>
              </a:rPr>
              <a:t>my data analysis</a:t>
            </a:r>
            <a:r>
              <a:rPr lang="en-US" sz="1200" b="0" i="0" kern="1200" dirty="0">
                <a:solidFill>
                  <a:schemeClr val="tx1"/>
                </a:solidFill>
                <a:effectLst/>
                <a:latin typeface="+mn-lt"/>
                <a:ea typeface="+mn-ea"/>
                <a:cs typeface="+mn-cs"/>
              </a:rPr>
              <a:t>. After performing a correlation plot staging time vs. gross per genre, what can be derived is that the films tend to have a higher gross as the timespan of the film increases. What this tells us is that when making this action film, we should focus on making the film somewhat longer. </a:t>
            </a:r>
            <a:endParaRPr lang="en-US" dirty="0"/>
          </a:p>
        </p:txBody>
      </p:sp>
      <p:sp>
        <p:nvSpPr>
          <p:cNvPr id="4" name="Slide Number Placeholder 3"/>
          <p:cNvSpPr>
            <a:spLocks noGrp="1"/>
          </p:cNvSpPr>
          <p:nvPr>
            <p:ph type="sldNum" sz="quarter" idx="5"/>
          </p:nvPr>
        </p:nvSpPr>
        <p:spPr/>
        <p:txBody>
          <a:bodyPr/>
          <a:lstStyle/>
          <a:p>
            <a:fld id="{2F67CF5D-C8D6-234A-871B-6E2859E07740}" type="slidenum">
              <a:rPr lang="en-US" smtClean="0"/>
              <a:t>8</a:t>
            </a:fld>
            <a:endParaRPr lang="en-US"/>
          </a:p>
        </p:txBody>
      </p:sp>
    </p:spTree>
    <p:extLst>
      <p:ext uri="{BB962C8B-B14F-4D97-AF65-F5344CB8AC3E}">
        <p14:creationId xmlns:p14="http://schemas.microsoft.com/office/powerpoint/2010/main" val="17997198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Future work should include exploring more than the TOP 250 films. </a:t>
            </a:r>
            <a:r>
              <a:rPr lang="en-US" sz="1200" b="0" i="0" kern="1200" dirty="0">
                <a:solidFill>
                  <a:schemeClr val="tx1"/>
                </a:solidFill>
                <a:effectLst/>
                <a:latin typeface="+mn-lt"/>
                <a:ea typeface="+mn-ea"/>
                <a:cs typeface="+mn-cs"/>
              </a:rPr>
              <a:t>There would be more insightful conclusions to derive from a greater dataset. Maybe even comparing different datasets from different databases would be interesting.</a:t>
            </a:r>
          </a:p>
          <a:p>
            <a:pPr marL="171450" indent="-171450">
              <a:buFontTx/>
              <a:buChar char="-"/>
            </a:pPr>
            <a:endParaRPr lang="en-US" sz="1200" b="0" i="0" kern="1200" dirty="0">
              <a:solidFill>
                <a:schemeClr val="tx1"/>
              </a:solidFill>
              <a:effectLst/>
              <a:latin typeface="+mn-lt"/>
              <a:ea typeface="+mn-ea"/>
              <a:cs typeface="+mn-cs"/>
            </a:endParaRPr>
          </a:p>
          <a:p>
            <a:pPr marL="171450" indent="-171450">
              <a:buFontTx/>
              <a:buChar char="-"/>
            </a:pPr>
            <a:r>
              <a:rPr lang="en-US" sz="1200" b="0" i="0" kern="1200" dirty="0">
                <a:solidFill>
                  <a:schemeClr val="tx1"/>
                </a:solidFill>
                <a:effectLst/>
                <a:latin typeface="+mn-lt"/>
                <a:ea typeface="+mn-ea"/>
                <a:cs typeface="+mn-cs"/>
              </a:rPr>
              <a:t>Also, only looking at the films from the year before could possibly be a more representative sample.</a:t>
            </a:r>
          </a:p>
          <a:p>
            <a:pPr marL="171450" indent="-171450">
              <a:buFontTx/>
              <a:buChar char="-"/>
            </a:pPr>
            <a:endParaRPr lang="en-US" sz="1200" b="0" i="0" kern="1200" dirty="0">
              <a:solidFill>
                <a:schemeClr val="tx1"/>
              </a:solidFill>
              <a:effectLst/>
              <a:latin typeface="+mn-lt"/>
              <a:ea typeface="+mn-ea"/>
              <a:cs typeface="+mn-cs"/>
            </a:endParaRPr>
          </a:p>
          <a:p>
            <a:pPr marL="171450" indent="-171450">
              <a:buFontTx/>
              <a:buChar char="-"/>
            </a:pPr>
            <a:r>
              <a:rPr lang="en-US" sz="1200" b="0" i="0" kern="1200" dirty="0">
                <a:solidFill>
                  <a:schemeClr val="tx1"/>
                </a:solidFill>
                <a:effectLst/>
                <a:latin typeface="+mn-lt"/>
                <a:ea typeface="+mn-ea"/>
                <a:cs typeface="+mn-cs"/>
              </a:rPr>
              <a:t>The conclusions I arrived at for this exploratory analysis doesn't consider any sort of film-making budget that the company might have allocated for the venture. That could also play a major role on this project and have a major impact on the project as a whole. Just something to keep in mind. </a:t>
            </a:r>
            <a:endParaRPr lang="en-US" dirty="0"/>
          </a:p>
        </p:txBody>
      </p:sp>
      <p:sp>
        <p:nvSpPr>
          <p:cNvPr id="4" name="Slide Number Placeholder 3"/>
          <p:cNvSpPr>
            <a:spLocks noGrp="1"/>
          </p:cNvSpPr>
          <p:nvPr>
            <p:ph type="sldNum" sz="quarter" idx="5"/>
          </p:nvPr>
        </p:nvSpPr>
        <p:spPr/>
        <p:txBody>
          <a:bodyPr/>
          <a:lstStyle/>
          <a:p>
            <a:fld id="{2F67CF5D-C8D6-234A-871B-6E2859E07740}" type="slidenum">
              <a:rPr lang="en-US" smtClean="0"/>
              <a:t>9</a:t>
            </a:fld>
            <a:endParaRPr lang="en-US"/>
          </a:p>
        </p:txBody>
      </p:sp>
    </p:spTree>
    <p:extLst>
      <p:ext uri="{BB962C8B-B14F-4D97-AF65-F5344CB8AC3E}">
        <p14:creationId xmlns:p14="http://schemas.microsoft.com/office/powerpoint/2010/main" val="264029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5ED41E17-17A4-8F45-A0C3-E02AAE185D0B}" type="datetimeFigureOut">
              <a:rPr lang="en-US" smtClean="0"/>
              <a:t>2/18/20</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838CB1CE-9D73-9440-9C25-D1472D65880D}"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145990798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D41E17-17A4-8F45-A0C3-E02AAE185D0B}" type="datetimeFigureOut">
              <a:rPr lang="en-US" smtClean="0"/>
              <a:t>2/18/20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CB1CE-9D73-9440-9C25-D1472D65880D}" type="slidenum">
              <a:rPr lang="en-US" smtClean="0"/>
              <a:t>‹#›</a:t>
            </a:fld>
            <a:endParaRPr lang="en-US"/>
          </a:p>
        </p:txBody>
      </p:sp>
    </p:spTree>
    <p:extLst>
      <p:ext uri="{BB962C8B-B14F-4D97-AF65-F5344CB8AC3E}">
        <p14:creationId xmlns:p14="http://schemas.microsoft.com/office/powerpoint/2010/main" val="278230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D41E17-17A4-8F45-A0C3-E02AAE185D0B}" type="datetimeFigureOut">
              <a:rPr lang="en-US" smtClean="0"/>
              <a:t>2/18/20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CB1CE-9D73-9440-9C25-D1472D65880D}" type="slidenum">
              <a:rPr lang="en-US" smtClean="0"/>
              <a:t>‹#›</a:t>
            </a:fld>
            <a:endParaRPr lang="en-US"/>
          </a:p>
        </p:txBody>
      </p:sp>
    </p:spTree>
    <p:extLst>
      <p:ext uri="{BB962C8B-B14F-4D97-AF65-F5344CB8AC3E}">
        <p14:creationId xmlns:p14="http://schemas.microsoft.com/office/powerpoint/2010/main" val="1564650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D41E17-17A4-8F45-A0C3-E02AAE185D0B}" type="datetimeFigureOut">
              <a:rPr lang="en-US" smtClean="0"/>
              <a:t>2/18/20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8CB1CE-9D73-9440-9C25-D1472D65880D}" type="slidenum">
              <a:rPr lang="en-US" smtClean="0"/>
              <a:t>‹#›</a:t>
            </a:fld>
            <a:endParaRPr lang="en-US"/>
          </a:p>
        </p:txBody>
      </p:sp>
    </p:spTree>
    <p:extLst>
      <p:ext uri="{BB962C8B-B14F-4D97-AF65-F5344CB8AC3E}">
        <p14:creationId xmlns:p14="http://schemas.microsoft.com/office/powerpoint/2010/main" val="1690701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5ED41E17-17A4-8F45-A0C3-E02AAE185D0B}" type="datetimeFigureOut">
              <a:rPr lang="en-US" smtClean="0"/>
              <a:t>2/18/20</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838CB1CE-9D73-9440-9C25-D1472D65880D}"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27632286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D41E17-17A4-8F45-A0C3-E02AAE185D0B}" type="datetimeFigureOut">
              <a:rPr lang="en-US" smtClean="0"/>
              <a:t>2/18/20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8CB1CE-9D73-9440-9C25-D1472D65880D}" type="slidenum">
              <a:rPr lang="en-US" smtClean="0"/>
              <a:t>‹#›</a:t>
            </a:fld>
            <a:endParaRPr lang="en-US"/>
          </a:p>
        </p:txBody>
      </p:sp>
    </p:spTree>
    <p:extLst>
      <p:ext uri="{BB962C8B-B14F-4D97-AF65-F5344CB8AC3E}">
        <p14:creationId xmlns:p14="http://schemas.microsoft.com/office/powerpoint/2010/main" val="52457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D41E17-17A4-8F45-A0C3-E02AAE185D0B}" type="datetimeFigureOut">
              <a:rPr lang="en-US" smtClean="0"/>
              <a:t>2/18/20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8CB1CE-9D73-9440-9C25-D1472D65880D}" type="slidenum">
              <a:rPr lang="en-US" smtClean="0"/>
              <a:t>‹#›</a:t>
            </a:fld>
            <a:endParaRPr lang="en-US"/>
          </a:p>
        </p:txBody>
      </p:sp>
    </p:spTree>
    <p:extLst>
      <p:ext uri="{BB962C8B-B14F-4D97-AF65-F5344CB8AC3E}">
        <p14:creationId xmlns:p14="http://schemas.microsoft.com/office/powerpoint/2010/main" val="2203905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D41E17-17A4-8F45-A0C3-E02AAE185D0B}" type="datetimeFigureOut">
              <a:rPr lang="en-US" smtClean="0"/>
              <a:t>2/18/20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8CB1CE-9D73-9440-9C25-D1472D65880D}" type="slidenum">
              <a:rPr lang="en-US" smtClean="0"/>
              <a:t>‹#›</a:t>
            </a:fld>
            <a:endParaRPr lang="en-US"/>
          </a:p>
        </p:txBody>
      </p:sp>
    </p:spTree>
    <p:extLst>
      <p:ext uri="{BB962C8B-B14F-4D97-AF65-F5344CB8AC3E}">
        <p14:creationId xmlns:p14="http://schemas.microsoft.com/office/powerpoint/2010/main" val="891748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D41E17-17A4-8F45-A0C3-E02AAE185D0B}" type="datetimeFigureOut">
              <a:rPr lang="en-US" smtClean="0"/>
              <a:t>2/18/20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38CB1CE-9D73-9440-9C25-D1472D65880D}" type="slidenum">
              <a:rPr lang="en-US" smtClean="0"/>
              <a:t>‹#›</a:t>
            </a:fld>
            <a:endParaRPr lang="en-US"/>
          </a:p>
        </p:txBody>
      </p:sp>
    </p:spTree>
    <p:extLst>
      <p:ext uri="{BB962C8B-B14F-4D97-AF65-F5344CB8AC3E}">
        <p14:creationId xmlns:p14="http://schemas.microsoft.com/office/powerpoint/2010/main" val="3452360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ED41E17-17A4-8F45-A0C3-E02AAE185D0B}" type="datetimeFigureOut">
              <a:rPr lang="en-US" smtClean="0"/>
              <a:t>2/18/20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838CB1CE-9D73-9440-9C25-D1472D65880D}"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2835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ED41E17-17A4-8F45-A0C3-E02AAE185D0B}" type="datetimeFigureOut">
              <a:rPr lang="en-US" smtClean="0"/>
              <a:t>2/18/20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838CB1CE-9D73-9440-9C25-D1472D65880D}"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09736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5ED41E17-17A4-8F45-A0C3-E02AAE185D0B}" type="datetimeFigureOut">
              <a:rPr lang="en-US" smtClean="0"/>
              <a:t>2/18/20</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838CB1CE-9D73-9440-9C25-D1472D65880D}"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35794172"/>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15.png"/><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microsoft.com/office/2007/relationships/hdphoto" Target="../media/hdphoto4.wdp"/></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microsoft.com/office/2007/relationships/hdphoto" Target="../media/hdphoto5.wdp"/></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42AC-2005-7F4B-90D0-452B326E6C44}"/>
              </a:ext>
            </a:extLst>
          </p:cNvPr>
          <p:cNvSpPr>
            <a:spLocks noGrp="1"/>
          </p:cNvSpPr>
          <p:nvPr>
            <p:ph type="ctrTitle"/>
          </p:nvPr>
        </p:nvSpPr>
        <p:spPr/>
        <p:txBody>
          <a:bodyPr>
            <a:normAutofit/>
          </a:bodyPr>
          <a:lstStyle/>
          <a:p>
            <a:r>
              <a:rPr lang="en-US" dirty="0"/>
              <a:t>Flatiron School Module 1 Project </a:t>
            </a:r>
          </a:p>
        </p:txBody>
      </p:sp>
      <p:sp>
        <p:nvSpPr>
          <p:cNvPr id="3" name="Subtitle 2">
            <a:extLst>
              <a:ext uri="{FF2B5EF4-FFF2-40B4-BE49-F238E27FC236}">
                <a16:creationId xmlns:a16="http://schemas.microsoft.com/office/drawing/2014/main" id="{6D8072C0-AEDD-124F-8074-76FDEB52C4C9}"/>
              </a:ext>
            </a:extLst>
          </p:cNvPr>
          <p:cNvSpPr>
            <a:spLocks noGrp="1"/>
          </p:cNvSpPr>
          <p:nvPr>
            <p:ph type="subTitle" idx="1"/>
          </p:nvPr>
        </p:nvSpPr>
        <p:spPr/>
        <p:txBody>
          <a:bodyPr>
            <a:normAutofit fontScale="92500" lnSpcReduction="10000"/>
          </a:bodyPr>
          <a:lstStyle/>
          <a:p>
            <a:r>
              <a:rPr lang="en-US" dirty="0"/>
              <a:t>IMDb Web-Scraping Analysis on the TOP 250 films of All-Time Sorted by Votes in Descending Order</a:t>
            </a:r>
          </a:p>
          <a:p>
            <a:r>
              <a:rPr lang="en-US" dirty="0"/>
              <a:t> Christian Lopez </a:t>
            </a:r>
          </a:p>
          <a:p>
            <a:endParaRPr lang="en-US" dirty="0"/>
          </a:p>
        </p:txBody>
      </p:sp>
    </p:spTree>
    <p:extLst>
      <p:ext uri="{BB962C8B-B14F-4D97-AF65-F5344CB8AC3E}">
        <p14:creationId xmlns:p14="http://schemas.microsoft.com/office/powerpoint/2010/main" val="1912447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0BC9609-A8AF-411F-A9E0-C3B93C894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3DA6EA-2771-094C-9BFA-D2F27AACC13E}"/>
              </a:ext>
            </a:extLst>
          </p:cNvPr>
          <p:cNvSpPr>
            <a:spLocks noGrp="1"/>
          </p:cNvSpPr>
          <p:nvPr>
            <p:ph type="title"/>
          </p:nvPr>
        </p:nvSpPr>
        <p:spPr>
          <a:xfrm>
            <a:off x="640080" y="639704"/>
            <a:ext cx="3299579" cy="5577840"/>
          </a:xfrm>
        </p:spPr>
        <p:txBody>
          <a:bodyPr anchor="ctr">
            <a:normAutofit/>
          </a:bodyPr>
          <a:lstStyle/>
          <a:p>
            <a:pPr algn="ctr"/>
            <a:r>
              <a:rPr lang="en-US" dirty="0"/>
              <a:t>Problem Statement:</a:t>
            </a:r>
            <a:endParaRPr lang="en-US"/>
          </a:p>
        </p:txBody>
      </p:sp>
      <p:graphicFrame>
        <p:nvGraphicFramePr>
          <p:cNvPr id="5" name="Content Placeholder 2">
            <a:extLst>
              <a:ext uri="{FF2B5EF4-FFF2-40B4-BE49-F238E27FC236}">
                <a16:creationId xmlns:a16="http://schemas.microsoft.com/office/drawing/2014/main" id="{88CE8598-E11B-40C1-B155-B799E13C0DE7}"/>
              </a:ext>
            </a:extLst>
          </p:cNvPr>
          <p:cNvGraphicFramePr>
            <a:graphicFrameLocks noGrp="1"/>
          </p:cNvGraphicFramePr>
          <p:nvPr>
            <p:ph idx="1"/>
            <p:extLst>
              <p:ext uri="{D42A27DB-BD31-4B8C-83A1-F6EECF244321}">
                <p14:modId xmlns:p14="http://schemas.microsoft.com/office/powerpoint/2010/main" val="3670988949"/>
              </p:ext>
            </p:extLst>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32290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E1665A6-74DB-4F44-A6EF-F01205E871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99C21A-D17D-F74B-A14B-636B5D5496AB}"/>
              </a:ext>
            </a:extLst>
          </p:cNvPr>
          <p:cNvSpPr>
            <a:spLocks noGrp="1"/>
          </p:cNvSpPr>
          <p:nvPr>
            <p:ph type="title"/>
          </p:nvPr>
        </p:nvSpPr>
        <p:spPr>
          <a:xfrm>
            <a:off x="643467" y="685800"/>
            <a:ext cx="10905066" cy="1485900"/>
          </a:xfrm>
          <a:noFill/>
        </p:spPr>
        <p:txBody>
          <a:bodyPr>
            <a:normAutofit/>
          </a:bodyPr>
          <a:lstStyle/>
          <a:p>
            <a:pPr algn="ctr"/>
            <a:r>
              <a:rPr lang="en-US" dirty="0"/>
              <a:t>Business Value: </a:t>
            </a:r>
            <a:endParaRPr lang="en-US"/>
          </a:p>
        </p:txBody>
      </p:sp>
      <p:graphicFrame>
        <p:nvGraphicFramePr>
          <p:cNvPr id="5" name="Content Placeholder 2">
            <a:extLst>
              <a:ext uri="{FF2B5EF4-FFF2-40B4-BE49-F238E27FC236}">
                <a16:creationId xmlns:a16="http://schemas.microsoft.com/office/drawing/2014/main" id="{18B6C77C-2EDE-4251-A30B-9285C0E74A4B}"/>
              </a:ext>
            </a:extLst>
          </p:cNvPr>
          <p:cNvGraphicFramePr>
            <a:graphicFrameLocks noGrp="1"/>
          </p:cNvGraphicFramePr>
          <p:nvPr>
            <p:ph idx="1"/>
            <p:extLst>
              <p:ext uri="{D42A27DB-BD31-4B8C-83A1-F6EECF244321}">
                <p14:modId xmlns:p14="http://schemas.microsoft.com/office/powerpoint/2010/main" val="3175666512"/>
              </p:ext>
            </p:extLst>
          </p:nvPr>
        </p:nvGraphicFramePr>
        <p:xfrm>
          <a:off x="1122972" y="2286000"/>
          <a:ext cx="9946056"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72843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0BC9609-A8AF-411F-A9E0-C3B93C894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06506C-8973-064B-B939-CF7749075029}"/>
              </a:ext>
            </a:extLst>
          </p:cNvPr>
          <p:cNvSpPr>
            <a:spLocks noGrp="1"/>
          </p:cNvSpPr>
          <p:nvPr>
            <p:ph type="title"/>
          </p:nvPr>
        </p:nvSpPr>
        <p:spPr>
          <a:xfrm>
            <a:off x="640080" y="639704"/>
            <a:ext cx="3299579" cy="5577840"/>
          </a:xfrm>
        </p:spPr>
        <p:txBody>
          <a:bodyPr anchor="ctr">
            <a:normAutofit/>
          </a:bodyPr>
          <a:lstStyle/>
          <a:p>
            <a:pPr algn="ctr"/>
            <a:r>
              <a:rPr lang="en-US" sz="4100" dirty="0"/>
              <a:t>Methodology:</a:t>
            </a:r>
            <a:br>
              <a:rPr lang="en-US" sz="4100" dirty="0"/>
            </a:br>
            <a:endParaRPr lang="en-US" sz="4100" dirty="0"/>
          </a:p>
        </p:txBody>
      </p:sp>
      <p:graphicFrame>
        <p:nvGraphicFramePr>
          <p:cNvPr id="5" name="Content Placeholder 2">
            <a:extLst>
              <a:ext uri="{FF2B5EF4-FFF2-40B4-BE49-F238E27FC236}">
                <a16:creationId xmlns:a16="http://schemas.microsoft.com/office/drawing/2014/main" id="{98C50D45-8145-447B-8263-D125BCFD765B}"/>
              </a:ext>
            </a:extLst>
          </p:cNvPr>
          <p:cNvGraphicFramePr>
            <a:graphicFrameLocks noGrp="1"/>
          </p:cNvGraphicFramePr>
          <p:nvPr>
            <p:ph idx="1"/>
            <p:extLst>
              <p:ext uri="{D42A27DB-BD31-4B8C-83A1-F6EECF244321}">
                <p14:modId xmlns:p14="http://schemas.microsoft.com/office/powerpoint/2010/main" val="3153816969"/>
              </p:ext>
            </p:extLst>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8543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9674C-E72D-1342-8D3C-4C028696A79E}"/>
              </a:ext>
            </a:extLst>
          </p:cNvPr>
          <p:cNvSpPr>
            <a:spLocks noGrp="1"/>
          </p:cNvSpPr>
          <p:nvPr>
            <p:ph type="title"/>
          </p:nvPr>
        </p:nvSpPr>
        <p:spPr>
          <a:xfrm>
            <a:off x="1023562" y="685800"/>
            <a:ext cx="10493524" cy="1485900"/>
          </a:xfrm>
        </p:spPr>
        <p:txBody>
          <a:bodyPr>
            <a:normAutofit/>
          </a:bodyPr>
          <a:lstStyle/>
          <a:p>
            <a:r>
              <a:rPr lang="en-US" dirty="0"/>
              <a:t>Finding 1: </a:t>
            </a:r>
          </a:p>
        </p:txBody>
      </p:sp>
      <p:sp>
        <p:nvSpPr>
          <p:cNvPr id="10" name="Rectangle 9">
            <a:extLst>
              <a:ext uri="{FF2B5EF4-FFF2-40B4-BE49-F238E27FC236}">
                <a16:creationId xmlns:a16="http://schemas.microsoft.com/office/drawing/2014/main" id="{B9F89C22-0475-4427-B7C8-0269AD40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F075DC6C-DDB4-C141-9D3A-2148345A6C7C}"/>
              </a:ext>
            </a:extLst>
          </p:cNvPr>
          <p:cNvSpPr>
            <a:spLocks noGrp="1"/>
          </p:cNvSpPr>
          <p:nvPr>
            <p:ph idx="1"/>
          </p:nvPr>
        </p:nvSpPr>
        <p:spPr>
          <a:xfrm>
            <a:off x="1023562" y="2286000"/>
            <a:ext cx="5072437" cy="3581400"/>
          </a:xfrm>
        </p:spPr>
        <p:txBody>
          <a:bodyPr>
            <a:normAutofit/>
          </a:bodyPr>
          <a:lstStyle/>
          <a:p>
            <a:r>
              <a:rPr lang="en-US" sz="1800"/>
              <a:t>The action genre is the most promising</a:t>
            </a:r>
          </a:p>
        </p:txBody>
      </p:sp>
      <p:pic>
        <p:nvPicPr>
          <p:cNvPr id="5" name="Picture 4" descr="A close up of a knife&#10;&#10;Description automatically generated">
            <a:extLst>
              <a:ext uri="{FF2B5EF4-FFF2-40B4-BE49-F238E27FC236}">
                <a16:creationId xmlns:a16="http://schemas.microsoft.com/office/drawing/2014/main" id="{F001D2A7-DF94-BB43-A2D5-4D5394DD9F1C}"/>
              </a:ext>
            </a:extLst>
          </p:cNvPr>
          <p:cNvPicPr>
            <a:picLocks noChangeAspect="1"/>
          </p:cNvPicPr>
          <p:nvPr/>
        </p:nvPicPr>
        <p:blipFill>
          <a:blip r:embed="rId3">
            <a:alphaModFix/>
            <a:extLst>
              <a:ext uri="{BEBA8EAE-BF5A-486C-A8C5-ECC9F3942E4B}">
                <a14:imgProps xmlns:a14="http://schemas.microsoft.com/office/drawing/2010/main">
                  <a14:imgLayer r:embed="rId4">
                    <a14:imgEffect>
                      <a14:artisticPlasticWrap/>
                    </a14:imgEffect>
                  </a14:imgLayer>
                </a14:imgProps>
              </a:ext>
            </a:extLst>
          </a:blip>
          <a:stretch>
            <a:fillRect/>
          </a:stretch>
        </p:blipFill>
        <p:spPr>
          <a:xfrm>
            <a:off x="6411641" y="2621819"/>
            <a:ext cx="5105445" cy="2999449"/>
          </a:xfrm>
          <a:prstGeom prst="rect">
            <a:avLst/>
          </a:prstGeom>
        </p:spPr>
      </p:pic>
    </p:spTree>
    <p:extLst>
      <p:ext uri="{BB962C8B-B14F-4D97-AF65-F5344CB8AC3E}">
        <p14:creationId xmlns:p14="http://schemas.microsoft.com/office/powerpoint/2010/main" val="2240965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0" name="Group 14">
            <a:extLst>
              <a:ext uri="{FF2B5EF4-FFF2-40B4-BE49-F238E27FC236}">
                <a16:creationId xmlns:a16="http://schemas.microsoft.com/office/drawing/2014/main" id="{57500303-A207-4812-BEB9-51E132FEB7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6" name="Freeform 6">
              <a:extLst>
                <a:ext uri="{FF2B5EF4-FFF2-40B4-BE49-F238E27FC236}">
                  <a16:creationId xmlns:a16="http://schemas.microsoft.com/office/drawing/2014/main" id="{10118C91-C025-4776-BE95-E9926378E7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22" name="Freeform 6">
              <a:extLst>
                <a:ext uri="{FF2B5EF4-FFF2-40B4-BE49-F238E27FC236}">
                  <a16:creationId xmlns:a16="http://schemas.microsoft.com/office/drawing/2014/main" id="{339174D0-30E8-4BBF-BF81-5DDAC33C0C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9" name="Rectangle 18">
            <a:extLst>
              <a:ext uri="{FF2B5EF4-FFF2-40B4-BE49-F238E27FC236}">
                <a16:creationId xmlns:a16="http://schemas.microsoft.com/office/drawing/2014/main" id="{7BB74091-09FE-44AF-8325-7FE6E175F7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662D1A-80ED-684B-B1B6-F62584BBA27C}"/>
              </a:ext>
            </a:extLst>
          </p:cNvPr>
          <p:cNvSpPr>
            <a:spLocks noGrp="1"/>
          </p:cNvSpPr>
          <p:nvPr>
            <p:ph type="title"/>
          </p:nvPr>
        </p:nvSpPr>
        <p:spPr>
          <a:xfrm>
            <a:off x="752858" y="4736961"/>
            <a:ext cx="10720685" cy="936769"/>
          </a:xfrm>
        </p:spPr>
        <p:txBody>
          <a:bodyPr vert="horz" lIns="91440" tIns="45720" rIns="91440" bIns="45720" rtlCol="0" anchor="b">
            <a:normAutofit/>
          </a:bodyPr>
          <a:lstStyle/>
          <a:p>
            <a:pPr algn="ctr"/>
            <a:r>
              <a:rPr lang="en-US" sz="4800" cap="all"/>
              <a:t>Finding 2:</a:t>
            </a:r>
          </a:p>
        </p:txBody>
      </p:sp>
      <p:sp>
        <p:nvSpPr>
          <p:cNvPr id="3" name="Content Placeholder 2">
            <a:extLst>
              <a:ext uri="{FF2B5EF4-FFF2-40B4-BE49-F238E27FC236}">
                <a16:creationId xmlns:a16="http://schemas.microsoft.com/office/drawing/2014/main" id="{D420529E-7B12-544C-9A38-59919333ED35}"/>
              </a:ext>
            </a:extLst>
          </p:cNvPr>
          <p:cNvSpPr>
            <a:spLocks noGrp="1"/>
          </p:cNvSpPr>
          <p:nvPr>
            <p:ph idx="1"/>
          </p:nvPr>
        </p:nvSpPr>
        <p:spPr>
          <a:xfrm>
            <a:off x="752857" y="5673730"/>
            <a:ext cx="10731565" cy="509351"/>
          </a:xfrm>
        </p:spPr>
        <p:txBody>
          <a:bodyPr vert="horz" lIns="91440" tIns="45720" rIns="91440" bIns="45720" rtlCol="0">
            <a:normAutofit/>
          </a:bodyPr>
          <a:lstStyle/>
          <a:p>
            <a:pPr marL="0" indent="0" algn="ctr">
              <a:lnSpc>
                <a:spcPct val="112000"/>
              </a:lnSpc>
              <a:spcBef>
                <a:spcPts val="0"/>
              </a:spcBef>
              <a:spcAft>
                <a:spcPts val="600"/>
              </a:spcAft>
              <a:buNone/>
            </a:pPr>
            <a:r>
              <a:rPr lang="en-US"/>
              <a:t>Christopher Nolan. And Christian Bale would be the perfect director-actor duo to hire</a:t>
            </a:r>
          </a:p>
        </p:txBody>
      </p:sp>
      <p:pic>
        <p:nvPicPr>
          <p:cNvPr id="7" name="Picture 6" descr="A screenshot of a cell phone&#10;&#10;Description automatically generated">
            <a:extLst>
              <a:ext uri="{FF2B5EF4-FFF2-40B4-BE49-F238E27FC236}">
                <a16:creationId xmlns:a16="http://schemas.microsoft.com/office/drawing/2014/main" id="{A6D11BB7-0772-054E-8229-7BA3B7446670}"/>
              </a:ext>
            </a:extLst>
          </p:cNvPr>
          <p:cNvPicPr>
            <a:picLocks noChangeAspect="1"/>
          </p:cNvPicPr>
          <p:nvPr/>
        </p:nvPicPr>
        <p:blipFill>
          <a:blip r:embed="rId3">
            <a:extLst>
              <a:ext uri="{BEBA8EAE-BF5A-486C-A8C5-ECC9F3942E4B}">
                <a14:imgProps xmlns:a14="http://schemas.microsoft.com/office/drawing/2010/main">
                  <a14:imgLayer r:embed="rId4">
                    <a14:imgEffect>
                      <a14:artisticPlasticWrap/>
                    </a14:imgEffect>
                  </a14:imgLayer>
                </a14:imgProps>
              </a:ext>
            </a:extLst>
          </a:blip>
          <a:stretch>
            <a:fillRect/>
          </a:stretch>
        </p:blipFill>
        <p:spPr>
          <a:xfrm>
            <a:off x="1293372" y="643467"/>
            <a:ext cx="3830986" cy="3543662"/>
          </a:xfrm>
          <a:prstGeom prst="rect">
            <a:avLst/>
          </a:prstGeom>
        </p:spPr>
      </p:pic>
      <p:pic>
        <p:nvPicPr>
          <p:cNvPr id="5" name="Picture 4" descr="A screenshot of a cell phone&#10;&#10;Description automatically generated">
            <a:extLst>
              <a:ext uri="{FF2B5EF4-FFF2-40B4-BE49-F238E27FC236}">
                <a16:creationId xmlns:a16="http://schemas.microsoft.com/office/drawing/2014/main" id="{34E4C049-4ABC-9346-B7E4-EC392F90A656}"/>
              </a:ext>
            </a:extLst>
          </p:cNvPr>
          <p:cNvPicPr>
            <a:picLocks noChangeAspect="1"/>
          </p:cNvPicPr>
          <p:nvPr/>
        </p:nvPicPr>
        <p:blipFill>
          <a:blip r:embed="rId5">
            <a:extLst>
              <a:ext uri="{BEBA8EAE-BF5A-486C-A8C5-ECC9F3942E4B}">
                <a14:imgProps xmlns:a14="http://schemas.microsoft.com/office/drawing/2010/main">
                  <a14:imgLayer r:embed="rId6">
                    <a14:imgEffect>
                      <a14:artisticPlasticWrap/>
                    </a14:imgEffect>
                  </a14:imgLayer>
                </a14:imgProps>
              </a:ext>
            </a:extLst>
          </a:blip>
          <a:stretch>
            <a:fillRect/>
          </a:stretch>
        </p:blipFill>
        <p:spPr>
          <a:xfrm>
            <a:off x="6417733" y="1017156"/>
            <a:ext cx="5130799" cy="2796284"/>
          </a:xfrm>
          <a:prstGeom prst="rect">
            <a:avLst/>
          </a:prstGeom>
        </p:spPr>
      </p:pic>
      <p:sp>
        <p:nvSpPr>
          <p:cNvPr id="21" name="Freeform: Shape 20">
            <a:extLst>
              <a:ext uri="{FF2B5EF4-FFF2-40B4-BE49-F238E27FC236}">
                <a16:creationId xmlns:a16="http://schemas.microsoft.com/office/drawing/2014/main" id="{0F30CCEB-94C4-4F72-BA5A-9CEA85302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434936" y="4446551"/>
            <a:ext cx="1957171" cy="1103687"/>
          </a:xfrm>
          <a:custGeom>
            <a:avLst/>
            <a:gdLst>
              <a:gd name="connsiteX0" fmla="*/ 2017702 w 2017702"/>
              <a:gd name="connsiteY0" fmla="*/ 1137821 h 1137821"/>
              <a:gd name="connsiteX1" fmla="*/ 404 w 2017702"/>
              <a:gd name="connsiteY1" fmla="*/ 1137821 h 1137821"/>
              <a:gd name="connsiteX2" fmla="*/ 0 w 2017702"/>
              <a:gd name="connsiteY2" fmla="*/ 900216 h 1137821"/>
              <a:gd name="connsiteX3" fmla="*/ 1767759 w 2017702"/>
              <a:gd name="connsiteY3" fmla="*/ 901031 h 1137821"/>
              <a:gd name="connsiteX4" fmla="*/ 1767759 w 2017702"/>
              <a:gd name="connsiteY4" fmla="*/ 0 h 1137821"/>
              <a:gd name="connsiteX5" fmla="*/ 2017702 w 2017702"/>
              <a:gd name="connsiteY5" fmla="*/ 0 h 1137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7702" h="1137821">
                <a:moveTo>
                  <a:pt x="2017702" y="1137821"/>
                </a:moveTo>
                <a:lnTo>
                  <a:pt x="404" y="1137821"/>
                </a:lnTo>
                <a:cubicBezTo>
                  <a:pt x="-404" y="1055814"/>
                  <a:pt x="807" y="982224"/>
                  <a:pt x="0" y="900216"/>
                </a:cubicBezTo>
                <a:lnTo>
                  <a:pt x="1767759" y="901031"/>
                </a:lnTo>
                <a:lnTo>
                  <a:pt x="1767759" y="0"/>
                </a:lnTo>
                <a:lnTo>
                  <a:pt x="2017702" y="0"/>
                </a:lnTo>
                <a:close/>
              </a:path>
            </a:pathLst>
          </a:custGeom>
          <a:solidFill>
            <a:schemeClr val="tx2">
              <a:alpha val="80000"/>
            </a:schemeClr>
          </a:solidFill>
          <a:ln w="0">
            <a:noFill/>
            <a:prstDash val="solid"/>
            <a:round/>
            <a:headEnd/>
            <a:tailEnd/>
          </a:ln>
        </p:spPr>
      </p:sp>
      <p:sp>
        <p:nvSpPr>
          <p:cNvPr id="23" name="Freeform: Shape 22">
            <a:extLst>
              <a:ext uri="{FF2B5EF4-FFF2-40B4-BE49-F238E27FC236}">
                <a16:creationId xmlns:a16="http://schemas.microsoft.com/office/drawing/2014/main" id="{0DE1A94F-CC8B-4954-97A7-ADD4F300D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796837" y="5311230"/>
            <a:ext cx="2042265" cy="1213486"/>
          </a:xfrm>
          <a:custGeom>
            <a:avLst/>
            <a:gdLst>
              <a:gd name="connsiteX0" fmla="*/ 1844618 w 2105428"/>
              <a:gd name="connsiteY0" fmla="*/ 0 h 1251016"/>
              <a:gd name="connsiteX1" fmla="*/ 2105428 w 2105428"/>
              <a:gd name="connsiteY1" fmla="*/ 0 h 1251016"/>
              <a:gd name="connsiteX2" fmla="*/ 2105428 w 2105428"/>
              <a:gd name="connsiteY2" fmla="*/ 1251016 h 1251016"/>
              <a:gd name="connsiteX3" fmla="*/ 421 w 2105428"/>
              <a:gd name="connsiteY3" fmla="*/ 1251016 h 1251016"/>
              <a:gd name="connsiteX4" fmla="*/ 0 w 2105428"/>
              <a:gd name="connsiteY4" fmla="*/ 1003081 h 1251016"/>
              <a:gd name="connsiteX5" fmla="*/ 1844618 w 2105428"/>
              <a:gd name="connsiteY5" fmla="*/ 1003931 h 1251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05428" h="1251016">
                <a:moveTo>
                  <a:pt x="1844618" y="0"/>
                </a:moveTo>
                <a:lnTo>
                  <a:pt x="2105428" y="0"/>
                </a:lnTo>
                <a:lnTo>
                  <a:pt x="2105428" y="1251016"/>
                </a:lnTo>
                <a:lnTo>
                  <a:pt x="421" y="1251016"/>
                </a:lnTo>
                <a:cubicBezTo>
                  <a:pt x="-421" y="1165443"/>
                  <a:pt x="842" y="1088654"/>
                  <a:pt x="0" y="1003081"/>
                </a:cubicBezTo>
                <a:lnTo>
                  <a:pt x="1844618" y="1003931"/>
                </a:lnTo>
                <a:close/>
              </a:path>
            </a:pathLst>
          </a:custGeom>
          <a:solidFill>
            <a:schemeClr val="tx2">
              <a:alpha val="80000"/>
            </a:schemeClr>
          </a:solidFill>
          <a:ln w="0">
            <a:noFill/>
            <a:prstDash val="solid"/>
            <a:round/>
            <a:headEnd/>
            <a:tailEnd/>
          </a:ln>
        </p:spPr>
      </p:sp>
      <p:sp>
        <p:nvSpPr>
          <p:cNvPr id="8" name="Rectangle 7">
            <a:extLst>
              <a:ext uri="{FF2B5EF4-FFF2-40B4-BE49-F238E27FC236}">
                <a16:creationId xmlns:a16="http://schemas.microsoft.com/office/drawing/2014/main" id="{78674671-1305-BC4E-8BEC-298E7577E555}"/>
              </a:ext>
            </a:extLst>
          </p:cNvPr>
          <p:cNvSpPr/>
          <p:nvPr/>
        </p:nvSpPr>
        <p:spPr>
          <a:xfrm>
            <a:off x="3048000" y="3105835"/>
            <a:ext cx="6096000" cy="369332"/>
          </a:xfrm>
          <a:prstGeom prst="rect">
            <a:avLst/>
          </a:prstGeom>
        </p:spPr>
        <p:txBody>
          <a:bodyPr>
            <a:spAutoFit/>
          </a:bodyPr>
          <a:lstStyle/>
          <a:p>
            <a:r>
              <a:rPr lang="en-US" dirty="0">
                <a:solidFill>
                  <a:srgbClr val="24292E"/>
                </a:solidFill>
                <a:latin typeface="-apple-system"/>
              </a:rPr>
              <a:t>.</a:t>
            </a:r>
            <a:endParaRPr lang="en-US" dirty="0"/>
          </a:p>
        </p:txBody>
      </p:sp>
    </p:spTree>
    <p:extLst>
      <p:ext uri="{BB962C8B-B14F-4D97-AF65-F5344CB8AC3E}">
        <p14:creationId xmlns:p14="http://schemas.microsoft.com/office/powerpoint/2010/main" val="2817683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89F3E-8E3D-844E-8DFE-EDC304E41B8A}"/>
              </a:ext>
            </a:extLst>
          </p:cNvPr>
          <p:cNvSpPr>
            <a:spLocks noGrp="1"/>
          </p:cNvSpPr>
          <p:nvPr>
            <p:ph type="title"/>
          </p:nvPr>
        </p:nvSpPr>
        <p:spPr/>
        <p:txBody>
          <a:bodyPr/>
          <a:lstStyle/>
          <a:p>
            <a:r>
              <a:rPr lang="en-US" dirty="0"/>
              <a:t>Finding 2 Cont. </a:t>
            </a:r>
          </a:p>
        </p:txBody>
      </p:sp>
      <p:pic>
        <p:nvPicPr>
          <p:cNvPr id="5" name="Content Placeholder 4" descr="A screenshot of a cell phone&#10;&#10;Description automatically generated">
            <a:extLst>
              <a:ext uri="{FF2B5EF4-FFF2-40B4-BE49-F238E27FC236}">
                <a16:creationId xmlns:a16="http://schemas.microsoft.com/office/drawing/2014/main" id="{B5414D1B-CADE-C842-B5BB-2FBB14CEC28C}"/>
              </a:ext>
            </a:extLst>
          </p:cNvPr>
          <p:cNvPicPr>
            <a:picLocks noGrp="1" noChangeAspect="1"/>
          </p:cNvPicPr>
          <p:nvPr>
            <p:ph idx="1"/>
          </p:nvPr>
        </p:nvPicPr>
        <p:blipFill>
          <a:blip r:embed="rId3">
            <a:extLst>
              <a:ext uri="{BEBA8EAE-BF5A-486C-A8C5-ECC9F3942E4B}">
                <a14:imgProps xmlns:a14="http://schemas.microsoft.com/office/drawing/2010/main">
                  <a14:imgLayer r:embed="rId4">
                    <a14:imgEffect>
                      <a14:artisticPlasticWrap/>
                    </a14:imgEffect>
                  </a14:imgLayer>
                </a14:imgProps>
              </a:ext>
            </a:extLst>
          </a:blip>
          <a:stretch>
            <a:fillRect/>
          </a:stretch>
        </p:blipFill>
        <p:spPr>
          <a:xfrm>
            <a:off x="3032040" y="2286000"/>
            <a:ext cx="6280319" cy="3581400"/>
          </a:xfrm>
        </p:spPr>
      </p:pic>
    </p:spTree>
    <p:extLst>
      <p:ext uri="{BB962C8B-B14F-4D97-AF65-F5344CB8AC3E}">
        <p14:creationId xmlns:p14="http://schemas.microsoft.com/office/powerpoint/2010/main" val="3096485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3" name="Group 9">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1"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2"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 useBgFill="1">
        <p:nvSpPr>
          <p:cNvPr id="14" name="Rectangle 13">
            <a:extLst>
              <a:ext uri="{FF2B5EF4-FFF2-40B4-BE49-F238E27FC236}">
                <a16:creationId xmlns:a16="http://schemas.microsoft.com/office/drawing/2014/main" id="{1F9A0C1C-8ABC-401B-8FE9-AC9327C4C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3D9560-670B-D84E-9E96-C1ED582185EF}"/>
              </a:ext>
            </a:extLst>
          </p:cNvPr>
          <p:cNvSpPr>
            <a:spLocks noGrp="1"/>
          </p:cNvSpPr>
          <p:nvPr>
            <p:ph type="title"/>
          </p:nvPr>
        </p:nvSpPr>
        <p:spPr>
          <a:xfrm>
            <a:off x="8154186" y="634028"/>
            <a:ext cx="3355942" cy="3732835"/>
          </a:xfrm>
        </p:spPr>
        <p:txBody>
          <a:bodyPr vert="horz" lIns="91440" tIns="45720" rIns="91440" bIns="45720" rtlCol="0" anchor="b">
            <a:normAutofit/>
          </a:bodyPr>
          <a:lstStyle/>
          <a:p>
            <a:pPr algn="ctr"/>
            <a:r>
              <a:rPr lang="en-US" sz="6000" cap="all"/>
              <a:t>Finding 3:</a:t>
            </a:r>
          </a:p>
        </p:txBody>
      </p:sp>
      <p:sp>
        <p:nvSpPr>
          <p:cNvPr id="3" name="Content Placeholder 2">
            <a:extLst>
              <a:ext uri="{FF2B5EF4-FFF2-40B4-BE49-F238E27FC236}">
                <a16:creationId xmlns:a16="http://schemas.microsoft.com/office/drawing/2014/main" id="{1724CC15-33C9-FC49-A728-089873C0C436}"/>
              </a:ext>
            </a:extLst>
          </p:cNvPr>
          <p:cNvSpPr>
            <a:spLocks noGrp="1"/>
          </p:cNvSpPr>
          <p:nvPr>
            <p:ph idx="1"/>
          </p:nvPr>
        </p:nvSpPr>
        <p:spPr>
          <a:xfrm>
            <a:off x="8154186" y="4436462"/>
            <a:ext cx="3355942" cy="1794656"/>
          </a:xfrm>
        </p:spPr>
        <p:txBody>
          <a:bodyPr vert="horz" lIns="91440" tIns="45720" rIns="91440" bIns="45720" rtlCol="0">
            <a:normAutofit/>
          </a:bodyPr>
          <a:lstStyle/>
          <a:p>
            <a:pPr marL="0" indent="0" algn="ctr">
              <a:lnSpc>
                <a:spcPct val="112000"/>
              </a:lnSpc>
              <a:spcBef>
                <a:spcPts val="0"/>
              </a:spcBef>
              <a:spcAft>
                <a:spcPts val="600"/>
              </a:spcAft>
              <a:buNone/>
            </a:pPr>
            <a:r>
              <a:rPr lang="en-US" sz="2300"/>
              <a:t>The longer the film, the higher grossing the film will be </a:t>
            </a:r>
          </a:p>
        </p:txBody>
      </p:sp>
      <p:sp>
        <p:nvSpPr>
          <p:cNvPr id="16" name="Freeform 6">
            <a:extLst>
              <a:ext uri="{FF2B5EF4-FFF2-40B4-BE49-F238E27FC236}">
                <a16:creationId xmlns:a16="http://schemas.microsoft.com/office/drawing/2014/main" id="{BA5783C3-2F96-40A7-A24F-30CB07AA3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sp>
        <p:nvSpPr>
          <p:cNvPr id="18" name="Freeform 6">
            <a:extLst>
              <a:ext uri="{FF2B5EF4-FFF2-40B4-BE49-F238E27FC236}">
                <a16:creationId xmlns:a16="http://schemas.microsoft.com/office/drawing/2014/main" id="{A9D08DBA-0326-4C4E-ACFB-576F3ABDD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94670"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pic>
        <p:nvPicPr>
          <p:cNvPr id="5" name="Picture 4" descr="A close up of a map&#10;&#10;Description automatically generated">
            <a:extLst>
              <a:ext uri="{FF2B5EF4-FFF2-40B4-BE49-F238E27FC236}">
                <a16:creationId xmlns:a16="http://schemas.microsoft.com/office/drawing/2014/main" id="{5860F45A-9951-D845-A5E9-15F5BD08C986}"/>
              </a:ext>
            </a:extLst>
          </p:cNvPr>
          <p:cNvPicPr>
            <a:picLocks noChangeAspect="1"/>
          </p:cNvPicPr>
          <p:nvPr/>
        </p:nvPicPr>
        <p:blipFill>
          <a:blip r:embed="rId3">
            <a:extLst>
              <a:ext uri="{BEBA8EAE-BF5A-486C-A8C5-ECC9F3942E4B}">
                <a14:imgProps xmlns:a14="http://schemas.microsoft.com/office/drawing/2010/main">
                  <a14:imgLayer r:embed="rId4">
                    <a14:imgEffect>
                      <a14:artisticPlasticWrap/>
                    </a14:imgEffect>
                  </a14:imgLayer>
                </a14:imgProps>
              </a:ext>
            </a:extLst>
          </a:blip>
          <a:stretch>
            <a:fillRect/>
          </a:stretch>
        </p:blipFill>
        <p:spPr>
          <a:xfrm>
            <a:off x="1588568" y="1340841"/>
            <a:ext cx="5240132" cy="4375510"/>
          </a:xfrm>
          <a:prstGeom prst="rect">
            <a:avLst/>
          </a:prstGeom>
        </p:spPr>
      </p:pic>
    </p:spTree>
    <p:extLst>
      <p:ext uri="{BB962C8B-B14F-4D97-AF65-F5344CB8AC3E}">
        <p14:creationId xmlns:p14="http://schemas.microsoft.com/office/powerpoint/2010/main" val="1702948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CEDC1-5669-CF40-9182-6438369E80FD}"/>
              </a:ext>
            </a:extLst>
          </p:cNvPr>
          <p:cNvSpPr>
            <a:spLocks noGrp="1"/>
          </p:cNvSpPr>
          <p:nvPr>
            <p:ph type="title"/>
          </p:nvPr>
        </p:nvSpPr>
        <p:spPr>
          <a:xfrm>
            <a:off x="1371600" y="685800"/>
            <a:ext cx="9601200" cy="1485900"/>
          </a:xfrm>
        </p:spPr>
        <p:txBody>
          <a:bodyPr>
            <a:normAutofit/>
          </a:bodyPr>
          <a:lstStyle/>
          <a:p>
            <a:r>
              <a:rPr lang="en-US" dirty="0"/>
              <a:t>Future Work:</a:t>
            </a:r>
          </a:p>
        </p:txBody>
      </p:sp>
      <p:graphicFrame>
        <p:nvGraphicFramePr>
          <p:cNvPr id="5" name="Content Placeholder 2">
            <a:extLst>
              <a:ext uri="{FF2B5EF4-FFF2-40B4-BE49-F238E27FC236}">
                <a16:creationId xmlns:a16="http://schemas.microsoft.com/office/drawing/2014/main" id="{B3275FA3-8C71-4807-A224-856F36970ED7}"/>
              </a:ext>
            </a:extLst>
          </p:cNvPr>
          <p:cNvGraphicFramePr>
            <a:graphicFrameLocks noGrp="1"/>
          </p:cNvGraphicFramePr>
          <p:nvPr>
            <p:ph idx="1"/>
            <p:extLst>
              <p:ext uri="{D42A27DB-BD31-4B8C-83A1-F6EECF244321}">
                <p14:modId xmlns:p14="http://schemas.microsoft.com/office/powerpoint/2010/main" val="2631076861"/>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97261854"/>
      </p:ext>
    </p:extLst>
  </p:cSld>
  <p:clrMapOvr>
    <a:masterClrMapping/>
  </p:clrMapOvr>
</p:sld>
</file>

<file path=ppt/theme/theme1.xml><?xml version="1.0" encoding="utf-8"?>
<a:theme xmlns:a="http://schemas.openxmlformats.org/drawingml/2006/main" name="Crop">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1057</Words>
  <Application>Microsoft Macintosh PowerPoint</Application>
  <PresentationFormat>Widescreen</PresentationFormat>
  <Paragraphs>69</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-apple-system</vt:lpstr>
      <vt:lpstr>Calibri</vt:lpstr>
      <vt:lpstr>Franklin Gothic Book</vt:lpstr>
      <vt:lpstr>Crop</vt:lpstr>
      <vt:lpstr>Flatiron School Module 1 Project </vt:lpstr>
      <vt:lpstr>Problem Statement:</vt:lpstr>
      <vt:lpstr>Business Value: </vt:lpstr>
      <vt:lpstr>Methodology: </vt:lpstr>
      <vt:lpstr>Finding 1: </vt:lpstr>
      <vt:lpstr>Finding 2:</vt:lpstr>
      <vt:lpstr>Finding 2 Cont. </vt:lpstr>
      <vt:lpstr>Finding 3:</vt:lpstr>
      <vt:lpstr>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Flatiron School Module 1 Project </dc:title>
  <dc:creator>Christian Lopez</dc:creator>
  <cp:lastModifiedBy>Christian Lopez</cp:lastModifiedBy>
  <cp:revision>8</cp:revision>
  <dcterms:created xsi:type="dcterms:W3CDTF">2020-02-18T06:50:00Z</dcterms:created>
  <dcterms:modified xsi:type="dcterms:W3CDTF">2020-02-19T07:44:46Z</dcterms:modified>
</cp:coreProperties>
</file>