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0" r:id="rId4"/>
    <p:sldId id="261" r:id="rId5"/>
    <p:sldId id="262" r:id="rId6"/>
    <p:sldId id="266" r:id="rId7"/>
    <p:sldId id="264" r:id="rId8"/>
    <p:sldId id="265" r:id="rId9"/>
    <p:sldId id="272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C4B"/>
    <a:srgbClr val="AC3E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3.xml"/><Relationship Id="rId3" Type="http://schemas.openxmlformats.org/officeDocument/2006/relationships/slide" Target="../slides/slide7.xml"/><Relationship Id="rId7" Type="http://schemas.openxmlformats.org/officeDocument/2006/relationships/slide" Target="../slides/slide12.xml"/><Relationship Id="rId2" Type="http://schemas.openxmlformats.org/officeDocument/2006/relationships/slide" Target="../slides/slide6.xml"/><Relationship Id="rId1" Type="http://schemas.openxmlformats.org/officeDocument/2006/relationships/slide" Target="../slides/slide3.xml"/><Relationship Id="rId6" Type="http://schemas.openxmlformats.org/officeDocument/2006/relationships/slide" Target="../slides/slide11.xml"/><Relationship Id="rId5" Type="http://schemas.openxmlformats.org/officeDocument/2006/relationships/slide" Target="../slides/slide10.xml"/><Relationship Id="rId4" Type="http://schemas.openxmlformats.org/officeDocument/2006/relationships/slide" Target="../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6D2FB1-F341-4A5D-8A19-DD21D871F60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AFAE640-84A1-48E9-8A37-8C77A1166D0E}">
      <dgm:prSet/>
      <dgm:spPr/>
      <dgm:t>
        <a:bodyPr/>
        <a:lstStyle/>
        <a:p>
          <a:pPr rtl="0"/>
          <a:r>
            <a:rPr lang="es-ES_tradnl" dirty="0" smtClean="0"/>
            <a:t>1. Sistema de cableado estructurado</a:t>
          </a:r>
          <a:endParaRPr lang="es-ES_tradnl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94337E2-1FED-4590-86E7-9EB1FCB26E82}" type="parTrans" cxnId="{F64879E4-C9AC-42E4-BDD6-1D70D20A2CFF}">
      <dgm:prSet/>
      <dgm:spPr/>
      <dgm:t>
        <a:bodyPr/>
        <a:lstStyle/>
        <a:p>
          <a:endParaRPr lang="es-ES"/>
        </a:p>
      </dgm:t>
    </dgm:pt>
    <dgm:pt modelId="{F7600633-6029-4D4C-89FC-C858896103D9}" type="sibTrans" cxnId="{F64879E4-C9AC-42E4-BDD6-1D70D20A2CFF}">
      <dgm:prSet/>
      <dgm:spPr/>
      <dgm:t>
        <a:bodyPr/>
        <a:lstStyle/>
        <a:p>
          <a:endParaRPr lang="es-ES"/>
        </a:p>
      </dgm:t>
    </dgm:pt>
    <dgm:pt modelId="{8A9E8B3A-A8D6-4EF6-89E7-991F5EC8DBAD}">
      <dgm:prSet/>
      <dgm:spPr/>
      <dgm:t>
        <a:bodyPr/>
        <a:lstStyle/>
        <a:p>
          <a:pPr rtl="0"/>
          <a:r>
            <a:rPr lang="es-ES_tradnl" dirty="0" smtClean="0"/>
            <a:t>2. Elementos funcionales en un sistema de cableado estructurado</a:t>
          </a:r>
          <a:endParaRPr lang="es-ES_tradnl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DF9FE4E0-C1FD-4DD5-AD88-A056E16E518D}" type="parTrans" cxnId="{A8CBCB4C-A34F-434F-9BA2-904299A04B51}">
      <dgm:prSet/>
      <dgm:spPr/>
      <dgm:t>
        <a:bodyPr/>
        <a:lstStyle/>
        <a:p>
          <a:endParaRPr lang="es-ES"/>
        </a:p>
      </dgm:t>
    </dgm:pt>
    <dgm:pt modelId="{F1A5D90C-7C1F-46F2-90E5-293565B3B155}" type="sibTrans" cxnId="{A8CBCB4C-A34F-434F-9BA2-904299A04B51}">
      <dgm:prSet/>
      <dgm:spPr/>
      <dgm:t>
        <a:bodyPr/>
        <a:lstStyle/>
        <a:p>
          <a:endParaRPr lang="es-ES"/>
        </a:p>
      </dgm:t>
    </dgm:pt>
    <dgm:pt modelId="{075512CB-CB14-453D-80A0-32DED9C72EDE}">
      <dgm:prSet/>
      <dgm:spPr/>
      <dgm:t>
        <a:bodyPr/>
        <a:lstStyle/>
        <a:p>
          <a:pPr rtl="0"/>
          <a:r>
            <a:rPr lang="es-ES_tradnl" smtClean="0"/>
            <a:t>2.1 Área de trabajo</a:t>
          </a:r>
          <a:endParaRPr lang="es-ES_tradnl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DE67C1EA-7789-4657-B306-53996A0152F2}" type="parTrans" cxnId="{1CDAE89A-EF37-4F09-A978-0F8B7EDDE755}">
      <dgm:prSet/>
      <dgm:spPr/>
      <dgm:t>
        <a:bodyPr/>
        <a:lstStyle/>
        <a:p>
          <a:endParaRPr lang="es-ES"/>
        </a:p>
      </dgm:t>
    </dgm:pt>
    <dgm:pt modelId="{C21A77BC-3AE1-4D2F-B832-FDC67DFBA71C}" type="sibTrans" cxnId="{1CDAE89A-EF37-4F09-A978-0F8B7EDDE755}">
      <dgm:prSet/>
      <dgm:spPr/>
      <dgm:t>
        <a:bodyPr/>
        <a:lstStyle/>
        <a:p>
          <a:endParaRPr lang="es-ES"/>
        </a:p>
      </dgm:t>
    </dgm:pt>
    <dgm:pt modelId="{0D2BAE88-D28C-4FC4-B626-87987E530A87}">
      <dgm:prSet/>
      <dgm:spPr/>
      <dgm:t>
        <a:bodyPr/>
        <a:lstStyle/>
        <a:p>
          <a:pPr rtl="0"/>
          <a:r>
            <a:rPr lang="es-ES_tradnl" smtClean="0"/>
            <a:t>2.2. Subsistema horizontal</a:t>
          </a:r>
          <a:endParaRPr lang="es-ES_tradnl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86CC48C0-BF21-4D0C-BD25-263F2A67A75C}" type="parTrans" cxnId="{C0807A89-EB74-4A2E-B413-EF819B76D42F}">
      <dgm:prSet/>
      <dgm:spPr/>
      <dgm:t>
        <a:bodyPr/>
        <a:lstStyle/>
        <a:p>
          <a:endParaRPr lang="es-ES"/>
        </a:p>
      </dgm:t>
    </dgm:pt>
    <dgm:pt modelId="{C13572F1-404D-4C2D-9F45-1FEC4578C833}" type="sibTrans" cxnId="{C0807A89-EB74-4A2E-B413-EF819B76D42F}">
      <dgm:prSet/>
      <dgm:spPr/>
      <dgm:t>
        <a:bodyPr/>
        <a:lstStyle/>
        <a:p>
          <a:endParaRPr lang="es-ES"/>
        </a:p>
      </dgm:t>
    </dgm:pt>
    <dgm:pt modelId="{CE17FC6C-1305-4DF3-A760-C9AC1C8543D9}">
      <dgm:prSet/>
      <dgm:spPr/>
      <dgm:t>
        <a:bodyPr/>
        <a:lstStyle/>
        <a:p>
          <a:pPr rtl="0"/>
          <a:r>
            <a:rPr lang="es-ES_tradnl" smtClean="0"/>
            <a:t>2.3. Distribuidor de planta</a:t>
          </a:r>
          <a:endParaRPr lang="es-ES_tradnl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35583667-35D4-4148-82CC-BC0580C7FE78}" type="parTrans" cxnId="{5E3E930B-B6EC-41D1-ABAC-B26F5258C09E}">
      <dgm:prSet/>
      <dgm:spPr/>
      <dgm:t>
        <a:bodyPr/>
        <a:lstStyle/>
        <a:p>
          <a:endParaRPr lang="es-ES"/>
        </a:p>
      </dgm:t>
    </dgm:pt>
    <dgm:pt modelId="{B21B8E75-158E-48FF-9B6C-04C02769C3F6}" type="sibTrans" cxnId="{5E3E930B-B6EC-41D1-ABAC-B26F5258C09E}">
      <dgm:prSet/>
      <dgm:spPr/>
      <dgm:t>
        <a:bodyPr/>
        <a:lstStyle/>
        <a:p>
          <a:endParaRPr lang="es-ES"/>
        </a:p>
      </dgm:t>
    </dgm:pt>
    <dgm:pt modelId="{7C519813-DACA-49B3-ACA6-F8F1F9CEFC28}">
      <dgm:prSet/>
      <dgm:spPr/>
      <dgm:t>
        <a:bodyPr/>
        <a:lstStyle/>
        <a:p>
          <a:pPr rtl="0"/>
          <a:r>
            <a:rPr lang="es-ES_tradnl" smtClean="0"/>
            <a:t>2.4. Distribuidor de edificio</a:t>
          </a:r>
          <a:endParaRPr lang="es-ES_tradnl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44D60212-0234-49F0-93E2-BF6C34CB7A58}" type="parTrans" cxnId="{2A613876-FC2A-4EEE-A067-3E113B924438}">
      <dgm:prSet/>
      <dgm:spPr/>
      <dgm:t>
        <a:bodyPr/>
        <a:lstStyle/>
        <a:p>
          <a:endParaRPr lang="es-ES"/>
        </a:p>
      </dgm:t>
    </dgm:pt>
    <dgm:pt modelId="{34E157E9-7936-4383-A086-0452CA324453}" type="sibTrans" cxnId="{2A613876-FC2A-4EEE-A067-3E113B924438}">
      <dgm:prSet/>
      <dgm:spPr/>
      <dgm:t>
        <a:bodyPr/>
        <a:lstStyle/>
        <a:p>
          <a:endParaRPr lang="es-ES"/>
        </a:p>
      </dgm:t>
    </dgm:pt>
    <dgm:pt modelId="{8A46D6CE-5693-4723-9A38-211BB9B1FD3B}">
      <dgm:prSet/>
      <dgm:spPr/>
      <dgm:t>
        <a:bodyPr/>
        <a:lstStyle/>
        <a:p>
          <a:pPr rtl="0"/>
          <a:r>
            <a:rPr lang="es-ES_tradnl" smtClean="0"/>
            <a:t>2.5. Subsistema vertical</a:t>
          </a:r>
          <a:endParaRPr lang="es-ES_tradnl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D69F1CCB-5DDE-4DB1-AB7A-69A56AF8DCC4}" type="parTrans" cxnId="{4094CE10-6E95-4816-9928-9FACE53B38CA}">
      <dgm:prSet/>
      <dgm:spPr/>
      <dgm:t>
        <a:bodyPr/>
        <a:lstStyle/>
        <a:p>
          <a:endParaRPr lang="es-ES"/>
        </a:p>
      </dgm:t>
    </dgm:pt>
    <dgm:pt modelId="{6F2ADC66-279E-4A90-BF22-6694DBDE51F0}" type="sibTrans" cxnId="{4094CE10-6E95-4816-9928-9FACE53B38CA}">
      <dgm:prSet/>
      <dgm:spPr/>
      <dgm:t>
        <a:bodyPr/>
        <a:lstStyle/>
        <a:p>
          <a:endParaRPr lang="es-ES"/>
        </a:p>
      </dgm:t>
    </dgm:pt>
    <dgm:pt modelId="{348E1CD5-F2F9-4BCF-99F0-752932FA92A8}">
      <dgm:prSet/>
      <dgm:spPr/>
      <dgm:t>
        <a:bodyPr/>
        <a:lstStyle/>
        <a:p>
          <a:pPr rtl="0"/>
          <a:r>
            <a:rPr lang="es-ES_tradnl" smtClean="0"/>
            <a:t>2.6. Distribuidor de campus</a:t>
          </a:r>
          <a:endParaRPr lang="es-ES_tradnl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7" action="ppaction://hlinksldjump"/>
          </dgm14:cNvPr>
        </a:ext>
      </dgm:extLst>
    </dgm:pt>
    <dgm:pt modelId="{EB6CB49C-06F9-413E-AEEE-773A19BDF46B}" type="parTrans" cxnId="{B7FE9FCC-9DEB-4A9A-BBC2-59F8F8834BFB}">
      <dgm:prSet/>
      <dgm:spPr/>
      <dgm:t>
        <a:bodyPr/>
        <a:lstStyle/>
        <a:p>
          <a:endParaRPr lang="es-ES"/>
        </a:p>
      </dgm:t>
    </dgm:pt>
    <dgm:pt modelId="{1E4F335E-153F-4633-8C62-071D6E0F0873}" type="sibTrans" cxnId="{B7FE9FCC-9DEB-4A9A-BBC2-59F8F8834BFB}">
      <dgm:prSet/>
      <dgm:spPr/>
      <dgm:t>
        <a:bodyPr/>
        <a:lstStyle/>
        <a:p>
          <a:endParaRPr lang="es-ES"/>
        </a:p>
      </dgm:t>
    </dgm:pt>
    <dgm:pt modelId="{D8262A51-A8DD-45DC-A16A-6C8F3AE4ED74}">
      <dgm:prSet/>
      <dgm:spPr/>
      <dgm:t>
        <a:bodyPr/>
        <a:lstStyle/>
        <a:p>
          <a:pPr rtl="0"/>
          <a:r>
            <a:rPr lang="es-ES_tradnl" smtClean="0"/>
            <a:t>2.7. Subsistema de campus</a:t>
          </a:r>
          <a:endParaRPr lang="es-ES_tradnl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8" action="ppaction://hlinksldjump"/>
          </dgm14:cNvPr>
        </a:ext>
      </dgm:extLst>
    </dgm:pt>
    <dgm:pt modelId="{F585D645-24EC-47B1-98F4-4FC6177316FE}" type="parTrans" cxnId="{36FC8CC9-F664-442C-83A3-2E5EA5E6CBE0}">
      <dgm:prSet/>
      <dgm:spPr/>
      <dgm:t>
        <a:bodyPr/>
        <a:lstStyle/>
        <a:p>
          <a:endParaRPr lang="es-ES"/>
        </a:p>
      </dgm:t>
    </dgm:pt>
    <dgm:pt modelId="{6429C94E-3ABE-44F8-9A7F-D350AFB1C1FB}" type="sibTrans" cxnId="{36FC8CC9-F664-442C-83A3-2E5EA5E6CBE0}">
      <dgm:prSet/>
      <dgm:spPr/>
      <dgm:t>
        <a:bodyPr/>
        <a:lstStyle/>
        <a:p>
          <a:endParaRPr lang="es-ES"/>
        </a:p>
      </dgm:t>
    </dgm:pt>
    <dgm:pt modelId="{96C9BB52-D24E-4B4C-B45E-CEF2EA27F935}" type="pres">
      <dgm:prSet presAssocID="{6E6D2FB1-F341-4A5D-8A19-DD21D871F609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7B7F65A-C7FE-483B-AACE-2FAF9BB0EA51}" type="pres">
      <dgm:prSet presAssocID="{6E6D2FB1-F341-4A5D-8A19-DD21D871F609}" presName="arrow" presStyleLbl="bgShp" presStyleIdx="0" presStyleCnt="1"/>
      <dgm:spPr/>
    </dgm:pt>
    <dgm:pt modelId="{8ED39B69-7A64-4559-8D97-85EB6A37A194}" type="pres">
      <dgm:prSet presAssocID="{6E6D2FB1-F341-4A5D-8A19-DD21D871F609}" presName="linearProcess" presStyleCnt="0"/>
      <dgm:spPr/>
    </dgm:pt>
    <dgm:pt modelId="{D57559BF-37A6-4C49-85EF-708A85CB2B49}" type="pres">
      <dgm:prSet presAssocID="{8AFAE640-84A1-48E9-8A37-8C77A1166D0E}" presName="text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3CBA5C6-28B5-47BB-80AC-10D1309CA212}" type="pres">
      <dgm:prSet presAssocID="{F7600633-6029-4D4C-89FC-C858896103D9}" presName="sibTrans" presStyleCnt="0"/>
      <dgm:spPr/>
    </dgm:pt>
    <dgm:pt modelId="{EFA916BE-CAC1-49F1-B5CB-21177BADB147}" type="pres">
      <dgm:prSet presAssocID="{8A9E8B3A-A8D6-4EF6-89E7-991F5EC8DBAD}" presName="text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2F2DFC9-277C-4374-98FB-120BA3B40F97}" type="pres">
      <dgm:prSet presAssocID="{F1A5D90C-7C1F-46F2-90E5-293565B3B155}" presName="sibTrans" presStyleCnt="0"/>
      <dgm:spPr/>
    </dgm:pt>
    <dgm:pt modelId="{993E2FFE-805F-4B7E-AF5D-A6F6461BF535}" type="pres">
      <dgm:prSet presAssocID="{075512CB-CB14-453D-80A0-32DED9C72EDE}" presName="text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1D20B56-8FC3-4BDB-BD35-C33E78876F65}" type="pres">
      <dgm:prSet presAssocID="{C21A77BC-3AE1-4D2F-B832-FDC67DFBA71C}" presName="sibTrans" presStyleCnt="0"/>
      <dgm:spPr/>
    </dgm:pt>
    <dgm:pt modelId="{B51DC80B-6157-4CD7-8407-7EB1BF296827}" type="pres">
      <dgm:prSet presAssocID="{0D2BAE88-D28C-4FC4-B626-87987E530A87}" presName="text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8D62DA7-1243-44A2-8C44-F1D2FAC726E8}" type="pres">
      <dgm:prSet presAssocID="{C13572F1-404D-4C2D-9F45-1FEC4578C833}" presName="sibTrans" presStyleCnt="0"/>
      <dgm:spPr/>
    </dgm:pt>
    <dgm:pt modelId="{D6FB0C64-1053-4569-AD1E-4693CBF83C3E}" type="pres">
      <dgm:prSet presAssocID="{CE17FC6C-1305-4DF3-A760-C9AC1C8543D9}" presName="text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414020D-8AF0-49E7-B2C5-85084317A761}" type="pres">
      <dgm:prSet presAssocID="{B21B8E75-158E-48FF-9B6C-04C02769C3F6}" presName="sibTrans" presStyleCnt="0"/>
      <dgm:spPr/>
    </dgm:pt>
    <dgm:pt modelId="{D4B85D6D-3BF5-4959-9138-264750119A85}" type="pres">
      <dgm:prSet presAssocID="{7C519813-DACA-49B3-ACA6-F8F1F9CEFC28}" presName="text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9A50A3-C98C-460B-A85C-CD70C344176C}" type="pres">
      <dgm:prSet presAssocID="{34E157E9-7936-4383-A086-0452CA324453}" presName="sibTrans" presStyleCnt="0"/>
      <dgm:spPr/>
    </dgm:pt>
    <dgm:pt modelId="{77E3E351-43B0-4CDB-9BC0-6779C68B0A24}" type="pres">
      <dgm:prSet presAssocID="{8A46D6CE-5693-4723-9A38-211BB9B1FD3B}" presName="text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C1CE5DF-0BB0-43D9-AEA6-4D3980B36EDE}" type="pres">
      <dgm:prSet presAssocID="{6F2ADC66-279E-4A90-BF22-6694DBDE51F0}" presName="sibTrans" presStyleCnt="0"/>
      <dgm:spPr/>
    </dgm:pt>
    <dgm:pt modelId="{DE92DE4A-EAB3-4B8C-A5B3-85B843540818}" type="pres">
      <dgm:prSet presAssocID="{348E1CD5-F2F9-4BCF-99F0-752932FA92A8}" presName="text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FDAA591-79AB-4530-B668-F426F5769AB7}" type="pres">
      <dgm:prSet presAssocID="{1E4F335E-153F-4633-8C62-071D6E0F0873}" presName="sibTrans" presStyleCnt="0"/>
      <dgm:spPr/>
    </dgm:pt>
    <dgm:pt modelId="{EA84E3B5-4157-446D-AFEA-73CB1857D2FC}" type="pres">
      <dgm:prSet presAssocID="{D8262A51-A8DD-45DC-A16A-6C8F3AE4ED74}" presName="text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C5EC064-A79F-4702-9CE9-EA14B570C80D}" type="presOf" srcId="{348E1CD5-F2F9-4BCF-99F0-752932FA92A8}" destId="{DE92DE4A-EAB3-4B8C-A5B3-85B843540818}" srcOrd="0" destOrd="0" presId="urn:microsoft.com/office/officeart/2005/8/layout/hProcess9"/>
    <dgm:cxn modelId="{C26E4DC8-33A0-430E-AF2C-A0096FC43414}" type="presOf" srcId="{7C519813-DACA-49B3-ACA6-F8F1F9CEFC28}" destId="{D4B85D6D-3BF5-4959-9138-264750119A85}" srcOrd="0" destOrd="0" presId="urn:microsoft.com/office/officeart/2005/8/layout/hProcess9"/>
    <dgm:cxn modelId="{A8CA0802-514C-4D87-9364-9C9ED4C6D625}" type="presOf" srcId="{6E6D2FB1-F341-4A5D-8A19-DD21D871F609}" destId="{96C9BB52-D24E-4B4C-B45E-CEF2EA27F935}" srcOrd="0" destOrd="0" presId="urn:microsoft.com/office/officeart/2005/8/layout/hProcess9"/>
    <dgm:cxn modelId="{81AE9657-57EA-4A58-909B-91AD66DB50C7}" type="presOf" srcId="{0D2BAE88-D28C-4FC4-B626-87987E530A87}" destId="{B51DC80B-6157-4CD7-8407-7EB1BF296827}" srcOrd="0" destOrd="0" presId="urn:microsoft.com/office/officeart/2005/8/layout/hProcess9"/>
    <dgm:cxn modelId="{159A8730-A269-4FCA-8D02-9589315224E9}" type="presOf" srcId="{D8262A51-A8DD-45DC-A16A-6C8F3AE4ED74}" destId="{EA84E3B5-4157-446D-AFEA-73CB1857D2FC}" srcOrd="0" destOrd="0" presId="urn:microsoft.com/office/officeart/2005/8/layout/hProcess9"/>
    <dgm:cxn modelId="{2A613876-FC2A-4EEE-A067-3E113B924438}" srcId="{6E6D2FB1-F341-4A5D-8A19-DD21D871F609}" destId="{7C519813-DACA-49B3-ACA6-F8F1F9CEFC28}" srcOrd="5" destOrd="0" parTransId="{44D60212-0234-49F0-93E2-BF6C34CB7A58}" sibTransId="{34E157E9-7936-4383-A086-0452CA324453}"/>
    <dgm:cxn modelId="{36CF5B93-A49B-4220-A3D8-4BB85D6C9A1B}" type="presOf" srcId="{075512CB-CB14-453D-80A0-32DED9C72EDE}" destId="{993E2FFE-805F-4B7E-AF5D-A6F6461BF535}" srcOrd="0" destOrd="0" presId="urn:microsoft.com/office/officeart/2005/8/layout/hProcess9"/>
    <dgm:cxn modelId="{05BE1776-580D-4CDB-9C82-DD2BB6D9E60F}" type="presOf" srcId="{8A9E8B3A-A8D6-4EF6-89E7-991F5EC8DBAD}" destId="{EFA916BE-CAC1-49F1-B5CB-21177BADB147}" srcOrd="0" destOrd="0" presId="urn:microsoft.com/office/officeart/2005/8/layout/hProcess9"/>
    <dgm:cxn modelId="{36FC8CC9-F664-442C-83A3-2E5EA5E6CBE0}" srcId="{6E6D2FB1-F341-4A5D-8A19-DD21D871F609}" destId="{D8262A51-A8DD-45DC-A16A-6C8F3AE4ED74}" srcOrd="8" destOrd="0" parTransId="{F585D645-24EC-47B1-98F4-4FC6177316FE}" sibTransId="{6429C94E-3ABE-44F8-9A7F-D350AFB1C1FB}"/>
    <dgm:cxn modelId="{F64879E4-C9AC-42E4-BDD6-1D70D20A2CFF}" srcId="{6E6D2FB1-F341-4A5D-8A19-DD21D871F609}" destId="{8AFAE640-84A1-48E9-8A37-8C77A1166D0E}" srcOrd="0" destOrd="0" parTransId="{694337E2-1FED-4590-86E7-9EB1FCB26E82}" sibTransId="{F7600633-6029-4D4C-89FC-C858896103D9}"/>
    <dgm:cxn modelId="{4094CE10-6E95-4816-9928-9FACE53B38CA}" srcId="{6E6D2FB1-F341-4A5D-8A19-DD21D871F609}" destId="{8A46D6CE-5693-4723-9A38-211BB9B1FD3B}" srcOrd="6" destOrd="0" parTransId="{D69F1CCB-5DDE-4DB1-AB7A-69A56AF8DCC4}" sibTransId="{6F2ADC66-279E-4A90-BF22-6694DBDE51F0}"/>
    <dgm:cxn modelId="{5E3E930B-B6EC-41D1-ABAC-B26F5258C09E}" srcId="{6E6D2FB1-F341-4A5D-8A19-DD21D871F609}" destId="{CE17FC6C-1305-4DF3-A760-C9AC1C8543D9}" srcOrd="4" destOrd="0" parTransId="{35583667-35D4-4148-82CC-BC0580C7FE78}" sibTransId="{B21B8E75-158E-48FF-9B6C-04C02769C3F6}"/>
    <dgm:cxn modelId="{C0807A89-EB74-4A2E-B413-EF819B76D42F}" srcId="{6E6D2FB1-F341-4A5D-8A19-DD21D871F609}" destId="{0D2BAE88-D28C-4FC4-B626-87987E530A87}" srcOrd="3" destOrd="0" parTransId="{86CC48C0-BF21-4D0C-BD25-263F2A67A75C}" sibTransId="{C13572F1-404D-4C2D-9F45-1FEC4578C833}"/>
    <dgm:cxn modelId="{203C972F-FADE-4D57-96B0-8223BF99400E}" type="presOf" srcId="{CE17FC6C-1305-4DF3-A760-C9AC1C8543D9}" destId="{D6FB0C64-1053-4569-AD1E-4693CBF83C3E}" srcOrd="0" destOrd="0" presId="urn:microsoft.com/office/officeart/2005/8/layout/hProcess9"/>
    <dgm:cxn modelId="{A0C1816D-29B6-4018-8940-C3992491355C}" type="presOf" srcId="{8AFAE640-84A1-48E9-8A37-8C77A1166D0E}" destId="{D57559BF-37A6-4C49-85EF-708A85CB2B49}" srcOrd="0" destOrd="0" presId="urn:microsoft.com/office/officeart/2005/8/layout/hProcess9"/>
    <dgm:cxn modelId="{1CDAE89A-EF37-4F09-A978-0F8B7EDDE755}" srcId="{6E6D2FB1-F341-4A5D-8A19-DD21D871F609}" destId="{075512CB-CB14-453D-80A0-32DED9C72EDE}" srcOrd="2" destOrd="0" parTransId="{DE67C1EA-7789-4657-B306-53996A0152F2}" sibTransId="{C21A77BC-3AE1-4D2F-B832-FDC67DFBA71C}"/>
    <dgm:cxn modelId="{43442954-C13F-4126-8168-C019D959BDCC}" type="presOf" srcId="{8A46D6CE-5693-4723-9A38-211BB9B1FD3B}" destId="{77E3E351-43B0-4CDB-9BC0-6779C68B0A24}" srcOrd="0" destOrd="0" presId="urn:microsoft.com/office/officeart/2005/8/layout/hProcess9"/>
    <dgm:cxn modelId="{B7FE9FCC-9DEB-4A9A-BBC2-59F8F8834BFB}" srcId="{6E6D2FB1-F341-4A5D-8A19-DD21D871F609}" destId="{348E1CD5-F2F9-4BCF-99F0-752932FA92A8}" srcOrd="7" destOrd="0" parTransId="{EB6CB49C-06F9-413E-AEEE-773A19BDF46B}" sibTransId="{1E4F335E-153F-4633-8C62-071D6E0F0873}"/>
    <dgm:cxn modelId="{A8CBCB4C-A34F-434F-9BA2-904299A04B51}" srcId="{6E6D2FB1-F341-4A5D-8A19-DD21D871F609}" destId="{8A9E8B3A-A8D6-4EF6-89E7-991F5EC8DBAD}" srcOrd="1" destOrd="0" parTransId="{DF9FE4E0-C1FD-4DD5-AD88-A056E16E518D}" sibTransId="{F1A5D90C-7C1F-46F2-90E5-293565B3B155}"/>
    <dgm:cxn modelId="{993A8A65-85C4-49EC-AEB8-784BD903C62E}" type="presParOf" srcId="{96C9BB52-D24E-4B4C-B45E-CEF2EA27F935}" destId="{C7B7F65A-C7FE-483B-AACE-2FAF9BB0EA51}" srcOrd="0" destOrd="0" presId="urn:microsoft.com/office/officeart/2005/8/layout/hProcess9"/>
    <dgm:cxn modelId="{A0537B99-3569-40CE-BFC1-F32B81E28B41}" type="presParOf" srcId="{96C9BB52-D24E-4B4C-B45E-CEF2EA27F935}" destId="{8ED39B69-7A64-4559-8D97-85EB6A37A194}" srcOrd="1" destOrd="0" presId="urn:microsoft.com/office/officeart/2005/8/layout/hProcess9"/>
    <dgm:cxn modelId="{93CD2BD7-B94A-4E2A-9F80-59A73AC4B88B}" type="presParOf" srcId="{8ED39B69-7A64-4559-8D97-85EB6A37A194}" destId="{D57559BF-37A6-4C49-85EF-708A85CB2B49}" srcOrd="0" destOrd="0" presId="urn:microsoft.com/office/officeart/2005/8/layout/hProcess9"/>
    <dgm:cxn modelId="{A33D3FAF-A42A-44ED-B227-EE8327A55453}" type="presParOf" srcId="{8ED39B69-7A64-4559-8D97-85EB6A37A194}" destId="{F3CBA5C6-28B5-47BB-80AC-10D1309CA212}" srcOrd="1" destOrd="0" presId="urn:microsoft.com/office/officeart/2005/8/layout/hProcess9"/>
    <dgm:cxn modelId="{191CD349-335C-4FDE-B42F-5080BF72E087}" type="presParOf" srcId="{8ED39B69-7A64-4559-8D97-85EB6A37A194}" destId="{EFA916BE-CAC1-49F1-B5CB-21177BADB147}" srcOrd="2" destOrd="0" presId="urn:microsoft.com/office/officeart/2005/8/layout/hProcess9"/>
    <dgm:cxn modelId="{9EEA9C65-85D6-489E-BAA1-DAE4106D8577}" type="presParOf" srcId="{8ED39B69-7A64-4559-8D97-85EB6A37A194}" destId="{E2F2DFC9-277C-4374-98FB-120BA3B40F97}" srcOrd="3" destOrd="0" presId="urn:microsoft.com/office/officeart/2005/8/layout/hProcess9"/>
    <dgm:cxn modelId="{4E064201-74B3-4A3B-9512-A1A11A253EEB}" type="presParOf" srcId="{8ED39B69-7A64-4559-8D97-85EB6A37A194}" destId="{993E2FFE-805F-4B7E-AF5D-A6F6461BF535}" srcOrd="4" destOrd="0" presId="urn:microsoft.com/office/officeart/2005/8/layout/hProcess9"/>
    <dgm:cxn modelId="{0A015652-D6EF-4318-AC67-BFA3EAB4B99C}" type="presParOf" srcId="{8ED39B69-7A64-4559-8D97-85EB6A37A194}" destId="{41D20B56-8FC3-4BDB-BD35-C33E78876F65}" srcOrd="5" destOrd="0" presId="urn:microsoft.com/office/officeart/2005/8/layout/hProcess9"/>
    <dgm:cxn modelId="{D5D7864B-DAF5-4B2E-B444-715D1FCE7305}" type="presParOf" srcId="{8ED39B69-7A64-4559-8D97-85EB6A37A194}" destId="{B51DC80B-6157-4CD7-8407-7EB1BF296827}" srcOrd="6" destOrd="0" presId="urn:microsoft.com/office/officeart/2005/8/layout/hProcess9"/>
    <dgm:cxn modelId="{DC2D683D-35A5-48E4-AD0C-1B6BC28A3512}" type="presParOf" srcId="{8ED39B69-7A64-4559-8D97-85EB6A37A194}" destId="{58D62DA7-1243-44A2-8C44-F1D2FAC726E8}" srcOrd="7" destOrd="0" presId="urn:microsoft.com/office/officeart/2005/8/layout/hProcess9"/>
    <dgm:cxn modelId="{B0321000-95A7-42A6-82C5-65C436347562}" type="presParOf" srcId="{8ED39B69-7A64-4559-8D97-85EB6A37A194}" destId="{D6FB0C64-1053-4569-AD1E-4693CBF83C3E}" srcOrd="8" destOrd="0" presId="urn:microsoft.com/office/officeart/2005/8/layout/hProcess9"/>
    <dgm:cxn modelId="{558B1D4C-7A63-4DBF-AA64-CDCB030D0E1C}" type="presParOf" srcId="{8ED39B69-7A64-4559-8D97-85EB6A37A194}" destId="{5414020D-8AF0-49E7-B2C5-85084317A761}" srcOrd="9" destOrd="0" presId="urn:microsoft.com/office/officeart/2005/8/layout/hProcess9"/>
    <dgm:cxn modelId="{D6A5F47F-922B-48D5-ACC0-9381F13CE38E}" type="presParOf" srcId="{8ED39B69-7A64-4559-8D97-85EB6A37A194}" destId="{D4B85D6D-3BF5-4959-9138-264750119A85}" srcOrd="10" destOrd="0" presId="urn:microsoft.com/office/officeart/2005/8/layout/hProcess9"/>
    <dgm:cxn modelId="{20BF4716-B4F5-4ED0-AB19-4B097ABED538}" type="presParOf" srcId="{8ED39B69-7A64-4559-8D97-85EB6A37A194}" destId="{7C9A50A3-C98C-460B-A85C-CD70C344176C}" srcOrd="11" destOrd="0" presId="urn:microsoft.com/office/officeart/2005/8/layout/hProcess9"/>
    <dgm:cxn modelId="{9EDB467B-9120-411F-B2CD-CC41E7953757}" type="presParOf" srcId="{8ED39B69-7A64-4559-8D97-85EB6A37A194}" destId="{77E3E351-43B0-4CDB-9BC0-6779C68B0A24}" srcOrd="12" destOrd="0" presId="urn:microsoft.com/office/officeart/2005/8/layout/hProcess9"/>
    <dgm:cxn modelId="{269AAAF7-8EDB-49E0-A4C3-A3ED32A996E3}" type="presParOf" srcId="{8ED39B69-7A64-4559-8D97-85EB6A37A194}" destId="{2C1CE5DF-0BB0-43D9-AEA6-4D3980B36EDE}" srcOrd="13" destOrd="0" presId="urn:microsoft.com/office/officeart/2005/8/layout/hProcess9"/>
    <dgm:cxn modelId="{5F3A8E11-E57C-472E-AD8D-9F6C4009653F}" type="presParOf" srcId="{8ED39B69-7A64-4559-8D97-85EB6A37A194}" destId="{DE92DE4A-EAB3-4B8C-A5B3-85B843540818}" srcOrd="14" destOrd="0" presId="urn:microsoft.com/office/officeart/2005/8/layout/hProcess9"/>
    <dgm:cxn modelId="{45209841-F0EA-4B40-AE0B-CA9E86D7610F}" type="presParOf" srcId="{8ED39B69-7A64-4559-8D97-85EB6A37A194}" destId="{8FDAA591-79AB-4530-B668-F426F5769AB7}" srcOrd="15" destOrd="0" presId="urn:microsoft.com/office/officeart/2005/8/layout/hProcess9"/>
    <dgm:cxn modelId="{182BC4EE-CF95-491B-8246-3602CB4CF1B8}" type="presParOf" srcId="{8ED39B69-7A64-4559-8D97-85EB6A37A194}" destId="{EA84E3B5-4157-446D-AFEA-73CB1857D2FC}" srcOrd="1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7F65A-C7FE-483B-AACE-2FAF9BB0EA51}">
      <dsp:nvSpPr>
        <dsp:cNvPr id="0" name=""/>
        <dsp:cNvSpPr/>
      </dsp:nvSpPr>
      <dsp:spPr>
        <a:xfrm>
          <a:off x="735364" y="0"/>
          <a:ext cx="8334131" cy="554459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7559BF-37A6-4C49-85EF-708A85CB2B49}">
      <dsp:nvSpPr>
        <dsp:cNvPr id="0" name=""/>
        <dsp:cNvSpPr/>
      </dsp:nvSpPr>
      <dsp:spPr>
        <a:xfrm>
          <a:off x="2752" y="1663376"/>
          <a:ext cx="1042484" cy="22178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1. Sistema de cableado estructurado</a:t>
          </a:r>
          <a:endParaRPr lang="es-ES_tradnl" sz="1200" kern="1200" dirty="0"/>
        </a:p>
      </dsp:txBody>
      <dsp:txXfrm>
        <a:off x="53642" y="1714266"/>
        <a:ext cx="940704" cy="2116056"/>
      </dsp:txXfrm>
    </dsp:sp>
    <dsp:sp modelId="{EFA916BE-CAC1-49F1-B5CB-21177BADB147}">
      <dsp:nvSpPr>
        <dsp:cNvPr id="0" name=""/>
        <dsp:cNvSpPr/>
      </dsp:nvSpPr>
      <dsp:spPr>
        <a:xfrm>
          <a:off x="1097361" y="1663376"/>
          <a:ext cx="1042484" cy="22178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2. Elementos funcionales en un sistema de cableado estructurado</a:t>
          </a:r>
          <a:endParaRPr lang="es-ES_tradnl" sz="1200" kern="1200" dirty="0"/>
        </a:p>
      </dsp:txBody>
      <dsp:txXfrm>
        <a:off x="1148251" y="1714266"/>
        <a:ext cx="940704" cy="2116056"/>
      </dsp:txXfrm>
    </dsp:sp>
    <dsp:sp modelId="{993E2FFE-805F-4B7E-AF5D-A6F6461BF535}">
      <dsp:nvSpPr>
        <dsp:cNvPr id="0" name=""/>
        <dsp:cNvSpPr/>
      </dsp:nvSpPr>
      <dsp:spPr>
        <a:xfrm>
          <a:off x="2191970" y="1663376"/>
          <a:ext cx="1042484" cy="22178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smtClean="0"/>
            <a:t>2.1 Área de trabajo</a:t>
          </a:r>
          <a:endParaRPr lang="es-ES_tradnl" sz="1200" kern="1200"/>
        </a:p>
      </dsp:txBody>
      <dsp:txXfrm>
        <a:off x="2242860" y="1714266"/>
        <a:ext cx="940704" cy="2116056"/>
      </dsp:txXfrm>
    </dsp:sp>
    <dsp:sp modelId="{B51DC80B-6157-4CD7-8407-7EB1BF296827}">
      <dsp:nvSpPr>
        <dsp:cNvPr id="0" name=""/>
        <dsp:cNvSpPr/>
      </dsp:nvSpPr>
      <dsp:spPr>
        <a:xfrm>
          <a:off x="3286579" y="1663376"/>
          <a:ext cx="1042484" cy="22178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smtClean="0"/>
            <a:t>2.2. Subsistema horizontal</a:t>
          </a:r>
          <a:endParaRPr lang="es-ES_tradnl" sz="1200" kern="1200"/>
        </a:p>
      </dsp:txBody>
      <dsp:txXfrm>
        <a:off x="3337469" y="1714266"/>
        <a:ext cx="940704" cy="2116056"/>
      </dsp:txXfrm>
    </dsp:sp>
    <dsp:sp modelId="{D6FB0C64-1053-4569-AD1E-4693CBF83C3E}">
      <dsp:nvSpPr>
        <dsp:cNvPr id="0" name=""/>
        <dsp:cNvSpPr/>
      </dsp:nvSpPr>
      <dsp:spPr>
        <a:xfrm>
          <a:off x="4381188" y="1663376"/>
          <a:ext cx="1042484" cy="22178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smtClean="0"/>
            <a:t>2.3. Distribuidor de planta</a:t>
          </a:r>
          <a:endParaRPr lang="es-ES_tradnl" sz="1200" kern="1200"/>
        </a:p>
      </dsp:txBody>
      <dsp:txXfrm>
        <a:off x="4432078" y="1714266"/>
        <a:ext cx="940704" cy="2116056"/>
      </dsp:txXfrm>
    </dsp:sp>
    <dsp:sp modelId="{D4B85D6D-3BF5-4959-9138-264750119A85}">
      <dsp:nvSpPr>
        <dsp:cNvPr id="0" name=""/>
        <dsp:cNvSpPr/>
      </dsp:nvSpPr>
      <dsp:spPr>
        <a:xfrm>
          <a:off x="5475797" y="1663376"/>
          <a:ext cx="1042484" cy="22178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smtClean="0"/>
            <a:t>2.4. Distribuidor de edificio</a:t>
          </a:r>
          <a:endParaRPr lang="es-ES_tradnl" sz="1200" kern="1200"/>
        </a:p>
      </dsp:txBody>
      <dsp:txXfrm>
        <a:off x="5526687" y="1714266"/>
        <a:ext cx="940704" cy="2116056"/>
      </dsp:txXfrm>
    </dsp:sp>
    <dsp:sp modelId="{77E3E351-43B0-4CDB-9BC0-6779C68B0A24}">
      <dsp:nvSpPr>
        <dsp:cNvPr id="0" name=""/>
        <dsp:cNvSpPr/>
      </dsp:nvSpPr>
      <dsp:spPr>
        <a:xfrm>
          <a:off x="6570405" y="1663376"/>
          <a:ext cx="1042484" cy="22178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smtClean="0"/>
            <a:t>2.5. Subsistema vertical</a:t>
          </a:r>
          <a:endParaRPr lang="es-ES_tradnl" sz="1200" kern="1200"/>
        </a:p>
      </dsp:txBody>
      <dsp:txXfrm>
        <a:off x="6621295" y="1714266"/>
        <a:ext cx="940704" cy="2116056"/>
      </dsp:txXfrm>
    </dsp:sp>
    <dsp:sp modelId="{DE92DE4A-EAB3-4B8C-A5B3-85B843540818}">
      <dsp:nvSpPr>
        <dsp:cNvPr id="0" name=""/>
        <dsp:cNvSpPr/>
      </dsp:nvSpPr>
      <dsp:spPr>
        <a:xfrm>
          <a:off x="7665014" y="1663376"/>
          <a:ext cx="1042484" cy="22178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smtClean="0"/>
            <a:t>2.6. Distribuidor de campus</a:t>
          </a:r>
          <a:endParaRPr lang="es-ES_tradnl" sz="1200" kern="1200"/>
        </a:p>
      </dsp:txBody>
      <dsp:txXfrm>
        <a:off x="7715904" y="1714266"/>
        <a:ext cx="940704" cy="2116056"/>
      </dsp:txXfrm>
    </dsp:sp>
    <dsp:sp modelId="{EA84E3B5-4157-446D-AFEA-73CB1857D2FC}">
      <dsp:nvSpPr>
        <dsp:cNvPr id="0" name=""/>
        <dsp:cNvSpPr/>
      </dsp:nvSpPr>
      <dsp:spPr>
        <a:xfrm>
          <a:off x="8759623" y="1663376"/>
          <a:ext cx="1042484" cy="22178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smtClean="0"/>
            <a:t>2.7. Subsistema de campus</a:t>
          </a:r>
          <a:endParaRPr lang="es-ES_tradnl" sz="1200" kern="1200"/>
        </a:p>
      </dsp:txBody>
      <dsp:txXfrm>
        <a:off x="8810513" y="1714266"/>
        <a:ext cx="940704" cy="2116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nstalaciones de cableado estructurado 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27519" y="0"/>
            <a:ext cx="5364481" cy="645005"/>
          </a:xfrm>
        </p:spPr>
        <p:txBody>
          <a:bodyPr>
            <a:normAutofit/>
          </a:bodyPr>
          <a:lstStyle/>
          <a:p>
            <a:pPr algn="ctr"/>
            <a:r>
              <a:rPr lang="es-ES_tradnl" sz="3600" dirty="0" smtClean="0">
                <a:solidFill>
                  <a:srgbClr val="FF0000"/>
                </a:solidFill>
              </a:rPr>
              <a:t>Cableado estructurado</a:t>
            </a:r>
            <a:endParaRPr lang="es-ES_tradnl" sz="3600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460980" y="6503325"/>
            <a:ext cx="2731020" cy="354675"/>
          </a:xfrm>
        </p:spPr>
        <p:txBody>
          <a:bodyPr>
            <a:normAutofit lnSpcReduction="10000"/>
          </a:bodyPr>
          <a:lstStyle/>
          <a:p>
            <a:r>
              <a:rPr lang="es-ES_tradnl" dirty="0" smtClean="0">
                <a:solidFill>
                  <a:srgbClr val="FF0000"/>
                </a:solidFill>
              </a:rPr>
              <a:t>Gabriel López Segovia</a:t>
            </a:r>
            <a:endParaRPr lang="es-ES_trad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6134793" cy="1296785"/>
          </a:xfrm>
        </p:spPr>
        <p:txBody>
          <a:bodyPr/>
          <a:lstStyle/>
          <a:p>
            <a:r>
              <a:rPr lang="es-ES_tradnl" dirty="0" smtClean="0"/>
              <a:t>2.4. distribuidor de edificio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" y="2227811"/>
            <a:ext cx="7464828" cy="3064626"/>
          </a:xfrm>
        </p:spPr>
        <p:txBody>
          <a:bodyPr>
            <a:normAutofit/>
          </a:bodyPr>
          <a:lstStyle/>
          <a:p>
            <a:r>
              <a:rPr lang="es-ES_tradnl" sz="2800" dirty="0" smtClean="0"/>
              <a:t>Recoge el cableado de los distribuidores de planta del edificio y conecta con el distribuidor de campus.</a:t>
            </a:r>
            <a:endParaRPr lang="es-ES_tradnl" sz="2800" dirty="0"/>
          </a:p>
        </p:txBody>
      </p:sp>
      <p:sp>
        <p:nvSpPr>
          <p:cNvPr id="4" name="Rectángulo redondeado 3"/>
          <p:cNvSpPr/>
          <p:nvPr/>
        </p:nvSpPr>
        <p:spPr>
          <a:xfrm>
            <a:off x="0" y="6109854"/>
            <a:ext cx="1529542" cy="748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hlinkClick r:id="rId2" action="ppaction://hlinksldjump"/>
              </a:rPr>
              <a:t>Volver</a:t>
            </a:r>
            <a:endParaRPr lang="es-ES_tradnl" dirty="0"/>
          </a:p>
        </p:txBody>
      </p:sp>
      <p:pic>
        <p:nvPicPr>
          <p:cNvPr id="1026" name="Picture 2" descr="redesdedaniel: Distribuidor de edif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828" y="0"/>
            <a:ext cx="4727171" cy="354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3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6134793" cy="1296785"/>
          </a:xfrm>
        </p:spPr>
        <p:txBody>
          <a:bodyPr/>
          <a:lstStyle/>
          <a:p>
            <a:r>
              <a:rPr lang="es-ES_tradnl" dirty="0" smtClean="0"/>
              <a:t>2.5. subsistema vertical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" y="1296785"/>
            <a:ext cx="8412480" cy="3280757"/>
          </a:xfrm>
        </p:spPr>
        <p:txBody>
          <a:bodyPr>
            <a:normAutofit/>
          </a:bodyPr>
          <a:lstStyle/>
          <a:p>
            <a:r>
              <a:rPr lang="es-ES_tradnl" sz="3200" dirty="0" smtClean="0"/>
              <a:t>El cableado que va desde cada uno de los </a:t>
            </a:r>
            <a:r>
              <a:rPr lang="es-ES_tradnl" sz="3200" dirty="0" smtClean="0"/>
              <a:t>d</a:t>
            </a:r>
            <a:r>
              <a:rPr lang="es-ES_tradnl" sz="3200" dirty="0" smtClean="0"/>
              <a:t>istribuidor de planta al distribuidor del edificio.</a:t>
            </a:r>
            <a:endParaRPr lang="es-ES_tradnl" sz="3200" dirty="0"/>
          </a:p>
        </p:txBody>
      </p:sp>
      <p:sp>
        <p:nvSpPr>
          <p:cNvPr id="4" name="Rectángulo redondeado 3"/>
          <p:cNvSpPr/>
          <p:nvPr/>
        </p:nvSpPr>
        <p:spPr>
          <a:xfrm>
            <a:off x="0" y="6109854"/>
            <a:ext cx="1529542" cy="748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hlinkClick r:id="rId2" action="ppaction://hlinksldjump"/>
              </a:rPr>
              <a:t>Volver</a:t>
            </a:r>
            <a:endParaRPr lang="es-ES_tradnl" dirty="0"/>
          </a:p>
        </p:txBody>
      </p:sp>
      <p:pic>
        <p:nvPicPr>
          <p:cNvPr id="2054" name="Picture 6" descr="2.5.- Cableado vertical &quot;Backbone&quot;. | ICTV10.- Montaje y ejecución de las  instalaciones de telefonía básica y redes digital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81" y="2024007"/>
            <a:ext cx="3779519" cy="483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1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6134793" cy="1296785"/>
          </a:xfrm>
        </p:spPr>
        <p:txBody>
          <a:bodyPr/>
          <a:lstStyle/>
          <a:p>
            <a:r>
              <a:rPr lang="es-ES_tradnl" dirty="0" smtClean="0"/>
              <a:t>2.6. distribuidor de campus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997528"/>
            <a:ext cx="7547956" cy="3530139"/>
          </a:xfrm>
        </p:spPr>
        <p:txBody>
          <a:bodyPr>
            <a:normAutofit/>
          </a:bodyPr>
          <a:lstStyle/>
          <a:p>
            <a:r>
              <a:rPr lang="es-ES_tradnl" sz="3600" dirty="0" smtClean="0"/>
              <a:t>Sirve para recoger todo el cableado de los distribuidores de edificio.</a:t>
            </a:r>
            <a:endParaRPr lang="es-ES_tradnl" sz="3600" dirty="0"/>
          </a:p>
        </p:txBody>
      </p:sp>
      <p:sp>
        <p:nvSpPr>
          <p:cNvPr id="4" name="Rectángulo redondeado 3"/>
          <p:cNvSpPr/>
          <p:nvPr/>
        </p:nvSpPr>
        <p:spPr>
          <a:xfrm>
            <a:off x="0" y="6109854"/>
            <a:ext cx="1529542" cy="748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hlinkClick r:id="rId2" action="ppaction://hlinksldjump"/>
              </a:rPr>
              <a:t>Volver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017" y="3258589"/>
            <a:ext cx="5786984" cy="359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1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6134793" cy="1296785"/>
          </a:xfrm>
        </p:spPr>
        <p:txBody>
          <a:bodyPr/>
          <a:lstStyle/>
          <a:p>
            <a:r>
              <a:rPr lang="es-ES_tradnl" dirty="0" smtClean="0"/>
              <a:t>2.7. subsistema de campus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2002122"/>
            <a:ext cx="4669068" cy="3417776"/>
          </a:xfrm>
        </p:spPr>
        <p:txBody>
          <a:bodyPr>
            <a:normAutofit/>
          </a:bodyPr>
          <a:lstStyle/>
          <a:p>
            <a:r>
              <a:rPr lang="es-ES_tradnl" sz="2800" dirty="0" smtClean="0"/>
              <a:t>Es el cableado que conecta los distribuidores de edificio  con el distribuidor de campus.</a:t>
            </a:r>
            <a:endParaRPr lang="es-ES_tradnl" sz="2800" dirty="0"/>
          </a:p>
        </p:txBody>
      </p:sp>
      <p:sp>
        <p:nvSpPr>
          <p:cNvPr id="4" name="Rectángulo redondeado 3"/>
          <p:cNvSpPr/>
          <p:nvPr/>
        </p:nvSpPr>
        <p:spPr>
          <a:xfrm>
            <a:off x="0" y="6109854"/>
            <a:ext cx="1529542" cy="748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hlinkClick r:id="rId2" action="ppaction://hlinksldjump"/>
              </a:rPr>
              <a:t>Volver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068" y="2002122"/>
            <a:ext cx="7522932" cy="485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9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in GIF - Fin TheEnd - Descubre &amp; Comparte GIF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5647" cy="253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Ya Están Las Notas Y Hemos Aprobado Todos GIF - Aprobado Minions Alegria -  Discover &amp; Share GIFs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833" y="3025833"/>
            <a:ext cx="6274003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08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57306" y="232753"/>
            <a:ext cx="1891144" cy="931027"/>
          </a:xfrm>
        </p:spPr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309903"/>
              </p:ext>
            </p:extLst>
          </p:nvPr>
        </p:nvGraphicFramePr>
        <p:xfrm>
          <a:off x="1118062" y="1163780"/>
          <a:ext cx="9804861" cy="5544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95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0"/>
            <a:ext cx="7015942" cy="802331"/>
          </a:xfrm>
        </p:spPr>
        <p:txBody>
          <a:bodyPr>
            <a:normAutofit fontScale="90000"/>
          </a:bodyPr>
          <a:lstStyle/>
          <a:p>
            <a:r>
              <a:rPr lang="es-ES_tradnl" sz="3200" dirty="0" smtClean="0"/>
              <a:t>1.Sistema de cableado estructurado</a:t>
            </a:r>
            <a:endParaRPr lang="es-ES_tradnl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802330"/>
            <a:ext cx="7959435" cy="5049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2800" dirty="0" smtClean="0"/>
              <a:t>El cableado estructurado es el sistema de cableado diseñado e implantado siguiendo unos estándares determinados.</a:t>
            </a:r>
          </a:p>
          <a:p>
            <a:pPr marL="0" indent="0">
              <a:buNone/>
            </a:pPr>
            <a:r>
              <a:rPr lang="es-ES_tradnl" sz="2800" dirty="0" smtClean="0"/>
              <a:t>ANSI/TIA/EIA-568C: define las características del cableado.</a:t>
            </a:r>
          </a:p>
          <a:p>
            <a:pPr marL="0" indent="0">
              <a:buNone/>
            </a:pPr>
            <a:r>
              <a:rPr lang="es-ES_tradnl" sz="2800" dirty="0" smtClean="0"/>
              <a:t>ANSI/TIA/EIA-569C: define las características de los espacios y las canalizaciones en la infraestructura</a:t>
            </a:r>
          </a:p>
        </p:txBody>
      </p:sp>
      <p:pic>
        <p:nvPicPr>
          <p:cNvPr id="2050" name="Picture 2" descr="MySCE / Sistemas de Cableado Estructurado: INTRODUCCIÓN AL CABLEADO  ESTRUCTUR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829" y="3"/>
            <a:ext cx="4727170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redondeado 3"/>
          <p:cNvSpPr/>
          <p:nvPr/>
        </p:nvSpPr>
        <p:spPr>
          <a:xfrm>
            <a:off x="0" y="6109854"/>
            <a:ext cx="1529542" cy="748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hlinkClick r:id="rId3" action="ppaction://hlinksldjump"/>
              </a:rPr>
              <a:t>Volver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7873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446415"/>
          </a:xfrm>
        </p:spPr>
        <p:txBody>
          <a:bodyPr>
            <a:normAutofit/>
          </a:bodyPr>
          <a:lstStyle/>
          <a:p>
            <a:r>
              <a:rPr lang="es-ES_tradnl" sz="3200" dirty="0" smtClean="0"/>
              <a:t>La tecnología es dinámica y los servicios son centralizados:</a:t>
            </a:r>
            <a:endParaRPr lang="es-ES_tradnl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-1" y="891505"/>
            <a:ext cx="12162904" cy="3736649"/>
          </a:xfrm>
        </p:spPr>
        <p:txBody>
          <a:bodyPr>
            <a:normAutofit/>
          </a:bodyPr>
          <a:lstStyle/>
          <a:p>
            <a:r>
              <a:rPr lang="es-ES_tradnl" sz="2400" dirty="0"/>
              <a:t>La tecnología es </a:t>
            </a:r>
            <a:r>
              <a:rPr lang="es-ES_tradnl" sz="2400" dirty="0" smtClean="0"/>
              <a:t>dinámica: los dispositivos que forman parte de la red se sustituirán por otros con el paso del tiempo.</a:t>
            </a:r>
          </a:p>
          <a:p>
            <a:r>
              <a:rPr lang="es-ES_tradnl" sz="2400" dirty="0" smtClean="0"/>
              <a:t>Los </a:t>
            </a:r>
            <a:r>
              <a:rPr lang="es-ES_tradnl" sz="2400" dirty="0"/>
              <a:t>servicios son </a:t>
            </a:r>
            <a:r>
              <a:rPr lang="es-ES_tradnl" sz="2400" dirty="0" smtClean="0"/>
              <a:t>centralizados: integración en el sistema de los servicio de: voz, datos, vídeo, audio y sistema de automatización y control.</a:t>
            </a:r>
          </a:p>
          <a:p>
            <a:r>
              <a:rPr lang="es-ES_tradnl" sz="2400" dirty="0" smtClean="0"/>
              <a:t>Con estas premisas se pretende conseguir: Eficiencia, facilitar la resolución de averías, flexibilizar la red, independizar la tecnología, ancho de banda.</a:t>
            </a:r>
            <a:endParaRPr lang="es-ES_tradnl" sz="24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0" y="6109854"/>
            <a:ext cx="1529542" cy="748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hlinkClick r:id="rId2" action="ppaction://hlinksldjump"/>
              </a:rPr>
              <a:t>Volver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0717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6625"/>
            <a:ext cx="12192000" cy="1213658"/>
          </a:xfrm>
        </p:spPr>
        <p:txBody>
          <a:bodyPr>
            <a:normAutofit/>
          </a:bodyPr>
          <a:lstStyle/>
          <a:p>
            <a:r>
              <a:rPr lang="es-ES_tradnl" sz="2800" dirty="0" smtClean="0"/>
              <a:t>2.Elementos funcionales en un sistema de cableado estructurado</a:t>
            </a:r>
            <a:endParaRPr lang="es-ES_tradnl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332509" y="1114287"/>
            <a:ext cx="102412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El estándar ANSI/TIA/EIA-569C define los espacios y canalizaciones para redes de datos y telecomunicaciones, dentro de un sistema cableado estructurado: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800" dirty="0" smtClean="0"/>
              <a:t>Área de trabajo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800" dirty="0" smtClean="0"/>
              <a:t>Distribuidor de planta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800" dirty="0" smtClean="0"/>
              <a:t>Distribuidor principal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800" dirty="0" smtClean="0"/>
              <a:t>Subsistema de campus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800" dirty="0" smtClean="0"/>
              <a:t>Subsistema horizontal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800" dirty="0" smtClean="0"/>
              <a:t>Subsistema vertical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</p:txBody>
      </p:sp>
      <p:sp>
        <p:nvSpPr>
          <p:cNvPr id="5" name="Rectángulo redondeado 4">
            <a:hlinkClick r:id="rId2" action="ppaction://hlinksldjump"/>
          </p:cNvPr>
          <p:cNvSpPr/>
          <p:nvPr/>
        </p:nvSpPr>
        <p:spPr>
          <a:xfrm>
            <a:off x="0" y="6109854"/>
            <a:ext cx="1529542" cy="748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Volver</a:t>
            </a:r>
            <a:endParaRPr lang="es-ES_tradn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713" y="2398309"/>
            <a:ext cx="4334287" cy="445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3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587" y="0"/>
            <a:ext cx="11506199" cy="1368829"/>
          </a:xfrm>
        </p:spPr>
        <p:txBody>
          <a:bodyPr>
            <a:normAutofit/>
          </a:bodyPr>
          <a:lstStyle/>
          <a:p>
            <a:r>
              <a:rPr lang="es-ES_tradnl" sz="2800" dirty="0"/>
              <a:t>2.Elementos funcionales en un sistema de cableado estructurado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6913" y="1368828"/>
            <a:ext cx="10131425" cy="4300451"/>
          </a:xfrm>
        </p:spPr>
        <p:txBody>
          <a:bodyPr/>
          <a:lstStyle/>
          <a:p>
            <a:r>
              <a:rPr lang="es-ES_tradnl" sz="2800" dirty="0"/>
              <a:t>En estos espacios se empleará la infraestructura de red y los elementos de una red de datos, por ejemplo: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_tradnl" sz="2800" dirty="0"/>
              <a:t>Diferentes medios de transmisión guiados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_tradnl" sz="2800" dirty="0"/>
              <a:t>Racks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_tradnl" sz="2800" dirty="0" err="1"/>
              <a:t>Switches</a:t>
            </a:r>
            <a:endParaRPr lang="es-ES_tradnl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s-ES_tradnl" sz="2800" dirty="0" err="1"/>
              <a:t>Routers</a:t>
            </a:r>
            <a:endParaRPr lang="es-ES_tradnl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s-ES_tradnl" sz="2800" dirty="0"/>
              <a:t>Puntos de acceso inalámbricos</a:t>
            </a:r>
          </a:p>
          <a:p>
            <a:endParaRPr lang="es-ES_tradnl" dirty="0"/>
          </a:p>
        </p:txBody>
      </p:sp>
      <p:pic>
        <p:nvPicPr>
          <p:cNvPr id="1026" name="Picture 2" descr="2.Elementos funcionales en un sistema de cableado estructurado – Cableado  Estructur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185" y="3338164"/>
            <a:ext cx="5408815" cy="351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3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4534592" cy="1201343"/>
          </a:xfrm>
        </p:spPr>
        <p:txBody>
          <a:bodyPr/>
          <a:lstStyle/>
          <a:p>
            <a:r>
              <a:rPr lang="es-ES_tradnl" dirty="0" smtClean="0"/>
              <a:t>2.1. área de trabajo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662545"/>
            <a:ext cx="9858895" cy="3990110"/>
          </a:xfrm>
        </p:spPr>
        <p:txBody>
          <a:bodyPr>
            <a:normAutofit/>
          </a:bodyPr>
          <a:lstStyle/>
          <a:p>
            <a:r>
              <a:rPr lang="es-ES_tradnl" sz="2800" dirty="0" smtClean="0"/>
              <a:t>El área de trabajo son los lugares habituales de trabajo.</a:t>
            </a:r>
          </a:p>
          <a:p>
            <a:r>
              <a:rPr lang="es-ES_tradnl" sz="2800" dirty="0" smtClean="0"/>
              <a:t>Cada punto de conexión se representa con las siglas TO.</a:t>
            </a:r>
          </a:p>
          <a:p>
            <a:r>
              <a:rPr lang="es-ES_tradnl" sz="2800" dirty="0" smtClean="0"/>
              <a:t>El estándar indica que: tres tomas a cada área de trabajo, que ocupa un espacio de 10 metros cuadrados y que el cable que se conecta a la TO por un equipo no supere los 5m.</a:t>
            </a:r>
            <a:endParaRPr lang="es-ES_tradnl" sz="2800" dirty="0"/>
          </a:p>
        </p:txBody>
      </p:sp>
      <p:sp>
        <p:nvSpPr>
          <p:cNvPr id="4" name="Rectángulo redondeado 3">
            <a:hlinkClick r:id="rId2" action="ppaction://hlinksldjump"/>
          </p:cNvPr>
          <p:cNvSpPr/>
          <p:nvPr/>
        </p:nvSpPr>
        <p:spPr>
          <a:xfrm>
            <a:off x="0" y="6109854"/>
            <a:ext cx="1529542" cy="748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Volver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650" y="-95327"/>
            <a:ext cx="4780350" cy="259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7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6134793" cy="1296785"/>
          </a:xfrm>
        </p:spPr>
        <p:txBody>
          <a:bodyPr/>
          <a:lstStyle/>
          <a:p>
            <a:r>
              <a:rPr lang="es-ES_tradnl" dirty="0" smtClean="0"/>
              <a:t>2.2. subsistema horizontal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080655"/>
            <a:ext cx="8379229" cy="4887883"/>
          </a:xfrm>
        </p:spPr>
        <p:txBody>
          <a:bodyPr>
            <a:normAutofit/>
          </a:bodyPr>
          <a:lstStyle/>
          <a:p>
            <a:r>
              <a:rPr lang="es-ES_tradnl" sz="2400" dirty="0" smtClean="0"/>
              <a:t>Comprende todas las áreas de trabajo de una planta. Se divide en 6 partes:</a:t>
            </a:r>
          </a:p>
          <a:p>
            <a:r>
              <a:rPr lang="es-ES_tradnl" sz="2400" dirty="0"/>
              <a:t>B</a:t>
            </a:r>
            <a:r>
              <a:rPr lang="es-ES_tradnl" sz="2400" dirty="0" smtClean="0"/>
              <a:t>ajo suelo</a:t>
            </a:r>
          </a:p>
          <a:p>
            <a:r>
              <a:rPr lang="es-ES_tradnl" sz="2400" dirty="0" smtClean="0"/>
              <a:t>Bajo suelo técnico</a:t>
            </a:r>
          </a:p>
          <a:p>
            <a:r>
              <a:rPr lang="es-ES_tradnl" sz="2400" dirty="0" smtClean="0"/>
              <a:t>En techo técnico</a:t>
            </a:r>
          </a:p>
          <a:p>
            <a:r>
              <a:rPr lang="es-ES_tradnl" sz="2400" dirty="0" smtClean="0"/>
              <a:t>En techo</a:t>
            </a:r>
          </a:p>
          <a:p>
            <a:r>
              <a:rPr lang="es-ES_tradnl" sz="2400" dirty="0" smtClean="0"/>
              <a:t>En superficie</a:t>
            </a:r>
          </a:p>
          <a:p>
            <a:r>
              <a:rPr lang="es-ES_tradnl" sz="2400" dirty="0" smtClean="0"/>
              <a:t>En pared</a:t>
            </a:r>
          </a:p>
          <a:p>
            <a:endParaRPr lang="es-ES_tradnl" sz="2400" dirty="0" smtClean="0"/>
          </a:p>
          <a:p>
            <a:pPr marL="0" indent="0">
              <a:buNone/>
            </a:pPr>
            <a:endParaRPr lang="es-ES_tradnl" sz="2400" dirty="0"/>
          </a:p>
        </p:txBody>
      </p:sp>
      <p:sp>
        <p:nvSpPr>
          <p:cNvPr id="4" name="Rectángulo redondeado 3">
            <a:hlinkClick r:id="rId2" action="ppaction://hlinksldjump"/>
          </p:cNvPr>
          <p:cNvSpPr/>
          <p:nvPr/>
        </p:nvSpPr>
        <p:spPr>
          <a:xfrm>
            <a:off x="0" y="6109854"/>
            <a:ext cx="1529542" cy="748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hlinkClick r:id="rId2" action="ppaction://hlinksldjump"/>
              </a:rPr>
              <a:t>Volver</a:t>
            </a:r>
            <a:endParaRPr lang="es-ES_tradnl" dirty="0"/>
          </a:p>
        </p:txBody>
      </p:sp>
      <p:pic>
        <p:nvPicPr>
          <p:cNvPr id="1026" name="Picture 2" descr="Redes de Juanito: Canalización bajo suel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0" y="0"/>
            <a:ext cx="25527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DES LUIS PÉREZ: 1.2 CANALIZACIÓN BAJO SUE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0" y="1790701"/>
            <a:ext cx="25527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Área de trabajo – Cableado Estructurad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3171827"/>
            <a:ext cx="255270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des: 1.1. Canalización aérea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0" y="5038728"/>
            <a:ext cx="2552700" cy="181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des: 1.4.Canalización en superficie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356" y="5058902"/>
            <a:ext cx="2560943" cy="181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imon Canalización | Sim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718" y="5058902"/>
            <a:ext cx="3252638" cy="181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3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6134793" cy="1296785"/>
          </a:xfrm>
        </p:spPr>
        <p:txBody>
          <a:bodyPr/>
          <a:lstStyle/>
          <a:p>
            <a:r>
              <a:rPr lang="es-ES_tradnl" dirty="0" smtClean="0"/>
              <a:t>2.3. distribuidor de planta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" y="928410"/>
            <a:ext cx="9906000" cy="3626965"/>
          </a:xfrm>
        </p:spPr>
        <p:txBody>
          <a:bodyPr>
            <a:normAutofit/>
          </a:bodyPr>
          <a:lstStyle/>
          <a:p>
            <a:r>
              <a:rPr lang="es-ES_tradnl" sz="3200" dirty="0" smtClean="0"/>
              <a:t>Las dimensiones del distribuidor de planta FD dependen de las dimensiones de la red en la planta.</a:t>
            </a:r>
          </a:p>
          <a:p>
            <a:r>
              <a:rPr lang="es-ES_tradnl" sz="3200" dirty="0" smtClean="0"/>
              <a:t>Hay dos tipos armarios de distribución o sala de telecomunicaciones.</a:t>
            </a:r>
            <a:endParaRPr lang="es-ES_tradnl" sz="3200" dirty="0"/>
          </a:p>
        </p:txBody>
      </p:sp>
      <p:sp>
        <p:nvSpPr>
          <p:cNvPr id="4" name="Rectángulo redondeado 3"/>
          <p:cNvSpPr/>
          <p:nvPr/>
        </p:nvSpPr>
        <p:spPr>
          <a:xfrm>
            <a:off x="0" y="6109854"/>
            <a:ext cx="1529542" cy="748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hlinkClick r:id="rId2" action="ppaction://hlinksldjump"/>
              </a:rPr>
              <a:t>Volver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-40100"/>
            <a:ext cx="22860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231</TotalTime>
  <Words>495</Words>
  <Application>Microsoft Office PowerPoint</Application>
  <PresentationFormat>Panorámica</PresentationFormat>
  <Paragraphs>70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Cableado estructurado</vt:lpstr>
      <vt:lpstr>índice</vt:lpstr>
      <vt:lpstr>1.Sistema de cableado estructurado</vt:lpstr>
      <vt:lpstr>La tecnología es dinámica y los servicios son centralizados:</vt:lpstr>
      <vt:lpstr>2.Elementos funcionales en un sistema de cableado estructurado</vt:lpstr>
      <vt:lpstr>2.Elementos funcionales en un sistema de cableado estructurado</vt:lpstr>
      <vt:lpstr>2.1. área de trabajo</vt:lpstr>
      <vt:lpstr>2.2. subsistema horizontal</vt:lpstr>
      <vt:lpstr>2.3. distribuidor de planta</vt:lpstr>
      <vt:lpstr>2.4. distribuidor de edificio</vt:lpstr>
      <vt:lpstr>2.5. subsistema vertical</vt:lpstr>
      <vt:lpstr>2.6. distribuidor de campus</vt:lpstr>
      <vt:lpstr>2.7. subsistema de campus</vt:lpstr>
      <vt:lpstr>Presentación de PowerPoint</vt:lpstr>
    </vt:vector>
  </TitlesOfParts>
  <Company>IES Mare Nostrum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Cableado estructurado</dc:title>
  <dc:creator>lopez20410</dc:creator>
  <cp:lastModifiedBy>lopez20410</cp:lastModifiedBy>
  <cp:revision>23</cp:revision>
  <dcterms:created xsi:type="dcterms:W3CDTF">2020-12-04T08:10:20Z</dcterms:created>
  <dcterms:modified xsi:type="dcterms:W3CDTF">2020-12-14T11:35:44Z</dcterms:modified>
</cp:coreProperties>
</file>