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81" r:id="rId3"/>
    <p:sldId id="259" r:id="rId4"/>
    <p:sldId id="261" r:id="rId5"/>
    <p:sldId id="262" r:id="rId6"/>
    <p:sldId id="264" r:id="rId7"/>
    <p:sldId id="265" r:id="rId8"/>
    <p:sldId id="260" r:id="rId9"/>
    <p:sldId id="257" r:id="rId10"/>
    <p:sldId id="266" r:id="rId11"/>
    <p:sldId id="267" r:id="rId12"/>
    <p:sldId id="268" r:id="rId13"/>
    <p:sldId id="269" r:id="rId14"/>
    <p:sldId id="270" r:id="rId15"/>
    <p:sldId id="271" r:id="rId16"/>
    <p:sldId id="272" r:id="rId17"/>
    <p:sldId id="273" r:id="rId18"/>
    <p:sldId id="275" r:id="rId19"/>
    <p:sldId id="280" r:id="rId20"/>
    <p:sldId id="276" r:id="rId21"/>
    <p:sldId id="277" r:id="rId22"/>
    <p:sldId id="278" r:id="rId23"/>
    <p:sldId id="279"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1E9E"/>
    <a:srgbClr val="953B3B"/>
    <a:srgbClr val="0420AC"/>
    <a:srgbClr val="0423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2EAF80-5BBB-4BF7-A50A-D224CEB93E74}" v="21" dt="2023-03-17T15:37:45.278"/>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gustin Lopez28" userId="585af9a9-4d9f-4dbe-8271-cfeab9b6450f" providerId="ADAL" clId="{8C2EAF80-5BBB-4BF7-A50A-D224CEB93E74}"/>
    <pc:docChg chg="undo custSel modSld">
      <pc:chgData name="Agustin Lopez28" userId="585af9a9-4d9f-4dbe-8271-cfeab9b6450f" providerId="ADAL" clId="{8C2EAF80-5BBB-4BF7-A50A-D224CEB93E74}" dt="2023-03-17T21:22:18.355" v="2400" actId="1076"/>
      <pc:docMkLst>
        <pc:docMk/>
      </pc:docMkLst>
      <pc:sldChg chg="addSp delSp modSp mod">
        <pc:chgData name="Agustin Lopez28" userId="585af9a9-4d9f-4dbe-8271-cfeab9b6450f" providerId="ADAL" clId="{8C2EAF80-5BBB-4BF7-A50A-D224CEB93E74}" dt="2023-03-17T21:22:18.355" v="2400" actId="1076"/>
        <pc:sldMkLst>
          <pc:docMk/>
          <pc:sldMk cId="1392439631" sldId="256"/>
        </pc:sldMkLst>
        <pc:spChg chg="mod">
          <ac:chgData name="Agustin Lopez28" userId="585af9a9-4d9f-4dbe-8271-cfeab9b6450f" providerId="ADAL" clId="{8C2EAF80-5BBB-4BF7-A50A-D224CEB93E74}" dt="2023-03-17T16:06:47.706" v="1747" actId="14100"/>
          <ac:spMkLst>
            <pc:docMk/>
            <pc:sldMk cId="1392439631" sldId="256"/>
            <ac:spMk id="2" creationId="{347CAA62-D64C-E8A3-94FF-323C8B8810B9}"/>
          </ac:spMkLst>
        </pc:spChg>
        <pc:spChg chg="mod">
          <ac:chgData name="Agustin Lopez28" userId="585af9a9-4d9f-4dbe-8271-cfeab9b6450f" providerId="ADAL" clId="{8C2EAF80-5BBB-4BF7-A50A-D224CEB93E74}" dt="2023-03-17T16:07:54.252" v="1752" actId="1076"/>
          <ac:spMkLst>
            <pc:docMk/>
            <pc:sldMk cId="1392439631" sldId="256"/>
            <ac:spMk id="3" creationId="{25D9895C-D557-458C-955A-EFD01B9FAC72}"/>
          </ac:spMkLst>
        </pc:spChg>
        <pc:spChg chg="mod">
          <ac:chgData name="Agustin Lopez28" userId="585af9a9-4d9f-4dbe-8271-cfeab9b6450f" providerId="ADAL" clId="{8C2EAF80-5BBB-4BF7-A50A-D224CEB93E74}" dt="2023-03-17T16:07:51.118" v="1751" actId="1076"/>
          <ac:spMkLst>
            <pc:docMk/>
            <pc:sldMk cId="1392439631" sldId="256"/>
            <ac:spMk id="4" creationId="{D3AB0E6C-70DA-01A9-013E-8876115C36ED}"/>
          </ac:spMkLst>
        </pc:spChg>
        <pc:spChg chg="mod">
          <ac:chgData name="Agustin Lopez28" userId="585af9a9-4d9f-4dbe-8271-cfeab9b6450f" providerId="ADAL" clId="{8C2EAF80-5BBB-4BF7-A50A-D224CEB93E74}" dt="2023-03-17T16:07:38.150" v="1750" actId="1076"/>
          <ac:spMkLst>
            <pc:docMk/>
            <pc:sldMk cId="1392439631" sldId="256"/>
            <ac:spMk id="5" creationId="{F4EF5568-C7B6-2D6D-A178-0AABD1D975D7}"/>
          </ac:spMkLst>
        </pc:spChg>
        <pc:spChg chg="mod">
          <ac:chgData name="Agustin Lopez28" userId="585af9a9-4d9f-4dbe-8271-cfeab9b6450f" providerId="ADAL" clId="{8C2EAF80-5BBB-4BF7-A50A-D224CEB93E74}" dt="2023-03-17T16:07:38.150" v="1750" actId="1076"/>
          <ac:spMkLst>
            <pc:docMk/>
            <pc:sldMk cId="1392439631" sldId="256"/>
            <ac:spMk id="6" creationId="{7706AE5C-A866-6265-5764-A1723329A093}"/>
          </ac:spMkLst>
        </pc:spChg>
        <pc:spChg chg="add del mod">
          <ac:chgData name="Agustin Lopez28" userId="585af9a9-4d9f-4dbe-8271-cfeab9b6450f" providerId="ADAL" clId="{8C2EAF80-5BBB-4BF7-A50A-D224CEB93E74}" dt="2023-03-17T15:02:55.503" v="170" actId="478"/>
          <ac:spMkLst>
            <pc:docMk/>
            <pc:sldMk cId="1392439631" sldId="256"/>
            <ac:spMk id="7" creationId="{2C819464-3795-DE59-0AE0-6E0F6C58C598}"/>
          </ac:spMkLst>
        </pc:spChg>
        <pc:spChg chg="add del mod">
          <ac:chgData name="Agustin Lopez28" userId="585af9a9-4d9f-4dbe-8271-cfeab9b6450f" providerId="ADAL" clId="{8C2EAF80-5BBB-4BF7-A50A-D224CEB93E74}" dt="2023-03-17T15:06:26.592" v="353" actId="478"/>
          <ac:spMkLst>
            <pc:docMk/>
            <pc:sldMk cId="1392439631" sldId="256"/>
            <ac:spMk id="8" creationId="{3E2DD2C0-9205-FEB2-EFD1-2F2E84E4AB01}"/>
          </ac:spMkLst>
        </pc:spChg>
        <pc:spChg chg="mod ord">
          <ac:chgData name="Agustin Lopez28" userId="585af9a9-4d9f-4dbe-8271-cfeab9b6450f" providerId="ADAL" clId="{8C2EAF80-5BBB-4BF7-A50A-D224CEB93E74}" dt="2023-03-17T16:07:38.150" v="1750" actId="1076"/>
          <ac:spMkLst>
            <pc:docMk/>
            <pc:sldMk cId="1392439631" sldId="256"/>
            <ac:spMk id="9" creationId="{F38A0FDB-29B4-CF64-6FD2-AFA9CE4D4761}"/>
          </ac:spMkLst>
        </pc:spChg>
        <pc:spChg chg="mod">
          <ac:chgData name="Agustin Lopez28" userId="585af9a9-4d9f-4dbe-8271-cfeab9b6450f" providerId="ADAL" clId="{8C2EAF80-5BBB-4BF7-A50A-D224CEB93E74}" dt="2023-03-17T21:22:18.355" v="2400" actId="1076"/>
          <ac:spMkLst>
            <pc:docMk/>
            <pc:sldMk cId="1392439631" sldId="256"/>
            <ac:spMk id="10" creationId="{B0A4FDEA-87A2-739E-56B3-B980DB9FDFD6}"/>
          </ac:spMkLst>
        </pc:spChg>
        <pc:spChg chg="add mod">
          <ac:chgData name="Agustin Lopez28" userId="585af9a9-4d9f-4dbe-8271-cfeab9b6450f" providerId="ADAL" clId="{8C2EAF80-5BBB-4BF7-A50A-D224CEB93E74}" dt="2023-03-17T16:07:38.150" v="1750" actId="1076"/>
          <ac:spMkLst>
            <pc:docMk/>
            <pc:sldMk cId="1392439631" sldId="256"/>
            <ac:spMk id="11" creationId="{F9E8EE67-4046-1652-E296-74C14DC98A3C}"/>
          </ac:spMkLst>
        </pc:spChg>
        <pc:spChg chg="mod">
          <ac:chgData name="Agustin Lopez28" userId="585af9a9-4d9f-4dbe-8271-cfeab9b6450f" providerId="ADAL" clId="{8C2EAF80-5BBB-4BF7-A50A-D224CEB93E74}" dt="2023-03-17T21:22:18.355" v="2400" actId="1076"/>
          <ac:spMkLst>
            <pc:docMk/>
            <pc:sldMk cId="1392439631" sldId="256"/>
            <ac:spMk id="12" creationId="{B7C280FD-6B6A-7B0F-D3A1-4794DCF450CB}"/>
          </ac:spMkLst>
        </pc:spChg>
        <pc:spChg chg="mod">
          <ac:chgData name="Agustin Lopez28" userId="585af9a9-4d9f-4dbe-8271-cfeab9b6450f" providerId="ADAL" clId="{8C2EAF80-5BBB-4BF7-A50A-D224CEB93E74}" dt="2023-03-17T21:22:18.355" v="2400" actId="1076"/>
          <ac:spMkLst>
            <pc:docMk/>
            <pc:sldMk cId="1392439631" sldId="256"/>
            <ac:spMk id="13" creationId="{11C9D4B1-B5A1-08F1-6DF2-1F46B8909466}"/>
          </ac:spMkLst>
        </pc:spChg>
        <pc:spChg chg="mod">
          <ac:chgData name="Agustin Lopez28" userId="585af9a9-4d9f-4dbe-8271-cfeab9b6450f" providerId="ADAL" clId="{8C2EAF80-5BBB-4BF7-A50A-D224CEB93E74}" dt="2023-03-17T21:22:18.355" v="2400" actId="1076"/>
          <ac:spMkLst>
            <pc:docMk/>
            <pc:sldMk cId="1392439631" sldId="256"/>
            <ac:spMk id="14" creationId="{CA481432-8078-8C97-044B-7A48FCB18B43}"/>
          </ac:spMkLst>
        </pc:spChg>
        <pc:spChg chg="mod">
          <ac:chgData name="Agustin Lopez28" userId="585af9a9-4d9f-4dbe-8271-cfeab9b6450f" providerId="ADAL" clId="{8C2EAF80-5BBB-4BF7-A50A-D224CEB93E74}" dt="2023-03-17T21:22:18.355" v="2400" actId="1076"/>
          <ac:spMkLst>
            <pc:docMk/>
            <pc:sldMk cId="1392439631" sldId="256"/>
            <ac:spMk id="15" creationId="{27F6A850-66E0-09E4-4E75-4614468C1463}"/>
          </ac:spMkLst>
        </pc:spChg>
        <pc:spChg chg="mod">
          <ac:chgData name="Agustin Lopez28" userId="585af9a9-4d9f-4dbe-8271-cfeab9b6450f" providerId="ADAL" clId="{8C2EAF80-5BBB-4BF7-A50A-D224CEB93E74}" dt="2023-03-17T21:22:18.355" v="2400" actId="1076"/>
          <ac:spMkLst>
            <pc:docMk/>
            <pc:sldMk cId="1392439631" sldId="256"/>
            <ac:spMk id="16" creationId="{3A54948E-8B08-CD9F-09F2-CC8AEFB25000}"/>
          </ac:spMkLst>
        </pc:spChg>
        <pc:spChg chg="add del mod">
          <ac:chgData name="Agustin Lopez28" userId="585af9a9-4d9f-4dbe-8271-cfeab9b6450f" providerId="ADAL" clId="{8C2EAF80-5BBB-4BF7-A50A-D224CEB93E74}" dt="2023-03-17T15:15:35.942" v="525" actId="478"/>
          <ac:spMkLst>
            <pc:docMk/>
            <pc:sldMk cId="1392439631" sldId="256"/>
            <ac:spMk id="17" creationId="{9860AEB8-4399-3D25-22B2-8C7BE84F2B6B}"/>
          </ac:spMkLst>
        </pc:spChg>
        <pc:spChg chg="add mod">
          <ac:chgData name="Agustin Lopez28" userId="585af9a9-4d9f-4dbe-8271-cfeab9b6450f" providerId="ADAL" clId="{8C2EAF80-5BBB-4BF7-A50A-D224CEB93E74}" dt="2023-03-17T16:07:38.150" v="1750" actId="1076"/>
          <ac:spMkLst>
            <pc:docMk/>
            <pc:sldMk cId="1392439631" sldId="256"/>
            <ac:spMk id="18" creationId="{2F368277-CCDB-B521-31DF-306837ACD0D9}"/>
          </ac:spMkLst>
        </pc:spChg>
        <pc:spChg chg="add del mod">
          <ac:chgData name="Agustin Lopez28" userId="585af9a9-4d9f-4dbe-8271-cfeab9b6450f" providerId="ADAL" clId="{8C2EAF80-5BBB-4BF7-A50A-D224CEB93E74}" dt="2023-03-17T14:03:24.485" v="90" actId="478"/>
          <ac:spMkLst>
            <pc:docMk/>
            <pc:sldMk cId="1392439631" sldId="256"/>
            <ac:spMk id="18" creationId="{598D9C81-D1C8-452A-42E1-D5B8F52975F3}"/>
          </ac:spMkLst>
        </pc:spChg>
        <pc:spChg chg="add mod">
          <ac:chgData name="Agustin Lopez28" userId="585af9a9-4d9f-4dbe-8271-cfeab9b6450f" providerId="ADAL" clId="{8C2EAF80-5BBB-4BF7-A50A-D224CEB93E74}" dt="2023-03-17T16:07:38.150" v="1750" actId="1076"/>
          <ac:spMkLst>
            <pc:docMk/>
            <pc:sldMk cId="1392439631" sldId="256"/>
            <ac:spMk id="19" creationId="{84AC818F-4774-D6BA-C2E9-C15C34958705}"/>
          </ac:spMkLst>
        </pc:spChg>
        <pc:spChg chg="add del mod">
          <ac:chgData name="Agustin Lopez28" userId="585af9a9-4d9f-4dbe-8271-cfeab9b6450f" providerId="ADAL" clId="{8C2EAF80-5BBB-4BF7-A50A-D224CEB93E74}" dt="2023-03-17T15:13:53.280" v="452" actId="478"/>
          <ac:spMkLst>
            <pc:docMk/>
            <pc:sldMk cId="1392439631" sldId="256"/>
            <ac:spMk id="20" creationId="{834A3603-51A4-29DB-EC20-F8B1B2D49A84}"/>
          </ac:spMkLst>
        </pc:spChg>
        <pc:spChg chg="add mod">
          <ac:chgData name="Agustin Lopez28" userId="585af9a9-4d9f-4dbe-8271-cfeab9b6450f" providerId="ADAL" clId="{8C2EAF80-5BBB-4BF7-A50A-D224CEB93E74}" dt="2023-03-17T16:07:38.150" v="1750" actId="1076"/>
          <ac:spMkLst>
            <pc:docMk/>
            <pc:sldMk cId="1392439631" sldId="256"/>
            <ac:spMk id="21" creationId="{B429DDDA-85CB-808F-4C81-449B1B46F2BF}"/>
          </ac:spMkLst>
        </pc:spChg>
        <pc:spChg chg="add mod">
          <ac:chgData name="Agustin Lopez28" userId="585af9a9-4d9f-4dbe-8271-cfeab9b6450f" providerId="ADAL" clId="{8C2EAF80-5BBB-4BF7-A50A-D224CEB93E74}" dt="2023-03-17T16:07:38.150" v="1750" actId="1076"/>
          <ac:spMkLst>
            <pc:docMk/>
            <pc:sldMk cId="1392439631" sldId="256"/>
            <ac:spMk id="22" creationId="{6BB4FFB8-F0CE-AEBA-34CC-6C8FD7ED2C56}"/>
          </ac:spMkLst>
        </pc:spChg>
        <pc:spChg chg="add mod ord">
          <ac:chgData name="Agustin Lopez28" userId="585af9a9-4d9f-4dbe-8271-cfeab9b6450f" providerId="ADAL" clId="{8C2EAF80-5BBB-4BF7-A50A-D224CEB93E74}" dt="2023-03-17T16:07:38.150" v="1750" actId="1076"/>
          <ac:spMkLst>
            <pc:docMk/>
            <pc:sldMk cId="1392439631" sldId="256"/>
            <ac:spMk id="23" creationId="{D29D0511-7375-CC85-41F3-2C6DD6206233}"/>
          </ac:spMkLst>
        </pc:spChg>
        <pc:spChg chg="add mod">
          <ac:chgData name="Agustin Lopez28" userId="585af9a9-4d9f-4dbe-8271-cfeab9b6450f" providerId="ADAL" clId="{8C2EAF80-5BBB-4BF7-A50A-D224CEB93E74}" dt="2023-03-17T16:07:38.150" v="1750" actId="1076"/>
          <ac:spMkLst>
            <pc:docMk/>
            <pc:sldMk cId="1392439631" sldId="256"/>
            <ac:spMk id="24" creationId="{A6E9E800-2674-E271-BF4A-6B5E16FAACAB}"/>
          </ac:spMkLst>
        </pc:spChg>
        <pc:spChg chg="add mod">
          <ac:chgData name="Agustin Lopez28" userId="585af9a9-4d9f-4dbe-8271-cfeab9b6450f" providerId="ADAL" clId="{8C2EAF80-5BBB-4BF7-A50A-D224CEB93E74}" dt="2023-03-17T16:07:38.150" v="1750" actId="1076"/>
          <ac:spMkLst>
            <pc:docMk/>
            <pc:sldMk cId="1392439631" sldId="256"/>
            <ac:spMk id="25" creationId="{C7F76C6D-83D0-7C8A-531E-A54F6CC382D5}"/>
          </ac:spMkLst>
        </pc:spChg>
        <pc:spChg chg="add mod">
          <ac:chgData name="Agustin Lopez28" userId="585af9a9-4d9f-4dbe-8271-cfeab9b6450f" providerId="ADAL" clId="{8C2EAF80-5BBB-4BF7-A50A-D224CEB93E74}" dt="2023-03-17T16:07:38.150" v="1750" actId="1076"/>
          <ac:spMkLst>
            <pc:docMk/>
            <pc:sldMk cId="1392439631" sldId="256"/>
            <ac:spMk id="26" creationId="{ED0B1E44-86E1-4F6B-B8F8-11F81737A657}"/>
          </ac:spMkLst>
        </pc:spChg>
        <pc:spChg chg="add mod">
          <ac:chgData name="Agustin Lopez28" userId="585af9a9-4d9f-4dbe-8271-cfeab9b6450f" providerId="ADAL" clId="{8C2EAF80-5BBB-4BF7-A50A-D224CEB93E74}" dt="2023-03-17T16:07:38.150" v="1750" actId="1076"/>
          <ac:spMkLst>
            <pc:docMk/>
            <pc:sldMk cId="1392439631" sldId="256"/>
            <ac:spMk id="27" creationId="{FD76F57A-CA88-6F24-5543-16AA5E2D8777}"/>
          </ac:spMkLst>
        </pc:spChg>
        <pc:spChg chg="add mod">
          <ac:chgData name="Agustin Lopez28" userId="585af9a9-4d9f-4dbe-8271-cfeab9b6450f" providerId="ADAL" clId="{8C2EAF80-5BBB-4BF7-A50A-D224CEB93E74}" dt="2023-03-17T16:07:38.150" v="1750" actId="1076"/>
          <ac:spMkLst>
            <pc:docMk/>
            <pc:sldMk cId="1392439631" sldId="256"/>
            <ac:spMk id="28" creationId="{DE7EBD22-9497-0982-D227-901F8EC232D4}"/>
          </ac:spMkLst>
        </pc:spChg>
        <pc:spChg chg="add mod">
          <ac:chgData name="Agustin Lopez28" userId="585af9a9-4d9f-4dbe-8271-cfeab9b6450f" providerId="ADAL" clId="{8C2EAF80-5BBB-4BF7-A50A-D224CEB93E74}" dt="2023-03-17T16:07:38.150" v="1750" actId="1076"/>
          <ac:spMkLst>
            <pc:docMk/>
            <pc:sldMk cId="1392439631" sldId="256"/>
            <ac:spMk id="29" creationId="{4E98A94D-6633-7804-A90A-B36C61E01D09}"/>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Napez\Documents\CODER\CODER%20BA\Dataset%20Autos%202018-202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apez\Documents\CODER\CODER%20BA\Dataset%20Autos%202018-202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Napez\Documents\CODER\CODER%20BA\Dataset%20Autos%202018-2022.xlsx"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C:\Users\Napez\Documents\CODER\CODER%20BA\Databas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Napez\Documents\CODER\CODER%20BA\Regresion%20lineal%20-%20Agustin%20Lopez%203.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Napez\Documents\CODER\CODER%20BA\Regresion%20lineal%20-%20Agustin%20Lopez%203.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Cantidad de Ventas vs Ranking</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'Peugeot 208'!$D$1</c:f>
              <c:strCache>
                <c:ptCount val="1"/>
                <c:pt idx="0">
                  <c:v>Cant. Ventas</c:v>
                </c:pt>
              </c:strCache>
            </c:strRef>
          </c:tx>
          <c:spPr>
            <a:solidFill>
              <a:schemeClr val="accent1"/>
            </a:solidFill>
            <a:ln>
              <a:noFill/>
            </a:ln>
            <a:effectLst/>
          </c:spPr>
          <c:invertIfNegative val="0"/>
          <c:dLbls>
            <c:dLbl>
              <c:idx val="0"/>
              <c:layout>
                <c:manualLayout>
                  <c:x val="0"/>
                  <c:y val="-2.1505376344086023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C25C-48D4-B125-7C5D31ACF902}"/>
                </c:ext>
              </c:extLst>
            </c:dLbl>
            <c:dLbl>
              <c:idx val="1"/>
              <c:layout>
                <c:manualLayout>
                  <c:x val="0"/>
                  <c:y val="-3.870967741935484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C25C-48D4-B125-7C5D31ACF902}"/>
                </c:ext>
              </c:extLst>
            </c:dLbl>
            <c:dLbl>
              <c:idx val="2"/>
              <c:layout>
                <c:manualLayout>
                  <c:x val="0"/>
                  <c:y val="-3.8709677419354875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2-C25C-48D4-B125-7C5D31ACF902}"/>
                </c:ext>
              </c:extLst>
            </c:dLbl>
            <c:dLbl>
              <c:idx val="3"/>
              <c:layout>
                <c:manualLayout>
                  <c:x val="0"/>
                  <c:y val="-2.5806451612903226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C25C-48D4-B125-7C5D31ACF902}"/>
                </c:ext>
              </c:extLst>
            </c:dLbl>
            <c:dLbl>
              <c:idx val="4"/>
              <c:layout>
                <c:manualLayout>
                  <c:x val="-7.9622677730939374E-17"/>
                  <c:y val="-2.5806451612903247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4-C25C-48D4-B125-7C5D31ACF902}"/>
                </c:ext>
              </c:extLst>
            </c:dLbl>
            <c:dLbl>
              <c:idx val="5"/>
              <c:layout>
                <c:manualLayout>
                  <c:x val="-7.9622677730939374E-17"/>
                  <c:y val="-2.1505376344086023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5-C25C-48D4-B125-7C5D31ACF902}"/>
                </c:ext>
              </c:extLst>
            </c:dLbl>
            <c:dLbl>
              <c:idx val="6"/>
              <c:layout>
                <c:manualLayout>
                  <c:x val="0"/>
                  <c:y val="-2.1505376344086023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6-C25C-48D4-B125-7C5D31ACF902}"/>
                </c:ext>
              </c:extLst>
            </c:dLbl>
            <c:dLbl>
              <c:idx val="7"/>
              <c:layout>
                <c:manualLayout>
                  <c:x val="0"/>
                  <c:y val="-1.7204301075268897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7-C25C-48D4-B125-7C5D31ACF902}"/>
                </c:ext>
              </c:extLst>
            </c:dLbl>
            <c:dLbl>
              <c:idx val="8"/>
              <c:layout>
                <c:manualLayout>
                  <c:x val="0"/>
                  <c:y val="-8.6021505376344485E-3"/>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8-C25C-48D4-B125-7C5D31ACF902}"/>
                </c:ext>
              </c:extLst>
            </c:dLbl>
            <c:dLbl>
              <c:idx val="9"/>
              <c:layout>
                <c:manualLayout>
                  <c:x val="0"/>
                  <c:y val="-2.1505376344086023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9-C25C-48D4-B125-7C5D31ACF902}"/>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'Peugeot 208'!$A$2:$A$11</c:f>
              <c:numCache>
                <c:formatCode>General</c:formatCode>
                <c:ptCount val="10"/>
                <c:pt idx="0">
                  <c:v>2013</c:v>
                </c:pt>
                <c:pt idx="1">
                  <c:v>2014</c:v>
                </c:pt>
                <c:pt idx="2">
                  <c:v>2015</c:v>
                </c:pt>
                <c:pt idx="3">
                  <c:v>2016</c:v>
                </c:pt>
                <c:pt idx="4">
                  <c:v>2017</c:v>
                </c:pt>
                <c:pt idx="5">
                  <c:v>2018</c:v>
                </c:pt>
                <c:pt idx="6">
                  <c:v>2019</c:v>
                </c:pt>
                <c:pt idx="7">
                  <c:v>2020</c:v>
                </c:pt>
                <c:pt idx="8">
                  <c:v>2021</c:v>
                </c:pt>
                <c:pt idx="9">
                  <c:v>2022</c:v>
                </c:pt>
              </c:numCache>
            </c:numRef>
          </c:cat>
          <c:val>
            <c:numRef>
              <c:f>'Peugeot 208'!$D$2:$D$11</c:f>
              <c:numCache>
                <c:formatCode>0</c:formatCode>
                <c:ptCount val="10"/>
                <c:pt idx="0">
                  <c:v>13351</c:v>
                </c:pt>
                <c:pt idx="1">
                  <c:v>20707</c:v>
                </c:pt>
                <c:pt idx="2">
                  <c:v>16437</c:v>
                </c:pt>
                <c:pt idx="3">
                  <c:v>18959</c:v>
                </c:pt>
                <c:pt idx="4">
                  <c:v>26074</c:v>
                </c:pt>
                <c:pt idx="5">
                  <c:v>22484</c:v>
                </c:pt>
                <c:pt idx="6">
                  <c:v>12095</c:v>
                </c:pt>
                <c:pt idx="7">
                  <c:v>10488</c:v>
                </c:pt>
                <c:pt idx="8">
                  <c:v>15809</c:v>
                </c:pt>
                <c:pt idx="9">
                  <c:v>25649</c:v>
                </c:pt>
              </c:numCache>
            </c:numRef>
          </c:val>
          <c:extLst>
            <c:ext xmlns:c16="http://schemas.microsoft.com/office/drawing/2014/chart" uri="{C3380CC4-5D6E-409C-BE32-E72D297353CC}">
              <c16:uniqueId val="{0000000A-C25C-48D4-B125-7C5D31ACF902}"/>
            </c:ext>
          </c:extLst>
        </c:ser>
        <c:dLbls>
          <c:showLegendKey val="0"/>
          <c:showVal val="0"/>
          <c:showCatName val="0"/>
          <c:showSerName val="0"/>
          <c:showPercent val="0"/>
          <c:showBubbleSize val="0"/>
        </c:dLbls>
        <c:gapWidth val="150"/>
        <c:axId val="412589520"/>
        <c:axId val="412583944"/>
      </c:barChart>
      <c:lineChart>
        <c:grouping val="standard"/>
        <c:varyColors val="0"/>
        <c:ser>
          <c:idx val="1"/>
          <c:order val="1"/>
          <c:tx>
            <c:strRef>
              <c:f>'Peugeot 208'!$B$1</c:f>
              <c:strCache>
                <c:ptCount val="1"/>
                <c:pt idx="0">
                  <c:v>Ranking</c:v>
                </c:pt>
              </c:strCache>
            </c:strRef>
          </c:tx>
          <c:spPr>
            <a:ln w="28575" cap="rnd">
              <a:solidFill>
                <a:srgbClr val="982020"/>
              </a:solidFill>
              <a:round/>
            </a:ln>
            <a:effectLst/>
          </c:spPr>
          <c:marker>
            <c:symbol val="none"/>
          </c:marker>
          <c:dLbls>
            <c:spPr>
              <a:solidFill>
                <a:schemeClr val="accent2">
                  <a:lumMod val="60000"/>
                  <a:lumOff val="40000"/>
                </a:schemeClr>
              </a:solidFill>
              <a:ln>
                <a:solidFill>
                  <a:schemeClr val="accent1"/>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'Peugeot 208'!$A$2:$A$11</c:f>
              <c:numCache>
                <c:formatCode>General</c:formatCode>
                <c:ptCount val="10"/>
                <c:pt idx="0">
                  <c:v>2013</c:v>
                </c:pt>
                <c:pt idx="1">
                  <c:v>2014</c:v>
                </c:pt>
                <c:pt idx="2">
                  <c:v>2015</c:v>
                </c:pt>
                <c:pt idx="3">
                  <c:v>2016</c:v>
                </c:pt>
                <c:pt idx="4">
                  <c:v>2017</c:v>
                </c:pt>
                <c:pt idx="5">
                  <c:v>2018</c:v>
                </c:pt>
                <c:pt idx="6">
                  <c:v>2019</c:v>
                </c:pt>
                <c:pt idx="7">
                  <c:v>2020</c:v>
                </c:pt>
                <c:pt idx="8">
                  <c:v>2021</c:v>
                </c:pt>
                <c:pt idx="9">
                  <c:v>2022</c:v>
                </c:pt>
              </c:numCache>
            </c:numRef>
          </c:cat>
          <c:val>
            <c:numRef>
              <c:f>'Peugeot 208'!$B$2:$B$11</c:f>
              <c:numCache>
                <c:formatCode>0</c:formatCode>
                <c:ptCount val="10"/>
                <c:pt idx="0">
                  <c:v>20</c:v>
                </c:pt>
                <c:pt idx="1">
                  <c:v>7</c:v>
                </c:pt>
                <c:pt idx="2">
                  <c:v>10</c:v>
                </c:pt>
                <c:pt idx="3">
                  <c:v>8</c:v>
                </c:pt>
                <c:pt idx="4">
                  <c:v>8</c:v>
                </c:pt>
                <c:pt idx="5">
                  <c:v>7</c:v>
                </c:pt>
                <c:pt idx="6">
                  <c:v>5</c:v>
                </c:pt>
                <c:pt idx="7">
                  <c:v>4</c:v>
                </c:pt>
                <c:pt idx="8">
                  <c:v>2</c:v>
                </c:pt>
                <c:pt idx="9">
                  <c:v>2</c:v>
                </c:pt>
              </c:numCache>
            </c:numRef>
          </c:val>
          <c:smooth val="0"/>
          <c:extLst>
            <c:ext xmlns:c16="http://schemas.microsoft.com/office/drawing/2014/chart" uri="{C3380CC4-5D6E-409C-BE32-E72D297353CC}">
              <c16:uniqueId val="{0000000B-C25C-48D4-B125-7C5D31ACF902}"/>
            </c:ext>
          </c:extLst>
        </c:ser>
        <c:dLbls>
          <c:showLegendKey val="0"/>
          <c:showVal val="0"/>
          <c:showCatName val="0"/>
          <c:showSerName val="0"/>
          <c:showPercent val="0"/>
          <c:showBubbleSize val="0"/>
        </c:dLbls>
        <c:marker val="1"/>
        <c:smooth val="0"/>
        <c:axId val="412590176"/>
        <c:axId val="412580992"/>
      </c:lineChart>
      <c:catAx>
        <c:axId val="41258952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2583944"/>
        <c:crosses val="autoZero"/>
        <c:auto val="1"/>
        <c:lblAlgn val="ctr"/>
        <c:lblOffset val="100"/>
        <c:noMultiLvlLbl val="1"/>
      </c:catAx>
      <c:valAx>
        <c:axId val="41258394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2589520"/>
        <c:crosses val="autoZero"/>
        <c:crossBetween val="between"/>
      </c:valAx>
      <c:valAx>
        <c:axId val="412580992"/>
        <c:scaling>
          <c:orientation val="maxMin"/>
          <c:max val="25"/>
        </c:scaling>
        <c:delete val="0"/>
        <c:axPos val="r"/>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2590176"/>
        <c:crosses val="max"/>
        <c:crossBetween val="between"/>
      </c:valAx>
      <c:catAx>
        <c:axId val="412590176"/>
        <c:scaling>
          <c:orientation val="minMax"/>
        </c:scaling>
        <c:delete val="1"/>
        <c:axPos val="b"/>
        <c:numFmt formatCode="General" sourceLinked="1"/>
        <c:majorTickMark val="out"/>
        <c:minorTickMark val="none"/>
        <c:tickLblPos val="nextTo"/>
        <c:crossAx val="412580992"/>
        <c:crosses val="max"/>
        <c:auto val="1"/>
        <c:lblAlgn val="ctr"/>
        <c:lblOffset val="100"/>
        <c:noMultiLvlLbl val="1"/>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Market Share Top 10 vs Ranking</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3530229365025772E-2"/>
          <c:y val="0.14232258064516132"/>
          <c:w val="0.87856817785355756"/>
          <c:h val="0.65951231902463814"/>
        </c:manualLayout>
      </c:layout>
      <c:barChart>
        <c:barDir val="col"/>
        <c:grouping val="clustered"/>
        <c:varyColors val="0"/>
        <c:ser>
          <c:idx val="1"/>
          <c:order val="1"/>
          <c:tx>
            <c:strRef>
              <c:f>'Peugeot 208'!$E$1</c:f>
              <c:strCache>
                <c:ptCount val="1"/>
                <c:pt idx="0">
                  <c:v>Market Share TOP 10</c:v>
                </c:pt>
              </c:strCache>
            </c:strRef>
          </c:tx>
          <c:spPr>
            <a:solidFill>
              <a:schemeClr val="accent1">
                <a:lumMod val="75000"/>
              </a:schemeClr>
            </a:solidFill>
            <a:ln>
              <a:noFill/>
            </a:ln>
            <a:effectLst/>
          </c:spPr>
          <c:invertIfNegative val="0"/>
          <c:dLbls>
            <c:dLbl>
              <c:idx val="8"/>
              <c:layout>
                <c:manualLayout>
                  <c:x val="4.4665968892790417E-3"/>
                  <c:y val="0"/>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A8C4-4982-A595-511E0894D1BD}"/>
                </c:ext>
              </c:extLst>
            </c:dLbl>
            <c:dLbl>
              <c:idx val="9"/>
              <c:layout>
                <c:manualLayout>
                  <c:x val="3.1644432158372163E-2"/>
                  <c:y val="2.3478113622893912E-2"/>
                </c:manualLayout>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A8C4-4982-A595-511E0894D1BD}"/>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'Peugeot 208'!$A$2:$A$11</c:f>
              <c:numCache>
                <c:formatCode>General</c:formatCode>
                <c:ptCount val="10"/>
                <c:pt idx="0">
                  <c:v>2013</c:v>
                </c:pt>
                <c:pt idx="1">
                  <c:v>2014</c:v>
                </c:pt>
                <c:pt idx="2">
                  <c:v>2015</c:v>
                </c:pt>
                <c:pt idx="3">
                  <c:v>2016</c:v>
                </c:pt>
                <c:pt idx="4">
                  <c:v>2017</c:v>
                </c:pt>
                <c:pt idx="5">
                  <c:v>2018</c:v>
                </c:pt>
                <c:pt idx="6">
                  <c:v>2019</c:v>
                </c:pt>
                <c:pt idx="7">
                  <c:v>2020</c:v>
                </c:pt>
                <c:pt idx="8">
                  <c:v>2021</c:v>
                </c:pt>
                <c:pt idx="9">
                  <c:v>2022</c:v>
                </c:pt>
              </c:numCache>
            </c:numRef>
          </c:cat>
          <c:val>
            <c:numRef>
              <c:f>'Peugeot 208'!$E$2:$E$11</c:f>
              <c:numCache>
                <c:formatCode>0.0%</c:formatCode>
                <c:ptCount val="10"/>
                <c:pt idx="0">
                  <c:v>0</c:v>
                </c:pt>
                <c:pt idx="1">
                  <c:v>8.7656097870719221E-2</c:v>
                </c:pt>
                <c:pt idx="2">
                  <c:v>7.1287927415297603E-2</c:v>
                </c:pt>
                <c:pt idx="3">
                  <c:v>8.549602485648447E-2</c:v>
                </c:pt>
                <c:pt idx="4">
                  <c:v>8.6560455210923468E-2</c:v>
                </c:pt>
                <c:pt idx="5">
                  <c:v>8.9601606803409672E-2</c:v>
                </c:pt>
                <c:pt idx="6">
                  <c:v>9.296980691181897E-2</c:v>
                </c:pt>
                <c:pt idx="7">
                  <c:v>9.3801146577707023E-2</c:v>
                </c:pt>
                <c:pt idx="8">
                  <c:v>0.11639327364825068</c:v>
                </c:pt>
                <c:pt idx="9">
                  <c:v>0.15975509492251733</c:v>
                </c:pt>
              </c:numCache>
            </c:numRef>
          </c:val>
          <c:extLst>
            <c:ext xmlns:c16="http://schemas.microsoft.com/office/drawing/2014/chart" uri="{C3380CC4-5D6E-409C-BE32-E72D297353CC}">
              <c16:uniqueId val="{00000002-A8C4-4982-A595-511E0894D1BD}"/>
            </c:ext>
          </c:extLst>
        </c:ser>
        <c:dLbls>
          <c:showLegendKey val="0"/>
          <c:showVal val="0"/>
          <c:showCatName val="0"/>
          <c:showSerName val="0"/>
          <c:showPercent val="0"/>
          <c:showBubbleSize val="0"/>
        </c:dLbls>
        <c:gapWidth val="219"/>
        <c:axId val="412914880"/>
        <c:axId val="412919472"/>
      </c:barChart>
      <c:lineChart>
        <c:grouping val="standard"/>
        <c:varyColors val="0"/>
        <c:ser>
          <c:idx val="0"/>
          <c:order val="0"/>
          <c:tx>
            <c:strRef>
              <c:f>'Peugeot 208'!$B$1</c:f>
              <c:strCache>
                <c:ptCount val="1"/>
                <c:pt idx="0">
                  <c:v>Ranking</c:v>
                </c:pt>
              </c:strCache>
            </c:strRef>
          </c:tx>
          <c:spPr>
            <a:ln w="28575" cap="rnd">
              <a:solidFill>
                <a:srgbClr val="982020"/>
              </a:solidFill>
              <a:round/>
            </a:ln>
            <a:effectLst/>
          </c:spPr>
          <c:marker>
            <c:symbol val="none"/>
          </c:marker>
          <c:dLbls>
            <c:dLbl>
              <c:idx val="0"/>
              <c:layout>
                <c:manualLayout>
                  <c:x val="-3.6277777777777777E-2"/>
                  <c:y val="-3.4687591134441531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A8C4-4982-A595-511E0894D1BD}"/>
                </c:ext>
              </c:extLst>
            </c:dLbl>
            <c:dLbl>
              <c:idx val="8"/>
              <c:layout>
                <c:manualLayout>
                  <c:x val="-2.3247230006527727E-2"/>
                  <c:y val="-4.0629921259842522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4-A8C4-4982-A595-511E0894D1BD}"/>
                </c:ext>
              </c:extLst>
            </c:dLbl>
            <c:dLbl>
              <c:idx val="9"/>
              <c:layout>
                <c:manualLayout>
                  <c:x val="-2.7708551387669662E-2"/>
                  <c:y val="-4.0631614596562525E-2"/>
                </c:manualLayout>
              </c:layout>
              <c:dLblPos val="r"/>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5-A8C4-4982-A595-511E0894D1BD}"/>
                </c:ext>
              </c:extLst>
            </c:dLbl>
            <c:spPr>
              <a:solidFill>
                <a:schemeClr val="accent2">
                  <a:lumMod val="60000"/>
                  <a:lumOff val="4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'Peugeot 208'!$A$2:$A$11</c:f>
              <c:numCache>
                <c:formatCode>General</c:formatCode>
                <c:ptCount val="10"/>
                <c:pt idx="0">
                  <c:v>2013</c:v>
                </c:pt>
                <c:pt idx="1">
                  <c:v>2014</c:v>
                </c:pt>
                <c:pt idx="2">
                  <c:v>2015</c:v>
                </c:pt>
                <c:pt idx="3">
                  <c:v>2016</c:v>
                </c:pt>
                <c:pt idx="4">
                  <c:v>2017</c:v>
                </c:pt>
                <c:pt idx="5">
                  <c:v>2018</c:v>
                </c:pt>
                <c:pt idx="6">
                  <c:v>2019</c:v>
                </c:pt>
                <c:pt idx="7">
                  <c:v>2020</c:v>
                </c:pt>
                <c:pt idx="8">
                  <c:v>2021</c:v>
                </c:pt>
                <c:pt idx="9">
                  <c:v>2022</c:v>
                </c:pt>
              </c:numCache>
            </c:numRef>
          </c:cat>
          <c:val>
            <c:numRef>
              <c:f>'Peugeot 208'!$B$2:$B$11</c:f>
              <c:numCache>
                <c:formatCode>0</c:formatCode>
                <c:ptCount val="10"/>
                <c:pt idx="0">
                  <c:v>20</c:v>
                </c:pt>
                <c:pt idx="1">
                  <c:v>7</c:v>
                </c:pt>
                <c:pt idx="2">
                  <c:v>10</c:v>
                </c:pt>
                <c:pt idx="3">
                  <c:v>8</c:v>
                </c:pt>
                <c:pt idx="4">
                  <c:v>8</c:v>
                </c:pt>
                <c:pt idx="5">
                  <c:v>7</c:v>
                </c:pt>
                <c:pt idx="6">
                  <c:v>5</c:v>
                </c:pt>
                <c:pt idx="7">
                  <c:v>4</c:v>
                </c:pt>
                <c:pt idx="8">
                  <c:v>2</c:v>
                </c:pt>
                <c:pt idx="9">
                  <c:v>2</c:v>
                </c:pt>
              </c:numCache>
            </c:numRef>
          </c:val>
          <c:smooth val="0"/>
          <c:extLst>
            <c:ext xmlns:c16="http://schemas.microsoft.com/office/drawing/2014/chart" uri="{C3380CC4-5D6E-409C-BE32-E72D297353CC}">
              <c16:uniqueId val="{00000006-A8C4-4982-A595-511E0894D1BD}"/>
            </c:ext>
          </c:extLst>
        </c:ser>
        <c:dLbls>
          <c:showLegendKey val="0"/>
          <c:showVal val="0"/>
          <c:showCatName val="0"/>
          <c:showSerName val="0"/>
          <c:showPercent val="0"/>
          <c:showBubbleSize val="0"/>
        </c:dLbls>
        <c:marker val="1"/>
        <c:smooth val="0"/>
        <c:axId val="412935872"/>
        <c:axId val="412942432"/>
      </c:lineChart>
      <c:catAx>
        <c:axId val="41293587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2942432"/>
        <c:crosses val="max"/>
        <c:auto val="1"/>
        <c:lblAlgn val="ctr"/>
        <c:lblOffset val="100"/>
        <c:noMultiLvlLbl val="0"/>
      </c:catAx>
      <c:valAx>
        <c:axId val="412942432"/>
        <c:scaling>
          <c:orientation val="maxMin"/>
          <c:max val="25"/>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2935872"/>
        <c:crosses val="autoZero"/>
        <c:crossBetween val="between"/>
      </c:valAx>
      <c:valAx>
        <c:axId val="412919472"/>
        <c:scaling>
          <c:orientation val="minMax"/>
        </c:scaling>
        <c:delete val="0"/>
        <c:axPos val="r"/>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2914880"/>
        <c:crosses val="max"/>
        <c:crossBetween val="between"/>
      </c:valAx>
      <c:catAx>
        <c:axId val="412914880"/>
        <c:scaling>
          <c:orientation val="minMax"/>
        </c:scaling>
        <c:delete val="1"/>
        <c:axPos val="b"/>
        <c:numFmt formatCode="General" sourceLinked="1"/>
        <c:majorTickMark val="out"/>
        <c:minorTickMark val="none"/>
        <c:tickLblPos val="nextTo"/>
        <c:crossAx val="412919472"/>
        <c:crosses val="autoZero"/>
        <c:auto val="1"/>
        <c:lblAlgn val="ctr"/>
        <c:lblOffset val="100"/>
        <c:tickLblSkip val="1"/>
        <c:tickMarkSkip val="1"/>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'Peugeot 208'!$B$2:$B$11</cx:f>
        <cx:lvl ptCount="10" formatCode="0">
          <cx:pt idx="0">20</cx:pt>
          <cx:pt idx="1">7</cx:pt>
          <cx:pt idx="2">10</cx:pt>
          <cx:pt idx="3">8</cx:pt>
          <cx:pt idx="4">8</cx:pt>
          <cx:pt idx="5">7</cx:pt>
          <cx:pt idx="6">5</cx:pt>
          <cx:pt idx="7">4</cx:pt>
          <cx:pt idx="8">2</cx:pt>
          <cx:pt idx="9">2</cx:pt>
        </cx:lvl>
      </cx:numDim>
    </cx:data>
  </cx:chartData>
  <cx:chart>
    <cx:title pos="t" align="ctr" overlay="0">
      <cx:tx>
        <cx:rich>
          <a:bodyPr rot="0" spcFirstLastPara="1" vertOverflow="ellipsis" vert="horz" wrap="square" lIns="0" tIns="0" rIns="0" bIns="0" anchor="ctr" anchorCtr="1"/>
          <a:lstStyle/>
          <a:p>
            <a:pPr algn="ctr">
              <a:defRPr/>
            </a:pPr>
            <a:r>
              <a:rPr lang="en-US"/>
              <a:t>Puestos obtenidos en los últimos 10 años</a:t>
            </a:r>
          </a:p>
        </cx:rich>
      </cx:tx>
    </cx:title>
    <cx:plotArea>
      <cx:plotAreaRegion>
        <cx:series layoutId="boxWhisker" uniqueId="{91B4C70E-2DB5-442A-88A4-FD9DA356E1D6}">
          <cx:tx>
            <cx:txData>
              <cx:f>'Peugeot 208'!$B$1</cx:f>
              <cx:v>Ranking</cx:v>
            </cx:txData>
          </cx:tx>
          <cx:dataId val="0"/>
          <cx:layoutPr>
            <cx:visibility meanLine="0" meanMarker="1" nonoutliers="0" outliers="1"/>
            <cx:statistics quartileMethod="exclusive"/>
          </cx:layoutPr>
        </cx:series>
      </cx:plotAreaRegion>
      <cx:axis id="0">
        <cx:catScaling gapWidth="1"/>
        <cx:tickLabels/>
      </cx:axis>
      <cx:axis id="1">
        <cx:valScaling/>
        <cx:majorGridlines/>
        <cx:tickLabels/>
      </cx:axis>
    </cx:plotArea>
  </cx:chart>
  <cx:clrMapOvr bg1="lt1" tx1="dk1" bg2="lt2" tx2="dk2" accent1="accent1" accent2="accent2" accent3="accent3" accent4="accent4" accent5="accent5" accent6="accent6" hlink="hlink" folHlink="folHlink"/>
</cx: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'Peugeot 208'!$D$13</c:f>
              <c:strCache>
                <c:ptCount val="1"/>
                <c:pt idx="0">
                  <c:v>Cant. Ventas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25400" cap="rnd">
                <a:solidFill>
                  <a:srgbClr val="982020"/>
                </a:solidFill>
                <a:prstDash val="sysDot"/>
              </a:ln>
              <a:effectLst/>
            </c:spPr>
            <c:trendlineType val="linear"/>
            <c:dispRSqr val="0"/>
            <c:dispEq val="0"/>
          </c:trendline>
          <c:cat>
            <c:numRef>
              <c:f>'Peugeot 208'!$A$14:$A$16</c:f>
              <c:numCache>
                <c:formatCode>General</c:formatCode>
                <c:ptCount val="3"/>
                <c:pt idx="0">
                  <c:v>2020</c:v>
                </c:pt>
                <c:pt idx="1">
                  <c:v>2021</c:v>
                </c:pt>
                <c:pt idx="2">
                  <c:v>2022</c:v>
                </c:pt>
              </c:numCache>
            </c:numRef>
          </c:cat>
          <c:val>
            <c:numRef>
              <c:f>'Peugeot 208'!$D$14:$D$16</c:f>
              <c:numCache>
                <c:formatCode>0</c:formatCode>
                <c:ptCount val="3"/>
                <c:pt idx="0">
                  <c:v>10488</c:v>
                </c:pt>
                <c:pt idx="1">
                  <c:v>15809</c:v>
                </c:pt>
                <c:pt idx="2">
                  <c:v>25649</c:v>
                </c:pt>
              </c:numCache>
            </c:numRef>
          </c:val>
          <c:extLst>
            <c:ext xmlns:c16="http://schemas.microsoft.com/office/drawing/2014/chart" uri="{C3380CC4-5D6E-409C-BE32-E72D297353CC}">
              <c16:uniqueId val="{00000000-1407-4187-B212-59922A30848C}"/>
            </c:ext>
          </c:extLst>
        </c:ser>
        <c:dLbls>
          <c:showLegendKey val="0"/>
          <c:showVal val="0"/>
          <c:showCatName val="0"/>
          <c:showSerName val="0"/>
          <c:showPercent val="0"/>
          <c:showBubbleSize val="0"/>
        </c:dLbls>
        <c:gapWidth val="219"/>
        <c:overlap val="-27"/>
        <c:axId val="409374664"/>
        <c:axId val="409369744"/>
      </c:barChart>
      <c:catAx>
        <c:axId val="409374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9369744"/>
        <c:crosses val="autoZero"/>
        <c:auto val="1"/>
        <c:lblAlgn val="ctr"/>
        <c:lblOffset val="100"/>
        <c:noMultiLvlLbl val="0"/>
      </c:catAx>
      <c:valAx>
        <c:axId val="40936974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93746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Regresión3!$B$1</c:f>
              <c:strCache>
                <c:ptCount val="1"/>
                <c:pt idx="0">
                  <c:v>Vehículos patentados</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1"/>
            <c:dispEq val="1"/>
            <c:trendlineLbl>
              <c:layout>
                <c:manualLayout>
                  <c:x val="0.11651071741032371"/>
                  <c:y val="-0.39587817147856519"/>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Regresión3!$A$2:$A$12</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xVal>
          <c:yVal>
            <c:numRef>
              <c:f>Regresión3!$B$2:$B$12</c:f>
              <c:numCache>
                <c:formatCode>0</c:formatCode>
                <c:ptCount val="11"/>
                <c:pt idx="0">
                  <c:v>840679</c:v>
                </c:pt>
                <c:pt idx="1">
                  <c:v>955023</c:v>
                </c:pt>
                <c:pt idx="2">
                  <c:v>684485</c:v>
                </c:pt>
                <c:pt idx="3">
                  <c:v>643668</c:v>
                </c:pt>
                <c:pt idx="4">
                  <c:v>709482</c:v>
                </c:pt>
                <c:pt idx="5">
                  <c:v>900942</c:v>
                </c:pt>
                <c:pt idx="6">
                  <c:v>801658</c:v>
                </c:pt>
                <c:pt idx="7">
                  <c:v>459592</c:v>
                </c:pt>
                <c:pt idx="8">
                  <c:v>342474</c:v>
                </c:pt>
                <c:pt idx="9">
                  <c:v>381777</c:v>
                </c:pt>
                <c:pt idx="10">
                  <c:v>407532</c:v>
                </c:pt>
              </c:numCache>
            </c:numRef>
          </c:yVal>
          <c:smooth val="0"/>
          <c:extLst>
            <c:ext xmlns:c16="http://schemas.microsoft.com/office/drawing/2014/chart" uri="{C3380CC4-5D6E-409C-BE32-E72D297353CC}">
              <c16:uniqueId val="{00000000-898C-4D81-AB9C-4963223939FB}"/>
            </c:ext>
          </c:extLst>
        </c:ser>
        <c:dLbls>
          <c:showLegendKey val="0"/>
          <c:showVal val="0"/>
          <c:showCatName val="0"/>
          <c:showSerName val="0"/>
          <c:showPercent val="0"/>
          <c:showBubbleSize val="0"/>
        </c:dLbls>
        <c:axId val="487509136"/>
        <c:axId val="487501264"/>
      </c:scatterChart>
      <c:valAx>
        <c:axId val="48750913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7501264"/>
        <c:crosses val="autoZero"/>
        <c:crossBetween val="midCat"/>
      </c:valAx>
      <c:valAx>
        <c:axId val="4875012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750913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Previsión3!$B$1</c:f>
              <c:strCache>
                <c:ptCount val="1"/>
                <c:pt idx="0">
                  <c:v>Vehículos patentados</c:v>
                </c:pt>
              </c:strCache>
            </c:strRef>
          </c:tx>
          <c:spPr>
            <a:ln w="28575" cap="rnd">
              <a:solidFill>
                <a:schemeClr val="accent1"/>
              </a:solidFill>
              <a:round/>
            </a:ln>
            <a:effectLst/>
          </c:spPr>
          <c:marker>
            <c:symbol val="none"/>
          </c:marker>
          <c:val>
            <c:numRef>
              <c:f>Previsión3!$B$2:$B$15</c:f>
              <c:numCache>
                <c:formatCode>0</c:formatCode>
                <c:ptCount val="14"/>
                <c:pt idx="0">
                  <c:v>840679</c:v>
                </c:pt>
                <c:pt idx="1">
                  <c:v>955023</c:v>
                </c:pt>
                <c:pt idx="2">
                  <c:v>684485</c:v>
                </c:pt>
                <c:pt idx="3">
                  <c:v>643668</c:v>
                </c:pt>
                <c:pt idx="4">
                  <c:v>709482</c:v>
                </c:pt>
                <c:pt idx="5">
                  <c:v>900942</c:v>
                </c:pt>
                <c:pt idx="6">
                  <c:v>801658</c:v>
                </c:pt>
                <c:pt idx="7">
                  <c:v>459592</c:v>
                </c:pt>
                <c:pt idx="8">
                  <c:v>342474</c:v>
                </c:pt>
                <c:pt idx="9">
                  <c:v>381777</c:v>
                </c:pt>
                <c:pt idx="10">
                  <c:v>407532</c:v>
                </c:pt>
              </c:numCache>
            </c:numRef>
          </c:val>
          <c:smooth val="0"/>
          <c:extLst>
            <c:ext xmlns:c16="http://schemas.microsoft.com/office/drawing/2014/chart" uri="{C3380CC4-5D6E-409C-BE32-E72D297353CC}">
              <c16:uniqueId val="{00000000-C4B7-4750-A8CC-BB2AF990C23F}"/>
            </c:ext>
          </c:extLst>
        </c:ser>
        <c:ser>
          <c:idx val="1"/>
          <c:order val="1"/>
          <c:tx>
            <c:strRef>
              <c:f>Previsión3!$C$1</c:f>
              <c:strCache>
                <c:ptCount val="1"/>
                <c:pt idx="0">
                  <c:v>Previsión(Vehículos patentados)</c:v>
                </c:pt>
              </c:strCache>
            </c:strRef>
          </c:tx>
          <c:spPr>
            <a:ln w="25400" cap="rnd">
              <a:solidFill>
                <a:schemeClr val="accent2"/>
              </a:solidFill>
              <a:round/>
            </a:ln>
            <a:effectLst/>
          </c:spPr>
          <c:marker>
            <c:symbol val="none"/>
          </c:marker>
          <c:cat>
            <c:numRef>
              <c:f>Previsión3!$A$2:$A$15</c:f>
              <c:numCache>
                <c:formatCode>General</c:formatCode>
                <c:ptCount val="14"/>
                <c:pt idx="0">
                  <c:v>2012</c:v>
                </c:pt>
                <c:pt idx="1">
                  <c:v>2013</c:v>
                </c:pt>
                <c:pt idx="2">
                  <c:v>2014</c:v>
                </c:pt>
                <c:pt idx="3">
                  <c:v>2015</c:v>
                </c:pt>
                <c:pt idx="4">
                  <c:v>2016</c:v>
                </c:pt>
                <c:pt idx="5">
                  <c:v>2017</c:v>
                </c:pt>
                <c:pt idx="6">
                  <c:v>2018</c:v>
                </c:pt>
                <c:pt idx="7">
                  <c:v>2019</c:v>
                </c:pt>
                <c:pt idx="8">
                  <c:v>2020</c:v>
                </c:pt>
                <c:pt idx="9">
                  <c:v>2021</c:v>
                </c:pt>
                <c:pt idx="10">
                  <c:v>2022</c:v>
                </c:pt>
                <c:pt idx="11">
                  <c:v>2023</c:v>
                </c:pt>
                <c:pt idx="12">
                  <c:v>2024</c:v>
                </c:pt>
                <c:pt idx="13">
                  <c:v>2025</c:v>
                </c:pt>
              </c:numCache>
            </c:numRef>
          </c:cat>
          <c:val>
            <c:numRef>
              <c:f>Previsión3!$C$2:$C$15</c:f>
              <c:numCache>
                <c:formatCode>General</c:formatCode>
                <c:ptCount val="14"/>
                <c:pt idx="10" formatCode="0">
                  <c:v>407532</c:v>
                </c:pt>
                <c:pt idx="11" formatCode="0">
                  <c:v>313360.28472110239</c:v>
                </c:pt>
                <c:pt idx="12" formatCode="0">
                  <c:v>261443.47962414083</c:v>
                </c:pt>
                <c:pt idx="13" formatCode="0">
                  <c:v>209526.67452717936</c:v>
                </c:pt>
              </c:numCache>
            </c:numRef>
          </c:val>
          <c:smooth val="0"/>
          <c:extLst>
            <c:ext xmlns:c16="http://schemas.microsoft.com/office/drawing/2014/chart" uri="{C3380CC4-5D6E-409C-BE32-E72D297353CC}">
              <c16:uniqueId val="{00000001-C4B7-4750-A8CC-BB2AF990C23F}"/>
            </c:ext>
          </c:extLst>
        </c:ser>
        <c:ser>
          <c:idx val="2"/>
          <c:order val="2"/>
          <c:tx>
            <c:strRef>
              <c:f>Previsión3!$D$1</c:f>
              <c:strCache>
                <c:ptCount val="1"/>
                <c:pt idx="0">
                  <c:v>Límite de confianza inferior(Vehículos patentados)</c:v>
                </c:pt>
              </c:strCache>
            </c:strRef>
          </c:tx>
          <c:spPr>
            <a:ln w="12700" cap="rnd">
              <a:solidFill>
                <a:srgbClr val="ED7D31"/>
              </a:solidFill>
              <a:prstDash val="solid"/>
              <a:round/>
            </a:ln>
            <a:effectLst/>
          </c:spPr>
          <c:marker>
            <c:symbol val="none"/>
          </c:marker>
          <c:cat>
            <c:numRef>
              <c:f>Previsión3!$A$2:$A$15</c:f>
              <c:numCache>
                <c:formatCode>General</c:formatCode>
                <c:ptCount val="14"/>
                <c:pt idx="0">
                  <c:v>2012</c:v>
                </c:pt>
                <c:pt idx="1">
                  <c:v>2013</c:v>
                </c:pt>
                <c:pt idx="2">
                  <c:v>2014</c:v>
                </c:pt>
                <c:pt idx="3">
                  <c:v>2015</c:v>
                </c:pt>
                <c:pt idx="4">
                  <c:v>2016</c:v>
                </c:pt>
                <c:pt idx="5">
                  <c:v>2017</c:v>
                </c:pt>
                <c:pt idx="6">
                  <c:v>2018</c:v>
                </c:pt>
                <c:pt idx="7">
                  <c:v>2019</c:v>
                </c:pt>
                <c:pt idx="8">
                  <c:v>2020</c:v>
                </c:pt>
                <c:pt idx="9">
                  <c:v>2021</c:v>
                </c:pt>
                <c:pt idx="10">
                  <c:v>2022</c:v>
                </c:pt>
                <c:pt idx="11">
                  <c:v>2023</c:v>
                </c:pt>
                <c:pt idx="12">
                  <c:v>2024</c:v>
                </c:pt>
                <c:pt idx="13">
                  <c:v>2025</c:v>
                </c:pt>
              </c:numCache>
            </c:numRef>
          </c:cat>
          <c:val>
            <c:numRef>
              <c:f>Previsión3!$D$2:$D$15</c:f>
              <c:numCache>
                <c:formatCode>General</c:formatCode>
                <c:ptCount val="14"/>
                <c:pt idx="10" formatCode="0">
                  <c:v>407532</c:v>
                </c:pt>
                <c:pt idx="11" formatCode="0">
                  <c:v>36724.046807630919</c:v>
                </c:pt>
                <c:pt idx="12" formatCode="0">
                  <c:v>0</c:v>
                </c:pt>
                <c:pt idx="13" formatCode="0">
                  <c:v>0</c:v>
                </c:pt>
              </c:numCache>
            </c:numRef>
          </c:val>
          <c:smooth val="0"/>
          <c:extLst>
            <c:ext xmlns:c16="http://schemas.microsoft.com/office/drawing/2014/chart" uri="{C3380CC4-5D6E-409C-BE32-E72D297353CC}">
              <c16:uniqueId val="{00000002-C4B7-4750-A8CC-BB2AF990C23F}"/>
            </c:ext>
          </c:extLst>
        </c:ser>
        <c:ser>
          <c:idx val="3"/>
          <c:order val="3"/>
          <c:tx>
            <c:strRef>
              <c:f>Previsión3!$E$1</c:f>
              <c:strCache>
                <c:ptCount val="1"/>
                <c:pt idx="0">
                  <c:v>Límite de confianza superior(Vehículos patentados)</c:v>
                </c:pt>
              </c:strCache>
            </c:strRef>
          </c:tx>
          <c:spPr>
            <a:ln w="12700" cap="rnd">
              <a:solidFill>
                <a:srgbClr val="ED7D31"/>
              </a:solidFill>
              <a:prstDash val="solid"/>
              <a:round/>
            </a:ln>
            <a:effectLst/>
          </c:spPr>
          <c:marker>
            <c:symbol val="none"/>
          </c:marker>
          <c:cat>
            <c:numRef>
              <c:f>Previsión3!$A$2:$A$15</c:f>
              <c:numCache>
                <c:formatCode>General</c:formatCode>
                <c:ptCount val="14"/>
                <c:pt idx="0">
                  <c:v>2012</c:v>
                </c:pt>
                <c:pt idx="1">
                  <c:v>2013</c:v>
                </c:pt>
                <c:pt idx="2">
                  <c:v>2014</c:v>
                </c:pt>
                <c:pt idx="3">
                  <c:v>2015</c:v>
                </c:pt>
                <c:pt idx="4">
                  <c:v>2016</c:v>
                </c:pt>
                <c:pt idx="5">
                  <c:v>2017</c:v>
                </c:pt>
                <c:pt idx="6">
                  <c:v>2018</c:v>
                </c:pt>
                <c:pt idx="7">
                  <c:v>2019</c:v>
                </c:pt>
                <c:pt idx="8">
                  <c:v>2020</c:v>
                </c:pt>
                <c:pt idx="9">
                  <c:v>2021</c:v>
                </c:pt>
                <c:pt idx="10">
                  <c:v>2022</c:v>
                </c:pt>
                <c:pt idx="11">
                  <c:v>2023</c:v>
                </c:pt>
                <c:pt idx="12">
                  <c:v>2024</c:v>
                </c:pt>
                <c:pt idx="13">
                  <c:v>2025</c:v>
                </c:pt>
              </c:numCache>
            </c:numRef>
          </c:cat>
          <c:val>
            <c:numRef>
              <c:f>Previsión3!$E$2:$E$15</c:f>
              <c:numCache>
                <c:formatCode>General</c:formatCode>
                <c:ptCount val="14"/>
                <c:pt idx="10" formatCode="0">
                  <c:v>407532</c:v>
                </c:pt>
                <c:pt idx="11" formatCode="0">
                  <c:v>589996.52263457386</c:v>
                </c:pt>
                <c:pt idx="12" formatCode="0">
                  <c:v>539487.1205466073</c:v>
                </c:pt>
                <c:pt idx="13" formatCode="0">
                  <c:v>488998.42532209237</c:v>
                </c:pt>
              </c:numCache>
            </c:numRef>
          </c:val>
          <c:smooth val="0"/>
          <c:extLst>
            <c:ext xmlns:c16="http://schemas.microsoft.com/office/drawing/2014/chart" uri="{C3380CC4-5D6E-409C-BE32-E72D297353CC}">
              <c16:uniqueId val="{00000003-C4B7-4750-A8CC-BB2AF990C23F}"/>
            </c:ext>
          </c:extLst>
        </c:ser>
        <c:dLbls>
          <c:showLegendKey val="0"/>
          <c:showVal val="0"/>
          <c:showCatName val="0"/>
          <c:showSerName val="0"/>
          <c:showPercent val="0"/>
          <c:showBubbleSize val="0"/>
        </c:dLbls>
        <c:smooth val="0"/>
        <c:axId val="456108816"/>
        <c:axId val="456110128"/>
      </c:lineChart>
      <c:catAx>
        <c:axId val="456108816"/>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6110128"/>
        <c:crosses val="autoZero"/>
        <c:auto val="1"/>
        <c:lblAlgn val="ctr"/>
        <c:lblOffset val="100"/>
        <c:noMultiLvlLbl val="0"/>
      </c:catAx>
      <c:valAx>
        <c:axId val="45611012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610881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bodyPr rot="-60000000" vert="horz"/>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bodyPr rot="-60000000" vert="horz"/>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bodyPr rot="0" vert="horz"/>
  </cs:title>
  <cs:trendline>
    <cs:lnRef idx="0"/>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bodyPr rot="-60000000" vert="horz"/>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46AB4-05BC-2161-E748-A0FBE91D0A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F2CEEE-920B-1800-F137-C9F29A9D6D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E25A96-00B4-0E6F-9943-CBFA867AB6FD}"/>
              </a:ext>
            </a:extLst>
          </p:cNvPr>
          <p:cNvSpPr>
            <a:spLocks noGrp="1"/>
          </p:cNvSpPr>
          <p:nvPr>
            <p:ph type="dt" sz="half" idx="10"/>
          </p:nvPr>
        </p:nvSpPr>
        <p:spPr/>
        <p:txBody>
          <a:bodyPr/>
          <a:lstStyle/>
          <a:p>
            <a:fld id="{1CB67DE2-CDF0-491E-8383-74B5C4584115}" type="datetimeFigureOut">
              <a:rPr lang="en-US" smtClean="0"/>
              <a:t>5/13/2023</a:t>
            </a:fld>
            <a:endParaRPr lang="en-US"/>
          </a:p>
        </p:txBody>
      </p:sp>
      <p:sp>
        <p:nvSpPr>
          <p:cNvPr id="5" name="Footer Placeholder 4">
            <a:extLst>
              <a:ext uri="{FF2B5EF4-FFF2-40B4-BE49-F238E27FC236}">
                <a16:creationId xmlns:a16="http://schemas.microsoft.com/office/drawing/2014/main" id="{3895B7EA-504E-7619-3013-E5042FE319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51BF5E-37E9-1AEB-3FB7-A51C43094A49}"/>
              </a:ext>
            </a:extLst>
          </p:cNvPr>
          <p:cNvSpPr>
            <a:spLocks noGrp="1"/>
          </p:cNvSpPr>
          <p:nvPr>
            <p:ph type="sldNum" sz="quarter" idx="12"/>
          </p:nvPr>
        </p:nvSpPr>
        <p:spPr/>
        <p:txBody>
          <a:bodyPr/>
          <a:lstStyle/>
          <a:p>
            <a:fld id="{EC7DCC13-7677-42D9-A103-1555D0413351}" type="slidenum">
              <a:rPr lang="en-US" smtClean="0"/>
              <a:t>‹Nº›</a:t>
            </a:fld>
            <a:endParaRPr lang="en-US"/>
          </a:p>
        </p:txBody>
      </p:sp>
    </p:spTree>
    <p:extLst>
      <p:ext uri="{BB962C8B-B14F-4D97-AF65-F5344CB8AC3E}">
        <p14:creationId xmlns:p14="http://schemas.microsoft.com/office/powerpoint/2010/main" val="184080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3C418-CC4D-AB10-37DB-1F694425C0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932E51-29B7-50FA-A76A-33D7C7E430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74B413-5DA4-66D1-F39E-7E7F214EB970}"/>
              </a:ext>
            </a:extLst>
          </p:cNvPr>
          <p:cNvSpPr>
            <a:spLocks noGrp="1"/>
          </p:cNvSpPr>
          <p:nvPr>
            <p:ph type="dt" sz="half" idx="10"/>
          </p:nvPr>
        </p:nvSpPr>
        <p:spPr/>
        <p:txBody>
          <a:bodyPr/>
          <a:lstStyle/>
          <a:p>
            <a:fld id="{1CB67DE2-CDF0-491E-8383-74B5C4584115}" type="datetimeFigureOut">
              <a:rPr lang="en-US" smtClean="0"/>
              <a:t>5/13/2023</a:t>
            </a:fld>
            <a:endParaRPr lang="en-US"/>
          </a:p>
        </p:txBody>
      </p:sp>
      <p:sp>
        <p:nvSpPr>
          <p:cNvPr id="5" name="Footer Placeholder 4">
            <a:extLst>
              <a:ext uri="{FF2B5EF4-FFF2-40B4-BE49-F238E27FC236}">
                <a16:creationId xmlns:a16="http://schemas.microsoft.com/office/drawing/2014/main" id="{4C550F28-B5CA-92B8-4097-28B5ED49B7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11918F-028E-EC55-D533-6999B5821608}"/>
              </a:ext>
            </a:extLst>
          </p:cNvPr>
          <p:cNvSpPr>
            <a:spLocks noGrp="1"/>
          </p:cNvSpPr>
          <p:nvPr>
            <p:ph type="sldNum" sz="quarter" idx="12"/>
          </p:nvPr>
        </p:nvSpPr>
        <p:spPr/>
        <p:txBody>
          <a:bodyPr/>
          <a:lstStyle/>
          <a:p>
            <a:fld id="{EC7DCC13-7677-42D9-A103-1555D0413351}" type="slidenum">
              <a:rPr lang="en-US" smtClean="0"/>
              <a:t>‹Nº›</a:t>
            </a:fld>
            <a:endParaRPr lang="en-US"/>
          </a:p>
        </p:txBody>
      </p:sp>
    </p:spTree>
    <p:extLst>
      <p:ext uri="{BB962C8B-B14F-4D97-AF65-F5344CB8AC3E}">
        <p14:creationId xmlns:p14="http://schemas.microsoft.com/office/powerpoint/2010/main" val="2201378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76299B-9BD8-632C-2B93-1EFD2BAB96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1BB7ED-4AF4-E3E4-D1F5-50736DF9A4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FA9B62-C652-119C-DA94-416B7DCB37F6}"/>
              </a:ext>
            </a:extLst>
          </p:cNvPr>
          <p:cNvSpPr>
            <a:spLocks noGrp="1"/>
          </p:cNvSpPr>
          <p:nvPr>
            <p:ph type="dt" sz="half" idx="10"/>
          </p:nvPr>
        </p:nvSpPr>
        <p:spPr/>
        <p:txBody>
          <a:bodyPr/>
          <a:lstStyle/>
          <a:p>
            <a:fld id="{1CB67DE2-CDF0-491E-8383-74B5C4584115}" type="datetimeFigureOut">
              <a:rPr lang="en-US" smtClean="0"/>
              <a:t>5/13/2023</a:t>
            </a:fld>
            <a:endParaRPr lang="en-US"/>
          </a:p>
        </p:txBody>
      </p:sp>
      <p:sp>
        <p:nvSpPr>
          <p:cNvPr id="5" name="Footer Placeholder 4">
            <a:extLst>
              <a:ext uri="{FF2B5EF4-FFF2-40B4-BE49-F238E27FC236}">
                <a16:creationId xmlns:a16="http://schemas.microsoft.com/office/drawing/2014/main" id="{FCF395E8-84D0-33A2-64B8-058B29DB3E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CDADA7-B9EB-6012-C189-C24177BF14B0}"/>
              </a:ext>
            </a:extLst>
          </p:cNvPr>
          <p:cNvSpPr>
            <a:spLocks noGrp="1"/>
          </p:cNvSpPr>
          <p:nvPr>
            <p:ph type="sldNum" sz="quarter" idx="12"/>
          </p:nvPr>
        </p:nvSpPr>
        <p:spPr/>
        <p:txBody>
          <a:bodyPr/>
          <a:lstStyle/>
          <a:p>
            <a:fld id="{EC7DCC13-7677-42D9-A103-1555D0413351}" type="slidenum">
              <a:rPr lang="en-US" smtClean="0"/>
              <a:t>‹Nº›</a:t>
            </a:fld>
            <a:endParaRPr lang="en-US"/>
          </a:p>
        </p:txBody>
      </p:sp>
    </p:spTree>
    <p:extLst>
      <p:ext uri="{BB962C8B-B14F-4D97-AF65-F5344CB8AC3E}">
        <p14:creationId xmlns:p14="http://schemas.microsoft.com/office/powerpoint/2010/main" val="4234004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D8C0F-F860-3771-B0AF-9D40F394A1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C5FFF5-0B24-17F1-686A-A8B9B1B883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875AC9-F866-84D3-0BD2-9CBB9AAD70B1}"/>
              </a:ext>
            </a:extLst>
          </p:cNvPr>
          <p:cNvSpPr>
            <a:spLocks noGrp="1"/>
          </p:cNvSpPr>
          <p:nvPr>
            <p:ph type="dt" sz="half" idx="10"/>
          </p:nvPr>
        </p:nvSpPr>
        <p:spPr/>
        <p:txBody>
          <a:bodyPr/>
          <a:lstStyle/>
          <a:p>
            <a:fld id="{1CB67DE2-CDF0-491E-8383-74B5C4584115}" type="datetimeFigureOut">
              <a:rPr lang="en-US" smtClean="0"/>
              <a:t>5/13/2023</a:t>
            </a:fld>
            <a:endParaRPr lang="en-US"/>
          </a:p>
        </p:txBody>
      </p:sp>
      <p:sp>
        <p:nvSpPr>
          <p:cNvPr id="5" name="Footer Placeholder 4">
            <a:extLst>
              <a:ext uri="{FF2B5EF4-FFF2-40B4-BE49-F238E27FC236}">
                <a16:creationId xmlns:a16="http://schemas.microsoft.com/office/drawing/2014/main" id="{FEFC03C2-4F78-D8EB-131B-79B2675511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3EAB1F-D740-A857-7FED-98C2F87EBE7B}"/>
              </a:ext>
            </a:extLst>
          </p:cNvPr>
          <p:cNvSpPr>
            <a:spLocks noGrp="1"/>
          </p:cNvSpPr>
          <p:nvPr>
            <p:ph type="sldNum" sz="quarter" idx="12"/>
          </p:nvPr>
        </p:nvSpPr>
        <p:spPr/>
        <p:txBody>
          <a:bodyPr/>
          <a:lstStyle/>
          <a:p>
            <a:fld id="{EC7DCC13-7677-42D9-A103-1555D0413351}" type="slidenum">
              <a:rPr lang="en-US" smtClean="0"/>
              <a:t>‹Nº›</a:t>
            </a:fld>
            <a:endParaRPr lang="en-US"/>
          </a:p>
        </p:txBody>
      </p:sp>
    </p:spTree>
    <p:extLst>
      <p:ext uri="{BB962C8B-B14F-4D97-AF65-F5344CB8AC3E}">
        <p14:creationId xmlns:p14="http://schemas.microsoft.com/office/powerpoint/2010/main" val="1322972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7ED97-7C0E-611A-F1C8-256655E6D5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97E362-C039-AD2C-0AE8-88BF2B082D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845DEE-7282-C87B-CE2A-CA0CBC099159}"/>
              </a:ext>
            </a:extLst>
          </p:cNvPr>
          <p:cNvSpPr>
            <a:spLocks noGrp="1"/>
          </p:cNvSpPr>
          <p:nvPr>
            <p:ph type="dt" sz="half" idx="10"/>
          </p:nvPr>
        </p:nvSpPr>
        <p:spPr/>
        <p:txBody>
          <a:bodyPr/>
          <a:lstStyle/>
          <a:p>
            <a:fld id="{1CB67DE2-CDF0-491E-8383-74B5C4584115}" type="datetimeFigureOut">
              <a:rPr lang="en-US" smtClean="0"/>
              <a:t>5/13/2023</a:t>
            </a:fld>
            <a:endParaRPr lang="en-US"/>
          </a:p>
        </p:txBody>
      </p:sp>
      <p:sp>
        <p:nvSpPr>
          <p:cNvPr id="5" name="Footer Placeholder 4">
            <a:extLst>
              <a:ext uri="{FF2B5EF4-FFF2-40B4-BE49-F238E27FC236}">
                <a16:creationId xmlns:a16="http://schemas.microsoft.com/office/drawing/2014/main" id="{F370AEBF-DADE-6BF6-F513-9ABD6214F1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1DF8F4-69C2-565E-A687-52A32C84534C}"/>
              </a:ext>
            </a:extLst>
          </p:cNvPr>
          <p:cNvSpPr>
            <a:spLocks noGrp="1"/>
          </p:cNvSpPr>
          <p:nvPr>
            <p:ph type="sldNum" sz="quarter" idx="12"/>
          </p:nvPr>
        </p:nvSpPr>
        <p:spPr/>
        <p:txBody>
          <a:bodyPr/>
          <a:lstStyle/>
          <a:p>
            <a:fld id="{EC7DCC13-7677-42D9-A103-1555D0413351}" type="slidenum">
              <a:rPr lang="en-US" smtClean="0"/>
              <a:t>‹Nº›</a:t>
            </a:fld>
            <a:endParaRPr lang="en-US"/>
          </a:p>
        </p:txBody>
      </p:sp>
    </p:spTree>
    <p:extLst>
      <p:ext uri="{BB962C8B-B14F-4D97-AF65-F5344CB8AC3E}">
        <p14:creationId xmlns:p14="http://schemas.microsoft.com/office/powerpoint/2010/main" val="2982467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961BF-0B80-E03E-9089-0CE3D6C2A6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4DF114-9DB6-0198-F1C7-A1973444C7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F35099-1CEF-A57F-2445-7837F4C837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01CFB9-4581-29F3-3747-C154ECDA51EC}"/>
              </a:ext>
            </a:extLst>
          </p:cNvPr>
          <p:cNvSpPr>
            <a:spLocks noGrp="1"/>
          </p:cNvSpPr>
          <p:nvPr>
            <p:ph type="dt" sz="half" idx="10"/>
          </p:nvPr>
        </p:nvSpPr>
        <p:spPr/>
        <p:txBody>
          <a:bodyPr/>
          <a:lstStyle/>
          <a:p>
            <a:fld id="{1CB67DE2-CDF0-491E-8383-74B5C4584115}" type="datetimeFigureOut">
              <a:rPr lang="en-US" smtClean="0"/>
              <a:t>5/13/2023</a:t>
            </a:fld>
            <a:endParaRPr lang="en-US"/>
          </a:p>
        </p:txBody>
      </p:sp>
      <p:sp>
        <p:nvSpPr>
          <p:cNvPr id="6" name="Footer Placeholder 5">
            <a:extLst>
              <a:ext uri="{FF2B5EF4-FFF2-40B4-BE49-F238E27FC236}">
                <a16:creationId xmlns:a16="http://schemas.microsoft.com/office/drawing/2014/main" id="{EBA5BFF4-2513-A4E3-6690-BA7DA83BE8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06AAE-2817-47E8-845B-FA375B41D8BA}"/>
              </a:ext>
            </a:extLst>
          </p:cNvPr>
          <p:cNvSpPr>
            <a:spLocks noGrp="1"/>
          </p:cNvSpPr>
          <p:nvPr>
            <p:ph type="sldNum" sz="quarter" idx="12"/>
          </p:nvPr>
        </p:nvSpPr>
        <p:spPr/>
        <p:txBody>
          <a:bodyPr/>
          <a:lstStyle/>
          <a:p>
            <a:fld id="{EC7DCC13-7677-42D9-A103-1555D0413351}" type="slidenum">
              <a:rPr lang="en-US" smtClean="0"/>
              <a:t>‹Nº›</a:t>
            </a:fld>
            <a:endParaRPr lang="en-US"/>
          </a:p>
        </p:txBody>
      </p:sp>
    </p:spTree>
    <p:extLst>
      <p:ext uri="{BB962C8B-B14F-4D97-AF65-F5344CB8AC3E}">
        <p14:creationId xmlns:p14="http://schemas.microsoft.com/office/powerpoint/2010/main" val="1329028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01D03-07B4-4673-7949-BC454B1987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A9ECD4-BB4D-2D25-FE4A-BA4459FF76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78762B-A9C1-54C9-491A-F58CC8AB1F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12DEDC-CD2E-74BE-68B1-4589B31D20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995AA9-2088-8B3B-AC24-16CF4F5382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681A54-2AF7-73FA-362B-F18EC0175797}"/>
              </a:ext>
            </a:extLst>
          </p:cNvPr>
          <p:cNvSpPr>
            <a:spLocks noGrp="1"/>
          </p:cNvSpPr>
          <p:nvPr>
            <p:ph type="dt" sz="half" idx="10"/>
          </p:nvPr>
        </p:nvSpPr>
        <p:spPr/>
        <p:txBody>
          <a:bodyPr/>
          <a:lstStyle/>
          <a:p>
            <a:fld id="{1CB67DE2-CDF0-491E-8383-74B5C4584115}" type="datetimeFigureOut">
              <a:rPr lang="en-US" smtClean="0"/>
              <a:t>5/13/2023</a:t>
            </a:fld>
            <a:endParaRPr lang="en-US"/>
          </a:p>
        </p:txBody>
      </p:sp>
      <p:sp>
        <p:nvSpPr>
          <p:cNvPr id="8" name="Footer Placeholder 7">
            <a:extLst>
              <a:ext uri="{FF2B5EF4-FFF2-40B4-BE49-F238E27FC236}">
                <a16:creationId xmlns:a16="http://schemas.microsoft.com/office/drawing/2014/main" id="{95AEA705-3F91-0A9C-85A8-8E9CC4803E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865173-2983-11FF-54DA-040BA7BA81F8}"/>
              </a:ext>
            </a:extLst>
          </p:cNvPr>
          <p:cNvSpPr>
            <a:spLocks noGrp="1"/>
          </p:cNvSpPr>
          <p:nvPr>
            <p:ph type="sldNum" sz="quarter" idx="12"/>
          </p:nvPr>
        </p:nvSpPr>
        <p:spPr/>
        <p:txBody>
          <a:bodyPr/>
          <a:lstStyle/>
          <a:p>
            <a:fld id="{EC7DCC13-7677-42D9-A103-1555D0413351}" type="slidenum">
              <a:rPr lang="en-US" smtClean="0"/>
              <a:t>‹Nº›</a:t>
            </a:fld>
            <a:endParaRPr lang="en-US"/>
          </a:p>
        </p:txBody>
      </p:sp>
    </p:spTree>
    <p:extLst>
      <p:ext uri="{BB962C8B-B14F-4D97-AF65-F5344CB8AC3E}">
        <p14:creationId xmlns:p14="http://schemas.microsoft.com/office/powerpoint/2010/main" val="294432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59166-97FF-AD3D-1749-D5D1589484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7B153F-ABC0-3D83-6118-CA95BB19DA40}"/>
              </a:ext>
            </a:extLst>
          </p:cNvPr>
          <p:cNvSpPr>
            <a:spLocks noGrp="1"/>
          </p:cNvSpPr>
          <p:nvPr>
            <p:ph type="dt" sz="half" idx="10"/>
          </p:nvPr>
        </p:nvSpPr>
        <p:spPr/>
        <p:txBody>
          <a:bodyPr/>
          <a:lstStyle/>
          <a:p>
            <a:fld id="{1CB67DE2-CDF0-491E-8383-74B5C4584115}" type="datetimeFigureOut">
              <a:rPr lang="en-US" smtClean="0"/>
              <a:t>5/13/2023</a:t>
            </a:fld>
            <a:endParaRPr lang="en-US"/>
          </a:p>
        </p:txBody>
      </p:sp>
      <p:sp>
        <p:nvSpPr>
          <p:cNvPr id="4" name="Footer Placeholder 3">
            <a:extLst>
              <a:ext uri="{FF2B5EF4-FFF2-40B4-BE49-F238E27FC236}">
                <a16:creationId xmlns:a16="http://schemas.microsoft.com/office/drawing/2014/main" id="{2FF8D4B8-624D-518A-C4CE-1E7A3361D2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0AB26E-F35C-8298-3EF9-54F08791FFED}"/>
              </a:ext>
            </a:extLst>
          </p:cNvPr>
          <p:cNvSpPr>
            <a:spLocks noGrp="1"/>
          </p:cNvSpPr>
          <p:nvPr>
            <p:ph type="sldNum" sz="quarter" idx="12"/>
          </p:nvPr>
        </p:nvSpPr>
        <p:spPr/>
        <p:txBody>
          <a:bodyPr/>
          <a:lstStyle/>
          <a:p>
            <a:fld id="{EC7DCC13-7677-42D9-A103-1555D0413351}" type="slidenum">
              <a:rPr lang="en-US" smtClean="0"/>
              <a:t>‹Nº›</a:t>
            </a:fld>
            <a:endParaRPr lang="en-US"/>
          </a:p>
        </p:txBody>
      </p:sp>
    </p:spTree>
    <p:extLst>
      <p:ext uri="{BB962C8B-B14F-4D97-AF65-F5344CB8AC3E}">
        <p14:creationId xmlns:p14="http://schemas.microsoft.com/office/powerpoint/2010/main" val="3631076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A8810A-8F53-BF71-FF0D-1917DA8C9815}"/>
              </a:ext>
            </a:extLst>
          </p:cNvPr>
          <p:cNvSpPr>
            <a:spLocks noGrp="1"/>
          </p:cNvSpPr>
          <p:nvPr>
            <p:ph type="dt" sz="half" idx="10"/>
          </p:nvPr>
        </p:nvSpPr>
        <p:spPr/>
        <p:txBody>
          <a:bodyPr/>
          <a:lstStyle/>
          <a:p>
            <a:fld id="{1CB67DE2-CDF0-491E-8383-74B5C4584115}" type="datetimeFigureOut">
              <a:rPr lang="en-US" smtClean="0"/>
              <a:t>5/13/2023</a:t>
            </a:fld>
            <a:endParaRPr lang="en-US"/>
          </a:p>
        </p:txBody>
      </p:sp>
      <p:sp>
        <p:nvSpPr>
          <p:cNvPr id="3" name="Footer Placeholder 2">
            <a:extLst>
              <a:ext uri="{FF2B5EF4-FFF2-40B4-BE49-F238E27FC236}">
                <a16:creationId xmlns:a16="http://schemas.microsoft.com/office/drawing/2014/main" id="{F8EC3A7C-916E-BA52-0431-255CD02076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FD724F-ECD5-00B1-81E3-7CE0D4FF31D9}"/>
              </a:ext>
            </a:extLst>
          </p:cNvPr>
          <p:cNvSpPr>
            <a:spLocks noGrp="1"/>
          </p:cNvSpPr>
          <p:nvPr>
            <p:ph type="sldNum" sz="quarter" idx="12"/>
          </p:nvPr>
        </p:nvSpPr>
        <p:spPr/>
        <p:txBody>
          <a:bodyPr/>
          <a:lstStyle/>
          <a:p>
            <a:fld id="{EC7DCC13-7677-42D9-A103-1555D0413351}" type="slidenum">
              <a:rPr lang="en-US" smtClean="0"/>
              <a:t>‹Nº›</a:t>
            </a:fld>
            <a:endParaRPr lang="en-US"/>
          </a:p>
        </p:txBody>
      </p:sp>
    </p:spTree>
    <p:extLst>
      <p:ext uri="{BB962C8B-B14F-4D97-AF65-F5344CB8AC3E}">
        <p14:creationId xmlns:p14="http://schemas.microsoft.com/office/powerpoint/2010/main" val="287930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3FA58-EC24-471B-1CF9-03AB634C5B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068205-DE0D-064C-A297-D4FBFD5CD3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DB263C-DF63-E5BD-C752-1096E4895A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470F46-7357-1DD4-A15D-2FCC8F910412}"/>
              </a:ext>
            </a:extLst>
          </p:cNvPr>
          <p:cNvSpPr>
            <a:spLocks noGrp="1"/>
          </p:cNvSpPr>
          <p:nvPr>
            <p:ph type="dt" sz="half" idx="10"/>
          </p:nvPr>
        </p:nvSpPr>
        <p:spPr/>
        <p:txBody>
          <a:bodyPr/>
          <a:lstStyle/>
          <a:p>
            <a:fld id="{1CB67DE2-CDF0-491E-8383-74B5C4584115}" type="datetimeFigureOut">
              <a:rPr lang="en-US" smtClean="0"/>
              <a:t>5/13/2023</a:t>
            </a:fld>
            <a:endParaRPr lang="en-US"/>
          </a:p>
        </p:txBody>
      </p:sp>
      <p:sp>
        <p:nvSpPr>
          <p:cNvPr id="6" name="Footer Placeholder 5">
            <a:extLst>
              <a:ext uri="{FF2B5EF4-FFF2-40B4-BE49-F238E27FC236}">
                <a16:creationId xmlns:a16="http://schemas.microsoft.com/office/drawing/2014/main" id="{7616B785-0B5D-5C36-3211-99B3BFBA4B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8E471E-D1CE-2D10-7C6E-7648881B827A}"/>
              </a:ext>
            </a:extLst>
          </p:cNvPr>
          <p:cNvSpPr>
            <a:spLocks noGrp="1"/>
          </p:cNvSpPr>
          <p:nvPr>
            <p:ph type="sldNum" sz="quarter" idx="12"/>
          </p:nvPr>
        </p:nvSpPr>
        <p:spPr/>
        <p:txBody>
          <a:bodyPr/>
          <a:lstStyle/>
          <a:p>
            <a:fld id="{EC7DCC13-7677-42D9-A103-1555D0413351}" type="slidenum">
              <a:rPr lang="en-US" smtClean="0"/>
              <a:t>‹Nº›</a:t>
            </a:fld>
            <a:endParaRPr lang="en-US"/>
          </a:p>
        </p:txBody>
      </p:sp>
    </p:spTree>
    <p:extLst>
      <p:ext uri="{BB962C8B-B14F-4D97-AF65-F5344CB8AC3E}">
        <p14:creationId xmlns:p14="http://schemas.microsoft.com/office/powerpoint/2010/main" val="3092705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4B0FB-3844-8F63-63B6-DCBE36F19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775483-6F70-BFCF-11F9-121838ABEF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81B456-DA77-026A-A5B6-28B3AFD48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7E557E-CE6C-3F79-A4A9-675C5EC189A4}"/>
              </a:ext>
            </a:extLst>
          </p:cNvPr>
          <p:cNvSpPr>
            <a:spLocks noGrp="1"/>
          </p:cNvSpPr>
          <p:nvPr>
            <p:ph type="dt" sz="half" idx="10"/>
          </p:nvPr>
        </p:nvSpPr>
        <p:spPr/>
        <p:txBody>
          <a:bodyPr/>
          <a:lstStyle/>
          <a:p>
            <a:fld id="{1CB67DE2-CDF0-491E-8383-74B5C4584115}" type="datetimeFigureOut">
              <a:rPr lang="en-US" smtClean="0"/>
              <a:t>5/13/2023</a:t>
            </a:fld>
            <a:endParaRPr lang="en-US"/>
          </a:p>
        </p:txBody>
      </p:sp>
      <p:sp>
        <p:nvSpPr>
          <p:cNvPr id="6" name="Footer Placeholder 5">
            <a:extLst>
              <a:ext uri="{FF2B5EF4-FFF2-40B4-BE49-F238E27FC236}">
                <a16:creationId xmlns:a16="http://schemas.microsoft.com/office/drawing/2014/main" id="{1CE5AA33-55F4-3F35-2179-AE4F14F626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ED748A-C8FD-EF3D-1C1B-8F2B6CE7949D}"/>
              </a:ext>
            </a:extLst>
          </p:cNvPr>
          <p:cNvSpPr>
            <a:spLocks noGrp="1"/>
          </p:cNvSpPr>
          <p:nvPr>
            <p:ph type="sldNum" sz="quarter" idx="12"/>
          </p:nvPr>
        </p:nvSpPr>
        <p:spPr/>
        <p:txBody>
          <a:bodyPr/>
          <a:lstStyle/>
          <a:p>
            <a:fld id="{EC7DCC13-7677-42D9-A103-1555D0413351}" type="slidenum">
              <a:rPr lang="en-US" smtClean="0"/>
              <a:t>‹Nº›</a:t>
            </a:fld>
            <a:endParaRPr lang="en-US"/>
          </a:p>
        </p:txBody>
      </p:sp>
    </p:spTree>
    <p:extLst>
      <p:ext uri="{BB962C8B-B14F-4D97-AF65-F5344CB8AC3E}">
        <p14:creationId xmlns:p14="http://schemas.microsoft.com/office/powerpoint/2010/main" val="4071294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F407FE-9CD8-B71F-EEE7-138A39637C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7BB6C9-F6C9-05B4-9A1D-BCCC2AC55E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EF1D43-0B83-67C0-D7D2-9DE62BEF6E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B67DE2-CDF0-491E-8383-74B5C4584115}" type="datetimeFigureOut">
              <a:rPr lang="en-US" smtClean="0"/>
              <a:t>5/13/2023</a:t>
            </a:fld>
            <a:endParaRPr lang="en-US"/>
          </a:p>
        </p:txBody>
      </p:sp>
      <p:sp>
        <p:nvSpPr>
          <p:cNvPr id="5" name="Footer Placeholder 4">
            <a:extLst>
              <a:ext uri="{FF2B5EF4-FFF2-40B4-BE49-F238E27FC236}">
                <a16:creationId xmlns:a16="http://schemas.microsoft.com/office/drawing/2014/main" id="{47A700A5-93EA-5994-930E-A2D3A81989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9B60BB-D1D6-87E9-548C-D43BB686C4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7DCC13-7677-42D9-A103-1555D0413351}" type="slidenum">
              <a:rPr lang="en-US" smtClean="0"/>
              <a:t>‹Nº›</a:t>
            </a:fld>
            <a:endParaRPr lang="en-US"/>
          </a:p>
        </p:txBody>
      </p:sp>
    </p:spTree>
    <p:extLst>
      <p:ext uri="{BB962C8B-B14F-4D97-AF65-F5344CB8AC3E}">
        <p14:creationId xmlns:p14="http://schemas.microsoft.com/office/powerpoint/2010/main" val="225555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docs.google.com/spreadsheets/d/16aLja5cazlmE_Jl_WEJincsHtFfUABK5/edit#gid=1772185559" TargetMode="External"/><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hyperlink" Target="http://www.motor1.com/" TargetMode="External"/><Relationship Id="rId4" Type="http://schemas.openxmlformats.org/officeDocument/2006/relationships/hyperlink" Target="https://www.acara.org.ar/sobre-nosotros.php"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webp"/><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webp"/><Relationship Id="rId5" Type="http://schemas.openxmlformats.org/officeDocument/2006/relationships/image" Target="../media/image6.jpg"/><Relationship Id="rId4" Type="http://schemas.openxmlformats.org/officeDocument/2006/relationships/image" Target="../media/image5.webp"/></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5329646" y="431514"/>
            <a:ext cx="6862354" cy="6426486"/>
          </a:xfrm>
          <a:prstGeom prst="rect">
            <a:avLst/>
          </a:prstGeom>
          <a:blipFill dpi="0" rotWithShape="1">
            <a:blip r:embed="rId2">
              <a:alphaModFix amt="93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47CAA62-D64C-E8A3-94FF-323C8B8810B9}"/>
              </a:ext>
            </a:extLst>
          </p:cNvPr>
          <p:cNvSpPr txBox="1">
            <a:spLocks/>
          </p:cNvSpPr>
          <p:nvPr/>
        </p:nvSpPr>
        <p:spPr>
          <a:xfrm>
            <a:off x="0" y="1"/>
            <a:ext cx="12192000" cy="431513"/>
          </a:xfrm>
          <a:prstGeom prst="rect">
            <a:avLst/>
          </a:prstGeom>
          <a:solidFill>
            <a:schemeClr val="tx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2800" b="1" dirty="0" smtClean="0">
                <a:solidFill>
                  <a:schemeClr val="bg1"/>
                </a:solidFill>
                <a:latin typeface="+mn-lt"/>
                <a:ea typeface="Yu Gothic UI Semilight" panose="020B0400000000000000" pitchFamily="34" charset="-128"/>
                <a:cs typeface="Aharoni" panose="02010803020104030203" pitchFamily="2" charset="-79"/>
              </a:rPr>
              <a:t>ENTREGA FINAL B.A.</a:t>
            </a:r>
            <a:endParaRPr lang="en-US" sz="2800" b="1" dirty="0">
              <a:solidFill>
                <a:schemeClr val="bg1"/>
              </a:solidFill>
              <a:latin typeface="+mn-lt"/>
              <a:ea typeface="Yu Gothic UI Semilight" panose="020B0400000000000000" pitchFamily="34" charset="-128"/>
              <a:cs typeface="Aharoni" panose="02010803020104030203" pitchFamily="2" charset="-79"/>
            </a:endParaRPr>
          </a:p>
        </p:txBody>
      </p:sp>
      <p:sp>
        <p:nvSpPr>
          <p:cNvPr id="5" name="Subtitle 2">
            <a:extLst>
              <a:ext uri="{FF2B5EF4-FFF2-40B4-BE49-F238E27FC236}">
                <a16:creationId xmlns:a16="http://schemas.microsoft.com/office/drawing/2014/main" id="{B7C280FD-6B6A-7B0F-D3A1-4794DCF450CB}"/>
              </a:ext>
            </a:extLst>
          </p:cNvPr>
          <p:cNvSpPr txBox="1">
            <a:spLocks/>
          </p:cNvSpPr>
          <p:nvPr/>
        </p:nvSpPr>
        <p:spPr>
          <a:xfrm>
            <a:off x="0" y="431514"/>
            <a:ext cx="5329646" cy="6426486"/>
          </a:xfrm>
          <a:prstGeom prst="rect">
            <a:avLst/>
          </a:prstGeom>
          <a:solidFill>
            <a:schemeClr val="bg1">
              <a:lumMod val="95000"/>
            </a:schemeClr>
          </a:solidFill>
          <a:ln w="12700">
            <a:noFill/>
          </a:ln>
        </p:spPr>
        <p:txBody>
          <a:bodyPr vert="horz" lIns="91440" tIns="45720" rIns="91440" bIns="45720" rtlCol="0" anchor="ctr">
            <a:normAutofit fontScale="97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pPr>
            <a:r>
              <a:rPr lang="es-AR" sz="2000" b="1" dirty="0" smtClean="0">
                <a:ea typeface="+mj-ea"/>
                <a:cs typeface="Aharoni" panose="02010803020104030203" pitchFamily="2" charset="-79"/>
              </a:rPr>
              <a:t>	Proyecto: PEUGEOT 208 (2023)</a:t>
            </a:r>
          </a:p>
          <a:p>
            <a:pPr algn="l">
              <a:spcBef>
                <a:spcPct val="0"/>
              </a:spcBef>
            </a:pPr>
            <a:r>
              <a:rPr lang="es-AR" sz="2000" b="1" dirty="0" smtClean="0">
                <a:ea typeface="+mj-ea"/>
                <a:cs typeface="Aharoni" panose="02010803020104030203" pitchFamily="2" charset="-79"/>
              </a:rPr>
              <a:t>	Alumno: Agustín López</a:t>
            </a:r>
          </a:p>
          <a:p>
            <a:pPr algn="l">
              <a:spcBef>
                <a:spcPct val="0"/>
              </a:spcBef>
            </a:pPr>
            <a:r>
              <a:rPr lang="es-AR" sz="2000" b="1" dirty="0" smtClean="0">
                <a:ea typeface="+mj-ea"/>
                <a:cs typeface="Aharoni" panose="02010803020104030203" pitchFamily="2" charset="-79"/>
              </a:rPr>
              <a:t>	Curso: Business </a:t>
            </a:r>
            <a:r>
              <a:rPr lang="es-AR" sz="2000" b="1" dirty="0" err="1" smtClean="0">
                <a:ea typeface="+mj-ea"/>
                <a:cs typeface="Aharoni" panose="02010803020104030203" pitchFamily="2" charset="-79"/>
              </a:rPr>
              <a:t>Analytics</a:t>
            </a:r>
            <a:endParaRPr lang="es-AR" sz="2000" b="1" dirty="0" smtClean="0">
              <a:ea typeface="+mj-ea"/>
              <a:cs typeface="Aharoni" panose="02010803020104030203" pitchFamily="2" charset="-79"/>
            </a:endParaRPr>
          </a:p>
          <a:p>
            <a:pPr algn="l">
              <a:spcBef>
                <a:spcPct val="0"/>
              </a:spcBef>
            </a:pPr>
            <a:r>
              <a:rPr lang="es-AR" sz="2000" b="1" dirty="0" smtClean="0">
                <a:ea typeface="+mj-ea"/>
                <a:cs typeface="Aharoni" panose="02010803020104030203" pitchFamily="2" charset="-79"/>
              </a:rPr>
              <a:t>	Comisión: 40570</a:t>
            </a:r>
          </a:p>
          <a:p>
            <a:pPr algn="l">
              <a:spcBef>
                <a:spcPct val="0"/>
              </a:spcBef>
            </a:pPr>
            <a:r>
              <a:rPr lang="es-AR" sz="2000" b="1" dirty="0" smtClean="0">
                <a:ea typeface="+mj-ea"/>
                <a:cs typeface="Aharoni" panose="02010803020104030203" pitchFamily="2" charset="-79"/>
              </a:rPr>
              <a:t>	Profesor: Alcides González</a:t>
            </a:r>
          </a:p>
          <a:p>
            <a:pPr algn="l">
              <a:spcBef>
                <a:spcPct val="0"/>
              </a:spcBef>
            </a:pPr>
            <a:r>
              <a:rPr lang="es-AR" sz="2000" b="1" dirty="0" smtClean="0">
                <a:ea typeface="+mj-ea"/>
                <a:cs typeface="Aharoni" panose="02010803020104030203" pitchFamily="2" charset="-79"/>
              </a:rPr>
              <a:t>	Tutor: </a:t>
            </a:r>
            <a:r>
              <a:rPr lang="es-AR" sz="2000" b="1" dirty="0" err="1" smtClean="0">
                <a:ea typeface="+mj-ea"/>
                <a:cs typeface="Aharoni" panose="02010803020104030203" pitchFamily="2" charset="-79"/>
              </a:rPr>
              <a:t>Alexei</a:t>
            </a:r>
            <a:r>
              <a:rPr lang="es-AR" sz="2000" b="1" dirty="0" smtClean="0">
                <a:ea typeface="+mj-ea"/>
                <a:cs typeface="Aharoni" panose="02010803020104030203" pitchFamily="2" charset="-79"/>
              </a:rPr>
              <a:t> </a:t>
            </a:r>
            <a:r>
              <a:rPr lang="es-AR" sz="2000" b="1" dirty="0" err="1" smtClean="0">
                <a:ea typeface="+mj-ea"/>
                <a:cs typeface="Aharoni" panose="02010803020104030203" pitchFamily="2" charset="-79"/>
              </a:rPr>
              <a:t>Koutenkov</a:t>
            </a:r>
            <a:endParaRPr lang="es-AR" sz="2000" b="1" dirty="0">
              <a:ea typeface="+mj-ea"/>
              <a:cs typeface="Aharoni" panose="02010803020104030203" pitchFamily="2" charset="-79"/>
            </a:endParaRPr>
          </a:p>
        </p:txBody>
      </p:sp>
    </p:spTree>
    <p:extLst>
      <p:ext uri="{BB962C8B-B14F-4D97-AF65-F5344CB8AC3E}">
        <p14:creationId xmlns:p14="http://schemas.microsoft.com/office/powerpoint/2010/main" val="3537394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7CAA62-D64C-E8A3-94FF-323C8B8810B9}"/>
              </a:ext>
            </a:extLst>
          </p:cNvPr>
          <p:cNvSpPr txBox="1">
            <a:spLocks/>
          </p:cNvSpPr>
          <p:nvPr/>
        </p:nvSpPr>
        <p:spPr>
          <a:xfrm>
            <a:off x="0" y="1"/>
            <a:ext cx="12192000" cy="431513"/>
          </a:xfrm>
          <a:prstGeom prst="rect">
            <a:avLst/>
          </a:prstGeom>
          <a:solidFill>
            <a:schemeClr val="tx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2800" b="1" dirty="0" smtClean="0">
                <a:solidFill>
                  <a:schemeClr val="bg1"/>
                </a:solidFill>
                <a:latin typeface="+mn-lt"/>
                <a:ea typeface="Yu Gothic UI Semilight" panose="020B0400000000000000" pitchFamily="34" charset="-128"/>
                <a:cs typeface="Aharoni" panose="02010803020104030203" pitchFamily="2" charset="-79"/>
              </a:rPr>
              <a:t>ANÁLISIS DESCRIPTIVO</a:t>
            </a:r>
            <a:endParaRPr lang="en-US" sz="2800" b="1" dirty="0">
              <a:solidFill>
                <a:schemeClr val="bg1"/>
              </a:solidFill>
              <a:latin typeface="+mn-lt"/>
              <a:ea typeface="Yu Gothic UI Semilight" panose="020B0400000000000000" pitchFamily="34" charset="-128"/>
              <a:cs typeface="Aharoni" panose="02010803020104030203" pitchFamily="2" charset="-79"/>
            </a:endParaRPr>
          </a:p>
        </p:txBody>
      </p:sp>
      <p:pic>
        <p:nvPicPr>
          <p:cNvPr id="7" name="Imagen 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178215" y="5800138"/>
            <a:ext cx="1013784" cy="1057862"/>
          </a:xfrm>
          <a:prstGeom prst="rect">
            <a:avLst/>
          </a:prstGeom>
        </p:spPr>
      </p:pic>
      <p:sp>
        <p:nvSpPr>
          <p:cNvPr id="8" name="CuadroTexto 7"/>
          <p:cNvSpPr txBox="1"/>
          <p:nvPr/>
        </p:nvSpPr>
        <p:spPr>
          <a:xfrm>
            <a:off x="1037796" y="611559"/>
            <a:ext cx="10116408" cy="3785652"/>
          </a:xfrm>
          <a:prstGeom prst="rect">
            <a:avLst/>
          </a:prstGeom>
          <a:noFill/>
        </p:spPr>
        <p:txBody>
          <a:bodyPr wrap="square" rtlCol="0">
            <a:spAutoFit/>
          </a:bodyPr>
          <a:lstStyle/>
          <a:p>
            <a:pPr algn="just"/>
            <a:r>
              <a:rPr lang="es-ES" sz="1600" dirty="0"/>
              <a:t>A continuación, se realiza un análisis descriptivo de las ventas </a:t>
            </a:r>
            <a:r>
              <a:rPr lang="es-ES" sz="1600" dirty="0" smtClean="0"/>
              <a:t>del </a:t>
            </a:r>
            <a:r>
              <a:rPr lang="es-ES" sz="1600" b="1" dirty="0" smtClean="0">
                <a:solidFill>
                  <a:srgbClr val="041E9E"/>
                </a:solidFill>
              </a:rPr>
              <a:t>PEUGEOT </a:t>
            </a:r>
            <a:r>
              <a:rPr lang="es-ES" sz="1600" b="1" dirty="0">
                <a:solidFill>
                  <a:srgbClr val="041E9E"/>
                </a:solidFill>
              </a:rPr>
              <a:t>208 </a:t>
            </a:r>
            <a:r>
              <a:rPr lang="es-ES" sz="1600" dirty="0"/>
              <a:t>desde su lanzamiento en julio de 2013 hasta diciembre de 2022. Como base de datos se utilizará el registro de ventas totales de autos (por modelo) de los últimos 10 años en Argentina:</a:t>
            </a:r>
            <a:endParaRPr lang="en-US" sz="1600" dirty="0"/>
          </a:p>
          <a:p>
            <a:pPr algn="just"/>
            <a:r>
              <a:rPr lang="es-ES" sz="1600" u="sng" dirty="0">
                <a:hlinkClick r:id="rId3"/>
              </a:rPr>
              <a:t>https://docs.google.com/spreadsheets/d/16aLja5cazlmE_Jl_WEJincsHtFfUABK5/edit#gid=1772185559</a:t>
            </a:r>
            <a:endParaRPr lang="en-US" sz="1600" dirty="0"/>
          </a:p>
          <a:p>
            <a:pPr algn="just"/>
            <a:r>
              <a:rPr lang="es-ES" sz="1600" dirty="0"/>
              <a:t> </a:t>
            </a:r>
            <a:endParaRPr lang="en-US" sz="1600" dirty="0"/>
          </a:p>
          <a:p>
            <a:pPr algn="just"/>
            <a:r>
              <a:rPr lang="es-ES" sz="1600" dirty="0"/>
              <a:t>La información fue extraída de los datos que recopila la institución </a:t>
            </a:r>
            <a:r>
              <a:rPr lang="es-ES" sz="1600" u="sng" dirty="0">
                <a:hlinkClick r:id="rId4"/>
              </a:rPr>
              <a:t>Acara</a:t>
            </a:r>
            <a:r>
              <a:rPr lang="es-ES" sz="1600" dirty="0"/>
              <a:t>, que representa a todos los Concesionarios Oficiales de Automotores en la República Argentina. Dicha información fue publicada en el portal </a:t>
            </a:r>
            <a:r>
              <a:rPr lang="es-ES" sz="1600" u="sng" dirty="0">
                <a:hlinkClick r:id="rId5"/>
              </a:rPr>
              <a:t>www.motor1.com</a:t>
            </a:r>
            <a:r>
              <a:rPr lang="es-ES" sz="1600" dirty="0"/>
              <a:t> a lo largo de 10 años.</a:t>
            </a:r>
            <a:endParaRPr lang="en-US" sz="1600" dirty="0"/>
          </a:p>
          <a:p>
            <a:pPr algn="just"/>
            <a:r>
              <a:rPr lang="es-ES" sz="1600" dirty="0"/>
              <a:t> </a:t>
            </a:r>
            <a:endParaRPr lang="en-US" sz="1600" dirty="0"/>
          </a:p>
          <a:p>
            <a:pPr algn="just"/>
            <a:r>
              <a:rPr lang="es-ES" sz="1600" dirty="0"/>
              <a:t>Las métricas que se relacionarán a este análisis son</a:t>
            </a:r>
            <a:r>
              <a:rPr lang="es-ES" sz="1600" dirty="0" smtClean="0"/>
              <a:t>:</a:t>
            </a:r>
            <a:endParaRPr lang="en-US" sz="1600" dirty="0"/>
          </a:p>
          <a:p>
            <a:pPr marL="285750" lvl="0" indent="-285750" algn="just">
              <a:buFont typeface="Arial" panose="020B0604020202020204" pitchFamily="34" charset="0"/>
              <a:buChar char="•"/>
            </a:pPr>
            <a:r>
              <a:rPr lang="es-ES" sz="1600" dirty="0"/>
              <a:t>Ranking (anual) de autos más vendidos.</a:t>
            </a:r>
            <a:endParaRPr lang="en-US" sz="1600" dirty="0"/>
          </a:p>
          <a:p>
            <a:pPr marL="285750" lvl="0" indent="-285750" algn="just">
              <a:buFont typeface="Arial" panose="020B0604020202020204" pitchFamily="34" charset="0"/>
              <a:buChar char="•"/>
            </a:pPr>
            <a:r>
              <a:rPr lang="es-ES" sz="1600" dirty="0"/>
              <a:t>Cantidad de ventas acumuladas (patentamientos).</a:t>
            </a:r>
            <a:endParaRPr lang="en-US" sz="1600" dirty="0"/>
          </a:p>
          <a:p>
            <a:pPr marL="285750" lvl="0" indent="-285750" algn="just">
              <a:buFont typeface="Arial" panose="020B0604020202020204" pitchFamily="34" charset="0"/>
              <a:buChar char="•"/>
            </a:pPr>
            <a:r>
              <a:rPr lang="es-ES" sz="1600" dirty="0" err="1"/>
              <a:t>Market</a:t>
            </a:r>
            <a:r>
              <a:rPr lang="es-ES" sz="1600" dirty="0"/>
              <a:t> share del TOP 10 de autos más vendidos.</a:t>
            </a:r>
            <a:endParaRPr lang="en-US" sz="1600" dirty="0"/>
          </a:p>
          <a:p>
            <a:pPr algn="just"/>
            <a:r>
              <a:rPr lang="es-ES" sz="1600" dirty="0"/>
              <a:t> </a:t>
            </a:r>
            <a:endParaRPr lang="en-US" sz="1600" dirty="0"/>
          </a:p>
          <a:p>
            <a:pPr algn="just"/>
            <a:r>
              <a:rPr lang="es-ES" sz="1600" dirty="0"/>
              <a:t>Este análisis permitirá definir los pasos a seguir en 2023 para no perder terreno frente a la competencia.</a:t>
            </a:r>
            <a:endParaRPr lang="en-US" sz="1600" dirty="0"/>
          </a:p>
        </p:txBody>
      </p:sp>
      <p:graphicFrame>
        <p:nvGraphicFramePr>
          <p:cNvPr id="3" name="Tabla 2"/>
          <p:cNvGraphicFramePr>
            <a:graphicFrameLocks noGrp="1"/>
          </p:cNvGraphicFramePr>
          <p:nvPr>
            <p:extLst>
              <p:ext uri="{D42A27DB-BD31-4B8C-83A1-F6EECF244321}">
                <p14:modId xmlns:p14="http://schemas.microsoft.com/office/powerpoint/2010/main" val="3781057496"/>
              </p:ext>
            </p:extLst>
          </p:nvPr>
        </p:nvGraphicFramePr>
        <p:xfrm>
          <a:off x="1037796" y="4397211"/>
          <a:ext cx="5217794" cy="2095500"/>
        </p:xfrm>
        <a:graphic>
          <a:graphicData uri="http://schemas.openxmlformats.org/drawingml/2006/table">
            <a:tbl>
              <a:tblPr firstRow="1" firstCol="1" bandRow="1">
                <a:tableStyleId>{5C22544A-7EE6-4342-B048-85BDC9FD1C3A}</a:tableStyleId>
              </a:tblPr>
              <a:tblGrid>
                <a:gridCol w="520890">
                  <a:extLst>
                    <a:ext uri="{9D8B030D-6E8A-4147-A177-3AD203B41FA5}">
                      <a16:colId xmlns:a16="http://schemas.microsoft.com/office/drawing/2014/main" val="3100691818"/>
                    </a:ext>
                  </a:extLst>
                </a:gridCol>
                <a:gridCol w="736869">
                  <a:extLst>
                    <a:ext uri="{9D8B030D-6E8A-4147-A177-3AD203B41FA5}">
                      <a16:colId xmlns:a16="http://schemas.microsoft.com/office/drawing/2014/main" val="1339716598"/>
                    </a:ext>
                  </a:extLst>
                </a:gridCol>
                <a:gridCol w="1350503">
                  <a:extLst>
                    <a:ext uri="{9D8B030D-6E8A-4147-A177-3AD203B41FA5}">
                      <a16:colId xmlns:a16="http://schemas.microsoft.com/office/drawing/2014/main" val="3580673955"/>
                    </a:ext>
                  </a:extLst>
                </a:gridCol>
                <a:gridCol w="1170732">
                  <a:extLst>
                    <a:ext uri="{9D8B030D-6E8A-4147-A177-3AD203B41FA5}">
                      <a16:colId xmlns:a16="http://schemas.microsoft.com/office/drawing/2014/main" val="1871080374"/>
                    </a:ext>
                  </a:extLst>
                </a:gridCol>
                <a:gridCol w="1438800">
                  <a:extLst>
                    <a:ext uri="{9D8B030D-6E8A-4147-A177-3AD203B41FA5}">
                      <a16:colId xmlns:a16="http://schemas.microsoft.com/office/drawing/2014/main" val="1099929290"/>
                    </a:ext>
                  </a:extLst>
                </a:gridCol>
              </a:tblGrid>
              <a:tr h="190500">
                <a:tc>
                  <a:txBody>
                    <a:bodyPr/>
                    <a:lstStyle/>
                    <a:p>
                      <a:pPr algn="ctr">
                        <a:lnSpc>
                          <a:spcPct val="107000"/>
                        </a:lnSpc>
                        <a:spcAft>
                          <a:spcPts val="0"/>
                        </a:spcAft>
                      </a:pPr>
                      <a:r>
                        <a:rPr lang="en-US" sz="1100">
                          <a:effectLst/>
                        </a:rPr>
                        <a:t>Año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US" sz="1100" dirty="0">
                          <a:effectLst/>
                        </a:rPr>
                        <a:t>Ranking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US" sz="1100">
                          <a:effectLst/>
                        </a:rPr>
                        <a:t>Modelo de Auto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US" sz="1100">
                          <a:effectLst/>
                        </a:rPr>
                        <a:t>Cant. Ventas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US" sz="1100">
                          <a:effectLst/>
                        </a:rPr>
                        <a:t>Market Share TOP 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77648180"/>
                  </a:ext>
                </a:extLst>
              </a:tr>
              <a:tr h="190500">
                <a:tc>
                  <a:txBody>
                    <a:bodyPr/>
                    <a:lstStyle/>
                    <a:p>
                      <a:pPr algn="ctr">
                        <a:lnSpc>
                          <a:spcPct val="107000"/>
                        </a:lnSpc>
                        <a:spcAft>
                          <a:spcPts val="0"/>
                        </a:spcAft>
                      </a:pPr>
                      <a:r>
                        <a:rPr lang="en-US" sz="1100">
                          <a:effectLst/>
                        </a:rPr>
                        <a:t>2013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US" sz="1100">
                          <a:effectLst/>
                        </a:rPr>
                        <a:t>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US" sz="1100">
                          <a:effectLst/>
                        </a:rPr>
                        <a:t>Peugeot 208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13351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910274778"/>
                  </a:ext>
                </a:extLst>
              </a:tr>
              <a:tr h="190500">
                <a:tc>
                  <a:txBody>
                    <a:bodyPr/>
                    <a:lstStyle/>
                    <a:p>
                      <a:pPr algn="ctr">
                        <a:lnSpc>
                          <a:spcPct val="107000"/>
                        </a:lnSpc>
                        <a:spcAft>
                          <a:spcPts val="0"/>
                        </a:spcAft>
                      </a:pPr>
                      <a:r>
                        <a:rPr lang="en-US" sz="1100">
                          <a:effectLst/>
                        </a:rPr>
                        <a:t>2014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US" sz="11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US" sz="1100" dirty="0">
                          <a:effectLst/>
                        </a:rPr>
                        <a:t>Peugeot 208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20707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122161452"/>
                  </a:ext>
                </a:extLst>
              </a:tr>
              <a:tr h="190500">
                <a:tc>
                  <a:txBody>
                    <a:bodyPr/>
                    <a:lstStyle/>
                    <a:p>
                      <a:pPr algn="ctr">
                        <a:lnSpc>
                          <a:spcPct val="107000"/>
                        </a:lnSpc>
                        <a:spcAft>
                          <a:spcPts val="0"/>
                        </a:spcAft>
                      </a:pPr>
                      <a:r>
                        <a:rPr lang="en-US" sz="1100">
                          <a:effectLst/>
                        </a:rPr>
                        <a:t>2015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US" sz="11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US" sz="1100" dirty="0">
                          <a:effectLst/>
                        </a:rPr>
                        <a:t>Peugeot 208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16437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7,1%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69973053"/>
                  </a:ext>
                </a:extLst>
              </a:tr>
              <a:tr h="190500">
                <a:tc>
                  <a:txBody>
                    <a:bodyPr/>
                    <a:lstStyle/>
                    <a:p>
                      <a:pPr algn="ctr">
                        <a:lnSpc>
                          <a:spcPct val="107000"/>
                        </a:lnSpc>
                        <a:spcAft>
                          <a:spcPts val="0"/>
                        </a:spcAft>
                      </a:pPr>
                      <a:r>
                        <a:rPr lang="en-US" sz="1100">
                          <a:effectLst/>
                        </a:rPr>
                        <a:t>2016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US" sz="11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US" sz="1100">
                          <a:effectLst/>
                        </a:rPr>
                        <a:t>Peugeot 208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dirty="0">
                          <a:effectLst/>
                        </a:rPr>
                        <a:t>18959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37327458"/>
                  </a:ext>
                </a:extLst>
              </a:tr>
              <a:tr h="190500">
                <a:tc>
                  <a:txBody>
                    <a:bodyPr/>
                    <a:lstStyle/>
                    <a:p>
                      <a:pPr algn="ctr">
                        <a:lnSpc>
                          <a:spcPct val="107000"/>
                        </a:lnSpc>
                        <a:spcAft>
                          <a:spcPts val="0"/>
                        </a:spcAft>
                      </a:pPr>
                      <a:r>
                        <a:rPr lang="en-US" sz="1100">
                          <a:effectLst/>
                        </a:rPr>
                        <a:t>2017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US" sz="11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US" sz="1100">
                          <a:effectLst/>
                        </a:rPr>
                        <a:t>Peugeot 208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dirty="0">
                          <a:effectLst/>
                        </a:rPr>
                        <a:t>26074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09408282"/>
                  </a:ext>
                </a:extLst>
              </a:tr>
              <a:tr h="190500">
                <a:tc>
                  <a:txBody>
                    <a:bodyPr/>
                    <a:lstStyle/>
                    <a:p>
                      <a:pPr algn="ctr">
                        <a:lnSpc>
                          <a:spcPct val="107000"/>
                        </a:lnSpc>
                        <a:spcAft>
                          <a:spcPts val="0"/>
                        </a:spcAft>
                      </a:pPr>
                      <a:r>
                        <a:rPr lang="en-US" sz="1100">
                          <a:effectLst/>
                        </a:rPr>
                        <a:t>2018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US" sz="11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US" sz="1100">
                          <a:effectLst/>
                        </a:rPr>
                        <a:t>Peugeot 208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0"/>
                        </a:spcAft>
                      </a:pPr>
                      <a:r>
                        <a:rPr lang="en-US" sz="1100" dirty="0">
                          <a:effectLst/>
                        </a:rPr>
                        <a:t>22484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dirty="0">
                          <a:effectLst/>
                        </a:rPr>
                        <a:t>9,0%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20365596"/>
                  </a:ext>
                </a:extLst>
              </a:tr>
              <a:tr h="190500">
                <a:tc>
                  <a:txBody>
                    <a:bodyPr/>
                    <a:lstStyle/>
                    <a:p>
                      <a:pPr algn="ctr">
                        <a:lnSpc>
                          <a:spcPct val="107000"/>
                        </a:lnSpc>
                        <a:spcAft>
                          <a:spcPts val="0"/>
                        </a:spcAft>
                      </a:pPr>
                      <a:r>
                        <a:rPr lang="en-US" sz="1100">
                          <a:effectLst/>
                        </a:rPr>
                        <a:t>2019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US" sz="1100">
                          <a:effectLst/>
                        </a:rPr>
                        <a:t>Peugeot 208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0"/>
                        </a:spcAft>
                      </a:pPr>
                      <a:r>
                        <a:rPr lang="en-US" sz="1100">
                          <a:effectLst/>
                        </a:rPr>
                        <a:t>12095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dirty="0">
                          <a:effectLst/>
                        </a:rPr>
                        <a:t>9,3%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416852557"/>
                  </a:ext>
                </a:extLst>
              </a:tr>
              <a:tr h="190500">
                <a:tc>
                  <a:txBody>
                    <a:bodyPr/>
                    <a:lstStyle/>
                    <a:p>
                      <a:pPr algn="ctr">
                        <a:lnSpc>
                          <a:spcPct val="107000"/>
                        </a:lnSpc>
                        <a:spcAft>
                          <a:spcPts val="0"/>
                        </a:spcAft>
                      </a:pPr>
                      <a:r>
                        <a:rPr lang="en-US" sz="1100">
                          <a:effectLst/>
                        </a:rPr>
                        <a:t>2020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US" sz="1100">
                          <a:effectLst/>
                        </a:rPr>
                        <a:t>Peugeot 208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07000"/>
                        </a:lnSpc>
                        <a:spcAft>
                          <a:spcPts val="0"/>
                        </a:spcAft>
                      </a:pPr>
                      <a:r>
                        <a:rPr lang="en-US" sz="1100">
                          <a:effectLst/>
                        </a:rPr>
                        <a:t>10488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dirty="0">
                          <a:effectLst/>
                        </a:rPr>
                        <a:t>9,4%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830837799"/>
                  </a:ext>
                </a:extLst>
              </a:tr>
              <a:tr h="190500">
                <a:tc>
                  <a:txBody>
                    <a:bodyPr/>
                    <a:lstStyle/>
                    <a:p>
                      <a:pPr algn="ctr">
                        <a:lnSpc>
                          <a:spcPct val="107000"/>
                        </a:lnSpc>
                        <a:spcAft>
                          <a:spcPts val="0"/>
                        </a:spcAft>
                      </a:pPr>
                      <a:r>
                        <a:rPr lang="en-US" sz="1100">
                          <a:effectLst/>
                        </a:rPr>
                        <a:t>2021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US" sz="1100">
                          <a:effectLst/>
                        </a:rPr>
                        <a:t>Peugeot 208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15809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dirty="0">
                          <a:effectLst/>
                        </a:rPr>
                        <a:t>11,6%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13749394"/>
                  </a:ext>
                </a:extLst>
              </a:tr>
              <a:tr h="190500">
                <a:tc>
                  <a:txBody>
                    <a:bodyPr/>
                    <a:lstStyle/>
                    <a:p>
                      <a:pPr algn="ctr">
                        <a:lnSpc>
                          <a:spcPct val="107000"/>
                        </a:lnSpc>
                        <a:spcAft>
                          <a:spcPts val="0"/>
                        </a:spcAft>
                      </a:pPr>
                      <a:r>
                        <a:rPr lang="en-US" sz="1100">
                          <a:effectLst/>
                        </a:rPr>
                        <a:t>2022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US" sz="1100">
                          <a:effectLst/>
                        </a:rPr>
                        <a:t>Peugeot 208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25649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dirty="0">
                          <a:effectLst/>
                        </a:rPr>
                        <a:t>16,0%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918301590"/>
                  </a:ext>
                </a:extLst>
              </a:tr>
            </a:tbl>
          </a:graphicData>
        </a:graphic>
      </p:graphicFrame>
    </p:spTree>
    <p:extLst>
      <p:ext uri="{BB962C8B-B14F-4D97-AF65-F5344CB8AC3E}">
        <p14:creationId xmlns:p14="http://schemas.microsoft.com/office/powerpoint/2010/main" val="34421993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7CAA62-D64C-E8A3-94FF-323C8B8810B9}"/>
              </a:ext>
            </a:extLst>
          </p:cNvPr>
          <p:cNvSpPr txBox="1">
            <a:spLocks/>
          </p:cNvSpPr>
          <p:nvPr/>
        </p:nvSpPr>
        <p:spPr>
          <a:xfrm>
            <a:off x="0" y="1"/>
            <a:ext cx="12192000" cy="431513"/>
          </a:xfrm>
          <a:prstGeom prst="rect">
            <a:avLst/>
          </a:prstGeom>
          <a:solidFill>
            <a:schemeClr val="tx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2800" b="1" dirty="0" smtClean="0">
                <a:solidFill>
                  <a:schemeClr val="bg1"/>
                </a:solidFill>
                <a:latin typeface="+mn-lt"/>
                <a:ea typeface="Yu Gothic UI Semilight" panose="020B0400000000000000" pitchFamily="34" charset="-128"/>
                <a:cs typeface="Aharoni" panose="02010803020104030203" pitchFamily="2" charset="-79"/>
              </a:rPr>
              <a:t>ANÁLISIS DESCRIPTIVO</a:t>
            </a:r>
            <a:endParaRPr lang="en-US" sz="2800" b="1" dirty="0">
              <a:solidFill>
                <a:schemeClr val="bg1"/>
              </a:solidFill>
              <a:latin typeface="+mn-lt"/>
              <a:ea typeface="Yu Gothic UI Semilight" panose="020B0400000000000000" pitchFamily="34" charset="-128"/>
              <a:cs typeface="Aharoni" panose="02010803020104030203" pitchFamily="2" charset="-79"/>
            </a:endParaRPr>
          </a:p>
        </p:txBody>
      </p:sp>
      <p:pic>
        <p:nvPicPr>
          <p:cNvPr id="7" name="Imagen 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178215" y="5800138"/>
            <a:ext cx="1013784" cy="1057862"/>
          </a:xfrm>
          <a:prstGeom prst="rect">
            <a:avLst/>
          </a:prstGeom>
        </p:spPr>
      </p:pic>
      <p:sp>
        <p:nvSpPr>
          <p:cNvPr id="8" name="CuadroTexto 7"/>
          <p:cNvSpPr txBox="1"/>
          <p:nvPr/>
        </p:nvSpPr>
        <p:spPr>
          <a:xfrm>
            <a:off x="1037797" y="1107948"/>
            <a:ext cx="10116408" cy="830997"/>
          </a:xfrm>
          <a:prstGeom prst="rect">
            <a:avLst/>
          </a:prstGeom>
          <a:noFill/>
        </p:spPr>
        <p:txBody>
          <a:bodyPr wrap="square" rtlCol="0">
            <a:spAutoFit/>
          </a:bodyPr>
          <a:lstStyle/>
          <a:p>
            <a:pPr algn="just"/>
            <a:r>
              <a:rPr lang="es-ES" sz="1600" dirty="0"/>
              <a:t>Si solo nos enfocamos en el análisis estadístico, el coeficiente de variación nos indica que la media no resulta un dato representativo. Ocurre tanto para el análisis del ranking obtenido en los últimos 10 años (</a:t>
            </a:r>
            <a:r>
              <a:rPr lang="es-ES" sz="1600" dirty="0" err="1"/>
              <a:t>Coef</a:t>
            </a:r>
            <a:r>
              <a:rPr lang="es-ES" sz="1600" dirty="0"/>
              <a:t>. de Var. = 71%) como para el análisis de las ventas (patentamientos) acumuladas (</a:t>
            </a:r>
            <a:r>
              <a:rPr lang="es-ES" sz="1600" dirty="0" err="1"/>
              <a:t>Coef</a:t>
            </a:r>
            <a:r>
              <a:rPr lang="es-ES" sz="1600" dirty="0"/>
              <a:t>. de Var. = 30%).</a:t>
            </a:r>
            <a:endParaRPr lang="en-US" sz="1600" dirty="0"/>
          </a:p>
        </p:txBody>
      </p:sp>
      <p:graphicFrame>
        <p:nvGraphicFramePr>
          <p:cNvPr id="9" name="Tabla 8"/>
          <p:cNvGraphicFramePr>
            <a:graphicFrameLocks noGrp="1"/>
          </p:cNvGraphicFramePr>
          <p:nvPr>
            <p:extLst>
              <p:ext uri="{D42A27DB-BD31-4B8C-83A1-F6EECF244321}">
                <p14:modId xmlns:p14="http://schemas.microsoft.com/office/powerpoint/2010/main" val="1564558742"/>
              </p:ext>
            </p:extLst>
          </p:nvPr>
        </p:nvGraphicFramePr>
        <p:xfrm>
          <a:off x="1364368" y="2377437"/>
          <a:ext cx="4004466" cy="3157110"/>
        </p:xfrm>
        <a:graphic>
          <a:graphicData uri="http://schemas.openxmlformats.org/drawingml/2006/table">
            <a:tbl>
              <a:tblPr firstRow="1" firstCol="1" bandRow="1">
                <a:tableStyleId>{5C22544A-7EE6-4342-B048-85BDC9FD1C3A}</a:tableStyleId>
              </a:tblPr>
              <a:tblGrid>
                <a:gridCol w="1749946">
                  <a:extLst>
                    <a:ext uri="{9D8B030D-6E8A-4147-A177-3AD203B41FA5}">
                      <a16:colId xmlns:a16="http://schemas.microsoft.com/office/drawing/2014/main" val="1556870185"/>
                    </a:ext>
                  </a:extLst>
                </a:gridCol>
                <a:gridCol w="2254520">
                  <a:extLst>
                    <a:ext uri="{9D8B030D-6E8A-4147-A177-3AD203B41FA5}">
                      <a16:colId xmlns:a16="http://schemas.microsoft.com/office/drawing/2014/main" val="4026226608"/>
                    </a:ext>
                  </a:extLst>
                </a:gridCol>
              </a:tblGrid>
              <a:tr h="210474">
                <a:tc gridSpan="2">
                  <a:txBody>
                    <a:bodyPr/>
                    <a:lstStyle/>
                    <a:p>
                      <a:pPr algn="ctr">
                        <a:lnSpc>
                          <a:spcPct val="107000"/>
                        </a:lnSpc>
                        <a:spcAft>
                          <a:spcPts val="0"/>
                        </a:spcAft>
                      </a:pPr>
                      <a:r>
                        <a:rPr lang="en-US" sz="1100" dirty="0">
                          <a:effectLst/>
                        </a:rPr>
                        <a:t>Ranking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US"/>
                    </a:p>
                  </a:txBody>
                  <a:tcPr/>
                </a:tc>
                <a:extLst>
                  <a:ext uri="{0D108BD9-81ED-4DB2-BD59-A6C34878D82A}">
                    <a16:rowId xmlns:a16="http://schemas.microsoft.com/office/drawing/2014/main" val="2360381761"/>
                  </a:ext>
                </a:extLst>
              </a:tr>
              <a:tr h="210474">
                <a:tc>
                  <a:txBody>
                    <a:bodyPr/>
                    <a:lstStyle/>
                    <a:p>
                      <a:pPr>
                        <a:lnSpc>
                          <a:spcPct val="107000"/>
                        </a:lnSpc>
                        <a:spcAft>
                          <a:spcPts val="0"/>
                        </a:spcAft>
                      </a:pPr>
                      <a:r>
                        <a:rPr lang="es-E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s-E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96922630"/>
                  </a:ext>
                </a:extLst>
              </a:tr>
              <a:tr h="210474">
                <a:tc>
                  <a:txBody>
                    <a:bodyPr/>
                    <a:lstStyle/>
                    <a:p>
                      <a:pPr>
                        <a:lnSpc>
                          <a:spcPct val="107000"/>
                        </a:lnSpc>
                        <a:spcAft>
                          <a:spcPts val="0"/>
                        </a:spcAft>
                      </a:pPr>
                      <a:r>
                        <a:rPr lang="es-ES" sz="1100" dirty="0">
                          <a:effectLst/>
                        </a:rPr>
                        <a:t>Media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s-ES" sz="1100">
                          <a:effectLst/>
                        </a:rPr>
                        <a:t>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16104879"/>
                  </a:ext>
                </a:extLst>
              </a:tr>
              <a:tr h="210474">
                <a:tc>
                  <a:txBody>
                    <a:bodyPr/>
                    <a:lstStyle/>
                    <a:p>
                      <a:pPr>
                        <a:lnSpc>
                          <a:spcPct val="107000"/>
                        </a:lnSpc>
                        <a:spcAft>
                          <a:spcPts val="0"/>
                        </a:spcAft>
                      </a:pPr>
                      <a:r>
                        <a:rPr lang="es-ES" sz="1100">
                          <a:effectLst/>
                        </a:rPr>
                        <a:t>Error típico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s-ES" sz="1100">
                          <a:effectLst/>
                        </a:rPr>
                        <a:t>1,6401219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413147302"/>
                  </a:ext>
                </a:extLst>
              </a:tr>
              <a:tr h="210474">
                <a:tc>
                  <a:txBody>
                    <a:bodyPr/>
                    <a:lstStyle/>
                    <a:p>
                      <a:pPr>
                        <a:lnSpc>
                          <a:spcPct val="107000"/>
                        </a:lnSpc>
                        <a:spcAft>
                          <a:spcPts val="0"/>
                        </a:spcAft>
                      </a:pPr>
                      <a:r>
                        <a:rPr lang="es-ES" sz="1100">
                          <a:effectLst/>
                        </a:rPr>
                        <a:t>Mediana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s-ES" sz="11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76397590"/>
                  </a:ext>
                </a:extLst>
              </a:tr>
              <a:tr h="210474">
                <a:tc>
                  <a:txBody>
                    <a:bodyPr/>
                    <a:lstStyle/>
                    <a:p>
                      <a:pPr>
                        <a:lnSpc>
                          <a:spcPct val="107000"/>
                        </a:lnSpc>
                        <a:spcAft>
                          <a:spcPts val="0"/>
                        </a:spcAft>
                      </a:pPr>
                      <a:r>
                        <a:rPr lang="es-ES" sz="1100">
                          <a:effectLst/>
                        </a:rPr>
                        <a:t>Moda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s-ES" sz="11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73152216"/>
                  </a:ext>
                </a:extLst>
              </a:tr>
              <a:tr h="210474">
                <a:tc>
                  <a:txBody>
                    <a:bodyPr/>
                    <a:lstStyle/>
                    <a:p>
                      <a:pPr>
                        <a:lnSpc>
                          <a:spcPct val="107000"/>
                        </a:lnSpc>
                        <a:spcAft>
                          <a:spcPts val="0"/>
                        </a:spcAft>
                      </a:pPr>
                      <a:r>
                        <a:rPr lang="en-US" sz="1100">
                          <a:effectLst/>
                        </a:rPr>
                        <a:t>Desviación estándar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5,186521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07046091"/>
                  </a:ext>
                </a:extLst>
              </a:tr>
              <a:tr h="210474">
                <a:tc>
                  <a:txBody>
                    <a:bodyPr/>
                    <a:lstStyle/>
                    <a:p>
                      <a:pPr>
                        <a:lnSpc>
                          <a:spcPct val="107000"/>
                        </a:lnSpc>
                        <a:spcAft>
                          <a:spcPts val="0"/>
                        </a:spcAft>
                      </a:pPr>
                      <a:r>
                        <a:rPr lang="en-US" sz="1100">
                          <a:effectLst/>
                        </a:rPr>
                        <a:t>Varianza de la muestra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26,9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732219486"/>
                  </a:ext>
                </a:extLst>
              </a:tr>
              <a:tr h="210474">
                <a:tc>
                  <a:txBody>
                    <a:bodyPr/>
                    <a:lstStyle/>
                    <a:p>
                      <a:pPr>
                        <a:lnSpc>
                          <a:spcPct val="107000"/>
                        </a:lnSpc>
                        <a:spcAft>
                          <a:spcPts val="0"/>
                        </a:spcAft>
                      </a:pPr>
                      <a:r>
                        <a:rPr lang="en-US" sz="1100">
                          <a:effectLst/>
                        </a:rPr>
                        <a:t>Curtosis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4,0435225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86453699"/>
                  </a:ext>
                </a:extLst>
              </a:tr>
              <a:tr h="210474">
                <a:tc>
                  <a:txBody>
                    <a:bodyPr/>
                    <a:lstStyle/>
                    <a:p>
                      <a:pPr>
                        <a:lnSpc>
                          <a:spcPct val="107000"/>
                        </a:lnSpc>
                        <a:spcAft>
                          <a:spcPts val="0"/>
                        </a:spcAft>
                      </a:pPr>
                      <a:r>
                        <a:rPr lang="en-US" sz="1100">
                          <a:effectLst/>
                        </a:rPr>
                        <a:t>Coeficiente de asimetría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1,7150786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960011214"/>
                  </a:ext>
                </a:extLst>
              </a:tr>
              <a:tr h="210474">
                <a:tc>
                  <a:txBody>
                    <a:bodyPr/>
                    <a:lstStyle/>
                    <a:p>
                      <a:pPr>
                        <a:lnSpc>
                          <a:spcPct val="107000"/>
                        </a:lnSpc>
                        <a:spcAft>
                          <a:spcPts val="0"/>
                        </a:spcAft>
                      </a:pPr>
                      <a:r>
                        <a:rPr lang="en-US" sz="1100">
                          <a:effectLst/>
                        </a:rPr>
                        <a:t>Rango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80779103"/>
                  </a:ext>
                </a:extLst>
              </a:tr>
              <a:tr h="210474">
                <a:tc>
                  <a:txBody>
                    <a:bodyPr/>
                    <a:lstStyle/>
                    <a:p>
                      <a:pPr>
                        <a:lnSpc>
                          <a:spcPct val="107000"/>
                        </a:lnSpc>
                        <a:spcAft>
                          <a:spcPts val="0"/>
                        </a:spcAft>
                      </a:pPr>
                      <a:r>
                        <a:rPr lang="en-US" sz="1100">
                          <a:effectLst/>
                        </a:rPr>
                        <a:t>Mínimo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79705520"/>
                  </a:ext>
                </a:extLst>
              </a:tr>
              <a:tr h="210474">
                <a:tc>
                  <a:txBody>
                    <a:bodyPr/>
                    <a:lstStyle/>
                    <a:p>
                      <a:pPr>
                        <a:lnSpc>
                          <a:spcPct val="107000"/>
                        </a:lnSpc>
                        <a:spcAft>
                          <a:spcPts val="0"/>
                        </a:spcAft>
                      </a:pPr>
                      <a:r>
                        <a:rPr lang="en-US" sz="1100">
                          <a:effectLst/>
                        </a:rPr>
                        <a:t>Máximo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49288569"/>
                  </a:ext>
                </a:extLst>
              </a:tr>
              <a:tr h="210474">
                <a:tc>
                  <a:txBody>
                    <a:bodyPr/>
                    <a:lstStyle/>
                    <a:p>
                      <a:pPr>
                        <a:lnSpc>
                          <a:spcPct val="107000"/>
                        </a:lnSpc>
                        <a:spcAft>
                          <a:spcPts val="0"/>
                        </a:spcAft>
                      </a:pPr>
                      <a:r>
                        <a:rPr lang="en-US" sz="1100">
                          <a:effectLst/>
                        </a:rPr>
                        <a:t>Suma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518506187"/>
                  </a:ext>
                </a:extLst>
              </a:tr>
              <a:tr h="210474">
                <a:tc>
                  <a:txBody>
                    <a:bodyPr/>
                    <a:lstStyle/>
                    <a:p>
                      <a:pPr>
                        <a:lnSpc>
                          <a:spcPct val="107000"/>
                        </a:lnSpc>
                        <a:spcAft>
                          <a:spcPts val="0"/>
                        </a:spcAft>
                      </a:pPr>
                      <a:r>
                        <a:rPr lang="en-US" sz="1100">
                          <a:effectLst/>
                        </a:rPr>
                        <a:t>Cuenta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dirty="0">
                          <a:effectLst/>
                        </a:rPr>
                        <a:t>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78086897"/>
                  </a:ext>
                </a:extLst>
              </a:tr>
            </a:tbl>
          </a:graphicData>
        </a:graphic>
      </p:graphicFrame>
      <p:graphicFrame>
        <p:nvGraphicFramePr>
          <p:cNvPr id="10" name="Tabla 9"/>
          <p:cNvGraphicFramePr>
            <a:graphicFrameLocks noGrp="1"/>
          </p:cNvGraphicFramePr>
          <p:nvPr>
            <p:extLst>
              <p:ext uri="{D42A27DB-BD31-4B8C-83A1-F6EECF244321}">
                <p14:modId xmlns:p14="http://schemas.microsoft.com/office/powerpoint/2010/main" val="1902364032"/>
              </p:ext>
            </p:extLst>
          </p:nvPr>
        </p:nvGraphicFramePr>
        <p:xfrm>
          <a:off x="6348549" y="2377437"/>
          <a:ext cx="4113324" cy="3157110"/>
        </p:xfrm>
        <a:graphic>
          <a:graphicData uri="http://schemas.openxmlformats.org/drawingml/2006/table">
            <a:tbl>
              <a:tblPr firstRow="1" firstCol="1" bandRow="1">
                <a:tableStyleId>{5C22544A-7EE6-4342-B048-85BDC9FD1C3A}</a:tableStyleId>
              </a:tblPr>
              <a:tblGrid>
                <a:gridCol w="1755170">
                  <a:extLst>
                    <a:ext uri="{9D8B030D-6E8A-4147-A177-3AD203B41FA5}">
                      <a16:colId xmlns:a16="http://schemas.microsoft.com/office/drawing/2014/main" val="2198034045"/>
                    </a:ext>
                  </a:extLst>
                </a:gridCol>
                <a:gridCol w="2358154">
                  <a:extLst>
                    <a:ext uri="{9D8B030D-6E8A-4147-A177-3AD203B41FA5}">
                      <a16:colId xmlns:a16="http://schemas.microsoft.com/office/drawing/2014/main" val="4080299422"/>
                    </a:ext>
                  </a:extLst>
                </a:gridCol>
              </a:tblGrid>
              <a:tr h="210474">
                <a:tc gridSpan="2">
                  <a:txBody>
                    <a:bodyPr/>
                    <a:lstStyle/>
                    <a:p>
                      <a:pPr algn="ctr">
                        <a:lnSpc>
                          <a:spcPct val="107000"/>
                        </a:lnSpc>
                        <a:spcAft>
                          <a:spcPts val="0"/>
                        </a:spcAft>
                      </a:pPr>
                      <a:r>
                        <a:rPr lang="es-ES" sz="1100" dirty="0" err="1">
                          <a:effectLst/>
                        </a:rPr>
                        <a:t>Cant</a:t>
                      </a:r>
                      <a:r>
                        <a:rPr lang="es-ES" sz="1100" dirty="0">
                          <a:effectLst/>
                        </a:rPr>
                        <a:t>. Ventas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US"/>
                    </a:p>
                  </a:txBody>
                  <a:tcPr/>
                </a:tc>
                <a:extLst>
                  <a:ext uri="{0D108BD9-81ED-4DB2-BD59-A6C34878D82A}">
                    <a16:rowId xmlns:a16="http://schemas.microsoft.com/office/drawing/2014/main" val="1022974151"/>
                  </a:ext>
                </a:extLst>
              </a:tr>
              <a:tr h="210474">
                <a:tc>
                  <a:txBody>
                    <a:bodyPr/>
                    <a:lstStyle/>
                    <a:p>
                      <a:pPr>
                        <a:lnSpc>
                          <a:spcPct val="107000"/>
                        </a:lnSpc>
                        <a:spcAft>
                          <a:spcPts val="0"/>
                        </a:spcAft>
                      </a:pPr>
                      <a:r>
                        <a:rPr lang="es-E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s-E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04493772"/>
                  </a:ext>
                </a:extLst>
              </a:tr>
              <a:tr h="210474">
                <a:tc>
                  <a:txBody>
                    <a:bodyPr/>
                    <a:lstStyle/>
                    <a:p>
                      <a:pPr>
                        <a:lnSpc>
                          <a:spcPct val="107000"/>
                        </a:lnSpc>
                        <a:spcAft>
                          <a:spcPts val="0"/>
                        </a:spcAft>
                      </a:pPr>
                      <a:r>
                        <a:rPr lang="es-ES" sz="1100">
                          <a:effectLst/>
                        </a:rPr>
                        <a:t>Media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s-ES" sz="1100">
                          <a:effectLst/>
                        </a:rPr>
                        <a:t>18205,3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13941445"/>
                  </a:ext>
                </a:extLst>
              </a:tr>
              <a:tr h="210474">
                <a:tc>
                  <a:txBody>
                    <a:bodyPr/>
                    <a:lstStyle/>
                    <a:p>
                      <a:pPr>
                        <a:lnSpc>
                          <a:spcPct val="107000"/>
                        </a:lnSpc>
                        <a:spcAft>
                          <a:spcPts val="0"/>
                        </a:spcAft>
                      </a:pPr>
                      <a:r>
                        <a:rPr lang="es-ES" sz="1100">
                          <a:effectLst/>
                        </a:rPr>
                        <a:t>Error típico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s-ES" sz="1100">
                          <a:effectLst/>
                        </a:rPr>
                        <a:t>1737,766133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36634138"/>
                  </a:ext>
                </a:extLst>
              </a:tr>
              <a:tr h="210474">
                <a:tc>
                  <a:txBody>
                    <a:bodyPr/>
                    <a:lstStyle/>
                    <a:p>
                      <a:pPr>
                        <a:lnSpc>
                          <a:spcPct val="107000"/>
                        </a:lnSpc>
                        <a:spcAft>
                          <a:spcPts val="0"/>
                        </a:spcAft>
                      </a:pPr>
                      <a:r>
                        <a:rPr lang="es-ES" sz="1100">
                          <a:effectLst/>
                        </a:rPr>
                        <a:t>Mediana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s-ES" sz="1100">
                          <a:effectLst/>
                        </a:rPr>
                        <a:t>17698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16596597"/>
                  </a:ext>
                </a:extLst>
              </a:tr>
              <a:tr h="210474">
                <a:tc>
                  <a:txBody>
                    <a:bodyPr/>
                    <a:lstStyle/>
                    <a:p>
                      <a:pPr>
                        <a:lnSpc>
                          <a:spcPct val="107000"/>
                        </a:lnSpc>
                        <a:spcAft>
                          <a:spcPts val="0"/>
                        </a:spcAft>
                      </a:pPr>
                      <a:r>
                        <a:rPr lang="es-ES" sz="1100">
                          <a:effectLst/>
                        </a:rPr>
                        <a:t>M</a:t>
                      </a:r>
                      <a:r>
                        <a:rPr lang="en-US" sz="1100">
                          <a:effectLst/>
                        </a:rPr>
                        <a:t>oda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US" sz="1100">
                          <a:effectLst/>
                        </a:rPr>
                        <a:t>#N/A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61004931"/>
                  </a:ext>
                </a:extLst>
              </a:tr>
              <a:tr h="210474">
                <a:tc>
                  <a:txBody>
                    <a:bodyPr/>
                    <a:lstStyle/>
                    <a:p>
                      <a:pPr>
                        <a:lnSpc>
                          <a:spcPct val="107000"/>
                        </a:lnSpc>
                        <a:spcAft>
                          <a:spcPts val="0"/>
                        </a:spcAft>
                      </a:pPr>
                      <a:r>
                        <a:rPr lang="en-US" sz="1100">
                          <a:effectLst/>
                        </a:rPr>
                        <a:t>Desviación estándar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5495,299022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41275313"/>
                  </a:ext>
                </a:extLst>
              </a:tr>
              <a:tr h="210474">
                <a:tc>
                  <a:txBody>
                    <a:bodyPr/>
                    <a:lstStyle/>
                    <a:p>
                      <a:pPr>
                        <a:lnSpc>
                          <a:spcPct val="107000"/>
                        </a:lnSpc>
                        <a:spcAft>
                          <a:spcPts val="0"/>
                        </a:spcAft>
                      </a:pPr>
                      <a:r>
                        <a:rPr lang="en-US" sz="1100">
                          <a:effectLst/>
                        </a:rPr>
                        <a:t>Varianza de la muestra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30198311,34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4220188"/>
                  </a:ext>
                </a:extLst>
              </a:tr>
              <a:tr h="210474">
                <a:tc>
                  <a:txBody>
                    <a:bodyPr/>
                    <a:lstStyle/>
                    <a:p>
                      <a:pPr>
                        <a:lnSpc>
                          <a:spcPct val="107000"/>
                        </a:lnSpc>
                        <a:spcAft>
                          <a:spcPts val="0"/>
                        </a:spcAft>
                      </a:pPr>
                      <a:r>
                        <a:rPr lang="en-US" sz="1100">
                          <a:effectLst/>
                        </a:rPr>
                        <a:t>Curtosis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-1,271699554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915613992"/>
                  </a:ext>
                </a:extLst>
              </a:tr>
              <a:tr h="210474">
                <a:tc>
                  <a:txBody>
                    <a:bodyPr/>
                    <a:lstStyle/>
                    <a:p>
                      <a:pPr>
                        <a:lnSpc>
                          <a:spcPct val="107000"/>
                        </a:lnSpc>
                        <a:spcAft>
                          <a:spcPts val="0"/>
                        </a:spcAft>
                      </a:pPr>
                      <a:r>
                        <a:rPr lang="en-US" sz="1100">
                          <a:effectLst/>
                        </a:rPr>
                        <a:t>Coeficiente de asimetría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0,144486302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59376316"/>
                  </a:ext>
                </a:extLst>
              </a:tr>
              <a:tr h="210474">
                <a:tc>
                  <a:txBody>
                    <a:bodyPr/>
                    <a:lstStyle/>
                    <a:p>
                      <a:pPr>
                        <a:lnSpc>
                          <a:spcPct val="107000"/>
                        </a:lnSpc>
                        <a:spcAft>
                          <a:spcPts val="0"/>
                        </a:spcAft>
                      </a:pPr>
                      <a:r>
                        <a:rPr lang="en-US" sz="1100">
                          <a:effectLst/>
                        </a:rPr>
                        <a:t>Rango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15586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54771342"/>
                  </a:ext>
                </a:extLst>
              </a:tr>
              <a:tr h="210474">
                <a:tc>
                  <a:txBody>
                    <a:bodyPr/>
                    <a:lstStyle/>
                    <a:p>
                      <a:pPr>
                        <a:lnSpc>
                          <a:spcPct val="107000"/>
                        </a:lnSpc>
                        <a:spcAft>
                          <a:spcPts val="0"/>
                        </a:spcAft>
                      </a:pPr>
                      <a:r>
                        <a:rPr lang="en-US" sz="1100">
                          <a:effectLst/>
                        </a:rPr>
                        <a:t>Mínimo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10488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116488205"/>
                  </a:ext>
                </a:extLst>
              </a:tr>
              <a:tr h="210474">
                <a:tc>
                  <a:txBody>
                    <a:bodyPr/>
                    <a:lstStyle/>
                    <a:p>
                      <a:pPr>
                        <a:lnSpc>
                          <a:spcPct val="107000"/>
                        </a:lnSpc>
                        <a:spcAft>
                          <a:spcPts val="0"/>
                        </a:spcAft>
                      </a:pPr>
                      <a:r>
                        <a:rPr lang="en-US" sz="1100">
                          <a:effectLst/>
                        </a:rPr>
                        <a:t>Máximo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26074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184079267"/>
                  </a:ext>
                </a:extLst>
              </a:tr>
              <a:tr h="210474">
                <a:tc>
                  <a:txBody>
                    <a:bodyPr/>
                    <a:lstStyle/>
                    <a:p>
                      <a:pPr>
                        <a:lnSpc>
                          <a:spcPct val="107000"/>
                        </a:lnSpc>
                        <a:spcAft>
                          <a:spcPts val="0"/>
                        </a:spcAft>
                      </a:pPr>
                      <a:r>
                        <a:rPr lang="en-US" sz="1100">
                          <a:effectLst/>
                        </a:rPr>
                        <a:t>Suma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a:effectLst/>
                        </a:rPr>
                        <a:t>182053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43522791"/>
                  </a:ext>
                </a:extLst>
              </a:tr>
              <a:tr h="210474">
                <a:tc>
                  <a:txBody>
                    <a:bodyPr/>
                    <a:lstStyle/>
                    <a:p>
                      <a:pPr>
                        <a:lnSpc>
                          <a:spcPct val="107000"/>
                        </a:lnSpc>
                        <a:spcAft>
                          <a:spcPts val="0"/>
                        </a:spcAft>
                      </a:pPr>
                      <a:r>
                        <a:rPr lang="en-US" sz="1100">
                          <a:effectLst/>
                        </a:rPr>
                        <a:t>Cuenta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0"/>
                        </a:spcAft>
                      </a:pPr>
                      <a:r>
                        <a:rPr lang="en-US" sz="1100" dirty="0">
                          <a:effectLst/>
                        </a:rPr>
                        <a:t>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36972401"/>
                  </a:ext>
                </a:extLst>
              </a:tr>
            </a:tbl>
          </a:graphicData>
        </a:graphic>
      </p:graphicFrame>
    </p:spTree>
    <p:extLst>
      <p:ext uri="{BB962C8B-B14F-4D97-AF65-F5344CB8AC3E}">
        <p14:creationId xmlns:p14="http://schemas.microsoft.com/office/powerpoint/2010/main" val="2973783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7CAA62-D64C-E8A3-94FF-323C8B8810B9}"/>
              </a:ext>
            </a:extLst>
          </p:cNvPr>
          <p:cNvSpPr txBox="1">
            <a:spLocks/>
          </p:cNvSpPr>
          <p:nvPr/>
        </p:nvSpPr>
        <p:spPr>
          <a:xfrm>
            <a:off x="0" y="1"/>
            <a:ext cx="12192000" cy="431513"/>
          </a:xfrm>
          <a:prstGeom prst="rect">
            <a:avLst/>
          </a:prstGeom>
          <a:solidFill>
            <a:schemeClr val="tx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2800" b="1" dirty="0" smtClean="0">
                <a:solidFill>
                  <a:schemeClr val="bg1"/>
                </a:solidFill>
                <a:latin typeface="+mn-lt"/>
                <a:ea typeface="Yu Gothic UI Semilight" panose="020B0400000000000000" pitchFamily="34" charset="-128"/>
                <a:cs typeface="Aharoni" panose="02010803020104030203" pitchFamily="2" charset="-79"/>
              </a:rPr>
              <a:t>ANÁLISIS DESCRIPTIVO</a:t>
            </a:r>
            <a:endParaRPr lang="en-US" sz="2800" b="1" dirty="0">
              <a:solidFill>
                <a:schemeClr val="bg1"/>
              </a:solidFill>
              <a:latin typeface="+mn-lt"/>
              <a:ea typeface="Yu Gothic UI Semilight" panose="020B0400000000000000" pitchFamily="34" charset="-128"/>
              <a:cs typeface="Aharoni" panose="02010803020104030203" pitchFamily="2" charset="-79"/>
            </a:endParaRPr>
          </a:p>
        </p:txBody>
      </p:sp>
      <p:pic>
        <p:nvPicPr>
          <p:cNvPr id="7" name="Imagen 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178215" y="5800138"/>
            <a:ext cx="1013784" cy="1057862"/>
          </a:xfrm>
          <a:prstGeom prst="rect">
            <a:avLst/>
          </a:prstGeom>
        </p:spPr>
      </p:pic>
      <p:sp>
        <p:nvSpPr>
          <p:cNvPr id="8" name="CuadroTexto 7"/>
          <p:cNvSpPr txBox="1"/>
          <p:nvPr/>
        </p:nvSpPr>
        <p:spPr>
          <a:xfrm>
            <a:off x="1061807" y="4153029"/>
            <a:ext cx="10116408" cy="1815882"/>
          </a:xfrm>
          <a:prstGeom prst="rect">
            <a:avLst/>
          </a:prstGeom>
          <a:noFill/>
        </p:spPr>
        <p:txBody>
          <a:bodyPr wrap="square" rtlCol="0">
            <a:spAutoFit/>
          </a:bodyPr>
          <a:lstStyle/>
          <a:p>
            <a:pPr algn="just"/>
            <a:r>
              <a:rPr lang="es-ES" sz="1600" dirty="0"/>
              <a:t>Si analizamos la cantidad de ventas acumuladas vs el ranking obtenido año a año, podemos observar que no existe una relación directa entre ambos datos. La mayor cifra de ventas fue 26.074 unidades en el año 2017 y se llegó al puesto n° 8. Mientras que, en 2021, la cantidad de ventas fue considerablemente menor (15.809) e igualmente se obtuvo el histórico puesto n° 2. En el año 2022 se vendieron 10.000 unidades más, aproximadamente, y se mantuvo en el mismo puesto.</a:t>
            </a:r>
            <a:endParaRPr lang="en-US" sz="1600" dirty="0"/>
          </a:p>
          <a:p>
            <a:pPr algn="just"/>
            <a:r>
              <a:rPr lang="es-ES" sz="1600" dirty="0"/>
              <a:t>Aquí es cuando pasamos a considerar otro dato de gran importancia: el porcentaje de </a:t>
            </a:r>
            <a:r>
              <a:rPr lang="es-ES" sz="1600" dirty="0" err="1"/>
              <a:t>market</a:t>
            </a:r>
            <a:r>
              <a:rPr lang="es-ES" sz="1600" dirty="0"/>
              <a:t> share de los 10 modelos de autos más vendidos en cada año.</a:t>
            </a:r>
            <a:endParaRPr lang="en-US" sz="1600" dirty="0"/>
          </a:p>
        </p:txBody>
      </p:sp>
      <p:graphicFrame>
        <p:nvGraphicFramePr>
          <p:cNvPr id="11" name="Gráfico 10"/>
          <p:cNvGraphicFramePr/>
          <p:nvPr>
            <p:extLst>
              <p:ext uri="{D42A27DB-BD31-4B8C-83A1-F6EECF244321}">
                <p14:modId xmlns:p14="http://schemas.microsoft.com/office/powerpoint/2010/main" val="139931119"/>
              </p:ext>
            </p:extLst>
          </p:nvPr>
        </p:nvGraphicFramePr>
        <p:xfrm>
          <a:off x="2845797" y="703144"/>
          <a:ext cx="5612130" cy="2904490"/>
        </p:xfrm>
        <a:graphic>
          <a:graphicData uri="http://schemas.openxmlformats.org/drawingml/2006/chart">
            <c:chart xmlns:c="http://schemas.openxmlformats.org/drawingml/2006/chart" xmlns:r="http://schemas.openxmlformats.org/officeDocument/2006/relationships" r:id="rId3"/>
          </a:graphicData>
        </a:graphic>
      </p:graphicFrame>
      <p:sp>
        <p:nvSpPr>
          <p:cNvPr id="2" name="Rectángulo 1"/>
          <p:cNvSpPr/>
          <p:nvPr/>
        </p:nvSpPr>
        <p:spPr>
          <a:xfrm>
            <a:off x="2603862" y="3607634"/>
            <a:ext cx="6096000" cy="281231"/>
          </a:xfrm>
          <a:prstGeom prst="rect">
            <a:avLst/>
          </a:prstGeom>
        </p:spPr>
        <p:txBody>
          <a:bodyPr>
            <a:spAutoFit/>
          </a:bodyPr>
          <a:lstStyle/>
          <a:p>
            <a:pPr algn="ctr">
              <a:lnSpc>
                <a:spcPct val="107000"/>
              </a:lnSpc>
              <a:spcAft>
                <a:spcPts val="800"/>
              </a:spcAft>
            </a:pPr>
            <a:r>
              <a:rPr lang="es-ES" sz="1200" i="1" dirty="0">
                <a:latin typeface="Calibri" panose="020F0502020204030204" pitchFamily="34" charset="0"/>
                <a:ea typeface="Calibri" panose="020F0502020204030204" pitchFamily="34" charset="0"/>
                <a:cs typeface="Calibri" panose="020F0502020204030204" pitchFamily="34" charset="0"/>
              </a:rPr>
              <a:t>Cantidad de unidades vendidas desde su lanzamiento y el ranking obtenido año a año</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310421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7CAA62-D64C-E8A3-94FF-323C8B8810B9}"/>
              </a:ext>
            </a:extLst>
          </p:cNvPr>
          <p:cNvSpPr txBox="1">
            <a:spLocks/>
          </p:cNvSpPr>
          <p:nvPr/>
        </p:nvSpPr>
        <p:spPr>
          <a:xfrm>
            <a:off x="0" y="1"/>
            <a:ext cx="12192000" cy="431513"/>
          </a:xfrm>
          <a:prstGeom prst="rect">
            <a:avLst/>
          </a:prstGeom>
          <a:solidFill>
            <a:schemeClr val="tx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2800" b="1" dirty="0" smtClean="0">
                <a:solidFill>
                  <a:schemeClr val="bg1"/>
                </a:solidFill>
                <a:latin typeface="+mn-lt"/>
                <a:ea typeface="Yu Gothic UI Semilight" panose="020B0400000000000000" pitchFamily="34" charset="-128"/>
                <a:cs typeface="Aharoni" panose="02010803020104030203" pitchFamily="2" charset="-79"/>
              </a:rPr>
              <a:t>ANÁLISIS DESCRIPTIVO</a:t>
            </a:r>
            <a:endParaRPr lang="en-US" sz="2800" b="1" dirty="0">
              <a:solidFill>
                <a:schemeClr val="bg1"/>
              </a:solidFill>
              <a:latin typeface="+mn-lt"/>
              <a:ea typeface="Yu Gothic UI Semilight" panose="020B0400000000000000" pitchFamily="34" charset="-128"/>
              <a:cs typeface="Aharoni" panose="02010803020104030203" pitchFamily="2" charset="-79"/>
            </a:endParaRPr>
          </a:p>
        </p:txBody>
      </p:sp>
      <p:pic>
        <p:nvPicPr>
          <p:cNvPr id="7" name="Imagen 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178215" y="5800138"/>
            <a:ext cx="1013784" cy="1057862"/>
          </a:xfrm>
          <a:prstGeom prst="rect">
            <a:avLst/>
          </a:prstGeom>
        </p:spPr>
      </p:pic>
      <p:sp>
        <p:nvSpPr>
          <p:cNvPr id="8" name="CuadroTexto 7"/>
          <p:cNvSpPr txBox="1"/>
          <p:nvPr/>
        </p:nvSpPr>
        <p:spPr>
          <a:xfrm>
            <a:off x="1061807" y="3591326"/>
            <a:ext cx="10116408" cy="2462213"/>
          </a:xfrm>
          <a:prstGeom prst="rect">
            <a:avLst/>
          </a:prstGeom>
          <a:noFill/>
        </p:spPr>
        <p:txBody>
          <a:bodyPr wrap="square" rtlCol="0">
            <a:spAutoFit/>
          </a:bodyPr>
          <a:lstStyle/>
          <a:p>
            <a:pPr algn="just"/>
            <a:r>
              <a:rPr lang="es-ES" sz="1400" dirty="0"/>
              <a:t>Lo primero para destacar es que para el año 2013, el </a:t>
            </a:r>
            <a:r>
              <a:rPr lang="es-ES" sz="1400" b="1" dirty="0" smtClean="0">
                <a:solidFill>
                  <a:srgbClr val="041E9E"/>
                </a:solidFill>
              </a:rPr>
              <a:t>PEUGEOT </a:t>
            </a:r>
            <a:r>
              <a:rPr lang="es-ES" sz="1400" b="1" dirty="0">
                <a:solidFill>
                  <a:srgbClr val="041E9E"/>
                </a:solidFill>
              </a:rPr>
              <a:t>208</a:t>
            </a:r>
            <a:r>
              <a:rPr lang="es-ES" sz="1400" dirty="0"/>
              <a:t> ocupaba el lugar n° 20 en el ranking de ventas (por lo tanto, no se contempla porcentaje de </a:t>
            </a:r>
            <a:r>
              <a:rPr lang="es-ES" sz="1400" dirty="0" err="1"/>
              <a:t>market</a:t>
            </a:r>
            <a:r>
              <a:rPr lang="es-ES" sz="1400" dirty="0"/>
              <a:t> share). Cabe recordar que en julio de 2013 fue el lanzamiento de este modelo. Gracias al aporte de refinamiento, calidad y tecnología, el 208 pasó a formar parte del Top 10 en ventas desde el 2014.</a:t>
            </a:r>
            <a:endParaRPr lang="en-US" sz="1400" dirty="0"/>
          </a:p>
          <a:p>
            <a:pPr algn="just"/>
            <a:r>
              <a:rPr lang="es-ES" sz="1400" dirty="0"/>
              <a:t>Para 2016, la marca presentó un </a:t>
            </a:r>
            <a:r>
              <a:rPr lang="es-ES" sz="1400" dirty="0" err="1"/>
              <a:t>restyling</a:t>
            </a:r>
            <a:r>
              <a:rPr lang="es-ES" sz="1400" dirty="0"/>
              <a:t> del modelo que le permitió seguir ocupando el Top 10 e ir ganando terreno frente a sus competidores. </a:t>
            </a:r>
            <a:endParaRPr lang="en-US" sz="1400" dirty="0"/>
          </a:p>
          <a:p>
            <a:pPr algn="just"/>
            <a:r>
              <a:rPr lang="es-ES" sz="1400" dirty="0"/>
              <a:t>Por otro lado, también podemos observar el impacto que tuvo la pandemia en los años 2019 y 2020 donde la cantidad de ventas disminuyó considerablemente para toda la industria automotriz (todas las marcas registraron menores ventas que en los años anteriores). A pesar del contexto adverso, la marca se mantuvo firme y fue ganando lugar hasta llegar al podio.</a:t>
            </a:r>
            <a:endParaRPr lang="en-US" sz="1400" dirty="0"/>
          </a:p>
          <a:p>
            <a:pPr algn="just"/>
            <a:r>
              <a:rPr lang="es-ES" sz="1400" dirty="0"/>
              <a:t>Lo que más se destaca entonces, es que </a:t>
            </a:r>
            <a:r>
              <a:rPr lang="es-ES" sz="1400" b="1" dirty="0"/>
              <a:t>se pudo asegurar un lugar en el podio cuando se superó el 10% de </a:t>
            </a:r>
            <a:r>
              <a:rPr lang="es-ES" sz="1400" b="1" dirty="0" err="1"/>
              <a:t>market</a:t>
            </a:r>
            <a:r>
              <a:rPr lang="es-ES" sz="1400" b="1" dirty="0"/>
              <a:t> share</a:t>
            </a:r>
            <a:r>
              <a:rPr lang="es-ES" sz="1400" dirty="0"/>
              <a:t>. De esta manera, en 2021 el </a:t>
            </a:r>
            <a:r>
              <a:rPr lang="es-ES" sz="1400" b="1" dirty="0">
                <a:solidFill>
                  <a:srgbClr val="041E9E"/>
                </a:solidFill>
              </a:rPr>
              <a:t>PEUGEOT 208 </a:t>
            </a:r>
            <a:r>
              <a:rPr lang="es-ES" sz="1400" dirty="0" smtClean="0"/>
              <a:t>llegó </a:t>
            </a:r>
            <a:r>
              <a:rPr lang="es-ES" sz="1400" dirty="0"/>
              <a:t>al histórico puesto n° 2 gracias a un nuevo </a:t>
            </a:r>
            <a:r>
              <a:rPr lang="es-ES" sz="1400" dirty="0" err="1"/>
              <a:t>restyling</a:t>
            </a:r>
            <a:r>
              <a:rPr lang="es-ES" sz="1400" dirty="0"/>
              <a:t> (en 2020 se lanzó una preventa de este nuevo modelo). En 2022, la marca </a:t>
            </a:r>
            <a:r>
              <a:rPr lang="es-ES" sz="1400" b="1" dirty="0"/>
              <a:t>volvió a alcanzar el puesto n° 2, esta vez con un </a:t>
            </a:r>
            <a:r>
              <a:rPr lang="es-ES" sz="1400" b="1" dirty="0" err="1"/>
              <a:t>market</a:t>
            </a:r>
            <a:r>
              <a:rPr lang="es-ES" sz="1400" b="1" dirty="0"/>
              <a:t> share del 16%.</a:t>
            </a:r>
            <a:endParaRPr lang="en-US" sz="1400" dirty="0"/>
          </a:p>
        </p:txBody>
      </p:sp>
      <p:graphicFrame>
        <p:nvGraphicFramePr>
          <p:cNvPr id="9" name="Gráfico 8"/>
          <p:cNvGraphicFramePr/>
          <p:nvPr>
            <p:extLst>
              <p:ext uri="{D42A27DB-BD31-4B8C-83A1-F6EECF244321}">
                <p14:modId xmlns:p14="http://schemas.microsoft.com/office/powerpoint/2010/main" val="804511541"/>
              </p:ext>
            </p:extLst>
          </p:nvPr>
        </p:nvGraphicFramePr>
        <p:xfrm>
          <a:off x="3313946" y="559492"/>
          <a:ext cx="5612130" cy="290385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626286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7CAA62-D64C-E8A3-94FF-323C8B8810B9}"/>
              </a:ext>
            </a:extLst>
          </p:cNvPr>
          <p:cNvSpPr txBox="1">
            <a:spLocks/>
          </p:cNvSpPr>
          <p:nvPr/>
        </p:nvSpPr>
        <p:spPr>
          <a:xfrm>
            <a:off x="0" y="1"/>
            <a:ext cx="12192000" cy="431513"/>
          </a:xfrm>
          <a:prstGeom prst="rect">
            <a:avLst/>
          </a:prstGeom>
          <a:solidFill>
            <a:schemeClr val="tx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2800" b="1" dirty="0" smtClean="0">
                <a:solidFill>
                  <a:schemeClr val="bg1"/>
                </a:solidFill>
                <a:latin typeface="+mn-lt"/>
                <a:ea typeface="Yu Gothic UI Semilight" panose="020B0400000000000000" pitchFamily="34" charset="-128"/>
                <a:cs typeface="Aharoni" panose="02010803020104030203" pitchFamily="2" charset="-79"/>
              </a:rPr>
              <a:t>ANÁLISIS DESCRIPTIVO</a:t>
            </a:r>
            <a:endParaRPr lang="en-US" sz="2800" b="1" dirty="0">
              <a:solidFill>
                <a:schemeClr val="bg1"/>
              </a:solidFill>
              <a:latin typeface="+mn-lt"/>
              <a:ea typeface="Yu Gothic UI Semilight" panose="020B0400000000000000" pitchFamily="34" charset="-128"/>
              <a:cs typeface="Aharoni" panose="02010803020104030203" pitchFamily="2" charset="-79"/>
            </a:endParaRPr>
          </a:p>
        </p:txBody>
      </p:sp>
      <p:pic>
        <p:nvPicPr>
          <p:cNvPr id="7" name="Imagen 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178215" y="5800138"/>
            <a:ext cx="1013784" cy="1057862"/>
          </a:xfrm>
          <a:prstGeom prst="rect">
            <a:avLst/>
          </a:prstGeom>
        </p:spPr>
      </p:pic>
      <p:sp>
        <p:nvSpPr>
          <p:cNvPr id="8" name="CuadroTexto 7"/>
          <p:cNvSpPr txBox="1"/>
          <p:nvPr/>
        </p:nvSpPr>
        <p:spPr>
          <a:xfrm>
            <a:off x="4361901" y="1814486"/>
            <a:ext cx="6816314" cy="1138773"/>
          </a:xfrm>
          <a:prstGeom prst="rect">
            <a:avLst/>
          </a:prstGeom>
          <a:noFill/>
        </p:spPr>
        <p:txBody>
          <a:bodyPr wrap="square" rtlCol="0">
            <a:spAutoFit/>
          </a:bodyPr>
          <a:lstStyle/>
          <a:p>
            <a:pPr algn="just"/>
            <a:r>
              <a:rPr lang="es-ES" dirty="0"/>
              <a:t>Este último gráfico muestra como el </a:t>
            </a:r>
            <a:r>
              <a:rPr lang="es-ES" b="1" dirty="0" smtClean="0">
                <a:solidFill>
                  <a:srgbClr val="041E9E"/>
                </a:solidFill>
              </a:rPr>
              <a:t>208 </a:t>
            </a:r>
            <a:r>
              <a:rPr lang="es-ES" dirty="0"/>
              <a:t>siempre se mantuvo en el TOP 10 de marcas más vendidas (a excepción del 2013, año de su lanzamiento). </a:t>
            </a:r>
            <a:endParaRPr lang="es-ES" dirty="0" smtClean="0"/>
          </a:p>
          <a:p>
            <a:pPr algn="just"/>
            <a:endParaRPr lang="en-US" sz="1400" dirty="0"/>
          </a:p>
        </p:txBody>
      </p:sp>
      <mc:AlternateContent xmlns:mc="http://schemas.openxmlformats.org/markup-compatibility/2006" xmlns:cx="http://schemas.microsoft.com/office/drawing/2014/chartex">
        <mc:Choice Requires="cx">
          <p:graphicFrame>
            <p:nvGraphicFramePr>
              <p:cNvPr id="6" name="Gráfico 5"/>
              <p:cNvGraphicFramePr/>
              <p:nvPr>
                <p:extLst>
                  <p:ext uri="{D42A27DB-BD31-4B8C-83A1-F6EECF244321}">
                    <p14:modId xmlns:p14="http://schemas.microsoft.com/office/powerpoint/2010/main" val="3936105819"/>
                  </p:ext>
                </p:extLst>
              </p:nvPr>
            </p:nvGraphicFramePr>
            <p:xfrm>
              <a:off x="1061807" y="1176421"/>
              <a:ext cx="3165475" cy="2414905"/>
            </p:xfrm>
            <a:graphic>
              <a:graphicData uri="http://schemas.microsoft.com/office/drawing/2014/chartex">
                <c:chart xmlns:c="http://schemas.openxmlformats.org/drawingml/2006/chart" xmlns:r="http://schemas.openxmlformats.org/officeDocument/2006/relationships" r:id="rId3"/>
              </a:graphicData>
            </a:graphic>
          </p:graphicFrame>
        </mc:Choice>
        <mc:Fallback xmlns="">
          <p:pic>
            <p:nvPicPr>
              <p:cNvPr id="6" name="Gráfico 5"/>
              <p:cNvPicPr>
                <a:picLocks noGrp="1" noRot="1" noChangeAspect="1" noMove="1" noResize="1" noEditPoints="1" noAdjustHandles="1" noChangeArrowheads="1" noChangeShapeType="1"/>
              </p:cNvPicPr>
              <p:nvPr/>
            </p:nvPicPr>
            <p:blipFill>
              <a:blip r:embed="rId4"/>
              <a:stretch>
                <a:fillRect/>
              </a:stretch>
            </p:blipFill>
            <p:spPr>
              <a:xfrm>
                <a:off x="1061807" y="1176421"/>
                <a:ext cx="3165475" cy="2414905"/>
              </a:xfrm>
              <a:prstGeom prst="rect">
                <a:avLst/>
              </a:prstGeom>
            </p:spPr>
          </p:pic>
        </mc:Fallback>
      </mc:AlternateContent>
      <p:graphicFrame>
        <p:nvGraphicFramePr>
          <p:cNvPr id="10" name="Gráfico 9"/>
          <p:cNvGraphicFramePr/>
          <p:nvPr>
            <p:extLst>
              <p:ext uri="{D42A27DB-BD31-4B8C-83A1-F6EECF244321}">
                <p14:modId xmlns:p14="http://schemas.microsoft.com/office/powerpoint/2010/main" val="695171235"/>
              </p:ext>
            </p:extLst>
          </p:nvPr>
        </p:nvGraphicFramePr>
        <p:xfrm>
          <a:off x="1061807" y="3807313"/>
          <a:ext cx="3300094" cy="2414905"/>
        </p:xfrm>
        <a:graphic>
          <a:graphicData uri="http://schemas.openxmlformats.org/drawingml/2006/chart">
            <c:chart xmlns:c="http://schemas.openxmlformats.org/drawingml/2006/chart" xmlns:r="http://schemas.openxmlformats.org/officeDocument/2006/relationships" r:id="rId5"/>
          </a:graphicData>
        </a:graphic>
      </p:graphicFrame>
      <p:sp>
        <p:nvSpPr>
          <p:cNvPr id="11" name="CuadroTexto 10"/>
          <p:cNvSpPr txBox="1"/>
          <p:nvPr/>
        </p:nvSpPr>
        <p:spPr>
          <a:xfrm>
            <a:off x="4361901" y="4445378"/>
            <a:ext cx="6816314" cy="923330"/>
          </a:xfrm>
          <a:prstGeom prst="rect">
            <a:avLst/>
          </a:prstGeom>
          <a:noFill/>
        </p:spPr>
        <p:txBody>
          <a:bodyPr wrap="square" rtlCol="0">
            <a:spAutoFit/>
          </a:bodyPr>
          <a:lstStyle/>
          <a:p>
            <a:pPr algn="just"/>
            <a:r>
              <a:rPr lang="es-ES" dirty="0"/>
              <a:t>Para 2023, se plantea como principal objetivo mantener un </a:t>
            </a:r>
            <a:r>
              <a:rPr lang="es-ES" dirty="0" err="1"/>
              <a:t>market</a:t>
            </a:r>
            <a:r>
              <a:rPr lang="es-ES" dirty="0"/>
              <a:t> share superior al 10% y continuar con la tendencia de incremento de unidades vendidas.</a:t>
            </a:r>
            <a:endParaRPr lang="en-US" sz="1400" dirty="0"/>
          </a:p>
        </p:txBody>
      </p:sp>
    </p:spTree>
    <p:extLst>
      <p:ext uri="{BB962C8B-B14F-4D97-AF65-F5344CB8AC3E}">
        <p14:creationId xmlns:p14="http://schemas.microsoft.com/office/powerpoint/2010/main" val="29698850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7CAA62-D64C-E8A3-94FF-323C8B8810B9}"/>
              </a:ext>
            </a:extLst>
          </p:cNvPr>
          <p:cNvSpPr txBox="1">
            <a:spLocks/>
          </p:cNvSpPr>
          <p:nvPr/>
        </p:nvSpPr>
        <p:spPr>
          <a:xfrm>
            <a:off x="0" y="1"/>
            <a:ext cx="12192000" cy="431513"/>
          </a:xfrm>
          <a:prstGeom prst="rect">
            <a:avLst/>
          </a:prstGeom>
          <a:solidFill>
            <a:schemeClr val="tx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2800" b="1" dirty="0" smtClean="0">
                <a:solidFill>
                  <a:schemeClr val="bg1"/>
                </a:solidFill>
                <a:latin typeface="+mn-lt"/>
                <a:ea typeface="Yu Gothic UI Semilight" panose="020B0400000000000000" pitchFamily="34" charset="-128"/>
                <a:cs typeface="Aharoni" panose="02010803020104030203" pitchFamily="2" charset="-79"/>
              </a:rPr>
              <a:t>REGRESIÓN LINEAL</a:t>
            </a:r>
            <a:endParaRPr lang="en-US" sz="2800" b="1" dirty="0">
              <a:solidFill>
                <a:schemeClr val="bg1"/>
              </a:solidFill>
              <a:latin typeface="+mn-lt"/>
              <a:ea typeface="Yu Gothic UI Semilight" panose="020B0400000000000000" pitchFamily="34" charset="-128"/>
              <a:cs typeface="Aharoni" panose="02010803020104030203" pitchFamily="2" charset="-79"/>
            </a:endParaRPr>
          </a:p>
        </p:txBody>
      </p:sp>
      <p:pic>
        <p:nvPicPr>
          <p:cNvPr id="7" name="Imagen 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178215" y="5800138"/>
            <a:ext cx="1013784" cy="1057862"/>
          </a:xfrm>
          <a:prstGeom prst="rect">
            <a:avLst/>
          </a:prstGeom>
        </p:spPr>
      </p:pic>
      <p:sp>
        <p:nvSpPr>
          <p:cNvPr id="9" name="CuadroTexto 8"/>
          <p:cNvSpPr txBox="1"/>
          <p:nvPr/>
        </p:nvSpPr>
        <p:spPr>
          <a:xfrm>
            <a:off x="1037796" y="784395"/>
            <a:ext cx="10116408" cy="830997"/>
          </a:xfrm>
          <a:prstGeom prst="rect">
            <a:avLst/>
          </a:prstGeom>
          <a:noFill/>
        </p:spPr>
        <p:txBody>
          <a:bodyPr wrap="square" rtlCol="0">
            <a:spAutoFit/>
          </a:bodyPr>
          <a:lstStyle/>
          <a:p>
            <a:pPr algn="just"/>
            <a:r>
              <a:rPr lang="es-ES" sz="1600" dirty="0" smtClean="0"/>
              <a:t>Se realiza un análisis en función de la industria automotriz y la cantidad de vehículos patentados en los últimos 10 años en Argentina. Con esto se intenta realizar una proyección sobre futuras ventas para ver cuál será el camino a seguir en el mercado por parte de las empresas.</a:t>
            </a:r>
            <a:endParaRPr lang="en-US" sz="1600" dirty="0"/>
          </a:p>
        </p:txBody>
      </p:sp>
      <p:graphicFrame>
        <p:nvGraphicFramePr>
          <p:cNvPr id="12" name="Gráfico 11"/>
          <p:cNvGraphicFramePr>
            <a:graphicFrameLocks/>
          </p:cNvGraphicFramePr>
          <p:nvPr>
            <p:extLst>
              <p:ext uri="{D42A27DB-BD31-4B8C-83A1-F6EECF244321}">
                <p14:modId xmlns:p14="http://schemas.microsoft.com/office/powerpoint/2010/main" val="3331292541"/>
              </p:ext>
            </p:extLst>
          </p:nvPr>
        </p:nvGraphicFramePr>
        <p:xfrm>
          <a:off x="5189613" y="1826832"/>
          <a:ext cx="4921039" cy="2440305"/>
        </p:xfrm>
        <a:graphic>
          <a:graphicData uri="http://schemas.openxmlformats.org/drawingml/2006/chart">
            <c:chart xmlns:c="http://schemas.openxmlformats.org/drawingml/2006/chart" xmlns:r="http://schemas.openxmlformats.org/officeDocument/2006/relationships" r:id="rId3"/>
          </a:graphicData>
        </a:graphic>
      </p:graphicFrame>
      <p:sp>
        <p:nvSpPr>
          <p:cNvPr id="13" name="CuadroTexto 12"/>
          <p:cNvSpPr txBox="1"/>
          <p:nvPr/>
        </p:nvSpPr>
        <p:spPr>
          <a:xfrm>
            <a:off x="1037796" y="4722920"/>
            <a:ext cx="10116408" cy="1569660"/>
          </a:xfrm>
          <a:prstGeom prst="rect">
            <a:avLst/>
          </a:prstGeom>
          <a:noFill/>
        </p:spPr>
        <p:txBody>
          <a:bodyPr wrap="square" rtlCol="0">
            <a:spAutoFit/>
          </a:bodyPr>
          <a:lstStyle/>
          <a:p>
            <a:pPr algn="just"/>
            <a:r>
              <a:rPr lang="es-ES" sz="1600" dirty="0" smtClean="0"/>
              <a:t>Dentro de esta proyección, debemos </a:t>
            </a:r>
            <a:r>
              <a:rPr lang="es-ES" sz="1600" dirty="0"/>
              <a:t>tener en cuenta que </a:t>
            </a:r>
            <a:r>
              <a:rPr lang="es-ES" sz="1600" dirty="0" smtClean="0"/>
              <a:t>en 2019 </a:t>
            </a:r>
            <a:r>
              <a:rPr lang="es-ES" sz="1600" dirty="0"/>
              <a:t>y 2020 </a:t>
            </a:r>
            <a:r>
              <a:rPr lang="es-ES" sz="1600" dirty="0" smtClean="0"/>
              <a:t>se registró </a:t>
            </a:r>
            <a:r>
              <a:rPr lang="es-ES" sz="1600" dirty="0"/>
              <a:t>la peor cantidad de ventas y no es un dato </a:t>
            </a:r>
            <a:r>
              <a:rPr lang="es-ES" sz="1600" dirty="0" smtClean="0"/>
              <a:t>casual. Los años donde mayor impacto tuvo la pandemia por el virus Covid-19, fueron los años donde el PBI per cápita registró importantes caídas.</a:t>
            </a:r>
            <a:endParaRPr lang="es-ES" sz="1600" dirty="0"/>
          </a:p>
          <a:p>
            <a:pPr algn="just"/>
            <a:r>
              <a:rPr lang="es-ES" sz="1600" dirty="0"/>
              <a:t>A partir de 2021, la industria comenzó su </a:t>
            </a:r>
            <a:r>
              <a:rPr lang="es-ES" sz="1600" dirty="0" smtClean="0"/>
              <a:t>recuperación</a:t>
            </a:r>
            <a:r>
              <a:rPr lang="es-ES" sz="1600" dirty="0"/>
              <a:t> </a:t>
            </a:r>
            <a:r>
              <a:rPr lang="es-ES" sz="1600" dirty="0" smtClean="0"/>
              <a:t>como se puede </a:t>
            </a:r>
            <a:r>
              <a:rPr lang="es-ES" sz="1600" dirty="0" smtClean="0"/>
              <a:t>observar tanto en la cantidad de vehículos que se patentaron anualmente en el país, como en el crecimiento del PBI per cápita.</a:t>
            </a:r>
          </a:p>
          <a:p>
            <a:pPr algn="just"/>
            <a:endParaRPr lang="en-US" sz="1600" dirty="0"/>
          </a:p>
        </p:txBody>
      </p:sp>
      <p:graphicFrame>
        <p:nvGraphicFramePr>
          <p:cNvPr id="5" name="Tabla 4"/>
          <p:cNvGraphicFramePr>
            <a:graphicFrameLocks noGrp="1"/>
          </p:cNvGraphicFramePr>
          <p:nvPr>
            <p:extLst>
              <p:ext uri="{D42A27DB-BD31-4B8C-83A1-F6EECF244321}">
                <p14:modId xmlns:p14="http://schemas.microsoft.com/office/powerpoint/2010/main" val="3820446236"/>
              </p:ext>
            </p:extLst>
          </p:nvPr>
        </p:nvGraphicFramePr>
        <p:xfrm>
          <a:off x="1638687" y="1826831"/>
          <a:ext cx="2240983" cy="2440305"/>
        </p:xfrm>
        <a:graphic>
          <a:graphicData uri="http://schemas.openxmlformats.org/drawingml/2006/table">
            <a:tbl>
              <a:tblPr>
                <a:tableStyleId>{5C22544A-7EE6-4342-B048-85BDC9FD1C3A}</a:tableStyleId>
              </a:tblPr>
              <a:tblGrid>
                <a:gridCol w="519534">
                  <a:extLst>
                    <a:ext uri="{9D8B030D-6E8A-4147-A177-3AD203B41FA5}">
                      <a16:colId xmlns:a16="http://schemas.microsoft.com/office/drawing/2014/main" val="4198438694"/>
                    </a:ext>
                  </a:extLst>
                </a:gridCol>
                <a:gridCol w="903456">
                  <a:extLst>
                    <a:ext uri="{9D8B030D-6E8A-4147-A177-3AD203B41FA5}">
                      <a16:colId xmlns:a16="http://schemas.microsoft.com/office/drawing/2014/main" val="1888490870"/>
                    </a:ext>
                  </a:extLst>
                </a:gridCol>
                <a:gridCol w="817993">
                  <a:extLst>
                    <a:ext uri="{9D8B030D-6E8A-4147-A177-3AD203B41FA5}">
                      <a16:colId xmlns:a16="http://schemas.microsoft.com/office/drawing/2014/main" val="4194303030"/>
                    </a:ext>
                  </a:extLst>
                </a:gridCol>
              </a:tblGrid>
              <a:tr h="190500">
                <a:tc>
                  <a:txBody>
                    <a:bodyPr/>
                    <a:lstStyle/>
                    <a:p>
                      <a:pPr algn="ctr" fontAlgn="b"/>
                      <a:r>
                        <a:rPr lang="en-US" sz="1100" b="1" u="none" strike="noStrike" dirty="0" err="1">
                          <a:effectLst/>
                        </a:rPr>
                        <a:t>Año</a:t>
                      </a:r>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algn="ctr" fontAlgn="b"/>
                      <a:r>
                        <a:rPr lang="en-US" sz="1100" b="1" u="none" strike="noStrike" dirty="0" err="1">
                          <a:effectLst/>
                        </a:rPr>
                        <a:t>Vehículos</a:t>
                      </a:r>
                      <a:r>
                        <a:rPr lang="en-US" sz="1100" b="1" u="none" strike="noStrike" dirty="0">
                          <a:effectLst/>
                        </a:rPr>
                        <a:t> </a:t>
                      </a:r>
                      <a:r>
                        <a:rPr lang="en-US" sz="1100" b="1" u="none" strike="noStrike" dirty="0" err="1">
                          <a:effectLst/>
                        </a:rPr>
                        <a:t>patentados</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PBI per cap (USD)</a:t>
                      </a:r>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extLst>
                  <a:ext uri="{0D108BD9-81ED-4DB2-BD59-A6C34878D82A}">
                    <a16:rowId xmlns:a16="http://schemas.microsoft.com/office/drawing/2014/main" val="2092452847"/>
                  </a:ext>
                </a:extLst>
              </a:tr>
              <a:tr h="190500">
                <a:tc>
                  <a:txBody>
                    <a:bodyPr/>
                    <a:lstStyle/>
                    <a:p>
                      <a:pPr algn="ctr" fontAlgn="b"/>
                      <a:r>
                        <a:rPr lang="en-US" sz="1100" b="1" u="none" strike="noStrike" dirty="0">
                          <a:effectLst/>
                        </a:rPr>
                        <a:t>2012</a:t>
                      </a:r>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algn="r" fontAlgn="b"/>
                      <a:r>
                        <a:rPr lang="en-US" sz="1100" u="none" strike="noStrike" dirty="0">
                          <a:effectLst/>
                        </a:rPr>
                        <a:t>840679</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$ 13.082,66</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extLst>
                  <a:ext uri="{0D108BD9-81ED-4DB2-BD59-A6C34878D82A}">
                    <a16:rowId xmlns:a16="http://schemas.microsoft.com/office/drawing/2014/main" val="3026438446"/>
                  </a:ext>
                </a:extLst>
              </a:tr>
              <a:tr h="190500">
                <a:tc>
                  <a:txBody>
                    <a:bodyPr/>
                    <a:lstStyle/>
                    <a:p>
                      <a:pPr algn="ctr" fontAlgn="b"/>
                      <a:r>
                        <a:rPr lang="en-US" sz="1100" b="1" u="none" strike="noStrike" dirty="0">
                          <a:effectLst/>
                        </a:rPr>
                        <a:t>2013</a:t>
                      </a:r>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algn="r" fontAlgn="b"/>
                      <a:r>
                        <a:rPr lang="en-US" sz="1100" u="none" strike="noStrike" dirty="0">
                          <a:effectLst/>
                        </a:rPr>
                        <a:t>955023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$ 13.080,25</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extLst>
                  <a:ext uri="{0D108BD9-81ED-4DB2-BD59-A6C34878D82A}">
                    <a16:rowId xmlns:a16="http://schemas.microsoft.com/office/drawing/2014/main" val="3184592366"/>
                  </a:ext>
                </a:extLst>
              </a:tr>
              <a:tr h="190500">
                <a:tc>
                  <a:txBody>
                    <a:bodyPr/>
                    <a:lstStyle/>
                    <a:p>
                      <a:pPr algn="ctr" fontAlgn="b"/>
                      <a:r>
                        <a:rPr lang="en-US" sz="1100" b="1" u="none" strike="noStrike" dirty="0">
                          <a:effectLst/>
                        </a:rPr>
                        <a:t>2014</a:t>
                      </a:r>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algn="r" fontAlgn="b"/>
                      <a:r>
                        <a:rPr lang="en-US" sz="1100" u="none" strike="noStrike" dirty="0">
                          <a:effectLst/>
                        </a:rPr>
                        <a:t>684485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$ 12.334,80</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extLst>
                  <a:ext uri="{0D108BD9-81ED-4DB2-BD59-A6C34878D82A}">
                    <a16:rowId xmlns:a16="http://schemas.microsoft.com/office/drawing/2014/main" val="342210483"/>
                  </a:ext>
                </a:extLst>
              </a:tr>
              <a:tr h="190500">
                <a:tc>
                  <a:txBody>
                    <a:bodyPr/>
                    <a:lstStyle/>
                    <a:p>
                      <a:pPr algn="ctr" fontAlgn="b"/>
                      <a:r>
                        <a:rPr lang="en-US" sz="1100" b="1" u="none" strike="noStrike" dirty="0">
                          <a:effectLst/>
                        </a:rPr>
                        <a:t>2015</a:t>
                      </a:r>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algn="r" fontAlgn="b"/>
                      <a:r>
                        <a:rPr lang="en-US" sz="1100" u="none" strike="noStrike" dirty="0">
                          <a:effectLst/>
                        </a:rPr>
                        <a:t>643668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$ 13.789,06</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extLst>
                  <a:ext uri="{0D108BD9-81ED-4DB2-BD59-A6C34878D82A}">
                    <a16:rowId xmlns:a16="http://schemas.microsoft.com/office/drawing/2014/main" val="2291550781"/>
                  </a:ext>
                </a:extLst>
              </a:tr>
              <a:tr h="190500">
                <a:tc>
                  <a:txBody>
                    <a:bodyPr/>
                    <a:lstStyle/>
                    <a:p>
                      <a:pPr algn="ctr" fontAlgn="b"/>
                      <a:r>
                        <a:rPr lang="en-US" sz="1100" b="1" u="none" strike="noStrike" dirty="0">
                          <a:effectLst/>
                        </a:rPr>
                        <a:t>2016</a:t>
                      </a:r>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algn="r" fontAlgn="b"/>
                      <a:r>
                        <a:rPr lang="en-US" sz="1100" u="none" strike="noStrike" dirty="0">
                          <a:effectLst/>
                        </a:rPr>
                        <a:t>709482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$ 12.790,24</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extLst>
                  <a:ext uri="{0D108BD9-81ED-4DB2-BD59-A6C34878D82A}">
                    <a16:rowId xmlns:a16="http://schemas.microsoft.com/office/drawing/2014/main" val="3855687300"/>
                  </a:ext>
                </a:extLst>
              </a:tr>
              <a:tr h="190500">
                <a:tc>
                  <a:txBody>
                    <a:bodyPr/>
                    <a:lstStyle/>
                    <a:p>
                      <a:pPr algn="ctr" fontAlgn="b"/>
                      <a:r>
                        <a:rPr lang="en-US" sz="1100" b="1" u="none" strike="noStrike" dirty="0">
                          <a:effectLst/>
                        </a:rPr>
                        <a:t>2017</a:t>
                      </a:r>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algn="r" fontAlgn="b"/>
                      <a:r>
                        <a:rPr lang="en-US" sz="1100" u="none" strike="noStrike" dirty="0">
                          <a:effectLst/>
                        </a:rPr>
                        <a:t>900942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$ 14.613,04</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extLst>
                  <a:ext uri="{0D108BD9-81ED-4DB2-BD59-A6C34878D82A}">
                    <a16:rowId xmlns:a16="http://schemas.microsoft.com/office/drawing/2014/main" val="2491933734"/>
                  </a:ext>
                </a:extLst>
              </a:tr>
              <a:tr h="190500">
                <a:tc>
                  <a:txBody>
                    <a:bodyPr/>
                    <a:lstStyle/>
                    <a:p>
                      <a:pPr algn="ctr" fontAlgn="b"/>
                      <a:r>
                        <a:rPr lang="en-US" sz="1100" b="1" u="none" strike="noStrike" dirty="0">
                          <a:effectLst/>
                        </a:rPr>
                        <a:t>2018</a:t>
                      </a:r>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algn="r" fontAlgn="b"/>
                      <a:r>
                        <a:rPr lang="en-US" sz="1100" u="none" strike="noStrike" dirty="0">
                          <a:effectLst/>
                        </a:rPr>
                        <a:t>801658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$ 11.795,16</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extLst>
                  <a:ext uri="{0D108BD9-81ED-4DB2-BD59-A6C34878D82A}">
                    <a16:rowId xmlns:a16="http://schemas.microsoft.com/office/drawing/2014/main" val="605185422"/>
                  </a:ext>
                </a:extLst>
              </a:tr>
              <a:tr h="190500">
                <a:tc>
                  <a:txBody>
                    <a:bodyPr/>
                    <a:lstStyle/>
                    <a:p>
                      <a:pPr algn="ctr" fontAlgn="b"/>
                      <a:r>
                        <a:rPr lang="en-US" sz="1100" b="1" u="none" strike="noStrike" dirty="0">
                          <a:effectLst/>
                        </a:rPr>
                        <a:t>2019</a:t>
                      </a:r>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algn="r" fontAlgn="b"/>
                      <a:r>
                        <a:rPr lang="en-US" sz="1100" u="none" strike="noStrike" dirty="0">
                          <a:effectLst/>
                        </a:rPr>
                        <a:t>459592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$ 9.963,67</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extLst>
                  <a:ext uri="{0D108BD9-81ED-4DB2-BD59-A6C34878D82A}">
                    <a16:rowId xmlns:a16="http://schemas.microsoft.com/office/drawing/2014/main" val="3852354475"/>
                  </a:ext>
                </a:extLst>
              </a:tr>
              <a:tr h="190500">
                <a:tc>
                  <a:txBody>
                    <a:bodyPr/>
                    <a:lstStyle/>
                    <a:p>
                      <a:pPr algn="ctr" fontAlgn="b"/>
                      <a:r>
                        <a:rPr lang="en-US" sz="1100" b="1" u="none" strike="noStrike" dirty="0">
                          <a:effectLst/>
                        </a:rPr>
                        <a:t>2020</a:t>
                      </a:r>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algn="r" fontAlgn="b"/>
                      <a:r>
                        <a:rPr lang="en-US" sz="1100" u="none" strike="noStrike" dirty="0">
                          <a:effectLst/>
                        </a:rPr>
                        <a:t>342474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$ 8.496,42</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extLst>
                  <a:ext uri="{0D108BD9-81ED-4DB2-BD59-A6C34878D82A}">
                    <a16:rowId xmlns:a16="http://schemas.microsoft.com/office/drawing/2014/main" val="188534596"/>
                  </a:ext>
                </a:extLst>
              </a:tr>
              <a:tr h="190500">
                <a:tc>
                  <a:txBody>
                    <a:bodyPr/>
                    <a:lstStyle/>
                    <a:p>
                      <a:pPr algn="ctr" fontAlgn="b"/>
                      <a:r>
                        <a:rPr lang="en-US" sz="1100" b="1" u="none" strike="noStrike" dirty="0">
                          <a:effectLst/>
                        </a:rPr>
                        <a:t>2021</a:t>
                      </a:r>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algn="r" fontAlgn="b"/>
                      <a:r>
                        <a:rPr lang="en-US" sz="1100" u="none" strike="noStrike" dirty="0">
                          <a:effectLst/>
                        </a:rPr>
                        <a:t>381777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$ 10.636,12</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extLst>
                  <a:ext uri="{0D108BD9-81ED-4DB2-BD59-A6C34878D82A}">
                    <a16:rowId xmlns:a16="http://schemas.microsoft.com/office/drawing/2014/main" val="794106931"/>
                  </a:ext>
                </a:extLst>
              </a:tr>
              <a:tr h="190500">
                <a:tc>
                  <a:txBody>
                    <a:bodyPr/>
                    <a:lstStyle/>
                    <a:p>
                      <a:pPr algn="ctr" fontAlgn="b"/>
                      <a:r>
                        <a:rPr lang="en-US" sz="1100" b="1" u="none" strike="noStrike" dirty="0">
                          <a:effectLst/>
                        </a:rPr>
                        <a:t>2022</a:t>
                      </a:r>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accent1">
                        <a:lumMod val="60000"/>
                        <a:lumOff val="40000"/>
                      </a:schemeClr>
                    </a:solidFill>
                  </a:tcPr>
                </a:tc>
                <a:tc>
                  <a:txBody>
                    <a:bodyPr/>
                    <a:lstStyle/>
                    <a:p>
                      <a:pPr algn="r" fontAlgn="b"/>
                      <a:r>
                        <a:rPr lang="en-US" sz="1100" u="none" strike="noStrike" dirty="0">
                          <a:effectLst/>
                        </a:rPr>
                        <a:t>407532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$ 11.128,39</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extLst>
                  <a:ext uri="{0D108BD9-81ED-4DB2-BD59-A6C34878D82A}">
                    <a16:rowId xmlns:a16="http://schemas.microsoft.com/office/drawing/2014/main" val="2191211458"/>
                  </a:ext>
                </a:extLst>
              </a:tr>
            </a:tbl>
          </a:graphicData>
        </a:graphic>
      </p:graphicFrame>
    </p:spTree>
    <p:extLst>
      <p:ext uri="{BB962C8B-B14F-4D97-AF65-F5344CB8AC3E}">
        <p14:creationId xmlns:p14="http://schemas.microsoft.com/office/powerpoint/2010/main" val="16462641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7CAA62-D64C-E8A3-94FF-323C8B8810B9}"/>
              </a:ext>
            </a:extLst>
          </p:cNvPr>
          <p:cNvSpPr txBox="1">
            <a:spLocks/>
          </p:cNvSpPr>
          <p:nvPr/>
        </p:nvSpPr>
        <p:spPr>
          <a:xfrm>
            <a:off x="0" y="1"/>
            <a:ext cx="12192000" cy="431513"/>
          </a:xfrm>
          <a:prstGeom prst="rect">
            <a:avLst/>
          </a:prstGeom>
          <a:solidFill>
            <a:schemeClr val="tx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2800" b="1" dirty="0" smtClean="0">
                <a:solidFill>
                  <a:schemeClr val="bg1"/>
                </a:solidFill>
                <a:latin typeface="+mn-lt"/>
                <a:ea typeface="Yu Gothic UI Semilight" panose="020B0400000000000000" pitchFamily="34" charset="-128"/>
                <a:cs typeface="Aharoni" panose="02010803020104030203" pitchFamily="2" charset="-79"/>
              </a:rPr>
              <a:t>REGRESIÓN LINEAL</a:t>
            </a:r>
            <a:endParaRPr lang="en-US" sz="2800" b="1" dirty="0">
              <a:solidFill>
                <a:schemeClr val="bg1"/>
              </a:solidFill>
              <a:latin typeface="+mn-lt"/>
              <a:ea typeface="Yu Gothic UI Semilight" panose="020B0400000000000000" pitchFamily="34" charset="-128"/>
              <a:cs typeface="Aharoni" panose="02010803020104030203" pitchFamily="2" charset="-79"/>
            </a:endParaRPr>
          </a:p>
        </p:txBody>
      </p:sp>
      <p:pic>
        <p:nvPicPr>
          <p:cNvPr id="7" name="Imagen 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178215" y="5800138"/>
            <a:ext cx="1013784" cy="1057862"/>
          </a:xfrm>
          <a:prstGeom prst="rect">
            <a:avLst/>
          </a:prstGeom>
        </p:spPr>
      </p:pic>
      <p:sp>
        <p:nvSpPr>
          <p:cNvPr id="9" name="CuadroTexto 8"/>
          <p:cNvSpPr txBox="1"/>
          <p:nvPr/>
        </p:nvSpPr>
        <p:spPr>
          <a:xfrm>
            <a:off x="1037796" y="784395"/>
            <a:ext cx="10116408" cy="1077218"/>
          </a:xfrm>
          <a:prstGeom prst="rect">
            <a:avLst/>
          </a:prstGeom>
          <a:noFill/>
        </p:spPr>
        <p:txBody>
          <a:bodyPr wrap="square" rtlCol="0">
            <a:spAutoFit/>
          </a:bodyPr>
          <a:lstStyle/>
          <a:p>
            <a:pPr algn="just"/>
            <a:r>
              <a:rPr lang="es-ES" sz="1600" dirty="0"/>
              <a:t>De acuerdo al </a:t>
            </a:r>
            <a:r>
              <a:rPr lang="es-ES" sz="1600" dirty="0" smtClean="0"/>
              <a:t>Coeficiente </a:t>
            </a:r>
            <a:r>
              <a:rPr lang="es-ES" sz="1600" dirty="0"/>
              <a:t>de determinación, el cual es más cercano a </a:t>
            </a:r>
            <a:r>
              <a:rPr lang="es-ES" sz="1600" dirty="0" smtClean="0"/>
              <a:t>uno, y al Valor </a:t>
            </a:r>
            <a:r>
              <a:rPr lang="es-ES" sz="1600" dirty="0"/>
              <a:t>crítico de F (cercano al 0%)</a:t>
            </a:r>
            <a:r>
              <a:rPr lang="es-ES" sz="1600" dirty="0" smtClean="0"/>
              <a:t> se nos permite detectar una relación entre ambas variables. La </a:t>
            </a:r>
            <a:r>
              <a:rPr lang="es-ES" sz="1600" dirty="0"/>
              <a:t>predicción del modelo </a:t>
            </a:r>
            <a:r>
              <a:rPr lang="es-ES" sz="1600" dirty="0" smtClean="0"/>
              <a:t>puede resultar fiable.</a:t>
            </a:r>
          </a:p>
          <a:p>
            <a:pPr algn="just"/>
            <a:r>
              <a:rPr lang="es-ES" sz="1600" dirty="0" smtClean="0"/>
              <a:t>Igualmente, en este análisis no se contempla directamente el contexto de restricciones que tiene Argentina (altos impuestos, restricciones a las importaciones, inestabilidad del mercado cambiario).</a:t>
            </a:r>
            <a:endParaRPr lang="en-US" sz="1600" dirty="0"/>
          </a:p>
        </p:txBody>
      </p:sp>
      <p:pic>
        <p:nvPicPr>
          <p:cNvPr id="3" name="Imagen 2"/>
          <p:cNvPicPr>
            <a:picLocks noChangeAspect="1"/>
          </p:cNvPicPr>
          <p:nvPr/>
        </p:nvPicPr>
        <p:blipFill>
          <a:blip r:embed="rId3"/>
          <a:stretch>
            <a:fillRect/>
          </a:stretch>
        </p:blipFill>
        <p:spPr>
          <a:xfrm>
            <a:off x="1061807" y="2139694"/>
            <a:ext cx="10116408" cy="3542877"/>
          </a:xfrm>
          <a:prstGeom prst="rect">
            <a:avLst/>
          </a:prstGeom>
        </p:spPr>
      </p:pic>
    </p:spTree>
    <p:extLst>
      <p:ext uri="{BB962C8B-B14F-4D97-AF65-F5344CB8AC3E}">
        <p14:creationId xmlns:p14="http://schemas.microsoft.com/office/powerpoint/2010/main" val="26877945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7CAA62-D64C-E8A3-94FF-323C8B8810B9}"/>
              </a:ext>
            </a:extLst>
          </p:cNvPr>
          <p:cNvSpPr txBox="1">
            <a:spLocks/>
          </p:cNvSpPr>
          <p:nvPr/>
        </p:nvSpPr>
        <p:spPr>
          <a:xfrm>
            <a:off x="0" y="1"/>
            <a:ext cx="12192000" cy="431513"/>
          </a:xfrm>
          <a:prstGeom prst="rect">
            <a:avLst/>
          </a:prstGeom>
          <a:solidFill>
            <a:schemeClr val="tx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2800" b="1" dirty="0" smtClean="0">
                <a:solidFill>
                  <a:schemeClr val="bg1"/>
                </a:solidFill>
                <a:latin typeface="+mn-lt"/>
                <a:ea typeface="Yu Gothic UI Semilight" panose="020B0400000000000000" pitchFamily="34" charset="-128"/>
                <a:cs typeface="Aharoni" panose="02010803020104030203" pitchFamily="2" charset="-79"/>
              </a:rPr>
              <a:t>PREVISIÓN</a:t>
            </a:r>
            <a:endParaRPr lang="en-US" sz="2800" b="1" dirty="0">
              <a:solidFill>
                <a:schemeClr val="bg1"/>
              </a:solidFill>
              <a:latin typeface="+mn-lt"/>
              <a:ea typeface="Yu Gothic UI Semilight" panose="020B0400000000000000" pitchFamily="34" charset="-128"/>
              <a:cs typeface="Aharoni" panose="02010803020104030203" pitchFamily="2" charset="-79"/>
            </a:endParaRPr>
          </a:p>
        </p:txBody>
      </p:sp>
      <p:pic>
        <p:nvPicPr>
          <p:cNvPr id="7" name="Imagen 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178215" y="5800138"/>
            <a:ext cx="1013784" cy="1057862"/>
          </a:xfrm>
          <a:prstGeom prst="rect">
            <a:avLst/>
          </a:prstGeom>
        </p:spPr>
      </p:pic>
      <p:sp>
        <p:nvSpPr>
          <p:cNvPr id="9" name="CuadroTexto 8"/>
          <p:cNvSpPr txBox="1"/>
          <p:nvPr/>
        </p:nvSpPr>
        <p:spPr>
          <a:xfrm>
            <a:off x="1061807" y="614624"/>
            <a:ext cx="10116408" cy="1077218"/>
          </a:xfrm>
          <a:prstGeom prst="rect">
            <a:avLst/>
          </a:prstGeom>
          <a:noFill/>
        </p:spPr>
        <p:txBody>
          <a:bodyPr wrap="square" rtlCol="0">
            <a:spAutoFit/>
          </a:bodyPr>
          <a:lstStyle/>
          <a:p>
            <a:pPr algn="just"/>
            <a:r>
              <a:rPr lang="es-ES" sz="1600" dirty="0"/>
              <a:t>Si analizamos los gráficos de previsión de </a:t>
            </a:r>
            <a:r>
              <a:rPr lang="es-ES" sz="1600" dirty="0" smtClean="0"/>
              <a:t>ventas, </a:t>
            </a:r>
            <a:r>
              <a:rPr lang="es-ES" sz="1600" dirty="0"/>
              <a:t>llegar a una tendencia </a:t>
            </a:r>
            <a:r>
              <a:rPr lang="es-ES" sz="1600" dirty="0" smtClean="0"/>
              <a:t>positiva (a la suba) </a:t>
            </a:r>
            <a:r>
              <a:rPr lang="es-ES" sz="1600" dirty="0"/>
              <a:t>va a requerir de un gran esfuerzo por parte de las empresas. La cantidad de unidades vendidas aún está lejos de los números que se manejaban previo a la </a:t>
            </a:r>
            <a:r>
              <a:rPr lang="es-ES" sz="1600" dirty="0" smtClean="0"/>
              <a:t>pandemia. Esto también está sujeto a los indicadores generales a nivel país. Para que el PBI crezca es necesario implementar mecanismos que permitan reforzar la actividad de todas las industrias.</a:t>
            </a:r>
            <a:endParaRPr lang="en-US" sz="1600" dirty="0"/>
          </a:p>
        </p:txBody>
      </p:sp>
      <p:graphicFrame>
        <p:nvGraphicFramePr>
          <p:cNvPr id="8" name="Gráfico 7"/>
          <p:cNvGraphicFramePr>
            <a:graphicFrameLocks/>
          </p:cNvGraphicFramePr>
          <p:nvPr>
            <p:extLst>
              <p:ext uri="{D42A27DB-BD31-4B8C-83A1-F6EECF244321}">
                <p14:modId xmlns:p14="http://schemas.microsoft.com/office/powerpoint/2010/main" val="321336077"/>
              </p:ext>
            </p:extLst>
          </p:nvPr>
        </p:nvGraphicFramePr>
        <p:xfrm>
          <a:off x="718650" y="1967311"/>
          <a:ext cx="5732418" cy="375302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Tabla 5"/>
          <p:cNvGraphicFramePr>
            <a:graphicFrameLocks noGrp="1"/>
          </p:cNvGraphicFramePr>
          <p:nvPr>
            <p:extLst>
              <p:ext uri="{D42A27DB-BD31-4B8C-83A1-F6EECF244321}">
                <p14:modId xmlns:p14="http://schemas.microsoft.com/office/powerpoint/2010/main" val="1651976380"/>
              </p:ext>
            </p:extLst>
          </p:nvPr>
        </p:nvGraphicFramePr>
        <p:xfrm>
          <a:off x="6829317" y="1967311"/>
          <a:ext cx="4855790" cy="3754221"/>
        </p:xfrm>
        <a:graphic>
          <a:graphicData uri="http://schemas.openxmlformats.org/drawingml/2006/table">
            <a:tbl>
              <a:tblPr firstRow="1" bandRow="1">
                <a:tableStyleId>{5C22544A-7EE6-4342-B048-85BDC9FD1C3A}</a:tableStyleId>
              </a:tblPr>
              <a:tblGrid>
                <a:gridCol w="971158">
                  <a:extLst>
                    <a:ext uri="{9D8B030D-6E8A-4147-A177-3AD203B41FA5}">
                      <a16:colId xmlns:a16="http://schemas.microsoft.com/office/drawing/2014/main" val="175682275"/>
                    </a:ext>
                  </a:extLst>
                </a:gridCol>
                <a:gridCol w="971158">
                  <a:extLst>
                    <a:ext uri="{9D8B030D-6E8A-4147-A177-3AD203B41FA5}">
                      <a16:colId xmlns:a16="http://schemas.microsoft.com/office/drawing/2014/main" val="1728906067"/>
                    </a:ext>
                  </a:extLst>
                </a:gridCol>
                <a:gridCol w="971158">
                  <a:extLst>
                    <a:ext uri="{9D8B030D-6E8A-4147-A177-3AD203B41FA5}">
                      <a16:colId xmlns:a16="http://schemas.microsoft.com/office/drawing/2014/main" val="4164635989"/>
                    </a:ext>
                  </a:extLst>
                </a:gridCol>
                <a:gridCol w="971158">
                  <a:extLst>
                    <a:ext uri="{9D8B030D-6E8A-4147-A177-3AD203B41FA5}">
                      <a16:colId xmlns:a16="http://schemas.microsoft.com/office/drawing/2014/main" val="2812908967"/>
                    </a:ext>
                  </a:extLst>
                </a:gridCol>
                <a:gridCol w="971158">
                  <a:extLst>
                    <a:ext uri="{9D8B030D-6E8A-4147-A177-3AD203B41FA5}">
                      <a16:colId xmlns:a16="http://schemas.microsoft.com/office/drawing/2014/main" val="2422107320"/>
                    </a:ext>
                  </a:extLst>
                </a:gridCol>
              </a:tblGrid>
              <a:tr h="896471">
                <a:tc>
                  <a:txBody>
                    <a:bodyPr/>
                    <a:lstStyle/>
                    <a:p>
                      <a:pPr algn="ctr" fontAlgn="b"/>
                      <a:r>
                        <a:rPr lang="en-US" sz="1000" b="1" i="0" u="none" strike="noStrike" dirty="0" err="1">
                          <a:solidFill>
                            <a:srgbClr val="FFFFFF"/>
                          </a:solidFill>
                          <a:effectLst/>
                          <a:latin typeface="Calibri" panose="020F0502020204030204" pitchFamily="34" charset="0"/>
                        </a:rPr>
                        <a:t>Año</a:t>
                      </a:r>
                      <a:endParaRPr lang="en-US" sz="10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fontAlgn="b"/>
                      <a:r>
                        <a:rPr lang="en-US" sz="1000" b="1" i="0" u="none" strike="noStrike" dirty="0" err="1">
                          <a:solidFill>
                            <a:srgbClr val="FFFFFF"/>
                          </a:solidFill>
                          <a:effectLst/>
                          <a:latin typeface="Calibri" panose="020F0502020204030204" pitchFamily="34" charset="0"/>
                        </a:rPr>
                        <a:t>Vehículos</a:t>
                      </a:r>
                      <a:r>
                        <a:rPr lang="en-US" sz="1000" b="1" i="0" u="none" strike="noStrike" dirty="0">
                          <a:solidFill>
                            <a:srgbClr val="FFFFFF"/>
                          </a:solidFill>
                          <a:effectLst/>
                          <a:latin typeface="Calibri" panose="020F0502020204030204" pitchFamily="34" charset="0"/>
                        </a:rPr>
                        <a:t> </a:t>
                      </a:r>
                      <a:r>
                        <a:rPr lang="en-US" sz="1000" b="1" i="0" u="none" strike="noStrike" dirty="0" err="1">
                          <a:solidFill>
                            <a:srgbClr val="FFFFFF"/>
                          </a:solidFill>
                          <a:effectLst/>
                          <a:latin typeface="Calibri" panose="020F0502020204030204" pitchFamily="34" charset="0"/>
                        </a:rPr>
                        <a:t>patentados</a:t>
                      </a:r>
                      <a:endParaRPr lang="en-US" sz="10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fontAlgn="b"/>
                      <a:r>
                        <a:rPr lang="en-US" sz="1000" b="1" i="0" u="none" strike="noStrike" dirty="0" err="1" smtClean="0">
                          <a:solidFill>
                            <a:srgbClr val="FFFFFF"/>
                          </a:solidFill>
                          <a:effectLst/>
                          <a:latin typeface="Calibri" panose="020F0502020204030204" pitchFamily="34" charset="0"/>
                        </a:rPr>
                        <a:t>Previsión</a:t>
                      </a:r>
                      <a:endParaRPr lang="en-US" sz="1000" b="1" i="0" u="none" strike="noStrike" dirty="0" smtClean="0">
                        <a:solidFill>
                          <a:srgbClr val="FFFFFF"/>
                        </a:solidFill>
                        <a:effectLst/>
                        <a:latin typeface="Calibri" panose="020F0502020204030204" pitchFamily="34" charset="0"/>
                      </a:endParaRPr>
                    </a:p>
                    <a:p>
                      <a:pPr algn="ctr" fontAlgn="b"/>
                      <a:r>
                        <a:rPr lang="en-US" sz="1000" b="1" i="0" u="none" strike="noStrike" dirty="0" smtClean="0">
                          <a:solidFill>
                            <a:srgbClr val="FFFFFF"/>
                          </a:solidFill>
                          <a:effectLst/>
                          <a:latin typeface="Calibri" panose="020F0502020204030204" pitchFamily="34" charset="0"/>
                        </a:rPr>
                        <a:t>(</a:t>
                      </a:r>
                      <a:r>
                        <a:rPr lang="en-US" sz="1000" b="1" i="0" u="none" strike="noStrike" dirty="0" err="1">
                          <a:solidFill>
                            <a:srgbClr val="FFFFFF"/>
                          </a:solidFill>
                          <a:effectLst/>
                          <a:latin typeface="Calibri" panose="020F0502020204030204" pitchFamily="34" charset="0"/>
                        </a:rPr>
                        <a:t>Vehículos</a:t>
                      </a:r>
                      <a:r>
                        <a:rPr lang="en-US" sz="1000" b="1" i="0" u="none" strike="noStrike" dirty="0">
                          <a:solidFill>
                            <a:srgbClr val="FFFFFF"/>
                          </a:solidFill>
                          <a:effectLst/>
                          <a:latin typeface="Calibri" panose="020F0502020204030204" pitchFamily="34" charset="0"/>
                        </a:rPr>
                        <a:t> </a:t>
                      </a:r>
                      <a:r>
                        <a:rPr lang="en-US" sz="1000" b="1" i="0" u="none" strike="noStrike" dirty="0" err="1">
                          <a:solidFill>
                            <a:srgbClr val="FFFFFF"/>
                          </a:solidFill>
                          <a:effectLst/>
                          <a:latin typeface="Calibri" panose="020F0502020204030204" pitchFamily="34" charset="0"/>
                        </a:rPr>
                        <a:t>patentados</a:t>
                      </a:r>
                      <a:r>
                        <a:rPr lang="en-US" sz="1000" b="1" i="0" u="none" strike="noStrike" dirty="0">
                          <a:solidFill>
                            <a:srgbClr val="FFFFFF"/>
                          </a:solidFill>
                          <a:effectLst/>
                          <a:latin typeface="Calibri" panose="020F0502020204030204" pitchFamily="34" charset="0"/>
                        </a:rPr>
                        <a:t>)</a:t>
                      </a:r>
                    </a:p>
                  </a:txBody>
                  <a:tcPr marL="9525" marR="9525" marT="9525" marB="0" anchor="ctr"/>
                </a:tc>
                <a:tc>
                  <a:txBody>
                    <a:bodyPr/>
                    <a:lstStyle/>
                    <a:p>
                      <a:pPr algn="ctr" fontAlgn="b"/>
                      <a:r>
                        <a:rPr lang="es-ES" sz="1000" b="1" i="0" u="none" strike="noStrike" dirty="0">
                          <a:solidFill>
                            <a:srgbClr val="FFFFFF"/>
                          </a:solidFill>
                          <a:effectLst/>
                          <a:latin typeface="Calibri" panose="020F0502020204030204" pitchFamily="34" charset="0"/>
                        </a:rPr>
                        <a:t>Límite de confianza </a:t>
                      </a:r>
                      <a:r>
                        <a:rPr lang="es-ES" sz="1000" b="1" i="0" u="none" strike="noStrike" dirty="0" smtClean="0">
                          <a:solidFill>
                            <a:srgbClr val="FFFFFF"/>
                          </a:solidFill>
                          <a:effectLst/>
                          <a:latin typeface="Calibri" panose="020F0502020204030204" pitchFamily="34" charset="0"/>
                        </a:rPr>
                        <a:t>inferior</a:t>
                      </a:r>
                    </a:p>
                    <a:p>
                      <a:pPr algn="ctr" fontAlgn="b"/>
                      <a:r>
                        <a:rPr lang="es-ES" sz="1000" b="1" i="0" u="none" strike="noStrike" dirty="0" smtClean="0">
                          <a:solidFill>
                            <a:srgbClr val="FFFFFF"/>
                          </a:solidFill>
                          <a:effectLst/>
                          <a:latin typeface="Calibri" panose="020F0502020204030204" pitchFamily="34" charset="0"/>
                        </a:rPr>
                        <a:t>(</a:t>
                      </a:r>
                      <a:r>
                        <a:rPr lang="es-ES" sz="1000" b="1" i="0" u="none" strike="noStrike" dirty="0">
                          <a:solidFill>
                            <a:srgbClr val="FFFFFF"/>
                          </a:solidFill>
                          <a:effectLst/>
                          <a:latin typeface="Calibri" panose="020F0502020204030204" pitchFamily="34" charset="0"/>
                        </a:rPr>
                        <a:t>Vehículos patentados)</a:t>
                      </a:r>
                    </a:p>
                  </a:txBody>
                  <a:tcPr marL="9525" marR="9525" marT="9525" marB="0" anchor="ctr"/>
                </a:tc>
                <a:tc>
                  <a:txBody>
                    <a:bodyPr/>
                    <a:lstStyle/>
                    <a:p>
                      <a:pPr algn="ctr" fontAlgn="b"/>
                      <a:r>
                        <a:rPr lang="es-ES" sz="1000" b="1" i="0" u="none" strike="noStrike" dirty="0">
                          <a:solidFill>
                            <a:srgbClr val="FFFFFF"/>
                          </a:solidFill>
                          <a:effectLst/>
                          <a:latin typeface="Calibri" panose="020F0502020204030204" pitchFamily="34" charset="0"/>
                        </a:rPr>
                        <a:t>Límite de confianza </a:t>
                      </a:r>
                      <a:r>
                        <a:rPr lang="es-ES" sz="1000" b="1" i="0" u="none" strike="noStrike" dirty="0" smtClean="0">
                          <a:solidFill>
                            <a:srgbClr val="FFFFFF"/>
                          </a:solidFill>
                          <a:effectLst/>
                          <a:latin typeface="Calibri" panose="020F0502020204030204" pitchFamily="34" charset="0"/>
                        </a:rPr>
                        <a:t>superior</a:t>
                      </a:r>
                    </a:p>
                    <a:p>
                      <a:pPr algn="ctr" fontAlgn="b"/>
                      <a:r>
                        <a:rPr lang="es-ES" sz="1000" b="1" i="0" u="none" strike="noStrike" dirty="0" smtClean="0">
                          <a:solidFill>
                            <a:srgbClr val="FFFFFF"/>
                          </a:solidFill>
                          <a:effectLst/>
                          <a:latin typeface="Calibri" panose="020F0502020204030204" pitchFamily="34" charset="0"/>
                        </a:rPr>
                        <a:t>(Vehículos </a:t>
                      </a:r>
                      <a:r>
                        <a:rPr lang="es-ES" sz="1000" b="1" i="0" u="none" strike="noStrike" dirty="0">
                          <a:solidFill>
                            <a:srgbClr val="FFFFFF"/>
                          </a:solidFill>
                          <a:effectLst/>
                          <a:latin typeface="Calibri" panose="020F0502020204030204" pitchFamily="34" charset="0"/>
                        </a:rPr>
                        <a:t>patentados)</a:t>
                      </a:r>
                    </a:p>
                  </a:txBody>
                  <a:tcPr marL="9525" marR="9525" marT="9525" marB="0" anchor="ctr"/>
                </a:tc>
                <a:extLst>
                  <a:ext uri="{0D108BD9-81ED-4DB2-BD59-A6C34878D82A}">
                    <a16:rowId xmlns:a16="http://schemas.microsoft.com/office/drawing/2014/main" val="1852064179"/>
                  </a:ext>
                </a:extLst>
              </a:tr>
              <a:tr h="204125">
                <a:tc>
                  <a:txBody>
                    <a:bodyPr/>
                    <a:lstStyle/>
                    <a:p>
                      <a:pPr algn="ctr" fontAlgn="b"/>
                      <a:r>
                        <a:rPr lang="en-US" sz="1100" b="1" i="0" u="none" strike="noStrike">
                          <a:solidFill>
                            <a:srgbClr val="000000"/>
                          </a:solidFill>
                          <a:effectLst/>
                          <a:latin typeface="Calibri" panose="020F0502020204030204" pitchFamily="34" charset="0"/>
                        </a:rPr>
                        <a:t>2012</a:t>
                      </a:r>
                    </a:p>
                  </a:txBody>
                  <a:tcPr marL="9525" marR="9525" marT="9525" marB="0" anchor="b"/>
                </a:tc>
                <a:tc>
                  <a:txBody>
                    <a:bodyPr/>
                    <a:lstStyle/>
                    <a:p>
                      <a:pPr algn="r" fontAlgn="b"/>
                      <a:r>
                        <a:rPr lang="en-US" sz="1100" b="1" i="0" u="none" strike="noStrike" dirty="0">
                          <a:solidFill>
                            <a:srgbClr val="000000"/>
                          </a:solidFill>
                          <a:effectLst/>
                          <a:latin typeface="Calibri" panose="020F0502020204030204" pitchFamily="34" charset="0"/>
                        </a:rPr>
                        <a:t>840679</a:t>
                      </a: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0078667"/>
                  </a:ext>
                </a:extLst>
              </a:tr>
              <a:tr h="204125">
                <a:tc>
                  <a:txBody>
                    <a:bodyPr/>
                    <a:lstStyle/>
                    <a:p>
                      <a:pPr algn="ctr" fontAlgn="b"/>
                      <a:r>
                        <a:rPr lang="en-US" sz="1100" b="1" i="0" u="none" strike="noStrike">
                          <a:solidFill>
                            <a:srgbClr val="000000"/>
                          </a:solidFill>
                          <a:effectLst/>
                          <a:latin typeface="Calibri" panose="020F0502020204030204" pitchFamily="34" charset="0"/>
                        </a:rPr>
                        <a:t>2013</a:t>
                      </a:r>
                    </a:p>
                  </a:txBody>
                  <a:tcPr marL="9525" marR="9525" marT="9525" marB="0" anchor="b"/>
                </a:tc>
                <a:tc>
                  <a:txBody>
                    <a:bodyPr/>
                    <a:lstStyle/>
                    <a:p>
                      <a:pPr algn="r" fontAlgn="b"/>
                      <a:r>
                        <a:rPr lang="en-US" sz="1100" b="1" i="0" u="none" strike="noStrike" dirty="0">
                          <a:solidFill>
                            <a:srgbClr val="000000"/>
                          </a:solidFill>
                          <a:effectLst/>
                          <a:latin typeface="Calibri" panose="020F0502020204030204" pitchFamily="34" charset="0"/>
                        </a:rPr>
                        <a:t>955023</a:t>
                      </a: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32045626"/>
                  </a:ext>
                </a:extLst>
              </a:tr>
              <a:tr h="204125">
                <a:tc>
                  <a:txBody>
                    <a:bodyPr/>
                    <a:lstStyle/>
                    <a:p>
                      <a:pPr algn="ctr" fontAlgn="b"/>
                      <a:r>
                        <a:rPr lang="en-US" sz="1100" b="1" i="0" u="none" strike="noStrike">
                          <a:solidFill>
                            <a:srgbClr val="000000"/>
                          </a:solidFill>
                          <a:effectLst/>
                          <a:latin typeface="Calibri" panose="020F0502020204030204" pitchFamily="34" charset="0"/>
                        </a:rPr>
                        <a:t>2014</a:t>
                      </a:r>
                    </a:p>
                  </a:txBody>
                  <a:tcPr marL="9525" marR="9525" marT="9525" marB="0" anchor="b"/>
                </a:tc>
                <a:tc>
                  <a:txBody>
                    <a:bodyPr/>
                    <a:lstStyle/>
                    <a:p>
                      <a:pPr algn="r" fontAlgn="b"/>
                      <a:r>
                        <a:rPr lang="en-US" sz="1100" b="1" i="0" u="none" strike="noStrike">
                          <a:solidFill>
                            <a:srgbClr val="000000"/>
                          </a:solidFill>
                          <a:effectLst/>
                          <a:latin typeface="Calibri" panose="020F0502020204030204" pitchFamily="34" charset="0"/>
                        </a:rPr>
                        <a:t>684485</a:t>
                      </a: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88117532"/>
                  </a:ext>
                </a:extLst>
              </a:tr>
              <a:tr h="204125">
                <a:tc>
                  <a:txBody>
                    <a:bodyPr/>
                    <a:lstStyle/>
                    <a:p>
                      <a:pPr algn="ctr" fontAlgn="b"/>
                      <a:r>
                        <a:rPr lang="en-US" sz="1100" b="1" i="0" u="none" strike="noStrike">
                          <a:solidFill>
                            <a:srgbClr val="000000"/>
                          </a:solidFill>
                          <a:effectLst/>
                          <a:latin typeface="Calibri" panose="020F0502020204030204" pitchFamily="34" charset="0"/>
                        </a:rPr>
                        <a:t>2015</a:t>
                      </a:r>
                    </a:p>
                  </a:txBody>
                  <a:tcPr marL="9525" marR="9525" marT="9525" marB="0" anchor="b"/>
                </a:tc>
                <a:tc>
                  <a:txBody>
                    <a:bodyPr/>
                    <a:lstStyle/>
                    <a:p>
                      <a:pPr algn="r" fontAlgn="b"/>
                      <a:r>
                        <a:rPr lang="en-US" sz="1100" b="1" i="0" u="none" strike="noStrike">
                          <a:solidFill>
                            <a:srgbClr val="000000"/>
                          </a:solidFill>
                          <a:effectLst/>
                          <a:latin typeface="Calibri" panose="020F0502020204030204" pitchFamily="34" charset="0"/>
                        </a:rPr>
                        <a:t>643668</a:t>
                      </a: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92309354"/>
                  </a:ext>
                </a:extLst>
              </a:tr>
              <a:tr h="204125">
                <a:tc>
                  <a:txBody>
                    <a:bodyPr/>
                    <a:lstStyle/>
                    <a:p>
                      <a:pPr algn="ctr" fontAlgn="b"/>
                      <a:r>
                        <a:rPr lang="en-US" sz="1100" b="1" i="0" u="none" strike="noStrike">
                          <a:solidFill>
                            <a:srgbClr val="000000"/>
                          </a:solidFill>
                          <a:effectLst/>
                          <a:latin typeface="Calibri" panose="020F0502020204030204" pitchFamily="34" charset="0"/>
                        </a:rPr>
                        <a:t>2016</a:t>
                      </a:r>
                    </a:p>
                  </a:txBody>
                  <a:tcPr marL="9525" marR="9525" marT="9525" marB="0" anchor="b"/>
                </a:tc>
                <a:tc>
                  <a:txBody>
                    <a:bodyPr/>
                    <a:lstStyle/>
                    <a:p>
                      <a:pPr algn="r" fontAlgn="b"/>
                      <a:r>
                        <a:rPr lang="en-US" sz="1100" b="1" i="0" u="none" strike="noStrike">
                          <a:solidFill>
                            <a:srgbClr val="000000"/>
                          </a:solidFill>
                          <a:effectLst/>
                          <a:latin typeface="Calibri" panose="020F0502020204030204" pitchFamily="34" charset="0"/>
                        </a:rPr>
                        <a:t>709482</a:t>
                      </a: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24631690"/>
                  </a:ext>
                </a:extLst>
              </a:tr>
              <a:tr h="204125">
                <a:tc>
                  <a:txBody>
                    <a:bodyPr/>
                    <a:lstStyle/>
                    <a:p>
                      <a:pPr algn="ctr" fontAlgn="b"/>
                      <a:r>
                        <a:rPr lang="en-US" sz="1100" b="1" i="0" u="none" strike="noStrike">
                          <a:solidFill>
                            <a:srgbClr val="000000"/>
                          </a:solidFill>
                          <a:effectLst/>
                          <a:latin typeface="Calibri" panose="020F0502020204030204" pitchFamily="34" charset="0"/>
                        </a:rPr>
                        <a:t>2017</a:t>
                      </a:r>
                    </a:p>
                  </a:txBody>
                  <a:tcPr marL="9525" marR="9525" marT="9525" marB="0" anchor="b"/>
                </a:tc>
                <a:tc>
                  <a:txBody>
                    <a:bodyPr/>
                    <a:lstStyle/>
                    <a:p>
                      <a:pPr algn="r" fontAlgn="b"/>
                      <a:r>
                        <a:rPr lang="en-US" sz="1100" b="1" i="0" u="none" strike="noStrike">
                          <a:solidFill>
                            <a:srgbClr val="000000"/>
                          </a:solidFill>
                          <a:effectLst/>
                          <a:latin typeface="Calibri" panose="020F0502020204030204" pitchFamily="34" charset="0"/>
                        </a:rPr>
                        <a:t>900942</a:t>
                      </a: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26066491"/>
                  </a:ext>
                </a:extLst>
              </a:tr>
              <a:tr h="204125">
                <a:tc>
                  <a:txBody>
                    <a:bodyPr/>
                    <a:lstStyle/>
                    <a:p>
                      <a:pPr algn="ctr" fontAlgn="b"/>
                      <a:r>
                        <a:rPr lang="en-US" sz="1100" b="1" i="0" u="none" strike="noStrike">
                          <a:solidFill>
                            <a:srgbClr val="000000"/>
                          </a:solidFill>
                          <a:effectLst/>
                          <a:latin typeface="Calibri" panose="020F0502020204030204" pitchFamily="34" charset="0"/>
                        </a:rPr>
                        <a:t>2018</a:t>
                      </a:r>
                    </a:p>
                  </a:txBody>
                  <a:tcPr marL="9525" marR="9525" marT="9525" marB="0" anchor="b"/>
                </a:tc>
                <a:tc>
                  <a:txBody>
                    <a:bodyPr/>
                    <a:lstStyle/>
                    <a:p>
                      <a:pPr algn="r" fontAlgn="b"/>
                      <a:r>
                        <a:rPr lang="en-US" sz="1100" b="1" i="0" u="none" strike="noStrike">
                          <a:solidFill>
                            <a:srgbClr val="000000"/>
                          </a:solidFill>
                          <a:effectLst/>
                          <a:latin typeface="Calibri" panose="020F0502020204030204" pitchFamily="34" charset="0"/>
                        </a:rPr>
                        <a:t>801658</a:t>
                      </a: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06081609"/>
                  </a:ext>
                </a:extLst>
              </a:tr>
              <a:tr h="204125">
                <a:tc>
                  <a:txBody>
                    <a:bodyPr/>
                    <a:lstStyle/>
                    <a:p>
                      <a:pPr algn="ctr" fontAlgn="b"/>
                      <a:r>
                        <a:rPr lang="en-US" sz="1100" b="1" i="0" u="none" strike="noStrike">
                          <a:solidFill>
                            <a:srgbClr val="000000"/>
                          </a:solidFill>
                          <a:effectLst/>
                          <a:latin typeface="Calibri" panose="020F0502020204030204" pitchFamily="34" charset="0"/>
                        </a:rPr>
                        <a:t>2019</a:t>
                      </a:r>
                    </a:p>
                  </a:txBody>
                  <a:tcPr marL="9525" marR="9525" marT="9525" marB="0" anchor="b"/>
                </a:tc>
                <a:tc>
                  <a:txBody>
                    <a:bodyPr/>
                    <a:lstStyle/>
                    <a:p>
                      <a:pPr algn="r" fontAlgn="b"/>
                      <a:r>
                        <a:rPr lang="en-US" sz="1100" b="1" i="0" u="none" strike="noStrike" dirty="0">
                          <a:solidFill>
                            <a:srgbClr val="000000"/>
                          </a:solidFill>
                          <a:effectLst/>
                          <a:latin typeface="Calibri" panose="020F0502020204030204" pitchFamily="34" charset="0"/>
                        </a:rPr>
                        <a:t>459592</a:t>
                      </a: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40862887"/>
                  </a:ext>
                </a:extLst>
              </a:tr>
              <a:tr h="204125">
                <a:tc>
                  <a:txBody>
                    <a:bodyPr/>
                    <a:lstStyle/>
                    <a:p>
                      <a:pPr algn="ctr" fontAlgn="b"/>
                      <a:r>
                        <a:rPr lang="en-US" sz="1100" b="1" i="0" u="none" strike="noStrike">
                          <a:solidFill>
                            <a:srgbClr val="000000"/>
                          </a:solidFill>
                          <a:effectLst/>
                          <a:latin typeface="Calibri" panose="020F0502020204030204" pitchFamily="34" charset="0"/>
                        </a:rPr>
                        <a:t>2020</a:t>
                      </a:r>
                    </a:p>
                  </a:txBody>
                  <a:tcPr marL="9525" marR="9525" marT="9525" marB="0" anchor="b"/>
                </a:tc>
                <a:tc>
                  <a:txBody>
                    <a:bodyPr/>
                    <a:lstStyle/>
                    <a:p>
                      <a:pPr algn="r" fontAlgn="b"/>
                      <a:r>
                        <a:rPr lang="en-US" sz="1100" b="1" i="0" u="none" strike="noStrike" dirty="0">
                          <a:solidFill>
                            <a:srgbClr val="000000"/>
                          </a:solidFill>
                          <a:effectLst/>
                          <a:latin typeface="Calibri" panose="020F0502020204030204" pitchFamily="34" charset="0"/>
                        </a:rPr>
                        <a:t>342474</a:t>
                      </a: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76385265"/>
                  </a:ext>
                </a:extLst>
              </a:tr>
              <a:tr h="204125">
                <a:tc>
                  <a:txBody>
                    <a:bodyPr/>
                    <a:lstStyle/>
                    <a:p>
                      <a:pPr algn="ctr" fontAlgn="b"/>
                      <a:r>
                        <a:rPr lang="en-US" sz="1100" b="1" i="0" u="none" strike="noStrike">
                          <a:solidFill>
                            <a:srgbClr val="000000"/>
                          </a:solidFill>
                          <a:effectLst/>
                          <a:latin typeface="Calibri" panose="020F0502020204030204" pitchFamily="34" charset="0"/>
                        </a:rPr>
                        <a:t>2021</a:t>
                      </a:r>
                    </a:p>
                  </a:txBody>
                  <a:tcPr marL="9525" marR="9525" marT="9525" marB="0" anchor="b"/>
                </a:tc>
                <a:tc>
                  <a:txBody>
                    <a:bodyPr/>
                    <a:lstStyle/>
                    <a:p>
                      <a:pPr algn="r" fontAlgn="b"/>
                      <a:r>
                        <a:rPr lang="en-US" sz="1100" b="1" i="0" u="none" strike="noStrike" dirty="0">
                          <a:solidFill>
                            <a:srgbClr val="000000"/>
                          </a:solidFill>
                          <a:effectLst/>
                          <a:latin typeface="Calibri" panose="020F0502020204030204" pitchFamily="34" charset="0"/>
                        </a:rPr>
                        <a:t>381777</a:t>
                      </a: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44338085"/>
                  </a:ext>
                </a:extLst>
              </a:tr>
              <a:tr h="204125">
                <a:tc>
                  <a:txBody>
                    <a:bodyPr/>
                    <a:lstStyle/>
                    <a:p>
                      <a:pPr algn="ctr" fontAlgn="b"/>
                      <a:r>
                        <a:rPr lang="en-US" sz="1100" b="1" i="0" u="none" strike="noStrike">
                          <a:solidFill>
                            <a:srgbClr val="000000"/>
                          </a:solidFill>
                          <a:effectLst/>
                          <a:latin typeface="Calibri" panose="020F0502020204030204" pitchFamily="34" charset="0"/>
                        </a:rPr>
                        <a:t>2022</a:t>
                      </a:r>
                    </a:p>
                  </a:txBody>
                  <a:tcPr marL="9525" marR="9525" marT="9525" marB="0" anchor="b"/>
                </a:tc>
                <a:tc>
                  <a:txBody>
                    <a:bodyPr/>
                    <a:lstStyle/>
                    <a:p>
                      <a:pPr algn="r" fontAlgn="b"/>
                      <a:r>
                        <a:rPr lang="en-US" sz="1100" b="1" i="0" u="none" strike="noStrike" dirty="0">
                          <a:solidFill>
                            <a:srgbClr val="000000"/>
                          </a:solidFill>
                          <a:effectLst/>
                          <a:latin typeface="Calibri" panose="020F0502020204030204" pitchFamily="34" charset="0"/>
                        </a:rPr>
                        <a:t>407532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407532</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407532</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407532</a:t>
                      </a:r>
                    </a:p>
                  </a:txBody>
                  <a:tcPr marL="9525" marR="9525" marT="9525" marB="0" anchor="b"/>
                </a:tc>
                <a:extLst>
                  <a:ext uri="{0D108BD9-81ED-4DB2-BD59-A6C34878D82A}">
                    <a16:rowId xmlns:a16="http://schemas.microsoft.com/office/drawing/2014/main" val="2690401391"/>
                  </a:ext>
                </a:extLst>
              </a:tr>
              <a:tr h="204125">
                <a:tc>
                  <a:txBody>
                    <a:bodyPr/>
                    <a:lstStyle/>
                    <a:p>
                      <a:pPr algn="ctr" fontAlgn="b"/>
                      <a:r>
                        <a:rPr lang="en-US" sz="1100" b="1" i="0" u="none" strike="noStrike">
                          <a:solidFill>
                            <a:srgbClr val="000000"/>
                          </a:solidFill>
                          <a:effectLst/>
                          <a:latin typeface="Calibri" panose="020F0502020204030204" pitchFamily="34" charset="0"/>
                        </a:rPr>
                        <a:t>2023</a:t>
                      </a:r>
                    </a:p>
                  </a:txBody>
                  <a:tcPr marL="9525" marR="9525" marT="9525" marB="0" anchor="b"/>
                </a:tc>
                <a:tc>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313360</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36724</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589997</a:t>
                      </a:r>
                    </a:p>
                  </a:txBody>
                  <a:tcPr marL="9525" marR="9525" marT="9525" marB="0" anchor="b"/>
                </a:tc>
                <a:extLst>
                  <a:ext uri="{0D108BD9-81ED-4DB2-BD59-A6C34878D82A}">
                    <a16:rowId xmlns:a16="http://schemas.microsoft.com/office/drawing/2014/main" val="1813913842"/>
                  </a:ext>
                </a:extLst>
              </a:tr>
              <a:tr h="204125">
                <a:tc>
                  <a:txBody>
                    <a:bodyPr/>
                    <a:lstStyle/>
                    <a:p>
                      <a:pPr algn="ctr" fontAlgn="b"/>
                      <a:r>
                        <a:rPr lang="en-US" sz="1100" b="1" i="0" u="none" strike="noStrike">
                          <a:solidFill>
                            <a:srgbClr val="000000"/>
                          </a:solidFill>
                          <a:effectLst/>
                          <a:latin typeface="Calibri" panose="020F0502020204030204" pitchFamily="34" charset="0"/>
                        </a:rPr>
                        <a:t>2024</a:t>
                      </a:r>
                    </a:p>
                  </a:txBody>
                  <a:tcPr marL="9525" marR="9525" marT="9525"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261443</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539487</a:t>
                      </a:r>
                    </a:p>
                  </a:txBody>
                  <a:tcPr marL="9525" marR="9525" marT="9525" marB="0" anchor="b"/>
                </a:tc>
                <a:extLst>
                  <a:ext uri="{0D108BD9-81ED-4DB2-BD59-A6C34878D82A}">
                    <a16:rowId xmlns:a16="http://schemas.microsoft.com/office/drawing/2014/main" val="3930496206"/>
                  </a:ext>
                </a:extLst>
              </a:tr>
              <a:tr h="204125">
                <a:tc>
                  <a:txBody>
                    <a:bodyPr/>
                    <a:lstStyle/>
                    <a:p>
                      <a:pPr algn="ctr" fontAlgn="b"/>
                      <a:r>
                        <a:rPr lang="en-US" sz="1100" b="1" i="0" u="none" strike="noStrike" dirty="0">
                          <a:solidFill>
                            <a:srgbClr val="000000"/>
                          </a:solidFill>
                          <a:effectLst/>
                          <a:latin typeface="Calibri" panose="020F0502020204030204" pitchFamily="34" charset="0"/>
                        </a:rPr>
                        <a:t>2025</a:t>
                      </a:r>
                    </a:p>
                  </a:txBody>
                  <a:tcPr marL="9525" marR="9525" marT="9525" marB="0" anchor="b"/>
                </a:tc>
                <a:tc>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209527</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0</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488998</a:t>
                      </a:r>
                    </a:p>
                  </a:txBody>
                  <a:tcPr marL="9525" marR="9525" marT="9525" marB="0" anchor="b"/>
                </a:tc>
                <a:extLst>
                  <a:ext uri="{0D108BD9-81ED-4DB2-BD59-A6C34878D82A}">
                    <a16:rowId xmlns:a16="http://schemas.microsoft.com/office/drawing/2014/main" val="3733115369"/>
                  </a:ext>
                </a:extLst>
              </a:tr>
            </a:tbl>
          </a:graphicData>
        </a:graphic>
      </p:graphicFrame>
    </p:spTree>
    <p:extLst>
      <p:ext uri="{BB962C8B-B14F-4D97-AF65-F5344CB8AC3E}">
        <p14:creationId xmlns:p14="http://schemas.microsoft.com/office/powerpoint/2010/main" val="16188689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7CAA62-D64C-E8A3-94FF-323C8B8810B9}"/>
              </a:ext>
            </a:extLst>
          </p:cNvPr>
          <p:cNvSpPr txBox="1">
            <a:spLocks/>
          </p:cNvSpPr>
          <p:nvPr/>
        </p:nvSpPr>
        <p:spPr>
          <a:xfrm>
            <a:off x="0" y="1"/>
            <a:ext cx="12192000" cy="431513"/>
          </a:xfrm>
          <a:prstGeom prst="rect">
            <a:avLst/>
          </a:prstGeom>
          <a:solidFill>
            <a:schemeClr val="tx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2800" b="1" dirty="0" smtClean="0">
                <a:solidFill>
                  <a:schemeClr val="bg1"/>
                </a:solidFill>
                <a:latin typeface="+mn-lt"/>
                <a:ea typeface="Yu Gothic UI Semilight" panose="020B0400000000000000" pitchFamily="34" charset="-128"/>
                <a:cs typeface="Aharoni" panose="02010803020104030203" pitchFamily="2" charset="-79"/>
              </a:rPr>
              <a:t>CONCLUSIONES</a:t>
            </a:r>
            <a:endParaRPr lang="en-US" sz="2800" b="1" dirty="0">
              <a:solidFill>
                <a:schemeClr val="bg1"/>
              </a:solidFill>
              <a:latin typeface="+mn-lt"/>
              <a:ea typeface="Yu Gothic UI Semilight" panose="020B0400000000000000" pitchFamily="34" charset="-128"/>
              <a:cs typeface="Aharoni" panose="02010803020104030203" pitchFamily="2" charset="-79"/>
            </a:endParaRPr>
          </a:p>
        </p:txBody>
      </p:sp>
      <p:pic>
        <p:nvPicPr>
          <p:cNvPr id="7" name="Imagen 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178215" y="5800138"/>
            <a:ext cx="1013784" cy="1057862"/>
          </a:xfrm>
          <a:prstGeom prst="rect">
            <a:avLst/>
          </a:prstGeom>
        </p:spPr>
      </p:pic>
      <p:sp>
        <p:nvSpPr>
          <p:cNvPr id="9" name="CuadroTexto 8"/>
          <p:cNvSpPr txBox="1"/>
          <p:nvPr/>
        </p:nvSpPr>
        <p:spPr>
          <a:xfrm>
            <a:off x="1061807" y="1029601"/>
            <a:ext cx="10116408" cy="4770537"/>
          </a:xfrm>
          <a:prstGeom prst="rect">
            <a:avLst/>
          </a:prstGeom>
          <a:noFill/>
        </p:spPr>
        <p:txBody>
          <a:bodyPr wrap="square" rtlCol="0">
            <a:spAutoFit/>
          </a:bodyPr>
          <a:lstStyle/>
          <a:p>
            <a:pPr algn="just"/>
            <a:r>
              <a:rPr lang="es-ES" dirty="0"/>
              <a:t>L</a:t>
            </a:r>
            <a:r>
              <a:rPr lang="es-ES" dirty="0" smtClean="0"/>
              <a:t>os </a:t>
            </a:r>
            <a:r>
              <a:rPr lang="es-ES" dirty="0"/>
              <a:t>pronósticos van variando cada vez más seguido por el complejo escenario de la economía argentina. En 2022, se comenzó con estimaciones en torno a 400.000 vehículos patentados, pero a mediados del año ese pronóstico se puso en dudas por las restricciones que ejercía el Gobierno nacional sobre la industria para contener la importación de vehículos terminados. Finalmente, se llegó a superar la franja estimada y la industria cerró el 2022 con </a:t>
            </a:r>
            <a:r>
              <a:rPr lang="es-ES" dirty="0" smtClean="0"/>
              <a:t>407.532 </a:t>
            </a:r>
            <a:r>
              <a:rPr lang="es-ES" dirty="0"/>
              <a:t>patentamientos</a:t>
            </a:r>
            <a:r>
              <a:rPr lang="es-ES" dirty="0" smtClean="0"/>
              <a:t>.</a:t>
            </a:r>
          </a:p>
          <a:p>
            <a:pPr algn="just"/>
            <a:endParaRPr lang="es-ES" sz="1600" dirty="0"/>
          </a:p>
          <a:p>
            <a:pPr algn="just"/>
            <a:r>
              <a:rPr lang="es-ES" dirty="0"/>
              <a:t>Dado estas condiciones de mercado, donde el Gobierno nacional restringe la importación de vehículos terminados, la mejor performance la tuvieron las marcas que tenían disponibilidad de vehículos, </a:t>
            </a:r>
            <a:r>
              <a:rPr lang="es-ES" dirty="0" smtClean="0"/>
              <a:t>es decir, aquellas </a:t>
            </a:r>
            <a:r>
              <a:rPr lang="es-ES" dirty="0"/>
              <a:t>que basaron su estrategia interna en los vehículos que se producen en el país</a:t>
            </a:r>
            <a:r>
              <a:rPr lang="es-ES" dirty="0" smtClean="0"/>
              <a:t>.</a:t>
            </a:r>
          </a:p>
          <a:p>
            <a:pPr algn="just"/>
            <a:endParaRPr lang="es-ES" dirty="0"/>
          </a:p>
          <a:p>
            <a:pPr algn="just"/>
            <a:r>
              <a:rPr lang="es-ES" dirty="0" smtClean="0"/>
              <a:t>Para realizar proyecciones a futuro y tomar decisiones, es necesario entonces contemplar las restricciones mencionadas anteriormente. Los números de ventas de los últimos años demuestran que la </a:t>
            </a:r>
            <a:r>
              <a:rPr lang="es-ES" dirty="0"/>
              <a:t>demanda es real y la tendencia del mercado tiende a basarse en la disponibilidad (los cuatro vehículos más vendidos en 2022 fueron de producción nacional: Fiat Cronos, </a:t>
            </a:r>
            <a:r>
              <a:rPr lang="es-ES" b="1" dirty="0" smtClean="0">
                <a:solidFill>
                  <a:srgbClr val="041E9E"/>
                </a:solidFill>
              </a:rPr>
              <a:t>PEUGEOT </a:t>
            </a:r>
            <a:r>
              <a:rPr lang="es-ES" b="1" dirty="0">
                <a:solidFill>
                  <a:srgbClr val="041E9E"/>
                </a:solidFill>
              </a:rPr>
              <a:t>208</a:t>
            </a:r>
            <a:r>
              <a:rPr lang="es-ES" dirty="0"/>
              <a:t>, Toyota </a:t>
            </a:r>
            <a:r>
              <a:rPr lang="es-ES" dirty="0" err="1"/>
              <a:t>Hilux</a:t>
            </a:r>
            <a:r>
              <a:rPr lang="es-ES" dirty="0"/>
              <a:t> y Volkswagen </a:t>
            </a:r>
            <a:r>
              <a:rPr lang="es-ES" dirty="0" err="1" smtClean="0"/>
              <a:t>Amarok</a:t>
            </a:r>
            <a:r>
              <a:rPr lang="es-ES" dirty="0" smtClean="0"/>
              <a:t>).</a:t>
            </a:r>
          </a:p>
          <a:p>
            <a:pPr algn="just"/>
            <a:endParaRPr lang="es-ES" dirty="0"/>
          </a:p>
          <a:p>
            <a:pPr algn="just"/>
            <a:r>
              <a:rPr lang="es-ES" dirty="0" smtClean="0"/>
              <a:t>Si </a:t>
            </a:r>
            <a:r>
              <a:rPr lang="es-ES" b="1" dirty="0" smtClean="0"/>
              <a:t>PEUGEOT</a:t>
            </a:r>
            <a:r>
              <a:rPr lang="es-ES" dirty="0" smtClean="0"/>
              <a:t> desea continuar el protagonismo de los últimos años, las mejoras que se apliquen al </a:t>
            </a:r>
            <a:r>
              <a:rPr lang="es-ES" b="1" dirty="0" smtClean="0">
                <a:solidFill>
                  <a:srgbClr val="041E9E"/>
                </a:solidFill>
              </a:rPr>
              <a:t>208</a:t>
            </a:r>
            <a:r>
              <a:rPr lang="es-ES" dirty="0" smtClean="0"/>
              <a:t> deberán estar sujetas a la capacidad de la producción nacional.</a:t>
            </a:r>
          </a:p>
        </p:txBody>
      </p:sp>
    </p:spTree>
    <p:extLst>
      <p:ext uri="{BB962C8B-B14F-4D97-AF65-F5344CB8AC3E}">
        <p14:creationId xmlns:p14="http://schemas.microsoft.com/office/powerpoint/2010/main" val="39435350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1">
            <a:extLst>
              <a:ext uri="{FF2B5EF4-FFF2-40B4-BE49-F238E27FC236}">
                <a16:creationId xmlns:a16="http://schemas.microsoft.com/office/drawing/2014/main" id="{347CAA62-D64C-E8A3-94FF-323C8B8810B9}"/>
              </a:ext>
            </a:extLst>
          </p:cNvPr>
          <p:cNvSpPr txBox="1">
            <a:spLocks/>
          </p:cNvSpPr>
          <p:nvPr/>
        </p:nvSpPr>
        <p:spPr>
          <a:xfrm>
            <a:off x="0" y="1"/>
            <a:ext cx="12192000" cy="431513"/>
          </a:xfrm>
          <a:prstGeom prst="rect">
            <a:avLst/>
          </a:prstGeom>
          <a:solidFill>
            <a:schemeClr val="tx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2800" b="1" dirty="0">
              <a:solidFill>
                <a:schemeClr val="bg1"/>
              </a:solidFill>
              <a:latin typeface="+mn-lt"/>
              <a:ea typeface="Yu Gothic UI Semilight" panose="020B0400000000000000" pitchFamily="34" charset="-128"/>
              <a:cs typeface="Aharoni" panose="02010803020104030203" pitchFamily="2" charset="-79"/>
            </a:endParaRPr>
          </a:p>
        </p:txBody>
      </p:sp>
      <p:sp>
        <p:nvSpPr>
          <p:cNvPr id="6" name="Subtitle 2">
            <a:extLst>
              <a:ext uri="{FF2B5EF4-FFF2-40B4-BE49-F238E27FC236}">
                <a16:creationId xmlns:a16="http://schemas.microsoft.com/office/drawing/2014/main" id="{B7C280FD-6B6A-7B0F-D3A1-4794DCF450CB}"/>
              </a:ext>
            </a:extLst>
          </p:cNvPr>
          <p:cNvSpPr txBox="1">
            <a:spLocks/>
          </p:cNvSpPr>
          <p:nvPr/>
        </p:nvSpPr>
        <p:spPr>
          <a:xfrm>
            <a:off x="0" y="431514"/>
            <a:ext cx="5329646" cy="6426486"/>
          </a:xfrm>
          <a:prstGeom prst="rect">
            <a:avLst/>
          </a:prstGeom>
          <a:solidFill>
            <a:schemeClr val="bg1">
              <a:lumMod val="95000"/>
            </a:schemeClr>
          </a:solidFill>
          <a:ln w="12700">
            <a:noFill/>
          </a:ln>
        </p:spPr>
        <p:txBody>
          <a:bodyPr vert="horz" lIns="91440" tIns="45720" rIns="91440" bIns="45720" rtlCol="0" anchor="ctr">
            <a:normAutofit fontScale="97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s-AR" sz="4000" b="1" dirty="0" smtClean="0">
                <a:ea typeface="+mj-ea"/>
                <a:cs typeface="Aharoni" panose="02010803020104030203" pitchFamily="2" charset="-79"/>
              </a:rPr>
              <a:t>ANEXO</a:t>
            </a:r>
            <a:endParaRPr lang="es-AR" sz="4000" b="1" dirty="0">
              <a:ea typeface="+mj-ea"/>
              <a:cs typeface="Aharoni" panose="02010803020104030203" pitchFamily="2" charset="-79"/>
            </a:endParaRPr>
          </a:p>
        </p:txBody>
      </p:sp>
    </p:spTree>
    <p:extLst>
      <p:ext uri="{BB962C8B-B14F-4D97-AF65-F5344CB8AC3E}">
        <p14:creationId xmlns:p14="http://schemas.microsoft.com/office/powerpoint/2010/main" val="11944580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9646" y="1"/>
            <a:ext cx="6875859" cy="6858000"/>
          </a:xfrm>
          <a:prstGeom prst="rect">
            <a:avLst/>
          </a:prstGeom>
        </p:spPr>
      </p:pic>
      <p:sp>
        <p:nvSpPr>
          <p:cNvPr id="4" name="Title 1">
            <a:extLst>
              <a:ext uri="{FF2B5EF4-FFF2-40B4-BE49-F238E27FC236}">
                <a16:creationId xmlns:a16="http://schemas.microsoft.com/office/drawing/2014/main" id="{347CAA62-D64C-E8A3-94FF-323C8B8810B9}"/>
              </a:ext>
            </a:extLst>
          </p:cNvPr>
          <p:cNvSpPr txBox="1">
            <a:spLocks/>
          </p:cNvSpPr>
          <p:nvPr/>
        </p:nvSpPr>
        <p:spPr>
          <a:xfrm>
            <a:off x="0" y="1"/>
            <a:ext cx="12192000" cy="431513"/>
          </a:xfrm>
          <a:prstGeom prst="rect">
            <a:avLst/>
          </a:prstGeom>
          <a:solidFill>
            <a:schemeClr val="tx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2800" b="1" dirty="0" smtClean="0">
                <a:solidFill>
                  <a:schemeClr val="bg1"/>
                </a:solidFill>
                <a:latin typeface="+mn-lt"/>
                <a:ea typeface="Yu Gothic UI Semilight" panose="020B0400000000000000" pitchFamily="34" charset="-128"/>
                <a:cs typeface="Aharoni" panose="02010803020104030203" pitchFamily="2" charset="-79"/>
              </a:rPr>
              <a:t>ÍNDICE</a:t>
            </a:r>
            <a:endParaRPr lang="en-US" sz="2800" b="1" dirty="0">
              <a:solidFill>
                <a:schemeClr val="bg1"/>
              </a:solidFill>
              <a:latin typeface="+mn-lt"/>
              <a:ea typeface="Yu Gothic UI Semilight" panose="020B0400000000000000" pitchFamily="34" charset="-128"/>
              <a:cs typeface="Aharoni" panose="02010803020104030203" pitchFamily="2" charset="-79"/>
            </a:endParaRPr>
          </a:p>
        </p:txBody>
      </p:sp>
      <p:sp>
        <p:nvSpPr>
          <p:cNvPr id="8" name="Subtitle 2">
            <a:extLst>
              <a:ext uri="{FF2B5EF4-FFF2-40B4-BE49-F238E27FC236}">
                <a16:creationId xmlns:a16="http://schemas.microsoft.com/office/drawing/2014/main" id="{B7C280FD-6B6A-7B0F-D3A1-4794DCF450CB}"/>
              </a:ext>
            </a:extLst>
          </p:cNvPr>
          <p:cNvSpPr txBox="1">
            <a:spLocks/>
          </p:cNvSpPr>
          <p:nvPr/>
        </p:nvSpPr>
        <p:spPr>
          <a:xfrm>
            <a:off x="0" y="431514"/>
            <a:ext cx="5316142" cy="6426486"/>
          </a:xfrm>
          <a:prstGeom prst="rect">
            <a:avLst/>
          </a:prstGeom>
          <a:solidFill>
            <a:schemeClr val="bg1">
              <a:lumMod val="95000"/>
            </a:schemeClr>
          </a:solidFill>
          <a:ln w="12700">
            <a:noFill/>
          </a:ln>
        </p:spPr>
        <p:txBody>
          <a:bodyPr vert="horz" lIns="91440" tIns="45720" rIns="91440" bIns="45720" rtlCol="0" anchor="ctr">
            <a:normAutofit fontScale="97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spcBef>
                <a:spcPts val="0"/>
              </a:spcBef>
              <a:buFont typeface="Arial" panose="020B0604020202020204" pitchFamily="34" charset="0"/>
              <a:buChar char="•"/>
            </a:pPr>
            <a:r>
              <a:rPr lang="es-AR" sz="1800" b="1" dirty="0" smtClean="0">
                <a:ea typeface="+mj-ea"/>
                <a:cs typeface="Aharoni" panose="02010803020104030203" pitchFamily="2" charset="-79"/>
              </a:rPr>
              <a:t>STORYTELLING			Página 3</a:t>
            </a:r>
          </a:p>
          <a:p>
            <a:pPr marL="342900" indent="-342900" algn="l">
              <a:lnSpc>
                <a:spcPct val="100000"/>
              </a:lnSpc>
              <a:spcBef>
                <a:spcPts val="0"/>
              </a:spcBef>
              <a:buFont typeface="Arial" panose="020B0604020202020204" pitchFamily="34" charset="0"/>
              <a:buChar char="•"/>
            </a:pPr>
            <a:r>
              <a:rPr lang="es-AR" sz="1800" b="1" dirty="0" smtClean="0">
                <a:ea typeface="+mj-ea"/>
                <a:cs typeface="Aharoni" panose="02010803020104030203" pitchFamily="2" charset="-79"/>
              </a:rPr>
              <a:t>ORIGEN DE LA EMPRESA		Página 4</a:t>
            </a:r>
          </a:p>
          <a:p>
            <a:pPr marL="342900" indent="-342900" algn="l">
              <a:lnSpc>
                <a:spcPct val="100000"/>
              </a:lnSpc>
              <a:spcBef>
                <a:spcPts val="0"/>
              </a:spcBef>
              <a:buFont typeface="Arial" panose="020B0604020202020204" pitchFamily="34" charset="0"/>
              <a:buChar char="•"/>
            </a:pPr>
            <a:r>
              <a:rPr lang="es-AR" sz="1800" b="1" dirty="0" smtClean="0">
                <a:ea typeface="+mj-ea"/>
                <a:cs typeface="Aharoni" panose="02010803020104030203" pitchFamily="2" charset="-79"/>
              </a:rPr>
              <a:t>GRANDES INVENCIONES		Página 5</a:t>
            </a:r>
          </a:p>
          <a:p>
            <a:pPr marL="342900" indent="-342900" algn="l">
              <a:lnSpc>
                <a:spcPct val="100000"/>
              </a:lnSpc>
              <a:spcBef>
                <a:spcPts val="0"/>
              </a:spcBef>
              <a:buFont typeface="Arial" panose="020B0604020202020204" pitchFamily="34" charset="0"/>
              <a:buChar char="•"/>
            </a:pPr>
            <a:r>
              <a:rPr lang="es-AR" sz="1800" b="1" dirty="0" smtClean="0">
                <a:ea typeface="+mj-ea"/>
                <a:cs typeface="Aharoni" panose="02010803020104030203" pitchFamily="2" charset="-79"/>
              </a:rPr>
              <a:t>NEGOCIO Y PRODUCTO		Página 6</a:t>
            </a:r>
          </a:p>
          <a:p>
            <a:pPr marL="342900" indent="-342900" algn="l">
              <a:lnSpc>
                <a:spcPct val="100000"/>
              </a:lnSpc>
              <a:spcBef>
                <a:spcPts val="0"/>
              </a:spcBef>
              <a:buFont typeface="Arial" panose="020B0604020202020204" pitchFamily="34" charset="0"/>
              <a:buChar char="•"/>
            </a:pPr>
            <a:r>
              <a:rPr lang="es-AR" sz="1800" b="1" dirty="0" smtClean="0">
                <a:ea typeface="+mj-ea"/>
                <a:cs typeface="Aharoni" panose="02010803020104030203" pitchFamily="2" charset="-79"/>
              </a:rPr>
              <a:t>BENCHMARKING		Página 7</a:t>
            </a:r>
          </a:p>
          <a:p>
            <a:pPr marL="342900" indent="-342900" algn="l">
              <a:lnSpc>
                <a:spcPct val="100000"/>
              </a:lnSpc>
              <a:spcBef>
                <a:spcPts val="0"/>
              </a:spcBef>
              <a:buFont typeface="Arial" panose="020B0604020202020204" pitchFamily="34" charset="0"/>
              <a:buChar char="•"/>
            </a:pPr>
            <a:r>
              <a:rPr lang="es-AR" sz="1800" b="1" dirty="0" smtClean="0">
                <a:ea typeface="+mj-ea"/>
                <a:cs typeface="Aharoni" panose="02010803020104030203" pitchFamily="2" charset="-79"/>
              </a:rPr>
              <a:t>ONION MAP			Página 8</a:t>
            </a:r>
          </a:p>
          <a:p>
            <a:pPr marL="342900" indent="-342900" algn="l">
              <a:lnSpc>
                <a:spcPct val="100000"/>
              </a:lnSpc>
              <a:spcBef>
                <a:spcPts val="0"/>
              </a:spcBef>
              <a:buFont typeface="Arial" panose="020B0604020202020204" pitchFamily="34" charset="0"/>
              <a:buChar char="•"/>
            </a:pPr>
            <a:r>
              <a:rPr lang="es-AR" sz="1800" b="1" dirty="0" smtClean="0">
                <a:ea typeface="+mj-ea"/>
                <a:cs typeface="Aharoni" panose="02010803020104030203" pitchFamily="2" charset="-79"/>
              </a:rPr>
              <a:t>MODELO CANVAS		Página 9</a:t>
            </a:r>
          </a:p>
          <a:p>
            <a:pPr marL="342900" indent="-342900" algn="l">
              <a:lnSpc>
                <a:spcPct val="100000"/>
              </a:lnSpc>
              <a:spcBef>
                <a:spcPts val="0"/>
              </a:spcBef>
              <a:buFont typeface="Arial" panose="020B0604020202020204" pitchFamily="34" charset="0"/>
              <a:buChar char="•"/>
            </a:pPr>
            <a:r>
              <a:rPr lang="es-AR" sz="1800" b="1" dirty="0" smtClean="0">
                <a:ea typeface="+mj-ea"/>
                <a:cs typeface="Aharoni" panose="02010803020104030203" pitchFamily="2" charset="-79"/>
              </a:rPr>
              <a:t>ANÁLISIS DESCRIPTIVO	</a:t>
            </a:r>
            <a:r>
              <a:rPr lang="es-AR" sz="1800" b="1" dirty="0">
                <a:ea typeface="+mj-ea"/>
                <a:cs typeface="Aharoni" panose="02010803020104030203" pitchFamily="2" charset="-79"/>
              </a:rPr>
              <a:t>	</a:t>
            </a:r>
            <a:r>
              <a:rPr lang="es-AR" sz="1800" b="1" dirty="0" smtClean="0">
                <a:ea typeface="+mj-ea"/>
                <a:cs typeface="Aharoni" panose="02010803020104030203" pitchFamily="2" charset="-79"/>
              </a:rPr>
              <a:t>Página 10</a:t>
            </a:r>
          </a:p>
          <a:p>
            <a:pPr marL="342900" indent="-342900" algn="l">
              <a:lnSpc>
                <a:spcPct val="100000"/>
              </a:lnSpc>
              <a:spcBef>
                <a:spcPts val="0"/>
              </a:spcBef>
              <a:buFont typeface="Arial" panose="020B0604020202020204" pitchFamily="34" charset="0"/>
              <a:buChar char="•"/>
            </a:pPr>
            <a:r>
              <a:rPr lang="es-AR" sz="1800" b="1" dirty="0" smtClean="0">
                <a:ea typeface="+mj-ea"/>
                <a:cs typeface="Aharoni" panose="02010803020104030203" pitchFamily="2" charset="-79"/>
              </a:rPr>
              <a:t>REGRESIÓN LINEAL		Página 15</a:t>
            </a:r>
          </a:p>
          <a:p>
            <a:pPr marL="342900" indent="-342900" algn="l">
              <a:lnSpc>
                <a:spcPct val="100000"/>
              </a:lnSpc>
              <a:spcBef>
                <a:spcPts val="0"/>
              </a:spcBef>
              <a:buFont typeface="Arial" panose="020B0604020202020204" pitchFamily="34" charset="0"/>
              <a:buChar char="•"/>
            </a:pPr>
            <a:r>
              <a:rPr lang="es-AR" sz="1800" b="1" dirty="0" smtClean="0">
                <a:ea typeface="+mj-ea"/>
                <a:cs typeface="Aharoni" panose="02010803020104030203" pitchFamily="2" charset="-79"/>
              </a:rPr>
              <a:t>PREVISIÓN			Página 17</a:t>
            </a:r>
          </a:p>
          <a:p>
            <a:pPr marL="342900" indent="-342900" algn="l">
              <a:lnSpc>
                <a:spcPct val="100000"/>
              </a:lnSpc>
              <a:spcBef>
                <a:spcPts val="0"/>
              </a:spcBef>
              <a:buFont typeface="Arial" panose="020B0604020202020204" pitchFamily="34" charset="0"/>
              <a:buChar char="•"/>
            </a:pPr>
            <a:r>
              <a:rPr lang="es-AR" sz="1800" b="1" dirty="0" smtClean="0">
                <a:ea typeface="+mj-ea"/>
                <a:cs typeface="Aharoni" panose="02010803020104030203" pitchFamily="2" charset="-79"/>
              </a:rPr>
              <a:t>CONCLUSIONES			Página </a:t>
            </a:r>
            <a:r>
              <a:rPr lang="es-AR" sz="1800" b="1" dirty="0" smtClean="0">
                <a:ea typeface="+mj-ea"/>
                <a:cs typeface="Aharoni" panose="02010803020104030203" pitchFamily="2" charset="-79"/>
              </a:rPr>
              <a:t>18</a:t>
            </a:r>
            <a:endParaRPr lang="es-AR" sz="1800" b="1" dirty="0" smtClean="0">
              <a:ea typeface="+mj-ea"/>
              <a:cs typeface="Aharoni" panose="02010803020104030203" pitchFamily="2" charset="-79"/>
            </a:endParaRPr>
          </a:p>
          <a:p>
            <a:pPr marL="342900" indent="-342900" algn="l">
              <a:lnSpc>
                <a:spcPct val="100000"/>
              </a:lnSpc>
              <a:spcBef>
                <a:spcPts val="0"/>
              </a:spcBef>
              <a:buFont typeface="Arial" panose="020B0604020202020204" pitchFamily="34" charset="0"/>
              <a:buChar char="•"/>
            </a:pPr>
            <a:r>
              <a:rPr lang="es-AR" sz="1800" b="1" dirty="0" smtClean="0">
                <a:ea typeface="+mj-ea"/>
                <a:cs typeface="Aharoni" panose="02010803020104030203" pitchFamily="2" charset="-79"/>
              </a:rPr>
              <a:t>ANEXO			Página </a:t>
            </a:r>
            <a:r>
              <a:rPr lang="es-AR" sz="1800" b="1" dirty="0" smtClean="0">
                <a:ea typeface="+mj-ea"/>
                <a:cs typeface="Aharoni" panose="02010803020104030203" pitchFamily="2" charset="-79"/>
              </a:rPr>
              <a:t>19</a:t>
            </a:r>
            <a:endParaRPr lang="es-AR" sz="1800" b="1" dirty="0" smtClean="0">
              <a:ea typeface="+mj-ea"/>
              <a:cs typeface="Aharoni" panose="02010803020104030203" pitchFamily="2" charset="-79"/>
            </a:endParaRPr>
          </a:p>
          <a:p>
            <a:pPr marL="800100" lvl="1" indent="-342900" algn="l">
              <a:lnSpc>
                <a:spcPct val="100000"/>
              </a:lnSpc>
              <a:spcBef>
                <a:spcPts val="0"/>
              </a:spcBef>
              <a:buFont typeface="Arial" panose="020B0604020202020204" pitchFamily="34" charset="0"/>
              <a:buChar char="•"/>
            </a:pPr>
            <a:r>
              <a:rPr lang="es-AR" sz="1400" b="1" dirty="0" smtClean="0">
                <a:ea typeface="+mj-ea"/>
                <a:cs typeface="Aharoni" panose="02010803020104030203" pitchFamily="2" charset="-79"/>
              </a:rPr>
              <a:t>DISEÑO DE UN EXPERIMENTO	</a:t>
            </a:r>
            <a:r>
              <a:rPr lang="es-AR" sz="1800" b="1" dirty="0" smtClean="0">
                <a:ea typeface="+mj-ea"/>
                <a:cs typeface="Aharoni" panose="02010803020104030203" pitchFamily="2" charset="-79"/>
              </a:rPr>
              <a:t>Página </a:t>
            </a:r>
            <a:r>
              <a:rPr lang="es-AR" sz="1800" b="1" dirty="0" smtClean="0">
                <a:ea typeface="+mj-ea"/>
                <a:cs typeface="Aharoni" panose="02010803020104030203" pitchFamily="2" charset="-79"/>
              </a:rPr>
              <a:t>20</a:t>
            </a:r>
            <a:endParaRPr lang="es-AR" sz="1800" b="1" dirty="0" smtClean="0">
              <a:ea typeface="+mj-ea"/>
              <a:cs typeface="Aharoni" panose="02010803020104030203" pitchFamily="2" charset="-79"/>
            </a:endParaRPr>
          </a:p>
          <a:p>
            <a:pPr marL="800100" lvl="1" indent="-342900" algn="l">
              <a:lnSpc>
                <a:spcPct val="100000"/>
              </a:lnSpc>
              <a:spcBef>
                <a:spcPts val="0"/>
              </a:spcBef>
              <a:buFont typeface="Arial" panose="020B0604020202020204" pitchFamily="34" charset="0"/>
              <a:buChar char="•"/>
            </a:pPr>
            <a:r>
              <a:rPr lang="es-AR" sz="1400" b="1" dirty="0" smtClean="0">
                <a:ea typeface="+mj-ea"/>
                <a:cs typeface="Aharoni" panose="02010803020104030203" pitchFamily="2" charset="-79"/>
              </a:rPr>
              <a:t>EXPERIMENTO + HIPÓTESIS	</a:t>
            </a:r>
            <a:r>
              <a:rPr lang="es-AR" sz="1800" b="1" dirty="0" smtClean="0">
                <a:ea typeface="+mj-ea"/>
                <a:cs typeface="Aharoni" panose="02010803020104030203" pitchFamily="2" charset="-79"/>
              </a:rPr>
              <a:t>Página </a:t>
            </a:r>
            <a:r>
              <a:rPr lang="es-AR" sz="1800" b="1" dirty="0" smtClean="0">
                <a:ea typeface="+mj-ea"/>
                <a:cs typeface="Aharoni" panose="02010803020104030203" pitchFamily="2" charset="-79"/>
              </a:rPr>
              <a:t>22</a:t>
            </a:r>
            <a:endParaRPr lang="es-AR" sz="1800" b="1" dirty="0" smtClean="0">
              <a:ea typeface="+mj-ea"/>
              <a:cs typeface="Aharoni" panose="02010803020104030203" pitchFamily="2" charset="-79"/>
            </a:endParaRPr>
          </a:p>
          <a:p>
            <a:pPr marL="800100" lvl="1" indent="-342900" algn="l">
              <a:lnSpc>
                <a:spcPct val="100000"/>
              </a:lnSpc>
              <a:spcBef>
                <a:spcPts val="0"/>
              </a:spcBef>
              <a:buFont typeface="Arial" panose="020B0604020202020204" pitchFamily="34" charset="0"/>
              <a:buChar char="•"/>
            </a:pPr>
            <a:r>
              <a:rPr lang="es-AR" sz="1400" b="1" dirty="0" smtClean="0">
                <a:ea typeface="+mj-ea"/>
                <a:cs typeface="Aharoni" panose="02010803020104030203" pitchFamily="2" charset="-79"/>
              </a:rPr>
              <a:t>OBJETIVOS DEL EXPERIMENTO	</a:t>
            </a:r>
            <a:r>
              <a:rPr lang="es-AR" sz="1800" b="1" dirty="0" smtClean="0">
                <a:ea typeface="+mj-ea"/>
                <a:cs typeface="Aharoni" panose="02010803020104030203" pitchFamily="2" charset="-79"/>
              </a:rPr>
              <a:t>Página </a:t>
            </a:r>
            <a:r>
              <a:rPr lang="es-AR" sz="1800" b="1" dirty="0" smtClean="0">
                <a:ea typeface="+mj-ea"/>
                <a:cs typeface="Aharoni" panose="02010803020104030203" pitchFamily="2" charset="-79"/>
              </a:rPr>
              <a:t>23</a:t>
            </a:r>
            <a:endParaRPr lang="es-AR" sz="1800" b="1" dirty="0" smtClean="0">
              <a:ea typeface="+mj-ea"/>
              <a:cs typeface="Aharoni" panose="02010803020104030203" pitchFamily="2" charset="-79"/>
            </a:endParaRPr>
          </a:p>
          <a:p>
            <a:pPr marL="342900" indent="-342900" algn="l">
              <a:lnSpc>
                <a:spcPct val="100000"/>
              </a:lnSpc>
              <a:spcBef>
                <a:spcPts val="0"/>
              </a:spcBef>
              <a:buFont typeface="Arial" panose="020B0604020202020204" pitchFamily="34" charset="0"/>
              <a:buChar char="•"/>
            </a:pPr>
            <a:endParaRPr lang="es-AR" sz="1800" b="1" dirty="0">
              <a:ea typeface="+mj-ea"/>
              <a:cs typeface="Aharoni" panose="02010803020104030203" pitchFamily="2" charset="-79"/>
            </a:endParaRPr>
          </a:p>
        </p:txBody>
      </p:sp>
    </p:spTree>
    <p:extLst>
      <p:ext uri="{BB962C8B-B14F-4D97-AF65-F5344CB8AC3E}">
        <p14:creationId xmlns:p14="http://schemas.microsoft.com/office/powerpoint/2010/main" val="40347709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7CAA62-D64C-E8A3-94FF-323C8B8810B9}"/>
              </a:ext>
            </a:extLst>
          </p:cNvPr>
          <p:cNvSpPr txBox="1">
            <a:spLocks/>
          </p:cNvSpPr>
          <p:nvPr/>
        </p:nvSpPr>
        <p:spPr>
          <a:xfrm>
            <a:off x="0" y="1"/>
            <a:ext cx="12192000" cy="431513"/>
          </a:xfrm>
          <a:prstGeom prst="rect">
            <a:avLst/>
          </a:prstGeom>
          <a:solidFill>
            <a:schemeClr val="tx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2800" b="1" dirty="0" smtClean="0">
                <a:solidFill>
                  <a:schemeClr val="bg1"/>
                </a:solidFill>
                <a:latin typeface="+mn-lt"/>
                <a:ea typeface="Yu Gothic UI Semilight" panose="020B0400000000000000" pitchFamily="34" charset="-128"/>
                <a:cs typeface="Aharoni" panose="02010803020104030203" pitchFamily="2" charset="-79"/>
              </a:rPr>
              <a:t>ANEXO: DISEÑO DE UN EXPERIMENTO</a:t>
            </a:r>
            <a:endParaRPr lang="en-US" sz="2800" b="1" dirty="0">
              <a:solidFill>
                <a:schemeClr val="bg1"/>
              </a:solidFill>
              <a:latin typeface="+mn-lt"/>
              <a:ea typeface="Yu Gothic UI Semilight" panose="020B0400000000000000" pitchFamily="34" charset="-128"/>
              <a:cs typeface="Aharoni" panose="02010803020104030203" pitchFamily="2" charset="-79"/>
            </a:endParaRPr>
          </a:p>
        </p:txBody>
      </p:sp>
      <p:pic>
        <p:nvPicPr>
          <p:cNvPr id="7" name="Imagen 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178215" y="5800138"/>
            <a:ext cx="1013784" cy="1057862"/>
          </a:xfrm>
          <a:prstGeom prst="rect">
            <a:avLst/>
          </a:prstGeom>
        </p:spPr>
      </p:pic>
      <p:sp>
        <p:nvSpPr>
          <p:cNvPr id="9" name="CuadroTexto 8"/>
          <p:cNvSpPr txBox="1"/>
          <p:nvPr/>
        </p:nvSpPr>
        <p:spPr>
          <a:xfrm>
            <a:off x="1061807" y="1029601"/>
            <a:ext cx="10116408" cy="923330"/>
          </a:xfrm>
          <a:prstGeom prst="rect">
            <a:avLst/>
          </a:prstGeom>
          <a:noFill/>
        </p:spPr>
        <p:txBody>
          <a:bodyPr wrap="square" rtlCol="0">
            <a:spAutoFit/>
          </a:bodyPr>
          <a:lstStyle/>
          <a:p>
            <a:pPr algn="just"/>
            <a:r>
              <a:rPr lang="es-ES" dirty="0"/>
              <a:t>Muchas veces hemos escuchado que “todo entra por los ojos” y, en una sociedad que cada día está rodeada de más y más estímulos, esta frase adquiere cada día más vigencia. Pero, ¿cuál es el origen de este dicho y cómo puede aplicarse al terreno de la venta de autos</a:t>
            </a:r>
            <a:r>
              <a:rPr lang="es-ES" dirty="0" smtClean="0"/>
              <a:t>?</a:t>
            </a:r>
            <a:endParaRPr lang="en-US" dirty="0"/>
          </a:p>
        </p:txBody>
      </p:sp>
      <p:sp>
        <p:nvSpPr>
          <p:cNvPr id="11" name="CuadroTexto 10"/>
          <p:cNvSpPr txBox="1"/>
          <p:nvPr/>
        </p:nvSpPr>
        <p:spPr>
          <a:xfrm>
            <a:off x="1061808" y="2030303"/>
            <a:ext cx="7927448" cy="2585323"/>
          </a:xfrm>
          <a:prstGeom prst="rect">
            <a:avLst/>
          </a:prstGeom>
          <a:noFill/>
        </p:spPr>
        <p:txBody>
          <a:bodyPr wrap="square" rtlCol="0">
            <a:spAutoFit/>
          </a:bodyPr>
          <a:lstStyle/>
          <a:p>
            <a:pPr algn="just"/>
            <a:endParaRPr lang="en-US" dirty="0"/>
          </a:p>
          <a:p>
            <a:pPr algn="just"/>
            <a:r>
              <a:rPr lang="es-ES" dirty="0" smtClean="0"/>
              <a:t>Esto </a:t>
            </a:r>
            <a:r>
              <a:rPr lang="es-ES" dirty="0"/>
              <a:t>que nos pasa en la vida cotidiana, cuando un plato de comida “se ve” rico, o en la primera impresión que nos causa una persona antes de conocerla, fue estudiado y acuñado como “efecto halo” por el psicólogo Edward Thorndike. </a:t>
            </a:r>
            <a:endParaRPr lang="es-ES" dirty="0" smtClean="0"/>
          </a:p>
          <a:p>
            <a:pPr algn="just"/>
            <a:endParaRPr lang="es-ES" dirty="0" smtClean="0"/>
          </a:p>
          <a:p>
            <a:pPr algn="just"/>
            <a:r>
              <a:rPr lang="es-ES" dirty="0" smtClean="0"/>
              <a:t>Este </a:t>
            </a:r>
            <a:r>
              <a:rPr lang="es-ES" dirty="0"/>
              <a:t>efecto, responde a un mecanismo de supervivencia del ser humano en donde a partir de una o un conjunto de características, nuestra mente forma una idea positiva o negativa de alguien o algo</a:t>
            </a:r>
            <a:r>
              <a:rPr lang="es-ES" dirty="0" smtClean="0"/>
              <a:t>. </a:t>
            </a:r>
            <a:endParaRPr lang="en-US" dirty="0"/>
          </a:p>
          <a:p>
            <a:r>
              <a:rPr lang="es-ES" dirty="0"/>
              <a:t> </a:t>
            </a:r>
            <a:endParaRPr lang="es-ES" dirty="0" smtClean="0"/>
          </a:p>
        </p:txBody>
      </p:sp>
      <p:pic>
        <p:nvPicPr>
          <p:cNvPr id="12" name="image1.png"/>
          <p:cNvPicPr/>
          <p:nvPr/>
        </p:nvPicPr>
        <p:blipFill>
          <a:blip r:embed="rId3"/>
          <a:srcRect/>
          <a:stretch>
            <a:fillRect/>
          </a:stretch>
        </p:blipFill>
        <p:spPr>
          <a:xfrm>
            <a:off x="8989256" y="2420660"/>
            <a:ext cx="2188959" cy="1711420"/>
          </a:xfrm>
          <a:prstGeom prst="rect">
            <a:avLst/>
          </a:prstGeom>
          <a:ln/>
        </p:spPr>
      </p:pic>
      <p:sp>
        <p:nvSpPr>
          <p:cNvPr id="13" name="CuadroTexto 12"/>
          <p:cNvSpPr txBox="1"/>
          <p:nvPr/>
        </p:nvSpPr>
        <p:spPr>
          <a:xfrm>
            <a:off x="1061807" y="4599809"/>
            <a:ext cx="10116408" cy="1200329"/>
          </a:xfrm>
          <a:prstGeom prst="rect">
            <a:avLst/>
          </a:prstGeom>
          <a:noFill/>
        </p:spPr>
        <p:txBody>
          <a:bodyPr wrap="square" rtlCol="0">
            <a:spAutoFit/>
          </a:bodyPr>
          <a:lstStyle/>
          <a:p>
            <a:pPr algn="just"/>
            <a:r>
              <a:rPr lang="es-ES" dirty="0"/>
              <a:t>Si llevamos el efecto halo a las ventas que se realizan en las concesionarias de autos, podemos establecer que no sólo importa la apariencia del producto a vender, sino cómo los clientes perciben las instalaciones y, lo más importante, la atención que reciben. Aquí es donde entra en juego el factor en el que hará foco ésta investigación: los vendedores.</a:t>
            </a:r>
            <a:endParaRPr lang="en-US" dirty="0"/>
          </a:p>
        </p:txBody>
      </p:sp>
    </p:spTree>
    <p:extLst>
      <p:ext uri="{BB962C8B-B14F-4D97-AF65-F5344CB8AC3E}">
        <p14:creationId xmlns:p14="http://schemas.microsoft.com/office/powerpoint/2010/main" val="11930496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7CAA62-D64C-E8A3-94FF-323C8B8810B9}"/>
              </a:ext>
            </a:extLst>
          </p:cNvPr>
          <p:cNvSpPr txBox="1">
            <a:spLocks/>
          </p:cNvSpPr>
          <p:nvPr/>
        </p:nvSpPr>
        <p:spPr>
          <a:xfrm>
            <a:off x="0" y="1"/>
            <a:ext cx="12192000" cy="431513"/>
          </a:xfrm>
          <a:prstGeom prst="rect">
            <a:avLst/>
          </a:prstGeom>
          <a:solidFill>
            <a:schemeClr val="tx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2800" b="1" dirty="0" smtClean="0">
                <a:solidFill>
                  <a:schemeClr val="bg1"/>
                </a:solidFill>
                <a:latin typeface="+mn-lt"/>
                <a:ea typeface="Yu Gothic UI Semilight" panose="020B0400000000000000" pitchFamily="34" charset="-128"/>
                <a:cs typeface="Aharoni" panose="02010803020104030203" pitchFamily="2" charset="-79"/>
              </a:rPr>
              <a:t>ANEXO: DISEÑO DE UN EXPERIMENTO</a:t>
            </a:r>
            <a:endParaRPr lang="en-US" sz="2800" b="1" dirty="0">
              <a:solidFill>
                <a:schemeClr val="bg1"/>
              </a:solidFill>
              <a:latin typeface="+mn-lt"/>
              <a:ea typeface="Yu Gothic UI Semilight" panose="020B0400000000000000" pitchFamily="34" charset="-128"/>
              <a:cs typeface="Aharoni" panose="02010803020104030203" pitchFamily="2" charset="-79"/>
            </a:endParaRPr>
          </a:p>
        </p:txBody>
      </p:sp>
      <p:pic>
        <p:nvPicPr>
          <p:cNvPr id="7" name="Imagen 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178215" y="5800138"/>
            <a:ext cx="1013784" cy="1057862"/>
          </a:xfrm>
          <a:prstGeom prst="rect">
            <a:avLst/>
          </a:prstGeom>
        </p:spPr>
      </p:pic>
      <p:sp>
        <p:nvSpPr>
          <p:cNvPr id="9" name="CuadroTexto 8"/>
          <p:cNvSpPr txBox="1"/>
          <p:nvPr/>
        </p:nvSpPr>
        <p:spPr>
          <a:xfrm>
            <a:off x="1061807" y="797637"/>
            <a:ext cx="10116408" cy="1754326"/>
          </a:xfrm>
          <a:prstGeom prst="rect">
            <a:avLst/>
          </a:prstGeom>
          <a:noFill/>
        </p:spPr>
        <p:txBody>
          <a:bodyPr wrap="square" rtlCol="0">
            <a:spAutoFit/>
          </a:bodyPr>
          <a:lstStyle/>
          <a:p>
            <a:pPr algn="just"/>
            <a:r>
              <a:rPr lang="es-ES" dirty="0"/>
              <a:t>A través de una experimentación determinística se buscará comprobar si la vestimenta de los vendedores de las concesionarias influye en la percepción de los clientes al momento de concretar una compra. Para ello es importante realizar una distinción entre distintos códigos de vestimenta: el aspecto clásico y formal de traje y corbata vs el “</a:t>
            </a:r>
            <a:r>
              <a:rPr lang="es-ES" dirty="0" err="1"/>
              <a:t>business</a:t>
            </a:r>
            <a:r>
              <a:rPr lang="es-ES" dirty="0"/>
              <a:t> casual”, que sustituye las prendas clásicas por unas menos exigentes, como un pantalón elegante y una camisa o chomba, y así mantener un alto nivel de profesionalidad sin renunciar a la comodidad.</a:t>
            </a:r>
            <a:endParaRPr lang="en-US" dirty="0"/>
          </a:p>
        </p:txBody>
      </p:sp>
      <p:sp>
        <p:nvSpPr>
          <p:cNvPr id="11" name="CuadroTexto 10"/>
          <p:cNvSpPr txBox="1"/>
          <p:nvPr/>
        </p:nvSpPr>
        <p:spPr>
          <a:xfrm>
            <a:off x="4595177" y="4561472"/>
            <a:ext cx="3001645" cy="338554"/>
          </a:xfrm>
          <a:prstGeom prst="rect">
            <a:avLst/>
          </a:prstGeom>
          <a:noFill/>
        </p:spPr>
        <p:txBody>
          <a:bodyPr wrap="square" rtlCol="0">
            <a:spAutoFit/>
          </a:bodyPr>
          <a:lstStyle/>
          <a:p>
            <a:pPr algn="ctr"/>
            <a:r>
              <a:rPr lang="es-ES" sz="1600" i="1" dirty="0"/>
              <a:t>Estilo </a:t>
            </a:r>
            <a:r>
              <a:rPr lang="es-ES" sz="1600" i="1" dirty="0" err="1"/>
              <a:t>business</a:t>
            </a:r>
            <a:r>
              <a:rPr lang="es-ES" sz="1600" i="1" dirty="0"/>
              <a:t> casual vs formal</a:t>
            </a:r>
            <a:endParaRPr lang="en-US" sz="1600" dirty="0"/>
          </a:p>
        </p:txBody>
      </p:sp>
      <p:sp>
        <p:nvSpPr>
          <p:cNvPr id="13" name="CuadroTexto 12"/>
          <p:cNvSpPr txBox="1"/>
          <p:nvPr/>
        </p:nvSpPr>
        <p:spPr>
          <a:xfrm>
            <a:off x="1061807" y="5040703"/>
            <a:ext cx="10116408" cy="923330"/>
          </a:xfrm>
          <a:prstGeom prst="rect">
            <a:avLst/>
          </a:prstGeom>
          <a:noFill/>
        </p:spPr>
        <p:txBody>
          <a:bodyPr wrap="square" rtlCol="0">
            <a:spAutoFit/>
          </a:bodyPr>
          <a:lstStyle/>
          <a:p>
            <a:pPr algn="just"/>
            <a:r>
              <a:rPr lang="es-ES" dirty="0"/>
              <a:t>Recordemos que </a:t>
            </a:r>
            <a:r>
              <a:rPr lang="es-ES" b="1" dirty="0"/>
              <a:t>PEUGEOT</a:t>
            </a:r>
            <a:r>
              <a:rPr lang="es-ES" dirty="0"/>
              <a:t> no sólo tiene como objetivo incrementar las ventas del </a:t>
            </a:r>
            <a:r>
              <a:rPr lang="es-ES" b="1" dirty="0">
                <a:solidFill>
                  <a:srgbClr val="041E9E"/>
                </a:solidFill>
              </a:rPr>
              <a:t>208</a:t>
            </a:r>
            <a:r>
              <a:rPr lang="es-ES" dirty="0"/>
              <a:t> sino que busca que éste sea asociado a un auto de gran calidad que sea accesible. Es por eso que, dentro del proceso de ventas, el </a:t>
            </a:r>
            <a:r>
              <a:rPr lang="es-ES" dirty="0" err="1"/>
              <a:t>dress-code</a:t>
            </a:r>
            <a:r>
              <a:rPr lang="es-ES" dirty="0"/>
              <a:t> es un instrumento que no debe pasar desapercibido para la empresa.</a:t>
            </a:r>
            <a:endParaRPr lang="en-US" dirty="0"/>
          </a:p>
        </p:txBody>
      </p:sp>
      <p:pic>
        <p:nvPicPr>
          <p:cNvPr id="8" name="image2.png"/>
          <p:cNvPicPr/>
          <p:nvPr/>
        </p:nvPicPr>
        <p:blipFill>
          <a:blip r:embed="rId3"/>
          <a:srcRect/>
          <a:stretch>
            <a:fillRect/>
          </a:stretch>
        </p:blipFill>
        <p:spPr>
          <a:xfrm>
            <a:off x="4595177" y="2551963"/>
            <a:ext cx="3001645" cy="2041525"/>
          </a:xfrm>
          <a:prstGeom prst="rect">
            <a:avLst/>
          </a:prstGeom>
          <a:ln/>
        </p:spPr>
      </p:pic>
    </p:spTree>
    <p:extLst>
      <p:ext uri="{BB962C8B-B14F-4D97-AF65-F5344CB8AC3E}">
        <p14:creationId xmlns:p14="http://schemas.microsoft.com/office/powerpoint/2010/main" val="13157597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7CAA62-D64C-E8A3-94FF-323C8B8810B9}"/>
              </a:ext>
            </a:extLst>
          </p:cNvPr>
          <p:cNvSpPr txBox="1">
            <a:spLocks/>
          </p:cNvSpPr>
          <p:nvPr/>
        </p:nvSpPr>
        <p:spPr>
          <a:xfrm>
            <a:off x="0" y="1"/>
            <a:ext cx="12192000" cy="431513"/>
          </a:xfrm>
          <a:prstGeom prst="rect">
            <a:avLst/>
          </a:prstGeom>
          <a:solidFill>
            <a:schemeClr val="tx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2800" b="1" dirty="0" smtClean="0">
                <a:solidFill>
                  <a:schemeClr val="bg1"/>
                </a:solidFill>
                <a:latin typeface="+mn-lt"/>
                <a:ea typeface="Yu Gothic UI Semilight" panose="020B0400000000000000" pitchFamily="34" charset="-128"/>
                <a:cs typeface="Aharoni" panose="02010803020104030203" pitchFamily="2" charset="-79"/>
              </a:rPr>
              <a:t>ANEXO: EXPERIMENTO + HIPÓTESIS</a:t>
            </a:r>
            <a:endParaRPr lang="en-US" sz="2800" b="1" dirty="0">
              <a:solidFill>
                <a:schemeClr val="bg1"/>
              </a:solidFill>
              <a:latin typeface="+mn-lt"/>
              <a:ea typeface="Yu Gothic UI Semilight" panose="020B0400000000000000" pitchFamily="34" charset="-128"/>
              <a:cs typeface="Aharoni" panose="02010803020104030203" pitchFamily="2" charset="-79"/>
            </a:endParaRPr>
          </a:p>
        </p:txBody>
      </p:sp>
      <p:pic>
        <p:nvPicPr>
          <p:cNvPr id="7" name="Imagen 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178215" y="5800138"/>
            <a:ext cx="1013784" cy="1057862"/>
          </a:xfrm>
          <a:prstGeom prst="rect">
            <a:avLst/>
          </a:prstGeom>
        </p:spPr>
      </p:pic>
      <p:sp>
        <p:nvSpPr>
          <p:cNvPr id="9" name="CuadroTexto 8"/>
          <p:cNvSpPr txBox="1"/>
          <p:nvPr/>
        </p:nvSpPr>
        <p:spPr>
          <a:xfrm>
            <a:off x="1061807" y="998824"/>
            <a:ext cx="10116408" cy="4801314"/>
          </a:xfrm>
          <a:prstGeom prst="rect">
            <a:avLst/>
          </a:prstGeom>
          <a:noFill/>
        </p:spPr>
        <p:txBody>
          <a:bodyPr wrap="square" rtlCol="0">
            <a:spAutoFit/>
          </a:bodyPr>
          <a:lstStyle/>
          <a:p>
            <a:pPr algn="just"/>
            <a:r>
              <a:rPr lang="es-ES" dirty="0"/>
              <a:t>Para llevar a cabo el experimento, se puede realizar un estudio con dos grupos de vendedores en concesionarias </a:t>
            </a:r>
            <a:r>
              <a:rPr lang="es-ES" b="1" dirty="0"/>
              <a:t>PEUGEOT</a:t>
            </a:r>
            <a:r>
              <a:rPr lang="es-ES" dirty="0"/>
              <a:t>, cada uno con diferentes tipos de vestimenta. Uno de los grupos usaría ropa casual (</a:t>
            </a:r>
            <a:r>
              <a:rPr lang="es-ES" i="1" dirty="0" err="1"/>
              <a:t>business</a:t>
            </a:r>
            <a:r>
              <a:rPr lang="es-ES" i="1" dirty="0"/>
              <a:t> casual</a:t>
            </a:r>
            <a:r>
              <a:rPr lang="es-ES" dirty="0"/>
              <a:t>), mientras que el otro grupo usaría trajes formales</a:t>
            </a:r>
            <a:r>
              <a:rPr lang="es-ES" dirty="0" smtClean="0"/>
              <a:t>.</a:t>
            </a:r>
          </a:p>
          <a:p>
            <a:pPr algn="just"/>
            <a:endParaRPr lang="en-US" dirty="0"/>
          </a:p>
          <a:p>
            <a:pPr algn="just"/>
            <a:r>
              <a:rPr lang="es-ES" dirty="0"/>
              <a:t>Se seleccionaría un grupo de clientes que visiten ambas concesionarias para evaluar su percepción y actitud hacia los vendedores y el producto ofrecido. Los clientes serían encuestados sobre la calidad del servicio, la amabilidad del vendedor, la confianza en el vendedor y la probabilidad de compra del vehículo.</a:t>
            </a:r>
            <a:endParaRPr lang="en-US" dirty="0"/>
          </a:p>
          <a:p>
            <a:pPr algn="just"/>
            <a:endParaRPr lang="es-ES" dirty="0" smtClean="0"/>
          </a:p>
          <a:p>
            <a:pPr algn="just"/>
            <a:r>
              <a:rPr lang="es-ES" dirty="0" smtClean="0"/>
              <a:t>Los </a:t>
            </a:r>
            <a:r>
              <a:rPr lang="es-ES" dirty="0"/>
              <a:t>datos recopilados se utilizarían para determinar si existe una diferencia significativa en la percepción y actitud de los clientes hacia los vendedores y el producto ofrecido entre los dos grupos de vendedores.</a:t>
            </a:r>
            <a:endParaRPr lang="en-US" dirty="0"/>
          </a:p>
          <a:p>
            <a:pPr algn="just"/>
            <a:r>
              <a:rPr lang="es-ES" dirty="0"/>
              <a:t> </a:t>
            </a:r>
            <a:endParaRPr lang="en-US" dirty="0"/>
          </a:p>
          <a:p>
            <a:pPr algn="just"/>
            <a:endParaRPr lang="es-ES" dirty="0" smtClean="0"/>
          </a:p>
          <a:p>
            <a:pPr algn="just"/>
            <a:r>
              <a:rPr lang="es-ES" u="sng" dirty="0" smtClean="0"/>
              <a:t>Para </a:t>
            </a:r>
            <a:r>
              <a:rPr lang="es-ES" u="sng" dirty="0"/>
              <a:t>este experimento se pueden plantear la siguiente hipótesis deductiva</a:t>
            </a:r>
            <a:r>
              <a:rPr lang="es-ES" dirty="0"/>
              <a:t>:</a:t>
            </a:r>
            <a:endParaRPr lang="en-US" dirty="0"/>
          </a:p>
          <a:p>
            <a:pPr algn="just"/>
            <a:endParaRPr lang="es-ES" dirty="0" smtClean="0"/>
          </a:p>
          <a:p>
            <a:pPr algn="just"/>
            <a:r>
              <a:rPr lang="es-ES" dirty="0" smtClean="0"/>
              <a:t>La </a:t>
            </a:r>
            <a:r>
              <a:rPr lang="es-ES" dirty="0"/>
              <a:t>relación entre la vestimenta formal del vendedor y la percepción del cliente en cuanto al precio y la accesibilidad del vehículo, está vinculada al segmento ABC1 y a una financiación limitada (producto poco accesible).</a:t>
            </a:r>
            <a:endParaRPr lang="en-US" dirty="0"/>
          </a:p>
        </p:txBody>
      </p:sp>
    </p:spTree>
    <p:extLst>
      <p:ext uri="{BB962C8B-B14F-4D97-AF65-F5344CB8AC3E}">
        <p14:creationId xmlns:p14="http://schemas.microsoft.com/office/powerpoint/2010/main" val="5200799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7CAA62-D64C-E8A3-94FF-323C8B8810B9}"/>
              </a:ext>
            </a:extLst>
          </p:cNvPr>
          <p:cNvSpPr txBox="1">
            <a:spLocks/>
          </p:cNvSpPr>
          <p:nvPr/>
        </p:nvSpPr>
        <p:spPr>
          <a:xfrm>
            <a:off x="0" y="1"/>
            <a:ext cx="12192000" cy="431513"/>
          </a:xfrm>
          <a:prstGeom prst="rect">
            <a:avLst/>
          </a:prstGeom>
          <a:solidFill>
            <a:schemeClr val="tx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2800" b="1" dirty="0" smtClean="0">
                <a:solidFill>
                  <a:schemeClr val="bg1"/>
                </a:solidFill>
                <a:latin typeface="+mn-lt"/>
                <a:ea typeface="Yu Gothic UI Semilight" panose="020B0400000000000000" pitchFamily="34" charset="-128"/>
                <a:cs typeface="Aharoni" panose="02010803020104030203" pitchFamily="2" charset="-79"/>
              </a:rPr>
              <a:t>ANEXO: OBJETIVOS DEL EXPERIMENTO</a:t>
            </a:r>
            <a:endParaRPr lang="en-US" sz="2800" b="1" dirty="0">
              <a:solidFill>
                <a:schemeClr val="bg1"/>
              </a:solidFill>
              <a:latin typeface="+mn-lt"/>
              <a:ea typeface="Yu Gothic UI Semilight" panose="020B0400000000000000" pitchFamily="34" charset="-128"/>
              <a:cs typeface="Aharoni" panose="02010803020104030203" pitchFamily="2" charset="-79"/>
            </a:endParaRPr>
          </a:p>
        </p:txBody>
      </p:sp>
      <p:pic>
        <p:nvPicPr>
          <p:cNvPr id="7" name="Imagen 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178215" y="5800138"/>
            <a:ext cx="1013784" cy="1057862"/>
          </a:xfrm>
          <a:prstGeom prst="rect">
            <a:avLst/>
          </a:prstGeom>
        </p:spPr>
      </p:pic>
      <p:sp>
        <p:nvSpPr>
          <p:cNvPr id="9" name="CuadroTexto 8"/>
          <p:cNvSpPr txBox="1"/>
          <p:nvPr/>
        </p:nvSpPr>
        <p:spPr>
          <a:xfrm>
            <a:off x="1061807" y="998824"/>
            <a:ext cx="10116408" cy="4801314"/>
          </a:xfrm>
          <a:prstGeom prst="rect">
            <a:avLst/>
          </a:prstGeom>
          <a:noFill/>
        </p:spPr>
        <p:txBody>
          <a:bodyPr wrap="square" rtlCol="0">
            <a:spAutoFit/>
          </a:bodyPr>
          <a:lstStyle/>
          <a:p>
            <a:pPr algn="just"/>
            <a:r>
              <a:rPr lang="es-ES" dirty="0"/>
              <a:t>Los objetivos del experimento son los siguientes:</a:t>
            </a:r>
            <a:endParaRPr lang="en-US" dirty="0"/>
          </a:p>
          <a:p>
            <a:pPr algn="just"/>
            <a:r>
              <a:rPr lang="es-ES" dirty="0"/>
              <a:t> </a:t>
            </a:r>
            <a:endParaRPr lang="en-US" dirty="0"/>
          </a:p>
          <a:p>
            <a:pPr marL="342900" lvl="0" indent="-342900" algn="just">
              <a:buFont typeface="+mj-lt"/>
              <a:buAutoNum type="arabicPeriod"/>
            </a:pPr>
            <a:r>
              <a:rPr lang="es-ES" dirty="0"/>
              <a:t>Evaluar el impacto de la vestimenta de los vendedores en la percepción y actitud de los clientes hacia los empleados y el producto ofrecido en una concesionaria </a:t>
            </a:r>
            <a:r>
              <a:rPr lang="es-ES" b="1" dirty="0"/>
              <a:t>PEUGEOT</a:t>
            </a:r>
            <a:r>
              <a:rPr lang="es-ES" dirty="0"/>
              <a:t>.</a:t>
            </a:r>
            <a:endParaRPr lang="en-US" dirty="0"/>
          </a:p>
          <a:p>
            <a:pPr marL="342900" indent="-342900" algn="just">
              <a:buFont typeface="+mj-lt"/>
              <a:buAutoNum type="arabicPeriod"/>
            </a:pPr>
            <a:endParaRPr lang="en-US" dirty="0"/>
          </a:p>
          <a:p>
            <a:pPr marL="342900" lvl="0" indent="-342900" algn="just">
              <a:buFont typeface="+mj-lt"/>
              <a:buAutoNum type="arabicPeriod"/>
            </a:pPr>
            <a:r>
              <a:rPr lang="es-ES" dirty="0"/>
              <a:t>Comprobar si a los empleados con vestimenta casual se los asocia con una mayor cercanía y el mismo nivel de profesionalismo, y si la percepción del cliente en cuanto al producto se relaciona con accesibilidad, financiamiento y calidad.</a:t>
            </a:r>
            <a:endParaRPr lang="en-US" dirty="0"/>
          </a:p>
          <a:p>
            <a:pPr marL="342900" indent="-342900" algn="just">
              <a:buFont typeface="+mj-lt"/>
              <a:buAutoNum type="arabicPeriod"/>
            </a:pPr>
            <a:endParaRPr lang="en-US" dirty="0"/>
          </a:p>
          <a:p>
            <a:pPr marL="342900" lvl="0" indent="-342900" algn="just">
              <a:buFont typeface="+mj-lt"/>
              <a:buAutoNum type="arabicPeriod"/>
            </a:pPr>
            <a:r>
              <a:rPr lang="es-ES" dirty="0"/>
              <a:t>Identificar la relación entre la vestimenta de los vendedores y la probabilidad de compra del vehículo por parte del cliente, para determinar si existe una influencia significativa de la vestimenta en la toma de decisiones de compra.</a:t>
            </a:r>
            <a:endParaRPr lang="en-US" dirty="0"/>
          </a:p>
          <a:p>
            <a:pPr algn="just"/>
            <a:r>
              <a:rPr lang="es-ES" dirty="0"/>
              <a:t> </a:t>
            </a:r>
            <a:endParaRPr lang="en-US" dirty="0"/>
          </a:p>
          <a:p>
            <a:pPr algn="just"/>
            <a:r>
              <a:rPr lang="es-ES" dirty="0"/>
              <a:t>Los resultados del experimento podrían ser de gran utilidad para la empresa, ya que permitirían comprender mejor el impacto que la vestimenta de los vendedores tiene en la percepción de los clientes y, por lo tanto, ajustar la política de </a:t>
            </a:r>
            <a:r>
              <a:rPr lang="es-ES" dirty="0" err="1"/>
              <a:t>dress-code</a:t>
            </a:r>
            <a:r>
              <a:rPr lang="es-ES" dirty="0"/>
              <a:t> en consecuencia. Además, el estudio puede ayudar a identificar otras variables relevantes en el proceso de ventas que influyen en la percepción del cliente.</a:t>
            </a:r>
            <a:endParaRPr lang="en-US" dirty="0"/>
          </a:p>
        </p:txBody>
      </p:sp>
    </p:spTree>
    <p:extLst>
      <p:ext uri="{BB962C8B-B14F-4D97-AF65-F5344CB8AC3E}">
        <p14:creationId xmlns:p14="http://schemas.microsoft.com/office/powerpoint/2010/main" val="26885413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sp>
        <p:nvSpPr>
          <p:cNvPr id="4" name="Title 1">
            <a:extLst>
              <a:ext uri="{FF2B5EF4-FFF2-40B4-BE49-F238E27FC236}">
                <a16:creationId xmlns:a16="http://schemas.microsoft.com/office/drawing/2014/main" id="{347CAA62-D64C-E8A3-94FF-323C8B8810B9}"/>
              </a:ext>
            </a:extLst>
          </p:cNvPr>
          <p:cNvSpPr txBox="1">
            <a:spLocks/>
          </p:cNvSpPr>
          <p:nvPr/>
        </p:nvSpPr>
        <p:spPr>
          <a:xfrm>
            <a:off x="0" y="6426487"/>
            <a:ext cx="12192000" cy="431513"/>
          </a:xfrm>
          <a:prstGeom prst="rect">
            <a:avLst/>
          </a:prstGeom>
          <a:solidFill>
            <a:schemeClr val="tx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2400" b="1" dirty="0" smtClean="0">
                <a:solidFill>
                  <a:schemeClr val="bg1"/>
                </a:solidFill>
                <a:latin typeface="+mn-lt"/>
                <a:ea typeface="Yu Gothic UI Semilight" panose="020B0400000000000000" pitchFamily="34" charset="-128"/>
                <a:cs typeface="Aharoni" panose="02010803020104030203" pitchFamily="2" charset="-79"/>
              </a:rPr>
              <a:t>AGUSTÍN LOPEZ – </a:t>
            </a:r>
            <a:r>
              <a:rPr lang="es-AR" sz="2400" b="1" dirty="0" smtClean="0">
                <a:solidFill>
                  <a:schemeClr val="bg1"/>
                </a:solidFill>
                <a:latin typeface="+mn-lt"/>
                <a:ea typeface="Yu Gothic UI Semilight" panose="020B0400000000000000" pitchFamily="34" charset="-128"/>
                <a:cs typeface="Aharoni" panose="02010803020104030203" pitchFamily="2" charset="-79"/>
              </a:rPr>
              <a:t>CODERHOUSE – BUSINESS </a:t>
            </a:r>
            <a:r>
              <a:rPr lang="es-AR" sz="2400" b="1" dirty="0" smtClean="0">
                <a:solidFill>
                  <a:schemeClr val="bg1"/>
                </a:solidFill>
                <a:latin typeface="+mn-lt"/>
                <a:ea typeface="Yu Gothic UI Semilight" panose="020B0400000000000000" pitchFamily="34" charset="-128"/>
                <a:cs typeface="Aharoni" panose="02010803020104030203" pitchFamily="2" charset="-79"/>
              </a:rPr>
              <a:t>ANALYTICS – COMISIÓN 40570</a:t>
            </a:r>
            <a:endParaRPr lang="en-US" sz="2400" b="1" dirty="0">
              <a:solidFill>
                <a:schemeClr val="bg1"/>
              </a:solidFill>
              <a:latin typeface="+mn-lt"/>
              <a:ea typeface="Yu Gothic UI Semilight" panose="020B0400000000000000" pitchFamily="34" charset="-128"/>
              <a:cs typeface="Aharoni" panose="02010803020104030203" pitchFamily="2" charset="-79"/>
            </a:endParaRPr>
          </a:p>
        </p:txBody>
      </p:sp>
    </p:spTree>
    <p:extLst>
      <p:ext uri="{BB962C8B-B14F-4D97-AF65-F5344CB8AC3E}">
        <p14:creationId xmlns:p14="http://schemas.microsoft.com/office/powerpoint/2010/main" val="1250232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7CAA62-D64C-E8A3-94FF-323C8B8810B9}"/>
              </a:ext>
            </a:extLst>
          </p:cNvPr>
          <p:cNvSpPr txBox="1">
            <a:spLocks/>
          </p:cNvSpPr>
          <p:nvPr/>
        </p:nvSpPr>
        <p:spPr>
          <a:xfrm>
            <a:off x="0" y="1"/>
            <a:ext cx="12192000" cy="431513"/>
          </a:xfrm>
          <a:prstGeom prst="rect">
            <a:avLst/>
          </a:prstGeom>
          <a:solidFill>
            <a:schemeClr val="tx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2800" b="1" dirty="0" smtClean="0">
                <a:solidFill>
                  <a:schemeClr val="bg1"/>
                </a:solidFill>
                <a:latin typeface="+mn-lt"/>
                <a:ea typeface="Yu Gothic UI Semilight" panose="020B0400000000000000" pitchFamily="34" charset="-128"/>
                <a:cs typeface="Aharoni" panose="02010803020104030203" pitchFamily="2" charset="-79"/>
              </a:rPr>
              <a:t>STORYTELLING</a:t>
            </a:r>
            <a:endParaRPr lang="en-US" sz="2800" b="1" dirty="0">
              <a:solidFill>
                <a:schemeClr val="bg1"/>
              </a:solidFill>
              <a:latin typeface="+mn-lt"/>
              <a:ea typeface="Yu Gothic UI Semilight" panose="020B0400000000000000" pitchFamily="34" charset="-128"/>
              <a:cs typeface="Aharoni" panose="02010803020104030203" pitchFamily="2" charset="-79"/>
            </a:endParaRPr>
          </a:p>
        </p:txBody>
      </p:sp>
      <p:pic>
        <p:nvPicPr>
          <p:cNvPr id="7" name="Imagen 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178215" y="5800138"/>
            <a:ext cx="1013784" cy="1057862"/>
          </a:xfrm>
          <a:prstGeom prst="rect">
            <a:avLst/>
          </a:prstGeom>
        </p:spPr>
      </p:pic>
      <p:sp>
        <p:nvSpPr>
          <p:cNvPr id="8" name="CuadroTexto 7"/>
          <p:cNvSpPr txBox="1"/>
          <p:nvPr/>
        </p:nvSpPr>
        <p:spPr>
          <a:xfrm>
            <a:off x="1037796" y="1307460"/>
            <a:ext cx="10116408" cy="4647426"/>
          </a:xfrm>
          <a:prstGeom prst="rect">
            <a:avLst/>
          </a:prstGeom>
          <a:noFill/>
        </p:spPr>
        <p:txBody>
          <a:bodyPr wrap="square" rtlCol="0">
            <a:spAutoFit/>
          </a:bodyPr>
          <a:lstStyle/>
          <a:p>
            <a:pPr algn="just"/>
            <a:r>
              <a:rPr lang="es-ES" sz="2000" dirty="0"/>
              <a:t>El siglo XXI trae consigo cada vez más desafíos para todo tipo de industria y </a:t>
            </a:r>
            <a:r>
              <a:rPr lang="es-ES" sz="2000" dirty="0" smtClean="0"/>
              <a:t>la </a:t>
            </a:r>
            <a:r>
              <a:rPr lang="es-ES" sz="2000" dirty="0"/>
              <a:t>automotriz no está exenta de ello. La velocidad de los cambios se hace más notoria con el correr de los años e incluso se percibe de manera más </a:t>
            </a:r>
            <a:r>
              <a:rPr lang="es-ES" sz="2000" dirty="0" smtClean="0"/>
              <a:t>continua.</a:t>
            </a:r>
          </a:p>
          <a:p>
            <a:pPr algn="just"/>
            <a:endParaRPr lang="es-ES" sz="2000" dirty="0"/>
          </a:p>
          <a:p>
            <a:pPr algn="just"/>
            <a:r>
              <a:rPr lang="es-ES" sz="2000" dirty="0"/>
              <a:t>Los fabricantes de autos ya no deben pensar solamente en innovaciones técnicas como sucedía décadas atrás. Sino que deben prestar atención a las necesidades de sus clientes. Los gustos de los consumidores, sus prioridades, qué les atrae y qué esperan de las </a:t>
            </a:r>
            <a:r>
              <a:rPr lang="es-ES" sz="2000" dirty="0" smtClean="0"/>
              <a:t>empresas, </a:t>
            </a:r>
            <a:r>
              <a:rPr lang="es-ES" sz="2000" dirty="0"/>
              <a:t>es algo que está en constante evolución</a:t>
            </a:r>
            <a:r>
              <a:rPr lang="es-ES" sz="2000" dirty="0" smtClean="0"/>
              <a:t>.</a:t>
            </a:r>
          </a:p>
          <a:p>
            <a:pPr algn="just"/>
            <a:endParaRPr lang="es-ES" sz="2000" dirty="0"/>
          </a:p>
          <a:p>
            <a:pPr algn="just"/>
            <a:r>
              <a:rPr lang="es-ES" sz="2000" dirty="0"/>
              <a:t>Esta última palabra, </a:t>
            </a:r>
            <a:r>
              <a:rPr lang="es-ES" sz="2000" b="1" dirty="0">
                <a:solidFill>
                  <a:srgbClr val="041E9E"/>
                </a:solidFill>
              </a:rPr>
              <a:t>evolución</a:t>
            </a:r>
            <a:r>
              <a:rPr lang="es-ES" sz="2000" dirty="0"/>
              <a:t>, es lo que hace a </a:t>
            </a:r>
            <a:r>
              <a:rPr lang="es-ES" sz="2000" b="1" dirty="0" smtClean="0"/>
              <a:t>PEUGEOT</a:t>
            </a:r>
            <a:r>
              <a:rPr lang="es-ES" sz="2000" dirty="0" smtClean="0"/>
              <a:t> </a:t>
            </a:r>
            <a:r>
              <a:rPr lang="es-ES" sz="2000" dirty="0"/>
              <a:t>ser una de las empresas </a:t>
            </a:r>
            <a:r>
              <a:rPr lang="es-ES" sz="2000" b="1" dirty="0" smtClean="0">
                <a:solidFill>
                  <a:srgbClr val="041E9E"/>
                </a:solidFill>
              </a:rPr>
              <a:t>líder</a:t>
            </a:r>
            <a:r>
              <a:rPr lang="es-ES" sz="2000" dirty="0" smtClean="0"/>
              <a:t> </a:t>
            </a:r>
            <a:r>
              <a:rPr lang="es-ES" sz="2000" dirty="0"/>
              <a:t>en el mercado. Su propuesta de innovación le ha permitido escribir algunas de las mejores páginas de la historia del automóvil. Y hoy no sólo se enfoca en la transformación tecnológica, sino que además brinda una experiencia única de </a:t>
            </a:r>
            <a:r>
              <a:rPr lang="es-ES" sz="2000" b="1" dirty="0">
                <a:solidFill>
                  <a:srgbClr val="041E9E"/>
                </a:solidFill>
              </a:rPr>
              <a:t>confort, fuerza, velocidad, elegancia y calidad</a:t>
            </a:r>
            <a:r>
              <a:rPr lang="es-ES" sz="2000" dirty="0"/>
              <a:t>.</a:t>
            </a:r>
          </a:p>
          <a:p>
            <a:r>
              <a:rPr lang="es-ES" dirty="0"/>
              <a:t/>
            </a:r>
            <a:br>
              <a:rPr lang="es-ES" dirty="0"/>
            </a:br>
            <a:endParaRPr lang="en-US" dirty="0"/>
          </a:p>
        </p:txBody>
      </p:sp>
    </p:spTree>
    <p:extLst>
      <p:ext uri="{BB962C8B-B14F-4D97-AF65-F5344CB8AC3E}">
        <p14:creationId xmlns:p14="http://schemas.microsoft.com/office/powerpoint/2010/main" val="30818053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7CAA62-D64C-E8A3-94FF-323C8B8810B9}"/>
              </a:ext>
            </a:extLst>
          </p:cNvPr>
          <p:cNvSpPr txBox="1">
            <a:spLocks/>
          </p:cNvSpPr>
          <p:nvPr/>
        </p:nvSpPr>
        <p:spPr>
          <a:xfrm>
            <a:off x="0" y="1"/>
            <a:ext cx="12192000" cy="431513"/>
          </a:xfrm>
          <a:prstGeom prst="rect">
            <a:avLst/>
          </a:prstGeom>
          <a:solidFill>
            <a:schemeClr val="tx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2800" b="1" dirty="0" smtClean="0">
                <a:solidFill>
                  <a:schemeClr val="bg1"/>
                </a:solidFill>
                <a:latin typeface="+mn-lt"/>
                <a:ea typeface="Yu Gothic UI Semilight" panose="020B0400000000000000" pitchFamily="34" charset="-128"/>
                <a:cs typeface="Aharoni" panose="02010803020104030203" pitchFamily="2" charset="-79"/>
              </a:rPr>
              <a:t>ORIGEN DE LA EMPRESA</a:t>
            </a:r>
            <a:endParaRPr lang="en-US" sz="2800" b="1" dirty="0">
              <a:solidFill>
                <a:schemeClr val="bg1"/>
              </a:solidFill>
              <a:latin typeface="+mn-lt"/>
              <a:ea typeface="Yu Gothic UI Semilight" panose="020B0400000000000000" pitchFamily="34" charset="-128"/>
              <a:cs typeface="Aharoni" panose="02010803020104030203" pitchFamily="2" charset="-79"/>
            </a:endParaRPr>
          </a:p>
        </p:txBody>
      </p:sp>
      <p:pic>
        <p:nvPicPr>
          <p:cNvPr id="7" name="Imagen 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178215" y="5800138"/>
            <a:ext cx="1013784" cy="1057862"/>
          </a:xfrm>
          <a:prstGeom prst="rect">
            <a:avLst/>
          </a:prstGeom>
        </p:spPr>
      </p:pic>
      <p:sp>
        <p:nvSpPr>
          <p:cNvPr id="8" name="CuadroTexto 7"/>
          <p:cNvSpPr txBox="1"/>
          <p:nvPr/>
        </p:nvSpPr>
        <p:spPr>
          <a:xfrm>
            <a:off x="1037796" y="1307460"/>
            <a:ext cx="10116408" cy="4647426"/>
          </a:xfrm>
          <a:prstGeom prst="rect">
            <a:avLst/>
          </a:prstGeom>
          <a:noFill/>
        </p:spPr>
        <p:txBody>
          <a:bodyPr wrap="square" rtlCol="0">
            <a:spAutoFit/>
          </a:bodyPr>
          <a:lstStyle/>
          <a:p>
            <a:pPr algn="just"/>
            <a:r>
              <a:rPr lang="es-ES" sz="2000" dirty="0"/>
              <a:t>Los comienzos de </a:t>
            </a:r>
            <a:r>
              <a:rPr lang="es-ES" sz="2000" b="1" dirty="0" smtClean="0"/>
              <a:t>PEUGEOT</a:t>
            </a:r>
            <a:r>
              <a:rPr lang="es-ES" sz="2000" dirty="0" smtClean="0"/>
              <a:t> </a:t>
            </a:r>
            <a:r>
              <a:rPr lang="es-ES" sz="2000" dirty="0"/>
              <a:t>no se remiten directamente al automóvil sino a la industria metalúrgica. La empresa fue fundada en 1810 por los hermanos Jean-</a:t>
            </a:r>
            <a:r>
              <a:rPr lang="es-ES" sz="2000" dirty="0" err="1"/>
              <a:t>Frédéric</a:t>
            </a:r>
            <a:r>
              <a:rPr lang="es-ES" sz="2000" dirty="0"/>
              <a:t> y Jean-Pierre II Peugeot. Tras la transformación en acería del molino hidráulico familiar en el municipio de </a:t>
            </a:r>
            <a:r>
              <a:rPr lang="es-ES" sz="2000" dirty="0" err="1"/>
              <a:t>Hérimoncourt</a:t>
            </a:r>
            <a:r>
              <a:rPr lang="es-ES" sz="2000" dirty="0"/>
              <a:t> </a:t>
            </a:r>
            <a:r>
              <a:rPr lang="es-ES" sz="2000" dirty="0" smtClean="0"/>
              <a:t>(</a:t>
            </a:r>
            <a:r>
              <a:rPr lang="es-ES" sz="2000" dirty="0"/>
              <a:t>en la región Doubs, Francia), diferentes ramas de la familia emprendieron producciones muy diversificadas basadas justamente en el </a:t>
            </a:r>
            <a:r>
              <a:rPr lang="es-ES" sz="2000" dirty="0" smtClean="0"/>
              <a:t>acero: herramientas</a:t>
            </a:r>
            <a:r>
              <a:rPr lang="es-ES" sz="2000" dirty="0"/>
              <a:t>, muelles, molinos de café, piezas de relojería, bicicletas y </a:t>
            </a:r>
            <a:r>
              <a:rPr lang="es-ES" sz="2000" dirty="0" smtClean="0"/>
              <a:t>vehículos automotor.</a:t>
            </a:r>
            <a:r>
              <a:rPr lang="es-ES" sz="2000" dirty="0"/>
              <a:t> </a:t>
            </a:r>
          </a:p>
          <a:p>
            <a:pPr algn="just"/>
            <a:r>
              <a:rPr lang="es-ES" sz="2000" dirty="0"/>
              <a:t/>
            </a:r>
            <a:br>
              <a:rPr lang="es-ES" sz="2000" dirty="0"/>
            </a:br>
            <a:r>
              <a:rPr lang="es-ES" sz="2000" b="1" dirty="0">
                <a:solidFill>
                  <a:srgbClr val="041E9E"/>
                </a:solidFill>
              </a:rPr>
              <a:t>Desde su origen, esta empresa familiar se destaca porque siempre trató de emprender, innovar y transformar</a:t>
            </a:r>
            <a:r>
              <a:rPr lang="es-ES" sz="2000" dirty="0"/>
              <a:t>. Para afrontar los nuevos desafíos de la época, </a:t>
            </a:r>
            <a:r>
              <a:rPr lang="es-ES" sz="2000" b="1" dirty="0"/>
              <a:t>PEUGEOT</a:t>
            </a:r>
            <a:r>
              <a:rPr lang="es-ES" sz="2000" dirty="0" smtClean="0"/>
              <a:t> </a:t>
            </a:r>
            <a:r>
              <a:rPr lang="es-ES" sz="2000" dirty="0"/>
              <a:t>siempre busca evolucionar. Bajo el emblema del león, la marca busca transmitir la fuerza, el poder y la firmeza necesaria para continuar como protagonista en la historia del automóvil.</a:t>
            </a:r>
          </a:p>
          <a:p>
            <a:pPr algn="just"/>
            <a:r>
              <a:rPr lang="es-ES" sz="2000" dirty="0"/>
              <a:t/>
            </a:r>
            <a:br>
              <a:rPr lang="es-ES" sz="2000" dirty="0"/>
            </a:br>
            <a:endParaRPr lang="es-ES" sz="2000" dirty="0"/>
          </a:p>
          <a:p>
            <a:pPr algn="just"/>
            <a:r>
              <a:rPr lang="es-ES" dirty="0"/>
              <a:t/>
            </a:r>
            <a:br>
              <a:rPr lang="es-ES" dirty="0"/>
            </a:br>
            <a:endParaRPr lang="en-US" dirty="0"/>
          </a:p>
        </p:txBody>
      </p:sp>
    </p:spTree>
    <p:extLst>
      <p:ext uri="{BB962C8B-B14F-4D97-AF65-F5344CB8AC3E}">
        <p14:creationId xmlns:p14="http://schemas.microsoft.com/office/powerpoint/2010/main" val="1906193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7CAA62-D64C-E8A3-94FF-323C8B8810B9}"/>
              </a:ext>
            </a:extLst>
          </p:cNvPr>
          <p:cNvSpPr txBox="1">
            <a:spLocks/>
          </p:cNvSpPr>
          <p:nvPr/>
        </p:nvSpPr>
        <p:spPr>
          <a:xfrm>
            <a:off x="0" y="1"/>
            <a:ext cx="12192000" cy="431513"/>
          </a:xfrm>
          <a:prstGeom prst="rect">
            <a:avLst/>
          </a:prstGeom>
          <a:solidFill>
            <a:schemeClr val="tx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2800" b="1" dirty="0" smtClean="0">
                <a:solidFill>
                  <a:schemeClr val="bg1"/>
                </a:solidFill>
                <a:latin typeface="+mn-lt"/>
                <a:ea typeface="Yu Gothic UI Semilight" panose="020B0400000000000000" pitchFamily="34" charset="-128"/>
                <a:cs typeface="Aharoni" panose="02010803020104030203" pitchFamily="2" charset="-79"/>
              </a:rPr>
              <a:t>GRANDES INVENCIONES</a:t>
            </a:r>
            <a:endParaRPr lang="en-US" sz="2800" b="1" dirty="0">
              <a:solidFill>
                <a:schemeClr val="bg1"/>
              </a:solidFill>
              <a:latin typeface="+mn-lt"/>
              <a:ea typeface="Yu Gothic UI Semilight" panose="020B0400000000000000" pitchFamily="34" charset="-128"/>
              <a:cs typeface="Aharoni" panose="02010803020104030203" pitchFamily="2" charset="-79"/>
            </a:endParaRPr>
          </a:p>
        </p:txBody>
      </p:sp>
      <p:pic>
        <p:nvPicPr>
          <p:cNvPr id="7" name="Imagen 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178215" y="5800138"/>
            <a:ext cx="1013784" cy="1057862"/>
          </a:xfrm>
          <a:prstGeom prst="rect">
            <a:avLst/>
          </a:prstGeom>
        </p:spPr>
      </p:pic>
      <p:sp>
        <p:nvSpPr>
          <p:cNvPr id="8" name="CuadroTexto 7"/>
          <p:cNvSpPr txBox="1"/>
          <p:nvPr/>
        </p:nvSpPr>
        <p:spPr>
          <a:xfrm>
            <a:off x="1037796" y="807501"/>
            <a:ext cx="10116408" cy="1938992"/>
          </a:xfrm>
          <a:prstGeom prst="rect">
            <a:avLst/>
          </a:prstGeom>
          <a:noFill/>
        </p:spPr>
        <p:txBody>
          <a:bodyPr wrap="square" rtlCol="0">
            <a:spAutoFit/>
          </a:bodyPr>
          <a:lstStyle/>
          <a:p>
            <a:pPr algn="just"/>
            <a:r>
              <a:rPr lang="es-ES" sz="2000" dirty="0"/>
              <a:t>Dentro de la amplia historia de la empresa, podemos destacar distintas creaciones con </a:t>
            </a:r>
            <a:r>
              <a:rPr lang="es-ES" sz="2000" dirty="0" smtClean="0"/>
              <a:t>el correr </a:t>
            </a:r>
            <a:r>
              <a:rPr lang="es-ES" sz="2000" dirty="0"/>
              <a:t>del </a:t>
            </a:r>
            <a:r>
              <a:rPr lang="es-ES" sz="2000" dirty="0" smtClean="0"/>
              <a:t>tiempo. Desde su primer vehículo a fines de 1800 pasando por algunos de sus emblemas.</a:t>
            </a:r>
          </a:p>
          <a:p>
            <a:pPr algn="just"/>
            <a:r>
              <a:rPr lang="es-ES" sz="2000" dirty="0" smtClean="0"/>
              <a:t>Gracias al desarrollo de los </a:t>
            </a:r>
            <a:r>
              <a:rPr lang="es-ES" sz="2000" dirty="0"/>
              <a:t>últimos 30 años, </a:t>
            </a:r>
            <a:r>
              <a:rPr lang="es-ES" sz="2000" b="1" dirty="0" smtClean="0"/>
              <a:t>PEUGEOT</a:t>
            </a:r>
            <a:r>
              <a:rPr lang="es-ES" sz="2000" dirty="0" smtClean="0"/>
              <a:t> llevó </a:t>
            </a:r>
            <a:r>
              <a:rPr lang="es-ES" sz="2000" dirty="0"/>
              <a:t>a sus vehículos a los más alto en competiciones mundiales. Esto representó un incremento de ventas y mayor prestigio para la marca francesa.</a:t>
            </a:r>
            <a:endParaRPr lang="en-US" sz="2000" dirty="0"/>
          </a:p>
          <a:p>
            <a:pPr algn="just"/>
            <a:endParaRPr lang="en-US" sz="2000" dirty="0"/>
          </a:p>
        </p:txBody>
      </p:sp>
      <p:pic>
        <p:nvPicPr>
          <p:cNvPr id="2" name="Imagen 1"/>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15769" y="2707315"/>
            <a:ext cx="1567785" cy="1298066"/>
          </a:xfrm>
          <a:prstGeom prst="rect">
            <a:avLst/>
          </a:prstGeom>
        </p:spPr>
      </p:pic>
      <p:pic>
        <p:nvPicPr>
          <p:cNvPr id="3" name="Imagen 2"/>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654640" y="2707315"/>
            <a:ext cx="1567785" cy="1298066"/>
          </a:xfrm>
          <a:prstGeom prst="rect">
            <a:avLst/>
          </a:prstGeom>
        </p:spPr>
      </p:pic>
      <p:pic>
        <p:nvPicPr>
          <p:cNvPr id="5" name="Imagen 4"/>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177571" y="2707315"/>
            <a:ext cx="1567786" cy="1317250"/>
          </a:xfrm>
          <a:prstGeom prst="rect">
            <a:avLst/>
          </a:prstGeom>
        </p:spPr>
      </p:pic>
      <p:sp>
        <p:nvSpPr>
          <p:cNvPr id="9" name="CuadroTexto 8"/>
          <p:cNvSpPr txBox="1"/>
          <p:nvPr/>
        </p:nvSpPr>
        <p:spPr>
          <a:xfrm>
            <a:off x="2094644" y="2707315"/>
            <a:ext cx="2379463" cy="830997"/>
          </a:xfrm>
          <a:prstGeom prst="rect">
            <a:avLst/>
          </a:prstGeom>
          <a:noFill/>
        </p:spPr>
        <p:txBody>
          <a:bodyPr wrap="square" rtlCol="0">
            <a:spAutoFit/>
          </a:bodyPr>
          <a:lstStyle/>
          <a:p>
            <a:pPr algn="ctr"/>
            <a:r>
              <a:rPr lang="es-ES" sz="1200" b="1" dirty="0" smtClean="0">
                <a:solidFill>
                  <a:srgbClr val="041E9E"/>
                </a:solidFill>
              </a:rPr>
              <a:t>1889 – Triciclo de vapor:</a:t>
            </a:r>
          </a:p>
          <a:p>
            <a:pPr algn="ctr"/>
            <a:r>
              <a:rPr lang="es-ES" sz="1200" dirty="0" smtClean="0"/>
              <a:t>Fue el </a:t>
            </a:r>
            <a:r>
              <a:rPr lang="es-ES" sz="1200" dirty="0"/>
              <a:t>primer automóvil </a:t>
            </a:r>
            <a:r>
              <a:rPr lang="es-ES" sz="1200" dirty="0" smtClean="0"/>
              <a:t>PEUGEOT </a:t>
            </a:r>
            <a:r>
              <a:rPr lang="es-ES" sz="1200" dirty="0"/>
              <a:t>(no comercializado), realizado con el ingeniero </a:t>
            </a:r>
            <a:r>
              <a:rPr lang="es-ES" sz="1200" dirty="0" err="1"/>
              <a:t>Léon</a:t>
            </a:r>
            <a:r>
              <a:rPr lang="es-ES" sz="1200" dirty="0"/>
              <a:t> </a:t>
            </a:r>
            <a:r>
              <a:rPr lang="es-ES" sz="1200" dirty="0" err="1"/>
              <a:t>Serpollet</a:t>
            </a:r>
            <a:r>
              <a:rPr lang="es-ES" sz="1200" dirty="0"/>
              <a:t>.</a:t>
            </a:r>
            <a:endParaRPr lang="en-US" sz="1200" dirty="0"/>
          </a:p>
        </p:txBody>
      </p:sp>
      <p:sp>
        <p:nvSpPr>
          <p:cNvPr id="10" name="CuadroTexto 9"/>
          <p:cNvSpPr txBox="1"/>
          <p:nvPr/>
        </p:nvSpPr>
        <p:spPr>
          <a:xfrm>
            <a:off x="6133515" y="2707315"/>
            <a:ext cx="1898504" cy="1015663"/>
          </a:xfrm>
          <a:prstGeom prst="rect">
            <a:avLst/>
          </a:prstGeom>
          <a:noFill/>
        </p:spPr>
        <p:txBody>
          <a:bodyPr wrap="square" rtlCol="0">
            <a:spAutoFit/>
          </a:bodyPr>
          <a:lstStyle/>
          <a:p>
            <a:pPr algn="ctr"/>
            <a:r>
              <a:rPr lang="es-ES" sz="1200" b="1" dirty="0" smtClean="0">
                <a:solidFill>
                  <a:srgbClr val="041E9E"/>
                </a:solidFill>
              </a:rPr>
              <a:t>1948 – PEUGEOT 203:</a:t>
            </a:r>
          </a:p>
          <a:p>
            <a:pPr algn="ctr"/>
            <a:r>
              <a:rPr lang="es-ES" sz="1200" dirty="0" smtClean="0"/>
              <a:t>Primer vehículo producido en la posguerra (se </a:t>
            </a:r>
            <a:r>
              <a:rPr lang="es-ES" sz="1200" dirty="0"/>
              <a:t>produjeron más de medio millón de </a:t>
            </a:r>
            <a:r>
              <a:rPr lang="es-ES" sz="1200" dirty="0" smtClean="0"/>
              <a:t>ejemplares).</a:t>
            </a:r>
          </a:p>
        </p:txBody>
      </p:sp>
      <p:sp>
        <p:nvSpPr>
          <p:cNvPr id="11" name="CuadroTexto 10"/>
          <p:cNvSpPr txBox="1"/>
          <p:nvPr/>
        </p:nvSpPr>
        <p:spPr>
          <a:xfrm>
            <a:off x="9656446" y="2707315"/>
            <a:ext cx="1932383" cy="1200329"/>
          </a:xfrm>
          <a:prstGeom prst="rect">
            <a:avLst/>
          </a:prstGeom>
          <a:noFill/>
        </p:spPr>
        <p:txBody>
          <a:bodyPr wrap="square" rtlCol="0">
            <a:spAutoFit/>
          </a:bodyPr>
          <a:lstStyle/>
          <a:p>
            <a:pPr algn="ctr"/>
            <a:r>
              <a:rPr lang="es-ES" sz="1200" b="1" dirty="0" smtClean="0">
                <a:solidFill>
                  <a:srgbClr val="041E9E"/>
                </a:solidFill>
              </a:rPr>
              <a:t>1968 – PEUGEOT 504:</a:t>
            </a:r>
          </a:p>
          <a:p>
            <a:pPr algn="ctr"/>
            <a:r>
              <a:rPr lang="es-ES" sz="1200" dirty="0" smtClean="0"/>
              <a:t>Presenta </a:t>
            </a:r>
            <a:r>
              <a:rPr lang="es-ES" sz="1200" dirty="0"/>
              <a:t>la trayectoria más prolongada de todos los </a:t>
            </a:r>
            <a:r>
              <a:rPr lang="es-ES" sz="1200" dirty="0" smtClean="0"/>
              <a:t>modelos </a:t>
            </a:r>
            <a:r>
              <a:rPr lang="es-ES" sz="1200" dirty="0"/>
              <a:t>(</a:t>
            </a:r>
            <a:r>
              <a:rPr lang="es-ES" sz="1200" dirty="0" smtClean="0"/>
              <a:t>3.700.000 </a:t>
            </a:r>
            <a:r>
              <a:rPr lang="es-ES" sz="1200" dirty="0"/>
              <a:t>ejemplares puestos en circulación hasta 2006</a:t>
            </a:r>
            <a:r>
              <a:rPr lang="es-ES" sz="1200" dirty="0" smtClean="0"/>
              <a:t>).</a:t>
            </a:r>
          </a:p>
        </p:txBody>
      </p:sp>
      <p:sp>
        <p:nvSpPr>
          <p:cNvPr id="12" name="CuadroTexto 11"/>
          <p:cNvSpPr txBox="1"/>
          <p:nvPr/>
        </p:nvSpPr>
        <p:spPr>
          <a:xfrm>
            <a:off x="2647762" y="4639667"/>
            <a:ext cx="2371238" cy="1200329"/>
          </a:xfrm>
          <a:prstGeom prst="rect">
            <a:avLst/>
          </a:prstGeom>
          <a:noFill/>
        </p:spPr>
        <p:txBody>
          <a:bodyPr wrap="square" rtlCol="0">
            <a:spAutoFit/>
          </a:bodyPr>
          <a:lstStyle/>
          <a:p>
            <a:pPr algn="ctr"/>
            <a:r>
              <a:rPr lang="es-ES" sz="1200" b="1" dirty="0" smtClean="0">
                <a:solidFill>
                  <a:srgbClr val="041E9E"/>
                </a:solidFill>
              </a:rPr>
              <a:t>1983 – PEUGEOT 205:</a:t>
            </a:r>
          </a:p>
          <a:p>
            <a:pPr algn="ctr"/>
            <a:r>
              <a:rPr lang="es-ES" sz="1200" dirty="0"/>
              <a:t>D</a:t>
            </a:r>
            <a:r>
              <a:rPr lang="es-ES" sz="1200" dirty="0" smtClean="0"/>
              <a:t>oble </a:t>
            </a:r>
            <a:r>
              <a:rPr lang="es-ES" sz="1200" dirty="0"/>
              <a:t>campeón del mundo de </a:t>
            </a:r>
            <a:r>
              <a:rPr lang="es-ES" sz="1200" dirty="0" err="1"/>
              <a:t>rallies</a:t>
            </a:r>
            <a:r>
              <a:rPr lang="es-ES" sz="1200" dirty="0"/>
              <a:t> y ganó dos París-Dakar.  Fue el vehículo más vendido en Francia y el automóvil francés más exportado.</a:t>
            </a:r>
            <a:endParaRPr lang="en-US" sz="1200" dirty="0"/>
          </a:p>
        </p:txBody>
      </p:sp>
      <p:sp>
        <p:nvSpPr>
          <p:cNvPr id="13" name="CuadroTexto 12"/>
          <p:cNvSpPr txBox="1"/>
          <p:nvPr/>
        </p:nvSpPr>
        <p:spPr>
          <a:xfrm>
            <a:off x="8671420" y="4623350"/>
            <a:ext cx="2976629" cy="1015663"/>
          </a:xfrm>
          <a:prstGeom prst="rect">
            <a:avLst/>
          </a:prstGeom>
          <a:noFill/>
        </p:spPr>
        <p:txBody>
          <a:bodyPr wrap="square" rtlCol="0">
            <a:spAutoFit/>
          </a:bodyPr>
          <a:lstStyle/>
          <a:p>
            <a:pPr algn="ctr"/>
            <a:r>
              <a:rPr lang="es-ES" sz="1200" b="1" dirty="0" smtClean="0">
                <a:solidFill>
                  <a:srgbClr val="041E9E"/>
                </a:solidFill>
              </a:rPr>
              <a:t>1998 – PEUGEOT 206:</a:t>
            </a:r>
          </a:p>
          <a:p>
            <a:pPr algn="ctr"/>
            <a:r>
              <a:rPr lang="es-ES" sz="1200" dirty="0" smtClean="0"/>
              <a:t>El </a:t>
            </a:r>
            <a:r>
              <a:rPr lang="es-ES" sz="1200" dirty="0"/>
              <a:t>206 fue tricampeón del mundo de </a:t>
            </a:r>
            <a:r>
              <a:rPr lang="es-ES" sz="1200" dirty="0" err="1"/>
              <a:t>rallies</a:t>
            </a:r>
            <a:r>
              <a:rPr lang="es-ES" sz="1200" dirty="0"/>
              <a:t>. Su versión CC (2000) relanzó la moda de los «</a:t>
            </a:r>
            <a:r>
              <a:rPr lang="es-ES" sz="1200" dirty="0" err="1"/>
              <a:t>coupés</a:t>
            </a:r>
            <a:r>
              <a:rPr lang="es-ES" sz="1200" dirty="0"/>
              <a:t> transformables», iniciada por Peugeot en 1934.</a:t>
            </a:r>
            <a:endParaRPr lang="es-ES" sz="1200" dirty="0" smtClean="0"/>
          </a:p>
        </p:txBody>
      </p:sp>
      <p:pic>
        <p:nvPicPr>
          <p:cNvPr id="14" name="Imagen 13"/>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615770" y="4405191"/>
            <a:ext cx="2031992" cy="1669282"/>
          </a:xfrm>
          <a:prstGeom prst="rect">
            <a:avLst/>
          </a:prstGeom>
        </p:spPr>
      </p:pic>
      <p:pic>
        <p:nvPicPr>
          <p:cNvPr id="15" name="Imagen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94791" y="4314346"/>
            <a:ext cx="2976629" cy="1633669"/>
          </a:xfrm>
          <a:prstGeom prst="rect">
            <a:avLst/>
          </a:prstGeom>
        </p:spPr>
      </p:pic>
    </p:spTree>
    <p:extLst>
      <p:ext uri="{BB962C8B-B14F-4D97-AF65-F5344CB8AC3E}">
        <p14:creationId xmlns:p14="http://schemas.microsoft.com/office/powerpoint/2010/main" val="3171101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749040" y="4297680"/>
            <a:ext cx="3827417" cy="256032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47CAA62-D64C-E8A3-94FF-323C8B8810B9}"/>
              </a:ext>
            </a:extLst>
          </p:cNvPr>
          <p:cNvSpPr txBox="1">
            <a:spLocks/>
          </p:cNvSpPr>
          <p:nvPr/>
        </p:nvSpPr>
        <p:spPr>
          <a:xfrm>
            <a:off x="0" y="1"/>
            <a:ext cx="12192000" cy="431513"/>
          </a:xfrm>
          <a:prstGeom prst="rect">
            <a:avLst/>
          </a:prstGeom>
          <a:solidFill>
            <a:schemeClr val="tx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2800" b="1" dirty="0" smtClean="0">
                <a:solidFill>
                  <a:schemeClr val="bg1"/>
                </a:solidFill>
                <a:latin typeface="+mn-lt"/>
                <a:ea typeface="Yu Gothic UI Semilight" panose="020B0400000000000000" pitchFamily="34" charset="-128"/>
                <a:cs typeface="Aharoni" panose="02010803020104030203" pitchFamily="2" charset="-79"/>
              </a:rPr>
              <a:t>DESCRIPCIÓN DEL NEGOCIO Y DEL PRODUCTO</a:t>
            </a:r>
            <a:endParaRPr lang="en-US" sz="2800" b="1" dirty="0">
              <a:solidFill>
                <a:schemeClr val="bg1"/>
              </a:solidFill>
              <a:latin typeface="+mn-lt"/>
              <a:ea typeface="Yu Gothic UI Semilight" panose="020B0400000000000000" pitchFamily="34" charset="-128"/>
              <a:cs typeface="Aharoni" panose="02010803020104030203" pitchFamily="2" charset="-79"/>
            </a:endParaRPr>
          </a:p>
        </p:txBody>
      </p:sp>
      <p:pic>
        <p:nvPicPr>
          <p:cNvPr id="7" name="Imagen 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178215" y="5800138"/>
            <a:ext cx="1013784" cy="1057862"/>
          </a:xfrm>
          <a:prstGeom prst="rect">
            <a:avLst/>
          </a:prstGeom>
        </p:spPr>
      </p:pic>
      <p:sp>
        <p:nvSpPr>
          <p:cNvPr id="8" name="CuadroTexto 7"/>
          <p:cNvSpPr txBox="1"/>
          <p:nvPr/>
        </p:nvSpPr>
        <p:spPr>
          <a:xfrm>
            <a:off x="1037796" y="807501"/>
            <a:ext cx="10116408" cy="3970318"/>
          </a:xfrm>
          <a:prstGeom prst="rect">
            <a:avLst/>
          </a:prstGeom>
          <a:noFill/>
        </p:spPr>
        <p:txBody>
          <a:bodyPr wrap="square" rtlCol="0">
            <a:spAutoFit/>
          </a:bodyPr>
          <a:lstStyle/>
          <a:p>
            <a:pPr algn="just"/>
            <a:r>
              <a:rPr lang="es-ES" b="1" dirty="0" smtClean="0"/>
              <a:t>PEUGEOT</a:t>
            </a:r>
            <a:r>
              <a:rPr lang="es-ES" dirty="0" smtClean="0"/>
              <a:t>, a nivel internacional, presenta una amplia gama de fabricación de automóviles: vehículos comerciales, utilitarios, automóviles de carrera y servicios de movilidad como alquiler de vehículos, bicicletas, </a:t>
            </a:r>
            <a:r>
              <a:rPr lang="es-ES" dirty="0" err="1" smtClean="0"/>
              <a:t>scooters</a:t>
            </a:r>
            <a:r>
              <a:rPr lang="es-ES" dirty="0" smtClean="0"/>
              <a:t>, etc.  </a:t>
            </a:r>
          </a:p>
          <a:p>
            <a:pPr algn="just"/>
            <a:endParaRPr lang="es-ES" dirty="0" smtClean="0"/>
          </a:p>
          <a:p>
            <a:pPr algn="just"/>
            <a:r>
              <a:rPr lang="es-ES" dirty="0" smtClean="0"/>
              <a:t>Desde el año 2021, pertenece al grupo </a:t>
            </a:r>
            <a:r>
              <a:rPr lang="es-ES" dirty="0" err="1" smtClean="0"/>
              <a:t>Stellantis</a:t>
            </a:r>
            <a:r>
              <a:rPr lang="es-ES" dirty="0" smtClean="0"/>
              <a:t> (fusión entre iguales del grupo ítalo-estadounidense Fiat Chrysler </a:t>
            </a:r>
            <a:r>
              <a:rPr lang="es-ES" dirty="0" err="1" smtClean="0"/>
              <a:t>Automobiles</a:t>
            </a:r>
            <a:r>
              <a:rPr lang="es-ES" dirty="0" smtClean="0"/>
              <a:t> y el francés </a:t>
            </a:r>
            <a:r>
              <a:rPr lang="es-ES" dirty="0" err="1" smtClean="0"/>
              <a:t>Groupe</a:t>
            </a:r>
            <a:r>
              <a:rPr lang="es-ES" dirty="0" smtClean="0"/>
              <a:t> PSA).</a:t>
            </a:r>
          </a:p>
          <a:p>
            <a:pPr algn="just"/>
            <a:endParaRPr lang="es-ES" dirty="0" smtClean="0"/>
          </a:p>
          <a:p>
            <a:pPr algn="just"/>
            <a:r>
              <a:rPr lang="es-ES" dirty="0" smtClean="0"/>
              <a:t>En el año 2022, el grupo </a:t>
            </a:r>
            <a:r>
              <a:rPr lang="es-ES" dirty="0" err="1" smtClean="0"/>
              <a:t>Stellantis</a:t>
            </a:r>
            <a:r>
              <a:rPr lang="es-ES" dirty="0" smtClean="0"/>
              <a:t> ha liderado el mercado argentino gracias al gran volumen de ventas de sus productos estrella: el Fiat Cronos y el </a:t>
            </a:r>
            <a:r>
              <a:rPr lang="es-ES" b="1" dirty="0" smtClean="0">
                <a:solidFill>
                  <a:srgbClr val="041E9E"/>
                </a:solidFill>
              </a:rPr>
              <a:t>PEUGEOT 208</a:t>
            </a:r>
            <a:r>
              <a:rPr lang="es-ES" dirty="0" smtClean="0"/>
              <a:t>.</a:t>
            </a:r>
            <a:endParaRPr lang="en-US" dirty="0"/>
          </a:p>
          <a:p>
            <a:pPr algn="just"/>
            <a:endParaRPr lang="es-ES" dirty="0"/>
          </a:p>
          <a:p>
            <a:pPr algn="just"/>
            <a:r>
              <a:rPr lang="es-ES" dirty="0" smtClean="0"/>
              <a:t>Para 2023, </a:t>
            </a:r>
            <a:r>
              <a:rPr lang="es-ES" b="1" dirty="0" smtClean="0"/>
              <a:t>PEUGEOT</a:t>
            </a:r>
            <a:r>
              <a:rPr lang="es-ES" dirty="0" smtClean="0"/>
              <a:t> se propone actualizar el flamante </a:t>
            </a:r>
            <a:r>
              <a:rPr lang="es-ES" b="1" dirty="0" smtClean="0">
                <a:solidFill>
                  <a:srgbClr val="041E9E"/>
                </a:solidFill>
              </a:rPr>
              <a:t>208</a:t>
            </a:r>
            <a:r>
              <a:rPr lang="es-ES" dirty="0" smtClean="0"/>
              <a:t> (tuvo su </a:t>
            </a:r>
            <a:r>
              <a:rPr lang="es-ES" dirty="0" err="1" smtClean="0"/>
              <a:t>restiling</a:t>
            </a:r>
            <a:r>
              <a:rPr lang="es-ES" dirty="0" smtClean="0"/>
              <a:t> en el 2020) con un enfoque aún más tecnológico, deportivo, sofisticado y que a su vez sea accesible. Esto tiene como objetivo no perder terreno frente a la competencia que lo sigue de cerca (Toyota </a:t>
            </a:r>
            <a:r>
              <a:rPr lang="es-ES" dirty="0" err="1" smtClean="0"/>
              <a:t>Etios</a:t>
            </a:r>
            <a:r>
              <a:rPr lang="es-ES" dirty="0" smtClean="0"/>
              <a:t> y Chevrolet </a:t>
            </a:r>
            <a:r>
              <a:rPr lang="es-ES" dirty="0" err="1" smtClean="0"/>
              <a:t>Cruze</a:t>
            </a:r>
            <a:r>
              <a:rPr lang="es-ES" dirty="0" smtClean="0"/>
              <a:t>) y equiparar el volumen de ventas del Fiat Cronos.</a:t>
            </a:r>
          </a:p>
        </p:txBody>
      </p:sp>
    </p:spTree>
    <p:extLst>
      <p:ext uri="{BB962C8B-B14F-4D97-AF65-F5344CB8AC3E}">
        <p14:creationId xmlns:p14="http://schemas.microsoft.com/office/powerpoint/2010/main" val="435793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7CAA62-D64C-E8A3-94FF-323C8B8810B9}"/>
              </a:ext>
            </a:extLst>
          </p:cNvPr>
          <p:cNvSpPr txBox="1">
            <a:spLocks/>
          </p:cNvSpPr>
          <p:nvPr/>
        </p:nvSpPr>
        <p:spPr>
          <a:xfrm>
            <a:off x="0" y="1"/>
            <a:ext cx="12192000" cy="431513"/>
          </a:xfrm>
          <a:prstGeom prst="rect">
            <a:avLst/>
          </a:prstGeom>
          <a:solidFill>
            <a:schemeClr val="tx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2800" b="1" dirty="0" smtClean="0">
                <a:solidFill>
                  <a:schemeClr val="bg1"/>
                </a:solidFill>
                <a:latin typeface="+mn-lt"/>
                <a:ea typeface="Yu Gothic UI Semilight" panose="020B0400000000000000" pitchFamily="34" charset="-128"/>
                <a:cs typeface="Aharoni" panose="02010803020104030203" pitchFamily="2" charset="-79"/>
              </a:rPr>
              <a:t>BENCHMARKING</a:t>
            </a:r>
            <a:endParaRPr lang="en-US" sz="2800" b="1" dirty="0">
              <a:solidFill>
                <a:schemeClr val="bg1"/>
              </a:solidFill>
              <a:latin typeface="+mn-lt"/>
              <a:ea typeface="Yu Gothic UI Semilight" panose="020B0400000000000000" pitchFamily="34" charset="-128"/>
              <a:cs typeface="Aharoni" panose="02010803020104030203" pitchFamily="2" charset="-79"/>
            </a:endParaRPr>
          </a:p>
        </p:txBody>
      </p:sp>
      <p:graphicFrame>
        <p:nvGraphicFramePr>
          <p:cNvPr id="3" name="Tabla 2"/>
          <p:cNvGraphicFramePr>
            <a:graphicFrameLocks noGrp="1"/>
          </p:cNvGraphicFramePr>
          <p:nvPr>
            <p:extLst>
              <p:ext uri="{D42A27DB-BD31-4B8C-83A1-F6EECF244321}">
                <p14:modId xmlns:p14="http://schemas.microsoft.com/office/powerpoint/2010/main" val="3013858573"/>
              </p:ext>
            </p:extLst>
          </p:nvPr>
        </p:nvGraphicFramePr>
        <p:xfrm>
          <a:off x="0" y="464070"/>
          <a:ext cx="12192000" cy="6393928"/>
        </p:xfrm>
        <a:graphic>
          <a:graphicData uri="http://schemas.openxmlformats.org/drawingml/2006/table">
            <a:tbl>
              <a:tblPr firstRow="1" bandRow="1">
                <a:tableStyleId>{5C22544A-7EE6-4342-B048-85BDC9FD1C3A}</a:tableStyleId>
              </a:tblPr>
              <a:tblGrid>
                <a:gridCol w="1691148">
                  <a:extLst>
                    <a:ext uri="{9D8B030D-6E8A-4147-A177-3AD203B41FA5}">
                      <a16:colId xmlns:a16="http://schemas.microsoft.com/office/drawing/2014/main" val="1800543665"/>
                    </a:ext>
                  </a:extLst>
                </a:gridCol>
                <a:gridCol w="2494585">
                  <a:extLst>
                    <a:ext uri="{9D8B030D-6E8A-4147-A177-3AD203B41FA5}">
                      <a16:colId xmlns:a16="http://schemas.microsoft.com/office/drawing/2014/main" val="519412647"/>
                    </a:ext>
                  </a:extLst>
                </a:gridCol>
                <a:gridCol w="2602457">
                  <a:extLst>
                    <a:ext uri="{9D8B030D-6E8A-4147-A177-3AD203B41FA5}">
                      <a16:colId xmlns:a16="http://schemas.microsoft.com/office/drawing/2014/main" val="570086835"/>
                    </a:ext>
                  </a:extLst>
                </a:gridCol>
                <a:gridCol w="2710332">
                  <a:extLst>
                    <a:ext uri="{9D8B030D-6E8A-4147-A177-3AD203B41FA5}">
                      <a16:colId xmlns:a16="http://schemas.microsoft.com/office/drawing/2014/main" val="3603260571"/>
                    </a:ext>
                  </a:extLst>
                </a:gridCol>
                <a:gridCol w="2693478">
                  <a:extLst>
                    <a:ext uri="{9D8B030D-6E8A-4147-A177-3AD203B41FA5}">
                      <a16:colId xmlns:a16="http://schemas.microsoft.com/office/drawing/2014/main" val="1393275563"/>
                    </a:ext>
                  </a:extLst>
                </a:gridCol>
              </a:tblGrid>
              <a:tr h="578885">
                <a:tc>
                  <a:txBody>
                    <a:bodyPr/>
                    <a:lstStyle/>
                    <a:p>
                      <a:r>
                        <a:rPr lang="es-ES" sz="1400" dirty="0" smtClean="0"/>
                        <a:t>Análisis</a:t>
                      </a:r>
                      <a:r>
                        <a:rPr lang="es-ES" sz="1400" baseline="0" dirty="0" smtClean="0"/>
                        <a:t> comparativo</a:t>
                      </a:r>
                      <a:endParaRPr lang="en-US" sz="1400" dirty="0"/>
                    </a:p>
                  </a:txBody>
                  <a:tcPr/>
                </a:tc>
                <a:tc>
                  <a:txBody>
                    <a:bodyPr/>
                    <a:lstStyle/>
                    <a:p>
                      <a:pPr algn="ctr"/>
                      <a:r>
                        <a:rPr lang="es-ES" sz="1400" dirty="0" smtClean="0"/>
                        <a:t>PEUGEOUT 208</a:t>
                      </a:r>
                      <a:endParaRPr lang="en-US" sz="1400" dirty="0"/>
                    </a:p>
                  </a:txBody>
                  <a:tcPr/>
                </a:tc>
                <a:tc>
                  <a:txBody>
                    <a:bodyPr/>
                    <a:lstStyle/>
                    <a:p>
                      <a:pPr algn="ctr"/>
                      <a:r>
                        <a:rPr lang="es-ES" sz="1400" dirty="0" smtClean="0"/>
                        <a:t>FIAT CRONOS</a:t>
                      </a:r>
                      <a:endParaRPr lang="en-US" sz="1400" dirty="0"/>
                    </a:p>
                  </a:txBody>
                  <a:tcPr/>
                </a:tc>
                <a:tc>
                  <a:txBody>
                    <a:bodyPr/>
                    <a:lstStyle/>
                    <a:p>
                      <a:pPr algn="ctr"/>
                      <a:r>
                        <a:rPr lang="es-ES" sz="1400" dirty="0" smtClean="0"/>
                        <a:t>TOYOTA ETIOS</a:t>
                      </a:r>
                      <a:endParaRPr lang="en-US" sz="1400" dirty="0"/>
                    </a:p>
                  </a:txBody>
                  <a:tcPr/>
                </a:tc>
                <a:tc>
                  <a:txBody>
                    <a:bodyPr/>
                    <a:lstStyle/>
                    <a:p>
                      <a:pPr algn="ctr"/>
                      <a:r>
                        <a:rPr lang="es-ES" sz="1400" dirty="0" smtClean="0"/>
                        <a:t>CHEVROLET</a:t>
                      </a:r>
                      <a:r>
                        <a:rPr lang="es-ES" sz="1400" baseline="0" dirty="0" smtClean="0"/>
                        <a:t> CRUZE</a:t>
                      </a:r>
                      <a:endParaRPr lang="en-US" sz="1400" dirty="0"/>
                    </a:p>
                  </a:txBody>
                  <a:tcPr/>
                </a:tc>
                <a:extLst>
                  <a:ext uri="{0D108BD9-81ED-4DB2-BD59-A6C34878D82A}">
                    <a16:rowId xmlns:a16="http://schemas.microsoft.com/office/drawing/2014/main" val="950671164"/>
                  </a:ext>
                </a:extLst>
              </a:tr>
              <a:tr h="878748">
                <a:tc>
                  <a:txBody>
                    <a:bodyPr/>
                    <a:lstStyle/>
                    <a:p>
                      <a:r>
                        <a:rPr lang="es-ES" sz="1400" b="1" dirty="0" smtClean="0"/>
                        <a:t>Producto</a:t>
                      </a:r>
                      <a:endParaRPr lang="en-US" sz="1400" b="1" dirty="0"/>
                    </a:p>
                  </a:txBody>
                  <a:tcPr/>
                </a:tc>
                <a:tc>
                  <a:txBody>
                    <a:bodyPr/>
                    <a:lstStyle/>
                    <a:p>
                      <a:r>
                        <a:rPr lang="es-ES" sz="1200" dirty="0" smtClean="0"/>
                        <a:t>Diseño deportivo</a:t>
                      </a:r>
                      <a:r>
                        <a:rPr lang="es-ES" sz="1200" baseline="0" dirty="0" smtClean="0"/>
                        <a:t> y</a:t>
                      </a:r>
                      <a:r>
                        <a:rPr lang="es-ES" sz="1200" dirty="0" smtClean="0"/>
                        <a:t> tecnológico.</a:t>
                      </a:r>
                      <a:r>
                        <a:rPr lang="es-ES" sz="1200" baseline="0" dirty="0" smtClean="0"/>
                        <a:t> Gama de motores eléctricos, gasolina o diésel. Nombrado auto del año en 2020.</a:t>
                      </a:r>
                      <a:endParaRPr lang="en-US" sz="1200" dirty="0"/>
                    </a:p>
                  </a:txBody>
                  <a:tcPr/>
                </a:tc>
                <a:tc>
                  <a:txBody>
                    <a:bodyPr/>
                    <a:lstStyle/>
                    <a:p>
                      <a:r>
                        <a:rPr lang="es-ES" sz="1200" dirty="0" smtClean="0"/>
                        <a:t>Diseño atractivo,</a:t>
                      </a:r>
                      <a:r>
                        <a:rPr lang="es-ES" sz="1200" baseline="0" dirty="0" smtClean="0"/>
                        <a:t> espacio interior, baúl grande (sirve para instalaciones de GNC), precios de lista competitivos.</a:t>
                      </a:r>
                      <a:endParaRPr lang="en-US" sz="1200" dirty="0"/>
                    </a:p>
                  </a:txBody>
                  <a:tcPr/>
                </a:tc>
                <a:tc>
                  <a:txBody>
                    <a:bodyPr/>
                    <a:lstStyle/>
                    <a:p>
                      <a:r>
                        <a:rPr lang="es-ES" sz="1200" dirty="0" smtClean="0"/>
                        <a:t>Interior confortable,</a:t>
                      </a:r>
                      <a:r>
                        <a:rPr lang="es-ES" sz="1200" baseline="0" dirty="0" smtClean="0"/>
                        <a:t> buena mecánica y</a:t>
                      </a:r>
                      <a:r>
                        <a:rPr lang="es-ES" sz="1200" dirty="0" smtClean="0"/>
                        <a:t> bajo consumo. Ideal para manejar en la ciudad.</a:t>
                      </a:r>
                      <a:endParaRPr lang="en-US" sz="1200" dirty="0"/>
                    </a:p>
                  </a:txBody>
                  <a:tcPr/>
                </a:tc>
                <a:tc>
                  <a:txBody>
                    <a:bodyPr/>
                    <a:lstStyle/>
                    <a:p>
                      <a:r>
                        <a:rPr lang="es-ES" sz="1200" dirty="0" smtClean="0"/>
                        <a:t>Ofrece potencia y confort. Se define como la unión perfecta</a:t>
                      </a:r>
                      <a:r>
                        <a:rPr lang="es-ES" sz="1200" baseline="0" dirty="0" smtClean="0"/>
                        <a:t> entre lo digital y lo analógico.</a:t>
                      </a:r>
                      <a:endParaRPr lang="en-US" sz="1200" dirty="0"/>
                    </a:p>
                  </a:txBody>
                  <a:tcPr/>
                </a:tc>
                <a:extLst>
                  <a:ext uri="{0D108BD9-81ED-4DB2-BD59-A6C34878D82A}">
                    <a16:rowId xmlns:a16="http://schemas.microsoft.com/office/drawing/2014/main" val="2727752992"/>
                  </a:ext>
                </a:extLst>
              </a:tr>
              <a:tr h="967508">
                <a:tc>
                  <a:txBody>
                    <a:bodyPr/>
                    <a:lstStyle/>
                    <a:p>
                      <a:r>
                        <a:rPr lang="es-ES" sz="1400" b="1" dirty="0" smtClean="0"/>
                        <a:t>Producción</a:t>
                      </a:r>
                      <a:endParaRPr lang="en-US" sz="14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dirty="0" smtClean="0"/>
                        <a:t>Producción nacional</a:t>
                      </a:r>
                      <a:r>
                        <a:rPr lang="es-ES" sz="1200" baseline="0" dirty="0" smtClean="0"/>
                        <a:t> que le permite tener entrega inmediata en un contexto de restricciones a las importaciones.</a:t>
                      </a:r>
                      <a:endParaRPr lang="en-US" sz="1200" dirty="0" smtClean="0"/>
                    </a:p>
                  </a:txBody>
                  <a:tcPr/>
                </a:tc>
                <a:tc>
                  <a:txBody>
                    <a:bodyPr/>
                    <a:lstStyle/>
                    <a:p>
                      <a:r>
                        <a:rPr lang="es-ES" sz="1200" dirty="0" smtClean="0"/>
                        <a:t>Producción nacional</a:t>
                      </a:r>
                      <a:r>
                        <a:rPr lang="es-ES" sz="1200" baseline="0" dirty="0" smtClean="0"/>
                        <a:t> que le permite tener entrega inmediata en un contexto de restricciones a las importaciones.</a:t>
                      </a:r>
                      <a:endParaRPr lang="en-US" sz="1200" dirty="0"/>
                    </a:p>
                  </a:txBody>
                  <a:tcPr/>
                </a:tc>
                <a:tc>
                  <a:txBody>
                    <a:bodyPr/>
                    <a:lstStyle/>
                    <a:p>
                      <a:r>
                        <a:rPr lang="es-ES" sz="1200" dirty="0" smtClean="0"/>
                        <a:t>Modelo fabricado en Brasil.</a:t>
                      </a:r>
                      <a:r>
                        <a:rPr lang="es-ES" sz="1200" baseline="0" dirty="0" smtClean="0"/>
                        <a:t> El contexto de restricciones puede generar retrasos en las entregas. Condicionado a problemas globales.</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dirty="0" smtClean="0"/>
                        <a:t>Producción nacional</a:t>
                      </a:r>
                      <a:r>
                        <a:rPr lang="es-ES" sz="1200" baseline="0" dirty="0" smtClean="0"/>
                        <a:t> que le permite tener entrega inmediata en un contexto de restricciones a las importaciones.</a:t>
                      </a:r>
                      <a:endParaRPr lang="en-US" sz="1200" dirty="0" smtClean="0"/>
                    </a:p>
                  </a:txBody>
                  <a:tcPr/>
                </a:tc>
                <a:extLst>
                  <a:ext uri="{0D108BD9-81ED-4DB2-BD59-A6C34878D82A}">
                    <a16:rowId xmlns:a16="http://schemas.microsoft.com/office/drawing/2014/main" val="1211326593"/>
                  </a:ext>
                </a:extLst>
              </a:tr>
              <a:tr h="484826">
                <a:tc>
                  <a:txBody>
                    <a:bodyPr/>
                    <a:lstStyle/>
                    <a:p>
                      <a:r>
                        <a:rPr lang="es-ES" sz="1400" b="1" dirty="0" smtClean="0"/>
                        <a:t>Precio</a:t>
                      </a:r>
                      <a:endParaRPr lang="en-US" sz="1400" b="1" dirty="0"/>
                    </a:p>
                  </a:txBody>
                  <a:tcPr/>
                </a:tc>
                <a:tc>
                  <a:txBody>
                    <a:bodyPr/>
                    <a:lstStyle/>
                    <a:p>
                      <a:r>
                        <a:rPr lang="es-ES" sz="1200" dirty="0" smtClean="0"/>
                        <a:t>Se busca mejorar su accesibilidad.</a:t>
                      </a:r>
                      <a:endParaRPr lang="en-US" sz="1200" dirty="0"/>
                    </a:p>
                  </a:txBody>
                  <a:tcPr/>
                </a:tc>
                <a:tc>
                  <a:txBody>
                    <a:bodyPr/>
                    <a:lstStyle/>
                    <a:p>
                      <a:r>
                        <a:rPr lang="es-ES" sz="1200" dirty="0" smtClean="0"/>
                        <a:t>Puesto número 4 entre los autos más accesibles. </a:t>
                      </a:r>
                      <a:endParaRPr lang="en-US" sz="1200" dirty="0"/>
                    </a:p>
                  </a:txBody>
                  <a:tcPr/>
                </a:tc>
                <a:tc>
                  <a:txBody>
                    <a:bodyPr/>
                    <a:lstStyle/>
                    <a:p>
                      <a:r>
                        <a:rPr lang="es-ES" sz="1200" dirty="0" smtClean="0"/>
                        <a:t>Fue</a:t>
                      </a:r>
                      <a:r>
                        <a:rPr lang="es-ES" sz="1200" baseline="0" dirty="0" smtClean="0"/>
                        <a:t> el auto más accesible en 2022 en el mercado argentino.</a:t>
                      </a:r>
                      <a:endParaRPr lang="en-US" sz="1200" dirty="0"/>
                    </a:p>
                  </a:txBody>
                  <a:tcPr/>
                </a:tc>
                <a:tc>
                  <a:txBody>
                    <a:bodyPr/>
                    <a:lstStyle/>
                    <a:p>
                      <a:r>
                        <a:rPr lang="es-ES" sz="1200" dirty="0" smtClean="0"/>
                        <a:t>Busca mejorar su accesibilidad a través</a:t>
                      </a:r>
                      <a:r>
                        <a:rPr lang="es-ES" sz="1200" baseline="0" dirty="0" smtClean="0"/>
                        <a:t> de la financiación.</a:t>
                      </a:r>
                      <a:endParaRPr lang="en-US" sz="1200" dirty="0"/>
                    </a:p>
                  </a:txBody>
                  <a:tcPr/>
                </a:tc>
                <a:extLst>
                  <a:ext uri="{0D108BD9-81ED-4DB2-BD59-A6C34878D82A}">
                    <a16:rowId xmlns:a16="http://schemas.microsoft.com/office/drawing/2014/main" val="2884359413"/>
                  </a:ext>
                </a:extLst>
              </a:tr>
              <a:tr h="878748">
                <a:tc>
                  <a:txBody>
                    <a:bodyPr/>
                    <a:lstStyle/>
                    <a:p>
                      <a:r>
                        <a:rPr lang="es-ES" sz="1400" b="1" dirty="0" smtClean="0"/>
                        <a:t>Financiación</a:t>
                      </a:r>
                      <a:endParaRPr lang="en-US" sz="1400" b="1" dirty="0"/>
                    </a:p>
                  </a:txBody>
                  <a:tcPr/>
                </a:tc>
                <a:tc>
                  <a:txBody>
                    <a:bodyPr/>
                    <a:lstStyle/>
                    <a:p>
                      <a:r>
                        <a:rPr lang="es-ES" sz="1200" dirty="0" smtClean="0"/>
                        <a:t>“PEUGEOT Plan”: ofrece datos claros sobre plan de ahorro, cuotas</a:t>
                      </a:r>
                      <a:r>
                        <a:rPr lang="es-ES" sz="1200" baseline="0" dirty="0" smtClean="0"/>
                        <a:t> y</a:t>
                      </a:r>
                      <a:r>
                        <a:rPr lang="es-ES" sz="1200" dirty="0" smtClean="0"/>
                        <a:t> condiciones.</a:t>
                      </a:r>
                      <a:r>
                        <a:rPr lang="es-ES" sz="1200" baseline="0" dirty="0" smtClean="0"/>
                        <a:t> Se puede licitar online.</a:t>
                      </a:r>
                      <a:endParaRPr lang="en-US" sz="1200" dirty="0"/>
                    </a:p>
                  </a:txBody>
                  <a:tcPr/>
                </a:tc>
                <a:tc>
                  <a:txBody>
                    <a:bodyPr/>
                    <a:lstStyle/>
                    <a:p>
                      <a:r>
                        <a:rPr lang="es-ES" sz="1200" dirty="0" smtClean="0"/>
                        <a:t>Ofrece varios planes de financiación que se adaptan a la medida</a:t>
                      </a:r>
                      <a:r>
                        <a:rPr lang="es-ES" sz="1200" baseline="0" dirty="0" smtClean="0"/>
                        <a:t> de diversos clientes.</a:t>
                      </a:r>
                      <a:endParaRPr lang="en-US" sz="1200" dirty="0"/>
                    </a:p>
                  </a:txBody>
                  <a:tcPr/>
                </a:tc>
                <a:tc>
                  <a:txBody>
                    <a:bodyPr/>
                    <a:lstStyle/>
                    <a:p>
                      <a:r>
                        <a:rPr lang="es-ES" sz="1200" dirty="0" smtClean="0"/>
                        <a:t>Plan que ofrece la</a:t>
                      </a:r>
                      <a:r>
                        <a:rPr lang="es-ES" sz="1200" baseline="0" dirty="0" smtClean="0"/>
                        <a:t> cuota por mes más baja del mercado. Algunos planes toman usados como parte de pago.</a:t>
                      </a:r>
                      <a:endParaRPr lang="en-US" sz="1200" dirty="0"/>
                    </a:p>
                  </a:txBody>
                  <a:tcPr/>
                </a:tc>
                <a:tc>
                  <a:txBody>
                    <a:bodyPr/>
                    <a:lstStyle/>
                    <a:p>
                      <a:r>
                        <a:rPr lang="es-ES" sz="1200" dirty="0" smtClean="0"/>
                        <a:t>“Plan Chevrolet”: sistema de ahorro en pesos y sin interés.</a:t>
                      </a:r>
                      <a:r>
                        <a:rPr lang="es-ES" sz="1200" baseline="0" dirty="0" smtClean="0"/>
                        <a:t> Varios planes de financiación de hasta 120 cuotas.</a:t>
                      </a:r>
                      <a:endParaRPr lang="en-US" sz="1200" dirty="0"/>
                    </a:p>
                  </a:txBody>
                  <a:tcPr/>
                </a:tc>
                <a:extLst>
                  <a:ext uri="{0D108BD9-81ED-4DB2-BD59-A6C34878D82A}">
                    <a16:rowId xmlns:a16="http://schemas.microsoft.com/office/drawing/2014/main" val="3222435091"/>
                  </a:ext>
                </a:extLst>
              </a:tr>
              <a:tr h="878748">
                <a:tc>
                  <a:txBody>
                    <a:bodyPr/>
                    <a:lstStyle/>
                    <a:p>
                      <a:r>
                        <a:rPr lang="es-ES" sz="1400" b="1" dirty="0" smtClean="0"/>
                        <a:t>Servicio Post Venta</a:t>
                      </a:r>
                      <a:endParaRPr lang="en-US" sz="1400" b="1" dirty="0"/>
                    </a:p>
                  </a:txBody>
                  <a:tcPr/>
                </a:tc>
                <a:tc>
                  <a:txBody>
                    <a:bodyPr/>
                    <a:lstStyle/>
                    <a:p>
                      <a:r>
                        <a:rPr lang="es-ES" sz="1200" dirty="0" smtClean="0"/>
                        <a:t>Mantenimientos programados</a:t>
                      </a:r>
                      <a:r>
                        <a:rPr lang="es-ES" sz="1200" baseline="0" dirty="0" smtClean="0"/>
                        <a:t> de manera anticipada, con descuentos y se puede hacer 100% online.</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dirty="0" smtClean="0"/>
                        <a:t>Atención a cargo de la </a:t>
                      </a:r>
                      <a:r>
                        <a:rPr lang="es-ES" sz="1200" baseline="0" dirty="0" smtClean="0"/>
                        <a:t>empresa MOPAR. Precios online según el modelo. Reserva telefónica.</a:t>
                      </a:r>
                      <a:endParaRPr lang="en-US" sz="1200" dirty="0" smtClean="0"/>
                    </a:p>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dirty="0" smtClean="0"/>
                        <a:t>Plan de servicios oficial</a:t>
                      </a:r>
                      <a:r>
                        <a:rPr lang="es-ES" sz="1200" baseline="0" dirty="0" smtClean="0"/>
                        <a:t> definido por kilometraje y opción </a:t>
                      </a:r>
                      <a:r>
                        <a:rPr lang="es-ES" sz="1200" baseline="0" dirty="0" err="1" smtClean="0"/>
                        <a:t>express</a:t>
                      </a:r>
                      <a:r>
                        <a:rPr lang="es-ES" sz="1200" baseline="0" dirty="0" smtClean="0"/>
                        <a:t> para un servicio en tiempo reducido.</a:t>
                      </a:r>
                      <a:endParaRPr 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dirty="0" smtClean="0"/>
                        <a:t>Mantenimientos programados</a:t>
                      </a:r>
                      <a:r>
                        <a:rPr lang="es-ES" sz="1200" baseline="0" dirty="0" smtClean="0"/>
                        <a:t> de manera anticipada. Se puede hacer 100% online (con confirmación telefónica).</a:t>
                      </a:r>
                      <a:endParaRPr lang="en-US" sz="1200" dirty="0" smtClean="0"/>
                    </a:p>
                  </a:txBody>
                  <a:tcPr/>
                </a:tc>
                <a:extLst>
                  <a:ext uri="{0D108BD9-81ED-4DB2-BD59-A6C34878D82A}">
                    <a16:rowId xmlns:a16="http://schemas.microsoft.com/office/drawing/2014/main" val="3323913940"/>
                  </a:ext>
                </a:extLst>
              </a:tr>
              <a:tr h="878748">
                <a:tc>
                  <a:txBody>
                    <a:bodyPr/>
                    <a:lstStyle/>
                    <a:p>
                      <a:r>
                        <a:rPr lang="es-ES" sz="1400" b="1" dirty="0" smtClean="0"/>
                        <a:t>Lealtad a la marca</a:t>
                      </a:r>
                      <a:endParaRPr lang="en-US" sz="1400" b="1" dirty="0"/>
                    </a:p>
                  </a:txBody>
                  <a:tcPr/>
                </a:tc>
                <a:tc>
                  <a:txBody>
                    <a:bodyPr/>
                    <a:lstStyle/>
                    <a:p>
                      <a:r>
                        <a:rPr lang="es-ES" sz="1200" dirty="0" smtClean="0"/>
                        <a:t>PEUGEOT</a:t>
                      </a:r>
                      <a:r>
                        <a:rPr lang="es-ES" sz="1200" baseline="0" dirty="0" smtClean="0"/>
                        <a:t> ha mejorado en los últimos años su tasa de retención pero aún está por debajo de sus competidores.</a:t>
                      </a:r>
                      <a:endParaRPr lang="en-US" sz="1200" dirty="0"/>
                    </a:p>
                  </a:txBody>
                  <a:tcPr/>
                </a:tc>
                <a:tc>
                  <a:txBody>
                    <a:bodyPr/>
                    <a:lstStyle/>
                    <a:p>
                      <a:r>
                        <a:rPr lang="es-ES" sz="1200" dirty="0" smtClean="0"/>
                        <a:t>Fiat</a:t>
                      </a:r>
                      <a:r>
                        <a:rPr lang="es-ES" sz="1200" baseline="0" dirty="0" smtClean="0"/>
                        <a:t> es reconocida como una marca tradicional. Esto le permite tener una buena tasa de retención que sigue de cerca a Chevrolet.</a:t>
                      </a:r>
                      <a:endParaRPr lang="en-US" sz="1200" dirty="0"/>
                    </a:p>
                  </a:txBody>
                  <a:tcPr/>
                </a:tc>
                <a:tc>
                  <a:txBody>
                    <a:bodyPr/>
                    <a:lstStyle/>
                    <a:p>
                      <a:r>
                        <a:rPr lang="es-ES" sz="1200" dirty="0" smtClean="0"/>
                        <a:t>Cuenta con el mayor</a:t>
                      </a:r>
                      <a:r>
                        <a:rPr lang="es-ES" sz="1200" baseline="0" dirty="0" smtClean="0"/>
                        <a:t> grado de fidelidad de clientes. </a:t>
                      </a:r>
                      <a:endParaRPr lang="en-US" sz="1200" dirty="0"/>
                    </a:p>
                  </a:txBody>
                  <a:tcPr/>
                </a:tc>
                <a:tc>
                  <a:txBody>
                    <a:bodyPr/>
                    <a:lstStyle/>
                    <a:p>
                      <a:r>
                        <a:rPr lang="es-ES" sz="1200" dirty="0" smtClean="0"/>
                        <a:t>Chevrolet también es reconocida como una marca tradicional.</a:t>
                      </a:r>
                      <a:r>
                        <a:rPr lang="es-ES" sz="1200" baseline="0" dirty="0" smtClean="0"/>
                        <a:t> Su tasa de retención de clientes es muy buena.</a:t>
                      </a:r>
                      <a:endParaRPr lang="en-US" sz="1200" dirty="0"/>
                    </a:p>
                  </a:txBody>
                  <a:tcPr/>
                </a:tc>
                <a:extLst>
                  <a:ext uri="{0D108BD9-81ED-4DB2-BD59-A6C34878D82A}">
                    <a16:rowId xmlns:a16="http://schemas.microsoft.com/office/drawing/2014/main" val="2482823369"/>
                  </a:ext>
                </a:extLst>
              </a:tr>
              <a:tr h="847717">
                <a:tc>
                  <a:txBody>
                    <a:bodyPr/>
                    <a:lstStyle/>
                    <a:p>
                      <a:r>
                        <a:rPr lang="es-ES" sz="1400" b="1" dirty="0" smtClean="0"/>
                        <a:t>Canales</a:t>
                      </a:r>
                      <a:endParaRPr lang="en-US" sz="14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dirty="0" smtClean="0"/>
                        <a:t>Concesionarias,</a:t>
                      </a:r>
                      <a:r>
                        <a:rPr lang="es-ES" sz="1200" baseline="0" dirty="0" smtClean="0"/>
                        <a:t> </a:t>
                      </a:r>
                      <a:r>
                        <a:rPr lang="es-AR" sz="1200" dirty="0" smtClean="0">
                          <a:ln w="0"/>
                          <a:solidFill>
                            <a:schemeClr val="tx1"/>
                          </a:solidFill>
                        </a:rPr>
                        <a:t>Peugeot Professional Center, medios tradicionales,</a:t>
                      </a:r>
                      <a:r>
                        <a:rPr lang="es-AR" sz="1200" baseline="0" dirty="0" smtClean="0">
                          <a:ln w="0"/>
                          <a:solidFill>
                            <a:schemeClr val="tx1"/>
                          </a:solidFill>
                        </a:rPr>
                        <a:t> redes sociales y eventos masivos.</a:t>
                      </a:r>
                      <a:endParaRPr lang="es-AR" sz="1200" dirty="0" smtClean="0">
                        <a:ln w="0"/>
                        <a:solidFill>
                          <a:schemeClr val="tx1"/>
                        </a:solidFill>
                      </a:endParaRPr>
                    </a:p>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dirty="0" smtClean="0"/>
                        <a:t>Concesionarias</a:t>
                      </a:r>
                      <a:r>
                        <a:rPr lang="es-AR" sz="1200" dirty="0" smtClean="0">
                          <a:ln w="0"/>
                          <a:solidFill>
                            <a:schemeClr val="tx1"/>
                          </a:solidFill>
                        </a:rPr>
                        <a:t>, medios tradicionales,</a:t>
                      </a:r>
                      <a:r>
                        <a:rPr lang="es-AR" sz="1200" baseline="0" dirty="0" smtClean="0">
                          <a:ln w="0"/>
                          <a:solidFill>
                            <a:schemeClr val="tx1"/>
                          </a:solidFill>
                        </a:rPr>
                        <a:t> redes sociales y eventos por temporada.</a:t>
                      </a:r>
                      <a:endParaRPr lang="es-AR" sz="1200" dirty="0" smtClean="0">
                        <a:ln w="0"/>
                        <a:solidFill>
                          <a:schemeClr val="tx1"/>
                        </a:solidFill>
                      </a:endParaRPr>
                    </a:p>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dirty="0" smtClean="0"/>
                        <a:t>Concesionarias</a:t>
                      </a:r>
                      <a:r>
                        <a:rPr lang="es-AR" sz="1200" dirty="0" smtClean="0">
                          <a:ln w="0"/>
                          <a:solidFill>
                            <a:schemeClr val="tx1"/>
                          </a:solidFill>
                        </a:rPr>
                        <a:t>, Club Toyota, medios tradicionales</a:t>
                      </a:r>
                      <a:r>
                        <a:rPr lang="es-AR" sz="1200" baseline="0" dirty="0" smtClean="0">
                          <a:ln w="0"/>
                          <a:solidFill>
                            <a:schemeClr val="tx1"/>
                          </a:solidFill>
                        </a:rPr>
                        <a:t> y redes sociales.</a:t>
                      </a:r>
                      <a:endParaRPr lang="es-AR" sz="1200" dirty="0" smtClean="0">
                        <a:ln w="0"/>
                        <a:solidFill>
                          <a:schemeClr val="tx1"/>
                        </a:solidFill>
                      </a:endParaRPr>
                    </a:p>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dirty="0" smtClean="0"/>
                        <a:t>Concesionarias,</a:t>
                      </a:r>
                      <a:r>
                        <a:rPr lang="es-ES" sz="1200" baseline="0" dirty="0" smtClean="0"/>
                        <a:t> </a:t>
                      </a:r>
                      <a:r>
                        <a:rPr lang="es-AR" sz="1200" dirty="0" smtClean="0">
                          <a:ln w="0"/>
                          <a:solidFill>
                            <a:schemeClr val="tx1"/>
                          </a:solidFill>
                        </a:rPr>
                        <a:t>medios tradicionales, eventos</a:t>
                      </a:r>
                      <a:r>
                        <a:rPr lang="es-AR" sz="1200" baseline="0" dirty="0" smtClean="0">
                          <a:ln w="0"/>
                          <a:solidFill>
                            <a:schemeClr val="tx1"/>
                          </a:solidFill>
                        </a:rPr>
                        <a:t> masivos, redes sociales e </a:t>
                      </a:r>
                      <a:r>
                        <a:rPr lang="es-AR" sz="1200" baseline="0" dirty="0" err="1" smtClean="0">
                          <a:ln w="0"/>
                          <a:solidFill>
                            <a:schemeClr val="tx1"/>
                          </a:solidFill>
                        </a:rPr>
                        <a:t>influencers</a:t>
                      </a:r>
                      <a:r>
                        <a:rPr lang="es-AR" sz="1200" baseline="0" dirty="0" smtClean="0">
                          <a:ln w="0"/>
                          <a:solidFill>
                            <a:schemeClr val="tx1"/>
                          </a:solidFill>
                        </a:rPr>
                        <a:t>.</a:t>
                      </a:r>
                      <a:endParaRPr lang="es-AR" sz="1200" dirty="0" smtClean="0">
                        <a:ln w="0"/>
                        <a:solidFill>
                          <a:schemeClr val="tx1"/>
                        </a:solidFill>
                      </a:endParaRPr>
                    </a:p>
                    <a:p>
                      <a:endParaRPr lang="en-US" sz="1200" dirty="0"/>
                    </a:p>
                  </a:txBody>
                  <a:tcPr/>
                </a:tc>
                <a:extLst>
                  <a:ext uri="{0D108BD9-81ED-4DB2-BD59-A6C34878D82A}">
                    <a16:rowId xmlns:a16="http://schemas.microsoft.com/office/drawing/2014/main" val="1296227816"/>
                  </a:ext>
                </a:extLst>
              </a:tr>
            </a:tbl>
          </a:graphicData>
        </a:graphic>
      </p:graphicFrame>
    </p:spTree>
    <p:extLst>
      <p:ext uri="{BB962C8B-B14F-4D97-AF65-F5344CB8AC3E}">
        <p14:creationId xmlns:p14="http://schemas.microsoft.com/office/powerpoint/2010/main" val="7427037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CAA62-D64C-E8A3-94FF-323C8B8810B9}"/>
              </a:ext>
            </a:extLst>
          </p:cNvPr>
          <p:cNvSpPr>
            <a:spLocks noGrp="1"/>
          </p:cNvSpPr>
          <p:nvPr>
            <p:ph type="ctrTitle"/>
          </p:nvPr>
        </p:nvSpPr>
        <p:spPr>
          <a:xfrm>
            <a:off x="0" y="1"/>
            <a:ext cx="12192000" cy="431513"/>
          </a:xfrm>
          <a:solidFill>
            <a:schemeClr val="tx1"/>
          </a:solidFill>
        </p:spPr>
        <p:txBody>
          <a:bodyPr anchor="ctr">
            <a:noAutofit/>
          </a:bodyPr>
          <a:lstStyle/>
          <a:p>
            <a:r>
              <a:rPr lang="es-AR" sz="2800" b="1" dirty="0">
                <a:solidFill>
                  <a:schemeClr val="bg1"/>
                </a:solidFill>
                <a:latin typeface="+mn-lt"/>
                <a:ea typeface="Yu Gothic UI Semilight" panose="020B0400000000000000" pitchFamily="34" charset="-128"/>
                <a:cs typeface="Aharoni" panose="02010803020104030203" pitchFamily="2" charset="-79"/>
              </a:rPr>
              <a:t>ONION MAP</a:t>
            </a:r>
            <a:endParaRPr lang="en-US" sz="2800" b="1" dirty="0">
              <a:solidFill>
                <a:schemeClr val="bg1"/>
              </a:solidFill>
              <a:latin typeface="+mn-lt"/>
              <a:ea typeface="Yu Gothic UI Semilight" panose="020B0400000000000000" pitchFamily="34" charset="-128"/>
              <a:cs typeface="Aharoni" panose="02010803020104030203" pitchFamily="2" charset="-79"/>
            </a:endParaRPr>
          </a:p>
        </p:txBody>
      </p:sp>
      <p:sp>
        <p:nvSpPr>
          <p:cNvPr id="3" name="Subtitle 2">
            <a:extLst>
              <a:ext uri="{FF2B5EF4-FFF2-40B4-BE49-F238E27FC236}">
                <a16:creationId xmlns:a16="http://schemas.microsoft.com/office/drawing/2014/main" id="{25D9895C-D557-458C-955A-EFD01B9FAC72}"/>
              </a:ext>
            </a:extLst>
          </p:cNvPr>
          <p:cNvSpPr>
            <a:spLocks noGrp="1"/>
          </p:cNvSpPr>
          <p:nvPr>
            <p:ph type="subTitle" idx="1"/>
          </p:nvPr>
        </p:nvSpPr>
        <p:spPr>
          <a:xfrm>
            <a:off x="0" y="524660"/>
            <a:ext cx="5921406" cy="321892"/>
          </a:xfrm>
          <a:solidFill>
            <a:schemeClr val="tx1"/>
          </a:solidFill>
        </p:spPr>
        <p:txBody>
          <a:bodyPr vert="horz" lIns="91440" tIns="45720" rIns="91440" bIns="45720" rtlCol="0" anchor="b">
            <a:normAutofit fontScale="30000" lnSpcReduction="20000"/>
          </a:bodyPr>
          <a:lstStyle/>
          <a:p>
            <a:pPr>
              <a:spcBef>
                <a:spcPct val="0"/>
              </a:spcBef>
            </a:pPr>
            <a:r>
              <a:rPr lang="es-AR" sz="6000" b="1" dirty="0">
                <a:solidFill>
                  <a:schemeClr val="bg1"/>
                </a:solidFill>
                <a:ea typeface="Yu Gothic UI Semilight" panose="020B0400000000000000" pitchFamily="34" charset="-128"/>
                <a:cs typeface="Calibri" panose="020F0502020204030204" pitchFamily="34" charset="0"/>
              </a:rPr>
              <a:t>STAKEHOLDERS MAPPING</a:t>
            </a:r>
            <a:endParaRPr lang="en-US" sz="6000" b="1" dirty="0">
              <a:solidFill>
                <a:schemeClr val="bg1"/>
              </a:solidFill>
              <a:ea typeface="Yu Gothic UI Semilight" panose="020B0400000000000000" pitchFamily="34" charset="-128"/>
              <a:cs typeface="Calibri" panose="020F0502020204030204" pitchFamily="34" charset="0"/>
            </a:endParaRPr>
          </a:p>
        </p:txBody>
      </p:sp>
      <p:sp>
        <p:nvSpPr>
          <p:cNvPr id="5" name="Oval 4">
            <a:extLst>
              <a:ext uri="{FF2B5EF4-FFF2-40B4-BE49-F238E27FC236}">
                <a16:creationId xmlns:a16="http://schemas.microsoft.com/office/drawing/2014/main" id="{F4EF5568-C7B6-2D6D-A178-0AABD1D975D7}"/>
              </a:ext>
            </a:extLst>
          </p:cNvPr>
          <p:cNvSpPr/>
          <p:nvPr/>
        </p:nvSpPr>
        <p:spPr>
          <a:xfrm>
            <a:off x="463112" y="1142217"/>
            <a:ext cx="5149049" cy="4910166"/>
          </a:xfrm>
          <a:prstGeom prst="ellipse">
            <a:avLst/>
          </a:prstGeom>
          <a:solidFill>
            <a:srgbClr val="041E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 name="Oval 5">
            <a:extLst>
              <a:ext uri="{FF2B5EF4-FFF2-40B4-BE49-F238E27FC236}">
                <a16:creationId xmlns:a16="http://schemas.microsoft.com/office/drawing/2014/main" id="{7706AE5C-A866-6265-5764-A1723329A093}"/>
              </a:ext>
            </a:extLst>
          </p:cNvPr>
          <p:cNvSpPr/>
          <p:nvPr/>
        </p:nvSpPr>
        <p:spPr>
          <a:xfrm>
            <a:off x="1466290" y="2065637"/>
            <a:ext cx="3240349" cy="3090101"/>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9" name="TextBox 18">
            <a:extLst>
              <a:ext uri="{FF2B5EF4-FFF2-40B4-BE49-F238E27FC236}">
                <a16:creationId xmlns:a16="http://schemas.microsoft.com/office/drawing/2014/main" id="{84AC818F-4774-D6BA-C2E9-C15C34958705}"/>
              </a:ext>
            </a:extLst>
          </p:cNvPr>
          <p:cNvSpPr txBox="1"/>
          <p:nvPr/>
        </p:nvSpPr>
        <p:spPr>
          <a:xfrm rot="16200000">
            <a:off x="2267839" y="762714"/>
            <a:ext cx="1539594" cy="2750972"/>
          </a:xfrm>
          <a:prstGeom prst="rect">
            <a:avLst/>
          </a:prstGeom>
          <a:noFill/>
        </p:spPr>
        <p:txBody>
          <a:bodyPr wrap="square" rtlCol="0" anchor="ctr">
            <a:prstTxWarp prst="textCircle">
              <a:avLst/>
            </a:prstTxWarp>
            <a:spAutoFit/>
          </a:bodyPr>
          <a:lstStyle/>
          <a:p>
            <a:pPr algn="ctr"/>
            <a:r>
              <a:rPr lang="es-AR" sz="1600" b="1" dirty="0">
                <a:solidFill>
                  <a:schemeClr val="bg1"/>
                </a:solidFill>
                <a:cs typeface="Aharoni" panose="02010803020104030203" pitchFamily="2" charset="-79"/>
              </a:rPr>
              <a:t>STAKEHOLDERS EXTERNOS</a:t>
            </a:r>
            <a:endParaRPr lang="en-US" sz="1600" b="1" dirty="0">
              <a:solidFill>
                <a:schemeClr val="bg1"/>
              </a:solidFill>
              <a:cs typeface="Aharoni" panose="02010803020104030203" pitchFamily="2" charset="-79"/>
            </a:endParaRPr>
          </a:p>
        </p:txBody>
      </p:sp>
      <p:sp>
        <p:nvSpPr>
          <p:cNvPr id="11" name="TextBox 10">
            <a:extLst>
              <a:ext uri="{FF2B5EF4-FFF2-40B4-BE49-F238E27FC236}">
                <a16:creationId xmlns:a16="http://schemas.microsoft.com/office/drawing/2014/main" id="{F9E8EE67-4046-1652-E296-74C14DC98A3C}"/>
              </a:ext>
            </a:extLst>
          </p:cNvPr>
          <p:cNvSpPr txBox="1"/>
          <p:nvPr/>
        </p:nvSpPr>
        <p:spPr>
          <a:xfrm>
            <a:off x="399245" y="1968922"/>
            <a:ext cx="1269507" cy="338554"/>
          </a:xfrm>
          <a:prstGeom prst="rect">
            <a:avLst/>
          </a:prstGeom>
          <a:solidFill>
            <a:srgbClr val="041E9E"/>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600">
                <a:solidFill>
                  <a:schemeClr val="lt1"/>
                </a:solidFill>
                <a:latin typeface="Aharoni" panose="02010803020104030203" pitchFamily="2" charset="-79"/>
                <a:cs typeface="Aharoni" panose="02010803020104030203" pitchFamily="2" charset="-79"/>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AR" sz="1400" b="1" dirty="0">
                <a:latin typeface="+mn-lt"/>
              </a:rPr>
              <a:t>Gobierno</a:t>
            </a:r>
            <a:endParaRPr lang="en-US" sz="1400" b="1" dirty="0">
              <a:latin typeface="+mn-lt"/>
            </a:endParaRPr>
          </a:p>
        </p:txBody>
      </p:sp>
      <p:sp>
        <p:nvSpPr>
          <p:cNvPr id="18" name="TextBox 17">
            <a:extLst>
              <a:ext uri="{FF2B5EF4-FFF2-40B4-BE49-F238E27FC236}">
                <a16:creationId xmlns:a16="http://schemas.microsoft.com/office/drawing/2014/main" id="{2F368277-CCDB-B521-31DF-306837ACD0D9}"/>
              </a:ext>
            </a:extLst>
          </p:cNvPr>
          <p:cNvSpPr txBox="1"/>
          <p:nvPr/>
        </p:nvSpPr>
        <p:spPr>
          <a:xfrm>
            <a:off x="4489412" y="2077208"/>
            <a:ext cx="1269507" cy="338554"/>
          </a:xfrm>
          <a:prstGeom prst="rect">
            <a:avLst/>
          </a:prstGeom>
          <a:solidFill>
            <a:srgbClr val="041E9E"/>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600">
                <a:solidFill>
                  <a:schemeClr val="lt1"/>
                </a:solidFill>
                <a:latin typeface="Aharoni" panose="02010803020104030203" pitchFamily="2" charset="-79"/>
                <a:cs typeface="Aharoni" panose="02010803020104030203" pitchFamily="2" charset="-79"/>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AR" sz="1400" b="1" dirty="0">
                <a:latin typeface="+mn-lt"/>
              </a:rPr>
              <a:t>SMATA</a:t>
            </a:r>
            <a:endParaRPr lang="en-US" sz="1400" b="1" dirty="0">
              <a:latin typeface="+mn-lt"/>
            </a:endParaRPr>
          </a:p>
        </p:txBody>
      </p:sp>
      <p:sp>
        <p:nvSpPr>
          <p:cNvPr id="21" name="TextBox 20">
            <a:extLst>
              <a:ext uri="{FF2B5EF4-FFF2-40B4-BE49-F238E27FC236}">
                <a16:creationId xmlns:a16="http://schemas.microsoft.com/office/drawing/2014/main" id="{B429DDDA-85CB-808F-4C81-449B1B46F2BF}"/>
              </a:ext>
            </a:extLst>
          </p:cNvPr>
          <p:cNvSpPr txBox="1"/>
          <p:nvPr/>
        </p:nvSpPr>
        <p:spPr>
          <a:xfrm>
            <a:off x="300348" y="5141819"/>
            <a:ext cx="1713403" cy="338554"/>
          </a:xfrm>
          <a:prstGeom prst="rect">
            <a:avLst/>
          </a:prstGeom>
          <a:solidFill>
            <a:srgbClr val="041E9E"/>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600">
                <a:solidFill>
                  <a:schemeClr val="lt1"/>
                </a:solidFill>
                <a:latin typeface="Aharoni" panose="02010803020104030203" pitchFamily="2" charset="-79"/>
                <a:cs typeface="Aharoni" panose="02010803020104030203" pitchFamily="2" charset="-79"/>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AR" sz="1400" b="1" dirty="0">
                <a:latin typeface="+mn-lt"/>
              </a:rPr>
              <a:t>Concesionarias</a:t>
            </a:r>
            <a:endParaRPr lang="en-US" sz="1400" b="1" dirty="0">
              <a:latin typeface="+mn-lt"/>
            </a:endParaRPr>
          </a:p>
        </p:txBody>
      </p:sp>
      <p:sp>
        <p:nvSpPr>
          <p:cNvPr id="22" name="TextBox 21">
            <a:extLst>
              <a:ext uri="{FF2B5EF4-FFF2-40B4-BE49-F238E27FC236}">
                <a16:creationId xmlns:a16="http://schemas.microsoft.com/office/drawing/2014/main" id="{6BB4FFB8-F0CE-AEBA-34CC-6C8FD7ED2C56}"/>
              </a:ext>
            </a:extLst>
          </p:cNvPr>
          <p:cNvSpPr txBox="1"/>
          <p:nvPr/>
        </p:nvSpPr>
        <p:spPr>
          <a:xfrm>
            <a:off x="3839651" y="5265506"/>
            <a:ext cx="1913145" cy="338554"/>
          </a:xfrm>
          <a:prstGeom prst="rect">
            <a:avLst/>
          </a:prstGeom>
          <a:solidFill>
            <a:srgbClr val="041E9E"/>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600">
                <a:solidFill>
                  <a:schemeClr val="lt1"/>
                </a:solidFill>
                <a:latin typeface="Aharoni" panose="02010803020104030203" pitchFamily="2" charset="-79"/>
                <a:cs typeface="Aharoni" panose="02010803020104030203" pitchFamily="2" charset="-79"/>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AR" sz="1400" b="1" dirty="0">
                <a:latin typeface="+mn-lt"/>
              </a:rPr>
              <a:t>Agencia creativa</a:t>
            </a:r>
            <a:endParaRPr lang="en-US" sz="1400" b="1" dirty="0">
              <a:latin typeface="+mn-lt"/>
            </a:endParaRPr>
          </a:p>
        </p:txBody>
      </p:sp>
      <p:sp>
        <p:nvSpPr>
          <p:cNvPr id="23" name="TextBox 22">
            <a:extLst>
              <a:ext uri="{FF2B5EF4-FFF2-40B4-BE49-F238E27FC236}">
                <a16:creationId xmlns:a16="http://schemas.microsoft.com/office/drawing/2014/main" id="{D29D0511-7375-CC85-41F3-2C6DD6206233}"/>
              </a:ext>
            </a:extLst>
          </p:cNvPr>
          <p:cNvSpPr txBox="1"/>
          <p:nvPr/>
        </p:nvSpPr>
        <p:spPr>
          <a:xfrm rot="16200000">
            <a:off x="1979084" y="2131603"/>
            <a:ext cx="2228681" cy="2665495"/>
          </a:xfrm>
          <a:prstGeom prst="rect">
            <a:avLst/>
          </a:prstGeom>
          <a:noFill/>
        </p:spPr>
        <p:txBody>
          <a:bodyPr wrap="square" rtlCol="0" anchor="ctr">
            <a:prstTxWarp prst="textCircle">
              <a:avLst/>
            </a:prstTxWarp>
            <a:spAutoFit/>
          </a:bodyPr>
          <a:lstStyle/>
          <a:p>
            <a:pPr algn="ctr"/>
            <a:r>
              <a:rPr lang="es-AR" sz="1600" b="1" dirty="0">
                <a:solidFill>
                  <a:schemeClr val="bg1"/>
                </a:solidFill>
                <a:cs typeface="Aharoni" panose="02010803020104030203" pitchFamily="2" charset="-79"/>
              </a:rPr>
              <a:t>STAKEHOLDERS INTERNOS</a:t>
            </a:r>
            <a:endParaRPr lang="en-US" sz="1600" b="1" dirty="0">
              <a:solidFill>
                <a:schemeClr val="bg1"/>
              </a:solidFill>
              <a:cs typeface="Aharoni" panose="02010803020104030203" pitchFamily="2" charset="-79"/>
            </a:endParaRPr>
          </a:p>
        </p:txBody>
      </p:sp>
      <p:sp>
        <p:nvSpPr>
          <p:cNvPr id="9" name="Oval 8">
            <a:extLst>
              <a:ext uri="{FF2B5EF4-FFF2-40B4-BE49-F238E27FC236}">
                <a16:creationId xmlns:a16="http://schemas.microsoft.com/office/drawing/2014/main" id="{F38A0FDB-29B4-CF64-6FD2-AFA9CE4D4761}"/>
              </a:ext>
            </a:extLst>
          </p:cNvPr>
          <p:cNvSpPr/>
          <p:nvPr/>
        </p:nvSpPr>
        <p:spPr>
          <a:xfrm>
            <a:off x="2272465" y="2868429"/>
            <a:ext cx="1617427" cy="1510312"/>
          </a:xfrm>
          <a:prstGeom prst="ellipse">
            <a:avLst/>
          </a:prstGeom>
          <a:solidFill>
            <a:schemeClr val="bg1">
              <a:lumMod val="95000"/>
            </a:schemeClr>
          </a:solidFill>
          <a:ln>
            <a:solidFill>
              <a:srgbClr val="953B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b="1" dirty="0">
                <a:solidFill>
                  <a:schemeClr val="tx1"/>
                </a:solidFill>
                <a:cs typeface="Aharoni" panose="02010803020104030203" pitchFamily="2" charset="-79"/>
              </a:rPr>
              <a:t>PRODUCTO</a:t>
            </a:r>
          </a:p>
          <a:p>
            <a:pPr algn="ctr"/>
            <a:endParaRPr lang="es-AR" sz="1400" b="1" dirty="0">
              <a:solidFill>
                <a:schemeClr val="tx1"/>
              </a:solidFill>
              <a:cs typeface="Aharoni" panose="02010803020104030203" pitchFamily="2" charset="-79"/>
            </a:endParaRPr>
          </a:p>
          <a:p>
            <a:pPr algn="ctr"/>
            <a:r>
              <a:rPr lang="es-AR" sz="1400" b="1" dirty="0" smtClean="0">
                <a:solidFill>
                  <a:schemeClr val="tx1"/>
                </a:solidFill>
                <a:cs typeface="Aharoni" panose="02010803020104030203" pitchFamily="2" charset="-79"/>
              </a:rPr>
              <a:t>PEUGEOT </a:t>
            </a:r>
            <a:r>
              <a:rPr lang="es-AR" sz="1400" b="1" dirty="0">
                <a:solidFill>
                  <a:schemeClr val="tx1"/>
                </a:solidFill>
                <a:cs typeface="Aharoni" panose="02010803020104030203" pitchFamily="2" charset="-79"/>
              </a:rPr>
              <a:t>208</a:t>
            </a:r>
            <a:endParaRPr lang="en-US" sz="1400" b="1" dirty="0">
              <a:solidFill>
                <a:schemeClr val="tx1"/>
              </a:solidFill>
              <a:cs typeface="Aharoni" panose="02010803020104030203" pitchFamily="2" charset="-79"/>
            </a:endParaRPr>
          </a:p>
        </p:txBody>
      </p:sp>
      <p:sp>
        <p:nvSpPr>
          <p:cNvPr id="24" name="TextBox 23">
            <a:extLst>
              <a:ext uri="{FF2B5EF4-FFF2-40B4-BE49-F238E27FC236}">
                <a16:creationId xmlns:a16="http://schemas.microsoft.com/office/drawing/2014/main" id="{A6E9E800-2674-E271-BF4A-6B5E16FAACAB}"/>
              </a:ext>
            </a:extLst>
          </p:cNvPr>
          <p:cNvSpPr txBox="1"/>
          <p:nvPr/>
        </p:nvSpPr>
        <p:spPr>
          <a:xfrm>
            <a:off x="806317" y="3092246"/>
            <a:ext cx="1377450" cy="338554"/>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600">
                <a:latin typeface="Aharoni" panose="02010803020104030203" pitchFamily="2" charset="-79"/>
                <a:cs typeface="Aharoni" panose="02010803020104030203" pitchFamily="2" charset="-79"/>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AR" sz="1400" b="1" dirty="0">
                <a:latin typeface="+mn-lt"/>
              </a:rPr>
              <a:t>Inversionistas</a:t>
            </a:r>
            <a:endParaRPr lang="en-US" sz="1400" b="1" dirty="0">
              <a:latin typeface="+mn-lt"/>
            </a:endParaRPr>
          </a:p>
        </p:txBody>
      </p:sp>
      <p:sp>
        <p:nvSpPr>
          <p:cNvPr id="25" name="TextBox 24">
            <a:extLst>
              <a:ext uri="{FF2B5EF4-FFF2-40B4-BE49-F238E27FC236}">
                <a16:creationId xmlns:a16="http://schemas.microsoft.com/office/drawing/2014/main" id="{C7F76C6D-83D0-7C8A-531E-A54F6CC382D5}"/>
              </a:ext>
            </a:extLst>
          </p:cNvPr>
          <p:cNvSpPr txBox="1"/>
          <p:nvPr/>
        </p:nvSpPr>
        <p:spPr>
          <a:xfrm>
            <a:off x="1122111" y="4010476"/>
            <a:ext cx="1072946" cy="338554"/>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600">
                <a:latin typeface="Aharoni" panose="02010803020104030203" pitchFamily="2" charset="-79"/>
                <a:cs typeface="Aharoni" panose="02010803020104030203" pitchFamily="2" charset="-79"/>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AR" sz="1400" b="1" dirty="0">
                <a:latin typeface="+mn-lt"/>
              </a:rPr>
              <a:t>Marketing</a:t>
            </a:r>
            <a:endParaRPr lang="en-US" sz="1400" b="1" dirty="0">
              <a:latin typeface="+mn-lt"/>
            </a:endParaRPr>
          </a:p>
        </p:txBody>
      </p:sp>
      <p:sp>
        <p:nvSpPr>
          <p:cNvPr id="26" name="TextBox 25">
            <a:extLst>
              <a:ext uri="{FF2B5EF4-FFF2-40B4-BE49-F238E27FC236}">
                <a16:creationId xmlns:a16="http://schemas.microsoft.com/office/drawing/2014/main" id="{ED0B1E44-86E1-4F6B-B8F8-11F81737A657}"/>
              </a:ext>
            </a:extLst>
          </p:cNvPr>
          <p:cNvSpPr txBox="1"/>
          <p:nvPr/>
        </p:nvSpPr>
        <p:spPr>
          <a:xfrm>
            <a:off x="3948143" y="4018065"/>
            <a:ext cx="955875" cy="338554"/>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600">
                <a:latin typeface="Aharoni" panose="02010803020104030203" pitchFamily="2" charset="-79"/>
                <a:cs typeface="Aharoni" panose="02010803020104030203" pitchFamily="2" charset="-79"/>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AR" sz="1400" b="1" dirty="0">
                <a:latin typeface="+mn-lt"/>
              </a:rPr>
              <a:t>Finanzas</a:t>
            </a:r>
            <a:endParaRPr lang="en-US" sz="1400" b="1" dirty="0">
              <a:latin typeface="+mn-lt"/>
            </a:endParaRPr>
          </a:p>
        </p:txBody>
      </p:sp>
      <p:sp>
        <p:nvSpPr>
          <p:cNvPr id="27" name="TextBox 26">
            <a:extLst>
              <a:ext uri="{FF2B5EF4-FFF2-40B4-BE49-F238E27FC236}">
                <a16:creationId xmlns:a16="http://schemas.microsoft.com/office/drawing/2014/main" id="{FD76F57A-CA88-6F24-5543-16AA5E2D8777}"/>
              </a:ext>
            </a:extLst>
          </p:cNvPr>
          <p:cNvSpPr txBox="1"/>
          <p:nvPr/>
        </p:nvSpPr>
        <p:spPr>
          <a:xfrm>
            <a:off x="3986509" y="3033319"/>
            <a:ext cx="1137656" cy="338554"/>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600">
                <a:latin typeface="Aharoni" panose="02010803020104030203" pitchFamily="2" charset="-79"/>
                <a:cs typeface="Aharoni" panose="02010803020104030203" pitchFamily="2" charset="-79"/>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AR" sz="1400" b="1" dirty="0">
                <a:latin typeface="+mn-lt"/>
              </a:rPr>
              <a:t>Empleados</a:t>
            </a:r>
            <a:endParaRPr lang="en-US" sz="1400" b="1" dirty="0">
              <a:latin typeface="+mn-lt"/>
            </a:endParaRPr>
          </a:p>
        </p:txBody>
      </p:sp>
      <p:sp>
        <p:nvSpPr>
          <p:cNvPr id="28" name="TextBox 27">
            <a:extLst>
              <a:ext uri="{FF2B5EF4-FFF2-40B4-BE49-F238E27FC236}">
                <a16:creationId xmlns:a16="http://schemas.microsoft.com/office/drawing/2014/main" id="{DE7EBD22-9497-0982-D227-901F8EC232D4}"/>
              </a:ext>
            </a:extLst>
          </p:cNvPr>
          <p:cNvSpPr txBox="1"/>
          <p:nvPr/>
        </p:nvSpPr>
        <p:spPr>
          <a:xfrm>
            <a:off x="2353878" y="4578520"/>
            <a:ext cx="1617427" cy="446213"/>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600">
                <a:latin typeface="Aharoni" panose="02010803020104030203" pitchFamily="2" charset="-79"/>
                <a:cs typeface="Aharoni" panose="02010803020104030203" pitchFamily="2" charset="-79"/>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AR" sz="1400" b="1" dirty="0">
                <a:latin typeface="+mn-lt"/>
              </a:rPr>
              <a:t>Producción y Almacenamiento</a:t>
            </a:r>
            <a:endParaRPr lang="en-US" sz="1400" b="1" dirty="0">
              <a:latin typeface="+mn-lt"/>
            </a:endParaRPr>
          </a:p>
        </p:txBody>
      </p:sp>
      <p:sp>
        <p:nvSpPr>
          <p:cNvPr id="29" name="TextBox 28">
            <a:extLst>
              <a:ext uri="{FF2B5EF4-FFF2-40B4-BE49-F238E27FC236}">
                <a16:creationId xmlns:a16="http://schemas.microsoft.com/office/drawing/2014/main" id="{4E98A94D-6633-7804-A90A-B36C61E01D09}"/>
              </a:ext>
            </a:extLst>
          </p:cNvPr>
          <p:cNvSpPr txBox="1"/>
          <p:nvPr/>
        </p:nvSpPr>
        <p:spPr>
          <a:xfrm>
            <a:off x="2081062" y="6014054"/>
            <a:ext cx="1913145" cy="338554"/>
          </a:xfrm>
          <a:prstGeom prst="rect">
            <a:avLst/>
          </a:prstGeom>
          <a:solidFill>
            <a:srgbClr val="953B3B"/>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600">
                <a:solidFill>
                  <a:schemeClr val="lt1"/>
                </a:solidFill>
                <a:latin typeface="Aharoni" panose="02010803020104030203" pitchFamily="2" charset="-79"/>
                <a:cs typeface="Aharoni" panose="02010803020104030203" pitchFamily="2" charset="-79"/>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AR" sz="1400" b="1" dirty="0">
                <a:latin typeface="+mn-lt"/>
              </a:rPr>
              <a:t>Clientes</a:t>
            </a:r>
            <a:endParaRPr lang="en-US" sz="1400" b="1" dirty="0">
              <a:latin typeface="+mn-lt"/>
            </a:endParaRPr>
          </a:p>
        </p:txBody>
      </p:sp>
      <p:sp>
        <p:nvSpPr>
          <p:cNvPr id="38" name="Subtitle 2">
            <a:extLst>
              <a:ext uri="{FF2B5EF4-FFF2-40B4-BE49-F238E27FC236}">
                <a16:creationId xmlns:a16="http://schemas.microsoft.com/office/drawing/2014/main" id="{D3AB0E6C-70DA-01A9-013E-8876115C36ED}"/>
              </a:ext>
            </a:extLst>
          </p:cNvPr>
          <p:cNvSpPr txBox="1">
            <a:spLocks/>
          </p:cNvSpPr>
          <p:nvPr/>
        </p:nvSpPr>
        <p:spPr>
          <a:xfrm>
            <a:off x="6264611" y="524660"/>
            <a:ext cx="5921406" cy="321892"/>
          </a:xfrm>
          <a:prstGeom prst="rect">
            <a:avLst/>
          </a:prstGeom>
          <a:solidFill>
            <a:schemeClr val="tx1"/>
          </a:solidFill>
        </p:spPr>
        <p:txBody>
          <a:bodyPr vert="horz" lIns="91440" tIns="45720" rIns="91440" bIns="45720" rtlCol="0" anchor="b">
            <a:normAutofit fontScale="30000" lnSpcReduction="20000"/>
          </a:bodyPr>
          <a:lstStyle>
            <a:lvl1pPr indent="0" algn="ctr">
              <a:lnSpc>
                <a:spcPct val="90000"/>
              </a:lnSpc>
              <a:spcBef>
                <a:spcPct val="0"/>
              </a:spcBef>
              <a:buFont typeface="Arial" panose="020B0604020202020204" pitchFamily="34" charset="0"/>
              <a:buNone/>
              <a:defRPr sz="6000" b="1">
                <a:solidFill>
                  <a:schemeClr val="bg1"/>
                </a:solidFill>
                <a:ea typeface="Yu Gothic UI Semilight" panose="020B0400000000000000" pitchFamily="34" charset="-128"/>
                <a:cs typeface="Calibri" panose="020F0502020204030204" pitchFamily="34"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s-AR" dirty="0"/>
              <a:t>DETALLES</a:t>
            </a:r>
          </a:p>
        </p:txBody>
      </p:sp>
      <p:sp>
        <p:nvSpPr>
          <p:cNvPr id="39" name="Subtitle 2">
            <a:extLst>
              <a:ext uri="{FF2B5EF4-FFF2-40B4-BE49-F238E27FC236}">
                <a16:creationId xmlns:a16="http://schemas.microsoft.com/office/drawing/2014/main" id="{B0A4FDEA-87A2-739E-56B3-B980DB9FDFD6}"/>
              </a:ext>
            </a:extLst>
          </p:cNvPr>
          <p:cNvSpPr txBox="1">
            <a:spLocks/>
          </p:cNvSpPr>
          <p:nvPr/>
        </p:nvSpPr>
        <p:spPr>
          <a:xfrm>
            <a:off x="6270528" y="955341"/>
            <a:ext cx="5856303" cy="321892"/>
          </a:xfrm>
          <a:prstGeom prst="rect">
            <a:avLst/>
          </a:prstGeom>
          <a:solidFill>
            <a:schemeClr val="bg2"/>
          </a:solidFill>
          <a:ln w="12700">
            <a:solidFill>
              <a:schemeClr val="tx1"/>
            </a:solidFill>
          </a:ln>
        </p:spPr>
        <p:txBody>
          <a:bodyPr vert="horz" lIns="91440" tIns="45720" rIns="91440" bIns="45720" rtlCol="0" anchor="b">
            <a:normAutofit fontScale="97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pPr>
            <a:r>
              <a:rPr lang="es-AR" sz="1400" b="1" dirty="0">
                <a:ea typeface="+mj-ea"/>
                <a:cs typeface="Aharoni" panose="02010803020104030203" pitchFamily="2" charset="-79"/>
              </a:rPr>
              <a:t>PRODUCTO</a:t>
            </a:r>
          </a:p>
        </p:txBody>
      </p:sp>
      <p:sp>
        <p:nvSpPr>
          <p:cNvPr id="40" name="Subtitle 2">
            <a:extLst>
              <a:ext uri="{FF2B5EF4-FFF2-40B4-BE49-F238E27FC236}">
                <a16:creationId xmlns:a16="http://schemas.microsoft.com/office/drawing/2014/main" id="{B7C280FD-6B6A-7B0F-D3A1-4794DCF450CB}"/>
              </a:ext>
            </a:extLst>
          </p:cNvPr>
          <p:cNvSpPr txBox="1">
            <a:spLocks/>
          </p:cNvSpPr>
          <p:nvPr/>
        </p:nvSpPr>
        <p:spPr>
          <a:xfrm>
            <a:off x="6270528" y="1277233"/>
            <a:ext cx="5856303" cy="690979"/>
          </a:xfrm>
          <a:prstGeom prst="rect">
            <a:avLst/>
          </a:prstGeom>
          <a:solidFill>
            <a:schemeClr val="bg1"/>
          </a:solidFill>
          <a:ln w="12700">
            <a:solidFill>
              <a:schemeClr val="tx1"/>
            </a:solidFill>
          </a:ln>
        </p:spPr>
        <p:txBody>
          <a:bodyPr vert="horz" lIns="91440" tIns="45720" rIns="91440" bIns="45720" rtlCol="0" anchor="ctr">
            <a:normAutofit fontScale="97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pPr>
            <a:r>
              <a:rPr lang="es-AR" sz="1250" b="1" dirty="0" smtClean="0">
                <a:ea typeface="+mj-ea"/>
                <a:cs typeface="Aharoni" panose="02010803020104030203" pitchFamily="2" charset="-79"/>
              </a:rPr>
              <a:t>PEUGEOT </a:t>
            </a:r>
            <a:r>
              <a:rPr lang="es-AR" sz="1250" b="1" dirty="0">
                <a:ea typeface="+mj-ea"/>
                <a:cs typeface="Aharoni" panose="02010803020104030203" pitchFamily="2" charset="-79"/>
              </a:rPr>
              <a:t>208:</a:t>
            </a:r>
            <a:r>
              <a:rPr lang="es-AR" sz="1250" dirty="0">
                <a:ea typeface="+mj-ea"/>
                <a:cs typeface="Aharoni" panose="02010803020104030203" pitchFamily="2" charset="-79"/>
              </a:rPr>
              <a:t> fue el segundo auto más vendido del 2022. Para 2023, se </a:t>
            </a:r>
            <a:r>
              <a:rPr lang="es-AR" sz="1250" dirty="0" smtClean="0">
                <a:ea typeface="+mj-ea"/>
                <a:cs typeface="Aharoni" panose="02010803020104030203" pitchFamily="2" charset="-79"/>
              </a:rPr>
              <a:t>busca rediseñarlo e  </a:t>
            </a:r>
            <a:r>
              <a:rPr lang="es-AR" sz="1250" dirty="0">
                <a:ea typeface="+mj-ea"/>
                <a:cs typeface="Aharoni" panose="02010803020104030203" pitchFamily="2" charset="-79"/>
              </a:rPr>
              <a:t>incrementar las ventas del </a:t>
            </a:r>
            <a:r>
              <a:rPr lang="es-AR" sz="1250" dirty="0" smtClean="0">
                <a:ea typeface="+mj-ea"/>
                <a:cs typeface="Aharoni" panose="02010803020104030203" pitchFamily="2" charset="-79"/>
              </a:rPr>
              <a:t>mismo con el objetivo de </a:t>
            </a:r>
            <a:r>
              <a:rPr lang="es-AR" sz="1250" dirty="0">
                <a:ea typeface="+mj-ea"/>
                <a:cs typeface="Aharoni" panose="02010803020104030203" pitchFamily="2" charset="-79"/>
              </a:rPr>
              <a:t>ganar terreno frente a la competencia que lo sigue de cerca.</a:t>
            </a:r>
          </a:p>
        </p:txBody>
      </p:sp>
      <p:sp>
        <p:nvSpPr>
          <p:cNvPr id="41" name="Subtitle 2">
            <a:extLst>
              <a:ext uri="{FF2B5EF4-FFF2-40B4-BE49-F238E27FC236}">
                <a16:creationId xmlns:a16="http://schemas.microsoft.com/office/drawing/2014/main" id="{11C9D4B1-B5A1-08F1-6DF2-1F46B8909466}"/>
              </a:ext>
            </a:extLst>
          </p:cNvPr>
          <p:cNvSpPr txBox="1">
            <a:spLocks/>
          </p:cNvSpPr>
          <p:nvPr/>
        </p:nvSpPr>
        <p:spPr>
          <a:xfrm>
            <a:off x="6264611" y="2155497"/>
            <a:ext cx="2889685" cy="402018"/>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AR" sz="1400" b="1" dirty="0">
                <a:cs typeface="Aharoni" panose="02010803020104030203" pitchFamily="2" charset="-79"/>
              </a:rPr>
              <a:t>STAKEHOLDERS INTERNOS</a:t>
            </a:r>
          </a:p>
        </p:txBody>
      </p:sp>
      <p:sp>
        <p:nvSpPr>
          <p:cNvPr id="42" name="Subtitle 2">
            <a:extLst>
              <a:ext uri="{FF2B5EF4-FFF2-40B4-BE49-F238E27FC236}">
                <a16:creationId xmlns:a16="http://schemas.microsoft.com/office/drawing/2014/main" id="{CA481432-8078-8C97-044B-7A48FCB18B43}"/>
              </a:ext>
            </a:extLst>
          </p:cNvPr>
          <p:cNvSpPr txBox="1">
            <a:spLocks/>
          </p:cNvSpPr>
          <p:nvPr/>
        </p:nvSpPr>
        <p:spPr>
          <a:xfrm>
            <a:off x="9206078" y="2155496"/>
            <a:ext cx="2920753" cy="402018"/>
          </a:xfrm>
          <a:prstGeom prst="rect">
            <a:avLst/>
          </a:prstGeom>
          <a:solidFill>
            <a:srgbClr val="041E9E"/>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AR" sz="1400" b="1" dirty="0">
                <a:cs typeface="Aharoni" panose="02010803020104030203" pitchFamily="2" charset="-79"/>
              </a:rPr>
              <a:t>STAKEHOLDERS EXTERNOS</a:t>
            </a:r>
          </a:p>
        </p:txBody>
      </p:sp>
      <p:sp>
        <p:nvSpPr>
          <p:cNvPr id="43" name="Subtitle 2">
            <a:extLst>
              <a:ext uri="{FF2B5EF4-FFF2-40B4-BE49-F238E27FC236}">
                <a16:creationId xmlns:a16="http://schemas.microsoft.com/office/drawing/2014/main" id="{27F6A850-66E0-09E4-4E75-4614468C1463}"/>
              </a:ext>
            </a:extLst>
          </p:cNvPr>
          <p:cNvSpPr txBox="1">
            <a:spLocks/>
          </p:cNvSpPr>
          <p:nvPr/>
        </p:nvSpPr>
        <p:spPr>
          <a:xfrm>
            <a:off x="6264611" y="2557513"/>
            <a:ext cx="2889685" cy="4253465"/>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285750" indent="-285750" algn="l">
              <a:buFont typeface="Arial" panose="020B0604020202020204" pitchFamily="34" charset="0"/>
              <a:buChar char="•"/>
            </a:pPr>
            <a:r>
              <a:rPr lang="es-AR" sz="1250" b="1" dirty="0">
                <a:solidFill>
                  <a:schemeClr val="tx1"/>
                </a:solidFill>
                <a:cs typeface="Calibri" panose="020F0502020204030204" pitchFamily="34" charset="0"/>
              </a:rPr>
              <a:t>Inversionistas:</a:t>
            </a:r>
            <a:r>
              <a:rPr lang="es-AR" sz="1250" dirty="0">
                <a:solidFill>
                  <a:schemeClr val="tx1"/>
                </a:solidFill>
                <a:cs typeface="Calibri" panose="020F0502020204030204" pitchFamily="34" charset="0"/>
              </a:rPr>
              <a:t> factor clave para la toma de decisiones. Una de las últimas medidas importantes fue autorizar la fusión Peugeot + Fiat para formar el actual grupo empresario: </a:t>
            </a:r>
            <a:r>
              <a:rPr lang="es-AR" sz="1250" dirty="0" err="1">
                <a:solidFill>
                  <a:schemeClr val="tx1"/>
                </a:solidFill>
                <a:cs typeface="Calibri" panose="020F0502020204030204" pitchFamily="34" charset="0"/>
              </a:rPr>
              <a:t>Stellantis</a:t>
            </a:r>
            <a:r>
              <a:rPr lang="es-AR" sz="1250" dirty="0">
                <a:solidFill>
                  <a:schemeClr val="tx1"/>
                </a:solidFill>
                <a:cs typeface="Calibri" panose="020F0502020204030204" pitchFamily="34" charset="0"/>
              </a:rPr>
              <a:t>. </a:t>
            </a:r>
          </a:p>
          <a:p>
            <a:pPr marL="285750" indent="-285750" algn="l">
              <a:buFont typeface="Arial" panose="020B0604020202020204" pitchFamily="34" charset="0"/>
              <a:buChar char="•"/>
            </a:pPr>
            <a:endParaRPr lang="es-AR" sz="1250" dirty="0">
              <a:solidFill>
                <a:schemeClr val="tx1"/>
              </a:solidFill>
              <a:cs typeface="Calibri" panose="020F0502020204030204" pitchFamily="34" charset="0"/>
            </a:endParaRPr>
          </a:p>
          <a:p>
            <a:pPr marL="285750" indent="-285750" algn="l">
              <a:buFont typeface="Arial" panose="020B0604020202020204" pitchFamily="34" charset="0"/>
              <a:buChar char="•"/>
            </a:pPr>
            <a:r>
              <a:rPr lang="es-AR" sz="1250" b="1" dirty="0">
                <a:solidFill>
                  <a:schemeClr val="tx1"/>
                </a:solidFill>
                <a:cs typeface="Calibri" panose="020F0502020204030204" pitchFamily="34" charset="0"/>
              </a:rPr>
              <a:t>Marketing:</a:t>
            </a:r>
            <a:r>
              <a:rPr lang="es-AR" sz="1250" dirty="0">
                <a:solidFill>
                  <a:schemeClr val="tx1"/>
                </a:solidFill>
                <a:cs typeface="Calibri" panose="020F0502020204030204" pitchFamily="34" charset="0"/>
              </a:rPr>
              <a:t> junto al Peugeot </a:t>
            </a:r>
            <a:r>
              <a:rPr lang="es-AR" sz="1250" dirty="0" err="1">
                <a:solidFill>
                  <a:schemeClr val="tx1"/>
                </a:solidFill>
                <a:cs typeface="Calibri" panose="020F0502020204030204" pitchFamily="34" charset="0"/>
              </a:rPr>
              <a:t>Design</a:t>
            </a:r>
            <a:r>
              <a:rPr lang="es-AR" sz="1250" dirty="0">
                <a:solidFill>
                  <a:schemeClr val="tx1"/>
                </a:solidFill>
                <a:cs typeface="Calibri" panose="020F0502020204030204" pitchFamily="34" charset="0"/>
              </a:rPr>
              <a:t> </a:t>
            </a:r>
            <a:r>
              <a:rPr lang="es-AR" sz="1250" dirty="0" err="1">
                <a:solidFill>
                  <a:schemeClr val="tx1"/>
                </a:solidFill>
                <a:cs typeface="Calibri" panose="020F0502020204030204" pitchFamily="34" charset="0"/>
              </a:rPr>
              <a:t>Lab</a:t>
            </a:r>
            <a:r>
              <a:rPr lang="es-AR" sz="1250" dirty="0">
                <a:solidFill>
                  <a:schemeClr val="tx1"/>
                </a:solidFill>
                <a:cs typeface="Calibri" panose="020F0502020204030204" pitchFamily="34" charset="0"/>
              </a:rPr>
              <a:t> resulta fundamental para el desarrollo de productos y definir estrategias de venta.</a:t>
            </a:r>
          </a:p>
          <a:p>
            <a:pPr marL="285750" indent="-285750" algn="l">
              <a:buFont typeface="Arial" panose="020B0604020202020204" pitchFamily="34" charset="0"/>
              <a:buChar char="•"/>
            </a:pPr>
            <a:endParaRPr lang="es-AR" sz="1250" dirty="0">
              <a:solidFill>
                <a:schemeClr val="tx1"/>
              </a:solidFill>
              <a:cs typeface="Calibri" panose="020F0502020204030204" pitchFamily="34" charset="0"/>
            </a:endParaRPr>
          </a:p>
          <a:p>
            <a:pPr marL="285750" indent="-285750" algn="l">
              <a:buFont typeface="Arial" panose="020B0604020202020204" pitchFamily="34" charset="0"/>
              <a:buChar char="•"/>
            </a:pPr>
            <a:r>
              <a:rPr lang="es-AR" sz="1250" b="1" dirty="0">
                <a:solidFill>
                  <a:schemeClr val="tx1"/>
                </a:solidFill>
                <a:cs typeface="Calibri" panose="020F0502020204030204" pitchFamily="34" charset="0"/>
              </a:rPr>
              <a:t>Producción y Almacenamiento</a:t>
            </a:r>
            <a:r>
              <a:rPr lang="es-AR" sz="1250" b="1" dirty="0" smtClean="0">
                <a:solidFill>
                  <a:schemeClr val="tx1"/>
                </a:solidFill>
                <a:cs typeface="Calibri" panose="020F0502020204030204" pitchFamily="34" charset="0"/>
              </a:rPr>
              <a:t>:</a:t>
            </a:r>
            <a:r>
              <a:rPr lang="es-AR" sz="1250" dirty="0" smtClean="0">
                <a:solidFill>
                  <a:schemeClr val="tx1"/>
                </a:solidFill>
                <a:cs typeface="Calibri" panose="020F0502020204030204" pitchFamily="34" charset="0"/>
              </a:rPr>
              <a:t> </a:t>
            </a:r>
            <a:r>
              <a:rPr lang="es-AR" sz="1250" dirty="0">
                <a:solidFill>
                  <a:schemeClr val="tx1"/>
                </a:solidFill>
                <a:cs typeface="Calibri" panose="020F0502020204030204" pitchFamily="34" charset="0"/>
              </a:rPr>
              <a:t>necesitan prever los insumos a utilizar para cumplir con la demanda.</a:t>
            </a:r>
          </a:p>
          <a:p>
            <a:pPr marL="285750" indent="-285750" algn="l">
              <a:buFont typeface="Arial" panose="020B0604020202020204" pitchFamily="34" charset="0"/>
              <a:buChar char="•"/>
            </a:pPr>
            <a:endParaRPr lang="es-AR" sz="1250" dirty="0">
              <a:solidFill>
                <a:schemeClr val="tx1"/>
              </a:solidFill>
              <a:cs typeface="Calibri" panose="020F0502020204030204" pitchFamily="34" charset="0"/>
            </a:endParaRPr>
          </a:p>
          <a:p>
            <a:pPr marL="285750" indent="-285750" algn="l">
              <a:buFont typeface="Arial" panose="020B0604020202020204" pitchFamily="34" charset="0"/>
              <a:buChar char="•"/>
            </a:pPr>
            <a:r>
              <a:rPr lang="es-AR" sz="1250" b="1" dirty="0" smtClean="0">
                <a:solidFill>
                  <a:schemeClr val="tx1"/>
                </a:solidFill>
                <a:cs typeface="Calibri" panose="020F0502020204030204" pitchFamily="34" charset="0"/>
              </a:rPr>
              <a:t>Finanzas:</a:t>
            </a:r>
            <a:r>
              <a:rPr lang="es-AR" sz="1250" dirty="0" smtClean="0">
                <a:solidFill>
                  <a:schemeClr val="tx1"/>
                </a:solidFill>
                <a:cs typeface="Calibri" panose="020F0502020204030204" pitchFamily="34" charset="0"/>
              </a:rPr>
              <a:t> </a:t>
            </a:r>
            <a:r>
              <a:rPr lang="es-AR" sz="1250" dirty="0">
                <a:solidFill>
                  <a:schemeClr val="tx1"/>
                </a:solidFill>
                <a:cs typeface="Calibri" panose="020F0502020204030204" pitchFamily="34" charset="0"/>
              </a:rPr>
              <a:t>área central para analizar los costos.</a:t>
            </a:r>
          </a:p>
          <a:p>
            <a:pPr marL="285750" indent="-285750" algn="l">
              <a:buFont typeface="Arial" panose="020B0604020202020204" pitchFamily="34" charset="0"/>
              <a:buChar char="•"/>
            </a:pPr>
            <a:endParaRPr lang="es-AR" sz="1250" dirty="0">
              <a:solidFill>
                <a:schemeClr val="tx1"/>
              </a:solidFill>
              <a:cs typeface="Calibri" panose="020F0502020204030204" pitchFamily="34" charset="0"/>
            </a:endParaRPr>
          </a:p>
          <a:p>
            <a:pPr marL="285750" indent="-285750" algn="l">
              <a:buFont typeface="Arial" panose="020B0604020202020204" pitchFamily="34" charset="0"/>
              <a:buChar char="•"/>
            </a:pPr>
            <a:r>
              <a:rPr lang="es-AR" sz="1250" b="1" dirty="0">
                <a:solidFill>
                  <a:schemeClr val="tx1"/>
                </a:solidFill>
                <a:cs typeface="Calibri" panose="020F0502020204030204" pitchFamily="34" charset="0"/>
              </a:rPr>
              <a:t>Empleados:</a:t>
            </a:r>
            <a:r>
              <a:rPr lang="es-AR" sz="1250" dirty="0">
                <a:solidFill>
                  <a:schemeClr val="tx1"/>
                </a:solidFill>
                <a:cs typeface="Calibri" panose="020F0502020204030204" pitchFamily="34" charset="0"/>
              </a:rPr>
              <a:t> son la base de la empresa y deben estar al tanto de las últimas medidas.</a:t>
            </a:r>
          </a:p>
        </p:txBody>
      </p:sp>
      <p:sp>
        <p:nvSpPr>
          <p:cNvPr id="44" name="Subtitle 2">
            <a:extLst>
              <a:ext uri="{FF2B5EF4-FFF2-40B4-BE49-F238E27FC236}">
                <a16:creationId xmlns:a16="http://schemas.microsoft.com/office/drawing/2014/main" id="{3A54948E-8B08-CD9F-09F2-CC8AEFB25000}"/>
              </a:ext>
            </a:extLst>
          </p:cNvPr>
          <p:cNvSpPr txBox="1">
            <a:spLocks/>
          </p:cNvSpPr>
          <p:nvPr/>
        </p:nvSpPr>
        <p:spPr>
          <a:xfrm>
            <a:off x="9206078" y="2557513"/>
            <a:ext cx="2920753" cy="4253465"/>
          </a:xfrm>
          <a:prstGeom prst="rect">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285750" indent="-285750" algn="l">
              <a:buFont typeface="Arial" panose="020B0604020202020204" pitchFamily="34" charset="0"/>
              <a:buChar char="•"/>
            </a:pPr>
            <a:r>
              <a:rPr lang="es-AR" sz="1250" b="1" dirty="0">
                <a:solidFill>
                  <a:schemeClr val="tx1"/>
                </a:solidFill>
                <a:cs typeface="Aharoni" panose="02010803020104030203" pitchFamily="2" charset="-79"/>
              </a:rPr>
              <a:t>Gobierno:</a:t>
            </a:r>
            <a:r>
              <a:rPr lang="es-AR" sz="1250" dirty="0">
                <a:solidFill>
                  <a:schemeClr val="tx1"/>
                </a:solidFill>
                <a:cs typeface="Aharoni" panose="02010803020104030203" pitchFamily="2" charset="-79"/>
              </a:rPr>
              <a:t> influye al imponer aranceles. Existe un proyecto pendiente de reducir aranceles que puede beneficiar a la producción.</a:t>
            </a:r>
          </a:p>
          <a:p>
            <a:pPr marL="285750" indent="-285750" algn="l">
              <a:buFont typeface="Arial" panose="020B0604020202020204" pitchFamily="34" charset="0"/>
              <a:buChar char="•"/>
            </a:pPr>
            <a:endParaRPr lang="es-AR" sz="1250" dirty="0">
              <a:solidFill>
                <a:schemeClr val="tx1"/>
              </a:solidFill>
              <a:cs typeface="Aharoni" panose="02010803020104030203" pitchFamily="2" charset="-79"/>
            </a:endParaRPr>
          </a:p>
          <a:p>
            <a:pPr marL="285750" indent="-285750" algn="l">
              <a:buFont typeface="Arial" panose="020B0604020202020204" pitchFamily="34" charset="0"/>
              <a:buChar char="•"/>
            </a:pPr>
            <a:r>
              <a:rPr lang="es-AR" sz="1250" b="1" dirty="0">
                <a:solidFill>
                  <a:schemeClr val="tx1"/>
                </a:solidFill>
                <a:cs typeface="Aharoni" panose="02010803020104030203" pitchFamily="2" charset="-79"/>
              </a:rPr>
              <a:t>SMATA:</a:t>
            </a:r>
            <a:r>
              <a:rPr lang="es-AR" sz="1250" dirty="0">
                <a:solidFill>
                  <a:schemeClr val="tx1"/>
                </a:solidFill>
                <a:cs typeface="Aharoni" panose="02010803020104030203" pitchFamily="2" charset="-79"/>
              </a:rPr>
              <a:t> sindicato que agrupa a trabajadores de la industria automotriz. Presiona constantemente por la suba de los </a:t>
            </a:r>
            <a:r>
              <a:rPr lang="es-AR" sz="1250" dirty="0" smtClean="0">
                <a:solidFill>
                  <a:schemeClr val="tx1"/>
                </a:solidFill>
                <a:cs typeface="Aharoni" panose="02010803020104030203" pitchFamily="2" charset="-79"/>
              </a:rPr>
              <a:t>salarios.</a:t>
            </a:r>
            <a:endParaRPr lang="es-AR" sz="1250" dirty="0">
              <a:solidFill>
                <a:schemeClr val="tx1"/>
              </a:solidFill>
              <a:cs typeface="Aharoni" panose="02010803020104030203" pitchFamily="2" charset="-79"/>
            </a:endParaRPr>
          </a:p>
          <a:p>
            <a:pPr marL="285750" indent="-285750" algn="l">
              <a:buFont typeface="Arial" panose="020B0604020202020204" pitchFamily="34" charset="0"/>
              <a:buChar char="•"/>
            </a:pPr>
            <a:endParaRPr lang="es-AR" sz="1250" dirty="0">
              <a:solidFill>
                <a:schemeClr val="tx1"/>
              </a:solidFill>
              <a:cs typeface="Aharoni" panose="02010803020104030203" pitchFamily="2" charset="-79"/>
            </a:endParaRPr>
          </a:p>
          <a:p>
            <a:pPr marL="285750" indent="-285750" algn="l">
              <a:buFont typeface="Arial" panose="020B0604020202020204" pitchFamily="34" charset="0"/>
              <a:buChar char="•"/>
            </a:pPr>
            <a:r>
              <a:rPr lang="es-AR" sz="1250" b="1" dirty="0">
                <a:solidFill>
                  <a:schemeClr val="tx1"/>
                </a:solidFill>
                <a:cs typeface="Aharoni" panose="02010803020104030203" pitchFamily="2" charset="-79"/>
              </a:rPr>
              <a:t>Concesionarias:</a:t>
            </a:r>
            <a:r>
              <a:rPr lang="es-AR" sz="1250" dirty="0">
                <a:solidFill>
                  <a:schemeClr val="tx1"/>
                </a:solidFill>
                <a:cs typeface="Aharoni" panose="02010803020104030203" pitchFamily="2" charset="-79"/>
              </a:rPr>
              <a:t> </a:t>
            </a:r>
            <a:r>
              <a:rPr lang="es-AR" sz="1250" dirty="0" err="1">
                <a:solidFill>
                  <a:schemeClr val="tx1"/>
                </a:solidFill>
                <a:cs typeface="Aharoni" panose="02010803020104030203" pitchFamily="2" charset="-79"/>
              </a:rPr>
              <a:t>Aupesa</a:t>
            </a:r>
            <a:r>
              <a:rPr lang="es-AR" sz="1250" dirty="0">
                <a:solidFill>
                  <a:schemeClr val="tx1"/>
                </a:solidFill>
                <a:cs typeface="Aharoni" panose="02010803020104030203" pitchFamily="2" charset="-79"/>
              </a:rPr>
              <a:t>, </a:t>
            </a:r>
            <a:r>
              <a:rPr lang="es-AR" sz="1250" dirty="0" err="1">
                <a:solidFill>
                  <a:schemeClr val="tx1"/>
                </a:solidFill>
                <a:cs typeface="Aharoni" panose="02010803020104030203" pitchFamily="2" charset="-79"/>
              </a:rPr>
              <a:t>D’arc</a:t>
            </a:r>
            <a:r>
              <a:rPr lang="es-AR" sz="1250" dirty="0">
                <a:solidFill>
                  <a:schemeClr val="tx1"/>
                </a:solidFill>
                <a:cs typeface="Aharoni" panose="02010803020104030203" pitchFamily="2" charset="-79"/>
              </a:rPr>
              <a:t>, </a:t>
            </a:r>
            <a:r>
              <a:rPr lang="es-AR" sz="1250" dirty="0" err="1">
                <a:solidFill>
                  <a:schemeClr val="tx1"/>
                </a:solidFill>
                <a:cs typeface="Aharoni" panose="02010803020104030203" pitchFamily="2" charset="-79"/>
              </a:rPr>
              <a:t>L’expres</a:t>
            </a:r>
            <a:r>
              <a:rPr lang="es-AR" sz="1250" dirty="0">
                <a:solidFill>
                  <a:schemeClr val="tx1"/>
                </a:solidFill>
                <a:cs typeface="Aharoni" panose="02010803020104030203" pitchFamily="2" charset="-79"/>
              </a:rPr>
              <a:t>, SVA son algunos ejemplos de los lugares de venta oficial que deben priorizar los modelos a vender.</a:t>
            </a:r>
          </a:p>
          <a:p>
            <a:pPr marL="285750" indent="-285750" algn="l">
              <a:buFont typeface="Arial" panose="020B0604020202020204" pitchFamily="34" charset="0"/>
              <a:buChar char="•"/>
            </a:pPr>
            <a:endParaRPr lang="es-AR" sz="1250" dirty="0">
              <a:solidFill>
                <a:schemeClr val="tx1"/>
              </a:solidFill>
              <a:cs typeface="Aharoni" panose="02010803020104030203" pitchFamily="2" charset="-79"/>
            </a:endParaRPr>
          </a:p>
          <a:p>
            <a:pPr marL="285750" indent="-285750" algn="l">
              <a:buFont typeface="Arial" panose="020B0604020202020204" pitchFamily="34" charset="0"/>
              <a:buChar char="•"/>
            </a:pPr>
            <a:r>
              <a:rPr lang="es-AR" sz="1250" b="1" dirty="0">
                <a:solidFill>
                  <a:schemeClr val="tx1"/>
                </a:solidFill>
                <a:cs typeface="Aharoni" panose="02010803020104030203" pitchFamily="2" charset="-79"/>
              </a:rPr>
              <a:t>Agencia </a:t>
            </a:r>
            <a:r>
              <a:rPr lang="es-AR" sz="1250" b="1" dirty="0" smtClean="0">
                <a:solidFill>
                  <a:schemeClr val="tx1"/>
                </a:solidFill>
                <a:cs typeface="Aharoni" panose="02010803020104030203" pitchFamily="2" charset="-79"/>
              </a:rPr>
              <a:t>creativa:</a:t>
            </a:r>
            <a:r>
              <a:rPr lang="es-AR" sz="1250" dirty="0" smtClean="0">
                <a:solidFill>
                  <a:schemeClr val="tx1"/>
                </a:solidFill>
                <a:cs typeface="Aharoni" panose="02010803020104030203" pitchFamily="2" charset="-79"/>
              </a:rPr>
              <a:t> </a:t>
            </a:r>
            <a:r>
              <a:rPr lang="es-AR" sz="1250" dirty="0">
                <a:solidFill>
                  <a:schemeClr val="tx1"/>
                </a:solidFill>
                <a:cs typeface="Aharoni" panose="02010803020104030203" pitchFamily="2" charset="-79"/>
              </a:rPr>
              <a:t>O.P.EN de </a:t>
            </a:r>
            <a:r>
              <a:rPr lang="es-AR" sz="1250" dirty="0" err="1">
                <a:solidFill>
                  <a:schemeClr val="tx1"/>
                </a:solidFill>
                <a:cs typeface="Aharoni" panose="02010803020104030203" pitchFamily="2" charset="-79"/>
              </a:rPr>
              <a:t>Omnicom</a:t>
            </a:r>
            <a:r>
              <a:rPr lang="es-AR" sz="1250" dirty="0">
                <a:solidFill>
                  <a:schemeClr val="tx1"/>
                </a:solidFill>
                <a:cs typeface="Aharoni" panose="02010803020104030203" pitchFamily="2" charset="-79"/>
              </a:rPr>
              <a:t> es la agencia dedicada exclusivamente a Peugeot para cubrir sus actividades en cada uno de los mercados.</a:t>
            </a:r>
          </a:p>
        </p:txBody>
      </p:sp>
    </p:spTree>
    <p:extLst>
      <p:ext uri="{BB962C8B-B14F-4D97-AF65-F5344CB8AC3E}">
        <p14:creationId xmlns:p14="http://schemas.microsoft.com/office/powerpoint/2010/main" val="12766462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7CAA62-D64C-E8A3-94FF-323C8B8810B9}"/>
              </a:ext>
            </a:extLst>
          </p:cNvPr>
          <p:cNvSpPr txBox="1">
            <a:spLocks/>
          </p:cNvSpPr>
          <p:nvPr/>
        </p:nvSpPr>
        <p:spPr>
          <a:xfrm>
            <a:off x="0" y="1"/>
            <a:ext cx="12192000" cy="431513"/>
          </a:xfrm>
          <a:prstGeom prst="rect">
            <a:avLst/>
          </a:prstGeom>
          <a:solidFill>
            <a:schemeClr val="tx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2800" b="1" dirty="0" smtClean="0">
                <a:solidFill>
                  <a:schemeClr val="bg1"/>
                </a:solidFill>
                <a:latin typeface="+mn-lt"/>
                <a:ea typeface="Yu Gothic UI Semilight" panose="020B0400000000000000" pitchFamily="34" charset="-128"/>
                <a:cs typeface="Aharoni" panose="02010803020104030203" pitchFamily="2" charset="-79"/>
              </a:rPr>
              <a:t>MODELO CANVAS</a:t>
            </a:r>
            <a:endParaRPr lang="en-US" sz="2800" b="1" dirty="0">
              <a:solidFill>
                <a:schemeClr val="bg1"/>
              </a:solidFill>
              <a:latin typeface="+mn-lt"/>
              <a:ea typeface="Yu Gothic UI Semilight" panose="020B0400000000000000" pitchFamily="34" charset="-128"/>
              <a:cs typeface="Aharoni" panose="02010803020104030203" pitchFamily="2" charset="-79"/>
            </a:endParaRPr>
          </a:p>
        </p:txBody>
      </p:sp>
      <p:sp>
        <p:nvSpPr>
          <p:cNvPr id="5" name="Rectángulo 4">
            <a:extLst>
              <a:ext uri="{FF2B5EF4-FFF2-40B4-BE49-F238E27FC236}">
                <a16:creationId xmlns:a16="http://schemas.microsoft.com/office/drawing/2014/main" id="{210D0F12-9F54-40E3-B50E-B39A6A56829F}"/>
              </a:ext>
            </a:extLst>
          </p:cNvPr>
          <p:cNvSpPr/>
          <p:nvPr/>
        </p:nvSpPr>
        <p:spPr>
          <a:xfrm>
            <a:off x="1153551" y="5140060"/>
            <a:ext cx="4803112" cy="1434905"/>
          </a:xfrm>
          <a:prstGeom prst="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AR" sz="1600" b="1" dirty="0" smtClean="0">
                <a:ln w="0"/>
                <a:solidFill>
                  <a:schemeClr val="tx1"/>
                </a:solidFill>
              </a:rPr>
              <a:t>ESTRUCTURA DE COSTOS</a:t>
            </a:r>
          </a:p>
          <a:p>
            <a:pPr marL="285750" indent="-285750">
              <a:buFont typeface="Arial" panose="020B0604020202020204" pitchFamily="34" charset="0"/>
              <a:buChar char="•"/>
            </a:pPr>
            <a:r>
              <a:rPr lang="es-AR" sz="1400" dirty="0" smtClean="0">
                <a:ln w="0"/>
                <a:solidFill>
                  <a:schemeClr val="tx1"/>
                </a:solidFill>
              </a:rPr>
              <a:t>Infraestructura</a:t>
            </a:r>
          </a:p>
          <a:p>
            <a:pPr marL="285750" indent="-285750">
              <a:buFont typeface="Arial" panose="020B0604020202020204" pitchFamily="34" charset="0"/>
              <a:buChar char="•"/>
            </a:pPr>
            <a:r>
              <a:rPr lang="es-AR" sz="1400" dirty="0" smtClean="0">
                <a:ln w="0"/>
                <a:solidFill>
                  <a:schemeClr val="tx1"/>
                </a:solidFill>
              </a:rPr>
              <a:t>Maquinaria</a:t>
            </a:r>
            <a:endParaRPr lang="es-AR" sz="1400" dirty="0">
              <a:ln w="0"/>
              <a:solidFill>
                <a:schemeClr val="tx1"/>
              </a:solidFill>
            </a:endParaRPr>
          </a:p>
          <a:p>
            <a:pPr marL="285750" indent="-285750">
              <a:buFont typeface="Arial" panose="020B0604020202020204" pitchFamily="34" charset="0"/>
              <a:buChar char="•"/>
            </a:pPr>
            <a:r>
              <a:rPr lang="es-AR" sz="1400" dirty="0" smtClean="0">
                <a:ln w="0"/>
                <a:solidFill>
                  <a:schemeClr val="tx1"/>
                </a:solidFill>
              </a:rPr>
              <a:t>Sueldos</a:t>
            </a:r>
            <a:endParaRPr lang="es-AR" sz="1400" dirty="0">
              <a:ln w="0"/>
              <a:solidFill>
                <a:schemeClr val="tx1"/>
              </a:solidFill>
            </a:endParaRPr>
          </a:p>
          <a:p>
            <a:pPr marL="285750" indent="-285750">
              <a:buFont typeface="Arial" panose="020B0604020202020204" pitchFamily="34" charset="0"/>
              <a:buChar char="•"/>
            </a:pPr>
            <a:r>
              <a:rPr lang="es-AR" sz="1400" dirty="0" smtClean="0"/>
              <a:t>Stock de autopartes</a:t>
            </a:r>
          </a:p>
          <a:p>
            <a:pPr marL="285750" indent="-285750">
              <a:buFont typeface="Arial" panose="020B0604020202020204" pitchFamily="34" charset="0"/>
              <a:buChar char="•"/>
            </a:pPr>
            <a:r>
              <a:rPr lang="es-AR" sz="1400" dirty="0" smtClean="0"/>
              <a:t>Inversiones</a:t>
            </a:r>
            <a:endParaRPr lang="es-AR" sz="1400" dirty="0"/>
          </a:p>
        </p:txBody>
      </p:sp>
      <p:sp>
        <p:nvSpPr>
          <p:cNvPr id="6" name="Rectángulo 5">
            <a:extLst>
              <a:ext uri="{FF2B5EF4-FFF2-40B4-BE49-F238E27FC236}">
                <a16:creationId xmlns:a16="http://schemas.microsoft.com/office/drawing/2014/main" id="{CBF9AB53-5096-423E-8F88-F18A7299EA87}"/>
              </a:ext>
            </a:extLst>
          </p:cNvPr>
          <p:cNvSpPr/>
          <p:nvPr/>
        </p:nvSpPr>
        <p:spPr>
          <a:xfrm>
            <a:off x="6257110" y="5140061"/>
            <a:ext cx="4743826" cy="1434905"/>
          </a:xfrm>
          <a:prstGeom prst="rect">
            <a:avLst/>
          </a:prstGeom>
          <a:noFill/>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AR" sz="1600" b="1" dirty="0" smtClean="0">
                <a:ln w="0"/>
                <a:solidFill>
                  <a:schemeClr val="tx1"/>
                </a:solidFill>
              </a:rPr>
              <a:t>FUENTE DE INGRESOS</a:t>
            </a:r>
          </a:p>
          <a:p>
            <a:pPr marL="285750" indent="-285750">
              <a:buFont typeface="Arial" panose="020B0604020202020204" pitchFamily="34" charset="0"/>
              <a:buChar char="•"/>
            </a:pPr>
            <a:r>
              <a:rPr lang="es-AR" sz="1400" dirty="0" smtClean="0">
                <a:ln w="0"/>
                <a:solidFill>
                  <a:schemeClr val="tx1"/>
                </a:solidFill>
              </a:rPr>
              <a:t>Venta directa (a individuos)</a:t>
            </a:r>
          </a:p>
          <a:p>
            <a:pPr marL="285750" indent="-285750">
              <a:buFont typeface="Arial" panose="020B0604020202020204" pitchFamily="34" charset="0"/>
              <a:buChar char="•"/>
            </a:pPr>
            <a:r>
              <a:rPr lang="es-AR" sz="1400" dirty="0" smtClean="0">
                <a:ln w="0"/>
                <a:solidFill>
                  <a:schemeClr val="tx1"/>
                </a:solidFill>
              </a:rPr>
              <a:t>Venta Indirecta</a:t>
            </a:r>
          </a:p>
          <a:p>
            <a:pPr marL="285750" indent="-285750">
              <a:buFont typeface="Arial" panose="020B0604020202020204" pitchFamily="34" charset="0"/>
              <a:buChar char="•"/>
            </a:pPr>
            <a:r>
              <a:rPr lang="es-AR" sz="1400" dirty="0" smtClean="0">
                <a:ln w="0"/>
                <a:solidFill>
                  <a:schemeClr val="tx1"/>
                </a:solidFill>
              </a:rPr>
              <a:t>Venta a empresas</a:t>
            </a:r>
          </a:p>
          <a:p>
            <a:pPr marL="285750" indent="-285750">
              <a:buFont typeface="Arial" panose="020B0604020202020204" pitchFamily="34" charset="0"/>
              <a:buChar char="•"/>
            </a:pPr>
            <a:r>
              <a:rPr lang="es-AR" sz="1400" dirty="0" smtClean="0"/>
              <a:t>Repuestos (autopartes)</a:t>
            </a:r>
          </a:p>
          <a:p>
            <a:pPr marL="285750" indent="-285750">
              <a:buFont typeface="Arial" panose="020B0604020202020204" pitchFamily="34" charset="0"/>
              <a:buChar char="•"/>
            </a:pPr>
            <a:r>
              <a:rPr lang="es-AR" sz="1400" dirty="0" smtClean="0"/>
              <a:t>Talleres oficiales</a:t>
            </a:r>
            <a:endParaRPr lang="es-AR" sz="1600" b="1" dirty="0"/>
          </a:p>
        </p:txBody>
      </p:sp>
      <p:sp>
        <p:nvSpPr>
          <p:cNvPr id="7" name="Rectángulo 6">
            <a:extLst>
              <a:ext uri="{FF2B5EF4-FFF2-40B4-BE49-F238E27FC236}">
                <a16:creationId xmlns:a16="http://schemas.microsoft.com/office/drawing/2014/main" id="{DB9B8D9F-9CC5-41BB-9CCC-F73341DDFCEB}"/>
              </a:ext>
            </a:extLst>
          </p:cNvPr>
          <p:cNvSpPr/>
          <p:nvPr/>
        </p:nvSpPr>
        <p:spPr>
          <a:xfrm>
            <a:off x="272978" y="695398"/>
            <a:ext cx="1962087" cy="4259162"/>
          </a:xfrm>
          <a:prstGeom prst="rect">
            <a:avLst/>
          </a:prstGeom>
          <a:noFill/>
          <a:ln w="28575">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AR" sz="1600" b="1" dirty="0" smtClean="0">
                <a:ln w="0"/>
                <a:solidFill>
                  <a:schemeClr val="tx1"/>
                </a:solidFill>
              </a:rPr>
              <a:t>SOCIOS CLAVES</a:t>
            </a:r>
          </a:p>
          <a:p>
            <a:pPr algn="ctr"/>
            <a:endParaRPr lang="es-AR" sz="1600" b="1" dirty="0">
              <a:ln w="0"/>
              <a:solidFill>
                <a:schemeClr val="tx1"/>
              </a:solidFill>
            </a:endParaRPr>
          </a:p>
          <a:p>
            <a:pPr marL="285750" indent="-285750">
              <a:buFont typeface="Arial" panose="020B0604020202020204" pitchFamily="34" charset="0"/>
              <a:buChar char="•"/>
            </a:pPr>
            <a:r>
              <a:rPr lang="es-AR" sz="1400" dirty="0" smtClean="0">
                <a:ln w="0"/>
                <a:solidFill>
                  <a:schemeClr val="tx1"/>
                </a:solidFill>
              </a:rPr>
              <a:t>Accionistas</a:t>
            </a:r>
          </a:p>
          <a:p>
            <a:pPr marL="285750" indent="-285750">
              <a:buFont typeface="Arial" panose="020B0604020202020204" pitchFamily="34" charset="0"/>
              <a:buChar char="•"/>
            </a:pPr>
            <a:r>
              <a:rPr lang="es-AR" sz="1400" dirty="0" smtClean="0">
                <a:ln w="0"/>
                <a:solidFill>
                  <a:schemeClr val="tx1"/>
                </a:solidFill>
              </a:rPr>
              <a:t>Proveedores de insumos</a:t>
            </a:r>
          </a:p>
          <a:p>
            <a:pPr marL="285750" indent="-285750">
              <a:buFont typeface="Arial" panose="020B0604020202020204" pitchFamily="34" charset="0"/>
              <a:buChar char="•"/>
            </a:pPr>
            <a:r>
              <a:rPr lang="es-AR" sz="1400" dirty="0" smtClean="0">
                <a:ln w="0"/>
                <a:solidFill>
                  <a:schemeClr val="tx1"/>
                </a:solidFill>
              </a:rPr>
              <a:t>Concesionarias</a:t>
            </a:r>
          </a:p>
          <a:p>
            <a:pPr marL="285750" indent="-285750">
              <a:buFont typeface="Arial" panose="020B0604020202020204" pitchFamily="34" charset="0"/>
              <a:buChar char="•"/>
            </a:pPr>
            <a:r>
              <a:rPr lang="es-AR" sz="1400" dirty="0" smtClean="0">
                <a:ln w="0"/>
                <a:solidFill>
                  <a:schemeClr val="tx1"/>
                </a:solidFill>
              </a:rPr>
              <a:t>Gobierno</a:t>
            </a:r>
          </a:p>
          <a:p>
            <a:pPr marL="285750" indent="-285750">
              <a:buFont typeface="Arial" panose="020B0604020202020204" pitchFamily="34" charset="0"/>
              <a:buChar char="•"/>
            </a:pPr>
            <a:r>
              <a:rPr lang="es-AR" sz="1400" dirty="0" smtClean="0">
                <a:ln w="0"/>
                <a:solidFill>
                  <a:schemeClr val="tx1"/>
                </a:solidFill>
              </a:rPr>
              <a:t>Sindicato</a:t>
            </a:r>
          </a:p>
          <a:p>
            <a:pPr marL="285750" indent="-285750">
              <a:buFont typeface="Arial" panose="020B0604020202020204" pitchFamily="34" charset="0"/>
              <a:buChar char="•"/>
            </a:pPr>
            <a:r>
              <a:rPr lang="es-AR" sz="1400" dirty="0" smtClean="0"/>
              <a:t>Medios de comunicación</a:t>
            </a:r>
            <a:r>
              <a:rPr lang="es-AR" sz="1600" b="1" dirty="0" smtClean="0"/>
              <a:t/>
            </a:r>
            <a:br>
              <a:rPr lang="es-AR" sz="1600" b="1" dirty="0" smtClean="0"/>
            </a:br>
            <a:r>
              <a:rPr lang="es-AR" sz="1600" b="1" dirty="0" smtClean="0"/>
              <a:t/>
            </a:r>
            <a:br>
              <a:rPr lang="es-AR" sz="1600" b="1" dirty="0" smtClean="0"/>
            </a:br>
            <a:endParaRPr lang="es-AR" sz="1600" b="1" dirty="0"/>
          </a:p>
        </p:txBody>
      </p:sp>
      <p:sp>
        <p:nvSpPr>
          <p:cNvPr id="8" name="Rectángulo 7">
            <a:extLst>
              <a:ext uri="{FF2B5EF4-FFF2-40B4-BE49-F238E27FC236}">
                <a16:creationId xmlns:a16="http://schemas.microsoft.com/office/drawing/2014/main" id="{DC1929B7-FFC8-40B4-A34B-67EEE3630190}"/>
              </a:ext>
            </a:extLst>
          </p:cNvPr>
          <p:cNvSpPr/>
          <p:nvPr/>
        </p:nvSpPr>
        <p:spPr>
          <a:xfrm>
            <a:off x="2405164" y="695395"/>
            <a:ext cx="2523875" cy="2049954"/>
          </a:xfrm>
          <a:prstGeom prst="rect">
            <a:avLst/>
          </a:prstGeom>
          <a:noFill/>
          <a:ln w="28575">
            <a:solidFill>
              <a:schemeClr val="bg2">
                <a:lumMod val="5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s-AR" sz="1600" b="1" dirty="0" smtClean="0">
                <a:ln w="0"/>
                <a:solidFill>
                  <a:schemeClr val="tx1"/>
                </a:solidFill>
              </a:rPr>
              <a:t>ACTIVIDAD CLAVE</a:t>
            </a:r>
          </a:p>
          <a:p>
            <a:pPr algn="ctr"/>
            <a:endParaRPr lang="es-AR" sz="1600" b="1" dirty="0">
              <a:ln w="0"/>
              <a:solidFill>
                <a:schemeClr val="tx1"/>
              </a:solidFill>
            </a:endParaRPr>
          </a:p>
          <a:p>
            <a:pPr marL="285750" indent="-285750">
              <a:buFont typeface="Arial" panose="020B0604020202020204" pitchFamily="34" charset="0"/>
              <a:buChar char="•"/>
            </a:pPr>
            <a:r>
              <a:rPr lang="es-AR" sz="1400" dirty="0" smtClean="0">
                <a:ln w="0"/>
                <a:solidFill>
                  <a:schemeClr val="tx1"/>
                </a:solidFill>
              </a:rPr>
              <a:t>Producción</a:t>
            </a:r>
          </a:p>
          <a:p>
            <a:pPr marL="285750" indent="-285750">
              <a:buFont typeface="Arial" panose="020B0604020202020204" pitchFamily="34" charset="0"/>
              <a:buChar char="•"/>
            </a:pPr>
            <a:r>
              <a:rPr lang="es-AR" sz="1400" dirty="0" smtClean="0">
                <a:ln w="0"/>
                <a:solidFill>
                  <a:schemeClr val="tx1"/>
                </a:solidFill>
              </a:rPr>
              <a:t>Almacenamiento</a:t>
            </a:r>
          </a:p>
          <a:p>
            <a:pPr marL="285750" indent="-285750">
              <a:buFont typeface="Arial" panose="020B0604020202020204" pitchFamily="34" charset="0"/>
              <a:buChar char="•"/>
            </a:pPr>
            <a:r>
              <a:rPr lang="es-AR" sz="1400" dirty="0" smtClean="0">
                <a:ln w="0"/>
                <a:solidFill>
                  <a:schemeClr val="tx1"/>
                </a:solidFill>
              </a:rPr>
              <a:t>Distribución</a:t>
            </a:r>
          </a:p>
          <a:p>
            <a:pPr marL="285750" indent="-285750">
              <a:buFont typeface="Arial" panose="020B0604020202020204" pitchFamily="34" charset="0"/>
              <a:buChar char="•"/>
            </a:pPr>
            <a:r>
              <a:rPr lang="es-AR" sz="1400" dirty="0" smtClean="0">
                <a:ln w="0"/>
                <a:solidFill>
                  <a:schemeClr val="tx1"/>
                </a:solidFill>
              </a:rPr>
              <a:t>Marketing</a:t>
            </a:r>
          </a:p>
          <a:p>
            <a:pPr marL="285750" indent="-285750">
              <a:buFont typeface="Arial" panose="020B0604020202020204" pitchFamily="34" charset="0"/>
              <a:buChar char="•"/>
            </a:pPr>
            <a:r>
              <a:rPr lang="es-AR" sz="1400" dirty="0" smtClean="0">
                <a:ln w="0"/>
                <a:solidFill>
                  <a:schemeClr val="tx1"/>
                </a:solidFill>
              </a:rPr>
              <a:t>Publicidad</a:t>
            </a:r>
            <a:endParaRPr lang="es-AR" sz="1400" dirty="0"/>
          </a:p>
        </p:txBody>
      </p:sp>
      <p:sp>
        <p:nvSpPr>
          <p:cNvPr id="9" name="Rectángulo 8">
            <a:extLst>
              <a:ext uri="{FF2B5EF4-FFF2-40B4-BE49-F238E27FC236}">
                <a16:creationId xmlns:a16="http://schemas.microsoft.com/office/drawing/2014/main" id="{09E9E40C-F721-4D82-BC09-01C0A8518DD9}"/>
              </a:ext>
            </a:extLst>
          </p:cNvPr>
          <p:cNvSpPr/>
          <p:nvPr/>
        </p:nvSpPr>
        <p:spPr>
          <a:xfrm>
            <a:off x="9975671" y="695395"/>
            <a:ext cx="1969477" cy="4259164"/>
          </a:xfrm>
          <a:prstGeom prst="rect">
            <a:avLst/>
          </a:prstGeom>
          <a:noFill/>
          <a:ln w="28575">
            <a:solidFill>
              <a:srgbClr val="953B3B"/>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AR" sz="1600" b="1" dirty="0" smtClean="0">
                <a:ln w="0"/>
                <a:solidFill>
                  <a:schemeClr val="tx1"/>
                </a:solidFill>
              </a:rPr>
              <a:t>SEGMENTO CLIENTES</a:t>
            </a:r>
            <a:r>
              <a:rPr lang="es-AR" sz="1600" b="1" dirty="0" smtClean="0"/>
              <a:t/>
            </a:r>
            <a:br>
              <a:rPr lang="es-AR" sz="1600" b="1" dirty="0" smtClean="0"/>
            </a:br>
            <a:endParaRPr lang="es-AR" sz="1600" b="1" dirty="0" smtClean="0"/>
          </a:p>
          <a:p>
            <a:pPr marL="285750" indent="-285750">
              <a:buFont typeface="Arial" panose="020B0604020202020204" pitchFamily="34" charset="0"/>
              <a:buChar char="•"/>
            </a:pPr>
            <a:r>
              <a:rPr lang="es-AR" sz="1400" dirty="0" smtClean="0"/>
              <a:t>Concesionarias</a:t>
            </a:r>
          </a:p>
          <a:p>
            <a:pPr marL="285750" indent="-285750">
              <a:buFont typeface="Arial" panose="020B0604020202020204" pitchFamily="34" charset="0"/>
              <a:buChar char="•"/>
            </a:pPr>
            <a:endParaRPr lang="es-AR" sz="1400" dirty="0" smtClean="0"/>
          </a:p>
          <a:p>
            <a:pPr marL="285750" indent="-285750">
              <a:buFont typeface="Arial" panose="020B0604020202020204" pitchFamily="34" charset="0"/>
              <a:buChar char="•"/>
            </a:pPr>
            <a:r>
              <a:rPr lang="es-AR" sz="1400" dirty="0" smtClean="0"/>
              <a:t>Jóvenes</a:t>
            </a:r>
          </a:p>
          <a:p>
            <a:pPr marL="285750" indent="-285750">
              <a:buFont typeface="Arial" panose="020B0604020202020204" pitchFamily="34" charset="0"/>
              <a:buChar char="•"/>
            </a:pPr>
            <a:r>
              <a:rPr lang="es-AR" sz="1400" dirty="0" smtClean="0"/>
              <a:t>Parejas</a:t>
            </a:r>
          </a:p>
          <a:p>
            <a:pPr marL="285750" indent="-285750">
              <a:buFont typeface="Arial" panose="020B0604020202020204" pitchFamily="34" charset="0"/>
              <a:buChar char="•"/>
            </a:pPr>
            <a:r>
              <a:rPr lang="es-AR" sz="1400" dirty="0" smtClean="0"/>
              <a:t>Familias pequeñas</a:t>
            </a:r>
          </a:p>
          <a:p>
            <a:pPr marL="285750" indent="-285750">
              <a:buFont typeface="Arial" panose="020B0604020202020204" pitchFamily="34" charset="0"/>
              <a:buChar char="•"/>
            </a:pPr>
            <a:endParaRPr lang="es-AR" sz="1400" dirty="0"/>
          </a:p>
          <a:p>
            <a:pPr marL="285750" indent="-285750">
              <a:buFont typeface="Arial" panose="020B0604020202020204" pitchFamily="34" charset="0"/>
              <a:buChar char="•"/>
            </a:pPr>
            <a:r>
              <a:rPr lang="es-AR" sz="1400" dirty="0" smtClean="0"/>
              <a:t>Empresas</a:t>
            </a:r>
          </a:p>
          <a:p>
            <a:pPr algn="ctr"/>
            <a:endParaRPr lang="es-AR" sz="1600" b="1" dirty="0" smtClean="0"/>
          </a:p>
          <a:p>
            <a:pPr algn="ctr"/>
            <a:r>
              <a:rPr lang="es-AR" sz="1600" b="1" dirty="0" smtClean="0"/>
              <a:t/>
            </a:r>
            <a:br>
              <a:rPr lang="es-AR" sz="1600" b="1" dirty="0" smtClean="0"/>
            </a:br>
            <a:endParaRPr lang="es-AR" sz="1600" b="1" dirty="0"/>
          </a:p>
        </p:txBody>
      </p:sp>
      <p:sp>
        <p:nvSpPr>
          <p:cNvPr id="10" name="Rectángulo 9">
            <a:extLst>
              <a:ext uri="{FF2B5EF4-FFF2-40B4-BE49-F238E27FC236}">
                <a16:creationId xmlns:a16="http://schemas.microsoft.com/office/drawing/2014/main" id="{379BD939-7A63-452C-896D-1575F9A58D25}"/>
              </a:ext>
            </a:extLst>
          </p:cNvPr>
          <p:cNvSpPr/>
          <p:nvPr/>
        </p:nvSpPr>
        <p:spPr>
          <a:xfrm>
            <a:off x="5107566" y="695395"/>
            <a:ext cx="1969477" cy="4259164"/>
          </a:xfrm>
          <a:prstGeom prst="rect">
            <a:avLst/>
          </a:prstGeom>
          <a:noFill/>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AR" sz="1600" b="1" dirty="0" smtClean="0">
                <a:ln w="0"/>
                <a:solidFill>
                  <a:schemeClr val="tx1"/>
                </a:solidFill>
              </a:rPr>
              <a:t>PROPUESTA DE VALOR</a:t>
            </a:r>
            <a:r>
              <a:rPr lang="es-AR" sz="1600" b="1" dirty="0" smtClean="0"/>
              <a:t/>
            </a:r>
            <a:br>
              <a:rPr lang="es-AR" sz="1600" b="1" dirty="0" smtClean="0"/>
            </a:br>
            <a:endParaRPr lang="es-AR" sz="1600" b="1" dirty="0" smtClean="0"/>
          </a:p>
          <a:p>
            <a:pPr algn="ctr"/>
            <a:endParaRPr lang="es-AR" sz="1600" b="1" dirty="0"/>
          </a:p>
          <a:p>
            <a:pPr algn="ctr"/>
            <a:endParaRPr lang="es-AR" sz="1400" dirty="0"/>
          </a:p>
          <a:p>
            <a:pPr marL="285750" indent="-285750">
              <a:buFont typeface="Arial" panose="020B0604020202020204" pitchFamily="34" charset="0"/>
              <a:buChar char="•"/>
            </a:pPr>
            <a:r>
              <a:rPr lang="es-AR" sz="1400" dirty="0" smtClean="0"/>
              <a:t>Confort</a:t>
            </a:r>
          </a:p>
          <a:p>
            <a:pPr marL="285750" indent="-285750">
              <a:buFont typeface="Arial" panose="020B0604020202020204" pitchFamily="34" charset="0"/>
              <a:buChar char="•"/>
            </a:pPr>
            <a:r>
              <a:rPr lang="es-AR" sz="1400" dirty="0" smtClean="0"/>
              <a:t>Tecnología</a:t>
            </a:r>
          </a:p>
          <a:p>
            <a:pPr marL="285750" indent="-285750">
              <a:buFont typeface="Arial" panose="020B0604020202020204" pitchFamily="34" charset="0"/>
              <a:buChar char="•"/>
            </a:pPr>
            <a:r>
              <a:rPr lang="es-AR" sz="1400" dirty="0" smtClean="0"/>
              <a:t>Calidad</a:t>
            </a:r>
          </a:p>
          <a:p>
            <a:pPr marL="285750" indent="-285750">
              <a:buFont typeface="Arial" panose="020B0604020202020204" pitchFamily="34" charset="0"/>
              <a:buChar char="•"/>
            </a:pPr>
            <a:r>
              <a:rPr lang="es-AR" sz="1400" dirty="0" smtClean="0"/>
              <a:t>Fuerza</a:t>
            </a:r>
          </a:p>
          <a:p>
            <a:pPr marL="285750" indent="-285750">
              <a:buFont typeface="Arial" panose="020B0604020202020204" pitchFamily="34" charset="0"/>
              <a:buChar char="•"/>
            </a:pPr>
            <a:r>
              <a:rPr lang="es-AR" sz="1400" dirty="0" smtClean="0"/>
              <a:t>Velocidad</a:t>
            </a:r>
          </a:p>
          <a:p>
            <a:pPr marL="285750" indent="-285750">
              <a:buFont typeface="Arial" panose="020B0604020202020204" pitchFamily="34" charset="0"/>
              <a:buChar char="•"/>
            </a:pPr>
            <a:r>
              <a:rPr lang="es-AR" sz="1400" dirty="0" smtClean="0"/>
              <a:t>Elegancia</a:t>
            </a:r>
          </a:p>
          <a:p>
            <a:pPr marL="285750" indent="-285750">
              <a:buFont typeface="Arial" panose="020B0604020202020204" pitchFamily="34" charset="0"/>
              <a:buChar char="•"/>
            </a:pPr>
            <a:endParaRPr lang="es-AR" sz="1400" dirty="0"/>
          </a:p>
          <a:p>
            <a:pPr marL="285750" indent="-285750">
              <a:buFont typeface="Arial" panose="020B0604020202020204" pitchFamily="34" charset="0"/>
              <a:buChar char="•"/>
            </a:pPr>
            <a:endParaRPr lang="es-AR" sz="1400" dirty="0"/>
          </a:p>
          <a:p>
            <a:pPr algn="ctr"/>
            <a:endParaRPr lang="es-AR" sz="1400" dirty="0"/>
          </a:p>
        </p:txBody>
      </p:sp>
      <p:sp>
        <p:nvSpPr>
          <p:cNvPr id="11" name="Rectángulo 10">
            <a:extLst>
              <a:ext uri="{FF2B5EF4-FFF2-40B4-BE49-F238E27FC236}">
                <a16:creationId xmlns:a16="http://schemas.microsoft.com/office/drawing/2014/main" id="{AEF47532-DE88-4D4A-8661-FDD1E8AF75E7}"/>
              </a:ext>
            </a:extLst>
          </p:cNvPr>
          <p:cNvSpPr/>
          <p:nvPr/>
        </p:nvSpPr>
        <p:spPr>
          <a:xfrm>
            <a:off x="2391822" y="2891662"/>
            <a:ext cx="2558987" cy="2062898"/>
          </a:xfrm>
          <a:prstGeom prst="rect">
            <a:avLst/>
          </a:prstGeom>
          <a:noFill/>
          <a:ln w="28575">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AR" sz="1600" b="1" dirty="0" smtClean="0">
                <a:ln w="0"/>
                <a:solidFill>
                  <a:schemeClr val="tx1"/>
                </a:solidFill>
              </a:rPr>
              <a:t>RECURSOS CLAVES</a:t>
            </a:r>
          </a:p>
          <a:p>
            <a:pPr algn="ctr"/>
            <a:endParaRPr lang="es-AR" sz="1600" b="1" dirty="0" smtClean="0">
              <a:ln w="0"/>
              <a:solidFill>
                <a:schemeClr val="tx1"/>
              </a:solidFill>
            </a:endParaRPr>
          </a:p>
          <a:p>
            <a:pPr marL="285750" indent="-285750">
              <a:buFont typeface="Arial" panose="020B0604020202020204" pitchFamily="34" charset="0"/>
              <a:buChar char="•"/>
            </a:pPr>
            <a:r>
              <a:rPr lang="es-AR" sz="1400" dirty="0" smtClean="0">
                <a:ln w="0"/>
                <a:solidFill>
                  <a:schemeClr val="tx1"/>
                </a:solidFill>
              </a:rPr>
              <a:t>Electricidad</a:t>
            </a:r>
          </a:p>
          <a:p>
            <a:pPr marL="285750" indent="-285750">
              <a:buFont typeface="Arial" panose="020B0604020202020204" pitchFamily="34" charset="0"/>
              <a:buChar char="•"/>
            </a:pPr>
            <a:r>
              <a:rPr lang="es-AR" sz="1400" dirty="0" smtClean="0">
                <a:ln w="0"/>
                <a:solidFill>
                  <a:schemeClr val="tx1"/>
                </a:solidFill>
              </a:rPr>
              <a:t>Acero y otros metales</a:t>
            </a:r>
          </a:p>
          <a:p>
            <a:pPr marL="285750" indent="-285750">
              <a:buFont typeface="Arial" panose="020B0604020202020204" pitchFamily="34" charset="0"/>
              <a:buChar char="•"/>
            </a:pPr>
            <a:r>
              <a:rPr lang="es-AR" sz="1400" dirty="0" smtClean="0"/>
              <a:t>Productos electrónicos</a:t>
            </a:r>
          </a:p>
          <a:p>
            <a:pPr marL="285750" indent="-285750">
              <a:buFont typeface="Arial" panose="020B0604020202020204" pitchFamily="34" charset="0"/>
              <a:buChar char="•"/>
            </a:pPr>
            <a:r>
              <a:rPr lang="es-AR" sz="1400" dirty="0" smtClean="0"/>
              <a:t>Neumáticos</a:t>
            </a:r>
          </a:p>
          <a:p>
            <a:pPr marL="285750" indent="-285750">
              <a:buFont typeface="Arial" panose="020B0604020202020204" pitchFamily="34" charset="0"/>
              <a:buChar char="•"/>
            </a:pPr>
            <a:r>
              <a:rPr lang="es-AR" sz="1400" dirty="0" smtClean="0"/>
              <a:t>Cristales</a:t>
            </a:r>
          </a:p>
          <a:p>
            <a:pPr marL="285750" indent="-285750">
              <a:buFont typeface="Arial" panose="020B0604020202020204" pitchFamily="34" charset="0"/>
              <a:buChar char="•"/>
            </a:pPr>
            <a:r>
              <a:rPr lang="es-AR" sz="1400" dirty="0" smtClean="0"/>
              <a:t>Empleados</a:t>
            </a:r>
            <a:r>
              <a:rPr lang="es-AR" sz="1600" b="1" dirty="0" smtClean="0"/>
              <a:t/>
            </a:r>
            <a:br>
              <a:rPr lang="es-AR" sz="1600" b="1" dirty="0" smtClean="0"/>
            </a:br>
            <a:endParaRPr lang="es-AR" sz="1600" b="1" dirty="0"/>
          </a:p>
        </p:txBody>
      </p:sp>
      <p:sp>
        <p:nvSpPr>
          <p:cNvPr id="12" name="Rectángulo 11">
            <a:extLst>
              <a:ext uri="{FF2B5EF4-FFF2-40B4-BE49-F238E27FC236}">
                <a16:creationId xmlns:a16="http://schemas.microsoft.com/office/drawing/2014/main" id="{3BD3649B-AD22-491B-BD5D-2769C496E246}"/>
              </a:ext>
            </a:extLst>
          </p:cNvPr>
          <p:cNvSpPr/>
          <p:nvPr/>
        </p:nvSpPr>
        <p:spPr>
          <a:xfrm>
            <a:off x="7247142" y="692814"/>
            <a:ext cx="2571771" cy="2051244"/>
          </a:xfrm>
          <a:prstGeom prst="rect">
            <a:avLst/>
          </a:prstGeom>
          <a:noFill/>
          <a:ln w="28575">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AR" sz="1600" b="1" dirty="0" smtClean="0">
                <a:ln w="0"/>
                <a:solidFill>
                  <a:schemeClr val="tx1"/>
                </a:solidFill>
              </a:rPr>
              <a:t>RELACIÓN CON LOS CLIENTES</a:t>
            </a:r>
          </a:p>
          <a:p>
            <a:pPr algn="ctr"/>
            <a:endParaRPr lang="es-AR" sz="1600" b="1" dirty="0">
              <a:ln w="0"/>
              <a:solidFill>
                <a:schemeClr val="tx1"/>
              </a:solidFill>
            </a:endParaRPr>
          </a:p>
          <a:p>
            <a:pPr marL="285750" indent="-285750">
              <a:buFont typeface="Arial" panose="020B0604020202020204" pitchFamily="34" charset="0"/>
              <a:buChar char="•"/>
            </a:pPr>
            <a:r>
              <a:rPr lang="es-AR" sz="1400" dirty="0" smtClean="0">
                <a:ln w="0"/>
                <a:solidFill>
                  <a:schemeClr val="tx1"/>
                </a:solidFill>
              </a:rPr>
              <a:t>Servicio Postventa</a:t>
            </a:r>
          </a:p>
          <a:p>
            <a:pPr marL="285750" indent="-285750">
              <a:buFont typeface="Arial" panose="020B0604020202020204" pitchFamily="34" charset="0"/>
              <a:buChar char="•"/>
            </a:pPr>
            <a:r>
              <a:rPr lang="es-AR" sz="1400" dirty="0" smtClean="0">
                <a:ln w="0"/>
                <a:solidFill>
                  <a:schemeClr val="tx1"/>
                </a:solidFill>
              </a:rPr>
              <a:t>Financiación</a:t>
            </a:r>
          </a:p>
          <a:p>
            <a:pPr marL="285750" indent="-285750">
              <a:buFont typeface="Arial" panose="020B0604020202020204" pitchFamily="34" charset="0"/>
              <a:buChar char="•"/>
            </a:pPr>
            <a:r>
              <a:rPr lang="es-AR" sz="1400" dirty="0" smtClean="0">
                <a:ln w="0"/>
                <a:solidFill>
                  <a:schemeClr val="tx1"/>
                </a:solidFill>
              </a:rPr>
              <a:t>Publicidad</a:t>
            </a:r>
          </a:p>
          <a:p>
            <a:pPr marL="285750" indent="-285750">
              <a:buFont typeface="Arial" panose="020B0604020202020204" pitchFamily="34" charset="0"/>
              <a:buChar char="•"/>
            </a:pPr>
            <a:r>
              <a:rPr lang="es-AR" sz="1400" dirty="0" smtClean="0">
                <a:ln w="0"/>
                <a:solidFill>
                  <a:schemeClr val="tx1"/>
                </a:solidFill>
              </a:rPr>
              <a:t>Experiencia de prueba</a:t>
            </a:r>
          </a:p>
          <a:p>
            <a:pPr marL="285750" indent="-285750">
              <a:buFont typeface="Arial" panose="020B0604020202020204" pitchFamily="34" charset="0"/>
              <a:buChar char="•"/>
            </a:pPr>
            <a:r>
              <a:rPr lang="es-AR" sz="1400" dirty="0" smtClean="0">
                <a:ln w="0"/>
                <a:solidFill>
                  <a:schemeClr val="tx1"/>
                </a:solidFill>
              </a:rPr>
              <a:t>Peugeot Lounge (bar)</a:t>
            </a:r>
            <a:endParaRPr lang="es-AR" sz="1600" b="1" dirty="0"/>
          </a:p>
        </p:txBody>
      </p:sp>
      <p:sp>
        <p:nvSpPr>
          <p:cNvPr id="13" name="Rectángulo 12">
            <a:extLst>
              <a:ext uri="{FF2B5EF4-FFF2-40B4-BE49-F238E27FC236}">
                <a16:creationId xmlns:a16="http://schemas.microsoft.com/office/drawing/2014/main" id="{15DDB1F3-5456-4B24-8997-9E59FA96830E}"/>
              </a:ext>
            </a:extLst>
          </p:cNvPr>
          <p:cNvSpPr/>
          <p:nvPr/>
        </p:nvSpPr>
        <p:spPr>
          <a:xfrm>
            <a:off x="7255570" y="2929561"/>
            <a:ext cx="2563344" cy="2024997"/>
          </a:xfrm>
          <a:prstGeom prst="rect">
            <a:avLst/>
          </a:prstGeom>
          <a:noFill/>
          <a:ln w="28575">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AR" sz="1600" b="1" dirty="0" smtClean="0">
                <a:ln w="0"/>
                <a:solidFill>
                  <a:schemeClr val="tx1"/>
                </a:solidFill>
              </a:rPr>
              <a:t>CANALES</a:t>
            </a:r>
          </a:p>
          <a:p>
            <a:pPr algn="ctr"/>
            <a:endParaRPr lang="es-AR" sz="1600" b="1" dirty="0" smtClean="0">
              <a:ln w="0"/>
              <a:solidFill>
                <a:schemeClr val="tx1"/>
              </a:solidFill>
            </a:endParaRPr>
          </a:p>
          <a:p>
            <a:pPr marL="285750" indent="-285750">
              <a:buFont typeface="Arial" panose="020B0604020202020204" pitchFamily="34" charset="0"/>
              <a:buChar char="•"/>
            </a:pPr>
            <a:r>
              <a:rPr lang="es-AR" sz="1400" dirty="0" smtClean="0">
                <a:ln w="0"/>
                <a:solidFill>
                  <a:schemeClr val="tx1"/>
                </a:solidFill>
              </a:rPr>
              <a:t>Concesionarias</a:t>
            </a:r>
          </a:p>
          <a:p>
            <a:pPr marL="285750" indent="-285750">
              <a:buFont typeface="Arial" panose="020B0604020202020204" pitchFamily="34" charset="0"/>
              <a:buChar char="•"/>
            </a:pPr>
            <a:r>
              <a:rPr lang="es-AR" sz="1400" dirty="0" smtClean="0">
                <a:ln w="0"/>
                <a:solidFill>
                  <a:schemeClr val="tx1"/>
                </a:solidFill>
              </a:rPr>
              <a:t>Peugeot Professional Center</a:t>
            </a:r>
          </a:p>
          <a:p>
            <a:pPr marL="285750" indent="-285750">
              <a:buFont typeface="Arial" panose="020B0604020202020204" pitchFamily="34" charset="0"/>
              <a:buChar char="•"/>
            </a:pPr>
            <a:r>
              <a:rPr lang="es-AR" sz="1400" dirty="0" smtClean="0">
                <a:ln w="0"/>
                <a:solidFill>
                  <a:schemeClr val="tx1"/>
                </a:solidFill>
              </a:rPr>
              <a:t>Televisión</a:t>
            </a:r>
          </a:p>
          <a:p>
            <a:pPr marL="285750" indent="-285750">
              <a:buFont typeface="Arial" panose="020B0604020202020204" pitchFamily="34" charset="0"/>
              <a:buChar char="•"/>
            </a:pPr>
            <a:r>
              <a:rPr lang="es-AR" sz="1400" dirty="0" smtClean="0">
                <a:ln w="0"/>
                <a:solidFill>
                  <a:schemeClr val="tx1"/>
                </a:solidFill>
              </a:rPr>
              <a:t>Internet</a:t>
            </a:r>
          </a:p>
          <a:p>
            <a:pPr marL="285750" indent="-285750">
              <a:buFont typeface="Arial" panose="020B0604020202020204" pitchFamily="34" charset="0"/>
              <a:buChar char="•"/>
            </a:pPr>
            <a:r>
              <a:rPr lang="es-AR" sz="1400" dirty="0" smtClean="0">
                <a:ln w="0"/>
                <a:solidFill>
                  <a:schemeClr val="tx1"/>
                </a:solidFill>
              </a:rPr>
              <a:t>Redes Sociales</a:t>
            </a:r>
          </a:p>
          <a:p>
            <a:pPr marL="285750" indent="-285750">
              <a:buFont typeface="Arial" panose="020B0604020202020204" pitchFamily="34" charset="0"/>
              <a:buChar char="•"/>
            </a:pPr>
            <a:r>
              <a:rPr lang="es-AR" sz="1400" dirty="0">
                <a:ln w="0"/>
                <a:solidFill>
                  <a:schemeClr val="tx1"/>
                </a:solidFill>
              </a:rPr>
              <a:t>E</a:t>
            </a:r>
            <a:r>
              <a:rPr lang="es-AR" sz="1400" dirty="0" smtClean="0">
                <a:ln w="0"/>
                <a:solidFill>
                  <a:schemeClr val="tx1"/>
                </a:solidFill>
              </a:rPr>
              <a:t>ventos Masivos</a:t>
            </a:r>
            <a:r>
              <a:rPr lang="es-AR" sz="1600" b="1" dirty="0" smtClean="0"/>
              <a:t/>
            </a:r>
            <a:br>
              <a:rPr lang="es-AR" sz="1600" b="1" dirty="0" smtClean="0"/>
            </a:br>
            <a:endParaRPr lang="es-AR" sz="1600" b="1" dirty="0"/>
          </a:p>
        </p:txBody>
      </p:sp>
      <p:pic>
        <p:nvPicPr>
          <p:cNvPr id="14" name="Imagen 1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178215" y="5800138"/>
            <a:ext cx="1013784" cy="1057862"/>
          </a:xfrm>
          <a:prstGeom prst="rect">
            <a:avLst/>
          </a:prstGeom>
        </p:spPr>
      </p:pic>
    </p:spTree>
    <p:extLst>
      <p:ext uri="{BB962C8B-B14F-4D97-AF65-F5344CB8AC3E}">
        <p14:creationId xmlns:p14="http://schemas.microsoft.com/office/powerpoint/2010/main" val="3612381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910</TotalTime>
  <Words>3376</Words>
  <Application>Microsoft Office PowerPoint</Application>
  <PresentationFormat>Panorámica</PresentationFormat>
  <Paragraphs>497</Paragraphs>
  <Slides>24</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24</vt:i4>
      </vt:variant>
    </vt:vector>
  </HeadingPairs>
  <TitlesOfParts>
    <vt:vector size="31" baseType="lpstr">
      <vt:lpstr>Yu Gothic UI Semilight</vt:lpstr>
      <vt:lpstr>Aharoni</vt:lpstr>
      <vt:lpstr>Arial</vt:lpstr>
      <vt:lpstr>Calibri</vt:lpstr>
      <vt:lpstr>Calibri Light</vt:lpstr>
      <vt:lpstr>Times New Roman</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ONION MAP</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Onion Map</dc:title>
  <dc:creator>Agustin Lopez28</dc:creator>
  <cp:lastModifiedBy>Napez</cp:lastModifiedBy>
  <cp:revision>69</cp:revision>
  <dcterms:created xsi:type="dcterms:W3CDTF">2023-03-17T13:26:19Z</dcterms:created>
  <dcterms:modified xsi:type="dcterms:W3CDTF">2023-05-13T21:30:14Z</dcterms:modified>
</cp:coreProperties>
</file>