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60C010F8-9411-4746-A0F1-95509882EA84}" type="datetimeFigureOut">
              <a:rPr lang="es-ES" smtClean="0"/>
              <a:t>30/05/2019</a:t>
            </a:fld>
            <a:endParaRPr lang="es-ES"/>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s-E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E0A5487-3AF4-474E-87BF-75C6D851ACFF}" type="slidenum">
              <a:rPr lang="es-ES" smtClean="0"/>
              <a:t>‹Nº›</a:t>
            </a:fld>
            <a:endParaRPr lang="es-E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21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C010F8-9411-4746-A0F1-95509882EA84}"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229738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C010F8-9411-4746-A0F1-95509882EA84}"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47251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C010F8-9411-4746-A0F1-95509882EA84}"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0A5487-3AF4-474E-87BF-75C6D851ACFF}" type="slidenum">
              <a:rPr lang="es-ES" smtClean="0"/>
              <a:t>‹Nº›</a:t>
            </a:fld>
            <a:endParaRPr lang="es-E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0989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C010F8-9411-4746-A0F1-95509882EA84}"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2441497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0C010F8-9411-4746-A0F1-95509882EA84}"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07955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0C010F8-9411-4746-A0F1-95509882EA84}"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750029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C010F8-9411-4746-A0F1-95509882EA84}"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853632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C010F8-9411-4746-A0F1-95509882EA84}"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07715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C010F8-9411-4746-A0F1-95509882EA84}"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15613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0C010F8-9411-4746-A0F1-95509882EA84}"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36421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0C010F8-9411-4746-A0F1-95509882EA84}"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304241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0C010F8-9411-4746-A0F1-95509882EA84}" type="datetimeFigureOut">
              <a:rPr lang="es-ES" smtClean="0"/>
              <a:t>30/05/2019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100385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0C010F8-9411-4746-A0F1-95509882EA84}"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419270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010F8-9411-4746-A0F1-95509882EA84}" type="datetimeFigureOut">
              <a:rPr lang="es-ES" smtClean="0"/>
              <a:t>30/05/2019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7359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C010F8-9411-4746-A0F1-95509882EA84}"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172915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C010F8-9411-4746-A0F1-95509882EA84}"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0A5487-3AF4-474E-87BF-75C6D851ACFF}" type="slidenum">
              <a:rPr lang="es-ES" smtClean="0"/>
              <a:t>‹Nº›</a:t>
            </a:fld>
            <a:endParaRPr lang="es-ES"/>
          </a:p>
        </p:txBody>
      </p:sp>
    </p:spTree>
    <p:extLst>
      <p:ext uri="{BB962C8B-B14F-4D97-AF65-F5344CB8AC3E}">
        <p14:creationId xmlns:p14="http://schemas.microsoft.com/office/powerpoint/2010/main" val="284042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60C010F8-9411-4746-A0F1-95509882EA84}" type="datetimeFigureOut">
              <a:rPr lang="es-ES" smtClean="0"/>
              <a:t>30/05/2019</a:t>
            </a:fld>
            <a:endParaRPr lang="es-E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s-E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E0A5487-3AF4-474E-87BF-75C6D851ACFF}" type="slidenum">
              <a:rPr lang="es-ES" smtClean="0"/>
              <a:t>‹Nº›</a:t>
            </a:fld>
            <a:endParaRPr lang="es-ES"/>
          </a:p>
        </p:txBody>
      </p:sp>
    </p:spTree>
    <p:extLst>
      <p:ext uri="{BB962C8B-B14F-4D97-AF65-F5344CB8AC3E}">
        <p14:creationId xmlns:p14="http://schemas.microsoft.com/office/powerpoint/2010/main" val="13982202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maestrosdelweb.com/editorial/%C2%BFcomo-elegir-un-navegador-we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Aplicaciones Hibridas</a:t>
            </a:r>
            <a:endParaRPr lang="es-ES" dirty="0"/>
          </a:p>
        </p:txBody>
      </p:sp>
      <p:sp>
        <p:nvSpPr>
          <p:cNvPr id="4" name="AutoShape 2" descr="Resultado de imagen para aplicaciones hibrid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para aplicaciones hibridas"/>
          <p:cNvSpPr>
            <a:spLocks noChangeAspect="1" noChangeArrowheads="1"/>
          </p:cNvSpPr>
          <p:nvPr/>
        </p:nvSpPr>
        <p:spPr bwMode="auto">
          <a:xfrm>
            <a:off x="307975" y="7937"/>
            <a:ext cx="1489294" cy="14892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p:cNvPicPr>
            <a:picLocks noChangeAspect="1"/>
          </p:cNvPicPr>
          <p:nvPr/>
        </p:nvPicPr>
        <p:blipFill>
          <a:blip r:embed="rId2"/>
          <a:stretch>
            <a:fillRect/>
          </a:stretch>
        </p:blipFill>
        <p:spPr>
          <a:xfrm>
            <a:off x="825491" y="1497236"/>
            <a:ext cx="3902368" cy="2185326"/>
          </a:xfrm>
          <a:prstGeom prst="rect">
            <a:avLst/>
          </a:prstGeom>
        </p:spPr>
      </p:pic>
    </p:spTree>
    <p:extLst>
      <p:ext uri="{BB962C8B-B14F-4D97-AF65-F5344CB8AC3E}">
        <p14:creationId xmlns:p14="http://schemas.microsoft.com/office/powerpoint/2010/main" val="3153239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99545"/>
            <a:ext cx="10396882" cy="1270206"/>
          </a:xfrm>
        </p:spPr>
        <p:txBody>
          <a:bodyPr>
            <a:normAutofit/>
          </a:bodyPr>
          <a:lstStyle/>
          <a:p>
            <a:r>
              <a:rPr lang="es-ES" sz="4000" b="1" dirty="0" smtClean="0"/>
              <a:t>                </a:t>
            </a:r>
            <a:r>
              <a:rPr lang="es-ES" sz="4800" b="1" dirty="0" smtClean="0">
                <a:solidFill>
                  <a:schemeClr val="accent4">
                    <a:lumMod val="75000"/>
                  </a:schemeClr>
                </a:solidFill>
              </a:rPr>
              <a:t>          APLICACIONES HÍBRIDAS</a:t>
            </a:r>
            <a:endParaRPr lang="es-ES" sz="4800" b="1" dirty="0">
              <a:solidFill>
                <a:schemeClr val="accent4">
                  <a:lumMod val="75000"/>
                </a:schemeClr>
              </a:solidFill>
            </a:endParaRPr>
          </a:p>
        </p:txBody>
      </p:sp>
      <p:sp>
        <p:nvSpPr>
          <p:cNvPr id="3" name="Marcador de contenido 2"/>
          <p:cNvSpPr>
            <a:spLocks noGrp="1"/>
          </p:cNvSpPr>
          <p:nvPr>
            <p:ph sz="quarter" idx="13"/>
          </p:nvPr>
        </p:nvSpPr>
        <p:spPr>
          <a:xfrm>
            <a:off x="685800" y="1340070"/>
            <a:ext cx="10394707" cy="4034516"/>
          </a:xfrm>
        </p:spPr>
        <p:txBody>
          <a:bodyPr>
            <a:noAutofit/>
          </a:bodyPr>
          <a:lstStyle/>
          <a:p>
            <a:r>
              <a:rPr lang="es-ES" b="1" dirty="0">
                <a:latin typeface="Adobe Arabic" panose="02040503050201020203" pitchFamily="18" charset="-78"/>
                <a:cs typeface="Adobe Arabic" panose="02040503050201020203" pitchFamily="18" charset="-78"/>
              </a:rPr>
              <a:t>En la actual era de la tecnología digital, donde cada vez dependemos de grandes desarrollos tecnológicos para llevar a cabo labores de la cotidianidad, cómo por ejemplo, enviar emails y comunicarnos con nuestros seres queridos por mensajerías instantáneas; diseñar aplicaciones para ser instaladas únicamente en un solo sistema operativo, es una inversión poco beneficiosa. ¿Por qué razón? Imagínate que necesitas responder un correo desde tu teléfono, pero la app de tu </a:t>
            </a:r>
            <a:r>
              <a:rPr lang="es-ES" b="1" dirty="0" smtClean="0">
                <a:latin typeface="Adobe Arabic" panose="02040503050201020203" pitchFamily="18" charset="-78"/>
                <a:cs typeface="Adobe Arabic" panose="02040503050201020203" pitchFamily="18" charset="-78"/>
              </a:rPr>
              <a:t>Web mail </a:t>
            </a:r>
            <a:r>
              <a:rPr lang="es-ES" b="1" dirty="0">
                <a:latin typeface="Adobe Arabic" panose="02040503050201020203" pitchFamily="18" charset="-78"/>
                <a:cs typeface="Adobe Arabic" panose="02040503050201020203" pitchFamily="18" charset="-78"/>
              </a:rPr>
              <a:t>no es compatible con el sistema operativo de tu móvil, razón por la que nunca podrás enviar el mensaje. ¡Vaya sorpresa! Esto no ocurriría si este servicio se creara con aplicaciones híbridas.</a:t>
            </a:r>
            <a:endParaRPr lang="es-ES" b="1"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251136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70034" y="599090"/>
            <a:ext cx="10394707" cy="4430110"/>
          </a:xfrm>
        </p:spPr>
        <p:txBody>
          <a:bodyPr/>
          <a:lstStyle/>
          <a:p>
            <a:r>
              <a:rPr lang="es-ES" b="1" dirty="0">
                <a:latin typeface="Adobe Arabic" panose="02040503050201020203" pitchFamily="18" charset="-78"/>
                <a:cs typeface="Adobe Arabic" panose="02040503050201020203" pitchFamily="18" charset="-78"/>
              </a:rPr>
              <a:t>Las aplicaciones híbridas son aplicaciones móviles diseñadas en un lenguaje de programación web ya sea HTML5, CSS o JavaScript, junto con un framework que permite adaptar la vista web a cualquier vista de un dispositivo móvil. En otras palabras, no son más que una aplicación construida para ser utilizada o implementada en distintos sistemas operativos móviles, tales como, iOS, Android o Windows </a:t>
            </a:r>
            <a:r>
              <a:rPr lang="es-ES" b="1" dirty="0" smtClean="0">
                <a:latin typeface="Adobe Arabic" panose="02040503050201020203" pitchFamily="18" charset="-78"/>
                <a:cs typeface="Adobe Arabic" panose="02040503050201020203" pitchFamily="18" charset="-78"/>
              </a:rPr>
              <a:t>Pone, </a:t>
            </a:r>
            <a:r>
              <a:rPr lang="es-ES" b="1" dirty="0">
                <a:latin typeface="Adobe Arabic" panose="02040503050201020203" pitchFamily="18" charset="-78"/>
                <a:cs typeface="Adobe Arabic" panose="02040503050201020203" pitchFamily="18" charset="-78"/>
              </a:rPr>
              <a:t>evitándonos la tarea de crear una aplicación para cada sistema operativo. De esta manera, una aplicación híbrida puede ser adaptada a múltiples plataformas móviles sin crear nuevos códigos, pero ajustándose a algunos cambios operacionales para cada uno de ellos.</a:t>
            </a:r>
            <a:endParaRPr lang="es-ES" b="1"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34701155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99945" y="228600"/>
            <a:ext cx="3941380" cy="1151965"/>
          </a:xfrm>
        </p:spPr>
        <p:txBody>
          <a:bodyPr>
            <a:normAutofit/>
          </a:bodyPr>
          <a:lstStyle/>
          <a:p>
            <a:r>
              <a:rPr lang="es-ES" sz="4800" dirty="0">
                <a:latin typeface="Adobe Arabic" panose="02040503050201020203" pitchFamily="18" charset="-78"/>
                <a:cs typeface="Adobe Arabic" panose="02040503050201020203" pitchFamily="18" charset="-78"/>
              </a:rPr>
              <a:t>¿Qué es Ionic?</a:t>
            </a:r>
          </a:p>
        </p:txBody>
      </p:sp>
      <p:sp>
        <p:nvSpPr>
          <p:cNvPr id="3" name="Marcador de contenido 2"/>
          <p:cNvSpPr>
            <a:spLocks noGrp="1"/>
          </p:cNvSpPr>
          <p:nvPr>
            <p:ph sz="quarter" idx="13"/>
          </p:nvPr>
        </p:nvSpPr>
        <p:spPr/>
        <p:txBody>
          <a:bodyPr>
            <a:normAutofit/>
          </a:bodyPr>
          <a:lstStyle/>
          <a:p>
            <a:r>
              <a:rPr lang="es-ES" sz="2400" dirty="0">
                <a:latin typeface="Adobe Arabic" panose="02040503050201020203" pitchFamily="18" charset="-78"/>
                <a:cs typeface="Adobe Arabic" panose="02040503050201020203" pitchFamily="18" charset="-78"/>
              </a:rPr>
              <a:t>Es un SDK de código abierto que provee herramientas y servicios para desarrollar aplicaciones móviles híbridas. Está construido por encima de </a:t>
            </a:r>
            <a:r>
              <a:rPr lang="es-ES" sz="2400" b="1" dirty="0" smtClean="0">
                <a:latin typeface="Adobe Arabic" panose="02040503050201020203" pitchFamily="18" charset="-78"/>
                <a:cs typeface="Adobe Arabic" panose="02040503050201020203" pitchFamily="18" charset="-78"/>
              </a:rPr>
              <a:t>Angular JS </a:t>
            </a:r>
            <a:r>
              <a:rPr lang="es-ES" sz="2400" b="1" dirty="0">
                <a:latin typeface="Adobe Arabic" panose="02040503050201020203" pitchFamily="18" charset="-78"/>
                <a:cs typeface="Adobe Arabic" panose="02040503050201020203" pitchFamily="18" charset="-78"/>
              </a:rPr>
              <a:t>y Apache </a:t>
            </a:r>
            <a:r>
              <a:rPr lang="es-ES" sz="2400" b="1" dirty="0" smtClean="0">
                <a:latin typeface="Adobe Arabic" panose="02040503050201020203" pitchFamily="18" charset="-78"/>
                <a:cs typeface="Adobe Arabic" panose="02040503050201020203" pitchFamily="18" charset="-78"/>
              </a:rPr>
              <a:t>Córdova</a:t>
            </a:r>
            <a:r>
              <a:rPr lang="es-ES" sz="2400" b="1" dirty="0">
                <a:latin typeface="Adobe Arabic" panose="02040503050201020203" pitchFamily="18" charset="-78"/>
                <a:cs typeface="Adobe Arabic" panose="02040503050201020203" pitchFamily="18" charset="-78"/>
              </a:rPr>
              <a:t> </a:t>
            </a:r>
            <a:r>
              <a:rPr lang="es-ES" sz="2400" dirty="0">
                <a:latin typeface="Adobe Arabic" panose="02040503050201020203" pitchFamily="18" charset="-78"/>
                <a:cs typeface="Adobe Arabic" panose="02040503050201020203" pitchFamily="18" charset="-78"/>
              </a:rPr>
              <a:t>y se centra principalmente en el </a:t>
            </a:r>
            <a:r>
              <a:rPr lang="es-ES" sz="2400" i="1" dirty="0">
                <a:latin typeface="Adobe Arabic" panose="02040503050201020203" pitchFamily="18" charset="-78"/>
                <a:cs typeface="Adobe Arabic" panose="02040503050201020203" pitchFamily="18" charset="-78"/>
              </a:rPr>
              <a:t>look and feel</a:t>
            </a:r>
            <a:r>
              <a:rPr lang="es-ES" sz="2400" dirty="0">
                <a:latin typeface="Adobe Arabic" panose="02040503050201020203" pitchFamily="18" charset="-78"/>
                <a:cs typeface="Adobe Arabic" panose="02040503050201020203" pitchFamily="18" charset="-78"/>
              </a:rPr>
              <a:t> y la interacción con la interfaz de usuario de la aplicación, con la finalidad de </a:t>
            </a:r>
            <a:r>
              <a:rPr lang="es-ES" sz="2400" b="1" dirty="0">
                <a:latin typeface="Adobe Arabic" panose="02040503050201020203" pitchFamily="18" charset="-78"/>
                <a:cs typeface="Adobe Arabic" panose="02040503050201020203" pitchFamily="18" charset="-78"/>
              </a:rPr>
              <a:t>simplificar el front-end</a:t>
            </a:r>
            <a:r>
              <a:rPr lang="es-ES" sz="2400" dirty="0">
                <a:latin typeface="Adobe Arabic" panose="02040503050201020203" pitchFamily="18" charset="-78"/>
                <a:cs typeface="Adobe Arabic" panose="02040503050201020203" pitchFamily="18" charset="-78"/>
              </a:rPr>
              <a:t>.</a:t>
            </a:r>
            <a:endParaRPr lang="es-ES" sz="24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72024188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0661" y="740979"/>
            <a:ext cx="3894083" cy="567559"/>
          </a:xfrm>
        </p:spPr>
        <p:txBody>
          <a:bodyPr>
            <a:normAutofit fontScale="90000"/>
          </a:bodyPr>
          <a:lstStyle/>
          <a:p>
            <a:r>
              <a:rPr lang="es-ES" dirty="0">
                <a:latin typeface="Adobe Arabic" panose="02040503050201020203" pitchFamily="18" charset="-78"/>
                <a:cs typeface="Adobe Arabic" panose="02040503050201020203" pitchFamily="18" charset="-78"/>
              </a:rPr>
              <a:t>¿</a:t>
            </a:r>
            <a:r>
              <a:rPr lang="es-ES" dirty="0" smtClean="0">
                <a:latin typeface="Adobe Arabic" panose="02040503050201020203" pitchFamily="18" charset="-78"/>
                <a:cs typeface="Adobe Arabic" panose="02040503050201020203" pitchFamily="18" charset="-78"/>
              </a:rPr>
              <a:t>Qué </a:t>
            </a:r>
            <a:r>
              <a:rPr lang="es-ES" dirty="0">
                <a:latin typeface="Adobe Arabic" panose="02040503050201020203" pitchFamily="18" charset="-78"/>
                <a:cs typeface="Adobe Arabic" panose="02040503050201020203" pitchFamily="18" charset="-78"/>
              </a:rPr>
              <a:t>es </a:t>
            </a:r>
            <a:r>
              <a:rPr lang="es-ES" dirty="0" smtClean="0">
                <a:latin typeface="Adobe Arabic" panose="02040503050201020203" pitchFamily="18" charset="-78"/>
                <a:cs typeface="Adobe Arabic" panose="02040503050201020203" pitchFamily="18" charset="-78"/>
              </a:rPr>
              <a:t>HTML5?</a:t>
            </a:r>
            <a:r>
              <a:rPr lang="es-ES" b="1" dirty="0"/>
              <a:t/>
            </a:r>
            <a:br>
              <a:rPr lang="es-ES" b="1" dirty="0"/>
            </a:br>
            <a:endParaRPr lang="es-ES" dirty="0"/>
          </a:p>
        </p:txBody>
      </p:sp>
      <p:sp>
        <p:nvSpPr>
          <p:cNvPr id="3" name="Marcador de contenido 2"/>
          <p:cNvSpPr>
            <a:spLocks noGrp="1"/>
          </p:cNvSpPr>
          <p:nvPr>
            <p:ph sz="quarter" idx="13"/>
          </p:nvPr>
        </p:nvSpPr>
        <p:spPr>
          <a:xfrm>
            <a:off x="685800" y="1308538"/>
            <a:ext cx="10394707" cy="4066047"/>
          </a:xfrm>
        </p:spPr>
        <p:txBody>
          <a:bodyPr>
            <a:normAutofit/>
          </a:bodyPr>
          <a:lstStyle/>
          <a:p>
            <a:r>
              <a:rPr lang="es-ES" dirty="0">
                <a:latin typeface="Adobe Arabic" panose="02040503050201020203" pitchFamily="18" charset="-78"/>
                <a:cs typeface="Adobe Arabic" panose="02040503050201020203" pitchFamily="18" charset="-78"/>
              </a:rPr>
              <a:t>HTML5 es un </a:t>
            </a:r>
            <a:r>
              <a:rPr lang="es-ES" b="1" dirty="0">
                <a:latin typeface="Adobe Arabic" panose="02040503050201020203" pitchFamily="18" charset="-78"/>
                <a:cs typeface="Adobe Arabic" panose="02040503050201020203" pitchFamily="18" charset="-78"/>
              </a:rPr>
              <a:t>lenguaje markup</a:t>
            </a:r>
            <a:r>
              <a:rPr lang="es-ES" dirty="0">
                <a:latin typeface="Adobe Arabic" panose="02040503050201020203" pitchFamily="18" charset="-78"/>
                <a:cs typeface="Adobe Arabic" panose="02040503050201020203" pitchFamily="18" charset="-78"/>
              </a:rPr>
              <a:t> (de hecho, las siglas de HTML significan </a:t>
            </a:r>
            <a:r>
              <a:rPr lang="es-ES" dirty="0" smtClean="0">
                <a:latin typeface="Adobe Arabic" panose="02040503050201020203" pitchFamily="18" charset="-78"/>
                <a:cs typeface="Adobe Arabic" panose="02040503050201020203" pitchFamily="18" charset="-78"/>
              </a:rPr>
              <a:t>Híper </a:t>
            </a:r>
            <a:r>
              <a:rPr lang="es-ES" dirty="0">
                <a:latin typeface="Adobe Arabic" panose="02040503050201020203" pitchFamily="18" charset="-78"/>
                <a:cs typeface="Adobe Arabic" panose="02040503050201020203" pitchFamily="18" charset="-78"/>
              </a:rPr>
              <a:t>Text Markup </a:t>
            </a:r>
            <a:r>
              <a:rPr lang="es-ES" dirty="0" smtClean="0">
                <a:latin typeface="Adobe Arabic" panose="02040503050201020203" pitchFamily="18" charset="-78"/>
                <a:cs typeface="Adobe Arabic" panose="02040503050201020203" pitchFamily="18" charset="-78"/>
              </a:rPr>
              <a:t>Lenguaje) </a:t>
            </a:r>
            <a:r>
              <a:rPr lang="es-ES" dirty="0">
                <a:latin typeface="Adobe Arabic" panose="02040503050201020203" pitchFamily="18" charset="-78"/>
                <a:cs typeface="Adobe Arabic" panose="02040503050201020203" pitchFamily="18" charset="-78"/>
              </a:rPr>
              <a:t>usado para </a:t>
            </a:r>
            <a:r>
              <a:rPr lang="es-ES" b="1" dirty="0">
                <a:latin typeface="Adobe Arabic" panose="02040503050201020203" pitchFamily="18" charset="-78"/>
                <a:cs typeface="Adobe Arabic" panose="02040503050201020203" pitchFamily="18" charset="-78"/>
              </a:rPr>
              <a:t>estructurar y presentar el contenido para la web</a:t>
            </a:r>
            <a:r>
              <a:rPr lang="es-ES" dirty="0">
                <a:latin typeface="Adobe Arabic" panose="02040503050201020203" pitchFamily="18" charset="-78"/>
                <a:cs typeface="Adobe Arabic" panose="02040503050201020203" pitchFamily="18" charset="-78"/>
              </a:rPr>
              <a:t>. Es uno de los aspectos fundamentales para el funcionamiento de los sitios, pero no es el primero. Es de hecho la quinta revisión del estándar que fue creado en 1990. A fines del año pasado, la W3C la recomendó para transformarse en el estándar a ser usado en el desarrollo de proyectos venideros. Por así decirlo, qué es HTML5 está relacionado también con la entrada en decadencia del viejo estándar HTML 4, que se combinaba con otros lenguajes para producir los sitios que podemos ver hoy en día. Con HTML5, tenemos otras posibilidades para explotar </a:t>
            </a:r>
            <a:r>
              <a:rPr lang="es-ES" b="1" dirty="0">
                <a:latin typeface="Adobe Arabic" panose="02040503050201020203" pitchFamily="18" charset="-78"/>
                <a:cs typeface="Adobe Arabic" panose="02040503050201020203" pitchFamily="18" charset="-78"/>
              </a:rPr>
              <a:t>usando menos recursos</a:t>
            </a:r>
            <a:r>
              <a:rPr lang="es-ES" dirty="0">
                <a:latin typeface="Adobe Arabic" panose="02040503050201020203" pitchFamily="18" charset="-78"/>
                <a:cs typeface="Adobe Arabic" panose="02040503050201020203" pitchFamily="18" charset="-78"/>
              </a:rPr>
              <a:t>. Con HTML5, también entra en desuso el formato XHTML, dado que ya no sería necesaria su implementación.</a:t>
            </a:r>
            <a:endParaRPr lang="es-ES"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24922477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625" y="165538"/>
            <a:ext cx="10396882" cy="1151965"/>
          </a:xfrm>
        </p:spPr>
        <p:txBody>
          <a:bodyPr>
            <a:normAutofit fontScale="90000"/>
          </a:bodyPr>
          <a:lstStyle/>
          <a:p>
            <a:r>
              <a:rPr lang="es-ES" b="1" dirty="0" smtClean="0">
                <a:latin typeface="Adobe Arabic" panose="02040503050201020203" pitchFamily="18" charset="-78"/>
                <a:cs typeface="Adobe Arabic" panose="02040503050201020203" pitchFamily="18" charset="-78"/>
              </a:rPr>
              <a:t>                  ¿</a:t>
            </a:r>
            <a:r>
              <a:rPr lang="es-ES" b="1" dirty="0">
                <a:latin typeface="Adobe Arabic" panose="02040503050201020203" pitchFamily="18" charset="-78"/>
                <a:cs typeface="Adobe Arabic" panose="02040503050201020203" pitchFamily="18" charset="-78"/>
              </a:rPr>
              <a:t>Qué es </a:t>
            </a:r>
            <a:r>
              <a:rPr lang="es-ES" b="1" dirty="0" smtClean="0">
                <a:latin typeface="Adobe Arabic" panose="02040503050201020203" pitchFamily="18" charset="-78"/>
                <a:cs typeface="Adobe Arabic" panose="02040503050201020203" pitchFamily="18" charset="-78"/>
              </a:rPr>
              <a:t>JavaScript?</a:t>
            </a:r>
            <a:r>
              <a:rPr lang="es-ES" b="1" dirty="0"/>
              <a:t/>
            </a:r>
            <a:br>
              <a:rPr lang="es-ES" b="1" dirty="0"/>
            </a:br>
            <a:endParaRPr lang="es-ES" dirty="0"/>
          </a:p>
        </p:txBody>
      </p:sp>
      <p:sp>
        <p:nvSpPr>
          <p:cNvPr id="3" name="Marcador de contenido 2"/>
          <p:cNvSpPr>
            <a:spLocks noGrp="1"/>
          </p:cNvSpPr>
          <p:nvPr>
            <p:ph sz="quarter" idx="13"/>
          </p:nvPr>
        </p:nvSpPr>
        <p:spPr>
          <a:xfrm>
            <a:off x="685800" y="1119352"/>
            <a:ext cx="10394707" cy="4255233"/>
          </a:xfrm>
        </p:spPr>
        <p:txBody>
          <a:bodyPr/>
          <a:lstStyle/>
          <a:p>
            <a:r>
              <a:rPr lang="es-ES" sz="2400" dirty="0" smtClean="0">
                <a:latin typeface="Adobe Arabic" panose="02040503050201020203" pitchFamily="18" charset="-78"/>
                <a:cs typeface="Adobe Arabic" panose="02040503050201020203" pitchFamily="18" charset="-78"/>
              </a:rPr>
              <a:t>JavaScript </a:t>
            </a:r>
            <a:r>
              <a:rPr lang="es-ES" sz="2400" dirty="0">
                <a:latin typeface="Adobe Arabic" panose="02040503050201020203" pitchFamily="18" charset="-78"/>
                <a:cs typeface="Adobe Arabic" panose="02040503050201020203" pitchFamily="18" charset="-78"/>
              </a:rPr>
              <a:t>es un lenguaje que puede ser utilizado por profesionales y para quienes se inician en el desarrollo y diseño de sitios web. No requiere de compilación ya que el lenguaje funciona del lado del cliente, los </a:t>
            </a:r>
            <a:r>
              <a:rPr lang="es-ES" sz="2400" dirty="0">
                <a:latin typeface="Adobe Arabic" panose="02040503050201020203" pitchFamily="18" charset="-78"/>
                <a:cs typeface="Adobe Arabic" panose="02040503050201020203" pitchFamily="18" charset="-78"/>
                <a:hlinkClick r:id="rId2"/>
              </a:rPr>
              <a:t>navegadores</a:t>
            </a:r>
            <a:r>
              <a:rPr lang="es-ES" sz="2400" dirty="0">
                <a:latin typeface="Adobe Arabic" panose="02040503050201020203" pitchFamily="18" charset="-78"/>
                <a:cs typeface="Adobe Arabic" panose="02040503050201020203" pitchFamily="18" charset="-78"/>
              </a:rPr>
              <a:t> son los encargados de interpretar estos códigos.</a:t>
            </a:r>
          </a:p>
          <a:p>
            <a:r>
              <a:rPr lang="es-ES" sz="2400" dirty="0">
                <a:latin typeface="Adobe Arabic" panose="02040503050201020203" pitchFamily="18" charset="-78"/>
                <a:cs typeface="Adobe Arabic" panose="02040503050201020203" pitchFamily="18" charset="-78"/>
              </a:rPr>
              <a:t>Muchos confunden el </a:t>
            </a:r>
            <a:r>
              <a:rPr lang="es-ES" sz="2400" dirty="0" smtClean="0">
                <a:latin typeface="Adobe Arabic" panose="02040503050201020203" pitchFamily="18" charset="-78"/>
                <a:cs typeface="Adobe Arabic" panose="02040503050201020203" pitchFamily="18" charset="-78"/>
              </a:rPr>
              <a:t>JavaScript </a:t>
            </a:r>
            <a:r>
              <a:rPr lang="es-ES" sz="2400" dirty="0">
                <a:latin typeface="Adobe Arabic" panose="02040503050201020203" pitchFamily="18" charset="-78"/>
                <a:cs typeface="Adobe Arabic" panose="02040503050201020203" pitchFamily="18" charset="-78"/>
              </a:rPr>
              <a:t>con el Java pero ambos lenguajes son diferentes y tienes sus características singulares. </a:t>
            </a:r>
            <a:r>
              <a:rPr lang="es-ES" sz="2400" dirty="0" smtClean="0">
                <a:latin typeface="Adobe Arabic" panose="02040503050201020203" pitchFamily="18" charset="-78"/>
                <a:cs typeface="Adobe Arabic" panose="02040503050201020203" pitchFamily="18" charset="-78"/>
              </a:rPr>
              <a:t>JavaScript </a:t>
            </a:r>
            <a:r>
              <a:rPr lang="es-ES" sz="2400" dirty="0">
                <a:latin typeface="Adobe Arabic" panose="02040503050201020203" pitchFamily="18" charset="-78"/>
                <a:cs typeface="Adobe Arabic" panose="02040503050201020203" pitchFamily="18" charset="-78"/>
              </a:rPr>
              <a:t>tiene la ventaja de ser incorporado en cualquier página web, puede ser ejecutado sin la necesidad de instalar otro programa para ser visualizado.</a:t>
            </a:r>
          </a:p>
          <a:p>
            <a:endParaRPr lang="es-ES" dirty="0"/>
          </a:p>
        </p:txBody>
      </p:sp>
    </p:spTree>
    <p:extLst>
      <p:ext uri="{BB962C8B-B14F-4D97-AF65-F5344CB8AC3E}">
        <p14:creationId xmlns:p14="http://schemas.microsoft.com/office/powerpoint/2010/main" val="408995124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194" y="0"/>
            <a:ext cx="10396882" cy="1119352"/>
          </a:xfrm>
        </p:spPr>
        <p:txBody>
          <a:bodyPr>
            <a:normAutofit fontScale="90000"/>
          </a:bodyPr>
          <a:lstStyle/>
          <a:p>
            <a:r>
              <a:rPr lang="es-ES" b="1" dirty="0" smtClean="0">
                <a:latin typeface="Adobe Arabic" panose="02040503050201020203" pitchFamily="18" charset="-78"/>
                <a:cs typeface="Adobe Arabic" panose="02040503050201020203" pitchFamily="18" charset="-78"/>
              </a:rPr>
              <a:t>                                ¿</a:t>
            </a:r>
            <a:r>
              <a:rPr lang="es-ES" b="1" dirty="0">
                <a:latin typeface="Adobe Arabic" panose="02040503050201020203" pitchFamily="18" charset="-78"/>
                <a:cs typeface="Adobe Arabic" panose="02040503050201020203" pitchFamily="18" charset="-78"/>
              </a:rPr>
              <a:t>Qué es CSS?</a:t>
            </a:r>
            <a:br>
              <a:rPr lang="es-ES" b="1" dirty="0">
                <a:latin typeface="Adobe Arabic" panose="02040503050201020203" pitchFamily="18" charset="-78"/>
                <a:cs typeface="Adobe Arabic" panose="02040503050201020203" pitchFamily="18" charset="-78"/>
              </a:rPr>
            </a:br>
            <a:endParaRPr lang="es-ES" dirty="0">
              <a:latin typeface="Adobe Arabic" panose="02040503050201020203" pitchFamily="18" charset="-78"/>
              <a:cs typeface="Adobe Arabic" panose="02040503050201020203" pitchFamily="18" charset="-78"/>
            </a:endParaRPr>
          </a:p>
        </p:txBody>
      </p:sp>
      <p:sp>
        <p:nvSpPr>
          <p:cNvPr id="3" name="Marcador de contenido 2"/>
          <p:cNvSpPr>
            <a:spLocks noGrp="1"/>
          </p:cNvSpPr>
          <p:nvPr>
            <p:ph sz="quarter" idx="13"/>
          </p:nvPr>
        </p:nvSpPr>
        <p:spPr>
          <a:xfrm>
            <a:off x="685800" y="1119352"/>
            <a:ext cx="10394707" cy="4255233"/>
          </a:xfrm>
        </p:spPr>
        <p:txBody>
          <a:bodyPr/>
          <a:lstStyle/>
          <a:p>
            <a:r>
              <a:rPr lang="es-ES" sz="2400" dirty="0">
                <a:latin typeface="Adobe Arabic" panose="02040503050201020203" pitchFamily="18" charset="-78"/>
                <a:cs typeface="Adobe Arabic" panose="02040503050201020203" pitchFamily="18" charset="-78"/>
              </a:rPr>
              <a:t>Antes de comenzar, debes tener claro un concepto clave: una página web es realmente </a:t>
            </a:r>
            <a:r>
              <a:rPr lang="es-ES" sz="2400" b="1" dirty="0">
                <a:latin typeface="Adobe Arabic" panose="02040503050201020203" pitchFamily="18" charset="-78"/>
                <a:cs typeface="Adobe Arabic" panose="02040503050201020203" pitchFamily="18" charset="-78"/>
              </a:rPr>
              <a:t>un documento de texto</a:t>
            </a:r>
            <a:r>
              <a:rPr lang="es-ES" sz="2400" dirty="0">
                <a:latin typeface="Adobe Arabic" panose="02040503050201020203" pitchFamily="18" charset="-78"/>
                <a:cs typeface="Adobe Arabic" panose="02040503050201020203" pitchFamily="18" charset="-78"/>
              </a:rPr>
              <a:t>. En dicho documento se escribe </a:t>
            </a:r>
            <a:r>
              <a:rPr lang="es-ES" sz="2400" b="1" dirty="0">
                <a:latin typeface="Adobe Arabic" panose="02040503050201020203" pitchFamily="18" charset="-78"/>
                <a:cs typeface="Adobe Arabic" panose="02040503050201020203" pitchFamily="18" charset="-78"/>
              </a:rPr>
              <a:t>código HTML</a:t>
            </a:r>
            <a:r>
              <a:rPr lang="es-ES" sz="2400" dirty="0">
                <a:latin typeface="Adobe Arabic" panose="02040503050201020203" pitchFamily="18" charset="-78"/>
                <a:cs typeface="Adobe Arabic" panose="02040503050201020203" pitchFamily="18" charset="-78"/>
              </a:rPr>
              <a:t>, con el que se que crea el contenido de una web. Por otro lado, existe el </a:t>
            </a:r>
            <a:r>
              <a:rPr lang="es-ES" sz="2400" b="1" dirty="0">
                <a:latin typeface="Adobe Arabic" panose="02040503050201020203" pitchFamily="18" charset="-78"/>
                <a:cs typeface="Adobe Arabic" panose="02040503050201020203" pitchFamily="18" charset="-78"/>
              </a:rPr>
              <a:t>código CSS</a:t>
            </a:r>
            <a:r>
              <a:rPr lang="es-ES" sz="2400" dirty="0">
                <a:latin typeface="Adobe Arabic" panose="02040503050201020203" pitchFamily="18" charset="-78"/>
                <a:cs typeface="Adobe Arabic" panose="02040503050201020203" pitchFamily="18" charset="-78"/>
              </a:rPr>
              <a:t>, que unido al código HTML permite darle forma, color, posición (</a:t>
            </a:r>
            <a:r>
              <a:rPr lang="es-ES" sz="2400" i="1" dirty="0">
                <a:latin typeface="Adobe Arabic" panose="02040503050201020203" pitchFamily="18" charset="-78"/>
                <a:cs typeface="Adobe Arabic" panose="02040503050201020203" pitchFamily="18" charset="-78"/>
              </a:rPr>
              <a:t>y otras características visuales</a:t>
            </a:r>
            <a:r>
              <a:rPr lang="es-ES" sz="2400" dirty="0">
                <a:latin typeface="Adobe Arabic" panose="02040503050201020203" pitchFamily="18" charset="-78"/>
                <a:cs typeface="Adobe Arabic" panose="02040503050201020203" pitchFamily="18" charset="-78"/>
              </a:rPr>
              <a:t>) a una página.</a:t>
            </a:r>
          </a:p>
          <a:p>
            <a:r>
              <a:rPr lang="es-ES" sz="2400" dirty="0">
                <a:latin typeface="Adobe Arabic" panose="02040503050201020203" pitchFamily="18" charset="-78"/>
                <a:cs typeface="Adobe Arabic" panose="02040503050201020203" pitchFamily="18" charset="-78"/>
              </a:rPr>
              <a:t>En resumen, se trata de un idioma como podría ser el inglés o el alemán, que los navegadores web como </a:t>
            </a:r>
            <a:r>
              <a:rPr lang="es-ES" sz="2400" b="1" dirty="0">
                <a:latin typeface="Adobe Arabic" panose="02040503050201020203" pitchFamily="18" charset="-78"/>
                <a:cs typeface="Adobe Arabic" panose="02040503050201020203" pitchFamily="18" charset="-78"/>
              </a:rPr>
              <a:t>Chrome</a:t>
            </a:r>
            <a:r>
              <a:rPr lang="es-ES" sz="2400" dirty="0">
                <a:latin typeface="Adobe Arabic" panose="02040503050201020203" pitchFamily="18" charset="-78"/>
                <a:cs typeface="Adobe Arabic" panose="02040503050201020203" pitchFamily="18" charset="-78"/>
              </a:rPr>
              <a:t> o </a:t>
            </a:r>
            <a:r>
              <a:rPr lang="es-ES" sz="2400" b="1" dirty="0">
                <a:latin typeface="Adobe Arabic" panose="02040503050201020203" pitchFamily="18" charset="-78"/>
                <a:cs typeface="Adobe Arabic" panose="02040503050201020203" pitchFamily="18" charset="-78"/>
              </a:rPr>
              <a:t>Firefox</a:t>
            </a:r>
            <a:r>
              <a:rPr lang="es-ES" sz="2400" dirty="0">
                <a:latin typeface="Adobe Arabic" panose="02040503050201020203" pitchFamily="18" charset="-78"/>
                <a:cs typeface="Adobe Arabic" panose="02040503050201020203" pitchFamily="18" charset="-78"/>
              </a:rPr>
              <a:t> conocen y pueden entender. Nuestro objetivo como diseñadores y programadores web es precisamente ese: aprender el idioma.</a:t>
            </a:r>
          </a:p>
          <a:p>
            <a:endParaRPr lang="es-ES" dirty="0"/>
          </a:p>
        </p:txBody>
      </p:sp>
    </p:spTree>
    <p:extLst>
      <p:ext uri="{BB962C8B-B14F-4D97-AF65-F5344CB8AC3E}">
        <p14:creationId xmlns:p14="http://schemas.microsoft.com/office/powerpoint/2010/main" val="210950689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625" y="0"/>
            <a:ext cx="10396882" cy="1151965"/>
          </a:xfrm>
        </p:spPr>
        <p:txBody>
          <a:bodyPr>
            <a:normAutofit/>
          </a:bodyPr>
          <a:lstStyle/>
          <a:p>
            <a:r>
              <a:rPr lang="es-ES" sz="2400" b="1" dirty="0">
                <a:latin typeface="Adobe Arabic" panose="02040503050201020203" pitchFamily="18" charset="-78"/>
                <a:cs typeface="Adobe Arabic" panose="02040503050201020203" pitchFamily="18" charset="-78"/>
              </a:rPr>
              <a:t>¿por qué desarrollar un proyecto en una aplicación móvil híbrida?</a:t>
            </a:r>
            <a:r>
              <a:rPr lang="es-ES" sz="2000" b="1" dirty="0"/>
              <a:t> </a:t>
            </a:r>
            <a:endParaRPr lang="es-ES" sz="2000" b="1" dirty="0"/>
          </a:p>
        </p:txBody>
      </p:sp>
      <p:sp>
        <p:nvSpPr>
          <p:cNvPr id="3" name="Marcador de contenido 2"/>
          <p:cNvSpPr>
            <a:spLocks noGrp="1"/>
          </p:cNvSpPr>
          <p:nvPr>
            <p:ph sz="quarter" idx="13"/>
          </p:nvPr>
        </p:nvSpPr>
        <p:spPr>
          <a:xfrm>
            <a:off x="685800" y="1418898"/>
            <a:ext cx="10394707" cy="3955688"/>
          </a:xfrm>
        </p:spPr>
        <p:txBody>
          <a:bodyPr/>
          <a:lstStyle/>
          <a:p>
            <a:pPr marL="0" indent="0">
              <a:buNone/>
            </a:pPr>
            <a:r>
              <a:rPr lang="es-ES" b="1" dirty="0" smtClean="0"/>
              <a:t>     </a:t>
            </a:r>
            <a:r>
              <a:rPr lang="es-ES" b="1" dirty="0" smtClean="0">
                <a:solidFill>
                  <a:srgbClr val="C00000"/>
                </a:solidFill>
              </a:rPr>
              <a:t> </a:t>
            </a:r>
            <a:r>
              <a:rPr lang="es-ES" dirty="0" smtClean="0">
                <a:solidFill>
                  <a:srgbClr val="C00000"/>
                </a:solidFill>
              </a:rPr>
              <a:t>Aquí 3 razones:</a:t>
            </a:r>
          </a:p>
          <a:p>
            <a:r>
              <a:rPr lang="es-ES" dirty="0"/>
              <a:t>Su creación es mucho más sencilla y económica.</a:t>
            </a:r>
          </a:p>
          <a:p>
            <a:r>
              <a:rPr lang="es-ES" dirty="0"/>
              <a:t>El código base con el que se crea la app puede utilizarse en múltiples plataformas.  </a:t>
            </a:r>
          </a:p>
          <a:p>
            <a:r>
              <a:rPr lang="es-ES" dirty="0"/>
              <a:t>No necesitas de permisos externos para publicarla en las tiendas de aplicaciones.</a:t>
            </a:r>
          </a:p>
          <a:p>
            <a:endParaRPr lang="es-ES" dirty="0"/>
          </a:p>
        </p:txBody>
      </p:sp>
    </p:spTree>
    <p:extLst>
      <p:ext uri="{BB962C8B-B14F-4D97-AF65-F5344CB8AC3E}">
        <p14:creationId xmlns:p14="http://schemas.microsoft.com/office/powerpoint/2010/main" val="57873319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TM04033927[[fn=Evento principal]]</Template>
  <TotalTime>34</TotalTime>
  <Words>293</Words>
  <Application>Microsoft Office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Adobe Arabic</vt:lpstr>
      <vt:lpstr>Arial</vt:lpstr>
      <vt:lpstr>Impact</vt:lpstr>
      <vt:lpstr>Evento principal</vt:lpstr>
      <vt:lpstr>Aplicaciones Hibridas</vt:lpstr>
      <vt:lpstr>                          APLICACIONES HÍBRIDAS</vt:lpstr>
      <vt:lpstr>Presentación de PowerPoint</vt:lpstr>
      <vt:lpstr>¿Qué es Ionic?</vt:lpstr>
      <vt:lpstr>¿Qué es HTML5? </vt:lpstr>
      <vt:lpstr>                  ¿Qué es JavaScript? </vt:lpstr>
      <vt:lpstr>                                ¿Qué es CSS? </vt:lpstr>
      <vt:lpstr>¿por qué desarrollar un proyecto en una aplicación móvil híbrida?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dc:title>
  <dc:creator>Liceo Compu-Market</dc:creator>
  <cp:lastModifiedBy>Liceo Compu-Market</cp:lastModifiedBy>
  <cp:revision>4</cp:revision>
  <dcterms:created xsi:type="dcterms:W3CDTF">2019-05-30T13:44:36Z</dcterms:created>
  <dcterms:modified xsi:type="dcterms:W3CDTF">2019-05-30T14:18:51Z</dcterms:modified>
</cp:coreProperties>
</file>