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0514D40-497C-43BE-9444-8701A3B4887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3466BC6-DC65-44F1-A1F9-3D8700CA24B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3E1E487-C264-4D09-A001-C100FC9E296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670B57D-2F4C-4556-8EA7-31F26BF16BA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3C22EAB-A42E-4829-B4A4-561C48951871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0E43E8B-EC80-4BBC-8665-C8F076DEA40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626C85D-F74C-4EE2-BDB3-3D2B5B7DB0A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F097904-04C6-4239-A842-0ADCFEA52A6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F496AD8-319F-4C04-9821-3530BA2AB42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154F726-E739-4803-A016-E26B4A61B27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72EF3A4-B76E-46F2-BE6A-52F152AA052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2E48811-21C7-4C3C-B7F4-CC3033AC27C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F259548-9E2E-4F31-A294-F50FDCC8127D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STUDENT INFORMATION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3200" b="1" strike="noStrike" spc="-1" dirty="0">
                <a:solidFill>
                  <a:srgbClr val="000000"/>
                </a:solidFill>
                <a:latin typeface="Arial"/>
              </a:rPr>
              <a:t>NAME: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DAISY LOPEZ ADHIAMBO</a:t>
            </a:r>
          </a:p>
          <a:p>
            <a:pPr indent="0">
              <a:buNone/>
            </a:pP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</a:rPr>
              <a:t>REGISTRATION </a:t>
            </a:r>
            <a:r>
              <a:rPr lang="en-US" sz="3200" b="1" strike="noStrike" spc="-1" smtClean="0">
                <a:solidFill>
                  <a:srgbClr val="000000"/>
                </a:solidFill>
                <a:latin typeface="Arial"/>
              </a:rPr>
              <a:t>NUMBER: SIT/B/01-02305/2021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3.5 CLASS DIAGRAM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Picture 59"/>
          <p:cNvPicPr/>
          <p:nvPr/>
        </p:nvPicPr>
        <p:blipFill>
          <a:blip r:embed="rId2"/>
          <a:srcRect l="9864" t="8316" r="28360" b="1313"/>
          <a:stretch/>
        </p:blipFill>
        <p:spPr>
          <a:xfrm>
            <a:off x="2057400" y="941400"/>
            <a:ext cx="5943600" cy="4545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4.1 Splash Screen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Picture 61"/>
          <p:cNvPicPr/>
          <p:nvPr/>
        </p:nvPicPr>
        <p:blipFill>
          <a:blip r:embed="rId2"/>
          <a:srcRect l="42563" t="36118" r="17462" b="22164"/>
          <a:stretch/>
        </p:blipFill>
        <p:spPr>
          <a:xfrm>
            <a:off x="2743200" y="1600200"/>
            <a:ext cx="5143320" cy="2805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4.2 Home Panel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4" name="Picture 63"/>
          <p:cNvPicPr/>
          <p:nvPr/>
        </p:nvPicPr>
        <p:blipFill>
          <a:blip r:embed="rId2"/>
          <a:srcRect l="35297" t="15267" r="2927" b="8263"/>
          <a:stretch/>
        </p:blipFill>
        <p:spPr>
          <a:xfrm>
            <a:off x="2286360" y="1371600"/>
            <a:ext cx="6006240" cy="3886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4.3 Personal Information Section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6" name="Picture 65"/>
          <p:cNvPicPr/>
          <p:nvPr/>
        </p:nvPicPr>
        <p:blipFill>
          <a:blip r:embed="rId2"/>
          <a:srcRect l="35297" t="15267" r="2927" b="8263"/>
          <a:stretch/>
        </p:blipFill>
        <p:spPr>
          <a:xfrm>
            <a:off x="2514600" y="1250640"/>
            <a:ext cx="5943600" cy="3845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4.5 Objectives Section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8" name="Picture 67"/>
          <p:cNvPicPr/>
          <p:nvPr/>
        </p:nvPicPr>
        <p:blipFill>
          <a:blip r:embed="rId2"/>
          <a:srcRect l="24398" t="15267" r="21095" b="8263"/>
          <a:stretch/>
        </p:blipFill>
        <p:spPr>
          <a:xfrm>
            <a:off x="2743200" y="1402200"/>
            <a:ext cx="5257800" cy="3855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4.6 Skills Section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rcRect l="20763" t="15267" r="13829" b="8263"/>
          <a:stretch/>
        </p:blipFill>
        <p:spPr>
          <a:xfrm>
            <a:off x="2286000" y="1092240"/>
            <a:ext cx="6858000" cy="4190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4.7 Experience Section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2" name="Picture 71"/>
          <p:cNvPicPr/>
          <p:nvPr/>
        </p:nvPicPr>
        <p:blipFill>
          <a:blip r:embed="rId2"/>
          <a:srcRect l="28031" t="22217" r="10196" b="8263"/>
          <a:stretch/>
        </p:blipFill>
        <p:spPr>
          <a:xfrm>
            <a:off x="2286000" y="1371960"/>
            <a:ext cx="6400800" cy="3764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4.8 Education Section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" name="Picture 73"/>
          <p:cNvPicPr/>
          <p:nvPr/>
        </p:nvPicPr>
        <p:blipFill>
          <a:blip r:embed="rId2"/>
          <a:srcRect l="17130" t="15267" r="17462" b="8263"/>
          <a:stretch/>
        </p:blipFill>
        <p:spPr>
          <a:xfrm>
            <a:off x="2057400" y="1172520"/>
            <a:ext cx="6858000" cy="4190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4.9 Referees Section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rcRect l="20763" t="15267" r="13829" b="8263"/>
          <a:stretch/>
        </p:blipFill>
        <p:spPr>
          <a:xfrm>
            <a:off x="2057400" y="1295640"/>
            <a:ext cx="6858000" cy="4190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4.10 Save As Section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8" name="Picture 77"/>
          <p:cNvPicPr/>
          <p:nvPr/>
        </p:nvPicPr>
        <p:blipFill>
          <a:blip r:embed="rId2"/>
          <a:srcRect l="28031" t="22217" r="17462" b="8263"/>
          <a:stretch/>
        </p:blipFill>
        <p:spPr>
          <a:xfrm>
            <a:off x="2171880" y="1172520"/>
            <a:ext cx="5829120" cy="3885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PROJECT TITLE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</a:rPr>
              <a:t>EBuilder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:Proposed Resume Builder Desktop Application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5.1 EBuilderDesktopApp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Class EBuilderDesktopApp is a subclass of JFrame</a:t>
            </a: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Define private final attributes:</a:t>
            </a: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cardLayout of type CardLayout</a:t>
            </a: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cardPanel of type JPanel</a:t>
            </a: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dataModel of type UserDataModel</a:t>
            </a:r>
          </a:p>
          <a:p>
            <a:pPr marL="3456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Constructor EBuilderDesktopApp</a:t>
            </a: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Call super constructor with title "EBuilder"</a:t>
            </a: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default close operation to EXIT_ON_CLOSE</a:t>
            </a: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extended state to MAXIMIZED_BOTH</a:t>
            </a: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Instantiate dataModel as a new UserDataModel</a:t>
            </a: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Instantiate cardLayout as a new CardLayout</a:t>
            </a: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Instantiate cardPanel as a new JPanel with cardLayout</a:t>
            </a: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cardPanel to content pane with BorderLayout.CENTER</a:t>
            </a: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Call addComponents method with dataModel as argument</a:t>
            </a: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the frame visible</a:t>
            </a:r>
          </a:p>
          <a:p>
            <a:pPr marL="3456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addComponents with parameter dataModel</a:t>
            </a: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HomePanel instance to cardPanel with name "HomePanel"</a:t>
            </a: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PersonalInformationSection instance to cardPanel with name "PersonalInformationSection"</a:t>
            </a: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ObjectiveSection instance to cardPanel with name "ObjectiveSection"</a:t>
            </a: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HighlightsOfQualificationsSection instance to cardPanel with name "HighlightsOfQualificationsSection"</a:t>
            </a: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ExperienceSection instance to cardPanel with name "ExperienceSection"</a:t>
            </a: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EducationSection instance to cardPanel with name "EducationSection"</a:t>
            </a: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RefereeSection instance to cardPanel with name "RefereeSection"</a:t>
            </a: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SaveAsSection instance to cardPanel with name "SaveAsSection"</a:t>
            </a: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Show "HomePanel" in cardPanel</a:t>
            </a:r>
          </a:p>
          <a:p>
            <a:pPr marL="3456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Inner class HomePanel is a subclass of JPanel</a:t>
            </a: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Constructor HomePanel</a:t>
            </a: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Set layout to BorderLayout</a:t>
            </a: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Set background color to (240, 240, 240)</a:t>
            </a: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Create logoLabel as a JLabel with ImageIcon "ebuilder.jpeg"</a:t>
            </a: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Set horizontal alignment of logoLabel to CENTER</a:t>
            </a: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Add logoLabel to BorderLayout.NORTH</a:t>
            </a: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Create welcomeLabel as a JLabel with text "Welcome to EBuilder!"</a:t>
            </a: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Set horizontal alignment of welcomeLabel to CENTER</a:t>
            </a: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Set foreground color to (59, 89, 152)</a:t>
            </a: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Set font to Segoe UI, bold, size 24</a:t>
            </a: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Add welcomeLabel to BorderLayout.CENTER</a:t>
            </a: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Create buttonPanel as a JPanel with FlowLayout CENTER</a:t>
            </a: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Set background color of buttonPanel to (240, 240, 240)</a:t>
            </a: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Create newResumeButton as a JButton with text "Create New Resume"</a:t>
            </a: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Set background color to (59, 89, 152)</a:t>
            </a: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Set foreground color to WHITE</a:t>
            </a: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Set font to Segoe UI, bold, size 18</a:t>
            </a: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Add action listener to newResumeButton to switch cardLayout to "PersonalInformationSection"</a:t>
            </a: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Add newResumeButton to buttonPanel</a:t>
            </a: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Add buttonPanel to BorderLayout.SOUTH</a:t>
            </a:r>
          </a:p>
          <a:p>
            <a:pPr marL="3456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main</a:t>
            </a: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Instantiate SplashScreen</a:t>
            </a: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Call showSplash method on SplashScreen</a:t>
            </a: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Try:</a:t>
            </a: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Loop from 0 to 100</a:t>
            </a: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Sleep for 50 milliseconds</a:t>
            </a: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Set progress of SplashScreen</a:t>
            </a: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Catch InterruptedException and print stack trace</a:t>
            </a: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Dispose SplashScreen</a:t>
            </a:r>
          </a:p>
          <a:p>
            <a:pPr marL="345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Schedule instantiation of EBuilderDesktopApp on SwingUtilities.invokeLater</a:t>
            </a:r>
          </a:p>
          <a:p>
            <a:pPr marL="3456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5.2 SplashScreen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86400" indent="0">
              <a:spcBef>
                <a:spcPts val="1417"/>
              </a:spcBef>
              <a:buNone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Final class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</a:rPr>
              <a:t>SplashScreen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is a subclass of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</a:rPr>
              <a:t>JWindow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" indent="0">
              <a:spcBef>
                <a:spcPts val="1417"/>
              </a:spcBef>
              <a:buNone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   Define private final attribute:</a:t>
            </a:r>
          </a:p>
          <a:p>
            <a:pPr marL="86400" indent="0">
              <a:spcBef>
                <a:spcPts val="1417"/>
              </a:spcBef>
              <a:buNone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</a:rPr>
              <a:t>progressBar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of type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</a:rPr>
              <a:t>JProgressBar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" indent="0">
              <a:spcBef>
                <a:spcPts val="1417"/>
              </a:spcBef>
              <a:buNone/>
            </a:pP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" indent="0">
              <a:spcBef>
                <a:spcPts val="1417"/>
              </a:spcBef>
              <a:buNone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   Constructor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</a:rPr>
              <a:t>SplashScreen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" indent="0">
              <a:spcBef>
                <a:spcPts val="1417"/>
              </a:spcBef>
              <a:buNone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       Instantiate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</a:rPr>
              <a:t>progressBar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as a new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</a:rPr>
              <a:t>JProgressBar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" indent="0">
              <a:spcBef>
                <a:spcPts val="1417"/>
              </a:spcBef>
              <a:buNone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       Set string painted property of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</a:rPr>
              <a:t>progressBar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to true</a:t>
            </a:r>
          </a:p>
          <a:p>
            <a:pPr marL="86400" indent="0">
              <a:spcBef>
                <a:spcPts val="1417"/>
              </a:spcBef>
              <a:buNone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       Instantiate content as a new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</a:rPr>
              <a:t>JPanel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with BorderLayout</a:t>
            </a:r>
          </a:p>
          <a:p>
            <a:pPr marL="86400" indent="0">
              <a:spcBef>
                <a:spcPts val="1417"/>
              </a:spcBef>
              <a:buNone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       Create label as a new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</a:rPr>
              <a:t>JLabel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with text "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</a:rPr>
              <a:t>EBuilder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Loading..."</a:t>
            </a:r>
          </a:p>
          <a:p>
            <a:pPr marL="86400" indent="0">
              <a:spcBef>
                <a:spcPts val="1417"/>
              </a:spcBef>
              <a:buNone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       Set foreground color of label to (59, 89, 152)</a:t>
            </a:r>
          </a:p>
          <a:p>
            <a:pPr marL="86400" indent="0">
              <a:spcBef>
                <a:spcPts val="1417"/>
              </a:spcBef>
              <a:buNone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       Set font of label to Segoe UI, bold, size 30</a:t>
            </a:r>
          </a:p>
          <a:p>
            <a:pPr marL="86400" indent="0">
              <a:spcBef>
                <a:spcPts val="1417"/>
              </a:spcBef>
              <a:buNone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       Set horizontal alignment of label to CENTER</a:t>
            </a:r>
          </a:p>
          <a:p>
            <a:pPr marL="86400" indent="0">
              <a:spcBef>
                <a:spcPts val="1417"/>
              </a:spcBef>
              <a:buNone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       Add label to content with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</a:rPr>
              <a:t>BorderLayout.NORTH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" indent="0">
              <a:spcBef>
                <a:spcPts val="1417"/>
              </a:spcBef>
              <a:buNone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       Add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</a:rPr>
              <a:t>progressBar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to content with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</a:rPr>
              <a:t>BorderLayout.CENTER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" indent="0">
              <a:spcBef>
                <a:spcPts val="1417"/>
              </a:spcBef>
              <a:buNone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       Set content pane of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</a:rPr>
              <a:t>SplashScreen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to content</a:t>
            </a:r>
          </a:p>
          <a:p>
            <a:pPr marL="86400" indent="0">
              <a:spcBef>
                <a:spcPts val="1417"/>
              </a:spcBef>
              <a:buNone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       Set size of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</a:rPr>
              <a:t>SplashScreen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to (400, 200)</a:t>
            </a:r>
          </a:p>
          <a:p>
            <a:pPr marL="86400" indent="0">
              <a:spcBef>
                <a:spcPts val="1417"/>
              </a:spcBef>
              <a:buNone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       Set location of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</a:rPr>
              <a:t>SplashScreen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to be centered</a:t>
            </a:r>
          </a:p>
          <a:p>
            <a:pPr marL="86400" indent="0">
              <a:spcBef>
                <a:spcPts val="1417"/>
              </a:spcBef>
              <a:buNone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       Set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</a:rPr>
              <a:t>SplashScreen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to always be on top</a:t>
            </a:r>
          </a:p>
          <a:p>
            <a:pPr marL="86400" indent="0">
              <a:spcBef>
                <a:spcPts val="1417"/>
              </a:spcBef>
              <a:buNone/>
            </a:pP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" indent="0">
              <a:spcBef>
                <a:spcPts val="1417"/>
              </a:spcBef>
              <a:buNone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   Method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</a:rPr>
              <a:t>showSplash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" indent="0">
              <a:spcBef>
                <a:spcPts val="1417"/>
              </a:spcBef>
              <a:buNone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       Set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</a:rPr>
              <a:t>SplashScreen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visible</a:t>
            </a:r>
          </a:p>
          <a:p>
            <a:pPr marL="86400" indent="0">
              <a:spcBef>
                <a:spcPts val="1417"/>
              </a:spcBef>
              <a:buNone/>
            </a:pP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" indent="0">
              <a:spcBef>
                <a:spcPts val="1417"/>
              </a:spcBef>
              <a:buNone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   Method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</a:rPr>
              <a:t>setProgress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with parameter progress</a:t>
            </a:r>
          </a:p>
          <a:p>
            <a:pPr marL="86400" indent="0">
              <a:spcBef>
                <a:spcPts val="1417"/>
              </a:spcBef>
              <a:buNone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       Set value of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</a:rPr>
              <a:t>progressBar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to progress</a:t>
            </a:r>
          </a:p>
          <a:p>
            <a:pPr marL="86400" indent="0">
              <a:spcBef>
                <a:spcPts val="1417"/>
              </a:spcBef>
              <a:buNone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       Set string of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</a:rPr>
              <a:t>progressBar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to progress + "%"</a:t>
            </a:r>
          </a:p>
          <a:p>
            <a:pPr marL="86400" indent="0">
              <a:spcBef>
                <a:spcPts val="1417"/>
              </a:spcBef>
              <a:buNone/>
            </a:pP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5.3 UserDataModel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138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Final class UserDataModel</a:t>
            </a:r>
          </a:p>
          <a:p>
            <a:pPr marL="138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Define public attributes:</a:t>
            </a:r>
          </a:p>
          <a:p>
            <a:pPr marL="138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personalInfo of type PersonalInformation</a:t>
            </a:r>
          </a:p>
          <a:p>
            <a:pPr marL="138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objectivesInfo of type ObjectivesInformation</a:t>
            </a:r>
          </a:p>
          <a:p>
            <a:pPr marL="138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highlightsInfo of type HighlightsOfQualificationsInfo</a:t>
            </a:r>
          </a:p>
          <a:p>
            <a:pPr marL="138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experiencesInfo of type ExperienceInformation</a:t>
            </a:r>
          </a:p>
          <a:p>
            <a:pPr marL="138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educationInfo of type EducationInformation</a:t>
            </a:r>
          </a:p>
          <a:p>
            <a:pPr marL="138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refereeInfo of type RefereeInformation</a:t>
            </a:r>
          </a:p>
          <a:p>
            <a:pPr marL="13824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138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Constructor UserDataModel</a:t>
            </a:r>
          </a:p>
          <a:p>
            <a:pPr marL="138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Instantiate personalInfo as a new PersonalInformation object</a:t>
            </a:r>
          </a:p>
          <a:p>
            <a:pPr marL="138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Instantiate objectivesInfo as a new ObjectivesInformation object</a:t>
            </a:r>
          </a:p>
          <a:p>
            <a:pPr marL="138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Instantiate highlightsInfo as a new HighlightsOfQualificationsInfo object</a:t>
            </a:r>
          </a:p>
          <a:p>
            <a:pPr marL="138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Instantiate experiencesInfo as a new ExperienceInformation object</a:t>
            </a:r>
          </a:p>
          <a:p>
            <a:pPr marL="138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Instantiate educationInfo as a new EducationInformation object</a:t>
            </a:r>
          </a:p>
          <a:p>
            <a:pPr marL="138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Instantiate refereeInfo as a new RefereeInformation object</a:t>
            </a:r>
          </a:p>
          <a:p>
            <a:pPr marL="13824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5.4 PersonalInformation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561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Final class PersonalInformation</a:t>
            </a:r>
          </a:p>
          <a:p>
            <a:pPr marL="561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Define private attributes:</a:t>
            </a:r>
          </a:p>
          <a:p>
            <a:pPr marL="561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firstName of type String</a:t>
            </a:r>
          </a:p>
          <a:p>
            <a:pPr marL="561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lastName of type String</a:t>
            </a:r>
          </a:p>
          <a:p>
            <a:pPr marL="561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phone of type String</a:t>
            </a:r>
          </a:p>
          <a:p>
            <a:pPr marL="561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email of type String</a:t>
            </a:r>
          </a:p>
          <a:p>
            <a:pPr marL="561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gender of type String</a:t>
            </a:r>
          </a:p>
          <a:p>
            <a:pPr marL="5616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561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Constructor PersonalInformation</a:t>
            </a:r>
          </a:p>
          <a:p>
            <a:pPr marL="561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// Empty constructor</a:t>
            </a:r>
          </a:p>
          <a:p>
            <a:pPr marL="5616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561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getFirstName</a:t>
            </a:r>
          </a:p>
          <a:p>
            <a:pPr marL="561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Return firstName</a:t>
            </a:r>
          </a:p>
          <a:p>
            <a:pPr marL="5616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561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setFirstName with parameter firstName</a:t>
            </a:r>
          </a:p>
          <a:p>
            <a:pPr marL="561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this.firstName to firstName</a:t>
            </a:r>
          </a:p>
          <a:p>
            <a:pPr marL="5616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561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getLastName</a:t>
            </a:r>
          </a:p>
          <a:p>
            <a:pPr marL="561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Return lastName</a:t>
            </a:r>
          </a:p>
          <a:p>
            <a:pPr marL="5616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561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setLastName with parameter lastName</a:t>
            </a:r>
          </a:p>
          <a:p>
            <a:pPr marL="561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this.lastName to lastName</a:t>
            </a:r>
          </a:p>
          <a:p>
            <a:pPr marL="5616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561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getPhone</a:t>
            </a:r>
          </a:p>
          <a:p>
            <a:pPr marL="561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Return phone</a:t>
            </a:r>
          </a:p>
          <a:p>
            <a:pPr marL="5616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561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setPhone with parameter phone</a:t>
            </a:r>
          </a:p>
          <a:p>
            <a:pPr marL="561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this.phone to phone</a:t>
            </a:r>
          </a:p>
          <a:p>
            <a:pPr marL="5616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561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getEmail</a:t>
            </a:r>
          </a:p>
          <a:p>
            <a:pPr marL="561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Return email</a:t>
            </a:r>
          </a:p>
          <a:p>
            <a:pPr marL="5616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561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setEmail with parameter email</a:t>
            </a:r>
          </a:p>
          <a:p>
            <a:pPr marL="561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this.email to email</a:t>
            </a:r>
          </a:p>
          <a:p>
            <a:pPr marL="5616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561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getGender</a:t>
            </a:r>
          </a:p>
          <a:p>
            <a:pPr marL="561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Return gender</a:t>
            </a:r>
          </a:p>
          <a:p>
            <a:pPr marL="5616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561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setGender with parameter gender</a:t>
            </a:r>
          </a:p>
          <a:p>
            <a:pPr marL="5616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this.gender to gender</a:t>
            </a:r>
          </a:p>
          <a:p>
            <a:pPr marL="5616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5.5 PersonalInformationSection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470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Final class PersonalInformationSection is a subclass of JPanel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Define private final attributes: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firstNameField of type JTextField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lastNameField of type JTextField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phoneField of type JTextField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emailField of type JTextField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maleRadioButton of type JRadioButton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femaleRadioButton of type JRadioButton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genderGroup of type ButtonGroup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dataModel of type UserDataModel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Constructor PersonalInformationSection with parameters cardLayout, cardPanel, and dataModel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Assign dataModel to this.dataModel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layout to GridBagLayout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background color to (240, 240, 240)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GridBagConstraints gbc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gbc gridx to 0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gbc gridy to 0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gbc gridwidth to 2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gbc insets to Insets(10, 10, 10, 10)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gbc anchor to WEST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headingLabel as a JLabel with text "Personal Information Section"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foreground color to (59, 89, 152)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font to Arial, bold, size 20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horizontal alignment to CENTER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headingLabel to this with gbc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Increment gbc gridy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gbc gridwidth to 1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firstNameLabel as a JLabel with text "First Name:"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firstNameLabel to this with gbc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Increment gbc gridx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firstNameField as a JTextField with size 20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Call setPlaceholder method with firstNameField and "Enter your first name"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firstNameField to this with gbc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Repeat the above steps for lastNameLabel, lastNameField, addressLabel, emailField, phoneLabel, and phoneField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Increment gbc gridx and gridy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genderLabel as a JLabel with text "Gender:"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genderLabel to this with gbc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Increment gbc gridx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maleRadioButton and femaleRadioButton as JRadioButtons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genderGroup as a ButtonGroup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maleRadioButton and femaleRadioButton to genderGroup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genderPanel as a JPanel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panel opaque to false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maleRadioButton and femaleRadioButton to genderPanel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genderPanel to this with gbc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Increment gbc gridx and gridy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nextButton as a JButton with text "Next: Objectives"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background color to (59, 89, 152)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foreground color to WHITE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nextButton to this with gbc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document listener to phoneField and emailField to validate phone and email input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action listener to nextButton to validate fields and switch cardLayout to "ObjectiveSection" if validation passes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setPlaceholder with parameters textField and placeholder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foreground color of textField to GRAY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text of textField to placeholder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focus listener to textField to handle placeholder behavior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validatePhone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Define phoneRegex as "^\\d{10}$"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pattern from phoneRegex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matcher from phoneField text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foreground color of phoneField based on whether it matches phoneRegex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validateEmail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Define emailRegex as "^[\\w.-]+@[\\w.-]+\\.\\w+$"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pattern from emailRegex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matcher from emailField text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foreground color of emailField based on whether it matches emailRegex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validateFields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first name, last name, email, and phone in dataModel.personalInfo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gender in dataModel.personalInfo based on selected radio button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Return true if all mandatory fields are filled and phone/email validation passes, otherwise false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5.6 ObjectivesInformation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9000" lnSpcReduction="20000"/>
          </a:bodyPr>
          <a:lstStyle/>
          <a:p>
            <a:pPr marL="254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Final class ObjectivesInformation</a:t>
            </a:r>
          </a:p>
          <a:p>
            <a:pPr marL="254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Define private attribute:</a:t>
            </a:r>
          </a:p>
          <a:p>
            <a:pPr marL="254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objectives of type String</a:t>
            </a:r>
          </a:p>
          <a:p>
            <a:pPr marL="2548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254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getObjectives</a:t>
            </a:r>
          </a:p>
          <a:p>
            <a:pPr marL="254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Return objectives</a:t>
            </a:r>
          </a:p>
          <a:p>
            <a:pPr marL="2548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254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setObjectives with parameter objectives</a:t>
            </a:r>
          </a:p>
          <a:p>
            <a:pPr marL="254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this.objectives to objectives</a:t>
            </a:r>
          </a:p>
          <a:p>
            <a:pPr marL="2548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5.7 ObjectivesSection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Final class ObjectiveSection is a subclass of JPanel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Define private final attributes: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dataModel of type UserDataModel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cardLayout of type CardLayout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cardPanel of type JPanel</a:t>
            </a:r>
          </a:p>
          <a:p>
            <a:pPr marL="388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Constructor ObjectiveSection with parameters cardLayout, cardPanel, and dataModel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cardLayout to provided cardLayout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cardPanel to provided cardPanel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dataModel to provided dataModel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layout to BorderLayout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background color to WHITE</a:t>
            </a:r>
          </a:p>
          <a:p>
            <a:pPr marL="388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sectionLabel as a new JLabel with text "Objectives Section"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font of sectionLabel to Segoe UI, bold, size 20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foreground color of sectionLabel to (59, 89, 152)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horizontal alignment of sectionLabel to CENTER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sectionLabel to BorderLayout.NORTH</a:t>
            </a:r>
          </a:p>
          <a:p>
            <a:pPr marL="388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objectiveTextPane as a new JTextPane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font of objectiveTextPane to Segoe UI, plain, size 16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background color of objectiveTextPane to WHITE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foreground color of objectiveTextPane to (74, 74, 74)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scrollPane as a new JScrollPane with objectiveTextPane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border of scrollPane to empty border with insets (10, 10, 10, 10)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scrollPane to BorderLayout.CENTER</a:t>
            </a:r>
          </a:p>
          <a:p>
            <a:pPr marL="388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tooltipLabel as a new JLabel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text of tooltipLabel to "&lt;html&gt;&lt;p style='width: 200px;'&gt;Enter your career objectives here.&lt;/p&gt;&lt;/html&gt;"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tool tip text of objectiveTextPane to "Enter your career objectives here."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mouse motion listener to objectiveTextPane: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When mouse is moved: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Get mouse point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Try: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    Convert mouse point to view coordinates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    If converted rectangle is not null: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        Create rectangle from converted coordinates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        Set bounds of tooltipLabel to position below the rectangle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        Make tooltipLabel visible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Catch BadLocationException and hide tooltipLabel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tooltipLabel to BorderLayout.SOUTH</a:t>
            </a:r>
          </a:p>
          <a:p>
            <a:pPr marL="388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buttonPanel as a new JPanel with FlowLayout CENTER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nextButton as a JButton with text "Next: Skills" and background color (59, 89, 152)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foreground color of nextButton to WHITE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nextButton to buttonPanel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buttonPanel to BorderLayout.SOUTH</a:t>
            </a:r>
          </a:p>
          <a:p>
            <a:pPr marL="388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action listener to nextButton: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When clicked: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Switch cardLayout to "HighlightsOfQualificationsSection" in cardPanel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Set objectives in dataModel to content of objectiveTextPane</a:t>
            </a:r>
          </a:p>
          <a:p>
            <a:pPr marL="388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createButton with parameters text and background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button as a new JButton with provided text and background color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foreground color of button to WHITE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Return button</a:t>
            </a:r>
          </a:p>
          <a:p>
            <a:pPr marL="388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5.8 SkillsInformation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9000" lnSpcReduction="20000"/>
          </a:bodyPr>
          <a:lstStyle/>
          <a:p>
            <a:pPr marL="1900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Final class HighlightsOfQualificationsInfo</a:t>
            </a:r>
          </a:p>
          <a:p>
            <a:pPr marL="1900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Define private final attribute:</a:t>
            </a:r>
          </a:p>
          <a:p>
            <a:pPr marL="1900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qualificationsList of type List&lt;String&gt; initialized to an empty ArrayList&lt;String&gt;</a:t>
            </a:r>
          </a:p>
          <a:p>
            <a:pPr marL="1900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1900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getQualificationsList</a:t>
            </a:r>
          </a:p>
          <a:p>
            <a:pPr marL="1900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Return qualificationsList</a:t>
            </a:r>
          </a:p>
          <a:p>
            <a:pPr marL="1900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1900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addQualification with parameter qualification</a:t>
            </a:r>
          </a:p>
          <a:p>
            <a:pPr marL="1900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qualification to qualificationsList</a:t>
            </a:r>
          </a:p>
          <a:p>
            <a:pPr marL="1900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1900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removeQualification with parameter qualification</a:t>
            </a:r>
          </a:p>
          <a:p>
            <a:pPr marL="1900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Remove qualification from qualificationsList</a:t>
            </a:r>
          </a:p>
          <a:p>
            <a:pPr marL="1900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5.9 SkillsInformationSection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Class HighlightsOfQualificationsSection is a subclass of JPanel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Define private final attributes: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dataModel of type UserDataModel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cardLayout of type CardLayout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cardPanel of type JPanel</a:t>
            </a:r>
          </a:p>
          <a:p>
            <a:pPr marL="3024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Constructor HighlightsOfQualificationsSection with parameters cardLayout, cardPanel, and dataModel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cardLayout to provided cardLayout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cardPanel to provided cardPanel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dataModel to provided dataModel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layout to BorderLayout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background color to WHITE</a:t>
            </a:r>
          </a:p>
          <a:p>
            <a:pPr marL="3024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qualificationsModel as a new DefaultListModel&lt;String&gt;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qualificationsList as a new JList&lt;String&gt; with qualificationsModel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titledBorder as a TitledBorder with title "Skills Section"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title color of titledBorder to (59, 89, 152)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title font of titledBorder to bold, size 16, and center justification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qualificationsScrollPane as a new JScrollPane with qualificationsList and titledBorder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border of qualificationsScrollPane to titledBorder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qualificationsScrollPane to BorderLayout.CENTER</a:t>
            </a:r>
          </a:p>
          <a:p>
            <a:pPr marL="3024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addButton as a JButton with text "Add Skill" and background color (59, 89, 152)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removeButton as a JButton with text "Remove Skill" and background color (237, 28, 36)</a:t>
            </a:r>
          </a:p>
          <a:p>
            <a:pPr marL="3024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background color of qualificationsList to (240, 240, 240)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selection background color of qualificationsList to (173, 255, 47)</a:t>
            </a:r>
          </a:p>
          <a:p>
            <a:pPr marL="3024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action listener to addButton: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When clicked: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Call addQualification method with qualificationsModel</a:t>
            </a:r>
          </a:p>
          <a:p>
            <a:pPr marL="3024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action listener to removeButton: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When clicked: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Call removeQualification method with qualificationsList and qualificationsModel</a:t>
            </a:r>
          </a:p>
          <a:p>
            <a:pPr marL="3024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buttonPanelLeft as a JPanel with FlowLayout LEFT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addButton and removeButton to buttonPanelLeft</a:t>
            </a:r>
          </a:p>
          <a:p>
            <a:pPr marL="3024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buttonPanelRight as a JPanel with FlowLayout RIGHT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nextButton as a JButton with text "Next: Experience" and background color (59, 89, 152)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nextButton to buttonPanelRight</a:t>
            </a:r>
          </a:p>
          <a:p>
            <a:pPr marL="3024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navigationButtonPanel as a JPanel with BorderLayout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buttonPanelLeft to WEST and buttonPanelRight to EAST of navigationButtonPanel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empty border to navigationButtonPanel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navigationButtonPanel to BorderLayout.SOUTH</a:t>
            </a:r>
          </a:p>
          <a:p>
            <a:pPr marL="3024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action listener to nextButton: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When clicked: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Switch cardLayout to "ExperienceSection" in cardPanel</a:t>
            </a:r>
          </a:p>
          <a:p>
            <a:pPr marL="3024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createButton with parameters text and background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button as a new JButton with provided text and background color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foreground color of button to WHITE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Return button</a:t>
            </a:r>
          </a:p>
          <a:p>
            <a:pPr marL="3024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addQualification with parameter qualificationsModel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Display input dialog to get new qualification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If new qualification is not empty: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Add new qualification to qualificationsModel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Add new qualification to dataModel highlightsInfo</a:t>
            </a:r>
          </a:p>
          <a:p>
            <a:pPr marL="3024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removeQualification with parameters qualificationsList and qualificationsModel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Get selected index from qualificationsList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If selected index is not -1: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Get removed qualification from qualificationsModel at selected index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Remove qualification from qualificationsModel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Remove qualification from dataModel highlightsInfo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Else: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Show message dialog indicating no selection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5.11 ExperienceInformation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518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Final class ExperienceInformation</a:t>
            </a:r>
          </a:p>
          <a:p>
            <a:pPr marL="518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Define public final attribute:</a:t>
            </a:r>
          </a:p>
          <a:p>
            <a:pPr marL="518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experienceList of type List&lt;Experience&gt; initialized to an empty ArrayList&lt;Experience&gt;</a:t>
            </a:r>
          </a:p>
          <a:p>
            <a:pPr marL="5184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518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getExperienceList</a:t>
            </a:r>
          </a:p>
          <a:p>
            <a:pPr marL="518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Return experienceList</a:t>
            </a:r>
          </a:p>
          <a:p>
            <a:pPr marL="5184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518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addExperience with parameters jobTitle, company, jobDescription, startDate, endDate</a:t>
            </a:r>
          </a:p>
          <a:p>
            <a:pPr marL="518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new Experience instance to experienceList with provided parameters</a:t>
            </a:r>
          </a:p>
          <a:p>
            <a:pPr marL="5184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518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Final class Experience</a:t>
            </a:r>
          </a:p>
          <a:p>
            <a:pPr marL="518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Define private final attributes:</a:t>
            </a:r>
          </a:p>
          <a:p>
            <a:pPr marL="518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jobTitle of type String</a:t>
            </a:r>
          </a:p>
          <a:p>
            <a:pPr marL="518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company of type String</a:t>
            </a:r>
          </a:p>
          <a:p>
            <a:pPr marL="518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jobDescription of type String</a:t>
            </a:r>
          </a:p>
          <a:p>
            <a:pPr marL="518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startDate of type String</a:t>
            </a:r>
          </a:p>
          <a:p>
            <a:pPr marL="518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endDate of type String</a:t>
            </a:r>
          </a:p>
          <a:p>
            <a:pPr marL="5184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518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Constructor Experience with parameters jobTitle, company, jobDescription, startDate, endDate</a:t>
            </a:r>
          </a:p>
          <a:p>
            <a:pPr marL="518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jobTitle to provided jobTitle</a:t>
            </a:r>
          </a:p>
          <a:p>
            <a:pPr marL="518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company to provided company</a:t>
            </a:r>
          </a:p>
          <a:p>
            <a:pPr marL="518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jobDescription to provided jobDescription</a:t>
            </a:r>
          </a:p>
          <a:p>
            <a:pPr marL="518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startDate to provided startDate</a:t>
            </a:r>
          </a:p>
          <a:p>
            <a:pPr marL="518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endDate to provided endDate</a:t>
            </a:r>
          </a:p>
          <a:p>
            <a:pPr marL="5184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518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getJobTitle</a:t>
            </a:r>
          </a:p>
          <a:p>
            <a:pPr marL="518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Return jobTitle</a:t>
            </a:r>
          </a:p>
          <a:p>
            <a:pPr marL="5184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518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getCompany</a:t>
            </a:r>
          </a:p>
          <a:p>
            <a:pPr marL="518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Return company</a:t>
            </a:r>
          </a:p>
          <a:p>
            <a:pPr marL="5184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518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getJobDescription</a:t>
            </a:r>
          </a:p>
          <a:p>
            <a:pPr marL="518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Return jobDescription</a:t>
            </a:r>
          </a:p>
          <a:p>
            <a:pPr marL="5184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518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getStartDate</a:t>
            </a:r>
          </a:p>
          <a:p>
            <a:pPr marL="518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Return startDate</a:t>
            </a:r>
          </a:p>
          <a:p>
            <a:pPr marL="5184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518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getEndDate</a:t>
            </a:r>
          </a:p>
          <a:p>
            <a:pPr marL="518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Return endDate</a:t>
            </a:r>
          </a:p>
          <a:p>
            <a:pPr marL="5184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518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toString</a:t>
            </a:r>
          </a:p>
          <a:p>
            <a:pPr marL="518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Return formatted string representation of experience details</a:t>
            </a:r>
          </a:p>
          <a:p>
            <a:pPr marL="5184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5184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ABSTRACT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125280" indent="0">
              <a:spcBef>
                <a:spcPts val="1417"/>
              </a:spcBef>
              <a:buNone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This document will cover the following areas:</a:t>
            </a:r>
          </a:p>
          <a:p>
            <a:pPr marL="125280" indent="0">
              <a:spcBef>
                <a:spcPts val="1417"/>
              </a:spcBef>
              <a:buNone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1. Development Environment</a:t>
            </a:r>
          </a:p>
          <a:p>
            <a:pPr marL="125280" indent="0">
              <a:spcBef>
                <a:spcPts val="1417"/>
              </a:spcBef>
              <a:buNone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2. Functional Requirements</a:t>
            </a:r>
          </a:p>
          <a:p>
            <a:pPr marL="125280" indent="0">
              <a:spcBef>
                <a:spcPts val="1417"/>
              </a:spcBef>
              <a:buNone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3. System Models</a:t>
            </a:r>
          </a:p>
          <a:p>
            <a:pPr marL="250560" lvl="1" indent="0">
              <a:spcBef>
                <a:spcPts val="1134"/>
              </a:spcBef>
              <a:buNone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3.1 Use Case Diagram</a:t>
            </a:r>
          </a:p>
          <a:p>
            <a:pPr marL="250560" lvl="1" indent="0">
              <a:spcBef>
                <a:spcPts val="1134"/>
              </a:spcBef>
              <a:buNone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3.2 Context Diagram</a:t>
            </a:r>
          </a:p>
          <a:p>
            <a:pPr marL="250560" lvl="1" indent="0">
              <a:spcBef>
                <a:spcPts val="1134"/>
              </a:spcBef>
              <a:buNone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3.3 Level 1 DFD</a:t>
            </a:r>
          </a:p>
          <a:p>
            <a:pPr marL="250560" lvl="1" indent="0">
              <a:spcBef>
                <a:spcPts val="1134"/>
              </a:spcBef>
              <a:buNone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3.4 User Data Model</a:t>
            </a:r>
          </a:p>
          <a:p>
            <a:pPr marL="250560" lvl="1" indent="0">
              <a:spcBef>
                <a:spcPts val="1134"/>
              </a:spcBef>
              <a:buNone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3.5 Class Diagram</a:t>
            </a:r>
          </a:p>
          <a:p>
            <a:pPr marL="125280" indent="0">
              <a:spcBef>
                <a:spcPts val="1417"/>
              </a:spcBef>
              <a:buNone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4. User Interface 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Arial"/>
              </a:rPr>
              <a:t>Design and Algorithms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250560" lvl="1" indent="0">
              <a:spcBef>
                <a:spcPts val="1134"/>
              </a:spcBef>
              <a:buNone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4.1 Splash Screen</a:t>
            </a:r>
          </a:p>
          <a:p>
            <a:pPr marL="250560" lvl="1" indent="0">
              <a:spcBef>
                <a:spcPts val="1134"/>
              </a:spcBef>
              <a:buNone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4.2 Home Panel</a:t>
            </a:r>
          </a:p>
          <a:p>
            <a:pPr marL="250560" lvl="1" indent="0">
              <a:spcBef>
                <a:spcPts val="1134"/>
              </a:spcBef>
              <a:buNone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4.3 Personal Information Section</a:t>
            </a:r>
          </a:p>
          <a:p>
            <a:pPr marL="250560" lvl="1" indent="0">
              <a:spcBef>
                <a:spcPts val="1134"/>
              </a:spcBef>
              <a:buNone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4.4 Objectives Section</a:t>
            </a:r>
          </a:p>
          <a:p>
            <a:pPr marL="250560" lvl="1" indent="0">
              <a:spcBef>
                <a:spcPts val="1134"/>
              </a:spcBef>
              <a:buNone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4.5 Skills Section</a:t>
            </a:r>
          </a:p>
          <a:p>
            <a:pPr marL="250560" lvl="1" indent="0">
              <a:spcBef>
                <a:spcPts val="1134"/>
              </a:spcBef>
              <a:buNone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4.6 Experience Section</a:t>
            </a:r>
          </a:p>
          <a:p>
            <a:pPr marL="250560" lvl="1" indent="0">
              <a:spcBef>
                <a:spcPts val="1134"/>
              </a:spcBef>
              <a:buNone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4.7 Education Section</a:t>
            </a:r>
          </a:p>
          <a:p>
            <a:pPr marL="250560" lvl="1" indent="0">
              <a:spcBef>
                <a:spcPts val="1134"/>
              </a:spcBef>
              <a:buNone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4.8 Referees Section</a:t>
            </a:r>
          </a:p>
          <a:p>
            <a:pPr marL="250560" lvl="1" indent="0">
              <a:spcBef>
                <a:spcPts val="1134"/>
              </a:spcBef>
              <a:buNone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4.9 Save As Section</a:t>
            </a:r>
          </a:p>
          <a:p>
            <a:pPr marL="125280" indent="0">
              <a:spcBef>
                <a:spcPts val="1417"/>
              </a:spcBef>
              <a:buNone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5. Algorithms: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</a:rPr>
              <a:t>Psuedocodes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5.12 ExperienceSection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Final class ExperienceSection is a subclass of JPanel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Define private final attributes: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dataModel of type UserDataModel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cardLayout of type CardLayout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cardPanel of type JPanel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experiencePanel of type JPanel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jobTitleField of type JTextField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companyField of type JTextField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jobDescriptionField of type JTextField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startSpinner of type JSpinner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endSpinner of type JSpinner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experiencePanels of type int initialized to 0</a:t>
            </a:r>
          </a:p>
          <a:p>
            <a:pPr marL="172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Constructor ExperienceSection with parameters cardLayout, cardPanel, and dataModel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cardLayout to provided cardLayout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cardPanel to provided cardPanel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dataModel to provided dataModel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layout to BorderLayout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background color to WHITE</a:t>
            </a:r>
          </a:p>
          <a:p>
            <a:pPr marL="172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sectionLabel as a new JLabel with text "Experience Section", font Arial, bold, size 24, and color (59, 89, 152)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horizontal alignment to LEFT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border to EmptyBorder with insets (10, 20, 10, 20)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sectionLabel to BorderLayout.NORTH</a:t>
            </a:r>
          </a:p>
          <a:p>
            <a:pPr marL="172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experiencePanel as a new JPanel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layout to BoxLayout with Y_AXIS orientation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scrollPane as a new JScrollPane with experiencePanel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vertical scrollbar policy to ALWAYS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scrollPane to BorderLayout.CENTER</a:t>
            </a:r>
          </a:p>
          <a:p>
            <a:pPr marL="172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addButton as a new JButton with text "Add Experience", background color (59, 89, 152), and foreground color WHITE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buttonPanelLeft as a JPanel with FlowLayout LEFT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addButton to buttonPanelLeft</a:t>
            </a:r>
          </a:p>
          <a:p>
            <a:pPr marL="172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nextButton as a new JButton with text "Next: Education", background color (59, 89, 152), and foreground color WHITE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buttonPanelRight as a JPanel with FlowLayout RIGHT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nextButton to buttonPanelRight</a:t>
            </a:r>
          </a:p>
          <a:p>
            <a:pPr marL="172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navigationButtonPanel as a JPanel with BorderLayout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buttonPanelLeft to WEST and buttonPanelRight to EAST of navigationButtonPanel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empty border to navigationButtonPanel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navigationButtonPanel to BorderLayout.SOUTH</a:t>
            </a:r>
          </a:p>
          <a:p>
            <a:pPr marL="172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action listener to addButton: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When clicked: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If experiencePanels &gt; 0 and jobTitleField, companyField, and jobDescriptionField are not empty: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    Add new experience to dataModel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Add experience panel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Increment experiencePanels</a:t>
            </a:r>
          </a:p>
          <a:p>
            <a:pPr marL="172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action listener to nextButton: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When clicked: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Switch cardLayout to "EducationSection" in cardPanel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If experiencePanels &gt; 0 and jobTitleField, companyField, and jobDescriptionField are not empty: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    Add new experience to dataModel</a:t>
            </a:r>
          </a:p>
          <a:p>
            <a:pPr marL="172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setPlaceholder with parameters textField and placeholder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placeholder text and color for the provided textField</a:t>
            </a:r>
          </a:p>
          <a:p>
            <a:pPr marL="172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addExperiencePanel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panel as a new JPanel with BorderLayout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border to LineBorder with color GRAY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background color to WHITE</a:t>
            </a:r>
          </a:p>
          <a:p>
            <a:pPr marL="172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entryFieldsPanel as a new JPanel with GridBagLayout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background color to WHITE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border to EmptyBorder with insets (20, 20, 20, 20)</a:t>
            </a:r>
          </a:p>
          <a:p>
            <a:pPr marL="172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constraints gbc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gridx and gridy to 0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insets to (5, 5, 5, 5)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anchor to WEST</a:t>
            </a:r>
          </a:p>
          <a:p>
            <a:pPr marL="172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jobTitleLabel as a new JLabel with text "Job Title"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jobTitleLabel to entryFieldsPanel using gbc</a:t>
            </a:r>
          </a:p>
          <a:p>
            <a:pPr marL="172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jobTitleField as a new JTextField with placeholder text "Enter the job title"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jobTitleField to entryFieldsPanel using gbc</a:t>
            </a:r>
          </a:p>
          <a:p>
            <a:pPr marL="172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companyLabel as a new JLabel with text "Institution"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companyLabel to entryFieldsPanel using gbc</a:t>
            </a:r>
          </a:p>
          <a:p>
            <a:pPr marL="172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companyField as a new JTextField with placeholder text "Enter the institution name"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companyField to entryFieldsPanel using gbc</a:t>
            </a:r>
          </a:p>
          <a:p>
            <a:pPr marL="172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jobDescriptionLabel as a new JLabel with text "Job Description"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jobDescriptionLabel to entryFieldsPanel using gbc</a:t>
            </a:r>
          </a:p>
          <a:p>
            <a:pPr marL="172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jobDescriptionField as a new JTextField with placeholder text "Enter the job description"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jobDescriptionField to entryFieldsPanel using gbc</a:t>
            </a:r>
          </a:p>
          <a:p>
            <a:pPr marL="172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startDateLabel as a new JLabel with text "Start Date"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startDateLabel to entryFieldsPanel using gbc</a:t>
            </a:r>
          </a:p>
          <a:p>
            <a:pPr marL="172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startSpinner as a new JSpinner created by createDateSpinner method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startSpinner to entryFieldsPanel using gbc</a:t>
            </a:r>
          </a:p>
          <a:p>
            <a:pPr marL="172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Create endDateLabel as a new JLabel with text "End Date"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endDateLabel to entryFieldsPanel using gbc</a:t>
            </a:r>
          </a:p>
          <a:p>
            <a:pPr marL="172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endSpinner as a new JSpinner created by createDateSpinner method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endSpinner to entryFieldsPanel using gbc</a:t>
            </a:r>
          </a:p>
          <a:p>
            <a:pPr marL="172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entryFieldsPanel to panel using BorderLayout.CENTER</a:t>
            </a:r>
          </a:p>
          <a:p>
            <a:pPr marL="172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buttonPanel as a new JPanel with FlowLayout RIGHT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removeButton as a new JButton with text "Remove Experience", background color (237, 28, 36), and foreground color WHITE</a:t>
            </a:r>
          </a:p>
          <a:p>
            <a:pPr marL="172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action listener to removeButton: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When clicked: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Remove panel from experiencePanel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Remove experience from dataModel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Decrement experiencePanels</a:t>
            </a:r>
          </a:p>
          <a:p>
            <a:pPr marL="172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removeButton to buttonPanel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buttonPanel to panel using BrderLayout.SOUTH</a:t>
            </a:r>
          </a:p>
          <a:p>
            <a:pPr marL="172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panel to experiencePanel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Refresh layout of experiencePanel</a:t>
            </a:r>
          </a:p>
          <a:p>
            <a:pPr marL="172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createDateSpinner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model as a new SpinnerDateModel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spinner as a new JSpinner with model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editor as a new JSpinner.DateEditor with spinner and date format "MM/dd/yyyy"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editor to spinner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Return spinner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5.13 EducationInformation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Final class EducationInformation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Define private final attributes: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tertiaryEducationList of type List&lt;TertiaryEducation&gt; initialized to an empty ArrayList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secondarySchool of type String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kcseGrade of type String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secondaryCompletionYear of type String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primarySchool of type String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kcpeMarks of type String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primaryCompletionYear of type String</a:t>
            </a:r>
          </a:p>
          <a:p>
            <a:pPr marL="3024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getTertiaryEducationList(): List&lt;TertiaryEducation&gt;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Return tertiaryEducationList</a:t>
            </a:r>
          </a:p>
          <a:p>
            <a:pPr marL="3024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addTertiaryEducation with parameters institution, course, and graduationDate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a new TertiaryEducation object with provided details to tertiaryEducationList</a:t>
            </a:r>
          </a:p>
          <a:p>
            <a:pPr marL="3024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getSecondarySchool(): String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Return secondarySchool</a:t>
            </a:r>
          </a:p>
          <a:p>
            <a:pPr marL="3024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setSecondarySchool with parameter secondarySchool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the value of secondarySchool attribute to the provided value</a:t>
            </a:r>
          </a:p>
          <a:p>
            <a:pPr marL="3024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getKcseGrade(): String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Return kcseGrade</a:t>
            </a:r>
          </a:p>
          <a:p>
            <a:pPr marL="3024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setKcseGrade with parameter kcseGrade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the value of kcseGrade attribute to the provided value</a:t>
            </a:r>
          </a:p>
          <a:p>
            <a:pPr marL="3024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getSecondaryCompletionYear(): String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Return secondaryCompletionYear</a:t>
            </a:r>
          </a:p>
          <a:p>
            <a:pPr marL="3024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setSecondaryCompletionYear with parameter secondaryCompletionYear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the value of secondaryCompletionYear attribute to the provided value</a:t>
            </a:r>
          </a:p>
          <a:p>
            <a:pPr marL="3024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getPrimarySchool(): String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Return primarySchool</a:t>
            </a:r>
          </a:p>
          <a:p>
            <a:pPr marL="3024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setPrimarySchool with parameter primarySchool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the value of primarySchool attribute to the provided value</a:t>
            </a:r>
          </a:p>
          <a:p>
            <a:pPr marL="3024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getKcpeMarks(): String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Return kcpeMarks</a:t>
            </a:r>
          </a:p>
          <a:p>
            <a:pPr marL="3024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setKcpeMarks with parameter kcpeMarks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the value of kcpeMarks attribute to the provided value</a:t>
            </a:r>
          </a:p>
          <a:p>
            <a:pPr marL="3024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getPrimaryCompletionYear(): String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Return primaryCompletionYear</a:t>
            </a:r>
          </a:p>
          <a:p>
            <a:pPr marL="3024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setPrimaryCompletionYear with parameter primaryCompletionYear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the value of primaryCompletionYear attribute to the provided value</a:t>
            </a:r>
          </a:p>
          <a:p>
            <a:pPr marL="3024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Final class TertiaryEducation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Define private final attributes: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institution of type String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course of type String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graduationDate of type String</a:t>
            </a:r>
          </a:p>
          <a:p>
            <a:pPr marL="3024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Constructor TertiaryEducation with parameters institution, course, and graduationDate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the value of institution, course, and graduationDate attributes to the provided values</a:t>
            </a:r>
          </a:p>
          <a:p>
            <a:pPr marL="3024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getInstitution(): String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Return institution</a:t>
            </a:r>
          </a:p>
          <a:p>
            <a:pPr marL="3024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getCourse(): String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Return course</a:t>
            </a:r>
          </a:p>
          <a:p>
            <a:pPr marL="3024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getGraduationDate(): String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Return graduationDate</a:t>
            </a:r>
          </a:p>
          <a:p>
            <a:pPr marL="3024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toString(): String</a:t>
            </a:r>
          </a:p>
          <a:p>
            <a:pPr marL="3024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Return a string representation containing institution, course, and graduationDate details</a:t>
            </a:r>
          </a:p>
          <a:p>
            <a:pPr marL="3024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5.14 EducationSection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Final class EducationSection is a subclass of JPanel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Define private attributes: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dataModel of type UserDataModel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cardLayout of type CardLayout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cardPanel of type JPanel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uniField of type JTextField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courseField of type JTextField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gradDateModel of type SpinnerDateModel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primarySchoolField of type JTextField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kcpeMarksField of type JTextField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primaryCompletionYearField of type JComboBox&lt;String&gt;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secondarySchoolField of type JTextField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kcseGradeComboBox of type JComboBox&lt;String&gt;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secondaryCompletionYearField of type JComboBox&lt;String&gt;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eduPanels of type int initialized to 1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kcseGrades as an array of Strings</a:t>
            </a:r>
          </a:p>
          <a:p>
            <a:pPr marL="2160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Constructor EducationSection with parameters cardLayout, cardPanel, and dataModel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cardLayout to provided cardLayout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cardPanel to provided cardPanel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dataModel to provided dataModel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layout to GridLayout with 1 row and 2 columns</a:t>
            </a:r>
          </a:p>
          <a:p>
            <a:pPr marL="2160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leftPanel as a new JPanel with GridLayout (0, 1, 5, 5)        Set border to EmptyBorder with insets (10, 10, 10, 10)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background color to (240, 240, 240)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Call addPrimarySecondaryFields method with leftPanel as parameter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leftPanel to this panel</a:t>
            </a:r>
          </a:p>
          <a:p>
            <a:pPr marL="2160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rightPanel as a new JPanel with GridLayout (0, 1, 5, 5)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border to EmptyBorder with insets (10, 10, 10, 10)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background color to (240, 240, 240)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Call addTertiaryEducationField method with rightPanel as parameter</a:t>
            </a:r>
          </a:p>
          <a:p>
            <a:pPr marL="2160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addTertiaryButton as a new JButton with text "Add Another Tertiary Education"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background color to (59, 89, 152) and foreground color to WHITE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action listener to addTertiaryButton: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If eduPanels &gt; 0 and validateTertiaryFields():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Add tertiary education details to dataModel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Call addTertiaryEducationField with rightPanel as parameter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Increment eduPanels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Else: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Show message dialog "Please fill out all fields for the current tertiary education."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tertiaryButtonPanel as a new JPanel with FlowLayout LEFT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addTertiaryButton to tertiaryButtonPanel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tertiaryButtonPanel to rightPanel</a:t>
            </a:r>
          </a:p>
          <a:p>
            <a:pPr marL="2160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rightPanel to this panel</a:t>
            </a:r>
          </a:p>
          <a:p>
            <a:pPr marL="2160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buttonPanelRight as a new JPanel with FlowLayout RIGHT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nextButton as a new JButton with text "Next: Referees"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background color to (59, 89, 152) and foreground color to WHITE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action listener to nextButton: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If validateTertiaryFields():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Add tertiary education details to dataModel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If KCPE marks are valid: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    Set KCPE marks, primary and secondary education details to dataModel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    Switch cardLayout to "RefereeSection" in cardPanel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Else: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    Show message dialog "Please enter valid KCPE marks."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nextButton to buttonPanelRight</a:t>
            </a:r>
          </a:p>
          <a:p>
            <a:pPr marL="2160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navigationButtonPanel as a new JPanel with BorderLayout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buttonPanelRight to SOUTH of navigationButtonPanel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empty border to navigationButtonPanel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navigationButtonPanel to this panel</a:t>
            </a:r>
          </a:p>
          <a:p>
            <a:pPr marL="2160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validateTertiaryFields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If uniField, courseField, and gradDateModel are not empty: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Return true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Else: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Show message dialog "Please fill in Tertiary Information Details."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Return false</a:t>
            </a:r>
          </a:p>
          <a:p>
            <a:pPr marL="2160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addPrimarySecondaryFields with parameter panel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primaryHeadingLabel as a new JLabel with text "Primary Education"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foreground color to (59, 89, 152) and font to bold, size 16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horizontal alignment to CENTER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primaryHeadingLabel to panel</a:t>
            </a:r>
          </a:p>
          <a:p>
            <a:pPr marL="2160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primarySchoolField, kcpeMarksField, primaryCompletionYearField, secondarySchoolField, kcseGradeComboBox, and secondaryCompletionYearField with appropriate tooltips and options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labels and fields for primary and secondary education details to panel</a:t>
            </a:r>
          </a:p>
          <a:p>
            <a:pPr marL="2160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addTertiaryEducationField with parameter panel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tertiaryHeadingLabel as a new JLabel with text "Tertiary Education"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foreground color to (59, 89, 152) and font to bold, size 16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horizontal alignment to CENTER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tertiaryHeadingLabel to panel</a:t>
            </a:r>
          </a:p>
          <a:p>
            <a:pPr marL="2160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uniField, courseField, and gradDateModel for tertiary education details</a:t>
            </a:r>
          </a:p>
          <a:p>
            <a:pPr marL="216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labels and fields for tertiary education details to panel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5.16 RefereeInformation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648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Final class RefereeInformation</a:t>
            </a:r>
          </a:p>
          <a:p>
            <a:pPr marL="648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Define private attribute refereeList as a List of Referee objects</a:t>
            </a:r>
          </a:p>
          <a:p>
            <a:pPr marL="6480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648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getRefereeList</a:t>
            </a:r>
          </a:p>
          <a:p>
            <a:pPr marL="648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Return refereeList</a:t>
            </a:r>
          </a:p>
          <a:p>
            <a:pPr marL="6480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648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addReferee with parameters name, jobTitle, email, and phone</a:t>
            </a:r>
          </a:p>
          <a:p>
            <a:pPr marL="648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a new Referee object with provided parameters</a:t>
            </a:r>
          </a:p>
          <a:p>
            <a:pPr marL="648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the new Referee object to refereeList</a:t>
            </a:r>
          </a:p>
          <a:p>
            <a:pPr marL="6480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648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Final class Referee</a:t>
            </a:r>
          </a:p>
          <a:p>
            <a:pPr marL="648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Define private attributes:</a:t>
            </a:r>
          </a:p>
          <a:p>
            <a:pPr marL="648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name of type String</a:t>
            </a:r>
          </a:p>
          <a:p>
            <a:pPr marL="648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jobTitle of type String</a:t>
            </a:r>
          </a:p>
          <a:p>
            <a:pPr marL="648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email of type String</a:t>
            </a:r>
          </a:p>
          <a:p>
            <a:pPr marL="648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phone of type String</a:t>
            </a:r>
          </a:p>
          <a:p>
            <a:pPr marL="6480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648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Constructor Referee with parameters name, jobTitle, email, and phone</a:t>
            </a:r>
          </a:p>
          <a:p>
            <a:pPr marL="648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name, jobTitle, email, and phone attributes to provided values</a:t>
            </a:r>
          </a:p>
          <a:p>
            <a:pPr marL="6480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648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getName</a:t>
            </a:r>
          </a:p>
          <a:p>
            <a:pPr marL="648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Return name</a:t>
            </a:r>
          </a:p>
          <a:p>
            <a:pPr marL="6480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648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getJobTitle</a:t>
            </a:r>
          </a:p>
          <a:p>
            <a:pPr marL="648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Return jobTitle</a:t>
            </a:r>
          </a:p>
          <a:p>
            <a:pPr marL="6480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648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getEmail</a:t>
            </a:r>
          </a:p>
          <a:p>
            <a:pPr marL="648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Return email</a:t>
            </a:r>
          </a:p>
          <a:p>
            <a:pPr marL="6480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648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getPhone</a:t>
            </a:r>
          </a:p>
          <a:p>
            <a:pPr marL="648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Return phone</a:t>
            </a:r>
          </a:p>
          <a:p>
            <a:pPr marL="6480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648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toString</a:t>
            </a:r>
          </a:p>
          <a:p>
            <a:pPr marL="6480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Return a string representation of Referee with name, jobTitle, email, and phone attributes</a:t>
            </a:r>
          </a:p>
          <a:p>
            <a:pPr marL="6480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5.17 RefereeSection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Final class RefereeSection extends JPanel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Define private attributes: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refereePanels as List of RefereePanel objects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MIN_REFEREE_COUNT as integer with value 3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dataModel as UserDataModel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cardLayout as CardLayout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cardPanel as JPanel</a:t>
            </a:r>
          </a:p>
          <a:p>
            <a:pPr marL="172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Constructor RefereeSection with parameters cardLayout, cardPanel, and dataModel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Initialize attributes with provided values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layout to BorderLayout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background color to WHITE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border with color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sectionLabel as JLabel with text "Referees Section", font, color, and alignment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sectionLabel to the NORTH of the panel</a:t>
            </a:r>
          </a:p>
          <a:p>
            <a:pPr marL="172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refereePanel as JPanel with BoxLayout and background color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refereePanel to the CENTER of the panel</a:t>
            </a:r>
          </a:p>
          <a:p>
            <a:pPr marL="172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Iterate from 0 to MIN_REFEREE_COUNT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Create a new RefereePanel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Add the panel to refereePanels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Add the panel to refereePanel</a:t>
            </a:r>
          </a:p>
          <a:p>
            <a:pPr marL="172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navigationButtonPanel as JPanel with FlowLayout and background color</a:t>
            </a:r>
          </a:p>
          <a:p>
            <a:pPr marL="172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nextButton with method createButton with text "Next: Save As" and ActionListener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When clicked: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Validate fields of all referee panels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If valid: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    For each referee panel: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        If contacts are valid: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            Add referee to dataModel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            Set validContacts to 1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        Else: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            Show error message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            Set validContacts to 0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    Check if all contacts are valid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    If all valid: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        Show next card in cardLayout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Else: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    Show error message</a:t>
            </a:r>
          </a:p>
          <a:p>
            <a:pPr marL="172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background color of nextButton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foreground color of nextButton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nextButton to navigationButtonPanel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border of navigationButtonPanel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navigationButtonPanel to SOUTH of the panel</a:t>
            </a:r>
          </a:p>
          <a:p>
            <a:pPr marL="172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validateFields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Return true if all refereePanels are filled; false otherwise</a:t>
            </a:r>
          </a:p>
          <a:p>
            <a:pPr marL="172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createButton with parameters text and actionListener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button with text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background color, foreground color, focus painted, border, and ActionListener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Return the button</a:t>
            </a:r>
          </a:p>
          <a:p>
            <a:pPr marL="172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Private class RefereePanel extends JPanel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Define private attributes: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nameField as JTextField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jobTitleField as JTextField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phoneNumberField as JTextField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emailField as JTextField</a:t>
            </a:r>
          </a:p>
          <a:p>
            <a:pPr marL="172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Constructor RefereePanel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Set layout to BorderLayout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Set border with color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Set background color</a:t>
            </a:r>
          </a:p>
          <a:p>
            <a:pPr marL="172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Create fieldsPanel as JPanel with GridBagLayout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Create GridBagConstraints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Add labels and text fields to fieldsPanel with placeholders</a:t>
            </a:r>
          </a:p>
          <a:p>
            <a:pPr marL="172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Add fieldsPanel to CENTER of the panel</a:t>
            </a:r>
          </a:p>
          <a:p>
            <a:pPr marL="172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Add document listeners to phoneNumberField and emailField for validation</a:t>
            </a:r>
          </a:p>
          <a:p>
            <a:pPr marL="172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Method createLabel with parameter text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Create label with text, font, and color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Return the label</a:t>
            </a:r>
          </a:p>
          <a:p>
            <a:pPr marL="172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Method createTextField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Create text field with preferred size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Return the text field</a:t>
            </a:r>
          </a:p>
          <a:p>
            <a:pPr marL="172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Method isFilled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Return true if all fields are filled; false otherwise</a:t>
            </a:r>
          </a:p>
          <a:p>
            <a:pPr marL="172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Getter methods for nameField, jobTitleField, phoneNumberField, and emailField</a:t>
            </a:r>
          </a:p>
          <a:p>
            <a:pPr marL="172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Method validatePhone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Define phoneRegex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Compile pattern with phoneRegex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Match pattern with phoneNumberField text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Set text field foreground color based on match result</a:t>
            </a:r>
          </a:p>
          <a:p>
            <a:pPr marL="172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Method validateEmail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Define emailRegex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Compile pattern with emailRegex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Match pattern with emailField text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Set text field foreground color based on match result</a:t>
            </a:r>
          </a:p>
          <a:p>
            <a:pPr marL="172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Method validateContacts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Return true if phone number and email are valid; false otherwise</a:t>
            </a:r>
          </a:p>
          <a:p>
            <a:pPr marL="172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Method setPlaceholder with parameters textField and placeholder</a:t>
            </a:r>
          </a:p>
          <a:p>
            <a:pPr marL="172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Set placeholder text color and add focus listener to toggle between placeholder and user input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5.18 SaveAsSection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20000"/>
          </a:bodyPr>
          <a:lstStyle/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Final class SaveAsSection extends JPanel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Constructor SaveAsSection with parameters cardLayout, cardPanel, and dataModel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layout to BorderLayout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Set background color</a:t>
            </a:r>
          </a:p>
          <a:p>
            <a:pPr marL="388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sectionLabel as JLabel with text "Save As Section", font, color, and alignment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sectionLabel to the NORTH of the panel</a:t>
            </a:r>
          </a:p>
          <a:p>
            <a:pPr marL="388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saveButton as JButton with text "Save as PDF", background color, foreground color, font, size, and ActionListener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When clicked: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Call saveResume method with dataModel as parameter</a:t>
            </a:r>
          </a:p>
          <a:p>
            <a:pPr marL="388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Create buttonPanel as JPanel with FlowLayout and background color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saveButton to buttonPanel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Add buttonPanel to the CENTER of the panel</a:t>
            </a:r>
          </a:p>
          <a:p>
            <a:pPr marL="388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Method saveResume with parameter dataModel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Try: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Create fileName as string concatenating last name from dataModel with ".txt"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Create file with fileName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Create writer as FileWriter for the file</a:t>
            </a:r>
          </a:p>
          <a:p>
            <a:pPr marL="388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Write "RESUME\n\n" to the file</a:t>
            </a:r>
          </a:p>
          <a:p>
            <a:pPr marL="388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Format current date as "dd/MM/yyyy"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Write "Name: " + first name + last name + " Email: " + email + " Phone: " + phone + " Date: " + formatted date + "\n\n" to the file</a:t>
            </a:r>
          </a:p>
          <a:p>
            <a:pPr marL="388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Write "Objectives:\n" + objectives from dataModel + "\n\n" to the file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Write "Skills:\n" to the file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Iterate over qualificationsList from dataModel: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Write each skill followed by a newline to the file</a:t>
            </a:r>
          </a:p>
          <a:p>
            <a:pPr marL="388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Write "Experience:\n" to the file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Iterate over experienceList from dataModel: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Write each experience followed by a newline to the file</a:t>
            </a:r>
          </a:p>
          <a:p>
            <a:pPr marL="388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Write "Education:\n" to the file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Iterate over tertiaryEducationList from dataModel: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Write each tertiary education followed by a newline to the file</a:t>
            </a:r>
          </a:p>
          <a:p>
            <a:pPr marL="388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Write "Secondary:" + secondary school name + "\n" to the file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Write "KCSE Grade:" + KCSE grade + "\n" to the file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Write "Year of Completion:" + secondary completion year + "\n" to the file</a:t>
            </a:r>
          </a:p>
          <a:p>
            <a:pPr marL="388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Write "Primary:" + primary school name + "\n" to the file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Write "KCPE Marks:" + KCPE marks + "\n" to the file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Write "Year of Completion:" + primary completion year + "\n" to the file</a:t>
            </a:r>
          </a:p>
          <a:p>
            <a:pPr marL="388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Write "Referees: " to the file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Iterate over refereeList from dataModel: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    Write each referee followed by a newline to the file</a:t>
            </a:r>
          </a:p>
          <a:p>
            <a:pPr marL="38880"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Close the writer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Show success message dialog with file name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Catch IOException: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Print stack trace</a:t>
            </a:r>
          </a:p>
          <a:p>
            <a:pPr marL="38880" indent="0">
              <a:spcBef>
                <a:spcPts val="1417"/>
              </a:spcBef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           Show error message dialog "Failed to save resume."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1.DEVELOPMENT ENVIRONMENT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7500" lnSpcReduction="10000"/>
          </a:bodyPr>
          <a:lstStyle/>
          <a:p>
            <a:pPr marL="388800" indent="0">
              <a:spcBef>
                <a:spcPts val="1417"/>
              </a:spcBef>
              <a:buNone/>
            </a:pPr>
            <a:r>
              <a:rPr lang="en-US" sz="3200" b="1" strike="noStrike" spc="-1" dirty="0">
                <a:solidFill>
                  <a:srgbClr val="000000"/>
                </a:solidFill>
                <a:latin typeface="Arial"/>
              </a:rPr>
              <a:t>IDE: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</a:rPr>
              <a:t>IntelliJ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IDEA Community Edition</a:t>
            </a:r>
          </a:p>
          <a:p>
            <a:pPr marL="388800" indent="0">
              <a:spcBef>
                <a:spcPts val="1417"/>
              </a:spcBef>
              <a:buNone/>
            </a:pPr>
            <a:r>
              <a:rPr lang="en-US" sz="3200" b="1" strike="noStrike" spc="-1" dirty="0">
                <a:solidFill>
                  <a:srgbClr val="000000"/>
                </a:solidFill>
                <a:latin typeface="Arial"/>
              </a:rPr>
              <a:t>Programming language: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Java</a:t>
            </a:r>
          </a:p>
          <a:p>
            <a:pPr marL="388800" indent="0">
              <a:spcBef>
                <a:spcPts val="1417"/>
              </a:spcBef>
              <a:buNone/>
            </a:pPr>
            <a:r>
              <a:rPr lang="en-US" sz="3200" b="1" strike="noStrike" spc="-1" dirty="0">
                <a:solidFill>
                  <a:srgbClr val="000000"/>
                </a:solidFill>
                <a:latin typeface="Arial"/>
              </a:rPr>
              <a:t>GUI Library: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Java Swing</a:t>
            </a:r>
          </a:p>
          <a:p>
            <a:pPr marL="388800" indent="0">
              <a:spcBef>
                <a:spcPts val="1417"/>
              </a:spcBef>
              <a:buNone/>
            </a:pPr>
            <a:r>
              <a:rPr lang="en-US" sz="3200" b="1" strike="noStrike" spc="-1" dirty="0">
                <a:solidFill>
                  <a:srgbClr val="000000"/>
                </a:solidFill>
                <a:latin typeface="Arial"/>
              </a:rPr>
              <a:t>System Modelling: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</a:rPr>
              <a:t>StarUML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388800" indent="0">
              <a:spcBef>
                <a:spcPts val="1417"/>
              </a:spcBef>
              <a:buNone/>
            </a:pPr>
            <a:r>
              <a:rPr lang="en-US" sz="3200" b="1" strike="noStrike" spc="-1" dirty="0">
                <a:solidFill>
                  <a:srgbClr val="000000"/>
                </a:solidFill>
                <a:latin typeface="Arial"/>
              </a:rPr>
              <a:t>User Interface Design: 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PENCIL</a:t>
            </a:r>
          </a:p>
          <a:p>
            <a:pPr marL="388800" indent="0">
              <a:spcBef>
                <a:spcPts val="1417"/>
              </a:spcBef>
              <a:buNone/>
            </a:pPr>
            <a:r>
              <a:rPr lang="en-US" sz="3200" b="1" strike="noStrike" spc="-1" dirty="0">
                <a:solidFill>
                  <a:srgbClr val="000000"/>
                </a:solidFill>
                <a:latin typeface="Arial"/>
              </a:rPr>
              <a:t>Deployment: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</a:rPr>
              <a:t>Inno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Setup</a:t>
            </a:r>
          </a:p>
          <a:p>
            <a:pPr marL="388800" indent="0">
              <a:spcBef>
                <a:spcPts val="1417"/>
              </a:spcBef>
              <a:buNone/>
            </a:pP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2. FUNCTIONAL REQUIREMENTS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8500" lnSpcReduction="20000"/>
          </a:bodyPr>
          <a:lstStyle/>
          <a:p>
            <a:pPr marL="198720" indent="0">
              <a:spcBef>
                <a:spcPts val="1417"/>
              </a:spcBef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</a:rPr>
              <a:t>REQ-1: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The app shall allow the job seeker to create a  new resume by clicking the “create new resume” button.</a:t>
            </a:r>
          </a:p>
          <a:p>
            <a:pPr marL="198720" indent="0">
              <a:spcBef>
                <a:spcPts val="1417"/>
              </a:spcBef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</a:rPr>
              <a:t>REQ-2: 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The app shall allow the job seeker to fill in personal information details.</a:t>
            </a:r>
          </a:p>
          <a:p>
            <a:pPr marL="198720" indent="0">
              <a:spcBef>
                <a:spcPts val="1417"/>
              </a:spcBef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</a:rPr>
              <a:t>REQ-3: 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The app shall allow the job seeker to fill in objectives information.</a:t>
            </a:r>
          </a:p>
          <a:p>
            <a:pPr marL="198720" indent="0">
              <a:spcBef>
                <a:spcPts val="1417"/>
              </a:spcBef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</a:rPr>
              <a:t>REQ-4: 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The app shall allow the job seeker to fill in the skills information.</a:t>
            </a:r>
          </a:p>
          <a:p>
            <a:pPr marL="198720" indent="0">
              <a:spcBef>
                <a:spcPts val="1417"/>
              </a:spcBef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</a:rPr>
              <a:t>REQ-5: 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The app shall allow the job seeker to fill in at least one experience details.</a:t>
            </a:r>
          </a:p>
          <a:p>
            <a:pPr marL="198720" indent="0">
              <a:spcBef>
                <a:spcPts val="1417"/>
              </a:spcBef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</a:rPr>
              <a:t>REQ-6: 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The app shall allow the job seeker to fill in primary education details.</a:t>
            </a:r>
          </a:p>
          <a:p>
            <a:pPr marL="198720" indent="0">
              <a:spcBef>
                <a:spcPts val="1417"/>
              </a:spcBef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</a:rPr>
              <a:t>REQ-7: 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The app shall allow the job seeker to fill in at least one tertiary education details.</a:t>
            </a:r>
          </a:p>
          <a:p>
            <a:pPr marL="198720" indent="0">
              <a:spcBef>
                <a:spcPts val="1417"/>
              </a:spcBef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</a:rPr>
              <a:t>REQ-8: 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The app shall allow the job seeker to fill in information of at least two referees.</a:t>
            </a:r>
          </a:p>
          <a:p>
            <a:pPr marL="198720" indent="0">
              <a:spcBef>
                <a:spcPts val="1417"/>
              </a:spcBef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</a:rPr>
              <a:t>REQ-9: 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The app shall allow the job seeker to save the resume as a portable file.</a:t>
            </a:r>
          </a:p>
          <a:p>
            <a:pPr marL="198720" indent="0">
              <a:spcBef>
                <a:spcPts val="1417"/>
              </a:spcBef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</a:rPr>
              <a:t>REQ-10: 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The app shall allow the user to navigate from one section to the next by clicking the next button.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3.1 Job Seeker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" name="Picture 51"/>
          <p:cNvPicPr/>
          <p:nvPr/>
        </p:nvPicPr>
        <p:blipFill>
          <a:blip r:embed="rId2"/>
          <a:srcRect l="8741" t="8301" r="38966" b="8260"/>
          <a:stretch/>
        </p:blipFill>
        <p:spPr>
          <a:xfrm>
            <a:off x="2515320" y="1012320"/>
            <a:ext cx="5257080" cy="4506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3.2 CONTEXT DIAGRAM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Picture 53"/>
          <p:cNvPicPr/>
          <p:nvPr/>
        </p:nvPicPr>
        <p:blipFill>
          <a:blip r:embed="rId2"/>
          <a:srcRect l="9864" t="15267" r="42895" b="15214"/>
          <a:stretch/>
        </p:blipFill>
        <p:spPr>
          <a:xfrm>
            <a:off x="2514600" y="1172520"/>
            <a:ext cx="5486400" cy="4220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3.3 LEVEL 1 DFD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" name="Picture 55"/>
          <p:cNvPicPr/>
          <p:nvPr/>
        </p:nvPicPr>
        <p:blipFill>
          <a:blip r:embed="rId2"/>
          <a:srcRect l="8741" t="8316" r="42695" b="8260"/>
          <a:stretch/>
        </p:blipFill>
        <p:spPr>
          <a:xfrm>
            <a:off x="2514600" y="1143000"/>
            <a:ext cx="4800600" cy="4431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3.4 User Data Model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" name="Picture 57"/>
          <p:cNvPicPr/>
          <p:nvPr/>
        </p:nvPicPr>
        <p:blipFill>
          <a:blip r:embed="rId2"/>
          <a:srcRect l="2595" t="8316" r="2927" b="8263"/>
          <a:stretch/>
        </p:blipFill>
        <p:spPr>
          <a:xfrm>
            <a:off x="228600" y="1143000"/>
            <a:ext cx="9411480" cy="4343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Words>5921</Words>
  <Application>Microsoft Office PowerPoint</Application>
  <PresentationFormat>Custom</PresentationFormat>
  <Paragraphs>966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DejaVu Sans</vt:lpstr>
      <vt:lpstr>Symbol</vt:lpstr>
      <vt:lpstr>Times New Roman</vt:lpstr>
      <vt:lpstr>Wingdings</vt:lpstr>
      <vt:lpstr>Office Theme</vt:lpstr>
      <vt:lpstr>STUDENT INFORMATION</vt:lpstr>
      <vt:lpstr>PROJECT TITLE</vt:lpstr>
      <vt:lpstr>ABSTRACT</vt:lpstr>
      <vt:lpstr>1.DEVELOPMENT ENVIRONMENT</vt:lpstr>
      <vt:lpstr>2. FUNCTIONAL REQUIREMENTS</vt:lpstr>
      <vt:lpstr>3.1 Job Seeker</vt:lpstr>
      <vt:lpstr>3.2 CONTEXT DIAGRAM</vt:lpstr>
      <vt:lpstr>3.3 LEVEL 1 DFD</vt:lpstr>
      <vt:lpstr>3.4 User Data Model</vt:lpstr>
      <vt:lpstr>3.5 CLASS DIAGRAM</vt:lpstr>
      <vt:lpstr>4.1 Splash Screen</vt:lpstr>
      <vt:lpstr>4.2 Home Panel</vt:lpstr>
      <vt:lpstr>4.3 Personal Information Section</vt:lpstr>
      <vt:lpstr>4.5 Objectives Section</vt:lpstr>
      <vt:lpstr>4.6 Skills Section</vt:lpstr>
      <vt:lpstr>4.7 Experience Section</vt:lpstr>
      <vt:lpstr>4.8 Education Section</vt:lpstr>
      <vt:lpstr>4.9 Referees Section</vt:lpstr>
      <vt:lpstr>4.10 Save As Section</vt:lpstr>
      <vt:lpstr>5.1 EBuilderDesktopApp</vt:lpstr>
      <vt:lpstr>5.2 SplashScreen</vt:lpstr>
      <vt:lpstr>5.3 UserDataModel</vt:lpstr>
      <vt:lpstr>5.4 PersonalInformation</vt:lpstr>
      <vt:lpstr>5.5 PersonalInformationSection</vt:lpstr>
      <vt:lpstr>5.6 ObjectivesInformation</vt:lpstr>
      <vt:lpstr>5.7 ObjectivesSection</vt:lpstr>
      <vt:lpstr>5.8 SkillsInformation</vt:lpstr>
      <vt:lpstr>5.9 SkillsInformationSection</vt:lpstr>
      <vt:lpstr>5.11 ExperienceInformation</vt:lpstr>
      <vt:lpstr>5.12 ExperienceSection</vt:lpstr>
      <vt:lpstr>5.13 EducationInformation</vt:lpstr>
      <vt:lpstr>5.14 EducationSection</vt:lpstr>
      <vt:lpstr>5.16 RefereeInformation</vt:lpstr>
      <vt:lpstr>5.17 RefereeSection</vt:lpstr>
      <vt:lpstr>5.18 SaveAsSection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INFORMATION</dc:title>
  <dc:subject/>
  <dc:creator/>
  <dc:description/>
  <cp:lastModifiedBy>User</cp:lastModifiedBy>
  <cp:revision>122</cp:revision>
  <dcterms:created xsi:type="dcterms:W3CDTF">2024-03-24T16:09:24Z</dcterms:created>
  <dcterms:modified xsi:type="dcterms:W3CDTF">2024-03-27T11:46:15Z</dcterms:modified>
  <dc:language>en-US</dc:language>
</cp:coreProperties>
</file>