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343" r:id="rId3"/>
    <p:sldId id="288" r:id="rId4"/>
    <p:sldId id="352" r:id="rId5"/>
    <p:sldId id="350" r:id="rId6"/>
    <p:sldId id="349" r:id="rId7"/>
    <p:sldId id="353" r:id="rId8"/>
    <p:sldId id="289" r:id="rId9"/>
    <p:sldId id="354" r:id="rId10"/>
    <p:sldId id="307" r:id="rId11"/>
    <p:sldId id="355" r:id="rId12"/>
    <p:sldId id="356" r:id="rId13"/>
    <p:sldId id="357" r:id="rId14"/>
    <p:sldId id="358" r:id="rId15"/>
    <p:sldId id="270" r:id="rId16"/>
    <p:sldId id="359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143" autoAdjust="0"/>
  </p:normalViewPr>
  <p:slideViewPr>
    <p:cSldViewPr>
      <p:cViewPr>
        <p:scale>
          <a:sx n="99" d="100"/>
          <a:sy n="99" d="100"/>
        </p:scale>
        <p:origin x="-1200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43C7-DD15-41C8-8351-FA33E77C5250}" type="datetimeFigureOut">
              <a:rPr lang="en-US" smtClean="0"/>
              <a:pPr/>
              <a:t>27-10-14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0D43E-CAC3-4345-BC1B-1CEBAD1A78A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6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5AF83-2530-43F8-9D73-7BB4D4E8DBDF}" type="slidenum">
              <a:rPr lang="es-CL" smtClean="0"/>
              <a:pPr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6605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4832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err="1" smtClean="0"/>
              <a:t>AutoReverse</a:t>
            </a:r>
            <a:r>
              <a:rPr lang="es-CL" dirty="0" smtClean="0"/>
              <a:t>=“False” / ”True” </a:t>
            </a:r>
          </a:p>
          <a:p>
            <a:r>
              <a:rPr lang="es-CL" dirty="0" err="1" smtClean="0"/>
              <a:t>RepeatBehavior</a:t>
            </a:r>
            <a:r>
              <a:rPr lang="es-CL" dirty="0" smtClean="0"/>
              <a:t>="</a:t>
            </a:r>
            <a:r>
              <a:rPr lang="es-CL" dirty="0" err="1" smtClean="0"/>
              <a:t>Forever</a:t>
            </a:r>
            <a:r>
              <a:rPr lang="es-CL" dirty="0" smtClean="0"/>
              <a:t>" </a:t>
            </a:r>
          </a:p>
          <a:p>
            <a:r>
              <a:rPr lang="es-CL" dirty="0" err="1" smtClean="0"/>
              <a:t>Autoexplicativos</a:t>
            </a:r>
            <a:r>
              <a:rPr lang="es-CL" dirty="0" smtClean="0"/>
              <a:t>,</a:t>
            </a:r>
            <a:r>
              <a:rPr lang="es-CL" baseline="0" dirty="0" smtClean="0"/>
              <a:t> más propiedades en http://msdn.microsoft.com/es-es/library/system.windows.media.animation.doubleanimation%28v=vs.110%29.aspx</a:t>
            </a:r>
            <a:endParaRPr lang="es-CL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</a:t>
            </a:r>
            <a:r>
              <a:rPr lang="es-CL" baseline="0" dirty="0" smtClean="0"/>
              <a:t> </a:t>
            </a:r>
            <a:r>
              <a:rPr lang="es-CL" baseline="0" dirty="0" err="1" smtClean="0"/>
              <a:t>setean</a:t>
            </a:r>
            <a:r>
              <a:rPr lang="es-CL" baseline="0" dirty="0" smtClean="0"/>
              <a:t> </a:t>
            </a:r>
            <a:r>
              <a:rPr lang="es-CL" baseline="0" dirty="0" err="1" smtClean="0"/>
              <a:t>TargetName</a:t>
            </a:r>
            <a:r>
              <a:rPr lang="es-CL" baseline="0" dirty="0" smtClean="0"/>
              <a:t> y </a:t>
            </a:r>
            <a:r>
              <a:rPr lang="es-CL" baseline="0" dirty="0" err="1" smtClean="0"/>
              <a:t>TargetProperty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2152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ColorAnimation</a:t>
            </a:r>
            <a:r>
              <a:rPr lang="es-C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como </a:t>
            </a:r>
            <a:r>
              <a:rPr lang="es-C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DoubleAnimation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6702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5AF83-2530-43F8-9D73-7BB4D4E8DBDF}" type="slidenum">
              <a:rPr lang="es-CL" smtClean="0"/>
              <a:pPr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1121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5AF83-2530-43F8-9D73-7BB4D4E8DBDF}" type="slidenum">
              <a:rPr lang="es-CL" smtClean="0"/>
              <a:pPr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112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27-10-14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27-10-14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27-10-14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27-10-14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27-10-14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27-10-14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27-10-14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27-10-14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27-10-14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27-10-14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27-10-14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5E5B6-756B-44E9-BE8E-33EB0C1B17A8}" type="datetimeFigureOut">
              <a:rPr lang="en-US" smtClean="0"/>
              <a:pPr/>
              <a:t>27-10-14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tackoverflow.com/a/160597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>
            <a:normAutofit/>
          </a:bodyPr>
          <a:lstStyle/>
          <a:p>
            <a:r>
              <a:rPr lang="es-CL" sz="6600" dirty="0" smtClean="0">
                <a:solidFill>
                  <a:schemeClr val="accent2"/>
                </a:solidFill>
              </a:rPr>
              <a:t>Ayudantía 11</a:t>
            </a:r>
            <a:endParaRPr lang="es-CL" sz="6600" dirty="0">
              <a:solidFill>
                <a:schemeClr val="accent2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/>
          <a:lstStyle/>
          <a:p>
            <a:r>
              <a:rPr lang="es-CL" dirty="0" smtClean="0"/>
              <a:t>WPF 2</a:t>
            </a:r>
          </a:p>
        </p:txBody>
      </p:sp>
      <p:pic>
        <p:nvPicPr>
          <p:cNvPr id="1026" name="Picture 2" descr="C:\Users\BWG Remote\Dropbox\Documents\Experimentos LaTeX\Experimento 4 - Guías de Ejercicios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8640"/>
            <a:ext cx="1195388" cy="138430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1403648" y="620688"/>
            <a:ext cx="54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Pontificia Universidad </a:t>
            </a:r>
            <a:r>
              <a:rPr lang="es-CL" sz="1400" dirty="0" smtClean="0"/>
              <a:t>Católica </a:t>
            </a:r>
            <a:r>
              <a:rPr lang="es-CL" sz="1400" dirty="0"/>
              <a:t>de Chile</a:t>
            </a:r>
          </a:p>
          <a:p>
            <a:r>
              <a:rPr lang="es-CL" sz="1400" dirty="0" smtClean="0"/>
              <a:t>Escuela de Ingeniera</a:t>
            </a:r>
          </a:p>
          <a:p>
            <a:r>
              <a:rPr lang="es-CL" sz="1400" dirty="0" smtClean="0"/>
              <a:t>Departamento de Ciencias de la Computación</a:t>
            </a:r>
            <a:endParaRPr lang="es-CL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1835696" y="1628800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dirty="0"/>
              <a:t>IIC2233 </a:t>
            </a:r>
            <a:r>
              <a:rPr lang="es-CL" sz="2000" dirty="0" smtClean="0"/>
              <a:t>- Programación </a:t>
            </a:r>
            <a:r>
              <a:rPr lang="es-CL" sz="2000" dirty="0"/>
              <a:t>Avanzada </a:t>
            </a:r>
            <a:r>
              <a:rPr lang="es-CL" sz="2000" dirty="0" smtClean="0"/>
              <a:t>(</a:t>
            </a:r>
            <a:r>
              <a:rPr lang="es-CL" sz="2000" dirty="0"/>
              <a:t>2</a:t>
            </a:r>
            <a:r>
              <a:rPr lang="es-CL" sz="2000" dirty="0" smtClean="0"/>
              <a:t>/2014)</a:t>
            </a:r>
            <a:endParaRPr lang="es-CL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DispatcherTimer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Cada cierto intervalo de tiempo queremos que se ejecute algo.</a:t>
            </a:r>
          </a:p>
          <a:p>
            <a:endParaRPr lang="es-C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3356992"/>
            <a:ext cx="9144000" cy="2739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dias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horas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minutos = 0;</a:t>
            </a:r>
          </a:p>
          <a:p>
            <a:r>
              <a:rPr lang="es-ES_tradnl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s-ES_trad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segundos = 2;</a:t>
            </a:r>
          </a:p>
          <a:p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milisegundos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200;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DispatcherTimer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timer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DispatcherTimer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timer.Interval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TimeSpan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(dias, horas, minutos, segundos,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milisegundos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timer.Tick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MetodoAEjecutar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timer.Start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928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DispatcherTimer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Cada cierto intervalo de tiempo queremos que se ejecute algo.</a:t>
            </a:r>
          </a:p>
          <a:p>
            <a:endParaRPr lang="es-C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83568" y="3284984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MetodoAEjecutar(</a:t>
            </a:r>
            <a:r>
              <a:rPr lang="fi-FI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sender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i-FI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EventArgs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e)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357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DoubleAnimation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39944" cy="748679"/>
          </a:xfrm>
        </p:spPr>
        <p:txBody>
          <a:bodyPr/>
          <a:lstStyle/>
          <a:p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Animar propiedades de un elemento. </a:t>
            </a:r>
          </a:p>
          <a:p>
            <a:endParaRPr lang="es-C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63080" y="3140968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 </a:t>
            </a:r>
            <a:r>
              <a:rPr lang="fi-FI" dirty="0" smtClean="0">
                <a:highlight>
                  <a:srgbClr val="FFFFFF"/>
                </a:highlight>
                <a:latin typeface="Consolas"/>
              </a:rPr>
              <a:t>System.Windows.Media.Animation;</a:t>
            </a:r>
          </a:p>
          <a:p>
            <a:r>
              <a:rPr lang="fi-FI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fi-FI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i-FI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DoubleAnimation </a:t>
            </a:r>
            <a:r>
              <a:rPr lang="fi-FI" dirty="0" smtClean="0">
                <a:highlight>
                  <a:srgbClr val="FFFFFF"/>
                </a:highlight>
                <a:latin typeface="Consolas"/>
              </a:rPr>
              <a:t>animacion = </a:t>
            </a:r>
            <a:r>
              <a:rPr lang="fi-FI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fi-FI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DoubleAnimation </a:t>
            </a:r>
            <a:r>
              <a:rPr lang="fi-FI" dirty="0" smtClean="0"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fi-FI" dirty="0">
                <a:highlight>
                  <a:srgbClr val="FFFFFF"/>
                </a:highlight>
                <a:latin typeface="Consolas"/>
              </a:rPr>
              <a:t>a</a:t>
            </a:r>
            <a:r>
              <a:rPr lang="fi-FI" dirty="0" smtClean="0">
                <a:highlight>
                  <a:srgbClr val="FFFFFF"/>
                </a:highlight>
                <a:latin typeface="Consolas"/>
              </a:rPr>
              <a:t>nimacion.From = 0; </a:t>
            </a:r>
            <a:r>
              <a:rPr lang="fi-FI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//Valor inicio de la propiedad</a:t>
            </a:r>
          </a:p>
          <a:p>
            <a:r>
              <a:rPr lang="fi-FI" dirty="0">
                <a:highlight>
                  <a:srgbClr val="FFFFFF"/>
                </a:highlight>
                <a:latin typeface="Consolas"/>
              </a:rPr>
              <a:t>a</a:t>
            </a:r>
            <a:r>
              <a:rPr lang="fi-FI" dirty="0" smtClean="0">
                <a:highlight>
                  <a:srgbClr val="FFFFFF"/>
                </a:highlight>
                <a:latin typeface="Consolas"/>
              </a:rPr>
              <a:t>nimacion.To = 100</a:t>
            </a:r>
            <a:r>
              <a:rPr lang="fi-FI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; //Valor final </a:t>
            </a:r>
          </a:p>
          <a:p>
            <a:r>
              <a:rPr lang="es-CL" dirty="0" err="1">
                <a:latin typeface="Consolas" panose="020B0609020204030204" pitchFamily="49" charset="0"/>
                <a:cs typeface="Consolas" panose="020B0609020204030204" pitchFamily="49" charset="0"/>
              </a:rPr>
              <a:t>animacion.Duration</a:t>
            </a:r>
            <a:r>
              <a:rPr lang="es-CL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CL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s-C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Duration</a:t>
            </a:r>
            <a:r>
              <a:rPr lang="es-CL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TimeSpan</a:t>
            </a:r>
            <a:r>
              <a:rPr lang="es-CL" dirty="0" err="1">
                <a:latin typeface="Consolas" panose="020B0609020204030204" pitchFamily="49" charset="0"/>
                <a:cs typeface="Consolas" panose="020B0609020204030204" pitchFamily="49" charset="0"/>
              </a:rPr>
              <a:t>.FromSeconds</a:t>
            </a:r>
            <a:r>
              <a:rPr lang="es-CL" dirty="0">
                <a:latin typeface="Consolas" panose="020B0609020204030204" pitchFamily="49" charset="0"/>
                <a:cs typeface="Consolas" panose="020B0609020204030204" pitchFamily="49" charset="0"/>
              </a:rPr>
              <a:t>(4));</a:t>
            </a:r>
          </a:p>
          <a:p>
            <a:r>
              <a:rPr lang="es-C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rectangulo.BeginAnimation</a:t>
            </a:r>
            <a:r>
              <a:rPr lang="es-CL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s-C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.WidthProperty</a:t>
            </a:r>
            <a:r>
              <a:rPr lang="es-CL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CL" dirty="0" err="1">
                <a:latin typeface="Consolas" panose="020B0609020204030204" pitchFamily="49" charset="0"/>
                <a:cs typeface="Consolas" panose="020B0609020204030204" pitchFamily="49" charset="0"/>
              </a:rPr>
              <a:t>animacion</a:t>
            </a:r>
            <a:r>
              <a:rPr lang="es-CL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fi-FI" dirty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4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Storyboards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115616" y="3068960"/>
            <a:ext cx="7344816" cy="3384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 </a:t>
            </a:r>
            <a:r>
              <a:rPr lang="fi-FI" dirty="0" smtClean="0">
                <a:highlight>
                  <a:srgbClr val="FFFFFF"/>
                </a:highlight>
                <a:latin typeface="Consolas"/>
              </a:rPr>
              <a:t>System.Windows.Media.Animation;</a:t>
            </a:r>
          </a:p>
          <a:p>
            <a:r>
              <a:rPr lang="fi-FI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s-C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ColorAnimation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animacion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C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ColorAnimation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s-C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animacion.From</a:t>
            </a:r>
            <a:r>
              <a:rPr lang="es-C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s-C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</a:t>
            </a:r>
            <a:r>
              <a:rPr lang="es-C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.BlanchedAlmond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s-C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animacion.To</a:t>
            </a:r>
            <a:r>
              <a:rPr lang="es-C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s-C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</a:t>
            </a:r>
            <a:r>
              <a:rPr lang="es-C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.BurlyWood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s-C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animacion.Duration</a:t>
            </a:r>
            <a:r>
              <a:rPr lang="es-C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s-C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C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s-C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(4));</a:t>
            </a:r>
          </a:p>
          <a:p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es-C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SolidColorBrush</a:t>
            </a:r>
            <a:r>
              <a:rPr lang="es-C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brush_animado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C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SolidColorBrush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s-C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brush_animado.Color</a:t>
            </a:r>
            <a:r>
              <a:rPr lang="es-C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s-C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</a:t>
            </a:r>
            <a:r>
              <a:rPr lang="es-C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.CadetBlue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s-C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rectangulo.Fill</a:t>
            </a:r>
            <a:r>
              <a:rPr lang="es-C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s-C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brush_animado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s-C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39944" cy="1180727"/>
          </a:xfrm>
        </p:spPr>
        <p:txBody>
          <a:bodyPr>
            <a:normAutofit/>
          </a:bodyPr>
          <a:lstStyle/>
          <a:p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Aplicar animación a las propiedades de un elemento.</a:t>
            </a:r>
          </a:p>
          <a:p>
            <a:endParaRPr lang="es-C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784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Storyboards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043608" y="2060848"/>
            <a:ext cx="76535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C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.RegisterName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C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CL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Animacion</a:t>
            </a:r>
            <a:r>
              <a:rPr lang="es-C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s-C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brush_animado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s-C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Storyboard</a:t>
            </a:r>
            <a:r>
              <a:rPr lang="es-C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.SetTargetName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C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animacion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s-C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CL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Animacion</a:t>
            </a:r>
            <a:r>
              <a:rPr lang="es-C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s-C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Storyboard</a:t>
            </a:r>
            <a:r>
              <a:rPr lang="es-C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.SetTargetProperty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C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animacion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s-C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s-C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PropertyPath</a:t>
            </a:r>
            <a:r>
              <a:rPr lang="es-C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C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SolidColorBrush</a:t>
            </a:r>
            <a:r>
              <a:rPr lang="es-C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.ColorProperty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endParaRPr lang="es-C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Storyboard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storyboard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C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Storyboard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s-C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storyboard.Children.Add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C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animacion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s-C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rectangulo.MouseLeftButtonDown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s-C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C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s-C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MouseButtonEventArgs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s-C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storyboard.Begin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C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rectangulo</a:t>
            </a:r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s-C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};</a:t>
            </a:r>
            <a:endParaRPr lang="fi-FI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5642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CL" sz="66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Tip</a:t>
            </a:r>
            <a:r>
              <a:rPr lang="es-CL" sz="6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de Programación: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56792"/>
            <a:ext cx="7935144" cy="4525963"/>
          </a:xfrm>
        </p:spPr>
        <p:txBody>
          <a:bodyPr>
            <a:normAutofit/>
          </a:bodyPr>
          <a:lstStyle/>
          <a:p>
            <a:pPr lvl="1" algn="r">
              <a:buNone/>
            </a:pPr>
            <a:r>
              <a:rPr lang="es-CL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s-CL" sz="6600" dirty="0" smtClean="0">
                <a:solidFill>
                  <a:schemeClr val="accent2"/>
                </a:solidFill>
              </a:rPr>
              <a:t>#666:</a:t>
            </a:r>
          </a:p>
          <a:p>
            <a:pPr lvl="1" algn="r">
              <a:buNone/>
            </a:pPr>
            <a:r>
              <a:rPr lang="es-CL" sz="6600" dirty="0" smtClean="0">
                <a:solidFill>
                  <a:schemeClr val="accent2"/>
                </a:solidFill>
              </a:rPr>
              <a:t>Consola en WPF </a:t>
            </a:r>
            <a:r>
              <a:rPr lang="es-CL" sz="6600" dirty="0" smtClean="0">
                <a:solidFill>
                  <a:schemeClr val="accent2"/>
                </a:solidFill>
              </a:rPr>
              <a:t/>
            </a:r>
            <a:br>
              <a:rPr lang="es-CL" sz="6600" dirty="0" smtClean="0">
                <a:solidFill>
                  <a:schemeClr val="accent2"/>
                </a:solidFill>
              </a:rPr>
            </a:br>
            <a:r>
              <a:rPr lang="da-DK" sz="3600" dirty="0">
                <a:solidFill>
                  <a:schemeClr val="accent2"/>
                </a:solidFill>
                <a:hlinkClick r:id="rId3"/>
              </a:rPr>
              <a:t>http://stackoverflow.com/a/</a:t>
            </a:r>
            <a:r>
              <a:rPr lang="da-DK" sz="3600" dirty="0" smtClean="0">
                <a:solidFill>
                  <a:schemeClr val="accent2"/>
                </a:solidFill>
                <a:hlinkClick r:id="rId3"/>
              </a:rPr>
              <a:t>160597</a:t>
            </a:r>
            <a:endParaRPr lang="da-DK" sz="3600" dirty="0" smtClean="0">
              <a:solidFill>
                <a:schemeClr val="accent2"/>
              </a:solidFill>
            </a:endParaRPr>
          </a:p>
          <a:p>
            <a:pPr lvl="1" algn="r">
              <a:buNone/>
            </a:pPr>
            <a:r>
              <a:rPr lang="da-DK" dirty="0" smtClean="0">
                <a:solidFill>
                  <a:schemeClr val="accent2"/>
                </a:solidFill>
              </a:rPr>
              <a:t>”Output Type” en </a:t>
            </a:r>
            <a:r>
              <a:rPr lang="da-DK" dirty="0" err="1" smtClean="0">
                <a:solidFill>
                  <a:schemeClr val="accent2"/>
                </a:solidFill>
              </a:rPr>
              <a:t>español</a:t>
            </a:r>
            <a:r>
              <a:rPr lang="da-DK" dirty="0" smtClean="0">
                <a:solidFill>
                  <a:schemeClr val="accent2"/>
                </a:solidFill>
              </a:rPr>
              <a:t> es ”</a:t>
            </a:r>
            <a:r>
              <a:rPr lang="da-DK" dirty="0" err="1" smtClean="0">
                <a:solidFill>
                  <a:schemeClr val="accent2"/>
                </a:solidFill>
              </a:rPr>
              <a:t>Tipo</a:t>
            </a:r>
            <a:r>
              <a:rPr lang="da-DK" dirty="0" smtClean="0">
                <a:solidFill>
                  <a:schemeClr val="accent2"/>
                </a:solidFill>
              </a:rPr>
              <a:t> de </a:t>
            </a:r>
            <a:r>
              <a:rPr lang="da-DK" dirty="0" err="1" smtClean="0">
                <a:solidFill>
                  <a:schemeClr val="accent2"/>
                </a:solidFill>
              </a:rPr>
              <a:t>resultado</a:t>
            </a:r>
            <a:r>
              <a:rPr lang="da-DK" dirty="0" smtClean="0">
                <a:solidFill>
                  <a:schemeClr val="accent2"/>
                </a:solidFill>
              </a:rPr>
              <a:t>”.</a:t>
            </a:r>
            <a:endParaRPr lang="es-CL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66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Tip</a:t>
            </a:r>
            <a:r>
              <a:rPr lang="es-CL" sz="6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de Programación: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96752"/>
            <a:ext cx="7935144" cy="4525963"/>
          </a:xfrm>
        </p:spPr>
        <p:txBody>
          <a:bodyPr>
            <a:normAutofit/>
          </a:bodyPr>
          <a:lstStyle/>
          <a:p>
            <a:pPr lvl="1" algn="r">
              <a:buNone/>
            </a:pPr>
            <a:r>
              <a:rPr lang="es-CL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s-CL" sz="5400" dirty="0" smtClean="0">
                <a:solidFill>
                  <a:schemeClr val="accent2"/>
                </a:solidFill>
              </a:rPr>
              <a:t>#10:</a:t>
            </a:r>
            <a:endParaRPr lang="es-CL" sz="6600" dirty="0" smtClean="0">
              <a:solidFill>
                <a:schemeClr val="accent2"/>
              </a:solidFill>
            </a:endParaRPr>
          </a:p>
          <a:p>
            <a:pPr lvl="1" algn="r">
              <a:buNone/>
            </a:pPr>
            <a:r>
              <a:rPr lang="es-CL" sz="4400" dirty="0" smtClean="0">
                <a:solidFill>
                  <a:schemeClr val="accent2"/>
                </a:solidFill>
              </a:rPr>
              <a:t>Cómo generar documentación.</a:t>
            </a:r>
          </a:p>
          <a:p>
            <a:pPr lvl="1" algn="r">
              <a:buNone/>
            </a:pPr>
            <a:r>
              <a:rPr lang="es-CL" sz="4000" dirty="0" smtClean="0">
                <a:solidFill>
                  <a:schemeClr val="accent2"/>
                </a:solidFill>
              </a:rPr>
              <a:t>Escribir “///” arriba de un método, campo, constructor, etc.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23528" y="3861048"/>
            <a:ext cx="828092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sv-S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v-SE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sv-SE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summary</a:t>
            </a:r>
            <a:r>
              <a:rPr lang="sv-SE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es-ES_trad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Descripción.</a:t>
            </a:r>
          </a:p>
          <a:p>
            <a:r>
              <a:rPr lang="sv-SE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sv-S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v-SE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sv-SE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summary</a:t>
            </a:r>
            <a:r>
              <a:rPr lang="sv-SE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es-ES_trad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s-ES_tradnl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param</a:t>
            </a:r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_tradnl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="input1"&gt;</a:t>
            </a:r>
            <a:r>
              <a:rPr lang="es-ES_trad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Qué es el parámetro 1.</a:t>
            </a:r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s-ES_tradnl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param</a:t>
            </a:r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es-ES_trad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s-ES_tradnl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param</a:t>
            </a:r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_tradnl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="input2"&gt;</a:t>
            </a:r>
            <a:r>
              <a:rPr lang="es-ES_trad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Qué es el parámetro 2.</a:t>
            </a:r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s-ES_tradnl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param</a:t>
            </a:r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es-ES_trad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s-ES_tradnl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returns</a:t>
            </a:r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s-ES_trad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Qué significa el retorno.</a:t>
            </a:r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s-ES_tradnl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returns</a:t>
            </a:r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Metodo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input1,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input2)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4319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Control de Asistencia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sz="4400" dirty="0" smtClean="0">
                <a:solidFill>
                  <a:schemeClr val="bg1">
                    <a:lumMod val="50000"/>
                  </a:schemeClr>
                </a:solidFill>
              </a:rPr>
              <a:t>¿Por qué es útil usar </a:t>
            </a:r>
            <a:r>
              <a:rPr lang="es-CL" sz="4400" dirty="0" err="1" smtClean="0">
                <a:solidFill>
                  <a:schemeClr val="bg1">
                    <a:lumMod val="50000"/>
                  </a:schemeClr>
                </a:solidFill>
              </a:rPr>
              <a:t>UserControl</a:t>
            </a:r>
            <a:r>
              <a:rPr lang="es-CL" sz="4400" dirty="0" smtClean="0">
                <a:solidFill>
                  <a:schemeClr val="bg1">
                    <a:lumMod val="50000"/>
                  </a:schemeClr>
                </a:solidFill>
              </a:rPr>
              <a:t>? Dar al menos dos argumentos.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Contenidos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UserControl</a:t>
            </a:r>
          </a:p>
          <a:p>
            <a:pPr lvl="1">
              <a:buFont typeface="Arial"/>
              <a:buChar char="•"/>
            </a:pP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Animaciones:</a:t>
            </a:r>
          </a:p>
          <a:p>
            <a:pPr lvl="2">
              <a:buFont typeface="Arial"/>
              <a:buChar char="•"/>
            </a:pPr>
            <a:r>
              <a:rPr lang="es-CL" dirty="0" err="1" smtClean="0">
                <a:solidFill>
                  <a:schemeClr val="bg1">
                    <a:lumMod val="50000"/>
                  </a:schemeClr>
                </a:solidFill>
              </a:rPr>
              <a:t>DispatcherTimer</a:t>
            </a:r>
            <a:endParaRPr lang="es-CL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Font typeface="Arial"/>
              <a:buChar char="•"/>
            </a:pPr>
            <a:r>
              <a:rPr lang="es-CL" dirty="0" err="1" smtClean="0">
                <a:solidFill>
                  <a:schemeClr val="bg1">
                    <a:lumMod val="50000"/>
                  </a:schemeClr>
                </a:solidFill>
              </a:rPr>
              <a:t>Windows.Media.Animation</a:t>
            </a:r>
            <a:endParaRPr lang="es-CL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Font typeface="Arial"/>
              <a:buChar char="•"/>
            </a:pPr>
            <a:endParaRPr lang="es-CL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Arial"/>
              <a:buChar char="•"/>
            </a:pP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Ejemplos en código</a:t>
            </a:r>
          </a:p>
          <a:p>
            <a:pPr lvl="1">
              <a:buFont typeface="Arial"/>
              <a:buChar char="•"/>
            </a:pP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Control de asistencia</a:t>
            </a:r>
            <a:r>
              <a:rPr lang="es-CL" sz="26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s-CL" sz="26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s-CL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FontTx/>
              <a:buChar char="-"/>
            </a:pPr>
            <a:endParaRPr lang="es-CL" sz="2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dirty="0" smtClean="0">
                <a:solidFill>
                  <a:srgbClr val="7F7F7F"/>
                </a:solidFill>
              </a:rPr>
              <a:t>Al fin y al cabo todos los elementos de la interfaz visual son </a:t>
            </a:r>
            <a:r>
              <a:rPr lang="es-ES" b="1" dirty="0" smtClean="0">
                <a:solidFill>
                  <a:schemeClr val="accent2"/>
                </a:solidFill>
              </a:rPr>
              <a:t>controles</a:t>
            </a:r>
            <a:r>
              <a:rPr lang="es-ES" dirty="0" smtClean="0">
                <a:solidFill>
                  <a:srgbClr val="7F7F7F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s-ES" dirty="0" smtClean="0">
                <a:solidFill>
                  <a:srgbClr val="7F7F7F"/>
                </a:solidFill>
              </a:rPr>
              <a:t>A nosotros nos gusta </a:t>
            </a:r>
            <a:r>
              <a:rPr lang="es-ES" dirty="0" smtClean="0">
                <a:solidFill>
                  <a:schemeClr val="accent2"/>
                </a:solidFill>
              </a:rPr>
              <a:t>re-utilizar </a:t>
            </a:r>
            <a:r>
              <a:rPr lang="es-ES" dirty="0" smtClean="0">
                <a:solidFill>
                  <a:srgbClr val="7F7F7F"/>
                </a:solidFill>
              </a:rPr>
              <a:t>recursos y código.</a:t>
            </a:r>
          </a:p>
          <a:p>
            <a:pPr>
              <a:buFontTx/>
              <a:buChar char="-"/>
            </a:pPr>
            <a:r>
              <a:rPr lang="es-ES" dirty="0" smtClean="0">
                <a:solidFill>
                  <a:srgbClr val="7F7F7F"/>
                </a:solidFill>
              </a:rPr>
              <a:t>También nos gusta tener códigos </a:t>
            </a:r>
            <a:r>
              <a:rPr lang="es-ES" dirty="0" smtClean="0">
                <a:solidFill>
                  <a:srgbClr val="C0504D"/>
                </a:solidFill>
              </a:rPr>
              <a:t>modulares</a:t>
            </a:r>
            <a:r>
              <a:rPr lang="es-ES" dirty="0" smtClean="0">
                <a:solidFill>
                  <a:srgbClr val="7F7F7F"/>
                </a:solidFill>
              </a:rPr>
              <a:t> y no tirar todo al </a:t>
            </a:r>
            <a:r>
              <a:rPr lang="es-ES" i="1" dirty="0" err="1" smtClean="0">
                <a:solidFill>
                  <a:srgbClr val="7F7F7F"/>
                </a:solidFill>
              </a:rPr>
              <a:t>main</a:t>
            </a:r>
            <a:r>
              <a:rPr lang="es-ES" dirty="0" smtClean="0">
                <a:solidFill>
                  <a:srgbClr val="7F7F7F"/>
                </a:solidFill>
              </a:rPr>
              <a:t>.</a:t>
            </a:r>
          </a:p>
          <a:p>
            <a:pPr lvl="1">
              <a:buFontTx/>
              <a:buChar char="-"/>
            </a:pP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UserControl</a:t>
            </a:r>
            <a:endParaRPr lang="es-C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157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s-ES_tradnl" dirty="0">
                <a:solidFill>
                  <a:srgbClr val="7F7F7F"/>
                </a:solidFill>
              </a:rPr>
              <a:t>Heredan comportamiento </a:t>
            </a:r>
            <a:r>
              <a:rPr lang="es-ES_tradnl" dirty="0" smtClean="0">
                <a:solidFill>
                  <a:srgbClr val="7F7F7F"/>
                </a:solidFill>
              </a:rPr>
              <a:t>de </a:t>
            </a:r>
            <a:r>
              <a:rPr lang="es-ES_tradnl" i="1" dirty="0" smtClean="0">
                <a:solidFill>
                  <a:srgbClr val="C0504D"/>
                </a:solidFill>
              </a:rPr>
              <a:t>Control</a:t>
            </a:r>
            <a:r>
              <a:rPr lang="es-ES_tradnl" dirty="0" smtClean="0">
                <a:solidFill>
                  <a:srgbClr val="7F7F7F"/>
                </a:solidFill>
              </a:rPr>
              <a:t>.</a:t>
            </a:r>
            <a:endParaRPr lang="es-ES" dirty="0" smtClean="0">
              <a:solidFill>
                <a:srgbClr val="7F7F7F"/>
              </a:solidFill>
            </a:endParaRPr>
          </a:p>
          <a:p>
            <a:pPr>
              <a:buFontTx/>
              <a:buChar char="-"/>
            </a:pPr>
            <a:r>
              <a:rPr lang="es-ES" dirty="0" smtClean="0">
                <a:solidFill>
                  <a:srgbClr val="7F7F7F"/>
                </a:solidFill>
              </a:rPr>
              <a:t>Al igual que una clase, se le puede agregar:</a:t>
            </a:r>
          </a:p>
          <a:p>
            <a:pPr lvl="1">
              <a:buFontTx/>
              <a:buChar char="-"/>
            </a:pPr>
            <a:r>
              <a:rPr lang="es-ES" dirty="0" smtClean="0">
                <a:solidFill>
                  <a:srgbClr val="7F7F7F"/>
                </a:solidFill>
              </a:rPr>
              <a:t>Constructor personalizado.</a:t>
            </a:r>
          </a:p>
          <a:p>
            <a:pPr lvl="1">
              <a:buFontTx/>
              <a:buChar char="-"/>
            </a:pPr>
            <a:r>
              <a:rPr lang="es-ES" dirty="0" smtClean="0">
                <a:solidFill>
                  <a:srgbClr val="7F7F7F"/>
                </a:solidFill>
              </a:rPr>
              <a:t>Métodos.</a:t>
            </a:r>
          </a:p>
          <a:p>
            <a:pPr lvl="1">
              <a:buFontTx/>
              <a:buChar char="-"/>
            </a:pPr>
            <a:r>
              <a:rPr lang="es-ES" dirty="0" smtClean="0">
                <a:solidFill>
                  <a:srgbClr val="7F7F7F"/>
                </a:solidFill>
              </a:rPr>
              <a:t>Campos.</a:t>
            </a:r>
          </a:p>
          <a:p>
            <a:pPr lvl="1">
              <a:buFontTx/>
              <a:buChar char="-"/>
            </a:pPr>
            <a:r>
              <a:rPr lang="es-ES" dirty="0" smtClean="0">
                <a:solidFill>
                  <a:srgbClr val="7F7F7F"/>
                </a:solidFill>
              </a:rPr>
              <a:t>Eventos.</a:t>
            </a:r>
          </a:p>
          <a:p>
            <a:pPr lvl="1">
              <a:buFontTx/>
              <a:buChar char="-"/>
            </a:pPr>
            <a:r>
              <a:rPr lang="es-ES" dirty="0" smtClean="0">
                <a:solidFill>
                  <a:srgbClr val="7F7F7F"/>
                </a:solidFill>
              </a:rPr>
              <a:t>Etc.</a:t>
            </a:r>
          </a:p>
          <a:p>
            <a:pPr lvl="1">
              <a:buFontTx/>
              <a:buChar char="-"/>
            </a:pP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UserControl</a:t>
            </a:r>
            <a:endParaRPr lang="es-C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88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6632"/>
            <a:ext cx="60833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8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UserControl</a:t>
            </a:r>
            <a:endParaRPr lang="es-CL" dirty="0">
              <a:solidFill>
                <a:schemeClr val="accent2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132856"/>
            <a:ext cx="8268505" cy="259228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619672" y="1556792"/>
            <a:ext cx="1291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7F7F7F"/>
                </a:solidFill>
              </a:rPr>
              <a:t>Teléfono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300192" y="1556792"/>
            <a:ext cx="970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7F7F7F"/>
                </a:solidFill>
              </a:rPr>
              <a:t>Tablet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83568" y="5085184"/>
            <a:ext cx="7857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7F7F7F"/>
                </a:solidFill>
              </a:rPr>
              <a:t>De manera análoga en otras plataformas, la idea es la misma.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843808" y="5517232"/>
            <a:ext cx="336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En </a:t>
            </a:r>
            <a:r>
              <a:rPr lang="es-ES" dirty="0" err="1" smtClean="0">
                <a:solidFill>
                  <a:srgbClr val="7F7F7F"/>
                </a:solidFill>
              </a:rPr>
              <a:t>Android</a:t>
            </a:r>
            <a:r>
              <a:rPr lang="es-ES" dirty="0" smtClean="0">
                <a:solidFill>
                  <a:srgbClr val="7F7F7F"/>
                </a:solidFill>
              </a:rPr>
              <a:t> se llaman “</a:t>
            </a:r>
            <a:r>
              <a:rPr lang="es-ES" dirty="0" err="1" smtClean="0">
                <a:solidFill>
                  <a:srgbClr val="7F7F7F"/>
                </a:solidFill>
              </a:rPr>
              <a:t>fragments</a:t>
            </a:r>
            <a:r>
              <a:rPr lang="es-ES" dirty="0" smtClean="0">
                <a:solidFill>
                  <a:srgbClr val="7F7F7F"/>
                </a:solidFill>
              </a:rPr>
              <a:t>”</a:t>
            </a:r>
            <a:endParaRPr lang="es-E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1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s-ES" sz="4400" dirty="0" smtClean="0">
                <a:solidFill>
                  <a:srgbClr val="7F7F7F"/>
                </a:solidFill>
              </a:rPr>
              <a:t>¿Cómo agregar uno?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UserControl</a:t>
            </a:r>
            <a:endParaRPr lang="es-C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825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-7213"/>
            <a:ext cx="7345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5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0"/>
            <a:ext cx="9144000" cy="582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2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596</Words>
  <Application>Microsoft Macintosh PowerPoint</Application>
  <PresentationFormat>Presentación en pantalla (4:3)</PresentationFormat>
  <Paragraphs>120</Paragraphs>
  <Slides>17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Ayudantía 11</vt:lpstr>
      <vt:lpstr>Contenidos</vt:lpstr>
      <vt:lpstr>UserControl</vt:lpstr>
      <vt:lpstr>UserControl</vt:lpstr>
      <vt:lpstr>Presentación de PowerPoint</vt:lpstr>
      <vt:lpstr>UserControl</vt:lpstr>
      <vt:lpstr>UserControl</vt:lpstr>
      <vt:lpstr>Presentación de PowerPoint</vt:lpstr>
      <vt:lpstr>Presentación de PowerPoint</vt:lpstr>
      <vt:lpstr>DispatcherTimer</vt:lpstr>
      <vt:lpstr>DispatcherTimer</vt:lpstr>
      <vt:lpstr>DoubleAnimation</vt:lpstr>
      <vt:lpstr>Storyboards</vt:lpstr>
      <vt:lpstr>Storyboards</vt:lpstr>
      <vt:lpstr>Tip de Programación:</vt:lpstr>
      <vt:lpstr>Tip de Programación:</vt:lpstr>
      <vt:lpstr>Control de Asistencia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2</dc:title>
  <dc:creator>José Pedro Canales</dc:creator>
  <cp:lastModifiedBy>Patricio</cp:lastModifiedBy>
  <cp:revision>105</cp:revision>
  <dcterms:created xsi:type="dcterms:W3CDTF">2013-03-23T22:24:48Z</dcterms:created>
  <dcterms:modified xsi:type="dcterms:W3CDTF">2014-10-27T11:54:06Z</dcterms:modified>
</cp:coreProperties>
</file>