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57" r:id="rId3"/>
    <p:sldId id="321" r:id="rId4"/>
    <p:sldId id="377" r:id="rId5"/>
    <p:sldId id="378" r:id="rId6"/>
    <p:sldId id="379" r:id="rId7"/>
    <p:sldId id="380" r:id="rId8"/>
    <p:sldId id="354" r:id="rId9"/>
    <p:sldId id="355" r:id="rId10"/>
    <p:sldId id="390" r:id="rId11"/>
    <p:sldId id="384" r:id="rId12"/>
    <p:sldId id="382" r:id="rId13"/>
    <p:sldId id="383" r:id="rId14"/>
    <p:sldId id="385" r:id="rId15"/>
    <p:sldId id="386" r:id="rId16"/>
    <p:sldId id="381" r:id="rId17"/>
    <p:sldId id="356" r:id="rId18"/>
    <p:sldId id="387" r:id="rId19"/>
    <p:sldId id="389" r:id="rId20"/>
    <p:sldId id="388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91" r:id="rId29"/>
    <p:sldId id="392" r:id="rId30"/>
    <p:sldId id="365" r:id="rId31"/>
    <p:sldId id="366" r:id="rId32"/>
    <p:sldId id="367" r:id="rId33"/>
    <p:sldId id="368" r:id="rId34"/>
    <p:sldId id="375" r:id="rId35"/>
    <p:sldId id="376" r:id="rId3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0703" autoAdjust="0"/>
  </p:normalViewPr>
  <p:slideViewPr>
    <p:cSldViewPr>
      <p:cViewPr varScale="1">
        <p:scale>
          <a:sx n="136" d="100"/>
          <a:sy n="136" d="100"/>
        </p:scale>
        <p:origin x="-1208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CABE-6573-46C2-B65D-A8328B2B6F12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D18A-7FA3-4C87-A398-D87FD96BAB0E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58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3D18A-7FA3-4C87-A398-D87FD96BAB0E}" type="slidenum">
              <a:rPr lang="es-CL" smtClean="0"/>
              <a:pPr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9273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CL" dirty="0" smtClean="0"/>
              <a:t>D)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0EC24D-4BF5-440B-B5A3-8F91832489A8}" type="slidenum">
              <a:rPr lang="es-CL" smtClean="0"/>
              <a:pPr>
                <a:defRPr/>
              </a:pPr>
              <a:t>26</a:t>
            </a:fld>
            <a:endParaRPr lang="es-C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CL" altLang="es-CL" dirty="0" smtClean="0"/>
              <a:t>C)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ADEC4A-E639-4EF6-9EA9-E539F46D6B87}" type="slidenum">
              <a:rPr lang="es-CL" smtClean="0"/>
              <a:pPr>
                <a:defRPr/>
              </a:pPr>
              <a:t>34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3A8DD3-DD5A-46C5-925D-93849DC682F3}" type="slidenum">
              <a:rPr lang="es-CL" smtClean="0"/>
              <a:pPr>
                <a:defRPr/>
              </a:pPr>
              <a:t>35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21CD39-3F6A-49CB-90DB-1D589827A1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L" altLang="es-C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BE08F-62CF-47B8-B400-B0CDD4F4C9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4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2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84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70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59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02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498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461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7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5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3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75E7-8667-4DC0-BA0E-503166FE394F}" type="datetimeFigureOut">
              <a:rPr lang="es-CL" smtClean="0"/>
              <a:pPr/>
              <a:t>09-11-14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793E-8D62-4DDB-8AD9-4455197A4960}" type="slidenum">
              <a:rPr lang="es-CL" smtClean="0"/>
              <a:pPr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040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46.155.99.6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WG Remote\Dropbox\Documents\Experimentos LaTeX\Experimento 4 - Guías de Ejercicio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466" y="236176"/>
            <a:ext cx="1195388" cy="13843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2699792" y="558994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Pontificia Universidad </a:t>
            </a:r>
            <a:r>
              <a:rPr lang="es-CL" sz="1400" dirty="0" smtClean="0"/>
              <a:t>Católica </a:t>
            </a:r>
            <a:r>
              <a:rPr lang="es-CL" sz="1400" dirty="0"/>
              <a:t>de Chile</a:t>
            </a:r>
          </a:p>
          <a:p>
            <a:r>
              <a:rPr lang="es-CL" sz="1400" dirty="0" smtClean="0"/>
              <a:t>Escuela de Ingeniera</a:t>
            </a:r>
          </a:p>
          <a:p>
            <a:r>
              <a:rPr lang="es-CL" sz="1400" dirty="0" smtClean="0"/>
              <a:t>Departamento de Ciencias de la Computación</a:t>
            </a:r>
            <a:endParaRPr lang="es-CL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2020778"/>
            <a:ext cx="622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/>
              <a:t>IIC2233 </a:t>
            </a:r>
            <a:r>
              <a:rPr lang="es-CL" sz="2000" dirty="0" smtClean="0"/>
              <a:t>- Programación </a:t>
            </a:r>
            <a:r>
              <a:rPr lang="es-CL" sz="2000" dirty="0"/>
              <a:t>Avanzada </a:t>
            </a:r>
            <a:r>
              <a:rPr lang="es-CL" sz="2000" dirty="0" smtClean="0"/>
              <a:t>(II/2014)</a:t>
            </a:r>
            <a:endParaRPr lang="es-CL" sz="2000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658466" y="2852936"/>
            <a:ext cx="7772400" cy="1470025"/>
          </a:xfrm>
        </p:spPr>
        <p:txBody>
          <a:bodyPr>
            <a:normAutofit/>
          </a:bodyPr>
          <a:lstStyle/>
          <a:p>
            <a:r>
              <a:rPr lang="es-CL" sz="6600" dirty="0" smtClean="0">
                <a:solidFill>
                  <a:schemeClr val="accent2"/>
                </a:solidFill>
              </a:rPr>
              <a:t>Ayudantía 15 </a:t>
            </a:r>
            <a:endParaRPr lang="es-CL" sz="6600" dirty="0">
              <a:solidFill>
                <a:schemeClr val="accent2"/>
              </a:solidFill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408212" y="4653136"/>
            <a:ext cx="6400800" cy="1296144"/>
          </a:xfrm>
        </p:spPr>
        <p:txBody>
          <a:bodyPr>
            <a:normAutofit/>
          </a:bodyPr>
          <a:lstStyle/>
          <a:p>
            <a:r>
              <a:rPr lang="es-CL" dirty="0" err="1" smtClean="0"/>
              <a:t>Threads</a:t>
            </a:r>
            <a:r>
              <a:rPr lang="es-CL" dirty="0" smtClean="0"/>
              <a:t> + </a:t>
            </a:r>
            <a:r>
              <a:rPr lang="es-CL" dirty="0" err="1" smtClean="0"/>
              <a:t>Networking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30303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Marcador de contenido"/>
          <p:cNvSpPr>
            <a:spLocks/>
          </p:cNvSpPr>
          <p:nvPr/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La dirección IP (ambas) son dínamicas. Es decir, se te asigna una nueva cada cierto tiempo.</a:t>
            </a:r>
          </a:p>
          <a:p>
            <a:pPr eaLnBrk="0" hangingPunct="0">
              <a:spcBef>
                <a:spcPct val="20000"/>
              </a:spcBef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La IP local te la asigna el router y la puedes ver.</a:t>
            </a:r>
          </a:p>
          <a:p>
            <a:pPr eaLnBrk="0" hangingPunct="0">
              <a:spcBef>
                <a:spcPct val="20000"/>
              </a:spcBef>
            </a:pPr>
            <a:endParaRPr lang="es-CL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La IP Global te la asgina tu servicio de internet y para conocerla tienes que “preguntársela a alguien de internet”.</a:t>
            </a:r>
          </a:p>
        </p:txBody>
      </p:sp>
      <p:sp>
        <p:nvSpPr>
          <p:cNvPr id="5123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Dirección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IP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84784"/>
            <a:ext cx="4068112" cy="447492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51520" y="260648"/>
            <a:ext cx="345479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Dirección IP local:</a:t>
            </a:r>
          </a:p>
        </p:txBody>
      </p:sp>
    </p:spTree>
    <p:extLst>
      <p:ext uri="{BB962C8B-B14F-4D97-AF65-F5344CB8AC3E}">
        <p14:creationId xmlns:p14="http://schemas.microsoft.com/office/powerpoint/2010/main" val="101248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8640"/>
            <a:ext cx="7027662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2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52736"/>
            <a:ext cx="5067300" cy="5461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131840" y="6488668"/>
            <a:ext cx="317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whatismyipaddress.com</a:t>
            </a:r>
            <a:r>
              <a:rPr lang="en-US" dirty="0"/>
              <a:t>/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0" y="188640"/>
            <a:ext cx="569899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Dirección IP </a:t>
            </a: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“global o externa”: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2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Puerto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4099" name="2 Marcador de contenido"/>
          <p:cNvSpPr>
            <a:spLocks/>
          </p:cNvSpPr>
          <p:nvPr/>
        </p:nvSpPr>
        <p:spPr bwMode="auto">
          <a:xfrm>
            <a:off x="457200" y="1600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Punto de comunicación.</a:t>
            </a:r>
          </a:p>
          <a:p>
            <a:pPr marL="457200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Si bien te pueden “encontrar” con una IP, muchos procesos o servicios quieren estar comunicados y necesitamos diferenciarlos.</a:t>
            </a: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endParaRPr lang="es-ES_tradnl" altLang="es-CL" sz="3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/>
          </p:cNvSpPr>
          <p:nvPr/>
        </p:nvSpPr>
        <p:spPr bwMode="auto">
          <a:xfrm>
            <a:off x="395536" y="260648"/>
            <a:ext cx="32507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Puerto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4099" name="2 Marcador de contenido"/>
          <p:cNvSpPr>
            <a:spLocks/>
          </p:cNvSpPr>
          <p:nvPr/>
        </p:nvSpPr>
        <p:spPr bwMode="auto">
          <a:xfrm>
            <a:off x="107504" y="1412776"/>
            <a:ext cx="36724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spcBef>
                <a:spcPct val="20000"/>
              </a:spcBef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Veámoslo como si la IP fuera la dirección para llegar a un edificio y cada departamento es un puerto que está mandando o recibiendo información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04" y="0"/>
            <a:ext cx="5149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Marcador de contenido"/>
          <p:cNvSpPr>
            <a:spLocks/>
          </p:cNvSpPr>
          <p:nvPr/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Indican cómo se realiza la comunicación.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>
                <a:solidFill>
                  <a:srgbClr val="7F7F7F"/>
                </a:solidFill>
                <a:latin typeface="Calibri" pitchFamily="34" charset="0"/>
              </a:rPr>
              <a:t>Reglas y formatos de mensajes enviados.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>
                <a:solidFill>
                  <a:srgbClr val="7F7F7F"/>
                </a:solidFill>
                <a:latin typeface="Calibri" pitchFamily="34" charset="0"/>
              </a:rPr>
              <a:t>TCP/IP y UDP</a:t>
            </a:r>
            <a:endParaRPr lang="es-ES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CL" altLang="es-CL" sz="3200" i="1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123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Protocolos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/>
          </p:cNvSpPr>
          <p:nvPr/>
        </p:nvSpPr>
        <p:spPr bwMode="auto">
          <a:xfrm>
            <a:off x="467544" y="1511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>
                <a:solidFill>
                  <a:schemeClr val="accent2"/>
                </a:solidFill>
                <a:latin typeface="Calibri" pitchFamily="34" charset="0"/>
              </a:rPr>
              <a:t>TCP/IP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147" name="2 Marcador de contenido"/>
          <p:cNvSpPr>
            <a:spLocks/>
          </p:cNvSpPr>
          <p:nvPr/>
        </p:nvSpPr>
        <p:spPr bwMode="auto">
          <a:xfrm>
            <a:off x="1475656" y="1124744"/>
            <a:ext cx="670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“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Transmision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Protocol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 Control”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Manda y valida si llegó lo mandado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Servidor y cliente deben conocerse.</a:t>
            </a: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Más “lento”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148" name="2 Marcador de contenido"/>
          <p:cNvSpPr>
            <a:spLocks/>
          </p:cNvSpPr>
          <p:nvPr/>
        </p:nvSpPr>
        <p:spPr bwMode="auto">
          <a:xfrm>
            <a:off x="1259632" y="4365104"/>
            <a:ext cx="748883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“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User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Datagram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Protocol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”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No se 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comprueba si llegan los datos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Envío en un solo sentido.</a:t>
            </a: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Más “rápido”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149" name="1 Título"/>
          <p:cNvSpPr>
            <a:spLocks/>
          </p:cNvSpPr>
          <p:nvPr/>
        </p:nvSpPr>
        <p:spPr bwMode="auto">
          <a:xfrm>
            <a:off x="611560" y="3284984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>
                <a:solidFill>
                  <a:schemeClr val="accent2"/>
                </a:solidFill>
                <a:latin typeface="Calibri" pitchFamily="34" charset="0"/>
              </a:rPr>
              <a:t>UDP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692735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/>
          </p:cNvSpPr>
          <p:nvPr/>
        </p:nvSpPr>
        <p:spPr bwMode="auto">
          <a:xfrm>
            <a:off x="467544" y="1511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Otros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conceptos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importantes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6147" name="2 Marcador de contenido"/>
          <p:cNvSpPr>
            <a:spLocks/>
          </p:cNvSpPr>
          <p:nvPr/>
        </p:nvSpPr>
        <p:spPr bwMode="auto">
          <a:xfrm>
            <a:off x="251520" y="1124744"/>
            <a:ext cx="871296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MAC: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Identificador de tu tarjeta de red.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Es como el RUT de tu computador/celular/etc.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Servicio DNS: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Le asgina una URL a una IP estática.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Por ejemplo, puedes entrar a la UC con:</a:t>
            </a:r>
            <a:endParaRPr lang="es-CL" altLang="es-CL" sz="4800" dirty="0">
              <a:solidFill>
                <a:srgbClr val="7F7F7F"/>
              </a:solidFill>
              <a:latin typeface="Calibri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  <a:hlinkClick r:id="rId3"/>
              </a:rPr>
              <a:t>http://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  <a:hlinkClick r:id="rId3"/>
              </a:rPr>
              <a:t>146.155.99.60</a:t>
            </a:r>
            <a:endParaRPr lang="es-ES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El dominio se compra y registra.</a:t>
            </a:r>
            <a:endParaRPr lang="es-CL" altLang="es-CL" sz="3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6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4847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 b="1" dirty="0" err="1" smtClean="0">
                <a:ea typeface="ＭＳ Ｐゴシック" pitchFamily="34" charset="-128"/>
              </a:rPr>
              <a:t>Threads</a:t>
            </a:r>
            <a:endParaRPr lang="es-ES" b="1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ES" sz="3000" dirty="0" smtClean="0">
                <a:solidFill>
                  <a:srgbClr val="7F7F7F"/>
                </a:solidFill>
              </a:rPr>
              <a:t>Repaso</a:t>
            </a: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endParaRPr lang="es-ES" dirty="0" smtClean="0">
              <a:ea typeface="ＭＳ Ｐゴシック" pitchFamily="34" charset="-128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s-ES" b="1" dirty="0" err="1" smtClean="0">
                <a:ea typeface="ＭＳ Ｐゴシック" pitchFamily="34" charset="-128"/>
              </a:rPr>
              <a:t>Networking</a:t>
            </a:r>
            <a:endParaRPr lang="es-ES" b="1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ES" altLang="es-CL" sz="3000" dirty="0" smtClean="0">
                <a:solidFill>
                  <a:srgbClr val="7F7F7F"/>
                </a:solidFill>
              </a:rPr>
              <a:t>Protocolos</a:t>
            </a: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ES" altLang="es-CL" sz="3000" dirty="0" smtClean="0">
                <a:solidFill>
                  <a:srgbClr val="7F7F7F"/>
                </a:solidFill>
              </a:rPr>
              <a:t>Sockets</a:t>
            </a:r>
            <a:endParaRPr lang="es-CL" altLang="es-CL" sz="3000" dirty="0" smtClean="0">
              <a:solidFill>
                <a:srgbClr val="7F7F7F"/>
              </a:solidFill>
            </a:endParaRP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s-CL" altLang="es-CL" dirty="0" smtClean="0">
                <a:solidFill>
                  <a:srgbClr val="7F7F7F"/>
                </a:solidFill>
              </a:rPr>
              <a:t>¿Qué son?</a:t>
            </a: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s-ES" altLang="es-CL" dirty="0" smtClean="0">
                <a:solidFill>
                  <a:srgbClr val="7F7F7F"/>
                </a:solidFill>
              </a:rPr>
              <a:t>Métodos</a:t>
            </a: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s-ES" altLang="es-CL" dirty="0" smtClean="0">
                <a:solidFill>
                  <a:srgbClr val="7F7F7F"/>
                </a:solidFill>
              </a:rPr>
              <a:t>Ejemplo en VS</a:t>
            </a:r>
            <a:endParaRPr lang="es-CL" altLang="es-CL" sz="1000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CL" altLang="es-CL" sz="3000" dirty="0" err="1" smtClean="0">
                <a:solidFill>
                  <a:srgbClr val="7F7F7F"/>
                </a:solidFill>
              </a:rPr>
              <a:t>TcpListener</a:t>
            </a:r>
            <a:r>
              <a:rPr lang="es-CL" altLang="es-CL" sz="3000" dirty="0" smtClean="0">
                <a:solidFill>
                  <a:srgbClr val="7F7F7F"/>
                </a:solidFill>
              </a:rPr>
              <a:t>, </a:t>
            </a:r>
            <a:r>
              <a:rPr lang="es-CL" altLang="es-CL" sz="3000" dirty="0" err="1" smtClean="0">
                <a:solidFill>
                  <a:srgbClr val="7F7F7F"/>
                </a:solidFill>
              </a:rPr>
              <a:t>TcpClient</a:t>
            </a:r>
            <a:endParaRPr lang="es-CL" altLang="es-CL" sz="3000" dirty="0" smtClean="0">
              <a:solidFill>
                <a:srgbClr val="7F7F7F"/>
              </a:solidFill>
            </a:endParaRPr>
          </a:p>
          <a:p>
            <a:pPr lvl="2">
              <a:lnSpc>
                <a:spcPct val="80000"/>
              </a:lnSpc>
              <a:buFontTx/>
              <a:buChar char="-"/>
            </a:pPr>
            <a:r>
              <a:rPr lang="es-ES" altLang="es-CL" dirty="0" smtClean="0">
                <a:solidFill>
                  <a:srgbClr val="7F7F7F"/>
                </a:solidFill>
              </a:rPr>
              <a:t>Equivalencia/diferencia con Socket</a:t>
            </a:r>
            <a:endParaRPr lang="es-CL" altLang="es-CL" sz="500" dirty="0" smtClean="0">
              <a:solidFill>
                <a:srgbClr val="7F7F7F"/>
              </a:solidFill>
            </a:endParaRPr>
          </a:p>
          <a:p>
            <a:pPr lvl="1">
              <a:lnSpc>
                <a:spcPct val="80000"/>
              </a:lnSpc>
              <a:buFont typeface="Arial" charset="0"/>
              <a:buChar char="•"/>
            </a:pPr>
            <a:r>
              <a:rPr lang="es-CL" altLang="es-CL" sz="3000" dirty="0" smtClean="0">
                <a:solidFill>
                  <a:srgbClr val="7F7F7F"/>
                </a:solidFill>
              </a:rPr>
              <a:t>Ejercicios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s-ES" dirty="0" smtClean="0">
              <a:ea typeface="ＭＳ Ｐゴシック" pitchFamily="34" charset="-128"/>
            </a:endParaRPr>
          </a:p>
          <a:p>
            <a:pPr marL="514350" indent="-514350">
              <a:lnSpc>
                <a:spcPct val="90000"/>
              </a:lnSpc>
              <a:buNone/>
            </a:pPr>
            <a:endParaRPr lang="es-ES" dirty="0" smtClean="0">
              <a:ea typeface="ＭＳ Ｐゴシック" pitchFamily="34" charset="-128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s-ES" dirty="0" smtClean="0"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Contenido</a:t>
            </a:r>
            <a:endParaRPr lang="es-C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27784" y="2636912"/>
            <a:ext cx="400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 smtClean="0">
                <a:solidFill>
                  <a:srgbClr val="C0504D"/>
                </a:solidFill>
              </a:rPr>
              <a:t>Ahora en C#</a:t>
            </a:r>
            <a:endParaRPr lang="es-ES" sz="6000" dirty="0">
              <a:solidFill>
                <a:srgbClr val="C0504D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99792" y="3645024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C0504D"/>
                </a:solidFill>
              </a:rPr>
              <a:t>… en cualquier lenguaje de programación en general</a:t>
            </a:r>
            <a:endParaRPr lang="es-ES" sz="2400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06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7171" name="2 Marcador de contenido"/>
          <p:cNvSpPr>
            <a:spLocks/>
          </p:cNvSpPr>
          <p:nvPr/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Extremos de la comunicación entre procesos.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Necesita: </a:t>
            </a:r>
            <a:r>
              <a:rPr lang="es-ES" altLang="es-CL" sz="3200" b="1" dirty="0" smtClean="0">
                <a:solidFill>
                  <a:srgbClr val="7F7F7F"/>
                </a:solidFill>
                <a:latin typeface="Calibri" pitchFamily="34" charset="0"/>
              </a:rPr>
              <a:t>dirección</a:t>
            </a:r>
            <a:r>
              <a:rPr lang="es-ES" altLang="es-CL" sz="3200" b="1" dirty="0">
                <a:solidFill>
                  <a:srgbClr val="7F7F7F"/>
                </a:solidFill>
                <a:latin typeface="Calibri" pitchFamily="34" charset="0"/>
              </a:rPr>
              <a:t>, puerto y protocolo.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En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.Net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: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System.Net.Sockets</a:t>
            </a:r>
            <a:r>
              <a:rPr lang="es-CL" altLang="es-CL" sz="3200" dirty="0">
                <a:solidFill>
                  <a:srgbClr val="7F7F7F"/>
                </a:solidFill>
                <a:latin typeface="Calibri" pitchFamily="34" charset="0"/>
              </a:rPr>
              <a:t> y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System.Net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2286000" y="4419600"/>
            <a:ext cx="1371600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2400" b="1">
                <a:solidFill>
                  <a:schemeClr val="bg1"/>
                </a:solidFill>
                <a:latin typeface="Calibri" pitchFamily="34" charset="0"/>
              </a:rPr>
              <a:t>Servidor</a:t>
            </a:r>
            <a:endParaRPr lang="es-CL" altLang="es-CL" sz="24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953000" y="3886200"/>
            <a:ext cx="1219200" cy="45720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2400" b="1">
                <a:solidFill>
                  <a:schemeClr val="bg1"/>
                </a:solidFill>
                <a:latin typeface="Calibri" pitchFamily="34" charset="0"/>
              </a:rPr>
              <a:t>Cliente</a:t>
            </a:r>
            <a:endParaRPr lang="es-CL" altLang="es-CL" sz="24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4953000" y="4495800"/>
            <a:ext cx="1219200" cy="45720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2400" b="1">
                <a:solidFill>
                  <a:schemeClr val="bg1"/>
                </a:solidFill>
                <a:latin typeface="Calibri" pitchFamily="34" charset="0"/>
              </a:rPr>
              <a:t>Cliente</a:t>
            </a:r>
            <a:endParaRPr lang="es-CL" altLang="es-CL" sz="24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 flipV="1">
            <a:off x="3657600" y="4114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36576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177" name="Line 12"/>
          <p:cNvSpPr>
            <a:spLocks noChangeShapeType="1"/>
          </p:cNvSpPr>
          <p:nvPr/>
        </p:nvSpPr>
        <p:spPr bwMode="auto">
          <a:xfrm>
            <a:off x="3657600" y="46482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7178" name="Oval 13"/>
          <p:cNvSpPr>
            <a:spLocks noChangeArrowheads="1"/>
          </p:cNvSpPr>
          <p:nvPr/>
        </p:nvSpPr>
        <p:spPr bwMode="auto">
          <a:xfrm>
            <a:off x="5486400" y="56388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s-CL" altLang="es-CL"/>
          </a:p>
        </p:txBody>
      </p:sp>
      <p:sp>
        <p:nvSpPr>
          <p:cNvPr id="7179" name="Oval 14"/>
          <p:cNvSpPr>
            <a:spLocks noChangeArrowheads="1"/>
          </p:cNvSpPr>
          <p:nvPr/>
        </p:nvSpPr>
        <p:spPr bwMode="auto">
          <a:xfrm>
            <a:off x="5486400" y="54102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s-CL" altLang="es-CL"/>
          </a:p>
        </p:txBody>
      </p:sp>
      <p:sp>
        <p:nvSpPr>
          <p:cNvPr id="7180" name="Oval 15"/>
          <p:cNvSpPr>
            <a:spLocks noChangeArrowheads="1"/>
          </p:cNvSpPr>
          <p:nvPr/>
        </p:nvSpPr>
        <p:spPr bwMode="auto">
          <a:xfrm>
            <a:off x="5486400" y="5181600"/>
            <a:ext cx="76200" cy="76200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s-CL" altLang="es-C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195" name="2 Marcador de contenido"/>
          <p:cNvSpPr>
            <a:spLocks/>
          </p:cNvSpPr>
          <p:nvPr/>
        </p:nvSpPr>
        <p:spPr bwMode="auto">
          <a:xfrm>
            <a:off x="457200" y="1600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Inicializar un Socket: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533400" y="2133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Socket </a:t>
            </a:r>
            <a:r>
              <a:rPr lang="es-CL" altLang="es-CL" sz="1800">
                <a:latin typeface="Consolas" pitchFamily="49" charset="0"/>
              </a:rPr>
              <a:t>Socket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s-CL" altLang="es-CL" sz="180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Socket</a:t>
            </a:r>
            <a:r>
              <a:rPr lang="es-CL" altLang="es-CL" sz="1800">
                <a:latin typeface="Consolas" pitchFamily="49" charset="0"/>
              </a:rPr>
              <a:t>(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AddressFamily</a:t>
            </a:r>
            <a:r>
              <a:rPr lang="es-CL" altLang="es-CL" sz="1800">
                <a:latin typeface="Consolas" pitchFamily="49" charset="0"/>
              </a:rPr>
              <a:t>.InterNetwork,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 SocketType</a:t>
            </a:r>
            <a:r>
              <a:rPr lang="es-CL" altLang="es-CL" sz="1800">
                <a:latin typeface="Consolas" pitchFamily="49" charset="0"/>
              </a:rPr>
              <a:t>.Stream,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 ProtocolType</a:t>
            </a:r>
            <a:r>
              <a:rPr lang="es-CL" altLang="es-CL" sz="1800">
                <a:latin typeface="Consolas" pitchFamily="49" charset="0"/>
              </a:rPr>
              <a:t>.Tcp);</a:t>
            </a:r>
            <a:endParaRPr lang="es-CL" altLang="es-CL" sz="1800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533400" y="3657600"/>
            <a:ext cx="769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CL" altLang="es-CL" sz="1800"/>
          </a:p>
        </p:txBody>
      </p:sp>
      <p:sp>
        <p:nvSpPr>
          <p:cNvPr id="8198" name="1 Rectángulo"/>
          <p:cNvSpPr>
            <a:spLocks noChangeArrowheads="1"/>
          </p:cNvSpPr>
          <p:nvPr/>
        </p:nvSpPr>
        <p:spPr bwMode="auto">
          <a:xfrm>
            <a:off x="533400" y="3592513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dirty="0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s-CL" altLang="es-CL" dirty="0" smtClean="0">
                <a:latin typeface="Consolas" pitchFamily="49" charset="0"/>
              </a:rPr>
              <a:t> puerto = 8000;</a:t>
            </a:r>
            <a:endParaRPr lang="es-CL" altLang="es-CL" sz="1800" dirty="0">
              <a:latin typeface="Consolas" pitchFamily="49" charset="0"/>
            </a:endParaRPr>
          </a:p>
          <a:p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IPEndPoint </a:t>
            </a:r>
            <a:r>
              <a:rPr lang="es-CL" altLang="es-CL" sz="1800" dirty="0">
                <a:latin typeface="Consolas" pitchFamily="49" charset="0"/>
              </a:rPr>
              <a:t>Ep=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IPEndPoint</a:t>
            </a:r>
            <a:r>
              <a:rPr lang="es-CL" altLang="es-CL" sz="1800" dirty="0" smtClean="0">
                <a:latin typeface="Consolas" pitchFamily="49" charset="0"/>
              </a:rPr>
              <a:t>(</a:t>
            </a:r>
            <a:r>
              <a:rPr lang="es-CL" altLang="es-CL" sz="1800" i="1" dirty="0" smtClean="0">
                <a:solidFill>
                  <a:srgbClr val="2B91AF"/>
                </a:solidFill>
                <a:latin typeface="Consolas" pitchFamily="49" charset="0"/>
              </a:rPr>
              <a:t>IPAddress</a:t>
            </a:r>
            <a:r>
              <a:rPr lang="es-CL" altLang="es-CL" sz="1800" i="1" dirty="0" smtClean="0">
                <a:latin typeface="Consolas" pitchFamily="49" charset="0"/>
              </a:rPr>
              <a:t>.</a:t>
            </a:r>
            <a:r>
              <a:rPr lang="es-ES" dirty="0" err="1" smtClean="0"/>
              <a:t>Any</a:t>
            </a:r>
            <a:r>
              <a:rPr lang="es-CL" altLang="es-CL" sz="1800" dirty="0" smtClean="0">
                <a:latin typeface="Consolas" pitchFamily="49" charset="0"/>
              </a:rPr>
              <a:t>,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s-CL" altLang="es-CL" sz="1800" dirty="0" smtClean="0">
                <a:latin typeface="Consolas" pitchFamily="49" charset="0"/>
              </a:rPr>
              <a:t>puerto)</a:t>
            </a:r>
            <a:r>
              <a:rPr lang="es-CL" altLang="es-CL" sz="1800" dirty="0">
                <a:latin typeface="Consolas" pitchFamily="49" charset="0"/>
              </a:rPr>
              <a:t>;</a:t>
            </a:r>
          </a:p>
        </p:txBody>
      </p:sp>
      <p:sp>
        <p:nvSpPr>
          <p:cNvPr id="8199" name="2 Marcador de contenido"/>
          <p:cNvSpPr>
            <a:spLocks/>
          </p:cNvSpPr>
          <p:nvPr/>
        </p:nvSpPr>
        <p:spPr bwMode="auto">
          <a:xfrm>
            <a:off x="457200" y="2971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Inicializar </a:t>
            </a:r>
            <a:r>
              <a:rPr lang="es-ES" altLang="es-CL" sz="3200" dirty="0" err="1">
                <a:solidFill>
                  <a:srgbClr val="7F7F7F"/>
                </a:solidFill>
                <a:latin typeface="Calibri" pitchFamily="34" charset="0"/>
              </a:rPr>
              <a:t>IPEndPoint</a:t>
            </a: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200" name="3 Rectángulo"/>
          <p:cNvSpPr>
            <a:spLocks noChangeArrowheads="1"/>
          </p:cNvSpPr>
          <p:nvPr/>
        </p:nvSpPr>
        <p:spPr bwMode="auto">
          <a:xfrm>
            <a:off x="533400" y="4556125"/>
            <a:ext cx="8153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>
                <a:latin typeface="Consolas" pitchFamily="49" charset="0"/>
                <a:cs typeface="Consolas" pitchFamily="49" charset="0"/>
              </a:rPr>
              <a:t>2) </a:t>
            </a:r>
          </a:p>
          <a:p>
            <a:r>
              <a:rPr lang="es-CL" altLang="es-CL" sz="180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IPAddress 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direc ;</a:t>
            </a:r>
            <a:endParaRPr lang="es-CL" altLang="es-CL" sz="1800">
              <a:latin typeface="Consolas" pitchFamily="49" charset="0"/>
              <a:cs typeface="Consolas" pitchFamily="49" charset="0"/>
            </a:endParaRPr>
          </a:p>
          <a:p>
            <a:r>
              <a:rPr lang="en-US" altLang="es-CL" sz="1800">
                <a:solidFill>
                  <a:srgbClr val="0226D8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(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IPAddress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.TryParse(string ip, </a:t>
            </a:r>
            <a:r>
              <a:rPr lang="en-US" altLang="es-CL" sz="1800">
                <a:solidFill>
                  <a:srgbClr val="0226D8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 direc)){}</a:t>
            </a:r>
            <a:endParaRPr lang="es-CL" altLang="es-CL" sz="1800">
              <a:latin typeface="Consolas" pitchFamily="49" charset="0"/>
              <a:cs typeface="Consolas" pitchFamily="49" charset="0"/>
            </a:endParaRPr>
          </a:p>
          <a:p>
            <a:r>
              <a:rPr lang="en-US" altLang="es-CL" sz="1800">
                <a:solidFill>
                  <a:srgbClr val="0226D8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{direc = 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IPAddress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.Parse(</a:t>
            </a:r>
            <a:r>
              <a:rPr lang="en-US" altLang="es-CL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"127.0.0.1"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);}</a:t>
            </a:r>
            <a:endParaRPr lang="es-CL" altLang="es-CL" sz="1800">
              <a:latin typeface="Consolas" pitchFamily="49" charset="0"/>
              <a:cs typeface="Consolas" pitchFamily="49" charset="0"/>
            </a:endParaRPr>
          </a:p>
          <a:p>
            <a:r>
              <a:rPr lang="es-CL" altLang="es-CL" sz="180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IPEndPoint 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Ep = new 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IPEndPoint</a:t>
            </a:r>
            <a:r>
              <a:rPr lang="en-US" altLang="es-CL" sz="1800">
                <a:latin typeface="Consolas" pitchFamily="49" charset="0"/>
                <a:cs typeface="Consolas" pitchFamily="49" charset="0"/>
              </a:rPr>
              <a:t>(direc, 8000);</a:t>
            </a:r>
            <a:endParaRPr lang="es-CL" altLang="es-CL" sz="18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/>
          </p:cNvSpPr>
          <p:nvPr/>
        </p:nvSpPr>
        <p:spPr bwMode="auto">
          <a:xfrm>
            <a:off x="539552" y="1628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Si es servidor: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615752" y="2086000"/>
            <a:ext cx="7696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 dirty="0" err="1">
                <a:latin typeface="Consolas" pitchFamily="49" charset="0"/>
              </a:rPr>
              <a:t>Socket.Bind</a:t>
            </a:r>
            <a:r>
              <a:rPr lang="es-ES" altLang="es-CL" sz="1800" dirty="0" smtClean="0">
                <a:latin typeface="Consolas" pitchFamily="49" charset="0"/>
              </a:rPr>
              <a:t>(</a:t>
            </a:r>
            <a:r>
              <a:rPr lang="es-ES" altLang="es-CL" sz="1800" dirty="0" err="1" smtClean="0">
                <a:latin typeface="Consolas" pitchFamily="49" charset="0"/>
              </a:rPr>
              <a:t>Ep</a:t>
            </a:r>
            <a:r>
              <a:rPr lang="es-ES" altLang="es-CL" sz="1800" dirty="0">
                <a:latin typeface="Consolas" pitchFamily="49" charset="0"/>
              </a:rPr>
              <a:t>)</a:t>
            </a:r>
            <a:r>
              <a:rPr lang="es-ES" altLang="es-CL" sz="1800" dirty="0" smtClean="0">
                <a:latin typeface="Consolas" pitchFamily="49" charset="0"/>
              </a:rPr>
              <a:t>;</a:t>
            </a:r>
            <a:r>
              <a:rPr lang="es-E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// </a:t>
            </a:r>
            <a:r>
              <a:rPr lang="es-E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Ep</a:t>
            </a:r>
            <a:r>
              <a:rPr lang="es-ES" altLang="es-CL" sz="18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era el </a:t>
            </a:r>
            <a:r>
              <a:rPr lang="es-ES" altLang="es-CL" sz="18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IPEndPoint</a:t>
            </a:r>
            <a:endParaRPr lang="es-ES" altLang="es-CL" sz="1800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s-ES" altLang="es-CL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s-ES" altLang="es-CL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s-ES" altLang="es-CL" dirty="0" err="1" smtClean="0">
                <a:solidFill>
                  <a:srgbClr val="7F7F7F"/>
                </a:solidFill>
                <a:latin typeface="Consolas" pitchFamily="49" charset="0"/>
              </a:rPr>
              <a:t>maxClientes</a:t>
            </a:r>
            <a:r>
              <a:rPr lang="es-ES" altLang="es-CL" dirty="0" smtClean="0">
                <a:solidFill>
                  <a:srgbClr val="7F7F7F"/>
                </a:solidFill>
                <a:latin typeface="Consolas" pitchFamily="49" charset="0"/>
              </a:rPr>
              <a:t> = 100;</a:t>
            </a:r>
            <a:endParaRPr lang="es-ES" altLang="es-CL" sz="1800" dirty="0">
              <a:solidFill>
                <a:srgbClr val="7F7F7F"/>
              </a:solidFill>
              <a:latin typeface="Consolas" pitchFamily="49" charset="0"/>
            </a:endParaRPr>
          </a:p>
          <a:p>
            <a:r>
              <a:rPr lang="es-ES" altLang="es-CL" sz="1800" dirty="0" err="1">
                <a:latin typeface="Consolas" pitchFamily="49" charset="0"/>
              </a:rPr>
              <a:t>Socket.Listen</a:t>
            </a:r>
            <a:r>
              <a:rPr lang="es-ES" altLang="es-CL" sz="1800" dirty="0" smtClean="0">
                <a:latin typeface="Consolas" pitchFamily="49" charset="0"/>
              </a:rPr>
              <a:t>(</a:t>
            </a:r>
            <a:r>
              <a:rPr lang="es-ES" altLang="es-CL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maxClientes</a:t>
            </a:r>
            <a:r>
              <a:rPr lang="es-ES" altLang="es-CL" sz="1800" dirty="0" smtClean="0">
                <a:latin typeface="Consolas" pitchFamily="49" charset="0"/>
              </a:rPr>
              <a:t>);</a:t>
            </a:r>
          </a:p>
          <a:p>
            <a:endParaRPr lang="es-ES" altLang="es-CL" dirty="0">
              <a:latin typeface="Consolas" pitchFamily="49" charset="0"/>
            </a:endParaRPr>
          </a:p>
          <a:p>
            <a:r>
              <a:rPr lang="es-ES" altLang="es-CL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// Acá el programa se queda “pegado” hasta que alguien se conecte</a:t>
            </a:r>
            <a:r>
              <a:rPr lang="es-ES" altLang="es-CL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.</a:t>
            </a:r>
            <a:endParaRPr lang="es-ES" altLang="es-CL" sz="1800" dirty="0">
              <a:latin typeface="Consolas" pitchFamily="49" charset="0"/>
            </a:endParaRPr>
          </a:p>
          <a:p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Socket </a:t>
            </a:r>
            <a:r>
              <a:rPr lang="es-ES" altLang="es-CL" sz="1800" dirty="0">
                <a:latin typeface="Consolas" pitchFamily="49" charset="0"/>
              </a:rPr>
              <a:t>cliente = </a:t>
            </a:r>
            <a:r>
              <a:rPr lang="es-ES" altLang="es-CL" sz="1800" dirty="0" err="1">
                <a:latin typeface="Consolas" pitchFamily="49" charset="0"/>
              </a:rPr>
              <a:t>Socket.Accept</a:t>
            </a:r>
            <a:r>
              <a:rPr lang="es-ES" altLang="es-CL" sz="1800" dirty="0">
                <a:latin typeface="Consolas" pitchFamily="49" charset="0"/>
              </a:rPr>
              <a:t>()</a:t>
            </a:r>
            <a:r>
              <a:rPr lang="es-ES" altLang="es-CL" sz="1800" dirty="0" smtClean="0">
                <a:latin typeface="Consolas" pitchFamily="49" charset="0"/>
              </a:rPr>
              <a:t>; </a:t>
            </a:r>
            <a:endParaRPr lang="es-CL" altLang="es-CL" sz="1800" dirty="0"/>
          </a:p>
        </p:txBody>
      </p:sp>
      <p:sp>
        <p:nvSpPr>
          <p:cNvPr id="9220" name="2 Marcador de contenido"/>
          <p:cNvSpPr>
            <a:spLocks/>
          </p:cNvSpPr>
          <p:nvPr/>
        </p:nvSpPr>
        <p:spPr bwMode="auto">
          <a:xfrm>
            <a:off x="395536" y="443711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Si es cliente: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471736" y="4970512"/>
            <a:ext cx="7696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 dirty="0" err="1">
                <a:latin typeface="Consolas" pitchFamily="49" charset="0"/>
              </a:rPr>
              <a:t>Socket.Connect</a:t>
            </a:r>
            <a:r>
              <a:rPr lang="es-ES" altLang="es-CL" sz="1800" dirty="0">
                <a:latin typeface="Consolas" pitchFamily="49" charset="0"/>
              </a:rPr>
              <a:t>(</a:t>
            </a:r>
            <a:r>
              <a:rPr lang="es-ES" altLang="es-CL" sz="1800" dirty="0" err="1">
                <a:solidFill>
                  <a:srgbClr val="2B91AF"/>
                </a:solidFill>
                <a:latin typeface="Consolas" pitchFamily="49" charset="0"/>
              </a:rPr>
              <a:t>IpEndPoint</a:t>
            </a:r>
            <a:r>
              <a:rPr lang="es-ES" altLang="es-CL" sz="1800" dirty="0">
                <a:latin typeface="Consolas" pitchFamily="49" charset="0"/>
              </a:rPr>
              <a:t> </a:t>
            </a:r>
            <a:r>
              <a:rPr lang="es-ES" altLang="es-CL" sz="1800" dirty="0" err="1">
                <a:latin typeface="Consolas" pitchFamily="49" charset="0"/>
              </a:rPr>
              <a:t>Ep</a:t>
            </a:r>
            <a:r>
              <a:rPr lang="es-ES" altLang="es-CL" sz="1800" dirty="0">
                <a:latin typeface="Consolas" pitchFamily="49" charset="0"/>
              </a:rPr>
              <a:t>);  </a:t>
            </a:r>
            <a:endParaRPr lang="es-CL" altLang="es-CL" sz="1800" dirty="0">
              <a:solidFill>
                <a:srgbClr val="92D050"/>
              </a:solidFill>
              <a:latin typeface="Consolas" pitchFamily="49" charset="0"/>
            </a:endParaRPr>
          </a:p>
        </p:txBody>
      </p:sp>
      <p:sp>
        <p:nvSpPr>
          <p:cNvPr id="9222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23728" y="6165304"/>
            <a:ext cx="563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Ojo! Se tienen que controlar las excepciones con try/catch</a:t>
            </a:r>
            <a:endParaRPr lang="es-E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Tips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243" name="2 Marcador de contenido"/>
          <p:cNvSpPr>
            <a:spLocks/>
          </p:cNvSpPr>
          <p:nvPr/>
        </p:nvSpPr>
        <p:spPr bwMode="auto">
          <a:xfrm>
            <a:off x="457200" y="1600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Mostrar IP de mi computador: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0244" name="4 Rectángulo"/>
          <p:cNvSpPr>
            <a:spLocks noChangeArrowheads="1"/>
          </p:cNvSpPr>
          <p:nvPr/>
        </p:nvSpPr>
        <p:spPr bwMode="auto">
          <a:xfrm>
            <a:off x="457200" y="2828925"/>
            <a:ext cx="8229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IPHostEntry</a:t>
            </a:r>
            <a:r>
              <a:rPr lang="en-US" altLang="es-CL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host = </a:t>
            </a:r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Dns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.GetHostEntry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Dns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.GetHostName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());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  <a:p>
            <a:endParaRPr lang="en-US" altLang="es-CL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IPAddress</a:t>
            </a:r>
            <a:r>
              <a:rPr lang="en-US" altLang="es-CL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host.AddressList.FirstOrDefault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ip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ip.AddressFamily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AddressFamily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.InterNetwork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);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  <a:p>
            <a:endParaRPr lang="en-US" altLang="es-CL" sz="18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es-CL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.Show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s-CL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s-CL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IPAddress</a:t>
            </a:r>
            <a:r>
              <a:rPr lang="en-US" altLang="es-CL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del </a:t>
            </a:r>
            <a:r>
              <a:rPr lang="en-US" altLang="es-CL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Servidor</a:t>
            </a:r>
            <a:r>
              <a:rPr lang="en-US" altLang="es-CL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 " 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s-CL" sz="1800" dirty="0" err="1">
                <a:latin typeface="Consolas" pitchFamily="49" charset="0"/>
                <a:cs typeface="Consolas" pitchFamily="49" charset="0"/>
              </a:rPr>
              <a:t>dir.ToString</a:t>
            </a:r>
            <a:r>
              <a:rPr lang="en-US" altLang="es-CL" sz="1800" dirty="0">
                <a:latin typeface="Consolas" pitchFamily="49" charset="0"/>
                <a:cs typeface="Consolas" pitchFamily="49" charset="0"/>
              </a:rPr>
              <a:t>());</a:t>
            </a:r>
            <a:endParaRPr lang="es-CL" altLang="es-CL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s-CL" altLang="es-CL" sz="4400">
                <a:solidFill>
                  <a:schemeClr val="accent2"/>
                </a:solidFill>
                <a:latin typeface="Calibri" pitchFamily="34" charset="0"/>
              </a:rPr>
              <a:t>Pregunta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7620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s-CL" altLang="es-CL" sz="2400">
                <a:solidFill>
                  <a:srgbClr val="7F7F7F"/>
                </a:solidFill>
                <a:latin typeface="Calibri" pitchFamily="34" charset="0"/>
              </a:rPr>
              <a:t>Para conectar vía sockets un proceso A con un proceso B, donde B está escuchando conexiones, es necesario explicitar en A a la hora de conectar A con B: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533400" y="2701925"/>
            <a:ext cx="76200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  <a:buFontTx/>
              <a:buAutoNum type="alphaLcParenR"/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La dirección IP de la máquina donde corre A y el puerto donde B escucha.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b) La dirección MAC de la máquina donde corre A y el puerto donde B escucha.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c) La dirección IP de la maquina donde corre B y el respectivo identificador de proceso de B.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d) La dirección IP de la maquina donde corre B y el puerto donde B escucha.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" y="5410200"/>
            <a:ext cx="80010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</a:pPr>
            <a:r>
              <a:rPr lang="es-CL" altLang="es-CL" sz="2400" dirty="0">
                <a:latin typeface="Calibri" pitchFamily="34" charset="0"/>
              </a:rPr>
              <a:t>d) La dirección IP de la maquina donde corre B y el puerto donde B escucha.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>
                <a:solidFill>
                  <a:schemeClr val="accent2"/>
                </a:solidFill>
              </a:rPr>
              <a:t>Pregunta</a:t>
            </a:r>
          </a:p>
        </p:txBody>
      </p:sp>
      <p:sp>
        <p:nvSpPr>
          <p:cNvPr id="12291" name="2 Marcador de contenido"/>
          <p:cNvSpPr>
            <a:spLocks/>
          </p:cNvSpPr>
          <p:nvPr/>
        </p:nvSpPr>
        <p:spPr bwMode="auto">
          <a:xfrm>
            <a:off x="152400" y="1219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	¿Qué ocurre si el puerto al que se intenta conectar el cliente es distinto al del servidor?</a:t>
            </a:r>
            <a:endParaRPr lang="es-CL" altLang="es-CL" sz="24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33400" y="2352675"/>
            <a:ext cx="7620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  <a:buFontTx/>
              <a:buAutoNum type="alphaLcParenR"/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La conexión se establece porque sólo basta que coincida la Ip.</a:t>
            </a:r>
          </a:p>
          <a:p>
            <a:pPr marL="342900" indent="-342900" algn="just">
              <a:spcBef>
                <a:spcPct val="0"/>
              </a:spcBef>
            </a:pPr>
            <a:endParaRPr lang="es-ES" altLang="es-CL" sz="24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b) La conexión falla, pero el programa no se cae.</a:t>
            </a:r>
          </a:p>
          <a:p>
            <a:pPr marL="342900" indent="-342900" algn="just">
              <a:spcBef>
                <a:spcPct val="0"/>
              </a:spcBef>
            </a:pPr>
            <a:endParaRPr lang="es-ES" altLang="es-CL" sz="24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c) La conexión falla y el programa se cae, tanto para servidor como cliente.</a:t>
            </a:r>
          </a:p>
          <a:p>
            <a:pPr marL="342900" indent="-342900" algn="just">
              <a:spcBef>
                <a:spcPct val="0"/>
              </a:spcBef>
            </a:pPr>
            <a:endParaRPr lang="es-ES" altLang="es-CL" sz="24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ES" altLang="es-CL" sz="2400">
                <a:solidFill>
                  <a:srgbClr val="7F7F7F"/>
                </a:solidFill>
                <a:latin typeface="Calibri" pitchFamily="34" charset="0"/>
              </a:rPr>
              <a:t>d) La conexión falla, el programa se cae si se inicializó como cliente.</a:t>
            </a:r>
            <a:endParaRPr lang="es-CL" altLang="es-CL" sz="24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76200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</a:pPr>
            <a:r>
              <a:rPr lang="es-ES" altLang="es-CL" sz="2400" dirty="0">
                <a:latin typeface="Calibri" pitchFamily="34" charset="0"/>
              </a:rPr>
              <a:t>d) La conexión falla, el programa se cae si se inicializó como cliente.</a:t>
            </a:r>
            <a:endParaRPr lang="es-CL" altLang="es-CL" sz="24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15" name="2 Marcador de contenido"/>
          <p:cNvSpPr>
            <a:spLocks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Para enviar y recibir datos, se tiene: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33400" y="2224088"/>
            <a:ext cx="7696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>
                <a:latin typeface="Consolas" pitchFamily="49" charset="0"/>
              </a:rPr>
              <a:t>Socket.Send (</a:t>
            </a:r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byte </a:t>
            </a:r>
            <a:r>
              <a:rPr lang="es-ES" altLang="es-CL" sz="1800">
                <a:latin typeface="Consolas" pitchFamily="49" charset="0"/>
              </a:rPr>
              <a:t>[] data);</a:t>
            </a:r>
          </a:p>
          <a:p>
            <a:r>
              <a:rPr lang="es-ES" altLang="es-CL" sz="1800">
                <a:latin typeface="Consolas" pitchFamily="49" charset="0"/>
              </a:rPr>
              <a:t>Socket.Receive (</a:t>
            </a:r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byte </a:t>
            </a:r>
            <a:r>
              <a:rPr lang="es-ES" altLang="es-CL" sz="1800">
                <a:latin typeface="Consolas" pitchFamily="49" charset="0"/>
              </a:rPr>
              <a:t>[] data);</a:t>
            </a:r>
            <a:endParaRPr lang="es-CL" altLang="es-CL" sz="1800">
              <a:latin typeface="Consolas" pitchFamily="49" charset="0"/>
            </a:endParaRPr>
          </a:p>
        </p:txBody>
      </p:sp>
      <p:sp>
        <p:nvSpPr>
          <p:cNvPr id="13317" name="2 Marcador de contenido"/>
          <p:cNvSpPr>
            <a:spLocks/>
          </p:cNvSpPr>
          <p:nvPr/>
        </p:nvSpPr>
        <p:spPr bwMode="auto">
          <a:xfrm>
            <a:off x="457200" y="30480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Trabajan con bytes!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s-ES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Para mandar texto: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byte</a:t>
            </a:r>
            <a:r>
              <a:rPr lang="es-CL" altLang="es-CL" sz="1800" dirty="0">
                <a:latin typeface="Consolas" pitchFamily="49" charset="0"/>
              </a:rPr>
              <a:t>[] data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latin typeface="Consolas" pitchFamily="49" charset="0"/>
              </a:rPr>
              <a:t>=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Encoding</a:t>
            </a:r>
            <a:r>
              <a:rPr lang="es-CL" altLang="es-CL" sz="1800" dirty="0">
                <a:latin typeface="Consolas" pitchFamily="49" charset="0"/>
              </a:rPr>
              <a:t>.UTF8.GetBytes(message);</a:t>
            </a:r>
          </a:p>
          <a:p>
            <a:endParaRPr lang="es-CL" altLang="es-CL" sz="1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15" name="2 Marcador de contenido"/>
          <p:cNvSpPr>
            <a:spLocks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¿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Podría enviar un objeto?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0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3315" name="2 Marcador de contenido"/>
          <p:cNvSpPr>
            <a:spLocks/>
          </p:cNvSpPr>
          <p:nvPr/>
        </p:nvSpPr>
        <p:spPr bwMode="auto">
          <a:xfrm>
            <a:off x="457200" y="1600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>
                <a:solidFill>
                  <a:srgbClr val="7F7F7F"/>
                </a:solidFill>
                <a:latin typeface="Calibri" pitchFamily="34" charset="0"/>
              </a:rPr>
              <a:t>¿</a:t>
            </a: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Podría enviar un objeto?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Pues obvio! Se puede serializar y enviar.</a:t>
            </a: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9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>
                <a:solidFill>
                  <a:schemeClr val="accent2"/>
                </a:solidFill>
              </a:rPr>
              <a:t>Thread</a:t>
            </a:r>
            <a:r>
              <a:rPr lang="es-CL" dirty="0" err="1">
                <a:solidFill>
                  <a:schemeClr val="accent2"/>
                </a:solidFill>
              </a:rPr>
              <a:t>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simplemente </a:t>
            </a:r>
            <a:r>
              <a:rPr lang="es-ES" dirty="0"/>
              <a:t>una tarea que puede ser ejecutada al mismo tiempo con otra tarea</a:t>
            </a:r>
            <a:r>
              <a:rPr lang="es-ES" dirty="0" smtClean="0"/>
              <a:t>.</a:t>
            </a:r>
          </a:p>
          <a:p>
            <a:pPr lvl="1"/>
            <a:r>
              <a:rPr lang="es-ES" sz="2400" dirty="0" smtClean="0"/>
              <a:t>“Concurrencia”.</a:t>
            </a:r>
          </a:p>
          <a:p>
            <a:pPr lvl="1"/>
            <a:r>
              <a:rPr lang="es-ES" sz="2400" dirty="0" smtClean="0"/>
              <a:t>Comparten recursos.</a:t>
            </a:r>
          </a:p>
          <a:p>
            <a:pPr lvl="1"/>
            <a:r>
              <a:rPr lang="es-ES" sz="2400" dirty="0" smtClean="0"/>
              <a:t>Corren en “</a:t>
            </a:r>
            <a:r>
              <a:rPr lang="es-ES" sz="2400" dirty="0" err="1" smtClean="0"/>
              <a:t>pseudo</a:t>
            </a:r>
            <a:r>
              <a:rPr lang="es-ES" sz="2400" dirty="0" smtClean="0"/>
              <a:t>-paralelismo”.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/>
          </a:p>
        </p:txBody>
      </p:sp>
      <p:pic>
        <p:nvPicPr>
          <p:cNvPr id="1026" name="Picture 2" descr="http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284984"/>
            <a:ext cx="274184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Sockets Udp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5363" name="2 Marcador de contenido"/>
          <p:cNvSpPr>
            <a:spLocks/>
          </p:cNvSpPr>
          <p:nvPr/>
        </p:nvSpPr>
        <p:spPr bwMode="auto">
          <a:xfrm>
            <a:off x="457200" y="16002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Tiene diferencias con el Tcp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Constructor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s-ES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El cliente no se conecta. Sólo manda al Ep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s-ES" altLang="es-CL" sz="32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El servidor no hace Accept ni Listen, sólo recibe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Socket </a:t>
            </a:r>
            <a:r>
              <a:rPr lang="es-CL" altLang="es-CL" sz="1800">
                <a:latin typeface="Consolas" pitchFamily="49" charset="0"/>
              </a:rPr>
              <a:t>socket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s-CL" altLang="es-CL" sz="180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Socket</a:t>
            </a:r>
            <a:r>
              <a:rPr lang="es-CL" altLang="es-CL" sz="1800">
                <a:latin typeface="Consolas" pitchFamily="49" charset="0"/>
              </a:rPr>
              <a:t>(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AddressFamily</a:t>
            </a:r>
            <a:r>
              <a:rPr lang="es-CL" altLang="es-CL" sz="1800">
                <a:latin typeface="Consolas" pitchFamily="49" charset="0"/>
              </a:rPr>
              <a:t>.InterNetwork,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 SocketType</a:t>
            </a:r>
            <a:r>
              <a:rPr lang="es-CL" altLang="es-CL" sz="1800">
                <a:latin typeface="Consolas" pitchFamily="49" charset="0"/>
              </a:rPr>
              <a:t>.Stream,</a:t>
            </a:r>
            <a:r>
              <a:rPr lang="es-CL" altLang="es-CL" sz="1800">
                <a:solidFill>
                  <a:srgbClr val="2B91AF"/>
                </a:solidFill>
                <a:latin typeface="Consolas" pitchFamily="49" charset="0"/>
              </a:rPr>
              <a:t> ProtocolType</a:t>
            </a:r>
            <a:r>
              <a:rPr lang="es-CL" altLang="es-CL" sz="1800">
                <a:latin typeface="Consolas" pitchFamily="49" charset="0"/>
              </a:rPr>
              <a:t>.Udp);</a:t>
            </a:r>
            <a:endParaRPr lang="es-CL" altLang="es-CL" sz="1800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533400" y="3962400"/>
            <a:ext cx="769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>
                <a:latin typeface="Consolas" pitchFamily="49" charset="0"/>
              </a:rPr>
              <a:t>sock.SendTo(byte[] bytes, EndPoint Ep);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Clases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TcpListener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y </a:t>
            </a: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TcpClient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6387" name="2 Marcador de contenido"/>
          <p:cNvSpPr>
            <a:spLocks/>
          </p:cNvSpPr>
          <p:nvPr/>
        </p:nvSpPr>
        <p:spPr bwMode="auto">
          <a:xfrm>
            <a:off x="457200" y="1600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Es otra forma de implementar Sockets.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Permite el envío de Streams.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533400" y="2833688"/>
            <a:ext cx="838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TcpListener </a:t>
            </a:r>
            <a:r>
              <a:rPr lang="es-CL" altLang="es-CL" sz="1800" dirty="0">
                <a:latin typeface="Consolas" pitchFamily="49" charset="0"/>
              </a:rPr>
              <a:t>servidor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 = </a:t>
            </a:r>
            <a:r>
              <a:rPr lang="es-CL" altLang="es-CL" sz="1800" dirty="0">
                <a:solidFill>
                  <a:srgbClr val="0000FF"/>
                </a:solidFill>
                <a:latin typeface="Consolas" pitchFamily="49" charset="0"/>
              </a:rPr>
              <a:t>new </a:t>
            </a:r>
            <a:r>
              <a:rPr lang="es-CL" altLang="es-CL" sz="1800" dirty="0">
                <a:solidFill>
                  <a:srgbClr val="2B91AF"/>
                </a:solidFill>
                <a:latin typeface="Consolas" pitchFamily="49" charset="0"/>
              </a:rPr>
              <a:t>TcpListener</a:t>
            </a:r>
            <a:r>
              <a:rPr lang="es-CL" altLang="es-CL" sz="1800" dirty="0">
                <a:latin typeface="Consolas" pitchFamily="49" charset="0"/>
              </a:rPr>
              <a:t>(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IpAdress</a:t>
            </a:r>
            <a:r>
              <a:rPr lang="es-CL" altLang="es-CL" sz="1800" dirty="0" smtClean="0">
                <a:latin typeface="Consolas" pitchFamily="49" charset="0"/>
              </a:rPr>
              <a:t>.Any,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latin typeface="Consolas" pitchFamily="49" charset="0"/>
              </a:rPr>
              <a:t>8000);</a:t>
            </a:r>
          </a:p>
          <a:p>
            <a:r>
              <a:rPr lang="es-ES" altLang="es-CL" sz="1800" dirty="0" err="1">
                <a:latin typeface="Consolas" pitchFamily="49" charset="0"/>
              </a:rPr>
              <a:t>Servidor.Start</a:t>
            </a:r>
            <a:r>
              <a:rPr lang="es-ES" altLang="es-CL" sz="1800" dirty="0">
                <a:latin typeface="Consolas" pitchFamily="49" charset="0"/>
              </a:rPr>
              <a:t>();</a:t>
            </a:r>
          </a:p>
          <a:p>
            <a:r>
              <a:rPr lang="es-ES" altLang="es-CL" sz="1800" dirty="0" err="1">
                <a:solidFill>
                  <a:srgbClr val="2B91AF"/>
                </a:solidFill>
                <a:latin typeface="Consolas" pitchFamily="49" charset="0"/>
              </a:rPr>
              <a:t>TcpClient</a:t>
            </a:r>
            <a:r>
              <a:rPr lang="es-ES" altLang="es-CL" sz="1800" dirty="0">
                <a:latin typeface="Consolas" pitchFamily="49" charset="0"/>
              </a:rPr>
              <a:t> cliente= </a:t>
            </a:r>
            <a:r>
              <a:rPr lang="es-ES" altLang="es-CL" sz="1800" dirty="0" err="1">
                <a:latin typeface="Consolas" pitchFamily="49" charset="0"/>
              </a:rPr>
              <a:t>Servidor.AcceptTcpClient</a:t>
            </a:r>
            <a:r>
              <a:rPr lang="es-ES" altLang="es-CL" sz="1800" dirty="0">
                <a:latin typeface="Consolas" pitchFamily="49" charset="0"/>
              </a:rPr>
              <a:t>();</a:t>
            </a:r>
            <a:endParaRPr lang="es-CL" altLang="es-CL" sz="1800" dirty="0"/>
          </a:p>
        </p:txBody>
      </p:sp>
      <p:sp>
        <p:nvSpPr>
          <p:cNvPr id="16389" name="2 Marcador de contenido"/>
          <p:cNvSpPr>
            <a:spLocks/>
          </p:cNvSpPr>
          <p:nvPr/>
        </p:nvSpPr>
        <p:spPr bwMode="auto">
          <a:xfrm>
            <a:off x="457200" y="411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En el caso del cliente: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 dirty="0" err="1">
                <a:solidFill>
                  <a:srgbClr val="2B91AF"/>
                </a:solidFill>
                <a:latin typeface="Consolas" pitchFamily="49" charset="0"/>
              </a:rPr>
              <a:t>TcpClient</a:t>
            </a:r>
            <a:r>
              <a:rPr lang="es-ES" altLang="es-CL" sz="1800" dirty="0">
                <a:latin typeface="Consolas" pitchFamily="49" charset="0"/>
              </a:rPr>
              <a:t> cliente= </a:t>
            </a:r>
            <a:r>
              <a:rPr lang="es-ES" altLang="es-CL" sz="1800" dirty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s-ES" altLang="es-CL" sz="1800" dirty="0">
                <a:latin typeface="Consolas" pitchFamily="49" charset="0"/>
              </a:rPr>
              <a:t> </a:t>
            </a:r>
            <a:r>
              <a:rPr lang="es-ES" altLang="es-CL" sz="1800" dirty="0" err="1">
                <a:solidFill>
                  <a:srgbClr val="2B91AF"/>
                </a:solidFill>
                <a:latin typeface="Consolas" pitchFamily="49" charset="0"/>
              </a:rPr>
              <a:t>TcpClient</a:t>
            </a:r>
            <a:r>
              <a:rPr lang="es-ES" altLang="es-CL" sz="1800" dirty="0">
                <a:latin typeface="Consolas" pitchFamily="49" charset="0"/>
              </a:rPr>
              <a:t>();</a:t>
            </a:r>
          </a:p>
          <a:p>
            <a:r>
              <a:rPr lang="es-ES" altLang="es-CL" sz="1800" dirty="0" err="1">
                <a:latin typeface="Consolas" pitchFamily="49" charset="0"/>
              </a:rPr>
              <a:t>Cliente.Connect</a:t>
            </a:r>
            <a:r>
              <a:rPr lang="es-ES" altLang="es-CL" sz="1800" dirty="0">
                <a:latin typeface="Consolas" pitchFamily="49" charset="0"/>
              </a:rPr>
              <a:t>(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IpAdress</a:t>
            </a:r>
            <a:r>
              <a:rPr lang="es-CL" altLang="es-CL" sz="1800" dirty="0" smtClean="0">
                <a:latin typeface="Consolas" pitchFamily="49" charset="0"/>
              </a:rPr>
              <a:t>.Any,</a:t>
            </a:r>
            <a:r>
              <a:rPr lang="es-CL" altLang="es-CL" sz="1800" dirty="0" smtClean="0">
                <a:solidFill>
                  <a:srgbClr val="2B91AF"/>
                </a:solidFill>
                <a:latin typeface="Consolas" pitchFamily="49" charset="0"/>
              </a:rPr>
              <a:t> </a:t>
            </a:r>
            <a:r>
              <a:rPr lang="es-CL" altLang="es-CL" sz="1800" dirty="0">
                <a:latin typeface="Consolas" pitchFamily="49" charset="0"/>
              </a:rPr>
              <a:t>8000);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Tcp Listener/Client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7411" name="2 Marcador de contenido"/>
          <p:cNvSpPr>
            <a:spLocks/>
          </p:cNvSpPr>
          <p:nvPr/>
        </p:nvSpPr>
        <p:spPr bwMode="auto">
          <a:xfrm>
            <a:off x="457200" y="1600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Para obtener los Streams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Escuchar: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533400" y="2878138"/>
            <a:ext cx="83820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NetworkStream</a:t>
            </a:r>
            <a:r>
              <a:rPr lang="es-ES" altLang="es-CL" sz="1800">
                <a:latin typeface="Consolas" pitchFamily="49" charset="0"/>
              </a:rPr>
              <a:t> Flujo = cliente.GetStream();</a:t>
            </a:r>
          </a:p>
          <a:p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BinaryReader</a:t>
            </a:r>
            <a:r>
              <a:rPr lang="es-ES" altLang="es-CL" sz="1800">
                <a:latin typeface="Consolas" pitchFamily="49" charset="0"/>
              </a:rPr>
              <a:t> Lector= </a:t>
            </a:r>
            <a:r>
              <a:rPr lang="es-ES" altLang="es-CL" sz="1800">
                <a:solidFill>
                  <a:srgbClr val="0226D8"/>
                </a:solidFill>
                <a:latin typeface="Consolas" pitchFamily="49" charset="0"/>
              </a:rPr>
              <a:t>new</a:t>
            </a:r>
            <a:r>
              <a:rPr lang="es-ES" altLang="es-CL" sz="1800">
                <a:latin typeface="Consolas" pitchFamily="49" charset="0"/>
              </a:rPr>
              <a:t> </a:t>
            </a:r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BinaryReader</a:t>
            </a:r>
            <a:r>
              <a:rPr lang="es-ES" altLang="es-CL" sz="1800">
                <a:latin typeface="Consolas" pitchFamily="49" charset="0"/>
              </a:rPr>
              <a:t>(Flujo);</a:t>
            </a:r>
          </a:p>
          <a:p>
            <a:r>
              <a:rPr lang="es-ES" altLang="es-CL" sz="1800">
                <a:solidFill>
                  <a:srgbClr val="0226D8"/>
                </a:solidFill>
                <a:latin typeface="Consolas" pitchFamily="49" charset="0"/>
              </a:rPr>
              <a:t>string</a:t>
            </a:r>
            <a:r>
              <a:rPr lang="es-ES" altLang="es-CL" sz="1800">
                <a:latin typeface="Consolas" pitchFamily="49" charset="0"/>
              </a:rPr>
              <a:t> a= Lector.ReadLine(); </a:t>
            </a:r>
            <a:endParaRPr lang="es-CL" altLang="es-CL" sz="1800">
              <a:latin typeface="Consolas" pitchFamily="49" charset="0"/>
            </a:endParaRPr>
          </a:p>
        </p:txBody>
      </p:sp>
      <p:sp>
        <p:nvSpPr>
          <p:cNvPr id="17413" name="2 Marcador de contenido"/>
          <p:cNvSpPr>
            <a:spLocks/>
          </p:cNvSpPr>
          <p:nvPr/>
        </p:nvSpPr>
        <p:spPr bwMode="auto">
          <a:xfrm>
            <a:off x="457200" y="4191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s-ES" altLang="es-CL" sz="3200">
                <a:solidFill>
                  <a:srgbClr val="7F7F7F"/>
                </a:solidFill>
                <a:latin typeface="Calibri" pitchFamily="34" charset="0"/>
              </a:rPr>
              <a:t>Enviar:</a:t>
            </a:r>
            <a:endParaRPr lang="es-CL" altLang="es-CL" sz="3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533400" y="4675188"/>
            <a:ext cx="83820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NetworkStream</a:t>
            </a:r>
            <a:r>
              <a:rPr lang="es-ES" altLang="es-CL" sz="1800">
                <a:latin typeface="Consolas" pitchFamily="49" charset="0"/>
              </a:rPr>
              <a:t> Flujo = cliente.GetStream();</a:t>
            </a:r>
          </a:p>
          <a:p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BinaryWriter</a:t>
            </a:r>
            <a:r>
              <a:rPr lang="es-ES" altLang="es-CL" sz="1800">
                <a:latin typeface="Consolas" pitchFamily="49" charset="0"/>
              </a:rPr>
              <a:t> Escritor= </a:t>
            </a:r>
            <a:r>
              <a:rPr lang="es-ES" altLang="es-CL" sz="1800">
                <a:solidFill>
                  <a:srgbClr val="0226D8"/>
                </a:solidFill>
                <a:latin typeface="Consolas" pitchFamily="49" charset="0"/>
              </a:rPr>
              <a:t>new</a:t>
            </a:r>
            <a:r>
              <a:rPr lang="es-ES" altLang="es-CL" sz="1800">
                <a:latin typeface="Consolas" pitchFamily="49" charset="0"/>
              </a:rPr>
              <a:t> </a:t>
            </a:r>
            <a:r>
              <a:rPr lang="es-ES" altLang="es-CL" sz="1800">
                <a:solidFill>
                  <a:srgbClr val="2B91AF"/>
                </a:solidFill>
                <a:latin typeface="Consolas" pitchFamily="49" charset="0"/>
              </a:rPr>
              <a:t>BinaryWriter</a:t>
            </a:r>
            <a:r>
              <a:rPr lang="es-ES" altLang="es-CL" sz="1800">
                <a:latin typeface="Consolas" pitchFamily="49" charset="0"/>
              </a:rPr>
              <a:t>(Flujo);</a:t>
            </a:r>
          </a:p>
          <a:p>
            <a:r>
              <a:rPr lang="es-ES" altLang="es-CL" sz="1800">
                <a:latin typeface="Consolas" pitchFamily="49" charset="0"/>
              </a:rPr>
              <a:t>Escritor.WriteLine(“hola”);</a:t>
            </a:r>
          </a:p>
          <a:p>
            <a:r>
              <a:rPr lang="es-ES" altLang="es-CL" sz="1800">
                <a:latin typeface="Consolas" pitchFamily="49" charset="0"/>
              </a:rPr>
              <a:t>Escritor.Flush();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s-CL" altLang="es-CL" sz="4400">
                <a:solidFill>
                  <a:schemeClr val="accent2"/>
                </a:solidFill>
                <a:latin typeface="Calibri" pitchFamily="34" charset="0"/>
              </a:rPr>
              <a:t>Pregunta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s-CL" altLang="es-CL" sz="2400">
                <a:solidFill>
                  <a:srgbClr val="7F7F7F"/>
                </a:solidFill>
                <a:latin typeface="Calibri" pitchFamily="34" charset="0"/>
              </a:rPr>
              <a:t>Respecto a las clases TcpClient y TcpListener, es correcto afirmar que: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609600" y="2209800"/>
            <a:ext cx="8001000" cy="3940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  <a:buFontTx/>
              <a:buAutoNum type="alphaLcParenR"/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Disponen de un stream de texto plano pensado para transmitir archivos.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b) Permiten abstraernos de la implementación de sockets, puesto que TCPClient permite recibir conexiones de clientes, y TCPListener es el responsable de conectarse con el servidor.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c) Hacen posible el envío de objetos serializados, puesto que disponen de un stream binario.</a:t>
            </a:r>
          </a:p>
          <a:p>
            <a:pPr marL="342900" indent="-342900" algn="just">
              <a:spcBef>
                <a:spcPct val="0"/>
              </a:spcBef>
            </a:pPr>
            <a:endParaRPr lang="es-CL" altLang="es-CL" sz="200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s-CL" altLang="es-CL" sz="2000">
                <a:solidFill>
                  <a:srgbClr val="7F7F7F"/>
                </a:solidFill>
                <a:latin typeface="Calibri" pitchFamily="34" charset="0"/>
              </a:rPr>
              <a:t>d) Permiten la definición de un protocolo de comunicación entre instancias de ambas, tal como lo son TCP/IP, UDP, HTTP y FTP</a:t>
            </a:r>
          </a:p>
          <a:p>
            <a:pPr marL="342900" indent="-342900" algn="just"/>
            <a:endParaRPr lang="es-CL" altLang="es-CL" sz="20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8001000" cy="708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0"/>
              </a:spcBef>
            </a:pPr>
            <a:r>
              <a:rPr lang="es-CL" altLang="es-CL" sz="2000" dirty="0">
                <a:latin typeface="Calibri" pitchFamily="34" charset="0"/>
              </a:rPr>
              <a:t>c) Hacen posible el envío de objetos serializados, puesto que disponen de un stream binario.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s-CL" sz="6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Tip</a:t>
            </a:r>
            <a:r>
              <a:rPr lang="es-CL" sz="66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de Programación: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-228600" y="2133600"/>
            <a:ext cx="9144000" cy="4525963"/>
          </a:xfrm>
        </p:spPr>
        <p:txBody>
          <a:bodyPr/>
          <a:lstStyle/>
          <a:p>
            <a:pPr lvl="1" algn="r">
              <a:buFont typeface="Arial" charset="0"/>
              <a:buNone/>
            </a:pPr>
            <a:r>
              <a:rPr lang="es-CL" altLang="es-CL" sz="4800" dirty="0" smtClean="0">
                <a:solidFill>
                  <a:srgbClr val="595959"/>
                </a:solidFill>
              </a:rPr>
              <a:t>	</a:t>
            </a:r>
            <a:r>
              <a:rPr lang="es-CL" altLang="es-CL" sz="4800" dirty="0" smtClean="0">
                <a:solidFill>
                  <a:schemeClr val="accent2"/>
                </a:solidFill>
              </a:rPr>
              <a:t>#192.168.0.1</a:t>
            </a:r>
          </a:p>
          <a:p>
            <a:pPr lvl="1" algn="r">
              <a:buFont typeface="Arial" charset="0"/>
              <a:buNone/>
            </a:pPr>
            <a:r>
              <a:rPr lang="es-CL" altLang="es-CL" sz="4800" dirty="0" smtClean="0">
                <a:solidFill>
                  <a:schemeClr val="accent2"/>
                </a:solidFill>
              </a:rPr>
              <a:t>Si no sabes que importar para una clase</a:t>
            </a:r>
            <a:r>
              <a:rPr lang="es-ES" altLang="es-CL" sz="4800" dirty="0" smtClean="0">
                <a:solidFill>
                  <a:schemeClr val="accent2"/>
                </a:solidFill>
              </a:rPr>
              <a:t>…</a:t>
            </a:r>
            <a:endParaRPr lang="es-CL" altLang="es-CL" sz="4800" dirty="0" smtClean="0">
              <a:solidFill>
                <a:schemeClr val="accent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1168"/>
            <a:ext cx="9144000" cy="172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altLang="es-CL" smtClean="0">
                <a:solidFill>
                  <a:schemeClr val="accent2"/>
                </a:solidFill>
              </a:rPr>
              <a:t>Control de Asistencia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s-CL" altLang="es-CL" smtClean="0">
                <a:solidFill>
                  <a:srgbClr val="7F7F7F"/>
                </a:solidFill>
              </a:rPr>
              <a:t>	.</a:t>
            </a:r>
          </a:p>
        </p:txBody>
      </p:sp>
      <p:sp>
        <p:nvSpPr>
          <p:cNvPr id="26628" name="2 Marcador de contenido"/>
          <p:cNvSpPr>
            <a:spLocks/>
          </p:cNvSpPr>
          <p:nvPr/>
        </p:nvSpPr>
        <p:spPr bwMode="auto">
          <a:xfrm>
            <a:off x="457200" y="1600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Opción 1)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Indique diferencias entre UDP y TCP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ES" altLang="es-CL" sz="3200" dirty="0" smtClean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Opción 2)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Qué es: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Una dirección IP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Un Puerto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s-ES" altLang="es-CL" sz="3200" dirty="0" smtClean="0">
                <a:solidFill>
                  <a:srgbClr val="7F7F7F"/>
                </a:solidFill>
                <a:latin typeface="Calibri" pitchFamily="34" charset="0"/>
              </a:rPr>
              <a:t>La dirección MAC.</a:t>
            </a: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s-ES" altLang="es-CL" sz="3200" dirty="0">
              <a:solidFill>
                <a:srgbClr val="7F7F7F"/>
              </a:solidFill>
              <a:latin typeface="Calibri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20" y="5157192"/>
            <a:ext cx="2348880" cy="2348880"/>
          </a:xfrm>
          <a:prstGeom prst="rect">
            <a:avLst/>
          </a:prstGeom>
        </p:spPr>
      </p:pic>
      <p:sp>
        <p:nvSpPr>
          <p:cNvPr id="3" name="Llamada de nube 2"/>
          <p:cNvSpPr/>
          <p:nvPr/>
        </p:nvSpPr>
        <p:spPr>
          <a:xfrm>
            <a:off x="7236296" y="3645024"/>
            <a:ext cx="1656184" cy="1008112"/>
          </a:xfrm>
          <a:prstGeom prst="cloudCallout">
            <a:avLst>
              <a:gd name="adj1" fmla="val 3410"/>
              <a:gd name="adj2" fmla="val 838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¿Qué es un IP?</a:t>
            </a:r>
            <a:endParaRPr lang="es-ES" dirty="0"/>
          </a:p>
        </p:txBody>
      </p:sp>
      <p:sp>
        <p:nvSpPr>
          <p:cNvPr id="7" name="Llamada de nube 6"/>
          <p:cNvSpPr/>
          <p:nvPr/>
        </p:nvSpPr>
        <p:spPr>
          <a:xfrm>
            <a:off x="5292080" y="4509120"/>
            <a:ext cx="2592288" cy="1008112"/>
          </a:xfrm>
          <a:prstGeom prst="cloudCallout">
            <a:avLst>
              <a:gd name="adj1" fmla="val 33293"/>
              <a:gd name="adj2" fmla="val 606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¿Y si cobramos </a:t>
            </a:r>
            <a:r>
              <a:rPr lang="es-ES" sz="1400" dirty="0" smtClean="0"/>
              <a:t>$599USD </a:t>
            </a:r>
            <a:r>
              <a:rPr lang="es-ES" sz="1400" dirty="0" smtClean="0"/>
              <a:t>por eso?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>
                <a:solidFill>
                  <a:schemeClr val="accent2"/>
                </a:solidFill>
              </a:rPr>
              <a:t>Thread</a:t>
            </a:r>
            <a:r>
              <a:rPr lang="es-CL" dirty="0" err="1">
                <a:solidFill>
                  <a:schemeClr val="accent2"/>
                </a:solidFill>
              </a:rPr>
              <a:t>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Sirve para, por ejemplo:</a:t>
            </a:r>
          </a:p>
          <a:p>
            <a:pPr lvl="1"/>
            <a:r>
              <a:rPr lang="es-CL" dirty="0" smtClean="0"/>
              <a:t>Monitorear al usuario.</a:t>
            </a:r>
          </a:p>
          <a:p>
            <a:pPr lvl="1"/>
            <a:r>
              <a:rPr lang="es-CL" dirty="0" smtClean="0"/>
              <a:t>Realizar tareas en background.</a:t>
            </a:r>
          </a:p>
          <a:p>
            <a:pPr lvl="1"/>
            <a:r>
              <a:rPr lang="es-CL" dirty="0" smtClean="0"/>
              <a:t>Hacer varias tareas al “mismo tiempo”.</a:t>
            </a:r>
          </a:p>
          <a:p>
            <a:pPr lvl="1"/>
            <a:r>
              <a:rPr lang="es-CL" dirty="0" smtClean="0"/>
              <a:t>Animar el programa. 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355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>
                <a:solidFill>
                  <a:schemeClr val="accent2"/>
                </a:solidFill>
              </a:rPr>
              <a:t>Thread</a:t>
            </a:r>
            <a:r>
              <a:rPr lang="es-CL" dirty="0" err="1">
                <a:solidFill>
                  <a:schemeClr val="accent2"/>
                </a:solidFill>
              </a:rPr>
              <a:t>s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smtClean="0"/>
              <a:t>Sirve para, por ejemplo:</a:t>
            </a:r>
          </a:p>
          <a:p>
            <a:pPr lvl="1"/>
            <a:r>
              <a:rPr lang="es-CL" dirty="0" smtClean="0"/>
              <a:t>Monitorear al usuario.</a:t>
            </a:r>
          </a:p>
          <a:p>
            <a:pPr lvl="1"/>
            <a:r>
              <a:rPr lang="es-CL" dirty="0" smtClean="0"/>
              <a:t>Realizar tareas en background.</a:t>
            </a:r>
          </a:p>
          <a:p>
            <a:pPr lvl="1"/>
            <a:r>
              <a:rPr lang="es-CL" dirty="0"/>
              <a:t>Hacer varias tareas al “mismo tiempo”</a:t>
            </a:r>
            <a:r>
              <a:rPr lang="es-CL" dirty="0" smtClean="0"/>
              <a:t>.</a:t>
            </a:r>
          </a:p>
          <a:p>
            <a:pPr lvl="1"/>
            <a:r>
              <a:rPr lang="es-CL" dirty="0" smtClean="0"/>
              <a:t>Animar el programa. </a:t>
            </a:r>
          </a:p>
          <a:p>
            <a:pPr lvl="1"/>
            <a:r>
              <a:rPr lang="es-CL" dirty="0" smtClean="0"/>
              <a:t>Dificultarte la vida al debuggear.</a:t>
            </a:r>
          </a:p>
          <a:p>
            <a:pPr lvl="1"/>
            <a:r>
              <a:rPr lang="es-CL" dirty="0" smtClean="0"/>
              <a:t>Robar información del computador y enviarla a servidores de la NSA.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593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Receta de cocina</a:t>
            </a:r>
            <a:endParaRPr lang="es-CL" dirty="0">
              <a:solidFill>
                <a:schemeClr val="accent2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7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accent2"/>
                </a:solidFill>
              </a:rPr>
              <a:t>Receta de cocina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9144000" cy="37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>
                <a:solidFill>
                  <a:schemeClr val="accent2"/>
                </a:solidFill>
                <a:latin typeface="Calibri" pitchFamily="34" charset="0"/>
              </a:rPr>
              <a:t>Networking</a:t>
            </a:r>
            <a:endParaRPr lang="es-CL" altLang="es-CL" sz="4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4099" name="2 Marcador de contenido"/>
          <p:cNvSpPr>
            <a:spLocks/>
          </p:cNvSpPr>
          <p:nvPr/>
        </p:nvSpPr>
        <p:spPr bwMode="auto">
          <a:xfrm>
            <a:off x="457200" y="16002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Hay hartas cosas que debemos entender</a:t>
            </a:r>
            <a:endParaRPr lang="es-CL" altLang="es-CL" sz="3200" i="1" dirty="0">
              <a:solidFill>
                <a:srgbClr val="7F7F7F"/>
              </a:solidFill>
              <a:latin typeface="Calibri" pitchFamily="34" charset="0"/>
            </a:endParaRP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Cómo funciona el internet.</a:t>
            </a:r>
            <a:endParaRPr lang="es-ES_tradn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Qué es una IP</a:t>
            </a: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Qué es un puerto.</a:t>
            </a:r>
            <a:endParaRPr lang="es-ES_tradn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r>
              <a:rPr lang="es-ES_tradnl" altLang="es-CL" sz="3200" dirty="0" smtClean="0">
                <a:solidFill>
                  <a:srgbClr val="7F7F7F"/>
                </a:solidFill>
                <a:latin typeface="Calibri" pitchFamily="34" charset="0"/>
              </a:rPr>
              <a:t>Cómo establezco conexiones</a:t>
            </a:r>
          </a:p>
          <a:p>
            <a:pPr marL="914400" lvl="1" indent="-457200" algn="just" eaLnBrk="0" hangingPunct="0">
              <a:spcBef>
                <a:spcPct val="20000"/>
              </a:spcBef>
              <a:buFont typeface="Arial"/>
              <a:buChar char="•"/>
            </a:pPr>
            <a:endParaRPr lang="es-ES_tradnl" altLang="es-CL" sz="3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2 Marcador de contenido"/>
          <p:cNvSpPr>
            <a:spLocks/>
          </p:cNvSpPr>
          <p:nvPr/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Etiqueta que identifica a un dispositivo dentro de una red.</a:t>
            </a:r>
          </a:p>
          <a:p>
            <a:pPr eaLnBrk="0" hangingPunct="0">
              <a:spcBef>
                <a:spcPct val="20000"/>
              </a:spcBef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Es como la dirección donde vive tu computador.</a:t>
            </a:r>
          </a:p>
          <a:p>
            <a:pPr eaLnBrk="0" hangingPunct="0">
              <a:spcBef>
                <a:spcPct val="20000"/>
              </a:spcBef>
            </a:pPr>
            <a:endParaRPr lang="es-CL" altLang="es-CL" sz="3200" dirty="0">
              <a:solidFill>
                <a:srgbClr val="7F7F7F"/>
              </a:solidFill>
              <a:latin typeface="Calibri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Tienes al menos dos IP:</a:t>
            </a:r>
          </a:p>
          <a:p>
            <a:pPr marL="914400" lvl="1" indent="-457200" eaLnBrk="0" hangingPunct="0">
              <a:spcBef>
                <a:spcPct val="20000"/>
              </a:spcBef>
              <a:buFont typeface="Arial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IP Local</a:t>
            </a:r>
          </a:p>
          <a:p>
            <a:pPr marL="914400" lvl="1" indent="-457200" eaLnBrk="0" hangingPunct="0">
              <a:spcBef>
                <a:spcPct val="20000"/>
              </a:spcBef>
              <a:buFont typeface="Arial"/>
              <a:buChar char="•"/>
            </a:pPr>
            <a:r>
              <a:rPr lang="es-CL" altLang="es-CL" sz="3200" dirty="0" smtClean="0">
                <a:solidFill>
                  <a:srgbClr val="7F7F7F"/>
                </a:solidFill>
                <a:latin typeface="Calibri" pitchFamily="34" charset="0"/>
              </a:rPr>
              <a:t>IP “Global o externa”</a:t>
            </a:r>
          </a:p>
        </p:txBody>
      </p:sp>
      <p:sp>
        <p:nvSpPr>
          <p:cNvPr id="5123" name="1 Título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es-CL" sz="4400" dirty="0" err="1" smtClean="0">
                <a:solidFill>
                  <a:schemeClr val="accent2"/>
                </a:solidFill>
                <a:latin typeface="Calibri" pitchFamily="34" charset="0"/>
              </a:rPr>
              <a:t>Dirección</a:t>
            </a:r>
            <a:r>
              <a:rPr lang="en-US" altLang="es-CL" sz="4400" dirty="0" smtClean="0">
                <a:solidFill>
                  <a:schemeClr val="accent2"/>
                </a:solidFill>
                <a:latin typeface="Calibri" pitchFamily="34" charset="0"/>
              </a:rPr>
              <a:t> IP</a:t>
            </a:r>
            <a:endParaRPr lang="es-CL" altLang="es-CL" sz="4400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9054</TotalTime>
  <Words>1341</Words>
  <Application>Microsoft Macintosh PowerPoint</Application>
  <PresentationFormat>Presentación en pantalla (4:3)</PresentationFormat>
  <Paragraphs>236</Paragraphs>
  <Slides>35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Office Theme</vt:lpstr>
      <vt:lpstr>Ayudantía 15 </vt:lpstr>
      <vt:lpstr>Contenido</vt:lpstr>
      <vt:lpstr>Threads</vt:lpstr>
      <vt:lpstr>Threads</vt:lpstr>
      <vt:lpstr>Threads</vt:lpstr>
      <vt:lpstr>Receta de cocina</vt:lpstr>
      <vt:lpstr>Receta de cocina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 de Programación:</vt:lpstr>
      <vt:lpstr>Control de Asistencia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4</dc:title>
  <dc:creator>Francisco</dc:creator>
  <cp:lastModifiedBy>Patricio</cp:lastModifiedBy>
  <cp:revision>261</cp:revision>
  <dcterms:created xsi:type="dcterms:W3CDTF">2012-08-24T16:24:34Z</dcterms:created>
  <dcterms:modified xsi:type="dcterms:W3CDTF">2014-11-10T02:52:50Z</dcterms:modified>
</cp:coreProperties>
</file>