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7" r:id="rId2"/>
    <p:sldId id="343" r:id="rId3"/>
    <p:sldId id="288" r:id="rId4"/>
    <p:sldId id="289" r:id="rId5"/>
    <p:sldId id="323" r:id="rId6"/>
    <p:sldId id="335" r:id="rId7"/>
    <p:sldId id="334" r:id="rId8"/>
    <p:sldId id="290" r:id="rId9"/>
    <p:sldId id="291" r:id="rId10"/>
    <p:sldId id="314" r:id="rId11"/>
    <p:sldId id="292" r:id="rId12"/>
    <p:sldId id="275" r:id="rId13"/>
    <p:sldId id="293" r:id="rId14"/>
    <p:sldId id="297" r:id="rId15"/>
    <p:sldId id="295" r:id="rId16"/>
    <p:sldId id="296" r:id="rId17"/>
    <p:sldId id="324" r:id="rId18"/>
    <p:sldId id="294" r:id="rId19"/>
    <p:sldId id="298" r:id="rId20"/>
    <p:sldId id="308" r:id="rId21"/>
    <p:sldId id="300" r:id="rId22"/>
    <p:sldId id="301" r:id="rId23"/>
    <p:sldId id="302" r:id="rId24"/>
    <p:sldId id="303" r:id="rId25"/>
    <p:sldId id="315" r:id="rId26"/>
    <p:sldId id="305" r:id="rId27"/>
    <p:sldId id="306" r:id="rId28"/>
    <p:sldId id="309" r:id="rId29"/>
    <p:sldId id="311" r:id="rId30"/>
    <p:sldId id="312" r:id="rId31"/>
    <p:sldId id="344" r:id="rId32"/>
    <p:sldId id="313" r:id="rId33"/>
    <p:sldId id="310" r:id="rId34"/>
    <p:sldId id="316" r:id="rId35"/>
    <p:sldId id="317" r:id="rId36"/>
    <p:sldId id="318" r:id="rId37"/>
    <p:sldId id="320" r:id="rId38"/>
    <p:sldId id="319" r:id="rId39"/>
    <p:sldId id="304" r:id="rId40"/>
    <p:sldId id="322" r:id="rId41"/>
    <p:sldId id="327" r:id="rId42"/>
    <p:sldId id="345" r:id="rId43"/>
    <p:sldId id="325" r:id="rId44"/>
    <p:sldId id="321" r:id="rId45"/>
    <p:sldId id="326" r:id="rId46"/>
    <p:sldId id="307" r:id="rId47"/>
    <p:sldId id="341" r:id="rId48"/>
    <p:sldId id="342" r:id="rId49"/>
    <p:sldId id="347" r:id="rId50"/>
    <p:sldId id="346" r:id="rId51"/>
    <p:sldId id="328" r:id="rId52"/>
    <p:sldId id="331" r:id="rId53"/>
    <p:sldId id="330" r:id="rId54"/>
    <p:sldId id="332" r:id="rId55"/>
    <p:sldId id="329" r:id="rId56"/>
    <p:sldId id="333" r:id="rId57"/>
    <p:sldId id="337" r:id="rId58"/>
    <p:sldId id="338" r:id="rId59"/>
    <p:sldId id="348" r:id="rId60"/>
    <p:sldId id="270" r:id="rId61"/>
    <p:sldId id="271" r:id="rId62"/>
    <p:sldId id="336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2264" y="-10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printerSettings" Target="printerSettings/printerSettings1.bin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43C7-DD15-41C8-8351-FA33E77C5250}" type="datetimeFigureOut">
              <a:rPr lang="en-US" smtClean="0"/>
              <a:pPr/>
              <a:t>02-09-14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0D43E-CAC3-4345-BC1B-1CEBAD1A78A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6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5AF83-2530-43F8-9D73-7BB4D4E8DBDF}" type="slidenum">
              <a:rPr lang="es-CL" smtClean="0"/>
              <a:pPr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6605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28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29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30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31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32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33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34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35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36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37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38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39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40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12</a:t>
            </a:fld>
            <a:endParaRPr lang="es-CL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41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42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43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44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45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46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47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48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49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50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13</a:t>
            </a:fld>
            <a:endParaRPr lang="es-CL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53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57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58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59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5AF83-2530-43F8-9D73-7BB4D4E8DBDF}" type="slidenum">
              <a:rPr lang="es-CL" smtClean="0"/>
              <a:pPr/>
              <a:t>60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11214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61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48329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62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4832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1BA2-BB88-4BFE-9FDC-55FC1F69537B}" type="slidenum">
              <a:rPr lang="es-CL" smtClean="0"/>
              <a:pPr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677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02-09-14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02-09-14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02-09-14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02-09-14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02-09-14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02-09-14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02-09-14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02-09-14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02-09-14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02-09-14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E5B6-756B-44E9-BE8E-33EB0C1B17A8}" type="datetimeFigureOut">
              <a:rPr lang="en-US" smtClean="0"/>
              <a:pPr/>
              <a:t>02-09-14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5E5B6-756B-44E9-BE8E-33EB0C1B17A8}" type="datetimeFigureOut">
              <a:rPr lang="en-US" smtClean="0"/>
              <a:pPr/>
              <a:t>02-09-14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EDC49-16C8-4C0B-947C-E1E8299DBE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2400" cy="1470025"/>
          </a:xfrm>
        </p:spPr>
        <p:txBody>
          <a:bodyPr>
            <a:normAutofit/>
          </a:bodyPr>
          <a:lstStyle/>
          <a:p>
            <a:r>
              <a:rPr lang="es-CL" sz="6600" dirty="0" smtClean="0">
                <a:solidFill>
                  <a:schemeClr val="accent2"/>
                </a:solidFill>
              </a:rPr>
              <a:t>Ayudantía 4</a:t>
            </a:r>
            <a:endParaRPr lang="es-CL" sz="6600" dirty="0">
              <a:solidFill>
                <a:schemeClr val="accent2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/>
          <a:lstStyle/>
          <a:p>
            <a:r>
              <a:rPr lang="es-CL" dirty="0" smtClean="0"/>
              <a:t>Herencia y Polimorfismo</a:t>
            </a:r>
          </a:p>
        </p:txBody>
      </p:sp>
      <p:pic>
        <p:nvPicPr>
          <p:cNvPr id="1026" name="Picture 2" descr="C:\Users\BWG Remote\Dropbox\Documents\Experimentos LaTeX\Experimento 4 - Guías de Ejercicios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88640"/>
            <a:ext cx="1195388" cy="1384300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1403648" y="620688"/>
            <a:ext cx="540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Pontificia Universidad </a:t>
            </a:r>
            <a:r>
              <a:rPr lang="es-CL" sz="1400" dirty="0" smtClean="0"/>
              <a:t>Católica </a:t>
            </a:r>
            <a:r>
              <a:rPr lang="es-CL" sz="1400" dirty="0"/>
              <a:t>de Chile</a:t>
            </a:r>
          </a:p>
          <a:p>
            <a:r>
              <a:rPr lang="es-CL" sz="1400" dirty="0" smtClean="0"/>
              <a:t>Escuela de Ingeniera</a:t>
            </a:r>
          </a:p>
          <a:p>
            <a:r>
              <a:rPr lang="es-CL" sz="1400" dirty="0" smtClean="0"/>
              <a:t>Departamento de Ciencias de la Computación</a:t>
            </a:r>
            <a:endParaRPr lang="es-CL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1835696" y="1628800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dirty="0"/>
              <a:t>IIC2233 </a:t>
            </a:r>
            <a:r>
              <a:rPr lang="es-CL" sz="2000" dirty="0" smtClean="0"/>
              <a:t>- Programación </a:t>
            </a:r>
            <a:r>
              <a:rPr lang="es-CL" sz="2000" dirty="0"/>
              <a:t>Avanzada </a:t>
            </a:r>
            <a:r>
              <a:rPr lang="es-CL" sz="2000" dirty="0" smtClean="0"/>
              <a:t>(</a:t>
            </a:r>
            <a:r>
              <a:rPr lang="es-CL" sz="2000" dirty="0"/>
              <a:t>2</a:t>
            </a:r>
            <a:r>
              <a:rPr lang="es-CL" sz="2000" dirty="0" smtClean="0"/>
              <a:t>/2014)</a:t>
            </a:r>
            <a:endParaRPr lang="es-CL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59832" y="1700808"/>
            <a:ext cx="5626968" cy="2044823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es-ES" dirty="0" smtClean="0">
                <a:solidFill>
                  <a:srgbClr val="7F7F7F"/>
                </a:solidFill>
              </a:rPr>
              <a:t>Una modelación como esta le permitiría a los vasallos ejecutar acciones propias del rey.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Ejemplo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67544" y="1556792"/>
            <a:ext cx="252028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dirty="0" smtClean="0"/>
              <a:t>Rey</a:t>
            </a:r>
          </a:p>
        </p:txBody>
      </p:sp>
      <p:grpSp>
        <p:nvGrpSpPr>
          <p:cNvPr id="7" name="Agrupar 6"/>
          <p:cNvGrpSpPr/>
          <p:nvPr/>
        </p:nvGrpSpPr>
        <p:grpSpPr>
          <a:xfrm>
            <a:off x="1547664" y="2348880"/>
            <a:ext cx="360040" cy="504056"/>
            <a:chOff x="4427984" y="2348880"/>
            <a:chExt cx="360040" cy="504056"/>
          </a:xfrm>
        </p:grpSpPr>
        <p:sp>
          <p:nvSpPr>
            <p:cNvPr id="8" name="Triángulo isósceles 7"/>
            <p:cNvSpPr/>
            <p:nvPr/>
          </p:nvSpPr>
          <p:spPr>
            <a:xfrm>
              <a:off x="4427984" y="2348880"/>
              <a:ext cx="360040" cy="144016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9" name="Conector recto 8"/>
            <p:cNvCxnSpPr>
              <a:stCxn id="8" idx="3"/>
            </p:cNvCxnSpPr>
            <p:nvPr/>
          </p:nvCxnSpPr>
          <p:spPr>
            <a:xfrm>
              <a:off x="4608004" y="2492896"/>
              <a:ext cx="0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Rectángulo 9"/>
          <p:cNvSpPr/>
          <p:nvPr/>
        </p:nvSpPr>
        <p:spPr>
          <a:xfrm>
            <a:off x="467544" y="2924944"/>
            <a:ext cx="252028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dirty="0" smtClean="0"/>
              <a:t>Nobles</a:t>
            </a:r>
          </a:p>
        </p:txBody>
      </p:sp>
      <p:grpSp>
        <p:nvGrpSpPr>
          <p:cNvPr id="11" name="Agrupar 10"/>
          <p:cNvGrpSpPr/>
          <p:nvPr/>
        </p:nvGrpSpPr>
        <p:grpSpPr>
          <a:xfrm>
            <a:off x="1547664" y="3717032"/>
            <a:ext cx="360040" cy="504056"/>
            <a:chOff x="4427984" y="2348880"/>
            <a:chExt cx="360040" cy="504056"/>
          </a:xfrm>
        </p:grpSpPr>
        <p:sp>
          <p:nvSpPr>
            <p:cNvPr id="12" name="Triángulo isósceles 11"/>
            <p:cNvSpPr/>
            <p:nvPr/>
          </p:nvSpPr>
          <p:spPr>
            <a:xfrm>
              <a:off x="4427984" y="2348880"/>
              <a:ext cx="360040" cy="144016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3" name="Conector recto 12"/>
            <p:cNvCxnSpPr>
              <a:stCxn id="12" idx="3"/>
            </p:cNvCxnSpPr>
            <p:nvPr/>
          </p:nvCxnSpPr>
          <p:spPr>
            <a:xfrm>
              <a:off x="4608004" y="2492896"/>
              <a:ext cx="0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Rectángulo 13"/>
          <p:cNvSpPr/>
          <p:nvPr/>
        </p:nvSpPr>
        <p:spPr>
          <a:xfrm>
            <a:off x="467544" y="4293096"/>
            <a:ext cx="252028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dirty="0" smtClean="0"/>
              <a:t>Clero</a:t>
            </a:r>
          </a:p>
        </p:txBody>
      </p:sp>
      <p:grpSp>
        <p:nvGrpSpPr>
          <p:cNvPr id="15" name="Agrupar 14"/>
          <p:cNvGrpSpPr/>
          <p:nvPr/>
        </p:nvGrpSpPr>
        <p:grpSpPr>
          <a:xfrm>
            <a:off x="1547664" y="5085184"/>
            <a:ext cx="360040" cy="504056"/>
            <a:chOff x="4427984" y="2348880"/>
            <a:chExt cx="360040" cy="504056"/>
          </a:xfrm>
        </p:grpSpPr>
        <p:sp>
          <p:nvSpPr>
            <p:cNvPr id="16" name="Triángulo isósceles 15"/>
            <p:cNvSpPr/>
            <p:nvPr/>
          </p:nvSpPr>
          <p:spPr>
            <a:xfrm>
              <a:off x="4427984" y="2348880"/>
              <a:ext cx="360040" cy="144016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7" name="Conector recto 16"/>
            <p:cNvCxnSpPr>
              <a:stCxn id="16" idx="3"/>
            </p:cNvCxnSpPr>
            <p:nvPr/>
          </p:nvCxnSpPr>
          <p:spPr>
            <a:xfrm>
              <a:off x="4608004" y="2492896"/>
              <a:ext cx="0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ectángulo 17"/>
          <p:cNvSpPr/>
          <p:nvPr/>
        </p:nvSpPr>
        <p:spPr>
          <a:xfrm>
            <a:off x="395536" y="5661248"/>
            <a:ext cx="252028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dirty="0" smtClean="0"/>
              <a:t>Vasallos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3389271"/>
            <a:ext cx="4373614" cy="3468729"/>
          </a:xfrm>
          <a:prstGeom prst="rect">
            <a:avLst/>
          </a:prstGeom>
        </p:spPr>
      </p:pic>
      <p:sp>
        <p:nvSpPr>
          <p:cNvPr id="22" name="Llamada ovalada 21"/>
          <p:cNvSpPr/>
          <p:nvPr/>
        </p:nvSpPr>
        <p:spPr>
          <a:xfrm>
            <a:off x="3347864" y="3356992"/>
            <a:ext cx="1800200" cy="1224136"/>
          </a:xfrm>
          <a:prstGeom prst="wedgeEllipseCallout">
            <a:avLst>
              <a:gd name="adj1" fmla="val 49344"/>
              <a:gd name="adj2" fmla="val 348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La dura?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493819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4716016" y="4293096"/>
            <a:ext cx="180020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dirty="0" smtClean="0"/>
              <a:t>Rey</a:t>
            </a:r>
          </a:p>
        </p:txBody>
      </p:sp>
      <p:grpSp>
        <p:nvGrpSpPr>
          <p:cNvPr id="7" name="Agrupar 6"/>
          <p:cNvGrpSpPr/>
          <p:nvPr/>
        </p:nvGrpSpPr>
        <p:grpSpPr>
          <a:xfrm>
            <a:off x="2267744" y="3789040"/>
            <a:ext cx="360040" cy="504056"/>
            <a:chOff x="4427984" y="2348880"/>
            <a:chExt cx="360040" cy="504056"/>
          </a:xfrm>
        </p:grpSpPr>
        <p:sp>
          <p:nvSpPr>
            <p:cNvPr id="8" name="Triángulo isósceles 7"/>
            <p:cNvSpPr/>
            <p:nvPr/>
          </p:nvSpPr>
          <p:spPr>
            <a:xfrm>
              <a:off x="4427984" y="2348880"/>
              <a:ext cx="360040" cy="144016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9" name="Conector recto 8"/>
            <p:cNvCxnSpPr>
              <a:stCxn id="8" idx="3"/>
            </p:cNvCxnSpPr>
            <p:nvPr/>
          </p:nvCxnSpPr>
          <p:spPr>
            <a:xfrm>
              <a:off x="4608004" y="2492896"/>
              <a:ext cx="0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Rectángulo 9"/>
          <p:cNvSpPr/>
          <p:nvPr/>
        </p:nvSpPr>
        <p:spPr>
          <a:xfrm>
            <a:off x="5724128" y="2996952"/>
            <a:ext cx="252028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dirty="0" smtClean="0"/>
              <a:t>Noble</a:t>
            </a:r>
          </a:p>
        </p:txBody>
      </p:sp>
      <p:grpSp>
        <p:nvGrpSpPr>
          <p:cNvPr id="11" name="Agrupar 10"/>
          <p:cNvGrpSpPr/>
          <p:nvPr/>
        </p:nvGrpSpPr>
        <p:grpSpPr>
          <a:xfrm>
            <a:off x="6012160" y="3789040"/>
            <a:ext cx="360040" cy="504056"/>
            <a:chOff x="4427984" y="2348880"/>
            <a:chExt cx="360040" cy="504056"/>
          </a:xfrm>
        </p:grpSpPr>
        <p:sp>
          <p:nvSpPr>
            <p:cNvPr id="12" name="Triángulo isósceles 11"/>
            <p:cNvSpPr/>
            <p:nvPr/>
          </p:nvSpPr>
          <p:spPr>
            <a:xfrm>
              <a:off x="4427984" y="2348880"/>
              <a:ext cx="360040" cy="144016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3" name="Conector recto 12"/>
            <p:cNvCxnSpPr>
              <a:stCxn id="12" idx="3"/>
            </p:cNvCxnSpPr>
            <p:nvPr/>
          </p:nvCxnSpPr>
          <p:spPr>
            <a:xfrm>
              <a:off x="4608004" y="2492896"/>
              <a:ext cx="0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Rectángulo 13"/>
          <p:cNvSpPr/>
          <p:nvPr/>
        </p:nvSpPr>
        <p:spPr>
          <a:xfrm>
            <a:off x="6948264" y="4293096"/>
            <a:ext cx="187220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dirty="0" smtClean="0"/>
              <a:t>Clero</a:t>
            </a:r>
          </a:p>
        </p:txBody>
      </p:sp>
      <p:grpSp>
        <p:nvGrpSpPr>
          <p:cNvPr id="15" name="Agrupar 14"/>
          <p:cNvGrpSpPr/>
          <p:nvPr/>
        </p:nvGrpSpPr>
        <p:grpSpPr>
          <a:xfrm>
            <a:off x="7524328" y="3789040"/>
            <a:ext cx="360040" cy="504056"/>
            <a:chOff x="4427984" y="2348880"/>
            <a:chExt cx="360040" cy="504056"/>
          </a:xfrm>
        </p:grpSpPr>
        <p:sp>
          <p:nvSpPr>
            <p:cNvPr id="16" name="Triángulo isósceles 15"/>
            <p:cNvSpPr/>
            <p:nvPr/>
          </p:nvSpPr>
          <p:spPr>
            <a:xfrm>
              <a:off x="4427984" y="2348880"/>
              <a:ext cx="360040" cy="144016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7" name="Conector recto 16"/>
            <p:cNvCxnSpPr>
              <a:stCxn id="16" idx="3"/>
            </p:cNvCxnSpPr>
            <p:nvPr/>
          </p:nvCxnSpPr>
          <p:spPr>
            <a:xfrm>
              <a:off x="4608004" y="2492896"/>
              <a:ext cx="0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ectángulo 17"/>
          <p:cNvSpPr/>
          <p:nvPr/>
        </p:nvSpPr>
        <p:spPr>
          <a:xfrm>
            <a:off x="1115616" y="2996952"/>
            <a:ext cx="252028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dirty="0" smtClean="0"/>
              <a:t>Vasallo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056" y="5301208"/>
            <a:ext cx="1962911" cy="1556792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3419872" y="1484784"/>
            <a:ext cx="252028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dirty="0" smtClean="0"/>
              <a:t>Persona</a:t>
            </a:r>
          </a:p>
        </p:txBody>
      </p:sp>
      <p:grpSp>
        <p:nvGrpSpPr>
          <p:cNvPr id="20" name="Agrupar 19"/>
          <p:cNvGrpSpPr/>
          <p:nvPr/>
        </p:nvGrpSpPr>
        <p:grpSpPr>
          <a:xfrm>
            <a:off x="4499992" y="2276872"/>
            <a:ext cx="360040" cy="504056"/>
            <a:chOff x="4427984" y="2348880"/>
            <a:chExt cx="360040" cy="504056"/>
          </a:xfrm>
        </p:grpSpPr>
        <p:sp>
          <p:nvSpPr>
            <p:cNvPr id="21" name="Triángulo isósceles 20"/>
            <p:cNvSpPr/>
            <p:nvPr/>
          </p:nvSpPr>
          <p:spPr>
            <a:xfrm>
              <a:off x="4427984" y="2348880"/>
              <a:ext cx="360040" cy="144016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2" name="Conector recto 21"/>
            <p:cNvCxnSpPr>
              <a:stCxn id="21" idx="3"/>
            </p:cNvCxnSpPr>
            <p:nvPr/>
          </p:nvCxnSpPr>
          <p:spPr>
            <a:xfrm>
              <a:off x="4608004" y="2492896"/>
              <a:ext cx="0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5" name="Conector recto 24"/>
          <p:cNvCxnSpPr/>
          <p:nvPr/>
        </p:nvCxnSpPr>
        <p:spPr>
          <a:xfrm>
            <a:off x="4716016" y="2780928"/>
            <a:ext cx="2232248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2411760" y="2780928"/>
            <a:ext cx="2232248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2411760" y="2780928"/>
            <a:ext cx="0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ángulo 35"/>
          <p:cNvSpPr/>
          <p:nvPr/>
        </p:nvSpPr>
        <p:spPr>
          <a:xfrm>
            <a:off x="1187624" y="4293096"/>
            <a:ext cx="2376264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dirty="0" smtClean="0"/>
              <a:t>Trabajador</a:t>
            </a:r>
          </a:p>
        </p:txBody>
      </p:sp>
      <p:sp>
        <p:nvSpPr>
          <p:cNvPr id="40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Ejemplo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41" name="Llamada ovalada 40"/>
          <p:cNvSpPr/>
          <p:nvPr/>
        </p:nvSpPr>
        <p:spPr>
          <a:xfrm>
            <a:off x="1403648" y="5445224"/>
            <a:ext cx="3312368" cy="1196752"/>
          </a:xfrm>
          <a:prstGeom prst="wedgeEllipseCallout">
            <a:avLst>
              <a:gd name="adj1" fmla="val 58211"/>
              <a:gd name="adj2" fmla="val 264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Ahí sí </a:t>
            </a:r>
            <a:r>
              <a:rPr lang="es-ES" sz="2400" dirty="0" err="1" smtClean="0"/>
              <a:t>po</a:t>
            </a:r>
            <a:r>
              <a:rPr lang="es-ES" sz="2400" dirty="0" smtClean="0"/>
              <a:t>’ perrito</a:t>
            </a:r>
            <a:endParaRPr lang="es-ES" sz="2400" dirty="0"/>
          </a:p>
        </p:txBody>
      </p:sp>
      <p:cxnSp>
        <p:nvCxnSpPr>
          <p:cNvPr id="32" name="Conector recto 33"/>
          <p:cNvCxnSpPr/>
          <p:nvPr/>
        </p:nvCxnSpPr>
        <p:spPr>
          <a:xfrm>
            <a:off x="6948264" y="2780928"/>
            <a:ext cx="0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298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-359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Ejemplo</a:t>
            </a:r>
            <a:r>
              <a:rPr lang="en-US" dirty="0" smtClean="0">
                <a:solidFill>
                  <a:schemeClr val="accent2"/>
                </a:solidFill>
              </a:rPr>
              <a:t> en C#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23528" y="1124744"/>
            <a:ext cx="7200800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nombre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vivo;</a:t>
            </a: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Persona(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nombre) {</a:t>
            </a:r>
          </a:p>
          <a:p>
            <a:r>
              <a:rPr lang="es-ES_trad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s-ES_tradnl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s-ES_trad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.nombre</a:t>
            </a:r>
            <a:r>
              <a:rPr lang="es-ES_trad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nombre;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.vivo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fi-FI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fi-FI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i-FI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Vivir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i-FI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s-ES_trad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fi-FI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i-FI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fi-FI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Morir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vivo = 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s-E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 public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Nombre {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nombre; }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s-ES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858495">
            <a:off x="5717860" y="4601135"/>
            <a:ext cx="3415594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2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858495">
            <a:off x="5717860" y="4601135"/>
            <a:ext cx="3415594" cy="270892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32240" y="5301208"/>
            <a:ext cx="1102036" cy="1152128"/>
          </a:xfrm>
          <a:prstGeom prst="rect">
            <a:avLst/>
          </a:prstGeom>
        </p:spPr>
      </p:pic>
      <p:sp>
        <p:nvSpPr>
          <p:cNvPr id="10" name="Llamada ovalada 9"/>
          <p:cNvSpPr/>
          <p:nvPr/>
        </p:nvSpPr>
        <p:spPr>
          <a:xfrm>
            <a:off x="5724128" y="3501008"/>
            <a:ext cx="3245649" cy="864096"/>
          </a:xfrm>
          <a:prstGeom prst="wedgeEllipseCallout">
            <a:avLst>
              <a:gd name="adj1" fmla="val 12804"/>
              <a:gd name="adj2" fmla="val 6155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Mejor me devuelvo a </a:t>
            </a:r>
            <a:r>
              <a:rPr lang="es-ES" dirty="0" err="1" smtClean="0"/>
              <a:t>Intro</a:t>
            </a:r>
            <a:r>
              <a:rPr lang="es-ES" dirty="0" smtClean="0"/>
              <a:t> </a:t>
            </a:r>
            <a:r>
              <a:rPr lang="es-ES" dirty="0" err="1" smtClean="0"/>
              <a:t>Progra</a:t>
            </a:r>
            <a:endParaRPr lang="es-ES" dirty="0"/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67544" y="-359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Ejemplo</a:t>
            </a:r>
            <a:r>
              <a:rPr lang="en-US" dirty="0" smtClean="0">
                <a:solidFill>
                  <a:schemeClr val="accent2"/>
                </a:solidFill>
              </a:rPr>
              <a:t> en C#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323528" y="1124744"/>
            <a:ext cx="7200800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nombre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vivo;</a:t>
            </a: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Persona(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nombre) {</a:t>
            </a:r>
          </a:p>
          <a:p>
            <a:r>
              <a:rPr lang="es-ES_trad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s-ES_tradnl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s-ES_trad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.nombre</a:t>
            </a:r>
            <a:r>
              <a:rPr lang="es-ES_trad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nombre;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.vivo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fi-FI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fi-FI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i-FI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Vivir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i-FI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s-ES_trad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fi-FI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i-FI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fi-FI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Morir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vivo = 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s-E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 public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Nombre {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nombre; }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s-ES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1253662" y="1432650"/>
            <a:ext cx="110713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1403648" y="1988840"/>
            <a:ext cx="110713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2267744" y="4221088"/>
            <a:ext cx="110713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2267744" y="4725144"/>
            <a:ext cx="96311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987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Modificadores</a:t>
            </a:r>
            <a:r>
              <a:rPr lang="en-US" dirty="0" smtClean="0">
                <a:solidFill>
                  <a:schemeClr val="accent2"/>
                </a:solidFill>
              </a:rPr>
              <a:t> de </a:t>
            </a:r>
            <a:r>
              <a:rPr lang="en-US" dirty="0" err="1" smtClean="0">
                <a:solidFill>
                  <a:schemeClr val="accent2"/>
                </a:solidFill>
              </a:rPr>
              <a:t>acceso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723058" y="3717032"/>
            <a:ext cx="3523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>
                <a:solidFill>
                  <a:schemeClr val="bg1">
                    <a:lumMod val="50000"/>
                  </a:schemeClr>
                </a:solidFill>
              </a:rPr>
              <a:t>Repaso de </a:t>
            </a:r>
            <a:r>
              <a:rPr lang="es-ES" sz="2400" i="1" dirty="0" err="1" smtClean="0">
                <a:solidFill>
                  <a:schemeClr val="bg1">
                    <a:lumMod val="50000"/>
                  </a:schemeClr>
                </a:solidFill>
              </a:rPr>
              <a:t>public</a:t>
            </a:r>
            <a:r>
              <a:rPr lang="es-ES" sz="2400" dirty="0" smtClean="0">
                <a:solidFill>
                  <a:schemeClr val="bg1">
                    <a:lumMod val="50000"/>
                  </a:schemeClr>
                </a:solidFill>
              </a:rPr>
              <a:t> y </a:t>
            </a:r>
            <a:r>
              <a:rPr lang="es-ES" sz="2400" i="1" dirty="0" err="1" smtClean="0">
                <a:solidFill>
                  <a:schemeClr val="bg1">
                    <a:lumMod val="50000"/>
                  </a:schemeClr>
                </a:solidFill>
              </a:rPr>
              <a:t>private</a:t>
            </a:r>
            <a:r>
              <a:rPr lang="es-ES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algn="ctr"/>
            <a:r>
              <a:rPr lang="es-ES" sz="2400" dirty="0" smtClean="0">
                <a:solidFill>
                  <a:schemeClr val="bg1">
                    <a:lumMod val="50000"/>
                  </a:schemeClr>
                </a:solidFill>
              </a:rPr>
              <a:t>Introducción a </a:t>
            </a:r>
            <a:r>
              <a:rPr lang="es-ES" sz="2400" i="1" dirty="0" err="1" smtClean="0">
                <a:solidFill>
                  <a:schemeClr val="bg1">
                    <a:lumMod val="50000"/>
                  </a:schemeClr>
                </a:solidFill>
              </a:rPr>
              <a:t>protected</a:t>
            </a:r>
            <a:r>
              <a:rPr lang="es-ES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s-E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145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Public</a:t>
            </a:r>
            <a:endParaRPr lang="es-CL" i="1" dirty="0">
              <a:solidFill>
                <a:schemeClr val="accent2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67544" y="5301208"/>
            <a:ext cx="8229600" cy="720080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Todos tienen acceso</a:t>
            </a:r>
            <a:endParaRPr lang="es-CL" sz="26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buFontTx/>
              <a:buChar char="-"/>
            </a:pPr>
            <a:endParaRPr lang="es-CL" sz="2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83568" y="1772816"/>
            <a:ext cx="7776864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Persona(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nombre) {</a:t>
            </a:r>
          </a:p>
          <a:p>
            <a:r>
              <a:rPr lang="es-ES_tradnl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s-ES_tradnl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s-ES_tradn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.nombre</a:t>
            </a:r>
            <a:r>
              <a:rPr lang="es-ES_trad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ES_trad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nombre;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.vivo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fi-FI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endParaRPr lang="fi-FI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fi-FI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ublic</a:t>
            </a:r>
            <a:r>
              <a:rPr lang="fi-FI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fi-FI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Vivir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i-FI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s-ES_trad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s-E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Nombre {</a:t>
            </a:r>
          </a:p>
          <a:p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fr-F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nombre; }</a:t>
            </a: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6081743" y="613985"/>
            <a:ext cx="3415594" cy="2708920"/>
          </a:xfrm>
          <a:prstGeom prst="rect">
            <a:avLst/>
          </a:prstGeom>
        </p:spPr>
      </p:pic>
      <p:sp>
        <p:nvSpPr>
          <p:cNvPr id="6" name="Llamada ovalada 5"/>
          <p:cNvSpPr/>
          <p:nvPr/>
        </p:nvSpPr>
        <p:spPr>
          <a:xfrm>
            <a:off x="5580112" y="3861048"/>
            <a:ext cx="3559360" cy="1152128"/>
          </a:xfrm>
          <a:prstGeom prst="wedgeEllipseCallout">
            <a:avLst>
              <a:gd name="adj1" fmla="val 24323"/>
              <a:gd name="adj2" fmla="val -8462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Entonces mis tesoros y iPhone </a:t>
            </a:r>
            <a:r>
              <a:rPr lang="es-ES" b="1" dirty="0" smtClean="0"/>
              <a:t>no</a:t>
            </a:r>
            <a:r>
              <a:rPr lang="es-ES" dirty="0" smtClean="0"/>
              <a:t> tienen que ser </a:t>
            </a:r>
            <a:r>
              <a:rPr lang="es-ES" b="1" i="1" dirty="0" err="1" smtClean="0"/>
              <a:t>public</a:t>
            </a:r>
            <a:endParaRPr lang="es-ES" b="1" i="1" dirty="0"/>
          </a:p>
        </p:txBody>
      </p:sp>
    </p:spTree>
    <p:extLst>
      <p:ext uri="{BB962C8B-B14F-4D97-AF65-F5344CB8AC3E}">
        <p14:creationId xmlns:p14="http://schemas.microsoft.com/office/powerpoint/2010/main" val="2917985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Private</a:t>
            </a:r>
            <a:endParaRPr lang="es-CL" i="1" dirty="0">
              <a:solidFill>
                <a:schemeClr val="accent2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0" y="3861048"/>
            <a:ext cx="8964488" cy="2736304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Solo la clase que las </a:t>
            </a:r>
            <a:r>
              <a:rPr lang="es-CL" sz="3200" dirty="0" smtClean="0">
                <a:solidFill>
                  <a:srgbClr val="C0504D"/>
                </a:solidFill>
              </a:rPr>
              <a:t>declara</a:t>
            </a: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 tiene </a:t>
            </a:r>
            <a:r>
              <a:rPr lang="es-CL" sz="3200" dirty="0" smtClean="0">
                <a:solidFill>
                  <a:srgbClr val="C0504D"/>
                </a:solidFill>
              </a:rPr>
              <a:t>acceso</a:t>
            </a: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457200" lvl="1" indent="0" algn="ctr">
              <a:buNone/>
            </a:pPr>
            <a:endParaRPr lang="es-CL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 algn="ctr">
              <a:buNone/>
            </a:pP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L" b="1" dirty="0" smtClean="0">
                <a:solidFill>
                  <a:schemeClr val="bg1">
                    <a:lumMod val="50000"/>
                  </a:schemeClr>
                </a:solidFill>
              </a:rPr>
              <a:t>Siguen existiendo y funcionando en las subclases.</a:t>
            </a:r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 Pero se usan de manera </a:t>
            </a:r>
            <a:r>
              <a:rPr lang="es-CL" dirty="0" smtClean="0">
                <a:solidFill>
                  <a:srgbClr val="C0504D"/>
                </a:solidFill>
              </a:rPr>
              <a:t>indirecta</a:t>
            </a:r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 a través de la superclase.</a:t>
            </a:r>
            <a:endParaRPr lang="es-CL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buFontTx/>
              <a:buChar char="-"/>
            </a:pPr>
            <a:endParaRPr lang="es-CL" sz="2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367136" y="1628800"/>
            <a:ext cx="77768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vivo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CalcularEdad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r>
              <a:rPr lang="es-ES_tradnl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s-ES_tradnl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s-ES_trad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ES_trad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/* Edad calculada */</a:t>
            </a:r>
            <a:r>
              <a:rPr lang="es-ES_trad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6025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Private</a:t>
            </a:r>
            <a:endParaRPr lang="es-CL" i="1" dirty="0">
              <a:solidFill>
                <a:schemeClr val="accent2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0" y="3861048"/>
            <a:ext cx="8964488" cy="2736304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En C#, al </a:t>
            </a:r>
            <a:r>
              <a:rPr lang="es-CL" sz="3200" dirty="0" smtClean="0">
                <a:solidFill>
                  <a:schemeClr val="accent2"/>
                </a:solidFill>
              </a:rPr>
              <a:t>no poner modificador </a:t>
            </a: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se consiera </a:t>
            </a:r>
            <a:r>
              <a:rPr lang="es-CL" sz="3200" dirty="0" smtClean="0">
                <a:solidFill>
                  <a:srgbClr val="C0504D"/>
                </a:solidFill>
              </a:rPr>
              <a:t>private</a:t>
            </a: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s-CL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buFontTx/>
              <a:buChar char="-"/>
            </a:pPr>
            <a:endParaRPr lang="es-CL" sz="2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367136" y="1628800"/>
            <a:ext cx="77768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vivo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CalcularEdad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r>
              <a:rPr lang="es-ES_tradnl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s-ES_tradnl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s-ES_trad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ES_trad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/* Edad calculada */</a:t>
            </a:r>
            <a:r>
              <a:rPr lang="es-ES_trad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8980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Protected</a:t>
            </a:r>
            <a:endParaRPr lang="es-CL" i="1" dirty="0">
              <a:solidFill>
                <a:schemeClr val="accent2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395536" y="4509120"/>
            <a:ext cx="8229600" cy="1296144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Solo la clase </a:t>
            </a:r>
            <a:r>
              <a:rPr lang="es-CL" sz="3200" dirty="0" smtClean="0">
                <a:solidFill>
                  <a:srgbClr val="C0504D"/>
                </a:solidFill>
              </a:rPr>
              <a:t>que la declara </a:t>
            </a: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y las </a:t>
            </a:r>
            <a:r>
              <a:rPr lang="es-CL" sz="3200" dirty="0" smtClean="0">
                <a:solidFill>
                  <a:srgbClr val="C0504D"/>
                </a:solidFill>
              </a:rPr>
              <a:t>subclases</a:t>
            </a: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 tienen </a:t>
            </a:r>
            <a:r>
              <a:rPr lang="es-CL" sz="3200" dirty="0" smtClean="0">
                <a:solidFill>
                  <a:srgbClr val="C0504D"/>
                </a:solidFill>
              </a:rPr>
              <a:t>acceso</a:t>
            </a: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 a estos campos y métodos.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373482" y="1772816"/>
            <a:ext cx="77768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nombre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Respirar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r>
              <a:rPr lang="es-E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	/</a:t>
            </a:r>
            <a:r>
              <a:rPr lang="es-E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 </a:t>
            </a:r>
            <a:r>
              <a:rPr lang="es-E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…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Reconcer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persona) {</a:t>
            </a:r>
          </a:p>
          <a:p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return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persona.Nombre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331640" y="5805264"/>
            <a:ext cx="684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s-CL" sz="2400" i="1" dirty="0">
                <a:solidFill>
                  <a:schemeClr val="bg1">
                    <a:lumMod val="50000"/>
                  </a:schemeClr>
                </a:solidFill>
              </a:rPr>
              <a:t>Es como una “private” que se hereda.</a:t>
            </a:r>
            <a:endParaRPr lang="es-CL" sz="20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868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Polimorfismo</a:t>
            </a:r>
            <a:endParaRPr lang="es-C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943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Contenidos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pPr lvl="1">
              <a:buFont typeface="Arial"/>
              <a:buChar char="•"/>
            </a:pP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Herencia</a:t>
            </a:r>
          </a:p>
          <a:p>
            <a:pPr lvl="1">
              <a:buFont typeface="Arial"/>
              <a:buChar char="•"/>
            </a:pP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Interfaces (protocolos)</a:t>
            </a:r>
          </a:p>
          <a:p>
            <a:pPr lvl="1">
              <a:buFont typeface="Arial"/>
              <a:buChar char="•"/>
            </a:pP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Errores y mal entendidos comunes</a:t>
            </a:r>
          </a:p>
          <a:p>
            <a:pPr lvl="1">
              <a:buFont typeface="Arial"/>
              <a:buChar char="•"/>
            </a:pP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Ejemplos </a:t>
            </a:r>
            <a:r>
              <a:rPr lang="es-CL" sz="3200" dirty="0" err="1" smtClean="0">
                <a:solidFill>
                  <a:schemeClr val="bg1">
                    <a:lumMod val="50000"/>
                  </a:schemeClr>
                </a:solidFill>
              </a:rPr>
              <a:t>cool</a:t>
            </a:r>
            <a:r>
              <a:rPr lang="es-CL" sz="26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s-CL" sz="26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s-CL" sz="26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buFontTx/>
              <a:buChar char="-"/>
            </a:pPr>
            <a:endParaRPr lang="es-CL" sz="2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Abstract</a:t>
            </a:r>
            <a:endParaRPr lang="es-CL" i="1" dirty="0">
              <a:solidFill>
                <a:schemeClr val="accent2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95536" y="2708920"/>
            <a:ext cx="777686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s-E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...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Vivir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E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..</a:t>
            </a:r>
            <a:r>
              <a:rPr lang="es-E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.</a:t>
            </a:r>
          </a:p>
          <a:p>
            <a:r>
              <a:rPr lang="es-ES" dirty="0" smtClean="0">
                <a:highlight>
                  <a:srgbClr val="FFFFFF"/>
                </a:highlight>
                <a:latin typeface="Consolas"/>
              </a:rPr>
              <a:t> }</a:t>
            </a:r>
            <a:endParaRPr lang="es-ES" dirty="0"/>
          </a:p>
        </p:txBody>
      </p:sp>
      <p:sp>
        <p:nvSpPr>
          <p:cNvPr id="10" name="Llamada rectangular 9"/>
          <p:cNvSpPr/>
          <p:nvPr/>
        </p:nvSpPr>
        <p:spPr>
          <a:xfrm>
            <a:off x="899592" y="1700808"/>
            <a:ext cx="4608512" cy="720080"/>
          </a:xfrm>
          <a:prstGeom prst="wedgeRectCallout">
            <a:avLst>
              <a:gd name="adj1" fmla="val -31008"/>
              <a:gd name="adj2" fmla="val 8510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dirty="0" smtClean="0"/>
              <a:t>	No puede ser instanciada.</a:t>
            </a:r>
          </a:p>
        </p:txBody>
      </p:sp>
      <p:sp>
        <p:nvSpPr>
          <p:cNvPr id="11" name="Llamada rectangular 10"/>
          <p:cNvSpPr/>
          <p:nvPr/>
        </p:nvSpPr>
        <p:spPr>
          <a:xfrm>
            <a:off x="1619672" y="4365104"/>
            <a:ext cx="7056784" cy="1152128"/>
          </a:xfrm>
          <a:prstGeom prst="wedgeRectCallout">
            <a:avLst>
              <a:gd name="adj1" fmla="val -30160"/>
              <a:gd name="adj2" fmla="val -8184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dirty="0" smtClean="0"/>
              <a:t>	Si una clase hereda de esta</a:t>
            </a:r>
            <a:r>
              <a:rPr lang="es-ES" sz="2000" b="1" dirty="0" smtClean="0">
                <a:solidFill>
                  <a:schemeClr val="accent2"/>
                </a:solidFill>
              </a:rPr>
              <a:t>, debe obligatoriamente 	</a:t>
            </a:r>
            <a:r>
              <a:rPr lang="es-ES" sz="2000" dirty="0" smtClean="0"/>
              <a:t>implementar los métodos abstractos</a:t>
            </a:r>
          </a:p>
        </p:txBody>
      </p:sp>
      <p:sp>
        <p:nvSpPr>
          <p:cNvPr id="6" name="Llamada rectangular 5"/>
          <p:cNvSpPr/>
          <p:nvPr/>
        </p:nvSpPr>
        <p:spPr>
          <a:xfrm>
            <a:off x="5220072" y="2564904"/>
            <a:ext cx="3744416" cy="1008112"/>
          </a:xfrm>
          <a:prstGeom prst="wedgeRectCallout">
            <a:avLst>
              <a:gd name="adj1" fmla="val -58141"/>
              <a:gd name="adj2" fmla="val 3537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dirty="0" smtClean="0"/>
              <a:t>Los métodos abstractos </a:t>
            </a:r>
            <a:r>
              <a:rPr lang="es-ES" sz="2000" b="1" dirty="0" smtClean="0">
                <a:solidFill>
                  <a:srgbClr val="C0504D"/>
                </a:solidFill>
              </a:rPr>
              <a:t>no</a:t>
            </a:r>
            <a:r>
              <a:rPr lang="es-ES" sz="2000" dirty="0" smtClean="0">
                <a:solidFill>
                  <a:srgbClr val="C0504D"/>
                </a:solidFill>
              </a:rPr>
              <a:t> tienen implementación</a:t>
            </a:r>
            <a:r>
              <a:rPr lang="es-ES" sz="2000" dirty="0" smtClean="0"/>
              <a:t>. “</a:t>
            </a:r>
            <a:r>
              <a:rPr lang="es-ES" sz="2000" i="1" dirty="0" smtClean="0"/>
              <a:t>{  }</a:t>
            </a:r>
            <a:r>
              <a:rPr lang="es-ES" sz="2000" dirty="0" smtClean="0"/>
              <a:t>”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51520" y="6237312"/>
            <a:ext cx="693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Solo las clases abstractas </a:t>
            </a:r>
            <a:r>
              <a:rPr lang="es-ES" dirty="0" smtClean="0">
                <a:solidFill>
                  <a:srgbClr val="C0504D"/>
                </a:solidFill>
              </a:rPr>
              <a:t>pueden (si quieren)</a:t>
            </a:r>
            <a:r>
              <a:rPr lang="es-ES" dirty="0" smtClean="0"/>
              <a:t> tener métodos abstractos.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093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Abstract</a:t>
            </a:r>
            <a:endParaRPr lang="es-CL" i="1" dirty="0">
              <a:solidFill>
                <a:schemeClr val="accent2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95536" y="1268760"/>
            <a:ext cx="777686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s-E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...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Vivir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E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..</a:t>
            </a:r>
            <a:r>
              <a:rPr lang="es-E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.</a:t>
            </a:r>
          </a:p>
          <a:p>
            <a:r>
              <a:rPr lang="es-ES" dirty="0" smtClean="0">
                <a:highlight>
                  <a:srgbClr val="FFFFFF"/>
                </a:highlight>
                <a:latin typeface="Consolas"/>
              </a:rPr>
              <a:t> }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611560" y="3284984"/>
            <a:ext cx="813690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Noble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Vivir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r>
              <a:rPr lang="es-ES_trad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s-ES_trad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Implementación</a:t>
            </a:r>
            <a:endParaRPr lang="es-ES_trad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112" y="4149080"/>
            <a:ext cx="3415594" cy="2708920"/>
          </a:xfrm>
          <a:prstGeom prst="rect">
            <a:avLst/>
          </a:prstGeom>
        </p:spPr>
      </p:pic>
      <p:sp>
        <p:nvSpPr>
          <p:cNvPr id="8" name="Llamada ovalada 7"/>
          <p:cNvSpPr/>
          <p:nvPr/>
        </p:nvSpPr>
        <p:spPr>
          <a:xfrm>
            <a:off x="5292080" y="2204864"/>
            <a:ext cx="3851920" cy="1800200"/>
          </a:xfrm>
          <a:prstGeom prst="wedgeEllipseCallout">
            <a:avLst>
              <a:gd name="adj1" fmla="val 22211"/>
              <a:gd name="adj2" fmla="val 6736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¿Si quiero que “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Noble</a:t>
            </a:r>
            <a:r>
              <a:rPr lang="es-ES" dirty="0" smtClean="0"/>
              <a:t>” sea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abstracto</a:t>
            </a:r>
            <a:r>
              <a:rPr lang="es-ES" dirty="0" smtClean="0"/>
              <a:t>? Como mi música </a:t>
            </a:r>
            <a:r>
              <a:rPr lang="es-ES" dirty="0" err="1" smtClean="0"/>
              <a:t>dubstep</a:t>
            </a:r>
            <a:r>
              <a:rPr lang="es-ES" dirty="0" smtClean="0"/>
              <a:t> remix ft.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43800" y="5805264"/>
            <a:ext cx="1800200" cy="126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50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Abstract</a:t>
            </a:r>
            <a:endParaRPr lang="es-CL" i="1" dirty="0">
              <a:solidFill>
                <a:schemeClr val="accent2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95536" y="1268760"/>
            <a:ext cx="777686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s-E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...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Vivir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E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..</a:t>
            </a:r>
            <a:r>
              <a:rPr lang="es-E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.</a:t>
            </a:r>
          </a:p>
          <a:p>
            <a:r>
              <a:rPr lang="es-ES" dirty="0" smtClean="0">
                <a:highlight>
                  <a:srgbClr val="FFFFFF"/>
                </a:highlight>
                <a:latin typeface="Consolas"/>
              </a:rPr>
              <a:t> }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611560" y="3284984"/>
            <a:ext cx="813690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Noble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Vivir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r>
              <a:rPr lang="es-ES_trad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s-ES_trad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Implementación</a:t>
            </a:r>
            <a:endParaRPr lang="es-ES_trad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4796650">
            <a:off x="6441502" y="-140788"/>
            <a:ext cx="3415594" cy="2708920"/>
          </a:xfrm>
          <a:prstGeom prst="rect">
            <a:avLst/>
          </a:prstGeom>
        </p:spPr>
      </p:pic>
      <p:sp>
        <p:nvSpPr>
          <p:cNvPr id="9" name="3 Marcador de contenido"/>
          <p:cNvSpPr>
            <a:spLocks noGrp="1"/>
          </p:cNvSpPr>
          <p:nvPr>
            <p:ph idx="1"/>
          </p:nvPr>
        </p:nvSpPr>
        <p:spPr>
          <a:xfrm>
            <a:off x="180178" y="5177548"/>
            <a:ext cx="8933615" cy="1656184"/>
          </a:xfrm>
        </p:spPr>
        <p:txBody>
          <a:bodyPr>
            <a:normAutofit fontScale="92500"/>
          </a:bodyPr>
          <a:lstStyle/>
          <a:p>
            <a:pPr marL="457200" lvl="1" indent="0">
              <a:buNone/>
            </a:pP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Una clase abstracta </a:t>
            </a:r>
            <a:r>
              <a:rPr lang="es-CL" sz="3200" dirty="0" smtClean="0">
                <a:solidFill>
                  <a:srgbClr val="C0504D"/>
                </a:solidFill>
              </a:rPr>
              <a:t>puede</a:t>
            </a: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 heredar </a:t>
            </a:r>
            <a:r>
              <a:rPr lang="es-CL" sz="3200" dirty="0" smtClean="0">
                <a:solidFill>
                  <a:srgbClr val="C0504D"/>
                </a:solidFill>
              </a:rPr>
              <a:t>de otra abstracta.</a:t>
            </a:r>
          </a:p>
          <a:p>
            <a:pPr marL="457200" lvl="1" indent="0">
              <a:buNone/>
            </a:pPr>
            <a:endParaRPr lang="es-CL" sz="3200" dirty="0">
              <a:solidFill>
                <a:srgbClr val="C0504D"/>
              </a:solidFill>
            </a:endParaRPr>
          </a:p>
          <a:p>
            <a:pPr marL="457200" lvl="1" indent="0">
              <a:buNone/>
            </a:pPr>
            <a:r>
              <a:rPr lang="es-CL" sz="3200" dirty="0" smtClean="0">
                <a:solidFill>
                  <a:srgbClr val="C0504D"/>
                </a:solidFill>
              </a:rPr>
              <a:t> </a:t>
            </a:r>
            <a:endParaRPr lang="es-CL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Conector recto 9"/>
          <p:cNvCxnSpPr/>
          <p:nvPr/>
        </p:nvCxnSpPr>
        <p:spPr>
          <a:xfrm>
            <a:off x="683568" y="3596184"/>
            <a:ext cx="108012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436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Abstract</a:t>
            </a:r>
            <a:endParaRPr lang="es-CL" i="1" dirty="0">
              <a:solidFill>
                <a:schemeClr val="accent2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95536" y="1268760"/>
            <a:ext cx="777686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s-E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...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Vivir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E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..</a:t>
            </a:r>
            <a:r>
              <a:rPr lang="es-E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.</a:t>
            </a:r>
          </a:p>
          <a:p>
            <a:r>
              <a:rPr lang="es-ES" dirty="0" smtClean="0">
                <a:highlight>
                  <a:srgbClr val="FFFFFF"/>
                </a:highlight>
                <a:latin typeface="Consolas"/>
              </a:rPr>
              <a:t> }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611560" y="3284984"/>
            <a:ext cx="813690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Noble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s-E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...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4796650">
            <a:off x="6441502" y="-140788"/>
            <a:ext cx="3415594" cy="2708920"/>
          </a:xfrm>
          <a:prstGeom prst="rect">
            <a:avLst/>
          </a:prstGeom>
        </p:spPr>
      </p:pic>
      <p:sp>
        <p:nvSpPr>
          <p:cNvPr id="9" name="3 Marcador de contenido"/>
          <p:cNvSpPr>
            <a:spLocks noGrp="1"/>
          </p:cNvSpPr>
          <p:nvPr>
            <p:ph idx="1"/>
          </p:nvPr>
        </p:nvSpPr>
        <p:spPr>
          <a:xfrm>
            <a:off x="180178" y="5177548"/>
            <a:ext cx="8933615" cy="1656184"/>
          </a:xfrm>
        </p:spPr>
        <p:txBody>
          <a:bodyPr>
            <a:normAutofit fontScale="92500"/>
          </a:bodyPr>
          <a:lstStyle/>
          <a:p>
            <a:pPr marL="457200" lvl="1" indent="0">
              <a:buNone/>
            </a:pP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Una clase abstracta </a:t>
            </a:r>
            <a:r>
              <a:rPr lang="es-CL" sz="3200" dirty="0" smtClean="0">
                <a:solidFill>
                  <a:srgbClr val="C0504D"/>
                </a:solidFill>
              </a:rPr>
              <a:t>puede</a:t>
            </a: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 heredar </a:t>
            </a:r>
            <a:r>
              <a:rPr lang="es-CL" sz="3200" dirty="0" smtClean="0">
                <a:solidFill>
                  <a:srgbClr val="C0504D"/>
                </a:solidFill>
              </a:rPr>
              <a:t>de otra abstracta.</a:t>
            </a:r>
            <a:endParaRPr lang="es-CL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En tal caso, </a:t>
            </a:r>
            <a:r>
              <a:rPr lang="es-CL" b="1" dirty="0" smtClean="0">
                <a:solidFill>
                  <a:srgbClr val="C0504D"/>
                </a:solidFill>
              </a:rPr>
              <a:t>no</a:t>
            </a:r>
            <a:r>
              <a:rPr lang="es-CL" dirty="0" smtClean="0">
                <a:solidFill>
                  <a:srgbClr val="C0504D"/>
                </a:solidFill>
              </a:rPr>
              <a:t> es obligatorio </a:t>
            </a:r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implementar los métodos abstractos</a:t>
            </a:r>
          </a:p>
        </p:txBody>
      </p:sp>
      <p:cxnSp>
        <p:nvCxnSpPr>
          <p:cNvPr id="10" name="Conector recto 9"/>
          <p:cNvCxnSpPr/>
          <p:nvPr/>
        </p:nvCxnSpPr>
        <p:spPr>
          <a:xfrm>
            <a:off x="683568" y="3596184"/>
            <a:ext cx="108012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053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Abstract</a:t>
            </a:r>
            <a:endParaRPr lang="es-CL" i="1" dirty="0">
              <a:solidFill>
                <a:schemeClr val="accent2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95536" y="1268760"/>
            <a:ext cx="777686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s-E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...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Vivir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E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..</a:t>
            </a:r>
            <a:r>
              <a:rPr lang="es-E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.</a:t>
            </a:r>
          </a:p>
          <a:p>
            <a:r>
              <a:rPr lang="es-ES" dirty="0" smtClean="0">
                <a:highlight>
                  <a:srgbClr val="FFFFFF"/>
                </a:highlight>
                <a:latin typeface="Consolas"/>
              </a:rPr>
              <a:t> }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611560" y="3284984"/>
            <a:ext cx="8136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Noble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servidores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 void </a:t>
            </a:r>
            <a:r>
              <a:rPr lang="es-E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UsarLujos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s-E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</a:t>
            </a:r>
            <a:r>
              <a:rPr lang="es-E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 </a:t>
            </a:r>
            <a:r>
              <a:rPr lang="es-E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…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}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s-ES" dirty="0"/>
          </a:p>
        </p:txBody>
      </p:sp>
      <p:sp>
        <p:nvSpPr>
          <p:cNvPr id="9" name="3 Marcador de contenido"/>
          <p:cNvSpPr>
            <a:spLocks noGrp="1"/>
          </p:cNvSpPr>
          <p:nvPr>
            <p:ph idx="1"/>
          </p:nvPr>
        </p:nvSpPr>
        <p:spPr>
          <a:xfrm>
            <a:off x="210385" y="5373216"/>
            <a:ext cx="8933615" cy="165618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Como  </a:t>
            </a:r>
            <a:r>
              <a:rPr lang="en-US" sz="3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Noble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es </a:t>
            </a:r>
            <a:r>
              <a:rPr lang="es-CL" sz="3200" dirty="0" smtClean="0">
                <a:solidFill>
                  <a:srgbClr val="C0504D"/>
                </a:solidFill>
              </a:rPr>
              <a:t>subclase</a:t>
            </a: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L" sz="3200" dirty="0" smtClean="0">
                <a:solidFill>
                  <a:srgbClr val="C0504D"/>
                </a:solidFill>
              </a:rPr>
              <a:t>de 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, podemos </a:t>
            </a:r>
            <a:r>
              <a:rPr lang="es-CL" sz="3200" dirty="0" smtClean="0">
                <a:solidFill>
                  <a:srgbClr val="C0504D"/>
                </a:solidFill>
              </a:rPr>
              <a:t>especializarla</a:t>
            </a: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s-CL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Conector recto 9"/>
          <p:cNvCxnSpPr/>
          <p:nvPr/>
        </p:nvCxnSpPr>
        <p:spPr>
          <a:xfrm>
            <a:off x="683568" y="3596184"/>
            <a:ext cx="108012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Cerrar llave 7"/>
          <p:cNvSpPr/>
          <p:nvPr/>
        </p:nvSpPr>
        <p:spPr>
          <a:xfrm>
            <a:off x="5508104" y="3645024"/>
            <a:ext cx="360040" cy="136815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6084168" y="3933056"/>
            <a:ext cx="2664296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Tiene lo mismo que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 </a:t>
            </a:r>
            <a:r>
              <a:rPr lang="es-ES" dirty="0" smtClean="0"/>
              <a:t>y aún más.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3429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Abstract</a:t>
            </a:r>
            <a:endParaRPr lang="es-CL" i="1" dirty="0">
              <a:solidFill>
                <a:schemeClr val="accent2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95536" y="1268760"/>
            <a:ext cx="777686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s-E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...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Vivir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E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..</a:t>
            </a:r>
            <a:r>
              <a:rPr lang="es-E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.</a:t>
            </a:r>
          </a:p>
          <a:p>
            <a:r>
              <a:rPr lang="es-ES" dirty="0" smtClean="0">
                <a:highlight>
                  <a:srgbClr val="FFFFFF"/>
                </a:highlight>
                <a:latin typeface="Consolas"/>
              </a:rPr>
              <a:t> }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611560" y="3284984"/>
            <a:ext cx="8136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Noble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servidores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 void </a:t>
            </a:r>
            <a:r>
              <a:rPr lang="es-E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UsarLujos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s-E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</a:t>
            </a:r>
            <a:r>
              <a:rPr lang="es-E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 </a:t>
            </a:r>
            <a:r>
              <a:rPr lang="es-E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…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}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s-ES" dirty="0"/>
          </a:p>
        </p:txBody>
      </p:sp>
      <p:sp>
        <p:nvSpPr>
          <p:cNvPr id="9" name="3 Marcador de contenido"/>
          <p:cNvSpPr>
            <a:spLocks noGrp="1"/>
          </p:cNvSpPr>
          <p:nvPr>
            <p:ph idx="1"/>
          </p:nvPr>
        </p:nvSpPr>
        <p:spPr>
          <a:xfrm>
            <a:off x="210385" y="5373216"/>
            <a:ext cx="8933615" cy="165618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Como  </a:t>
            </a:r>
            <a:r>
              <a:rPr lang="en-US" sz="3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Noble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es </a:t>
            </a:r>
            <a:r>
              <a:rPr lang="es-CL" sz="3200" dirty="0" smtClean="0">
                <a:solidFill>
                  <a:srgbClr val="C0504D"/>
                </a:solidFill>
              </a:rPr>
              <a:t>subclase</a:t>
            </a: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L" sz="3200" dirty="0" smtClean="0">
                <a:solidFill>
                  <a:srgbClr val="C0504D"/>
                </a:solidFill>
              </a:rPr>
              <a:t>de 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, podemos </a:t>
            </a:r>
            <a:r>
              <a:rPr lang="es-CL" sz="3200" dirty="0" smtClean="0">
                <a:solidFill>
                  <a:srgbClr val="C0504D"/>
                </a:solidFill>
              </a:rPr>
              <a:t>especializarla</a:t>
            </a: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s-CL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Conector recto 9"/>
          <p:cNvCxnSpPr/>
          <p:nvPr/>
        </p:nvCxnSpPr>
        <p:spPr>
          <a:xfrm>
            <a:off x="683568" y="3596184"/>
            <a:ext cx="108012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Cerrar llave 7"/>
          <p:cNvSpPr/>
          <p:nvPr/>
        </p:nvSpPr>
        <p:spPr>
          <a:xfrm>
            <a:off x="5508104" y="3645024"/>
            <a:ext cx="360040" cy="136815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4208" y="1988840"/>
            <a:ext cx="2416875" cy="1916832"/>
          </a:xfrm>
          <a:prstGeom prst="rect">
            <a:avLst/>
          </a:prstGeom>
        </p:spPr>
      </p:pic>
      <p:sp>
        <p:nvSpPr>
          <p:cNvPr id="13" name="Llamada ovalada 12"/>
          <p:cNvSpPr/>
          <p:nvPr/>
        </p:nvSpPr>
        <p:spPr>
          <a:xfrm>
            <a:off x="5652120" y="1196752"/>
            <a:ext cx="1800200" cy="936104"/>
          </a:xfrm>
          <a:prstGeom prst="wedgeEllipseCallout">
            <a:avLst>
              <a:gd name="adj1" fmla="val 22211"/>
              <a:gd name="adj2" fmla="val 6736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Obvio</a:t>
            </a:r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6084168" y="3933056"/>
            <a:ext cx="2664296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Tiene lo mismo que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 </a:t>
            </a:r>
            <a:r>
              <a:rPr lang="es-ES" dirty="0" smtClean="0"/>
              <a:t>y aún más.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1907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OJO!</a:t>
            </a:r>
            <a:endParaRPr lang="es-CL" i="1" dirty="0">
              <a:solidFill>
                <a:schemeClr val="accent2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11560" y="1268760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Noble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Noble(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nombre) :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(nombre) {</a:t>
            </a:r>
          </a:p>
          <a:p>
            <a:r>
              <a:rPr lang="es-ES_trad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s-ES_trad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Constructor</a:t>
            </a:r>
            <a:endParaRPr lang="es-ES_trad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s-E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servidores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 void </a:t>
            </a:r>
            <a:r>
              <a:rPr lang="es-E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UsarLujos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s-E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</a:t>
            </a:r>
            <a:r>
              <a:rPr lang="es-E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 </a:t>
            </a:r>
            <a:r>
              <a:rPr lang="es-E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…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}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s-ES" dirty="0"/>
          </a:p>
        </p:txBody>
      </p:sp>
      <p:sp>
        <p:nvSpPr>
          <p:cNvPr id="9" name="3 Marcador de contenido"/>
          <p:cNvSpPr>
            <a:spLocks noGrp="1"/>
          </p:cNvSpPr>
          <p:nvPr>
            <p:ph idx="1"/>
          </p:nvPr>
        </p:nvSpPr>
        <p:spPr>
          <a:xfrm>
            <a:off x="238565" y="4797152"/>
            <a:ext cx="8933615" cy="1656184"/>
          </a:xfrm>
        </p:spPr>
        <p:txBody>
          <a:bodyPr>
            <a:normAutofit fontScale="92500"/>
          </a:bodyPr>
          <a:lstStyle/>
          <a:p>
            <a:pPr marL="457200" lvl="1" indent="0">
              <a:buNone/>
            </a:pP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No olvidar que si la </a:t>
            </a:r>
            <a:r>
              <a:rPr lang="es-CL" sz="3200" dirty="0" smtClean="0">
                <a:solidFill>
                  <a:srgbClr val="C0504D"/>
                </a:solidFill>
              </a:rPr>
              <a:t>superclase tiene un constructor</a:t>
            </a: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s-CL" sz="3200" b="1" dirty="0" smtClean="0">
                <a:solidFill>
                  <a:schemeClr val="accent2"/>
                </a:solidFill>
              </a:rPr>
              <a:t>debemos usarlo</a:t>
            </a:r>
            <a:r>
              <a:rPr lang="es-CL" sz="3200" dirty="0" smtClean="0">
                <a:solidFill>
                  <a:schemeClr val="accent2"/>
                </a:solidFill>
              </a:rPr>
              <a:t> </a:t>
            </a: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para construir una subclase.</a:t>
            </a:r>
          </a:p>
          <a:p>
            <a:pPr marL="457200" lvl="1" indent="0">
              <a:buNone/>
            </a:pP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Sea o no sea abstract.</a:t>
            </a:r>
            <a:endParaRPr lang="es-CL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Marco 4"/>
          <p:cNvSpPr/>
          <p:nvPr/>
        </p:nvSpPr>
        <p:spPr>
          <a:xfrm>
            <a:off x="1259632" y="1700808"/>
            <a:ext cx="6264696" cy="1152128"/>
          </a:xfrm>
          <a:prstGeom prst="frame">
            <a:avLst>
              <a:gd name="adj1" fmla="val 621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5292080" y="2204864"/>
            <a:ext cx="165618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4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3491880" y="1268760"/>
            <a:ext cx="100811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OJO!</a:t>
            </a:r>
            <a:endParaRPr lang="es-CL" i="1" dirty="0">
              <a:solidFill>
                <a:schemeClr val="accent2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11560" y="1268760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Noble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Noble(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nombre) :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(nombre) {</a:t>
            </a:r>
          </a:p>
          <a:p>
            <a:r>
              <a:rPr lang="es-ES_trad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s-ES_trad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Constructor</a:t>
            </a:r>
            <a:endParaRPr lang="es-ES_trad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s-E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protected Persona[]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servidores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private void </a:t>
            </a:r>
            <a:r>
              <a:rPr lang="es-ES" dirty="0" err="1" smtClean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UsarLujos</a:t>
            </a:r>
            <a:r>
              <a:rPr lang="es-ES" dirty="0" smtClean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r>
              <a:rPr lang="es-ES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s-ES" dirty="0" smtClean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/</a:t>
            </a:r>
            <a:r>
              <a:rPr lang="es-ES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/ </a:t>
            </a:r>
            <a:r>
              <a:rPr lang="es-ES" dirty="0" smtClean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… </a:t>
            </a:r>
          </a:p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	}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s-ES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5292080" y="2204864"/>
            <a:ext cx="165618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ortar rectángulo de esquina sencilla 7"/>
          <p:cNvSpPr/>
          <p:nvPr/>
        </p:nvSpPr>
        <p:spPr>
          <a:xfrm>
            <a:off x="2411760" y="3429000"/>
            <a:ext cx="4824536" cy="2592288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Persona(</a:t>
            </a:r>
            <a:r>
              <a:rPr lang="fr-FR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nombre) {</a:t>
            </a:r>
          </a:p>
          <a:p>
            <a:r>
              <a:rPr lang="es-ES_trad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s-ES_tradnl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s-ES_tradnl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.nombre</a:t>
            </a:r>
            <a:r>
              <a:rPr lang="es-ES_trad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nombre;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.vivo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s-E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...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s-ES" sz="1600" dirty="0"/>
          </a:p>
        </p:txBody>
      </p:sp>
      <p:sp>
        <p:nvSpPr>
          <p:cNvPr id="11" name="Flecha curvada hacia la izquierda 10"/>
          <p:cNvSpPr/>
          <p:nvPr/>
        </p:nvSpPr>
        <p:spPr>
          <a:xfrm>
            <a:off x="6948264" y="1844824"/>
            <a:ext cx="2016224" cy="3096344"/>
          </a:xfrm>
          <a:prstGeom prst="curvedLeftArrow">
            <a:avLst>
              <a:gd name="adj1" fmla="val 19513"/>
              <a:gd name="adj2" fmla="val 5000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Flecha curva 5"/>
          <p:cNvSpPr/>
          <p:nvPr/>
        </p:nvSpPr>
        <p:spPr>
          <a:xfrm flipH="1">
            <a:off x="4572000" y="1340768"/>
            <a:ext cx="1080120" cy="504056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4499992" y="1700808"/>
            <a:ext cx="1296144" cy="1944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367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i="1" dirty="0" err="1" smtClean="0">
                <a:solidFill>
                  <a:schemeClr val="accent2"/>
                </a:solidFill>
              </a:rPr>
              <a:t>Modificador</a:t>
            </a:r>
            <a:r>
              <a:rPr lang="en-US" i="1" dirty="0" smtClean="0">
                <a:solidFill>
                  <a:schemeClr val="accent2"/>
                </a:solidFill>
              </a:rPr>
              <a:t>: Virtual</a:t>
            </a:r>
            <a:endParaRPr lang="es-CL" i="1" dirty="0">
              <a:solidFill>
                <a:schemeClr val="accent2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95536" y="2708920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Morir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vivo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s-ES" dirty="0"/>
          </a:p>
        </p:txBody>
      </p:sp>
      <p:sp>
        <p:nvSpPr>
          <p:cNvPr id="11" name="Llamada rectangular 10"/>
          <p:cNvSpPr/>
          <p:nvPr/>
        </p:nvSpPr>
        <p:spPr>
          <a:xfrm>
            <a:off x="827584" y="3861048"/>
            <a:ext cx="7848872" cy="1152128"/>
          </a:xfrm>
          <a:prstGeom prst="wedgeRectCallout">
            <a:avLst>
              <a:gd name="adj1" fmla="val -30160"/>
              <a:gd name="adj2" fmla="val -8184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dirty="0" smtClean="0"/>
              <a:t>	Tiene implementación por defecto. </a:t>
            </a:r>
          </a:p>
          <a:p>
            <a:r>
              <a:rPr lang="es-ES" sz="2000" dirty="0" smtClean="0"/>
              <a:t>	Pero una subclase puede modificarla a </a:t>
            </a:r>
            <a:r>
              <a:rPr lang="es-ES" sz="2000" dirty="0" smtClean="0"/>
              <a:t>gusto si lo desea.</a:t>
            </a: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36826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i="1" dirty="0" err="1" smtClean="0">
                <a:solidFill>
                  <a:schemeClr val="accent2"/>
                </a:solidFill>
              </a:rPr>
              <a:t>Modificador</a:t>
            </a:r>
            <a:r>
              <a:rPr lang="en-US" i="1" dirty="0" smtClean="0">
                <a:solidFill>
                  <a:schemeClr val="accent2"/>
                </a:solidFill>
              </a:rPr>
              <a:t>: Override</a:t>
            </a:r>
            <a:endParaRPr lang="es-CL" i="1" dirty="0">
              <a:solidFill>
                <a:schemeClr val="accent2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788024" y="4725144"/>
            <a:ext cx="72728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Morir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r>
              <a:rPr lang="is-I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base</a:t>
            </a:r>
            <a:r>
              <a:rPr lang="is-I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.Morir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Vivir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// Implementación         </a:t>
            </a:r>
            <a:endParaRPr lang="es-ES" dirty="0">
              <a:solidFill>
                <a:schemeClr val="accent3">
                  <a:lumMod val="75000"/>
                </a:schemeClr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395536" y="1196752"/>
            <a:ext cx="8568952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fi-FI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Morir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vivo = 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Vivir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s-E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//...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s-ES" dirty="0"/>
          </a:p>
        </p:txBody>
      </p:sp>
      <p:sp>
        <p:nvSpPr>
          <p:cNvPr id="6" name="Cerrar llave 5"/>
          <p:cNvSpPr/>
          <p:nvPr/>
        </p:nvSpPr>
        <p:spPr>
          <a:xfrm>
            <a:off x="5436096" y="1124744"/>
            <a:ext cx="288032" cy="28083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angular 7"/>
          <p:cNvCxnSpPr>
            <a:stCxn id="6" idx="1"/>
          </p:cNvCxnSpPr>
          <p:nvPr/>
        </p:nvCxnSpPr>
        <p:spPr>
          <a:xfrm rot="10800000" flipH="1" flipV="1">
            <a:off x="5724128" y="2528900"/>
            <a:ext cx="936104" cy="1836204"/>
          </a:xfrm>
          <a:prstGeom prst="bentConnector4">
            <a:avLst>
              <a:gd name="adj1" fmla="val 172117"/>
              <a:gd name="adj2" fmla="val 8823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5652120" y="198884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Superclase</a:t>
            </a:r>
            <a:endParaRPr lang="es-ES" sz="24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724128" y="364502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/>
              <a:t>Subclase</a:t>
            </a:r>
            <a:endParaRPr lang="es-ES" sz="2400" dirty="0"/>
          </a:p>
        </p:txBody>
      </p:sp>
      <p:sp>
        <p:nvSpPr>
          <p:cNvPr id="23" name="3 Marcador de contenido"/>
          <p:cNvSpPr>
            <a:spLocks noGrp="1"/>
          </p:cNvSpPr>
          <p:nvPr>
            <p:ph idx="1"/>
          </p:nvPr>
        </p:nvSpPr>
        <p:spPr>
          <a:xfrm>
            <a:off x="251520" y="4797152"/>
            <a:ext cx="3888432" cy="1656184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s-CL" dirty="0" smtClean="0">
                <a:solidFill>
                  <a:schemeClr val="accent2"/>
                </a:solidFill>
              </a:rPr>
              <a:t>Sobreescribe</a:t>
            </a:r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 el comportamiento de la superclase</a:t>
            </a:r>
          </a:p>
        </p:txBody>
      </p:sp>
    </p:spTree>
    <p:extLst>
      <p:ext uri="{BB962C8B-B14F-4D97-AF65-F5344CB8AC3E}">
        <p14:creationId xmlns:p14="http://schemas.microsoft.com/office/powerpoint/2010/main" val="1972872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ES" b="1" dirty="0" smtClean="0">
                <a:solidFill>
                  <a:srgbClr val="7F7F7F"/>
                </a:solidFill>
              </a:rPr>
              <a:t>Superclase</a:t>
            </a:r>
          </a:p>
          <a:p>
            <a:pPr lvl="1">
              <a:buFontTx/>
              <a:buChar char="-"/>
            </a:pPr>
            <a:r>
              <a:rPr lang="es-ES" dirty="0" smtClean="0">
                <a:solidFill>
                  <a:srgbClr val="7F7F7F"/>
                </a:solidFill>
              </a:rPr>
              <a:t>También llamada “</a:t>
            </a:r>
            <a:r>
              <a:rPr lang="es-ES" dirty="0" smtClean="0">
                <a:solidFill>
                  <a:schemeClr val="accent2"/>
                </a:solidFill>
              </a:rPr>
              <a:t>clase base</a:t>
            </a:r>
            <a:r>
              <a:rPr lang="es-ES" dirty="0" smtClean="0">
                <a:solidFill>
                  <a:srgbClr val="7F7F7F"/>
                </a:solidFill>
              </a:rPr>
              <a:t>” o “clase padre”.</a:t>
            </a:r>
          </a:p>
          <a:p>
            <a:pPr lvl="1">
              <a:buFontTx/>
              <a:buChar char="-"/>
            </a:pPr>
            <a:endParaRPr lang="es-ES" dirty="0" smtClean="0">
              <a:solidFill>
                <a:srgbClr val="7F7F7F"/>
              </a:solidFill>
            </a:endParaRPr>
          </a:p>
          <a:p>
            <a:pPr>
              <a:buFontTx/>
              <a:buChar char="-"/>
            </a:pPr>
            <a:r>
              <a:rPr lang="es-ES" b="1" dirty="0" smtClean="0">
                <a:solidFill>
                  <a:srgbClr val="7F7F7F"/>
                </a:solidFill>
              </a:rPr>
              <a:t>Subclases</a:t>
            </a:r>
          </a:p>
          <a:p>
            <a:pPr lvl="1">
              <a:buFontTx/>
              <a:buChar char="-"/>
            </a:pPr>
            <a:r>
              <a:rPr lang="es-ES" dirty="0" smtClean="0">
                <a:solidFill>
                  <a:srgbClr val="7F7F7F"/>
                </a:solidFill>
              </a:rPr>
              <a:t>También llamadas “</a:t>
            </a:r>
            <a:r>
              <a:rPr lang="es-ES" dirty="0" smtClean="0">
                <a:solidFill>
                  <a:srgbClr val="C0504D"/>
                </a:solidFill>
              </a:rPr>
              <a:t>clases derivadas</a:t>
            </a:r>
            <a:r>
              <a:rPr lang="es-ES" dirty="0" smtClean="0">
                <a:solidFill>
                  <a:srgbClr val="7F7F7F"/>
                </a:solidFill>
              </a:rPr>
              <a:t>” o “clases hijo”</a:t>
            </a:r>
          </a:p>
          <a:p>
            <a:pPr lvl="1">
              <a:buFontTx/>
              <a:buChar char="-"/>
            </a:pP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Herencia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51520" y="5229200"/>
            <a:ext cx="8496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b="1" i="1" dirty="0">
                <a:solidFill>
                  <a:schemeClr val="bg1">
                    <a:lumMod val="50000"/>
                  </a:schemeClr>
                </a:solidFill>
              </a:rPr>
              <a:t>“Las </a:t>
            </a:r>
            <a:r>
              <a:rPr lang="es-ES" sz="2800" b="1" i="1" dirty="0" smtClean="0">
                <a:solidFill>
                  <a:schemeClr val="bg1">
                    <a:lumMod val="50000"/>
                  </a:schemeClr>
                </a:solidFill>
              </a:rPr>
              <a:t>subclases </a:t>
            </a:r>
            <a:r>
              <a:rPr lang="es-ES" sz="2800" b="1" i="1" dirty="0">
                <a:solidFill>
                  <a:schemeClr val="bg1">
                    <a:lumMod val="50000"/>
                  </a:schemeClr>
                </a:solidFill>
              </a:rPr>
              <a:t>heredan el comportamiento de la superclase y lo pueden </a:t>
            </a:r>
            <a:r>
              <a:rPr lang="es-ES" sz="2800" b="1" i="1" dirty="0">
                <a:solidFill>
                  <a:srgbClr val="C0504D"/>
                </a:solidFill>
              </a:rPr>
              <a:t>modificar</a:t>
            </a:r>
            <a:r>
              <a:rPr lang="es-ES" sz="2800" b="1" i="1" dirty="0">
                <a:solidFill>
                  <a:schemeClr val="bg1">
                    <a:lumMod val="50000"/>
                  </a:schemeClr>
                </a:solidFill>
              </a:rPr>
              <a:t> y/o </a:t>
            </a:r>
            <a:r>
              <a:rPr lang="es-ES" sz="2800" b="1" i="1" dirty="0">
                <a:solidFill>
                  <a:srgbClr val="C0504D"/>
                </a:solidFill>
              </a:rPr>
              <a:t>ampliar</a:t>
            </a:r>
            <a:r>
              <a:rPr lang="es-ES" sz="2800" b="1" i="1" dirty="0">
                <a:solidFill>
                  <a:schemeClr val="bg1">
                    <a:lumMod val="50000"/>
                  </a:schemeClr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344157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i="1" dirty="0" err="1" smtClean="0">
                <a:solidFill>
                  <a:schemeClr val="accent2"/>
                </a:solidFill>
              </a:rPr>
              <a:t>Modificador</a:t>
            </a:r>
            <a:r>
              <a:rPr lang="en-US" i="1" dirty="0" smtClean="0">
                <a:solidFill>
                  <a:schemeClr val="accent2"/>
                </a:solidFill>
              </a:rPr>
              <a:t>: Override</a:t>
            </a:r>
            <a:endParaRPr lang="es-CL" i="1" dirty="0">
              <a:solidFill>
                <a:schemeClr val="accent2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788024" y="4725144"/>
            <a:ext cx="72728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Morir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r>
              <a:rPr lang="is-I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base</a:t>
            </a:r>
            <a:r>
              <a:rPr lang="is-I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.Morir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Vivir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// Implementación         </a:t>
            </a:r>
            <a:endParaRPr lang="es-ES" dirty="0">
              <a:solidFill>
                <a:schemeClr val="accent3">
                  <a:lumMod val="75000"/>
                </a:schemeClr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395536" y="1196752"/>
            <a:ext cx="8568952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fi-FI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Morir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vivo = 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Vivir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s-E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//...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s-ES" dirty="0"/>
          </a:p>
        </p:txBody>
      </p:sp>
      <p:sp>
        <p:nvSpPr>
          <p:cNvPr id="6" name="Cerrar llave 5"/>
          <p:cNvSpPr/>
          <p:nvPr/>
        </p:nvSpPr>
        <p:spPr>
          <a:xfrm>
            <a:off x="5436096" y="1124744"/>
            <a:ext cx="288032" cy="28083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angular 7"/>
          <p:cNvCxnSpPr>
            <a:stCxn id="6" idx="1"/>
          </p:cNvCxnSpPr>
          <p:nvPr/>
        </p:nvCxnSpPr>
        <p:spPr>
          <a:xfrm rot="10800000" flipH="1" flipV="1">
            <a:off x="5724128" y="2528900"/>
            <a:ext cx="936104" cy="1836204"/>
          </a:xfrm>
          <a:prstGeom prst="bentConnector4">
            <a:avLst>
              <a:gd name="adj1" fmla="val 172117"/>
              <a:gd name="adj2" fmla="val 8823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5652120" y="198884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Superclase</a:t>
            </a:r>
            <a:endParaRPr lang="es-ES" sz="24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724128" y="364502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/>
              <a:t>Subclase</a:t>
            </a:r>
            <a:endParaRPr lang="es-ES" sz="2400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4825991"/>
            <a:ext cx="2592288" cy="2055953"/>
          </a:xfrm>
          <a:prstGeom prst="rect">
            <a:avLst/>
          </a:prstGeom>
        </p:spPr>
      </p:pic>
      <p:sp>
        <p:nvSpPr>
          <p:cNvPr id="20" name="Llamada ovalada 19"/>
          <p:cNvSpPr/>
          <p:nvPr/>
        </p:nvSpPr>
        <p:spPr>
          <a:xfrm>
            <a:off x="1691680" y="4149080"/>
            <a:ext cx="2700817" cy="1080120"/>
          </a:xfrm>
          <a:prstGeom prst="wedgeEllipseCallout">
            <a:avLst>
              <a:gd name="adj1" fmla="val -29354"/>
              <a:gd name="adj2" fmla="val 5861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¿Qué hace ese “</a:t>
            </a:r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s-ES" dirty="0" smtClean="0"/>
              <a:t>”?</a:t>
            </a:r>
            <a:endParaRPr lang="es-ES" dirty="0"/>
          </a:p>
        </p:txBody>
      </p:sp>
      <p:cxnSp>
        <p:nvCxnSpPr>
          <p:cNvPr id="22" name="Conector recto 21"/>
          <p:cNvCxnSpPr/>
          <p:nvPr/>
        </p:nvCxnSpPr>
        <p:spPr>
          <a:xfrm>
            <a:off x="5740409" y="5366329"/>
            <a:ext cx="64807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679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i="1" dirty="0" err="1" smtClean="0">
                <a:solidFill>
                  <a:schemeClr val="accent2"/>
                </a:solidFill>
              </a:rPr>
              <a:t>Modificador</a:t>
            </a:r>
            <a:r>
              <a:rPr lang="en-US" i="1" dirty="0" smtClean="0">
                <a:solidFill>
                  <a:schemeClr val="accent2"/>
                </a:solidFill>
              </a:rPr>
              <a:t>: Override</a:t>
            </a:r>
            <a:endParaRPr lang="es-CL" i="1" dirty="0">
              <a:solidFill>
                <a:schemeClr val="accent2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788024" y="4725144"/>
            <a:ext cx="72728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Morir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r>
              <a:rPr lang="is-I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base</a:t>
            </a:r>
            <a:r>
              <a:rPr lang="is-I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.Morir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Vivir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// Implementación         </a:t>
            </a:r>
            <a:endParaRPr lang="es-ES" dirty="0">
              <a:solidFill>
                <a:schemeClr val="accent3">
                  <a:lumMod val="75000"/>
                </a:schemeClr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395536" y="1196752"/>
            <a:ext cx="8568952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fi-FI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Morir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vivo = 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Vivir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s-E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//...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s-ES" dirty="0"/>
          </a:p>
        </p:txBody>
      </p:sp>
      <p:sp>
        <p:nvSpPr>
          <p:cNvPr id="6" name="Cerrar llave 5"/>
          <p:cNvSpPr/>
          <p:nvPr/>
        </p:nvSpPr>
        <p:spPr>
          <a:xfrm>
            <a:off x="5436096" y="1124744"/>
            <a:ext cx="288032" cy="28083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angular 7"/>
          <p:cNvCxnSpPr>
            <a:stCxn id="6" idx="1"/>
          </p:cNvCxnSpPr>
          <p:nvPr/>
        </p:nvCxnSpPr>
        <p:spPr>
          <a:xfrm rot="10800000" flipH="1" flipV="1">
            <a:off x="5724128" y="2528900"/>
            <a:ext cx="936104" cy="1836204"/>
          </a:xfrm>
          <a:prstGeom prst="bentConnector4">
            <a:avLst>
              <a:gd name="adj1" fmla="val 172117"/>
              <a:gd name="adj2" fmla="val 8823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5652120" y="198884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Superclase</a:t>
            </a:r>
            <a:endParaRPr lang="es-ES" sz="24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724128" y="364502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/>
              <a:t>Subclase</a:t>
            </a:r>
            <a:endParaRPr lang="es-ES" sz="2400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735339">
            <a:off x="-421099" y="5151768"/>
            <a:ext cx="2592288" cy="2055953"/>
          </a:xfrm>
          <a:prstGeom prst="rect">
            <a:avLst/>
          </a:prstGeom>
        </p:spPr>
      </p:pic>
      <p:cxnSp>
        <p:nvCxnSpPr>
          <p:cNvPr id="22" name="Conector recto 21"/>
          <p:cNvCxnSpPr/>
          <p:nvPr/>
        </p:nvCxnSpPr>
        <p:spPr>
          <a:xfrm>
            <a:off x="5740409" y="5366329"/>
            <a:ext cx="64807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ector angular 6"/>
          <p:cNvCxnSpPr/>
          <p:nvPr/>
        </p:nvCxnSpPr>
        <p:spPr>
          <a:xfrm rot="10800000">
            <a:off x="2267744" y="2492896"/>
            <a:ext cx="3312368" cy="2736304"/>
          </a:xfrm>
          <a:prstGeom prst="bentConnector3">
            <a:avLst>
              <a:gd name="adj1" fmla="val 10013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339752" y="450912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Llama al método de la superclase.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339752" y="5301208"/>
            <a:ext cx="172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 es obligación utilizarlo.</a:t>
            </a:r>
          </a:p>
          <a:p>
            <a:r>
              <a:rPr lang="es-ES" dirty="0" smtClean="0"/>
              <a:t>Los métodos abstractos no tienen “base”.</a:t>
            </a:r>
          </a:p>
        </p:txBody>
      </p:sp>
    </p:spTree>
    <p:extLst>
      <p:ext uri="{BB962C8B-B14F-4D97-AF65-F5344CB8AC3E}">
        <p14:creationId xmlns:p14="http://schemas.microsoft.com/office/powerpoint/2010/main" val="2115742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i="1" dirty="0" err="1" smtClean="0">
                <a:solidFill>
                  <a:schemeClr val="accent2"/>
                </a:solidFill>
              </a:rPr>
              <a:t>Modificador</a:t>
            </a:r>
            <a:r>
              <a:rPr lang="en-US" i="1" dirty="0" smtClean="0">
                <a:solidFill>
                  <a:schemeClr val="accent2"/>
                </a:solidFill>
              </a:rPr>
              <a:t>: Override</a:t>
            </a:r>
            <a:endParaRPr lang="es-CL" i="1" dirty="0">
              <a:solidFill>
                <a:schemeClr val="accent2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788024" y="4725144"/>
            <a:ext cx="72728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s-E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Vivir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// Implementación         </a:t>
            </a:r>
            <a:endParaRPr lang="es-ES" dirty="0">
              <a:solidFill>
                <a:schemeClr val="accent3">
                  <a:lumMod val="75000"/>
                </a:schemeClr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395536" y="1196752"/>
            <a:ext cx="8568952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fi-FI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Morir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vivo = 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Vivir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s-E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//...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s-ES" dirty="0"/>
          </a:p>
        </p:txBody>
      </p:sp>
      <p:sp>
        <p:nvSpPr>
          <p:cNvPr id="6" name="Cerrar llave 5"/>
          <p:cNvSpPr/>
          <p:nvPr/>
        </p:nvSpPr>
        <p:spPr>
          <a:xfrm>
            <a:off x="5436096" y="1124744"/>
            <a:ext cx="288032" cy="28083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angular 7"/>
          <p:cNvCxnSpPr>
            <a:stCxn id="6" idx="1"/>
          </p:cNvCxnSpPr>
          <p:nvPr/>
        </p:nvCxnSpPr>
        <p:spPr>
          <a:xfrm rot="10800000" flipH="1" flipV="1">
            <a:off x="5724128" y="2528900"/>
            <a:ext cx="936104" cy="1836204"/>
          </a:xfrm>
          <a:prstGeom prst="bentConnector4">
            <a:avLst>
              <a:gd name="adj1" fmla="val 172117"/>
              <a:gd name="adj2" fmla="val 8823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5652120" y="198884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Superclase</a:t>
            </a:r>
            <a:endParaRPr lang="es-ES" sz="24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724128" y="364502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/>
              <a:t>Subclase</a:t>
            </a:r>
            <a:endParaRPr lang="es-ES" sz="2400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735339">
            <a:off x="-421099" y="5151768"/>
            <a:ext cx="2592288" cy="2055953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788024" y="4797152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 es necesario sobre-escribir los </a:t>
            </a:r>
            <a:r>
              <a:rPr lang="fi-FI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s-ES" dirty="0" smtClean="0"/>
              <a:t>. </a:t>
            </a:r>
            <a:r>
              <a:rPr lang="es-ES" dirty="0" smtClean="0"/>
              <a:t>De este m</a:t>
            </a:r>
            <a:r>
              <a:rPr lang="es-ES" dirty="0" smtClean="0"/>
              <a:t>odo, se usa la implementación por defecto.</a:t>
            </a:r>
            <a:endParaRPr lang="es-ES" dirty="0"/>
          </a:p>
        </p:txBody>
      </p:sp>
      <p:cxnSp>
        <p:nvCxnSpPr>
          <p:cNvPr id="18" name="Conector angular 17"/>
          <p:cNvCxnSpPr/>
          <p:nvPr/>
        </p:nvCxnSpPr>
        <p:spPr>
          <a:xfrm rot="16200000" flipV="1">
            <a:off x="2051720" y="2708920"/>
            <a:ext cx="2736304" cy="2304256"/>
          </a:xfrm>
          <a:prstGeom prst="bentConnector3">
            <a:avLst>
              <a:gd name="adj1" fmla="val -116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630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5976" y="2517655"/>
            <a:ext cx="5472608" cy="434034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321437">
            <a:off x="-27923" y="3789040"/>
            <a:ext cx="6854056" cy="3448447"/>
          </a:xfrm>
          <a:prstGeom prst="rect">
            <a:avLst/>
          </a:prstGeom>
        </p:spPr>
      </p:pic>
      <p:sp>
        <p:nvSpPr>
          <p:cNvPr id="13" name="Llamada ovalada 12"/>
          <p:cNvSpPr/>
          <p:nvPr/>
        </p:nvSpPr>
        <p:spPr>
          <a:xfrm>
            <a:off x="2267744" y="620688"/>
            <a:ext cx="4176464" cy="2088232"/>
          </a:xfrm>
          <a:prstGeom prst="wedgeEllipseCallout">
            <a:avLst>
              <a:gd name="adj1" fmla="val 22603"/>
              <a:gd name="adj2" fmla="val 7183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err="1" smtClean="0"/>
              <a:t>Men</a:t>
            </a:r>
            <a:r>
              <a:rPr lang="es-ES" sz="2000" dirty="0" smtClean="0"/>
              <a:t>, </a:t>
            </a:r>
            <a:r>
              <a:rPr lang="es-ES" sz="2000" b="1" dirty="0" smtClean="0"/>
              <a:t>instanciaré</a:t>
            </a:r>
            <a:r>
              <a:rPr lang="es-ES" sz="2000" dirty="0" smtClean="0"/>
              <a:t> muchas Personas para que hagan mi tarea de </a:t>
            </a:r>
            <a:r>
              <a:rPr lang="es-ES" sz="2000" dirty="0" err="1" smtClean="0"/>
              <a:t>progra</a:t>
            </a:r>
            <a:r>
              <a:rPr lang="es-ES" sz="2000" dirty="0" smtClean="0"/>
              <a:t>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633248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112" y="3797075"/>
            <a:ext cx="3859426" cy="3060925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-252536" y="260648"/>
            <a:ext cx="8640960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Noble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Rey(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nombre) :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(nombre)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servidores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[10000000000];</a:t>
            </a:r>
          </a:p>
          <a:p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da-DK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10000000000; i++</a:t>
            </a:r>
            <a:r>
              <a:rPr lang="da-D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s-ES_trad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esclabo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nombre = </a:t>
            </a:r>
            <a:r>
              <a:rPr lang="fr-F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"EL REY DEL FLOW"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Morir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.Morir();</a:t>
            </a:r>
          </a:p>
          <a:p>
            <a:r>
              <a:rPr lang="es-ES_trad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vivo = </a:t>
            </a:r>
            <a:r>
              <a:rPr lang="es-ES_trad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s-ES_trad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Vivir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// YOLO</a:t>
            </a:r>
            <a:endParaRPr lang="es-ES" dirty="0">
              <a:solidFill>
                <a:schemeClr val="accent3">
                  <a:lumMod val="75000"/>
                </a:schemeClr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s-ES" dirty="0"/>
          </a:p>
        </p:txBody>
      </p:sp>
      <p:sp>
        <p:nvSpPr>
          <p:cNvPr id="3" name="Llamada rectangular 2"/>
          <p:cNvSpPr/>
          <p:nvPr/>
        </p:nvSpPr>
        <p:spPr>
          <a:xfrm>
            <a:off x="5724128" y="2276872"/>
            <a:ext cx="3240360" cy="1512168"/>
          </a:xfrm>
          <a:prstGeom prst="wedge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¿Por qué hay: </a:t>
            </a:r>
          </a:p>
          <a:p>
            <a:pPr algn="ctr"/>
            <a:r>
              <a:rPr lang="es-ES" dirty="0"/>
              <a:t>2</a:t>
            </a:r>
            <a:r>
              <a:rPr lang="es-ES" dirty="0" smtClean="0"/>
              <a:t> Errores</a:t>
            </a:r>
          </a:p>
          <a:p>
            <a:pPr algn="ctr"/>
            <a:r>
              <a:rPr lang="es-ES" dirty="0" smtClean="0"/>
              <a:t>1 </a:t>
            </a:r>
            <a:r>
              <a:rPr lang="es-ES" dirty="0" err="1" smtClean="0"/>
              <a:t>Warning</a:t>
            </a:r>
            <a:endParaRPr lang="es-ES" dirty="0" smtClean="0"/>
          </a:p>
          <a:p>
            <a:pPr algn="ctr"/>
            <a:r>
              <a:rPr lang="es-ES" dirty="0" smtClean="0"/>
              <a:t>1 </a:t>
            </a:r>
            <a:r>
              <a:rPr lang="es-ES" dirty="0" err="1" smtClean="0"/>
              <a:t>String</a:t>
            </a:r>
            <a:r>
              <a:rPr lang="es-ES" dirty="0" smtClean="0"/>
              <a:t> redundante 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394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193536">
            <a:off x="5951011" y="4737992"/>
            <a:ext cx="3529185" cy="2799010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-252536" y="260648"/>
            <a:ext cx="8640960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Noble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Rey(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nombre) :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(nombre)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servidores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[10000000000];</a:t>
            </a:r>
          </a:p>
          <a:p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da-DK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10000000000; i++</a:t>
            </a:r>
            <a:r>
              <a:rPr lang="da-D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s-ES_trad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esclabo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nombre = </a:t>
            </a:r>
            <a:r>
              <a:rPr lang="fr-F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"EL REY DEL FLOW"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Morir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.Morir();</a:t>
            </a:r>
          </a:p>
          <a:p>
            <a:r>
              <a:rPr lang="es-ES_trad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vivo = </a:t>
            </a:r>
            <a:r>
              <a:rPr lang="es-ES_trad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s-ES_trad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Vivir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// YOLO</a:t>
            </a:r>
            <a:endParaRPr lang="es-ES" dirty="0">
              <a:solidFill>
                <a:schemeClr val="accent3">
                  <a:lumMod val="75000"/>
                </a:schemeClr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s-E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3203848" y="1988840"/>
            <a:ext cx="345638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3 Marcador de contenido"/>
          <p:cNvSpPr>
            <a:spLocks noGrp="1"/>
          </p:cNvSpPr>
          <p:nvPr>
            <p:ph idx="1"/>
          </p:nvPr>
        </p:nvSpPr>
        <p:spPr>
          <a:xfrm>
            <a:off x="5148064" y="2348880"/>
            <a:ext cx="3780928" cy="2016224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Recuerda que las clases abstractas </a:t>
            </a:r>
            <a:r>
              <a:rPr lang="es-CL" sz="3200" dirty="0" smtClean="0">
                <a:solidFill>
                  <a:srgbClr val="C0504D"/>
                </a:solidFill>
              </a:rPr>
              <a:t>no pueden ser instanciadas</a:t>
            </a: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5843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193536">
            <a:off x="5951011" y="4737992"/>
            <a:ext cx="3529185" cy="2799010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-252536" y="260648"/>
            <a:ext cx="8640960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Noble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Rey(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nombre) :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(nombre)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servidores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[10000000000];</a:t>
            </a:r>
          </a:p>
          <a:p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da-DK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10000000000; i++</a:t>
            </a:r>
            <a:r>
              <a:rPr lang="da-D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s-ES_trad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esclabo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nombre = </a:t>
            </a:r>
            <a:r>
              <a:rPr lang="fr-F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"EL REY DEL FLOW"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Morir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.Morir();</a:t>
            </a:r>
          </a:p>
          <a:p>
            <a:r>
              <a:rPr lang="es-ES_trad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vivo = </a:t>
            </a:r>
            <a:r>
              <a:rPr lang="es-ES_trad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s-ES_trad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Vivir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// YOLO</a:t>
            </a:r>
            <a:endParaRPr lang="es-ES" dirty="0">
              <a:solidFill>
                <a:schemeClr val="accent3">
                  <a:lumMod val="75000"/>
                </a:schemeClr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s-E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1331640" y="3933056"/>
            <a:ext cx="151216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3 Marcador de contenido"/>
          <p:cNvSpPr>
            <a:spLocks noGrp="1"/>
          </p:cNvSpPr>
          <p:nvPr>
            <p:ph idx="1"/>
          </p:nvPr>
        </p:nvSpPr>
        <p:spPr>
          <a:xfrm>
            <a:off x="5148064" y="2492896"/>
            <a:ext cx="3780928" cy="201622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Vivo es un </a:t>
            </a:r>
            <a:r>
              <a:rPr lang="en-US" sz="3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privado</a:t>
            </a:r>
            <a:r>
              <a:rPr lang="en-US" sz="3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de “Persona”.</a:t>
            </a:r>
          </a:p>
        </p:txBody>
      </p:sp>
    </p:spTree>
    <p:extLst>
      <p:ext uri="{BB962C8B-B14F-4D97-AF65-F5344CB8AC3E}">
        <p14:creationId xmlns:p14="http://schemas.microsoft.com/office/powerpoint/2010/main" val="3944856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193536">
            <a:off x="5951011" y="4737992"/>
            <a:ext cx="3529185" cy="2799010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-252536" y="260648"/>
            <a:ext cx="8640960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Noble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Rey(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nombre) :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(nombre)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servidores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[10000000000];</a:t>
            </a:r>
          </a:p>
          <a:p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da-DK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10000000000; i++</a:t>
            </a:r>
            <a:r>
              <a:rPr lang="da-D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s-ES_trad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esclabo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nombre = </a:t>
            </a:r>
            <a:r>
              <a:rPr lang="fr-F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"EL REY DEL FLOW"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Morir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.Morir();</a:t>
            </a:r>
          </a:p>
          <a:p>
            <a:r>
              <a:rPr lang="es-ES_trad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vivo = </a:t>
            </a:r>
            <a:r>
              <a:rPr lang="es-ES_trad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s-ES_trad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Vivir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// YOLO</a:t>
            </a:r>
            <a:endParaRPr lang="es-ES" dirty="0">
              <a:solidFill>
                <a:schemeClr val="accent3">
                  <a:lumMod val="75000"/>
                </a:schemeClr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s-E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3779912" y="1700808"/>
            <a:ext cx="151216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3 Marcador de contenido"/>
          <p:cNvSpPr>
            <a:spLocks noGrp="1"/>
          </p:cNvSpPr>
          <p:nvPr>
            <p:ph idx="1"/>
          </p:nvPr>
        </p:nvSpPr>
        <p:spPr>
          <a:xfrm>
            <a:off x="5148064" y="2348880"/>
            <a:ext cx="3780928" cy="2016224"/>
          </a:xfrm>
        </p:spPr>
        <p:txBody>
          <a:bodyPr>
            <a:normAutofit fontScale="85000" lnSpcReduction="10000"/>
          </a:bodyPr>
          <a:lstStyle/>
          <a:p>
            <a:pPr marL="457200" lvl="1" indent="0">
              <a:buNone/>
            </a:pPr>
            <a:r>
              <a:rPr lang="da-DK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10000000000 </a:t>
            </a:r>
            <a:r>
              <a:rPr lang="es-ES" sz="3200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s más grande que el máximo </a:t>
            </a:r>
            <a:r>
              <a:rPr lang="da-DK" sz="3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da-DK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de 32bits</a:t>
            </a:r>
            <a:r>
              <a:rPr lang="es-CL" sz="3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pl-PL" sz="1600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pl-PL" sz="1600" dirty="0" err="1">
                <a:solidFill>
                  <a:schemeClr val="bg1">
                    <a:lumMod val="50000"/>
                  </a:schemeClr>
                </a:solidFill>
              </a:rPr>
              <a:t>msdn.microsoft.com</a:t>
            </a:r>
            <a:r>
              <a:rPr lang="pl-PL" sz="1600" dirty="0">
                <a:solidFill>
                  <a:schemeClr val="bg1">
                    <a:lumMod val="50000"/>
                  </a:schemeClr>
                </a:solidFill>
              </a:rPr>
              <a:t>/en-</a:t>
            </a:r>
            <a:r>
              <a:rPr lang="pl-PL" sz="1600" dirty="0" err="1">
                <a:solidFill>
                  <a:schemeClr val="bg1">
                    <a:lumMod val="50000"/>
                  </a:schemeClr>
                </a:solidFill>
              </a:rPr>
              <a:t>us</a:t>
            </a:r>
            <a:r>
              <a:rPr lang="pl-PL" sz="16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pl-PL" sz="1600" dirty="0" err="1">
                <a:solidFill>
                  <a:schemeClr val="bg1">
                    <a:lumMod val="50000"/>
                  </a:schemeClr>
                </a:solidFill>
              </a:rPr>
              <a:t>library</a:t>
            </a:r>
            <a:r>
              <a:rPr lang="pl-PL" sz="1600" dirty="0">
                <a:solidFill>
                  <a:schemeClr val="bg1">
                    <a:lumMod val="50000"/>
                  </a:schemeClr>
                </a:solidFill>
              </a:rPr>
              <a:t>/system.int32.maxvalue(v=vs.110).</a:t>
            </a:r>
            <a:r>
              <a:rPr lang="pl-PL" sz="1600" dirty="0" err="1">
                <a:solidFill>
                  <a:schemeClr val="bg1">
                    <a:lumMod val="50000"/>
                  </a:schemeClr>
                </a:solidFill>
              </a:rPr>
              <a:t>aspx</a:t>
            </a:r>
            <a:endParaRPr lang="es-CL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s-CL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800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193536">
            <a:off x="5951011" y="4737992"/>
            <a:ext cx="3529185" cy="2799010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-252536" y="260648"/>
            <a:ext cx="8640960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Noble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Rey(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nombre) :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(nombre)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servidores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[10000000000];</a:t>
            </a:r>
          </a:p>
          <a:p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da-DK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10000000000; i++</a:t>
            </a:r>
            <a:r>
              <a:rPr lang="da-D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s-ES_trad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esclabo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nombre = </a:t>
            </a:r>
            <a:r>
              <a:rPr lang="fr-FR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"EL REY DEL FLOW"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Morir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.Morir();</a:t>
            </a:r>
          </a:p>
          <a:p>
            <a:r>
              <a:rPr lang="es-ES_trad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vivo = </a:t>
            </a:r>
            <a:r>
              <a:rPr lang="es-ES_trad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s-ES_trad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Vivir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// YOLO</a:t>
            </a:r>
            <a:endParaRPr lang="es-ES" dirty="0">
              <a:solidFill>
                <a:schemeClr val="accent3">
                  <a:lumMod val="75000"/>
                </a:schemeClr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s-E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2555776" y="2564904"/>
            <a:ext cx="201622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3 Marcador de contenido"/>
          <p:cNvSpPr>
            <a:spLocks noGrp="1"/>
          </p:cNvSpPr>
          <p:nvPr>
            <p:ph idx="1"/>
          </p:nvPr>
        </p:nvSpPr>
        <p:spPr>
          <a:xfrm>
            <a:off x="5148064" y="2852936"/>
            <a:ext cx="3780928" cy="14401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da-DK" sz="32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</a:rPr>
              <a:t>Es redundante re-</a:t>
            </a:r>
            <a:r>
              <a:rPr lang="da-DK" sz="32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</a:rPr>
              <a:t>asignar</a:t>
            </a:r>
            <a:r>
              <a:rPr lang="da-DK" sz="32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</a:rPr>
              <a:t> el </a:t>
            </a:r>
            <a:r>
              <a:rPr lang="da-DK" sz="3200" dirty="0" err="1" smtClean="0">
                <a:highlight>
                  <a:srgbClr val="FFFFFF"/>
                </a:highlight>
                <a:latin typeface="Consolas"/>
              </a:rPr>
              <a:t>nombre</a:t>
            </a:r>
            <a:endParaRPr lang="es-CL" sz="3200" dirty="0" smtClean="0"/>
          </a:p>
        </p:txBody>
      </p:sp>
      <p:cxnSp>
        <p:nvCxnSpPr>
          <p:cNvPr id="6" name="Conector recto 5"/>
          <p:cNvCxnSpPr/>
          <p:nvPr/>
        </p:nvCxnSpPr>
        <p:spPr>
          <a:xfrm>
            <a:off x="2195736" y="1124744"/>
            <a:ext cx="367240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856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323528" y="1340768"/>
            <a:ext cx="864096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it-IT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it-IT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Vasallo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it-IT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it-IT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Vasallo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nombre) :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(nombre) {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    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s-ES_tradnl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Vasallo no es </a:t>
            </a:r>
            <a:r>
              <a:rPr lang="es-ES_tradnl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s-ES_tradnl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y sí puede instanciarse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s-E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 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Vivir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s-E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s-E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Debemos </a:t>
            </a:r>
            <a:r>
              <a:rPr lang="es-E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implementarlo </a:t>
            </a:r>
            <a:r>
              <a:rPr lang="es-E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“{ }”</a:t>
            </a:r>
            <a:r>
              <a:rPr lang="es-E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s-E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aunque quede vacío.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s-E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i-FI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fi-FI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i-FI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Servir(</a:t>
            </a:r>
            <a:r>
              <a:rPr lang="fi-FI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Rey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rey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    </a:t>
            </a:r>
            <a:r>
              <a:rPr lang="es-E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Servir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endParaRPr lang="es-ES" dirty="0"/>
          </a:p>
        </p:txBody>
      </p:sp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Solución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16" name="2 Marcador de contenido"/>
          <p:cNvSpPr>
            <a:spLocks noGrp="1"/>
          </p:cNvSpPr>
          <p:nvPr>
            <p:ph idx="1"/>
          </p:nvPr>
        </p:nvSpPr>
        <p:spPr>
          <a:xfrm>
            <a:off x="395536" y="5471417"/>
            <a:ext cx="8229600" cy="1396752"/>
          </a:xfrm>
        </p:spPr>
        <p:txBody>
          <a:bodyPr/>
          <a:lstStyle/>
          <a:p>
            <a:pPr algn="ctr">
              <a:buNone/>
            </a:pPr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Primero creamos una clase </a:t>
            </a:r>
            <a:r>
              <a:rPr lang="it-IT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Vasallo</a:t>
            </a:r>
            <a:r>
              <a:rPr lang="it-IT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que sea sirviente del rey</a:t>
            </a:r>
            <a:endParaRPr lang="es-CL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044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Herencia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51520" y="5229200"/>
            <a:ext cx="8496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b="1" i="1" dirty="0">
                <a:solidFill>
                  <a:schemeClr val="bg1">
                    <a:lumMod val="50000"/>
                  </a:schemeClr>
                </a:solidFill>
              </a:rPr>
              <a:t>“Las </a:t>
            </a:r>
            <a:r>
              <a:rPr lang="es-ES" sz="2800" b="1" i="1" dirty="0" smtClean="0">
                <a:solidFill>
                  <a:schemeClr val="bg1">
                    <a:lumMod val="50000"/>
                  </a:schemeClr>
                </a:solidFill>
              </a:rPr>
              <a:t>subclases </a:t>
            </a:r>
            <a:r>
              <a:rPr lang="es-ES" sz="2800" b="1" i="1" dirty="0">
                <a:solidFill>
                  <a:schemeClr val="bg1">
                    <a:lumMod val="50000"/>
                  </a:schemeClr>
                </a:solidFill>
              </a:rPr>
              <a:t>heredan el comportamiento de la superclase y lo pueden </a:t>
            </a:r>
            <a:r>
              <a:rPr lang="es-ES" sz="2800" b="1" i="1" dirty="0">
                <a:solidFill>
                  <a:srgbClr val="C0504D"/>
                </a:solidFill>
              </a:rPr>
              <a:t>modificar</a:t>
            </a:r>
            <a:r>
              <a:rPr lang="es-ES" sz="2800" b="1" i="1" dirty="0">
                <a:solidFill>
                  <a:schemeClr val="bg1">
                    <a:lumMod val="50000"/>
                  </a:schemeClr>
                </a:solidFill>
              </a:rPr>
              <a:t> y/o </a:t>
            </a:r>
            <a:r>
              <a:rPr lang="es-ES" sz="2800" b="1" i="1" dirty="0">
                <a:solidFill>
                  <a:srgbClr val="C0504D"/>
                </a:solidFill>
              </a:rPr>
              <a:t>ampliar</a:t>
            </a:r>
            <a:r>
              <a:rPr lang="es-ES" sz="2800" b="1" i="1" dirty="0">
                <a:solidFill>
                  <a:schemeClr val="bg1">
                    <a:lumMod val="50000"/>
                  </a:schemeClr>
                </a:solidFill>
              </a:rPr>
              <a:t>.”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347864" y="1556792"/>
            <a:ext cx="252028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dirty="0" smtClean="0"/>
              <a:t>Comida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347864" y="2852936"/>
            <a:ext cx="252028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dirty="0" smtClean="0"/>
              <a:t>Fruta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347864" y="4149080"/>
            <a:ext cx="252028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dirty="0" smtClean="0"/>
              <a:t>Sandía</a:t>
            </a:r>
          </a:p>
        </p:txBody>
      </p:sp>
      <p:grpSp>
        <p:nvGrpSpPr>
          <p:cNvPr id="17" name="Agrupar 16"/>
          <p:cNvGrpSpPr/>
          <p:nvPr/>
        </p:nvGrpSpPr>
        <p:grpSpPr>
          <a:xfrm>
            <a:off x="4427984" y="2348880"/>
            <a:ext cx="360040" cy="504056"/>
            <a:chOff x="4427984" y="2348880"/>
            <a:chExt cx="360040" cy="504056"/>
          </a:xfrm>
        </p:grpSpPr>
        <p:sp>
          <p:nvSpPr>
            <p:cNvPr id="12" name="Triángulo isósceles 11"/>
            <p:cNvSpPr/>
            <p:nvPr/>
          </p:nvSpPr>
          <p:spPr>
            <a:xfrm>
              <a:off x="4427984" y="2348880"/>
              <a:ext cx="360040" cy="144016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4" name="Conector recto 13"/>
            <p:cNvCxnSpPr>
              <a:stCxn id="12" idx="3"/>
              <a:endCxn id="8" idx="0"/>
            </p:cNvCxnSpPr>
            <p:nvPr/>
          </p:nvCxnSpPr>
          <p:spPr>
            <a:xfrm>
              <a:off x="4608004" y="2492896"/>
              <a:ext cx="0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Agrupar 17"/>
          <p:cNvGrpSpPr/>
          <p:nvPr/>
        </p:nvGrpSpPr>
        <p:grpSpPr>
          <a:xfrm>
            <a:off x="4427984" y="3645024"/>
            <a:ext cx="360040" cy="504056"/>
            <a:chOff x="4427984" y="2348880"/>
            <a:chExt cx="360040" cy="504056"/>
          </a:xfrm>
        </p:grpSpPr>
        <p:sp>
          <p:nvSpPr>
            <p:cNvPr id="19" name="Triángulo isósceles 18"/>
            <p:cNvSpPr/>
            <p:nvPr/>
          </p:nvSpPr>
          <p:spPr>
            <a:xfrm>
              <a:off x="4427984" y="2348880"/>
              <a:ext cx="360040" cy="144016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0" name="Conector recto 19"/>
            <p:cNvCxnSpPr>
              <a:stCxn id="19" idx="3"/>
            </p:cNvCxnSpPr>
            <p:nvPr/>
          </p:nvCxnSpPr>
          <p:spPr>
            <a:xfrm>
              <a:off x="4608004" y="2492896"/>
              <a:ext cx="0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275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179512" y="1196752"/>
            <a:ext cx="8784976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Noble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Rey()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"EL REY DEL FLOW"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servidores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Int32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.MaxValue];</a:t>
            </a:r>
          </a:p>
          <a:p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fi-FI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fi-FI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i-FI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servidores.Length</a:t>
            </a:r>
            <a:r>
              <a:rPr lang="fi-FI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i++)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Vasallo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vasallo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Vasallo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Esclavo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vasallo.Servir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s-ES_trad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servidores[i] = vasallo</a:t>
            </a:r>
            <a:r>
              <a:rPr lang="es-ES_trad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      </a:t>
            </a:r>
            <a:endParaRPr lang="es-E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	}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Morir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is-I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base.Morir(); Evita que muera</a:t>
            </a:r>
            <a:r>
              <a:rPr lang="is-I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. Ya no se llama al 		 // m</a:t>
            </a:r>
            <a:r>
              <a:rPr lang="is-I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étodo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 </a:t>
            </a:r>
            <a:r>
              <a:rPr lang="is-I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que hacía “vivo = false”</a:t>
            </a:r>
            <a:endParaRPr lang="is-I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Vivir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YOLO   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s-ES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Solución</a:t>
            </a:r>
            <a:endParaRPr lang="es-C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643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Entendamos</a:t>
            </a:r>
            <a:r>
              <a:rPr lang="en-US" dirty="0" smtClean="0">
                <a:solidFill>
                  <a:schemeClr val="accent2"/>
                </a:solidFill>
              </a:rPr>
              <a:t> el </a:t>
            </a:r>
            <a:r>
              <a:rPr lang="en-US" dirty="0" err="1" smtClean="0">
                <a:solidFill>
                  <a:schemeClr val="accent2"/>
                </a:solidFill>
              </a:rPr>
              <a:t>polimorfismo</a:t>
            </a:r>
            <a:endParaRPr lang="es-CL" dirty="0">
              <a:solidFill>
                <a:schemeClr val="accent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924597"/>
            <a:ext cx="8748464" cy="5907257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683568" y="3501008"/>
            <a:ext cx="6408712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7525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Entendamos</a:t>
            </a:r>
            <a:r>
              <a:rPr lang="en-US" dirty="0" smtClean="0">
                <a:solidFill>
                  <a:schemeClr val="accent2"/>
                </a:solidFill>
              </a:rPr>
              <a:t> el </a:t>
            </a:r>
            <a:r>
              <a:rPr lang="en-US" dirty="0" err="1" smtClean="0">
                <a:solidFill>
                  <a:schemeClr val="accent2"/>
                </a:solidFill>
              </a:rPr>
              <a:t>polimorfismo</a:t>
            </a:r>
            <a:endParaRPr lang="es-CL" dirty="0">
              <a:solidFill>
                <a:schemeClr val="accent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924597"/>
            <a:ext cx="8748464" cy="5907257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683568" y="3501008"/>
            <a:ext cx="6408712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Llamada rectangular 4"/>
          <p:cNvSpPr/>
          <p:nvPr/>
        </p:nvSpPr>
        <p:spPr>
          <a:xfrm>
            <a:off x="6300192" y="1052736"/>
            <a:ext cx="2592288" cy="1368152"/>
          </a:xfrm>
          <a:prstGeom prst="wedgeRectCallout">
            <a:avLst>
              <a:gd name="adj1" fmla="val -76731"/>
              <a:gd name="adj2" fmla="val 625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Una persona no puede ser tratada como Rey. Adem</a:t>
            </a:r>
            <a:r>
              <a:rPr lang="es-ES" dirty="0" smtClean="0"/>
              <a:t>ás no puede ser instanciada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0886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i="1" dirty="0" err="1" smtClean="0">
                <a:solidFill>
                  <a:schemeClr val="accent2"/>
                </a:solidFill>
              </a:rPr>
              <a:t>Modificador</a:t>
            </a:r>
            <a:r>
              <a:rPr lang="en-US" i="1" dirty="0" smtClean="0">
                <a:solidFill>
                  <a:schemeClr val="accent2"/>
                </a:solidFill>
              </a:rPr>
              <a:t>: New</a:t>
            </a:r>
            <a:endParaRPr lang="es-CL" i="1" dirty="0">
              <a:solidFill>
                <a:schemeClr val="accent2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79512" y="3573016"/>
            <a:ext cx="89644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e-DE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VasalloRebelde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de-D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Vasallo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VasalloRebelde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nombre) :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nombre)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s-E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...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Servir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is-I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is-I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Esconde el método Servir</a:t>
            </a:r>
            <a:endParaRPr lang="is-I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rey.Morir()</a:t>
            </a:r>
            <a:r>
              <a:rPr lang="is-I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is-I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251520" y="1124744"/>
            <a:ext cx="864096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it-IT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it-IT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Vasallo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it-IT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it-IT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</a:t>
            </a:r>
          </a:p>
          <a:p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s-E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s-E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…</a:t>
            </a:r>
          </a:p>
          <a:p>
            <a:endParaRPr lang="es-E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i-FI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fi-FI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i-FI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i-FI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Servir(</a:t>
            </a:r>
            <a:r>
              <a:rPr lang="fi-FI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Rey</a:t>
            </a:r>
            <a:r>
              <a:rPr lang="fi-FI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rey</a:t>
            </a:r>
            <a:r>
              <a:rPr lang="fi-FI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    </a:t>
            </a:r>
            <a:r>
              <a:rPr lang="es-E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Servir</a:t>
            </a:r>
            <a:endParaRPr lang="es-E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es-E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endParaRPr lang="es-ES" dirty="0"/>
          </a:p>
        </p:txBody>
      </p:sp>
      <p:sp>
        <p:nvSpPr>
          <p:cNvPr id="5" name="Flecha curvada hacia la izquierda 4"/>
          <p:cNvSpPr/>
          <p:nvPr/>
        </p:nvSpPr>
        <p:spPr>
          <a:xfrm rot="20723577">
            <a:off x="5483552" y="1597284"/>
            <a:ext cx="3168352" cy="4392488"/>
          </a:xfrm>
          <a:prstGeom prst="curvedLeftArrow">
            <a:avLst>
              <a:gd name="adj1" fmla="val 14427"/>
              <a:gd name="adj2" fmla="val 50403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828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i="1" dirty="0" err="1" smtClean="0">
                <a:solidFill>
                  <a:schemeClr val="accent2"/>
                </a:solidFill>
              </a:rPr>
              <a:t>Modificador</a:t>
            </a:r>
            <a:r>
              <a:rPr lang="en-US" i="1" dirty="0" smtClean="0">
                <a:solidFill>
                  <a:schemeClr val="accent2"/>
                </a:solidFill>
              </a:rPr>
              <a:t>: New</a:t>
            </a:r>
            <a:endParaRPr lang="es-CL" i="1" dirty="0">
              <a:solidFill>
                <a:schemeClr val="accent2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683568" y="386104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s-CL" dirty="0">
                <a:solidFill>
                  <a:schemeClr val="bg1">
                    <a:lumMod val="50000"/>
                  </a:schemeClr>
                </a:solidFill>
              </a:rPr>
              <a:t>¿</a:t>
            </a:r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Qué pasa aquí?</a:t>
            </a:r>
            <a:endParaRPr lang="es-C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691680" y="1556792"/>
            <a:ext cx="6264696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Rey</a:t>
            </a:r>
            <a:r>
              <a:rPr lang="es-ES_trad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rey = </a:t>
            </a:r>
            <a:r>
              <a:rPr lang="es-ES_trad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s-ES_trad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ES_tradn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Rey</a:t>
            </a:r>
            <a:r>
              <a:rPr lang="es-ES_trad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VasalloRebelde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v1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VasalloRebelde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“1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Vasallo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v2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VasalloRebelde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“2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v1.Servir</a:t>
            </a:r>
            <a:r>
              <a:rPr lang="hr-H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(rey);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v2.Servir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(rey);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0460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i="1" dirty="0" err="1" smtClean="0">
                <a:solidFill>
                  <a:schemeClr val="accent2"/>
                </a:solidFill>
              </a:rPr>
              <a:t>Modificador</a:t>
            </a:r>
            <a:r>
              <a:rPr lang="en-US" i="1" dirty="0" smtClean="0">
                <a:solidFill>
                  <a:schemeClr val="accent2"/>
                </a:solidFill>
              </a:rPr>
              <a:t>: New</a:t>
            </a:r>
            <a:endParaRPr lang="es-CL" i="1" dirty="0">
              <a:solidFill>
                <a:schemeClr val="accent2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691680" y="1556792"/>
            <a:ext cx="6264696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Rey</a:t>
            </a:r>
            <a:r>
              <a:rPr lang="es-ES_trad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rey = </a:t>
            </a:r>
            <a:r>
              <a:rPr lang="es-ES_trad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s-ES_trad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ES_tradn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Rey</a:t>
            </a:r>
            <a:r>
              <a:rPr lang="es-ES_trad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VasalloRebelde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v1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VasalloRebelde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“1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Vasallo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v2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VasalloRebelde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“2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r>
              <a:rPr lang="hr-H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v1.Servir</a:t>
            </a:r>
            <a:r>
              <a:rPr lang="hr-H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(rey);</a:t>
            </a:r>
          </a:p>
          <a:p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v2.Servir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(rey);</a:t>
            </a:r>
            <a:endParaRPr lang="es-ES" dirty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683568" y="386104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s-CL" dirty="0">
                <a:solidFill>
                  <a:schemeClr val="bg1">
                    <a:lumMod val="50000"/>
                  </a:schemeClr>
                </a:solidFill>
              </a:rPr>
              <a:t>¿</a:t>
            </a:r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Qué pasa aquí?</a:t>
            </a:r>
          </a:p>
          <a:p>
            <a:pPr>
              <a:buFontTx/>
              <a:buChar char="-"/>
            </a:pPr>
            <a:r>
              <a:rPr lang="es-CL" b="1" dirty="0" smtClean="0">
                <a:solidFill>
                  <a:schemeClr val="bg1">
                    <a:lumMod val="50000"/>
                  </a:schemeClr>
                </a:solidFill>
              </a:rPr>
              <a:t>v1</a:t>
            </a:r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 intenta matar al rey.</a:t>
            </a:r>
          </a:p>
          <a:p>
            <a:pPr>
              <a:buFontTx/>
              <a:buChar char="-"/>
            </a:pPr>
            <a:r>
              <a:rPr lang="es-ES" b="1" dirty="0" smtClean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es-CL" b="1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 sirve al rey.</a:t>
            </a:r>
            <a:endParaRPr lang="es-CL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42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Entonces</a:t>
            </a:r>
            <a:r>
              <a:rPr lang="es-ES" dirty="0" smtClean="0">
                <a:solidFill>
                  <a:schemeClr val="accent2"/>
                </a:solidFill>
              </a:rPr>
              <a:t>…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2900" lvl="1" indent="-342900">
              <a:buFontTx/>
              <a:buChar char="-"/>
            </a:pPr>
            <a:r>
              <a:rPr lang="es-CL" dirty="0" smtClean="0">
                <a:solidFill>
                  <a:schemeClr val="accent2"/>
                </a:solidFill>
              </a:rPr>
              <a:t>Override</a:t>
            </a:r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L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obreescribe </a:t>
            </a:r>
            <a:r>
              <a:rPr lang="es-CL" dirty="0">
                <a:solidFill>
                  <a:schemeClr val="bg1">
                    <a:lumMod val="50000"/>
                  </a:schemeClr>
                </a:solidFill>
              </a:rPr>
              <a:t>el método base.</a:t>
            </a:r>
          </a:p>
          <a:p>
            <a:pPr lvl="1">
              <a:buFontTx/>
              <a:buChar char="-"/>
            </a:pPr>
            <a:r>
              <a:rPr lang="es-CL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e usa sobre </a:t>
            </a:r>
            <a:r>
              <a:rPr lang="es-CL" dirty="0" smtClean="0">
                <a:solidFill>
                  <a:srgbClr val="C0504D"/>
                </a:solidFill>
              </a:rPr>
              <a:t>abstract</a:t>
            </a:r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 y </a:t>
            </a:r>
            <a:r>
              <a:rPr lang="es-CL" dirty="0" smtClean="0">
                <a:solidFill>
                  <a:srgbClr val="C0504D"/>
                </a:solidFill>
              </a:rPr>
              <a:t>virtual</a:t>
            </a:r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lvl="1">
              <a:buFontTx/>
              <a:buChar char="-"/>
            </a:pPr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La clase siempre usará su implementación aun cuando sea tratada como la superclase.</a:t>
            </a:r>
          </a:p>
          <a:p>
            <a:pPr>
              <a:buFontTx/>
              <a:buChar char="-"/>
            </a:pPr>
            <a:r>
              <a:rPr lang="es-CL" dirty="0" smtClean="0">
                <a:solidFill>
                  <a:srgbClr val="C0504D"/>
                </a:solidFill>
              </a:rPr>
              <a:t>New</a:t>
            </a:r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 esconde el método base. </a:t>
            </a:r>
          </a:p>
          <a:p>
            <a:pPr lvl="1">
              <a:buFontTx/>
              <a:buChar char="-"/>
            </a:pPr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Usa el método nuevo cuando es tratado como su clase.</a:t>
            </a:r>
          </a:p>
          <a:p>
            <a:pPr lvl="1">
              <a:buFontTx/>
              <a:buChar char="-"/>
            </a:pPr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Usa el método de la superclase cuando se trata como la superclase.</a:t>
            </a:r>
          </a:p>
          <a:p>
            <a:pPr>
              <a:buNone/>
            </a:pPr>
            <a:endParaRPr lang="es-CL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281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s-CL" dirty="0" smtClean="0">
                <a:solidFill>
                  <a:schemeClr val="accent2"/>
                </a:solidFill>
              </a:rPr>
              <a:t>Casting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CL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CL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Castillo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>
              <a:buNone/>
            </a:pP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s-CL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CL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&lt;Persona&gt; habitantes;</a:t>
            </a:r>
          </a:p>
          <a:p>
            <a:pPr>
              <a:buNone/>
            </a:pPr>
            <a:endParaRPr lang="es-CL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buNone/>
            </a:pP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s-CL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CL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CL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RecibirVisitante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(Persona </a:t>
            </a:r>
            <a:r>
              <a:rPr lang="es-CL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persona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){</a:t>
            </a:r>
          </a:p>
          <a:p>
            <a:pPr>
              <a:buNone/>
            </a:pP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s-CL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(persona </a:t>
            </a:r>
            <a:r>
              <a:rPr lang="es-CL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is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Rey){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Rey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persona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Rey;</a:t>
            </a:r>
          </a:p>
          <a:p>
            <a:pPr>
              <a:buNone/>
            </a:pP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s-CL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s-CL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s-CL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"Ha llegado el rey "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s-CL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rey.Nombre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buNone/>
            </a:pP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s-CL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(Persona p </a:t>
            </a:r>
            <a:r>
              <a:rPr lang="es-CL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habitantes){</a:t>
            </a:r>
          </a:p>
          <a:p>
            <a:pPr>
              <a:buNone/>
            </a:pP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s-CL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p.Morir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buNone/>
            </a:pP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}</a:t>
            </a:r>
          </a:p>
          <a:p>
            <a:pPr>
              <a:buNone/>
            </a:pP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pPr>
              <a:buNone/>
            </a:pP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s-CL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habitantes.Add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(persona);</a:t>
            </a:r>
          </a:p>
          <a:p>
            <a:pPr>
              <a:buNone/>
            </a:pP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>
              <a:buNone/>
            </a:pP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s-CL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281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s-CL" dirty="0" smtClean="0">
                <a:solidFill>
                  <a:schemeClr val="accent2"/>
                </a:solidFill>
              </a:rPr>
              <a:t>Casting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CL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CL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Castillo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>
              <a:buNone/>
            </a:pP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s-CL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CL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&lt;Persona&gt; habitantes;</a:t>
            </a:r>
          </a:p>
          <a:p>
            <a:pPr>
              <a:buNone/>
            </a:pPr>
            <a:endParaRPr lang="es-CL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buNone/>
            </a:pP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s-CL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CL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CL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RecibirVisitante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(Persona </a:t>
            </a:r>
            <a:r>
              <a:rPr lang="es-CL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persona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){</a:t>
            </a:r>
          </a:p>
          <a:p>
            <a:pPr>
              <a:buNone/>
            </a:pP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s-CL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(persona </a:t>
            </a:r>
            <a:r>
              <a:rPr lang="es-CL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is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Rey){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Rey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persona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Rey;</a:t>
            </a:r>
          </a:p>
          <a:p>
            <a:pPr>
              <a:buNone/>
            </a:pP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s-CL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s-CL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s-CL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"Ha llegado el rey "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s-CL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rey.Nombre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buNone/>
            </a:pP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s-CL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(Persona p </a:t>
            </a:r>
            <a:r>
              <a:rPr lang="es-CL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habitantes){</a:t>
            </a:r>
          </a:p>
          <a:p>
            <a:pPr>
              <a:buNone/>
            </a:pP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s-CL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p.Morir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buNone/>
            </a:pP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}</a:t>
            </a:r>
          </a:p>
          <a:p>
            <a:pPr>
              <a:buNone/>
            </a:pP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pPr>
              <a:buNone/>
            </a:pP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s-CL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habitantes.Add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(persona);</a:t>
            </a:r>
          </a:p>
          <a:p>
            <a:pPr>
              <a:buNone/>
            </a:pP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>
              <a:buNone/>
            </a:pP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s-C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Marco 4"/>
          <p:cNvSpPr/>
          <p:nvPr/>
        </p:nvSpPr>
        <p:spPr>
          <a:xfrm>
            <a:off x="1619672" y="2708920"/>
            <a:ext cx="3600400" cy="720080"/>
          </a:xfrm>
          <a:prstGeom prst="frame">
            <a:avLst>
              <a:gd name="adj1" fmla="val 621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281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s-CL" dirty="0" smtClean="0">
                <a:solidFill>
                  <a:schemeClr val="accent2"/>
                </a:solidFill>
              </a:rPr>
              <a:t>Casting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CL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CL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Castillo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>
              <a:buNone/>
            </a:pP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s-CL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CL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&lt;Persona&gt; habitantes;</a:t>
            </a:r>
          </a:p>
          <a:p>
            <a:pPr>
              <a:buNone/>
            </a:pPr>
            <a:endParaRPr lang="es-CL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buNone/>
            </a:pP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s-CL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CL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CL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RecibirVisitante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(Persona </a:t>
            </a:r>
            <a:r>
              <a:rPr lang="es-CL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persona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){</a:t>
            </a:r>
          </a:p>
          <a:p>
            <a:pPr>
              <a:buNone/>
            </a:pP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s-CL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(persona </a:t>
            </a:r>
            <a:r>
              <a:rPr lang="es-CL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is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Rey){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Rey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persona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Rey;</a:t>
            </a:r>
          </a:p>
          <a:p>
            <a:pPr>
              <a:buNone/>
            </a:pP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s-CL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s-CL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s-CL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"Ha llegado el rey "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s-CL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rey.Nombre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>
              <a:buNone/>
            </a:pP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s-CL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(Persona p </a:t>
            </a:r>
            <a:r>
              <a:rPr lang="es-CL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habitantes){</a:t>
            </a:r>
          </a:p>
          <a:p>
            <a:pPr>
              <a:buNone/>
            </a:pP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s-CL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p.Morir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buNone/>
            </a:pP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}</a:t>
            </a:r>
          </a:p>
          <a:p>
            <a:pPr>
              <a:buNone/>
            </a:pP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pPr>
              <a:buNone/>
            </a:pP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s-CL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habitantes.Add</a:t>
            </a: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(persona);</a:t>
            </a:r>
          </a:p>
          <a:p>
            <a:pPr>
              <a:buNone/>
            </a:pP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>
              <a:buNone/>
            </a:pPr>
            <a:r>
              <a:rPr lang="es-C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s-C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331640" y="5877272"/>
            <a:ext cx="676098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</a:rPr>
              <a:t>¿Qu</a:t>
            </a:r>
            <a:r>
              <a:rPr lang="es-ES" sz="3200" dirty="0" smtClean="0">
                <a:solidFill>
                  <a:schemeClr val="accent2"/>
                </a:solidFill>
              </a:rPr>
              <a:t>é pasa si entran 2 reyes al método?</a:t>
            </a:r>
            <a:endParaRPr lang="es-E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126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Herencia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51520" y="5229200"/>
            <a:ext cx="8496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b="1" i="1" dirty="0">
                <a:solidFill>
                  <a:schemeClr val="bg1">
                    <a:lumMod val="50000"/>
                  </a:schemeClr>
                </a:solidFill>
              </a:rPr>
              <a:t>“Las </a:t>
            </a:r>
            <a:r>
              <a:rPr lang="es-ES" sz="2800" b="1" i="1" dirty="0" smtClean="0">
                <a:solidFill>
                  <a:schemeClr val="bg1">
                    <a:lumMod val="50000"/>
                  </a:schemeClr>
                </a:solidFill>
              </a:rPr>
              <a:t>subclases </a:t>
            </a:r>
            <a:r>
              <a:rPr lang="es-ES" sz="2800" b="1" i="1" dirty="0">
                <a:solidFill>
                  <a:schemeClr val="bg1">
                    <a:lumMod val="50000"/>
                  </a:schemeClr>
                </a:solidFill>
              </a:rPr>
              <a:t>heredan el comportamiento de la superclase y lo pueden </a:t>
            </a:r>
            <a:r>
              <a:rPr lang="es-ES" sz="2800" b="1" i="1" dirty="0">
                <a:solidFill>
                  <a:srgbClr val="C0504D"/>
                </a:solidFill>
              </a:rPr>
              <a:t>modificar</a:t>
            </a:r>
            <a:r>
              <a:rPr lang="es-ES" sz="2800" b="1" i="1" dirty="0">
                <a:solidFill>
                  <a:schemeClr val="bg1">
                    <a:lumMod val="50000"/>
                  </a:schemeClr>
                </a:solidFill>
              </a:rPr>
              <a:t> y/o </a:t>
            </a:r>
            <a:r>
              <a:rPr lang="es-ES" sz="2800" b="1" i="1" dirty="0">
                <a:solidFill>
                  <a:srgbClr val="C0504D"/>
                </a:solidFill>
              </a:rPr>
              <a:t>ampliar</a:t>
            </a:r>
            <a:r>
              <a:rPr lang="es-ES" sz="2800" b="1" i="1" dirty="0">
                <a:solidFill>
                  <a:schemeClr val="bg1">
                    <a:lumMod val="50000"/>
                  </a:schemeClr>
                </a:solidFill>
              </a:rPr>
              <a:t>.”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347864" y="1556792"/>
            <a:ext cx="252028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dirty="0" smtClean="0"/>
              <a:t>Comida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347864" y="2852936"/>
            <a:ext cx="252028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dirty="0" smtClean="0"/>
              <a:t>Fruta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347864" y="4149080"/>
            <a:ext cx="252028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dirty="0" smtClean="0"/>
              <a:t>Sandía</a:t>
            </a:r>
          </a:p>
        </p:txBody>
      </p:sp>
      <p:grpSp>
        <p:nvGrpSpPr>
          <p:cNvPr id="17" name="Agrupar 16"/>
          <p:cNvGrpSpPr/>
          <p:nvPr/>
        </p:nvGrpSpPr>
        <p:grpSpPr>
          <a:xfrm>
            <a:off x="4427984" y="2348880"/>
            <a:ext cx="360040" cy="504056"/>
            <a:chOff x="4427984" y="2348880"/>
            <a:chExt cx="360040" cy="504056"/>
          </a:xfrm>
        </p:grpSpPr>
        <p:sp>
          <p:nvSpPr>
            <p:cNvPr id="12" name="Triángulo isósceles 11"/>
            <p:cNvSpPr/>
            <p:nvPr/>
          </p:nvSpPr>
          <p:spPr>
            <a:xfrm>
              <a:off x="4427984" y="2348880"/>
              <a:ext cx="360040" cy="144016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4" name="Conector recto 13"/>
            <p:cNvCxnSpPr>
              <a:stCxn id="12" idx="3"/>
              <a:endCxn id="8" idx="0"/>
            </p:cNvCxnSpPr>
            <p:nvPr/>
          </p:nvCxnSpPr>
          <p:spPr>
            <a:xfrm>
              <a:off x="4608004" y="2492896"/>
              <a:ext cx="0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Agrupar 17"/>
          <p:cNvGrpSpPr/>
          <p:nvPr/>
        </p:nvGrpSpPr>
        <p:grpSpPr>
          <a:xfrm>
            <a:off x="4427984" y="3645024"/>
            <a:ext cx="360040" cy="504056"/>
            <a:chOff x="4427984" y="2348880"/>
            <a:chExt cx="360040" cy="504056"/>
          </a:xfrm>
        </p:grpSpPr>
        <p:sp>
          <p:nvSpPr>
            <p:cNvPr id="19" name="Triángulo isósceles 18"/>
            <p:cNvSpPr/>
            <p:nvPr/>
          </p:nvSpPr>
          <p:spPr>
            <a:xfrm>
              <a:off x="4427984" y="2348880"/>
              <a:ext cx="360040" cy="144016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0" name="Conector recto 19"/>
            <p:cNvCxnSpPr>
              <a:stCxn id="19" idx="3"/>
            </p:cNvCxnSpPr>
            <p:nvPr/>
          </p:nvCxnSpPr>
          <p:spPr>
            <a:xfrm>
              <a:off x="4608004" y="2492896"/>
              <a:ext cx="0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CuadroTexto 1"/>
          <p:cNvSpPr txBox="1"/>
          <p:nvPr/>
        </p:nvSpPr>
        <p:spPr>
          <a:xfrm>
            <a:off x="6228184" y="1556792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Comida es superclase de Fruta.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228184" y="2852936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Fruta es superclase de Sandía.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228184" y="414908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Sandía es subclase de Comida y Fruta.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532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331640" y="476672"/>
            <a:ext cx="676098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</a:rPr>
              <a:t>¿Qu</a:t>
            </a:r>
            <a:r>
              <a:rPr lang="es-ES" sz="3200" dirty="0" smtClean="0">
                <a:solidFill>
                  <a:schemeClr val="accent2"/>
                </a:solidFill>
              </a:rPr>
              <a:t>é pasa si entran 2 reyes al método?</a:t>
            </a:r>
            <a:endParaRPr lang="es-ES" sz="3200" dirty="0">
              <a:solidFill>
                <a:schemeClr val="accent2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457200" lvl="1" indent="-457200">
              <a:buFontTx/>
              <a:buChar char="-"/>
            </a:pPr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Entra el primer rey </a:t>
            </a:r>
          </a:p>
          <a:p>
            <a:pPr marL="857250" lvl="2" indent="-457200">
              <a:buFontTx/>
              <a:buChar char="-"/>
            </a:pPr>
            <a:r>
              <a:rPr lang="es-CL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odos las personas del castillo hacen Morir() y mueren.</a:t>
            </a:r>
          </a:p>
          <a:p>
            <a:pPr marL="857250" lvl="2" indent="-457200">
              <a:buFontTx/>
              <a:buChar char="-"/>
            </a:pPr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Se agrega el rey a la lista de habitantes (pues hereda de Persona).</a:t>
            </a:r>
          </a:p>
          <a:p>
            <a:pPr marL="457200" lvl="1" indent="-457200">
              <a:buFontTx/>
              <a:buChar char="-"/>
            </a:pPr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Entra el segundo rey</a:t>
            </a:r>
          </a:p>
          <a:p>
            <a:pPr marL="857250" lvl="2" indent="-457200">
              <a:buFontTx/>
              <a:buChar char="-"/>
            </a:pPr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Todas las personas del castillo hacen Morir() y mueren, excepto el primer rey. Pues se sobreescribi</a:t>
            </a:r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ó el método Morir() para que nunca muriera.</a:t>
            </a:r>
          </a:p>
          <a:p>
            <a:pPr marL="857250" lvl="2" indent="-457200">
              <a:buFontTx/>
              <a:buChar char="-"/>
            </a:pPr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Se agrega al segundo rey a la lista de habitantes.</a:t>
            </a:r>
            <a:endParaRPr lang="es-CL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314450" lvl="3" indent="-457200">
              <a:buFontTx/>
              <a:buChar char="-"/>
            </a:pPr>
            <a:endParaRPr lang="es-CL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-457200">
              <a:buFontTx/>
              <a:buChar char="-"/>
            </a:pPr>
            <a:endParaRPr lang="es-CL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-457200">
              <a:buFontTx/>
              <a:buChar char="-"/>
            </a:pPr>
            <a:endParaRPr lang="es-CL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s-CL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760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95536" y="404664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Noble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Noble(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nombre) :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(nombre) {</a:t>
            </a:r>
          </a:p>
          <a:p>
            <a:r>
              <a:rPr lang="es-ES_trad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s-ES_trad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Constructor</a:t>
            </a:r>
            <a:endParaRPr lang="es-ES_trad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s-E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servidores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 void </a:t>
            </a:r>
            <a:r>
              <a:rPr lang="es-E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UsarLujos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s-E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</a:t>
            </a:r>
            <a:r>
              <a:rPr lang="es-E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 </a:t>
            </a:r>
            <a:r>
              <a:rPr lang="es-E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…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}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14815" y="4062272"/>
            <a:ext cx="3529185" cy="2799010"/>
          </a:xfrm>
          <a:prstGeom prst="rect">
            <a:avLst/>
          </a:prstGeom>
        </p:spPr>
      </p:pic>
      <p:sp>
        <p:nvSpPr>
          <p:cNvPr id="3" name="Llamada rectangular 2"/>
          <p:cNvSpPr/>
          <p:nvPr/>
        </p:nvSpPr>
        <p:spPr>
          <a:xfrm>
            <a:off x="683568" y="4077072"/>
            <a:ext cx="4392488" cy="2088232"/>
          </a:xfrm>
          <a:prstGeom prst="wedgeRectCallout">
            <a:avLst>
              <a:gd name="adj1" fmla="val 57748"/>
              <a:gd name="adj2" fmla="val -1078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Como yo heredo de “Persona”, significa que alguien podría tenerme de servidor.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42531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Interfaces</a:t>
            </a:r>
            <a:endParaRPr lang="es-C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656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s-CL" dirty="0" smtClean="0">
                <a:solidFill>
                  <a:schemeClr val="accent2"/>
                </a:solidFill>
              </a:rPr>
              <a:t>Interface o protocolo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1196752"/>
            <a:ext cx="8507288" cy="4525963"/>
          </a:xfrm>
        </p:spPr>
        <p:txBody>
          <a:bodyPr/>
          <a:lstStyle/>
          <a:p>
            <a:pPr marL="342900" lvl="1" indent="-342900">
              <a:buFontTx/>
              <a:buChar char="-"/>
            </a:pPr>
            <a:r>
              <a:rPr lang="es-CL" dirty="0" smtClean="0">
                <a:solidFill>
                  <a:srgbClr val="7F7F7F"/>
                </a:solidFill>
              </a:rPr>
              <a:t>Es más intuitivo que lo entendamos como un </a:t>
            </a:r>
            <a:r>
              <a:rPr lang="es-CL" dirty="0" smtClean="0">
                <a:solidFill>
                  <a:schemeClr val="accent2"/>
                </a:solidFill>
              </a:rPr>
              <a:t>protocolo</a:t>
            </a:r>
            <a:r>
              <a:rPr lang="es-CL" dirty="0" smtClean="0">
                <a:solidFill>
                  <a:srgbClr val="7F7F7F"/>
                </a:solidFill>
              </a:rPr>
              <a:t>.</a:t>
            </a:r>
          </a:p>
          <a:p>
            <a:pPr marL="342900" lvl="1" indent="-342900">
              <a:buFontTx/>
              <a:buChar char="-"/>
            </a:pPr>
            <a:r>
              <a:rPr lang="es-CL" dirty="0" smtClean="0">
                <a:solidFill>
                  <a:srgbClr val="7F7F7F"/>
                </a:solidFill>
              </a:rPr>
              <a:t>Conjunto de firmas de métodos.</a:t>
            </a:r>
          </a:p>
          <a:p>
            <a:pPr marL="342900" lvl="1" indent="-342900">
              <a:buFontTx/>
              <a:buChar char="-"/>
            </a:pPr>
            <a:r>
              <a:rPr lang="es-CL" dirty="0" smtClean="0">
                <a:solidFill>
                  <a:srgbClr val="7F7F7F"/>
                </a:solidFill>
              </a:rPr>
              <a:t>Una interfaz puede heredar de una interfaz.</a:t>
            </a:r>
          </a:p>
          <a:p>
            <a:pPr marL="342900" lvl="1" indent="-342900">
              <a:buFontTx/>
              <a:buChar char="-"/>
            </a:pPr>
            <a:r>
              <a:rPr lang="es-CL" dirty="0" smtClean="0">
                <a:solidFill>
                  <a:srgbClr val="7F7F7F"/>
                </a:solidFill>
              </a:rPr>
              <a:t>Las clases implementan las interfaces (No las heredan).</a:t>
            </a:r>
          </a:p>
          <a:p>
            <a:pPr marL="342900" lvl="1" indent="-342900">
              <a:buFontTx/>
              <a:buChar char="-"/>
            </a:pPr>
            <a:r>
              <a:rPr lang="es-CL" dirty="0" smtClean="0">
                <a:solidFill>
                  <a:srgbClr val="7F7F7F"/>
                </a:solidFill>
              </a:rPr>
              <a:t>Los métodos no llevan modificador de acceso.</a:t>
            </a:r>
          </a:p>
          <a:p>
            <a:pPr marL="742950" lvl="2" indent="-342900">
              <a:buFontTx/>
              <a:buChar char="-"/>
            </a:pPr>
            <a:r>
              <a:rPr lang="es-CL" dirty="0" smtClean="0">
                <a:solidFill>
                  <a:srgbClr val="7F7F7F"/>
                </a:solidFill>
              </a:rPr>
              <a:t>Son siempre public.</a:t>
            </a:r>
          </a:p>
          <a:p>
            <a:pPr marL="342900" lvl="1" indent="-342900">
              <a:buFontTx/>
              <a:buChar char="-"/>
            </a:pPr>
            <a:r>
              <a:rPr lang="es-CL" dirty="0" smtClean="0">
                <a:solidFill>
                  <a:srgbClr val="7F7F7F"/>
                </a:solidFill>
              </a:rPr>
              <a:t>Es buena práctica que su nombre inicie con “I”.</a:t>
            </a:r>
          </a:p>
          <a:p>
            <a:pPr>
              <a:buNone/>
            </a:pPr>
            <a:endParaRPr lang="es-CL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032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827584" y="1700808"/>
            <a:ext cx="80648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IServidor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fi-FI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fi-FI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i-FI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Servir(</a:t>
            </a:r>
            <a:r>
              <a:rPr lang="fi-FI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Rey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rey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_tradnl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es-ES_trad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ES_tradn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IEsclavizable</a:t>
            </a:r>
            <a:r>
              <a:rPr lang="es-ES_trad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s-ES_tradnl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s-E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s-ES_tradn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ervidor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fi-FI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fi-FI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i-FI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SerEsclavizadoPor(</a:t>
            </a:r>
            <a:r>
              <a:rPr lang="fi-FI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r>
              <a:rPr lang="fi-FI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</a:t>
            </a:r>
            <a:r>
              <a:rPr lang="fi-FI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s-ES" dirty="0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s-CL" dirty="0" smtClean="0">
                <a:solidFill>
                  <a:schemeClr val="accent2"/>
                </a:solidFill>
              </a:rPr>
              <a:t>Interface o protocolo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4" name="9 Rectángulo"/>
          <p:cNvSpPr/>
          <p:nvPr/>
        </p:nvSpPr>
        <p:spPr>
          <a:xfrm>
            <a:off x="5004281" y="4437112"/>
            <a:ext cx="1511935" cy="5759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8" tIns="29" rIns="58" bIns="29" anchor="ctr"/>
          <a:lstStyle/>
          <a:p>
            <a:pPr marL="0" indent="0" algn="ctr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err="1" smtClean="0">
                <a:solidFill>
                  <a:srgbClr val="808080"/>
                </a:solidFill>
                <a:latin typeface="Calibri" charset="0"/>
              </a:rPr>
              <a:t>IServidor</a:t>
            </a:r>
            <a:endParaRPr lang="ko-KR" altLang="en-US" sz="1800" dirty="0" smtClean="0"/>
          </a:p>
        </p:txBody>
      </p:sp>
      <p:cxnSp>
        <p:nvCxnSpPr>
          <p:cNvPr id="7" name="10 Conector recto"/>
          <p:cNvCxnSpPr/>
          <p:nvPr/>
        </p:nvCxnSpPr>
        <p:spPr>
          <a:xfrm flipH="1">
            <a:off x="3492113" y="4797033"/>
            <a:ext cx="1512168" cy="11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12 Rectángulo"/>
          <p:cNvSpPr/>
          <p:nvPr/>
        </p:nvSpPr>
        <p:spPr>
          <a:xfrm>
            <a:off x="1979945" y="4509001"/>
            <a:ext cx="1512168" cy="5760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8" tIns="29" rIns="58" bIns="29" anchor="ctr"/>
          <a:lstStyle/>
          <a:p>
            <a:pPr marL="0" indent="0" algn="ctr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/>
          </a:p>
        </p:txBody>
      </p:sp>
      <p:sp>
        <p:nvSpPr>
          <p:cNvPr id="9" name="13 Elipse"/>
          <p:cNvSpPr/>
          <p:nvPr/>
        </p:nvSpPr>
        <p:spPr>
          <a:xfrm>
            <a:off x="4860265" y="4653017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CuadroTexto 2"/>
          <p:cNvSpPr txBox="1"/>
          <p:nvPr/>
        </p:nvSpPr>
        <p:spPr>
          <a:xfrm>
            <a:off x="1979945" y="4581009"/>
            <a:ext cx="151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rgbClr val="7F7F7F"/>
                </a:solidFill>
              </a:rPr>
              <a:t>Vasallo</a:t>
            </a:r>
            <a:endParaRPr lang="es-E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03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23528" y="1412776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IServidor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fi-FI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fi-FI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i-FI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Servir(</a:t>
            </a:r>
            <a:r>
              <a:rPr lang="fi-FI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Rey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rey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068960"/>
            <a:ext cx="9219993" cy="3240360"/>
          </a:xfrm>
          <a:prstGeom prst="rect">
            <a:avLst/>
          </a:prstGeom>
        </p:spPr>
      </p:pic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s-CL" dirty="0" smtClean="0">
                <a:solidFill>
                  <a:schemeClr val="accent2"/>
                </a:solidFill>
              </a:rPr>
              <a:t>Cómo se usa</a:t>
            </a:r>
            <a:endParaRPr lang="es-CL" dirty="0">
              <a:solidFill>
                <a:schemeClr val="accent2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3534" y="1484784"/>
            <a:ext cx="2530466" cy="2006922"/>
          </a:xfrm>
          <a:prstGeom prst="rect">
            <a:avLst/>
          </a:prstGeom>
        </p:spPr>
      </p:pic>
      <p:sp>
        <p:nvSpPr>
          <p:cNvPr id="11" name="Llamada rectangular 10"/>
          <p:cNvSpPr/>
          <p:nvPr/>
        </p:nvSpPr>
        <p:spPr>
          <a:xfrm>
            <a:off x="7020272" y="548680"/>
            <a:ext cx="1440160" cy="864096"/>
          </a:xfrm>
          <a:prstGeom prst="wedge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Hey</a:t>
            </a:r>
            <a:r>
              <a:rPr lang="es-ES" dirty="0" smtClean="0"/>
              <a:t>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3925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51520" y="197310"/>
            <a:ext cx="9144000" cy="6494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Noble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IServidor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servidores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Noble(</a:t>
            </a:r>
            <a:r>
              <a:rPr lang="fr-FR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nombre) :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(nombre)  {</a:t>
            </a:r>
          </a:p>
          <a:p>
            <a:r>
              <a:rPr lang="es-ES_trad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s-ES_tradnl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Constructor</a:t>
            </a:r>
            <a:endParaRPr lang="es-ES_tradnl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Noble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Rey() :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"EL REY DEL FLOW"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servidores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Vasallo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[4];</a:t>
            </a:r>
          </a:p>
          <a:p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servidores.Length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</a:t>
            </a:r>
          </a:p>
          <a:p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Vasallo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vasallo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Vasallo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Esclavo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vasallo.Servir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s-ES_trad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servidores[i] = vasallo;</a:t>
            </a:r>
          </a:p>
          <a:p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s-E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s-E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it-IT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it-IT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Vasallo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it-IT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Persona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it-IT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IServidor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s-E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...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fi-FI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Servir(</a:t>
            </a:r>
            <a:r>
              <a:rPr lang="fi-FI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Rey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rey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s-E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s-E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Ahora </a:t>
            </a:r>
            <a:r>
              <a:rPr lang="es-E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sí lo implementa</a:t>
            </a:r>
            <a:endParaRPr lang="es-ES" sz="1600" dirty="0" smtClean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s-E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es-ES" sz="16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4208" y="4851078"/>
            <a:ext cx="2530466" cy="2006922"/>
          </a:xfrm>
          <a:prstGeom prst="rect">
            <a:avLst/>
          </a:prstGeom>
        </p:spPr>
      </p:pic>
      <p:sp>
        <p:nvSpPr>
          <p:cNvPr id="9" name="Llamada rectangular 8"/>
          <p:cNvSpPr/>
          <p:nvPr/>
        </p:nvSpPr>
        <p:spPr>
          <a:xfrm>
            <a:off x="6850946" y="3914974"/>
            <a:ext cx="1440160" cy="864096"/>
          </a:xfrm>
          <a:prstGeom prst="wedgeRect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Ahí sí </a:t>
            </a:r>
            <a:r>
              <a:rPr lang="es-ES" dirty="0" err="1" smtClean="0"/>
              <a:t>po</a:t>
            </a:r>
            <a:r>
              <a:rPr lang="es-ES" dirty="0" smtClean="0"/>
              <a:t> perrito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0233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s-CL" dirty="0" smtClean="0">
                <a:solidFill>
                  <a:schemeClr val="accent2"/>
                </a:solidFill>
              </a:rPr>
              <a:t>Ejemplo en Visual Studio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1196752"/>
            <a:ext cx="8507288" cy="4525963"/>
          </a:xfrm>
        </p:spPr>
        <p:txBody>
          <a:bodyPr/>
          <a:lstStyle/>
          <a:p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En un bosque hay animales como leones, gatos, jirafas y yirafas.</a:t>
            </a:r>
          </a:p>
          <a:p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Estas ultimas son una versión más chora de las jirafas.</a:t>
            </a:r>
          </a:p>
          <a:p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Noé, el programador, rescatará a los animales llevandolos a su arca.</a:t>
            </a:r>
          </a:p>
          <a:p>
            <a:endParaRPr lang="es-CL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s-CL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016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es-CL" dirty="0" smtClean="0">
                <a:solidFill>
                  <a:schemeClr val="accent2"/>
                </a:solidFill>
              </a:rPr>
              <a:t>Ejemplo en Visual Studio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1196753"/>
            <a:ext cx="8507288" cy="1872208"/>
          </a:xfrm>
        </p:spPr>
        <p:txBody>
          <a:bodyPr/>
          <a:lstStyle/>
          <a:p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Propuesto:</a:t>
            </a:r>
          </a:p>
          <a:p>
            <a:pPr lvl="1"/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Sin tocar la clase Arca, crear una subclase que impida que entren Yirafas.</a:t>
            </a:r>
          </a:p>
          <a:p>
            <a:endParaRPr lang="es-CL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s-CL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307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es-CL" dirty="0" smtClean="0">
                <a:solidFill>
                  <a:schemeClr val="accent2"/>
                </a:solidFill>
              </a:rPr>
              <a:t>Ejemplo en Visual Studio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1196753"/>
            <a:ext cx="8507288" cy="1872208"/>
          </a:xfrm>
        </p:spPr>
        <p:txBody>
          <a:bodyPr/>
          <a:lstStyle/>
          <a:p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Propuesto:</a:t>
            </a:r>
          </a:p>
          <a:p>
            <a:pPr lvl="1"/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Sin tocar la clase Arca, crear una subclase que impida que entren Yirafas.</a:t>
            </a:r>
          </a:p>
          <a:p>
            <a:endParaRPr lang="es-CL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s-C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11560" y="3356992"/>
            <a:ext cx="8784976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ArcaAntiYirafas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Arca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RecibirAnimal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animal)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(animal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Yirafa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s-ES_trad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s-ES_tradn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s-ES_trad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s-ES_trad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s-ES_tradnl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"Se evitó </a:t>
            </a:r>
            <a:r>
              <a:rPr lang="es-ES_tradnl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una </a:t>
            </a:r>
            <a:r>
              <a:rPr lang="es-ES_tradnl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yirafa</a:t>
            </a:r>
            <a:r>
              <a:rPr lang="es-ES_tradnl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."</a:t>
            </a:r>
            <a:r>
              <a:rPr lang="es-ES_trad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 </a:t>
            </a:r>
            <a:r>
              <a:rPr lang="da-DK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s-ES_trad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s-ES_tradnl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s-ES_trad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.RecibirAnimal</a:t>
            </a:r>
            <a:r>
              <a:rPr lang="es-ES_trad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(animal);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896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Herencia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51520" y="1844824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i="1" dirty="0" smtClean="0">
                <a:solidFill>
                  <a:schemeClr val="bg1">
                    <a:lumMod val="50000"/>
                  </a:schemeClr>
                </a:solidFill>
              </a:rPr>
              <a:t>Todas las clases heredan de </a:t>
            </a:r>
            <a:r>
              <a:rPr lang="es-ES" sz="3600" b="1" i="1" dirty="0" err="1" smtClean="0">
                <a:solidFill>
                  <a:schemeClr val="bg1">
                    <a:lumMod val="50000"/>
                  </a:schemeClr>
                </a:solidFill>
              </a:rPr>
              <a:t>Object</a:t>
            </a:r>
            <a:endParaRPr lang="es-ES" sz="3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49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CL" sz="6600" dirty="0" err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Tip</a:t>
            </a:r>
            <a:r>
              <a:rPr lang="es-CL" sz="6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de Programación: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132856"/>
            <a:ext cx="7935144" cy="4525963"/>
          </a:xfrm>
        </p:spPr>
        <p:txBody>
          <a:bodyPr>
            <a:normAutofit/>
          </a:bodyPr>
          <a:lstStyle/>
          <a:p>
            <a:pPr lvl="1" algn="r">
              <a:buNone/>
            </a:pPr>
            <a:r>
              <a:rPr lang="es-CL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s-CL" sz="6600" dirty="0" smtClean="0">
                <a:solidFill>
                  <a:schemeClr val="accent2"/>
                </a:solidFill>
              </a:rPr>
              <a:t>#101: </a:t>
            </a:r>
            <a:br>
              <a:rPr lang="es-CL" sz="6600" dirty="0" smtClean="0">
                <a:solidFill>
                  <a:schemeClr val="accent2"/>
                </a:solidFill>
              </a:rPr>
            </a:br>
            <a:r>
              <a:rPr lang="es-CL" sz="6600" dirty="0" smtClean="0">
                <a:solidFill>
                  <a:schemeClr val="accent2"/>
                </a:solidFill>
              </a:rPr>
              <a:t>Ver ejemplos de buenos códigos</a:t>
            </a:r>
            <a:endParaRPr lang="es-CL" sz="36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>
                <a:solidFill>
                  <a:schemeClr val="accent2"/>
                </a:solidFill>
              </a:rPr>
              <a:t>Control de Asistencia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Opción 1)</a:t>
            </a:r>
          </a:p>
          <a:p>
            <a:pPr lvl="1">
              <a:buFontTx/>
              <a:buChar char="-"/>
            </a:pPr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Usando herencia, modele el universo completo.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>
                <a:solidFill>
                  <a:schemeClr val="accent2"/>
                </a:solidFill>
              </a:rPr>
              <a:t>Control de Asistencia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Opción 1)</a:t>
            </a:r>
          </a:p>
          <a:p>
            <a:pPr lvl="1">
              <a:buFontTx/>
              <a:buChar char="-"/>
            </a:pPr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Usando herencia, modele el universo completo.</a:t>
            </a:r>
          </a:p>
          <a:p>
            <a:pPr>
              <a:buFontTx/>
              <a:buChar char="-"/>
            </a:pPr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Opción 2)</a:t>
            </a:r>
          </a:p>
          <a:p>
            <a:pPr lvl="1">
              <a:buFontTx/>
              <a:buChar char="-"/>
            </a:pPr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Cuándo se usa:</a:t>
            </a:r>
          </a:p>
          <a:p>
            <a:pPr lvl="2">
              <a:buFontTx/>
              <a:buChar char="-"/>
            </a:pPr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Abstract</a:t>
            </a:r>
          </a:p>
          <a:p>
            <a:pPr lvl="2">
              <a:buFontTx/>
              <a:buChar char="-"/>
            </a:pPr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Virtual</a:t>
            </a:r>
          </a:p>
          <a:p>
            <a:pPr lvl="2">
              <a:buFontTx/>
              <a:buChar char="-"/>
            </a:pPr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Override</a:t>
            </a:r>
          </a:p>
          <a:p>
            <a:pPr lvl="2">
              <a:buFontTx/>
              <a:buChar char="-"/>
            </a:pPr>
            <a:r>
              <a:rPr lang="es-CL" dirty="0" smtClean="0">
                <a:solidFill>
                  <a:schemeClr val="bg1">
                    <a:lumMod val="50000"/>
                  </a:schemeClr>
                </a:solidFill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212267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Herencia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51520" y="1844824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i="1" dirty="0" smtClean="0">
                <a:solidFill>
                  <a:schemeClr val="bg1">
                    <a:lumMod val="50000"/>
                  </a:schemeClr>
                </a:solidFill>
              </a:rPr>
              <a:t>Todas las clases heredan de </a:t>
            </a:r>
            <a:r>
              <a:rPr lang="es-ES" sz="3600" b="1" i="1" dirty="0" err="1" smtClean="0">
                <a:solidFill>
                  <a:schemeClr val="bg1">
                    <a:lumMod val="50000"/>
                  </a:schemeClr>
                </a:solidFill>
              </a:rPr>
              <a:t>Object</a:t>
            </a:r>
            <a:endParaRPr lang="es-ES" sz="3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51520" y="3068960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i="1" dirty="0" smtClean="0">
                <a:solidFill>
                  <a:schemeClr val="bg1">
                    <a:lumMod val="50000"/>
                  </a:schemeClr>
                </a:solidFill>
              </a:rPr>
              <a:t>Las subclases son más complejas y específicas que la superclase.</a:t>
            </a:r>
            <a:endParaRPr lang="es-ES" sz="3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598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s-ES" dirty="0" smtClean="0">
                <a:solidFill>
                  <a:srgbClr val="C0504D"/>
                </a:solidFill>
              </a:rPr>
              <a:t>Confundir</a:t>
            </a:r>
            <a:r>
              <a:rPr lang="es-ES" dirty="0" smtClean="0">
                <a:solidFill>
                  <a:srgbClr val="7F7F7F"/>
                </a:solidFill>
              </a:rPr>
              <a:t> el concepto de herencia con el concepto de </a:t>
            </a:r>
            <a:r>
              <a:rPr lang="es-ES" dirty="0" smtClean="0">
                <a:solidFill>
                  <a:srgbClr val="C0504D"/>
                </a:solidFill>
              </a:rPr>
              <a:t>jerarquía</a:t>
            </a:r>
            <a:r>
              <a:rPr lang="es-ES" dirty="0" smtClean="0">
                <a:solidFill>
                  <a:srgbClr val="7F7F7F"/>
                </a:solidFill>
              </a:rPr>
              <a:t>.</a:t>
            </a:r>
          </a:p>
          <a:p>
            <a:pPr lvl="1" algn="ctr">
              <a:buFontTx/>
              <a:buChar char="-"/>
            </a:pP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Errores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comunes</a:t>
            </a:r>
            <a:endParaRPr lang="es-CL" dirty="0">
              <a:solidFill>
                <a:schemeClr val="accent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2852936"/>
            <a:ext cx="2133848" cy="253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41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59832" y="1700808"/>
            <a:ext cx="5626968" cy="2044823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es-ES" dirty="0" smtClean="0">
                <a:solidFill>
                  <a:srgbClr val="7F7F7F"/>
                </a:solidFill>
              </a:rPr>
              <a:t>Una modelación como esta le permitiría a los vasallos ejecutar acciones propias del rey.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Ejemplo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67544" y="1556792"/>
            <a:ext cx="252028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dirty="0" smtClean="0"/>
              <a:t>Rey</a:t>
            </a:r>
          </a:p>
        </p:txBody>
      </p:sp>
      <p:grpSp>
        <p:nvGrpSpPr>
          <p:cNvPr id="7" name="Agrupar 6"/>
          <p:cNvGrpSpPr/>
          <p:nvPr/>
        </p:nvGrpSpPr>
        <p:grpSpPr>
          <a:xfrm>
            <a:off x="1547664" y="2348880"/>
            <a:ext cx="360040" cy="504056"/>
            <a:chOff x="4427984" y="2348880"/>
            <a:chExt cx="360040" cy="504056"/>
          </a:xfrm>
        </p:grpSpPr>
        <p:sp>
          <p:nvSpPr>
            <p:cNvPr id="8" name="Triángulo isósceles 7"/>
            <p:cNvSpPr/>
            <p:nvPr/>
          </p:nvSpPr>
          <p:spPr>
            <a:xfrm>
              <a:off x="4427984" y="2348880"/>
              <a:ext cx="360040" cy="144016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9" name="Conector recto 8"/>
            <p:cNvCxnSpPr>
              <a:stCxn id="8" idx="3"/>
            </p:cNvCxnSpPr>
            <p:nvPr/>
          </p:nvCxnSpPr>
          <p:spPr>
            <a:xfrm>
              <a:off x="4608004" y="2492896"/>
              <a:ext cx="0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Rectángulo 9"/>
          <p:cNvSpPr/>
          <p:nvPr/>
        </p:nvSpPr>
        <p:spPr>
          <a:xfrm>
            <a:off x="467544" y="2924944"/>
            <a:ext cx="252028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dirty="0" smtClean="0"/>
              <a:t>Nobles</a:t>
            </a:r>
          </a:p>
        </p:txBody>
      </p:sp>
      <p:grpSp>
        <p:nvGrpSpPr>
          <p:cNvPr id="11" name="Agrupar 10"/>
          <p:cNvGrpSpPr/>
          <p:nvPr/>
        </p:nvGrpSpPr>
        <p:grpSpPr>
          <a:xfrm>
            <a:off x="1547664" y="3717032"/>
            <a:ext cx="360040" cy="504056"/>
            <a:chOff x="4427984" y="2348880"/>
            <a:chExt cx="360040" cy="504056"/>
          </a:xfrm>
        </p:grpSpPr>
        <p:sp>
          <p:nvSpPr>
            <p:cNvPr id="12" name="Triángulo isósceles 11"/>
            <p:cNvSpPr/>
            <p:nvPr/>
          </p:nvSpPr>
          <p:spPr>
            <a:xfrm>
              <a:off x="4427984" y="2348880"/>
              <a:ext cx="360040" cy="144016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3" name="Conector recto 12"/>
            <p:cNvCxnSpPr>
              <a:stCxn id="12" idx="3"/>
            </p:cNvCxnSpPr>
            <p:nvPr/>
          </p:nvCxnSpPr>
          <p:spPr>
            <a:xfrm>
              <a:off x="4608004" y="2492896"/>
              <a:ext cx="0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Rectángulo 13"/>
          <p:cNvSpPr/>
          <p:nvPr/>
        </p:nvSpPr>
        <p:spPr>
          <a:xfrm>
            <a:off x="467544" y="4293096"/>
            <a:ext cx="252028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dirty="0" smtClean="0"/>
              <a:t>Clero</a:t>
            </a:r>
          </a:p>
        </p:txBody>
      </p:sp>
      <p:grpSp>
        <p:nvGrpSpPr>
          <p:cNvPr id="15" name="Agrupar 14"/>
          <p:cNvGrpSpPr/>
          <p:nvPr/>
        </p:nvGrpSpPr>
        <p:grpSpPr>
          <a:xfrm>
            <a:off x="1547664" y="5085184"/>
            <a:ext cx="360040" cy="504056"/>
            <a:chOff x="4427984" y="2348880"/>
            <a:chExt cx="360040" cy="504056"/>
          </a:xfrm>
        </p:grpSpPr>
        <p:sp>
          <p:nvSpPr>
            <p:cNvPr id="16" name="Triángulo isósceles 15"/>
            <p:cNvSpPr/>
            <p:nvPr/>
          </p:nvSpPr>
          <p:spPr>
            <a:xfrm>
              <a:off x="4427984" y="2348880"/>
              <a:ext cx="360040" cy="144016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7" name="Conector recto 16"/>
            <p:cNvCxnSpPr>
              <a:stCxn id="16" idx="3"/>
            </p:cNvCxnSpPr>
            <p:nvPr/>
          </p:nvCxnSpPr>
          <p:spPr>
            <a:xfrm>
              <a:off x="4608004" y="2492896"/>
              <a:ext cx="0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ectángulo 17"/>
          <p:cNvSpPr/>
          <p:nvPr/>
        </p:nvSpPr>
        <p:spPr>
          <a:xfrm>
            <a:off x="395536" y="5661248"/>
            <a:ext cx="252028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dirty="0" smtClean="0"/>
              <a:t>Vasallos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3389271"/>
            <a:ext cx="4373614" cy="346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9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2591</TotalTime>
  <Words>2909</Words>
  <Application>Microsoft Macintosh PowerPoint</Application>
  <PresentationFormat>Presentación en pantalla (4:3)</PresentationFormat>
  <Paragraphs>751</Paragraphs>
  <Slides>62</Slides>
  <Notes>46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62</vt:i4>
      </vt:variant>
    </vt:vector>
  </HeadingPairs>
  <TitlesOfParts>
    <vt:vector size="63" baseType="lpstr">
      <vt:lpstr>Tema de Office</vt:lpstr>
      <vt:lpstr>Ayudantía 4</vt:lpstr>
      <vt:lpstr>Contenidos</vt:lpstr>
      <vt:lpstr>Herencia</vt:lpstr>
      <vt:lpstr>Herencia</vt:lpstr>
      <vt:lpstr>Herencia</vt:lpstr>
      <vt:lpstr>Herencia</vt:lpstr>
      <vt:lpstr>Herencia</vt:lpstr>
      <vt:lpstr>Errores comunes</vt:lpstr>
      <vt:lpstr>Ejemplo</vt:lpstr>
      <vt:lpstr>Ejemplo</vt:lpstr>
      <vt:lpstr>Ejemplo</vt:lpstr>
      <vt:lpstr>Ejemplo en C#</vt:lpstr>
      <vt:lpstr>Ejemplo en C#</vt:lpstr>
      <vt:lpstr>Modificadores de acceso</vt:lpstr>
      <vt:lpstr>Public</vt:lpstr>
      <vt:lpstr>Private</vt:lpstr>
      <vt:lpstr>Private</vt:lpstr>
      <vt:lpstr>Protected</vt:lpstr>
      <vt:lpstr>Polimorfismo</vt:lpstr>
      <vt:lpstr>Abstract</vt:lpstr>
      <vt:lpstr>Abstract</vt:lpstr>
      <vt:lpstr>Abstract</vt:lpstr>
      <vt:lpstr>Abstract</vt:lpstr>
      <vt:lpstr>Abstract</vt:lpstr>
      <vt:lpstr>Abstract</vt:lpstr>
      <vt:lpstr>OJO!</vt:lpstr>
      <vt:lpstr>OJO!</vt:lpstr>
      <vt:lpstr>Modificador: Virtual</vt:lpstr>
      <vt:lpstr>Modificador: Override</vt:lpstr>
      <vt:lpstr>Modificador: Override</vt:lpstr>
      <vt:lpstr>Modificador: Override</vt:lpstr>
      <vt:lpstr>Modificador: Override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Solución</vt:lpstr>
      <vt:lpstr>Solución</vt:lpstr>
      <vt:lpstr>Entendamos el polimorfismo</vt:lpstr>
      <vt:lpstr>Entendamos el polimorfismo</vt:lpstr>
      <vt:lpstr>Modificador: New</vt:lpstr>
      <vt:lpstr>Modificador: New</vt:lpstr>
      <vt:lpstr>Modificador: New</vt:lpstr>
      <vt:lpstr>Entonces…</vt:lpstr>
      <vt:lpstr>Casting</vt:lpstr>
      <vt:lpstr>Casting</vt:lpstr>
      <vt:lpstr>Casting</vt:lpstr>
      <vt:lpstr>Presentación de PowerPoint</vt:lpstr>
      <vt:lpstr>Presentación de PowerPoint</vt:lpstr>
      <vt:lpstr>Interfaces</vt:lpstr>
      <vt:lpstr>Interface o protocolo</vt:lpstr>
      <vt:lpstr>Interface o protocolo</vt:lpstr>
      <vt:lpstr>Cómo se usa</vt:lpstr>
      <vt:lpstr>Presentación de PowerPoint</vt:lpstr>
      <vt:lpstr>Ejemplo en Visual Studio</vt:lpstr>
      <vt:lpstr>Ejemplo en Visual Studio</vt:lpstr>
      <vt:lpstr>Ejemplo en Visual Studio</vt:lpstr>
      <vt:lpstr>Tip de Programación:</vt:lpstr>
      <vt:lpstr>Control de Asistencia</vt:lpstr>
      <vt:lpstr>Control de Asistencia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2</dc:title>
  <dc:creator>José Pedro Canales</dc:creator>
  <cp:lastModifiedBy>Patricio</cp:lastModifiedBy>
  <cp:revision>88</cp:revision>
  <dcterms:created xsi:type="dcterms:W3CDTF">2013-03-23T22:24:48Z</dcterms:created>
  <dcterms:modified xsi:type="dcterms:W3CDTF">2014-09-02T16:12:53Z</dcterms:modified>
</cp:coreProperties>
</file>