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7" r:id="rId2"/>
    <p:sldId id="258" r:id="rId3"/>
    <p:sldId id="288" r:id="rId4"/>
    <p:sldId id="293" r:id="rId5"/>
    <p:sldId id="294" r:id="rId6"/>
    <p:sldId id="296" r:id="rId7"/>
    <p:sldId id="295" r:id="rId8"/>
    <p:sldId id="297" r:id="rId9"/>
    <p:sldId id="298" r:id="rId10"/>
    <p:sldId id="299" r:id="rId11"/>
    <p:sldId id="300" r:id="rId12"/>
    <p:sldId id="301" r:id="rId13"/>
    <p:sldId id="302" r:id="rId14"/>
    <p:sldId id="304" r:id="rId15"/>
    <p:sldId id="303" r:id="rId16"/>
    <p:sldId id="305" r:id="rId17"/>
    <p:sldId id="316" r:id="rId18"/>
    <p:sldId id="308" r:id="rId19"/>
    <p:sldId id="306" r:id="rId20"/>
    <p:sldId id="321" r:id="rId21"/>
    <p:sldId id="319" r:id="rId22"/>
    <p:sldId id="320" r:id="rId23"/>
    <p:sldId id="318" r:id="rId24"/>
    <p:sldId id="317" r:id="rId25"/>
    <p:sldId id="312" r:id="rId26"/>
    <p:sldId id="322" r:id="rId27"/>
    <p:sldId id="323" r:id="rId28"/>
    <p:sldId id="309" r:id="rId29"/>
    <p:sldId id="307" r:id="rId30"/>
    <p:sldId id="324" r:id="rId31"/>
    <p:sldId id="325" r:id="rId32"/>
    <p:sldId id="326" r:id="rId33"/>
    <p:sldId id="327" r:id="rId34"/>
    <p:sldId id="328" r:id="rId35"/>
    <p:sldId id="329" r:id="rId36"/>
    <p:sldId id="330" r:id="rId37"/>
    <p:sldId id="333" r:id="rId38"/>
    <p:sldId id="334" r:id="rId39"/>
    <p:sldId id="331" r:id="rId40"/>
    <p:sldId id="335" r:id="rId41"/>
    <p:sldId id="339" r:id="rId42"/>
    <p:sldId id="336" r:id="rId43"/>
    <p:sldId id="337" r:id="rId44"/>
    <p:sldId id="338" r:id="rId45"/>
    <p:sldId id="340" r:id="rId46"/>
    <p:sldId id="341" r:id="rId47"/>
    <p:sldId id="270"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8" d="100"/>
          <a:sy n="78" d="100"/>
        </p:scale>
        <p:origin x="-1800" y="-12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843C7-DD15-41C8-8351-FA33E77C5250}" type="datetimeFigureOut">
              <a:rPr lang="en-US" smtClean="0"/>
              <a:pPr/>
              <a:t>04-10-14</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30D43E-CAC3-4345-BC1B-1CEBAD1A78A7}" type="slidenum">
              <a:rPr lang="en-US" smtClean="0"/>
              <a:pPr/>
              <a:t>‹Nr.›</a:t>
            </a:fld>
            <a:endParaRPr lang="en-US"/>
          </a:p>
        </p:txBody>
      </p:sp>
    </p:spTree>
    <p:extLst>
      <p:ext uri="{BB962C8B-B14F-4D97-AF65-F5344CB8AC3E}">
        <p14:creationId xmlns:p14="http://schemas.microsoft.com/office/powerpoint/2010/main" val="76966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L" dirty="0"/>
          </a:p>
        </p:txBody>
      </p:sp>
      <p:sp>
        <p:nvSpPr>
          <p:cNvPr id="4" name="Slide Number Placeholder 3"/>
          <p:cNvSpPr>
            <a:spLocks noGrp="1"/>
          </p:cNvSpPr>
          <p:nvPr>
            <p:ph type="sldNum" sz="quarter" idx="10"/>
          </p:nvPr>
        </p:nvSpPr>
        <p:spPr/>
        <p:txBody>
          <a:bodyPr/>
          <a:lstStyle/>
          <a:p>
            <a:fld id="{67E5AF83-2530-43F8-9D73-7BB4D4E8DBDF}" type="slidenum">
              <a:rPr lang="es-CL" smtClean="0"/>
              <a:pPr/>
              <a:t>1</a:t>
            </a:fld>
            <a:endParaRPr lang="es-CL"/>
          </a:p>
        </p:txBody>
      </p:sp>
    </p:spTree>
    <p:extLst>
      <p:ext uri="{BB962C8B-B14F-4D97-AF65-F5344CB8AC3E}">
        <p14:creationId xmlns:p14="http://schemas.microsoft.com/office/powerpoint/2010/main" val="317660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12B51BA2-BB88-4BFE-9FDC-55FC1F69537B}" type="slidenum">
              <a:rPr lang="es-CL" smtClean="0"/>
              <a:pPr/>
              <a:t>26</a:t>
            </a:fld>
            <a:endParaRPr lang="es-CL"/>
          </a:p>
        </p:txBody>
      </p:sp>
    </p:spTree>
    <p:extLst>
      <p:ext uri="{BB962C8B-B14F-4D97-AF65-F5344CB8AC3E}">
        <p14:creationId xmlns:p14="http://schemas.microsoft.com/office/powerpoint/2010/main" val="1674832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12B51BA2-BB88-4BFE-9FDC-55FC1F69537B}" type="slidenum">
              <a:rPr lang="es-CL" smtClean="0"/>
              <a:pPr/>
              <a:t>28</a:t>
            </a:fld>
            <a:endParaRPr lang="es-CL"/>
          </a:p>
        </p:txBody>
      </p:sp>
    </p:spTree>
    <p:extLst>
      <p:ext uri="{BB962C8B-B14F-4D97-AF65-F5344CB8AC3E}">
        <p14:creationId xmlns:p14="http://schemas.microsoft.com/office/powerpoint/2010/main" val="1674832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12B51BA2-BB88-4BFE-9FDC-55FC1F69537B}" type="slidenum">
              <a:rPr lang="es-CL" smtClean="0"/>
              <a:pPr/>
              <a:t>29</a:t>
            </a:fld>
            <a:endParaRPr lang="es-CL"/>
          </a:p>
        </p:txBody>
      </p:sp>
    </p:spTree>
    <p:extLst>
      <p:ext uri="{BB962C8B-B14F-4D97-AF65-F5344CB8AC3E}">
        <p14:creationId xmlns:p14="http://schemas.microsoft.com/office/powerpoint/2010/main" val="1674832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12B51BA2-BB88-4BFE-9FDC-55FC1F69537B}" type="slidenum">
              <a:rPr lang="es-CL" smtClean="0"/>
              <a:pPr/>
              <a:t>31</a:t>
            </a:fld>
            <a:endParaRPr lang="es-CL"/>
          </a:p>
        </p:txBody>
      </p:sp>
    </p:spTree>
    <p:extLst>
      <p:ext uri="{BB962C8B-B14F-4D97-AF65-F5344CB8AC3E}">
        <p14:creationId xmlns:p14="http://schemas.microsoft.com/office/powerpoint/2010/main" val="1674832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12B51BA2-BB88-4BFE-9FDC-55FC1F69537B}" type="slidenum">
              <a:rPr lang="es-CL" smtClean="0"/>
              <a:pPr/>
              <a:t>32</a:t>
            </a:fld>
            <a:endParaRPr lang="es-CL"/>
          </a:p>
        </p:txBody>
      </p:sp>
    </p:spTree>
    <p:extLst>
      <p:ext uri="{BB962C8B-B14F-4D97-AF65-F5344CB8AC3E}">
        <p14:creationId xmlns:p14="http://schemas.microsoft.com/office/powerpoint/2010/main" val="1674832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12B51BA2-BB88-4BFE-9FDC-55FC1F69537B}" type="slidenum">
              <a:rPr lang="es-CL" smtClean="0"/>
              <a:pPr/>
              <a:t>34</a:t>
            </a:fld>
            <a:endParaRPr lang="es-CL"/>
          </a:p>
        </p:txBody>
      </p:sp>
    </p:spTree>
    <p:extLst>
      <p:ext uri="{BB962C8B-B14F-4D97-AF65-F5344CB8AC3E}">
        <p14:creationId xmlns:p14="http://schemas.microsoft.com/office/powerpoint/2010/main" val="1674832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12B51BA2-BB88-4BFE-9FDC-55FC1F69537B}" type="slidenum">
              <a:rPr lang="es-CL" smtClean="0"/>
              <a:pPr/>
              <a:t>35</a:t>
            </a:fld>
            <a:endParaRPr lang="es-CL"/>
          </a:p>
        </p:txBody>
      </p:sp>
    </p:spTree>
    <p:extLst>
      <p:ext uri="{BB962C8B-B14F-4D97-AF65-F5344CB8AC3E}">
        <p14:creationId xmlns:p14="http://schemas.microsoft.com/office/powerpoint/2010/main" val="1674832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12B51BA2-BB88-4BFE-9FDC-55FC1F69537B}" type="slidenum">
              <a:rPr lang="es-CL" smtClean="0"/>
              <a:pPr/>
              <a:t>37</a:t>
            </a:fld>
            <a:endParaRPr lang="es-CL"/>
          </a:p>
        </p:txBody>
      </p:sp>
    </p:spTree>
    <p:extLst>
      <p:ext uri="{BB962C8B-B14F-4D97-AF65-F5344CB8AC3E}">
        <p14:creationId xmlns:p14="http://schemas.microsoft.com/office/powerpoint/2010/main" val="1674832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12B51BA2-BB88-4BFE-9FDC-55FC1F69537B}" type="slidenum">
              <a:rPr lang="es-CL" smtClean="0"/>
              <a:pPr/>
              <a:t>38</a:t>
            </a:fld>
            <a:endParaRPr lang="es-CL"/>
          </a:p>
        </p:txBody>
      </p:sp>
    </p:spTree>
    <p:extLst>
      <p:ext uri="{BB962C8B-B14F-4D97-AF65-F5344CB8AC3E}">
        <p14:creationId xmlns:p14="http://schemas.microsoft.com/office/powerpoint/2010/main" val="1674832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12B51BA2-BB88-4BFE-9FDC-55FC1F69537B}" type="slidenum">
              <a:rPr lang="es-CL" smtClean="0"/>
              <a:pPr/>
              <a:t>39</a:t>
            </a:fld>
            <a:endParaRPr lang="es-CL"/>
          </a:p>
        </p:txBody>
      </p:sp>
    </p:spTree>
    <p:extLst>
      <p:ext uri="{BB962C8B-B14F-4D97-AF65-F5344CB8AC3E}">
        <p14:creationId xmlns:p14="http://schemas.microsoft.com/office/powerpoint/2010/main" val="1674832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12B51BA2-BB88-4BFE-9FDC-55FC1F69537B}" type="slidenum">
              <a:rPr lang="es-CL" smtClean="0"/>
              <a:pPr/>
              <a:t>2</a:t>
            </a:fld>
            <a:endParaRPr lang="es-CL"/>
          </a:p>
        </p:txBody>
      </p:sp>
    </p:spTree>
    <p:extLst>
      <p:ext uri="{BB962C8B-B14F-4D97-AF65-F5344CB8AC3E}">
        <p14:creationId xmlns:p14="http://schemas.microsoft.com/office/powerpoint/2010/main" val="3890677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12B51BA2-BB88-4BFE-9FDC-55FC1F69537B}" type="slidenum">
              <a:rPr lang="es-CL" smtClean="0"/>
              <a:pPr/>
              <a:t>42</a:t>
            </a:fld>
            <a:endParaRPr lang="es-CL"/>
          </a:p>
        </p:txBody>
      </p:sp>
    </p:spTree>
    <p:extLst>
      <p:ext uri="{BB962C8B-B14F-4D97-AF65-F5344CB8AC3E}">
        <p14:creationId xmlns:p14="http://schemas.microsoft.com/office/powerpoint/2010/main" val="1674832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12B51BA2-BB88-4BFE-9FDC-55FC1F69537B}" type="slidenum">
              <a:rPr lang="es-CL" smtClean="0"/>
              <a:pPr/>
              <a:t>43</a:t>
            </a:fld>
            <a:endParaRPr lang="es-CL"/>
          </a:p>
        </p:txBody>
      </p:sp>
    </p:spTree>
    <p:extLst>
      <p:ext uri="{BB962C8B-B14F-4D97-AF65-F5344CB8AC3E}">
        <p14:creationId xmlns:p14="http://schemas.microsoft.com/office/powerpoint/2010/main" val="1674832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12B51BA2-BB88-4BFE-9FDC-55FC1F69537B}" type="slidenum">
              <a:rPr lang="es-CL" smtClean="0"/>
              <a:pPr/>
              <a:t>44</a:t>
            </a:fld>
            <a:endParaRPr lang="es-CL"/>
          </a:p>
        </p:txBody>
      </p:sp>
    </p:spTree>
    <p:extLst>
      <p:ext uri="{BB962C8B-B14F-4D97-AF65-F5344CB8AC3E}">
        <p14:creationId xmlns:p14="http://schemas.microsoft.com/office/powerpoint/2010/main" val="1674832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12B51BA2-BB88-4BFE-9FDC-55FC1F69537B}" type="slidenum">
              <a:rPr lang="es-CL" smtClean="0"/>
              <a:pPr/>
              <a:t>46</a:t>
            </a:fld>
            <a:endParaRPr lang="es-CL"/>
          </a:p>
        </p:txBody>
      </p:sp>
    </p:spTree>
    <p:extLst>
      <p:ext uri="{BB962C8B-B14F-4D97-AF65-F5344CB8AC3E}">
        <p14:creationId xmlns:p14="http://schemas.microsoft.com/office/powerpoint/2010/main" val="1674832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67E5AF83-2530-43F8-9D73-7BB4D4E8DBDF}" type="slidenum">
              <a:rPr lang="es-CL" smtClean="0"/>
              <a:pPr/>
              <a:t>47</a:t>
            </a:fld>
            <a:endParaRPr lang="es-CL"/>
          </a:p>
        </p:txBody>
      </p:sp>
    </p:spTree>
    <p:extLst>
      <p:ext uri="{BB962C8B-B14F-4D97-AF65-F5344CB8AC3E}">
        <p14:creationId xmlns:p14="http://schemas.microsoft.com/office/powerpoint/2010/main" val="404112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12B51BA2-BB88-4BFE-9FDC-55FC1F69537B}" type="slidenum">
              <a:rPr lang="es-CL" smtClean="0"/>
              <a:pPr/>
              <a:t>19</a:t>
            </a:fld>
            <a:endParaRPr lang="es-CL"/>
          </a:p>
        </p:txBody>
      </p:sp>
    </p:spTree>
    <p:extLst>
      <p:ext uri="{BB962C8B-B14F-4D97-AF65-F5344CB8AC3E}">
        <p14:creationId xmlns:p14="http://schemas.microsoft.com/office/powerpoint/2010/main" val="1674832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12B51BA2-BB88-4BFE-9FDC-55FC1F69537B}" type="slidenum">
              <a:rPr lang="es-CL" smtClean="0"/>
              <a:pPr/>
              <a:t>20</a:t>
            </a:fld>
            <a:endParaRPr lang="es-CL"/>
          </a:p>
        </p:txBody>
      </p:sp>
    </p:spTree>
    <p:extLst>
      <p:ext uri="{BB962C8B-B14F-4D97-AF65-F5344CB8AC3E}">
        <p14:creationId xmlns:p14="http://schemas.microsoft.com/office/powerpoint/2010/main" val="1674832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12B51BA2-BB88-4BFE-9FDC-55FC1F69537B}" type="slidenum">
              <a:rPr lang="es-CL" smtClean="0"/>
              <a:pPr/>
              <a:t>21</a:t>
            </a:fld>
            <a:endParaRPr lang="es-CL"/>
          </a:p>
        </p:txBody>
      </p:sp>
    </p:spTree>
    <p:extLst>
      <p:ext uri="{BB962C8B-B14F-4D97-AF65-F5344CB8AC3E}">
        <p14:creationId xmlns:p14="http://schemas.microsoft.com/office/powerpoint/2010/main" val="1674832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12B51BA2-BB88-4BFE-9FDC-55FC1F69537B}" type="slidenum">
              <a:rPr lang="es-CL" smtClean="0"/>
              <a:pPr/>
              <a:t>22</a:t>
            </a:fld>
            <a:endParaRPr lang="es-CL"/>
          </a:p>
        </p:txBody>
      </p:sp>
    </p:spTree>
    <p:extLst>
      <p:ext uri="{BB962C8B-B14F-4D97-AF65-F5344CB8AC3E}">
        <p14:creationId xmlns:p14="http://schemas.microsoft.com/office/powerpoint/2010/main" val="1674832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12B51BA2-BB88-4BFE-9FDC-55FC1F69537B}" type="slidenum">
              <a:rPr lang="es-CL" smtClean="0"/>
              <a:pPr/>
              <a:t>23</a:t>
            </a:fld>
            <a:endParaRPr lang="es-CL"/>
          </a:p>
        </p:txBody>
      </p:sp>
    </p:spTree>
    <p:extLst>
      <p:ext uri="{BB962C8B-B14F-4D97-AF65-F5344CB8AC3E}">
        <p14:creationId xmlns:p14="http://schemas.microsoft.com/office/powerpoint/2010/main" val="1674832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12B51BA2-BB88-4BFE-9FDC-55FC1F69537B}" type="slidenum">
              <a:rPr lang="es-CL" smtClean="0"/>
              <a:pPr/>
              <a:t>24</a:t>
            </a:fld>
            <a:endParaRPr lang="es-CL"/>
          </a:p>
        </p:txBody>
      </p:sp>
    </p:spTree>
    <p:extLst>
      <p:ext uri="{BB962C8B-B14F-4D97-AF65-F5344CB8AC3E}">
        <p14:creationId xmlns:p14="http://schemas.microsoft.com/office/powerpoint/2010/main" val="1674832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12B51BA2-BB88-4BFE-9FDC-55FC1F69537B}" type="slidenum">
              <a:rPr lang="es-CL" smtClean="0"/>
              <a:pPr/>
              <a:t>25</a:t>
            </a:fld>
            <a:endParaRPr lang="es-CL"/>
          </a:p>
        </p:txBody>
      </p:sp>
    </p:spTree>
    <p:extLst>
      <p:ext uri="{BB962C8B-B14F-4D97-AF65-F5344CB8AC3E}">
        <p14:creationId xmlns:p14="http://schemas.microsoft.com/office/powerpoint/2010/main" val="1674832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4B85E5B6-756B-44E9-BE8E-33EB0C1B17A8}" type="datetimeFigureOut">
              <a:rPr lang="en-US" smtClean="0"/>
              <a:pPr/>
              <a:t>04-10-14</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368EDC49-16C8-4C0B-947C-E1E8299DBE93}"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4B85E5B6-756B-44E9-BE8E-33EB0C1B17A8}" type="datetimeFigureOut">
              <a:rPr lang="en-US" smtClean="0"/>
              <a:pPr/>
              <a:t>04-10-14</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368EDC49-16C8-4C0B-947C-E1E8299DBE93}"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4B85E5B6-756B-44E9-BE8E-33EB0C1B17A8}" type="datetimeFigureOut">
              <a:rPr lang="en-US" smtClean="0"/>
              <a:pPr/>
              <a:t>04-10-14</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368EDC49-16C8-4C0B-947C-E1E8299DBE93}"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4B85E5B6-756B-44E9-BE8E-33EB0C1B17A8}" type="datetimeFigureOut">
              <a:rPr lang="en-US" smtClean="0"/>
              <a:pPr/>
              <a:t>04-10-14</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368EDC49-16C8-4C0B-947C-E1E8299DBE93}"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B85E5B6-756B-44E9-BE8E-33EB0C1B17A8}" type="datetimeFigureOut">
              <a:rPr lang="en-US" smtClean="0"/>
              <a:pPr/>
              <a:t>04-10-14</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368EDC49-16C8-4C0B-947C-E1E8299DBE93}"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4B85E5B6-756B-44E9-BE8E-33EB0C1B17A8}" type="datetimeFigureOut">
              <a:rPr lang="en-US" smtClean="0"/>
              <a:pPr/>
              <a:t>04-10-14</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368EDC49-16C8-4C0B-947C-E1E8299DBE93}"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4B85E5B6-756B-44E9-BE8E-33EB0C1B17A8}" type="datetimeFigureOut">
              <a:rPr lang="en-US" smtClean="0"/>
              <a:pPr/>
              <a:t>04-10-14</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368EDC49-16C8-4C0B-947C-E1E8299DBE93}"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4B85E5B6-756B-44E9-BE8E-33EB0C1B17A8}" type="datetimeFigureOut">
              <a:rPr lang="en-US" smtClean="0"/>
              <a:pPr/>
              <a:t>04-10-14</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368EDC49-16C8-4C0B-947C-E1E8299DBE93}"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B85E5B6-756B-44E9-BE8E-33EB0C1B17A8}" type="datetimeFigureOut">
              <a:rPr lang="en-US" smtClean="0"/>
              <a:pPr/>
              <a:t>04-10-14</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368EDC49-16C8-4C0B-947C-E1E8299DBE93}"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B85E5B6-756B-44E9-BE8E-33EB0C1B17A8}" type="datetimeFigureOut">
              <a:rPr lang="en-US" smtClean="0"/>
              <a:pPr/>
              <a:t>04-10-14</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368EDC49-16C8-4C0B-947C-E1E8299DBE93}"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B85E5B6-756B-44E9-BE8E-33EB0C1B17A8}" type="datetimeFigureOut">
              <a:rPr lang="en-US" smtClean="0"/>
              <a:pPr/>
              <a:t>04-10-14</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368EDC49-16C8-4C0B-947C-E1E8299DBE93}"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5E5B6-756B-44E9-BE8E-33EB0C1B17A8}" type="datetimeFigureOut">
              <a:rPr lang="en-US" smtClean="0"/>
              <a:pPr/>
              <a:t>04-10-14</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8EDC49-16C8-4C0B-947C-E1E8299DBE93}"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es.wikipedia.org/wiki/Lenguaje_unificado_de_modelado"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492896"/>
            <a:ext cx="7772400" cy="1470025"/>
          </a:xfrm>
        </p:spPr>
        <p:txBody>
          <a:bodyPr>
            <a:normAutofit/>
          </a:bodyPr>
          <a:lstStyle/>
          <a:p>
            <a:r>
              <a:rPr lang="es-CL" sz="6600" dirty="0" smtClean="0">
                <a:solidFill>
                  <a:schemeClr val="accent2"/>
                </a:solidFill>
              </a:rPr>
              <a:t>Ayudantía extra 2</a:t>
            </a:r>
            <a:endParaRPr lang="es-CL" sz="6600" dirty="0">
              <a:solidFill>
                <a:schemeClr val="accent2"/>
              </a:solidFill>
            </a:endParaRPr>
          </a:p>
        </p:txBody>
      </p:sp>
      <p:sp>
        <p:nvSpPr>
          <p:cNvPr id="3" name="2 Subtítulo"/>
          <p:cNvSpPr>
            <a:spLocks noGrp="1"/>
          </p:cNvSpPr>
          <p:nvPr>
            <p:ph type="subTitle" idx="1"/>
          </p:nvPr>
        </p:nvSpPr>
        <p:spPr>
          <a:xfrm>
            <a:off x="1403648" y="4149080"/>
            <a:ext cx="6400800" cy="1752600"/>
          </a:xfrm>
        </p:spPr>
        <p:txBody>
          <a:bodyPr/>
          <a:lstStyle/>
          <a:p>
            <a:r>
              <a:rPr lang="es-CL" dirty="0" smtClean="0"/>
              <a:t>Para llenar vacíos y preparar I2</a:t>
            </a:r>
          </a:p>
        </p:txBody>
      </p:sp>
      <p:pic>
        <p:nvPicPr>
          <p:cNvPr id="1026" name="Picture 2" descr="C:\Users\BWG Remote\Dropbox\Documents\Experimentos LaTeX\Experimento 4 - Guías de Ejercicios\logo.jpg"/>
          <p:cNvPicPr>
            <a:picLocks noChangeAspect="1" noChangeArrowheads="1"/>
          </p:cNvPicPr>
          <p:nvPr/>
        </p:nvPicPr>
        <p:blipFill>
          <a:blip r:embed="rId3" cstate="print"/>
          <a:srcRect/>
          <a:stretch>
            <a:fillRect/>
          </a:stretch>
        </p:blipFill>
        <p:spPr bwMode="auto">
          <a:xfrm>
            <a:off x="251520" y="188640"/>
            <a:ext cx="1195388" cy="1384300"/>
          </a:xfrm>
          <a:prstGeom prst="rect">
            <a:avLst/>
          </a:prstGeom>
          <a:noFill/>
        </p:spPr>
      </p:pic>
      <p:sp>
        <p:nvSpPr>
          <p:cNvPr id="6" name="5 CuadroTexto"/>
          <p:cNvSpPr txBox="1"/>
          <p:nvPr/>
        </p:nvSpPr>
        <p:spPr>
          <a:xfrm>
            <a:off x="1403648" y="620688"/>
            <a:ext cx="5400600" cy="738664"/>
          </a:xfrm>
          <a:prstGeom prst="rect">
            <a:avLst/>
          </a:prstGeom>
          <a:noFill/>
        </p:spPr>
        <p:txBody>
          <a:bodyPr wrap="square" rtlCol="0">
            <a:spAutoFit/>
          </a:bodyPr>
          <a:lstStyle/>
          <a:p>
            <a:r>
              <a:rPr lang="es-CL" sz="1400" dirty="0"/>
              <a:t>Pontificia Universidad </a:t>
            </a:r>
            <a:r>
              <a:rPr lang="es-CL" sz="1400" dirty="0" smtClean="0"/>
              <a:t>Católica </a:t>
            </a:r>
            <a:r>
              <a:rPr lang="es-CL" sz="1400" dirty="0"/>
              <a:t>de Chile</a:t>
            </a:r>
          </a:p>
          <a:p>
            <a:r>
              <a:rPr lang="es-CL" sz="1400" dirty="0" smtClean="0"/>
              <a:t>Escuela de Ingeniera</a:t>
            </a:r>
          </a:p>
          <a:p>
            <a:r>
              <a:rPr lang="es-CL" sz="1400" dirty="0" smtClean="0"/>
              <a:t>Departamento de Ciencias de la Computación</a:t>
            </a:r>
            <a:endParaRPr lang="es-CL" sz="1400" dirty="0"/>
          </a:p>
        </p:txBody>
      </p:sp>
      <p:sp>
        <p:nvSpPr>
          <p:cNvPr id="7" name="6 CuadroTexto"/>
          <p:cNvSpPr txBox="1"/>
          <p:nvPr/>
        </p:nvSpPr>
        <p:spPr>
          <a:xfrm>
            <a:off x="1835696" y="1628800"/>
            <a:ext cx="5400600" cy="400110"/>
          </a:xfrm>
          <a:prstGeom prst="rect">
            <a:avLst/>
          </a:prstGeom>
          <a:noFill/>
        </p:spPr>
        <p:txBody>
          <a:bodyPr wrap="square" rtlCol="0">
            <a:spAutoFit/>
          </a:bodyPr>
          <a:lstStyle/>
          <a:p>
            <a:pPr algn="ctr"/>
            <a:r>
              <a:rPr lang="es-CL" sz="2000" dirty="0"/>
              <a:t>IIC2233 </a:t>
            </a:r>
            <a:r>
              <a:rPr lang="es-CL" sz="2000" dirty="0" smtClean="0"/>
              <a:t>- Programación </a:t>
            </a:r>
            <a:r>
              <a:rPr lang="es-CL" sz="2000" dirty="0"/>
              <a:t>Avanzada </a:t>
            </a:r>
            <a:r>
              <a:rPr lang="es-CL" sz="2000" dirty="0" smtClean="0"/>
              <a:t>(</a:t>
            </a:r>
            <a:r>
              <a:rPr lang="es-CL" sz="2000" dirty="0"/>
              <a:t>2</a:t>
            </a:r>
            <a:r>
              <a:rPr lang="es-CL" sz="2000" dirty="0" smtClean="0"/>
              <a:t>/2014)</a:t>
            </a:r>
            <a:endParaRPr lang="es-CL" sz="20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600201"/>
            <a:ext cx="8229600" cy="3556992"/>
          </a:xfrm>
        </p:spPr>
        <p:txBody>
          <a:bodyPr>
            <a:normAutofit/>
          </a:bodyPr>
          <a:lstStyle/>
          <a:p>
            <a:pPr>
              <a:buFontTx/>
              <a:buChar char="-"/>
            </a:pPr>
            <a:r>
              <a:rPr lang="es-ES_tradnl" dirty="0">
                <a:solidFill>
                  <a:srgbClr val="7F7F7F"/>
                </a:solidFill>
              </a:rPr>
              <a:t>Es posible </a:t>
            </a:r>
            <a:r>
              <a:rPr lang="es-ES_tradnl" dirty="0" err="1">
                <a:solidFill>
                  <a:srgbClr val="7F7F7F"/>
                </a:solidFill>
              </a:rPr>
              <a:t>deserializar</a:t>
            </a:r>
            <a:r>
              <a:rPr lang="es-ES_tradnl" dirty="0">
                <a:solidFill>
                  <a:srgbClr val="7F7F7F"/>
                </a:solidFill>
              </a:rPr>
              <a:t> un archivo con </a:t>
            </a:r>
            <a:r>
              <a:rPr lang="es-ES_tradnl" dirty="0" err="1">
                <a:solidFill>
                  <a:srgbClr val="7F7F7F"/>
                </a:solidFill>
              </a:rPr>
              <a:t>BinaryReader</a:t>
            </a:r>
            <a:r>
              <a:rPr lang="es-ES_tradnl" dirty="0">
                <a:solidFill>
                  <a:srgbClr val="7F7F7F"/>
                </a:solidFill>
              </a:rPr>
              <a:t> serializado con </a:t>
            </a:r>
            <a:r>
              <a:rPr lang="es-ES_tradnl" dirty="0" err="1" smtClean="0">
                <a:solidFill>
                  <a:srgbClr val="7F7F7F"/>
                </a:solidFill>
              </a:rPr>
              <a:t>StreamWriter</a:t>
            </a:r>
            <a:r>
              <a:rPr lang="es-ES_tradnl" dirty="0">
                <a:solidFill>
                  <a:srgbClr val="7F7F7F"/>
                </a:solidFill>
              </a:rPr>
              <a:t>.</a:t>
            </a:r>
          </a:p>
        </p:txBody>
      </p:sp>
      <p:sp>
        <p:nvSpPr>
          <p:cNvPr id="4" name="1 Título"/>
          <p:cNvSpPr>
            <a:spLocks noGrp="1"/>
          </p:cNvSpPr>
          <p:nvPr>
            <p:ph type="title"/>
          </p:nvPr>
        </p:nvSpPr>
        <p:spPr/>
        <p:txBody>
          <a:bodyPr>
            <a:normAutofit/>
          </a:bodyPr>
          <a:lstStyle/>
          <a:p>
            <a:r>
              <a:rPr lang="es-ES" dirty="0" smtClean="0">
                <a:solidFill>
                  <a:schemeClr val="accent2"/>
                </a:solidFill>
              </a:rPr>
              <a:t>Verdadero o falso</a:t>
            </a:r>
            <a:endParaRPr lang="es-CL" dirty="0">
              <a:solidFill>
                <a:schemeClr val="accent2"/>
              </a:solidFill>
            </a:endParaRPr>
          </a:p>
        </p:txBody>
      </p:sp>
    </p:spTree>
    <p:extLst>
      <p:ext uri="{BB962C8B-B14F-4D97-AF65-F5344CB8AC3E}">
        <p14:creationId xmlns:p14="http://schemas.microsoft.com/office/powerpoint/2010/main" val="1359348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600201"/>
            <a:ext cx="8229600" cy="3556992"/>
          </a:xfrm>
        </p:spPr>
        <p:txBody>
          <a:bodyPr>
            <a:normAutofit/>
          </a:bodyPr>
          <a:lstStyle/>
          <a:p>
            <a:pPr>
              <a:buFontTx/>
              <a:buChar char="-"/>
            </a:pPr>
            <a:r>
              <a:rPr lang="es-ES_tradnl" dirty="0">
                <a:solidFill>
                  <a:srgbClr val="7F7F7F"/>
                </a:solidFill>
              </a:rPr>
              <a:t>Es posible </a:t>
            </a:r>
            <a:r>
              <a:rPr lang="es-ES_tradnl" dirty="0" err="1">
                <a:solidFill>
                  <a:srgbClr val="7F7F7F"/>
                </a:solidFill>
              </a:rPr>
              <a:t>deserializar</a:t>
            </a:r>
            <a:r>
              <a:rPr lang="es-ES_tradnl" dirty="0">
                <a:solidFill>
                  <a:srgbClr val="7F7F7F"/>
                </a:solidFill>
              </a:rPr>
              <a:t> un archivo con </a:t>
            </a:r>
            <a:r>
              <a:rPr lang="es-ES_tradnl" dirty="0" err="1">
                <a:solidFill>
                  <a:srgbClr val="7F7F7F"/>
                </a:solidFill>
              </a:rPr>
              <a:t>BinaryReader</a:t>
            </a:r>
            <a:r>
              <a:rPr lang="es-ES_tradnl" dirty="0">
                <a:solidFill>
                  <a:srgbClr val="7F7F7F"/>
                </a:solidFill>
              </a:rPr>
              <a:t> serializado con </a:t>
            </a:r>
            <a:r>
              <a:rPr lang="es-ES_tradnl" dirty="0" err="1" smtClean="0">
                <a:solidFill>
                  <a:srgbClr val="7F7F7F"/>
                </a:solidFill>
              </a:rPr>
              <a:t>StreamWriter</a:t>
            </a:r>
            <a:r>
              <a:rPr lang="es-ES_tradnl" dirty="0">
                <a:solidFill>
                  <a:srgbClr val="7F7F7F"/>
                </a:solidFill>
              </a:rPr>
              <a:t>.</a:t>
            </a:r>
          </a:p>
        </p:txBody>
      </p:sp>
      <p:sp>
        <p:nvSpPr>
          <p:cNvPr id="4" name="1 Título"/>
          <p:cNvSpPr>
            <a:spLocks noGrp="1"/>
          </p:cNvSpPr>
          <p:nvPr>
            <p:ph type="title"/>
          </p:nvPr>
        </p:nvSpPr>
        <p:spPr/>
        <p:txBody>
          <a:bodyPr>
            <a:normAutofit/>
          </a:bodyPr>
          <a:lstStyle/>
          <a:p>
            <a:r>
              <a:rPr lang="es-ES" dirty="0" smtClean="0">
                <a:solidFill>
                  <a:schemeClr val="accent2"/>
                </a:solidFill>
              </a:rPr>
              <a:t>Verdadero o falso</a:t>
            </a:r>
            <a:endParaRPr lang="es-CL" dirty="0">
              <a:solidFill>
                <a:schemeClr val="accent2"/>
              </a:solidFill>
            </a:endParaRPr>
          </a:p>
        </p:txBody>
      </p:sp>
      <p:sp>
        <p:nvSpPr>
          <p:cNvPr id="2" name="CuadroTexto 1"/>
          <p:cNvSpPr txBox="1"/>
          <p:nvPr/>
        </p:nvSpPr>
        <p:spPr>
          <a:xfrm>
            <a:off x="323528" y="4077072"/>
            <a:ext cx="8640960" cy="2585323"/>
          </a:xfrm>
          <a:prstGeom prst="rect">
            <a:avLst/>
          </a:prstGeom>
          <a:noFill/>
        </p:spPr>
        <p:txBody>
          <a:bodyPr wrap="square" rtlCol="0">
            <a:spAutoFit/>
          </a:bodyPr>
          <a:lstStyle/>
          <a:p>
            <a:pPr algn="ctr"/>
            <a:r>
              <a:rPr lang="es-ES" sz="5400" dirty="0"/>
              <a:t>t</a:t>
            </a:r>
            <a:r>
              <a:rPr lang="es-ES" sz="5400" dirty="0" smtClean="0"/>
              <a:t>rue,</a:t>
            </a:r>
          </a:p>
          <a:p>
            <a:pPr algn="ctr"/>
            <a:r>
              <a:rPr lang="es-ES" sz="5400" dirty="0" smtClean="0"/>
              <a:t>Al fin y al cabo todos los archivos son bytes.</a:t>
            </a:r>
            <a:endParaRPr lang="es-ES" sz="5400" dirty="0"/>
          </a:p>
        </p:txBody>
      </p:sp>
    </p:spTree>
    <p:extLst>
      <p:ext uri="{BB962C8B-B14F-4D97-AF65-F5344CB8AC3E}">
        <p14:creationId xmlns:p14="http://schemas.microsoft.com/office/powerpoint/2010/main" val="3567844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600201"/>
            <a:ext cx="8229600" cy="3556992"/>
          </a:xfrm>
        </p:spPr>
        <p:txBody>
          <a:bodyPr>
            <a:normAutofit/>
          </a:bodyPr>
          <a:lstStyle/>
          <a:p>
            <a:pPr>
              <a:buFontTx/>
              <a:buChar char="-"/>
            </a:pPr>
            <a:r>
              <a:rPr lang="es-ES_tradnl" dirty="0" smtClean="0">
                <a:solidFill>
                  <a:srgbClr val="7F7F7F"/>
                </a:solidFill>
              </a:rPr>
              <a:t>Una cola es del tipo FIFO</a:t>
            </a:r>
            <a:endParaRPr lang="es-ES_tradnl" dirty="0">
              <a:solidFill>
                <a:srgbClr val="7F7F7F"/>
              </a:solidFill>
            </a:endParaRPr>
          </a:p>
        </p:txBody>
      </p:sp>
      <p:sp>
        <p:nvSpPr>
          <p:cNvPr id="4" name="1 Título"/>
          <p:cNvSpPr>
            <a:spLocks noGrp="1"/>
          </p:cNvSpPr>
          <p:nvPr>
            <p:ph type="title"/>
          </p:nvPr>
        </p:nvSpPr>
        <p:spPr/>
        <p:txBody>
          <a:bodyPr>
            <a:normAutofit/>
          </a:bodyPr>
          <a:lstStyle/>
          <a:p>
            <a:r>
              <a:rPr lang="es-ES" dirty="0" smtClean="0">
                <a:solidFill>
                  <a:schemeClr val="accent2"/>
                </a:solidFill>
              </a:rPr>
              <a:t>Verdadero o falso</a:t>
            </a:r>
            <a:endParaRPr lang="es-CL" dirty="0">
              <a:solidFill>
                <a:schemeClr val="accent2"/>
              </a:solidFill>
            </a:endParaRPr>
          </a:p>
        </p:txBody>
      </p:sp>
    </p:spTree>
    <p:extLst>
      <p:ext uri="{BB962C8B-B14F-4D97-AF65-F5344CB8AC3E}">
        <p14:creationId xmlns:p14="http://schemas.microsoft.com/office/powerpoint/2010/main" val="3677376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600201"/>
            <a:ext cx="8229600" cy="3556992"/>
          </a:xfrm>
        </p:spPr>
        <p:txBody>
          <a:bodyPr>
            <a:normAutofit/>
          </a:bodyPr>
          <a:lstStyle/>
          <a:p>
            <a:pPr>
              <a:buFontTx/>
              <a:buChar char="-"/>
            </a:pPr>
            <a:r>
              <a:rPr lang="es-ES_tradnl" dirty="0" smtClean="0">
                <a:solidFill>
                  <a:srgbClr val="7F7F7F"/>
                </a:solidFill>
              </a:rPr>
              <a:t>Una cola es del tipo FIFO</a:t>
            </a:r>
            <a:endParaRPr lang="es-ES_tradnl" dirty="0">
              <a:solidFill>
                <a:srgbClr val="7F7F7F"/>
              </a:solidFill>
            </a:endParaRPr>
          </a:p>
        </p:txBody>
      </p:sp>
      <p:sp>
        <p:nvSpPr>
          <p:cNvPr id="4" name="1 Título"/>
          <p:cNvSpPr>
            <a:spLocks noGrp="1"/>
          </p:cNvSpPr>
          <p:nvPr>
            <p:ph type="title"/>
          </p:nvPr>
        </p:nvSpPr>
        <p:spPr/>
        <p:txBody>
          <a:bodyPr>
            <a:normAutofit/>
          </a:bodyPr>
          <a:lstStyle/>
          <a:p>
            <a:r>
              <a:rPr lang="es-ES" dirty="0" smtClean="0">
                <a:solidFill>
                  <a:schemeClr val="accent2"/>
                </a:solidFill>
              </a:rPr>
              <a:t>Verdadero o falso</a:t>
            </a:r>
            <a:endParaRPr lang="es-CL" dirty="0">
              <a:solidFill>
                <a:schemeClr val="accent2"/>
              </a:solidFill>
            </a:endParaRPr>
          </a:p>
        </p:txBody>
      </p:sp>
      <p:sp>
        <p:nvSpPr>
          <p:cNvPr id="2" name="CuadroTexto 1"/>
          <p:cNvSpPr txBox="1"/>
          <p:nvPr/>
        </p:nvSpPr>
        <p:spPr>
          <a:xfrm>
            <a:off x="323528" y="3573016"/>
            <a:ext cx="8640960" cy="2585323"/>
          </a:xfrm>
          <a:prstGeom prst="rect">
            <a:avLst/>
          </a:prstGeom>
          <a:noFill/>
        </p:spPr>
        <p:txBody>
          <a:bodyPr wrap="square" rtlCol="0">
            <a:spAutoFit/>
          </a:bodyPr>
          <a:lstStyle/>
          <a:p>
            <a:pPr algn="ctr"/>
            <a:r>
              <a:rPr lang="es-ES" sz="5400" dirty="0"/>
              <a:t>t</a:t>
            </a:r>
            <a:r>
              <a:rPr lang="es-ES" sz="5400" dirty="0" smtClean="0"/>
              <a:t>rue,</a:t>
            </a:r>
          </a:p>
          <a:p>
            <a:pPr algn="ctr"/>
            <a:r>
              <a:rPr lang="es-ES" sz="5400" dirty="0" smtClean="0"/>
              <a:t>FIFO = </a:t>
            </a:r>
            <a:r>
              <a:rPr lang="es-ES" sz="5400" dirty="0" err="1" smtClean="0"/>
              <a:t>First</a:t>
            </a:r>
            <a:r>
              <a:rPr lang="es-ES" sz="5400" dirty="0" smtClean="0"/>
              <a:t> in, </a:t>
            </a:r>
            <a:r>
              <a:rPr lang="es-ES" sz="5400" dirty="0" err="1" smtClean="0"/>
              <a:t>first</a:t>
            </a:r>
            <a:r>
              <a:rPr lang="es-ES" sz="5400" dirty="0" smtClean="0"/>
              <a:t> </a:t>
            </a:r>
            <a:r>
              <a:rPr lang="es-ES" sz="5400" dirty="0" err="1" smtClean="0"/>
              <a:t>out</a:t>
            </a:r>
            <a:endParaRPr lang="es-ES" sz="5400" dirty="0" smtClean="0"/>
          </a:p>
          <a:p>
            <a:pPr algn="ctr"/>
            <a:r>
              <a:rPr lang="es-ES" sz="5400" dirty="0" smtClean="0"/>
              <a:t>FILO = </a:t>
            </a:r>
            <a:r>
              <a:rPr lang="es-ES" sz="5400" dirty="0" err="1" smtClean="0"/>
              <a:t>First</a:t>
            </a:r>
            <a:r>
              <a:rPr lang="es-ES" sz="5400" dirty="0" smtClean="0"/>
              <a:t> in, </a:t>
            </a:r>
            <a:r>
              <a:rPr lang="es-ES" sz="5400" dirty="0" err="1" smtClean="0"/>
              <a:t>last</a:t>
            </a:r>
            <a:r>
              <a:rPr lang="es-ES" sz="5400" dirty="0" smtClean="0"/>
              <a:t> </a:t>
            </a:r>
            <a:r>
              <a:rPr lang="es-ES" sz="5400" dirty="0" err="1" smtClean="0"/>
              <a:t>out</a:t>
            </a:r>
            <a:endParaRPr lang="es-ES" sz="5400" dirty="0"/>
          </a:p>
        </p:txBody>
      </p:sp>
    </p:spTree>
    <p:extLst>
      <p:ext uri="{BB962C8B-B14F-4D97-AF65-F5344CB8AC3E}">
        <p14:creationId xmlns:p14="http://schemas.microsoft.com/office/powerpoint/2010/main" val="2712974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600201"/>
            <a:ext cx="8229600" cy="3556992"/>
          </a:xfrm>
        </p:spPr>
        <p:txBody>
          <a:bodyPr>
            <a:normAutofit/>
          </a:bodyPr>
          <a:lstStyle/>
          <a:p>
            <a:pPr>
              <a:buFontTx/>
              <a:buChar char="-"/>
            </a:pPr>
            <a:r>
              <a:rPr lang="es-ES_tradnl" dirty="0" smtClean="0">
                <a:solidFill>
                  <a:srgbClr val="7F7F7F"/>
                </a:solidFill>
              </a:rPr>
              <a:t>Todas las </a:t>
            </a:r>
            <a:r>
              <a:rPr lang="es-ES_tradnl" dirty="0" err="1" smtClean="0">
                <a:solidFill>
                  <a:srgbClr val="7F7F7F"/>
                </a:solidFill>
              </a:rPr>
              <a:t>Collections</a:t>
            </a:r>
            <a:r>
              <a:rPr lang="es-ES_tradnl" dirty="0" smtClean="0">
                <a:solidFill>
                  <a:srgbClr val="7F7F7F"/>
                </a:solidFill>
              </a:rPr>
              <a:t> de .NET implementan </a:t>
            </a:r>
            <a:r>
              <a:rPr lang="en-US" dirty="0" err="1" smtClean="0">
                <a:solidFill>
                  <a:srgbClr val="7F7F7F"/>
                </a:solidFill>
              </a:rPr>
              <a:t>ICollection</a:t>
            </a:r>
            <a:r>
              <a:rPr lang="es-ES_tradnl" dirty="0" smtClean="0">
                <a:solidFill>
                  <a:srgbClr val="7F7F7F"/>
                </a:solidFill>
              </a:rPr>
              <a:t>.</a:t>
            </a:r>
          </a:p>
          <a:p>
            <a:pPr>
              <a:buFontTx/>
              <a:buChar char="-"/>
            </a:pPr>
            <a:r>
              <a:rPr lang="es-ES_tradnl" dirty="0" smtClean="0">
                <a:solidFill>
                  <a:srgbClr val="7F7F7F"/>
                </a:solidFill>
              </a:rPr>
              <a:t>Puedo crear una clase que implemente </a:t>
            </a:r>
            <a:r>
              <a:rPr lang="en-US" dirty="0" err="1" smtClean="0">
                <a:solidFill>
                  <a:srgbClr val="7F7F7F"/>
                </a:solidFill>
              </a:rPr>
              <a:t>ICollection</a:t>
            </a:r>
            <a:r>
              <a:rPr lang="es-ES_tradnl" dirty="0" smtClean="0">
                <a:solidFill>
                  <a:srgbClr val="7F7F7F"/>
                </a:solidFill>
              </a:rPr>
              <a:t>.</a:t>
            </a:r>
            <a:endParaRPr lang="es-ES_tradnl" dirty="0">
              <a:solidFill>
                <a:srgbClr val="7F7F7F"/>
              </a:solidFill>
            </a:endParaRPr>
          </a:p>
        </p:txBody>
      </p:sp>
      <p:sp>
        <p:nvSpPr>
          <p:cNvPr id="4" name="1 Título"/>
          <p:cNvSpPr>
            <a:spLocks noGrp="1"/>
          </p:cNvSpPr>
          <p:nvPr>
            <p:ph type="title"/>
          </p:nvPr>
        </p:nvSpPr>
        <p:spPr/>
        <p:txBody>
          <a:bodyPr>
            <a:normAutofit/>
          </a:bodyPr>
          <a:lstStyle/>
          <a:p>
            <a:r>
              <a:rPr lang="es-ES" dirty="0" smtClean="0">
                <a:solidFill>
                  <a:schemeClr val="accent2"/>
                </a:solidFill>
              </a:rPr>
              <a:t>Verdadero o falso</a:t>
            </a:r>
            <a:endParaRPr lang="es-CL" dirty="0">
              <a:solidFill>
                <a:schemeClr val="accent2"/>
              </a:solidFill>
            </a:endParaRPr>
          </a:p>
        </p:txBody>
      </p:sp>
    </p:spTree>
    <p:extLst>
      <p:ext uri="{BB962C8B-B14F-4D97-AF65-F5344CB8AC3E}">
        <p14:creationId xmlns:p14="http://schemas.microsoft.com/office/powerpoint/2010/main" val="1615672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600201"/>
            <a:ext cx="8229600" cy="3556992"/>
          </a:xfrm>
        </p:spPr>
        <p:txBody>
          <a:bodyPr>
            <a:normAutofit/>
          </a:bodyPr>
          <a:lstStyle/>
          <a:p>
            <a:pPr>
              <a:buFontTx/>
              <a:buChar char="-"/>
            </a:pPr>
            <a:r>
              <a:rPr lang="es-ES_tradnl" dirty="0" smtClean="0">
                <a:solidFill>
                  <a:srgbClr val="7F7F7F"/>
                </a:solidFill>
              </a:rPr>
              <a:t>Todas las </a:t>
            </a:r>
            <a:r>
              <a:rPr lang="es-ES_tradnl" dirty="0" err="1" smtClean="0">
                <a:solidFill>
                  <a:srgbClr val="7F7F7F"/>
                </a:solidFill>
              </a:rPr>
              <a:t>Collections</a:t>
            </a:r>
            <a:r>
              <a:rPr lang="es-ES_tradnl" dirty="0" smtClean="0">
                <a:solidFill>
                  <a:srgbClr val="7F7F7F"/>
                </a:solidFill>
              </a:rPr>
              <a:t> de .NET implementan </a:t>
            </a:r>
            <a:r>
              <a:rPr lang="en-US" dirty="0" err="1" smtClean="0">
                <a:solidFill>
                  <a:srgbClr val="7F7F7F"/>
                </a:solidFill>
              </a:rPr>
              <a:t>ICollection</a:t>
            </a:r>
            <a:r>
              <a:rPr lang="es-ES_tradnl" dirty="0" smtClean="0">
                <a:solidFill>
                  <a:srgbClr val="7F7F7F"/>
                </a:solidFill>
              </a:rPr>
              <a:t>.</a:t>
            </a:r>
          </a:p>
          <a:p>
            <a:pPr>
              <a:buFontTx/>
              <a:buChar char="-"/>
            </a:pPr>
            <a:r>
              <a:rPr lang="es-ES_tradnl" dirty="0" smtClean="0">
                <a:solidFill>
                  <a:srgbClr val="7F7F7F"/>
                </a:solidFill>
              </a:rPr>
              <a:t>Puedo crear una clase que implemente </a:t>
            </a:r>
            <a:r>
              <a:rPr lang="en-US" dirty="0" err="1" smtClean="0">
                <a:solidFill>
                  <a:srgbClr val="7F7F7F"/>
                </a:solidFill>
              </a:rPr>
              <a:t>ICollection</a:t>
            </a:r>
            <a:r>
              <a:rPr lang="es-ES_tradnl" dirty="0" smtClean="0">
                <a:solidFill>
                  <a:srgbClr val="7F7F7F"/>
                </a:solidFill>
              </a:rPr>
              <a:t>.</a:t>
            </a:r>
            <a:endParaRPr lang="es-ES_tradnl" dirty="0">
              <a:solidFill>
                <a:srgbClr val="7F7F7F"/>
              </a:solidFill>
            </a:endParaRPr>
          </a:p>
        </p:txBody>
      </p:sp>
      <p:sp>
        <p:nvSpPr>
          <p:cNvPr id="4" name="1 Título"/>
          <p:cNvSpPr>
            <a:spLocks noGrp="1"/>
          </p:cNvSpPr>
          <p:nvPr>
            <p:ph type="title"/>
          </p:nvPr>
        </p:nvSpPr>
        <p:spPr/>
        <p:txBody>
          <a:bodyPr>
            <a:normAutofit/>
          </a:bodyPr>
          <a:lstStyle/>
          <a:p>
            <a:r>
              <a:rPr lang="es-ES" dirty="0" smtClean="0">
                <a:solidFill>
                  <a:schemeClr val="accent2"/>
                </a:solidFill>
              </a:rPr>
              <a:t>Verdadero o falso</a:t>
            </a:r>
            <a:endParaRPr lang="es-CL" dirty="0">
              <a:solidFill>
                <a:schemeClr val="accent2"/>
              </a:solidFill>
            </a:endParaRPr>
          </a:p>
        </p:txBody>
      </p:sp>
      <p:sp>
        <p:nvSpPr>
          <p:cNvPr id="2" name="CuadroTexto 1"/>
          <p:cNvSpPr txBox="1"/>
          <p:nvPr/>
        </p:nvSpPr>
        <p:spPr>
          <a:xfrm>
            <a:off x="251520" y="4437112"/>
            <a:ext cx="8640960" cy="923330"/>
          </a:xfrm>
          <a:prstGeom prst="rect">
            <a:avLst/>
          </a:prstGeom>
          <a:noFill/>
        </p:spPr>
        <p:txBody>
          <a:bodyPr wrap="square" rtlCol="0">
            <a:spAutoFit/>
          </a:bodyPr>
          <a:lstStyle/>
          <a:p>
            <a:pPr algn="ctr"/>
            <a:r>
              <a:rPr lang="es-ES" sz="5400" dirty="0" smtClean="0"/>
              <a:t>Verdadero y verdadero</a:t>
            </a:r>
            <a:endParaRPr lang="es-ES" sz="5400" dirty="0"/>
          </a:p>
        </p:txBody>
      </p:sp>
    </p:spTree>
    <p:extLst>
      <p:ext uri="{BB962C8B-B14F-4D97-AF65-F5344CB8AC3E}">
        <p14:creationId xmlns:p14="http://schemas.microsoft.com/office/powerpoint/2010/main" val="2078972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600201"/>
            <a:ext cx="8229600" cy="1180727"/>
          </a:xfrm>
        </p:spPr>
        <p:txBody>
          <a:bodyPr>
            <a:normAutofit/>
          </a:bodyPr>
          <a:lstStyle/>
          <a:p>
            <a:pPr>
              <a:buFontTx/>
              <a:buChar char="-"/>
            </a:pPr>
            <a:r>
              <a:rPr lang="es-ES_tradnl" dirty="0" smtClean="0">
                <a:solidFill>
                  <a:srgbClr val="7F7F7F"/>
                </a:solidFill>
              </a:rPr>
              <a:t>¿Qué indica la extensión de un archivo? </a:t>
            </a:r>
          </a:p>
          <a:p>
            <a:pPr lvl="1">
              <a:buFontTx/>
              <a:buChar char="-"/>
            </a:pPr>
            <a:r>
              <a:rPr lang="es-ES_tradnl" dirty="0" smtClean="0">
                <a:solidFill>
                  <a:srgbClr val="7F7F7F"/>
                </a:solidFill>
              </a:rPr>
              <a:t>(por ejemplo: .</a:t>
            </a:r>
            <a:r>
              <a:rPr lang="es-ES_tradnl" dirty="0" err="1" smtClean="0">
                <a:solidFill>
                  <a:srgbClr val="7F7F7F"/>
                </a:solidFill>
              </a:rPr>
              <a:t>zip</a:t>
            </a:r>
            <a:r>
              <a:rPr lang="es-ES_tradnl" dirty="0" smtClean="0">
                <a:solidFill>
                  <a:srgbClr val="7F7F7F"/>
                </a:solidFill>
              </a:rPr>
              <a:t>, .</a:t>
            </a:r>
            <a:r>
              <a:rPr lang="es-ES_tradnl" dirty="0" err="1" smtClean="0">
                <a:solidFill>
                  <a:srgbClr val="7F7F7F"/>
                </a:solidFill>
              </a:rPr>
              <a:t>wav</a:t>
            </a:r>
            <a:r>
              <a:rPr lang="es-ES_tradnl" dirty="0" smtClean="0">
                <a:solidFill>
                  <a:srgbClr val="7F7F7F"/>
                </a:solidFill>
              </a:rPr>
              <a:t>, .</a:t>
            </a:r>
            <a:r>
              <a:rPr lang="es-ES_tradnl" dirty="0" err="1" smtClean="0">
                <a:solidFill>
                  <a:srgbClr val="7F7F7F"/>
                </a:solidFill>
              </a:rPr>
              <a:t>jpg</a:t>
            </a:r>
            <a:r>
              <a:rPr lang="es-ES_tradnl" dirty="0" smtClean="0">
                <a:solidFill>
                  <a:srgbClr val="7F7F7F"/>
                </a:solidFill>
              </a:rPr>
              <a:t>)</a:t>
            </a:r>
            <a:endParaRPr lang="es-ES_tradnl" dirty="0">
              <a:solidFill>
                <a:srgbClr val="7F7F7F"/>
              </a:solidFill>
            </a:endParaRPr>
          </a:p>
        </p:txBody>
      </p:sp>
      <p:sp>
        <p:nvSpPr>
          <p:cNvPr id="4" name="1 Título"/>
          <p:cNvSpPr>
            <a:spLocks noGrp="1"/>
          </p:cNvSpPr>
          <p:nvPr>
            <p:ph type="title"/>
          </p:nvPr>
        </p:nvSpPr>
        <p:spPr/>
        <p:txBody>
          <a:bodyPr>
            <a:normAutofit/>
          </a:bodyPr>
          <a:lstStyle/>
          <a:p>
            <a:r>
              <a:rPr lang="es-ES" dirty="0" smtClean="0">
                <a:solidFill>
                  <a:schemeClr val="accent2"/>
                </a:solidFill>
              </a:rPr>
              <a:t>Respuestas cortas</a:t>
            </a:r>
            <a:endParaRPr lang="es-CL" dirty="0">
              <a:solidFill>
                <a:schemeClr val="accent2"/>
              </a:solidFill>
            </a:endParaRPr>
          </a:p>
        </p:txBody>
      </p:sp>
    </p:spTree>
    <p:extLst>
      <p:ext uri="{BB962C8B-B14F-4D97-AF65-F5344CB8AC3E}">
        <p14:creationId xmlns:p14="http://schemas.microsoft.com/office/powerpoint/2010/main" val="3170527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600201"/>
            <a:ext cx="8229600" cy="1180727"/>
          </a:xfrm>
        </p:spPr>
        <p:txBody>
          <a:bodyPr>
            <a:normAutofit/>
          </a:bodyPr>
          <a:lstStyle/>
          <a:p>
            <a:pPr>
              <a:buFontTx/>
              <a:buChar char="-"/>
            </a:pPr>
            <a:r>
              <a:rPr lang="es-ES_tradnl" dirty="0" smtClean="0">
                <a:solidFill>
                  <a:srgbClr val="7F7F7F"/>
                </a:solidFill>
              </a:rPr>
              <a:t>¿Qué indica la extensión de un archivo? </a:t>
            </a:r>
          </a:p>
          <a:p>
            <a:pPr lvl="1">
              <a:buFontTx/>
              <a:buChar char="-"/>
            </a:pPr>
            <a:r>
              <a:rPr lang="es-ES_tradnl" dirty="0" smtClean="0">
                <a:solidFill>
                  <a:srgbClr val="7F7F7F"/>
                </a:solidFill>
              </a:rPr>
              <a:t>(por ejemplo: .</a:t>
            </a:r>
            <a:r>
              <a:rPr lang="es-ES_tradnl" dirty="0" err="1" smtClean="0">
                <a:solidFill>
                  <a:srgbClr val="7F7F7F"/>
                </a:solidFill>
              </a:rPr>
              <a:t>zip</a:t>
            </a:r>
            <a:r>
              <a:rPr lang="es-ES_tradnl" dirty="0" smtClean="0">
                <a:solidFill>
                  <a:srgbClr val="7F7F7F"/>
                </a:solidFill>
              </a:rPr>
              <a:t>, .</a:t>
            </a:r>
            <a:r>
              <a:rPr lang="es-ES_tradnl" dirty="0" err="1" smtClean="0">
                <a:solidFill>
                  <a:srgbClr val="7F7F7F"/>
                </a:solidFill>
              </a:rPr>
              <a:t>wav</a:t>
            </a:r>
            <a:r>
              <a:rPr lang="es-ES_tradnl" dirty="0" smtClean="0">
                <a:solidFill>
                  <a:srgbClr val="7F7F7F"/>
                </a:solidFill>
              </a:rPr>
              <a:t>, .</a:t>
            </a:r>
            <a:r>
              <a:rPr lang="es-ES_tradnl" dirty="0" err="1" smtClean="0">
                <a:solidFill>
                  <a:srgbClr val="7F7F7F"/>
                </a:solidFill>
              </a:rPr>
              <a:t>jpg</a:t>
            </a:r>
            <a:r>
              <a:rPr lang="es-ES_tradnl" dirty="0" smtClean="0">
                <a:solidFill>
                  <a:srgbClr val="7F7F7F"/>
                </a:solidFill>
              </a:rPr>
              <a:t>)</a:t>
            </a:r>
            <a:endParaRPr lang="es-ES_tradnl" dirty="0">
              <a:solidFill>
                <a:srgbClr val="7F7F7F"/>
              </a:solidFill>
            </a:endParaRPr>
          </a:p>
        </p:txBody>
      </p:sp>
      <p:sp>
        <p:nvSpPr>
          <p:cNvPr id="4" name="1 Título"/>
          <p:cNvSpPr>
            <a:spLocks noGrp="1"/>
          </p:cNvSpPr>
          <p:nvPr>
            <p:ph type="title"/>
          </p:nvPr>
        </p:nvSpPr>
        <p:spPr/>
        <p:txBody>
          <a:bodyPr>
            <a:normAutofit/>
          </a:bodyPr>
          <a:lstStyle/>
          <a:p>
            <a:r>
              <a:rPr lang="es-ES" dirty="0" smtClean="0">
                <a:solidFill>
                  <a:schemeClr val="accent2"/>
                </a:solidFill>
              </a:rPr>
              <a:t>Respuestas cortas</a:t>
            </a:r>
            <a:endParaRPr lang="es-CL" dirty="0">
              <a:solidFill>
                <a:schemeClr val="accent2"/>
              </a:solidFill>
            </a:endParaRPr>
          </a:p>
        </p:txBody>
      </p:sp>
      <p:sp>
        <p:nvSpPr>
          <p:cNvPr id="2" name="CuadroTexto 1"/>
          <p:cNvSpPr txBox="1"/>
          <p:nvPr/>
        </p:nvSpPr>
        <p:spPr>
          <a:xfrm>
            <a:off x="251520" y="2852936"/>
            <a:ext cx="8712968" cy="3785652"/>
          </a:xfrm>
          <a:prstGeom prst="rect">
            <a:avLst/>
          </a:prstGeom>
          <a:noFill/>
        </p:spPr>
        <p:txBody>
          <a:bodyPr wrap="square" rtlCol="0">
            <a:spAutoFit/>
          </a:bodyPr>
          <a:lstStyle/>
          <a:p>
            <a:r>
              <a:rPr lang="es-ES" sz="4000" dirty="0" smtClean="0"/>
              <a:t>Le indica al OS (sistema operativo) como debería intentar abrir ese archivo.</a:t>
            </a:r>
          </a:p>
          <a:p>
            <a:r>
              <a:rPr lang="es-ES" sz="4000" dirty="0" smtClean="0"/>
              <a:t>No se garantiza que se abra correctamente porque puede tener la extensión errónea, no tener programas para abrirlo o estar corrupto.</a:t>
            </a:r>
            <a:endParaRPr lang="es-ES" sz="4000" dirty="0"/>
          </a:p>
        </p:txBody>
      </p:sp>
    </p:spTree>
    <p:extLst>
      <p:ext uri="{BB962C8B-B14F-4D97-AF65-F5344CB8AC3E}">
        <p14:creationId xmlns:p14="http://schemas.microsoft.com/office/powerpoint/2010/main" val="3307560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852936"/>
            <a:ext cx="8229600" cy="1143000"/>
          </a:xfrm>
        </p:spPr>
        <p:txBody>
          <a:bodyPr>
            <a:normAutofit/>
          </a:bodyPr>
          <a:lstStyle/>
          <a:p>
            <a:r>
              <a:rPr lang="es-ES" dirty="0" smtClean="0">
                <a:solidFill>
                  <a:schemeClr val="accent2"/>
                </a:solidFill>
              </a:rPr>
              <a:t>Ayuditas y repaso</a:t>
            </a:r>
            <a:endParaRPr lang="es-CL" dirty="0">
              <a:solidFill>
                <a:schemeClr val="accent2"/>
              </a:solidFill>
            </a:endParaRPr>
          </a:p>
        </p:txBody>
      </p:sp>
    </p:spTree>
    <p:extLst>
      <p:ext uri="{BB962C8B-B14F-4D97-AF65-F5344CB8AC3E}">
        <p14:creationId xmlns:p14="http://schemas.microsoft.com/office/powerpoint/2010/main" val="1397019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dirty="0" smtClean="0">
                <a:solidFill>
                  <a:schemeClr val="accent2"/>
                </a:solidFill>
              </a:rPr>
              <a:t>Modelación </a:t>
            </a:r>
            <a:r>
              <a:rPr lang="es-ES" dirty="0" smtClean="0">
                <a:solidFill>
                  <a:schemeClr val="accent2"/>
                </a:solidFill>
              </a:rPr>
              <a:t>–</a:t>
            </a:r>
            <a:r>
              <a:rPr lang="es-CL" dirty="0" smtClean="0">
                <a:solidFill>
                  <a:schemeClr val="accent2"/>
                </a:solidFill>
              </a:rPr>
              <a:t> Para recordar</a:t>
            </a:r>
            <a:r>
              <a:rPr lang="es-ES" dirty="0" smtClean="0">
                <a:solidFill>
                  <a:schemeClr val="accent2"/>
                </a:solidFill>
              </a:rPr>
              <a:t>…</a:t>
            </a:r>
            <a:endParaRPr lang="es-CL" dirty="0">
              <a:solidFill>
                <a:schemeClr val="accent2"/>
              </a:solidFill>
            </a:endParaRPr>
          </a:p>
        </p:txBody>
      </p:sp>
      <p:pic>
        <p:nvPicPr>
          <p:cNvPr id="14" name="Imagen 13"/>
          <p:cNvPicPr>
            <a:picLocks noChangeAspect="1"/>
          </p:cNvPicPr>
          <p:nvPr/>
        </p:nvPicPr>
        <p:blipFill>
          <a:blip r:embed="rId3"/>
          <a:stretch>
            <a:fillRect/>
          </a:stretch>
        </p:blipFill>
        <p:spPr>
          <a:xfrm>
            <a:off x="4572000" y="3389271"/>
            <a:ext cx="4373614" cy="3468729"/>
          </a:xfrm>
          <a:prstGeom prst="rect">
            <a:avLst/>
          </a:prstGeom>
        </p:spPr>
      </p:pic>
      <p:sp>
        <p:nvSpPr>
          <p:cNvPr id="8" name="Llamada de nube 7"/>
          <p:cNvSpPr/>
          <p:nvPr/>
        </p:nvSpPr>
        <p:spPr>
          <a:xfrm>
            <a:off x="539552" y="1700808"/>
            <a:ext cx="4464496" cy="3096344"/>
          </a:xfrm>
          <a:prstGeom prst="cloudCallout">
            <a:avLst>
              <a:gd name="adj1" fmla="val 55751"/>
              <a:gd name="adj2" fmla="val 2411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2400" dirty="0" smtClean="0"/>
              <a:t>Perrito </a:t>
            </a:r>
            <a:r>
              <a:rPr lang="es-ES" sz="2400" dirty="0" err="1" smtClean="0"/>
              <a:t>men</a:t>
            </a:r>
            <a:r>
              <a:rPr lang="es-ES" sz="2400" dirty="0" smtClean="0"/>
              <a:t> se me olvidó como se ponía la flechita de herencia…</a:t>
            </a:r>
            <a:endParaRPr lang="es-ES" sz="2400" dirty="0"/>
          </a:p>
        </p:txBody>
      </p:sp>
    </p:spTree>
    <p:extLst>
      <p:ext uri="{BB962C8B-B14F-4D97-AF65-F5344CB8AC3E}">
        <p14:creationId xmlns:p14="http://schemas.microsoft.com/office/powerpoint/2010/main" val="40796300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err="1" smtClean="0">
                <a:solidFill>
                  <a:schemeClr val="accent2"/>
                </a:solidFill>
              </a:rPr>
              <a:t>Contenidos</a:t>
            </a:r>
            <a:endParaRPr lang="es-CL" dirty="0">
              <a:solidFill>
                <a:schemeClr val="accent2"/>
              </a:solidFill>
            </a:endParaRPr>
          </a:p>
        </p:txBody>
      </p:sp>
      <p:sp>
        <p:nvSpPr>
          <p:cNvPr id="4" name="3 Marcador de contenido"/>
          <p:cNvSpPr>
            <a:spLocks noGrp="1"/>
          </p:cNvSpPr>
          <p:nvPr>
            <p:ph idx="1"/>
          </p:nvPr>
        </p:nvSpPr>
        <p:spPr>
          <a:xfrm>
            <a:off x="457200" y="1600200"/>
            <a:ext cx="8229600" cy="4572000"/>
          </a:xfrm>
        </p:spPr>
        <p:txBody>
          <a:bodyPr>
            <a:normAutofit/>
          </a:bodyPr>
          <a:lstStyle/>
          <a:p>
            <a:pPr lvl="1">
              <a:buFont typeface="Arial"/>
              <a:buChar char="•"/>
            </a:pPr>
            <a:r>
              <a:rPr lang="es-CL" sz="3200" dirty="0" smtClean="0">
                <a:solidFill>
                  <a:schemeClr val="bg1">
                    <a:lumMod val="50000"/>
                  </a:schemeClr>
                </a:solidFill>
              </a:rPr>
              <a:t>Desarrollo de problemas:</a:t>
            </a:r>
          </a:p>
          <a:p>
            <a:pPr lvl="2">
              <a:buFont typeface="Arial"/>
              <a:buChar char="•"/>
            </a:pPr>
            <a:r>
              <a:rPr lang="es-CL" sz="2800" dirty="0" smtClean="0">
                <a:solidFill>
                  <a:schemeClr val="bg1">
                    <a:lumMod val="50000"/>
                  </a:schemeClr>
                </a:solidFill>
              </a:rPr>
              <a:t>Verdadero y !verdadero</a:t>
            </a:r>
          </a:p>
          <a:p>
            <a:pPr lvl="2">
              <a:buFont typeface="Arial"/>
              <a:buChar char="•"/>
            </a:pPr>
            <a:r>
              <a:rPr lang="es-CL" sz="2800" dirty="0" smtClean="0">
                <a:solidFill>
                  <a:schemeClr val="bg1">
                    <a:lumMod val="50000"/>
                  </a:schemeClr>
                </a:solidFill>
              </a:rPr>
              <a:t>Respuestas cortas</a:t>
            </a:r>
          </a:p>
          <a:p>
            <a:pPr lvl="2">
              <a:buFont typeface="Arial"/>
              <a:buChar char="•"/>
            </a:pPr>
            <a:r>
              <a:rPr lang="es-CL" sz="2800" dirty="0" smtClean="0">
                <a:solidFill>
                  <a:schemeClr val="bg1">
                    <a:lumMod val="50000"/>
                  </a:schemeClr>
                </a:solidFill>
              </a:rPr>
              <a:t>Modelación</a:t>
            </a:r>
          </a:p>
          <a:p>
            <a:pPr lvl="1">
              <a:buFont typeface="Arial"/>
              <a:buChar char="•"/>
            </a:pPr>
            <a:r>
              <a:rPr lang="es-CL" sz="3600" dirty="0" smtClean="0">
                <a:solidFill>
                  <a:schemeClr val="bg1">
                    <a:lumMod val="50000"/>
                  </a:schemeClr>
                </a:solidFill>
              </a:rPr>
              <a:t>Ayuditas y repaso.</a:t>
            </a:r>
          </a:p>
          <a:p>
            <a:pPr marL="914400" lvl="2" indent="0">
              <a:buNone/>
            </a:pPr>
            <a:endParaRPr lang="es-CL" sz="2800" dirty="0" smtClean="0">
              <a:solidFill>
                <a:schemeClr val="bg1">
                  <a:lumMod val="50000"/>
                </a:schemeClr>
              </a:solidFill>
            </a:endParaRPr>
          </a:p>
          <a:p>
            <a:pPr lvl="2">
              <a:buFontTx/>
              <a:buChar char="-"/>
            </a:pPr>
            <a:endParaRPr lang="es-CL" sz="3200" dirty="0" smtClean="0">
              <a:solidFill>
                <a:schemeClr val="bg1">
                  <a:lumMod val="5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dirty="0" smtClean="0">
                <a:solidFill>
                  <a:schemeClr val="accent2"/>
                </a:solidFill>
              </a:rPr>
              <a:t>Modelación </a:t>
            </a:r>
            <a:r>
              <a:rPr lang="es-ES" dirty="0" smtClean="0">
                <a:solidFill>
                  <a:schemeClr val="accent2"/>
                </a:solidFill>
              </a:rPr>
              <a:t>–</a:t>
            </a:r>
            <a:r>
              <a:rPr lang="es-CL" dirty="0" smtClean="0">
                <a:solidFill>
                  <a:schemeClr val="accent2"/>
                </a:solidFill>
              </a:rPr>
              <a:t> Para recordar</a:t>
            </a:r>
            <a:r>
              <a:rPr lang="es-ES" dirty="0" smtClean="0">
                <a:solidFill>
                  <a:schemeClr val="accent2"/>
                </a:solidFill>
              </a:rPr>
              <a:t>…</a:t>
            </a:r>
            <a:endParaRPr lang="es-CL" dirty="0">
              <a:solidFill>
                <a:schemeClr val="accent2"/>
              </a:solidFill>
            </a:endParaRPr>
          </a:p>
        </p:txBody>
      </p:sp>
      <p:sp>
        <p:nvSpPr>
          <p:cNvPr id="3" name="Rectángulo 2"/>
          <p:cNvSpPr/>
          <p:nvPr/>
        </p:nvSpPr>
        <p:spPr>
          <a:xfrm>
            <a:off x="1043608" y="1700808"/>
            <a:ext cx="2592288" cy="9204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ES" sz="3200" dirty="0" smtClean="0"/>
              <a:t>Superclase</a:t>
            </a:r>
            <a:endParaRPr lang="es-ES" dirty="0"/>
          </a:p>
        </p:txBody>
      </p:sp>
      <p:sp>
        <p:nvSpPr>
          <p:cNvPr id="4" name="Triángulo isósceles 3"/>
          <p:cNvSpPr/>
          <p:nvPr/>
        </p:nvSpPr>
        <p:spPr>
          <a:xfrm>
            <a:off x="2055233" y="2621258"/>
            <a:ext cx="569039" cy="394479"/>
          </a:xfrm>
          <a:prstGeom prst="triangl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sp>
        <p:nvSpPr>
          <p:cNvPr id="7" name="Rectángulo 6"/>
          <p:cNvSpPr/>
          <p:nvPr/>
        </p:nvSpPr>
        <p:spPr>
          <a:xfrm>
            <a:off x="1043608" y="3645024"/>
            <a:ext cx="2592288" cy="9204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ES" sz="3200" dirty="0" smtClean="0"/>
              <a:t>Subclase</a:t>
            </a:r>
            <a:endParaRPr lang="es-ES" dirty="0"/>
          </a:p>
        </p:txBody>
      </p:sp>
      <p:cxnSp>
        <p:nvCxnSpPr>
          <p:cNvPr id="9" name="Conector recto 8"/>
          <p:cNvCxnSpPr>
            <a:stCxn id="7" idx="0"/>
            <a:endCxn id="4" idx="3"/>
          </p:cNvCxnSpPr>
          <p:nvPr/>
        </p:nvCxnSpPr>
        <p:spPr>
          <a:xfrm flipV="1">
            <a:off x="2339752" y="3015737"/>
            <a:ext cx="1" cy="629287"/>
          </a:xfrm>
          <a:prstGeom prst="line">
            <a:avLst/>
          </a:prstGeom>
        </p:spPr>
        <p:style>
          <a:lnRef idx="2">
            <a:schemeClr val="accent2"/>
          </a:lnRef>
          <a:fillRef idx="0">
            <a:schemeClr val="accent2"/>
          </a:fillRef>
          <a:effectRef idx="1">
            <a:schemeClr val="accent2"/>
          </a:effectRef>
          <a:fontRef idx="minor">
            <a:schemeClr val="tx1"/>
          </a:fontRef>
        </p:style>
      </p:cxnSp>
      <p:sp>
        <p:nvSpPr>
          <p:cNvPr id="13" name="CuadroTexto 12"/>
          <p:cNvSpPr txBox="1"/>
          <p:nvPr/>
        </p:nvSpPr>
        <p:spPr>
          <a:xfrm>
            <a:off x="251520" y="4941168"/>
            <a:ext cx="4757056" cy="2031325"/>
          </a:xfrm>
          <a:prstGeom prst="rect">
            <a:avLst/>
          </a:prstGeom>
          <a:noFill/>
        </p:spPr>
        <p:txBody>
          <a:bodyPr wrap="none" rtlCol="0">
            <a:spAutoFit/>
          </a:bodyPr>
          <a:lstStyle/>
          <a:p>
            <a:pPr algn="ctr"/>
            <a:r>
              <a:rPr lang="es-ES" sz="2800" dirty="0" smtClean="0">
                <a:solidFill>
                  <a:schemeClr val="bg1">
                    <a:lumMod val="50000"/>
                  </a:schemeClr>
                </a:solidFill>
              </a:rPr>
              <a:t>Subclase hereda de Superclase.</a:t>
            </a:r>
          </a:p>
          <a:p>
            <a:pPr algn="ctr"/>
            <a:endParaRPr lang="es-ES" sz="1200" dirty="0" smtClean="0">
              <a:solidFill>
                <a:schemeClr val="bg1">
                  <a:lumMod val="50000"/>
                </a:schemeClr>
              </a:solidFill>
            </a:endParaRPr>
          </a:p>
          <a:p>
            <a:pPr algn="ctr"/>
            <a:r>
              <a:rPr lang="es-ES" sz="2800" dirty="0">
                <a:solidFill>
                  <a:schemeClr val="bg1">
                    <a:lumMod val="50000"/>
                  </a:schemeClr>
                </a:solidFill>
              </a:rPr>
              <a:t>La Superclase tiene </a:t>
            </a:r>
          </a:p>
          <a:p>
            <a:pPr algn="ctr"/>
            <a:r>
              <a:rPr lang="es-ES" sz="2800" dirty="0">
                <a:solidFill>
                  <a:schemeClr val="bg1">
                    <a:lumMod val="50000"/>
                  </a:schemeClr>
                </a:solidFill>
              </a:rPr>
              <a:t>una “</a:t>
            </a:r>
            <a:r>
              <a:rPr lang="es-ES" sz="2800" dirty="0">
                <a:solidFill>
                  <a:schemeClr val="accent2"/>
                </a:solidFill>
              </a:rPr>
              <a:t>capa</a:t>
            </a:r>
            <a:r>
              <a:rPr lang="es-ES" sz="2800" dirty="0">
                <a:solidFill>
                  <a:schemeClr val="bg1">
                    <a:lumMod val="50000"/>
                  </a:schemeClr>
                </a:solidFill>
              </a:rPr>
              <a:t>”.</a:t>
            </a:r>
          </a:p>
          <a:p>
            <a:pPr algn="ctr"/>
            <a:endParaRPr lang="es-ES" sz="2800" dirty="0">
              <a:solidFill>
                <a:schemeClr val="bg1">
                  <a:lumMod val="50000"/>
                </a:schemeClr>
              </a:solidFill>
            </a:endParaRPr>
          </a:p>
        </p:txBody>
      </p:sp>
      <p:pic>
        <p:nvPicPr>
          <p:cNvPr id="15" name="Imagen 14"/>
          <p:cNvPicPr>
            <a:picLocks noChangeAspect="1"/>
          </p:cNvPicPr>
          <p:nvPr/>
        </p:nvPicPr>
        <p:blipFill>
          <a:blip r:embed="rId3"/>
          <a:stretch>
            <a:fillRect/>
          </a:stretch>
        </p:blipFill>
        <p:spPr>
          <a:xfrm>
            <a:off x="5148064" y="1700808"/>
            <a:ext cx="3096344" cy="4680718"/>
          </a:xfrm>
          <a:prstGeom prst="rect">
            <a:avLst/>
          </a:prstGeom>
        </p:spPr>
      </p:pic>
      <p:sp>
        <p:nvSpPr>
          <p:cNvPr id="16" name="Rectángulo 15"/>
          <p:cNvSpPr/>
          <p:nvPr/>
        </p:nvSpPr>
        <p:spPr>
          <a:xfrm>
            <a:off x="5364088" y="1628800"/>
            <a:ext cx="2592288" cy="9204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ES" sz="3200" dirty="0" smtClean="0"/>
              <a:t>Superclase</a:t>
            </a:r>
            <a:endParaRPr lang="es-ES" dirty="0"/>
          </a:p>
        </p:txBody>
      </p:sp>
      <p:sp>
        <p:nvSpPr>
          <p:cNvPr id="17" name="Triángulo isósceles 16"/>
          <p:cNvSpPr/>
          <p:nvPr/>
        </p:nvSpPr>
        <p:spPr>
          <a:xfrm>
            <a:off x="5364088" y="2564904"/>
            <a:ext cx="2664296" cy="3168352"/>
          </a:xfrm>
          <a:prstGeom prst="triangle">
            <a:avLst/>
          </a:prstGeom>
          <a:solidFill>
            <a:schemeClr val="lt1">
              <a:alpha val="5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304096062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6446"/>
            <a:ext cx="8229600" cy="1143000"/>
          </a:xfrm>
        </p:spPr>
        <p:txBody>
          <a:bodyPr>
            <a:normAutofit/>
          </a:bodyPr>
          <a:lstStyle/>
          <a:p>
            <a:r>
              <a:rPr lang="es-CL" dirty="0" smtClean="0">
                <a:solidFill>
                  <a:schemeClr val="accent2"/>
                </a:solidFill>
              </a:rPr>
              <a:t>Modelación - Firmas</a:t>
            </a:r>
            <a:endParaRPr lang="es-CL" dirty="0">
              <a:solidFill>
                <a:schemeClr val="accent2"/>
              </a:solidFill>
            </a:endParaRPr>
          </a:p>
        </p:txBody>
      </p:sp>
      <p:sp>
        <p:nvSpPr>
          <p:cNvPr id="3" name="2 Marcador de contenido"/>
          <p:cNvSpPr>
            <a:spLocks noGrp="1"/>
          </p:cNvSpPr>
          <p:nvPr>
            <p:ph idx="1"/>
          </p:nvPr>
        </p:nvSpPr>
        <p:spPr>
          <a:xfrm>
            <a:off x="4644008" y="4941168"/>
            <a:ext cx="4283968" cy="1656184"/>
          </a:xfrm>
        </p:spPr>
        <p:txBody>
          <a:bodyPr>
            <a:normAutofit/>
          </a:bodyPr>
          <a:lstStyle/>
          <a:p>
            <a:pPr marL="0" indent="0" algn="ctr">
              <a:buNone/>
            </a:pPr>
            <a:r>
              <a:rPr lang="es-ES_tradnl" i="1" dirty="0" smtClean="0">
                <a:solidFill>
                  <a:srgbClr val="000000"/>
                </a:solidFill>
              </a:rPr>
              <a:t>Hay que reflejar el modelo en las firmas.</a:t>
            </a:r>
            <a:endParaRPr lang="es-CL" i="1" dirty="0">
              <a:solidFill>
                <a:srgbClr val="000000"/>
              </a:solidFill>
            </a:endParaRPr>
          </a:p>
        </p:txBody>
      </p:sp>
      <p:sp>
        <p:nvSpPr>
          <p:cNvPr id="4" name="Rectángulo 3"/>
          <p:cNvSpPr/>
          <p:nvPr/>
        </p:nvSpPr>
        <p:spPr>
          <a:xfrm>
            <a:off x="827584" y="1556792"/>
            <a:ext cx="2592288" cy="9204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ES" sz="3200" dirty="0" smtClean="0"/>
              <a:t>Edificio</a:t>
            </a:r>
            <a:endParaRPr lang="es-ES" dirty="0"/>
          </a:p>
        </p:txBody>
      </p:sp>
      <p:sp>
        <p:nvSpPr>
          <p:cNvPr id="5" name="Rombo 4"/>
          <p:cNvSpPr/>
          <p:nvPr/>
        </p:nvSpPr>
        <p:spPr>
          <a:xfrm>
            <a:off x="3419872" y="1844824"/>
            <a:ext cx="432048" cy="360040"/>
          </a:xfrm>
          <a:prstGeom prst="diamond">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s-ES"/>
          </a:p>
        </p:txBody>
      </p:sp>
      <p:sp>
        <p:nvSpPr>
          <p:cNvPr id="6" name="Rectángulo 5"/>
          <p:cNvSpPr/>
          <p:nvPr/>
        </p:nvSpPr>
        <p:spPr>
          <a:xfrm>
            <a:off x="5436096" y="1268760"/>
            <a:ext cx="2592288" cy="6480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ES" sz="2800" dirty="0" smtClean="0"/>
              <a:t>Departamento</a:t>
            </a:r>
            <a:endParaRPr lang="es-ES" dirty="0"/>
          </a:p>
        </p:txBody>
      </p:sp>
      <p:cxnSp>
        <p:nvCxnSpPr>
          <p:cNvPr id="8" name="Conector recto 7"/>
          <p:cNvCxnSpPr>
            <a:stCxn id="5" idx="3"/>
            <a:endCxn id="6" idx="1"/>
          </p:cNvCxnSpPr>
          <p:nvPr/>
        </p:nvCxnSpPr>
        <p:spPr>
          <a:xfrm flipV="1">
            <a:off x="3851920" y="1592796"/>
            <a:ext cx="1584176" cy="432048"/>
          </a:xfrm>
          <a:prstGeom prst="line">
            <a:avLst/>
          </a:prstGeom>
        </p:spPr>
        <p:style>
          <a:lnRef idx="1">
            <a:schemeClr val="dk1"/>
          </a:lnRef>
          <a:fillRef idx="3">
            <a:schemeClr val="dk1"/>
          </a:fillRef>
          <a:effectRef idx="2">
            <a:schemeClr val="dk1"/>
          </a:effectRef>
          <a:fontRef idx="minor">
            <a:schemeClr val="lt1"/>
          </a:fontRef>
        </p:style>
      </p:cxnSp>
      <p:sp>
        <p:nvSpPr>
          <p:cNvPr id="15" name="Rectángulo 14"/>
          <p:cNvSpPr/>
          <p:nvPr/>
        </p:nvSpPr>
        <p:spPr>
          <a:xfrm>
            <a:off x="5436096" y="2276872"/>
            <a:ext cx="2592288" cy="6480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ES" sz="2800" dirty="0" smtClean="0"/>
              <a:t>Propietario</a:t>
            </a:r>
            <a:endParaRPr lang="es-ES" dirty="0"/>
          </a:p>
        </p:txBody>
      </p:sp>
      <p:cxnSp>
        <p:nvCxnSpPr>
          <p:cNvPr id="16" name="Conector recto 15"/>
          <p:cNvCxnSpPr>
            <a:stCxn id="5" idx="3"/>
            <a:endCxn id="15" idx="1"/>
          </p:cNvCxnSpPr>
          <p:nvPr/>
        </p:nvCxnSpPr>
        <p:spPr>
          <a:xfrm>
            <a:off x="3851920" y="2024844"/>
            <a:ext cx="1584176" cy="576064"/>
          </a:xfrm>
          <a:prstGeom prst="line">
            <a:avLst/>
          </a:prstGeom>
        </p:spPr>
        <p:style>
          <a:lnRef idx="1">
            <a:schemeClr val="dk1"/>
          </a:lnRef>
          <a:fillRef idx="3">
            <a:schemeClr val="dk1"/>
          </a:fillRef>
          <a:effectRef idx="2">
            <a:schemeClr val="dk1"/>
          </a:effectRef>
          <a:fontRef idx="minor">
            <a:schemeClr val="lt1"/>
          </a:fontRef>
        </p:style>
      </p:cxnSp>
      <p:sp>
        <p:nvSpPr>
          <p:cNvPr id="19" name="Rectángulo 18"/>
          <p:cNvSpPr/>
          <p:nvPr/>
        </p:nvSpPr>
        <p:spPr>
          <a:xfrm>
            <a:off x="539552" y="3068960"/>
            <a:ext cx="5472608" cy="3477875"/>
          </a:xfrm>
          <a:prstGeom prst="rect">
            <a:avLst/>
          </a:prstGeom>
        </p:spPr>
        <p:txBody>
          <a:bodyPr wrap="square">
            <a:spAutoFit/>
          </a:bodyPr>
          <a:lstStyle/>
          <a:p>
            <a:r>
              <a:rPr lang="es-ES_tradnl" sz="2000" dirty="0" err="1">
                <a:solidFill>
                  <a:srgbClr val="0000FF"/>
                </a:solidFill>
                <a:highlight>
                  <a:srgbClr val="FFFFFF"/>
                </a:highlight>
                <a:latin typeface="Consolas"/>
              </a:rPr>
              <a:t>class</a:t>
            </a:r>
            <a:r>
              <a:rPr lang="es-ES_tradnl" sz="2000" dirty="0">
                <a:solidFill>
                  <a:srgbClr val="000000"/>
                </a:solidFill>
                <a:highlight>
                  <a:srgbClr val="FFFFFF"/>
                </a:highlight>
                <a:latin typeface="Consolas"/>
              </a:rPr>
              <a:t> </a:t>
            </a:r>
            <a:r>
              <a:rPr lang="es-ES_tradnl" sz="2000" dirty="0">
                <a:solidFill>
                  <a:srgbClr val="2B91AF"/>
                </a:solidFill>
                <a:highlight>
                  <a:srgbClr val="FFFFFF"/>
                </a:highlight>
                <a:latin typeface="Consolas"/>
              </a:rPr>
              <a:t>Edificio</a:t>
            </a:r>
            <a:r>
              <a:rPr lang="es-ES_tradnl" sz="2000" dirty="0">
                <a:solidFill>
                  <a:srgbClr val="000000"/>
                </a:solidFill>
                <a:highlight>
                  <a:srgbClr val="FFFFFF"/>
                </a:highlight>
                <a:latin typeface="Consolas"/>
              </a:rPr>
              <a:t> {</a:t>
            </a:r>
          </a:p>
          <a:p>
            <a:r>
              <a:rPr lang="hr-HR" sz="2000" dirty="0">
                <a:solidFill>
                  <a:srgbClr val="000000"/>
                </a:solidFill>
                <a:highlight>
                  <a:srgbClr val="FFFFFF"/>
                </a:highlight>
                <a:latin typeface="Consolas"/>
              </a:rPr>
              <a:t>    </a:t>
            </a:r>
            <a:r>
              <a:rPr lang="hr-HR" sz="2000" dirty="0">
                <a:solidFill>
                  <a:srgbClr val="0000FF"/>
                </a:solidFill>
                <a:highlight>
                  <a:srgbClr val="FFFFFF"/>
                </a:highlight>
                <a:latin typeface="Consolas"/>
              </a:rPr>
              <a:t>private</a:t>
            </a:r>
            <a:r>
              <a:rPr lang="hr-HR" sz="2000" dirty="0">
                <a:solidFill>
                  <a:srgbClr val="000000"/>
                </a:solidFill>
                <a:highlight>
                  <a:srgbClr val="FFFFFF"/>
                </a:highlight>
                <a:latin typeface="Consolas"/>
              </a:rPr>
              <a:t> </a:t>
            </a:r>
            <a:r>
              <a:rPr lang="hr-HR" sz="2000" dirty="0">
                <a:solidFill>
                  <a:srgbClr val="2B91AF"/>
                </a:solidFill>
                <a:highlight>
                  <a:srgbClr val="FFFFFF"/>
                </a:highlight>
                <a:latin typeface="Consolas"/>
              </a:rPr>
              <a:t>Conserjeria</a:t>
            </a:r>
            <a:r>
              <a:rPr lang="hr-HR" sz="2000" dirty="0">
                <a:solidFill>
                  <a:srgbClr val="000000"/>
                </a:solidFill>
                <a:highlight>
                  <a:srgbClr val="FFFFFF"/>
                </a:highlight>
                <a:latin typeface="Consolas"/>
              </a:rPr>
              <a:t> conserjeria;</a:t>
            </a:r>
          </a:p>
          <a:p>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public</a:t>
            </a:r>
            <a:r>
              <a:rPr lang="en-US" sz="2000" dirty="0">
                <a:solidFill>
                  <a:srgbClr val="000000"/>
                </a:solidFill>
                <a:highlight>
                  <a:srgbClr val="FFFFFF"/>
                </a:highlight>
                <a:latin typeface="Consolas"/>
              </a:rPr>
              <a:t> </a:t>
            </a:r>
            <a:r>
              <a:rPr lang="en-US" sz="2000" dirty="0" err="1">
                <a:solidFill>
                  <a:srgbClr val="2B91AF"/>
                </a:solidFill>
                <a:highlight>
                  <a:srgbClr val="FFFFFF"/>
                </a:highlight>
                <a:latin typeface="Consolas"/>
              </a:rPr>
              <a:t>Departamento</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deptos</a:t>
            </a:r>
            <a:r>
              <a:rPr lang="en-US" sz="2000" dirty="0">
                <a:solidFill>
                  <a:srgbClr val="000000"/>
                </a:solidFill>
                <a:highlight>
                  <a:srgbClr val="FFFFFF"/>
                </a:highlight>
                <a:latin typeface="Consolas"/>
              </a:rPr>
              <a:t>;</a:t>
            </a:r>
          </a:p>
          <a:p>
            <a:r>
              <a:rPr lang="es-ES" sz="2000" dirty="0">
                <a:solidFill>
                  <a:srgbClr val="000000"/>
                </a:solidFill>
                <a:highlight>
                  <a:srgbClr val="FFFFFF"/>
                </a:highlight>
                <a:latin typeface="Consolas"/>
              </a:rPr>
              <a:t>}</a:t>
            </a:r>
          </a:p>
          <a:p>
            <a:endParaRPr lang="es-ES" sz="2000" dirty="0">
              <a:solidFill>
                <a:srgbClr val="000000"/>
              </a:solidFill>
              <a:highlight>
                <a:srgbClr val="FFFFFF"/>
              </a:highlight>
              <a:latin typeface="Consolas"/>
            </a:endParaRPr>
          </a:p>
          <a:p>
            <a:r>
              <a:rPr lang="pt-BR" sz="2000" dirty="0" err="1">
                <a:solidFill>
                  <a:srgbClr val="0000FF"/>
                </a:solidFill>
                <a:highlight>
                  <a:srgbClr val="FFFFFF"/>
                </a:highlight>
                <a:latin typeface="Consolas"/>
              </a:rPr>
              <a:t>class</a:t>
            </a:r>
            <a:r>
              <a:rPr lang="pt-BR" sz="2000" dirty="0">
                <a:solidFill>
                  <a:srgbClr val="000000"/>
                </a:solidFill>
                <a:highlight>
                  <a:srgbClr val="FFFFFF"/>
                </a:highlight>
                <a:latin typeface="Consolas"/>
              </a:rPr>
              <a:t> </a:t>
            </a:r>
            <a:r>
              <a:rPr lang="pt-BR" sz="2000" dirty="0">
                <a:solidFill>
                  <a:srgbClr val="2B91AF"/>
                </a:solidFill>
                <a:highlight>
                  <a:srgbClr val="FFFFFF"/>
                </a:highlight>
                <a:latin typeface="Consolas"/>
              </a:rPr>
              <a:t>Departamento</a:t>
            </a:r>
            <a:r>
              <a:rPr lang="pt-BR" sz="2000" dirty="0">
                <a:solidFill>
                  <a:srgbClr val="000000"/>
                </a:solidFill>
                <a:highlight>
                  <a:srgbClr val="FFFFFF"/>
                </a:highlight>
                <a:latin typeface="Consolas"/>
              </a:rPr>
              <a:t> {</a:t>
            </a:r>
          </a:p>
          <a:p>
            <a:r>
              <a:rPr lang="es-ES" sz="2000" dirty="0">
                <a:solidFill>
                  <a:srgbClr val="000000"/>
                </a:solidFill>
                <a:highlight>
                  <a:srgbClr val="FFFFFF"/>
                </a:highlight>
                <a:latin typeface="Consolas"/>
              </a:rPr>
              <a:t>    </a:t>
            </a:r>
            <a:r>
              <a:rPr lang="es-ES" sz="2000" dirty="0">
                <a:solidFill>
                  <a:srgbClr val="008000"/>
                </a:solidFill>
                <a:highlight>
                  <a:srgbClr val="FFFFFF"/>
                </a:highlight>
                <a:latin typeface="Consolas"/>
              </a:rPr>
              <a:t>// ...</a:t>
            </a:r>
          </a:p>
          <a:p>
            <a:r>
              <a:rPr lang="es-ES" sz="2000" dirty="0">
                <a:solidFill>
                  <a:srgbClr val="000000"/>
                </a:solidFill>
                <a:highlight>
                  <a:srgbClr val="FFFFFF"/>
                </a:highlight>
                <a:latin typeface="Consolas"/>
              </a:rPr>
              <a:t>}</a:t>
            </a:r>
          </a:p>
          <a:p>
            <a:r>
              <a:rPr lang="nb-NO" sz="2000" dirty="0" err="1">
                <a:solidFill>
                  <a:srgbClr val="0000FF"/>
                </a:solidFill>
                <a:highlight>
                  <a:srgbClr val="FFFFFF"/>
                </a:highlight>
                <a:latin typeface="Consolas"/>
              </a:rPr>
              <a:t>class</a:t>
            </a:r>
            <a:r>
              <a:rPr lang="nb-NO" sz="2000" dirty="0">
                <a:solidFill>
                  <a:srgbClr val="000000"/>
                </a:solidFill>
                <a:highlight>
                  <a:srgbClr val="FFFFFF"/>
                </a:highlight>
                <a:latin typeface="Consolas"/>
              </a:rPr>
              <a:t> </a:t>
            </a:r>
            <a:r>
              <a:rPr lang="nb-NO" sz="2000" dirty="0" err="1">
                <a:solidFill>
                  <a:srgbClr val="2B91AF"/>
                </a:solidFill>
                <a:highlight>
                  <a:srgbClr val="FFFFFF"/>
                </a:highlight>
                <a:latin typeface="Consolas"/>
              </a:rPr>
              <a:t>Conserjeria</a:t>
            </a:r>
            <a:r>
              <a:rPr lang="nb-NO" sz="2000" dirty="0">
                <a:solidFill>
                  <a:srgbClr val="000000"/>
                </a:solidFill>
                <a:highlight>
                  <a:srgbClr val="FFFFFF"/>
                </a:highlight>
                <a:latin typeface="Consolas"/>
              </a:rPr>
              <a:t> {</a:t>
            </a:r>
          </a:p>
          <a:p>
            <a:r>
              <a:rPr lang="es-ES" sz="2000" dirty="0">
                <a:solidFill>
                  <a:srgbClr val="000000"/>
                </a:solidFill>
                <a:highlight>
                  <a:srgbClr val="FFFFFF"/>
                </a:highlight>
                <a:latin typeface="Consolas"/>
              </a:rPr>
              <a:t>    </a:t>
            </a:r>
            <a:r>
              <a:rPr lang="es-ES" sz="2000" dirty="0">
                <a:solidFill>
                  <a:srgbClr val="008000"/>
                </a:solidFill>
                <a:highlight>
                  <a:srgbClr val="FFFFFF"/>
                </a:highlight>
                <a:latin typeface="Consolas"/>
              </a:rPr>
              <a:t>// ...</a:t>
            </a:r>
          </a:p>
          <a:p>
            <a:r>
              <a:rPr lang="es-ES" sz="2000" dirty="0">
                <a:solidFill>
                  <a:srgbClr val="000000"/>
                </a:solidFill>
                <a:highlight>
                  <a:srgbClr val="FFFFFF"/>
                </a:highlight>
                <a:latin typeface="Consolas"/>
              </a:rPr>
              <a:t>}</a:t>
            </a:r>
            <a:endParaRPr lang="es-ES" sz="2000" dirty="0"/>
          </a:p>
        </p:txBody>
      </p:sp>
    </p:spTree>
    <p:extLst>
      <p:ext uri="{BB962C8B-B14F-4D97-AF65-F5344CB8AC3E}">
        <p14:creationId xmlns:p14="http://schemas.microsoft.com/office/powerpoint/2010/main" val="227630426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dirty="0" smtClean="0">
                <a:solidFill>
                  <a:schemeClr val="accent2"/>
                </a:solidFill>
              </a:rPr>
              <a:t>Modelación - Firmas</a:t>
            </a:r>
            <a:endParaRPr lang="es-CL" dirty="0">
              <a:solidFill>
                <a:schemeClr val="accent2"/>
              </a:solidFill>
            </a:endParaRPr>
          </a:p>
        </p:txBody>
      </p:sp>
      <p:sp>
        <p:nvSpPr>
          <p:cNvPr id="3" name="2 Marcador de contenido"/>
          <p:cNvSpPr>
            <a:spLocks noGrp="1"/>
          </p:cNvSpPr>
          <p:nvPr>
            <p:ph idx="1"/>
          </p:nvPr>
        </p:nvSpPr>
        <p:spPr>
          <a:xfrm>
            <a:off x="179512" y="4005064"/>
            <a:ext cx="8964488" cy="1985900"/>
          </a:xfrm>
        </p:spPr>
        <p:txBody>
          <a:bodyPr>
            <a:normAutofit/>
          </a:bodyPr>
          <a:lstStyle/>
          <a:p>
            <a:pPr>
              <a:buFontTx/>
              <a:buChar char="-"/>
            </a:pPr>
            <a:r>
              <a:rPr lang="es-ES_tradnl" dirty="0" smtClean="0">
                <a:solidFill>
                  <a:schemeClr val="bg1">
                    <a:lumMod val="50000"/>
                  </a:schemeClr>
                </a:solidFill>
              </a:rPr>
              <a:t>Otra notación: </a:t>
            </a:r>
            <a:r>
              <a:rPr lang="es-ES_tradnl" b="1" dirty="0" smtClean="0">
                <a:solidFill>
                  <a:schemeClr val="bg1">
                    <a:lumMod val="50000"/>
                  </a:schemeClr>
                </a:solidFill>
              </a:rPr>
              <a:t>UML</a:t>
            </a:r>
          </a:p>
          <a:p>
            <a:pPr lvl="1">
              <a:buFontTx/>
              <a:buChar char="-"/>
            </a:pPr>
            <a:r>
              <a:rPr lang="es-ES_tradnl" dirty="0">
                <a:solidFill>
                  <a:schemeClr val="bg1">
                    <a:lumMod val="50000"/>
                  </a:schemeClr>
                </a:solidFill>
              </a:rPr>
              <a:t>M</a:t>
            </a:r>
            <a:r>
              <a:rPr lang="es-ES_tradnl" dirty="0" smtClean="0">
                <a:solidFill>
                  <a:schemeClr val="bg1">
                    <a:lumMod val="50000"/>
                  </a:schemeClr>
                </a:solidFill>
              </a:rPr>
              <a:t>ás formal y universal.</a:t>
            </a:r>
          </a:p>
          <a:p>
            <a:pPr lvl="1">
              <a:buFontTx/>
              <a:buChar char="-"/>
            </a:pPr>
            <a:r>
              <a:rPr lang="es-ES_tradnl" sz="2400" dirty="0">
                <a:solidFill>
                  <a:schemeClr val="bg1">
                    <a:lumMod val="50000"/>
                  </a:schemeClr>
                </a:solidFill>
                <a:hlinkClick r:id="rId3"/>
              </a:rPr>
              <a:t>http://es.wikipedia.org/wiki/</a:t>
            </a:r>
            <a:r>
              <a:rPr lang="es-ES_tradnl" sz="2400" dirty="0" smtClean="0">
                <a:solidFill>
                  <a:schemeClr val="bg1">
                    <a:lumMod val="50000"/>
                  </a:schemeClr>
                </a:solidFill>
                <a:hlinkClick r:id="rId3"/>
              </a:rPr>
              <a:t>Lenguaje_unificado_de_modelado</a:t>
            </a:r>
            <a:endParaRPr lang="es-ES_tradnl" sz="2400" dirty="0" smtClean="0">
              <a:solidFill>
                <a:schemeClr val="bg1">
                  <a:lumMod val="50000"/>
                </a:schemeClr>
              </a:solidFill>
            </a:endParaRPr>
          </a:p>
          <a:p>
            <a:pPr lvl="1">
              <a:buFontTx/>
              <a:buChar char="-"/>
            </a:pPr>
            <a:r>
              <a:rPr lang="es-ES_tradnl" sz="2400" dirty="0" smtClean="0">
                <a:solidFill>
                  <a:schemeClr val="bg1">
                    <a:lumMod val="50000"/>
                  </a:schemeClr>
                </a:solidFill>
              </a:rPr>
              <a:t>No se evalúa en este curso pero es bueno saberla.</a:t>
            </a:r>
            <a:endParaRPr lang="es-CL" sz="2400" dirty="0">
              <a:solidFill>
                <a:schemeClr val="bg1">
                  <a:lumMod val="50000"/>
                </a:schemeClr>
              </a:solidFill>
            </a:endParaRPr>
          </a:p>
        </p:txBody>
      </p:sp>
      <p:sp>
        <p:nvSpPr>
          <p:cNvPr id="4" name="Rectángulo 3"/>
          <p:cNvSpPr/>
          <p:nvPr/>
        </p:nvSpPr>
        <p:spPr>
          <a:xfrm>
            <a:off x="467544" y="1916832"/>
            <a:ext cx="2952328" cy="9204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ES" sz="3200" dirty="0" smtClean="0"/>
              <a:t>Edificio</a:t>
            </a:r>
            <a:endParaRPr lang="es-ES" dirty="0"/>
          </a:p>
        </p:txBody>
      </p:sp>
      <p:sp>
        <p:nvSpPr>
          <p:cNvPr id="5" name="Rombo 4"/>
          <p:cNvSpPr/>
          <p:nvPr/>
        </p:nvSpPr>
        <p:spPr>
          <a:xfrm>
            <a:off x="3419872" y="2204864"/>
            <a:ext cx="432048" cy="360040"/>
          </a:xfrm>
          <a:prstGeom prst="diamond">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s-ES"/>
          </a:p>
        </p:txBody>
      </p:sp>
      <p:sp>
        <p:nvSpPr>
          <p:cNvPr id="6" name="Rectángulo 5"/>
          <p:cNvSpPr/>
          <p:nvPr/>
        </p:nvSpPr>
        <p:spPr>
          <a:xfrm>
            <a:off x="5436096" y="1628800"/>
            <a:ext cx="2592288" cy="6480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ES" sz="2800" dirty="0" smtClean="0"/>
              <a:t>Departamento</a:t>
            </a:r>
            <a:endParaRPr lang="es-ES" dirty="0"/>
          </a:p>
        </p:txBody>
      </p:sp>
      <p:cxnSp>
        <p:nvCxnSpPr>
          <p:cNvPr id="8" name="Conector recto 7"/>
          <p:cNvCxnSpPr>
            <a:stCxn id="5" idx="3"/>
            <a:endCxn id="6" idx="1"/>
          </p:cNvCxnSpPr>
          <p:nvPr/>
        </p:nvCxnSpPr>
        <p:spPr>
          <a:xfrm flipV="1">
            <a:off x="3851920" y="1952836"/>
            <a:ext cx="1584176" cy="432048"/>
          </a:xfrm>
          <a:prstGeom prst="line">
            <a:avLst/>
          </a:prstGeom>
        </p:spPr>
        <p:style>
          <a:lnRef idx="1">
            <a:schemeClr val="dk1"/>
          </a:lnRef>
          <a:fillRef idx="3">
            <a:schemeClr val="dk1"/>
          </a:fillRef>
          <a:effectRef idx="2">
            <a:schemeClr val="dk1"/>
          </a:effectRef>
          <a:fontRef idx="minor">
            <a:schemeClr val="lt1"/>
          </a:fontRef>
        </p:style>
      </p:cxnSp>
      <p:sp>
        <p:nvSpPr>
          <p:cNvPr id="15" name="Rectángulo 14"/>
          <p:cNvSpPr/>
          <p:nvPr/>
        </p:nvSpPr>
        <p:spPr>
          <a:xfrm>
            <a:off x="5436096" y="2636912"/>
            <a:ext cx="2592288" cy="6480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ES" sz="2800" dirty="0" smtClean="0"/>
              <a:t>Propietario</a:t>
            </a:r>
            <a:endParaRPr lang="es-ES" dirty="0"/>
          </a:p>
        </p:txBody>
      </p:sp>
      <p:cxnSp>
        <p:nvCxnSpPr>
          <p:cNvPr id="16" name="Conector recto 15"/>
          <p:cNvCxnSpPr>
            <a:stCxn id="5" idx="3"/>
            <a:endCxn id="15" idx="1"/>
          </p:cNvCxnSpPr>
          <p:nvPr/>
        </p:nvCxnSpPr>
        <p:spPr>
          <a:xfrm>
            <a:off x="3851920" y="2384884"/>
            <a:ext cx="1584176" cy="576064"/>
          </a:xfrm>
          <a:prstGeom prst="line">
            <a:avLst/>
          </a:prstGeom>
        </p:spPr>
        <p:style>
          <a:lnRef idx="1">
            <a:schemeClr val="dk1"/>
          </a:lnRef>
          <a:fillRef idx="3">
            <a:schemeClr val="dk1"/>
          </a:fillRef>
          <a:effectRef idx="2">
            <a:schemeClr val="dk1"/>
          </a:effectRef>
          <a:fontRef idx="minor">
            <a:schemeClr val="lt1"/>
          </a:fontRef>
        </p:style>
      </p:cxnSp>
      <p:sp>
        <p:nvSpPr>
          <p:cNvPr id="11" name="Rectángulo 10"/>
          <p:cNvSpPr/>
          <p:nvPr/>
        </p:nvSpPr>
        <p:spPr>
          <a:xfrm>
            <a:off x="467544" y="2852936"/>
            <a:ext cx="2952328" cy="86409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dirty="0"/>
          </a:p>
        </p:txBody>
      </p:sp>
      <p:sp>
        <p:nvSpPr>
          <p:cNvPr id="7" name="CuadroTexto 6"/>
          <p:cNvSpPr txBox="1"/>
          <p:nvPr/>
        </p:nvSpPr>
        <p:spPr>
          <a:xfrm>
            <a:off x="467544" y="2924944"/>
            <a:ext cx="2929007" cy="646331"/>
          </a:xfrm>
          <a:prstGeom prst="rect">
            <a:avLst/>
          </a:prstGeom>
          <a:noFill/>
        </p:spPr>
        <p:txBody>
          <a:bodyPr wrap="none" rtlCol="0">
            <a:spAutoFit/>
          </a:bodyPr>
          <a:lstStyle/>
          <a:p>
            <a:r>
              <a:rPr lang="es-ES" dirty="0" smtClean="0"/>
              <a:t>- propietario : </a:t>
            </a:r>
            <a:r>
              <a:rPr lang="it-IT" dirty="0" err="1" smtClean="0">
                <a:solidFill>
                  <a:srgbClr val="2B91AF"/>
                </a:solidFill>
                <a:highlight>
                  <a:srgbClr val="FFFFFF"/>
                </a:highlight>
                <a:latin typeface="Consolas"/>
              </a:rPr>
              <a:t>Propietario</a:t>
            </a:r>
            <a:endParaRPr lang="es-ES" dirty="0" smtClean="0">
              <a:solidFill>
                <a:schemeClr val="accent5">
                  <a:lumMod val="75000"/>
                </a:schemeClr>
              </a:solidFill>
            </a:endParaRPr>
          </a:p>
          <a:p>
            <a:r>
              <a:rPr lang="es-ES" dirty="0" smtClean="0"/>
              <a:t>+ </a:t>
            </a:r>
            <a:r>
              <a:rPr lang="es-ES" dirty="0" err="1" smtClean="0"/>
              <a:t>deptos</a:t>
            </a:r>
            <a:r>
              <a:rPr lang="es-ES" dirty="0" smtClean="0"/>
              <a:t> : </a:t>
            </a:r>
            <a:r>
              <a:rPr lang="en-US" dirty="0" err="1" smtClean="0">
                <a:solidFill>
                  <a:srgbClr val="2B91AF"/>
                </a:solidFill>
                <a:highlight>
                  <a:srgbClr val="FFFFFF"/>
                </a:highlight>
                <a:latin typeface="Consolas"/>
              </a:rPr>
              <a:t>Departamento</a:t>
            </a:r>
            <a:r>
              <a:rPr lang="es-ES" dirty="0" smtClean="0"/>
              <a:t>[]</a:t>
            </a:r>
            <a:endParaRPr lang="es-ES" dirty="0"/>
          </a:p>
        </p:txBody>
      </p:sp>
      <p:sp>
        <p:nvSpPr>
          <p:cNvPr id="9" name="CuadroTexto 8"/>
          <p:cNvSpPr txBox="1"/>
          <p:nvPr/>
        </p:nvSpPr>
        <p:spPr>
          <a:xfrm>
            <a:off x="1043608" y="6165304"/>
            <a:ext cx="1386918" cy="461665"/>
          </a:xfrm>
          <a:prstGeom prst="rect">
            <a:avLst/>
          </a:prstGeom>
          <a:noFill/>
        </p:spPr>
        <p:txBody>
          <a:bodyPr wrap="none" rtlCol="0">
            <a:spAutoFit/>
          </a:bodyPr>
          <a:lstStyle/>
          <a:p>
            <a:r>
              <a:rPr lang="es-ES" sz="2400" dirty="0" smtClean="0"/>
              <a:t>+ = </a:t>
            </a:r>
            <a:r>
              <a:rPr lang="es-ES" sz="2400" dirty="0" err="1" smtClean="0"/>
              <a:t>public</a:t>
            </a:r>
            <a:endParaRPr lang="es-ES" sz="2400" dirty="0"/>
          </a:p>
        </p:txBody>
      </p:sp>
      <p:sp>
        <p:nvSpPr>
          <p:cNvPr id="13" name="CuadroTexto 12"/>
          <p:cNvSpPr txBox="1"/>
          <p:nvPr/>
        </p:nvSpPr>
        <p:spPr>
          <a:xfrm>
            <a:off x="3419872" y="6165304"/>
            <a:ext cx="1453643" cy="461665"/>
          </a:xfrm>
          <a:prstGeom prst="rect">
            <a:avLst/>
          </a:prstGeom>
          <a:noFill/>
        </p:spPr>
        <p:txBody>
          <a:bodyPr wrap="none" rtlCol="0">
            <a:spAutoFit/>
          </a:bodyPr>
          <a:lstStyle/>
          <a:p>
            <a:r>
              <a:rPr lang="es-ES" sz="2400" dirty="0" smtClean="0"/>
              <a:t>- = </a:t>
            </a:r>
            <a:r>
              <a:rPr lang="es-ES" sz="2400" dirty="0" err="1" smtClean="0"/>
              <a:t>private</a:t>
            </a:r>
            <a:endParaRPr lang="es-ES" sz="2400" dirty="0"/>
          </a:p>
        </p:txBody>
      </p:sp>
      <p:sp>
        <p:nvSpPr>
          <p:cNvPr id="14" name="CuadroTexto 13"/>
          <p:cNvSpPr txBox="1"/>
          <p:nvPr/>
        </p:nvSpPr>
        <p:spPr>
          <a:xfrm>
            <a:off x="5724128" y="6165304"/>
            <a:ext cx="1866016" cy="461665"/>
          </a:xfrm>
          <a:prstGeom prst="rect">
            <a:avLst/>
          </a:prstGeom>
          <a:noFill/>
        </p:spPr>
        <p:txBody>
          <a:bodyPr wrap="none" rtlCol="0">
            <a:spAutoFit/>
          </a:bodyPr>
          <a:lstStyle/>
          <a:p>
            <a:r>
              <a:rPr lang="es-ES" sz="2400" dirty="0"/>
              <a:t>#</a:t>
            </a:r>
            <a:r>
              <a:rPr lang="es-ES" sz="2400" dirty="0" smtClean="0"/>
              <a:t> = </a:t>
            </a:r>
            <a:r>
              <a:rPr lang="es-ES" sz="2400" dirty="0" err="1" smtClean="0"/>
              <a:t>protected</a:t>
            </a:r>
            <a:endParaRPr lang="es-ES" sz="2400" dirty="0"/>
          </a:p>
        </p:txBody>
      </p:sp>
    </p:spTree>
    <p:extLst>
      <p:ext uri="{BB962C8B-B14F-4D97-AF65-F5344CB8AC3E}">
        <p14:creationId xmlns:p14="http://schemas.microsoft.com/office/powerpoint/2010/main" val="13701448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5724128" y="1556792"/>
            <a:ext cx="3240360"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ES" sz="3200" dirty="0" err="1" smtClean="0"/>
              <a:t>LlaveElectronica</a:t>
            </a:r>
            <a:endParaRPr lang="es-ES" dirty="0"/>
          </a:p>
        </p:txBody>
      </p:sp>
      <p:sp>
        <p:nvSpPr>
          <p:cNvPr id="8" name="Rectángulo 7"/>
          <p:cNvSpPr/>
          <p:nvPr/>
        </p:nvSpPr>
        <p:spPr>
          <a:xfrm>
            <a:off x="467544" y="1556792"/>
            <a:ext cx="4320480"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ES" sz="2800" dirty="0" smtClean="0"/>
              <a:t>Departamento</a:t>
            </a:r>
            <a:endParaRPr lang="es-ES" dirty="0"/>
          </a:p>
        </p:txBody>
      </p:sp>
      <p:sp>
        <p:nvSpPr>
          <p:cNvPr id="11" name="Rectángulo 10"/>
          <p:cNvSpPr/>
          <p:nvPr/>
        </p:nvSpPr>
        <p:spPr>
          <a:xfrm>
            <a:off x="467544" y="2924944"/>
            <a:ext cx="4320480"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dirty="0"/>
          </a:p>
        </p:txBody>
      </p:sp>
      <p:sp>
        <p:nvSpPr>
          <p:cNvPr id="21" name="Rectángulo 20"/>
          <p:cNvSpPr/>
          <p:nvPr/>
        </p:nvSpPr>
        <p:spPr>
          <a:xfrm>
            <a:off x="539552" y="2996952"/>
            <a:ext cx="4294903" cy="369332"/>
          </a:xfrm>
          <a:prstGeom prst="rect">
            <a:avLst/>
          </a:prstGeom>
        </p:spPr>
        <p:txBody>
          <a:bodyPr wrap="none">
            <a:spAutoFit/>
          </a:bodyPr>
          <a:lstStyle/>
          <a:p>
            <a:r>
              <a:rPr lang="es-ES" dirty="0"/>
              <a:t>+ </a:t>
            </a:r>
            <a:r>
              <a:rPr lang="es-ES" dirty="0" err="1"/>
              <a:t>A</a:t>
            </a:r>
            <a:r>
              <a:rPr lang="es-ES" dirty="0" err="1" smtClean="0"/>
              <a:t>brirPuerta</a:t>
            </a:r>
            <a:r>
              <a:rPr lang="es-ES" dirty="0" smtClean="0"/>
              <a:t> (</a:t>
            </a:r>
            <a:r>
              <a:rPr lang="es-ES" dirty="0" err="1">
                <a:solidFill>
                  <a:srgbClr val="4BACC6"/>
                </a:solidFill>
              </a:rPr>
              <a:t>LlaveElectronica</a:t>
            </a:r>
            <a:r>
              <a:rPr lang="es-ES" dirty="0">
                <a:solidFill>
                  <a:srgbClr val="4BACC6"/>
                </a:solidFill>
              </a:rPr>
              <a:t> </a:t>
            </a:r>
            <a:r>
              <a:rPr lang="es-ES" dirty="0"/>
              <a:t>llave) : </a:t>
            </a:r>
            <a:r>
              <a:rPr lang="es-ES_tradnl" dirty="0" err="1">
                <a:solidFill>
                  <a:srgbClr val="0000FF"/>
                </a:solidFill>
                <a:highlight>
                  <a:srgbClr val="FFFFFF"/>
                </a:highlight>
                <a:latin typeface="Consolas"/>
              </a:rPr>
              <a:t>bool</a:t>
            </a:r>
            <a:endParaRPr lang="es-ES" dirty="0">
              <a:solidFill>
                <a:schemeClr val="tx2"/>
              </a:solidFill>
            </a:endParaRPr>
          </a:p>
        </p:txBody>
      </p:sp>
      <p:sp>
        <p:nvSpPr>
          <p:cNvPr id="22" name="Rectángulo 21"/>
          <p:cNvSpPr/>
          <p:nvPr/>
        </p:nvSpPr>
        <p:spPr>
          <a:xfrm>
            <a:off x="467544" y="2348880"/>
            <a:ext cx="4320480"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dirty="0"/>
          </a:p>
        </p:txBody>
      </p:sp>
      <p:sp>
        <p:nvSpPr>
          <p:cNvPr id="20" name="CuadroTexto 19"/>
          <p:cNvSpPr txBox="1"/>
          <p:nvPr/>
        </p:nvSpPr>
        <p:spPr>
          <a:xfrm>
            <a:off x="539552" y="2420888"/>
            <a:ext cx="2609421" cy="369332"/>
          </a:xfrm>
          <a:prstGeom prst="rect">
            <a:avLst/>
          </a:prstGeom>
          <a:noFill/>
        </p:spPr>
        <p:txBody>
          <a:bodyPr wrap="none" rtlCol="0">
            <a:spAutoFit/>
          </a:bodyPr>
          <a:lstStyle/>
          <a:p>
            <a:r>
              <a:rPr lang="es-ES" dirty="0" smtClean="0"/>
              <a:t>- </a:t>
            </a:r>
            <a:r>
              <a:rPr lang="es-ES" dirty="0" err="1" smtClean="0"/>
              <a:t>codigoEncriptado</a:t>
            </a:r>
            <a:r>
              <a:rPr lang="es-ES" dirty="0" smtClean="0"/>
              <a:t>: </a:t>
            </a:r>
            <a:r>
              <a:rPr lang="es-ES" dirty="0" err="1" smtClean="0">
                <a:solidFill>
                  <a:schemeClr val="accent5"/>
                </a:solidFill>
              </a:rPr>
              <a:t>String</a:t>
            </a:r>
            <a:endParaRPr lang="es-ES" dirty="0" smtClean="0">
              <a:solidFill>
                <a:schemeClr val="accent5"/>
              </a:solidFill>
            </a:endParaRPr>
          </a:p>
        </p:txBody>
      </p:sp>
      <p:sp>
        <p:nvSpPr>
          <p:cNvPr id="23" name="Rectángulo 22"/>
          <p:cNvSpPr/>
          <p:nvPr/>
        </p:nvSpPr>
        <p:spPr>
          <a:xfrm>
            <a:off x="5724128" y="2348880"/>
            <a:ext cx="3240360"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ES" dirty="0" smtClean="0"/>
              <a:t>+ </a:t>
            </a:r>
            <a:r>
              <a:rPr lang="es-ES" dirty="0" err="1" smtClean="0"/>
              <a:t>codigo</a:t>
            </a:r>
            <a:r>
              <a:rPr lang="es-ES" dirty="0" smtClean="0"/>
              <a:t>: </a:t>
            </a:r>
            <a:r>
              <a:rPr lang="es-ES" dirty="0" err="1">
                <a:solidFill>
                  <a:schemeClr val="accent5"/>
                </a:solidFill>
              </a:rPr>
              <a:t>String</a:t>
            </a:r>
            <a:endParaRPr lang="es-ES" dirty="0">
              <a:solidFill>
                <a:schemeClr val="accent5"/>
              </a:solidFill>
            </a:endParaRPr>
          </a:p>
        </p:txBody>
      </p:sp>
      <p:cxnSp>
        <p:nvCxnSpPr>
          <p:cNvPr id="25" name="Conector recto de flecha 24"/>
          <p:cNvCxnSpPr>
            <a:stCxn id="8" idx="3"/>
            <a:endCxn id="7" idx="1"/>
          </p:cNvCxnSpPr>
          <p:nvPr/>
        </p:nvCxnSpPr>
        <p:spPr>
          <a:xfrm>
            <a:off x="4788024" y="1952836"/>
            <a:ext cx="93610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2 Marcador de contenido"/>
          <p:cNvSpPr>
            <a:spLocks noGrp="1"/>
          </p:cNvSpPr>
          <p:nvPr>
            <p:ph idx="1"/>
          </p:nvPr>
        </p:nvSpPr>
        <p:spPr>
          <a:xfrm>
            <a:off x="4860032" y="3861048"/>
            <a:ext cx="4283968" cy="1656184"/>
          </a:xfrm>
        </p:spPr>
        <p:txBody>
          <a:bodyPr>
            <a:normAutofit/>
          </a:bodyPr>
          <a:lstStyle/>
          <a:p>
            <a:pPr marL="0" indent="0" algn="ctr">
              <a:buNone/>
            </a:pPr>
            <a:r>
              <a:rPr lang="es-ES_tradnl" i="1" dirty="0" smtClean="0">
                <a:solidFill>
                  <a:srgbClr val="000000"/>
                </a:solidFill>
              </a:rPr>
              <a:t>No es necesario implementar los métodos.</a:t>
            </a:r>
            <a:endParaRPr lang="es-CL" i="1" dirty="0">
              <a:solidFill>
                <a:srgbClr val="000000"/>
              </a:solidFill>
            </a:endParaRPr>
          </a:p>
        </p:txBody>
      </p:sp>
      <p:sp>
        <p:nvSpPr>
          <p:cNvPr id="27" name="Rectángulo 26"/>
          <p:cNvSpPr/>
          <p:nvPr/>
        </p:nvSpPr>
        <p:spPr>
          <a:xfrm>
            <a:off x="323528" y="4293096"/>
            <a:ext cx="8820472" cy="2308324"/>
          </a:xfrm>
          <a:prstGeom prst="rect">
            <a:avLst/>
          </a:prstGeom>
        </p:spPr>
        <p:txBody>
          <a:bodyPr wrap="square">
            <a:spAutoFit/>
          </a:bodyPr>
          <a:lstStyle/>
          <a:p>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LlaveElectronica</a:t>
            </a:r>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String</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codigo</a:t>
            </a:r>
            <a:r>
              <a:rPr lang="en-US" dirty="0">
                <a:solidFill>
                  <a:srgbClr val="000000"/>
                </a:solidFill>
                <a:highlight>
                  <a:srgbClr val="FFFFFF"/>
                </a:highlight>
                <a:latin typeface="Consolas"/>
              </a:rPr>
              <a:t>;</a:t>
            </a:r>
          </a:p>
          <a:p>
            <a:r>
              <a:rPr lang="es-ES" dirty="0">
                <a:solidFill>
                  <a:srgbClr val="000000"/>
                </a:solidFill>
                <a:highlight>
                  <a:srgbClr val="FFFFFF"/>
                </a:highlight>
                <a:latin typeface="Consolas"/>
              </a:rPr>
              <a:t>}</a:t>
            </a:r>
          </a:p>
          <a:p>
            <a:endParaRPr lang="es-ES" dirty="0">
              <a:solidFill>
                <a:srgbClr val="000000"/>
              </a:solidFill>
              <a:highlight>
                <a:srgbClr val="FFFFFF"/>
              </a:highlight>
              <a:latin typeface="Consolas"/>
            </a:endParaRPr>
          </a:p>
          <a:p>
            <a:r>
              <a:rPr lang="pt-BR" dirty="0" err="1">
                <a:solidFill>
                  <a:srgbClr val="0000FF"/>
                </a:solidFill>
                <a:highlight>
                  <a:srgbClr val="FFFFFF"/>
                </a:highlight>
                <a:latin typeface="Consolas"/>
              </a:rPr>
              <a:t>class</a:t>
            </a:r>
            <a:r>
              <a:rPr lang="pt-BR" dirty="0">
                <a:solidFill>
                  <a:srgbClr val="000000"/>
                </a:solidFill>
                <a:highlight>
                  <a:srgbClr val="FFFFFF"/>
                </a:highlight>
                <a:latin typeface="Consolas"/>
              </a:rPr>
              <a:t> </a:t>
            </a:r>
            <a:r>
              <a:rPr lang="pt-BR" dirty="0">
                <a:solidFill>
                  <a:srgbClr val="2B91AF"/>
                </a:solidFill>
                <a:highlight>
                  <a:srgbClr val="FFFFFF"/>
                </a:highlight>
                <a:latin typeface="Consolas"/>
              </a:rPr>
              <a:t>Departamento</a:t>
            </a:r>
            <a:r>
              <a:rPr lang="pt-BR"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private</a:t>
            </a:r>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String</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codigoEncriptado</a:t>
            </a:r>
            <a:r>
              <a:rPr lang="en-US" dirty="0">
                <a:solidFill>
                  <a:srgbClr val="000000"/>
                </a:solidFill>
                <a:highlight>
                  <a:srgbClr val="FFFFFF"/>
                </a:highlight>
                <a:latin typeface="Consolas"/>
              </a:rPr>
              <a:t>;</a:t>
            </a:r>
          </a:p>
          <a:p>
            <a:r>
              <a:rPr lang="es-ES_tradnl" dirty="0">
                <a:solidFill>
                  <a:srgbClr val="000000"/>
                </a:solidFill>
                <a:highlight>
                  <a:srgbClr val="FFFFFF"/>
                </a:highlight>
                <a:latin typeface="Consolas"/>
              </a:rPr>
              <a:t>    </a:t>
            </a:r>
            <a:r>
              <a:rPr lang="es-ES_tradnl" dirty="0" err="1">
                <a:solidFill>
                  <a:srgbClr val="0000FF"/>
                </a:solidFill>
                <a:highlight>
                  <a:srgbClr val="FFFFFF"/>
                </a:highlight>
                <a:latin typeface="Consolas"/>
              </a:rPr>
              <a:t>public</a:t>
            </a:r>
            <a:r>
              <a:rPr lang="es-ES_tradnl" dirty="0">
                <a:solidFill>
                  <a:srgbClr val="000000"/>
                </a:solidFill>
                <a:highlight>
                  <a:srgbClr val="FFFFFF"/>
                </a:highlight>
                <a:latin typeface="Consolas"/>
              </a:rPr>
              <a:t> </a:t>
            </a:r>
            <a:r>
              <a:rPr lang="es-ES_tradnl" dirty="0" err="1">
                <a:solidFill>
                  <a:srgbClr val="0000FF"/>
                </a:solidFill>
                <a:highlight>
                  <a:srgbClr val="FFFFFF"/>
                </a:highlight>
                <a:latin typeface="Consolas"/>
              </a:rPr>
              <a:t>bool</a:t>
            </a:r>
            <a:r>
              <a:rPr lang="es-ES_tradnl" dirty="0">
                <a:solidFill>
                  <a:srgbClr val="000000"/>
                </a:solidFill>
                <a:highlight>
                  <a:srgbClr val="FFFFFF"/>
                </a:highlight>
                <a:latin typeface="Consolas"/>
              </a:rPr>
              <a:t> </a:t>
            </a:r>
            <a:r>
              <a:rPr lang="es-ES_tradnl" dirty="0" err="1">
                <a:solidFill>
                  <a:srgbClr val="000000"/>
                </a:solidFill>
                <a:highlight>
                  <a:srgbClr val="FFFFFF"/>
                </a:highlight>
                <a:latin typeface="Consolas"/>
              </a:rPr>
              <a:t>AbrirPuerta</a:t>
            </a:r>
            <a:r>
              <a:rPr lang="es-ES_tradnl" dirty="0">
                <a:solidFill>
                  <a:srgbClr val="000000"/>
                </a:solidFill>
                <a:highlight>
                  <a:srgbClr val="FFFFFF"/>
                </a:highlight>
                <a:latin typeface="Consolas"/>
              </a:rPr>
              <a:t>(</a:t>
            </a:r>
            <a:r>
              <a:rPr lang="es-ES_tradnl" dirty="0" err="1">
                <a:solidFill>
                  <a:srgbClr val="2B91AF"/>
                </a:solidFill>
                <a:highlight>
                  <a:srgbClr val="FFFFFF"/>
                </a:highlight>
                <a:latin typeface="Consolas"/>
              </a:rPr>
              <a:t>LlaveElectronica</a:t>
            </a:r>
            <a:r>
              <a:rPr lang="es-ES_tradnl" dirty="0">
                <a:solidFill>
                  <a:srgbClr val="000000"/>
                </a:solidFill>
                <a:highlight>
                  <a:srgbClr val="FFFFFF"/>
                </a:highlight>
                <a:latin typeface="Consolas"/>
              </a:rPr>
              <a:t> llave);</a:t>
            </a:r>
          </a:p>
          <a:p>
            <a:r>
              <a:rPr lang="es-ES" dirty="0">
                <a:solidFill>
                  <a:srgbClr val="000000"/>
                </a:solidFill>
                <a:highlight>
                  <a:srgbClr val="FFFFFF"/>
                </a:highlight>
                <a:latin typeface="Consolas"/>
              </a:rPr>
              <a:t>}</a:t>
            </a:r>
            <a:endParaRPr lang="es-ES" dirty="0"/>
          </a:p>
        </p:txBody>
      </p:sp>
      <p:sp>
        <p:nvSpPr>
          <p:cNvPr id="30" name="1 Título"/>
          <p:cNvSpPr>
            <a:spLocks noGrp="1"/>
          </p:cNvSpPr>
          <p:nvPr>
            <p:ph type="title"/>
          </p:nvPr>
        </p:nvSpPr>
        <p:spPr>
          <a:xfrm>
            <a:off x="467544" y="188640"/>
            <a:ext cx="8229600" cy="1143000"/>
          </a:xfrm>
        </p:spPr>
        <p:txBody>
          <a:bodyPr>
            <a:normAutofit/>
          </a:bodyPr>
          <a:lstStyle/>
          <a:p>
            <a:r>
              <a:rPr lang="es-CL" dirty="0" smtClean="0">
                <a:solidFill>
                  <a:schemeClr val="accent2"/>
                </a:solidFill>
              </a:rPr>
              <a:t>Modelación - Firmas</a:t>
            </a:r>
            <a:endParaRPr lang="es-CL" dirty="0">
              <a:solidFill>
                <a:schemeClr val="accent2"/>
              </a:solidFill>
            </a:endParaRPr>
          </a:p>
        </p:txBody>
      </p:sp>
    </p:spTree>
    <p:extLst>
      <p:ext uri="{BB962C8B-B14F-4D97-AF65-F5344CB8AC3E}">
        <p14:creationId xmlns:p14="http://schemas.microsoft.com/office/powerpoint/2010/main" val="388650811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dirty="0" smtClean="0">
                <a:solidFill>
                  <a:schemeClr val="accent2"/>
                </a:solidFill>
              </a:rPr>
              <a:t>Estructura de datos</a:t>
            </a:r>
            <a:endParaRPr lang="es-CL" dirty="0">
              <a:solidFill>
                <a:schemeClr val="accent2"/>
              </a:solidFill>
            </a:endParaRPr>
          </a:p>
        </p:txBody>
      </p:sp>
      <p:sp>
        <p:nvSpPr>
          <p:cNvPr id="10" name="Rectángulo 9"/>
          <p:cNvSpPr/>
          <p:nvPr/>
        </p:nvSpPr>
        <p:spPr>
          <a:xfrm>
            <a:off x="2195736" y="2132856"/>
            <a:ext cx="5004048" cy="2308324"/>
          </a:xfrm>
          <a:prstGeom prst="rect">
            <a:avLst/>
          </a:prstGeom>
        </p:spPr>
        <p:txBody>
          <a:bodyPr wrap="square">
            <a:spAutoFit/>
          </a:bodyPr>
          <a:lstStyle/>
          <a:p>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Node</a:t>
            </a:r>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Node</a:t>
            </a:r>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next</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Object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obj</a:t>
            </a:r>
            <a:r>
              <a:rPr lang="en-US" dirty="0">
                <a:solidFill>
                  <a:srgbClr val="000000"/>
                </a:solidFill>
                <a:highlight>
                  <a:srgbClr val="FFFFFF"/>
                </a:highlight>
                <a:latin typeface="Consolas"/>
              </a:rPr>
              <a:t>;</a:t>
            </a:r>
          </a:p>
          <a:p>
            <a:endParaRPr lang="es-E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Node(</a:t>
            </a:r>
            <a:r>
              <a:rPr lang="en-US" dirty="0">
                <a:solidFill>
                  <a:srgbClr val="2B91AF"/>
                </a:solidFill>
                <a:highlight>
                  <a:srgbClr val="FFFFFF"/>
                </a:highlight>
                <a:latin typeface="Consolas"/>
              </a:rPr>
              <a:t>Object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obj</a:t>
            </a:r>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this</a:t>
            </a:r>
            <a:r>
              <a:rPr lang="en-US" dirty="0" err="1">
                <a:solidFill>
                  <a:srgbClr val="000000"/>
                </a:solidFill>
                <a:highlight>
                  <a:srgbClr val="FFFFFF"/>
                </a:highlight>
                <a:latin typeface="Consolas"/>
              </a:rPr>
              <a:t>.obj</a:t>
            </a:r>
            <a:r>
              <a:rPr lang="en-US" dirty="0">
                <a:solidFill>
                  <a:srgbClr val="000000"/>
                </a:solidFill>
                <a:highlight>
                  <a:srgbClr val="FFFFFF"/>
                </a:highlight>
                <a:latin typeface="Consolas"/>
              </a:rPr>
              <a:t> = </a:t>
            </a:r>
            <a:r>
              <a:rPr lang="en-US" dirty="0" err="1">
                <a:solidFill>
                  <a:srgbClr val="000000"/>
                </a:solidFill>
                <a:highlight>
                  <a:srgbClr val="FFFFFF"/>
                </a:highlight>
                <a:latin typeface="Consolas"/>
              </a:rPr>
              <a:t>obj</a:t>
            </a:r>
            <a:r>
              <a:rPr lang="en-US" dirty="0">
                <a:solidFill>
                  <a:srgbClr val="000000"/>
                </a:solidFill>
                <a:highlight>
                  <a:srgbClr val="FFFFFF"/>
                </a:highlight>
                <a:latin typeface="Consolas"/>
              </a:rPr>
              <a:t>;</a:t>
            </a:r>
          </a:p>
          <a:p>
            <a:r>
              <a:rPr lang="es-ES" dirty="0">
                <a:solidFill>
                  <a:srgbClr val="000000"/>
                </a:solidFill>
                <a:highlight>
                  <a:srgbClr val="FFFFFF"/>
                </a:highlight>
                <a:latin typeface="Consolas"/>
              </a:rPr>
              <a:t>    }</a:t>
            </a:r>
          </a:p>
          <a:p>
            <a:r>
              <a:rPr lang="es-ES" dirty="0">
                <a:solidFill>
                  <a:srgbClr val="000000"/>
                </a:solidFill>
                <a:highlight>
                  <a:srgbClr val="FFFFFF"/>
                </a:highlight>
                <a:latin typeface="Consolas"/>
              </a:rPr>
              <a:t>}</a:t>
            </a:r>
            <a:endParaRPr lang="es-ES" dirty="0"/>
          </a:p>
        </p:txBody>
      </p:sp>
    </p:spTree>
    <p:extLst>
      <p:ext uri="{BB962C8B-B14F-4D97-AF65-F5344CB8AC3E}">
        <p14:creationId xmlns:p14="http://schemas.microsoft.com/office/powerpoint/2010/main" val="291793589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88640"/>
            <a:ext cx="8229600" cy="1143000"/>
          </a:xfrm>
        </p:spPr>
        <p:txBody>
          <a:bodyPr>
            <a:normAutofit/>
          </a:bodyPr>
          <a:lstStyle/>
          <a:p>
            <a:r>
              <a:rPr lang="es-CL" dirty="0" smtClean="0">
                <a:solidFill>
                  <a:schemeClr val="accent2"/>
                </a:solidFill>
              </a:rPr>
              <a:t>Estructura de datos</a:t>
            </a:r>
            <a:endParaRPr lang="es-CL" dirty="0">
              <a:solidFill>
                <a:schemeClr val="accent2"/>
              </a:solidFill>
            </a:endParaRPr>
          </a:p>
        </p:txBody>
      </p:sp>
      <p:sp>
        <p:nvSpPr>
          <p:cNvPr id="3" name="Rectángulo 2"/>
          <p:cNvSpPr/>
          <p:nvPr/>
        </p:nvSpPr>
        <p:spPr>
          <a:xfrm>
            <a:off x="1907704" y="1124744"/>
            <a:ext cx="5904656" cy="5909311"/>
          </a:xfrm>
          <a:prstGeom prst="rect">
            <a:avLst/>
          </a:prstGeom>
        </p:spPr>
        <p:txBody>
          <a:bodyPr wrap="square">
            <a:spAutoFit/>
          </a:bodyPr>
          <a:lstStyle/>
          <a:p>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List</a:t>
            </a:r>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a:t>
            </a:r>
          </a:p>
          <a:p>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private</a:t>
            </a:r>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Node</a:t>
            </a:r>
            <a:r>
              <a:rPr lang="en-US" dirty="0">
                <a:solidFill>
                  <a:srgbClr val="000000"/>
                </a:solidFill>
                <a:highlight>
                  <a:srgbClr val="FFFFFF"/>
                </a:highlight>
                <a:latin typeface="Consolas"/>
              </a:rPr>
              <a:t> first;</a:t>
            </a:r>
          </a:p>
          <a:p>
            <a:r>
              <a:rPr lang="es-ES_tradnl" dirty="0">
                <a:solidFill>
                  <a:srgbClr val="000000"/>
                </a:solidFill>
                <a:highlight>
                  <a:srgbClr val="FFFFFF"/>
                </a:highlight>
                <a:latin typeface="Consolas"/>
              </a:rPr>
              <a:t>    </a:t>
            </a:r>
            <a:r>
              <a:rPr lang="es-ES_tradnl" dirty="0" err="1">
                <a:solidFill>
                  <a:srgbClr val="0000FF"/>
                </a:solidFill>
                <a:highlight>
                  <a:srgbClr val="FFFFFF"/>
                </a:highlight>
                <a:latin typeface="Consolas"/>
              </a:rPr>
              <a:t>private</a:t>
            </a:r>
            <a:r>
              <a:rPr lang="es-ES_tradnl" dirty="0">
                <a:solidFill>
                  <a:srgbClr val="000000"/>
                </a:solidFill>
                <a:highlight>
                  <a:srgbClr val="FFFFFF"/>
                </a:highlight>
                <a:latin typeface="Consolas"/>
              </a:rPr>
              <a:t> </a:t>
            </a:r>
            <a:r>
              <a:rPr lang="es-ES_tradnl" dirty="0" err="1">
                <a:solidFill>
                  <a:srgbClr val="2B91AF"/>
                </a:solidFill>
                <a:highlight>
                  <a:srgbClr val="FFFFFF"/>
                </a:highlight>
                <a:latin typeface="Consolas"/>
              </a:rPr>
              <a:t>Node</a:t>
            </a:r>
            <a:r>
              <a:rPr lang="es-ES_tradnl" dirty="0">
                <a:solidFill>
                  <a:srgbClr val="000000"/>
                </a:solidFill>
                <a:highlight>
                  <a:srgbClr val="FFFFFF"/>
                </a:highlight>
                <a:latin typeface="Consolas"/>
              </a:rPr>
              <a:t> </a:t>
            </a:r>
            <a:r>
              <a:rPr lang="es-ES_tradnl" dirty="0" err="1">
                <a:solidFill>
                  <a:srgbClr val="000000"/>
                </a:solidFill>
                <a:highlight>
                  <a:srgbClr val="FFFFFF"/>
                </a:highlight>
                <a:latin typeface="Consolas"/>
              </a:rPr>
              <a:t>last</a:t>
            </a:r>
            <a:r>
              <a:rPr lang="es-ES_tradnl" dirty="0">
                <a:solidFill>
                  <a:srgbClr val="000000"/>
                </a:solidFill>
                <a:highlight>
                  <a:srgbClr val="FFFFFF"/>
                </a:highlight>
                <a:latin typeface="Consolas"/>
              </a:rPr>
              <a:t>;</a:t>
            </a:r>
          </a:p>
          <a:p>
            <a:endParaRPr lang="es-E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Add(</a:t>
            </a:r>
            <a:r>
              <a:rPr lang="en-US" dirty="0">
                <a:solidFill>
                  <a:srgbClr val="2B91AF"/>
                </a:solidFill>
                <a:highlight>
                  <a:srgbClr val="FFFFFF"/>
                </a:highlight>
                <a:latin typeface="Consolas"/>
              </a:rPr>
              <a:t>Object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obj</a:t>
            </a:r>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if</a:t>
            </a:r>
            <a:r>
              <a:rPr lang="en-US" dirty="0">
                <a:solidFill>
                  <a:srgbClr val="000000"/>
                </a:solidFill>
                <a:highlight>
                  <a:srgbClr val="FFFFFF"/>
                </a:highlight>
                <a:latin typeface="Consolas"/>
              </a:rPr>
              <a:t> (first == </a:t>
            </a:r>
            <a:r>
              <a:rPr lang="en-US" dirty="0">
                <a:solidFill>
                  <a:srgbClr val="0000FF"/>
                </a:solidFill>
                <a:highlight>
                  <a:srgbClr val="FFFFFF"/>
                </a:highlight>
                <a:latin typeface="Consolas"/>
              </a:rPr>
              <a:t>null</a:t>
            </a:r>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first = last = </a:t>
            </a:r>
            <a:r>
              <a:rPr lang="en-US" dirty="0">
                <a:solidFill>
                  <a:srgbClr val="0000FF"/>
                </a:solidFill>
                <a:highlight>
                  <a:srgbClr val="FFFFFF"/>
                </a:highlight>
                <a:latin typeface="Consolas"/>
              </a:rPr>
              <a:t>new</a:t>
            </a:r>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Node</a:t>
            </a:r>
            <a:r>
              <a:rPr lang="en-US" dirty="0">
                <a:solidFill>
                  <a:srgbClr val="000000"/>
                </a:solidFill>
                <a:highlight>
                  <a:srgbClr val="FFFFFF"/>
                </a:highlight>
                <a:latin typeface="Consolas"/>
              </a:rPr>
              <a:t>(</a:t>
            </a:r>
            <a:r>
              <a:rPr lang="en-US" dirty="0" err="1">
                <a:solidFill>
                  <a:srgbClr val="000000"/>
                </a:solidFill>
                <a:highlight>
                  <a:srgbClr val="FFFFFF"/>
                </a:highlight>
                <a:latin typeface="Consolas"/>
              </a:rPr>
              <a:t>obj</a:t>
            </a:r>
            <a:r>
              <a:rPr lang="en-US" dirty="0">
                <a:solidFill>
                  <a:srgbClr val="000000"/>
                </a:solidFill>
                <a:highlight>
                  <a:srgbClr val="FFFFFF"/>
                </a:highlight>
                <a:latin typeface="Consolas"/>
              </a:rPr>
              <a:t>);</a:t>
            </a:r>
          </a:p>
          <a:p>
            <a:r>
              <a:rPr lang="es-ES" dirty="0">
                <a:solidFill>
                  <a:srgbClr val="000000"/>
                </a:solidFill>
                <a:highlight>
                  <a:srgbClr val="FFFFFF"/>
                </a:highlight>
                <a:latin typeface="Consolas"/>
              </a:rPr>
              <a:t>        }</a:t>
            </a:r>
          </a:p>
          <a:p>
            <a:r>
              <a:rPr lang="da-DK" dirty="0">
                <a:solidFill>
                  <a:srgbClr val="000000"/>
                </a:solidFill>
                <a:highlight>
                  <a:srgbClr val="FFFFFF"/>
                </a:highlight>
                <a:latin typeface="Consolas"/>
              </a:rPr>
              <a:t>        </a:t>
            </a:r>
            <a:r>
              <a:rPr lang="da-DK" dirty="0" err="1">
                <a:solidFill>
                  <a:srgbClr val="0000FF"/>
                </a:solidFill>
                <a:highlight>
                  <a:srgbClr val="FFFFFF"/>
                </a:highlight>
                <a:latin typeface="Consolas"/>
              </a:rPr>
              <a:t>else</a:t>
            </a:r>
            <a:r>
              <a:rPr lang="da-DK"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last.next</a:t>
            </a:r>
            <a:r>
              <a:rPr lang="en-US" dirty="0">
                <a:solidFill>
                  <a:srgbClr val="000000"/>
                </a:solidFill>
                <a:highlight>
                  <a:srgbClr val="FFFFFF"/>
                </a:highlight>
                <a:latin typeface="Consolas"/>
              </a:rPr>
              <a:t> = </a:t>
            </a:r>
            <a:r>
              <a:rPr lang="en-US" dirty="0">
                <a:solidFill>
                  <a:srgbClr val="0000FF"/>
                </a:solidFill>
                <a:highlight>
                  <a:srgbClr val="FFFFFF"/>
                </a:highlight>
                <a:latin typeface="Consolas"/>
              </a:rPr>
              <a:t>new</a:t>
            </a:r>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Node</a:t>
            </a:r>
            <a:r>
              <a:rPr lang="en-US" dirty="0">
                <a:solidFill>
                  <a:srgbClr val="000000"/>
                </a:solidFill>
                <a:highlight>
                  <a:srgbClr val="FFFFFF"/>
                </a:highlight>
                <a:latin typeface="Consolas"/>
              </a:rPr>
              <a:t>(</a:t>
            </a:r>
            <a:r>
              <a:rPr lang="en-US" dirty="0" err="1">
                <a:solidFill>
                  <a:srgbClr val="000000"/>
                </a:solidFill>
                <a:highlight>
                  <a:srgbClr val="FFFFFF"/>
                </a:highlight>
                <a:latin typeface="Consolas"/>
              </a:rPr>
              <a:t>obj</a:t>
            </a:r>
            <a:r>
              <a:rPr lang="en-US" dirty="0">
                <a:solidFill>
                  <a:srgbClr val="000000"/>
                </a:solidFill>
                <a:highlight>
                  <a:srgbClr val="FFFFFF"/>
                </a:highlight>
                <a:latin typeface="Consolas"/>
              </a:rPr>
              <a:t>);</a:t>
            </a:r>
          </a:p>
          <a:p>
            <a:r>
              <a:rPr lang="es-ES_tradnl" dirty="0">
                <a:solidFill>
                  <a:srgbClr val="000000"/>
                </a:solidFill>
                <a:highlight>
                  <a:srgbClr val="FFFFFF"/>
                </a:highlight>
                <a:latin typeface="Consolas"/>
              </a:rPr>
              <a:t>            </a:t>
            </a:r>
            <a:r>
              <a:rPr lang="es-ES_tradnl" dirty="0" err="1">
                <a:solidFill>
                  <a:srgbClr val="000000"/>
                </a:solidFill>
                <a:highlight>
                  <a:srgbClr val="FFFFFF"/>
                </a:highlight>
                <a:latin typeface="Consolas"/>
              </a:rPr>
              <a:t>last</a:t>
            </a:r>
            <a:r>
              <a:rPr lang="es-ES_tradnl" dirty="0">
                <a:solidFill>
                  <a:srgbClr val="000000"/>
                </a:solidFill>
                <a:highlight>
                  <a:srgbClr val="FFFFFF"/>
                </a:highlight>
                <a:latin typeface="Consolas"/>
              </a:rPr>
              <a:t> = </a:t>
            </a:r>
            <a:r>
              <a:rPr lang="es-ES_tradnl" dirty="0" err="1">
                <a:solidFill>
                  <a:srgbClr val="000000"/>
                </a:solidFill>
                <a:highlight>
                  <a:srgbClr val="FFFFFF"/>
                </a:highlight>
                <a:latin typeface="Consolas"/>
              </a:rPr>
              <a:t>last.next</a:t>
            </a:r>
            <a:r>
              <a:rPr lang="es-ES_tradnl" dirty="0">
                <a:solidFill>
                  <a:srgbClr val="000000"/>
                </a:solidFill>
                <a:highlight>
                  <a:srgbClr val="FFFFFF"/>
                </a:highlight>
                <a:latin typeface="Consolas"/>
              </a:rPr>
              <a:t>;</a:t>
            </a:r>
          </a:p>
          <a:p>
            <a:r>
              <a:rPr lang="es-ES" dirty="0">
                <a:solidFill>
                  <a:srgbClr val="000000"/>
                </a:solidFill>
                <a:highlight>
                  <a:srgbClr val="FFFFFF"/>
                </a:highlight>
                <a:latin typeface="Consolas"/>
              </a:rPr>
              <a:t>        }</a:t>
            </a:r>
          </a:p>
          <a:p>
            <a:r>
              <a:rPr lang="es-ES" dirty="0">
                <a:solidFill>
                  <a:srgbClr val="000000"/>
                </a:solidFill>
                <a:highlight>
                  <a:srgbClr val="FFFFFF"/>
                </a:highlight>
                <a:latin typeface="Consolas"/>
              </a:rPr>
              <a:t>    </a:t>
            </a:r>
            <a:r>
              <a:rPr lang="es-ES" dirty="0" smtClean="0">
                <a:solidFill>
                  <a:srgbClr val="000000"/>
                </a:solidFill>
                <a:highlight>
                  <a:srgbClr val="FFFFFF"/>
                </a:highlight>
                <a:latin typeface="Consolas"/>
              </a:rPr>
              <a:t>}</a:t>
            </a:r>
            <a:endParaRPr lang="es-ES" dirty="0">
              <a:solidFill>
                <a:srgbClr val="000000"/>
              </a:solidFill>
              <a:highlight>
                <a:srgbClr val="FFFFFF"/>
              </a:highlight>
              <a:latin typeface="Consolas"/>
            </a:endParaRPr>
          </a:p>
          <a:p>
            <a:endParaRPr lang="es-E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Remove(</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index) {</a:t>
            </a:r>
          </a:p>
          <a:p>
            <a:r>
              <a:rPr lang="ro-RO" dirty="0">
                <a:solidFill>
                  <a:srgbClr val="000000"/>
                </a:solidFill>
                <a:highlight>
                  <a:srgbClr val="FFFFFF"/>
                </a:highlight>
                <a:latin typeface="Consolas"/>
              </a:rPr>
              <a:t>        </a:t>
            </a:r>
            <a:r>
              <a:rPr lang="ro-RO" dirty="0">
                <a:solidFill>
                  <a:srgbClr val="008000"/>
                </a:solidFill>
                <a:highlight>
                  <a:srgbClr val="FFFFFF"/>
                </a:highlight>
                <a:latin typeface="Consolas"/>
              </a:rPr>
              <a:t>// Tarea suya</a:t>
            </a:r>
          </a:p>
          <a:p>
            <a:r>
              <a:rPr lang="es-ES" dirty="0">
                <a:solidFill>
                  <a:srgbClr val="000000"/>
                </a:solidFill>
                <a:highlight>
                  <a:srgbClr val="FFFFFF"/>
                </a:highlight>
                <a:latin typeface="Consolas"/>
              </a:rPr>
              <a:t>    </a:t>
            </a:r>
            <a:r>
              <a:rPr lang="es-ES" dirty="0" smtClean="0">
                <a:solidFill>
                  <a:srgbClr val="000000"/>
                </a:solidFill>
                <a:highlight>
                  <a:srgbClr val="FFFFFF"/>
                </a:highlight>
                <a:latin typeface="Consolas"/>
              </a:rPr>
              <a:t>}</a:t>
            </a:r>
          </a:p>
          <a:p>
            <a:endParaRPr lang="es-ES" dirty="0" smtClean="0">
              <a:solidFill>
                <a:srgbClr val="000000"/>
              </a:solidFill>
              <a:highlight>
                <a:srgbClr val="FFFFFF"/>
              </a:highlight>
              <a:latin typeface="Consolas"/>
            </a:endParaRPr>
          </a:p>
          <a:p>
            <a:r>
              <a:rPr lang="ro-RO" dirty="0">
                <a:solidFill>
                  <a:srgbClr val="008000"/>
                </a:solidFill>
                <a:highlight>
                  <a:srgbClr val="FFFFFF"/>
                </a:highlight>
                <a:latin typeface="Consolas"/>
              </a:rPr>
              <a:t>/</a:t>
            </a:r>
            <a:r>
              <a:rPr lang="ro-RO" dirty="0" smtClean="0">
                <a:solidFill>
                  <a:srgbClr val="008000"/>
                </a:solidFill>
                <a:highlight>
                  <a:srgbClr val="FFFFFF"/>
                </a:highlight>
                <a:latin typeface="Consolas"/>
              </a:rPr>
              <a:t>/ continua...</a:t>
            </a:r>
            <a:endParaRPr lang="es-ES" dirty="0">
              <a:solidFill>
                <a:srgbClr val="000000"/>
              </a:solidFill>
              <a:highlight>
                <a:srgbClr val="FFFFFF"/>
              </a:highlight>
              <a:latin typeface="Consolas"/>
            </a:endParaRPr>
          </a:p>
          <a:p>
            <a:endParaRPr lang="es-ES" dirty="0"/>
          </a:p>
        </p:txBody>
      </p:sp>
    </p:spTree>
    <p:extLst>
      <p:ext uri="{BB962C8B-B14F-4D97-AF65-F5344CB8AC3E}">
        <p14:creationId xmlns:p14="http://schemas.microsoft.com/office/powerpoint/2010/main" val="112503830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dirty="0" smtClean="0">
                <a:solidFill>
                  <a:schemeClr val="accent2"/>
                </a:solidFill>
              </a:rPr>
              <a:t>Estructura de datos</a:t>
            </a:r>
            <a:endParaRPr lang="es-CL" dirty="0">
              <a:solidFill>
                <a:schemeClr val="accent2"/>
              </a:solidFill>
            </a:endParaRPr>
          </a:p>
        </p:txBody>
      </p:sp>
      <p:sp>
        <p:nvSpPr>
          <p:cNvPr id="5" name="Rectángulo 4"/>
          <p:cNvSpPr/>
          <p:nvPr/>
        </p:nvSpPr>
        <p:spPr>
          <a:xfrm>
            <a:off x="611560" y="1844824"/>
            <a:ext cx="8136904" cy="4801315"/>
          </a:xfrm>
          <a:prstGeom prst="rect">
            <a:avLst/>
          </a:prstGeom>
        </p:spPr>
        <p:txBody>
          <a:bodyPr wrap="square">
            <a:spAutoFit/>
          </a:bodyPr>
          <a:lstStyle/>
          <a:p>
            <a:r>
              <a:rPr lang="ro-RO" dirty="0">
                <a:solidFill>
                  <a:srgbClr val="008000"/>
                </a:solidFill>
                <a:highlight>
                  <a:srgbClr val="FFFFFF"/>
                </a:highlight>
                <a:latin typeface="Consolas"/>
              </a:rPr>
              <a:t> </a:t>
            </a:r>
            <a:r>
              <a:rPr lang="ro-RO" dirty="0" smtClean="0">
                <a:solidFill>
                  <a:srgbClr val="008000"/>
                </a:solidFill>
                <a:highlight>
                  <a:srgbClr val="FFFFFF"/>
                </a:highlight>
                <a:latin typeface="Consolas"/>
              </a:rPr>
              <a:t>   /</a:t>
            </a:r>
            <a:r>
              <a:rPr lang="ro-RO" dirty="0">
                <a:solidFill>
                  <a:srgbClr val="008000"/>
                </a:solidFill>
                <a:highlight>
                  <a:srgbClr val="FFFFFF"/>
                </a:highlight>
                <a:latin typeface="Consolas"/>
              </a:rPr>
              <a:t>/ </a:t>
            </a:r>
            <a:r>
              <a:rPr lang="ro-RO" dirty="0" smtClean="0">
                <a:solidFill>
                  <a:srgbClr val="008000"/>
                </a:solidFill>
                <a:highlight>
                  <a:srgbClr val="FFFFFF"/>
                </a:highlight>
                <a:latin typeface="Consolas"/>
              </a:rPr>
              <a:t>continuación.</a:t>
            </a:r>
            <a:endParaRPr lang="es-ES" dirty="0">
              <a:solidFill>
                <a:srgbClr val="000000"/>
              </a:solidFill>
              <a:highlight>
                <a:srgbClr val="FFFFFF"/>
              </a:highlight>
              <a:latin typeface="Consolas"/>
            </a:endParaRPr>
          </a:p>
          <a:p>
            <a:endParaRPr lang="en-US" dirty="0" smtClean="0">
              <a:solidFill>
                <a:srgbClr val="0000FF"/>
              </a:solidFill>
              <a:highlight>
                <a:srgbClr val="FFFFFF"/>
              </a:highlight>
              <a:latin typeface="Consolas"/>
            </a:endParaRPr>
          </a:p>
          <a:p>
            <a:pPr lvl="1"/>
            <a:r>
              <a:rPr lang="en-US" dirty="0" smtClean="0">
                <a:solidFill>
                  <a:srgbClr val="0000FF"/>
                </a:solidFill>
                <a:highlight>
                  <a:srgbClr val="FFFFFF"/>
                </a:highlight>
                <a:latin typeface="Consolas"/>
              </a:rPr>
              <a:t>public</a:t>
            </a:r>
            <a:r>
              <a:rPr lang="en-US" dirty="0" smtClean="0">
                <a:solidFill>
                  <a:srgbClr val="000000"/>
                </a:solidFill>
                <a:highlight>
                  <a:srgbClr val="FFFFFF"/>
                </a:highlight>
                <a:latin typeface="Consolas"/>
              </a:rPr>
              <a:t> </a:t>
            </a:r>
            <a:r>
              <a:rPr lang="en-US" dirty="0">
                <a:solidFill>
                  <a:srgbClr val="2B91AF"/>
                </a:solidFill>
                <a:highlight>
                  <a:srgbClr val="FFFFFF"/>
                </a:highlight>
                <a:latin typeface="Consolas"/>
              </a:rPr>
              <a:t>Object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GetElement</a:t>
            </a:r>
            <a:r>
              <a:rPr lang="en-US" dirty="0">
                <a:solidFill>
                  <a:srgbClr val="000000"/>
                </a:solidFill>
                <a:highlight>
                  <a:srgbClr val="FFFFFF"/>
                </a:highlight>
                <a:latin typeface="Consolas"/>
              </a:rPr>
              <a:t>(</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index) {</a:t>
            </a:r>
          </a:p>
          <a:p>
            <a:pPr lvl="1"/>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Node</a:t>
            </a:r>
            <a:r>
              <a:rPr lang="en-US" dirty="0">
                <a:solidFill>
                  <a:srgbClr val="000000"/>
                </a:solidFill>
                <a:highlight>
                  <a:srgbClr val="FFFFFF"/>
                </a:highlight>
                <a:latin typeface="Consolas"/>
              </a:rPr>
              <a:t> temp = first;</a:t>
            </a:r>
          </a:p>
          <a:p>
            <a:pPr lvl="1"/>
            <a:r>
              <a:rPr lang="da-DK" dirty="0">
                <a:solidFill>
                  <a:srgbClr val="000000"/>
                </a:solidFill>
                <a:highlight>
                  <a:srgbClr val="FFFFFF"/>
                </a:highlight>
                <a:latin typeface="Consolas"/>
              </a:rPr>
              <a:t>    </a:t>
            </a:r>
            <a:r>
              <a:rPr lang="da-DK" dirty="0">
                <a:solidFill>
                  <a:srgbClr val="0000FF"/>
                </a:solidFill>
                <a:highlight>
                  <a:srgbClr val="FFFFFF"/>
                </a:highlight>
                <a:latin typeface="Consolas"/>
              </a:rPr>
              <a:t>for</a:t>
            </a:r>
            <a:r>
              <a:rPr lang="da-DK" dirty="0">
                <a:solidFill>
                  <a:srgbClr val="000000"/>
                </a:solidFill>
                <a:highlight>
                  <a:srgbClr val="FFFFFF"/>
                </a:highlight>
                <a:latin typeface="Consolas"/>
              </a:rPr>
              <a:t> (</a:t>
            </a:r>
            <a:r>
              <a:rPr lang="da-DK" dirty="0" err="1">
                <a:solidFill>
                  <a:srgbClr val="0000FF"/>
                </a:solidFill>
                <a:highlight>
                  <a:srgbClr val="FFFFFF"/>
                </a:highlight>
                <a:latin typeface="Consolas"/>
              </a:rPr>
              <a:t>int</a:t>
            </a:r>
            <a:r>
              <a:rPr lang="da-DK" dirty="0">
                <a:solidFill>
                  <a:srgbClr val="000000"/>
                </a:solidFill>
                <a:highlight>
                  <a:srgbClr val="FFFFFF"/>
                </a:highlight>
                <a:latin typeface="Consolas"/>
              </a:rPr>
              <a:t> i = 0; i &lt; </a:t>
            </a:r>
            <a:r>
              <a:rPr lang="da-DK" dirty="0" err="1">
                <a:solidFill>
                  <a:srgbClr val="000000"/>
                </a:solidFill>
                <a:highlight>
                  <a:srgbClr val="FFFFFF"/>
                </a:highlight>
                <a:latin typeface="Consolas"/>
              </a:rPr>
              <a:t>index</a:t>
            </a:r>
            <a:r>
              <a:rPr lang="da-DK" dirty="0">
                <a:solidFill>
                  <a:srgbClr val="000000"/>
                </a:solidFill>
                <a:highlight>
                  <a:srgbClr val="FFFFFF"/>
                </a:highlight>
                <a:latin typeface="Consolas"/>
              </a:rPr>
              <a:t> &amp;&amp; </a:t>
            </a:r>
            <a:r>
              <a:rPr lang="da-DK" dirty="0" err="1">
                <a:solidFill>
                  <a:srgbClr val="000000"/>
                </a:solidFill>
                <a:highlight>
                  <a:srgbClr val="FFFFFF"/>
                </a:highlight>
                <a:latin typeface="Consolas"/>
              </a:rPr>
              <a:t>temp</a:t>
            </a:r>
            <a:r>
              <a:rPr lang="da-DK" dirty="0">
                <a:solidFill>
                  <a:srgbClr val="000000"/>
                </a:solidFill>
                <a:highlight>
                  <a:srgbClr val="FFFFFF"/>
                </a:highlight>
                <a:latin typeface="Consolas"/>
              </a:rPr>
              <a:t> != </a:t>
            </a:r>
            <a:r>
              <a:rPr lang="da-DK" dirty="0" err="1">
                <a:solidFill>
                  <a:srgbClr val="0000FF"/>
                </a:solidFill>
                <a:highlight>
                  <a:srgbClr val="FFFFFF"/>
                </a:highlight>
                <a:latin typeface="Consolas"/>
              </a:rPr>
              <a:t>null</a:t>
            </a:r>
            <a:r>
              <a:rPr lang="da-DK" dirty="0">
                <a:solidFill>
                  <a:srgbClr val="000000"/>
                </a:solidFill>
                <a:highlight>
                  <a:srgbClr val="FFFFFF"/>
                </a:highlight>
                <a:latin typeface="Consolas"/>
              </a:rPr>
              <a:t>; i++)</a:t>
            </a:r>
          </a:p>
          <a:p>
            <a:pPr lvl="1"/>
            <a:r>
              <a:rPr lang="es-ES" dirty="0">
                <a:solidFill>
                  <a:srgbClr val="000000"/>
                </a:solidFill>
                <a:highlight>
                  <a:srgbClr val="FFFFFF"/>
                </a:highlight>
                <a:latin typeface="Consolas"/>
              </a:rPr>
              <a:t>        </a:t>
            </a:r>
            <a:r>
              <a:rPr lang="es-ES" dirty="0" err="1">
                <a:solidFill>
                  <a:srgbClr val="000000"/>
                </a:solidFill>
                <a:highlight>
                  <a:srgbClr val="FFFFFF"/>
                </a:highlight>
                <a:latin typeface="Consolas"/>
              </a:rPr>
              <a:t>temp</a:t>
            </a:r>
            <a:r>
              <a:rPr lang="es-ES" dirty="0">
                <a:solidFill>
                  <a:srgbClr val="000000"/>
                </a:solidFill>
                <a:highlight>
                  <a:srgbClr val="FFFFFF"/>
                </a:highlight>
                <a:latin typeface="Consolas"/>
              </a:rPr>
              <a:t> = </a:t>
            </a:r>
            <a:r>
              <a:rPr lang="es-ES" dirty="0" err="1">
                <a:solidFill>
                  <a:srgbClr val="000000"/>
                </a:solidFill>
                <a:highlight>
                  <a:srgbClr val="FFFFFF"/>
                </a:highlight>
                <a:latin typeface="Consolas"/>
              </a:rPr>
              <a:t>temp.next</a:t>
            </a:r>
            <a:r>
              <a:rPr lang="es-ES" dirty="0">
                <a:solidFill>
                  <a:srgbClr val="000000"/>
                </a:solidFill>
                <a:highlight>
                  <a:srgbClr val="FFFFFF"/>
                </a:highlight>
                <a:latin typeface="Consolas"/>
              </a:rPr>
              <a:t>;</a:t>
            </a:r>
          </a:p>
          <a:p>
            <a:pPr lvl="1"/>
            <a:endParaRPr lang="es-ES" dirty="0">
              <a:solidFill>
                <a:srgbClr val="000000"/>
              </a:solidFill>
              <a:highlight>
                <a:srgbClr val="FFFFFF"/>
              </a:highlight>
              <a:latin typeface="Consolas"/>
            </a:endParaRPr>
          </a:p>
          <a:p>
            <a:pPr lvl="1"/>
            <a:r>
              <a:rPr lang="ro-RO" dirty="0">
                <a:solidFill>
                  <a:srgbClr val="000000"/>
                </a:solidFill>
                <a:highlight>
                  <a:srgbClr val="FFFFFF"/>
                </a:highlight>
                <a:latin typeface="Consolas"/>
              </a:rPr>
              <a:t>    </a:t>
            </a:r>
            <a:r>
              <a:rPr lang="ro-RO" dirty="0">
                <a:solidFill>
                  <a:srgbClr val="0000FF"/>
                </a:solidFill>
                <a:highlight>
                  <a:srgbClr val="FFFFFF"/>
                </a:highlight>
                <a:latin typeface="Consolas"/>
              </a:rPr>
              <a:t>return</a:t>
            </a:r>
            <a:r>
              <a:rPr lang="ro-RO" dirty="0">
                <a:solidFill>
                  <a:srgbClr val="000000"/>
                </a:solidFill>
                <a:highlight>
                  <a:srgbClr val="FFFFFF"/>
                </a:highlight>
                <a:latin typeface="Consolas"/>
              </a:rPr>
              <a:t> (temp != </a:t>
            </a:r>
            <a:r>
              <a:rPr lang="ro-RO" dirty="0">
                <a:solidFill>
                  <a:srgbClr val="0000FF"/>
                </a:solidFill>
                <a:highlight>
                  <a:srgbClr val="FFFFFF"/>
                </a:highlight>
                <a:latin typeface="Consolas"/>
              </a:rPr>
              <a:t>null</a:t>
            </a:r>
            <a:r>
              <a:rPr lang="ro-RO" dirty="0">
                <a:solidFill>
                  <a:srgbClr val="000000"/>
                </a:solidFill>
                <a:highlight>
                  <a:srgbClr val="FFFFFF"/>
                </a:highlight>
                <a:latin typeface="Consolas"/>
              </a:rPr>
              <a:t>) ? temp.obj : </a:t>
            </a:r>
            <a:r>
              <a:rPr lang="ro-RO" dirty="0">
                <a:solidFill>
                  <a:srgbClr val="0000FF"/>
                </a:solidFill>
                <a:highlight>
                  <a:srgbClr val="FFFFFF"/>
                </a:highlight>
                <a:latin typeface="Consolas"/>
              </a:rPr>
              <a:t>null</a:t>
            </a:r>
            <a:r>
              <a:rPr lang="ro-RO" dirty="0">
                <a:solidFill>
                  <a:srgbClr val="000000"/>
                </a:solidFill>
                <a:highlight>
                  <a:srgbClr val="FFFFFF"/>
                </a:highlight>
                <a:latin typeface="Consolas"/>
              </a:rPr>
              <a:t>;</a:t>
            </a:r>
          </a:p>
          <a:p>
            <a:pPr lvl="1"/>
            <a:r>
              <a:rPr lang="es-ES" dirty="0">
                <a:solidFill>
                  <a:srgbClr val="000000"/>
                </a:solidFill>
                <a:highlight>
                  <a:srgbClr val="FFFFFF"/>
                </a:highlight>
                <a:latin typeface="Consolas"/>
              </a:rPr>
              <a:t>}</a:t>
            </a:r>
          </a:p>
          <a:p>
            <a:pPr lvl="1"/>
            <a:endParaRPr lang="es-ES" dirty="0">
              <a:solidFill>
                <a:srgbClr val="000000"/>
              </a:solidFill>
              <a:highlight>
                <a:srgbClr val="FFFFFF"/>
              </a:highlight>
              <a:latin typeface="Consolas"/>
            </a:endParaRPr>
          </a:p>
          <a:p>
            <a:pPr lvl="1"/>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Count {</a:t>
            </a:r>
          </a:p>
          <a:p>
            <a:pPr lvl="1"/>
            <a:r>
              <a:rPr lang="sv-SE" dirty="0">
                <a:solidFill>
                  <a:srgbClr val="000000"/>
                </a:solidFill>
                <a:highlight>
                  <a:srgbClr val="FFFFFF"/>
                </a:highlight>
                <a:latin typeface="Consolas"/>
              </a:rPr>
              <a:t>    </a:t>
            </a:r>
            <a:r>
              <a:rPr lang="sv-SE" dirty="0">
                <a:solidFill>
                  <a:srgbClr val="0000FF"/>
                </a:solidFill>
                <a:highlight>
                  <a:srgbClr val="FFFFFF"/>
                </a:highlight>
                <a:latin typeface="Consolas"/>
              </a:rPr>
              <a:t>get</a:t>
            </a:r>
            <a:r>
              <a:rPr lang="sv-SE" dirty="0">
                <a:solidFill>
                  <a:srgbClr val="000000"/>
                </a:solidFill>
                <a:highlight>
                  <a:srgbClr val="FFFFFF"/>
                </a:highlight>
                <a:latin typeface="Consolas"/>
              </a:rPr>
              <a:t> {</a:t>
            </a:r>
          </a:p>
          <a:p>
            <a:pPr lvl="1"/>
            <a:r>
              <a:rPr lang="ro-RO" dirty="0">
                <a:solidFill>
                  <a:srgbClr val="000000"/>
                </a:solidFill>
                <a:highlight>
                  <a:srgbClr val="FFFFFF"/>
                </a:highlight>
                <a:latin typeface="Consolas"/>
              </a:rPr>
              <a:t>        </a:t>
            </a:r>
            <a:r>
              <a:rPr lang="ro-RO" dirty="0">
                <a:solidFill>
                  <a:srgbClr val="008000"/>
                </a:solidFill>
                <a:highlight>
                  <a:srgbClr val="FFFFFF"/>
                </a:highlight>
                <a:latin typeface="Consolas"/>
              </a:rPr>
              <a:t>// Tarea suya</a:t>
            </a:r>
          </a:p>
          <a:p>
            <a:pPr lvl="1"/>
            <a:r>
              <a:rPr lang="is-IS" dirty="0">
                <a:solidFill>
                  <a:srgbClr val="000000"/>
                </a:solidFill>
                <a:highlight>
                  <a:srgbClr val="FFFFFF"/>
                </a:highlight>
                <a:latin typeface="Consolas"/>
              </a:rPr>
              <a:t>        </a:t>
            </a:r>
            <a:r>
              <a:rPr lang="is-IS" dirty="0">
                <a:solidFill>
                  <a:srgbClr val="0000FF"/>
                </a:solidFill>
                <a:highlight>
                  <a:srgbClr val="FFFFFF"/>
                </a:highlight>
                <a:latin typeface="Consolas"/>
              </a:rPr>
              <a:t>return</a:t>
            </a:r>
            <a:r>
              <a:rPr lang="is-IS" dirty="0">
                <a:solidFill>
                  <a:srgbClr val="000000"/>
                </a:solidFill>
                <a:highlight>
                  <a:srgbClr val="FFFFFF"/>
                </a:highlight>
                <a:latin typeface="Consolas"/>
              </a:rPr>
              <a:t> 0;</a:t>
            </a:r>
          </a:p>
          <a:p>
            <a:pPr lvl="1"/>
            <a:r>
              <a:rPr lang="es-ES" dirty="0">
                <a:solidFill>
                  <a:srgbClr val="000000"/>
                </a:solidFill>
                <a:highlight>
                  <a:srgbClr val="FFFFFF"/>
                </a:highlight>
                <a:latin typeface="Consolas"/>
              </a:rPr>
              <a:t>    }</a:t>
            </a:r>
          </a:p>
          <a:p>
            <a:pPr lvl="1"/>
            <a:r>
              <a:rPr lang="es-ES" dirty="0" smtClean="0">
                <a:solidFill>
                  <a:srgbClr val="000000"/>
                </a:solidFill>
                <a:highlight>
                  <a:srgbClr val="FFFFFF"/>
                </a:highlight>
                <a:latin typeface="Consolas"/>
              </a:rPr>
              <a:t>}</a:t>
            </a:r>
          </a:p>
          <a:p>
            <a:r>
              <a:rPr lang="es-ES" dirty="0" smtClean="0">
                <a:solidFill>
                  <a:srgbClr val="000000"/>
                </a:solidFill>
                <a:highlight>
                  <a:srgbClr val="FFFFFF"/>
                </a:highlight>
                <a:latin typeface="Consolas"/>
              </a:rPr>
              <a:t>}</a:t>
            </a:r>
            <a:endParaRPr lang="es-ES" dirty="0" smtClean="0">
              <a:highlight>
                <a:srgbClr val="FFFFFF"/>
              </a:highlight>
            </a:endParaRPr>
          </a:p>
        </p:txBody>
      </p:sp>
    </p:spTree>
    <p:extLst>
      <p:ext uri="{BB962C8B-B14F-4D97-AF65-F5344CB8AC3E}">
        <p14:creationId xmlns:p14="http://schemas.microsoft.com/office/powerpoint/2010/main" val="183059772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852936"/>
            <a:ext cx="8229600" cy="1143000"/>
          </a:xfrm>
        </p:spPr>
        <p:txBody>
          <a:bodyPr>
            <a:normAutofit/>
          </a:bodyPr>
          <a:lstStyle/>
          <a:p>
            <a:r>
              <a:rPr lang="es-ES" dirty="0" smtClean="0">
                <a:solidFill>
                  <a:schemeClr val="accent2"/>
                </a:solidFill>
              </a:rPr>
              <a:t>Problema de modelación</a:t>
            </a:r>
            <a:endParaRPr lang="es-CL" dirty="0">
              <a:solidFill>
                <a:schemeClr val="accent2"/>
              </a:solidFill>
            </a:endParaRPr>
          </a:p>
        </p:txBody>
      </p:sp>
    </p:spTree>
    <p:extLst>
      <p:ext uri="{BB962C8B-B14F-4D97-AF65-F5344CB8AC3E}">
        <p14:creationId xmlns:p14="http://schemas.microsoft.com/office/powerpoint/2010/main" val="2879779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dirty="0" smtClean="0">
                <a:solidFill>
                  <a:schemeClr val="accent2"/>
                </a:solidFill>
              </a:rPr>
              <a:t>Modelación</a:t>
            </a:r>
            <a:endParaRPr lang="es-CL" dirty="0">
              <a:solidFill>
                <a:schemeClr val="accent2"/>
              </a:solidFill>
            </a:endParaRPr>
          </a:p>
        </p:txBody>
      </p:sp>
      <p:sp>
        <p:nvSpPr>
          <p:cNvPr id="3" name="2 Marcador de contenido"/>
          <p:cNvSpPr>
            <a:spLocks noGrp="1"/>
          </p:cNvSpPr>
          <p:nvPr>
            <p:ph idx="1"/>
          </p:nvPr>
        </p:nvSpPr>
        <p:spPr>
          <a:xfrm>
            <a:off x="457200" y="1600201"/>
            <a:ext cx="8229600" cy="3196952"/>
          </a:xfrm>
        </p:spPr>
        <p:txBody>
          <a:bodyPr/>
          <a:lstStyle/>
          <a:p>
            <a:pPr>
              <a:buNone/>
            </a:pPr>
            <a:r>
              <a:rPr lang="es-CL" dirty="0" smtClean="0">
                <a:solidFill>
                  <a:schemeClr val="bg1">
                    <a:lumMod val="50000"/>
                  </a:schemeClr>
                </a:solidFill>
              </a:rPr>
              <a:t>-	Se quiere crear un sistema de control universal de estacionamientos para distintos tipos de recintos. Estos recintos decidirán de qué manera controlarán el ingreso de autos. Los tipos más comunes son para lugares privados (pagados) o públicos. </a:t>
            </a:r>
            <a:endParaRPr lang="es-CL" dirty="0">
              <a:solidFill>
                <a:schemeClr val="bg1">
                  <a:lumMod val="50000"/>
                </a:schemeClr>
              </a:solidFill>
            </a:endParaRPr>
          </a:p>
        </p:txBody>
      </p:sp>
      <p:pic>
        <p:nvPicPr>
          <p:cNvPr id="4" name="Imagen 3"/>
          <p:cNvPicPr>
            <a:picLocks noChangeAspect="1"/>
          </p:cNvPicPr>
          <p:nvPr/>
        </p:nvPicPr>
        <p:blipFill>
          <a:blip r:embed="rId3"/>
          <a:stretch>
            <a:fillRect/>
          </a:stretch>
        </p:blipFill>
        <p:spPr>
          <a:xfrm>
            <a:off x="1835696" y="4941168"/>
            <a:ext cx="1485900" cy="1422400"/>
          </a:xfrm>
          <a:prstGeom prst="rect">
            <a:avLst/>
          </a:prstGeom>
        </p:spPr>
      </p:pic>
      <p:sp>
        <p:nvSpPr>
          <p:cNvPr id="5" name="CuadroTexto 4"/>
          <p:cNvSpPr txBox="1"/>
          <p:nvPr/>
        </p:nvSpPr>
        <p:spPr>
          <a:xfrm>
            <a:off x="3275856" y="5373216"/>
            <a:ext cx="4963794" cy="523220"/>
          </a:xfrm>
          <a:prstGeom prst="rect">
            <a:avLst/>
          </a:prstGeom>
          <a:noFill/>
        </p:spPr>
        <p:txBody>
          <a:bodyPr wrap="none" rtlCol="0">
            <a:spAutoFit/>
          </a:bodyPr>
          <a:lstStyle/>
          <a:p>
            <a:r>
              <a:rPr lang="es-ES" sz="2800" i="1" dirty="0" smtClean="0">
                <a:solidFill>
                  <a:schemeClr val="accent1">
                    <a:lumMod val="75000"/>
                  </a:schemeClr>
                </a:solidFill>
                <a:latin typeface="Comic Sans MS"/>
                <a:cs typeface="Comic Sans MS"/>
              </a:rPr>
              <a:t>ESTACIONA-</a:t>
            </a:r>
            <a:r>
              <a:rPr lang="es-ES" sz="2800" b="1" i="1" dirty="0" smtClean="0">
                <a:solidFill>
                  <a:schemeClr val="accent1">
                    <a:lumMod val="75000"/>
                  </a:schemeClr>
                </a:solidFill>
                <a:latin typeface="Comic Sans MS"/>
                <a:cs typeface="Comic Sans MS"/>
              </a:rPr>
              <a:t>NO</a:t>
            </a:r>
            <a:r>
              <a:rPr lang="es-ES" sz="2800" i="1" dirty="0" smtClean="0">
                <a:solidFill>
                  <a:schemeClr val="accent1">
                    <a:lumMod val="75000"/>
                  </a:schemeClr>
                </a:solidFill>
                <a:latin typeface="Comic Sans MS"/>
                <a:cs typeface="Comic Sans MS"/>
              </a:rPr>
              <a:t>-MIENTO</a:t>
            </a:r>
            <a:endParaRPr lang="es-ES" sz="2800" i="1" dirty="0">
              <a:solidFill>
                <a:schemeClr val="accent1">
                  <a:lumMod val="75000"/>
                </a:schemeClr>
              </a:solidFill>
              <a:latin typeface="Comic Sans MS"/>
              <a:cs typeface="Comic Sans MS"/>
            </a:endParaRPr>
          </a:p>
        </p:txBody>
      </p:sp>
    </p:spTree>
    <p:extLst>
      <p:ext uri="{BB962C8B-B14F-4D97-AF65-F5344CB8AC3E}">
        <p14:creationId xmlns:p14="http://schemas.microsoft.com/office/powerpoint/2010/main" val="90907190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dirty="0" smtClean="0">
                <a:solidFill>
                  <a:schemeClr val="accent2"/>
                </a:solidFill>
              </a:rPr>
              <a:t>Modelación</a:t>
            </a:r>
            <a:endParaRPr lang="es-CL" dirty="0">
              <a:solidFill>
                <a:schemeClr val="accent2"/>
              </a:solidFill>
            </a:endParaRPr>
          </a:p>
        </p:txBody>
      </p:sp>
      <p:sp>
        <p:nvSpPr>
          <p:cNvPr id="3" name="2 Marcador de contenido"/>
          <p:cNvSpPr>
            <a:spLocks noGrp="1"/>
          </p:cNvSpPr>
          <p:nvPr>
            <p:ph idx="1"/>
          </p:nvPr>
        </p:nvSpPr>
        <p:spPr>
          <a:xfrm>
            <a:off x="179512" y="1556792"/>
            <a:ext cx="8964488" cy="4925144"/>
          </a:xfrm>
        </p:spPr>
        <p:txBody>
          <a:bodyPr>
            <a:normAutofit fontScale="92500" lnSpcReduction="10000"/>
          </a:bodyPr>
          <a:lstStyle/>
          <a:p>
            <a:pPr>
              <a:buFontTx/>
              <a:buChar char="-"/>
            </a:pPr>
            <a:r>
              <a:rPr lang="es-CL" dirty="0" smtClean="0">
                <a:solidFill>
                  <a:schemeClr val="bg1">
                    <a:lumMod val="50000"/>
                  </a:schemeClr>
                </a:solidFill>
              </a:rPr>
              <a:t>El ingreso se realiza con una credencial que tiene el usuario en la que están registrados todos sus autos (con las patentes). </a:t>
            </a:r>
          </a:p>
          <a:p>
            <a:pPr>
              <a:buFontTx/>
              <a:buChar char="-"/>
            </a:pPr>
            <a:r>
              <a:rPr lang="es-CL" dirty="0" smtClean="0">
                <a:solidFill>
                  <a:schemeClr val="bg1">
                    <a:lumMod val="50000"/>
                  </a:schemeClr>
                </a:solidFill>
              </a:rPr>
              <a:t>Los tipos de credenciales son:</a:t>
            </a:r>
          </a:p>
          <a:p>
            <a:pPr lvl="1">
              <a:buFontTx/>
              <a:buChar char="-"/>
            </a:pPr>
            <a:r>
              <a:rPr lang="es-CL" dirty="0" smtClean="0">
                <a:solidFill>
                  <a:schemeClr val="bg1">
                    <a:lumMod val="50000"/>
                  </a:schemeClr>
                </a:solidFill>
              </a:rPr>
              <a:t>C1: Acceso gratis e ilimitado en todos los recintos.</a:t>
            </a:r>
          </a:p>
          <a:p>
            <a:pPr lvl="1">
              <a:buFontTx/>
              <a:buChar char="-"/>
            </a:pPr>
            <a:r>
              <a:rPr lang="es-CL" dirty="0" smtClean="0">
                <a:solidFill>
                  <a:schemeClr val="bg1">
                    <a:lumMod val="50000"/>
                  </a:schemeClr>
                </a:solidFill>
              </a:rPr>
              <a:t>C2: El recinto limita el tiempo que puede estacionar</a:t>
            </a:r>
          </a:p>
          <a:p>
            <a:pPr lvl="2">
              <a:buFontTx/>
              <a:buChar char="-"/>
            </a:pPr>
            <a:r>
              <a:rPr lang="es-CL" dirty="0" smtClean="0">
                <a:solidFill>
                  <a:schemeClr val="bg1">
                    <a:lumMod val="50000"/>
                  </a:schemeClr>
                </a:solidFill>
              </a:rPr>
              <a:t>En recintos públicos no paga entrada</a:t>
            </a:r>
          </a:p>
          <a:p>
            <a:pPr lvl="2">
              <a:buFontTx/>
              <a:buChar char="-"/>
            </a:pPr>
            <a:r>
              <a:rPr lang="es-CL" dirty="0" smtClean="0">
                <a:solidFill>
                  <a:schemeClr val="bg1">
                    <a:lumMod val="50000"/>
                  </a:schemeClr>
                </a:solidFill>
              </a:rPr>
              <a:t>En privados paga lo que defina el lugar. Si no le alcanza no entra.</a:t>
            </a:r>
          </a:p>
          <a:p>
            <a:pPr lvl="1">
              <a:buFontTx/>
              <a:buChar char="-"/>
            </a:pPr>
            <a:r>
              <a:rPr lang="es-CL" dirty="0" smtClean="0">
                <a:solidFill>
                  <a:schemeClr val="bg1">
                    <a:lumMod val="50000"/>
                  </a:schemeClr>
                </a:solidFill>
              </a:rPr>
              <a:t>C3: Invitado</a:t>
            </a:r>
          </a:p>
          <a:p>
            <a:pPr lvl="2">
              <a:buFontTx/>
              <a:buChar char="-"/>
            </a:pPr>
            <a:r>
              <a:rPr lang="es-CL" dirty="0" smtClean="0">
                <a:solidFill>
                  <a:schemeClr val="bg1">
                    <a:lumMod val="50000"/>
                  </a:schemeClr>
                </a:solidFill>
              </a:rPr>
              <a:t>Solo puede entrar a recintos públicos.</a:t>
            </a:r>
          </a:p>
          <a:p>
            <a:pPr lvl="2">
              <a:buFontTx/>
              <a:buChar char="-"/>
            </a:pPr>
            <a:r>
              <a:rPr lang="es-CL" dirty="0" smtClean="0">
                <a:solidFill>
                  <a:schemeClr val="bg1">
                    <a:lumMod val="50000"/>
                  </a:schemeClr>
                </a:solidFill>
              </a:rPr>
              <a:t>Puede entrar a privados sin pagar solo si un C1 lo tiene autorizado.</a:t>
            </a:r>
            <a:endParaRPr lang="es-CL" dirty="0">
              <a:solidFill>
                <a:schemeClr val="bg1">
                  <a:lumMod val="50000"/>
                </a:schemeClr>
              </a:solidFill>
            </a:endParaRPr>
          </a:p>
        </p:txBody>
      </p:sp>
    </p:spTree>
    <p:extLst>
      <p:ext uri="{BB962C8B-B14F-4D97-AF65-F5344CB8AC3E}">
        <p14:creationId xmlns:p14="http://schemas.microsoft.com/office/powerpoint/2010/main" val="34882459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600201"/>
            <a:ext cx="8229600" cy="3556992"/>
          </a:xfrm>
        </p:spPr>
        <p:txBody>
          <a:bodyPr>
            <a:normAutofit/>
          </a:bodyPr>
          <a:lstStyle/>
          <a:p>
            <a:pPr>
              <a:buFontTx/>
              <a:buChar char="-"/>
            </a:pPr>
            <a:r>
              <a:rPr lang="es-ES_tradnl" dirty="0">
                <a:solidFill>
                  <a:srgbClr val="7F7F7F"/>
                </a:solidFill>
              </a:rPr>
              <a:t>Para </a:t>
            </a:r>
            <a:r>
              <a:rPr lang="es-ES_tradnl" dirty="0" err="1">
                <a:solidFill>
                  <a:srgbClr val="7F7F7F"/>
                </a:solidFill>
              </a:rPr>
              <a:t>identiﬁcar</a:t>
            </a:r>
            <a:r>
              <a:rPr lang="es-ES_tradnl" dirty="0">
                <a:solidFill>
                  <a:srgbClr val="7F7F7F"/>
                </a:solidFill>
              </a:rPr>
              <a:t> el </a:t>
            </a:r>
            <a:r>
              <a:rPr lang="es-ES_tradnl" dirty="0" err="1">
                <a:solidFill>
                  <a:srgbClr val="7F7F7F"/>
                </a:solidFill>
              </a:rPr>
              <a:t>encoding</a:t>
            </a:r>
            <a:r>
              <a:rPr lang="es-ES_tradnl" dirty="0">
                <a:solidFill>
                  <a:srgbClr val="7F7F7F"/>
                </a:solidFill>
              </a:rPr>
              <a:t> de un archivo de </a:t>
            </a:r>
            <a:r>
              <a:rPr lang="es-ES_tradnl" b="1" dirty="0">
                <a:solidFill>
                  <a:srgbClr val="7F7F7F"/>
                </a:solidFill>
              </a:rPr>
              <a:t>texto plano </a:t>
            </a:r>
            <a:r>
              <a:rPr lang="es-ES_tradnl" dirty="0">
                <a:solidFill>
                  <a:srgbClr val="7F7F7F"/>
                </a:solidFill>
              </a:rPr>
              <a:t>basta con mirar los primeros 54 </a:t>
            </a:r>
            <a:r>
              <a:rPr lang="es-ES_tradnl" dirty="0" smtClean="0">
                <a:solidFill>
                  <a:srgbClr val="7F7F7F"/>
                </a:solidFill>
              </a:rPr>
              <a:t>bytes </a:t>
            </a:r>
            <a:r>
              <a:rPr lang="es-ES_tradnl" dirty="0">
                <a:solidFill>
                  <a:srgbClr val="7F7F7F"/>
                </a:solidFill>
              </a:rPr>
              <a:t>del archivo. </a:t>
            </a:r>
            <a:endParaRPr lang="es-ES" dirty="0">
              <a:solidFill>
                <a:srgbClr val="7F7F7F"/>
              </a:solidFill>
            </a:endParaRPr>
          </a:p>
        </p:txBody>
      </p:sp>
      <p:sp>
        <p:nvSpPr>
          <p:cNvPr id="4" name="1 Título"/>
          <p:cNvSpPr>
            <a:spLocks noGrp="1"/>
          </p:cNvSpPr>
          <p:nvPr>
            <p:ph type="title"/>
          </p:nvPr>
        </p:nvSpPr>
        <p:spPr/>
        <p:txBody>
          <a:bodyPr>
            <a:normAutofit/>
          </a:bodyPr>
          <a:lstStyle/>
          <a:p>
            <a:r>
              <a:rPr lang="es-ES" dirty="0" smtClean="0">
                <a:solidFill>
                  <a:schemeClr val="accent2"/>
                </a:solidFill>
              </a:rPr>
              <a:t>Verdadero o falso</a:t>
            </a:r>
            <a:endParaRPr lang="es-CL" dirty="0">
              <a:solidFill>
                <a:schemeClr val="accent2"/>
              </a:solidFill>
            </a:endParaRPr>
          </a:p>
        </p:txBody>
      </p:sp>
    </p:spTree>
    <p:extLst>
      <p:ext uri="{BB962C8B-B14F-4D97-AF65-F5344CB8AC3E}">
        <p14:creationId xmlns:p14="http://schemas.microsoft.com/office/powerpoint/2010/main" val="1344157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204864"/>
            <a:ext cx="8229600" cy="1143000"/>
          </a:xfrm>
        </p:spPr>
        <p:txBody>
          <a:bodyPr>
            <a:normAutofit/>
          </a:bodyPr>
          <a:lstStyle/>
          <a:p>
            <a:r>
              <a:rPr lang="es-ES" dirty="0" smtClean="0">
                <a:solidFill>
                  <a:schemeClr val="accent2"/>
                </a:solidFill>
              </a:rPr>
              <a:t>Solución de la modelación</a:t>
            </a:r>
            <a:endParaRPr lang="es-CL" dirty="0">
              <a:solidFill>
                <a:schemeClr val="accent2"/>
              </a:solidFill>
            </a:endParaRPr>
          </a:p>
        </p:txBody>
      </p:sp>
      <p:sp>
        <p:nvSpPr>
          <p:cNvPr id="2" name="CuadroTexto 1"/>
          <p:cNvSpPr txBox="1"/>
          <p:nvPr/>
        </p:nvSpPr>
        <p:spPr>
          <a:xfrm>
            <a:off x="3059832" y="3429000"/>
            <a:ext cx="2954655" cy="523220"/>
          </a:xfrm>
          <a:prstGeom prst="rect">
            <a:avLst/>
          </a:prstGeom>
          <a:noFill/>
        </p:spPr>
        <p:txBody>
          <a:bodyPr wrap="none" rtlCol="0">
            <a:spAutoFit/>
          </a:bodyPr>
          <a:lstStyle/>
          <a:p>
            <a:pPr marL="342900" indent="-342900">
              <a:buFont typeface="+mj-lt"/>
              <a:buAutoNum type="arabicPeriod"/>
            </a:pPr>
            <a:r>
              <a:rPr lang="es-ES" sz="2800" dirty="0" smtClean="0"/>
              <a:t>Identificar </a:t>
            </a:r>
            <a:r>
              <a:rPr lang="es-ES" sz="2800" b="1" dirty="0" smtClean="0">
                <a:solidFill>
                  <a:srgbClr val="4BACC6"/>
                </a:solidFill>
              </a:rPr>
              <a:t>clases </a:t>
            </a:r>
            <a:endParaRPr lang="es-ES" sz="2800" b="1" dirty="0">
              <a:solidFill>
                <a:srgbClr val="4BACC6"/>
              </a:solidFill>
            </a:endParaRPr>
          </a:p>
        </p:txBody>
      </p:sp>
    </p:spTree>
    <p:extLst>
      <p:ext uri="{BB962C8B-B14F-4D97-AF65-F5344CB8AC3E}">
        <p14:creationId xmlns:p14="http://schemas.microsoft.com/office/powerpoint/2010/main" val="3631563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dirty="0" smtClean="0">
                <a:solidFill>
                  <a:schemeClr val="accent2"/>
                </a:solidFill>
              </a:rPr>
              <a:t>Modelación</a:t>
            </a:r>
            <a:endParaRPr lang="es-CL" dirty="0">
              <a:solidFill>
                <a:schemeClr val="accent2"/>
              </a:solidFill>
            </a:endParaRPr>
          </a:p>
        </p:txBody>
      </p:sp>
      <p:sp>
        <p:nvSpPr>
          <p:cNvPr id="3" name="2 Marcador de contenido"/>
          <p:cNvSpPr>
            <a:spLocks noGrp="1"/>
          </p:cNvSpPr>
          <p:nvPr>
            <p:ph idx="1"/>
          </p:nvPr>
        </p:nvSpPr>
        <p:spPr>
          <a:xfrm>
            <a:off x="457200" y="1600201"/>
            <a:ext cx="8229600" cy="3196952"/>
          </a:xfrm>
        </p:spPr>
        <p:txBody>
          <a:bodyPr/>
          <a:lstStyle/>
          <a:p>
            <a:pPr>
              <a:buNone/>
            </a:pPr>
            <a:r>
              <a:rPr lang="es-CL" dirty="0" smtClean="0">
                <a:solidFill>
                  <a:schemeClr val="bg1">
                    <a:lumMod val="50000"/>
                  </a:schemeClr>
                </a:solidFill>
              </a:rPr>
              <a:t>-	Se quiere crear un </a:t>
            </a:r>
            <a:r>
              <a:rPr lang="es-CL" b="1" dirty="0" smtClean="0">
                <a:solidFill>
                  <a:schemeClr val="accent5"/>
                </a:solidFill>
              </a:rPr>
              <a:t>sistema de control </a:t>
            </a:r>
            <a:r>
              <a:rPr lang="es-CL" dirty="0" smtClean="0">
                <a:solidFill>
                  <a:schemeClr val="bg1">
                    <a:lumMod val="50000"/>
                  </a:schemeClr>
                </a:solidFill>
              </a:rPr>
              <a:t>universal de </a:t>
            </a:r>
            <a:r>
              <a:rPr lang="es-CL" b="1" dirty="0" smtClean="0">
                <a:solidFill>
                  <a:srgbClr val="4BACC6"/>
                </a:solidFill>
              </a:rPr>
              <a:t>estacionamientos</a:t>
            </a:r>
            <a:r>
              <a:rPr lang="es-CL" dirty="0" smtClean="0">
                <a:solidFill>
                  <a:schemeClr val="bg1">
                    <a:lumMod val="50000"/>
                  </a:schemeClr>
                </a:solidFill>
              </a:rPr>
              <a:t> para distintos tipos de </a:t>
            </a:r>
            <a:r>
              <a:rPr lang="es-CL" b="1" dirty="0" smtClean="0">
                <a:solidFill>
                  <a:schemeClr val="accent5"/>
                </a:solidFill>
              </a:rPr>
              <a:t>recintos</a:t>
            </a:r>
            <a:r>
              <a:rPr lang="es-CL" dirty="0" smtClean="0">
                <a:solidFill>
                  <a:schemeClr val="bg1">
                    <a:lumMod val="50000"/>
                  </a:schemeClr>
                </a:solidFill>
              </a:rPr>
              <a:t>. Estos recintos decidirán de qué manera controlarán el ingreso de </a:t>
            </a:r>
            <a:r>
              <a:rPr lang="es-CL" b="1" dirty="0" smtClean="0">
                <a:solidFill>
                  <a:srgbClr val="4BACC6"/>
                </a:solidFill>
              </a:rPr>
              <a:t>autos</a:t>
            </a:r>
            <a:r>
              <a:rPr lang="es-CL" dirty="0" smtClean="0">
                <a:solidFill>
                  <a:schemeClr val="bg1">
                    <a:lumMod val="50000"/>
                  </a:schemeClr>
                </a:solidFill>
              </a:rPr>
              <a:t>. Los tipos más comunes son para </a:t>
            </a:r>
            <a:r>
              <a:rPr lang="es-CL" b="1" dirty="0" smtClean="0">
                <a:solidFill>
                  <a:srgbClr val="4BACC6"/>
                </a:solidFill>
              </a:rPr>
              <a:t>lugares privados </a:t>
            </a:r>
            <a:r>
              <a:rPr lang="es-CL" dirty="0" smtClean="0">
                <a:solidFill>
                  <a:schemeClr val="bg1">
                    <a:lumMod val="50000"/>
                  </a:schemeClr>
                </a:solidFill>
              </a:rPr>
              <a:t>(pagados) </a:t>
            </a:r>
            <a:r>
              <a:rPr lang="es-CL" dirty="0" smtClean="0">
                <a:solidFill>
                  <a:srgbClr val="7F7F7F"/>
                </a:solidFill>
              </a:rPr>
              <a:t>o</a:t>
            </a:r>
            <a:r>
              <a:rPr lang="es-CL" dirty="0" smtClean="0">
                <a:solidFill>
                  <a:srgbClr val="4BACC6"/>
                </a:solidFill>
              </a:rPr>
              <a:t> </a:t>
            </a:r>
            <a:r>
              <a:rPr lang="es-CL" b="1" dirty="0" smtClean="0">
                <a:solidFill>
                  <a:srgbClr val="4BACC6"/>
                </a:solidFill>
              </a:rPr>
              <a:t>públicos</a:t>
            </a:r>
            <a:r>
              <a:rPr lang="es-CL" dirty="0" smtClean="0">
                <a:solidFill>
                  <a:schemeClr val="bg1">
                    <a:lumMod val="50000"/>
                  </a:schemeClr>
                </a:solidFill>
              </a:rPr>
              <a:t>. </a:t>
            </a:r>
            <a:endParaRPr lang="es-CL" dirty="0">
              <a:solidFill>
                <a:schemeClr val="bg1">
                  <a:lumMod val="50000"/>
                </a:schemeClr>
              </a:solidFill>
            </a:endParaRPr>
          </a:p>
        </p:txBody>
      </p:sp>
      <p:pic>
        <p:nvPicPr>
          <p:cNvPr id="4" name="Imagen 3"/>
          <p:cNvPicPr>
            <a:picLocks noChangeAspect="1"/>
          </p:cNvPicPr>
          <p:nvPr/>
        </p:nvPicPr>
        <p:blipFill>
          <a:blip r:embed="rId3"/>
          <a:stretch>
            <a:fillRect/>
          </a:stretch>
        </p:blipFill>
        <p:spPr>
          <a:xfrm>
            <a:off x="1835696" y="4941168"/>
            <a:ext cx="1485900" cy="1422400"/>
          </a:xfrm>
          <a:prstGeom prst="rect">
            <a:avLst/>
          </a:prstGeom>
        </p:spPr>
      </p:pic>
      <p:sp>
        <p:nvSpPr>
          <p:cNvPr id="5" name="CuadroTexto 4"/>
          <p:cNvSpPr txBox="1"/>
          <p:nvPr/>
        </p:nvSpPr>
        <p:spPr>
          <a:xfrm>
            <a:off x="3275856" y="5373216"/>
            <a:ext cx="4963794" cy="523220"/>
          </a:xfrm>
          <a:prstGeom prst="rect">
            <a:avLst/>
          </a:prstGeom>
          <a:noFill/>
        </p:spPr>
        <p:txBody>
          <a:bodyPr wrap="none" rtlCol="0">
            <a:spAutoFit/>
          </a:bodyPr>
          <a:lstStyle/>
          <a:p>
            <a:r>
              <a:rPr lang="es-ES" sz="2800" i="1" dirty="0" smtClean="0">
                <a:solidFill>
                  <a:schemeClr val="accent1">
                    <a:lumMod val="75000"/>
                  </a:schemeClr>
                </a:solidFill>
                <a:latin typeface="Comic Sans MS"/>
                <a:cs typeface="Comic Sans MS"/>
              </a:rPr>
              <a:t>ESTACIONA-</a:t>
            </a:r>
            <a:r>
              <a:rPr lang="es-ES" sz="2800" b="1" i="1" dirty="0" smtClean="0">
                <a:solidFill>
                  <a:schemeClr val="accent1">
                    <a:lumMod val="75000"/>
                  </a:schemeClr>
                </a:solidFill>
                <a:latin typeface="Comic Sans MS"/>
                <a:cs typeface="Comic Sans MS"/>
              </a:rPr>
              <a:t>NO</a:t>
            </a:r>
            <a:r>
              <a:rPr lang="es-ES" sz="2800" i="1" dirty="0" smtClean="0">
                <a:solidFill>
                  <a:schemeClr val="accent1">
                    <a:lumMod val="75000"/>
                  </a:schemeClr>
                </a:solidFill>
                <a:latin typeface="Comic Sans MS"/>
                <a:cs typeface="Comic Sans MS"/>
              </a:rPr>
              <a:t>-MIENTO</a:t>
            </a:r>
            <a:endParaRPr lang="es-ES" sz="2800" i="1" dirty="0">
              <a:solidFill>
                <a:schemeClr val="accent1">
                  <a:lumMod val="75000"/>
                </a:schemeClr>
              </a:solidFill>
              <a:latin typeface="Comic Sans MS"/>
              <a:cs typeface="Comic Sans MS"/>
            </a:endParaRPr>
          </a:p>
        </p:txBody>
      </p:sp>
    </p:spTree>
    <p:extLst>
      <p:ext uri="{BB962C8B-B14F-4D97-AF65-F5344CB8AC3E}">
        <p14:creationId xmlns:p14="http://schemas.microsoft.com/office/powerpoint/2010/main" val="293162028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dirty="0" smtClean="0">
                <a:solidFill>
                  <a:schemeClr val="accent2"/>
                </a:solidFill>
              </a:rPr>
              <a:t>Modelación</a:t>
            </a:r>
            <a:endParaRPr lang="es-CL" dirty="0">
              <a:solidFill>
                <a:schemeClr val="accent2"/>
              </a:solidFill>
            </a:endParaRPr>
          </a:p>
        </p:txBody>
      </p:sp>
      <p:sp>
        <p:nvSpPr>
          <p:cNvPr id="3" name="2 Marcador de contenido"/>
          <p:cNvSpPr>
            <a:spLocks noGrp="1"/>
          </p:cNvSpPr>
          <p:nvPr>
            <p:ph idx="1"/>
          </p:nvPr>
        </p:nvSpPr>
        <p:spPr>
          <a:xfrm>
            <a:off x="179512" y="1556792"/>
            <a:ext cx="8964488" cy="4925144"/>
          </a:xfrm>
        </p:spPr>
        <p:txBody>
          <a:bodyPr>
            <a:normAutofit fontScale="92500" lnSpcReduction="10000"/>
          </a:bodyPr>
          <a:lstStyle/>
          <a:p>
            <a:pPr>
              <a:buFontTx/>
              <a:buChar char="-"/>
            </a:pPr>
            <a:r>
              <a:rPr lang="es-CL" dirty="0" smtClean="0">
                <a:solidFill>
                  <a:schemeClr val="bg1">
                    <a:lumMod val="50000"/>
                  </a:schemeClr>
                </a:solidFill>
              </a:rPr>
              <a:t>El ingreso se realiza con una </a:t>
            </a:r>
            <a:r>
              <a:rPr lang="es-CL" b="1" dirty="0" smtClean="0">
                <a:solidFill>
                  <a:srgbClr val="4BACC6"/>
                </a:solidFill>
              </a:rPr>
              <a:t>credencial</a:t>
            </a:r>
            <a:r>
              <a:rPr lang="es-CL" dirty="0" smtClean="0">
                <a:solidFill>
                  <a:srgbClr val="4BACC6"/>
                </a:solidFill>
              </a:rPr>
              <a:t> </a:t>
            </a:r>
            <a:r>
              <a:rPr lang="es-CL" dirty="0" smtClean="0">
                <a:solidFill>
                  <a:schemeClr val="bg1">
                    <a:lumMod val="50000"/>
                  </a:schemeClr>
                </a:solidFill>
              </a:rPr>
              <a:t>que tiene el </a:t>
            </a:r>
            <a:r>
              <a:rPr lang="es-CL" b="1" dirty="0" smtClean="0">
                <a:solidFill>
                  <a:srgbClr val="4BACC6"/>
                </a:solidFill>
              </a:rPr>
              <a:t>usuario</a:t>
            </a:r>
            <a:r>
              <a:rPr lang="es-CL" dirty="0" smtClean="0">
                <a:solidFill>
                  <a:srgbClr val="4BACC6"/>
                </a:solidFill>
              </a:rPr>
              <a:t> </a:t>
            </a:r>
            <a:r>
              <a:rPr lang="es-CL" dirty="0" smtClean="0">
                <a:solidFill>
                  <a:schemeClr val="bg1">
                    <a:lumMod val="50000"/>
                  </a:schemeClr>
                </a:solidFill>
              </a:rPr>
              <a:t>en la que están registrados todos sus autos (con las patentes). </a:t>
            </a:r>
          </a:p>
          <a:p>
            <a:pPr>
              <a:buFontTx/>
              <a:buChar char="-"/>
            </a:pPr>
            <a:r>
              <a:rPr lang="es-CL" dirty="0" smtClean="0">
                <a:solidFill>
                  <a:schemeClr val="bg1">
                    <a:lumMod val="50000"/>
                  </a:schemeClr>
                </a:solidFill>
              </a:rPr>
              <a:t>Los tipos de credenciales son:</a:t>
            </a:r>
          </a:p>
          <a:p>
            <a:pPr lvl="1">
              <a:buFontTx/>
              <a:buChar char="-"/>
            </a:pPr>
            <a:r>
              <a:rPr lang="es-CL" dirty="0" smtClean="0">
                <a:solidFill>
                  <a:schemeClr val="bg1">
                    <a:lumMod val="50000"/>
                  </a:schemeClr>
                </a:solidFill>
              </a:rPr>
              <a:t>C1: Acceso gratis e ilimitado en todos los recintos.</a:t>
            </a:r>
          </a:p>
          <a:p>
            <a:pPr lvl="1">
              <a:buFontTx/>
              <a:buChar char="-"/>
            </a:pPr>
            <a:r>
              <a:rPr lang="es-CL" dirty="0" smtClean="0">
                <a:solidFill>
                  <a:schemeClr val="bg1">
                    <a:lumMod val="50000"/>
                  </a:schemeClr>
                </a:solidFill>
              </a:rPr>
              <a:t>C2: El recinto limita el tiempo que puede estacionar</a:t>
            </a:r>
          </a:p>
          <a:p>
            <a:pPr lvl="2">
              <a:buFontTx/>
              <a:buChar char="-"/>
            </a:pPr>
            <a:r>
              <a:rPr lang="es-CL" dirty="0" smtClean="0">
                <a:solidFill>
                  <a:schemeClr val="bg1">
                    <a:lumMod val="50000"/>
                  </a:schemeClr>
                </a:solidFill>
              </a:rPr>
              <a:t>En recintos públicos no paga entrada</a:t>
            </a:r>
          </a:p>
          <a:p>
            <a:pPr lvl="2">
              <a:buFontTx/>
              <a:buChar char="-"/>
            </a:pPr>
            <a:r>
              <a:rPr lang="es-CL" dirty="0" smtClean="0">
                <a:solidFill>
                  <a:schemeClr val="bg1">
                    <a:lumMod val="50000"/>
                  </a:schemeClr>
                </a:solidFill>
              </a:rPr>
              <a:t>En privados paga lo que defina el lugar. Si no le alcanza no entra.</a:t>
            </a:r>
          </a:p>
          <a:p>
            <a:pPr lvl="1">
              <a:buFontTx/>
              <a:buChar char="-"/>
            </a:pPr>
            <a:r>
              <a:rPr lang="es-CL" dirty="0" smtClean="0">
                <a:solidFill>
                  <a:schemeClr val="bg1">
                    <a:lumMod val="50000"/>
                  </a:schemeClr>
                </a:solidFill>
              </a:rPr>
              <a:t>C3: Invitado</a:t>
            </a:r>
          </a:p>
          <a:p>
            <a:pPr lvl="2">
              <a:buFontTx/>
              <a:buChar char="-"/>
            </a:pPr>
            <a:r>
              <a:rPr lang="es-CL" dirty="0" smtClean="0">
                <a:solidFill>
                  <a:schemeClr val="bg1">
                    <a:lumMod val="50000"/>
                  </a:schemeClr>
                </a:solidFill>
              </a:rPr>
              <a:t>Solo puede entrar a recintos públicos.</a:t>
            </a:r>
          </a:p>
          <a:p>
            <a:pPr lvl="2">
              <a:buFontTx/>
              <a:buChar char="-"/>
            </a:pPr>
            <a:r>
              <a:rPr lang="es-CL" dirty="0" smtClean="0">
                <a:solidFill>
                  <a:schemeClr val="bg1">
                    <a:lumMod val="50000"/>
                  </a:schemeClr>
                </a:solidFill>
              </a:rPr>
              <a:t>Puede entrar a privados sin pagar solo si un C1 lo tiene autorizado.</a:t>
            </a:r>
            <a:endParaRPr lang="es-CL" dirty="0">
              <a:solidFill>
                <a:schemeClr val="bg1">
                  <a:lumMod val="50000"/>
                </a:schemeClr>
              </a:solidFill>
            </a:endParaRPr>
          </a:p>
        </p:txBody>
      </p:sp>
    </p:spTree>
    <p:extLst>
      <p:ext uri="{BB962C8B-B14F-4D97-AF65-F5344CB8AC3E}">
        <p14:creationId xmlns:p14="http://schemas.microsoft.com/office/powerpoint/2010/main" val="298081633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060848"/>
            <a:ext cx="8229600" cy="1143000"/>
          </a:xfrm>
        </p:spPr>
        <p:txBody>
          <a:bodyPr>
            <a:normAutofit/>
          </a:bodyPr>
          <a:lstStyle/>
          <a:p>
            <a:r>
              <a:rPr lang="es-ES" dirty="0" smtClean="0">
                <a:solidFill>
                  <a:schemeClr val="accent2"/>
                </a:solidFill>
              </a:rPr>
              <a:t>Solución de la modelación</a:t>
            </a:r>
            <a:endParaRPr lang="es-CL" dirty="0">
              <a:solidFill>
                <a:schemeClr val="accent2"/>
              </a:solidFill>
            </a:endParaRPr>
          </a:p>
        </p:txBody>
      </p:sp>
      <p:sp>
        <p:nvSpPr>
          <p:cNvPr id="2" name="CuadroTexto 1"/>
          <p:cNvSpPr txBox="1"/>
          <p:nvPr/>
        </p:nvSpPr>
        <p:spPr>
          <a:xfrm>
            <a:off x="971600" y="3356992"/>
            <a:ext cx="7920880" cy="954107"/>
          </a:xfrm>
          <a:prstGeom prst="rect">
            <a:avLst/>
          </a:prstGeom>
          <a:noFill/>
        </p:spPr>
        <p:txBody>
          <a:bodyPr wrap="square" rtlCol="0">
            <a:spAutoFit/>
          </a:bodyPr>
          <a:lstStyle/>
          <a:p>
            <a:pPr marL="514350" indent="-514350">
              <a:buFont typeface="+mj-lt"/>
              <a:buAutoNum type="arabicPeriod"/>
            </a:pPr>
            <a:r>
              <a:rPr lang="es-ES" sz="2800" dirty="0" smtClean="0"/>
              <a:t>Identificar </a:t>
            </a:r>
            <a:r>
              <a:rPr lang="es-ES" sz="2800" b="1" dirty="0" smtClean="0">
                <a:solidFill>
                  <a:srgbClr val="4BACC6"/>
                </a:solidFill>
              </a:rPr>
              <a:t>clases</a:t>
            </a:r>
            <a:endParaRPr lang="es-ES" sz="2800" dirty="0" smtClean="0"/>
          </a:p>
          <a:p>
            <a:pPr marL="514350" indent="-514350">
              <a:buFont typeface="+mj-lt"/>
              <a:buAutoNum type="arabicPeriod"/>
            </a:pPr>
            <a:r>
              <a:rPr lang="es-ES" sz="2800" dirty="0" smtClean="0">
                <a:solidFill>
                  <a:srgbClr val="000000"/>
                </a:solidFill>
              </a:rPr>
              <a:t>Identificar acciones (</a:t>
            </a:r>
            <a:r>
              <a:rPr lang="es-ES" sz="2800" b="1" dirty="0" smtClean="0">
                <a:solidFill>
                  <a:schemeClr val="accent6"/>
                </a:solidFill>
              </a:rPr>
              <a:t>métodos</a:t>
            </a:r>
            <a:r>
              <a:rPr lang="es-ES" sz="2800" dirty="0" smtClean="0">
                <a:solidFill>
                  <a:srgbClr val="000000"/>
                </a:solidFill>
              </a:rPr>
              <a:t>) y </a:t>
            </a:r>
            <a:r>
              <a:rPr lang="es-ES" sz="2800" b="1" dirty="0" smtClean="0">
                <a:solidFill>
                  <a:schemeClr val="accent4"/>
                </a:solidFill>
              </a:rPr>
              <a:t>campos </a:t>
            </a:r>
            <a:r>
              <a:rPr lang="es-ES" sz="2800" dirty="0" smtClean="0">
                <a:solidFill>
                  <a:schemeClr val="accent4"/>
                </a:solidFill>
              </a:rPr>
              <a:t>simples</a:t>
            </a:r>
          </a:p>
        </p:txBody>
      </p:sp>
    </p:spTree>
    <p:extLst>
      <p:ext uri="{BB962C8B-B14F-4D97-AF65-F5344CB8AC3E}">
        <p14:creationId xmlns:p14="http://schemas.microsoft.com/office/powerpoint/2010/main" val="2422921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dirty="0" smtClean="0">
                <a:solidFill>
                  <a:schemeClr val="accent2"/>
                </a:solidFill>
              </a:rPr>
              <a:t>Modelación</a:t>
            </a:r>
            <a:endParaRPr lang="es-CL" dirty="0">
              <a:solidFill>
                <a:schemeClr val="accent2"/>
              </a:solidFill>
            </a:endParaRPr>
          </a:p>
        </p:txBody>
      </p:sp>
      <p:sp>
        <p:nvSpPr>
          <p:cNvPr id="3" name="2 Marcador de contenido"/>
          <p:cNvSpPr>
            <a:spLocks noGrp="1"/>
          </p:cNvSpPr>
          <p:nvPr>
            <p:ph idx="1"/>
          </p:nvPr>
        </p:nvSpPr>
        <p:spPr>
          <a:xfrm>
            <a:off x="457200" y="1600201"/>
            <a:ext cx="8229600" cy="3196952"/>
          </a:xfrm>
        </p:spPr>
        <p:txBody>
          <a:bodyPr>
            <a:normAutofit/>
          </a:bodyPr>
          <a:lstStyle/>
          <a:p>
            <a:pPr>
              <a:buNone/>
            </a:pPr>
            <a:r>
              <a:rPr lang="es-CL" dirty="0" smtClean="0">
                <a:solidFill>
                  <a:schemeClr val="bg1">
                    <a:lumMod val="50000"/>
                  </a:schemeClr>
                </a:solidFill>
              </a:rPr>
              <a:t>-	Se quiere crear un </a:t>
            </a:r>
            <a:r>
              <a:rPr lang="es-CL" b="1" dirty="0" smtClean="0">
                <a:solidFill>
                  <a:schemeClr val="accent5"/>
                </a:solidFill>
              </a:rPr>
              <a:t>sistema de control </a:t>
            </a:r>
            <a:r>
              <a:rPr lang="es-CL" dirty="0" smtClean="0">
                <a:solidFill>
                  <a:schemeClr val="bg1">
                    <a:lumMod val="50000"/>
                  </a:schemeClr>
                </a:solidFill>
              </a:rPr>
              <a:t>universal de </a:t>
            </a:r>
            <a:r>
              <a:rPr lang="es-CL" b="1" dirty="0" smtClean="0">
                <a:solidFill>
                  <a:srgbClr val="4BACC6"/>
                </a:solidFill>
              </a:rPr>
              <a:t>estacionamientos</a:t>
            </a:r>
            <a:r>
              <a:rPr lang="es-CL" dirty="0" smtClean="0">
                <a:solidFill>
                  <a:schemeClr val="bg1">
                    <a:lumMod val="50000"/>
                  </a:schemeClr>
                </a:solidFill>
              </a:rPr>
              <a:t> para distintos tipos de </a:t>
            </a:r>
            <a:r>
              <a:rPr lang="es-CL" b="1" dirty="0" smtClean="0">
                <a:solidFill>
                  <a:schemeClr val="accent5"/>
                </a:solidFill>
              </a:rPr>
              <a:t>recintos</a:t>
            </a:r>
            <a:r>
              <a:rPr lang="es-CL" dirty="0" smtClean="0">
                <a:solidFill>
                  <a:schemeClr val="bg1">
                    <a:lumMod val="50000"/>
                  </a:schemeClr>
                </a:solidFill>
              </a:rPr>
              <a:t>. Estos recintos decidirán de qué manera </a:t>
            </a:r>
            <a:r>
              <a:rPr lang="es-CL" b="1" dirty="0" smtClean="0">
                <a:solidFill>
                  <a:srgbClr val="F79646"/>
                </a:solidFill>
              </a:rPr>
              <a:t>controlarán el ingreso </a:t>
            </a:r>
            <a:r>
              <a:rPr lang="es-CL" dirty="0" smtClean="0">
                <a:solidFill>
                  <a:schemeClr val="bg1">
                    <a:lumMod val="50000"/>
                  </a:schemeClr>
                </a:solidFill>
              </a:rPr>
              <a:t>de </a:t>
            </a:r>
            <a:r>
              <a:rPr lang="es-CL" b="1" dirty="0" smtClean="0">
                <a:solidFill>
                  <a:srgbClr val="4BACC6"/>
                </a:solidFill>
              </a:rPr>
              <a:t>autos</a:t>
            </a:r>
            <a:r>
              <a:rPr lang="es-CL" dirty="0" smtClean="0">
                <a:solidFill>
                  <a:schemeClr val="bg1">
                    <a:lumMod val="50000"/>
                  </a:schemeClr>
                </a:solidFill>
              </a:rPr>
              <a:t>. Los tipos más comunes son para </a:t>
            </a:r>
            <a:r>
              <a:rPr lang="es-CL" b="1" dirty="0" smtClean="0">
                <a:solidFill>
                  <a:srgbClr val="4BACC6"/>
                </a:solidFill>
              </a:rPr>
              <a:t>lugares </a:t>
            </a:r>
            <a:r>
              <a:rPr lang="es-CL" b="1" dirty="0">
                <a:solidFill>
                  <a:srgbClr val="4BACC6"/>
                </a:solidFill>
              </a:rPr>
              <a:t>privados </a:t>
            </a:r>
            <a:r>
              <a:rPr lang="es-CL" dirty="0">
                <a:solidFill>
                  <a:schemeClr val="bg1">
                    <a:lumMod val="50000"/>
                  </a:schemeClr>
                </a:solidFill>
              </a:rPr>
              <a:t>(pagados) </a:t>
            </a:r>
            <a:r>
              <a:rPr lang="es-CL" dirty="0">
                <a:solidFill>
                  <a:srgbClr val="7F7F7F"/>
                </a:solidFill>
              </a:rPr>
              <a:t>o</a:t>
            </a:r>
            <a:r>
              <a:rPr lang="es-CL" dirty="0">
                <a:solidFill>
                  <a:srgbClr val="4BACC6"/>
                </a:solidFill>
              </a:rPr>
              <a:t> </a:t>
            </a:r>
            <a:r>
              <a:rPr lang="es-CL" b="1" dirty="0" smtClean="0">
                <a:solidFill>
                  <a:srgbClr val="4BACC6"/>
                </a:solidFill>
              </a:rPr>
              <a:t>públicos</a:t>
            </a:r>
            <a:r>
              <a:rPr lang="es-CL" dirty="0" smtClean="0">
                <a:solidFill>
                  <a:schemeClr val="bg1">
                    <a:lumMod val="50000"/>
                  </a:schemeClr>
                </a:solidFill>
              </a:rPr>
              <a:t>. </a:t>
            </a:r>
            <a:endParaRPr lang="es-CL" dirty="0">
              <a:solidFill>
                <a:schemeClr val="bg1">
                  <a:lumMod val="50000"/>
                </a:schemeClr>
              </a:solidFill>
            </a:endParaRPr>
          </a:p>
        </p:txBody>
      </p:sp>
      <p:pic>
        <p:nvPicPr>
          <p:cNvPr id="4" name="Imagen 3"/>
          <p:cNvPicPr>
            <a:picLocks noChangeAspect="1"/>
          </p:cNvPicPr>
          <p:nvPr/>
        </p:nvPicPr>
        <p:blipFill>
          <a:blip r:embed="rId3"/>
          <a:stretch>
            <a:fillRect/>
          </a:stretch>
        </p:blipFill>
        <p:spPr>
          <a:xfrm>
            <a:off x="1835696" y="4941168"/>
            <a:ext cx="1485900" cy="1422400"/>
          </a:xfrm>
          <a:prstGeom prst="rect">
            <a:avLst/>
          </a:prstGeom>
        </p:spPr>
      </p:pic>
      <p:sp>
        <p:nvSpPr>
          <p:cNvPr id="5" name="CuadroTexto 4"/>
          <p:cNvSpPr txBox="1"/>
          <p:nvPr/>
        </p:nvSpPr>
        <p:spPr>
          <a:xfrm>
            <a:off x="3275856" y="5373216"/>
            <a:ext cx="4963794" cy="523220"/>
          </a:xfrm>
          <a:prstGeom prst="rect">
            <a:avLst/>
          </a:prstGeom>
          <a:noFill/>
        </p:spPr>
        <p:txBody>
          <a:bodyPr wrap="none" rtlCol="0">
            <a:spAutoFit/>
          </a:bodyPr>
          <a:lstStyle/>
          <a:p>
            <a:r>
              <a:rPr lang="es-ES" sz="2800" i="1" dirty="0" smtClean="0">
                <a:solidFill>
                  <a:schemeClr val="accent1">
                    <a:lumMod val="75000"/>
                  </a:schemeClr>
                </a:solidFill>
                <a:latin typeface="Comic Sans MS"/>
                <a:cs typeface="Comic Sans MS"/>
              </a:rPr>
              <a:t>ESTACIONA-</a:t>
            </a:r>
            <a:r>
              <a:rPr lang="es-ES" sz="2800" b="1" i="1" dirty="0" smtClean="0">
                <a:solidFill>
                  <a:schemeClr val="accent1">
                    <a:lumMod val="75000"/>
                  </a:schemeClr>
                </a:solidFill>
                <a:latin typeface="Comic Sans MS"/>
                <a:cs typeface="Comic Sans MS"/>
              </a:rPr>
              <a:t>NO</a:t>
            </a:r>
            <a:r>
              <a:rPr lang="es-ES" sz="2800" i="1" dirty="0" smtClean="0">
                <a:solidFill>
                  <a:schemeClr val="accent1">
                    <a:lumMod val="75000"/>
                  </a:schemeClr>
                </a:solidFill>
                <a:latin typeface="Comic Sans MS"/>
                <a:cs typeface="Comic Sans MS"/>
              </a:rPr>
              <a:t>-MIENTO</a:t>
            </a:r>
            <a:endParaRPr lang="es-ES" sz="2800" i="1" dirty="0">
              <a:solidFill>
                <a:schemeClr val="accent1">
                  <a:lumMod val="75000"/>
                </a:schemeClr>
              </a:solidFill>
              <a:latin typeface="Comic Sans MS"/>
              <a:cs typeface="Comic Sans MS"/>
            </a:endParaRPr>
          </a:p>
        </p:txBody>
      </p:sp>
    </p:spTree>
    <p:extLst>
      <p:ext uri="{BB962C8B-B14F-4D97-AF65-F5344CB8AC3E}">
        <p14:creationId xmlns:p14="http://schemas.microsoft.com/office/powerpoint/2010/main" val="182935155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dirty="0" smtClean="0">
                <a:solidFill>
                  <a:schemeClr val="accent2"/>
                </a:solidFill>
              </a:rPr>
              <a:t>Modelación</a:t>
            </a:r>
            <a:endParaRPr lang="es-CL" dirty="0">
              <a:solidFill>
                <a:schemeClr val="accent2"/>
              </a:solidFill>
            </a:endParaRPr>
          </a:p>
        </p:txBody>
      </p:sp>
      <p:sp>
        <p:nvSpPr>
          <p:cNvPr id="3" name="2 Marcador de contenido"/>
          <p:cNvSpPr>
            <a:spLocks noGrp="1"/>
          </p:cNvSpPr>
          <p:nvPr>
            <p:ph idx="1"/>
          </p:nvPr>
        </p:nvSpPr>
        <p:spPr>
          <a:xfrm>
            <a:off x="7821" y="1556792"/>
            <a:ext cx="9145016" cy="4925144"/>
          </a:xfrm>
        </p:spPr>
        <p:txBody>
          <a:bodyPr>
            <a:normAutofit fontScale="92500" lnSpcReduction="10000"/>
          </a:bodyPr>
          <a:lstStyle/>
          <a:p>
            <a:pPr>
              <a:buFontTx/>
              <a:buChar char="-"/>
            </a:pPr>
            <a:r>
              <a:rPr lang="es-CL" dirty="0" smtClean="0">
                <a:solidFill>
                  <a:schemeClr val="bg1">
                    <a:lumMod val="50000"/>
                  </a:schemeClr>
                </a:solidFill>
              </a:rPr>
              <a:t>El ingreso se realiza con una </a:t>
            </a:r>
            <a:r>
              <a:rPr lang="es-CL" b="1" dirty="0" smtClean="0">
                <a:solidFill>
                  <a:srgbClr val="4BACC6"/>
                </a:solidFill>
              </a:rPr>
              <a:t>credencial</a:t>
            </a:r>
            <a:r>
              <a:rPr lang="es-CL" dirty="0" smtClean="0">
                <a:solidFill>
                  <a:srgbClr val="4BACC6"/>
                </a:solidFill>
              </a:rPr>
              <a:t> </a:t>
            </a:r>
            <a:r>
              <a:rPr lang="es-CL" dirty="0" smtClean="0">
                <a:solidFill>
                  <a:schemeClr val="bg1">
                    <a:lumMod val="50000"/>
                  </a:schemeClr>
                </a:solidFill>
              </a:rPr>
              <a:t>que tiene el </a:t>
            </a:r>
            <a:r>
              <a:rPr lang="es-CL" b="1" dirty="0" smtClean="0">
                <a:solidFill>
                  <a:srgbClr val="4BACC6"/>
                </a:solidFill>
              </a:rPr>
              <a:t>usuario</a:t>
            </a:r>
            <a:r>
              <a:rPr lang="es-CL" dirty="0" smtClean="0">
                <a:solidFill>
                  <a:srgbClr val="4BACC6"/>
                </a:solidFill>
              </a:rPr>
              <a:t> </a:t>
            </a:r>
            <a:r>
              <a:rPr lang="es-CL" dirty="0" smtClean="0">
                <a:solidFill>
                  <a:schemeClr val="bg1">
                    <a:lumMod val="50000"/>
                  </a:schemeClr>
                </a:solidFill>
              </a:rPr>
              <a:t>en la que están </a:t>
            </a:r>
            <a:r>
              <a:rPr lang="es-CL" dirty="0" smtClean="0">
                <a:solidFill>
                  <a:srgbClr val="F79646"/>
                </a:solidFill>
              </a:rPr>
              <a:t>registrados</a:t>
            </a:r>
            <a:r>
              <a:rPr lang="es-CL" dirty="0" smtClean="0">
                <a:solidFill>
                  <a:schemeClr val="bg1">
                    <a:lumMod val="50000"/>
                  </a:schemeClr>
                </a:solidFill>
              </a:rPr>
              <a:t> todos sus autos (con las </a:t>
            </a:r>
            <a:r>
              <a:rPr lang="es-CL" b="1" dirty="0" smtClean="0">
                <a:solidFill>
                  <a:schemeClr val="accent4"/>
                </a:solidFill>
              </a:rPr>
              <a:t>patentes</a:t>
            </a:r>
            <a:r>
              <a:rPr lang="es-CL" dirty="0" smtClean="0">
                <a:solidFill>
                  <a:schemeClr val="bg1">
                    <a:lumMod val="50000"/>
                  </a:schemeClr>
                </a:solidFill>
              </a:rPr>
              <a:t>). </a:t>
            </a:r>
          </a:p>
          <a:p>
            <a:pPr>
              <a:buFontTx/>
              <a:buChar char="-"/>
            </a:pPr>
            <a:r>
              <a:rPr lang="es-CL" dirty="0" smtClean="0">
                <a:solidFill>
                  <a:schemeClr val="bg1">
                    <a:lumMod val="50000"/>
                  </a:schemeClr>
                </a:solidFill>
              </a:rPr>
              <a:t>Los tipos de credenciales son:</a:t>
            </a:r>
          </a:p>
          <a:p>
            <a:pPr lvl="1">
              <a:buFontTx/>
              <a:buChar char="-"/>
            </a:pPr>
            <a:r>
              <a:rPr lang="es-CL" dirty="0" smtClean="0">
                <a:solidFill>
                  <a:schemeClr val="bg1">
                    <a:lumMod val="50000"/>
                  </a:schemeClr>
                </a:solidFill>
              </a:rPr>
              <a:t>C1: Acceso gratis e ilimitado en todos los recintos.</a:t>
            </a:r>
          </a:p>
          <a:p>
            <a:pPr lvl="1">
              <a:buFontTx/>
              <a:buChar char="-"/>
            </a:pPr>
            <a:r>
              <a:rPr lang="es-CL" dirty="0" smtClean="0">
                <a:solidFill>
                  <a:schemeClr val="bg1">
                    <a:lumMod val="50000"/>
                  </a:schemeClr>
                </a:solidFill>
              </a:rPr>
              <a:t>C2: </a:t>
            </a:r>
            <a:r>
              <a:rPr lang="es-CL" b="1" dirty="0" smtClean="0">
                <a:solidFill>
                  <a:srgbClr val="F79646"/>
                </a:solidFill>
              </a:rPr>
              <a:t>El recinto limita</a:t>
            </a:r>
            <a:r>
              <a:rPr lang="es-CL" dirty="0" smtClean="0">
                <a:solidFill>
                  <a:schemeClr val="bg1">
                    <a:lumMod val="50000"/>
                  </a:schemeClr>
                </a:solidFill>
              </a:rPr>
              <a:t> el </a:t>
            </a:r>
            <a:r>
              <a:rPr lang="es-CL" b="1" dirty="0" smtClean="0">
                <a:solidFill>
                  <a:schemeClr val="accent4"/>
                </a:solidFill>
              </a:rPr>
              <a:t>tiempo</a:t>
            </a:r>
            <a:r>
              <a:rPr lang="es-CL" dirty="0" smtClean="0">
                <a:solidFill>
                  <a:schemeClr val="accent4"/>
                </a:solidFill>
              </a:rPr>
              <a:t> </a:t>
            </a:r>
            <a:r>
              <a:rPr lang="es-CL" dirty="0" smtClean="0">
                <a:solidFill>
                  <a:schemeClr val="bg1">
                    <a:lumMod val="50000"/>
                  </a:schemeClr>
                </a:solidFill>
              </a:rPr>
              <a:t>que puede estacionar</a:t>
            </a:r>
          </a:p>
          <a:p>
            <a:pPr lvl="2">
              <a:buFontTx/>
              <a:buChar char="-"/>
            </a:pPr>
            <a:r>
              <a:rPr lang="es-CL" dirty="0" smtClean="0">
                <a:solidFill>
                  <a:schemeClr val="bg1">
                    <a:lumMod val="50000"/>
                  </a:schemeClr>
                </a:solidFill>
              </a:rPr>
              <a:t>En recintos públicos no paga entrada</a:t>
            </a:r>
          </a:p>
          <a:p>
            <a:pPr lvl="2">
              <a:buFontTx/>
              <a:buChar char="-"/>
            </a:pPr>
            <a:r>
              <a:rPr lang="es-CL" dirty="0" smtClean="0">
                <a:solidFill>
                  <a:schemeClr val="bg1">
                    <a:lumMod val="50000"/>
                  </a:schemeClr>
                </a:solidFill>
              </a:rPr>
              <a:t>En privados </a:t>
            </a:r>
            <a:r>
              <a:rPr lang="es-CL" b="1" dirty="0" smtClean="0">
                <a:solidFill>
                  <a:schemeClr val="accent6"/>
                </a:solidFill>
              </a:rPr>
              <a:t>paga </a:t>
            </a:r>
            <a:r>
              <a:rPr lang="es-CL" b="1" dirty="0" smtClean="0">
                <a:solidFill>
                  <a:srgbClr val="8064A2"/>
                </a:solidFill>
              </a:rPr>
              <a:t>($)</a:t>
            </a:r>
            <a:r>
              <a:rPr lang="es-CL" dirty="0" smtClean="0">
                <a:solidFill>
                  <a:srgbClr val="8064A2"/>
                </a:solidFill>
              </a:rPr>
              <a:t> </a:t>
            </a:r>
            <a:r>
              <a:rPr lang="es-CL" dirty="0" smtClean="0">
                <a:solidFill>
                  <a:schemeClr val="bg1">
                    <a:lumMod val="50000"/>
                  </a:schemeClr>
                </a:solidFill>
              </a:rPr>
              <a:t>lo que defina el lugar. Si no le alcanza no entra.</a:t>
            </a:r>
          </a:p>
          <a:p>
            <a:pPr lvl="1">
              <a:buFontTx/>
              <a:buChar char="-"/>
            </a:pPr>
            <a:r>
              <a:rPr lang="es-CL" dirty="0" smtClean="0">
                <a:solidFill>
                  <a:schemeClr val="bg1">
                    <a:lumMod val="50000"/>
                  </a:schemeClr>
                </a:solidFill>
              </a:rPr>
              <a:t>C3: Invitado</a:t>
            </a:r>
          </a:p>
          <a:p>
            <a:pPr lvl="2">
              <a:buFontTx/>
              <a:buChar char="-"/>
            </a:pPr>
            <a:r>
              <a:rPr lang="es-CL" dirty="0" smtClean="0">
                <a:solidFill>
                  <a:schemeClr val="bg1">
                    <a:lumMod val="50000"/>
                  </a:schemeClr>
                </a:solidFill>
              </a:rPr>
              <a:t>Solo puede entrar a recintos públicos.</a:t>
            </a:r>
          </a:p>
          <a:p>
            <a:pPr lvl="2">
              <a:buFontTx/>
              <a:buChar char="-"/>
            </a:pPr>
            <a:r>
              <a:rPr lang="es-CL" dirty="0" smtClean="0">
                <a:solidFill>
                  <a:schemeClr val="bg1">
                    <a:lumMod val="50000"/>
                  </a:schemeClr>
                </a:solidFill>
              </a:rPr>
              <a:t>Puede entrar a privados y sin pagar solo si un </a:t>
            </a:r>
            <a:r>
              <a:rPr lang="es-CL" b="1" dirty="0" smtClean="0">
                <a:solidFill>
                  <a:schemeClr val="accent6"/>
                </a:solidFill>
              </a:rPr>
              <a:t>C1 lo tiene autorizado</a:t>
            </a:r>
            <a:r>
              <a:rPr lang="es-CL" dirty="0" smtClean="0">
                <a:solidFill>
                  <a:schemeClr val="bg1">
                    <a:lumMod val="50000"/>
                  </a:schemeClr>
                </a:solidFill>
              </a:rPr>
              <a:t>.</a:t>
            </a:r>
            <a:endParaRPr lang="es-CL" dirty="0">
              <a:solidFill>
                <a:schemeClr val="bg1">
                  <a:lumMod val="50000"/>
                </a:schemeClr>
              </a:solidFill>
            </a:endParaRPr>
          </a:p>
        </p:txBody>
      </p:sp>
    </p:spTree>
    <p:extLst>
      <p:ext uri="{BB962C8B-B14F-4D97-AF65-F5344CB8AC3E}">
        <p14:creationId xmlns:p14="http://schemas.microsoft.com/office/powerpoint/2010/main" val="118357260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060848"/>
            <a:ext cx="8229600" cy="1143000"/>
          </a:xfrm>
        </p:spPr>
        <p:txBody>
          <a:bodyPr>
            <a:normAutofit/>
          </a:bodyPr>
          <a:lstStyle/>
          <a:p>
            <a:r>
              <a:rPr lang="es-ES" dirty="0" smtClean="0">
                <a:solidFill>
                  <a:schemeClr val="accent2"/>
                </a:solidFill>
              </a:rPr>
              <a:t>Solución de la modelación</a:t>
            </a:r>
            <a:endParaRPr lang="es-CL" dirty="0">
              <a:solidFill>
                <a:schemeClr val="accent2"/>
              </a:solidFill>
            </a:endParaRPr>
          </a:p>
        </p:txBody>
      </p:sp>
      <p:sp>
        <p:nvSpPr>
          <p:cNvPr id="2" name="CuadroTexto 1"/>
          <p:cNvSpPr txBox="1"/>
          <p:nvPr/>
        </p:nvSpPr>
        <p:spPr>
          <a:xfrm>
            <a:off x="971600" y="3356992"/>
            <a:ext cx="7920880" cy="1815882"/>
          </a:xfrm>
          <a:prstGeom prst="rect">
            <a:avLst/>
          </a:prstGeom>
          <a:noFill/>
        </p:spPr>
        <p:txBody>
          <a:bodyPr wrap="square" rtlCol="0">
            <a:spAutoFit/>
          </a:bodyPr>
          <a:lstStyle/>
          <a:p>
            <a:pPr marL="514350" indent="-514350">
              <a:buFont typeface="+mj-lt"/>
              <a:buAutoNum type="arabicPeriod"/>
            </a:pPr>
            <a:r>
              <a:rPr lang="es-ES" sz="2800" dirty="0" smtClean="0"/>
              <a:t>Identificar </a:t>
            </a:r>
            <a:r>
              <a:rPr lang="es-ES" sz="2800" b="1" dirty="0" smtClean="0">
                <a:solidFill>
                  <a:srgbClr val="4BACC6"/>
                </a:solidFill>
              </a:rPr>
              <a:t>clases</a:t>
            </a:r>
            <a:endParaRPr lang="es-ES" sz="2800" dirty="0" smtClean="0"/>
          </a:p>
          <a:p>
            <a:pPr marL="514350" indent="-514350">
              <a:buFont typeface="+mj-lt"/>
              <a:buAutoNum type="arabicPeriod"/>
            </a:pPr>
            <a:r>
              <a:rPr lang="es-ES" sz="2800" dirty="0" smtClean="0">
                <a:solidFill>
                  <a:srgbClr val="000000"/>
                </a:solidFill>
              </a:rPr>
              <a:t>Identificar acciones (</a:t>
            </a:r>
            <a:r>
              <a:rPr lang="es-ES" sz="2800" b="1" dirty="0" smtClean="0">
                <a:solidFill>
                  <a:schemeClr val="accent6"/>
                </a:solidFill>
              </a:rPr>
              <a:t>métodos</a:t>
            </a:r>
            <a:r>
              <a:rPr lang="es-ES" sz="2800" dirty="0" smtClean="0">
                <a:solidFill>
                  <a:srgbClr val="000000"/>
                </a:solidFill>
              </a:rPr>
              <a:t>) y </a:t>
            </a:r>
            <a:r>
              <a:rPr lang="es-ES" sz="2800" b="1" dirty="0" smtClean="0">
                <a:solidFill>
                  <a:schemeClr val="accent4"/>
                </a:solidFill>
              </a:rPr>
              <a:t>campos </a:t>
            </a:r>
            <a:r>
              <a:rPr lang="es-ES" sz="2800" dirty="0" smtClean="0">
                <a:solidFill>
                  <a:schemeClr val="accent4"/>
                </a:solidFill>
              </a:rPr>
              <a:t>simples</a:t>
            </a:r>
          </a:p>
          <a:p>
            <a:pPr marL="514350" indent="-514350">
              <a:buFont typeface="+mj-lt"/>
              <a:buAutoNum type="arabicPeriod"/>
            </a:pPr>
            <a:r>
              <a:rPr lang="es-ES" sz="2800" dirty="0" smtClean="0">
                <a:solidFill>
                  <a:srgbClr val="000000"/>
                </a:solidFill>
              </a:rPr>
              <a:t>Hacer </a:t>
            </a:r>
            <a:r>
              <a:rPr lang="es-ES" sz="2800" b="1" dirty="0" smtClean="0">
                <a:solidFill>
                  <a:schemeClr val="accent2"/>
                </a:solidFill>
              </a:rPr>
              <a:t>relaciones</a:t>
            </a:r>
            <a:r>
              <a:rPr lang="es-ES" sz="2800" dirty="0" smtClean="0">
                <a:solidFill>
                  <a:srgbClr val="000000"/>
                </a:solidFill>
              </a:rPr>
              <a:t> e identificar métodos y campos que se desprendan de estas</a:t>
            </a:r>
            <a:endParaRPr lang="es-ES" sz="2800" dirty="0">
              <a:solidFill>
                <a:schemeClr val="accent4"/>
              </a:solidFill>
            </a:endParaRPr>
          </a:p>
        </p:txBody>
      </p:sp>
    </p:spTree>
    <p:extLst>
      <p:ext uri="{BB962C8B-B14F-4D97-AF65-F5344CB8AC3E}">
        <p14:creationId xmlns:p14="http://schemas.microsoft.com/office/powerpoint/2010/main" val="750599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dirty="0" smtClean="0">
                <a:solidFill>
                  <a:schemeClr val="accent2"/>
                </a:solidFill>
              </a:rPr>
              <a:t>Modelación</a:t>
            </a:r>
            <a:endParaRPr lang="es-CL" dirty="0">
              <a:solidFill>
                <a:schemeClr val="accent2"/>
              </a:solidFill>
            </a:endParaRPr>
          </a:p>
        </p:txBody>
      </p:sp>
      <p:sp>
        <p:nvSpPr>
          <p:cNvPr id="3" name="2 Marcador de contenido"/>
          <p:cNvSpPr>
            <a:spLocks noGrp="1"/>
          </p:cNvSpPr>
          <p:nvPr>
            <p:ph idx="1"/>
          </p:nvPr>
        </p:nvSpPr>
        <p:spPr>
          <a:xfrm>
            <a:off x="457200" y="1600201"/>
            <a:ext cx="8229600" cy="3196952"/>
          </a:xfrm>
        </p:spPr>
        <p:txBody>
          <a:bodyPr>
            <a:normAutofit/>
          </a:bodyPr>
          <a:lstStyle/>
          <a:p>
            <a:pPr>
              <a:buNone/>
            </a:pPr>
            <a:r>
              <a:rPr lang="es-CL" dirty="0" smtClean="0">
                <a:solidFill>
                  <a:schemeClr val="bg1">
                    <a:lumMod val="50000"/>
                  </a:schemeClr>
                </a:solidFill>
              </a:rPr>
              <a:t>-	Se quiere crear un </a:t>
            </a:r>
            <a:r>
              <a:rPr lang="es-CL" b="1" dirty="0" smtClean="0">
                <a:solidFill>
                  <a:schemeClr val="accent5"/>
                </a:solidFill>
              </a:rPr>
              <a:t>sistema de control </a:t>
            </a:r>
            <a:r>
              <a:rPr lang="es-CL" dirty="0" smtClean="0">
                <a:solidFill>
                  <a:schemeClr val="bg1">
                    <a:lumMod val="50000"/>
                  </a:schemeClr>
                </a:solidFill>
              </a:rPr>
              <a:t>universal de </a:t>
            </a:r>
            <a:r>
              <a:rPr lang="es-CL" b="1" dirty="0" smtClean="0">
                <a:solidFill>
                  <a:srgbClr val="4BACC6"/>
                </a:solidFill>
              </a:rPr>
              <a:t>estacionamientos</a:t>
            </a:r>
            <a:r>
              <a:rPr lang="es-CL" dirty="0" smtClean="0">
                <a:solidFill>
                  <a:schemeClr val="bg1">
                    <a:lumMod val="50000"/>
                  </a:schemeClr>
                </a:solidFill>
              </a:rPr>
              <a:t> para distintos </a:t>
            </a:r>
            <a:r>
              <a:rPr lang="es-CL" b="1" i="1" dirty="0" smtClean="0">
                <a:solidFill>
                  <a:srgbClr val="C0504D"/>
                </a:solidFill>
              </a:rPr>
              <a:t>tipos</a:t>
            </a:r>
            <a:r>
              <a:rPr lang="es-CL" dirty="0" smtClean="0">
                <a:solidFill>
                  <a:srgbClr val="C0504D"/>
                </a:solidFill>
              </a:rPr>
              <a:t> </a:t>
            </a:r>
            <a:r>
              <a:rPr lang="es-CL" dirty="0" smtClean="0">
                <a:solidFill>
                  <a:schemeClr val="bg1">
                    <a:lumMod val="50000"/>
                  </a:schemeClr>
                </a:solidFill>
              </a:rPr>
              <a:t>de </a:t>
            </a:r>
            <a:r>
              <a:rPr lang="es-CL" b="1" dirty="0" smtClean="0">
                <a:solidFill>
                  <a:schemeClr val="accent5"/>
                </a:solidFill>
              </a:rPr>
              <a:t>recintos</a:t>
            </a:r>
            <a:r>
              <a:rPr lang="es-CL" dirty="0" smtClean="0">
                <a:solidFill>
                  <a:schemeClr val="bg1">
                    <a:lumMod val="50000"/>
                  </a:schemeClr>
                </a:solidFill>
              </a:rPr>
              <a:t>. Estos recintos decidirán de qué manera </a:t>
            </a:r>
            <a:r>
              <a:rPr lang="es-CL" b="1" dirty="0" smtClean="0">
                <a:solidFill>
                  <a:srgbClr val="F79646"/>
                </a:solidFill>
              </a:rPr>
              <a:t>controlarán el ingreso </a:t>
            </a:r>
            <a:r>
              <a:rPr lang="es-CL" dirty="0" smtClean="0">
                <a:solidFill>
                  <a:schemeClr val="bg1">
                    <a:lumMod val="50000"/>
                  </a:schemeClr>
                </a:solidFill>
              </a:rPr>
              <a:t>de </a:t>
            </a:r>
            <a:r>
              <a:rPr lang="es-CL" b="1" dirty="0" smtClean="0">
                <a:solidFill>
                  <a:srgbClr val="4BACC6"/>
                </a:solidFill>
              </a:rPr>
              <a:t>autos</a:t>
            </a:r>
            <a:r>
              <a:rPr lang="es-CL" dirty="0" smtClean="0">
                <a:solidFill>
                  <a:schemeClr val="bg1">
                    <a:lumMod val="50000"/>
                  </a:schemeClr>
                </a:solidFill>
              </a:rPr>
              <a:t>. Los tipos más comunes son para </a:t>
            </a:r>
            <a:r>
              <a:rPr lang="es-CL" b="1" dirty="0" smtClean="0">
                <a:solidFill>
                  <a:srgbClr val="4BACC6"/>
                </a:solidFill>
              </a:rPr>
              <a:t>lugares </a:t>
            </a:r>
            <a:r>
              <a:rPr lang="es-CL" b="1" dirty="0">
                <a:solidFill>
                  <a:srgbClr val="4BACC6"/>
                </a:solidFill>
              </a:rPr>
              <a:t>privados </a:t>
            </a:r>
            <a:r>
              <a:rPr lang="es-CL" dirty="0">
                <a:solidFill>
                  <a:schemeClr val="bg1">
                    <a:lumMod val="50000"/>
                  </a:schemeClr>
                </a:solidFill>
              </a:rPr>
              <a:t>(pagados) </a:t>
            </a:r>
            <a:r>
              <a:rPr lang="es-CL" dirty="0">
                <a:solidFill>
                  <a:srgbClr val="7F7F7F"/>
                </a:solidFill>
              </a:rPr>
              <a:t>o</a:t>
            </a:r>
            <a:r>
              <a:rPr lang="es-CL" dirty="0">
                <a:solidFill>
                  <a:srgbClr val="4BACC6"/>
                </a:solidFill>
              </a:rPr>
              <a:t> </a:t>
            </a:r>
            <a:r>
              <a:rPr lang="es-CL" b="1" dirty="0" smtClean="0">
                <a:solidFill>
                  <a:srgbClr val="4BACC6"/>
                </a:solidFill>
              </a:rPr>
              <a:t>públicos</a:t>
            </a:r>
            <a:r>
              <a:rPr lang="es-CL" dirty="0" smtClean="0">
                <a:solidFill>
                  <a:schemeClr val="bg1">
                    <a:lumMod val="50000"/>
                  </a:schemeClr>
                </a:solidFill>
              </a:rPr>
              <a:t>. </a:t>
            </a:r>
            <a:endParaRPr lang="es-CL" dirty="0">
              <a:solidFill>
                <a:schemeClr val="bg1">
                  <a:lumMod val="50000"/>
                </a:schemeClr>
              </a:solidFill>
            </a:endParaRPr>
          </a:p>
        </p:txBody>
      </p:sp>
      <p:pic>
        <p:nvPicPr>
          <p:cNvPr id="4" name="Imagen 3"/>
          <p:cNvPicPr>
            <a:picLocks noChangeAspect="1"/>
          </p:cNvPicPr>
          <p:nvPr/>
        </p:nvPicPr>
        <p:blipFill>
          <a:blip r:embed="rId3"/>
          <a:stretch>
            <a:fillRect/>
          </a:stretch>
        </p:blipFill>
        <p:spPr>
          <a:xfrm>
            <a:off x="1835696" y="4941168"/>
            <a:ext cx="1485900" cy="1422400"/>
          </a:xfrm>
          <a:prstGeom prst="rect">
            <a:avLst/>
          </a:prstGeom>
        </p:spPr>
      </p:pic>
      <p:sp>
        <p:nvSpPr>
          <p:cNvPr id="5" name="CuadroTexto 4"/>
          <p:cNvSpPr txBox="1"/>
          <p:nvPr/>
        </p:nvSpPr>
        <p:spPr>
          <a:xfrm>
            <a:off x="3275856" y="5373216"/>
            <a:ext cx="4963794" cy="523220"/>
          </a:xfrm>
          <a:prstGeom prst="rect">
            <a:avLst/>
          </a:prstGeom>
          <a:noFill/>
        </p:spPr>
        <p:txBody>
          <a:bodyPr wrap="none" rtlCol="0">
            <a:spAutoFit/>
          </a:bodyPr>
          <a:lstStyle/>
          <a:p>
            <a:r>
              <a:rPr lang="es-ES" sz="2800" i="1" dirty="0" smtClean="0">
                <a:solidFill>
                  <a:schemeClr val="accent1">
                    <a:lumMod val="75000"/>
                  </a:schemeClr>
                </a:solidFill>
                <a:latin typeface="Comic Sans MS"/>
                <a:cs typeface="Comic Sans MS"/>
              </a:rPr>
              <a:t>ESTACIONA-</a:t>
            </a:r>
            <a:r>
              <a:rPr lang="es-ES" sz="2800" b="1" i="1" dirty="0" smtClean="0">
                <a:solidFill>
                  <a:schemeClr val="accent1">
                    <a:lumMod val="75000"/>
                  </a:schemeClr>
                </a:solidFill>
                <a:latin typeface="Comic Sans MS"/>
                <a:cs typeface="Comic Sans MS"/>
              </a:rPr>
              <a:t>NO</a:t>
            </a:r>
            <a:r>
              <a:rPr lang="es-ES" sz="2800" i="1" dirty="0" smtClean="0">
                <a:solidFill>
                  <a:schemeClr val="accent1">
                    <a:lumMod val="75000"/>
                  </a:schemeClr>
                </a:solidFill>
                <a:latin typeface="Comic Sans MS"/>
                <a:cs typeface="Comic Sans MS"/>
              </a:rPr>
              <a:t>-MIENTO</a:t>
            </a:r>
            <a:endParaRPr lang="es-ES" sz="2800" i="1" dirty="0">
              <a:solidFill>
                <a:schemeClr val="accent1">
                  <a:lumMod val="75000"/>
                </a:schemeClr>
              </a:solidFill>
              <a:latin typeface="Comic Sans MS"/>
              <a:cs typeface="Comic Sans MS"/>
            </a:endParaRPr>
          </a:p>
        </p:txBody>
      </p:sp>
    </p:spTree>
    <p:extLst>
      <p:ext uri="{BB962C8B-B14F-4D97-AF65-F5344CB8AC3E}">
        <p14:creationId xmlns:p14="http://schemas.microsoft.com/office/powerpoint/2010/main" val="128660960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dirty="0" smtClean="0">
                <a:solidFill>
                  <a:schemeClr val="accent2"/>
                </a:solidFill>
              </a:rPr>
              <a:t>Modelación</a:t>
            </a:r>
            <a:endParaRPr lang="es-CL" dirty="0">
              <a:solidFill>
                <a:schemeClr val="accent2"/>
              </a:solidFill>
            </a:endParaRPr>
          </a:p>
        </p:txBody>
      </p:sp>
      <p:sp>
        <p:nvSpPr>
          <p:cNvPr id="3" name="2 Marcador de contenido"/>
          <p:cNvSpPr>
            <a:spLocks noGrp="1"/>
          </p:cNvSpPr>
          <p:nvPr>
            <p:ph idx="1"/>
          </p:nvPr>
        </p:nvSpPr>
        <p:spPr>
          <a:xfrm>
            <a:off x="179512" y="1556792"/>
            <a:ext cx="8964488" cy="4925144"/>
          </a:xfrm>
        </p:spPr>
        <p:txBody>
          <a:bodyPr>
            <a:normAutofit fontScale="92500" lnSpcReduction="10000"/>
          </a:bodyPr>
          <a:lstStyle/>
          <a:p>
            <a:pPr>
              <a:buFontTx/>
              <a:buChar char="-"/>
            </a:pPr>
            <a:r>
              <a:rPr lang="es-CL" dirty="0" smtClean="0">
                <a:solidFill>
                  <a:schemeClr val="bg1">
                    <a:lumMod val="50000"/>
                  </a:schemeClr>
                </a:solidFill>
              </a:rPr>
              <a:t>El ingreso se realiza con una </a:t>
            </a:r>
            <a:r>
              <a:rPr lang="es-CL" b="1" dirty="0" smtClean="0">
                <a:solidFill>
                  <a:srgbClr val="4BACC6"/>
                </a:solidFill>
              </a:rPr>
              <a:t>credencial</a:t>
            </a:r>
            <a:r>
              <a:rPr lang="es-CL" dirty="0" smtClean="0">
                <a:solidFill>
                  <a:srgbClr val="4BACC6"/>
                </a:solidFill>
              </a:rPr>
              <a:t> </a:t>
            </a:r>
            <a:r>
              <a:rPr lang="es-CL" dirty="0" smtClean="0">
                <a:solidFill>
                  <a:schemeClr val="bg1">
                    <a:lumMod val="50000"/>
                  </a:schemeClr>
                </a:solidFill>
              </a:rPr>
              <a:t>que </a:t>
            </a:r>
            <a:r>
              <a:rPr lang="es-CL" b="1" dirty="0" smtClean="0">
                <a:solidFill>
                  <a:srgbClr val="C0504D"/>
                </a:solidFill>
              </a:rPr>
              <a:t>tiene</a:t>
            </a:r>
            <a:r>
              <a:rPr lang="es-CL" dirty="0" smtClean="0">
                <a:solidFill>
                  <a:schemeClr val="bg1">
                    <a:lumMod val="50000"/>
                  </a:schemeClr>
                </a:solidFill>
              </a:rPr>
              <a:t> el </a:t>
            </a:r>
            <a:r>
              <a:rPr lang="es-CL" b="1" dirty="0" smtClean="0">
                <a:solidFill>
                  <a:srgbClr val="4BACC6"/>
                </a:solidFill>
              </a:rPr>
              <a:t>usuario</a:t>
            </a:r>
            <a:r>
              <a:rPr lang="es-CL" dirty="0" smtClean="0">
                <a:solidFill>
                  <a:srgbClr val="4BACC6"/>
                </a:solidFill>
              </a:rPr>
              <a:t> </a:t>
            </a:r>
            <a:r>
              <a:rPr lang="es-CL" dirty="0" smtClean="0">
                <a:solidFill>
                  <a:schemeClr val="bg1">
                    <a:lumMod val="50000"/>
                  </a:schemeClr>
                </a:solidFill>
              </a:rPr>
              <a:t>en la que </a:t>
            </a:r>
            <a:r>
              <a:rPr lang="es-CL" b="1" dirty="0" smtClean="0">
                <a:solidFill>
                  <a:srgbClr val="C0504D"/>
                </a:solidFill>
              </a:rPr>
              <a:t>están</a:t>
            </a:r>
            <a:r>
              <a:rPr lang="es-CL" dirty="0" smtClean="0">
                <a:solidFill>
                  <a:schemeClr val="bg1">
                    <a:lumMod val="50000"/>
                  </a:schemeClr>
                </a:solidFill>
              </a:rPr>
              <a:t> </a:t>
            </a:r>
            <a:r>
              <a:rPr lang="es-CL" dirty="0" smtClean="0">
                <a:solidFill>
                  <a:srgbClr val="F79646"/>
                </a:solidFill>
              </a:rPr>
              <a:t>registrados</a:t>
            </a:r>
            <a:r>
              <a:rPr lang="es-CL" dirty="0" smtClean="0">
                <a:solidFill>
                  <a:schemeClr val="bg1">
                    <a:lumMod val="50000"/>
                  </a:schemeClr>
                </a:solidFill>
              </a:rPr>
              <a:t> todos sus autos (con las </a:t>
            </a:r>
            <a:r>
              <a:rPr lang="es-CL" b="1" dirty="0" smtClean="0">
                <a:solidFill>
                  <a:schemeClr val="accent4"/>
                </a:solidFill>
              </a:rPr>
              <a:t>patentes</a:t>
            </a:r>
            <a:r>
              <a:rPr lang="es-CL" dirty="0" smtClean="0">
                <a:solidFill>
                  <a:schemeClr val="bg1">
                    <a:lumMod val="50000"/>
                  </a:schemeClr>
                </a:solidFill>
              </a:rPr>
              <a:t>). </a:t>
            </a:r>
          </a:p>
          <a:p>
            <a:pPr>
              <a:buFontTx/>
              <a:buChar char="-"/>
            </a:pPr>
            <a:r>
              <a:rPr lang="es-CL" dirty="0" smtClean="0">
                <a:solidFill>
                  <a:schemeClr val="bg1">
                    <a:lumMod val="50000"/>
                  </a:schemeClr>
                </a:solidFill>
              </a:rPr>
              <a:t>Los </a:t>
            </a:r>
            <a:r>
              <a:rPr lang="es-CL" b="1" i="1" dirty="0">
                <a:solidFill>
                  <a:srgbClr val="C0504D"/>
                </a:solidFill>
              </a:rPr>
              <a:t>tipos</a:t>
            </a:r>
            <a:r>
              <a:rPr lang="es-CL" dirty="0">
                <a:solidFill>
                  <a:srgbClr val="C0504D"/>
                </a:solidFill>
              </a:rPr>
              <a:t> </a:t>
            </a:r>
            <a:r>
              <a:rPr lang="es-CL" dirty="0" smtClean="0">
                <a:solidFill>
                  <a:schemeClr val="bg1">
                    <a:lumMod val="50000"/>
                  </a:schemeClr>
                </a:solidFill>
              </a:rPr>
              <a:t>de credenciales son:</a:t>
            </a:r>
          </a:p>
          <a:p>
            <a:pPr lvl="1">
              <a:buFontTx/>
              <a:buChar char="-"/>
            </a:pPr>
            <a:r>
              <a:rPr lang="es-CL" dirty="0" smtClean="0">
                <a:solidFill>
                  <a:schemeClr val="bg1">
                    <a:lumMod val="50000"/>
                  </a:schemeClr>
                </a:solidFill>
              </a:rPr>
              <a:t>C1: Acceso gratis e ilimitado en todos los recintos.</a:t>
            </a:r>
          </a:p>
          <a:p>
            <a:pPr lvl="1">
              <a:buFontTx/>
              <a:buChar char="-"/>
            </a:pPr>
            <a:r>
              <a:rPr lang="es-CL" dirty="0" smtClean="0">
                <a:solidFill>
                  <a:schemeClr val="bg1">
                    <a:lumMod val="50000"/>
                  </a:schemeClr>
                </a:solidFill>
              </a:rPr>
              <a:t>C2: </a:t>
            </a:r>
            <a:r>
              <a:rPr lang="es-CL" b="1" dirty="0" smtClean="0">
                <a:solidFill>
                  <a:srgbClr val="F79646"/>
                </a:solidFill>
              </a:rPr>
              <a:t>El recinto limita</a:t>
            </a:r>
            <a:r>
              <a:rPr lang="es-CL" dirty="0" smtClean="0">
                <a:solidFill>
                  <a:schemeClr val="bg1">
                    <a:lumMod val="50000"/>
                  </a:schemeClr>
                </a:solidFill>
              </a:rPr>
              <a:t> el </a:t>
            </a:r>
            <a:r>
              <a:rPr lang="es-CL" b="1" dirty="0" smtClean="0">
                <a:solidFill>
                  <a:schemeClr val="accent4"/>
                </a:solidFill>
              </a:rPr>
              <a:t>tiempo</a:t>
            </a:r>
            <a:r>
              <a:rPr lang="es-CL" dirty="0" smtClean="0">
                <a:solidFill>
                  <a:schemeClr val="accent4"/>
                </a:solidFill>
              </a:rPr>
              <a:t> </a:t>
            </a:r>
            <a:r>
              <a:rPr lang="es-CL" dirty="0" smtClean="0">
                <a:solidFill>
                  <a:schemeClr val="bg1">
                    <a:lumMod val="50000"/>
                  </a:schemeClr>
                </a:solidFill>
              </a:rPr>
              <a:t>que puede estacionar</a:t>
            </a:r>
          </a:p>
          <a:p>
            <a:pPr lvl="2">
              <a:buFontTx/>
              <a:buChar char="-"/>
            </a:pPr>
            <a:r>
              <a:rPr lang="es-CL" dirty="0" smtClean="0">
                <a:solidFill>
                  <a:schemeClr val="bg1">
                    <a:lumMod val="50000"/>
                  </a:schemeClr>
                </a:solidFill>
              </a:rPr>
              <a:t>En recintos públicos no paga entrada</a:t>
            </a:r>
          </a:p>
          <a:p>
            <a:pPr lvl="2">
              <a:buFontTx/>
              <a:buChar char="-"/>
            </a:pPr>
            <a:r>
              <a:rPr lang="es-CL" dirty="0" smtClean="0">
                <a:solidFill>
                  <a:schemeClr val="bg1">
                    <a:lumMod val="50000"/>
                  </a:schemeClr>
                </a:solidFill>
              </a:rPr>
              <a:t>En privados </a:t>
            </a:r>
            <a:r>
              <a:rPr lang="es-CL" b="1" dirty="0" smtClean="0">
                <a:solidFill>
                  <a:schemeClr val="accent6"/>
                </a:solidFill>
              </a:rPr>
              <a:t>paga</a:t>
            </a:r>
            <a:r>
              <a:rPr lang="es-CL" dirty="0" smtClean="0">
                <a:solidFill>
                  <a:schemeClr val="bg1">
                    <a:lumMod val="50000"/>
                  </a:schemeClr>
                </a:solidFill>
              </a:rPr>
              <a:t> lo que defina el lugar. Si no le alcanza no entra.</a:t>
            </a:r>
          </a:p>
          <a:p>
            <a:pPr lvl="1">
              <a:buFontTx/>
              <a:buChar char="-"/>
            </a:pPr>
            <a:r>
              <a:rPr lang="es-CL" dirty="0" smtClean="0">
                <a:solidFill>
                  <a:schemeClr val="bg1">
                    <a:lumMod val="50000"/>
                  </a:schemeClr>
                </a:solidFill>
              </a:rPr>
              <a:t>C3: Invitado</a:t>
            </a:r>
          </a:p>
          <a:p>
            <a:pPr lvl="2">
              <a:buFontTx/>
              <a:buChar char="-"/>
            </a:pPr>
            <a:r>
              <a:rPr lang="es-CL" dirty="0" smtClean="0">
                <a:solidFill>
                  <a:schemeClr val="bg1">
                    <a:lumMod val="50000"/>
                  </a:schemeClr>
                </a:solidFill>
              </a:rPr>
              <a:t>Solo puede entrar a recintos públicos.</a:t>
            </a:r>
          </a:p>
          <a:p>
            <a:pPr lvl="2">
              <a:buFontTx/>
              <a:buChar char="-"/>
            </a:pPr>
            <a:r>
              <a:rPr lang="es-CL" dirty="0" smtClean="0">
                <a:solidFill>
                  <a:schemeClr val="bg1">
                    <a:lumMod val="50000"/>
                  </a:schemeClr>
                </a:solidFill>
              </a:rPr>
              <a:t>Puede entrar a privados sin pagar solo si un </a:t>
            </a:r>
            <a:r>
              <a:rPr lang="es-CL" b="1" dirty="0" smtClean="0">
                <a:solidFill>
                  <a:schemeClr val="accent6"/>
                </a:solidFill>
              </a:rPr>
              <a:t>C1 lo tiene autorizado</a:t>
            </a:r>
            <a:r>
              <a:rPr lang="es-CL" dirty="0" smtClean="0">
                <a:solidFill>
                  <a:schemeClr val="bg1">
                    <a:lumMod val="50000"/>
                  </a:schemeClr>
                </a:solidFill>
              </a:rPr>
              <a:t>.</a:t>
            </a:r>
            <a:endParaRPr lang="es-CL" dirty="0">
              <a:solidFill>
                <a:schemeClr val="bg1">
                  <a:lumMod val="50000"/>
                </a:schemeClr>
              </a:solidFill>
            </a:endParaRPr>
          </a:p>
        </p:txBody>
      </p:sp>
    </p:spTree>
    <p:extLst>
      <p:ext uri="{BB962C8B-B14F-4D97-AF65-F5344CB8AC3E}">
        <p14:creationId xmlns:p14="http://schemas.microsoft.com/office/powerpoint/2010/main" val="310664008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850106"/>
          </a:xfrm>
        </p:spPr>
        <p:txBody>
          <a:bodyPr>
            <a:normAutofit/>
          </a:bodyPr>
          <a:lstStyle/>
          <a:p>
            <a:r>
              <a:rPr lang="es-CL" dirty="0" smtClean="0">
                <a:solidFill>
                  <a:schemeClr val="accent2"/>
                </a:solidFill>
              </a:rPr>
              <a:t>Modelación</a:t>
            </a:r>
            <a:endParaRPr lang="es-CL" dirty="0">
              <a:solidFill>
                <a:schemeClr val="accent2"/>
              </a:solidFill>
            </a:endParaRPr>
          </a:p>
        </p:txBody>
      </p:sp>
      <p:sp>
        <p:nvSpPr>
          <p:cNvPr id="3" name="2 Marcador de contenido"/>
          <p:cNvSpPr>
            <a:spLocks noGrp="1"/>
          </p:cNvSpPr>
          <p:nvPr>
            <p:ph idx="1"/>
          </p:nvPr>
        </p:nvSpPr>
        <p:spPr>
          <a:xfrm>
            <a:off x="179512" y="620688"/>
            <a:ext cx="8964488" cy="6237311"/>
          </a:xfrm>
        </p:spPr>
        <p:txBody>
          <a:bodyPr>
            <a:normAutofit fontScale="92500" lnSpcReduction="10000"/>
          </a:bodyPr>
          <a:lstStyle/>
          <a:p>
            <a:r>
              <a:rPr lang="es-CL" dirty="0" smtClean="0">
                <a:solidFill>
                  <a:schemeClr val="bg1">
                    <a:lumMod val="50000"/>
                  </a:schemeClr>
                </a:solidFill>
              </a:rPr>
              <a:t>Herencia:</a:t>
            </a:r>
          </a:p>
          <a:p>
            <a:pPr lvl="1"/>
            <a:r>
              <a:rPr lang="es-CL" dirty="0" smtClean="0">
                <a:solidFill>
                  <a:schemeClr val="bg1">
                    <a:lumMod val="50000"/>
                  </a:schemeClr>
                </a:solidFill>
              </a:rPr>
              <a:t>Recintos y sus derivados.</a:t>
            </a:r>
          </a:p>
          <a:p>
            <a:pPr lvl="1"/>
            <a:r>
              <a:rPr lang="es-CL" dirty="0" smtClean="0">
                <a:solidFill>
                  <a:schemeClr val="bg1">
                    <a:lumMod val="50000"/>
                  </a:schemeClr>
                </a:solidFill>
              </a:rPr>
              <a:t>Credenciales y sus derivados.</a:t>
            </a:r>
          </a:p>
          <a:p>
            <a:r>
              <a:rPr lang="es-CL" dirty="0" smtClean="0">
                <a:solidFill>
                  <a:schemeClr val="bg1">
                    <a:lumMod val="50000"/>
                  </a:schemeClr>
                </a:solidFill>
              </a:rPr>
              <a:t>Composición:</a:t>
            </a:r>
          </a:p>
          <a:p>
            <a:pPr lvl="1"/>
            <a:r>
              <a:rPr lang="es-CL" dirty="0" smtClean="0">
                <a:solidFill>
                  <a:schemeClr val="bg1">
                    <a:lumMod val="50000"/>
                  </a:schemeClr>
                </a:solidFill>
              </a:rPr>
              <a:t>El sistema tiene que tener registro de Autos y Credenciales.</a:t>
            </a:r>
          </a:p>
          <a:p>
            <a:pPr lvl="1"/>
            <a:r>
              <a:rPr lang="es-CL" dirty="0" smtClean="0">
                <a:solidFill>
                  <a:schemeClr val="bg1">
                    <a:lumMod val="50000"/>
                  </a:schemeClr>
                </a:solidFill>
              </a:rPr>
              <a:t>Recinto tiene estacionamientos y sistema de control.</a:t>
            </a:r>
          </a:p>
          <a:p>
            <a:pPr lvl="1"/>
            <a:r>
              <a:rPr lang="es-CL" dirty="0" smtClean="0">
                <a:solidFill>
                  <a:schemeClr val="bg1">
                    <a:lumMod val="50000"/>
                  </a:schemeClr>
                </a:solidFill>
              </a:rPr>
              <a:t>Estacionamiento tiene autos.</a:t>
            </a:r>
          </a:p>
          <a:p>
            <a:pPr lvl="1"/>
            <a:r>
              <a:rPr lang="es-CL" dirty="0" smtClean="0">
                <a:solidFill>
                  <a:schemeClr val="bg1">
                    <a:lumMod val="50000"/>
                  </a:schemeClr>
                </a:solidFill>
              </a:rPr>
              <a:t>El usuario tiene autos y una credencial.</a:t>
            </a:r>
          </a:p>
          <a:p>
            <a:r>
              <a:rPr lang="es-CL" dirty="0" smtClean="0">
                <a:solidFill>
                  <a:schemeClr val="bg1">
                    <a:lumMod val="50000"/>
                  </a:schemeClr>
                </a:solidFill>
              </a:rPr>
              <a:t>Asociación:</a:t>
            </a:r>
          </a:p>
          <a:p>
            <a:pPr lvl="1"/>
            <a:r>
              <a:rPr lang="es-CL" dirty="0" smtClean="0">
                <a:solidFill>
                  <a:schemeClr val="bg1">
                    <a:lumMod val="50000"/>
                  </a:schemeClr>
                </a:solidFill>
              </a:rPr>
              <a:t>El sistema interactua con el estacionamiento.</a:t>
            </a:r>
          </a:p>
          <a:p>
            <a:pPr lvl="1"/>
            <a:r>
              <a:rPr lang="es-CL" dirty="0" smtClean="0">
                <a:solidFill>
                  <a:schemeClr val="bg1">
                    <a:lumMod val="50000"/>
                  </a:schemeClr>
                </a:solidFill>
              </a:rPr>
              <a:t>El sistema usa las credenciales para validarlas.</a:t>
            </a:r>
          </a:p>
          <a:p>
            <a:pPr lvl="1"/>
            <a:r>
              <a:rPr lang="es-CL" dirty="0" smtClean="0">
                <a:solidFill>
                  <a:schemeClr val="bg1">
                    <a:lumMod val="50000"/>
                  </a:schemeClr>
                </a:solidFill>
              </a:rPr>
              <a:t>El usuario puede registrar patentes de autos en la credencial.</a:t>
            </a:r>
          </a:p>
        </p:txBody>
      </p:sp>
    </p:spTree>
    <p:extLst>
      <p:ext uri="{BB962C8B-B14F-4D97-AF65-F5344CB8AC3E}">
        <p14:creationId xmlns:p14="http://schemas.microsoft.com/office/powerpoint/2010/main" val="6021336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600201"/>
            <a:ext cx="8229600" cy="3556992"/>
          </a:xfrm>
        </p:spPr>
        <p:txBody>
          <a:bodyPr>
            <a:normAutofit/>
          </a:bodyPr>
          <a:lstStyle/>
          <a:p>
            <a:pPr>
              <a:buFontTx/>
              <a:buChar char="-"/>
            </a:pPr>
            <a:r>
              <a:rPr lang="es-ES_tradnl" dirty="0">
                <a:solidFill>
                  <a:srgbClr val="7F7F7F"/>
                </a:solidFill>
              </a:rPr>
              <a:t>Para </a:t>
            </a:r>
            <a:r>
              <a:rPr lang="es-ES_tradnl" dirty="0" err="1">
                <a:solidFill>
                  <a:srgbClr val="7F7F7F"/>
                </a:solidFill>
              </a:rPr>
              <a:t>identiﬁcar</a:t>
            </a:r>
            <a:r>
              <a:rPr lang="es-ES_tradnl" dirty="0">
                <a:solidFill>
                  <a:srgbClr val="7F7F7F"/>
                </a:solidFill>
              </a:rPr>
              <a:t> el </a:t>
            </a:r>
            <a:r>
              <a:rPr lang="es-ES_tradnl" dirty="0" err="1">
                <a:solidFill>
                  <a:srgbClr val="7F7F7F"/>
                </a:solidFill>
              </a:rPr>
              <a:t>encoding</a:t>
            </a:r>
            <a:r>
              <a:rPr lang="es-ES_tradnl" dirty="0">
                <a:solidFill>
                  <a:srgbClr val="7F7F7F"/>
                </a:solidFill>
              </a:rPr>
              <a:t> de un archivo de </a:t>
            </a:r>
            <a:r>
              <a:rPr lang="es-ES_tradnl" b="1" dirty="0">
                <a:solidFill>
                  <a:srgbClr val="7F7F7F"/>
                </a:solidFill>
              </a:rPr>
              <a:t>texto plano </a:t>
            </a:r>
            <a:r>
              <a:rPr lang="es-ES_tradnl" dirty="0">
                <a:solidFill>
                  <a:srgbClr val="7F7F7F"/>
                </a:solidFill>
              </a:rPr>
              <a:t>basta con mirar los primeros 54 </a:t>
            </a:r>
            <a:r>
              <a:rPr lang="es-ES_tradnl" dirty="0" smtClean="0">
                <a:solidFill>
                  <a:srgbClr val="7F7F7F"/>
                </a:solidFill>
              </a:rPr>
              <a:t>bytes </a:t>
            </a:r>
            <a:r>
              <a:rPr lang="es-ES_tradnl" dirty="0">
                <a:solidFill>
                  <a:srgbClr val="7F7F7F"/>
                </a:solidFill>
              </a:rPr>
              <a:t>del archivo. </a:t>
            </a:r>
            <a:endParaRPr lang="es-ES" dirty="0">
              <a:solidFill>
                <a:srgbClr val="7F7F7F"/>
              </a:solidFill>
            </a:endParaRPr>
          </a:p>
        </p:txBody>
      </p:sp>
      <p:sp>
        <p:nvSpPr>
          <p:cNvPr id="4" name="1 Título"/>
          <p:cNvSpPr>
            <a:spLocks noGrp="1"/>
          </p:cNvSpPr>
          <p:nvPr>
            <p:ph type="title"/>
          </p:nvPr>
        </p:nvSpPr>
        <p:spPr/>
        <p:txBody>
          <a:bodyPr>
            <a:normAutofit/>
          </a:bodyPr>
          <a:lstStyle/>
          <a:p>
            <a:r>
              <a:rPr lang="es-ES" dirty="0" smtClean="0">
                <a:solidFill>
                  <a:schemeClr val="accent2"/>
                </a:solidFill>
              </a:rPr>
              <a:t>Verdadero o falso</a:t>
            </a:r>
            <a:endParaRPr lang="es-CL" dirty="0">
              <a:solidFill>
                <a:schemeClr val="accent2"/>
              </a:solidFill>
            </a:endParaRPr>
          </a:p>
        </p:txBody>
      </p:sp>
      <p:sp>
        <p:nvSpPr>
          <p:cNvPr id="2" name="CuadroTexto 1"/>
          <p:cNvSpPr txBox="1"/>
          <p:nvPr/>
        </p:nvSpPr>
        <p:spPr>
          <a:xfrm>
            <a:off x="3275856" y="4293096"/>
            <a:ext cx="2664296" cy="923330"/>
          </a:xfrm>
          <a:prstGeom prst="rect">
            <a:avLst/>
          </a:prstGeom>
          <a:noFill/>
        </p:spPr>
        <p:txBody>
          <a:bodyPr wrap="square" rtlCol="0">
            <a:spAutoFit/>
          </a:bodyPr>
          <a:lstStyle/>
          <a:p>
            <a:pPr algn="ctr"/>
            <a:r>
              <a:rPr lang="es-ES" sz="5400" dirty="0" smtClean="0"/>
              <a:t>false</a:t>
            </a:r>
            <a:endParaRPr lang="es-ES" sz="5400" dirty="0"/>
          </a:p>
        </p:txBody>
      </p:sp>
    </p:spTree>
    <p:extLst>
      <p:ext uri="{BB962C8B-B14F-4D97-AF65-F5344CB8AC3E}">
        <p14:creationId xmlns:p14="http://schemas.microsoft.com/office/powerpoint/2010/main" val="14432807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07504" y="332656"/>
            <a:ext cx="9036496" cy="3970318"/>
          </a:xfrm>
          <a:prstGeom prst="rect">
            <a:avLst/>
          </a:prstGeom>
        </p:spPr>
        <p:txBody>
          <a:bodyPr wrap="square">
            <a:spAutoFit/>
          </a:bodyPr>
          <a:lstStyle/>
          <a:p>
            <a:r>
              <a:rPr lang="es-CL" sz="2800" dirty="0">
                <a:solidFill>
                  <a:schemeClr val="bg1">
                    <a:lumMod val="50000"/>
                  </a:schemeClr>
                </a:solidFill>
              </a:rPr>
              <a:t>Supuestos y datos que se desprenden del análisis</a:t>
            </a:r>
            <a:r>
              <a:rPr lang="es-CL" sz="2800" dirty="0" smtClean="0">
                <a:solidFill>
                  <a:schemeClr val="bg1">
                    <a:lumMod val="50000"/>
                  </a:schemeClr>
                </a:solidFill>
              </a:rPr>
              <a:t>:</a:t>
            </a:r>
          </a:p>
          <a:p>
            <a:endParaRPr lang="es-CL" sz="2800" dirty="0" smtClean="0">
              <a:solidFill>
                <a:schemeClr val="bg1">
                  <a:lumMod val="50000"/>
                </a:schemeClr>
              </a:solidFill>
            </a:endParaRPr>
          </a:p>
          <a:p>
            <a:pPr marL="914400" lvl="1" indent="-457200">
              <a:buFont typeface="Arial"/>
              <a:buChar char="•"/>
            </a:pPr>
            <a:r>
              <a:rPr lang="es-CL" sz="2800" dirty="0" smtClean="0">
                <a:solidFill>
                  <a:schemeClr val="bg1">
                    <a:lumMod val="50000"/>
                  </a:schemeClr>
                </a:solidFill>
              </a:rPr>
              <a:t>El recinto manipula el sistema y los estacionamientos.</a:t>
            </a:r>
            <a:endParaRPr lang="es-CL" sz="2800" dirty="0">
              <a:solidFill>
                <a:schemeClr val="bg1">
                  <a:lumMod val="50000"/>
                </a:schemeClr>
              </a:solidFill>
            </a:endParaRPr>
          </a:p>
          <a:p>
            <a:pPr marL="914400" lvl="1" indent="-457200">
              <a:buFont typeface="Arial"/>
              <a:buChar char="•"/>
            </a:pPr>
            <a:r>
              <a:rPr lang="es-CL" sz="2800" dirty="0">
                <a:solidFill>
                  <a:schemeClr val="bg1">
                    <a:lumMod val="50000"/>
                  </a:schemeClr>
                </a:solidFill>
              </a:rPr>
              <a:t>Las patentes serán campos del tipo String.</a:t>
            </a:r>
          </a:p>
          <a:p>
            <a:pPr marL="914400" lvl="1" indent="-457200">
              <a:buFont typeface="Arial"/>
              <a:buChar char="•"/>
            </a:pPr>
            <a:r>
              <a:rPr lang="es-CL" sz="2800" dirty="0">
                <a:solidFill>
                  <a:schemeClr val="bg1">
                    <a:lumMod val="50000"/>
                  </a:schemeClr>
                </a:solidFill>
              </a:rPr>
              <a:t>Los recintos privados tienen un costo por </a:t>
            </a:r>
            <a:r>
              <a:rPr lang="es-CL" sz="2800" dirty="0" smtClean="0">
                <a:solidFill>
                  <a:schemeClr val="bg1">
                    <a:lumMod val="50000"/>
                  </a:schemeClr>
                </a:solidFill>
              </a:rPr>
              <a:t>ingreso.</a:t>
            </a:r>
            <a:endParaRPr lang="es-CL" sz="2800" dirty="0">
              <a:solidFill>
                <a:schemeClr val="bg1">
                  <a:lumMod val="50000"/>
                </a:schemeClr>
              </a:solidFill>
            </a:endParaRPr>
          </a:p>
          <a:p>
            <a:pPr marL="914400" lvl="1" indent="-457200">
              <a:buFont typeface="Arial"/>
              <a:buChar char="•"/>
            </a:pPr>
            <a:r>
              <a:rPr lang="es-CL" sz="2800" dirty="0">
                <a:solidFill>
                  <a:schemeClr val="bg1">
                    <a:lumMod val="50000"/>
                  </a:schemeClr>
                </a:solidFill>
              </a:rPr>
              <a:t>Los recintos privados guardan los C3 admitidos</a:t>
            </a:r>
            <a:r>
              <a:rPr lang="es-CL" sz="2800" dirty="0" smtClean="0">
                <a:solidFill>
                  <a:schemeClr val="bg1">
                    <a:lumMod val="50000"/>
                  </a:schemeClr>
                </a:solidFill>
              </a:rPr>
              <a:t>.</a:t>
            </a:r>
          </a:p>
          <a:p>
            <a:pPr marL="914400" lvl="1" indent="-457200">
              <a:buFont typeface="Arial"/>
              <a:buChar char="•"/>
            </a:pPr>
            <a:r>
              <a:rPr lang="es-CL" sz="2800" dirty="0">
                <a:solidFill>
                  <a:schemeClr val="bg1">
                    <a:lumMod val="50000"/>
                  </a:schemeClr>
                </a:solidFill>
              </a:rPr>
              <a:t>Para simplicidad, un recinto privado usa una crendial C1 y C3 para autorizar a la C3.</a:t>
            </a:r>
          </a:p>
          <a:p>
            <a:pPr marL="914400" lvl="1" indent="-457200">
              <a:buFont typeface="Arial"/>
              <a:buChar char="•"/>
            </a:pPr>
            <a:endParaRPr lang="es-CL" sz="2800" dirty="0">
              <a:solidFill>
                <a:schemeClr val="bg1">
                  <a:lumMod val="50000"/>
                </a:schemeClr>
              </a:solidFill>
            </a:endParaRPr>
          </a:p>
        </p:txBody>
      </p:sp>
      <p:sp>
        <p:nvSpPr>
          <p:cNvPr id="6" name="Rectángulo 5"/>
          <p:cNvSpPr/>
          <p:nvPr/>
        </p:nvSpPr>
        <p:spPr>
          <a:xfrm>
            <a:off x="683568" y="4293096"/>
            <a:ext cx="8064896" cy="1384995"/>
          </a:xfrm>
          <a:prstGeom prst="rect">
            <a:avLst/>
          </a:prstGeom>
        </p:spPr>
        <p:txBody>
          <a:bodyPr wrap="square">
            <a:spAutoFit/>
          </a:bodyPr>
          <a:lstStyle/>
          <a:p>
            <a:pPr algn="ctr"/>
            <a:r>
              <a:rPr lang="es-ES" sz="2800" dirty="0" smtClean="0">
                <a:solidFill>
                  <a:srgbClr val="000000"/>
                </a:solidFill>
              </a:rPr>
              <a:t>Esta es una posible modelación que se enfoca en usar al </a:t>
            </a:r>
            <a:r>
              <a:rPr lang="es-ES" sz="2800" b="1" dirty="0" smtClean="0">
                <a:solidFill>
                  <a:srgbClr val="000000"/>
                </a:solidFill>
              </a:rPr>
              <a:t>Sistema</a:t>
            </a:r>
            <a:r>
              <a:rPr lang="es-ES" sz="2800" dirty="0" smtClean="0">
                <a:solidFill>
                  <a:srgbClr val="000000"/>
                </a:solidFill>
              </a:rPr>
              <a:t> como herramienta al servicio de los </a:t>
            </a:r>
            <a:r>
              <a:rPr lang="es-ES" sz="2800" b="1" dirty="0" smtClean="0">
                <a:solidFill>
                  <a:srgbClr val="000000"/>
                </a:solidFill>
              </a:rPr>
              <a:t>Recintos</a:t>
            </a:r>
            <a:r>
              <a:rPr lang="es-ES" sz="2800" dirty="0" smtClean="0">
                <a:solidFill>
                  <a:srgbClr val="000000"/>
                </a:solidFill>
              </a:rPr>
              <a:t>.</a:t>
            </a:r>
            <a:endParaRPr lang="es-ES" sz="2800" dirty="0">
              <a:solidFill>
                <a:schemeClr val="accent4"/>
              </a:solidFill>
            </a:endParaRPr>
          </a:p>
        </p:txBody>
      </p:sp>
    </p:spTree>
    <p:extLst>
      <p:ext uri="{BB962C8B-B14F-4D97-AF65-F5344CB8AC3E}">
        <p14:creationId xmlns:p14="http://schemas.microsoft.com/office/powerpoint/2010/main" val="2375875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060848"/>
            <a:ext cx="8229600" cy="1143000"/>
          </a:xfrm>
        </p:spPr>
        <p:txBody>
          <a:bodyPr>
            <a:normAutofit/>
          </a:bodyPr>
          <a:lstStyle/>
          <a:p>
            <a:r>
              <a:rPr lang="es-ES" dirty="0" smtClean="0">
                <a:solidFill>
                  <a:schemeClr val="accent2"/>
                </a:solidFill>
              </a:rPr>
              <a:t>Solución final de la modelación</a:t>
            </a:r>
            <a:endParaRPr lang="es-CL" dirty="0">
              <a:solidFill>
                <a:schemeClr val="accent2"/>
              </a:solidFill>
            </a:endParaRPr>
          </a:p>
        </p:txBody>
      </p:sp>
    </p:spTree>
    <p:extLst>
      <p:ext uri="{BB962C8B-B14F-4D97-AF65-F5344CB8AC3E}">
        <p14:creationId xmlns:p14="http://schemas.microsoft.com/office/powerpoint/2010/main" val="1286387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stretch>
            <a:fillRect/>
          </a:stretch>
        </p:blipFill>
        <p:spPr>
          <a:xfrm>
            <a:off x="971600" y="304799"/>
            <a:ext cx="7512682" cy="6552728"/>
          </a:xfrm>
          <a:prstGeom prst="rect">
            <a:avLst/>
          </a:prstGeom>
        </p:spPr>
      </p:pic>
    </p:spTree>
    <p:extLst>
      <p:ext uri="{BB962C8B-B14F-4D97-AF65-F5344CB8AC3E}">
        <p14:creationId xmlns:p14="http://schemas.microsoft.com/office/powerpoint/2010/main" val="67888963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51520" y="620688"/>
            <a:ext cx="9144000" cy="5632312"/>
          </a:xfrm>
          <a:prstGeom prst="rect">
            <a:avLst/>
          </a:prstGeom>
        </p:spPr>
        <p:txBody>
          <a:bodyPr wrap="square">
            <a:spAutoFit/>
          </a:bodyPr>
          <a:lstStyle/>
          <a:p>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Usuario</a:t>
            </a:r>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List</a:t>
            </a:r>
            <a:r>
              <a:rPr lang="en-US" dirty="0">
                <a:solidFill>
                  <a:srgbClr val="000000"/>
                </a:solidFill>
                <a:highlight>
                  <a:srgbClr val="FFFFFF"/>
                </a:highlight>
                <a:latin typeface="Consolas"/>
              </a:rPr>
              <a:t>&lt;</a:t>
            </a:r>
            <a:r>
              <a:rPr lang="en-US" dirty="0">
                <a:solidFill>
                  <a:srgbClr val="2B91AF"/>
                </a:solidFill>
                <a:highlight>
                  <a:srgbClr val="FFFFFF"/>
                </a:highlight>
                <a:latin typeface="Consolas"/>
              </a:rPr>
              <a:t>Auto</a:t>
            </a:r>
            <a:r>
              <a:rPr lang="en-US" dirty="0">
                <a:solidFill>
                  <a:srgbClr val="000000"/>
                </a:solidFill>
                <a:highlight>
                  <a:srgbClr val="FFFFFF"/>
                </a:highlight>
                <a:latin typeface="Consolas"/>
              </a:rPr>
              <a:t>&gt; autos;</a:t>
            </a:r>
          </a:p>
          <a:p>
            <a:r>
              <a:rPr lang="es-ES_tradnl" dirty="0">
                <a:solidFill>
                  <a:srgbClr val="000000"/>
                </a:solidFill>
                <a:highlight>
                  <a:srgbClr val="FFFFFF"/>
                </a:highlight>
                <a:latin typeface="Consolas"/>
              </a:rPr>
              <a:t>    </a:t>
            </a:r>
            <a:r>
              <a:rPr lang="es-ES_tradnl" dirty="0" err="1">
                <a:solidFill>
                  <a:srgbClr val="0000FF"/>
                </a:solidFill>
                <a:highlight>
                  <a:srgbClr val="FFFFFF"/>
                </a:highlight>
                <a:latin typeface="Consolas"/>
              </a:rPr>
              <a:t>public</a:t>
            </a:r>
            <a:r>
              <a:rPr lang="es-ES_tradnl" dirty="0">
                <a:solidFill>
                  <a:srgbClr val="000000"/>
                </a:solidFill>
                <a:highlight>
                  <a:srgbClr val="FFFFFF"/>
                </a:highlight>
                <a:latin typeface="Consolas"/>
              </a:rPr>
              <a:t> </a:t>
            </a:r>
            <a:r>
              <a:rPr lang="es-ES_tradnl" dirty="0">
                <a:solidFill>
                  <a:srgbClr val="2B91AF"/>
                </a:solidFill>
                <a:highlight>
                  <a:srgbClr val="FFFFFF"/>
                </a:highlight>
                <a:latin typeface="Consolas"/>
              </a:rPr>
              <a:t>Credencial</a:t>
            </a:r>
            <a:r>
              <a:rPr lang="es-ES_tradnl" dirty="0">
                <a:solidFill>
                  <a:srgbClr val="000000"/>
                </a:solidFill>
                <a:highlight>
                  <a:srgbClr val="FFFFFF"/>
                </a:highlight>
                <a:latin typeface="Consolas"/>
              </a:rPr>
              <a:t> credencial;</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private</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long</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saldo</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bool</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Pagar</a:t>
            </a:r>
            <a:r>
              <a:rPr lang="en-US" dirty="0">
                <a:solidFill>
                  <a:srgbClr val="000000"/>
                </a:solidFill>
                <a:highlight>
                  <a:srgbClr val="FFFFFF"/>
                </a:highlight>
                <a:latin typeface="Consolas"/>
              </a:rPr>
              <a:t>(</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monto</a:t>
            </a:r>
            <a:r>
              <a:rPr lang="en-US" dirty="0">
                <a:solidFill>
                  <a:srgbClr val="000000"/>
                </a:solidFill>
                <a:highlight>
                  <a:srgbClr val="FFFFFF"/>
                </a:highlight>
                <a:latin typeface="Consolas"/>
              </a:rPr>
              <a:t>);</a:t>
            </a:r>
          </a:p>
          <a:p>
            <a:r>
              <a:rPr lang="es-ES" dirty="0">
                <a:solidFill>
                  <a:srgbClr val="000000"/>
                </a:solidFill>
                <a:highlight>
                  <a:srgbClr val="FFFFFF"/>
                </a:highlight>
                <a:latin typeface="Consolas"/>
              </a:rPr>
              <a:t>}</a:t>
            </a:r>
          </a:p>
          <a:p>
            <a:endParaRPr lang="es-ES" dirty="0">
              <a:solidFill>
                <a:srgbClr val="000000"/>
              </a:solidFill>
              <a:highlight>
                <a:srgbClr val="FFFFFF"/>
              </a:highlight>
              <a:latin typeface="Consolas"/>
            </a:endParaRPr>
          </a:p>
          <a:p>
            <a:r>
              <a:rPr lang="es-ES_tradnl" dirty="0" err="1">
                <a:solidFill>
                  <a:srgbClr val="0000FF"/>
                </a:solidFill>
                <a:highlight>
                  <a:srgbClr val="FFFFFF"/>
                </a:highlight>
                <a:latin typeface="Consolas"/>
              </a:rPr>
              <a:t>abstract</a:t>
            </a:r>
            <a:r>
              <a:rPr lang="es-ES_tradnl" dirty="0">
                <a:solidFill>
                  <a:srgbClr val="000000"/>
                </a:solidFill>
                <a:highlight>
                  <a:srgbClr val="FFFFFF"/>
                </a:highlight>
                <a:latin typeface="Consolas"/>
              </a:rPr>
              <a:t> </a:t>
            </a:r>
            <a:r>
              <a:rPr lang="es-ES_tradnl" dirty="0" err="1">
                <a:solidFill>
                  <a:srgbClr val="0000FF"/>
                </a:solidFill>
                <a:highlight>
                  <a:srgbClr val="FFFFFF"/>
                </a:highlight>
                <a:latin typeface="Consolas"/>
              </a:rPr>
              <a:t>class</a:t>
            </a:r>
            <a:r>
              <a:rPr lang="es-ES_tradnl" dirty="0">
                <a:solidFill>
                  <a:srgbClr val="000000"/>
                </a:solidFill>
                <a:highlight>
                  <a:srgbClr val="FFFFFF"/>
                </a:highlight>
                <a:latin typeface="Consolas"/>
              </a:rPr>
              <a:t> </a:t>
            </a:r>
            <a:r>
              <a:rPr lang="es-ES_tradnl" dirty="0">
                <a:solidFill>
                  <a:srgbClr val="2B91AF"/>
                </a:solidFill>
                <a:highlight>
                  <a:srgbClr val="FFFFFF"/>
                </a:highlight>
                <a:latin typeface="Consolas"/>
              </a:rPr>
              <a:t>Credencial</a:t>
            </a:r>
            <a:r>
              <a:rPr lang="es-ES_tradnl" dirty="0">
                <a:solidFill>
                  <a:srgbClr val="000000"/>
                </a:solidFill>
                <a:highlight>
                  <a:srgbClr val="FFFFFF"/>
                </a:highlight>
                <a:latin typeface="Consolas"/>
              </a:rPr>
              <a:t> {</a:t>
            </a:r>
          </a:p>
          <a:p>
            <a:r>
              <a:rPr lang="fr-FR" dirty="0">
                <a:solidFill>
                  <a:srgbClr val="000000"/>
                </a:solidFill>
                <a:highlight>
                  <a:srgbClr val="FFFFFF"/>
                </a:highlight>
                <a:latin typeface="Consolas"/>
              </a:rPr>
              <a:t>    </a:t>
            </a:r>
            <a:r>
              <a:rPr lang="fr-FR" dirty="0">
                <a:solidFill>
                  <a:srgbClr val="0000FF"/>
                </a:solidFill>
                <a:highlight>
                  <a:srgbClr val="FFFFFF"/>
                </a:highlight>
                <a:latin typeface="Consolas"/>
              </a:rPr>
              <a:t>public</a:t>
            </a:r>
            <a:r>
              <a:rPr lang="fr-FR" dirty="0">
                <a:solidFill>
                  <a:srgbClr val="000000"/>
                </a:solidFill>
                <a:highlight>
                  <a:srgbClr val="FFFFFF"/>
                </a:highlight>
                <a:latin typeface="Consolas"/>
              </a:rPr>
              <a:t> </a:t>
            </a:r>
            <a:r>
              <a:rPr lang="fr-FR" dirty="0">
                <a:solidFill>
                  <a:srgbClr val="2B91AF"/>
                </a:solidFill>
                <a:highlight>
                  <a:srgbClr val="FFFFFF"/>
                </a:highlight>
                <a:latin typeface="Consolas"/>
              </a:rPr>
              <a:t>List</a:t>
            </a:r>
            <a:r>
              <a:rPr lang="fr-FR" dirty="0">
                <a:solidFill>
                  <a:srgbClr val="000000"/>
                </a:solidFill>
                <a:highlight>
                  <a:srgbClr val="FFFFFF"/>
                </a:highlight>
                <a:latin typeface="Consolas"/>
              </a:rPr>
              <a:t>&lt;</a:t>
            </a:r>
            <a:r>
              <a:rPr lang="fr-FR" dirty="0">
                <a:solidFill>
                  <a:srgbClr val="2B91AF"/>
                </a:solidFill>
                <a:highlight>
                  <a:srgbClr val="FFFFFF"/>
                </a:highlight>
                <a:latin typeface="Consolas"/>
              </a:rPr>
              <a:t>String</a:t>
            </a:r>
            <a:r>
              <a:rPr lang="fr-FR" dirty="0">
                <a:solidFill>
                  <a:srgbClr val="000000"/>
                </a:solidFill>
                <a:highlight>
                  <a:srgbClr val="FFFFFF"/>
                </a:highlight>
                <a:latin typeface="Consolas"/>
              </a:rPr>
              <a:t>&gt; patentes;</a:t>
            </a:r>
          </a:p>
          <a:p>
            <a:r>
              <a:rPr lang="fi-FI" dirty="0">
                <a:solidFill>
                  <a:srgbClr val="000000"/>
                </a:solidFill>
                <a:highlight>
                  <a:srgbClr val="FFFFFF"/>
                </a:highlight>
                <a:latin typeface="Consolas"/>
              </a:rPr>
              <a:t>    </a:t>
            </a:r>
            <a:r>
              <a:rPr lang="fi-FI" dirty="0" err="1">
                <a:solidFill>
                  <a:srgbClr val="0000FF"/>
                </a:solidFill>
                <a:highlight>
                  <a:srgbClr val="FFFFFF"/>
                </a:highlight>
                <a:latin typeface="Consolas"/>
              </a:rPr>
              <a:t>public</a:t>
            </a:r>
            <a:r>
              <a:rPr lang="fi-FI" dirty="0">
                <a:solidFill>
                  <a:srgbClr val="000000"/>
                </a:solidFill>
                <a:highlight>
                  <a:srgbClr val="FFFFFF"/>
                </a:highlight>
                <a:latin typeface="Consolas"/>
              </a:rPr>
              <a:t> </a:t>
            </a:r>
            <a:r>
              <a:rPr lang="fi-FI" dirty="0" err="1">
                <a:solidFill>
                  <a:srgbClr val="0000FF"/>
                </a:solidFill>
                <a:highlight>
                  <a:srgbClr val="FFFFFF"/>
                </a:highlight>
                <a:latin typeface="Consolas"/>
              </a:rPr>
              <a:t>void</a:t>
            </a:r>
            <a:r>
              <a:rPr lang="fi-FI" dirty="0">
                <a:solidFill>
                  <a:srgbClr val="000000"/>
                </a:solidFill>
                <a:highlight>
                  <a:srgbClr val="FFFFFF"/>
                </a:highlight>
                <a:latin typeface="Consolas"/>
              </a:rPr>
              <a:t> </a:t>
            </a:r>
            <a:r>
              <a:rPr lang="fi-FI" dirty="0" err="1">
                <a:solidFill>
                  <a:srgbClr val="000000"/>
                </a:solidFill>
                <a:highlight>
                  <a:srgbClr val="FFFFFF"/>
                </a:highlight>
                <a:latin typeface="Consolas"/>
              </a:rPr>
              <a:t>Registrar(</a:t>
            </a:r>
            <a:r>
              <a:rPr lang="fi-FI" dirty="0" err="1">
                <a:solidFill>
                  <a:srgbClr val="2B91AF"/>
                </a:solidFill>
                <a:highlight>
                  <a:srgbClr val="FFFFFF"/>
                </a:highlight>
                <a:latin typeface="Consolas"/>
              </a:rPr>
              <a:t>Auto</a:t>
            </a:r>
            <a:r>
              <a:rPr lang="fi-FI" dirty="0">
                <a:solidFill>
                  <a:srgbClr val="000000"/>
                </a:solidFill>
                <a:highlight>
                  <a:srgbClr val="FFFFFF"/>
                </a:highlight>
                <a:latin typeface="Consolas"/>
              </a:rPr>
              <a:t> a);</a:t>
            </a:r>
          </a:p>
          <a:p>
            <a:r>
              <a:rPr lang="es-ES" dirty="0">
                <a:solidFill>
                  <a:srgbClr val="000000"/>
                </a:solidFill>
                <a:highlight>
                  <a:srgbClr val="FFFFFF"/>
                </a:highlight>
                <a:latin typeface="Consolas"/>
              </a:rPr>
              <a:t>}</a:t>
            </a:r>
          </a:p>
          <a:p>
            <a:endParaRPr lang="es-ES" dirty="0">
              <a:solidFill>
                <a:srgbClr val="000000"/>
              </a:solidFill>
              <a:highlight>
                <a:srgbClr val="FFFFFF"/>
              </a:highlight>
              <a:latin typeface="Consolas"/>
            </a:endParaRPr>
          </a:p>
          <a:p>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Sistema</a:t>
            </a:r>
            <a:r>
              <a:rPr lang="en-US" dirty="0">
                <a:solidFill>
                  <a:srgbClr val="000000"/>
                </a:solidFill>
                <a:highlight>
                  <a:srgbClr val="FFFFFF"/>
                </a:highlight>
                <a:latin typeface="Consolas"/>
              </a:rPr>
              <a:t> {</a:t>
            </a:r>
          </a:p>
          <a:p>
            <a:r>
              <a:rPr lang="es-ES_tradnl" dirty="0">
                <a:solidFill>
                  <a:srgbClr val="000000"/>
                </a:solidFill>
                <a:highlight>
                  <a:srgbClr val="FFFFFF"/>
                </a:highlight>
                <a:latin typeface="Consolas"/>
              </a:rPr>
              <a:t>    </a:t>
            </a:r>
            <a:r>
              <a:rPr lang="es-ES_tradnl" dirty="0" err="1">
                <a:solidFill>
                  <a:srgbClr val="0000FF"/>
                </a:solidFill>
                <a:highlight>
                  <a:srgbClr val="FFFFFF"/>
                </a:highlight>
                <a:latin typeface="Consolas"/>
              </a:rPr>
              <a:t>private</a:t>
            </a:r>
            <a:r>
              <a:rPr lang="es-ES_tradnl" dirty="0">
                <a:solidFill>
                  <a:srgbClr val="000000"/>
                </a:solidFill>
                <a:highlight>
                  <a:srgbClr val="FFFFFF"/>
                </a:highlight>
                <a:latin typeface="Consolas"/>
              </a:rPr>
              <a:t> </a:t>
            </a:r>
            <a:r>
              <a:rPr lang="es-ES_tradnl" dirty="0">
                <a:solidFill>
                  <a:srgbClr val="2B91AF"/>
                </a:solidFill>
                <a:highlight>
                  <a:srgbClr val="FFFFFF"/>
                </a:highlight>
                <a:latin typeface="Consolas"/>
              </a:rPr>
              <a:t>Estacionamiento</a:t>
            </a:r>
            <a:r>
              <a:rPr lang="es-ES_tradnl" dirty="0">
                <a:solidFill>
                  <a:srgbClr val="000000"/>
                </a:solidFill>
                <a:highlight>
                  <a:srgbClr val="FFFFFF"/>
                </a:highlight>
                <a:latin typeface="Consolas"/>
              </a:rPr>
              <a:t>[] estacionamientos;</a:t>
            </a:r>
          </a:p>
          <a:p>
            <a:r>
              <a:rPr lang="es-ES_tradnl" dirty="0">
                <a:solidFill>
                  <a:srgbClr val="000000"/>
                </a:solidFill>
                <a:highlight>
                  <a:srgbClr val="FFFFFF"/>
                </a:highlight>
                <a:latin typeface="Consolas"/>
              </a:rPr>
              <a:t>    </a:t>
            </a:r>
            <a:r>
              <a:rPr lang="es-ES_tradnl" dirty="0" err="1">
                <a:solidFill>
                  <a:srgbClr val="0000FF"/>
                </a:solidFill>
                <a:highlight>
                  <a:srgbClr val="FFFFFF"/>
                </a:highlight>
                <a:latin typeface="Consolas"/>
              </a:rPr>
              <a:t>private</a:t>
            </a:r>
            <a:r>
              <a:rPr lang="es-ES_tradnl" dirty="0">
                <a:solidFill>
                  <a:srgbClr val="000000"/>
                </a:solidFill>
                <a:highlight>
                  <a:srgbClr val="FFFFFF"/>
                </a:highlight>
                <a:latin typeface="Consolas"/>
              </a:rPr>
              <a:t> </a:t>
            </a:r>
            <a:r>
              <a:rPr lang="es-ES_tradnl" dirty="0" err="1">
                <a:solidFill>
                  <a:srgbClr val="2B91AF"/>
                </a:solidFill>
                <a:highlight>
                  <a:srgbClr val="FFFFFF"/>
                </a:highlight>
                <a:latin typeface="Consolas"/>
              </a:rPr>
              <a:t>Dictionary</a:t>
            </a:r>
            <a:r>
              <a:rPr lang="es-ES_tradnl" dirty="0">
                <a:solidFill>
                  <a:srgbClr val="000000"/>
                </a:solidFill>
                <a:highlight>
                  <a:srgbClr val="FFFFFF"/>
                </a:highlight>
                <a:latin typeface="Consolas"/>
              </a:rPr>
              <a:t>&lt;</a:t>
            </a:r>
            <a:r>
              <a:rPr lang="es-ES_tradnl" dirty="0">
                <a:solidFill>
                  <a:srgbClr val="2B91AF"/>
                </a:solidFill>
                <a:highlight>
                  <a:srgbClr val="FFFFFF"/>
                </a:highlight>
                <a:latin typeface="Consolas"/>
              </a:rPr>
              <a:t>Auto</a:t>
            </a:r>
            <a:r>
              <a:rPr lang="es-ES_tradnl" dirty="0">
                <a:solidFill>
                  <a:srgbClr val="000000"/>
                </a:solidFill>
                <a:highlight>
                  <a:srgbClr val="FFFFFF"/>
                </a:highlight>
                <a:latin typeface="Consolas"/>
              </a:rPr>
              <a:t>, </a:t>
            </a:r>
            <a:r>
              <a:rPr lang="es-ES_tradnl" dirty="0">
                <a:solidFill>
                  <a:srgbClr val="2B91AF"/>
                </a:solidFill>
                <a:highlight>
                  <a:srgbClr val="FFFFFF"/>
                </a:highlight>
                <a:latin typeface="Consolas"/>
              </a:rPr>
              <a:t>Credencial</a:t>
            </a:r>
            <a:r>
              <a:rPr lang="es-ES_tradnl" dirty="0">
                <a:solidFill>
                  <a:srgbClr val="000000"/>
                </a:solidFill>
                <a:highlight>
                  <a:srgbClr val="FFFFFF"/>
                </a:highlight>
                <a:latin typeface="Consolas"/>
              </a:rPr>
              <a:t>&gt; Registros;</a:t>
            </a:r>
          </a:p>
          <a:p>
            <a:r>
              <a:rPr lang="es-ES_tradnl" dirty="0">
                <a:solidFill>
                  <a:srgbClr val="000000"/>
                </a:solidFill>
                <a:highlight>
                  <a:srgbClr val="FFFFFF"/>
                </a:highlight>
                <a:latin typeface="Consolas"/>
              </a:rPr>
              <a:t>    </a:t>
            </a:r>
            <a:r>
              <a:rPr lang="es-ES_tradnl" dirty="0" err="1">
                <a:solidFill>
                  <a:srgbClr val="0000FF"/>
                </a:solidFill>
                <a:highlight>
                  <a:srgbClr val="FFFFFF"/>
                </a:highlight>
                <a:latin typeface="Consolas"/>
              </a:rPr>
              <a:t>private</a:t>
            </a:r>
            <a:r>
              <a:rPr lang="es-ES_tradnl" dirty="0">
                <a:solidFill>
                  <a:srgbClr val="000000"/>
                </a:solidFill>
                <a:highlight>
                  <a:srgbClr val="FFFFFF"/>
                </a:highlight>
                <a:latin typeface="Consolas"/>
              </a:rPr>
              <a:t> </a:t>
            </a:r>
            <a:r>
              <a:rPr lang="es-ES_tradnl" dirty="0" err="1">
                <a:solidFill>
                  <a:srgbClr val="2B91AF"/>
                </a:solidFill>
                <a:highlight>
                  <a:srgbClr val="FFFFFF"/>
                </a:highlight>
                <a:latin typeface="Consolas"/>
              </a:rPr>
              <a:t>Dictionary</a:t>
            </a:r>
            <a:r>
              <a:rPr lang="es-ES_tradnl" dirty="0">
                <a:solidFill>
                  <a:srgbClr val="000000"/>
                </a:solidFill>
                <a:highlight>
                  <a:srgbClr val="FFFFFF"/>
                </a:highlight>
                <a:latin typeface="Consolas"/>
              </a:rPr>
              <a:t>&lt;</a:t>
            </a:r>
            <a:r>
              <a:rPr lang="es-ES_tradnl" dirty="0">
                <a:solidFill>
                  <a:srgbClr val="2B91AF"/>
                </a:solidFill>
                <a:highlight>
                  <a:srgbClr val="FFFFFF"/>
                </a:highlight>
                <a:latin typeface="Consolas"/>
              </a:rPr>
              <a:t>Auto</a:t>
            </a:r>
            <a:r>
              <a:rPr lang="es-ES_tradnl" dirty="0">
                <a:solidFill>
                  <a:srgbClr val="000000"/>
                </a:solidFill>
                <a:highlight>
                  <a:srgbClr val="FFFFFF"/>
                </a:highlight>
                <a:latin typeface="Consolas"/>
              </a:rPr>
              <a:t>, </a:t>
            </a:r>
            <a:r>
              <a:rPr lang="es-ES_tradnl" dirty="0" err="1">
                <a:solidFill>
                  <a:srgbClr val="0000FF"/>
                </a:solidFill>
                <a:highlight>
                  <a:srgbClr val="FFFFFF"/>
                </a:highlight>
                <a:latin typeface="Consolas"/>
              </a:rPr>
              <a:t>int</a:t>
            </a:r>
            <a:r>
              <a:rPr lang="es-ES_tradnl" dirty="0">
                <a:solidFill>
                  <a:srgbClr val="000000"/>
                </a:solidFill>
                <a:highlight>
                  <a:srgbClr val="FFFFFF"/>
                </a:highlight>
                <a:latin typeface="Consolas"/>
              </a:rPr>
              <a:t>&gt; </a:t>
            </a:r>
            <a:r>
              <a:rPr lang="es-ES_tradnl" dirty="0" err="1">
                <a:solidFill>
                  <a:srgbClr val="000000"/>
                </a:solidFill>
                <a:highlight>
                  <a:srgbClr val="FFFFFF"/>
                </a:highlight>
                <a:latin typeface="Consolas"/>
              </a:rPr>
              <a:t>RegistroTiempos</a:t>
            </a:r>
            <a:r>
              <a:rPr lang="es-ES_tradnl"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bool</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ControlarIngreso</a:t>
            </a:r>
            <a:r>
              <a:rPr lang="en-US" dirty="0">
                <a:solidFill>
                  <a:srgbClr val="000000"/>
                </a:solidFill>
                <a:highlight>
                  <a:srgbClr val="FFFFFF"/>
                </a:highlight>
                <a:latin typeface="Consolas"/>
              </a:rPr>
              <a:t>(</a:t>
            </a:r>
            <a:r>
              <a:rPr lang="en-US" dirty="0" err="1">
                <a:solidFill>
                  <a:srgbClr val="2B91AF"/>
                </a:solidFill>
                <a:highlight>
                  <a:srgbClr val="FFFFFF"/>
                </a:highlight>
                <a:latin typeface="Consolas"/>
              </a:rPr>
              <a:t>Credencial</a:t>
            </a:r>
            <a:r>
              <a:rPr lang="en-US" dirty="0">
                <a:solidFill>
                  <a:srgbClr val="000000"/>
                </a:solidFill>
                <a:highlight>
                  <a:srgbClr val="FFFFFF"/>
                </a:highlight>
                <a:latin typeface="Consolas"/>
              </a:rPr>
              <a:t> c, </a:t>
            </a:r>
            <a:r>
              <a:rPr lang="en-US" dirty="0">
                <a:solidFill>
                  <a:srgbClr val="2B91AF"/>
                </a:solidFill>
                <a:highlight>
                  <a:srgbClr val="FFFFFF"/>
                </a:highlight>
                <a:latin typeface="Consolas"/>
              </a:rPr>
              <a:t>Auto</a:t>
            </a:r>
            <a:r>
              <a:rPr lang="en-US" dirty="0">
                <a:solidFill>
                  <a:srgbClr val="000000"/>
                </a:solidFill>
                <a:highlight>
                  <a:srgbClr val="FFFFFF"/>
                </a:highlight>
                <a:latin typeface="Consolas"/>
              </a:rPr>
              <a:t> a);</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bool</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ControlarIngreso</a:t>
            </a:r>
            <a:r>
              <a:rPr lang="en-US" dirty="0">
                <a:solidFill>
                  <a:srgbClr val="000000"/>
                </a:solidFill>
                <a:highlight>
                  <a:srgbClr val="FFFFFF"/>
                </a:highlight>
                <a:latin typeface="Consolas"/>
              </a:rPr>
              <a:t>(</a:t>
            </a:r>
            <a:r>
              <a:rPr lang="en-US" dirty="0" err="1">
                <a:solidFill>
                  <a:srgbClr val="2B91AF"/>
                </a:solidFill>
                <a:highlight>
                  <a:srgbClr val="FFFFFF"/>
                </a:highlight>
                <a:latin typeface="Consolas"/>
              </a:rPr>
              <a:t>Credencial</a:t>
            </a:r>
            <a:r>
              <a:rPr lang="en-US" dirty="0">
                <a:solidFill>
                  <a:srgbClr val="000000"/>
                </a:solidFill>
                <a:highlight>
                  <a:srgbClr val="FFFFFF"/>
                </a:highlight>
                <a:latin typeface="Consolas"/>
              </a:rPr>
              <a:t> c, </a:t>
            </a:r>
            <a:r>
              <a:rPr lang="en-US" dirty="0">
                <a:solidFill>
                  <a:srgbClr val="2B91AF"/>
                </a:solidFill>
                <a:highlight>
                  <a:srgbClr val="FFFFFF"/>
                </a:highlight>
                <a:latin typeface="Consolas"/>
              </a:rPr>
              <a:t>Auto</a:t>
            </a:r>
            <a:r>
              <a:rPr lang="en-US" dirty="0">
                <a:solidFill>
                  <a:srgbClr val="000000"/>
                </a:solidFill>
                <a:highlight>
                  <a:srgbClr val="FFFFFF"/>
                </a:highlight>
                <a:latin typeface="Consolas"/>
              </a:rPr>
              <a:t> a,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pago</a:t>
            </a:r>
            <a:r>
              <a:rPr lang="en-US" dirty="0">
                <a:solidFill>
                  <a:srgbClr val="000000"/>
                </a:solidFill>
                <a:highlight>
                  <a:srgbClr val="FFFFFF"/>
                </a:highlight>
                <a:latin typeface="Consolas"/>
              </a:rPr>
              <a:t>);</a:t>
            </a:r>
          </a:p>
          <a:p>
            <a:r>
              <a:rPr lang="es-ES_tradnl" dirty="0">
                <a:solidFill>
                  <a:srgbClr val="000000"/>
                </a:solidFill>
                <a:highlight>
                  <a:srgbClr val="FFFFFF"/>
                </a:highlight>
                <a:latin typeface="Consolas"/>
              </a:rPr>
              <a:t>    </a:t>
            </a:r>
            <a:r>
              <a:rPr lang="es-ES_tradnl" dirty="0" err="1">
                <a:solidFill>
                  <a:srgbClr val="0000FF"/>
                </a:solidFill>
                <a:highlight>
                  <a:srgbClr val="FFFFFF"/>
                </a:highlight>
                <a:latin typeface="Consolas"/>
              </a:rPr>
              <a:t>public</a:t>
            </a:r>
            <a:r>
              <a:rPr lang="es-ES_tradnl" dirty="0">
                <a:solidFill>
                  <a:srgbClr val="000000"/>
                </a:solidFill>
                <a:highlight>
                  <a:srgbClr val="FFFFFF"/>
                </a:highlight>
                <a:latin typeface="Consolas"/>
              </a:rPr>
              <a:t> </a:t>
            </a:r>
            <a:r>
              <a:rPr lang="es-ES_tradnl" dirty="0" err="1">
                <a:solidFill>
                  <a:srgbClr val="0000FF"/>
                </a:solidFill>
                <a:highlight>
                  <a:srgbClr val="FFFFFF"/>
                </a:highlight>
                <a:latin typeface="Consolas"/>
              </a:rPr>
              <a:t>void</a:t>
            </a:r>
            <a:r>
              <a:rPr lang="es-ES_tradnl" dirty="0">
                <a:solidFill>
                  <a:srgbClr val="000000"/>
                </a:solidFill>
                <a:highlight>
                  <a:srgbClr val="FFFFFF"/>
                </a:highlight>
                <a:latin typeface="Consolas"/>
              </a:rPr>
              <a:t> </a:t>
            </a:r>
            <a:r>
              <a:rPr lang="es-ES_tradnl" dirty="0" err="1">
                <a:solidFill>
                  <a:srgbClr val="000000"/>
                </a:solidFill>
                <a:highlight>
                  <a:srgbClr val="FFFFFF"/>
                </a:highlight>
                <a:latin typeface="Consolas"/>
              </a:rPr>
              <a:t>ControlarTiempoAutos</a:t>
            </a:r>
            <a:r>
              <a:rPr lang="es-ES_tradnl" dirty="0">
                <a:solidFill>
                  <a:srgbClr val="000000"/>
                </a:solidFill>
                <a:highlight>
                  <a:srgbClr val="FFFFFF"/>
                </a:highlight>
                <a:latin typeface="Consolas"/>
              </a:rPr>
              <a:t>(</a:t>
            </a:r>
            <a:r>
              <a:rPr lang="es-ES_tradnl" dirty="0">
                <a:solidFill>
                  <a:srgbClr val="2B91AF"/>
                </a:solidFill>
                <a:highlight>
                  <a:srgbClr val="FFFFFF"/>
                </a:highlight>
                <a:latin typeface="Consolas"/>
              </a:rPr>
              <a:t>Estacionamiento</a:t>
            </a:r>
            <a:r>
              <a:rPr lang="es-ES_tradnl" dirty="0">
                <a:solidFill>
                  <a:srgbClr val="000000"/>
                </a:solidFill>
                <a:highlight>
                  <a:srgbClr val="FFFFFF"/>
                </a:highlight>
                <a:latin typeface="Consolas"/>
              </a:rPr>
              <a:t> e, </a:t>
            </a:r>
            <a:r>
              <a:rPr lang="es-ES_tradnl" dirty="0" err="1">
                <a:solidFill>
                  <a:srgbClr val="0000FF"/>
                </a:solidFill>
                <a:highlight>
                  <a:srgbClr val="FFFFFF"/>
                </a:highlight>
                <a:latin typeface="Consolas"/>
              </a:rPr>
              <a:t>int</a:t>
            </a:r>
            <a:r>
              <a:rPr lang="es-ES_tradnl" dirty="0">
                <a:solidFill>
                  <a:srgbClr val="000000"/>
                </a:solidFill>
                <a:highlight>
                  <a:srgbClr val="FFFFFF"/>
                </a:highlight>
                <a:latin typeface="Consolas"/>
              </a:rPr>
              <a:t> </a:t>
            </a:r>
            <a:r>
              <a:rPr lang="es-ES_tradnl" dirty="0" err="1" smtClean="0">
                <a:solidFill>
                  <a:srgbClr val="000000"/>
                </a:solidFill>
                <a:highlight>
                  <a:srgbClr val="FFFFFF"/>
                </a:highlight>
                <a:latin typeface="Consolas"/>
              </a:rPr>
              <a:t>tMax</a:t>
            </a:r>
            <a:r>
              <a:rPr lang="es-ES_tradnl" dirty="0" smtClean="0">
                <a:solidFill>
                  <a:srgbClr val="000000"/>
                </a:solidFill>
                <a:highlight>
                  <a:srgbClr val="FFFFFF"/>
                </a:highlight>
                <a:latin typeface="Consolas"/>
              </a:rPr>
              <a:t>)</a:t>
            </a:r>
            <a:r>
              <a:rPr lang="es-ES_tradnl" dirty="0">
                <a:solidFill>
                  <a:srgbClr val="000000"/>
                </a:solidFill>
                <a:highlight>
                  <a:srgbClr val="FFFFFF"/>
                </a:highlight>
                <a:latin typeface="Consolas"/>
              </a:rPr>
              <a:t>;</a:t>
            </a:r>
          </a:p>
          <a:p>
            <a:r>
              <a:rPr lang="es-ES" dirty="0">
                <a:solidFill>
                  <a:srgbClr val="000000"/>
                </a:solidFill>
                <a:highlight>
                  <a:srgbClr val="FFFFFF"/>
                </a:highlight>
                <a:latin typeface="Consolas"/>
              </a:rPr>
              <a:t>}</a:t>
            </a:r>
            <a:endParaRPr lang="es-ES" dirty="0"/>
          </a:p>
        </p:txBody>
      </p:sp>
    </p:spTree>
    <p:extLst>
      <p:ext uri="{BB962C8B-B14F-4D97-AF65-F5344CB8AC3E}">
        <p14:creationId xmlns:p14="http://schemas.microsoft.com/office/powerpoint/2010/main" val="239395081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536" y="476672"/>
            <a:ext cx="8136904" cy="5909311"/>
          </a:xfrm>
          <a:prstGeom prst="rect">
            <a:avLst/>
          </a:prstGeom>
        </p:spPr>
        <p:txBody>
          <a:bodyPr wrap="square">
            <a:spAutoFit/>
          </a:bodyPr>
          <a:lstStyle/>
          <a:p>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Auto</a:t>
            </a:r>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String</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patente</a:t>
            </a:r>
            <a:r>
              <a:rPr lang="en-US" dirty="0">
                <a:solidFill>
                  <a:srgbClr val="000000"/>
                </a:solidFill>
                <a:highlight>
                  <a:srgbClr val="FFFFFF"/>
                </a:highlight>
                <a:latin typeface="Consolas"/>
              </a:rPr>
              <a:t>;</a:t>
            </a:r>
          </a:p>
          <a:p>
            <a:r>
              <a:rPr lang="es-ES" dirty="0" smtClean="0">
                <a:solidFill>
                  <a:srgbClr val="000000"/>
                </a:solidFill>
                <a:highlight>
                  <a:srgbClr val="FFFFFF"/>
                </a:highlight>
                <a:latin typeface="Consolas"/>
              </a:rPr>
              <a:t>}</a:t>
            </a:r>
            <a:endParaRPr lang="es-ES_tradnl" dirty="0" smtClean="0">
              <a:solidFill>
                <a:srgbClr val="0000FF"/>
              </a:solidFill>
              <a:highlight>
                <a:srgbClr val="FFFFFF"/>
              </a:highlight>
              <a:latin typeface="Consolas"/>
            </a:endParaRPr>
          </a:p>
          <a:p>
            <a:endParaRPr lang="es-ES_tradnl" dirty="0">
              <a:solidFill>
                <a:srgbClr val="0000FF"/>
              </a:solidFill>
              <a:highlight>
                <a:srgbClr val="FFFFFF"/>
              </a:highlight>
              <a:latin typeface="Consolas"/>
            </a:endParaRPr>
          </a:p>
          <a:p>
            <a:r>
              <a:rPr lang="es-ES_tradnl" dirty="0" err="1" smtClean="0">
                <a:solidFill>
                  <a:srgbClr val="0000FF"/>
                </a:solidFill>
                <a:highlight>
                  <a:srgbClr val="FFFFFF"/>
                </a:highlight>
                <a:latin typeface="Consolas"/>
              </a:rPr>
              <a:t>class</a:t>
            </a:r>
            <a:r>
              <a:rPr lang="es-ES_tradnl" dirty="0" smtClean="0">
                <a:solidFill>
                  <a:srgbClr val="000000"/>
                </a:solidFill>
                <a:highlight>
                  <a:srgbClr val="FFFFFF"/>
                </a:highlight>
                <a:latin typeface="Consolas"/>
              </a:rPr>
              <a:t> </a:t>
            </a:r>
            <a:r>
              <a:rPr lang="es-ES_tradnl" dirty="0">
                <a:solidFill>
                  <a:srgbClr val="2B91AF"/>
                </a:solidFill>
                <a:highlight>
                  <a:srgbClr val="FFFFFF"/>
                </a:highlight>
                <a:latin typeface="Consolas"/>
              </a:rPr>
              <a:t>Estacionamiento</a:t>
            </a:r>
            <a:r>
              <a:rPr lang="es-ES_tradnl"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Auto</a:t>
            </a:r>
            <a:r>
              <a:rPr lang="en-US" dirty="0">
                <a:solidFill>
                  <a:srgbClr val="000000"/>
                </a:solidFill>
                <a:highlight>
                  <a:srgbClr val="FFFFFF"/>
                </a:highlight>
                <a:latin typeface="Consolas"/>
              </a:rPr>
              <a:t>[] autos;</a:t>
            </a:r>
          </a:p>
          <a:p>
            <a:r>
              <a:rPr lang="es-ES" dirty="0">
                <a:solidFill>
                  <a:srgbClr val="000000"/>
                </a:solidFill>
                <a:highlight>
                  <a:srgbClr val="FFFFFF"/>
                </a:highlight>
                <a:latin typeface="Consolas"/>
              </a:rPr>
              <a:t>}</a:t>
            </a:r>
          </a:p>
          <a:p>
            <a:endParaRPr lang="es-ES" dirty="0">
              <a:solidFill>
                <a:srgbClr val="000000"/>
              </a:solidFill>
              <a:highlight>
                <a:srgbClr val="FFFFFF"/>
              </a:highlight>
              <a:latin typeface="Consolas"/>
            </a:endParaRPr>
          </a:p>
          <a:p>
            <a:r>
              <a:rPr lang="en-US" dirty="0">
                <a:solidFill>
                  <a:srgbClr val="0000FF"/>
                </a:solidFill>
                <a:highlight>
                  <a:srgbClr val="FFFFFF"/>
                </a:highlight>
                <a:latin typeface="Consolas"/>
              </a:rPr>
              <a:t>abstract</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Recinto</a:t>
            </a:r>
            <a:r>
              <a:rPr lang="en-US" dirty="0">
                <a:solidFill>
                  <a:srgbClr val="000000"/>
                </a:solidFill>
                <a:highlight>
                  <a:srgbClr val="FFFFFF"/>
                </a:highlight>
                <a:latin typeface="Consolas"/>
              </a:rPr>
              <a:t> {</a:t>
            </a:r>
          </a:p>
          <a:p>
            <a:r>
              <a:rPr lang="it-IT" dirty="0">
                <a:solidFill>
                  <a:srgbClr val="000000"/>
                </a:solidFill>
                <a:highlight>
                  <a:srgbClr val="FFFFFF"/>
                </a:highlight>
                <a:latin typeface="Consolas"/>
              </a:rPr>
              <a:t>    </a:t>
            </a:r>
            <a:r>
              <a:rPr lang="it-IT" dirty="0">
                <a:solidFill>
                  <a:srgbClr val="0000FF"/>
                </a:solidFill>
                <a:highlight>
                  <a:srgbClr val="FFFFFF"/>
                </a:highlight>
                <a:latin typeface="Consolas"/>
              </a:rPr>
              <a:t>private</a:t>
            </a:r>
            <a:r>
              <a:rPr lang="it-IT" dirty="0">
                <a:solidFill>
                  <a:srgbClr val="000000"/>
                </a:solidFill>
                <a:highlight>
                  <a:srgbClr val="FFFFFF"/>
                </a:highlight>
                <a:latin typeface="Consolas"/>
              </a:rPr>
              <a:t> </a:t>
            </a:r>
            <a:r>
              <a:rPr lang="it-IT" dirty="0">
                <a:solidFill>
                  <a:srgbClr val="2B91AF"/>
                </a:solidFill>
                <a:highlight>
                  <a:srgbClr val="FFFFFF"/>
                </a:highlight>
                <a:latin typeface="Consolas"/>
              </a:rPr>
              <a:t>Sistema</a:t>
            </a:r>
            <a:r>
              <a:rPr lang="it-IT" dirty="0">
                <a:solidFill>
                  <a:srgbClr val="000000"/>
                </a:solidFill>
                <a:highlight>
                  <a:srgbClr val="FFFFFF"/>
                </a:highlight>
                <a:latin typeface="Consolas"/>
              </a:rPr>
              <a:t> sistema;</a:t>
            </a:r>
          </a:p>
          <a:p>
            <a:r>
              <a:rPr lang="es-ES_tradnl" dirty="0">
                <a:solidFill>
                  <a:srgbClr val="000000"/>
                </a:solidFill>
                <a:highlight>
                  <a:srgbClr val="FFFFFF"/>
                </a:highlight>
                <a:latin typeface="Consolas"/>
              </a:rPr>
              <a:t>    </a:t>
            </a:r>
            <a:r>
              <a:rPr lang="es-ES_tradnl" dirty="0" err="1">
                <a:solidFill>
                  <a:srgbClr val="0000FF"/>
                </a:solidFill>
                <a:highlight>
                  <a:srgbClr val="FFFFFF"/>
                </a:highlight>
                <a:latin typeface="Consolas"/>
              </a:rPr>
              <a:t>public</a:t>
            </a:r>
            <a:r>
              <a:rPr lang="es-ES_tradnl" dirty="0">
                <a:solidFill>
                  <a:srgbClr val="000000"/>
                </a:solidFill>
                <a:highlight>
                  <a:srgbClr val="FFFFFF"/>
                </a:highlight>
                <a:latin typeface="Consolas"/>
              </a:rPr>
              <a:t> </a:t>
            </a:r>
            <a:r>
              <a:rPr lang="es-ES_tradnl" dirty="0" err="1">
                <a:solidFill>
                  <a:srgbClr val="0000FF"/>
                </a:solidFill>
                <a:highlight>
                  <a:srgbClr val="FFFFFF"/>
                </a:highlight>
                <a:latin typeface="Consolas"/>
              </a:rPr>
              <a:t>int</a:t>
            </a:r>
            <a:r>
              <a:rPr lang="es-ES_tradnl" dirty="0">
                <a:solidFill>
                  <a:srgbClr val="000000"/>
                </a:solidFill>
                <a:highlight>
                  <a:srgbClr val="FFFFFF"/>
                </a:highlight>
                <a:latin typeface="Consolas"/>
              </a:rPr>
              <a:t> </a:t>
            </a:r>
            <a:r>
              <a:rPr lang="es-ES_tradnl" dirty="0" err="1">
                <a:solidFill>
                  <a:srgbClr val="000000"/>
                </a:solidFill>
                <a:highlight>
                  <a:srgbClr val="FFFFFF"/>
                </a:highlight>
                <a:latin typeface="Consolas"/>
              </a:rPr>
              <a:t>tiempoMaximo</a:t>
            </a:r>
            <a:r>
              <a:rPr lang="es-ES_tradnl"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abstract</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bool</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Ingresar</a:t>
            </a:r>
            <a:r>
              <a:rPr lang="en-US" dirty="0">
                <a:solidFill>
                  <a:srgbClr val="000000"/>
                </a:solidFill>
                <a:highlight>
                  <a:srgbClr val="FFFFFF"/>
                </a:highlight>
                <a:latin typeface="Consolas"/>
              </a:rPr>
              <a:t>(</a:t>
            </a:r>
            <a:r>
              <a:rPr lang="en-US" dirty="0" err="1">
                <a:solidFill>
                  <a:srgbClr val="2B91AF"/>
                </a:solidFill>
                <a:highlight>
                  <a:srgbClr val="FFFFFF"/>
                </a:highlight>
                <a:latin typeface="Consolas"/>
              </a:rPr>
              <a:t>Usuario</a:t>
            </a:r>
            <a:r>
              <a:rPr lang="en-US" dirty="0">
                <a:solidFill>
                  <a:srgbClr val="000000"/>
                </a:solidFill>
                <a:highlight>
                  <a:srgbClr val="FFFFFF"/>
                </a:highlight>
                <a:latin typeface="Consolas"/>
              </a:rPr>
              <a:t> u, </a:t>
            </a:r>
            <a:r>
              <a:rPr lang="en-US" dirty="0">
                <a:solidFill>
                  <a:srgbClr val="2B91AF"/>
                </a:solidFill>
                <a:highlight>
                  <a:srgbClr val="FFFFFF"/>
                </a:highlight>
                <a:latin typeface="Consolas"/>
              </a:rPr>
              <a:t>Auto</a:t>
            </a:r>
            <a:r>
              <a:rPr lang="en-US" dirty="0">
                <a:solidFill>
                  <a:srgbClr val="000000"/>
                </a:solidFill>
                <a:highlight>
                  <a:srgbClr val="FFFFFF"/>
                </a:highlight>
                <a:latin typeface="Consolas"/>
              </a:rPr>
              <a:t> a);</a:t>
            </a:r>
          </a:p>
          <a:p>
            <a:r>
              <a:rPr lang="es-ES_tradnl" dirty="0">
                <a:solidFill>
                  <a:srgbClr val="000000"/>
                </a:solidFill>
                <a:highlight>
                  <a:srgbClr val="FFFFFF"/>
                </a:highlight>
                <a:latin typeface="Consolas"/>
              </a:rPr>
              <a:t>    </a:t>
            </a:r>
            <a:r>
              <a:rPr lang="es-ES_tradnl" dirty="0" err="1">
                <a:solidFill>
                  <a:srgbClr val="0000FF"/>
                </a:solidFill>
                <a:highlight>
                  <a:srgbClr val="FFFFFF"/>
                </a:highlight>
                <a:latin typeface="Consolas"/>
              </a:rPr>
              <a:t>public</a:t>
            </a:r>
            <a:r>
              <a:rPr lang="es-ES_tradnl" dirty="0">
                <a:solidFill>
                  <a:srgbClr val="000000"/>
                </a:solidFill>
                <a:highlight>
                  <a:srgbClr val="FFFFFF"/>
                </a:highlight>
                <a:latin typeface="Consolas"/>
              </a:rPr>
              <a:t> </a:t>
            </a:r>
            <a:r>
              <a:rPr lang="es-ES_tradnl" dirty="0" err="1">
                <a:solidFill>
                  <a:srgbClr val="0000FF"/>
                </a:solidFill>
                <a:highlight>
                  <a:srgbClr val="FFFFFF"/>
                </a:highlight>
                <a:latin typeface="Consolas"/>
              </a:rPr>
              <a:t>bool</a:t>
            </a:r>
            <a:r>
              <a:rPr lang="es-ES_tradnl" dirty="0">
                <a:solidFill>
                  <a:srgbClr val="000000"/>
                </a:solidFill>
                <a:highlight>
                  <a:srgbClr val="FFFFFF"/>
                </a:highlight>
                <a:latin typeface="Consolas"/>
              </a:rPr>
              <a:t> </a:t>
            </a:r>
            <a:r>
              <a:rPr lang="es-ES_tradnl" dirty="0" err="1">
                <a:solidFill>
                  <a:srgbClr val="000000"/>
                </a:solidFill>
                <a:highlight>
                  <a:srgbClr val="FFFFFF"/>
                </a:highlight>
                <a:latin typeface="Consolas"/>
              </a:rPr>
              <a:t>RevisarCredencial</a:t>
            </a:r>
            <a:r>
              <a:rPr lang="es-ES_tradnl" dirty="0">
                <a:solidFill>
                  <a:srgbClr val="000000"/>
                </a:solidFill>
                <a:highlight>
                  <a:srgbClr val="FFFFFF"/>
                </a:highlight>
                <a:latin typeface="Consolas"/>
              </a:rPr>
              <a:t>(</a:t>
            </a:r>
            <a:r>
              <a:rPr lang="es-ES_tradnl" dirty="0">
                <a:solidFill>
                  <a:srgbClr val="2B91AF"/>
                </a:solidFill>
                <a:highlight>
                  <a:srgbClr val="FFFFFF"/>
                </a:highlight>
                <a:latin typeface="Consolas"/>
              </a:rPr>
              <a:t>Credencial</a:t>
            </a:r>
            <a:r>
              <a:rPr lang="es-ES_tradnl" dirty="0">
                <a:solidFill>
                  <a:srgbClr val="000000"/>
                </a:solidFill>
                <a:highlight>
                  <a:srgbClr val="FFFFFF"/>
                </a:highlight>
                <a:latin typeface="Consolas"/>
              </a:rPr>
              <a:t> c, </a:t>
            </a:r>
            <a:r>
              <a:rPr lang="es-ES_tradnl" dirty="0">
                <a:solidFill>
                  <a:srgbClr val="2B91AF"/>
                </a:solidFill>
                <a:highlight>
                  <a:srgbClr val="FFFFFF"/>
                </a:highlight>
                <a:latin typeface="Consolas"/>
              </a:rPr>
              <a:t>Auto</a:t>
            </a:r>
            <a:r>
              <a:rPr lang="es-ES_tradnl" dirty="0">
                <a:solidFill>
                  <a:srgbClr val="000000"/>
                </a:solidFill>
                <a:highlight>
                  <a:srgbClr val="FFFFFF"/>
                </a:highlight>
                <a:latin typeface="Consolas"/>
              </a:rPr>
              <a:t> a);</a:t>
            </a:r>
          </a:p>
          <a:p>
            <a:r>
              <a:rPr lang="es-ES" dirty="0">
                <a:solidFill>
                  <a:srgbClr val="000000"/>
                </a:solidFill>
                <a:highlight>
                  <a:srgbClr val="FFFFFF"/>
                </a:highlight>
                <a:latin typeface="Consolas"/>
              </a:rPr>
              <a:t>}</a:t>
            </a:r>
          </a:p>
          <a:p>
            <a:endParaRPr lang="es-ES" dirty="0">
              <a:solidFill>
                <a:srgbClr val="000000"/>
              </a:solidFill>
              <a:highlight>
                <a:srgbClr val="FFFFFF"/>
              </a:highlight>
              <a:latin typeface="Consolas"/>
            </a:endParaRPr>
          </a:p>
          <a:p>
            <a:r>
              <a:rPr lang="pt-BR" dirty="0" err="1">
                <a:solidFill>
                  <a:srgbClr val="0000FF"/>
                </a:solidFill>
                <a:highlight>
                  <a:srgbClr val="FFFFFF"/>
                </a:highlight>
                <a:latin typeface="Consolas"/>
              </a:rPr>
              <a:t>class</a:t>
            </a:r>
            <a:r>
              <a:rPr lang="pt-BR" dirty="0">
                <a:solidFill>
                  <a:srgbClr val="000000"/>
                </a:solidFill>
                <a:highlight>
                  <a:srgbClr val="FFFFFF"/>
                </a:highlight>
                <a:latin typeface="Consolas"/>
              </a:rPr>
              <a:t> </a:t>
            </a:r>
            <a:r>
              <a:rPr lang="pt-BR" dirty="0" err="1">
                <a:solidFill>
                  <a:srgbClr val="2B91AF"/>
                </a:solidFill>
                <a:highlight>
                  <a:srgbClr val="FFFFFF"/>
                </a:highlight>
                <a:latin typeface="Consolas"/>
              </a:rPr>
              <a:t>RecintoPrivado</a:t>
            </a:r>
            <a:r>
              <a:rPr lang="pt-BR" dirty="0">
                <a:solidFill>
                  <a:srgbClr val="000000"/>
                </a:solidFill>
                <a:highlight>
                  <a:srgbClr val="FFFFFF"/>
                </a:highlight>
                <a:latin typeface="Consolas"/>
              </a:rPr>
              <a:t> : </a:t>
            </a:r>
            <a:r>
              <a:rPr lang="pt-BR" dirty="0">
                <a:solidFill>
                  <a:srgbClr val="2B91AF"/>
                </a:solidFill>
                <a:highlight>
                  <a:srgbClr val="FFFFFF"/>
                </a:highlight>
                <a:latin typeface="Consolas"/>
              </a:rPr>
              <a:t>Recinto</a:t>
            </a:r>
            <a:r>
              <a:rPr lang="pt-BR" dirty="0">
                <a:solidFill>
                  <a:srgbClr val="000000"/>
                </a:solidFill>
                <a:highlight>
                  <a:srgbClr val="FFFFFF"/>
                </a:highlight>
                <a:latin typeface="Consolas"/>
              </a:rPr>
              <a:t> {</a:t>
            </a:r>
          </a:p>
          <a:p>
            <a:r>
              <a:rPr lang="pt-BR" dirty="0">
                <a:solidFill>
                  <a:srgbClr val="000000"/>
                </a:solidFill>
                <a:highlight>
                  <a:srgbClr val="FFFFFF"/>
                </a:highlight>
                <a:latin typeface="Consolas"/>
              </a:rPr>
              <a:t>    </a:t>
            </a:r>
            <a:r>
              <a:rPr lang="pt-BR" dirty="0" err="1">
                <a:solidFill>
                  <a:srgbClr val="0000FF"/>
                </a:solidFill>
                <a:highlight>
                  <a:srgbClr val="FFFFFF"/>
                </a:highlight>
                <a:latin typeface="Consolas"/>
              </a:rPr>
              <a:t>private</a:t>
            </a:r>
            <a:r>
              <a:rPr lang="pt-BR" dirty="0">
                <a:solidFill>
                  <a:srgbClr val="000000"/>
                </a:solidFill>
                <a:highlight>
                  <a:srgbClr val="FFFFFF"/>
                </a:highlight>
                <a:latin typeface="Consolas"/>
              </a:rPr>
              <a:t> </a:t>
            </a:r>
            <a:r>
              <a:rPr lang="pt-BR" dirty="0" err="1">
                <a:solidFill>
                  <a:srgbClr val="2B91AF"/>
                </a:solidFill>
                <a:highlight>
                  <a:srgbClr val="FFFFFF"/>
                </a:highlight>
                <a:latin typeface="Consolas"/>
              </a:rPr>
              <a:t>List</a:t>
            </a:r>
            <a:r>
              <a:rPr lang="pt-BR" dirty="0">
                <a:solidFill>
                  <a:srgbClr val="000000"/>
                </a:solidFill>
                <a:highlight>
                  <a:srgbClr val="FFFFFF"/>
                </a:highlight>
                <a:latin typeface="Consolas"/>
              </a:rPr>
              <a:t>&lt;</a:t>
            </a:r>
            <a:r>
              <a:rPr lang="pt-BR" dirty="0">
                <a:solidFill>
                  <a:srgbClr val="2B91AF"/>
                </a:solidFill>
                <a:highlight>
                  <a:srgbClr val="FFFFFF"/>
                </a:highlight>
                <a:latin typeface="Consolas"/>
              </a:rPr>
              <a:t>C3</a:t>
            </a:r>
            <a:r>
              <a:rPr lang="pt-BR" dirty="0">
                <a:solidFill>
                  <a:srgbClr val="000000"/>
                </a:solidFill>
                <a:highlight>
                  <a:srgbClr val="FFFFFF"/>
                </a:highlight>
                <a:latin typeface="Consolas"/>
              </a:rPr>
              <a:t>&gt; autorizados;</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override</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bool</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Ingresar</a:t>
            </a:r>
            <a:r>
              <a:rPr lang="en-US" dirty="0">
                <a:solidFill>
                  <a:srgbClr val="000000"/>
                </a:solidFill>
                <a:highlight>
                  <a:srgbClr val="FFFFFF"/>
                </a:highlight>
                <a:latin typeface="Consolas"/>
              </a:rPr>
              <a:t>(</a:t>
            </a:r>
            <a:r>
              <a:rPr lang="en-US" dirty="0" err="1">
                <a:solidFill>
                  <a:srgbClr val="2B91AF"/>
                </a:solidFill>
                <a:highlight>
                  <a:srgbClr val="FFFFFF"/>
                </a:highlight>
                <a:latin typeface="Consolas"/>
              </a:rPr>
              <a:t>Usuario</a:t>
            </a:r>
            <a:r>
              <a:rPr lang="en-US" dirty="0">
                <a:solidFill>
                  <a:srgbClr val="000000"/>
                </a:solidFill>
                <a:highlight>
                  <a:srgbClr val="FFFFFF"/>
                </a:highlight>
                <a:latin typeface="Consolas"/>
              </a:rPr>
              <a:t> u, </a:t>
            </a:r>
            <a:r>
              <a:rPr lang="en-US" dirty="0">
                <a:solidFill>
                  <a:srgbClr val="2B91AF"/>
                </a:solidFill>
                <a:highlight>
                  <a:srgbClr val="FFFFFF"/>
                </a:highlight>
                <a:latin typeface="Consolas"/>
              </a:rPr>
              <a:t>Auto</a:t>
            </a:r>
            <a:r>
              <a:rPr lang="en-US" dirty="0">
                <a:solidFill>
                  <a:srgbClr val="000000"/>
                </a:solidFill>
                <a:highlight>
                  <a:srgbClr val="FFFFFF"/>
                </a:highlight>
                <a:latin typeface="Consolas"/>
              </a:rPr>
              <a:t> a);</a:t>
            </a:r>
          </a:p>
          <a:p>
            <a:r>
              <a:rPr lang="it-IT" dirty="0">
                <a:solidFill>
                  <a:srgbClr val="000000"/>
                </a:solidFill>
                <a:highlight>
                  <a:srgbClr val="FFFFFF"/>
                </a:highlight>
                <a:latin typeface="Consolas"/>
              </a:rPr>
              <a:t>    </a:t>
            </a:r>
            <a:r>
              <a:rPr lang="it-IT" dirty="0">
                <a:solidFill>
                  <a:srgbClr val="0000FF"/>
                </a:solidFill>
                <a:highlight>
                  <a:srgbClr val="FFFFFF"/>
                </a:highlight>
                <a:latin typeface="Consolas"/>
              </a:rPr>
              <a:t>private</a:t>
            </a:r>
            <a:r>
              <a:rPr lang="it-IT" dirty="0">
                <a:solidFill>
                  <a:srgbClr val="000000"/>
                </a:solidFill>
                <a:highlight>
                  <a:srgbClr val="FFFFFF"/>
                </a:highlight>
                <a:latin typeface="Consolas"/>
              </a:rPr>
              <a:t> </a:t>
            </a:r>
            <a:r>
              <a:rPr lang="it-IT" dirty="0" err="1">
                <a:solidFill>
                  <a:srgbClr val="0000FF"/>
                </a:solidFill>
                <a:highlight>
                  <a:srgbClr val="FFFFFF"/>
                </a:highlight>
                <a:latin typeface="Consolas"/>
              </a:rPr>
              <a:t>bool</a:t>
            </a:r>
            <a:r>
              <a:rPr lang="it-IT" dirty="0">
                <a:solidFill>
                  <a:srgbClr val="000000"/>
                </a:solidFill>
                <a:highlight>
                  <a:srgbClr val="FFFFFF"/>
                </a:highlight>
                <a:latin typeface="Consolas"/>
              </a:rPr>
              <a:t> </a:t>
            </a:r>
            <a:r>
              <a:rPr lang="it-IT" dirty="0" err="1">
                <a:solidFill>
                  <a:srgbClr val="000000"/>
                </a:solidFill>
                <a:highlight>
                  <a:srgbClr val="FFFFFF"/>
                </a:highlight>
                <a:latin typeface="Consolas"/>
              </a:rPr>
              <a:t>Cobrar</a:t>
            </a:r>
            <a:r>
              <a:rPr lang="it-IT" dirty="0">
                <a:solidFill>
                  <a:srgbClr val="000000"/>
                </a:solidFill>
                <a:highlight>
                  <a:srgbClr val="FFFFFF"/>
                </a:highlight>
                <a:latin typeface="Consolas"/>
              </a:rPr>
              <a:t>(</a:t>
            </a:r>
            <a:r>
              <a:rPr lang="it-IT" dirty="0">
                <a:solidFill>
                  <a:srgbClr val="2B91AF"/>
                </a:solidFill>
                <a:highlight>
                  <a:srgbClr val="FFFFFF"/>
                </a:highlight>
                <a:latin typeface="Consolas"/>
              </a:rPr>
              <a:t>Usuario</a:t>
            </a:r>
            <a:r>
              <a:rPr lang="it-IT" dirty="0">
                <a:solidFill>
                  <a:srgbClr val="000000"/>
                </a:solidFill>
                <a:highlight>
                  <a:srgbClr val="FFFFFF"/>
                </a:highlight>
                <a:latin typeface="Consolas"/>
              </a:rPr>
              <a:t> u);</a:t>
            </a:r>
          </a:p>
          <a:p>
            <a:r>
              <a:rPr lang="fi-FI" dirty="0">
                <a:solidFill>
                  <a:srgbClr val="000000"/>
                </a:solidFill>
                <a:highlight>
                  <a:srgbClr val="FFFFFF"/>
                </a:highlight>
                <a:latin typeface="Consolas"/>
              </a:rPr>
              <a:t>    </a:t>
            </a:r>
            <a:r>
              <a:rPr lang="fi-FI" dirty="0" err="1">
                <a:solidFill>
                  <a:srgbClr val="0000FF"/>
                </a:solidFill>
                <a:highlight>
                  <a:srgbClr val="FFFFFF"/>
                </a:highlight>
                <a:latin typeface="Consolas"/>
              </a:rPr>
              <a:t>public</a:t>
            </a:r>
            <a:r>
              <a:rPr lang="fi-FI" dirty="0">
                <a:solidFill>
                  <a:srgbClr val="000000"/>
                </a:solidFill>
                <a:highlight>
                  <a:srgbClr val="FFFFFF"/>
                </a:highlight>
                <a:latin typeface="Consolas"/>
              </a:rPr>
              <a:t> </a:t>
            </a:r>
            <a:r>
              <a:rPr lang="fi-FI" dirty="0" err="1">
                <a:solidFill>
                  <a:srgbClr val="0000FF"/>
                </a:solidFill>
                <a:highlight>
                  <a:srgbClr val="FFFFFF"/>
                </a:highlight>
                <a:latin typeface="Consolas"/>
              </a:rPr>
              <a:t>void</a:t>
            </a:r>
            <a:r>
              <a:rPr lang="fi-FI" dirty="0">
                <a:solidFill>
                  <a:srgbClr val="000000"/>
                </a:solidFill>
                <a:highlight>
                  <a:srgbClr val="FFFFFF"/>
                </a:highlight>
                <a:latin typeface="Consolas"/>
              </a:rPr>
              <a:t> Autorizar(</a:t>
            </a:r>
            <a:r>
              <a:rPr lang="fi-FI" dirty="0">
                <a:solidFill>
                  <a:srgbClr val="2B91AF"/>
                </a:solidFill>
                <a:highlight>
                  <a:srgbClr val="FFFFFF"/>
                </a:highlight>
                <a:latin typeface="Consolas"/>
              </a:rPr>
              <a:t>C1</a:t>
            </a:r>
            <a:r>
              <a:rPr lang="fi-FI" dirty="0">
                <a:solidFill>
                  <a:srgbClr val="000000"/>
                </a:solidFill>
                <a:highlight>
                  <a:srgbClr val="FFFFFF"/>
                </a:highlight>
                <a:latin typeface="Consolas"/>
              </a:rPr>
              <a:t> </a:t>
            </a:r>
            <a:r>
              <a:rPr lang="fi-FI" dirty="0" err="1">
                <a:solidFill>
                  <a:srgbClr val="000000"/>
                </a:solidFill>
                <a:highlight>
                  <a:srgbClr val="FFFFFF"/>
                </a:highlight>
                <a:latin typeface="Consolas"/>
              </a:rPr>
              <a:t>premium</a:t>
            </a:r>
            <a:r>
              <a:rPr lang="fi-FI" dirty="0">
                <a:solidFill>
                  <a:srgbClr val="000000"/>
                </a:solidFill>
                <a:highlight>
                  <a:srgbClr val="FFFFFF"/>
                </a:highlight>
                <a:latin typeface="Consolas"/>
              </a:rPr>
              <a:t>, </a:t>
            </a:r>
            <a:r>
              <a:rPr lang="fi-FI" dirty="0">
                <a:solidFill>
                  <a:srgbClr val="2B91AF"/>
                </a:solidFill>
                <a:highlight>
                  <a:srgbClr val="FFFFFF"/>
                </a:highlight>
                <a:latin typeface="Consolas"/>
              </a:rPr>
              <a:t>C3</a:t>
            </a:r>
            <a:r>
              <a:rPr lang="fi-FI" dirty="0">
                <a:solidFill>
                  <a:srgbClr val="000000"/>
                </a:solidFill>
                <a:highlight>
                  <a:srgbClr val="FFFFFF"/>
                </a:highlight>
                <a:latin typeface="Consolas"/>
              </a:rPr>
              <a:t> </a:t>
            </a:r>
            <a:r>
              <a:rPr lang="fi-FI" dirty="0" err="1">
                <a:solidFill>
                  <a:srgbClr val="000000"/>
                </a:solidFill>
                <a:highlight>
                  <a:srgbClr val="FFFFFF"/>
                </a:highlight>
                <a:latin typeface="Consolas"/>
              </a:rPr>
              <a:t>invitado</a:t>
            </a:r>
            <a:r>
              <a:rPr lang="fi-FI" dirty="0">
                <a:solidFill>
                  <a:srgbClr val="000000"/>
                </a:solidFill>
                <a:highlight>
                  <a:srgbClr val="FFFFFF"/>
                </a:highlight>
                <a:latin typeface="Consolas"/>
              </a:rPr>
              <a:t>);</a:t>
            </a:r>
          </a:p>
          <a:p>
            <a:r>
              <a:rPr lang="es-ES" dirty="0" smtClean="0">
                <a:solidFill>
                  <a:srgbClr val="000000"/>
                </a:solidFill>
                <a:highlight>
                  <a:srgbClr val="FFFFFF"/>
                </a:highlight>
                <a:latin typeface="Consolas"/>
              </a:rPr>
              <a:t>}</a:t>
            </a:r>
          </a:p>
        </p:txBody>
      </p:sp>
    </p:spTree>
    <p:extLst>
      <p:ext uri="{BB962C8B-B14F-4D97-AF65-F5344CB8AC3E}">
        <p14:creationId xmlns:p14="http://schemas.microsoft.com/office/powerpoint/2010/main" val="212417240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852936"/>
            <a:ext cx="8229600" cy="1143000"/>
          </a:xfrm>
        </p:spPr>
        <p:txBody>
          <a:bodyPr>
            <a:normAutofit/>
          </a:bodyPr>
          <a:lstStyle/>
          <a:p>
            <a:r>
              <a:rPr lang="es-ES" dirty="0" smtClean="0">
                <a:solidFill>
                  <a:schemeClr val="accent2"/>
                </a:solidFill>
              </a:rPr>
              <a:t>Pregunta de desarrollo con código</a:t>
            </a:r>
            <a:endParaRPr lang="es-CL" dirty="0">
              <a:solidFill>
                <a:schemeClr val="accent2"/>
              </a:solidFill>
            </a:endParaRPr>
          </a:p>
        </p:txBody>
      </p:sp>
    </p:spTree>
    <p:extLst>
      <p:ext uri="{BB962C8B-B14F-4D97-AF65-F5344CB8AC3E}">
        <p14:creationId xmlns:p14="http://schemas.microsoft.com/office/powerpoint/2010/main" val="3508938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dirty="0" smtClean="0">
                <a:solidFill>
                  <a:schemeClr val="accent2"/>
                </a:solidFill>
              </a:rPr>
              <a:t>Desarrollo</a:t>
            </a:r>
            <a:endParaRPr lang="es-CL" dirty="0">
              <a:solidFill>
                <a:schemeClr val="accent2"/>
              </a:solidFill>
            </a:endParaRPr>
          </a:p>
        </p:txBody>
      </p:sp>
      <p:sp>
        <p:nvSpPr>
          <p:cNvPr id="3" name="2 Marcador de contenido"/>
          <p:cNvSpPr>
            <a:spLocks noGrp="1"/>
          </p:cNvSpPr>
          <p:nvPr>
            <p:ph idx="1"/>
          </p:nvPr>
        </p:nvSpPr>
        <p:spPr>
          <a:xfrm>
            <a:off x="251520" y="1412776"/>
            <a:ext cx="8784976" cy="4032448"/>
          </a:xfrm>
        </p:spPr>
        <p:txBody>
          <a:bodyPr>
            <a:normAutofit lnSpcReduction="10000"/>
          </a:bodyPr>
          <a:lstStyle/>
          <a:p>
            <a:pPr>
              <a:buFontTx/>
              <a:buChar char="-"/>
            </a:pPr>
            <a:r>
              <a:rPr lang="es-CL" dirty="0" smtClean="0">
                <a:solidFill>
                  <a:schemeClr val="bg1">
                    <a:lumMod val="50000"/>
                  </a:schemeClr>
                </a:solidFill>
              </a:rPr>
              <a:t>Sin utilizar las Collections de .NET, haga un sistema de registro para los autos que entran con una credencial asociada</a:t>
            </a:r>
            <a:r>
              <a:rPr lang="es-CL" dirty="0" smtClean="0">
                <a:solidFill>
                  <a:schemeClr val="bg1">
                    <a:lumMod val="50000"/>
                  </a:schemeClr>
                </a:solidFill>
              </a:rPr>
              <a:t>.</a:t>
            </a:r>
          </a:p>
          <a:p>
            <a:pPr>
              <a:buFontTx/>
              <a:buChar char="-"/>
            </a:pPr>
            <a:r>
              <a:rPr lang="es-CL" dirty="0" smtClean="0">
                <a:solidFill>
                  <a:schemeClr val="bg1">
                    <a:lumMod val="50000"/>
                  </a:schemeClr>
                </a:solidFill>
              </a:rPr>
              <a:t>Cada registro puede tener a lo m</a:t>
            </a:r>
            <a:r>
              <a:rPr lang="es-CL" dirty="0" smtClean="0">
                <a:solidFill>
                  <a:schemeClr val="bg1">
                    <a:lumMod val="50000"/>
                  </a:schemeClr>
                </a:solidFill>
              </a:rPr>
              <a:t>ás 10 entidades. Una vez llenado uno, este registro rediccionará las nuevas entidades al registro consecutivo.</a:t>
            </a:r>
            <a:endParaRPr lang="es-CL" dirty="0">
              <a:solidFill>
                <a:schemeClr val="bg1">
                  <a:lumMod val="50000"/>
                </a:schemeClr>
              </a:solidFill>
            </a:endParaRPr>
          </a:p>
          <a:p>
            <a:pPr>
              <a:buFontTx/>
              <a:buChar char="-"/>
            </a:pPr>
            <a:r>
              <a:rPr lang="es-CL" dirty="0" smtClean="0">
                <a:solidFill>
                  <a:schemeClr val="bg1">
                    <a:lumMod val="50000"/>
                  </a:schemeClr>
                </a:solidFill>
              </a:rPr>
              <a:t>SPOILER ALERT: haga un </a:t>
            </a:r>
            <a:r>
              <a:rPr lang="es-CL" dirty="0" smtClean="0">
                <a:solidFill>
                  <a:schemeClr val="bg1">
                    <a:lumMod val="50000"/>
                  </a:schemeClr>
                </a:solidFill>
              </a:rPr>
              <a:t>“diccionario” con referencia a otro diccionario y as</a:t>
            </a:r>
            <a:r>
              <a:rPr lang="es-CL" dirty="0" smtClean="0">
                <a:solidFill>
                  <a:schemeClr val="bg1">
                    <a:lumMod val="50000"/>
                  </a:schemeClr>
                </a:solidFill>
              </a:rPr>
              <a:t>í</a:t>
            </a:r>
            <a:r>
              <a:rPr lang="es-ES" dirty="0" smtClean="0">
                <a:solidFill>
                  <a:schemeClr val="bg1">
                    <a:lumMod val="50000"/>
                  </a:schemeClr>
                </a:solidFill>
              </a:rPr>
              <a:t>… (recursivo)</a:t>
            </a:r>
            <a:endParaRPr lang="es-CL" dirty="0">
              <a:solidFill>
                <a:schemeClr val="bg1">
                  <a:lumMod val="50000"/>
                </a:schemeClr>
              </a:solidFill>
            </a:endParaRPr>
          </a:p>
        </p:txBody>
      </p:sp>
      <p:pic>
        <p:nvPicPr>
          <p:cNvPr id="4" name="Imagen 3"/>
          <p:cNvPicPr>
            <a:picLocks noChangeAspect="1"/>
          </p:cNvPicPr>
          <p:nvPr/>
        </p:nvPicPr>
        <p:blipFill>
          <a:blip r:embed="rId3"/>
          <a:stretch>
            <a:fillRect/>
          </a:stretch>
        </p:blipFill>
        <p:spPr>
          <a:xfrm>
            <a:off x="1835696" y="5229200"/>
            <a:ext cx="1485900" cy="1422400"/>
          </a:xfrm>
          <a:prstGeom prst="rect">
            <a:avLst/>
          </a:prstGeom>
        </p:spPr>
      </p:pic>
      <p:sp>
        <p:nvSpPr>
          <p:cNvPr id="5" name="CuadroTexto 4"/>
          <p:cNvSpPr txBox="1"/>
          <p:nvPr/>
        </p:nvSpPr>
        <p:spPr>
          <a:xfrm>
            <a:off x="3275856" y="5661248"/>
            <a:ext cx="4963794" cy="523220"/>
          </a:xfrm>
          <a:prstGeom prst="rect">
            <a:avLst/>
          </a:prstGeom>
          <a:noFill/>
        </p:spPr>
        <p:txBody>
          <a:bodyPr wrap="none" rtlCol="0">
            <a:spAutoFit/>
          </a:bodyPr>
          <a:lstStyle/>
          <a:p>
            <a:r>
              <a:rPr lang="es-ES" sz="2800" i="1" dirty="0" smtClean="0">
                <a:solidFill>
                  <a:schemeClr val="accent1">
                    <a:lumMod val="75000"/>
                  </a:schemeClr>
                </a:solidFill>
                <a:latin typeface="Comic Sans MS"/>
                <a:cs typeface="Comic Sans MS"/>
              </a:rPr>
              <a:t>ESTACIONA-</a:t>
            </a:r>
            <a:r>
              <a:rPr lang="es-ES" sz="2800" b="1" i="1" dirty="0" smtClean="0">
                <a:solidFill>
                  <a:schemeClr val="accent1">
                    <a:lumMod val="75000"/>
                  </a:schemeClr>
                </a:solidFill>
                <a:latin typeface="Comic Sans MS"/>
                <a:cs typeface="Comic Sans MS"/>
              </a:rPr>
              <a:t>NO</a:t>
            </a:r>
            <a:r>
              <a:rPr lang="es-ES" sz="2800" i="1" dirty="0" smtClean="0">
                <a:solidFill>
                  <a:schemeClr val="accent1">
                    <a:lumMod val="75000"/>
                  </a:schemeClr>
                </a:solidFill>
                <a:latin typeface="Comic Sans MS"/>
                <a:cs typeface="Comic Sans MS"/>
              </a:rPr>
              <a:t>-MIENTO</a:t>
            </a:r>
            <a:endParaRPr lang="es-ES" sz="2800" i="1" dirty="0">
              <a:solidFill>
                <a:schemeClr val="accent1">
                  <a:lumMod val="75000"/>
                </a:schemeClr>
              </a:solidFill>
              <a:latin typeface="Comic Sans MS"/>
              <a:cs typeface="Comic Sans MS"/>
            </a:endParaRPr>
          </a:p>
        </p:txBody>
      </p:sp>
    </p:spTree>
    <p:extLst>
      <p:ext uri="{BB962C8B-B14F-4D97-AF65-F5344CB8AC3E}">
        <p14:creationId xmlns:p14="http://schemas.microsoft.com/office/powerpoint/2010/main" val="32939142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normAutofit/>
          </a:bodyPr>
          <a:lstStyle/>
          <a:p>
            <a:pPr algn="l"/>
            <a:r>
              <a:rPr lang="es-CL" sz="5400" dirty="0" err="1" smtClean="0">
                <a:solidFill>
                  <a:schemeClr val="bg1">
                    <a:lumMod val="50000"/>
                  </a:schemeClr>
                </a:solidFill>
                <a:latin typeface="+mn-lt"/>
                <a:ea typeface="+mn-ea"/>
                <a:cs typeface="+mn-cs"/>
              </a:rPr>
              <a:t>Tip</a:t>
            </a:r>
            <a:r>
              <a:rPr lang="es-CL" sz="5400" dirty="0" smtClean="0">
                <a:solidFill>
                  <a:schemeClr val="bg1">
                    <a:lumMod val="50000"/>
                  </a:schemeClr>
                </a:solidFill>
                <a:latin typeface="+mn-lt"/>
                <a:ea typeface="+mn-ea"/>
                <a:cs typeface="+mn-cs"/>
              </a:rPr>
              <a:t> de Programación:</a:t>
            </a:r>
          </a:p>
        </p:txBody>
      </p:sp>
      <p:sp>
        <p:nvSpPr>
          <p:cNvPr id="3" name="Content Placeholder 2"/>
          <p:cNvSpPr>
            <a:spLocks noGrp="1"/>
          </p:cNvSpPr>
          <p:nvPr>
            <p:ph idx="1"/>
          </p:nvPr>
        </p:nvSpPr>
        <p:spPr>
          <a:xfrm>
            <a:off x="4592384" y="4769768"/>
            <a:ext cx="4536504" cy="2088232"/>
          </a:xfrm>
        </p:spPr>
        <p:txBody>
          <a:bodyPr>
            <a:normAutofit/>
          </a:bodyPr>
          <a:lstStyle/>
          <a:p>
            <a:pPr lvl="1" algn="r">
              <a:buNone/>
            </a:pPr>
            <a:r>
              <a:rPr lang="es-CL" dirty="0" smtClean="0">
                <a:solidFill>
                  <a:schemeClr val="tx1">
                    <a:lumMod val="65000"/>
                    <a:lumOff val="35000"/>
                  </a:schemeClr>
                </a:solidFill>
              </a:rPr>
              <a:t>	</a:t>
            </a:r>
            <a:r>
              <a:rPr lang="es-CL" sz="5400" dirty="0" smtClean="0">
                <a:solidFill>
                  <a:schemeClr val="accent2"/>
                </a:solidFill>
              </a:rPr>
              <a:t>#424242: </a:t>
            </a:r>
            <a:br>
              <a:rPr lang="es-CL" sz="5400" dirty="0" smtClean="0">
                <a:solidFill>
                  <a:schemeClr val="accent2"/>
                </a:solidFill>
              </a:rPr>
            </a:br>
            <a:r>
              <a:rPr lang="es-CL" sz="5400" dirty="0" smtClean="0">
                <a:solidFill>
                  <a:schemeClr val="accent2"/>
                </a:solidFill>
              </a:rPr>
              <a:t>Properties ;)</a:t>
            </a:r>
            <a:endParaRPr lang="es-CL" dirty="0" smtClean="0">
              <a:solidFill>
                <a:schemeClr val="accent5">
                  <a:lumMod val="75000"/>
                </a:schemeClr>
              </a:solidFill>
            </a:endParaRPr>
          </a:p>
        </p:txBody>
      </p:sp>
      <p:sp>
        <p:nvSpPr>
          <p:cNvPr id="5" name="Rectángulo 4"/>
          <p:cNvSpPr/>
          <p:nvPr/>
        </p:nvSpPr>
        <p:spPr>
          <a:xfrm>
            <a:off x="611560" y="1412776"/>
            <a:ext cx="6984776" cy="3785652"/>
          </a:xfrm>
          <a:prstGeom prst="rect">
            <a:avLst/>
          </a:prstGeom>
        </p:spPr>
        <p:txBody>
          <a:bodyPr wrap="square">
            <a:spAutoFit/>
          </a:bodyPr>
          <a:lstStyle/>
          <a:p>
            <a:r>
              <a:rPr lang="fr-FR" sz="2000" dirty="0">
                <a:solidFill>
                  <a:srgbClr val="0000FF"/>
                </a:solidFill>
                <a:highlight>
                  <a:srgbClr val="FFFFFF"/>
                </a:highlight>
                <a:latin typeface="Consolas"/>
              </a:rPr>
              <a:t>class</a:t>
            </a:r>
            <a:r>
              <a:rPr lang="fr-FR" sz="2000" dirty="0">
                <a:solidFill>
                  <a:srgbClr val="000000"/>
                </a:solidFill>
                <a:highlight>
                  <a:srgbClr val="FFFFFF"/>
                </a:highlight>
                <a:latin typeface="Consolas"/>
              </a:rPr>
              <a:t> </a:t>
            </a:r>
            <a:r>
              <a:rPr lang="fr-FR" sz="2000" dirty="0">
                <a:solidFill>
                  <a:srgbClr val="2B91AF"/>
                </a:solidFill>
                <a:highlight>
                  <a:srgbClr val="FFFFFF"/>
                </a:highlight>
                <a:latin typeface="Consolas"/>
              </a:rPr>
              <a:t>Guerrero</a:t>
            </a:r>
            <a:r>
              <a:rPr lang="fr-FR" sz="2000" dirty="0">
                <a:solidFill>
                  <a:srgbClr val="000000"/>
                </a:solidFill>
                <a:highlight>
                  <a:srgbClr val="FFFFFF"/>
                </a:highlight>
                <a:latin typeface="Consolas"/>
              </a:rPr>
              <a:t> </a:t>
            </a:r>
            <a:r>
              <a:rPr lang="fr-FR" sz="2000" dirty="0" smtClean="0">
                <a:solidFill>
                  <a:srgbClr val="000000"/>
                </a:solidFill>
                <a:highlight>
                  <a:srgbClr val="FFFFFF"/>
                </a:highlight>
                <a:latin typeface="Consolas"/>
              </a:rPr>
              <a:t>{</a:t>
            </a:r>
          </a:p>
          <a:p>
            <a:endParaRPr lang="fr-FR" sz="2000" dirty="0">
              <a:solidFill>
                <a:srgbClr val="000000"/>
              </a:solidFill>
              <a:highlight>
                <a:srgbClr val="FFFFFF"/>
              </a:highlight>
              <a:latin typeface="Consolas"/>
            </a:endParaRPr>
          </a:p>
          <a:p>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public</a:t>
            </a:r>
            <a:r>
              <a:rPr lang="en-US" sz="2000" dirty="0">
                <a:solidFill>
                  <a:srgbClr val="000000"/>
                </a:solidFill>
                <a:highlight>
                  <a:srgbClr val="FFFFFF"/>
                </a:highlight>
                <a:latin typeface="Consolas"/>
              </a:rPr>
              <a:t> </a:t>
            </a:r>
            <a:r>
              <a:rPr lang="en-US" sz="2000" dirty="0" err="1">
                <a:solidFill>
                  <a:srgbClr val="0000FF"/>
                </a:solidFill>
                <a:highlight>
                  <a:srgbClr val="FFFFFF"/>
                </a:highlight>
                <a:latin typeface="Consolas"/>
              </a:rPr>
              <a:t>int</a:t>
            </a:r>
            <a:r>
              <a:rPr lang="en-US" sz="2000" dirty="0">
                <a:solidFill>
                  <a:srgbClr val="000000"/>
                </a:solidFill>
                <a:highlight>
                  <a:srgbClr val="FFFFFF"/>
                </a:highlight>
                <a:latin typeface="Consolas"/>
              </a:rPr>
              <a:t> Vida { </a:t>
            </a:r>
            <a:r>
              <a:rPr lang="en-US" sz="2000" dirty="0">
                <a:solidFill>
                  <a:srgbClr val="0000FF"/>
                </a:solidFill>
                <a:highlight>
                  <a:srgbClr val="FFFFFF"/>
                </a:highlight>
                <a:latin typeface="Consolas"/>
              </a:rPr>
              <a:t>get</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private</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set</a:t>
            </a:r>
            <a:r>
              <a:rPr lang="en-US" sz="2000" dirty="0">
                <a:solidFill>
                  <a:srgbClr val="000000"/>
                </a:solidFill>
                <a:highlight>
                  <a:srgbClr val="FFFFFF"/>
                </a:highlight>
                <a:latin typeface="Consolas"/>
              </a:rPr>
              <a:t>; }</a:t>
            </a:r>
          </a:p>
          <a:p>
            <a:endParaRPr lang="es-ES" sz="2000" dirty="0">
              <a:solidFill>
                <a:srgbClr val="000000"/>
              </a:solidFill>
              <a:highlight>
                <a:srgbClr val="FFFFFF"/>
              </a:highlight>
              <a:latin typeface="Consolas"/>
            </a:endParaRPr>
          </a:p>
          <a:p>
            <a:r>
              <a:rPr lang="fr-FR" sz="2000" dirty="0">
                <a:solidFill>
                  <a:srgbClr val="000000"/>
                </a:solidFill>
                <a:highlight>
                  <a:srgbClr val="FFFFFF"/>
                </a:highlight>
                <a:latin typeface="Consolas"/>
              </a:rPr>
              <a:t>    </a:t>
            </a:r>
            <a:r>
              <a:rPr lang="fr-FR" sz="2000" dirty="0">
                <a:solidFill>
                  <a:srgbClr val="0000FF"/>
                </a:solidFill>
                <a:highlight>
                  <a:srgbClr val="FFFFFF"/>
                </a:highlight>
                <a:latin typeface="Consolas"/>
              </a:rPr>
              <a:t>public</a:t>
            </a:r>
            <a:r>
              <a:rPr lang="fr-FR" sz="2000" dirty="0">
                <a:solidFill>
                  <a:srgbClr val="000000"/>
                </a:solidFill>
                <a:highlight>
                  <a:srgbClr val="FFFFFF"/>
                </a:highlight>
                <a:latin typeface="Consolas"/>
              </a:rPr>
              <a:t> Guerrero() {</a:t>
            </a:r>
          </a:p>
          <a:p>
            <a:r>
              <a:rPr lang="pt-BR" sz="2000" dirty="0">
                <a:solidFill>
                  <a:srgbClr val="000000"/>
                </a:solidFill>
                <a:highlight>
                  <a:srgbClr val="FFFFFF"/>
                </a:highlight>
                <a:latin typeface="Consolas"/>
              </a:rPr>
              <a:t>        Vida = 100;</a:t>
            </a:r>
          </a:p>
          <a:p>
            <a:r>
              <a:rPr lang="es-ES" sz="2000" dirty="0">
                <a:solidFill>
                  <a:srgbClr val="000000"/>
                </a:solidFill>
                <a:highlight>
                  <a:srgbClr val="FFFFFF"/>
                </a:highlight>
                <a:latin typeface="Consolas"/>
              </a:rPr>
              <a:t>    }</a:t>
            </a:r>
          </a:p>
          <a:p>
            <a:endParaRPr lang="es-ES" sz="2000" dirty="0">
              <a:solidFill>
                <a:srgbClr val="000000"/>
              </a:solidFill>
              <a:highlight>
                <a:srgbClr val="FFFFFF"/>
              </a:highlight>
              <a:latin typeface="Consolas"/>
            </a:endParaRPr>
          </a:p>
          <a:p>
            <a:r>
              <a:rPr lang="fr-FR" sz="2000" dirty="0">
                <a:solidFill>
                  <a:srgbClr val="000000"/>
                </a:solidFill>
                <a:highlight>
                  <a:srgbClr val="FFFFFF"/>
                </a:highlight>
                <a:latin typeface="Consolas"/>
              </a:rPr>
              <a:t>    </a:t>
            </a:r>
            <a:r>
              <a:rPr lang="fr-FR" sz="2000" dirty="0">
                <a:solidFill>
                  <a:srgbClr val="0000FF"/>
                </a:solidFill>
                <a:highlight>
                  <a:srgbClr val="FFFFFF"/>
                </a:highlight>
                <a:latin typeface="Consolas"/>
              </a:rPr>
              <a:t>public</a:t>
            </a:r>
            <a:r>
              <a:rPr lang="fr-FR" sz="2000" dirty="0">
                <a:solidFill>
                  <a:srgbClr val="000000"/>
                </a:solidFill>
                <a:highlight>
                  <a:srgbClr val="FFFFFF"/>
                </a:highlight>
                <a:latin typeface="Consolas"/>
              </a:rPr>
              <a:t> </a:t>
            </a:r>
            <a:r>
              <a:rPr lang="fr-FR" sz="2000" dirty="0" err="1">
                <a:solidFill>
                  <a:srgbClr val="0000FF"/>
                </a:solidFill>
                <a:highlight>
                  <a:srgbClr val="FFFFFF"/>
                </a:highlight>
                <a:latin typeface="Consolas"/>
              </a:rPr>
              <a:t>void</a:t>
            </a:r>
            <a:r>
              <a:rPr lang="fr-FR" sz="2000" dirty="0">
                <a:solidFill>
                  <a:srgbClr val="000000"/>
                </a:solidFill>
                <a:highlight>
                  <a:srgbClr val="FFFFFF"/>
                </a:highlight>
                <a:latin typeface="Consolas"/>
              </a:rPr>
              <a:t> </a:t>
            </a:r>
            <a:r>
              <a:rPr lang="fr-FR" sz="2000" dirty="0" err="1">
                <a:solidFill>
                  <a:srgbClr val="000000"/>
                </a:solidFill>
                <a:highlight>
                  <a:srgbClr val="FFFFFF"/>
                </a:highlight>
                <a:latin typeface="Consolas"/>
              </a:rPr>
              <a:t>Atacar</a:t>
            </a:r>
            <a:r>
              <a:rPr lang="fr-FR" sz="2000" dirty="0">
                <a:solidFill>
                  <a:srgbClr val="000000"/>
                </a:solidFill>
                <a:highlight>
                  <a:srgbClr val="FFFFFF"/>
                </a:highlight>
                <a:latin typeface="Consolas"/>
              </a:rPr>
              <a:t>(</a:t>
            </a:r>
            <a:r>
              <a:rPr lang="fr-FR" sz="2000" dirty="0">
                <a:solidFill>
                  <a:srgbClr val="2B91AF"/>
                </a:solidFill>
                <a:highlight>
                  <a:srgbClr val="FFFFFF"/>
                </a:highlight>
                <a:latin typeface="Consolas"/>
              </a:rPr>
              <a:t>Guerrero</a:t>
            </a:r>
            <a:r>
              <a:rPr lang="fr-FR" sz="2000" dirty="0">
                <a:solidFill>
                  <a:srgbClr val="000000"/>
                </a:solidFill>
                <a:highlight>
                  <a:srgbClr val="FFFFFF"/>
                </a:highlight>
                <a:latin typeface="Consolas"/>
              </a:rPr>
              <a:t> </a:t>
            </a:r>
            <a:r>
              <a:rPr lang="fr-FR" sz="2000" dirty="0" err="1">
                <a:solidFill>
                  <a:srgbClr val="000000"/>
                </a:solidFill>
                <a:highlight>
                  <a:srgbClr val="FFFFFF"/>
                </a:highlight>
                <a:latin typeface="Consolas"/>
              </a:rPr>
              <a:t>guerrero</a:t>
            </a:r>
            <a:r>
              <a:rPr lang="fr-FR" sz="2000" dirty="0">
                <a:solidFill>
                  <a:srgbClr val="000000"/>
                </a:solidFill>
                <a:highlight>
                  <a:srgbClr val="FFFFFF"/>
                </a:highlight>
                <a:latin typeface="Consolas"/>
              </a:rPr>
              <a:t>) {</a:t>
            </a:r>
          </a:p>
          <a:p>
            <a:r>
              <a:rPr lang="fr-FR" sz="2000" dirty="0">
                <a:solidFill>
                  <a:srgbClr val="000000"/>
                </a:solidFill>
                <a:highlight>
                  <a:srgbClr val="FFFFFF"/>
                </a:highlight>
                <a:latin typeface="Consolas"/>
              </a:rPr>
              <a:t>        </a:t>
            </a:r>
            <a:r>
              <a:rPr lang="fr-FR" sz="2000" dirty="0" err="1">
                <a:solidFill>
                  <a:srgbClr val="000000"/>
                </a:solidFill>
                <a:highlight>
                  <a:srgbClr val="FFFFFF"/>
                </a:highlight>
                <a:latin typeface="Consolas"/>
              </a:rPr>
              <a:t>guerrero.Vida</a:t>
            </a:r>
            <a:r>
              <a:rPr lang="fr-FR" sz="2000" dirty="0">
                <a:solidFill>
                  <a:srgbClr val="000000"/>
                </a:solidFill>
                <a:highlight>
                  <a:srgbClr val="FFFFFF"/>
                </a:highlight>
                <a:latin typeface="Consolas"/>
              </a:rPr>
              <a:t> -= 10;</a:t>
            </a:r>
          </a:p>
          <a:p>
            <a:r>
              <a:rPr lang="es-ES" sz="2000" dirty="0">
                <a:solidFill>
                  <a:srgbClr val="000000"/>
                </a:solidFill>
                <a:highlight>
                  <a:srgbClr val="FFFFFF"/>
                </a:highlight>
                <a:latin typeface="Consolas"/>
              </a:rPr>
              <a:t>    }</a:t>
            </a:r>
          </a:p>
          <a:p>
            <a:r>
              <a:rPr lang="es-ES" sz="2000" dirty="0">
                <a:solidFill>
                  <a:srgbClr val="000000"/>
                </a:solidFill>
                <a:highlight>
                  <a:srgbClr val="FFFFFF"/>
                </a:highlight>
                <a:latin typeface="Consolas"/>
              </a:rPr>
              <a:t>}</a:t>
            </a:r>
            <a:endParaRPr lang="es-ES" sz="2000"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600201"/>
            <a:ext cx="8229600" cy="3556992"/>
          </a:xfrm>
        </p:spPr>
        <p:txBody>
          <a:bodyPr>
            <a:normAutofit/>
          </a:bodyPr>
          <a:lstStyle/>
          <a:p>
            <a:pPr>
              <a:buFontTx/>
              <a:buChar char="-"/>
            </a:pPr>
            <a:r>
              <a:rPr lang="es-ES_tradnl" dirty="0">
                <a:solidFill>
                  <a:srgbClr val="7F7F7F"/>
                </a:solidFill>
              </a:rPr>
              <a:t>Un archivo de </a:t>
            </a:r>
            <a:r>
              <a:rPr lang="es-ES_tradnl" b="1" dirty="0">
                <a:solidFill>
                  <a:srgbClr val="7F7F7F"/>
                </a:solidFill>
              </a:rPr>
              <a:t>texto </a:t>
            </a:r>
            <a:r>
              <a:rPr lang="es-ES_tradnl" dirty="0">
                <a:solidFill>
                  <a:srgbClr val="7F7F7F"/>
                </a:solidFill>
              </a:rPr>
              <a:t>también es un archivo binario, puesto que tiene un </a:t>
            </a:r>
            <a:r>
              <a:rPr lang="es-ES_tradnl" i="1" dirty="0" err="1">
                <a:solidFill>
                  <a:srgbClr val="7F7F7F"/>
                </a:solidFill>
              </a:rPr>
              <a:t>header</a:t>
            </a:r>
            <a:r>
              <a:rPr lang="es-ES_tradnl" dirty="0">
                <a:solidFill>
                  <a:srgbClr val="7F7F7F"/>
                </a:solidFill>
              </a:rPr>
              <a:t> de tamaño variable que indica como leerlo. </a:t>
            </a:r>
            <a:endParaRPr lang="es-ES" dirty="0">
              <a:solidFill>
                <a:srgbClr val="7F7F7F"/>
              </a:solidFill>
            </a:endParaRPr>
          </a:p>
        </p:txBody>
      </p:sp>
      <p:sp>
        <p:nvSpPr>
          <p:cNvPr id="4" name="1 Título"/>
          <p:cNvSpPr>
            <a:spLocks noGrp="1"/>
          </p:cNvSpPr>
          <p:nvPr>
            <p:ph type="title"/>
          </p:nvPr>
        </p:nvSpPr>
        <p:spPr/>
        <p:txBody>
          <a:bodyPr>
            <a:normAutofit/>
          </a:bodyPr>
          <a:lstStyle/>
          <a:p>
            <a:r>
              <a:rPr lang="es-ES" dirty="0" smtClean="0">
                <a:solidFill>
                  <a:schemeClr val="accent2"/>
                </a:solidFill>
              </a:rPr>
              <a:t>Verdadero o falso</a:t>
            </a:r>
            <a:endParaRPr lang="es-CL" dirty="0">
              <a:solidFill>
                <a:schemeClr val="accent2"/>
              </a:solidFill>
            </a:endParaRPr>
          </a:p>
        </p:txBody>
      </p:sp>
      <p:sp>
        <p:nvSpPr>
          <p:cNvPr id="2" name="CuadroTexto 1"/>
          <p:cNvSpPr txBox="1"/>
          <p:nvPr/>
        </p:nvSpPr>
        <p:spPr>
          <a:xfrm>
            <a:off x="611560" y="4293096"/>
            <a:ext cx="8136904" cy="1754327"/>
          </a:xfrm>
          <a:prstGeom prst="rect">
            <a:avLst/>
          </a:prstGeom>
          <a:noFill/>
        </p:spPr>
        <p:txBody>
          <a:bodyPr wrap="square" rtlCol="0">
            <a:spAutoFit/>
          </a:bodyPr>
          <a:lstStyle/>
          <a:p>
            <a:pPr algn="ctr"/>
            <a:r>
              <a:rPr lang="es-ES" sz="5400" dirty="0" smtClean="0"/>
              <a:t>false,</a:t>
            </a:r>
          </a:p>
          <a:p>
            <a:pPr algn="ctr"/>
            <a:r>
              <a:rPr lang="es-ES" sz="5400" dirty="0" smtClean="0"/>
              <a:t>Porque no tienen </a:t>
            </a:r>
            <a:r>
              <a:rPr lang="es-ES" sz="5400" dirty="0" err="1" smtClean="0"/>
              <a:t>header</a:t>
            </a:r>
            <a:endParaRPr lang="es-ES" sz="5400" dirty="0"/>
          </a:p>
        </p:txBody>
      </p:sp>
    </p:spTree>
    <p:extLst>
      <p:ext uri="{BB962C8B-B14F-4D97-AF65-F5344CB8AC3E}">
        <p14:creationId xmlns:p14="http://schemas.microsoft.com/office/powerpoint/2010/main" val="3590955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600201"/>
            <a:ext cx="8229600" cy="3556992"/>
          </a:xfrm>
        </p:spPr>
        <p:txBody>
          <a:bodyPr>
            <a:normAutofit/>
          </a:bodyPr>
          <a:lstStyle/>
          <a:p>
            <a:pPr>
              <a:buFontTx/>
              <a:buChar char="-"/>
            </a:pPr>
            <a:r>
              <a:rPr lang="es-ES_tradnl" dirty="0">
                <a:solidFill>
                  <a:srgbClr val="7F7F7F"/>
                </a:solidFill>
              </a:rPr>
              <a:t>Un objeto obtenido a partir de un proceso de </a:t>
            </a:r>
            <a:r>
              <a:rPr lang="es-ES_tradnl" b="1" dirty="0" err="1">
                <a:solidFill>
                  <a:srgbClr val="7F7F7F"/>
                </a:solidFill>
              </a:rPr>
              <a:t>deserialización</a:t>
            </a:r>
            <a:r>
              <a:rPr lang="es-ES_tradnl" dirty="0">
                <a:solidFill>
                  <a:srgbClr val="7F7F7F"/>
                </a:solidFill>
              </a:rPr>
              <a:t> posee </a:t>
            </a:r>
            <a:r>
              <a:rPr lang="es-ES_tradnl" b="1" dirty="0">
                <a:solidFill>
                  <a:srgbClr val="7F7F7F"/>
                </a:solidFill>
              </a:rPr>
              <a:t>la misma dirección de memoria que el original</a:t>
            </a:r>
            <a:r>
              <a:rPr lang="es-ES_tradnl" dirty="0">
                <a:solidFill>
                  <a:srgbClr val="7F7F7F"/>
                </a:solidFill>
              </a:rPr>
              <a:t>. </a:t>
            </a:r>
            <a:endParaRPr lang="es-ES" dirty="0">
              <a:solidFill>
                <a:srgbClr val="7F7F7F"/>
              </a:solidFill>
            </a:endParaRPr>
          </a:p>
        </p:txBody>
      </p:sp>
      <p:sp>
        <p:nvSpPr>
          <p:cNvPr id="4" name="1 Título"/>
          <p:cNvSpPr>
            <a:spLocks noGrp="1"/>
          </p:cNvSpPr>
          <p:nvPr>
            <p:ph type="title"/>
          </p:nvPr>
        </p:nvSpPr>
        <p:spPr/>
        <p:txBody>
          <a:bodyPr>
            <a:normAutofit/>
          </a:bodyPr>
          <a:lstStyle/>
          <a:p>
            <a:r>
              <a:rPr lang="es-ES" dirty="0" smtClean="0">
                <a:solidFill>
                  <a:schemeClr val="accent2"/>
                </a:solidFill>
              </a:rPr>
              <a:t>Verdadero o falso</a:t>
            </a:r>
            <a:endParaRPr lang="es-CL" dirty="0">
              <a:solidFill>
                <a:schemeClr val="accent2"/>
              </a:solidFill>
            </a:endParaRPr>
          </a:p>
        </p:txBody>
      </p:sp>
    </p:spTree>
    <p:extLst>
      <p:ext uri="{BB962C8B-B14F-4D97-AF65-F5344CB8AC3E}">
        <p14:creationId xmlns:p14="http://schemas.microsoft.com/office/powerpoint/2010/main" val="3427828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600201"/>
            <a:ext cx="8229600" cy="3556992"/>
          </a:xfrm>
        </p:spPr>
        <p:txBody>
          <a:bodyPr>
            <a:normAutofit/>
          </a:bodyPr>
          <a:lstStyle/>
          <a:p>
            <a:pPr>
              <a:buFontTx/>
              <a:buChar char="-"/>
            </a:pPr>
            <a:r>
              <a:rPr lang="es-ES_tradnl" dirty="0">
                <a:solidFill>
                  <a:srgbClr val="7F7F7F"/>
                </a:solidFill>
              </a:rPr>
              <a:t>Un objeto obtenido a partir de un proceso de </a:t>
            </a:r>
            <a:r>
              <a:rPr lang="es-ES_tradnl" b="1" dirty="0" err="1">
                <a:solidFill>
                  <a:srgbClr val="7F7F7F"/>
                </a:solidFill>
              </a:rPr>
              <a:t>deserialización</a:t>
            </a:r>
            <a:r>
              <a:rPr lang="es-ES_tradnl" dirty="0">
                <a:solidFill>
                  <a:srgbClr val="7F7F7F"/>
                </a:solidFill>
              </a:rPr>
              <a:t> posee </a:t>
            </a:r>
            <a:r>
              <a:rPr lang="es-ES_tradnl" b="1" dirty="0">
                <a:solidFill>
                  <a:srgbClr val="7F7F7F"/>
                </a:solidFill>
              </a:rPr>
              <a:t>la misma dirección de memoria que el original</a:t>
            </a:r>
            <a:r>
              <a:rPr lang="es-ES_tradnl" dirty="0">
                <a:solidFill>
                  <a:srgbClr val="7F7F7F"/>
                </a:solidFill>
              </a:rPr>
              <a:t>. </a:t>
            </a:r>
            <a:endParaRPr lang="es-ES" dirty="0">
              <a:solidFill>
                <a:srgbClr val="7F7F7F"/>
              </a:solidFill>
            </a:endParaRPr>
          </a:p>
        </p:txBody>
      </p:sp>
      <p:sp>
        <p:nvSpPr>
          <p:cNvPr id="4" name="1 Título"/>
          <p:cNvSpPr>
            <a:spLocks noGrp="1"/>
          </p:cNvSpPr>
          <p:nvPr>
            <p:ph type="title"/>
          </p:nvPr>
        </p:nvSpPr>
        <p:spPr/>
        <p:txBody>
          <a:bodyPr>
            <a:normAutofit/>
          </a:bodyPr>
          <a:lstStyle/>
          <a:p>
            <a:r>
              <a:rPr lang="es-ES" dirty="0" smtClean="0">
                <a:solidFill>
                  <a:schemeClr val="accent2"/>
                </a:solidFill>
              </a:rPr>
              <a:t>Verdadero o falso</a:t>
            </a:r>
            <a:endParaRPr lang="es-CL" dirty="0">
              <a:solidFill>
                <a:schemeClr val="accent2"/>
              </a:solidFill>
            </a:endParaRPr>
          </a:p>
        </p:txBody>
      </p:sp>
      <p:sp>
        <p:nvSpPr>
          <p:cNvPr id="2" name="CuadroTexto 1"/>
          <p:cNvSpPr txBox="1"/>
          <p:nvPr/>
        </p:nvSpPr>
        <p:spPr>
          <a:xfrm>
            <a:off x="611560" y="4077072"/>
            <a:ext cx="8136904" cy="2585323"/>
          </a:xfrm>
          <a:prstGeom prst="rect">
            <a:avLst/>
          </a:prstGeom>
          <a:noFill/>
        </p:spPr>
        <p:txBody>
          <a:bodyPr wrap="square" rtlCol="0">
            <a:spAutoFit/>
          </a:bodyPr>
          <a:lstStyle/>
          <a:p>
            <a:pPr algn="ctr"/>
            <a:r>
              <a:rPr lang="es-ES" sz="5400" dirty="0" smtClean="0"/>
              <a:t>false,</a:t>
            </a:r>
          </a:p>
          <a:p>
            <a:pPr algn="ctr"/>
            <a:r>
              <a:rPr lang="es-ES" sz="5400" dirty="0" smtClean="0"/>
              <a:t>Pueden tener la misma </a:t>
            </a:r>
            <a:r>
              <a:rPr lang="es-ES" sz="5400" dirty="0" err="1" smtClean="0"/>
              <a:t>info</a:t>
            </a:r>
            <a:r>
              <a:rPr lang="es-ES" sz="5400" dirty="0" smtClean="0"/>
              <a:t>, pero son objetos distintos.</a:t>
            </a:r>
            <a:endParaRPr lang="es-ES" sz="5400" dirty="0"/>
          </a:p>
        </p:txBody>
      </p:sp>
    </p:spTree>
    <p:extLst>
      <p:ext uri="{BB962C8B-B14F-4D97-AF65-F5344CB8AC3E}">
        <p14:creationId xmlns:p14="http://schemas.microsoft.com/office/powerpoint/2010/main" val="27050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600201"/>
            <a:ext cx="8229600" cy="3556992"/>
          </a:xfrm>
        </p:spPr>
        <p:txBody>
          <a:bodyPr>
            <a:normAutofit/>
          </a:bodyPr>
          <a:lstStyle/>
          <a:p>
            <a:pPr>
              <a:buFontTx/>
              <a:buChar char="-"/>
            </a:pPr>
            <a:r>
              <a:rPr lang="es-ES_tradnl" dirty="0">
                <a:solidFill>
                  <a:srgbClr val="7F7F7F"/>
                </a:solidFill>
              </a:rPr>
              <a:t>La ruta .././../../. siempre es </a:t>
            </a:r>
            <a:r>
              <a:rPr lang="es-ES_tradnl" dirty="0" smtClean="0">
                <a:solidFill>
                  <a:srgbClr val="7F7F7F"/>
                </a:solidFill>
              </a:rPr>
              <a:t>válida</a:t>
            </a:r>
            <a:r>
              <a:rPr lang="es-ES_tradnl" dirty="0">
                <a:solidFill>
                  <a:srgbClr val="7F7F7F"/>
                </a:solidFill>
              </a:rPr>
              <a:t>. </a:t>
            </a:r>
            <a:endParaRPr lang="es-ES" dirty="0">
              <a:solidFill>
                <a:srgbClr val="7F7F7F"/>
              </a:solidFill>
            </a:endParaRPr>
          </a:p>
        </p:txBody>
      </p:sp>
      <p:sp>
        <p:nvSpPr>
          <p:cNvPr id="4" name="1 Título"/>
          <p:cNvSpPr>
            <a:spLocks noGrp="1"/>
          </p:cNvSpPr>
          <p:nvPr>
            <p:ph type="title"/>
          </p:nvPr>
        </p:nvSpPr>
        <p:spPr/>
        <p:txBody>
          <a:bodyPr>
            <a:normAutofit/>
          </a:bodyPr>
          <a:lstStyle/>
          <a:p>
            <a:r>
              <a:rPr lang="es-ES" dirty="0" smtClean="0">
                <a:solidFill>
                  <a:schemeClr val="accent2"/>
                </a:solidFill>
              </a:rPr>
              <a:t>Verdadero o falso</a:t>
            </a:r>
            <a:endParaRPr lang="es-CL" dirty="0">
              <a:solidFill>
                <a:schemeClr val="accent2"/>
              </a:solidFill>
            </a:endParaRPr>
          </a:p>
        </p:txBody>
      </p:sp>
    </p:spTree>
    <p:extLst>
      <p:ext uri="{BB962C8B-B14F-4D97-AF65-F5344CB8AC3E}">
        <p14:creationId xmlns:p14="http://schemas.microsoft.com/office/powerpoint/2010/main" val="2605652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600201"/>
            <a:ext cx="8229600" cy="3556992"/>
          </a:xfrm>
        </p:spPr>
        <p:txBody>
          <a:bodyPr>
            <a:normAutofit/>
          </a:bodyPr>
          <a:lstStyle/>
          <a:p>
            <a:pPr>
              <a:buFontTx/>
              <a:buChar char="-"/>
            </a:pPr>
            <a:r>
              <a:rPr lang="es-ES_tradnl" dirty="0">
                <a:solidFill>
                  <a:srgbClr val="7F7F7F"/>
                </a:solidFill>
              </a:rPr>
              <a:t>La ruta .././../../. siempre es </a:t>
            </a:r>
            <a:r>
              <a:rPr lang="es-ES_tradnl" dirty="0" smtClean="0">
                <a:solidFill>
                  <a:srgbClr val="7F7F7F"/>
                </a:solidFill>
              </a:rPr>
              <a:t>válida</a:t>
            </a:r>
            <a:r>
              <a:rPr lang="es-ES_tradnl" dirty="0">
                <a:solidFill>
                  <a:srgbClr val="7F7F7F"/>
                </a:solidFill>
              </a:rPr>
              <a:t>. </a:t>
            </a:r>
            <a:endParaRPr lang="es-ES" dirty="0">
              <a:solidFill>
                <a:srgbClr val="7F7F7F"/>
              </a:solidFill>
            </a:endParaRPr>
          </a:p>
        </p:txBody>
      </p:sp>
      <p:sp>
        <p:nvSpPr>
          <p:cNvPr id="4" name="1 Título"/>
          <p:cNvSpPr>
            <a:spLocks noGrp="1"/>
          </p:cNvSpPr>
          <p:nvPr>
            <p:ph type="title"/>
          </p:nvPr>
        </p:nvSpPr>
        <p:spPr/>
        <p:txBody>
          <a:bodyPr>
            <a:normAutofit/>
          </a:bodyPr>
          <a:lstStyle/>
          <a:p>
            <a:r>
              <a:rPr lang="es-ES" dirty="0" smtClean="0">
                <a:solidFill>
                  <a:schemeClr val="accent2"/>
                </a:solidFill>
              </a:rPr>
              <a:t>Verdadero o falso</a:t>
            </a:r>
            <a:endParaRPr lang="es-CL" dirty="0">
              <a:solidFill>
                <a:schemeClr val="accent2"/>
              </a:solidFill>
            </a:endParaRPr>
          </a:p>
        </p:txBody>
      </p:sp>
      <p:sp>
        <p:nvSpPr>
          <p:cNvPr id="2" name="CuadroTexto 1"/>
          <p:cNvSpPr txBox="1"/>
          <p:nvPr/>
        </p:nvSpPr>
        <p:spPr>
          <a:xfrm>
            <a:off x="323528" y="4077072"/>
            <a:ext cx="8640960" cy="2585323"/>
          </a:xfrm>
          <a:prstGeom prst="rect">
            <a:avLst/>
          </a:prstGeom>
          <a:noFill/>
        </p:spPr>
        <p:txBody>
          <a:bodyPr wrap="square" rtlCol="0">
            <a:spAutoFit/>
          </a:bodyPr>
          <a:lstStyle/>
          <a:p>
            <a:pPr algn="ctr"/>
            <a:r>
              <a:rPr lang="es-ES" sz="5400" dirty="0"/>
              <a:t>t</a:t>
            </a:r>
            <a:r>
              <a:rPr lang="es-ES" sz="5400" dirty="0" smtClean="0"/>
              <a:t>rue,</a:t>
            </a:r>
          </a:p>
          <a:p>
            <a:pPr algn="ctr"/>
            <a:r>
              <a:rPr lang="es-ES" sz="5400" dirty="0" smtClean="0"/>
              <a:t>Estando en la raíz (</a:t>
            </a:r>
            <a:r>
              <a:rPr lang="es-ES" sz="5400" dirty="0" err="1" smtClean="0"/>
              <a:t>root</a:t>
            </a:r>
            <a:r>
              <a:rPr lang="es-ES" sz="5400" dirty="0" smtClean="0"/>
              <a:t>), devolverse no causa errores.</a:t>
            </a:r>
            <a:endParaRPr lang="es-ES" sz="5400" dirty="0"/>
          </a:p>
        </p:txBody>
      </p:sp>
    </p:spTree>
    <p:extLst>
      <p:ext uri="{BB962C8B-B14F-4D97-AF65-F5344CB8AC3E}">
        <p14:creationId xmlns:p14="http://schemas.microsoft.com/office/powerpoint/2010/main" val="10625926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3430</TotalTime>
  <Words>1873</Words>
  <Application>Microsoft Macintosh PowerPoint</Application>
  <PresentationFormat>Presentación en pantalla (4:3)</PresentationFormat>
  <Paragraphs>333</Paragraphs>
  <Slides>47</Slides>
  <Notes>24</Notes>
  <HiddenSlides>0</HiddenSlides>
  <MMClips>0</MMClips>
  <ScaleCrop>false</ScaleCrop>
  <HeadingPairs>
    <vt:vector size="4" baseType="variant">
      <vt:variant>
        <vt:lpstr>Tema</vt:lpstr>
      </vt:variant>
      <vt:variant>
        <vt:i4>1</vt:i4>
      </vt:variant>
      <vt:variant>
        <vt:lpstr>Títulos de diapositiva</vt:lpstr>
      </vt:variant>
      <vt:variant>
        <vt:i4>47</vt:i4>
      </vt:variant>
    </vt:vector>
  </HeadingPairs>
  <TitlesOfParts>
    <vt:vector size="48" baseType="lpstr">
      <vt:lpstr>Tema de Office</vt:lpstr>
      <vt:lpstr>Ayudantía extra 2</vt:lpstr>
      <vt:lpstr>Contenidos</vt:lpstr>
      <vt:lpstr>Verdadero o falso</vt:lpstr>
      <vt:lpstr>Verdadero o falso</vt:lpstr>
      <vt:lpstr>Verdadero o falso</vt:lpstr>
      <vt:lpstr>Verdadero o falso</vt:lpstr>
      <vt:lpstr>Verdadero o falso</vt:lpstr>
      <vt:lpstr>Verdadero o falso</vt:lpstr>
      <vt:lpstr>Verdadero o falso</vt:lpstr>
      <vt:lpstr>Verdadero o falso</vt:lpstr>
      <vt:lpstr>Verdadero o falso</vt:lpstr>
      <vt:lpstr>Verdadero o falso</vt:lpstr>
      <vt:lpstr>Verdadero o falso</vt:lpstr>
      <vt:lpstr>Verdadero o falso</vt:lpstr>
      <vt:lpstr>Verdadero o falso</vt:lpstr>
      <vt:lpstr>Respuestas cortas</vt:lpstr>
      <vt:lpstr>Respuestas cortas</vt:lpstr>
      <vt:lpstr>Ayuditas y repaso</vt:lpstr>
      <vt:lpstr>Modelación – Para recordar…</vt:lpstr>
      <vt:lpstr>Modelación – Para recordar…</vt:lpstr>
      <vt:lpstr>Modelación - Firmas</vt:lpstr>
      <vt:lpstr>Modelación - Firmas</vt:lpstr>
      <vt:lpstr>Modelación - Firmas</vt:lpstr>
      <vt:lpstr>Estructura de datos</vt:lpstr>
      <vt:lpstr>Estructura de datos</vt:lpstr>
      <vt:lpstr>Estructura de datos</vt:lpstr>
      <vt:lpstr>Problema de modelación</vt:lpstr>
      <vt:lpstr>Modelación</vt:lpstr>
      <vt:lpstr>Modelación</vt:lpstr>
      <vt:lpstr>Solución de la modelación</vt:lpstr>
      <vt:lpstr>Modelación</vt:lpstr>
      <vt:lpstr>Modelación</vt:lpstr>
      <vt:lpstr>Solución de la modelación</vt:lpstr>
      <vt:lpstr>Modelación</vt:lpstr>
      <vt:lpstr>Modelación</vt:lpstr>
      <vt:lpstr>Solución de la modelación</vt:lpstr>
      <vt:lpstr>Modelación</vt:lpstr>
      <vt:lpstr>Modelación</vt:lpstr>
      <vt:lpstr>Modelación</vt:lpstr>
      <vt:lpstr>Presentación de PowerPoint</vt:lpstr>
      <vt:lpstr>Solución final de la modelación</vt:lpstr>
      <vt:lpstr>Presentación de PowerPoint</vt:lpstr>
      <vt:lpstr>Presentación de PowerPoint</vt:lpstr>
      <vt:lpstr>Presentación de PowerPoint</vt:lpstr>
      <vt:lpstr>Pregunta de desarrollo con código</vt:lpstr>
      <vt:lpstr>Desarrollo</vt:lpstr>
      <vt:lpstr>Tip de Programación: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Ayudantía 2</dc:title>
  <dc:creator>José Pedro Canales</dc:creator>
  <cp:lastModifiedBy>Patricio</cp:lastModifiedBy>
  <cp:revision>75</cp:revision>
  <dcterms:created xsi:type="dcterms:W3CDTF">2013-03-23T22:24:48Z</dcterms:created>
  <dcterms:modified xsi:type="dcterms:W3CDTF">2014-10-04T14:51:59Z</dcterms:modified>
</cp:coreProperties>
</file>