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1"/>
  </p:notesMasterIdLst>
  <p:sldIdLst>
    <p:sldId id="270" r:id="rId2"/>
    <p:sldId id="291" r:id="rId3"/>
    <p:sldId id="414" r:id="rId4"/>
    <p:sldId id="415" r:id="rId5"/>
    <p:sldId id="416" r:id="rId6"/>
    <p:sldId id="417" r:id="rId7"/>
    <p:sldId id="403" r:id="rId8"/>
    <p:sldId id="507" r:id="rId9"/>
    <p:sldId id="418" r:id="rId10"/>
    <p:sldId id="420" r:id="rId11"/>
    <p:sldId id="506" r:id="rId12"/>
    <p:sldId id="421" r:id="rId13"/>
    <p:sldId id="509" r:id="rId14"/>
    <p:sldId id="508" r:id="rId15"/>
    <p:sldId id="510" r:id="rId16"/>
    <p:sldId id="511" r:id="rId17"/>
    <p:sldId id="334" r:id="rId18"/>
    <p:sldId id="336" r:id="rId19"/>
    <p:sldId id="413"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53" autoAdjust="0"/>
    <p:restoredTop sz="88462" autoAdjust="0"/>
  </p:normalViewPr>
  <p:slideViewPr>
    <p:cSldViewPr>
      <p:cViewPr varScale="1">
        <p:scale>
          <a:sx n="101" d="100"/>
          <a:sy n="101" d="100"/>
        </p:scale>
        <p:origin x="678"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10/5/2023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7</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C281-CF15-824B-8107-B177A8C68910}"/>
              </a:ext>
            </a:extLst>
          </p:cNvPr>
          <p:cNvSpPr>
            <a:spLocks noGrp="1"/>
          </p:cNvSpPr>
          <p:nvPr>
            <p:ph type="title"/>
          </p:nvPr>
        </p:nvSpPr>
        <p:spPr/>
        <p:txBody>
          <a:bodyPr/>
          <a:lstStyle/>
          <a:p>
            <a:r>
              <a:rPr lang="en-US" dirty="0"/>
              <a:t>Contrasts</a:t>
            </a:r>
          </a:p>
        </p:txBody>
      </p:sp>
      <p:sp>
        <p:nvSpPr>
          <p:cNvPr id="3" name="Content Placeholder 2">
            <a:extLst>
              <a:ext uri="{FF2B5EF4-FFF2-40B4-BE49-F238E27FC236}">
                <a16:creationId xmlns:a16="http://schemas.microsoft.com/office/drawing/2014/main" id="{4AA447E8-87C8-7C42-AE31-E674026AEDCC}"/>
              </a:ext>
            </a:extLst>
          </p:cNvPr>
          <p:cNvSpPr>
            <a:spLocks noGrp="1"/>
          </p:cNvSpPr>
          <p:nvPr>
            <p:ph idx="1"/>
          </p:nvPr>
        </p:nvSpPr>
        <p:spPr>
          <a:xfrm>
            <a:off x="152400" y="1371600"/>
            <a:ext cx="11887200" cy="4525963"/>
          </a:xfrm>
        </p:spPr>
        <p:txBody>
          <a:bodyPr/>
          <a:lstStyle/>
          <a:p>
            <a:pPr marL="0" indent="0">
              <a:buNone/>
            </a:pPr>
            <a:r>
              <a:rPr lang="en-US" sz="2800" dirty="0"/>
              <a:t>We found in the last Unit that there was overwhelming evidence that at least one pair of sports had different mean heights.  We ran the extra sum of squares test to find if there was significant evidence to suggest that the mean height of basketball players was different than that of the other sports.  </a:t>
            </a:r>
            <a:r>
              <a:rPr lang="en-US" sz="2800" b="1" dirty="0"/>
              <a:t>Another method to test for this difference is with a contrast.  Create a contrast to test to see if there is evidence that that mean height of basketball players is significantly different than the average of the mean heights of the other 4 sports. </a:t>
            </a:r>
          </a:p>
          <a:p>
            <a:pPr marL="0" indent="0">
              <a:buNone/>
            </a:pPr>
            <a:r>
              <a:rPr lang="en-US" sz="2800" b="1" dirty="0"/>
              <a:t>Your response should be neat, organized and thorough.  Please include the code you used to generate your results as well as a conclusion statement that is written in non technical terms (but include the </a:t>
            </a:r>
            <a:r>
              <a:rPr lang="en-US" sz="2800" b="1" dirty="0" err="1"/>
              <a:t>pvalue</a:t>
            </a:r>
            <a:r>
              <a:rPr lang="en-US" sz="2800" b="1" dirty="0"/>
              <a:t> and a confidence interval).  </a:t>
            </a:r>
          </a:p>
        </p:txBody>
      </p:sp>
    </p:spTree>
    <p:extLst>
      <p:ext uri="{BB962C8B-B14F-4D97-AF65-F5344CB8AC3E}">
        <p14:creationId xmlns:p14="http://schemas.microsoft.com/office/powerpoint/2010/main" val="2784352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46E514E-314E-AD44-8ADC-1C99C96DDC5E}"/>
                  </a:ext>
                </a:extLst>
              </p:cNvPr>
              <p:cNvSpPr>
                <a:spLocks noGrp="1"/>
              </p:cNvSpPr>
              <p:nvPr>
                <p:ph type="title"/>
              </p:nvPr>
            </p:nvSpPr>
            <p:spPr>
              <a:xfrm>
                <a:off x="609600" y="2720184"/>
                <a:ext cx="10972800" cy="1143000"/>
              </a:xfrm>
            </p:spPr>
            <p:txBody>
              <a:bodyPr/>
              <a:lstStyle/>
              <a:p>
                <a:r>
                  <a:rPr lang="en-US" dirty="0"/>
                  <a:t>Question 2:</a:t>
                </a:r>
                <a:br>
                  <a:rPr lang="en-US" dirty="0"/>
                </a:br>
                <a:r>
                  <a:rPr lang="en-US" dirty="0"/>
                  <a:t>Height Example</a:t>
                </a:r>
                <a:br>
                  <a:rPr lang="en-US" dirty="0"/>
                </a:br>
                <a:r>
                  <a:rPr lang="en-US" dirty="0"/>
                  <a:t>Multiple Comparison</a:t>
                </a:r>
                <a:br>
                  <a:rPr lang="en-US" dirty="0"/>
                </a:b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1 Hour</a:t>
                </a:r>
              </a:p>
            </p:txBody>
          </p:sp>
        </mc:Choice>
        <mc:Fallback xmlns="">
          <p:sp>
            <p:nvSpPr>
              <p:cNvPr id="2" name="Title 1">
                <a:extLst>
                  <a:ext uri="{FF2B5EF4-FFF2-40B4-BE49-F238E27FC236}">
                    <a16:creationId xmlns:a16="http://schemas.microsoft.com/office/drawing/2014/main" id="{146E514E-314E-AD44-8ADC-1C99C96DDC5E}"/>
                  </a:ext>
                </a:extLst>
              </p:cNvPr>
              <p:cNvSpPr>
                <a:spLocks noGrp="1" noRot="1" noChangeAspect="1" noMove="1" noResize="1" noEditPoints="1" noAdjustHandles="1" noChangeArrowheads="1" noChangeShapeType="1" noTextEdit="1"/>
              </p:cNvSpPr>
              <p:nvPr>
                <p:ph type="title"/>
              </p:nvPr>
            </p:nvSpPr>
            <p:spPr>
              <a:xfrm>
                <a:off x="609600" y="2720184"/>
                <a:ext cx="10972800" cy="1143000"/>
              </a:xfrm>
              <a:blipFill>
                <a:blip r:embed="rId2"/>
                <a:stretch>
                  <a:fillRect t="-81319" b="-95604"/>
                </a:stretch>
              </a:blipFill>
            </p:spPr>
            <p:txBody>
              <a:bodyPr/>
              <a:lstStyle/>
              <a:p>
                <a:r>
                  <a:rPr lang="en-US">
                    <a:noFill/>
                  </a:rPr>
                  <a:t> </a:t>
                </a:r>
              </a:p>
            </p:txBody>
          </p:sp>
        </mc:Fallback>
      </mc:AlternateContent>
    </p:spTree>
    <p:extLst>
      <p:ext uri="{BB962C8B-B14F-4D97-AF65-F5344CB8AC3E}">
        <p14:creationId xmlns:p14="http://schemas.microsoft.com/office/powerpoint/2010/main" val="251833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C281-CF15-824B-8107-B177A8C68910}"/>
              </a:ext>
            </a:extLst>
          </p:cNvPr>
          <p:cNvSpPr>
            <a:spLocks noGrp="1"/>
          </p:cNvSpPr>
          <p:nvPr>
            <p:ph type="title"/>
          </p:nvPr>
        </p:nvSpPr>
        <p:spPr/>
        <p:txBody>
          <a:bodyPr/>
          <a:lstStyle/>
          <a:p>
            <a:r>
              <a:rPr lang="en-US" dirty="0"/>
              <a:t>Multiple Comparisons: Break Out</a:t>
            </a:r>
          </a:p>
        </p:txBody>
      </p:sp>
      <p:sp>
        <p:nvSpPr>
          <p:cNvPr id="3" name="Content Placeholder 2">
            <a:extLst>
              <a:ext uri="{FF2B5EF4-FFF2-40B4-BE49-F238E27FC236}">
                <a16:creationId xmlns:a16="http://schemas.microsoft.com/office/drawing/2014/main" id="{4AA447E8-87C8-7C42-AE31-E674026AEDCC}"/>
              </a:ext>
            </a:extLst>
          </p:cNvPr>
          <p:cNvSpPr>
            <a:spLocks noGrp="1"/>
          </p:cNvSpPr>
          <p:nvPr>
            <p:ph idx="1"/>
          </p:nvPr>
        </p:nvSpPr>
        <p:spPr/>
        <p:txBody>
          <a:bodyPr/>
          <a:lstStyle/>
          <a:p>
            <a:pPr marL="0" indent="0">
              <a:buNone/>
            </a:pPr>
            <a:r>
              <a:rPr lang="en-US" dirty="0"/>
              <a:t>We found in the last Unit that there was overwhelming evidence that at least one pair of sports had different mean heights.  We ran the extra sum of squares test to find if there was significant evidence to suggest that the mean height of basketball players was different than that of the other sports.  </a:t>
            </a:r>
            <a:r>
              <a:rPr lang="en-US" b="1" dirty="0"/>
              <a:t>This time, let’s run every pairwise t-test and perform the appropriate multiple comparison adjustment and see if these results agree with the extra sum of squares test!   </a:t>
            </a:r>
          </a:p>
        </p:txBody>
      </p:sp>
    </p:spTree>
    <p:extLst>
      <p:ext uri="{BB962C8B-B14F-4D97-AF65-F5344CB8AC3E}">
        <p14:creationId xmlns:p14="http://schemas.microsoft.com/office/powerpoint/2010/main" val="872541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46E514E-314E-AD44-8ADC-1C99C96DDC5E}"/>
                  </a:ext>
                </a:extLst>
              </p:cNvPr>
              <p:cNvSpPr>
                <a:spLocks noGrp="1"/>
              </p:cNvSpPr>
              <p:nvPr>
                <p:ph type="title"/>
              </p:nvPr>
            </p:nvSpPr>
            <p:spPr>
              <a:xfrm>
                <a:off x="609600" y="2720184"/>
                <a:ext cx="10972800" cy="1143000"/>
              </a:xfrm>
            </p:spPr>
            <p:txBody>
              <a:bodyPr/>
              <a:lstStyle/>
              <a:p>
                <a:r>
                  <a:rPr lang="en-US" dirty="0"/>
                  <a:t>Question 3:</a:t>
                </a:r>
                <a:br>
                  <a:rPr lang="en-US" dirty="0"/>
                </a:br>
                <a:r>
                  <a:rPr lang="en-US" dirty="0"/>
                  <a:t>HW Problem</a:t>
                </a:r>
                <a:br>
                  <a:rPr lang="en-US" dirty="0"/>
                </a:b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1 Hour</a:t>
                </a:r>
              </a:p>
            </p:txBody>
          </p:sp>
        </mc:Choice>
        <mc:Fallback xmlns="">
          <p:sp>
            <p:nvSpPr>
              <p:cNvPr id="2" name="Title 1">
                <a:extLst>
                  <a:ext uri="{FF2B5EF4-FFF2-40B4-BE49-F238E27FC236}">
                    <a16:creationId xmlns:a16="http://schemas.microsoft.com/office/drawing/2014/main" id="{146E514E-314E-AD44-8ADC-1C99C96DDC5E}"/>
                  </a:ext>
                </a:extLst>
              </p:cNvPr>
              <p:cNvSpPr>
                <a:spLocks noGrp="1" noRot="1" noChangeAspect="1" noMove="1" noResize="1" noEditPoints="1" noAdjustHandles="1" noChangeArrowheads="1" noChangeShapeType="1" noTextEdit="1"/>
              </p:cNvSpPr>
              <p:nvPr>
                <p:ph type="title"/>
              </p:nvPr>
            </p:nvSpPr>
            <p:spPr>
              <a:xfrm>
                <a:off x="609600" y="2720184"/>
                <a:ext cx="10972800" cy="1143000"/>
              </a:xfrm>
              <a:blipFill>
                <a:blip r:embed="rId2"/>
                <a:stretch>
                  <a:fillRect t="-52747" b="-65934"/>
                </a:stretch>
              </a:blipFill>
            </p:spPr>
            <p:txBody>
              <a:bodyPr/>
              <a:lstStyle/>
              <a:p>
                <a:r>
                  <a:rPr lang="en-US">
                    <a:noFill/>
                  </a:rPr>
                  <a:t> </a:t>
                </a:r>
              </a:p>
            </p:txBody>
          </p:sp>
        </mc:Fallback>
      </mc:AlternateContent>
    </p:spTree>
    <p:extLst>
      <p:ext uri="{BB962C8B-B14F-4D97-AF65-F5344CB8AC3E}">
        <p14:creationId xmlns:p14="http://schemas.microsoft.com/office/powerpoint/2010/main" val="1894802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B691-DC0A-1449-9EE8-9D47EFE497E8}"/>
              </a:ext>
            </a:extLst>
          </p:cNvPr>
          <p:cNvSpPr>
            <a:spLocks noGrp="1"/>
          </p:cNvSpPr>
          <p:nvPr>
            <p:ph type="title"/>
          </p:nvPr>
        </p:nvSpPr>
        <p:spPr/>
        <p:txBody>
          <a:bodyPr/>
          <a:lstStyle/>
          <a:p>
            <a:r>
              <a:rPr lang="en-US" dirty="0"/>
              <a:t>HW Problem</a:t>
            </a:r>
          </a:p>
        </p:txBody>
      </p:sp>
      <p:pic>
        <p:nvPicPr>
          <p:cNvPr id="4" name="Picture 3">
            <a:extLst>
              <a:ext uri="{FF2B5EF4-FFF2-40B4-BE49-F238E27FC236}">
                <a16:creationId xmlns:a16="http://schemas.microsoft.com/office/drawing/2014/main" id="{FEC36F50-30E9-A041-BEF2-431F69578616}"/>
              </a:ext>
            </a:extLst>
          </p:cNvPr>
          <p:cNvPicPr>
            <a:picLocks noChangeAspect="1"/>
          </p:cNvPicPr>
          <p:nvPr/>
        </p:nvPicPr>
        <p:blipFill>
          <a:blip r:embed="rId2"/>
          <a:stretch>
            <a:fillRect/>
          </a:stretch>
        </p:blipFill>
        <p:spPr>
          <a:xfrm>
            <a:off x="228600" y="2159000"/>
            <a:ext cx="11734800" cy="2540000"/>
          </a:xfrm>
          <a:prstGeom prst="rect">
            <a:avLst/>
          </a:prstGeom>
        </p:spPr>
      </p:pic>
    </p:spTree>
    <p:extLst>
      <p:ext uri="{BB962C8B-B14F-4D97-AF65-F5344CB8AC3E}">
        <p14:creationId xmlns:p14="http://schemas.microsoft.com/office/powerpoint/2010/main" val="2552605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746A-C313-F361-5D81-C63CE0420ED3}"/>
              </a:ext>
            </a:extLst>
          </p:cNvPr>
          <p:cNvSpPr>
            <a:spLocks noGrp="1"/>
          </p:cNvSpPr>
          <p:nvPr>
            <p:ph type="title"/>
          </p:nvPr>
        </p:nvSpPr>
        <p:spPr/>
        <p:txBody>
          <a:bodyPr/>
          <a:lstStyle/>
          <a:p>
            <a:r>
              <a:rPr lang="en-US" dirty="0"/>
              <a:t>Handicap</a:t>
            </a:r>
          </a:p>
        </p:txBody>
      </p:sp>
      <p:sp>
        <p:nvSpPr>
          <p:cNvPr id="3" name="Content Placeholder 2">
            <a:extLst>
              <a:ext uri="{FF2B5EF4-FFF2-40B4-BE49-F238E27FC236}">
                <a16:creationId xmlns:a16="http://schemas.microsoft.com/office/drawing/2014/main" id="{DA741182-851A-9D3B-2452-027B0338811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56034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3C51-6E39-55BF-3A62-43B2C97B4170}"/>
              </a:ext>
            </a:extLst>
          </p:cNvPr>
          <p:cNvSpPr>
            <a:spLocks noGrp="1"/>
          </p:cNvSpPr>
          <p:nvPr>
            <p:ph type="title"/>
          </p:nvPr>
        </p:nvSpPr>
        <p:spPr/>
        <p:txBody>
          <a:bodyPr/>
          <a:lstStyle/>
          <a:p>
            <a:r>
              <a:rPr lang="en-US" dirty="0"/>
              <a:t>Handicap</a:t>
            </a:r>
          </a:p>
        </p:txBody>
      </p:sp>
      <p:sp>
        <p:nvSpPr>
          <p:cNvPr id="3" name="Content Placeholder 2">
            <a:extLst>
              <a:ext uri="{FF2B5EF4-FFF2-40B4-BE49-F238E27FC236}">
                <a16:creationId xmlns:a16="http://schemas.microsoft.com/office/drawing/2014/main" id="{496F24DE-2A34-8D89-B977-90D8E72F74B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1767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4: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dirty="0"/>
              <a:t>- Was the point of this exercise to do the Tukey’s test for the heights?</a:t>
            </a:r>
          </a:p>
          <a:p>
            <a:pPr marL="0" indent="0">
              <a:buNone/>
            </a:pPr>
            <a:r>
              <a:rPr lang="en-US" dirty="0"/>
              <a:t>.  </a:t>
            </a:r>
          </a:p>
        </p:txBody>
      </p:sp>
    </p:spTree>
    <p:extLst>
      <p:ext uri="{BB962C8B-B14F-4D97-AF65-F5344CB8AC3E}">
        <p14:creationId xmlns:p14="http://schemas.microsoft.com/office/powerpoint/2010/main" val="2751418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5: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7!</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19</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449F-B444-7D43-BAB9-2A9A05C50B80}"/>
              </a:ext>
            </a:extLst>
          </p:cNvPr>
          <p:cNvSpPr>
            <a:spLocks noGrp="1"/>
          </p:cNvSpPr>
          <p:nvPr>
            <p:ph type="title"/>
          </p:nvPr>
        </p:nvSpPr>
        <p:spPr>
          <a:xfrm>
            <a:off x="2152650" y="2407287"/>
            <a:ext cx="7886700" cy="1325563"/>
          </a:xfrm>
        </p:spPr>
        <p:txBody>
          <a:bodyPr/>
          <a:lstStyle/>
          <a:p>
            <a:pPr algn="ctr"/>
            <a:r>
              <a:rPr lang="en-US" dirty="0"/>
              <a:t>Quick Quiz Questions</a:t>
            </a:r>
          </a:p>
        </p:txBody>
      </p:sp>
    </p:spTree>
    <p:extLst>
      <p:ext uri="{BB962C8B-B14F-4D97-AF65-F5344CB8AC3E}">
        <p14:creationId xmlns:p14="http://schemas.microsoft.com/office/powerpoint/2010/main" val="344995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1</a:t>
            </a:r>
          </a:p>
        </p:txBody>
      </p:sp>
      <p:pic>
        <p:nvPicPr>
          <p:cNvPr id="4" name="Picture 3">
            <a:extLst>
              <a:ext uri="{FF2B5EF4-FFF2-40B4-BE49-F238E27FC236}">
                <a16:creationId xmlns:a16="http://schemas.microsoft.com/office/drawing/2014/main" id="{30D9D310-4A41-1641-8D2D-3D434F8AA189}"/>
              </a:ext>
            </a:extLst>
          </p:cNvPr>
          <p:cNvPicPr>
            <a:picLocks noChangeAspect="1"/>
          </p:cNvPicPr>
          <p:nvPr/>
        </p:nvPicPr>
        <p:blipFill>
          <a:blip r:embed="rId2"/>
          <a:stretch>
            <a:fillRect/>
          </a:stretch>
        </p:blipFill>
        <p:spPr>
          <a:xfrm>
            <a:off x="1828800" y="1568450"/>
            <a:ext cx="8534400" cy="3721100"/>
          </a:xfrm>
          <a:prstGeom prst="rect">
            <a:avLst/>
          </a:prstGeom>
        </p:spPr>
      </p:pic>
      <p:sp>
        <p:nvSpPr>
          <p:cNvPr id="3" name="Rectangle 2">
            <a:extLst>
              <a:ext uri="{FF2B5EF4-FFF2-40B4-BE49-F238E27FC236}">
                <a16:creationId xmlns:a16="http://schemas.microsoft.com/office/drawing/2014/main" id="{E3213ADC-DDE2-89E1-A3BD-DDC48F08AEA1}"/>
              </a:ext>
            </a:extLst>
          </p:cNvPr>
          <p:cNvSpPr/>
          <p:nvPr/>
        </p:nvSpPr>
        <p:spPr>
          <a:xfrm>
            <a:off x="2286000" y="3124200"/>
            <a:ext cx="3733800"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1941DE2-AC93-2187-E7D9-FE1AB81A92CA}"/>
              </a:ext>
            </a:extLst>
          </p:cNvPr>
          <p:cNvSpPr/>
          <p:nvPr/>
        </p:nvSpPr>
        <p:spPr>
          <a:xfrm>
            <a:off x="2286000" y="4191000"/>
            <a:ext cx="777240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306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2</a:t>
            </a:r>
          </a:p>
        </p:txBody>
      </p:sp>
      <p:pic>
        <p:nvPicPr>
          <p:cNvPr id="3" name="Picture 2">
            <a:extLst>
              <a:ext uri="{FF2B5EF4-FFF2-40B4-BE49-F238E27FC236}">
                <a16:creationId xmlns:a16="http://schemas.microsoft.com/office/drawing/2014/main" id="{12E0F514-AA97-7D44-8F50-CB4AA908C4B5}"/>
              </a:ext>
            </a:extLst>
          </p:cNvPr>
          <p:cNvPicPr>
            <a:picLocks noChangeAspect="1"/>
          </p:cNvPicPr>
          <p:nvPr/>
        </p:nvPicPr>
        <p:blipFill>
          <a:blip r:embed="rId2"/>
          <a:stretch>
            <a:fillRect/>
          </a:stretch>
        </p:blipFill>
        <p:spPr>
          <a:xfrm>
            <a:off x="2733593" y="1690690"/>
            <a:ext cx="6724814" cy="4077813"/>
          </a:xfrm>
          <a:prstGeom prst="rect">
            <a:avLst/>
          </a:prstGeom>
        </p:spPr>
      </p:pic>
      <p:sp>
        <p:nvSpPr>
          <p:cNvPr id="4" name="Rectangle 3">
            <a:extLst>
              <a:ext uri="{FF2B5EF4-FFF2-40B4-BE49-F238E27FC236}">
                <a16:creationId xmlns:a16="http://schemas.microsoft.com/office/drawing/2014/main" id="{15F24471-DE4B-0380-D413-A681C89CDD6A}"/>
              </a:ext>
            </a:extLst>
          </p:cNvPr>
          <p:cNvSpPr/>
          <p:nvPr/>
        </p:nvSpPr>
        <p:spPr>
          <a:xfrm>
            <a:off x="3200400" y="3352800"/>
            <a:ext cx="3352800" cy="1752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399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83DE-9557-4849-92A1-EFC145899211}"/>
              </a:ext>
            </a:extLst>
          </p:cNvPr>
          <p:cNvSpPr>
            <a:spLocks noGrp="1"/>
          </p:cNvSpPr>
          <p:nvPr>
            <p:ph type="title"/>
          </p:nvPr>
        </p:nvSpPr>
        <p:spPr/>
        <p:txBody>
          <a:bodyPr/>
          <a:lstStyle/>
          <a:p>
            <a:r>
              <a:rPr lang="en-US" dirty="0"/>
              <a:t>Question 3</a:t>
            </a:r>
          </a:p>
        </p:txBody>
      </p:sp>
      <p:pic>
        <p:nvPicPr>
          <p:cNvPr id="4" name="Picture 3">
            <a:extLst>
              <a:ext uri="{FF2B5EF4-FFF2-40B4-BE49-F238E27FC236}">
                <a16:creationId xmlns:a16="http://schemas.microsoft.com/office/drawing/2014/main" id="{7022F34C-FE86-AF47-9B9D-DD2E96F1D74F}"/>
              </a:ext>
            </a:extLst>
          </p:cNvPr>
          <p:cNvPicPr>
            <a:picLocks noChangeAspect="1"/>
          </p:cNvPicPr>
          <p:nvPr/>
        </p:nvPicPr>
        <p:blipFill>
          <a:blip r:embed="rId2"/>
          <a:stretch>
            <a:fillRect/>
          </a:stretch>
        </p:blipFill>
        <p:spPr>
          <a:xfrm>
            <a:off x="1797050" y="1631950"/>
            <a:ext cx="8597900" cy="3594100"/>
          </a:xfrm>
          <a:prstGeom prst="rect">
            <a:avLst/>
          </a:prstGeom>
        </p:spPr>
      </p:pic>
      <p:sp>
        <p:nvSpPr>
          <p:cNvPr id="3" name="Rectangle 2">
            <a:extLst>
              <a:ext uri="{FF2B5EF4-FFF2-40B4-BE49-F238E27FC236}">
                <a16:creationId xmlns:a16="http://schemas.microsoft.com/office/drawing/2014/main" id="{C30CABAF-19FC-DF01-4BB9-1D8A9FD9A7E9}"/>
              </a:ext>
            </a:extLst>
          </p:cNvPr>
          <p:cNvSpPr/>
          <p:nvPr/>
        </p:nvSpPr>
        <p:spPr>
          <a:xfrm>
            <a:off x="2286000" y="3429000"/>
            <a:ext cx="266700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14CD0FF-D0DA-C84B-40E3-FFA68283B216}"/>
              </a:ext>
            </a:extLst>
          </p:cNvPr>
          <p:cNvSpPr/>
          <p:nvPr/>
        </p:nvSpPr>
        <p:spPr>
          <a:xfrm>
            <a:off x="2209800" y="4648200"/>
            <a:ext cx="30480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31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F9D7-9696-144F-B509-674B8B7B20CE}"/>
              </a:ext>
            </a:extLst>
          </p:cNvPr>
          <p:cNvSpPr>
            <a:spLocks noGrp="1"/>
          </p:cNvSpPr>
          <p:nvPr>
            <p:ph type="title"/>
          </p:nvPr>
        </p:nvSpPr>
        <p:spPr/>
        <p:txBody>
          <a:bodyPr/>
          <a:lstStyle/>
          <a:p>
            <a:r>
              <a:rPr lang="en-US" dirty="0"/>
              <a:t>Question 4</a:t>
            </a:r>
          </a:p>
        </p:txBody>
      </p:sp>
      <p:pic>
        <p:nvPicPr>
          <p:cNvPr id="4" name="Picture 3">
            <a:extLst>
              <a:ext uri="{FF2B5EF4-FFF2-40B4-BE49-F238E27FC236}">
                <a16:creationId xmlns:a16="http://schemas.microsoft.com/office/drawing/2014/main" id="{ABFCB04D-EA63-D242-8E61-1C391844D8A3}"/>
              </a:ext>
            </a:extLst>
          </p:cNvPr>
          <p:cNvPicPr>
            <a:picLocks noChangeAspect="1"/>
          </p:cNvPicPr>
          <p:nvPr/>
        </p:nvPicPr>
        <p:blipFill>
          <a:blip r:embed="rId2"/>
          <a:stretch>
            <a:fillRect/>
          </a:stretch>
        </p:blipFill>
        <p:spPr>
          <a:xfrm>
            <a:off x="1790700" y="1826097"/>
            <a:ext cx="8610600" cy="3556000"/>
          </a:xfrm>
          <a:prstGeom prst="rect">
            <a:avLst/>
          </a:prstGeom>
        </p:spPr>
      </p:pic>
      <p:sp>
        <p:nvSpPr>
          <p:cNvPr id="3" name="Rectangle 2">
            <a:extLst>
              <a:ext uri="{FF2B5EF4-FFF2-40B4-BE49-F238E27FC236}">
                <a16:creationId xmlns:a16="http://schemas.microsoft.com/office/drawing/2014/main" id="{38F94973-9E63-8FA6-92C8-7F42FD72ADF0}"/>
              </a:ext>
            </a:extLst>
          </p:cNvPr>
          <p:cNvSpPr/>
          <p:nvPr/>
        </p:nvSpPr>
        <p:spPr>
          <a:xfrm>
            <a:off x="1981200" y="3657600"/>
            <a:ext cx="7772400" cy="17244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247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a:xfrm>
            <a:off x="609600" y="2743200"/>
            <a:ext cx="10972800" cy="1143000"/>
          </a:xfrm>
        </p:spPr>
        <p:txBody>
          <a:bodyPr/>
          <a:lstStyle/>
          <a:p>
            <a:r>
              <a:rPr lang="en-US" dirty="0"/>
              <a:t>End Quick Quiz Questions</a:t>
            </a:r>
          </a:p>
        </p:txBody>
      </p:sp>
    </p:spTree>
    <p:extLst>
      <p:ext uri="{BB962C8B-B14F-4D97-AF65-F5344CB8AC3E}">
        <p14:creationId xmlns:p14="http://schemas.microsoft.com/office/powerpoint/2010/main" val="85499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514E-314E-AD44-8ADC-1C99C96DDC5E}"/>
              </a:ext>
            </a:extLst>
          </p:cNvPr>
          <p:cNvSpPr>
            <a:spLocks noGrp="1"/>
          </p:cNvSpPr>
          <p:nvPr>
            <p:ph type="title"/>
          </p:nvPr>
        </p:nvSpPr>
        <p:spPr>
          <a:xfrm>
            <a:off x="609600" y="2720184"/>
            <a:ext cx="10972800" cy="1143000"/>
          </a:xfrm>
        </p:spPr>
        <p:txBody>
          <a:bodyPr/>
          <a:lstStyle/>
          <a:p>
            <a:r>
              <a:rPr lang="en-US" dirty="0"/>
              <a:t>Question 1:</a:t>
            </a:r>
            <a:br>
              <a:rPr lang="en-US" dirty="0"/>
            </a:br>
            <a:r>
              <a:rPr lang="en-US" dirty="0"/>
              <a:t>Height Example</a:t>
            </a:r>
            <a:br>
              <a:rPr lang="en-US" dirty="0"/>
            </a:br>
            <a:r>
              <a:rPr lang="en-US" dirty="0"/>
              <a:t>Contrast</a:t>
            </a:r>
          </a:p>
        </p:txBody>
      </p:sp>
    </p:spTree>
    <p:extLst>
      <p:ext uri="{BB962C8B-B14F-4D97-AF65-F5344CB8AC3E}">
        <p14:creationId xmlns:p14="http://schemas.microsoft.com/office/powerpoint/2010/main" val="326252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46E514E-314E-AD44-8ADC-1C99C96DDC5E}"/>
                  </a:ext>
                </a:extLst>
              </p:cNvPr>
              <p:cNvSpPr>
                <a:spLocks noGrp="1"/>
              </p:cNvSpPr>
              <p:nvPr>
                <p:ph type="title"/>
              </p:nvPr>
            </p:nvSpPr>
            <p:spPr>
              <a:xfrm>
                <a:off x="609600" y="2720184"/>
                <a:ext cx="10972800" cy="1143000"/>
              </a:xfrm>
            </p:spPr>
            <p:txBody>
              <a:bodyPr/>
              <a:lstStyle/>
              <a:p>
                <a:r>
                  <a:rPr lang="en-US" dirty="0"/>
                  <a:t>Question 1:</a:t>
                </a:r>
                <a:br>
                  <a:rPr lang="en-US" dirty="0"/>
                </a:br>
                <a:r>
                  <a:rPr lang="en-US" dirty="0"/>
                  <a:t>Height Example</a:t>
                </a:r>
                <a:br>
                  <a:rPr lang="en-US" dirty="0"/>
                </a:br>
                <a:r>
                  <a:rPr lang="en-US" dirty="0"/>
                  <a:t>Contrast</a:t>
                </a:r>
                <a:br>
                  <a:rPr lang="en-US" dirty="0"/>
                </a:b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1 Hour</a:t>
                </a:r>
              </a:p>
            </p:txBody>
          </p:sp>
        </mc:Choice>
        <mc:Fallback xmlns="">
          <p:sp>
            <p:nvSpPr>
              <p:cNvPr id="2" name="Title 1">
                <a:extLst>
                  <a:ext uri="{FF2B5EF4-FFF2-40B4-BE49-F238E27FC236}">
                    <a16:creationId xmlns:a16="http://schemas.microsoft.com/office/drawing/2014/main" id="{146E514E-314E-AD44-8ADC-1C99C96DDC5E}"/>
                  </a:ext>
                </a:extLst>
              </p:cNvPr>
              <p:cNvSpPr>
                <a:spLocks noGrp="1" noRot="1" noChangeAspect="1" noMove="1" noResize="1" noEditPoints="1" noAdjustHandles="1" noChangeArrowheads="1" noChangeShapeType="1" noTextEdit="1"/>
              </p:cNvSpPr>
              <p:nvPr>
                <p:ph type="title"/>
              </p:nvPr>
            </p:nvSpPr>
            <p:spPr>
              <a:xfrm>
                <a:off x="609600" y="2720184"/>
                <a:ext cx="10972800" cy="1143000"/>
              </a:xfrm>
              <a:blipFill>
                <a:blip r:embed="rId2"/>
                <a:stretch>
                  <a:fillRect t="-81319" b="-95604"/>
                </a:stretch>
              </a:blipFill>
            </p:spPr>
            <p:txBody>
              <a:bodyPr/>
              <a:lstStyle/>
              <a:p>
                <a:r>
                  <a:rPr lang="en-US">
                    <a:noFill/>
                  </a:rPr>
                  <a:t> </a:t>
                </a:r>
              </a:p>
            </p:txBody>
          </p:sp>
        </mc:Fallback>
      </mc:AlternateContent>
    </p:spTree>
    <p:extLst>
      <p:ext uri="{BB962C8B-B14F-4D97-AF65-F5344CB8AC3E}">
        <p14:creationId xmlns:p14="http://schemas.microsoft.com/office/powerpoint/2010/main" val="16351801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21715</TotalTime>
  <Words>523</Words>
  <Application>Microsoft Office PowerPoint</Application>
  <PresentationFormat>Widescreen</PresentationFormat>
  <Paragraphs>31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Cambria Math</vt:lpstr>
      <vt:lpstr>1_Body Slides</vt:lpstr>
      <vt:lpstr>For Live Session Assignment (FLS) </vt:lpstr>
      <vt:lpstr>Quick Quiz Questions</vt:lpstr>
      <vt:lpstr>Question 1</vt:lpstr>
      <vt:lpstr>Question 2</vt:lpstr>
      <vt:lpstr>Question 3</vt:lpstr>
      <vt:lpstr>Question 4</vt:lpstr>
      <vt:lpstr>End Quick Quiz Questions</vt:lpstr>
      <vt:lpstr>Question 1: Height Example Contrast</vt:lpstr>
      <vt:lpstr>Question 1: Height Example Contrast ≤ 1 Hour</vt:lpstr>
      <vt:lpstr>Contrasts</vt:lpstr>
      <vt:lpstr>Question 2: Height Example Multiple Comparison ≤ 1 Hour</vt:lpstr>
      <vt:lpstr>Multiple Comparisons: Break Out</vt:lpstr>
      <vt:lpstr>Question 3: HW Problem ≤1 Hour</vt:lpstr>
      <vt:lpstr>HW Problem</vt:lpstr>
      <vt:lpstr>Handicap</vt:lpstr>
      <vt:lpstr>Handicap</vt:lpstr>
      <vt:lpstr>Question 4: Takeaways!</vt:lpstr>
      <vt:lpstr>Question 5: Questions!</vt:lpstr>
      <vt:lpstr>End For Live Session Assignment Unit 7!</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Marco Lopez</cp:lastModifiedBy>
  <cp:revision>292</cp:revision>
  <cp:lastPrinted>2020-09-21T07:53:02Z</cp:lastPrinted>
  <dcterms:created xsi:type="dcterms:W3CDTF">2016-03-21T14:12:59Z</dcterms:created>
  <dcterms:modified xsi:type="dcterms:W3CDTF">2023-10-05T05:20:44Z</dcterms:modified>
  <cp:category/>
</cp:coreProperties>
</file>