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9"/>
  </p:notesMasterIdLst>
  <p:sldIdLst>
    <p:sldId id="270" r:id="rId2"/>
    <p:sldId id="414" r:id="rId3"/>
    <p:sldId id="415" r:id="rId4"/>
    <p:sldId id="416" r:id="rId5"/>
    <p:sldId id="417" r:id="rId6"/>
    <p:sldId id="420" r:id="rId7"/>
    <p:sldId id="512" r:id="rId8"/>
    <p:sldId id="513" r:id="rId9"/>
    <p:sldId id="421" r:id="rId10"/>
    <p:sldId id="508" r:id="rId11"/>
    <p:sldId id="510" r:id="rId12"/>
    <p:sldId id="511" r:id="rId13"/>
    <p:sldId id="514" r:id="rId14"/>
    <p:sldId id="515" r:id="rId15"/>
    <p:sldId id="516" r:id="rId16"/>
    <p:sldId id="517" r:id="rId17"/>
    <p:sldId id="334"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53" autoAdjust="0"/>
    <p:restoredTop sz="88462" autoAdjust="0"/>
  </p:normalViewPr>
  <p:slideViewPr>
    <p:cSldViewPr>
      <p:cViewPr varScale="1">
        <p:scale>
          <a:sx n="57" d="100"/>
          <a:sy n="57" d="100"/>
        </p:scale>
        <p:origin x="84" y="1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10/5/2023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7</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B691-DC0A-1449-9EE8-9D47EFE497E8}"/>
              </a:ext>
            </a:extLst>
          </p:cNvPr>
          <p:cNvSpPr>
            <a:spLocks noGrp="1"/>
          </p:cNvSpPr>
          <p:nvPr>
            <p:ph type="title"/>
          </p:nvPr>
        </p:nvSpPr>
        <p:spPr/>
        <p:txBody>
          <a:bodyPr/>
          <a:lstStyle/>
          <a:p>
            <a:r>
              <a:rPr lang="en-US" dirty="0"/>
              <a:t>HW Problem</a:t>
            </a:r>
          </a:p>
        </p:txBody>
      </p:sp>
      <p:pic>
        <p:nvPicPr>
          <p:cNvPr id="4" name="Picture 3">
            <a:extLst>
              <a:ext uri="{FF2B5EF4-FFF2-40B4-BE49-F238E27FC236}">
                <a16:creationId xmlns:a16="http://schemas.microsoft.com/office/drawing/2014/main" id="{FEC36F50-30E9-A041-BEF2-431F69578616}"/>
              </a:ext>
            </a:extLst>
          </p:cNvPr>
          <p:cNvPicPr>
            <a:picLocks noChangeAspect="1"/>
          </p:cNvPicPr>
          <p:nvPr/>
        </p:nvPicPr>
        <p:blipFill>
          <a:blip r:embed="rId2"/>
          <a:stretch>
            <a:fillRect/>
          </a:stretch>
        </p:blipFill>
        <p:spPr>
          <a:xfrm>
            <a:off x="228600" y="2159000"/>
            <a:ext cx="11734800" cy="2540000"/>
          </a:xfrm>
          <a:prstGeom prst="rect">
            <a:avLst/>
          </a:prstGeom>
        </p:spPr>
      </p:pic>
    </p:spTree>
    <p:extLst>
      <p:ext uri="{BB962C8B-B14F-4D97-AF65-F5344CB8AC3E}">
        <p14:creationId xmlns:p14="http://schemas.microsoft.com/office/powerpoint/2010/main" val="255260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746A-C313-F361-5D81-C63CE0420ED3}"/>
              </a:ext>
            </a:extLst>
          </p:cNvPr>
          <p:cNvSpPr>
            <a:spLocks noGrp="1"/>
          </p:cNvSpPr>
          <p:nvPr>
            <p:ph type="title"/>
          </p:nvPr>
        </p:nvSpPr>
        <p:spPr/>
        <p:txBody>
          <a:bodyPr/>
          <a:lstStyle/>
          <a:p>
            <a:r>
              <a:rPr lang="en-US" dirty="0"/>
              <a:t>Handicap</a:t>
            </a:r>
          </a:p>
        </p:txBody>
      </p:sp>
      <p:pic>
        <p:nvPicPr>
          <p:cNvPr id="5" name="Content Placeholder 4">
            <a:extLst>
              <a:ext uri="{FF2B5EF4-FFF2-40B4-BE49-F238E27FC236}">
                <a16:creationId xmlns:a16="http://schemas.microsoft.com/office/drawing/2014/main" id="{8684F9F0-47DF-1EEA-8282-4D39EE26B2ED}"/>
              </a:ext>
            </a:extLst>
          </p:cNvPr>
          <p:cNvPicPr>
            <a:picLocks noGrp="1" noChangeAspect="1"/>
          </p:cNvPicPr>
          <p:nvPr>
            <p:ph idx="1"/>
          </p:nvPr>
        </p:nvPicPr>
        <p:blipFill>
          <a:blip r:embed="rId2"/>
          <a:stretch>
            <a:fillRect/>
          </a:stretch>
        </p:blipFill>
        <p:spPr>
          <a:xfrm>
            <a:off x="643466" y="1319212"/>
            <a:ext cx="10938933" cy="4219575"/>
          </a:xfrm>
        </p:spPr>
      </p:pic>
    </p:spTree>
    <p:extLst>
      <p:ext uri="{BB962C8B-B14F-4D97-AF65-F5344CB8AC3E}">
        <p14:creationId xmlns:p14="http://schemas.microsoft.com/office/powerpoint/2010/main" val="456034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3C51-6E39-55BF-3A62-43B2C97B4170}"/>
              </a:ext>
            </a:extLst>
          </p:cNvPr>
          <p:cNvSpPr>
            <a:spLocks noGrp="1"/>
          </p:cNvSpPr>
          <p:nvPr>
            <p:ph type="title"/>
          </p:nvPr>
        </p:nvSpPr>
        <p:spPr/>
        <p:txBody>
          <a:bodyPr/>
          <a:lstStyle/>
          <a:p>
            <a:r>
              <a:rPr lang="en-US" dirty="0"/>
              <a:t>Handicap</a:t>
            </a:r>
          </a:p>
        </p:txBody>
      </p:sp>
      <p:pic>
        <p:nvPicPr>
          <p:cNvPr id="5" name="Content Placeholder 4">
            <a:extLst>
              <a:ext uri="{FF2B5EF4-FFF2-40B4-BE49-F238E27FC236}">
                <a16:creationId xmlns:a16="http://schemas.microsoft.com/office/drawing/2014/main" id="{0EB4F145-9433-019B-697C-39E202AA4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371600"/>
            <a:ext cx="10972800" cy="4876800"/>
          </a:xfrm>
        </p:spPr>
      </p:pic>
    </p:spTree>
    <p:extLst>
      <p:ext uri="{BB962C8B-B14F-4D97-AF65-F5344CB8AC3E}">
        <p14:creationId xmlns:p14="http://schemas.microsoft.com/office/powerpoint/2010/main" val="4017673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890C1-5CC7-F97E-A787-41333FFD424F}"/>
              </a:ext>
            </a:extLst>
          </p:cNvPr>
          <p:cNvSpPr>
            <a:spLocks noGrp="1"/>
          </p:cNvSpPr>
          <p:nvPr>
            <p:ph type="title"/>
          </p:nvPr>
        </p:nvSpPr>
        <p:spPr/>
        <p:txBody>
          <a:bodyPr/>
          <a:lstStyle/>
          <a:p>
            <a:r>
              <a:rPr lang="en-US" dirty="0"/>
              <a:t>Handicap</a:t>
            </a:r>
          </a:p>
        </p:txBody>
      </p:sp>
      <p:pic>
        <p:nvPicPr>
          <p:cNvPr id="5" name="Content Placeholder 4">
            <a:extLst>
              <a:ext uri="{FF2B5EF4-FFF2-40B4-BE49-F238E27FC236}">
                <a16:creationId xmlns:a16="http://schemas.microsoft.com/office/drawing/2014/main" id="{5C09B01B-DC45-DB90-3EF1-AC69607AEB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371600"/>
            <a:ext cx="8534400" cy="5257800"/>
          </a:xfrm>
        </p:spPr>
      </p:pic>
    </p:spTree>
    <p:extLst>
      <p:ext uri="{BB962C8B-B14F-4D97-AF65-F5344CB8AC3E}">
        <p14:creationId xmlns:p14="http://schemas.microsoft.com/office/powerpoint/2010/main" val="2735217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92AA8-1B6E-EC69-728A-A4F4E50C180E}"/>
              </a:ext>
            </a:extLst>
          </p:cNvPr>
          <p:cNvSpPr>
            <a:spLocks noGrp="1"/>
          </p:cNvSpPr>
          <p:nvPr>
            <p:ph type="title"/>
          </p:nvPr>
        </p:nvSpPr>
        <p:spPr/>
        <p:txBody>
          <a:bodyPr/>
          <a:lstStyle/>
          <a:p>
            <a:r>
              <a:rPr lang="en-US" dirty="0"/>
              <a:t>Handicap</a:t>
            </a:r>
          </a:p>
        </p:txBody>
      </p:sp>
      <p:sp>
        <p:nvSpPr>
          <p:cNvPr id="3" name="Content Placeholder 2">
            <a:extLst>
              <a:ext uri="{FF2B5EF4-FFF2-40B4-BE49-F238E27FC236}">
                <a16:creationId xmlns:a16="http://schemas.microsoft.com/office/drawing/2014/main" id="{B3BA7C45-3F94-16DC-984A-0F64AABA07FE}"/>
              </a:ext>
            </a:extLst>
          </p:cNvPr>
          <p:cNvSpPr>
            <a:spLocks noGrp="1"/>
          </p:cNvSpPr>
          <p:nvPr>
            <p:ph idx="1"/>
          </p:nvPr>
        </p:nvSpPr>
        <p:spPr/>
        <p:txBody>
          <a:bodyPr/>
          <a:lstStyle/>
          <a:p>
            <a:r>
              <a:rPr lang="en-US" dirty="0"/>
              <a:t>In the rating results, one can see that hearing and the non-impaired rated the same.   However, the differences were not that greatly different.</a:t>
            </a:r>
          </a:p>
          <a:p>
            <a:r>
              <a:rPr lang="en-US" dirty="0"/>
              <a:t>My only inference is that the hearing and non-impaired did not have visible handicaps and maybe that is why they were rated as such.</a:t>
            </a:r>
          </a:p>
        </p:txBody>
      </p:sp>
    </p:spTree>
    <p:extLst>
      <p:ext uri="{BB962C8B-B14F-4D97-AF65-F5344CB8AC3E}">
        <p14:creationId xmlns:p14="http://schemas.microsoft.com/office/powerpoint/2010/main" val="1756641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13C6-1ED5-443E-66A5-04DD75A549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E057AC-5F6A-458D-0AF3-A35398E2DB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95539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7C89-A567-F911-DCEC-4DC39C3738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83EF56-3CED-42DB-EAD0-7C658253E3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2193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4: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70000" lnSpcReduction="2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dirty="0"/>
              <a:t>- Was the point of this exercise to do the Tukey’s test for the heights?  Because it was clear to me from the get-go, Basketball had the taller athletes; however, I also draw from watching sports those are some of the tallest players on average.</a:t>
            </a:r>
          </a:p>
          <a:p>
            <a:pPr marL="0" indent="0">
              <a:buNone/>
            </a:pPr>
            <a:r>
              <a:rPr lang="en-US" dirty="0"/>
              <a:t>- I understand we do not get the full story on the control group (non-handicapped) as to why they were necessarily scored as they did; but the hearing was also scored the similar way, which makes me think, is it because they couldn’t see the handicap as much as the other ones as a “visually” impaired?</a:t>
            </a:r>
          </a:p>
          <a:p>
            <a:pPr marL="0" indent="0">
              <a:buNone/>
            </a:pPr>
            <a:r>
              <a:rPr lang="en-US" dirty="0"/>
              <a:t>I also did not understand the finding of ‘k’.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1</a:t>
            </a:r>
          </a:p>
        </p:txBody>
      </p:sp>
      <p:pic>
        <p:nvPicPr>
          <p:cNvPr id="4" name="Picture 3">
            <a:extLst>
              <a:ext uri="{FF2B5EF4-FFF2-40B4-BE49-F238E27FC236}">
                <a16:creationId xmlns:a16="http://schemas.microsoft.com/office/drawing/2014/main" id="{30D9D310-4A41-1641-8D2D-3D434F8AA189}"/>
              </a:ext>
            </a:extLst>
          </p:cNvPr>
          <p:cNvPicPr>
            <a:picLocks noChangeAspect="1"/>
          </p:cNvPicPr>
          <p:nvPr/>
        </p:nvPicPr>
        <p:blipFill>
          <a:blip r:embed="rId2"/>
          <a:stretch>
            <a:fillRect/>
          </a:stretch>
        </p:blipFill>
        <p:spPr>
          <a:xfrm>
            <a:off x="1828800" y="1568450"/>
            <a:ext cx="8534400" cy="3721100"/>
          </a:xfrm>
          <a:prstGeom prst="rect">
            <a:avLst/>
          </a:prstGeom>
        </p:spPr>
      </p:pic>
      <p:sp>
        <p:nvSpPr>
          <p:cNvPr id="3" name="Rectangle 2">
            <a:extLst>
              <a:ext uri="{FF2B5EF4-FFF2-40B4-BE49-F238E27FC236}">
                <a16:creationId xmlns:a16="http://schemas.microsoft.com/office/drawing/2014/main" id="{E3213ADC-DDE2-89E1-A3BD-DDC48F08AEA1}"/>
              </a:ext>
            </a:extLst>
          </p:cNvPr>
          <p:cNvSpPr/>
          <p:nvPr/>
        </p:nvSpPr>
        <p:spPr>
          <a:xfrm>
            <a:off x="2286000" y="3124200"/>
            <a:ext cx="3733800"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1941DE2-AC93-2187-E7D9-FE1AB81A92CA}"/>
              </a:ext>
            </a:extLst>
          </p:cNvPr>
          <p:cNvSpPr/>
          <p:nvPr/>
        </p:nvSpPr>
        <p:spPr>
          <a:xfrm>
            <a:off x="2286000" y="4191000"/>
            <a:ext cx="777240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30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12E0F514-AA97-7D44-8F50-CB4AA908C4B5}"/>
              </a:ext>
            </a:extLst>
          </p:cNvPr>
          <p:cNvPicPr>
            <a:picLocks noChangeAspect="1"/>
          </p:cNvPicPr>
          <p:nvPr/>
        </p:nvPicPr>
        <p:blipFill>
          <a:blip r:embed="rId2"/>
          <a:stretch>
            <a:fillRect/>
          </a:stretch>
        </p:blipFill>
        <p:spPr>
          <a:xfrm>
            <a:off x="2733593" y="1690690"/>
            <a:ext cx="6724814" cy="4077813"/>
          </a:xfrm>
          <a:prstGeom prst="rect">
            <a:avLst/>
          </a:prstGeom>
        </p:spPr>
      </p:pic>
      <p:sp>
        <p:nvSpPr>
          <p:cNvPr id="4" name="Rectangle 3">
            <a:extLst>
              <a:ext uri="{FF2B5EF4-FFF2-40B4-BE49-F238E27FC236}">
                <a16:creationId xmlns:a16="http://schemas.microsoft.com/office/drawing/2014/main" id="{15F24471-DE4B-0380-D413-A681C89CDD6A}"/>
              </a:ext>
            </a:extLst>
          </p:cNvPr>
          <p:cNvSpPr/>
          <p:nvPr/>
        </p:nvSpPr>
        <p:spPr>
          <a:xfrm>
            <a:off x="3200400" y="3352800"/>
            <a:ext cx="3352800" cy="1752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3990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83DE-9557-4849-92A1-EFC145899211}"/>
              </a:ext>
            </a:extLst>
          </p:cNvPr>
          <p:cNvSpPr>
            <a:spLocks noGrp="1"/>
          </p:cNvSpPr>
          <p:nvPr>
            <p:ph type="title"/>
          </p:nvPr>
        </p:nvSpPr>
        <p:spPr/>
        <p:txBody>
          <a:bodyPr/>
          <a:lstStyle/>
          <a:p>
            <a:r>
              <a:rPr lang="en-US" dirty="0"/>
              <a:t>Question 3</a:t>
            </a:r>
          </a:p>
        </p:txBody>
      </p:sp>
      <p:pic>
        <p:nvPicPr>
          <p:cNvPr id="4" name="Picture 3">
            <a:extLst>
              <a:ext uri="{FF2B5EF4-FFF2-40B4-BE49-F238E27FC236}">
                <a16:creationId xmlns:a16="http://schemas.microsoft.com/office/drawing/2014/main" id="{7022F34C-FE86-AF47-9B9D-DD2E96F1D74F}"/>
              </a:ext>
            </a:extLst>
          </p:cNvPr>
          <p:cNvPicPr>
            <a:picLocks noChangeAspect="1"/>
          </p:cNvPicPr>
          <p:nvPr/>
        </p:nvPicPr>
        <p:blipFill>
          <a:blip r:embed="rId2"/>
          <a:stretch>
            <a:fillRect/>
          </a:stretch>
        </p:blipFill>
        <p:spPr>
          <a:xfrm>
            <a:off x="1797050" y="1631950"/>
            <a:ext cx="8597900" cy="3594100"/>
          </a:xfrm>
          <a:prstGeom prst="rect">
            <a:avLst/>
          </a:prstGeom>
        </p:spPr>
      </p:pic>
      <p:sp>
        <p:nvSpPr>
          <p:cNvPr id="3" name="Rectangle 2">
            <a:extLst>
              <a:ext uri="{FF2B5EF4-FFF2-40B4-BE49-F238E27FC236}">
                <a16:creationId xmlns:a16="http://schemas.microsoft.com/office/drawing/2014/main" id="{C30CABAF-19FC-DF01-4BB9-1D8A9FD9A7E9}"/>
              </a:ext>
            </a:extLst>
          </p:cNvPr>
          <p:cNvSpPr/>
          <p:nvPr/>
        </p:nvSpPr>
        <p:spPr>
          <a:xfrm>
            <a:off x="2286000" y="3429000"/>
            <a:ext cx="266700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14CD0FF-D0DA-C84B-40E3-FFA68283B216}"/>
              </a:ext>
            </a:extLst>
          </p:cNvPr>
          <p:cNvSpPr/>
          <p:nvPr/>
        </p:nvSpPr>
        <p:spPr>
          <a:xfrm>
            <a:off x="2209800" y="4648200"/>
            <a:ext cx="30480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3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F9D7-9696-144F-B509-674B8B7B20CE}"/>
              </a:ext>
            </a:extLst>
          </p:cNvPr>
          <p:cNvSpPr>
            <a:spLocks noGrp="1"/>
          </p:cNvSpPr>
          <p:nvPr>
            <p:ph type="title"/>
          </p:nvPr>
        </p:nvSpPr>
        <p:spPr/>
        <p:txBody>
          <a:bodyPr/>
          <a:lstStyle/>
          <a:p>
            <a:r>
              <a:rPr lang="en-US" dirty="0"/>
              <a:t>Question 4</a:t>
            </a:r>
          </a:p>
        </p:txBody>
      </p:sp>
      <p:pic>
        <p:nvPicPr>
          <p:cNvPr id="4" name="Picture 3">
            <a:extLst>
              <a:ext uri="{FF2B5EF4-FFF2-40B4-BE49-F238E27FC236}">
                <a16:creationId xmlns:a16="http://schemas.microsoft.com/office/drawing/2014/main" id="{ABFCB04D-EA63-D242-8E61-1C391844D8A3}"/>
              </a:ext>
            </a:extLst>
          </p:cNvPr>
          <p:cNvPicPr>
            <a:picLocks noChangeAspect="1"/>
          </p:cNvPicPr>
          <p:nvPr/>
        </p:nvPicPr>
        <p:blipFill>
          <a:blip r:embed="rId2"/>
          <a:stretch>
            <a:fillRect/>
          </a:stretch>
        </p:blipFill>
        <p:spPr>
          <a:xfrm>
            <a:off x="1790700" y="1826097"/>
            <a:ext cx="8610600" cy="3556000"/>
          </a:xfrm>
          <a:prstGeom prst="rect">
            <a:avLst/>
          </a:prstGeom>
        </p:spPr>
      </p:pic>
      <p:sp>
        <p:nvSpPr>
          <p:cNvPr id="3" name="Rectangle 2">
            <a:extLst>
              <a:ext uri="{FF2B5EF4-FFF2-40B4-BE49-F238E27FC236}">
                <a16:creationId xmlns:a16="http://schemas.microsoft.com/office/drawing/2014/main" id="{38F94973-9E63-8FA6-92C8-7F42FD72ADF0}"/>
              </a:ext>
            </a:extLst>
          </p:cNvPr>
          <p:cNvSpPr/>
          <p:nvPr/>
        </p:nvSpPr>
        <p:spPr>
          <a:xfrm>
            <a:off x="1981200" y="3657600"/>
            <a:ext cx="7772400" cy="17244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473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C281-CF15-824B-8107-B177A8C68910}"/>
              </a:ext>
            </a:extLst>
          </p:cNvPr>
          <p:cNvSpPr>
            <a:spLocks noGrp="1"/>
          </p:cNvSpPr>
          <p:nvPr>
            <p:ph type="title"/>
          </p:nvPr>
        </p:nvSpPr>
        <p:spPr/>
        <p:txBody>
          <a:bodyPr/>
          <a:lstStyle/>
          <a:p>
            <a:r>
              <a:rPr lang="en-US" dirty="0"/>
              <a:t>Contrasts</a:t>
            </a:r>
          </a:p>
        </p:txBody>
      </p:sp>
      <p:sp>
        <p:nvSpPr>
          <p:cNvPr id="3" name="Content Placeholder 2">
            <a:extLst>
              <a:ext uri="{FF2B5EF4-FFF2-40B4-BE49-F238E27FC236}">
                <a16:creationId xmlns:a16="http://schemas.microsoft.com/office/drawing/2014/main" id="{4AA447E8-87C8-7C42-AE31-E674026AEDCC}"/>
              </a:ext>
            </a:extLst>
          </p:cNvPr>
          <p:cNvSpPr>
            <a:spLocks noGrp="1"/>
          </p:cNvSpPr>
          <p:nvPr>
            <p:ph idx="1"/>
          </p:nvPr>
        </p:nvSpPr>
        <p:spPr>
          <a:xfrm>
            <a:off x="152400" y="1371600"/>
            <a:ext cx="11887200" cy="4525963"/>
          </a:xfrm>
        </p:spPr>
        <p:txBody>
          <a:bodyPr/>
          <a:lstStyle/>
          <a:p>
            <a:pPr marL="0" indent="0">
              <a:buNone/>
            </a:pPr>
            <a:r>
              <a:rPr lang="en-US" sz="2800" dirty="0"/>
              <a:t>We found in the last Unit that there was overwhelming evidence that at least one pair of sports had different mean heights.  We ran the extra sum of squares test to find if there was significant evidence to suggest that the mean height of basketball players was different than that of the other sports.  </a:t>
            </a:r>
            <a:r>
              <a:rPr lang="en-US" sz="2800" b="1" dirty="0"/>
              <a:t>Another method to test for this difference is with a contrast.  Create a contrast to test to see if there is evidence that that mean height of basketball players is significantly different than the average of the mean heights of the other 4 sports. </a:t>
            </a:r>
          </a:p>
          <a:p>
            <a:pPr marL="0" indent="0">
              <a:buNone/>
            </a:pPr>
            <a:r>
              <a:rPr lang="en-US" sz="2800" b="1" dirty="0"/>
              <a:t>Your response should be neat, organized and thorough.  Please include the code you used to generate your results as well as a conclusion statement that is written in non technical terms (but include the </a:t>
            </a:r>
            <a:r>
              <a:rPr lang="en-US" sz="2800" b="1" dirty="0" err="1"/>
              <a:t>pvalue</a:t>
            </a:r>
            <a:r>
              <a:rPr lang="en-US" sz="2800" b="1" dirty="0"/>
              <a:t> and a confidence interval).  </a:t>
            </a:r>
          </a:p>
        </p:txBody>
      </p:sp>
    </p:spTree>
    <p:extLst>
      <p:ext uri="{BB962C8B-B14F-4D97-AF65-F5344CB8AC3E}">
        <p14:creationId xmlns:p14="http://schemas.microsoft.com/office/powerpoint/2010/main" val="2784352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1288C-7BCB-E451-9C61-A538F172C52F}"/>
              </a:ext>
            </a:extLst>
          </p:cNvPr>
          <p:cNvSpPr>
            <a:spLocks noGrp="1"/>
          </p:cNvSpPr>
          <p:nvPr>
            <p:ph type="title"/>
          </p:nvPr>
        </p:nvSpPr>
        <p:spPr/>
        <p:txBody>
          <a:bodyPr/>
          <a:lstStyle/>
          <a:p>
            <a:r>
              <a:rPr lang="en-US" dirty="0"/>
              <a:t>Contrasts</a:t>
            </a:r>
          </a:p>
        </p:txBody>
      </p:sp>
      <p:pic>
        <p:nvPicPr>
          <p:cNvPr id="5" name="Content Placeholder 4">
            <a:extLst>
              <a:ext uri="{FF2B5EF4-FFF2-40B4-BE49-F238E27FC236}">
                <a16:creationId xmlns:a16="http://schemas.microsoft.com/office/drawing/2014/main" id="{E3A7FDFD-794F-134F-8DF9-4B3D21D499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71600"/>
            <a:ext cx="10972800" cy="2094247"/>
          </a:xfrm>
        </p:spPr>
      </p:pic>
      <p:pic>
        <p:nvPicPr>
          <p:cNvPr id="9" name="Picture 8">
            <a:extLst>
              <a:ext uri="{FF2B5EF4-FFF2-40B4-BE49-F238E27FC236}">
                <a16:creationId xmlns:a16="http://schemas.microsoft.com/office/drawing/2014/main" id="{D29E7E2D-59D4-9438-A8E1-4884FC81D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1" y="3276600"/>
            <a:ext cx="4724400" cy="3073568"/>
          </a:xfrm>
          <a:prstGeom prst="rect">
            <a:avLst/>
          </a:prstGeom>
        </p:spPr>
      </p:pic>
    </p:spTree>
    <p:extLst>
      <p:ext uri="{BB962C8B-B14F-4D97-AF65-F5344CB8AC3E}">
        <p14:creationId xmlns:p14="http://schemas.microsoft.com/office/powerpoint/2010/main" val="4010266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A1C3-0B76-2BDE-8040-184533A49514}"/>
              </a:ext>
            </a:extLst>
          </p:cNvPr>
          <p:cNvSpPr>
            <a:spLocks noGrp="1"/>
          </p:cNvSpPr>
          <p:nvPr>
            <p:ph type="title"/>
          </p:nvPr>
        </p:nvSpPr>
        <p:spPr/>
        <p:txBody>
          <a:bodyPr/>
          <a:lstStyle/>
          <a:p>
            <a:r>
              <a:rPr lang="en-US" dirty="0"/>
              <a:t>Contrasts</a:t>
            </a:r>
          </a:p>
        </p:txBody>
      </p:sp>
      <p:sp>
        <p:nvSpPr>
          <p:cNvPr id="3" name="Content Placeholder 2">
            <a:extLst>
              <a:ext uri="{FF2B5EF4-FFF2-40B4-BE49-F238E27FC236}">
                <a16:creationId xmlns:a16="http://schemas.microsoft.com/office/drawing/2014/main" id="{36AD3B2C-942A-503D-BBA3-8A6639651584}"/>
              </a:ext>
            </a:extLst>
          </p:cNvPr>
          <p:cNvSpPr>
            <a:spLocks noGrp="1"/>
          </p:cNvSpPr>
          <p:nvPr>
            <p:ph idx="1"/>
          </p:nvPr>
        </p:nvSpPr>
        <p:spPr>
          <a:xfrm>
            <a:off x="609600" y="1600203"/>
            <a:ext cx="10972800" cy="4648197"/>
          </a:xfrm>
        </p:spPr>
        <p:txBody>
          <a:bodyPr/>
          <a:lstStyle/>
          <a:p>
            <a:r>
              <a:rPr lang="en-US" sz="2800" dirty="0"/>
              <a:t>Scope inference:</a:t>
            </a:r>
          </a:p>
          <a:p>
            <a:pPr lvl="1"/>
            <a:r>
              <a:rPr lang="en-US" dirty="0"/>
              <a:t>It was clear basketball athletes were much taller than other sport athlete.  </a:t>
            </a:r>
          </a:p>
          <a:p>
            <a:pPr lvl="1"/>
            <a:r>
              <a:rPr lang="en-US" dirty="0"/>
              <a:t>Contrasts confirmed the findings from the other tests.</a:t>
            </a:r>
          </a:p>
          <a:p>
            <a:pPr lvl="1"/>
            <a:r>
              <a:rPr lang="en-US" dirty="0"/>
              <a:t>I consider the F-statistic to be rather large; hence, confirming the large difference of the basketball players in regards to the other sports players.</a:t>
            </a:r>
          </a:p>
          <a:p>
            <a:pPr lvl="1"/>
            <a:r>
              <a:rPr lang="en-US" dirty="0"/>
              <a:t>With the p-value being much smaller than the alpha (.05), then the contrasts are statistical significant, which also confirms the evidence to reject the null hypothesis. </a:t>
            </a:r>
          </a:p>
        </p:txBody>
      </p:sp>
    </p:spTree>
    <p:extLst>
      <p:ext uri="{BB962C8B-B14F-4D97-AF65-F5344CB8AC3E}">
        <p14:creationId xmlns:p14="http://schemas.microsoft.com/office/powerpoint/2010/main" val="25477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C281-CF15-824B-8107-B177A8C68910}"/>
              </a:ext>
            </a:extLst>
          </p:cNvPr>
          <p:cNvSpPr>
            <a:spLocks noGrp="1"/>
          </p:cNvSpPr>
          <p:nvPr>
            <p:ph type="title"/>
          </p:nvPr>
        </p:nvSpPr>
        <p:spPr/>
        <p:txBody>
          <a:bodyPr/>
          <a:lstStyle/>
          <a:p>
            <a:r>
              <a:rPr lang="en-US" dirty="0"/>
              <a:t>Multiple Comparisons: Break Out</a:t>
            </a:r>
          </a:p>
        </p:txBody>
      </p:sp>
      <p:sp>
        <p:nvSpPr>
          <p:cNvPr id="3" name="Content Placeholder 2">
            <a:extLst>
              <a:ext uri="{FF2B5EF4-FFF2-40B4-BE49-F238E27FC236}">
                <a16:creationId xmlns:a16="http://schemas.microsoft.com/office/drawing/2014/main" id="{4AA447E8-87C8-7C42-AE31-E674026AEDCC}"/>
              </a:ext>
            </a:extLst>
          </p:cNvPr>
          <p:cNvSpPr>
            <a:spLocks noGrp="1"/>
          </p:cNvSpPr>
          <p:nvPr>
            <p:ph idx="1"/>
          </p:nvPr>
        </p:nvSpPr>
        <p:spPr/>
        <p:txBody>
          <a:bodyPr/>
          <a:lstStyle/>
          <a:p>
            <a:pPr marL="0" indent="0">
              <a:buNone/>
            </a:pPr>
            <a:r>
              <a:rPr lang="en-US" dirty="0"/>
              <a:t>We found in the last Unit that there was overwhelming evidence that at least one pair of sports had different mean heights.  We ran the extra sum of squares test to find if there was significant evidence to suggest that the mean height of basketball players was different than that of the other sports.  </a:t>
            </a:r>
            <a:r>
              <a:rPr lang="en-US" b="1" dirty="0"/>
              <a:t>This time, let’s run every pairwise t-test and perform the appropriate multiple comparison adjustment and see if these results agree with the extra sum of squares test!   </a:t>
            </a:r>
          </a:p>
        </p:txBody>
      </p:sp>
    </p:spTree>
    <p:extLst>
      <p:ext uri="{BB962C8B-B14F-4D97-AF65-F5344CB8AC3E}">
        <p14:creationId xmlns:p14="http://schemas.microsoft.com/office/powerpoint/2010/main" val="8725414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21789</TotalTime>
  <Words>555</Words>
  <Application>Microsoft Office PowerPoint</Application>
  <PresentationFormat>Widescreen</PresentationFormat>
  <Paragraphs>31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1_Body Slides</vt:lpstr>
      <vt:lpstr>For Live Session Assignment (FLS) </vt:lpstr>
      <vt:lpstr>Question 1</vt:lpstr>
      <vt:lpstr>Question 2</vt:lpstr>
      <vt:lpstr>Question 3</vt:lpstr>
      <vt:lpstr>Question 4</vt:lpstr>
      <vt:lpstr>Contrasts</vt:lpstr>
      <vt:lpstr>Contrasts</vt:lpstr>
      <vt:lpstr>Contrasts</vt:lpstr>
      <vt:lpstr>Multiple Comparisons: Break Out</vt:lpstr>
      <vt:lpstr>HW Problem</vt:lpstr>
      <vt:lpstr>Handicap</vt:lpstr>
      <vt:lpstr>Handicap</vt:lpstr>
      <vt:lpstr>Handicap</vt:lpstr>
      <vt:lpstr>Handicap</vt:lpstr>
      <vt:lpstr>PowerPoint Presentation</vt:lpstr>
      <vt:lpstr>PowerPoint Presentation</vt:lpstr>
      <vt:lpstr>Question 4: Takeaways!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Marco Lopez</cp:lastModifiedBy>
  <cp:revision>299</cp:revision>
  <cp:lastPrinted>2020-09-21T07:53:02Z</cp:lastPrinted>
  <dcterms:created xsi:type="dcterms:W3CDTF">2016-03-21T14:12:59Z</dcterms:created>
  <dcterms:modified xsi:type="dcterms:W3CDTF">2023-10-05T16:53:46Z</dcterms:modified>
  <cp:category/>
</cp:coreProperties>
</file>