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3" r:id="rId1"/>
  </p:sldMasterIdLst>
  <p:notesMasterIdLst>
    <p:notesMasterId r:id="rId22"/>
  </p:notesMasterIdLst>
  <p:sldIdLst>
    <p:sldId id="270" r:id="rId2"/>
    <p:sldId id="398" r:id="rId3"/>
    <p:sldId id="296" r:id="rId4"/>
    <p:sldId id="297" r:id="rId5"/>
    <p:sldId id="414" r:id="rId6"/>
    <p:sldId id="418" r:id="rId7"/>
    <p:sldId id="286" r:id="rId8"/>
    <p:sldId id="531" r:id="rId9"/>
    <p:sldId id="532" r:id="rId10"/>
    <p:sldId id="533" r:id="rId11"/>
    <p:sldId id="534" r:id="rId12"/>
    <p:sldId id="419" r:id="rId13"/>
    <p:sldId id="527" r:id="rId14"/>
    <p:sldId id="528" r:id="rId15"/>
    <p:sldId id="530" r:id="rId16"/>
    <p:sldId id="529" r:id="rId17"/>
    <p:sldId id="334" r:id="rId18"/>
    <p:sldId id="336" r:id="rId19"/>
    <p:sldId id="526" r:id="rId20"/>
    <p:sldId id="413" r:id="rId21"/>
  </p:sldIdLst>
  <p:sldSz cx="12192000" cy="6858000"/>
  <p:notesSz cx="7315200" cy="9601200"/>
  <p:custDataLst>
    <p:tags r:id="rId2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M User" initials="LM" lastIdx="1" clrIdx="0">
    <p:extLst>
      <p:ext uri="{19B8F6BF-5375-455C-9EA6-DF929625EA0E}">
        <p15:presenceInfo xmlns:p15="http://schemas.microsoft.com/office/powerpoint/2012/main" userId="LM 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CA1"/>
    <a:srgbClr val="6C6C6C"/>
    <a:srgbClr val="013334"/>
    <a:srgbClr val="10069F"/>
    <a:srgbClr val="4E2A84"/>
    <a:srgbClr val="582E8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439" autoAdjust="0"/>
    <p:restoredTop sz="88503" autoAdjust="0"/>
  </p:normalViewPr>
  <p:slideViewPr>
    <p:cSldViewPr>
      <p:cViewPr varScale="1">
        <p:scale>
          <a:sx n="101" d="100"/>
          <a:sy n="101" d="100"/>
        </p:scale>
        <p:origin x="2208" y="10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340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gs" Target="tags/tag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dirty="0"/>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28570D6A-FB49-A14C-9B03-21B3417100CD}" type="datetimeFigureOut">
              <a:rPr lang="en-US" smtClean="0"/>
              <a:t>9/28/2023</a:t>
            </a:fld>
            <a:endParaRPr lang="en-US" dirty="0"/>
          </a:p>
        </p:txBody>
      </p:sp>
      <p:sp>
        <p:nvSpPr>
          <p:cNvPr id="4" name="Slide Image Placeholder 3"/>
          <p:cNvSpPr>
            <a:spLocks noGrp="1" noRot="1" noChangeAspect="1"/>
          </p:cNvSpPr>
          <p:nvPr>
            <p:ph type="sldImg" idx="2"/>
          </p:nvPr>
        </p:nvSpPr>
        <p:spPr>
          <a:xfrm>
            <a:off x="457200" y="720725"/>
            <a:ext cx="6400800" cy="3600450"/>
          </a:xfrm>
          <a:prstGeom prst="rect">
            <a:avLst/>
          </a:prstGeom>
          <a:noFill/>
          <a:ln w="12700">
            <a:solidFill>
              <a:prstClr val="black"/>
            </a:solidFill>
          </a:ln>
        </p:spPr>
        <p:txBody>
          <a:bodyPr vert="horz" lIns="96661" tIns="48331" rIns="96661" bIns="48331" rtlCol="0" anchor="ctr"/>
          <a:lstStyle/>
          <a:p>
            <a:endParaRPr lang="en-US" dirty="0"/>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dirty="0"/>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84CB6C83-B894-2740-9986-97D8BB6F6D98}" type="slidenum">
              <a:rPr lang="en-US" smtClean="0"/>
              <a:t>‹#›</a:t>
            </a:fld>
            <a:endParaRPr lang="en-US" dirty="0"/>
          </a:p>
        </p:txBody>
      </p:sp>
    </p:spTree>
    <p:extLst>
      <p:ext uri="{BB962C8B-B14F-4D97-AF65-F5344CB8AC3E}">
        <p14:creationId xmlns:p14="http://schemas.microsoft.com/office/powerpoint/2010/main" val="180166985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914400" y="1828800"/>
            <a:ext cx="10363200" cy="900546"/>
          </a:xfrm>
        </p:spPr>
        <p:txBody>
          <a:bodyPr anchor="b" anchorCtr="0"/>
          <a:lstStyle>
            <a:lvl1pPr algn="l">
              <a:defRPr/>
            </a:lvl1pPr>
          </a:lstStyle>
          <a:p>
            <a:r>
              <a:rPr lang="en-US" dirty="0"/>
              <a:t>Click To Edit Title</a:t>
            </a:r>
          </a:p>
        </p:txBody>
      </p:sp>
      <p:cxnSp>
        <p:nvCxnSpPr>
          <p:cNvPr id="8" name="Straight Connector 7"/>
          <p:cNvCxnSpPr/>
          <p:nvPr userDrawn="1"/>
        </p:nvCxnSpPr>
        <p:spPr>
          <a:xfrm>
            <a:off x="914400" y="2819400"/>
            <a:ext cx="10363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p:cNvSpPr>
            <a:spLocks noGrp="1"/>
          </p:cNvSpPr>
          <p:nvPr>
            <p:ph type="subTitle" idx="1" hasCustomPrompt="1"/>
          </p:nvPr>
        </p:nvSpPr>
        <p:spPr>
          <a:xfrm>
            <a:off x="914400" y="2895600"/>
            <a:ext cx="10363200" cy="1752600"/>
          </a:xfrm>
        </p:spPr>
        <p:txBody>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a:t>
            </a:r>
          </a:p>
        </p:txBody>
      </p:sp>
      <p:pic>
        <p:nvPicPr>
          <p:cNvPr id="11" name="Picture 10" descr="C:\Users\njones\Dropbox (2U)\Work\Designing Slides\SMU\Design Brief\logo\logo_datasci_SMU.png">
            <a:extLst>
              <a:ext uri="{FF2B5EF4-FFF2-40B4-BE49-F238E27FC236}">
                <a16:creationId xmlns:a16="http://schemas.microsoft.com/office/drawing/2014/main" id="{6C9BC461-74A3-3B43-A311-BC67E0EEF880}"/>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06402" y="6386563"/>
            <a:ext cx="2348007" cy="207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51382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cxnSp>
        <p:nvCxnSpPr>
          <p:cNvPr id="8" name="Straight Connector 7"/>
          <p:cNvCxnSpPr/>
          <p:nvPr userDrawn="1"/>
        </p:nvCxnSpPr>
        <p:spPr>
          <a:xfrm>
            <a:off x="609600" y="1293970"/>
            <a:ext cx="109728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82391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63084" y="4406903"/>
            <a:ext cx="10363200" cy="1362075"/>
          </a:xfrm>
        </p:spPr>
        <p:txBody>
          <a:bodyPr anchor="t"/>
          <a:lstStyle>
            <a:lvl1pPr algn="l">
              <a:defRPr sz="4000" b="0" cap="none"/>
            </a:lvl1pPr>
          </a:lstStyle>
          <a:p>
            <a:r>
              <a:rPr lang="en-US" dirty="0"/>
              <a:t>Click To Edit Master Title Style</a:t>
            </a:r>
          </a:p>
        </p:txBody>
      </p:sp>
      <p:sp>
        <p:nvSpPr>
          <p:cNvPr id="3" name="Text Placeholder 2"/>
          <p:cNvSpPr>
            <a:spLocks noGrp="1"/>
          </p:cNvSpPr>
          <p:nvPr>
            <p:ph type="body" idx="1" hasCustomPrompt="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cxnSp>
        <p:nvCxnSpPr>
          <p:cNvPr id="7" name="Straight Connector 6"/>
          <p:cNvCxnSpPr/>
          <p:nvPr userDrawn="1"/>
        </p:nvCxnSpPr>
        <p:spPr>
          <a:xfrm>
            <a:off x="963084" y="4406900"/>
            <a:ext cx="10363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44414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3" name="Content Placeholder 2"/>
          <p:cNvSpPr>
            <a:spLocks noGrp="1"/>
          </p:cNvSpPr>
          <p:nvPr>
            <p:ph sz="half" idx="1"/>
          </p:nvPr>
        </p:nvSpPr>
        <p:spPr>
          <a:xfrm>
            <a:off x="609600" y="1600203"/>
            <a:ext cx="5384800" cy="4525963"/>
          </a:xfrm>
        </p:spPr>
        <p:txBody>
          <a:bodyPr/>
          <a:lstStyle>
            <a:lvl1pPr>
              <a:defRPr sz="3200"/>
            </a:lvl1pPr>
            <a:lvl2pPr>
              <a:defRPr sz="2800"/>
            </a:lvl2pPr>
            <a:lvl3pPr>
              <a:defRPr sz="2400"/>
            </a:lvl3pPr>
            <a:lvl4pPr>
              <a:defRPr sz="20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97600" y="1600203"/>
            <a:ext cx="5384800" cy="4525963"/>
          </a:xfrm>
        </p:spPr>
        <p:txBody>
          <a:bodyPr/>
          <a:lstStyle>
            <a:lvl1pPr>
              <a:defRPr sz="3200"/>
            </a:lvl1pPr>
            <a:lvl2pPr>
              <a:defRPr sz="2800"/>
            </a:lvl2pPr>
            <a:lvl3pPr>
              <a:defRPr sz="2400"/>
            </a:lvl3pPr>
            <a:lvl4pPr>
              <a:defRPr sz="20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 name="Straight Connector 7"/>
          <p:cNvCxnSpPr/>
          <p:nvPr userDrawn="1"/>
        </p:nvCxnSpPr>
        <p:spPr>
          <a:xfrm>
            <a:off x="609600" y="1293970"/>
            <a:ext cx="109728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94400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609600" y="1417638"/>
            <a:ext cx="5386917" cy="9064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09600" y="2590800"/>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93369" y="1417638"/>
            <a:ext cx="5389033" cy="9064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222644" y="2590800"/>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0" name="Straight Connector 9"/>
          <p:cNvCxnSpPr/>
          <p:nvPr userDrawn="1"/>
        </p:nvCxnSpPr>
        <p:spPr>
          <a:xfrm>
            <a:off x="609600" y="1293970"/>
            <a:ext cx="109728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90703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5618349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with Horizontal Ru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cxnSp>
        <p:nvCxnSpPr>
          <p:cNvPr id="3" name="Straight Connector 2"/>
          <p:cNvCxnSpPr/>
          <p:nvPr userDrawn="1"/>
        </p:nvCxnSpPr>
        <p:spPr>
          <a:xfrm>
            <a:off x="609600" y="1293970"/>
            <a:ext cx="109728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7566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57417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End Slide">
    <p:spTree>
      <p:nvGrpSpPr>
        <p:cNvPr id="1" name=""/>
        <p:cNvGrpSpPr/>
        <p:nvPr/>
      </p:nvGrpSpPr>
      <p:grpSpPr>
        <a:xfrm>
          <a:off x="0" y="0"/>
          <a:ext cx="0" cy="0"/>
          <a:chOff x="0" y="0"/>
          <a:chExt cx="0" cy="0"/>
        </a:xfrm>
      </p:grpSpPr>
      <p:pic>
        <p:nvPicPr>
          <p:cNvPr id="4" name="Picture 3" descr="C:\Users\njones\Dropbox (2U)\Work\Designing Slides\SMU\Design Brief\logo\logo_datasci_SMU.png">
            <a:extLst>
              <a:ext uri="{FF2B5EF4-FFF2-40B4-BE49-F238E27FC236}">
                <a16:creationId xmlns:a16="http://schemas.microsoft.com/office/drawing/2014/main" id="{A756B8E1-2372-7141-AD48-1954EB22C32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09800" y="2778677"/>
            <a:ext cx="7772399" cy="6860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5738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28600"/>
            <a:ext cx="10972800" cy="1143000"/>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609600" y="1600203"/>
            <a:ext cx="10972800" cy="4525963"/>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Rectangle 11"/>
          <p:cNvSpPr/>
          <p:nvPr userDrawn="1"/>
        </p:nvSpPr>
        <p:spPr>
          <a:xfrm>
            <a:off x="0" y="6779932"/>
            <a:ext cx="12192000" cy="91440"/>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4" name="Rectangle 13"/>
          <p:cNvSpPr/>
          <p:nvPr userDrawn="1"/>
        </p:nvSpPr>
        <p:spPr>
          <a:xfrm>
            <a:off x="0" y="0"/>
            <a:ext cx="12192000" cy="304800"/>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Tree>
    <p:extLst>
      <p:ext uri="{BB962C8B-B14F-4D97-AF65-F5344CB8AC3E}">
        <p14:creationId xmlns:p14="http://schemas.microsoft.com/office/powerpoint/2010/main" val="122329842"/>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6" r:id="rId9"/>
  </p:sldLayoutIdLst>
  <p:txStyles>
    <p:titleStyle>
      <a:lvl1pPr algn="ctr" defTabSz="914400" rtl="0" eaLnBrk="1" latinLnBrk="0" hangingPunct="1">
        <a:spcBef>
          <a:spcPct val="0"/>
        </a:spcBef>
        <a:buNone/>
        <a:defRPr sz="4400" b="0" i="0" u="none" kern="1200">
          <a:solidFill>
            <a:schemeClr val="tx1"/>
          </a:solidFill>
          <a:latin typeface="+mj-lt"/>
          <a:ea typeface="+mj-ea"/>
          <a:cs typeface="+mj-cs"/>
        </a:defRPr>
      </a:lvl1pPr>
    </p:titleStyle>
    <p:bodyStyle>
      <a:lvl1pPr marL="342900" indent="-342900" algn="l" defTabSz="914400" rtl="0" eaLnBrk="1" latinLnBrk="0" hangingPunct="1">
        <a:spcBef>
          <a:spcPts val="600"/>
        </a:spcBef>
        <a:buFont typeface="Arial" charset="0"/>
        <a:buChar char="•"/>
        <a:defRPr sz="3200" kern="1200">
          <a:solidFill>
            <a:schemeClr val="tx1"/>
          </a:solidFill>
          <a:latin typeface="+mn-lt"/>
          <a:ea typeface="+mn-ea"/>
          <a:cs typeface="+mn-cs"/>
        </a:defRPr>
      </a:lvl1pPr>
      <a:lvl2pPr marL="742950" indent="-285750" algn="l" defTabSz="914400" rtl="0" eaLnBrk="1" latinLnBrk="0" hangingPunct="1">
        <a:spcBef>
          <a:spcPts val="600"/>
        </a:spcBef>
        <a:buFont typeface="Arial" charset="0"/>
        <a:buChar char="•"/>
        <a:defRPr sz="2800" b="0" i="0" u="none" kern="1200">
          <a:solidFill>
            <a:schemeClr val="tx1"/>
          </a:solidFill>
          <a:latin typeface="+mn-lt"/>
          <a:ea typeface="+mn-ea"/>
          <a:cs typeface="+mn-cs"/>
        </a:defRPr>
      </a:lvl2pPr>
      <a:lvl3pPr marL="1143000" indent="-228600" algn="l" defTabSz="914400" rtl="0" eaLnBrk="1" latinLnBrk="0" hangingPunct="1">
        <a:spcBef>
          <a:spcPts val="600"/>
        </a:spcBef>
        <a:buFont typeface="Arial" charset="0"/>
        <a:buChar char="•"/>
        <a:defRPr sz="2400" kern="1200">
          <a:solidFill>
            <a:schemeClr val="tx1"/>
          </a:solidFill>
          <a:latin typeface="+mn-lt"/>
          <a:ea typeface="+mn-ea"/>
          <a:cs typeface="+mn-cs"/>
        </a:defRPr>
      </a:lvl3pPr>
      <a:lvl4pPr marL="16002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Font typeface="Arial"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C4CB0-3087-9D43-85D3-6DA36180D5A4}"/>
              </a:ext>
            </a:extLst>
          </p:cNvPr>
          <p:cNvSpPr>
            <a:spLocks noGrp="1"/>
          </p:cNvSpPr>
          <p:nvPr>
            <p:ph type="ctrTitle"/>
          </p:nvPr>
        </p:nvSpPr>
        <p:spPr/>
        <p:txBody>
          <a:bodyPr/>
          <a:lstStyle/>
          <a:p>
            <a:r>
              <a:rPr lang="en-US" dirty="0"/>
              <a:t>For Live Session Assignment</a:t>
            </a:r>
            <a:r>
              <a:rPr lang="en-US" dirty="0">
                <a:sym typeface="Wingdings" pitchFamily="2" charset="2"/>
              </a:rPr>
              <a:t> (FLS)</a:t>
            </a:r>
            <a:r>
              <a:rPr lang="en-US" dirty="0"/>
              <a:t> </a:t>
            </a:r>
          </a:p>
        </p:txBody>
      </p:sp>
      <p:sp>
        <p:nvSpPr>
          <p:cNvPr id="5" name="Subtitle 4"/>
          <p:cNvSpPr>
            <a:spLocks noGrp="1"/>
          </p:cNvSpPr>
          <p:nvPr>
            <p:ph type="subTitle" idx="1"/>
          </p:nvPr>
        </p:nvSpPr>
        <p:spPr/>
        <p:txBody>
          <a:bodyPr/>
          <a:lstStyle/>
          <a:p>
            <a:r>
              <a:rPr lang="en-US" dirty="0"/>
              <a:t>Unit 6</a:t>
            </a:r>
          </a:p>
        </p:txBody>
      </p:sp>
    </p:spTree>
    <p:extLst>
      <p:ext uri="{BB962C8B-B14F-4D97-AF65-F5344CB8AC3E}">
        <p14:creationId xmlns:p14="http://schemas.microsoft.com/office/powerpoint/2010/main" val="2742512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99AD5-DEFB-90E9-ADFB-D23167930893}"/>
              </a:ext>
            </a:extLst>
          </p:cNvPr>
          <p:cNvSpPr>
            <a:spLocks noGrp="1"/>
          </p:cNvSpPr>
          <p:nvPr>
            <p:ph type="title"/>
          </p:nvPr>
        </p:nvSpPr>
        <p:spPr/>
        <p:txBody>
          <a:bodyPr/>
          <a:lstStyle/>
          <a:p>
            <a:r>
              <a:rPr lang="en-US" dirty="0"/>
              <a:t>Height</a:t>
            </a:r>
          </a:p>
        </p:txBody>
      </p:sp>
      <p:pic>
        <p:nvPicPr>
          <p:cNvPr id="7" name="Picture 6">
            <a:extLst>
              <a:ext uri="{FF2B5EF4-FFF2-40B4-BE49-F238E27FC236}">
                <a16:creationId xmlns:a16="http://schemas.microsoft.com/office/drawing/2014/main" id="{6B4AEB59-BF49-7531-0796-80833DD52CBD}"/>
              </a:ext>
            </a:extLst>
          </p:cNvPr>
          <p:cNvPicPr>
            <a:picLocks noChangeAspect="1"/>
          </p:cNvPicPr>
          <p:nvPr/>
        </p:nvPicPr>
        <p:blipFill>
          <a:blip r:embed="rId2"/>
          <a:stretch>
            <a:fillRect/>
          </a:stretch>
        </p:blipFill>
        <p:spPr>
          <a:xfrm>
            <a:off x="3943350" y="1400175"/>
            <a:ext cx="4305300" cy="4867275"/>
          </a:xfrm>
          <a:prstGeom prst="rect">
            <a:avLst/>
          </a:prstGeom>
        </p:spPr>
      </p:pic>
    </p:spTree>
    <p:extLst>
      <p:ext uri="{BB962C8B-B14F-4D97-AF65-F5344CB8AC3E}">
        <p14:creationId xmlns:p14="http://schemas.microsoft.com/office/powerpoint/2010/main" val="38351077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10E42-4DAF-7376-1F31-645688303F6E}"/>
              </a:ext>
            </a:extLst>
          </p:cNvPr>
          <p:cNvSpPr>
            <a:spLocks noGrp="1"/>
          </p:cNvSpPr>
          <p:nvPr>
            <p:ph type="title"/>
          </p:nvPr>
        </p:nvSpPr>
        <p:spPr/>
        <p:txBody>
          <a:bodyPr/>
          <a:lstStyle/>
          <a:p>
            <a:r>
              <a:rPr lang="en-US" dirty="0"/>
              <a:t>Height</a:t>
            </a:r>
          </a:p>
        </p:txBody>
      </p:sp>
      <p:pic>
        <p:nvPicPr>
          <p:cNvPr id="5" name="Content Placeholder 4">
            <a:extLst>
              <a:ext uri="{FF2B5EF4-FFF2-40B4-BE49-F238E27FC236}">
                <a16:creationId xmlns:a16="http://schemas.microsoft.com/office/drawing/2014/main" id="{70FDE3BA-D60A-676B-E750-162DA94B85E2}"/>
              </a:ext>
            </a:extLst>
          </p:cNvPr>
          <p:cNvPicPr>
            <a:picLocks noGrp="1" noChangeAspect="1"/>
          </p:cNvPicPr>
          <p:nvPr>
            <p:ph idx="1"/>
          </p:nvPr>
        </p:nvPicPr>
        <p:blipFill>
          <a:blip r:embed="rId2"/>
          <a:stretch>
            <a:fillRect/>
          </a:stretch>
        </p:blipFill>
        <p:spPr>
          <a:xfrm>
            <a:off x="2590800" y="1600200"/>
            <a:ext cx="7162800" cy="4525963"/>
          </a:xfrm>
        </p:spPr>
      </p:pic>
    </p:spTree>
    <p:extLst>
      <p:ext uri="{BB962C8B-B14F-4D97-AF65-F5344CB8AC3E}">
        <p14:creationId xmlns:p14="http://schemas.microsoft.com/office/powerpoint/2010/main" val="39461488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1783" y="3429001"/>
            <a:ext cx="8628434" cy="1450757"/>
          </a:xfrm>
        </p:spPr>
        <p:txBody>
          <a:bodyPr/>
          <a:lstStyle/>
          <a:p>
            <a:pPr algn="ctr"/>
            <a:r>
              <a:rPr lang="en-US" dirty="0"/>
              <a:t>End Question 2</a:t>
            </a:r>
            <a:br>
              <a:rPr lang="en-US" dirty="0"/>
            </a:br>
            <a:br>
              <a:rPr lang="en-US" dirty="0"/>
            </a:br>
            <a:br>
              <a:rPr lang="en-US" dirty="0"/>
            </a:br>
            <a:endParaRPr lang="en-US" dirty="0"/>
          </a:p>
        </p:txBody>
      </p:sp>
      <p:sp>
        <p:nvSpPr>
          <p:cNvPr id="4" name="Slide Number Placeholder 3"/>
          <p:cNvSpPr>
            <a:spLocks noGrp="1"/>
          </p:cNvSpPr>
          <p:nvPr>
            <p:ph type="sldNum" sz="quarter" idx="12"/>
          </p:nvPr>
        </p:nvSpPr>
        <p:spPr>
          <a:xfrm>
            <a:off x="7425345" y="6459789"/>
            <a:ext cx="984019" cy="365125"/>
          </a:xfrm>
          <a:prstGeom prst="rect">
            <a:avLst/>
          </a:prstGeom>
        </p:spPr>
        <p:txBody>
          <a:bodyPr vert="horz" lIns="91440" tIns="45720" rIns="91440" bIns="45720" rtlCol="0" anchor="ctr"/>
          <a:lstStyle>
            <a:defPPr>
              <a:defRPr lang="en-US"/>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5BC5B7D-D6B0-4550-9BAF-D21F2647AC79}" type="slidenum">
              <a:rPr lang="en-US" altLang="en-US" smtClean="0"/>
              <a:pPr>
                <a:defRPr/>
              </a:pPr>
              <a:t>12</a:t>
            </a:fld>
            <a:endParaRPr lang="en-US" altLang="en-US" dirty="0"/>
          </a:p>
        </p:txBody>
      </p:sp>
    </p:spTree>
    <p:extLst>
      <p:ext uri="{BB962C8B-B14F-4D97-AF65-F5344CB8AC3E}">
        <p14:creationId xmlns:p14="http://schemas.microsoft.com/office/powerpoint/2010/main" val="24111954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781783" y="3429001"/>
                <a:ext cx="8628434" cy="1450757"/>
              </a:xfrm>
            </p:spPr>
            <p:txBody>
              <a:bodyPr/>
              <a:lstStyle/>
              <a:p>
                <a:pPr algn="ctr"/>
                <a:r>
                  <a:rPr lang="en-US" dirty="0"/>
                  <a:t>Question 3</a:t>
                </a:r>
                <a:br>
                  <a:rPr lang="en-US" dirty="0"/>
                </a:br>
                <a:r>
                  <a:rPr lang="en-US" dirty="0"/>
                  <a:t>(</a:t>
                </a: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0" smtClean="0">
                        <a:latin typeface="Cambria Math" panose="02040503050406030204" pitchFamily="18" charset="0"/>
                        <a:ea typeface="Cambria Math" panose="02040503050406030204" pitchFamily="18" charset="0"/>
                      </a:rPr>
                      <m:t>2</m:t>
                    </m:r>
                  </m:oMath>
                </a14:m>
                <a:r>
                  <a:rPr lang="en-US" dirty="0"/>
                  <a:t> hours)</a:t>
                </a:r>
                <a:br>
                  <a:rPr lang="en-US" dirty="0"/>
                </a:br>
                <a:br>
                  <a:rPr lang="en-US" dirty="0"/>
                </a:br>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781783" y="3429001"/>
                <a:ext cx="8628434" cy="1450757"/>
              </a:xfrm>
              <a:blipFill>
                <a:blip r:embed="rId2"/>
                <a:stretch>
                  <a:fillRect t="-55263"/>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a:xfrm>
            <a:off x="7425345" y="6459789"/>
            <a:ext cx="984019" cy="365125"/>
          </a:xfrm>
          <a:prstGeom prst="rect">
            <a:avLst/>
          </a:prstGeom>
        </p:spPr>
        <p:txBody>
          <a:bodyPr vert="horz" lIns="91440" tIns="45720" rIns="91440" bIns="45720" rtlCol="0" anchor="ctr"/>
          <a:lstStyle>
            <a:defPPr>
              <a:defRPr lang="en-US"/>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5BC5B7D-D6B0-4550-9BAF-D21F2647AC79}" type="slidenum">
              <a:rPr lang="en-US" altLang="en-US" smtClean="0"/>
              <a:pPr>
                <a:defRPr/>
              </a:pPr>
              <a:t>13</a:t>
            </a:fld>
            <a:endParaRPr lang="en-US" altLang="en-US" dirty="0"/>
          </a:p>
        </p:txBody>
      </p:sp>
    </p:spTree>
    <p:extLst>
      <p:ext uri="{BB962C8B-B14F-4D97-AF65-F5344CB8AC3E}">
        <p14:creationId xmlns:p14="http://schemas.microsoft.com/office/powerpoint/2010/main" val="42123479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7CCFDD9-4C48-FB4B-9A63-014E05C812A5}"/>
              </a:ext>
            </a:extLst>
          </p:cNvPr>
          <p:cNvSpPr>
            <a:spLocks noGrp="1"/>
          </p:cNvSpPr>
          <p:nvPr>
            <p:ph type="title"/>
          </p:nvPr>
        </p:nvSpPr>
        <p:spPr/>
        <p:txBody>
          <a:bodyPr/>
          <a:lstStyle/>
          <a:p>
            <a:r>
              <a:rPr lang="en-US" dirty="0"/>
              <a:t>HW Problem 1</a:t>
            </a:r>
          </a:p>
        </p:txBody>
      </p:sp>
      <p:sp>
        <p:nvSpPr>
          <p:cNvPr id="11" name="Rectangle 10">
            <a:extLst>
              <a:ext uri="{FF2B5EF4-FFF2-40B4-BE49-F238E27FC236}">
                <a16:creationId xmlns:a16="http://schemas.microsoft.com/office/drawing/2014/main" id="{E13FC93D-5DD2-B24F-982C-B742DF951FF2}"/>
              </a:ext>
            </a:extLst>
          </p:cNvPr>
          <p:cNvSpPr/>
          <p:nvPr/>
        </p:nvSpPr>
        <p:spPr>
          <a:xfrm>
            <a:off x="228600" y="1524000"/>
            <a:ext cx="11811000" cy="4554837"/>
          </a:xfrm>
          <a:prstGeom prst="rect">
            <a:avLst/>
          </a:prstGeom>
        </p:spPr>
        <p:txBody>
          <a:bodyPr wrap="square">
            <a:spAutoFit/>
          </a:bodyPr>
          <a:lstStyle/>
          <a:p>
            <a:pPr marL="342900" marR="0" lvl="0" indent="-342900">
              <a:lnSpc>
                <a:spcPct val="115000"/>
              </a:lnSpc>
              <a:spcBef>
                <a:spcPts val="0"/>
              </a:spcBef>
              <a:spcAft>
                <a:spcPts val="0"/>
              </a:spcAft>
              <a:buFont typeface="Arial" panose="020B0604020202020204" pitchFamily="34" charset="0"/>
              <a:buAutoNum type="arabicPeriod"/>
            </a:pPr>
            <a:r>
              <a:rPr lang="en-US" sz="1400" b="1" u="sng" dirty="0">
                <a:latin typeface="Arial" panose="020B0604020202020204" pitchFamily="34" charset="0"/>
                <a:ea typeface="Calibri" panose="020F0502020204030204" pitchFamily="34" charset="0"/>
                <a:cs typeface="Times New Roman" panose="02020603050405020304" pitchFamily="18" charset="0"/>
              </a:rPr>
              <a:t>Answer Question 25 on pg. 147 from the Statistical Sleuth.  Follow the following guidelines while answering the question of interest.</a:t>
            </a:r>
            <a:r>
              <a:rPr lang="en-US" sz="1400" i="1" u="sng" dirty="0">
                <a:latin typeface="Calibri" panose="020F0502020204030204" pitchFamily="34" charset="0"/>
                <a:ea typeface="Calibri" panose="020F0502020204030204" pitchFamily="34" charset="0"/>
                <a:cs typeface="Arial" panose="020B0604020202020204" pitchFamily="34" charset="0"/>
              </a:rPr>
              <a:t> </a:t>
            </a:r>
            <a:endParaRPr lang="en-US" sz="1400" u="sng"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15000"/>
              </a:lnSpc>
              <a:spcBef>
                <a:spcPts val="0"/>
              </a:spcBef>
              <a:spcAft>
                <a:spcPts val="1000"/>
              </a:spcAft>
            </a:pPr>
            <a:r>
              <a:rPr lang="en-US" sz="1400" i="1" dirty="0">
                <a:latin typeface="Calibri" panose="020F0502020204030204" pitchFamily="34" charset="0"/>
                <a:ea typeface="Calibri" panose="020F0502020204030204" pitchFamily="34" charset="0"/>
                <a:cs typeface="Arial" panose="020B0604020202020204" pitchFamily="34" charset="0"/>
              </a:rPr>
              <a:t>Plot the raw data, and also plot the data after a log transform.  After a log transform, do the data satisfy the assumptions better? </a:t>
            </a:r>
            <a:r>
              <a:rPr lang="en-US" sz="1400" dirty="0">
                <a:latin typeface="Calibri" panose="020F0502020204030204" pitchFamily="34" charset="0"/>
                <a:ea typeface="Calibri" panose="020F0502020204030204" pitchFamily="34" charset="0"/>
                <a:cs typeface="Arial" panose="020B0604020202020204" pitchFamily="34" charset="0"/>
              </a:rPr>
              <a:t>The data is in ex0525.csv on </a:t>
            </a:r>
            <a:r>
              <a:rPr lang="en-US" sz="1400" dirty="0" err="1">
                <a:latin typeface="Calibri" panose="020F0502020204030204" pitchFamily="34" charset="0"/>
                <a:ea typeface="Calibri" panose="020F0502020204030204" pitchFamily="34" charset="0"/>
                <a:cs typeface="Arial" panose="020B0604020202020204" pitchFamily="34" charset="0"/>
              </a:rPr>
              <a:t>Github</a:t>
            </a:r>
            <a:r>
              <a:rPr lang="en-US" sz="1400" dirty="0">
                <a:latin typeface="Calibri" panose="020F0502020204030204" pitchFamily="34" charset="0"/>
                <a:ea typeface="Calibri" panose="020F0502020204030204" pitchFamily="34" charset="0"/>
                <a:cs typeface="Arial" panose="020B0604020202020204" pitchFamily="34" charset="0"/>
              </a:rPr>
              <a:t>. Perform this analysis in SAS.</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400" dirty="0">
                <a:latin typeface="Calibri" panose="020F0502020204030204" pitchFamily="34" charset="0"/>
                <a:ea typeface="Calibri" panose="020F0502020204030204" pitchFamily="34" charset="0"/>
                <a:cs typeface="Arial" panose="020B0604020202020204" pitchFamily="34" charset="0"/>
              </a:rPr>
              <a:t>Regardless of whether the assumptions of the original data or log transformed data are met, please include a </a:t>
            </a:r>
            <a:r>
              <a:rPr lang="en-US" sz="1400" b="1" dirty="0">
                <a:latin typeface="Calibri" panose="020F0502020204030204" pitchFamily="34" charset="0"/>
                <a:ea typeface="Calibri" panose="020F0502020204030204" pitchFamily="34" charset="0"/>
                <a:cs typeface="Arial" panose="020B0604020202020204" pitchFamily="34" charset="0"/>
              </a:rPr>
              <a:t>complete analysis</a:t>
            </a:r>
            <a:r>
              <a:rPr lang="en-US" sz="1400" dirty="0">
                <a:latin typeface="Calibri" panose="020F0502020204030204" pitchFamily="34" charset="0"/>
                <a:ea typeface="Calibri" panose="020F0502020204030204" pitchFamily="34" charset="0"/>
                <a:cs typeface="Arial" panose="020B0604020202020204" pitchFamily="34" charset="0"/>
              </a:rPr>
              <a:t> on the </a:t>
            </a:r>
            <a:r>
              <a:rPr lang="en-US" sz="1400" b="1" dirty="0">
                <a:latin typeface="Calibri" panose="020F0502020204030204" pitchFamily="34" charset="0"/>
                <a:ea typeface="Calibri" panose="020F0502020204030204" pitchFamily="34" charset="0"/>
                <a:cs typeface="Arial" panose="020B0604020202020204" pitchFamily="34" charset="0"/>
              </a:rPr>
              <a:t>log transformed</a:t>
            </a:r>
            <a:r>
              <a:rPr lang="en-US" sz="1400" dirty="0">
                <a:latin typeface="Calibri" panose="020F0502020204030204" pitchFamily="34" charset="0"/>
                <a:ea typeface="Calibri" panose="020F0502020204030204" pitchFamily="34" charset="0"/>
                <a:cs typeface="Arial" panose="020B0604020202020204" pitchFamily="34" charset="0"/>
              </a:rPr>
              <a:t> data.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mj-lt"/>
              <a:buAutoNum type="arabicPeriod"/>
            </a:pPr>
            <a:r>
              <a:rPr lang="en-US" sz="1400" dirty="0">
                <a:latin typeface="Calibri" panose="020F0502020204030204" pitchFamily="34" charset="0"/>
                <a:ea typeface="Calibri" panose="020F0502020204030204" pitchFamily="34" charset="0"/>
                <a:cs typeface="Arial" panose="020B0604020202020204" pitchFamily="34" charset="0"/>
              </a:rPr>
              <a:t>State the Problem.</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mj-lt"/>
              <a:buAutoNum type="arabicPeriod"/>
            </a:pPr>
            <a:r>
              <a:rPr lang="en-US" sz="1400" dirty="0">
                <a:latin typeface="Calibri" panose="020F0502020204030204" pitchFamily="34" charset="0"/>
                <a:ea typeface="Calibri" panose="020F0502020204030204" pitchFamily="34" charset="0"/>
                <a:cs typeface="Arial" panose="020B0604020202020204" pitchFamily="34" charset="0"/>
              </a:rPr>
              <a:t>Address the assumptions.  Comment on each assumption.  (Use the visual test, as the Brown-Forsythe test will be overpowered due to the large sample size.  This simply means that it is able to detect very small effect sizes—here, differences in standard deviations—which may not be big enough to practically affect the test.)  Comment on your thoughts of the assumptions, but, in the end, assume there is not enough visual evidence to suggest the standard deviations of the log transformed data are different.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mj-lt"/>
              <a:buAutoNum type="arabicPeriod"/>
            </a:pPr>
            <a:r>
              <a:rPr lang="en-US" sz="1400" dirty="0">
                <a:latin typeface="Calibri" panose="020F0502020204030204" pitchFamily="34" charset="0"/>
                <a:ea typeface="Calibri" panose="020F0502020204030204" pitchFamily="34" charset="0"/>
                <a:cs typeface="Arial" panose="020B0604020202020204" pitchFamily="34" charset="0"/>
              </a:rPr>
              <a:t>Conduct the Test. (An example is in the UNIT 5 PowerPoint.)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mj-lt"/>
              <a:buAutoNum type="arabicPeriod"/>
            </a:pPr>
            <a:r>
              <a:rPr lang="en-US" sz="1400" dirty="0">
                <a:latin typeface="Calibri" panose="020F0502020204030204" pitchFamily="34" charset="0"/>
                <a:ea typeface="Calibri" panose="020F0502020204030204" pitchFamily="34" charset="0"/>
                <a:cs typeface="Arial" panose="020B0604020202020204" pitchFamily="34" charset="0"/>
              </a:rPr>
              <a:t>Write a conclusion. (An example is in the UNIT 5 PowerPoint.)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1000"/>
              </a:spcAft>
              <a:buFont typeface="+mj-lt"/>
              <a:buAutoNum type="arabicPeriod"/>
            </a:pPr>
            <a:r>
              <a:rPr lang="en-US" sz="1400" dirty="0">
                <a:latin typeface="Calibri" panose="020F0502020204030204" pitchFamily="34" charset="0"/>
                <a:ea typeface="Calibri" panose="020F0502020204030204" pitchFamily="34" charset="0"/>
                <a:cs typeface="Arial" panose="020B0604020202020204" pitchFamily="34" charset="0"/>
              </a:rPr>
              <a:t>State the Scope. (Can we generalize to the entire population or just the sample that was taken?  Is there a causal relationship present?)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400" dirty="0">
                <a:latin typeface="Calibri" panose="020F0502020204030204" pitchFamily="34" charset="0"/>
                <a:ea typeface="Calibri" panose="020F0502020204030204" pitchFamily="34" charset="0"/>
                <a:cs typeface="Arial" panose="020B0604020202020204" pitchFamily="34" charset="0"/>
              </a:rPr>
              <a:t>ADDITIONAL THINGS TO INCLUDE (for the logged data):</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mj-lt"/>
              <a:buAutoNum type="alphaLcPeriod"/>
            </a:pPr>
            <a:r>
              <a:rPr lang="en-US" sz="1400" dirty="0">
                <a:latin typeface="Calibri" panose="020F0502020204030204" pitchFamily="34" charset="0"/>
                <a:ea typeface="Calibri" panose="020F0502020204030204" pitchFamily="34" charset="0"/>
                <a:cs typeface="Arial" panose="020B0604020202020204" pitchFamily="34" charset="0"/>
              </a:rPr>
              <a:t>Please also identify R</a:t>
            </a:r>
            <a:r>
              <a:rPr lang="en-US" sz="1400" baseline="30000" dirty="0">
                <a:latin typeface="Calibri" panose="020F0502020204030204" pitchFamily="34" charset="0"/>
                <a:ea typeface="Calibri" panose="020F0502020204030204" pitchFamily="34" charset="0"/>
                <a:cs typeface="Arial" panose="020B0604020202020204" pitchFamily="34" charset="0"/>
              </a:rPr>
              <a:t>2</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mj-lt"/>
              <a:buAutoNum type="alphaLcPeriod"/>
            </a:pPr>
            <a:r>
              <a:rPr lang="en-US" sz="1400" dirty="0">
                <a:latin typeface="Calibri" panose="020F0502020204030204" pitchFamily="34" charset="0"/>
                <a:ea typeface="Calibri" panose="020F0502020204030204" pitchFamily="34" charset="0"/>
                <a:cs typeface="Arial" panose="020B0604020202020204" pitchFamily="34" charset="0"/>
              </a:rPr>
              <a:t>Also specify the mean square error and how many degrees of freedom were used to estimate it.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1000"/>
              </a:spcAft>
              <a:buFont typeface="+mj-lt"/>
              <a:buAutoNum type="alphaLcPeriod"/>
            </a:pPr>
            <a:r>
              <a:rPr lang="en-US" sz="1400" dirty="0">
                <a:latin typeface="Calibri" panose="020F0502020204030204" pitchFamily="34" charset="0"/>
                <a:ea typeface="Calibri" panose="020F0502020204030204" pitchFamily="34" charset="0"/>
                <a:cs typeface="Arial" panose="020B0604020202020204" pitchFamily="34" charset="0"/>
              </a:rPr>
              <a:t>Provide the code to perform the ANOVA in R and a screen shot of the output.  </a:t>
            </a:r>
            <a:endParaRPr lang="en-US" sz="14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45340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B36CF-AB19-A255-5BFB-A9CD46DC7B8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E56BAB7-1640-D3D5-326B-DC643EFA749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861587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1783" y="3429001"/>
            <a:ext cx="8628434" cy="1450757"/>
          </a:xfrm>
        </p:spPr>
        <p:txBody>
          <a:bodyPr/>
          <a:lstStyle/>
          <a:p>
            <a:pPr algn="ctr"/>
            <a:r>
              <a:rPr lang="en-US" dirty="0"/>
              <a:t>End Question 3</a:t>
            </a:r>
            <a:br>
              <a:rPr lang="en-US" dirty="0"/>
            </a:br>
            <a:br>
              <a:rPr lang="en-US" dirty="0"/>
            </a:br>
            <a:br>
              <a:rPr lang="en-US" dirty="0"/>
            </a:br>
            <a:endParaRPr lang="en-US" dirty="0"/>
          </a:p>
        </p:txBody>
      </p:sp>
      <p:sp>
        <p:nvSpPr>
          <p:cNvPr id="4" name="Slide Number Placeholder 3"/>
          <p:cNvSpPr>
            <a:spLocks noGrp="1"/>
          </p:cNvSpPr>
          <p:nvPr>
            <p:ph type="sldNum" sz="quarter" idx="12"/>
          </p:nvPr>
        </p:nvSpPr>
        <p:spPr>
          <a:xfrm>
            <a:off x="7425345" y="6459789"/>
            <a:ext cx="984019" cy="365125"/>
          </a:xfrm>
          <a:prstGeom prst="rect">
            <a:avLst/>
          </a:prstGeom>
        </p:spPr>
        <p:txBody>
          <a:bodyPr vert="horz" lIns="91440" tIns="45720" rIns="91440" bIns="45720" rtlCol="0" anchor="ctr"/>
          <a:lstStyle>
            <a:defPPr>
              <a:defRPr lang="en-US"/>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5BC5B7D-D6B0-4550-9BAF-D21F2647AC79}" type="slidenum">
              <a:rPr lang="en-US" altLang="en-US" smtClean="0"/>
              <a:pPr>
                <a:defRPr/>
              </a:pPr>
              <a:t>16</a:t>
            </a:fld>
            <a:endParaRPr lang="en-US" altLang="en-US" dirty="0"/>
          </a:p>
        </p:txBody>
      </p:sp>
    </p:spTree>
    <p:extLst>
      <p:ext uri="{BB962C8B-B14F-4D97-AF65-F5344CB8AC3E}">
        <p14:creationId xmlns:p14="http://schemas.microsoft.com/office/powerpoint/2010/main" val="29959388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76CAF-641E-A545-AB1E-A0BE7A1FF036}"/>
              </a:ext>
            </a:extLst>
          </p:cNvPr>
          <p:cNvSpPr>
            <a:spLocks noGrp="1"/>
          </p:cNvSpPr>
          <p:nvPr>
            <p:ph type="title"/>
          </p:nvPr>
        </p:nvSpPr>
        <p:spPr/>
        <p:txBody>
          <a:bodyPr/>
          <a:lstStyle/>
          <a:p>
            <a:pPr algn="l"/>
            <a:r>
              <a:rPr lang="en-US" dirty="0"/>
              <a:t>Question 4: Takeaways!</a:t>
            </a:r>
          </a:p>
        </p:txBody>
      </p:sp>
      <p:sp>
        <p:nvSpPr>
          <p:cNvPr id="3" name="Content Placeholder 2">
            <a:extLst>
              <a:ext uri="{FF2B5EF4-FFF2-40B4-BE49-F238E27FC236}">
                <a16:creationId xmlns:a16="http://schemas.microsoft.com/office/drawing/2014/main" id="{1E3CA146-5F00-F544-97FC-4BDA5AA35C64}"/>
              </a:ext>
            </a:extLst>
          </p:cNvPr>
          <p:cNvSpPr>
            <a:spLocks noGrp="1"/>
          </p:cNvSpPr>
          <p:nvPr>
            <p:ph idx="1"/>
          </p:nvPr>
        </p:nvSpPr>
        <p:spPr>
          <a:xfrm>
            <a:off x="533400" y="1825625"/>
            <a:ext cx="9657945" cy="4351338"/>
          </a:xfrm>
        </p:spPr>
        <p:txBody>
          <a:bodyPr>
            <a:normAutofit fontScale="92500" lnSpcReduction="10000"/>
          </a:bodyPr>
          <a:lstStyle/>
          <a:p>
            <a:pPr marL="0" indent="0">
              <a:buNone/>
            </a:pPr>
            <a:r>
              <a:rPr lang="en-US" dirty="0"/>
              <a:t>Please provide at least 4 takeaways from this section and any questions that you may have.  These questions will help design the live session for this unit.</a:t>
            </a:r>
          </a:p>
          <a:p>
            <a:pPr marL="0" indent="0">
              <a:buNone/>
            </a:pPr>
            <a:r>
              <a:rPr lang="en-US" dirty="0"/>
              <a:t> </a:t>
            </a:r>
          </a:p>
          <a:p>
            <a:pPr marL="0" indent="0">
              <a:buNone/>
            </a:pPr>
            <a:r>
              <a:rPr lang="en-US" sz="2000" i="1" dirty="0"/>
              <a:t>This question will be the last question of every For Live Session Assignment. The idea is that this deck will serve as a document that you can reference in the future to remember what was covered in this section.  For instance, this may come in handy for the Capstone and will hopefully become useful in your career.  Most immediately, it may become handy as a quick reference for your Midterm and Final!  Some students find it very useful and spend a few slides summarizing the </a:t>
            </a:r>
            <a:r>
              <a:rPr lang="en-US" sz="2000" i="1" dirty="0" err="1"/>
              <a:t>asynch</a:t>
            </a:r>
            <a:r>
              <a:rPr lang="en-US" sz="2000" i="1" dirty="0"/>
              <a:t> material while others learn different ways and only had the minimum 4 takeaways.  Either is fine and will earn you full credit for this question.  </a:t>
            </a:r>
          </a:p>
          <a:p>
            <a:pPr marL="0" indent="0">
              <a:buNone/>
            </a:pPr>
            <a:endParaRPr lang="en-US" dirty="0"/>
          </a:p>
        </p:txBody>
      </p:sp>
    </p:spTree>
    <p:extLst>
      <p:ext uri="{BB962C8B-B14F-4D97-AF65-F5344CB8AC3E}">
        <p14:creationId xmlns:p14="http://schemas.microsoft.com/office/powerpoint/2010/main" val="27514183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76CAF-641E-A545-AB1E-A0BE7A1FF036}"/>
              </a:ext>
            </a:extLst>
          </p:cNvPr>
          <p:cNvSpPr>
            <a:spLocks noGrp="1"/>
          </p:cNvSpPr>
          <p:nvPr>
            <p:ph type="title"/>
          </p:nvPr>
        </p:nvSpPr>
        <p:spPr/>
        <p:txBody>
          <a:bodyPr/>
          <a:lstStyle/>
          <a:p>
            <a:pPr algn="l"/>
            <a:r>
              <a:rPr lang="en-US" dirty="0"/>
              <a:t>Question 5: Questions!</a:t>
            </a:r>
          </a:p>
        </p:txBody>
      </p:sp>
      <p:sp>
        <p:nvSpPr>
          <p:cNvPr id="3" name="Content Placeholder 2">
            <a:extLst>
              <a:ext uri="{FF2B5EF4-FFF2-40B4-BE49-F238E27FC236}">
                <a16:creationId xmlns:a16="http://schemas.microsoft.com/office/drawing/2014/main" id="{1E3CA146-5F00-F544-97FC-4BDA5AA35C64}"/>
              </a:ext>
            </a:extLst>
          </p:cNvPr>
          <p:cNvSpPr>
            <a:spLocks noGrp="1"/>
          </p:cNvSpPr>
          <p:nvPr>
            <p:ph idx="1"/>
          </p:nvPr>
        </p:nvSpPr>
        <p:spPr>
          <a:xfrm>
            <a:off x="609600" y="1905000"/>
            <a:ext cx="10820400" cy="4351338"/>
          </a:xfrm>
        </p:spPr>
        <p:txBody>
          <a:bodyPr>
            <a:normAutofit/>
          </a:bodyPr>
          <a:lstStyle/>
          <a:p>
            <a:pPr marL="0" indent="0">
              <a:buNone/>
            </a:pPr>
            <a:r>
              <a:rPr lang="en-US" dirty="0"/>
              <a:t>Please provide any question or topics of discussion that came up in this Unit!  These will help help us optimize our live session for maximum learning and takeaways!  </a:t>
            </a:r>
          </a:p>
          <a:p>
            <a:pPr marL="0" indent="0">
              <a:buNone/>
            </a:pPr>
            <a:r>
              <a:rPr lang="en-US" dirty="0"/>
              <a:t> </a:t>
            </a:r>
          </a:p>
          <a:p>
            <a:pPr marL="0" indent="0">
              <a:buNone/>
            </a:pPr>
            <a:r>
              <a:rPr lang="en-US" sz="2000" i="1" dirty="0"/>
              <a:t>This question will be the last question of every For Live Session Assignment. The idea is that this deck will serve as a document that you can reference in the future to remember what was covered in this section.  For instance, this may come in handy for the Capstone and will hopefully become useful in your career.  Most immediately, it may become handy as a quick reference for your Midterm and Final!  Some students find it very useful and spend a few slides summarizing the </a:t>
            </a:r>
            <a:r>
              <a:rPr lang="en-US" sz="2000" i="1" dirty="0" err="1"/>
              <a:t>asynch</a:t>
            </a:r>
            <a:r>
              <a:rPr lang="en-US" sz="2000" i="1" dirty="0"/>
              <a:t> material while others learn different ways and only had the minimum 4 takeaways.  Either is fine and will earn you full credit for this question.  </a:t>
            </a:r>
          </a:p>
          <a:p>
            <a:pPr marL="0" indent="0">
              <a:buNone/>
            </a:pPr>
            <a:endParaRPr lang="en-US" dirty="0"/>
          </a:p>
        </p:txBody>
      </p:sp>
    </p:spTree>
    <p:extLst>
      <p:ext uri="{BB962C8B-B14F-4D97-AF65-F5344CB8AC3E}">
        <p14:creationId xmlns:p14="http://schemas.microsoft.com/office/powerpoint/2010/main" val="19600399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A263F-DF77-484F-95D7-2418A3C1B3BA}"/>
              </a:ext>
            </a:extLst>
          </p:cNvPr>
          <p:cNvSpPr>
            <a:spLocks noGrp="1"/>
          </p:cNvSpPr>
          <p:nvPr>
            <p:ph type="title"/>
          </p:nvPr>
        </p:nvSpPr>
        <p:spPr/>
        <p:txBody>
          <a:bodyPr/>
          <a:lstStyle/>
          <a:p>
            <a:r>
              <a:rPr lang="en-US" dirty="0"/>
              <a:t>Useful Resources</a:t>
            </a:r>
          </a:p>
        </p:txBody>
      </p:sp>
      <p:sp>
        <p:nvSpPr>
          <p:cNvPr id="3" name="Content Placeholder 2">
            <a:extLst>
              <a:ext uri="{FF2B5EF4-FFF2-40B4-BE49-F238E27FC236}">
                <a16:creationId xmlns:a16="http://schemas.microsoft.com/office/drawing/2014/main" id="{1875C429-4323-234C-B478-15E1F2AF4390}"/>
              </a:ext>
            </a:extLst>
          </p:cNvPr>
          <p:cNvSpPr>
            <a:spLocks noGrp="1"/>
          </p:cNvSpPr>
          <p:nvPr>
            <p:ph idx="1"/>
          </p:nvPr>
        </p:nvSpPr>
        <p:spPr/>
        <p:txBody>
          <a:bodyPr/>
          <a:lstStyle/>
          <a:p>
            <a:r>
              <a:rPr lang="en-US" dirty="0" err="1"/>
              <a:t>www.itl.nist.gov</a:t>
            </a:r>
            <a:r>
              <a:rPr lang="en-US" dirty="0"/>
              <a:t>/div898/handbook/</a:t>
            </a:r>
            <a:r>
              <a:rPr lang="en-US" dirty="0" err="1"/>
              <a:t>prc</a:t>
            </a:r>
            <a:r>
              <a:rPr lang="en-US" dirty="0"/>
              <a:t>/section4/prc433.htm</a:t>
            </a:r>
          </a:p>
        </p:txBody>
      </p:sp>
    </p:spTree>
    <p:extLst>
      <p:ext uri="{BB962C8B-B14F-4D97-AF65-F5344CB8AC3E}">
        <p14:creationId xmlns:p14="http://schemas.microsoft.com/office/powerpoint/2010/main" val="8318292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0B87F-D05F-AB44-9B8F-7F7BE6EC094F}"/>
              </a:ext>
            </a:extLst>
          </p:cNvPr>
          <p:cNvSpPr>
            <a:spLocks noGrp="1"/>
          </p:cNvSpPr>
          <p:nvPr>
            <p:ph type="title"/>
          </p:nvPr>
        </p:nvSpPr>
        <p:spPr>
          <a:xfrm>
            <a:off x="838200" y="2971800"/>
            <a:ext cx="10972800" cy="1143000"/>
          </a:xfrm>
        </p:spPr>
        <p:txBody>
          <a:bodyPr/>
          <a:lstStyle/>
          <a:p>
            <a:r>
              <a:rPr lang="en-US" dirty="0"/>
              <a:t>Question 1: Quick Quiz Questions</a:t>
            </a:r>
          </a:p>
        </p:txBody>
      </p:sp>
      <p:sp>
        <p:nvSpPr>
          <p:cNvPr id="4" name="Slide Number Placeholder 3">
            <a:extLst>
              <a:ext uri="{FF2B5EF4-FFF2-40B4-BE49-F238E27FC236}">
                <a16:creationId xmlns:a16="http://schemas.microsoft.com/office/drawing/2014/main" id="{2AFB7E10-CB2F-7045-BE10-2E6562BB3416}"/>
              </a:ext>
            </a:extLst>
          </p:cNvPr>
          <p:cNvSpPr>
            <a:spLocks noGrp="1"/>
          </p:cNvSpPr>
          <p:nvPr>
            <p:ph type="sldNum" sz="quarter" idx="12"/>
          </p:nvPr>
        </p:nvSpPr>
        <p:spPr>
          <a:xfrm>
            <a:off x="7425345" y="6459789"/>
            <a:ext cx="984019" cy="365125"/>
          </a:xfrm>
          <a:prstGeom prst="rect">
            <a:avLst/>
          </a:prstGeom>
        </p:spPr>
        <p:txBody>
          <a:bodyPr vert="horz" lIns="91440" tIns="45720" rIns="91440" bIns="45720" rtlCol="0" anchor="ctr"/>
          <a:lstStyle>
            <a:defPPr>
              <a:defRPr lang="en-US"/>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5BC5B7D-D6B0-4550-9BAF-D21F2647AC79}" type="slidenum">
              <a:rPr lang="en-US" altLang="en-US" smtClean="0"/>
              <a:pPr>
                <a:defRPr/>
              </a:pPr>
              <a:t>2</a:t>
            </a:fld>
            <a:endParaRPr lang="en-US" altLang="en-US" dirty="0"/>
          </a:p>
        </p:txBody>
      </p:sp>
    </p:spTree>
    <p:extLst>
      <p:ext uri="{BB962C8B-B14F-4D97-AF65-F5344CB8AC3E}">
        <p14:creationId xmlns:p14="http://schemas.microsoft.com/office/powerpoint/2010/main" val="42063368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1C948-A4A3-5946-B047-076635D43652}"/>
              </a:ext>
            </a:extLst>
          </p:cNvPr>
          <p:cNvSpPr>
            <a:spLocks noGrp="1"/>
          </p:cNvSpPr>
          <p:nvPr>
            <p:ph type="title"/>
          </p:nvPr>
        </p:nvSpPr>
        <p:spPr>
          <a:xfrm>
            <a:off x="1695450" y="2819400"/>
            <a:ext cx="8801100" cy="1450757"/>
          </a:xfrm>
        </p:spPr>
        <p:txBody>
          <a:bodyPr/>
          <a:lstStyle/>
          <a:p>
            <a:pPr algn="ctr"/>
            <a:r>
              <a:rPr lang="en-US" dirty="0"/>
              <a:t>End For Live Session Assignment </a:t>
            </a:r>
            <a:r>
              <a:rPr lang="en-US"/>
              <a:t>Unit 6!</a:t>
            </a:r>
            <a:endParaRPr lang="en-US" dirty="0"/>
          </a:p>
        </p:txBody>
      </p:sp>
      <p:sp>
        <p:nvSpPr>
          <p:cNvPr id="4" name="Slide Number Placeholder 3">
            <a:extLst>
              <a:ext uri="{FF2B5EF4-FFF2-40B4-BE49-F238E27FC236}">
                <a16:creationId xmlns:a16="http://schemas.microsoft.com/office/drawing/2014/main" id="{C89C5DF8-9726-8A40-B8E3-D578C82B8DDF}"/>
              </a:ext>
            </a:extLst>
          </p:cNvPr>
          <p:cNvSpPr>
            <a:spLocks noGrp="1"/>
          </p:cNvSpPr>
          <p:nvPr>
            <p:ph type="sldNum" sz="quarter" idx="12"/>
          </p:nvPr>
        </p:nvSpPr>
        <p:spPr>
          <a:xfrm>
            <a:off x="7425345" y="6459789"/>
            <a:ext cx="984019" cy="365125"/>
          </a:xfrm>
          <a:prstGeom prst="rect">
            <a:avLst/>
          </a:prstGeom>
        </p:spPr>
        <p:txBody>
          <a:bodyPr vert="horz" lIns="91440" tIns="45720" rIns="91440" bIns="45720" rtlCol="0" anchor="ctr"/>
          <a:lstStyle>
            <a:defPPr>
              <a:defRPr lang="en-US"/>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5BC5B7D-D6B0-4550-9BAF-D21F2647AC79}" type="slidenum">
              <a:rPr lang="en-US" altLang="en-US" smtClean="0"/>
              <a:pPr>
                <a:defRPr/>
              </a:pPr>
              <a:t>20</a:t>
            </a:fld>
            <a:endParaRPr lang="en-US" altLang="en-US" dirty="0"/>
          </a:p>
        </p:txBody>
      </p:sp>
    </p:spTree>
    <p:extLst>
      <p:ext uri="{BB962C8B-B14F-4D97-AF65-F5344CB8AC3E}">
        <p14:creationId xmlns:p14="http://schemas.microsoft.com/office/powerpoint/2010/main" val="29353905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8ED0E-3958-BF4C-A743-EA2E5482EF5D}"/>
              </a:ext>
            </a:extLst>
          </p:cNvPr>
          <p:cNvSpPr>
            <a:spLocks noGrp="1"/>
          </p:cNvSpPr>
          <p:nvPr>
            <p:ph type="title"/>
          </p:nvPr>
        </p:nvSpPr>
        <p:spPr/>
        <p:txBody>
          <a:bodyPr/>
          <a:lstStyle/>
          <a:p>
            <a:r>
              <a:rPr lang="en-US" dirty="0"/>
              <a:t>Question 1 (&lt;10</a:t>
            </a:r>
            <a:r>
              <a:rPr lang="en-US" i="1" dirty="0"/>
              <a:t> min)</a:t>
            </a:r>
            <a:endParaRPr lang="en-US" dirty="0"/>
          </a:p>
        </p:txBody>
      </p:sp>
      <p:pic>
        <p:nvPicPr>
          <p:cNvPr id="3" name="Picture 2">
            <a:extLst>
              <a:ext uri="{FF2B5EF4-FFF2-40B4-BE49-F238E27FC236}">
                <a16:creationId xmlns:a16="http://schemas.microsoft.com/office/drawing/2014/main" id="{7F785F4D-B4B8-4A43-A3D1-E8C63E4B1C2E}"/>
              </a:ext>
            </a:extLst>
          </p:cNvPr>
          <p:cNvPicPr>
            <a:picLocks noChangeAspect="1"/>
          </p:cNvPicPr>
          <p:nvPr/>
        </p:nvPicPr>
        <p:blipFill>
          <a:blip r:embed="rId2"/>
          <a:stretch>
            <a:fillRect/>
          </a:stretch>
        </p:blipFill>
        <p:spPr>
          <a:xfrm>
            <a:off x="2561342" y="1468877"/>
            <a:ext cx="7069317" cy="4887810"/>
          </a:xfrm>
          <a:prstGeom prst="rect">
            <a:avLst/>
          </a:prstGeom>
        </p:spPr>
      </p:pic>
      <p:sp>
        <p:nvSpPr>
          <p:cNvPr id="4" name="Rectangle 3">
            <a:extLst>
              <a:ext uri="{FF2B5EF4-FFF2-40B4-BE49-F238E27FC236}">
                <a16:creationId xmlns:a16="http://schemas.microsoft.com/office/drawing/2014/main" id="{45C82052-DC17-019F-F280-3DFC1E7742C8}"/>
              </a:ext>
            </a:extLst>
          </p:cNvPr>
          <p:cNvSpPr/>
          <p:nvPr/>
        </p:nvSpPr>
        <p:spPr>
          <a:xfrm>
            <a:off x="2743200" y="4724400"/>
            <a:ext cx="6553200" cy="14478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818126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8ED0E-3958-BF4C-A743-EA2E5482EF5D}"/>
              </a:ext>
            </a:extLst>
          </p:cNvPr>
          <p:cNvSpPr>
            <a:spLocks noGrp="1"/>
          </p:cNvSpPr>
          <p:nvPr>
            <p:ph type="title"/>
          </p:nvPr>
        </p:nvSpPr>
        <p:spPr/>
        <p:txBody>
          <a:bodyPr/>
          <a:lstStyle/>
          <a:p>
            <a:r>
              <a:rPr lang="en-US" dirty="0"/>
              <a:t>Question 2 (&lt; 10 min)</a:t>
            </a:r>
          </a:p>
        </p:txBody>
      </p:sp>
      <p:pic>
        <p:nvPicPr>
          <p:cNvPr id="4" name="Picture 3">
            <a:extLst>
              <a:ext uri="{FF2B5EF4-FFF2-40B4-BE49-F238E27FC236}">
                <a16:creationId xmlns:a16="http://schemas.microsoft.com/office/drawing/2014/main" id="{7AD3767A-5774-8640-A5AA-CC2492E8742D}"/>
              </a:ext>
            </a:extLst>
          </p:cNvPr>
          <p:cNvPicPr>
            <a:picLocks noChangeAspect="1"/>
          </p:cNvPicPr>
          <p:nvPr/>
        </p:nvPicPr>
        <p:blipFill>
          <a:blip r:embed="rId2"/>
          <a:stretch>
            <a:fillRect/>
          </a:stretch>
        </p:blipFill>
        <p:spPr>
          <a:xfrm>
            <a:off x="1866900" y="1690689"/>
            <a:ext cx="8458200" cy="4140200"/>
          </a:xfrm>
          <a:prstGeom prst="rect">
            <a:avLst/>
          </a:prstGeom>
        </p:spPr>
      </p:pic>
      <p:sp>
        <p:nvSpPr>
          <p:cNvPr id="3" name="Rectangle 2">
            <a:extLst>
              <a:ext uri="{FF2B5EF4-FFF2-40B4-BE49-F238E27FC236}">
                <a16:creationId xmlns:a16="http://schemas.microsoft.com/office/drawing/2014/main" id="{C1C26D58-1A04-08C0-F90D-BD4137AAA5E7}"/>
              </a:ext>
            </a:extLst>
          </p:cNvPr>
          <p:cNvSpPr/>
          <p:nvPr/>
        </p:nvSpPr>
        <p:spPr>
          <a:xfrm>
            <a:off x="2057400" y="4191000"/>
            <a:ext cx="7772400" cy="18288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47321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0B87F-D05F-AB44-9B8F-7F7BE6EC094F}"/>
              </a:ext>
            </a:extLst>
          </p:cNvPr>
          <p:cNvSpPr>
            <a:spLocks noGrp="1"/>
          </p:cNvSpPr>
          <p:nvPr>
            <p:ph type="title"/>
          </p:nvPr>
        </p:nvSpPr>
        <p:spPr>
          <a:xfrm>
            <a:off x="609600" y="2514600"/>
            <a:ext cx="10972800" cy="1143000"/>
          </a:xfrm>
        </p:spPr>
        <p:txBody>
          <a:bodyPr/>
          <a:lstStyle/>
          <a:p>
            <a:r>
              <a:rPr lang="en-US" dirty="0"/>
              <a:t>End Question 1: </a:t>
            </a:r>
            <a:br>
              <a:rPr lang="en-US" dirty="0"/>
            </a:br>
            <a:r>
              <a:rPr lang="en-US" dirty="0"/>
              <a:t>Quick Quiz Questions</a:t>
            </a:r>
          </a:p>
        </p:txBody>
      </p:sp>
      <p:sp>
        <p:nvSpPr>
          <p:cNvPr id="4" name="Slide Number Placeholder 3">
            <a:extLst>
              <a:ext uri="{FF2B5EF4-FFF2-40B4-BE49-F238E27FC236}">
                <a16:creationId xmlns:a16="http://schemas.microsoft.com/office/drawing/2014/main" id="{2AFB7E10-CB2F-7045-BE10-2E6562BB3416}"/>
              </a:ext>
            </a:extLst>
          </p:cNvPr>
          <p:cNvSpPr>
            <a:spLocks noGrp="1"/>
          </p:cNvSpPr>
          <p:nvPr>
            <p:ph type="sldNum" sz="quarter" idx="12"/>
          </p:nvPr>
        </p:nvSpPr>
        <p:spPr>
          <a:xfrm>
            <a:off x="7425345" y="6459789"/>
            <a:ext cx="984019" cy="365125"/>
          </a:xfrm>
          <a:prstGeom prst="rect">
            <a:avLst/>
          </a:prstGeom>
        </p:spPr>
        <p:txBody>
          <a:bodyPr vert="horz" lIns="91440" tIns="45720" rIns="91440" bIns="45720" rtlCol="0" anchor="ctr"/>
          <a:lstStyle>
            <a:defPPr>
              <a:defRPr lang="en-US"/>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5BC5B7D-D6B0-4550-9BAF-D21F2647AC79}" type="slidenum">
              <a:rPr lang="en-US" altLang="en-US" smtClean="0"/>
              <a:pPr>
                <a:defRPr/>
              </a:pPr>
              <a:t>5</a:t>
            </a:fld>
            <a:endParaRPr lang="en-US" altLang="en-US" dirty="0"/>
          </a:p>
        </p:txBody>
      </p:sp>
    </p:spTree>
    <p:extLst>
      <p:ext uri="{BB962C8B-B14F-4D97-AF65-F5344CB8AC3E}">
        <p14:creationId xmlns:p14="http://schemas.microsoft.com/office/powerpoint/2010/main" val="25289085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781783" y="3429001"/>
                <a:ext cx="8628434" cy="1450757"/>
              </a:xfrm>
            </p:spPr>
            <p:txBody>
              <a:bodyPr/>
              <a:lstStyle/>
              <a:p>
                <a:pPr algn="ctr"/>
                <a:r>
                  <a:rPr lang="en-US" dirty="0"/>
                  <a:t>Question 2</a:t>
                </a:r>
                <a:br>
                  <a:rPr lang="en-US" dirty="0"/>
                </a:br>
                <a:r>
                  <a:rPr lang="en-US" dirty="0"/>
                  <a:t>(</a:t>
                </a: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0" smtClean="0">
                        <a:latin typeface="Cambria Math" panose="02040503050406030204" pitchFamily="18" charset="0"/>
                        <a:ea typeface="Cambria Math" panose="02040503050406030204" pitchFamily="18" charset="0"/>
                      </a:rPr>
                      <m:t>2</m:t>
                    </m:r>
                  </m:oMath>
                </a14:m>
                <a:r>
                  <a:rPr lang="en-US" dirty="0"/>
                  <a:t> hours)</a:t>
                </a:r>
                <a:br>
                  <a:rPr lang="en-US" dirty="0"/>
                </a:br>
                <a:br>
                  <a:rPr lang="en-US" dirty="0"/>
                </a:br>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781783" y="3429001"/>
                <a:ext cx="8628434" cy="1450757"/>
              </a:xfrm>
              <a:blipFill>
                <a:blip r:embed="rId2"/>
                <a:stretch>
                  <a:fillRect t="-55263"/>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a:xfrm>
            <a:off x="7425345" y="6459789"/>
            <a:ext cx="984019" cy="365125"/>
          </a:xfrm>
          <a:prstGeom prst="rect">
            <a:avLst/>
          </a:prstGeom>
        </p:spPr>
        <p:txBody>
          <a:bodyPr vert="horz" lIns="91440" tIns="45720" rIns="91440" bIns="45720" rtlCol="0" anchor="ctr"/>
          <a:lstStyle>
            <a:defPPr>
              <a:defRPr lang="en-US"/>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5BC5B7D-D6B0-4550-9BAF-D21F2647AC79}" type="slidenum">
              <a:rPr lang="en-US" altLang="en-US" smtClean="0"/>
              <a:pPr>
                <a:defRPr/>
              </a:pPr>
              <a:t>6</a:t>
            </a:fld>
            <a:endParaRPr lang="en-US" altLang="en-US" dirty="0"/>
          </a:p>
        </p:txBody>
      </p:sp>
    </p:spTree>
    <p:extLst>
      <p:ext uri="{BB962C8B-B14F-4D97-AF65-F5344CB8AC3E}">
        <p14:creationId xmlns:p14="http://schemas.microsoft.com/office/powerpoint/2010/main" val="27165848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070AC76-5913-744E-AAF2-FCA5B5E0A1BC}"/>
              </a:ext>
            </a:extLst>
          </p:cNvPr>
          <p:cNvPicPr>
            <a:picLocks noChangeAspect="1"/>
          </p:cNvPicPr>
          <p:nvPr/>
        </p:nvPicPr>
        <p:blipFill>
          <a:blip r:embed="rId2"/>
          <a:stretch>
            <a:fillRect/>
          </a:stretch>
        </p:blipFill>
        <p:spPr>
          <a:xfrm>
            <a:off x="761573" y="987080"/>
            <a:ext cx="11201828" cy="596900"/>
          </a:xfrm>
          <a:prstGeom prst="rect">
            <a:avLst/>
          </a:prstGeom>
        </p:spPr>
      </p:pic>
      <p:sp>
        <p:nvSpPr>
          <p:cNvPr id="2" name="Title 1"/>
          <p:cNvSpPr>
            <a:spLocks noGrp="1"/>
          </p:cNvSpPr>
          <p:nvPr>
            <p:ph type="title"/>
          </p:nvPr>
        </p:nvSpPr>
        <p:spPr>
          <a:xfrm>
            <a:off x="2247687" y="214652"/>
            <a:ext cx="8229600" cy="792162"/>
          </a:xfrm>
        </p:spPr>
        <p:txBody>
          <a:bodyPr/>
          <a:lstStyle/>
          <a:p>
            <a:r>
              <a:rPr lang="en-US" dirty="0"/>
              <a:t>Height!</a:t>
            </a:r>
          </a:p>
        </p:txBody>
      </p:sp>
      <p:pic>
        <p:nvPicPr>
          <p:cNvPr id="143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987080"/>
            <a:ext cx="1078646" cy="5348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1676400" y="911901"/>
            <a:ext cx="10287001" cy="1477328"/>
          </a:xfrm>
          <a:prstGeom prst="rect">
            <a:avLst/>
          </a:prstGeom>
          <a:noFill/>
        </p:spPr>
        <p:txBody>
          <a:bodyPr wrap="square" rtlCol="0">
            <a:spAutoFit/>
          </a:bodyPr>
          <a:lstStyle/>
          <a:p>
            <a:r>
              <a:rPr lang="en-US" dirty="0"/>
              <a:t>5 different sports were analyzed to see if the average height of basketball players was greater than the average of all the other sports.  We could, of course, compare each pairwise grouping of sports, but that would result in 4 tests. This would take a lot of time, and those tests would each have less power since they don’t use all the data (think about this point, we will discuss is Live Session.)  Let’s use ANOVA similarly to how we did in prior problems in the asynchronous material.  </a:t>
            </a:r>
          </a:p>
        </p:txBody>
      </p:sp>
      <p:sp>
        <p:nvSpPr>
          <p:cNvPr id="3" name="TextBox 2"/>
          <p:cNvSpPr txBox="1"/>
          <p:nvPr/>
        </p:nvSpPr>
        <p:spPr>
          <a:xfrm>
            <a:off x="1524000" y="2382083"/>
            <a:ext cx="10515600" cy="4247317"/>
          </a:xfrm>
          <a:prstGeom prst="rect">
            <a:avLst/>
          </a:prstGeom>
          <a:noFill/>
        </p:spPr>
        <p:txBody>
          <a:bodyPr wrap="square" rtlCol="0">
            <a:spAutoFit/>
          </a:bodyPr>
          <a:lstStyle/>
          <a:p>
            <a:pPr marL="342900" indent="-342900">
              <a:buAutoNum type="arabicPeriod"/>
            </a:pPr>
            <a:r>
              <a:rPr lang="en-US" dirty="0"/>
              <a:t>Make a side by side box plot of the data.</a:t>
            </a:r>
          </a:p>
          <a:p>
            <a:pPr marL="342900" indent="-342900">
              <a:buAutoNum type="arabicPeriod"/>
            </a:pPr>
            <a:r>
              <a:rPr lang="en-US" dirty="0"/>
              <a:t>Run a basic ANOVA  to test for any pairwise difference of means.  Check the assumptions here, but no need to address them after this.  Conduct this analysis in both R and SAS.</a:t>
            </a:r>
          </a:p>
          <a:p>
            <a:pPr marL="342900" indent="-342900">
              <a:buAutoNum type="arabicPeriod"/>
            </a:pPr>
            <a:r>
              <a:rPr lang="en-US" dirty="0"/>
              <a:t>Conduct the following extra sum of squares F-Test (R or SAS) to detect test for a difference between any of the non basketball mean heights:</a:t>
            </a:r>
          </a:p>
          <a:p>
            <a:pPr marL="342900" indent="-342900">
              <a:buAutoNum type="arabicPeriod"/>
            </a:pPr>
            <a:endParaRPr lang="en-US" dirty="0"/>
          </a:p>
          <a:p>
            <a:pPr marL="342900" indent="-342900">
              <a:buAutoNum type="arabicPeriod"/>
            </a:pPr>
            <a:endParaRPr lang="en-US" dirty="0"/>
          </a:p>
          <a:p>
            <a:pPr marL="342900" indent="-342900">
              <a:buAutoNum type="arabicPeriod"/>
            </a:pPr>
            <a:endParaRPr lang="en-US" dirty="0"/>
          </a:p>
          <a:p>
            <a:pPr marL="342900" indent="-342900">
              <a:buAutoNum type="arabicPeriod"/>
            </a:pPr>
            <a:r>
              <a:rPr lang="en-US" dirty="0"/>
              <a:t>Depending on the results of this test, test to see if there is evidence that basketball has a different mean than each of the sports.  (Equivalent to testing basketball versus the others.). This is similar to the Spock example (R or SAS). </a:t>
            </a:r>
          </a:p>
          <a:p>
            <a:pPr marL="342900" indent="-342900">
              <a:buAutoNum type="arabicPeriod"/>
            </a:pPr>
            <a:endParaRPr lang="en-US" dirty="0"/>
          </a:p>
          <a:p>
            <a:pPr marL="342900" indent="-342900">
              <a:buAutoNum type="arabicPeriod"/>
            </a:pPr>
            <a:endParaRPr lang="en-US" dirty="0"/>
          </a:p>
          <a:p>
            <a:pPr marL="342900" indent="-342900">
              <a:buAutoNum type="arabicPeriod"/>
            </a:pPr>
            <a:endParaRPr lang="en-US" dirty="0"/>
          </a:p>
          <a:p>
            <a:pPr marL="342900" indent="-342900">
              <a:buAutoNum type="arabicPeriod"/>
            </a:pPr>
            <a:r>
              <a:rPr lang="en-US" dirty="0"/>
              <a:t>Make sure and provide written conclusions for questions 2,3 and 4.</a:t>
            </a:r>
          </a:p>
        </p:txBody>
      </p:sp>
      <p:sp>
        <p:nvSpPr>
          <p:cNvPr id="7" name="Rectangle 6"/>
          <p:cNvSpPr/>
          <p:nvPr/>
        </p:nvSpPr>
        <p:spPr>
          <a:xfrm>
            <a:off x="4114801" y="3886200"/>
            <a:ext cx="4745209" cy="369332"/>
          </a:xfrm>
          <a:prstGeom prst="rect">
            <a:avLst/>
          </a:prstGeom>
        </p:spPr>
        <p:txBody>
          <a:bodyPr wrap="square">
            <a:spAutoFit/>
          </a:bodyPr>
          <a:lstStyle/>
          <a:p>
            <a:r>
              <a:rPr lang="en-US" dirty="0"/>
              <a:t>H</a:t>
            </a:r>
            <a:r>
              <a:rPr lang="en-US" baseline="-25000" dirty="0"/>
              <a:t>o</a:t>
            </a:r>
            <a:r>
              <a:rPr lang="en-US" dirty="0"/>
              <a:t>: Reduced Model: µ</a:t>
            </a:r>
            <a:r>
              <a:rPr lang="en-US" baseline="-25000" dirty="0"/>
              <a:t>B</a:t>
            </a:r>
            <a:r>
              <a:rPr lang="en-US" dirty="0"/>
              <a:t>  µ</a:t>
            </a:r>
            <a:r>
              <a:rPr lang="en-US" baseline="-25000" dirty="0"/>
              <a:t>O</a:t>
            </a:r>
            <a:r>
              <a:rPr lang="en-US" dirty="0"/>
              <a:t>    µ</a:t>
            </a:r>
            <a:r>
              <a:rPr lang="en-US" baseline="-25000" dirty="0"/>
              <a:t>O</a:t>
            </a:r>
            <a:r>
              <a:rPr lang="en-US" dirty="0"/>
              <a:t>     µ</a:t>
            </a:r>
            <a:r>
              <a:rPr lang="en-US" baseline="-25000" dirty="0"/>
              <a:t>O</a:t>
            </a:r>
            <a:r>
              <a:rPr lang="en-US" dirty="0"/>
              <a:t>      µ</a:t>
            </a:r>
            <a:r>
              <a:rPr lang="en-US" baseline="-25000" dirty="0"/>
              <a:t>O</a:t>
            </a:r>
            <a:endParaRPr lang="en-US" dirty="0"/>
          </a:p>
        </p:txBody>
      </p:sp>
      <p:sp>
        <p:nvSpPr>
          <p:cNvPr id="8" name="Rectangle 7"/>
          <p:cNvSpPr/>
          <p:nvPr/>
        </p:nvSpPr>
        <p:spPr>
          <a:xfrm>
            <a:off x="4114801" y="4194042"/>
            <a:ext cx="4745209" cy="369332"/>
          </a:xfrm>
          <a:prstGeom prst="rect">
            <a:avLst/>
          </a:prstGeom>
        </p:spPr>
        <p:txBody>
          <a:bodyPr wrap="square">
            <a:spAutoFit/>
          </a:bodyPr>
          <a:lstStyle/>
          <a:p>
            <a:r>
              <a:rPr lang="en-US" dirty="0"/>
              <a:t>H</a:t>
            </a:r>
            <a:r>
              <a:rPr lang="en-US" baseline="-25000" dirty="0"/>
              <a:t>a</a:t>
            </a:r>
            <a:r>
              <a:rPr lang="en-US" dirty="0"/>
              <a:t>: Full Model: µ</a:t>
            </a:r>
            <a:r>
              <a:rPr lang="en-US" baseline="-25000" dirty="0"/>
              <a:t>B </a:t>
            </a:r>
            <a:r>
              <a:rPr lang="en-US" dirty="0"/>
              <a:t>  µ</a:t>
            </a:r>
            <a:r>
              <a:rPr lang="en-US" baseline="-25000" dirty="0"/>
              <a:t>F</a:t>
            </a:r>
            <a:r>
              <a:rPr lang="en-US" dirty="0"/>
              <a:t>    µ</a:t>
            </a:r>
            <a:r>
              <a:rPr lang="en-US" baseline="-25000" dirty="0"/>
              <a:t>Soc</a:t>
            </a:r>
            <a:r>
              <a:rPr lang="en-US" dirty="0"/>
              <a:t>   µ</a:t>
            </a:r>
            <a:r>
              <a:rPr lang="en-US" baseline="-25000" dirty="0"/>
              <a:t>Swim</a:t>
            </a:r>
            <a:r>
              <a:rPr lang="en-US" dirty="0"/>
              <a:t>  µ</a:t>
            </a:r>
            <a:r>
              <a:rPr lang="en-US" baseline="-25000" dirty="0"/>
              <a:t>T</a:t>
            </a:r>
            <a:endParaRPr lang="en-US" dirty="0"/>
          </a:p>
        </p:txBody>
      </p:sp>
      <p:sp>
        <p:nvSpPr>
          <p:cNvPr id="9" name="Rectangle 8"/>
          <p:cNvSpPr/>
          <p:nvPr/>
        </p:nvSpPr>
        <p:spPr>
          <a:xfrm>
            <a:off x="4648200" y="5571226"/>
            <a:ext cx="4745209" cy="369332"/>
          </a:xfrm>
          <a:prstGeom prst="rect">
            <a:avLst/>
          </a:prstGeom>
        </p:spPr>
        <p:txBody>
          <a:bodyPr wrap="square">
            <a:spAutoFit/>
          </a:bodyPr>
          <a:lstStyle/>
          <a:p>
            <a:r>
              <a:rPr lang="en-US" dirty="0"/>
              <a:t>H</a:t>
            </a:r>
            <a:r>
              <a:rPr lang="en-US" baseline="-25000" dirty="0"/>
              <a:t>o</a:t>
            </a:r>
            <a:r>
              <a:rPr lang="en-US" dirty="0"/>
              <a:t>: Reduced Model: µ</a:t>
            </a:r>
            <a:r>
              <a:rPr lang="en-US" baseline="-25000" dirty="0"/>
              <a:t>O</a:t>
            </a:r>
            <a:r>
              <a:rPr lang="en-US" dirty="0"/>
              <a:t>  µ</a:t>
            </a:r>
            <a:r>
              <a:rPr lang="en-US" baseline="-25000" dirty="0"/>
              <a:t>O</a:t>
            </a:r>
            <a:r>
              <a:rPr lang="en-US" dirty="0"/>
              <a:t>    µ</a:t>
            </a:r>
            <a:r>
              <a:rPr lang="en-US" baseline="-25000" dirty="0"/>
              <a:t>O</a:t>
            </a:r>
            <a:r>
              <a:rPr lang="en-US" dirty="0"/>
              <a:t>     µ</a:t>
            </a:r>
            <a:r>
              <a:rPr lang="en-US" baseline="-25000" dirty="0"/>
              <a:t>O</a:t>
            </a:r>
            <a:r>
              <a:rPr lang="en-US" dirty="0"/>
              <a:t>      µ</a:t>
            </a:r>
            <a:r>
              <a:rPr lang="en-US" baseline="-25000" dirty="0"/>
              <a:t>O</a:t>
            </a:r>
            <a:endParaRPr lang="en-US" dirty="0"/>
          </a:p>
        </p:txBody>
      </p:sp>
      <p:sp>
        <p:nvSpPr>
          <p:cNvPr id="10" name="Rectangle 9"/>
          <p:cNvSpPr/>
          <p:nvPr/>
        </p:nvSpPr>
        <p:spPr>
          <a:xfrm>
            <a:off x="4648200" y="5879068"/>
            <a:ext cx="4745209" cy="369332"/>
          </a:xfrm>
          <a:prstGeom prst="rect">
            <a:avLst/>
          </a:prstGeom>
        </p:spPr>
        <p:txBody>
          <a:bodyPr wrap="square">
            <a:spAutoFit/>
          </a:bodyPr>
          <a:lstStyle/>
          <a:p>
            <a:r>
              <a:rPr lang="en-US" dirty="0"/>
              <a:t>H</a:t>
            </a:r>
            <a:r>
              <a:rPr lang="en-US" baseline="-25000" dirty="0"/>
              <a:t>a</a:t>
            </a:r>
            <a:r>
              <a:rPr lang="en-US" dirty="0"/>
              <a:t>: Full Model: 	   µ</a:t>
            </a:r>
            <a:r>
              <a:rPr lang="en-US" baseline="-25000" dirty="0"/>
              <a:t>B</a:t>
            </a:r>
            <a:r>
              <a:rPr lang="en-US" dirty="0"/>
              <a:t>  µ</a:t>
            </a:r>
            <a:r>
              <a:rPr lang="en-US" baseline="-25000" dirty="0"/>
              <a:t>O</a:t>
            </a:r>
            <a:r>
              <a:rPr lang="en-US" dirty="0"/>
              <a:t>    µ</a:t>
            </a:r>
            <a:r>
              <a:rPr lang="en-US" baseline="-25000" dirty="0"/>
              <a:t>O</a:t>
            </a:r>
            <a:r>
              <a:rPr lang="en-US" dirty="0"/>
              <a:t>     µ</a:t>
            </a:r>
            <a:r>
              <a:rPr lang="en-US" baseline="-25000" dirty="0"/>
              <a:t>O</a:t>
            </a:r>
            <a:r>
              <a:rPr lang="en-US" dirty="0"/>
              <a:t>      µ</a:t>
            </a:r>
            <a:r>
              <a:rPr lang="en-US" baseline="-25000" dirty="0"/>
              <a:t>O</a:t>
            </a:r>
            <a:endParaRPr lang="en-US" dirty="0"/>
          </a:p>
        </p:txBody>
      </p:sp>
    </p:spTree>
    <p:extLst>
      <p:ext uri="{BB962C8B-B14F-4D97-AF65-F5344CB8AC3E}">
        <p14:creationId xmlns:p14="http://schemas.microsoft.com/office/powerpoint/2010/main" val="3212297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B36CF-AB19-A255-5BFB-A9CD46DC7B8F}"/>
              </a:ext>
            </a:extLst>
          </p:cNvPr>
          <p:cNvSpPr>
            <a:spLocks noGrp="1"/>
          </p:cNvSpPr>
          <p:nvPr>
            <p:ph type="title"/>
          </p:nvPr>
        </p:nvSpPr>
        <p:spPr/>
        <p:txBody>
          <a:bodyPr/>
          <a:lstStyle/>
          <a:p>
            <a:r>
              <a:rPr lang="en-US" dirty="0"/>
              <a:t>Height </a:t>
            </a:r>
          </a:p>
        </p:txBody>
      </p:sp>
      <p:sp>
        <p:nvSpPr>
          <p:cNvPr id="3" name="Content Placeholder 2">
            <a:extLst>
              <a:ext uri="{FF2B5EF4-FFF2-40B4-BE49-F238E27FC236}">
                <a16:creationId xmlns:a16="http://schemas.microsoft.com/office/drawing/2014/main" id="{EE56BAB7-1640-D3D5-326B-DC643EFA749F}"/>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EAE9BFB0-4AC5-25A5-B744-AD26D187127F}"/>
              </a:ext>
            </a:extLst>
          </p:cNvPr>
          <p:cNvPicPr>
            <a:picLocks noChangeAspect="1"/>
          </p:cNvPicPr>
          <p:nvPr/>
        </p:nvPicPr>
        <p:blipFill>
          <a:blip r:embed="rId2"/>
          <a:stretch>
            <a:fillRect/>
          </a:stretch>
        </p:blipFill>
        <p:spPr>
          <a:xfrm>
            <a:off x="609600" y="1543049"/>
            <a:ext cx="10972800" cy="4525963"/>
          </a:xfrm>
          <a:prstGeom prst="rect">
            <a:avLst/>
          </a:prstGeom>
        </p:spPr>
      </p:pic>
    </p:spTree>
    <p:extLst>
      <p:ext uri="{BB962C8B-B14F-4D97-AF65-F5344CB8AC3E}">
        <p14:creationId xmlns:p14="http://schemas.microsoft.com/office/powerpoint/2010/main" val="3060224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D4648-8728-D7FE-AE18-69179D99308E}"/>
              </a:ext>
            </a:extLst>
          </p:cNvPr>
          <p:cNvSpPr>
            <a:spLocks noGrp="1"/>
          </p:cNvSpPr>
          <p:nvPr>
            <p:ph type="title"/>
          </p:nvPr>
        </p:nvSpPr>
        <p:spPr/>
        <p:txBody>
          <a:bodyPr/>
          <a:lstStyle/>
          <a:p>
            <a:r>
              <a:rPr lang="en-US" dirty="0"/>
              <a:t>Height</a:t>
            </a:r>
          </a:p>
        </p:txBody>
      </p:sp>
      <p:pic>
        <p:nvPicPr>
          <p:cNvPr id="5" name="Picture 4">
            <a:extLst>
              <a:ext uri="{FF2B5EF4-FFF2-40B4-BE49-F238E27FC236}">
                <a16:creationId xmlns:a16="http://schemas.microsoft.com/office/drawing/2014/main" id="{218DC2D1-4B6F-99CF-33DE-4585342FF673}"/>
              </a:ext>
            </a:extLst>
          </p:cNvPr>
          <p:cNvPicPr>
            <a:picLocks noChangeAspect="1"/>
          </p:cNvPicPr>
          <p:nvPr/>
        </p:nvPicPr>
        <p:blipFill>
          <a:blip r:embed="rId2"/>
          <a:stretch>
            <a:fillRect/>
          </a:stretch>
        </p:blipFill>
        <p:spPr>
          <a:xfrm>
            <a:off x="609600" y="1600200"/>
            <a:ext cx="10972800" cy="4648200"/>
          </a:xfrm>
          <a:prstGeom prst="rect">
            <a:avLst/>
          </a:prstGeom>
        </p:spPr>
      </p:pic>
    </p:spTree>
    <p:extLst>
      <p:ext uri="{BB962C8B-B14F-4D97-AF65-F5344CB8AC3E}">
        <p14:creationId xmlns:p14="http://schemas.microsoft.com/office/powerpoint/2010/main" val="415972286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34"/>
  <p:tag name="MMPROD_UIDATA" val="&lt;database version=&quot;11.0&quot;&gt;&lt;object type=&quot;1&quot; unique_id=&quot;10001&quot;&gt;&lt;object type=&quot;2&quot; unique_id=&quot;47998&quot;&gt;&lt;object type=&quot;3&quot; unique_id=&quot;47999&quot;&gt;&lt;property id=&quot;20148&quot; value=&quot;5&quot;/&gt;&lt;property id=&quot;20300&quot; value=&quot;Slide 1 - &amp;quot;Insert Title Here&amp;quot;&quot;/&gt;&lt;property id=&quot;20307&quot; value=&quot;269&quot;/&gt;&lt;/object&gt;&lt;object type=&quot;3&quot; unique_id=&quot;48000&quot;&gt;&lt;property id=&quot;20148&quot; value=&quot;5&quot;/&gt;&lt;property id=&quot;20300&quot; value=&quot;Slide 2 - &amp;quot;Header&amp;quot;&quot;/&gt;&lt;property id=&quot;20307&quot; value=&quot;266&quot;/&gt;&lt;/object&gt;&lt;object type=&quot;3&quot; unique_id=&quot;48001&quot;&gt;&lt;property id=&quot;20148&quot; value=&quot;5&quot;/&gt;&lt;property id=&quot;20300&quot; value=&quot;Slide 7&quot;/&gt;&lt;property id=&quot;20307&quot; value=&quot;267&quot;/&gt;&lt;/object&gt;&lt;object type=&quot;3&quot; unique_id=&quot;48032&quot;&gt;&lt;property id=&quot;20148&quot; value=&quot;5&quot;/&gt;&lt;property id=&quot;20300&quot; value=&quot;Slide 3&quot;/&gt;&lt;property id=&quot;20307&quot; value=&quot;270&quot;/&gt;&lt;/object&gt;&lt;object type=&quot;3&quot; unique_id=&quot;48033&quot;&gt;&lt;property id=&quot;20148&quot; value=&quot;5&quot;/&gt;&lt;property id=&quot;20300&quot; value=&quot;Slide 4&quot;/&gt;&lt;property id=&quot;20307&quot; value=&quot;271&quot;/&gt;&lt;/object&gt;&lt;object type=&quot;3&quot; unique_id=&quot;48034&quot;&gt;&lt;property id=&quot;20148&quot; value=&quot;5&quot;/&gt;&lt;property id=&quot;20300&quot; value=&quot;Slide 5&quot;/&gt;&lt;property id=&quot;20307&quot; value=&quot;272&quot;/&gt;&lt;/object&gt;&lt;object type=&quot;3&quot; unique_id=&quot;48035&quot;&gt;&lt;property id=&quot;20148&quot; value=&quot;5&quot;/&gt;&lt;property id=&quot;20300&quot; value=&quot;Slide 6&quot;/&gt;&lt;property id=&quot;20307&quot; value=&quot;273&quot;/&gt;&lt;/object&gt;&lt;/object&gt;&lt;object type=&quot;8&quot; unique_id=&quot;48006&quot;&gt;&lt;/object&gt;&lt;/object&gt;&lt;/database&gt;"/>
  <p:tag name="SECTOMILLISECCONVERTED" val="1"/>
</p:tagLst>
</file>

<file path=ppt/theme/theme1.xml><?xml version="1.0" encoding="utf-8"?>
<a:theme xmlns:a="http://schemas.openxmlformats.org/drawingml/2006/main" name="1_Body Slides">
  <a:themeElements>
    <a:clrScheme name="Southern Methodist University palette">
      <a:dk1>
        <a:srgbClr val="000000"/>
      </a:dk1>
      <a:lt1>
        <a:srgbClr val="FFFFFF"/>
      </a:lt1>
      <a:dk2>
        <a:srgbClr val="303651"/>
      </a:dk2>
      <a:lt2>
        <a:srgbClr val="8EB8E5"/>
      </a:lt2>
      <a:accent1>
        <a:srgbClr val="344CA1"/>
      </a:accent1>
      <a:accent2>
        <a:srgbClr val="DDCBA3"/>
      </a:accent2>
      <a:accent3>
        <a:srgbClr val="CC0034"/>
      </a:accent3>
      <a:accent4>
        <a:srgbClr val="928981"/>
      </a:accent4>
      <a:accent5>
        <a:srgbClr val="F9CA12"/>
      </a:accent5>
      <a:accent6>
        <a:srgbClr val="404041"/>
      </a:accent6>
      <a:hlink>
        <a:srgbClr val="0562C1"/>
      </a:hlink>
      <a:folHlink>
        <a:srgbClr val="0563C1"/>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22439</TotalTime>
  <Words>994</Words>
  <Application>Microsoft Office PowerPoint</Application>
  <PresentationFormat>Widescreen</PresentationFormat>
  <Paragraphs>62</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Cambria Math</vt:lpstr>
      <vt:lpstr>1_Body Slides</vt:lpstr>
      <vt:lpstr>For Live Session Assignment (FLS) </vt:lpstr>
      <vt:lpstr>Question 1: Quick Quiz Questions</vt:lpstr>
      <vt:lpstr>Question 1 (&lt;10 min)</vt:lpstr>
      <vt:lpstr>Question 2 (&lt; 10 min)</vt:lpstr>
      <vt:lpstr>End Question 1:  Quick Quiz Questions</vt:lpstr>
      <vt:lpstr>Question 2 (≤2 hours)  </vt:lpstr>
      <vt:lpstr>Height!</vt:lpstr>
      <vt:lpstr>Height </vt:lpstr>
      <vt:lpstr>Height</vt:lpstr>
      <vt:lpstr>Height</vt:lpstr>
      <vt:lpstr>Height</vt:lpstr>
      <vt:lpstr>End Question 2   </vt:lpstr>
      <vt:lpstr>Question 3 (≤2 hours)  </vt:lpstr>
      <vt:lpstr>HW Problem 1</vt:lpstr>
      <vt:lpstr>PowerPoint Presentation</vt:lpstr>
      <vt:lpstr>End Question 3   </vt:lpstr>
      <vt:lpstr>Question 4: Takeaways!</vt:lpstr>
      <vt:lpstr>Question 5: Questions!</vt:lpstr>
      <vt:lpstr>Useful Resources</vt:lpstr>
      <vt:lpstr>End For Live Session Assignment Unit 6!</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Southern Methodist University</dc:title>
  <dc:subject/>
  <dc:creator>Administrator</dc:creator>
  <cp:keywords/>
  <dc:description/>
  <cp:lastModifiedBy>Marco Lopez</cp:lastModifiedBy>
  <cp:revision>288</cp:revision>
  <cp:lastPrinted>2023-09-28T17:41:43Z</cp:lastPrinted>
  <dcterms:created xsi:type="dcterms:W3CDTF">2016-03-21T14:12:59Z</dcterms:created>
  <dcterms:modified xsi:type="dcterms:W3CDTF">2023-09-30T01:58:24Z</dcterms:modified>
  <cp:category/>
</cp:coreProperties>
</file>