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Bold" charset="1" panose="00000000000000000000"/>
      <p:regular r:id="rId23"/>
    </p:embeddedFont>
    <p:embeddedFont>
      <p:font typeface="DM Sans" charset="1" panose="00000000000000000000"/>
      <p:regular r:id="rId24"/>
    </p:embeddedFont>
    <p:embeddedFont>
      <p:font typeface="Open Sans Bold" charset="1" panose="020B0806030504020204"/>
      <p:regular r:id="rId25"/>
    </p:embeddedFont>
    <p:embeddedFont>
      <p:font typeface="Open Sans Light" charset="1" panose="020B0306030504020204"/>
      <p:regular r:id="rId26"/>
    </p:embeddedFont>
    <p:embeddedFont>
      <p:font typeface="Public Sans Bold" charset="1" panose="00000000000000000000"/>
      <p:regular r:id="rId27"/>
    </p:embeddedFont>
    <p:embeddedFont>
      <p:font typeface="Public Sans" charset="1" panose="00000000000000000000"/>
      <p:regular r:id="rId28"/>
    </p:embeddedFont>
    <p:embeddedFont>
      <p:font typeface="Open Sans" charset="1" panose="020B0606030504020204"/>
      <p:regular r:id="rId29"/>
    </p:embeddedFont>
    <p:embeddedFont>
      <p:font typeface="DM Sans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6.png" Type="http://schemas.openxmlformats.org/officeDocument/2006/relationships/image"/><Relationship Id="rId3" Target="../media/image2.png" Type="http://schemas.openxmlformats.org/officeDocument/2006/relationships/image"/><Relationship Id="rId30" Target="../media/image37.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8.png" Type="http://schemas.openxmlformats.org/officeDocument/2006/relationships/image"/><Relationship Id="rId3" Target="../media/image2.png" Type="http://schemas.openxmlformats.org/officeDocument/2006/relationships/image"/><Relationship Id="rId30" Target="../media/image39.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69933" y="6303390"/>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124691" y="3056366"/>
            <a:ext cx="16230600" cy="3142249"/>
          </a:xfrm>
          <a:prstGeom prst="rect">
            <a:avLst/>
          </a:prstGeom>
        </p:spPr>
        <p:txBody>
          <a:bodyPr anchor="t" rtlCol="false" tIns="0" lIns="0" bIns="0" rIns="0">
            <a:spAutoFit/>
          </a:bodyPr>
          <a:lstStyle/>
          <a:p>
            <a:pPr algn="ctr">
              <a:lnSpc>
                <a:spcPts val="12026"/>
              </a:lnSpc>
            </a:pPr>
            <a:r>
              <a:rPr lang="en-US" sz="12398" b="true">
                <a:solidFill>
                  <a:srgbClr val="000000"/>
                </a:solidFill>
                <a:latin typeface="DM Sans Bold"/>
                <a:ea typeface="DM Sans Bold"/>
                <a:cs typeface="DM Sans Bold"/>
                <a:sym typeface="DM Sans Bold"/>
              </a:rPr>
              <a:t>Algoritmo </a:t>
            </a:r>
          </a:p>
          <a:p>
            <a:pPr algn="ctr">
              <a:lnSpc>
                <a:spcPts val="12026"/>
              </a:lnSpc>
            </a:pPr>
            <a:r>
              <a:rPr lang="en-US" b="true" sz="12398">
                <a:solidFill>
                  <a:srgbClr val="000000"/>
                </a:solidFill>
                <a:latin typeface="DM Sans Bold"/>
                <a:ea typeface="DM Sans Bold"/>
                <a:cs typeface="DM Sans Bold"/>
                <a:sym typeface="DM Sans Bold"/>
              </a:rPr>
              <a:t>K-Nearest Neighbor</a:t>
            </a:r>
          </a:p>
        </p:txBody>
      </p:sp>
      <p:sp>
        <p:nvSpPr>
          <p:cNvPr name="Freeform 18" id="18"/>
          <p:cNvSpPr/>
          <p:nvPr/>
        </p:nvSpPr>
        <p:spPr>
          <a:xfrm flipH="false" flipV="false" rot="0">
            <a:off x="5668216" y="1995962"/>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9" id="19"/>
          <p:cNvGrpSpPr/>
          <p:nvPr/>
        </p:nvGrpSpPr>
        <p:grpSpPr>
          <a:xfrm rot="0">
            <a:off x="3907837" y="6303390"/>
            <a:ext cx="10365403" cy="2689011"/>
            <a:chOff x="0" y="0"/>
            <a:chExt cx="2729983" cy="708217"/>
          </a:xfrm>
        </p:grpSpPr>
        <p:sp>
          <p:nvSpPr>
            <p:cNvPr name="Freeform 20" id="20"/>
            <p:cNvSpPr/>
            <p:nvPr/>
          </p:nvSpPr>
          <p:spPr>
            <a:xfrm flipH="false" flipV="false" rot="0">
              <a:off x="0" y="0"/>
              <a:ext cx="2729983" cy="708217"/>
            </a:xfrm>
            <a:custGeom>
              <a:avLst/>
              <a:gdLst/>
              <a:ahLst/>
              <a:cxnLst/>
              <a:rect r="r" b="b" t="t" l="l"/>
              <a:pathLst>
                <a:path h="708217" w="2729983">
                  <a:moveTo>
                    <a:pt x="38092" y="0"/>
                  </a:moveTo>
                  <a:lnTo>
                    <a:pt x="2691891" y="0"/>
                  </a:lnTo>
                  <a:cubicBezTo>
                    <a:pt x="2701993" y="0"/>
                    <a:pt x="2711682" y="4013"/>
                    <a:pt x="2718826" y="11157"/>
                  </a:cubicBezTo>
                  <a:cubicBezTo>
                    <a:pt x="2725969" y="18300"/>
                    <a:pt x="2729983" y="27989"/>
                    <a:pt x="2729983" y="38092"/>
                  </a:cubicBezTo>
                  <a:lnTo>
                    <a:pt x="2729983" y="670125"/>
                  </a:lnTo>
                  <a:cubicBezTo>
                    <a:pt x="2729983" y="680228"/>
                    <a:pt x="2725969" y="689917"/>
                    <a:pt x="2718826" y="697060"/>
                  </a:cubicBezTo>
                  <a:cubicBezTo>
                    <a:pt x="2711682" y="704204"/>
                    <a:pt x="2701993" y="708217"/>
                    <a:pt x="2691891" y="708217"/>
                  </a:cubicBezTo>
                  <a:lnTo>
                    <a:pt x="38092" y="708217"/>
                  </a:lnTo>
                  <a:cubicBezTo>
                    <a:pt x="27989" y="708217"/>
                    <a:pt x="18300" y="704204"/>
                    <a:pt x="11157" y="697060"/>
                  </a:cubicBezTo>
                  <a:cubicBezTo>
                    <a:pt x="4013" y="689917"/>
                    <a:pt x="0" y="680228"/>
                    <a:pt x="0" y="670125"/>
                  </a:cubicBezTo>
                  <a:lnTo>
                    <a:pt x="0" y="38092"/>
                  </a:lnTo>
                  <a:cubicBezTo>
                    <a:pt x="0" y="27989"/>
                    <a:pt x="4013" y="18300"/>
                    <a:pt x="11157" y="11157"/>
                  </a:cubicBezTo>
                  <a:cubicBezTo>
                    <a:pt x="18300" y="4013"/>
                    <a:pt x="27989" y="0"/>
                    <a:pt x="38092" y="0"/>
                  </a:cubicBezTo>
                  <a:close/>
                </a:path>
              </a:pathLst>
            </a:custGeom>
            <a:solidFill>
              <a:srgbClr val="8AB7E2"/>
            </a:solidFill>
          </p:spPr>
        </p:sp>
        <p:sp>
          <p:nvSpPr>
            <p:cNvPr name="TextBox 21" id="21"/>
            <p:cNvSpPr txBox="true"/>
            <p:nvPr/>
          </p:nvSpPr>
          <p:spPr>
            <a:xfrm>
              <a:off x="0" y="-38100"/>
              <a:ext cx="2729983" cy="746317"/>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4457188" y="6698984"/>
            <a:ext cx="9266701" cy="2068829"/>
          </a:xfrm>
          <a:prstGeom prst="rect">
            <a:avLst/>
          </a:prstGeom>
        </p:spPr>
        <p:txBody>
          <a:bodyPr anchor="t" rtlCol="false" tIns="0" lIns="0" bIns="0" rIns="0">
            <a:spAutoFit/>
          </a:bodyPr>
          <a:lstStyle/>
          <a:p>
            <a:pPr algn="l">
              <a:lnSpc>
                <a:spcPts val="4049"/>
              </a:lnSpc>
            </a:pPr>
            <a:r>
              <a:rPr lang="en-US" sz="4049" spc="-80" b="true">
                <a:solidFill>
                  <a:srgbClr val="000000"/>
                </a:solidFill>
                <a:latin typeface="DM Sans Bold"/>
                <a:ea typeface="DM Sans Bold"/>
                <a:cs typeface="DM Sans Bold"/>
                <a:sym typeface="DM Sans Bold"/>
              </a:rPr>
              <a:t>Integrantes:</a:t>
            </a:r>
          </a:p>
          <a:p>
            <a:pPr algn="l" marL="874293" indent="-437146" lvl="1">
              <a:lnSpc>
                <a:spcPts val="4049"/>
              </a:lnSpc>
              <a:buFont typeface="Arial"/>
              <a:buChar char="•"/>
            </a:pPr>
            <a:r>
              <a:rPr lang="en-US" b="true" sz="4049" spc="-80">
                <a:solidFill>
                  <a:srgbClr val="000000"/>
                </a:solidFill>
                <a:latin typeface="DM Sans Bold"/>
                <a:ea typeface="DM Sans Bold"/>
                <a:cs typeface="DM Sans Bold"/>
                <a:sym typeface="DM Sans Bold"/>
              </a:rPr>
              <a:t>Flores Camargo Ángel Alexander </a:t>
            </a:r>
          </a:p>
          <a:p>
            <a:pPr algn="l" marL="874293" indent="-437146" lvl="1">
              <a:lnSpc>
                <a:spcPts val="4049"/>
              </a:lnSpc>
              <a:buFont typeface="Arial"/>
              <a:buChar char="•"/>
            </a:pPr>
            <a:r>
              <a:rPr lang="en-US" b="true" sz="4049" spc="-80">
                <a:solidFill>
                  <a:srgbClr val="000000"/>
                </a:solidFill>
                <a:latin typeface="DM Sans Bold"/>
                <a:ea typeface="DM Sans Bold"/>
                <a:cs typeface="DM Sans Bold"/>
                <a:sym typeface="DM Sans Bold"/>
              </a:rPr>
              <a:t>López Mata Alan Enrique </a:t>
            </a:r>
          </a:p>
          <a:p>
            <a:pPr algn="l" marL="874293" indent="-437146" lvl="1">
              <a:lnSpc>
                <a:spcPts val="4049"/>
              </a:lnSpc>
              <a:buFont typeface="Arial"/>
              <a:buChar char="•"/>
            </a:pPr>
            <a:r>
              <a:rPr lang="en-US" b="true" sz="4049" spc="-80">
                <a:solidFill>
                  <a:srgbClr val="000000"/>
                </a:solidFill>
                <a:latin typeface="DM Sans Bold"/>
                <a:ea typeface="DM Sans Bold"/>
                <a:cs typeface="DM Sans Bold"/>
                <a:sym typeface="DM Sans Bold"/>
              </a:rPr>
              <a:t>Basilio Hernández Gerardo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570549" y="1207068"/>
            <a:ext cx="14059620" cy="8520643"/>
          </a:xfrm>
          <a:prstGeom prst="rect">
            <a:avLst/>
          </a:prstGeom>
        </p:spPr>
        <p:txBody>
          <a:bodyPr anchor="t" rtlCol="false" tIns="0" lIns="0" bIns="0" rIns="0">
            <a:spAutoFit/>
          </a:bodyPr>
          <a:lstStyle/>
          <a:p>
            <a:pPr algn="ctr">
              <a:lnSpc>
                <a:spcPts val="6788"/>
              </a:lnSpc>
            </a:pPr>
            <a:r>
              <a:rPr lang="en-US" sz="4848">
                <a:solidFill>
                  <a:srgbClr val="000000"/>
                </a:solidFill>
                <a:latin typeface="Open Sans"/>
                <a:ea typeface="Open Sans"/>
                <a:cs typeface="Open Sans"/>
                <a:sym typeface="Open Sans"/>
              </a:rPr>
              <a:t>Resumen Visu</a:t>
            </a:r>
            <a:r>
              <a:rPr lang="en-US" sz="4848">
                <a:solidFill>
                  <a:srgbClr val="000000"/>
                </a:solidFill>
                <a:latin typeface="Open Sans"/>
                <a:ea typeface="Open Sans"/>
                <a:cs typeface="Open Sans"/>
                <a:sym typeface="Open Sans"/>
              </a:rPr>
              <a:t>al:</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Seleccionar K</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Calcular distancias (por ejemplo, Euclidianas)</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Ordenar las distancias y seleccionar los K vecinos más cercanos</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Contar las clases de esos K vecinos</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Predecir la clase más frecuente entre los vecinos más cercanos</a:t>
            </a:r>
          </a:p>
          <a:p>
            <a:pPr algn="ctr" marL="1046893" indent="-523446" lvl="1">
              <a:lnSpc>
                <a:spcPts val="6788"/>
              </a:lnSpc>
              <a:buAutoNum type="arabicPeriod" startAt="1"/>
            </a:pPr>
            <a:r>
              <a:rPr lang="en-US" sz="4848">
                <a:solidFill>
                  <a:srgbClr val="000000"/>
                </a:solidFill>
                <a:latin typeface="Open Sans"/>
                <a:ea typeface="Open Sans"/>
                <a:cs typeface="Open Sans"/>
                <a:sym typeface="Open Sans"/>
              </a:rPr>
              <a:t>Devolver la predicción</a:t>
            </a:r>
          </a:p>
          <a:p>
            <a:pPr algn="ctr">
              <a:lnSpc>
                <a:spcPts val="678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912774" y="20370"/>
            <a:ext cx="14355529" cy="10246259"/>
          </a:xfrm>
          <a:custGeom>
            <a:avLst/>
            <a:gdLst/>
            <a:ahLst/>
            <a:cxnLst/>
            <a:rect r="r" b="b" t="t" l="l"/>
            <a:pathLst>
              <a:path h="10246259" w="14355529">
                <a:moveTo>
                  <a:pt x="0" y="0"/>
                </a:moveTo>
                <a:lnTo>
                  <a:pt x="14355529" y="0"/>
                </a:lnTo>
                <a:lnTo>
                  <a:pt x="14355529" y="10246260"/>
                </a:lnTo>
                <a:lnTo>
                  <a:pt x="0" y="10246260"/>
                </a:lnTo>
                <a:lnTo>
                  <a:pt x="0" y="0"/>
                </a:lnTo>
                <a:close/>
              </a:path>
            </a:pathLst>
          </a:custGeom>
          <a:blipFill>
            <a:blip r:embed="rId29"/>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541081" y="3178341"/>
            <a:ext cx="17205838" cy="3226095"/>
          </a:xfrm>
          <a:custGeom>
            <a:avLst/>
            <a:gdLst/>
            <a:ahLst/>
            <a:cxnLst/>
            <a:rect r="r" b="b" t="t" l="l"/>
            <a:pathLst>
              <a:path h="3226095" w="17205838">
                <a:moveTo>
                  <a:pt x="0" y="0"/>
                </a:moveTo>
                <a:lnTo>
                  <a:pt x="17205838" y="0"/>
                </a:lnTo>
                <a:lnTo>
                  <a:pt x="17205838" y="3226095"/>
                </a:lnTo>
                <a:lnTo>
                  <a:pt x="0" y="3226095"/>
                </a:lnTo>
                <a:lnTo>
                  <a:pt x="0" y="0"/>
                </a:lnTo>
                <a:close/>
              </a:path>
            </a:pathLst>
          </a:custGeom>
          <a:blipFill>
            <a:blip r:embed="rId29"/>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875148" y="64389"/>
            <a:ext cx="14537705" cy="10158221"/>
          </a:xfrm>
          <a:custGeom>
            <a:avLst/>
            <a:gdLst/>
            <a:ahLst/>
            <a:cxnLst/>
            <a:rect r="r" b="b" t="t" l="l"/>
            <a:pathLst>
              <a:path h="10158221" w="14537705">
                <a:moveTo>
                  <a:pt x="0" y="0"/>
                </a:moveTo>
                <a:lnTo>
                  <a:pt x="14537704" y="0"/>
                </a:lnTo>
                <a:lnTo>
                  <a:pt x="14537704" y="10158222"/>
                </a:lnTo>
                <a:lnTo>
                  <a:pt x="0" y="10158222"/>
                </a:lnTo>
                <a:lnTo>
                  <a:pt x="0" y="0"/>
                </a:lnTo>
                <a:close/>
              </a:path>
            </a:pathLst>
          </a:custGeom>
          <a:blipFill>
            <a:blip r:embed="rId29"/>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2292091" y="243153"/>
            <a:ext cx="6317158" cy="9800694"/>
          </a:xfrm>
          <a:custGeom>
            <a:avLst/>
            <a:gdLst/>
            <a:ahLst/>
            <a:cxnLst/>
            <a:rect r="r" b="b" t="t" l="l"/>
            <a:pathLst>
              <a:path h="9800694" w="6317158">
                <a:moveTo>
                  <a:pt x="0" y="0"/>
                </a:moveTo>
                <a:lnTo>
                  <a:pt x="6317159" y="0"/>
                </a:lnTo>
                <a:lnTo>
                  <a:pt x="6317159" y="9800694"/>
                </a:lnTo>
                <a:lnTo>
                  <a:pt x="0" y="9800694"/>
                </a:lnTo>
                <a:lnTo>
                  <a:pt x="0" y="0"/>
                </a:lnTo>
                <a:close/>
              </a:path>
            </a:pathLst>
          </a:custGeom>
          <a:blipFill>
            <a:blip r:embed="rId29"/>
            <a:stretch>
              <a:fillRect l="0" t="0" r="0" b="0"/>
            </a:stretch>
          </a:blipFill>
        </p:spPr>
      </p:sp>
      <p:sp>
        <p:nvSpPr>
          <p:cNvPr name="Freeform 17" id="17"/>
          <p:cNvSpPr/>
          <p:nvPr/>
        </p:nvSpPr>
        <p:spPr>
          <a:xfrm flipH="false" flipV="false" rot="0">
            <a:off x="10376413" y="277651"/>
            <a:ext cx="6213643" cy="9766196"/>
          </a:xfrm>
          <a:custGeom>
            <a:avLst/>
            <a:gdLst/>
            <a:ahLst/>
            <a:cxnLst/>
            <a:rect r="r" b="b" t="t" l="l"/>
            <a:pathLst>
              <a:path h="9766196" w="6213643">
                <a:moveTo>
                  <a:pt x="0" y="0"/>
                </a:moveTo>
                <a:lnTo>
                  <a:pt x="6213643" y="0"/>
                </a:lnTo>
                <a:lnTo>
                  <a:pt x="6213643" y="9766196"/>
                </a:lnTo>
                <a:lnTo>
                  <a:pt x="0" y="9766196"/>
                </a:lnTo>
                <a:lnTo>
                  <a:pt x="0" y="0"/>
                </a:lnTo>
                <a:close/>
              </a:path>
            </a:pathLst>
          </a:custGeom>
          <a:blipFill>
            <a:blip r:embed="rId30"/>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908542" y="86142"/>
            <a:ext cx="6485695" cy="10155054"/>
          </a:xfrm>
          <a:custGeom>
            <a:avLst/>
            <a:gdLst/>
            <a:ahLst/>
            <a:cxnLst/>
            <a:rect r="r" b="b" t="t" l="l"/>
            <a:pathLst>
              <a:path h="10155054" w="6485695">
                <a:moveTo>
                  <a:pt x="0" y="0"/>
                </a:moveTo>
                <a:lnTo>
                  <a:pt x="6485695" y="0"/>
                </a:lnTo>
                <a:lnTo>
                  <a:pt x="6485695" y="10155054"/>
                </a:lnTo>
                <a:lnTo>
                  <a:pt x="0" y="10155054"/>
                </a:lnTo>
                <a:lnTo>
                  <a:pt x="0" y="0"/>
                </a:lnTo>
                <a:close/>
              </a:path>
            </a:pathLst>
          </a:custGeom>
          <a:blipFill>
            <a:blip r:embed="rId29"/>
            <a:stretch>
              <a:fillRect l="0" t="0" r="0" b="0"/>
            </a:stretch>
          </a:blipFill>
        </p:spPr>
      </p:sp>
      <p:sp>
        <p:nvSpPr>
          <p:cNvPr name="Freeform 17" id="17"/>
          <p:cNvSpPr/>
          <p:nvPr/>
        </p:nvSpPr>
        <p:spPr>
          <a:xfrm flipH="false" flipV="false" rot="0">
            <a:off x="10376413" y="86142"/>
            <a:ext cx="6626700" cy="10125269"/>
          </a:xfrm>
          <a:custGeom>
            <a:avLst/>
            <a:gdLst/>
            <a:ahLst/>
            <a:cxnLst/>
            <a:rect r="r" b="b" t="t" l="l"/>
            <a:pathLst>
              <a:path h="10125269" w="6626700">
                <a:moveTo>
                  <a:pt x="0" y="0"/>
                </a:moveTo>
                <a:lnTo>
                  <a:pt x="6626701" y="0"/>
                </a:lnTo>
                <a:lnTo>
                  <a:pt x="6626701" y="10125268"/>
                </a:lnTo>
                <a:lnTo>
                  <a:pt x="0" y="10125268"/>
                </a:lnTo>
                <a:lnTo>
                  <a:pt x="0" y="0"/>
                </a:lnTo>
                <a:close/>
              </a:path>
            </a:pathLst>
          </a:custGeom>
          <a:blipFill>
            <a:blip r:embed="rId3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535305"/>
            <a:ext cx="15754350" cy="11772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Bibliografía</a:t>
            </a:r>
          </a:p>
        </p:txBody>
      </p:sp>
      <p:sp>
        <p:nvSpPr>
          <p:cNvPr name="TextBox 4" id="4"/>
          <p:cNvSpPr txBox="true"/>
          <p:nvPr/>
        </p:nvSpPr>
        <p:spPr>
          <a:xfrm rot="0">
            <a:off x="1266825" y="2169463"/>
            <a:ext cx="15754350" cy="3076575"/>
          </a:xfrm>
          <a:prstGeom prst="rect">
            <a:avLst/>
          </a:prstGeom>
        </p:spPr>
        <p:txBody>
          <a:bodyPr anchor="t" rtlCol="false" tIns="0" lIns="0" bIns="0" rIns="0">
            <a:spAutoFit/>
          </a:bodyPr>
          <a:lstStyle/>
          <a:p>
            <a:pPr algn="l" marL="647700" indent="-323850" lvl="1">
              <a:lnSpc>
                <a:spcPts val="4050"/>
              </a:lnSpc>
              <a:buFont typeface="Arial"/>
              <a:buChar char="•"/>
            </a:pPr>
            <a:r>
              <a:rPr lang="en-US" sz="3000" spc="179">
                <a:solidFill>
                  <a:srgbClr val="000000"/>
                </a:solidFill>
                <a:latin typeface="DM Sans"/>
                <a:ea typeface="DM Sans"/>
                <a:cs typeface="DM Sans"/>
                <a:sym typeface="DM Sans"/>
              </a:rPr>
              <a:t>IBM. (13 de julio del 2022). </a:t>
            </a:r>
            <a:r>
              <a:rPr lang="en-US" sz="3000" i="true" spc="179">
                <a:solidFill>
                  <a:srgbClr val="000000"/>
                </a:solidFill>
                <a:latin typeface="DM Sans Italics"/>
                <a:ea typeface="DM Sans Italics"/>
                <a:cs typeface="DM Sans Italics"/>
                <a:sym typeface="DM Sans Italics"/>
              </a:rPr>
              <a:t>KNN</a:t>
            </a:r>
            <a:r>
              <a:rPr lang="en-US" sz="3000" spc="179">
                <a:solidFill>
                  <a:srgbClr val="000000"/>
                </a:solidFill>
                <a:latin typeface="DM Sans"/>
                <a:ea typeface="DM Sans"/>
                <a:cs typeface="DM Sans"/>
                <a:sym typeface="DM Sans"/>
              </a:rPr>
              <a:t>. Recuperado el 3 de diciembre del 2024 de: </a:t>
            </a:r>
            <a:r>
              <a:rPr lang="en-US" sz="3000" i="true" spc="179" u="sng">
                <a:solidFill>
                  <a:srgbClr val="648E38"/>
                </a:solidFill>
                <a:latin typeface="DM Sans Italics"/>
                <a:ea typeface="DM Sans Italics"/>
                <a:cs typeface="DM Sans Italics"/>
                <a:sym typeface="DM Sans Italics"/>
              </a:rPr>
              <a:t>https://www.ibm.com/es-es/topics/knn </a:t>
            </a:r>
          </a:p>
          <a:p>
            <a:pPr algn="l">
              <a:lnSpc>
                <a:spcPts val="4050"/>
              </a:lnSpc>
            </a:pP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GeeksforGeeks. (14 de abril del 2017). </a:t>
            </a:r>
            <a:r>
              <a:rPr lang="en-US" sz="3000" i="true" spc="179">
                <a:solidFill>
                  <a:srgbClr val="000000"/>
                </a:solidFill>
                <a:latin typeface="DM Sans Italics"/>
                <a:ea typeface="DM Sans Italics"/>
                <a:cs typeface="DM Sans Italics"/>
                <a:sym typeface="DM Sans Italics"/>
              </a:rPr>
              <a:t>KNearest Neighbor(KNN) Algorithm</a:t>
            </a:r>
            <a:r>
              <a:rPr lang="en-US" sz="3000" spc="179">
                <a:solidFill>
                  <a:srgbClr val="000000"/>
                </a:solidFill>
                <a:latin typeface="DM Sans"/>
                <a:ea typeface="DM Sans"/>
                <a:cs typeface="DM Sans"/>
                <a:sym typeface="DM Sans"/>
              </a:rPr>
              <a:t>. Recuperado el 2 de diciembre del 2024 de: </a:t>
            </a:r>
            <a:r>
              <a:rPr lang="en-US" sz="3000" i="true" spc="179" u="sng">
                <a:solidFill>
                  <a:srgbClr val="648E38"/>
                </a:solidFill>
                <a:latin typeface="DM Sans Italics"/>
                <a:ea typeface="DM Sans Italics"/>
                <a:cs typeface="DM Sans Italics"/>
                <a:sym typeface="DM Sans Italics"/>
              </a:rPr>
              <a:t>https://www.geeksforgeeks.org/k-nearest-neighbours/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¡Muchas 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345718"/>
            <a:ext cx="8934467"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¿Qué es el algoritmo KNN?</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1669748" y="3317596"/>
            <a:ext cx="5222541" cy="5222541"/>
          </a:xfrm>
          <a:custGeom>
            <a:avLst/>
            <a:gdLst/>
            <a:ahLst/>
            <a:cxnLst/>
            <a:rect r="r" b="b" t="t" l="l"/>
            <a:pathLst>
              <a:path h="5222541" w="5222541">
                <a:moveTo>
                  <a:pt x="0" y="0"/>
                </a:moveTo>
                <a:lnTo>
                  <a:pt x="5222541" y="0"/>
                </a:lnTo>
                <a:lnTo>
                  <a:pt x="5222541" y="5222540"/>
                </a:lnTo>
                <a:lnTo>
                  <a:pt x="0" y="52225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1210767" y="4732683"/>
            <a:ext cx="9606594" cy="4977766"/>
          </a:xfrm>
          <a:prstGeom prst="rect">
            <a:avLst/>
          </a:prstGeom>
        </p:spPr>
        <p:txBody>
          <a:bodyPr anchor="t" rtlCol="false" tIns="0" lIns="0" bIns="0" rIns="0">
            <a:spAutoFit/>
          </a:bodyPr>
          <a:lstStyle/>
          <a:p>
            <a:pPr algn="l" marL="0" indent="0" lvl="0">
              <a:lnSpc>
                <a:spcPts val="5669"/>
              </a:lnSpc>
              <a:spcBef>
                <a:spcPct val="0"/>
              </a:spcBef>
            </a:pPr>
            <a:r>
              <a:rPr lang="en-US" sz="4199" spc="251">
                <a:solidFill>
                  <a:srgbClr val="000000"/>
                </a:solidFill>
                <a:latin typeface="DM Sans"/>
                <a:ea typeface="DM Sans"/>
                <a:cs typeface="DM Sans"/>
                <a:sym typeface="DM Sans"/>
              </a:rPr>
              <a:t>Es un método de </a:t>
            </a:r>
            <a:r>
              <a:rPr lang="en-US" b="true" sz="4199" spc="251">
                <a:solidFill>
                  <a:srgbClr val="000000"/>
                </a:solidFill>
                <a:latin typeface="DM Sans Bold"/>
                <a:ea typeface="DM Sans Bold"/>
                <a:cs typeface="DM Sans Bold"/>
                <a:sym typeface="DM Sans Bold"/>
              </a:rPr>
              <a:t>aprendizaje automático supervisado no paramétrico</a:t>
            </a:r>
            <a:r>
              <a:rPr lang="en-US" sz="4199" spc="251">
                <a:solidFill>
                  <a:srgbClr val="000000"/>
                </a:solidFill>
                <a:latin typeface="DM Sans"/>
                <a:ea typeface="DM Sans"/>
                <a:cs typeface="DM Sans"/>
                <a:sym typeface="DM Sans"/>
              </a:rPr>
              <a:t>, que utiliza la proximidad para hacer </a:t>
            </a:r>
            <a:r>
              <a:rPr lang="en-US" b="true" sz="4199" spc="251">
                <a:solidFill>
                  <a:srgbClr val="000000"/>
                </a:solidFill>
                <a:latin typeface="DM Sans Bold"/>
                <a:ea typeface="DM Sans Bold"/>
                <a:cs typeface="DM Sans Bold"/>
                <a:sym typeface="DM Sans Bold"/>
              </a:rPr>
              <a:t>clasificaciones</a:t>
            </a:r>
            <a:r>
              <a:rPr lang="en-US" sz="4199" spc="251">
                <a:solidFill>
                  <a:srgbClr val="000000"/>
                </a:solidFill>
                <a:latin typeface="DM Sans"/>
                <a:ea typeface="DM Sans"/>
                <a:cs typeface="DM Sans"/>
                <a:sym typeface="DM Sans"/>
              </a:rPr>
              <a:t> o </a:t>
            </a:r>
            <a:r>
              <a:rPr lang="en-US" b="true" sz="4199" spc="251">
                <a:solidFill>
                  <a:srgbClr val="000000"/>
                </a:solidFill>
                <a:latin typeface="DM Sans Bold"/>
                <a:ea typeface="DM Sans Bold"/>
                <a:cs typeface="DM Sans Bold"/>
                <a:sym typeface="DM Sans Bold"/>
              </a:rPr>
              <a:t>predicciones </a:t>
            </a:r>
            <a:r>
              <a:rPr lang="en-US" sz="4199" spc="251">
                <a:solidFill>
                  <a:srgbClr val="000000"/>
                </a:solidFill>
                <a:latin typeface="DM Sans"/>
                <a:ea typeface="DM Sans"/>
                <a:cs typeface="DM Sans"/>
                <a:sym typeface="DM Sans"/>
              </a:rPr>
              <a:t>sobre la agrupación de un punto de datos individual.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946752" y="1219200"/>
            <a:ext cx="753818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Conceptos importantes</a:t>
            </a:r>
          </a:p>
        </p:txBody>
      </p:sp>
      <p:grpSp>
        <p:nvGrpSpPr>
          <p:cNvPr name="Group 4" id="4"/>
          <p:cNvGrpSpPr/>
          <p:nvPr/>
        </p:nvGrpSpPr>
        <p:grpSpPr>
          <a:xfrm rot="0">
            <a:off x="1225553" y="3769212"/>
            <a:ext cx="8597536" cy="4846990"/>
            <a:chOff x="0" y="0"/>
            <a:chExt cx="2342659" cy="1320709"/>
          </a:xfrm>
        </p:grpSpPr>
        <p:sp>
          <p:nvSpPr>
            <p:cNvPr name="Freeform 5" id="5"/>
            <p:cNvSpPr/>
            <p:nvPr/>
          </p:nvSpPr>
          <p:spPr>
            <a:xfrm flipH="false" flipV="false" rot="0">
              <a:off x="0" y="0"/>
              <a:ext cx="2342659" cy="1320709"/>
            </a:xfrm>
            <a:custGeom>
              <a:avLst/>
              <a:gdLst/>
              <a:ahLst/>
              <a:cxnLst/>
              <a:rect r="r" b="b" t="t" l="l"/>
              <a:pathLst>
                <a:path h="1320709" w="2342659">
                  <a:moveTo>
                    <a:pt x="45024" y="0"/>
                  </a:moveTo>
                  <a:lnTo>
                    <a:pt x="2297635" y="0"/>
                  </a:lnTo>
                  <a:cubicBezTo>
                    <a:pt x="2322501" y="0"/>
                    <a:pt x="2342659" y="20158"/>
                    <a:pt x="2342659" y="45024"/>
                  </a:cubicBezTo>
                  <a:lnTo>
                    <a:pt x="2342659" y="1275685"/>
                  </a:lnTo>
                  <a:cubicBezTo>
                    <a:pt x="2342659" y="1300551"/>
                    <a:pt x="2322501" y="1320709"/>
                    <a:pt x="2297635" y="1320709"/>
                  </a:cubicBezTo>
                  <a:lnTo>
                    <a:pt x="45024" y="1320709"/>
                  </a:lnTo>
                  <a:cubicBezTo>
                    <a:pt x="20158" y="1320709"/>
                    <a:pt x="0" y="1300551"/>
                    <a:pt x="0" y="1275685"/>
                  </a:cubicBezTo>
                  <a:lnTo>
                    <a:pt x="0" y="45024"/>
                  </a:lnTo>
                  <a:cubicBezTo>
                    <a:pt x="0" y="20158"/>
                    <a:pt x="20158" y="0"/>
                    <a:pt x="45024" y="0"/>
                  </a:cubicBezTo>
                  <a:close/>
                </a:path>
              </a:pathLst>
            </a:custGeom>
            <a:solidFill>
              <a:srgbClr val="8AB7E2"/>
            </a:solidFill>
          </p:spPr>
        </p:sp>
        <p:sp>
          <p:nvSpPr>
            <p:cNvPr name="TextBox 6" id="6"/>
            <p:cNvSpPr txBox="true"/>
            <p:nvPr/>
          </p:nvSpPr>
          <p:spPr>
            <a:xfrm>
              <a:off x="0" y="85725"/>
              <a:ext cx="2342659" cy="1234984"/>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381133" y="4529640"/>
            <a:ext cx="8286375" cy="307657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Es un campo de la informática que otorga a las computadoras la capacidad de aprender sin ser programadas explícitamente, permite a los algoritmos descubrir patrones en un conjunto de datos, para hacer predicciones de datos nuevos.</a:t>
            </a:r>
          </a:p>
        </p:txBody>
      </p:sp>
      <p:sp>
        <p:nvSpPr>
          <p:cNvPr name="Freeform 8" id="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1" id="11"/>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2" id="12"/>
          <p:cNvSpPr txBox="true"/>
          <p:nvPr/>
        </p:nvSpPr>
        <p:spPr>
          <a:xfrm rot="0">
            <a:off x="2887788" y="3893326"/>
            <a:ext cx="5326380"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Open Sans Bold"/>
                <a:ea typeface="Open Sans Bold"/>
                <a:cs typeface="Open Sans Bold"/>
                <a:sym typeface="Open Sans Bold"/>
              </a:rPr>
              <a:t>Aprendizaje automático</a:t>
            </a:r>
          </a:p>
        </p:txBody>
      </p:sp>
      <p:sp>
        <p:nvSpPr>
          <p:cNvPr name="TextBox 13" id="13"/>
          <p:cNvSpPr txBox="true"/>
          <p:nvPr/>
        </p:nvSpPr>
        <p:spPr>
          <a:xfrm rot="0">
            <a:off x="1617019" y="7655153"/>
            <a:ext cx="7867917" cy="701675"/>
          </a:xfrm>
          <a:prstGeom prst="rect">
            <a:avLst/>
          </a:prstGeom>
        </p:spPr>
        <p:txBody>
          <a:bodyPr anchor="t" rtlCol="false" tIns="0" lIns="0" bIns="0" rIns="0">
            <a:spAutoFit/>
          </a:bodyPr>
          <a:lstStyle/>
          <a:p>
            <a:pPr algn="ctr">
              <a:lnSpc>
                <a:spcPts val="2800"/>
              </a:lnSpc>
              <a:spcBef>
                <a:spcPct val="0"/>
              </a:spcBef>
            </a:pPr>
            <a:r>
              <a:rPr lang="en-US" b="true" sz="2000">
                <a:solidFill>
                  <a:srgbClr val="FF5757"/>
                </a:solidFill>
                <a:latin typeface="Open Sans Bold"/>
                <a:ea typeface="Open Sans Bold"/>
                <a:cs typeface="Open Sans Bold"/>
                <a:sym typeface="Open Sans Bold"/>
              </a:rPr>
              <a:t>Importante</a:t>
            </a:r>
            <a:r>
              <a:rPr lang="en-US" sz="2000">
                <a:solidFill>
                  <a:srgbClr val="000000"/>
                </a:solidFill>
                <a:latin typeface="Open Sans Light"/>
                <a:ea typeface="Open Sans Light"/>
                <a:cs typeface="Open Sans Light"/>
                <a:sym typeface="Open Sans Light"/>
              </a:rPr>
              <a:t>: el aprendizaje automático es un subdominio de la Inteligencia Artificial. </a:t>
            </a:r>
          </a:p>
        </p:txBody>
      </p:sp>
      <p:grpSp>
        <p:nvGrpSpPr>
          <p:cNvPr name="Group 14" id="14"/>
          <p:cNvGrpSpPr/>
          <p:nvPr/>
        </p:nvGrpSpPr>
        <p:grpSpPr>
          <a:xfrm rot="0">
            <a:off x="10246453" y="653879"/>
            <a:ext cx="7012847" cy="3489722"/>
            <a:chOff x="0" y="0"/>
            <a:chExt cx="1910862" cy="950880"/>
          </a:xfrm>
        </p:grpSpPr>
        <p:sp>
          <p:nvSpPr>
            <p:cNvPr name="Freeform 15" id="15"/>
            <p:cNvSpPr/>
            <p:nvPr/>
          </p:nvSpPr>
          <p:spPr>
            <a:xfrm flipH="false" flipV="false" rot="0">
              <a:off x="0" y="0"/>
              <a:ext cx="1910862" cy="950880"/>
            </a:xfrm>
            <a:custGeom>
              <a:avLst/>
              <a:gdLst/>
              <a:ahLst/>
              <a:cxnLst/>
              <a:rect r="r" b="b" t="t" l="l"/>
              <a:pathLst>
                <a:path h="950880" w="1910862">
                  <a:moveTo>
                    <a:pt x="55198" y="0"/>
                  </a:moveTo>
                  <a:lnTo>
                    <a:pt x="1855664" y="0"/>
                  </a:lnTo>
                  <a:cubicBezTo>
                    <a:pt x="1870304" y="0"/>
                    <a:pt x="1884344" y="5815"/>
                    <a:pt x="1894695" y="16167"/>
                  </a:cubicBezTo>
                  <a:cubicBezTo>
                    <a:pt x="1905047" y="26519"/>
                    <a:pt x="1910862" y="40559"/>
                    <a:pt x="1910862" y="55198"/>
                  </a:cubicBezTo>
                  <a:lnTo>
                    <a:pt x="1910862" y="895682"/>
                  </a:lnTo>
                  <a:cubicBezTo>
                    <a:pt x="1910862" y="926167"/>
                    <a:pt x="1886149" y="950880"/>
                    <a:pt x="1855664" y="950880"/>
                  </a:cubicBezTo>
                  <a:lnTo>
                    <a:pt x="55198" y="950880"/>
                  </a:lnTo>
                  <a:cubicBezTo>
                    <a:pt x="40559" y="950880"/>
                    <a:pt x="26519" y="945065"/>
                    <a:pt x="16167" y="934713"/>
                  </a:cubicBezTo>
                  <a:cubicBezTo>
                    <a:pt x="5815" y="924362"/>
                    <a:pt x="0" y="910322"/>
                    <a:pt x="0" y="895682"/>
                  </a:cubicBezTo>
                  <a:lnTo>
                    <a:pt x="0" y="55198"/>
                  </a:lnTo>
                  <a:cubicBezTo>
                    <a:pt x="0" y="40559"/>
                    <a:pt x="5815" y="26519"/>
                    <a:pt x="16167" y="16167"/>
                  </a:cubicBezTo>
                  <a:cubicBezTo>
                    <a:pt x="26519" y="5815"/>
                    <a:pt x="40559" y="0"/>
                    <a:pt x="55198" y="0"/>
                  </a:cubicBezTo>
                  <a:close/>
                </a:path>
              </a:pathLst>
            </a:custGeom>
            <a:solidFill>
              <a:srgbClr val="8AB7E2"/>
            </a:solidFill>
          </p:spPr>
        </p:sp>
        <p:sp>
          <p:nvSpPr>
            <p:cNvPr name="TextBox 16" id="16"/>
            <p:cNvSpPr txBox="true"/>
            <p:nvPr/>
          </p:nvSpPr>
          <p:spPr>
            <a:xfrm>
              <a:off x="0" y="85725"/>
              <a:ext cx="1910862" cy="865155"/>
            </a:xfrm>
            <a:prstGeom prst="rect">
              <a:avLst/>
            </a:prstGeom>
          </p:spPr>
          <p:txBody>
            <a:bodyPr anchor="ctr" rtlCol="false" tIns="50800" lIns="50800" bIns="50800" rIns="50800"/>
            <a:lstStyle/>
            <a:p>
              <a:pPr algn="ctr">
                <a:lnSpc>
                  <a:spcPts val="1925"/>
                </a:lnSpc>
              </a:pPr>
            </a:p>
          </p:txBody>
        </p:sp>
      </p:grpSp>
      <p:sp>
        <p:nvSpPr>
          <p:cNvPr name="TextBox 17" id="17"/>
          <p:cNvSpPr txBox="true"/>
          <p:nvPr/>
        </p:nvSpPr>
        <p:spPr>
          <a:xfrm rot="0">
            <a:off x="10610181" y="706437"/>
            <a:ext cx="6285391"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Open Sans Bold"/>
                <a:ea typeface="Open Sans Bold"/>
                <a:cs typeface="Open Sans Bold"/>
                <a:sym typeface="Open Sans Bold"/>
              </a:rPr>
              <a:t>Aprendizaje supervisado</a:t>
            </a:r>
          </a:p>
        </p:txBody>
      </p:sp>
      <p:sp>
        <p:nvSpPr>
          <p:cNvPr name="TextBox 18" id="18"/>
          <p:cNvSpPr txBox="true"/>
          <p:nvPr/>
        </p:nvSpPr>
        <p:spPr>
          <a:xfrm rot="0">
            <a:off x="10453223" y="1388251"/>
            <a:ext cx="6599307" cy="25622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Es un tipo de aprendizaje dónde los datos están bien etiquetados, los datos etiquetados consisten en ejemplos con la respuesta o clasificación correcta.</a:t>
            </a:r>
          </a:p>
        </p:txBody>
      </p:sp>
      <p:grpSp>
        <p:nvGrpSpPr>
          <p:cNvPr name="Group 19" id="19"/>
          <p:cNvGrpSpPr/>
          <p:nvPr/>
        </p:nvGrpSpPr>
        <p:grpSpPr>
          <a:xfrm rot="0">
            <a:off x="14048693" y="5499034"/>
            <a:ext cx="3210607" cy="2154942"/>
            <a:chOff x="0" y="0"/>
            <a:chExt cx="874827" cy="587179"/>
          </a:xfrm>
        </p:grpSpPr>
        <p:sp>
          <p:nvSpPr>
            <p:cNvPr name="Freeform 20" id="20"/>
            <p:cNvSpPr/>
            <p:nvPr/>
          </p:nvSpPr>
          <p:spPr>
            <a:xfrm flipH="false" flipV="false" rot="0">
              <a:off x="0" y="0"/>
              <a:ext cx="874827" cy="587179"/>
            </a:xfrm>
            <a:custGeom>
              <a:avLst/>
              <a:gdLst/>
              <a:ahLst/>
              <a:cxnLst/>
              <a:rect r="r" b="b" t="t" l="l"/>
              <a:pathLst>
                <a:path h="587179" w="874827">
                  <a:moveTo>
                    <a:pt x="120568" y="0"/>
                  </a:moveTo>
                  <a:lnTo>
                    <a:pt x="754259" y="0"/>
                  </a:lnTo>
                  <a:cubicBezTo>
                    <a:pt x="820847" y="0"/>
                    <a:pt x="874827" y="53980"/>
                    <a:pt x="874827" y="120568"/>
                  </a:cubicBezTo>
                  <a:lnTo>
                    <a:pt x="874827" y="466611"/>
                  </a:lnTo>
                  <a:cubicBezTo>
                    <a:pt x="874827" y="533199"/>
                    <a:pt x="820847" y="587179"/>
                    <a:pt x="754259" y="587179"/>
                  </a:cubicBezTo>
                  <a:lnTo>
                    <a:pt x="120568" y="587179"/>
                  </a:lnTo>
                  <a:cubicBezTo>
                    <a:pt x="53980" y="587179"/>
                    <a:pt x="0" y="533199"/>
                    <a:pt x="0" y="466611"/>
                  </a:cubicBezTo>
                  <a:lnTo>
                    <a:pt x="0" y="120568"/>
                  </a:lnTo>
                  <a:cubicBezTo>
                    <a:pt x="0" y="53980"/>
                    <a:pt x="53980" y="0"/>
                    <a:pt x="120568" y="0"/>
                  </a:cubicBezTo>
                  <a:close/>
                </a:path>
              </a:pathLst>
            </a:custGeom>
            <a:solidFill>
              <a:srgbClr val="8AB7E2"/>
            </a:solidFill>
          </p:spPr>
        </p:sp>
        <p:sp>
          <p:nvSpPr>
            <p:cNvPr name="TextBox 21" id="21"/>
            <p:cNvSpPr txBox="true"/>
            <p:nvPr/>
          </p:nvSpPr>
          <p:spPr>
            <a:xfrm>
              <a:off x="0" y="133350"/>
              <a:ext cx="874827" cy="453829"/>
            </a:xfrm>
            <a:prstGeom prst="rect">
              <a:avLst/>
            </a:prstGeom>
          </p:spPr>
          <p:txBody>
            <a:bodyPr anchor="ctr" rtlCol="false" tIns="50800" lIns="50800" bIns="50800" rIns="50800"/>
            <a:lstStyle/>
            <a:p>
              <a:pPr algn="ctr">
                <a:lnSpc>
                  <a:spcPts val="2694"/>
                </a:lnSpc>
              </a:pPr>
              <a:r>
                <a:rPr lang="en-US" b="true" sz="3499" spc="-286">
                  <a:solidFill>
                    <a:srgbClr val="000000"/>
                  </a:solidFill>
                  <a:latin typeface="Public Sans Bold"/>
                  <a:ea typeface="Public Sans Bold"/>
                  <a:cs typeface="Public Sans Bold"/>
                  <a:sym typeface="Public Sans Bold"/>
                </a:rPr>
                <a:t>Clasificación</a:t>
              </a:r>
            </a:p>
            <a:p>
              <a:pPr algn="ctr">
                <a:lnSpc>
                  <a:spcPts val="3079"/>
                </a:lnSpc>
              </a:pPr>
            </a:p>
            <a:p>
              <a:pPr algn="ctr">
                <a:lnSpc>
                  <a:spcPts val="2310"/>
                </a:lnSpc>
              </a:pPr>
              <a:r>
                <a:rPr lang="en-US" sz="3000" spc="-246">
                  <a:solidFill>
                    <a:srgbClr val="000000"/>
                  </a:solidFill>
                  <a:latin typeface="Public Sans"/>
                  <a:ea typeface="Public Sans"/>
                  <a:cs typeface="Public Sans"/>
                  <a:sym typeface="Public Sans"/>
                </a:rPr>
                <a:t> predecir valores discretos</a:t>
              </a:r>
            </a:p>
          </p:txBody>
        </p:sp>
      </p:grpSp>
      <p:grpSp>
        <p:nvGrpSpPr>
          <p:cNvPr name="Group 22" id="22"/>
          <p:cNvGrpSpPr/>
          <p:nvPr/>
        </p:nvGrpSpPr>
        <p:grpSpPr>
          <a:xfrm rot="0">
            <a:off x="10363435" y="5499034"/>
            <a:ext cx="3210607" cy="2154942"/>
            <a:chOff x="0" y="0"/>
            <a:chExt cx="874827" cy="587179"/>
          </a:xfrm>
        </p:grpSpPr>
        <p:sp>
          <p:nvSpPr>
            <p:cNvPr name="Freeform 23" id="23"/>
            <p:cNvSpPr/>
            <p:nvPr/>
          </p:nvSpPr>
          <p:spPr>
            <a:xfrm flipH="false" flipV="false" rot="0">
              <a:off x="0" y="0"/>
              <a:ext cx="874827" cy="587179"/>
            </a:xfrm>
            <a:custGeom>
              <a:avLst/>
              <a:gdLst/>
              <a:ahLst/>
              <a:cxnLst/>
              <a:rect r="r" b="b" t="t" l="l"/>
              <a:pathLst>
                <a:path h="587179" w="874827">
                  <a:moveTo>
                    <a:pt x="120568" y="0"/>
                  </a:moveTo>
                  <a:lnTo>
                    <a:pt x="754259" y="0"/>
                  </a:lnTo>
                  <a:cubicBezTo>
                    <a:pt x="820847" y="0"/>
                    <a:pt x="874827" y="53980"/>
                    <a:pt x="874827" y="120568"/>
                  </a:cubicBezTo>
                  <a:lnTo>
                    <a:pt x="874827" y="466611"/>
                  </a:lnTo>
                  <a:cubicBezTo>
                    <a:pt x="874827" y="533199"/>
                    <a:pt x="820847" y="587179"/>
                    <a:pt x="754259" y="587179"/>
                  </a:cubicBezTo>
                  <a:lnTo>
                    <a:pt x="120568" y="587179"/>
                  </a:lnTo>
                  <a:cubicBezTo>
                    <a:pt x="53980" y="587179"/>
                    <a:pt x="0" y="533199"/>
                    <a:pt x="0" y="466611"/>
                  </a:cubicBezTo>
                  <a:lnTo>
                    <a:pt x="0" y="120568"/>
                  </a:lnTo>
                  <a:cubicBezTo>
                    <a:pt x="0" y="53980"/>
                    <a:pt x="53980" y="0"/>
                    <a:pt x="120568" y="0"/>
                  </a:cubicBezTo>
                  <a:close/>
                </a:path>
              </a:pathLst>
            </a:custGeom>
            <a:solidFill>
              <a:srgbClr val="8AB7E2"/>
            </a:solidFill>
          </p:spPr>
        </p:sp>
        <p:sp>
          <p:nvSpPr>
            <p:cNvPr name="TextBox 24" id="24"/>
            <p:cNvSpPr txBox="true"/>
            <p:nvPr/>
          </p:nvSpPr>
          <p:spPr>
            <a:xfrm>
              <a:off x="0" y="133350"/>
              <a:ext cx="874827" cy="453829"/>
            </a:xfrm>
            <a:prstGeom prst="rect">
              <a:avLst/>
            </a:prstGeom>
          </p:spPr>
          <p:txBody>
            <a:bodyPr anchor="ctr" rtlCol="false" tIns="50800" lIns="50800" bIns="50800" rIns="50800"/>
            <a:lstStyle/>
            <a:p>
              <a:pPr algn="ctr">
                <a:lnSpc>
                  <a:spcPts val="2694"/>
                </a:lnSpc>
              </a:pPr>
              <a:r>
                <a:rPr lang="en-US" b="true" sz="3499" spc="-286">
                  <a:solidFill>
                    <a:srgbClr val="000000"/>
                  </a:solidFill>
                  <a:latin typeface="Public Sans Bold"/>
                  <a:ea typeface="Public Sans Bold"/>
                  <a:cs typeface="Public Sans Bold"/>
                  <a:sym typeface="Public Sans Bold"/>
                </a:rPr>
                <a:t>Regresión</a:t>
              </a:r>
            </a:p>
            <a:p>
              <a:pPr algn="ctr">
                <a:lnSpc>
                  <a:spcPts val="3079"/>
                </a:lnSpc>
              </a:pPr>
            </a:p>
            <a:p>
              <a:pPr algn="ctr">
                <a:lnSpc>
                  <a:spcPts val="2310"/>
                </a:lnSpc>
              </a:pPr>
              <a:r>
                <a:rPr lang="en-US" sz="3000" spc="-246">
                  <a:solidFill>
                    <a:srgbClr val="000000"/>
                  </a:solidFill>
                  <a:latin typeface="Public Sans"/>
                  <a:ea typeface="Public Sans"/>
                  <a:cs typeface="Public Sans"/>
                  <a:sym typeface="Public Sans"/>
                </a:rPr>
                <a:t>predecir valores continuos</a:t>
              </a:r>
            </a:p>
          </p:txBody>
        </p:sp>
      </p:grpSp>
      <p:sp>
        <p:nvSpPr>
          <p:cNvPr name="AutoShape 25" id="25"/>
          <p:cNvSpPr/>
          <p:nvPr/>
        </p:nvSpPr>
        <p:spPr>
          <a:xfrm>
            <a:off x="13752876" y="4143602"/>
            <a:ext cx="1901120" cy="1355433"/>
          </a:xfrm>
          <a:prstGeom prst="line">
            <a:avLst/>
          </a:prstGeom>
          <a:ln cap="flat" w="142875">
            <a:solidFill>
              <a:srgbClr val="FF5757"/>
            </a:solidFill>
            <a:prstDash val="solid"/>
            <a:headEnd type="none" len="sm" w="sm"/>
            <a:tailEnd type="arrow" len="sm" w="med"/>
          </a:ln>
        </p:spPr>
      </p:sp>
      <p:sp>
        <p:nvSpPr>
          <p:cNvPr name="AutoShape 26" id="26"/>
          <p:cNvSpPr/>
          <p:nvPr/>
        </p:nvSpPr>
        <p:spPr>
          <a:xfrm flipH="true">
            <a:off x="11968739" y="4143602"/>
            <a:ext cx="1784137" cy="1355433"/>
          </a:xfrm>
          <a:prstGeom prst="line">
            <a:avLst/>
          </a:prstGeom>
          <a:ln cap="flat" w="142875">
            <a:solidFill>
              <a:srgbClr val="FF5757"/>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748756" y="1219200"/>
            <a:ext cx="7088118" cy="22821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Conceptos importantes</a:t>
            </a:r>
          </a:p>
        </p:txBody>
      </p:sp>
      <p:grpSp>
        <p:nvGrpSpPr>
          <p:cNvPr name="Group 4" id="4"/>
          <p:cNvGrpSpPr/>
          <p:nvPr/>
        </p:nvGrpSpPr>
        <p:grpSpPr>
          <a:xfrm rot="0">
            <a:off x="546464" y="7011626"/>
            <a:ext cx="8597536" cy="1374288"/>
            <a:chOff x="0" y="0"/>
            <a:chExt cx="2342659" cy="374466"/>
          </a:xfrm>
        </p:grpSpPr>
        <p:sp>
          <p:nvSpPr>
            <p:cNvPr name="Freeform 5" id="5"/>
            <p:cNvSpPr/>
            <p:nvPr/>
          </p:nvSpPr>
          <p:spPr>
            <a:xfrm flipH="false" flipV="false" rot="0">
              <a:off x="0" y="0"/>
              <a:ext cx="2342659" cy="374466"/>
            </a:xfrm>
            <a:custGeom>
              <a:avLst/>
              <a:gdLst/>
              <a:ahLst/>
              <a:cxnLst/>
              <a:rect r="r" b="b" t="t" l="l"/>
              <a:pathLst>
                <a:path h="374466" w="2342659">
                  <a:moveTo>
                    <a:pt x="45024" y="0"/>
                  </a:moveTo>
                  <a:lnTo>
                    <a:pt x="2297635" y="0"/>
                  </a:lnTo>
                  <a:cubicBezTo>
                    <a:pt x="2322501" y="0"/>
                    <a:pt x="2342659" y="20158"/>
                    <a:pt x="2342659" y="45024"/>
                  </a:cubicBezTo>
                  <a:lnTo>
                    <a:pt x="2342659" y="329442"/>
                  </a:lnTo>
                  <a:cubicBezTo>
                    <a:pt x="2342659" y="341383"/>
                    <a:pt x="2337915" y="352835"/>
                    <a:pt x="2329471" y="361279"/>
                  </a:cubicBezTo>
                  <a:cubicBezTo>
                    <a:pt x="2321028" y="369723"/>
                    <a:pt x="2309576" y="374466"/>
                    <a:pt x="2297635" y="374466"/>
                  </a:cubicBezTo>
                  <a:lnTo>
                    <a:pt x="45024" y="374466"/>
                  </a:lnTo>
                  <a:cubicBezTo>
                    <a:pt x="20158" y="374466"/>
                    <a:pt x="0" y="354308"/>
                    <a:pt x="0" y="329442"/>
                  </a:cubicBezTo>
                  <a:lnTo>
                    <a:pt x="0" y="45024"/>
                  </a:lnTo>
                  <a:cubicBezTo>
                    <a:pt x="0" y="20158"/>
                    <a:pt x="20158" y="0"/>
                    <a:pt x="45024" y="0"/>
                  </a:cubicBezTo>
                  <a:close/>
                </a:path>
              </a:pathLst>
            </a:custGeom>
            <a:solidFill>
              <a:srgbClr val="8AB7E2"/>
            </a:solidFill>
          </p:spPr>
        </p:sp>
        <p:sp>
          <p:nvSpPr>
            <p:cNvPr name="TextBox 6" id="6"/>
            <p:cNvSpPr txBox="true"/>
            <p:nvPr/>
          </p:nvSpPr>
          <p:spPr>
            <a:xfrm>
              <a:off x="0" y="85725"/>
              <a:ext cx="2342659" cy="288741"/>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1" id="11"/>
          <p:cNvGrpSpPr/>
          <p:nvPr/>
        </p:nvGrpSpPr>
        <p:grpSpPr>
          <a:xfrm rot="0">
            <a:off x="1218160" y="3630369"/>
            <a:ext cx="7012847" cy="2847511"/>
            <a:chOff x="0" y="0"/>
            <a:chExt cx="1910862" cy="775890"/>
          </a:xfrm>
        </p:grpSpPr>
        <p:sp>
          <p:nvSpPr>
            <p:cNvPr name="Freeform 12" id="12"/>
            <p:cNvSpPr/>
            <p:nvPr/>
          </p:nvSpPr>
          <p:spPr>
            <a:xfrm flipH="false" flipV="false" rot="0">
              <a:off x="0" y="0"/>
              <a:ext cx="1910862" cy="775890"/>
            </a:xfrm>
            <a:custGeom>
              <a:avLst/>
              <a:gdLst/>
              <a:ahLst/>
              <a:cxnLst/>
              <a:rect r="r" b="b" t="t" l="l"/>
              <a:pathLst>
                <a:path h="775890" w="1910862">
                  <a:moveTo>
                    <a:pt x="55198" y="0"/>
                  </a:moveTo>
                  <a:lnTo>
                    <a:pt x="1855664" y="0"/>
                  </a:lnTo>
                  <a:cubicBezTo>
                    <a:pt x="1870304" y="0"/>
                    <a:pt x="1884344" y="5815"/>
                    <a:pt x="1894695" y="16167"/>
                  </a:cubicBezTo>
                  <a:cubicBezTo>
                    <a:pt x="1905047" y="26519"/>
                    <a:pt x="1910862" y="40559"/>
                    <a:pt x="1910862" y="55198"/>
                  </a:cubicBezTo>
                  <a:lnTo>
                    <a:pt x="1910862" y="720692"/>
                  </a:lnTo>
                  <a:cubicBezTo>
                    <a:pt x="1910862" y="751177"/>
                    <a:pt x="1886149" y="775890"/>
                    <a:pt x="1855664" y="775890"/>
                  </a:cubicBezTo>
                  <a:lnTo>
                    <a:pt x="55198" y="775890"/>
                  </a:lnTo>
                  <a:cubicBezTo>
                    <a:pt x="40559" y="775890"/>
                    <a:pt x="26519" y="770075"/>
                    <a:pt x="16167" y="759723"/>
                  </a:cubicBezTo>
                  <a:cubicBezTo>
                    <a:pt x="5815" y="749372"/>
                    <a:pt x="0" y="735332"/>
                    <a:pt x="0" y="720692"/>
                  </a:cubicBezTo>
                  <a:lnTo>
                    <a:pt x="0" y="55198"/>
                  </a:lnTo>
                  <a:cubicBezTo>
                    <a:pt x="0" y="40559"/>
                    <a:pt x="5815" y="26519"/>
                    <a:pt x="16167" y="16167"/>
                  </a:cubicBezTo>
                  <a:cubicBezTo>
                    <a:pt x="26519" y="5815"/>
                    <a:pt x="40559" y="0"/>
                    <a:pt x="55198" y="0"/>
                  </a:cubicBezTo>
                  <a:close/>
                </a:path>
              </a:pathLst>
            </a:custGeom>
            <a:solidFill>
              <a:srgbClr val="8AB7E2"/>
            </a:solidFill>
          </p:spPr>
        </p:sp>
        <p:sp>
          <p:nvSpPr>
            <p:cNvPr name="TextBox 13" id="13"/>
            <p:cNvSpPr txBox="true"/>
            <p:nvPr/>
          </p:nvSpPr>
          <p:spPr>
            <a:xfrm>
              <a:off x="0" y="85725"/>
              <a:ext cx="1910862" cy="690165"/>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9344025" y="653879"/>
            <a:ext cx="8589962" cy="8378641"/>
            <a:chOff x="0" y="0"/>
            <a:chExt cx="2262377" cy="2206720"/>
          </a:xfrm>
        </p:grpSpPr>
        <p:sp>
          <p:nvSpPr>
            <p:cNvPr name="Freeform 15" id="15"/>
            <p:cNvSpPr/>
            <p:nvPr/>
          </p:nvSpPr>
          <p:spPr>
            <a:xfrm flipH="false" flipV="false" rot="0">
              <a:off x="0" y="0"/>
              <a:ext cx="2262377" cy="2206720"/>
            </a:xfrm>
            <a:custGeom>
              <a:avLst/>
              <a:gdLst/>
              <a:ahLst/>
              <a:cxnLst/>
              <a:rect r="r" b="b" t="t" l="l"/>
              <a:pathLst>
                <a:path h="2206720" w="2262377">
                  <a:moveTo>
                    <a:pt x="90128" y="0"/>
                  </a:moveTo>
                  <a:lnTo>
                    <a:pt x="2172249" y="0"/>
                  </a:lnTo>
                  <a:cubicBezTo>
                    <a:pt x="2196153" y="0"/>
                    <a:pt x="2219077" y="9496"/>
                    <a:pt x="2235979" y="26398"/>
                  </a:cubicBezTo>
                  <a:cubicBezTo>
                    <a:pt x="2252881" y="43300"/>
                    <a:pt x="2262377" y="66224"/>
                    <a:pt x="2262377" y="90128"/>
                  </a:cubicBezTo>
                  <a:lnTo>
                    <a:pt x="2262377" y="2116593"/>
                  </a:lnTo>
                  <a:cubicBezTo>
                    <a:pt x="2262377" y="2140496"/>
                    <a:pt x="2252881" y="2163420"/>
                    <a:pt x="2235979" y="2180322"/>
                  </a:cubicBezTo>
                  <a:cubicBezTo>
                    <a:pt x="2219077" y="2197225"/>
                    <a:pt x="2196153" y="2206720"/>
                    <a:pt x="2172249" y="2206720"/>
                  </a:cubicBezTo>
                  <a:lnTo>
                    <a:pt x="90128" y="2206720"/>
                  </a:lnTo>
                  <a:cubicBezTo>
                    <a:pt x="40351" y="2206720"/>
                    <a:pt x="0" y="2166369"/>
                    <a:pt x="0" y="2116593"/>
                  </a:cubicBezTo>
                  <a:lnTo>
                    <a:pt x="0" y="90128"/>
                  </a:lnTo>
                  <a:cubicBezTo>
                    <a:pt x="0" y="40351"/>
                    <a:pt x="40351" y="0"/>
                    <a:pt x="90128" y="0"/>
                  </a:cubicBezTo>
                  <a:close/>
                </a:path>
              </a:pathLst>
            </a:custGeom>
            <a:solidFill>
              <a:srgbClr val="FF5757">
                <a:alpha val="49804"/>
              </a:srgbClr>
            </a:solidFill>
          </p:spPr>
        </p:sp>
        <p:sp>
          <p:nvSpPr>
            <p:cNvPr name="TextBox 16" id="16"/>
            <p:cNvSpPr txBox="true"/>
            <p:nvPr/>
          </p:nvSpPr>
          <p:spPr>
            <a:xfrm>
              <a:off x="0" y="-38100"/>
              <a:ext cx="2262377" cy="224482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702044" y="7772054"/>
            <a:ext cx="8286375" cy="5048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No necesita un modelo matemático explícito </a:t>
            </a:r>
          </a:p>
        </p:txBody>
      </p:sp>
      <p:sp>
        <p:nvSpPr>
          <p:cNvPr name="TextBox 18" id="18"/>
          <p:cNvSpPr txBox="true"/>
          <p:nvPr/>
        </p:nvSpPr>
        <p:spPr>
          <a:xfrm rot="0">
            <a:off x="3119229" y="7135740"/>
            <a:ext cx="3505319"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Open Sans Bold"/>
                <a:ea typeface="Open Sans Bold"/>
                <a:cs typeface="Open Sans Bold"/>
                <a:sym typeface="Open Sans Bold"/>
              </a:rPr>
              <a:t>No paramétrico</a:t>
            </a:r>
          </a:p>
        </p:txBody>
      </p:sp>
      <p:sp>
        <p:nvSpPr>
          <p:cNvPr name="TextBox 19" id="19"/>
          <p:cNvSpPr txBox="true"/>
          <p:nvPr/>
        </p:nvSpPr>
        <p:spPr>
          <a:xfrm rot="0">
            <a:off x="1581888" y="3682927"/>
            <a:ext cx="6285391"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Open Sans Bold"/>
                <a:ea typeface="Open Sans Bold"/>
                <a:cs typeface="Open Sans Bold"/>
                <a:sym typeface="Open Sans Bold"/>
              </a:rPr>
              <a:t>Aprendizaje perezoso</a:t>
            </a:r>
          </a:p>
        </p:txBody>
      </p:sp>
      <p:sp>
        <p:nvSpPr>
          <p:cNvPr name="TextBox 20" id="20"/>
          <p:cNvSpPr txBox="true"/>
          <p:nvPr/>
        </p:nvSpPr>
        <p:spPr>
          <a:xfrm rot="0">
            <a:off x="1424930" y="4364740"/>
            <a:ext cx="6599307" cy="204787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Solo almacena un conjunto de datos de entrenamiento en lugar de pasar por una etapa de entrenamiento.</a:t>
            </a:r>
          </a:p>
        </p:txBody>
      </p:sp>
      <p:sp>
        <p:nvSpPr>
          <p:cNvPr name="TextBox 21" id="21"/>
          <p:cNvSpPr txBox="true"/>
          <p:nvPr/>
        </p:nvSpPr>
        <p:spPr>
          <a:xfrm rot="0">
            <a:off x="9521032" y="1219200"/>
            <a:ext cx="8235949" cy="1177290"/>
          </a:xfrm>
          <a:prstGeom prst="rect">
            <a:avLst/>
          </a:prstGeom>
        </p:spPr>
        <p:txBody>
          <a:bodyPr anchor="t" rtlCol="false" tIns="0" lIns="0" bIns="0" rIns="0">
            <a:spAutoFit/>
          </a:bodyPr>
          <a:lstStyle/>
          <a:p>
            <a:pPr algn="ctr">
              <a:lnSpc>
                <a:spcPts val="8730"/>
              </a:lnSpc>
            </a:pPr>
            <a:r>
              <a:rPr lang="en-US" b="true" sz="9000">
                <a:solidFill>
                  <a:srgbClr val="8AB7E2"/>
                </a:solidFill>
                <a:latin typeface="DM Sans Bold"/>
                <a:ea typeface="DM Sans Bold"/>
                <a:cs typeface="DM Sans Bold"/>
                <a:sym typeface="DM Sans Bold"/>
              </a:rPr>
              <a:t>Antecedentes</a:t>
            </a:r>
          </a:p>
        </p:txBody>
      </p:sp>
      <p:sp>
        <p:nvSpPr>
          <p:cNvPr name="TextBox 22" id="22"/>
          <p:cNvSpPr txBox="true"/>
          <p:nvPr/>
        </p:nvSpPr>
        <p:spPr>
          <a:xfrm rot="0">
            <a:off x="9822821" y="2821690"/>
            <a:ext cx="7632369" cy="513397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Las ideas iniciales del algoritmo se le atribuyen a Evelyn Fix y Joseph Hodges por su artículo “Análisis discriminatorio. Discriminación no paramétrica: propiedades de coherencia” publicado en febrero de 1951, mientras que Thomas Cover amplía su concepto en su artículo “Clasificación de patrones según el vecino más próximo” publicado en enero de 1967.</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433405" y="1354989"/>
            <a:ext cx="13421191"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Aplicaciones de KNN</a:t>
            </a:r>
          </a:p>
        </p:txBody>
      </p:sp>
      <p:sp>
        <p:nvSpPr>
          <p:cNvPr name="TextBox 4" id="4"/>
          <p:cNvSpPr txBox="true"/>
          <p:nvPr/>
        </p:nvSpPr>
        <p:spPr>
          <a:xfrm rot="0">
            <a:off x="2480833" y="26374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5" id="5"/>
          <p:cNvSpPr txBox="true"/>
          <p:nvPr/>
        </p:nvSpPr>
        <p:spPr>
          <a:xfrm rot="0">
            <a:off x="6523887" y="26374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6" id="6"/>
          <p:cNvSpPr txBox="true"/>
          <p:nvPr/>
        </p:nvSpPr>
        <p:spPr>
          <a:xfrm rot="0">
            <a:off x="1780618" y="3269446"/>
            <a:ext cx="3607885" cy="5575935"/>
          </a:xfrm>
          <a:prstGeom prst="rect">
            <a:avLst/>
          </a:prstGeom>
        </p:spPr>
        <p:txBody>
          <a:bodyPr anchor="t" rtlCol="false" tIns="0" lIns="0" bIns="0" rIns="0">
            <a:spAutoFit/>
          </a:bodyPr>
          <a:lstStyle/>
          <a:p>
            <a:pPr algn="l">
              <a:lnSpc>
                <a:spcPts val="5460"/>
              </a:lnSpc>
            </a:pPr>
            <a:r>
              <a:rPr lang="en-US" sz="3500" b="true">
                <a:solidFill>
                  <a:srgbClr val="000000"/>
                </a:solidFill>
                <a:latin typeface="DM Sans Bold"/>
                <a:ea typeface="DM Sans Bold"/>
                <a:cs typeface="DM Sans Bold"/>
                <a:sym typeface="DM Sans Bold"/>
              </a:rPr>
              <a:t>Reconocimiento de patrones</a:t>
            </a:r>
          </a:p>
          <a:p>
            <a:pPr algn="l">
              <a:lnSpc>
                <a:spcPts val="5460"/>
              </a:lnSpc>
            </a:pPr>
          </a:p>
          <a:p>
            <a:pPr algn="l">
              <a:lnSpc>
                <a:spcPts val="4679"/>
              </a:lnSpc>
            </a:pPr>
            <a:r>
              <a:rPr lang="en-US" sz="2999">
                <a:solidFill>
                  <a:srgbClr val="000000"/>
                </a:solidFill>
                <a:latin typeface="DM Sans"/>
                <a:ea typeface="DM Sans"/>
                <a:cs typeface="DM Sans"/>
                <a:sym typeface="DM Sans"/>
              </a:rPr>
              <a:t>Por ejemplo, clasificación de texto y dígitos, especialmente para identificar números escritos a mano.</a:t>
            </a:r>
          </a:p>
        </p:txBody>
      </p:sp>
      <p:sp>
        <p:nvSpPr>
          <p:cNvPr name="TextBox 7" id="7"/>
          <p:cNvSpPr txBox="true"/>
          <p:nvPr/>
        </p:nvSpPr>
        <p:spPr>
          <a:xfrm rot="0">
            <a:off x="10567616" y="26374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8" id="8"/>
          <p:cNvSpPr txBox="true"/>
          <p:nvPr/>
        </p:nvSpPr>
        <p:spPr>
          <a:xfrm rot="0">
            <a:off x="14629098" y="26374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Freeform 9" id="9"/>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4" id="14"/>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6" id="16"/>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7" id="17"/>
          <p:cNvSpPr txBox="true"/>
          <p:nvPr/>
        </p:nvSpPr>
        <p:spPr>
          <a:xfrm rot="0">
            <a:off x="5813540" y="3317363"/>
            <a:ext cx="3607885" cy="5575935"/>
          </a:xfrm>
          <a:prstGeom prst="rect">
            <a:avLst/>
          </a:prstGeom>
        </p:spPr>
        <p:txBody>
          <a:bodyPr anchor="t" rtlCol="false" tIns="0" lIns="0" bIns="0" rIns="0">
            <a:spAutoFit/>
          </a:bodyPr>
          <a:lstStyle/>
          <a:p>
            <a:pPr algn="l">
              <a:lnSpc>
                <a:spcPts val="5460"/>
              </a:lnSpc>
            </a:pPr>
            <a:r>
              <a:rPr lang="en-US" sz="3500" b="true">
                <a:solidFill>
                  <a:srgbClr val="000000"/>
                </a:solidFill>
                <a:latin typeface="DM Sans Bold"/>
                <a:ea typeface="DM Sans Bold"/>
                <a:cs typeface="DM Sans Bold"/>
                <a:sym typeface="DM Sans Bold"/>
              </a:rPr>
              <a:t>Motores de recomendación</a:t>
            </a:r>
          </a:p>
          <a:p>
            <a:pPr algn="l">
              <a:lnSpc>
                <a:spcPts val="5460"/>
              </a:lnSpc>
            </a:pPr>
          </a:p>
          <a:p>
            <a:pPr algn="l">
              <a:lnSpc>
                <a:spcPts val="4679"/>
              </a:lnSpc>
            </a:pPr>
            <a:r>
              <a:rPr lang="en-US" sz="2999">
                <a:solidFill>
                  <a:srgbClr val="000000"/>
                </a:solidFill>
                <a:latin typeface="DM Sans"/>
                <a:ea typeface="DM Sans"/>
                <a:cs typeface="DM Sans"/>
                <a:sym typeface="DM Sans"/>
              </a:rPr>
              <a:t>Usado para ofrecer recomendaciones automáticas sobre contenido adicional a través del flujo de los sitios web.</a:t>
            </a:r>
          </a:p>
        </p:txBody>
      </p:sp>
      <p:sp>
        <p:nvSpPr>
          <p:cNvPr name="TextBox 18" id="18"/>
          <p:cNvSpPr txBox="true"/>
          <p:nvPr/>
        </p:nvSpPr>
        <p:spPr>
          <a:xfrm rot="0">
            <a:off x="9850050" y="3346075"/>
            <a:ext cx="3607885" cy="4890135"/>
          </a:xfrm>
          <a:prstGeom prst="rect">
            <a:avLst/>
          </a:prstGeom>
        </p:spPr>
        <p:txBody>
          <a:bodyPr anchor="t" rtlCol="false" tIns="0" lIns="0" bIns="0" rIns="0">
            <a:spAutoFit/>
          </a:bodyPr>
          <a:lstStyle/>
          <a:p>
            <a:pPr algn="l">
              <a:lnSpc>
                <a:spcPts val="5460"/>
              </a:lnSpc>
            </a:pPr>
            <a:r>
              <a:rPr lang="en-US" sz="3500" b="true">
                <a:solidFill>
                  <a:srgbClr val="000000"/>
                </a:solidFill>
                <a:latin typeface="DM Sans Bold"/>
                <a:ea typeface="DM Sans Bold"/>
                <a:cs typeface="DM Sans Bold"/>
                <a:sym typeface="DM Sans Bold"/>
              </a:rPr>
              <a:t>Finanzas</a:t>
            </a:r>
          </a:p>
          <a:p>
            <a:pPr algn="l">
              <a:lnSpc>
                <a:spcPts val="5460"/>
              </a:lnSpc>
            </a:pPr>
          </a:p>
          <a:p>
            <a:pPr algn="l">
              <a:lnSpc>
                <a:spcPts val="4679"/>
              </a:lnSpc>
            </a:pPr>
            <a:r>
              <a:rPr lang="en-US" sz="2999">
                <a:solidFill>
                  <a:srgbClr val="000000"/>
                </a:solidFill>
                <a:latin typeface="DM Sans"/>
                <a:ea typeface="DM Sans"/>
                <a:cs typeface="DM Sans"/>
                <a:sym typeface="DM Sans"/>
              </a:rPr>
              <a:t>Ayuda a evaluar a un banco el riesgo de un préstamo a una organización o individuo con base en datos de crédito.</a:t>
            </a:r>
          </a:p>
        </p:txBody>
      </p:sp>
      <p:sp>
        <p:nvSpPr>
          <p:cNvPr name="TextBox 19" id="19"/>
          <p:cNvSpPr txBox="true"/>
          <p:nvPr/>
        </p:nvSpPr>
        <p:spPr>
          <a:xfrm rot="0">
            <a:off x="13918751" y="3346075"/>
            <a:ext cx="3607885" cy="4299585"/>
          </a:xfrm>
          <a:prstGeom prst="rect">
            <a:avLst/>
          </a:prstGeom>
        </p:spPr>
        <p:txBody>
          <a:bodyPr anchor="t" rtlCol="false" tIns="0" lIns="0" bIns="0" rIns="0">
            <a:spAutoFit/>
          </a:bodyPr>
          <a:lstStyle/>
          <a:p>
            <a:pPr algn="l">
              <a:lnSpc>
                <a:spcPts val="5460"/>
              </a:lnSpc>
            </a:pPr>
            <a:r>
              <a:rPr lang="en-US" sz="3500" b="true">
                <a:solidFill>
                  <a:srgbClr val="000000"/>
                </a:solidFill>
                <a:latin typeface="DM Sans Bold"/>
                <a:ea typeface="DM Sans Bold"/>
                <a:cs typeface="DM Sans Bold"/>
                <a:sym typeface="DM Sans Bold"/>
              </a:rPr>
              <a:t>Salud</a:t>
            </a:r>
          </a:p>
          <a:p>
            <a:pPr algn="l">
              <a:lnSpc>
                <a:spcPts val="5460"/>
              </a:lnSpc>
            </a:pPr>
          </a:p>
          <a:p>
            <a:pPr algn="l">
              <a:lnSpc>
                <a:spcPts val="4679"/>
              </a:lnSpc>
            </a:pPr>
            <a:r>
              <a:rPr lang="en-US" sz="2999">
                <a:solidFill>
                  <a:srgbClr val="000000"/>
                </a:solidFill>
                <a:latin typeface="DM Sans"/>
                <a:ea typeface="DM Sans"/>
                <a:cs typeface="DM Sans"/>
                <a:sym typeface="DM Sans"/>
              </a:rPr>
              <a:t>Predicciones sobre el riesgo de ataques cardiacos con base en expresiones genéticas.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433405" y="1354989"/>
            <a:ext cx="13421191"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Pasos de KNN</a:t>
            </a:r>
          </a:p>
        </p:txBody>
      </p:sp>
      <p:sp>
        <p:nvSpPr>
          <p:cNvPr name="TextBox 4" id="4"/>
          <p:cNvSpPr txBox="true"/>
          <p:nvPr/>
        </p:nvSpPr>
        <p:spPr>
          <a:xfrm rot="0">
            <a:off x="2213496" y="3429126"/>
            <a:ext cx="2197323" cy="679451"/>
          </a:xfrm>
          <a:prstGeom prst="rect">
            <a:avLst/>
          </a:prstGeom>
        </p:spPr>
        <p:txBody>
          <a:bodyPr anchor="t" rtlCol="false" tIns="0" lIns="0" bIns="0" rIns="0">
            <a:spAutoFit/>
          </a:bodyPr>
          <a:lstStyle/>
          <a:p>
            <a:pPr algn="l">
              <a:lnSpc>
                <a:spcPts val="5150"/>
              </a:lnSpc>
            </a:pPr>
            <a:r>
              <a:rPr lang="en-US" sz="5000" b="true">
                <a:solidFill>
                  <a:srgbClr val="00542C"/>
                </a:solidFill>
                <a:latin typeface="DM Sans Bold"/>
                <a:ea typeface="DM Sans Bold"/>
                <a:cs typeface="DM Sans Bold"/>
                <a:sym typeface="DM Sans Bold"/>
              </a:rPr>
              <a:t>01</a:t>
            </a:r>
          </a:p>
        </p:txBody>
      </p:sp>
      <p:sp>
        <p:nvSpPr>
          <p:cNvPr name="TextBox 5" id="5"/>
          <p:cNvSpPr txBox="true"/>
          <p:nvPr/>
        </p:nvSpPr>
        <p:spPr>
          <a:xfrm rot="0">
            <a:off x="6256551" y="3429126"/>
            <a:ext cx="2197323" cy="679451"/>
          </a:xfrm>
          <a:prstGeom prst="rect">
            <a:avLst/>
          </a:prstGeom>
        </p:spPr>
        <p:txBody>
          <a:bodyPr anchor="t" rtlCol="false" tIns="0" lIns="0" bIns="0" rIns="0">
            <a:spAutoFit/>
          </a:bodyPr>
          <a:lstStyle/>
          <a:p>
            <a:pPr algn="l">
              <a:lnSpc>
                <a:spcPts val="5150"/>
              </a:lnSpc>
            </a:pPr>
            <a:r>
              <a:rPr lang="en-US" sz="5000" b="true">
                <a:solidFill>
                  <a:srgbClr val="5271FF"/>
                </a:solidFill>
                <a:latin typeface="DM Sans Bold"/>
                <a:ea typeface="DM Sans Bold"/>
                <a:cs typeface="DM Sans Bold"/>
                <a:sym typeface="DM Sans Bold"/>
              </a:rPr>
              <a:t>02</a:t>
            </a:r>
          </a:p>
        </p:txBody>
      </p:sp>
      <p:sp>
        <p:nvSpPr>
          <p:cNvPr name="TextBox 6" id="6"/>
          <p:cNvSpPr txBox="true"/>
          <p:nvPr/>
        </p:nvSpPr>
        <p:spPr>
          <a:xfrm rot="0">
            <a:off x="1513282" y="4061088"/>
            <a:ext cx="3607885" cy="2021206"/>
          </a:xfrm>
          <a:prstGeom prst="rect">
            <a:avLst/>
          </a:prstGeom>
        </p:spPr>
        <p:txBody>
          <a:bodyPr anchor="t" rtlCol="false" tIns="0" lIns="0" bIns="0" rIns="0">
            <a:spAutoFit/>
          </a:bodyPr>
          <a:lstStyle/>
          <a:p>
            <a:pPr algn="l">
              <a:lnSpc>
                <a:spcPts val="5459"/>
              </a:lnSpc>
            </a:pPr>
            <a:r>
              <a:rPr lang="en-US" sz="3499" b="true">
                <a:solidFill>
                  <a:srgbClr val="00542C"/>
                </a:solidFill>
                <a:latin typeface="DM Sans Bold"/>
                <a:ea typeface="DM Sans Bold"/>
                <a:cs typeface="DM Sans Bold"/>
                <a:sym typeface="DM Sans Bold"/>
              </a:rPr>
              <a:t>Seleccionar el valor de K optimo</a:t>
            </a:r>
          </a:p>
        </p:txBody>
      </p:sp>
      <p:sp>
        <p:nvSpPr>
          <p:cNvPr name="TextBox 7" id="7"/>
          <p:cNvSpPr txBox="true"/>
          <p:nvPr/>
        </p:nvSpPr>
        <p:spPr>
          <a:xfrm rot="0">
            <a:off x="10300280" y="3429126"/>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8" id="8"/>
          <p:cNvSpPr txBox="true"/>
          <p:nvPr/>
        </p:nvSpPr>
        <p:spPr>
          <a:xfrm rot="0">
            <a:off x="14361762" y="3429126"/>
            <a:ext cx="2197323" cy="679451"/>
          </a:xfrm>
          <a:prstGeom prst="rect">
            <a:avLst/>
          </a:prstGeom>
        </p:spPr>
        <p:txBody>
          <a:bodyPr anchor="t" rtlCol="false" tIns="0" lIns="0" bIns="0" rIns="0">
            <a:spAutoFit/>
          </a:bodyPr>
          <a:lstStyle/>
          <a:p>
            <a:pPr algn="l">
              <a:lnSpc>
                <a:spcPts val="5150"/>
              </a:lnSpc>
            </a:pPr>
            <a:r>
              <a:rPr lang="en-US" sz="5000" b="true">
                <a:solidFill>
                  <a:srgbClr val="FF5757"/>
                </a:solidFill>
                <a:latin typeface="DM Sans Bold"/>
                <a:ea typeface="DM Sans Bold"/>
                <a:cs typeface="DM Sans Bold"/>
                <a:sym typeface="DM Sans Bold"/>
              </a:rPr>
              <a:t>04</a:t>
            </a:r>
          </a:p>
        </p:txBody>
      </p:sp>
      <p:sp>
        <p:nvSpPr>
          <p:cNvPr name="Freeform 9" id="9"/>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4" id="14"/>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6" id="16"/>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7" id="17"/>
          <p:cNvSpPr txBox="true"/>
          <p:nvPr/>
        </p:nvSpPr>
        <p:spPr>
          <a:xfrm rot="0">
            <a:off x="5546203" y="4109005"/>
            <a:ext cx="3607885" cy="1335405"/>
          </a:xfrm>
          <a:prstGeom prst="rect">
            <a:avLst/>
          </a:prstGeom>
        </p:spPr>
        <p:txBody>
          <a:bodyPr anchor="t" rtlCol="false" tIns="0" lIns="0" bIns="0" rIns="0">
            <a:spAutoFit/>
          </a:bodyPr>
          <a:lstStyle/>
          <a:p>
            <a:pPr algn="l">
              <a:lnSpc>
                <a:spcPts val="5460"/>
              </a:lnSpc>
            </a:pPr>
            <a:r>
              <a:rPr lang="en-US" sz="3500" b="true">
                <a:solidFill>
                  <a:srgbClr val="5271FF"/>
                </a:solidFill>
                <a:latin typeface="DM Sans Bold"/>
                <a:ea typeface="DM Sans Bold"/>
                <a:cs typeface="DM Sans Bold"/>
                <a:sym typeface="DM Sans Bold"/>
              </a:rPr>
              <a:t>Calcular la distancia</a:t>
            </a:r>
          </a:p>
        </p:txBody>
      </p:sp>
      <p:sp>
        <p:nvSpPr>
          <p:cNvPr name="TextBox 18" id="18"/>
          <p:cNvSpPr txBox="true"/>
          <p:nvPr/>
        </p:nvSpPr>
        <p:spPr>
          <a:xfrm rot="0">
            <a:off x="9582714" y="4137717"/>
            <a:ext cx="3607885" cy="2021205"/>
          </a:xfrm>
          <a:prstGeom prst="rect">
            <a:avLst/>
          </a:prstGeom>
        </p:spPr>
        <p:txBody>
          <a:bodyPr anchor="t" rtlCol="false" tIns="0" lIns="0" bIns="0" rIns="0">
            <a:spAutoFit/>
          </a:bodyPr>
          <a:lstStyle/>
          <a:p>
            <a:pPr algn="l">
              <a:lnSpc>
                <a:spcPts val="5460"/>
              </a:lnSpc>
            </a:pPr>
            <a:r>
              <a:rPr lang="en-US" sz="3500" b="true">
                <a:solidFill>
                  <a:srgbClr val="000000"/>
                </a:solidFill>
                <a:latin typeface="DM Sans Bold"/>
                <a:ea typeface="DM Sans Bold"/>
                <a:cs typeface="DM Sans Bold"/>
                <a:sym typeface="DM Sans Bold"/>
              </a:rPr>
              <a:t>Encontrar los vecinos más cercanos</a:t>
            </a:r>
          </a:p>
        </p:txBody>
      </p:sp>
      <p:sp>
        <p:nvSpPr>
          <p:cNvPr name="TextBox 19" id="19"/>
          <p:cNvSpPr txBox="true"/>
          <p:nvPr/>
        </p:nvSpPr>
        <p:spPr>
          <a:xfrm rot="0">
            <a:off x="13651415" y="4137717"/>
            <a:ext cx="3607885" cy="2021205"/>
          </a:xfrm>
          <a:prstGeom prst="rect">
            <a:avLst/>
          </a:prstGeom>
        </p:spPr>
        <p:txBody>
          <a:bodyPr anchor="t" rtlCol="false" tIns="0" lIns="0" bIns="0" rIns="0">
            <a:spAutoFit/>
          </a:bodyPr>
          <a:lstStyle/>
          <a:p>
            <a:pPr algn="l">
              <a:lnSpc>
                <a:spcPts val="5460"/>
              </a:lnSpc>
            </a:pPr>
            <a:r>
              <a:rPr lang="en-US" sz="3500" b="true">
                <a:solidFill>
                  <a:srgbClr val="FF5757"/>
                </a:solidFill>
                <a:latin typeface="DM Sans Bold"/>
                <a:ea typeface="DM Sans Bold"/>
                <a:cs typeface="DM Sans Bold"/>
                <a:sym typeface="DM Sans Bold"/>
              </a:rPr>
              <a:t>Votación por mayoría o tomar el promedio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3255470" y="1475309"/>
            <a:ext cx="11057286" cy="8020229"/>
            <a:chOff x="0" y="0"/>
            <a:chExt cx="2381669" cy="1727506"/>
          </a:xfrm>
        </p:grpSpPr>
        <p:sp>
          <p:nvSpPr>
            <p:cNvPr name="Freeform 4" id="4"/>
            <p:cNvSpPr/>
            <p:nvPr/>
          </p:nvSpPr>
          <p:spPr>
            <a:xfrm flipH="false" flipV="false" rot="0">
              <a:off x="0" y="0"/>
              <a:ext cx="2381669" cy="1727506"/>
            </a:xfrm>
            <a:custGeom>
              <a:avLst/>
              <a:gdLst/>
              <a:ahLst/>
              <a:cxnLst/>
              <a:rect r="r" b="b" t="t" l="l"/>
              <a:pathLst>
                <a:path h="1727506" w="2381669">
                  <a:moveTo>
                    <a:pt x="23806" y="0"/>
                  </a:moveTo>
                  <a:lnTo>
                    <a:pt x="2357864" y="0"/>
                  </a:lnTo>
                  <a:cubicBezTo>
                    <a:pt x="2371011" y="0"/>
                    <a:pt x="2381669" y="10658"/>
                    <a:pt x="2381669" y="23806"/>
                  </a:cubicBezTo>
                  <a:lnTo>
                    <a:pt x="2381669" y="1703701"/>
                  </a:lnTo>
                  <a:cubicBezTo>
                    <a:pt x="2381669" y="1710014"/>
                    <a:pt x="2379161" y="1716069"/>
                    <a:pt x="2374697" y="1720534"/>
                  </a:cubicBezTo>
                  <a:cubicBezTo>
                    <a:pt x="2370232" y="1724998"/>
                    <a:pt x="2364177" y="1727506"/>
                    <a:pt x="2357864" y="1727506"/>
                  </a:cubicBezTo>
                  <a:lnTo>
                    <a:pt x="23806" y="1727506"/>
                  </a:lnTo>
                  <a:cubicBezTo>
                    <a:pt x="10658" y="1727506"/>
                    <a:pt x="0" y="1716848"/>
                    <a:pt x="0" y="1703701"/>
                  </a:cubicBezTo>
                  <a:lnTo>
                    <a:pt x="0" y="23806"/>
                  </a:lnTo>
                  <a:cubicBezTo>
                    <a:pt x="0" y="10658"/>
                    <a:pt x="10658" y="0"/>
                    <a:pt x="23806"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2381669" cy="176560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3" id="13"/>
          <p:cNvSpPr/>
          <p:nvPr/>
        </p:nvSpPr>
        <p:spPr>
          <a:xfrm flipH="false" flipV="false" rot="0">
            <a:off x="3673437" y="791462"/>
            <a:ext cx="11359093" cy="8343404"/>
          </a:xfrm>
          <a:custGeom>
            <a:avLst/>
            <a:gdLst/>
            <a:ahLst/>
            <a:cxnLst/>
            <a:rect r="r" b="b" t="t" l="l"/>
            <a:pathLst>
              <a:path h="8343404" w="11359093">
                <a:moveTo>
                  <a:pt x="0" y="0"/>
                </a:moveTo>
                <a:lnTo>
                  <a:pt x="11359093" y="0"/>
                </a:lnTo>
                <a:lnTo>
                  <a:pt x="11359093" y="8343404"/>
                </a:lnTo>
                <a:lnTo>
                  <a:pt x="0" y="8343404"/>
                </a:lnTo>
                <a:lnTo>
                  <a:pt x="0" y="0"/>
                </a:lnTo>
                <a:close/>
              </a:path>
            </a:pathLst>
          </a:custGeom>
          <a:blipFill>
            <a:blip r:embed="rId15"/>
            <a:stretch>
              <a:fillRect l="0" t="0" r="0" b="0"/>
            </a:stretch>
          </a:blipFill>
        </p:spPr>
      </p:sp>
      <p:grpSp>
        <p:nvGrpSpPr>
          <p:cNvPr name="Group 14" id="14"/>
          <p:cNvGrpSpPr/>
          <p:nvPr/>
        </p:nvGrpSpPr>
        <p:grpSpPr>
          <a:xfrm rot="0">
            <a:off x="3255470" y="8826802"/>
            <a:ext cx="5038071" cy="668736"/>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572482" y="9017507"/>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Ejemplo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433405" y="1354989"/>
            <a:ext cx="13421191"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Inconvenientes de KNN</a:t>
            </a:r>
          </a:p>
        </p:txBody>
      </p:sp>
      <p:sp>
        <p:nvSpPr>
          <p:cNvPr name="TextBox 4" id="4"/>
          <p:cNvSpPr txBox="true"/>
          <p:nvPr/>
        </p:nvSpPr>
        <p:spPr>
          <a:xfrm rot="0">
            <a:off x="1369300" y="31576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5" id="5"/>
          <p:cNvSpPr txBox="true"/>
          <p:nvPr/>
        </p:nvSpPr>
        <p:spPr>
          <a:xfrm rot="0">
            <a:off x="5412354" y="31576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6" id="6"/>
          <p:cNvSpPr txBox="true"/>
          <p:nvPr/>
        </p:nvSpPr>
        <p:spPr>
          <a:xfrm rot="0">
            <a:off x="1369300" y="3960958"/>
            <a:ext cx="3328679" cy="3694846"/>
          </a:xfrm>
          <a:prstGeom prst="rect">
            <a:avLst/>
          </a:prstGeom>
        </p:spPr>
        <p:txBody>
          <a:bodyPr anchor="t" rtlCol="false" tIns="0" lIns="0" bIns="0" rIns="0">
            <a:spAutoFit/>
          </a:bodyPr>
          <a:lstStyle/>
          <a:p>
            <a:pPr algn="l">
              <a:lnSpc>
                <a:spcPts val="4254"/>
              </a:lnSpc>
            </a:pPr>
            <a:r>
              <a:rPr lang="en-US" sz="2727" b="true">
                <a:solidFill>
                  <a:srgbClr val="000000"/>
                </a:solidFill>
                <a:latin typeface="DM Sans Bold"/>
                <a:ea typeface="DM Sans Bold"/>
                <a:cs typeface="DM Sans Bold"/>
                <a:sym typeface="DM Sans Bold"/>
              </a:rPr>
              <a:t>Alta complejidad computacional</a:t>
            </a:r>
          </a:p>
          <a:p>
            <a:pPr algn="l">
              <a:lnSpc>
                <a:spcPts val="4254"/>
              </a:lnSpc>
            </a:pPr>
            <a:r>
              <a:rPr lang="en-US" sz="2727">
                <a:solidFill>
                  <a:srgbClr val="000000"/>
                </a:solidFill>
                <a:latin typeface="DM Sans"/>
                <a:ea typeface="DM Sans"/>
                <a:cs typeface="DM Sans"/>
                <a:sym typeface="DM Sans"/>
              </a:rPr>
              <a:t>Se evalúa todos los puntos del conjunto para una predicción. Esta crece cuando hay mas datos.</a:t>
            </a:r>
          </a:p>
        </p:txBody>
      </p:sp>
      <p:sp>
        <p:nvSpPr>
          <p:cNvPr name="TextBox 7" id="7"/>
          <p:cNvSpPr txBox="true"/>
          <p:nvPr/>
        </p:nvSpPr>
        <p:spPr>
          <a:xfrm rot="0">
            <a:off x="5412354" y="3960958"/>
            <a:ext cx="3328679" cy="4761646"/>
          </a:xfrm>
          <a:prstGeom prst="rect">
            <a:avLst/>
          </a:prstGeom>
        </p:spPr>
        <p:txBody>
          <a:bodyPr anchor="t" rtlCol="false" tIns="0" lIns="0" bIns="0" rIns="0">
            <a:spAutoFit/>
          </a:bodyPr>
          <a:lstStyle/>
          <a:p>
            <a:pPr algn="l">
              <a:lnSpc>
                <a:spcPts val="4254"/>
              </a:lnSpc>
            </a:pPr>
            <a:r>
              <a:rPr lang="en-US" sz="2727" b="true">
                <a:solidFill>
                  <a:srgbClr val="000000"/>
                </a:solidFill>
                <a:latin typeface="DM Sans Bold"/>
                <a:ea typeface="DM Sans Bold"/>
                <a:cs typeface="DM Sans Bold"/>
                <a:sym typeface="DM Sans Bold"/>
              </a:rPr>
              <a:t>Ineficiencia con datos de alta dimensionalidad</a:t>
            </a:r>
          </a:p>
          <a:p>
            <a:pPr algn="l">
              <a:lnSpc>
                <a:spcPts val="4254"/>
              </a:lnSpc>
            </a:pPr>
            <a:r>
              <a:rPr lang="en-US" sz="2727">
                <a:solidFill>
                  <a:srgbClr val="000000"/>
                </a:solidFill>
                <a:latin typeface="DM Sans"/>
                <a:ea typeface="DM Sans"/>
                <a:cs typeface="DM Sans"/>
                <a:sym typeface="DM Sans"/>
              </a:rPr>
              <a:t>Cuando aumentan las dimensiones, los puntos tienden a estar a la misma distancia.</a:t>
            </a:r>
          </a:p>
          <a:p>
            <a:pPr algn="l">
              <a:lnSpc>
                <a:spcPts val="4254"/>
              </a:lnSpc>
            </a:pPr>
          </a:p>
        </p:txBody>
      </p:sp>
      <p:sp>
        <p:nvSpPr>
          <p:cNvPr name="TextBox 8" id="8"/>
          <p:cNvSpPr txBox="true"/>
          <p:nvPr/>
        </p:nvSpPr>
        <p:spPr>
          <a:xfrm rot="0">
            <a:off x="9456084" y="31576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9" id="9"/>
          <p:cNvSpPr txBox="true"/>
          <p:nvPr/>
        </p:nvSpPr>
        <p:spPr>
          <a:xfrm rot="0">
            <a:off x="9456084" y="3960958"/>
            <a:ext cx="3347107" cy="3694846"/>
          </a:xfrm>
          <a:prstGeom prst="rect">
            <a:avLst/>
          </a:prstGeom>
        </p:spPr>
        <p:txBody>
          <a:bodyPr anchor="t" rtlCol="false" tIns="0" lIns="0" bIns="0" rIns="0">
            <a:spAutoFit/>
          </a:bodyPr>
          <a:lstStyle/>
          <a:p>
            <a:pPr algn="l">
              <a:lnSpc>
                <a:spcPts val="4254"/>
              </a:lnSpc>
            </a:pPr>
            <a:r>
              <a:rPr lang="en-US" sz="2727" b="true">
                <a:solidFill>
                  <a:srgbClr val="000000"/>
                </a:solidFill>
                <a:latin typeface="DM Sans Bold"/>
                <a:ea typeface="DM Sans Bold"/>
                <a:cs typeface="DM Sans Bold"/>
                <a:sym typeface="DM Sans Bold"/>
              </a:rPr>
              <a:t>Dificultad para elegir el valor de K</a:t>
            </a:r>
          </a:p>
          <a:p>
            <a:pPr algn="l">
              <a:lnSpc>
                <a:spcPts val="4254"/>
              </a:lnSpc>
            </a:pPr>
            <a:r>
              <a:rPr lang="en-US" sz="2727">
                <a:solidFill>
                  <a:srgbClr val="000000"/>
                </a:solidFill>
                <a:latin typeface="DM Sans"/>
                <a:ea typeface="DM Sans"/>
                <a:cs typeface="DM Sans"/>
                <a:sym typeface="DM Sans"/>
              </a:rPr>
              <a:t>No hay un método preciso para obtener k, afectando el rendimiento y la precisión</a:t>
            </a:r>
          </a:p>
        </p:txBody>
      </p:sp>
      <p:sp>
        <p:nvSpPr>
          <p:cNvPr name="TextBox 10" id="10"/>
          <p:cNvSpPr txBox="true"/>
          <p:nvPr/>
        </p:nvSpPr>
        <p:spPr>
          <a:xfrm rot="0">
            <a:off x="13517566" y="315768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11" id="11"/>
          <p:cNvSpPr txBox="true"/>
          <p:nvPr/>
        </p:nvSpPr>
        <p:spPr>
          <a:xfrm rot="0">
            <a:off x="13517566" y="3960958"/>
            <a:ext cx="3401134" cy="3694846"/>
          </a:xfrm>
          <a:prstGeom prst="rect">
            <a:avLst/>
          </a:prstGeom>
        </p:spPr>
        <p:txBody>
          <a:bodyPr anchor="t" rtlCol="false" tIns="0" lIns="0" bIns="0" rIns="0">
            <a:spAutoFit/>
          </a:bodyPr>
          <a:lstStyle/>
          <a:p>
            <a:pPr algn="l">
              <a:lnSpc>
                <a:spcPts val="4254"/>
              </a:lnSpc>
            </a:pPr>
            <a:r>
              <a:rPr lang="en-US" sz="2727" b="true">
                <a:solidFill>
                  <a:srgbClr val="000000"/>
                </a:solidFill>
                <a:latin typeface="DM Sans Bold"/>
                <a:ea typeface="DM Sans Bold"/>
                <a:cs typeface="DM Sans Bold"/>
                <a:sym typeface="DM Sans Bold"/>
              </a:rPr>
              <a:t>Sensible al ruido o datos atípicos</a:t>
            </a:r>
          </a:p>
          <a:p>
            <a:pPr algn="l">
              <a:lnSpc>
                <a:spcPts val="4254"/>
              </a:lnSpc>
            </a:pPr>
            <a:r>
              <a:rPr lang="en-US" sz="2727">
                <a:solidFill>
                  <a:srgbClr val="000000"/>
                </a:solidFill>
                <a:latin typeface="DM Sans"/>
                <a:ea typeface="DM Sans"/>
                <a:cs typeface="DM Sans"/>
                <a:sym typeface="DM Sans"/>
              </a:rPr>
              <a:t>Tiene en cuenta los puntos cercanos sin evaluar si son representativos de su clase</a:t>
            </a:r>
          </a:p>
        </p:txBody>
      </p:sp>
      <p:sp>
        <p:nvSpPr>
          <p:cNvPr name="Freeform 12" id="12"/>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4" id="14"/>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7" id="17"/>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9" id="19"/>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824729"/>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Código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DAGYMBaRmc4</dc:identifier>
  <dcterms:modified xsi:type="dcterms:W3CDTF">2011-08-01T06:04:30Z</dcterms:modified>
  <cp:revision>1</cp:revision>
  <dc:title>Algoritmo K-NN</dc:title>
</cp:coreProperties>
</file>