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EB2F2FA-198B-4C3B-8C95-833E042D9802}">
  <a:tblStyle styleId="{BEB2F2FA-198B-4C3B-8C95-833E042D980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9A75618-0263-4EFB-A2DF-0A5AA43117D5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22F8F8C-FD13-4260-A344-33AB333D4CDD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99831F0-B357-4DEB-AF39-D88B957770F0}" styleName="Table_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7.png"/><Relationship Id="rId6" Type="http://schemas.openxmlformats.org/officeDocument/2006/relationships/image" Target="../media/image19.jpg"/><Relationship Id="rId5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22.png"/><Relationship Id="rId6" Type="http://schemas.openxmlformats.org/officeDocument/2006/relationships/image" Target="../media/image23.jp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13.png"/><Relationship Id="rId6" Type="http://schemas.openxmlformats.org/officeDocument/2006/relationships/image" Target="../media/image10.jp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5.png"/><Relationship Id="rId6" Type="http://schemas.openxmlformats.org/officeDocument/2006/relationships/image" Target="../media/image11.jp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4800"/>
              <a:t>Analiza przyczyn wypadków drogowych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USA oraz WB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wypadki śmiertelne w latach 1979 - 2013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/>
              <a:t>Łukasz Opioła</a:t>
            </a:r>
          </a:p>
          <a:p>
            <a:pPr>
              <a:spcBef>
                <a:spcPts val="0"/>
              </a:spcBef>
              <a:buNone/>
            </a:pPr>
            <a:r>
              <a:rPr lang="en" sz="3600"/>
              <a:t>Beata Skiba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VII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Pora roku i dnia wpływają na ilość wypadków z pieszymi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1804" l="0" r="3707" t="66419"/>
          <a:stretch/>
        </p:blipFill>
        <p:spPr>
          <a:xfrm>
            <a:off x="73200" y="1214700"/>
            <a:ext cx="3474624" cy="18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4718" l="0" r="3707" t="33504"/>
          <a:stretch/>
        </p:blipFill>
        <p:spPr>
          <a:xfrm>
            <a:off x="1749600" y="3103750"/>
            <a:ext cx="3474624" cy="18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67743" l="1218" r="4362" t="-918"/>
          <a:stretch/>
        </p:blipFill>
        <p:spPr>
          <a:xfrm>
            <a:off x="3578550" y="1168275"/>
            <a:ext cx="3168924" cy="17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250" y="1202674"/>
            <a:ext cx="2468474" cy="374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VIII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Najwięcej wypadków w godz. szczytu, weekendy i święta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33382" l="0" r="0" t="0"/>
          <a:stretch/>
        </p:blipFill>
        <p:spPr>
          <a:xfrm>
            <a:off x="228600" y="1250925"/>
            <a:ext cx="3328899" cy="367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1382" l="0" r="0" t="68165"/>
          <a:stretch/>
        </p:blipFill>
        <p:spPr>
          <a:xfrm>
            <a:off x="4890475" y="1204375"/>
            <a:ext cx="3780049" cy="19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2052" l="0" r="0" t="67263"/>
          <a:stretch/>
        </p:blipFill>
        <p:spPr>
          <a:xfrm>
            <a:off x="4062750" y="3110400"/>
            <a:ext cx="3648850" cy="18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IX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Młodociani kierowcy powodują więcej wypadków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68456"/>
          <a:stretch/>
        </p:blipFill>
        <p:spPr>
          <a:xfrm>
            <a:off x="4074325" y="2941050"/>
            <a:ext cx="4755474" cy="20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806" l="0" r="0" t="64564"/>
          <a:stretch/>
        </p:blipFill>
        <p:spPr>
          <a:xfrm>
            <a:off x="457200" y="1202825"/>
            <a:ext cx="3987624" cy="198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475" y="3324350"/>
            <a:ext cx="2802485" cy="1498800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8" name="Shape 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9075" y="1344100"/>
            <a:ext cx="2429300" cy="1442400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5"/>
            <a:ext cx="8765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Ilość wypadków zależy od klasy drogi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400" y="1710200"/>
            <a:ext cx="4225400" cy="2818350"/>
          </a:xfrm>
          <a:prstGeom prst="rect">
            <a:avLst/>
          </a:prstGeom>
          <a:noFill/>
          <a:ln cap="flat" cmpd="sng" w="9525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32863" l="0" r="0" t="0"/>
          <a:stretch/>
        </p:blipFill>
        <p:spPr>
          <a:xfrm>
            <a:off x="609600" y="1362762"/>
            <a:ext cx="2913624" cy="35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Używane narzędzia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51535D"/>
                </a:solidFill>
              </a:rPr>
              <a:t>python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skrypty filtrujące / parsujące / konwertujące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parser sas7bdat - </a:t>
            </a:r>
            <a:r>
              <a:rPr b="1" lang="en">
                <a:solidFill>
                  <a:srgbClr val="51535D"/>
                </a:solidFill>
              </a:rPr>
              <a:t>github.com/openfisca/sas7bdat</a:t>
            </a: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51535D"/>
                </a:solidFill>
              </a:rPr>
              <a:t>PostgreSQL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relacyjna baza danych do persystencji</a:t>
            </a: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51535D"/>
                </a:solidFill>
              </a:rPr>
              <a:t>Narzędzia do analizy danych:</a:t>
            </a:r>
          </a:p>
          <a:p>
            <a:pPr indent="-381000" lvl="1" marL="914400" rtl="0">
              <a:lnSpc>
                <a:spcPct val="120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MS Excel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rgbClr val="51535D"/>
              </a:buClr>
              <a:buSzPct val="80000"/>
              <a:buFont typeface="Arial"/>
              <a:buChar char="●"/>
            </a:pPr>
            <a:r>
              <a:rPr lang="en">
                <a:solidFill>
                  <a:srgbClr val="51535D"/>
                </a:solidFill>
              </a:rPr>
              <a:t>Weka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425" y="990200"/>
            <a:ext cx="2628900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575" y="2660950"/>
            <a:ext cx="1695449" cy="13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925" y="3975400"/>
            <a:ext cx="819149" cy="81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 b="34546" l="4087" r="44952" t="20228"/>
          <a:stretch/>
        </p:blipFill>
        <p:spPr>
          <a:xfrm>
            <a:off x="4298450" y="4012375"/>
            <a:ext cx="1417300" cy="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Podsumowanie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532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Zintegrowano dane z USA i WB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Zrezygnowano z danych z polskiego POBR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Przeprowadzono liczne analizy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Postawiono i zweryfikowano 10 hipotez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Część hipotez potwierdziła się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Część potwierdziła się w pewnym stopniu</a:t>
            </a:r>
          </a:p>
          <a:p>
            <a:pPr indent="-381000" lvl="1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Niepotwierdzone hipotezy również dały istotne wnioski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Dziękujemy za uwagę</a:t>
            </a:r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Koniec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Przebieg prac - plan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75" y="1375400"/>
            <a:ext cx="6951174" cy="3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Przebieg prac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75" y="1375400"/>
            <a:ext cx="6951174" cy="34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>
            <a:off x="2535149" y="3892550"/>
            <a:ext cx="658750" cy="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>
            <a:off x="3891899" y="3892550"/>
            <a:ext cx="658750" cy="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 rot="1840627">
            <a:off x="5607975" y="3232525"/>
            <a:ext cx="658750" cy="56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b="23828" l="21387" r="18280" t="24371"/>
          <a:stretch/>
        </p:blipFill>
        <p:spPr>
          <a:xfrm>
            <a:off x="7037300" y="3178650"/>
            <a:ext cx="1226923" cy="10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Analiza statystyczna</a:t>
            </a:r>
          </a:p>
        </p:txBody>
      </p:sp>
      <p:graphicFrame>
        <p:nvGraphicFramePr>
          <p:cNvPr id="61" name="Shape 61"/>
          <p:cNvGraphicFramePr/>
          <p:nvPr/>
        </p:nvGraphicFramePr>
        <p:xfrm>
          <a:off x="304800" y="135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{BEB2F2FA-198B-4C3B-8C95-833E042D9802}</a:tableStyleId>
              </a:tblPr>
              <a:tblGrid>
                <a:gridCol w="971550"/>
                <a:gridCol w="925950"/>
                <a:gridCol w="948725"/>
                <a:gridCol w="948725"/>
                <a:gridCol w="948725"/>
              </a:tblGrid>
              <a:tr h="36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Ilość danych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Wypadki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Pojazdy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Uczestnicy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Ofiary</a:t>
                      </a:r>
                    </a:p>
                  </a:txBody>
                  <a:tcPr marT="91425" marB="91425" marR="91425" marL="91425"/>
                </a:tc>
              </a:tr>
              <a:tr h="324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1 300 141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1 947 730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3 430 324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1 450 505</a:t>
                      </a:r>
                    </a:p>
                  </a:txBody>
                  <a:tcPr marT="91425" marB="91425" marR="91425" marL="91425"/>
                </a:tc>
              </a:tr>
              <a:tr h="324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127 245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217 595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253 528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138 674</a:t>
                      </a:r>
                    </a:p>
                  </a:txBody>
                  <a:tcPr marT="91425" marB="91425" marR="91425" marL="91425"/>
                </a:tc>
              </a:tr>
              <a:tr h="324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USA + GB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1 427 386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2 183 616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3 683 852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1 589 179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67549"/>
          <a:stretch/>
        </p:blipFill>
        <p:spPr>
          <a:xfrm>
            <a:off x="609600" y="2819000"/>
            <a:ext cx="4047524" cy="21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33377" l="0" r="0" t="0"/>
          <a:stretch/>
        </p:blipFill>
        <p:spPr>
          <a:xfrm>
            <a:off x="5203275" y="1429824"/>
            <a:ext cx="3707699" cy="34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Hipoteza I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Złe warunki i oświetlenie przyczyną wypadków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b="33660" l="0" r="1797" t="0"/>
          <a:stretch/>
        </p:blipFill>
        <p:spPr>
          <a:xfrm>
            <a:off x="5364025" y="1250950"/>
            <a:ext cx="3322775" cy="36790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Shape 70"/>
          <p:cNvGraphicFramePr/>
          <p:nvPr/>
        </p:nvGraphicFramePr>
        <p:xfrm>
          <a:off x="490000" y="16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{A9A75618-0263-4EFB-A2DF-0A5AA43117D5}</a:tableStyleId>
              </a:tblPr>
              <a:tblGrid>
                <a:gridCol w="1000675"/>
                <a:gridCol w="1000675"/>
                <a:gridCol w="1000675"/>
                <a:gridCol w="1000675"/>
                <a:gridCol w="1000675"/>
              </a:tblGrid>
              <a:tr h="3491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USA 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GB 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1142653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88,17%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104834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82,98%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17222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1,33%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1,03%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WIND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445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0,03%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2,21%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108652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8,38%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14463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11,45%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SNOW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19108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1,47%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0,45%</a:t>
                      </a:r>
                    </a:p>
                  </a:txBody>
                  <a:tcPr marT="91425" marB="91425" marR="91425" marL="91425"/>
                </a:tc>
              </a:tr>
              <a:tr h="34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 + 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0,01%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2177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1,72%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II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Słaba widoczność przyczyną wypadków z pieszymi</a:t>
            </a:r>
          </a:p>
        </p:txBody>
      </p:sp>
      <p:graphicFrame>
        <p:nvGraphicFramePr>
          <p:cNvPr id="76" name="Shape 76"/>
          <p:cNvGraphicFramePr/>
          <p:nvPr/>
        </p:nvGraphicFramePr>
        <p:xfrm>
          <a:off x="794800" y="17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{522F8F8C-FD13-4260-A344-33AB333D4CDD}</a:tableStyleId>
              </a:tblPr>
              <a:tblGrid>
                <a:gridCol w="1634475"/>
                <a:gridCol w="1634475"/>
              </a:tblGrid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ACCIDENT %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16.36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17.10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SNOW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10.37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13.72</a:t>
                      </a:r>
                    </a:p>
                  </a:txBody>
                  <a:tcPr marT="91425" marB="91425" marR="91425" marL="91425"/>
                </a:tc>
              </a:tr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DARKNESS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21.51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5428" l="0" r="0" t="4089"/>
          <a:stretch/>
        </p:blipFill>
        <p:spPr>
          <a:xfrm>
            <a:off x="4698125" y="1304175"/>
            <a:ext cx="3853275" cy="3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IV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Warunki mają wpływ na przekraczanie prędkości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794800" y="17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{399831F0-B357-4DEB-AF39-D88B957770F0}</a:tableStyleId>
              </a:tblPr>
              <a:tblGrid>
                <a:gridCol w="1634475"/>
                <a:gridCol w="1634475"/>
              </a:tblGrid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CONDS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/>
                        <a:t>ACCIDENT %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17.79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12.60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SNOW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6.50</a:t>
                      </a:r>
                    </a:p>
                  </a:txBody>
                  <a:tcPr marT="91425" marB="91425" marR="91425" marL="91425"/>
                </a:tc>
              </a:tr>
              <a:tr h="26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FOG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14.76</a:t>
                      </a:r>
                    </a:p>
                  </a:txBody>
                  <a:tcPr marT="91425" marB="91425" marR="91425" marL="91425"/>
                </a:tc>
              </a:tr>
              <a:tr h="32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DARKNESS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</a:rPr>
                        <a:t>19.83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75" y="1434812"/>
            <a:ext cx="3318424" cy="33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Więcej pijanych kierowców w nocy, weekendy, święta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3325"/>
          <a:stretch/>
        </p:blipFill>
        <p:spPr>
          <a:xfrm>
            <a:off x="361050" y="1195225"/>
            <a:ext cx="3091074" cy="1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00" y="3037200"/>
            <a:ext cx="3616772" cy="1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9700" y="1809225"/>
            <a:ext cx="4916625" cy="30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2200" y="1381025"/>
            <a:ext cx="943200" cy="70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5"/>
            <a:ext cx="8438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Hipoteza VI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Pora roku i dnia mają wpływ na przekraczanie prędkości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350" y="2276300"/>
            <a:ext cx="4481449" cy="251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952125"/>
            <a:ext cx="3598700" cy="20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1188400"/>
            <a:ext cx="3202475" cy="17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525" y="1330800"/>
            <a:ext cx="1340725" cy="13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