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FD09DC0-F693-468D-8009-01EF30A90712}">
  <a:tblStyle styleId="{1FD09DC0-F693-468D-8009-01EF30A9071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6AC9EF0-D490-443C-B781-361C599E2286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C04ED015-1B5D-4362-9CC8-55E13355FDCC}" styleName="Table_2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9D7AF3DC-7CD0-40C6-87AB-433B8C4048EA}" styleName="Table_3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6" Type="http://schemas.openxmlformats.org/officeDocument/2006/relationships/image" Target="../media/image14.jpg"/><Relationship Id="rId5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22.png"/><Relationship Id="rId6" Type="http://schemas.openxmlformats.org/officeDocument/2006/relationships/image" Target="../media/image21.jpg"/><Relationship Id="rId5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7.png"/><Relationship Id="rId6" Type="http://schemas.openxmlformats.org/officeDocument/2006/relationships/image" Target="../media/image04.jpg"/><Relationship Id="rId5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6.png"/><Relationship Id="rId6" Type="http://schemas.openxmlformats.org/officeDocument/2006/relationships/image" Target="../media/image12.jpg"/><Relationship Id="rId5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4800"/>
              <a:t>Analiza przyczyn wypadków drogowych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USA oraz WB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wypadki śmiertelne w latach 1979 - 2013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/>
              <a:t>Łukasz Opioła</a:t>
            </a:r>
          </a:p>
          <a:p>
            <a:pPr>
              <a:spcBef>
                <a:spcPts val="0"/>
              </a:spcBef>
              <a:buNone/>
            </a:pPr>
            <a:r>
              <a:rPr lang="en" sz="3600"/>
              <a:t>Beata Skiba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5"/>
            <a:ext cx="8765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Hipoteza VII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Pora roku i dnia wpływają na ilość wypadków z pieszymi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1804" l="0" r="3707" t="66419"/>
          <a:stretch/>
        </p:blipFill>
        <p:spPr>
          <a:xfrm>
            <a:off x="73200" y="1214700"/>
            <a:ext cx="3474624" cy="18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34718" l="0" r="3707" t="33504"/>
          <a:stretch/>
        </p:blipFill>
        <p:spPr>
          <a:xfrm>
            <a:off x="1749600" y="3103750"/>
            <a:ext cx="3474624" cy="18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67743" l="1218" r="4362" t="-918"/>
          <a:stretch/>
        </p:blipFill>
        <p:spPr>
          <a:xfrm>
            <a:off x="3578550" y="1168275"/>
            <a:ext cx="3168924" cy="17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250" y="1202674"/>
            <a:ext cx="2468474" cy="374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5"/>
            <a:ext cx="8765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Hipoteza VIII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Najwięcej wypadków w godz. szczytu, weekendy i święta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33382" l="0" r="0" t="0"/>
          <a:stretch/>
        </p:blipFill>
        <p:spPr>
          <a:xfrm>
            <a:off x="228600" y="1250925"/>
            <a:ext cx="3328899" cy="367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 b="1382" l="0" r="0" t="68165"/>
          <a:stretch/>
        </p:blipFill>
        <p:spPr>
          <a:xfrm>
            <a:off x="4890475" y="1204375"/>
            <a:ext cx="3780049" cy="192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5">
            <a:alphaModFix/>
          </a:blip>
          <a:srcRect b="2052" l="0" r="0" t="67263"/>
          <a:stretch/>
        </p:blipFill>
        <p:spPr>
          <a:xfrm>
            <a:off x="4062750" y="3110400"/>
            <a:ext cx="3648850" cy="18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5"/>
            <a:ext cx="8765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Hipoteza IX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Młodociani kierowcy powodują więcej wypadków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68456"/>
          <a:stretch/>
        </p:blipFill>
        <p:spPr>
          <a:xfrm>
            <a:off x="4074325" y="2941050"/>
            <a:ext cx="4755474" cy="20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 b="806" l="0" r="0" t="64564"/>
          <a:stretch/>
        </p:blipFill>
        <p:spPr>
          <a:xfrm>
            <a:off x="457200" y="1202825"/>
            <a:ext cx="3987624" cy="198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475" y="3324350"/>
            <a:ext cx="2802485" cy="1498800"/>
          </a:xfrm>
          <a:prstGeom prst="rect">
            <a:avLst/>
          </a:prstGeom>
          <a:noFill/>
          <a:ln cap="flat" cmpd="sng" w="9525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8" name="Shape 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9075" y="1344100"/>
            <a:ext cx="2429300" cy="1442400"/>
          </a:xfrm>
          <a:prstGeom prst="rect">
            <a:avLst/>
          </a:prstGeom>
          <a:noFill/>
          <a:ln cap="flat" cmpd="sng" w="9525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5"/>
            <a:ext cx="8765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Hipoteza 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Ilość wypadków zależy od klasy drogi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400" y="1710200"/>
            <a:ext cx="4225400" cy="2818350"/>
          </a:xfrm>
          <a:prstGeom prst="rect">
            <a:avLst/>
          </a:prstGeom>
          <a:noFill/>
          <a:ln cap="flat" cmpd="sng" w="9525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 b="32863" l="0" r="0" t="0"/>
          <a:stretch/>
        </p:blipFill>
        <p:spPr>
          <a:xfrm>
            <a:off x="609600" y="1362762"/>
            <a:ext cx="2913624" cy="351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Używane narzędzia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20000"/>
              </a:lnSpc>
              <a:spcBef>
                <a:spcPts val="0"/>
              </a:spcBef>
              <a:buClr>
                <a:srgbClr val="51535D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51535D"/>
                </a:solidFill>
              </a:rPr>
              <a:t>python</a:t>
            </a:r>
          </a:p>
          <a:p>
            <a:pPr indent="-381000" lvl="1" marL="914400" rtl="0">
              <a:lnSpc>
                <a:spcPct val="120000"/>
              </a:lnSpc>
              <a:spcBef>
                <a:spcPts val="0"/>
              </a:spcBef>
              <a:buClr>
                <a:srgbClr val="51535D"/>
              </a:buClr>
              <a:buSzPct val="80000"/>
              <a:buFont typeface="Arial"/>
              <a:buChar char="●"/>
            </a:pPr>
            <a:r>
              <a:rPr lang="en">
                <a:solidFill>
                  <a:srgbClr val="51535D"/>
                </a:solidFill>
              </a:rPr>
              <a:t>skrypty filtrujące / parsujące / konwertujące</a:t>
            </a:r>
          </a:p>
          <a:p>
            <a:pPr indent="-381000" lvl="1" marL="914400" rtl="0">
              <a:lnSpc>
                <a:spcPct val="120000"/>
              </a:lnSpc>
              <a:spcBef>
                <a:spcPts val="0"/>
              </a:spcBef>
              <a:buClr>
                <a:srgbClr val="51535D"/>
              </a:buClr>
              <a:buSzPct val="80000"/>
              <a:buFont typeface="Arial"/>
              <a:buChar char="●"/>
            </a:pPr>
            <a:r>
              <a:rPr lang="en">
                <a:solidFill>
                  <a:srgbClr val="51535D"/>
                </a:solidFill>
              </a:rPr>
              <a:t>parser sas7bdat - </a:t>
            </a:r>
            <a:r>
              <a:rPr b="1" lang="en">
                <a:solidFill>
                  <a:srgbClr val="51535D"/>
                </a:solidFill>
              </a:rPr>
              <a:t>github.com/openfisca/sas7bdat</a:t>
            </a:r>
          </a:p>
          <a:p>
            <a:pPr indent="-381000" lvl="0" marL="457200" rtl="0">
              <a:lnSpc>
                <a:spcPct val="120000"/>
              </a:lnSpc>
              <a:spcBef>
                <a:spcPts val="0"/>
              </a:spcBef>
              <a:buClr>
                <a:srgbClr val="51535D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51535D"/>
                </a:solidFill>
              </a:rPr>
              <a:t>PostgreSQL</a:t>
            </a:r>
          </a:p>
          <a:p>
            <a:pPr indent="-381000" lvl="1" marL="914400" rtl="0">
              <a:lnSpc>
                <a:spcPct val="120000"/>
              </a:lnSpc>
              <a:spcBef>
                <a:spcPts val="0"/>
              </a:spcBef>
              <a:buClr>
                <a:srgbClr val="51535D"/>
              </a:buClr>
              <a:buSzPct val="80000"/>
              <a:buFont typeface="Arial"/>
              <a:buChar char="●"/>
            </a:pPr>
            <a:r>
              <a:rPr lang="en">
                <a:solidFill>
                  <a:srgbClr val="51535D"/>
                </a:solidFill>
              </a:rPr>
              <a:t>relacyjna baza danych do persystencji</a:t>
            </a:r>
          </a:p>
          <a:p>
            <a:pPr indent="-381000" lvl="0" marL="457200" rtl="0">
              <a:lnSpc>
                <a:spcPct val="120000"/>
              </a:lnSpc>
              <a:spcBef>
                <a:spcPts val="0"/>
              </a:spcBef>
              <a:buClr>
                <a:srgbClr val="51535D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51535D"/>
                </a:solidFill>
              </a:rPr>
              <a:t>Narzędzia do analizy danych:</a:t>
            </a:r>
          </a:p>
          <a:p>
            <a:pPr indent="-381000" lvl="1" marL="914400" rtl="0">
              <a:lnSpc>
                <a:spcPct val="120000"/>
              </a:lnSpc>
              <a:spcBef>
                <a:spcPts val="0"/>
              </a:spcBef>
              <a:buClr>
                <a:srgbClr val="51535D"/>
              </a:buClr>
              <a:buSzPct val="80000"/>
              <a:buFont typeface="Arial"/>
              <a:buChar char="●"/>
            </a:pPr>
            <a:r>
              <a:rPr lang="en">
                <a:solidFill>
                  <a:srgbClr val="51535D"/>
                </a:solidFill>
              </a:rPr>
              <a:t>MS Excel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rgbClr val="51535D"/>
              </a:buClr>
              <a:buSzPct val="80000"/>
              <a:buFont typeface="Arial"/>
              <a:buChar char="●"/>
            </a:pPr>
            <a:r>
              <a:rPr lang="en">
                <a:solidFill>
                  <a:srgbClr val="51535D"/>
                </a:solidFill>
              </a:rPr>
              <a:t>Weka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425" y="990200"/>
            <a:ext cx="2628900" cy="11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9575" y="2660950"/>
            <a:ext cx="1695449" cy="131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1925" y="3975400"/>
            <a:ext cx="819149" cy="81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6">
            <a:alphaModFix/>
          </a:blip>
          <a:srcRect b="34546" l="4087" r="44952" t="20228"/>
          <a:stretch/>
        </p:blipFill>
        <p:spPr>
          <a:xfrm>
            <a:off x="4298450" y="4012375"/>
            <a:ext cx="1417300" cy="7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Dziękujemy za uwagę</a:t>
            </a: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Koniec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Przebieg prac - plan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375" y="1375400"/>
            <a:ext cx="6951174" cy="34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Przebieg prac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375" y="1375400"/>
            <a:ext cx="6951174" cy="34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4">
            <a:alphaModFix/>
          </a:blip>
          <a:srcRect b="23828" l="21387" r="18280" t="24371"/>
          <a:stretch/>
        </p:blipFill>
        <p:spPr>
          <a:xfrm>
            <a:off x="2535149" y="3892550"/>
            <a:ext cx="658750" cy="5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4">
            <a:alphaModFix/>
          </a:blip>
          <a:srcRect b="23828" l="21387" r="18280" t="24371"/>
          <a:stretch/>
        </p:blipFill>
        <p:spPr>
          <a:xfrm>
            <a:off x="3891899" y="3892550"/>
            <a:ext cx="658750" cy="5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4">
            <a:alphaModFix/>
          </a:blip>
          <a:srcRect b="23828" l="21387" r="18280" t="24371"/>
          <a:stretch/>
        </p:blipFill>
        <p:spPr>
          <a:xfrm rot="1840627">
            <a:off x="5607975" y="3232525"/>
            <a:ext cx="658750" cy="56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4">
            <a:alphaModFix/>
          </a:blip>
          <a:srcRect b="23828" l="21387" r="18280" t="24371"/>
          <a:stretch/>
        </p:blipFill>
        <p:spPr>
          <a:xfrm>
            <a:off x="7037300" y="3178650"/>
            <a:ext cx="1226923" cy="10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Analiza statystyczna</a:t>
            </a:r>
          </a:p>
        </p:txBody>
      </p:sp>
      <p:graphicFrame>
        <p:nvGraphicFramePr>
          <p:cNvPr id="61" name="Shape 61"/>
          <p:cNvGraphicFramePr/>
          <p:nvPr/>
        </p:nvGraphicFramePr>
        <p:xfrm>
          <a:off x="304800" y="135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{1FD09DC0-F693-468D-8009-01EF30A90712}</a:tableStyleId>
              </a:tblPr>
              <a:tblGrid>
                <a:gridCol w="971550"/>
                <a:gridCol w="925950"/>
                <a:gridCol w="948725"/>
                <a:gridCol w="948725"/>
                <a:gridCol w="948725"/>
              </a:tblGrid>
              <a:tr h="36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Ilość danych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Wypadki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Pojazdy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Uczestnicy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Ofiary</a:t>
                      </a:r>
                    </a:p>
                  </a:txBody>
                  <a:tcPr marT="91425" marB="91425" marR="91425" marL="91425"/>
                </a:tc>
              </a:tr>
              <a:tr h="324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USA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1 300 141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1 947 730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3 430 324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1 450 505</a:t>
                      </a:r>
                    </a:p>
                  </a:txBody>
                  <a:tcPr marT="91425" marB="91425" marR="91425" marL="91425"/>
                </a:tc>
              </a:tr>
              <a:tr h="324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GB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127 245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217 595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253 528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138 674</a:t>
                      </a:r>
                    </a:p>
                  </a:txBody>
                  <a:tcPr marT="91425" marB="91425" marR="91425" marL="91425"/>
                </a:tc>
              </a:tr>
              <a:tr h="324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USA + GB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1 427 386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2 183 616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3 683 852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1 589 179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67549"/>
          <a:stretch/>
        </p:blipFill>
        <p:spPr>
          <a:xfrm>
            <a:off x="609600" y="2819000"/>
            <a:ext cx="4047524" cy="21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 b="33377" l="0" r="0" t="0"/>
          <a:stretch/>
        </p:blipFill>
        <p:spPr>
          <a:xfrm>
            <a:off x="5203275" y="1429824"/>
            <a:ext cx="3707699" cy="34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Hipoteza I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Złe warunki i oświetlenie przyczyną wypadków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33660" l="0" r="1797" t="0"/>
          <a:stretch/>
        </p:blipFill>
        <p:spPr>
          <a:xfrm>
            <a:off x="5364025" y="1250950"/>
            <a:ext cx="3322775" cy="36790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" name="Shape 70"/>
          <p:cNvGraphicFramePr/>
          <p:nvPr/>
        </p:nvGraphicFramePr>
        <p:xfrm>
          <a:off x="490000" y="166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{A6AC9EF0-D490-443C-B781-361C599E2286}</a:tableStyleId>
              </a:tblPr>
              <a:tblGrid>
                <a:gridCol w="1000675"/>
                <a:gridCol w="1000675"/>
                <a:gridCol w="1000675"/>
                <a:gridCol w="1000675"/>
                <a:gridCol w="1000675"/>
              </a:tblGrid>
              <a:tr h="3491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CONDS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USA 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GB %</a:t>
                      </a:r>
                    </a:p>
                  </a:txBody>
                  <a:tcPr marT="91425" marB="91425" marR="91425" marL="91425"/>
                </a:tc>
              </a:tr>
              <a:tr h="349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NONE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1142653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88,17%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104834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82,98%</a:t>
                      </a:r>
                    </a:p>
                  </a:txBody>
                  <a:tcPr marT="91425" marB="91425" marR="91425" marL="91425"/>
                </a:tc>
              </a:tr>
              <a:tr h="349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FOG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17222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1,33%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1306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1,03%</a:t>
                      </a:r>
                    </a:p>
                  </a:txBody>
                  <a:tcPr marT="91425" marB="91425" marR="91425" marL="91425"/>
                </a:tc>
              </a:tr>
              <a:tr h="349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WIND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0,03%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2798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2,21%</a:t>
                      </a:r>
                    </a:p>
                  </a:txBody>
                  <a:tcPr marT="91425" marB="91425" marR="91425" marL="91425"/>
                </a:tc>
              </a:tr>
              <a:tr h="349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RAIN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108652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8,38%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14463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11,45%</a:t>
                      </a:r>
                    </a:p>
                  </a:txBody>
                  <a:tcPr marT="91425" marB="91425" marR="91425" marL="91425"/>
                </a:tc>
              </a:tr>
              <a:tr h="3491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SNOW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19108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1,47%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565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0,45%</a:t>
                      </a:r>
                    </a:p>
                  </a:txBody>
                  <a:tcPr marT="91425" marB="91425" marR="91425" marL="91425"/>
                </a:tc>
              </a:tr>
              <a:tr h="349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 + 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0,01%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2177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1,72%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Hipoteza II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Słaba widoczność przyczyną wypadków z pieszymi</a:t>
            </a:r>
          </a:p>
        </p:txBody>
      </p:sp>
      <p:graphicFrame>
        <p:nvGraphicFramePr>
          <p:cNvPr id="76" name="Shape 76"/>
          <p:cNvGraphicFramePr/>
          <p:nvPr/>
        </p:nvGraphicFramePr>
        <p:xfrm>
          <a:off x="794800" y="171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{C04ED015-1B5D-4362-9CC8-55E13355FDCC}</a:tableStyleId>
              </a:tblPr>
              <a:tblGrid>
                <a:gridCol w="1634475"/>
                <a:gridCol w="1634475"/>
              </a:tblGrid>
              <a:tr h="322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CONDS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ACCIDENT %</a:t>
                      </a:r>
                    </a:p>
                  </a:txBody>
                  <a:tcPr marT="91425" marB="91425" marR="91425" marL="91425"/>
                </a:tc>
              </a:tr>
              <a:tr h="268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16.36</a:t>
                      </a:r>
                    </a:p>
                  </a:txBody>
                  <a:tcPr marT="91425" marB="91425" marR="91425" marL="91425"/>
                </a:tc>
              </a:tr>
              <a:tr h="268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RAIN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17.10</a:t>
                      </a:r>
                    </a:p>
                  </a:txBody>
                  <a:tcPr marT="91425" marB="91425" marR="91425" marL="91425"/>
                </a:tc>
              </a:tr>
              <a:tr h="268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SNOW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10.37</a:t>
                      </a:r>
                    </a:p>
                  </a:txBody>
                  <a:tcPr marT="91425" marB="91425" marR="91425" marL="91425"/>
                </a:tc>
              </a:tr>
              <a:tr h="268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FOG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13.72</a:t>
                      </a:r>
                    </a:p>
                  </a:txBody>
                  <a:tcPr marT="91425" marB="91425" marR="91425" marL="91425"/>
                </a:tc>
              </a:tr>
              <a:tr h="322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DARKNESS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21.51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5428" l="0" r="0" t="4089"/>
          <a:stretch/>
        </p:blipFill>
        <p:spPr>
          <a:xfrm>
            <a:off x="4698125" y="1304175"/>
            <a:ext cx="3853275" cy="34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Hipoteza IV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Warunki mają wpływ na przekraczanie prędkości</a:t>
            </a:r>
          </a:p>
        </p:txBody>
      </p:sp>
      <p:graphicFrame>
        <p:nvGraphicFramePr>
          <p:cNvPr id="83" name="Shape 83"/>
          <p:cNvGraphicFramePr/>
          <p:nvPr/>
        </p:nvGraphicFramePr>
        <p:xfrm>
          <a:off x="794800" y="171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{9D7AF3DC-7CD0-40C6-87AB-433B8C4048EA}</a:tableStyleId>
              </a:tblPr>
              <a:tblGrid>
                <a:gridCol w="1634475"/>
                <a:gridCol w="1634475"/>
              </a:tblGrid>
              <a:tr h="322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CONDS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ACCIDENT %</a:t>
                      </a:r>
                    </a:p>
                  </a:txBody>
                  <a:tcPr marT="91425" marB="91425" marR="91425" marL="91425"/>
                </a:tc>
              </a:tr>
              <a:tr h="268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17.79</a:t>
                      </a:r>
                    </a:p>
                  </a:txBody>
                  <a:tcPr marT="91425" marB="91425" marR="91425" marL="91425"/>
                </a:tc>
              </a:tr>
              <a:tr h="268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RAIN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12.60</a:t>
                      </a:r>
                    </a:p>
                  </a:txBody>
                  <a:tcPr marT="91425" marB="91425" marR="91425" marL="91425"/>
                </a:tc>
              </a:tr>
              <a:tr h="268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SNOW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6.50</a:t>
                      </a:r>
                    </a:p>
                  </a:txBody>
                  <a:tcPr marT="91425" marB="91425" marR="91425" marL="91425"/>
                </a:tc>
              </a:tr>
              <a:tr h="268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FOG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14.76</a:t>
                      </a:r>
                    </a:p>
                  </a:txBody>
                  <a:tcPr marT="91425" marB="91425" marR="91425" marL="91425"/>
                </a:tc>
              </a:tr>
              <a:tr h="322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DARKNESS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19.83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375" y="1434812"/>
            <a:ext cx="3318424" cy="33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Hipoteza V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Więcej pijanych kierowców w nocy, weekendy, święta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3325"/>
          <a:stretch/>
        </p:blipFill>
        <p:spPr>
          <a:xfrm>
            <a:off x="361050" y="1195225"/>
            <a:ext cx="3091074" cy="19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00" y="3037200"/>
            <a:ext cx="3616772" cy="19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9700" y="1809225"/>
            <a:ext cx="4916625" cy="30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2200" y="1381025"/>
            <a:ext cx="943200" cy="70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5"/>
            <a:ext cx="84389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Hipoteza VI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Pora roku i dnia mają wpływ na przekraczanie prędkości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350" y="2276300"/>
            <a:ext cx="4481449" cy="251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2952125"/>
            <a:ext cx="3598700" cy="202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1188400"/>
            <a:ext cx="3202475" cy="17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4525" y="1330800"/>
            <a:ext cx="1340725" cy="13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