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7" r:id="rId2"/>
    <p:sldId id="353" r:id="rId3"/>
    <p:sldId id="349" r:id="rId4"/>
    <p:sldId id="258" r:id="rId5"/>
    <p:sldId id="259" r:id="rId6"/>
    <p:sldId id="260" r:id="rId7"/>
    <p:sldId id="261" r:id="rId8"/>
    <p:sldId id="354" r:id="rId9"/>
    <p:sldId id="262" r:id="rId10"/>
    <p:sldId id="264" r:id="rId11"/>
    <p:sldId id="263" r:id="rId12"/>
    <p:sldId id="265" r:id="rId13"/>
    <p:sldId id="266" r:id="rId14"/>
    <p:sldId id="362" r:id="rId15"/>
    <p:sldId id="363" r:id="rId16"/>
    <p:sldId id="355" r:id="rId17"/>
    <p:sldId id="267" r:id="rId18"/>
    <p:sldId id="359" r:id="rId19"/>
    <p:sldId id="360" r:id="rId20"/>
    <p:sldId id="358" r:id="rId21"/>
    <p:sldId id="268" r:id="rId22"/>
    <p:sldId id="347" r:id="rId23"/>
    <p:sldId id="367" r:id="rId24"/>
    <p:sldId id="368" r:id="rId25"/>
    <p:sldId id="350" r:id="rId26"/>
    <p:sldId id="269" r:id="rId27"/>
    <p:sldId id="270" r:id="rId28"/>
    <p:sldId id="271" r:id="rId29"/>
    <p:sldId id="272" r:id="rId30"/>
    <p:sldId id="273" r:id="rId31"/>
    <p:sldId id="274" r:id="rId32"/>
    <p:sldId id="275" r:id="rId33"/>
    <p:sldId id="276" r:id="rId34"/>
    <p:sldId id="277" r:id="rId35"/>
    <p:sldId id="278" r:id="rId36"/>
    <p:sldId id="281" r:id="rId37"/>
    <p:sldId id="283" r:id="rId38"/>
    <p:sldId id="279" r:id="rId39"/>
    <p:sldId id="280" r:id="rId40"/>
    <p:sldId id="282" r:id="rId41"/>
    <p:sldId id="284" r:id="rId42"/>
    <p:sldId id="285" r:id="rId43"/>
    <p:sldId id="286" r:id="rId44"/>
    <p:sldId id="287" r:id="rId45"/>
    <p:sldId id="351" r:id="rId46"/>
    <p:sldId id="288" r:id="rId47"/>
    <p:sldId id="361" r:id="rId48"/>
    <p:sldId id="289" r:id="rId49"/>
    <p:sldId id="290" r:id="rId50"/>
    <p:sldId id="291" r:id="rId51"/>
    <p:sldId id="297" r:id="rId52"/>
    <p:sldId id="298" r:id="rId53"/>
    <p:sldId id="295" r:id="rId54"/>
    <p:sldId id="296" r:id="rId55"/>
    <p:sldId id="292" r:id="rId56"/>
    <p:sldId id="293" r:id="rId57"/>
    <p:sldId id="294" r:id="rId58"/>
    <p:sldId id="299" r:id="rId59"/>
    <p:sldId id="300" r:id="rId60"/>
    <p:sldId id="356" r:id="rId61"/>
    <p:sldId id="301" r:id="rId62"/>
    <p:sldId id="302" r:id="rId63"/>
    <p:sldId id="303" r:id="rId64"/>
    <p:sldId id="304" r:id="rId65"/>
    <p:sldId id="305" r:id="rId66"/>
    <p:sldId id="307" r:id="rId67"/>
    <p:sldId id="308" r:id="rId68"/>
    <p:sldId id="309" r:id="rId69"/>
    <p:sldId id="310" r:id="rId70"/>
    <p:sldId id="306" r:id="rId71"/>
    <p:sldId id="311" r:id="rId72"/>
    <p:sldId id="312" r:id="rId73"/>
    <p:sldId id="313" r:id="rId74"/>
    <p:sldId id="314" r:id="rId75"/>
    <p:sldId id="315" r:id="rId76"/>
    <p:sldId id="316" r:id="rId77"/>
    <p:sldId id="318" r:id="rId78"/>
    <p:sldId id="317" r:id="rId79"/>
    <p:sldId id="319" r:id="rId80"/>
    <p:sldId id="320" r:id="rId81"/>
    <p:sldId id="321" r:id="rId82"/>
    <p:sldId id="322" r:id="rId83"/>
    <p:sldId id="323" r:id="rId84"/>
    <p:sldId id="324" r:id="rId85"/>
    <p:sldId id="325" r:id="rId86"/>
    <p:sldId id="326" r:id="rId87"/>
    <p:sldId id="327" r:id="rId88"/>
    <p:sldId id="328" r:id="rId89"/>
    <p:sldId id="329" r:id="rId90"/>
    <p:sldId id="330" r:id="rId91"/>
    <p:sldId id="331" r:id="rId92"/>
    <p:sldId id="332" r:id="rId93"/>
    <p:sldId id="333" r:id="rId94"/>
    <p:sldId id="334" r:id="rId95"/>
    <p:sldId id="335" r:id="rId96"/>
    <p:sldId id="336" r:id="rId97"/>
    <p:sldId id="337" r:id="rId98"/>
    <p:sldId id="338" r:id="rId99"/>
    <p:sldId id="339" r:id="rId100"/>
    <p:sldId id="340" r:id="rId101"/>
    <p:sldId id="352" r:id="rId102"/>
    <p:sldId id="341" r:id="rId103"/>
    <p:sldId id="342" r:id="rId104"/>
    <p:sldId id="343" r:id="rId105"/>
    <p:sldId id="344" r:id="rId106"/>
    <p:sldId id="345" r:id="rId107"/>
    <p:sldId id="346" r:id="rId108"/>
    <p:sldId id="366" r:id="rId109"/>
    <p:sldId id="365" r:id="rId110"/>
    <p:sldId id="364" r:id="rId111"/>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572" y="-17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AF096A-3356-4226-AC76-F79FB59802A2}" type="datetimeFigureOut">
              <a:rPr lang="it-IT" smtClean="0"/>
              <a:pPr/>
              <a:t>22/03/2018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30D5D5-BC1B-4C75-9B47-CC7496B329F5}" type="slidenum">
              <a:rPr lang="it-IT" smtClean="0"/>
              <a:pPr/>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230D5D5-BC1B-4C75-9B47-CC7496B329F5}" type="slidenum">
              <a:rPr lang="it-IT" smtClean="0"/>
              <a:pPr/>
              <a:t>17</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230D5D5-BC1B-4C75-9B47-CC7496B329F5}" type="slidenum">
              <a:rPr lang="it-IT" smtClean="0"/>
              <a:pPr/>
              <a:t>60</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7230D5D5-BC1B-4C75-9B47-CC7496B329F5}" type="slidenum">
              <a:rPr lang="it-IT" smtClean="0"/>
              <a:pPr/>
              <a:t>82</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C862CFBD-6259-48B0-8E0F-C57CDE5BABC3}" type="datetimeFigureOut">
              <a:rPr lang="it-IT" smtClean="0"/>
              <a:pPr/>
              <a:t>22/03/2018</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4D4D9B24-151B-4298-A09B-D5DFD5BA068C}"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2CFBD-6259-48B0-8E0F-C57CDE5BABC3}" type="datetimeFigureOut">
              <a:rPr lang="it-IT" smtClean="0"/>
              <a:pPr/>
              <a:t>22/03/2018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4D9B24-151B-4298-A09B-D5DFD5BA068C}"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consob.it/web/investor-education"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hyperlink" Target="http://www.consob.it/web/investor-education/rischi-dell-investiment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www.consob.it/web/investor-education/rischi-dell-investimento"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consob.it/web/investor-education/rischi-dell-investiment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2132856"/>
            <a:ext cx="8229600" cy="2794322"/>
          </a:xfrm>
        </p:spPr>
        <p:txBody>
          <a:bodyPr/>
          <a:lstStyle/>
          <a:p>
            <a:r>
              <a:rPr lang="it-IT" b="1" dirty="0"/>
              <a:t>Gestione di portafoglio e valutazione di adeguatezza</a:t>
            </a:r>
            <a:r>
              <a:rPr lang="it-IT" dirty="0"/>
              <a:t/>
            </a:r>
            <a:br>
              <a:rPr lang="it-IT" dirty="0"/>
            </a:br>
            <a:r>
              <a:rPr lang="it-IT" b="1" dirty="0"/>
              <a:t> </a:t>
            </a: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sz="3100" b="1" dirty="0" smtClean="0"/>
              <a:t>Principi fondamentali della gestione di portafoglio</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85000" lnSpcReduction="20000"/>
          </a:bodyPr>
          <a:lstStyle/>
          <a:p>
            <a:r>
              <a:rPr lang="it-IT" sz="2400" b="1" dirty="0" smtClean="0"/>
              <a:t>(</a:t>
            </a:r>
            <a:r>
              <a:rPr lang="it-IT" sz="2400" b="1" i="1" dirty="0" smtClean="0"/>
              <a:t>segue) </a:t>
            </a:r>
            <a:r>
              <a:rPr lang="it-IT" sz="2400" b="1" i="1" dirty="0" smtClean="0">
                <a:solidFill>
                  <a:schemeClr val="accent1">
                    <a:lumMod val="50000"/>
                  </a:schemeClr>
                </a:solidFill>
              </a:rPr>
              <a:t>La disciplina degli incentivi riguardanti la gestione del portafoglio</a:t>
            </a:r>
          </a:p>
          <a:p>
            <a:endParaRPr lang="it-IT" sz="2400" b="1" dirty="0" smtClean="0"/>
          </a:p>
          <a:p>
            <a:r>
              <a:rPr lang="it-IT" sz="2400" b="1" dirty="0" smtClean="0"/>
              <a:t>Fermo restando quanto previsto dall'articolo 24, comma 1-</a:t>
            </a:r>
            <a:r>
              <a:rPr lang="it-IT" sz="2400" b="1" i="1" dirty="0" smtClean="0"/>
              <a:t>bis</a:t>
            </a:r>
            <a:r>
              <a:rPr lang="it-IT" sz="2400" b="1" dirty="0" smtClean="0"/>
              <a:t>,</a:t>
            </a:r>
            <a:r>
              <a:rPr lang="it-IT" sz="2400" b="1" i="1" dirty="0" smtClean="0"/>
              <a:t> </a:t>
            </a:r>
            <a:r>
              <a:rPr lang="it-IT" sz="2400" b="1" dirty="0" smtClean="0"/>
              <a:t>del </a:t>
            </a:r>
            <a:r>
              <a:rPr lang="it-IT" sz="2400" b="1" dirty="0" err="1" smtClean="0"/>
              <a:t>Tuf</a:t>
            </a:r>
            <a:r>
              <a:rPr lang="it-IT" sz="2400" b="1" dirty="0" smtClean="0"/>
              <a:t>, l'articolo 54</a:t>
            </a:r>
            <a:r>
              <a:rPr lang="it-IT" sz="2400" b="1" i="1" dirty="0" smtClean="0"/>
              <a:t> </a:t>
            </a:r>
            <a:r>
              <a:rPr lang="it-IT" sz="2400" b="1" dirty="0" smtClean="0"/>
              <a:t>del regolamento intermediari della Consob (</a:t>
            </a:r>
            <a:r>
              <a:rPr lang="it-IT" sz="2000" b="1" dirty="0" smtClean="0"/>
              <a:t>delibera n. 20307 del 15 febbraio 2018</a:t>
            </a:r>
            <a:r>
              <a:rPr lang="it-IT" sz="2000" b="1" smtClean="0"/>
              <a:t>, di </a:t>
            </a:r>
            <a:r>
              <a:rPr lang="it-IT" sz="2400" b="1" smtClean="0"/>
              <a:t>seguito </a:t>
            </a:r>
            <a:r>
              <a:rPr lang="it-IT" sz="2400" b="1" dirty="0" smtClean="0"/>
              <a:t>anche RI) prevede che  gli intermediari che prestano il servizio di gestione di portafogli:</a:t>
            </a:r>
            <a:endParaRPr lang="it-IT" sz="2400" dirty="0" smtClean="0"/>
          </a:p>
          <a:p>
            <a:pPr lvl="1"/>
            <a:r>
              <a:rPr lang="it-IT" sz="2000" b="1" i="1" dirty="0" smtClean="0"/>
              <a:t>a) </a:t>
            </a:r>
            <a:r>
              <a:rPr lang="it-IT" sz="2000" b="1" dirty="0" smtClean="0"/>
              <a:t>restituiscono al cliente, non appena ragionevolmente possibile dopo la loro ricezione, ogni compenso, commissione o beneficio monetario pagato o fornito da terzi, o da un soggetto che agisce per loro conto, in relazione ai servizi prestati al cliente. Tutti i compensi, commissioni o benefici monetari ricevuti da terzi in relazione alla prestazione del servizio di gestione di portafogli sono trasferiti integralmente al cliente;</a:t>
            </a:r>
            <a:endParaRPr lang="it-IT" sz="2000" dirty="0" smtClean="0"/>
          </a:p>
          <a:p>
            <a:pPr lvl="1"/>
            <a:r>
              <a:rPr lang="it-IT" sz="2000" b="1" i="1" dirty="0" smtClean="0"/>
              <a:t>b) </a:t>
            </a:r>
            <a:r>
              <a:rPr lang="it-IT" sz="2000" b="1" dirty="0" smtClean="0"/>
              <a:t>stabiliscono e attuano una politica per assicurare che compensi, commissioni o benefici monetari pagati o forniti da terzi, o da un soggetto che agisce per loro conto, siano assegnati e trasferiti a ogni singolo cliente;</a:t>
            </a:r>
            <a:endParaRPr lang="it-IT" sz="2000" dirty="0" smtClean="0"/>
          </a:p>
          <a:p>
            <a:pPr lvl="1"/>
            <a:r>
              <a:rPr lang="it-IT" sz="2000" b="1" i="1" dirty="0" smtClean="0"/>
              <a:t>c) </a:t>
            </a:r>
            <a:r>
              <a:rPr lang="it-IT" sz="2000" b="1" dirty="0" smtClean="0"/>
              <a:t>informano i clienti sui compensi, commissioni o qualsiasi beneficio monetario a essi trasferiti mediante adeguate modalità.</a:t>
            </a:r>
            <a:endParaRPr lang="it-IT" sz="20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I cambiamenti nella composizione del portafoglio gestito</a:t>
            </a:r>
            <a:endParaRPr lang="it-IT" dirty="0"/>
          </a:p>
        </p:txBody>
      </p:sp>
      <p:sp>
        <p:nvSpPr>
          <p:cNvPr id="3" name="Segnaposto contenuto 2"/>
          <p:cNvSpPr>
            <a:spLocks noGrp="1"/>
          </p:cNvSpPr>
          <p:nvPr>
            <p:ph idx="1"/>
          </p:nvPr>
        </p:nvSpPr>
        <p:spPr/>
        <p:txBody>
          <a:bodyPr>
            <a:normAutofit fontScale="92500" lnSpcReduction="10000"/>
          </a:bodyPr>
          <a:lstStyle/>
          <a:p>
            <a:r>
              <a:rPr lang="it-IT" b="1" u="sng" dirty="0" smtClean="0">
                <a:solidFill>
                  <a:srgbClr val="FF0000"/>
                </a:solidFill>
              </a:rPr>
              <a:t>NB</a:t>
            </a:r>
            <a:r>
              <a:rPr lang="it-IT" b="1" dirty="0" smtClean="0"/>
              <a:t>: Secondo il considerando 89 del regolamento delegato 565/2017, una raccomandazione o una richiesta fatta, o una consulenza data, da un gestore del portafoglio ad un cliente affinché questi gli dia o modifichi il mandato che definisce i limiti della sua discrezionalità dovrebbe essere considerata una raccomandazione (cioè una consulenza) ai sensi dell'articolo 25, paragrafo 2, della </a:t>
            </a:r>
            <a:r>
              <a:rPr lang="it-IT" b="1" dirty="0" err="1" smtClean="0"/>
              <a:t>MiFID</a:t>
            </a:r>
            <a:r>
              <a:rPr lang="it-IT" b="1" dirty="0" smtClean="0"/>
              <a:t> 2 e, quindi, soggetta alla valutazione di adeguatezza.</a:t>
            </a:r>
            <a:endParaRPr lang="it-IT" dirty="0" smtClean="0"/>
          </a:p>
          <a:p>
            <a:endParaRPr lang="it-IT"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2996952"/>
            <a:ext cx="8229600" cy="1143000"/>
          </a:xfrm>
        </p:spPr>
        <p:txBody>
          <a:bodyPr>
            <a:noAutofit/>
          </a:bodyPr>
          <a:lstStyle/>
          <a:p>
            <a:r>
              <a:rPr lang="it-IT" sz="3200" b="1" dirty="0" smtClean="0"/>
              <a:t/>
            </a:r>
            <a:br>
              <a:rPr lang="it-IT" sz="3200" b="1" dirty="0" smtClean="0"/>
            </a:br>
            <a:r>
              <a:rPr lang="it-IT" sz="3200" b="1" dirty="0" smtClean="0"/>
              <a:t>Obblighi di comunicazione riguardo alla gestione del portafoglio</a:t>
            </a:r>
            <a:r>
              <a:rPr lang="it-IT" sz="3200" dirty="0" smtClean="0"/>
              <a:t/>
            </a:r>
            <a:br>
              <a:rPr lang="it-IT" sz="3200" dirty="0" smtClean="0"/>
            </a:br>
            <a:endParaRPr lang="it-IT" sz="32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700" b="1" dirty="0" smtClean="0"/>
              <a:t/>
            </a:r>
            <a:br>
              <a:rPr lang="it-IT" sz="2700" b="1" dirty="0" smtClean="0"/>
            </a:br>
            <a:r>
              <a:rPr lang="it-IT" sz="2700" b="1" dirty="0" smtClean="0"/>
              <a:t/>
            </a:r>
            <a:br>
              <a:rPr lang="it-IT" sz="2700" b="1" dirty="0" smtClean="0"/>
            </a:br>
            <a:r>
              <a:rPr lang="it-IT" sz="2700" b="1" dirty="0" smtClean="0"/>
              <a:t>Obblighi di comunicazione riguardo alla gestione del portafoglio</a:t>
            </a:r>
            <a:r>
              <a:rPr lang="it-IT" dirty="0" smtClean="0"/>
              <a:t/>
            </a:r>
            <a:br>
              <a:rPr lang="it-IT" dirty="0" smtClean="0"/>
            </a:br>
            <a:endParaRPr lang="it-IT" dirty="0"/>
          </a:p>
        </p:txBody>
      </p:sp>
      <p:sp>
        <p:nvSpPr>
          <p:cNvPr id="3" name="Segnaposto contenuto 2"/>
          <p:cNvSpPr>
            <a:spLocks noGrp="1"/>
          </p:cNvSpPr>
          <p:nvPr>
            <p:ph idx="1"/>
          </p:nvPr>
        </p:nvSpPr>
        <p:spPr/>
        <p:txBody>
          <a:bodyPr>
            <a:normAutofit fontScale="85000" lnSpcReduction="10000"/>
          </a:bodyPr>
          <a:lstStyle/>
          <a:p>
            <a:endParaRPr lang="it-IT" b="1" dirty="0" smtClean="0"/>
          </a:p>
          <a:p>
            <a:endParaRPr lang="it-IT" b="1" dirty="0" smtClean="0"/>
          </a:p>
          <a:p>
            <a:r>
              <a:rPr lang="it-IT" b="1" dirty="0" smtClean="0"/>
              <a:t>Riguardo alla valutazione di adeguatezza, l'articolo 25, par. 6, della </a:t>
            </a:r>
            <a:r>
              <a:rPr lang="it-IT" b="1" dirty="0" err="1" smtClean="0"/>
              <a:t>MiFID</a:t>
            </a:r>
            <a:r>
              <a:rPr lang="it-IT" b="1" dirty="0" smtClean="0"/>
              <a:t> 2 prevede, tra l'altro, che, se un’impresa di investimento (un intermediario) offre la gestione di portafoglio, la relazione periodica sul servizio prestato dovrà contenere una dichiarazione aggiornata che spieghi perché l’investimento corrisponde alle preferenze, agli obiettivi e alle altre caratteristiche del cliente. </a:t>
            </a:r>
            <a:endParaRPr lang="it-IT" dirty="0" smtClean="0"/>
          </a:p>
          <a:p>
            <a:pPr algn="just">
              <a:buNone/>
            </a:pPr>
            <a:r>
              <a:rPr lang="it-IT" b="1" dirty="0" smtClean="0"/>
              <a:t> </a:t>
            </a:r>
            <a:endParaRPr lang="it-IT" dirty="0" smtClean="0"/>
          </a:p>
          <a:p>
            <a:endParaRPr lang="it-IT"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800" b="1" dirty="0" smtClean="0"/>
              <a:t/>
            </a:r>
            <a:br>
              <a:rPr lang="it-IT" sz="2800" b="1" dirty="0" smtClean="0"/>
            </a:br>
            <a:r>
              <a:rPr lang="it-IT" sz="2800" b="1" dirty="0" smtClean="0"/>
              <a:t>Obblighi di comunicazione riguardo alla gestione del portafoglio</a:t>
            </a:r>
            <a:r>
              <a:rPr lang="it-IT" sz="2800" dirty="0" smtClean="0"/>
              <a:t/>
            </a:r>
            <a:br>
              <a:rPr lang="it-IT" sz="2800" dirty="0" smtClean="0"/>
            </a:br>
            <a:endParaRPr lang="it-IT" sz="2800" dirty="0"/>
          </a:p>
        </p:txBody>
      </p:sp>
      <p:sp>
        <p:nvSpPr>
          <p:cNvPr id="3" name="Segnaposto contenuto 2"/>
          <p:cNvSpPr>
            <a:spLocks noGrp="1"/>
          </p:cNvSpPr>
          <p:nvPr>
            <p:ph idx="1"/>
          </p:nvPr>
        </p:nvSpPr>
        <p:spPr>
          <a:xfrm>
            <a:off x="467544" y="1916832"/>
            <a:ext cx="8229600" cy="4525963"/>
          </a:xfrm>
        </p:spPr>
        <p:txBody>
          <a:bodyPr>
            <a:normAutofit fontScale="70000" lnSpcReduction="20000"/>
          </a:bodyPr>
          <a:lstStyle/>
          <a:p>
            <a:r>
              <a:rPr lang="it-IT" b="1" dirty="0" smtClean="0"/>
              <a:t>Laddove le imprese di investimento (gli intermediari)  che prestano servizi di gestione del portafoglio siano tenute a fornire ai clienti o ai potenziali clienti informazioni sui tipi di strumenti finanziari che possono essere inclusi nel portafoglio del cliente e sui tipi di operazioni che possono essere eseguite su tali strumenti, </a:t>
            </a:r>
            <a:r>
              <a:rPr lang="it-IT" b="1" u="sng" dirty="0" smtClean="0">
                <a:solidFill>
                  <a:schemeClr val="tx2">
                    <a:lumMod val="50000"/>
                  </a:schemeClr>
                </a:solidFill>
              </a:rPr>
              <a:t>dette informazioni dovrebbero indicare separatamente se l'impresa di investimento avrà il mandato per investire in strumenti finanziari non ammessi alla negoziazione in un mercato regolamentato, in derivati o in strumenti illiquidi o ad alta volatilità o per procedere a vendite allo scoperto, acquisti tramite fondi presi a prestito, operazioni di finanziamento tramite titoli o qualsiasi operazione che implichi pagamenti di margini, deposito di garanzie o rischio di cambio.</a:t>
            </a:r>
            <a:endParaRPr lang="it-IT" u="sng" dirty="0" smtClean="0">
              <a:solidFill>
                <a:schemeClr val="tx2">
                  <a:lumMod val="50000"/>
                </a:schemeClr>
              </a:solidFill>
            </a:endParaRPr>
          </a:p>
          <a:p>
            <a:pPr>
              <a:buNone/>
            </a:pPr>
            <a:r>
              <a:rPr lang="it-IT" b="1" dirty="0" smtClean="0"/>
              <a:t>(Regolamento delegato 565/2017 (UE) , considerando 94)</a:t>
            </a:r>
            <a:endParaRPr lang="it-IT" dirty="0" smtClean="0"/>
          </a:p>
          <a:p>
            <a:r>
              <a:rPr lang="it-IT" dirty="0" smtClean="0"/>
              <a:t> </a:t>
            </a:r>
          </a:p>
          <a:p>
            <a:endParaRPr lang="it-IT"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400" b="1" dirty="0" smtClean="0"/>
              <a:t>Obblighi di comunicazione riguardo alla gestione del </a:t>
            </a:r>
            <a:br>
              <a:rPr lang="it-IT" sz="2400" b="1" dirty="0" smtClean="0"/>
            </a:br>
            <a:r>
              <a:rPr lang="it-IT" sz="2400" b="1" dirty="0" smtClean="0"/>
              <a:t>portafoglio</a:t>
            </a:r>
            <a:r>
              <a:rPr lang="it-IT" sz="2400" dirty="0" smtClean="0"/>
              <a:t/>
            </a:r>
            <a:br>
              <a:rPr lang="it-IT" sz="2400" dirty="0" smtClean="0"/>
            </a:br>
            <a:endParaRPr lang="it-IT" sz="2400" dirty="0"/>
          </a:p>
        </p:txBody>
      </p:sp>
      <p:sp>
        <p:nvSpPr>
          <p:cNvPr id="3" name="Segnaposto contenuto 2"/>
          <p:cNvSpPr>
            <a:spLocks noGrp="1"/>
          </p:cNvSpPr>
          <p:nvPr>
            <p:ph idx="1"/>
          </p:nvPr>
        </p:nvSpPr>
        <p:spPr/>
        <p:txBody>
          <a:bodyPr>
            <a:normAutofit fontScale="92500" lnSpcReduction="20000"/>
          </a:bodyPr>
          <a:lstStyle/>
          <a:p>
            <a:r>
              <a:rPr lang="it-IT" b="1" dirty="0" smtClean="0"/>
              <a:t>I clienti dovrebbero essere informati delle prestazioni del loro portafoglio e dei deprezzamenti degli investimenti iniziali. </a:t>
            </a:r>
          </a:p>
          <a:p>
            <a:r>
              <a:rPr lang="it-IT" b="1" u="sng" dirty="0" smtClean="0">
                <a:solidFill>
                  <a:schemeClr val="tx2">
                    <a:lumMod val="50000"/>
                  </a:schemeClr>
                </a:solidFill>
              </a:rPr>
              <a:t>Nel caso della gestione del portafoglio, tale automatismo dovrebbe innescarsi a un deprezzamento del 10 % e ai successivi multipli del 10 % del valore totale del portafoglio complessivo e non dovrebbe essere applicato alle singole partecipazioni. </a:t>
            </a:r>
            <a:endParaRPr lang="it-IT" u="sng" dirty="0" smtClean="0">
              <a:solidFill>
                <a:schemeClr val="tx2">
                  <a:lumMod val="50000"/>
                </a:schemeClr>
              </a:solidFill>
            </a:endParaRPr>
          </a:p>
          <a:p>
            <a:pPr>
              <a:buNone/>
            </a:pPr>
            <a:r>
              <a:rPr lang="it-IT" b="1" dirty="0" smtClean="0"/>
              <a:t>(Regolamento delegato 565/2017 (UE) , considerando 95)</a:t>
            </a:r>
            <a:endParaRPr lang="it-IT" dirty="0" smtClean="0"/>
          </a:p>
          <a:p>
            <a:endParaRPr lang="it-IT"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700" b="1" dirty="0" smtClean="0"/>
              <a:t/>
            </a:r>
            <a:br>
              <a:rPr lang="it-IT" sz="2700" b="1" dirty="0" smtClean="0"/>
            </a:br>
            <a:r>
              <a:rPr lang="it-IT" sz="2700" b="1" dirty="0" smtClean="0"/>
              <a:t>Obblighi di comunicazione riguardo alla gestione del portafoglio</a:t>
            </a:r>
            <a:r>
              <a:rPr lang="it-IT" dirty="0" smtClean="0"/>
              <a:t/>
            </a:r>
            <a:br>
              <a:rPr lang="it-IT" dirty="0" smtClean="0"/>
            </a:br>
            <a:endParaRPr lang="it-IT" dirty="0"/>
          </a:p>
        </p:txBody>
      </p:sp>
      <p:sp>
        <p:nvSpPr>
          <p:cNvPr id="3" name="Segnaposto contenuto 2"/>
          <p:cNvSpPr>
            <a:spLocks noGrp="1"/>
          </p:cNvSpPr>
          <p:nvPr>
            <p:ph idx="1"/>
          </p:nvPr>
        </p:nvSpPr>
        <p:spPr/>
        <p:txBody>
          <a:bodyPr>
            <a:normAutofit lnSpcReduction="10000"/>
          </a:bodyPr>
          <a:lstStyle/>
          <a:p>
            <a:r>
              <a:rPr lang="it-IT" b="1" dirty="0" smtClean="0"/>
              <a:t>Ai fini degli obblighi di comunicazione per quanto riguarda la gestione del portafoglio, un'operazione con passività potenziali dovrebbe comprendere qualsiasi passività effettiva o potenziale per il cliente che supera il costo di acquisto dello strumento.</a:t>
            </a:r>
            <a:endParaRPr lang="it-IT" dirty="0" smtClean="0"/>
          </a:p>
          <a:p>
            <a:endParaRPr lang="it-IT" b="1" dirty="0" smtClean="0"/>
          </a:p>
          <a:p>
            <a:r>
              <a:rPr lang="it-IT" b="1" dirty="0" smtClean="0"/>
              <a:t>(Regolamento delegato 565/2017 (UE) , considerando 96)</a:t>
            </a:r>
            <a:endParaRPr lang="it-IT" dirty="0" smtClean="0"/>
          </a:p>
          <a:p>
            <a:endParaRPr lang="it-IT" dirty="0" smtClean="0"/>
          </a:p>
          <a:p>
            <a:endParaRPr lang="it-IT"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800" b="1" dirty="0" smtClean="0"/>
              <a:t/>
            </a:r>
            <a:br>
              <a:rPr lang="it-IT" sz="2800" b="1" dirty="0" smtClean="0"/>
            </a:br>
            <a:r>
              <a:rPr lang="it-IT" sz="2800" b="1" dirty="0" smtClean="0"/>
              <a:t>Obblighi di comunicazione riguardo alla gestione del portafoglio</a:t>
            </a:r>
            <a:r>
              <a:rPr lang="it-IT" sz="2800" dirty="0" smtClean="0"/>
              <a:t/>
            </a:r>
            <a:br>
              <a:rPr lang="it-IT" sz="2800" dirty="0" smtClean="0"/>
            </a:br>
            <a:endParaRPr lang="it-IT" sz="2800" dirty="0"/>
          </a:p>
        </p:txBody>
      </p:sp>
      <p:sp>
        <p:nvSpPr>
          <p:cNvPr id="3" name="Segnaposto contenuto 2"/>
          <p:cNvSpPr>
            <a:spLocks noGrp="1"/>
          </p:cNvSpPr>
          <p:nvPr>
            <p:ph idx="1"/>
          </p:nvPr>
        </p:nvSpPr>
        <p:spPr/>
        <p:txBody>
          <a:bodyPr>
            <a:normAutofit fontScale="77500" lnSpcReduction="20000"/>
          </a:bodyPr>
          <a:lstStyle/>
          <a:p>
            <a:r>
              <a:rPr lang="it-IT" b="1" dirty="0" smtClean="0"/>
              <a:t>Gli intermediari che prestano il servizio di gestione del portafoglio, oltre a fornire ai clienti i rendiconti periodici sulla gestione, </a:t>
            </a:r>
            <a:r>
              <a:rPr lang="it-IT" b="1" u="sng" dirty="0" smtClean="0">
                <a:solidFill>
                  <a:schemeClr val="tx2">
                    <a:lumMod val="50000"/>
                  </a:schemeClr>
                </a:solidFill>
              </a:rPr>
              <a:t>devono informare il cliente quando il valore complessivo del portafoglio, valutato all'inizio di qualsiasi periodo oggetto della comunicazione, subisce un deprezzamento del 10 % e successivamente di multipli del 10 %, non più tardi della fine del giorno lavorativo nel quale la soglia è superata o, qualora essa sia superata in un giorno non lavorativo, non più tardi della fine del giorno lavorativo successivo. </a:t>
            </a:r>
            <a:endParaRPr lang="it-IT" u="sng" dirty="0" smtClean="0">
              <a:solidFill>
                <a:schemeClr val="tx2">
                  <a:lumMod val="50000"/>
                </a:schemeClr>
              </a:solidFill>
            </a:endParaRPr>
          </a:p>
          <a:p>
            <a:pPr algn="just"/>
            <a:endParaRPr lang="it-IT" b="1" dirty="0" smtClean="0"/>
          </a:p>
          <a:p>
            <a:pPr algn="just"/>
            <a:r>
              <a:rPr lang="it-IT" b="1" dirty="0" smtClean="0"/>
              <a:t>(Regolamento delegato 565/2017 (UE) , art. 62)</a:t>
            </a:r>
            <a:endParaRPr lang="it-IT" dirty="0" smtClean="0"/>
          </a:p>
          <a:p>
            <a:pPr>
              <a:buNone/>
            </a:pPr>
            <a:r>
              <a:rPr lang="it-IT" b="1" dirty="0" smtClean="0"/>
              <a:t> </a:t>
            </a:r>
            <a:endParaRPr lang="it-IT" dirty="0" smtClean="0"/>
          </a:p>
          <a:p>
            <a:endParaRPr lang="it-IT"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Autofit/>
          </a:bodyPr>
          <a:lstStyle/>
          <a:p>
            <a:r>
              <a:rPr lang="it-IT" sz="2800" b="1" smtClean="0"/>
              <a:t/>
            </a:r>
            <a:br>
              <a:rPr lang="it-IT" sz="2800" b="1" smtClean="0"/>
            </a:br>
            <a:r>
              <a:rPr lang="it-IT" sz="2800" b="1" smtClean="0"/>
              <a:t>Obblighi </a:t>
            </a:r>
            <a:r>
              <a:rPr lang="it-IT" sz="2800" b="1" dirty="0" smtClean="0"/>
              <a:t>di comunicazione riguardo alla gestione del portafoglio</a:t>
            </a:r>
            <a:r>
              <a:rPr lang="it-IT" sz="2800" dirty="0" smtClean="0"/>
              <a:t/>
            </a:r>
            <a:br>
              <a:rPr lang="it-IT" sz="2800" dirty="0" smtClean="0"/>
            </a:br>
            <a:endParaRPr lang="it-IT" sz="2800" dirty="0"/>
          </a:p>
        </p:txBody>
      </p:sp>
      <p:sp>
        <p:nvSpPr>
          <p:cNvPr id="3" name="Segnaposto contenuto 2"/>
          <p:cNvSpPr>
            <a:spLocks noGrp="1"/>
          </p:cNvSpPr>
          <p:nvPr>
            <p:ph idx="1"/>
          </p:nvPr>
        </p:nvSpPr>
        <p:spPr/>
        <p:txBody>
          <a:bodyPr>
            <a:normAutofit fontScale="55000" lnSpcReduction="20000"/>
          </a:bodyPr>
          <a:lstStyle/>
          <a:p>
            <a:endParaRPr lang="it-IT" b="1" dirty="0" smtClean="0"/>
          </a:p>
          <a:p>
            <a:endParaRPr lang="it-IT" b="1" dirty="0" smtClean="0"/>
          </a:p>
          <a:p>
            <a:endParaRPr lang="it-IT" b="1" dirty="0" smtClean="0"/>
          </a:p>
          <a:p>
            <a:r>
              <a:rPr lang="it-IT" b="1" dirty="0" smtClean="0"/>
              <a:t>Se detengono un conto di un cliente al dettaglio che include posizioni in strumenti finanziari caratterizzati dall'effetto leva o in operazioni con passività potenziali, gli intermediari devono informare il cliente quando il valore iniziale di ciascuno strumento subisce un deprezzamento del 10 % e successivamente di multipli del 10 %. </a:t>
            </a:r>
          </a:p>
          <a:p>
            <a:endParaRPr lang="it-IT" b="1" dirty="0" smtClean="0"/>
          </a:p>
          <a:p>
            <a:r>
              <a:rPr lang="it-IT" b="1" dirty="0" smtClean="0"/>
              <a:t>Tale comunicazione dovrebbe essere effettuata strumento per strumento, se non diversamente concordato con il cliente, e non più tardi della fine del giorno lavorativo nel quale la soglia è superata o, qualora essa sia superata in un giorno non lavorativo, non più tardi della fine del giorno lavorativo successivo</a:t>
            </a:r>
          </a:p>
          <a:p>
            <a:pPr>
              <a:buNone/>
            </a:pPr>
            <a:endParaRPr lang="it-IT" b="1" dirty="0" smtClean="0"/>
          </a:p>
          <a:p>
            <a:endParaRPr lang="it-IT" b="1" dirty="0" smtClean="0"/>
          </a:p>
          <a:p>
            <a:pPr>
              <a:buNone/>
            </a:pPr>
            <a:r>
              <a:rPr lang="it-IT" b="1" dirty="0" smtClean="0"/>
              <a:t>(Regolamento delegato 565/2017 (UE), art. 62)</a:t>
            </a:r>
          </a:p>
          <a:p>
            <a:endParaRPr lang="it-IT" dirty="0" smtClean="0"/>
          </a:p>
          <a:p>
            <a:endParaRPr lang="it-IT"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492896"/>
            <a:ext cx="8229600" cy="1143000"/>
          </a:xfrm>
        </p:spPr>
        <p:txBody>
          <a:bodyPr>
            <a:normAutofit fontScale="90000"/>
          </a:bodyPr>
          <a:lstStyle/>
          <a:p>
            <a:r>
              <a:rPr lang="it-IT" b="1" dirty="0" smtClean="0">
                <a:solidFill>
                  <a:srgbClr val="00B050"/>
                </a:solidFill>
              </a:rPr>
              <a:t>(aggiunto)</a:t>
            </a:r>
            <a:r>
              <a:rPr lang="it-IT" b="1" dirty="0" smtClean="0"/>
              <a:t/>
            </a:r>
            <a:br>
              <a:rPr lang="it-IT" b="1" dirty="0" smtClean="0"/>
            </a:br>
            <a:r>
              <a:rPr lang="it-IT" b="1" dirty="0" smtClean="0"/>
              <a:t>Obblighi di rendicontazione</a:t>
            </a:r>
            <a:endParaRPr lang="it-IT"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smtClean="0">
                <a:solidFill>
                  <a:srgbClr val="00B050"/>
                </a:solidFill>
              </a:rPr>
              <a:t>(Aggiunto) </a:t>
            </a:r>
            <a:r>
              <a:rPr lang="it-IT" sz="3200" b="1" dirty="0" smtClean="0"/>
              <a:t>Obblighi di rendicontazione</a:t>
            </a:r>
            <a:endParaRPr lang="it-IT" sz="3200" b="1" dirty="0"/>
          </a:p>
        </p:txBody>
      </p:sp>
      <p:sp>
        <p:nvSpPr>
          <p:cNvPr id="3" name="Segnaposto contenuto 2"/>
          <p:cNvSpPr>
            <a:spLocks noGrp="1"/>
          </p:cNvSpPr>
          <p:nvPr>
            <p:ph idx="1"/>
          </p:nvPr>
        </p:nvSpPr>
        <p:spPr/>
        <p:txBody>
          <a:bodyPr>
            <a:normAutofit fontScale="77500" lnSpcReduction="20000"/>
          </a:bodyPr>
          <a:lstStyle/>
          <a:p>
            <a:r>
              <a:rPr lang="it-IT" b="1" dirty="0" smtClean="0">
                <a:solidFill>
                  <a:schemeClr val="accent6">
                    <a:lumMod val="50000"/>
                  </a:schemeClr>
                </a:solidFill>
              </a:rPr>
              <a:t>L’art, 60. comma 2,  del regolamento intermediari della Consob (delibera n. 20307 del 15.2.2018) prevede che</a:t>
            </a:r>
            <a:r>
              <a:rPr lang="it-IT" b="1" dirty="0" smtClean="0"/>
              <a:t>:</a:t>
            </a:r>
            <a:endParaRPr lang="it-IT" dirty="0" smtClean="0"/>
          </a:p>
          <a:p>
            <a:r>
              <a:rPr lang="it-IT" b="1" dirty="0" smtClean="0"/>
              <a:t>gli intermediari che prestano il servizio di gestione di portafogli o che hanno informato che effettueranno la valutazione periodica dell’adeguatezza degli strumenti finanziari forniscono ai clienti al dettaglio rendiconti periodici contenenti una dichiarazione aggiornata che indichi i motivi secondo cui l’investimento corrisponde alle preferenze, agli obiettivi e alle altre caratteristiche del cliente. </a:t>
            </a:r>
          </a:p>
          <a:p>
            <a:r>
              <a:rPr lang="it-IT" b="1" dirty="0" smtClean="0"/>
              <a:t>Essi applicano, altresì, l’articolo 54, paragrafi 12, comma 3, e 13, del regolamento delegato (UE) 2017/565.</a:t>
            </a:r>
          </a:p>
          <a:p>
            <a:pPr algn="r"/>
            <a:r>
              <a:rPr lang="it-IT" dirty="0" smtClean="0"/>
              <a:t>Segue</a:t>
            </a:r>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sz="3100" b="1" dirty="0" smtClean="0"/>
              <a:t>Principi fondamentali della gestione di portafoglio</a:t>
            </a:r>
            <a:br>
              <a:rPr lang="it-IT" sz="3100" b="1" dirty="0" smtClean="0"/>
            </a:br>
            <a:endParaRPr lang="it-IT" sz="3100" dirty="0"/>
          </a:p>
        </p:txBody>
      </p:sp>
      <p:sp>
        <p:nvSpPr>
          <p:cNvPr id="3" name="Segnaposto contenuto 2"/>
          <p:cNvSpPr>
            <a:spLocks noGrp="1"/>
          </p:cNvSpPr>
          <p:nvPr>
            <p:ph idx="1"/>
          </p:nvPr>
        </p:nvSpPr>
        <p:spPr/>
        <p:txBody>
          <a:bodyPr>
            <a:normAutofit/>
          </a:bodyPr>
          <a:lstStyle/>
          <a:p>
            <a:r>
              <a:rPr lang="it-IT" sz="2800" b="1" i="1" dirty="0" smtClean="0"/>
              <a:t>(segue) </a:t>
            </a:r>
            <a:r>
              <a:rPr lang="it-IT" sz="2800" b="1" i="1" dirty="0" smtClean="0">
                <a:solidFill>
                  <a:schemeClr val="accent1">
                    <a:lumMod val="50000"/>
                  </a:schemeClr>
                </a:solidFill>
              </a:rPr>
              <a:t>La disciplina degli incentivi riguardanti la gestione del portafoglio</a:t>
            </a:r>
          </a:p>
          <a:p>
            <a:pPr>
              <a:buNone/>
            </a:pPr>
            <a:endParaRPr lang="it-IT" b="1" dirty="0" smtClean="0"/>
          </a:p>
          <a:p>
            <a:pPr>
              <a:buNone/>
            </a:pPr>
            <a:r>
              <a:rPr lang="it-IT" b="1" dirty="0" smtClean="0"/>
              <a:t>Gli intermediari che prestano il servizio di gestione  non accettano benefici non monetari, ad eccezione di quelli di minore entità che siano ammissibili.</a:t>
            </a:r>
            <a:endParaRPr lang="it-IT" dirty="0" smtClean="0"/>
          </a:p>
          <a:p>
            <a:endParaRPr lang="it-IT" dirty="0" smtClean="0"/>
          </a:p>
          <a:p>
            <a:endParaRPr lang="it-IT" dirty="0" smtClean="0"/>
          </a:p>
          <a:p>
            <a:endParaRPr lang="it-IT"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solidFill>
                  <a:srgbClr val="00B050"/>
                </a:solidFill>
              </a:rPr>
              <a:t>(Aggiunto) </a:t>
            </a:r>
            <a:r>
              <a:rPr lang="it-IT" sz="2800" b="1" dirty="0" smtClean="0"/>
              <a:t>Obblighi di rendicontazione</a:t>
            </a:r>
            <a:endParaRPr lang="it-IT" sz="2800" b="1" dirty="0"/>
          </a:p>
        </p:txBody>
      </p:sp>
      <p:sp>
        <p:nvSpPr>
          <p:cNvPr id="3" name="Segnaposto contenuto 2"/>
          <p:cNvSpPr>
            <a:spLocks noGrp="1"/>
          </p:cNvSpPr>
          <p:nvPr>
            <p:ph idx="1"/>
          </p:nvPr>
        </p:nvSpPr>
        <p:spPr/>
        <p:txBody>
          <a:bodyPr>
            <a:normAutofit fontScale="70000" lnSpcReduction="20000"/>
          </a:bodyPr>
          <a:lstStyle/>
          <a:p>
            <a:r>
              <a:rPr lang="it-IT" b="1" dirty="0" smtClean="0">
                <a:solidFill>
                  <a:schemeClr val="accent6">
                    <a:lumMod val="50000"/>
                  </a:schemeClr>
                </a:solidFill>
              </a:rPr>
              <a:t>Segue: secondo l’articolo 54, paragrafi 12, comma 3, e 13, del regolamento delegato (UE) 2017/565:</a:t>
            </a:r>
          </a:p>
          <a:p>
            <a:pPr>
              <a:buNone/>
            </a:pPr>
            <a:endParaRPr lang="it-IT" b="1" dirty="0" smtClean="0"/>
          </a:p>
          <a:p>
            <a:pPr lvl="1">
              <a:buFont typeface="Wingdings" pitchFamily="2" charset="2"/>
              <a:buChar char="§"/>
            </a:pPr>
            <a:r>
              <a:rPr lang="it-IT" b="1" dirty="0" smtClean="0"/>
              <a:t>quando un intermediario presta un servizio che comporta valutazioni e relazioni periodiche sull'idoneità, le relazioni successive alla definizione iniziale del servizio possono interessare solo le modifiche intervenute nei servizi o strumenti in questione e/o nelle circostanze del cliente e non necessariamente devono ripetere tutti i dettagli della prima relazione. </a:t>
            </a:r>
          </a:p>
          <a:p>
            <a:pPr lvl="1">
              <a:buFont typeface="Wingdings" pitchFamily="2" charset="2"/>
              <a:buChar char="§"/>
            </a:pPr>
            <a:endParaRPr lang="it-IT" b="1" dirty="0" smtClean="0"/>
          </a:p>
          <a:p>
            <a:pPr lvl="1">
              <a:buFont typeface="Wingdings" pitchFamily="2" charset="2"/>
              <a:buChar char="§"/>
            </a:pPr>
            <a:r>
              <a:rPr lang="it-IT" b="1" dirty="0" smtClean="0"/>
              <a:t>gli intermediari che forniscono una valutazione periodica dell'idoneità riesaminano almeno una volta all'anno, al fine di migliorare il servizio, l'idoneità delle raccomandazioni fornite. La frequenza di tale valutazione è incrementata sulla base del profilo di rischio del cliente e del tipo di strumenti finanziari raccomandati</a:t>
            </a:r>
            <a:r>
              <a:rPr lang="it-IT" dirty="0" smtClean="0"/>
              <a:t>. </a:t>
            </a:r>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Principi fondamentali della gestione di portafoglio</a:t>
            </a:r>
            <a:br>
              <a:rPr lang="it-IT" sz="2800" b="1" dirty="0" smtClean="0"/>
            </a:br>
            <a:endParaRPr lang="it-IT" sz="2800" dirty="0"/>
          </a:p>
        </p:txBody>
      </p:sp>
      <p:sp>
        <p:nvSpPr>
          <p:cNvPr id="3" name="Segnaposto contenuto 2"/>
          <p:cNvSpPr>
            <a:spLocks noGrp="1"/>
          </p:cNvSpPr>
          <p:nvPr>
            <p:ph idx="1"/>
          </p:nvPr>
        </p:nvSpPr>
        <p:spPr/>
        <p:txBody>
          <a:bodyPr>
            <a:normAutofit fontScale="47500" lnSpcReduction="20000"/>
          </a:bodyPr>
          <a:lstStyle/>
          <a:p>
            <a:endParaRPr lang="it-IT" b="1" dirty="0" smtClean="0">
              <a:solidFill>
                <a:srgbClr val="FF0000"/>
              </a:solidFill>
            </a:endParaRPr>
          </a:p>
          <a:p>
            <a:r>
              <a:rPr lang="it-IT" b="1" i="1" dirty="0" smtClean="0"/>
              <a:t>(segue) </a:t>
            </a:r>
            <a:r>
              <a:rPr lang="it-IT" b="1" i="1" dirty="0" smtClean="0">
                <a:solidFill>
                  <a:schemeClr val="accent1">
                    <a:lumMod val="50000"/>
                  </a:schemeClr>
                </a:solidFill>
              </a:rPr>
              <a:t>La disciplina degli incentivi riguardanti la gestione del portafoglio</a:t>
            </a:r>
          </a:p>
          <a:p>
            <a:endParaRPr lang="it-IT" b="1" dirty="0" smtClean="0">
              <a:solidFill>
                <a:srgbClr val="FF0000"/>
              </a:solidFill>
            </a:endParaRPr>
          </a:p>
          <a:p>
            <a:r>
              <a:rPr lang="it-IT" sz="3300" b="1" dirty="0" smtClean="0">
                <a:solidFill>
                  <a:srgbClr val="FF0000"/>
                </a:solidFill>
              </a:rPr>
              <a:t>Sono ammissibili esclusivamente i seguenti benefici non monetari di minore entità:</a:t>
            </a:r>
          </a:p>
          <a:p>
            <a:endParaRPr lang="it-IT" sz="3300" dirty="0" smtClean="0">
              <a:solidFill>
                <a:srgbClr val="FF0000"/>
              </a:solidFill>
            </a:endParaRPr>
          </a:p>
          <a:p>
            <a:pPr lvl="1"/>
            <a:r>
              <a:rPr lang="it-IT" sz="3300" b="1" i="1" dirty="0" smtClean="0"/>
              <a:t>a) </a:t>
            </a:r>
            <a:r>
              <a:rPr lang="it-IT" sz="3300" b="1" dirty="0" smtClean="0"/>
              <a:t>le informazioni o la documentazione relativa a uno strumento finanziario o a un servizio di investimento di natura generica ovvero personalizzata in funzione di uno specifico cliente;</a:t>
            </a:r>
            <a:endParaRPr lang="it-IT" sz="3300" dirty="0" smtClean="0"/>
          </a:p>
          <a:p>
            <a:pPr lvl="1"/>
            <a:r>
              <a:rPr lang="it-IT" sz="3300" b="1" i="1" dirty="0" smtClean="0"/>
              <a:t>b) </a:t>
            </a:r>
            <a:r>
              <a:rPr lang="it-IT" sz="3300" b="1" dirty="0" smtClean="0"/>
              <a:t>il materiale scritto da terzi, commissionato e pagato da un emittente societario o da un emittente potenziale per promuovere una nuova emissione da parte della società, o quando l'intermediario è contrattualmente impegnato e pagato dall'emittente per produrre tale materiale in via continuativa, purché il rapporto sia chiaramente documentato nel materiale e quest’ultimo sia messo a disposizione di</a:t>
            </a:r>
            <a:r>
              <a:rPr lang="it-IT" sz="3300" dirty="0" smtClean="0"/>
              <a:t> </a:t>
            </a:r>
            <a:r>
              <a:rPr lang="it-IT" sz="3300" b="1" dirty="0" smtClean="0"/>
              <a:t>qualsiasi intermediario che desideri riceverlo o del pubblico in generale nello stesso momento;</a:t>
            </a:r>
            <a:endParaRPr lang="it-IT" sz="3300" dirty="0" smtClean="0"/>
          </a:p>
          <a:p>
            <a:pPr lvl="1"/>
            <a:r>
              <a:rPr lang="it-IT" sz="3300" b="1" i="1" dirty="0" smtClean="0"/>
              <a:t>c) </a:t>
            </a:r>
            <a:r>
              <a:rPr lang="it-IT" sz="3300" b="1" dirty="0" smtClean="0"/>
              <a:t>partecipazione a convegni, seminari e altri eventi formativi sui vantaggi e sulle caratteristiche di un determinato strumento finanziario o servizio di investimento;</a:t>
            </a:r>
            <a:endParaRPr lang="it-IT" sz="3300" dirty="0" smtClean="0"/>
          </a:p>
          <a:p>
            <a:pPr lvl="1"/>
            <a:r>
              <a:rPr lang="it-IT" sz="3300" b="1" i="1" dirty="0" smtClean="0"/>
              <a:t>d) </a:t>
            </a:r>
            <a:r>
              <a:rPr lang="it-IT" sz="3300" b="1" dirty="0" smtClean="0"/>
              <a:t>ospitalità di un valore </a:t>
            </a:r>
            <a:r>
              <a:rPr lang="it-IT" sz="3300" b="1" i="1" dirty="0" smtClean="0"/>
              <a:t>de </a:t>
            </a:r>
            <a:r>
              <a:rPr lang="it-IT" sz="3300" b="1" i="1" dirty="0" err="1" smtClean="0"/>
              <a:t>minimis</a:t>
            </a:r>
            <a:r>
              <a:rPr lang="it-IT" sz="3300" b="1" i="1" dirty="0" smtClean="0"/>
              <a:t> </a:t>
            </a:r>
            <a:r>
              <a:rPr lang="it-IT" sz="3300" b="1" dirty="0" smtClean="0"/>
              <a:t>ragionevole, come cibi e bevande nel corso di un incontro di lavoro o di una conferenza, seminario o altri eventi di formazione di cui alla lettera </a:t>
            </a:r>
            <a:r>
              <a:rPr lang="it-IT" sz="3300" b="1" i="1" dirty="0" smtClean="0"/>
              <a:t>c)</a:t>
            </a:r>
            <a:r>
              <a:rPr lang="it-IT" sz="3300" b="1" dirty="0" smtClean="0"/>
              <a:t>.</a:t>
            </a:r>
            <a:endParaRPr lang="it-IT" sz="3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100" b="1" dirty="0" smtClean="0"/>
              <a:t/>
            </a:r>
            <a:br>
              <a:rPr lang="it-IT" sz="3100" b="1" dirty="0" smtClean="0"/>
            </a:br>
            <a:r>
              <a:rPr lang="it-IT" sz="3100" b="1" dirty="0" smtClean="0"/>
              <a:t>Principi fondamentali della gestione di portafoglio</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92500"/>
          </a:bodyPr>
          <a:lstStyle/>
          <a:p>
            <a:r>
              <a:rPr lang="it-IT" sz="2600" b="1" i="1" dirty="0" smtClean="0"/>
              <a:t>(segue) </a:t>
            </a:r>
            <a:r>
              <a:rPr lang="it-IT" sz="2600" b="1" i="1" dirty="0" smtClean="0">
                <a:solidFill>
                  <a:schemeClr val="accent1">
                    <a:lumMod val="50000"/>
                  </a:schemeClr>
                </a:solidFill>
              </a:rPr>
              <a:t>La disciplina degli incentivi riguardanti la gestione del portafoglio</a:t>
            </a:r>
            <a:endParaRPr lang="it-IT" dirty="0" smtClean="0"/>
          </a:p>
          <a:p>
            <a:r>
              <a:rPr lang="it-IT" b="1" dirty="0" smtClean="0"/>
              <a:t>I benefici non monetari di minore entità ammissibili devono essere:</a:t>
            </a:r>
          </a:p>
          <a:p>
            <a:pPr lvl="1"/>
            <a:r>
              <a:rPr lang="it-IT" b="1" dirty="0" smtClean="0"/>
              <a:t> ragionevoli e proporzionati e tali da non incidere sul comportamento dell'intermediario in alcun modo che sia pregiudizievole per gli interessi del cliente;</a:t>
            </a:r>
            <a:endParaRPr lang="it-IT" dirty="0" smtClean="0"/>
          </a:p>
          <a:p>
            <a:pPr lvl="1"/>
            <a:r>
              <a:rPr lang="it-IT" b="1" dirty="0" smtClean="0"/>
              <a:t>comunicati ai clienti prima della prestazione dei servizi di investimento o accessori. Tali benefici possono essere descritti in modo generico.</a:t>
            </a:r>
            <a:endParaRPr lang="it-IT" dirty="0" smtClean="0"/>
          </a:p>
          <a:p>
            <a:endParaRPr lang="it-I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100" b="1" dirty="0" smtClean="0"/>
              <a:t/>
            </a:r>
            <a:br>
              <a:rPr lang="it-IT" sz="3100" b="1" dirty="0" smtClean="0"/>
            </a:br>
            <a:r>
              <a:rPr lang="it-IT" sz="3100" b="1" dirty="0" smtClean="0">
                <a:solidFill>
                  <a:srgbClr val="00B050"/>
                </a:solidFill>
              </a:rPr>
              <a:t>(Aggiunto) </a:t>
            </a:r>
            <a:r>
              <a:rPr lang="it-IT" sz="3100" b="1" dirty="0" smtClean="0"/>
              <a:t>Principi fondamentali della gestione di portafoglio</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47500" lnSpcReduction="20000"/>
          </a:bodyPr>
          <a:lstStyle/>
          <a:p>
            <a:r>
              <a:rPr lang="it-IT" b="1" dirty="0" smtClean="0">
                <a:solidFill>
                  <a:schemeClr val="accent6">
                    <a:lumMod val="50000"/>
                  </a:schemeClr>
                </a:solidFill>
              </a:rPr>
              <a:t>La fornitura di ricerca in materia di investimenti</a:t>
            </a:r>
          </a:p>
          <a:p>
            <a:pPr>
              <a:buNone/>
            </a:pPr>
            <a:endParaRPr lang="it-IT" b="1" dirty="0" smtClean="0"/>
          </a:p>
          <a:p>
            <a:r>
              <a:rPr lang="it-IT" b="1" dirty="0" smtClean="0"/>
              <a:t>L’art. 55, comma 1,  del RI della Consob stabilisce che  la fornitura di ricerca in materia di investimenti da parte di terzi agli intermediari che prestano il servizio di gestione di portafogli o altri servizi di investimento o accessori non è considerata un incentivo se viene pagata:</a:t>
            </a:r>
          </a:p>
          <a:p>
            <a:r>
              <a:rPr lang="it-IT" b="1" i="1" dirty="0" smtClean="0">
                <a:solidFill>
                  <a:schemeClr val="accent2">
                    <a:lumMod val="75000"/>
                  </a:schemeClr>
                </a:solidFill>
              </a:rPr>
              <a:t>a</a:t>
            </a:r>
            <a:r>
              <a:rPr lang="it-IT" b="1" i="1" dirty="0" smtClean="0">
                <a:solidFill>
                  <a:schemeClr val="accent6">
                    <a:lumMod val="50000"/>
                  </a:schemeClr>
                </a:solidFill>
              </a:rPr>
              <a:t>) direttamente dagli intermediari mediante risorse proprie;</a:t>
            </a:r>
          </a:p>
          <a:p>
            <a:r>
              <a:rPr lang="it-IT" b="1" i="1" dirty="0" smtClean="0">
                <a:solidFill>
                  <a:schemeClr val="accent6">
                    <a:lumMod val="50000"/>
                  </a:schemeClr>
                </a:solidFill>
              </a:rPr>
              <a:t>b) attraverso un apposito conto di pagamento per la ricerca controllato dagli intermediari, </a:t>
            </a:r>
            <a:r>
              <a:rPr lang="it-IT" b="1" dirty="0" smtClean="0">
                <a:solidFill>
                  <a:schemeClr val="accent6">
                    <a:lumMod val="50000"/>
                  </a:schemeClr>
                </a:solidFill>
              </a:rPr>
              <a:t>purché siano soddisfatte le seguenti condizioni</a:t>
            </a:r>
            <a:r>
              <a:rPr lang="it-IT" b="1" dirty="0" smtClean="0">
                <a:solidFill>
                  <a:schemeClr val="accent2">
                    <a:lumMod val="75000"/>
                  </a:schemeClr>
                </a:solidFill>
              </a:rPr>
              <a:t>:</a:t>
            </a:r>
          </a:p>
          <a:p>
            <a:pPr lvl="1"/>
            <a:r>
              <a:rPr lang="it-IT" b="1" dirty="0" smtClean="0"/>
              <a:t>1) il conto di pagamento è finanziato da uno specifico onere per la ricerca a carico dei clienti;</a:t>
            </a:r>
          </a:p>
          <a:p>
            <a:pPr lvl="1"/>
            <a:r>
              <a:rPr lang="it-IT" b="1" dirty="0" smtClean="0"/>
              <a:t>2) gli intermediari stabiliscono e valutano regolarmente un </a:t>
            </a:r>
            <a:r>
              <a:rPr lang="it-IT" b="1" i="1" dirty="0" smtClean="0"/>
              <a:t>budget per la ricerca;</a:t>
            </a:r>
          </a:p>
          <a:p>
            <a:pPr lvl="1"/>
            <a:r>
              <a:rPr lang="it-IT" b="1" dirty="0" smtClean="0"/>
              <a:t>3) gli intermediari sono responsabili della tenuta del conto di pagamento. La gestione di tale conto può essere delegata a terzi, purché ciò agevoli l'acquisto della ricerca fornita da terzi e i pagamenti a favore di quest’ultimi siano effettuati, senza indebiti ritardi, a nome degli intermediari, conformemente alle loro istruzioni;</a:t>
            </a:r>
          </a:p>
          <a:p>
            <a:pPr lvl="1"/>
            <a:r>
              <a:rPr lang="it-IT" b="1" dirty="0" smtClean="0"/>
              <a:t>4) gli intermediari valutano regolarmente, sulla base di rigorosi criteri, la qualità della ricerca acquistata e come la stessa è in grado di contribuire all’assunzione di decisioni di investimento nell’interesse dei clienti. Gli intermediari formulano per iscritto un’apposita politica in cui sono definiti tutti gli elementi necessari ai fini di tale valutazione, ivi inclusa l’entità del beneficio che la ricerca acquistata attraverso il conto di pagamento può apportare ai portafogli dei clienti, tenuto conto, se del caso, delle strategie di investimento applicabili ai vari tipi di portafoglio e dell'approccio che verrà adottato per ripartire in modo equo i costi della ricerca tra i vari portafogli dei clienti. Tale politica è fornita ai clienti</a:t>
            </a:r>
            <a:r>
              <a:rPr lang="it-IT"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188640"/>
            <a:ext cx="8229600" cy="1143000"/>
          </a:xfrm>
        </p:spPr>
        <p:txBody>
          <a:bodyPr>
            <a:normAutofit/>
          </a:bodyPr>
          <a:lstStyle/>
          <a:p>
            <a:r>
              <a:rPr lang="it-IT" sz="2800" b="1" dirty="0" smtClean="0">
                <a:solidFill>
                  <a:srgbClr val="00B050"/>
                </a:solidFill>
              </a:rPr>
              <a:t>(Aggiunto) </a:t>
            </a:r>
            <a:r>
              <a:rPr lang="it-IT" sz="2800" b="1" dirty="0" smtClean="0"/>
              <a:t>Principi fondamentali della gestione di portafoglio</a:t>
            </a:r>
            <a:endParaRPr lang="it-IT" sz="2800" dirty="0"/>
          </a:p>
        </p:txBody>
      </p:sp>
      <p:sp>
        <p:nvSpPr>
          <p:cNvPr id="3" name="Segnaposto contenuto 2"/>
          <p:cNvSpPr>
            <a:spLocks noGrp="1"/>
          </p:cNvSpPr>
          <p:nvPr>
            <p:ph idx="1"/>
          </p:nvPr>
        </p:nvSpPr>
        <p:spPr>
          <a:xfrm>
            <a:off x="755576" y="1196752"/>
            <a:ext cx="8229600" cy="4525963"/>
          </a:xfrm>
        </p:spPr>
        <p:txBody>
          <a:bodyPr>
            <a:normAutofit fontScale="40000" lnSpcReduction="20000"/>
          </a:bodyPr>
          <a:lstStyle/>
          <a:p>
            <a:r>
              <a:rPr lang="it-IT" b="1" dirty="0" smtClean="0">
                <a:solidFill>
                  <a:srgbClr val="C00000"/>
                </a:solidFill>
              </a:rPr>
              <a:t>L’onere per la ricerca</a:t>
            </a:r>
          </a:p>
          <a:p>
            <a:pPr algn="just"/>
            <a:r>
              <a:rPr lang="it-IT" b="1" dirty="0" smtClean="0"/>
              <a:t>Nel caso in cui la fornitura di ricerca  venga pagata attraverso un apposito conto di pagamento per la ricerca controllato dagli intermediari e il conto di pagamento sia finanziato da uno specifico onere per la ricerca a carico dei clienti, ai sensi dell’art. 56 del regolamento intermediari della Consob, tale onere:</a:t>
            </a:r>
          </a:p>
          <a:p>
            <a:pPr lvl="1" algn="just"/>
            <a:r>
              <a:rPr lang="it-IT" b="1" dirty="0" smtClean="0"/>
              <a:t>a) è determinato esclusivamente sulla base di un budget per la ricerca definito ai sensi dell’articolo 57 del regolamento stesso; e</a:t>
            </a:r>
          </a:p>
          <a:p>
            <a:pPr lvl="1" algn="just"/>
            <a:r>
              <a:rPr lang="it-IT" b="1" dirty="0" smtClean="0"/>
              <a:t>b) non deve essere collegato al volume e/o al valore delle operazioni eseguite per conto dei clienti.</a:t>
            </a:r>
          </a:p>
          <a:p>
            <a:pPr algn="just"/>
            <a:r>
              <a:rPr lang="it-IT" b="1" dirty="0" smtClean="0"/>
              <a:t>Quando l’onere per la ricerca a carico dei clienti non viene riscosso separatamente, ma</a:t>
            </a:r>
          </a:p>
          <a:p>
            <a:pPr algn="just"/>
            <a:r>
              <a:rPr lang="it-IT" b="1" dirty="0" smtClean="0"/>
              <a:t>unitamente a una commissione di negoziazione, tale onere  deve essere  identificato in maniera distinta e  </a:t>
            </a:r>
            <a:r>
              <a:rPr lang="it-IT" b="1" dirty="0" err="1" smtClean="0"/>
              <a:t>e</a:t>
            </a:r>
            <a:r>
              <a:rPr lang="it-IT" b="1" dirty="0" smtClean="0"/>
              <a:t> devono essere  soddisfatte le condizioni di cui agli articoli 55, comma 1, lettera b), già viste alla pagina precedente,  e </a:t>
            </a:r>
          </a:p>
          <a:p>
            <a:pPr algn="just"/>
            <a:r>
              <a:rPr lang="it-IT" b="1" dirty="0" smtClean="0"/>
              <a:t>quando utilizzano un conto di pagamento per la ricerca, gli intermediari forniscono ai clienti:</a:t>
            </a:r>
          </a:p>
          <a:p>
            <a:pPr lvl="1" algn="just"/>
            <a:r>
              <a:rPr lang="it-IT" b="1" dirty="0" smtClean="0"/>
              <a:t>a) prima della prestazione dei servizi di investimento, informazioni sull’importo previsto nel budget per la ricerca e sull’entità dell’onere per la ricerca stimato per ciascun cliente;</a:t>
            </a:r>
          </a:p>
          <a:p>
            <a:pPr lvl="1" algn="just"/>
            <a:r>
              <a:rPr lang="it-IT" b="1" dirty="0" smtClean="0"/>
              <a:t>b) su base annuale, informazioni sui costi totali che ciascun cliente ha sostenuto per la ricerca.</a:t>
            </a:r>
          </a:p>
          <a:p>
            <a:pPr algn="just"/>
            <a:endParaRPr lang="it-IT" b="1" dirty="0" smtClean="0"/>
          </a:p>
          <a:p>
            <a:pPr algn="just"/>
            <a:r>
              <a:rPr lang="it-IT" b="1" dirty="0" smtClean="0"/>
              <a:t>L'ammontare complessivo degli oneri per la ricerca ricevuti dai clienti non può superare il budget per la ricerca, salvo quanto previsto dall’articolo 57, comma 4, del regolamento intermediari, secondo cui gli intermediari possono incrementare il budget per la ricerca solo dopo aver informato i clienti, in modo chiaro, di tale circostanza.</a:t>
            </a:r>
          </a:p>
          <a:p>
            <a:pPr algn="just"/>
            <a:endParaRPr lang="it-IT" b="1" i="1" dirty="0" smtClean="0"/>
          </a:p>
          <a:p>
            <a:pPr algn="just"/>
            <a:r>
              <a:rPr lang="it-IT" b="1" dirty="0" smtClean="0"/>
              <a:t>Nel mandato di gestione o in altra documentazione contrattuale riguardante  la disciplina del rapporto con i clienti viene indicato l'onere per la ricerca determinato sulla base del budget di cui al comma 1 e la frequenza con cui il medesimo verrà addebitato a ciascun cliente nel corso dell'anno</a:t>
            </a:r>
            <a:endParaRPr lang="it-IT"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400" b="1" dirty="0" smtClean="0"/>
              <a:t/>
            </a:r>
            <a:br>
              <a:rPr lang="it-IT" sz="2400" b="1" dirty="0" smtClean="0"/>
            </a:br>
            <a:r>
              <a:rPr lang="it-IT" sz="2400" b="1" dirty="0" smtClean="0"/>
              <a:t>Principi fondamentali della gestione di portafoglio</a:t>
            </a:r>
            <a:r>
              <a:rPr lang="it-IT" b="1" dirty="0" smtClean="0"/>
              <a:t/>
            </a:r>
            <a:br>
              <a:rPr lang="it-IT" b="1" dirty="0" smtClean="0"/>
            </a:br>
            <a:endParaRPr lang="it-IT" dirty="0"/>
          </a:p>
        </p:txBody>
      </p:sp>
      <p:sp>
        <p:nvSpPr>
          <p:cNvPr id="3" name="Segnaposto contenuto 2"/>
          <p:cNvSpPr>
            <a:spLocks noGrp="1"/>
          </p:cNvSpPr>
          <p:nvPr>
            <p:ph idx="1"/>
          </p:nvPr>
        </p:nvSpPr>
        <p:spPr/>
        <p:txBody>
          <a:bodyPr/>
          <a:lstStyle/>
          <a:p>
            <a:endParaRPr lang="it-IT" b="1" dirty="0" smtClean="0"/>
          </a:p>
          <a:p>
            <a:r>
              <a:rPr lang="it-IT" b="1" dirty="0" smtClean="0">
                <a:solidFill>
                  <a:schemeClr val="tx2"/>
                </a:solidFill>
              </a:rPr>
              <a:t>La nullità del contratto di gestione</a:t>
            </a:r>
          </a:p>
          <a:p>
            <a:endParaRPr lang="it-IT" b="1" dirty="0" smtClean="0"/>
          </a:p>
          <a:p>
            <a:r>
              <a:rPr lang="it-IT" b="1" dirty="0" smtClean="0"/>
              <a:t>Sono nulli i patti contrari alle disposizioni sopra ricordate; la nullità può essere fatta valere solo dal cliente (art. 24, comma 2, </a:t>
            </a:r>
            <a:r>
              <a:rPr lang="it-IT" b="1" dirty="0" err="1" smtClean="0"/>
              <a:t>Tuf</a:t>
            </a:r>
            <a:r>
              <a:rPr lang="it-IT" b="1" dirty="0" smtClean="0"/>
              <a:t>).</a:t>
            </a:r>
            <a:endParaRPr lang="it-IT"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Principi fondamentali della gestione di portafoglio</a:t>
            </a:r>
            <a:endParaRPr lang="it-IT" sz="2800" dirty="0"/>
          </a:p>
        </p:txBody>
      </p:sp>
      <p:sp>
        <p:nvSpPr>
          <p:cNvPr id="3" name="Segnaposto contenuto 2"/>
          <p:cNvSpPr>
            <a:spLocks noGrp="1"/>
          </p:cNvSpPr>
          <p:nvPr>
            <p:ph idx="1"/>
          </p:nvPr>
        </p:nvSpPr>
        <p:spPr/>
        <p:txBody>
          <a:bodyPr numCol="2">
            <a:normAutofit fontScale="47500" lnSpcReduction="20000"/>
          </a:bodyPr>
          <a:lstStyle/>
          <a:p>
            <a:pPr algn="ctr"/>
            <a:r>
              <a:rPr lang="it-IT" sz="4200" b="1" dirty="0" smtClean="0">
                <a:solidFill>
                  <a:schemeClr val="tx2"/>
                </a:solidFill>
              </a:rPr>
              <a:t>Il Contratto relativo alla gestione di portafogli: forma e contenuto</a:t>
            </a:r>
          </a:p>
          <a:p>
            <a:pPr algn="ctr"/>
            <a:endParaRPr lang="it-IT" sz="4300" b="1" dirty="0" smtClean="0">
              <a:solidFill>
                <a:schemeClr val="tx2"/>
              </a:solidFill>
            </a:endParaRPr>
          </a:p>
          <a:p>
            <a:r>
              <a:rPr lang="it-IT" sz="5600" b="1" dirty="0" smtClean="0"/>
              <a:t>L’art. 37, comma 1, del regolamento intermediari della Consob, che disciplina in generale i contratti per la prestazione dei servizi di investimento, prevede che gli intermediari </a:t>
            </a:r>
            <a:r>
              <a:rPr lang="it-IT" sz="4800" b="1" dirty="0" smtClean="0"/>
              <a:t>forniscano i propri servizi di investimento, compresa la consulenza in materia di </a:t>
            </a:r>
          </a:p>
          <a:p>
            <a:endParaRPr lang="it-IT" sz="4800" b="1" dirty="0" smtClean="0"/>
          </a:p>
          <a:p>
            <a:endParaRPr lang="it-IT" sz="4800" b="1" dirty="0" smtClean="0"/>
          </a:p>
          <a:p>
            <a:pPr lvl="1">
              <a:buNone/>
            </a:pPr>
            <a:r>
              <a:rPr lang="it-IT" sz="4400" b="1" dirty="0" smtClean="0"/>
              <a:t>investimenti che preveda lo svolgimento di una valutazione periodica dell’adeguatezza degli strumenti finanziari o dei servizi raccomandati, sulla base di un apposito contratto scritto; una copia di tale contratto è consegnata al cliente</a:t>
            </a:r>
            <a:r>
              <a:rPr lang="it-IT" sz="4400" dirty="0" smtClean="0"/>
              <a:t>.</a:t>
            </a:r>
            <a:endParaRPr lang="it-IT" sz="4400" b="1" dirty="0" smtClean="0"/>
          </a:p>
          <a:p>
            <a:endParaRPr lang="it-IT" sz="4800" b="1"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Principi fondamentali della gestione di portafoglio</a:t>
            </a:r>
            <a:endParaRPr lang="it-IT" sz="2800" dirty="0"/>
          </a:p>
        </p:txBody>
      </p:sp>
      <p:sp>
        <p:nvSpPr>
          <p:cNvPr id="3" name="Segnaposto contenuto 2"/>
          <p:cNvSpPr>
            <a:spLocks noGrp="1"/>
          </p:cNvSpPr>
          <p:nvPr>
            <p:ph idx="1"/>
          </p:nvPr>
        </p:nvSpPr>
        <p:spPr/>
        <p:txBody>
          <a:bodyPr/>
          <a:lstStyle/>
          <a:p>
            <a:endParaRPr lang="it-IT" b="1" dirty="0" smtClean="0"/>
          </a:p>
          <a:p>
            <a:r>
              <a:rPr lang="it-IT" b="1" dirty="0" smtClean="0"/>
              <a:t>L’art. 37, comma 2, del regolamento intermediari della Consob prevede che  gli intermediari di cui all’articolo 35, comma 1, lettera </a:t>
            </a:r>
            <a:r>
              <a:rPr lang="it-IT" b="1" i="1" dirty="0" smtClean="0"/>
              <a:t>b</a:t>
            </a:r>
            <a:r>
              <a:rPr lang="it-IT" b="1" dirty="0" smtClean="0"/>
              <a:t>),  dello stesso regolamento applicano l’articolo 58 del regolamento (UE) 2017/565.</a:t>
            </a:r>
            <a:endParaRPr lang="it-IT"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Principi fondamentali della gestione di portafoglio</a:t>
            </a:r>
            <a:endParaRPr lang="it-IT" sz="2800" dirty="0"/>
          </a:p>
        </p:txBody>
      </p:sp>
      <p:sp>
        <p:nvSpPr>
          <p:cNvPr id="3" name="Segnaposto contenuto 2"/>
          <p:cNvSpPr>
            <a:spLocks noGrp="1"/>
          </p:cNvSpPr>
          <p:nvPr>
            <p:ph idx="1"/>
          </p:nvPr>
        </p:nvSpPr>
        <p:spPr/>
        <p:txBody>
          <a:bodyPr>
            <a:normAutofit fontScale="47500" lnSpcReduction="20000"/>
          </a:bodyPr>
          <a:lstStyle/>
          <a:p>
            <a:r>
              <a:rPr lang="it-IT" b="1" dirty="0" smtClean="0"/>
              <a:t>L’articolo 58 del regolamento (UE) 2017/565 prevede quanto segue:</a:t>
            </a:r>
          </a:p>
          <a:p>
            <a:pPr>
              <a:buFont typeface="Wingdings" pitchFamily="2" charset="2"/>
              <a:buChar char="§"/>
            </a:pPr>
            <a:r>
              <a:rPr lang="it-IT" b="1" dirty="0" smtClean="0"/>
              <a:t>Le imprese di investimento  (cioè, in generale, tutti gli intermediari autorizzati) che prestano a un cliente un servizio di investimento o servizio accessorio di cui all'allegato I, sezione B, punto 1, della direttiva 2014/65/UE dopo la data di applicazione del presente regolamento stipulano con il cliente un accordo di base per iscritto, su supporto cartaceo o altro supporto durevole, che stabilisce i diritti e gli obblighi essenziali dell'impresa e del cliente. </a:t>
            </a:r>
          </a:p>
          <a:p>
            <a:pPr>
              <a:buFont typeface="Wingdings" pitchFamily="2" charset="2"/>
              <a:buChar char="§"/>
            </a:pPr>
            <a:endParaRPr lang="it-IT" b="1" dirty="0" smtClean="0"/>
          </a:p>
          <a:p>
            <a:pPr>
              <a:buFont typeface="Wingdings" pitchFamily="2" charset="2"/>
              <a:buChar char="§"/>
            </a:pPr>
            <a:r>
              <a:rPr lang="it-IT" b="1" dirty="0" smtClean="0"/>
              <a:t>Le imprese di investimento che forniscono consulenza in materia di investimenti ottemperano a tale obbligo solo qualora sia effettuata una valutazione periodica dell'idoneità degli strumenti finanziari o dei servizi raccomandati.</a:t>
            </a:r>
          </a:p>
          <a:p>
            <a:pPr>
              <a:buFont typeface="Wingdings" pitchFamily="2" charset="2"/>
              <a:buChar char="§"/>
            </a:pPr>
            <a:endParaRPr lang="it-IT" b="1" dirty="0" smtClean="0"/>
          </a:p>
          <a:p>
            <a:pPr>
              <a:buFont typeface="Wingdings" pitchFamily="2" charset="2"/>
              <a:buChar char="§"/>
            </a:pPr>
            <a:r>
              <a:rPr lang="it-IT" b="1" dirty="0" smtClean="0"/>
              <a:t> L'accordo scritto stabilisce i diritti e gli obblighi essenziali delle parti e include i seguenti elementi: </a:t>
            </a:r>
          </a:p>
          <a:p>
            <a:pPr lvl="1"/>
            <a:r>
              <a:rPr lang="it-IT" b="1" dirty="0" smtClean="0"/>
              <a:t>a) una descrizione dei servizi da prestare, e se pertinente della natura e portata della consulenza in materia di investimenti; </a:t>
            </a:r>
          </a:p>
          <a:p>
            <a:pPr lvl="1"/>
            <a:r>
              <a:rPr lang="it-IT" b="1" dirty="0" smtClean="0"/>
              <a:t>b) in caso di servizi di gestione del portafoglio, i tipi di strumenti finanziari acquistabili e vendibili e i tipi di operazioni che possono essere effettuate per conto del cliente, nonché gli eventuali strumenti od operazioni vietati; </a:t>
            </a:r>
          </a:p>
          <a:p>
            <a:pPr lvl="1"/>
            <a:r>
              <a:rPr lang="it-IT" b="1" dirty="0" smtClean="0"/>
              <a:t>c) una descrizione delle principali caratteristiche di eventuali servizi di cui all'allegato I, sezione B, punto 1, della direttiva 2014/65/UE da fornire, incluso, ove applicabile, il ruolo dell'impresa rispetto agli eventi societari relativi agli strumenti del cliente e i termini in base ai quali le operazioni di finanziamento tramite titoli che interessano titoli del cliente genereranno un rendimento per il cliente. </a:t>
            </a:r>
            <a:endParaRPr lang="it-IT" dirty="0" smtClean="0"/>
          </a:p>
          <a:p>
            <a:pPr lvl="1"/>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a:bodyPr>
          <a:lstStyle/>
          <a:p>
            <a:r>
              <a:rPr lang="it-IT" sz="2800" b="1" dirty="0" smtClean="0"/>
              <a:t>Gestione di portafoglio e valutazione di adeguatezza</a:t>
            </a:r>
            <a:endParaRPr lang="it-IT" sz="2800" dirty="0"/>
          </a:p>
        </p:txBody>
      </p:sp>
      <p:sp>
        <p:nvSpPr>
          <p:cNvPr id="3" name="Sottotitolo 2"/>
          <p:cNvSpPr>
            <a:spLocks noGrp="1"/>
          </p:cNvSpPr>
          <p:nvPr>
            <p:ph type="subTitle" idx="1"/>
          </p:nvPr>
        </p:nvSpPr>
        <p:spPr/>
        <p:txBody>
          <a:bodyPr>
            <a:noAutofit/>
          </a:bodyPr>
          <a:lstStyle/>
          <a:p>
            <a:pPr algn="l"/>
            <a:r>
              <a:rPr lang="it-IT" sz="1200" b="1" dirty="0" smtClean="0">
                <a:solidFill>
                  <a:schemeClr val="tx1"/>
                </a:solidFill>
              </a:rPr>
              <a:t>Sommario:</a:t>
            </a:r>
            <a:br>
              <a:rPr lang="it-IT" sz="1200" b="1" dirty="0" smtClean="0">
                <a:solidFill>
                  <a:schemeClr val="tx1"/>
                </a:solidFill>
              </a:rPr>
            </a:br>
            <a:r>
              <a:rPr lang="it-IT" sz="1200" b="1" dirty="0" smtClean="0">
                <a:solidFill>
                  <a:schemeClr val="tx1"/>
                </a:solidFill>
              </a:rPr>
              <a:t>● Principi fondamentali della gestione di portafoglio</a:t>
            </a:r>
            <a:br>
              <a:rPr lang="it-IT" sz="1200" b="1" dirty="0" smtClean="0">
                <a:solidFill>
                  <a:schemeClr val="tx1"/>
                </a:solidFill>
              </a:rPr>
            </a:br>
            <a:r>
              <a:rPr lang="it-IT" sz="1200" b="1" dirty="0" smtClean="0">
                <a:solidFill>
                  <a:schemeClr val="tx1"/>
                </a:solidFill>
              </a:rPr>
              <a:t> ● Fattori di rischio degli investimenti e diversificazione del portafoglio</a:t>
            </a:r>
            <a:br>
              <a:rPr lang="it-IT" sz="1200" b="1" dirty="0" smtClean="0">
                <a:solidFill>
                  <a:schemeClr val="tx1"/>
                </a:solidFill>
              </a:rPr>
            </a:br>
            <a:r>
              <a:rPr lang="it-IT" sz="1200" b="1" dirty="0" smtClean="0">
                <a:solidFill>
                  <a:schemeClr val="tx1"/>
                </a:solidFill>
              </a:rPr>
              <a:t>● Valutazione dell'adeguatezza</a:t>
            </a:r>
            <a:br>
              <a:rPr lang="it-IT" sz="1200" b="1" dirty="0" smtClean="0">
                <a:solidFill>
                  <a:schemeClr val="tx1"/>
                </a:solidFill>
              </a:rPr>
            </a:br>
            <a:r>
              <a:rPr lang="it-IT" sz="1200" b="1" dirty="0" smtClean="0">
                <a:solidFill>
                  <a:schemeClr val="tx1"/>
                </a:solidFill>
              </a:rPr>
              <a:t> ● Gli orientamenti dell’ESMA su alcuni aspetti dei requisiti di I adeguatezza prescritti dalla MiFID1</a:t>
            </a:r>
            <a:br>
              <a:rPr lang="it-IT" sz="1200" b="1" dirty="0" smtClean="0">
                <a:solidFill>
                  <a:schemeClr val="tx1"/>
                </a:solidFill>
              </a:rPr>
            </a:br>
            <a:r>
              <a:rPr lang="it-IT" sz="1200" b="1" dirty="0" smtClean="0">
                <a:solidFill>
                  <a:schemeClr val="tx1"/>
                </a:solidFill>
              </a:rPr>
              <a:t> ● I cambiamenti nella composizione del portafoglio gestito</a:t>
            </a:r>
            <a:br>
              <a:rPr lang="it-IT" sz="1200" b="1" dirty="0" smtClean="0">
                <a:solidFill>
                  <a:schemeClr val="tx1"/>
                </a:solidFill>
              </a:rPr>
            </a:br>
            <a:r>
              <a:rPr lang="it-IT" sz="1200" b="1" dirty="0" smtClean="0">
                <a:solidFill>
                  <a:schemeClr val="tx1"/>
                </a:solidFill>
              </a:rPr>
              <a:t> ● Obblighi di comunicazione riguardo alla gestione del portafoglio</a:t>
            </a:r>
          </a:p>
          <a:p>
            <a:pPr algn="l"/>
            <a:r>
              <a:rPr lang="it-IT" sz="1200" b="1" dirty="0" smtClean="0">
                <a:solidFill>
                  <a:schemeClr val="tx1"/>
                </a:solidFill>
              </a:rPr>
              <a:t>● Obblighi di rendicontazione</a:t>
            </a:r>
          </a:p>
          <a:p>
            <a:pPr algn="l"/>
            <a:endParaRPr lang="it-IT" sz="1400" b="1"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Principi fondamentali della gestione di portafoglio</a:t>
            </a:r>
            <a:r>
              <a:rPr lang="it-IT" sz="2800" dirty="0" smtClean="0"/>
              <a:t/>
            </a:r>
            <a:br>
              <a:rPr lang="it-IT" sz="2800" dirty="0" smtClean="0"/>
            </a:br>
            <a:endParaRPr lang="it-IT" sz="2800" dirty="0"/>
          </a:p>
        </p:txBody>
      </p:sp>
      <p:sp>
        <p:nvSpPr>
          <p:cNvPr id="3" name="Segnaposto contenuto 2"/>
          <p:cNvSpPr>
            <a:spLocks noGrp="1"/>
          </p:cNvSpPr>
          <p:nvPr>
            <p:ph idx="1"/>
          </p:nvPr>
        </p:nvSpPr>
        <p:spPr/>
        <p:txBody>
          <a:bodyPr>
            <a:noAutofit/>
          </a:bodyPr>
          <a:lstStyle/>
          <a:p>
            <a:endParaRPr lang="it-IT" sz="1200" b="1" dirty="0" smtClean="0"/>
          </a:p>
          <a:p>
            <a:endParaRPr lang="it-IT" sz="1200" b="1" dirty="0" smtClean="0"/>
          </a:p>
          <a:p>
            <a:r>
              <a:rPr lang="it-IT" sz="1200" b="1" dirty="0" smtClean="0"/>
              <a:t>Secondo l’art. 37,  comma 3 del regolamento intermediari, il contratto con i clienti al dettaglio deve, tra l’altro:</a:t>
            </a:r>
          </a:p>
          <a:p>
            <a:pPr lvl="1"/>
            <a:r>
              <a:rPr lang="it-IT" sz="1200" b="1" i="1" dirty="0" smtClean="0"/>
              <a:t>a) </a:t>
            </a:r>
            <a:r>
              <a:rPr lang="it-IT" sz="1200" b="1" dirty="0" smtClean="0"/>
              <a:t>specificare i servizi forniti e le loro caratteristiche, indicando il contenuto delle Secondo prestazioni dovute e delle tipologie di strumenti finanziari e di operazioni interessate;</a:t>
            </a:r>
          </a:p>
          <a:p>
            <a:pPr lvl="1"/>
            <a:r>
              <a:rPr lang="it-IT" sz="1200" b="1" i="1" dirty="0" smtClean="0"/>
              <a:t>c) </a:t>
            </a:r>
            <a:r>
              <a:rPr lang="it-IT" sz="1200" b="1" dirty="0" smtClean="0"/>
              <a:t>indicare le modalità attraverso cui il cliente può impartire ordini e istruzioni;</a:t>
            </a:r>
            <a:endParaRPr lang="it-IT" sz="1200" dirty="0" smtClean="0"/>
          </a:p>
          <a:p>
            <a:pPr lvl="1"/>
            <a:r>
              <a:rPr lang="it-IT" sz="1200" b="1" i="1" dirty="0" smtClean="0"/>
              <a:t>d) </a:t>
            </a:r>
            <a:r>
              <a:rPr lang="it-IT" sz="1200" b="1" dirty="0" smtClean="0"/>
              <a:t>prevedere la frequenza, il tipo e i contenuti della documentazione da fornire al cliente a rendiconto dell'attività svolta;</a:t>
            </a:r>
            <a:endParaRPr lang="it-IT" sz="1200" dirty="0" smtClean="0"/>
          </a:p>
          <a:p>
            <a:pPr lvl="1"/>
            <a:r>
              <a:rPr lang="it-IT" sz="1200" b="1" i="1" dirty="0" smtClean="0"/>
              <a:t>e) </a:t>
            </a:r>
            <a:r>
              <a:rPr lang="it-IT" sz="1200" b="1" dirty="0" smtClean="0"/>
              <a:t>indicare e disciplinare, nei rapporti di esecuzione degli ordini dei clienti, di ricezione e trasmissione di ordini, nonché di gestione di portafogli, la soglia delle perdite, nel caso di posizioni aperte scoperte su operazioni che possano determinare passività effettive o potenziali superiori al costo di acquisto degli strumenti finanziari, oltre la quale è prevista la comunicazione al cliente;</a:t>
            </a:r>
            <a:endParaRPr lang="it-IT" sz="1200" dirty="0" smtClean="0"/>
          </a:p>
          <a:p>
            <a:pPr lvl="1"/>
            <a:r>
              <a:rPr lang="it-IT" sz="1200" b="1" i="1" dirty="0" smtClean="0"/>
              <a:t>f) </a:t>
            </a:r>
            <a:r>
              <a:rPr lang="it-IT" sz="1200" b="1" dirty="0" smtClean="0"/>
              <a:t>indicare le remunerazioni spettanti all’intermediario o i criteri oggettivi per la loro determinazione, specificando le relative modalità di percezione e, ove non diversamente comunicati, gli incentivi ricevuti in conformità dell’articolo 52 al Titolo V dello stesso regolamento intermediari;</a:t>
            </a:r>
            <a:endParaRPr lang="it-IT" sz="1200" dirty="0" smtClean="0"/>
          </a:p>
          <a:p>
            <a:pPr lvl="1"/>
            <a:r>
              <a:rPr lang="it-IT" sz="1200" b="1" i="1" dirty="0" smtClean="0"/>
              <a:t>g) </a:t>
            </a:r>
            <a:r>
              <a:rPr lang="it-IT" sz="1200" b="1" dirty="0" smtClean="0"/>
              <a:t>indicare se e con quali modalità e contenuti in connessione con il servizio di investimento può essere prestata la consulenza in materia di investimenti;</a:t>
            </a:r>
            <a:endParaRPr lang="it-IT" sz="1200" dirty="0" smtClean="0"/>
          </a:p>
          <a:p>
            <a:pPr lvl="1"/>
            <a:r>
              <a:rPr lang="it-IT" sz="1200" b="1" i="1" dirty="0" smtClean="0"/>
              <a:t>h) </a:t>
            </a:r>
            <a:r>
              <a:rPr lang="it-IT" sz="1200" b="1" dirty="0" smtClean="0"/>
              <a:t>indicare le altre condizioni contrattuali convenute con l'investitore per la prestazione del servizio;</a:t>
            </a:r>
            <a:endParaRPr lang="it-IT" sz="1200" dirty="0" smtClean="0"/>
          </a:p>
          <a:p>
            <a:pPr lvl="1"/>
            <a:r>
              <a:rPr lang="it-IT" sz="1200" b="1" i="1" dirty="0" smtClean="0"/>
              <a:t>i) </a:t>
            </a:r>
            <a:r>
              <a:rPr lang="it-IT" sz="1200" b="1" dirty="0" smtClean="0"/>
              <a:t>indicare le eventuali procedure di conciliazione e arbitrato per la risoluzione stragiudiziale di controversie, definite ai sensi dell’articolo 32-</a:t>
            </a:r>
            <a:r>
              <a:rPr lang="it-IT" sz="1200" b="1" i="1" dirty="0" smtClean="0"/>
              <a:t>ter </a:t>
            </a:r>
            <a:r>
              <a:rPr lang="it-IT" sz="1200" b="1" dirty="0" smtClean="0"/>
              <a:t>del </a:t>
            </a:r>
            <a:r>
              <a:rPr lang="it-IT" sz="1200" b="1" dirty="0" err="1" smtClean="0"/>
              <a:t>Tuf</a:t>
            </a:r>
            <a:r>
              <a:rPr lang="it-IT" sz="1200" b="1" dirty="0" smtClean="0"/>
              <a:t>.</a:t>
            </a:r>
            <a:endParaRPr lang="it-IT" sz="1200" dirty="0" smtClean="0"/>
          </a:p>
          <a:p>
            <a:endParaRPr lang="it-IT"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Principi fondamentali della gestione di portafoglio</a:t>
            </a:r>
            <a:endParaRPr lang="it-IT" sz="2800" dirty="0"/>
          </a:p>
        </p:txBody>
      </p:sp>
      <p:sp>
        <p:nvSpPr>
          <p:cNvPr id="3" name="Segnaposto contenuto 2"/>
          <p:cNvSpPr>
            <a:spLocks noGrp="1"/>
          </p:cNvSpPr>
          <p:nvPr>
            <p:ph idx="1"/>
          </p:nvPr>
        </p:nvSpPr>
        <p:spPr/>
        <p:txBody>
          <a:bodyPr numCol="2">
            <a:normAutofit fontScale="47500" lnSpcReduction="20000"/>
          </a:bodyPr>
          <a:lstStyle/>
          <a:p>
            <a:pPr algn="ctr"/>
            <a:r>
              <a:rPr lang="it-IT" b="1" dirty="0" smtClean="0">
                <a:solidFill>
                  <a:schemeClr val="tx2"/>
                </a:solidFill>
              </a:rPr>
              <a:t>Il Contratto relativo alla gestione di portafogli: forma e contenuto</a:t>
            </a:r>
          </a:p>
          <a:p>
            <a:pPr algn="ctr"/>
            <a:endParaRPr lang="it-IT" b="1" dirty="0" smtClean="0"/>
          </a:p>
          <a:p>
            <a:r>
              <a:rPr lang="it-IT" b="1" dirty="0" smtClean="0"/>
              <a:t>In aggiunta a quanto stabilito dall’art. 37, l'art. 38 del RI prevede che il contratto con i clienti al dettaglio relativo alla gestione di portafogli:</a:t>
            </a:r>
            <a:endParaRPr lang="it-IT" dirty="0" smtClean="0"/>
          </a:p>
          <a:p>
            <a:pPr lvl="1"/>
            <a:r>
              <a:rPr lang="it-IT" b="1" dirty="0" smtClean="0"/>
              <a:t> </a:t>
            </a:r>
            <a:r>
              <a:rPr lang="it-IT" b="1" i="1" dirty="0" smtClean="0"/>
              <a:t>a) </a:t>
            </a:r>
            <a:r>
              <a:rPr lang="it-IT" b="1" dirty="0" smtClean="0"/>
              <a:t>indichi i tipi di strumenti finanziari che possono essere inclusi nel portafoglio del cliente e i tipi di operazioni che possono essere realizzate su tali strumenti, inclusi eventuali limiti; a tal fine, il contratto deve anche specificare la possibilità per l’intermediario di investire in strumenti finanziari non ammessi alla negoziazione in un mercato regolamentato, in derivati o in strumenti illiquidi o altamente volatili; o di procedere a vendite allo scoperto, acquisti tramite somme di denaro prese a prestito, operazioni di finanziamento tramite titoli o qualsiasi operazione che implichi pagamenti di margini, deposito di garanzie o rischio di cambio. </a:t>
            </a:r>
            <a:endParaRPr lang="it-IT" dirty="0" smtClean="0"/>
          </a:p>
          <a:p>
            <a:pPr lvl="1"/>
            <a:r>
              <a:rPr lang="it-IT" b="1" i="1" dirty="0" smtClean="0"/>
              <a:t>b) </a:t>
            </a:r>
            <a:r>
              <a:rPr lang="it-IT" b="1" dirty="0" smtClean="0"/>
              <a:t>indichi gli obiettivi di gestione, il livello del rischio entro il quale il gestore può esercitare la sua discrezionalità ed eventuali specifiche restrizioni a tale discrezionalità;</a:t>
            </a:r>
            <a:endParaRPr lang="it-IT" dirty="0" smtClean="0"/>
          </a:p>
          <a:p>
            <a:pPr lvl="1"/>
            <a:r>
              <a:rPr lang="it-IT" b="1" i="1" dirty="0" smtClean="0"/>
              <a:t>c) </a:t>
            </a:r>
            <a:r>
              <a:rPr lang="it-IT" b="1" dirty="0" smtClean="0"/>
              <a:t>indichi se il portafoglio del cliente può essere caratterizzato da </a:t>
            </a:r>
            <a:r>
              <a:rPr lang="it-IT" b="1" dirty="0" smtClean="0">
                <a:solidFill>
                  <a:srgbClr val="FF0000"/>
                </a:solidFill>
              </a:rPr>
              <a:t>effetto leva (v. la diapositiva seguente)</a:t>
            </a:r>
            <a:r>
              <a:rPr lang="it-IT" b="1" dirty="0" smtClean="0"/>
              <a:t>;</a:t>
            </a:r>
            <a:endParaRPr lang="it-IT" dirty="0" smtClean="0"/>
          </a:p>
          <a:p>
            <a:pPr lvl="1"/>
            <a:r>
              <a:rPr lang="it-IT" b="1" i="1" dirty="0" smtClean="0"/>
              <a:t>d) </a:t>
            </a:r>
            <a:r>
              <a:rPr lang="it-IT" b="1" dirty="0" smtClean="0"/>
              <a:t>fornisca la descrizione del </a:t>
            </a:r>
            <a:r>
              <a:rPr lang="it-IT" b="1" dirty="0" smtClean="0">
                <a:solidFill>
                  <a:srgbClr val="FF0000"/>
                </a:solidFill>
              </a:rPr>
              <a:t>parametro di riferimento (c.d. </a:t>
            </a:r>
            <a:r>
              <a:rPr lang="it-IT" b="1" i="1" dirty="0" smtClean="0">
                <a:solidFill>
                  <a:srgbClr val="FF0000"/>
                </a:solidFill>
              </a:rPr>
              <a:t>benchmark, </a:t>
            </a:r>
            <a:r>
              <a:rPr lang="it-IT" b="1" dirty="0" smtClean="0">
                <a:solidFill>
                  <a:srgbClr val="FF0000"/>
                </a:solidFill>
              </a:rPr>
              <a:t>v. la diapositiva seguente</a:t>
            </a:r>
            <a:r>
              <a:rPr lang="it-IT" b="1" i="1" dirty="0" smtClean="0">
                <a:solidFill>
                  <a:srgbClr val="FF0000"/>
                </a:solidFill>
              </a:rPr>
              <a:t>)</a:t>
            </a:r>
            <a:r>
              <a:rPr lang="it-IT" b="1" dirty="0" smtClean="0"/>
              <a:t>, ove significativo, al quale verrà raffrontato il rendimento del portafoglio del cliente;</a:t>
            </a:r>
            <a:endParaRPr lang="it-IT" dirty="0" smtClean="0"/>
          </a:p>
          <a:p>
            <a:pPr lvl="1"/>
            <a:r>
              <a:rPr lang="it-IT" b="1" i="1" dirty="0" smtClean="0"/>
              <a:t>e) </a:t>
            </a:r>
            <a:r>
              <a:rPr lang="it-IT" b="1" dirty="0" smtClean="0"/>
              <a:t>indichi se l’intermediario delega a terzi l’esecuzione dell’incarico ricevuto, specificando i dettagli della delega;</a:t>
            </a:r>
            <a:endParaRPr lang="it-IT" dirty="0" smtClean="0"/>
          </a:p>
          <a:p>
            <a:pPr lvl="1"/>
            <a:r>
              <a:rPr lang="it-IT" b="1" i="1" dirty="0" smtClean="0"/>
              <a:t>f)</a:t>
            </a:r>
            <a:r>
              <a:rPr lang="it-IT" b="1" dirty="0" smtClean="0"/>
              <a:t> indichi il metodo e la frequenza di valutazione degli strumenti finanziari contenuti nel portafoglio del cliente.</a:t>
            </a:r>
            <a:endParaRPr lang="it-IT" dirty="0" smtClean="0"/>
          </a:p>
          <a:p>
            <a:pPr lvl="1"/>
            <a:endParaRPr lang="it-IT"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Principi fondamentali della gestione di portafoglio</a:t>
            </a:r>
            <a:endParaRPr lang="it-IT" sz="2800" dirty="0"/>
          </a:p>
        </p:txBody>
      </p:sp>
      <p:sp>
        <p:nvSpPr>
          <p:cNvPr id="3" name="Segnaposto contenuto 2"/>
          <p:cNvSpPr>
            <a:spLocks noGrp="1"/>
          </p:cNvSpPr>
          <p:nvPr>
            <p:ph idx="1"/>
          </p:nvPr>
        </p:nvSpPr>
        <p:spPr/>
        <p:txBody>
          <a:bodyPr>
            <a:normAutofit fontScale="47500" lnSpcReduction="20000"/>
          </a:bodyPr>
          <a:lstStyle/>
          <a:p>
            <a:endParaRPr lang="it-IT" b="1" dirty="0" smtClean="0"/>
          </a:p>
          <a:p>
            <a:endParaRPr lang="it-IT" b="1" dirty="0" smtClean="0"/>
          </a:p>
          <a:p>
            <a:r>
              <a:rPr lang="it-IT" b="1" dirty="0" smtClean="0">
                <a:solidFill>
                  <a:srgbClr val="FF0000"/>
                </a:solidFill>
              </a:rPr>
              <a:t>Consob definisce il benchmark “</a:t>
            </a:r>
            <a:r>
              <a:rPr lang="it-IT" b="1" i="1" dirty="0" smtClean="0">
                <a:solidFill>
                  <a:srgbClr val="FF0000"/>
                </a:solidFill>
              </a:rPr>
              <a:t>un parametro oggettivo di riferimento (benchmark), costruito facendo riferimento ad indicatori finanziari elaborati da soggetti terzi e di comune utilizzo, coerente con i rischi connessi alla gestione […], al quale confrontare il rendimento […]”</a:t>
            </a:r>
            <a:endParaRPr lang="it-IT" dirty="0" smtClean="0">
              <a:solidFill>
                <a:srgbClr val="FF0000"/>
              </a:solidFill>
            </a:endParaRPr>
          </a:p>
          <a:p>
            <a:endParaRPr lang="it-IT" b="1" dirty="0" smtClean="0"/>
          </a:p>
          <a:p>
            <a:r>
              <a:rPr lang="it-IT" b="1" dirty="0" smtClean="0">
                <a:solidFill>
                  <a:srgbClr val="00B050"/>
                </a:solidFill>
              </a:rPr>
              <a:t> ”</a:t>
            </a:r>
            <a:r>
              <a:rPr lang="it-IT" b="1" i="1" dirty="0" smtClean="0">
                <a:solidFill>
                  <a:srgbClr val="00B050"/>
                </a:solidFill>
              </a:rPr>
              <a:t>Attraverso l'utilizzo della leva finanziaria (o "</a:t>
            </a:r>
            <a:r>
              <a:rPr lang="it-IT" b="1" dirty="0" err="1" smtClean="0">
                <a:solidFill>
                  <a:srgbClr val="00B050"/>
                </a:solidFill>
              </a:rPr>
              <a:t>leverage</a:t>
            </a:r>
            <a:r>
              <a:rPr lang="it-IT" b="1" i="1" dirty="0" smtClean="0">
                <a:solidFill>
                  <a:srgbClr val="00B050"/>
                </a:solidFill>
              </a:rPr>
              <a:t>") un soggetto ha la possibilità di acquistare o vendere attività finanziarie per un ammontare superiore al capitale posseduto e, conseguentemente, di beneficiare di un rendimento potenziale maggiore rispetto a quello derivante da un investimento diretto nel sottostante e, di converso, di esporsi al rischio di perdite molto significative”. </a:t>
            </a:r>
          </a:p>
          <a:p>
            <a:pPr>
              <a:buNone/>
            </a:pPr>
            <a:r>
              <a:rPr lang="it-IT" b="1" i="1" dirty="0" smtClean="0"/>
              <a:t>(</a:t>
            </a:r>
            <a:r>
              <a:rPr lang="it-IT" b="1" i="1" dirty="0" smtClean="0">
                <a:hlinkClick r:id="rId2"/>
              </a:rPr>
              <a:t>www.consob.it/web/</a:t>
            </a:r>
            <a:r>
              <a:rPr lang="it-IT" b="1" i="1" dirty="0" err="1" smtClean="0">
                <a:hlinkClick r:id="rId2"/>
              </a:rPr>
              <a:t>investor-education</a:t>
            </a:r>
            <a:r>
              <a:rPr lang="it-IT" b="1" i="1" dirty="0" smtClean="0"/>
              <a:t>).</a:t>
            </a:r>
          </a:p>
          <a:p>
            <a:pPr lvl="1">
              <a:buNone/>
            </a:pPr>
            <a:endParaRPr lang="it-IT" b="1" dirty="0" smtClean="0">
              <a:solidFill>
                <a:schemeClr val="tx1">
                  <a:lumMod val="85000"/>
                  <a:lumOff val="15000"/>
                </a:schemeClr>
              </a:solidFill>
            </a:endParaRPr>
          </a:p>
          <a:p>
            <a:pPr lvl="1">
              <a:buNone/>
            </a:pPr>
            <a:r>
              <a:rPr lang="it-IT" b="1" dirty="0" smtClean="0">
                <a:solidFill>
                  <a:schemeClr val="tx1">
                    <a:lumMod val="85000"/>
                    <a:lumOff val="15000"/>
                  </a:schemeClr>
                </a:solidFill>
              </a:rPr>
              <a:t>La leva finanziaria misura di quante volte l’intermediario, nell’ambito di una linea di gestione, può incrementare il controvalore degli strumenti finanziari detenuti in gestione per conto del cliente rispetto al patrimonio di pertinenza del cliente stesso. </a:t>
            </a:r>
            <a:r>
              <a:rPr lang="it-IT" b="1" dirty="0" smtClean="0"/>
              <a:t>Ai fini della definizione delle caratteristiche della gestione, per leva finanziaria, quindi, si intende il rapporto fra il controvalore di mercato delle posizioni nette in strumenti finanziari e il controvalore del patrimonio affidato in gestione- </a:t>
            </a:r>
            <a:endParaRPr lang="it-IT" b="1" dirty="0">
              <a:solidFill>
                <a:schemeClr val="tx1">
                  <a:lumMod val="85000"/>
                  <a:lumOff val="1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solidFill>
                  <a:srgbClr val="00B050"/>
                </a:solidFill>
              </a:rPr>
              <a:t>(Aggiunto) </a:t>
            </a:r>
            <a:r>
              <a:rPr lang="it-IT" sz="2800" b="1" dirty="0" smtClean="0"/>
              <a:t>Principi fondamentali della gestione di portafoglio</a:t>
            </a:r>
            <a:endParaRPr lang="it-IT" sz="2800" dirty="0"/>
          </a:p>
        </p:txBody>
      </p:sp>
      <p:sp>
        <p:nvSpPr>
          <p:cNvPr id="3" name="Segnaposto contenuto 2"/>
          <p:cNvSpPr>
            <a:spLocks noGrp="1"/>
          </p:cNvSpPr>
          <p:nvPr>
            <p:ph idx="1"/>
          </p:nvPr>
        </p:nvSpPr>
        <p:spPr/>
        <p:txBody>
          <a:bodyPr>
            <a:normAutofit fontScale="77500" lnSpcReduction="20000"/>
          </a:bodyPr>
          <a:lstStyle/>
          <a:p>
            <a:r>
              <a:rPr lang="it-IT" b="1" dirty="0" smtClean="0">
                <a:solidFill>
                  <a:schemeClr val="accent6">
                    <a:lumMod val="50000"/>
                  </a:schemeClr>
                </a:solidFill>
              </a:rPr>
              <a:t>L’articolo 47  del regolamento (UE) 20177565  Informazioni ai clienti e potenziali clienti sull'impresa di investimento e i servizi che offre </a:t>
            </a:r>
          </a:p>
          <a:p>
            <a:endParaRPr lang="it-IT" b="1" dirty="0" smtClean="0"/>
          </a:p>
          <a:p>
            <a:r>
              <a:rPr lang="it-IT" b="1" dirty="0" smtClean="0"/>
              <a:t>Quando forniscono il servizio di gestione del portafoglio, gli intermediari devono stabilire un metodo adeguato di valutazione e raffronto, come ad esempio un valore di riferimento significativo, basato sugli obiettivi di investimento del cliente e sui tipi di strumenti finanziari inclusi nel portafoglio del cliente, in modo da consentire al cliente destinatario del servizio di valutarne l'esecuzione da parte dell‘intermediario. </a:t>
            </a:r>
          </a:p>
          <a:p>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smtClean="0">
                <a:solidFill>
                  <a:srgbClr val="00B050"/>
                </a:solidFill>
              </a:rPr>
              <a:t>(</a:t>
            </a:r>
            <a:r>
              <a:rPr lang="it-IT" sz="3100" b="1" dirty="0" smtClean="0">
                <a:solidFill>
                  <a:srgbClr val="00B050"/>
                </a:solidFill>
              </a:rPr>
              <a:t>Aggiunto) </a:t>
            </a:r>
            <a:r>
              <a:rPr lang="it-IT" sz="3100" b="1" dirty="0" smtClean="0"/>
              <a:t>Principi fondamentali </a:t>
            </a:r>
            <a:r>
              <a:rPr lang="it-IT" sz="3100" b="1" dirty="0" err="1" smtClean="0"/>
              <a:t>dellla</a:t>
            </a:r>
            <a:r>
              <a:rPr lang="it-IT" sz="3100" b="1" dirty="0" smtClean="0"/>
              <a:t> gestione di portafoglio</a:t>
            </a:r>
            <a:endParaRPr lang="it-IT" sz="3100" b="1" dirty="0"/>
          </a:p>
        </p:txBody>
      </p:sp>
      <p:sp>
        <p:nvSpPr>
          <p:cNvPr id="3" name="Segnaposto contenuto 2"/>
          <p:cNvSpPr>
            <a:spLocks noGrp="1"/>
          </p:cNvSpPr>
          <p:nvPr>
            <p:ph idx="1"/>
          </p:nvPr>
        </p:nvSpPr>
        <p:spPr/>
        <p:txBody>
          <a:bodyPr>
            <a:normAutofit fontScale="25000" lnSpcReduction="20000"/>
          </a:bodyPr>
          <a:lstStyle/>
          <a:p>
            <a:r>
              <a:rPr lang="it-IT" sz="7200" b="1" dirty="0" smtClean="0">
                <a:solidFill>
                  <a:schemeClr val="accent6">
                    <a:lumMod val="50000"/>
                  </a:schemeClr>
                </a:solidFill>
              </a:rPr>
              <a:t>Segue: L’articolo 47  del regolamento (UE) 20177565  Informazioni ai clienti e potenziali clienti sull'impresa di investimento e i servizi che offre </a:t>
            </a:r>
          </a:p>
          <a:p>
            <a:endParaRPr lang="it-IT" sz="6600" b="1" dirty="0" smtClean="0"/>
          </a:p>
          <a:p>
            <a:r>
              <a:rPr lang="it-IT" sz="6600" b="1" dirty="0" smtClean="0"/>
              <a:t>Quando si propongono per servizi di gestione del portafoglio ad un cliente o potenziale cliente, gli intermediari forniscono al cliente, in aggiunta alle informazioni di cui al paragrafo  precedente, le informazioni seguenti, laddove pertinenti: </a:t>
            </a:r>
          </a:p>
          <a:p>
            <a:pPr lvl="1"/>
            <a:r>
              <a:rPr lang="it-IT" sz="6200" b="1" dirty="0" smtClean="0"/>
              <a:t>a) informazioni sul metodo e sulla frequenza di valutazione degli strumenti finanziari contenuti nel portafoglio del cliente; </a:t>
            </a:r>
          </a:p>
          <a:p>
            <a:pPr lvl="1"/>
            <a:r>
              <a:rPr lang="it-IT" sz="6200" b="1" dirty="0" smtClean="0"/>
              <a:t>b) i dettagli di eventuali deleghe della gestione discrezionale della totalità o di una parte degli strumenti finanziari o dei fondi contenuti nel portafoglio del cliente; </a:t>
            </a:r>
          </a:p>
          <a:p>
            <a:pPr lvl="1"/>
            <a:r>
              <a:rPr lang="it-IT" sz="6200" b="1" dirty="0" smtClean="0"/>
              <a:t>c) la descrizione di qualsiasi parametro di riferimento al quale sarà raffrontato il rendimento del portafoglio del cliente; </a:t>
            </a:r>
          </a:p>
          <a:p>
            <a:pPr lvl="1"/>
            <a:r>
              <a:rPr lang="it-IT" sz="6200" b="1" dirty="0" smtClean="0"/>
              <a:t>d) i tipi di strumenti finanziari che possono essere inclusi nel portafoglio del cliente e i tipi di operazioni che possono essere realizzate su tali strumenti, inclusi eventuali limiti; </a:t>
            </a:r>
          </a:p>
          <a:p>
            <a:pPr lvl="1"/>
            <a:r>
              <a:rPr lang="it-IT" sz="6200" b="1" dirty="0" smtClean="0"/>
              <a:t>e) gli obiettivi di gestione, il livello di rischio entro il quale il gestore può esercitare discrezionalità ed eventuali specifiche restrizioni a tale discrezionalità. </a:t>
            </a:r>
          </a:p>
          <a:p>
            <a:pPr lvl="1"/>
            <a:endParaRPr lang="it-IT" sz="6200" b="1" dirty="0" smtClean="0"/>
          </a:p>
          <a:p>
            <a:pPr lvl="1">
              <a:buNone/>
            </a:pPr>
            <a:r>
              <a:rPr lang="it-IT" sz="6200" b="1" dirty="0" smtClean="0"/>
              <a:t>Le informazioni elencate nelle lettere da a) </a:t>
            </a:r>
            <a:r>
              <a:rPr lang="it-IT" sz="6200" b="1" dirty="0" err="1" smtClean="0"/>
              <a:t>a</a:t>
            </a:r>
            <a:r>
              <a:rPr lang="it-IT" sz="6200" b="1" dirty="0" smtClean="0"/>
              <a:t> e) sono fornite in tempo utile prima della prestazione dei servizi di investimento o servizi accessori ai clienti o potenziali clienti. </a:t>
            </a:r>
            <a:endParaRPr lang="it-IT" sz="6200" b="1" dirty="0" smtClean="0">
              <a:solidFill>
                <a:schemeClr val="accent6">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3586410"/>
          </a:xfrm>
        </p:spPr>
        <p:txBody>
          <a:bodyPr>
            <a:normAutofit/>
          </a:bodyPr>
          <a:lstStyle/>
          <a:p>
            <a:r>
              <a:rPr lang="it-IT" sz="3200" b="1" dirty="0" smtClean="0"/>
              <a:t>Fattori di rischio degli investimenti e diversificazione del portafoglio</a:t>
            </a:r>
            <a:endParaRPr lang="it-IT"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Fattori di rischio degli investimenti e diversificazione del portafoglio</a:t>
            </a:r>
            <a:endParaRPr lang="it-IT" sz="2800" dirty="0" smtClean="0"/>
          </a:p>
        </p:txBody>
      </p:sp>
      <p:sp>
        <p:nvSpPr>
          <p:cNvPr id="3" name="Segnaposto contenuto 2"/>
          <p:cNvSpPr>
            <a:spLocks noGrp="1"/>
          </p:cNvSpPr>
          <p:nvPr>
            <p:ph idx="1"/>
          </p:nvPr>
        </p:nvSpPr>
        <p:spPr/>
        <p:txBody>
          <a:bodyPr>
            <a:normAutofit fontScale="70000" lnSpcReduction="20000"/>
          </a:bodyPr>
          <a:lstStyle/>
          <a:p>
            <a:pPr fontAlgn="base"/>
            <a:r>
              <a:rPr lang="it-IT" b="1" dirty="0" smtClean="0"/>
              <a:t>Nella scelta della composizione del portafoglio, il gestore deve tenere in considerazione la necessità di un’adeguata diversificazione, ossia della presenza di un elevato numero di strumenti finanziari tutti diversi tra loro. </a:t>
            </a:r>
            <a:endParaRPr lang="it-IT" dirty="0" smtClean="0"/>
          </a:p>
          <a:p>
            <a:pPr fontAlgn="base"/>
            <a:endParaRPr lang="it-IT" b="1" dirty="0" smtClean="0"/>
          </a:p>
          <a:p>
            <a:pPr fontAlgn="base"/>
            <a:r>
              <a:rPr lang="it-IT" b="1" dirty="0" smtClean="0"/>
              <a:t>Prima di soffermarsi sulla base razionale di tale affermazione, occorre occuparsi della valutazione del rischio di un investimento.</a:t>
            </a:r>
            <a:endParaRPr lang="it-IT" dirty="0" smtClean="0"/>
          </a:p>
          <a:p>
            <a:pPr fontAlgn="base"/>
            <a:endParaRPr lang="it-IT" b="1" dirty="0" smtClean="0"/>
          </a:p>
          <a:p>
            <a:pPr fontAlgn="base"/>
            <a:r>
              <a:rPr lang="it-IT" b="1" dirty="0" smtClean="0"/>
              <a:t>Per apprezzare il rischio derivante da un investimento in strumenti finanziari è necessario tenere presenti i seguenti elementi:</a:t>
            </a:r>
            <a:endParaRPr lang="it-IT" dirty="0" smtClean="0"/>
          </a:p>
          <a:p>
            <a:pPr lvl="1" fontAlgn="base"/>
            <a:r>
              <a:rPr lang="it-IT" b="1" dirty="0" smtClean="0">
                <a:solidFill>
                  <a:schemeClr val="tx2">
                    <a:lumMod val="75000"/>
                  </a:schemeClr>
                </a:solidFill>
                <a:hlinkClick r:id="rId2"/>
              </a:rPr>
              <a:t>1 La variabile del prezzo dello strumento finanziario</a:t>
            </a:r>
            <a:r>
              <a:rPr lang="it-IT" b="1" dirty="0" smtClean="0">
                <a:solidFill>
                  <a:schemeClr val="tx2">
                    <a:lumMod val="75000"/>
                  </a:schemeClr>
                </a:solidFill>
              </a:rPr>
              <a:t>;</a:t>
            </a:r>
          </a:p>
          <a:p>
            <a:pPr lvl="1" fontAlgn="base"/>
            <a:r>
              <a:rPr lang="it-IT" b="1" u="sng" dirty="0" smtClean="0">
                <a:solidFill>
                  <a:schemeClr val="tx2">
                    <a:lumMod val="75000"/>
                  </a:schemeClr>
                </a:solidFill>
              </a:rPr>
              <a:t>2 Il rischio di cambio</a:t>
            </a:r>
            <a:r>
              <a:rPr lang="it-IT" b="1" dirty="0" smtClean="0">
                <a:solidFill>
                  <a:schemeClr val="tx2">
                    <a:lumMod val="75000"/>
                  </a:schemeClr>
                </a:solidFill>
              </a:rPr>
              <a:t>;</a:t>
            </a:r>
          </a:p>
          <a:p>
            <a:pPr lvl="1" fontAlgn="base"/>
            <a:r>
              <a:rPr lang="it-IT" b="1" u="sng" dirty="0" smtClean="0">
                <a:solidFill>
                  <a:schemeClr val="tx2">
                    <a:lumMod val="75000"/>
                  </a:schemeClr>
                </a:solidFill>
              </a:rPr>
              <a:t>3 I rischi derivanti dall'operatività in strumenti finanziari derivati</a:t>
            </a:r>
          </a:p>
          <a:p>
            <a:pPr lvl="1" fontAlgn="base"/>
            <a:r>
              <a:rPr lang="it-IT" b="1" dirty="0" smtClean="0">
                <a:solidFill>
                  <a:schemeClr val="tx2">
                    <a:lumMod val="75000"/>
                  </a:schemeClr>
                </a:solidFill>
                <a:hlinkClick r:id="rId2"/>
              </a:rPr>
              <a:t>4 Gli altri fattori fonti di rischi generali</a:t>
            </a:r>
            <a:r>
              <a:rPr lang="it-IT" b="1" dirty="0" smtClean="0">
                <a:solidFill>
                  <a:schemeClr val="tx2">
                    <a:lumMod val="75000"/>
                  </a:schemeClr>
                </a:solidFill>
              </a:rPr>
              <a:t>.</a:t>
            </a:r>
          </a:p>
          <a:p>
            <a:endParaRPr lang="it-IT"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Autofit/>
          </a:bodyPr>
          <a:lstStyle/>
          <a:p>
            <a:pPr fontAlgn="base"/>
            <a:r>
              <a:rPr lang="it-IT" sz="1600" b="1" dirty="0" smtClean="0">
                <a:solidFill>
                  <a:schemeClr val="tx2"/>
                </a:solidFill>
              </a:rPr>
              <a:t>1 La variabile del prezzo dello strumento finanziario</a:t>
            </a:r>
            <a:endParaRPr lang="it-IT" sz="1600" dirty="0" smtClean="0">
              <a:solidFill>
                <a:schemeClr val="tx2"/>
              </a:solidFill>
            </a:endParaRPr>
          </a:p>
          <a:p>
            <a:pPr fontAlgn="base"/>
            <a:endParaRPr lang="it-IT" sz="1600" b="1" dirty="0" smtClean="0"/>
          </a:p>
          <a:p>
            <a:pPr fontAlgn="base"/>
            <a:r>
              <a:rPr lang="it-IT" sz="1600" b="1" dirty="0" smtClean="0"/>
              <a:t>Il prezzo di ciascun strumento finanziario dipende da numerose circostanze e può variare in modo più o meno accentuato a seconda della sua natura.</a:t>
            </a:r>
            <a:endParaRPr lang="it-IT" sz="1600" dirty="0" smtClean="0"/>
          </a:p>
          <a:p>
            <a:pPr fontAlgn="base">
              <a:buNone/>
            </a:pPr>
            <a:r>
              <a:rPr lang="it-IT" sz="1600" b="1" dirty="0" smtClean="0"/>
              <a:t> </a:t>
            </a:r>
            <a:endParaRPr lang="it-IT" sz="1600" dirty="0" smtClean="0"/>
          </a:p>
          <a:p>
            <a:pPr fontAlgn="base"/>
            <a:r>
              <a:rPr lang="it-IT" sz="1600" b="1" dirty="0" smtClean="0">
                <a:solidFill>
                  <a:srgbClr val="C00000"/>
                </a:solidFill>
              </a:rPr>
              <a:t>1.1 Titoli di capitale e titoli di debito</a:t>
            </a:r>
            <a:endParaRPr lang="it-IT" sz="1600" dirty="0" smtClean="0">
              <a:solidFill>
                <a:srgbClr val="C00000"/>
              </a:solidFill>
            </a:endParaRPr>
          </a:p>
          <a:p>
            <a:pPr fontAlgn="base"/>
            <a:r>
              <a:rPr lang="it-IT" sz="1600" b="1" dirty="0" smtClean="0"/>
              <a:t>Occorre distinguere innanzitutto tra   titoli di capitale (azioni </a:t>
            </a:r>
            <a:r>
              <a:rPr lang="it-IT" sz="1600" b="1" i="1" dirty="0" err="1" smtClean="0"/>
              <a:t>et</a:t>
            </a:r>
            <a:r>
              <a:rPr lang="it-IT" sz="1600" b="1" i="1" dirty="0" smtClean="0"/>
              <a:t> </a:t>
            </a:r>
            <a:r>
              <a:rPr lang="it-IT" sz="1600" b="1" i="1" dirty="0" err="1" smtClean="0"/>
              <a:t>similia</a:t>
            </a:r>
            <a:r>
              <a:rPr lang="it-IT" sz="1600" b="1" dirty="0" smtClean="0"/>
              <a:t>) e titoli di debito (obbligazioni, titoli di Stato, ecc.) tenendo conto che:</a:t>
            </a:r>
            <a:endParaRPr lang="it-IT" sz="1600" dirty="0" smtClean="0"/>
          </a:p>
          <a:p>
            <a:pPr fontAlgn="base">
              <a:buNone/>
            </a:pPr>
            <a:r>
              <a:rPr lang="it-IT" sz="1600" b="1" dirty="0" smtClean="0"/>
              <a:t> </a:t>
            </a:r>
            <a:endParaRPr lang="it-IT" sz="1600" dirty="0" smtClean="0"/>
          </a:p>
          <a:p>
            <a:pPr lvl="1" fontAlgn="base"/>
            <a:r>
              <a:rPr lang="it-IT" sz="1600" b="1" dirty="0" smtClean="0"/>
              <a:t>• acquistando titoli di capitale si diviene soci della società emittente, partecipando per intero al rischio economico della medesima; chi investe in titoli azionari ha diritto a percepire annualmente il dividendo sugli utili conseguiti nel periodo di riferimento che l'assemblea dei soci deciderà di distribuire. L'assemblea dei soci può comunque stabilire di non distribuire alcun dividendo;</a:t>
            </a:r>
            <a:endParaRPr lang="it-IT" sz="1600" dirty="0" smtClean="0"/>
          </a:p>
          <a:p>
            <a:pPr lvl="1" fontAlgn="base">
              <a:buNone/>
            </a:pPr>
            <a:r>
              <a:rPr lang="it-IT" sz="1600" b="1" dirty="0" smtClean="0"/>
              <a:t> </a:t>
            </a:r>
            <a:endParaRPr lang="it-IT" sz="1600" dirty="0" smtClean="0"/>
          </a:p>
          <a:p>
            <a:pPr lvl="1" fontAlgn="base"/>
            <a:r>
              <a:rPr lang="it-IT" sz="1600" b="1" dirty="0" smtClean="0"/>
              <a:t>• acquistando titoli di debito si diviene finanziatori della società o degli enti che li hanno emessi e si ha diritto a percepire periodicamente gli interessi previsti dal regolamento dell'emissione e, alla scadenza, al rimborso del capitale prestato.</a:t>
            </a:r>
            <a:endParaRPr lang="it-IT" sz="1600" dirty="0" smtClean="0"/>
          </a:p>
          <a:p>
            <a:pPr lvl="1" fontAlgn="base">
              <a:buNone/>
            </a:pPr>
            <a:r>
              <a:rPr lang="it-IT" sz="1600" b="1" dirty="0" smtClean="0"/>
              <a:t> </a:t>
            </a:r>
            <a:endParaRPr lang="it-IT" sz="1600" dirty="0" smtClean="0"/>
          </a:p>
          <a:p>
            <a:pPr fontAlgn="base"/>
            <a:r>
              <a:rPr lang="it-IT" sz="1600" b="1" dirty="0" smtClean="0"/>
              <a:t> </a:t>
            </a:r>
            <a:endParaRPr lang="it-IT" sz="1600" dirty="0" smtClean="0"/>
          </a:p>
          <a:p>
            <a:endParaRPr lang="it-IT"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70000" lnSpcReduction="20000"/>
          </a:bodyPr>
          <a:lstStyle/>
          <a:p>
            <a:pPr fontAlgn="base"/>
            <a:r>
              <a:rPr lang="it-IT" b="1" dirty="0" smtClean="0"/>
              <a:t>Segue: </a:t>
            </a:r>
            <a:r>
              <a:rPr lang="it-IT" b="1" dirty="0" smtClean="0">
                <a:solidFill>
                  <a:schemeClr val="tx2"/>
                </a:solidFill>
              </a:rPr>
              <a:t>1 La variabile del prezzo dello strumento finanziario</a:t>
            </a:r>
          </a:p>
          <a:p>
            <a:pPr fontAlgn="base">
              <a:buNone/>
            </a:pPr>
            <a:endParaRPr lang="it-IT" b="1" dirty="0" smtClean="0"/>
          </a:p>
          <a:p>
            <a:pPr lvl="1" fontAlgn="base"/>
            <a:r>
              <a:rPr lang="it-IT" b="1" dirty="0" smtClean="0"/>
              <a:t>- A parità di altre condizioni, un titolo di capitale è più rischioso di un titolo di debito, in quanto la remunerazione spettante a chi lo possiede è maggiormente legata all'andamento economico della società emittente. Il detentore di titoli di debito invece rischierà di non essere remunerato solo in caso di dissesto finanziario della società emittente.</a:t>
            </a:r>
            <a:endParaRPr lang="it-IT" dirty="0" smtClean="0"/>
          </a:p>
          <a:p>
            <a:pPr lvl="1" fontAlgn="base"/>
            <a:endParaRPr lang="it-IT" b="1" dirty="0" smtClean="0"/>
          </a:p>
          <a:p>
            <a:pPr lvl="1" fontAlgn="base"/>
            <a:r>
              <a:rPr lang="it-IT" b="1" dirty="0" smtClean="0"/>
              <a:t>Inoltre, in caso di fallimento della società emittente, i detentori di titoli di debito potranno partecipare, con gli altri creditori, alla suddivisione - che comunque si realizza in tempi solitamente molto lunghi - dei proventi derivanti dal realizzo delle attività della società, mentre è pressoché escluso che i detentori di titoli di capitale possano vedersi restituire una parte di quanto investito.</a:t>
            </a:r>
            <a:endParaRPr lang="it-IT" dirty="0" smtClean="0"/>
          </a:p>
          <a:p>
            <a:pPr lvl="1"/>
            <a:endParaRPr lang="it-IT"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47500" lnSpcReduction="20000"/>
          </a:bodyPr>
          <a:lstStyle/>
          <a:p>
            <a:pPr fontAlgn="base"/>
            <a:r>
              <a:rPr lang="it-IT" b="1" dirty="0" smtClean="0"/>
              <a:t>Segue: </a:t>
            </a:r>
            <a:r>
              <a:rPr lang="it-IT" b="1" dirty="0" smtClean="0">
                <a:solidFill>
                  <a:schemeClr val="tx2"/>
                </a:solidFill>
              </a:rPr>
              <a:t>1 La variabile del prezzo dello strumento finanziario</a:t>
            </a:r>
          </a:p>
          <a:p>
            <a:pPr fontAlgn="base"/>
            <a:endParaRPr lang="it-IT" b="1" dirty="0" smtClean="0">
              <a:solidFill>
                <a:srgbClr val="C00000"/>
              </a:solidFill>
            </a:endParaRPr>
          </a:p>
          <a:p>
            <a:pPr fontAlgn="base"/>
            <a:r>
              <a:rPr lang="it-IT" b="1" dirty="0" smtClean="0">
                <a:solidFill>
                  <a:srgbClr val="C00000"/>
                </a:solidFill>
              </a:rPr>
              <a:t>1.2 Rischio specifico e rischio generico</a:t>
            </a:r>
            <a:endParaRPr lang="it-IT" dirty="0" smtClean="0">
              <a:solidFill>
                <a:srgbClr val="C00000"/>
              </a:solidFill>
            </a:endParaRPr>
          </a:p>
          <a:p>
            <a:pPr fontAlgn="base"/>
            <a:r>
              <a:rPr lang="it-IT" b="1" dirty="0" smtClean="0"/>
              <a:t>Sia per i titoli di capitale che per i titoli di debito, il rischio può essere idealmente scomposto in due componenti: </a:t>
            </a:r>
            <a:r>
              <a:rPr lang="it-IT" dirty="0" smtClean="0"/>
              <a:t> </a:t>
            </a:r>
            <a:r>
              <a:rPr lang="it-IT" b="1" dirty="0" smtClean="0"/>
              <a:t>il rischio specifico ed il rischio generico (o sistematico). </a:t>
            </a:r>
            <a:endParaRPr lang="it-IT" dirty="0" smtClean="0"/>
          </a:p>
          <a:p>
            <a:pPr fontAlgn="base">
              <a:buNone/>
            </a:pPr>
            <a:r>
              <a:rPr lang="it-IT" b="1" dirty="0" smtClean="0"/>
              <a:t> </a:t>
            </a:r>
            <a:endParaRPr lang="it-IT" dirty="0" smtClean="0"/>
          </a:p>
          <a:p>
            <a:pPr fontAlgn="base"/>
            <a:r>
              <a:rPr lang="it-IT" b="1" dirty="0" smtClean="0"/>
              <a:t>Il rischio specifico dipende dalle caratteristiche peculiari dell'emittente e può essere diminuito sostanzialmente attraverso la suddivisione del proprio investimento tra titoli emessi da emittenti diversi (diversificazione del portafoglio), mentre il rischio sistematico rappresenta quella parte di variabilità del prezzo di ciascun titolo che dipende dalle fluttuazioni del mercato e non può essere eliminato per il tramite della diversificazione.</a:t>
            </a:r>
            <a:endParaRPr lang="it-IT" dirty="0" smtClean="0"/>
          </a:p>
          <a:p>
            <a:pPr fontAlgn="base"/>
            <a:r>
              <a:rPr lang="it-IT" b="1" dirty="0" smtClean="0"/>
              <a:t>Il rischio sistematico per i titoli di capitale trattati su un mercato organizzato si origina dalle variazioni del mercato in generale; variazioni che possono essere identificate nei movimenti dell'indice del mercato.</a:t>
            </a:r>
            <a:endParaRPr lang="it-IT" dirty="0" smtClean="0"/>
          </a:p>
          <a:p>
            <a:pPr fontAlgn="base"/>
            <a:r>
              <a:rPr lang="it-IT" b="1" dirty="0" smtClean="0"/>
              <a:t>Il rischio sistematico dei titoli di debito si origina dalle fluttuazioni dei tassi d'interesse di mercato che si ripercuotono sui prezzi (e quindi sui rendimenti) dei titoli in modo tanto più accentuato quanto più lunga è la loro vita residua; la vita residua di un titolo ad una certa data è rappresentata dal periodo di tempo che deve trascorrere da tale data al momento del suo rimborso.</a:t>
            </a:r>
            <a:endParaRPr lang="it-IT" dirty="0" smtClean="0"/>
          </a:p>
          <a:p>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2564904"/>
            <a:ext cx="8229600" cy="1143000"/>
          </a:xfrm>
        </p:spPr>
        <p:txBody>
          <a:bodyPr>
            <a:noAutofit/>
          </a:bodyPr>
          <a:lstStyle/>
          <a:p>
            <a:r>
              <a:rPr lang="it-IT" sz="3200" b="1" dirty="0" smtClean="0"/>
              <a:t/>
            </a:r>
            <a:br>
              <a:rPr lang="it-IT" sz="3200" b="1" dirty="0" smtClean="0"/>
            </a:br>
            <a:r>
              <a:rPr lang="it-IT" sz="3200" b="1" dirty="0" smtClean="0"/>
              <a:t>Principi fondamentali della gestione di portafoglio</a:t>
            </a:r>
            <a:br>
              <a:rPr lang="it-IT" sz="3200" b="1" dirty="0" smtClean="0"/>
            </a:br>
            <a:endParaRPr lang="it-IT" sz="3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55000" lnSpcReduction="20000"/>
          </a:bodyPr>
          <a:lstStyle/>
          <a:p>
            <a:pPr fontAlgn="base"/>
            <a:r>
              <a:rPr lang="it-IT" b="1" dirty="0" smtClean="0"/>
              <a:t>Segue: </a:t>
            </a:r>
            <a:r>
              <a:rPr lang="it-IT" b="1" dirty="0" smtClean="0">
                <a:solidFill>
                  <a:schemeClr val="tx2"/>
                </a:solidFill>
              </a:rPr>
              <a:t>1 La variabile del prezzo dello strumento finanziario</a:t>
            </a:r>
          </a:p>
          <a:p>
            <a:pPr fontAlgn="base"/>
            <a:endParaRPr lang="it-IT" b="1" dirty="0" smtClean="0">
              <a:solidFill>
                <a:srgbClr val="FF0000"/>
              </a:solidFill>
            </a:endParaRPr>
          </a:p>
          <a:p>
            <a:pPr fontAlgn="base"/>
            <a:r>
              <a:rPr lang="it-IT" b="1" dirty="0" smtClean="0">
                <a:solidFill>
                  <a:srgbClr val="FF0000"/>
                </a:solidFill>
              </a:rPr>
              <a:t>1.3 Il rischio emittente</a:t>
            </a:r>
            <a:endParaRPr lang="it-IT" dirty="0" smtClean="0">
              <a:solidFill>
                <a:srgbClr val="FF0000"/>
              </a:solidFill>
            </a:endParaRPr>
          </a:p>
          <a:p>
            <a:pPr fontAlgn="base"/>
            <a:r>
              <a:rPr lang="it-IT" b="1" dirty="0" smtClean="0"/>
              <a:t>Per gli investimenti in strumenti finanziari è fondamentale apprezzare la solidità patrimoniale delle società ed enti emittenti e le loro prospettive economiche.</a:t>
            </a:r>
            <a:endParaRPr lang="it-IT" dirty="0" smtClean="0"/>
          </a:p>
          <a:p>
            <a:pPr fontAlgn="base"/>
            <a:r>
              <a:rPr lang="it-IT" b="1" dirty="0" smtClean="0"/>
              <a:t>Si deve considerare che i prezzi dei titoli di capitale riflettono in ogni momento una media delle aspettative che i partecipanti al mercato hanno circa le prospettive di guadagno delle imprese emittenti.</a:t>
            </a:r>
            <a:endParaRPr lang="it-IT" dirty="0" smtClean="0"/>
          </a:p>
          <a:p>
            <a:pPr fontAlgn="base"/>
            <a:r>
              <a:rPr lang="it-IT" b="1" dirty="0" smtClean="0"/>
              <a:t>Con riferimento ai titoli di debito, il rischio che le società o gli enti emittenti non siano in grado di pagare gli interessi o di rimborsare il capitale prestato si riflette nella misura degli interessi che tali obbligazioni garantiscono all'investitore. Quanto maggiore è la rischiosità percepita dell'emittente tanto maggiore è il tasso d'interesse che l'emittente dovrà corrispondere all'investitore.</a:t>
            </a:r>
            <a:endParaRPr lang="it-IT" dirty="0" smtClean="0"/>
          </a:p>
          <a:p>
            <a:pPr fontAlgn="base"/>
            <a:r>
              <a:rPr lang="it-IT" b="1" dirty="0" smtClean="0"/>
              <a:t>Per valutare la congruità del tasso d'interesse pagato da un titolo si devono tenere presenti i tassi d'interessi corrisposti dagli emittenti il cui rischio è considerato più basso, ed in particolare il rendimento offerto dai titoli di Stato, con riferimento a emissioni con pari scadenza.</a:t>
            </a:r>
            <a:endParaRPr lang="it-IT" dirty="0" smtClean="0"/>
          </a:p>
          <a:p>
            <a:endParaRPr lang="it-I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47500" lnSpcReduction="20000"/>
          </a:bodyPr>
          <a:lstStyle/>
          <a:p>
            <a:r>
              <a:rPr lang="it-IT" b="1" dirty="0" smtClean="0"/>
              <a:t>Segue: </a:t>
            </a:r>
            <a:r>
              <a:rPr lang="it-IT" b="1" dirty="0" smtClean="0">
                <a:solidFill>
                  <a:schemeClr val="tx2"/>
                </a:solidFill>
              </a:rPr>
              <a:t>1 La variabile del prezzo dello strumento finanziario</a:t>
            </a:r>
          </a:p>
          <a:p>
            <a:pPr fontAlgn="base"/>
            <a:r>
              <a:rPr lang="it-IT" b="1" dirty="0" smtClean="0">
                <a:solidFill>
                  <a:srgbClr val="FF0000"/>
                </a:solidFill>
              </a:rPr>
              <a:t>1.4 Il rischio d'interesse</a:t>
            </a:r>
            <a:endParaRPr lang="it-IT" dirty="0" smtClean="0">
              <a:solidFill>
                <a:srgbClr val="FF0000"/>
              </a:solidFill>
            </a:endParaRPr>
          </a:p>
          <a:p>
            <a:pPr fontAlgn="base"/>
            <a:r>
              <a:rPr lang="it-IT" b="1" dirty="0" smtClean="0"/>
              <a:t>Con riferimento ai titoli di debito, si deve tener presente che la misura effettiva degli interessi si adegua continuamente alle condizioni di mercato attraverso variazioni del prezzo dei titoli stessi. Il rendimento di un titolo di debito si avvicinerà a quello incorporato nel titolo stesso al momento dell'acquisto solo nel caso in cui il titolo stesso venisse detenuto dall'investitore fino alla scadenza.</a:t>
            </a:r>
            <a:endParaRPr lang="it-IT" dirty="0" smtClean="0"/>
          </a:p>
          <a:p>
            <a:pPr fontAlgn="base"/>
            <a:r>
              <a:rPr lang="it-IT" b="1" dirty="0" smtClean="0"/>
              <a:t>Qualora l'investitore avesse necessità di smobilizzare l'investimento prima della scadenza del titolo, il rendimento effettivo potrebbe rivelarsi diverso da quello garantito dal titolo al momento del suo acquisto.</a:t>
            </a:r>
            <a:endParaRPr lang="it-IT" dirty="0" smtClean="0"/>
          </a:p>
          <a:p>
            <a:pPr fontAlgn="base"/>
            <a:r>
              <a:rPr lang="it-IT" b="1" dirty="0" smtClean="0"/>
              <a:t>In particolare, per i titoli che prevedono il pagamento di interessi in modo predefinito e non modificabile nel corso della durata del prestito (titoli a tasso fisso), più lunga è la vita residua maggiore è la variabilità del prezzo del titolo stesso rispetto a variazioni dei tassi d'interesse di mercato. </a:t>
            </a:r>
          </a:p>
          <a:p>
            <a:pPr fontAlgn="base"/>
            <a:r>
              <a:rPr lang="it-IT" b="1" dirty="0" smtClean="0">
                <a:solidFill>
                  <a:schemeClr val="tx2"/>
                </a:solidFill>
              </a:rPr>
              <a:t>Ad esempio, si consideri un titolo zero coupon - titolo a tasso fisso che prevede il pagamento degli interessi in un'unica soluzione alla fine del periodo - con vita residua 10 anni e rendimento del 10% all'anno; l'aumento di un punto percentuale dei tassi di mercato determina, per il titolo suddetto, una diminuzione del prezzo del 8,6%.</a:t>
            </a:r>
            <a:endParaRPr lang="it-IT" b="1" dirty="0" smtClean="0"/>
          </a:p>
          <a:p>
            <a:pPr fontAlgn="base"/>
            <a:r>
              <a:rPr lang="it-IT" b="1" dirty="0" smtClean="0"/>
              <a:t>E' dunque importante per l'investitore, al fine di valutare l'adeguatezza del proprio investimento in questa categoria di titoli, verificare entro quali tempi potrà avere necessità di smobilizzare l'investimento.</a:t>
            </a: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70000" lnSpcReduction="20000"/>
          </a:bodyPr>
          <a:lstStyle/>
          <a:p>
            <a:r>
              <a:rPr lang="it-IT" b="1" dirty="0" smtClean="0"/>
              <a:t>Segue: </a:t>
            </a:r>
            <a:r>
              <a:rPr lang="it-IT" b="1" dirty="0" smtClean="0">
                <a:solidFill>
                  <a:schemeClr val="tx2"/>
                </a:solidFill>
              </a:rPr>
              <a:t>1 La variabile del prezzo dello strumento finanziario</a:t>
            </a:r>
          </a:p>
          <a:p>
            <a:pPr fontAlgn="base"/>
            <a:endParaRPr lang="it-IT" b="1" dirty="0" smtClean="0">
              <a:solidFill>
                <a:srgbClr val="C00000"/>
              </a:solidFill>
            </a:endParaRPr>
          </a:p>
          <a:p>
            <a:pPr fontAlgn="base"/>
            <a:r>
              <a:rPr lang="it-IT" b="1" dirty="0" smtClean="0">
                <a:solidFill>
                  <a:srgbClr val="C00000"/>
                </a:solidFill>
              </a:rPr>
              <a:t>1.5 Il rischio di credito</a:t>
            </a:r>
            <a:r>
              <a:rPr lang="it-IT" b="1" dirty="0" smtClean="0"/>
              <a:t/>
            </a:r>
            <a:br>
              <a:rPr lang="it-IT" b="1" dirty="0" smtClean="0"/>
            </a:br>
            <a:r>
              <a:rPr lang="it-IT" b="1" dirty="0" smtClean="0"/>
              <a:t>E' il rischio che l'emittente non paghi le cedole e/o rimborsi il capitale, perché è in grosse difficoltà o perché è fallito.</a:t>
            </a:r>
            <a:endParaRPr lang="it-IT" dirty="0" smtClean="0"/>
          </a:p>
          <a:p>
            <a:pPr fontAlgn="base"/>
            <a:r>
              <a:rPr lang="it-IT" b="1" dirty="0" smtClean="0"/>
              <a:t>Si può misurare con:</a:t>
            </a:r>
            <a:endParaRPr lang="it-IT" dirty="0" smtClean="0"/>
          </a:p>
          <a:p>
            <a:pPr lvl="1" fontAlgn="base"/>
            <a:r>
              <a:rPr lang="it-IT" b="1" dirty="0" smtClean="0"/>
              <a:t>▪ la probabilità attesa di fallimento dell'emittente (cosiddetto </a:t>
            </a:r>
            <a:r>
              <a:rPr lang="it-IT" b="1" i="1" dirty="0" smtClean="0"/>
              <a:t>default</a:t>
            </a:r>
            <a:r>
              <a:rPr lang="it-IT" b="1" dirty="0" smtClean="0"/>
              <a:t>)</a:t>
            </a:r>
            <a:endParaRPr lang="it-IT" dirty="0" smtClean="0"/>
          </a:p>
          <a:p>
            <a:pPr lvl="1" fontAlgn="base"/>
            <a:r>
              <a:rPr lang="it-IT" b="1" dirty="0" smtClean="0"/>
              <a:t>▪ la valutazione delle agenzie di </a:t>
            </a:r>
            <a:r>
              <a:rPr lang="it-IT" b="1" i="1" dirty="0" smtClean="0"/>
              <a:t>rating</a:t>
            </a:r>
            <a:r>
              <a:rPr lang="it-IT" b="1" dirty="0" smtClean="0"/>
              <a:t>, tipicamente espressa in lettere (cosiddetto </a:t>
            </a:r>
            <a:r>
              <a:rPr lang="it-IT" b="1" i="1" dirty="0" smtClean="0"/>
              <a:t>rating</a:t>
            </a:r>
            <a:r>
              <a:rPr lang="it-IT" b="1" dirty="0" smtClean="0"/>
              <a:t>).</a:t>
            </a:r>
            <a:br>
              <a:rPr lang="it-IT" b="1" dirty="0" smtClean="0"/>
            </a:br>
            <a:endParaRPr lang="it-IT" dirty="0" smtClean="0"/>
          </a:p>
          <a:p>
            <a:r>
              <a:rPr lang="it-IT" b="1" dirty="0" smtClean="0"/>
              <a:t>Se sale la probabilità attesa di fallimento (default) sale il rischio di credito. Se il rating scende sale il rischio di credito.</a:t>
            </a:r>
            <a:endParaRPr lang="it-IT"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85000" lnSpcReduction="20000"/>
          </a:bodyPr>
          <a:lstStyle/>
          <a:p>
            <a:pPr fontAlgn="base"/>
            <a:r>
              <a:rPr lang="it-IT" b="1" dirty="0" smtClean="0"/>
              <a:t>Segue: </a:t>
            </a:r>
            <a:r>
              <a:rPr lang="it-IT" b="1" dirty="0" smtClean="0">
                <a:solidFill>
                  <a:schemeClr val="tx2"/>
                </a:solidFill>
              </a:rPr>
              <a:t>1 La variabile del prezzo dello strumento finanziario</a:t>
            </a:r>
            <a:endParaRPr lang="it-IT" dirty="0" smtClean="0">
              <a:solidFill>
                <a:srgbClr val="C00000"/>
              </a:solidFill>
            </a:endParaRPr>
          </a:p>
          <a:p>
            <a:pPr fontAlgn="base"/>
            <a:r>
              <a:rPr lang="it-IT" b="1" dirty="0" smtClean="0">
                <a:solidFill>
                  <a:srgbClr val="C00000"/>
                </a:solidFill>
              </a:rPr>
              <a:t>1.6 Il rischio di mercato</a:t>
            </a:r>
            <a:r>
              <a:rPr lang="it-IT" b="1" dirty="0" smtClean="0"/>
              <a:t/>
            </a:r>
            <a:br>
              <a:rPr lang="it-IT" b="1" dirty="0" smtClean="0"/>
            </a:br>
            <a:r>
              <a:rPr lang="it-IT" b="1" dirty="0" smtClean="0"/>
              <a:t>E' il rischio di subire perdite a causa delle variazioni dei prezzi o dell'andamento generale del mercato. Si può misurare con la volatilità e il valore a rischio (</a:t>
            </a:r>
            <a:r>
              <a:rPr lang="it-IT" b="1" dirty="0" smtClean="0">
                <a:solidFill>
                  <a:schemeClr val="accent1">
                    <a:lumMod val="50000"/>
                  </a:schemeClr>
                </a:solidFill>
              </a:rPr>
              <a:t>cosiddetto </a:t>
            </a:r>
            <a:r>
              <a:rPr lang="it-IT" b="1" dirty="0" err="1" smtClean="0">
                <a:solidFill>
                  <a:schemeClr val="accent1">
                    <a:lumMod val="50000"/>
                  </a:schemeClr>
                </a:solidFill>
              </a:rPr>
              <a:t>VaR</a:t>
            </a:r>
            <a:r>
              <a:rPr lang="it-IT" b="1" dirty="0" smtClean="0">
                <a:solidFill>
                  <a:schemeClr val="accent1">
                    <a:lumMod val="50000"/>
                  </a:schemeClr>
                </a:solidFill>
              </a:rPr>
              <a:t> -</a:t>
            </a:r>
            <a:r>
              <a:rPr lang="it-IT" dirty="0" smtClean="0">
                <a:solidFill>
                  <a:schemeClr val="accent1">
                    <a:lumMod val="50000"/>
                  </a:schemeClr>
                </a:solidFill>
              </a:rPr>
              <a:t> </a:t>
            </a:r>
            <a:r>
              <a:rPr lang="it-IT" b="1" i="1" dirty="0" err="1" smtClean="0">
                <a:solidFill>
                  <a:schemeClr val="accent1">
                    <a:lumMod val="50000"/>
                  </a:schemeClr>
                </a:solidFill>
              </a:rPr>
              <a:t>Value</a:t>
            </a:r>
            <a:r>
              <a:rPr lang="it-IT" b="1" i="1" dirty="0" smtClean="0">
                <a:solidFill>
                  <a:schemeClr val="accent1">
                    <a:lumMod val="50000"/>
                  </a:schemeClr>
                </a:solidFill>
              </a:rPr>
              <a:t> at </a:t>
            </a:r>
            <a:r>
              <a:rPr lang="it-IT" b="1" i="1" dirty="0" err="1" smtClean="0">
                <a:solidFill>
                  <a:schemeClr val="accent1">
                    <a:lumMod val="50000"/>
                  </a:schemeClr>
                </a:solidFill>
              </a:rPr>
              <a:t>Risk</a:t>
            </a:r>
            <a:r>
              <a:rPr lang="it-IT" b="1" dirty="0" smtClean="0">
                <a:solidFill>
                  <a:schemeClr val="accent1">
                    <a:lumMod val="50000"/>
                  </a:schemeClr>
                </a:solidFill>
              </a:rPr>
              <a:t> - definito come la perdita massima che uno strumento finanziario, o un portafoglio di strumenti finanziari, può subire in uno specifico orizzonte temporale dato un certo intervallo di confidenza).</a:t>
            </a:r>
            <a:endParaRPr lang="it-IT" dirty="0" smtClean="0">
              <a:solidFill>
                <a:schemeClr val="accent1">
                  <a:lumMod val="50000"/>
                </a:schemeClr>
              </a:solidFill>
            </a:endParaRPr>
          </a:p>
          <a:p>
            <a:pPr fontAlgn="base"/>
            <a:r>
              <a:rPr lang="it-IT" b="1" dirty="0" smtClean="0"/>
              <a:t>Se sale la volatilità e/o il </a:t>
            </a:r>
            <a:r>
              <a:rPr lang="it-IT" b="1" dirty="0" err="1" smtClean="0"/>
              <a:t>VaR</a:t>
            </a:r>
            <a:r>
              <a:rPr lang="it-IT" b="1" dirty="0" smtClean="0"/>
              <a:t> sale il rischio di mercato.</a:t>
            </a:r>
            <a:endParaRPr lang="it-IT" dirty="0" smtClean="0"/>
          </a:p>
          <a:p>
            <a:pPr fontAlgn="base"/>
            <a:endParaRPr lang="it-I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62500" lnSpcReduction="20000"/>
          </a:bodyPr>
          <a:lstStyle/>
          <a:p>
            <a:pPr fontAlgn="base"/>
            <a:r>
              <a:rPr lang="it-IT" b="1" dirty="0" smtClean="0"/>
              <a:t>Segue: </a:t>
            </a:r>
            <a:r>
              <a:rPr lang="it-IT" b="1" dirty="0" smtClean="0">
                <a:solidFill>
                  <a:schemeClr val="tx2"/>
                </a:solidFill>
              </a:rPr>
              <a:t>1 La variabile del prezzo dello strumento finanziario</a:t>
            </a:r>
          </a:p>
          <a:p>
            <a:pPr fontAlgn="base"/>
            <a:endParaRPr lang="it-IT" b="1" dirty="0" smtClean="0">
              <a:solidFill>
                <a:srgbClr val="C00000"/>
              </a:solidFill>
            </a:endParaRPr>
          </a:p>
          <a:p>
            <a:pPr fontAlgn="base"/>
            <a:r>
              <a:rPr lang="it-IT" b="1" dirty="0" smtClean="0">
                <a:solidFill>
                  <a:srgbClr val="C00000"/>
                </a:solidFill>
              </a:rPr>
              <a:t>1.7 Il rischio di liquidità</a:t>
            </a:r>
            <a:r>
              <a:rPr lang="it-IT" b="1" dirty="0" smtClean="0"/>
              <a:t/>
            </a:r>
            <a:br>
              <a:rPr lang="it-IT" b="1" dirty="0" smtClean="0"/>
            </a:br>
            <a:endParaRPr lang="it-IT" b="1" dirty="0" smtClean="0"/>
          </a:p>
          <a:p>
            <a:pPr fontAlgn="base"/>
            <a:r>
              <a:rPr lang="it-IT" b="1" dirty="0" smtClean="0"/>
              <a:t>La liquidità di uno strumento finanziario consiste nella sua attitudine a trasformarsi prontamente in moneta senza perdita di valore.</a:t>
            </a:r>
            <a:endParaRPr lang="it-IT" dirty="0" smtClean="0"/>
          </a:p>
          <a:p>
            <a:pPr fontAlgn="base"/>
            <a:endParaRPr lang="it-IT" b="1" dirty="0" smtClean="0"/>
          </a:p>
          <a:p>
            <a:pPr fontAlgn="base"/>
            <a:r>
              <a:rPr lang="it-IT" b="1" dirty="0" smtClean="0"/>
              <a:t>Il rischio di liquidità è, quindi, il rischio di non riuscire a disinvestire rapidamente il titolo acquistato, qualora se ne presenti la necessità, ovvero di farlo perdendo molto rispetto alla somma investita. Si può anche misurare tenendo conto del numero e della frequenza degli scambi (cosiddetto turn-over) realizzati sul titolo. Tipicamente, quanto maggiori sono gli scambi (</a:t>
            </a:r>
            <a:r>
              <a:rPr lang="it-IT" b="1" i="1" dirty="0" smtClean="0"/>
              <a:t>turn-over</a:t>
            </a:r>
            <a:r>
              <a:rPr lang="it-IT" b="1" dirty="0" smtClean="0"/>
              <a:t>) tanto minore è il rischio di liquidità.</a:t>
            </a:r>
            <a:endParaRPr lang="it-IT" dirty="0" smtClean="0"/>
          </a:p>
          <a:p>
            <a:pPr fontAlgn="base">
              <a:buNone/>
            </a:pPr>
            <a:r>
              <a:rPr lang="it-IT" b="1" dirty="0" smtClean="0"/>
              <a:t> </a:t>
            </a:r>
            <a:endParaRPr lang="it-IT" dirty="0" smtClean="0"/>
          </a:p>
          <a:p>
            <a:pPr fontAlgn="base"/>
            <a:endParaRPr lang="it-IT" dirty="0" smtClean="0">
              <a:solidFill>
                <a:srgbClr val="C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a:bodyPr>
          <a:lstStyle/>
          <a:p>
            <a:pPr fontAlgn="base"/>
            <a:r>
              <a:rPr lang="it-IT" sz="2000" b="1" dirty="0" smtClean="0">
                <a:solidFill>
                  <a:schemeClr val="tx2"/>
                </a:solidFill>
              </a:rPr>
              <a:t>2 Il rischio di cambio</a:t>
            </a:r>
            <a:endParaRPr lang="it-IT" sz="2000" dirty="0" smtClean="0">
              <a:solidFill>
                <a:schemeClr val="tx2"/>
              </a:solidFill>
            </a:endParaRPr>
          </a:p>
          <a:p>
            <a:pPr fontAlgn="base"/>
            <a:endParaRPr lang="it-IT" sz="2800" b="1" dirty="0" smtClean="0"/>
          </a:p>
          <a:p>
            <a:pPr fontAlgn="base"/>
            <a:r>
              <a:rPr lang="it-IT" sz="2800" b="1" dirty="0" smtClean="0"/>
              <a:t>Qualora uno strumento finanziario sia denominato in una divisa diversa da quella di riferimento per l'investitore (ad es. l’euro per l’investitore europeo), al fine di valutare la rischiosità complessiva dell'investimento occorre tenere presente la volatilità del rapporto di cambio tra la divisa di riferimento (l'euro) e la divisa estera in cui è denominato l'investimento.</a:t>
            </a:r>
            <a:endParaRPr lang="it-IT" sz="2800" dirty="0" smtClean="0"/>
          </a:p>
          <a:p>
            <a:endParaRPr lang="it-IT" sz="28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47500" lnSpcReduction="20000"/>
          </a:bodyPr>
          <a:lstStyle/>
          <a:p>
            <a:pPr fontAlgn="base"/>
            <a:r>
              <a:rPr lang="it-IT" sz="4200" b="1" dirty="0" smtClean="0">
                <a:solidFill>
                  <a:schemeClr val="tx2"/>
                </a:solidFill>
              </a:rPr>
              <a:t>3 I rischi derivanti dall'operatività in strumenti finanziari derivati</a:t>
            </a:r>
            <a:endParaRPr lang="it-IT" sz="4200" dirty="0" smtClean="0">
              <a:solidFill>
                <a:schemeClr val="tx2"/>
              </a:solidFill>
            </a:endParaRPr>
          </a:p>
          <a:p>
            <a:pPr fontAlgn="base"/>
            <a:r>
              <a:rPr lang="it-IT" sz="4200" b="1" dirty="0" smtClean="0"/>
              <a:t>Il termine “derivati” raggruppa una gran quantità di strumenti finanziari (</a:t>
            </a:r>
            <a:r>
              <a:rPr lang="it-IT" sz="4200" b="1" dirty="0" err="1" smtClean="0"/>
              <a:t>futures</a:t>
            </a:r>
            <a:r>
              <a:rPr lang="it-IT" sz="4200" b="1" dirty="0" smtClean="0"/>
              <a:t>, opzioni, swap, ecc.) le cui caratteristiche sono estremamente varie. Questa enorme varietà può generare confusione e lasciar erroneamente intendere che tutti i derivati abbiano natura speculativa o siano altamente rischiosi, proprio come quei prodotti complessi che, utilizzati spregiudicatamente, hanno originato la grande crisi finanziaria - avviatasi nel 2007 ed esplosa nel settembre 2008 col fallimento della banca d'affari </a:t>
            </a:r>
            <a:r>
              <a:rPr lang="it-IT" sz="4200" b="1" dirty="0" err="1" smtClean="0"/>
              <a:t>Lehman</a:t>
            </a:r>
            <a:r>
              <a:rPr lang="it-IT" sz="4200" b="1" dirty="0" smtClean="0"/>
              <a:t> </a:t>
            </a:r>
            <a:r>
              <a:rPr lang="it-IT" sz="4200" b="1" dirty="0" err="1" smtClean="0"/>
              <a:t>Brothers</a:t>
            </a:r>
            <a:r>
              <a:rPr lang="it-IT" sz="4200" b="1" dirty="0" smtClean="0"/>
              <a:t> – le cui ripercussioni ancora influenzano l'economia globale, e quella europea in particolare. </a:t>
            </a:r>
          </a:p>
          <a:p>
            <a:pPr fontAlgn="base"/>
            <a:endParaRPr lang="it-IT" sz="4200" b="1" dirty="0" smtClean="0"/>
          </a:p>
          <a:p>
            <a:pPr fontAlgn="base"/>
            <a:r>
              <a:rPr lang="it-IT" sz="4200" b="1" dirty="0" smtClean="0"/>
              <a:t>Tuttavia, molti derivati, pur avendo  funzioni essenzialmente di protezione contro rischi che chi sottoscrive i relativi contratti non vuole correre, possono essere, a loro volta, caratterizzati da una rischiosità molto elevata il cui apprezzamento da parte dell'investitore è ostacolato dalla loro complessità.</a:t>
            </a:r>
            <a:endParaRPr lang="it-IT" sz="4200"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92500" lnSpcReduction="20000"/>
          </a:bodyPr>
          <a:lstStyle/>
          <a:p>
            <a:pPr fontAlgn="base"/>
            <a:r>
              <a:rPr lang="it-IT" sz="2800" b="1" dirty="0" smtClean="0"/>
              <a:t>Segue: </a:t>
            </a:r>
            <a:r>
              <a:rPr lang="it-IT" sz="2800" b="1" dirty="0" smtClean="0">
                <a:solidFill>
                  <a:schemeClr val="tx2"/>
                </a:solidFill>
              </a:rPr>
              <a:t>3 I rischi derivanti dall'operatività in strumenti finanziari derivati</a:t>
            </a:r>
            <a:endParaRPr lang="it-IT" sz="2800" b="1" dirty="0" smtClean="0"/>
          </a:p>
          <a:p>
            <a:pPr fontAlgn="base"/>
            <a:endParaRPr lang="it-IT" sz="2800" b="1" dirty="0" smtClean="0"/>
          </a:p>
          <a:p>
            <a:pPr fontAlgn="base"/>
            <a:r>
              <a:rPr lang="it-IT" sz="2800" b="1" dirty="0" smtClean="0"/>
              <a:t>E' quindi necessario che le operazioni aventi ad oggetto strumenti finanziari derivati siano effettuate solo dopo averne compreso la natura ed il grado di esposizione al rischio che esse comportano, considerando che la complessità di tali strumenti può favorire l'esecuzione di operazioni non adeguate per l'investitore. </a:t>
            </a:r>
            <a:endParaRPr lang="it-IT" sz="2800" dirty="0" smtClean="0"/>
          </a:p>
          <a:p>
            <a:pPr fontAlgn="base"/>
            <a:endParaRPr lang="it-IT" sz="2800" b="1" dirty="0" smtClean="0"/>
          </a:p>
          <a:p>
            <a:pPr fontAlgn="base"/>
            <a:r>
              <a:rPr lang="it-IT" sz="2800" b="1" dirty="0" smtClean="0"/>
              <a:t>In generale, infatti, la negoziazione di strumenti finanziari derivati non è adatta per molti investitori.</a:t>
            </a:r>
            <a:endParaRPr lang="it-IT"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32500" lnSpcReduction="20000"/>
          </a:bodyPr>
          <a:lstStyle/>
          <a:p>
            <a:r>
              <a:rPr lang="it-IT" sz="4900" b="1" dirty="0" smtClean="0">
                <a:hlinkClick r:id="rId2"/>
              </a:rPr>
              <a:t>4 Gli altri fattori fonte di rischi generali</a:t>
            </a:r>
            <a:endParaRPr lang="it-IT" sz="4900" b="1" dirty="0" smtClean="0"/>
          </a:p>
          <a:p>
            <a:pPr fontAlgn="base"/>
            <a:endParaRPr lang="it-IT" sz="4900" b="1" dirty="0" smtClean="0"/>
          </a:p>
          <a:p>
            <a:pPr fontAlgn="base"/>
            <a:r>
              <a:rPr lang="it-IT" sz="4900" b="1" dirty="0" smtClean="0"/>
              <a:t>Vi sono poi da considerare altri fattori di rischio, quali, ad esempio, quelli attinenti:</a:t>
            </a:r>
            <a:endParaRPr lang="it-IT" sz="4900" dirty="0" smtClean="0"/>
          </a:p>
          <a:p>
            <a:pPr fontAlgn="base"/>
            <a:endParaRPr lang="it-IT" sz="4900" dirty="0" smtClean="0"/>
          </a:p>
          <a:p>
            <a:pPr lvl="1" fontAlgn="base"/>
            <a:r>
              <a:rPr lang="it-IT" sz="4500" b="1" dirty="0" smtClean="0">
                <a:solidFill>
                  <a:srgbClr val="C00000"/>
                </a:solidFill>
              </a:rPr>
              <a:t>- alla salvaguardia delle somme di denaro e dei valori depositati</a:t>
            </a:r>
            <a:r>
              <a:rPr lang="it-IT" sz="4500" b="1" dirty="0" smtClean="0"/>
              <a:t> per l'esecuzione delle operazioni, in particolare, nel caso di insolvenza dell'intermediario, </a:t>
            </a:r>
            <a:endParaRPr lang="it-IT" sz="4500" dirty="0" smtClean="0"/>
          </a:p>
          <a:p>
            <a:pPr lvl="1" fontAlgn="base"/>
            <a:endParaRPr lang="it-IT" sz="4500" dirty="0" smtClean="0"/>
          </a:p>
          <a:p>
            <a:pPr lvl="1" fontAlgn="base"/>
            <a:r>
              <a:rPr lang="it-IT" sz="4500" b="1" dirty="0" smtClean="0">
                <a:solidFill>
                  <a:srgbClr val="C00000"/>
                </a:solidFill>
              </a:rPr>
              <a:t>- alle commissioni, spese ed altri oneri che sono dovuti all'intermediario </a:t>
            </a:r>
            <a:r>
              <a:rPr lang="it-IT" sz="4500" b="1" dirty="0" smtClean="0"/>
              <a:t>(informazioni al riguardo devono essere comunque riportate nel contratto d'intermediazione),  considerando che tali oneri andranno sottratti ai guadagni eventualmente ottenuti nelle operazioni effettuate mentre si aggiungeranno alle perdite subite. </a:t>
            </a:r>
            <a:endParaRPr lang="it-IT" sz="4500" dirty="0" smtClean="0"/>
          </a:p>
          <a:p>
            <a:pPr lvl="1" fontAlgn="base">
              <a:buNone/>
            </a:pPr>
            <a:r>
              <a:rPr lang="it-IT" sz="4500" b="1" dirty="0" smtClean="0"/>
              <a:t> </a:t>
            </a:r>
            <a:endParaRPr lang="it-IT" sz="4500" dirty="0" smtClean="0"/>
          </a:p>
          <a:p>
            <a:pPr lvl="1" fontAlgn="base"/>
            <a:r>
              <a:rPr lang="it-IT" sz="4500" b="1" dirty="0" smtClean="0"/>
              <a:t>- </a:t>
            </a:r>
            <a:r>
              <a:rPr lang="it-IT" sz="4500" b="1" dirty="0" smtClean="0">
                <a:solidFill>
                  <a:srgbClr val="C00000"/>
                </a:solidFill>
              </a:rPr>
              <a:t>alle operazioni eseguite in mercati aventi sede all'estero, </a:t>
            </a:r>
            <a:r>
              <a:rPr lang="it-IT" sz="4500" b="1" dirty="0" smtClean="0"/>
              <a:t>che potrebbero esporre l'investitore a rischi aggiuntivi, in quanto tali mercati potrebbero essere regolati in modo da offrire ridotte garanzie e protezioni agli investitori. </a:t>
            </a:r>
            <a:endParaRPr lang="it-IT" sz="4500" dirty="0" smtClean="0"/>
          </a:p>
          <a:p>
            <a:pPr lvl="1" fontAlgn="base">
              <a:buNone/>
            </a:pPr>
            <a:r>
              <a:rPr lang="it-IT" sz="4500" b="1" dirty="0" smtClean="0"/>
              <a:t> </a:t>
            </a:r>
            <a:endParaRPr lang="it-IT" sz="4500" dirty="0" smtClean="0"/>
          </a:p>
          <a:p>
            <a:pPr lvl="1" fontAlgn="base"/>
            <a:endParaRPr lang="it-IT" sz="4500" dirty="0" smtClean="0"/>
          </a:p>
          <a:p>
            <a:endParaRPr lang="it-IT" sz="49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32500" lnSpcReduction="20000"/>
          </a:bodyPr>
          <a:lstStyle/>
          <a:p>
            <a:pPr lvl="1" fontAlgn="base"/>
            <a:r>
              <a:rPr lang="it-IT" sz="4500" b="1" dirty="0" smtClean="0"/>
              <a:t>Segue: </a:t>
            </a:r>
            <a:r>
              <a:rPr lang="it-IT" sz="4800" b="1" u="sng" dirty="0" smtClean="0">
                <a:solidFill>
                  <a:schemeClr val="tx2"/>
                </a:solidFill>
              </a:rPr>
              <a:t>4</a:t>
            </a:r>
            <a:r>
              <a:rPr lang="it-IT" sz="4800" b="1" dirty="0" smtClean="0">
                <a:hlinkClick r:id="rId2"/>
              </a:rPr>
              <a:t> Gli altri fattori fonte di rischi generali</a:t>
            </a:r>
            <a:endParaRPr lang="it-IT" sz="4800" b="1" dirty="0" smtClean="0"/>
          </a:p>
          <a:p>
            <a:pPr lvl="1" fontAlgn="base">
              <a:buNone/>
            </a:pPr>
            <a:endParaRPr lang="it-IT" sz="4500" b="1" dirty="0" smtClean="0"/>
          </a:p>
          <a:p>
            <a:pPr lvl="1" fontAlgn="base"/>
            <a:endParaRPr lang="it-IT" sz="4500" b="1" dirty="0" smtClean="0"/>
          </a:p>
          <a:p>
            <a:pPr lvl="1" fontAlgn="base"/>
            <a:r>
              <a:rPr lang="it-IT" sz="4500" b="1" dirty="0" smtClean="0"/>
              <a:t>- </a:t>
            </a:r>
            <a:r>
              <a:rPr lang="it-IT" sz="4500" b="1" dirty="0" smtClean="0">
                <a:solidFill>
                  <a:srgbClr val="C00000"/>
                </a:solidFill>
              </a:rPr>
              <a:t>ai sistemi di negoziazione elettronici o ad asta gridata </a:t>
            </a:r>
            <a:r>
              <a:rPr lang="it-IT" sz="4500" b="1" dirty="0" smtClean="0"/>
              <a:t>che sono supportati da sistemi computerizzati per le procedure di trasmissione degli ordini (</a:t>
            </a:r>
            <a:r>
              <a:rPr lang="it-IT" sz="4500" b="1" i="1" dirty="0" err="1" smtClean="0"/>
              <a:t>order</a:t>
            </a:r>
            <a:r>
              <a:rPr lang="it-IT" sz="4500" b="1" i="1" dirty="0" smtClean="0"/>
              <a:t> </a:t>
            </a:r>
            <a:r>
              <a:rPr lang="it-IT" sz="4500" b="1" i="1" dirty="0" err="1" smtClean="0"/>
              <a:t>routing</a:t>
            </a:r>
            <a:r>
              <a:rPr lang="it-IT" sz="4500" b="1" dirty="0" smtClean="0"/>
              <a:t>), per l'incrocio, la registrazione e la compensazione delle operazioni. Come tutte le procedure automatizzate, detti sistemi possono subire temporanei arresti o essere soggetti a malfunzionamenti.</a:t>
            </a:r>
            <a:r>
              <a:rPr lang="it-IT" sz="4500" dirty="0" smtClean="0"/>
              <a:t> </a:t>
            </a:r>
            <a:r>
              <a:rPr lang="it-IT" sz="4500" b="1" dirty="0" smtClean="0"/>
              <a:t>Inoltre, gli ordini da eseguirsi su mercati che si avvalgono di sistemi di negoziazione computerizzati potrebbero risultare non eseguiti secondo le modalità specificate dall'investitore o risultare ineseguiti nel caso i sistemi di negoziazione suddetti subissero malfunzionamenti o arresti imputabili all'hardware o al software dei sistemi medesimi. </a:t>
            </a:r>
            <a:endParaRPr lang="it-IT" sz="4500" dirty="0" smtClean="0"/>
          </a:p>
          <a:p>
            <a:pPr lvl="1" fontAlgn="base">
              <a:buNone/>
            </a:pPr>
            <a:r>
              <a:rPr lang="it-IT" sz="4500" b="1" dirty="0" smtClean="0"/>
              <a:t> </a:t>
            </a:r>
            <a:endParaRPr lang="it-IT" sz="4500" dirty="0" smtClean="0">
              <a:solidFill>
                <a:srgbClr val="C00000"/>
              </a:solidFill>
            </a:endParaRPr>
          </a:p>
          <a:p>
            <a:pPr lvl="1" fontAlgn="base"/>
            <a:r>
              <a:rPr lang="it-IT" sz="4500" b="1" dirty="0" smtClean="0">
                <a:solidFill>
                  <a:srgbClr val="C00000"/>
                </a:solidFill>
              </a:rPr>
              <a:t>- alle operazioni eseguite fuori da mercati organizzati </a:t>
            </a:r>
            <a:r>
              <a:rPr lang="it-IT" sz="4500" b="1" dirty="0" smtClean="0"/>
              <a:t>(</a:t>
            </a:r>
            <a:r>
              <a:rPr lang="it-IT" sz="4500" b="1" i="1" dirty="0" err="1" smtClean="0"/>
              <a:t>over</a:t>
            </a:r>
            <a:r>
              <a:rPr lang="it-IT" sz="4500" b="1" i="1" dirty="0" smtClean="0"/>
              <a:t> the </a:t>
            </a:r>
            <a:r>
              <a:rPr lang="it-IT" sz="4500" b="1" i="1" dirty="0" err="1" smtClean="0"/>
              <a:t>counter</a:t>
            </a:r>
            <a:r>
              <a:rPr lang="it-IT" sz="4500" b="1" dirty="0" smtClean="0"/>
              <a:t>, OTC). Per le operazioni effettuate fuori dai mercati organizzati può risultare difficoltoso o impossibile liquidare uno strumento finanziario o apprezzarne il valore effettivo e valutare l'effettiva esposizione al rischio, in particolare qualora lo strumento finanziario non sia trattato su alcun mercato organizzato.</a:t>
            </a:r>
            <a:r>
              <a:rPr lang="it-IT" sz="4500" dirty="0" smtClean="0"/>
              <a:t> </a:t>
            </a:r>
          </a:p>
          <a:p>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
            </a:r>
            <a:br>
              <a:rPr lang="it-IT" b="1" dirty="0" smtClean="0"/>
            </a:br>
            <a:r>
              <a:rPr lang="it-IT" b="1" dirty="0"/>
              <a:t/>
            </a:r>
            <a:br>
              <a:rPr lang="it-IT" b="1" dirty="0"/>
            </a:br>
            <a:r>
              <a:rPr lang="it-IT" b="1" dirty="0" smtClean="0"/>
              <a:t/>
            </a:r>
            <a:br>
              <a:rPr lang="it-IT" b="1" dirty="0" smtClean="0"/>
            </a:br>
            <a:r>
              <a:rPr lang="it-IT" b="1" dirty="0"/>
              <a:t/>
            </a:r>
            <a:br>
              <a:rPr lang="it-IT" b="1" dirty="0"/>
            </a:br>
            <a:r>
              <a:rPr lang="it-IT" sz="3100" b="1" dirty="0" smtClean="0"/>
              <a:t>Principi </a:t>
            </a:r>
            <a:r>
              <a:rPr lang="it-IT" sz="3100" b="1" dirty="0"/>
              <a:t>fondamentali della gestione di </a:t>
            </a:r>
            <a:r>
              <a:rPr lang="it-IT" sz="3100" b="1" dirty="0" smtClean="0"/>
              <a:t>portafoglio</a:t>
            </a:r>
            <a:r>
              <a:rPr lang="it-IT" b="1" dirty="0" smtClean="0"/>
              <a:t/>
            </a:r>
            <a:br>
              <a:rPr lang="it-IT" b="1" dirty="0" smtClean="0"/>
            </a:br>
            <a:r>
              <a:rPr lang="it-IT" b="1" dirty="0" smtClean="0"/>
              <a:t/>
            </a:r>
            <a:br>
              <a:rPr lang="it-IT" b="1" dirty="0" smtClean="0"/>
            </a:br>
            <a:r>
              <a:rPr lang="it-IT" dirty="0"/>
              <a:t/>
            </a:r>
            <a:br>
              <a:rPr lang="it-IT" dirty="0"/>
            </a:br>
            <a:r>
              <a:rPr lang="it-IT" dirty="0"/>
              <a:t> </a:t>
            </a:r>
            <a:br>
              <a:rPr lang="it-IT" dirty="0"/>
            </a:br>
            <a:endParaRPr lang="it-IT" dirty="0"/>
          </a:p>
        </p:txBody>
      </p:sp>
      <p:sp>
        <p:nvSpPr>
          <p:cNvPr id="3" name="Segnaposto contenuto 2"/>
          <p:cNvSpPr>
            <a:spLocks noGrp="1"/>
          </p:cNvSpPr>
          <p:nvPr>
            <p:ph idx="1"/>
          </p:nvPr>
        </p:nvSpPr>
        <p:spPr/>
        <p:txBody>
          <a:bodyPr>
            <a:normAutofit fontScale="85000" lnSpcReduction="10000"/>
          </a:bodyPr>
          <a:lstStyle/>
          <a:p>
            <a:endParaRPr lang="it-IT" b="1" dirty="0" smtClean="0"/>
          </a:p>
          <a:p>
            <a:r>
              <a:rPr lang="it-IT" b="1" dirty="0" smtClean="0"/>
              <a:t>La </a:t>
            </a:r>
            <a:r>
              <a:rPr lang="it-IT" b="1" dirty="0"/>
              <a:t>direttiva</a:t>
            </a:r>
            <a:r>
              <a:rPr lang="it-IT" dirty="0"/>
              <a:t> </a:t>
            </a:r>
            <a:r>
              <a:rPr lang="it-IT" b="1" dirty="0"/>
              <a:t>2014/65/UE relativa ai mercati degli strumenti finanziari (</a:t>
            </a:r>
            <a:r>
              <a:rPr lang="it-IT" b="1" i="1" dirty="0"/>
              <a:t>Market in Financial </a:t>
            </a:r>
            <a:r>
              <a:rPr lang="it-IT" b="1" i="1" dirty="0" err="1"/>
              <a:t>Instruments</a:t>
            </a:r>
            <a:r>
              <a:rPr lang="it-IT" b="1" i="1" dirty="0"/>
              <a:t> </a:t>
            </a:r>
            <a:r>
              <a:rPr lang="it-IT" b="1" i="1" dirty="0" err="1"/>
              <a:t>Directive</a:t>
            </a:r>
            <a:r>
              <a:rPr lang="it-IT" b="1" dirty="0"/>
              <a:t>, di seguito anche </a:t>
            </a:r>
            <a:r>
              <a:rPr lang="it-IT" b="1" dirty="0" err="1"/>
              <a:t>MiFID</a:t>
            </a:r>
            <a:r>
              <a:rPr lang="it-IT" b="1" dirty="0"/>
              <a:t> 2) elenca (nella sezione A dell'allegato 1) la gestione del portafoglio fra </a:t>
            </a:r>
            <a:r>
              <a:rPr lang="it-IT" b="1" dirty="0">
                <a:solidFill>
                  <a:srgbClr val="C00000"/>
                </a:solidFill>
              </a:rPr>
              <a:t>i servizi e le attività d'investimento </a:t>
            </a:r>
            <a:r>
              <a:rPr lang="it-IT" b="1" dirty="0"/>
              <a:t>e all'articolo 4, par. </a:t>
            </a:r>
            <a:r>
              <a:rPr lang="it-IT" b="1" dirty="0" smtClean="0"/>
              <a:t>1</a:t>
            </a:r>
            <a:r>
              <a:rPr lang="it-IT" b="1" dirty="0"/>
              <a:t>, n. 8 definisce tale servizio come la "</a:t>
            </a:r>
            <a:r>
              <a:rPr lang="it-IT" b="1" dirty="0">
                <a:solidFill>
                  <a:srgbClr val="C00000"/>
                </a:solidFill>
              </a:rPr>
              <a:t>gestione, su base discrezionale e individualizzata, di portafogli di investimento nell’ambito di un mandato conferito dai clienti, qualora tali portafogli includano uno o più strumenti finanziari</a:t>
            </a:r>
            <a:r>
              <a:rPr lang="it-IT" b="1" dirty="0"/>
              <a:t>".</a:t>
            </a:r>
            <a:endParaRPr lang="it-IT" dirty="0"/>
          </a:p>
          <a:p>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62500" lnSpcReduction="20000"/>
          </a:bodyPr>
          <a:lstStyle/>
          <a:p>
            <a:pPr fontAlgn="base"/>
            <a:r>
              <a:rPr lang="it-IT" sz="4500" b="1" dirty="0" smtClean="0">
                <a:solidFill>
                  <a:schemeClr val="tx2"/>
                </a:solidFill>
              </a:rPr>
              <a:t>La diversificazione degli investimenti</a:t>
            </a:r>
            <a:endParaRPr lang="it-IT" sz="4500" dirty="0" smtClean="0">
              <a:solidFill>
                <a:schemeClr val="tx2"/>
              </a:solidFill>
            </a:endParaRPr>
          </a:p>
          <a:p>
            <a:pPr fontAlgn="base"/>
            <a:endParaRPr lang="it-IT" b="1" dirty="0" smtClean="0"/>
          </a:p>
          <a:p>
            <a:pPr fontAlgn="base"/>
            <a:r>
              <a:rPr lang="it-IT" b="1" dirty="0" smtClean="0"/>
              <a:t>Come si è accennato, </a:t>
            </a:r>
            <a:r>
              <a:rPr lang="it-IT" b="1" u="sng" dirty="0" smtClean="0"/>
              <a:t>il </a:t>
            </a:r>
            <a:r>
              <a:rPr lang="it-IT" b="1" u="sng" dirty="0" smtClean="0">
                <a:solidFill>
                  <a:srgbClr val="C00000"/>
                </a:solidFill>
              </a:rPr>
              <a:t>rischio specifico </a:t>
            </a:r>
            <a:r>
              <a:rPr lang="it-IT" b="1" u="sng" dirty="0" smtClean="0"/>
              <a:t>di un particolare strumento finanziario può essere eliminato attraverso la diversificazione, cioè suddividendo l'investimento tra più strumenti finanziari.</a:t>
            </a:r>
            <a:endParaRPr lang="it-IT" u="sng" dirty="0" smtClean="0"/>
          </a:p>
          <a:p>
            <a:pPr fontAlgn="base">
              <a:buNone/>
            </a:pPr>
            <a:endParaRPr lang="it-IT" dirty="0" smtClean="0"/>
          </a:p>
          <a:p>
            <a:pPr fontAlgn="base"/>
            <a:r>
              <a:rPr lang="it-IT" b="1" dirty="0" smtClean="0"/>
              <a:t>La diversificazione riduce sistematicamente il rischio del portafoglio poiché la correlazione che esiste tra diversi titoli non è mai perfetta.</a:t>
            </a:r>
            <a:endParaRPr lang="it-IT" dirty="0" smtClean="0"/>
          </a:p>
          <a:p>
            <a:pPr fontAlgn="base"/>
            <a:endParaRPr lang="it-IT" b="1" dirty="0" smtClean="0"/>
          </a:p>
          <a:p>
            <a:pPr fontAlgn="base"/>
            <a:r>
              <a:rPr lang="it-IT" b="1" dirty="0" smtClean="0"/>
              <a:t>Ciò è possibile perché gli strumenti finanziari reagiscono all’andamento dei mercati in maniera differente; pertanto le perdite registrate su alcune tipologie di investimento vengono compensate dai guadagni ottenuti da altri investimenti.</a:t>
            </a:r>
            <a:endParaRPr lang="it-IT" dirty="0" smtClean="0"/>
          </a:p>
          <a:p>
            <a:r>
              <a:rPr lang="it-IT" b="1" dirty="0" smtClean="0"/>
              <a:t>In altri termini, la diversificazione degli investimenti ha lo scopo di ridurre la rischiosità dei medesimi senza pregiudicarne la redditività.</a:t>
            </a:r>
            <a:endParaRPr lang="it-IT" dirty="0" smtClean="0"/>
          </a:p>
          <a:p>
            <a:pPr fontAlgn="base"/>
            <a:endParaRPr lang="it-IT" dirty="0" smtClean="0">
              <a:solidFill>
                <a:schemeClr val="tx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77500" lnSpcReduction="20000"/>
          </a:bodyPr>
          <a:lstStyle/>
          <a:p>
            <a:r>
              <a:rPr lang="it-IT" b="1" dirty="0" smtClean="0"/>
              <a:t>Segue: </a:t>
            </a:r>
            <a:r>
              <a:rPr lang="it-IT" b="1" dirty="0" smtClean="0">
                <a:solidFill>
                  <a:schemeClr val="tx2"/>
                </a:solidFill>
              </a:rPr>
              <a:t>La diversificazione degli investimenti</a:t>
            </a:r>
            <a:endParaRPr lang="it-IT" dirty="0" smtClean="0">
              <a:solidFill>
                <a:schemeClr val="tx2"/>
              </a:solidFill>
            </a:endParaRPr>
          </a:p>
          <a:p>
            <a:pPr>
              <a:buNone/>
            </a:pPr>
            <a:endParaRPr lang="it-IT" b="1" dirty="0" smtClean="0"/>
          </a:p>
          <a:p>
            <a:r>
              <a:rPr lang="it-IT" b="1" dirty="0" smtClean="0"/>
              <a:t>Peraltro, corrisponde ad una regola dettata dal buon senso il comportamento degli investitori tendente a non concentrare la loro ricchezza su un solo titolo, preferendo detenere portafogli composti da più titoli.</a:t>
            </a:r>
            <a:r>
              <a:rPr lang="it-IT" dirty="0" smtClean="0"/>
              <a:t/>
            </a:r>
            <a:br>
              <a:rPr lang="it-IT" dirty="0" smtClean="0"/>
            </a:br>
            <a:endParaRPr lang="it-IT" dirty="0" smtClean="0"/>
          </a:p>
          <a:p>
            <a:r>
              <a:rPr lang="it-IT" b="1" dirty="0" smtClean="0"/>
              <a:t>Tale comportamento risponde alla prescrizione secondo la quale non sarebbe conveniente “riporre tutte le uova in un paniere”,  secondo la famosa affermazione che Miguel de Cervantes mette in bocca a </a:t>
            </a:r>
            <a:r>
              <a:rPr lang="it-IT" b="1" dirty="0" err="1" smtClean="0"/>
              <a:t>Sancho</a:t>
            </a:r>
            <a:r>
              <a:rPr lang="it-IT" b="1" dirty="0" smtClean="0"/>
              <a:t> Panza.</a:t>
            </a:r>
            <a:r>
              <a:rPr lang="it-IT" dirty="0" smtClean="0"/>
              <a:t/>
            </a:r>
            <a:br>
              <a:rPr lang="it-IT" dirty="0" smtClean="0"/>
            </a:br>
            <a:endParaRPr lang="it-IT"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70000" lnSpcReduction="20000"/>
          </a:bodyPr>
          <a:lstStyle/>
          <a:p>
            <a:endParaRPr lang="it-IT" b="1" dirty="0" smtClean="0">
              <a:solidFill>
                <a:schemeClr val="tx2"/>
              </a:solidFill>
            </a:endParaRPr>
          </a:p>
          <a:p>
            <a:r>
              <a:rPr lang="it-IT" b="1" dirty="0" smtClean="0">
                <a:solidFill>
                  <a:schemeClr val="tx2"/>
                </a:solidFill>
              </a:rPr>
              <a:t>La diversificazione degli investimenti</a:t>
            </a:r>
            <a:endParaRPr lang="it-IT" dirty="0" smtClean="0">
              <a:solidFill>
                <a:schemeClr val="tx2"/>
              </a:solidFill>
            </a:endParaRPr>
          </a:p>
          <a:p>
            <a:pPr>
              <a:buNone/>
            </a:pPr>
            <a:endParaRPr lang="it-IT" b="1" dirty="0" smtClean="0"/>
          </a:p>
          <a:p>
            <a:r>
              <a:rPr lang="it-IT" b="1" dirty="0" smtClean="0"/>
              <a:t>Tale regola di buon senso ha poi trovato una sua formalizzazione teorica negli anni '50 del secolo scorso.</a:t>
            </a:r>
            <a:endParaRPr lang="it-IT" dirty="0" smtClean="0"/>
          </a:p>
          <a:p>
            <a:endParaRPr lang="it-IT" b="1" dirty="0" smtClean="0"/>
          </a:p>
          <a:p>
            <a:r>
              <a:rPr lang="it-IT" sz="3800" b="1" dirty="0" smtClean="0"/>
              <a:t>Resa celebre dai lavori del premio Nobel per l'economia </a:t>
            </a:r>
            <a:r>
              <a:rPr lang="it-IT" sz="3800" b="1" dirty="0" smtClean="0">
                <a:solidFill>
                  <a:srgbClr val="C00000"/>
                </a:solidFill>
              </a:rPr>
              <a:t>Harry </a:t>
            </a:r>
            <a:r>
              <a:rPr lang="it-IT" sz="3800" b="1" dirty="0" err="1" smtClean="0">
                <a:solidFill>
                  <a:srgbClr val="C00000"/>
                </a:solidFill>
              </a:rPr>
              <a:t>Markowitz</a:t>
            </a:r>
            <a:r>
              <a:rPr lang="it-IT" sz="3800" b="1" dirty="0" smtClean="0">
                <a:solidFill>
                  <a:srgbClr val="C00000"/>
                </a:solidFill>
              </a:rPr>
              <a:t> </a:t>
            </a:r>
            <a:r>
              <a:rPr lang="it-IT" sz="3800" b="1" dirty="0" smtClean="0"/>
              <a:t>nell’articolo </a:t>
            </a:r>
            <a:r>
              <a:rPr lang="it-IT" sz="3800" b="1" i="1" dirty="0" smtClean="0">
                <a:solidFill>
                  <a:srgbClr val="C00000"/>
                </a:solidFill>
              </a:rPr>
              <a:t>Portfolio </a:t>
            </a:r>
            <a:r>
              <a:rPr lang="it-IT" sz="3800" b="1" i="1" dirty="0" err="1" smtClean="0">
                <a:solidFill>
                  <a:srgbClr val="C00000"/>
                </a:solidFill>
              </a:rPr>
              <a:t>Selection</a:t>
            </a:r>
            <a:r>
              <a:rPr lang="it-IT" sz="3800" b="1" dirty="0" smtClean="0"/>
              <a:t> pubblicato sul </a:t>
            </a:r>
            <a:r>
              <a:rPr lang="it-IT" sz="3800" b="1" i="1" dirty="0" smtClean="0"/>
              <a:t>Journal </a:t>
            </a:r>
            <a:r>
              <a:rPr lang="it-IT" sz="3800" b="1" i="1" dirty="0" err="1" smtClean="0"/>
              <a:t>of</a:t>
            </a:r>
            <a:r>
              <a:rPr lang="it-IT" sz="3800" b="1" i="1" dirty="0" smtClean="0"/>
              <a:t> Finance</a:t>
            </a:r>
            <a:r>
              <a:rPr lang="it-IT" sz="3800" b="1" dirty="0" smtClean="0"/>
              <a:t> nel 1952, la teoria della diversificazione si basa su una proprietà della varianza considerata come misura della rischiosità di un portafoglio di titoli. </a:t>
            </a:r>
          </a:p>
          <a:p>
            <a:pPr>
              <a:buNone/>
            </a:pPr>
            <a:r>
              <a:rPr lang="it-IT" sz="3800" b="1" dirty="0" smtClean="0"/>
              <a:t> </a:t>
            </a:r>
            <a:endParaRPr lang="it-IT" sz="3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77500" lnSpcReduction="20000"/>
          </a:bodyPr>
          <a:lstStyle/>
          <a:p>
            <a:pPr algn="just">
              <a:buNone/>
            </a:pPr>
            <a:r>
              <a:rPr lang="it-IT" b="1" dirty="0" smtClean="0">
                <a:solidFill>
                  <a:schemeClr val="tx2"/>
                </a:solidFill>
              </a:rPr>
              <a:t>La diversificazione degli investimenti</a:t>
            </a:r>
            <a:endParaRPr lang="it-IT" b="1" dirty="0" smtClean="0"/>
          </a:p>
          <a:p>
            <a:pPr algn="just">
              <a:buNone/>
            </a:pPr>
            <a:r>
              <a:rPr lang="it-IT" b="1" dirty="0" smtClean="0"/>
              <a:t>     Presi due o più titoli con la medesima varianza, la varianza di una loro combinazione (portafoglio) è (tranne nel caso di perfetta correlazione lineare tra i rendimenti dei titoli) inferiore alla singola e tanto minore quanto minore è la correlazione (</a:t>
            </a:r>
            <a:r>
              <a:rPr lang="it-IT" b="1" dirty="0" smtClean="0">
                <a:solidFill>
                  <a:schemeClr val="accent2">
                    <a:lumMod val="75000"/>
                  </a:schemeClr>
                </a:solidFill>
              </a:rPr>
              <a:t>covarianza</a:t>
            </a:r>
            <a:r>
              <a:rPr lang="it-IT" b="1" dirty="0" smtClean="0"/>
              <a:t>).</a:t>
            </a:r>
          </a:p>
          <a:p>
            <a:r>
              <a:rPr lang="it-IT" b="1" dirty="0" smtClean="0">
                <a:solidFill>
                  <a:srgbClr val="FF0000"/>
                </a:solidFill>
              </a:rPr>
              <a:t>In particolare, ripartendo l'investimento in parti uguali fra </a:t>
            </a:r>
            <a:r>
              <a:rPr lang="it-IT" b="1" i="1" dirty="0" smtClean="0">
                <a:solidFill>
                  <a:srgbClr val="FF0000"/>
                </a:solidFill>
              </a:rPr>
              <a:t>n</a:t>
            </a:r>
            <a:r>
              <a:rPr lang="it-IT" b="1" dirty="0" smtClean="0">
                <a:solidFill>
                  <a:srgbClr val="FF0000"/>
                </a:solidFill>
              </a:rPr>
              <a:t> titoli di uguale varianza e in assenza di correlazione, la varianza del portafoglio risulta pari a 1/</a:t>
            </a:r>
            <a:r>
              <a:rPr lang="it-IT" b="1" i="1" dirty="0" smtClean="0">
                <a:solidFill>
                  <a:srgbClr val="FF0000"/>
                </a:solidFill>
              </a:rPr>
              <a:t>n </a:t>
            </a:r>
            <a:r>
              <a:rPr lang="it-IT" b="1" dirty="0" smtClean="0">
                <a:solidFill>
                  <a:srgbClr val="FF0000"/>
                </a:solidFill>
              </a:rPr>
              <a:t>della varianza di ciascun titolo. In astratto, la costruzione di portafogli costituiti da un gran numero di titoli non correlati renderebbe, così, trascurabile la varianza</a:t>
            </a:r>
            <a:endParaRPr lang="it-IT" dirty="0" smtClean="0">
              <a:solidFill>
                <a:srgbClr val="FF0000"/>
              </a:solidFill>
            </a:endParaRPr>
          </a:p>
          <a:p>
            <a:endParaRPr lang="it-IT" b="1" dirty="0" smtClean="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Fattori di rischio degli investimenti e diversificazione del portafoglio</a:t>
            </a:r>
            <a:endParaRPr lang="it-IT" sz="2400" dirty="0"/>
          </a:p>
        </p:txBody>
      </p:sp>
      <p:sp>
        <p:nvSpPr>
          <p:cNvPr id="3" name="Segnaposto contenuto 2"/>
          <p:cNvSpPr>
            <a:spLocks noGrp="1"/>
          </p:cNvSpPr>
          <p:nvPr>
            <p:ph idx="1"/>
          </p:nvPr>
        </p:nvSpPr>
        <p:spPr/>
        <p:txBody>
          <a:bodyPr>
            <a:normAutofit fontScale="85000" lnSpcReduction="20000"/>
          </a:bodyPr>
          <a:lstStyle/>
          <a:p>
            <a:pPr fontAlgn="base"/>
            <a:endParaRPr lang="it-IT" b="1" dirty="0" smtClean="0"/>
          </a:p>
          <a:p>
            <a:pPr fontAlgn="base"/>
            <a:r>
              <a:rPr lang="it-IT" b="1" dirty="0" smtClean="0">
                <a:solidFill>
                  <a:schemeClr val="tx2"/>
                </a:solidFill>
              </a:rPr>
              <a:t>La diversificazione degli investimenti</a:t>
            </a:r>
            <a:endParaRPr lang="it-IT" b="1" dirty="0" smtClean="0"/>
          </a:p>
          <a:p>
            <a:pPr fontAlgn="base"/>
            <a:endParaRPr lang="it-IT" b="1" dirty="0" smtClean="0"/>
          </a:p>
          <a:p>
            <a:pPr fontAlgn="base"/>
            <a:r>
              <a:rPr lang="it-IT" b="1" dirty="0" smtClean="0"/>
              <a:t>Un portafoglio ampiamente diversificato sopporta unicamente il rischio di mercato (cioè il rischio di variazione dell’insieme dei prezzi dei titoli trattati in un dato mercato) che, per sua natura, è ineliminabile, invece investimenti eccessivamente concentrati su singoli strumenti aggiungono al rischio di mercato un’altra componente di rischio, il cosiddetto “rischio specifico” tipico dei singoli titoli.</a:t>
            </a:r>
            <a:endParaRPr lang="it-IT" dirty="0" smtClean="0"/>
          </a:p>
          <a:p>
            <a:pPr>
              <a:buNone/>
            </a:pPr>
            <a:r>
              <a:rPr lang="it-IT" b="1" dirty="0" smtClean="0"/>
              <a:t> </a:t>
            </a:r>
            <a:endParaRPr lang="it-IT" dirty="0" smtClean="0"/>
          </a:p>
          <a:p>
            <a:endParaRPr lang="it-IT"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2924944"/>
            <a:ext cx="8229600" cy="1143000"/>
          </a:xfrm>
        </p:spPr>
        <p:txBody>
          <a:bodyPr/>
          <a:lstStyle/>
          <a:p>
            <a:r>
              <a:rPr lang="it-IT" b="1" dirty="0" smtClean="0"/>
              <a:t>Valutazione dell'adeguatezza</a:t>
            </a:r>
            <a:endParaRPr lang="it-IT"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Valutazione dell'adeguatezza</a:t>
            </a:r>
            <a:endParaRPr lang="it-IT" sz="2800" dirty="0" smtClean="0"/>
          </a:p>
        </p:txBody>
      </p:sp>
      <p:sp>
        <p:nvSpPr>
          <p:cNvPr id="3" name="Segnaposto contenuto 2"/>
          <p:cNvSpPr>
            <a:spLocks noGrp="1"/>
          </p:cNvSpPr>
          <p:nvPr>
            <p:ph idx="1"/>
          </p:nvPr>
        </p:nvSpPr>
        <p:spPr/>
        <p:txBody>
          <a:bodyPr>
            <a:normAutofit fontScale="62500" lnSpcReduction="20000"/>
          </a:bodyPr>
          <a:lstStyle/>
          <a:p>
            <a:pPr>
              <a:buNone/>
            </a:pPr>
            <a:r>
              <a:rPr lang="it-IT" dirty="0" smtClean="0"/>
              <a:t> </a:t>
            </a:r>
          </a:p>
          <a:p>
            <a:pPr algn="just">
              <a:buNone/>
            </a:pPr>
            <a:r>
              <a:rPr lang="it-IT" b="1" dirty="0" smtClean="0"/>
              <a:t>L'art. 25, par. 2, della </a:t>
            </a:r>
            <a:r>
              <a:rPr lang="it-IT" b="1" dirty="0" err="1" smtClean="0"/>
              <a:t>MiFID</a:t>
            </a:r>
            <a:r>
              <a:rPr lang="it-IT" b="1" dirty="0" smtClean="0"/>
              <a:t> 2 prevede che, quando effettua consulenza in materia di investimenti o gestione di portafoglio, l'intermediario debba ottenere le informazioni necessarie in merito:</a:t>
            </a:r>
          </a:p>
          <a:p>
            <a:pPr algn="just">
              <a:buNone/>
            </a:pPr>
            <a:endParaRPr lang="it-IT" dirty="0" smtClean="0"/>
          </a:p>
          <a:p>
            <a:pPr lvl="1" algn="just">
              <a:buNone/>
            </a:pPr>
            <a:r>
              <a:rPr lang="it-IT" b="1" dirty="0" smtClean="0">
                <a:solidFill>
                  <a:srgbClr val="FF0000"/>
                </a:solidFill>
              </a:rPr>
              <a:t>▪ alle conoscenze ed esperienze del cliente o potenziale cliente in materia di investimenti riguardo al tipo specifico di prodotto o servizio, </a:t>
            </a:r>
            <a:endParaRPr lang="it-IT" dirty="0" smtClean="0">
              <a:solidFill>
                <a:srgbClr val="FF0000"/>
              </a:solidFill>
            </a:endParaRPr>
          </a:p>
          <a:p>
            <a:pPr lvl="1" algn="just">
              <a:buNone/>
            </a:pPr>
            <a:r>
              <a:rPr lang="it-IT" b="1" dirty="0" smtClean="0">
                <a:solidFill>
                  <a:srgbClr val="FF0000"/>
                </a:solidFill>
              </a:rPr>
              <a:t>▪ alla sua situazione finanziaria, tra cui la capacità di tale persona di sostenere perdite</a:t>
            </a:r>
            <a:endParaRPr lang="it-IT" dirty="0" smtClean="0">
              <a:solidFill>
                <a:srgbClr val="FF0000"/>
              </a:solidFill>
            </a:endParaRPr>
          </a:p>
          <a:p>
            <a:pPr lvl="1" algn="just">
              <a:buNone/>
            </a:pPr>
            <a:r>
              <a:rPr lang="it-IT" b="1" dirty="0" smtClean="0">
                <a:solidFill>
                  <a:srgbClr val="FF0000"/>
                </a:solidFill>
              </a:rPr>
              <a:t>▪ e ai suoi obiettivi di investimento, inclusa la sua tolleranza al rischio, </a:t>
            </a:r>
            <a:endParaRPr lang="it-IT" dirty="0" smtClean="0">
              <a:solidFill>
                <a:srgbClr val="FF0000"/>
              </a:solidFill>
            </a:endParaRPr>
          </a:p>
          <a:p>
            <a:endParaRPr lang="it-IT" b="1" dirty="0" smtClean="0"/>
          </a:p>
          <a:p>
            <a:r>
              <a:rPr lang="it-IT" b="1" dirty="0" smtClean="0"/>
              <a:t>per essere in grado di raccomandare i servizi di investimento e gli strumenti finanziari che siano adeguati al cliente o al potenziale cliente e siano in particolare adeguati in funzione della sua tolleranza al rischio e della sua capacità di sostenere perdite.</a:t>
            </a:r>
            <a:endParaRPr lang="it-IT" dirty="0" smtClean="0"/>
          </a:p>
          <a:p>
            <a:endParaRPr lang="it-I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Valutazione dell'adeguatezza</a:t>
            </a:r>
            <a:endParaRPr lang="it-IT" sz="2800" dirty="0"/>
          </a:p>
        </p:txBody>
      </p:sp>
      <p:sp>
        <p:nvSpPr>
          <p:cNvPr id="3" name="Segnaposto contenuto 2"/>
          <p:cNvSpPr>
            <a:spLocks noGrp="1"/>
          </p:cNvSpPr>
          <p:nvPr>
            <p:ph idx="1"/>
          </p:nvPr>
        </p:nvSpPr>
        <p:spPr/>
        <p:txBody>
          <a:bodyPr>
            <a:noAutofit/>
          </a:bodyPr>
          <a:lstStyle/>
          <a:p>
            <a:r>
              <a:rPr lang="it-IT" sz="1600" b="1" dirty="0" smtClean="0"/>
              <a:t>Analogamente, secondo l’art. 40 del regolamento intermediari della Consob (delibera n. 20307 del 15.2.2018):</a:t>
            </a:r>
          </a:p>
          <a:p>
            <a:pPr>
              <a:buFont typeface="Wingdings" pitchFamily="2" charset="2"/>
              <a:buChar char="Ø"/>
            </a:pPr>
            <a:r>
              <a:rPr lang="it-IT" sz="1600" b="1" dirty="0" smtClean="0"/>
              <a:t>Al fine di raccomandare i servizi di investimento e gli strumenti finanziari che siano adeguati al cliente o potenziale cliente e, in particolare, che siano adeguati in funzione della sua tolleranza al rischio e della sua capacità di sostenere perdite, nella prestazione dei servizi di consulenza in materia di investimenti o di gestione di portafogli, gli intermediari </a:t>
            </a:r>
            <a:r>
              <a:rPr lang="it-IT" sz="1400" b="1" dirty="0" smtClean="0"/>
              <a:t>ottengono dal cliente o potenziale cliente le informazioni necessarie in merito:</a:t>
            </a:r>
          </a:p>
          <a:p>
            <a:pPr lvl="1"/>
            <a:r>
              <a:rPr lang="it-IT" sz="1400" b="1" i="1" dirty="0" smtClean="0"/>
              <a:t>a) alla conoscenza ed esperienza in materia di investimenti riguardo al tipo specifico di </a:t>
            </a:r>
            <a:r>
              <a:rPr lang="it-IT" sz="1400" b="1" dirty="0" smtClean="0"/>
              <a:t>strumento o di servizio;</a:t>
            </a:r>
          </a:p>
          <a:p>
            <a:pPr lvl="1"/>
            <a:r>
              <a:rPr lang="it-IT" sz="1400" b="1" i="1" dirty="0" smtClean="0"/>
              <a:t>b) alla situazione finanziaria, inclusa la capacità di sostenere perdite;</a:t>
            </a:r>
          </a:p>
          <a:p>
            <a:pPr lvl="1"/>
            <a:r>
              <a:rPr lang="it-IT" sz="1400" b="1" i="1" dirty="0" smtClean="0"/>
              <a:t>c) agli obiettivi di investimento, inclusa la tolleranza al rischio.</a:t>
            </a:r>
          </a:p>
          <a:p>
            <a:pPr>
              <a:buFont typeface="Wingdings" pitchFamily="2" charset="2"/>
              <a:buChar char="Ø"/>
            </a:pPr>
            <a:endParaRPr lang="it-IT" sz="1600" b="1" dirty="0" smtClean="0"/>
          </a:p>
          <a:p>
            <a:pPr>
              <a:buFont typeface="Wingdings" pitchFamily="2" charset="2"/>
              <a:buChar char="Ø"/>
            </a:pPr>
            <a:r>
              <a:rPr lang="it-IT" sz="1600" b="1" dirty="0" smtClean="0"/>
              <a:t>Gli intermediari di cui all’articolo 35, comma 1, lettera </a:t>
            </a:r>
            <a:r>
              <a:rPr lang="it-IT" sz="1600" b="1" i="1" dirty="0" smtClean="0"/>
              <a:t>b) (gli “intermediari autorizzati”), </a:t>
            </a:r>
            <a:r>
              <a:rPr lang="it-IT" sz="1600" b="1" dirty="0" smtClean="0"/>
              <a:t>applicano gli articoli 54, paragrafi da 1 a 11 e 13, e 55 del regolamento (UE) 2017/565.</a:t>
            </a:r>
            <a:endParaRPr lang="it-IT" sz="16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Valutazione dell'adeguatezza</a:t>
            </a:r>
            <a:endParaRPr lang="it-IT" sz="2800" dirty="0"/>
          </a:p>
        </p:txBody>
      </p:sp>
      <p:sp>
        <p:nvSpPr>
          <p:cNvPr id="3" name="Segnaposto contenuto 2"/>
          <p:cNvSpPr>
            <a:spLocks noGrp="1"/>
          </p:cNvSpPr>
          <p:nvPr>
            <p:ph idx="1"/>
          </p:nvPr>
        </p:nvSpPr>
        <p:spPr/>
        <p:txBody>
          <a:bodyPr>
            <a:normAutofit fontScale="85000" lnSpcReduction="10000"/>
          </a:bodyPr>
          <a:lstStyle/>
          <a:p>
            <a:endParaRPr lang="it-IT" b="1" dirty="0" smtClean="0"/>
          </a:p>
          <a:p>
            <a:r>
              <a:rPr lang="it-IT" b="1" dirty="0" smtClean="0"/>
              <a:t>Il considerando 88 del regolamento delegato (UE) 2017/565 della Commissione (di seguito anche regolamento (UE) 2017/565)  specifica che, </a:t>
            </a:r>
          </a:p>
          <a:p>
            <a:pPr lvl="2"/>
            <a:r>
              <a:rPr lang="it-IT" b="1" dirty="0" smtClean="0">
                <a:solidFill>
                  <a:schemeClr val="accent6">
                    <a:lumMod val="50000"/>
                  </a:schemeClr>
                </a:solidFill>
              </a:rPr>
              <a:t>ai fini dell'articolo 25, par. 2, della </a:t>
            </a:r>
            <a:r>
              <a:rPr lang="it-IT" b="1" dirty="0" err="1" smtClean="0">
                <a:solidFill>
                  <a:schemeClr val="accent6">
                    <a:lumMod val="50000"/>
                  </a:schemeClr>
                </a:solidFill>
              </a:rPr>
              <a:t>MiFID</a:t>
            </a:r>
            <a:r>
              <a:rPr lang="it-IT" b="1" dirty="0" smtClean="0">
                <a:solidFill>
                  <a:schemeClr val="accent6">
                    <a:lumMod val="50000"/>
                  </a:schemeClr>
                </a:solidFill>
              </a:rPr>
              <a:t> 2, </a:t>
            </a:r>
            <a:r>
              <a:rPr lang="it-IT" dirty="0" smtClean="0">
                <a:solidFill>
                  <a:schemeClr val="accent6">
                    <a:lumMod val="50000"/>
                  </a:schemeClr>
                </a:solidFill>
              </a:rPr>
              <a:t> </a:t>
            </a:r>
            <a:r>
              <a:rPr lang="it-IT" b="1" dirty="0" smtClean="0">
                <a:solidFill>
                  <a:schemeClr val="accent6">
                    <a:lumMod val="50000"/>
                  </a:schemeClr>
                </a:solidFill>
              </a:rPr>
              <a:t>un'operazione può non essere idonea per il cliente o potenziale cliente a causa dei rischi degli strumenti finanziari associati, del tipo di operazione, delle caratteristiche dell'ordine o della frequenza delle negoziazioni. Una serie di operazioni, ciascuna delle quali idonea se considerata singolarmente, può risultare inidonea se la raccomandazione o le decisioni di negoziazione seguono una frequenza che non è nel migliore interesse del cliente. </a:t>
            </a:r>
            <a:r>
              <a:rPr lang="it-IT" b="1" u="sng" dirty="0" smtClean="0">
                <a:solidFill>
                  <a:schemeClr val="accent6">
                    <a:lumMod val="50000"/>
                  </a:schemeClr>
                </a:solidFill>
              </a:rPr>
              <a:t>Nel caso della gestione del portafoglio, un'operazione può non essere idonea anche quando produce un portafoglio inidoneo</a:t>
            </a:r>
            <a:r>
              <a:rPr lang="it-IT" u="sng" dirty="0" smtClean="0"/>
              <a:t>.</a:t>
            </a:r>
            <a:endParaRPr lang="it-IT" u="sng"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800" b="1" dirty="0" smtClean="0"/>
              <a:t>Valutazione dell'adeguatezza</a:t>
            </a:r>
            <a:endParaRPr lang="it-IT" sz="2800" dirty="0"/>
          </a:p>
        </p:txBody>
      </p:sp>
      <p:sp>
        <p:nvSpPr>
          <p:cNvPr id="3" name="Segnaposto contenuto 2"/>
          <p:cNvSpPr>
            <a:spLocks noGrp="1"/>
          </p:cNvSpPr>
          <p:nvPr>
            <p:ph idx="1"/>
          </p:nvPr>
        </p:nvSpPr>
        <p:spPr/>
        <p:txBody>
          <a:bodyPr>
            <a:normAutofit fontScale="47500" lnSpcReduction="20000"/>
          </a:bodyPr>
          <a:lstStyle/>
          <a:p>
            <a:pPr algn="ctr"/>
            <a:r>
              <a:rPr lang="it-IT" b="1" dirty="0" smtClean="0">
                <a:solidFill>
                  <a:srgbClr val="FF0000"/>
                </a:solidFill>
              </a:rPr>
              <a:t>Valutazione dell'idoneità e relazioni sull'idoneità</a:t>
            </a:r>
            <a:endParaRPr lang="it-IT" dirty="0" smtClean="0">
              <a:solidFill>
                <a:srgbClr val="FF0000"/>
              </a:solidFill>
            </a:endParaRPr>
          </a:p>
          <a:p>
            <a:pPr algn="ctr"/>
            <a:r>
              <a:rPr lang="it-IT" b="1" dirty="0" smtClean="0">
                <a:solidFill>
                  <a:srgbClr val="FF0000"/>
                </a:solidFill>
              </a:rPr>
              <a:t>(Articolo 54 del regolamento (UE) 2017/565)</a:t>
            </a:r>
            <a:endParaRPr lang="it-IT" dirty="0" smtClean="0">
              <a:solidFill>
                <a:srgbClr val="FF0000"/>
              </a:solidFill>
            </a:endParaRPr>
          </a:p>
          <a:p>
            <a:pPr>
              <a:buNone/>
            </a:pPr>
            <a:endParaRPr lang="it-IT" dirty="0" smtClean="0"/>
          </a:p>
          <a:p>
            <a:pPr>
              <a:buNone/>
            </a:pPr>
            <a:r>
              <a:rPr lang="it-IT" b="1" dirty="0" smtClean="0"/>
              <a:t>Gli intermediari non devono creare ambiguità o confusione riguardo alle loro responsabilità nel processo di valutazione dell'idoneità di servizi di investimento o strumenti finanziari conformemente all'articolo 25, paragrafo 2, della direttiva 2014/65/UE. </a:t>
            </a:r>
          </a:p>
          <a:p>
            <a:endParaRPr lang="it-IT" b="1" dirty="0" smtClean="0"/>
          </a:p>
          <a:p>
            <a:r>
              <a:rPr lang="it-IT" b="1" dirty="0" smtClean="0"/>
              <a:t>Nel valutare l'idoneità l'intermediario  deve informare i clienti o potenziali clienti, in maniera chiara e semplice, del fatto che la valutazione è condotta per consentire all'intermediario stesso di agire secondo il migliore interesse del cliente. </a:t>
            </a:r>
          </a:p>
          <a:p>
            <a:endParaRPr lang="it-IT" b="1" dirty="0" smtClean="0"/>
          </a:p>
          <a:p>
            <a:r>
              <a:rPr lang="it-IT" b="1" dirty="0" smtClean="0"/>
              <a:t>Quando il servizio di gestione del portafoglio è prestato totalmente o in parte attraverso un sistema automatizzato o semiautomatizzato, la responsabilità di eseguire la valutazione dell'idoneità compete all'intermediario che presta il servizio e non è ridotta dal fatto di utilizzare un sistema elettronico per formulare la raccomandazione personalizzata o la decisione di negoziazione. </a:t>
            </a:r>
            <a:endParaRPr lang="it-IT" dirty="0" smtClean="0"/>
          </a:p>
          <a:p>
            <a:pPr>
              <a:buNone/>
            </a:pPr>
            <a:r>
              <a:rPr lang="it-IT" b="1" dirty="0" smtClean="0"/>
              <a:t> </a:t>
            </a:r>
            <a:endParaRPr lang="it-IT" dirty="0" smtClean="0"/>
          </a:p>
          <a:p>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100" b="1" dirty="0" smtClean="0"/>
              <a:t/>
            </a:r>
            <a:br>
              <a:rPr lang="it-IT" sz="3100" b="1" dirty="0" smtClean="0"/>
            </a:br>
            <a:r>
              <a:rPr lang="it-IT" sz="3100" b="1" dirty="0" smtClean="0"/>
              <a:t>Principi fondamentali della gestione di portafoglio</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92500" lnSpcReduction="10000"/>
          </a:bodyPr>
          <a:lstStyle/>
          <a:p>
            <a:r>
              <a:rPr lang="it-IT" b="1" dirty="0"/>
              <a:t>Analogamente, l'art. 1, comma 5, </a:t>
            </a:r>
            <a:r>
              <a:rPr lang="it-IT" b="1" dirty="0" smtClean="0"/>
              <a:t>lettera d), del </a:t>
            </a:r>
            <a:r>
              <a:rPr lang="it-IT" b="1" dirty="0"/>
              <a:t>d.lgs. n. 58 del 1998 (</a:t>
            </a:r>
            <a:r>
              <a:rPr lang="it-IT" b="1" dirty="0">
                <a:solidFill>
                  <a:srgbClr val="C00000"/>
                </a:solidFill>
              </a:rPr>
              <a:t>Testo unico delle disposizioni in materia di intermediazione finanziaria, di seguito anche </a:t>
            </a:r>
            <a:r>
              <a:rPr lang="it-IT" b="1" dirty="0" err="1">
                <a:solidFill>
                  <a:srgbClr val="C00000"/>
                </a:solidFill>
              </a:rPr>
              <a:t>Tuf</a:t>
            </a:r>
            <a:r>
              <a:rPr lang="it-IT" b="1" dirty="0" smtClean="0"/>
              <a:t>) </a:t>
            </a:r>
            <a:r>
              <a:rPr lang="it-IT" b="1" dirty="0"/>
              <a:t>elenca tale servizio tra i servizi ed attività di investimento, definendolo (art. 1, comma 5 </a:t>
            </a:r>
            <a:r>
              <a:rPr lang="it-IT" b="1" i="1" dirty="0" err="1"/>
              <a:t>-quinquies</a:t>
            </a:r>
            <a:r>
              <a:rPr lang="it-IT" b="1" i="1" dirty="0"/>
              <a:t>) </a:t>
            </a:r>
            <a:r>
              <a:rPr lang="it-IT" b="1" dirty="0"/>
              <a:t>quale "</a:t>
            </a:r>
            <a:r>
              <a:rPr lang="it-IT" b="1" dirty="0">
                <a:solidFill>
                  <a:srgbClr val="C00000"/>
                </a:solidFill>
              </a:rPr>
              <a:t>la gestione, su base discrezionale e individualizzata, di portafogli di investimento che includono uno o più strumenti finanziari e nell’ambito di un </a:t>
            </a:r>
            <a:r>
              <a:rPr lang="it-IT" b="1" dirty="0" smtClean="0">
                <a:solidFill>
                  <a:srgbClr val="C00000"/>
                </a:solidFill>
              </a:rPr>
              <a:t>mandato conferito </a:t>
            </a:r>
            <a:r>
              <a:rPr lang="it-IT" b="1" dirty="0">
                <a:solidFill>
                  <a:srgbClr val="C00000"/>
                </a:solidFill>
              </a:rPr>
              <a:t>dai clienti</a:t>
            </a:r>
            <a:r>
              <a:rPr lang="it-IT" b="1" dirty="0"/>
              <a:t>".</a:t>
            </a:r>
            <a:endParaRPr lang="it-IT"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47500" lnSpcReduction="20000"/>
          </a:bodyPr>
          <a:lstStyle/>
          <a:p>
            <a:pPr algn="ctr"/>
            <a:r>
              <a:rPr lang="it-IT" b="1" dirty="0" smtClean="0"/>
              <a:t>Segue: </a:t>
            </a:r>
            <a:r>
              <a:rPr lang="it-IT" b="1" dirty="0" smtClean="0">
                <a:solidFill>
                  <a:srgbClr val="FF0000"/>
                </a:solidFill>
              </a:rPr>
              <a:t>Valutazione dell'idoneità e relazioni sull'idoneità</a:t>
            </a:r>
            <a:endParaRPr lang="it-IT" dirty="0" smtClean="0">
              <a:solidFill>
                <a:srgbClr val="FF0000"/>
              </a:solidFill>
            </a:endParaRPr>
          </a:p>
          <a:p>
            <a:pPr algn="ctr"/>
            <a:r>
              <a:rPr lang="it-IT" b="1" dirty="0" smtClean="0">
                <a:solidFill>
                  <a:srgbClr val="FF0000"/>
                </a:solidFill>
              </a:rPr>
              <a:t>(Articolo 54 del regolamento (UE) 2017/565)</a:t>
            </a:r>
            <a:endParaRPr lang="it-IT" dirty="0" smtClean="0">
              <a:solidFill>
                <a:srgbClr val="FF0000"/>
              </a:solidFill>
            </a:endParaRPr>
          </a:p>
          <a:p>
            <a:pPr algn="ctr"/>
            <a:endParaRPr lang="it-IT" b="1" dirty="0" smtClean="0"/>
          </a:p>
          <a:p>
            <a:endParaRPr lang="it-IT" b="1" dirty="0" smtClean="0"/>
          </a:p>
          <a:p>
            <a:r>
              <a:rPr lang="it-IT" b="1" dirty="0" smtClean="0"/>
              <a:t>L'intermediario deve (art. 54, par. 2, regolamento (UE) 2017/565) :</a:t>
            </a:r>
            <a:endParaRPr lang="it-IT" dirty="0" smtClean="0"/>
          </a:p>
          <a:p>
            <a:pPr lvl="1"/>
            <a:r>
              <a:rPr lang="it-IT" b="1" dirty="0" smtClean="0"/>
              <a:t>- determinare la gamma delle informazioni che devono essere raccolte presso i clienti alla luce di tutte le caratteristiche del servizio di gestione del portafoglio da prestare loro;</a:t>
            </a:r>
            <a:endParaRPr lang="it-IT" dirty="0" smtClean="0"/>
          </a:p>
          <a:p>
            <a:pPr lvl="1"/>
            <a:r>
              <a:rPr lang="it-IT" b="1" dirty="0" smtClean="0"/>
              <a:t>- ottenere dai clienti o potenziali clienti le informazioni di cui necessitano per comprendere le caratteristiche essenziali dei clienti e disporre di una base ragionevole per determinare, tenuto conto della natura e della portata del servizio fornito, se la specifica operazione da realizzare nel quadro della prestazione del servizio di gestione del portafoglio soddisfa i seguenti criteri: </a:t>
            </a:r>
            <a:endParaRPr lang="it-IT" dirty="0" smtClean="0"/>
          </a:p>
          <a:p>
            <a:pPr lvl="2">
              <a:buNone/>
            </a:pPr>
            <a:r>
              <a:rPr lang="it-IT" sz="3600" b="1" dirty="0" smtClean="0">
                <a:solidFill>
                  <a:srgbClr val="FF0000"/>
                </a:solidFill>
              </a:rPr>
              <a:t>• a) corrisponde agli obiettivi di investimento del cliente, inclusa la sua tolleranza al rischio; </a:t>
            </a:r>
            <a:endParaRPr lang="it-IT" sz="3600" dirty="0" smtClean="0">
              <a:solidFill>
                <a:srgbClr val="FF0000"/>
              </a:solidFill>
            </a:endParaRPr>
          </a:p>
          <a:p>
            <a:pPr lvl="2">
              <a:buNone/>
            </a:pPr>
            <a:r>
              <a:rPr lang="it-IT" sz="3600" b="1" dirty="0" smtClean="0">
                <a:solidFill>
                  <a:srgbClr val="FF0000"/>
                </a:solidFill>
              </a:rPr>
              <a:t>• b) è di natura tale che il cliente è finanziariamente in grado di sopportare i rischi connessi all'investimento compatibilmente con i suoi obiettivi di investimento; </a:t>
            </a:r>
            <a:endParaRPr lang="it-IT" sz="3600" dirty="0" smtClean="0">
              <a:solidFill>
                <a:srgbClr val="FF0000"/>
              </a:solidFill>
            </a:endParaRPr>
          </a:p>
          <a:p>
            <a:pPr lvl="2">
              <a:buNone/>
            </a:pPr>
            <a:r>
              <a:rPr lang="it-IT" sz="3600" b="1" dirty="0" smtClean="0">
                <a:solidFill>
                  <a:srgbClr val="FF0000"/>
                </a:solidFill>
              </a:rPr>
              <a:t>• c) è di natura tale per cui il cliente possiede le necessarie esperienze e conoscenze per comprendere i rischi inerenti all'operazione o alla gestione del suo portafoglio</a:t>
            </a:r>
            <a:r>
              <a:rPr lang="it-IT" b="1" dirty="0" smtClean="0"/>
              <a:t>. </a:t>
            </a:r>
            <a:endParaRPr lang="it-IT"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lnSpcReduction="10000"/>
          </a:bodyPr>
          <a:lstStyle/>
          <a:p>
            <a:pPr algn="ctr"/>
            <a:r>
              <a:rPr lang="it-IT" sz="1900" b="1" dirty="0" smtClean="0"/>
              <a:t>Segue: </a:t>
            </a:r>
            <a:r>
              <a:rPr lang="it-IT" sz="1900" b="1" dirty="0" smtClean="0">
                <a:solidFill>
                  <a:srgbClr val="FF0000"/>
                </a:solidFill>
              </a:rPr>
              <a:t>Valutazione dell'idoneità e relazioni sull'idoneità</a:t>
            </a:r>
            <a:endParaRPr lang="it-IT" sz="1900" dirty="0" smtClean="0">
              <a:solidFill>
                <a:srgbClr val="FF0000"/>
              </a:solidFill>
            </a:endParaRPr>
          </a:p>
          <a:p>
            <a:pPr algn="ctr"/>
            <a:r>
              <a:rPr lang="it-IT" sz="1900" b="1" dirty="0" smtClean="0">
                <a:solidFill>
                  <a:srgbClr val="FF0000"/>
                </a:solidFill>
              </a:rPr>
              <a:t>(Articolo 54 del regolamento (UE) 2017/565</a:t>
            </a:r>
            <a:r>
              <a:rPr lang="it-IT" b="1" dirty="0" smtClean="0">
                <a:solidFill>
                  <a:srgbClr val="FF0000"/>
                </a:solidFill>
              </a:rPr>
              <a:t>)</a:t>
            </a:r>
            <a:endParaRPr lang="it-IT" dirty="0" smtClean="0">
              <a:solidFill>
                <a:srgbClr val="FF0000"/>
              </a:solidFill>
            </a:endParaRPr>
          </a:p>
          <a:p>
            <a:pPr algn="ctr"/>
            <a:endParaRPr lang="it-IT" b="1" dirty="0" smtClean="0">
              <a:solidFill>
                <a:srgbClr val="7030A0"/>
              </a:solidFill>
            </a:endParaRPr>
          </a:p>
          <a:p>
            <a:r>
              <a:rPr lang="it-IT" sz="1900" b="1" dirty="0" smtClean="0">
                <a:solidFill>
                  <a:srgbClr val="7030A0"/>
                </a:solidFill>
              </a:rPr>
              <a:t>Le informazioni riguardanti la situazione finanziaria di un cliente </a:t>
            </a:r>
            <a:r>
              <a:rPr lang="it-IT" sz="1900" b="1" dirty="0" smtClean="0"/>
              <a:t>o potenziale cliente includono, laddove pertinenti, dati sulla fonte e sulla consistenza del reddito regolare, le attività, comprese le attività liquide, gli investimenti e beni immobili e gli impegni finanziari regolari. </a:t>
            </a:r>
          </a:p>
          <a:p>
            <a:endParaRPr lang="it-IT" sz="2000" b="1" dirty="0" smtClean="0"/>
          </a:p>
          <a:p>
            <a:r>
              <a:rPr lang="it-IT" sz="2000" b="1" dirty="0" smtClean="0">
                <a:solidFill>
                  <a:srgbClr val="7030A0"/>
                </a:solidFill>
              </a:rPr>
              <a:t>Le informazioni riguardanti gli obiettivi di investimento </a:t>
            </a:r>
            <a:r>
              <a:rPr lang="it-IT" sz="2000" b="1" dirty="0" smtClean="0"/>
              <a:t>di un cliente o potenziale cliente includono, laddove pertinenti, dati sul periodo di tempo per il quale il cliente desidera conservare l'investimento, le preferenze in materia di rischio, il profilo di rischio e le finalità dell'investimento. </a:t>
            </a:r>
            <a:endParaRPr lang="it-IT" sz="2000" dirty="0" smtClean="0"/>
          </a:p>
          <a:p>
            <a:endParaRPr lang="it-IT" sz="1900" dirty="0" smtClean="0"/>
          </a:p>
          <a:p>
            <a:endParaRPr lang="it-IT"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numCol="2">
            <a:normAutofit fontScale="47500" lnSpcReduction="20000"/>
          </a:bodyPr>
          <a:lstStyle/>
          <a:p>
            <a:pPr algn="ctr"/>
            <a:r>
              <a:rPr lang="it-IT" b="1" dirty="0" smtClean="0"/>
              <a:t>Segue: </a:t>
            </a:r>
            <a:r>
              <a:rPr lang="it-IT" b="1" dirty="0" smtClean="0">
                <a:solidFill>
                  <a:srgbClr val="FF0000"/>
                </a:solidFill>
              </a:rPr>
              <a:t>Valutazione dell'idoneità e relazioni sull'idoneità</a:t>
            </a:r>
            <a:endParaRPr lang="it-IT" dirty="0" smtClean="0">
              <a:solidFill>
                <a:srgbClr val="FF0000"/>
              </a:solidFill>
            </a:endParaRPr>
          </a:p>
          <a:p>
            <a:r>
              <a:rPr lang="it-IT" b="1" dirty="0" smtClean="0">
                <a:solidFill>
                  <a:srgbClr val="FF0000"/>
                </a:solidFill>
              </a:rPr>
              <a:t>(Articolo 54 del regolamento (UE) 2017/565)</a:t>
            </a:r>
            <a:endParaRPr lang="it-IT" dirty="0" smtClean="0">
              <a:solidFill>
                <a:srgbClr val="FF0000"/>
              </a:solidFill>
            </a:endParaRPr>
          </a:p>
          <a:p>
            <a:r>
              <a:rPr lang="it-IT" b="1" dirty="0" smtClean="0"/>
              <a:t>L’intermediario deve adottare misure ragionevoli per assicurare che le informazioni raccolte sui clienti o potenziali clienti siano attendibili. </a:t>
            </a:r>
          </a:p>
          <a:p>
            <a:r>
              <a:rPr lang="it-IT" b="1" dirty="0" smtClean="0"/>
              <a:t>Tali misure comprendono, a titolo esemplificativo e non esaustivo: </a:t>
            </a:r>
          </a:p>
          <a:p>
            <a:pPr lvl="1"/>
            <a:r>
              <a:rPr lang="it-IT" b="1" dirty="0" smtClean="0"/>
              <a:t>a) assicurarsi che i clienti siano consapevoli dell'importanza di fornire informazioni accurate e aggiornate; </a:t>
            </a:r>
          </a:p>
          <a:p>
            <a:pPr lvl="1"/>
            <a:endParaRPr lang="it-IT" b="1" dirty="0" smtClean="0"/>
          </a:p>
          <a:p>
            <a:pPr lvl="1"/>
            <a:r>
              <a:rPr lang="it-IT" b="1" dirty="0" smtClean="0"/>
              <a:t>b) assicurarsi che tutti gli strumenti, quali strumenti di </a:t>
            </a:r>
            <a:r>
              <a:rPr lang="it-IT" b="1" dirty="0" err="1" smtClean="0"/>
              <a:t>profilazione</a:t>
            </a:r>
            <a:r>
              <a:rPr lang="it-IT" b="1" dirty="0" smtClean="0"/>
              <a:t> per la valutazione del rischio o strumenti per valutare le conoscenze ed esperienze di un cliente, impiegati nel processo di valutazione dell'idoneità rispondano allo scopo prefisso e siano correttamente concepiti per l'utilizzo con i clienti, individuandone e attenuandone attivamente le eventuali limitazioni durante il </a:t>
            </a:r>
          </a:p>
          <a:p>
            <a:pPr lvl="1"/>
            <a:endParaRPr lang="it-IT" b="1" dirty="0" smtClean="0"/>
          </a:p>
          <a:p>
            <a:pPr lvl="1"/>
            <a:endParaRPr lang="it-IT" b="1" dirty="0" smtClean="0"/>
          </a:p>
          <a:p>
            <a:pPr lvl="1"/>
            <a:endParaRPr lang="it-IT" b="1" dirty="0" smtClean="0"/>
          </a:p>
          <a:p>
            <a:pPr lvl="1"/>
            <a:r>
              <a:rPr lang="it-IT" b="1" dirty="0" smtClean="0"/>
              <a:t>processo di valutazione dell'idoneità; </a:t>
            </a:r>
          </a:p>
          <a:p>
            <a:pPr lvl="1"/>
            <a:endParaRPr lang="it-IT" b="1" dirty="0" smtClean="0"/>
          </a:p>
          <a:p>
            <a:pPr lvl="1"/>
            <a:r>
              <a:rPr lang="it-IT" b="1" dirty="0" smtClean="0"/>
              <a:t>c) assicurarsi che le domande utilizzate nel processo siano atte a essere comprese dai clienti, procurino un'immagine accurata degli obiettivi e delle esigenze del cliente e veicolino le informazioni necessarie a condurre la valutazione dell'idoneità; </a:t>
            </a:r>
          </a:p>
          <a:p>
            <a:pPr lvl="1"/>
            <a:endParaRPr lang="it-IT" b="1" dirty="0" smtClean="0"/>
          </a:p>
          <a:p>
            <a:pPr lvl="1"/>
            <a:r>
              <a:rPr lang="it-IT" b="1" dirty="0" smtClean="0"/>
              <a:t>d) intraprendere azioni, laddove opportuno, per assicurare la coerenza delle informazioni sul cliente, per esempio analizzando se nelle informazioni da questi fornite vi siano delle evidenti imprecisioni. </a:t>
            </a:r>
            <a:endParaRPr lang="it-IT"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85000" lnSpcReduction="10000"/>
          </a:bodyPr>
          <a:lstStyle/>
          <a:p>
            <a:pPr algn="ctr"/>
            <a:r>
              <a:rPr lang="it-IT" sz="2800" b="1" dirty="0" smtClean="0"/>
              <a:t>Segue: </a:t>
            </a:r>
            <a:r>
              <a:rPr lang="it-IT" sz="2800" b="1" dirty="0" smtClean="0">
                <a:solidFill>
                  <a:srgbClr val="FF0000"/>
                </a:solidFill>
              </a:rPr>
              <a:t>Valutazione dell'idoneità e relazioni sull'idoneità</a:t>
            </a:r>
            <a:endParaRPr lang="it-IT" sz="2800" dirty="0" smtClean="0">
              <a:solidFill>
                <a:srgbClr val="FF0000"/>
              </a:solidFill>
            </a:endParaRPr>
          </a:p>
          <a:p>
            <a:pPr algn="ctr"/>
            <a:r>
              <a:rPr lang="it-IT" sz="2800" b="1" dirty="0" smtClean="0">
                <a:solidFill>
                  <a:srgbClr val="FF0000"/>
                </a:solidFill>
              </a:rPr>
              <a:t>(Articolo 54 del regolamento (UE) 2017/565</a:t>
            </a:r>
            <a:r>
              <a:rPr lang="it-IT" b="1" dirty="0" smtClean="0">
                <a:solidFill>
                  <a:srgbClr val="FF0000"/>
                </a:solidFill>
              </a:rPr>
              <a:t>)</a:t>
            </a:r>
            <a:endParaRPr lang="it-IT" b="1" dirty="0" smtClean="0"/>
          </a:p>
          <a:p>
            <a:endParaRPr lang="it-IT" b="1" dirty="0" smtClean="0"/>
          </a:p>
          <a:p>
            <a:r>
              <a:rPr lang="it-IT" b="1" dirty="0" smtClean="0"/>
              <a:t>Quando presta un servizio di investimento ad un cliente professionale l'intermediario può legittimamente presumere che, per quanto riguarda i prodotti, le operazioni e i servizi per i quali è classificato nella categoria dei clienti professionali, tale cliente abbia il livello necessario di esperienze e di conoscenze tale per comprendere i rischi inerenti alla gestione del suo portafoglio. </a:t>
            </a:r>
            <a:endParaRPr lang="it-IT" dirty="0" smtClean="0"/>
          </a:p>
          <a:p>
            <a:endParaRPr lang="it-IT"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smtClean="0"/>
              <a:t>Valutazione dell'adeguatezza</a:t>
            </a:r>
            <a:endParaRPr lang="it-IT"/>
          </a:p>
        </p:txBody>
      </p:sp>
      <p:sp>
        <p:nvSpPr>
          <p:cNvPr id="3" name="Segnaposto contenuto 2"/>
          <p:cNvSpPr>
            <a:spLocks noGrp="1"/>
          </p:cNvSpPr>
          <p:nvPr>
            <p:ph idx="1"/>
          </p:nvPr>
        </p:nvSpPr>
        <p:spPr/>
        <p:txBody>
          <a:bodyPr>
            <a:normAutofit fontScale="70000" lnSpcReduction="20000"/>
          </a:bodyPr>
          <a:lstStyle/>
          <a:p>
            <a:pPr algn="ctr"/>
            <a:r>
              <a:rPr lang="it-IT" sz="2400" b="1" dirty="0" smtClean="0"/>
              <a:t>Segue: </a:t>
            </a:r>
            <a:r>
              <a:rPr lang="it-IT" sz="2400" b="1" dirty="0" smtClean="0">
                <a:solidFill>
                  <a:srgbClr val="FF0000"/>
                </a:solidFill>
              </a:rPr>
              <a:t>Valutazione dell'idoneità e relazioni sull'idoneità</a:t>
            </a:r>
            <a:endParaRPr lang="it-IT" sz="2400" dirty="0" smtClean="0">
              <a:solidFill>
                <a:srgbClr val="FF0000"/>
              </a:solidFill>
            </a:endParaRPr>
          </a:p>
          <a:p>
            <a:pPr algn="ctr"/>
            <a:r>
              <a:rPr lang="it-IT" sz="2400" b="1" dirty="0" smtClean="0">
                <a:solidFill>
                  <a:srgbClr val="FF0000"/>
                </a:solidFill>
              </a:rPr>
              <a:t>(Articolo 54 del regolamento (UE) 2017/565)</a:t>
            </a:r>
            <a:endParaRPr lang="it-IT" sz="2400" dirty="0" smtClean="0">
              <a:solidFill>
                <a:srgbClr val="FF0000"/>
              </a:solidFill>
            </a:endParaRPr>
          </a:p>
          <a:p>
            <a:pPr algn="ctr"/>
            <a:endParaRPr lang="it-IT" sz="2400" b="1" dirty="0" smtClean="0">
              <a:solidFill>
                <a:srgbClr val="FF0000"/>
              </a:solidFill>
            </a:endParaRPr>
          </a:p>
          <a:p>
            <a:pPr algn="just"/>
            <a:r>
              <a:rPr lang="it-IT" sz="2600" b="1" dirty="0" smtClean="0"/>
              <a:t>L’intermediario che intrattiene un rapporto continuativo con il cliente, per esempio fornendo un servizio continuativo di gestione del portafoglio, deve disporre di appropriate politiche e procedure, dimostrabili, per mantenere informazioni adeguate e aggiornate sui clienti nella misura necessaria a soddisfare i requisiti  di cui all’ art. 54, par. 2,  del regolamento (UE) 2017/565, ossia per determinare se la specifica operazione da realizzare soddisfa i seguenti criteri: </a:t>
            </a:r>
            <a:endParaRPr lang="it-IT" sz="2600" dirty="0" smtClean="0"/>
          </a:p>
          <a:p>
            <a:pPr lvl="2" algn="just">
              <a:buNone/>
            </a:pPr>
            <a:r>
              <a:rPr lang="it-IT" sz="2600" b="1" dirty="0" smtClean="0"/>
              <a:t>• a) corrisponde agli obiettivi di investimento del cliente, inclusa la sua tolleranza al rischio; </a:t>
            </a:r>
            <a:endParaRPr lang="it-IT" sz="2600" dirty="0" smtClean="0"/>
          </a:p>
          <a:p>
            <a:pPr lvl="2" algn="just">
              <a:buNone/>
            </a:pPr>
            <a:r>
              <a:rPr lang="it-IT" sz="2600" b="1" dirty="0" smtClean="0"/>
              <a:t>• b)è di natura tale che il cliente è finanziariamente in grado di sopportare i rischi connessi all'investimento compatibilmente con i suoi obiettivi di investimento; </a:t>
            </a:r>
            <a:endParaRPr lang="it-IT" sz="2600" dirty="0" smtClean="0"/>
          </a:p>
          <a:p>
            <a:pPr lvl="2" algn="just">
              <a:buNone/>
            </a:pPr>
            <a:r>
              <a:rPr lang="it-IT" sz="2600" b="1" dirty="0" smtClean="0"/>
              <a:t>• c) è di natura tale per cui il cliente possiede le necessarie esperienze e conoscenze per comprendere i rischi inerenti all'operazione o alla gestione del suo portafoglio. </a:t>
            </a:r>
            <a:endParaRPr lang="it-IT" sz="2600" dirty="0" smtClean="0"/>
          </a:p>
          <a:p>
            <a:pPr algn="just"/>
            <a:endParaRPr lang="it-IT" sz="2600" dirty="0" smtClean="0"/>
          </a:p>
          <a:p>
            <a:pPr algn="just"/>
            <a:endParaRPr lang="it-IT" sz="2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70000" lnSpcReduction="20000"/>
          </a:bodyPr>
          <a:lstStyle/>
          <a:p>
            <a:pPr algn="ctr"/>
            <a:r>
              <a:rPr lang="it-IT" b="1" dirty="0" smtClean="0"/>
              <a:t>Segue: </a:t>
            </a:r>
            <a:r>
              <a:rPr lang="it-IT" b="1" dirty="0" smtClean="0">
                <a:solidFill>
                  <a:srgbClr val="FF0000"/>
                </a:solidFill>
              </a:rPr>
              <a:t>Valutazione dell'idoneità e relazioni sull'idoneità</a:t>
            </a:r>
            <a:endParaRPr lang="it-IT" dirty="0" smtClean="0">
              <a:solidFill>
                <a:srgbClr val="FF0000"/>
              </a:solidFill>
            </a:endParaRPr>
          </a:p>
          <a:p>
            <a:pPr algn="ctr"/>
            <a:r>
              <a:rPr lang="it-IT" b="1" dirty="0" smtClean="0">
                <a:solidFill>
                  <a:srgbClr val="FF0000"/>
                </a:solidFill>
              </a:rPr>
              <a:t>(Articolo 54 del regolamento (UE) 2017/565</a:t>
            </a:r>
            <a:endParaRPr lang="it-IT" dirty="0" smtClean="0"/>
          </a:p>
          <a:p>
            <a:endParaRPr lang="it-IT" dirty="0" smtClean="0"/>
          </a:p>
          <a:p>
            <a:r>
              <a:rPr lang="it-IT" b="1" dirty="0" smtClean="0"/>
              <a:t>L'intermediario non deve raccomandare i servizi di investimento o gli strumenti finanziari al cliente o potenziale cliente quando, nel prestare un servizio di gestione del portafoglio, non ottiene le informazioni di cui all'articolo 25, par. 2, della </a:t>
            </a:r>
            <a:r>
              <a:rPr lang="it-IT" b="1" dirty="0" err="1" smtClean="0"/>
              <a:t>MiFID</a:t>
            </a:r>
            <a:r>
              <a:rPr lang="it-IT" b="1" dirty="0" smtClean="0"/>
              <a:t> 2, ovvero le informazioni necessarie in merito:</a:t>
            </a:r>
          </a:p>
          <a:p>
            <a:endParaRPr lang="it-IT" dirty="0" smtClean="0"/>
          </a:p>
          <a:p>
            <a:pPr lvl="1"/>
            <a:r>
              <a:rPr lang="it-IT" b="1" dirty="0" smtClean="0">
                <a:solidFill>
                  <a:srgbClr val="FF0000"/>
                </a:solidFill>
              </a:rPr>
              <a:t>▪ alle conoscenze ed esperienze del cliente o potenziale cliente in materia di investimenti riguardo al tipo specifico di prodotto o servizio, </a:t>
            </a:r>
            <a:endParaRPr lang="it-IT" dirty="0" smtClean="0">
              <a:solidFill>
                <a:srgbClr val="FF0000"/>
              </a:solidFill>
            </a:endParaRPr>
          </a:p>
          <a:p>
            <a:pPr lvl="1"/>
            <a:r>
              <a:rPr lang="it-IT" b="1" dirty="0" smtClean="0">
                <a:solidFill>
                  <a:srgbClr val="FF0000"/>
                </a:solidFill>
              </a:rPr>
              <a:t>▪ alla sua situazione finanziaria, tra cui la capacità di tale persona di sostenere perdite</a:t>
            </a:r>
            <a:endParaRPr lang="it-IT" dirty="0" smtClean="0">
              <a:solidFill>
                <a:srgbClr val="FF0000"/>
              </a:solidFill>
            </a:endParaRPr>
          </a:p>
          <a:p>
            <a:pPr lvl="1"/>
            <a:r>
              <a:rPr lang="it-IT" b="1" dirty="0" smtClean="0">
                <a:solidFill>
                  <a:srgbClr val="FF0000"/>
                </a:solidFill>
              </a:rPr>
              <a:t>▪ e ai suoi obiettivi di investimento, inclusa la sua tolleranza al rischio</a:t>
            </a:r>
            <a:r>
              <a:rPr lang="it-IT" b="1" dirty="0" smtClean="0"/>
              <a:t> </a:t>
            </a:r>
            <a:endParaRPr lang="it-IT" dirty="0" smtClean="0"/>
          </a:p>
          <a:p>
            <a:endParaRPr lang="it-IT"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77500" lnSpcReduction="20000"/>
          </a:bodyPr>
          <a:lstStyle/>
          <a:p>
            <a:pPr algn="ctr"/>
            <a:r>
              <a:rPr lang="it-IT" b="1" dirty="0" smtClean="0"/>
              <a:t>Segue: </a:t>
            </a:r>
            <a:r>
              <a:rPr lang="it-IT" b="1" dirty="0" smtClean="0">
                <a:solidFill>
                  <a:srgbClr val="FF0000"/>
                </a:solidFill>
              </a:rPr>
              <a:t>Valutazione dell'idoneità e relazioni sull'idoneità</a:t>
            </a:r>
            <a:endParaRPr lang="it-IT" dirty="0" smtClean="0">
              <a:solidFill>
                <a:srgbClr val="FF0000"/>
              </a:solidFill>
            </a:endParaRPr>
          </a:p>
          <a:p>
            <a:pPr algn="ctr"/>
            <a:r>
              <a:rPr lang="it-IT" b="1" dirty="0" smtClean="0">
                <a:solidFill>
                  <a:srgbClr val="FF0000"/>
                </a:solidFill>
              </a:rPr>
              <a:t>(Articolo 54 del regolamento (UE) 2017/565</a:t>
            </a:r>
            <a:endParaRPr lang="it-IT" dirty="0" smtClean="0"/>
          </a:p>
          <a:p>
            <a:pPr algn="ctr"/>
            <a:endParaRPr lang="it-IT" dirty="0" smtClean="0"/>
          </a:p>
          <a:p>
            <a:r>
              <a:rPr lang="it-IT" b="1" dirty="0" smtClean="0"/>
              <a:t>L’Intermediario deve disporre di appropriate politiche e procedure, dimostrabili, per assicurare di essere in grado di comprendere la natura e le caratteristiche, compresi i costi e i rischi, dei servizi di investimento e degli strumenti finanziari  (</a:t>
            </a:r>
            <a:r>
              <a:rPr lang="it-IT" b="1" i="1" dirty="0" smtClean="0">
                <a:solidFill>
                  <a:srgbClr val="FF0000"/>
                </a:solidFill>
              </a:rPr>
              <a:t>c.d. </a:t>
            </a:r>
            <a:r>
              <a:rPr lang="it-IT" b="1" i="1" dirty="0" err="1" smtClean="0">
                <a:solidFill>
                  <a:srgbClr val="FF0000"/>
                </a:solidFill>
              </a:rPr>
              <a:t>know</a:t>
            </a:r>
            <a:r>
              <a:rPr lang="it-IT" b="1" i="1" dirty="0" smtClean="0">
                <a:solidFill>
                  <a:srgbClr val="FF0000"/>
                </a:solidFill>
              </a:rPr>
              <a:t> </a:t>
            </a:r>
            <a:r>
              <a:rPr lang="it-IT" b="1" i="1" dirty="0" err="1" smtClean="0">
                <a:solidFill>
                  <a:srgbClr val="FF0000"/>
                </a:solidFill>
              </a:rPr>
              <a:t>your</a:t>
            </a:r>
            <a:r>
              <a:rPr lang="it-IT" b="1" i="1" dirty="0" smtClean="0">
                <a:solidFill>
                  <a:srgbClr val="FF0000"/>
                </a:solidFill>
              </a:rPr>
              <a:t> </a:t>
            </a:r>
            <a:r>
              <a:rPr lang="it-IT" b="1" i="1" dirty="0" err="1" smtClean="0">
                <a:solidFill>
                  <a:srgbClr val="FF0000"/>
                </a:solidFill>
              </a:rPr>
              <a:t>merchandise</a:t>
            </a:r>
            <a:r>
              <a:rPr lang="it-IT" b="1" i="1" dirty="0" smtClean="0">
                <a:solidFill>
                  <a:srgbClr val="FF0000"/>
                </a:solidFill>
              </a:rPr>
              <a:t> </a:t>
            </a:r>
            <a:r>
              <a:rPr lang="it-IT" b="1" i="1" dirty="0" err="1" smtClean="0">
                <a:solidFill>
                  <a:srgbClr val="FF0000"/>
                </a:solidFill>
              </a:rPr>
              <a:t>rule</a:t>
            </a:r>
            <a:r>
              <a:rPr lang="it-IT" b="1" dirty="0" smtClean="0"/>
              <a:t>) selezionati per i clienti e di valutare, tenendo conto dei costi e della complessità, se servizi di investimento o strumenti finanziari equivalenti possano corrispondere al profilo del cliente. </a:t>
            </a:r>
            <a:endParaRPr lang="it-IT" dirty="0" smtClean="0"/>
          </a:p>
          <a:p>
            <a:endParaRPr lang="it-IT"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a:bodyPr>
          <a:lstStyle/>
          <a:p>
            <a:pPr algn="ctr"/>
            <a:r>
              <a:rPr lang="it-IT" sz="2000" b="1" dirty="0" smtClean="0"/>
              <a:t>Segue: </a:t>
            </a:r>
            <a:r>
              <a:rPr lang="it-IT" sz="2000" b="1" dirty="0" smtClean="0">
                <a:solidFill>
                  <a:srgbClr val="FF0000"/>
                </a:solidFill>
              </a:rPr>
              <a:t>Valutazione dell'idoneità e relazioni sull'idoneità</a:t>
            </a:r>
            <a:endParaRPr lang="it-IT" sz="2000" dirty="0" smtClean="0">
              <a:solidFill>
                <a:srgbClr val="FF0000"/>
              </a:solidFill>
            </a:endParaRPr>
          </a:p>
          <a:p>
            <a:pPr algn="ctr"/>
            <a:r>
              <a:rPr lang="it-IT" sz="2000" b="1" dirty="0" smtClean="0">
                <a:solidFill>
                  <a:srgbClr val="FF0000"/>
                </a:solidFill>
              </a:rPr>
              <a:t>(Articolo 54 del regolamento (UE) 2017/565</a:t>
            </a:r>
            <a:endParaRPr lang="it-IT" sz="2000" dirty="0" smtClean="0"/>
          </a:p>
          <a:p>
            <a:endParaRPr lang="it-IT" b="1" dirty="0" smtClean="0"/>
          </a:p>
          <a:p>
            <a:r>
              <a:rPr lang="it-IT" b="1" dirty="0" smtClean="0"/>
              <a:t>Quando presta un servizio di gestione del portafoglio, un intermediario non deve decidere  di negoziare se nessuno dei servizi o degli strumenti è idoneo per il cliente. </a:t>
            </a:r>
            <a:endParaRPr lang="it-IT" dirty="0" smtClean="0"/>
          </a:p>
          <a:p>
            <a:endParaRPr lang="it-IT"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23528" y="260648"/>
            <a:ext cx="8229600" cy="1143000"/>
          </a:xfrm>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70000" lnSpcReduction="20000"/>
          </a:bodyPr>
          <a:lstStyle/>
          <a:p>
            <a:pPr algn="ctr"/>
            <a:r>
              <a:rPr lang="it-IT" b="1" dirty="0" smtClean="0"/>
              <a:t>Segue: </a:t>
            </a:r>
            <a:r>
              <a:rPr lang="it-IT" b="1" dirty="0" smtClean="0">
                <a:solidFill>
                  <a:srgbClr val="FF0000"/>
                </a:solidFill>
              </a:rPr>
              <a:t>Valutazione dell'idoneità e relazioni sull'idoneità</a:t>
            </a:r>
            <a:endParaRPr lang="it-IT" dirty="0" smtClean="0">
              <a:solidFill>
                <a:srgbClr val="FF0000"/>
              </a:solidFill>
            </a:endParaRPr>
          </a:p>
          <a:p>
            <a:pPr algn="ctr"/>
            <a:r>
              <a:rPr lang="it-IT" b="1" dirty="0" smtClean="0">
                <a:solidFill>
                  <a:srgbClr val="FF0000"/>
                </a:solidFill>
              </a:rPr>
              <a:t>(Articolo 54 del regolamento (UE) 2017/565</a:t>
            </a:r>
            <a:endParaRPr lang="it-IT" b="1" dirty="0" smtClean="0"/>
          </a:p>
          <a:p>
            <a:endParaRPr lang="it-IT" b="1" dirty="0" smtClean="0"/>
          </a:p>
          <a:p>
            <a:r>
              <a:rPr lang="it-IT" b="1" dirty="0" smtClean="0"/>
              <a:t>Quando presta il  servizio di gestione del portafoglio che comporta dei cambiamenti negli investimenti, mediante la vendita di uno strumento e l'acquisto di un altro o mediante l'esercizio del diritto di apportare una modifica a uno strumento esistente, l’intermediario raccoglie le necessarie informazioni sugli investimenti esistenti del cliente e sui nuovi investimenti raccomandati e effettua un'analisi dei costi e benefici del cambiamento, in modo tale da essere ragionevolmente in grado di dimostrare che i benefici del cambiamento sono maggiori dei relativi costi. </a:t>
            </a:r>
            <a:endParaRPr lang="it-IT" dirty="0" smtClean="0"/>
          </a:p>
          <a:p>
            <a:endParaRPr lang="it-IT"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70000" lnSpcReduction="20000"/>
          </a:bodyPr>
          <a:lstStyle/>
          <a:p>
            <a:pPr algn="ctr"/>
            <a:r>
              <a:rPr lang="it-IT" b="1" dirty="0" smtClean="0"/>
              <a:t>Segue: </a:t>
            </a:r>
            <a:r>
              <a:rPr lang="it-IT" b="1" dirty="0" smtClean="0">
                <a:solidFill>
                  <a:srgbClr val="FF0000"/>
                </a:solidFill>
              </a:rPr>
              <a:t>Valutazione dell'idoneità e relazioni sull'idoneità</a:t>
            </a:r>
            <a:endParaRPr lang="it-IT" dirty="0" smtClean="0">
              <a:solidFill>
                <a:srgbClr val="FF0000"/>
              </a:solidFill>
            </a:endParaRPr>
          </a:p>
          <a:p>
            <a:pPr algn="ctr"/>
            <a:r>
              <a:rPr lang="it-IT" b="1" dirty="0" smtClean="0">
                <a:solidFill>
                  <a:srgbClr val="FF0000"/>
                </a:solidFill>
              </a:rPr>
              <a:t>(Articolo 54 del regolamento (UE) 2017/565</a:t>
            </a:r>
            <a:endParaRPr lang="it-IT" b="1" dirty="0" smtClean="0"/>
          </a:p>
          <a:p>
            <a:endParaRPr lang="it-IT" b="1" dirty="0" smtClean="0"/>
          </a:p>
          <a:p>
            <a:r>
              <a:rPr lang="it-IT" b="1" dirty="0" smtClean="0"/>
              <a:t>Quando un cliente è una persona giuridica o un gruppo composto da due o più persone fisiche oppure quando una o più persone fisiche sono rappresentate da un'altra persona fisica, l'intermediario elabora e applica una politica atta a definire quale soggetto debba essere interessato dalla valutazione dell'idoneità e come tale valutazione sia condotta nella pratica, specificando tra l'altro presso quale soggetto dovrebbero essere raccolte le informazioni relative a conoscenze ed esperienza, situazione finanziaria e obiettivi di investimento. L'intermediario registra tale politica. </a:t>
            </a:r>
            <a:endParaRPr lang="it-IT"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100" b="1" dirty="0" smtClean="0"/>
              <a:t/>
            </a:r>
            <a:br>
              <a:rPr lang="it-IT" sz="3100" b="1" dirty="0" smtClean="0"/>
            </a:br>
            <a:r>
              <a:rPr lang="it-IT" sz="3100" b="1" dirty="0" smtClean="0"/>
              <a:t>Principi fondamentali della gestione di portafoglio</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92500" lnSpcReduction="10000"/>
          </a:bodyPr>
          <a:lstStyle/>
          <a:p>
            <a:r>
              <a:rPr lang="it-IT" b="1" dirty="0" smtClean="0"/>
              <a:t>I soggetti che possono esercitare tale attività sono i seguenti:</a:t>
            </a:r>
          </a:p>
          <a:p>
            <a:pPr lvl="1"/>
            <a:endParaRPr lang="it-IT" b="1" dirty="0" smtClean="0"/>
          </a:p>
          <a:p>
            <a:pPr lvl="1"/>
            <a:r>
              <a:rPr lang="it-IT" b="1" dirty="0" smtClean="0"/>
              <a:t>Le imprese di investimento UE e le </a:t>
            </a:r>
            <a:r>
              <a:rPr lang="it-IT" b="1" dirty="0"/>
              <a:t>SIM, </a:t>
            </a:r>
          </a:p>
          <a:p>
            <a:pPr lvl="1"/>
            <a:r>
              <a:rPr lang="it-IT" b="1" dirty="0"/>
              <a:t>L</a:t>
            </a:r>
            <a:r>
              <a:rPr lang="it-IT" b="1" dirty="0" smtClean="0"/>
              <a:t>e </a:t>
            </a:r>
            <a:r>
              <a:rPr lang="it-IT" b="1" dirty="0"/>
              <a:t>banche italiane</a:t>
            </a:r>
            <a:r>
              <a:rPr lang="it-IT" b="1" dirty="0" smtClean="0"/>
              <a:t>,</a:t>
            </a:r>
          </a:p>
          <a:p>
            <a:pPr lvl="1"/>
            <a:r>
              <a:rPr lang="it-IT" b="1" dirty="0" smtClean="0"/>
              <a:t>Le banche  UE , le banche e le imprese di investimento di paesi terzi.</a:t>
            </a:r>
            <a:endParaRPr lang="it-IT" b="1" dirty="0"/>
          </a:p>
          <a:p>
            <a:pPr lvl="1"/>
            <a:r>
              <a:rPr lang="it-IT" b="1" dirty="0"/>
              <a:t>G</a:t>
            </a:r>
            <a:r>
              <a:rPr lang="it-IT" b="1" dirty="0" smtClean="0"/>
              <a:t>li </a:t>
            </a:r>
            <a:r>
              <a:rPr lang="it-IT" b="1" dirty="0"/>
              <a:t>agenti di cambio, </a:t>
            </a:r>
          </a:p>
          <a:p>
            <a:pPr lvl="1"/>
            <a:r>
              <a:rPr lang="it-IT" b="1" dirty="0" smtClean="0"/>
              <a:t>Le </a:t>
            </a:r>
            <a:r>
              <a:rPr lang="it-IT" b="1" dirty="0"/>
              <a:t>società di gestione del risparmio, </a:t>
            </a:r>
          </a:p>
          <a:p>
            <a:pPr lvl="1"/>
            <a:r>
              <a:rPr lang="it-IT" b="1" dirty="0"/>
              <a:t>L</a:t>
            </a:r>
            <a:r>
              <a:rPr lang="it-IT" b="1" dirty="0" smtClean="0"/>
              <a:t>e </a:t>
            </a:r>
            <a:r>
              <a:rPr lang="it-IT" b="1" dirty="0"/>
              <a:t>società di gestione </a:t>
            </a:r>
            <a:r>
              <a:rPr lang="it-IT" b="1" dirty="0" smtClean="0"/>
              <a:t>UE.</a:t>
            </a:r>
            <a:endParaRPr lang="it-IT" b="1" dirty="0"/>
          </a:p>
          <a:p>
            <a:pPr lvl="1"/>
            <a:endParaRPr lang="it-IT"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70000" lnSpcReduction="20000"/>
          </a:bodyPr>
          <a:lstStyle/>
          <a:p>
            <a:pPr algn="ctr"/>
            <a:r>
              <a:rPr lang="it-IT" b="1" dirty="0" smtClean="0"/>
              <a:t>Segue: </a:t>
            </a:r>
            <a:r>
              <a:rPr lang="it-IT" b="1" dirty="0" smtClean="0">
                <a:solidFill>
                  <a:srgbClr val="FF0000"/>
                </a:solidFill>
              </a:rPr>
              <a:t>Valutazione dell'idoneità e relazioni sull'idoneità</a:t>
            </a:r>
            <a:endParaRPr lang="it-IT" dirty="0" smtClean="0">
              <a:solidFill>
                <a:srgbClr val="FF0000"/>
              </a:solidFill>
            </a:endParaRPr>
          </a:p>
          <a:p>
            <a:pPr algn="ctr"/>
            <a:r>
              <a:rPr lang="it-IT" b="1" dirty="0" smtClean="0">
                <a:solidFill>
                  <a:srgbClr val="FF0000"/>
                </a:solidFill>
              </a:rPr>
              <a:t>(Articolo 54 del regolamento (UE) 2017/565</a:t>
            </a:r>
            <a:endParaRPr lang="it-IT" b="1" dirty="0" smtClean="0"/>
          </a:p>
          <a:p>
            <a:pPr>
              <a:buNone/>
            </a:pPr>
            <a:endParaRPr lang="it-IT" dirty="0" smtClean="0"/>
          </a:p>
          <a:p>
            <a:r>
              <a:rPr lang="it-IT" b="1" dirty="0" smtClean="0"/>
              <a:t>Quando una persona fisica è rappresentata da un'altra persona fisica o quando per la valutazione dell'idoneità debba essere considerata una persona giuridica che ha chiesto un trattamento come cliente professionale conformemente all'allegato II, sezione 2, della direttiva 2014/65/UE, la situazione finanziaria e gli obiettivi di investimento sono quelli della persona giuridica o, in relazione alla persona fisica, del cliente sottostante piuttosto che quelli del rappresentante. Le conoscenze ed esperienze sono quelle del rappresentante della persona fisica o della persona autorizzata a effettuare operazioni per conto del cliente sottostante. </a:t>
            </a:r>
            <a:endParaRPr lang="it-IT"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62500" lnSpcReduction="20000"/>
          </a:bodyPr>
          <a:lstStyle/>
          <a:p>
            <a:pPr algn="ctr"/>
            <a:r>
              <a:rPr lang="it-IT" b="1" dirty="0" smtClean="0">
                <a:solidFill>
                  <a:srgbClr val="FF0000"/>
                </a:solidFill>
              </a:rPr>
              <a:t>Disposizioni comuni per la valutazione dell'idoneità e dell'adeguatezza (Articolo 55 del regolamento (UE) 2017/565)</a:t>
            </a:r>
            <a:endParaRPr lang="it-IT" b="1" dirty="0" smtClean="0"/>
          </a:p>
          <a:p>
            <a:pPr algn="ctr">
              <a:buNone/>
            </a:pPr>
            <a:r>
              <a:rPr lang="it-IT" b="1" dirty="0" smtClean="0"/>
              <a:t> </a:t>
            </a:r>
            <a:endParaRPr lang="it-IT" dirty="0" smtClean="0"/>
          </a:p>
          <a:p>
            <a:r>
              <a:rPr lang="it-IT" b="1" dirty="0" smtClean="0"/>
              <a:t>L’intermediario deve  assicurare che le informazioni riguardanti le conoscenze e le esperienze del cliente o potenziale cliente nel settore degli investimenti includano i seguenti elementi, nella misura in cui siano appropriati vista la natura del cliente, la natura e la consistenza del servizio da fornire e il tipo di prodotto od operazione previsti, tra cui la complessità e i rischi connessi: </a:t>
            </a:r>
          </a:p>
          <a:p>
            <a:pPr lvl="1"/>
            <a:r>
              <a:rPr lang="it-IT" b="1" dirty="0" smtClean="0">
                <a:solidFill>
                  <a:srgbClr val="7030A0"/>
                </a:solidFill>
              </a:rPr>
              <a:t>a) i tipi di servizi, operazioni e strumenti finanziari con i quali il cliente ha dimestichezza; </a:t>
            </a:r>
          </a:p>
          <a:p>
            <a:pPr lvl="1"/>
            <a:r>
              <a:rPr lang="it-IT" b="1" dirty="0" smtClean="0">
                <a:solidFill>
                  <a:srgbClr val="7030A0"/>
                </a:solidFill>
              </a:rPr>
              <a:t>b) la natura, il volume e la frequenza delle operazioni su strumenti finanziari realizzate dal cliente e il periodo durante il quale sono state eseguite; </a:t>
            </a:r>
          </a:p>
          <a:p>
            <a:pPr lvl="1"/>
            <a:r>
              <a:rPr lang="it-IT" b="1" dirty="0" smtClean="0">
                <a:solidFill>
                  <a:srgbClr val="7030A0"/>
                </a:solidFill>
              </a:rPr>
              <a:t>c) il livello di istruzione e la professione o, se pertinente, l'ex professione del cliente o del potenziale cliente. </a:t>
            </a:r>
            <a:endParaRPr lang="it-IT" dirty="0" smtClean="0">
              <a:solidFill>
                <a:srgbClr val="7030A0"/>
              </a:solidFill>
            </a:endParaRPr>
          </a:p>
          <a:p>
            <a:pPr>
              <a:buNone/>
            </a:pPr>
            <a:r>
              <a:rPr lang="it-IT" b="1" dirty="0" smtClean="0"/>
              <a:t> </a:t>
            </a:r>
            <a:endParaRPr lang="it-IT" dirty="0" smtClean="0"/>
          </a:p>
          <a:p>
            <a:endParaRPr lang="it-IT"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fontScale="92500"/>
          </a:bodyPr>
          <a:lstStyle/>
          <a:p>
            <a:pPr algn="ctr">
              <a:buNone/>
            </a:pPr>
            <a:endParaRPr lang="it-IT" b="1" dirty="0" smtClean="0">
              <a:solidFill>
                <a:srgbClr val="FF0000"/>
              </a:solidFill>
            </a:endParaRPr>
          </a:p>
          <a:p>
            <a:pPr algn="ctr"/>
            <a:r>
              <a:rPr lang="it-IT" sz="1900" b="1" dirty="0" smtClean="0"/>
              <a:t>Segue: </a:t>
            </a:r>
            <a:r>
              <a:rPr lang="it-IT" sz="1900" b="1" dirty="0" smtClean="0">
                <a:solidFill>
                  <a:srgbClr val="FF0000"/>
                </a:solidFill>
              </a:rPr>
              <a:t>Disposizioni comuni per la valutazione dell'idoneità e dell'adeguatezza (Articolo 55 del regolamento (UE) 2017/565</a:t>
            </a:r>
            <a:r>
              <a:rPr lang="it-IT" b="1" dirty="0" smtClean="0">
                <a:solidFill>
                  <a:srgbClr val="FF0000"/>
                </a:solidFill>
              </a:rPr>
              <a:t>)</a:t>
            </a:r>
            <a:endParaRPr lang="it-IT" b="1" dirty="0" smtClean="0"/>
          </a:p>
          <a:p>
            <a:pPr algn="ctr">
              <a:buNone/>
            </a:pPr>
            <a:r>
              <a:rPr lang="it-IT" b="1" dirty="0" smtClean="0"/>
              <a:t> </a:t>
            </a:r>
            <a:endParaRPr lang="it-IT" dirty="0" smtClean="0"/>
          </a:p>
          <a:p>
            <a:r>
              <a:rPr lang="it-IT" b="1" dirty="0" smtClean="0"/>
              <a:t>L’intermediario non deve scoraggiare un cliente o potenziale cliente dal fornire le informazioni richieste ai fini dell'articolo 25, paragrafi 2 e 3, della direttiva 2014/65/UE (al fine delle valutazione si adeguatezza/appropriatezza). </a:t>
            </a:r>
            <a:endParaRPr lang="it-IT"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smtClean="0"/>
              <a:t>Valutazione dell’adeguatezza</a:t>
            </a:r>
            <a:endParaRPr lang="it-IT" dirty="0"/>
          </a:p>
        </p:txBody>
      </p:sp>
      <p:sp>
        <p:nvSpPr>
          <p:cNvPr id="3" name="Segnaposto contenuto 2"/>
          <p:cNvSpPr>
            <a:spLocks noGrp="1"/>
          </p:cNvSpPr>
          <p:nvPr>
            <p:ph idx="1"/>
          </p:nvPr>
        </p:nvSpPr>
        <p:spPr/>
        <p:txBody>
          <a:bodyPr>
            <a:normAutofit/>
          </a:bodyPr>
          <a:lstStyle/>
          <a:p>
            <a:pPr algn="ctr"/>
            <a:r>
              <a:rPr lang="it-IT" sz="2200" b="1" dirty="0" smtClean="0"/>
              <a:t>Segue: </a:t>
            </a:r>
            <a:r>
              <a:rPr lang="it-IT" sz="2200" b="1" dirty="0" smtClean="0">
                <a:solidFill>
                  <a:srgbClr val="FF0000"/>
                </a:solidFill>
              </a:rPr>
              <a:t>Disposizioni comuni per la valutazione dell'idoneità e dell'adeguatezza (Articolo 55 del regolamento (UE) 2017/565)</a:t>
            </a:r>
            <a:endParaRPr lang="it-IT" sz="2200" b="1" dirty="0" smtClean="0"/>
          </a:p>
          <a:p>
            <a:pPr algn="ctr">
              <a:buNone/>
            </a:pPr>
            <a:r>
              <a:rPr lang="it-IT" sz="2200" b="1" dirty="0" smtClean="0"/>
              <a:t> </a:t>
            </a:r>
            <a:endParaRPr lang="it-IT" sz="2200" dirty="0" smtClean="0"/>
          </a:p>
          <a:p>
            <a:r>
              <a:rPr lang="it-IT" b="1" dirty="0" smtClean="0"/>
              <a:t>L'intermediario può legittimamente fare affidamento sulle informazioni fornite dai clienti o potenziali clienti, a meno che non sia al corrente, o in condizione di esserlo, che esse sono manifestamente superate, inesatte o incomplete.</a:t>
            </a:r>
            <a:endParaRPr lang="it-IT" dirty="0" smtClean="0"/>
          </a:p>
          <a:p>
            <a:endParaRPr lang="it-IT"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rmAutofit fontScale="90000"/>
          </a:bodyPr>
          <a:lstStyle/>
          <a:p>
            <a:r>
              <a:rPr lang="it-IT" sz="3100" b="1" dirty="0" smtClean="0"/>
              <a:t/>
            </a:r>
            <a:br>
              <a:rPr lang="it-IT" sz="3100" b="1" dirty="0" smtClean="0"/>
            </a:br>
            <a:r>
              <a:rPr lang="it-IT" sz="3100" b="1" dirty="0" smtClean="0"/>
              <a:t>Gli orientamenti dell’ESMA (</a:t>
            </a:r>
            <a:r>
              <a:rPr lang="it-IT" sz="3100" b="1" i="1" dirty="0" err="1" smtClean="0"/>
              <a:t>European</a:t>
            </a:r>
            <a:r>
              <a:rPr lang="it-IT" sz="3100" b="1" i="1" dirty="0" smtClean="0"/>
              <a:t> Securities and </a:t>
            </a:r>
            <a:r>
              <a:rPr lang="it-IT" sz="3100" b="1" i="1" dirty="0" err="1" smtClean="0"/>
              <a:t>Markets</a:t>
            </a:r>
            <a:r>
              <a:rPr lang="it-IT" sz="3100" b="1" i="1" dirty="0" smtClean="0"/>
              <a:t> Authority</a:t>
            </a:r>
            <a:r>
              <a:rPr lang="it-IT" sz="3100" b="1" dirty="0" smtClean="0"/>
              <a:t>) su alcuni aspetti dei requisiti di adeguatezza prescritti dalla MiFID1</a:t>
            </a:r>
            <a:r>
              <a:rPr lang="it-IT" dirty="0" smtClean="0"/>
              <a:t/>
            </a:r>
            <a:br>
              <a:rPr lang="it-IT" dirty="0" smtClean="0"/>
            </a:br>
            <a:endParaRPr lang="it-IT" dirty="0"/>
          </a:p>
        </p:txBody>
      </p:sp>
      <p:sp>
        <p:nvSpPr>
          <p:cNvPr id="3" name="Sottotitolo 2"/>
          <p:cNvSpPr>
            <a:spLocks noGrp="1"/>
          </p:cNvSpPr>
          <p:nvPr>
            <p:ph type="subTitle" idx="1"/>
          </p:nvPr>
        </p:nvSpPr>
        <p:spPr/>
        <p:txBody>
          <a:bodyPr/>
          <a:lstStyle/>
          <a:p>
            <a:endParaRPr lang="it-IT" dirty="0" smtClean="0"/>
          </a:p>
          <a:p>
            <a:r>
              <a:rPr lang="it-IT" b="1" dirty="0" smtClean="0">
                <a:solidFill>
                  <a:schemeClr val="tx2">
                    <a:lumMod val="50000"/>
                  </a:schemeClr>
                </a:solidFill>
              </a:rPr>
              <a:t>ESMA/2012/387 | 25 giugno 2012</a:t>
            </a:r>
            <a:endParaRPr lang="it-IT" b="1" dirty="0">
              <a:solidFill>
                <a:schemeClr val="tx2">
                  <a:lumMod val="50000"/>
                </a:schemeClr>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700" b="1" dirty="0" smtClean="0"/>
              <a:t/>
            </a:r>
            <a:br>
              <a:rPr lang="it-IT" sz="2700" b="1" dirty="0" smtClean="0"/>
            </a:br>
            <a:r>
              <a:rPr lang="it-IT" sz="2700" b="1" dirty="0" smtClean="0"/>
              <a:t>Gli orientamenti dell’ESMA su alcuni aspetti dei requisiti di adeguatezza prescritti dalla MiFID1</a:t>
            </a:r>
            <a:r>
              <a:rPr lang="it-IT" dirty="0" smtClean="0"/>
              <a:t/>
            </a:r>
            <a:br>
              <a:rPr lang="it-IT" dirty="0" smtClean="0"/>
            </a:br>
            <a:endParaRPr lang="it-IT" dirty="0"/>
          </a:p>
        </p:txBody>
      </p:sp>
      <p:sp>
        <p:nvSpPr>
          <p:cNvPr id="3" name="Segnaposto contenuto 2"/>
          <p:cNvSpPr>
            <a:spLocks noGrp="1"/>
          </p:cNvSpPr>
          <p:nvPr>
            <p:ph idx="1"/>
          </p:nvPr>
        </p:nvSpPr>
        <p:spPr/>
        <p:txBody>
          <a:bodyPr>
            <a:normAutofit fontScale="92500" lnSpcReduction="20000"/>
          </a:bodyPr>
          <a:lstStyle/>
          <a:p>
            <a:pPr algn="ctr"/>
            <a:r>
              <a:rPr lang="it-IT" b="1" dirty="0" smtClean="0">
                <a:solidFill>
                  <a:schemeClr val="tx2">
                    <a:lumMod val="50000"/>
                  </a:schemeClr>
                </a:solidFill>
              </a:rPr>
              <a:t>L’ambito di applicazione degli orientamenti dell’ESMA</a:t>
            </a:r>
          </a:p>
          <a:p>
            <a:pPr lvl="0" algn="ctr"/>
            <a:endParaRPr lang="it-IT" dirty="0" smtClean="0"/>
          </a:p>
          <a:p>
            <a:pPr lvl="0" algn="ctr"/>
            <a:r>
              <a:rPr lang="it-IT" b="1" dirty="0" smtClean="0">
                <a:solidFill>
                  <a:srgbClr val="C00000"/>
                </a:solidFill>
              </a:rPr>
              <a:t>Servizi interessati  </a:t>
            </a:r>
          </a:p>
          <a:p>
            <a:pPr lvl="1"/>
            <a:r>
              <a:rPr lang="it-IT" b="1" dirty="0" smtClean="0"/>
              <a:t>Consulenza in materia di investimenti </a:t>
            </a:r>
          </a:p>
          <a:p>
            <a:pPr lvl="1"/>
            <a:r>
              <a:rPr lang="it-IT" b="1" dirty="0" smtClean="0"/>
              <a:t>Gestione di portafogli </a:t>
            </a:r>
          </a:p>
          <a:p>
            <a:pPr>
              <a:buNone/>
            </a:pPr>
            <a:endParaRPr lang="it-IT" dirty="0" smtClean="0"/>
          </a:p>
          <a:p>
            <a:pPr lvl="0" algn="ctr"/>
            <a:r>
              <a:rPr lang="it-IT" b="1" dirty="0" smtClean="0">
                <a:solidFill>
                  <a:srgbClr val="C00000"/>
                </a:solidFill>
              </a:rPr>
              <a:t>Clientela di riferimento  </a:t>
            </a:r>
          </a:p>
          <a:p>
            <a:pPr lvl="1"/>
            <a:r>
              <a:rPr lang="it-IT" b="1" dirty="0" smtClean="0">
                <a:solidFill>
                  <a:schemeClr val="tx2">
                    <a:lumMod val="50000"/>
                  </a:schemeClr>
                </a:solidFill>
              </a:rPr>
              <a:t>Clienti al dettaglio </a:t>
            </a:r>
          </a:p>
          <a:p>
            <a:pPr lvl="1"/>
            <a:r>
              <a:rPr lang="it-IT" b="1" dirty="0" smtClean="0">
                <a:solidFill>
                  <a:schemeClr val="tx2">
                    <a:lumMod val="50000"/>
                  </a:schemeClr>
                </a:solidFill>
              </a:rPr>
              <a:t>Clienti professionali</a:t>
            </a:r>
            <a:r>
              <a:rPr lang="it-IT" dirty="0" smtClean="0"/>
              <a:t> </a:t>
            </a:r>
          </a:p>
          <a:p>
            <a:endParaRPr lang="it-IT" dirty="0" smtClean="0"/>
          </a:p>
          <a:p>
            <a:endParaRPr lang="it-IT"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85000" lnSpcReduction="10000"/>
          </a:bodyPr>
          <a:lstStyle/>
          <a:p>
            <a:r>
              <a:rPr lang="it-IT" b="1" dirty="0" smtClean="0">
                <a:solidFill>
                  <a:srgbClr val="C00000"/>
                </a:solidFill>
              </a:rPr>
              <a:t>Informazioni ai clienti sulla valutazione dell’adeguatezza</a:t>
            </a:r>
            <a:endParaRPr lang="it-IT" dirty="0" smtClean="0">
              <a:solidFill>
                <a:srgbClr val="C00000"/>
              </a:solidFill>
            </a:endParaRPr>
          </a:p>
          <a:p>
            <a:pPr>
              <a:buNone/>
            </a:pPr>
            <a:endParaRPr lang="it-IT" dirty="0" smtClean="0"/>
          </a:p>
          <a:p>
            <a:r>
              <a:rPr lang="it-IT" b="1" dirty="0" smtClean="0"/>
              <a:t>Gli intermediari dovrebbero informare i clienti, in modo semplice e chiaro, che lo scopo della valutazione dell’adeguatezza è quello di consentire all’intermediario  la possibilità di agire nel migliore interesse del cliente. Gli intermediari non dovrebbero creare in nessun caso ambiguità o confusione circa le loro responsabilità durante il processo.</a:t>
            </a:r>
            <a:r>
              <a:rPr lang="it-IT" b="1" i="1" dirty="0" smtClean="0"/>
              <a:t> </a:t>
            </a:r>
            <a:endParaRPr lang="it-IT" dirty="0" smtClean="0"/>
          </a:p>
          <a:p>
            <a:r>
              <a:rPr lang="it-IT" b="1" i="1" dirty="0" smtClean="0"/>
              <a:t>(Orientamento generale 1, par. 13)</a:t>
            </a:r>
            <a:endParaRPr lang="it-IT" dirty="0" smtClean="0"/>
          </a:p>
          <a:p>
            <a:endParaRPr lang="it-IT" dirty="0" smtClean="0"/>
          </a:p>
          <a:p>
            <a:endParaRPr lang="it-IT"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85000" lnSpcReduction="20000"/>
          </a:bodyPr>
          <a:lstStyle/>
          <a:p>
            <a:r>
              <a:rPr lang="it-IT" b="1" dirty="0" smtClean="0">
                <a:solidFill>
                  <a:srgbClr val="C00000"/>
                </a:solidFill>
              </a:rPr>
              <a:t>Informazioni ai clienti sulla valutazione dell’adeguatezza</a:t>
            </a:r>
            <a:endParaRPr lang="it-IT" b="1" dirty="0" smtClean="0"/>
          </a:p>
          <a:p>
            <a:endParaRPr lang="it-IT" b="1" dirty="0" smtClean="0"/>
          </a:p>
          <a:p>
            <a:pPr algn="just">
              <a:buNone/>
            </a:pPr>
            <a:r>
              <a:rPr lang="it-IT" b="1" dirty="0" smtClean="0"/>
              <a:t>Le informazioni sui servizi di consulenza in materia di investimenti e di gestione di portafogli dovrebbero comprendere le informazioni sulla valutazione dell’adeguatezza. Per “valutazione dell’adeguatezza” dovrebbe intendersi l’intero processo di raccolta delle informazioni sul cliente nonché la successiva valutazione dell’adeguatezza di un determinato strumento finanziario per tale cliente.</a:t>
            </a:r>
            <a:endParaRPr lang="it-IT" dirty="0" smtClean="0"/>
          </a:p>
          <a:p>
            <a:pPr>
              <a:buNone/>
            </a:pPr>
            <a:r>
              <a:rPr lang="it-IT" b="1" dirty="0" smtClean="0"/>
              <a:t> (</a:t>
            </a:r>
            <a:r>
              <a:rPr lang="it-IT" b="1" i="1" dirty="0" smtClean="0"/>
              <a:t>Orientamento generale 1, par. 14</a:t>
            </a:r>
            <a:r>
              <a:rPr lang="it-IT" b="1" dirty="0" smtClean="0"/>
              <a:t>)</a:t>
            </a:r>
          </a:p>
          <a:p>
            <a:pPr>
              <a:buNone/>
            </a:pPr>
            <a:endParaRPr lang="it-IT" dirty="0" smtClean="0"/>
          </a:p>
          <a:p>
            <a:endParaRPr lang="it-IT"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188640"/>
            <a:ext cx="8229600" cy="1143000"/>
          </a:xfrm>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62500" lnSpcReduction="20000"/>
          </a:bodyPr>
          <a:lstStyle/>
          <a:p>
            <a:r>
              <a:rPr lang="it-IT" b="1" dirty="0" smtClean="0">
                <a:solidFill>
                  <a:srgbClr val="C00000"/>
                </a:solidFill>
              </a:rPr>
              <a:t>Informazioni ai clienti sulla valutazione dell’adeguatezza</a:t>
            </a:r>
            <a:endParaRPr lang="it-IT" dirty="0" smtClean="0">
              <a:solidFill>
                <a:srgbClr val="C00000"/>
              </a:solidFill>
            </a:endParaRPr>
          </a:p>
          <a:p>
            <a:pPr>
              <a:buNone/>
            </a:pPr>
            <a:r>
              <a:rPr lang="it-IT" b="1" dirty="0" smtClean="0"/>
              <a:t> </a:t>
            </a:r>
          </a:p>
          <a:p>
            <a:r>
              <a:rPr lang="it-IT" b="1" dirty="0" smtClean="0"/>
              <a:t>Le informazioni sulla valutazione dell’adeguatezza dovrebbero aiutare i clienti a comprendere lo scopo della disciplina e incoraggiarli a fornire informazioni accurate e sufficienti in merito alle loro conoscenze, esperienze, situazione finanziaria e obiettivi di investimento. </a:t>
            </a:r>
          </a:p>
          <a:p>
            <a:endParaRPr lang="it-IT" b="1" dirty="0" smtClean="0"/>
          </a:p>
          <a:p>
            <a:r>
              <a:rPr lang="it-IT" b="1" dirty="0" smtClean="0"/>
              <a:t>Gli intermediari  dovrebbero sottolineare al cliente l’importanza di raccogliere informazioni complete e accurate di modo che l’intermediario  possa raccomandare prodotti o servizi adatti. Spetta agli intermediari decidere come informare i loro clienti circa la valutazione dell’adeguatezza; tali informazioni possono essere fornite in formato standardizzato. Tuttavia, il formato utilizzato dovrebbe consentire controlli a posteriori al fine di verificare se le informazioni sono state fornite.</a:t>
            </a:r>
            <a:endParaRPr lang="it-IT" dirty="0" smtClean="0"/>
          </a:p>
          <a:p>
            <a:r>
              <a:rPr lang="it-IT" b="1" dirty="0" smtClean="0"/>
              <a:t>(</a:t>
            </a:r>
            <a:r>
              <a:rPr lang="it-IT" b="1" i="1" dirty="0" smtClean="0"/>
              <a:t>Orientamento generale 1, par. 15</a:t>
            </a:r>
            <a:r>
              <a:rPr lang="it-IT" b="1" dirty="0" smtClean="0"/>
              <a:t>)</a:t>
            </a:r>
          </a:p>
          <a:p>
            <a:endParaRPr lang="it-IT"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62500" lnSpcReduction="20000"/>
          </a:bodyPr>
          <a:lstStyle/>
          <a:p>
            <a:r>
              <a:rPr lang="it-IT" b="1" dirty="0" smtClean="0">
                <a:solidFill>
                  <a:srgbClr val="C00000"/>
                </a:solidFill>
              </a:rPr>
              <a:t>Informazioni ai clienti sulla valutazione dell’adeguatezza</a:t>
            </a:r>
            <a:endParaRPr lang="it-IT" dirty="0" smtClean="0">
              <a:solidFill>
                <a:srgbClr val="C00000"/>
              </a:solidFill>
            </a:endParaRPr>
          </a:p>
          <a:p>
            <a:endParaRPr lang="it-IT" b="1" dirty="0" smtClean="0"/>
          </a:p>
          <a:p>
            <a:endParaRPr lang="it-IT" b="1" dirty="0" smtClean="0"/>
          </a:p>
          <a:p>
            <a:r>
              <a:rPr lang="it-IT" b="1" dirty="0" smtClean="0"/>
              <a:t>Gli intermediar dovrebbero adottare alcune misure per garantire che il cliente comprenda il concetto di rischio di investimento nonché il rapporto tra il rischio e il rendimento degli investimenti. Per consentire al cliente di comprendere il rischio di investimento, le imprese dovrebbero valutare l’utilizzo di esempi indicativi e comprensibili dei livelli di perdita che</a:t>
            </a:r>
            <a:r>
              <a:rPr lang="it-IT" dirty="0" smtClean="0"/>
              <a:t> </a:t>
            </a:r>
            <a:r>
              <a:rPr lang="it-IT" b="1" dirty="0" smtClean="0"/>
              <a:t>potrebbero sorgere a seconda del livello di rischio assunto, oltre a valutare la risposta del cliente a tali scenari. Il cliente dovrebbe essere informato del fatto che lo scopo di tali esempi, e la sua risposta a essi, è quello di contribuire a determinare l’atteggiamento del cliente nei confronti del rischio (il profilo di rischio) e, di conseguenza, i tipi di strumenti finanziari (e i rischi connessi) adeguati.</a:t>
            </a:r>
            <a:endParaRPr lang="it-IT" dirty="0" smtClean="0"/>
          </a:p>
          <a:p>
            <a:pPr>
              <a:buNone/>
            </a:pPr>
            <a:r>
              <a:rPr lang="it-IT" b="1" dirty="0" smtClean="0"/>
              <a:t> (</a:t>
            </a:r>
            <a:r>
              <a:rPr lang="it-IT" b="1" i="1" dirty="0" smtClean="0"/>
              <a:t>Orientamento generale 1, par. 16</a:t>
            </a:r>
            <a:r>
              <a:rPr lang="it-IT" b="1" dirty="0" smtClean="0"/>
              <a:t>)</a:t>
            </a:r>
          </a:p>
          <a:p>
            <a:pPr>
              <a:buNone/>
            </a:pPr>
            <a:endParaRPr lang="it-IT" dirty="0" smtClean="0"/>
          </a:p>
          <a:p>
            <a:endParaRPr lang="it-IT"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3100" b="1" dirty="0" smtClean="0"/>
              <a:t/>
            </a:r>
            <a:br>
              <a:rPr lang="it-IT" sz="3100" b="1" dirty="0" smtClean="0"/>
            </a:br>
            <a:r>
              <a:rPr lang="it-IT" sz="3100" b="1" dirty="0" smtClean="0"/>
              <a:t>Principi fondamentali della gestione di portafoglio</a:t>
            </a:r>
            <a:r>
              <a:rPr lang="it-IT" b="1" dirty="0" smtClean="0"/>
              <a:t/>
            </a:r>
            <a:br>
              <a:rPr lang="it-IT" b="1" dirty="0" smtClean="0"/>
            </a:br>
            <a:endParaRPr lang="it-IT" dirty="0"/>
          </a:p>
        </p:txBody>
      </p:sp>
      <p:sp>
        <p:nvSpPr>
          <p:cNvPr id="3" name="Segnaposto contenuto 2"/>
          <p:cNvSpPr>
            <a:spLocks noGrp="1"/>
          </p:cNvSpPr>
          <p:nvPr>
            <p:ph idx="1"/>
          </p:nvPr>
        </p:nvSpPr>
        <p:spPr/>
        <p:txBody>
          <a:bodyPr>
            <a:normAutofit fontScale="85000" lnSpcReduction="20000"/>
          </a:bodyPr>
          <a:lstStyle/>
          <a:p>
            <a:r>
              <a:rPr lang="it-IT" b="1" dirty="0" smtClean="0"/>
              <a:t>Al servizio di gestione di portafogli si applicano le seguenti regole (art. 24, comma 1, del </a:t>
            </a:r>
            <a:r>
              <a:rPr lang="it-IT" b="1" dirty="0" err="1" smtClean="0"/>
              <a:t>Tuf</a:t>
            </a:r>
            <a:r>
              <a:rPr lang="it-IT" b="1" dirty="0" smtClean="0"/>
              <a:t>):</a:t>
            </a:r>
            <a:endParaRPr lang="it-IT" dirty="0" smtClean="0"/>
          </a:p>
          <a:p>
            <a:pPr lvl="1"/>
            <a:r>
              <a:rPr lang="it-IT" b="1" i="1" dirty="0" smtClean="0"/>
              <a:t>a) </a:t>
            </a:r>
            <a:r>
              <a:rPr lang="it-IT" b="1" dirty="0" smtClean="0"/>
              <a:t>il cliente può impartire istruzioni vincolanti in ordine alle operazioni da compiere;</a:t>
            </a:r>
            <a:endParaRPr lang="it-IT" dirty="0" smtClean="0"/>
          </a:p>
          <a:p>
            <a:pPr lvl="1"/>
            <a:r>
              <a:rPr lang="it-IT" b="1" i="1" dirty="0" smtClean="0"/>
              <a:t>b) </a:t>
            </a:r>
            <a:r>
              <a:rPr lang="it-IT" b="1" dirty="0" smtClean="0"/>
              <a:t>il cliente può recedere in ogni momento dal contratto, fermo restando il diritto di recesso del prestatore del servizio ai sensi dell’articolo</a:t>
            </a:r>
            <a:r>
              <a:rPr lang="it-IT" dirty="0" smtClean="0"/>
              <a:t> </a:t>
            </a:r>
            <a:r>
              <a:rPr lang="it-IT" b="1" dirty="0" smtClean="0"/>
              <a:t>1727 del codice civile;</a:t>
            </a:r>
            <a:endParaRPr lang="it-IT" dirty="0" smtClean="0"/>
          </a:p>
          <a:p>
            <a:pPr lvl="1"/>
            <a:r>
              <a:rPr lang="it-IT" b="1" i="1" dirty="0" smtClean="0"/>
              <a:t>c) </a:t>
            </a:r>
            <a:r>
              <a:rPr lang="it-IT" b="1" dirty="0" smtClean="0"/>
              <a:t>la rappresentanza per l’esercizio dei diritti di voto inerenti agli strumenti finanziari in gestione può essere conferita al prestatore del servizio</a:t>
            </a:r>
            <a:r>
              <a:rPr lang="it-IT" b="1" i="1" dirty="0" smtClean="0"/>
              <a:t> </a:t>
            </a:r>
            <a:r>
              <a:rPr lang="it-IT" b="1" dirty="0" smtClean="0"/>
              <a:t>con procura da rilasciarsi per iscritto e per singola assemblea nel rispetto dei limiti e con le modalità stabiliti con regolamento dal Ministro dell’economia e delle finanze, sentite la Banca d’Italia e la Consob.</a:t>
            </a:r>
            <a:endParaRPr lang="it-IT" dirty="0" smtClean="0"/>
          </a:p>
          <a:p>
            <a:endParaRPr lang="it-IT"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700" b="1" dirty="0" smtClean="0"/>
              <a:t/>
            </a:r>
            <a:br>
              <a:rPr lang="it-IT" sz="2700" b="1" dirty="0" smtClean="0"/>
            </a:br>
            <a:r>
              <a:rPr lang="it-IT" sz="2700" b="1" dirty="0" smtClean="0"/>
              <a:t/>
            </a:r>
            <a:br>
              <a:rPr lang="it-IT" sz="2700" b="1" dirty="0" smtClean="0"/>
            </a:br>
            <a:r>
              <a:rPr lang="it-IT" sz="2700" b="1" dirty="0" smtClean="0"/>
              <a:t>Gli orientamenti dell’ESMA su alcuni aspetti dei requisiti di adeguatezza prescritti dalla MiFID1</a:t>
            </a:r>
            <a:r>
              <a:rPr lang="it-IT" dirty="0" smtClean="0"/>
              <a:t/>
            </a:r>
            <a:br>
              <a:rPr lang="it-IT" dirty="0" smtClean="0"/>
            </a:br>
            <a:endParaRPr lang="it-IT" dirty="0"/>
          </a:p>
        </p:txBody>
      </p:sp>
      <p:sp>
        <p:nvSpPr>
          <p:cNvPr id="3" name="Segnaposto contenuto 2"/>
          <p:cNvSpPr>
            <a:spLocks noGrp="1"/>
          </p:cNvSpPr>
          <p:nvPr>
            <p:ph idx="1"/>
          </p:nvPr>
        </p:nvSpPr>
        <p:spPr/>
        <p:txBody>
          <a:bodyPr>
            <a:normAutofit fontScale="55000" lnSpcReduction="20000"/>
          </a:bodyPr>
          <a:lstStyle/>
          <a:p>
            <a:r>
              <a:rPr lang="it-IT" b="1" dirty="0" smtClean="0">
                <a:solidFill>
                  <a:srgbClr val="C00000"/>
                </a:solidFill>
              </a:rPr>
              <a:t>Informazioni ai clienti sulla valutazione dell’adeguatezza</a:t>
            </a:r>
            <a:endParaRPr lang="it-IT" dirty="0" smtClean="0">
              <a:solidFill>
                <a:srgbClr val="C00000"/>
              </a:solidFill>
            </a:endParaRPr>
          </a:p>
          <a:p>
            <a:pPr>
              <a:buNone/>
            </a:pPr>
            <a:endParaRPr lang="it-IT" dirty="0" smtClean="0"/>
          </a:p>
          <a:p>
            <a:endParaRPr lang="it-IT" b="1" dirty="0" smtClean="0"/>
          </a:p>
          <a:p>
            <a:endParaRPr lang="it-IT" b="1" dirty="0" smtClean="0"/>
          </a:p>
          <a:p>
            <a:r>
              <a:rPr lang="it-IT" b="1" dirty="0" smtClean="0"/>
              <a:t>La valutazione di adeguatezza rientra nella responsabilità dell’impresa di investimento [la quale] dovrebbe evitare di dare l’impressione che sia il cliente a decidere l’adeguatezza dell’investimento o a stabilire gli strumenti finanziari adeguati al suo profilo di rischio. </a:t>
            </a:r>
          </a:p>
          <a:p>
            <a:pPr>
              <a:buNone/>
            </a:pPr>
            <a:endParaRPr lang="it-IT" b="1" dirty="0" smtClean="0"/>
          </a:p>
          <a:p>
            <a:pPr>
              <a:buNone/>
            </a:pPr>
            <a:r>
              <a:rPr lang="it-IT" b="1" dirty="0" smtClean="0"/>
              <a:t>(</a:t>
            </a:r>
            <a:r>
              <a:rPr lang="it-IT" b="1" i="1" dirty="0" smtClean="0"/>
              <a:t>Orientamento generale 1, par. 17</a:t>
            </a:r>
            <a:r>
              <a:rPr lang="it-IT" b="1" dirty="0" smtClean="0"/>
              <a:t>)</a:t>
            </a:r>
          </a:p>
          <a:p>
            <a:pPr>
              <a:buNone/>
            </a:pPr>
            <a:r>
              <a:rPr lang="it-IT" dirty="0" smtClean="0"/>
              <a:t> </a:t>
            </a:r>
          </a:p>
          <a:p>
            <a:pPr algn="ctr">
              <a:buNone/>
            </a:pPr>
            <a:r>
              <a:rPr lang="it-IT" sz="7300" b="1" dirty="0" smtClean="0"/>
              <a:t> ↓</a:t>
            </a:r>
          </a:p>
          <a:p>
            <a:pPr>
              <a:buNone/>
            </a:pPr>
            <a:r>
              <a:rPr lang="it-IT" dirty="0" smtClean="0"/>
              <a:t> </a:t>
            </a:r>
          </a:p>
          <a:p>
            <a:pPr>
              <a:buNone/>
            </a:pPr>
            <a:r>
              <a:rPr lang="it-IT" b="1" dirty="0" smtClean="0">
                <a:solidFill>
                  <a:srgbClr val="FF0000"/>
                </a:solidFill>
              </a:rPr>
              <a:t>Necessità per gli intermediari di adottare (e aggiornare) le procedure più idonee alla corretta rilevazione delle:  caratteristiche degli strumenti finanziari trattati  caratteristiche della clientela servita </a:t>
            </a:r>
          </a:p>
          <a:p>
            <a:endParaRPr lang="it-IT" b="1" dirty="0" smtClean="0">
              <a:solidFill>
                <a:srgbClr val="C00000"/>
              </a:solidFill>
            </a:endParaRPr>
          </a:p>
          <a:p>
            <a:endParaRPr lang="it-IT"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40000" lnSpcReduction="20000"/>
          </a:bodyPr>
          <a:lstStyle/>
          <a:p>
            <a:r>
              <a:rPr lang="it-IT" sz="6000" b="1" dirty="0" smtClean="0">
                <a:solidFill>
                  <a:srgbClr val="FF0000"/>
                </a:solidFill>
              </a:rPr>
              <a:t>Il processo di classificazione degli strumenti finanziari</a:t>
            </a:r>
          </a:p>
          <a:p>
            <a:pPr>
              <a:buNone/>
            </a:pPr>
            <a:r>
              <a:rPr lang="it-IT" b="1" dirty="0" smtClean="0"/>
              <a:t> </a:t>
            </a:r>
          </a:p>
          <a:p>
            <a:r>
              <a:rPr lang="it-IT" sz="5100" b="1" dirty="0" smtClean="0"/>
              <a:t>Gli intermediari sono tenuti a “conoscere i prodotti che offrono [dovendo attuare] politiche e procedure volte a garantire la raccomandazione di investimenti o l’esecuzione di tali investimenti per conto dei clienti, solo se l’impresa comprende le caratteristiche del prodotto o dello strumento in questione” </a:t>
            </a:r>
          </a:p>
          <a:p>
            <a:r>
              <a:rPr lang="it-IT" sz="5100" b="1" dirty="0" smtClean="0"/>
              <a:t> (</a:t>
            </a:r>
            <a:r>
              <a:rPr lang="it-IT" sz="5100" b="1" i="1" dirty="0" smtClean="0"/>
              <a:t>Orientamento generale 2, par. 24</a:t>
            </a:r>
            <a:r>
              <a:rPr lang="it-IT" sz="5100" b="1" dirty="0" smtClean="0"/>
              <a:t>)</a:t>
            </a:r>
          </a:p>
          <a:p>
            <a:pPr>
              <a:buNone/>
            </a:pPr>
            <a:r>
              <a:rPr lang="it-IT" b="1" dirty="0" smtClean="0"/>
              <a:t/>
            </a:r>
            <a:br>
              <a:rPr lang="it-IT" b="1" dirty="0" smtClean="0"/>
            </a:br>
            <a:endParaRPr lang="it-IT" b="1" dirty="0" smtClean="0"/>
          </a:p>
          <a:p>
            <a:pPr algn="ctr">
              <a:buNone/>
            </a:pPr>
            <a:r>
              <a:rPr lang="it-IT" sz="5900" b="1" dirty="0" smtClean="0"/>
              <a:t>↓</a:t>
            </a:r>
          </a:p>
          <a:p>
            <a:pPr>
              <a:buNone/>
            </a:pPr>
            <a:endParaRPr lang="it-IT" b="1" dirty="0" smtClean="0"/>
          </a:p>
          <a:p>
            <a:pPr lvl="1" algn="just">
              <a:buNone/>
            </a:pPr>
            <a:r>
              <a:rPr lang="it-IT" b="1" dirty="0" smtClean="0"/>
              <a:t> </a:t>
            </a:r>
            <a:r>
              <a:rPr lang="it-IT" sz="5100" b="1" dirty="0" smtClean="0">
                <a:solidFill>
                  <a:srgbClr val="FF0000"/>
                </a:solidFill>
              </a:rPr>
              <a:t>Necessità per gli intermediari di implementare metodologie che assicurino la comprensione della morfologia degli strumenti finanziari trattati e la corretta valorizzazione delle relative specificità.</a:t>
            </a:r>
          </a:p>
          <a:p>
            <a:pPr>
              <a:buNone/>
            </a:pPr>
            <a:endParaRPr lang="it-IT" b="1" dirty="0" smtClean="0"/>
          </a:p>
          <a:p>
            <a:endParaRPr lang="it-IT"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92500" lnSpcReduction="20000"/>
          </a:bodyPr>
          <a:lstStyle/>
          <a:p>
            <a:pPr algn="ctr"/>
            <a:r>
              <a:rPr lang="it-IT" b="1" dirty="0" smtClean="0">
                <a:solidFill>
                  <a:srgbClr val="FF0000"/>
                </a:solidFill>
              </a:rPr>
              <a:t>Le modalità di acquisizione delle informazioni sulla clientela</a:t>
            </a:r>
          </a:p>
          <a:p>
            <a:pPr>
              <a:buNone/>
            </a:pPr>
            <a:endParaRPr lang="it-IT" dirty="0" smtClean="0"/>
          </a:p>
          <a:p>
            <a:r>
              <a:rPr lang="it-IT" b="1" dirty="0" smtClean="0"/>
              <a:t>Gli intermediari  “devono applicare politiche e procedure che consentano loro di raccogliere e valutare tutte le informazioni necessarie al fine di effettuare una valutazione dell’adeguatezza per ciascun cliente”. Essi, ad esempio, “possono utilizzare questionari compilati dai loro clienti o durante discussioni con loro”. </a:t>
            </a:r>
          </a:p>
          <a:p>
            <a:r>
              <a:rPr lang="it-IT" b="1" dirty="0" smtClean="0"/>
              <a:t>(</a:t>
            </a:r>
            <a:r>
              <a:rPr lang="it-IT" b="1" i="1" dirty="0" smtClean="0"/>
              <a:t>Orientamento n. 2, par. 20</a:t>
            </a:r>
            <a:r>
              <a:rPr lang="it-IT" b="1" dirty="0" smtClean="0"/>
              <a:t>) </a:t>
            </a:r>
          </a:p>
          <a:p>
            <a:endParaRPr lang="it-IT"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a:bodyPr>
          <a:lstStyle/>
          <a:p>
            <a:r>
              <a:rPr lang="it-IT" sz="2000" b="1" dirty="0" smtClean="0">
                <a:solidFill>
                  <a:srgbClr val="FF0000"/>
                </a:solidFill>
              </a:rPr>
              <a:t>Qualifiche del personale dell’impresa di investimento</a:t>
            </a:r>
            <a:endParaRPr lang="it-IT" sz="2000" dirty="0" smtClean="0">
              <a:solidFill>
                <a:srgbClr val="FF0000"/>
              </a:solidFill>
            </a:endParaRPr>
          </a:p>
          <a:p>
            <a:r>
              <a:rPr lang="it-IT" b="1" dirty="0" smtClean="0"/>
              <a:t>Gli intermediari sono tenuti a garantire che il personale coinvolto in aspetti rilevanti del processo di adeguatezza possieda un livello adeguato di conoscenze e competenze.</a:t>
            </a:r>
            <a:endParaRPr lang="it-IT" dirty="0" smtClean="0"/>
          </a:p>
          <a:p>
            <a:pPr>
              <a:buNone/>
            </a:pPr>
            <a:r>
              <a:rPr lang="it-IT" b="1" dirty="0" smtClean="0"/>
              <a:t>(</a:t>
            </a:r>
            <a:r>
              <a:rPr lang="it-IT" b="1" i="1" dirty="0" smtClean="0"/>
              <a:t>Orientamento generale 3, par. 25</a:t>
            </a:r>
            <a:r>
              <a:rPr lang="it-IT" b="1" dirty="0" smtClean="0"/>
              <a:t>)</a:t>
            </a:r>
            <a:endParaRPr lang="it-IT" dirty="0" smtClean="0"/>
          </a:p>
          <a:p>
            <a:pPr>
              <a:buNone/>
            </a:pPr>
            <a:r>
              <a:rPr lang="it-IT" dirty="0" smtClean="0"/>
              <a:t> </a:t>
            </a:r>
          </a:p>
          <a:p>
            <a:endParaRPr lang="it-IT"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60648"/>
            <a:ext cx="8229600" cy="1143000"/>
          </a:xfrm>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70000" lnSpcReduction="20000"/>
          </a:bodyPr>
          <a:lstStyle/>
          <a:p>
            <a:r>
              <a:rPr lang="it-IT" b="1" dirty="0" smtClean="0">
                <a:solidFill>
                  <a:srgbClr val="FF0000"/>
                </a:solidFill>
              </a:rPr>
              <a:t>Portata delle informazioni da raccogliere sui clienti ( principio di proporzionalità)</a:t>
            </a:r>
            <a:endParaRPr lang="it-IT" dirty="0" smtClean="0">
              <a:solidFill>
                <a:srgbClr val="FF0000"/>
              </a:solidFill>
            </a:endParaRPr>
          </a:p>
          <a:p>
            <a:r>
              <a:rPr lang="it-IT" b="1" dirty="0" smtClean="0"/>
              <a:t>Gli intermediari “dovrebbero determinare la portata delle informazioni da raccogliere sui clienti alla luce di tutte le caratteristiche dei servizi di consulenza in materia di investimenti o di gestione di portafogli prestati”.</a:t>
            </a:r>
            <a:endParaRPr lang="it-IT" dirty="0" smtClean="0"/>
          </a:p>
          <a:p>
            <a:r>
              <a:rPr lang="it-IT" b="1" dirty="0" smtClean="0"/>
              <a:t>(</a:t>
            </a:r>
            <a:r>
              <a:rPr lang="it-IT" b="1" i="1" dirty="0" smtClean="0"/>
              <a:t>Orientamento generale 4, par. 29</a:t>
            </a:r>
            <a:r>
              <a:rPr lang="it-IT" b="1" dirty="0" smtClean="0"/>
              <a:t>)</a:t>
            </a:r>
          </a:p>
          <a:p>
            <a:endParaRPr lang="it-IT" b="1" dirty="0" smtClean="0"/>
          </a:p>
          <a:p>
            <a:r>
              <a:rPr lang="it-IT" b="1" dirty="0" smtClean="0"/>
              <a:t>Prima di prestare i servizi di consulenza in materia di investimenti o di gestione di portafogli, gli intermediari “devono sempre raccogliere </a:t>
            </a:r>
            <a:r>
              <a:rPr lang="it-IT" b="1" dirty="0" smtClean="0">
                <a:solidFill>
                  <a:schemeClr val="accent6">
                    <a:lumMod val="75000"/>
                  </a:schemeClr>
                </a:solidFill>
              </a:rPr>
              <a:t>le </a:t>
            </a:r>
            <a:r>
              <a:rPr lang="it-IT" b="1" u="sng" dirty="0" smtClean="0">
                <a:solidFill>
                  <a:schemeClr val="accent6">
                    <a:lumMod val="50000"/>
                  </a:schemeClr>
                </a:solidFill>
              </a:rPr>
              <a:t>“informazioni necessarie</a:t>
            </a:r>
            <a:r>
              <a:rPr lang="it-IT" b="1" dirty="0" smtClean="0">
                <a:solidFill>
                  <a:schemeClr val="accent6">
                    <a:lumMod val="50000"/>
                  </a:schemeClr>
                </a:solidFill>
              </a:rPr>
              <a:t>” sulle conoscenze e le esperienze del cliente, sulla sua situazione finanziaria e sui suoi obiettivi di investimento.</a:t>
            </a:r>
            <a:endParaRPr lang="it-IT" dirty="0" smtClean="0">
              <a:solidFill>
                <a:schemeClr val="accent6">
                  <a:lumMod val="50000"/>
                </a:schemeClr>
              </a:solidFill>
            </a:endParaRPr>
          </a:p>
          <a:p>
            <a:pPr>
              <a:buNone/>
            </a:pPr>
            <a:r>
              <a:rPr lang="it-IT" b="1" dirty="0" smtClean="0"/>
              <a:t>(</a:t>
            </a:r>
            <a:r>
              <a:rPr lang="it-IT" b="1" i="1" dirty="0" smtClean="0"/>
              <a:t>Orientamento generale 4, par. 30</a:t>
            </a:r>
            <a:r>
              <a:rPr lang="it-IT" b="1" dirty="0" smtClean="0"/>
              <a:t>)</a:t>
            </a:r>
          </a:p>
          <a:p>
            <a:endParaRPr lang="it-IT" dirty="0" smtClean="0"/>
          </a:p>
          <a:p>
            <a:pPr>
              <a:buNone/>
            </a:pPr>
            <a:endParaRPr lang="it-IT" dirty="0" smtClean="0"/>
          </a:p>
          <a:p>
            <a:endParaRPr lang="it-IT"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539552" y="260648"/>
            <a:ext cx="8229600" cy="1143000"/>
          </a:xfrm>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77500" lnSpcReduction="20000"/>
          </a:bodyPr>
          <a:lstStyle/>
          <a:p>
            <a:r>
              <a:rPr lang="it-IT" b="1" dirty="0" smtClean="0"/>
              <a:t>Segue: </a:t>
            </a:r>
            <a:r>
              <a:rPr lang="it-IT" b="1" dirty="0" smtClean="0">
                <a:solidFill>
                  <a:srgbClr val="FF0000"/>
                </a:solidFill>
              </a:rPr>
              <a:t>Portata delle informazioni raccolte può subire variazioni. </a:t>
            </a:r>
          </a:p>
          <a:p>
            <a:r>
              <a:rPr lang="it-IT" b="1" dirty="0" smtClean="0"/>
              <a:t>Nel determinare quali informazioni sono “necessarie” e pertinenti, gli intermediari dovrebbero valutare, in relazione alle conoscenze e alle esperienze del cliente, alla sua situazione finanziaria e ai suoi obiettivi di</a:t>
            </a:r>
            <a:r>
              <a:rPr lang="it-IT" dirty="0" smtClean="0"/>
              <a:t> </a:t>
            </a:r>
            <a:r>
              <a:rPr lang="it-IT" b="1" dirty="0" smtClean="0"/>
              <a:t>investimento:</a:t>
            </a:r>
            <a:endParaRPr lang="it-IT" dirty="0" smtClean="0"/>
          </a:p>
          <a:p>
            <a:pPr lvl="1"/>
            <a:r>
              <a:rPr lang="it-IT" b="1" dirty="0" smtClean="0">
                <a:solidFill>
                  <a:schemeClr val="accent2">
                    <a:lumMod val="75000"/>
                  </a:schemeClr>
                </a:solidFill>
              </a:rPr>
              <a:t>a) il tipo di strumento finanziario o di operazione che l’intermediario  può raccomandare o acquistare (compresi la complessità e il livello di rischio);</a:t>
            </a:r>
          </a:p>
          <a:p>
            <a:pPr lvl="1"/>
            <a:r>
              <a:rPr lang="it-IT" b="1" dirty="0" smtClean="0">
                <a:solidFill>
                  <a:schemeClr val="accent2">
                    <a:lumMod val="75000"/>
                  </a:schemeClr>
                </a:solidFill>
              </a:rPr>
              <a:t>b) la natura e la portata del servizio che l’impresa può fornire;</a:t>
            </a:r>
          </a:p>
          <a:p>
            <a:pPr lvl="1"/>
            <a:r>
              <a:rPr lang="it-IT" b="1" dirty="0" smtClean="0">
                <a:solidFill>
                  <a:schemeClr val="accent2">
                    <a:lumMod val="75000"/>
                  </a:schemeClr>
                </a:solidFill>
              </a:rPr>
              <a:t>c) la natura, le esigenze e le caratteristiche del cliente.</a:t>
            </a:r>
          </a:p>
          <a:p>
            <a:pPr>
              <a:buNone/>
            </a:pPr>
            <a:r>
              <a:rPr lang="it-IT" b="1" dirty="0" smtClean="0"/>
              <a:t>(</a:t>
            </a:r>
            <a:r>
              <a:rPr lang="it-IT" b="1" i="1" dirty="0" smtClean="0"/>
              <a:t>Orientamento generale 4, par. 31</a:t>
            </a:r>
            <a:r>
              <a:rPr lang="it-IT" b="1" dirty="0" smtClean="0"/>
              <a:t>)</a:t>
            </a:r>
            <a:endParaRPr lang="it-IT" dirty="0" smtClean="0"/>
          </a:p>
          <a:p>
            <a:endParaRPr lang="it-IT"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77500" lnSpcReduction="20000"/>
          </a:bodyPr>
          <a:lstStyle/>
          <a:p>
            <a:r>
              <a:rPr lang="it-IT" b="1" dirty="0" smtClean="0"/>
              <a:t>Segue: </a:t>
            </a:r>
            <a:r>
              <a:rPr lang="it-IT" b="1" dirty="0" smtClean="0">
                <a:solidFill>
                  <a:srgbClr val="FF0000"/>
                </a:solidFill>
              </a:rPr>
              <a:t>Portata delle informazioni da raccogliere sui clienti (proporzionalità): Strumenti finanziari complessi e/o rischiosi</a:t>
            </a:r>
            <a:endParaRPr lang="it-IT" dirty="0" smtClean="0">
              <a:solidFill>
                <a:srgbClr val="FF0000"/>
              </a:solidFill>
            </a:endParaRPr>
          </a:p>
          <a:p>
            <a:pPr>
              <a:buNone/>
            </a:pPr>
            <a:r>
              <a:rPr lang="it-IT" b="1" dirty="0" smtClean="0"/>
              <a:t> </a:t>
            </a:r>
            <a:endParaRPr lang="it-IT" dirty="0" smtClean="0"/>
          </a:p>
          <a:p>
            <a:r>
              <a:rPr lang="it-IT" b="1" dirty="0" smtClean="0"/>
              <a:t>Nel fornire l'accesso a strumenti finanziari complessi e/o rischiosi, gli intermediari dovrebbero valutare attentamente la necessità di raccogliere informazioni più approfondite sul cliente rispetto alle informazioni che raccoglierebbero in caso di strumenti meno complessi o rischiosi. In tal modo, gli intermediari possono valutare la capacità del cliente di comprendere e sostenere finanziariamente i rischi connessi a tali strumenti.</a:t>
            </a:r>
            <a:endParaRPr lang="it-IT" dirty="0" smtClean="0"/>
          </a:p>
          <a:p>
            <a:pPr>
              <a:buNone/>
            </a:pPr>
            <a:r>
              <a:rPr lang="it-IT" b="1" dirty="0" smtClean="0"/>
              <a:t>(</a:t>
            </a:r>
            <a:r>
              <a:rPr lang="it-IT" b="1" i="1" dirty="0" smtClean="0"/>
              <a:t>Orientamento generale 4, par. 33</a:t>
            </a:r>
            <a:r>
              <a:rPr lang="it-IT" b="1" dirty="0" smtClean="0"/>
              <a:t>)</a:t>
            </a:r>
            <a:endParaRPr lang="it-IT" dirty="0" smtClean="0"/>
          </a:p>
          <a:p>
            <a:endParaRPr lang="it-IT"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92500" lnSpcReduction="10000"/>
          </a:bodyPr>
          <a:lstStyle/>
          <a:p>
            <a:r>
              <a:rPr lang="it-IT" b="1" dirty="0" smtClean="0"/>
              <a:t>Segue: </a:t>
            </a:r>
            <a:r>
              <a:rPr lang="it-IT" b="1" dirty="0" smtClean="0">
                <a:solidFill>
                  <a:srgbClr val="FF0000"/>
                </a:solidFill>
              </a:rPr>
              <a:t>Portata delle informazioni da raccogliere sui clienti (proporzionalità): Strumenti finanziari complessi e/o rischiosi</a:t>
            </a:r>
            <a:endParaRPr lang="it-IT" dirty="0" smtClean="0">
              <a:solidFill>
                <a:srgbClr val="FF0000"/>
              </a:solidFill>
            </a:endParaRPr>
          </a:p>
          <a:p>
            <a:pPr>
              <a:buNone/>
            </a:pPr>
            <a:r>
              <a:rPr lang="it-IT" b="1" dirty="0" smtClean="0"/>
              <a:t> </a:t>
            </a:r>
          </a:p>
          <a:p>
            <a:r>
              <a:rPr lang="it-IT" b="1" dirty="0" smtClean="0"/>
              <a:t>Al riguardo, si ricorda che, ai sensi del par. 16,  già illustrato,  gli intermediari  dovrebbero adottare alcune misure per garantire che il cliente comprenda il concetto di rischio di investimento nonché il rapporto tra il rischio e il rendimento degli investimenti. </a:t>
            </a:r>
            <a:endParaRPr lang="it-IT"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70000" lnSpcReduction="20000"/>
          </a:bodyPr>
          <a:lstStyle/>
          <a:p>
            <a:pPr>
              <a:buNone/>
            </a:pPr>
            <a:r>
              <a:rPr lang="it-IT" b="1" dirty="0" smtClean="0"/>
              <a:t> </a:t>
            </a:r>
            <a:endParaRPr lang="it-IT" dirty="0" smtClean="0">
              <a:solidFill>
                <a:srgbClr val="FF0000"/>
              </a:solidFill>
            </a:endParaRPr>
          </a:p>
          <a:p>
            <a:r>
              <a:rPr lang="it-IT" b="1" dirty="0" smtClean="0"/>
              <a:t>Segue: </a:t>
            </a:r>
            <a:r>
              <a:rPr lang="it-IT" b="1" dirty="0" smtClean="0">
                <a:solidFill>
                  <a:srgbClr val="FF0000"/>
                </a:solidFill>
              </a:rPr>
              <a:t>Portata delle informazioni da raccogliere sui clienti (proporzionalità): Strumenti finanziari illiquidi</a:t>
            </a:r>
            <a:endParaRPr lang="it-IT" dirty="0" smtClean="0">
              <a:solidFill>
                <a:srgbClr val="FF0000"/>
              </a:solidFill>
            </a:endParaRPr>
          </a:p>
          <a:p>
            <a:endParaRPr lang="it-IT" sz="2900" b="1" dirty="0" smtClean="0"/>
          </a:p>
          <a:p>
            <a:r>
              <a:rPr lang="it-IT" sz="2900" b="1" dirty="0" smtClean="0"/>
              <a:t>Per strumenti finanziari illiquidi si intendono quelli che determinano per l’investitore ostacoli o limitazioni allo smobilizzo entro un lasso di tempo ragionevole, a condizioni di prezzo significative, ossia tali da riflettere, direttamente o indirettamente, una pluralità di interessi in acquisto e in vendita.</a:t>
            </a:r>
          </a:p>
          <a:p>
            <a:r>
              <a:rPr lang="it-IT" sz="2900" b="1" dirty="0" smtClean="0"/>
              <a:t>Al fine di verificare che tali condizioni siano soddisfatte potranno valutarsi indicatori quali ad esempio l’ampiezza dello </a:t>
            </a:r>
            <a:r>
              <a:rPr lang="it-IT" sz="2900" b="1" i="1" dirty="0" smtClean="0"/>
              <a:t>spread </a:t>
            </a:r>
            <a:r>
              <a:rPr lang="it-IT" sz="2900" b="1" dirty="0" smtClean="0"/>
              <a:t>denaro/lettera, l’ampiezza e la profondità del </a:t>
            </a:r>
            <a:r>
              <a:rPr lang="it-IT" sz="2900" b="1" i="1" dirty="0" smtClean="0"/>
              <a:t>book </a:t>
            </a:r>
            <a:r>
              <a:rPr lang="it-IT" sz="2900" b="1" dirty="0" smtClean="0"/>
              <a:t>di negoziazione con particolare riguardo alla numerosità dei contributori, la frequenza ed il volume di transazioni, la disponibilità di informativa sulle condizioni delle transazioni.</a:t>
            </a:r>
          </a:p>
          <a:p>
            <a:pPr>
              <a:buNone/>
            </a:pPr>
            <a:r>
              <a:rPr lang="it-IT" sz="2900" b="1" dirty="0" smtClean="0"/>
              <a:t>  </a:t>
            </a:r>
          </a:p>
          <a:p>
            <a:endParaRPr lang="it-IT"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000" b="1" dirty="0" smtClean="0"/>
              <a:t>Gli orientamenti dell’ESMA su alcuni aspetti dei requisiti di adeguatezza prescritti dalla MiFID1</a:t>
            </a:r>
            <a:endParaRPr lang="it-IT" sz="2000" dirty="0"/>
          </a:p>
        </p:txBody>
      </p:sp>
      <p:sp>
        <p:nvSpPr>
          <p:cNvPr id="3" name="Segnaposto contenuto 2"/>
          <p:cNvSpPr>
            <a:spLocks noGrp="1"/>
          </p:cNvSpPr>
          <p:nvPr>
            <p:ph idx="1"/>
          </p:nvPr>
        </p:nvSpPr>
        <p:spPr/>
        <p:txBody>
          <a:bodyPr>
            <a:normAutofit fontScale="47500" lnSpcReduction="20000"/>
          </a:bodyPr>
          <a:lstStyle/>
          <a:p>
            <a:r>
              <a:rPr lang="it-IT" b="1" dirty="0" smtClean="0"/>
              <a:t>Segue: </a:t>
            </a:r>
            <a:r>
              <a:rPr lang="it-IT" b="1" dirty="0" smtClean="0">
                <a:solidFill>
                  <a:srgbClr val="FF0000"/>
                </a:solidFill>
              </a:rPr>
              <a:t>Portata delle informazioni da raccogliere sui clienti (proporzionalità): Strumenti finanziari illiquidi</a:t>
            </a:r>
            <a:endParaRPr lang="it-IT" dirty="0" smtClean="0">
              <a:solidFill>
                <a:srgbClr val="FF0000"/>
              </a:solidFill>
            </a:endParaRPr>
          </a:p>
          <a:p>
            <a:endParaRPr lang="it-IT" b="1" dirty="0" smtClean="0"/>
          </a:p>
          <a:p>
            <a:r>
              <a:rPr lang="it-IT" b="1" dirty="0" smtClean="0"/>
              <a:t>Per gli strumenti finanziari illiquidi , le “informazioni necessarie” da raccogliere comprendono ovviamente informazioni sul periodo di tempo in cui il cliente è disposto a conservare l’investimento. Poiché le informazioni sulla situazione finanziaria del cliente devono sempre essere raccolte, la loro portata può dipendere dal tipo di strumenti finanziari da raccomandare o acquistare. Per strumenti finanziari illiquidi o rischiosi, ad esempio, le “informazioni necessarie” da raccogliere possono includere, come necessari, tutti gli elementi indicati di seguito per garantire che la situazione finanziaria del cliente gli consenta di investire, direttamente o per suo conto, in tali strumenti:</a:t>
            </a:r>
            <a:endParaRPr lang="it-IT" dirty="0" smtClean="0"/>
          </a:p>
          <a:p>
            <a:pPr lvl="1"/>
            <a:r>
              <a:rPr lang="it-IT" b="1" dirty="0" smtClean="0">
                <a:solidFill>
                  <a:srgbClr val="FF0000"/>
                </a:solidFill>
              </a:rPr>
              <a:t>a) il reddito fisso e il reddito totale del cliente, se tale reddito è percepito su base permanente o temporanea, e la fonte di tale reddito (ad esempio, reddito da lavoro, reddito di pensione, reddito da investimenti, rendite da locazione, ecc.);</a:t>
            </a:r>
            <a:endParaRPr lang="it-IT" dirty="0" smtClean="0">
              <a:solidFill>
                <a:srgbClr val="FF0000"/>
              </a:solidFill>
            </a:endParaRPr>
          </a:p>
          <a:p>
            <a:pPr lvl="1"/>
            <a:r>
              <a:rPr lang="it-IT" b="1" dirty="0" smtClean="0">
                <a:solidFill>
                  <a:srgbClr val="FF0000"/>
                </a:solidFill>
              </a:rPr>
              <a:t>b) i beni del cliente, comprese le attività liquide, gli investimenti e i beni immobili, che comprendono gli eventuali investimenti finanziari, beni personali e investimenti immobiliari, fondi pensioni e depositi in contante posseduti dal cliente. Laddove opportuno, l’impresa dovrebbe anche raccogliere informazioni sulle condizioni, i termini, l’accesso, i prestiti, le garanzie e altre restrizioni, se del caso, agli eventuali beni summenzionati;</a:t>
            </a:r>
            <a:endParaRPr lang="it-IT" dirty="0" smtClean="0">
              <a:solidFill>
                <a:srgbClr val="FF0000"/>
              </a:solidFill>
            </a:endParaRPr>
          </a:p>
          <a:p>
            <a:pPr lvl="1"/>
            <a:r>
              <a:rPr lang="it-IT" b="1" dirty="0" smtClean="0">
                <a:solidFill>
                  <a:srgbClr val="FF0000"/>
                </a:solidFill>
              </a:rPr>
              <a:t>c) gli impegni finanziari regolari del cliente, che possono comprendere gli impegni finanziari che il cliente ha assunto o intende assumere (i suoi debiti, l’importo totale del debito e altri impegni periodici, ecc.).</a:t>
            </a:r>
            <a:endParaRPr lang="it-IT" dirty="0" smtClean="0">
              <a:solidFill>
                <a:srgbClr val="FF0000"/>
              </a:solidFill>
            </a:endParaRPr>
          </a:p>
          <a:p>
            <a:r>
              <a:rPr lang="it-IT" b="1" dirty="0" smtClean="0"/>
              <a:t>(</a:t>
            </a:r>
            <a:r>
              <a:rPr lang="it-IT" b="1" i="1" dirty="0" smtClean="0"/>
              <a:t>Orientamento generale 4, par. 34</a:t>
            </a:r>
            <a:r>
              <a:rPr lang="it-IT" b="1" dirty="0" smtClean="0"/>
              <a:t>)</a:t>
            </a:r>
          </a:p>
          <a:p>
            <a:pPr>
              <a:buNone/>
            </a:pPr>
            <a:r>
              <a:rPr lang="it-IT" b="1" dirty="0" smtClean="0"/>
              <a:t> </a:t>
            </a:r>
            <a:endParaRPr lang="it-IT" dirty="0" smtClean="0"/>
          </a:p>
          <a:p>
            <a:endParaRPr lang="it-I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188640"/>
            <a:ext cx="8229600" cy="1143000"/>
          </a:xfrm>
        </p:spPr>
        <p:txBody>
          <a:bodyPr>
            <a:normAutofit/>
          </a:bodyPr>
          <a:lstStyle/>
          <a:p>
            <a:r>
              <a:rPr lang="it-IT" sz="2400" b="1" dirty="0" smtClean="0"/>
              <a:t>Principi fondamentali della gestione di portafoglio</a:t>
            </a:r>
            <a:br>
              <a:rPr lang="it-IT" sz="2400" b="1" dirty="0" smtClean="0"/>
            </a:br>
            <a:endParaRPr lang="it-IT" sz="2400" dirty="0"/>
          </a:p>
        </p:txBody>
      </p:sp>
      <p:sp>
        <p:nvSpPr>
          <p:cNvPr id="3" name="Segnaposto contenuto 2"/>
          <p:cNvSpPr>
            <a:spLocks noGrp="1"/>
          </p:cNvSpPr>
          <p:nvPr>
            <p:ph idx="1"/>
          </p:nvPr>
        </p:nvSpPr>
        <p:spPr/>
        <p:txBody>
          <a:bodyPr>
            <a:normAutofit fontScale="77500" lnSpcReduction="20000"/>
          </a:bodyPr>
          <a:lstStyle/>
          <a:p>
            <a:endParaRPr lang="it-IT" dirty="0" smtClean="0"/>
          </a:p>
          <a:p>
            <a:r>
              <a:rPr lang="it-IT" b="1" i="1" dirty="0" smtClean="0">
                <a:solidFill>
                  <a:schemeClr val="accent1">
                    <a:lumMod val="50000"/>
                  </a:schemeClr>
                </a:solidFill>
              </a:rPr>
              <a:t>La disciplina degli incentivi riguardanti la gestione del portafoglio</a:t>
            </a:r>
            <a:endParaRPr lang="it-IT" dirty="0" smtClean="0"/>
          </a:p>
          <a:p>
            <a:r>
              <a:rPr lang="it-IT" sz="2900" b="1" dirty="0" smtClean="0"/>
              <a:t>L’art. 24, par. 8.  della </a:t>
            </a:r>
            <a:r>
              <a:rPr lang="it-IT" sz="2900" b="1" dirty="0" err="1" smtClean="0"/>
              <a:t>MiFID</a:t>
            </a:r>
            <a:r>
              <a:rPr lang="it-IT" sz="2900" b="1" dirty="0" smtClean="0"/>
              <a:t> 2, prevede che per la fornitura di un servizio di gestione del portafoglio l’impresa di investimento (l’intermediario)  non  debba  accettare e trattenere onorari, commissioni o altri benefici monetari o non monetari pagati o forniti da terzi o da una persona che agisce per conto di terzi in relazione alla prestazione del servizio ai clienti. </a:t>
            </a:r>
          </a:p>
          <a:p>
            <a:r>
              <a:rPr lang="it-IT" sz="2900" b="1" dirty="0" smtClean="0"/>
              <a:t>Occorre comunicare chiaramente i benefici non monetari di entità minima che possono migliorare la qualità del servizio offerto ai clienti e che, per la loro portata e natura, non possono essere considerati tali da pregiudicare il rispetto da parte delle imprese di investimento del dovere di agire nel migliore interesse dei clienti; tali benefici sono esclusi dal divieto di cui sopra.</a:t>
            </a:r>
            <a:endParaRPr lang="it-IT"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55000" lnSpcReduction="20000"/>
          </a:bodyPr>
          <a:lstStyle/>
          <a:p>
            <a:r>
              <a:rPr lang="it-IT" b="1" dirty="0" smtClean="0"/>
              <a:t>Segue: </a:t>
            </a:r>
            <a:r>
              <a:rPr lang="it-IT" b="1" dirty="0" smtClean="0">
                <a:solidFill>
                  <a:srgbClr val="FF0000"/>
                </a:solidFill>
              </a:rPr>
              <a:t>Portata delle informazioni da raccogliere sui clienti (proporzionalità)</a:t>
            </a:r>
          </a:p>
          <a:p>
            <a:endParaRPr lang="it-IT" b="1" dirty="0" smtClean="0">
              <a:solidFill>
                <a:srgbClr val="FF0000"/>
              </a:solidFill>
            </a:endParaRPr>
          </a:p>
          <a:p>
            <a:r>
              <a:rPr lang="it-IT" b="1" dirty="0" smtClean="0"/>
              <a:t>Nel determinare le informazioni da raccogliere, gli intermediari dovrebbero tenere conto anche della natura del servizio da prestare. </a:t>
            </a:r>
            <a:endParaRPr lang="it-IT" dirty="0" smtClean="0"/>
          </a:p>
          <a:p>
            <a:endParaRPr lang="it-IT" b="1" dirty="0" smtClean="0"/>
          </a:p>
          <a:p>
            <a:r>
              <a:rPr lang="it-IT" b="1" dirty="0" smtClean="0"/>
              <a:t>In pratica, questo significa che, nel caso del  servizio di gestione di portafogli, poiché le decisioni in materia di investimenti sono adottate dall’intermediario per conto del cliente, il livello di conoscenza ed esperienza del cliente per quanto riguarda tutti gli strumenti finanziari che possono comporre il portafoglio può essere meno dettagliato del livello che il cliente dovrebbe avere in caso di servizi di consulenza in materia di investimenti. </a:t>
            </a:r>
            <a:endParaRPr lang="it-IT" dirty="0" smtClean="0"/>
          </a:p>
          <a:p>
            <a:endParaRPr lang="it-IT" b="1" dirty="0" smtClean="0"/>
          </a:p>
          <a:p>
            <a:r>
              <a:rPr lang="it-IT" b="1" dirty="0" smtClean="0"/>
              <a:t>Tuttavia, anche in tali situazioni, il cliente dovrebbe almeno comprendere i rischi complessivi del portafoglio e possedere una comprensione generale dei rischi connessi a ogni tipo di strumento finanziario che può essere incluso nel portafoglio. Le imprese dovrebbero acquisire una comprensione e una conoscenza molto chiara del profilo di investimento del cliente. </a:t>
            </a:r>
            <a:endParaRPr lang="it-IT" dirty="0" smtClean="0"/>
          </a:p>
          <a:p>
            <a:pPr>
              <a:buNone/>
            </a:pPr>
            <a:r>
              <a:rPr lang="it-IT" dirty="0" smtClean="0"/>
              <a:t>(</a:t>
            </a:r>
            <a:r>
              <a:rPr lang="it-IT" i="1" dirty="0" smtClean="0"/>
              <a:t>Orientamento generale 4, par. 35</a:t>
            </a:r>
            <a:r>
              <a:rPr lang="it-IT" dirty="0" smtClean="0"/>
              <a:t>)</a:t>
            </a:r>
          </a:p>
          <a:p>
            <a:endParaRPr lang="it-IT"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85000" lnSpcReduction="20000"/>
          </a:bodyPr>
          <a:lstStyle/>
          <a:p>
            <a:r>
              <a:rPr lang="it-IT" b="1" dirty="0" smtClean="0"/>
              <a:t>Segue: </a:t>
            </a:r>
            <a:r>
              <a:rPr lang="it-IT" b="1" dirty="0" smtClean="0">
                <a:solidFill>
                  <a:srgbClr val="FF0000"/>
                </a:solidFill>
              </a:rPr>
              <a:t>Portata delle informazioni da raccogliere sui clienti (proporzionalità)</a:t>
            </a:r>
            <a:endParaRPr lang="it-IT" b="1" dirty="0" smtClean="0"/>
          </a:p>
          <a:p>
            <a:endParaRPr lang="it-IT" b="1" dirty="0" smtClean="0"/>
          </a:p>
          <a:p>
            <a:r>
              <a:rPr lang="it-IT" b="1" dirty="0" smtClean="0"/>
              <a:t>Qualora non ottenga informazioni sufficienti  per prestare servizi di consulenza in materia di investimenti o di gestione di portafogli adatti al cliente, l’intermediario non deve prestare tale servizio al cliente (cfr. art. 35, par. 5, della direttiva 2006/73/CE della Commissione, di esecuzione della </a:t>
            </a:r>
            <a:r>
              <a:rPr lang="it-IT" b="1" dirty="0" err="1" smtClean="0"/>
              <a:t>MiFID</a:t>
            </a:r>
            <a:r>
              <a:rPr lang="it-IT" b="1" dirty="0" smtClean="0"/>
              <a:t> 1, ed ora art. 54, par. 8, del regolamento delegato  (UE) 2017/565 della Commissione).</a:t>
            </a:r>
            <a:endParaRPr lang="it-IT" dirty="0" smtClean="0"/>
          </a:p>
          <a:p>
            <a:pPr>
              <a:buNone/>
            </a:pPr>
            <a:r>
              <a:rPr lang="it-IT" b="1" dirty="0" smtClean="0"/>
              <a:t>(</a:t>
            </a:r>
            <a:r>
              <a:rPr lang="it-IT" b="1" i="1" dirty="0" smtClean="0"/>
              <a:t>Orientamento generale 4, par. 40</a:t>
            </a:r>
            <a:r>
              <a:rPr lang="it-IT" b="1" dirty="0" smtClean="0"/>
              <a:t>)</a:t>
            </a:r>
            <a:endParaRPr lang="it-IT" dirty="0" smtClean="0"/>
          </a:p>
          <a:p>
            <a:endParaRPr lang="it-IT"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62500" lnSpcReduction="20000"/>
          </a:bodyPr>
          <a:lstStyle/>
          <a:p>
            <a:r>
              <a:rPr lang="it-IT" b="1" dirty="0" smtClean="0">
                <a:solidFill>
                  <a:srgbClr val="FF0000"/>
                </a:solidFill>
              </a:rPr>
              <a:t>Affidabilità delle informazioni sui clienti</a:t>
            </a:r>
            <a:endParaRPr lang="it-IT" dirty="0" smtClean="0">
              <a:solidFill>
                <a:srgbClr val="FF0000"/>
              </a:solidFill>
            </a:endParaRPr>
          </a:p>
          <a:p>
            <a:pPr>
              <a:buNone/>
            </a:pPr>
            <a:r>
              <a:rPr lang="it-IT" b="1" dirty="0" smtClean="0"/>
              <a:t> </a:t>
            </a:r>
            <a:endParaRPr lang="it-IT" dirty="0" smtClean="0"/>
          </a:p>
          <a:p>
            <a:r>
              <a:rPr lang="it-IT" b="1" dirty="0" smtClean="0"/>
              <a:t>Gli intermediari dovrebbero adottare misure ragionevoli per garantire che le informazioni raccolte sui clienti s[</a:t>
            </a:r>
            <a:r>
              <a:rPr lang="it-IT" b="1" dirty="0" err="1" smtClean="0"/>
              <a:t>ia</a:t>
            </a:r>
            <a:r>
              <a:rPr lang="it-IT" b="1" dirty="0" smtClean="0"/>
              <a:t>]no affidabili. </a:t>
            </a:r>
            <a:endParaRPr lang="it-IT" dirty="0" smtClean="0"/>
          </a:p>
          <a:p>
            <a:endParaRPr lang="it-IT" b="1" dirty="0" smtClean="0"/>
          </a:p>
          <a:p>
            <a:r>
              <a:rPr lang="it-IT" b="1" dirty="0" smtClean="0"/>
              <a:t>In particolare,  essi dovrebbero:</a:t>
            </a:r>
            <a:endParaRPr lang="it-IT" dirty="0" smtClean="0"/>
          </a:p>
          <a:p>
            <a:pPr lvl="1"/>
            <a:r>
              <a:rPr lang="it-IT" b="1" dirty="0" smtClean="0">
                <a:solidFill>
                  <a:schemeClr val="tx2"/>
                </a:solidFill>
              </a:rPr>
              <a:t>a) non fare indebitamente affidamento sulle autovalutazioni dei clienti in relazione alle loro conoscenze, esperienze e situazione finanziaria;</a:t>
            </a:r>
          </a:p>
          <a:p>
            <a:pPr lvl="1"/>
            <a:r>
              <a:rPr lang="it-IT" b="1" dirty="0" smtClean="0">
                <a:solidFill>
                  <a:schemeClr val="tx2"/>
                </a:solidFill>
              </a:rPr>
              <a:t>b) garantire che siano opportunamente studiati tutti gli strumenti impiegati nel processo di valutazione dell’adeguatezza (ad esempio domande non formulate in modo da condurre il cliente verso un tipo di investimento specifico); e</a:t>
            </a:r>
          </a:p>
          <a:p>
            <a:pPr lvl="1"/>
            <a:r>
              <a:rPr lang="it-IT" b="1" dirty="0" smtClean="0">
                <a:solidFill>
                  <a:schemeClr val="tx2"/>
                </a:solidFill>
              </a:rPr>
              <a:t>c) adottare misure per garantire la coerenza delle informazioni sui clienti. </a:t>
            </a:r>
          </a:p>
          <a:p>
            <a:pPr lvl="1"/>
            <a:r>
              <a:rPr lang="it-IT" b="1" dirty="0" smtClean="0"/>
              <a:t>(</a:t>
            </a:r>
            <a:r>
              <a:rPr lang="it-IT" b="1" i="1" dirty="0" smtClean="0"/>
              <a:t>Orientamento generale 5, par. 41</a:t>
            </a:r>
            <a:r>
              <a:rPr lang="it-IT" b="1" dirty="0" smtClean="0"/>
              <a:t>)</a:t>
            </a:r>
            <a:endParaRPr lang="it-IT"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a:xfrm>
            <a:off x="467544" y="1412776"/>
            <a:ext cx="8229600" cy="4525963"/>
          </a:xfrm>
        </p:spPr>
        <p:txBody>
          <a:bodyPr>
            <a:normAutofit fontScale="70000" lnSpcReduction="20000"/>
          </a:bodyPr>
          <a:lstStyle/>
          <a:p>
            <a:r>
              <a:rPr lang="it-IT" b="1" dirty="0" smtClean="0"/>
              <a:t>Segue:  </a:t>
            </a:r>
            <a:r>
              <a:rPr lang="it-IT" b="1" dirty="0" smtClean="0">
                <a:solidFill>
                  <a:srgbClr val="FF0000"/>
                </a:solidFill>
              </a:rPr>
              <a:t>Affidabilità delle informazioni sui clienti</a:t>
            </a:r>
          </a:p>
          <a:p>
            <a:r>
              <a:rPr lang="it-IT" b="1" dirty="0" smtClean="0"/>
              <a:t> I clienti sono tenuti a fornire informazioni corrette, aggiornate e complete necessarie per la valutazione dell’adeguatezza. </a:t>
            </a:r>
            <a:endParaRPr lang="it-IT" dirty="0" smtClean="0"/>
          </a:p>
          <a:p>
            <a:pPr lvl="1"/>
            <a:r>
              <a:rPr lang="it-IT" b="1" dirty="0" smtClean="0"/>
              <a:t>Tuttavia, gli intermediari devono adottare misure ragionevoli per verificare l’affidabilità delle informazioni raccolte sui clienti. È compito degli intermediari  garantire di avere a disposizione le informazioni adeguate per effettuare la valutazione dell’adeguatezza. </a:t>
            </a:r>
          </a:p>
          <a:p>
            <a:pPr lvl="1"/>
            <a:r>
              <a:rPr lang="it-IT" b="1" dirty="0" smtClean="0"/>
              <a:t>Essi, ad esempio, dovrebbero valutare l’eventuale presenza di evidenti inesattezze nelle informazioni fornite dai propri clienti, nonché garantire che le domande poste a questi ultimi possano essere comprese correttamente e che qualsiasi altro metodo utilizzato per raccogliere le informazioni sia studiato in modo tale da ottenere le informazioni richieste per la valutazione dell'adeguatezza.</a:t>
            </a:r>
          </a:p>
          <a:p>
            <a:pPr marL="342900" lvl="1" indent="-342900" algn="just">
              <a:buNone/>
            </a:pPr>
            <a:r>
              <a:rPr lang="it-IT" b="1" dirty="0" smtClean="0"/>
              <a:t>(</a:t>
            </a:r>
            <a:r>
              <a:rPr lang="it-IT" b="1" i="1" dirty="0" smtClean="0"/>
              <a:t>Orientamento generale 5, par. 42</a:t>
            </a:r>
            <a:r>
              <a:rPr lang="it-IT" b="1" dirty="0" smtClean="0"/>
              <a:t>)</a:t>
            </a:r>
            <a:endParaRPr lang="it-IT" dirty="0" smtClean="0"/>
          </a:p>
          <a:p>
            <a:endParaRPr lang="it-IT"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70000" lnSpcReduction="20000"/>
          </a:bodyPr>
          <a:lstStyle/>
          <a:p>
            <a:endParaRPr lang="it-IT" b="1" dirty="0" smtClean="0"/>
          </a:p>
          <a:p>
            <a:r>
              <a:rPr lang="it-IT" b="1" dirty="0" smtClean="0"/>
              <a:t>Segue:  </a:t>
            </a:r>
            <a:r>
              <a:rPr lang="it-IT" b="1" dirty="0" smtClean="0">
                <a:solidFill>
                  <a:srgbClr val="FF0000"/>
                </a:solidFill>
              </a:rPr>
              <a:t>Affidabilità delle informazioni sui clienti</a:t>
            </a:r>
            <a:endParaRPr lang="it-IT" b="1" dirty="0" smtClean="0"/>
          </a:p>
          <a:p>
            <a:r>
              <a:rPr lang="it-IT" b="1" dirty="0" smtClean="0"/>
              <a:t>L’autovalutazione dovrebbe essere controbilanciata da criteri oggettivi, ad esempio:</a:t>
            </a:r>
            <a:endParaRPr lang="it-IT" dirty="0" smtClean="0"/>
          </a:p>
          <a:p>
            <a:pPr lvl="1"/>
            <a:r>
              <a:rPr lang="it-IT" b="1" dirty="0" smtClean="0"/>
              <a:t>a) invece di chiedere a un cliente se ritiene di avere sufficiente esperienza per investire in alcuni strumenti, l’intermediario potrebbe chiedergli quali tipi di strumenti conosce;</a:t>
            </a:r>
            <a:endParaRPr lang="it-IT" dirty="0" smtClean="0"/>
          </a:p>
          <a:p>
            <a:pPr lvl="1"/>
            <a:r>
              <a:rPr lang="it-IT" b="1" dirty="0" smtClean="0"/>
              <a:t>b) invece di chiedere a un cliente se ritiene di avere fondi sufficienti per effettuare investimenti, l’intermediario potrebbe richiedere dati oggettivi sulla situazione finanziaria del cliente;</a:t>
            </a:r>
            <a:endParaRPr lang="it-IT" dirty="0" smtClean="0"/>
          </a:p>
          <a:p>
            <a:pPr lvl="1"/>
            <a:r>
              <a:rPr lang="it-IT" b="1" dirty="0" smtClean="0"/>
              <a:t>c) invece di chiedere a un cliente se si sente in grado di sostenere i rischi, l’intermediario potrebbe chiedere quale livello di perdita il cliente è disposto ad accettare in un determinato periodo di tempo, sia su investimenti individuali, sia sull’intero portafoglio.</a:t>
            </a:r>
            <a:endParaRPr lang="it-IT" dirty="0" smtClean="0"/>
          </a:p>
          <a:p>
            <a:pPr marL="342900" lvl="1" indent="-342900">
              <a:buNone/>
            </a:pPr>
            <a:r>
              <a:rPr lang="it-IT" b="1" dirty="0" smtClean="0"/>
              <a:t>(</a:t>
            </a:r>
            <a:r>
              <a:rPr lang="it-IT" b="1" i="1" dirty="0" smtClean="0"/>
              <a:t>Orientamento generale 5, par. 43</a:t>
            </a:r>
            <a:r>
              <a:rPr lang="it-IT" b="1" dirty="0" smtClean="0"/>
              <a:t>)</a:t>
            </a:r>
            <a:endParaRPr lang="it-IT" dirty="0" smtClean="0"/>
          </a:p>
          <a:p>
            <a:endParaRPr lang="it-IT" dirty="0" smtClean="0"/>
          </a:p>
          <a:p>
            <a:pPr lvl="1"/>
            <a:endParaRPr lang="it-IT"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000" b="1" dirty="0" smtClean="0"/>
              <a:t>Gli orientamenti dell’ESMA su alcuni aspetti dei requisiti di adeguatezza prescritti dalla MiFID1</a:t>
            </a:r>
            <a:endParaRPr lang="it-IT" sz="2000" dirty="0"/>
          </a:p>
        </p:txBody>
      </p:sp>
      <p:sp>
        <p:nvSpPr>
          <p:cNvPr id="3" name="Segnaposto contenuto 2"/>
          <p:cNvSpPr>
            <a:spLocks noGrp="1"/>
          </p:cNvSpPr>
          <p:nvPr>
            <p:ph idx="1"/>
          </p:nvPr>
        </p:nvSpPr>
        <p:spPr/>
        <p:txBody>
          <a:bodyPr>
            <a:normAutofit fontScale="70000" lnSpcReduction="20000"/>
          </a:bodyPr>
          <a:lstStyle/>
          <a:p>
            <a:r>
              <a:rPr lang="it-IT" b="1" dirty="0" smtClean="0"/>
              <a:t>Segue:  </a:t>
            </a:r>
            <a:r>
              <a:rPr lang="it-IT" b="1" dirty="0" smtClean="0">
                <a:solidFill>
                  <a:srgbClr val="FF0000"/>
                </a:solidFill>
              </a:rPr>
              <a:t>Affidabilità delle informazioni sui clienti</a:t>
            </a:r>
          </a:p>
          <a:p>
            <a:pPr>
              <a:buNone/>
            </a:pPr>
            <a:endParaRPr lang="it-IT" b="1" dirty="0" smtClean="0"/>
          </a:p>
          <a:p>
            <a:endParaRPr lang="it-IT" b="1" dirty="0" smtClean="0"/>
          </a:p>
          <a:p>
            <a:r>
              <a:rPr lang="it-IT" b="1" dirty="0" smtClean="0"/>
              <a:t>Se gli intermediari impiegano strumenti da usare da parte dei clienti nell’ambito del processo di valutazione dell’adeguatezza (come questionari </a:t>
            </a:r>
            <a:r>
              <a:rPr lang="it-IT" b="1" i="1" dirty="0" smtClean="0"/>
              <a:t>online</a:t>
            </a:r>
            <a:r>
              <a:rPr lang="it-IT" b="1" dirty="0" smtClean="0"/>
              <a:t> o</a:t>
            </a:r>
            <a:r>
              <a:rPr lang="it-IT" b="1" i="1" dirty="0" smtClean="0"/>
              <a:t> software </a:t>
            </a:r>
            <a:r>
              <a:rPr lang="it-IT" b="1" dirty="0" smtClean="0"/>
              <a:t>per la definizione del</a:t>
            </a:r>
            <a:r>
              <a:rPr lang="it-IT" dirty="0" smtClean="0"/>
              <a:t> </a:t>
            </a:r>
            <a:r>
              <a:rPr lang="it-IT" b="1" dirty="0" smtClean="0"/>
              <a:t>profilo del rischio), essi dovrebbero garantire che vi siano sistemi e controlli adeguati per garantire  che tali strumenti siano adatti allo scopo e producano risultati soddisfacenti. Il software per la definizione del profilo di rischio, ad esempio, potrebbe includere alcuni controlli di coerenza delle risposte fornite dai clienti per evidenziare le contraddizioni tra varie informazioni raccolte.</a:t>
            </a:r>
            <a:endParaRPr lang="it-IT" dirty="0" smtClean="0"/>
          </a:p>
          <a:p>
            <a:pPr marL="342900" lvl="1" indent="-342900"/>
            <a:r>
              <a:rPr lang="it-IT" b="1" dirty="0" smtClean="0"/>
              <a:t> (</a:t>
            </a:r>
            <a:r>
              <a:rPr lang="it-IT" b="1" i="1" dirty="0" smtClean="0"/>
              <a:t>Orientamento generale 5, par. 44</a:t>
            </a:r>
            <a:r>
              <a:rPr lang="it-IT" b="1" dirty="0" smtClean="0"/>
              <a:t>)</a:t>
            </a:r>
            <a:endParaRPr lang="it-IT" dirty="0" smtClean="0"/>
          </a:p>
          <a:p>
            <a:pPr>
              <a:buNone/>
            </a:pPr>
            <a:endParaRPr lang="it-IT" dirty="0" smtClean="0"/>
          </a:p>
          <a:p>
            <a:endParaRPr lang="it-IT"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92500"/>
          </a:bodyPr>
          <a:lstStyle/>
          <a:p>
            <a:r>
              <a:rPr lang="it-IT" sz="1900" b="1" dirty="0" smtClean="0"/>
              <a:t>Segue:  </a:t>
            </a:r>
            <a:r>
              <a:rPr lang="it-IT" sz="1900" b="1" dirty="0" smtClean="0">
                <a:solidFill>
                  <a:srgbClr val="FF0000"/>
                </a:solidFill>
              </a:rPr>
              <a:t>Affidabilità delle informazioni sui clienti</a:t>
            </a:r>
          </a:p>
          <a:p>
            <a:r>
              <a:rPr lang="it-IT" sz="3000" b="1" dirty="0" smtClean="0"/>
              <a:t>Gli intermediari, inoltre, dovrebbero adottare misure ragionevoli per attenuare i rischi potenziali connessi all’uso di tali strumenti. Rischi potenziali potrebbero sorgere, ad esempio, quando i clienti (dietro loro iniziativa o se incoraggiati dal personale di contatto con il pubblico) modificano le loro risposte per accedere a strumenti finanziari che potrebbero non essere adatti a loro.</a:t>
            </a:r>
          </a:p>
          <a:p>
            <a:pPr marL="342900" lvl="1" indent="-342900">
              <a:buNone/>
            </a:pPr>
            <a:r>
              <a:rPr lang="it-IT" b="1" dirty="0" smtClean="0"/>
              <a:t> (</a:t>
            </a:r>
            <a:r>
              <a:rPr lang="it-IT" b="1" i="1" dirty="0" smtClean="0"/>
              <a:t>Orientamento generale 5, par. 45</a:t>
            </a:r>
            <a:r>
              <a:rPr lang="it-IT" b="1" dirty="0" smtClean="0"/>
              <a:t>)</a:t>
            </a:r>
            <a:endParaRPr lang="it-IT" dirty="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77500" lnSpcReduction="20000"/>
          </a:bodyPr>
          <a:lstStyle/>
          <a:p>
            <a:pPr marL="342900" lvl="1" indent="-342900">
              <a:buFont typeface="Arial" pitchFamily="34" charset="0"/>
              <a:buChar char="•"/>
            </a:pPr>
            <a:r>
              <a:rPr lang="it-IT" b="1" dirty="0" smtClean="0"/>
              <a:t> Segue:  </a:t>
            </a:r>
            <a:r>
              <a:rPr lang="it-IT" b="1" dirty="0" smtClean="0">
                <a:solidFill>
                  <a:srgbClr val="FF0000"/>
                </a:solidFill>
              </a:rPr>
              <a:t>Affidabilità delle informazioni sui clienti</a:t>
            </a:r>
            <a:endParaRPr lang="it-IT" b="1" dirty="0" smtClean="0"/>
          </a:p>
          <a:p>
            <a:pPr marL="342900" lvl="1" indent="-342900">
              <a:buFont typeface="Arial" pitchFamily="34" charset="0"/>
              <a:buChar char="•"/>
            </a:pPr>
            <a:endParaRPr lang="it-IT" b="1" dirty="0" smtClean="0"/>
          </a:p>
          <a:p>
            <a:pPr marL="342900" lvl="1" indent="-342900"/>
            <a:r>
              <a:rPr lang="it-IT" b="1" dirty="0" smtClean="0"/>
              <a:t>Al fine di garantire la coerenza delle informazioni sui clienti, gli intermediari dovrebbero:</a:t>
            </a:r>
          </a:p>
          <a:p>
            <a:pPr marL="742950" lvl="2" indent="-342900"/>
            <a:r>
              <a:rPr lang="it-IT" b="1" dirty="0" smtClean="0">
                <a:solidFill>
                  <a:schemeClr val="tx2"/>
                </a:solidFill>
              </a:rPr>
              <a:t>-  valutare le informazioni raccolte nel loro complesso;</a:t>
            </a:r>
          </a:p>
          <a:p>
            <a:pPr marL="742950" lvl="2" indent="-342900"/>
            <a:r>
              <a:rPr lang="it-IT" b="1" dirty="0" smtClean="0">
                <a:solidFill>
                  <a:schemeClr val="tx2"/>
                </a:solidFill>
              </a:rPr>
              <a:t>- prestare attenzione a possibili contraddizioni rilevanti presenti tra le varie informazioni raccolte e contattare il cliente con l’intento di risolvere eventuali incoerenze o inesattezze materiali. </a:t>
            </a:r>
          </a:p>
          <a:p>
            <a:pPr marL="342900" lvl="1" indent="-342900">
              <a:buFont typeface="Arial" pitchFamily="34" charset="0"/>
              <a:buChar char="•"/>
            </a:pPr>
            <a:endParaRPr lang="it-IT" b="1" dirty="0" smtClean="0"/>
          </a:p>
          <a:p>
            <a:pPr marL="342900" lvl="1" indent="-342900">
              <a:buFont typeface="Arial" pitchFamily="34" charset="0"/>
              <a:buChar char="•"/>
            </a:pPr>
            <a:r>
              <a:rPr lang="it-IT" b="1" dirty="0" smtClean="0"/>
              <a:t>Esempi di tali contraddizioni sono i clienti con scarse conoscenze ed esperienze e un atteggiamento aggressivo nei confronti del rischio o con un profilo di rischio prudente e obiettivi di investimento ambiziosi</a:t>
            </a:r>
          </a:p>
          <a:p>
            <a:pPr marL="342900" lvl="1" indent="-342900">
              <a:buFont typeface="Arial" pitchFamily="34" charset="0"/>
              <a:buChar char="•"/>
            </a:pPr>
            <a:endParaRPr lang="it-IT" b="1" dirty="0" smtClean="0"/>
          </a:p>
          <a:p>
            <a:pPr marL="342900" lvl="1" indent="-342900">
              <a:buNone/>
            </a:pPr>
            <a:r>
              <a:rPr lang="it-IT" b="1" dirty="0" smtClean="0"/>
              <a:t>(</a:t>
            </a:r>
            <a:r>
              <a:rPr lang="it-IT" b="1" i="1" dirty="0" smtClean="0"/>
              <a:t>Orientamento generale 5, par. 46</a:t>
            </a:r>
            <a:r>
              <a:rPr lang="it-IT" b="1" dirty="0" smtClean="0"/>
              <a:t>)</a:t>
            </a:r>
            <a:endParaRPr lang="it-IT" dirty="0" smtClean="0"/>
          </a:p>
          <a:p>
            <a:endParaRPr lang="it-IT"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lstStyle/>
          <a:p>
            <a:r>
              <a:rPr lang="it-IT" sz="2000" b="1" dirty="0" smtClean="0"/>
              <a:t>Segue:  </a:t>
            </a:r>
            <a:r>
              <a:rPr lang="it-IT" sz="2000" b="1" dirty="0" smtClean="0">
                <a:solidFill>
                  <a:srgbClr val="FF0000"/>
                </a:solidFill>
              </a:rPr>
              <a:t>Affidabilità delle informazioni sui clienti</a:t>
            </a:r>
          </a:p>
          <a:p>
            <a:r>
              <a:rPr lang="it-IT" b="1" dirty="0" smtClean="0"/>
              <a:t>Da tutto ciò, in estrema sintesi, deriva la necessità di adottare gli strumenti più idonei alla corretta rilevazione delle caratteristiche della clientela, implementando presidi </a:t>
            </a:r>
            <a:r>
              <a:rPr lang="it-IT" b="1" i="1" dirty="0" smtClean="0"/>
              <a:t>ad hoc</a:t>
            </a:r>
            <a:r>
              <a:rPr lang="it-IT" b="1" dirty="0" smtClean="0"/>
              <a:t> in grado di assicurare l’attendibilità dei dati raccolti ed il relativo aggiornamento.</a:t>
            </a:r>
            <a:endParaRPr lang="it-IT"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a:bodyPr>
          <a:lstStyle/>
          <a:p>
            <a:r>
              <a:rPr lang="it-IT" b="1" dirty="0" smtClean="0">
                <a:solidFill>
                  <a:srgbClr val="FF0000"/>
                </a:solidFill>
              </a:rPr>
              <a:t>Aggiornamento delle informazioni sui clienti</a:t>
            </a:r>
            <a:endParaRPr lang="it-IT" b="1" dirty="0" smtClean="0"/>
          </a:p>
          <a:p>
            <a:pPr algn="just"/>
            <a:r>
              <a:rPr lang="it-IT" b="1" dirty="0" smtClean="0"/>
              <a:t>Se l’intermediario ha un rapporto continuativo con il cliente, dovrebbe adottare</a:t>
            </a:r>
            <a:r>
              <a:rPr lang="it-IT" dirty="0" smtClean="0"/>
              <a:t> </a:t>
            </a:r>
            <a:r>
              <a:rPr lang="it-IT" b="1" dirty="0" smtClean="0"/>
              <a:t>procedure adeguate al fine di conservare informazioni aggiornate e adeguate sul cliente.</a:t>
            </a:r>
            <a:endParaRPr lang="it-IT" dirty="0" smtClean="0"/>
          </a:p>
          <a:p>
            <a:pPr algn="just"/>
            <a:r>
              <a:rPr lang="it-IT" b="1" i="1" dirty="0" smtClean="0"/>
              <a:t>(Orientamento generale 6, par. 47)</a:t>
            </a:r>
            <a:endParaRPr lang="it-IT"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sz="2800" b="1" dirty="0" smtClean="0"/>
              <a:t/>
            </a:r>
            <a:br>
              <a:rPr lang="it-IT" sz="2800" b="1" dirty="0" smtClean="0"/>
            </a:br>
            <a:r>
              <a:rPr lang="it-IT" sz="2800" b="1" dirty="0" smtClean="0"/>
              <a:t>Principi fondamentali della gestione di portafoglio</a:t>
            </a:r>
            <a:br>
              <a:rPr lang="it-IT" sz="2800" b="1" dirty="0" smtClean="0"/>
            </a:br>
            <a:endParaRPr lang="it-IT" sz="2800" dirty="0"/>
          </a:p>
        </p:txBody>
      </p:sp>
      <p:sp>
        <p:nvSpPr>
          <p:cNvPr id="3" name="Segnaposto contenuto 2"/>
          <p:cNvSpPr>
            <a:spLocks noGrp="1"/>
          </p:cNvSpPr>
          <p:nvPr>
            <p:ph idx="1"/>
          </p:nvPr>
        </p:nvSpPr>
        <p:spPr/>
        <p:txBody>
          <a:bodyPr>
            <a:normAutofit fontScale="77500" lnSpcReduction="20000"/>
          </a:bodyPr>
          <a:lstStyle/>
          <a:p>
            <a:r>
              <a:rPr lang="it-IT" b="1" i="1" dirty="0" smtClean="0"/>
              <a:t>(segue) </a:t>
            </a:r>
            <a:r>
              <a:rPr lang="it-IT" b="1" i="1" dirty="0" smtClean="0">
                <a:solidFill>
                  <a:schemeClr val="accent1">
                    <a:lumMod val="50000"/>
                  </a:schemeClr>
                </a:solidFill>
              </a:rPr>
              <a:t>La disciplina degli incentivi riguardanti la gestione del portafoglio</a:t>
            </a:r>
          </a:p>
          <a:p>
            <a:endParaRPr lang="it-IT" b="1" dirty="0" smtClean="0"/>
          </a:p>
          <a:p>
            <a:r>
              <a:rPr lang="it-IT" b="1" dirty="0" smtClean="0"/>
              <a:t>Nella prestazione del servizio di gestione di portafogli non devono essere accettati e trattenuti onorari, commissioni o altri benefici monetari o non monetari pagati o forniti da terzi o da una persona che agisce per conto di terzi, </a:t>
            </a:r>
            <a:r>
              <a:rPr lang="it-IT" b="1" dirty="0" smtClean="0">
                <a:solidFill>
                  <a:srgbClr val="FF0000"/>
                </a:solidFill>
              </a:rPr>
              <a:t>ad eccezione dei benefici non monetari di entità minima che possono migliorare la qualità del servizio offerto ai clienti e che, per la loro portata e natura, non possono essere considerati tali da pregiudicare il rispetto del dovere di agire nel migliore interesse dei clienti</a:t>
            </a:r>
            <a:r>
              <a:rPr lang="it-IT" b="1" dirty="0" smtClean="0"/>
              <a:t>. Tali benefici non monetari di entità minima devono essere chiaramente comunicati ai clienti (art. 24, comma 1-</a:t>
            </a:r>
            <a:r>
              <a:rPr lang="it-IT" b="1" i="1" dirty="0" smtClean="0"/>
              <a:t>bis</a:t>
            </a:r>
            <a:r>
              <a:rPr lang="it-IT" b="1" dirty="0" smtClean="0"/>
              <a:t>, del </a:t>
            </a:r>
            <a:r>
              <a:rPr lang="it-IT" b="1" dirty="0" err="1" smtClean="0"/>
              <a:t>Tuf</a:t>
            </a:r>
            <a:r>
              <a:rPr lang="it-IT" b="1" dirty="0" smtClean="0"/>
              <a:t>).</a:t>
            </a:r>
          </a:p>
          <a:p>
            <a:endParaRPr lang="it-IT" b="1" dirty="0" smtClean="0"/>
          </a:p>
          <a:p>
            <a:endParaRPr lang="it-IT" i="1" dirty="0" smtClean="0"/>
          </a:p>
          <a:p>
            <a:endParaRPr lang="it-IT" i="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260648"/>
            <a:ext cx="8229600" cy="1143000"/>
          </a:xfrm>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70000" lnSpcReduction="20000"/>
          </a:bodyPr>
          <a:lstStyle/>
          <a:p>
            <a:r>
              <a:rPr lang="it-IT" b="1" dirty="0" smtClean="0"/>
              <a:t>Segue: </a:t>
            </a:r>
            <a:r>
              <a:rPr lang="it-IT" b="1" dirty="0" smtClean="0">
                <a:solidFill>
                  <a:srgbClr val="FF0000"/>
                </a:solidFill>
              </a:rPr>
              <a:t>Aggiornamento delle informazioni sui clienti</a:t>
            </a:r>
          </a:p>
          <a:p>
            <a:r>
              <a:rPr lang="it-IT" b="1" dirty="0" smtClean="0"/>
              <a:t>Se presta un servizio continuo di gestione di portafogli, l’intermediario deve conservare informazioni aggiornate e adeguate sul cliente per poter effettuare la necessaria valutazione dell’adeguatezza. </a:t>
            </a:r>
            <a:endParaRPr lang="it-IT" dirty="0" smtClean="0"/>
          </a:p>
          <a:p>
            <a:endParaRPr lang="it-IT" b="1" dirty="0" smtClean="0"/>
          </a:p>
          <a:p>
            <a:r>
              <a:rPr lang="it-IT" b="1" dirty="0" smtClean="0"/>
              <a:t>Pertanto, gli intermediari dovranno adottare procedure che definiscono:</a:t>
            </a:r>
            <a:endParaRPr lang="it-IT" dirty="0" smtClean="0"/>
          </a:p>
          <a:p>
            <a:pPr lvl="1"/>
            <a:r>
              <a:rPr lang="it-IT" b="1" dirty="0" smtClean="0"/>
              <a:t>a) quali informazioni raccolte dovrebbero essere soggette ad aggiornamento e con quale frequenza;</a:t>
            </a:r>
            <a:endParaRPr lang="it-IT" dirty="0" smtClean="0"/>
          </a:p>
          <a:p>
            <a:pPr lvl="1"/>
            <a:r>
              <a:rPr lang="it-IT" b="1" dirty="0" smtClean="0"/>
              <a:t>b) le modalità dell’aggiornamento e le misure da adottare quando si ricevono informazioni aggiuntive o aggiornate o quando il cliente non fornisce le informazioni richieste.</a:t>
            </a:r>
            <a:endParaRPr lang="it-IT" dirty="0" smtClean="0"/>
          </a:p>
          <a:p>
            <a:endParaRPr lang="it-IT" b="1" dirty="0" smtClean="0"/>
          </a:p>
          <a:p>
            <a:r>
              <a:rPr lang="it-IT" b="1" i="1" dirty="0" smtClean="0"/>
              <a:t>(Orientamento generale 6, par. 48)</a:t>
            </a:r>
            <a:endParaRPr lang="it-IT" dirty="0" smtClean="0"/>
          </a:p>
          <a:p>
            <a:endParaRPr lang="it-IT" dirty="0" smtClean="0"/>
          </a:p>
          <a:p>
            <a:endParaRPr lang="it-IT" dirty="0" smtClean="0">
              <a:solidFill>
                <a:srgbClr val="FF0000"/>
              </a:solidFill>
            </a:endParaRPr>
          </a:p>
          <a:p>
            <a:endParaRPr lang="it-IT"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62500" lnSpcReduction="20000"/>
          </a:bodyPr>
          <a:lstStyle/>
          <a:p>
            <a:r>
              <a:rPr lang="it-IT" b="1" dirty="0" smtClean="0"/>
              <a:t>Segue: </a:t>
            </a:r>
            <a:r>
              <a:rPr lang="it-IT" b="1" dirty="0" smtClean="0">
                <a:solidFill>
                  <a:srgbClr val="FF0000"/>
                </a:solidFill>
              </a:rPr>
              <a:t>Aggiornamento delle informazioni sui clienti</a:t>
            </a:r>
          </a:p>
          <a:p>
            <a:pPr>
              <a:buNone/>
            </a:pPr>
            <a:endParaRPr lang="it-IT" b="1" dirty="0" smtClean="0"/>
          </a:p>
          <a:p>
            <a:r>
              <a:rPr lang="it-IT" b="1" dirty="0" smtClean="0"/>
              <a:t>La frequenza dell'aggiornamento può variare, ad esempio, a seconda dei profili di rischio dei clienti: sulla base delle informazioni raccolte sul cliente nell’ambito dei requisiti di adeguatezza, l’intermediario determina spesso</a:t>
            </a:r>
            <a:r>
              <a:rPr lang="it-IT" dirty="0" smtClean="0"/>
              <a:t> </a:t>
            </a:r>
            <a:r>
              <a:rPr lang="it-IT" b="1" dirty="0" smtClean="0"/>
              <a:t>il profilo di rischio di investimento del cliente, ossia quale tipo di servizi di investimento o di strumenti finanziari può essere generalmente adatto al cliente, tenendo conto delle sue conoscenze e delle sue esperienze, della sua situazione finanziaria e dei suoi obiettivi di investimento. </a:t>
            </a:r>
          </a:p>
          <a:p>
            <a:endParaRPr lang="it-IT" b="1" dirty="0" smtClean="0"/>
          </a:p>
          <a:p>
            <a:r>
              <a:rPr lang="it-IT" b="1" dirty="0" smtClean="0">
                <a:solidFill>
                  <a:schemeClr val="tx2">
                    <a:lumMod val="50000"/>
                  </a:schemeClr>
                </a:solidFill>
              </a:rPr>
              <a:t>Un profilo di rischio più elevato può richiedere un aggiornamento più frequente rispetto a un profilo di rischio più basso. Alcuni eventi, inoltre, possono portare a un processo di aggiornamento come succede, ad esempio, nel caso di clienti che raggiungono l’età pensionabile.</a:t>
            </a:r>
            <a:endParaRPr lang="it-IT" dirty="0" smtClean="0">
              <a:solidFill>
                <a:schemeClr val="tx2">
                  <a:lumMod val="50000"/>
                </a:schemeClr>
              </a:solidFill>
            </a:endParaRPr>
          </a:p>
          <a:p>
            <a:pPr>
              <a:buNone/>
            </a:pPr>
            <a:r>
              <a:rPr lang="it-IT" b="1" dirty="0" smtClean="0"/>
              <a:t>(</a:t>
            </a:r>
            <a:r>
              <a:rPr lang="it-IT" b="1" i="1" dirty="0" smtClean="0"/>
              <a:t>Orientamento generale 6, par. 49)</a:t>
            </a:r>
            <a:endParaRPr lang="it-IT"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85000" lnSpcReduction="10000"/>
          </a:bodyPr>
          <a:lstStyle/>
          <a:p>
            <a:r>
              <a:rPr lang="it-IT" b="1" dirty="0" smtClean="0"/>
              <a:t>Segue: </a:t>
            </a:r>
            <a:r>
              <a:rPr lang="it-IT" b="1" dirty="0" smtClean="0">
                <a:solidFill>
                  <a:srgbClr val="FF0000"/>
                </a:solidFill>
              </a:rPr>
              <a:t>Aggiornamento delle informazioni sui clienti</a:t>
            </a:r>
          </a:p>
          <a:p>
            <a:endParaRPr lang="it-IT" b="1" dirty="0" smtClean="0"/>
          </a:p>
          <a:p>
            <a:r>
              <a:rPr lang="it-IT" b="1" dirty="0" smtClean="0"/>
              <a:t>L’aggiornamento, ad esempio, potrebbe essere effettuato durante incontri periodici con i clienti o</a:t>
            </a:r>
            <a:r>
              <a:rPr lang="it-IT" dirty="0" smtClean="0"/>
              <a:t> </a:t>
            </a:r>
            <a:r>
              <a:rPr lang="it-IT" b="1" dirty="0" smtClean="0"/>
              <a:t>inviando loro un apposito questionario. </a:t>
            </a:r>
          </a:p>
          <a:p>
            <a:endParaRPr lang="it-IT" b="1" dirty="0" smtClean="0"/>
          </a:p>
          <a:p>
            <a:r>
              <a:rPr lang="it-IT" b="1" dirty="0" smtClean="0"/>
              <a:t>Le misure pertinenti potrebbero comprendere la modifica</a:t>
            </a:r>
            <a:r>
              <a:rPr lang="it-IT" dirty="0" smtClean="0"/>
              <a:t> </a:t>
            </a:r>
            <a:r>
              <a:rPr lang="it-IT" b="1" dirty="0" smtClean="0"/>
              <a:t>del profilo del cliente sulla base delle informazioni aggiornate raccolte.</a:t>
            </a:r>
            <a:endParaRPr lang="it-IT" b="1" i="1" dirty="0" smtClean="0"/>
          </a:p>
          <a:p>
            <a:pPr>
              <a:buNone/>
            </a:pPr>
            <a:r>
              <a:rPr lang="it-IT" b="1" i="1" dirty="0" smtClean="0"/>
              <a:t>(Orientamento generale 6, par. 50)</a:t>
            </a:r>
            <a:endParaRPr lang="it-IT" b="1" i="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260648"/>
            <a:ext cx="8229600" cy="1143000"/>
          </a:xfrm>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a:xfrm>
            <a:off x="467544" y="1628800"/>
            <a:ext cx="8229600" cy="4525963"/>
          </a:xfrm>
        </p:spPr>
        <p:txBody>
          <a:bodyPr>
            <a:normAutofit fontScale="70000" lnSpcReduction="20000"/>
          </a:bodyPr>
          <a:lstStyle/>
          <a:p>
            <a:pPr>
              <a:buNone/>
            </a:pPr>
            <a:r>
              <a:rPr lang="it-IT" b="1" dirty="0" smtClean="0">
                <a:solidFill>
                  <a:srgbClr val="FF0000"/>
                </a:solidFill>
              </a:rPr>
              <a:t>Disposizioni necessarie per garantire l’adeguatezza di un investimento</a:t>
            </a:r>
            <a:endParaRPr lang="it-IT" dirty="0" smtClean="0">
              <a:solidFill>
                <a:srgbClr val="FF0000"/>
              </a:solidFill>
            </a:endParaRPr>
          </a:p>
          <a:p>
            <a:pPr>
              <a:buNone/>
            </a:pPr>
            <a:endParaRPr lang="it-IT" b="1" dirty="0" smtClean="0"/>
          </a:p>
          <a:p>
            <a:r>
              <a:rPr lang="it-IT" b="1" dirty="0" smtClean="0"/>
              <a:t>Al fine di proporre ai clienti gli investimenti adeguati, gli intermediari dovrebbero</a:t>
            </a:r>
            <a:r>
              <a:rPr lang="it-IT" dirty="0" smtClean="0"/>
              <a:t> </a:t>
            </a:r>
            <a:r>
              <a:rPr lang="it-IT" b="1" dirty="0" smtClean="0"/>
              <a:t>stabilire </a:t>
            </a:r>
            <a:r>
              <a:rPr lang="it-IT" b="1" dirty="0" smtClean="0">
                <a:solidFill>
                  <a:srgbClr val="FF0000"/>
                </a:solidFill>
              </a:rPr>
              <a:t>politiche interne e procedure </a:t>
            </a:r>
            <a:r>
              <a:rPr lang="it-IT" b="1" dirty="0" smtClean="0"/>
              <a:t>allo scopo di garantire la costante considerazione di:</a:t>
            </a:r>
            <a:endParaRPr lang="it-IT" dirty="0" smtClean="0"/>
          </a:p>
          <a:p>
            <a:pPr lvl="1"/>
            <a:r>
              <a:rPr lang="it-IT" b="1" dirty="0" smtClean="0">
                <a:solidFill>
                  <a:srgbClr val="002060"/>
                </a:solidFill>
              </a:rPr>
              <a:t>a) tutte le informazioni disponibili sul cliente che possono essere pertinenti per la valutazione dell’adeguatezza di un investimento, compreso il portafoglio di investimenti attuale del cliente (e la ripartizione delle attività all’interno del portafoglio);</a:t>
            </a:r>
          </a:p>
          <a:p>
            <a:pPr lvl="1"/>
            <a:r>
              <a:rPr lang="it-IT" b="1" dirty="0" smtClean="0">
                <a:solidFill>
                  <a:srgbClr val="002060"/>
                </a:solidFill>
              </a:rPr>
              <a:t>b) tutte le caratteristiche materiali degli investimenti presi in considerazione nella valutazione dell’adeguatezza, compresi tutti i rischi pertinenti ed eventuali costi diretti o indiretti per il cliente.</a:t>
            </a:r>
          </a:p>
          <a:p>
            <a:endParaRPr lang="it-IT" b="1" dirty="0" smtClean="0"/>
          </a:p>
          <a:p>
            <a:pPr>
              <a:buNone/>
            </a:pPr>
            <a:r>
              <a:rPr lang="it-IT" b="1" i="1" dirty="0" smtClean="0"/>
              <a:t>(Orientamento generale 8, par. 57)</a:t>
            </a:r>
            <a:endParaRPr lang="it-IT"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85000" lnSpcReduction="10000"/>
          </a:bodyPr>
          <a:lstStyle/>
          <a:p>
            <a:r>
              <a:rPr lang="it-IT" b="1" dirty="0" smtClean="0"/>
              <a:t>Segue: </a:t>
            </a:r>
            <a:r>
              <a:rPr lang="it-IT" b="1" dirty="0" smtClean="0">
                <a:solidFill>
                  <a:srgbClr val="FF0000"/>
                </a:solidFill>
              </a:rPr>
              <a:t>Disposizioni necessarie per garantire l’adeguatezza di un investimento</a:t>
            </a:r>
            <a:endParaRPr lang="it-IT" b="1" dirty="0" smtClean="0"/>
          </a:p>
          <a:p>
            <a:endParaRPr lang="it-IT" b="1" dirty="0" smtClean="0"/>
          </a:p>
          <a:p>
            <a:r>
              <a:rPr lang="it-IT" b="1" dirty="0" smtClean="0"/>
              <a:t>Gli intermediari che impiegano strumenti durante il processo di valutazione</a:t>
            </a:r>
            <a:r>
              <a:rPr lang="it-IT" dirty="0" smtClean="0"/>
              <a:t> </a:t>
            </a:r>
            <a:r>
              <a:rPr lang="it-IT" b="1" dirty="0" smtClean="0"/>
              <a:t>dell’adeguatezza (come </a:t>
            </a:r>
            <a:r>
              <a:rPr lang="it-IT" b="1" u="sng" dirty="0" smtClean="0">
                <a:solidFill>
                  <a:srgbClr val="FF0000"/>
                </a:solidFill>
              </a:rPr>
              <a:t>portafogli modello, </a:t>
            </a:r>
            <a:r>
              <a:rPr lang="it-IT" b="1" i="1" u="sng" dirty="0" smtClean="0">
                <a:solidFill>
                  <a:srgbClr val="FF0000"/>
                </a:solidFill>
              </a:rPr>
              <a:t>software</a:t>
            </a:r>
            <a:r>
              <a:rPr lang="it-IT" b="1" u="sng" dirty="0" smtClean="0">
                <a:solidFill>
                  <a:srgbClr val="FF0000"/>
                </a:solidFill>
              </a:rPr>
              <a:t> per </a:t>
            </a:r>
            <a:r>
              <a:rPr lang="it-IT" b="1" i="1" u="sng" dirty="0" smtClean="0">
                <a:solidFill>
                  <a:srgbClr val="FF0000"/>
                </a:solidFill>
              </a:rPr>
              <a:t>l’</a:t>
            </a:r>
            <a:r>
              <a:rPr lang="it-IT" b="1" i="1" u="sng" dirty="0" err="1" smtClean="0">
                <a:solidFill>
                  <a:srgbClr val="FF0000"/>
                </a:solidFill>
              </a:rPr>
              <a:t>asset</a:t>
            </a:r>
            <a:r>
              <a:rPr lang="it-IT" b="1" i="1" u="sng" dirty="0" smtClean="0">
                <a:solidFill>
                  <a:srgbClr val="FF0000"/>
                </a:solidFill>
              </a:rPr>
              <a:t> </a:t>
            </a:r>
            <a:r>
              <a:rPr lang="it-IT" b="1" i="1" u="sng" dirty="0" err="1" smtClean="0">
                <a:solidFill>
                  <a:srgbClr val="FF0000"/>
                </a:solidFill>
              </a:rPr>
              <a:t>allocation</a:t>
            </a:r>
            <a:r>
              <a:rPr lang="it-IT" b="1" i="1" u="sng" dirty="0" smtClean="0">
                <a:solidFill>
                  <a:srgbClr val="FF0000"/>
                </a:solidFill>
              </a:rPr>
              <a:t> o</a:t>
            </a:r>
            <a:r>
              <a:rPr lang="it-IT" b="1" u="sng" dirty="0" smtClean="0">
                <a:solidFill>
                  <a:srgbClr val="FF0000"/>
                </a:solidFill>
              </a:rPr>
              <a:t> uno strumento di</a:t>
            </a:r>
            <a:r>
              <a:rPr lang="it-IT" u="sng" dirty="0" smtClean="0">
                <a:solidFill>
                  <a:srgbClr val="FF0000"/>
                </a:solidFill>
              </a:rPr>
              <a:t> </a:t>
            </a:r>
            <a:r>
              <a:rPr lang="it-IT" b="1" u="sng" dirty="0" smtClean="0">
                <a:solidFill>
                  <a:srgbClr val="FF0000"/>
                </a:solidFill>
              </a:rPr>
              <a:t>profilatura per potenziali investitori</a:t>
            </a:r>
            <a:r>
              <a:rPr lang="it-IT" b="1" dirty="0" smtClean="0"/>
              <a:t>), dovrebbero avere sistemi e controlli adeguati per garantire</a:t>
            </a:r>
            <a:r>
              <a:rPr lang="it-IT" dirty="0" smtClean="0"/>
              <a:t> </a:t>
            </a:r>
            <a:r>
              <a:rPr lang="it-IT" b="1" dirty="0" smtClean="0"/>
              <a:t>che tali strumenti siano adatti allo scopo e producano risultati soddisfacenti.</a:t>
            </a:r>
            <a:endParaRPr lang="it-IT" dirty="0" smtClean="0"/>
          </a:p>
          <a:p>
            <a:pPr>
              <a:buNone/>
            </a:pPr>
            <a:r>
              <a:rPr lang="it-IT" b="1" i="1" dirty="0" smtClean="0"/>
              <a:t>(Orientamento generale 8, par. 58)</a:t>
            </a:r>
            <a:endParaRPr lang="it-IT"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92500" lnSpcReduction="20000"/>
          </a:bodyPr>
          <a:lstStyle/>
          <a:p>
            <a:r>
              <a:rPr lang="it-IT" sz="2800" b="1" dirty="0" smtClean="0"/>
              <a:t>Segue: </a:t>
            </a:r>
            <a:r>
              <a:rPr lang="it-IT" sz="2800" b="1" dirty="0" smtClean="0">
                <a:solidFill>
                  <a:srgbClr val="FF0000"/>
                </a:solidFill>
              </a:rPr>
              <a:t>Disposizioni necessarie per garantire l’adeguatezza di un investimento</a:t>
            </a:r>
            <a:endParaRPr lang="it-IT" sz="2800" b="1" dirty="0" smtClean="0"/>
          </a:p>
          <a:p>
            <a:endParaRPr lang="it-IT" sz="2800" b="1" dirty="0" smtClean="0"/>
          </a:p>
          <a:p>
            <a:r>
              <a:rPr lang="it-IT" sz="2800" b="1" dirty="0" smtClean="0"/>
              <a:t>A tal riguardo, gli strumenti dovrebbero essere studiati in modo da tenere conto di tutte le</a:t>
            </a:r>
            <a:r>
              <a:rPr lang="it-IT" sz="2800" dirty="0" smtClean="0"/>
              <a:t> </a:t>
            </a:r>
            <a:r>
              <a:rPr lang="it-IT" sz="2800" b="1" dirty="0" smtClean="0"/>
              <a:t>caratteristiche specifiche pertinenti di ciascun cliente o di ciascuno strumento finanziario. </a:t>
            </a:r>
          </a:p>
          <a:p>
            <a:endParaRPr lang="it-IT" sz="2800" b="1" dirty="0" smtClean="0"/>
          </a:p>
          <a:p>
            <a:r>
              <a:rPr lang="it-IT" sz="2800" b="1" dirty="0" smtClean="0"/>
              <a:t>Ad</a:t>
            </a:r>
            <a:r>
              <a:rPr lang="it-IT" sz="2800" dirty="0" smtClean="0"/>
              <a:t> </a:t>
            </a:r>
            <a:r>
              <a:rPr lang="it-IT" sz="2800" b="1" dirty="0" smtClean="0"/>
              <a:t>esempio, gli strumenti che classificano i clienti o gli strumenti finanziari in categorie generali non</a:t>
            </a:r>
            <a:r>
              <a:rPr lang="it-IT" sz="2800" dirty="0" smtClean="0"/>
              <a:t> </a:t>
            </a:r>
            <a:r>
              <a:rPr lang="it-IT" sz="2800" b="1" dirty="0" smtClean="0"/>
              <a:t>sarebbero adeguati allo scopo.</a:t>
            </a:r>
          </a:p>
          <a:p>
            <a:pPr>
              <a:buNone/>
            </a:pPr>
            <a:r>
              <a:rPr lang="it-IT" sz="2800" b="1" i="1" dirty="0" smtClean="0"/>
              <a:t>(Orientamento generale 8, par. 59)</a:t>
            </a:r>
            <a:endParaRPr lang="it-IT" sz="2800" dirty="0" smtClean="0"/>
          </a:p>
          <a:p>
            <a:endParaRPr lang="it-IT" sz="2800" b="1" dirty="0" smtClean="0"/>
          </a:p>
          <a:p>
            <a:endParaRPr lang="it-IT" dirty="0" smtClean="0"/>
          </a:p>
          <a:p>
            <a:endParaRPr lang="it-IT"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55000" lnSpcReduction="20000"/>
          </a:bodyPr>
          <a:lstStyle/>
          <a:p>
            <a:r>
              <a:rPr lang="it-IT" b="1" dirty="0" smtClean="0">
                <a:solidFill>
                  <a:srgbClr val="FF0000"/>
                </a:solidFill>
              </a:rPr>
              <a:t>Politiche e procedure interne</a:t>
            </a:r>
          </a:p>
          <a:p>
            <a:endParaRPr lang="it-IT" b="1" dirty="0" smtClean="0">
              <a:solidFill>
                <a:srgbClr val="FF0000"/>
              </a:solidFill>
            </a:endParaRPr>
          </a:p>
          <a:p>
            <a:r>
              <a:rPr lang="it-IT" b="1" dirty="0" smtClean="0"/>
              <a:t>L’intermediario dovrebbe definire politiche interne e procedure che, tra l’altro, gli consentano di garantire che:</a:t>
            </a:r>
            <a:endParaRPr lang="it-IT" dirty="0" smtClean="0"/>
          </a:p>
          <a:p>
            <a:pPr lvl="1" algn="just"/>
            <a:r>
              <a:rPr lang="it-IT" b="1" dirty="0" smtClean="0"/>
              <a:t>a) i servizi di consulenza e gestione di portafogli prestati al cliente tengano conto di un adeguato livello di diversificazione del rischio;</a:t>
            </a:r>
            <a:endParaRPr lang="it-IT" dirty="0" smtClean="0"/>
          </a:p>
          <a:p>
            <a:pPr lvl="1"/>
            <a:r>
              <a:rPr lang="it-IT" b="1" dirty="0" smtClean="0"/>
              <a:t>b) il cliente abbia una comprensione adeguata del rapporto tra il rischio e il rendimento, ovvero della fisiologica bassa remunerazione degli investimenti privi di rischio, dell’incidenza dell’orizzonte temporale su tale rapporto e dell’impatto dei costi sui propri investimenti;</a:t>
            </a:r>
            <a:endParaRPr lang="it-IT" dirty="0" smtClean="0"/>
          </a:p>
          <a:p>
            <a:pPr lvl="1" algn="just"/>
            <a:r>
              <a:rPr lang="it-IT" b="1" dirty="0" smtClean="0"/>
              <a:t>c) la situazione finanziaria del cliente possa finanziare gli investimenti e il cliente possa sostenere eventuali perdite derivanti dagli investimenti;</a:t>
            </a:r>
            <a:endParaRPr lang="it-IT" dirty="0" smtClean="0"/>
          </a:p>
          <a:p>
            <a:pPr lvl="1" algn="just"/>
            <a:r>
              <a:rPr lang="it-IT" b="1" dirty="0" smtClean="0"/>
              <a:t>d) tutte le raccomandazioni personali o le operazioni effettuate nel corso della prestazione di un servizio di consulenza in materia di investimenti o di gestione di portafogli, in caso di prodotti illiquidi, tengano conto del periodo di tempo per cui il cliente è disposto a conservare l’investimento; e</a:t>
            </a:r>
            <a:endParaRPr lang="it-IT" dirty="0" smtClean="0"/>
          </a:p>
          <a:p>
            <a:pPr lvl="1"/>
            <a:r>
              <a:rPr lang="it-IT" b="1" dirty="0" smtClean="0"/>
              <a:t>e) eventuali conflitti di interesse non influiscano negativamente sulla qualità della valutazione dell’adeguatezza.</a:t>
            </a:r>
            <a:endParaRPr lang="it-IT" dirty="0" smtClean="0"/>
          </a:p>
          <a:p>
            <a:pPr lvl="1">
              <a:buNone/>
            </a:pPr>
            <a:endParaRPr lang="it-IT" b="1" i="1" dirty="0" smtClean="0"/>
          </a:p>
          <a:p>
            <a:pPr lvl="1">
              <a:buNone/>
            </a:pPr>
            <a:r>
              <a:rPr lang="it-IT" b="1" i="1" dirty="0" smtClean="0"/>
              <a:t>(Orientamento generale 8. par. 60)</a:t>
            </a:r>
            <a:endParaRPr lang="it-IT" b="1" dirty="0">
              <a:solidFill>
                <a:srgbClr val="FF000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b="1" dirty="0" smtClean="0"/>
              <a:t>Gli orientamenti dell’ESMA su alcuni aspetti dei requisiti di adeguatezza prescritti dalla MiFID1</a:t>
            </a:r>
            <a:endParaRPr lang="it-IT" sz="2400" dirty="0"/>
          </a:p>
        </p:txBody>
      </p:sp>
      <p:sp>
        <p:nvSpPr>
          <p:cNvPr id="3" name="Segnaposto contenuto 2"/>
          <p:cNvSpPr>
            <a:spLocks noGrp="1"/>
          </p:cNvSpPr>
          <p:nvPr>
            <p:ph idx="1"/>
          </p:nvPr>
        </p:nvSpPr>
        <p:spPr/>
        <p:txBody>
          <a:bodyPr>
            <a:normAutofit fontScale="77500" lnSpcReduction="20000"/>
          </a:bodyPr>
          <a:lstStyle/>
          <a:p>
            <a:r>
              <a:rPr lang="it-IT" b="1" dirty="0" smtClean="0">
                <a:solidFill>
                  <a:srgbClr val="FF0000"/>
                </a:solidFill>
              </a:rPr>
              <a:t>Politiche e procedure interne</a:t>
            </a:r>
          </a:p>
          <a:p>
            <a:pPr>
              <a:buNone/>
            </a:pPr>
            <a:endParaRPr lang="it-IT" b="1" dirty="0" smtClean="0"/>
          </a:p>
          <a:p>
            <a:r>
              <a:rPr lang="it-IT" b="1" dirty="0" smtClean="0"/>
              <a:t>D'altra parte, come si è visto, l'articolo 54, par. 9, del regolamento delegato 565/2017(UE) prevede che gli intermediari dispongano di appropriate politiche e procedure, dimostrabili, per assicurare di essere in grado di comprendere la natura e le caratteristiche, compresi i costi e i rischi, dei servizi di investimento e degli strumenti finanziari selezionati per i clienti e di valutare, tenendo conto dei costi e della complessità, se servizi di investimento o strumenti finanziari equivalenti possano corrispondere al profilo del cliente</a:t>
            </a:r>
            <a:r>
              <a:rPr lang="it-IT" dirty="0" smtClean="0"/>
              <a:t>.</a:t>
            </a:r>
          </a:p>
          <a:p>
            <a:endParaRPr lang="it-IT"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914400" y="2636912"/>
            <a:ext cx="8229600" cy="1143000"/>
          </a:xfrm>
        </p:spPr>
        <p:txBody>
          <a:bodyPr>
            <a:normAutofit fontScale="90000"/>
          </a:bodyPr>
          <a:lstStyle/>
          <a:p>
            <a:r>
              <a:rPr lang="it-IT" b="1" dirty="0" smtClean="0"/>
              <a:t>I cambiamenti nella composizione del portafoglio gestito</a:t>
            </a:r>
            <a:endParaRPr lang="it-IT"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smtClean="0"/>
              <a:t>I cambiamenti nella composizione del portafoglio gestito</a:t>
            </a:r>
            <a:endParaRPr lang="it-IT" dirty="0"/>
          </a:p>
        </p:txBody>
      </p:sp>
      <p:sp>
        <p:nvSpPr>
          <p:cNvPr id="3" name="Segnaposto contenuto 2"/>
          <p:cNvSpPr>
            <a:spLocks noGrp="1"/>
          </p:cNvSpPr>
          <p:nvPr>
            <p:ph idx="1"/>
          </p:nvPr>
        </p:nvSpPr>
        <p:spPr/>
        <p:txBody>
          <a:bodyPr>
            <a:normAutofit fontScale="85000" lnSpcReduction="20000"/>
          </a:bodyPr>
          <a:lstStyle/>
          <a:p>
            <a:r>
              <a:rPr lang="it-IT" b="1" dirty="0" smtClean="0"/>
              <a:t>Quando prestano il servizio di gestione del portafoglio che comporta dei cambiamenti negli investimenti, mediante la vendita di uno strumento e l'acquisto di un altro o mediante l'esercizio del diritto di apportare una modifica a uno strumento esistente, gli intermediari raccolgono le necessarie informazioni sugli investimenti esistenti del cliente e sui nuovi investimenti raccomandati e effettuano un'analisi dei costi e benefici del cambiamento, in modo tale da essere ragionevolmente in grado di dimostrare che i benefici del cambiamento sono maggiori dei relativi costi (articolo 54, par. 11, del regolamento delegato 565/2017).</a:t>
            </a:r>
            <a:endParaRPr lang="it-IT" dirty="0" smtClean="0"/>
          </a:p>
          <a:p>
            <a:endParaRPr lang="it-IT" dirty="0"/>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2907</TotalTime>
  <Words>10820</Words>
  <Application>Microsoft Office PowerPoint</Application>
  <PresentationFormat>Presentazione su schermo (4:3)</PresentationFormat>
  <Paragraphs>711</Paragraphs>
  <Slides>110</Slides>
  <Notes>3</Notes>
  <HiddenSlides>0</HiddenSlides>
  <MMClips>0</MMClips>
  <ScaleCrop>false</ScaleCrop>
  <HeadingPairs>
    <vt:vector size="4" baseType="variant">
      <vt:variant>
        <vt:lpstr>Tema</vt:lpstr>
      </vt:variant>
      <vt:variant>
        <vt:i4>1</vt:i4>
      </vt:variant>
      <vt:variant>
        <vt:lpstr>Titoli diapositive</vt:lpstr>
      </vt:variant>
      <vt:variant>
        <vt:i4>110</vt:i4>
      </vt:variant>
    </vt:vector>
  </HeadingPairs>
  <TitlesOfParts>
    <vt:vector size="111" baseType="lpstr">
      <vt:lpstr>Tema di Office</vt:lpstr>
      <vt:lpstr>Gestione di portafoglio e valutazione di adeguatezza  </vt:lpstr>
      <vt:lpstr>Gestione di portafoglio e valutazione di adeguatezza</vt:lpstr>
      <vt:lpstr> Principi fondamentali della gestione di portafoglio </vt:lpstr>
      <vt:lpstr>    Principi fondamentali della gestione di portafoglio     </vt:lpstr>
      <vt:lpstr> Principi fondamentali della gestione di portafoglio </vt:lpstr>
      <vt:lpstr> Principi fondamentali della gestione di portafoglio </vt:lpstr>
      <vt:lpstr> Principi fondamentali della gestione di portafoglio </vt:lpstr>
      <vt:lpstr>Principi fondamentali della gestione di portafoglio </vt:lpstr>
      <vt:lpstr> Principi fondamentali della gestione di portafoglio </vt:lpstr>
      <vt:lpstr> Principi fondamentali della gestione di portafoglio </vt:lpstr>
      <vt:lpstr> Principi fondamentali della gestione di portafoglio </vt:lpstr>
      <vt:lpstr>Principi fondamentali della gestione di portafoglio </vt:lpstr>
      <vt:lpstr> Principi fondamentali della gestione di portafoglio </vt:lpstr>
      <vt:lpstr> (Aggiunto) Principi fondamentali della gestione di portafoglio </vt:lpstr>
      <vt:lpstr>(Aggiunto) Principi fondamentali della gestione di portafoglio</vt:lpstr>
      <vt:lpstr> Principi fondamentali della gestione di portafoglio </vt:lpstr>
      <vt:lpstr>Principi fondamentali della gestione di portafoglio</vt:lpstr>
      <vt:lpstr>Principi fondamentali della gestione di portafoglio</vt:lpstr>
      <vt:lpstr>Principi fondamentali della gestione di portafoglio</vt:lpstr>
      <vt:lpstr>Principi fondamentali della gestione di portafoglio </vt:lpstr>
      <vt:lpstr>Principi fondamentali della gestione di portafoglio</vt:lpstr>
      <vt:lpstr>Principi fondamentali della gestione di portafoglio</vt:lpstr>
      <vt:lpstr>(Aggiunto) Principi fondamentali della gestione di portafoglio</vt:lpstr>
      <vt:lpstr>(Aggiunto) Principi fondamentali dellla gestione di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Fattori di rischio degli investimenti e diversificazione del portafoglio</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Valutazione dell’adeguatezza</vt:lpstr>
      <vt:lpstr> Gli orientamenti dell’ESMA (European Securities and Markets Authority) su alcuni aspetti dei requisiti di adeguatezza prescritti dalla MiFID1 </vt:lpstr>
      <vt:lpstr> Gli orientamenti dell’ESMA su alcuni aspetti dei requisiti di adeguatezza prescritti dalla MiFID1 </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  Gli orientamenti dell’ESMA su alcuni aspetti dei requisiti di adeguatezza prescritti dalla MiFID1 </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Gli orientamenti dell’ESMA su alcuni aspetti dei requisiti di adeguatezza prescritti dalla MiFID1</vt:lpstr>
      <vt:lpstr>I cambiamenti nella composizione del portafoglio gestito</vt:lpstr>
      <vt:lpstr>I cambiamenti nella composizione del portafoglio gestito</vt:lpstr>
      <vt:lpstr>I cambiamenti nella composizione del portafoglio gestito</vt:lpstr>
      <vt:lpstr> Obblighi di comunicazione riguardo alla gestione del portafoglio </vt:lpstr>
      <vt:lpstr>  Obblighi di comunicazione riguardo alla gestione del portafoglio </vt:lpstr>
      <vt:lpstr> Obblighi di comunicazione riguardo alla gestione del portafoglio </vt:lpstr>
      <vt:lpstr>Obblighi di comunicazione riguardo alla gestione del  portafoglio </vt:lpstr>
      <vt:lpstr> Obblighi di comunicazione riguardo alla gestione del portafoglio </vt:lpstr>
      <vt:lpstr> Obblighi di comunicazione riguardo alla gestione del portafoglio </vt:lpstr>
      <vt:lpstr> Obblighi di comunicazione riguardo alla gestione del portafoglio </vt:lpstr>
      <vt:lpstr>(aggiunto) Obblighi di rendicontazione</vt:lpstr>
      <vt:lpstr>(Aggiunto) Obblighi di rendicontazione</vt:lpstr>
      <vt:lpstr>(Aggiunto) Obblighi di rendicontazione</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Gestione di portafoglio e valutazione di adeguatezza</dc:title>
  <dc:creator>checco</dc:creator>
  <cp:lastModifiedBy>emessore</cp:lastModifiedBy>
  <cp:revision>314</cp:revision>
  <dcterms:created xsi:type="dcterms:W3CDTF">2017-10-04T06:42:46Z</dcterms:created>
  <dcterms:modified xsi:type="dcterms:W3CDTF">2018-03-22T16:20:53Z</dcterms:modified>
</cp:coreProperties>
</file>