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01" r:id="rId2"/>
    <p:sldId id="274" r:id="rId3"/>
    <p:sldId id="334" r:id="rId4"/>
    <p:sldId id="335" r:id="rId5"/>
    <p:sldId id="336" r:id="rId6"/>
    <p:sldId id="337" r:id="rId7"/>
    <p:sldId id="321" r:id="rId8"/>
    <p:sldId id="338" r:id="rId9"/>
    <p:sldId id="339" r:id="rId10"/>
    <p:sldId id="340" r:id="rId11"/>
    <p:sldId id="342" r:id="rId12"/>
    <p:sldId id="344" r:id="rId13"/>
    <p:sldId id="345" r:id="rId14"/>
    <p:sldId id="346" r:id="rId15"/>
    <p:sldId id="323" r:id="rId16"/>
    <p:sldId id="347" r:id="rId17"/>
    <p:sldId id="348" r:id="rId18"/>
    <p:sldId id="349" r:id="rId19"/>
    <p:sldId id="287" r:id="rId20"/>
    <p:sldId id="350" r:id="rId21"/>
    <p:sldId id="325" r:id="rId22"/>
    <p:sldId id="351" r:id="rId23"/>
    <p:sldId id="353" r:id="rId24"/>
  </p:sldIdLst>
  <p:sldSz cx="9144000" cy="5143500" type="screen16x9"/>
  <p:notesSz cx="6858000" cy="9144000"/>
  <p:custDataLst>
    <p:tags r:id="rId26"/>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DC8E3E3-9D3D-4922-930E-824DB4B07A26}">
          <p14:sldIdLst>
            <p14:sldId id="301"/>
          </p14:sldIdLst>
        </p14:section>
        <p14:section name="Lesson 1" id="{7AE30215-172A-4CEF-B516-6252747B71E4}">
          <p14:sldIdLst>
            <p14:sldId id="274"/>
            <p14:sldId id="334"/>
            <p14:sldId id="335"/>
            <p14:sldId id="336"/>
            <p14:sldId id="337"/>
            <p14:sldId id="321"/>
            <p14:sldId id="338"/>
            <p14:sldId id="339"/>
            <p14:sldId id="340"/>
            <p14:sldId id="342"/>
            <p14:sldId id="344"/>
            <p14:sldId id="345"/>
            <p14:sldId id="346"/>
            <p14:sldId id="323"/>
            <p14:sldId id="347"/>
            <p14:sldId id="348"/>
            <p14:sldId id="349"/>
            <p14:sldId id="287"/>
            <p14:sldId id="350"/>
            <p14:sldId id="325"/>
            <p14:sldId id="351"/>
            <p14:sldId id="35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1620">
          <p15:clr>
            <a:srgbClr val="A4A3A4"/>
          </p15:clr>
        </p15:guide>
        <p15:guide id="4"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a Frigerio" initials="VF" lastIdx="1" clrIdx="0">
    <p:extLst>
      <p:ext uri="{19B8F6BF-5375-455C-9EA6-DF929625EA0E}">
        <p15:presenceInfo xmlns:p15="http://schemas.microsoft.com/office/powerpoint/2012/main" userId="b87eb550206a46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a:srgbClr val="E5E7E7"/>
    <a:srgbClr val="421E06"/>
    <a:srgbClr val="0033CC"/>
    <a:srgbClr val="FB2805"/>
    <a:srgbClr val="99CC00"/>
    <a:srgbClr val="800000"/>
    <a:srgbClr val="BBC0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63529" autoAdjust="0"/>
  </p:normalViewPr>
  <p:slideViewPr>
    <p:cSldViewPr snapToGrid="0" showGuides="1">
      <p:cViewPr varScale="1">
        <p:scale>
          <a:sx n="58" d="100"/>
          <a:sy n="58" d="100"/>
        </p:scale>
        <p:origin x="1584" y="44"/>
      </p:cViewPr>
      <p:guideLst>
        <p:guide orient="horz" pos="2160"/>
        <p:guide pos="3840"/>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93BCE-4788-4515-BBD8-9108AB8560EF}" type="datetimeFigureOut">
              <a:rPr lang="en-US" smtClean="0"/>
              <a:pPr/>
              <a:t>1/20/2020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37217-9793-4C9A-AF1C-443ACF2A3F9E}" type="slidenum">
              <a:rPr lang="en-US" smtClean="0"/>
              <a:pPr/>
              <a:t>‹N›</a:t>
            </a:fld>
            <a:endParaRPr lang="en-US"/>
          </a:p>
        </p:txBody>
      </p:sp>
    </p:spTree>
    <p:extLst>
      <p:ext uri="{BB962C8B-B14F-4D97-AF65-F5344CB8AC3E}">
        <p14:creationId xmlns:p14="http://schemas.microsoft.com/office/powerpoint/2010/main" val="36167184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037217-9793-4C9A-AF1C-443ACF2A3F9E}" type="slidenum">
              <a:rPr lang="en-US" smtClean="0"/>
              <a:pPr/>
              <a:t>1</a:t>
            </a:fld>
            <a:endParaRPr lang="en-US"/>
          </a:p>
        </p:txBody>
      </p:sp>
    </p:spTree>
    <p:extLst>
      <p:ext uri="{BB962C8B-B14F-4D97-AF65-F5344CB8AC3E}">
        <p14:creationId xmlns:p14="http://schemas.microsoft.com/office/powerpoint/2010/main" val="98801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900" dirty="0" smtClean="0">
                <a:latin typeface="Gisha" panose="020B0502040204020203" pitchFamily="34" charset="-79"/>
                <a:cs typeface="Gisha" panose="020B0502040204020203" pitchFamily="34" charset="-79"/>
              </a:rPr>
              <a:t>AUDIO</a:t>
            </a:r>
          </a:p>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900" dirty="0" smtClean="0">
                <a:latin typeface="Gisha" panose="020B0502040204020203" pitchFamily="34" charset="-79"/>
                <a:cs typeface="Gisha" panose="020B0502040204020203" pitchFamily="34" charset="-79"/>
              </a:rPr>
              <a:t>1.</a:t>
            </a:r>
            <a:r>
              <a:rPr lang="it-IT" altLang="it-IT" sz="900" baseline="0" dirty="0" smtClean="0">
                <a:latin typeface="Gisha" panose="020B0502040204020203" pitchFamily="34" charset="-79"/>
                <a:cs typeface="Gisha" panose="020B0502040204020203" pitchFamily="34" charset="-79"/>
              </a:rPr>
              <a:t> </a:t>
            </a:r>
            <a:r>
              <a:rPr lang="it-IT" altLang="it-IT" sz="900" dirty="0" smtClean="0">
                <a:latin typeface="Gisha" panose="020B0502040204020203" pitchFamily="34" charset="-79"/>
                <a:cs typeface="Gisha" panose="020B0502040204020203" pitchFamily="34" charset="-79"/>
              </a:rPr>
              <a:t>Si parla di </a:t>
            </a:r>
            <a:r>
              <a:rPr lang="it-IT" altLang="it-IT" sz="900" baseline="0" dirty="0" smtClean="0">
                <a:latin typeface="Gisha" panose="020B0502040204020203" pitchFamily="34" charset="-79"/>
                <a:cs typeface="Gisha" panose="020B0502040204020203" pitchFamily="34" charset="-79"/>
              </a:rPr>
              <a:t>rischio d’interesse,</a:t>
            </a:r>
          </a:p>
          <a:p>
            <a:pPr fontAlgn="base"/>
            <a:r>
              <a:rPr lang="it-IT" altLang="it-IT" sz="900" b="0" baseline="0" dirty="0" smtClean="0">
                <a:latin typeface="Gisha" panose="020B0502040204020203" pitchFamily="34" charset="-79"/>
                <a:cs typeface="Gisha" panose="020B0502040204020203" pitchFamily="34" charset="-79"/>
              </a:rPr>
              <a:t>2-5 quando con riferimento </a:t>
            </a:r>
            <a:r>
              <a:rPr lang="it-IT" altLang="it-IT" sz="900" b="0" dirty="0" smtClean="0">
                <a:latin typeface="Gisha" panose="020B0502040204020203" pitchFamily="34" charset="-79"/>
                <a:cs typeface="Gisha" panose="020B0502040204020203" pitchFamily="34" charset="-79"/>
              </a:rPr>
              <a:t>ai titoli di debito, si deve tener presente che la misura effettiva degli interessi si adegua continuamente alle condizioni di mercato attraverso variazioni del prezzo dei titoli stessi. Il rendimento di un titolo di debito si avvicinerà a quello incorporato nel titolo stesso al momento dell'acquisto solo nel caso in cui il titolo stesso venisse detenuto dall'investitore fino alla scadenza.</a:t>
            </a:r>
          </a:p>
          <a:p>
            <a:pPr fontAlgn="base"/>
            <a:r>
              <a:rPr lang="it-IT" altLang="it-IT" sz="900" b="0" dirty="0" smtClean="0">
                <a:latin typeface="Gisha" panose="020B0502040204020203" pitchFamily="34" charset="-79"/>
                <a:cs typeface="Gisha" panose="020B0502040204020203" pitchFamily="34" charset="-79"/>
              </a:rPr>
              <a:t>Qualora l'investitore avesse necessità di smobilizzare l'investimento prima della scadenza del titolo, il rendimento effettivo potrebbe rivelarsi diverso da quello garantito dal titolo al momento del suo acquisto.</a:t>
            </a:r>
            <a:endParaRPr lang="it-IT" altLang="it-IT" sz="900" dirty="0" smtClean="0">
              <a:latin typeface="Gisha" panose="020B0502040204020203" pitchFamily="34" charset="-79"/>
              <a:cs typeface="Gisha" panose="020B0502040204020203" pitchFamily="34" charset="-79"/>
            </a:endParaRPr>
          </a:p>
          <a:p>
            <a:pPr fontAlgn="base"/>
            <a:r>
              <a:rPr lang="it-IT" altLang="it-IT" sz="900" dirty="0" smtClean="0">
                <a:latin typeface="Gisha" panose="020B0502040204020203" pitchFamily="34" charset="-79"/>
                <a:cs typeface="Gisha" panose="020B0502040204020203" pitchFamily="34" charset="-79"/>
              </a:rPr>
              <a:t>In particolare, per i titoli che prevedono il pagamento di interessi in modo predefinito e non modificabile nel corso della durata del prestito (titoli a tasso fisso), più lunga è la vita residua maggiore è la variabilità del prezzo del titolo stesso rispetto a variazioni dei tassi d'interesse di mercato. </a:t>
            </a:r>
          </a:p>
          <a:p>
            <a:pPr fontAlgn="base"/>
            <a:r>
              <a:rPr lang="it-IT" altLang="it-IT" sz="900" dirty="0" smtClean="0">
                <a:latin typeface="Gisha" panose="020B0502040204020203" pitchFamily="34" charset="-79"/>
                <a:cs typeface="Gisha" panose="020B0502040204020203" pitchFamily="34" charset="-79"/>
              </a:rPr>
              <a:t>È dunque importante per l'investitore, al fine di valutare l'adeguatezza del proprio investimento in questa categoria di titoli, verificare entro quali tempi potrà avere necessità di smobilizzare l'investimento.</a:t>
            </a:r>
          </a:p>
          <a:p>
            <a:pPr marL="0" marR="0" indent="0" algn="l" defTabSz="685800" rtl="0" eaLnBrk="1" fontAlgn="auto" latinLnBrk="0" hangingPunct="1">
              <a:lnSpc>
                <a:spcPct val="100000"/>
              </a:lnSpc>
              <a:spcBef>
                <a:spcPts val="0"/>
              </a:spcBef>
              <a:spcAft>
                <a:spcPts val="0"/>
              </a:spcAft>
              <a:buClrTx/>
              <a:buSzTx/>
              <a:buFontTx/>
              <a:buNone/>
              <a:tabLst/>
              <a:defRPr/>
            </a:pPr>
            <a:endParaRPr lang="it-IT" altLang="it-IT" sz="900" dirty="0" smtClean="0">
              <a:latin typeface="Gisha" panose="020B0502040204020203" pitchFamily="34" charset="-79"/>
              <a:cs typeface="Gisha" panose="020B0502040204020203" pitchFamily="34" charset="-79"/>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it-IT" altLang="it-IT" sz="900" dirty="0" smtClean="0">
              <a:latin typeface="Gisha" panose="020B0502040204020203" pitchFamily="34" charset="-79"/>
              <a:cs typeface="Gisha" panose="020B0502040204020203" pitchFamily="34" charset="-79"/>
            </a:endParaRPr>
          </a:p>
          <a:p>
            <a:pPr marL="0" marR="0" indent="0" algn="l" defTabSz="685800" rtl="0" eaLnBrk="1" fontAlgn="auto" latinLnBrk="0" hangingPunct="1">
              <a:lnSpc>
                <a:spcPct val="100000"/>
              </a:lnSpc>
              <a:spcBef>
                <a:spcPts val="0"/>
              </a:spcBef>
              <a:spcAft>
                <a:spcPts val="0"/>
              </a:spcAft>
              <a:buClrTx/>
              <a:buSzTx/>
              <a:buFontTx/>
              <a:buNone/>
              <a:tabLst/>
              <a:defRPr/>
            </a:pPr>
            <a:endParaRPr lang="it-IT" altLang="it-IT" sz="900" dirty="0" smtClean="0">
              <a:latin typeface="Gisha" panose="020B0502040204020203" pitchFamily="34" charset="-79"/>
              <a:cs typeface="Gisha" panose="020B0502040204020203" pitchFamily="34" charset="-79"/>
            </a:endParaRPr>
          </a:p>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900" dirty="0" smtClean="0">
                <a:latin typeface="Gisha" panose="020B0502040204020203" pitchFamily="34" charset="-79"/>
                <a:cs typeface="Gisha" panose="020B0502040204020203" pitchFamily="34" charset="-79"/>
              </a:rPr>
              <a:t>Pop up</a:t>
            </a:r>
          </a:p>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900" b="1" dirty="0" smtClean="0">
                <a:latin typeface="Gisha" panose="020B0502040204020203" pitchFamily="34" charset="-79"/>
                <a:cs typeface="Gisha" panose="020B0502040204020203" pitchFamily="34" charset="-79"/>
              </a:rPr>
              <a:t>Titolo zero coupon</a:t>
            </a:r>
          </a:p>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900" dirty="0" smtClean="0">
                <a:latin typeface="Gisha" panose="020B0502040204020203" pitchFamily="34" charset="-79"/>
                <a:cs typeface="Gisha" panose="020B0502040204020203" pitchFamily="34" charset="-79"/>
              </a:rPr>
              <a:t>Consideriamo</a:t>
            </a:r>
            <a:r>
              <a:rPr lang="it-IT" altLang="it-IT" sz="900" baseline="0" dirty="0" smtClean="0">
                <a:latin typeface="Gisha" panose="020B0502040204020203" pitchFamily="34" charset="-79"/>
                <a:cs typeface="Gisha" panose="020B0502040204020203" pitchFamily="34" charset="-79"/>
              </a:rPr>
              <a:t> </a:t>
            </a:r>
            <a:r>
              <a:rPr lang="it-IT" altLang="it-IT" sz="900" dirty="0" smtClean="0">
                <a:latin typeface="Gisha" panose="020B0502040204020203" pitchFamily="34" charset="-79"/>
                <a:cs typeface="Gisha" panose="020B0502040204020203" pitchFamily="34" charset="-79"/>
              </a:rPr>
              <a:t>un titolo zero coupon - titolo a tasso fisso che prevede il pagamento degli interessi in un'unica soluzione alla fine del periodo - con vita residua 10 anni e rendimento del 10% all'anno: l'aumento di un punto percentuale dei tassi di mercato determina, per il titolo suddetto, una diminuzione del prezzo del 8,6%.</a:t>
            </a:r>
          </a:p>
          <a:p>
            <a:endParaRPr lang="it-IT" altLang="it-IT"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10</a:t>
            </a:fld>
            <a:endParaRPr lang="en-US"/>
          </a:p>
        </p:txBody>
      </p:sp>
    </p:spTree>
    <p:extLst>
      <p:ext uri="{BB962C8B-B14F-4D97-AF65-F5344CB8AC3E}">
        <p14:creationId xmlns:p14="http://schemas.microsoft.com/office/powerpoint/2010/main" val="1660301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AUDIO</a:t>
            </a:r>
          </a:p>
          <a:p>
            <a:pPr marL="228600" indent="-228600">
              <a:buFont typeface="+mj-lt"/>
              <a:buAutoNum type="arabicPeriod"/>
            </a:pPr>
            <a:r>
              <a:rPr lang="en-US" b="0" i="0" dirty="0" err="1" smtClean="0"/>
              <a:t>Cos’è</a:t>
            </a:r>
            <a:r>
              <a:rPr lang="en-US" b="0" i="0" dirty="0" smtClean="0"/>
              <a:t> Il </a:t>
            </a:r>
            <a:r>
              <a:rPr lang="en-US" b="0" i="0" dirty="0" err="1" smtClean="0"/>
              <a:t>rischio</a:t>
            </a:r>
            <a:r>
              <a:rPr lang="en-US" b="0" i="0" dirty="0" smtClean="0"/>
              <a:t> di </a:t>
            </a:r>
            <a:r>
              <a:rPr lang="en-US" b="0" i="0" dirty="0" err="1" smtClean="0"/>
              <a:t>credito</a:t>
            </a:r>
            <a:r>
              <a:rPr lang="en-US" b="0" i="0" dirty="0" smtClean="0"/>
              <a:t>.</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È il rischio che l'emittente non paghi le cedole e/o rimborsi il capitale, perché è in grosse difficoltà o perché è fallito.</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Si può misurare con:</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la probabilità attesa di fallimento dell'emittente (cosiddetto default);</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la valutazione delle agenzie di rating, tipicamente espressa in lettere (cosiddetto rating).</a:t>
            </a:r>
            <a:r>
              <a:rPr lang="it-IT" b="0" dirty="0" smtClean="0"/>
              <a:t/>
            </a:r>
            <a:br>
              <a:rPr lang="it-IT" b="0" dirty="0" smtClean="0"/>
            </a:br>
            <a:r>
              <a:rPr lang="it-IT" altLang="it-IT" b="0" dirty="0" smtClean="0">
                <a:latin typeface="Gisha" panose="020B0502040204020203" pitchFamily="34" charset="-79"/>
                <a:cs typeface="Gisha" panose="020B0502040204020203" pitchFamily="34" charset="-79"/>
              </a:rPr>
              <a:t>Se sale la probabilità attesa di fallimento (default) sale il rischio di credito. </a:t>
            </a:r>
          </a:p>
          <a:p>
            <a:pPr marL="228600" indent="-228600">
              <a:buFont typeface="+mj-lt"/>
              <a:buAutoNum type="arabicPeriod"/>
            </a:pPr>
            <a:r>
              <a:rPr lang="it-IT" altLang="it-IT" b="0" dirty="0" smtClean="0">
                <a:latin typeface="Gisha" panose="020B0502040204020203" pitchFamily="34" charset="-79"/>
                <a:cs typeface="Gisha" panose="020B0502040204020203" pitchFamily="34" charset="-79"/>
              </a:rPr>
              <a:t>Se il rating scende sale il rischio di credito.</a:t>
            </a:r>
          </a:p>
          <a:p>
            <a:pPr marL="228600" indent="-228600">
              <a:buFont typeface="+mj-lt"/>
              <a:buAutoNum type="arabicPeriod"/>
            </a:pPr>
            <a:endParaRPr lang="en-US" b="0" i="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11</a:t>
            </a:fld>
            <a:endParaRPr lang="en-US"/>
          </a:p>
        </p:txBody>
      </p:sp>
    </p:spTree>
    <p:extLst>
      <p:ext uri="{BB962C8B-B14F-4D97-AF65-F5344CB8AC3E}">
        <p14:creationId xmlns:p14="http://schemas.microsoft.com/office/powerpoint/2010/main" val="1939768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None/>
            </a:pPr>
            <a:r>
              <a:rPr lang="it-IT" altLang="it-IT" sz="900" dirty="0" smtClean="0">
                <a:latin typeface="Gisha" panose="020B0502040204020203" pitchFamily="34" charset="-79"/>
                <a:cs typeface="Gisha" panose="020B0502040204020203" pitchFamily="34" charset="-79"/>
              </a:rPr>
              <a:t>AUDIO</a:t>
            </a:r>
          </a:p>
          <a:p>
            <a:pPr marL="228600" indent="-228600">
              <a:buFont typeface="+mj-lt"/>
              <a:buAutoNum type="arabicPeriod"/>
            </a:pPr>
            <a:r>
              <a:rPr lang="it-IT" altLang="it-IT" sz="900" b="0" dirty="0" smtClean="0">
                <a:latin typeface="Gisha" panose="020B0502040204020203" pitchFamily="34" charset="-79"/>
                <a:cs typeface="Gisha" panose="020B0502040204020203" pitchFamily="34" charset="-79"/>
              </a:rPr>
              <a:t>Altro rischio è quello di</a:t>
            </a:r>
            <a:r>
              <a:rPr lang="it-IT" altLang="it-IT" sz="900" b="0" baseline="0" dirty="0" smtClean="0">
                <a:latin typeface="Gisha" panose="020B0502040204020203" pitchFamily="34" charset="-79"/>
                <a:cs typeface="Gisha" panose="020B0502040204020203" pitchFamily="34" charset="-79"/>
              </a:rPr>
              <a:t> mercato</a:t>
            </a:r>
            <a:endParaRPr lang="it-IT" altLang="it-IT" sz="900" b="0" dirty="0" smtClean="0">
              <a:latin typeface="Gisha" panose="020B0502040204020203" pitchFamily="34" charset="-79"/>
              <a:cs typeface="Gisha" panose="020B0502040204020203" pitchFamily="34" charset="-79"/>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si</a:t>
            </a:r>
            <a:r>
              <a:rPr lang="it-IT" altLang="it-IT" b="0" baseline="0" dirty="0" smtClean="0">
                <a:latin typeface="Gisha" panose="020B0502040204020203" pitchFamily="34" charset="-79"/>
                <a:cs typeface="Gisha" panose="020B0502040204020203" pitchFamily="34" charset="-79"/>
              </a:rPr>
              <a:t> tratta del </a:t>
            </a:r>
            <a:r>
              <a:rPr lang="it-IT" altLang="it-IT" b="0" dirty="0" smtClean="0">
                <a:latin typeface="Gisha" panose="020B0502040204020203" pitchFamily="34" charset="-79"/>
                <a:cs typeface="Gisha" panose="020B0502040204020203" pitchFamily="34" charset="-79"/>
              </a:rPr>
              <a:t>rischio di subire perdite a causa delle variazioni dei prezzi o dell'andamento generale del mercato. </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Si può misurare con la volatilità e il valore a rischio (cosiddetto </a:t>
            </a:r>
            <a:r>
              <a:rPr lang="it-IT" altLang="it-IT" b="0" dirty="0" err="1" smtClean="0">
                <a:latin typeface="Gisha" panose="020B0502040204020203" pitchFamily="34" charset="-79"/>
                <a:cs typeface="Gisha" panose="020B0502040204020203" pitchFamily="34" charset="-79"/>
              </a:rPr>
              <a:t>VaR</a:t>
            </a:r>
            <a:r>
              <a:rPr lang="it-IT" altLang="it-IT" b="0" dirty="0" smtClean="0">
                <a:latin typeface="Gisha" panose="020B0502040204020203" pitchFamily="34" charset="-79"/>
                <a:cs typeface="Gisha" panose="020B0502040204020203" pitchFamily="34" charset="-79"/>
              </a:rPr>
              <a:t> - Value </a:t>
            </a:r>
            <a:r>
              <a:rPr lang="it-IT" altLang="it-IT" b="0" dirty="0" err="1" smtClean="0">
                <a:latin typeface="Gisha" panose="020B0502040204020203" pitchFamily="34" charset="-79"/>
                <a:cs typeface="Gisha" panose="020B0502040204020203" pitchFamily="34" charset="-79"/>
              </a:rPr>
              <a:t>at</a:t>
            </a:r>
            <a:r>
              <a:rPr lang="it-IT" altLang="it-IT" b="0" dirty="0" smtClean="0">
                <a:latin typeface="Gisha" panose="020B0502040204020203" pitchFamily="34" charset="-79"/>
                <a:cs typeface="Gisha" panose="020B0502040204020203" pitchFamily="34" charset="-79"/>
              </a:rPr>
              <a:t> </a:t>
            </a:r>
            <a:r>
              <a:rPr lang="it-IT" altLang="it-IT" b="0" dirty="0" err="1" smtClean="0">
                <a:latin typeface="Gisha" panose="020B0502040204020203" pitchFamily="34" charset="-79"/>
                <a:cs typeface="Gisha" panose="020B0502040204020203" pitchFamily="34" charset="-79"/>
              </a:rPr>
              <a:t>Risk</a:t>
            </a:r>
            <a:r>
              <a:rPr lang="it-IT" altLang="it-IT" b="0" dirty="0" smtClean="0">
                <a:latin typeface="Gisha" panose="020B0502040204020203" pitchFamily="34" charset="-79"/>
                <a:cs typeface="Gisha" panose="020B0502040204020203" pitchFamily="34" charset="-79"/>
              </a:rPr>
              <a:t>).</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Se sale la volatilità e/o il </a:t>
            </a:r>
            <a:r>
              <a:rPr lang="it-IT" altLang="it-IT" b="0" dirty="0" err="1" smtClean="0">
                <a:latin typeface="Gisha" panose="020B0502040204020203" pitchFamily="34" charset="-79"/>
                <a:cs typeface="Gisha" panose="020B0502040204020203" pitchFamily="34" charset="-79"/>
              </a:rPr>
              <a:t>VaR</a:t>
            </a:r>
            <a:r>
              <a:rPr lang="it-IT" altLang="it-IT" b="0" dirty="0" smtClean="0">
                <a:latin typeface="Gisha" panose="020B0502040204020203" pitchFamily="34" charset="-79"/>
                <a:cs typeface="Gisha" panose="020B0502040204020203" pitchFamily="34" charset="-79"/>
              </a:rPr>
              <a:t> sale il rischio di mercato</a:t>
            </a:r>
          </a:p>
          <a:p>
            <a:pPr marL="228600" indent="-228600">
              <a:buFont typeface="+mj-lt"/>
              <a:buAutoNum type="arabicPeriod"/>
            </a:pPr>
            <a:endParaRPr lang="it-IT" altLang="it-IT" sz="900" b="0" dirty="0" smtClean="0">
              <a:latin typeface="Gisha" panose="020B0502040204020203" pitchFamily="34" charset="-79"/>
              <a:cs typeface="Gisha" panose="020B0502040204020203" pitchFamily="34" charset="-79"/>
            </a:endParaRPr>
          </a:p>
          <a:p>
            <a:pPr marL="228600" indent="-228600">
              <a:buFont typeface="+mj-lt"/>
              <a:buNone/>
            </a:pPr>
            <a:endParaRPr lang="it-IT" altLang="it-IT" sz="900" dirty="0" smtClean="0">
              <a:latin typeface="Gisha" panose="020B0502040204020203" pitchFamily="34" charset="-79"/>
              <a:cs typeface="Gisha" panose="020B0502040204020203" pitchFamily="34" charset="-79"/>
            </a:endParaRPr>
          </a:p>
          <a:p>
            <a:pPr marL="228600" indent="-228600">
              <a:buFont typeface="+mj-lt"/>
              <a:buNone/>
            </a:pPr>
            <a:r>
              <a:rPr lang="it-IT" altLang="it-IT" sz="900" dirty="0" smtClean="0">
                <a:latin typeface="Gisha" panose="020B0502040204020203" pitchFamily="34" charset="-79"/>
                <a:cs typeface="Gisha" panose="020B0502040204020203" pitchFamily="34" charset="-79"/>
              </a:rPr>
              <a:t>Pop</a:t>
            </a:r>
            <a:r>
              <a:rPr lang="it-IT" altLang="it-IT" sz="900" baseline="0" dirty="0" smtClean="0">
                <a:latin typeface="Gisha" panose="020B0502040204020203" pitchFamily="34" charset="-79"/>
                <a:cs typeface="Gisha" panose="020B0502040204020203" pitchFamily="34" charset="-79"/>
              </a:rPr>
              <a:t> up</a:t>
            </a:r>
          </a:p>
          <a:p>
            <a:pPr marL="228600" indent="-228600">
              <a:buFont typeface="+mj-lt"/>
              <a:buNone/>
            </a:pPr>
            <a:r>
              <a:rPr lang="it-IT" altLang="it-IT" sz="900" b="1" dirty="0" err="1" smtClean="0">
                <a:latin typeface="Gisha" panose="020B0502040204020203" pitchFamily="34" charset="-79"/>
                <a:cs typeface="Gisha" panose="020B0502040204020203" pitchFamily="34" charset="-79"/>
              </a:rPr>
              <a:t>VaR</a:t>
            </a:r>
            <a:r>
              <a:rPr lang="it-IT" altLang="it-IT" sz="900" b="1" dirty="0" smtClean="0">
                <a:latin typeface="Gisha" panose="020B0502040204020203" pitchFamily="34" charset="-79"/>
                <a:cs typeface="Gisha" panose="020B0502040204020203" pitchFamily="34" charset="-79"/>
              </a:rPr>
              <a:t> - </a:t>
            </a:r>
            <a:r>
              <a:rPr lang="it-IT" altLang="it-IT" sz="900" b="1" dirty="0" err="1" smtClean="0">
                <a:latin typeface="Gisha" panose="020B0502040204020203" pitchFamily="34" charset="-79"/>
                <a:cs typeface="Gisha" panose="020B0502040204020203" pitchFamily="34" charset="-79"/>
              </a:rPr>
              <a:t>Value</a:t>
            </a:r>
            <a:r>
              <a:rPr lang="it-IT" altLang="it-IT" sz="900" b="1" dirty="0" smtClean="0">
                <a:latin typeface="Gisha" panose="020B0502040204020203" pitchFamily="34" charset="-79"/>
                <a:cs typeface="Gisha" panose="020B0502040204020203" pitchFamily="34" charset="-79"/>
              </a:rPr>
              <a:t> at </a:t>
            </a:r>
            <a:r>
              <a:rPr lang="it-IT" altLang="it-IT" sz="900" b="1" dirty="0" err="1" smtClean="0">
                <a:latin typeface="Gisha" panose="020B0502040204020203" pitchFamily="34" charset="-79"/>
                <a:cs typeface="Gisha" panose="020B0502040204020203" pitchFamily="34" charset="-79"/>
              </a:rPr>
              <a:t>Risk</a:t>
            </a:r>
            <a:endParaRPr lang="it-IT" altLang="it-IT" sz="900" b="1" dirty="0" smtClean="0">
              <a:latin typeface="Gisha" panose="020B0502040204020203" pitchFamily="34" charset="-79"/>
              <a:cs typeface="Gisha" panose="020B0502040204020203" pitchFamily="34" charset="-79"/>
            </a:endParaRPr>
          </a:p>
          <a:p>
            <a:pPr marL="228600" indent="-228600">
              <a:buFont typeface="+mj-lt"/>
              <a:buNone/>
            </a:pPr>
            <a:r>
              <a:rPr lang="it-IT" altLang="it-IT" sz="900" dirty="0" smtClean="0">
                <a:latin typeface="Gisha" panose="020B0502040204020203" pitchFamily="34" charset="-79"/>
                <a:cs typeface="Gisha" panose="020B0502040204020203" pitchFamily="34" charset="-79"/>
              </a:rPr>
              <a:t>È definito come la perdita massima che uno strumento finanziario, o un portafoglio di strumenti finanziari, può subire in uno specifico orizzonte temporale dato</a:t>
            </a:r>
          </a:p>
          <a:p>
            <a:pPr marL="228600" indent="-228600">
              <a:buFont typeface="+mj-lt"/>
              <a:buNone/>
            </a:pPr>
            <a:r>
              <a:rPr lang="it-IT" altLang="it-IT" sz="900" dirty="0" smtClean="0">
                <a:latin typeface="Gisha" panose="020B0502040204020203" pitchFamily="34" charset="-79"/>
                <a:cs typeface="Gisha" panose="020B0502040204020203" pitchFamily="34" charset="-79"/>
              </a:rPr>
              <a:t>un certo intervallo di confidenza.</a:t>
            </a:r>
            <a:endParaRPr lang="en-US"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12</a:t>
            </a:fld>
            <a:endParaRPr lang="en-US"/>
          </a:p>
        </p:txBody>
      </p:sp>
    </p:spTree>
    <p:extLst>
      <p:ext uri="{BB962C8B-B14F-4D97-AF65-F5344CB8AC3E}">
        <p14:creationId xmlns:p14="http://schemas.microsoft.com/office/powerpoint/2010/main" val="25388966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indent="-228600">
              <a:buFont typeface="+mj-lt"/>
              <a:buAutoNum type="arabicPeriod"/>
            </a:pPr>
            <a:r>
              <a:rPr lang="it-IT" altLang="it-IT" b="0" dirty="0" smtClean="0"/>
              <a:t>Esaminiamo adesso il rischio di liquidità.</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La liquidità di uno strumento finanziario consiste nella sua attitudine a trasformarsi prontamente in moneta senza perdita di valore.</a:t>
            </a:r>
            <a:endParaRPr lang="it-IT" b="0" dirty="0" smtClean="0"/>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Il rischio di liquidità è, quindi, il rischio di non riuscire a disinvestire rapidamente il titolo acquistato, qualora se ne presenti la necessità, ovvero di farlo perdendo molto rispetto alla</a:t>
            </a:r>
            <a:endParaRPr lang="it-IT" altLang="it-IT" b="0" baseline="0" dirty="0" smtClean="0">
              <a:latin typeface="Gisha" panose="020B0502040204020203" pitchFamily="34" charset="-79"/>
              <a:cs typeface="Gisha" panose="020B0502040204020203" pitchFamily="34" charset="-79"/>
            </a:endParaRPr>
          </a:p>
          <a:p>
            <a:pPr marL="0" indent="0" fontAlgn="base">
              <a:buFont typeface="+mj-lt"/>
              <a:buNone/>
            </a:pPr>
            <a:r>
              <a:rPr lang="it-IT" altLang="it-IT" b="0" dirty="0" smtClean="0">
                <a:latin typeface="Gisha" panose="020B0502040204020203" pitchFamily="34" charset="-79"/>
                <a:cs typeface="Gisha" panose="020B0502040204020203" pitchFamily="34" charset="-79"/>
              </a:rPr>
              <a:t>somma investita. Si può anche misurare tenendo conto del numero e della frequenza degli scambi (cosiddetto turn-over) realizzati sul titolo. Tipicamente, quanto maggiori sono gli</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scambi (turn-over) tanto minore è il rischio di liquidità.</a:t>
            </a:r>
          </a:p>
          <a:p>
            <a:pPr marL="0" indent="0" fontAlgn="base">
              <a:buFont typeface="+mj-lt"/>
              <a:buNone/>
            </a:pPr>
            <a:r>
              <a:rPr lang="it-IT" altLang="it-IT" b="0" dirty="0" smtClean="0">
                <a:latin typeface="Gisha" panose="020B0502040204020203" pitchFamily="34" charset="-79"/>
                <a:cs typeface="Gisha" panose="020B0502040204020203" pitchFamily="34" charset="-79"/>
              </a:rPr>
              <a:t> </a:t>
            </a:r>
          </a:p>
          <a:p>
            <a:pPr marL="0" indent="0">
              <a:buFont typeface="+mj-lt"/>
              <a:buNone/>
            </a:pPr>
            <a:endParaRPr lang="it-IT" b="0" dirty="0" smtClean="0"/>
          </a:p>
          <a:p>
            <a:pPr marL="0" indent="0">
              <a:buFont typeface="+mj-lt"/>
              <a:buNone/>
            </a:pPr>
            <a:endParaRPr lang="it-IT" altLang="it-IT" b="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13</a:t>
            </a:fld>
            <a:endParaRPr lang="en-US"/>
          </a:p>
        </p:txBody>
      </p:sp>
    </p:spTree>
    <p:extLst>
      <p:ext uri="{BB962C8B-B14F-4D97-AF65-F5344CB8AC3E}">
        <p14:creationId xmlns:p14="http://schemas.microsoft.com/office/powerpoint/2010/main" val="25388966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defRPr/>
            </a:pPr>
            <a:r>
              <a:rPr lang="it-IT" altLang="it-IT" sz="1200" dirty="0" smtClean="0"/>
              <a:t>AUDIO</a:t>
            </a:r>
          </a:p>
          <a:p>
            <a:pPr marL="228600" indent="-228600" algn="just">
              <a:lnSpc>
                <a:spcPct val="120000"/>
              </a:lnSpc>
              <a:buFont typeface="+mj-lt"/>
              <a:buAutoNum type="arabicPeriod"/>
              <a:defRPr/>
            </a:pPr>
            <a:r>
              <a:rPr lang="it-IT" altLang="it-IT" sz="1200" b="0" dirty="0" smtClean="0"/>
              <a:t>Si ha un rischio di cambio,</a:t>
            </a:r>
          </a:p>
          <a:p>
            <a:pPr marL="228600" marR="0" lvl="0" indent="-228600" algn="just" defTabSz="685800" rtl="0" eaLnBrk="1" fontAlgn="auto" latinLnBrk="0" hangingPunct="1">
              <a:lnSpc>
                <a:spcPct val="120000"/>
              </a:lnSpc>
              <a:spcBef>
                <a:spcPts val="0"/>
              </a:spcBef>
              <a:spcAft>
                <a:spcPts val="0"/>
              </a:spcAft>
              <a:buClrTx/>
              <a:buSzTx/>
              <a:buFont typeface="+mj-lt"/>
              <a:buAutoNum type="arabicPeriod"/>
              <a:tabLst/>
              <a:defRPr/>
            </a:pPr>
            <a:r>
              <a:rPr lang="it-IT" altLang="it-IT" sz="1200" b="0" dirty="0" smtClean="0">
                <a:latin typeface="Gisha" panose="020B0502040204020203" pitchFamily="34" charset="-79"/>
                <a:cs typeface="Gisha" panose="020B0502040204020203" pitchFamily="34" charset="-79"/>
              </a:rPr>
              <a:t>qualora uno strumento finanziario sia denominato in una divisa diversa da quella di riferimento per l'investitore (ad es. l’euro per l’investitore europeo), al fine di valutare la rischiosità complessiva dell'investimento occorre tenere presente la volatilità del rapporto di cambio tra la divisa di riferimento (l'euro) e la divisa estera in cui è denominato l'investimento.</a:t>
            </a:r>
          </a:p>
          <a:p>
            <a:pPr marL="228600" indent="-228600" algn="just">
              <a:lnSpc>
                <a:spcPct val="120000"/>
              </a:lnSpc>
              <a:buFont typeface="+mj-lt"/>
              <a:buAutoNum type="arabicPeriod"/>
              <a:defRPr/>
            </a:pPr>
            <a:endParaRPr lang="it-IT" altLang="it-IT" sz="1200" b="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14</a:t>
            </a:fld>
            <a:endParaRPr lang="en-US"/>
          </a:p>
        </p:txBody>
      </p:sp>
    </p:spTree>
    <p:extLst>
      <p:ext uri="{BB962C8B-B14F-4D97-AF65-F5344CB8AC3E}">
        <p14:creationId xmlns:p14="http://schemas.microsoft.com/office/powerpoint/2010/main" val="795482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indent="-228600">
              <a:buFont typeface="+mj-lt"/>
              <a:buAutoNum type="arabicPeriod"/>
            </a:pPr>
            <a:r>
              <a:rPr lang="it-IT" altLang="it-IT" dirty="0" smtClean="0"/>
              <a:t>Quali sono</a:t>
            </a:r>
            <a:r>
              <a:rPr lang="it-IT" altLang="it-IT" baseline="0" dirty="0" smtClean="0"/>
              <a:t> i rischi di operatività degli strumenti finanziari derivati?</a:t>
            </a:r>
            <a:endParaRPr lang="it-IT" altLang="it-IT" dirty="0" smtClean="0"/>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Il termine “derivati” raggruppa una gran quantità di strumenti finanziari (</a:t>
            </a:r>
            <a:r>
              <a:rPr lang="it-IT" altLang="it-IT" b="0" dirty="0" err="1" smtClean="0">
                <a:latin typeface="Gisha" panose="020B0502040204020203" pitchFamily="34" charset="-79"/>
                <a:cs typeface="Gisha" panose="020B0502040204020203" pitchFamily="34" charset="-79"/>
              </a:rPr>
              <a:t>futures</a:t>
            </a:r>
            <a:r>
              <a:rPr lang="it-IT" altLang="it-IT" b="0" dirty="0" smtClean="0">
                <a:latin typeface="Gisha" panose="020B0502040204020203" pitchFamily="34" charset="-79"/>
                <a:cs typeface="Gisha" panose="020B0502040204020203" pitchFamily="34" charset="-79"/>
              </a:rPr>
              <a:t>, opzioni, swap, ecc.) le cui caratteristiche sono estremamente varie. </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Questa enorme varietà può generare confusione e lasciar erroneamente intendere che tutti i derivati abbiano natura speculativa o siano altamente rischiosi, proprio come quei prodotti complessi che, utilizzati spregiudicatamente, hanno originato la grande crisi finanziaria - avviatasi nel 2007 ed esplosa nel settembre 2008 col fallimento della banca d'affari Lehman </a:t>
            </a:r>
            <a:r>
              <a:rPr lang="it-IT" altLang="it-IT" b="0" dirty="0" err="1" smtClean="0">
                <a:latin typeface="Gisha" panose="020B0502040204020203" pitchFamily="34" charset="-79"/>
                <a:cs typeface="Gisha" panose="020B0502040204020203" pitchFamily="34" charset="-79"/>
              </a:rPr>
              <a:t>Brothers</a:t>
            </a:r>
            <a:r>
              <a:rPr lang="it-IT" altLang="it-IT" b="0" dirty="0" smtClean="0">
                <a:latin typeface="Gisha" panose="020B0502040204020203" pitchFamily="34" charset="-79"/>
                <a:cs typeface="Gisha" panose="020B0502040204020203" pitchFamily="34" charset="-79"/>
              </a:rPr>
              <a:t> – le cui ripercussioni ancora influenzano l'economia globale, e quella europea in particolare. </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Tuttavia, molti derivati, pur avendo  funzioni essenzialmente di protezione contro rischi che chi sottoscrive i relativi contratti non vuole correre, possono essere, a loro volta, caratterizzati da una rischiosità molto elevata il cui apprezzamento da parte dell'investitore è ostacolato dalla loro complessità.</a:t>
            </a:r>
          </a:p>
          <a:p>
            <a:endParaRPr lang="it-IT" altLang="it-IT"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15</a:t>
            </a:fld>
            <a:endParaRPr lang="en-US"/>
          </a:p>
        </p:txBody>
      </p:sp>
    </p:spTree>
    <p:extLst>
      <p:ext uri="{BB962C8B-B14F-4D97-AF65-F5344CB8AC3E}">
        <p14:creationId xmlns:p14="http://schemas.microsoft.com/office/powerpoint/2010/main" val="166030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Parlando ancora di</a:t>
            </a:r>
            <a:r>
              <a:rPr lang="it-IT" altLang="it-IT" b="0" baseline="0" dirty="0" smtClean="0">
                <a:latin typeface="Gisha" panose="020B0502040204020203" pitchFamily="34" charset="-79"/>
                <a:cs typeface="Gisha" panose="020B0502040204020203" pitchFamily="34" charset="-79"/>
              </a:rPr>
              <a:t> rischi degli strumenti finanziari derivati.</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È necessario che le operazioni aventi ad oggetto strumenti finanziari derivati siano effettuate solo dopo averne compreso la natura ed il grado di esposizione al rischio che esse comportano, considerando che la complessità di tali strumenti può favorire l'esecuzione di operazioni non adeguate per l'investitore. </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b="0" dirty="0" smtClean="0">
                <a:latin typeface="Gisha" panose="020B0502040204020203" pitchFamily="34" charset="-79"/>
                <a:cs typeface="Gisha" panose="020B0502040204020203" pitchFamily="34" charset="-79"/>
              </a:rPr>
              <a:t>In generale, infatti, la negoziazione di strumenti finanziari derivati non è adatta per molti investitori.</a:t>
            </a:r>
          </a:p>
          <a:p>
            <a:pPr marL="228600" indent="-228600">
              <a:buFont typeface="+mj-lt"/>
              <a:buAutoNum type="arabicPeriod"/>
            </a:pPr>
            <a:endParaRPr lang="it-IT" altLang="it-IT" b="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16</a:t>
            </a:fld>
            <a:endParaRPr lang="en-US"/>
          </a:p>
        </p:txBody>
      </p:sp>
    </p:spTree>
    <p:extLst>
      <p:ext uri="{BB962C8B-B14F-4D97-AF65-F5344CB8AC3E}">
        <p14:creationId xmlns:p14="http://schemas.microsoft.com/office/powerpoint/2010/main" val="2538896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fontAlgn="base"/>
            <a:r>
              <a:rPr lang="it-IT" altLang="it-IT" sz="1200" b="0" dirty="0" smtClean="0">
                <a:latin typeface="Gisha" panose="020B0502040204020203" pitchFamily="34" charset="-79"/>
                <a:cs typeface="Gisha" panose="020B0502040204020203" pitchFamily="34" charset="-79"/>
              </a:rPr>
              <a:t>2. Vi sono poi da considerare altri fattori di rischio, quali, ad esempio, quelli attinenti:</a:t>
            </a:r>
            <a:endParaRPr lang="it-IT" b="0" dirty="0" smtClean="0"/>
          </a:p>
          <a:p>
            <a:pPr marL="0" lvl="1" fontAlgn="base">
              <a:buFont typeface="Wingdings" pitchFamily="2" charset="2"/>
              <a:buNone/>
            </a:pPr>
            <a:r>
              <a:rPr lang="it-IT" altLang="it-IT" sz="1200" b="0" dirty="0" smtClean="0">
                <a:latin typeface="Gisha" panose="020B0502040204020203" pitchFamily="34" charset="-79"/>
                <a:cs typeface="Gisha" panose="020B0502040204020203" pitchFamily="34" charset="-79"/>
              </a:rPr>
              <a:t>3- 5 alla salvaguardia delle somme di denaro e dei valori depositati per l'esecuzione delle operazioni, in particolare, nel caso di insolvenza dell'intermediario;</a:t>
            </a:r>
          </a:p>
          <a:p>
            <a:pPr marL="0" lvl="1" fontAlgn="base">
              <a:buFont typeface="Wingdings" pitchFamily="2" charset="2"/>
              <a:buNone/>
            </a:pPr>
            <a:r>
              <a:rPr lang="it-IT" altLang="it-IT" sz="1200" b="0" dirty="0" smtClean="0">
                <a:latin typeface="Gisha" panose="020B0502040204020203" pitchFamily="34" charset="-79"/>
                <a:cs typeface="Gisha" panose="020B0502040204020203" pitchFamily="34" charset="-79"/>
              </a:rPr>
              <a:t>alle commissioni, spese ed altri oneri che sono dovuti all'intermediario (informazioni al riguardo devono essere comunque riportate nel contratto d'intermediazione),  considerando</a:t>
            </a:r>
          </a:p>
          <a:p>
            <a:pPr marL="0" lvl="1" fontAlgn="base">
              <a:buFont typeface="Wingdings" pitchFamily="2" charset="2"/>
              <a:buNone/>
            </a:pPr>
            <a:r>
              <a:rPr lang="it-IT" altLang="it-IT" sz="1200" b="0" dirty="0" smtClean="0">
                <a:latin typeface="Gisha" panose="020B0502040204020203" pitchFamily="34" charset="-79"/>
                <a:cs typeface="Gisha" panose="020B0502040204020203" pitchFamily="34" charset="-79"/>
              </a:rPr>
              <a:t>che tali oneri andranno sottratti ai guadagni eventualmente ottenuti nelle operazioni effettuate mentre si aggiungeranno alle perdite subite;</a:t>
            </a:r>
          </a:p>
          <a:p>
            <a:pPr marL="0" lvl="1" fontAlgn="base">
              <a:buFont typeface="Wingdings" pitchFamily="2" charset="2"/>
              <a:buNone/>
            </a:pPr>
            <a:r>
              <a:rPr lang="it-IT" altLang="it-IT" sz="1200" b="0" dirty="0" smtClean="0">
                <a:latin typeface="Gisha" panose="020B0502040204020203" pitchFamily="34" charset="-79"/>
                <a:cs typeface="Gisha" panose="020B0502040204020203" pitchFamily="34" charset="-79"/>
              </a:rPr>
              <a:t>alle operazioni eseguite in mercati aventi sede all'estero, che potrebbero esporre l'investitore a rischi aggiuntivi, in quanto tali mercati potrebbero essere regolati in modo da</a:t>
            </a:r>
          </a:p>
          <a:p>
            <a:pPr marL="0" lvl="1" fontAlgn="base">
              <a:buFont typeface="Wingdings" pitchFamily="2" charset="2"/>
              <a:buNone/>
            </a:pPr>
            <a:r>
              <a:rPr lang="it-IT" altLang="it-IT" sz="1200" b="0" dirty="0" smtClean="0">
                <a:latin typeface="Gisha" panose="020B0502040204020203" pitchFamily="34" charset="-79"/>
                <a:cs typeface="Gisha" panose="020B0502040204020203" pitchFamily="34" charset="-79"/>
              </a:rPr>
              <a:t>offrire ridotte garanzie e protezioni agli investitori;</a:t>
            </a:r>
          </a:p>
          <a:p>
            <a:pPr marL="0"/>
            <a:endParaRPr lang="it-IT" altLang="it-IT" b="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17</a:t>
            </a:fld>
            <a:endParaRPr lang="en-US"/>
          </a:p>
        </p:txBody>
      </p:sp>
    </p:spTree>
    <p:extLst>
      <p:ext uri="{BB962C8B-B14F-4D97-AF65-F5344CB8AC3E}">
        <p14:creationId xmlns:p14="http://schemas.microsoft.com/office/powerpoint/2010/main" val="16603018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b="0" dirty="0" smtClean="0">
                <a:latin typeface="Gisha" panose="020B0502040204020203" pitchFamily="34" charset="-79"/>
                <a:cs typeface="Gisha" panose="020B0502040204020203" pitchFamily="34" charset="-79"/>
              </a:rPr>
              <a:t>AUDIO</a:t>
            </a:r>
          </a:p>
          <a:p>
            <a:pPr marL="228600" indent="-228600" fontAlgn="base">
              <a:buFont typeface="+mj-lt"/>
              <a:buAutoNum type="arabicPeriod" startAt="2"/>
            </a:pPr>
            <a:r>
              <a:rPr lang="it-IT" altLang="it-IT" sz="1200" b="0" dirty="0" smtClean="0">
                <a:latin typeface="Gisha" panose="020B0502040204020203" pitchFamily="34" charset="-79"/>
                <a:cs typeface="Gisha" panose="020B0502040204020203" pitchFamily="34" charset="-79"/>
              </a:rPr>
              <a:t>Vi sono poi da considerare altri fattori di rischio, quali, ad esempio, quelli attinenti:</a:t>
            </a:r>
            <a:r>
              <a:rPr lang="it-IT" altLang="it-IT" sz="900" b="0" baseline="0" dirty="0" smtClean="0">
                <a:latin typeface="+mn-lt"/>
                <a:cs typeface="+mn-cs"/>
              </a:rPr>
              <a:t> </a:t>
            </a:r>
            <a:r>
              <a:rPr lang="it-IT" altLang="it-IT" sz="1200" b="0" dirty="0" smtClean="0">
                <a:latin typeface="Gisha" panose="020B0502040204020203" pitchFamily="34" charset="-79"/>
                <a:cs typeface="Gisha" panose="020B0502040204020203" pitchFamily="34" charset="-79"/>
              </a:rPr>
              <a:t>ai sistemi di negoziazione elettronici o ad asta gridata che sono supportati da sistemi computerizzati per le procedure di trasmissione degli ordini (</a:t>
            </a:r>
            <a:r>
              <a:rPr lang="it-IT" altLang="it-IT" sz="1200" b="0" dirty="0" err="1" smtClean="0">
                <a:latin typeface="Gisha" panose="020B0502040204020203" pitchFamily="34" charset="-79"/>
                <a:cs typeface="Gisha" panose="020B0502040204020203" pitchFamily="34" charset="-79"/>
              </a:rPr>
              <a:t>order</a:t>
            </a:r>
            <a:r>
              <a:rPr lang="it-IT" altLang="it-IT" sz="1200" b="0" dirty="0" smtClean="0">
                <a:latin typeface="Gisha" panose="020B0502040204020203" pitchFamily="34" charset="-79"/>
                <a:cs typeface="Gisha" panose="020B0502040204020203" pitchFamily="34" charset="-79"/>
              </a:rPr>
              <a:t> </a:t>
            </a:r>
            <a:r>
              <a:rPr lang="it-IT" altLang="it-IT" sz="1200" b="0" dirty="0" err="1" smtClean="0">
                <a:latin typeface="Gisha" panose="020B0502040204020203" pitchFamily="34" charset="-79"/>
                <a:cs typeface="Gisha" panose="020B0502040204020203" pitchFamily="34" charset="-79"/>
              </a:rPr>
              <a:t>routing</a:t>
            </a:r>
            <a:r>
              <a:rPr lang="it-IT" altLang="it-IT" sz="1200" b="0" dirty="0" smtClean="0">
                <a:latin typeface="Gisha" panose="020B0502040204020203" pitchFamily="34" charset="-79"/>
                <a:cs typeface="Gisha" panose="020B0502040204020203" pitchFamily="34" charset="-79"/>
              </a:rPr>
              <a:t>), per l'incrocio, la registrazione e la compensazione delle operazioni; </a:t>
            </a:r>
            <a:endParaRPr lang="it-IT" altLang="it-IT" sz="1200" b="0" dirty="0" smtClean="0">
              <a:latin typeface="+mn-lt"/>
              <a:cs typeface="+mn-cs"/>
            </a:endParaRPr>
          </a:p>
          <a:p>
            <a:pPr marL="0" indent="0" fontAlgn="base">
              <a:buFont typeface="+mj-lt"/>
              <a:buNone/>
            </a:pPr>
            <a:r>
              <a:rPr lang="it-IT" altLang="it-IT" sz="1200" b="0" dirty="0" smtClean="0">
                <a:latin typeface="Gisha" panose="020B0502040204020203" pitchFamily="34" charset="-79"/>
                <a:cs typeface="Gisha" panose="020B0502040204020203" pitchFamily="34" charset="-79"/>
              </a:rPr>
              <a:t>3.4. alle operazioni eseguite fuori da mercati organizzati (over the </a:t>
            </a:r>
            <a:r>
              <a:rPr lang="it-IT" altLang="it-IT" sz="1200" b="0" dirty="0" err="1" smtClean="0">
                <a:latin typeface="Gisha" panose="020B0502040204020203" pitchFamily="34" charset="-79"/>
                <a:cs typeface="Gisha" panose="020B0502040204020203" pitchFamily="34" charset="-79"/>
              </a:rPr>
              <a:t>counter</a:t>
            </a:r>
            <a:r>
              <a:rPr lang="it-IT" altLang="it-IT" sz="1200" b="0" dirty="0" smtClean="0">
                <a:latin typeface="Gisha" panose="020B0502040204020203" pitchFamily="34" charset="-79"/>
                <a:cs typeface="Gisha" panose="020B0502040204020203" pitchFamily="34" charset="-79"/>
              </a:rPr>
              <a:t>, OTC.</a:t>
            </a:r>
          </a:p>
          <a:p>
            <a:endParaRPr lang="it-IT" altLang="it-IT" sz="900" b="1" dirty="0" smtClean="0">
              <a:latin typeface="Gisha" panose="020B0502040204020203" pitchFamily="34" charset="-79"/>
              <a:cs typeface="Gisha" panose="020B0502040204020203" pitchFamily="34" charset="-79"/>
            </a:endParaRPr>
          </a:p>
          <a:p>
            <a:endParaRPr lang="it-IT" altLang="it-IT" sz="900" b="1" dirty="0" smtClean="0">
              <a:latin typeface="Gisha" panose="020B0502040204020203" pitchFamily="34" charset="-79"/>
              <a:cs typeface="Gisha" panose="020B0502040204020203" pitchFamily="34" charset="-79"/>
            </a:endParaRPr>
          </a:p>
          <a:p>
            <a:r>
              <a:rPr lang="it-IT" altLang="it-IT" sz="900" b="1" dirty="0" smtClean="0">
                <a:latin typeface="Gisha" panose="020B0502040204020203" pitchFamily="34" charset="-79"/>
                <a:cs typeface="Gisha" panose="020B0502040204020203" pitchFamily="34" charset="-79"/>
              </a:rPr>
              <a:t>Pop up 1</a:t>
            </a:r>
          </a:p>
          <a:p>
            <a:endParaRPr lang="it-IT" altLang="it-IT" sz="900" b="1" dirty="0" smtClean="0">
              <a:latin typeface="Gisha" panose="020B0502040204020203" pitchFamily="34" charset="-79"/>
              <a:cs typeface="Gisha" panose="020B0502040204020203" pitchFamily="34" charset="-79"/>
            </a:endParaRPr>
          </a:p>
          <a:p>
            <a:r>
              <a:rPr lang="it-IT" altLang="it-IT" sz="900" b="1" dirty="0" smtClean="0">
                <a:latin typeface="Gisha" panose="020B0502040204020203" pitchFamily="34" charset="-79"/>
                <a:cs typeface="Gisha" panose="020B0502040204020203" pitchFamily="34" charset="-79"/>
              </a:rPr>
              <a:t>Rischi</a:t>
            </a:r>
            <a:r>
              <a:rPr lang="it-IT" altLang="it-IT" sz="900" b="1" baseline="0" dirty="0" smtClean="0">
                <a:latin typeface="Gisha" panose="020B0502040204020203" pitchFamily="34" charset="-79"/>
                <a:cs typeface="Gisha" panose="020B0502040204020203" pitchFamily="34" charset="-79"/>
              </a:rPr>
              <a:t> legati a s</a:t>
            </a:r>
            <a:r>
              <a:rPr lang="it-IT" altLang="it-IT" sz="900" b="1" dirty="0" smtClean="0">
                <a:latin typeface="Gisha" panose="020B0502040204020203" pitchFamily="34" charset="-79"/>
                <a:cs typeface="Gisha" panose="020B0502040204020203" pitchFamily="34" charset="-79"/>
              </a:rPr>
              <a:t>istemi di negoziazione elettronici </a:t>
            </a:r>
          </a:p>
          <a:p>
            <a:r>
              <a:rPr lang="it-IT" altLang="it-IT" sz="900" dirty="0" smtClean="0">
                <a:latin typeface="Gisha" panose="020B0502040204020203" pitchFamily="34" charset="-79"/>
                <a:cs typeface="Gisha" panose="020B0502040204020203" pitchFamily="34" charset="-79"/>
              </a:rPr>
              <a:t>Come tutte le procedure automatizzate, detti sistemi possono subire temporanei arresti o essere soggetti a malfunzionamenti. Inoltre, gli ordini da eseguirsi su mercati che si avvalgono di sistemi di negoziazione computerizzati potrebbero risultare non eseguiti secondo le modalità specificate dall'investitore o risultare ineseguiti nel caso i sistemi di negoziazione suddetti subissero malfunzionamenti o arresti imputabili all'hardware o al software dei sistemi medesimi. </a:t>
            </a:r>
          </a:p>
          <a:p>
            <a:pPr marL="0" marR="0" indent="0" algn="l" defTabSz="685800" rtl="0" eaLnBrk="1" fontAlgn="auto" latinLnBrk="0" hangingPunct="1">
              <a:lnSpc>
                <a:spcPct val="100000"/>
              </a:lnSpc>
              <a:spcBef>
                <a:spcPts val="0"/>
              </a:spcBef>
              <a:spcAft>
                <a:spcPts val="0"/>
              </a:spcAft>
              <a:buClrTx/>
              <a:buSzTx/>
              <a:buFontTx/>
              <a:buNone/>
              <a:tabLst/>
              <a:defRPr/>
            </a:pPr>
            <a:endParaRPr lang="it-IT" altLang="it-IT" sz="900" b="1" kern="1200" dirty="0" smtClean="0">
              <a:solidFill>
                <a:schemeClr val="tx1"/>
              </a:solidFill>
              <a:latin typeface="Gisha" panose="020B0502040204020203" pitchFamily="34" charset="-79"/>
              <a:ea typeface="+mn-ea"/>
              <a:cs typeface="Gisha" panose="020B0502040204020203" pitchFamily="34" charset="-79"/>
            </a:endParaRPr>
          </a:p>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900" b="1" kern="1200" dirty="0" smtClean="0">
                <a:solidFill>
                  <a:schemeClr val="tx1"/>
                </a:solidFill>
                <a:latin typeface="Gisha" panose="020B0502040204020203" pitchFamily="34" charset="-79"/>
                <a:ea typeface="+mn-ea"/>
                <a:cs typeface="Gisha" panose="020B0502040204020203" pitchFamily="34" charset="-79"/>
              </a:rPr>
              <a:t>Pop up 2</a:t>
            </a:r>
          </a:p>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900" b="1" kern="1200" dirty="0" smtClean="0">
                <a:solidFill>
                  <a:schemeClr val="tx1"/>
                </a:solidFill>
                <a:latin typeface="Gisha" panose="020B0502040204020203" pitchFamily="34" charset="-79"/>
                <a:ea typeface="+mn-ea"/>
                <a:cs typeface="Gisha" panose="020B0502040204020203" pitchFamily="34" charset="-79"/>
              </a:rPr>
              <a:t>Rischi legati ad operazioni effettuate fuori dai mercati organizzati</a:t>
            </a:r>
          </a:p>
          <a:p>
            <a:pPr marL="0" marR="0" indent="0" algn="l" defTabSz="685800" rtl="0" eaLnBrk="1" fontAlgn="auto" latinLnBrk="0" hangingPunct="1">
              <a:lnSpc>
                <a:spcPct val="100000"/>
              </a:lnSpc>
              <a:spcBef>
                <a:spcPts val="0"/>
              </a:spcBef>
              <a:spcAft>
                <a:spcPts val="0"/>
              </a:spcAft>
              <a:buClrTx/>
              <a:buSzTx/>
              <a:buFontTx/>
              <a:buNone/>
              <a:tabLst/>
              <a:defRPr/>
            </a:pPr>
            <a:r>
              <a:rPr lang="it-IT" altLang="it-IT" sz="1200" dirty="0" smtClean="0">
                <a:latin typeface="Gisha" panose="020B0502040204020203" pitchFamily="34" charset="-79"/>
                <a:cs typeface="Gisha" panose="020B0502040204020203" pitchFamily="34" charset="-79"/>
              </a:rPr>
              <a:t>Per le operazioni effettuate fuori dai mercati organizzati può risultare difficoltoso o impossibile liquidare uno strumento finanziario o apprezzarne il valore effettivo e valutare l'effettiva esposizione al rischio, in particolare qualora lo strumento finanziario non sia trattato su alcun mercato organizzato. </a:t>
            </a:r>
          </a:p>
          <a:p>
            <a:pPr lvl="1" fontAlgn="base">
              <a:buFont typeface="Wingdings" pitchFamily="2" charset="2"/>
              <a:buChar char="ü"/>
            </a:pPr>
            <a:endParaRPr lang="it-IT" altLang="it-IT" sz="1200" dirty="0" smtClean="0">
              <a:latin typeface="Gisha" panose="020B0502040204020203" pitchFamily="34" charset="-79"/>
              <a:cs typeface="Gisha" panose="020B0502040204020203" pitchFamily="34" charset="-79"/>
            </a:endParaRPr>
          </a:p>
          <a:p>
            <a:pPr lvl="1" fontAlgn="base">
              <a:buFont typeface="Wingdings" pitchFamily="2" charset="2"/>
              <a:buChar char="ü"/>
            </a:pPr>
            <a:endParaRPr lang="it-IT" altLang="it-IT"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18</a:t>
            </a:fld>
            <a:endParaRPr lang="en-US"/>
          </a:p>
        </p:txBody>
      </p:sp>
    </p:spTree>
    <p:extLst>
      <p:ext uri="{BB962C8B-B14F-4D97-AF65-F5344CB8AC3E}">
        <p14:creationId xmlns:p14="http://schemas.microsoft.com/office/powerpoint/2010/main" val="16603018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900" kern="1200" dirty="0" smtClean="0">
                <a:solidFill>
                  <a:schemeClr val="tx1"/>
                </a:solidFill>
                <a:effectLst/>
                <a:latin typeface="+mn-lt"/>
                <a:ea typeface="+mn-ea"/>
                <a:cs typeface="+mn-cs"/>
              </a:rPr>
              <a:t>AUDIO</a:t>
            </a:r>
          </a:p>
          <a:p>
            <a:r>
              <a:rPr lang="it-IT" sz="900" kern="1200" dirty="0" smtClean="0">
                <a:solidFill>
                  <a:schemeClr val="tx1"/>
                </a:solidFill>
                <a:effectLst/>
                <a:latin typeface="+mn-lt"/>
                <a:ea typeface="+mn-ea"/>
                <a:cs typeface="+mn-cs"/>
              </a:rPr>
              <a:t>E ora fermati un secondo per rispondere a questa domanda! </a:t>
            </a:r>
          </a:p>
          <a:p>
            <a:r>
              <a:rPr lang="it-IT" sz="900" kern="1200" dirty="0" smtClean="0">
                <a:solidFill>
                  <a:schemeClr val="tx1"/>
                </a:solidFill>
                <a:effectLst/>
                <a:latin typeface="+mn-lt"/>
                <a:ea typeface="+mn-ea"/>
                <a:cs typeface="+mn-cs"/>
              </a:rPr>
              <a:t>Feedback</a:t>
            </a:r>
          </a:p>
          <a:p>
            <a:endParaRPr lang="it-IT" baseline="0" noProof="0" dirty="0" smtClean="0"/>
          </a:p>
          <a:p>
            <a:r>
              <a:rPr lang="it-IT" baseline="0" noProof="0" dirty="0" smtClean="0"/>
              <a:t>Esatto/Non esatto! </a:t>
            </a:r>
            <a:r>
              <a:rPr lang="it-IT" sz="900" kern="1200" baseline="0" noProof="0" dirty="0" smtClean="0">
                <a:solidFill>
                  <a:schemeClr val="tx1"/>
                </a:solidFill>
                <a:latin typeface="+mn-lt"/>
                <a:ea typeface="+mn-ea"/>
                <a:cs typeface="+mn-cs"/>
              </a:rPr>
              <a:t>Il rischio di credito è il rischio che l'emittente non paghi le cedole e/o rimborsi il capitale, perché è in grosse difficoltà o perché è fallito. Se sale la probabilità attesa di fallimento (default) sale il rischio di credito. Se il rating scende sale il rischio di credito.</a:t>
            </a:r>
            <a:endParaRPr lang="it-IT" sz="900" kern="1200" baseline="0" noProof="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5037217-9793-4C9A-AF1C-443ACF2A3F9E}" type="slidenum">
              <a:rPr lang="en-US" smtClean="0"/>
              <a:pPr/>
              <a:t>19</a:t>
            </a:fld>
            <a:endParaRPr lang="en-US"/>
          </a:p>
        </p:txBody>
      </p:sp>
    </p:spTree>
    <p:extLst>
      <p:ext uri="{BB962C8B-B14F-4D97-AF65-F5344CB8AC3E}">
        <p14:creationId xmlns:p14="http://schemas.microsoft.com/office/powerpoint/2010/main" val="3508965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defRPr/>
            </a:pPr>
            <a:r>
              <a:rPr lang="it-IT" altLang="it-IT" sz="1200" dirty="0" smtClean="0"/>
              <a:t>AUDIO</a:t>
            </a:r>
          </a:p>
          <a:p>
            <a:pPr marL="0" marR="0" lvl="0" indent="0" algn="just" defTabSz="685800" rtl="0" eaLnBrk="1" fontAlgn="auto" latinLnBrk="0" hangingPunct="1">
              <a:lnSpc>
                <a:spcPct val="120000"/>
              </a:lnSpc>
              <a:spcBef>
                <a:spcPts val="0"/>
              </a:spcBef>
              <a:spcAft>
                <a:spcPts val="0"/>
              </a:spcAft>
              <a:buClrTx/>
              <a:buSzTx/>
              <a:buFontTx/>
              <a:buNone/>
              <a:tabLst/>
              <a:defRPr/>
            </a:pPr>
            <a:r>
              <a:rPr lang="it-IT" altLang="it-IT" sz="1200" dirty="0" smtClean="0">
                <a:latin typeface="Gisha" panose="020B0502040204020203" pitchFamily="34" charset="-79"/>
                <a:cs typeface="Gisha" panose="020B0502040204020203" pitchFamily="34" charset="-79"/>
              </a:rPr>
              <a:t>Nella </a:t>
            </a:r>
            <a:r>
              <a:rPr lang="it-IT" altLang="it-IT" sz="1200" dirty="0" smtClean="0">
                <a:latin typeface="Gisha" panose="020B0502040204020203" pitchFamily="34" charset="-79"/>
                <a:cs typeface="Gisha" panose="020B0502040204020203" pitchFamily="34" charset="-79"/>
              </a:rPr>
              <a:t>scelta della composizione del portafoglio, il gestore deve tenere in considerazione la necessità di </a:t>
            </a:r>
            <a:r>
              <a:rPr lang="it-IT" altLang="it-IT" sz="1200" b="0" dirty="0" smtClean="0">
                <a:latin typeface="Gisha" panose="020B0502040204020203" pitchFamily="34" charset="-79"/>
                <a:cs typeface="Gisha" panose="020B0502040204020203" pitchFamily="34" charset="-79"/>
              </a:rPr>
              <a:t>un’adeguata diversificazione, ossia della presenza di un elevato numero di strumenti finanziari tutti diversi tra loro. </a:t>
            </a:r>
          </a:p>
          <a:p>
            <a:pPr algn="just">
              <a:lnSpc>
                <a:spcPct val="120000"/>
              </a:lnSpc>
              <a:defRPr/>
            </a:pPr>
            <a:endParaRPr lang="it-IT" altLang="it-IT" sz="120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2</a:t>
            </a:fld>
            <a:endParaRPr lang="en-US"/>
          </a:p>
        </p:txBody>
      </p:sp>
    </p:spTree>
    <p:extLst>
      <p:ext uri="{BB962C8B-B14F-4D97-AF65-F5344CB8AC3E}">
        <p14:creationId xmlns:p14="http://schemas.microsoft.com/office/powerpoint/2010/main" val="795482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AUDIO</a:t>
            </a:r>
          </a:p>
          <a:p>
            <a:pPr marL="228600" indent="-228600">
              <a:buFont typeface="+mj-lt"/>
              <a:buAutoNum type="arabicPeriod"/>
            </a:pPr>
            <a:r>
              <a:rPr lang="en-US" b="0" i="0" dirty="0" err="1" smtClean="0"/>
              <a:t>Vediamo</a:t>
            </a:r>
            <a:r>
              <a:rPr lang="en-US" b="0" i="0" dirty="0" smtClean="0"/>
              <a:t> come </a:t>
            </a:r>
            <a:r>
              <a:rPr lang="en-US" b="0" i="0" dirty="0" err="1" smtClean="0"/>
              <a:t>diversificare</a:t>
            </a:r>
            <a:r>
              <a:rPr lang="en-US" b="0" i="0" dirty="0" smtClean="0"/>
              <a:t> </a:t>
            </a:r>
            <a:r>
              <a:rPr lang="en-US" b="0" i="0" dirty="0" err="1" smtClean="0"/>
              <a:t>gli</a:t>
            </a:r>
            <a:r>
              <a:rPr lang="en-US" b="0" i="0" dirty="0" smtClean="0"/>
              <a:t> </a:t>
            </a:r>
            <a:r>
              <a:rPr lang="en-US" b="0" i="0" dirty="0" err="1" smtClean="0"/>
              <a:t>investimenti</a:t>
            </a:r>
            <a:endParaRPr lang="en-US" b="0" i="0" dirty="0" smtClean="0"/>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sz="900" b="0" dirty="0" smtClean="0">
                <a:latin typeface="Gisha" panose="020B0502040204020203" pitchFamily="34" charset="-79"/>
                <a:cs typeface="Gisha" panose="020B0502040204020203" pitchFamily="34" charset="-79"/>
              </a:rPr>
              <a:t>Come si è accennato, il rischio specifico di un particolare strumento finanziario può essere eliminato attraverso la diversificazione, cioè suddividendo l'investimento tra più strumenti</a:t>
            </a:r>
            <a:r>
              <a:rPr lang="it-IT" altLang="it-IT" sz="900" b="0" baseline="0" dirty="0" smtClean="0">
                <a:latin typeface="Gisha" panose="020B0502040204020203" pitchFamily="34" charset="-79"/>
                <a:cs typeface="Gisha" panose="020B0502040204020203" pitchFamily="34" charset="-79"/>
              </a:rPr>
              <a:t> </a:t>
            </a:r>
            <a:r>
              <a:rPr lang="it-IT" altLang="it-IT" sz="900" b="0" dirty="0" smtClean="0">
                <a:latin typeface="Gisha" panose="020B0502040204020203" pitchFamily="34" charset="-79"/>
                <a:cs typeface="Gisha" panose="020B0502040204020203" pitchFamily="34" charset="-79"/>
              </a:rPr>
              <a:t>finanziari.</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sz="900" b="0" dirty="0" smtClean="0">
                <a:latin typeface="Gisha" panose="020B0502040204020203" pitchFamily="34" charset="-79"/>
                <a:cs typeface="Gisha" panose="020B0502040204020203" pitchFamily="34" charset="-79"/>
              </a:rPr>
              <a:t>La diversificazione riduce sistematicamente il rischio del portafoglio poiché la correlazione che esiste tra diversi titoli non è mai perfetta.</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sz="900" b="0" dirty="0" smtClean="0">
                <a:latin typeface="Gisha" panose="020B0502040204020203" pitchFamily="34" charset="-79"/>
                <a:cs typeface="Gisha" panose="020B0502040204020203" pitchFamily="34" charset="-79"/>
              </a:rPr>
              <a:t>Ciò è possibile perché gli strumenti finanziari reagiscono all’andamento dei mercati in maniera differente; pertanto le perdite registrate su alcune tipologie di investimento vengono compensate dai guadagni ottenuti da altri investimenti.</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sz="900" b="0" dirty="0" smtClean="0">
                <a:latin typeface="Gisha" panose="020B0502040204020203" pitchFamily="34" charset="-79"/>
                <a:cs typeface="Gisha" panose="020B0502040204020203" pitchFamily="34" charset="-79"/>
              </a:rPr>
              <a:t>In altri termini, la diversificazione degli investimenti ha lo scopo di ridurre la rischiosità dei medesimi senza pregiudicarne la redditività.</a:t>
            </a:r>
          </a:p>
        </p:txBody>
      </p:sp>
      <p:sp>
        <p:nvSpPr>
          <p:cNvPr id="4" name="Slide Number Placeholder 3"/>
          <p:cNvSpPr>
            <a:spLocks noGrp="1"/>
          </p:cNvSpPr>
          <p:nvPr>
            <p:ph type="sldNum" sz="quarter" idx="10"/>
          </p:nvPr>
        </p:nvSpPr>
        <p:spPr/>
        <p:txBody>
          <a:bodyPr/>
          <a:lstStyle/>
          <a:p>
            <a:fld id="{E5037217-9793-4C9A-AF1C-443ACF2A3F9E}" type="slidenum">
              <a:rPr lang="en-US" smtClean="0"/>
              <a:pPr/>
              <a:t>20</a:t>
            </a:fld>
            <a:endParaRPr lang="en-US"/>
          </a:p>
        </p:txBody>
      </p:sp>
    </p:spTree>
    <p:extLst>
      <p:ext uri="{BB962C8B-B14F-4D97-AF65-F5344CB8AC3E}">
        <p14:creationId xmlns:p14="http://schemas.microsoft.com/office/powerpoint/2010/main" val="1939768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sz="900" b="0" dirty="0" smtClean="0">
                <a:latin typeface="Gisha" panose="020B0502040204020203" pitchFamily="34" charset="-79"/>
                <a:cs typeface="Gisha" panose="020B0502040204020203" pitchFamily="34" charset="-79"/>
              </a:rPr>
              <a:t>Sempre in tema di diversificazione degli investimenti</a:t>
            </a:r>
            <a:r>
              <a:rPr lang="it-IT" altLang="it-IT" sz="900" b="0" baseline="0" dirty="0" smtClean="0">
                <a:latin typeface="Gisha" panose="020B0502040204020203" pitchFamily="34" charset="-79"/>
                <a:cs typeface="Gisha" panose="020B0502040204020203" pitchFamily="34" charset="-79"/>
              </a:rPr>
              <a:t>,</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sz="900" b="0" baseline="0" dirty="0" smtClean="0">
                <a:latin typeface="Gisha" panose="020B0502040204020203" pitchFamily="34" charset="-79"/>
                <a:cs typeface="Gisha" panose="020B0502040204020203" pitchFamily="34" charset="-79"/>
              </a:rPr>
              <a:t> </a:t>
            </a:r>
            <a:r>
              <a:rPr lang="it-IT" altLang="it-IT" sz="900" b="0" dirty="0" smtClean="0">
                <a:latin typeface="Gisha" panose="020B0502040204020203" pitchFamily="34" charset="-79"/>
                <a:cs typeface="Gisha" panose="020B0502040204020203" pitchFamily="34" charset="-79"/>
              </a:rPr>
              <a:t>corrisponde a una regola dettata dal buon senso il comportamento degli investitori tendente a non concentrare la loro ricchezza su</a:t>
            </a:r>
            <a:r>
              <a:rPr lang="it-IT" altLang="it-IT" sz="900" b="0" baseline="0" dirty="0" smtClean="0">
                <a:latin typeface="Gisha" panose="020B0502040204020203" pitchFamily="34" charset="-79"/>
                <a:cs typeface="Gisha" panose="020B0502040204020203" pitchFamily="34" charset="-79"/>
              </a:rPr>
              <a:t> </a:t>
            </a:r>
            <a:r>
              <a:rPr lang="it-IT" altLang="it-IT" sz="900" b="0" dirty="0" smtClean="0">
                <a:latin typeface="Gisha" panose="020B0502040204020203" pitchFamily="34" charset="-79"/>
                <a:cs typeface="Gisha" panose="020B0502040204020203" pitchFamily="34" charset="-79"/>
              </a:rPr>
              <a:t>un solo titolo, preferendo detenere portafogli composti da più titoli. Tale comportamento risponde alla prescrizione secondo la quale non sarebbe conveniente “riporre tutte le uova in</a:t>
            </a:r>
            <a:r>
              <a:rPr lang="it-IT" altLang="it-IT" sz="900" b="0" baseline="0" dirty="0" smtClean="0">
                <a:latin typeface="Gisha" panose="020B0502040204020203" pitchFamily="34" charset="-79"/>
                <a:cs typeface="Gisha" panose="020B0502040204020203" pitchFamily="34" charset="-79"/>
              </a:rPr>
              <a:t> </a:t>
            </a:r>
            <a:r>
              <a:rPr lang="it-IT" altLang="it-IT" sz="900" b="0" dirty="0" smtClean="0">
                <a:latin typeface="Gisha" panose="020B0502040204020203" pitchFamily="34" charset="-79"/>
                <a:cs typeface="Gisha" panose="020B0502040204020203" pitchFamily="34" charset="-79"/>
              </a:rPr>
              <a:t>un paniere”,  secondo la famosa affermazione che Miguel de Cervantes mette in bocca a Sancho Panza.</a:t>
            </a:r>
            <a:r>
              <a:rPr lang="it-IT" sz="900" b="0" dirty="0" smtClean="0"/>
              <a:t> </a:t>
            </a:r>
          </a:p>
          <a:p>
            <a:pPr marL="228600" indent="-228600">
              <a:buFont typeface="+mj-lt"/>
              <a:buAutoNum type="arabicPeriod"/>
            </a:pPr>
            <a:r>
              <a:rPr lang="it-IT" altLang="it-IT" sz="900" b="0" dirty="0" smtClean="0">
                <a:latin typeface="Gisha" panose="020B0502040204020203" pitchFamily="34" charset="-79"/>
                <a:cs typeface="Gisha" panose="020B0502040204020203" pitchFamily="34" charset="-79"/>
              </a:rPr>
              <a:t>Questa regola di buon senso ha poi trovato una sua formalizzazione teorica negli anni '50 del secolo scorso. Resa celebre dai lavori del premio Nobel per l'economia Harry </a:t>
            </a:r>
            <a:r>
              <a:rPr lang="it-IT" altLang="it-IT" sz="900" b="0" dirty="0" err="1" smtClean="0">
                <a:latin typeface="Gisha" panose="020B0502040204020203" pitchFamily="34" charset="-79"/>
                <a:cs typeface="Gisha" panose="020B0502040204020203" pitchFamily="34" charset="-79"/>
              </a:rPr>
              <a:t>Markowitz</a:t>
            </a:r>
            <a:r>
              <a:rPr lang="it-IT" altLang="it-IT" sz="900" b="0" dirty="0" smtClean="0">
                <a:latin typeface="Gisha" panose="020B0502040204020203" pitchFamily="34" charset="-79"/>
                <a:cs typeface="Gisha" panose="020B0502040204020203" pitchFamily="34" charset="-79"/>
              </a:rPr>
              <a:t> nell’articolo Portfolio </a:t>
            </a:r>
            <a:r>
              <a:rPr lang="it-IT" altLang="it-IT" sz="900" b="0" dirty="0" err="1" smtClean="0">
                <a:latin typeface="Gisha" panose="020B0502040204020203" pitchFamily="34" charset="-79"/>
                <a:cs typeface="Gisha" panose="020B0502040204020203" pitchFamily="34" charset="-79"/>
              </a:rPr>
              <a:t>Selection</a:t>
            </a:r>
            <a:r>
              <a:rPr lang="it-IT" altLang="it-IT" sz="900" b="0" dirty="0" smtClean="0">
                <a:latin typeface="Gisha" panose="020B0502040204020203" pitchFamily="34" charset="-79"/>
                <a:cs typeface="Gisha" panose="020B0502040204020203" pitchFamily="34" charset="-79"/>
              </a:rPr>
              <a:t> pubblicato sul Journal of Finance nel 1952, la teoria della diversificazione si basa su una proprietà della varianza considerata come misura della rischiosità di un portafoglio di titoli. </a:t>
            </a:r>
          </a:p>
          <a:p>
            <a:pPr marL="0" indent="0">
              <a:buFont typeface="+mj-lt"/>
              <a:buNone/>
            </a:pPr>
            <a:endParaRPr lang="it-IT" b="0" dirty="0" smtClean="0"/>
          </a:p>
          <a:p>
            <a:pPr marL="0" indent="0">
              <a:buFont typeface="+mj-lt"/>
              <a:buNone/>
            </a:pPr>
            <a:endParaRPr lang="it-IT" altLang="it-IT" b="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21</a:t>
            </a:fld>
            <a:endParaRPr lang="en-US"/>
          </a:p>
        </p:txBody>
      </p:sp>
    </p:spTree>
    <p:extLst>
      <p:ext uri="{BB962C8B-B14F-4D97-AF65-F5344CB8AC3E}">
        <p14:creationId xmlns:p14="http://schemas.microsoft.com/office/powerpoint/2010/main" val="2538896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buNone/>
            </a:pPr>
            <a:r>
              <a:rPr lang="it-IT" altLang="it-IT" sz="900" dirty="0" smtClean="0">
                <a:latin typeface="Gisha" panose="020B0502040204020203" pitchFamily="34" charset="-79"/>
                <a:cs typeface="Gisha" panose="020B0502040204020203" pitchFamily="34" charset="-79"/>
              </a:rPr>
              <a:t>AUDIO</a:t>
            </a:r>
          </a:p>
          <a:p>
            <a:pPr marL="228600" indent="-228600" algn="just">
              <a:buFont typeface="+mj-lt"/>
              <a:buAutoNum type="arabicPeriod" startAt="2"/>
            </a:pPr>
            <a:r>
              <a:rPr lang="it-IT" altLang="it-IT" sz="900" b="0" dirty="0" smtClean="0">
                <a:latin typeface="Gisha" panose="020B0502040204020203" pitchFamily="34" charset="-79"/>
                <a:cs typeface="Gisha" panose="020B0502040204020203" pitchFamily="34" charset="-79"/>
              </a:rPr>
              <a:t>Se prendiamo due o più titoli con la medesima varianza, la varianza di una loro combinazione (portafoglio) è (tranne nel caso di perfetta correlazione lineare tra i rendimenti dei titoli) inferiore alla singola e tanto minore quanto minore è la correlazione (covarianza).</a:t>
            </a:r>
          </a:p>
          <a:p>
            <a:pPr marL="228600" indent="-228600">
              <a:buFont typeface="+mj-lt"/>
              <a:buAutoNum type="arabicPeriod" startAt="2"/>
            </a:pPr>
            <a:r>
              <a:rPr lang="it-IT" altLang="it-IT" sz="900" b="0" dirty="0" smtClean="0">
                <a:latin typeface="Gisha" panose="020B0502040204020203" pitchFamily="34" charset="-79"/>
                <a:cs typeface="Gisha" panose="020B0502040204020203" pitchFamily="34" charset="-79"/>
              </a:rPr>
              <a:t>In particolare, ripartendo l'investimento in parti uguali fra n titoli di uguale varianza e in assenza di correlazione, la varianza del portafoglio risulta pari a 1/n della varianza di ciascun titolo. In astratto, la costruzione di portafogli costituiti da un gran numero di titoli non correlati renderebbe, così, trascurabile la varianza.</a:t>
            </a:r>
          </a:p>
          <a:p>
            <a:pPr marL="228600" indent="-228600">
              <a:buFont typeface="+mj-lt"/>
              <a:buAutoNum type="arabicPeriod" startAt="2"/>
            </a:pPr>
            <a:endParaRPr lang="it-IT" b="0" dirty="0" smtClean="0"/>
          </a:p>
          <a:p>
            <a:endParaRPr lang="it-IT" altLang="it-IT" sz="900" dirty="0" smtClean="0">
              <a:latin typeface="Gisha" panose="020B0502040204020203" pitchFamily="34" charset="-79"/>
              <a:cs typeface="Gisha" panose="020B0502040204020203" pitchFamily="34" charset="-79"/>
            </a:endParaRPr>
          </a:p>
          <a:p>
            <a:endParaRPr lang="it-IT" altLang="it-IT"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22</a:t>
            </a:fld>
            <a:endParaRPr lang="en-US"/>
          </a:p>
        </p:txBody>
      </p:sp>
    </p:spTree>
    <p:extLst>
      <p:ext uri="{BB962C8B-B14F-4D97-AF65-F5344CB8AC3E}">
        <p14:creationId xmlns:p14="http://schemas.microsoft.com/office/powerpoint/2010/main" val="25388966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sz="900" b="0" dirty="0" smtClean="0">
                <a:latin typeface="Gisha" panose="020B0502040204020203" pitchFamily="34" charset="-79"/>
                <a:cs typeface="Gisha" panose="020B0502040204020203" pitchFamily="34" charset="-79"/>
              </a:rPr>
              <a:t>Un portafoglio ampiamente diversificato sopporta unicamente il rischio di mercato (cioè il rischio di variazione dell’insieme dei prezzi dei titoli trattati in un dato mercato) che, per sua natura, è ineliminabile, invece investimenti eccessivamente concentrati su singoli strumenti aggiungono al rischio di mercato un’altra componente di rischio, il cosiddetto “rischio specifico” tipico dei singoli titoli.</a:t>
            </a:r>
          </a:p>
          <a:p>
            <a:endParaRPr lang="it-IT" altLang="it-IT" b="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23</a:t>
            </a:fld>
            <a:endParaRPr lang="en-US"/>
          </a:p>
        </p:txBody>
      </p:sp>
    </p:spTree>
    <p:extLst>
      <p:ext uri="{BB962C8B-B14F-4D97-AF65-F5344CB8AC3E}">
        <p14:creationId xmlns:p14="http://schemas.microsoft.com/office/powerpoint/2010/main" val="2538896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smtClean="0"/>
              <a:t>AUDIO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b="0" dirty="0" smtClean="0">
                <a:latin typeface="Gisha" panose="020B0502040204020203" pitchFamily="34" charset="-79"/>
                <a:cs typeface="Gisha" panose="020B0502040204020203" pitchFamily="34" charset="-79"/>
              </a:rPr>
              <a:t>Prima di soffermarsi sulla base razionale di tale affermazione, occorre occuparsi della valutazione del rischio di un investimento.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b="0" dirty="0" smtClean="0">
                <a:latin typeface="Gisha" panose="020B0502040204020203" pitchFamily="34" charset="-79"/>
                <a:cs typeface="Gisha" panose="020B0502040204020203" pitchFamily="34" charset="-79"/>
              </a:rPr>
              <a:t>Per apprezzare il rischio derivante da un investimento in strumenti finanziari è necessario tenere presenti i seguenti elementi:</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b="0" dirty="0" smtClean="0">
                <a:latin typeface="Gisha" panose="020B0502040204020203" pitchFamily="34" charset="-79"/>
                <a:cs typeface="Gisha" panose="020B0502040204020203" pitchFamily="34" charset="-79"/>
              </a:rPr>
              <a:t>la variabile del prezzo dello strumento finanziario,</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il rischio di cambio,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b="0" dirty="0" smtClean="0">
                <a:latin typeface="Gisha" panose="020B0502040204020203" pitchFamily="34" charset="-79"/>
                <a:cs typeface="Gisha" panose="020B0502040204020203" pitchFamily="34" charset="-79"/>
              </a:rPr>
              <a:t>i rischi derivanti dall'operatività in strumenti finanziari derivati,</a:t>
            </a:r>
            <a:r>
              <a:rPr lang="it-IT" altLang="it-IT" b="0" baseline="0" dirty="0" smtClean="0">
                <a:latin typeface="Gisha" panose="020B0502040204020203" pitchFamily="34" charset="-79"/>
                <a:cs typeface="Gisha" panose="020B0502040204020203" pitchFamily="34" charset="-79"/>
              </a:rPr>
              <a:t> </a:t>
            </a:r>
            <a:r>
              <a:rPr lang="it-IT" altLang="it-IT" b="0" dirty="0" smtClean="0">
                <a:latin typeface="Gisha" panose="020B0502040204020203" pitchFamily="34" charset="-79"/>
                <a:cs typeface="Gisha" panose="020B0502040204020203" pitchFamily="34" charset="-79"/>
              </a:rPr>
              <a:t>gli altri fattori fonti di rischi generali</a:t>
            </a:r>
          </a:p>
          <a:p>
            <a:pPr marL="0" indent="0">
              <a:buFont typeface="+mj-lt"/>
              <a:buNone/>
            </a:pPr>
            <a:endParaRPr lang="en-US" b="0" i="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3</a:t>
            </a:fld>
            <a:endParaRPr lang="en-US"/>
          </a:p>
        </p:txBody>
      </p:sp>
    </p:spTree>
    <p:extLst>
      <p:ext uri="{BB962C8B-B14F-4D97-AF65-F5344CB8AC3E}">
        <p14:creationId xmlns:p14="http://schemas.microsoft.com/office/powerpoint/2010/main" val="1939768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latin typeface="Gisha" panose="020B0502040204020203" pitchFamily="34" charset="-79"/>
                <a:cs typeface="Gisha" panose="020B0502040204020203" pitchFamily="34" charset="-79"/>
              </a:rPr>
              <a:t>AUDIO</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Esaminiamo</a:t>
            </a:r>
            <a:r>
              <a:rPr lang="it-IT" altLang="it-IT" b="0" baseline="0" dirty="0" smtClean="0">
                <a:latin typeface="Gisha" panose="020B0502040204020203" pitchFamily="34" charset="-79"/>
                <a:cs typeface="Gisha" panose="020B0502040204020203" pitchFamily="34" charset="-79"/>
              </a:rPr>
              <a:t> adesso i titoli di capitale e i titoli di debito.</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Occorre distinguere tra  titoli di capitale (azioni et </a:t>
            </a:r>
            <a:r>
              <a:rPr lang="it-IT" altLang="it-IT" b="0" dirty="0" err="1" smtClean="0">
                <a:latin typeface="Gisha" panose="020B0502040204020203" pitchFamily="34" charset="-79"/>
                <a:cs typeface="Gisha" panose="020B0502040204020203" pitchFamily="34" charset="-79"/>
              </a:rPr>
              <a:t>similia</a:t>
            </a:r>
            <a:r>
              <a:rPr lang="it-IT" altLang="it-IT" b="0" dirty="0" smtClean="0">
                <a:latin typeface="Gisha" panose="020B0502040204020203" pitchFamily="34" charset="-79"/>
                <a:cs typeface="Gisha" panose="020B0502040204020203" pitchFamily="34" charset="-79"/>
              </a:rPr>
              <a:t>) e titoli di debito (obbligazioni, titoli di Stato, ecc.), tenendo conto che:</a:t>
            </a: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acquistando titoli di capitale si diviene soci della società emittente, partecipando per intero al rischio economico della medesima; </a:t>
            </a:r>
            <a:endParaRPr lang="it-IT" altLang="it-IT" b="0" dirty="0" smtClean="0">
              <a:latin typeface="+mn-lt"/>
              <a:cs typeface="+mn-cs"/>
            </a:endParaRPr>
          </a:p>
          <a:p>
            <a:pPr marL="228600" indent="-228600" fontAlgn="base">
              <a:buFont typeface="+mj-lt"/>
              <a:buAutoNum type="arabicPeriod"/>
            </a:pPr>
            <a:r>
              <a:rPr lang="it-IT" altLang="it-IT" b="0" dirty="0" smtClean="0">
                <a:latin typeface="Gisha" panose="020B0502040204020203" pitchFamily="34" charset="-79"/>
                <a:cs typeface="Gisha" panose="020B0502040204020203" pitchFamily="34" charset="-79"/>
              </a:rPr>
              <a:t>acquistando titoli di debito si diviene finanziatori della società o degli enti che li hanno emessi e si ha diritto a percepire periodicamente gli interessi previsti dal regolamento dell'emissione e, alla scadenza, al rimborso del </a:t>
            </a:r>
            <a:r>
              <a:rPr lang="it-IT" altLang="it-IT" dirty="0" smtClean="0">
                <a:latin typeface="Gisha" panose="020B0502040204020203" pitchFamily="34" charset="-79"/>
                <a:cs typeface="Gisha" panose="020B0502040204020203" pitchFamily="34" charset="-79"/>
              </a:rPr>
              <a:t>capitale prestato.</a:t>
            </a:r>
          </a:p>
          <a:p>
            <a:endParaRPr lang="it-IT" altLang="it-IT" dirty="0" smtClean="0">
              <a:latin typeface="Gisha" panose="020B0502040204020203" pitchFamily="34" charset="-79"/>
              <a:cs typeface="Gisha" panose="020B0502040204020203" pitchFamily="34" charset="-79"/>
            </a:endParaRPr>
          </a:p>
          <a:p>
            <a:endParaRPr lang="it-IT" altLang="it-IT" dirty="0" smtClean="0">
              <a:latin typeface="Gisha" panose="020B0502040204020203" pitchFamily="34" charset="-79"/>
              <a:cs typeface="Gisha" panose="020B0502040204020203" pitchFamily="34" charset="-79"/>
            </a:endParaRPr>
          </a:p>
          <a:p>
            <a:r>
              <a:rPr lang="it-IT" altLang="it-IT" dirty="0" smtClean="0">
                <a:latin typeface="Gisha" panose="020B0502040204020203" pitchFamily="34" charset="-79"/>
                <a:cs typeface="Gisha" panose="020B0502040204020203" pitchFamily="34" charset="-79"/>
              </a:rPr>
              <a:t>POP UP</a:t>
            </a:r>
          </a:p>
          <a:p>
            <a:r>
              <a:rPr lang="it-IT" altLang="it-IT" b="1" dirty="0" smtClean="0">
                <a:latin typeface="Gisha" panose="020B0502040204020203" pitchFamily="34" charset="-79"/>
                <a:cs typeface="Gisha" panose="020B0502040204020203" pitchFamily="34" charset="-79"/>
              </a:rPr>
              <a:t>Titoli di capitale</a:t>
            </a:r>
          </a:p>
          <a:p>
            <a:r>
              <a:rPr lang="it-IT" altLang="it-IT" dirty="0" smtClean="0">
                <a:latin typeface="Gisha" panose="020B0502040204020203" pitchFamily="34" charset="-79"/>
                <a:cs typeface="Gisha" panose="020B0502040204020203" pitchFamily="34" charset="-79"/>
              </a:rPr>
              <a:t>Chi investe in titoli azionari ha diritto a percepire annualmente il dividendo sugli utili conseguiti nel periodo di riferimento che l'assemblea dei soci deciderà di distribuire. L'assemblea dei soci può comunque stabilire di non distribuire alcun dividendo.</a:t>
            </a:r>
            <a:endParaRPr lang="it-IT" altLang="it-IT"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4</a:t>
            </a:fld>
            <a:endParaRPr lang="en-US"/>
          </a:p>
        </p:txBody>
      </p:sp>
    </p:spTree>
    <p:extLst>
      <p:ext uri="{BB962C8B-B14F-4D97-AF65-F5344CB8AC3E}">
        <p14:creationId xmlns:p14="http://schemas.microsoft.com/office/powerpoint/2010/main" val="1660301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defRPr/>
            </a:pPr>
            <a:r>
              <a:rPr lang="it-IT" altLang="it-IT" sz="1200" dirty="0" smtClean="0"/>
              <a:t>AUDIO</a:t>
            </a:r>
          </a:p>
          <a:p>
            <a:pPr marL="228600" indent="-228600" algn="just">
              <a:lnSpc>
                <a:spcPct val="120000"/>
              </a:lnSpc>
              <a:buFont typeface="+mj-lt"/>
              <a:buAutoNum type="arabicPeriod"/>
              <a:defRPr/>
            </a:pPr>
            <a:r>
              <a:rPr lang="it-IT" altLang="it-IT" sz="1200" dirty="0" smtClean="0"/>
              <a:t>Analizziamo</a:t>
            </a:r>
            <a:r>
              <a:rPr lang="it-IT" altLang="it-IT" sz="1200" baseline="0" dirty="0" smtClean="0"/>
              <a:t> la variabile del prezzo dello strumento finanziario.</a:t>
            </a:r>
          </a:p>
          <a:p>
            <a:pPr marL="228600" marR="0" lvl="0" indent="-228600" algn="just" defTabSz="685800" rtl="0" eaLnBrk="1" fontAlgn="auto" latinLnBrk="0" hangingPunct="1">
              <a:lnSpc>
                <a:spcPct val="120000"/>
              </a:lnSpc>
              <a:spcBef>
                <a:spcPts val="0"/>
              </a:spcBef>
              <a:spcAft>
                <a:spcPts val="0"/>
              </a:spcAft>
              <a:buClrTx/>
              <a:buSzTx/>
              <a:buFont typeface="+mj-lt"/>
              <a:buAutoNum type="arabicPeriod"/>
              <a:tabLst/>
              <a:defRPr/>
            </a:pPr>
            <a:r>
              <a:rPr lang="it-IT" altLang="it-IT" sz="1200" b="0" dirty="0" smtClean="0">
                <a:latin typeface="Gisha" panose="020B0502040204020203" pitchFamily="34" charset="-79"/>
                <a:cs typeface="Gisha" panose="020B0502040204020203" pitchFamily="34" charset="-79"/>
              </a:rPr>
              <a:t>Il prezzo </a:t>
            </a:r>
            <a:r>
              <a:rPr lang="it-IT" altLang="it-IT" sz="1200" dirty="0" smtClean="0">
                <a:latin typeface="Gisha" panose="020B0502040204020203" pitchFamily="34" charset="-79"/>
                <a:cs typeface="Gisha" panose="020B0502040204020203" pitchFamily="34" charset="-79"/>
              </a:rPr>
              <a:t>di ciascun strumento finanziario dipende da numerose circostanze e può variare in modo più o meno accentuato a seconda della sua natura.</a:t>
            </a:r>
          </a:p>
          <a:p>
            <a:pPr marL="228600" indent="-228600" algn="just">
              <a:lnSpc>
                <a:spcPct val="120000"/>
              </a:lnSpc>
              <a:buFont typeface="+mj-lt"/>
              <a:buAutoNum type="arabicPeriod"/>
              <a:defRPr/>
            </a:pPr>
            <a:endParaRPr lang="it-IT" altLang="it-IT" sz="1200" baseline="0" dirty="0" smtClean="0"/>
          </a:p>
          <a:p>
            <a:pPr marL="228600" indent="-228600" algn="just">
              <a:lnSpc>
                <a:spcPct val="120000"/>
              </a:lnSpc>
              <a:buFont typeface="+mj-lt"/>
              <a:buAutoNum type="arabicPeriod"/>
              <a:defRPr/>
            </a:pPr>
            <a:endParaRPr lang="it-IT" altLang="it-IT" sz="120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5</a:t>
            </a:fld>
            <a:endParaRPr lang="en-US"/>
          </a:p>
        </p:txBody>
      </p:sp>
    </p:spTree>
    <p:extLst>
      <p:ext uri="{BB962C8B-B14F-4D97-AF65-F5344CB8AC3E}">
        <p14:creationId xmlns:p14="http://schemas.microsoft.com/office/powerpoint/2010/main" val="795482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smtClean="0">
                <a:latin typeface="Gisha" panose="020B0502040204020203" pitchFamily="34" charset="-79"/>
                <a:cs typeface="Gisha" panose="020B0502040204020203" pitchFamily="34" charset="-79"/>
              </a:rPr>
              <a:t>AUDIO</a:t>
            </a:r>
            <a:endParaRPr lang="it-IT" altLang="it-IT" b="0" dirty="0" smtClean="0">
              <a:latin typeface="Gisha" panose="020B0502040204020203" pitchFamily="34" charset="-79"/>
              <a:cs typeface="Gisha" panose="020B0502040204020203" pitchFamily="34" charset="-79"/>
            </a:endParaRPr>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b="0" dirty="0" smtClean="0">
                <a:latin typeface="Gisha" panose="020B0502040204020203" pitchFamily="34" charset="-79"/>
                <a:cs typeface="Gisha" panose="020B0502040204020203" pitchFamily="34" charset="-79"/>
              </a:rPr>
              <a:t>A parità di altre condizioni, un titolo di capitale è più rischioso di un titolo di debito, in </a:t>
            </a:r>
            <a:r>
              <a:rPr lang="it-IT" altLang="it-IT" dirty="0" smtClean="0">
                <a:latin typeface="Gisha" panose="020B0502040204020203" pitchFamily="34" charset="-79"/>
                <a:cs typeface="Gisha" panose="020B0502040204020203" pitchFamily="34" charset="-79"/>
              </a:rPr>
              <a:t>quanto la remunerazione spettante a chi lo possiede è maggiormente legata all'andamento economico della società emittente. Il detentore di titoli di debito invece rischierà di non essere remunerato solo in caso di dissesto finanziario della società emittente.</a:t>
            </a:r>
            <a:endParaRPr lang="it-IT" b="1" dirty="0" smtClean="0"/>
          </a:p>
          <a:p>
            <a:pPr marL="228600" marR="0" lvl="0" indent="-228600" algn="l" defTabSz="685800" rtl="0" eaLnBrk="1" fontAlgn="auto" latinLnBrk="0" hangingPunct="1">
              <a:lnSpc>
                <a:spcPct val="100000"/>
              </a:lnSpc>
              <a:spcBef>
                <a:spcPts val="0"/>
              </a:spcBef>
              <a:spcAft>
                <a:spcPts val="0"/>
              </a:spcAft>
              <a:buClrTx/>
              <a:buSzTx/>
              <a:buFont typeface="+mj-lt"/>
              <a:buAutoNum type="arabicPeriod" startAt="2"/>
              <a:tabLst/>
              <a:defRPr/>
            </a:pPr>
            <a:r>
              <a:rPr lang="it-IT" altLang="it-IT" dirty="0" smtClean="0">
                <a:latin typeface="Gisha" panose="020B0502040204020203" pitchFamily="34" charset="-79"/>
                <a:cs typeface="Gisha" panose="020B0502040204020203" pitchFamily="34" charset="-79"/>
              </a:rPr>
              <a:t>Inoltre, in caso di fallimento della società emittente, i detentori di titoli di debito potranno partecipare, con gli altri creditori, alla suddivisione - che comunque si realizza in tempi solitamente molto lunghi - dei proventi derivanti dal realizzo delle attività della società, mentre è pressoché escluso che i detentori di titoli di capitale possano vedersi restituire una parte di quanto investito.</a:t>
            </a:r>
          </a:p>
          <a:p>
            <a:pPr marL="228600" indent="-228600">
              <a:buFont typeface="+mj-lt"/>
              <a:buAutoNum type="arabicPeriod" startAt="2"/>
            </a:pPr>
            <a:endParaRPr lang="it-IT" altLang="it-IT"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6</a:t>
            </a:fld>
            <a:endParaRPr lang="en-US"/>
          </a:p>
        </p:txBody>
      </p:sp>
    </p:spTree>
    <p:extLst>
      <p:ext uri="{BB962C8B-B14F-4D97-AF65-F5344CB8AC3E}">
        <p14:creationId xmlns:p14="http://schemas.microsoft.com/office/powerpoint/2010/main" val="2538896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20000"/>
              </a:lnSpc>
              <a:defRPr/>
            </a:pPr>
            <a:r>
              <a:rPr lang="it-IT" altLang="it-IT" sz="1200" dirty="0" smtClean="0"/>
              <a:t>AUDIO</a:t>
            </a:r>
          </a:p>
          <a:p>
            <a:pPr marL="228600" indent="-228600" algn="just">
              <a:lnSpc>
                <a:spcPct val="120000"/>
              </a:lnSpc>
              <a:buFont typeface="+mj-lt"/>
              <a:buAutoNum type="arabicPeriod"/>
              <a:defRPr/>
            </a:pPr>
            <a:r>
              <a:rPr lang="it-IT" altLang="it-IT" sz="1200" dirty="0" smtClean="0"/>
              <a:t>I rischi possono</a:t>
            </a:r>
            <a:r>
              <a:rPr lang="it-IT" altLang="it-IT" sz="1200" baseline="0" dirty="0" smtClean="0"/>
              <a:t> essere specifici o generici,</a:t>
            </a:r>
          </a:p>
          <a:p>
            <a:pPr marL="228600" marR="0" lvl="0" indent="-228600" algn="just" defTabSz="685800" rtl="0" eaLnBrk="1" fontAlgn="auto" latinLnBrk="0" hangingPunct="1">
              <a:lnSpc>
                <a:spcPct val="120000"/>
              </a:lnSpc>
              <a:spcBef>
                <a:spcPts val="0"/>
              </a:spcBef>
              <a:spcAft>
                <a:spcPts val="0"/>
              </a:spcAft>
              <a:buClrTx/>
              <a:buSzTx/>
              <a:buFont typeface="+mj-lt"/>
              <a:buAutoNum type="arabicPeriod"/>
              <a:tabLst/>
              <a:defRPr/>
            </a:pPr>
            <a:r>
              <a:rPr lang="it-IT" altLang="it-IT" sz="1200" dirty="0" smtClean="0">
                <a:latin typeface="Gisha" panose="020B0502040204020203" pitchFamily="34" charset="-79"/>
                <a:cs typeface="Gisha" panose="020B0502040204020203" pitchFamily="34" charset="-79"/>
              </a:rPr>
              <a:t>sia per i titoli di capitale che per i titoli di debito, il rischio può essere idealmente scomposto in due componenti:  il </a:t>
            </a:r>
            <a:r>
              <a:rPr lang="it-IT" altLang="it-IT" sz="1200" b="0" dirty="0" smtClean="0">
                <a:latin typeface="Gisha" panose="020B0502040204020203" pitchFamily="34" charset="-79"/>
                <a:cs typeface="Gisha" panose="020B0502040204020203" pitchFamily="34" charset="-79"/>
              </a:rPr>
              <a:t>rischio specifico ed il rischio generico (o sistematico</a:t>
            </a:r>
            <a:r>
              <a:rPr lang="it-IT" altLang="it-IT" sz="1200" dirty="0" smtClean="0">
                <a:latin typeface="Gisha" panose="020B0502040204020203" pitchFamily="34" charset="-79"/>
                <a:cs typeface="Gisha" panose="020B0502040204020203" pitchFamily="34" charset="-79"/>
              </a:rPr>
              <a:t>). </a:t>
            </a:r>
          </a:p>
          <a:p>
            <a:pPr marL="228600" indent="-228600" algn="just">
              <a:lnSpc>
                <a:spcPct val="120000"/>
              </a:lnSpc>
              <a:buFont typeface="+mj-lt"/>
              <a:buAutoNum type="arabicPeriod"/>
              <a:defRPr/>
            </a:pPr>
            <a:endParaRPr lang="it-IT" altLang="it-IT" sz="120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7</a:t>
            </a:fld>
            <a:endParaRPr lang="en-US"/>
          </a:p>
        </p:txBody>
      </p:sp>
    </p:spTree>
    <p:extLst>
      <p:ext uri="{BB962C8B-B14F-4D97-AF65-F5344CB8AC3E}">
        <p14:creationId xmlns:p14="http://schemas.microsoft.com/office/powerpoint/2010/main" val="795482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sz="900" dirty="0" smtClean="0">
                <a:latin typeface="Gisha" panose="020B0502040204020203" pitchFamily="34" charset="-79"/>
                <a:cs typeface="Gisha" panose="020B0502040204020203" pitchFamily="34" charset="-79"/>
              </a:rPr>
              <a:t>AUDIO</a:t>
            </a:r>
          </a:p>
          <a:p>
            <a:pPr marL="228600" indent="-228600">
              <a:buFont typeface="+mj-lt"/>
              <a:buAutoNum type="arabicPeriod"/>
            </a:pPr>
            <a:r>
              <a:rPr lang="it-IT" altLang="it-IT" sz="900" b="0" dirty="0" smtClean="0">
                <a:latin typeface="Gisha" panose="020B0502040204020203" pitchFamily="34" charset="-79"/>
                <a:cs typeface="Gisha" panose="020B0502040204020203" pitchFamily="34" charset="-79"/>
              </a:rPr>
              <a:t>Il rischio può essere specifico e sistematico:</a:t>
            </a:r>
          </a:p>
          <a:p>
            <a:pPr marL="228600" marR="0" lvl="0" indent="-228600" algn="l" defTabSz="685800" rtl="0" eaLnBrk="1" fontAlgn="auto" latinLnBrk="0" hangingPunct="1">
              <a:lnSpc>
                <a:spcPct val="100000"/>
              </a:lnSpc>
              <a:spcBef>
                <a:spcPts val="0"/>
              </a:spcBef>
              <a:spcAft>
                <a:spcPts val="0"/>
              </a:spcAft>
              <a:buClrTx/>
              <a:buSzTx/>
              <a:buFont typeface="+mj-lt"/>
              <a:buAutoNum type="arabicPeriod"/>
              <a:tabLst/>
              <a:defRPr/>
            </a:pPr>
            <a:r>
              <a:rPr lang="it-IT" altLang="it-IT" sz="900" b="0" dirty="0" smtClean="0">
                <a:latin typeface="Gisha" panose="020B0502040204020203" pitchFamily="34" charset="-79"/>
                <a:cs typeface="Gisha" panose="020B0502040204020203" pitchFamily="34" charset="-79"/>
              </a:rPr>
              <a:t>Il rischio specifico dipende dalle caratteristiche peculiari dell'emittente e può essere diminuito sostanzialmente attraverso la suddivisione del proprio investimento tra titoli emessi da emittenti diversi (diversificazione del portafoglio), mentre il rischio sistematico rappresenta quella parte di variabilità del prezzo di ciascun titolo che dipende dalle fluttuazioni del mercato e non può essere eliminato per il tramite della diversificazione.</a:t>
            </a:r>
          </a:p>
          <a:p>
            <a:pPr marL="228600" indent="-228600" fontAlgn="base">
              <a:buFont typeface="+mj-lt"/>
              <a:buAutoNum type="arabicPeriod"/>
            </a:pPr>
            <a:r>
              <a:rPr lang="it-IT" altLang="it-IT" sz="900" b="0" dirty="0" smtClean="0">
                <a:latin typeface="Gisha" panose="020B0502040204020203" pitchFamily="34" charset="-79"/>
                <a:cs typeface="Gisha" panose="020B0502040204020203" pitchFamily="34" charset="-79"/>
              </a:rPr>
              <a:t>Il rischio sistematico per i titoli di capitale trattati su un mercato organizzato si origina dalle variazioni del mercato in generale, che possono essere identificate nei movimenti dell'indice</a:t>
            </a:r>
            <a:r>
              <a:rPr lang="it-IT" altLang="it-IT" sz="900" b="0" baseline="0" dirty="0" smtClean="0">
                <a:latin typeface="Gisha" panose="020B0502040204020203" pitchFamily="34" charset="-79"/>
                <a:cs typeface="Gisha" panose="020B0502040204020203" pitchFamily="34" charset="-79"/>
              </a:rPr>
              <a:t> </a:t>
            </a:r>
            <a:r>
              <a:rPr lang="it-IT" altLang="it-IT" sz="900" b="0" dirty="0" smtClean="0">
                <a:latin typeface="Gisha" panose="020B0502040204020203" pitchFamily="34" charset="-79"/>
                <a:cs typeface="Gisha" panose="020B0502040204020203" pitchFamily="34" charset="-79"/>
              </a:rPr>
              <a:t>del mercato.</a:t>
            </a:r>
            <a:r>
              <a:rPr lang="it-IT" altLang="it-IT" sz="900" b="0" baseline="0" dirty="0" smtClean="0">
                <a:latin typeface="Gisha" panose="020B0502040204020203" pitchFamily="34" charset="-79"/>
                <a:cs typeface="Gisha" panose="020B0502040204020203" pitchFamily="34" charset="-79"/>
              </a:rPr>
              <a:t> </a:t>
            </a:r>
            <a:r>
              <a:rPr lang="it-IT" altLang="it-IT" sz="900" b="0" dirty="0" smtClean="0">
                <a:latin typeface="Gisha" panose="020B0502040204020203" pitchFamily="34" charset="-79"/>
                <a:cs typeface="Gisha" panose="020B0502040204020203" pitchFamily="34" charset="-79"/>
              </a:rPr>
              <a:t>Il rischio sistematico dei titoli di debito si origina dalle fluttuazioni dei tassi d'interesse di mercato che si ripercuotono sui prezzi (e quindi sui rendimenti) dei titoli in modo tanto più accentuato quanto più lunga è la loro vita residua.</a:t>
            </a:r>
          </a:p>
          <a:p>
            <a:pPr marL="228600" indent="-228600">
              <a:buFont typeface="+mj-lt"/>
              <a:buAutoNum type="arabicPeriod"/>
            </a:pPr>
            <a:endParaRPr lang="it-IT" altLang="it-IT" sz="900" b="0" dirty="0" smtClean="0">
              <a:latin typeface="Gisha" panose="020B0502040204020203" pitchFamily="34" charset="-79"/>
              <a:cs typeface="Gisha" panose="020B0502040204020203" pitchFamily="34" charset="-79"/>
            </a:endParaRPr>
          </a:p>
          <a:p>
            <a:pPr marL="228600" indent="-228600">
              <a:buFont typeface="+mj-lt"/>
              <a:buAutoNum type="arabicPeriod"/>
            </a:pPr>
            <a:endParaRPr lang="it-IT" altLang="it-IT" sz="900" dirty="0" smtClean="0">
              <a:latin typeface="Gisha" panose="020B0502040204020203" pitchFamily="34" charset="-79"/>
              <a:cs typeface="Gisha" panose="020B0502040204020203" pitchFamily="34" charset="-79"/>
            </a:endParaRPr>
          </a:p>
          <a:p>
            <a:pPr marL="228600" indent="-228600">
              <a:buFont typeface="+mj-lt"/>
              <a:buAutoNum type="arabicPeriod"/>
            </a:pPr>
            <a:endParaRPr lang="it-IT" altLang="it-IT" sz="900" dirty="0" smtClean="0">
              <a:latin typeface="Gisha" panose="020B0502040204020203" pitchFamily="34" charset="-79"/>
              <a:cs typeface="Gisha" panose="020B0502040204020203" pitchFamily="34" charset="-79"/>
            </a:endParaRPr>
          </a:p>
          <a:p>
            <a:r>
              <a:rPr lang="it-IT" altLang="it-IT" sz="900" dirty="0" smtClean="0">
                <a:latin typeface="Gisha" panose="020B0502040204020203" pitchFamily="34" charset="-79"/>
                <a:cs typeface="Gisha" panose="020B0502040204020203" pitchFamily="34" charset="-79"/>
              </a:rPr>
              <a:t>Pop up</a:t>
            </a:r>
          </a:p>
          <a:p>
            <a:r>
              <a:rPr lang="it-IT" altLang="it-IT" sz="900" b="1" dirty="0" smtClean="0">
                <a:latin typeface="Gisha" panose="020B0502040204020203" pitchFamily="34" charset="-79"/>
                <a:cs typeface="Gisha" panose="020B0502040204020203" pitchFamily="34" charset="-79"/>
              </a:rPr>
              <a:t>Vita residua del titolo</a:t>
            </a:r>
          </a:p>
          <a:p>
            <a:r>
              <a:rPr lang="it-IT" altLang="it-IT" sz="900" dirty="0" smtClean="0">
                <a:latin typeface="Gisha" panose="020B0502040204020203" pitchFamily="34" charset="-79"/>
                <a:cs typeface="Gisha" panose="020B0502040204020203" pitchFamily="34" charset="-79"/>
              </a:rPr>
              <a:t>La vita residua di un titolo ad una certa data è rappresentata dal periodo di tempo che deve trascorrere da tale data al momento del suo rimborso.</a:t>
            </a:r>
            <a:endParaRPr lang="it-IT" altLang="it-IT"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8</a:t>
            </a:fld>
            <a:endParaRPr lang="en-US"/>
          </a:p>
        </p:txBody>
      </p:sp>
    </p:spTree>
    <p:extLst>
      <p:ext uri="{BB962C8B-B14F-4D97-AF65-F5344CB8AC3E}">
        <p14:creationId xmlns:p14="http://schemas.microsoft.com/office/powerpoint/2010/main" val="16603018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altLang="it-IT" dirty="0" smtClean="0"/>
              <a:t>AUDIO</a:t>
            </a:r>
          </a:p>
          <a:p>
            <a:pPr fontAlgn="base"/>
            <a:r>
              <a:rPr lang="it-IT" altLang="it-IT" b="0" dirty="0" smtClean="0">
                <a:latin typeface="Gisha" panose="020B0502040204020203" pitchFamily="34" charset="-79"/>
                <a:cs typeface="Gisha" panose="020B0502040204020203" pitchFamily="34" charset="-79"/>
              </a:rPr>
              <a:t>1. Parliamo</a:t>
            </a:r>
            <a:r>
              <a:rPr lang="it-IT" altLang="it-IT" b="0" baseline="0" dirty="0" smtClean="0">
                <a:latin typeface="Gisha" panose="020B0502040204020203" pitchFamily="34" charset="-79"/>
                <a:cs typeface="Gisha" panose="020B0502040204020203" pitchFamily="34" charset="-79"/>
              </a:rPr>
              <a:t> adesso dei singoli rischi, il primo è il rischio emittente </a:t>
            </a:r>
          </a:p>
          <a:p>
            <a:pPr fontAlgn="base"/>
            <a:r>
              <a:rPr lang="it-IT" altLang="it-IT" b="0" dirty="0" smtClean="0">
                <a:latin typeface="Gisha" panose="020B0502040204020203" pitchFamily="34" charset="-79"/>
                <a:cs typeface="Gisha" panose="020B0502040204020203" pitchFamily="34" charset="-79"/>
              </a:rPr>
              <a:t> 2-5 Per gli investimenti in strumenti finanziari è fondamentale apprezzare la solidità patrimoniale delle società ed enti emittenti e le loro prospettive economiche.</a:t>
            </a:r>
          </a:p>
          <a:p>
            <a:pPr fontAlgn="base"/>
            <a:r>
              <a:rPr lang="it-IT" altLang="it-IT" b="0" dirty="0" smtClean="0">
                <a:latin typeface="Gisha" panose="020B0502040204020203" pitchFamily="34" charset="-79"/>
                <a:cs typeface="Gisha" panose="020B0502040204020203" pitchFamily="34" charset="-79"/>
              </a:rPr>
              <a:t>Si deve considerare che i prezzi dei titoli di capitale riflettono in ogni momento una media delle aspettative che i partecipanti al mercato hanno circa le prospettive di guadagno delle imprese emittenti.</a:t>
            </a:r>
          </a:p>
          <a:p>
            <a:pPr fontAlgn="base"/>
            <a:r>
              <a:rPr lang="it-IT" altLang="it-IT" b="0" dirty="0" smtClean="0">
                <a:latin typeface="Gisha" panose="020B0502040204020203" pitchFamily="34" charset="-79"/>
                <a:cs typeface="Gisha" panose="020B0502040204020203" pitchFamily="34" charset="-79"/>
              </a:rPr>
              <a:t>Con riferimento ai titoli di debito, il rischio che le società o gli enti emittenti non siano in grado di pagare gli interessi o di rimborsare il capitale prestato si riflette nella misura degli interessi che tali obbligazioni garantiscono all'investitore. Quanto maggiore è la rischiosità percepita dell'emittente tanto maggiore è il tasso d'interesse che l'emittente dovrà corrispondere all'investitore.</a:t>
            </a:r>
          </a:p>
          <a:p>
            <a:pPr fontAlgn="base"/>
            <a:r>
              <a:rPr lang="it-IT" altLang="it-IT" b="0" dirty="0" smtClean="0">
                <a:latin typeface="Gisha" panose="020B0502040204020203" pitchFamily="34" charset="-79"/>
                <a:cs typeface="Gisha" panose="020B0502040204020203" pitchFamily="34" charset="-79"/>
              </a:rPr>
              <a:t>Per valutare la congruità del tasso d'interesse pagato da un titolo si devono tenere presenti i tassi d'interessi corrisposti dagli emittenti il cui rischio è considerato più basso, ed in particolare il rendimento offerto dai titoli di Stato, con riferimento a emissioni con pari scadenza.</a:t>
            </a:r>
          </a:p>
          <a:p>
            <a:endParaRPr lang="it-IT" altLang="it-IT" b="0" dirty="0" smtClean="0"/>
          </a:p>
        </p:txBody>
      </p:sp>
      <p:sp>
        <p:nvSpPr>
          <p:cNvPr id="4" name="Slide Number Placeholder 3"/>
          <p:cNvSpPr>
            <a:spLocks noGrp="1"/>
          </p:cNvSpPr>
          <p:nvPr>
            <p:ph type="sldNum" sz="quarter" idx="10"/>
          </p:nvPr>
        </p:nvSpPr>
        <p:spPr/>
        <p:txBody>
          <a:bodyPr/>
          <a:lstStyle/>
          <a:p>
            <a:fld id="{E5037217-9793-4C9A-AF1C-443ACF2A3F9E}" type="slidenum">
              <a:rPr lang="en-US" smtClean="0"/>
              <a:pPr/>
              <a:t>9</a:t>
            </a:fld>
            <a:endParaRPr lang="en-US"/>
          </a:p>
        </p:txBody>
      </p:sp>
    </p:spTree>
    <p:extLst>
      <p:ext uri="{BB962C8B-B14F-4D97-AF65-F5344CB8AC3E}">
        <p14:creationId xmlns:p14="http://schemas.microsoft.com/office/powerpoint/2010/main" val="166030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96652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59857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6792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7177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27430-76DD-4ABD-9B8A-4FE6586DCE5A}" type="datetimeFigureOut">
              <a:rPr lang="en-US" smtClean="0"/>
              <a:pPr/>
              <a:t>1/20/2020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40271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A27430-76DD-4ABD-9B8A-4FE6586DCE5A}"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5328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A27430-76DD-4ABD-9B8A-4FE6586DCE5A}" type="datetimeFigureOut">
              <a:rPr lang="en-US" smtClean="0"/>
              <a:pPr/>
              <a:t>1/20/2020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02980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27430-76DD-4ABD-9B8A-4FE6586DCE5A}" type="datetimeFigureOut">
              <a:rPr lang="en-US" smtClean="0"/>
              <a:pPr/>
              <a:t>1/20/2020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87439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27430-76DD-4ABD-9B8A-4FE6586DCE5A}" type="datetimeFigureOut">
              <a:rPr lang="en-US" smtClean="0"/>
              <a:pPr/>
              <a:t>1/20/2020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17133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76108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1/20/2020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08353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74A27430-76DD-4ABD-9B8A-4FE6586DCE5A}" type="datetimeFigureOut">
              <a:rPr lang="en-US" smtClean="0"/>
              <a:pPr/>
              <a:t>1/20/2020</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9E6F7B45-2191-452B-90DB-207385614C81}" type="slidenum">
              <a:rPr lang="en-US" smtClean="0"/>
              <a:pPr/>
              <a:t>‹N›</a:t>
            </a:fld>
            <a:endParaRPr lang="en-US"/>
          </a:p>
        </p:txBody>
      </p:sp>
    </p:spTree>
    <p:extLst>
      <p:ext uri="{BB962C8B-B14F-4D97-AF65-F5344CB8AC3E}">
        <p14:creationId xmlns:p14="http://schemas.microsoft.com/office/powerpoint/2010/main" val="387561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slide" Target="slide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5" Type="http://schemas.openxmlformats.org/officeDocument/2006/relationships/hyperlink" Target="https://unsplash.com/photos/8b1cWDyvT7Y" TargetMode="Externa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3.png"/><Relationship Id="rId5" Type="http://schemas.openxmlformats.org/officeDocument/2006/relationships/hyperlink" Target="https://pixabay.com/en/gradually-light-architecture-3112405/" TargetMode="Externa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hyperlink" Target="https://pixabay.com/en/eiskristalle-frost-frozen-cold-ice-3188056/" TargetMode="Externa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hyperlink" Target="https://unsplash.com/photos/0ayUrxC9hmU" TargetMode="External"/><Relationship Id="rId4" Type="http://schemas.openxmlformats.org/officeDocument/2006/relationships/image" Target="../media/image12.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13.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6" Type="http://schemas.openxmlformats.org/officeDocument/2006/relationships/image" Target="../media/image3.png"/><Relationship Id="rId5" Type="http://schemas.openxmlformats.org/officeDocument/2006/relationships/hyperlink" Target="https://unsplash.com/photos/ugo3jZ_qtKo" TargetMode="Externa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20.xml"/><Relationship Id="rId6" Type="http://schemas.openxmlformats.org/officeDocument/2006/relationships/image" Target="../media/image14.png"/><Relationship Id="rId5" Type="http://schemas.openxmlformats.org/officeDocument/2006/relationships/hyperlink" Target="https://tympanus.net/Development/AnimatedCheckboxes/" TargetMode="Externa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hyperlink" Target="https://pixabay.com/en/colored-pencils-paint-school-2934857/" TargetMode="Externa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4" Type="http://schemas.openxmlformats.org/officeDocument/2006/relationships/image" Target="../media/image16.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16.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23.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4.xml"/><Relationship Id="rId4" Type="http://schemas.openxmlformats.org/officeDocument/2006/relationships/image" Target="../media/image1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jpeg"/><Relationship Id="rId4" Type="http://schemas.openxmlformats.org/officeDocument/2006/relationships/hyperlink" Target="https://pixabay.com/en/colored-pencils-paint-school-2934857/" TargetMode="Externa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5" Type="http://schemas.openxmlformats.org/officeDocument/2006/relationships/hyperlink" Target="https://pixabay.com/en/rose-flower-petal-floral-love-3063284/" TargetMode="Externa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493001" y="81894"/>
            <a:ext cx="342900" cy="335414"/>
          </a:xfrm>
          <a:prstGeom prst="ellipse">
            <a:avLst/>
          </a:prstGeom>
          <a:noFill/>
          <a:ln>
            <a:noFill/>
          </a:ln>
        </p:spPr>
        <p:txBody>
          <a:bodyPr wrap="square" lIns="68580" tIns="34290" rIns="68580" bIns="34290" rtlCol="0">
            <a:spAutoFit/>
          </a:bodyPr>
          <a:lstStyle/>
          <a:p>
            <a:pPr algn="ctr"/>
            <a:r>
              <a:rPr lang="en-US" sz="1100" dirty="0">
                <a:solidFill>
                  <a:srgbClr val="E5E7E7"/>
                </a:solidFill>
                <a:latin typeface="Lato Light" panose="020F0302020204030203" pitchFamily="34" charset="0"/>
                <a:sym typeface="Wingdings 2" panose="05020102010507070707" pitchFamily="18" charset="2"/>
              </a:rPr>
              <a:t></a:t>
            </a:r>
            <a:endParaRPr lang="en-US" sz="1100" dirty="0">
              <a:solidFill>
                <a:srgbClr val="E5E7E7"/>
              </a:solidFill>
              <a:latin typeface="Lato Light" panose="020F0302020204030203" pitchFamily="34" charset="0"/>
            </a:endParaRPr>
          </a:p>
        </p:txBody>
      </p:sp>
      <p:sp>
        <p:nvSpPr>
          <p:cNvPr id="18" name="Rectangle 17">
            <a:hlinkClick r:id="" action="ppaction://noaction"/>
          </p:cNvPr>
          <p:cNvSpPr/>
          <p:nvPr/>
        </p:nvSpPr>
        <p:spPr>
          <a:xfrm>
            <a:off x="7493001" y="81894"/>
            <a:ext cx="3429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100" dirty="0"/>
          </a:p>
        </p:txBody>
      </p:sp>
      <p:sp>
        <p:nvSpPr>
          <p:cNvPr id="2" name="Rettangolo 1">
            <a:extLst>
              <a:ext uri="{FF2B5EF4-FFF2-40B4-BE49-F238E27FC236}">
                <a16:creationId xmlns:a16="http://schemas.microsoft.com/office/drawing/2014/main" id="{42F6342F-5A1B-48DF-B654-D56E168BEE07}"/>
              </a:ext>
            </a:extLst>
          </p:cNvPr>
          <p:cNvSpPr/>
          <p:nvPr/>
        </p:nvSpPr>
        <p:spPr>
          <a:xfrm>
            <a:off x="0" y="652604"/>
            <a:ext cx="9144000" cy="333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sz="1800" dirty="0"/>
          </a:p>
        </p:txBody>
      </p:sp>
      <p:sp>
        <p:nvSpPr>
          <p:cNvPr id="12" name="Rounded Rectangle 11">
            <a:hlinkClick r:id="rId4" action="ppaction://hlinksldjump"/>
          </p:cNvPr>
          <p:cNvSpPr/>
          <p:nvPr/>
        </p:nvSpPr>
        <p:spPr>
          <a:xfrm>
            <a:off x="3543301" y="2784428"/>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800" b="1" spc="225">
                <a:solidFill>
                  <a:schemeClr val="tx1"/>
                </a:solidFill>
                <a:latin typeface="Lato Light" panose="020F0302020204030203" pitchFamily="34" charset="0"/>
              </a:rPr>
              <a:t>LEZIONE </a:t>
            </a:r>
            <a:r>
              <a:rPr lang="en-US" sz="1800" b="1" spc="225" smtClean="0">
                <a:solidFill>
                  <a:schemeClr val="tx1"/>
                </a:solidFill>
                <a:latin typeface="Lato Light" panose="020F0302020204030203" pitchFamily="34" charset="0"/>
              </a:rPr>
              <a:t>2</a:t>
            </a:r>
            <a:endParaRPr lang="en-US" sz="1800" b="1" spc="225" dirty="0">
              <a:solidFill>
                <a:schemeClr val="tx1"/>
              </a:solidFill>
              <a:latin typeface="Lato Light" panose="020F0302020204030203" pitchFamily="34" charset="0"/>
            </a:endParaRPr>
          </a:p>
        </p:txBody>
      </p:sp>
      <p:sp>
        <p:nvSpPr>
          <p:cNvPr id="16" name="TextBox 15"/>
          <p:cNvSpPr txBox="1"/>
          <p:nvPr/>
        </p:nvSpPr>
        <p:spPr>
          <a:xfrm>
            <a:off x="0" y="3424508"/>
            <a:ext cx="9144000" cy="931024"/>
          </a:xfrm>
          <a:prstGeom prst="rect">
            <a:avLst/>
          </a:prstGeom>
          <a:noFill/>
        </p:spPr>
        <p:txBody>
          <a:bodyPr wrap="square" lIns="68580" tIns="34290" rIns="68580" bIns="34290" rtlCol="0">
            <a:spAutoFit/>
          </a:bodyPr>
          <a:lstStyle/>
          <a:p>
            <a:pPr algn="ctr"/>
            <a:r>
              <a:rPr lang="it-IT" sz="2800" dirty="0" smtClean="0">
                <a:latin typeface="Gisha" panose="020B0502040204020203" pitchFamily="34" charset="-79"/>
                <a:cs typeface="Gisha" panose="020B0502040204020203" pitchFamily="34" charset="-79"/>
              </a:rPr>
              <a:t>Fattori di rischio degli investimenti </a:t>
            </a:r>
          </a:p>
          <a:p>
            <a:pPr algn="ctr"/>
            <a:r>
              <a:rPr lang="it-IT" sz="2800" dirty="0" smtClean="0">
                <a:latin typeface="Gisha" panose="020B0502040204020203" pitchFamily="34" charset="-79"/>
                <a:cs typeface="Gisha" panose="020B0502040204020203" pitchFamily="34" charset="-79"/>
              </a:rPr>
              <a:t>e diversificazione del portafoglio</a:t>
            </a:r>
            <a:endParaRPr lang="en-US" sz="2800" dirty="0">
              <a:latin typeface="Gisha" panose="020B0502040204020203" pitchFamily="34" charset="-79"/>
              <a:cs typeface="Gisha" panose="020B0502040204020203" pitchFamily="34" charset="-79"/>
            </a:endParaRPr>
          </a:p>
        </p:txBody>
      </p:sp>
      <p:sp>
        <p:nvSpPr>
          <p:cNvPr id="17" name="TextBox 15">
            <a:extLst>
              <a:ext uri="{FF2B5EF4-FFF2-40B4-BE49-F238E27FC236}">
                <a16:creationId xmlns:a16="http://schemas.microsoft.com/office/drawing/2014/main" id="{64309341-FD8B-4313-BC02-959B0DA115C2}"/>
              </a:ext>
            </a:extLst>
          </p:cNvPr>
          <p:cNvSpPr txBox="1"/>
          <p:nvPr/>
        </p:nvSpPr>
        <p:spPr>
          <a:xfrm>
            <a:off x="0" y="1455088"/>
            <a:ext cx="9144000" cy="961802"/>
          </a:xfrm>
          <a:prstGeom prst="rect">
            <a:avLst/>
          </a:prstGeom>
          <a:noFill/>
        </p:spPr>
        <p:txBody>
          <a:bodyPr wrap="square" lIns="68580" tIns="34290" rIns="68580" bIns="34290" rtlCol="0">
            <a:spAutoFit/>
          </a:bodyPr>
          <a:lstStyle/>
          <a:p>
            <a:pPr algn="ctr"/>
            <a:endParaRPr lang="it-IT" sz="1800" dirty="0">
              <a:latin typeface="Merriweather" panose="00000500000000000000" pitchFamily="2" charset="0"/>
            </a:endParaRPr>
          </a:p>
          <a:p>
            <a:pPr algn="ctr"/>
            <a:r>
              <a:rPr lang="it-IT" sz="2000" dirty="0" smtClean="0">
                <a:solidFill>
                  <a:srgbClr val="FF0000"/>
                </a:solidFill>
                <a:latin typeface="Gisha" pitchFamily="34" charset="-79"/>
                <a:cs typeface="Gisha" pitchFamily="34" charset="-79"/>
              </a:rPr>
              <a:t>Modulo unico</a:t>
            </a:r>
            <a:endParaRPr lang="it-IT" sz="2000" dirty="0">
              <a:solidFill>
                <a:srgbClr val="FF0000"/>
              </a:solidFill>
              <a:latin typeface="Gisha" pitchFamily="34" charset="-79"/>
              <a:cs typeface="Gisha" pitchFamily="34" charset="-79"/>
            </a:endParaRPr>
          </a:p>
          <a:p>
            <a:pPr algn="ctr"/>
            <a:r>
              <a:rPr lang="it-IT" sz="2000" dirty="0" smtClean="0">
                <a:solidFill>
                  <a:srgbClr val="FF0000"/>
                </a:solidFill>
                <a:latin typeface="Gisha" pitchFamily="34" charset="-79"/>
                <a:cs typeface="Gisha" pitchFamily="34" charset="-79"/>
              </a:rPr>
              <a:t>Gestione di portafoglio e valutazione di adeguatezza</a:t>
            </a:r>
            <a:endParaRPr lang="en-US" sz="2000" dirty="0">
              <a:solidFill>
                <a:srgbClr val="FF0000"/>
              </a:solidFill>
              <a:latin typeface="Gisha" pitchFamily="34" charset="-79"/>
              <a:cs typeface="Gisha" pitchFamily="34" charset="-79"/>
            </a:endParaRPr>
          </a:p>
        </p:txBody>
      </p:sp>
      <p:sp>
        <p:nvSpPr>
          <p:cNvPr id="20" name="Rectangle 4">
            <a:extLst>
              <a:ext uri="{FF2B5EF4-FFF2-40B4-BE49-F238E27FC236}">
                <a16:creationId xmlns:a16="http://schemas.microsoft.com/office/drawing/2014/main" id="{6F92717E-7CDE-4CCC-A194-5CC8A5A8F348}"/>
              </a:ext>
            </a:extLst>
          </p:cNvPr>
          <p:cNvSpPr/>
          <p:nvPr/>
        </p:nvSpPr>
        <p:spPr>
          <a:xfrm>
            <a:off x="1" y="808087"/>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r>
              <a:rPr lang="it-IT" sz="2000" dirty="0" smtClean="0">
                <a:latin typeface="Gisha" pitchFamily="34" charset="-79"/>
                <a:cs typeface="Gisha" pitchFamily="34" charset="-79"/>
              </a:rPr>
              <a:t>La gestione di portafoglio e la valutazione di adeguatezza</a:t>
            </a:r>
            <a:endParaRPr lang="it-IT" sz="2000" dirty="0">
              <a:latin typeface="Gisha" pitchFamily="34" charset="-79"/>
              <a:cs typeface="Gisha" pitchFamily="34" charset="-79"/>
            </a:endParaRPr>
          </a:p>
        </p:txBody>
      </p:sp>
      <p:sp>
        <p:nvSpPr>
          <p:cNvPr id="10" name="CasellaDiTesto 9"/>
          <p:cNvSpPr txBox="1"/>
          <p:nvPr/>
        </p:nvSpPr>
        <p:spPr>
          <a:xfrm>
            <a:off x="3368040" y="0"/>
            <a:ext cx="2188869" cy="584775"/>
          </a:xfrm>
          <a:prstGeom prst="rect">
            <a:avLst/>
          </a:prstGeom>
          <a:noFill/>
        </p:spPr>
        <p:txBody>
          <a:bodyPr wrap="none" rtlCol="0">
            <a:spAutoFit/>
          </a:bodyPr>
          <a:lstStyle/>
          <a:p>
            <a:r>
              <a:rPr lang="it-IT" sz="3200" dirty="0" err="1" smtClean="0">
                <a:latin typeface="Gisha" pitchFamily="34" charset="-79"/>
                <a:cs typeface="Gisha" pitchFamily="34" charset="-79"/>
              </a:rPr>
              <a:t>Storyboard</a:t>
            </a:r>
            <a:endParaRPr lang="it-IT" sz="3200" dirty="0">
              <a:latin typeface="Gisha" pitchFamily="34" charset="-79"/>
              <a:cs typeface="Gisha" pitchFamily="34" charset="-79"/>
            </a:endParaRPr>
          </a:p>
        </p:txBody>
      </p:sp>
    </p:spTree>
    <p:custDataLst>
      <p:tags r:id="rId1"/>
    </p:custDataLst>
    <p:extLst>
      <p:ext uri="{BB962C8B-B14F-4D97-AF65-F5344CB8AC3E}">
        <p14:creationId xmlns:p14="http://schemas.microsoft.com/office/powerpoint/2010/main" val="378793527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https://images.unsplash.com/photo-1486746290722-483e8f1e44d2?ixlib=rb-0.3.5&amp;s=29b3ca3e8b7264d69c747e5052b15cfc&amp;dpr=1&amp;auto=format&amp;fit=crop&amp;w=1000&amp;q=80&amp;cs=tinysrgb"/>
          <p:cNvPicPr>
            <a:picLocks noChangeAspect="1" noChangeArrowheads="1"/>
          </p:cNvPicPr>
          <p:nvPr/>
        </p:nvPicPr>
        <p:blipFill>
          <a:blip r:embed="rId4" cstate="print"/>
          <a:srcRect l="24088" r="15167" b="490"/>
          <a:stretch>
            <a:fillRect/>
          </a:stretch>
        </p:blipFill>
        <p:spPr bwMode="auto">
          <a:xfrm>
            <a:off x="0" y="473724"/>
            <a:ext cx="3426246" cy="4669775"/>
          </a:xfrm>
          <a:prstGeom prst="rect">
            <a:avLst/>
          </a:prstGeom>
          <a:noFill/>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18">
            <a:extLst>
              <a:ext uri="{FF2B5EF4-FFF2-40B4-BE49-F238E27FC236}">
                <a16:creationId xmlns:a16="http://schemas.microsoft.com/office/drawing/2014/main" id="{9DAF13B7-69C1-4416-88CB-D5439285AF73}"/>
              </a:ext>
            </a:extLst>
          </p:cNvPr>
          <p:cNvSpPr txBox="1"/>
          <p:nvPr/>
        </p:nvSpPr>
        <p:spPr>
          <a:xfrm>
            <a:off x="3529640" y="1140932"/>
            <a:ext cx="5614360" cy="3600986"/>
          </a:xfrm>
          <a:prstGeom prst="rect">
            <a:avLst/>
          </a:prstGeom>
          <a:solidFill>
            <a:schemeClr val="bg1"/>
          </a:solidFill>
        </p:spPr>
        <p:txBody>
          <a:bodyPr wrap="square" rtlCol="0">
            <a:spAutoFit/>
          </a:bodyPr>
          <a:lstStyle/>
          <a:p>
            <a:pPr fontAlgn="base"/>
            <a:r>
              <a:rPr lang="it-IT" altLang="it-IT" sz="1200" dirty="0" smtClean="0">
                <a:latin typeface="Gisha" panose="020B0502040204020203" pitchFamily="34" charset="-79"/>
                <a:cs typeface="Gisha" panose="020B0502040204020203" pitchFamily="34" charset="-79"/>
              </a:rPr>
              <a:t>Con riferimento ai titoli di debito, si deve tener presente che </a:t>
            </a:r>
            <a:r>
              <a:rPr lang="it-IT" altLang="it-IT" sz="1200" b="1" dirty="0" smtClean="0">
                <a:latin typeface="Gisha" panose="020B0502040204020203" pitchFamily="34" charset="-79"/>
                <a:cs typeface="Gisha" panose="020B0502040204020203" pitchFamily="34" charset="-79"/>
              </a:rPr>
              <a:t>la misura effettiva degli interessi si adegua continuamente alle condizioni di mercato attraverso variazioni del prezzo dei titoli stessi</a:t>
            </a:r>
            <a:r>
              <a:rPr lang="it-IT" altLang="it-IT" sz="1200" dirty="0" smtClean="0">
                <a:latin typeface="Gisha" panose="020B0502040204020203" pitchFamily="34" charset="-79"/>
                <a:cs typeface="Gisha" panose="020B0502040204020203" pitchFamily="34" charset="-79"/>
              </a:rPr>
              <a:t>. Il rendimento di un titolo di debito si avvicinerà a quello incorporato nel titolo stesso al momento dell'acquisto solo nel caso in cui il titolo stesso venisse detenuto dall'investitore fino alla scadenza.</a:t>
            </a:r>
          </a:p>
          <a:p>
            <a:pPr fontAlgn="base"/>
            <a:endParaRPr lang="it-IT" altLang="it-IT" sz="1200" dirty="0" smtClean="0">
              <a:latin typeface="Gisha" panose="020B0502040204020203" pitchFamily="34" charset="-79"/>
              <a:cs typeface="Gisha" panose="020B0502040204020203" pitchFamily="34" charset="-79"/>
            </a:endParaRPr>
          </a:p>
          <a:p>
            <a:pPr fontAlgn="base"/>
            <a:r>
              <a:rPr lang="it-IT" altLang="it-IT" sz="1200" dirty="0" smtClean="0">
                <a:latin typeface="Gisha" panose="020B0502040204020203" pitchFamily="34" charset="-79"/>
                <a:cs typeface="Gisha" panose="020B0502040204020203" pitchFamily="34" charset="-79"/>
              </a:rPr>
              <a:t>Qualora l'investitore avesse necessità di smobilizzare l'investimento prima della scadenza del titolo, il rendimento effettivo potrebbe rivelarsi diverso da quello garantito dal titolo al momento del suo acquisto.</a:t>
            </a:r>
          </a:p>
          <a:p>
            <a:pPr fontAlgn="base"/>
            <a:endParaRPr lang="it-IT" altLang="it-IT" sz="1200" dirty="0" smtClean="0">
              <a:latin typeface="Gisha" panose="020B0502040204020203" pitchFamily="34" charset="-79"/>
              <a:cs typeface="Gisha" panose="020B0502040204020203" pitchFamily="34" charset="-79"/>
            </a:endParaRPr>
          </a:p>
          <a:p>
            <a:pPr fontAlgn="base"/>
            <a:r>
              <a:rPr lang="it-IT" altLang="it-IT" sz="1200" dirty="0" smtClean="0">
                <a:latin typeface="Gisha" panose="020B0502040204020203" pitchFamily="34" charset="-79"/>
                <a:cs typeface="Gisha" panose="020B0502040204020203" pitchFamily="34" charset="-79"/>
              </a:rPr>
              <a:t>In particolare, per i titoli che prevedono il pagamento di interessi in modo predefinito e non modificabile nel corso della durata del prestito (titoli a tasso fisso), più lunga è la vita residua maggiore è la variabilità del prezzo del titolo stesso rispetto a variazioni dei tassi d'interesse di mercato. </a:t>
            </a:r>
          </a:p>
          <a:p>
            <a:pPr fontAlgn="base"/>
            <a:endParaRPr lang="it-IT" altLang="it-IT" sz="1200" dirty="0" smtClean="0">
              <a:latin typeface="Gisha" panose="020B0502040204020203" pitchFamily="34" charset="-79"/>
              <a:cs typeface="Gisha" panose="020B0502040204020203" pitchFamily="34" charset="-79"/>
            </a:endParaRPr>
          </a:p>
          <a:p>
            <a:pPr fontAlgn="base"/>
            <a:r>
              <a:rPr lang="it-IT" altLang="it-IT" sz="1200" dirty="0" smtClean="0">
                <a:latin typeface="Gisha" panose="020B0502040204020203" pitchFamily="34" charset="-79"/>
                <a:cs typeface="Gisha" panose="020B0502040204020203" pitchFamily="34" charset="-79"/>
              </a:rPr>
              <a:t>È dunque importante per l'investitore, al fine di valutare l'adeguatezza del proprio investimento in questa categoria di titoli, verificare entro quali tempi potrà avere necessità di smobilizzare l'investimento.</a:t>
            </a:r>
          </a:p>
        </p:txBody>
      </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Ovale 34">
            <a:extLst>
              <a:ext uri="{FF2B5EF4-FFF2-40B4-BE49-F238E27FC236}">
                <a16:creationId xmlns:a16="http://schemas.microsoft.com/office/drawing/2014/main" id="{1AE967E7-665F-4FD1-ABF8-7458B9A84DC6}"/>
              </a:ext>
            </a:extLst>
          </p:cNvPr>
          <p:cNvSpPr/>
          <p:nvPr/>
        </p:nvSpPr>
        <p:spPr>
          <a:xfrm>
            <a:off x="3073707" y="950100"/>
            <a:ext cx="594654"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2-5</a:t>
            </a:r>
            <a:endParaRPr lang="it-IT" sz="1400" dirty="0"/>
          </a:p>
        </p:txBody>
      </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d’interesse</a:t>
            </a:r>
            <a:endParaRPr lang="it-IT" sz="1800" b="1" dirty="0">
              <a:solidFill>
                <a:schemeClr val="bg1"/>
              </a:solidFill>
              <a:latin typeface="Corbel" panose="020B0503020204020204" pitchFamily="34" charset="0"/>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smtClean="0">
                <a:solidFill>
                  <a:schemeClr val="bg1"/>
                </a:solidFill>
              </a:rPr>
              <a:t>9</a:t>
            </a:r>
            <a:endParaRPr lang="it-IT" dirty="0">
              <a:solidFill>
                <a:schemeClr val="bg1"/>
              </a:solidFill>
            </a:endParaRP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229256" y="70768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hlinkClick r:id="rId5"/>
              </a:rPr>
              <a:t>https://unsplash.com/photos/8b1cWDyvT7Y</a:t>
            </a:r>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rPr>
              <a:t>Pop up</a:t>
            </a:r>
            <a:endParaRPr lang="it-IT" dirty="0">
              <a:latin typeface="Gisha" panose="020B0502040204020203" pitchFamily="34" charset="-79"/>
              <a:cs typeface="Gisha" panose="020B0502040204020203" pitchFamily="34" charset="-79"/>
            </a:endParaRPr>
          </a:p>
        </p:txBody>
      </p:sp>
      <p:sp>
        <p:nvSpPr>
          <p:cNvPr id="20" name="Rettangolo 19"/>
          <p:cNvSpPr/>
          <p:nvPr/>
        </p:nvSpPr>
        <p:spPr>
          <a:xfrm>
            <a:off x="0" y="1762685"/>
            <a:ext cx="3084723"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ltLang="it-IT" sz="1600" b="1" dirty="0" smtClean="0">
                <a:solidFill>
                  <a:schemeClr val="bg1"/>
                </a:solidFill>
                <a:latin typeface="Gisha" panose="020B0502040204020203" pitchFamily="34" charset="-79"/>
                <a:cs typeface="Gisha" panose="020B0502040204020203" pitchFamily="34" charset="-79"/>
              </a:rPr>
              <a:t>Rischio d’interesse</a:t>
            </a:r>
          </a:p>
        </p:txBody>
      </p:sp>
    </p:spTree>
    <p:custDataLst>
      <p:tags r:id="rId1"/>
    </p:custDataLst>
    <p:extLst>
      <p:ext uri="{BB962C8B-B14F-4D97-AF65-F5344CB8AC3E}">
        <p14:creationId xmlns:p14="http://schemas.microsoft.com/office/powerpoint/2010/main" val="8434358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2" name="Picture 4" descr="Autumn, Leaves, Colorful, Fall Foliage, Fall Color"/>
          <p:cNvPicPr>
            <a:picLocks noChangeAspect="1" noChangeArrowheads="1"/>
          </p:cNvPicPr>
          <p:nvPr/>
        </p:nvPicPr>
        <p:blipFill>
          <a:blip r:embed="rId4" cstate="print"/>
          <a:srcRect l="46822"/>
          <a:stretch>
            <a:fillRect/>
          </a:stretch>
        </p:blipFill>
        <p:spPr bwMode="auto">
          <a:xfrm>
            <a:off x="0" y="492316"/>
            <a:ext cx="3502193" cy="4651184"/>
          </a:xfrm>
          <a:prstGeom prst="rect">
            <a:avLst/>
          </a:prstGeom>
          <a:noFill/>
        </p:spPr>
      </p:pic>
      <p:sp>
        <p:nvSpPr>
          <p:cNvPr id="29" name="Rectangle 15">
            <a:extLst>
              <a:ext uri="{FF2B5EF4-FFF2-40B4-BE49-F238E27FC236}">
                <a16:creationId xmlns:a16="http://schemas.microsoft.com/office/drawing/2014/main" id="{FE630332-10B7-4615-9E72-FE4FD5E1FF1A}"/>
              </a:ext>
            </a:extLst>
          </p:cNvPr>
          <p:cNvSpPr/>
          <p:nvPr/>
        </p:nvSpPr>
        <p:spPr>
          <a:xfrm>
            <a:off x="6297930" y="573612"/>
            <a:ext cx="2846070" cy="243078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99199" y="2721166"/>
            <a:ext cx="2846070" cy="2401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0" y="0"/>
            <a:ext cx="2844800" cy="2788920"/>
            <a:chOff x="4572000" y="0"/>
            <a:chExt cx="7408157"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64" name="TextBox 18">
              <a:extLst>
                <a:ext uri="{FF2B5EF4-FFF2-40B4-BE49-F238E27FC236}">
                  <a16:creationId xmlns:a16="http://schemas.microsoft.com/office/drawing/2014/main" id="{9DAF13B7-69C1-4416-88CB-D5439285AF73}"/>
                </a:ext>
              </a:extLst>
            </p:cNvPr>
            <p:cNvSpPr txBox="1"/>
            <p:nvPr/>
          </p:nvSpPr>
          <p:spPr>
            <a:xfrm>
              <a:off x="4948087" y="1419753"/>
              <a:ext cx="7032070" cy="1426469"/>
            </a:xfrm>
            <a:prstGeom prst="rect">
              <a:avLst/>
            </a:prstGeom>
            <a:grp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È il </a:t>
              </a:r>
              <a:r>
                <a:rPr lang="it-IT" altLang="it-IT" b="1" dirty="0" smtClean="0">
                  <a:latin typeface="Gisha" panose="020B0502040204020203" pitchFamily="34" charset="-79"/>
                  <a:cs typeface="Gisha" panose="020B0502040204020203" pitchFamily="34" charset="-79"/>
                </a:rPr>
                <a:t>rischio che l'emittente non paghi </a:t>
              </a:r>
              <a:r>
                <a:rPr lang="it-IT" altLang="it-IT" dirty="0" smtClean="0">
                  <a:latin typeface="Gisha" panose="020B0502040204020203" pitchFamily="34" charset="-79"/>
                  <a:cs typeface="Gisha" panose="020B0502040204020203" pitchFamily="34" charset="-79"/>
                </a:rPr>
                <a:t>le cedole e/o rimborsi il capitale, perché è in grosse difficoltà o perché è fallito.</a:t>
              </a:r>
            </a:p>
          </p:txBody>
        </p:sp>
      </p:grpSp>
      <p:sp>
        <p:nvSpPr>
          <p:cNvPr id="66" name="Rectangle 15">
            <a:extLst>
              <a:ext uri="{FF2B5EF4-FFF2-40B4-BE49-F238E27FC236}">
                <a16:creationId xmlns:a16="http://schemas.microsoft.com/office/drawing/2014/main" id="{FE630332-10B7-4615-9E72-FE4FD5E1FF1A}"/>
              </a:ext>
            </a:extLst>
          </p:cNvPr>
          <p:cNvSpPr/>
          <p:nvPr/>
        </p:nvSpPr>
        <p:spPr>
          <a:xfrm>
            <a:off x="3429000" y="2712720"/>
            <a:ext cx="2846070" cy="243078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68" name="Rectangle 16">
            <a:extLst>
              <a:ext uri="{FF2B5EF4-FFF2-40B4-BE49-F238E27FC236}">
                <a16:creationId xmlns:a16="http://schemas.microsoft.com/office/drawing/2014/main" id="{ECD6BB73-C5E3-4844-8D88-502490DDD103}"/>
              </a:ext>
            </a:extLst>
          </p:cNvPr>
          <p:cNvSpPr/>
          <p:nvPr/>
        </p:nvSpPr>
        <p:spPr>
          <a:xfrm>
            <a:off x="6297930" y="2725989"/>
            <a:ext cx="2846070" cy="241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e 36">
            <a:extLst>
              <a:ext uri="{FF2B5EF4-FFF2-40B4-BE49-F238E27FC236}">
                <a16:creationId xmlns:a16="http://schemas.microsoft.com/office/drawing/2014/main" id="{0BBE6C40-1A43-4D0D-BFDC-F0CC7AEF254F}"/>
              </a:ext>
            </a:extLst>
          </p:cNvPr>
          <p:cNvSpPr/>
          <p:nvPr/>
        </p:nvSpPr>
        <p:spPr>
          <a:xfrm>
            <a:off x="4715957" y="79776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a:t>
            </a:r>
            <a:endParaRPr lang="it-IT" sz="1400" dirty="0"/>
          </a:p>
        </p:txBody>
      </p:sp>
      <p:sp>
        <p:nvSpPr>
          <p:cNvPr id="25" name="CasellaDiTesto 24">
            <a:extLst>
              <a:ext uri="{FF2B5EF4-FFF2-40B4-BE49-F238E27FC236}">
                <a16:creationId xmlns:a16="http://schemas.microsoft.com/office/drawing/2014/main" id="{C0A0A019-4101-405A-A9E2-D888CCBC06AA}"/>
              </a:ext>
            </a:extLst>
          </p:cNvPr>
          <p:cNvSpPr txBox="1"/>
          <p:nvPr/>
        </p:nvSpPr>
        <p:spPr>
          <a:xfrm>
            <a:off x="747213" y="62759"/>
            <a:ext cx="7426115"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di credito</a:t>
            </a:r>
            <a:endParaRPr lang="it-IT" sz="1800" b="1" dirty="0">
              <a:solidFill>
                <a:schemeClr val="bg1"/>
              </a:solidFill>
              <a:latin typeface="Corbel" panose="020B0503020204020204" pitchFamily="34" charset="0"/>
            </a:endParaRPr>
          </a:p>
        </p:txBody>
      </p:sp>
      <p:sp>
        <p:nvSpPr>
          <p:cNvPr id="26" name="CasellaDiTesto 25">
            <a:extLst>
              <a:ext uri="{FF2B5EF4-FFF2-40B4-BE49-F238E27FC236}">
                <a16:creationId xmlns:a16="http://schemas.microsoft.com/office/drawing/2014/main" id="{508C7F20-8995-455E-8C32-800A871E629F}"/>
              </a:ext>
            </a:extLst>
          </p:cNvPr>
          <p:cNvSpPr txBox="1"/>
          <p:nvPr/>
        </p:nvSpPr>
        <p:spPr>
          <a:xfrm>
            <a:off x="8611738" y="59188"/>
            <a:ext cx="404516" cy="307777"/>
          </a:xfrm>
          <a:prstGeom prst="rect">
            <a:avLst/>
          </a:prstGeom>
          <a:noFill/>
        </p:spPr>
        <p:txBody>
          <a:bodyPr wrap="square" rtlCol="0">
            <a:spAutoFit/>
          </a:bodyPr>
          <a:lstStyle/>
          <a:p>
            <a:r>
              <a:rPr lang="it-IT" dirty="0" smtClean="0">
                <a:solidFill>
                  <a:schemeClr val="bg1"/>
                </a:solidFill>
              </a:rPr>
              <a:t>10</a:t>
            </a:r>
            <a:endParaRPr lang="it-IT" dirty="0">
              <a:solidFill>
                <a:schemeClr val="bg1"/>
              </a:solidFill>
            </a:endParaRPr>
          </a:p>
        </p:txBody>
      </p:sp>
      <p:sp>
        <p:nvSpPr>
          <p:cNvPr id="44" name="Ovale 43">
            <a:extLst>
              <a:ext uri="{FF2B5EF4-FFF2-40B4-BE49-F238E27FC236}">
                <a16:creationId xmlns:a16="http://schemas.microsoft.com/office/drawing/2014/main" id="{20821F5B-1460-4100-9D59-0F214412F310}"/>
              </a:ext>
            </a:extLst>
          </p:cNvPr>
          <p:cNvSpPr/>
          <p:nvPr/>
        </p:nvSpPr>
        <p:spPr>
          <a:xfrm>
            <a:off x="8180322" y="489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33" name="Ovale 32">
            <a:extLst>
              <a:ext uri="{FF2B5EF4-FFF2-40B4-BE49-F238E27FC236}">
                <a16:creationId xmlns:a16="http://schemas.microsoft.com/office/drawing/2014/main" id="{20821F5B-1460-4100-9D59-0F214412F310}"/>
              </a:ext>
            </a:extLst>
          </p:cNvPr>
          <p:cNvSpPr/>
          <p:nvPr/>
        </p:nvSpPr>
        <p:spPr>
          <a:xfrm>
            <a:off x="4370322" y="281576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4</a:t>
            </a:r>
            <a:endParaRPr lang="it-IT" sz="1400" dirty="0"/>
          </a:p>
        </p:txBody>
      </p:sp>
      <p:sp>
        <p:nvSpPr>
          <p:cNvPr id="34" name="Ovale 33">
            <a:extLst>
              <a:ext uri="{FF2B5EF4-FFF2-40B4-BE49-F238E27FC236}">
                <a16:creationId xmlns:a16="http://schemas.microsoft.com/office/drawing/2014/main" id="{20821F5B-1460-4100-9D59-0F214412F310}"/>
              </a:ext>
            </a:extLst>
          </p:cNvPr>
          <p:cNvSpPr/>
          <p:nvPr/>
        </p:nvSpPr>
        <p:spPr>
          <a:xfrm>
            <a:off x="7144002" y="279544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5</a:t>
            </a:r>
            <a:endParaRPr lang="it-IT" sz="1400" dirty="0"/>
          </a:p>
        </p:txBody>
      </p:sp>
      <p:sp>
        <p:nvSpPr>
          <p:cNvPr id="38" name="Rettangolo 37"/>
          <p:cNvSpPr/>
          <p:nvPr/>
        </p:nvSpPr>
        <p:spPr>
          <a:xfrm>
            <a:off x="3517900" y="3180318"/>
            <a:ext cx="2781300" cy="1169551"/>
          </a:xfrm>
          <a:prstGeom prst="rect">
            <a:avLst/>
          </a:prstGeom>
        </p:spPr>
        <p:txBody>
          <a:bodyPr wrap="square">
            <a:spAutoFit/>
          </a:bodyPr>
          <a:lstStyle/>
          <a:p>
            <a:pPr lvl="1" fontAlgn="base">
              <a:buFont typeface="Wingdings" pitchFamily="2" charset="2"/>
              <a:buChar char="ü"/>
            </a:pPr>
            <a:r>
              <a:rPr lang="it-IT" altLang="it-IT" dirty="0" smtClean="0">
                <a:latin typeface="Gisha" panose="020B0502040204020203" pitchFamily="34" charset="-79"/>
                <a:cs typeface="Gisha" panose="020B0502040204020203" pitchFamily="34" charset="-79"/>
              </a:rPr>
              <a:t>la valutazione delle agenzie di rating, tipicamente espressa in lettere (cosiddetto rating).</a:t>
            </a:r>
            <a:r>
              <a:rPr lang="it-IT" b="1" dirty="0" smtClean="0"/>
              <a:t/>
            </a:r>
            <a:br>
              <a:rPr lang="it-IT" b="1" dirty="0" smtClean="0"/>
            </a:br>
            <a:endParaRPr lang="it-IT" dirty="0" smtClean="0"/>
          </a:p>
        </p:txBody>
      </p:sp>
      <p:sp>
        <p:nvSpPr>
          <p:cNvPr id="39" name="Rettangolo 38"/>
          <p:cNvSpPr/>
          <p:nvPr/>
        </p:nvSpPr>
        <p:spPr>
          <a:xfrm>
            <a:off x="6438900" y="1112207"/>
            <a:ext cx="2705100" cy="1169551"/>
          </a:xfrm>
          <a:prstGeom prst="rect">
            <a:avLst/>
          </a:prstGeom>
        </p:spPr>
        <p:txBody>
          <a:bodyPr wrap="square">
            <a:spAutoFit/>
          </a:bodyPr>
          <a:lstStyle/>
          <a:p>
            <a:pPr fontAlgn="base"/>
            <a:r>
              <a:rPr lang="it-IT" altLang="it-IT" dirty="0" smtClean="0">
                <a:latin typeface="Gisha" panose="020B0502040204020203" pitchFamily="34" charset="-79"/>
                <a:cs typeface="Gisha" panose="020B0502040204020203" pitchFamily="34" charset="-79"/>
              </a:rPr>
              <a:t>Si può misurare con:</a:t>
            </a:r>
          </a:p>
          <a:p>
            <a:pPr fontAlgn="base"/>
            <a:endParaRPr lang="it-IT" altLang="it-IT" dirty="0" smtClean="0">
              <a:latin typeface="Gisha" panose="020B0502040204020203" pitchFamily="34" charset="-79"/>
              <a:cs typeface="Gisha" panose="020B0502040204020203" pitchFamily="34" charset="-79"/>
            </a:endParaRPr>
          </a:p>
          <a:p>
            <a:pPr lvl="1" fontAlgn="base">
              <a:buFont typeface="Wingdings" pitchFamily="2" charset="2"/>
              <a:buChar char="ü"/>
            </a:pPr>
            <a:r>
              <a:rPr lang="it-IT" altLang="it-IT" dirty="0" smtClean="0">
                <a:latin typeface="Gisha" panose="020B0502040204020203" pitchFamily="34" charset="-79"/>
                <a:cs typeface="Gisha" panose="020B0502040204020203" pitchFamily="34" charset="-79"/>
              </a:rPr>
              <a:t> la probabilità attesa di fallimento dell'emittente (cosiddetto default);</a:t>
            </a:r>
          </a:p>
        </p:txBody>
      </p:sp>
      <p:sp>
        <p:nvSpPr>
          <p:cNvPr id="45" name="Rettangolo 44"/>
          <p:cNvSpPr/>
          <p:nvPr/>
        </p:nvSpPr>
        <p:spPr>
          <a:xfrm>
            <a:off x="6438900" y="3091418"/>
            <a:ext cx="2501900" cy="1384995"/>
          </a:xfrm>
          <a:prstGeom prst="rect">
            <a:avLst/>
          </a:prstGeom>
        </p:spPr>
        <p:txBody>
          <a:bodyPr wrap="square">
            <a:spAutoFit/>
          </a:bodyPr>
          <a:lstStyle/>
          <a:p>
            <a:r>
              <a:rPr lang="it-IT" altLang="it-IT" dirty="0" smtClean="0">
                <a:latin typeface="Gisha" panose="020B0502040204020203" pitchFamily="34" charset="-79"/>
                <a:cs typeface="Gisha" panose="020B0502040204020203" pitchFamily="34" charset="-79"/>
              </a:rPr>
              <a:t>Se sale la probabilità attesa di fallimento (default) sale il rischio di credito. </a:t>
            </a:r>
          </a:p>
          <a:p>
            <a:endParaRPr lang="it-IT" altLang="it-IT" dirty="0" smtClean="0">
              <a:latin typeface="Gisha" panose="020B0502040204020203" pitchFamily="34" charset="-79"/>
              <a:cs typeface="Gisha" panose="020B0502040204020203" pitchFamily="34" charset="-79"/>
            </a:endParaRPr>
          </a:p>
          <a:p>
            <a:r>
              <a:rPr lang="it-IT" altLang="it-IT" dirty="0" smtClean="0">
                <a:latin typeface="Gisha" panose="020B0502040204020203" pitchFamily="34" charset="-79"/>
                <a:cs typeface="Gisha" panose="020B0502040204020203" pitchFamily="34" charset="-79"/>
              </a:rPr>
              <a:t>Se il rating scende sale il rischio di credito.</a:t>
            </a:r>
          </a:p>
        </p:txBody>
      </p:sp>
      <p:sp>
        <p:nvSpPr>
          <p:cNvPr id="46" name="Rettangolo 4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https://pixabay.com/en/autumn-leaves-colorful-fall-foliage-1649362/</a:t>
            </a:r>
            <a:endParaRPr lang="it-IT" dirty="0">
              <a:latin typeface="Gisha" panose="020B0502040204020203" pitchFamily="34" charset="-79"/>
              <a:cs typeface="Gisha" panose="020B0502040204020203" pitchFamily="34" charset="-79"/>
            </a:endParaRPr>
          </a:p>
        </p:txBody>
      </p:sp>
      <p:sp>
        <p:nvSpPr>
          <p:cNvPr id="47" name="Ovale 46">
            <a:extLst>
              <a:ext uri="{FF2B5EF4-FFF2-40B4-BE49-F238E27FC236}">
                <a16:creationId xmlns:a16="http://schemas.microsoft.com/office/drawing/2014/main" id="{0BBE6C40-1A43-4D0D-BFDC-F0CC7AEF254F}"/>
              </a:ext>
            </a:extLst>
          </p:cNvPr>
          <p:cNvSpPr/>
          <p:nvPr/>
        </p:nvSpPr>
        <p:spPr>
          <a:xfrm>
            <a:off x="0" y="67076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1</a:t>
            </a:r>
            <a:endParaRPr lang="it-IT" sz="1400" dirty="0"/>
          </a:p>
        </p:txBody>
      </p:sp>
      <p:sp>
        <p:nvSpPr>
          <p:cNvPr id="27" name="Rettangolo 26"/>
          <p:cNvSpPr/>
          <p:nvPr/>
        </p:nvSpPr>
        <p:spPr>
          <a:xfrm>
            <a:off x="0" y="2985558"/>
            <a:ext cx="3084723"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ltLang="it-IT" sz="1600" b="1" dirty="0" smtClean="0">
                <a:solidFill>
                  <a:schemeClr val="bg1"/>
                </a:solidFill>
                <a:latin typeface="Gisha" panose="020B0502040204020203" pitchFamily="34" charset="-79"/>
                <a:cs typeface="Gisha" panose="020B0502040204020203" pitchFamily="34" charset="-79"/>
              </a:rPr>
              <a:t>Rischio di credito</a:t>
            </a:r>
          </a:p>
        </p:txBody>
      </p:sp>
    </p:spTree>
    <p:custDataLst>
      <p:tags r:id="rId1"/>
    </p:custDataLst>
    <p:extLst>
      <p:ext uri="{BB962C8B-B14F-4D97-AF65-F5344CB8AC3E}">
        <p14:creationId xmlns:p14="http://schemas.microsoft.com/office/powerpoint/2010/main" val="98610812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Gradually, Light, Architecture, Staircase, Emergence"/>
          <p:cNvPicPr>
            <a:picLocks noChangeAspect="1" noChangeArrowheads="1"/>
          </p:cNvPicPr>
          <p:nvPr/>
        </p:nvPicPr>
        <p:blipFill>
          <a:blip r:embed="rId4" cstate="print"/>
          <a:srcRect t="22914" b="29119"/>
          <a:stretch>
            <a:fillRect/>
          </a:stretch>
        </p:blipFill>
        <p:spPr bwMode="auto">
          <a:xfrm>
            <a:off x="0" y="451692"/>
            <a:ext cx="9144000" cy="2919469"/>
          </a:xfrm>
          <a:prstGeom prst="rect">
            <a:avLst/>
          </a:prstGeom>
          <a:noFill/>
        </p:spPr>
      </p:pic>
      <p:sp>
        <p:nvSpPr>
          <p:cNvPr id="3" name="Rectangle 2"/>
          <p:cNvSpPr/>
          <p:nvPr/>
        </p:nvSpPr>
        <p:spPr>
          <a:xfrm>
            <a:off x="0" y="3365695"/>
            <a:ext cx="3044952"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2"/>
          <p:cNvGrpSpPr/>
          <p:nvPr/>
        </p:nvGrpSpPr>
        <p:grpSpPr>
          <a:xfrm>
            <a:off x="3063244" y="3365695"/>
            <a:ext cx="2907899" cy="1777805"/>
            <a:chOff x="4084320" y="4487594"/>
            <a:chExt cx="4328357" cy="2370406"/>
          </a:xfrm>
          <a:solidFill>
            <a:schemeClr val="bg1"/>
          </a:solidFill>
        </p:grpSpPr>
        <p:sp>
          <p:nvSpPr>
            <p:cNvPr id="4" name="Rectangle 3"/>
            <p:cNvSpPr/>
            <p:nvPr/>
          </p:nvSpPr>
          <p:spPr>
            <a:xfrm>
              <a:off x="4084320" y="4487594"/>
              <a:ext cx="4059936" cy="237040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hlinkClick r:id="" action="ppaction://noaction"/>
            </p:cNvPr>
            <p:cNvSpPr txBox="1"/>
            <p:nvPr/>
          </p:nvSpPr>
          <p:spPr>
            <a:xfrm>
              <a:off x="4348054" y="5188722"/>
              <a:ext cx="4064623" cy="1559401"/>
            </a:xfrm>
            <a:prstGeom prst="rect">
              <a:avLst/>
            </a:prstGeom>
            <a:grp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Si può misurare con la volatilità e il </a:t>
              </a:r>
              <a:r>
                <a:rPr lang="it-IT" altLang="it-IT" b="1" dirty="0" smtClean="0">
                  <a:latin typeface="Gisha" panose="020B0502040204020203" pitchFamily="34" charset="-79"/>
                  <a:cs typeface="Gisha" panose="020B0502040204020203" pitchFamily="34" charset="-79"/>
                </a:rPr>
                <a:t>valore a rischio</a:t>
              </a:r>
              <a:r>
                <a:rPr lang="it-IT" altLang="it-IT" dirty="0" smtClean="0">
                  <a:latin typeface="Gisha" panose="020B0502040204020203" pitchFamily="34" charset="-79"/>
                  <a:cs typeface="Gisha" panose="020B0502040204020203" pitchFamily="34" charset="-79"/>
                </a:rPr>
                <a:t> (cosiddetto </a:t>
              </a:r>
              <a:r>
                <a:rPr lang="it-IT" altLang="it-IT" dirty="0" err="1" smtClean="0">
                  <a:latin typeface="Gisha" panose="020B0502040204020203" pitchFamily="34" charset="-79"/>
                  <a:cs typeface="Gisha" panose="020B0502040204020203" pitchFamily="34" charset="-79"/>
                </a:rPr>
                <a:t>VaR</a:t>
              </a:r>
              <a:r>
                <a:rPr lang="it-IT" altLang="it-IT" dirty="0" smtClean="0">
                  <a:latin typeface="Gisha" panose="020B0502040204020203" pitchFamily="34" charset="-79"/>
                  <a:cs typeface="Gisha" panose="020B0502040204020203" pitchFamily="34" charset="-79"/>
                </a:rPr>
                <a:t> - </a:t>
              </a:r>
              <a:r>
                <a:rPr lang="it-IT" altLang="it-IT" dirty="0" err="1" smtClean="0">
                  <a:latin typeface="Gisha" panose="020B0502040204020203" pitchFamily="34" charset="-79"/>
                  <a:cs typeface="Gisha" panose="020B0502040204020203" pitchFamily="34" charset="-79"/>
                </a:rPr>
                <a:t>Value</a:t>
              </a:r>
              <a:r>
                <a:rPr lang="it-IT" altLang="it-IT" dirty="0" smtClean="0">
                  <a:latin typeface="Gisha" panose="020B0502040204020203" pitchFamily="34" charset="-79"/>
                  <a:cs typeface="Gisha" panose="020B0502040204020203" pitchFamily="34" charset="-79"/>
                </a:rPr>
                <a:t> at </a:t>
              </a:r>
              <a:r>
                <a:rPr lang="it-IT" altLang="it-IT" dirty="0" err="1" smtClean="0">
                  <a:latin typeface="Gisha" panose="020B0502040204020203" pitchFamily="34" charset="-79"/>
                  <a:cs typeface="Gisha" panose="020B0502040204020203" pitchFamily="34" charset="-79"/>
                </a:rPr>
                <a:t>Risk</a:t>
              </a:r>
              <a:r>
                <a:rPr lang="it-IT" altLang="it-IT" dirty="0" smtClean="0">
                  <a:latin typeface="Gisha" panose="020B0502040204020203" pitchFamily="34" charset="-79"/>
                  <a:cs typeface="Gisha" panose="020B0502040204020203" pitchFamily="34" charset="-79"/>
                </a:rPr>
                <a:t>).</a:t>
              </a:r>
            </a:p>
            <a:p>
              <a:pPr fontAlgn="base"/>
              <a:endParaRPr lang="it-IT" altLang="it-IT" dirty="0" smtClean="0">
                <a:latin typeface="Gisha" panose="020B0502040204020203" pitchFamily="34" charset="-79"/>
                <a:cs typeface="Gisha" panose="020B0502040204020203" pitchFamily="34" charset="-79"/>
              </a:endParaRPr>
            </a:p>
            <a:p>
              <a:pPr fontAlgn="base"/>
              <a:endParaRPr lang="it-IT" altLang="it-IT" dirty="0" smtClean="0">
                <a:latin typeface="Gisha" panose="020B0502040204020203" pitchFamily="34" charset="-79"/>
                <a:cs typeface="Gisha" panose="020B0502040204020203" pitchFamily="34" charset="-79"/>
              </a:endParaRPr>
            </a:p>
          </p:txBody>
        </p:sp>
      </p:grpSp>
      <p:sp>
        <p:nvSpPr>
          <p:cNvPr id="5" name="Rectangle 4"/>
          <p:cNvSpPr/>
          <p:nvPr/>
        </p:nvSpPr>
        <p:spPr>
          <a:xfrm>
            <a:off x="6099048" y="3365695"/>
            <a:ext cx="3044952"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979508F-5AAD-4857-9EB3-DE29AFA7C2F6}"/>
              </a:ext>
            </a:extLst>
          </p:cNvPr>
          <p:cNvSpPr txBox="1"/>
          <p:nvPr/>
        </p:nvSpPr>
        <p:spPr>
          <a:xfrm>
            <a:off x="510990" y="62759"/>
            <a:ext cx="8280313"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di mercato</a:t>
            </a:r>
            <a:endParaRPr lang="it-IT" sz="1800" b="1" dirty="0">
              <a:solidFill>
                <a:schemeClr val="bg1"/>
              </a:solidFill>
              <a:latin typeface="Corbel" panose="020B0503020204020204" pitchFamily="34" charset="0"/>
            </a:endParaRPr>
          </a:p>
        </p:txBody>
      </p:sp>
      <p:sp>
        <p:nvSpPr>
          <p:cNvPr id="22" name="CasellaDiTesto 21">
            <a:extLst>
              <a:ext uri="{FF2B5EF4-FFF2-40B4-BE49-F238E27FC236}">
                <a16:creationId xmlns:a16="http://schemas.microsoft.com/office/drawing/2014/main" id="{0523C5C6-AF2C-477F-8FE5-CFE7C66D5EF3}"/>
              </a:ext>
            </a:extLst>
          </p:cNvPr>
          <p:cNvSpPr txBox="1"/>
          <p:nvPr/>
        </p:nvSpPr>
        <p:spPr>
          <a:xfrm>
            <a:off x="8635396" y="59188"/>
            <a:ext cx="380858" cy="307777"/>
          </a:xfrm>
          <a:prstGeom prst="rect">
            <a:avLst/>
          </a:prstGeom>
          <a:noFill/>
        </p:spPr>
        <p:txBody>
          <a:bodyPr wrap="square" rtlCol="0">
            <a:spAutoFit/>
          </a:bodyPr>
          <a:lstStyle/>
          <a:p>
            <a:r>
              <a:rPr lang="it-IT" dirty="0" smtClean="0">
                <a:solidFill>
                  <a:schemeClr val="bg1"/>
                </a:solidFill>
              </a:rPr>
              <a:t>11</a:t>
            </a:r>
            <a:endParaRPr lang="it-IT" dirty="0">
              <a:solidFill>
                <a:schemeClr val="bg1"/>
              </a:solidFill>
            </a:endParaRPr>
          </a:p>
        </p:txBody>
      </p:sp>
      <p:sp>
        <p:nvSpPr>
          <p:cNvPr id="23" name="Ovale 22">
            <a:extLst>
              <a:ext uri="{FF2B5EF4-FFF2-40B4-BE49-F238E27FC236}">
                <a16:creationId xmlns:a16="http://schemas.microsoft.com/office/drawing/2014/main" id="{8C765D8B-8C39-421F-B268-0D7DE83E54CE}"/>
              </a:ext>
            </a:extLst>
          </p:cNvPr>
          <p:cNvSpPr/>
          <p:nvPr/>
        </p:nvSpPr>
        <p:spPr>
          <a:xfrm>
            <a:off x="20894" y="382757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
        <p:nvSpPr>
          <p:cNvPr id="24" name="Ovale 23">
            <a:extLst>
              <a:ext uri="{FF2B5EF4-FFF2-40B4-BE49-F238E27FC236}">
                <a16:creationId xmlns:a16="http://schemas.microsoft.com/office/drawing/2014/main" id="{5CC97682-0C16-4668-9A19-A5014889A2EC}"/>
              </a:ext>
            </a:extLst>
          </p:cNvPr>
          <p:cNvSpPr/>
          <p:nvPr/>
        </p:nvSpPr>
        <p:spPr>
          <a:xfrm>
            <a:off x="6122990" y="385988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4</a:t>
            </a:r>
            <a:endParaRPr lang="it-IT" sz="1400" dirty="0"/>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246186" y="3833808"/>
            <a:ext cx="2636714" cy="1169551"/>
          </a:xfrm>
          <a:prstGeom prst="rect">
            <a:avLst/>
          </a:prstGeom>
          <a:no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È il rischio di </a:t>
            </a:r>
            <a:r>
              <a:rPr lang="it-IT" altLang="it-IT" b="1" dirty="0" smtClean="0">
                <a:latin typeface="Gisha" panose="020B0502040204020203" pitchFamily="34" charset="-79"/>
                <a:cs typeface="Gisha" panose="020B0502040204020203" pitchFamily="34" charset="-79"/>
              </a:rPr>
              <a:t>subire perdite a causa delle variazioni dei prezzi</a:t>
            </a:r>
            <a:r>
              <a:rPr lang="it-IT" altLang="it-IT" dirty="0" smtClean="0">
                <a:latin typeface="Gisha" panose="020B0502040204020203" pitchFamily="34" charset="-79"/>
                <a:cs typeface="Gisha" panose="020B0502040204020203" pitchFamily="34" charset="-79"/>
              </a:rPr>
              <a:t> o dell'andamento generale del mercato. </a:t>
            </a:r>
          </a:p>
          <a:p>
            <a:pPr fontAlgn="base"/>
            <a:endParaRPr lang="it-IT" altLang="it-IT" dirty="0" smtClean="0">
              <a:latin typeface="Gisha" panose="020B0502040204020203" pitchFamily="34" charset="-79"/>
              <a:cs typeface="Gisha" panose="020B0502040204020203" pitchFamily="34" charset="-79"/>
            </a:endParaRP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6256100" y="3940673"/>
            <a:ext cx="3042138" cy="523220"/>
          </a:xfrm>
          <a:prstGeom prst="rect">
            <a:avLst/>
          </a:prstGeom>
          <a:no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Se sale la volatilità e/o il </a:t>
            </a:r>
            <a:r>
              <a:rPr lang="it-IT" altLang="it-IT" dirty="0" err="1" smtClean="0">
                <a:latin typeface="Gisha" panose="020B0502040204020203" pitchFamily="34" charset="-79"/>
                <a:cs typeface="Gisha" panose="020B0502040204020203" pitchFamily="34" charset="-79"/>
              </a:rPr>
              <a:t>VaR</a:t>
            </a:r>
            <a:r>
              <a:rPr lang="it-IT" altLang="it-IT" dirty="0" smtClean="0">
                <a:latin typeface="Gisha" panose="020B0502040204020203" pitchFamily="34" charset="-79"/>
                <a:cs typeface="Gisha" panose="020B0502040204020203" pitchFamily="34" charset="-79"/>
              </a:rPr>
              <a:t> </a:t>
            </a:r>
          </a:p>
          <a:p>
            <a:pPr fontAlgn="base"/>
            <a:r>
              <a:rPr lang="it-IT" altLang="it-IT" dirty="0" smtClean="0">
                <a:latin typeface="Gisha" panose="020B0502040204020203" pitchFamily="34" charset="-79"/>
                <a:cs typeface="Gisha" panose="020B0502040204020203" pitchFamily="34" charset="-79"/>
              </a:rPr>
              <a:t>sale il rischio di mercato</a:t>
            </a:r>
          </a:p>
        </p:txBody>
      </p:sp>
      <p:sp>
        <p:nvSpPr>
          <p:cNvPr id="37" name="Ovale 36">
            <a:extLst>
              <a:ext uri="{FF2B5EF4-FFF2-40B4-BE49-F238E27FC236}">
                <a16:creationId xmlns:a16="http://schemas.microsoft.com/office/drawing/2014/main" id="{4BEE97D6-7262-4093-AAB1-23B2A0E2F49B}"/>
              </a:ext>
            </a:extLst>
          </p:cNvPr>
          <p:cNvSpPr/>
          <p:nvPr/>
        </p:nvSpPr>
        <p:spPr>
          <a:xfrm>
            <a:off x="3991118" y="3552589"/>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3</a:t>
            </a:r>
            <a:endParaRPr lang="it-IT" sz="1400" dirty="0"/>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hlinkClick r:id="rId5"/>
              </a:rPr>
              <a:t>https://pixabay.com/en/gradually-light-architecture-3112405/</a:t>
            </a:r>
            <a:endParaRPr lang="it-IT" dirty="0" smtClean="0">
              <a:latin typeface="Gisha" panose="020B0502040204020203" pitchFamily="34" charset="-79"/>
              <a:cs typeface="Gisha" panose="020B0502040204020203" pitchFamily="34" charset="-79"/>
            </a:endParaRPr>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rPr>
              <a:t>Pop up</a:t>
            </a:r>
            <a:endParaRPr lang="it-IT" dirty="0">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32620" y="74757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Rettangolo 26"/>
          <p:cNvSpPr/>
          <p:nvPr/>
        </p:nvSpPr>
        <p:spPr>
          <a:xfrm>
            <a:off x="1" y="2453006"/>
            <a:ext cx="3323492"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ltLang="it-IT" sz="1600" b="1" dirty="0" smtClean="0">
                <a:solidFill>
                  <a:schemeClr val="bg1"/>
                </a:solidFill>
                <a:latin typeface="Gisha" panose="020B0502040204020203" pitchFamily="34" charset="-79"/>
                <a:cs typeface="Gisha" panose="020B0502040204020203" pitchFamily="34" charset="-79"/>
              </a:rPr>
              <a:t>Rischio di mercato</a:t>
            </a:r>
          </a:p>
        </p:txBody>
      </p:sp>
      <p:sp>
        <p:nvSpPr>
          <p:cNvPr id="26" name="CasellaDiTesto 25">
            <a:extLst>
              <a:ext uri="{FF2B5EF4-FFF2-40B4-BE49-F238E27FC236}">
                <a16:creationId xmlns:a16="http://schemas.microsoft.com/office/drawing/2014/main" id="{DB72D460-F15D-4E46-8BEA-DCFD7EB49E4D}"/>
              </a:ext>
            </a:extLst>
          </p:cNvPr>
          <p:cNvSpPr txBox="1"/>
          <p:nvPr/>
        </p:nvSpPr>
        <p:spPr>
          <a:xfrm>
            <a:off x="5734136" y="4835723"/>
            <a:ext cx="3409864" cy="307777"/>
          </a:xfrm>
          <a:prstGeom prst="rect">
            <a:avLst/>
          </a:prstGeom>
          <a:noFill/>
        </p:spPr>
        <p:txBody>
          <a:bodyPr wrap="square" rtlCol="0">
            <a:spAutoFit/>
          </a:bodyPr>
          <a:lstStyle/>
          <a:p>
            <a:pPr algn="r"/>
            <a:r>
              <a:rPr lang="it-IT" i="1" dirty="0"/>
              <a:t>Fai clic sugli occhiali per approfondire</a:t>
            </a:r>
          </a:p>
        </p:txBody>
      </p:sp>
      <p:pic>
        <p:nvPicPr>
          <p:cNvPr id="36" name="Picture 2" descr="Risultati immagini per occhiali icona">
            <a:extLst>
              <a:ext uri="{FF2B5EF4-FFF2-40B4-BE49-F238E27FC236}">
                <a16:creationId xmlns:a16="http://schemas.microsoft.com/office/drawing/2014/main" id="{289C2302-2B79-4640-A296-453A84E02487}"/>
              </a:ext>
            </a:extLst>
          </p:cNvPr>
          <p:cNvPicPr>
            <a:picLocks noChangeAspect="1" noChangeArrowheads="1"/>
          </p:cNvPicPr>
          <p:nvPr/>
        </p:nvPicPr>
        <p:blipFill>
          <a:blip r:embed="rId6" cstate="print"/>
          <a:srcRect/>
          <a:stretch>
            <a:fillRect/>
          </a:stretch>
        </p:blipFill>
        <p:spPr bwMode="auto">
          <a:xfrm>
            <a:off x="4046263" y="4416191"/>
            <a:ext cx="881546" cy="881546"/>
          </a:xfrm>
          <a:prstGeom prst="rect">
            <a:avLst/>
          </a:prstGeom>
          <a:noFill/>
        </p:spPr>
      </p:pic>
    </p:spTree>
    <p:custDataLst>
      <p:tags r:id="rId1"/>
    </p:custDataLst>
    <p:extLst>
      <p:ext uri="{BB962C8B-B14F-4D97-AF65-F5344CB8AC3E}">
        <p14:creationId xmlns:p14="http://schemas.microsoft.com/office/powerpoint/2010/main" val="3690861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6" name="Picture 4" descr="Eiskristalle, Frost, Frozen, Cold, Ice, Crystals"/>
          <p:cNvPicPr>
            <a:picLocks noChangeAspect="1" noChangeArrowheads="1"/>
          </p:cNvPicPr>
          <p:nvPr/>
        </p:nvPicPr>
        <p:blipFill>
          <a:blip r:embed="rId4" cstate="print"/>
          <a:srcRect t="25515" b="32038"/>
          <a:stretch>
            <a:fillRect/>
          </a:stretch>
        </p:blipFill>
        <p:spPr bwMode="auto">
          <a:xfrm>
            <a:off x="0" y="462708"/>
            <a:ext cx="9144000" cy="2522863"/>
          </a:xfrm>
          <a:prstGeom prst="rect">
            <a:avLst/>
          </a:prstGeom>
          <a:noFill/>
        </p:spPr>
      </p:pic>
      <p:sp>
        <p:nvSpPr>
          <p:cNvPr id="3" name="Rectangle 2"/>
          <p:cNvSpPr/>
          <p:nvPr/>
        </p:nvSpPr>
        <p:spPr>
          <a:xfrm>
            <a:off x="0" y="2922652"/>
            <a:ext cx="9144000" cy="83410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979508F-5AAD-4857-9EB3-DE29AFA7C2F6}"/>
              </a:ext>
            </a:extLst>
          </p:cNvPr>
          <p:cNvSpPr txBox="1"/>
          <p:nvPr/>
        </p:nvSpPr>
        <p:spPr>
          <a:xfrm>
            <a:off x="510990" y="62759"/>
            <a:ext cx="8280313"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liquidità</a:t>
            </a:r>
            <a:endParaRPr lang="it-IT" sz="1800" b="1" dirty="0">
              <a:solidFill>
                <a:schemeClr val="bg1"/>
              </a:solidFill>
              <a:latin typeface="Corbel" panose="020B0503020204020204" pitchFamily="34" charset="0"/>
            </a:endParaRPr>
          </a:p>
        </p:txBody>
      </p:sp>
      <p:sp>
        <p:nvSpPr>
          <p:cNvPr id="22" name="CasellaDiTesto 21">
            <a:extLst>
              <a:ext uri="{FF2B5EF4-FFF2-40B4-BE49-F238E27FC236}">
                <a16:creationId xmlns:a16="http://schemas.microsoft.com/office/drawing/2014/main" id="{0523C5C6-AF2C-477F-8FE5-CFE7C66D5EF3}"/>
              </a:ext>
            </a:extLst>
          </p:cNvPr>
          <p:cNvSpPr txBox="1"/>
          <p:nvPr/>
        </p:nvSpPr>
        <p:spPr>
          <a:xfrm>
            <a:off x="8635396" y="59188"/>
            <a:ext cx="380858" cy="307777"/>
          </a:xfrm>
          <a:prstGeom prst="rect">
            <a:avLst/>
          </a:prstGeom>
          <a:noFill/>
        </p:spPr>
        <p:txBody>
          <a:bodyPr wrap="square" rtlCol="0">
            <a:spAutoFit/>
          </a:bodyPr>
          <a:lstStyle/>
          <a:p>
            <a:r>
              <a:rPr lang="it-IT" dirty="0" smtClean="0">
                <a:solidFill>
                  <a:schemeClr val="bg1"/>
                </a:solidFill>
              </a:rPr>
              <a:t>12</a:t>
            </a:r>
            <a:endParaRPr lang="it-IT" dirty="0">
              <a:solidFill>
                <a:schemeClr val="bg1"/>
              </a:solidFill>
            </a:endParaRP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0" y="3062492"/>
            <a:ext cx="9144000" cy="738664"/>
          </a:xfrm>
          <a:prstGeom prst="rect">
            <a:avLst/>
          </a:prstGeom>
          <a:no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La liquidità di uno strumento finanziario consiste nella sua attitudine a trasformarsi prontamente in moneta senza perdita di valore.</a:t>
            </a:r>
          </a:p>
          <a:p>
            <a:pPr fontAlgn="base"/>
            <a:endParaRPr lang="it-IT" b="1" dirty="0" smtClean="0"/>
          </a:p>
        </p:txBody>
      </p:sp>
      <p:sp>
        <p:nvSpPr>
          <p:cNvPr id="25" name="Rettangolo 24"/>
          <p:cNvSpPr/>
          <p:nvPr/>
        </p:nvSpPr>
        <p:spPr>
          <a:xfrm>
            <a:off x="0" y="3758505"/>
            <a:ext cx="9144000" cy="1384995"/>
          </a:xfrm>
          <a:prstGeom prst="rect">
            <a:avLst/>
          </a:prstGeom>
        </p:spPr>
        <p:txBody>
          <a:bodyPr wrap="square">
            <a:spAutoFit/>
          </a:bodyPr>
          <a:lstStyle/>
          <a:p>
            <a:pPr fontAlgn="base"/>
            <a:r>
              <a:rPr lang="it-IT" altLang="it-IT" dirty="0" smtClean="0">
                <a:latin typeface="Gisha" panose="020B0502040204020203" pitchFamily="34" charset="-79"/>
                <a:cs typeface="Gisha" panose="020B0502040204020203" pitchFamily="34" charset="-79"/>
              </a:rPr>
              <a:t>Il rischio di liquidità è, quindi, il rischio di </a:t>
            </a:r>
            <a:r>
              <a:rPr lang="it-IT" altLang="it-IT" b="1" dirty="0" smtClean="0">
                <a:latin typeface="Gisha" panose="020B0502040204020203" pitchFamily="34" charset="-79"/>
                <a:cs typeface="Gisha" panose="020B0502040204020203" pitchFamily="34" charset="-79"/>
              </a:rPr>
              <a:t>non riuscire a disinvestire rapidamente </a:t>
            </a:r>
            <a:r>
              <a:rPr lang="it-IT" altLang="it-IT" dirty="0" smtClean="0">
                <a:latin typeface="Gisha" panose="020B0502040204020203" pitchFamily="34" charset="-79"/>
                <a:cs typeface="Gisha" panose="020B0502040204020203" pitchFamily="34" charset="-79"/>
              </a:rPr>
              <a:t>il titolo acquistato, qualora se ne presenti la necessità, ovvero di farlo perdendo molto rispetto alla somma investita. </a:t>
            </a:r>
          </a:p>
          <a:p>
            <a:pPr fontAlgn="base"/>
            <a:r>
              <a:rPr lang="it-IT" altLang="it-IT" dirty="0" smtClean="0">
                <a:latin typeface="Gisha" panose="020B0502040204020203" pitchFamily="34" charset="-79"/>
                <a:cs typeface="Gisha" panose="020B0502040204020203" pitchFamily="34" charset="-79"/>
              </a:rPr>
              <a:t>Si può anche misurare tenendo conto del numero e della frequenza degli scambi (cosiddetto turn-over) realizzati sul titolo. Tipicamente, quanto maggiori sono gli scambi (turn-over) tanto minore è il rischio di liquidità.</a:t>
            </a:r>
          </a:p>
          <a:p>
            <a:pPr fontAlgn="base">
              <a:buNone/>
            </a:pPr>
            <a:r>
              <a:rPr lang="it-IT" altLang="it-IT" dirty="0" smtClean="0">
                <a:latin typeface="Gisha" panose="020B0502040204020203" pitchFamily="34" charset="-79"/>
                <a:cs typeface="Gisha" panose="020B0502040204020203" pitchFamily="34" charset="-79"/>
              </a:rPr>
              <a:t> </a:t>
            </a:r>
          </a:p>
          <a:p>
            <a:endParaRPr lang="it-IT" b="1" dirty="0" smtClean="0"/>
          </a:p>
        </p:txBody>
      </p:sp>
      <p:sp>
        <p:nvSpPr>
          <p:cNvPr id="26" name="Rettangolo 2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hlinkClick r:id="rId5"/>
              </a:rPr>
              <a:t>https://pixabay.com/en/eiskristalle-frost-frozen-cold-ice-3188056/</a:t>
            </a:r>
            <a:endParaRPr lang="it-IT" dirty="0" smtClean="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p:txBody>
      </p:sp>
      <p:sp>
        <p:nvSpPr>
          <p:cNvPr id="35" name="Ovale 34">
            <a:extLst>
              <a:ext uri="{FF2B5EF4-FFF2-40B4-BE49-F238E27FC236}">
                <a16:creationId xmlns:a16="http://schemas.microsoft.com/office/drawing/2014/main" id="{1AE967E7-665F-4FD1-ABF8-7458B9A84DC6}"/>
              </a:ext>
            </a:extLst>
          </p:cNvPr>
          <p:cNvSpPr/>
          <p:nvPr/>
        </p:nvSpPr>
        <p:spPr>
          <a:xfrm>
            <a:off x="3417933" y="80147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8" name="Ovale 37">
            <a:extLst>
              <a:ext uri="{FF2B5EF4-FFF2-40B4-BE49-F238E27FC236}">
                <a16:creationId xmlns:a16="http://schemas.microsoft.com/office/drawing/2014/main" id="{1AE967E7-665F-4FD1-ABF8-7458B9A84DC6}"/>
              </a:ext>
            </a:extLst>
          </p:cNvPr>
          <p:cNvSpPr/>
          <p:nvPr/>
        </p:nvSpPr>
        <p:spPr>
          <a:xfrm>
            <a:off x="0" y="352678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3</a:t>
            </a:r>
            <a:endParaRPr lang="it-IT" sz="1400" dirty="0"/>
          </a:p>
        </p:txBody>
      </p:sp>
      <p:sp>
        <p:nvSpPr>
          <p:cNvPr id="39" name="Ovale 38">
            <a:extLst>
              <a:ext uri="{FF2B5EF4-FFF2-40B4-BE49-F238E27FC236}">
                <a16:creationId xmlns:a16="http://schemas.microsoft.com/office/drawing/2014/main" id="{1AE967E7-665F-4FD1-ABF8-7458B9A84DC6}"/>
              </a:ext>
            </a:extLst>
          </p:cNvPr>
          <p:cNvSpPr/>
          <p:nvPr/>
        </p:nvSpPr>
        <p:spPr>
          <a:xfrm>
            <a:off x="0" y="285491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2</a:t>
            </a:r>
            <a:endParaRPr lang="it-IT" sz="1400" dirty="0"/>
          </a:p>
        </p:txBody>
      </p:sp>
      <p:sp>
        <p:nvSpPr>
          <p:cNvPr id="19" name="Rettangolo 18"/>
          <p:cNvSpPr/>
          <p:nvPr/>
        </p:nvSpPr>
        <p:spPr>
          <a:xfrm>
            <a:off x="0" y="2177584"/>
            <a:ext cx="3323492"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ltLang="it-IT" sz="1600" b="1" dirty="0" smtClean="0">
                <a:solidFill>
                  <a:schemeClr val="bg1"/>
                </a:solidFill>
                <a:latin typeface="Gisha" panose="020B0502040204020203" pitchFamily="34" charset="-79"/>
                <a:cs typeface="Gisha" panose="020B0502040204020203" pitchFamily="34" charset="-79"/>
              </a:rPr>
              <a:t>Rischio liquidità</a:t>
            </a:r>
          </a:p>
        </p:txBody>
      </p:sp>
    </p:spTree>
    <p:custDataLst>
      <p:tags r:id="rId1"/>
    </p:custDataLst>
    <p:extLst>
      <p:ext uri="{BB962C8B-B14F-4D97-AF65-F5344CB8AC3E}">
        <p14:creationId xmlns:p14="http://schemas.microsoft.com/office/powerpoint/2010/main" val="3690861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descr="Catch a colorful ride at the huge Cleveland amusement park with  ferriswheel at summer carnival"/>
          <p:cNvPicPr>
            <a:picLocks noChangeAspect="1" noChangeArrowheads="1"/>
          </p:cNvPicPr>
          <p:nvPr/>
        </p:nvPicPr>
        <p:blipFill>
          <a:blip r:embed="rId4" cstate="print"/>
          <a:srcRect t="23525" r="4000" b="25493"/>
          <a:stretch>
            <a:fillRect/>
          </a:stretch>
        </p:blipFill>
        <p:spPr bwMode="auto">
          <a:xfrm>
            <a:off x="0" y="484742"/>
            <a:ext cx="9144000" cy="3238959"/>
          </a:xfrm>
          <a:prstGeom prst="rect">
            <a:avLst/>
          </a:prstGeom>
          <a:noFill/>
        </p:spPr>
      </p:pic>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934FA3BC-888F-45E3-AD4A-72DFC9D800CF}"/>
              </a:ext>
            </a:extLst>
          </p:cNvPr>
          <p:cNvSpPr txBox="1"/>
          <p:nvPr/>
        </p:nvSpPr>
        <p:spPr>
          <a:xfrm>
            <a:off x="747214" y="62759"/>
            <a:ext cx="6596561"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di cambio</a:t>
            </a:r>
            <a:endParaRPr lang="it-IT" sz="1800" b="1" dirty="0">
              <a:solidFill>
                <a:schemeClr val="bg1"/>
              </a:solidFill>
              <a:latin typeface="Corbel" panose="020B0503020204020204" pitchFamily="34" charset="0"/>
            </a:endParaRPr>
          </a:p>
        </p:txBody>
      </p:sp>
      <p:sp>
        <p:nvSpPr>
          <p:cNvPr id="25" name="CasellaDiTesto 24">
            <a:extLst>
              <a:ext uri="{FF2B5EF4-FFF2-40B4-BE49-F238E27FC236}">
                <a16:creationId xmlns:a16="http://schemas.microsoft.com/office/drawing/2014/main" id="{80469FC8-B5D6-4BBE-85C4-42D5E7986638}"/>
              </a:ext>
            </a:extLst>
          </p:cNvPr>
          <p:cNvSpPr txBox="1"/>
          <p:nvPr/>
        </p:nvSpPr>
        <p:spPr>
          <a:xfrm>
            <a:off x="8527056" y="59188"/>
            <a:ext cx="489198" cy="307777"/>
          </a:xfrm>
          <a:prstGeom prst="rect">
            <a:avLst/>
          </a:prstGeom>
          <a:noFill/>
        </p:spPr>
        <p:txBody>
          <a:bodyPr wrap="square" rtlCol="0">
            <a:spAutoFit/>
          </a:bodyPr>
          <a:lstStyle/>
          <a:p>
            <a:r>
              <a:rPr lang="it-IT" dirty="0" smtClean="0">
                <a:solidFill>
                  <a:schemeClr val="bg1"/>
                </a:solidFill>
              </a:rPr>
              <a:t>13</a:t>
            </a:r>
            <a:endParaRPr lang="it-IT" dirty="0">
              <a:solidFill>
                <a:schemeClr val="bg1"/>
              </a:solidFill>
            </a:endParaRPr>
          </a:p>
        </p:txBody>
      </p:sp>
      <p:sp>
        <p:nvSpPr>
          <p:cNvPr id="27" name="Rettangolo 26">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https://unsplash.com/photos/dnkM5wPjVdg</a:t>
            </a:r>
            <a:endParaRPr lang="it-IT" dirty="0">
              <a:latin typeface="Gisha" panose="020B0502040204020203" pitchFamily="34" charset="-79"/>
              <a:cs typeface="Gisha" panose="020B0502040204020203" pitchFamily="34" charset="-79"/>
            </a:endParaRPr>
          </a:p>
        </p:txBody>
      </p:sp>
      <p:sp>
        <p:nvSpPr>
          <p:cNvPr id="38" name="Ovale 37">
            <a:extLst>
              <a:ext uri="{FF2B5EF4-FFF2-40B4-BE49-F238E27FC236}">
                <a16:creationId xmlns:a16="http://schemas.microsoft.com/office/drawing/2014/main" id="{FF3BA2CB-58E3-4DFC-8F62-07E565B912E7}"/>
              </a:ext>
            </a:extLst>
          </p:cNvPr>
          <p:cNvSpPr/>
          <p:nvPr/>
        </p:nvSpPr>
        <p:spPr>
          <a:xfrm>
            <a:off x="344252" y="58575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3" name="Rettangolo 32"/>
          <p:cNvSpPr/>
          <p:nvPr/>
        </p:nvSpPr>
        <p:spPr>
          <a:xfrm>
            <a:off x="0" y="3878416"/>
            <a:ext cx="9144000" cy="954107"/>
          </a:xfrm>
          <a:prstGeom prst="rect">
            <a:avLst/>
          </a:prstGeom>
        </p:spPr>
        <p:txBody>
          <a:bodyPr wrap="square">
            <a:spAutoFit/>
          </a:bodyPr>
          <a:lstStyle/>
          <a:p>
            <a:pPr fontAlgn="base"/>
            <a:r>
              <a:rPr lang="it-IT" altLang="it-IT" dirty="0" smtClean="0">
                <a:latin typeface="Gisha" panose="020B0502040204020203" pitchFamily="34" charset="-79"/>
                <a:cs typeface="Gisha" panose="020B0502040204020203" pitchFamily="34" charset="-79"/>
              </a:rPr>
              <a:t>Qualora uno strumento finanziario sia denominato in una divisa diversa da quella di riferimento per l'investitore (ad es. l’euro per l’investitore europeo), al fine di valutare la rischiosità complessiva dell'investimento occorre tenere presente la </a:t>
            </a:r>
            <a:r>
              <a:rPr lang="it-IT" altLang="it-IT" b="1" dirty="0" smtClean="0">
                <a:latin typeface="Gisha" panose="020B0502040204020203" pitchFamily="34" charset="-79"/>
                <a:cs typeface="Gisha" panose="020B0502040204020203" pitchFamily="34" charset="-79"/>
              </a:rPr>
              <a:t>volatilità del rapporto di cambio</a:t>
            </a:r>
            <a:r>
              <a:rPr lang="it-IT" altLang="it-IT" dirty="0" smtClean="0">
                <a:latin typeface="Gisha" panose="020B0502040204020203" pitchFamily="34" charset="-79"/>
                <a:cs typeface="Gisha" panose="020B0502040204020203" pitchFamily="34" charset="-79"/>
              </a:rPr>
              <a:t> tra la divisa di riferimento (l'euro) e la divisa estera in cui è denominato l'investimento.</a:t>
            </a:r>
          </a:p>
        </p:txBody>
      </p:sp>
      <p:sp>
        <p:nvSpPr>
          <p:cNvPr id="36" name="Ovale 35">
            <a:extLst>
              <a:ext uri="{FF2B5EF4-FFF2-40B4-BE49-F238E27FC236}">
                <a16:creationId xmlns:a16="http://schemas.microsoft.com/office/drawing/2014/main" id="{FF3BA2CB-58E3-4DFC-8F62-07E565B912E7}"/>
              </a:ext>
            </a:extLst>
          </p:cNvPr>
          <p:cNvSpPr/>
          <p:nvPr/>
        </p:nvSpPr>
        <p:spPr>
          <a:xfrm>
            <a:off x="0" y="350890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
        <p:nvSpPr>
          <p:cNvPr id="14" name="Rettangolo 13"/>
          <p:cNvSpPr/>
          <p:nvPr/>
        </p:nvSpPr>
        <p:spPr>
          <a:xfrm>
            <a:off x="0" y="2177584"/>
            <a:ext cx="3323492"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ltLang="it-IT" sz="1600" b="1" dirty="0" smtClean="0">
                <a:solidFill>
                  <a:schemeClr val="bg1"/>
                </a:solidFill>
                <a:latin typeface="Gisha" panose="020B0502040204020203" pitchFamily="34" charset="-79"/>
                <a:cs typeface="Gisha" panose="020B0502040204020203" pitchFamily="34" charset="-79"/>
              </a:rPr>
              <a:t>Rischio di cambio</a:t>
            </a:r>
          </a:p>
        </p:txBody>
      </p:sp>
    </p:spTree>
    <p:custDataLst>
      <p:tags r:id="rId1"/>
    </p:custDataLst>
    <p:extLst>
      <p:ext uri="{BB962C8B-B14F-4D97-AF65-F5344CB8AC3E}">
        <p14:creationId xmlns:p14="http://schemas.microsoft.com/office/powerpoint/2010/main" val="74132800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https://images.unsplash.com/photo-1494524965410-27c7ee7b2de8?ixlib=rb-0.3.5&amp;ixid=eyJhcHBfaWQiOjEyMDd9&amp;s=a34da04be5c60e3056cb1a9f7339a89c&amp;dpr=1&amp;auto=format&amp;fit=crop&amp;w=1000&amp;q=80&amp;cs=tinysrgb"/>
          <p:cNvPicPr>
            <a:picLocks noChangeAspect="1" noChangeArrowheads="1"/>
          </p:cNvPicPr>
          <p:nvPr/>
        </p:nvPicPr>
        <p:blipFill>
          <a:blip r:embed="rId4" cstate="print"/>
          <a:srcRect l="7440" t="16644" b="10515"/>
          <a:stretch>
            <a:fillRect/>
          </a:stretch>
        </p:blipFill>
        <p:spPr bwMode="auto">
          <a:xfrm>
            <a:off x="0" y="506776"/>
            <a:ext cx="3426245" cy="4636724"/>
          </a:xfrm>
          <a:prstGeom prst="rect">
            <a:avLst/>
          </a:prstGeom>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1" y="56272"/>
            <a:ext cx="5714999" cy="4573894"/>
            <a:chOff x="4572000" y="0"/>
            <a:chExt cx="3794760" cy="6098525"/>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38824" y="804768"/>
              <a:ext cx="3727936" cy="5293757"/>
            </a:xfrm>
            <a:prstGeom prst="rect">
              <a:avLst/>
            </a:prstGeom>
            <a:grp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Il termine “</a:t>
              </a:r>
              <a:r>
                <a:rPr lang="it-IT" altLang="it-IT" b="1" dirty="0" smtClean="0">
                  <a:latin typeface="Gisha" panose="020B0502040204020203" pitchFamily="34" charset="-79"/>
                  <a:cs typeface="Gisha" panose="020B0502040204020203" pitchFamily="34" charset="-79"/>
                </a:rPr>
                <a:t>derivati</a:t>
              </a:r>
              <a:r>
                <a:rPr lang="it-IT" altLang="it-IT" dirty="0" smtClean="0">
                  <a:latin typeface="Gisha" panose="020B0502040204020203" pitchFamily="34" charset="-79"/>
                  <a:cs typeface="Gisha" panose="020B0502040204020203" pitchFamily="34" charset="-79"/>
                </a:rPr>
                <a:t>” raggruppa una gran quantità di strumenti finanziari (</a:t>
              </a:r>
              <a:r>
                <a:rPr lang="it-IT" altLang="it-IT" dirty="0" err="1" smtClean="0">
                  <a:latin typeface="Gisha" panose="020B0502040204020203" pitchFamily="34" charset="-79"/>
                  <a:cs typeface="Gisha" panose="020B0502040204020203" pitchFamily="34" charset="-79"/>
                </a:rPr>
                <a:t>futures</a:t>
              </a:r>
              <a:r>
                <a:rPr lang="it-IT" altLang="it-IT" dirty="0" smtClean="0">
                  <a:latin typeface="Gisha" panose="020B0502040204020203" pitchFamily="34" charset="-79"/>
                  <a:cs typeface="Gisha" panose="020B0502040204020203" pitchFamily="34" charset="-79"/>
                </a:rPr>
                <a:t>, opzioni, swap, ecc.) le cui </a:t>
              </a:r>
              <a:r>
                <a:rPr lang="it-IT" altLang="it-IT" b="1" dirty="0" smtClean="0">
                  <a:latin typeface="Gisha" panose="020B0502040204020203" pitchFamily="34" charset="-79"/>
                  <a:cs typeface="Gisha" panose="020B0502040204020203" pitchFamily="34" charset="-79"/>
                </a:rPr>
                <a:t>caratteristiche sono estremamente varie</a:t>
              </a:r>
              <a:r>
                <a:rPr lang="it-IT" altLang="it-IT" dirty="0" smtClean="0">
                  <a:latin typeface="Gisha" panose="020B0502040204020203" pitchFamily="34" charset="-79"/>
                  <a:cs typeface="Gisha" panose="020B0502040204020203" pitchFamily="34" charset="-79"/>
                </a:rPr>
                <a:t>. </a:t>
              </a:r>
            </a:p>
            <a:p>
              <a:pPr fontAlgn="base"/>
              <a:endParaRPr lang="it-IT" altLang="it-IT" dirty="0" smtClean="0">
                <a:latin typeface="Gisha" panose="020B0502040204020203" pitchFamily="34" charset="-79"/>
                <a:cs typeface="Gisha" panose="020B0502040204020203" pitchFamily="34" charset="-79"/>
              </a:endParaRPr>
            </a:p>
            <a:p>
              <a:pPr fontAlgn="base"/>
              <a:r>
                <a:rPr lang="it-IT" altLang="it-IT" dirty="0" smtClean="0">
                  <a:latin typeface="Gisha" panose="020B0502040204020203" pitchFamily="34" charset="-79"/>
                  <a:cs typeface="Gisha" panose="020B0502040204020203" pitchFamily="34" charset="-79"/>
                </a:rPr>
                <a:t>Questa enorme varietà può generare confusione e lasciar erroneamente intendere che tutti i derivati abbiano natura speculativa o siano altamente rischiosi, proprio come quei prodotti complessi che, utilizzati spregiudicatamente, hanno originato la grande crisi finanziaria - avviatasi nel 2007 ed esplosa nel settembre 2008 col fallimento della banca d'affari </a:t>
              </a:r>
              <a:r>
                <a:rPr lang="it-IT" altLang="it-IT" dirty="0" err="1" smtClean="0">
                  <a:latin typeface="Gisha" panose="020B0502040204020203" pitchFamily="34" charset="-79"/>
                  <a:cs typeface="Gisha" panose="020B0502040204020203" pitchFamily="34" charset="-79"/>
                </a:rPr>
                <a:t>Lehman</a:t>
              </a:r>
              <a:r>
                <a:rPr lang="it-IT" altLang="it-IT" dirty="0" smtClean="0">
                  <a:latin typeface="Gisha" panose="020B0502040204020203" pitchFamily="34" charset="-79"/>
                  <a:cs typeface="Gisha" panose="020B0502040204020203" pitchFamily="34" charset="-79"/>
                </a:rPr>
                <a:t> </a:t>
              </a:r>
              <a:r>
                <a:rPr lang="it-IT" altLang="it-IT" dirty="0" err="1" smtClean="0">
                  <a:latin typeface="Gisha" panose="020B0502040204020203" pitchFamily="34" charset="-79"/>
                  <a:cs typeface="Gisha" panose="020B0502040204020203" pitchFamily="34" charset="-79"/>
                </a:rPr>
                <a:t>Brothers</a:t>
              </a:r>
              <a:r>
                <a:rPr lang="it-IT" altLang="it-IT" dirty="0" smtClean="0">
                  <a:latin typeface="Gisha" panose="020B0502040204020203" pitchFamily="34" charset="-79"/>
                  <a:cs typeface="Gisha" panose="020B0502040204020203" pitchFamily="34" charset="-79"/>
                </a:rPr>
                <a:t> – le cui ripercussioni ancora influenzano l'economia globale, e quella europea in particolare. </a:t>
              </a:r>
            </a:p>
            <a:p>
              <a:pPr fontAlgn="base"/>
              <a:endParaRPr lang="it-IT" altLang="it-IT" dirty="0" smtClean="0">
                <a:latin typeface="Gisha" panose="020B0502040204020203" pitchFamily="34" charset="-79"/>
                <a:cs typeface="Gisha" panose="020B0502040204020203" pitchFamily="34" charset="-79"/>
              </a:endParaRPr>
            </a:p>
            <a:p>
              <a:pPr fontAlgn="base"/>
              <a:r>
                <a:rPr lang="it-IT" altLang="it-IT" dirty="0" smtClean="0">
                  <a:latin typeface="Gisha" panose="020B0502040204020203" pitchFamily="34" charset="-79"/>
                  <a:cs typeface="Gisha" panose="020B0502040204020203" pitchFamily="34" charset="-79"/>
                </a:rPr>
                <a:t>Tuttavia, molti derivati, pur avendo  </a:t>
              </a:r>
              <a:r>
                <a:rPr lang="it-IT" altLang="it-IT" b="1" dirty="0" smtClean="0">
                  <a:latin typeface="Gisha" panose="020B0502040204020203" pitchFamily="34" charset="-79"/>
                  <a:cs typeface="Gisha" panose="020B0502040204020203" pitchFamily="34" charset="-79"/>
                </a:rPr>
                <a:t>funzioni essenzialmente di protezione </a:t>
              </a:r>
              <a:r>
                <a:rPr lang="it-IT" altLang="it-IT" dirty="0" smtClean="0">
                  <a:latin typeface="Gisha" panose="020B0502040204020203" pitchFamily="34" charset="-79"/>
                  <a:cs typeface="Gisha" panose="020B0502040204020203" pitchFamily="34" charset="-79"/>
                </a:rPr>
                <a:t>contro rischi che chi sottoscrive i relativi contratti non vuole correre, possono essere, a loro volta, caratterizzati da una </a:t>
              </a:r>
              <a:r>
                <a:rPr lang="it-IT" altLang="it-IT" b="1" dirty="0" smtClean="0">
                  <a:latin typeface="Gisha" panose="020B0502040204020203" pitchFamily="34" charset="-79"/>
                  <a:cs typeface="Gisha" panose="020B0502040204020203" pitchFamily="34" charset="-79"/>
                </a:rPr>
                <a:t>rischiosità molto elevata </a:t>
              </a:r>
              <a:r>
                <a:rPr lang="it-IT" altLang="it-IT" dirty="0" smtClean="0">
                  <a:latin typeface="Gisha" panose="020B0502040204020203" pitchFamily="34" charset="-79"/>
                  <a:cs typeface="Gisha" panose="020B0502040204020203" pitchFamily="34" charset="-79"/>
                </a:rPr>
                <a:t>il cui apprezzamento da parte dell'investitore è ostacolato dalla loro complessità.</a:t>
              </a:r>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Ovale 34">
            <a:extLst>
              <a:ext uri="{FF2B5EF4-FFF2-40B4-BE49-F238E27FC236}">
                <a16:creationId xmlns:a16="http://schemas.microsoft.com/office/drawing/2014/main" id="{1AE967E7-665F-4FD1-ABF8-7458B9A84DC6}"/>
              </a:ext>
            </a:extLst>
          </p:cNvPr>
          <p:cNvSpPr/>
          <p:nvPr/>
        </p:nvSpPr>
        <p:spPr>
          <a:xfrm>
            <a:off x="3144977" y="62405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
        <p:nvSpPr>
          <p:cNvPr id="37" name="Ovale 36">
            <a:extLst>
              <a:ext uri="{FF2B5EF4-FFF2-40B4-BE49-F238E27FC236}">
                <a16:creationId xmlns:a16="http://schemas.microsoft.com/office/drawing/2014/main" id="{0BBE6C40-1A43-4D0D-BFDC-F0CC7AEF254F}"/>
              </a:ext>
            </a:extLst>
          </p:cNvPr>
          <p:cNvSpPr/>
          <p:nvPr/>
        </p:nvSpPr>
        <p:spPr>
          <a:xfrm>
            <a:off x="3228641" y="161748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3</a:t>
            </a:r>
            <a:endParaRPr lang="it-IT" sz="1400" dirty="0"/>
          </a:p>
        </p:txBody>
      </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 dell'operatività in strumenti finanziari derivati 1/2</a:t>
            </a:r>
            <a:endParaRPr lang="it-IT" sz="1800" b="1" dirty="0">
              <a:solidFill>
                <a:schemeClr val="bg1"/>
              </a:solidFill>
              <a:latin typeface="Corbel" panose="020B0503020204020204" pitchFamily="34" charset="0"/>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smtClean="0">
                <a:solidFill>
                  <a:schemeClr val="bg1"/>
                </a:solidFill>
              </a:rPr>
              <a:t>14</a:t>
            </a:r>
            <a:endParaRPr lang="it-IT" dirty="0">
              <a:solidFill>
                <a:schemeClr val="bg1"/>
              </a:solidFill>
            </a:endParaRP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229256" y="70768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906776"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hlinkClick r:id="rId5"/>
              </a:rPr>
              <a:t>https://unsplash.com/photos/0ayUrxC9hmU</a:t>
            </a:r>
            <a:endParaRPr lang="it-IT" dirty="0" smtClean="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p:txBody>
      </p:sp>
      <p:sp>
        <p:nvSpPr>
          <p:cNvPr id="21" name="Ovale 20">
            <a:extLst>
              <a:ext uri="{FF2B5EF4-FFF2-40B4-BE49-F238E27FC236}">
                <a16:creationId xmlns:a16="http://schemas.microsoft.com/office/drawing/2014/main" id="{0BBE6C40-1A43-4D0D-BFDC-F0CC7AEF254F}"/>
              </a:ext>
            </a:extLst>
          </p:cNvPr>
          <p:cNvSpPr/>
          <p:nvPr/>
        </p:nvSpPr>
        <p:spPr>
          <a:xfrm>
            <a:off x="3303923" y="354360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4</a:t>
            </a:r>
            <a:endParaRPr lang="it-IT" sz="1400" dirty="0"/>
          </a:p>
        </p:txBody>
      </p:sp>
      <p:sp>
        <p:nvSpPr>
          <p:cNvPr id="26" name="Rettangolo 25"/>
          <p:cNvSpPr/>
          <p:nvPr/>
        </p:nvSpPr>
        <p:spPr>
          <a:xfrm>
            <a:off x="0" y="2111483"/>
            <a:ext cx="3323492"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1800" b="1" dirty="0" smtClean="0">
                <a:solidFill>
                  <a:schemeClr val="bg1"/>
                </a:solidFill>
              </a:rPr>
              <a:t>Rischi degli </a:t>
            </a:r>
          </a:p>
          <a:p>
            <a:pPr algn="ctr"/>
            <a:r>
              <a:rPr lang="it-IT" sz="1800" b="1" dirty="0" smtClean="0">
                <a:solidFill>
                  <a:schemeClr val="bg1"/>
                </a:solidFill>
              </a:rPr>
              <a:t>strumenti finanziari derivati</a:t>
            </a:r>
            <a:endParaRPr lang="it-IT" sz="1800" dirty="0" smtClean="0">
              <a:solidFill>
                <a:schemeClr val="bg1"/>
              </a:solidFill>
            </a:endParaRPr>
          </a:p>
        </p:txBody>
      </p:sp>
    </p:spTree>
    <p:custDataLst>
      <p:tags r:id="rId1"/>
    </p:custDataLst>
    <p:extLst>
      <p:ext uri="{BB962C8B-B14F-4D97-AF65-F5344CB8AC3E}">
        <p14:creationId xmlns:p14="http://schemas.microsoft.com/office/powerpoint/2010/main" val="8434358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descr="https://images.unsplash.com/photo-1494524965410-27c7ee7b2de8?ixlib=rb-0.3.5&amp;ixid=eyJhcHBfaWQiOjEyMDd9&amp;s=a34da04be5c60e3056cb1a9f7339a89c&amp;dpr=1&amp;auto=format&amp;fit=crop&amp;w=1000&amp;q=80&amp;cs=tinysrgb"/>
          <p:cNvPicPr>
            <a:picLocks noChangeAspect="1" noChangeArrowheads="1"/>
          </p:cNvPicPr>
          <p:nvPr/>
        </p:nvPicPr>
        <p:blipFill>
          <a:blip r:embed="rId4" cstate="print"/>
          <a:srcRect t="68684" b="13163"/>
          <a:stretch>
            <a:fillRect/>
          </a:stretch>
        </p:blipFill>
        <p:spPr bwMode="auto">
          <a:xfrm>
            <a:off x="0" y="451692"/>
            <a:ext cx="9144000" cy="2489812"/>
          </a:xfrm>
          <a:prstGeom prst="rect">
            <a:avLst/>
          </a:prstGeom>
          <a:noFill/>
        </p:spPr>
      </p:pic>
      <p:sp>
        <p:nvSpPr>
          <p:cNvPr id="3" name="Rectangle 2"/>
          <p:cNvSpPr/>
          <p:nvPr/>
        </p:nvSpPr>
        <p:spPr>
          <a:xfrm>
            <a:off x="0" y="2922652"/>
            <a:ext cx="9144000" cy="139287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979508F-5AAD-4857-9EB3-DE29AFA7C2F6}"/>
              </a:ext>
            </a:extLst>
          </p:cNvPr>
          <p:cNvSpPr txBox="1"/>
          <p:nvPr/>
        </p:nvSpPr>
        <p:spPr>
          <a:xfrm>
            <a:off x="510990" y="62759"/>
            <a:ext cx="8280313"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 dell'operatività in strumenti finanziari derivati 2/</a:t>
            </a:r>
            <a:r>
              <a:rPr lang="it-IT" sz="1800" b="1" dirty="0" err="1" smtClean="0">
                <a:solidFill>
                  <a:schemeClr val="bg1"/>
                </a:solidFill>
                <a:latin typeface="Corbel" panose="020B0503020204020204" pitchFamily="34" charset="0"/>
              </a:rPr>
              <a:t>2</a:t>
            </a:r>
            <a:endParaRPr lang="it-IT" sz="1800" b="1" dirty="0">
              <a:solidFill>
                <a:schemeClr val="bg1"/>
              </a:solidFill>
              <a:latin typeface="Corbel" panose="020B0503020204020204" pitchFamily="34" charset="0"/>
            </a:endParaRPr>
          </a:p>
        </p:txBody>
      </p:sp>
      <p:sp>
        <p:nvSpPr>
          <p:cNvPr id="22" name="CasellaDiTesto 21">
            <a:extLst>
              <a:ext uri="{FF2B5EF4-FFF2-40B4-BE49-F238E27FC236}">
                <a16:creationId xmlns:a16="http://schemas.microsoft.com/office/drawing/2014/main" id="{0523C5C6-AF2C-477F-8FE5-CFE7C66D5EF3}"/>
              </a:ext>
            </a:extLst>
          </p:cNvPr>
          <p:cNvSpPr txBox="1"/>
          <p:nvPr/>
        </p:nvSpPr>
        <p:spPr>
          <a:xfrm>
            <a:off x="8635396" y="59188"/>
            <a:ext cx="380858" cy="307777"/>
          </a:xfrm>
          <a:prstGeom prst="rect">
            <a:avLst/>
          </a:prstGeom>
          <a:noFill/>
        </p:spPr>
        <p:txBody>
          <a:bodyPr wrap="square" rtlCol="0">
            <a:spAutoFit/>
          </a:bodyPr>
          <a:lstStyle/>
          <a:p>
            <a:r>
              <a:rPr lang="it-IT" dirty="0" smtClean="0">
                <a:solidFill>
                  <a:schemeClr val="bg1"/>
                </a:solidFill>
              </a:rPr>
              <a:t>15</a:t>
            </a:r>
            <a:endParaRPr lang="it-IT" dirty="0">
              <a:solidFill>
                <a:schemeClr val="bg1"/>
              </a:solidFill>
            </a:endParaRP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0" y="3216729"/>
            <a:ext cx="9144000" cy="954107"/>
          </a:xfrm>
          <a:prstGeom prst="rect">
            <a:avLst/>
          </a:prstGeom>
          <a:no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È quindi necessario che le operazioni aventi ad oggetto strumenti finanziari derivati siano effettuate solo dopo averne </a:t>
            </a:r>
            <a:r>
              <a:rPr lang="it-IT" altLang="it-IT" b="1" dirty="0" smtClean="0">
                <a:latin typeface="Gisha" panose="020B0502040204020203" pitchFamily="34" charset="-79"/>
                <a:cs typeface="Gisha" panose="020B0502040204020203" pitchFamily="34" charset="-79"/>
              </a:rPr>
              <a:t>compreso la natura ed il grado di esposizione </a:t>
            </a:r>
            <a:r>
              <a:rPr lang="it-IT" altLang="it-IT" dirty="0" smtClean="0">
                <a:latin typeface="Gisha" panose="020B0502040204020203" pitchFamily="34" charset="-79"/>
                <a:cs typeface="Gisha" panose="020B0502040204020203" pitchFamily="34" charset="-79"/>
              </a:rPr>
              <a:t>al rischio che esse comportano, considerando che la complessità di tali strumenti può favorire l'esecuzione di operazioni non adeguate per l'investitore. </a:t>
            </a:r>
          </a:p>
          <a:p>
            <a:pPr fontAlgn="base"/>
            <a:endParaRPr lang="it-IT" altLang="it-IT" dirty="0" smtClean="0">
              <a:latin typeface="Gisha" panose="020B0502040204020203" pitchFamily="34" charset="-79"/>
              <a:cs typeface="Gisha" panose="020B0502040204020203" pitchFamily="34" charset="-79"/>
            </a:endParaRPr>
          </a:p>
        </p:txBody>
      </p:sp>
      <p:sp>
        <p:nvSpPr>
          <p:cNvPr id="25" name="Rettangolo 24"/>
          <p:cNvSpPr/>
          <p:nvPr/>
        </p:nvSpPr>
        <p:spPr>
          <a:xfrm>
            <a:off x="0" y="4404836"/>
            <a:ext cx="9144000" cy="523220"/>
          </a:xfrm>
          <a:prstGeom prst="rect">
            <a:avLst/>
          </a:prstGeom>
        </p:spPr>
        <p:txBody>
          <a:bodyPr wrap="square">
            <a:spAutoFit/>
          </a:bodyPr>
          <a:lstStyle/>
          <a:p>
            <a:pPr fontAlgn="base"/>
            <a:r>
              <a:rPr lang="it-IT" altLang="it-IT" dirty="0" smtClean="0">
                <a:latin typeface="Gisha" panose="020B0502040204020203" pitchFamily="34" charset="-79"/>
                <a:cs typeface="Gisha" panose="020B0502040204020203" pitchFamily="34" charset="-79"/>
              </a:rPr>
              <a:t>In generale, infatti, la negoziazione di strumenti finanziari derivati </a:t>
            </a:r>
            <a:r>
              <a:rPr lang="it-IT" altLang="it-IT" b="1" dirty="0" smtClean="0">
                <a:latin typeface="Gisha" panose="020B0502040204020203" pitchFamily="34" charset="-79"/>
                <a:cs typeface="Gisha" panose="020B0502040204020203" pitchFamily="34" charset="-79"/>
              </a:rPr>
              <a:t>non è adatta per molti investitori</a:t>
            </a:r>
            <a:r>
              <a:rPr lang="it-IT" altLang="it-IT" dirty="0" smtClean="0">
                <a:latin typeface="Gisha" panose="020B0502040204020203" pitchFamily="34" charset="-79"/>
                <a:cs typeface="Gisha" panose="020B0502040204020203" pitchFamily="34" charset="-79"/>
              </a:rPr>
              <a:t>.</a:t>
            </a:r>
          </a:p>
          <a:p>
            <a:endParaRPr lang="it-IT" b="1" dirty="0" smtClean="0"/>
          </a:p>
        </p:txBody>
      </p:sp>
      <p:sp>
        <p:nvSpPr>
          <p:cNvPr id="26" name="Rettangolo 2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https://unsplash.com/photos/vznznwZ6UUc</a:t>
            </a:r>
            <a:endParaRPr lang="it-IT" dirty="0">
              <a:latin typeface="Gisha" panose="020B0502040204020203" pitchFamily="34" charset="-79"/>
              <a:cs typeface="Gisha" panose="020B0502040204020203" pitchFamily="34" charset="-79"/>
            </a:endParaRPr>
          </a:p>
        </p:txBody>
      </p:sp>
      <p:sp>
        <p:nvSpPr>
          <p:cNvPr id="35" name="Ovale 34">
            <a:extLst>
              <a:ext uri="{FF2B5EF4-FFF2-40B4-BE49-F238E27FC236}">
                <a16:creationId xmlns:a16="http://schemas.microsoft.com/office/drawing/2014/main" id="{1AE967E7-665F-4FD1-ABF8-7458B9A84DC6}"/>
              </a:ext>
            </a:extLst>
          </p:cNvPr>
          <p:cNvSpPr/>
          <p:nvPr/>
        </p:nvSpPr>
        <p:spPr>
          <a:xfrm>
            <a:off x="3417933" y="80147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8" name="Ovale 37">
            <a:extLst>
              <a:ext uri="{FF2B5EF4-FFF2-40B4-BE49-F238E27FC236}">
                <a16:creationId xmlns:a16="http://schemas.microsoft.com/office/drawing/2014/main" id="{1AE967E7-665F-4FD1-ABF8-7458B9A84DC6}"/>
              </a:ext>
            </a:extLst>
          </p:cNvPr>
          <p:cNvSpPr/>
          <p:nvPr/>
        </p:nvSpPr>
        <p:spPr>
          <a:xfrm>
            <a:off x="-380913" y="446321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3</a:t>
            </a:r>
            <a:endParaRPr lang="it-IT" sz="1400" dirty="0"/>
          </a:p>
        </p:txBody>
      </p:sp>
      <p:sp>
        <p:nvSpPr>
          <p:cNvPr id="39" name="Ovale 38">
            <a:extLst>
              <a:ext uri="{FF2B5EF4-FFF2-40B4-BE49-F238E27FC236}">
                <a16:creationId xmlns:a16="http://schemas.microsoft.com/office/drawing/2014/main" id="{1AE967E7-665F-4FD1-ABF8-7458B9A84DC6}"/>
              </a:ext>
            </a:extLst>
          </p:cNvPr>
          <p:cNvSpPr/>
          <p:nvPr/>
        </p:nvSpPr>
        <p:spPr>
          <a:xfrm>
            <a:off x="-380913" y="333966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2</a:t>
            </a:r>
            <a:endParaRPr lang="it-IT" sz="1400" dirty="0"/>
          </a:p>
        </p:txBody>
      </p:sp>
      <p:sp>
        <p:nvSpPr>
          <p:cNvPr id="19" name="Rettangolo 18"/>
          <p:cNvSpPr/>
          <p:nvPr/>
        </p:nvSpPr>
        <p:spPr>
          <a:xfrm>
            <a:off x="0" y="2331820"/>
            <a:ext cx="3323492"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1800" b="1" dirty="0" smtClean="0">
                <a:solidFill>
                  <a:schemeClr val="bg1"/>
                </a:solidFill>
              </a:rPr>
              <a:t>Rischi degli </a:t>
            </a:r>
          </a:p>
          <a:p>
            <a:pPr algn="ctr"/>
            <a:r>
              <a:rPr lang="it-IT" sz="1800" b="1" dirty="0" smtClean="0">
                <a:solidFill>
                  <a:schemeClr val="bg1"/>
                </a:solidFill>
              </a:rPr>
              <a:t>strumenti finanziari derivati</a:t>
            </a:r>
            <a:endParaRPr lang="it-IT" sz="1800" dirty="0" smtClean="0">
              <a:solidFill>
                <a:schemeClr val="bg1"/>
              </a:solidFill>
            </a:endParaRPr>
          </a:p>
        </p:txBody>
      </p:sp>
    </p:spTree>
    <p:custDataLst>
      <p:tags r:id="rId1"/>
    </p:custDataLst>
    <p:extLst>
      <p:ext uri="{BB962C8B-B14F-4D97-AF65-F5344CB8AC3E}">
        <p14:creationId xmlns:p14="http://schemas.microsoft.com/office/powerpoint/2010/main" val="3690861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946" name="Picture 2" descr="Person in helmet on bike in action gets big air"/>
          <p:cNvPicPr>
            <a:picLocks noChangeAspect="1" noChangeArrowheads="1"/>
          </p:cNvPicPr>
          <p:nvPr/>
        </p:nvPicPr>
        <p:blipFill>
          <a:blip r:embed="rId4" cstate="print"/>
          <a:srcRect l="40557" r="11995"/>
          <a:stretch>
            <a:fillRect/>
          </a:stretch>
        </p:blipFill>
        <p:spPr bwMode="auto">
          <a:xfrm>
            <a:off x="0" y="466382"/>
            <a:ext cx="3327095" cy="4677118"/>
          </a:xfrm>
          <a:prstGeom prst="rect">
            <a:avLst/>
          </a:prstGeom>
          <a:noFill/>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1" y="56272"/>
            <a:ext cx="5714999" cy="4236923"/>
            <a:chOff x="4572000" y="0"/>
            <a:chExt cx="3794760" cy="5649226"/>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38824" y="1299320"/>
              <a:ext cx="3727936" cy="4349906"/>
            </a:xfrm>
            <a:prstGeom prst="rect">
              <a:avLst/>
            </a:prstGeom>
            <a:grpFill/>
          </p:spPr>
          <p:txBody>
            <a:bodyPr wrap="square" rtlCol="0">
              <a:spAutoFit/>
            </a:bodyPr>
            <a:lstStyle/>
            <a:p>
              <a:pPr fontAlgn="base"/>
              <a:r>
                <a:rPr lang="it-IT" altLang="it-IT" sz="1200" dirty="0" smtClean="0">
                  <a:latin typeface="Gisha" panose="020B0502040204020203" pitchFamily="34" charset="-79"/>
                  <a:cs typeface="Gisha" panose="020B0502040204020203" pitchFamily="34" charset="-79"/>
                </a:rPr>
                <a:t>Vi sono poi da considerare </a:t>
              </a:r>
              <a:r>
                <a:rPr lang="it-IT" altLang="it-IT" sz="1200" b="1" dirty="0" smtClean="0">
                  <a:latin typeface="Gisha" panose="020B0502040204020203" pitchFamily="34" charset="-79"/>
                  <a:cs typeface="Gisha" panose="020B0502040204020203" pitchFamily="34" charset="-79"/>
                </a:rPr>
                <a:t>altri fattori di rischio</a:t>
              </a:r>
              <a:r>
                <a:rPr lang="it-IT" altLang="it-IT" sz="1200" dirty="0" smtClean="0">
                  <a:latin typeface="Gisha" panose="020B0502040204020203" pitchFamily="34" charset="-79"/>
                  <a:cs typeface="Gisha" panose="020B0502040204020203" pitchFamily="34" charset="-79"/>
                </a:rPr>
                <a:t>, quali, ad esempio, quelli attinenti:</a:t>
              </a:r>
            </a:p>
            <a:p>
              <a:pPr fontAlgn="base"/>
              <a:endParaRPr lang="it-IT" dirty="0" smtClean="0"/>
            </a:p>
            <a:p>
              <a:pPr lvl="1" fontAlgn="base">
                <a:buFont typeface="Wingdings" pitchFamily="2" charset="2"/>
                <a:buChar char="ü"/>
              </a:pPr>
              <a:r>
                <a:rPr lang="it-IT" altLang="it-IT" sz="1200" dirty="0" smtClean="0">
                  <a:latin typeface="Gisha" panose="020B0502040204020203" pitchFamily="34" charset="-79"/>
                  <a:cs typeface="Gisha" panose="020B0502040204020203" pitchFamily="34" charset="-79"/>
                </a:rPr>
                <a:t>alla </a:t>
              </a:r>
              <a:r>
                <a:rPr lang="it-IT" altLang="it-IT" sz="1200" b="1" dirty="0" smtClean="0">
                  <a:latin typeface="Gisha" panose="020B0502040204020203" pitchFamily="34" charset="-79"/>
                  <a:cs typeface="Gisha" panose="020B0502040204020203" pitchFamily="34" charset="-79"/>
                </a:rPr>
                <a:t>salvaguardia</a:t>
              </a:r>
              <a:r>
                <a:rPr lang="it-IT" altLang="it-IT" sz="1200" dirty="0" smtClean="0">
                  <a:latin typeface="Gisha" panose="020B0502040204020203" pitchFamily="34" charset="-79"/>
                  <a:cs typeface="Gisha" panose="020B0502040204020203" pitchFamily="34" charset="-79"/>
                </a:rPr>
                <a:t> delle somme di denaro e dei valori depositati per l'esecuzione delle operazioni, in particolare, nel caso di insolvenza dell'intermediario;</a:t>
              </a:r>
            </a:p>
            <a:p>
              <a:pPr lvl="1" fontAlgn="base">
                <a:buFont typeface="Wingdings" pitchFamily="2" charset="2"/>
                <a:buChar char="ü"/>
              </a:pPr>
              <a:endParaRPr lang="it-IT" altLang="it-IT" sz="1200" dirty="0" smtClean="0">
                <a:latin typeface="Gisha" panose="020B0502040204020203" pitchFamily="34" charset="-79"/>
                <a:cs typeface="Gisha" panose="020B0502040204020203" pitchFamily="34" charset="-79"/>
              </a:endParaRPr>
            </a:p>
            <a:p>
              <a:pPr lvl="1" fontAlgn="base">
                <a:buFont typeface="Wingdings" pitchFamily="2" charset="2"/>
                <a:buChar char="ü"/>
              </a:pPr>
              <a:r>
                <a:rPr lang="it-IT" altLang="it-IT" sz="1200" dirty="0" smtClean="0">
                  <a:latin typeface="Gisha" panose="020B0502040204020203" pitchFamily="34" charset="-79"/>
                  <a:cs typeface="Gisha" panose="020B0502040204020203" pitchFamily="34" charset="-79"/>
                </a:rPr>
                <a:t>alle </a:t>
              </a:r>
              <a:r>
                <a:rPr lang="it-IT" altLang="it-IT" sz="1200" b="1" dirty="0" smtClean="0">
                  <a:latin typeface="Gisha" panose="020B0502040204020203" pitchFamily="34" charset="-79"/>
                  <a:cs typeface="Gisha" panose="020B0502040204020203" pitchFamily="34" charset="-79"/>
                </a:rPr>
                <a:t>commissioni, spese ed altri oneri </a:t>
              </a:r>
              <a:r>
                <a:rPr lang="it-IT" altLang="it-IT" sz="1200" dirty="0" smtClean="0">
                  <a:latin typeface="Gisha" panose="020B0502040204020203" pitchFamily="34" charset="-79"/>
                  <a:cs typeface="Gisha" panose="020B0502040204020203" pitchFamily="34" charset="-79"/>
                </a:rPr>
                <a:t>che sono dovuti all'intermediario (informazioni al riguardo devono essere comunque riportate nel contratto d'intermediazione),  considerando che tali oneri andranno sottratti ai guadagni eventualmente ottenuti nelle operazioni effettuate mentre si aggiungeranno alle perdite subite;</a:t>
              </a:r>
            </a:p>
            <a:p>
              <a:pPr lvl="1" fontAlgn="base"/>
              <a:endParaRPr lang="it-IT" altLang="it-IT" sz="1200" dirty="0" smtClean="0">
                <a:latin typeface="Gisha" panose="020B0502040204020203" pitchFamily="34" charset="-79"/>
                <a:cs typeface="Gisha" panose="020B0502040204020203" pitchFamily="34" charset="-79"/>
              </a:endParaRPr>
            </a:p>
            <a:p>
              <a:pPr lvl="1" fontAlgn="base">
                <a:buFont typeface="Wingdings" pitchFamily="2" charset="2"/>
                <a:buChar char="ü"/>
              </a:pPr>
              <a:r>
                <a:rPr lang="it-IT" altLang="it-IT" sz="1200" dirty="0" smtClean="0">
                  <a:latin typeface="Gisha" panose="020B0502040204020203" pitchFamily="34" charset="-79"/>
                  <a:cs typeface="Gisha" panose="020B0502040204020203" pitchFamily="34" charset="-79"/>
                </a:rPr>
                <a:t>alle operazioni eseguite in </a:t>
              </a:r>
              <a:r>
                <a:rPr lang="it-IT" altLang="it-IT" sz="1200" b="1" dirty="0" smtClean="0">
                  <a:latin typeface="Gisha" panose="020B0502040204020203" pitchFamily="34" charset="-79"/>
                  <a:cs typeface="Gisha" panose="020B0502040204020203" pitchFamily="34" charset="-79"/>
                </a:rPr>
                <a:t>mercati aventi sede all'estero</a:t>
              </a:r>
              <a:r>
                <a:rPr lang="it-IT" altLang="it-IT" sz="1200" dirty="0" smtClean="0">
                  <a:latin typeface="Gisha" panose="020B0502040204020203" pitchFamily="34" charset="-79"/>
                  <a:cs typeface="Gisha" panose="020B0502040204020203" pitchFamily="34" charset="-79"/>
                </a:rPr>
                <a:t>, che potrebbero esporre l'investitore a rischi aggiuntivi, in quanto tali mercati potrebbero essere regolati in modo da offrire ridotte garanzie e protezioni agli investitori;</a:t>
              </a:r>
            </a:p>
          </p:txBody>
        </p:sp>
      </p:gr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Ovale 34">
            <a:extLst>
              <a:ext uri="{FF2B5EF4-FFF2-40B4-BE49-F238E27FC236}">
                <a16:creationId xmlns:a16="http://schemas.microsoft.com/office/drawing/2014/main" id="{1AE967E7-665F-4FD1-ABF8-7458B9A84DC6}"/>
              </a:ext>
            </a:extLst>
          </p:cNvPr>
          <p:cNvSpPr/>
          <p:nvPr/>
        </p:nvSpPr>
        <p:spPr>
          <a:xfrm>
            <a:off x="3287447" y="95010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
        <p:nvSpPr>
          <p:cNvPr id="37" name="Ovale 36">
            <a:extLst>
              <a:ext uri="{FF2B5EF4-FFF2-40B4-BE49-F238E27FC236}">
                <a16:creationId xmlns:a16="http://schemas.microsoft.com/office/drawing/2014/main" id="{0BBE6C40-1A43-4D0D-BFDC-F0CC7AEF254F}"/>
              </a:ext>
            </a:extLst>
          </p:cNvPr>
          <p:cNvSpPr/>
          <p:nvPr/>
        </p:nvSpPr>
        <p:spPr>
          <a:xfrm>
            <a:off x="3367668" y="2680953"/>
            <a:ext cx="669073" cy="4748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3-5</a:t>
            </a:r>
            <a:endParaRPr lang="it-IT" sz="1400" dirty="0"/>
          </a:p>
        </p:txBody>
      </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Altri rischi 1/2</a:t>
            </a:r>
            <a:endParaRPr lang="it-IT" sz="1800" b="1" dirty="0">
              <a:solidFill>
                <a:schemeClr val="bg1"/>
              </a:solidFill>
              <a:latin typeface="Corbel" panose="020B0503020204020204" pitchFamily="34" charset="0"/>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smtClean="0">
                <a:solidFill>
                  <a:schemeClr val="bg1"/>
                </a:solidFill>
              </a:rPr>
              <a:t>16</a:t>
            </a:r>
            <a:endParaRPr lang="it-IT" dirty="0">
              <a:solidFill>
                <a:schemeClr val="bg1"/>
              </a:solidFill>
            </a:endParaRP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229256" y="70768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https://unsplash.com/photos/ugo3jZ_qtKo</a:t>
            </a:r>
            <a:endParaRPr lang="it-IT" dirty="0">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8434358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 descr="Person in helmet on bike in action gets big air"/>
          <p:cNvPicPr>
            <a:picLocks noChangeAspect="1" noChangeArrowheads="1"/>
          </p:cNvPicPr>
          <p:nvPr/>
        </p:nvPicPr>
        <p:blipFill>
          <a:blip r:embed="rId4" cstate="print"/>
          <a:srcRect l="40557" r="11995"/>
          <a:stretch>
            <a:fillRect/>
          </a:stretch>
        </p:blipFill>
        <p:spPr bwMode="auto">
          <a:xfrm>
            <a:off x="0" y="466382"/>
            <a:ext cx="3327095" cy="4677118"/>
          </a:xfrm>
          <a:prstGeom prst="rect">
            <a:avLst/>
          </a:prstGeom>
          <a:noFill/>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546922" y="-110601"/>
            <a:ext cx="5714999" cy="3710200"/>
            <a:chOff x="4572000" y="0"/>
            <a:chExt cx="3794760" cy="4946929"/>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38824" y="1828129"/>
              <a:ext cx="3727936" cy="3118800"/>
            </a:xfrm>
            <a:prstGeom prst="rect">
              <a:avLst/>
            </a:prstGeom>
            <a:grpFill/>
          </p:spPr>
          <p:txBody>
            <a:bodyPr wrap="square" rtlCol="0">
              <a:spAutoFit/>
            </a:bodyPr>
            <a:lstStyle/>
            <a:p>
              <a:pPr fontAlgn="base"/>
              <a:r>
                <a:rPr lang="it-IT" altLang="it-IT" sz="1200" dirty="0" smtClean="0">
                  <a:latin typeface="Gisha" panose="020B0502040204020203" pitchFamily="34" charset="-79"/>
                  <a:cs typeface="Gisha" panose="020B0502040204020203" pitchFamily="34" charset="-79"/>
                </a:rPr>
                <a:t>Vi sono poi da considerare altri fattori di rischio, quali, ad esempio, quelli attinenti:</a:t>
              </a:r>
            </a:p>
            <a:p>
              <a:pPr fontAlgn="base"/>
              <a:endParaRPr lang="it-IT" dirty="0" smtClean="0"/>
            </a:p>
            <a:p>
              <a:pPr lvl="1" fontAlgn="base">
                <a:buFont typeface="Wingdings" pitchFamily="2" charset="2"/>
                <a:buChar char="ü"/>
              </a:pPr>
              <a:r>
                <a:rPr lang="it-IT" altLang="it-IT" sz="1200" dirty="0" smtClean="0">
                  <a:latin typeface="Gisha" panose="020B0502040204020203" pitchFamily="34" charset="-79"/>
                  <a:cs typeface="Gisha" panose="020B0502040204020203" pitchFamily="34" charset="-79"/>
                </a:rPr>
                <a:t>ai </a:t>
              </a:r>
              <a:r>
                <a:rPr lang="it-IT" altLang="it-IT" sz="1200" b="1" dirty="0" smtClean="0">
                  <a:latin typeface="Gisha" panose="020B0502040204020203" pitchFamily="34" charset="-79"/>
                  <a:cs typeface="Gisha" panose="020B0502040204020203" pitchFamily="34" charset="-79"/>
                </a:rPr>
                <a:t>sistemi di negoziazione elettronici o ad asta gridata </a:t>
              </a:r>
              <a:r>
                <a:rPr lang="it-IT" altLang="it-IT" sz="1200" dirty="0" smtClean="0">
                  <a:latin typeface="Gisha" panose="020B0502040204020203" pitchFamily="34" charset="-79"/>
                  <a:cs typeface="Gisha" panose="020B0502040204020203" pitchFamily="34" charset="-79"/>
                </a:rPr>
                <a:t>che sono supportati da sistemi computerizzati per le procedure di trasmissione degli ordini (</a:t>
              </a:r>
              <a:r>
                <a:rPr lang="it-IT" altLang="it-IT" sz="1200" dirty="0" err="1" smtClean="0">
                  <a:latin typeface="Gisha" panose="020B0502040204020203" pitchFamily="34" charset="-79"/>
                  <a:cs typeface="Gisha" panose="020B0502040204020203" pitchFamily="34" charset="-79"/>
                </a:rPr>
                <a:t>order</a:t>
              </a:r>
              <a:r>
                <a:rPr lang="it-IT" altLang="it-IT" sz="1200" dirty="0" smtClean="0">
                  <a:latin typeface="Gisha" panose="020B0502040204020203" pitchFamily="34" charset="-79"/>
                  <a:cs typeface="Gisha" panose="020B0502040204020203" pitchFamily="34" charset="-79"/>
                </a:rPr>
                <a:t> </a:t>
              </a:r>
              <a:r>
                <a:rPr lang="it-IT" altLang="it-IT" sz="1200" dirty="0" err="1" smtClean="0">
                  <a:latin typeface="Gisha" panose="020B0502040204020203" pitchFamily="34" charset="-79"/>
                  <a:cs typeface="Gisha" panose="020B0502040204020203" pitchFamily="34" charset="-79"/>
                </a:rPr>
                <a:t>routing</a:t>
              </a:r>
              <a:r>
                <a:rPr lang="it-IT" altLang="it-IT" sz="1200" dirty="0" smtClean="0">
                  <a:latin typeface="Gisha" panose="020B0502040204020203" pitchFamily="34" charset="-79"/>
                  <a:cs typeface="Gisha" panose="020B0502040204020203" pitchFamily="34" charset="-79"/>
                </a:rPr>
                <a:t>), per l'incrocio, la registrazione e la compensazione delle operazioni; </a:t>
              </a:r>
              <a:endParaRPr lang="it-IT" altLang="it-IT" sz="1200" dirty="0" smtClean="0"/>
            </a:p>
            <a:p>
              <a:pPr lvl="1" fontAlgn="base">
                <a:buFont typeface="Wingdings" pitchFamily="2" charset="2"/>
                <a:buChar char="ü"/>
              </a:pPr>
              <a:endParaRPr lang="it-IT" altLang="it-IT" sz="1200" dirty="0" smtClean="0">
                <a:latin typeface="Gisha" panose="020B0502040204020203" pitchFamily="34" charset="-79"/>
                <a:cs typeface="Gisha" panose="020B0502040204020203" pitchFamily="34" charset="-79"/>
              </a:endParaRPr>
            </a:p>
            <a:p>
              <a:pPr lvl="1" fontAlgn="base"/>
              <a:endParaRPr lang="it-IT" altLang="it-IT" sz="1200" dirty="0" smtClean="0">
                <a:latin typeface="Gisha" panose="020B0502040204020203" pitchFamily="34" charset="-79"/>
                <a:cs typeface="Gisha" panose="020B0502040204020203" pitchFamily="34" charset="-79"/>
              </a:endParaRPr>
            </a:p>
            <a:p>
              <a:pPr lvl="1" fontAlgn="base">
                <a:buFont typeface="Wingdings" pitchFamily="2" charset="2"/>
                <a:buChar char="ü"/>
              </a:pPr>
              <a:r>
                <a:rPr lang="it-IT" altLang="it-IT" sz="1200" dirty="0" smtClean="0">
                  <a:latin typeface="Gisha" panose="020B0502040204020203" pitchFamily="34" charset="-79"/>
                  <a:cs typeface="Gisha" panose="020B0502040204020203" pitchFamily="34" charset="-79"/>
                </a:rPr>
                <a:t> alle </a:t>
              </a:r>
              <a:r>
                <a:rPr lang="it-IT" altLang="it-IT" sz="1200" b="1" dirty="0" smtClean="0">
                  <a:latin typeface="Gisha" panose="020B0502040204020203" pitchFamily="34" charset="-79"/>
                  <a:cs typeface="Gisha" panose="020B0502040204020203" pitchFamily="34" charset="-79"/>
                </a:rPr>
                <a:t>operazioni eseguite fuori da mercati organizzati </a:t>
              </a:r>
              <a:r>
                <a:rPr lang="it-IT" altLang="it-IT" sz="1200" dirty="0" smtClean="0">
                  <a:latin typeface="Gisha" panose="020B0502040204020203" pitchFamily="34" charset="-79"/>
                  <a:cs typeface="Gisha" panose="020B0502040204020203" pitchFamily="34" charset="-79"/>
                </a:rPr>
                <a:t>(</a:t>
              </a:r>
              <a:r>
                <a:rPr lang="it-IT" altLang="it-IT" sz="1200" dirty="0" err="1" smtClean="0">
                  <a:latin typeface="Gisha" panose="020B0502040204020203" pitchFamily="34" charset="-79"/>
                  <a:cs typeface="Gisha" panose="020B0502040204020203" pitchFamily="34" charset="-79"/>
                </a:rPr>
                <a:t>over</a:t>
              </a:r>
              <a:r>
                <a:rPr lang="it-IT" altLang="it-IT" sz="1200" dirty="0" smtClean="0">
                  <a:latin typeface="Gisha" panose="020B0502040204020203" pitchFamily="34" charset="-79"/>
                  <a:cs typeface="Gisha" panose="020B0502040204020203" pitchFamily="34" charset="-79"/>
                </a:rPr>
                <a:t> the </a:t>
              </a:r>
              <a:r>
                <a:rPr lang="it-IT" altLang="it-IT" sz="1200" dirty="0" err="1" smtClean="0">
                  <a:latin typeface="Gisha" panose="020B0502040204020203" pitchFamily="34" charset="-79"/>
                  <a:cs typeface="Gisha" panose="020B0502040204020203" pitchFamily="34" charset="-79"/>
                </a:rPr>
                <a:t>counter</a:t>
              </a:r>
              <a:r>
                <a:rPr lang="it-IT" altLang="it-IT" sz="1200" dirty="0" smtClean="0">
                  <a:latin typeface="Gisha" panose="020B0502040204020203" pitchFamily="34" charset="-79"/>
                  <a:cs typeface="Gisha" panose="020B0502040204020203" pitchFamily="34" charset="-79"/>
                </a:rPr>
                <a:t>, OTC</a:t>
              </a:r>
            </a:p>
            <a:p>
              <a:pPr>
                <a:buFont typeface="Wingdings" pitchFamily="2" charset="2"/>
                <a:buChar char="ü"/>
              </a:pPr>
              <a:endParaRPr lang="it-IT" altLang="it-IT" sz="1200" dirty="0" smtClean="0">
                <a:latin typeface="Gisha" panose="020B0502040204020203" pitchFamily="34" charset="-79"/>
                <a:cs typeface="Gisha" panose="020B0502040204020203" pitchFamily="34" charset="-79"/>
              </a:endParaRPr>
            </a:p>
          </p:txBody>
        </p:sp>
      </p:gr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Ovale 34">
            <a:extLst>
              <a:ext uri="{FF2B5EF4-FFF2-40B4-BE49-F238E27FC236}">
                <a16:creationId xmlns:a16="http://schemas.microsoft.com/office/drawing/2014/main" id="{1AE967E7-665F-4FD1-ABF8-7458B9A84DC6}"/>
              </a:ext>
            </a:extLst>
          </p:cNvPr>
          <p:cNvSpPr/>
          <p:nvPr/>
        </p:nvSpPr>
        <p:spPr>
          <a:xfrm>
            <a:off x="3287447" y="95010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
        <p:nvSpPr>
          <p:cNvPr id="37" name="Ovale 36">
            <a:extLst>
              <a:ext uri="{FF2B5EF4-FFF2-40B4-BE49-F238E27FC236}">
                <a16:creationId xmlns:a16="http://schemas.microsoft.com/office/drawing/2014/main" id="{0BBE6C40-1A43-4D0D-BFDC-F0CC7AEF254F}"/>
              </a:ext>
            </a:extLst>
          </p:cNvPr>
          <p:cNvSpPr/>
          <p:nvPr/>
        </p:nvSpPr>
        <p:spPr>
          <a:xfrm>
            <a:off x="3367668" y="2680953"/>
            <a:ext cx="669073" cy="47484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3-4</a:t>
            </a:r>
            <a:endParaRPr lang="it-IT" sz="1400" dirty="0"/>
          </a:p>
        </p:txBody>
      </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Altri rischi 2/</a:t>
            </a:r>
            <a:r>
              <a:rPr lang="it-IT" sz="1800" b="1" dirty="0" err="1" smtClean="0">
                <a:solidFill>
                  <a:schemeClr val="bg1"/>
                </a:solidFill>
                <a:latin typeface="Corbel" panose="020B0503020204020204" pitchFamily="34" charset="0"/>
              </a:rPr>
              <a:t>2</a:t>
            </a:r>
            <a:endParaRPr lang="it-IT" sz="1800" b="1" dirty="0">
              <a:solidFill>
                <a:schemeClr val="bg1"/>
              </a:solidFill>
              <a:latin typeface="Corbel" panose="020B0503020204020204" pitchFamily="34" charset="0"/>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smtClean="0">
                <a:solidFill>
                  <a:schemeClr val="bg1"/>
                </a:solidFill>
              </a:rPr>
              <a:t>17</a:t>
            </a:r>
            <a:endParaRPr lang="it-IT" dirty="0">
              <a:solidFill>
                <a:schemeClr val="bg1"/>
              </a:solidFill>
            </a:endParaRP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229256" y="70768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hlinkClick r:id="rId5"/>
              </a:rPr>
              <a:t>https://unsplash.com/photos/ugo3jZ_qtKo</a:t>
            </a:r>
            <a:endParaRPr lang="it-IT" dirty="0" smtClean="0">
              <a:latin typeface="Gisha" panose="020B0502040204020203" pitchFamily="34" charset="-79"/>
              <a:cs typeface="Gisha" panose="020B0502040204020203" pitchFamily="34" charset="-79"/>
            </a:endParaRPr>
          </a:p>
          <a:p>
            <a:endParaRPr lang="it-IT" dirty="0" smtClean="0">
              <a:latin typeface="Gisha" panose="020B0502040204020203" pitchFamily="34" charset="-79"/>
              <a:cs typeface="Gisha" panose="020B0502040204020203" pitchFamily="34" charset="-79"/>
            </a:endParaRPr>
          </a:p>
          <a:p>
            <a:r>
              <a:rPr lang="it-IT" dirty="0" smtClean="0">
                <a:latin typeface="Gisha" panose="020B0502040204020203" pitchFamily="34" charset="-79"/>
                <a:cs typeface="Gisha" panose="020B0502040204020203" pitchFamily="34" charset="-79"/>
              </a:rPr>
              <a:t>Pop up 1</a:t>
            </a:r>
          </a:p>
          <a:p>
            <a:r>
              <a:rPr lang="it-IT" dirty="0" smtClean="0">
                <a:latin typeface="Gisha" panose="020B0502040204020203" pitchFamily="34" charset="-79"/>
                <a:cs typeface="Gisha" panose="020B0502040204020203" pitchFamily="34" charset="-79"/>
              </a:rPr>
              <a:t>Pop up 2</a:t>
            </a:r>
          </a:p>
          <a:p>
            <a:endParaRPr lang="it-IT" dirty="0" smtClean="0">
              <a:latin typeface="Gisha" panose="020B0502040204020203" pitchFamily="34" charset="-79"/>
              <a:cs typeface="Gisha" panose="020B0502040204020203" pitchFamily="34" charset="-79"/>
            </a:endParaRPr>
          </a:p>
          <a:p>
            <a:endParaRPr lang="it-IT" dirty="0">
              <a:latin typeface="Gisha" panose="020B0502040204020203" pitchFamily="34" charset="-79"/>
              <a:cs typeface="Gisha" panose="020B0502040204020203" pitchFamily="34" charset="-79"/>
            </a:endParaRPr>
          </a:p>
        </p:txBody>
      </p:sp>
      <p:sp>
        <p:nvSpPr>
          <p:cNvPr id="19" name="CasellaDiTesto 18">
            <a:extLst>
              <a:ext uri="{FF2B5EF4-FFF2-40B4-BE49-F238E27FC236}">
                <a16:creationId xmlns:a16="http://schemas.microsoft.com/office/drawing/2014/main" id="{DB72D460-F15D-4E46-8BEA-DCFD7EB49E4D}"/>
              </a:ext>
            </a:extLst>
          </p:cNvPr>
          <p:cNvSpPr txBox="1"/>
          <p:nvPr/>
        </p:nvSpPr>
        <p:spPr>
          <a:xfrm>
            <a:off x="5734136" y="4835723"/>
            <a:ext cx="3409864" cy="307777"/>
          </a:xfrm>
          <a:prstGeom prst="rect">
            <a:avLst/>
          </a:prstGeom>
          <a:noFill/>
        </p:spPr>
        <p:txBody>
          <a:bodyPr wrap="square" rtlCol="0">
            <a:spAutoFit/>
          </a:bodyPr>
          <a:lstStyle/>
          <a:p>
            <a:pPr algn="r"/>
            <a:r>
              <a:rPr lang="it-IT" i="1" dirty="0"/>
              <a:t>Fai clic sugli occhiali per approfondire</a:t>
            </a:r>
          </a:p>
        </p:txBody>
      </p:sp>
      <p:pic>
        <p:nvPicPr>
          <p:cNvPr id="20" name="Picture 2" descr="Risultati immagini per occhiali icona">
            <a:extLst>
              <a:ext uri="{FF2B5EF4-FFF2-40B4-BE49-F238E27FC236}">
                <a16:creationId xmlns:a16="http://schemas.microsoft.com/office/drawing/2014/main" id="{289C2302-2B79-4640-A296-453A84E02487}"/>
              </a:ext>
            </a:extLst>
          </p:cNvPr>
          <p:cNvPicPr>
            <a:picLocks noChangeAspect="1" noChangeArrowheads="1"/>
          </p:cNvPicPr>
          <p:nvPr/>
        </p:nvPicPr>
        <p:blipFill>
          <a:blip r:embed="rId6" cstate="print"/>
          <a:srcRect/>
          <a:stretch>
            <a:fillRect/>
          </a:stretch>
        </p:blipFill>
        <p:spPr bwMode="auto">
          <a:xfrm>
            <a:off x="5445405" y="2455189"/>
            <a:ext cx="881546" cy="881546"/>
          </a:xfrm>
          <a:prstGeom prst="rect">
            <a:avLst/>
          </a:prstGeom>
          <a:noFill/>
        </p:spPr>
      </p:pic>
      <p:pic>
        <p:nvPicPr>
          <p:cNvPr id="21" name="Picture 2" descr="Risultati immagini per occhiali icona">
            <a:extLst>
              <a:ext uri="{FF2B5EF4-FFF2-40B4-BE49-F238E27FC236}">
                <a16:creationId xmlns:a16="http://schemas.microsoft.com/office/drawing/2014/main" id="{289C2302-2B79-4640-A296-453A84E02487}"/>
              </a:ext>
            </a:extLst>
          </p:cNvPr>
          <p:cNvPicPr>
            <a:picLocks noChangeAspect="1" noChangeArrowheads="1"/>
          </p:cNvPicPr>
          <p:nvPr/>
        </p:nvPicPr>
        <p:blipFill>
          <a:blip r:embed="rId6" cstate="print"/>
          <a:srcRect/>
          <a:stretch>
            <a:fillRect/>
          </a:stretch>
        </p:blipFill>
        <p:spPr bwMode="auto">
          <a:xfrm>
            <a:off x="5487637" y="3345720"/>
            <a:ext cx="881546" cy="881546"/>
          </a:xfrm>
          <a:prstGeom prst="rect">
            <a:avLst/>
          </a:prstGeom>
          <a:noFill/>
        </p:spPr>
      </p:pic>
    </p:spTree>
    <p:custDataLst>
      <p:tags r:id="rId1"/>
    </p:custDataLst>
    <p:extLst>
      <p:ext uri="{BB962C8B-B14F-4D97-AF65-F5344CB8AC3E}">
        <p14:creationId xmlns:p14="http://schemas.microsoft.com/office/powerpoint/2010/main" val="8434358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ounded Rectangle 11">
            <a:hlinkClick r:id="rId4" action="ppaction://hlinksldjump"/>
          </p:cNvPr>
          <p:cNvSpPr/>
          <p:nvPr/>
        </p:nvSpPr>
        <p:spPr>
          <a:xfrm>
            <a:off x="1955800" y="3073400"/>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200" spc="225" dirty="0">
                <a:solidFill>
                  <a:srgbClr val="E5E7E7"/>
                </a:solidFill>
                <a:latin typeface="Lato Light" panose="020F0302020204030203" pitchFamily="34" charset="0"/>
              </a:rPr>
              <a:t>LEARN MORE</a:t>
            </a:r>
          </a:p>
        </p:txBody>
      </p:sp>
      <p:sp>
        <p:nvSpPr>
          <p:cNvPr id="16" name="TextBox 15"/>
          <p:cNvSpPr txBox="1"/>
          <p:nvPr/>
        </p:nvSpPr>
        <p:spPr>
          <a:xfrm>
            <a:off x="1860549" y="1906219"/>
            <a:ext cx="5499100" cy="530915"/>
          </a:xfrm>
          <a:prstGeom prst="rect">
            <a:avLst/>
          </a:prstGeom>
          <a:noFill/>
        </p:spPr>
        <p:txBody>
          <a:bodyPr wrap="square" lIns="68580" tIns="34290" rIns="68580" bIns="34290" rtlCol="0">
            <a:spAutoFit/>
          </a:bodyPr>
          <a:lstStyle/>
          <a:p>
            <a:r>
              <a:rPr lang="en-US" sz="3000" dirty="0">
                <a:solidFill>
                  <a:srgbClr val="E5E7E7"/>
                </a:solidFill>
                <a:latin typeface="Merriweather" panose="00000500000000000000" pitchFamily="2" charset="0"/>
              </a:rPr>
              <a:t>The Definitive Guide to Delighting Guests</a:t>
            </a:r>
          </a:p>
        </p:txBody>
      </p:sp>
      <p:sp>
        <p:nvSpPr>
          <p:cNvPr id="17" name="Freeform 16"/>
          <p:cNvSpPr/>
          <p:nvPr/>
        </p:nvSpPr>
        <p:spPr>
          <a:xfrm>
            <a:off x="0" y="307310"/>
            <a:ext cx="9144000" cy="4836190"/>
          </a:xfrm>
          <a:custGeom>
            <a:avLst/>
            <a:gdLst>
              <a:gd name="connsiteX0" fmla="*/ 0 w 11751733"/>
              <a:gd name="connsiteY0" fmla="*/ 263340 h 6105341"/>
              <a:gd name="connsiteX1" fmla="*/ 9872135 w 11751733"/>
              <a:gd name="connsiteY1" fmla="*/ 263340 h 6105341"/>
              <a:gd name="connsiteX2" fmla="*/ 9872135 w 11751733"/>
              <a:gd name="connsiteY2" fmla="*/ 263341 h 6105341"/>
              <a:gd name="connsiteX3" fmla="*/ 10109203 w 11751733"/>
              <a:gd name="connsiteY3" fmla="*/ 263341 h 6105341"/>
              <a:gd name="connsiteX4" fmla="*/ 10109203 w 11751733"/>
              <a:gd name="connsiteY4" fmla="*/ 263340 h 6105341"/>
              <a:gd name="connsiteX5" fmla="*/ 11751733 w 11751733"/>
              <a:gd name="connsiteY5" fmla="*/ 263340 h 6105341"/>
              <a:gd name="connsiteX6" fmla="*/ 11751733 w 11751733"/>
              <a:gd name="connsiteY6" fmla="*/ 6105341 h 6105341"/>
              <a:gd name="connsiteX7" fmla="*/ 0 w 11751733"/>
              <a:gd name="connsiteY7" fmla="*/ 6105341 h 6105341"/>
              <a:gd name="connsiteX8" fmla="*/ 9990669 w 11751733"/>
              <a:gd name="connsiteY8" fmla="*/ 0 h 6105341"/>
              <a:gd name="connsiteX9" fmla="*/ 10109203 w 11751733"/>
              <a:gd name="connsiteY9" fmla="*/ 263340 h 6105341"/>
              <a:gd name="connsiteX10" fmla="*/ 9872135 w 11751733"/>
              <a:gd name="connsiteY10" fmla="*/ 263340 h 610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751733" h="6105341">
                <a:moveTo>
                  <a:pt x="0" y="263340"/>
                </a:moveTo>
                <a:lnTo>
                  <a:pt x="9872135" y="263340"/>
                </a:lnTo>
                <a:lnTo>
                  <a:pt x="9872135" y="263341"/>
                </a:lnTo>
                <a:lnTo>
                  <a:pt x="10109203" y="263341"/>
                </a:lnTo>
                <a:lnTo>
                  <a:pt x="10109203" y="263340"/>
                </a:lnTo>
                <a:lnTo>
                  <a:pt x="11751733" y="263340"/>
                </a:lnTo>
                <a:lnTo>
                  <a:pt x="11751733" y="6105341"/>
                </a:lnTo>
                <a:lnTo>
                  <a:pt x="0" y="6105341"/>
                </a:lnTo>
                <a:close/>
                <a:moveTo>
                  <a:pt x="9990669" y="0"/>
                </a:moveTo>
                <a:lnTo>
                  <a:pt x="10109203" y="263340"/>
                </a:lnTo>
                <a:lnTo>
                  <a:pt x="9872135" y="2633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a:p>
        </p:txBody>
      </p:sp>
      <p:sp>
        <p:nvSpPr>
          <p:cNvPr id="8" name="TextBox 7"/>
          <p:cNvSpPr txBox="1"/>
          <p:nvPr/>
        </p:nvSpPr>
        <p:spPr>
          <a:xfrm>
            <a:off x="0" y="851567"/>
            <a:ext cx="9143999" cy="977191"/>
          </a:xfrm>
          <a:prstGeom prst="rect">
            <a:avLst/>
          </a:prstGeom>
          <a:noFill/>
        </p:spPr>
        <p:txBody>
          <a:bodyPr wrap="square" lIns="68580" tIns="34290" rIns="68580" bIns="34290" rtlCol="0">
            <a:spAutoFit/>
          </a:bodyPr>
          <a:lstStyle/>
          <a:p>
            <a:pPr>
              <a:spcAft>
                <a:spcPts val="600"/>
              </a:spcAft>
              <a:defRPr/>
            </a:pPr>
            <a:r>
              <a:rPr lang="it-IT" altLang="it-IT" sz="1800" b="1" dirty="0" smtClean="0">
                <a:latin typeface="Gisha" panose="020B0502040204020203" pitchFamily="34" charset="-79"/>
                <a:cs typeface="Gisha" panose="020B0502040204020203" pitchFamily="34" charset="-79"/>
              </a:rPr>
              <a:t>Prova a rispondere!</a:t>
            </a:r>
          </a:p>
          <a:p>
            <a:pPr>
              <a:spcAft>
                <a:spcPts val="600"/>
              </a:spcAft>
              <a:defRPr/>
            </a:pPr>
            <a:r>
              <a:rPr lang="it-IT" altLang="it-IT" sz="1800" dirty="0" smtClean="0">
                <a:latin typeface="Gisha" panose="020B0502040204020203" pitchFamily="34" charset="-79"/>
                <a:cs typeface="Gisha" panose="020B0502040204020203" pitchFamily="34" charset="-79"/>
              </a:rPr>
              <a:t>Il rischio che l'emittente non paghi le cedole e/o rimborsi il capitale, perché è in grosse difficoltà o perché è fallito </a:t>
            </a:r>
            <a:r>
              <a:rPr lang="it-IT" altLang="it-IT" sz="1800" dirty="0" err="1" smtClean="0">
                <a:latin typeface="Gisha" panose="020B0502040204020203" pitchFamily="34" charset="-79"/>
                <a:cs typeface="Gisha" panose="020B0502040204020203" pitchFamily="34" charset="-79"/>
              </a:rPr>
              <a:t>è…</a:t>
            </a:r>
            <a:endParaRPr lang="it-IT" altLang="it-IT" sz="1800" dirty="0" smtClean="0">
              <a:latin typeface="Gisha" panose="020B0502040204020203" pitchFamily="34" charset="-79"/>
              <a:cs typeface="Gisha" panose="020B0502040204020203" pitchFamily="34" charset="-79"/>
            </a:endParaRPr>
          </a:p>
        </p:txBody>
      </p:sp>
      <p:sp>
        <p:nvSpPr>
          <p:cNvPr id="9" name="TextBox 8"/>
          <p:cNvSpPr txBox="1"/>
          <p:nvPr/>
        </p:nvSpPr>
        <p:spPr>
          <a:xfrm>
            <a:off x="444500" y="3227084"/>
            <a:ext cx="2178044" cy="284693"/>
          </a:xfrm>
          <a:prstGeom prst="rect">
            <a:avLst/>
          </a:prstGeom>
          <a:noFill/>
        </p:spPr>
        <p:txBody>
          <a:bodyPr wrap="square" lIns="68580" tIns="34290" rIns="68580" bIns="34290" rtlCol="0">
            <a:spAutoFit/>
          </a:bodyPr>
          <a:lstStyle/>
          <a:p>
            <a:pPr algn="ctr"/>
            <a:r>
              <a:rPr lang="it-IT" dirty="0" smtClean="0">
                <a:solidFill>
                  <a:schemeClr val="accent6">
                    <a:lumMod val="50000"/>
                  </a:schemeClr>
                </a:solidFill>
                <a:latin typeface="Gisha" panose="020B0502040204020203" pitchFamily="34" charset="-79"/>
                <a:cs typeface="Gisha" panose="020B0502040204020203" pitchFamily="34" charset="-79"/>
              </a:rPr>
              <a:t>Un rischio di credito</a:t>
            </a:r>
            <a:endParaRPr lang="it-IT" dirty="0">
              <a:solidFill>
                <a:schemeClr val="accent6">
                  <a:lumMod val="50000"/>
                </a:schemeClr>
              </a:solidFill>
              <a:latin typeface="Gisha" panose="020B0502040204020203" pitchFamily="34" charset="-79"/>
              <a:cs typeface="Gisha" panose="020B0502040204020203" pitchFamily="34" charset="-79"/>
            </a:endParaRPr>
          </a:p>
        </p:txBody>
      </p:sp>
      <p:sp>
        <p:nvSpPr>
          <p:cNvPr id="18" name="TextBox 17"/>
          <p:cNvSpPr txBox="1"/>
          <p:nvPr/>
        </p:nvSpPr>
        <p:spPr>
          <a:xfrm>
            <a:off x="2698673" y="3218630"/>
            <a:ext cx="2252468" cy="284693"/>
          </a:xfrm>
          <a:prstGeom prst="rect">
            <a:avLst/>
          </a:prstGeom>
          <a:noFill/>
        </p:spPr>
        <p:txBody>
          <a:bodyPr wrap="square" lIns="68580" tIns="34290" rIns="68580" bIns="34290" rtlCol="0">
            <a:spAutoFit/>
          </a:bodyPr>
          <a:lstStyle/>
          <a:p>
            <a:pPr algn="ctr"/>
            <a:r>
              <a:rPr lang="it-IT" dirty="0" smtClean="0">
                <a:latin typeface="Gisha" panose="020B0502040204020203" pitchFamily="34" charset="-79"/>
                <a:cs typeface="Gisha" panose="020B0502040204020203" pitchFamily="34" charset="-79"/>
              </a:rPr>
              <a:t>Un rischio di interesse</a:t>
            </a:r>
            <a:endParaRPr lang="it-IT" dirty="0">
              <a:latin typeface="Gisha" panose="020B0502040204020203" pitchFamily="34" charset="-79"/>
              <a:cs typeface="Gisha" panose="020B0502040204020203" pitchFamily="34" charset="-79"/>
            </a:endParaRPr>
          </a:p>
        </p:txBody>
      </p:sp>
      <p:grpSp>
        <p:nvGrpSpPr>
          <p:cNvPr id="25" name="Gruppo 24"/>
          <p:cNvGrpSpPr/>
          <p:nvPr/>
        </p:nvGrpSpPr>
        <p:grpSpPr>
          <a:xfrm>
            <a:off x="0" y="0"/>
            <a:ext cx="9143999" cy="516988"/>
            <a:chOff x="0" y="0"/>
            <a:chExt cx="12191999" cy="689317"/>
          </a:xfrm>
        </p:grpSpPr>
        <p:sp>
          <p:nvSpPr>
            <p:cNvPr id="26"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7" name="Connettore 1 26"/>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Connettore 1 27"/>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Connettore 1 28"/>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0" name="CasellaDiTesto 29">
            <a:extLst>
              <a:ext uri="{FF2B5EF4-FFF2-40B4-BE49-F238E27FC236}">
                <a16:creationId xmlns:a16="http://schemas.microsoft.com/office/drawing/2014/main" id="{45F8062F-B18B-4C2B-A2E0-4A2CAE1F824B}"/>
              </a:ext>
            </a:extLst>
          </p:cNvPr>
          <p:cNvSpPr txBox="1"/>
          <p:nvPr/>
        </p:nvSpPr>
        <p:spPr>
          <a:xfrm>
            <a:off x="747215" y="62759"/>
            <a:ext cx="5347530"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Learning Stop</a:t>
            </a:r>
          </a:p>
        </p:txBody>
      </p:sp>
      <p:sp>
        <p:nvSpPr>
          <p:cNvPr id="35" name="TextBox 17">
            <a:extLst>
              <a:ext uri="{FF2B5EF4-FFF2-40B4-BE49-F238E27FC236}">
                <a16:creationId xmlns:a16="http://schemas.microsoft.com/office/drawing/2014/main" id="{2EFECF33-E75A-4208-A58D-E79242ECCF76}"/>
              </a:ext>
            </a:extLst>
          </p:cNvPr>
          <p:cNvSpPr txBox="1"/>
          <p:nvPr/>
        </p:nvSpPr>
        <p:spPr>
          <a:xfrm>
            <a:off x="4803651" y="3227084"/>
            <a:ext cx="2181107" cy="284693"/>
          </a:xfrm>
          <a:prstGeom prst="rect">
            <a:avLst/>
          </a:prstGeom>
          <a:noFill/>
        </p:spPr>
        <p:txBody>
          <a:bodyPr wrap="square" lIns="68580" tIns="34290" rIns="68580" bIns="34290" rtlCol="0">
            <a:spAutoFit/>
          </a:bodyPr>
          <a:lstStyle>
            <a:defPPr>
              <a:defRPr lang="en-US"/>
            </a:defPPr>
            <a:lvl1pPr algn="ctr">
              <a:defRPr>
                <a:latin typeface="Gisha" panose="020B0502040204020203" pitchFamily="34" charset="-79"/>
                <a:cs typeface="Gisha" panose="020B0502040204020203" pitchFamily="34" charset="-79"/>
              </a:defRPr>
            </a:lvl1pPr>
          </a:lstStyle>
          <a:p>
            <a:r>
              <a:rPr lang="it-IT" dirty="0" smtClean="0"/>
              <a:t>Un rischio emittente</a:t>
            </a:r>
            <a:endParaRPr lang="it-IT" dirty="0"/>
          </a:p>
        </p:txBody>
      </p:sp>
      <p:sp>
        <p:nvSpPr>
          <p:cNvPr id="36" name="TextBox 17">
            <a:extLst>
              <a:ext uri="{FF2B5EF4-FFF2-40B4-BE49-F238E27FC236}">
                <a16:creationId xmlns:a16="http://schemas.microsoft.com/office/drawing/2014/main" id="{E1EDC687-E766-4955-BBF2-9ACEB3978C5A}"/>
              </a:ext>
            </a:extLst>
          </p:cNvPr>
          <p:cNvSpPr txBox="1"/>
          <p:nvPr/>
        </p:nvSpPr>
        <p:spPr>
          <a:xfrm>
            <a:off x="6846294" y="3218630"/>
            <a:ext cx="1979213" cy="284693"/>
          </a:xfrm>
          <a:prstGeom prst="rect">
            <a:avLst/>
          </a:prstGeom>
          <a:noFill/>
        </p:spPr>
        <p:txBody>
          <a:bodyPr wrap="square" lIns="68580" tIns="34290" rIns="68580" bIns="34290" rtlCol="0">
            <a:spAutoFit/>
          </a:bodyPr>
          <a:lstStyle>
            <a:defPPr>
              <a:defRPr lang="en-US"/>
            </a:defPPr>
            <a:lvl1pPr algn="ctr">
              <a:defRPr>
                <a:latin typeface="Gisha" panose="020B0502040204020203" pitchFamily="34" charset="-79"/>
                <a:cs typeface="Gisha" panose="020B0502040204020203" pitchFamily="34" charset="-79"/>
              </a:defRPr>
            </a:lvl1pPr>
          </a:lstStyle>
          <a:p>
            <a:r>
              <a:rPr lang="it-IT" dirty="0" smtClean="0"/>
              <a:t>Un rischio liquidità</a:t>
            </a:r>
            <a:endParaRPr lang="it-IT" dirty="0"/>
          </a:p>
        </p:txBody>
      </p:sp>
      <p:sp>
        <p:nvSpPr>
          <p:cNvPr id="37" name="Rettangolo 36">
            <a:extLst>
              <a:ext uri="{FF2B5EF4-FFF2-40B4-BE49-F238E27FC236}">
                <a16:creationId xmlns:a16="http://schemas.microsoft.com/office/drawing/2014/main" id="{E069CA4F-2E10-42F9-94B3-1047ACA37502}"/>
              </a:ext>
            </a:extLst>
          </p:cNvPr>
          <p:cNvSpPr/>
          <p:nvPr/>
        </p:nvSpPr>
        <p:spPr>
          <a:xfrm>
            <a:off x="-2941320" y="-15240"/>
            <a:ext cx="2895600" cy="3704491"/>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t>Note sviluppo</a:t>
            </a:r>
          </a:p>
          <a:p>
            <a:r>
              <a:rPr lang="it-IT" dirty="0"/>
              <a:t>La risposta corretta è quella in </a:t>
            </a:r>
            <a:r>
              <a:rPr lang="it-IT" dirty="0" smtClean="0"/>
              <a:t>verde. </a:t>
            </a:r>
            <a:r>
              <a:rPr lang="it-IT" dirty="0"/>
              <a:t>Al clic di selezione il pallino si </a:t>
            </a:r>
            <a:r>
              <a:rPr lang="it-IT" dirty="0" smtClean="0"/>
              <a:t>riempie come da animazione </a:t>
            </a:r>
            <a:r>
              <a:rPr lang="it-IT" dirty="0" err="1" smtClean="0"/>
              <a:t>svg</a:t>
            </a:r>
            <a:endParaRPr lang="it-IT" dirty="0" smtClean="0"/>
          </a:p>
          <a:p>
            <a:r>
              <a:rPr lang="it-IT" dirty="0" smtClean="0">
                <a:hlinkClick r:id="rId5"/>
              </a:rPr>
              <a:t>https://tympanus.net/Development/AnimatedCheckboxes/</a:t>
            </a:r>
            <a:endParaRPr lang="it-IT" dirty="0" smtClean="0"/>
          </a:p>
          <a:p>
            <a:endParaRPr lang="it-IT" dirty="0" smtClean="0"/>
          </a:p>
        </p:txBody>
      </p:sp>
      <p:pic>
        <p:nvPicPr>
          <p:cNvPr id="38" name="Immagine 37">
            <a:extLst>
              <a:ext uri="{FF2B5EF4-FFF2-40B4-BE49-F238E27FC236}">
                <a16:creationId xmlns:a16="http://schemas.microsoft.com/office/drawing/2014/main" id="{CF08BAC3-2186-4648-98B1-F32A5B11C92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94710" y="2121033"/>
            <a:ext cx="552527" cy="552527"/>
          </a:xfrm>
          <a:prstGeom prst="rect">
            <a:avLst/>
          </a:prstGeom>
        </p:spPr>
      </p:pic>
      <p:pic>
        <p:nvPicPr>
          <p:cNvPr id="40" name="Immagine 39">
            <a:extLst>
              <a:ext uri="{FF2B5EF4-FFF2-40B4-BE49-F238E27FC236}">
                <a16:creationId xmlns:a16="http://schemas.microsoft.com/office/drawing/2014/main" id="{EF0A6A37-9AF5-4577-BC6E-270B598FBB5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83014" y="2120216"/>
            <a:ext cx="533474" cy="552527"/>
          </a:xfrm>
          <a:prstGeom prst="rect">
            <a:avLst/>
          </a:prstGeom>
        </p:spPr>
      </p:pic>
      <p:pic>
        <p:nvPicPr>
          <p:cNvPr id="41" name="Immagine 40">
            <a:extLst>
              <a:ext uri="{FF2B5EF4-FFF2-40B4-BE49-F238E27FC236}">
                <a16:creationId xmlns:a16="http://schemas.microsoft.com/office/drawing/2014/main" id="{FB4FE5A2-408B-484E-83F6-B896D5BAB2B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12312" y="2116260"/>
            <a:ext cx="533474" cy="552527"/>
          </a:xfrm>
          <a:prstGeom prst="rect">
            <a:avLst/>
          </a:prstGeom>
        </p:spPr>
      </p:pic>
      <p:pic>
        <p:nvPicPr>
          <p:cNvPr id="42" name="Immagine 41">
            <a:extLst>
              <a:ext uri="{FF2B5EF4-FFF2-40B4-BE49-F238E27FC236}">
                <a16:creationId xmlns:a16="http://schemas.microsoft.com/office/drawing/2014/main" id="{739A4E7C-1FB9-410A-B1D2-0E0C794F87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447295" y="2111784"/>
            <a:ext cx="533474" cy="552527"/>
          </a:xfrm>
          <a:prstGeom prst="rect">
            <a:avLst/>
          </a:prstGeom>
        </p:spPr>
      </p:pic>
      <p:sp>
        <p:nvSpPr>
          <p:cNvPr id="23" name="CasellaDiTesto 22">
            <a:extLst>
              <a:ext uri="{FF2B5EF4-FFF2-40B4-BE49-F238E27FC236}">
                <a16:creationId xmlns:a16="http://schemas.microsoft.com/office/drawing/2014/main" id="{80FD5ADC-D8D6-4535-95E9-875EAA564D4C}"/>
              </a:ext>
            </a:extLst>
          </p:cNvPr>
          <p:cNvSpPr txBox="1"/>
          <p:nvPr/>
        </p:nvSpPr>
        <p:spPr>
          <a:xfrm>
            <a:off x="8616462" y="59188"/>
            <a:ext cx="399791" cy="307777"/>
          </a:xfrm>
          <a:prstGeom prst="rect">
            <a:avLst/>
          </a:prstGeom>
          <a:noFill/>
        </p:spPr>
        <p:txBody>
          <a:bodyPr wrap="square" rtlCol="0">
            <a:spAutoFit/>
          </a:bodyPr>
          <a:lstStyle/>
          <a:p>
            <a:r>
              <a:rPr lang="it-IT" dirty="0" smtClean="0">
                <a:solidFill>
                  <a:schemeClr val="bg1"/>
                </a:solidFill>
              </a:rPr>
              <a:t>18</a:t>
            </a:r>
            <a:endParaRPr lang="it-IT" dirty="0">
              <a:solidFill>
                <a:schemeClr val="bg1"/>
              </a:solidFill>
            </a:endParaRPr>
          </a:p>
        </p:txBody>
      </p:sp>
      <p:sp>
        <p:nvSpPr>
          <p:cNvPr id="24" name="Rettangolo arrotondato 23"/>
          <p:cNvSpPr/>
          <p:nvPr/>
        </p:nvSpPr>
        <p:spPr>
          <a:xfrm>
            <a:off x="3429000" y="4343400"/>
            <a:ext cx="2331720" cy="365760"/>
          </a:xfrm>
          <a:prstGeom prst="round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Conferma</a:t>
            </a:r>
            <a:endParaRPr lang="it-IT" dirty="0"/>
          </a:p>
        </p:txBody>
      </p:sp>
      <p:sp>
        <p:nvSpPr>
          <p:cNvPr id="31" name="Ovale 30">
            <a:extLst>
              <a:ext uri="{FF2B5EF4-FFF2-40B4-BE49-F238E27FC236}">
                <a16:creationId xmlns:a16="http://schemas.microsoft.com/office/drawing/2014/main" id="{FF3BA2CB-58E3-4DFC-8F62-07E565B912E7}"/>
              </a:ext>
            </a:extLst>
          </p:cNvPr>
          <p:cNvSpPr/>
          <p:nvPr/>
        </p:nvSpPr>
        <p:spPr>
          <a:xfrm>
            <a:off x="867508" y="67367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1</a:t>
            </a:r>
            <a:endParaRPr lang="it-IT" sz="1400" dirty="0"/>
          </a:p>
        </p:txBody>
      </p:sp>
    </p:spTree>
    <p:custDataLst>
      <p:tags r:id="rId1"/>
    </p:custDataLst>
    <p:extLst>
      <p:ext uri="{BB962C8B-B14F-4D97-AF65-F5344CB8AC3E}">
        <p14:creationId xmlns:p14="http://schemas.microsoft.com/office/powerpoint/2010/main" val="2676278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olored Pencils, Paint, School, Colour Pencils, Pens"/>
          <p:cNvPicPr>
            <a:picLocks noChangeAspect="1" noChangeArrowheads="1"/>
          </p:cNvPicPr>
          <p:nvPr/>
        </p:nvPicPr>
        <p:blipFill>
          <a:blip r:embed="rId4" cstate="print"/>
          <a:srcRect t="23577" b="23110"/>
          <a:stretch>
            <a:fillRect/>
          </a:stretch>
        </p:blipFill>
        <p:spPr bwMode="auto">
          <a:xfrm>
            <a:off x="0" y="484742"/>
            <a:ext cx="9144000" cy="3249976"/>
          </a:xfrm>
          <a:prstGeom prst="rect">
            <a:avLst/>
          </a:prstGeom>
          <a:noFill/>
        </p:spPr>
      </p:pic>
      <p:grpSp>
        <p:nvGrpSpPr>
          <p:cNvPr id="28"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934FA3BC-888F-45E3-AD4A-72DFC9D800CF}"/>
              </a:ext>
            </a:extLst>
          </p:cNvPr>
          <p:cNvSpPr txBox="1"/>
          <p:nvPr/>
        </p:nvSpPr>
        <p:spPr>
          <a:xfrm>
            <a:off x="747214" y="62759"/>
            <a:ext cx="6596561"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Scegliere la composizione di portafoglio 1/2</a:t>
            </a:r>
            <a:endParaRPr lang="it-IT" sz="1800" b="1" dirty="0">
              <a:solidFill>
                <a:schemeClr val="bg1"/>
              </a:solidFill>
              <a:latin typeface="Corbel" panose="020B0503020204020204" pitchFamily="34" charset="0"/>
            </a:endParaRPr>
          </a:p>
        </p:txBody>
      </p:sp>
      <p:sp>
        <p:nvSpPr>
          <p:cNvPr id="25" name="CasellaDiTesto 24">
            <a:extLst>
              <a:ext uri="{FF2B5EF4-FFF2-40B4-BE49-F238E27FC236}">
                <a16:creationId xmlns:a16="http://schemas.microsoft.com/office/drawing/2014/main" id="{80469FC8-B5D6-4BBE-85C4-42D5E7986638}"/>
              </a:ext>
            </a:extLst>
          </p:cNvPr>
          <p:cNvSpPr txBox="1"/>
          <p:nvPr/>
        </p:nvSpPr>
        <p:spPr>
          <a:xfrm>
            <a:off x="8799616" y="59188"/>
            <a:ext cx="216637" cy="307777"/>
          </a:xfrm>
          <a:prstGeom prst="rect">
            <a:avLst/>
          </a:prstGeom>
          <a:noFill/>
        </p:spPr>
        <p:txBody>
          <a:bodyPr wrap="square" rtlCol="0">
            <a:spAutoFit/>
          </a:bodyPr>
          <a:lstStyle/>
          <a:p>
            <a:r>
              <a:rPr lang="it-IT" dirty="0" smtClean="0">
                <a:solidFill>
                  <a:schemeClr val="bg1"/>
                </a:solidFill>
              </a:rPr>
              <a:t>1</a:t>
            </a:r>
            <a:endParaRPr lang="it-IT" dirty="0">
              <a:solidFill>
                <a:schemeClr val="bg1"/>
              </a:solidFill>
            </a:endParaRPr>
          </a:p>
        </p:txBody>
      </p:sp>
      <p:sp>
        <p:nvSpPr>
          <p:cNvPr id="27" name="Rettangolo 26">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hlinkClick r:id="rId5"/>
              </a:rPr>
              <a:t>https://pixabay.com/en/colored-pencils-paint-school-2934857/</a:t>
            </a:r>
            <a:endParaRPr lang="it-IT" dirty="0" smtClean="0">
              <a:latin typeface="Gisha" panose="020B0502040204020203" pitchFamily="34" charset="-79"/>
              <a:cs typeface="Gisha" panose="020B0502040204020203" pitchFamily="34" charset="-79"/>
            </a:endParaRPr>
          </a:p>
          <a:p>
            <a:r>
              <a:rPr lang="it-IT" dirty="0" err="1" smtClean="0">
                <a:latin typeface="Gisha" panose="020B0502040204020203" pitchFamily="34" charset="-79"/>
                <a:cs typeface="Gisha" panose="020B0502040204020203" pitchFamily="34" charset="-79"/>
              </a:rPr>
              <a:t>Monomediale</a:t>
            </a:r>
            <a:r>
              <a:rPr lang="it-IT" dirty="0" smtClean="0">
                <a:latin typeface="Gisha" panose="020B0502040204020203" pitchFamily="34" charset="-79"/>
                <a:cs typeface="Gisha" panose="020B0502040204020203" pitchFamily="34" charset="-79"/>
              </a:rPr>
              <a:t> pagine non temporizzate</a:t>
            </a:r>
            <a:endParaRPr lang="it-IT" dirty="0">
              <a:latin typeface="Gisha" panose="020B0502040204020203" pitchFamily="34" charset="-79"/>
              <a:cs typeface="Gisha" panose="020B0502040204020203" pitchFamily="34" charset="-79"/>
            </a:endParaRPr>
          </a:p>
        </p:txBody>
      </p:sp>
      <p:sp>
        <p:nvSpPr>
          <p:cNvPr id="38" name="Ovale 37">
            <a:extLst>
              <a:ext uri="{FF2B5EF4-FFF2-40B4-BE49-F238E27FC236}">
                <a16:creationId xmlns:a16="http://schemas.microsoft.com/office/drawing/2014/main" id="{FF3BA2CB-58E3-4DFC-8F62-07E565B912E7}"/>
              </a:ext>
            </a:extLst>
          </p:cNvPr>
          <p:cNvSpPr/>
          <p:nvPr/>
        </p:nvSpPr>
        <p:spPr>
          <a:xfrm>
            <a:off x="344252" y="58575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3" name="Rettangolo 32"/>
          <p:cNvSpPr/>
          <p:nvPr/>
        </p:nvSpPr>
        <p:spPr>
          <a:xfrm>
            <a:off x="0" y="3942871"/>
            <a:ext cx="9144000" cy="738664"/>
          </a:xfrm>
          <a:prstGeom prst="rect">
            <a:avLst/>
          </a:prstGeom>
        </p:spPr>
        <p:txBody>
          <a:bodyPr wrap="square">
            <a:spAutoFit/>
          </a:bodyPr>
          <a:lstStyle/>
          <a:p>
            <a:pPr fontAlgn="base"/>
            <a:r>
              <a:rPr lang="it-IT" altLang="it-IT" dirty="0" smtClean="0">
                <a:latin typeface="Gisha" panose="020B0502040204020203" pitchFamily="34" charset="-79"/>
                <a:cs typeface="Gisha" panose="020B0502040204020203" pitchFamily="34" charset="-79"/>
              </a:rPr>
              <a:t>Nella scelta della composizione del portafoglio, il gestore deve tenere in considerazione la necessità di un’</a:t>
            </a:r>
            <a:r>
              <a:rPr lang="it-IT" altLang="it-IT" b="1" dirty="0" smtClean="0">
                <a:latin typeface="Gisha" panose="020B0502040204020203" pitchFamily="34" charset="-79"/>
                <a:cs typeface="Gisha" panose="020B0502040204020203" pitchFamily="34" charset="-79"/>
              </a:rPr>
              <a:t>adeguata diversificazione</a:t>
            </a:r>
            <a:r>
              <a:rPr lang="it-IT" altLang="it-IT" dirty="0" smtClean="0">
                <a:latin typeface="Gisha" panose="020B0502040204020203" pitchFamily="34" charset="-79"/>
                <a:cs typeface="Gisha" panose="020B0502040204020203" pitchFamily="34" charset="-79"/>
              </a:rPr>
              <a:t>, ossia della presenza di un elevato numero di strumenti finanziari tutti diversi tra loro. </a:t>
            </a:r>
          </a:p>
        </p:txBody>
      </p:sp>
      <p:sp>
        <p:nvSpPr>
          <p:cNvPr id="36" name="Ovale 35">
            <a:extLst>
              <a:ext uri="{FF2B5EF4-FFF2-40B4-BE49-F238E27FC236}">
                <a16:creationId xmlns:a16="http://schemas.microsoft.com/office/drawing/2014/main" id="{FF3BA2CB-58E3-4DFC-8F62-07E565B912E7}"/>
              </a:ext>
            </a:extLst>
          </p:cNvPr>
          <p:cNvSpPr/>
          <p:nvPr/>
        </p:nvSpPr>
        <p:spPr>
          <a:xfrm>
            <a:off x="0" y="360444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Tree>
    <p:custDataLst>
      <p:tags r:id="rId1"/>
    </p:custDataLst>
    <p:extLst>
      <p:ext uri="{BB962C8B-B14F-4D97-AF65-F5344CB8AC3E}">
        <p14:creationId xmlns:p14="http://schemas.microsoft.com/office/powerpoint/2010/main" val="7413280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5">
            <a:extLst>
              <a:ext uri="{FF2B5EF4-FFF2-40B4-BE49-F238E27FC236}">
                <a16:creationId xmlns:a16="http://schemas.microsoft.com/office/drawing/2014/main" id="{FE630332-10B7-4615-9E72-FE4FD5E1FF1A}"/>
              </a:ext>
            </a:extLst>
          </p:cNvPr>
          <p:cNvSpPr/>
          <p:nvPr/>
        </p:nvSpPr>
        <p:spPr>
          <a:xfrm>
            <a:off x="6297930" y="507510"/>
            <a:ext cx="2846070" cy="243078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99199" y="2721166"/>
            <a:ext cx="2846070" cy="2401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0" y="0"/>
            <a:ext cx="2789715" cy="2788920"/>
            <a:chOff x="4572000" y="0"/>
            <a:chExt cx="726471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64" name="TextBox 18">
              <a:extLst>
                <a:ext uri="{FF2B5EF4-FFF2-40B4-BE49-F238E27FC236}">
                  <a16:creationId xmlns:a16="http://schemas.microsoft.com/office/drawing/2014/main" id="{9DAF13B7-69C1-4416-88CB-D5439285AF73}"/>
                </a:ext>
              </a:extLst>
            </p:cNvPr>
            <p:cNvSpPr txBox="1"/>
            <p:nvPr/>
          </p:nvSpPr>
          <p:spPr>
            <a:xfrm>
              <a:off x="4804640" y="1419753"/>
              <a:ext cx="7032070" cy="1501546"/>
            </a:xfrm>
            <a:prstGeom prst="rect">
              <a:avLst/>
            </a:prstGeom>
            <a:grpFill/>
          </p:spPr>
          <p:txBody>
            <a:bodyPr wrap="square" rtlCol="0">
              <a:spAutoFit/>
            </a:bodyPr>
            <a:lstStyle/>
            <a:p>
              <a:pPr fontAlgn="base"/>
              <a:r>
                <a:rPr lang="it-IT" altLang="it-IT" sz="1200" dirty="0" smtClean="0">
                  <a:latin typeface="Gisha" panose="020B0502040204020203" pitchFamily="34" charset="-79"/>
                  <a:cs typeface="Gisha" panose="020B0502040204020203" pitchFamily="34" charset="-79"/>
                </a:rPr>
                <a:t>Come si è accennato, il rischio specifico di un particolare strumento finanziario può essere eliminato attraverso la diversificazione, cioè suddividendo l'investimento tra più strumenti finanziari.</a:t>
              </a:r>
            </a:p>
          </p:txBody>
        </p:sp>
      </p:grpSp>
      <p:sp>
        <p:nvSpPr>
          <p:cNvPr id="66" name="Rectangle 15">
            <a:extLst>
              <a:ext uri="{FF2B5EF4-FFF2-40B4-BE49-F238E27FC236}">
                <a16:creationId xmlns:a16="http://schemas.microsoft.com/office/drawing/2014/main" id="{FE630332-10B7-4615-9E72-FE4FD5E1FF1A}"/>
              </a:ext>
            </a:extLst>
          </p:cNvPr>
          <p:cNvSpPr/>
          <p:nvPr/>
        </p:nvSpPr>
        <p:spPr>
          <a:xfrm>
            <a:off x="3429000" y="2712720"/>
            <a:ext cx="2846070" cy="243078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68" name="Rectangle 16">
            <a:extLst>
              <a:ext uri="{FF2B5EF4-FFF2-40B4-BE49-F238E27FC236}">
                <a16:creationId xmlns:a16="http://schemas.microsoft.com/office/drawing/2014/main" id="{ECD6BB73-C5E3-4844-8D88-502490DDD103}"/>
              </a:ext>
            </a:extLst>
          </p:cNvPr>
          <p:cNvSpPr/>
          <p:nvPr/>
        </p:nvSpPr>
        <p:spPr>
          <a:xfrm>
            <a:off x="6297930" y="2725989"/>
            <a:ext cx="2846070" cy="241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e 36">
            <a:extLst>
              <a:ext uri="{FF2B5EF4-FFF2-40B4-BE49-F238E27FC236}">
                <a16:creationId xmlns:a16="http://schemas.microsoft.com/office/drawing/2014/main" id="{0BBE6C40-1A43-4D0D-BFDC-F0CC7AEF254F}"/>
              </a:ext>
            </a:extLst>
          </p:cNvPr>
          <p:cNvSpPr/>
          <p:nvPr/>
        </p:nvSpPr>
        <p:spPr>
          <a:xfrm>
            <a:off x="4715957" y="79776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a:t>
            </a:r>
            <a:endParaRPr lang="it-IT" sz="1400" dirty="0"/>
          </a:p>
        </p:txBody>
      </p:sp>
      <p:sp>
        <p:nvSpPr>
          <p:cNvPr id="25" name="CasellaDiTesto 24">
            <a:extLst>
              <a:ext uri="{FF2B5EF4-FFF2-40B4-BE49-F238E27FC236}">
                <a16:creationId xmlns:a16="http://schemas.microsoft.com/office/drawing/2014/main" id="{C0A0A019-4101-405A-A9E2-D888CCBC06AA}"/>
              </a:ext>
            </a:extLst>
          </p:cNvPr>
          <p:cNvSpPr txBox="1"/>
          <p:nvPr/>
        </p:nvSpPr>
        <p:spPr>
          <a:xfrm>
            <a:off x="747213" y="62759"/>
            <a:ext cx="7426115"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Diversificare gli investimenti 1/4</a:t>
            </a:r>
            <a:endParaRPr lang="it-IT" sz="1800" b="1" dirty="0">
              <a:solidFill>
                <a:schemeClr val="bg1"/>
              </a:solidFill>
              <a:latin typeface="Corbel" panose="020B0503020204020204" pitchFamily="34" charset="0"/>
            </a:endParaRPr>
          </a:p>
        </p:txBody>
      </p:sp>
      <p:sp>
        <p:nvSpPr>
          <p:cNvPr id="26" name="CasellaDiTesto 25">
            <a:extLst>
              <a:ext uri="{FF2B5EF4-FFF2-40B4-BE49-F238E27FC236}">
                <a16:creationId xmlns:a16="http://schemas.microsoft.com/office/drawing/2014/main" id="{508C7F20-8995-455E-8C32-800A871E629F}"/>
              </a:ext>
            </a:extLst>
          </p:cNvPr>
          <p:cNvSpPr txBox="1"/>
          <p:nvPr/>
        </p:nvSpPr>
        <p:spPr>
          <a:xfrm>
            <a:off x="8611738" y="59188"/>
            <a:ext cx="404516" cy="307777"/>
          </a:xfrm>
          <a:prstGeom prst="rect">
            <a:avLst/>
          </a:prstGeom>
          <a:noFill/>
        </p:spPr>
        <p:txBody>
          <a:bodyPr wrap="square" rtlCol="0">
            <a:spAutoFit/>
          </a:bodyPr>
          <a:lstStyle/>
          <a:p>
            <a:r>
              <a:rPr lang="it-IT" dirty="0" smtClean="0">
                <a:solidFill>
                  <a:schemeClr val="bg1"/>
                </a:solidFill>
              </a:rPr>
              <a:t>19</a:t>
            </a:r>
            <a:endParaRPr lang="it-IT" dirty="0">
              <a:solidFill>
                <a:schemeClr val="bg1"/>
              </a:solidFill>
            </a:endParaRPr>
          </a:p>
        </p:txBody>
      </p:sp>
      <p:sp>
        <p:nvSpPr>
          <p:cNvPr id="44" name="Ovale 43">
            <a:extLst>
              <a:ext uri="{FF2B5EF4-FFF2-40B4-BE49-F238E27FC236}">
                <a16:creationId xmlns:a16="http://schemas.microsoft.com/office/drawing/2014/main" id="{20821F5B-1460-4100-9D59-0F214412F310}"/>
              </a:ext>
            </a:extLst>
          </p:cNvPr>
          <p:cNvSpPr/>
          <p:nvPr/>
        </p:nvSpPr>
        <p:spPr>
          <a:xfrm>
            <a:off x="8180322" y="489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33" name="Ovale 32">
            <a:extLst>
              <a:ext uri="{FF2B5EF4-FFF2-40B4-BE49-F238E27FC236}">
                <a16:creationId xmlns:a16="http://schemas.microsoft.com/office/drawing/2014/main" id="{20821F5B-1460-4100-9D59-0F214412F310}"/>
              </a:ext>
            </a:extLst>
          </p:cNvPr>
          <p:cNvSpPr/>
          <p:nvPr/>
        </p:nvSpPr>
        <p:spPr>
          <a:xfrm>
            <a:off x="4370322" y="281576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4</a:t>
            </a:r>
            <a:endParaRPr lang="it-IT" sz="1400" dirty="0"/>
          </a:p>
        </p:txBody>
      </p:sp>
      <p:sp>
        <p:nvSpPr>
          <p:cNvPr id="34" name="Ovale 33">
            <a:extLst>
              <a:ext uri="{FF2B5EF4-FFF2-40B4-BE49-F238E27FC236}">
                <a16:creationId xmlns:a16="http://schemas.microsoft.com/office/drawing/2014/main" id="{20821F5B-1460-4100-9D59-0F214412F310}"/>
              </a:ext>
            </a:extLst>
          </p:cNvPr>
          <p:cNvSpPr/>
          <p:nvPr/>
        </p:nvSpPr>
        <p:spPr>
          <a:xfrm>
            <a:off x="7144002" y="279544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5</a:t>
            </a:r>
            <a:endParaRPr lang="it-IT" sz="1400" dirty="0"/>
          </a:p>
        </p:txBody>
      </p:sp>
      <p:sp>
        <p:nvSpPr>
          <p:cNvPr id="38" name="Rettangolo 37"/>
          <p:cNvSpPr/>
          <p:nvPr/>
        </p:nvSpPr>
        <p:spPr>
          <a:xfrm>
            <a:off x="3517900" y="3180318"/>
            <a:ext cx="2781300" cy="1415772"/>
          </a:xfrm>
          <a:prstGeom prst="rect">
            <a:avLst/>
          </a:prstGeom>
        </p:spPr>
        <p:txBody>
          <a:bodyPr wrap="square">
            <a:spAutoFit/>
          </a:bodyPr>
          <a:lstStyle/>
          <a:p>
            <a:pPr fontAlgn="base"/>
            <a:r>
              <a:rPr lang="it-IT" altLang="it-IT" sz="1200" dirty="0" smtClean="0">
                <a:latin typeface="Gisha" panose="020B0502040204020203" pitchFamily="34" charset="-79"/>
                <a:cs typeface="Gisha" panose="020B0502040204020203" pitchFamily="34" charset="-79"/>
              </a:rPr>
              <a:t>Ciò è possibile perché gli strumenti finanziari reagiscono all’andamento dei mercati in maniera differente; pertanto </a:t>
            </a:r>
            <a:r>
              <a:rPr lang="it-IT" altLang="it-IT" sz="1200" b="1" dirty="0" smtClean="0">
                <a:latin typeface="Gisha" panose="020B0502040204020203" pitchFamily="34" charset="-79"/>
                <a:cs typeface="Gisha" panose="020B0502040204020203" pitchFamily="34" charset="-79"/>
              </a:rPr>
              <a:t>le perdite registrate su alcune tipologie di investimento vengono compensate dai guadagni ottenuti da altri investimenti</a:t>
            </a:r>
            <a:r>
              <a:rPr lang="it-IT" altLang="it-IT" sz="1200" dirty="0" smtClean="0">
                <a:latin typeface="Gisha" panose="020B0502040204020203" pitchFamily="34" charset="-79"/>
                <a:cs typeface="Gisha" panose="020B0502040204020203" pitchFamily="34" charset="-79"/>
              </a:rPr>
              <a:t>.</a:t>
            </a:r>
          </a:p>
        </p:txBody>
      </p:sp>
      <p:sp>
        <p:nvSpPr>
          <p:cNvPr id="39" name="Rettangolo 38"/>
          <p:cNvSpPr/>
          <p:nvPr/>
        </p:nvSpPr>
        <p:spPr>
          <a:xfrm>
            <a:off x="6438900" y="737634"/>
            <a:ext cx="2705100" cy="1661993"/>
          </a:xfrm>
          <a:prstGeom prst="rect">
            <a:avLst/>
          </a:prstGeom>
        </p:spPr>
        <p:txBody>
          <a:bodyPr wrap="square">
            <a:spAutoFit/>
          </a:bodyPr>
          <a:lstStyle/>
          <a:p>
            <a:pPr fontAlgn="base"/>
            <a:endParaRPr lang="it-IT" u="sng" dirty="0" smtClean="0"/>
          </a:p>
          <a:p>
            <a:pPr fontAlgn="base">
              <a:buNone/>
            </a:pPr>
            <a:endParaRPr lang="it-IT" dirty="0" smtClean="0"/>
          </a:p>
          <a:p>
            <a:pPr fontAlgn="base"/>
            <a:r>
              <a:rPr lang="it-IT" altLang="it-IT" sz="1200" b="1" dirty="0" smtClean="0">
                <a:latin typeface="Gisha" panose="020B0502040204020203" pitchFamily="34" charset="-79"/>
                <a:cs typeface="Gisha" panose="020B0502040204020203" pitchFamily="34" charset="-79"/>
              </a:rPr>
              <a:t>La diversificazione riduce sistematicamente il rischio del portafoglio </a:t>
            </a:r>
            <a:r>
              <a:rPr lang="it-IT" altLang="it-IT" sz="1200" dirty="0" smtClean="0">
                <a:latin typeface="Gisha" panose="020B0502040204020203" pitchFamily="34" charset="-79"/>
                <a:cs typeface="Gisha" panose="020B0502040204020203" pitchFamily="34" charset="-79"/>
              </a:rPr>
              <a:t>poiché la correlazione che esiste tra diversi titoli non è mai perfetta.</a:t>
            </a:r>
          </a:p>
          <a:p>
            <a:pPr fontAlgn="base"/>
            <a:endParaRPr lang="it-IT" b="1" dirty="0" smtClean="0"/>
          </a:p>
        </p:txBody>
      </p:sp>
      <p:sp>
        <p:nvSpPr>
          <p:cNvPr id="45" name="Rettangolo 44"/>
          <p:cNvSpPr/>
          <p:nvPr/>
        </p:nvSpPr>
        <p:spPr>
          <a:xfrm>
            <a:off x="6449916" y="3179552"/>
            <a:ext cx="2501900" cy="861774"/>
          </a:xfrm>
          <a:prstGeom prst="rect">
            <a:avLst/>
          </a:prstGeom>
        </p:spPr>
        <p:txBody>
          <a:bodyPr wrap="square">
            <a:spAutoFit/>
          </a:bodyPr>
          <a:lstStyle/>
          <a:p>
            <a:r>
              <a:rPr lang="it-IT" altLang="it-IT" sz="1200" dirty="0" smtClean="0">
                <a:latin typeface="Gisha" panose="020B0502040204020203" pitchFamily="34" charset="-79"/>
                <a:cs typeface="Gisha" panose="020B0502040204020203" pitchFamily="34" charset="-79"/>
              </a:rPr>
              <a:t>In altri termini, la diversificazione degli investimenti ha lo scopo di ridurre la rischiosità dei medesimi senza pregiudicarne la redditività.</a:t>
            </a:r>
          </a:p>
        </p:txBody>
      </p:sp>
      <p:sp>
        <p:nvSpPr>
          <p:cNvPr id="46" name="Rettangolo 4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https://unsplash.com/photos/SmZWvAkKRVM</a:t>
            </a:r>
            <a:endParaRPr lang="it-IT" dirty="0">
              <a:latin typeface="Gisha" panose="020B0502040204020203" pitchFamily="34" charset="-79"/>
              <a:cs typeface="Gisha" panose="020B0502040204020203" pitchFamily="34" charset="-79"/>
            </a:endParaRPr>
          </a:p>
        </p:txBody>
      </p:sp>
      <p:sp>
        <p:nvSpPr>
          <p:cNvPr id="47" name="Ovale 46">
            <a:extLst>
              <a:ext uri="{FF2B5EF4-FFF2-40B4-BE49-F238E27FC236}">
                <a16:creationId xmlns:a16="http://schemas.microsoft.com/office/drawing/2014/main" id="{0BBE6C40-1A43-4D0D-BFDC-F0CC7AEF254F}"/>
              </a:ext>
            </a:extLst>
          </p:cNvPr>
          <p:cNvSpPr/>
          <p:nvPr/>
        </p:nvSpPr>
        <p:spPr>
          <a:xfrm>
            <a:off x="0" y="67076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1</a:t>
            </a:r>
            <a:endParaRPr lang="it-IT" sz="1400" dirty="0"/>
          </a:p>
        </p:txBody>
      </p:sp>
      <p:pic>
        <p:nvPicPr>
          <p:cNvPr id="2052" name="Picture 4" descr="https://images.unsplash.com/photo-1507696460378-fc372bb90ed3?ixlib=rb-0.3.5&amp;ixid=eyJhcHBfaWQiOjEyMDd9&amp;s=156afbbc2bdbc645d1ec16cf7c042573&amp;dpr=1&amp;auto=format&amp;fit=crop&amp;w=1000&amp;q=80&amp;cs=tinysrgb"/>
          <p:cNvPicPr>
            <a:picLocks noChangeAspect="1" noChangeArrowheads="1"/>
          </p:cNvPicPr>
          <p:nvPr/>
        </p:nvPicPr>
        <p:blipFill>
          <a:blip r:embed="rId4" cstate="print"/>
          <a:srcRect l="63764" t="26890"/>
          <a:stretch>
            <a:fillRect/>
          </a:stretch>
        </p:blipFill>
        <p:spPr bwMode="auto">
          <a:xfrm>
            <a:off x="0" y="484742"/>
            <a:ext cx="3451492" cy="4658758"/>
          </a:xfrm>
          <a:prstGeom prst="rect">
            <a:avLst/>
          </a:prstGeom>
          <a:noFill/>
        </p:spPr>
      </p:pic>
    </p:spTree>
    <p:custDataLst>
      <p:tags r:id="rId1"/>
    </p:custDataLst>
    <p:extLst>
      <p:ext uri="{BB962C8B-B14F-4D97-AF65-F5344CB8AC3E}">
        <p14:creationId xmlns:p14="http://schemas.microsoft.com/office/powerpoint/2010/main" val="98610812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images.unsplash.com/photo-1507696460378-fc372bb90ed3?ixlib=rb-0.3.5&amp;ixid=eyJhcHBfaWQiOjEyMDd9&amp;s=156afbbc2bdbc645d1ec16cf7c042573&amp;dpr=1&amp;auto=format&amp;fit=crop&amp;w=1000&amp;q=80&amp;cs=tinysrgb"/>
          <p:cNvPicPr>
            <a:picLocks noChangeAspect="1" noChangeArrowheads="1"/>
          </p:cNvPicPr>
          <p:nvPr/>
        </p:nvPicPr>
        <p:blipFill>
          <a:blip r:embed="rId4" cstate="print"/>
          <a:srcRect t="23843" b="36536"/>
          <a:stretch>
            <a:fillRect/>
          </a:stretch>
        </p:blipFill>
        <p:spPr bwMode="auto">
          <a:xfrm>
            <a:off x="0" y="484742"/>
            <a:ext cx="9144000" cy="2423711"/>
          </a:xfrm>
          <a:prstGeom prst="rect">
            <a:avLst/>
          </a:prstGeom>
          <a:noFill/>
        </p:spPr>
      </p:pic>
      <p:sp>
        <p:nvSpPr>
          <p:cNvPr id="3" name="Rectangle 2"/>
          <p:cNvSpPr/>
          <p:nvPr/>
        </p:nvSpPr>
        <p:spPr>
          <a:xfrm>
            <a:off x="0" y="2922652"/>
            <a:ext cx="9144000" cy="1032403"/>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979508F-5AAD-4857-9EB3-DE29AFA7C2F6}"/>
              </a:ext>
            </a:extLst>
          </p:cNvPr>
          <p:cNvSpPr txBox="1"/>
          <p:nvPr/>
        </p:nvSpPr>
        <p:spPr>
          <a:xfrm>
            <a:off x="510990" y="62759"/>
            <a:ext cx="8280313"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Diversificare gli investimenti 2/4</a:t>
            </a:r>
            <a:endParaRPr lang="it-IT" sz="1800" b="1" dirty="0">
              <a:solidFill>
                <a:schemeClr val="bg1"/>
              </a:solidFill>
              <a:latin typeface="Corbel" panose="020B0503020204020204" pitchFamily="34" charset="0"/>
            </a:endParaRPr>
          </a:p>
        </p:txBody>
      </p:sp>
      <p:sp>
        <p:nvSpPr>
          <p:cNvPr id="22" name="CasellaDiTesto 21">
            <a:extLst>
              <a:ext uri="{FF2B5EF4-FFF2-40B4-BE49-F238E27FC236}">
                <a16:creationId xmlns:a16="http://schemas.microsoft.com/office/drawing/2014/main" id="{0523C5C6-AF2C-477F-8FE5-CFE7C66D5EF3}"/>
              </a:ext>
            </a:extLst>
          </p:cNvPr>
          <p:cNvSpPr txBox="1"/>
          <p:nvPr/>
        </p:nvSpPr>
        <p:spPr>
          <a:xfrm>
            <a:off x="8635396" y="59188"/>
            <a:ext cx="380858" cy="307777"/>
          </a:xfrm>
          <a:prstGeom prst="rect">
            <a:avLst/>
          </a:prstGeom>
          <a:noFill/>
        </p:spPr>
        <p:txBody>
          <a:bodyPr wrap="square" rtlCol="0">
            <a:spAutoFit/>
          </a:bodyPr>
          <a:lstStyle/>
          <a:p>
            <a:r>
              <a:rPr lang="it-IT" dirty="0" smtClean="0">
                <a:solidFill>
                  <a:schemeClr val="bg1"/>
                </a:solidFill>
              </a:rPr>
              <a:t>20</a:t>
            </a:r>
            <a:endParaRPr lang="it-IT" dirty="0">
              <a:solidFill>
                <a:schemeClr val="bg1"/>
              </a:solidFill>
            </a:endParaRP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0" y="2974356"/>
            <a:ext cx="9144000" cy="1200329"/>
          </a:xfrm>
          <a:prstGeom prst="rect">
            <a:avLst/>
          </a:prstGeom>
          <a:noFill/>
        </p:spPr>
        <p:txBody>
          <a:bodyPr wrap="square" rtlCol="0">
            <a:spAutoFit/>
          </a:bodyPr>
          <a:lstStyle/>
          <a:p>
            <a:r>
              <a:rPr lang="it-IT" altLang="it-IT" sz="1200" dirty="0" smtClean="0">
                <a:latin typeface="Gisha" panose="020B0502040204020203" pitchFamily="34" charset="-79"/>
                <a:cs typeface="Gisha" panose="020B0502040204020203" pitchFamily="34" charset="-79"/>
              </a:rPr>
              <a:t>Peraltro, corrisponde a una regola dettata dal buon senso il comportamento degli investitori tendente a non concentrare la loro ricchezza su un solo titolo, preferendo detenere portafogli composti da più titoli. Tale comportamento risponde alla prescrizione secondo la quale non sarebbe conveniente “riporre tutte le uova in un paniere”,  secondo la famosa affermazione che Miguel de Cervantes mette in bocca a </a:t>
            </a:r>
            <a:r>
              <a:rPr lang="it-IT" altLang="it-IT" sz="1200" dirty="0" err="1" smtClean="0">
                <a:latin typeface="Gisha" panose="020B0502040204020203" pitchFamily="34" charset="-79"/>
                <a:cs typeface="Gisha" panose="020B0502040204020203" pitchFamily="34" charset="-79"/>
              </a:rPr>
              <a:t>Sancho</a:t>
            </a:r>
            <a:r>
              <a:rPr lang="it-IT" altLang="it-IT" sz="1200" dirty="0" smtClean="0">
                <a:latin typeface="Gisha" panose="020B0502040204020203" pitchFamily="34" charset="-79"/>
                <a:cs typeface="Gisha" panose="020B0502040204020203" pitchFamily="34" charset="-79"/>
              </a:rPr>
              <a:t> Panza.</a:t>
            </a:r>
            <a:r>
              <a:rPr lang="it-IT" sz="1200" b="1" dirty="0" smtClean="0"/>
              <a:t> </a:t>
            </a:r>
            <a:endParaRPr lang="it-IT" sz="1200" dirty="0" smtClean="0"/>
          </a:p>
          <a:p>
            <a:endParaRPr lang="it-IT" altLang="it-IT" sz="1200" dirty="0" smtClean="0">
              <a:latin typeface="Gisha" panose="020B0502040204020203" pitchFamily="34" charset="-79"/>
              <a:cs typeface="Gisha" panose="020B0502040204020203" pitchFamily="34" charset="-79"/>
            </a:endParaRPr>
          </a:p>
          <a:p>
            <a:endParaRPr lang="it-IT" altLang="it-IT" sz="1200" dirty="0" smtClean="0">
              <a:latin typeface="Gisha" panose="020B0502040204020203" pitchFamily="34" charset="-79"/>
              <a:cs typeface="Gisha" panose="020B0502040204020203" pitchFamily="34" charset="-79"/>
            </a:endParaRPr>
          </a:p>
        </p:txBody>
      </p:sp>
      <p:sp>
        <p:nvSpPr>
          <p:cNvPr id="25" name="Rettangolo 24"/>
          <p:cNvSpPr/>
          <p:nvPr/>
        </p:nvSpPr>
        <p:spPr>
          <a:xfrm>
            <a:off x="0" y="4404836"/>
            <a:ext cx="9144000" cy="276999"/>
          </a:xfrm>
          <a:prstGeom prst="rect">
            <a:avLst/>
          </a:prstGeom>
        </p:spPr>
        <p:txBody>
          <a:bodyPr wrap="square">
            <a:spAutoFit/>
          </a:bodyPr>
          <a:lstStyle/>
          <a:p>
            <a:endParaRPr lang="it-IT" altLang="it-IT" sz="1200" dirty="0" smtClean="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https://unsplash.com/photos/SmZWvAkKRVM</a:t>
            </a:r>
            <a:endParaRPr lang="it-IT" dirty="0">
              <a:latin typeface="Gisha" panose="020B0502040204020203" pitchFamily="34" charset="-79"/>
              <a:cs typeface="Gisha" panose="020B0502040204020203" pitchFamily="34" charset="-79"/>
            </a:endParaRPr>
          </a:p>
        </p:txBody>
      </p:sp>
      <p:sp>
        <p:nvSpPr>
          <p:cNvPr id="35" name="Ovale 34">
            <a:extLst>
              <a:ext uri="{FF2B5EF4-FFF2-40B4-BE49-F238E27FC236}">
                <a16:creationId xmlns:a16="http://schemas.microsoft.com/office/drawing/2014/main" id="{1AE967E7-665F-4FD1-ABF8-7458B9A84DC6}"/>
              </a:ext>
            </a:extLst>
          </p:cNvPr>
          <p:cNvSpPr/>
          <p:nvPr/>
        </p:nvSpPr>
        <p:spPr>
          <a:xfrm>
            <a:off x="3417933" y="80147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8" name="Ovale 37">
            <a:extLst>
              <a:ext uri="{FF2B5EF4-FFF2-40B4-BE49-F238E27FC236}">
                <a16:creationId xmlns:a16="http://schemas.microsoft.com/office/drawing/2014/main" id="{1AE967E7-665F-4FD1-ABF8-7458B9A84DC6}"/>
              </a:ext>
            </a:extLst>
          </p:cNvPr>
          <p:cNvSpPr/>
          <p:nvPr/>
        </p:nvSpPr>
        <p:spPr>
          <a:xfrm>
            <a:off x="-380913" y="446321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3</a:t>
            </a:r>
            <a:endParaRPr lang="it-IT" sz="1400" dirty="0"/>
          </a:p>
        </p:txBody>
      </p:sp>
      <p:sp>
        <p:nvSpPr>
          <p:cNvPr id="39" name="Ovale 38">
            <a:extLst>
              <a:ext uri="{FF2B5EF4-FFF2-40B4-BE49-F238E27FC236}">
                <a16:creationId xmlns:a16="http://schemas.microsoft.com/office/drawing/2014/main" id="{1AE967E7-665F-4FD1-ABF8-7458B9A84DC6}"/>
              </a:ext>
            </a:extLst>
          </p:cNvPr>
          <p:cNvSpPr/>
          <p:nvPr/>
        </p:nvSpPr>
        <p:spPr>
          <a:xfrm>
            <a:off x="-380913" y="333966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2</a:t>
            </a:r>
            <a:endParaRPr lang="it-IT" sz="1400" dirty="0"/>
          </a:p>
        </p:txBody>
      </p:sp>
      <p:sp>
        <p:nvSpPr>
          <p:cNvPr id="18" name="Rettangolo 17"/>
          <p:cNvSpPr/>
          <p:nvPr/>
        </p:nvSpPr>
        <p:spPr>
          <a:xfrm>
            <a:off x="30257" y="4174685"/>
            <a:ext cx="9144000" cy="1046440"/>
          </a:xfrm>
          <a:prstGeom prst="rect">
            <a:avLst/>
          </a:prstGeom>
        </p:spPr>
        <p:txBody>
          <a:bodyPr wrap="square">
            <a:spAutoFit/>
          </a:bodyPr>
          <a:lstStyle/>
          <a:p>
            <a:r>
              <a:rPr lang="it-IT" altLang="it-IT" sz="1200" dirty="0" smtClean="0">
                <a:latin typeface="Gisha" panose="020B0502040204020203" pitchFamily="34" charset="-79"/>
                <a:cs typeface="Gisha" panose="020B0502040204020203" pitchFamily="34" charset="-79"/>
              </a:rPr>
              <a:t>Questa regola di buon senso ha poi trovato una sua formalizzazione teorica negli anni '50 del secolo scorso. Resa celebre dai lavori del premio Nobel per l'economia </a:t>
            </a:r>
            <a:r>
              <a:rPr lang="it-IT" altLang="it-IT" sz="1200" b="1" dirty="0" smtClean="0">
                <a:latin typeface="Gisha" panose="020B0502040204020203" pitchFamily="34" charset="-79"/>
                <a:cs typeface="Gisha" panose="020B0502040204020203" pitchFamily="34" charset="-79"/>
              </a:rPr>
              <a:t>Harry </a:t>
            </a:r>
            <a:r>
              <a:rPr lang="it-IT" altLang="it-IT" sz="1200" b="1" dirty="0" err="1" smtClean="0">
                <a:latin typeface="Gisha" panose="020B0502040204020203" pitchFamily="34" charset="-79"/>
                <a:cs typeface="Gisha" panose="020B0502040204020203" pitchFamily="34" charset="-79"/>
              </a:rPr>
              <a:t>Markowitz</a:t>
            </a:r>
            <a:r>
              <a:rPr lang="it-IT" altLang="it-IT" sz="1200" b="1" dirty="0" smtClean="0">
                <a:latin typeface="Gisha" panose="020B0502040204020203" pitchFamily="34" charset="-79"/>
                <a:cs typeface="Gisha" panose="020B0502040204020203" pitchFamily="34" charset="-79"/>
              </a:rPr>
              <a:t> </a:t>
            </a:r>
            <a:r>
              <a:rPr lang="it-IT" altLang="it-IT" sz="1200" dirty="0" smtClean="0">
                <a:latin typeface="Gisha" panose="020B0502040204020203" pitchFamily="34" charset="-79"/>
                <a:cs typeface="Gisha" panose="020B0502040204020203" pitchFamily="34" charset="-79"/>
              </a:rPr>
              <a:t>nell’articolo Portfolio </a:t>
            </a:r>
            <a:r>
              <a:rPr lang="it-IT" altLang="it-IT" sz="1200" dirty="0" err="1" smtClean="0">
                <a:latin typeface="Gisha" panose="020B0502040204020203" pitchFamily="34" charset="-79"/>
                <a:cs typeface="Gisha" panose="020B0502040204020203" pitchFamily="34" charset="-79"/>
              </a:rPr>
              <a:t>Selection</a:t>
            </a:r>
            <a:r>
              <a:rPr lang="it-IT" altLang="it-IT" sz="1200" dirty="0" smtClean="0">
                <a:latin typeface="Gisha" panose="020B0502040204020203" pitchFamily="34" charset="-79"/>
                <a:cs typeface="Gisha" panose="020B0502040204020203" pitchFamily="34" charset="-79"/>
              </a:rPr>
              <a:t> pubblicato sul Journal </a:t>
            </a:r>
            <a:r>
              <a:rPr lang="it-IT" altLang="it-IT" sz="1200" dirty="0" err="1" smtClean="0">
                <a:latin typeface="Gisha" panose="020B0502040204020203" pitchFamily="34" charset="-79"/>
                <a:cs typeface="Gisha" panose="020B0502040204020203" pitchFamily="34" charset="-79"/>
              </a:rPr>
              <a:t>of</a:t>
            </a:r>
            <a:r>
              <a:rPr lang="it-IT" altLang="it-IT" sz="1200" dirty="0" smtClean="0">
                <a:latin typeface="Gisha" panose="020B0502040204020203" pitchFamily="34" charset="-79"/>
                <a:cs typeface="Gisha" panose="020B0502040204020203" pitchFamily="34" charset="-79"/>
              </a:rPr>
              <a:t> Finance nel 1952, la </a:t>
            </a:r>
            <a:r>
              <a:rPr lang="it-IT" altLang="it-IT" sz="1200" b="1" dirty="0" smtClean="0">
                <a:latin typeface="Gisha" panose="020B0502040204020203" pitchFamily="34" charset="-79"/>
                <a:cs typeface="Gisha" panose="020B0502040204020203" pitchFamily="34" charset="-79"/>
              </a:rPr>
              <a:t>teoria della diversificazione </a:t>
            </a:r>
            <a:r>
              <a:rPr lang="it-IT" altLang="it-IT" sz="1200" dirty="0" smtClean="0">
                <a:latin typeface="Gisha" panose="020B0502040204020203" pitchFamily="34" charset="-79"/>
                <a:cs typeface="Gisha" panose="020B0502040204020203" pitchFamily="34" charset="-79"/>
              </a:rPr>
              <a:t>si basa su una proprietà della varianza considerata come misura della rischiosità di un portafoglio di titoli. </a:t>
            </a:r>
          </a:p>
          <a:p>
            <a:pPr>
              <a:buNone/>
            </a:pPr>
            <a:r>
              <a:rPr lang="it-IT" b="1" dirty="0" smtClean="0"/>
              <a:t> </a:t>
            </a:r>
            <a:endParaRPr lang="it-IT" dirty="0"/>
          </a:p>
        </p:txBody>
      </p:sp>
    </p:spTree>
    <p:custDataLst>
      <p:tags r:id="rId1"/>
    </p:custDataLst>
    <p:extLst>
      <p:ext uri="{BB962C8B-B14F-4D97-AF65-F5344CB8AC3E}">
        <p14:creationId xmlns:p14="http://schemas.microsoft.com/office/powerpoint/2010/main" val="3690861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images.unsplash.com/photo-1507696460378-fc372bb90ed3?ixlib=rb-0.3.5&amp;ixid=eyJhcHBfaWQiOjEyMDd9&amp;s=156afbbc2bdbc645d1ec16cf7c042573&amp;dpr=1&amp;auto=format&amp;fit=crop&amp;w=1000&amp;q=80&amp;cs=tinysrgb"/>
          <p:cNvPicPr>
            <a:picLocks noChangeAspect="1" noChangeArrowheads="1"/>
          </p:cNvPicPr>
          <p:nvPr/>
        </p:nvPicPr>
        <p:blipFill>
          <a:blip r:embed="rId4" cstate="print"/>
          <a:srcRect t="23843" b="36536"/>
          <a:stretch>
            <a:fillRect/>
          </a:stretch>
        </p:blipFill>
        <p:spPr bwMode="auto">
          <a:xfrm>
            <a:off x="0" y="484742"/>
            <a:ext cx="9144000" cy="2423711"/>
          </a:xfrm>
          <a:prstGeom prst="rect">
            <a:avLst/>
          </a:prstGeom>
          <a:noFill/>
        </p:spPr>
      </p:pic>
      <p:sp>
        <p:nvSpPr>
          <p:cNvPr id="3" name="Rectangle 2"/>
          <p:cNvSpPr/>
          <p:nvPr/>
        </p:nvSpPr>
        <p:spPr>
          <a:xfrm>
            <a:off x="0" y="2922652"/>
            <a:ext cx="9144000" cy="1032403"/>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979508F-5AAD-4857-9EB3-DE29AFA7C2F6}"/>
              </a:ext>
            </a:extLst>
          </p:cNvPr>
          <p:cNvSpPr txBox="1"/>
          <p:nvPr/>
        </p:nvSpPr>
        <p:spPr>
          <a:xfrm>
            <a:off x="510990" y="62759"/>
            <a:ext cx="8280313"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Diversificare gli investimenti 3/4</a:t>
            </a:r>
            <a:endParaRPr lang="it-IT" sz="1800" b="1" dirty="0">
              <a:solidFill>
                <a:schemeClr val="bg1"/>
              </a:solidFill>
              <a:latin typeface="Corbel" panose="020B0503020204020204" pitchFamily="34" charset="0"/>
            </a:endParaRPr>
          </a:p>
        </p:txBody>
      </p:sp>
      <p:sp>
        <p:nvSpPr>
          <p:cNvPr id="22" name="CasellaDiTesto 21">
            <a:extLst>
              <a:ext uri="{FF2B5EF4-FFF2-40B4-BE49-F238E27FC236}">
                <a16:creationId xmlns:a16="http://schemas.microsoft.com/office/drawing/2014/main" id="{0523C5C6-AF2C-477F-8FE5-CFE7C66D5EF3}"/>
              </a:ext>
            </a:extLst>
          </p:cNvPr>
          <p:cNvSpPr txBox="1"/>
          <p:nvPr/>
        </p:nvSpPr>
        <p:spPr>
          <a:xfrm>
            <a:off x="8635396" y="59188"/>
            <a:ext cx="380858" cy="307777"/>
          </a:xfrm>
          <a:prstGeom prst="rect">
            <a:avLst/>
          </a:prstGeom>
          <a:noFill/>
        </p:spPr>
        <p:txBody>
          <a:bodyPr wrap="square" rtlCol="0">
            <a:spAutoFit/>
          </a:bodyPr>
          <a:lstStyle/>
          <a:p>
            <a:r>
              <a:rPr lang="it-IT" dirty="0" smtClean="0">
                <a:solidFill>
                  <a:schemeClr val="bg1"/>
                </a:solidFill>
              </a:rPr>
              <a:t>21</a:t>
            </a:r>
            <a:endParaRPr lang="it-IT" dirty="0">
              <a:solidFill>
                <a:schemeClr val="bg1"/>
              </a:solidFill>
            </a:endParaRP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0" y="2974356"/>
            <a:ext cx="9144000" cy="1015663"/>
          </a:xfrm>
          <a:prstGeom prst="rect">
            <a:avLst/>
          </a:prstGeom>
          <a:noFill/>
        </p:spPr>
        <p:txBody>
          <a:bodyPr wrap="square" rtlCol="0">
            <a:spAutoFit/>
          </a:bodyPr>
          <a:lstStyle/>
          <a:p>
            <a:pPr algn="just">
              <a:buNone/>
            </a:pPr>
            <a:endParaRPr lang="it-IT" altLang="it-IT" sz="1200" dirty="0" smtClean="0">
              <a:latin typeface="Gisha" panose="020B0502040204020203" pitchFamily="34" charset="-79"/>
              <a:cs typeface="Gisha" panose="020B0502040204020203" pitchFamily="34" charset="-79"/>
            </a:endParaRPr>
          </a:p>
          <a:p>
            <a:pPr algn="just">
              <a:buNone/>
            </a:pPr>
            <a:r>
              <a:rPr lang="it-IT" altLang="it-IT" sz="1200" dirty="0" smtClean="0">
                <a:latin typeface="Gisha" panose="020B0502040204020203" pitchFamily="34" charset="-79"/>
                <a:cs typeface="Gisha" panose="020B0502040204020203" pitchFamily="34" charset="-79"/>
              </a:rPr>
              <a:t>Presi due o più titoli con la </a:t>
            </a:r>
            <a:r>
              <a:rPr lang="it-IT" altLang="it-IT" sz="1200" b="1" dirty="0" smtClean="0">
                <a:latin typeface="Gisha" panose="020B0502040204020203" pitchFamily="34" charset="-79"/>
                <a:cs typeface="Gisha" panose="020B0502040204020203" pitchFamily="34" charset="-79"/>
              </a:rPr>
              <a:t>medesima varianza</a:t>
            </a:r>
            <a:r>
              <a:rPr lang="it-IT" altLang="it-IT" sz="1200" dirty="0" smtClean="0">
                <a:latin typeface="Gisha" panose="020B0502040204020203" pitchFamily="34" charset="-79"/>
                <a:cs typeface="Gisha" panose="020B0502040204020203" pitchFamily="34" charset="-79"/>
              </a:rPr>
              <a:t>, la varianza di una loro combinazione (portafoglio) è (tranne nel caso di perfetta correlazione lineare tra i rendimenti dei titoli) inferiore alla singola e tanto minore quanto minore è la correlazione (covarianza).</a:t>
            </a:r>
          </a:p>
          <a:p>
            <a:endParaRPr lang="it-IT" altLang="it-IT" sz="1200" dirty="0" smtClean="0">
              <a:latin typeface="Gisha" panose="020B0502040204020203" pitchFamily="34" charset="-79"/>
              <a:cs typeface="Gisha" panose="020B0502040204020203" pitchFamily="34" charset="-79"/>
            </a:endParaRPr>
          </a:p>
          <a:p>
            <a:endParaRPr lang="it-IT" altLang="it-IT" sz="1200" dirty="0" smtClean="0">
              <a:latin typeface="Gisha" panose="020B0502040204020203" pitchFamily="34" charset="-79"/>
              <a:cs typeface="Gisha" panose="020B0502040204020203" pitchFamily="34" charset="-79"/>
            </a:endParaRPr>
          </a:p>
        </p:txBody>
      </p:sp>
      <p:sp>
        <p:nvSpPr>
          <p:cNvPr id="25" name="Rettangolo 24"/>
          <p:cNvSpPr/>
          <p:nvPr/>
        </p:nvSpPr>
        <p:spPr>
          <a:xfrm>
            <a:off x="0" y="4404836"/>
            <a:ext cx="9144000" cy="276999"/>
          </a:xfrm>
          <a:prstGeom prst="rect">
            <a:avLst/>
          </a:prstGeom>
        </p:spPr>
        <p:txBody>
          <a:bodyPr wrap="square">
            <a:spAutoFit/>
          </a:bodyPr>
          <a:lstStyle/>
          <a:p>
            <a:endParaRPr lang="it-IT" altLang="it-IT" sz="1200" dirty="0" smtClean="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https://unsplash.com/photos/SmZWvAkKRVM</a:t>
            </a:r>
            <a:endParaRPr lang="it-IT" dirty="0">
              <a:latin typeface="Gisha" panose="020B0502040204020203" pitchFamily="34" charset="-79"/>
              <a:cs typeface="Gisha" panose="020B0502040204020203" pitchFamily="34" charset="-79"/>
            </a:endParaRPr>
          </a:p>
        </p:txBody>
      </p:sp>
      <p:sp>
        <p:nvSpPr>
          <p:cNvPr id="35" name="Ovale 34">
            <a:extLst>
              <a:ext uri="{FF2B5EF4-FFF2-40B4-BE49-F238E27FC236}">
                <a16:creationId xmlns:a16="http://schemas.microsoft.com/office/drawing/2014/main" id="{1AE967E7-665F-4FD1-ABF8-7458B9A84DC6}"/>
              </a:ext>
            </a:extLst>
          </p:cNvPr>
          <p:cNvSpPr/>
          <p:nvPr/>
        </p:nvSpPr>
        <p:spPr>
          <a:xfrm>
            <a:off x="3417933" y="80147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8" name="Ovale 37">
            <a:extLst>
              <a:ext uri="{FF2B5EF4-FFF2-40B4-BE49-F238E27FC236}">
                <a16:creationId xmlns:a16="http://schemas.microsoft.com/office/drawing/2014/main" id="{1AE967E7-665F-4FD1-ABF8-7458B9A84DC6}"/>
              </a:ext>
            </a:extLst>
          </p:cNvPr>
          <p:cNvSpPr/>
          <p:nvPr/>
        </p:nvSpPr>
        <p:spPr>
          <a:xfrm>
            <a:off x="0" y="380220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3</a:t>
            </a:r>
            <a:endParaRPr lang="it-IT" sz="1400" dirty="0"/>
          </a:p>
        </p:txBody>
      </p:sp>
      <p:sp>
        <p:nvSpPr>
          <p:cNvPr id="39" name="Ovale 38">
            <a:extLst>
              <a:ext uri="{FF2B5EF4-FFF2-40B4-BE49-F238E27FC236}">
                <a16:creationId xmlns:a16="http://schemas.microsoft.com/office/drawing/2014/main" id="{1AE967E7-665F-4FD1-ABF8-7458B9A84DC6}"/>
              </a:ext>
            </a:extLst>
          </p:cNvPr>
          <p:cNvSpPr/>
          <p:nvPr/>
        </p:nvSpPr>
        <p:spPr>
          <a:xfrm>
            <a:off x="0" y="2921019"/>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2</a:t>
            </a:r>
            <a:endParaRPr lang="it-IT" sz="1400" dirty="0"/>
          </a:p>
        </p:txBody>
      </p:sp>
      <p:sp>
        <p:nvSpPr>
          <p:cNvPr id="18" name="Rettangolo 17"/>
          <p:cNvSpPr/>
          <p:nvPr/>
        </p:nvSpPr>
        <p:spPr>
          <a:xfrm>
            <a:off x="0" y="4097060"/>
            <a:ext cx="9144000" cy="861774"/>
          </a:xfrm>
          <a:prstGeom prst="rect">
            <a:avLst/>
          </a:prstGeom>
        </p:spPr>
        <p:txBody>
          <a:bodyPr wrap="square">
            <a:spAutoFit/>
          </a:bodyPr>
          <a:lstStyle/>
          <a:p>
            <a:r>
              <a:rPr lang="it-IT" altLang="it-IT" sz="1200" dirty="0" smtClean="0">
                <a:latin typeface="Gisha" panose="020B0502040204020203" pitchFamily="34" charset="-79"/>
                <a:cs typeface="Gisha" panose="020B0502040204020203" pitchFamily="34" charset="-79"/>
              </a:rPr>
              <a:t>In particolare, ripartendo l'investimento in parti uguali fra n titoli di uguale varianza e in assenza di correlazione, la varianza del portafoglio risulta pari a 1/n della varianza di ciascun titolo. In astratto, la costruzione di portafogli costituiti da un gran numero di titoli non correlati renderebbe, così, trascurabile la varianza.</a:t>
            </a:r>
          </a:p>
          <a:p>
            <a:pPr>
              <a:buNone/>
            </a:pPr>
            <a:r>
              <a:rPr lang="it-IT" b="1" dirty="0" smtClean="0"/>
              <a:t> </a:t>
            </a:r>
            <a:endParaRPr lang="it-IT" dirty="0"/>
          </a:p>
        </p:txBody>
      </p:sp>
    </p:spTree>
    <p:custDataLst>
      <p:tags r:id="rId1"/>
    </p:custDataLst>
    <p:extLst>
      <p:ext uri="{BB962C8B-B14F-4D97-AF65-F5344CB8AC3E}">
        <p14:creationId xmlns:p14="http://schemas.microsoft.com/office/powerpoint/2010/main" val="3690861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https://images.unsplash.com/photo-1507696460378-fc372bb90ed3?ixlib=rb-0.3.5&amp;ixid=eyJhcHBfaWQiOjEyMDd9&amp;s=156afbbc2bdbc645d1ec16cf7c042573&amp;dpr=1&amp;auto=format&amp;fit=crop&amp;w=1000&amp;q=80&amp;cs=tinysrgb"/>
          <p:cNvPicPr>
            <a:picLocks noChangeAspect="1" noChangeArrowheads="1"/>
          </p:cNvPicPr>
          <p:nvPr/>
        </p:nvPicPr>
        <p:blipFill>
          <a:blip r:embed="rId4" cstate="print"/>
          <a:srcRect l="33735" t="23843" b="36536"/>
          <a:stretch>
            <a:fillRect/>
          </a:stretch>
        </p:blipFill>
        <p:spPr bwMode="auto">
          <a:xfrm>
            <a:off x="0" y="484742"/>
            <a:ext cx="9144000" cy="3657600"/>
          </a:xfrm>
          <a:prstGeom prst="rect">
            <a:avLst/>
          </a:prstGeom>
          <a:noFill/>
        </p:spPr>
      </p:pic>
      <p:sp>
        <p:nvSpPr>
          <p:cNvPr id="3" name="Rectangle 2"/>
          <p:cNvSpPr/>
          <p:nvPr/>
        </p:nvSpPr>
        <p:spPr>
          <a:xfrm>
            <a:off x="0" y="3844886"/>
            <a:ext cx="9144000" cy="1298613"/>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979508F-5AAD-4857-9EB3-DE29AFA7C2F6}"/>
              </a:ext>
            </a:extLst>
          </p:cNvPr>
          <p:cNvSpPr txBox="1"/>
          <p:nvPr/>
        </p:nvSpPr>
        <p:spPr>
          <a:xfrm>
            <a:off x="510990" y="62759"/>
            <a:ext cx="8280313"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Diversificare gli investimenti 4/</a:t>
            </a:r>
            <a:r>
              <a:rPr lang="it-IT" sz="1800" b="1" dirty="0" err="1" smtClean="0">
                <a:solidFill>
                  <a:schemeClr val="bg1"/>
                </a:solidFill>
                <a:latin typeface="Corbel" panose="020B0503020204020204" pitchFamily="34" charset="0"/>
              </a:rPr>
              <a:t>4</a:t>
            </a:r>
            <a:endParaRPr lang="it-IT" sz="1800" b="1" dirty="0">
              <a:solidFill>
                <a:schemeClr val="bg1"/>
              </a:solidFill>
              <a:latin typeface="Corbel" panose="020B0503020204020204" pitchFamily="34" charset="0"/>
            </a:endParaRPr>
          </a:p>
        </p:txBody>
      </p:sp>
      <p:sp>
        <p:nvSpPr>
          <p:cNvPr id="22" name="CasellaDiTesto 21">
            <a:extLst>
              <a:ext uri="{FF2B5EF4-FFF2-40B4-BE49-F238E27FC236}">
                <a16:creationId xmlns:a16="http://schemas.microsoft.com/office/drawing/2014/main" id="{0523C5C6-AF2C-477F-8FE5-CFE7C66D5EF3}"/>
              </a:ext>
            </a:extLst>
          </p:cNvPr>
          <p:cNvSpPr txBox="1"/>
          <p:nvPr/>
        </p:nvSpPr>
        <p:spPr>
          <a:xfrm>
            <a:off x="8635396" y="59188"/>
            <a:ext cx="380858" cy="307777"/>
          </a:xfrm>
          <a:prstGeom prst="rect">
            <a:avLst/>
          </a:prstGeom>
          <a:noFill/>
        </p:spPr>
        <p:txBody>
          <a:bodyPr wrap="square" rtlCol="0">
            <a:spAutoFit/>
          </a:bodyPr>
          <a:lstStyle/>
          <a:p>
            <a:r>
              <a:rPr lang="it-IT" dirty="0" smtClean="0">
                <a:solidFill>
                  <a:schemeClr val="bg1"/>
                </a:solidFill>
              </a:rPr>
              <a:t>22</a:t>
            </a:r>
            <a:endParaRPr lang="it-IT" dirty="0">
              <a:solidFill>
                <a:schemeClr val="bg1"/>
              </a:solidFill>
            </a:endParaRP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0" y="3943171"/>
            <a:ext cx="9144000" cy="1384995"/>
          </a:xfrm>
          <a:prstGeom prst="rect">
            <a:avLst/>
          </a:prstGeom>
          <a:noFill/>
        </p:spPr>
        <p:txBody>
          <a:bodyPr wrap="square" rtlCol="0">
            <a:spAutoFit/>
          </a:bodyPr>
          <a:lstStyle/>
          <a:p>
            <a:pPr algn="just">
              <a:buNone/>
            </a:pPr>
            <a:endParaRPr lang="it-IT" altLang="it-IT" sz="1200" dirty="0" smtClean="0">
              <a:latin typeface="Gisha" panose="020B0502040204020203" pitchFamily="34" charset="-79"/>
              <a:cs typeface="Gisha" panose="020B0502040204020203" pitchFamily="34" charset="-79"/>
            </a:endParaRPr>
          </a:p>
          <a:p>
            <a:pPr fontAlgn="base"/>
            <a:r>
              <a:rPr lang="it-IT" altLang="it-IT" sz="1200" dirty="0" smtClean="0">
                <a:latin typeface="Gisha" panose="020B0502040204020203" pitchFamily="34" charset="-79"/>
                <a:cs typeface="Gisha" panose="020B0502040204020203" pitchFamily="34" charset="-79"/>
              </a:rPr>
              <a:t>Un portafoglio ampiamente diversificato </a:t>
            </a:r>
            <a:r>
              <a:rPr lang="it-IT" altLang="it-IT" sz="1200" b="1" dirty="0" smtClean="0">
                <a:latin typeface="Gisha" panose="020B0502040204020203" pitchFamily="34" charset="-79"/>
                <a:cs typeface="Gisha" panose="020B0502040204020203" pitchFamily="34" charset="-79"/>
              </a:rPr>
              <a:t>sopporta unicamente il rischio di mercato </a:t>
            </a:r>
            <a:r>
              <a:rPr lang="it-IT" altLang="it-IT" sz="1200" dirty="0" smtClean="0">
                <a:latin typeface="Gisha" panose="020B0502040204020203" pitchFamily="34" charset="-79"/>
                <a:cs typeface="Gisha" panose="020B0502040204020203" pitchFamily="34" charset="-79"/>
              </a:rPr>
              <a:t>(cioè il rischio di variazione dell’insieme dei prezzi dei titoli trattati in un dato mercato) che, per sua natura, è </a:t>
            </a:r>
            <a:r>
              <a:rPr lang="it-IT" altLang="it-IT" sz="1200" b="1" dirty="0" smtClean="0">
                <a:latin typeface="Gisha" panose="020B0502040204020203" pitchFamily="34" charset="-79"/>
                <a:cs typeface="Gisha" panose="020B0502040204020203" pitchFamily="34" charset="-79"/>
              </a:rPr>
              <a:t>ineliminabile</a:t>
            </a:r>
            <a:r>
              <a:rPr lang="it-IT" altLang="it-IT" sz="1200" dirty="0" smtClean="0">
                <a:latin typeface="Gisha" panose="020B0502040204020203" pitchFamily="34" charset="-79"/>
                <a:cs typeface="Gisha" panose="020B0502040204020203" pitchFamily="34" charset="-79"/>
              </a:rPr>
              <a:t>, invece investimenti eccessivamente concentrati su singoli strumenti aggiungono al rischio di mercato un’altra componente di rischio, il cosiddetto “rischio specifico” tipico dei singoli titoli.</a:t>
            </a:r>
          </a:p>
          <a:p>
            <a:endParaRPr lang="it-IT" altLang="it-IT" sz="1200" dirty="0" smtClean="0">
              <a:latin typeface="Gisha" panose="020B0502040204020203" pitchFamily="34" charset="-79"/>
              <a:cs typeface="Gisha" panose="020B0502040204020203" pitchFamily="34" charset="-79"/>
            </a:endParaRPr>
          </a:p>
          <a:p>
            <a:endParaRPr lang="it-IT" altLang="it-IT" sz="1200" dirty="0" smtClean="0">
              <a:latin typeface="Gisha" panose="020B0502040204020203" pitchFamily="34" charset="-79"/>
              <a:cs typeface="Gisha" panose="020B0502040204020203" pitchFamily="34" charset="-79"/>
            </a:endParaRPr>
          </a:p>
        </p:txBody>
      </p:sp>
      <p:sp>
        <p:nvSpPr>
          <p:cNvPr id="25" name="Rettangolo 24"/>
          <p:cNvSpPr/>
          <p:nvPr/>
        </p:nvSpPr>
        <p:spPr>
          <a:xfrm>
            <a:off x="0" y="4404836"/>
            <a:ext cx="9144000" cy="276999"/>
          </a:xfrm>
          <a:prstGeom prst="rect">
            <a:avLst/>
          </a:prstGeom>
        </p:spPr>
        <p:txBody>
          <a:bodyPr wrap="square">
            <a:spAutoFit/>
          </a:bodyPr>
          <a:lstStyle/>
          <a:p>
            <a:endParaRPr lang="it-IT" altLang="it-IT" sz="1200" dirty="0" smtClean="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https://unsplash.com/photos/SmZWvAkKRVM</a:t>
            </a:r>
            <a:endParaRPr lang="it-IT" dirty="0">
              <a:latin typeface="Gisha" panose="020B0502040204020203" pitchFamily="34" charset="-79"/>
              <a:cs typeface="Gisha" panose="020B0502040204020203" pitchFamily="34" charset="-79"/>
            </a:endParaRPr>
          </a:p>
        </p:txBody>
      </p:sp>
      <p:sp>
        <p:nvSpPr>
          <p:cNvPr id="35" name="Ovale 34">
            <a:extLst>
              <a:ext uri="{FF2B5EF4-FFF2-40B4-BE49-F238E27FC236}">
                <a16:creationId xmlns:a16="http://schemas.microsoft.com/office/drawing/2014/main" id="{1AE967E7-665F-4FD1-ABF8-7458B9A84DC6}"/>
              </a:ext>
            </a:extLst>
          </p:cNvPr>
          <p:cNvSpPr/>
          <p:nvPr/>
        </p:nvSpPr>
        <p:spPr>
          <a:xfrm>
            <a:off x="3417933" y="80147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8" name="Ovale 37">
            <a:extLst>
              <a:ext uri="{FF2B5EF4-FFF2-40B4-BE49-F238E27FC236}">
                <a16:creationId xmlns:a16="http://schemas.microsoft.com/office/drawing/2014/main" id="{1AE967E7-665F-4FD1-ABF8-7458B9A84DC6}"/>
              </a:ext>
            </a:extLst>
          </p:cNvPr>
          <p:cNvSpPr/>
          <p:nvPr/>
        </p:nvSpPr>
        <p:spPr>
          <a:xfrm>
            <a:off x="0" y="380220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3</a:t>
            </a:r>
            <a:endParaRPr lang="it-IT" sz="1400" dirty="0"/>
          </a:p>
        </p:txBody>
      </p:sp>
      <p:sp>
        <p:nvSpPr>
          <p:cNvPr id="39" name="Ovale 38">
            <a:extLst>
              <a:ext uri="{FF2B5EF4-FFF2-40B4-BE49-F238E27FC236}">
                <a16:creationId xmlns:a16="http://schemas.microsoft.com/office/drawing/2014/main" id="{1AE967E7-665F-4FD1-ABF8-7458B9A84DC6}"/>
              </a:ext>
            </a:extLst>
          </p:cNvPr>
          <p:cNvSpPr/>
          <p:nvPr/>
        </p:nvSpPr>
        <p:spPr>
          <a:xfrm>
            <a:off x="0" y="2921019"/>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2</a:t>
            </a:r>
            <a:endParaRPr lang="it-IT" sz="1400" dirty="0"/>
          </a:p>
        </p:txBody>
      </p:sp>
    </p:spTree>
    <p:custDataLst>
      <p:tags r:id="rId1"/>
    </p:custDataLst>
    <p:extLst>
      <p:ext uri="{BB962C8B-B14F-4D97-AF65-F5344CB8AC3E}">
        <p14:creationId xmlns:p14="http://schemas.microsoft.com/office/powerpoint/2010/main" val="3690861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5">
            <a:extLst>
              <a:ext uri="{FF2B5EF4-FFF2-40B4-BE49-F238E27FC236}">
                <a16:creationId xmlns:a16="http://schemas.microsoft.com/office/drawing/2014/main" id="{FE630332-10B7-4615-9E72-FE4FD5E1FF1A}"/>
              </a:ext>
            </a:extLst>
          </p:cNvPr>
          <p:cNvSpPr/>
          <p:nvPr/>
        </p:nvSpPr>
        <p:spPr>
          <a:xfrm>
            <a:off x="6297930" y="573612"/>
            <a:ext cx="2846070" cy="243078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299199" y="2721166"/>
            <a:ext cx="2846070" cy="24017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0" y="0"/>
            <a:ext cx="2844800" cy="2788920"/>
            <a:chOff x="4572000" y="0"/>
            <a:chExt cx="7408157"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64" name="TextBox 18">
              <a:extLst>
                <a:ext uri="{FF2B5EF4-FFF2-40B4-BE49-F238E27FC236}">
                  <a16:creationId xmlns:a16="http://schemas.microsoft.com/office/drawing/2014/main" id="{9DAF13B7-69C1-4416-88CB-D5439285AF73}"/>
                </a:ext>
              </a:extLst>
            </p:cNvPr>
            <p:cNvSpPr txBox="1"/>
            <p:nvPr/>
          </p:nvSpPr>
          <p:spPr>
            <a:xfrm>
              <a:off x="4948087" y="1419753"/>
              <a:ext cx="7032070" cy="1426469"/>
            </a:xfrm>
            <a:prstGeom prst="rect">
              <a:avLst/>
            </a:prstGeom>
            <a:grp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Prima di soffermarsi sulla base razionale di tale affermazione, occorre occuparsi della </a:t>
              </a:r>
              <a:r>
                <a:rPr lang="it-IT" altLang="it-IT" b="1" dirty="0" smtClean="0">
                  <a:latin typeface="Gisha" panose="020B0502040204020203" pitchFamily="34" charset="-79"/>
                  <a:cs typeface="Gisha" panose="020B0502040204020203" pitchFamily="34" charset="-79"/>
                </a:rPr>
                <a:t>valutazione del rischio </a:t>
              </a:r>
              <a:r>
                <a:rPr lang="it-IT" altLang="it-IT" dirty="0" smtClean="0">
                  <a:latin typeface="Gisha" panose="020B0502040204020203" pitchFamily="34" charset="-79"/>
                  <a:cs typeface="Gisha" panose="020B0502040204020203" pitchFamily="34" charset="-79"/>
                </a:rPr>
                <a:t>di un investimento.</a:t>
              </a:r>
            </a:p>
          </p:txBody>
        </p:sp>
      </p:grpSp>
      <p:sp>
        <p:nvSpPr>
          <p:cNvPr id="66" name="Rectangle 15">
            <a:extLst>
              <a:ext uri="{FF2B5EF4-FFF2-40B4-BE49-F238E27FC236}">
                <a16:creationId xmlns:a16="http://schemas.microsoft.com/office/drawing/2014/main" id="{FE630332-10B7-4615-9E72-FE4FD5E1FF1A}"/>
              </a:ext>
            </a:extLst>
          </p:cNvPr>
          <p:cNvSpPr/>
          <p:nvPr/>
        </p:nvSpPr>
        <p:spPr>
          <a:xfrm>
            <a:off x="3429000" y="2712720"/>
            <a:ext cx="2846070" cy="243078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ctr"/>
            <a:endParaRPr lang="en-US">
              <a:latin typeface="Gisha" pitchFamily="34" charset="-79"/>
              <a:cs typeface="Gisha" pitchFamily="34" charset="-79"/>
            </a:endParaRPr>
          </a:p>
        </p:txBody>
      </p:sp>
      <p:sp>
        <p:nvSpPr>
          <p:cNvPr id="68" name="Rectangle 16">
            <a:extLst>
              <a:ext uri="{FF2B5EF4-FFF2-40B4-BE49-F238E27FC236}">
                <a16:creationId xmlns:a16="http://schemas.microsoft.com/office/drawing/2014/main" id="{ECD6BB73-C5E3-4844-8D88-502490DDD103}"/>
              </a:ext>
            </a:extLst>
          </p:cNvPr>
          <p:cNvSpPr/>
          <p:nvPr/>
        </p:nvSpPr>
        <p:spPr>
          <a:xfrm>
            <a:off x="6297930" y="2725989"/>
            <a:ext cx="2846070" cy="24175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7" name="Ovale 36">
            <a:extLst>
              <a:ext uri="{FF2B5EF4-FFF2-40B4-BE49-F238E27FC236}">
                <a16:creationId xmlns:a16="http://schemas.microsoft.com/office/drawing/2014/main" id="{0BBE6C40-1A43-4D0D-BFDC-F0CC7AEF254F}"/>
              </a:ext>
            </a:extLst>
          </p:cNvPr>
          <p:cNvSpPr/>
          <p:nvPr/>
        </p:nvSpPr>
        <p:spPr>
          <a:xfrm>
            <a:off x="4715957" y="79776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2</a:t>
            </a:r>
            <a:endParaRPr lang="it-IT" sz="1400" dirty="0"/>
          </a:p>
        </p:txBody>
      </p:sp>
      <p:sp>
        <p:nvSpPr>
          <p:cNvPr id="25" name="CasellaDiTesto 24">
            <a:extLst>
              <a:ext uri="{FF2B5EF4-FFF2-40B4-BE49-F238E27FC236}">
                <a16:creationId xmlns:a16="http://schemas.microsoft.com/office/drawing/2014/main" id="{C0A0A019-4101-405A-A9E2-D888CCBC06AA}"/>
              </a:ext>
            </a:extLst>
          </p:cNvPr>
          <p:cNvSpPr txBox="1"/>
          <p:nvPr/>
        </p:nvSpPr>
        <p:spPr>
          <a:xfrm>
            <a:off x="747213" y="62759"/>
            <a:ext cx="7426115"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Scegliere la composizione di portafoglio 1/2</a:t>
            </a:r>
            <a:endParaRPr lang="it-IT" sz="1800" b="1" dirty="0">
              <a:solidFill>
                <a:schemeClr val="bg1"/>
              </a:solidFill>
              <a:latin typeface="Corbel" panose="020B0503020204020204" pitchFamily="34" charset="0"/>
            </a:endParaRPr>
          </a:p>
        </p:txBody>
      </p:sp>
      <p:sp>
        <p:nvSpPr>
          <p:cNvPr id="26" name="CasellaDiTesto 25">
            <a:extLst>
              <a:ext uri="{FF2B5EF4-FFF2-40B4-BE49-F238E27FC236}">
                <a16:creationId xmlns:a16="http://schemas.microsoft.com/office/drawing/2014/main" id="{508C7F20-8995-455E-8C32-800A871E629F}"/>
              </a:ext>
            </a:extLst>
          </p:cNvPr>
          <p:cNvSpPr txBox="1"/>
          <p:nvPr/>
        </p:nvSpPr>
        <p:spPr>
          <a:xfrm>
            <a:off x="8611738" y="59188"/>
            <a:ext cx="404516" cy="307777"/>
          </a:xfrm>
          <a:prstGeom prst="rect">
            <a:avLst/>
          </a:prstGeom>
          <a:noFill/>
        </p:spPr>
        <p:txBody>
          <a:bodyPr wrap="square" rtlCol="0">
            <a:spAutoFit/>
          </a:bodyPr>
          <a:lstStyle/>
          <a:p>
            <a:r>
              <a:rPr lang="it-IT" dirty="0" smtClean="0">
                <a:solidFill>
                  <a:schemeClr val="bg1"/>
                </a:solidFill>
              </a:rPr>
              <a:t>2</a:t>
            </a:r>
            <a:endParaRPr lang="it-IT" dirty="0">
              <a:solidFill>
                <a:schemeClr val="bg1"/>
              </a:solidFill>
            </a:endParaRPr>
          </a:p>
        </p:txBody>
      </p:sp>
      <p:sp>
        <p:nvSpPr>
          <p:cNvPr id="44" name="Ovale 43">
            <a:extLst>
              <a:ext uri="{FF2B5EF4-FFF2-40B4-BE49-F238E27FC236}">
                <a16:creationId xmlns:a16="http://schemas.microsoft.com/office/drawing/2014/main" id="{20821F5B-1460-4100-9D59-0F214412F310}"/>
              </a:ext>
            </a:extLst>
          </p:cNvPr>
          <p:cNvSpPr/>
          <p:nvPr/>
        </p:nvSpPr>
        <p:spPr>
          <a:xfrm>
            <a:off x="8180322" y="48912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33" name="Ovale 32">
            <a:extLst>
              <a:ext uri="{FF2B5EF4-FFF2-40B4-BE49-F238E27FC236}">
                <a16:creationId xmlns:a16="http://schemas.microsoft.com/office/drawing/2014/main" id="{20821F5B-1460-4100-9D59-0F214412F310}"/>
              </a:ext>
            </a:extLst>
          </p:cNvPr>
          <p:cNvSpPr/>
          <p:nvPr/>
        </p:nvSpPr>
        <p:spPr>
          <a:xfrm>
            <a:off x="4370322" y="281576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4</a:t>
            </a:r>
            <a:endParaRPr lang="it-IT" sz="1400" dirty="0"/>
          </a:p>
        </p:txBody>
      </p:sp>
      <p:sp>
        <p:nvSpPr>
          <p:cNvPr id="34" name="Ovale 33">
            <a:extLst>
              <a:ext uri="{FF2B5EF4-FFF2-40B4-BE49-F238E27FC236}">
                <a16:creationId xmlns:a16="http://schemas.microsoft.com/office/drawing/2014/main" id="{20821F5B-1460-4100-9D59-0F214412F310}"/>
              </a:ext>
            </a:extLst>
          </p:cNvPr>
          <p:cNvSpPr/>
          <p:nvPr/>
        </p:nvSpPr>
        <p:spPr>
          <a:xfrm>
            <a:off x="7144002" y="279544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5</a:t>
            </a:r>
            <a:endParaRPr lang="it-IT" sz="1400" dirty="0"/>
          </a:p>
        </p:txBody>
      </p:sp>
      <p:sp>
        <p:nvSpPr>
          <p:cNvPr id="38" name="Rettangolo 37"/>
          <p:cNvSpPr/>
          <p:nvPr/>
        </p:nvSpPr>
        <p:spPr>
          <a:xfrm>
            <a:off x="3517900" y="3180318"/>
            <a:ext cx="2781300" cy="1169551"/>
          </a:xfrm>
          <a:prstGeom prst="rect">
            <a:avLst/>
          </a:prstGeom>
        </p:spPr>
        <p:txBody>
          <a:bodyPr wrap="square">
            <a:spAutoFit/>
          </a:bodyPr>
          <a:lstStyle/>
          <a:p>
            <a:pPr marL="685800" lvl="1" indent="-342900" fontAlgn="base">
              <a:buFont typeface="+mj-lt"/>
              <a:buAutoNum type="arabicPeriod"/>
            </a:pPr>
            <a:r>
              <a:rPr lang="it-IT" altLang="it-IT" dirty="0" smtClean="0">
                <a:latin typeface="Gisha" panose="020B0502040204020203" pitchFamily="34" charset="-79"/>
                <a:cs typeface="Gisha" panose="020B0502040204020203" pitchFamily="34" charset="-79"/>
              </a:rPr>
              <a:t>La variabile del </a:t>
            </a:r>
            <a:r>
              <a:rPr lang="it-IT" altLang="it-IT" b="1" dirty="0" smtClean="0">
                <a:latin typeface="Gisha" panose="020B0502040204020203" pitchFamily="34" charset="-79"/>
                <a:cs typeface="Gisha" panose="020B0502040204020203" pitchFamily="34" charset="-79"/>
              </a:rPr>
              <a:t>prezzo</a:t>
            </a:r>
            <a:r>
              <a:rPr lang="it-IT" altLang="it-IT" dirty="0" smtClean="0">
                <a:latin typeface="Gisha" panose="020B0502040204020203" pitchFamily="34" charset="-79"/>
                <a:cs typeface="Gisha" panose="020B0502040204020203" pitchFamily="34" charset="-79"/>
              </a:rPr>
              <a:t> dello strumento finanziario</a:t>
            </a:r>
          </a:p>
          <a:p>
            <a:pPr marL="685800" lvl="1" indent="-342900" fontAlgn="base">
              <a:buFont typeface="+mj-lt"/>
              <a:buAutoNum type="arabicPeriod"/>
            </a:pPr>
            <a:endParaRPr lang="it-IT" altLang="it-IT" dirty="0" smtClean="0">
              <a:latin typeface="Gisha" panose="020B0502040204020203" pitchFamily="34" charset="-79"/>
              <a:cs typeface="Gisha" panose="020B0502040204020203" pitchFamily="34" charset="-79"/>
            </a:endParaRPr>
          </a:p>
          <a:p>
            <a:pPr marL="685800" lvl="1" indent="-342900" fontAlgn="base">
              <a:buFont typeface="+mj-lt"/>
              <a:buAutoNum type="arabicPeriod"/>
            </a:pPr>
            <a:r>
              <a:rPr lang="it-IT" altLang="it-IT" dirty="0" smtClean="0">
                <a:latin typeface="Gisha" panose="020B0502040204020203" pitchFamily="34" charset="-79"/>
                <a:cs typeface="Gisha" panose="020B0502040204020203" pitchFamily="34" charset="-79"/>
              </a:rPr>
              <a:t>Il rischio di </a:t>
            </a:r>
            <a:r>
              <a:rPr lang="it-IT" altLang="it-IT" b="1" dirty="0" smtClean="0">
                <a:latin typeface="Gisha" panose="020B0502040204020203" pitchFamily="34" charset="-79"/>
                <a:cs typeface="Gisha" panose="020B0502040204020203" pitchFamily="34" charset="-79"/>
              </a:rPr>
              <a:t>cambio</a:t>
            </a:r>
          </a:p>
        </p:txBody>
      </p:sp>
      <p:sp>
        <p:nvSpPr>
          <p:cNvPr id="39" name="Rettangolo 38"/>
          <p:cNvSpPr/>
          <p:nvPr/>
        </p:nvSpPr>
        <p:spPr>
          <a:xfrm>
            <a:off x="6438900" y="1112207"/>
            <a:ext cx="2705100" cy="1169551"/>
          </a:xfrm>
          <a:prstGeom prst="rect">
            <a:avLst/>
          </a:prstGeom>
        </p:spPr>
        <p:txBody>
          <a:bodyPr wrap="square">
            <a:spAutoFit/>
          </a:bodyPr>
          <a:lstStyle/>
          <a:p>
            <a:pPr>
              <a:spcAft>
                <a:spcPts val="600"/>
              </a:spcAft>
            </a:pPr>
            <a:r>
              <a:rPr lang="it-IT" altLang="it-IT" dirty="0" smtClean="0">
                <a:latin typeface="Gisha" panose="020B0502040204020203" pitchFamily="34" charset="-79"/>
                <a:cs typeface="Gisha" panose="020B0502040204020203" pitchFamily="34" charset="-79"/>
              </a:rPr>
              <a:t>Per apprezzare il rischio derivante da un investimento in strumenti finanziari è necessario tenere presenti i seguenti elementi:</a:t>
            </a:r>
          </a:p>
        </p:txBody>
      </p:sp>
      <p:sp>
        <p:nvSpPr>
          <p:cNvPr id="45" name="Rettangolo 44"/>
          <p:cNvSpPr/>
          <p:nvPr/>
        </p:nvSpPr>
        <p:spPr>
          <a:xfrm>
            <a:off x="6438900" y="3091418"/>
            <a:ext cx="2501900" cy="1600438"/>
          </a:xfrm>
          <a:prstGeom prst="rect">
            <a:avLst/>
          </a:prstGeom>
        </p:spPr>
        <p:txBody>
          <a:bodyPr wrap="square">
            <a:spAutoFit/>
          </a:bodyPr>
          <a:lstStyle/>
          <a:p>
            <a:pPr marL="685800" lvl="1" indent="-342900" fontAlgn="base">
              <a:buFont typeface="+mj-lt"/>
              <a:buAutoNum type="arabicPeriod" startAt="4"/>
            </a:pPr>
            <a:r>
              <a:rPr lang="it-IT" altLang="it-IT" dirty="0" smtClean="0">
                <a:latin typeface="Gisha" panose="020B0502040204020203" pitchFamily="34" charset="-79"/>
                <a:cs typeface="Gisha" panose="020B0502040204020203" pitchFamily="34" charset="-79"/>
              </a:rPr>
              <a:t> I rischi derivanti </a:t>
            </a:r>
            <a:r>
              <a:rPr lang="it-IT" altLang="it-IT" b="1" dirty="0" smtClean="0">
                <a:latin typeface="Gisha" panose="020B0502040204020203" pitchFamily="34" charset="-79"/>
                <a:cs typeface="Gisha" panose="020B0502040204020203" pitchFamily="34" charset="-79"/>
              </a:rPr>
              <a:t>dall'operatività</a:t>
            </a:r>
            <a:r>
              <a:rPr lang="it-IT" altLang="it-IT" dirty="0" smtClean="0">
                <a:latin typeface="Gisha" panose="020B0502040204020203" pitchFamily="34" charset="-79"/>
                <a:cs typeface="Gisha" panose="020B0502040204020203" pitchFamily="34" charset="-79"/>
              </a:rPr>
              <a:t> in strumenti finanziari derivati</a:t>
            </a:r>
          </a:p>
          <a:p>
            <a:pPr marL="685800" lvl="1" indent="-342900" fontAlgn="base">
              <a:buFont typeface="+mj-lt"/>
              <a:buAutoNum type="arabicPeriod" startAt="4"/>
            </a:pPr>
            <a:endParaRPr lang="it-IT" altLang="it-IT" dirty="0" smtClean="0">
              <a:latin typeface="Gisha" panose="020B0502040204020203" pitchFamily="34" charset="-79"/>
              <a:cs typeface="Gisha" panose="020B0502040204020203" pitchFamily="34" charset="-79"/>
            </a:endParaRPr>
          </a:p>
          <a:p>
            <a:pPr marL="685800" lvl="1" indent="-342900" fontAlgn="base">
              <a:buFont typeface="+mj-lt"/>
              <a:buAutoNum type="arabicPeriod" startAt="4"/>
            </a:pPr>
            <a:r>
              <a:rPr lang="it-IT" altLang="it-IT" dirty="0" smtClean="0">
                <a:latin typeface="Gisha" panose="020B0502040204020203" pitchFamily="34" charset="-79"/>
                <a:cs typeface="Gisha" panose="020B0502040204020203" pitchFamily="34" charset="-79"/>
              </a:rPr>
              <a:t> Gli altri fattori fonti di </a:t>
            </a:r>
            <a:r>
              <a:rPr lang="it-IT" altLang="it-IT" b="1" dirty="0" smtClean="0">
                <a:latin typeface="Gisha" panose="020B0502040204020203" pitchFamily="34" charset="-79"/>
                <a:cs typeface="Gisha" panose="020B0502040204020203" pitchFamily="34" charset="-79"/>
              </a:rPr>
              <a:t>rischi generali</a:t>
            </a:r>
          </a:p>
        </p:txBody>
      </p:sp>
      <p:sp>
        <p:nvSpPr>
          <p:cNvPr id="46" name="Rettangolo 4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hlinkClick r:id="rId4"/>
              </a:rPr>
              <a:t>https://pixabay.com/en/colored-pencils-paint-school-2934857/</a:t>
            </a:r>
            <a:endParaRPr lang="it-IT" dirty="0" smtClean="0">
              <a:latin typeface="Gisha" panose="020B0502040204020203" pitchFamily="34" charset="-79"/>
              <a:cs typeface="Gisha" panose="020B0502040204020203" pitchFamily="34" charset="-79"/>
            </a:endParaRPr>
          </a:p>
        </p:txBody>
      </p:sp>
      <p:sp>
        <p:nvSpPr>
          <p:cNvPr id="47" name="Ovale 46">
            <a:extLst>
              <a:ext uri="{FF2B5EF4-FFF2-40B4-BE49-F238E27FC236}">
                <a16:creationId xmlns:a16="http://schemas.microsoft.com/office/drawing/2014/main" id="{0BBE6C40-1A43-4D0D-BFDC-F0CC7AEF254F}"/>
              </a:ext>
            </a:extLst>
          </p:cNvPr>
          <p:cNvSpPr/>
          <p:nvPr/>
        </p:nvSpPr>
        <p:spPr>
          <a:xfrm>
            <a:off x="0" y="67076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1</a:t>
            </a:r>
            <a:endParaRPr lang="it-IT" sz="1400" dirty="0"/>
          </a:p>
        </p:txBody>
      </p:sp>
      <p:pic>
        <p:nvPicPr>
          <p:cNvPr id="27" name="Picture 2" descr="Colored Pencils, Paint, School, Colour Pencils, Pens"/>
          <p:cNvPicPr>
            <a:picLocks noChangeAspect="1" noChangeArrowheads="1"/>
          </p:cNvPicPr>
          <p:nvPr/>
        </p:nvPicPr>
        <p:blipFill>
          <a:blip r:embed="rId5" cstate="print"/>
          <a:srcRect l="29908" t="23577" r="43998" b="23110"/>
          <a:stretch>
            <a:fillRect/>
          </a:stretch>
        </p:blipFill>
        <p:spPr bwMode="auto">
          <a:xfrm>
            <a:off x="0" y="506776"/>
            <a:ext cx="3404212" cy="4636724"/>
          </a:xfrm>
          <a:prstGeom prst="rect">
            <a:avLst/>
          </a:prstGeom>
          <a:noFill/>
        </p:spPr>
      </p:pic>
    </p:spTree>
    <p:custDataLst>
      <p:tags r:id="rId1"/>
    </p:custDataLst>
    <p:extLst>
      <p:ext uri="{BB962C8B-B14F-4D97-AF65-F5344CB8AC3E}">
        <p14:creationId xmlns:p14="http://schemas.microsoft.com/office/powerpoint/2010/main" val="98610812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Ladybugs, Ladybirds, Bugs, Insects, Couple, Love, Two"/>
          <p:cNvPicPr>
            <a:picLocks noChangeAspect="1" noChangeArrowheads="1"/>
          </p:cNvPicPr>
          <p:nvPr/>
        </p:nvPicPr>
        <p:blipFill>
          <a:blip r:embed="rId4" cstate="print"/>
          <a:srcRect l="36719" r="16502"/>
          <a:stretch>
            <a:fillRect/>
          </a:stretch>
        </p:blipFill>
        <p:spPr bwMode="auto">
          <a:xfrm>
            <a:off x="0" y="508612"/>
            <a:ext cx="3283027" cy="4634888"/>
          </a:xfrm>
          <a:prstGeom prst="rect">
            <a:avLst/>
          </a:prstGeom>
          <a:noFill/>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1" y="56272"/>
            <a:ext cx="5714999" cy="3806378"/>
            <a:chOff x="4572000" y="0"/>
            <a:chExt cx="3794760" cy="5075171"/>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38824" y="643188"/>
              <a:ext cx="3727936" cy="4431983"/>
            </a:xfrm>
            <a:prstGeom prst="rect">
              <a:avLst/>
            </a:prstGeom>
            <a:grpFill/>
          </p:spPr>
          <p:txBody>
            <a:bodyPr wrap="square" rtlCol="0">
              <a:spAutoFit/>
            </a:bodyPr>
            <a:lstStyle/>
            <a:p>
              <a:pPr fontAlgn="base"/>
              <a:endParaRPr lang="it-IT" altLang="it-IT" dirty="0" smtClean="0">
                <a:latin typeface="Gisha" panose="020B0502040204020203" pitchFamily="34" charset="-79"/>
                <a:cs typeface="Gisha" panose="020B0502040204020203" pitchFamily="34" charset="-79"/>
              </a:endParaRPr>
            </a:p>
            <a:p>
              <a:pPr fontAlgn="base"/>
              <a:endParaRPr lang="it-IT" altLang="it-IT" dirty="0" smtClean="0">
                <a:latin typeface="Gisha" panose="020B0502040204020203" pitchFamily="34" charset="-79"/>
                <a:cs typeface="Gisha" panose="020B0502040204020203" pitchFamily="34" charset="-79"/>
              </a:endParaRPr>
            </a:p>
            <a:p>
              <a:pPr fontAlgn="base"/>
              <a:r>
                <a:rPr lang="it-IT" altLang="it-IT" dirty="0" smtClean="0">
                  <a:latin typeface="Gisha" panose="020B0502040204020203" pitchFamily="34" charset="-79"/>
                  <a:cs typeface="Gisha" panose="020B0502040204020203" pitchFamily="34" charset="-79"/>
                </a:rPr>
                <a:t>Occorre distinguere tra  </a:t>
              </a:r>
              <a:r>
                <a:rPr lang="it-IT" altLang="it-IT" b="1" dirty="0" smtClean="0">
                  <a:latin typeface="Gisha" panose="020B0502040204020203" pitchFamily="34" charset="-79"/>
                  <a:cs typeface="Gisha" panose="020B0502040204020203" pitchFamily="34" charset="-79"/>
                </a:rPr>
                <a:t>titoli di capitale </a:t>
              </a:r>
              <a:r>
                <a:rPr lang="it-IT" altLang="it-IT" dirty="0" smtClean="0">
                  <a:latin typeface="Gisha" panose="020B0502040204020203" pitchFamily="34" charset="-79"/>
                  <a:cs typeface="Gisha" panose="020B0502040204020203" pitchFamily="34" charset="-79"/>
                </a:rPr>
                <a:t>(azioni </a:t>
              </a:r>
              <a:r>
                <a:rPr lang="it-IT" altLang="it-IT" dirty="0" err="1" smtClean="0">
                  <a:latin typeface="Gisha" panose="020B0502040204020203" pitchFamily="34" charset="-79"/>
                  <a:cs typeface="Gisha" panose="020B0502040204020203" pitchFamily="34" charset="-79"/>
                </a:rPr>
                <a:t>et</a:t>
              </a:r>
              <a:r>
                <a:rPr lang="it-IT" altLang="it-IT" dirty="0" smtClean="0">
                  <a:latin typeface="Gisha" panose="020B0502040204020203" pitchFamily="34" charset="-79"/>
                  <a:cs typeface="Gisha" panose="020B0502040204020203" pitchFamily="34" charset="-79"/>
                </a:rPr>
                <a:t> </a:t>
              </a:r>
              <a:r>
                <a:rPr lang="it-IT" altLang="it-IT" dirty="0" err="1" smtClean="0">
                  <a:latin typeface="Gisha" panose="020B0502040204020203" pitchFamily="34" charset="-79"/>
                  <a:cs typeface="Gisha" panose="020B0502040204020203" pitchFamily="34" charset="-79"/>
                </a:rPr>
                <a:t>similia</a:t>
              </a:r>
              <a:r>
                <a:rPr lang="it-IT" altLang="it-IT" dirty="0" smtClean="0">
                  <a:latin typeface="Gisha" panose="020B0502040204020203" pitchFamily="34" charset="-79"/>
                  <a:cs typeface="Gisha" panose="020B0502040204020203" pitchFamily="34" charset="-79"/>
                </a:rPr>
                <a:t>) </a:t>
              </a:r>
              <a:r>
                <a:rPr lang="it-IT" altLang="it-IT" b="1" dirty="0" smtClean="0">
                  <a:latin typeface="Gisha" panose="020B0502040204020203" pitchFamily="34" charset="-79"/>
                  <a:cs typeface="Gisha" panose="020B0502040204020203" pitchFamily="34" charset="-79"/>
                </a:rPr>
                <a:t>e titoli di debito</a:t>
              </a:r>
              <a:r>
                <a:rPr lang="it-IT" altLang="it-IT" dirty="0" smtClean="0">
                  <a:latin typeface="Gisha" panose="020B0502040204020203" pitchFamily="34" charset="-79"/>
                  <a:cs typeface="Gisha" panose="020B0502040204020203" pitchFamily="34" charset="-79"/>
                </a:rPr>
                <a:t> (obbligazioni, titoli di Stato, ecc.), tenendo conto che:</a:t>
              </a:r>
            </a:p>
            <a:p>
              <a:pPr fontAlgn="base"/>
              <a:endParaRPr lang="it-IT" altLang="it-IT" dirty="0" smtClean="0">
                <a:latin typeface="Gisha" panose="020B0502040204020203" pitchFamily="34" charset="-79"/>
                <a:cs typeface="Gisha" panose="020B0502040204020203" pitchFamily="34" charset="-79"/>
              </a:endParaRPr>
            </a:p>
            <a:p>
              <a:pPr fontAlgn="base">
                <a:buNone/>
              </a:pPr>
              <a:r>
                <a:rPr lang="it-IT" altLang="it-IT" dirty="0" smtClean="0">
                  <a:latin typeface="Gisha" panose="020B0502040204020203" pitchFamily="34" charset="-79"/>
                  <a:cs typeface="Gisha" panose="020B0502040204020203" pitchFamily="34" charset="-79"/>
                </a:rPr>
                <a:t> </a:t>
              </a:r>
            </a:p>
            <a:p>
              <a:pPr lvl="1" fontAlgn="base"/>
              <a:r>
                <a:rPr lang="it-IT" altLang="it-IT" dirty="0" smtClean="0">
                  <a:latin typeface="Gisha" panose="020B0502040204020203" pitchFamily="34" charset="-79"/>
                  <a:cs typeface="Gisha" panose="020B0502040204020203" pitchFamily="34" charset="-79"/>
                </a:rPr>
                <a:t>• acquistando </a:t>
              </a:r>
              <a:r>
                <a:rPr lang="it-IT" altLang="it-IT" b="1" dirty="0" smtClean="0">
                  <a:latin typeface="Gisha" panose="020B0502040204020203" pitchFamily="34" charset="-79"/>
                  <a:cs typeface="Gisha" panose="020B0502040204020203" pitchFamily="34" charset="-79"/>
                </a:rPr>
                <a:t>titoli di capitale </a:t>
              </a:r>
              <a:r>
                <a:rPr lang="it-IT" altLang="it-IT" dirty="0" smtClean="0">
                  <a:latin typeface="Gisha" panose="020B0502040204020203" pitchFamily="34" charset="-79"/>
                  <a:cs typeface="Gisha" panose="020B0502040204020203" pitchFamily="34" charset="-79"/>
                </a:rPr>
                <a:t>si diviene </a:t>
              </a:r>
              <a:r>
                <a:rPr lang="it-IT" altLang="it-IT" b="1" dirty="0" smtClean="0">
                  <a:latin typeface="Gisha" panose="020B0502040204020203" pitchFamily="34" charset="-79"/>
                  <a:cs typeface="Gisha" panose="020B0502040204020203" pitchFamily="34" charset="-79"/>
                </a:rPr>
                <a:t>soci</a:t>
              </a:r>
              <a:r>
                <a:rPr lang="it-IT" altLang="it-IT" dirty="0" smtClean="0">
                  <a:latin typeface="Gisha" panose="020B0502040204020203" pitchFamily="34" charset="-79"/>
                  <a:cs typeface="Gisha" panose="020B0502040204020203" pitchFamily="34" charset="-79"/>
                </a:rPr>
                <a:t> della società emittente, partecipando per intero al rischio economico della medesima; </a:t>
              </a:r>
              <a:endParaRPr lang="it-IT" altLang="it-IT" dirty="0" smtClean="0"/>
            </a:p>
            <a:p>
              <a:pPr lvl="1" fontAlgn="base"/>
              <a:endParaRPr lang="it-IT" altLang="it-IT" dirty="0" smtClean="0">
                <a:latin typeface="Gisha" panose="020B0502040204020203" pitchFamily="34" charset="-79"/>
                <a:cs typeface="Gisha" panose="020B0502040204020203" pitchFamily="34" charset="-79"/>
              </a:endParaRPr>
            </a:p>
            <a:p>
              <a:pPr lvl="1" fontAlgn="base">
                <a:buNone/>
              </a:pPr>
              <a:r>
                <a:rPr lang="it-IT" altLang="it-IT" dirty="0" smtClean="0">
                  <a:latin typeface="Gisha" panose="020B0502040204020203" pitchFamily="34" charset="-79"/>
                  <a:cs typeface="Gisha" panose="020B0502040204020203" pitchFamily="34" charset="-79"/>
                </a:rPr>
                <a:t> </a:t>
              </a:r>
            </a:p>
            <a:p>
              <a:pPr lvl="1" fontAlgn="base"/>
              <a:r>
                <a:rPr lang="it-IT" altLang="it-IT" dirty="0" smtClean="0">
                  <a:latin typeface="Gisha" panose="020B0502040204020203" pitchFamily="34" charset="-79"/>
                  <a:cs typeface="Gisha" panose="020B0502040204020203" pitchFamily="34" charset="-79"/>
                </a:rPr>
                <a:t>• acquistando </a:t>
              </a:r>
              <a:r>
                <a:rPr lang="it-IT" altLang="it-IT" b="1" dirty="0" smtClean="0">
                  <a:latin typeface="Gisha" panose="020B0502040204020203" pitchFamily="34" charset="-79"/>
                  <a:cs typeface="Gisha" panose="020B0502040204020203" pitchFamily="34" charset="-79"/>
                </a:rPr>
                <a:t>titoli di debito </a:t>
              </a:r>
              <a:r>
                <a:rPr lang="it-IT" altLang="it-IT" dirty="0" smtClean="0">
                  <a:latin typeface="Gisha" panose="020B0502040204020203" pitchFamily="34" charset="-79"/>
                  <a:cs typeface="Gisha" panose="020B0502040204020203" pitchFamily="34" charset="-79"/>
                </a:rPr>
                <a:t>si diviene </a:t>
              </a:r>
              <a:r>
                <a:rPr lang="it-IT" altLang="it-IT" b="1" dirty="0" smtClean="0">
                  <a:latin typeface="Gisha" panose="020B0502040204020203" pitchFamily="34" charset="-79"/>
                  <a:cs typeface="Gisha" panose="020B0502040204020203" pitchFamily="34" charset="-79"/>
                </a:rPr>
                <a:t>finanziatori</a:t>
              </a:r>
              <a:r>
                <a:rPr lang="it-IT" altLang="it-IT" dirty="0" smtClean="0">
                  <a:latin typeface="Gisha" panose="020B0502040204020203" pitchFamily="34" charset="-79"/>
                  <a:cs typeface="Gisha" panose="020B0502040204020203" pitchFamily="34" charset="-79"/>
                </a:rPr>
                <a:t> della società o degli enti che li hanno emessi e si ha diritto a percepire periodicamente gli interessi previsti dal regolamento dell'emissione e, alla scadenza, al rimborso del capitale prestato.</a:t>
              </a:r>
            </a:p>
          </p:txBody>
        </p:sp>
      </p:gr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Ovale 34">
            <a:extLst>
              <a:ext uri="{FF2B5EF4-FFF2-40B4-BE49-F238E27FC236}">
                <a16:creationId xmlns:a16="http://schemas.microsoft.com/office/drawing/2014/main" id="{1AE967E7-665F-4FD1-ABF8-7458B9A84DC6}"/>
              </a:ext>
            </a:extLst>
          </p:cNvPr>
          <p:cNvSpPr/>
          <p:nvPr/>
        </p:nvSpPr>
        <p:spPr>
          <a:xfrm>
            <a:off x="3651753" y="613034"/>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
        <p:nvSpPr>
          <p:cNvPr id="37" name="Ovale 36">
            <a:extLst>
              <a:ext uri="{FF2B5EF4-FFF2-40B4-BE49-F238E27FC236}">
                <a16:creationId xmlns:a16="http://schemas.microsoft.com/office/drawing/2014/main" id="{0BBE6C40-1A43-4D0D-BFDC-F0CC7AEF254F}"/>
              </a:ext>
            </a:extLst>
          </p:cNvPr>
          <p:cNvSpPr/>
          <p:nvPr/>
        </p:nvSpPr>
        <p:spPr>
          <a:xfrm>
            <a:off x="3515080" y="198104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3</a:t>
            </a:r>
            <a:endParaRPr lang="it-IT" sz="1400" dirty="0"/>
          </a:p>
        </p:txBody>
      </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Titoli di capitale e titoli di debito</a:t>
            </a:r>
            <a:endParaRPr lang="it-IT" sz="1800" b="1" dirty="0">
              <a:solidFill>
                <a:schemeClr val="bg1"/>
              </a:solidFill>
              <a:latin typeface="Corbel" panose="020B0503020204020204" pitchFamily="34" charset="0"/>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smtClean="0">
                <a:solidFill>
                  <a:schemeClr val="bg1"/>
                </a:solidFill>
              </a:rPr>
              <a:t>3</a:t>
            </a:r>
            <a:endParaRPr lang="it-IT" dirty="0">
              <a:solidFill>
                <a:schemeClr val="bg1"/>
              </a:solidFill>
            </a:endParaRP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229256" y="70768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906776"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https://pixabay.com/en/ladybugs-ladybirds-bugs-insects-1593406/</a:t>
            </a:r>
          </a:p>
          <a:p>
            <a:r>
              <a:rPr lang="it-IT" dirty="0" smtClean="0">
                <a:latin typeface="Gisha" panose="020B0502040204020203" pitchFamily="34" charset="-79"/>
                <a:cs typeface="Gisha" panose="020B0502040204020203" pitchFamily="34" charset="-79"/>
              </a:rPr>
              <a:t>Pop up</a:t>
            </a:r>
          </a:p>
          <a:p>
            <a:endParaRPr lang="it-IT" dirty="0">
              <a:latin typeface="Gisha" panose="020B0502040204020203" pitchFamily="34" charset="-79"/>
              <a:cs typeface="Gisha" panose="020B0502040204020203" pitchFamily="34" charset="-79"/>
            </a:endParaRPr>
          </a:p>
        </p:txBody>
      </p:sp>
      <p:sp>
        <p:nvSpPr>
          <p:cNvPr id="24" name="Ovale 23">
            <a:extLst>
              <a:ext uri="{FF2B5EF4-FFF2-40B4-BE49-F238E27FC236}">
                <a16:creationId xmlns:a16="http://schemas.microsoft.com/office/drawing/2014/main" id="{0BBE6C40-1A43-4D0D-BFDC-F0CC7AEF254F}"/>
              </a:ext>
            </a:extLst>
          </p:cNvPr>
          <p:cNvSpPr/>
          <p:nvPr/>
        </p:nvSpPr>
        <p:spPr>
          <a:xfrm>
            <a:off x="3487997" y="335826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4</a:t>
            </a:r>
            <a:endParaRPr lang="it-IT" sz="1400" dirty="0"/>
          </a:p>
        </p:txBody>
      </p:sp>
      <p:pic>
        <p:nvPicPr>
          <p:cNvPr id="22" name="Picture 2" descr="Risultati immagini per occhiali icona">
            <a:extLst>
              <a:ext uri="{FF2B5EF4-FFF2-40B4-BE49-F238E27FC236}">
                <a16:creationId xmlns:a16="http://schemas.microsoft.com/office/drawing/2014/main" id="{289C2302-2B79-4640-A296-453A84E02487}"/>
              </a:ext>
            </a:extLst>
          </p:cNvPr>
          <p:cNvPicPr>
            <a:picLocks noChangeAspect="1" noChangeArrowheads="1"/>
          </p:cNvPicPr>
          <p:nvPr/>
        </p:nvPicPr>
        <p:blipFill>
          <a:blip r:embed="rId5" cstate="print"/>
          <a:srcRect/>
          <a:stretch>
            <a:fillRect/>
          </a:stretch>
        </p:blipFill>
        <p:spPr bwMode="auto">
          <a:xfrm>
            <a:off x="5764894" y="2102530"/>
            <a:ext cx="881546" cy="881546"/>
          </a:xfrm>
          <a:prstGeom prst="rect">
            <a:avLst/>
          </a:prstGeom>
          <a:noFill/>
        </p:spPr>
      </p:pic>
      <p:sp>
        <p:nvSpPr>
          <p:cNvPr id="25" name="CasellaDiTesto 24">
            <a:extLst>
              <a:ext uri="{FF2B5EF4-FFF2-40B4-BE49-F238E27FC236}">
                <a16:creationId xmlns:a16="http://schemas.microsoft.com/office/drawing/2014/main" id="{DB72D460-F15D-4E46-8BEA-DCFD7EB49E4D}"/>
              </a:ext>
            </a:extLst>
          </p:cNvPr>
          <p:cNvSpPr txBox="1"/>
          <p:nvPr/>
        </p:nvSpPr>
        <p:spPr>
          <a:xfrm>
            <a:off x="5734136"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8434358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4" name="Picture 4" descr="A one dollar bill leaning against the wall on a glossy surface"/>
          <p:cNvPicPr>
            <a:picLocks noChangeAspect="1" noChangeArrowheads="1"/>
          </p:cNvPicPr>
          <p:nvPr/>
        </p:nvPicPr>
        <p:blipFill>
          <a:blip r:embed="rId4" cstate="print"/>
          <a:srcRect t="30982" r="4000" b="13874"/>
          <a:stretch>
            <a:fillRect/>
          </a:stretch>
        </p:blipFill>
        <p:spPr bwMode="auto">
          <a:xfrm>
            <a:off x="0" y="506776"/>
            <a:ext cx="9144000" cy="3503364"/>
          </a:xfrm>
          <a:prstGeom prst="rect">
            <a:avLst/>
          </a:prstGeom>
          <a:noFill/>
        </p:spPr>
      </p:pic>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934FA3BC-888F-45E3-AD4A-72DFC9D800CF}"/>
              </a:ext>
            </a:extLst>
          </p:cNvPr>
          <p:cNvSpPr txBox="1"/>
          <p:nvPr/>
        </p:nvSpPr>
        <p:spPr>
          <a:xfrm>
            <a:off x="747214" y="62759"/>
            <a:ext cx="6596561"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La variabile del prezzo dello strumento finanziario 1/2</a:t>
            </a:r>
            <a:endParaRPr lang="it-IT" sz="1800" b="1" dirty="0">
              <a:solidFill>
                <a:schemeClr val="bg1"/>
              </a:solidFill>
              <a:latin typeface="Corbel" panose="020B0503020204020204" pitchFamily="34" charset="0"/>
            </a:endParaRPr>
          </a:p>
        </p:txBody>
      </p:sp>
      <p:sp>
        <p:nvSpPr>
          <p:cNvPr id="25" name="CasellaDiTesto 24">
            <a:extLst>
              <a:ext uri="{FF2B5EF4-FFF2-40B4-BE49-F238E27FC236}">
                <a16:creationId xmlns:a16="http://schemas.microsoft.com/office/drawing/2014/main" id="{80469FC8-B5D6-4BBE-85C4-42D5E7986638}"/>
              </a:ext>
            </a:extLst>
          </p:cNvPr>
          <p:cNvSpPr txBox="1"/>
          <p:nvPr/>
        </p:nvSpPr>
        <p:spPr>
          <a:xfrm>
            <a:off x="8799616" y="59188"/>
            <a:ext cx="216637" cy="307777"/>
          </a:xfrm>
          <a:prstGeom prst="rect">
            <a:avLst/>
          </a:prstGeom>
          <a:noFill/>
        </p:spPr>
        <p:txBody>
          <a:bodyPr wrap="square" rtlCol="0">
            <a:spAutoFit/>
          </a:bodyPr>
          <a:lstStyle/>
          <a:p>
            <a:r>
              <a:rPr lang="it-IT" dirty="0" smtClean="0">
                <a:solidFill>
                  <a:schemeClr val="bg1"/>
                </a:solidFill>
              </a:rPr>
              <a:t>4</a:t>
            </a:r>
            <a:endParaRPr lang="it-IT" dirty="0">
              <a:solidFill>
                <a:schemeClr val="bg1"/>
              </a:solidFill>
            </a:endParaRPr>
          </a:p>
        </p:txBody>
      </p:sp>
      <p:sp>
        <p:nvSpPr>
          <p:cNvPr id="27" name="Rettangolo 26">
            <a:extLst>
              <a:ext uri="{FF2B5EF4-FFF2-40B4-BE49-F238E27FC236}">
                <a16:creationId xmlns:a16="http://schemas.microsoft.com/office/drawing/2014/main" id="{16FAFEDD-E6FC-405D-A681-D645A8A78EFF}"/>
              </a:ext>
            </a:extLst>
          </p:cNvPr>
          <p:cNvSpPr/>
          <p:nvPr/>
        </p:nvSpPr>
        <p:spPr>
          <a:xfrm>
            <a:off x="-2148168"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https://unsplash.com/photos/JW6r_0CPYec</a:t>
            </a:r>
            <a:endParaRPr lang="it-IT" dirty="0">
              <a:latin typeface="Gisha" panose="020B0502040204020203" pitchFamily="34" charset="-79"/>
              <a:cs typeface="Gisha" panose="020B0502040204020203" pitchFamily="34" charset="-79"/>
            </a:endParaRPr>
          </a:p>
        </p:txBody>
      </p:sp>
      <p:sp>
        <p:nvSpPr>
          <p:cNvPr id="38" name="Ovale 37">
            <a:extLst>
              <a:ext uri="{FF2B5EF4-FFF2-40B4-BE49-F238E27FC236}">
                <a16:creationId xmlns:a16="http://schemas.microsoft.com/office/drawing/2014/main" id="{FF3BA2CB-58E3-4DFC-8F62-07E565B912E7}"/>
              </a:ext>
            </a:extLst>
          </p:cNvPr>
          <p:cNvSpPr/>
          <p:nvPr/>
        </p:nvSpPr>
        <p:spPr>
          <a:xfrm>
            <a:off x="344252" y="58575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3" name="Rettangolo 32"/>
          <p:cNvSpPr/>
          <p:nvPr/>
        </p:nvSpPr>
        <p:spPr>
          <a:xfrm>
            <a:off x="0" y="4207276"/>
            <a:ext cx="9144000" cy="523220"/>
          </a:xfrm>
          <a:prstGeom prst="rect">
            <a:avLst/>
          </a:prstGeom>
        </p:spPr>
        <p:txBody>
          <a:bodyPr wrap="square">
            <a:spAutoFit/>
          </a:bodyPr>
          <a:lstStyle/>
          <a:p>
            <a:pPr fontAlgn="base"/>
            <a:r>
              <a:rPr lang="it-IT" altLang="it-IT" dirty="0" smtClean="0">
                <a:latin typeface="Gisha" panose="020B0502040204020203" pitchFamily="34" charset="-79"/>
                <a:cs typeface="Gisha" panose="020B0502040204020203" pitchFamily="34" charset="-79"/>
              </a:rPr>
              <a:t>Il </a:t>
            </a:r>
            <a:r>
              <a:rPr lang="it-IT" altLang="it-IT" b="1" dirty="0" smtClean="0">
                <a:latin typeface="Gisha" panose="020B0502040204020203" pitchFamily="34" charset="-79"/>
                <a:cs typeface="Gisha" panose="020B0502040204020203" pitchFamily="34" charset="-79"/>
              </a:rPr>
              <a:t>prezzo</a:t>
            </a:r>
            <a:r>
              <a:rPr lang="it-IT" altLang="it-IT" dirty="0" smtClean="0">
                <a:latin typeface="Gisha" panose="020B0502040204020203" pitchFamily="34" charset="-79"/>
                <a:cs typeface="Gisha" panose="020B0502040204020203" pitchFamily="34" charset="-79"/>
              </a:rPr>
              <a:t> di ciascun strumento finanziario dipende da numerose circostanze e può variare in modo più o meno accentuato a seconda della sua natura.</a:t>
            </a:r>
          </a:p>
        </p:txBody>
      </p:sp>
      <p:sp>
        <p:nvSpPr>
          <p:cNvPr id="36" name="Ovale 35">
            <a:extLst>
              <a:ext uri="{FF2B5EF4-FFF2-40B4-BE49-F238E27FC236}">
                <a16:creationId xmlns:a16="http://schemas.microsoft.com/office/drawing/2014/main" id="{FF3BA2CB-58E3-4DFC-8F62-07E565B912E7}"/>
              </a:ext>
            </a:extLst>
          </p:cNvPr>
          <p:cNvSpPr/>
          <p:nvPr/>
        </p:nvSpPr>
        <p:spPr>
          <a:xfrm>
            <a:off x="0" y="360444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Tree>
    <p:custDataLst>
      <p:tags r:id="rId1"/>
    </p:custDataLst>
    <p:extLst>
      <p:ext uri="{BB962C8B-B14F-4D97-AF65-F5344CB8AC3E}">
        <p14:creationId xmlns:p14="http://schemas.microsoft.com/office/powerpoint/2010/main" val="74132800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4" descr="A one dollar bill leaning against the wall on a glossy surface"/>
          <p:cNvPicPr>
            <a:picLocks noChangeAspect="1" noChangeArrowheads="1"/>
          </p:cNvPicPr>
          <p:nvPr/>
        </p:nvPicPr>
        <p:blipFill>
          <a:blip r:embed="rId4" cstate="print"/>
          <a:srcRect t="42427" r="4000" b="22024"/>
          <a:stretch>
            <a:fillRect/>
          </a:stretch>
        </p:blipFill>
        <p:spPr bwMode="auto">
          <a:xfrm>
            <a:off x="0" y="506775"/>
            <a:ext cx="9144000" cy="2258458"/>
          </a:xfrm>
          <a:prstGeom prst="rect">
            <a:avLst/>
          </a:prstGeom>
          <a:noFill/>
        </p:spPr>
      </p:pic>
      <p:sp>
        <p:nvSpPr>
          <p:cNvPr id="3" name="Rectangle 2"/>
          <p:cNvSpPr/>
          <p:nvPr/>
        </p:nvSpPr>
        <p:spPr>
          <a:xfrm>
            <a:off x="0" y="2713332"/>
            <a:ext cx="9144000" cy="1219690"/>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1" name="CasellaDiTesto 20">
            <a:extLst>
              <a:ext uri="{FF2B5EF4-FFF2-40B4-BE49-F238E27FC236}">
                <a16:creationId xmlns:a16="http://schemas.microsoft.com/office/drawing/2014/main" id="{B979508F-5AAD-4857-9EB3-DE29AFA7C2F6}"/>
              </a:ext>
            </a:extLst>
          </p:cNvPr>
          <p:cNvSpPr txBox="1"/>
          <p:nvPr/>
        </p:nvSpPr>
        <p:spPr>
          <a:xfrm>
            <a:off x="510990" y="62759"/>
            <a:ext cx="8280313"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La variabile del prezzo dello strumento finanziario 2/</a:t>
            </a:r>
            <a:r>
              <a:rPr lang="it-IT" sz="1800" b="1" dirty="0" err="1" smtClean="0">
                <a:solidFill>
                  <a:schemeClr val="bg1"/>
                </a:solidFill>
                <a:latin typeface="Corbel" panose="020B0503020204020204" pitchFamily="34" charset="0"/>
              </a:rPr>
              <a:t>2</a:t>
            </a:r>
            <a:endParaRPr lang="it-IT" sz="1800" b="1" dirty="0">
              <a:solidFill>
                <a:schemeClr val="bg1"/>
              </a:solidFill>
              <a:latin typeface="Corbel" panose="020B0503020204020204" pitchFamily="34" charset="0"/>
            </a:endParaRPr>
          </a:p>
        </p:txBody>
      </p:sp>
      <p:sp>
        <p:nvSpPr>
          <p:cNvPr id="22" name="CasellaDiTesto 21">
            <a:extLst>
              <a:ext uri="{FF2B5EF4-FFF2-40B4-BE49-F238E27FC236}">
                <a16:creationId xmlns:a16="http://schemas.microsoft.com/office/drawing/2014/main" id="{0523C5C6-AF2C-477F-8FE5-CFE7C66D5EF3}"/>
              </a:ext>
            </a:extLst>
          </p:cNvPr>
          <p:cNvSpPr txBox="1"/>
          <p:nvPr/>
        </p:nvSpPr>
        <p:spPr>
          <a:xfrm>
            <a:off x="8635396" y="59188"/>
            <a:ext cx="380858" cy="307777"/>
          </a:xfrm>
          <a:prstGeom prst="rect">
            <a:avLst/>
          </a:prstGeom>
          <a:noFill/>
        </p:spPr>
        <p:txBody>
          <a:bodyPr wrap="square" rtlCol="0">
            <a:spAutoFit/>
          </a:bodyPr>
          <a:lstStyle/>
          <a:p>
            <a:r>
              <a:rPr lang="it-IT" dirty="0" smtClean="0">
                <a:solidFill>
                  <a:schemeClr val="bg1"/>
                </a:solidFill>
              </a:rPr>
              <a:t>5</a:t>
            </a:r>
            <a:endParaRPr lang="it-IT" dirty="0">
              <a:solidFill>
                <a:schemeClr val="bg1"/>
              </a:solidFill>
            </a:endParaRP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21629" y="2813261"/>
            <a:ext cx="9144000" cy="954107"/>
          </a:xfrm>
          <a:prstGeom prst="rect">
            <a:avLst/>
          </a:prstGeom>
          <a:noFill/>
        </p:spPr>
        <p:txBody>
          <a:bodyPr wrap="square" rtlCol="0">
            <a:spAutoFit/>
          </a:bodyPr>
          <a:lstStyle/>
          <a:p>
            <a:pPr lvl="1" fontAlgn="base"/>
            <a:r>
              <a:rPr lang="it-IT" altLang="it-IT" dirty="0" smtClean="0">
                <a:latin typeface="Gisha" panose="020B0502040204020203" pitchFamily="34" charset="-79"/>
                <a:cs typeface="Gisha" panose="020B0502040204020203" pitchFamily="34" charset="-79"/>
              </a:rPr>
              <a:t>A parità di altre condizioni, </a:t>
            </a:r>
            <a:r>
              <a:rPr lang="it-IT" altLang="it-IT" b="1" dirty="0" smtClean="0">
                <a:latin typeface="Gisha" panose="020B0502040204020203" pitchFamily="34" charset="-79"/>
                <a:cs typeface="Gisha" panose="020B0502040204020203" pitchFamily="34" charset="-79"/>
              </a:rPr>
              <a:t>un titolo di capitale è più rischioso di un titolo di debito</a:t>
            </a:r>
            <a:r>
              <a:rPr lang="it-IT" altLang="it-IT" dirty="0" smtClean="0">
                <a:latin typeface="Gisha" panose="020B0502040204020203" pitchFamily="34" charset="-79"/>
                <a:cs typeface="Gisha" panose="020B0502040204020203" pitchFamily="34" charset="-79"/>
              </a:rPr>
              <a:t>, in quanto la remunerazione spettante a chi lo possiede è maggiormente legata all'andamento economico della società emittente. Il detentore di titoli di debito invece rischierà di non essere remunerato solo in caso di dissesto finanziario della società emittente.</a:t>
            </a:r>
            <a:endParaRPr lang="it-IT" b="1" dirty="0" smtClean="0"/>
          </a:p>
        </p:txBody>
      </p:sp>
      <p:sp>
        <p:nvSpPr>
          <p:cNvPr id="25" name="Rettangolo 24"/>
          <p:cNvSpPr/>
          <p:nvPr/>
        </p:nvSpPr>
        <p:spPr>
          <a:xfrm>
            <a:off x="0" y="4085345"/>
            <a:ext cx="9144000" cy="1169551"/>
          </a:xfrm>
          <a:prstGeom prst="rect">
            <a:avLst/>
          </a:prstGeom>
        </p:spPr>
        <p:txBody>
          <a:bodyPr wrap="square">
            <a:spAutoFit/>
          </a:bodyPr>
          <a:lstStyle/>
          <a:p>
            <a:pPr lvl="1" fontAlgn="base"/>
            <a:r>
              <a:rPr lang="it-IT" altLang="it-IT" dirty="0" smtClean="0">
                <a:latin typeface="Gisha" panose="020B0502040204020203" pitchFamily="34" charset="-79"/>
                <a:cs typeface="Gisha" panose="020B0502040204020203" pitchFamily="34" charset="-79"/>
              </a:rPr>
              <a:t>Inoltre, in caso di fallimento della società emittente, i detentori di titoli di debito potranno partecipare, con gli altri creditori, alla suddivisione - che comunque si realizza in tempi solitamente molto lunghi - dei proventi derivanti dal realizzo delle attività della società, mentre è pressoché escluso che i detentori di titoli di capitale possano vedersi restituire una parte di quanto investito.</a:t>
            </a:r>
          </a:p>
          <a:p>
            <a:endParaRPr lang="it-IT" b="1" dirty="0" smtClean="0"/>
          </a:p>
        </p:txBody>
      </p:sp>
      <p:sp>
        <p:nvSpPr>
          <p:cNvPr id="26" name="Rettangolo 25">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https://unsplash.com/photos/JW6r_0CPYec</a:t>
            </a:r>
            <a:endParaRPr lang="it-IT" dirty="0">
              <a:latin typeface="Gisha" panose="020B0502040204020203" pitchFamily="34" charset="-79"/>
              <a:cs typeface="Gisha" panose="020B0502040204020203" pitchFamily="34" charset="-79"/>
            </a:endParaRPr>
          </a:p>
        </p:txBody>
      </p:sp>
      <p:sp>
        <p:nvSpPr>
          <p:cNvPr id="35" name="Ovale 34">
            <a:extLst>
              <a:ext uri="{FF2B5EF4-FFF2-40B4-BE49-F238E27FC236}">
                <a16:creationId xmlns:a16="http://schemas.microsoft.com/office/drawing/2014/main" id="{1AE967E7-665F-4FD1-ABF8-7458B9A84DC6}"/>
              </a:ext>
            </a:extLst>
          </p:cNvPr>
          <p:cNvSpPr/>
          <p:nvPr/>
        </p:nvSpPr>
        <p:spPr>
          <a:xfrm>
            <a:off x="3417933" y="80147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8" name="Ovale 37">
            <a:extLst>
              <a:ext uri="{FF2B5EF4-FFF2-40B4-BE49-F238E27FC236}">
                <a16:creationId xmlns:a16="http://schemas.microsoft.com/office/drawing/2014/main" id="{1AE967E7-665F-4FD1-ABF8-7458B9A84DC6}"/>
              </a:ext>
            </a:extLst>
          </p:cNvPr>
          <p:cNvSpPr/>
          <p:nvPr/>
        </p:nvSpPr>
        <p:spPr>
          <a:xfrm>
            <a:off x="0" y="437508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3</a:t>
            </a:r>
            <a:endParaRPr lang="it-IT" sz="1400" dirty="0"/>
          </a:p>
        </p:txBody>
      </p:sp>
      <p:sp>
        <p:nvSpPr>
          <p:cNvPr id="39" name="Ovale 38">
            <a:extLst>
              <a:ext uri="{FF2B5EF4-FFF2-40B4-BE49-F238E27FC236}">
                <a16:creationId xmlns:a16="http://schemas.microsoft.com/office/drawing/2014/main" id="{1AE967E7-665F-4FD1-ABF8-7458B9A84DC6}"/>
              </a:ext>
            </a:extLst>
          </p:cNvPr>
          <p:cNvSpPr/>
          <p:nvPr/>
        </p:nvSpPr>
        <p:spPr>
          <a:xfrm>
            <a:off x="0" y="317440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2</a:t>
            </a:r>
            <a:endParaRPr lang="it-IT" sz="1400" dirty="0"/>
          </a:p>
        </p:txBody>
      </p:sp>
    </p:spTree>
    <p:custDataLst>
      <p:tags r:id="rId1"/>
    </p:custDataLst>
    <p:extLst>
      <p:ext uri="{BB962C8B-B14F-4D97-AF65-F5344CB8AC3E}">
        <p14:creationId xmlns:p14="http://schemas.microsoft.com/office/powerpoint/2010/main" val="36908617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Flash, Thunderstorm, Super Cell, Weather, Sky, Night"/>
          <p:cNvPicPr>
            <a:picLocks noChangeAspect="1" noChangeArrowheads="1"/>
          </p:cNvPicPr>
          <p:nvPr/>
        </p:nvPicPr>
        <p:blipFill>
          <a:blip r:embed="rId4" cstate="print"/>
          <a:srcRect t="23758" b="23471"/>
          <a:stretch>
            <a:fillRect/>
          </a:stretch>
        </p:blipFill>
        <p:spPr bwMode="auto">
          <a:xfrm>
            <a:off x="0" y="495759"/>
            <a:ext cx="9144000" cy="3216925"/>
          </a:xfrm>
          <a:prstGeom prst="rect">
            <a:avLst/>
          </a:prstGeom>
          <a:noFill/>
        </p:spPr>
      </p:pic>
      <p:grpSp>
        <p:nvGrpSpPr>
          <p:cNvPr id="2"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4" name="CasellaDiTesto 23">
            <a:extLst>
              <a:ext uri="{FF2B5EF4-FFF2-40B4-BE49-F238E27FC236}">
                <a16:creationId xmlns:a16="http://schemas.microsoft.com/office/drawing/2014/main" id="{934FA3BC-888F-45E3-AD4A-72DFC9D800CF}"/>
              </a:ext>
            </a:extLst>
          </p:cNvPr>
          <p:cNvSpPr txBox="1"/>
          <p:nvPr/>
        </p:nvSpPr>
        <p:spPr>
          <a:xfrm>
            <a:off x="747214" y="62759"/>
            <a:ext cx="6596561"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specifico e rischio generico 1/2</a:t>
            </a:r>
            <a:endParaRPr lang="it-IT" sz="1800" b="1" dirty="0">
              <a:solidFill>
                <a:schemeClr val="bg1"/>
              </a:solidFill>
              <a:latin typeface="Corbel" panose="020B0503020204020204" pitchFamily="34" charset="0"/>
            </a:endParaRPr>
          </a:p>
        </p:txBody>
      </p:sp>
      <p:sp>
        <p:nvSpPr>
          <p:cNvPr id="25" name="CasellaDiTesto 24">
            <a:extLst>
              <a:ext uri="{FF2B5EF4-FFF2-40B4-BE49-F238E27FC236}">
                <a16:creationId xmlns:a16="http://schemas.microsoft.com/office/drawing/2014/main" id="{80469FC8-B5D6-4BBE-85C4-42D5E7986638}"/>
              </a:ext>
            </a:extLst>
          </p:cNvPr>
          <p:cNvSpPr txBox="1"/>
          <p:nvPr/>
        </p:nvSpPr>
        <p:spPr>
          <a:xfrm>
            <a:off x="8799616" y="59188"/>
            <a:ext cx="216637" cy="307777"/>
          </a:xfrm>
          <a:prstGeom prst="rect">
            <a:avLst/>
          </a:prstGeom>
          <a:noFill/>
        </p:spPr>
        <p:txBody>
          <a:bodyPr wrap="square" rtlCol="0">
            <a:spAutoFit/>
          </a:bodyPr>
          <a:lstStyle/>
          <a:p>
            <a:r>
              <a:rPr lang="it-IT" dirty="0" smtClean="0">
                <a:solidFill>
                  <a:schemeClr val="bg1"/>
                </a:solidFill>
              </a:rPr>
              <a:t>6</a:t>
            </a:r>
            <a:endParaRPr lang="it-IT" dirty="0">
              <a:solidFill>
                <a:schemeClr val="bg1"/>
              </a:solidFill>
            </a:endParaRPr>
          </a:p>
        </p:txBody>
      </p:sp>
      <p:sp>
        <p:nvSpPr>
          <p:cNvPr id="27" name="Rettangolo 26">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https://pixabay.com/en/flash-thunderstorm-super-cell-2568381/</a:t>
            </a:r>
            <a:endParaRPr lang="it-IT" dirty="0">
              <a:latin typeface="Gisha" panose="020B0502040204020203" pitchFamily="34" charset="-79"/>
              <a:cs typeface="Gisha" panose="020B0502040204020203" pitchFamily="34" charset="-79"/>
            </a:endParaRPr>
          </a:p>
        </p:txBody>
      </p:sp>
      <p:sp>
        <p:nvSpPr>
          <p:cNvPr id="38" name="Ovale 37">
            <a:extLst>
              <a:ext uri="{FF2B5EF4-FFF2-40B4-BE49-F238E27FC236}">
                <a16:creationId xmlns:a16="http://schemas.microsoft.com/office/drawing/2014/main" id="{FF3BA2CB-58E3-4DFC-8F62-07E565B912E7}"/>
              </a:ext>
            </a:extLst>
          </p:cNvPr>
          <p:cNvSpPr/>
          <p:nvPr/>
        </p:nvSpPr>
        <p:spPr>
          <a:xfrm>
            <a:off x="344252" y="58575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3" name="Rettangolo 32"/>
          <p:cNvSpPr/>
          <p:nvPr/>
        </p:nvSpPr>
        <p:spPr>
          <a:xfrm>
            <a:off x="0" y="3878416"/>
            <a:ext cx="9144000" cy="523220"/>
          </a:xfrm>
          <a:prstGeom prst="rect">
            <a:avLst/>
          </a:prstGeom>
        </p:spPr>
        <p:txBody>
          <a:bodyPr wrap="square">
            <a:spAutoFit/>
          </a:bodyPr>
          <a:lstStyle/>
          <a:p>
            <a:pPr fontAlgn="base"/>
            <a:r>
              <a:rPr lang="it-IT" altLang="it-IT" dirty="0" smtClean="0">
                <a:latin typeface="Gisha" panose="020B0502040204020203" pitchFamily="34" charset="-79"/>
                <a:cs typeface="Gisha" panose="020B0502040204020203" pitchFamily="34" charset="-79"/>
              </a:rPr>
              <a:t>Sia per i titoli di capitale che per i titoli di debito, il rischio può essere idealmente scomposto in due componenti:  il </a:t>
            </a:r>
            <a:r>
              <a:rPr lang="it-IT" altLang="it-IT" b="1" dirty="0" smtClean="0">
                <a:latin typeface="Gisha" panose="020B0502040204020203" pitchFamily="34" charset="-79"/>
                <a:cs typeface="Gisha" panose="020B0502040204020203" pitchFamily="34" charset="-79"/>
              </a:rPr>
              <a:t>rischio specifico </a:t>
            </a:r>
            <a:r>
              <a:rPr lang="it-IT" altLang="it-IT" dirty="0" smtClean="0">
                <a:latin typeface="Gisha" panose="020B0502040204020203" pitchFamily="34" charset="-79"/>
                <a:cs typeface="Gisha" panose="020B0502040204020203" pitchFamily="34" charset="-79"/>
              </a:rPr>
              <a:t>ed il </a:t>
            </a:r>
            <a:r>
              <a:rPr lang="it-IT" altLang="it-IT" b="1" dirty="0" smtClean="0">
                <a:latin typeface="Gisha" panose="020B0502040204020203" pitchFamily="34" charset="-79"/>
                <a:cs typeface="Gisha" panose="020B0502040204020203" pitchFamily="34" charset="-79"/>
              </a:rPr>
              <a:t>rischio generico</a:t>
            </a:r>
            <a:r>
              <a:rPr lang="it-IT" altLang="it-IT" dirty="0" smtClean="0">
                <a:latin typeface="Gisha" panose="020B0502040204020203" pitchFamily="34" charset="-79"/>
                <a:cs typeface="Gisha" panose="020B0502040204020203" pitchFamily="34" charset="-79"/>
              </a:rPr>
              <a:t> (o sistematico). </a:t>
            </a:r>
          </a:p>
        </p:txBody>
      </p:sp>
      <p:sp>
        <p:nvSpPr>
          <p:cNvPr id="36" name="Ovale 35">
            <a:extLst>
              <a:ext uri="{FF2B5EF4-FFF2-40B4-BE49-F238E27FC236}">
                <a16:creationId xmlns:a16="http://schemas.microsoft.com/office/drawing/2014/main" id="{FF3BA2CB-58E3-4DFC-8F62-07E565B912E7}"/>
              </a:ext>
            </a:extLst>
          </p:cNvPr>
          <p:cNvSpPr/>
          <p:nvPr/>
        </p:nvSpPr>
        <p:spPr>
          <a:xfrm>
            <a:off x="0" y="350890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Tree>
    <p:custDataLst>
      <p:tags r:id="rId1"/>
    </p:custDataLst>
    <p:extLst>
      <p:ext uri="{BB962C8B-B14F-4D97-AF65-F5344CB8AC3E}">
        <p14:creationId xmlns:p14="http://schemas.microsoft.com/office/powerpoint/2010/main" val="74132800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 descr="Flash, Thunderstorm, Super Cell, Weather, Sky, Night"/>
          <p:cNvPicPr>
            <a:picLocks noChangeAspect="1" noChangeArrowheads="1"/>
          </p:cNvPicPr>
          <p:nvPr/>
        </p:nvPicPr>
        <p:blipFill>
          <a:blip r:embed="rId4" cstate="print"/>
          <a:srcRect l="29590" t="23758" r="44185" b="23471"/>
          <a:stretch>
            <a:fillRect/>
          </a:stretch>
        </p:blipFill>
        <p:spPr bwMode="auto">
          <a:xfrm>
            <a:off x="111404" y="524113"/>
            <a:ext cx="3415229" cy="4658757"/>
          </a:xfrm>
          <a:prstGeom prst="rect">
            <a:avLst/>
          </a:prstGeom>
          <a:noFill/>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1" y="56272"/>
            <a:ext cx="5714999" cy="2551176"/>
            <a:chOff x="4572000" y="0"/>
            <a:chExt cx="3794760" cy="3401568"/>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38824" y="934779"/>
              <a:ext cx="3727936" cy="1600439"/>
            </a:xfrm>
            <a:prstGeom prst="rect">
              <a:avLst/>
            </a:prstGeom>
            <a:grpFill/>
          </p:spPr>
          <p:txBody>
            <a:bodyPr wrap="square" rtlCol="0">
              <a:spAutoFit/>
            </a:bodyPr>
            <a:lstStyle/>
            <a:p>
              <a:pPr fontAlgn="base"/>
              <a:r>
                <a:rPr lang="it-IT" altLang="it-IT" sz="1200" dirty="0" smtClean="0">
                  <a:latin typeface="Gisha" panose="020B0502040204020203" pitchFamily="34" charset="-79"/>
                  <a:cs typeface="Gisha" panose="020B0502040204020203" pitchFamily="34" charset="-79"/>
                </a:rPr>
                <a:t>Il </a:t>
              </a:r>
              <a:r>
                <a:rPr lang="it-IT" altLang="it-IT" sz="1200" b="1" dirty="0" smtClean="0">
                  <a:latin typeface="Gisha" panose="020B0502040204020203" pitchFamily="34" charset="-79"/>
                  <a:cs typeface="Gisha" panose="020B0502040204020203" pitchFamily="34" charset="-79"/>
                </a:rPr>
                <a:t>rischio specifico </a:t>
              </a:r>
              <a:r>
                <a:rPr lang="it-IT" altLang="it-IT" sz="1200" dirty="0" smtClean="0">
                  <a:latin typeface="Gisha" panose="020B0502040204020203" pitchFamily="34" charset="-79"/>
                  <a:cs typeface="Gisha" panose="020B0502040204020203" pitchFamily="34" charset="-79"/>
                </a:rPr>
                <a:t>dipende dalle </a:t>
              </a:r>
              <a:r>
                <a:rPr lang="it-IT" altLang="it-IT" sz="1200" b="1" dirty="0" smtClean="0">
                  <a:latin typeface="Gisha" panose="020B0502040204020203" pitchFamily="34" charset="-79"/>
                  <a:cs typeface="Gisha" panose="020B0502040204020203" pitchFamily="34" charset="-79"/>
                </a:rPr>
                <a:t>caratteristiche peculiari dell'emittente </a:t>
              </a:r>
              <a:r>
                <a:rPr lang="it-IT" altLang="it-IT" sz="1200" dirty="0" smtClean="0">
                  <a:latin typeface="Gisha" panose="020B0502040204020203" pitchFamily="34" charset="-79"/>
                  <a:cs typeface="Gisha" panose="020B0502040204020203" pitchFamily="34" charset="-79"/>
                </a:rPr>
                <a:t>e può essere diminuito sostanzialmente attraverso la suddivisione del proprio investimento tra titoli emessi da emittenti diversi (diversificazione del portafoglio), mentre il </a:t>
              </a:r>
              <a:r>
                <a:rPr lang="it-IT" altLang="it-IT" sz="1200" b="1" dirty="0" smtClean="0">
                  <a:latin typeface="Gisha" panose="020B0502040204020203" pitchFamily="34" charset="-79"/>
                  <a:cs typeface="Gisha" panose="020B0502040204020203" pitchFamily="34" charset="-79"/>
                </a:rPr>
                <a:t>rischio sistematico </a:t>
              </a:r>
              <a:r>
                <a:rPr lang="it-IT" altLang="it-IT" sz="1200" dirty="0" smtClean="0">
                  <a:latin typeface="Gisha" panose="020B0502040204020203" pitchFamily="34" charset="-79"/>
                  <a:cs typeface="Gisha" panose="020B0502040204020203" pitchFamily="34" charset="-79"/>
                </a:rPr>
                <a:t>rappresenta quella parte di variabilità del prezzo di ciascun titolo che dipende dalle</a:t>
              </a:r>
              <a:r>
                <a:rPr lang="it-IT" altLang="it-IT" sz="1200" b="1" dirty="0" smtClean="0">
                  <a:latin typeface="Gisha" panose="020B0502040204020203" pitchFamily="34" charset="-79"/>
                  <a:cs typeface="Gisha" panose="020B0502040204020203" pitchFamily="34" charset="-79"/>
                </a:rPr>
                <a:t> fluttuazioni del mercato </a:t>
              </a:r>
              <a:r>
                <a:rPr lang="it-IT" altLang="it-IT" sz="1200" dirty="0" smtClean="0">
                  <a:latin typeface="Gisha" panose="020B0502040204020203" pitchFamily="34" charset="-79"/>
                  <a:cs typeface="Gisha" panose="020B0502040204020203" pitchFamily="34" charset="-79"/>
                </a:rPr>
                <a:t>e non può essere eliminato per il tramite della diversificazione.</a:t>
              </a:r>
            </a:p>
          </p:txBody>
        </p:sp>
      </p:grpSp>
      <p:grpSp>
        <p:nvGrpSpPr>
          <p:cNvPr id="3" name="Group 30">
            <a:extLst>
              <a:ext uri="{FF2B5EF4-FFF2-40B4-BE49-F238E27FC236}">
                <a16:creationId xmlns:a16="http://schemas.microsoft.com/office/drawing/2014/main" id="{DC0DD2A3-62CB-490C-8BB9-D7A83FE06F19}"/>
              </a:ext>
            </a:extLst>
          </p:cNvPr>
          <p:cNvGrpSpPr/>
          <p:nvPr/>
        </p:nvGrpSpPr>
        <p:grpSpPr>
          <a:xfrm>
            <a:off x="3429000" y="2599886"/>
            <a:ext cx="5715000" cy="2551176"/>
            <a:chOff x="4578095" y="3429000"/>
            <a:chExt cx="3794760" cy="3401568"/>
          </a:xfrm>
        </p:grpSpPr>
        <p:sp>
          <p:nvSpPr>
            <p:cNvPr id="66" name="Rectangle 15">
              <a:extLst>
                <a:ext uri="{FF2B5EF4-FFF2-40B4-BE49-F238E27FC236}">
                  <a16:creationId xmlns:a16="http://schemas.microsoft.com/office/drawing/2014/main" id="{FE630332-10B7-4615-9E72-FE4FD5E1FF1A}"/>
                </a:ext>
              </a:extLst>
            </p:cNvPr>
            <p:cNvSpPr/>
            <p:nvPr/>
          </p:nvSpPr>
          <p:spPr>
            <a:xfrm>
              <a:off x="4578095" y="3429000"/>
              <a:ext cx="3794760" cy="3401568"/>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22">
              <a:hlinkClick r:id="" action="ppaction://noaction"/>
              <a:extLst>
                <a:ext uri="{FF2B5EF4-FFF2-40B4-BE49-F238E27FC236}">
                  <a16:creationId xmlns:a16="http://schemas.microsoft.com/office/drawing/2014/main" id="{A6DFE93B-5487-476C-BAA2-AAB1D8F683E8}"/>
                </a:ext>
              </a:extLst>
            </p:cNvPr>
            <p:cNvSpPr txBox="1"/>
            <p:nvPr/>
          </p:nvSpPr>
          <p:spPr>
            <a:xfrm>
              <a:off x="4621809" y="3915720"/>
              <a:ext cx="3751046" cy="2339101"/>
            </a:xfrm>
            <a:prstGeom prst="rect">
              <a:avLst/>
            </a:prstGeom>
            <a:noFill/>
          </p:spPr>
          <p:txBody>
            <a:bodyPr wrap="square" rtlCol="0">
              <a:spAutoFit/>
            </a:bodyPr>
            <a:lstStyle/>
            <a:p>
              <a:pPr fontAlgn="base"/>
              <a:r>
                <a:rPr lang="it-IT" altLang="it-IT" sz="1200" dirty="0" smtClean="0">
                  <a:latin typeface="Gisha" panose="020B0502040204020203" pitchFamily="34" charset="-79"/>
                  <a:cs typeface="Gisha" panose="020B0502040204020203" pitchFamily="34" charset="-79"/>
                </a:rPr>
                <a:t>Il </a:t>
              </a:r>
              <a:r>
                <a:rPr lang="it-IT" altLang="it-IT" sz="1200" b="1" dirty="0" smtClean="0">
                  <a:latin typeface="Gisha" panose="020B0502040204020203" pitchFamily="34" charset="-79"/>
                  <a:cs typeface="Gisha" panose="020B0502040204020203" pitchFamily="34" charset="-79"/>
                </a:rPr>
                <a:t>rischio sistematico per i titoli di capitale </a:t>
              </a:r>
              <a:r>
                <a:rPr lang="it-IT" altLang="it-IT" sz="1200" dirty="0" smtClean="0">
                  <a:latin typeface="Gisha" panose="020B0502040204020203" pitchFamily="34" charset="-79"/>
                  <a:cs typeface="Gisha" panose="020B0502040204020203" pitchFamily="34" charset="-79"/>
                </a:rPr>
                <a:t>trattati su un mercato organizzato si origina dalle variazioni del mercato in generale, che possono essere identificate nei movimenti dell'indice del mercato.</a:t>
              </a:r>
            </a:p>
            <a:p>
              <a:pPr fontAlgn="base"/>
              <a:endParaRPr lang="it-IT" altLang="it-IT" sz="1200" dirty="0" smtClean="0">
                <a:latin typeface="Gisha" panose="020B0502040204020203" pitchFamily="34" charset="-79"/>
                <a:cs typeface="Gisha" panose="020B0502040204020203" pitchFamily="34" charset="-79"/>
              </a:endParaRPr>
            </a:p>
            <a:p>
              <a:pPr fontAlgn="base"/>
              <a:r>
                <a:rPr lang="it-IT" altLang="it-IT" sz="1200" dirty="0" smtClean="0">
                  <a:latin typeface="Gisha" panose="020B0502040204020203" pitchFamily="34" charset="-79"/>
                  <a:cs typeface="Gisha" panose="020B0502040204020203" pitchFamily="34" charset="-79"/>
                </a:rPr>
                <a:t>Il </a:t>
              </a:r>
              <a:r>
                <a:rPr lang="it-IT" altLang="it-IT" sz="1200" b="1" dirty="0" smtClean="0">
                  <a:latin typeface="Gisha" panose="020B0502040204020203" pitchFamily="34" charset="-79"/>
                  <a:cs typeface="Gisha" panose="020B0502040204020203" pitchFamily="34" charset="-79"/>
                </a:rPr>
                <a:t>rischio sistematico dei titoli di debito </a:t>
              </a:r>
              <a:r>
                <a:rPr lang="it-IT" altLang="it-IT" sz="1200" dirty="0" smtClean="0">
                  <a:latin typeface="Gisha" panose="020B0502040204020203" pitchFamily="34" charset="-79"/>
                  <a:cs typeface="Gisha" panose="020B0502040204020203" pitchFamily="34" charset="-79"/>
                </a:rPr>
                <a:t>si origina dalle fluttuazioni dei tassi d'interesse di mercato che si ripercuotono sui prezzi (e quindi sui rendimenti) dei titoli in modo tanto più accentuato quanto più lunga è la loro </a:t>
              </a:r>
              <a:r>
                <a:rPr lang="it-IT" altLang="it-IT" sz="1200" b="1" dirty="0" smtClean="0">
                  <a:latin typeface="Gisha" panose="020B0502040204020203" pitchFamily="34" charset="-79"/>
                  <a:cs typeface="Gisha" panose="020B0502040204020203" pitchFamily="34" charset="-79"/>
                </a:rPr>
                <a:t>vita residua</a:t>
              </a:r>
              <a:r>
                <a:rPr lang="it-IT" altLang="it-IT" sz="1200" dirty="0" smtClean="0">
                  <a:latin typeface="Gisha" panose="020B0502040204020203" pitchFamily="34" charset="-79"/>
                  <a:cs typeface="Gisha" panose="020B0502040204020203" pitchFamily="34" charset="-79"/>
                </a:rPr>
                <a:t>.</a:t>
              </a:r>
            </a:p>
            <a:p>
              <a:pPr fontAlgn="base"/>
              <a:endParaRPr lang="it-IT" altLang="it-IT" sz="1200" dirty="0" smtClean="0">
                <a:latin typeface="Gisha" panose="020B0502040204020203" pitchFamily="34" charset="-79"/>
                <a:cs typeface="Gisha" panose="020B0502040204020203" pitchFamily="34" charset="-79"/>
              </a:endParaRPr>
            </a:p>
            <a:p>
              <a:endParaRPr lang="it-IT" sz="1200" dirty="0"/>
            </a:p>
          </p:txBody>
        </p:sp>
      </p:gr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Ovale 34">
            <a:extLst>
              <a:ext uri="{FF2B5EF4-FFF2-40B4-BE49-F238E27FC236}">
                <a16:creationId xmlns:a16="http://schemas.microsoft.com/office/drawing/2014/main" id="{1AE967E7-665F-4FD1-ABF8-7458B9A84DC6}"/>
              </a:ext>
            </a:extLst>
          </p:cNvPr>
          <p:cNvSpPr/>
          <p:nvPr/>
        </p:nvSpPr>
        <p:spPr>
          <a:xfrm>
            <a:off x="3510472" y="45944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a:t>
            </a:r>
            <a:endParaRPr lang="it-IT" sz="1400" dirty="0"/>
          </a:p>
        </p:txBody>
      </p:sp>
      <p:sp>
        <p:nvSpPr>
          <p:cNvPr id="37" name="Ovale 36">
            <a:extLst>
              <a:ext uri="{FF2B5EF4-FFF2-40B4-BE49-F238E27FC236}">
                <a16:creationId xmlns:a16="http://schemas.microsoft.com/office/drawing/2014/main" id="{0BBE6C40-1A43-4D0D-BFDC-F0CC7AEF254F}"/>
              </a:ext>
            </a:extLst>
          </p:cNvPr>
          <p:cNvSpPr/>
          <p:nvPr/>
        </p:nvSpPr>
        <p:spPr>
          <a:xfrm>
            <a:off x="3526634" y="259416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smtClean="0"/>
              <a:t>3</a:t>
            </a:r>
            <a:endParaRPr lang="it-IT" sz="1400" dirty="0"/>
          </a:p>
        </p:txBody>
      </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specifico e rischio generico 2/</a:t>
            </a:r>
            <a:r>
              <a:rPr lang="it-IT" sz="1800" b="1" dirty="0" err="1" smtClean="0">
                <a:solidFill>
                  <a:schemeClr val="bg1"/>
                </a:solidFill>
                <a:latin typeface="Corbel" panose="020B0503020204020204" pitchFamily="34" charset="0"/>
              </a:rPr>
              <a:t>2</a:t>
            </a:r>
            <a:endParaRPr lang="it-IT" sz="1800" b="1" dirty="0">
              <a:solidFill>
                <a:schemeClr val="bg1"/>
              </a:solidFill>
              <a:latin typeface="Corbel" panose="020B0503020204020204" pitchFamily="34" charset="0"/>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smtClean="0">
                <a:solidFill>
                  <a:schemeClr val="bg1"/>
                </a:solidFill>
              </a:rPr>
              <a:t>7</a:t>
            </a:r>
            <a:endParaRPr lang="it-IT" dirty="0">
              <a:solidFill>
                <a:schemeClr val="bg1"/>
              </a:solidFill>
            </a:endParaRP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229256" y="70768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rPr>
              <a:t>https://pixabay.com/en/flash-thunderstorm-super-cell-2568381/</a:t>
            </a:r>
          </a:p>
          <a:p>
            <a:r>
              <a:rPr lang="it-IT" dirty="0" smtClean="0">
                <a:latin typeface="Gisha" panose="020B0502040204020203" pitchFamily="34" charset="-79"/>
                <a:cs typeface="Gisha" panose="020B0502040204020203" pitchFamily="34" charset="-79"/>
              </a:rPr>
              <a:t>Pop up</a:t>
            </a:r>
            <a:endParaRPr lang="it-IT" dirty="0">
              <a:latin typeface="Gisha" panose="020B0502040204020203" pitchFamily="34" charset="-79"/>
              <a:cs typeface="Gisha" panose="020B0502040204020203" pitchFamily="34" charset="-79"/>
            </a:endParaRPr>
          </a:p>
        </p:txBody>
      </p:sp>
      <p:sp>
        <p:nvSpPr>
          <p:cNvPr id="23" name="CasellaDiTesto 22">
            <a:extLst>
              <a:ext uri="{FF2B5EF4-FFF2-40B4-BE49-F238E27FC236}">
                <a16:creationId xmlns:a16="http://schemas.microsoft.com/office/drawing/2014/main" id="{DB72D460-F15D-4E46-8BEA-DCFD7EB49E4D}"/>
              </a:ext>
            </a:extLst>
          </p:cNvPr>
          <p:cNvSpPr txBox="1"/>
          <p:nvPr/>
        </p:nvSpPr>
        <p:spPr>
          <a:xfrm>
            <a:off x="5734136" y="4835723"/>
            <a:ext cx="3409864" cy="307777"/>
          </a:xfrm>
          <a:prstGeom prst="rect">
            <a:avLst/>
          </a:prstGeom>
          <a:noFill/>
        </p:spPr>
        <p:txBody>
          <a:bodyPr wrap="square" rtlCol="0">
            <a:spAutoFit/>
          </a:bodyPr>
          <a:lstStyle/>
          <a:p>
            <a:pPr algn="r"/>
            <a:r>
              <a:rPr lang="it-IT" i="1" dirty="0"/>
              <a:t>Fai clic sugli occhiali per approfondire</a:t>
            </a:r>
          </a:p>
        </p:txBody>
      </p:sp>
      <p:pic>
        <p:nvPicPr>
          <p:cNvPr id="24" name="Picture 2" descr="Risultati immagini per occhiali icona">
            <a:extLst>
              <a:ext uri="{FF2B5EF4-FFF2-40B4-BE49-F238E27FC236}">
                <a16:creationId xmlns:a16="http://schemas.microsoft.com/office/drawing/2014/main" id="{289C2302-2B79-4640-A296-453A84E02487}"/>
              </a:ext>
            </a:extLst>
          </p:cNvPr>
          <p:cNvPicPr>
            <a:picLocks noChangeAspect="1" noChangeArrowheads="1"/>
          </p:cNvPicPr>
          <p:nvPr/>
        </p:nvPicPr>
        <p:blipFill>
          <a:blip r:embed="rId5" cstate="print"/>
          <a:srcRect/>
          <a:stretch>
            <a:fillRect/>
          </a:stretch>
        </p:blipFill>
        <p:spPr bwMode="auto">
          <a:xfrm>
            <a:off x="5764894" y="4107718"/>
            <a:ext cx="881546" cy="881546"/>
          </a:xfrm>
          <a:prstGeom prst="rect">
            <a:avLst/>
          </a:prstGeom>
          <a:noFill/>
        </p:spPr>
      </p:pic>
      <p:sp>
        <p:nvSpPr>
          <p:cNvPr id="26" name="Rettangolo 25"/>
          <p:cNvSpPr/>
          <p:nvPr/>
        </p:nvSpPr>
        <p:spPr>
          <a:xfrm>
            <a:off x="0" y="2401663"/>
            <a:ext cx="3323492"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ltLang="it-IT" sz="1600" b="1" dirty="0" smtClean="0">
                <a:solidFill>
                  <a:schemeClr val="bg1"/>
                </a:solidFill>
                <a:latin typeface="Gisha" panose="020B0502040204020203" pitchFamily="34" charset="-79"/>
                <a:cs typeface="Gisha" panose="020B0502040204020203" pitchFamily="34" charset="-79"/>
              </a:rPr>
              <a:t>Rischio specifico e sistematico</a:t>
            </a:r>
          </a:p>
        </p:txBody>
      </p:sp>
    </p:spTree>
    <p:custDataLst>
      <p:tags r:id="rId1"/>
    </p:custDataLst>
    <p:extLst>
      <p:ext uri="{BB962C8B-B14F-4D97-AF65-F5344CB8AC3E}">
        <p14:creationId xmlns:p14="http://schemas.microsoft.com/office/powerpoint/2010/main" val="8434358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8" name="Picture 4" descr="https://images.unsplash.com/photo-1508067397415-e1086a135fff?ixlib=rb-0.3.5&amp;ixid=eyJhcHBfaWQiOjEyMDd9&amp;s=4e89610067ac4405e62436c1b71f45f8&amp;dpr=1&amp;auto=format&amp;fit=crop&amp;w=1000&amp;q=80&amp;cs=tinysrgb"/>
          <p:cNvPicPr>
            <a:picLocks noChangeAspect="1" noChangeArrowheads="1"/>
          </p:cNvPicPr>
          <p:nvPr/>
        </p:nvPicPr>
        <p:blipFill>
          <a:blip r:embed="rId4" cstate="print"/>
          <a:srcRect/>
          <a:stretch>
            <a:fillRect/>
          </a:stretch>
        </p:blipFill>
        <p:spPr bwMode="auto">
          <a:xfrm>
            <a:off x="0" y="521925"/>
            <a:ext cx="3062689" cy="4594034"/>
          </a:xfrm>
          <a:prstGeom prst="rect">
            <a:avLst/>
          </a:prstGeom>
          <a:noFill/>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27">
            <a:extLst>
              <a:ext uri="{FF2B5EF4-FFF2-40B4-BE49-F238E27FC236}">
                <a16:creationId xmlns:a16="http://schemas.microsoft.com/office/drawing/2014/main" id="{DBE03A39-1384-4353-BB99-6F154DC7B642}"/>
              </a:ext>
            </a:extLst>
          </p:cNvPr>
          <p:cNvGrpSpPr/>
          <p:nvPr/>
        </p:nvGrpSpPr>
        <p:grpSpPr>
          <a:xfrm>
            <a:off x="3429001" y="56272"/>
            <a:ext cx="5714999" cy="4935021"/>
            <a:chOff x="4572000" y="0"/>
            <a:chExt cx="3794760" cy="6580027"/>
          </a:xfrm>
          <a:solidFill>
            <a:schemeClr val="bg1"/>
          </a:solidFill>
        </p:grpSpPr>
        <p:sp>
          <p:nvSpPr>
            <p:cNvPr id="63" name="Rectangle 13">
              <a:extLst>
                <a:ext uri="{FF2B5EF4-FFF2-40B4-BE49-F238E27FC236}">
                  <a16:creationId xmlns:a16="http://schemas.microsoft.com/office/drawing/2014/main" id="{2BDFE3A1-4839-454F-82AC-7FFEF99C480C}"/>
                </a:ext>
              </a:extLst>
            </p:cNvPr>
            <p:cNvSpPr/>
            <p:nvPr/>
          </p:nvSpPr>
          <p:spPr>
            <a:xfrm>
              <a:off x="4572000" y="0"/>
              <a:ext cx="3794760" cy="34015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18">
              <a:extLst>
                <a:ext uri="{FF2B5EF4-FFF2-40B4-BE49-F238E27FC236}">
                  <a16:creationId xmlns:a16="http://schemas.microsoft.com/office/drawing/2014/main" id="{9DAF13B7-69C1-4416-88CB-D5439285AF73}"/>
                </a:ext>
              </a:extLst>
            </p:cNvPr>
            <p:cNvSpPr txBox="1"/>
            <p:nvPr/>
          </p:nvSpPr>
          <p:spPr>
            <a:xfrm>
              <a:off x="4638824" y="711755"/>
              <a:ext cx="3727936" cy="5868272"/>
            </a:xfrm>
            <a:prstGeom prst="rect">
              <a:avLst/>
            </a:prstGeom>
            <a:grpFill/>
          </p:spPr>
          <p:txBody>
            <a:bodyPr wrap="square" rtlCol="0">
              <a:spAutoFit/>
            </a:bodyPr>
            <a:lstStyle/>
            <a:p>
              <a:pPr fontAlgn="base"/>
              <a:r>
                <a:rPr lang="it-IT" altLang="it-IT" dirty="0" smtClean="0">
                  <a:latin typeface="Gisha" panose="020B0502040204020203" pitchFamily="34" charset="-79"/>
                  <a:cs typeface="Gisha" panose="020B0502040204020203" pitchFamily="34" charset="-79"/>
                </a:rPr>
                <a:t>Per gli investimenti in strumenti finanziari è fondamentale apprezzare la </a:t>
              </a:r>
              <a:r>
                <a:rPr lang="it-IT" altLang="it-IT" b="1" dirty="0" smtClean="0">
                  <a:latin typeface="Gisha" panose="020B0502040204020203" pitchFamily="34" charset="-79"/>
                  <a:cs typeface="Gisha" panose="020B0502040204020203" pitchFamily="34" charset="-79"/>
                </a:rPr>
                <a:t>solidità patrimoniale delle società </a:t>
              </a:r>
              <a:r>
                <a:rPr lang="it-IT" altLang="it-IT" dirty="0" smtClean="0">
                  <a:latin typeface="Gisha" panose="020B0502040204020203" pitchFamily="34" charset="-79"/>
                  <a:cs typeface="Gisha" panose="020B0502040204020203" pitchFamily="34" charset="-79"/>
                </a:rPr>
                <a:t>ed enti emittenti e le loro prospettive economiche.</a:t>
              </a:r>
            </a:p>
            <a:p>
              <a:pPr fontAlgn="base"/>
              <a:endParaRPr lang="it-IT" altLang="it-IT" dirty="0" smtClean="0">
                <a:latin typeface="Gisha" panose="020B0502040204020203" pitchFamily="34" charset="-79"/>
                <a:cs typeface="Gisha" panose="020B0502040204020203" pitchFamily="34" charset="-79"/>
              </a:endParaRPr>
            </a:p>
            <a:p>
              <a:pPr fontAlgn="base"/>
              <a:r>
                <a:rPr lang="it-IT" altLang="it-IT" dirty="0" smtClean="0">
                  <a:latin typeface="Gisha" panose="020B0502040204020203" pitchFamily="34" charset="-79"/>
                  <a:cs typeface="Gisha" panose="020B0502040204020203" pitchFamily="34" charset="-79"/>
                </a:rPr>
                <a:t>Si deve considerare che i prezzi dei titoli di capitale riflettono in ogni momento una media delle aspettative che i partecipanti al mercato hanno circa le </a:t>
              </a:r>
              <a:r>
                <a:rPr lang="it-IT" altLang="it-IT" b="1" dirty="0" smtClean="0">
                  <a:latin typeface="Gisha" panose="020B0502040204020203" pitchFamily="34" charset="-79"/>
                  <a:cs typeface="Gisha" panose="020B0502040204020203" pitchFamily="34" charset="-79"/>
                </a:rPr>
                <a:t>prospettive di guadagno delle imprese emittenti</a:t>
              </a:r>
              <a:r>
                <a:rPr lang="it-IT" altLang="it-IT" dirty="0" smtClean="0">
                  <a:latin typeface="Gisha" panose="020B0502040204020203" pitchFamily="34" charset="-79"/>
                  <a:cs typeface="Gisha" panose="020B0502040204020203" pitchFamily="34" charset="-79"/>
                </a:rPr>
                <a:t>.</a:t>
              </a:r>
            </a:p>
            <a:p>
              <a:pPr fontAlgn="base"/>
              <a:endParaRPr lang="it-IT" altLang="it-IT" dirty="0" smtClean="0">
                <a:latin typeface="Gisha" panose="020B0502040204020203" pitchFamily="34" charset="-79"/>
                <a:cs typeface="Gisha" panose="020B0502040204020203" pitchFamily="34" charset="-79"/>
              </a:endParaRPr>
            </a:p>
            <a:p>
              <a:pPr fontAlgn="base"/>
              <a:r>
                <a:rPr lang="it-IT" altLang="it-IT" dirty="0" smtClean="0">
                  <a:latin typeface="Gisha" panose="020B0502040204020203" pitchFamily="34" charset="-79"/>
                  <a:cs typeface="Gisha" panose="020B0502040204020203" pitchFamily="34" charset="-79"/>
                </a:rPr>
                <a:t>Con riferimento ai titoli di debito, il rischio che le società o gli enti emittenti </a:t>
              </a:r>
              <a:r>
                <a:rPr lang="it-IT" altLang="it-IT" b="1" dirty="0" smtClean="0">
                  <a:latin typeface="Gisha" panose="020B0502040204020203" pitchFamily="34" charset="-79"/>
                  <a:cs typeface="Gisha" panose="020B0502040204020203" pitchFamily="34" charset="-79"/>
                </a:rPr>
                <a:t>non siano in grado di pagare gli interessi o di rimborsare il capitale prestato </a:t>
              </a:r>
              <a:r>
                <a:rPr lang="it-IT" altLang="it-IT" dirty="0" smtClean="0">
                  <a:latin typeface="Gisha" panose="020B0502040204020203" pitchFamily="34" charset="-79"/>
                  <a:cs typeface="Gisha" panose="020B0502040204020203" pitchFamily="34" charset="-79"/>
                </a:rPr>
                <a:t>si riflette nella misura degli interessi che tali obbligazioni garantiscono all'investitore. Quanto maggiore è la rischiosità percepita dell'emittente tanto maggiore è il tasso d'interesse che l'emittente dovrà corrispondere all'investitore.</a:t>
              </a:r>
            </a:p>
            <a:p>
              <a:pPr fontAlgn="base"/>
              <a:endParaRPr lang="it-IT" altLang="it-IT" dirty="0" smtClean="0">
                <a:latin typeface="Gisha" panose="020B0502040204020203" pitchFamily="34" charset="-79"/>
                <a:cs typeface="Gisha" panose="020B0502040204020203" pitchFamily="34" charset="-79"/>
              </a:endParaRPr>
            </a:p>
            <a:p>
              <a:pPr fontAlgn="base"/>
              <a:r>
                <a:rPr lang="it-IT" altLang="it-IT" dirty="0" smtClean="0">
                  <a:latin typeface="Gisha" panose="020B0502040204020203" pitchFamily="34" charset="-79"/>
                  <a:cs typeface="Gisha" panose="020B0502040204020203" pitchFamily="34" charset="-79"/>
                </a:rPr>
                <a:t>Per valutare la congruità del tasso d'interesse pagato da un titolo si devono tenere presenti i tassi d'interessi corrisposti dagli emittenti il cui rischio è considerato più basso, ed in particolare il rendimento offerto dai titoli di Stato, con riferimento a emissioni con pari scadenza.</a:t>
              </a:r>
            </a:p>
          </p:txBody>
        </p:sp>
      </p:grpSp>
      <p:grpSp>
        <p:nvGrpSpPr>
          <p:cNvPr id="3"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5" name="Ovale 34">
            <a:extLst>
              <a:ext uri="{FF2B5EF4-FFF2-40B4-BE49-F238E27FC236}">
                <a16:creationId xmlns:a16="http://schemas.microsoft.com/office/drawing/2014/main" id="{1AE967E7-665F-4FD1-ABF8-7458B9A84DC6}"/>
              </a:ext>
            </a:extLst>
          </p:cNvPr>
          <p:cNvSpPr/>
          <p:nvPr/>
        </p:nvSpPr>
        <p:spPr>
          <a:xfrm>
            <a:off x="3073707" y="950100"/>
            <a:ext cx="594654"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smtClean="0"/>
              <a:t>2-5</a:t>
            </a:r>
            <a:endParaRPr lang="it-IT" sz="1400" dirty="0"/>
          </a:p>
        </p:txBody>
      </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smtClean="0">
                <a:solidFill>
                  <a:schemeClr val="bg1"/>
                </a:solidFill>
                <a:latin typeface="Corbel" panose="020B0503020204020204" pitchFamily="34" charset="0"/>
              </a:rPr>
              <a:t>Rischio emittente</a:t>
            </a:r>
            <a:endParaRPr lang="it-IT" sz="1800" b="1" dirty="0">
              <a:solidFill>
                <a:schemeClr val="bg1"/>
              </a:solidFill>
              <a:latin typeface="Corbel" panose="020B0503020204020204" pitchFamily="34" charset="0"/>
            </a:endParaRP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smtClean="0">
                <a:solidFill>
                  <a:schemeClr val="bg1"/>
                </a:solidFill>
              </a:rPr>
              <a:t>8</a:t>
            </a:r>
            <a:endParaRPr lang="it-IT" dirty="0">
              <a:solidFill>
                <a:schemeClr val="bg1"/>
              </a:solidFill>
            </a:endParaRP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229256" y="70768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smtClean="0">
                <a:latin typeface="Gisha" panose="020B0502040204020203" pitchFamily="34" charset="-79"/>
                <a:cs typeface="Gisha" panose="020B0502040204020203" pitchFamily="34" charset="-79"/>
              </a:rPr>
              <a:t>Immagine</a:t>
            </a:r>
          </a:p>
          <a:p>
            <a:r>
              <a:rPr lang="it-IT" dirty="0" smtClean="0">
                <a:latin typeface="Gisha" panose="020B0502040204020203" pitchFamily="34" charset="-79"/>
                <a:cs typeface="Gisha" panose="020B0502040204020203" pitchFamily="34" charset="-79"/>
                <a:hlinkClick r:id="rId5"/>
              </a:rPr>
              <a:t>https://pixabay.com/en/rose-flower-petal-floral-love-3063284/</a:t>
            </a:r>
            <a:endParaRPr lang="it-IT" dirty="0" smtClean="0">
              <a:latin typeface="Gisha" panose="020B0502040204020203" pitchFamily="34" charset="-79"/>
              <a:cs typeface="Gisha" panose="020B0502040204020203" pitchFamily="34" charset="-79"/>
            </a:endParaRPr>
          </a:p>
          <a:p>
            <a:r>
              <a:rPr lang="it-IT" dirty="0" err="1" smtClean="0">
                <a:latin typeface="Gisha" panose="020B0502040204020203" pitchFamily="34" charset="-79"/>
                <a:cs typeface="Gisha" panose="020B0502040204020203" pitchFamily="34" charset="-79"/>
              </a:rPr>
              <a:t>Monomediale</a:t>
            </a:r>
            <a:r>
              <a:rPr lang="it-IT" dirty="0" smtClean="0">
                <a:latin typeface="Gisha" panose="020B0502040204020203" pitchFamily="34" charset="-79"/>
                <a:cs typeface="Gisha" panose="020B0502040204020203" pitchFamily="34" charset="-79"/>
              </a:rPr>
              <a:t> pagine non temporizzate</a:t>
            </a:r>
          </a:p>
          <a:p>
            <a:endParaRPr lang="it-IT" dirty="0">
              <a:latin typeface="Gisha" panose="020B0502040204020203" pitchFamily="34" charset="-79"/>
              <a:cs typeface="Gisha" panose="020B0502040204020203" pitchFamily="34" charset="-79"/>
            </a:endParaRPr>
          </a:p>
        </p:txBody>
      </p:sp>
      <p:sp>
        <p:nvSpPr>
          <p:cNvPr id="20" name="Rettangolo 19"/>
          <p:cNvSpPr/>
          <p:nvPr/>
        </p:nvSpPr>
        <p:spPr>
          <a:xfrm>
            <a:off x="0" y="2401663"/>
            <a:ext cx="3084723"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altLang="it-IT" sz="1600" b="1" dirty="0" smtClean="0">
                <a:solidFill>
                  <a:schemeClr val="bg1"/>
                </a:solidFill>
                <a:latin typeface="Gisha" panose="020B0502040204020203" pitchFamily="34" charset="-79"/>
                <a:cs typeface="Gisha" panose="020B0502040204020203" pitchFamily="34" charset="-79"/>
              </a:rPr>
              <a:t>Rischio emittente</a:t>
            </a:r>
          </a:p>
        </p:txBody>
      </p:sp>
    </p:spTree>
    <p:custDataLst>
      <p:tags r:id="rId1"/>
    </p:custDataLst>
    <p:extLst>
      <p:ext uri="{BB962C8B-B14F-4D97-AF65-F5344CB8AC3E}">
        <p14:creationId xmlns:p14="http://schemas.microsoft.com/office/powerpoint/2010/main" val="843435824"/>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d712cd3-c96d-494a-9db9-f27087647cfc"/>
  <p:tag name="ARTICULATE_DESIGN_ID_OFFICE THEME" val="6pZTbGXi3BY"/>
  <p:tag name="ARTICULATE_SLIDE_COUNT" val="1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8127648-\\mac\dropbox\hospitality_template.pptx"/>
  <p:tag name="ARTICULATE_PRESENTER_VERSION" val="8"/>
  <p:tag name="ARTICULATE_PROJECT_OPEN" val="1"/>
  <p:tag name="ARTICULATE_USED_PAGE_ORIENTATION" val="1"/>
  <p:tag name="ARTICULATE_USED_PAGE_SIZE" val="7"/>
</p:tagLst>
</file>

<file path=ppt/tags/tag10.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2.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3.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4.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5.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7.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8.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715455a2-66de-4db6-b3c1-057e3f00b5c1"/>
  <p:tag name="ARTICULATE_SLIDE_PAUSE" val="1"/>
  <p:tag name="ARTICULATE_HIDE_SLIDE" val="0"/>
  <p:tag name="ARTICULATE_PLAYER_CONTROL_PREVIOUS" val="False"/>
  <p:tag name="ARTICULATE_PLAYER_CONTROL_NEXT" val="False"/>
  <p:tag name="ARTICULATE_USED_LAYOUT" val="7"/>
</p:tagLst>
</file>

<file path=ppt/tags/tag20.xml><?xml version="1.0" encoding="utf-8"?>
<p:tagLst xmlns:a="http://schemas.openxmlformats.org/drawingml/2006/main" xmlns:r="http://schemas.openxmlformats.org/officeDocument/2006/relationships" xmlns:p="http://schemas.openxmlformats.org/presentationml/2006/main">
  <p:tag name="AUDIO_ID" val="263"/>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SLIDE_THUMBNAIL_REFRESH" val="1"/>
  <p:tag name="ARTICULATE_USED_LAYOUT" val="7"/>
</p:tagLst>
</file>

<file path=ppt/tags/tag2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2.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3.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4.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6.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8.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8994</TotalTime>
  <Words>4966</Words>
  <Application>Microsoft Office PowerPoint</Application>
  <PresentationFormat>Presentazione su schermo (16:9)</PresentationFormat>
  <Paragraphs>460</Paragraphs>
  <Slides>23</Slides>
  <Notes>23</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23</vt:i4>
      </vt:variant>
    </vt:vector>
  </HeadingPairs>
  <TitlesOfParts>
    <vt:vector size="33" baseType="lpstr">
      <vt:lpstr>Arial</vt:lpstr>
      <vt:lpstr>Calibri</vt:lpstr>
      <vt:lpstr>Calibri Light</vt:lpstr>
      <vt:lpstr>Corbel</vt:lpstr>
      <vt:lpstr>Gisha</vt:lpstr>
      <vt:lpstr>Lato Light</vt:lpstr>
      <vt:lpstr>Merriweather</vt:lpstr>
      <vt:lpstr>Wingdings</vt:lpstr>
      <vt:lpstr>Wingdings 2</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Trina Rimmer</dc:creator>
  <cp:lastModifiedBy>emessore</cp:lastModifiedBy>
  <cp:revision>735</cp:revision>
  <dcterms:created xsi:type="dcterms:W3CDTF">2017-06-08T19:59:47Z</dcterms:created>
  <dcterms:modified xsi:type="dcterms:W3CDTF">2020-01-20T12:29:49Z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74FE2410-302F-43A3-9D04-2FBB563A5FD6</vt:lpwstr>
  </property>
  <property fmtid="{D5CDD505-2E9C-101B-9397-08002B2CF9AE}" pid="3" name="ArticulatePath">
    <vt:lpwstr>Hospitality_Template</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\\Mac\Dropbox\Hospitality_Template.ppta</vt:lpwstr>
  </property>
</Properties>
</file>