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1" r:id="rId2"/>
    <p:sldId id="354" r:id="rId3"/>
    <p:sldId id="355" r:id="rId4"/>
    <p:sldId id="334" r:id="rId5"/>
    <p:sldId id="356" r:id="rId6"/>
    <p:sldId id="274" r:id="rId7"/>
    <p:sldId id="335" r:id="rId8"/>
    <p:sldId id="338" r:id="rId9"/>
    <p:sldId id="357" r:id="rId10"/>
    <p:sldId id="336" r:id="rId11"/>
    <p:sldId id="337" r:id="rId12"/>
    <p:sldId id="321" r:id="rId13"/>
    <p:sldId id="345" r:id="rId14"/>
    <p:sldId id="287" r:id="rId15"/>
    <p:sldId id="339" r:id="rId16"/>
    <p:sldId id="344" r:id="rId17"/>
  </p:sldIdLst>
  <p:sldSz cx="9144000" cy="5143500" type="screen16x9"/>
  <p:notesSz cx="6858000" cy="9144000"/>
  <p:custDataLst>
    <p:tags r:id="rId19"/>
  </p:custDataLst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Title Slide" id="{3DC8E3E3-9D3D-4922-930E-824DB4B07A26}">
          <p14:sldIdLst>
            <p14:sldId id="301"/>
            <p14:sldId id="354"/>
            <p14:sldId id="355"/>
            <p14:sldId id="334"/>
            <p14:sldId id="356"/>
          </p14:sldIdLst>
        </p14:section>
        <p14:section name="Lesson 1" id="{7AE30215-172A-4CEF-B516-6252747B71E4}">
          <p14:sldIdLst>
            <p14:sldId id="274"/>
            <p14:sldId id="335"/>
            <p14:sldId id="338"/>
            <p14:sldId id="357"/>
            <p14:sldId id="336"/>
            <p14:sldId id="337"/>
            <p14:sldId id="321"/>
            <p14:sldId id="345"/>
            <p14:sldId id="287"/>
            <p14:sldId id="339"/>
            <p14:sldId id="34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lentina Frigerio" initials="VF" lastIdx="1" clrIdx="0">
    <p:extLst>
      <p:ext uri="{19B8F6BF-5375-455C-9EA6-DF929625EA0E}">
        <p15:presenceInfo xmlns:p15="http://schemas.microsoft.com/office/powerpoint/2012/main" xmlns="" userId="b87eb550206a46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3300"/>
    <a:srgbClr val="0000FF"/>
    <a:srgbClr val="E5E7E7"/>
    <a:srgbClr val="421E06"/>
    <a:srgbClr val="0033CC"/>
    <a:srgbClr val="FB2805"/>
    <a:srgbClr val="99CC00"/>
    <a:srgbClr val="800000"/>
    <a:srgbClr val="BBC0C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64313" autoAdjust="0"/>
  </p:normalViewPr>
  <p:slideViewPr>
    <p:cSldViewPr snapToGrid="0" showGuides="1">
      <p:cViewPr>
        <p:scale>
          <a:sx n="70" d="100"/>
          <a:sy n="70" d="100"/>
        </p:scale>
        <p:origin x="-744" y="77"/>
      </p:cViewPr>
      <p:guideLst>
        <p:guide orient="horz" pos="2160"/>
        <p:guide orient="horz" pos="162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93BCE-4788-4515-BBD8-9108AB8560EF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37217-9793-4C9A-AF1C-443ACF2A3F9E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671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8015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altLang="it-IT" sz="1200" dirty="0" smtClean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altLang="it-IT" sz="1200" dirty="0" smtClean="0"/>
              <a:t>Parliamo a</a:t>
            </a:r>
            <a:r>
              <a:rPr lang="it-IT" altLang="it-IT" sz="1200" baseline="0" dirty="0" smtClean="0"/>
              <a:t>desso di </a:t>
            </a:r>
            <a:r>
              <a:rPr lang="it-IT" altLang="it-IT" sz="1200" baseline="0" dirty="0" err="1" smtClean="0"/>
              <a:t>know</a:t>
            </a:r>
            <a:r>
              <a:rPr lang="it-IT" altLang="it-IT" sz="1200" baseline="0" dirty="0" smtClean="0"/>
              <a:t> </a:t>
            </a:r>
            <a:r>
              <a:rPr lang="it-IT" altLang="it-IT" sz="1200" baseline="0" dirty="0" err="1" smtClean="0"/>
              <a:t>your</a:t>
            </a:r>
            <a:r>
              <a:rPr lang="it-IT" altLang="it-IT" sz="1200" baseline="0" dirty="0" smtClean="0"/>
              <a:t> </a:t>
            </a:r>
            <a:r>
              <a:rPr lang="it-IT" altLang="it-IT" sz="1200" baseline="0" dirty="0" err="1" smtClean="0"/>
              <a:t>merchandise</a:t>
            </a:r>
            <a:r>
              <a:rPr lang="it-IT" altLang="it-IT" sz="1200" baseline="0" dirty="0" smtClean="0"/>
              <a:t> </a:t>
            </a:r>
            <a:r>
              <a:rPr lang="it-IT" altLang="it-IT" sz="1200" baseline="0" dirty="0" err="1" smtClean="0"/>
              <a:t>rule</a:t>
            </a:r>
            <a:r>
              <a:rPr lang="it-IT" altLang="it-IT" sz="1200" baseline="0" dirty="0" smtClean="0"/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L’intermediario deve disporre di appropriate politiche e procedure, dimostrabili, per assicurare di essere in grado di comprendere la natura e le caratteristiche, compresi i costi e i rischi, dei servizi di investimento e degli strumenti finanziari  (c.d. </a:t>
            </a:r>
            <a:r>
              <a:rPr lang="it-IT" altLang="it-IT" sz="1200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know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your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merchandise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rule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) selezionati per i clienti e di valutare, tenendo conto dei costi e della complessità, se servizi di investimento o strumenti finanziari equivalenti possano corrispondere al profilo del cliente. </a:t>
            </a:r>
            <a:endParaRPr lang="it-IT" altLang="it-IT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48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900" b="0" dirty="0" smtClean="0">
                <a:solidFill>
                  <a:schemeClr val="bg1"/>
                </a:solidFill>
                <a:latin typeface="Corbel" panose="020B0503020204020204" pitchFamily="34" charset="0"/>
              </a:rPr>
              <a:t>La gestione di portafoglio e i cambiamenti negli investimenti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presta un servizio di gestione del portafoglio, un intermediario non deve decidere di negoziare se nessuno dei servizi o degli strumenti è idoneo per il cliente. 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presta il  servizio di gestione del portafoglio che comporta dei cambiamenti negli investimenti, mediante la vendita di uno strumento e l'acquisto di un altro o mediante l'esercizio del diritto di apportare una modifica a uno strumento esistente, l’intermediario raccoglie le necessarie informazioni sugli investimenti esistenti del cliente e sui nuovi investimenti raccomandati e effettua un'analisi dei costi e benefici del cambiamento, in modo tale da essere ragionevolmente in grado di dimostrare che i benefici del cambiamento sono maggiori dei relativi costi. </a:t>
            </a:r>
          </a:p>
          <a:p>
            <a:pPr marL="228600" indent="-228600">
              <a:buFont typeface="+mj-lt"/>
              <a:buAutoNum type="arabicPeriod"/>
            </a:pPr>
            <a:endParaRPr lang="it-IT" sz="900" b="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96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altLang="it-IT" sz="1200" dirty="0" smtClean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altLang="it-IT" sz="1200" b="0" dirty="0" smtClean="0"/>
              <a:t>Vediamo adesso il</a:t>
            </a:r>
            <a:r>
              <a:rPr lang="it-IT" altLang="it-IT" sz="1200" b="0" baseline="0" dirty="0" smtClean="0"/>
              <a:t> caso in cui il cliente è una persona giuridica.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un cliente è una persona giuridica o un gruppo composto da due o più persone fisiche oppure quando una o più persone fisiche sono rappresentate da un'altra persona fisica, l'intermediario elabora e applica una politica atta a definire quale soggetto debba essere interessato dalla valutazione dell'idoneità e come tale valutazione sia condotta nella pratica,</a:t>
            </a:r>
            <a:r>
              <a:rPr lang="it-IT" altLang="it-IT" sz="1200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specificando tra l'altro presso quale soggetto dovrebbero essere raccolte le informazioni relative a conoscenze ed esperienza, situazione finanziaria e obiettivi di investimento. L'intermediario registra tale politica.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altLang="it-IT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48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dirty="0" smtClean="0"/>
              <a:t>AUDIO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900" b="0" dirty="0" smtClean="0">
                <a:solidFill>
                  <a:schemeClr val="bg1"/>
                </a:solidFill>
                <a:latin typeface="Corbel" panose="020B0503020204020204" pitchFamily="34" charset="0"/>
              </a:rPr>
              <a:t>Esaminiamo il caso in cui una persona fisica è rappresentata da un'altra persona fisica.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una persona fisica è rappresentata da un'altra persona fisica o quando per la valutazione dell'idoneità debba essere considerata una persona giuridica che ha chiesto un trattamento come cliente professionale conformemente all'allegato II, sezione 2, della direttiva 2014/65/UE, la situazione finanziaria e gli obiettivi di investimento sono quelli della persona giuridica o, in relazione alla persona fisica, del cliente sottostante piuttosto che quelli del rappresentante. 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Le conoscenze ed esperienze sono quelle del rappresentante della persona fisica o della persona autorizzata a effettuare operazioni per conto del cliente sottostante. </a:t>
            </a:r>
          </a:p>
          <a:p>
            <a:pPr fontAlgn="base"/>
            <a:endParaRPr lang="it-IT" altLang="it-IT" b="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altLang="it-IT" dirty="0" smtClean="0"/>
          </a:p>
          <a:p>
            <a:endParaRPr lang="it-IT" alt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96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 noProof="0" dirty="0" smtClean="0"/>
              <a:t>AUDIO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ora fermati un secondo per rispondere a questa domanda! </a:t>
            </a:r>
          </a:p>
          <a:p>
            <a:endParaRPr lang="it-IT" baseline="0" noProof="0" dirty="0" smtClean="0"/>
          </a:p>
          <a:p>
            <a:r>
              <a:rPr lang="it-IT" baseline="0" noProof="0" dirty="0" smtClean="0"/>
              <a:t>Feedback</a:t>
            </a:r>
          </a:p>
          <a:p>
            <a:r>
              <a:rPr lang="it-IT" baseline="0" noProof="0" dirty="0" smtClean="0"/>
              <a:t>Esatto/Non esatto! </a:t>
            </a:r>
            <a:r>
              <a:rPr lang="it-IT" altLang="it-IT" sz="1200" kern="1200" dirty="0" smtClean="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Una serie di operazioni, ciascuna delle quali idonea se considerata singolarmente, può risultare inidonea se la raccomandazione o le decisioni di negoziazione seguono una frequenza che non è nel migliore interesse del cliente.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8965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0" dirty="0" smtClean="0"/>
              <a:t>AUDIO</a:t>
            </a:r>
          </a:p>
          <a:p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2.5 L’intermediario deve  assicurare che le informazioni riguardanti le conoscenze e le esperienze del cliente o potenziale cliente nel settore degli investimenti includano i seguenti elementi, nella misura in cui siano appropriati vista la natura del cliente, la natura e la consistenza del servizio da fornire e il tipo di prodotto od operazione previsti, tra cui la complessità e i rischi connessi: </a:t>
            </a:r>
          </a:p>
          <a:p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i tipi di servizi, operazioni e strumenti finanziari con i quali il cliente ha dimestichezza; </a:t>
            </a:r>
          </a:p>
          <a:p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la natura, il volume e la frequenza delle operazioni su strumenti finanziari realizzate dal cliente e il periodo durante il quale sono state eseguite; </a:t>
            </a:r>
          </a:p>
          <a:p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il livello di istruzione e la professione o, se pertinente, l'ex professione del cliente o del potenziale cliente. </a:t>
            </a:r>
            <a:endParaRPr lang="it-IT" b="0" dirty="0" smtClean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1" dirty="0" smtClean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Pop up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smtClean="0"/>
              <a:t>Non</a:t>
            </a:r>
            <a:r>
              <a:rPr lang="it-IT" b="1" baseline="0" dirty="0" smtClean="0"/>
              <a:t> scoraggiare il cliente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0" dirty="0" smtClean="0"/>
              <a:t>L’intermediario non deve scoraggiare un cliente o potenziale cliente dal fornire le informazioni richieste ai fini dell'articolo 25, paragrafi 2 e 3, della direttiva 2014/65/UE (al fine delle valutazione si adeguatezza/appropriatezza). </a:t>
            </a:r>
          </a:p>
          <a:p>
            <a:endParaRPr lang="it-IT" alt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301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en-US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Ci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informazioni</a:t>
            </a:r>
            <a:r>
              <a:rPr lang="en-US" dirty="0" smtClean="0"/>
              <a:t> </a:t>
            </a:r>
            <a:r>
              <a:rPr lang="en-US" dirty="0" err="1" smtClean="0"/>
              <a:t>superate</a:t>
            </a:r>
            <a:r>
              <a:rPr lang="en-US" dirty="0" smtClean="0"/>
              <a:t>, </a:t>
            </a:r>
            <a:r>
              <a:rPr lang="en-US" dirty="0" err="1" smtClean="0"/>
              <a:t>inattese</a:t>
            </a:r>
            <a:r>
              <a:rPr lang="en-US" baseline="0" dirty="0" smtClean="0"/>
              <a:t> o incomplete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L'intermediario può legittimamente fare affidamento sulle informazioni fornite dai clienti o potenziali clienti,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a meno che 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non sia al corrente, o in condizione di esserlo, che esse sono: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manifestamente superate;</a:t>
            </a:r>
            <a:r>
              <a:rPr lang="it-IT" altLang="it-IT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i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nesatte;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inesatte o incomplete.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9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dirty="0" smtClean="0"/>
              <a:t>AUDIO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Vediamo cosa dice MIFID 2</a:t>
            </a:r>
            <a:r>
              <a:rPr lang="it-IT" altLang="it-IT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sulla valutazione dell’adeguatezza.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L'art. 25, par. 2, della </a:t>
            </a:r>
            <a:r>
              <a:rPr lang="it-IT" altLang="it-IT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MiFID</a:t>
            </a: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 2 prevede che, quando effettua consulenza in materia di investimenti o gestione di portafoglio, l'intermediario debba ottenere le informazioni necessarie in merito:</a:t>
            </a:r>
            <a:r>
              <a:rPr lang="it-IT" altLang="it-IT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alle conoscenze ed esperienze del cliente o potenziale cliente in materia di investimenti riguardo al tipo specifico di prodotto o servizio;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alla sua situazione finanziaria, tra cui la capacità di tale persona di sostenere perdite;</a:t>
            </a:r>
            <a:r>
              <a:rPr lang="it-IT" altLang="it-IT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e ai suoi obiettivi di investimento, inclusa la sua tolleranza al rischio;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per essere in grado di raccomandare i servizi di investimento e gli strumenti finanziari che siano adeguati al cliente o al potenziale cliente e siano in particolare adeguati in funzione della </a:t>
            </a:r>
            <a:r>
              <a:rPr lang="it-IT" altLang="it-IT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s</a:t>
            </a:r>
            <a:r>
              <a:rPr lang="it-IT" altLang="it-IT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ua tolleranza al rischio e della sua capacità di sostenere perdite.</a:t>
            </a:r>
          </a:p>
          <a:p>
            <a:pPr marL="228600" indent="-228600">
              <a:buFont typeface="+mj-lt"/>
              <a:buAutoNum type="arabicPeriod"/>
            </a:pPr>
            <a:endParaRPr lang="it-IT" altLang="it-IT" b="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228600" indent="-228600">
              <a:buFont typeface="+mj-lt"/>
              <a:buAutoNum type="arabicPeriod"/>
            </a:pPr>
            <a:endParaRPr lang="it-IT" altLang="it-IT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30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AUDIO</a:t>
            </a:r>
          </a:p>
          <a:p>
            <a:pPr marL="228600" marR="0" lvl="2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Il considerando art. 88 del regolamento delegato UE 2017/565 della Commissione (di seguito anche regolamento UE 2017/565)  specifica che:</a:t>
            </a:r>
          </a:p>
          <a:p>
            <a:pPr marL="228600" marR="0" lvl="2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ai fini dell'articolo 25, par. 2, della </a:t>
            </a:r>
            <a:r>
              <a:rPr lang="it-IT" altLang="it-IT" sz="1200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MiFID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 2,  un'operazione può non essere idonea per il cliente o potenziale cliente a causa dei rischi degli strumenti finanziari associati, del tipo di operazione, delle caratteristiche dell'ordine o della frequenza delle negoziazioni. </a:t>
            </a:r>
          </a:p>
          <a:p>
            <a:pPr marL="228600" marR="0" lvl="2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Una serie di operazioni, ciascuna delle quali idonea, se considerata singolarmente può risultare inidonea se la raccomandazione o le decisioni di negoziazione seguono una frequenza che non è nel migliore interesse del cliente. 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Pop up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Il caso della gestione del portafoglio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Nel caso della gestione del portafoglio, un'operazione può non essere idonea anche </a:t>
            </a:r>
            <a:r>
              <a:rPr lang="it-IT" altLang="it-IT" sz="1200" kern="1200" dirty="0" smtClean="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rPr>
              <a:t>quando produce un portafoglio inidoneo.</a:t>
            </a:r>
          </a:p>
          <a:p>
            <a:endParaRPr lang="it-IT" alt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889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b="0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La valutazione dell'idoneità e le relazioni sull'idoneità (Articolo 54 del regolamento (UE) 2017/565).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L'intermediario non deve creare ambiguità o confusione riguardo alla sua responsabilità nel processo di valutazione dell'idoneità di servizi di investimento o strumenti finanziari (art. 25,</a:t>
            </a:r>
            <a:r>
              <a:rPr lang="it-IT" altLang="it-IT" sz="900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par. 2, direttiva 2014/65/UE). 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Nel valutare l'idoneità l'intermediario informa i clienti o potenziali clienti, in maniera chiara e semplice, del fatto che la valutazione è condotta per consentire all'intermediario stesso di agire secondo il migliore interesse del cliente. 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il servizio di gestione del portafoglio è prestato totalmente o in parte attraverso un sistema automatizzato o semiautomatizzato…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la responsabilità di eseguire la valutazione dell'idoneità compete all'intermediario che presta il servizio e non è ridotta dal fatto di utilizzare un sistema elettronico per formulare la raccomandazione personalizzata o la decisione di negoziazione. </a:t>
            </a:r>
          </a:p>
          <a:p>
            <a:endParaRPr lang="en-US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768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900" b="0" dirty="0" smtClean="0">
                <a:solidFill>
                  <a:srgbClr val="7030A0"/>
                </a:solidFill>
              </a:rPr>
              <a:t>AUDIO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b="0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Sempre</a:t>
            </a:r>
            <a:r>
              <a:rPr lang="it-IT" altLang="it-IT" b="0" baseline="0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in ambito di </a:t>
            </a:r>
            <a:r>
              <a:rPr lang="it-IT" altLang="it-IT" b="0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di relazioni sull'idoneità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L'intermediario deve: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determinare la gamma delle informazioni che devono essere raccolte presso i clienti alla luce di tutte le caratteristiche del servizio di gestione del portafoglio da prestare loro;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ottenere dai clienti o potenziali clienti le informazioni di cui necessitano per comprendere le caratteristiche essenziali dei clienti e disporre di una base ragionevole per determinare, tenuto conto della natura e della portata del servizio fornito, se la specifica operazione da realizzare nel quadro della prestazione del servizio di gestione del portafoglio soddisfa i seguenti criteri:</a:t>
            </a:r>
          </a:p>
          <a:p>
            <a:pPr marL="228600" indent="-228600">
              <a:buFont typeface="+mj-lt"/>
              <a:buAutoNum type="arabicPeriod"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7.</a:t>
            </a:r>
            <a:r>
              <a:rPr lang="it-IT" altLang="it-IT" sz="1200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a) corrisponde agli obiettivi di investimento del cliente, inclusa la sua tolleranza al rischio; </a:t>
            </a:r>
          </a:p>
          <a:p>
            <a:pPr marL="0" indent="0">
              <a:buFont typeface="+mj-lt"/>
              <a:buNone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b) è di natura tale che il cliente è finanziariamente in grado di sopportare i rischi connessi all'investimento compatibilmente con i suoi obiettivi di investimento; </a:t>
            </a:r>
          </a:p>
          <a:p>
            <a:pPr marL="0" indent="0">
              <a:buFont typeface="+mj-lt"/>
              <a:buNone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c) è di natura tale per cui il cliente possiede le necessarie esperienze e conoscenze per comprendere i rischi inerenti all'operazione o alla gestione del suo portafoglio. </a:t>
            </a:r>
          </a:p>
          <a:p>
            <a:pPr fontAlgn="base"/>
            <a:endParaRPr lang="it-IT" altLang="it-IT" b="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altLang="it-IT" b="0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sz="900" b="0" dirty="0" smtClean="0">
              <a:solidFill>
                <a:srgbClr val="7030A0"/>
              </a:solidFill>
            </a:endParaRPr>
          </a:p>
          <a:p>
            <a:endParaRPr lang="it-IT" sz="900" b="1" dirty="0" smtClean="0">
              <a:solidFill>
                <a:srgbClr val="7030A0"/>
              </a:solidFill>
            </a:endParaRPr>
          </a:p>
          <a:p>
            <a:r>
              <a:rPr lang="it-IT" sz="900" b="1" dirty="0" smtClean="0">
                <a:solidFill>
                  <a:srgbClr val="7030A0"/>
                </a:solidFill>
              </a:rPr>
              <a:t>Pop up</a:t>
            </a:r>
          </a:p>
          <a:p>
            <a:r>
              <a:rPr lang="it-IT" sz="900" b="1" dirty="0" smtClean="0">
                <a:solidFill>
                  <a:srgbClr val="7030A0"/>
                </a:solidFill>
              </a:rPr>
              <a:t>Quali informazioni</a:t>
            </a:r>
          </a:p>
          <a:p>
            <a:r>
              <a:rPr lang="it-IT" sz="900" b="0" dirty="0" smtClean="0">
                <a:solidFill>
                  <a:srgbClr val="7030A0"/>
                </a:solidFill>
              </a:rPr>
              <a:t>Le informazioni riguardanti la situazione finanziaria di un cliente </a:t>
            </a:r>
            <a:r>
              <a:rPr lang="it-IT" sz="900" b="0" dirty="0" smtClean="0"/>
              <a:t>o potenziale cliente includono, laddove pertinenti, dati sulla fonte e sulla consistenza del reddito regolare, le attività, comprese le attività liquide, gli investimenti e beni immobili e gli impegni finanziari regolari. </a:t>
            </a:r>
          </a:p>
          <a:p>
            <a:r>
              <a:rPr lang="it-IT" sz="900" b="0" dirty="0" smtClean="0">
                <a:solidFill>
                  <a:srgbClr val="7030A0"/>
                </a:solidFill>
              </a:rPr>
              <a:t>Le informazioni riguardanti gli obiettivi di investimento </a:t>
            </a:r>
            <a:r>
              <a:rPr lang="it-IT" sz="900" b="0" dirty="0" smtClean="0"/>
              <a:t>di un cliente o potenziale cliente includono, laddove pertinenti, dati sul periodo di tempo per il quale il cliente desidera conservare l'investimento, le preferenze in materia di rischio, il profilo di rischio e le finalità dell'investimento. </a:t>
            </a:r>
          </a:p>
          <a:p>
            <a:endParaRPr lang="it-IT" alt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30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defRPr/>
            </a:pPr>
            <a:r>
              <a:rPr lang="it-IT" altLang="it-IT" sz="1200" dirty="0" smtClean="0"/>
              <a:t>AUDIO</a:t>
            </a:r>
          </a:p>
          <a:p>
            <a:pPr algn="just">
              <a:lnSpc>
                <a:spcPct val="120000"/>
              </a:lnSpc>
              <a:defRPr/>
            </a:pPr>
            <a:r>
              <a:rPr lang="it-IT" altLang="it-IT" sz="1200" dirty="0" smtClean="0"/>
              <a:t>Quali</a:t>
            </a:r>
            <a:r>
              <a:rPr lang="it-IT" altLang="it-IT" sz="1200" baseline="0" dirty="0" smtClean="0"/>
              <a:t> sono le misure da adottare?</a:t>
            </a:r>
            <a:endParaRPr lang="it-IT" altLang="it-IT" sz="1200" dirty="0" smtClean="0"/>
          </a:p>
          <a:p>
            <a:pPr marL="0" marR="0" lvl="0" indent="0" algn="just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L’intermediario deve adottare misure ragionevoli per assicurare che le informazioni raccolte sui clienti o potenziali clienti siano attendibili. </a:t>
            </a:r>
          </a:p>
          <a:p>
            <a:pPr algn="just">
              <a:lnSpc>
                <a:spcPct val="120000"/>
              </a:lnSpc>
              <a:defRPr/>
            </a:pPr>
            <a:endParaRPr lang="it-IT" altLang="it-IT" sz="120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48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it-IT" dirty="0" smtClean="0"/>
              <a:t>AUDIO</a:t>
            </a:r>
          </a:p>
          <a:p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2 Tali misure comprendono, a titolo esemplificativo e non esaustivo: </a:t>
            </a:r>
          </a:p>
          <a:p>
            <a:pPr marL="228600" indent="-228600">
              <a:buAutoNum type="alphaLcParenR"/>
            </a:pP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assicurarsi che i clienti siano 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consapevoli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dell'importanza di fornire informazioni accurate e aggiornate; </a:t>
            </a:r>
          </a:p>
          <a:p>
            <a:pPr marL="0" indent="0">
              <a:buNone/>
            </a:pPr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>
              <a:buNone/>
            </a:pP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3.6</a:t>
            </a:r>
          </a:p>
          <a:p>
            <a:pPr lvl="1"/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b) assicurarsi che tutti gli strumenti, quali strumenti di </a:t>
            </a:r>
            <a:r>
              <a:rPr lang="it-IT" altLang="it-IT" sz="1200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profilazione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 per la valutazione del rischio o strumenti per valutare le conoscenze ed esperienze di un cliente, impiegati nel processo di valutazione dell'idoneità rispondano allo scopo prefisso e siano correttamente concepiti per l'utilizzo con i clienti, individuandone e attenuandone attivamente le eventuali limitazioni durante il processo di valutazione dell'idoneità; </a:t>
            </a:r>
          </a:p>
          <a:p>
            <a:pPr lvl="1"/>
            <a:endParaRPr lang="it-IT" altLang="it-IT" sz="1200" b="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/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c) assicurarsi che le domande utilizzate nel processo siano atte a essere comprese dai clienti, procurino un'immagine accurata degli obiettivi e delle esigenze del cliente e veicolino le informazioni necessarie a condurre la valutazione dell'idoneità; </a:t>
            </a:r>
          </a:p>
          <a:p>
            <a:pPr lvl="1"/>
            <a:endParaRPr lang="it-IT" altLang="it-IT" sz="1200" b="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/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d) intraprendere azioni, laddove opportuno, per assicurare la coerenza delle informazioni sul cliente, per esempio analizzando se nelle informazioni da questi fornite vi siano delle evidenti imprecisioni. </a:t>
            </a:r>
          </a:p>
          <a:p>
            <a:endParaRPr lang="it-IT" altLang="it-IT" dirty="0" smtClean="0"/>
          </a:p>
          <a:p>
            <a:endParaRPr lang="it-IT" altLang="it-IT" dirty="0" smtClean="0"/>
          </a:p>
          <a:p>
            <a:r>
              <a:rPr lang="it-IT" altLang="it-IT" dirty="0" smtClean="0"/>
              <a:t>Pop up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L’intermediario e il cliente professionale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presta un servizio di investimento ad un cliente professionale l'intermediario può legittimamente presumere che, per quanto riguarda i prodotti, le operazioni e i servizi per i quali è classificato nella categoria dei clienti professionali, tale cliente abbia il livello necessario di esperienze e di conoscenze tale per comprendere i rischi inerenti alla gestione del suo portafoglio. </a:t>
            </a:r>
          </a:p>
          <a:p>
            <a:endParaRPr lang="it-IT" altLang="it-IT" sz="9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30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dirty="0" smtClean="0">
                <a:latin typeface="Gisha" panose="020B0502040204020203" pitchFamily="34" charset="-79"/>
                <a:cs typeface="Gisha" panose="020B0502040204020203" pitchFamily="34" charset="-79"/>
              </a:rPr>
              <a:t>AUDIO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dirty="0" smtClean="0">
                <a:latin typeface="Gisha" panose="020B0502040204020203" pitchFamily="34" charset="-79"/>
                <a:cs typeface="Gisha" panose="020B0502040204020203" pitchFamily="34" charset="-79"/>
              </a:rPr>
              <a:t>2.</a:t>
            </a:r>
            <a:r>
              <a:rPr lang="it-IT" altLang="it-IT" sz="90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L’intermediario che intrattiene un rapporto continuativo con il cliente, per esempio fornendo un servizio continuativo di gestione del portafoglio, deve disporre di appropriate politiche e procedure, dimostrabili, per mantenere informazioni adeguate e aggiornate sui clienti nella misura necessaria a soddisfare i requisiti  di cui all’ art. 54, par. 2,  del regolamento (UE) 2017/565, ossia per determinare se la specifica operazione da realizzare soddisfa i seguenti criteri: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3.5</a:t>
            </a:r>
            <a:r>
              <a:rPr lang="it-IT" altLang="it-IT" sz="900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corrisponde agli obiettivi di investimento del cliente, inclusa la sua tolleranza al rischio;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è di natura tale che il cliente è finanziariamente in grado di sopportare i rischi connessi all'investimento compatibilmente con i suoi obiettivi di investimento;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12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è di natura tale per cui il cliente possiede le necessarie esperienze e conoscenze per comprendere i rischi inerenti all'operazione o alla gestione del suo portafoglio. </a:t>
            </a:r>
          </a:p>
          <a:p>
            <a:pPr fontAlgn="base"/>
            <a:endParaRPr lang="it-IT" altLang="it-IT" sz="1200" b="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altLang="it-I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030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 err="1" smtClean="0"/>
              <a:t>Esaminiamo</a:t>
            </a:r>
            <a:r>
              <a:rPr lang="en-US" b="0" i="0" dirty="0" smtClean="0"/>
              <a:t> </a:t>
            </a:r>
            <a:r>
              <a:rPr lang="en-US" b="0" i="0" dirty="0" err="1" smtClean="0"/>
              <a:t>quali</a:t>
            </a:r>
            <a:r>
              <a:rPr lang="en-US" b="0" i="0" dirty="0" smtClean="0"/>
              <a:t> </a:t>
            </a:r>
            <a:r>
              <a:rPr lang="en-US" b="0" i="0" dirty="0" err="1" smtClean="0"/>
              <a:t>sono</a:t>
            </a:r>
            <a:r>
              <a:rPr lang="en-US" b="0" i="0" dirty="0" smtClean="0"/>
              <a:t> le </a:t>
            </a:r>
            <a:r>
              <a:rPr lang="en-US" b="0" i="0" dirty="0" err="1" smtClean="0"/>
              <a:t>informazioni</a:t>
            </a:r>
            <a:r>
              <a:rPr lang="en-US" b="0" i="0" dirty="0" smtClean="0"/>
              <a:t> negative </a:t>
            </a:r>
            <a:r>
              <a:rPr lang="en-US" b="0" i="0" dirty="0" err="1" smtClean="0"/>
              <a:t>che</a:t>
            </a:r>
            <a:r>
              <a:rPr lang="en-US" b="0" i="0" dirty="0" smtClean="0"/>
              <a:t> </a:t>
            </a:r>
            <a:r>
              <a:rPr lang="en-US" b="0" i="0" dirty="0" err="1" smtClean="0"/>
              <a:t>potrebbe</a:t>
            </a:r>
            <a:r>
              <a:rPr lang="en-US" b="0" i="0" dirty="0" smtClean="0"/>
              <a:t> </a:t>
            </a:r>
            <a:r>
              <a:rPr lang="en-US" b="0" i="0" dirty="0" err="1" smtClean="0"/>
              <a:t>fornire</a:t>
            </a:r>
            <a:r>
              <a:rPr lang="en-US" b="0" i="0" dirty="0" smtClean="0"/>
              <a:t> </a:t>
            </a:r>
            <a:r>
              <a:rPr lang="en-US" b="0" i="0" dirty="0" err="1" smtClean="0"/>
              <a:t>l’intermediario</a:t>
            </a:r>
            <a:r>
              <a:rPr lang="en-US" b="0" i="0" dirty="0" smtClean="0"/>
              <a:t>.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L'intermediario non deve raccomandare i servizi di investimento o gli strumenti finanziari al cliente o potenziale cliente…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Nel caso in cui, nel prestare un servizio di gestione del portafoglio, non ottiene le informazioni di cui all'articolo 25, par. 2, della </a:t>
            </a:r>
            <a:r>
              <a:rPr lang="it-IT" altLang="it-IT" sz="900" b="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MiFID</a:t>
            </a: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 2, ovvero le informazioni necessarie in merito a: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alle conoscenze ed esperienze del cliente o potenziale cliente in materia di investimenti riguardo al tipo specifico di prodotto o servizio;</a:t>
            </a:r>
          </a:p>
          <a:p>
            <a:pPr marL="228600" marR="0" lvl="0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alla sua situazione finanziaria, tra cui la capacità di tale persona di sostenere perdite;</a:t>
            </a:r>
            <a:r>
              <a:rPr lang="it-IT" altLang="it-IT" sz="900" b="0" baseline="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900" b="0" dirty="0" smtClean="0">
                <a:latin typeface="Gisha" panose="020B0502040204020203" pitchFamily="34" charset="-79"/>
                <a:cs typeface="Gisha" panose="020B0502040204020203" pitchFamily="34" charset="-79"/>
              </a:rPr>
              <a:t>ai suoi obiettivi </a:t>
            </a:r>
            <a:r>
              <a:rPr lang="it-IT" altLang="it-IT" sz="900" dirty="0" smtClean="0">
                <a:latin typeface="Gisha" panose="020B0502040204020203" pitchFamily="34" charset="-79"/>
                <a:cs typeface="Gisha" panose="020B0502040204020203" pitchFamily="34" charset="-79"/>
              </a:rPr>
              <a:t>di investimento, inclusa la sua tolleranza al rischio.</a:t>
            </a:r>
          </a:p>
          <a:p>
            <a:pPr marL="228600" indent="-228600">
              <a:buFont typeface="+mj-lt"/>
              <a:buAutoNum type="arabicPeriod"/>
            </a:pPr>
            <a:endParaRPr lang="en-US" b="0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76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52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857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22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7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271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28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980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439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133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108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353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430-76DD-4ABD-9B8A-4FE6586DCE5A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7B45-2191-452B-90DB-207385614C81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561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hyperlink" Target="https://tympanus.net/Development/AnimatedCheckboxes/" TargetMode="External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hyperlink" Target="https://unsplash.com/photos/71m5tYJZADw" TargetMode="Externa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hyperlink" Target="https://unsplash.com/photos/zPZ9vqqDNBA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hyperlink" Target="https://unsplash.com/photos/0ayUrxC9hmU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93001" y="81894"/>
            <a:ext cx="342900" cy="335414"/>
          </a:xfrm>
          <a:prstGeom prst="ellipse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1100" dirty="0">
                <a:solidFill>
                  <a:srgbClr val="E5E7E7"/>
                </a:solidFill>
                <a:latin typeface="Lato Light" panose="020F0302020204030203" pitchFamily="34" charset="0"/>
                <a:sym typeface="Wingdings 2" panose="05020102010507070707" pitchFamily="18" charset="2"/>
              </a:rPr>
              <a:t></a:t>
            </a:r>
            <a:endParaRPr lang="en-US" sz="1100" dirty="0">
              <a:solidFill>
                <a:srgbClr val="E5E7E7"/>
              </a:solidFill>
              <a:latin typeface="Lato Light" panose="020F0302020204030203" pitchFamily="34" charset="0"/>
            </a:endParaRPr>
          </a:p>
        </p:txBody>
      </p:sp>
      <p:sp>
        <p:nvSpPr>
          <p:cNvPr id="18" name="Rectangle 17">
            <a:hlinkClick r:id="" action="ppaction://noaction"/>
          </p:cNvPr>
          <p:cNvSpPr/>
          <p:nvPr/>
        </p:nvSpPr>
        <p:spPr>
          <a:xfrm>
            <a:off x="7493001" y="81894"/>
            <a:ext cx="3429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1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42F6342F-5A1B-48DF-B654-D56E168BEE07}"/>
              </a:ext>
            </a:extLst>
          </p:cNvPr>
          <p:cNvSpPr/>
          <p:nvPr/>
        </p:nvSpPr>
        <p:spPr>
          <a:xfrm>
            <a:off x="0" y="652604"/>
            <a:ext cx="9144000" cy="3333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1800" dirty="0"/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3543301" y="2784428"/>
            <a:ext cx="2057400" cy="5334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E5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800" b="1" spc="225" dirty="0">
                <a:solidFill>
                  <a:schemeClr val="tx1"/>
                </a:solidFill>
                <a:latin typeface="Lato Light" panose="020F0302020204030203" pitchFamily="34" charset="0"/>
              </a:rPr>
              <a:t>LEZIONE </a:t>
            </a:r>
            <a:r>
              <a:rPr lang="en-US" sz="1800" b="1" spc="225" dirty="0" smtClean="0">
                <a:solidFill>
                  <a:schemeClr val="tx1"/>
                </a:solidFill>
                <a:latin typeface="Lato Light" panose="020F0302020204030203" pitchFamily="34" charset="0"/>
              </a:rPr>
              <a:t>3</a:t>
            </a:r>
            <a:endParaRPr lang="en-US" sz="1800" b="1" spc="225" dirty="0">
              <a:solidFill>
                <a:schemeClr val="tx1"/>
              </a:solidFill>
              <a:latin typeface="Lato Light" panose="020F030202020403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424508"/>
            <a:ext cx="9144000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it-IT" sz="2800" dirty="0" smtClean="0">
                <a:latin typeface="Gisha" panose="020B0502040204020203" pitchFamily="34" charset="-79"/>
                <a:cs typeface="Gisha" panose="020B0502040204020203" pitchFamily="34" charset="-79"/>
              </a:rPr>
              <a:t>Valutazione dell'adeguatezza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xmlns="" id="{64309341-FD8B-4313-BC02-959B0DA115C2}"/>
              </a:ext>
            </a:extLst>
          </p:cNvPr>
          <p:cNvSpPr txBox="1"/>
          <p:nvPr/>
        </p:nvSpPr>
        <p:spPr>
          <a:xfrm>
            <a:off x="0" y="1455088"/>
            <a:ext cx="9144000" cy="96180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endParaRPr lang="it-IT" sz="1800" dirty="0">
              <a:latin typeface="Merriweather" panose="00000500000000000000" pitchFamily="2" charset="0"/>
            </a:endParaRPr>
          </a:p>
          <a:p>
            <a:pPr algn="ctr"/>
            <a:r>
              <a:rPr lang="it-IT" sz="2000" dirty="0" smtClean="0">
                <a:solidFill>
                  <a:srgbClr val="FF0000"/>
                </a:solidFill>
                <a:latin typeface="Gisha" pitchFamily="34" charset="-79"/>
                <a:cs typeface="Gisha" pitchFamily="34" charset="-79"/>
              </a:rPr>
              <a:t>Modulo unico</a:t>
            </a:r>
            <a:endParaRPr lang="it-IT" sz="2000" dirty="0">
              <a:solidFill>
                <a:srgbClr val="FF0000"/>
              </a:solidFill>
              <a:latin typeface="Gisha" pitchFamily="34" charset="-79"/>
              <a:cs typeface="Gisha" pitchFamily="34" charset="-79"/>
            </a:endParaRPr>
          </a:p>
          <a:p>
            <a:pPr algn="ctr"/>
            <a:r>
              <a:rPr lang="it-IT" sz="2000" dirty="0" smtClean="0">
                <a:solidFill>
                  <a:srgbClr val="FF0000"/>
                </a:solidFill>
                <a:latin typeface="Gisha" pitchFamily="34" charset="-79"/>
                <a:cs typeface="Gisha" pitchFamily="34" charset="-79"/>
              </a:rPr>
              <a:t>Gestione di portafoglio e valutazione di adeguatezza</a:t>
            </a:r>
            <a:endParaRPr lang="en-US" sz="2000" dirty="0">
              <a:solidFill>
                <a:srgbClr val="FF0000"/>
              </a:solidFill>
              <a:latin typeface="Gisha" pitchFamily="34" charset="-79"/>
              <a:cs typeface="Gisha" pitchFamily="34" charset="-79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6F92717E-7CDE-4CCC-A194-5CC8A5A8F348}"/>
              </a:ext>
            </a:extLst>
          </p:cNvPr>
          <p:cNvSpPr/>
          <p:nvPr/>
        </p:nvSpPr>
        <p:spPr>
          <a:xfrm>
            <a:off x="1" y="808087"/>
            <a:ext cx="9143999" cy="516988"/>
          </a:xfrm>
          <a:prstGeom prst="rect">
            <a:avLst/>
          </a:prstGeom>
          <a:solidFill>
            <a:srgbClr val="FF33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it-IT" sz="1800" b="1" dirty="0">
                <a:latin typeface="Merriweather" panose="00000500000000000000" pitchFamily="2" charset="0"/>
              </a:rPr>
              <a:t> </a:t>
            </a:r>
            <a:r>
              <a:rPr lang="it-IT" sz="2000" dirty="0" smtClean="0">
                <a:latin typeface="Gisha" pitchFamily="34" charset="-79"/>
                <a:cs typeface="Gisha" pitchFamily="34" charset="-79"/>
              </a:rPr>
              <a:t>La gestione di portafoglio e la valutazione di adeguatezza</a:t>
            </a:r>
            <a:endParaRPr lang="it-IT" sz="2000" dirty="0">
              <a:latin typeface="Gisha" pitchFamily="34" charset="-79"/>
              <a:cs typeface="Gisha" pitchFamily="34" charset="-79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3368040" y="0"/>
            <a:ext cx="2188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err="1" smtClean="0">
                <a:latin typeface="Gisha" pitchFamily="34" charset="-79"/>
                <a:cs typeface="Gisha" pitchFamily="34" charset="-79"/>
              </a:rPr>
              <a:t>Storyboard</a:t>
            </a:r>
            <a:endParaRPr lang="it-IT" sz="3200" dirty="0">
              <a:latin typeface="Gisha" pitchFamily="34" charset="-79"/>
              <a:cs typeface="Gisha" pitchFamily="34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879352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Modern art piece featuring a halved orange with the rind painted blue on a blue background"/>
          <p:cNvPicPr>
            <a:picLocks noChangeAspect="1" noChangeArrowheads="1"/>
          </p:cNvPicPr>
          <p:nvPr/>
        </p:nvPicPr>
        <p:blipFill>
          <a:blip r:embed="rId4" cstate="print"/>
          <a:srcRect t="25977" r="4000" b="20267"/>
          <a:stretch>
            <a:fillRect/>
          </a:stretch>
        </p:blipFill>
        <p:spPr bwMode="auto">
          <a:xfrm>
            <a:off x="0" y="517793"/>
            <a:ext cx="9144000" cy="3415229"/>
          </a:xfrm>
          <a:prstGeom prst="rect">
            <a:avLst/>
          </a:prstGeom>
          <a:noFill/>
        </p:spPr>
      </p:pic>
      <p:grpSp>
        <p:nvGrpSpPr>
          <p:cNvPr id="2" name="Gruppo 27"/>
          <p:cNvGrpSpPr/>
          <p:nvPr/>
        </p:nvGrpSpPr>
        <p:grpSpPr>
          <a:xfrm>
            <a:off x="1" y="0"/>
            <a:ext cx="9143999" cy="516988"/>
            <a:chOff x="0" y="0"/>
            <a:chExt cx="12191999" cy="689317"/>
          </a:xfrm>
        </p:grpSpPr>
        <p:sp>
          <p:nvSpPr>
            <p:cNvPr id="29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934FA3BC-888F-45E3-AD4A-72DFC9D800CF}"/>
              </a:ext>
            </a:extLst>
          </p:cNvPr>
          <p:cNvSpPr txBox="1"/>
          <p:nvPr/>
        </p:nvSpPr>
        <p:spPr>
          <a:xfrm>
            <a:off x="747214" y="62759"/>
            <a:ext cx="659656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Know</a:t>
            </a:r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it-IT" sz="1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your</a:t>
            </a:r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it-IT" sz="1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merchandise</a:t>
            </a:r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it-IT" sz="1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rule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80469FC8-B5D6-4BBE-85C4-42D5E7986638}"/>
              </a:ext>
            </a:extLst>
          </p:cNvPr>
          <p:cNvSpPr txBox="1"/>
          <p:nvPr/>
        </p:nvSpPr>
        <p:spPr>
          <a:xfrm>
            <a:off x="8799616" y="59188"/>
            <a:ext cx="21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9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48168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https://unsplash.com/photos/5E5N49RWtbA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FF3BA2CB-58E3-4DFC-8F62-07E565B912E7}"/>
              </a:ext>
            </a:extLst>
          </p:cNvPr>
          <p:cNvSpPr/>
          <p:nvPr/>
        </p:nvSpPr>
        <p:spPr>
          <a:xfrm>
            <a:off x="344252" y="58575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0" y="416320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L’intermediario deve disporre di appropriate politiche e procedure, dimostrabili, per assicurare di essere in grado di comprendere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la natura e le caratteristiche, compresi i costi e i rischi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,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dei servizi di investimento e degli strumenti finanziari  (c.d. </a:t>
            </a:r>
            <a:r>
              <a:rPr lang="it-IT" altLang="it-IT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know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your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merchandise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rule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) selezionati per i clienti e di valutare, tenendo conto dei costi e della complessità, se servizi di investimento o strumenti finanziari equivalenti possano corrispondere al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profilo del cliente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xmlns="" id="{FF3BA2CB-58E3-4DFC-8F62-07E565B912E7}"/>
              </a:ext>
            </a:extLst>
          </p:cNvPr>
          <p:cNvSpPr/>
          <p:nvPr/>
        </p:nvSpPr>
        <p:spPr>
          <a:xfrm>
            <a:off x="0" y="3879864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15" name="Rettangolo 14"/>
          <p:cNvSpPr/>
          <p:nvPr/>
        </p:nvSpPr>
        <p:spPr>
          <a:xfrm>
            <a:off x="5750805" y="2765219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413280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s://images.unsplash.com/photo-1473188588951-666fce8e7c68?ixlib=rb-0.3.5&amp;ixid=eyJhcHBfaWQiOjEyMDd9&amp;s=1fbdbd814e90cfbe82efa4356abda205&amp;dpr=1&amp;auto=format&amp;fit=crop&amp;w=1000&amp;q=80&amp;cs=tinysrgb"/>
          <p:cNvPicPr>
            <a:picLocks noChangeAspect="1" noChangeArrowheads="1"/>
          </p:cNvPicPr>
          <p:nvPr/>
        </p:nvPicPr>
        <p:blipFill>
          <a:blip r:embed="rId4" cstate="print"/>
          <a:srcRect t="8490" b="50473"/>
          <a:stretch>
            <a:fillRect/>
          </a:stretch>
        </p:blipFill>
        <p:spPr bwMode="auto">
          <a:xfrm>
            <a:off x="0" y="462708"/>
            <a:ext cx="9144000" cy="223642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713332"/>
            <a:ext cx="9144000" cy="767998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o 27"/>
          <p:cNvGrpSpPr/>
          <p:nvPr/>
        </p:nvGrpSpPr>
        <p:grpSpPr>
          <a:xfrm>
            <a:off x="1" y="0"/>
            <a:ext cx="9143999" cy="516988"/>
            <a:chOff x="0" y="0"/>
            <a:chExt cx="12191999" cy="689317"/>
          </a:xfrm>
        </p:grpSpPr>
        <p:sp>
          <p:nvSpPr>
            <p:cNvPr id="29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B979508F-5AAD-4857-9EB3-DE29AFA7C2F6}"/>
              </a:ext>
            </a:extLst>
          </p:cNvPr>
          <p:cNvSpPr txBox="1"/>
          <p:nvPr/>
        </p:nvSpPr>
        <p:spPr>
          <a:xfrm>
            <a:off x="510990" y="62759"/>
            <a:ext cx="828031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Gestione di portafoglio e cambiamenti negli investimenti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0523C5C6-AF2C-477F-8FE5-CFE7C66D5EF3}"/>
              </a:ext>
            </a:extLst>
          </p:cNvPr>
          <p:cNvSpPr txBox="1"/>
          <p:nvPr/>
        </p:nvSpPr>
        <p:spPr>
          <a:xfrm>
            <a:off x="8635396" y="59188"/>
            <a:ext cx="38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10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3" name="TextBox 10">
            <a:hlinkClick r:id="" action="ppaction://noaction"/>
            <a:extLst>
              <a:ext uri="{FF2B5EF4-FFF2-40B4-BE49-F238E27FC236}">
                <a16:creationId xmlns:a16="http://schemas.microsoft.com/office/drawing/2014/main" xmlns="" id="{D19CDF35-0AE2-4D49-A104-4830EB5AE5DA}"/>
              </a:ext>
            </a:extLst>
          </p:cNvPr>
          <p:cNvSpPr txBox="1"/>
          <p:nvPr/>
        </p:nvSpPr>
        <p:spPr>
          <a:xfrm>
            <a:off x="0" y="283113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presta un servizio di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gestione del portafoglio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, un intermediario non deve decidere di negoziare se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nessuno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 dei servizi o degli strumenti è idoneo per il cliente. 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0" y="3622637"/>
            <a:ext cx="9144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presta il  servizio di gestione del portafoglio che comporta dei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cambiamenti negli investimenti,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 mediante la vendita di uno strumento e l'acquisto di un altro o mediante l'esercizio del diritto di apportare una modifica a uno strumento esistente, l’intermediario raccoglie le necessarie informazioni sugli investimenti esistenti del cliente e sui nuovi investimenti raccomandati e effettua un'analisi dei costi e benefici del cambiamento, in modo tale da essere ragionevolmente in grado di dimostrare che i benefici del cambiamento sono maggiori dei relativi costi. </a:t>
            </a:r>
          </a:p>
          <a:p>
            <a:endParaRPr lang="it-IT" alt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Immagine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https://unsplash.com/photos/pFLNV4gkXsc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417933" y="801472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-190457" y="3405599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3</a:t>
            </a:r>
            <a:endParaRPr lang="it-IT" sz="1400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0" y="2524412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sz="1400" dirty="0"/>
          </a:p>
        </p:txBody>
      </p:sp>
      <p:sp>
        <p:nvSpPr>
          <p:cNvPr id="18" name="Rettangolo 17"/>
          <p:cNvSpPr/>
          <p:nvPr/>
        </p:nvSpPr>
        <p:spPr>
          <a:xfrm>
            <a:off x="5750805" y="473710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086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Smoke is coming out of a chimney of a factory."/>
          <p:cNvPicPr>
            <a:picLocks noChangeAspect="1" noChangeArrowheads="1"/>
          </p:cNvPicPr>
          <p:nvPr/>
        </p:nvPicPr>
        <p:blipFill>
          <a:blip r:embed="rId4" cstate="print"/>
          <a:srcRect b="38946"/>
          <a:stretch>
            <a:fillRect/>
          </a:stretch>
        </p:blipFill>
        <p:spPr bwMode="auto">
          <a:xfrm>
            <a:off x="0" y="0"/>
            <a:ext cx="9144000" cy="3492347"/>
          </a:xfrm>
          <a:prstGeom prst="rect">
            <a:avLst/>
          </a:prstGeom>
          <a:noFill/>
        </p:spPr>
      </p:pic>
      <p:grpSp>
        <p:nvGrpSpPr>
          <p:cNvPr id="2" name="Gruppo 27"/>
          <p:cNvGrpSpPr/>
          <p:nvPr/>
        </p:nvGrpSpPr>
        <p:grpSpPr>
          <a:xfrm>
            <a:off x="0" y="0"/>
            <a:ext cx="9143999" cy="516988"/>
            <a:chOff x="0" y="0"/>
            <a:chExt cx="12191999" cy="689317"/>
          </a:xfrm>
        </p:grpSpPr>
        <p:sp>
          <p:nvSpPr>
            <p:cNvPr id="29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934FA3BC-888F-45E3-AD4A-72DFC9D800CF}"/>
              </a:ext>
            </a:extLst>
          </p:cNvPr>
          <p:cNvSpPr txBox="1"/>
          <p:nvPr/>
        </p:nvSpPr>
        <p:spPr>
          <a:xfrm>
            <a:off x="747214" y="62759"/>
            <a:ext cx="659656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Quando il cliente è una persona giuridica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80469FC8-B5D6-4BBE-85C4-42D5E7986638}"/>
              </a:ext>
            </a:extLst>
          </p:cNvPr>
          <p:cNvSpPr txBox="1"/>
          <p:nvPr/>
        </p:nvSpPr>
        <p:spPr>
          <a:xfrm>
            <a:off x="8681292" y="59188"/>
            <a:ext cx="46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https://unsplash.com/photos/UwBrS-qRMHo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FF3BA2CB-58E3-4DFC-8F62-07E565B912E7}"/>
              </a:ext>
            </a:extLst>
          </p:cNvPr>
          <p:cNvSpPr/>
          <p:nvPr/>
        </p:nvSpPr>
        <p:spPr>
          <a:xfrm>
            <a:off x="344252" y="58575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0" y="3604267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un cliente è una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persona giuridica o un gruppo composto da due o più persone fisiche oppure quando una o più persone fisiche sono rappresentate da un'altra persona fisica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, l'intermediario elabora e applica una politica atta a definire quale soggetto debba essere interessato dalla valutazione dell'idoneità e come tale valutazione sia condotta nella pratica, specificando tra l'altro presso quale soggetto dovrebbero essere raccolte le informazioni relative a conoscenze ed esperienza, situazione finanziaria e obiettivi di investimento. </a:t>
            </a:r>
          </a:p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L'intermediario registra tale politica. 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xmlns="" id="{FF3BA2CB-58E3-4DFC-8F62-07E565B912E7}"/>
              </a:ext>
            </a:extLst>
          </p:cNvPr>
          <p:cNvSpPr/>
          <p:nvPr/>
        </p:nvSpPr>
        <p:spPr>
          <a:xfrm>
            <a:off x="0" y="3508908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15" name="Rettangolo 14"/>
          <p:cNvSpPr/>
          <p:nvPr/>
        </p:nvSpPr>
        <p:spPr>
          <a:xfrm>
            <a:off x="0" y="2280477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4132800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A black and white close up shot of a man's hand, with his child's hand in his palm"/>
          <p:cNvPicPr>
            <a:picLocks noChangeAspect="1" noChangeArrowheads="1"/>
          </p:cNvPicPr>
          <p:nvPr/>
        </p:nvPicPr>
        <p:blipFill>
          <a:blip r:embed="rId4" cstate="print"/>
          <a:srcRect t="17976" r="4000" b="47171"/>
          <a:stretch>
            <a:fillRect/>
          </a:stretch>
        </p:blipFill>
        <p:spPr bwMode="auto">
          <a:xfrm>
            <a:off x="0" y="451692"/>
            <a:ext cx="9144000" cy="248981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2922652"/>
            <a:ext cx="9144000" cy="2220848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o 27"/>
          <p:cNvGrpSpPr/>
          <p:nvPr/>
        </p:nvGrpSpPr>
        <p:grpSpPr>
          <a:xfrm>
            <a:off x="1" y="0"/>
            <a:ext cx="9143999" cy="516988"/>
            <a:chOff x="0" y="0"/>
            <a:chExt cx="12191999" cy="689317"/>
          </a:xfrm>
        </p:grpSpPr>
        <p:sp>
          <p:nvSpPr>
            <p:cNvPr id="29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B979508F-5AAD-4857-9EB3-DE29AFA7C2F6}"/>
              </a:ext>
            </a:extLst>
          </p:cNvPr>
          <p:cNvSpPr txBox="1"/>
          <p:nvPr/>
        </p:nvSpPr>
        <p:spPr>
          <a:xfrm>
            <a:off x="510990" y="62759"/>
            <a:ext cx="828031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Quando una persona fisica è rappresentata da un'altra persona fisica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0523C5C6-AF2C-477F-8FE5-CFE7C66D5EF3}"/>
              </a:ext>
            </a:extLst>
          </p:cNvPr>
          <p:cNvSpPr txBox="1"/>
          <p:nvPr/>
        </p:nvSpPr>
        <p:spPr>
          <a:xfrm>
            <a:off x="8635396" y="59188"/>
            <a:ext cx="38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12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3" name="TextBox 10">
            <a:hlinkClick r:id="" action="ppaction://noaction"/>
            <a:extLst>
              <a:ext uri="{FF2B5EF4-FFF2-40B4-BE49-F238E27FC236}">
                <a16:creationId xmlns:a16="http://schemas.microsoft.com/office/drawing/2014/main" xmlns="" id="{D19CDF35-0AE2-4D49-A104-4830EB5AE5DA}"/>
              </a:ext>
            </a:extLst>
          </p:cNvPr>
          <p:cNvSpPr txBox="1"/>
          <p:nvPr/>
        </p:nvSpPr>
        <p:spPr>
          <a:xfrm>
            <a:off x="0" y="3112175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una persona fisica è rappresentata da un'altra persona fisica o quando per la valutazione dell'idoneità debba essere considerata una persona giuridica che ha chiesto un trattamento come cliente professionale conformemente all'allegato II, sezione 2, della direttiva 2014/65/UE, la situazione finanziaria e gli obiettivi di investimento sono quelli della persona giuridica o, in relazione alla persona fisica, del cliente sottostante piuttosto che quelli del rappresentante. </a:t>
            </a:r>
          </a:p>
          <a:p>
            <a:endParaRPr lang="it-IT" alt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Le conoscenze ed esperienze sono quelle del rappresentante della persona fisica o della persona autorizzata a effettuare operazioni per conto del cliente sottostante. </a:t>
            </a:r>
          </a:p>
          <a:p>
            <a:pPr fontAlgn="base"/>
            <a:endParaRPr lang="it-IT" alt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https://unsplash.com/photos/B32qg6Ua34Y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417933" y="801472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-190457" y="3174407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sz="1400" dirty="0"/>
          </a:p>
        </p:txBody>
      </p:sp>
      <p:sp>
        <p:nvSpPr>
          <p:cNvPr id="20" name="Rettangolo 19"/>
          <p:cNvSpPr/>
          <p:nvPr/>
        </p:nvSpPr>
        <p:spPr>
          <a:xfrm>
            <a:off x="0" y="1718617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-190457" y="4395443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086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1955800" y="3073400"/>
            <a:ext cx="2057400" cy="5334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E5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200" spc="225" dirty="0">
                <a:solidFill>
                  <a:srgbClr val="E5E7E7"/>
                </a:solidFill>
                <a:latin typeface="Lato Light" panose="020F0302020204030203" pitchFamily="34" charset="0"/>
              </a:rPr>
              <a:t>LEARN MORE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0549" y="1906219"/>
            <a:ext cx="5499100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3000" dirty="0">
                <a:solidFill>
                  <a:srgbClr val="E5E7E7"/>
                </a:solidFill>
                <a:latin typeface="Merriweather" panose="00000500000000000000" pitchFamily="2" charset="0"/>
              </a:rPr>
              <a:t>The Definitive Guide to Delighting Guests</a:t>
            </a:r>
          </a:p>
        </p:txBody>
      </p:sp>
      <p:sp>
        <p:nvSpPr>
          <p:cNvPr id="17" name="Freeform 16"/>
          <p:cNvSpPr/>
          <p:nvPr/>
        </p:nvSpPr>
        <p:spPr>
          <a:xfrm>
            <a:off x="0" y="307310"/>
            <a:ext cx="9144000" cy="4836190"/>
          </a:xfrm>
          <a:custGeom>
            <a:avLst/>
            <a:gdLst>
              <a:gd name="connsiteX0" fmla="*/ 0 w 11751733"/>
              <a:gd name="connsiteY0" fmla="*/ 263340 h 6105341"/>
              <a:gd name="connsiteX1" fmla="*/ 9872135 w 11751733"/>
              <a:gd name="connsiteY1" fmla="*/ 263340 h 6105341"/>
              <a:gd name="connsiteX2" fmla="*/ 9872135 w 11751733"/>
              <a:gd name="connsiteY2" fmla="*/ 263341 h 6105341"/>
              <a:gd name="connsiteX3" fmla="*/ 10109203 w 11751733"/>
              <a:gd name="connsiteY3" fmla="*/ 263341 h 6105341"/>
              <a:gd name="connsiteX4" fmla="*/ 10109203 w 11751733"/>
              <a:gd name="connsiteY4" fmla="*/ 263340 h 6105341"/>
              <a:gd name="connsiteX5" fmla="*/ 11751733 w 11751733"/>
              <a:gd name="connsiteY5" fmla="*/ 263340 h 6105341"/>
              <a:gd name="connsiteX6" fmla="*/ 11751733 w 11751733"/>
              <a:gd name="connsiteY6" fmla="*/ 6105341 h 6105341"/>
              <a:gd name="connsiteX7" fmla="*/ 0 w 11751733"/>
              <a:gd name="connsiteY7" fmla="*/ 6105341 h 6105341"/>
              <a:gd name="connsiteX8" fmla="*/ 9990669 w 11751733"/>
              <a:gd name="connsiteY8" fmla="*/ 0 h 6105341"/>
              <a:gd name="connsiteX9" fmla="*/ 10109203 w 11751733"/>
              <a:gd name="connsiteY9" fmla="*/ 263340 h 6105341"/>
              <a:gd name="connsiteX10" fmla="*/ 9872135 w 11751733"/>
              <a:gd name="connsiteY10" fmla="*/ 263340 h 610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51733" h="6105341">
                <a:moveTo>
                  <a:pt x="0" y="263340"/>
                </a:moveTo>
                <a:lnTo>
                  <a:pt x="9872135" y="263340"/>
                </a:lnTo>
                <a:lnTo>
                  <a:pt x="9872135" y="263341"/>
                </a:lnTo>
                <a:lnTo>
                  <a:pt x="10109203" y="263341"/>
                </a:lnTo>
                <a:lnTo>
                  <a:pt x="10109203" y="263340"/>
                </a:lnTo>
                <a:lnTo>
                  <a:pt x="11751733" y="263340"/>
                </a:lnTo>
                <a:lnTo>
                  <a:pt x="11751733" y="6105341"/>
                </a:lnTo>
                <a:lnTo>
                  <a:pt x="0" y="6105341"/>
                </a:lnTo>
                <a:close/>
                <a:moveTo>
                  <a:pt x="9990669" y="0"/>
                </a:moveTo>
                <a:lnTo>
                  <a:pt x="10109203" y="263340"/>
                </a:lnTo>
                <a:lnTo>
                  <a:pt x="9872135" y="2633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851567"/>
            <a:ext cx="9143999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it-IT" altLang="it-IT" sz="1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Prova a rispondere!</a:t>
            </a:r>
          </a:p>
          <a:p>
            <a:pPr>
              <a:spcAft>
                <a:spcPts val="600"/>
              </a:spcAft>
              <a:defRPr/>
            </a:pPr>
            <a:r>
              <a:rPr lang="it-IT" altLang="it-IT" sz="1800" dirty="0" smtClean="0">
                <a:latin typeface="Gisha" panose="020B0502040204020203" pitchFamily="34" charset="-79"/>
                <a:cs typeface="Gisha" panose="020B0502040204020203" pitchFamily="34" charset="-79"/>
              </a:rPr>
              <a:t>Quale delle seguenti affermazioni è falsa?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006747"/>
            <a:ext cx="2178044" cy="877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altLang="it-IT" sz="1050" dirty="0" smtClean="0">
                <a:latin typeface="Gisha" panose="020B0502040204020203" pitchFamily="34" charset="-79"/>
                <a:cs typeface="Gisha" panose="020B0502040204020203" pitchFamily="34" charset="-79"/>
              </a:rPr>
              <a:t>L’intermediario deve adottare misure ragionevoli per assicurare che le informazioni raccolte sui clienti o potenziali clienti siano attendibili</a:t>
            </a:r>
            <a:endParaRPr lang="it-IT" sz="1050" dirty="0">
              <a:solidFill>
                <a:schemeClr val="accent6">
                  <a:lumMod val="50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8292" y="2954225"/>
            <a:ext cx="3386746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2"/>
            <a:r>
              <a:rPr lang="it-IT" altLang="it-IT" sz="1050" dirty="0" smtClean="0">
                <a:latin typeface="Gisha" panose="020B0502040204020203" pitchFamily="34" charset="-79"/>
                <a:cs typeface="Gisha" panose="020B0502040204020203" pitchFamily="34" charset="-79"/>
              </a:rPr>
              <a:t>Una serie di operazioni è idonea anche quando la raccomandazione o le decisioni di negoziazione seguono una frequenza che non è nel migliore interesse del cliente. </a:t>
            </a:r>
          </a:p>
        </p:txBody>
      </p:sp>
      <p:grpSp>
        <p:nvGrpSpPr>
          <p:cNvPr id="25" name="Gruppo 24"/>
          <p:cNvGrpSpPr/>
          <p:nvPr/>
        </p:nvGrpSpPr>
        <p:grpSpPr>
          <a:xfrm>
            <a:off x="0" y="0"/>
            <a:ext cx="9143999" cy="516988"/>
            <a:chOff x="0" y="0"/>
            <a:chExt cx="12191999" cy="689317"/>
          </a:xfrm>
        </p:grpSpPr>
        <p:sp>
          <p:nvSpPr>
            <p:cNvPr id="26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Connettore 1 26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45F8062F-B18B-4C2B-A2E0-4A2CAE1F824B}"/>
              </a:ext>
            </a:extLst>
          </p:cNvPr>
          <p:cNvSpPr txBox="1"/>
          <p:nvPr/>
        </p:nvSpPr>
        <p:spPr>
          <a:xfrm>
            <a:off x="747215" y="62759"/>
            <a:ext cx="5347530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Corbel" panose="020B0503020204020204" pitchFamily="34" charset="0"/>
              </a:rPr>
              <a:t>Learning Stop</a:t>
            </a: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xmlns="" id="{2EFECF33-E75A-4208-A58D-E79242ECCF76}"/>
              </a:ext>
            </a:extLst>
          </p:cNvPr>
          <p:cNvSpPr txBox="1"/>
          <p:nvPr/>
        </p:nvSpPr>
        <p:spPr>
          <a:xfrm>
            <a:off x="4759583" y="2940646"/>
            <a:ext cx="2423414" cy="87716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ctr"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pPr algn="l"/>
            <a:r>
              <a:rPr lang="it-IT" altLang="it-IT" sz="1050" dirty="0" smtClean="0"/>
              <a:t>L'intermediario non deve creare ambiguità o confusione riguardo alle loro responsabilità nel processo di valutazione dell'idoneità di servizi di investimento o strumenti finanziari</a:t>
            </a:r>
            <a:endParaRPr lang="it-IT" altLang="it-IT" sz="1050" dirty="0"/>
          </a:p>
        </p:txBody>
      </p:sp>
      <p:sp>
        <p:nvSpPr>
          <p:cNvPr id="36" name="TextBox 17">
            <a:extLst>
              <a:ext uri="{FF2B5EF4-FFF2-40B4-BE49-F238E27FC236}">
                <a16:creationId xmlns:a16="http://schemas.microsoft.com/office/drawing/2014/main" xmlns="" id="{E1EDC687-E766-4955-BBF2-9ACEB3978C5A}"/>
              </a:ext>
            </a:extLst>
          </p:cNvPr>
          <p:cNvSpPr txBox="1"/>
          <p:nvPr/>
        </p:nvSpPr>
        <p:spPr>
          <a:xfrm>
            <a:off x="7164787" y="2822023"/>
            <a:ext cx="1979213" cy="120032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en-US"/>
            </a:defPPr>
            <a:lvl1pPr algn="ctr">
              <a:defRPr>
                <a:latin typeface="Gisha" panose="020B0502040204020203" pitchFamily="34" charset="-79"/>
                <a:cs typeface="Gisha" panose="020B0502040204020203" pitchFamily="34" charset="-79"/>
              </a:defRPr>
            </a:lvl1pPr>
          </a:lstStyle>
          <a:p>
            <a:pPr algn="l"/>
            <a:r>
              <a:rPr lang="it-IT" altLang="it-IT" sz="1050" dirty="0" smtClean="0"/>
              <a:t>Quando presta un servizio di gestione del portafoglio, un intermediario non deve decidere di negoziare se nessuno dei servizi o degli strumenti è idoneo per il cliente. 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xmlns="" id="{E069CA4F-2E10-42F9-94B3-1047ACA37502}"/>
              </a:ext>
            </a:extLst>
          </p:cNvPr>
          <p:cNvSpPr/>
          <p:nvPr/>
        </p:nvSpPr>
        <p:spPr>
          <a:xfrm>
            <a:off x="-2952336" y="0"/>
            <a:ext cx="2895600" cy="3704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/>
              <a:t>Note sviluppo</a:t>
            </a:r>
          </a:p>
          <a:p>
            <a:r>
              <a:rPr lang="it-IT" dirty="0"/>
              <a:t>La risposta corretta è quella in </a:t>
            </a:r>
            <a:r>
              <a:rPr lang="it-IT" dirty="0" smtClean="0"/>
              <a:t>verde. </a:t>
            </a:r>
            <a:r>
              <a:rPr lang="it-IT" dirty="0"/>
              <a:t>Al clic di selezione il pallino si </a:t>
            </a:r>
            <a:r>
              <a:rPr lang="it-IT" dirty="0" smtClean="0"/>
              <a:t>riempie come da animazione </a:t>
            </a:r>
            <a:r>
              <a:rPr lang="it-IT" dirty="0" err="1" smtClean="0"/>
              <a:t>svg</a:t>
            </a:r>
            <a:endParaRPr lang="it-IT" dirty="0" smtClean="0"/>
          </a:p>
          <a:p>
            <a:r>
              <a:rPr lang="it-IT" dirty="0" smtClean="0">
                <a:hlinkClick r:id="rId5"/>
              </a:rPr>
              <a:t>https://tympanus.net/Development/AnimatedCheckboxes/</a:t>
            </a:r>
            <a:endParaRPr lang="it-IT" dirty="0" smtClean="0"/>
          </a:p>
          <a:p>
            <a:endParaRPr lang="it-IT" dirty="0" smtClean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xmlns="" id="{CF08BAC3-2186-4648-98B1-F32A5B11C9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1640" y="2110016"/>
            <a:ext cx="552527" cy="552527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xmlns="" id="{EF0A6A37-9AF5-4577-BC6E-270B598FBB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1335" y="2076149"/>
            <a:ext cx="533474" cy="552527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xmlns="" id="{FB4FE5A2-408B-484E-83F6-B896D5BAB2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2312" y="2116260"/>
            <a:ext cx="533474" cy="552527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xmlns="" id="{739A4E7C-1FB9-410A-B1D2-0E0C794F87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7295" y="2111784"/>
            <a:ext cx="533474" cy="552527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80FD5ADC-D8D6-4535-95E9-875EAA564D4C}"/>
              </a:ext>
            </a:extLst>
          </p:cNvPr>
          <p:cNvSpPr txBox="1"/>
          <p:nvPr/>
        </p:nvSpPr>
        <p:spPr>
          <a:xfrm>
            <a:off x="8616462" y="59188"/>
            <a:ext cx="399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13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3429000" y="4343400"/>
            <a:ext cx="2331720" cy="365760"/>
          </a:xfrm>
          <a:prstGeom prst="roundRect">
            <a:avLst/>
          </a:prstGeom>
          <a:solidFill>
            <a:srgbClr val="FF33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Conferma</a:t>
            </a:r>
            <a:endParaRPr lang="it-IT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xmlns="" id="{FF3BA2CB-58E3-4DFC-8F62-07E565B912E7}"/>
              </a:ext>
            </a:extLst>
          </p:cNvPr>
          <p:cNvSpPr/>
          <p:nvPr/>
        </p:nvSpPr>
        <p:spPr>
          <a:xfrm>
            <a:off x="867508" y="673672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1</a:t>
            </a:r>
            <a:endParaRPr lang="it-IT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676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A person wearing jeans and a yellow coat holds a book while sitting on a wall in the snow."/>
          <p:cNvPicPr>
            <a:picLocks noChangeAspect="1" noChangeArrowheads="1"/>
          </p:cNvPicPr>
          <p:nvPr/>
        </p:nvPicPr>
        <p:blipFill>
          <a:blip r:embed="rId4" cstate="print"/>
          <a:srcRect l="51684"/>
          <a:stretch>
            <a:fillRect/>
          </a:stretch>
        </p:blipFill>
        <p:spPr bwMode="auto">
          <a:xfrm>
            <a:off x="0" y="484742"/>
            <a:ext cx="3369630" cy="4658758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429000" y="0"/>
            <a:ext cx="2846070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DBE03A39-1384-4353-BB99-6F154DC7B642}"/>
              </a:ext>
            </a:extLst>
          </p:cNvPr>
          <p:cNvGrpSpPr/>
          <p:nvPr/>
        </p:nvGrpSpPr>
        <p:grpSpPr>
          <a:xfrm>
            <a:off x="3429001" y="56272"/>
            <a:ext cx="5714999" cy="4321740"/>
            <a:chOff x="4572000" y="0"/>
            <a:chExt cx="3794760" cy="5762319"/>
          </a:xfrm>
          <a:solidFill>
            <a:schemeClr val="bg1"/>
          </a:solidFill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2BDFE3A1-4839-454F-82AC-7FFEF99C480C}"/>
                </a:ext>
              </a:extLst>
            </p:cNvPr>
            <p:cNvSpPr/>
            <p:nvPr/>
          </p:nvSpPr>
          <p:spPr>
            <a:xfrm>
              <a:off x="4572000" y="0"/>
              <a:ext cx="3794760" cy="3401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xmlns="" id="{9DAF13B7-69C1-4416-88CB-D5439285AF73}"/>
                </a:ext>
              </a:extLst>
            </p:cNvPr>
            <p:cNvSpPr txBox="1"/>
            <p:nvPr/>
          </p:nvSpPr>
          <p:spPr>
            <a:xfrm>
              <a:off x="4638824" y="755821"/>
              <a:ext cx="3727936" cy="5006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L’intermediario deve  assicurare che le informazioni riguardanti le </a:t>
              </a:r>
              <a:r>
                <a:rPr lang="it-IT" altLang="it-IT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conoscenze e le esperienze del cliente </a:t>
              </a: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o potenziale cliente nel settore degli investimenti includano i seguenti elementi, nella misura in cui siano appropriati vista la natura del cliente, la natura e la consistenza del servizio da fornire e il tipo di prodotto od operazione previsti, tra cui la complessità e i rischi connessi: </a:t>
              </a:r>
            </a:p>
            <a:p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>
                <a:buFont typeface="Wingdings" pitchFamily="2" charset="2"/>
                <a:buChar char="ü"/>
              </a:pPr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i tipi di servizi, operazioni e strumenti finanziari con i quali il cliente ha dimestichezza; </a:t>
              </a:r>
            </a:p>
            <a:p>
              <a:pPr lvl="1">
                <a:buFont typeface="Wingdings" pitchFamily="2" charset="2"/>
                <a:buChar char="ü"/>
              </a:pPr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la natura, il volume e la frequenza delle operazioni su strumenti finanziari realizzate dal cliente e il periodo durante il quale sono state eseguite; </a:t>
              </a:r>
            </a:p>
            <a:p>
              <a:pPr lvl="1"/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il livello di istruzione e la professione o, se pertinente, l'ex professione del cliente o del potenziale cliente. </a:t>
              </a:r>
            </a:p>
          </p:txBody>
        </p:sp>
      </p:grpSp>
      <p:grpSp>
        <p:nvGrpSpPr>
          <p:cNvPr id="3" name="Gruppo 38"/>
          <p:cNvGrpSpPr/>
          <p:nvPr/>
        </p:nvGrpSpPr>
        <p:grpSpPr>
          <a:xfrm>
            <a:off x="1270" y="-11944"/>
            <a:ext cx="9143999" cy="516988"/>
            <a:chOff x="0" y="0"/>
            <a:chExt cx="12191999" cy="689317"/>
          </a:xfrm>
        </p:grpSpPr>
        <p:sp>
          <p:nvSpPr>
            <p:cNvPr id="40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073707" y="950100"/>
            <a:ext cx="594654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2-5</a:t>
            </a:r>
            <a:endParaRPr lang="it-IT" sz="14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C0A0A019-4101-405A-A9E2-D888CCBC06AA}"/>
              </a:ext>
            </a:extLst>
          </p:cNvPr>
          <p:cNvSpPr txBox="1"/>
          <p:nvPr/>
        </p:nvSpPr>
        <p:spPr>
          <a:xfrm>
            <a:off x="570752" y="62759"/>
            <a:ext cx="839678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Conoscenze e le esperienze del cliente nel settore investimenti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508C7F20-8995-455E-8C32-800A871E629F}"/>
              </a:ext>
            </a:extLst>
          </p:cNvPr>
          <p:cNvSpPr txBox="1"/>
          <p:nvPr/>
        </p:nvSpPr>
        <p:spPr>
          <a:xfrm>
            <a:off x="8799615" y="59188"/>
            <a:ext cx="55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38113" y="919563"/>
            <a:ext cx="2305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229256" y="707687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  <a:hlinkClick r:id="rId5"/>
              </a:rPr>
              <a:t>https://unsplash.com/photos/71m5tYJZADw</a:t>
            </a:r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Pop up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0" y="3953664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55 del regolamento (UE) 2017/565)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DB72D460-F15D-4E46-8BEA-DCFD7EB49E4D}"/>
              </a:ext>
            </a:extLst>
          </p:cNvPr>
          <p:cNvSpPr txBox="1"/>
          <p:nvPr/>
        </p:nvSpPr>
        <p:spPr>
          <a:xfrm>
            <a:off x="5734136" y="4835723"/>
            <a:ext cx="34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/>
              <a:t>Fai clic sugli occhiali per approfondire</a:t>
            </a:r>
          </a:p>
        </p:txBody>
      </p:sp>
      <p:pic>
        <p:nvPicPr>
          <p:cNvPr id="23" name="Picture 2" descr="Risultati immagini per occhiali icona">
            <a:extLst>
              <a:ext uri="{FF2B5EF4-FFF2-40B4-BE49-F238E27FC236}">
                <a16:creationId xmlns:a16="http://schemas.microsoft.com/office/drawing/2014/main" xmlns="" id="{289C2302-2B79-4640-A296-453A84E0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30996" y="4261954"/>
            <a:ext cx="881546" cy="88154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8434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images.unsplash.com/photo-1511283402428-355853756676?ixlib=rb-0.3.5&amp;ixid=eyJhcHBfaWQiOjEyMDd9&amp;s=a682daf991d71a982bf4b95c8ffb8694&amp;dpr=1&amp;auto=format&amp;fit=crop&amp;w=1000&amp;q=80&amp;cs=tinysrgb"/>
          <p:cNvPicPr>
            <a:picLocks noChangeAspect="1" noChangeArrowheads="1"/>
          </p:cNvPicPr>
          <p:nvPr/>
        </p:nvPicPr>
        <p:blipFill>
          <a:blip r:embed="rId4" cstate="print"/>
          <a:srcRect t="26150" r="4000" b="27203"/>
          <a:stretch>
            <a:fillRect/>
          </a:stretch>
        </p:blipFill>
        <p:spPr bwMode="auto">
          <a:xfrm>
            <a:off x="0" y="451692"/>
            <a:ext cx="9144000" cy="296353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3365695"/>
            <a:ext cx="3044952" cy="1777805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>
            <a:off x="3063244" y="3365695"/>
            <a:ext cx="2907899" cy="1777805"/>
            <a:chOff x="4084320" y="4487594"/>
            <a:chExt cx="4328357" cy="2370406"/>
          </a:xfrm>
          <a:solidFill>
            <a:schemeClr val="bg1"/>
          </a:solidFill>
        </p:grpSpPr>
        <p:sp>
          <p:nvSpPr>
            <p:cNvPr id="4" name="Rectangle 3"/>
            <p:cNvSpPr/>
            <p:nvPr/>
          </p:nvSpPr>
          <p:spPr>
            <a:xfrm>
              <a:off x="4084320" y="4487594"/>
              <a:ext cx="4059936" cy="2370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hlinkClick r:id="" action="ppaction://noaction"/>
            </p:cNvPr>
            <p:cNvSpPr txBox="1"/>
            <p:nvPr/>
          </p:nvSpPr>
          <p:spPr>
            <a:xfrm>
              <a:off x="4348054" y="5188722"/>
              <a:ext cx="4064623" cy="98488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manifestamente superate;</a:t>
              </a:r>
            </a:p>
            <a:p>
              <a:pPr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Inesatte;</a:t>
              </a:r>
            </a:p>
            <a:p>
              <a:pPr fontAlgn="base"/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6099048" y="3365695"/>
            <a:ext cx="3044952" cy="1777805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o 27"/>
          <p:cNvGrpSpPr/>
          <p:nvPr/>
        </p:nvGrpSpPr>
        <p:grpSpPr>
          <a:xfrm>
            <a:off x="1" y="0"/>
            <a:ext cx="9143999" cy="516988"/>
            <a:chOff x="0" y="0"/>
            <a:chExt cx="12191999" cy="689317"/>
          </a:xfrm>
        </p:grpSpPr>
        <p:sp>
          <p:nvSpPr>
            <p:cNvPr id="29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B979508F-5AAD-4857-9EB3-DE29AFA7C2F6}"/>
              </a:ext>
            </a:extLst>
          </p:cNvPr>
          <p:cNvSpPr txBox="1"/>
          <p:nvPr/>
        </p:nvSpPr>
        <p:spPr>
          <a:xfrm>
            <a:off x="510990" y="62759"/>
            <a:ext cx="828031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</a:rPr>
              <a:t>Informazioni superate, inesatte o incomplete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0523C5C6-AF2C-477F-8FE5-CFE7C66D5EF3}"/>
              </a:ext>
            </a:extLst>
          </p:cNvPr>
          <p:cNvSpPr txBox="1"/>
          <p:nvPr/>
        </p:nvSpPr>
        <p:spPr>
          <a:xfrm>
            <a:off x="8635396" y="59188"/>
            <a:ext cx="38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15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xmlns="" id="{8C765D8B-8C39-421F-B268-0D7DE83E54CE}"/>
              </a:ext>
            </a:extLst>
          </p:cNvPr>
          <p:cNvSpPr/>
          <p:nvPr/>
        </p:nvSpPr>
        <p:spPr>
          <a:xfrm>
            <a:off x="20894" y="3827574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xmlns="" id="{5CC97682-0C16-4668-9A19-A5014889A2EC}"/>
              </a:ext>
            </a:extLst>
          </p:cNvPr>
          <p:cNvSpPr/>
          <p:nvPr/>
        </p:nvSpPr>
        <p:spPr>
          <a:xfrm>
            <a:off x="6167058" y="3595481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sz="1400" dirty="0"/>
          </a:p>
        </p:txBody>
      </p:sp>
      <p:sp>
        <p:nvSpPr>
          <p:cNvPr id="33" name="TextBox 10">
            <a:hlinkClick r:id="" action="ppaction://noaction"/>
            <a:extLst>
              <a:ext uri="{FF2B5EF4-FFF2-40B4-BE49-F238E27FC236}">
                <a16:creationId xmlns:a16="http://schemas.microsoft.com/office/drawing/2014/main" xmlns="" id="{D19CDF35-0AE2-4D49-A104-4830EB5AE5DA}"/>
              </a:ext>
            </a:extLst>
          </p:cNvPr>
          <p:cNvSpPr txBox="1"/>
          <p:nvPr/>
        </p:nvSpPr>
        <p:spPr>
          <a:xfrm>
            <a:off x="246186" y="3487977"/>
            <a:ext cx="26367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L'intermediario può legittimamente fare affidamento sulle informazioni fornite dai clienti o potenziali clienti,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a meno che 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non sia al corrente, o in condizione di esserlo, che esse sono:</a:t>
            </a:r>
          </a:p>
        </p:txBody>
      </p:sp>
      <p:sp>
        <p:nvSpPr>
          <p:cNvPr id="34" name="TextBox 10">
            <a:hlinkClick r:id="" action="ppaction://noaction"/>
            <a:extLst>
              <a:ext uri="{FF2B5EF4-FFF2-40B4-BE49-F238E27FC236}">
                <a16:creationId xmlns:a16="http://schemas.microsoft.com/office/drawing/2014/main" xmlns="" id="{29FB1A4C-A46F-48AA-9319-F487A6883FE8}"/>
              </a:ext>
            </a:extLst>
          </p:cNvPr>
          <p:cNvSpPr txBox="1"/>
          <p:nvPr/>
        </p:nvSpPr>
        <p:spPr>
          <a:xfrm>
            <a:off x="6256100" y="3940673"/>
            <a:ext cx="3042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inesatte o incomplete.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4BEE97D6-7262-4093-AAB1-23B2A0E2F49B}"/>
              </a:ext>
            </a:extLst>
          </p:cNvPr>
          <p:cNvSpPr/>
          <p:nvPr/>
        </p:nvSpPr>
        <p:spPr>
          <a:xfrm>
            <a:off x="3991118" y="3552589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3</a:t>
            </a:r>
            <a:endParaRPr lang="it-IT" sz="14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https://unsplash.com/photos/x7gz40Z9ObM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32620" y="747575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0" y="2170309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dirty="0" smtClean="0"/>
              <a:t>Valutazione dell'idoneità e relazioni sull'idoneità</a:t>
            </a:r>
          </a:p>
          <a:p>
            <a:pPr algn="ctr"/>
            <a:endParaRPr lang="it-IT" altLang="it-IT" dirty="0" smtClean="0"/>
          </a:p>
          <a:p>
            <a:pPr algn="ctr"/>
            <a:r>
              <a:rPr lang="it-IT" altLang="it-IT" dirty="0" smtClean="0"/>
              <a:t>(Articolo 55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08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unsplash.com/photo-1508188317434-1fd219bb636f?ixlib=rb-0.3.5&amp;ixid=eyJhcHBfaWQiOjEyMDd9&amp;s=64de31aab2e713e58e67f11b287e979e&amp;dpr=1&amp;auto=format&amp;fit=crop&amp;w=1000&amp;q=80&amp;cs=tinysrgb"/>
          <p:cNvPicPr>
            <a:picLocks noChangeAspect="1" noChangeArrowheads="1"/>
          </p:cNvPicPr>
          <p:nvPr/>
        </p:nvPicPr>
        <p:blipFill>
          <a:blip r:embed="rId4" cstate="print"/>
          <a:srcRect r="54233"/>
          <a:stretch>
            <a:fillRect/>
          </a:stretch>
        </p:blipFill>
        <p:spPr bwMode="auto">
          <a:xfrm>
            <a:off x="-1" y="480419"/>
            <a:ext cx="3382179" cy="4663081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429000" y="0"/>
            <a:ext cx="2846070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DBE03A39-1384-4353-BB99-6F154DC7B642}"/>
              </a:ext>
            </a:extLst>
          </p:cNvPr>
          <p:cNvGrpSpPr/>
          <p:nvPr/>
        </p:nvGrpSpPr>
        <p:grpSpPr>
          <a:xfrm>
            <a:off x="3419470" y="56272"/>
            <a:ext cx="5724531" cy="4696307"/>
            <a:chOff x="4565671" y="0"/>
            <a:chExt cx="3801089" cy="6261743"/>
          </a:xfrm>
          <a:solidFill>
            <a:schemeClr val="bg1"/>
          </a:solidFill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2BDFE3A1-4839-454F-82AC-7FFEF99C480C}"/>
                </a:ext>
              </a:extLst>
            </p:cNvPr>
            <p:cNvSpPr/>
            <p:nvPr/>
          </p:nvSpPr>
          <p:spPr>
            <a:xfrm>
              <a:off x="4572000" y="0"/>
              <a:ext cx="3794760" cy="3401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xmlns="" id="{9DAF13B7-69C1-4416-88CB-D5439285AF73}"/>
                </a:ext>
              </a:extLst>
            </p:cNvPr>
            <p:cNvSpPr txBox="1"/>
            <p:nvPr/>
          </p:nvSpPr>
          <p:spPr>
            <a:xfrm>
              <a:off x="4565671" y="393469"/>
              <a:ext cx="3727935" cy="58682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fontAlgn="base"/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fontAlgn="base"/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algn="just">
                <a:buNone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L'art. 25, par. 2, della </a:t>
              </a:r>
              <a:r>
                <a:rPr lang="it-IT" altLang="it-IT" b="1" dirty="0" err="1" smtClean="0">
                  <a:latin typeface="Gisha" panose="020B0502040204020203" pitchFamily="34" charset="-79"/>
                  <a:cs typeface="Gisha" panose="020B0502040204020203" pitchFamily="34" charset="-79"/>
                </a:rPr>
                <a:t>MiFID</a:t>
              </a:r>
              <a:r>
                <a:rPr lang="it-IT" altLang="it-IT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2</a:t>
              </a: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prevede che, quando effettua consulenza in materia di investimenti o gestione di portafoglio, l'intermediario debba ottenere le </a:t>
              </a:r>
              <a:r>
                <a:rPr lang="it-IT" altLang="it-IT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informazioni necessarie </a:t>
              </a: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in merito:</a:t>
              </a:r>
            </a:p>
            <a:p>
              <a:pPr algn="just">
                <a:buNone/>
              </a:pPr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 algn="just"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alle </a:t>
              </a:r>
              <a:r>
                <a:rPr lang="it-IT" altLang="it-IT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conoscenze ed esperienze del cliente </a:t>
              </a: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o potenziale cliente in materia di investimenti riguardo al tipo specifico di prodotto o servizio;</a:t>
              </a:r>
            </a:p>
            <a:p>
              <a:pPr lvl="1" algn="just"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alla sua </a:t>
              </a:r>
              <a:r>
                <a:rPr lang="it-IT" altLang="it-IT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situazione finanziaria</a:t>
              </a: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, tra cui la capacità di tale persona di sostenere perdite;</a:t>
              </a:r>
            </a:p>
            <a:p>
              <a:pPr lvl="1" algn="just">
                <a:buFont typeface="Wingdings" pitchFamily="2" charset="2"/>
                <a:buChar char="ü"/>
              </a:pP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e ai suoi </a:t>
              </a:r>
              <a:r>
                <a:rPr lang="it-IT" altLang="it-IT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obiettivi di investimento</a:t>
              </a:r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, inclusa la sua tolleranza al rischio;</a:t>
              </a:r>
            </a:p>
            <a:p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per essere in grado di raccomandare i servizi di investimento e gli strumenti finanziari che siano adeguati al cliente o al potenziale cliente e siano in particolare adeguati in funzione della sua tolleranza al rischio e della sua capacità di sostenere perdite.</a:t>
              </a:r>
            </a:p>
            <a:p>
              <a:endPara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3" name="Gruppo 38"/>
          <p:cNvGrpSpPr/>
          <p:nvPr/>
        </p:nvGrpSpPr>
        <p:grpSpPr>
          <a:xfrm>
            <a:off x="1270" y="-11944"/>
            <a:ext cx="9143999" cy="516988"/>
            <a:chOff x="0" y="0"/>
            <a:chExt cx="12191999" cy="689317"/>
          </a:xfrm>
        </p:grpSpPr>
        <p:sp>
          <p:nvSpPr>
            <p:cNvPr id="40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155994" y="1229979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3459996" y="2609004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sz="14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C0A0A019-4101-405A-A9E2-D888CCBC06AA}"/>
              </a:ext>
            </a:extLst>
          </p:cNvPr>
          <p:cNvSpPr txBox="1"/>
          <p:nvPr/>
        </p:nvSpPr>
        <p:spPr>
          <a:xfrm>
            <a:off x="570752" y="62759"/>
            <a:ext cx="839678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MiFID</a:t>
            </a:r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 2 sulla valutazione dell'adeguatezza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508C7F20-8995-455E-8C32-800A871E629F}"/>
              </a:ext>
            </a:extLst>
          </p:cNvPr>
          <p:cNvSpPr txBox="1"/>
          <p:nvPr/>
        </p:nvSpPr>
        <p:spPr>
          <a:xfrm>
            <a:off x="8799615" y="59188"/>
            <a:ext cx="55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38113" y="919563"/>
            <a:ext cx="2305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229256" y="707687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22528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  <a:hlinkClick r:id="rId5"/>
              </a:rPr>
              <a:t>https://unsplash.com/photos/zPZ9vqqDNBA</a:t>
            </a:r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3256643" y="4008261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434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A cactus in a pot next to a pile of magazines in a clothes store"/>
          <p:cNvPicPr>
            <a:picLocks noChangeAspect="1" noChangeArrowheads="1"/>
          </p:cNvPicPr>
          <p:nvPr/>
        </p:nvPicPr>
        <p:blipFill>
          <a:blip r:embed="rId4" cstate="print"/>
          <a:srcRect t="40080" r="1849" b="27976"/>
          <a:stretch>
            <a:fillRect/>
          </a:stretch>
        </p:blipFill>
        <p:spPr bwMode="auto">
          <a:xfrm>
            <a:off x="0" y="473725"/>
            <a:ext cx="9144000" cy="1773716"/>
          </a:xfrm>
          <a:prstGeom prst="rect">
            <a:avLst/>
          </a:prstGeom>
          <a:noFill/>
        </p:spPr>
      </p:pic>
      <p:sp>
        <p:nvSpPr>
          <p:cNvPr id="20" name="Rectangle 2"/>
          <p:cNvSpPr/>
          <p:nvPr/>
        </p:nvSpPr>
        <p:spPr>
          <a:xfrm>
            <a:off x="0" y="3791150"/>
            <a:ext cx="9144000" cy="1352350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2228590"/>
            <a:ext cx="9144000" cy="690880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o 27"/>
          <p:cNvGrpSpPr/>
          <p:nvPr/>
        </p:nvGrpSpPr>
        <p:grpSpPr>
          <a:xfrm>
            <a:off x="1" y="0"/>
            <a:ext cx="9143999" cy="516988"/>
            <a:chOff x="0" y="0"/>
            <a:chExt cx="12191999" cy="689317"/>
          </a:xfrm>
        </p:grpSpPr>
        <p:sp>
          <p:nvSpPr>
            <p:cNvPr id="29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B979508F-5AAD-4857-9EB3-DE29AFA7C2F6}"/>
              </a:ext>
            </a:extLst>
          </p:cNvPr>
          <p:cNvSpPr txBox="1"/>
          <p:nvPr/>
        </p:nvSpPr>
        <p:spPr>
          <a:xfrm>
            <a:off x="510990" y="62759"/>
            <a:ext cx="8280313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Idoneità e inidoneità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0523C5C6-AF2C-477F-8FE5-CFE7C66D5EF3}"/>
              </a:ext>
            </a:extLst>
          </p:cNvPr>
          <p:cNvSpPr txBox="1"/>
          <p:nvPr/>
        </p:nvSpPr>
        <p:spPr>
          <a:xfrm>
            <a:off x="8635396" y="59188"/>
            <a:ext cx="38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2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3" name="TextBox 10">
            <a:hlinkClick r:id="" action="ppaction://noaction"/>
            <a:extLst>
              <a:ext uri="{FF2B5EF4-FFF2-40B4-BE49-F238E27FC236}">
                <a16:creationId xmlns:a16="http://schemas.microsoft.com/office/drawing/2014/main" xmlns="" id="{D19CDF35-0AE2-4D49-A104-4830EB5AE5DA}"/>
              </a:ext>
            </a:extLst>
          </p:cNvPr>
          <p:cNvSpPr txBox="1"/>
          <p:nvPr/>
        </p:nvSpPr>
        <p:spPr>
          <a:xfrm>
            <a:off x="21629" y="22913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Il considerando 88 del regolamento delegato UE 2017/565 della Commissione (di seguito anche regolamento UE 2017/565)  specifica che: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-506776" y="3091372"/>
            <a:ext cx="96507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ai fini dell'articolo 25, par. 2, della </a:t>
            </a:r>
            <a:r>
              <a:rPr lang="it-IT" altLang="it-IT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MiFID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2,  un'operazione può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non essere idonea 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per il cliente o potenziale cliente a causa dei rischi degli strumenti finanziari associati, del tipo di operazione, delle caratteristiche dell'ordine o della frequenza delle negoziazioni. </a:t>
            </a:r>
          </a:p>
          <a:p>
            <a:pPr lvl="2"/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2"/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2"/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Una serie di operazioni, ciascuna delle quali idonea, se considerata singolarmente può risultare inidonea se la raccomandazione o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le decisioni di negoziazione seguono una frequenza che non è nel migliore interesse del cliente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pPr lvl="2"/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alt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altLang="it-IT" dirty="0" smtClean="0"/>
          </a:p>
          <a:p>
            <a:pPr lvl="2"/>
            <a:endParaRPr lang="it-IT" alt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Immagine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https://unsplash.com/photos/S042liZk3A8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417933" y="801472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-190457" y="3229329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3</a:t>
            </a:r>
            <a:endParaRPr lang="it-IT" sz="1400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-190457" y="2601531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sz="1400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-190457" y="3998674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4</a:t>
            </a:r>
            <a:endParaRPr lang="it-IT" sz="1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DB72D460-F15D-4E46-8BEA-DCFD7EB49E4D}"/>
              </a:ext>
            </a:extLst>
          </p:cNvPr>
          <p:cNvSpPr txBox="1"/>
          <p:nvPr/>
        </p:nvSpPr>
        <p:spPr>
          <a:xfrm>
            <a:off x="5734136" y="4835723"/>
            <a:ext cx="34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/>
              <a:t>Fai clic sugli occhiali per approfondire</a:t>
            </a:r>
          </a:p>
        </p:txBody>
      </p:sp>
      <p:pic>
        <p:nvPicPr>
          <p:cNvPr id="24" name="Picture 2" descr="Risultati immagini per occhiali icona">
            <a:extLst>
              <a:ext uri="{FF2B5EF4-FFF2-40B4-BE49-F238E27FC236}">
                <a16:creationId xmlns:a16="http://schemas.microsoft.com/office/drawing/2014/main" xmlns="" id="{289C2302-2B79-4640-A296-453A84E0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2364" y="4118734"/>
            <a:ext cx="881546" cy="88154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9086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2" name="Picture 6" descr="Two wooden oars crossed together on a wall"/>
          <p:cNvPicPr>
            <a:picLocks noChangeAspect="1" noChangeArrowheads="1"/>
          </p:cNvPicPr>
          <p:nvPr/>
        </p:nvPicPr>
        <p:blipFill>
          <a:blip r:embed="rId4" cstate="print"/>
          <a:srcRect l="23552" t="11880" r="25025"/>
          <a:stretch>
            <a:fillRect/>
          </a:stretch>
        </p:blipFill>
        <p:spPr bwMode="auto">
          <a:xfrm>
            <a:off x="0" y="473725"/>
            <a:ext cx="3547431" cy="4085874"/>
          </a:xfrm>
          <a:prstGeom prst="rect">
            <a:avLst/>
          </a:prstGeom>
          <a:noFill/>
        </p:spPr>
      </p:pic>
      <p:sp>
        <p:nvSpPr>
          <p:cNvPr id="29" name="Rectangle 15">
            <a:extLst>
              <a:ext uri="{FF2B5EF4-FFF2-40B4-BE49-F238E27FC236}">
                <a16:creationId xmlns:a16="http://schemas.microsoft.com/office/drawing/2014/main" xmlns="" id="{FE630332-10B7-4615-9E72-FE4FD5E1FF1A}"/>
              </a:ext>
            </a:extLst>
          </p:cNvPr>
          <p:cNvSpPr/>
          <p:nvPr/>
        </p:nvSpPr>
        <p:spPr>
          <a:xfrm>
            <a:off x="6297930" y="573612"/>
            <a:ext cx="2846070" cy="2430780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>
              <a:latin typeface="Gisha" pitchFamily="34" charset="-79"/>
              <a:cs typeface="Gisha" pitchFamily="34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0"/>
            <a:ext cx="2846070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99199" y="2721166"/>
            <a:ext cx="2846070" cy="240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DBE03A39-1384-4353-BB99-6F154DC7B642}"/>
              </a:ext>
            </a:extLst>
          </p:cNvPr>
          <p:cNvGrpSpPr/>
          <p:nvPr/>
        </p:nvGrpSpPr>
        <p:grpSpPr>
          <a:xfrm>
            <a:off x="3429000" y="0"/>
            <a:ext cx="2789716" cy="2788920"/>
            <a:chOff x="4572000" y="0"/>
            <a:chExt cx="7264713" cy="3401568"/>
          </a:xfrm>
          <a:solidFill>
            <a:schemeClr val="bg1"/>
          </a:solidFill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2BDFE3A1-4839-454F-82AC-7FFEF99C480C}"/>
                </a:ext>
              </a:extLst>
            </p:cNvPr>
            <p:cNvSpPr/>
            <p:nvPr/>
          </p:nvSpPr>
          <p:spPr>
            <a:xfrm>
              <a:off x="4572000" y="0"/>
              <a:ext cx="3794760" cy="3401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/>
              <a:endParaRPr lang="en-US">
                <a:latin typeface="Gisha" pitchFamily="34" charset="-79"/>
                <a:cs typeface="Gisha" pitchFamily="34" charset="-79"/>
              </a:endParaRPr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xmlns="" id="{9DAF13B7-69C1-4416-88CB-D5439285AF73}"/>
                </a:ext>
              </a:extLst>
            </p:cNvPr>
            <p:cNvSpPr txBox="1"/>
            <p:nvPr/>
          </p:nvSpPr>
          <p:spPr>
            <a:xfrm>
              <a:off x="4804643" y="1204763"/>
              <a:ext cx="7032070" cy="14640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L'intermediario non deve creare ambiguità o confusione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riguardo alla sua responsabilità nel processo di valutazione dell'idoneità di servizi di investimento o strumenti finanziari (art. 25, par. 2, direttiva 2014/65/UE). </a:t>
              </a:r>
            </a:p>
          </p:txBody>
        </p:sp>
      </p:grpSp>
      <p:sp>
        <p:nvSpPr>
          <p:cNvPr id="66" name="Rectangle 15">
            <a:extLst>
              <a:ext uri="{FF2B5EF4-FFF2-40B4-BE49-F238E27FC236}">
                <a16:creationId xmlns:a16="http://schemas.microsoft.com/office/drawing/2014/main" xmlns="" id="{FE630332-10B7-4615-9E72-FE4FD5E1FF1A}"/>
              </a:ext>
            </a:extLst>
          </p:cNvPr>
          <p:cNvSpPr/>
          <p:nvPr/>
        </p:nvSpPr>
        <p:spPr>
          <a:xfrm>
            <a:off x="3488380" y="2692150"/>
            <a:ext cx="2846070" cy="2430780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>
              <a:latin typeface="Gisha" pitchFamily="34" charset="-79"/>
              <a:cs typeface="Gisha" pitchFamily="34" charset="-79"/>
            </a:endParaRPr>
          </a:p>
        </p:txBody>
      </p:sp>
      <p:sp>
        <p:nvSpPr>
          <p:cNvPr id="68" name="Rectangle 16">
            <a:extLst>
              <a:ext uri="{FF2B5EF4-FFF2-40B4-BE49-F238E27FC236}">
                <a16:creationId xmlns:a16="http://schemas.microsoft.com/office/drawing/2014/main" xmlns="" id="{ECD6BB73-C5E3-4844-8D88-502490DDD103}"/>
              </a:ext>
            </a:extLst>
          </p:cNvPr>
          <p:cNvSpPr/>
          <p:nvPr/>
        </p:nvSpPr>
        <p:spPr>
          <a:xfrm>
            <a:off x="6297930" y="2725989"/>
            <a:ext cx="2846070" cy="241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38"/>
          <p:cNvGrpSpPr/>
          <p:nvPr/>
        </p:nvGrpSpPr>
        <p:grpSpPr>
          <a:xfrm>
            <a:off x="1270" y="-11944"/>
            <a:ext cx="9143999" cy="516988"/>
            <a:chOff x="0" y="0"/>
            <a:chExt cx="12191999" cy="689317"/>
          </a:xfrm>
        </p:grpSpPr>
        <p:sp>
          <p:nvSpPr>
            <p:cNvPr id="40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4418502" y="544375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C0A0A019-4101-405A-A9E2-D888CCBC06AA}"/>
              </a:ext>
            </a:extLst>
          </p:cNvPr>
          <p:cNvSpPr txBox="1"/>
          <p:nvPr/>
        </p:nvSpPr>
        <p:spPr>
          <a:xfrm>
            <a:off x="747213" y="62759"/>
            <a:ext cx="742611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La responsabilità dell'intermediario 1/2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508C7F20-8995-455E-8C32-800A871E629F}"/>
              </a:ext>
            </a:extLst>
          </p:cNvPr>
          <p:cNvSpPr txBox="1"/>
          <p:nvPr/>
        </p:nvSpPr>
        <p:spPr>
          <a:xfrm>
            <a:off x="8611738" y="59188"/>
            <a:ext cx="40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3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xmlns="" id="{20821F5B-1460-4100-9D59-0F214412F310}"/>
              </a:ext>
            </a:extLst>
          </p:cNvPr>
          <p:cNvSpPr/>
          <p:nvPr/>
        </p:nvSpPr>
        <p:spPr>
          <a:xfrm>
            <a:off x="8180322" y="48912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3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xmlns="" id="{20821F5B-1460-4100-9D59-0F214412F310}"/>
              </a:ext>
            </a:extLst>
          </p:cNvPr>
          <p:cNvSpPr/>
          <p:nvPr/>
        </p:nvSpPr>
        <p:spPr>
          <a:xfrm>
            <a:off x="4370322" y="281576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4</a:t>
            </a:r>
            <a:endParaRPr lang="it-IT" sz="140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xmlns="" id="{20821F5B-1460-4100-9D59-0F214412F310}"/>
              </a:ext>
            </a:extLst>
          </p:cNvPr>
          <p:cNvSpPr/>
          <p:nvPr/>
        </p:nvSpPr>
        <p:spPr>
          <a:xfrm>
            <a:off x="7144002" y="279544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5</a:t>
            </a:r>
            <a:endParaRPr lang="it-IT" sz="1400" dirty="0"/>
          </a:p>
        </p:txBody>
      </p:sp>
      <p:sp>
        <p:nvSpPr>
          <p:cNvPr id="38" name="Rettangolo 37"/>
          <p:cNvSpPr/>
          <p:nvPr/>
        </p:nvSpPr>
        <p:spPr>
          <a:xfrm>
            <a:off x="3539934" y="3328314"/>
            <a:ext cx="27813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Quando il servizio di gestione del portafoglio è prestato totalmente o in parte attraverso un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sistema automatizzato o </a:t>
            </a:r>
            <a:r>
              <a:rPr lang="it-IT" altLang="it-IT" sz="1200" b="1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semiautomatizzato</a:t>
            </a:r>
            <a:r>
              <a:rPr lang="it-IT" altLang="it-IT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…</a:t>
            </a:r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6438900" y="980005"/>
            <a:ext cx="2705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Nel valutare l'idoneità l'intermediario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informa i clienti 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o potenziali clienti, in maniera chiara e semplice, del fatto che la valutazione è condotta per consentire all'intermediario stesso di agire secondo il migliore interesse del cliente. 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6438900" y="3091418"/>
            <a:ext cx="25019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….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la responsabilità di eseguire la valutazione dell'idoneità compete all'intermediario 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che presta il servizio e non è ridotta dal fatto di utilizzare un sistema elettronico per formulare la raccomandazione personalizzata o la decisione di negoziazione. </a:t>
            </a: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https://unsplash.com/photos/VcTuZZca3jI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0" y="670763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sz="1400" dirty="0"/>
          </a:p>
        </p:txBody>
      </p:sp>
      <p:sp>
        <p:nvSpPr>
          <p:cNvPr id="28" name="Rettangolo 27"/>
          <p:cNvSpPr/>
          <p:nvPr/>
        </p:nvSpPr>
        <p:spPr>
          <a:xfrm>
            <a:off x="0" y="3953664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861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Two wooden oars crossed together on a wall"/>
          <p:cNvPicPr>
            <a:picLocks noChangeAspect="1" noChangeArrowheads="1"/>
          </p:cNvPicPr>
          <p:nvPr/>
        </p:nvPicPr>
        <p:blipFill>
          <a:blip r:embed="rId4" cstate="print"/>
          <a:srcRect l="23552" t="11880" r="25025"/>
          <a:stretch>
            <a:fillRect/>
          </a:stretch>
        </p:blipFill>
        <p:spPr bwMode="auto">
          <a:xfrm>
            <a:off x="0" y="473725"/>
            <a:ext cx="3415229" cy="4085874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429000" y="0"/>
            <a:ext cx="2846070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DBE03A39-1384-4353-BB99-6F154DC7B642}"/>
              </a:ext>
            </a:extLst>
          </p:cNvPr>
          <p:cNvGrpSpPr/>
          <p:nvPr/>
        </p:nvGrpSpPr>
        <p:grpSpPr>
          <a:xfrm>
            <a:off x="3429001" y="56272"/>
            <a:ext cx="5714999" cy="4789337"/>
            <a:chOff x="4572000" y="0"/>
            <a:chExt cx="3794760" cy="6385784"/>
          </a:xfrm>
          <a:solidFill>
            <a:schemeClr val="bg1"/>
          </a:solidFill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2BDFE3A1-4839-454F-82AC-7FFEF99C480C}"/>
                </a:ext>
              </a:extLst>
            </p:cNvPr>
            <p:cNvSpPr/>
            <p:nvPr/>
          </p:nvSpPr>
          <p:spPr>
            <a:xfrm>
              <a:off x="4572000" y="0"/>
              <a:ext cx="3794760" cy="3401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xmlns="" id="{9DAF13B7-69C1-4416-88CB-D5439285AF73}"/>
                </a:ext>
              </a:extLst>
            </p:cNvPr>
            <p:cNvSpPr txBox="1"/>
            <p:nvPr/>
          </p:nvSpPr>
          <p:spPr>
            <a:xfrm>
              <a:off x="4638824" y="804768"/>
              <a:ext cx="3727936" cy="55810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L'intermediario deve:</a:t>
              </a:r>
            </a:p>
            <a:p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>
                <a:buFont typeface="Wingdings" pitchFamily="2" charset="2"/>
                <a:buChar char="ü"/>
              </a:pP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determinare la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gamma delle informazioni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che devono essere raccolte presso i clienti alla luce di tutte le caratteristiche del servizio di gestione del portafoglio da prestare loro;</a:t>
              </a:r>
            </a:p>
            <a:p>
              <a:pPr lvl="1"/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>
                <a:buFont typeface="Wingdings" pitchFamily="2" charset="2"/>
                <a:buChar char="ü"/>
              </a:pP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ottenere dai clienti o potenziali clienti le informazioni di cui necessitano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per comprendere le caratteristiche essenziali dei clienti e disporre di una base ragionevole per determinare, tenuto conto della natura e della portata del servizio fornito, se la specifica operazione da realizzare nel quadro della prestazione del servizio di gestione del portafoglio soddisfa i seguenti criteri: </a:t>
              </a:r>
            </a:p>
            <a:p>
              <a:pPr lvl="1">
                <a:buFont typeface="Wingdings" pitchFamily="2" charset="2"/>
                <a:buChar char="ü"/>
              </a:pPr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2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a) corrisponde agli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obiettivi di investimento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del cliente, inclusa la sua tolleranza al rischio; </a:t>
              </a:r>
            </a:p>
            <a:p>
              <a:pPr lvl="2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b) è di natura tale che il cliente è finanziariamente in grado di sopportare i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rischi connessi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all'investimento compatibilmente con i suoi obiettivi di investimento; </a:t>
              </a:r>
            </a:p>
            <a:p>
              <a:pPr lvl="2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c) è di natura tale per cui il cliente possiede le necessarie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esperienze e conoscenze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per comprendere i rischi inerenti all'operazione o alla gestione del suo portafoglio. </a:t>
              </a:r>
            </a:p>
            <a:p>
              <a:pPr fontAlgn="base"/>
              <a:r>
                <a:rPr lang="it-IT" altLang="it-IT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.</a:t>
              </a:r>
            </a:p>
          </p:txBody>
        </p:sp>
      </p:grpSp>
      <p:grpSp>
        <p:nvGrpSpPr>
          <p:cNvPr id="3" name="Gruppo 38"/>
          <p:cNvGrpSpPr/>
          <p:nvPr/>
        </p:nvGrpSpPr>
        <p:grpSpPr>
          <a:xfrm>
            <a:off x="1270" y="-11944"/>
            <a:ext cx="9143999" cy="516988"/>
            <a:chOff x="0" y="0"/>
            <a:chExt cx="12191999" cy="689317"/>
          </a:xfrm>
        </p:grpSpPr>
        <p:sp>
          <p:nvSpPr>
            <p:cNvPr id="40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144977" y="624051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3515080" y="1198845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sz="14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C0A0A019-4101-405A-A9E2-D888CCBC06AA}"/>
              </a:ext>
            </a:extLst>
          </p:cNvPr>
          <p:cNvSpPr txBox="1"/>
          <p:nvPr/>
        </p:nvSpPr>
        <p:spPr>
          <a:xfrm>
            <a:off x="570752" y="62759"/>
            <a:ext cx="839678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La responsabilità dell'intermediario 2/</a:t>
            </a:r>
            <a:r>
              <a:rPr lang="it-IT" sz="1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2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508C7F20-8995-455E-8C32-800A871E629F}"/>
              </a:ext>
            </a:extLst>
          </p:cNvPr>
          <p:cNvSpPr txBox="1"/>
          <p:nvPr/>
        </p:nvSpPr>
        <p:spPr>
          <a:xfrm>
            <a:off x="8799615" y="59188"/>
            <a:ext cx="55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4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38113" y="919563"/>
            <a:ext cx="2305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229256" y="707687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906776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Immagine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  <a:hlinkClick r:id="rId5"/>
              </a:rPr>
              <a:t>https://unsplash.com/photos/0ayUrxC9hmU</a:t>
            </a:r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Pop up</a:t>
            </a: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3546295" y="2078358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sz="1400" dirty="0"/>
          </a:p>
        </p:txBody>
      </p:sp>
      <p:sp>
        <p:nvSpPr>
          <p:cNvPr id="23" name="Rettangolo 22"/>
          <p:cNvSpPr/>
          <p:nvPr/>
        </p:nvSpPr>
        <p:spPr>
          <a:xfrm>
            <a:off x="0" y="3953664"/>
            <a:ext cx="3415229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3536414" y="3618883"/>
            <a:ext cx="631329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5-7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DB72D460-F15D-4E46-8BEA-DCFD7EB49E4D}"/>
              </a:ext>
            </a:extLst>
          </p:cNvPr>
          <p:cNvSpPr txBox="1"/>
          <p:nvPr/>
        </p:nvSpPr>
        <p:spPr>
          <a:xfrm>
            <a:off x="5734136" y="4835723"/>
            <a:ext cx="34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/>
              <a:t>Fai clic sugli occhiali per approfondire</a:t>
            </a:r>
          </a:p>
        </p:txBody>
      </p:sp>
      <p:pic>
        <p:nvPicPr>
          <p:cNvPr id="26" name="Picture 2" descr="Risultati immagini per occhiali icona">
            <a:extLst>
              <a:ext uri="{FF2B5EF4-FFF2-40B4-BE49-F238E27FC236}">
                <a16:creationId xmlns:a16="http://schemas.microsoft.com/office/drawing/2014/main" xmlns="" id="{289C2302-2B79-4640-A296-453A84E0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30996" y="4261954"/>
            <a:ext cx="881546" cy="88154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8434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A green rope shaped like a coil on top of a wooden deck"/>
          <p:cNvPicPr>
            <a:picLocks noChangeAspect="1" noChangeArrowheads="1"/>
          </p:cNvPicPr>
          <p:nvPr/>
        </p:nvPicPr>
        <p:blipFill>
          <a:blip r:embed="rId4" cstate="print"/>
          <a:srcRect t="14697" b="23429"/>
          <a:stretch>
            <a:fillRect/>
          </a:stretch>
        </p:blipFill>
        <p:spPr bwMode="auto">
          <a:xfrm>
            <a:off x="0" y="0"/>
            <a:ext cx="9144000" cy="3756752"/>
          </a:xfrm>
          <a:prstGeom prst="rect">
            <a:avLst/>
          </a:prstGeom>
          <a:noFill/>
        </p:spPr>
      </p:pic>
      <p:grpSp>
        <p:nvGrpSpPr>
          <p:cNvPr id="28" name="Gruppo 27"/>
          <p:cNvGrpSpPr/>
          <p:nvPr/>
        </p:nvGrpSpPr>
        <p:grpSpPr>
          <a:xfrm>
            <a:off x="1" y="0"/>
            <a:ext cx="9143999" cy="516988"/>
            <a:chOff x="0" y="0"/>
            <a:chExt cx="12191999" cy="689317"/>
          </a:xfrm>
        </p:grpSpPr>
        <p:sp>
          <p:nvSpPr>
            <p:cNvPr id="29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onnettore 1 29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934FA3BC-888F-45E3-AD4A-72DFC9D800CF}"/>
              </a:ext>
            </a:extLst>
          </p:cNvPr>
          <p:cNvSpPr txBox="1"/>
          <p:nvPr/>
        </p:nvSpPr>
        <p:spPr>
          <a:xfrm>
            <a:off x="747214" y="62759"/>
            <a:ext cx="659656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Misure da adottare 1/2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80469FC8-B5D6-4BBE-85C4-42D5E7986638}"/>
              </a:ext>
            </a:extLst>
          </p:cNvPr>
          <p:cNvSpPr txBox="1"/>
          <p:nvPr/>
        </p:nvSpPr>
        <p:spPr>
          <a:xfrm>
            <a:off x="8799616" y="59188"/>
            <a:ext cx="21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5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https://unsplash.com/photos/ZY4R7-svh6U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xmlns="" id="{FF3BA2CB-58E3-4DFC-8F62-07E565B912E7}"/>
              </a:ext>
            </a:extLst>
          </p:cNvPr>
          <p:cNvSpPr/>
          <p:nvPr/>
        </p:nvSpPr>
        <p:spPr>
          <a:xfrm>
            <a:off x="344252" y="58575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0" y="3942871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L’intermediario deve adottare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misure ragionevoli 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per assicurare che le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informazioni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 raccolte sui clienti o potenziali clienti siano </a:t>
            </a:r>
            <a:r>
              <a:rPr lang="it-IT" altLang="it-IT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attendibili</a:t>
            </a: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.     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xmlns="" id="{FF3BA2CB-58E3-4DFC-8F62-07E565B912E7}"/>
              </a:ext>
            </a:extLst>
          </p:cNvPr>
          <p:cNvSpPr/>
          <p:nvPr/>
        </p:nvSpPr>
        <p:spPr>
          <a:xfrm>
            <a:off x="0" y="3604442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14" name="Rettangolo 13"/>
          <p:cNvSpPr/>
          <p:nvPr/>
        </p:nvSpPr>
        <p:spPr>
          <a:xfrm>
            <a:off x="5728771" y="517778"/>
            <a:ext cx="3415229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4132800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A green rope shaped like a coil on top of a wooden deck"/>
          <p:cNvPicPr>
            <a:picLocks noChangeAspect="1" noChangeArrowheads="1"/>
          </p:cNvPicPr>
          <p:nvPr/>
        </p:nvPicPr>
        <p:blipFill>
          <a:blip r:embed="rId4" cstate="print"/>
          <a:srcRect l="23890" r="28085"/>
          <a:stretch>
            <a:fillRect/>
          </a:stretch>
        </p:blipFill>
        <p:spPr bwMode="auto">
          <a:xfrm>
            <a:off x="0" y="436811"/>
            <a:ext cx="3404212" cy="4706689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429000" y="0"/>
            <a:ext cx="2846070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DBE03A39-1384-4353-BB99-6F154DC7B642}"/>
              </a:ext>
            </a:extLst>
          </p:cNvPr>
          <p:cNvGrpSpPr/>
          <p:nvPr/>
        </p:nvGrpSpPr>
        <p:grpSpPr>
          <a:xfrm>
            <a:off x="3428998" y="56272"/>
            <a:ext cx="5714994" cy="4470584"/>
            <a:chOff x="4572000" y="0"/>
            <a:chExt cx="3794760" cy="5960781"/>
          </a:xfrm>
          <a:solidFill>
            <a:schemeClr val="bg1"/>
          </a:solidFill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2BDFE3A1-4839-454F-82AC-7FFEF99C480C}"/>
                </a:ext>
              </a:extLst>
            </p:cNvPr>
            <p:cNvSpPr/>
            <p:nvPr/>
          </p:nvSpPr>
          <p:spPr>
            <a:xfrm>
              <a:off x="4572000" y="0"/>
              <a:ext cx="3794760" cy="3401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xmlns="" id="{9DAF13B7-69C1-4416-88CB-D5439285AF73}"/>
                </a:ext>
              </a:extLst>
            </p:cNvPr>
            <p:cNvSpPr txBox="1"/>
            <p:nvPr/>
          </p:nvSpPr>
          <p:spPr>
            <a:xfrm>
              <a:off x="4613164" y="913244"/>
              <a:ext cx="3727936" cy="50475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Tali misure comprendono, a titolo esemplificativo e non esaustivo: </a:t>
              </a:r>
            </a:p>
            <a:p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a) assicurarsi che i clienti siano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consapevoli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dell'importanza di fornire informazioni accurate e aggiornate; </a:t>
              </a:r>
            </a:p>
            <a:p>
              <a:pPr lvl="1"/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b) assicurarsi che tutti gli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strumenti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, quali strumenti di </a:t>
              </a:r>
              <a:r>
                <a:rPr lang="it-IT" altLang="it-IT" sz="1200" dirty="0" err="1" smtClean="0">
                  <a:latin typeface="Gisha" panose="020B0502040204020203" pitchFamily="34" charset="-79"/>
                  <a:cs typeface="Gisha" panose="020B0502040204020203" pitchFamily="34" charset="-79"/>
                </a:rPr>
                <a:t>profilazione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per la valutazione del rischio o strumenti per valutare le conoscenze ed esperienze di un cliente, impiegati nel processo di valutazione dell'idoneità rispondano allo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scopo prefisso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e siano correttamente concepiti per l'utilizzo con i clienti, individuandone e attenuandone attivamente le eventuali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limitazioni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durante il processo di valutazione dell'idoneità; </a:t>
              </a:r>
            </a:p>
            <a:p>
              <a:pPr lvl="1"/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c) assicurarsi che le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domande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utilizzate nel processo siano atte a essere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comprese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dai clienti, procurino un'immagine accurata degli obiettivi e delle esigenze del cliente e veicolino le informazioni necessarie a condurre la valutazione dell'idoneità; </a:t>
              </a:r>
            </a:p>
            <a:p>
              <a:pPr lvl="1"/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pPr lvl="1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d) intraprendere azioni, laddove opportuno, per assicurare la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coerenza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 delle informazioni sul cliente, per esempio analizzando se nelle informazioni da questi fornite vi siano delle evidenti imprecisioni. </a:t>
              </a:r>
            </a:p>
          </p:txBody>
        </p:sp>
      </p:grpSp>
      <p:grpSp>
        <p:nvGrpSpPr>
          <p:cNvPr id="3" name="Gruppo 38"/>
          <p:cNvGrpSpPr/>
          <p:nvPr/>
        </p:nvGrpSpPr>
        <p:grpSpPr>
          <a:xfrm>
            <a:off x="1270" y="-11944"/>
            <a:ext cx="9143999" cy="516988"/>
            <a:chOff x="0" y="0"/>
            <a:chExt cx="12191999" cy="689317"/>
          </a:xfrm>
        </p:grpSpPr>
        <p:sp>
          <p:nvSpPr>
            <p:cNvPr id="40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651753" y="613034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3239658" y="2168330"/>
            <a:ext cx="594212" cy="4867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3-6</a:t>
            </a:r>
            <a:endParaRPr lang="it-IT" sz="14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C0A0A019-4101-405A-A9E2-D888CCBC06AA}"/>
              </a:ext>
            </a:extLst>
          </p:cNvPr>
          <p:cNvSpPr txBox="1"/>
          <p:nvPr/>
        </p:nvSpPr>
        <p:spPr>
          <a:xfrm>
            <a:off x="570752" y="62759"/>
            <a:ext cx="839678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Misure da adottare 2/</a:t>
            </a:r>
            <a:r>
              <a:rPr lang="it-IT" sz="1800" b="1" dirty="0" err="1" smtClean="0">
                <a:solidFill>
                  <a:schemeClr val="bg1"/>
                </a:solidFill>
                <a:latin typeface="Corbel" panose="020B0503020204020204" pitchFamily="34" charset="0"/>
              </a:rPr>
              <a:t>2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508C7F20-8995-455E-8C32-800A871E629F}"/>
              </a:ext>
            </a:extLst>
          </p:cNvPr>
          <p:cNvSpPr txBox="1"/>
          <p:nvPr/>
        </p:nvSpPr>
        <p:spPr>
          <a:xfrm>
            <a:off x="8799615" y="59188"/>
            <a:ext cx="55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38113" y="919563"/>
            <a:ext cx="2305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229256" y="707687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48168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https://unsplash.com/photos/ZY4R7-svh6U</a:t>
            </a:r>
          </a:p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3953664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DB72D460-F15D-4E46-8BEA-DCFD7EB49E4D}"/>
              </a:ext>
            </a:extLst>
          </p:cNvPr>
          <p:cNvSpPr txBox="1"/>
          <p:nvPr/>
        </p:nvSpPr>
        <p:spPr>
          <a:xfrm>
            <a:off x="5734136" y="4835723"/>
            <a:ext cx="3409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i="1" dirty="0"/>
              <a:t>Fai clic sugli occhiali per approfondire</a:t>
            </a:r>
          </a:p>
        </p:txBody>
      </p:sp>
      <p:pic>
        <p:nvPicPr>
          <p:cNvPr id="27" name="Picture 2" descr="Risultati immagini per occhiali icona">
            <a:extLst>
              <a:ext uri="{FF2B5EF4-FFF2-40B4-BE49-F238E27FC236}">
                <a16:creationId xmlns:a16="http://schemas.microsoft.com/office/drawing/2014/main" xmlns="" id="{289C2302-2B79-4640-A296-453A84E0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0996" y="4261954"/>
            <a:ext cx="881546" cy="88154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8434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429000" y="0"/>
            <a:ext cx="2846070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DBE03A39-1384-4353-BB99-6F154DC7B642}"/>
              </a:ext>
            </a:extLst>
          </p:cNvPr>
          <p:cNvGrpSpPr/>
          <p:nvPr/>
        </p:nvGrpSpPr>
        <p:grpSpPr>
          <a:xfrm>
            <a:off x="3429001" y="56272"/>
            <a:ext cx="5714999" cy="2551176"/>
            <a:chOff x="4572000" y="0"/>
            <a:chExt cx="3794760" cy="3401568"/>
          </a:xfrm>
          <a:solidFill>
            <a:schemeClr val="bg1"/>
          </a:solidFill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2BDFE3A1-4839-454F-82AC-7FFEF99C480C}"/>
                </a:ext>
              </a:extLst>
            </p:cNvPr>
            <p:cNvSpPr/>
            <p:nvPr/>
          </p:nvSpPr>
          <p:spPr>
            <a:xfrm>
              <a:off x="4572000" y="0"/>
              <a:ext cx="3794760" cy="3401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xmlns="" id="{9DAF13B7-69C1-4416-88CB-D5439285AF73}"/>
                </a:ext>
              </a:extLst>
            </p:cNvPr>
            <p:cNvSpPr txBox="1"/>
            <p:nvPr/>
          </p:nvSpPr>
          <p:spPr>
            <a:xfrm>
              <a:off x="4738420" y="993536"/>
              <a:ext cx="3503982" cy="1846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L’intermediario che intrattiene un rapporto continuativo con il cliente, per esempio fornendo un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servizio continuativo di gestione del portafoglio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, deve disporre di appropriate politiche e procedure, dimostrabili, per </a:t>
              </a:r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mantenere informazioni adeguate e aggiornate sui clienti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nella misura necessaria a soddisfare i requisiti  di cui all’ art. 54, par. 2,  del regolamento (UE) 2017/565, ossia per determinare se la specifica operazione da realizzare soddisfa i seguenti criteri: </a:t>
              </a:r>
            </a:p>
          </p:txBody>
        </p:sp>
      </p:grpSp>
      <p:grpSp>
        <p:nvGrpSpPr>
          <p:cNvPr id="3" name="Group 30">
            <a:extLst>
              <a:ext uri="{FF2B5EF4-FFF2-40B4-BE49-F238E27FC236}">
                <a16:creationId xmlns:a16="http://schemas.microsoft.com/office/drawing/2014/main" xmlns="" id="{DC0DD2A3-62CB-490C-8BB9-D7A83FE06F19}"/>
              </a:ext>
            </a:extLst>
          </p:cNvPr>
          <p:cNvGrpSpPr/>
          <p:nvPr/>
        </p:nvGrpSpPr>
        <p:grpSpPr>
          <a:xfrm>
            <a:off x="3109244" y="2599886"/>
            <a:ext cx="6034756" cy="2551176"/>
            <a:chOff x="4365777" y="3429000"/>
            <a:chExt cx="4007078" cy="3401568"/>
          </a:xfrm>
        </p:grpSpPr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xmlns="" id="{FE630332-10B7-4615-9E72-FE4FD5E1FF1A}"/>
                </a:ext>
              </a:extLst>
            </p:cNvPr>
            <p:cNvSpPr/>
            <p:nvPr/>
          </p:nvSpPr>
          <p:spPr>
            <a:xfrm>
              <a:off x="4578095" y="3429000"/>
              <a:ext cx="3794760" cy="3401568"/>
            </a:xfrm>
            <a:prstGeom prst="rect">
              <a:avLst/>
            </a:prstGeom>
            <a:solidFill>
              <a:srgbClr val="E5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hlinkClick r:id="" action="ppaction://noaction"/>
              <a:extLst>
                <a:ext uri="{FF2B5EF4-FFF2-40B4-BE49-F238E27FC236}">
                  <a16:creationId xmlns:a16="http://schemas.microsoft.com/office/drawing/2014/main" xmlns="" id="{A6DFE93B-5487-476C-BAA2-AAB1D8F683E8}"/>
                </a:ext>
              </a:extLst>
            </p:cNvPr>
            <p:cNvSpPr txBox="1"/>
            <p:nvPr/>
          </p:nvSpPr>
          <p:spPr>
            <a:xfrm>
              <a:off x="4365777" y="3901031"/>
              <a:ext cx="375104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algn="just">
                <a:buFont typeface="Wingdings" pitchFamily="2" charset="2"/>
                <a:buChar char="ü"/>
              </a:pP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corrisponde agli obiettivi di investimento del cliente, inclusa la sua tolleranza al rischio; </a:t>
              </a:r>
            </a:p>
            <a:p>
              <a:pPr lvl="2" algn="just">
                <a:buFont typeface="Wingdings" pitchFamily="2" charset="2"/>
                <a:buChar char="ü"/>
              </a:pP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è di natura tale che il cliente è finanziariamente in grado di sopportare i rischi connessi all'investimento compatibilmente con i suoi obiettivi di investimento; </a:t>
              </a:r>
            </a:p>
            <a:p>
              <a:pPr lvl="2" algn="just">
                <a:buFont typeface="Wingdings" pitchFamily="2" charset="2"/>
                <a:buChar char="ü"/>
              </a:pP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è di natura tale per cui il cliente possiede le necessarie esperienze e conoscenze per comprendere i rischi inerenti all'operazione o alla gestione del suo portafoglio. </a:t>
              </a:r>
            </a:p>
            <a:p>
              <a:pPr fontAlgn="base"/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  <a:p>
              <a:endParaRPr lang="it-IT" altLang="it-IT" sz="1200" dirty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grpSp>
        <p:nvGrpSpPr>
          <p:cNvPr id="4" name="Gruppo 38"/>
          <p:cNvGrpSpPr/>
          <p:nvPr/>
        </p:nvGrpSpPr>
        <p:grpSpPr>
          <a:xfrm>
            <a:off x="1270" y="-11944"/>
            <a:ext cx="9143999" cy="516988"/>
            <a:chOff x="0" y="0"/>
            <a:chExt cx="12191999" cy="689317"/>
          </a:xfrm>
        </p:grpSpPr>
        <p:sp>
          <p:nvSpPr>
            <p:cNvPr id="40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e 34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3510472" y="459446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2</a:t>
            </a:r>
            <a:endParaRPr lang="it-IT" sz="14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3383414" y="3211106"/>
            <a:ext cx="736893" cy="5786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sz="14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C0A0A019-4101-405A-A9E2-D888CCBC06AA}"/>
              </a:ext>
            </a:extLst>
          </p:cNvPr>
          <p:cNvSpPr txBox="1"/>
          <p:nvPr/>
        </p:nvSpPr>
        <p:spPr>
          <a:xfrm>
            <a:off x="570752" y="62759"/>
            <a:ext cx="839678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Servizio continuativo di gestione del portafoglio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508C7F20-8995-455E-8C32-800A871E629F}"/>
              </a:ext>
            </a:extLst>
          </p:cNvPr>
          <p:cNvSpPr txBox="1"/>
          <p:nvPr/>
        </p:nvSpPr>
        <p:spPr>
          <a:xfrm>
            <a:off x="8799615" y="59188"/>
            <a:ext cx="552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6838113" y="919563"/>
            <a:ext cx="23058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xmlns="" id="{1AE967E7-665F-4FD1-ABF8-7458B9A84DC6}"/>
              </a:ext>
            </a:extLst>
          </p:cNvPr>
          <p:cNvSpPr/>
          <p:nvPr/>
        </p:nvSpPr>
        <p:spPr>
          <a:xfrm>
            <a:off x="229256" y="707687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1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https://unsplash.com/photos/324nknuhxDg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0" y="3953664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  <p:pic>
        <p:nvPicPr>
          <p:cNvPr id="32770" name="Picture 2" descr="https://images.unsplash.com/photo-1516618317270-b99d1715c58d?ixlib=rb-0.3.5&amp;ixid=eyJhcHBfaWQiOjEyMDd9&amp;s=a478d3efee5864de28180126242cecf1&amp;dpr=1&amp;auto=format&amp;fit=crop&amp;w=1000&amp;q=80&amp;cs=tinysrgb"/>
          <p:cNvPicPr>
            <a:picLocks noChangeAspect="1" noChangeArrowheads="1"/>
          </p:cNvPicPr>
          <p:nvPr/>
        </p:nvPicPr>
        <p:blipFill>
          <a:blip r:embed="rId4" cstate="print"/>
          <a:srcRect l="6862" r="42876"/>
          <a:stretch>
            <a:fillRect/>
          </a:stretch>
        </p:blipFill>
        <p:spPr bwMode="auto">
          <a:xfrm>
            <a:off x="0" y="508956"/>
            <a:ext cx="3492347" cy="4634543"/>
          </a:xfrm>
          <a:prstGeom prst="rect">
            <a:avLst/>
          </a:prstGeom>
          <a:noFill/>
        </p:spPr>
      </p:pic>
      <p:sp>
        <p:nvSpPr>
          <p:cNvPr id="28" name="Rettangolo 27"/>
          <p:cNvSpPr/>
          <p:nvPr/>
        </p:nvSpPr>
        <p:spPr>
          <a:xfrm>
            <a:off x="0" y="3953664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84343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https://images.unsplash.com/photo-1429087969512-1e85aab2683d?ixlib=rb-0.3.5&amp;ixid=eyJhcHBfaWQiOjEyMDd9&amp;s=2a48993c6302dbeb2b531c4d2063bffa&amp;dpr=1&amp;auto=format&amp;fit=crop&amp;w=1000&amp;q=80&amp;cs=tinysrgb"/>
          <p:cNvPicPr>
            <a:picLocks noChangeAspect="1" noChangeArrowheads="1"/>
          </p:cNvPicPr>
          <p:nvPr/>
        </p:nvPicPr>
        <p:blipFill>
          <a:blip r:embed="rId4" cstate="print"/>
          <a:srcRect t="8549"/>
          <a:stretch>
            <a:fillRect/>
          </a:stretch>
        </p:blipFill>
        <p:spPr bwMode="auto">
          <a:xfrm>
            <a:off x="0" y="473725"/>
            <a:ext cx="3404212" cy="4669775"/>
          </a:xfrm>
          <a:prstGeom prst="rect">
            <a:avLst/>
          </a:prstGeom>
          <a:noFill/>
        </p:spPr>
      </p:pic>
      <p:sp>
        <p:nvSpPr>
          <p:cNvPr id="29" name="Rectangle 15">
            <a:extLst>
              <a:ext uri="{FF2B5EF4-FFF2-40B4-BE49-F238E27FC236}">
                <a16:creationId xmlns:a16="http://schemas.microsoft.com/office/drawing/2014/main" xmlns="" id="{FE630332-10B7-4615-9E72-FE4FD5E1FF1A}"/>
              </a:ext>
            </a:extLst>
          </p:cNvPr>
          <p:cNvSpPr/>
          <p:nvPr/>
        </p:nvSpPr>
        <p:spPr>
          <a:xfrm>
            <a:off x="6297930" y="573612"/>
            <a:ext cx="2846070" cy="2430780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>
              <a:latin typeface="Gisha" pitchFamily="34" charset="-79"/>
              <a:cs typeface="Gisha" pitchFamily="34" charset="-79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0"/>
            <a:ext cx="2846070" cy="255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99199" y="2721166"/>
            <a:ext cx="2846070" cy="240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xmlns="" id="{DBE03A39-1384-4353-BB99-6F154DC7B642}"/>
              </a:ext>
            </a:extLst>
          </p:cNvPr>
          <p:cNvGrpSpPr/>
          <p:nvPr/>
        </p:nvGrpSpPr>
        <p:grpSpPr>
          <a:xfrm>
            <a:off x="3429000" y="0"/>
            <a:ext cx="2789716" cy="2788920"/>
            <a:chOff x="4572000" y="0"/>
            <a:chExt cx="7264713" cy="3401568"/>
          </a:xfrm>
          <a:solidFill>
            <a:schemeClr val="bg1"/>
          </a:solidFill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xmlns="" id="{2BDFE3A1-4839-454F-82AC-7FFEF99C480C}"/>
                </a:ext>
              </a:extLst>
            </p:cNvPr>
            <p:cNvSpPr/>
            <p:nvPr/>
          </p:nvSpPr>
          <p:spPr>
            <a:xfrm>
              <a:off x="4572000" y="0"/>
              <a:ext cx="3794760" cy="3401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 algn="ctr"/>
              <a:endParaRPr lang="en-US">
                <a:latin typeface="Gisha" pitchFamily="34" charset="-79"/>
                <a:cs typeface="Gisha" pitchFamily="34" charset="-79"/>
              </a:endParaRPr>
            </a:p>
          </p:txBody>
        </p:sp>
        <p:sp>
          <p:nvSpPr>
            <p:cNvPr id="64" name="TextBox 18">
              <a:extLst>
                <a:ext uri="{FF2B5EF4-FFF2-40B4-BE49-F238E27FC236}">
                  <a16:creationId xmlns:a16="http://schemas.microsoft.com/office/drawing/2014/main" xmlns="" id="{9DAF13B7-69C1-4416-88CB-D5439285AF73}"/>
                </a:ext>
              </a:extLst>
            </p:cNvPr>
            <p:cNvSpPr txBox="1"/>
            <p:nvPr/>
          </p:nvSpPr>
          <p:spPr>
            <a:xfrm>
              <a:off x="4804643" y="1204763"/>
              <a:ext cx="7032070" cy="12387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it-IT" altLang="it-IT" sz="1200" b="1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L'intermediario non deve raccomandare </a:t>
              </a:r>
              <a:r>
                <a:rPr lang="it-IT" altLang="it-IT" sz="1200" dirty="0" smtClean="0">
                  <a:latin typeface="Gisha" panose="020B0502040204020203" pitchFamily="34" charset="-79"/>
                  <a:cs typeface="Gisha" panose="020B0502040204020203" pitchFamily="34" charset="-79"/>
                </a:rPr>
                <a:t>i servizi di investimento o gli strumenti finanziari al cliente o potenziale </a:t>
              </a:r>
              <a:r>
                <a:rPr lang="it-IT" altLang="it-IT" sz="1200" dirty="0" err="1" smtClean="0">
                  <a:latin typeface="Gisha" panose="020B0502040204020203" pitchFamily="34" charset="-79"/>
                  <a:cs typeface="Gisha" panose="020B0502040204020203" pitchFamily="34" charset="-79"/>
                </a:rPr>
                <a:t>cliente…</a:t>
              </a:r>
              <a:endPara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endParaRPr>
            </a:p>
          </p:txBody>
        </p:sp>
      </p:grpSp>
      <p:sp>
        <p:nvSpPr>
          <p:cNvPr id="66" name="Rectangle 15">
            <a:extLst>
              <a:ext uri="{FF2B5EF4-FFF2-40B4-BE49-F238E27FC236}">
                <a16:creationId xmlns:a16="http://schemas.microsoft.com/office/drawing/2014/main" xmlns="" id="{FE630332-10B7-4615-9E72-FE4FD5E1FF1A}"/>
              </a:ext>
            </a:extLst>
          </p:cNvPr>
          <p:cNvSpPr/>
          <p:nvPr/>
        </p:nvSpPr>
        <p:spPr>
          <a:xfrm>
            <a:off x="3429000" y="2712720"/>
            <a:ext cx="2846070" cy="2430780"/>
          </a:xfrm>
          <a:prstGeom prst="rect">
            <a:avLst/>
          </a:prstGeom>
          <a:solidFill>
            <a:srgbClr val="E5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endParaRPr lang="en-US">
              <a:latin typeface="Gisha" pitchFamily="34" charset="-79"/>
              <a:cs typeface="Gisha" pitchFamily="34" charset="-79"/>
            </a:endParaRPr>
          </a:p>
        </p:txBody>
      </p:sp>
      <p:sp>
        <p:nvSpPr>
          <p:cNvPr id="68" name="Rectangle 16">
            <a:extLst>
              <a:ext uri="{FF2B5EF4-FFF2-40B4-BE49-F238E27FC236}">
                <a16:creationId xmlns:a16="http://schemas.microsoft.com/office/drawing/2014/main" xmlns="" id="{ECD6BB73-C5E3-4844-8D88-502490DDD103}"/>
              </a:ext>
            </a:extLst>
          </p:cNvPr>
          <p:cNvSpPr/>
          <p:nvPr/>
        </p:nvSpPr>
        <p:spPr>
          <a:xfrm>
            <a:off x="6297930" y="2725989"/>
            <a:ext cx="2846070" cy="2417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38"/>
          <p:cNvGrpSpPr/>
          <p:nvPr/>
        </p:nvGrpSpPr>
        <p:grpSpPr>
          <a:xfrm>
            <a:off x="1270" y="-11944"/>
            <a:ext cx="9143999" cy="516988"/>
            <a:chOff x="0" y="0"/>
            <a:chExt cx="12191999" cy="689317"/>
          </a:xfrm>
        </p:grpSpPr>
        <p:sp>
          <p:nvSpPr>
            <p:cNvPr id="40" name="Rectangle 4"/>
            <p:cNvSpPr/>
            <p:nvPr/>
          </p:nvSpPr>
          <p:spPr>
            <a:xfrm>
              <a:off x="0" y="0"/>
              <a:ext cx="12191999" cy="689317"/>
            </a:xfrm>
            <a:prstGeom prst="rect">
              <a:avLst/>
            </a:prstGeom>
            <a:solidFill>
              <a:srgbClr val="FF33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onnettore 1 40"/>
            <p:cNvCxnSpPr/>
            <p:nvPr/>
          </p:nvCxnSpPr>
          <p:spPr>
            <a:xfrm>
              <a:off x="40341" y="1344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>
              <a:off x="44824" y="28687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>
              <a:off x="44824" y="421340"/>
              <a:ext cx="591671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e 3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4418502" y="544375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C0A0A019-4101-405A-A9E2-D888CCBC06AA}"/>
              </a:ext>
            </a:extLst>
          </p:cNvPr>
          <p:cNvSpPr txBox="1"/>
          <p:nvPr/>
        </p:nvSpPr>
        <p:spPr>
          <a:xfrm>
            <a:off x="747213" y="62759"/>
            <a:ext cx="742611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it-IT" sz="1800" b="1" dirty="0" smtClean="0">
                <a:solidFill>
                  <a:schemeClr val="bg1"/>
                </a:solidFill>
                <a:latin typeface="Corbel" panose="020B0503020204020204" pitchFamily="34" charset="0"/>
              </a:rPr>
              <a:t>Informazioni negate</a:t>
            </a:r>
            <a:endParaRPr lang="it-IT" sz="18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508C7F20-8995-455E-8C32-800A871E629F}"/>
              </a:ext>
            </a:extLst>
          </p:cNvPr>
          <p:cNvSpPr txBox="1"/>
          <p:nvPr/>
        </p:nvSpPr>
        <p:spPr>
          <a:xfrm>
            <a:off x="8611738" y="59188"/>
            <a:ext cx="404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8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xmlns="" id="{20821F5B-1460-4100-9D59-0F214412F310}"/>
              </a:ext>
            </a:extLst>
          </p:cNvPr>
          <p:cNvSpPr/>
          <p:nvPr/>
        </p:nvSpPr>
        <p:spPr>
          <a:xfrm>
            <a:off x="8180322" y="48912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3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xmlns="" id="{20821F5B-1460-4100-9D59-0F214412F310}"/>
              </a:ext>
            </a:extLst>
          </p:cNvPr>
          <p:cNvSpPr/>
          <p:nvPr/>
        </p:nvSpPr>
        <p:spPr>
          <a:xfrm>
            <a:off x="4370322" y="2815760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4</a:t>
            </a:r>
            <a:endParaRPr lang="it-IT" sz="1400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xmlns="" id="{20821F5B-1460-4100-9D59-0F214412F310}"/>
              </a:ext>
            </a:extLst>
          </p:cNvPr>
          <p:cNvSpPr/>
          <p:nvPr/>
        </p:nvSpPr>
        <p:spPr>
          <a:xfrm>
            <a:off x="7144002" y="2795440"/>
            <a:ext cx="666957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/>
              <a:t>5-6</a:t>
            </a:r>
            <a:endParaRPr lang="it-IT" sz="1400" dirty="0"/>
          </a:p>
        </p:txBody>
      </p:sp>
      <p:sp>
        <p:nvSpPr>
          <p:cNvPr id="38" name="Rettangolo 37"/>
          <p:cNvSpPr/>
          <p:nvPr/>
        </p:nvSpPr>
        <p:spPr>
          <a:xfrm>
            <a:off x="3231461" y="3295264"/>
            <a:ext cx="27813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alle conoscenze ed esperienze del cliente o potenziale cliente in materia di investimenti riguardo al tipo specifico di prodotto o servizio;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6438900" y="980005"/>
            <a:ext cx="2705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… quando, nel prestare un servizio di gestione del portafoglio, </a:t>
            </a:r>
            <a:r>
              <a:rPr lang="it-IT" altLang="it-IT" sz="12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non ottiene le informazioni 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di cui all'articolo 25, par. 2, della </a:t>
            </a:r>
            <a:r>
              <a:rPr lang="it-IT" altLang="it-IT" sz="1200" dirty="0" err="1" smtClean="0">
                <a:latin typeface="Gisha" panose="020B0502040204020203" pitchFamily="34" charset="-79"/>
                <a:cs typeface="Gisha" panose="020B0502040204020203" pitchFamily="34" charset="-79"/>
              </a:rPr>
              <a:t>MiFID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 2, ovvero le informazioni necessarie in merito a:</a:t>
            </a:r>
          </a:p>
        </p:txBody>
      </p:sp>
      <p:sp>
        <p:nvSpPr>
          <p:cNvPr id="45" name="Rettangolo 44"/>
          <p:cNvSpPr/>
          <p:nvPr/>
        </p:nvSpPr>
        <p:spPr>
          <a:xfrm>
            <a:off x="6438900" y="3091418"/>
            <a:ext cx="25019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ü"/>
            </a:pPr>
            <a:r>
              <a:rPr lang="it-IT" alt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alla sua situazione finanziaria, tra cui la capacità di tale persona di sostenere perdite;</a:t>
            </a:r>
          </a:p>
          <a:p>
            <a:pPr lvl="1"/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lvl="1">
              <a:buFont typeface="Wingdings" pitchFamily="2" charset="2"/>
              <a:buChar char="ü"/>
            </a:pPr>
            <a:r>
              <a:rPr lang="it-IT" altLang="it-IT" sz="1200" dirty="0" smtClean="0">
                <a:latin typeface="Gisha" panose="020B0502040204020203" pitchFamily="34" charset="-79"/>
                <a:cs typeface="Gisha" panose="020B0502040204020203" pitchFamily="34" charset="-79"/>
              </a:rPr>
              <a:t>ai suoi obiettivi di investimento, inclusa la sua tolleranza al rischio.</a:t>
            </a:r>
          </a:p>
          <a:p>
            <a:endParaRPr lang="it-IT" altLang="it-IT" sz="12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xmlns="" id="{16FAFEDD-E6FC-405D-A681-D645A8A78EFF}"/>
              </a:ext>
            </a:extLst>
          </p:cNvPr>
          <p:cNvSpPr/>
          <p:nvPr/>
        </p:nvSpPr>
        <p:spPr>
          <a:xfrm>
            <a:off x="-2169797" y="0"/>
            <a:ext cx="2148168" cy="2884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r>
              <a:rPr lang="it-IT" b="1" dirty="0">
                <a:latin typeface="Gisha" panose="020B0502040204020203" pitchFamily="34" charset="-79"/>
                <a:cs typeface="Gisha" panose="020B0502040204020203" pitchFamily="34" charset="-79"/>
              </a:rPr>
              <a:t>Note sviluppo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https://unsplash.com/photos/nptLmg6jqDo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xmlns="" id="{0BBE6C40-1A43-4D0D-BFDC-F0CC7AEF254F}"/>
              </a:ext>
            </a:extLst>
          </p:cNvPr>
          <p:cNvSpPr/>
          <p:nvPr/>
        </p:nvSpPr>
        <p:spPr>
          <a:xfrm>
            <a:off x="0" y="670763"/>
            <a:ext cx="380913" cy="3320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sz="1400" dirty="0"/>
          </a:p>
        </p:txBody>
      </p:sp>
      <p:sp>
        <p:nvSpPr>
          <p:cNvPr id="28" name="Rettangolo 27"/>
          <p:cNvSpPr/>
          <p:nvPr/>
        </p:nvSpPr>
        <p:spPr>
          <a:xfrm>
            <a:off x="0" y="3953664"/>
            <a:ext cx="3393195" cy="1189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altLang="it-IT" b="1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Valutazione dell'idoneità e relazioni sull'idoneità</a:t>
            </a:r>
          </a:p>
          <a:p>
            <a:pPr algn="ctr"/>
            <a:endParaRPr lang="it-IT" altLang="it-IT" b="1" dirty="0" smtClean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ctr"/>
            <a:r>
              <a:rPr lang="it-IT" altLang="it-IT" dirty="0" smtClean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(Articolo 54 del regolamento (UE) 2017/565)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861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REFERENCE_ID" val="8d712cd3-c96d-494a-9db9-f27087647cfc"/>
  <p:tag name="ARTICULATE_DESIGN_ID_OFFICE THEME" val="6pZTbGXi3BY"/>
  <p:tag name="ARTICULATE_SLIDE_COUNT" val="14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8127648-\\mac\dropbox\hospitality_template.pptx"/>
  <p:tag name="ARTICULATE_PRESENTER_VERSION" val="8"/>
  <p:tag name="ARTICULATE_PROJECT_OPEN" val="1"/>
  <p:tag name="ARTICULATE_USED_PAGE_ORIENTATION" val="1"/>
  <p:tag name="ARTICULATE_USED_PAGE_SIZE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3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SLIDE_THUMBNAIL_REFRESH" val="1"/>
  <p:tag name="ARTICULATE_USED_LAYOUT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False"/>
  <p:tag name="ARTICULATE_PLAYER_CONTROL_NEXT" val="False"/>
  <p:tag name="ARTICULATE_USED_LAYOUT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64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8"/>
  <p:tag name="ARTICULATE_NAV_LEVEL" val="1"/>
  <p:tag name="ARTICULATE_TOC_EXPANDED" val="True"/>
  <p:tag name="ARTICULATE_SLIDE_PRESENTER_GUID" val="715455a2-66de-4db6-b3c1-057e3f00b5c1"/>
  <p:tag name="ARTICULATE_SLIDE_PAUSE" val="1"/>
  <p:tag name="ARTICULATE_HIDE_SLIDE" val="0"/>
  <p:tag name="ARTICULATE_PLAYER_CONTROL_PREVIOUS" val="True"/>
  <p:tag name="ARTICULATE_PLAYER_CONTROL_NEXT" val="True"/>
  <p:tag name="ARTICULATE_USED_LAYOUT" val="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9210</TotalTime>
  <Words>4045</Words>
  <Application>Microsoft Office PowerPoint</Application>
  <PresentationFormat>Presentazione su schermo (16:9)</PresentationFormat>
  <Paragraphs>361</Paragraphs>
  <Slides>16</Slides>
  <Notes>16</Notes>
  <HiddenSlides>3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 Rimmer</dc:creator>
  <cp:lastModifiedBy>checco</cp:lastModifiedBy>
  <cp:revision>815</cp:revision>
  <dcterms:created xsi:type="dcterms:W3CDTF">2017-06-08T19:59:47Z</dcterms:created>
  <dcterms:modified xsi:type="dcterms:W3CDTF">2019-11-19T09:19:15Z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74FE2410-302F-43A3-9D04-2FBB563A5FD6</vt:lpwstr>
  </property>
  <property fmtid="{D5CDD505-2E9C-101B-9397-08002B2CF9AE}" pid="3" name="ArticulatePath">
    <vt:lpwstr>Hospitality_Template</vt:lpwstr>
  </property>
  <property fmtid="{D5CDD505-2E9C-101B-9397-08002B2CF9AE}" pid="4" name="ArticulateUseProject">
    <vt:lpwstr>1</vt:lpwstr>
  </property>
  <property fmtid="{D5CDD505-2E9C-101B-9397-08002B2CF9AE}" pid="5" name="ArticulateProjectVersion">
    <vt:lpwstr>8</vt:lpwstr>
  </property>
  <property fmtid="{D5CDD505-2E9C-101B-9397-08002B2CF9AE}" pid="6" name="ArticulateProjectFull">
    <vt:lpwstr>\\Mac\Dropbox\Hospitality_Template.ppta</vt:lpwstr>
  </property>
</Properties>
</file>