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54" r:id="rId2"/>
    <p:sldId id="346" r:id="rId3"/>
    <p:sldId id="485" r:id="rId4"/>
    <p:sldId id="503" r:id="rId5"/>
    <p:sldId id="504" r:id="rId6"/>
    <p:sldId id="505" r:id="rId7"/>
    <p:sldId id="508" r:id="rId8"/>
    <p:sldId id="509" r:id="rId9"/>
    <p:sldId id="287" r:id="rId10"/>
    <p:sldId id="489" r:id="rId11"/>
  </p:sldIdLst>
  <p:sldSz cx="9144000" cy="5143500" type="screen16x9"/>
  <p:notesSz cx="6858000" cy="9144000"/>
  <p:custDataLst>
    <p:tags r:id="rId13"/>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itle Slide" id="{3DC8E3E3-9D3D-4922-930E-824DB4B07A26}">
          <p14:sldIdLst>
            <p14:sldId id="454"/>
          </p14:sldIdLst>
        </p14:section>
        <p14:section name="Lesson 1" id="{7AE30215-172A-4CEF-B516-6252747B71E4}">
          <p14:sldIdLst>
            <p14:sldId id="346"/>
            <p14:sldId id="485"/>
            <p14:sldId id="503"/>
            <p14:sldId id="504"/>
            <p14:sldId id="505"/>
            <p14:sldId id="508"/>
            <p14:sldId id="509"/>
            <p14:sldId id="287"/>
            <p14:sldId id="489"/>
          </p14:sldIdLst>
        </p14:section>
      </p14:sectionLst>
    </p:ext>
    <p:ext uri="{EFAFB233-063F-42B5-8137-9DF3F51BA10A}">
      <p15:sldGuideLst xmlns:p15="http://schemas.microsoft.com/office/powerpoint/2012/main" xmlns="">
        <p15:guide id="1" orient="horz" pos="2142" userDrawn="1">
          <p15:clr>
            <a:srgbClr val="A4A3A4"/>
          </p15:clr>
        </p15:guide>
        <p15:guide id="2" pos="3840" userDrawn="1">
          <p15:clr>
            <a:srgbClr val="A4A3A4"/>
          </p15:clr>
        </p15:guide>
        <p15:guide id="3" orient="horz" pos="1008" userDrawn="1">
          <p15:clr>
            <a:srgbClr val="A4A3A4"/>
          </p15:clr>
        </p15:guide>
        <p15:guide id="4"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a Frigerio" initials="VF" lastIdx="1" clrIdx="0">
    <p:extLst>
      <p:ext uri="{19B8F6BF-5375-455C-9EA6-DF929625EA0E}">
        <p15:presenceInfo xmlns:p15="http://schemas.microsoft.com/office/powerpoint/2012/main" xmlns="" userId="b87eb550206a46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FF3300"/>
    <a:srgbClr val="0000FF"/>
    <a:srgbClr val="E5E7E7"/>
    <a:srgbClr val="421E06"/>
    <a:srgbClr val="0033CC"/>
    <a:srgbClr val="FB2805"/>
    <a:srgbClr val="99CC00"/>
    <a:srgbClr val="800000"/>
    <a:srgbClr val="BBC0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70229" autoAdjust="0"/>
  </p:normalViewPr>
  <p:slideViewPr>
    <p:cSldViewPr snapToGrid="0" showGuides="1">
      <p:cViewPr varScale="1">
        <p:scale>
          <a:sx n="50" d="100"/>
          <a:sy n="50" d="100"/>
        </p:scale>
        <p:origin x="-1320" y="-72"/>
      </p:cViewPr>
      <p:guideLst>
        <p:guide orient="horz" pos="2142"/>
        <p:guide orient="horz" pos="1008"/>
        <p:guide pos="3840"/>
        <p:guide pos="2880"/>
      </p:guideLst>
    </p:cSldViewPr>
  </p:slideViewPr>
  <p:outlineViewPr>
    <p:cViewPr>
      <p:scale>
        <a:sx n="33" d="100"/>
        <a:sy n="33" d="100"/>
      </p:scale>
      <p:origin x="0" y="0"/>
    </p:cViewPr>
  </p:outlineViewPr>
  <p:notesTextViewPr>
    <p:cViewPr>
      <p:scale>
        <a:sx n="1" d="1"/>
        <a:sy n="1" d="1"/>
      </p:scale>
      <p:origin x="0" y="72"/>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93BCE-4788-4515-BBD8-9108AB8560EF}" type="datetimeFigureOut">
              <a:rPr lang="en-US" smtClean="0"/>
              <a:pPr/>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37217-9793-4C9A-AF1C-443ACF2A3F9E}" type="slidenum">
              <a:rPr lang="en-US" smtClean="0"/>
              <a:pPr/>
              <a:t>‹N›</a:t>
            </a:fld>
            <a:endParaRPr lang="en-US"/>
          </a:p>
        </p:txBody>
      </p:sp>
    </p:spTree>
    <p:extLst>
      <p:ext uri="{BB962C8B-B14F-4D97-AF65-F5344CB8AC3E}">
        <p14:creationId xmlns:p14="http://schemas.microsoft.com/office/powerpoint/2010/main" xmlns="" val="36167184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037217-9793-4C9A-AF1C-443ACF2A3F9E}" type="slidenum">
              <a:rPr lang="en-US" smtClean="0"/>
              <a:pPr/>
              <a:t>1</a:t>
            </a:fld>
            <a:endParaRPr lang="en-US"/>
          </a:p>
        </p:txBody>
      </p:sp>
    </p:spTree>
    <p:extLst>
      <p:ext uri="{BB962C8B-B14F-4D97-AF65-F5344CB8AC3E}">
        <p14:creationId xmlns:p14="http://schemas.microsoft.com/office/powerpoint/2010/main" xmlns="" val="154703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r>
              <a:rPr lang="it-IT" altLang="it-IT" b="0" dirty="0" smtClean="0"/>
              <a:t>Esaminiamo l’ambito di applicazione degli orientamenti ESMA.</a:t>
            </a:r>
          </a:p>
          <a:p>
            <a:r>
              <a:rPr lang="it-IT" altLang="it-IT" b="0" dirty="0" smtClean="0">
                <a:latin typeface="Gisha" panose="020B0502040204020203" pitchFamily="34" charset="-79"/>
                <a:cs typeface="Gisha" panose="020B0502040204020203" pitchFamily="34" charset="-79"/>
              </a:rPr>
              <a:t>Gli orientamenti dell’ESMA su alcuni aspetti dei requisiti di adeguatezza prescritti dalla MiFID1,</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ESMA/2012/387 , 25 giugno 2012.</a:t>
            </a:r>
          </a:p>
          <a:p>
            <a:pPr>
              <a:lnSpc>
                <a:spcPts val="2000"/>
              </a:lnSpc>
              <a:spcAft>
                <a:spcPts val="600"/>
              </a:spcAft>
              <a:defRPr/>
            </a:pPr>
            <a:r>
              <a:rPr lang="it-IT" altLang="it-IT" b="0" dirty="0" smtClean="0">
                <a:latin typeface="Gisha" panose="020B0502040204020203" pitchFamily="34" charset="-79"/>
                <a:cs typeface="Gisha" panose="020B0502040204020203" pitchFamily="34" charset="-79"/>
              </a:rPr>
              <a:t>L’ambito di applicazione degli orientamenti dell’ESMA:</a:t>
            </a:r>
          </a:p>
          <a:p>
            <a:pPr>
              <a:lnSpc>
                <a:spcPts val="2000"/>
              </a:lnSpc>
              <a:spcAft>
                <a:spcPts val="600"/>
              </a:spcAft>
              <a:defRPr/>
            </a:pPr>
            <a:r>
              <a:rPr lang="it-IT" altLang="it-IT" b="0" dirty="0" smtClean="0">
                <a:latin typeface="Gisha" panose="020B0502040204020203" pitchFamily="34" charset="-79"/>
                <a:cs typeface="Gisha" panose="020B0502040204020203" pitchFamily="34" charset="-79"/>
              </a:rPr>
              <a:t>riguarda i servizi interessati, servizi di consulenza in materia di investimenti,</a:t>
            </a:r>
            <a:r>
              <a:rPr lang="it-IT" altLang="it-IT" b="0" baseline="0" dirty="0" smtClean="0">
                <a:latin typeface="Gisha" panose="020B0502040204020203" pitchFamily="34" charset="-79"/>
                <a:cs typeface="Gisha" panose="020B0502040204020203" pitchFamily="34" charset="-79"/>
              </a:rPr>
              <a:t> la </a:t>
            </a:r>
            <a:r>
              <a:rPr lang="it-IT" altLang="it-IT" b="0" dirty="0" smtClean="0">
                <a:latin typeface="Gisha" panose="020B0502040204020203" pitchFamily="34" charset="-79"/>
                <a:cs typeface="Gisha" panose="020B0502040204020203" pitchFamily="34" charset="-79"/>
              </a:rPr>
              <a:t>gestione di portafogli. </a:t>
            </a:r>
          </a:p>
          <a:p>
            <a:pPr>
              <a:lnSpc>
                <a:spcPts val="2000"/>
              </a:lnSpc>
              <a:spcAft>
                <a:spcPts val="600"/>
              </a:spcAft>
              <a:defRPr/>
            </a:pPr>
            <a:r>
              <a:rPr lang="it-IT" altLang="it-IT" b="0" dirty="0" smtClean="0">
                <a:latin typeface="Gisha" panose="020B0502040204020203" pitchFamily="34" charset="-79"/>
                <a:cs typeface="Gisha" panose="020B0502040204020203" pitchFamily="34" charset="-79"/>
              </a:rPr>
              <a:t>La clientela di riferimento, i clienti al dettaglio,</a:t>
            </a:r>
            <a:r>
              <a:rPr lang="it-IT" altLang="it-IT" b="0" baseline="0" dirty="0" smtClean="0">
                <a:latin typeface="Gisha" panose="020B0502040204020203" pitchFamily="34" charset="-79"/>
                <a:cs typeface="Gisha" panose="020B0502040204020203" pitchFamily="34" charset="-79"/>
              </a:rPr>
              <a:t> i </a:t>
            </a:r>
            <a:r>
              <a:rPr lang="it-IT" altLang="it-IT" b="0" dirty="0" smtClean="0">
                <a:latin typeface="Gisha" panose="020B0502040204020203" pitchFamily="34" charset="-79"/>
                <a:cs typeface="Gisha" panose="020B0502040204020203" pitchFamily="34" charset="-79"/>
              </a:rPr>
              <a:t>clienti professionali.</a:t>
            </a:r>
          </a:p>
          <a:p>
            <a:endParaRPr lang="it-IT" altLang="it-IT"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10</a:t>
            </a:fld>
            <a:endParaRPr lang="en-US"/>
          </a:p>
        </p:txBody>
      </p:sp>
    </p:spTree>
    <p:extLst>
      <p:ext uri="{BB962C8B-B14F-4D97-AF65-F5344CB8AC3E}">
        <p14:creationId xmlns:p14="http://schemas.microsoft.com/office/powerpoint/2010/main" xmlns="" val="1708122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indent="-228600">
              <a:buFont typeface="+mj-lt"/>
              <a:buAutoNum type="arabicPeriod"/>
            </a:pPr>
            <a:r>
              <a:rPr lang="it-IT" altLang="it-IT" baseline="0" dirty="0" smtClean="0"/>
              <a:t>Esaminiamo l’ambito di applicazione</a:t>
            </a:r>
          </a:p>
          <a:p>
            <a:pPr marL="228600" indent="-228600">
              <a:lnSpc>
                <a:spcPts val="2000"/>
              </a:lnSpc>
              <a:buFont typeface="+mj-lt"/>
              <a:buAutoNum type="arabicPeriod"/>
              <a:defRPr/>
            </a:pPr>
            <a:r>
              <a:rPr lang="it-IT" altLang="it-IT" dirty="0" smtClean="0">
                <a:latin typeface="Gisha" panose="020B0502040204020203" pitchFamily="34" charset="-79"/>
                <a:cs typeface="Gisha" panose="020B0502040204020203" pitchFamily="34" charset="-79"/>
              </a:rPr>
              <a:t>La valutazione dell'idoneità e le relazioni sull'idoneità (Articolo 54 del regolamento (UE) 2017/565).</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dirty="0" smtClean="0">
                <a:latin typeface="Gisha" panose="020B0502040204020203" pitchFamily="34" charset="-79"/>
                <a:cs typeface="Gisha" panose="020B0502040204020203" pitchFamily="34" charset="-79"/>
              </a:rPr>
              <a:t>Quando presta un servizio di gestione del portafoglio, un intermediario non deve decidere di negoziare se nessuno dei servizi o degli strumenti è idoneo per il cliente. </a:t>
            </a:r>
          </a:p>
          <a:p>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a:t>
            </a:fld>
            <a:endParaRPr lang="en-US"/>
          </a:p>
        </p:txBody>
      </p:sp>
    </p:spTree>
    <p:extLst>
      <p:ext uri="{BB962C8B-B14F-4D97-AF65-F5344CB8AC3E}">
        <p14:creationId xmlns:p14="http://schemas.microsoft.com/office/powerpoint/2010/main" xmlns="" val="352445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t>AUDIO</a:t>
            </a:r>
          </a:p>
          <a:p>
            <a:pPr marL="228600" indent="-228600">
              <a:buFont typeface="+mj-lt"/>
              <a:buAutoNum type="arabicPeriod"/>
            </a:pPr>
            <a:r>
              <a:rPr lang="it-IT" altLang="it-IT" sz="900" b="0" dirty="0" smtClean="0"/>
              <a:t>Analizziamo le varie informazioni sui clienti.</a:t>
            </a:r>
          </a:p>
          <a:p>
            <a:pPr marL="228600" indent="-228600">
              <a:lnSpc>
                <a:spcPts val="2000"/>
              </a:lnSpc>
              <a:buFont typeface="+mj-lt"/>
              <a:buAutoNum type="arabicPeriod"/>
              <a:defRPr/>
            </a:pPr>
            <a:r>
              <a:rPr lang="it-IT" altLang="it-IT" dirty="0" smtClean="0">
                <a:latin typeface="Gisha" panose="020B0502040204020203" pitchFamily="34" charset="-79"/>
                <a:cs typeface="Gisha" panose="020B0502040204020203" pitchFamily="34" charset="-79"/>
              </a:rPr>
              <a:t>Sempre in ambito di valutazione dell'idoneità e relazioni sull'idoneità</a:t>
            </a:r>
            <a:r>
              <a:rPr lang="it-IT" altLang="it-IT" baseline="0" dirty="0" smtClean="0">
                <a:latin typeface="Gisha" panose="020B0502040204020203" pitchFamily="34" charset="-79"/>
                <a:cs typeface="Gisha" panose="020B0502040204020203" pitchFamily="34" charset="-79"/>
              </a:rPr>
              <a:t> </a:t>
            </a:r>
            <a:r>
              <a:rPr lang="it-IT" altLang="it-IT" dirty="0" smtClean="0">
                <a:latin typeface="Gisha" panose="020B0502040204020203" pitchFamily="34" charset="-79"/>
                <a:cs typeface="Gisha" panose="020B0502040204020203" pitchFamily="34" charset="-79"/>
              </a:rPr>
              <a:t>(Articolo 54 del regolamento (UE) 2017/565).</a:t>
            </a:r>
            <a:endParaRPr lang="it-IT" altLang="it-IT" sz="900" b="0" dirty="0" smtClean="0"/>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dirty="0" smtClean="0">
                <a:latin typeface="Gisha" panose="020B0502040204020203" pitchFamily="34" charset="-79"/>
                <a:cs typeface="Gisha" panose="020B0502040204020203" pitchFamily="34" charset="-79"/>
              </a:rPr>
              <a:t>Quando presta il  servizio di gestione del portafoglio che comporta dei cambiamenti negli investimenti, mediante la vendita di uno strumento e l'acquisto di un altro o mediante l'esercizio del diritto di apportare una modifica a uno strumento esistente, l’intermediario raccoglie le necessarie informazioni sugli investimenti esistenti del cliente e sui nuovi investimenti raccomandati e effettua un'analisi dei costi e benefici del cambiamento, in modo tale da essere ragionevolmente in grado di dimostrare che i benefici del cambiamento sono maggiori dei relativi costi. </a:t>
            </a:r>
          </a:p>
          <a:p>
            <a:pPr marL="228600" indent="-228600">
              <a:buFont typeface="+mj-lt"/>
              <a:buAutoNum type="arabicPeriod"/>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3</a:t>
            </a:fld>
            <a:endParaRPr lang="en-US"/>
          </a:p>
        </p:txBody>
      </p:sp>
    </p:spTree>
    <p:extLst>
      <p:ext uri="{BB962C8B-B14F-4D97-AF65-F5344CB8AC3E}">
        <p14:creationId xmlns:p14="http://schemas.microsoft.com/office/powerpoint/2010/main" xmlns="" val="2067050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smtClean="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3"/>
              <a:tabLst/>
              <a:defRPr/>
            </a:pPr>
            <a:r>
              <a:rPr lang="it-IT" altLang="it-IT" dirty="0" smtClean="0">
                <a:latin typeface="Gisha" panose="020B0502040204020203" pitchFamily="34" charset="-79"/>
                <a:cs typeface="Gisha" panose="020B0502040204020203" pitchFamily="34" charset="-79"/>
              </a:rPr>
              <a:t>Quando invece un cliente è una persona giuridica o un gruppo composto da due o più persone fisiche oppure quando una o più persone fisiche sono rappresentate da un'altra persona fisica, l'intermediario elabora e applica una politica atta a definire quale soggetto debba essere interessato dalla valutazione dell'idoneità e come tale valutazione sia condotta nella pratica, specificando tra l'altro presso quale soggetto dovrebbero essere raccolte le informazioni relative a conoscenze ed esperienza, situazione finanziaria e obiettivi di investimento. L'intermediario registra tale politica. </a:t>
            </a:r>
          </a:p>
          <a:p>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4</a:t>
            </a:fld>
            <a:endParaRPr lang="en-US"/>
          </a:p>
        </p:txBody>
      </p:sp>
    </p:spTree>
    <p:extLst>
      <p:ext uri="{BB962C8B-B14F-4D97-AF65-F5344CB8AC3E}">
        <p14:creationId xmlns:p14="http://schemas.microsoft.com/office/powerpoint/2010/main" xmlns="" val="131503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smtClean="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3"/>
              <a:tabLst/>
              <a:defRPr/>
            </a:pPr>
            <a:r>
              <a:rPr lang="it-IT" altLang="it-IT" dirty="0" smtClean="0">
                <a:latin typeface="Gisha" panose="020B0502040204020203" pitchFamily="34" charset="-79"/>
                <a:cs typeface="Gisha" panose="020B0502040204020203" pitchFamily="34" charset="-79"/>
              </a:rPr>
              <a:t>Quando una persona fisica è rappresentata da un'altra persona fisica o quando per la valutazione dell'idoneità debba essere considerata una persona giuridica che ha chiesto un trattamento come cliente professionale conformemente all'allegato II, sezione 2, della direttiva 2014/65/UE, la situazione finanziaria e gli obiettivi di investimento sono quelli della persona giuridica o, in relazione alla persona fisica, del cliente sottostante piuttosto che quelli del rappresentante. Le conoscenze ed esperienze sono quelle del rappresentante della persona fisica o della persona autorizzata a effettuare operazioni per conto del cliente sottostante. </a:t>
            </a:r>
          </a:p>
          <a:p>
            <a:pPr marL="228600" indent="-228600">
              <a:buFont typeface="+mj-lt"/>
              <a:buAutoNum type="arabicPeriod" startAt="3"/>
            </a:pPr>
            <a:endParaRPr lang="it-IT" altLang="it-IT" sz="900" b="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5</a:t>
            </a:fld>
            <a:endParaRPr lang="en-US"/>
          </a:p>
        </p:txBody>
      </p:sp>
    </p:spTree>
    <p:extLst>
      <p:ext uri="{BB962C8B-B14F-4D97-AF65-F5344CB8AC3E}">
        <p14:creationId xmlns:p14="http://schemas.microsoft.com/office/powerpoint/2010/main" xmlns="" val="3316763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buClr>
                <a:srgbClr val="000000"/>
              </a:buClr>
              <a:buSzPts val="900"/>
            </a:pPr>
            <a:r>
              <a:rPr lang="it-IT" altLang="it-IT" sz="900" dirty="0" smtClean="0">
                <a:latin typeface="Calibri" pitchFamily="34" charset="0"/>
              </a:rPr>
              <a:t>AUDIO</a:t>
            </a:r>
          </a:p>
          <a:p>
            <a:pPr marL="0" indent="0">
              <a:lnSpc>
                <a:spcPts val="2000"/>
              </a:lnSpc>
              <a:spcAft>
                <a:spcPts val="600"/>
              </a:spcAft>
              <a:buFont typeface="+mj-lt"/>
              <a:buNone/>
            </a:pPr>
            <a:r>
              <a:rPr lang="it-IT" altLang="it-IT" dirty="0" smtClean="0">
                <a:latin typeface="Gisha" panose="020B0502040204020203" pitchFamily="34" charset="-79"/>
                <a:cs typeface="Gisha" panose="020B0502040204020203" pitchFamily="34" charset="-79"/>
              </a:rPr>
              <a:t>2. Le disposizioni comuni per la valutazione dell'idoneità e dell'adeguatezza all’articolo 55 del regolamento (UE) 2017/565,</a:t>
            </a:r>
            <a:r>
              <a:rPr lang="it-IT" altLang="it-IT" baseline="0" dirty="0" smtClean="0">
                <a:latin typeface="Gisha" panose="020B0502040204020203" pitchFamily="34" charset="-79"/>
                <a:cs typeface="Gisha" panose="020B0502040204020203" pitchFamily="34" charset="-79"/>
              </a:rPr>
              <a:t> dispongono che :</a:t>
            </a:r>
            <a:endParaRPr lang="it-IT" altLang="it-IT" dirty="0" smtClean="0">
              <a:latin typeface="Gisha" panose="020B0502040204020203" pitchFamily="34" charset="-79"/>
              <a:cs typeface="Gisha" panose="020B0502040204020203" pitchFamily="34" charset="-79"/>
            </a:endParaRPr>
          </a:p>
          <a:p>
            <a:pPr marL="0" indent="0">
              <a:lnSpc>
                <a:spcPts val="2000"/>
              </a:lnSpc>
              <a:spcAft>
                <a:spcPts val="600"/>
              </a:spcAft>
              <a:buFont typeface="+mj-lt"/>
              <a:buNone/>
            </a:pPr>
            <a:r>
              <a:rPr lang="it-IT" altLang="it-IT" dirty="0" smtClean="0">
                <a:latin typeface="Gisha" panose="020B0502040204020203" pitchFamily="34" charset="-79"/>
                <a:cs typeface="Gisha" panose="020B0502040204020203" pitchFamily="34" charset="-79"/>
              </a:rPr>
              <a:t>3.-6 L’intermediario deve  assicurare che le informazioni riguardanti le conoscenze e le esperienze del cliente o potenziale cliente nel settore degli investimenti includano i seguenti elementi, nella misura in cui siano appropriati vista la natura del cliente, la natura e la consistenza del servizio da fornire e il tipo di prodotto od operazione previsti, tra cui la complessità e i rischi connessi: </a:t>
            </a:r>
          </a:p>
          <a:p>
            <a:pPr marL="0" indent="0">
              <a:lnSpc>
                <a:spcPts val="2000"/>
              </a:lnSpc>
              <a:spcAft>
                <a:spcPts val="600"/>
              </a:spcAft>
              <a:buFont typeface="+mj-lt"/>
              <a:buNone/>
            </a:pPr>
            <a:r>
              <a:rPr lang="it-IT" altLang="it-IT" dirty="0" smtClean="0">
                <a:latin typeface="Gisha" panose="020B0502040204020203" pitchFamily="34" charset="-79"/>
                <a:cs typeface="Gisha" panose="020B0502040204020203" pitchFamily="34" charset="-79"/>
              </a:rPr>
              <a:t>i tipi di servizi, operazioni e strumenti finanziari con i quali il cliente ha dimestichezza; </a:t>
            </a:r>
          </a:p>
          <a:p>
            <a:pPr marL="0" indent="0">
              <a:lnSpc>
                <a:spcPts val="2000"/>
              </a:lnSpc>
              <a:spcAft>
                <a:spcPts val="600"/>
              </a:spcAft>
              <a:buFont typeface="+mj-lt"/>
              <a:buNone/>
            </a:pPr>
            <a:r>
              <a:rPr lang="it-IT" altLang="it-IT" dirty="0" smtClean="0">
                <a:latin typeface="Gisha" panose="020B0502040204020203" pitchFamily="34" charset="-79"/>
                <a:cs typeface="Gisha" panose="020B0502040204020203" pitchFamily="34" charset="-79"/>
              </a:rPr>
              <a:t>la natura, il volume e la frequenza delle operazioni su strumenti finanziari realizzate dal cliente e il periodo durante il quale sono state eseguite; </a:t>
            </a:r>
          </a:p>
          <a:p>
            <a:pPr marL="0" indent="0">
              <a:lnSpc>
                <a:spcPts val="2000"/>
              </a:lnSpc>
              <a:spcAft>
                <a:spcPts val="600"/>
              </a:spcAft>
              <a:buFont typeface="+mj-lt"/>
              <a:buNone/>
            </a:pPr>
            <a:r>
              <a:rPr lang="it-IT" altLang="it-IT" dirty="0" smtClean="0">
                <a:latin typeface="Gisha" panose="020B0502040204020203" pitchFamily="34" charset="-79"/>
                <a:cs typeface="Gisha" panose="020B0502040204020203" pitchFamily="34" charset="-79"/>
              </a:rPr>
              <a:t>il livello di istruzione e la professione o, se pertinente, l'ex professione del cliente o del potenziale cliente.  </a:t>
            </a:r>
          </a:p>
          <a:p>
            <a:pPr marL="0" indent="0">
              <a:spcAft>
                <a:spcPts val="600"/>
              </a:spcAft>
              <a:buClr>
                <a:srgbClr val="000000"/>
              </a:buClr>
              <a:buSzPts val="900"/>
              <a:buFont typeface="+mj-lt"/>
              <a:buNone/>
            </a:pPr>
            <a:endParaRPr lang="it-IT" altLang="it-IT" sz="900" dirty="0">
              <a:latin typeface="Calibri" pitchFamily="34" charset="0"/>
            </a:endParaRPr>
          </a:p>
        </p:txBody>
      </p:sp>
      <p:sp>
        <p:nvSpPr>
          <p:cNvPr id="4" name="Slide Number Placeholder 3"/>
          <p:cNvSpPr>
            <a:spLocks noGrp="1"/>
          </p:cNvSpPr>
          <p:nvPr>
            <p:ph type="sldNum" sz="quarter" idx="10"/>
          </p:nvPr>
        </p:nvSpPr>
        <p:spPr/>
        <p:txBody>
          <a:bodyPr/>
          <a:lstStyle/>
          <a:p>
            <a:fld id="{E5037217-9793-4C9A-AF1C-443ACF2A3F9E}" type="slidenum">
              <a:rPr lang="en-US" smtClean="0"/>
              <a:pPr/>
              <a:t>6</a:t>
            </a:fld>
            <a:endParaRPr lang="en-US"/>
          </a:p>
        </p:txBody>
      </p:sp>
    </p:spTree>
    <p:extLst>
      <p:ext uri="{BB962C8B-B14F-4D97-AF65-F5344CB8AC3E}">
        <p14:creationId xmlns:p14="http://schemas.microsoft.com/office/powerpoint/2010/main" xmlns="" val="3042000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smtClean="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smtClean="0">
                <a:latin typeface="Gisha" panose="020B0502040204020203" pitchFamily="34" charset="-79"/>
                <a:cs typeface="Gisha" panose="020B0502040204020203" pitchFamily="34" charset="-79"/>
              </a:rPr>
              <a:t>Nelle disposizioni comuni per la valutazione dell'idoneità e dell'adeguatezza (Articolo 55 del regolamento (UE) 2017/565)</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endParaRPr lang="it-IT" altLang="it-IT" dirty="0" smtClean="0">
              <a:latin typeface="Gisha" panose="020B0502040204020203" pitchFamily="34" charset="-79"/>
              <a:cs typeface="Gisha" panose="020B0502040204020203" pitchFamily="34" charset="-79"/>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smtClean="0">
                <a:latin typeface="Gisha" panose="020B0502040204020203" pitchFamily="34" charset="-79"/>
                <a:cs typeface="Gisha" panose="020B0502040204020203" pitchFamily="34" charset="-79"/>
              </a:rPr>
              <a:t>L’intermediario non deve scoraggiare un cliente o potenziale cliente dal fornire le informazioni richieste ai fini dell'articolo 25, paragrafi 2 e 3, della direttiva 2014/65/UE (al fine delle </a:t>
            </a:r>
            <a:r>
              <a:rPr lang="it-IT" altLang="it-IT" smtClean="0">
                <a:latin typeface="Gisha" panose="020B0502040204020203" pitchFamily="34" charset="-79"/>
                <a:cs typeface="Gisha" panose="020B0502040204020203" pitchFamily="34" charset="-79"/>
              </a:rPr>
              <a:t>valutazione </a:t>
            </a:r>
            <a:r>
              <a:rPr lang="it-IT" altLang="it-IT" smtClean="0">
                <a:latin typeface="Gisha" panose="020B0502040204020203" pitchFamily="34" charset="-79"/>
                <a:cs typeface="Gisha" panose="020B0502040204020203" pitchFamily="34" charset="-79"/>
              </a:rPr>
              <a:t>di </a:t>
            </a:r>
            <a:r>
              <a:rPr lang="it-IT" altLang="it-IT" dirty="0" smtClean="0">
                <a:latin typeface="Gisha" panose="020B0502040204020203" pitchFamily="34" charset="-79"/>
                <a:cs typeface="Gisha" panose="020B0502040204020203" pitchFamily="34" charset="-79"/>
              </a:rPr>
              <a:t>adeguatezza/appropriatezza). </a:t>
            </a:r>
          </a:p>
          <a:p>
            <a:pPr marL="228600" indent="-228600">
              <a:buFont typeface="+mj-lt"/>
              <a:buAutoNum type="arabicPeriod" startAt="2"/>
            </a:pPr>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7</a:t>
            </a:fld>
            <a:endParaRPr lang="en-US"/>
          </a:p>
        </p:txBody>
      </p:sp>
    </p:spTree>
    <p:extLst>
      <p:ext uri="{BB962C8B-B14F-4D97-AF65-F5344CB8AC3E}">
        <p14:creationId xmlns:p14="http://schemas.microsoft.com/office/powerpoint/2010/main" xmlns="" val="1544341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smtClean="0">
                <a:latin typeface="Gisha" panose="020B0502040204020203" pitchFamily="34" charset="-79"/>
                <a:cs typeface="Gisha" panose="020B0502040204020203" pitchFamily="34" charset="-79"/>
              </a:rPr>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3"/>
              <a:tabLst/>
              <a:defRPr/>
            </a:pPr>
            <a:r>
              <a:rPr lang="it-IT" altLang="it-IT" dirty="0" smtClean="0">
                <a:latin typeface="Gisha" panose="020B0502040204020203" pitchFamily="34" charset="-79"/>
                <a:cs typeface="Gisha" panose="020B0502040204020203" pitchFamily="34" charset="-79"/>
              </a:rPr>
              <a:t>L'intermediario può legittimamente fare affidamento sulle informazioni fornite dai clienti o potenziali clienti, a meno che non sia al corrente, o in condizione di esserlo, che esse sono manifestamente superate, inesatte o incomplete.</a:t>
            </a:r>
          </a:p>
          <a:p>
            <a:pPr marL="228600" indent="-228600">
              <a:buFont typeface="+mj-lt"/>
              <a:buAutoNum type="arabicPeriod" startAt="3"/>
            </a:pPr>
            <a:endParaRPr lang="it-IT" alt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8</a:t>
            </a:fld>
            <a:endParaRPr lang="en-US"/>
          </a:p>
        </p:txBody>
      </p:sp>
    </p:spTree>
    <p:extLst>
      <p:ext uri="{BB962C8B-B14F-4D97-AF65-F5344CB8AC3E}">
        <p14:creationId xmlns:p14="http://schemas.microsoft.com/office/powerpoint/2010/main" xmlns="" val="149882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aseline="0" noProof="0" dirty="0" smtClean="0"/>
              <a:t>AUDIO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sz="900" kern="1200" dirty="0" smtClean="0">
                <a:solidFill>
                  <a:schemeClr val="tx1"/>
                </a:solidFill>
                <a:effectLst/>
                <a:latin typeface="+mn-lt"/>
                <a:ea typeface="+mn-ea"/>
                <a:cs typeface="+mn-cs"/>
              </a:rPr>
              <a:t>E ora fermati un secondo per rispondere a questa domanda! </a:t>
            </a:r>
          </a:p>
          <a:p>
            <a:endParaRPr lang="it-IT" baseline="0" noProof="0" dirty="0" smtClean="0"/>
          </a:p>
          <a:p>
            <a:r>
              <a:rPr lang="it-IT" baseline="0" noProof="0" dirty="0" smtClean="0"/>
              <a:t>Feedback</a:t>
            </a:r>
            <a:endParaRPr lang="it-IT" baseline="0" noProof="0" dirty="0"/>
          </a:p>
          <a:p>
            <a:pPr marL="228600" marR="0" indent="-228600" algn="just" defTabSz="685800" rtl="0" eaLnBrk="1" fontAlgn="auto" latinLnBrk="0" hangingPunct="1">
              <a:lnSpc>
                <a:spcPct val="100000"/>
              </a:lnSpc>
              <a:spcBef>
                <a:spcPts val="0"/>
              </a:spcBef>
              <a:spcAft>
                <a:spcPts val="0"/>
              </a:spcAft>
              <a:buClrTx/>
              <a:buSzTx/>
              <a:buFont typeface="+mj-lt"/>
              <a:buAutoNum type="arabicPeriod"/>
              <a:tabLst/>
              <a:defRPr/>
            </a:pPr>
            <a:r>
              <a:rPr lang="it-IT" baseline="0" noProof="0" dirty="0"/>
              <a:t>Esatto/Non esatto! Secondo le disposizioni contenute nell’art. 55 del regolamento 2017/565, l’intermediario deve assicurare che le informazioni riguardanti le conoscenze e le esperienze del cliente nel settore degli investimenti includano la natura, il volume e la frequenza delle operazioni su strumenti finanziari realizzate dal cliente e il periodo durante il quale sono state eseguite.</a:t>
            </a:r>
            <a:endParaRPr lang="it-IT" noProof="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9</a:t>
            </a:fld>
            <a:endParaRPr lang="en-US"/>
          </a:p>
        </p:txBody>
      </p:sp>
    </p:spTree>
    <p:extLst>
      <p:ext uri="{BB962C8B-B14F-4D97-AF65-F5344CB8AC3E}">
        <p14:creationId xmlns:p14="http://schemas.microsoft.com/office/powerpoint/2010/main" xmlns="" val="350896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4A27430-76DD-4ABD-9B8A-4FE6586DCE5A}"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196652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59857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36792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27177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27430-76DD-4ABD-9B8A-4FE6586DCE5A}"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340271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A27430-76DD-4ABD-9B8A-4FE6586DCE5A}"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35328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A27430-76DD-4ABD-9B8A-4FE6586DCE5A}"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402980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27430-76DD-4ABD-9B8A-4FE6586DCE5A}"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187439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27430-76DD-4ABD-9B8A-4FE6586DCE5A}"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417133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176108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208353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74A27430-76DD-4ABD-9B8A-4FE6586DCE5A}" type="datetimeFigureOut">
              <a:rPr lang="en-US" smtClean="0"/>
              <a:pPr/>
              <a:t>11/7/2019</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9E6F7B45-2191-452B-90DB-207385614C81}" type="slidenum">
              <a:rPr lang="en-US" smtClean="0"/>
              <a:pPr/>
              <a:t>‹N›</a:t>
            </a:fld>
            <a:endParaRPr lang="en-US"/>
          </a:p>
        </p:txBody>
      </p:sp>
    </p:spTree>
    <p:extLst>
      <p:ext uri="{BB962C8B-B14F-4D97-AF65-F5344CB8AC3E}">
        <p14:creationId xmlns:p14="http://schemas.microsoft.com/office/powerpoint/2010/main" xmlns="" val="387561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hyperlink" Target="https://pixabay.com/it/sestante-nautica-orientamento-1167013/" TargetMode="Externa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hyperlink" Target="https://pixabay.com/it/confuso-illogico-disorientato-880735/"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hyperlink" Target="https://pixabay.com/it/mano-uomo-orologio-occhiali-lavoro-1076597/"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hyperlink" Target="https://pixabay.com/it/riunione-costruzione-business-2284501/"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hyperlink" Target="https://pixabay.com/it/pollice-mano-braccio-guida-422558/"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hyperlink" Target="https://pixabay.com/it/libri-educazione-scuola-letteratura-484766/"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hyperlink" Target="https://pixabay.com/it/libro-libri-bookshelf-lettura-774837/"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hyperlink" Target="https://pixabay.com/it/stelle-rating-viaggio-quattro-1128772/"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hyperlink" Target="https://tympanus.net/Development/AnimatedCheckboxes/" TargetMode="Externa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493001" y="81894"/>
            <a:ext cx="342900" cy="335414"/>
          </a:xfrm>
          <a:prstGeom prst="ellipse">
            <a:avLst/>
          </a:prstGeom>
          <a:noFill/>
          <a:ln>
            <a:noFill/>
          </a:ln>
        </p:spPr>
        <p:txBody>
          <a:bodyPr wrap="square" lIns="68580" tIns="34290" rIns="68580" bIns="34290" rtlCol="0">
            <a:spAutoFit/>
          </a:bodyPr>
          <a:lstStyle/>
          <a:p>
            <a:pPr algn="ctr"/>
            <a:r>
              <a:rPr lang="en-US" sz="1100" dirty="0">
                <a:solidFill>
                  <a:srgbClr val="E5E7E7"/>
                </a:solidFill>
                <a:latin typeface="Lato Light" panose="020F0302020204030203" pitchFamily="34" charset="0"/>
                <a:sym typeface="Wingdings 2" panose="05020102010507070707" pitchFamily="18" charset="2"/>
              </a:rPr>
              <a:t></a:t>
            </a:r>
            <a:endParaRPr lang="en-US" sz="1100" dirty="0">
              <a:solidFill>
                <a:srgbClr val="E5E7E7"/>
              </a:solidFill>
              <a:latin typeface="Lato Light" panose="020F0302020204030203" pitchFamily="34" charset="0"/>
            </a:endParaRPr>
          </a:p>
        </p:txBody>
      </p:sp>
      <p:sp>
        <p:nvSpPr>
          <p:cNvPr id="18" name="Rectangle 17">
            <a:hlinkClick r:id="" action="ppaction://noaction"/>
          </p:cNvPr>
          <p:cNvSpPr/>
          <p:nvPr/>
        </p:nvSpPr>
        <p:spPr>
          <a:xfrm>
            <a:off x="7493001" y="81894"/>
            <a:ext cx="3429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100" dirty="0"/>
          </a:p>
        </p:txBody>
      </p:sp>
      <p:sp>
        <p:nvSpPr>
          <p:cNvPr id="2" name="Rettangolo 1">
            <a:extLst>
              <a:ext uri="{FF2B5EF4-FFF2-40B4-BE49-F238E27FC236}">
                <a16:creationId xmlns:a16="http://schemas.microsoft.com/office/drawing/2014/main" xmlns="" id="{42F6342F-5A1B-48DF-B654-D56E168BEE07}"/>
              </a:ext>
            </a:extLst>
          </p:cNvPr>
          <p:cNvSpPr/>
          <p:nvPr/>
        </p:nvSpPr>
        <p:spPr>
          <a:xfrm>
            <a:off x="0" y="652604"/>
            <a:ext cx="9144000" cy="333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sz="1800" dirty="0"/>
          </a:p>
        </p:txBody>
      </p:sp>
      <p:sp>
        <p:nvSpPr>
          <p:cNvPr id="12" name="Rounded Rectangle 11">
            <a:hlinkClick r:id="rId4" action="ppaction://hlinksldjump"/>
          </p:cNvPr>
          <p:cNvSpPr/>
          <p:nvPr/>
        </p:nvSpPr>
        <p:spPr>
          <a:xfrm>
            <a:off x="3543300" y="3251501"/>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800" b="1" spc="225" dirty="0">
                <a:solidFill>
                  <a:schemeClr val="tx1"/>
                </a:solidFill>
                <a:latin typeface="Lato Light" panose="020F0302020204030203" pitchFamily="34" charset="0"/>
              </a:rPr>
              <a:t>LEZIONE 4</a:t>
            </a:r>
          </a:p>
        </p:txBody>
      </p:sp>
      <p:sp>
        <p:nvSpPr>
          <p:cNvPr id="17" name="TextBox 15">
            <a:extLst>
              <a:ext uri="{FF2B5EF4-FFF2-40B4-BE49-F238E27FC236}">
                <a16:creationId xmlns:a16="http://schemas.microsoft.com/office/drawing/2014/main" xmlns="" id="{64309341-FD8B-4313-BC02-959B0DA115C2}"/>
              </a:ext>
            </a:extLst>
          </p:cNvPr>
          <p:cNvSpPr txBox="1"/>
          <p:nvPr/>
        </p:nvSpPr>
        <p:spPr>
          <a:xfrm>
            <a:off x="0" y="1579783"/>
            <a:ext cx="9144000" cy="961802"/>
          </a:xfrm>
          <a:prstGeom prst="rect">
            <a:avLst/>
          </a:prstGeom>
          <a:noFill/>
        </p:spPr>
        <p:txBody>
          <a:bodyPr wrap="square" lIns="68580" tIns="34290" rIns="68580" bIns="34290" rtlCol="0">
            <a:spAutoFit/>
          </a:bodyPr>
          <a:lstStyle/>
          <a:p>
            <a:pPr algn="ctr"/>
            <a:endParaRPr lang="it-IT" sz="1800" dirty="0">
              <a:latin typeface="Merriweather" panose="00000500000000000000" pitchFamily="2" charset="0"/>
            </a:endParaRPr>
          </a:p>
          <a:p>
            <a:pPr algn="ctr"/>
            <a:r>
              <a:rPr lang="it-IT" sz="2000" dirty="0">
                <a:solidFill>
                  <a:srgbClr val="FF0000"/>
                </a:solidFill>
                <a:latin typeface="Gisha" pitchFamily="34" charset="-79"/>
                <a:cs typeface="Gisha" pitchFamily="34" charset="-79"/>
              </a:rPr>
              <a:t>Modulo 1 </a:t>
            </a:r>
          </a:p>
          <a:p>
            <a:pPr algn="ctr"/>
            <a:r>
              <a:rPr lang="it-IT" sz="2000" dirty="0">
                <a:solidFill>
                  <a:srgbClr val="FF0000"/>
                </a:solidFill>
                <a:latin typeface="Gisha" pitchFamily="34" charset="-79"/>
                <a:cs typeface="Gisha" pitchFamily="34" charset="-79"/>
              </a:rPr>
              <a:t>Gestione di portafoglio e valutazione di adeguatezza</a:t>
            </a:r>
            <a:endParaRPr lang="en-US" sz="2000" dirty="0">
              <a:solidFill>
                <a:srgbClr val="FF0000"/>
              </a:solidFill>
              <a:latin typeface="Gisha" pitchFamily="34" charset="-79"/>
              <a:cs typeface="Gisha" pitchFamily="34" charset="-79"/>
            </a:endParaRPr>
          </a:p>
        </p:txBody>
      </p:sp>
      <p:sp>
        <p:nvSpPr>
          <p:cNvPr id="20" name="Rectangle 4">
            <a:extLst>
              <a:ext uri="{FF2B5EF4-FFF2-40B4-BE49-F238E27FC236}">
                <a16:creationId xmlns:a16="http://schemas.microsoft.com/office/drawing/2014/main" xmlns="" id="{6F92717E-7CDE-4CCC-A194-5CC8A5A8F348}"/>
              </a:ext>
            </a:extLst>
          </p:cNvPr>
          <p:cNvSpPr/>
          <p:nvPr/>
        </p:nvSpPr>
        <p:spPr>
          <a:xfrm>
            <a:off x="1" y="808087"/>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r>
              <a:rPr lang="it-IT" sz="2800" dirty="0">
                <a:latin typeface="Gisha" pitchFamily="34" charset="-79"/>
                <a:cs typeface="Gisha" pitchFamily="34" charset="-79"/>
              </a:rPr>
              <a:t>Gestione di portafoglio e valutazione di adeguatezza</a:t>
            </a:r>
          </a:p>
        </p:txBody>
      </p:sp>
      <p:sp>
        <p:nvSpPr>
          <p:cNvPr id="10" name="CasellaDiTesto 9"/>
          <p:cNvSpPr txBox="1"/>
          <p:nvPr/>
        </p:nvSpPr>
        <p:spPr>
          <a:xfrm>
            <a:off x="3368040" y="69275"/>
            <a:ext cx="2188869" cy="584775"/>
          </a:xfrm>
          <a:prstGeom prst="rect">
            <a:avLst/>
          </a:prstGeom>
          <a:noFill/>
        </p:spPr>
        <p:txBody>
          <a:bodyPr wrap="none" rtlCol="0">
            <a:spAutoFit/>
          </a:bodyPr>
          <a:lstStyle/>
          <a:p>
            <a:r>
              <a:rPr lang="it-IT" sz="3200" dirty="0" err="1">
                <a:latin typeface="Gisha" pitchFamily="34" charset="-79"/>
                <a:cs typeface="Gisha" pitchFamily="34" charset="-79"/>
              </a:rPr>
              <a:t>Storyboard</a:t>
            </a:r>
            <a:endParaRPr lang="it-IT" sz="3200" dirty="0">
              <a:latin typeface="Gisha" pitchFamily="34" charset="-79"/>
              <a:cs typeface="Gisha" pitchFamily="34" charset="-79"/>
            </a:endParaRPr>
          </a:p>
        </p:txBody>
      </p:sp>
      <p:sp>
        <p:nvSpPr>
          <p:cNvPr id="13" name="Rectangle 4">
            <a:extLst>
              <a:ext uri="{FF2B5EF4-FFF2-40B4-BE49-F238E27FC236}">
                <a16:creationId xmlns:a16="http://schemas.microsoft.com/office/drawing/2014/main" xmlns="" id="{A2373C69-AC25-44B2-9622-F5AAEA015FCA}"/>
              </a:ext>
            </a:extLst>
          </p:cNvPr>
          <p:cNvSpPr/>
          <p:nvPr/>
        </p:nvSpPr>
        <p:spPr>
          <a:xfrm>
            <a:off x="1" y="4619161"/>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endParaRPr lang="it-IT" sz="2800" dirty="0">
              <a:latin typeface="Gisha" pitchFamily="34" charset="-79"/>
              <a:cs typeface="Gisha" pitchFamily="34" charset="-79"/>
            </a:endParaRPr>
          </a:p>
        </p:txBody>
      </p:sp>
      <p:sp>
        <p:nvSpPr>
          <p:cNvPr id="16" name="TextBox 15"/>
          <p:cNvSpPr txBox="1"/>
          <p:nvPr/>
        </p:nvSpPr>
        <p:spPr>
          <a:xfrm>
            <a:off x="0" y="3874696"/>
            <a:ext cx="9144000" cy="500137"/>
          </a:xfrm>
          <a:prstGeom prst="rect">
            <a:avLst/>
          </a:prstGeom>
          <a:noFill/>
        </p:spPr>
        <p:txBody>
          <a:bodyPr wrap="square" lIns="68580" tIns="34290" rIns="68580" bIns="34290" rtlCol="0">
            <a:spAutoFit/>
          </a:bodyPr>
          <a:lstStyle/>
          <a:p>
            <a:pPr algn="ctr"/>
            <a:r>
              <a:rPr lang="it-IT" sz="2800" dirty="0">
                <a:latin typeface="Gisha" panose="020B0502040204020203" pitchFamily="34" charset="-79"/>
                <a:cs typeface="Gisha" panose="020B0502040204020203" pitchFamily="34" charset="-79"/>
              </a:rPr>
              <a:t>Gli orientamenti dell’ESMA - Parte 1</a:t>
            </a:r>
            <a:endParaRPr lang="en-US" sz="2800" dirty="0">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xmlns="" val="776256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xmlns="" id="{DDBE69BB-66B3-4389-9170-DDA0A6C3EC21}"/>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36682"/>
          <a:stretch/>
        </p:blipFill>
        <p:spPr>
          <a:xfrm>
            <a:off x="18647" y="0"/>
            <a:ext cx="5789724"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xmlns=""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xmlns=""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xmlns=""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Ambito di applicazione degli orientamenti ESMA</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9</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xmlns=""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xmlns=""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https://pixabay.com/it/sestante-nautica-orientamento-1167013/</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xmlns="" id="{EFCBE997-5260-4861-B58F-860BBE04AC26}"/>
              </a:ext>
            </a:extLst>
          </p:cNvPr>
          <p:cNvSpPr txBox="1"/>
          <p:nvPr/>
        </p:nvSpPr>
        <p:spPr>
          <a:xfrm>
            <a:off x="3472759" y="2736091"/>
            <a:ext cx="5590965" cy="2682786"/>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L’ambito di applicazione degli orientamenti dell’ESMA:</a:t>
            </a:r>
          </a:p>
          <a:p>
            <a:pPr>
              <a:lnSpc>
                <a:spcPts val="2000"/>
              </a:lnSpc>
              <a:spcAft>
                <a:spcPts val="600"/>
              </a:spcAft>
              <a:defRPr/>
            </a:pPr>
            <a:r>
              <a:rPr lang="it-IT" altLang="it-IT" b="1" dirty="0">
                <a:latin typeface="Gisha" panose="020B0502040204020203" pitchFamily="34" charset="-79"/>
                <a:cs typeface="Gisha" panose="020B0502040204020203" pitchFamily="34" charset="-79"/>
              </a:rPr>
              <a:t>Servizi interessati </a:t>
            </a:r>
            <a:r>
              <a:rPr lang="it-IT" altLang="it-IT" dirty="0">
                <a:latin typeface="Gisha" panose="020B0502040204020203" pitchFamily="34" charset="-79"/>
                <a:cs typeface="Gisha" panose="020B0502040204020203" pitchFamily="34" charset="-79"/>
              </a:rPr>
              <a:t> </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consulenza in materia di investimenti;</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gestione di portafogli. </a:t>
            </a:r>
          </a:p>
          <a:p>
            <a:pPr>
              <a:lnSpc>
                <a:spcPts val="2000"/>
              </a:lnSpc>
              <a:spcAft>
                <a:spcPts val="600"/>
              </a:spcAft>
              <a:defRPr/>
            </a:pPr>
            <a:r>
              <a:rPr lang="it-IT" altLang="it-IT" b="1" dirty="0">
                <a:latin typeface="Gisha" panose="020B0502040204020203" pitchFamily="34" charset="-79"/>
                <a:cs typeface="Gisha" panose="020B0502040204020203" pitchFamily="34" charset="-79"/>
              </a:rPr>
              <a:t>Clientela di riferimento </a:t>
            </a:r>
            <a:r>
              <a:rPr lang="it-IT" altLang="it-IT" dirty="0">
                <a:latin typeface="Gisha" panose="020B0502040204020203" pitchFamily="34" charset="-79"/>
                <a:cs typeface="Gisha" panose="020B0502040204020203" pitchFamily="34" charset="-79"/>
              </a:rPr>
              <a:t> </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clienti al dettaglio;</a:t>
            </a:r>
          </a:p>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clienti professionali.</a:t>
            </a:r>
          </a:p>
          <a:p>
            <a:pPr>
              <a:lnSpc>
                <a:spcPts val="2000"/>
              </a:lnSpc>
              <a:spcAft>
                <a:spcPts val="600"/>
              </a:spcAft>
              <a:defRPr/>
            </a:pPr>
            <a:r>
              <a:rPr lang="it-IT" altLang="it-IT" dirty="0">
                <a:latin typeface="Gisha" panose="020B0502040204020203" pitchFamily="34" charset="-79"/>
                <a:cs typeface="Gisha" panose="020B0502040204020203" pitchFamily="34" charset="-79"/>
              </a:rPr>
              <a:t>.</a:t>
            </a:r>
          </a:p>
        </p:txBody>
      </p:sp>
      <p:sp>
        <p:nvSpPr>
          <p:cNvPr id="21" name="TextBox 18">
            <a:extLst>
              <a:ext uri="{FF2B5EF4-FFF2-40B4-BE49-F238E27FC236}">
                <a16:creationId xmlns:a16="http://schemas.microsoft.com/office/drawing/2014/main" xmlns="" id="{B7B2E700-1150-4109-A13E-067DCEEA8FBA}"/>
              </a:ext>
            </a:extLst>
          </p:cNvPr>
          <p:cNvSpPr txBox="1"/>
          <p:nvPr/>
        </p:nvSpPr>
        <p:spPr>
          <a:xfrm>
            <a:off x="3274169" y="966533"/>
            <a:ext cx="5683474" cy="1272143"/>
          </a:xfrm>
          <a:prstGeom prst="rect">
            <a:avLst/>
          </a:prstGeom>
          <a:noFill/>
        </p:spPr>
        <p:txBody>
          <a:bodyPr wrap="square" rtlCol="0">
            <a:spAutoFit/>
          </a:bodyPr>
          <a:lstStyle/>
          <a:p>
            <a:pPr algn="ctr">
              <a:lnSpc>
                <a:spcPts val="2000"/>
              </a:lnSpc>
              <a:spcAft>
                <a:spcPts val="600"/>
              </a:spcAft>
              <a:defRPr/>
            </a:pPr>
            <a:r>
              <a:rPr lang="it-IT" altLang="it-IT" b="1" dirty="0">
                <a:latin typeface="Gisha" panose="020B0502040204020203" pitchFamily="34" charset="-79"/>
                <a:cs typeface="Gisha" panose="020B0502040204020203" pitchFamily="34" charset="-79"/>
              </a:rPr>
              <a:t>Gli orientamenti dell’ESMA su alcuni aspetti dei requisiti di adeguatezza prescritti dalla MiFID1</a:t>
            </a:r>
          </a:p>
          <a:p>
            <a:pPr>
              <a:lnSpc>
                <a:spcPts val="2000"/>
              </a:lnSpc>
              <a:spcAft>
                <a:spcPts val="600"/>
              </a:spcAft>
              <a:defRPr/>
            </a:pPr>
            <a:endParaRPr lang="it-IT" altLang="it-IT" dirty="0">
              <a:latin typeface="Gisha" panose="020B0502040204020203" pitchFamily="34" charset="-79"/>
              <a:cs typeface="Gisha" panose="020B0502040204020203" pitchFamily="34" charset="-79"/>
            </a:endParaRPr>
          </a:p>
          <a:p>
            <a:pPr algn="ctr">
              <a:lnSpc>
                <a:spcPts val="2000"/>
              </a:lnSpc>
              <a:spcAft>
                <a:spcPts val="600"/>
              </a:spcAft>
              <a:defRPr/>
            </a:pPr>
            <a:r>
              <a:rPr lang="it-IT" altLang="it-IT" b="1" dirty="0">
                <a:latin typeface="Gisha" panose="020B0502040204020203" pitchFamily="34" charset="-79"/>
                <a:cs typeface="Gisha" panose="020B0502040204020203" pitchFamily="34" charset="-79"/>
              </a:rPr>
              <a:t>ESMA/2012/387 | 25 giugno 2012</a:t>
            </a:r>
          </a:p>
        </p:txBody>
      </p:sp>
      <p:sp>
        <p:nvSpPr>
          <p:cNvPr id="20" name="Ovale 19">
            <a:extLst>
              <a:ext uri="{FF2B5EF4-FFF2-40B4-BE49-F238E27FC236}">
                <a16:creationId xmlns:a16="http://schemas.microsoft.com/office/drawing/2014/main" xmlns="" id="{C94A9D3D-1B8D-49CB-937E-E03530C12FA6}"/>
              </a:ext>
            </a:extLst>
          </p:cNvPr>
          <p:cNvSpPr/>
          <p:nvPr/>
        </p:nvSpPr>
        <p:spPr>
          <a:xfrm>
            <a:off x="3332673" y="6066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xmlns="" id="{89AF3291-E65F-4F3E-82B9-462F9A6CDBA8}"/>
              </a:ext>
            </a:extLst>
          </p:cNvPr>
          <p:cNvSpPr/>
          <p:nvPr/>
        </p:nvSpPr>
        <p:spPr>
          <a:xfrm>
            <a:off x="3332674" y="2424222"/>
            <a:ext cx="621140"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3-9</a:t>
            </a:r>
          </a:p>
        </p:txBody>
      </p:sp>
    </p:spTree>
    <p:custDataLst>
      <p:tags r:id="rId1"/>
    </p:custDataLst>
    <p:extLst>
      <p:ext uri="{BB962C8B-B14F-4D97-AF65-F5344CB8AC3E}">
        <p14:creationId xmlns:p14="http://schemas.microsoft.com/office/powerpoint/2010/main" xmlns="" val="334291551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xmlns="" id="{71F847FC-EF7C-48D3-B4E9-FA6BE1B90CD1}"/>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38390"/>
          <a:stretch/>
        </p:blipFill>
        <p:spPr>
          <a:xfrm>
            <a:off x="18646" y="0"/>
            <a:ext cx="4753377"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xmlns=""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xmlns=""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xmlns=""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Ambito di applicazione</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xmlns=""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xmlns=""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https://pixabay.com/it/confuso-illogico-disorientato-880735/</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xmlns="" id="{EFCBE997-5260-4861-B58F-860BBE04AC26}"/>
              </a:ext>
            </a:extLst>
          </p:cNvPr>
          <p:cNvSpPr txBox="1"/>
          <p:nvPr/>
        </p:nvSpPr>
        <p:spPr>
          <a:xfrm>
            <a:off x="3461795" y="3373488"/>
            <a:ext cx="5590965" cy="861774"/>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presta un servizio di gestione del portafoglio, un intermediario non deve decidere di negoziare se nessuno dei servizi o degli strumenti è idoneo per il cliente. </a:t>
            </a:r>
          </a:p>
        </p:txBody>
      </p:sp>
      <p:sp>
        <p:nvSpPr>
          <p:cNvPr id="21" name="TextBox 18">
            <a:extLst>
              <a:ext uri="{FF2B5EF4-FFF2-40B4-BE49-F238E27FC236}">
                <a16:creationId xmlns:a16="http://schemas.microsoft.com/office/drawing/2014/main" xmlns="" id="{B7B2E700-1150-4109-A13E-067DCEEA8FBA}"/>
              </a:ext>
            </a:extLst>
          </p:cNvPr>
          <p:cNvSpPr txBox="1"/>
          <p:nvPr/>
        </p:nvSpPr>
        <p:spPr>
          <a:xfrm>
            <a:off x="3461795" y="1251075"/>
            <a:ext cx="5683474" cy="586122"/>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Valutazione dell'idoneità e relazioni sull'idoneità </a:t>
            </a:r>
          </a:p>
          <a:p>
            <a:pPr marL="269875">
              <a:lnSpc>
                <a:spcPts val="2000"/>
              </a:lnSpc>
              <a:defRPr/>
            </a:pPr>
            <a:r>
              <a:rPr lang="it-IT" altLang="it-IT" dirty="0">
                <a:latin typeface="Gisha" panose="020B0502040204020203" pitchFamily="34" charset="-79"/>
                <a:cs typeface="Gisha" panose="020B0502040204020203" pitchFamily="34" charset="-79"/>
              </a:rPr>
              <a:t>(Articolo 54 del regolamento (UE) 2017/565)</a:t>
            </a:r>
          </a:p>
        </p:txBody>
      </p:sp>
      <p:sp>
        <p:nvSpPr>
          <p:cNvPr id="20" name="Ovale 19">
            <a:extLst>
              <a:ext uri="{FF2B5EF4-FFF2-40B4-BE49-F238E27FC236}">
                <a16:creationId xmlns:a16="http://schemas.microsoft.com/office/drawing/2014/main" xmlns="" id="{C94A9D3D-1B8D-49CB-937E-E03530C12FA6}"/>
              </a:ext>
            </a:extLst>
          </p:cNvPr>
          <p:cNvSpPr/>
          <p:nvPr/>
        </p:nvSpPr>
        <p:spPr>
          <a:xfrm>
            <a:off x="3428999"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xmlns="" id="{89AF3291-E65F-4F3E-82B9-462F9A6CDBA8}"/>
              </a:ext>
            </a:extLst>
          </p:cNvPr>
          <p:cNvSpPr/>
          <p:nvPr/>
        </p:nvSpPr>
        <p:spPr>
          <a:xfrm>
            <a:off x="3428999" y="265628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xmlns="" val="16329773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xmlns="" id="{8DD2D966-962A-4371-A64D-5D5C10D76E52}"/>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44678"/>
          <a:stretch/>
        </p:blipFill>
        <p:spPr>
          <a:xfrm>
            <a:off x="4129" y="-12900"/>
            <a:ext cx="4278928" cy="515639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xmlns=""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xmlns=""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xmlns="" id="{9DAF13B7-69C1-4416-88CB-D5439285AF73}"/>
                </a:ext>
              </a:extLst>
            </p:cNvPr>
            <p:cNvSpPr txBox="1"/>
            <p:nvPr/>
          </p:nvSpPr>
          <p:spPr>
            <a:xfrm>
              <a:off x="4715962" y="1437780"/>
              <a:ext cx="3482977" cy="1740210"/>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presta il  servizio di gestione del portafoglio che comporta dei cambiamenti negli investimenti, mediante la vendita di uno strumento e l'acquisto di un altro o mediante l'esercizio del diritto di apportare una modifica a uno strumento esistente, l’intermediario raccoglie le necessarie informazioni sugli investimenti esistenti del cliente e sui nuovi investimenti raccomandati e effettua un'analisi dei costi e benefici del cambiamento, in modo tale da essere ragionevolmente in grado di dimostrare che i benefici del cambiamento sono maggiori dei relativi costi.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xmlns=""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1/6</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2</a:t>
            </a:r>
          </a:p>
        </p:txBody>
      </p:sp>
      <p:sp>
        <p:nvSpPr>
          <p:cNvPr id="39" name="Rettangolo 38">
            <a:extLst>
              <a:ext uri="{FF2B5EF4-FFF2-40B4-BE49-F238E27FC236}">
                <a16:creationId xmlns:a16="http://schemas.microsoft.com/office/drawing/2014/main" xmlns=""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https://pixabay.com/it/mano-uomo-orologio-occhiali-lavoro-1076597/</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xmlns=""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xmlns="" id="{35C11A15-4910-45BE-B923-82A9F10F7695}"/>
              </a:ext>
            </a:extLst>
          </p:cNvPr>
          <p:cNvSpPr/>
          <p:nvPr/>
        </p:nvSpPr>
        <p:spPr>
          <a:xfrm>
            <a:off x="3509142" y="776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xmlns="" id="{E179C0BC-C59A-42F0-82EA-FBA402410073}"/>
              </a:ext>
            </a:extLst>
          </p:cNvPr>
          <p:cNvSpPr txBox="1"/>
          <p:nvPr/>
        </p:nvSpPr>
        <p:spPr>
          <a:xfrm>
            <a:off x="3699599" y="1083279"/>
            <a:ext cx="5683474" cy="605294"/>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Valutazione dell'idoneità e relazioni sull'idoneità </a:t>
            </a:r>
          </a:p>
          <a:p>
            <a:pPr indent="269875">
              <a:lnSpc>
                <a:spcPts val="2000"/>
              </a:lnSpc>
              <a:defRPr/>
            </a:pPr>
            <a:r>
              <a:rPr lang="it-IT" altLang="it-IT" dirty="0">
                <a:latin typeface="Gisha" panose="020B0502040204020203" pitchFamily="34" charset="-79"/>
                <a:cs typeface="Gisha" panose="020B0502040204020203" pitchFamily="34" charset="-79"/>
              </a:rPr>
              <a:t>(Articolo 54 del regolamento (UE) 2017/565)</a:t>
            </a:r>
          </a:p>
        </p:txBody>
      </p:sp>
      <p:sp>
        <p:nvSpPr>
          <p:cNvPr id="20" name="Ovale 19">
            <a:extLst>
              <a:ext uri="{FF2B5EF4-FFF2-40B4-BE49-F238E27FC236}">
                <a16:creationId xmlns:a16="http://schemas.microsoft.com/office/drawing/2014/main" xmlns="" id="{67B924D2-1D72-41A4-8D3C-34940E900AD4}"/>
              </a:ext>
            </a:extLst>
          </p:cNvPr>
          <p:cNvSpPr/>
          <p:nvPr/>
        </p:nvSpPr>
        <p:spPr>
          <a:xfrm>
            <a:off x="3513922" y="192409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xmlns="" val="178470087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xmlns="" id="{29690FD6-0DC2-4718-9558-A9DEDE9ECF35}"/>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32109"/>
          <a:stretch/>
        </p:blipFill>
        <p:spPr>
          <a:xfrm>
            <a:off x="-1621" y="-12900"/>
            <a:ext cx="5578778" cy="5135829"/>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xmlns=""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xmlns=""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xmlns="" id="{9DAF13B7-69C1-4416-88CB-D5439285AF73}"/>
                </a:ext>
              </a:extLst>
            </p:cNvPr>
            <p:cNvSpPr txBox="1"/>
            <p:nvPr/>
          </p:nvSpPr>
          <p:spPr>
            <a:xfrm>
              <a:off x="4715962" y="1437780"/>
              <a:ext cx="3482977" cy="1740210"/>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un cliente è una persona giuridica o un gruppo composto da due o più persone fisiche oppure quando una o più persone fisiche sono rappresentate da un'altra persona fisica, l'intermediario elabora e applica una politica atta a definire quale soggetto debba essere interessato dalla valutazione dell'idoneità e come tale valutazione sia condotta nella pratica, specificando tra l'altro presso quale soggetto dovrebbero essere raccolte le informazioni relative a conoscenze ed esperienza, situazione finanziaria e obiettivi di investimento. L'intermediario registra tale politica.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xmlns=""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2/6</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3</a:t>
            </a:r>
          </a:p>
        </p:txBody>
      </p:sp>
      <p:sp>
        <p:nvSpPr>
          <p:cNvPr id="39" name="Rettangolo 38">
            <a:extLst>
              <a:ext uri="{FF2B5EF4-FFF2-40B4-BE49-F238E27FC236}">
                <a16:creationId xmlns:a16="http://schemas.microsoft.com/office/drawing/2014/main" xmlns=""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https://pixabay.com/it/riunione-costruzione-business-2284501/</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xmlns=""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xmlns="" id="{35C11A15-4910-45BE-B923-82A9F10F7695}"/>
              </a:ext>
            </a:extLst>
          </p:cNvPr>
          <p:cNvSpPr/>
          <p:nvPr/>
        </p:nvSpPr>
        <p:spPr>
          <a:xfrm>
            <a:off x="3509142" y="776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xmlns="" id="{E179C0BC-C59A-42F0-82EA-FBA402410073}"/>
              </a:ext>
            </a:extLst>
          </p:cNvPr>
          <p:cNvSpPr txBox="1"/>
          <p:nvPr/>
        </p:nvSpPr>
        <p:spPr>
          <a:xfrm>
            <a:off x="3699599" y="1083279"/>
            <a:ext cx="5683474" cy="605294"/>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Valutazione dell'idoneità e relazioni sull'idoneità </a:t>
            </a:r>
          </a:p>
          <a:p>
            <a:pPr indent="269875">
              <a:lnSpc>
                <a:spcPts val="2000"/>
              </a:lnSpc>
              <a:defRPr/>
            </a:pPr>
            <a:r>
              <a:rPr lang="it-IT" altLang="it-IT" dirty="0">
                <a:latin typeface="Gisha" panose="020B0502040204020203" pitchFamily="34" charset="-79"/>
                <a:cs typeface="Gisha" panose="020B0502040204020203" pitchFamily="34" charset="-79"/>
              </a:rPr>
              <a:t>(Articolo 54 del regolamento (UE) 2017/565)</a:t>
            </a:r>
          </a:p>
        </p:txBody>
      </p:sp>
      <p:sp>
        <p:nvSpPr>
          <p:cNvPr id="20" name="Ovale 19">
            <a:extLst>
              <a:ext uri="{FF2B5EF4-FFF2-40B4-BE49-F238E27FC236}">
                <a16:creationId xmlns:a16="http://schemas.microsoft.com/office/drawing/2014/main" xmlns="" id="{67B924D2-1D72-41A4-8D3C-34940E900AD4}"/>
              </a:ext>
            </a:extLst>
          </p:cNvPr>
          <p:cNvSpPr/>
          <p:nvPr/>
        </p:nvSpPr>
        <p:spPr>
          <a:xfrm>
            <a:off x="3513922" y="192409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xmlns="" val="310187854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xmlns="" id="{42884CBE-93CB-4E58-AE90-89A4D15A31D9}"/>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24366"/>
          <a:stretch/>
        </p:blipFill>
        <p:spPr>
          <a:xfrm>
            <a:off x="-12880" y="333375"/>
            <a:ext cx="6915955" cy="4476750"/>
          </a:xfrm>
          <a:prstGeom prst="rect">
            <a:avLst/>
          </a:prstGeom>
        </p:spPr>
      </p:pic>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xmlns="" id="{DBE03A39-1384-4353-BB99-6F154DC7B642}"/>
              </a:ext>
            </a:extLst>
          </p:cNvPr>
          <p:cNvGrpSpPr/>
          <p:nvPr/>
        </p:nvGrpSpPr>
        <p:grpSpPr>
          <a:xfrm>
            <a:off x="3440603" y="-12899"/>
            <a:ext cx="5692139" cy="5156400"/>
            <a:chOff x="4563649" y="0"/>
            <a:chExt cx="3794760" cy="3401568"/>
          </a:xfrm>
          <a:solidFill>
            <a:schemeClr val="bg1"/>
          </a:solidFill>
        </p:grpSpPr>
        <p:sp>
          <p:nvSpPr>
            <p:cNvPr id="63" name="Rectangle 13">
              <a:extLst>
                <a:ext uri="{FF2B5EF4-FFF2-40B4-BE49-F238E27FC236}">
                  <a16:creationId xmlns:a16="http://schemas.microsoft.com/office/drawing/2014/main" xmlns="" id="{2BDFE3A1-4839-454F-82AC-7FFEF99C480C}"/>
                </a:ext>
              </a:extLst>
            </p:cNvPr>
            <p:cNvSpPr/>
            <p:nvPr/>
          </p:nvSpPr>
          <p:spPr>
            <a:xfrm>
              <a:off x="4563649"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xmlns="" id="{9DAF13B7-69C1-4416-88CB-D5439285AF73}"/>
                </a:ext>
              </a:extLst>
            </p:cNvPr>
            <p:cNvSpPr txBox="1"/>
            <p:nvPr/>
          </p:nvSpPr>
          <p:spPr>
            <a:xfrm>
              <a:off x="4715962" y="1378308"/>
              <a:ext cx="3482977" cy="1909405"/>
            </a:xfrm>
            <a:prstGeom prst="rect">
              <a:avLst/>
            </a:prstGeom>
            <a:grp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Quando una persona fisica è rappresentata da un'altra persona fisica o quando per la valutazione dell'idoneità debba essere considerata una persona giuridica che ha chiesto un trattamento come cliente professionale conformemente all'allegato II, sezione 2, della direttiva 2014/65/UE, la situazione finanziaria e gli obiettivi di investimento sono quelli della persona giuridica o, in relazione alla persona fisica, del cliente sottostante piuttosto che quelli del rappresentante. Le conoscenze ed esperienze sono quelle del rappresentante della persona fisica o della persona autorizzata a effettuare operazioni per conto del cliente sottostante. </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xmlns=""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3/6</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4</a:t>
            </a:r>
          </a:p>
        </p:txBody>
      </p:sp>
      <p:sp>
        <p:nvSpPr>
          <p:cNvPr id="39" name="Rettangolo 38">
            <a:extLst>
              <a:ext uri="{FF2B5EF4-FFF2-40B4-BE49-F238E27FC236}">
                <a16:creationId xmlns:a16="http://schemas.microsoft.com/office/drawing/2014/main" xmlns=""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https://pixabay.com/it/pollice-mano-braccio-guida-422558/</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25" name="Ovale 24">
            <a:extLst>
              <a:ext uri="{FF2B5EF4-FFF2-40B4-BE49-F238E27FC236}">
                <a16:creationId xmlns:a16="http://schemas.microsoft.com/office/drawing/2014/main" xmlns="" id="{1AE967E7-665F-4FD1-ABF8-7458B9A84DC6}"/>
              </a:ext>
            </a:extLst>
          </p:cNvPr>
          <p:cNvSpPr/>
          <p:nvPr/>
        </p:nvSpPr>
        <p:spPr>
          <a:xfrm>
            <a:off x="0" y="49719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18" name="Ovale 17">
            <a:extLst>
              <a:ext uri="{FF2B5EF4-FFF2-40B4-BE49-F238E27FC236}">
                <a16:creationId xmlns:a16="http://schemas.microsoft.com/office/drawing/2014/main" xmlns="" id="{35C11A15-4910-45BE-B923-82A9F10F7695}"/>
              </a:ext>
            </a:extLst>
          </p:cNvPr>
          <p:cNvSpPr/>
          <p:nvPr/>
        </p:nvSpPr>
        <p:spPr>
          <a:xfrm>
            <a:off x="3509142" y="776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19" name="TextBox 18">
            <a:extLst>
              <a:ext uri="{FF2B5EF4-FFF2-40B4-BE49-F238E27FC236}">
                <a16:creationId xmlns:a16="http://schemas.microsoft.com/office/drawing/2014/main" xmlns="" id="{E179C0BC-C59A-42F0-82EA-FBA402410073}"/>
              </a:ext>
            </a:extLst>
          </p:cNvPr>
          <p:cNvSpPr txBox="1"/>
          <p:nvPr/>
        </p:nvSpPr>
        <p:spPr>
          <a:xfrm>
            <a:off x="3699599" y="1083279"/>
            <a:ext cx="5683474" cy="605294"/>
          </a:xfrm>
          <a:prstGeom prst="rect">
            <a:avLst/>
          </a:prstGeom>
          <a:noFill/>
        </p:spPr>
        <p:txBody>
          <a:bodyPr wrap="square" rtlCol="0">
            <a:spAutoFit/>
          </a:bodyPr>
          <a:lstStyle/>
          <a:p>
            <a:pPr marL="285750" indent="-285750">
              <a:lnSpc>
                <a:spcPts val="2000"/>
              </a:lnSpc>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Valutazione dell'idoneità e relazioni sull'idoneità</a:t>
            </a:r>
          </a:p>
          <a:p>
            <a:pPr marL="269875">
              <a:lnSpc>
                <a:spcPts val="2000"/>
              </a:lnSpc>
              <a:defRPr/>
            </a:pPr>
            <a:r>
              <a:rPr lang="it-IT" altLang="it-IT" dirty="0">
                <a:latin typeface="Gisha" panose="020B0502040204020203" pitchFamily="34" charset="-79"/>
                <a:cs typeface="Gisha" panose="020B0502040204020203" pitchFamily="34" charset="-79"/>
              </a:rPr>
              <a:t>(Articolo 54 del regolamento (UE) 2017/565)</a:t>
            </a:r>
          </a:p>
        </p:txBody>
      </p:sp>
      <p:sp>
        <p:nvSpPr>
          <p:cNvPr id="20" name="Ovale 19">
            <a:extLst>
              <a:ext uri="{FF2B5EF4-FFF2-40B4-BE49-F238E27FC236}">
                <a16:creationId xmlns:a16="http://schemas.microsoft.com/office/drawing/2014/main" xmlns="" id="{67B924D2-1D72-41A4-8D3C-34940E900AD4}"/>
              </a:ext>
            </a:extLst>
          </p:cNvPr>
          <p:cNvSpPr/>
          <p:nvPr/>
        </p:nvSpPr>
        <p:spPr>
          <a:xfrm>
            <a:off x="3509142" y="183453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Tree>
    <p:custDataLst>
      <p:tags r:id="rId1"/>
    </p:custDataLst>
    <p:extLst>
      <p:ext uri="{BB962C8B-B14F-4D97-AF65-F5344CB8AC3E}">
        <p14:creationId xmlns:p14="http://schemas.microsoft.com/office/powerpoint/2010/main" xmlns="" val="27303368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xmlns="" id="{810E8BE2-F2A1-4D91-AF8E-B525D215FB3F}"/>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53672"/>
          <a:stretch/>
        </p:blipFill>
        <p:spPr>
          <a:xfrm>
            <a:off x="-12880" y="0"/>
            <a:ext cx="3574281"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99199" y="2571752"/>
            <a:ext cx="2846070" cy="2551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xmlns="" id="{DBE03A39-1384-4353-BB99-6F154DC7B642}"/>
              </a:ext>
            </a:extLst>
          </p:cNvPr>
          <p:cNvGrpSpPr/>
          <p:nvPr/>
        </p:nvGrpSpPr>
        <p:grpSpPr>
          <a:xfrm>
            <a:off x="2235200" y="152400"/>
            <a:ext cx="6908800" cy="2019300"/>
            <a:chOff x="4571997" y="0"/>
            <a:chExt cx="3809999" cy="3401568"/>
          </a:xfrm>
          <a:solidFill>
            <a:schemeClr val="bg1"/>
          </a:solidFill>
        </p:grpSpPr>
        <p:sp>
          <p:nvSpPr>
            <p:cNvPr id="63" name="Rectangle 13">
              <a:extLst>
                <a:ext uri="{FF2B5EF4-FFF2-40B4-BE49-F238E27FC236}">
                  <a16:creationId xmlns:a16="http://schemas.microsoft.com/office/drawing/2014/main" xmlns=""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18">
              <a:extLst>
                <a:ext uri="{FF2B5EF4-FFF2-40B4-BE49-F238E27FC236}">
                  <a16:creationId xmlns:a16="http://schemas.microsoft.com/office/drawing/2014/main" xmlns="" id="{9DAF13B7-69C1-4416-88CB-D5439285AF73}"/>
                </a:ext>
              </a:extLst>
            </p:cNvPr>
            <p:cNvSpPr txBox="1"/>
            <p:nvPr/>
          </p:nvSpPr>
          <p:spPr>
            <a:xfrm>
              <a:off x="4571997" y="924398"/>
              <a:ext cx="3809999" cy="518459"/>
            </a:xfrm>
            <a:prstGeom prst="rect">
              <a:avLst/>
            </a:prstGeom>
            <a:grpFill/>
          </p:spPr>
          <p:txBody>
            <a:bodyPr wrap="square" rtlCol="0">
              <a:spAutoFit/>
            </a:bodyPr>
            <a:lstStyle/>
            <a:p>
              <a:endParaRPr lang="it-IT" dirty="0">
                <a:latin typeface="Gisha" panose="020B0502040204020203" pitchFamily="34" charset="-79"/>
                <a:cs typeface="Gisha" panose="020B0502040204020203" pitchFamily="34" charset="-79"/>
              </a:endParaRPr>
            </a:p>
          </p:txBody>
        </p:sp>
      </p:grpSp>
      <p:grpSp>
        <p:nvGrpSpPr>
          <p:cNvPr id="3" name="Group 30">
            <a:extLst>
              <a:ext uri="{FF2B5EF4-FFF2-40B4-BE49-F238E27FC236}">
                <a16:creationId xmlns:a16="http://schemas.microsoft.com/office/drawing/2014/main" xmlns="" id="{DC0DD2A3-62CB-490C-8BB9-D7A83FE06F19}"/>
              </a:ext>
            </a:extLst>
          </p:cNvPr>
          <p:cNvGrpSpPr/>
          <p:nvPr/>
        </p:nvGrpSpPr>
        <p:grpSpPr>
          <a:xfrm>
            <a:off x="2235200" y="1701800"/>
            <a:ext cx="6908800" cy="3441699"/>
            <a:chOff x="4578095" y="3429000"/>
            <a:chExt cx="3794760" cy="3401568"/>
          </a:xfrm>
        </p:grpSpPr>
        <p:sp>
          <p:nvSpPr>
            <p:cNvPr id="66" name="Rectangle 15">
              <a:extLst>
                <a:ext uri="{FF2B5EF4-FFF2-40B4-BE49-F238E27FC236}">
                  <a16:creationId xmlns:a16="http://schemas.microsoft.com/office/drawing/2014/main" xmlns="" id="{FE630332-10B7-4615-9E72-FE4FD5E1FF1A}"/>
                </a:ext>
              </a:extLst>
            </p:cNvPr>
            <p:cNvSpPr/>
            <p:nvPr/>
          </p:nvSpPr>
          <p:spPr>
            <a:xfrm>
              <a:off x="4578095" y="3429000"/>
              <a:ext cx="3794760" cy="3401568"/>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22">
              <a:hlinkClick r:id="" action="ppaction://noaction"/>
              <a:extLst>
                <a:ext uri="{FF2B5EF4-FFF2-40B4-BE49-F238E27FC236}">
                  <a16:creationId xmlns:a16="http://schemas.microsoft.com/office/drawing/2014/main" xmlns="" id="{A6DFE93B-5487-476C-BAA2-AAB1D8F683E8}"/>
                </a:ext>
              </a:extLst>
            </p:cNvPr>
            <p:cNvSpPr txBox="1"/>
            <p:nvPr/>
          </p:nvSpPr>
          <p:spPr>
            <a:xfrm>
              <a:off x="4713945" y="3671808"/>
              <a:ext cx="3538713" cy="3107786"/>
            </a:xfrm>
            <a:prstGeom prst="rect">
              <a:avLst/>
            </a:prstGeom>
            <a:noFill/>
          </p:spPr>
          <p:txBody>
            <a:bodyPr wrap="square" rtlCol="0">
              <a:spAutoFit/>
            </a:bodyPr>
            <a:lstStyle/>
            <a:p>
              <a:pPr>
                <a:lnSpc>
                  <a:spcPts val="2000"/>
                </a:lnSpc>
                <a:spcAft>
                  <a:spcPts val="600"/>
                </a:spcAft>
              </a:pPr>
              <a:r>
                <a:rPr lang="it-IT" altLang="it-IT" dirty="0">
                  <a:latin typeface="Gisha" panose="020B0502040204020203" pitchFamily="34" charset="-79"/>
                  <a:cs typeface="Gisha" panose="020B0502040204020203" pitchFamily="34" charset="-79"/>
                </a:rPr>
                <a:t>L’intermediario deve  assicurare che le informazioni riguardanti le conoscenze e le esperienze del cliente o potenziale cliente nel settore degli investimenti includano i seguenti elementi, nella misura in cui siano appropriati vista la natura del cliente, la natura e la consistenza del servizio da fornire e il tipo di prodotto od operazione previsti, tra cui la complessità e i rischi connessi: </a:t>
              </a:r>
            </a:p>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i tipi di servizi, operazioni e strumenti finanziari con i quali il cliente ha dimestichezza; </a:t>
              </a:r>
            </a:p>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la natura, il volume e la frequenza delle operazioni su strumenti finanziari realizzate dal cliente e il periodo durante il quale sono state eseguite; </a:t>
              </a:r>
            </a:p>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il livello di istruzione e la professione o, se pertinente, l'ex professione del cliente o del potenziale cliente.  </a:t>
              </a:r>
            </a:p>
          </p:txBody>
        </p:sp>
      </p:grpSp>
      <p:sp>
        <p:nvSpPr>
          <p:cNvPr id="70" name="TextBox 22">
            <a:hlinkClick r:id="" action="ppaction://noaction"/>
            <a:extLst>
              <a:ext uri="{FF2B5EF4-FFF2-40B4-BE49-F238E27FC236}">
                <a16:creationId xmlns:a16="http://schemas.microsoft.com/office/drawing/2014/main" xmlns="" id="{63057098-4C1C-4B4C-A791-6FD3572D3AFF}"/>
              </a:ext>
            </a:extLst>
          </p:cNvPr>
          <p:cNvSpPr txBox="1"/>
          <p:nvPr/>
        </p:nvSpPr>
        <p:spPr>
          <a:xfrm>
            <a:off x="2482530" y="847697"/>
            <a:ext cx="6485008" cy="605294"/>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pPr>
            <a:r>
              <a:rPr lang="it-IT" altLang="it-IT" dirty="0">
                <a:latin typeface="Gisha" panose="020B0502040204020203" pitchFamily="34" charset="-79"/>
                <a:cs typeface="Gisha" panose="020B0502040204020203" pitchFamily="34" charset="-79"/>
              </a:rPr>
              <a:t>Disposizioni comuni per la valutazione dell'idoneità e dell'adeguatezza (Articolo 55 del regolamento (UE) 2017/565)</a:t>
            </a: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Ovale 43">
            <a:extLst>
              <a:ext uri="{FF2B5EF4-FFF2-40B4-BE49-F238E27FC236}">
                <a16:creationId xmlns:a16="http://schemas.microsoft.com/office/drawing/2014/main" xmlns="" id="{20821F5B-1460-4100-9D59-0F214412F310}"/>
              </a:ext>
            </a:extLst>
          </p:cNvPr>
          <p:cNvSpPr/>
          <p:nvPr/>
        </p:nvSpPr>
        <p:spPr>
          <a:xfrm>
            <a:off x="2282015" y="1792135"/>
            <a:ext cx="654368"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3-6</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6" y="59188"/>
            <a:ext cx="216637" cy="307777"/>
          </a:xfrm>
          <a:prstGeom prst="rect">
            <a:avLst/>
          </a:prstGeom>
          <a:noFill/>
        </p:spPr>
        <p:txBody>
          <a:bodyPr wrap="square" rtlCol="0">
            <a:spAutoFit/>
          </a:bodyPr>
          <a:lstStyle/>
          <a:p>
            <a:r>
              <a:rPr lang="it-IT" dirty="0">
                <a:solidFill>
                  <a:schemeClr val="bg1"/>
                </a:solidFill>
              </a:rPr>
              <a:t>5</a:t>
            </a:r>
          </a:p>
        </p:txBody>
      </p:sp>
      <p:sp>
        <p:nvSpPr>
          <p:cNvPr id="29" name="Rettangolo 28">
            <a:extLst>
              <a:ext uri="{FF2B5EF4-FFF2-40B4-BE49-F238E27FC236}">
                <a16:creationId xmlns:a16="http://schemas.microsoft.com/office/drawing/2014/main" xmlns="" id="{16FAFEDD-E6FC-405D-A681-D645A8A78EFF}"/>
              </a:ext>
            </a:extLst>
          </p:cNvPr>
          <p:cNvSpPr/>
          <p:nvPr/>
        </p:nvSpPr>
        <p:spPr>
          <a:xfrm>
            <a:off x="-2181068" y="1079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https://pixabay.com/it/libri-educazione-scuola-letteratura-484766/</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p:txBody>
      </p:sp>
      <p:sp>
        <p:nvSpPr>
          <p:cNvPr id="30" name="Ovale 29">
            <a:extLst>
              <a:ext uri="{FF2B5EF4-FFF2-40B4-BE49-F238E27FC236}">
                <a16:creationId xmlns:a16="http://schemas.microsoft.com/office/drawing/2014/main" xmlns="" id="{0BBE6C40-1A43-4D0D-BFDC-F0CC7AEF254F}"/>
              </a:ext>
            </a:extLst>
          </p:cNvPr>
          <p:cNvSpPr/>
          <p:nvPr/>
        </p:nvSpPr>
        <p:spPr>
          <a:xfrm>
            <a:off x="27628" y="51654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1</a:t>
            </a:r>
            <a:endParaRPr lang="it-IT" sz="1400" dirty="0"/>
          </a:p>
        </p:txBody>
      </p:sp>
      <p:sp>
        <p:nvSpPr>
          <p:cNvPr id="26" name="CasellaDiTesto 25">
            <a:extLst>
              <a:ext uri="{FF2B5EF4-FFF2-40B4-BE49-F238E27FC236}">
                <a16:creationId xmlns:a16="http://schemas.microsoft.com/office/drawing/2014/main" xmlns="" id="{4B3A83E2-A978-4106-821D-1B954BDDFEC7}"/>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4/6</a:t>
            </a:r>
          </a:p>
        </p:txBody>
      </p:sp>
      <p:sp>
        <p:nvSpPr>
          <p:cNvPr id="32" name="Ovale 31">
            <a:extLst>
              <a:ext uri="{FF2B5EF4-FFF2-40B4-BE49-F238E27FC236}">
                <a16:creationId xmlns:a16="http://schemas.microsoft.com/office/drawing/2014/main" xmlns="" id="{392F5A5D-E795-47CD-9565-466E5C15454D}"/>
              </a:ext>
            </a:extLst>
          </p:cNvPr>
          <p:cNvSpPr/>
          <p:nvPr/>
        </p:nvSpPr>
        <p:spPr>
          <a:xfrm>
            <a:off x="2263938" y="55958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Tree>
    <p:custDataLst>
      <p:tags r:id="rId1"/>
    </p:custDataLst>
    <p:extLst>
      <p:ext uri="{BB962C8B-B14F-4D97-AF65-F5344CB8AC3E}">
        <p14:creationId xmlns:p14="http://schemas.microsoft.com/office/powerpoint/2010/main" xmlns="" val="36532981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a:extLst>
              <a:ext uri="{FF2B5EF4-FFF2-40B4-BE49-F238E27FC236}">
                <a16:creationId xmlns:a16="http://schemas.microsoft.com/office/drawing/2014/main" xmlns="" id="{C007E5DE-DCB4-4763-A22B-920DB2728E20}"/>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l="23018"/>
          <a:stretch/>
        </p:blipFill>
        <p:spPr>
          <a:xfrm>
            <a:off x="-21629" y="0"/>
            <a:ext cx="5279426" cy="5143500"/>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xmlns=""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xmlns=""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xmlns=""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5/6</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6</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xmlns=""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xmlns=""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https://pixabay.com/it/libro-libri-bookshelf-lettura-774837/</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xmlns="" id="{EFCBE997-5260-4861-B58F-860BBE04AC26}"/>
              </a:ext>
            </a:extLst>
          </p:cNvPr>
          <p:cNvSpPr txBox="1"/>
          <p:nvPr/>
        </p:nvSpPr>
        <p:spPr>
          <a:xfrm>
            <a:off x="3564167" y="3271595"/>
            <a:ext cx="5590965" cy="1118255"/>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L’intermediario non deve scoraggiare un cliente o potenziale cliente dal fornire le informazioni richieste ai fini dell'articolo 25, paragrafi 2 e 3, della direttiva 2014/65/UE (al fine delle valutazione </a:t>
            </a:r>
            <a:r>
              <a:rPr lang="it-IT" altLang="it-IT" dirty="0" smtClean="0">
                <a:latin typeface="Gisha" panose="020B0502040204020203" pitchFamily="34" charset="-79"/>
                <a:cs typeface="Gisha" panose="020B0502040204020203" pitchFamily="34" charset="-79"/>
              </a:rPr>
              <a:t>di</a:t>
            </a:r>
            <a:r>
              <a:rPr lang="it-IT" altLang="it-IT" dirty="0" smtClean="0">
                <a:latin typeface="Gisha" panose="020B0502040204020203" pitchFamily="34" charset="-79"/>
                <a:cs typeface="Gisha" panose="020B0502040204020203" pitchFamily="34" charset="-79"/>
              </a:rPr>
              <a:t> </a:t>
            </a:r>
            <a:r>
              <a:rPr lang="it-IT" altLang="it-IT" dirty="0">
                <a:latin typeface="Gisha" panose="020B0502040204020203" pitchFamily="34" charset="-79"/>
                <a:cs typeface="Gisha" panose="020B0502040204020203" pitchFamily="34" charset="-79"/>
              </a:rPr>
              <a:t>adeguatezza/appropriatezza). </a:t>
            </a:r>
          </a:p>
        </p:txBody>
      </p:sp>
      <p:sp>
        <p:nvSpPr>
          <p:cNvPr id="20" name="Ovale 19">
            <a:extLst>
              <a:ext uri="{FF2B5EF4-FFF2-40B4-BE49-F238E27FC236}">
                <a16:creationId xmlns:a16="http://schemas.microsoft.com/office/drawing/2014/main" xmlns="" id="{C94A9D3D-1B8D-49CB-937E-E03530C12FA6}"/>
              </a:ext>
            </a:extLst>
          </p:cNvPr>
          <p:cNvSpPr/>
          <p:nvPr/>
        </p:nvSpPr>
        <p:spPr>
          <a:xfrm>
            <a:off x="3428999"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xmlns="" id="{89AF3291-E65F-4F3E-82B9-462F9A6CDBA8}"/>
              </a:ext>
            </a:extLst>
          </p:cNvPr>
          <p:cNvSpPr/>
          <p:nvPr/>
        </p:nvSpPr>
        <p:spPr>
          <a:xfrm>
            <a:off x="3428999" y="265628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24" name="TextBox 18">
            <a:extLst>
              <a:ext uri="{FF2B5EF4-FFF2-40B4-BE49-F238E27FC236}">
                <a16:creationId xmlns:a16="http://schemas.microsoft.com/office/drawing/2014/main" xmlns="" id="{1A415C87-07FA-488A-BB80-6C02AB416F55}"/>
              </a:ext>
            </a:extLst>
          </p:cNvPr>
          <p:cNvSpPr txBox="1"/>
          <p:nvPr/>
        </p:nvSpPr>
        <p:spPr>
          <a:xfrm>
            <a:off x="3489423" y="1225463"/>
            <a:ext cx="5458396" cy="605294"/>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Disposizioni comuni per la valutazione dell'idoneità e dell'adeguatezza (Articolo 55 del regolamento (UE) 2017/565)</a:t>
            </a:r>
          </a:p>
        </p:txBody>
      </p:sp>
    </p:spTree>
    <p:custDataLst>
      <p:tags r:id="rId1"/>
    </p:custDataLst>
    <p:extLst>
      <p:ext uri="{BB962C8B-B14F-4D97-AF65-F5344CB8AC3E}">
        <p14:creationId xmlns:p14="http://schemas.microsoft.com/office/powerpoint/2010/main" xmlns="" val="99363137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magine 20">
            <a:extLst>
              <a:ext uri="{FF2B5EF4-FFF2-40B4-BE49-F238E27FC236}">
                <a16:creationId xmlns:a16="http://schemas.microsoft.com/office/drawing/2014/main" xmlns="" id="{7E0DA4F1-1154-4DDB-9CF0-5C1A43583A1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rot="5400000">
            <a:off x="-752534" y="733679"/>
            <a:ext cx="5156400" cy="3663242"/>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xmlns=""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15">
            <a:extLst>
              <a:ext uri="{FF2B5EF4-FFF2-40B4-BE49-F238E27FC236}">
                <a16:creationId xmlns:a16="http://schemas.microsoft.com/office/drawing/2014/main" xmlns="" id="{FE630332-10B7-4615-9E72-FE4FD5E1FF1A}"/>
              </a:ext>
            </a:extLst>
          </p:cNvPr>
          <p:cNvSpPr/>
          <p:nvPr/>
        </p:nvSpPr>
        <p:spPr>
          <a:xfrm>
            <a:off x="3275440" y="2599886"/>
            <a:ext cx="5868560" cy="2543614"/>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600"/>
              </a:spcAft>
              <a:defRPr/>
            </a:pPr>
            <a:endParaRPr lang="it-IT" altLang="it-IT" dirty="0">
              <a:solidFill>
                <a:schemeClr val="tx1"/>
              </a:solidFill>
              <a:latin typeface="Gisha" panose="020B0502040204020203" pitchFamily="34" charset="-79"/>
              <a:cs typeface="Gisha" panose="020B0502040204020203" pitchFamily="34" charset="-79"/>
            </a:endParaRPr>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xmlns=""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Informazioni sui clienti 6/6</a:t>
            </a:r>
          </a:p>
        </p:txBody>
      </p:sp>
      <p:sp>
        <p:nvSpPr>
          <p:cNvPr id="34" name="CasellaDiTesto 33">
            <a:extLst>
              <a:ext uri="{FF2B5EF4-FFF2-40B4-BE49-F238E27FC236}">
                <a16:creationId xmlns:a16="http://schemas.microsoft.com/office/drawing/2014/main" xmlns=""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7</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xmlns=""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xmlns=""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Immagine</a:t>
            </a:r>
          </a:p>
          <a:p>
            <a:r>
              <a:rPr lang="it-IT" dirty="0">
                <a:latin typeface="Gisha" panose="020B0502040204020203" pitchFamily="34" charset="-79"/>
                <a:cs typeface="Gisha" panose="020B0502040204020203" pitchFamily="34" charset="-79"/>
                <a:hlinkClick r:id="rId5"/>
              </a:rPr>
              <a:t>https://pixabay.com/it/stelle-rating-viaggio-quattro-1128772/</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a:p>
            <a:r>
              <a:rPr lang="it-IT" dirty="0">
                <a:latin typeface="Gisha" panose="020B0502040204020203" pitchFamily="34" charset="-79"/>
                <a:cs typeface="Gisha" panose="020B0502040204020203" pitchFamily="34" charset="-79"/>
              </a:rPr>
              <a:t>Monomediale</a:t>
            </a:r>
          </a:p>
          <a:p>
            <a:endParaRPr lang="it-IT" dirty="0">
              <a:latin typeface="Gisha" panose="020B0502040204020203" pitchFamily="34" charset="-79"/>
              <a:cs typeface="Gisha" panose="020B0502040204020203" pitchFamily="34" charset="-79"/>
            </a:endParaRPr>
          </a:p>
        </p:txBody>
      </p:sp>
      <p:sp>
        <p:nvSpPr>
          <p:cNvPr id="22" name="TextBox 18">
            <a:extLst>
              <a:ext uri="{FF2B5EF4-FFF2-40B4-BE49-F238E27FC236}">
                <a16:creationId xmlns:a16="http://schemas.microsoft.com/office/drawing/2014/main" xmlns="" id="{EFCBE997-5260-4861-B58F-860BBE04AC26}"/>
              </a:ext>
            </a:extLst>
          </p:cNvPr>
          <p:cNvSpPr txBox="1"/>
          <p:nvPr/>
        </p:nvSpPr>
        <p:spPr>
          <a:xfrm>
            <a:off x="3461795" y="3373488"/>
            <a:ext cx="5590965" cy="1099083"/>
          </a:xfrm>
          <a:prstGeom prst="rect">
            <a:avLst/>
          </a:prstGeom>
          <a:noFill/>
        </p:spPr>
        <p:txBody>
          <a:bodyPr wrap="square" rtlCol="0">
            <a:spAutoFit/>
          </a:bodyPr>
          <a:lstStyle/>
          <a:p>
            <a:pPr>
              <a:lnSpc>
                <a:spcPts val="2000"/>
              </a:lnSpc>
              <a:spcAft>
                <a:spcPts val="600"/>
              </a:spcAft>
              <a:defRPr/>
            </a:pPr>
            <a:r>
              <a:rPr lang="it-IT" altLang="it-IT" dirty="0">
                <a:latin typeface="Gisha" panose="020B0502040204020203" pitchFamily="34" charset="-79"/>
                <a:cs typeface="Gisha" panose="020B0502040204020203" pitchFamily="34" charset="-79"/>
              </a:rPr>
              <a:t>L'intermediario può legittimamente fare affidamento sulle informazioni fornite dai clienti o potenziali clienti, a meno che non sia al corrente, o in condizione di esserlo, che esse sono manifestamente superate, inesatte o incomplete.</a:t>
            </a:r>
          </a:p>
        </p:txBody>
      </p:sp>
      <p:sp>
        <p:nvSpPr>
          <p:cNvPr id="20" name="Ovale 19">
            <a:extLst>
              <a:ext uri="{FF2B5EF4-FFF2-40B4-BE49-F238E27FC236}">
                <a16:creationId xmlns:a16="http://schemas.microsoft.com/office/drawing/2014/main" xmlns="" id="{C94A9D3D-1B8D-49CB-937E-E03530C12FA6}"/>
              </a:ext>
            </a:extLst>
          </p:cNvPr>
          <p:cNvSpPr/>
          <p:nvPr/>
        </p:nvSpPr>
        <p:spPr>
          <a:xfrm>
            <a:off x="3428999"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3" name="Ovale 22">
            <a:extLst>
              <a:ext uri="{FF2B5EF4-FFF2-40B4-BE49-F238E27FC236}">
                <a16:creationId xmlns:a16="http://schemas.microsoft.com/office/drawing/2014/main" xmlns="" id="{89AF3291-E65F-4F3E-82B9-462F9A6CDBA8}"/>
              </a:ext>
            </a:extLst>
          </p:cNvPr>
          <p:cNvSpPr/>
          <p:nvPr/>
        </p:nvSpPr>
        <p:spPr>
          <a:xfrm>
            <a:off x="3428999" y="265628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24" name="TextBox 18">
            <a:extLst>
              <a:ext uri="{FF2B5EF4-FFF2-40B4-BE49-F238E27FC236}">
                <a16:creationId xmlns:a16="http://schemas.microsoft.com/office/drawing/2014/main" xmlns="" id="{1A415C87-07FA-488A-BB80-6C02AB416F55}"/>
              </a:ext>
            </a:extLst>
          </p:cNvPr>
          <p:cNvSpPr txBox="1"/>
          <p:nvPr/>
        </p:nvSpPr>
        <p:spPr>
          <a:xfrm>
            <a:off x="3489423" y="1225463"/>
            <a:ext cx="5458396" cy="605294"/>
          </a:xfrm>
          <a:prstGeom prst="rect">
            <a:avLst/>
          </a:prstGeom>
          <a:noFill/>
        </p:spPr>
        <p:txBody>
          <a:bodyPr wrap="square" rtlCol="0">
            <a:spAutoFit/>
          </a:bodyPr>
          <a:lstStyle/>
          <a:p>
            <a:pPr marL="285750" indent="-285750">
              <a:lnSpc>
                <a:spcPts val="2000"/>
              </a:lnSpc>
              <a:spcAft>
                <a:spcPts val="600"/>
              </a:spcAft>
              <a:buFont typeface="Wingdings" panose="05000000000000000000" pitchFamily="2" charset="2"/>
              <a:buChar char="ü"/>
              <a:defRPr/>
            </a:pPr>
            <a:r>
              <a:rPr lang="it-IT" altLang="it-IT" dirty="0">
                <a:latin typeface="Gisha" panose="020B0502040204020203" pitchFamily="34" charset="-79"/>
                <a:cs typeface="Gisha" panose="020B0502040204020203" pitchFamily="34" charset="-79"/>
              </a:rPr>
              <a:t>Disposizioni comuni per la valutazione dell'idoneità e dell'adeguatezza (Articolo 55 del regolamento (UE) 2017/565)</a:t>
            </a:r>
          </a:p>
        </p:txBody>
      </p:sp>
    </p:spTree>
    <p:custDataLst>
      <p:tags r:id="rId1"/>
    </p:custDataLst>
    <p:extLst>
      <p:ext uri="{BB962C8B-B14F-4D97-AF65-F5344CB8AC3E}">
        <p14:creationId xmlns:p14="http://schemas.microsoft.com/office/powerpoint/2010/main" xmlns="" val="67929821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a:hlinkClick r:id="rId4" action="ppaction://hlinksldjump"/>
          </p:cNvPr>
          <p:cNvSpPr/>
          <p:nvPr/>
        </p:nvSpPr>
        <p:spPr>
          <a:xfrm>
            <a:off x="1955800" y="3073400"/>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200" spc="225" dirty="0">
                <a:solidFill>
                  <a:srgbClr val="E5E7E7"/>
                </a:solidFill>
                <a:latin typeface="Lato Light" panose="020F0302020204030203" pitchFamily="34" charset="0"/>
              </a:rPr>
              <a:t>LEARN MORE</a:t>
            </a:r>
          </a:p>
        </p:txBody>
      </p:sp>
      <p:sp>
        <p:nvSpPr>
          <p:cNvPr id="16" name="TextBox 15"/>
          <p:cNvSpPr txBox="1"/>
          <p:nvPr/>
        </p:nvSpPr>
        <p:spPr>
          <a:xfrm>
            <a:off x="1860549" y="1906219"/>
            <a:ext cx="5499100" cy="530915"/>
          </a:xfrm>
          <a:prstGeom prst="rect">
            <a:avLst/>
          </a:prstGeom>
          <a:noFill/>
        </p:spPr>
        <p:txBody>
          <a:bodyPr wrap="square" lIns="68580" tIns="34290" rIns="68580" bIns="34290" rtlCol="0">
            <a:spAutoFit/>
          </a:bodyPr>
          <a:lstStyle/>
          <a:p>
            <a:r>
              <a:rPr lang="en-US" sz="3000" dirty="0">
                <a:solidFill>
                  <a:srgbClr val="E5E7E7"/>
                </a:solidFill>
                <a:latin typeface="Merriweather" panose="00000500000000000000" pitchFamily="2" charset="0"/>
              </a:rPr>
              <a:t>The Definitive Guide to Delighting Guests</a:t>
            </a:r>
          </a:p>
        </p:txBody>
      </p:sp>
      <p:sp>
        <p:nvSpPr>
          <p:cNvPr id="17" name="Freeform 16"/>
          <p:cNvSpPr/>
          <p:nvPr/>
        </p:nvSpPr>
        <p:spPr>
          <a:xfrm>
            <a:off x="-5961" y="307310"/>
            <a:ext cx="9144000" cy="4836190"/>
          </a:xfrm>
          <a:custGeom>
            <a:avLst/>
            <a:gdLst>
              <a:gd name="connsiteX0" fmla="*/ 0 w 11751733"/>
              <a:gd name="connsiteY0" fmla="*/ 263340 h 6105341"/>
              <a:gd name="connsiteX1" fmla="*/ 9872135 w 11751733"/>
              <a:gd name="connsiteY1" fmla="*/ 263340 h 6105341"/>
              <a:gd name="connsiteX2" fmla="*/ 9872135 w 11751733"/>
              <a:gd name="connsiteY2" fmla="*/ 263341 h 6105341"/>
              <a:gd name="connsiteX3" fmla="*/ 10109203 w 11751733"/>
              <a:gd name="connsiteY3" fmla="*/ 263341 h 6105341"/>
              <a:gd name="connsiteX4" fmla="*/ 10109203 w 11751733"/>
              <a:gd name="connsiteY4" fmla="*/ 263340 h 6105341"/>
              <a:gd name="connsiteX5" fmla="*/ 11751733 w 11751733"/>
              <a:gd name="connsiteY5" fmla="*/ 263340 h 6105341"/>
              <a:gd name="connsiteX6" fmla="*/ 11751733 w 11751733"/>
              <a:gd name="connsiteY6" fmla="*/ 6105341 h 6105341"/>
              <a:gd name="connsiteX7" fmla="*/ 0 w 11751733"/>
              <a:gd name="connsiteY7" fmla="*/ 6105341 h 6105341"/>
              <a:gd name="connsiteX8" fmla="*/ 9990669 w 11751733"/>
              <a:gd name="connsiteY8" fmla="*/ 0 h 6105341"/>
              <a:gd name="connsiteX9" fmla="*/ 10109203 w 11751733"/>
              <a:gd name="connsiteY9" fmla="*/ 263340 h 6105341"/>
              <a:gd name="connsiteX10" fmla="*/ 9872135 w 11751733"/>
              <a:gd name="connsiteY10" fmla="*/ 263340 h 610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1733" h="6105341">
                <a:moveTo>
                  <a:pt x="0" y="263340"/>
                </a:moveTo>
                <a:lnTo>
                  <a:pt x="9872135" y="263340"/>
                </a:lnTo>
                <a:lnTo>
                  <a:pt x="9872135" y="263341"/>
                </a:lnTo>
                <a:lnTo>
                  <a:pt x="10109203" y="263341"/>
                </a:lnTo>
                <a:lnTo>
                  <a:pt x="10109203" y="263340"/>
                </a:lnTo>
                <a:lnTo>
                  <a:pt x="11751733" y="263340"/>
                </a:lnTo>
                <a:lnTo>
                  <a:pt x="11751733" y="6105341"/>
                </a:lnTo>
                <a:lnTo>
                  <a:pt x="0" y="6105341"/>
                </a:lnTo>
                <a:close/>
                <a:moveTo>
                  <a:pt x="9990669" y="0"/>
                </a:moveTo>
                <a:lnTo>
                  <a:pt x="10109203" y="263340"/>
                </a:lnTo>
                <a:lnTo>
                  <a:pt x="9872135" y="2633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8" name="TextBox 7"/>
          <p:cNvSpPr txBox="1"/>
          <p:nvPr/>
        </p:nvSpPr>
        <p:spPr>
          <a:xfrm>
            <a:off x="0" y="851567"/>
            <a:ext cx="9143999" cy="1408078"/>
          </a:xfrm>
          <a:prstGeom prst="rect">
            <a:avLst/>
          </a:prstGeom>
          <a:noFill/>
        </p:spPr>
        <p:txBody>
          <a:bodyPr wrap="square" lIns="68580" tIns="34290" rIns="68580" bIns="34290" rtlCol="0">
            <a:spAutoFit/>
          </a:bodyPr>
          <a:lstStyle/>
          <a:p>
            <a:pPr>
              <a:spcAft>
                <a:spcPts val="600"/>
              </a:spcAft>
              <a:defRPr/>
            </a:pPr>
            <a:r>
              <a:rPr lang="it-IT" altLang="it-IT" sz="1800" b="1" dirty="0">
                <a:latin typeface="Gisha" panose="020B0502040204020203" pitchFamily="34" charset="-79"/>
                <a:cs typeface="Gisha" panose="020B0502040204020203" pitchFamily="34" charset="-79"/>
              </a:rPr>
              <a:t>Prova a rispondere!</a:t>
            </a:r>
          </a:p>
          <a:p>
            <a:pPr>
              <a:spcAft>
                <a:spcPts val="600"/>
              </a:spcAft>
              <a:defRPr/>
            </a:pPr>
            <a:r>
              <a:rPr lang="it-IT" altLang="it-IT" sz="1800" dirty="0">
                <a:latin typeface="Gisha" panose="020B0502040204020203" pitchFamily="34" charset="-79"/>
                <a:cs typeface="Gisha" panose="020B0502040204020203" pitchFamily="34" charset="-79"/>
              </a:rPr>
              <a:t>L’intermediario deve:</a:t>
            </a:r>
          </a:p>
          <a:p>
            <a:pPr>
              <a:spcAft>
                <a:spcPts val="600"/>
              </a:spcAft>
              <a:defRPr/>
            </a:pPr>
            <a:endParaRPr lang="it-IT" altLang="it-IT" sz="1800" dirty="0">
              <a:latin typeface="Gisha" panose="020B0502040204020203" pitchFamily="34" charset="-79"/>
              <a:cs typeface="Gisha" panose="020B0502040204020203" pitchFamily="34" charset="-79"/>
            </a:endParaRPr>
          </a:p>
          <a:p>
            <a:pPr>
              <a:spcAft>
                <a:spcPts val="600"/>
              </a:spcAft>
              <a:defRPr/>
            </a:pPr>
            <a:endParaRPr lang="it-IT" altLang="it-IT" sz="1800" dirty="0">
              <a:latin typeface="Gisha" panose="020B0502040204020203" pitchFamily="34" charset="-79"/>
              <a:cs typeface="Gisha" panose="020B0502040204020203" pitchFamily="34" charset="-79"/>
            </a:endParaRPr>
          </a:p>
        </p:txBody>
      </p:sp>
      <p:sp>
        <p:nvSpPr>
          <p:cNvPr id="9" name="TextBox 8"/>
          <p:cNvSpPr txBox="1"/>
          <p:nvPr/>
        </p:nvSpPr>
        <p:spPr>
          <a:xfrm>
            <a:off x="150079" y="3584971"/>
            <a:ext cx="2432044" cy="438582"/>
          </a:xfrm>
          <a:prstGeom prst="rect">
            <a:avLst/>
          </a:prstGeom>
          <a:noFill/>
        </p:spPr>
        <p:txBody>
          <a:bodyPr wrap="square" lIns="68580" tIns="34290" rIns="68580" bIns="34290" rtlCol="0">
            <a:spAutoFit/>
          </a:bodyPr>
          <a:lstStyle/>
          <a:p>
            <a:pPr algn="ctr"/>
            <a:r>
              <a:rPr lang="it-IT" altLang="it-IT" sz="1200" dirty="0">
                <a:latin typeface="Gisha" panose="020B0502040204020203" pitchFamily="34" charset="-79"/>
                <a:cs typeface="Gisha" panose="020B0502040204020203" pitchFamily="34" charset="-79"/>
              </a:rPr>
              <a:t>scoraggiare un cliente dal fornire informazioni sugli investimenti.</a:t>
            </a:r>
          </a:p>
        </p:txBody>
      </p:sp>
      <p:sp>
        <p:nvSpPr>
          <p:cNvPr id="18" name="TextBox 17"/>
          <p:cNvSpPr txBox="1"/>
          <p:nvPr/>
        </p:nvSpPr>
        <p:spPr>
          <a:xfrm>
            <a:off x="2563199" y="3553004"/>
            <a:ext cx="2181107" cy="992579"/>
          </a:xfrm>
          <a:prstGeom prst="rect">
            <a:avLst/>
          </a:prstGeom>
          <a:noFill/>
        </p:spPr>
        <p:txBody>
          <a:bodyPr wrap="square" lIns="68580" tIns="34290" rIns="68580" bIns="34290" rtlCol="0">
            <a:spAutoFit/>
          </a:bodyPr>
          <a:lstStyle/>
          <a:p>
            <a:pPr algn="ctr"/>
            <a:r>
              <a:rPr lang="it-IT" sz="1200" dirty="0">
                <a:solidFill>
                  <a:srgbClr val="FF0000"/>
                </a:solidFill>
                <a:latin typeface="Gisha" panose="020B0502040204020203" pitchFamily="34" charset="-79"/>
                <a:cs typeface="Gisha" panose="020B0502040204020203" pitchFamily="34" charset="-79"/>
              </a:rPr>
              <a:t>assicurare informazioni riguardanti natura, volume e frequenza delle operazioni su strumenti finanziari realizzate dal cliente.</a:t>
            </a:r>
          </a:p>
        </p:txBody>
      </p:sp>
      <p:grpSp>
        <p:nvGrpSpPr>
          <p:cNvPr id="25" name="Gruppo 24"/>
          <p:cNvGrpSpPr/>
          <p:nvPr/>
        </p:nvGrpSpPr>
        <p:grpSpPr>
          <a:xfrm>
            <a:off x="0" y="0"/>
            <a:ext cx="9143999" cy="516988"/>
            <a:chOff x="0" y="0"/>
            <a:chExt cx="12191999" cy="689317"/>
          </a:xfrm>
        </p:grpSpPr>
        <p:sp>
          <p:nvSpPr>
            <p:cNvPr id="26"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Connettore 1 26"/>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asellaDiTesto 29">
            <a:extLst>
              <a:ext uri="{FF2B5EF4-FFF2-40B4-BE49-F238E27FC236}">
                <a16:creationId xmlns:a16="http://schemas.microsoft.com/office/drawing/2014/main" xmlns="" id="{45F8062F-B18B-4C2B-A2E0-4A2CAE1F824B}"/>
              </a:ext>
            </a:extLst>
          </p:cNvPr>
          <p:cNvSpPr txBox="1"/>
          <p:nvPr/>
        </p:nvSpPr>
        <p:spPr>
          <a:xfrm>
            <a:off x="747215" y="62759"/>
            <a:ext cx="5347530"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Learning Stop</a:t>
            </a:r>
          </a:p>
        </p:txBody>
      </p:sp>
      <p:sp>
        <p:nvSpPr>
          <p:cNvPr id="36" name="TextBox 17">
            <a:extLst>
              <a:ext uri="{FF2B5EF4-FFF2-40B4-BE49-F238E27FC236}">
                <a16:creationId xmlns:a16="http://schemas.microsoft.com/office/drawing/2014/main" xmlns="" id="{E1EDC687-E766-4955-BBF2-9ACEB3978C5A}"/>
              </a:ext>
            </a:extLst>
          </p:cNvPr>
          <p:cNvSpPr txBox="1"/>
          <p:nvPr/>
        </p:nvSpPr>
        <p:spPr>
          <a:xfrm>
            <a:off x="7051450" y="3553004"/>
            <a:ext cx="2035882" cy="623248"/>
          </a:xfrm>
          <a:prstGeom prst="rect">
            <a:avLst/>
          </a:prstGeom>
          <a:noFill/>
        </p:spPr>
        <p:txBody>
          <a:bodyPr wrap="square" lIns="68580" tIns="34290" rIns="68580" bIns="34290" rtlCol="0">
            <a:spAutoFit/>
          </a:bodyPr>
          <a:lstStyle>
            <a:defPPr>
              <a:defRPr lang="en-US"/>
            </a:defPPr>
            <a:lvl1pPr algn="ctr">
              <a:defRPr>
                <a:latin typeface="Gisha" panose="020B0502040204020203" pitchFamily="34" charset="-79"/>
                <a:cs typeface="Gisha" panose="020B0502040204020203" pitchFamily="34" charset="-79"/>
              </a:defRPr>
            </a:lvl1pPr>
          </a:lstStyle>
          <a:p>
            <a:r>
              <a:rPr lang="it-IT" altLang="it-IT" sz="1200" dirty="0"/>
              <a:t>negoziare, anche se nessuno dei servizi è idoneo per il cliente. </a:t>
            </a:r>
          </a:p>
        </p:txBody>
      </p:sp>
      <p:sp>
        <p:nvSpPr>
          <p:cNvPr id="37" name="Rettangolo 36">
            <a:extLst>
              <a:ext uri="{FF2B5EF4-FFF2-40B4-BE49-F238E27FC236}">
                <a16:creationId xmlns:a16="http://schemas.microsoft.com/office/drawing/2014/main" xmlns="" id="{E069CA4F-2E10-42F9-94B3-1047ACA37502}"/>
              </a:ext>
            </a:extLst>
          </p:cNvPr>
          <p:cNvSpPr/>
          <p:nvPr/>
        </p:nvSpPr>
        <p:spPr>
          <a:xfrm>
            <a:off x="-2912409" y="0"/>
            <a:ext cx="2895600" cy="3704491"/>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t>Note sviluppo</a:t>
            </a:r>
          </a:p>
          <a:p>
            <a:r>
              <a:rPr lang="it-IT" dirty="0"/>
              <a:t>La risposta corretta è quella in rosso. Al clic di selezione il pallino si riempie come da animazione </a:t>
            </a:r>
            <a:r>
              <a:rPr lang="it-IT" dirty="0" err="1"/>
              <a:t>svg</a:t>
            </a:r>
            <a:endParaRPr lang="it-IT" dirty="0"/>
          </a:p>
          <a:p>
            <a:r>
              <a:rPr lang="it-IT" dirty="0">
                <a:hlinkClick r:id="rId5"/>
              </a:rPr>
              <a:t>https://tympanus.net/Development/AnimatedCheckboxes/</a:t>
            </a:r>
            <a:endParaRPr lang="it-IT" dirty="0"/>
          </a:p>
          <a:p>
            <a:endParaRPr lang="it-IT" dirty="0"/>
          </a:p>
        </p:txBody>
      </p:sp>
      <p:pic>
        <p:nvPicPr>
          <p:cNvPr id="38" name="Immagine 37">
            <a:extLst>
              <a:ext uri="{FF2B5EF4-FFF2-40B4-BE49-F238E27FC236}">
                <a16:creationId xmlns:a16="http://schemas.microsoft.com/office/drawing/2014/main" xmlns="" id="{CF08BAC3-2186-4648-98B1-F32A5B11C92C}"/>
              </a:ext>
            </a:extLst>
          </p:cNvPr>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366467" y="2548352"/>
            <a:ext cx="552527" cy="552527"/>
          </a:xfrm>
          <a:prstGeom prst="rect">
            <a:avLst/>
          </a:prstGeom>
        </p:spPr>
      </p:pic>
      <p:pic>
        <p:nvPicPr>
          <p:cNvPr id="40" name="Immagine 39">
            <a:extLst>
              <a:ext uri="{FF2B5EF4-FFF2-40B4-BE49-F238E27FC236}">
                <a16:creationId xmlns:a16="http://schemas.microsoft.com/office/drawing/2014/main" xmlns="" id="{EF0A6A37-9AF5-4577-BC6E-270B598FBB56}"/>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099364" y="2548352"/>
            <a:ext cx="533474" cy="552527"/>
          </a:xfrm>
          <a:prstGeom prst="rect">
            <a:avLst/>
          </a:prstGeom>
        </p:spPr>
      </p:pic>
      <p:pic>
        <p:nvPicPr>
          <p:cNvPr id="41" name="Immagine 40">
            <a:extLst>
              <a:ext uri="{FF2B5EF4-FFF2-40B4-BE49-F238E27FC236}">
                <a16:creationId xmlns:a16="http://schemas.microsoft.com/office/drawing/2014/main" xmlns="" id="{FB4FE5A2-408B-484E-83F6-B896D5BAB2B2}"/>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5561271" y="2569499"/>
            <a:ext cx="533474" cy="552527"/>
          </a:xfrm>
          <a:prstGeom prst="rect">
            <a:avLst/>
          </a:prstGeom>
        </p:spPr>
      </p:pic>
      <p:pic>
        <p:nvPicPr>
          <p:cNvPr id="42" name="Immagine 41">
            <a:extLst>
              <a:ext uri="{FF2B5EF4-FFF2-40B4-BE49-F238E27FC236}">
                <a16:creationId xmlns:a16="http://schemas.microsoft.com/office/drawing/2014/main" xmlns="" id="{739A4E7C-1FB9-410A-B1D2-0E0C794F87E1}"/>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7776116" y="2565229"/>
            <a:ext cx="533474" cy="552527"/>
          </a:xfrm>
          <a:prstGeom prst="rect">
            <a:avLst/>
          </a:prstGeom>
        </p:spPr>
      </p:pic>
      <p:sp>
        <p:nvSpPr>
          <p:cNvPr id="23" name="CasellaDiTesto 22">
            <a:extLst>
              <a:ext uri="{FF2B5EF4-FFF2-40B4-BE49-F238E27FC236}">
                <a16:creationId xmlns:a16="http://schemas.microsoft.com/office/drawing/2014/main" xmlns="" id="{80FD5ADC-D8D6-4535-95E9-875EAA564D4C}"/>
              </a:ext>
            </a:extLst>
          </p:cNvPr>
          <p:cNvSpPr txBox="1"/>
          <p:nvPr/>
        </p:nvSpPr>
        <p:spPr>
          <a:xfrm>
            <a:off x="8744209" y="110840"/>
            <a:ext cx="399791" cy="307777"/>
          </a:xfrm>
          <a:prstGeom prst="rect">
            <a:avLst/>
          </a:prstGeom>
          <a:noFill/>
        </p:spPr>
        <p:txBody>
          <a:bodyPr wrap="square" rtlCol="0">
            <a:spAutoFit/>
          </a:bodyPr>
          <a:lstStyle/>
          <a:p>
            <a:r>
              <a:rPr lang="it-IT" dirty="0">
                <a:solidFill>
                  <a:schemeClr val="bg1"/>
                </a:solidFill>
              </a:rPr>
              <a:t>8</a:t>
            </a:r>
          </a:p>
        </p:txBody>
      </p:sp>
      <p:sp>
        <p:nvSpPr>
          <p:cNvPr id="24" name="Rettangolo arrotondato 23"/>
          <p:cNvSpPr/>
          <p:nvPr/>
        </p:nvSpPr>
        <p:spPr>
          <a:xfrm>
            <a:off x="3378200" y="4597625"/>
            <a:ext cx="2331720" cy="365760"/>
          </a:xfrm>
          <a:prstGeom prst="round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Conferma</a:t>
            </a:r>
          </a:p>
        </p:txBody>
      </p:sp>
      <p:sp>
        <p:nvSpPr>
          <p:cNvPr id="31" name="Ovale 30">
            <a:extLst>
              <a:ext uri="{FF2B5EF4-FFF2-40B4-BE49-F238E27FC236}">
                <a16:creationId xmlns:a16="http://schemas.microsoft.com/office/drawing/2014/main" xmlns="" id="{FF3BA2CB-58E3-4DFC-8F62-07E565B912E7}"/>
              </a:ext>
            </a:extLst>
          </p:cNvPr>
          <p:cNvSpPr/>
          <p:nvPr/>
        </p:nvSpPr>
        <p:spPr>
          <a:xfrm>
            <a:off x="190500" y="57488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2" name="TextBox 8">
            <a:extLst>
              <a:ext uri="{FF2B5EF4-FFF2-40B4-BE49-F238E27FC236}">
                <a16:creationId xmlns:a16="http://schemas.microsoft.com/office/drawing/2014/main" xmlns="" id="{A538BD94-0799-4B45-87AA-E4C68A3BA79C}"/>
              </a:ext>
            </a:extLst>
          </p:cNvPr>
          <p:cNvSpPr txBox="1"/>
          <p:nvPr/>
        </p:nvSpPr>
        <p:spPr>
          <a:xfrm>
            <a:off x="4736461" y="3559525"/>
            <a:ext cx="2258319" cy="623248"/>
          </a:xfrm>
          <a:prstGeom prst="rect">
            <a:avLst/>
          </a:prstGeom>
          <a:noFill/>
        </p:spPr>
        <p:txBody>
          <a:bodyPr wrap="square" lIns="68580" tIns="34290" rIns="68580" bIns="34290" rtlCol="0">
            <a:spAutoFit/>
          </a:bodyPr>
          <a:lstStyle/>
          <a:p>
            <a:pPr algn="ctr"/>
            <a:r>
              <a:rPr lang="it-IT" altLang="it-IT" sz="1200" dirty="0">
                <a:latin typeface="Gisha" panose="020B0502040204020203" pitchFamily="34" charset="-79"/>
                <a:cs typeface="Gisha" panose="020B0502040204020203" pitchFamily="34" charset="-79"/>
              </a:rPr>
              <a:t>fare affidamento sulle informazioni fornite dai clienti anche se superate o  inesatte.</a:t>
            </a:r>
          </a:p>
        </p:txBody>
      </p:sp>
    </p:spTree>
    <p:custDataLst>
      <p:tags r:id="rId1"/>
    </p:custDataLst>
    <p:extLst>
      <p:ext uri="{BB962C8B-B14F-4D97-AF65-F5344CB8AC3E}">
        <p14:creationId xmlns:p14="http://schemas.microsoft.com/office/powerpoint/2010/main" xmlns="" val="26762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d712cd3-c96d-494a-9db9-f27087647cfc"/>
  <p:tag name="ARTICULATE_DESIGN_ID_OFFICE THEME" val="6pZTbGXi3BY"/>
  <p:tag name="ARTICULATE_SLIDE_COUNT" val="1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8127648-\\mac\dropbox\hospitality_template.pptx"/>
  <p:tag name="ARTICULATE_PRESENTER_VERSION" val="8"/>
  <p:tag name="ARTICULATE_PROJECT_OPEN" val="1"/>
  <p:tag name="ARTICULATE_USED_PAGE_ORIENTATION" val="1"/>
  <p:tag name="ARTICULATE_USED_PAGE_SIZE" val="7"/>
</p:tagLst>
</file>

<file path=ppt/tags/tag10.xml><?xml version="1.0" encoding="utf-8"?>
<p:tagLst xmlns:a="http://schemas.openxmlformats.org/drawingml/2006/main" xmlns:r="http://schemas.openxmlformats.org/officeDocument/2006/relationships" xmlns:p="http://schemas.openxmlformats.org/presentationml/2006/main">
  <p:tag name="AUDIO_ID" val="263"/>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SLIDE_THUMBNAIL_REFRESH" val="1"/>
  <p:tag name="ARTICULATE_USED_LAYOUT" val="7"/>
</p:tagLst>
</file>

<file path=ppt/tags/tag1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715455a2-66de-4db6-b3c1-057e3f00b5c1"/>
  <p:tag name="ARTICULATE_SLIDE_PAUSE" val="1"/>
  <p:tag name="ARTICULATE_HIDE_SLIDE" val="0"/>
  <p:tag name="ARTICULATE_PLAYER_CONTROL_PREVIOUS" val="False"/>
  <p:tag name="ARTICULATE_PLAYER_CONTROL_NEXT" val="False"/>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8.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15554</TotalTime>
  <Words>1615</Words>
  <Application>Microsoft Office PowerPoint</Application>
  <PresentationFormat>Presentazione su schermo (16:9)</PresentationFormat>
  <Paragraphs>181</Paragraphs>
  <Slides>10</Slides>
  <Notes>10</Notes>
  <HiddenSlides>0</HiddenSlides>
  <MMClips>0</MMClips>
  <ScaleCrop>false</ScaleCrop>
  <HeadingPairs>
    <vt:vector size="4" baseType="variant">
      <vt:variant>
        <vt:lpstr>Tema</vt:lpstr>
      </vt:variant>
      <vt:variant>
        <vt:i4>1</vt:i4>
      </vt:variant>
      <vt:variant>
        <vt:lpstr>Titoli diapositive</vt:lpstr>
      </vt:variant>
      <vt:variant>
        <vt:i4>10</vt:i4>
      </vt:variant>
    </vt:vector>
  </HeadingPairs>
  <TitlesOfParts>
    <vt:vector size="11" baseType="lpstr">
      <vt:lpstr>Office Theme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Trina Rimmer</dc:creator>
  <cp:lastModifiedBy>checco</cp:lastModifiedBy>
  <cp:revision>1041</cp:revision>
  <dcterms:created xsi:type="dcterms:W3CDTF">2017-06-08T19:59:47Z</dcterms:created>
  <dcterms:modified xsi:type="dcterms:W3CDTF">2019-11-07T10:21:05Z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74FE2410-302F-43A3-9D04-2FBB563A5FD6</vt:lpwstr>
  </property>
  <property fmtid="{D5CDD505-2E9C-101B-9397-08002B2CF9AE}" pid="3" name="ArticulatePath">
    <vt:lpwstr>Hospitality_Template</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\\Mac\Dropbox\Hospitality_Template.ppta</vt:lpwstr>
  </property>
</Properties>
</file>