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454" r:id="rId2"/>
    <p:sldId id="534" r:id="rId3"/>
    <p:sldId id="485" r:id="rId4"/>
    <p:sldId id="503" r:id="rId5"/>
    <p:sldId id="504" r:id="rId6"/>
    <p:sldId id="505" r:id="rId7"/>
    <p:sldId id="508" r:id="rId8"/>
    <p:sldId id="509" r:id="rId9"/>
    <p:sldId id="309" r:id="rId10"/>
    <p:sldId id="535" r:id="rId11"/>
    <p:sldId id="536" r:id="rId12"/>
    <p:sldId id="537" r:id="rId13"/>
    <p:sldId id="538" r:id="rId14"/>
    <p:sldId id="539" r:id="rId15"/>
    <p:sldId id="540" r:id="rId16"/>
    <p:sldId id="542" r:id="rId17"/>
    <p:sldId id="541" r:id="rId18"/>
    <p:sldId id="544" r:id="rId19"/>
    <p:sldId id="545" r:id="rId20"/>
    <p:sldId id="546" r:id="rId21"/>
    <p:sldId id="547" r:id="rId22"/>
    <p:sldId id="548" r:id="rId23"/>
    <p:sldId id="549" r:id="rId24"/>
    <p:sldId id="550" r:id="rId25"/>
    <p:sldId id="551" r:id="rId26"/>
    <p:sldId id="552" r:id="rId27"/>
  </p:sldIdLst>
  <p:sldSz cx="9144000" cy="5143500" type="screen16x9"/>
  <p:notesSz cx="6858000" cy="9144000"/>
  <p:custDataLst>
    <p:tags r:id="rId29"/>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DC8E3E3-9D3D-4922-930E-824DB4B07A26}">
          <p14:sldIdLst>
            <p14:sldId id="454"/>
            <p14:sldId id="534"/>
          </p14:sldIdLst>
        </p14:section>
        <p14:section name="Lesson 1" id="{7AE30215-172A-4CEF-B516-6252747B71E4}">
          <p14:sldIdLst>
            <p14:sldId id="485"/>
            <p14:sldId id="503"/>
            <p14:sldId id="504"/>
            <p14:sldId id="505"/>
            <p14:sldId id="508"/>
            <p14:sldId id="509"/>
            <p14:sldId id="309"/>
            <p14:sldId id="535"/>
            <p14:sldId id="536"/>
            <p14:sldId id="537"/>
            <p14:sldId id="538"/>
            <p14:sldId id="539"/>
            <p14:sldId id="540"/>
            <p14:sldId id="542"/>
            <p14:sldId id="541"/>
            <p14:sldId id="544"/>
            <p14:sldId id="545"/>
            <p14:sldId id="546"/>
            <p14:sldId id="547"/>
            <p14:sldId id="548"/>
            <p14:sldId id="549"/>
            <p14:sldId id="550"/>
            <p14:sldId id="551"/>
            <p14:sldId id="552"/>
          </p14:sldIdLst>
        </p14:section>
      </p14:sectionLst>
    </p:ext>
    <p:ext uri="{EFAFB233-063F-42B5-8137-9DF3F51BA10A}">
      <p15:sldGuideLst xmlns:p15="http://schemas.microsoft.com/office/powerpoint/2012/main">
        <p15:guide id="1" orient="horz" pos="2142" userDrawn="1">
          <p15:clr>
            <a:srgbClr val="A4A3A4"/>
          </p15:clr>
        </p15:guide>
        <p15:guide id="2" pos="3840" userDrawn="1">
          <p15:clr>
            <a:srgbClr val="A4A3A4"/>
          </p15:clr>
        </p15:guide>
        <p15:guide id="3" orient="horz" pos="1008" userDrawn="1">
          <p15:clr>
            <a:srgbClr val="A4A3A4"/>
          </p15:clr>
        </p15:guide>
        <p15:guide id="4"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a Frigerio" initials="VF" lastIdx="1" clrIdx="0">
    <p:extLst>
      <p:ext uri="{19B8F6BF-5375-455C-9EA6-DF929625EA0E}">
        <p15:presenceInfo xmlns:p15="http://schemas.microsoft.com/office/powerpoint/2012/main" userId="b87eb550206a46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a:srgbClr val="E5E7E7"/>
    <a:srgbClr val="421E06"/>
    <a:srgbClr val="0033CC"/>
    <a:srgbClr val="FB2805"/>
    <a:srgbClr val="99CC00"/>
    <a:srgbClr val="800000"/>
    <a:srgbClr val="BBC0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55735" autoAdjust="0"/>
  </p:normalViewPr>
  <p:slideViewPr>
    <p:cSldViewPr snapToGrid="0" showGuides="1">
      <p:cViewPr varScale="1">
        <p:scale>
          <a:sx n="49" d="100"/>
          <a:sy n="49" d="100"/>
        </p:scale>
        <p:origin x="1844" y="32"/>
      </p:cViewPr>
      <p:guideLst>
        <p:guide orient="horz" pos="2142"/>
        <p:guide pos="3840"/>
        <p:guide orient="horz" pos="1008"/>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93BCE-4788-4515-BBD8-9108AB8560EF}"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37217-9793-4C9A-AF1C-443ACF2A3F9E}" type="slidenum">
              <a:rPr lang="en-US" smtClean="0"/>
              <a:pPr/>
              <a:t>‹N›</a:t>
            </a:fld>
            <a:endParaRPr lang="en-US"/>
          </a:p>
        </p:txBody>
      </p:sp>
    </p:spTree>
    <p:extLst>
      <p:ext uri="{BB962C8B-B14F-4D97-AF65-F5344CB8AC3E}">
        <p14:creationId xmlns:p14="http://schemas.microsoft.com/office/powerpoint/2010/main" val="36167184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037217-9793-4C9A-AF1C-443ACF2A3F9E}" type="slidenum">
              <a:rPr lang="en-US" smtClean="0"/>
              <a:pPr/>
              <a:t>1</a:t>
            </a:fld>
            <a:endParaRPr lang="en-US"/>
          </a:p>
        </p:txBody>
      </p:sp>
    </p:spTree>
    <p:extLst>
      <p:ext uri="{BB962C8B-B14F-4D97-AF65-F5344CB8AC3E}">
        <p14:creationId xmlns:p14="http://schemas.microsoft.com/office/powerpoint/2010/main" val="154703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lgn="just">
              <a:buFont typeface="+mj-lt"/>
              <a:buAutoNum type="arabicPeriod"/>
            </a:pPr>
            <a:r>
              <a:rPr lang="it-IT" sz="900" kern="1200" dirty="0">
                <a:solidFill>
                  <a:schemeClr val="tx1"/>
                </a:solidFill>
                <a:latin typeface="+mn-lt"/>
                <a:ea typeface="+mn-ea"/>
                <a:cs typeface="+mn-cs"/>
              </a:rPr>
              <a:t>A chi si applicano gli orientamenti dell’</a:t>
            </a:r>
            <a:r>
              <a:rPr lang="it-IT" sz="900" kern="1200" dirty="0" err="1">
                <a:solidFill>
                  <a:schemeClr val="tx1"/>
                </a:solidFill>
                <a:latin typeface="+mn-lt"/>
                <a:ea typeface="+mn-ea"/>
                <a:cs typeface="+mn-cs"/>
              </a:rPr>
              <a:t>Esma</a:t>
            </a:r>
            <a:r>
              <a:rPr lang="it-IT" sz="900" kern="1200" dirty="0">
                <a:solidFill>
                  <a:schemeClr val="tx1"/>
                </a:solidFill>
                <a:latin typeface="+mn-lt"/>
                <a:ea typeface="+mn-ea"/>
                <a:cs typeface="+mn-cs"/>
              </a:rPr>
              <a:t>? </a:t>
            </a:r>
          </a:p>
          <a:p>
            <a:pPr marL="228600" indent="-228600" algn="just">
              <a:buFont typeface="+mj-lt"/>
              <a:buAutoNum type="arabicPeriod"/>
            </a:pPr>
            <a:r>
              <a:rPr lang="it-IT" dirty="0"/>
              <a:t>Alle autorità competenti e alle imprese (fra cui  le imprese di investimento, compresi gli enti creditizi quando prestano servizi e attività di investimento, le imprese di investimento e gli enti creditizi quando vendono o consigliano ai clienti depositi strutturati, le società di gestione degli OICVM e i gestori di fondi di investimento alternativi esterni quando forniscono servizi di gestione dei portafogli di investimento su base individuale o servizi accessori).</a:t>
            </a:r>
          </a:p>
          <a:p>
            <a:pPr marL="228600" indent="-228600" algn="just">
              <a:buFont typeface="+mj-lt"/>
              <a:buAutoNum type="arabicPeriod"/>
            </a:pPr>
            <a:r>
              <a:rPr lang="it-IT" dirty="0"/>
              <a:t>Gli orientamenti si applicano chiaramente in relazione alla prestazione dei servizi di consulenza in materia di investimenti </a:t>
            </a:r>
          </a:p>
          <a:p>
            <a:pPr marL="228600" indent="-228600" algn="just">
              <a:buFont typeface="+mj-lt"/>
              <a:buAutoNum type="arabicPeriod"/>
            </a:pPr>
            <a:r>
              <a:rPr lang="it-IT" dirty="0"/>
              <a:t>e gestione di portafogli.</a:t>
            </a:r>
          </a:p>
          <a:p>
            <a:pPr algn="just"/>
            <a:endParaRPr lang="it-IT" altLang="it-IT" dirty="0"/>
          </a:p>
          <a:p>
            <a:pPr algn="just"/>
            <a:endParaRPr lang="it-IT" altLang="it-IT" dirty="0"/>
          </a:p>
          <a:p>
            <a:pPr algn="just"/>
            <a:endParaRPr lang="it-IT" altLang="it-IT" dirty="0"/>
          </a:p>
          <a:p>
            <a:pPr algn="just"/>
            <a:r>
              <a:rPr lang="it-IT" altLang="it-IT" dirty="0"/>
              <a:t>Pop up</a:t>
            </a:r>
          </a:p>
          <a:p>
            <a:pPr marL="0" marR="0" lvl="0" indent="0" algn="just" defTabSz="685800" rtl="0" eaLnBrk="1" fontAlgn="auto" latinLnBrk="0" hangingPunct="1">
              <a:lnSpc>
                <a:spcPct val="100000"/>
              </a:lnSpc>
              <a:spcBef>
                <a:spcPts val="0"/>
              </a:spcBef>
              <a:spcAft>
                <a:spcPts val="0"/>
              </a:spcAft>
              <a:buClrTx/>
              <a:buSzTx/>
              <a:buFontTx/>
              <a:buNone/>
              <a:tabLst/>
              <a:defRPr/>
            </a:pPr>
            <a:r>
              <a:rPr lang="it-IT" dirty="0"/>
              <a:t>Servizi verso clienti professionali</a:t>
            </a:r>
          </a:p>
          <a:p>
            <a:pPr marL="0" marR="0" lvl="0" indent="0" algn="just" defTabSz="685800" rtl="0" eaLnBrk="1" fontAlgn="auto" latinLnBrk="0" hangingPunct="1">
              <a:lnSpc>
                <a:spcPct val="100000"/>
              </a:lnSpc>
              <a:spcBef>
                <a:spcPts val="0"/>
              </a:spcBef>
              <a:spcAft>
                <a:spcPts val="0"/>
              </a:spcAft>
              <a:buClrTx/>
              <a:buSzTx/>
              <a:buFontTx/>
              <a:buNone/>
              <a:tabLst/>
              <a:defRPr/>
            </a:pPr>
            <a:r>
              <a:rPr lang="it-IT" dirty="0"/>
              <a:t>Pur riguardando principalmente situazioni in cui i servizi sono prestati a clienti al dettaglio, gli Orientamenti dovrebbero essere considerati applicabili, se pertinenti, anche quando i servizi sono forniti a clienti professionali, tenendo conto delle disposizioni previste dall’articolo 54, paragrafo 3, del regolamento delegato (UE) n. 2017/565 della Commissione (regolamento delegato MiFID II) e dall’allegato II della MiFID II.</a:t>
            </a:r>
          </a:p>
          <a:p>
            <a:pPr algn="just"/>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10</a:t>
            </a:fld>
            <a:endParaRPr lang="en-US"/>
          </a:p>
        </p:txBody>
      </p:sp>
    </p:spTree>
    <p:extLst>
      <p:ext uri="{BB962C8B-B14F-4D97-AF65-F5344CB8AC3E}">
        <p14:creationId xmlns:p14="http://schemas.microsoft.com/office/powerpoint/2010/main" val="100921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Lo scopo degli </a:t>
            </a:r>
            <a:r>
              <a:rPr lang="it-IT" i="1" dirty="0"/>
              <a:t>Orientam</a:t>
            </a:r>
            <a:r>
              <a:rPr lang="it-IT" dirty="0"/>
              <a:t>enti consiste dunque nel </a:t>
            </a:r>
          </a:p>
          <a:p>
            <a:pPr marL="228600" indent="-228600">
              <a:buFont typeface="+mj-lt"/>
              <a:buAutoNum type="arabicPeriod"/>
            </a:pPr>
            <a:r>
              <a:rPr lang="it-IT" dirty="0"/>
              <a:t>chiarire l’applicazione di determinati aspetti legati ai requisiti di adeguatezza della MiFID 2, al fine di garantirne un’applicazione comune, uniforme e coerente. </a:t>
            </a:r>
          </a:p>
          <a:p>
            <a:pPr marL="228600" indent="-228600">
              <a:buFont typeface="+mj-lt"/>
              <a:buAutoNum type="arabicPeriod"/>
            </a:pPr>
            <a:r>
              <a:rPr lang="it-IT" dirty="0"/>
              <a:t>Con questi orientamenti, l’ESMA mira altresì a promuovere una maggiore convergenza nell’interpretazione e negli approcci di vigilanza dei requisiti di adeguatezza della MiFID due, </a:t>
            </a:r>
          </a:p>
          <a:p>
            <a:pPr marL="228600" indent="-228600">
              <a:buFont typeface="+mj-lt"/>
              <a:buAutoNum type="arabicPeriod"/>
            </a:pPr>
            <a:r>
              <a:rPr lang="it-IT" dirty="0"/>
              <a:t>pone l’accento su diverse questioni importanti e </a:t>
            </a:r>
          </a:p>
          <a:p>
            <a:pPr marL="228600" indent="-228600">
              <a:buFont typeface="+mj-lt"/>
              <a:buAutoNum type="arabicPeriod"/>
            </a:pPr>
            <a:r>
              <a:rPr lang="it-IT" dirty="0"/>
              <a:t>rafforza così il valore delle norme esistenti. </a:t>
            </a:r>
          </a:p>
          <a:p>
            <a:pPr marL="228600" indent="-228600">
              <a:buFont typeface="+mj-lt"/>
              <a:buAutoNum type="arabicPeriod"/>
            </a:pPr>
            <a:r>
              <a:rPr lang="it-IT" dirty="0"/>
              <a:t>Nel contribuire al rispetto delle norme da parte delle imprese, l’ESMA prevede un corrispondente rafforzamento della protezione dell’investitore.</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11</a:t>
            </a:fld>
            <a:endParaRPr lang="en-US"/>
          </a:p>
        </p:txBody>
      </p:sp>
    </p:spTree>
    <p:extLst>
      <p:ext uri="{BB962C8B-B14F-4D97-AF65-F5344CB8AC3E}">
        <p14:creationId xmlns:p14="http://schemas.microsoft.com/office/powerpoint/2010/main" val="3088354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Secondo l'</a:t>
            </a:r>
            <a:r>
              <a:rPr lang="it-IT" i="1" dirty="0"/>
              <a:t>Orientamento generale 1</a:t>
            </a:r>
            <a:r>
              <a:rPr lang="it-IT" dirty="0"/>
              <a:t>,</a:t>
            </a:r>
            <a:r>
              <a:rPr lang="it-IT" i="1" dirty="0"/>
              <a:t> </a:t>
            </a:r>
          </a:p>
          <a:p>
            <a:pPr marL="228600" indent="-228600">
              <a:buFont typeface="+mj-lt"/>
              <a:buAutoNum type="arabicPeriod"/>
            </a:pPr>
            <a:r>
              <a:rPr lang="it-IT" dirty="0"/>
              <a:t>le imprese dovrebbero </a:t>
            </a:r>
          </a:p>
          <a:p>
            <a:pPr marL="228600" indent="-228600">
              <a:buFont typeface="+mj-lt"/>
              <a:buAutoNum type="arabicPeriod"/>
            </a:pPr>
            <a:r>
              <a:rPr lang="it-IT" dirty="0"/>
              <a:t>informare i propri clienti in modo semplice e chiaro sulla</a:t>
            </a:r>
            <a:r>
              <a:rPr lang="it-IT" i="1" dirty="0"/>
              <a:t> </a:t>
            </a:r>
            <a:r>
              <a:rPr lang="it-IT" dirty="0"/>
              <a:t>valutazione dell’adeguatezza e sul suo scopo, che è quello di consentire all’impresa di</a:t>
            </a:r>
            <a:r>
              <a:rPr lang="it-IT" i="1" dirty="0"/>
              <a:t> </a:t>
            </a:r>
            <a:r>
              <a:rPr lang="it-IT" dirty="0"/>
              <a:t>agire nel migliore interesse del cliente. </a:t>
            </a:r>
          </a:p>
          <a:p>
            <a:pPr marL="228600" indent="-228600">
              <a:buFont typeface="+mj-lt"/>
              <a:buAutoNum type="arabicPeriod"/>
            </a:pPr>
            <a:r>
              <a:rPr lang="it-IT" dirty="0"/>
              <a:t>A tal fine andrebbe anche spiegato in modo chiaro</a:t>
            </a:r>
            <a:r>
              <a:rPr lang="it-IT" i="1" dirty="0"/>
              <a:t> </a:t>
            </a:r>
            <a:r>
              <a:rPr lang="it-IT" dirty="0"/>
              <a:t>che spetta all’impresa effettuare la valutazione, in modo che i clienti comprendano il</a:t>
            </a:r>
            <a:r>
              <a:rPr lang="it-IT" i="1" dirty="0"/>
              <a:t> </a:t>
            </a:r>
            <a:r>
              <a:rPr lang="it-IT" dirty="0"/>
              <a:t>motivo per cui sono invitati a fornire determinate informazioni e l’importanza che tali</a:t>
            </a:r>
            <a:r>
              <a:rPr lang="it-IT" i="1" dirty="0"/>
              <a:t> </a:t>
            </a:r>
            <a:r>
              <a:rPr lang="it-IT" dirty="0"/>
              <a:t>informazioni siano aggiornate, accurate e complete. </a:t>
            </a:r>
          </a:p>
          <a:p>
            <a:pPr marL="228600" indent="-228600">
              <a:buFont typeface="+mj-lt"/>
              <a:buAutoNum type="arabicPeriod"/>
            </a:pPr>
            <a:r>
              <a:rPr lang="it-IT" dirty="0"/>
              <a:t>Dette informazioni possono essere</a:t>
            </a:r>
            <a:r>
              <a:rPr lang="it-IT" i="1" dirty="0"/>
              <a:t> </a:t>
            </a:r>
            <a:r>
              <a:rPr lang="it-IT" dirty="0"/>
              <a:t>fornite in un formato standardizzato.</a:t>
            </a:r>
            <a:r>
              <a:rPr lang="it-IT" i="1" dirty="0"/>
              <a:t> </a:t>
            </a:r>
            <a:endParaRPr lang="it-IT" dirty="0"/>
          </a:p>
          <a:p>
            <a:pPr algn="just"/>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12</a:t>
            </a:fld>
            <a:endParaRPr lang="en-US"/>
          </a:p>
        </p:txBody>
      </p:sp>
    </p:spTree>
    <p:extLst>
      <p:ext uri="{BB962C8B-B14F-4D97-AF65-F5344CB8AC3E}">
        <p14:creationId xmlns:p14="http://schemas.microsoft.com/office/powerpoint/2010/main" val="2144592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In base all'</a:t>
            </a:r>
            <a:r>
              <a:rPr lang="it-IT" i="1" dirty="0"/>
              <a:t>Orientamento di supporto </a:t>
            </a:r>
            <a:r>
              <a:rPr lang="it-IT" dirty="0"/>
              <a:t>16, </a:t>
            </a:r>
          </a:p>
          <a:p>
            <a:pPr marL="228600" indent="-228600">
              <a:buFont typeface="+mj-lt"/>
              <a:buAutoNum type="arabicPeriod"/>
            </a:pPr>
            <a:r>
              <a:rPr lang="it-IT" dirty="0"/>
              <a:t>le informazioni sulla valutazione dell’adeguatezza dovrebbero </a:t>
            </a:r>
          </a:p>
          <a:p>
            <a:pPr marL="228600" indent="-228600">
              <a:buFont typeface="+mj-lt"/>
              <a:buAutoNum type="arabicPeriod"/>
            </a:pPr>
            <a:r>
              <a:rPr lang="it-IT" dirty="0"/>
              <a:t>aiutare i clienti a capire lo scopo delle prescrizioni e</a:t>
            </a:r>
          </a:p>
          <a:p>
            <a:pPr marL="228600" indent="-228600">
              <a:buFont typeface="+mj-lt"/>
              <a:buAutoNum type="arabicPeriod"/>
            </a:pPr>
            <a:r>
              <a:rPr lang="it-IT" dirty="0"/>
              <a:t>incoraggiarli a fornire informazioni precise e sufficienti in merito alle proprie conoscenze, esperienze e alla situazione finanziaria (compresa la</a:t>
            </a:r>
            <a:r>
              <a:rPr lang="it-IT" i="1" dirty="0"/>
              <a:t> </a:t>
            </a:r>
            <a:r>
              <a:rPr lang="it-IT" dirty="0"/>
              <a:t>capacità di sostenere perdite) nonché ai propri obiettivi di investimento (compresa la loro tolleranza al rischio). </a:t>
            </a:r>
          </a:p>
          <a:p>
            <a:pPr marL="228600" indent="-228600">
              <a:buFont typeface="+mj-lt"/>
              <a:buAutoNum type="arabicPeriod"/>
            </a:pPr>
            <a:r>
              <a:rPr lang="it-IT" dirty="0"/>
              <a:t>Le imprese dovrebbero insistere nei confronti dei clienti sul fatto che è importante raccogliere informazioni complete e accurate affinché l’impresa possa</a:t>
            </a:r>
            <a:r>
              <a:rPr lang="it-IT" i="1" dirty="0"/>
              <a:t> </a:t>
            </a:r>
            <a:r>
              <a:rPr lang="it-IT" dirty="0"/>
              <a:t>raccomandare loro prodotti o servizi adeguati. </a:t>
            </a:r>
          </a:p>
          <a:p>
            <a:pPr marL="228600" indent="-228600">
              <a:buFont typeface="+mj-lt"/>
              <a:buAutoNum type="arabicPeriod"/>
            </a:pPr>
            <a:r>
              <a:rPr lang="it-IT" dirty="0"/>
              <a:t>Senza tali informazioni, le imprese non possono fornire ai clienti servizi di consulenza in materia di investimenti e di gestione del portafoglio.</a:t>
            </a:r>
          </a:p>
          <a:p>
            <a:pPr algn="just"/>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13</a:t>
            </a:fld>
            <a:endParaRPr lang="en-US"/>
          </a:p>
        </p:txBody>
      </p:sp>
    </p:spTree>
    <p:extLst>
      <p:ext uri="{BB962C8B-B14F-4D97-AF65-F5344CB8AC3E}">
        <p14:creationId xmlns:p14="http://schemas.microsoft.com/office/powerpoint/2010/main" val="160214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Secondo l'</a:t>
            </a:r>
            <a:r>
              <a:rPr lang="it-IT" i="1" dirty="0"/>
              <a:t>Orientamento di supporto</a:t>
            </a:r>
            <a:r>
              <a:rPr lang="it-IT" dirty="0"/>
              <a:t> 17, </a:t>
            </a:r>
          </a:p>
          <a:p>
            <a:pPr marL="228600" indent="-228600">
              <a:buFont typeface="+mj-lt"/>
              <a:buAutoNum type="arabicPeriod"/>
            </a:pPr>
            <a:r>
              <a:rPr lang="it-IT" dirty="0"/>
              <a:t>è compito delle imprese decidere come informare i clienti in merito alla valutazione dell’adeguatezza </a:t>
            </a:r>
          </a:p>
          <a:p>
            <a:pPr marL="228600" indent="-228600">
              <a:buFont typeface="+mj-lt"/>
              <a:buAutoNum type="arabicPeriod"/>
            </a:pPr>
            <a:r>
              <a:rPr lang="it-IT" dirty="0"/>
              <a:t>e il formato utilizzato dovrebbe consentire i controlli volti a verificare se le informazioni sono state fornite. </a:t>
            </a:r>
          </a:p>
          <a:p>
            <a:pPr marL="228600" indent="-228600">
              <a:buFont typeface="+mj-lt"/>
              <a:buAutoNum type="arabicPeriod"/>
            </a:pPr>
            <a:r>
              <a:rPr lang="it-IT" dirty="0"/>
              <a:t>L’orientamento di supporto 18 prevede altresì che le imprese debbano evitare di affermare o dare l’impressione che sia il cliente a decidere l’adeguatezza dell’investimento o a stabilire gli strumenti finanziari adeguati al suo profilo di rischio</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14</a:t>
            </a:fld>
            <a:endParaRPr lang="en-US"/>
          </a:p>
        </p:txBody>
      </p:sp>
    </p:spTree>
    <p:extLst>
      <p:ext uri="{BB962C8B-B14F-4D97-AF65-F5344CB8AC3E}">
        <p14:creationId xmlns:p14="http://schemas.microsoft.com/office/powerpoint/2010/main" val="4253045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In tale scenario, secondo l’Orientamento di supporto 19</a:t>
            </a:r>
          </a:p>
          <a:p>
            <a:pPr marL="228600" indent="-228600">
              <a:buFont typeface="+mj-lt"/>
              <a:buAutoNum type="arabicPeriod"/>
            </a:pPr>
            <a:r>
              <a:rPr lang="it-IT" dirty="0"/>
              <a:t>qualsiasi clausola di esclusione della responsabilità (o altre tipologie di dichiarazioni analoghe) volta a limitare la responsabilità dell’impresa sulla valutazione dell’adeguatezza non deve influire in alcun modo sulla caratterizzazione del servizio prestato ai clienti nella pratica né sulla valutazione della conformità dell’impresa agli obblighi corrispondenti. Nel raccogliere, ad esempio, le informazioni dei clienti necessarie per effettuare una valutazione dell’adeguatezza (quali l’orizzonte d’investimento/il periodo di detenzione o le informazioni relative alla tolleranza al rischio), le imprese non devono dichiarare che non valutano l’adeguatezza.</a:t>
            </a:r>
          </a:p>
          <a:p>
            <a:pPr marL="228600" indent="-228600">
              <a:buFont typeface="+mj-lt"/>
              <a:buAutoNum type="arabicPeriod"/>
            </a:pPr>
            <a:r>
              <a:rPr lang="it-IT" dirty="0"/>
              <a:t>A condizione che tutte le informazioni e i resoconti forniti ai clienti siano conformi alle pertinenti disposizioni (compresi gli obblighi relativi alla trasmissione di informazioni su supporto durevole), le imprese dovrebbero altresì valutare attentamente se le informative scritte siano concepite per essere efficaci (ad esempio, se le informative sono messe direttamente a disposizione dei clienti e non sono nascoste o incomprensibili).</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15</a:t>
            </a:fld>
            <a:endParaRPr lang="en-US"/>
          </a:p>
        </p:txBody>
      </p:sp>
    </p:spTree>
    <p:extLst>
      <p:ext uri="{BB962C8B-B14F-4D97-AF65-F5344CB8AC3E}">
        <p14:creationId xmlns:p14="http://schemas.microsoft.com/office/powerpoint/2010/main" val="1850467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228600" indent="-228600" algn="just">
              <a:buFont typeface="+mj-lt"/>
              <a:buAutoNum type="arabicPeriod"/>
            </a:pPr>
            <a:r>
              <a:rPr lang="en-US" sz="900" kern="1200" dirty="0" err="1">
                <a:solidFill>
                  <a:schemeClr val="tx1"/>
                </a:solidFill>
                <a:latin typeface="+mn-lt"/>
                <a:ea typeface="+mn-ea"/>
                <a:cs typeface="+mn-cs"/>
              </a:rPr>
              <a:t>Nell’orientamento</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generale</a:t>
            </a:r>
            <a:r>
              <a:rPr lang="en-US" sz="900" kern="1200" dirty="0">
                <a:solidFill>
                  <a:schemeClr val="tx1"/>
                </a:solidFill>
                <a:latin typeface="+mn-lt"/>
                <a:ea typeface="+mn-ea"/>
                <a:cs typeface="+mn-cs"/>
              </a:rPr>
              <a:t> 2 è </a:t>
            </a:r>
            <a:r>
              <a:rPr lang="en-US" sz="900" kern="1200" dirty="0" err="1">
                <a:solidFill>
                  <a:schemeClr val="tx1"/>
                </a:solidFill>
                <a:latin typeface="+mn-lt"/>
                <a:ea typeface="+mn-ea"/>
                <a:cs typeface="+mn-cs"/>
              </a:rPr>
              <a:t>indicato</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che</a:t>
            </a:r>
            <a:r>
              <a:rPr lang="en-US" sz="900" kern="1200" dirty="0">
                <a:solidFill>
                  <a:schemeClr val="tx1"/>
                </a:solidFill>
                <a:latin typeface="+mn-lt"/>
                <a:ea typeface="+mn-ea"/>
                <a:cs typeface="+mn-cs"/>
              </a:rPr>
              <a:t> </a:t>
            </a:r>
          </a:p>
          <a:p>
            <a:pPr marL="228600" indent="-228600" algn="just">
              <a:buFont typeface="+mj-lt"/>
              <a:buAutoNum type="arabicPeriod"/>
            </a:pPr>
            <a:r>
              <a:rPr lang="en-US" sz="900" kern="1200" dirty="0">
                <a:solidFill>
                  <a:schemeClr val="tx1"/>
                </a:solidFill>
                <a:latin typeface="+mn-lt"/>
                <a:ea typeface="+mn-ea"/>
                <a:cs typeface="+mn-cs"/>
              </a:rPr>
              <a:t>le </a:t>
            </a:r>
            <a:r>
              <a:rPr lang="it-IT" sz="900" kern="1200" dirty="0">
                <a:solidFill>
                  <a:schemeClr val="tx1"/>
                </a:solidFill>
                <a:latin typeface="+mn-lt"/>
                <a:ea typeface="+mn-ea"/>
                <a:cs typeface="+mn-cs"/>
              </a:rPr>
              <a:t>imprese debbano definire, attuare e mantenere politiche e procedure adeguate (compresi gli strumenti appropriati) per comprendere i dati e le caratteristiche essenziali dei loro clienti, e garantire che la valutazione delle informazioni raccolte sui propri clienti sia effettuata in modo coerente, a prescindere dai mezzi utilizzati per la raccolta di tali informazioni.  </a:t>
            </a:r>
            <a:endParaRPr lang="it-IT" dirty="0"/>
          </a:p>
          <a:p>
            <a:pPr marL="228600" indent="-228600" algn="just">
              <a:buFont typeface="+mj-lt"/>
              <a:buAutoNum type="arabicPeriod"/>
            </a:pPr>
            <a:r>
              <a:rPr lang="it-IT" dirty="0"/>
              <a:t>Fra gli </a:t>
            </a:r>
            <a:r>
              <a:rPr lang="it-IT" i="1" dirty="0"/>
              <a:t>Orientamenti di supporto</a:t>
            </a:r>
            <a:r>
              <a:rPr lang="it-IT" dirty="0"/>
              <a:t> di questo punto è specificato che le politiche e le procedure delle imprese devono consentire loro di raccogliere e valutare</a:t>
            </a:r>
            <a:r>
              <a:rPr lang="it-IT" i="1" dirty="0"/>
              <a:t> </a:t>
            </a:r>
            <a:r>
              <a:rPr lang="it-IT" dirty="0"/>
              <a:t>tutte le informazioni necessarie per effettuare una valutazione dell’adeguatezza per</a:t>
            </a:r>
            <a:r>
              <a:rPr lang="it-IT" i="1" dirty="0"/>
              <a:t> </a:t>
            </a:r>
            <a:r>
              <a:rPr lang="it-IT" dirty="0"/>
              <a:t>ciascun cliente.</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16</a:t>
            </a:fld>
            <a:endParaRPr lang="en-US"/>
          </a:p>
        </p:txBody>
      </p:sp>
    </p:spTree>
    <p:extLst>
      <p:ext uri="{BB962C8B-B14F-4D97-AF65-F5344CB8AC3E}">
        <p14:creationId xmlns:p14="http://schemas.microsoft.com/office/powerpoint/2010/main" val="2640400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228600" indent="-228600" algn="just">
              <a:buFont typeface="+mj-lt"/>
              <a:buAutoNum type="arabicPeriod"/>
            </a:pPr>
            <a:r>
              <a:rPr lang="it-IT" dirty="0"/>
              <a:t>Prima di prestare consulenza in materia di investimenti o di gestione del portafoglio, </a:t>
            </a:r>
          </a:p>
          <a:p>
            <a:pPr marL="228600" indent="-228600" algn="just">
              <a:buFont typeface="+mj-lt"/>
              <a:buAutoNum type="arabicPeriod"/>
            </a:pPr>
            <a:r>
              <a:rPr lang="it-IT" dirty="0"/>
              <a:t>le imprese devono raccogliere tutte le informazioni necessarie sulle conoscenze e le esperienze del cliente, sulla sua situazione finanziaria e sui suoi obiettivi di investimento. </a:t>
            </a:r>
          </a:p>
          <a:p>
            <a:pPr marL="228600" indent="-228600" algn="just">
              <a:buFont typeface="+mj-lt"/>
              <a:buAutoNum type="arabicPeriod"/>
            </a:pPr>
            <a:r>
              <a:rPr lang="it-IT" dirty="0"/>
              <a:t>La portata delle informazioni «necessarie» può variare e deve tener conto delle caratteristiche dei servizi di consulenza o di gestione del portafoglio da fornire, del tipo e delle caratteristiche dei prodotti di investimento da considerare e delle caratteristiche dei clienti.</a:t>
            </a:r>
          </a:p>
          <a:p>
            <a:pPr marL="0" indent="0" algn="just">
              <a:buFont typeface="+mj-lt"/>
              <a:buNone/>
            </a:pPr>
            <a:r>
              <a:rPr lang="it-IT" dirty="0"/>
              <a:t>Pop up</a:t>
            </a:r>
          </a:p>
          <a:p>
            <a:pPr marL="0" marR="0" lvl="0" indent="0" algn="just" defTabSz="685800" rtl="0" eaLnBrk="1" fontAlgn="auto" latinLnBrk="0" hangingPunct="1">
              <a:lnSpc>
                <a:spcPct val="100000"/>
              </a:lnSpc>
              <a:spcBef>
                <a:spcPts val="0"/>
              </a:spcBef>
              <a:spcAft>
                <a:spcPts val="0"/>
              </a:spcAft>
              <a:buClrTx/>
              <a:buSzTx/>
              <a:buFont typeface="+mj-lt"/>
              <a:buNone/>
              <a:tabLst/>
              <a:defRPr/>
            </a:pPr>
            <a:r>
              <a:rPr lang="it-IT" altLang="it-IT" sz="900" b="1" dirty="0">
                <a:solidFill>
                  <a:schemeClr val="bg1"/>
                </a:solidFill>
                <a:latin typeface="Gisha" panose="020B0502040204020203" pitchFamily="34" charset="-79"/>
                <a:cs typeface="Gisha" panose="020B0502040204020203" pitchFamily="34" charset="-79"/>
              </a:rPr>
              <a:t>Orientamento di supporto 24</a:t>
            </a:r>
            <a:endParaRPr lang="it-IT" altLang="it-IT" sz="800" b="1" dirty="0">
              <a:solidFill>
                <a:schemeClr val="bg1"/>
              </a:solidFill>
              <a:latin typeface="Gisha" panose="020B0502040204020203" pitchFamily="34" charset="-79"/>
              <a:cs typeface="Gisha" panose="020B0502040204020203" pitchFamily="34" charset="-79"/>
            </a:endParaRPr>
          </a:p>
          <a:p>
            <a:pPr marL="0" marR="0" lvl="0" indent="0" algn="just" defTabSz="685800" rtl="0" eaLnBrk="1" fontAlgn="auto" latinLnBrk="0" hangingPunct="1">
              <a:lnSpc>
                <a:spcPct val="100000"/>
              </a:lnSpc>
              <a:spcBef>
                <a:spcPts val="0"/>
              </a:spcBef>
              <a:spcAft>
                <a:spcPts val="0"/>
              </a:spcAft>
              <a:buClrTx/>
              <a:buSzTx/>
              <a:buFont typeface="+mj-lt"/>
              <a:buNone/>
              <a:tabLst/>
              <a:defRPr/>
            </a:pPr>
            <a:r>
              <a:rPr lang="it-IT" dirty="0"/>
              <a:t>Le imprese dovrebbero garantire che le domande rivolte ai clienti possano essere comprese correttamente e che qualsiasi altro metodo utilizzato per la raccolta di informazioni sia concepito in modo da ottenere le informazioni necessarie per una valutazione dell’adeguatezza.</a:t>
            </a:r>
            <a:endParaRPr lang="en-US"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17</a:t>
            </a:fld>
            <a:endParaRPr lang="en-US"/>
          </a:p>
        </p:txBody>
      </p:sp>
    </p:spTree>
    <p:extLst>
      <p:ext uri="{BB962C8B-B14F-4D97-AF65-F5344CB8AC3E}">
        <p14:creationId xmlns:p14="http://schemas.microsoft.com/office/powerpoint/2010/main" val="2295517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lgn="just">
              <a:buFont typeface="+mj-lt"/>
              <a:buAutoNum type="arabicPeriod"/>
            </a:pPr>
            <a:r>
              <a:rPr lang="it-IT" dirty="0"/>
              <a:t>Le imprese devono conoscere e valutare i motivi</a:t>
            </a:r>
            <a:r>
              <a:rPr lang="it-IT" i="1" dirty="0"/>
              <a:t> </a:t>
            </a:r>
            <a:r>
              <a:rPr lang="it-IT" dirty="0"/>
              <a:t>più comuni per cui gli investitori potrebbero non rispondere correttamente ai questionari rivolti ai fini di</a:t>
            </a:r>
            <a:r>
              <a:rPr lang="it-IT" i="1" dirty="0"/>
              <a:t> </a:t>
            </a:r>
            <a:r>
              <a:rPr lang="it-IT" dirty="0"/>
              <a:t>una valutazione dell’adeguatezza. In particolare:</a:t>
            </a:r>
          </a:p>
          <a:p>
            <a:pPr marL="228600" indent="-228600" algn="just">
              <a:buFont typeface="+mj-lt"/>
              <a:buAutoNum type="arabicPeriod"/>
            </a:pPr>
            <a:r>
              <a:rPr lang="it-IT" dirty="0"/>
              <a:t>si dovrebbe prestare attenzione alla chiarezza, all’esaustività e alla comprensibilità del questionario, evitando di utilizzare un linguaggio fuorviante, confuso, impreciso ed eccessivamente tecnico;</a:t>
            </a:r>
          </a:p>
          <a:p>
            <a:pPr marL="228600" indent="-228600" algn="just">
              <a:buFont typeface="+mj-lt"/>
              <a:buAutoNum type="arabicPeriod"/>
            </a:pPr>
            <a:r>
              <a:rPr lang="it-IT" dirty="0"/>
              <a:t>il formato dovrebbe essere accuratamente elaborato e dovrebbe evitare di orientare le scelte degli investitori (carattere, interlinea...);</a:t>
            </a:r>
          </a:p>
          <a:p>
            <a:pPr marL="228600" indent="-228600" algn="just">
              <a:buFont typeface="+mj-lt"/>
              <a:buAutoNum type="arabicPeriod"/>
            </a:pPr>
            <a:r>
              <a:rPr lang="it-IT" dirty="0"/>
              <a:t>si dovrebbero evitare le domande a batteria (raccolta di informazioni su una serie di punti attraverso un’unica domanda, in particolare in sede di valutazione delle conoscenze, dell’esperienza e della tolleranza al rischio);</a:t>
            </a:r>
          </a:p>
          <a:p>
            <a:pPr marL="228600" indent="-228600" algn="just">
              <a:buFont typeface="+mj-lt"/>
              <a:buAutoNum type="arabicPeriod"/>
            </a:pPr>
            <a:r>
              <a:rPr lang="it-IT" dirty="0"/>
              <a:t>le imprese dovrebbero considerare attentamente l’ordine in cui pongono le domande per raccogliere le informazioni in modo efficace;</a:t>
            </a:r>
          </a:p>
          <a:p>
            <a:pPr marL="228600" indent="-228600" algn="just">
              <a:buFont typeface="+mj-lt"/>
              <a:buAutoNum type="arabicPeriod"/>
            </a:pPr>
            <a:r>
              <a:rPr lang="it-IT" dirty="0"/>
              <a:t>e, al fine di garantire la raccolta delle informazioni necessarie, generalmente i questionari non dovrebbero prevedere la possibilità di non rispondere (soprattutto quanto si raccolgono informazioni sulla situazione finanziaria dell’investitore).</a:t>
            </a:r>
          </a:p>
          <a:p>
            <a:pPr marL="0" indent="0" algn="just">
              <a:buFont typeface="+mj-lt"/>
              <a:buNone/>
            </a:pPr>
            <a:endParaRPr lang="it-IT" dirty="0"/>
          </a:p>
          <a:p>
            <a:pPr marL="0" marR="0" lvl="0" indent="0" algn="just" defTabSz="685800" rtl="0" eaLnBrk="1" fontAlgn="auto" latinLnBrk="0" hangingPunct="1">
              <a:lnSpc>
                <a:spcPct val="100000"/>
              </a:lnSpc>
              <a:spcBef>
                <a:spcPts val="0"/>
              </a:spcBef>
              <a:spcAft>
                <a:spcPts val="0"/>
              </a:spcAft>
              <a:buClrTx/>
              <a:buSzTx/>
              <a:buFont typeface="+mj-lt"/>
              <a:buNone/>
              <a:tabLst/>
              <a:defRPr/>
            </a:pPr>
            <a:r>
              <a:rPr lang="it-IT" sz="900" b="1" kern="1200" dirty="0">
                <a:solidFill>
                  <a:schemeClr val="tx1"/>
                </a:solidFill>
                <a:latin typeface="+mn-lt"/>
                <a:ea typeface="+mn-ea"/>
                <a:cs typeface="+mn-cs"/>
              </a:rPr>
              <a:t>Pop up</a:t>
            </a:r>
          </a:p>
          <a:p>
            <a:pPr marL="0" marR="0" lvl="0" indent="0" algn="just" defTabSz="685800" rtl="0" eaLnBrk="1" fontAlgn="auto" latinLnBrk="0" hangingPunct="1">
              <a:lnSpc>
                <a:spcPct val="100000"/>
              </a:lnSpc>
              <a:spcBef>
                <a:spcPts val="0"/>
              </a:spcBef>
              <a:spcAft>
                <a:spcPts val="0"/>
              </a:spcAft>
              <a:buClrTx/>
              <a:buSzTx/>
              <a:buFont typeface="+mj-lt"/>
              <a:buNone/>
              <a:tabLst/>
              <a:defRPr/>
            </a:pPr>
            <a:r>
              <a:rPr lang="it-IT" sz="900" b="1" kern="1200" dirty="0">
                <a:solidFill>
                  <a:schemeClr val="tx1"/>
                </a:solidFill>
                <a:latin typeface="+mn-lt"/>
                <a:ea typeface="+mn-ea"/>
                <a:cs typeface="+mn-cs"/>
              </a:rPr>
              <a:t>Orientamento di supporto 26</a:t>
            </a:r>
          </a:p>
          <a:p>
            <a:pPr marL="0" marR="0" lvl="0" indent="0" algn="just" defTabSz="685800" rtl="0" eaLnBrk="1" fontAlgn="auto" latinLnBrk="0" hangingPunct="1">
              <a:lnSpc>
                <a:spcPct val="100000"/>
              </a:lnSpc>
              <a:spcBef>
                <a:spcPts val="0"/>
              </a:spcBef>
              <a:spcAft>
                <a:spcPts val="0"/>
              </a:spcAft>
              <a:buClrTx/>
              <a:buSzTx/>
              <a:buFont typeface="+mj-lt"/>
              <a:buNone/>
              <a:tabLst/>
              <a:defRPr/>
            </a:pPr>
            <a:r>
              <a:rPr lang="it-IT" sz="900" kern="1200" dirty="0">
                <a:solidFill>
                  <a:schemeClr val="tx1"/>
                </a:solidFill>
                <a:latin typeface="+mn-lt"/>
                <a:ea typeface="+mn-ea"/>
                <a:cs typeface="+mn-cs"/>
              </a:rPr>
              <a:t>Le imprese dovrebbero anche adottare misure ragionevoli per valutare la comprensione del rischio dell’investimento da parte del cliente, nonché il rapporto tra rischio e utile sul capitale investito, in quanto ciò </a:t>
            </a:r>
            <a:r>
              <a:rPr lang="it-IT" dirty="0"/>
              <a:t>è fondamentale per consentire alle imprese di agire secondo il miglior interesse del cliente nel momento in cui effettuano la valutazione dell’adeguatezza. Nel presentare le domande a tale riguardo, le imprese dovrebbero spiegare in modo chiaro e semplice che le risposte servono per valutare l’atteggiamento del cliente nei confronti del rischio (profilo di rischio) e, di conseguenza, i tipi di strumenti finanziari (e i rischi a questi connessi) che si adattano al suo profilo.</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18</a:t>
            </a:fld>
            <a:endParaRPr lang="en-US"/>
          </a:p>
        </p:txBody>
      </p:sp>
    </p:spTree>
    <p:extLst>
      <p:ext uri="{BB962C8B-B14F-4D97-AF65-F5344CB8AC3E}">
        <p14:creationId xmlns:p14="http://schemas.microsoft.com/office/powerpoint/2010/main" val="3196736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L'</a:t>
            </a:r>
            <a:r>
              <a:rPr lang="it-IT" i="1" dirty="0"/>
              <a:t>Orientamento di supporto 27</a:t>
            </a:r>
          </a:p>
          <a:p>
            <a:pPr marL="228600" indent="-228600">
              <a:buFont typeface="+mj-lt"/>
              <a:buAutoNum type="arabicPeriod"/>
            </a:pPr>
            <a:r>
              <a:rPr lang="it-IT" dirty="0"/>
              <a:t>richiede che le informazioni necessarie per effettuare una valutazione dell’adeguatezza debbano comprendere diversi elementi che possono influire, ad esempio, sull’analisi della situazione finanziaria del cliente (ivi compresa la sua capacità di sostenere perdite) o su obiettivi di investimento (compresa la sua tolleranza al rischio). Relativamente al cliente, esempi di tali elementi sono costituiti da:</a:t>
            </a:r>
          </a:p>
          <a:p>
            <a:pPr marL="457200" lvl="0" indent="-457200">
              <a:buFont typeface="+mj-lt"/>
              <a:buAutoNum type="arabicPeriod"/>
            </a:pPr>
            <a:r>
              <a:rPr lang="it-IT" sz="2400" dirty="0"/>
              <a:t>stato civile (in particolare la capacità giuridica del cliente di impegnare beni che possono appartenere anche al proprio partner)</a:t>
            </a:r>
          </a:p>
          <a:p>
            <a:pPr marL="457200" lvl="0" indent="-457200">
              <a:buFont typeface="+mj-lt"/>
              <a:buAutoNum type="arabicPeriod"/>
            </a:pPr>
            <a:r>
              <a:rPr lang="it-IT" dirty="0"/>
              <a:t>stato di famiglia (le variazioni dello stato di famiglia di un cliente possono influire sulla sua situazione finanziaria, ad esempio la nascita di un nuovo figlio o la presenza di un figlio in età universitaria);</a:t>
            </a:r>
          </a:p>
          <a:p>
            <a:pPr marL="457200" lvl="0" indent="-457200">
              <a:buFont typeface="+mj-lt"/>
              <a:buAutoNum type="arabicPeriod"/>
            </a:pPr>
            <a:r>
              <a:rPr lang="it-IT" dirty="0"/>
              <a:t>età (che è per lo più importante per una corretta valutazione degli obiettivi di investimento, e in particolare il livello di rischio finanziario che l’investitore è disposto ad assumere nonché il periodo di detenzione/l’orizzonte d’investimento, che indica la volontà di mantenere un investimento per un certo periodo di tempo);</a:t>
            </a:r>
            <a:endParaRPr lang="it-IT" sz="600" dirty="0"/>
          </a:p>
          <a:p>
            <a:pPr marL="457200" lvl="0" indent="-457200">
              <a:buFont typeface="+mj-lt"/>
              <a:buAutoNum type="arabicPeriod"/>
            </a:pPr>
            <a:r>
              <a:rPr lang="it-IT" dirty="0"/>
              <a:t>situazione lavorativa (il grado di sicurezza del posto di lavoro o il fatto che il cliente sia prossimo al pensionamento possono influire sulla sua situazione finanziaria o sui suoi obiettivi di investimento);</a:t>
            </a:r>
            <a:endParaRPr lang="it-IT" sz="600" dirty="0"/>
          </a:p>
          <a:p>
            <a:pPr marL="457200" lvl="0" indent="-457200">
              <a:buFont typeface="+mj-lt"/>
              <a:buAutoNum type="arabicPeriod"/>
            </a:pPr>
            <a:r>
              <a:rPr lang="it-IT" sz="600" dirty="0"/>
              <a:t>e </a:t>
            </a:r>
            <a:r>
              <a:rPr lang="it-IT" dirty="0"/>
              <a:t>il fabbisogno di liquidità in alcuni investimenti pertinenti o per finanziare un impegno finanziario futuro (ad esempio, l’acquisto di beni immobili, le tasse scolastiche).</a:t>
            </a:r>
            <a:endParaRPr lang="it-IT" sz="6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19</a:t>
            </a:fld>
            <a:endParaRPr lang="en-US"/>
          </a:p>
        </p:txBody>
      </p:sp>
    </p:spTree>
    <p:extLst>
      <p:ext uri="{BB962C8B-B14F-4D97-AF65-F5344CB8AC3E}">
        <p14:creationId xmlns:p14="http://schemas.microsoft.com/office/powerpoint/2010/main" val="354006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a:t>AUDIO</a:t>
            </a:r>
          </a:p>
          <a:p>
            <a:pPr marL="228600" indent="-228600" algn="just">
              <a:buFont typeface="+mj-lt"/>
              <a:buAutoNum type="arabicPeriod"/>
            </a:pPr>
            <a:r>
              <a:rPr lang="it-IT" sz="900" kern="1200" dirty="0">
                <a:solidFill>
                  <a:schemeClr val="tx1"/>
                </a:solidFill>
                <a:latin typeface="+mn-lt"/>
                <a:ea typeface="+mn-ea"/>
                <a:cs typeface="+mn-cs"/>
              </a:rPr>
              <a:t>Prima di approfondire gli Orientamenti sui requisiti di adeguatezza della MiFID due predisposti dall'ESMA, </a:t>
            </a:r>
          </a:p>
          <a:p>
            <a:pPr marL="228600" indent="-228600" algn="just">
              <a:buFont typeface="+mj-lt"/>
              <a:buAutoNum type="arabicPeriod"/>
            </a:pPr>
            <a:r>
              <a:rPr lang="it-IT" sz="900" kern="1200" dirty="0">
                <a:solidFill>
                  <a:schemeClr val="tx1"/>
                </a:solidFill>
                <a:latin typeface="+mn-lt"/>
                <a:ea typeface="+mn-ea"/>
                <a:cs typeface="+mn-cs"/>
              </a:rPr>
              <a:t>va ricordato che il loro scopo è </a:t>
            </a:r>
          </a:p>
          <a:p>
            <a:pPr marL="228600" indent="-228600" algn="just">
              <a:buFont typeface="+mj-lt"/>
              <a:buAutoNum type="arabicPeriod"/>
            </a:pPr>
            <a:r>
              <a:rPr lang="it-IT" sz="900" kern="1200" dirty="0">
                <a:solidFill>
                  <a:schemeClr val="tx1"/>
                </a:solidFill>
                <a:latin typeface="+mn-lt"/>
                <a:ea typeface="+mn-ea"/>
                <a:cs typeface="+mn-cs"/>
              </a:rPr>
              <a:t>chiarire l'applicazione di determinati aspetti indicati dalla direttiva, al fine di garantire un’applicazione comune, uniforme e coerente degli obblighi in tema di valutazione dell'idoneità e dell'adeguatezza degli intermediari, di cui parleremo nelle prossima pagine. Prosegui nel corso!</a:t>
            </a:r>
            <a:endParaRPr lang="it-IT" altLang="it-IT" sz="9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5037217-9793-4C9A-AF1C-443ACF2A3F9E}" type="slidenum">
              <a:rPr lang="en-US" smtClean="0"/>
              <a:pPr/>
              <a:t>2</a:t>
            </a:fld>
            <a:endParaRPr lang="en-US"/>
          </a:p>
        </p:txBody>
      </p:sp>
    </p:spTree>
    <p:extLst>
      <p:ext uri="{BB962C8B-B14F-4D97-AF65-F5344CB8AC3E}">
        <p14:creationId xmlns:p14="http://schemas.microsoft.com/office/powerpoint/2010/main" val="1646841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Nel determinare quali informazioni sono necessarie, </a:t>
            </a:r>
          </a:p>
          <a:p>
            <a:pPr marL="228600" indent="-228600">
              <a:buFont typeface="+mj-lt"/>
              <a:buAutoNum type="arabicPeriod"/>
            </a:pPr>
            <a:r>
              <a:rPr lang="it-IT" dirty="0"/>
              <a:t>le imprese dovrebbero tenere conto dell’impatto che qualsiasi modifica significativa riguardante tali informazioni potrebbe avere sulla valutazione dell’adeguatezza. </a:t>
            </a:r>
          </a:p>
          <a:p>
            <a:pPr marL="228600" indent="-228600">
              <a:buFont typeface="+mj-lt"/>
              <a:buAutoNum type="arabicPeriod"/>
            </a:pPr>
            <a:r>
              <a:rPr lang="it-IT" dirty="0"/>
              <a:t>Dovrebbero inoltre adottare tutte le misure ragionevoli per valutare in modo sufficiente la comprensione, da parte dei clienti, delle principali caratteristiche e dei rischi connessi ai tipi di prodotti indicati nell’offerta. L’adozione, da parte delle imprese, di meccanismi per evitare l’autovalutazione e garantire la coerenza delle risposte fornite è particolarmente importante per la corretta valutazione delle conoscenze e dell’esperienza del cliente stesso. Ai fini della valutazione complessiva della comprensione, da parte del cliente, dei prodotti e dei rischi connessi alle operazioni raccomandate o in relazione alla gestione del suo portafoglio, si dovrebbe tener conto complessivamente delle informazioni raccolte dalle imprese in merito alle sue conoscenze e alla sua esperienza.</a:t>
            </a:r>
          </a:p>
          <a:p>
            <a:pPr marL="228600" indent="-228600">
              <a:buFont typeface="+mj-lt"/>
              <a:buAutoNum type="arabicPeriod"/>
            </a:pPr>
            <a:r>
              <a:rPr lang="it-IT" dirty="0"/>
              <a:t>È anche importante che le imprese valutino la comprensione del cliente di concetti finanziari fondamentali quali il rischio di investimento (compreso il rischio di concentrazione) e il </a:t>
            </a:r>
            <a:r>
              <a:rPr lang="it-IT" i="1" dirty="0"/>
              <a:t>trade off</a:t>
            </a:r>
            <a:r>
              <a:rPr lang="it-IT" dirty="0"/>
              <a:t> rischio/rendimento. A tal fine, le imprese dovrebbero proporre esempi indicativi e comprensibili dei livelli di perdita/ritorno che possono sorgere a seconda del livello di rischio assunto e valutare la risposta del cliente a tali scenari.</a:t>
            </a:r>
          </a:p>
        </p:txBody>
      </p:sp>
      <p:sp>
        <p:nvSpPr>
          <p:cNvPr id="4" name="Slide Number Placeholder 3"/>
          <p:cNvSpPr>
            <a:spLocks noGrp="1"/>
          </p:cNvSpPr>
          <p:nvPr>
            <p:ph type="sldNum" sz="quarter" idx="10"/>
          </p:nvPr>
        </p:nvSpPr>
        <p:spPr/>
        <p:txBody>
          <a:bodyPr/>
          <a:lstStyle/>
          <a:p>
            <a:fld id="{E5037217-9793-4C9A-AF1C-443ACF2A3F9E}" type="slidenum">
              <a:rPr lang="en-US" smtClean="0"/>
              <a:pPr/>
              <a:t>20</a:t>
            </a:fld>
            <a:endParaRPr lang="en-US"/>
          </a:p>
        </p:txBody>
      </p:sp>
    </p:spTree>
    <p:extLst>
      <p:ext uri="{BB962C8B-B14F-4D97-AF65-F5344CB8AC3E}">
        <p14:creationId xmlns:p14="http://schemas.microsoft.com/office/powerpoint/2010/main" val="117331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lgn="just">
              <a:buFont typeface="+mj-lt"/>
              <a:buAutoNum type="arabicPeriod"/>
            </a:pPr>
            <a:r>
              <a:rPr lang="it-IT" dirty="0"/>
              <a:t>Già si è detto che prima di prestare consulenza in materia di investimenti o di gestione del portafoglio, le</a:t>
            </a:r>
            <a:r>
              <a:rPr lang="it-IT" i="1" dirty="0"/>
              <a:t> </a:t>
            </a:r>
            <a:r>
              <a:rPr lang="it-IT" dirty="0"/>
              <a:t>imprese devono raccogliere tutte le «informazioni necessarie» sulle conoscenze e le esperienze del cliente, sulla sua situazione finanziaria e sui suoi obiettivi di investimento.</a:t>
            </a:r>
          </a:p>
          <a:p>
            <a:pPr marL="228600" indent="-228600" algn="just">
              <a:buFont typeface="+mj-lt"/>
              <a:buAutoNum type="arabicPeriod"/>
            </a:pPr>
            <a:r>
              <a:rPr lang="it-IT" dirty="0"/>
              <a:t>La portata delle informazioni «necessarie» può variare (proporzionalità) e deve tener conto delle caratteristiche dei servizi di consulenza o di gestione del portafoglio da fornire, del tipo e delle caratteristiche dei prodotti di investimento da considerare e delle caratteristiche dei clienti. </a:t>
            </a:r>
          </a:p>
          <a:p>
            <a:pPr marL="228600" indent="-228600" algn="just">
              <a:buFont typeface="+mj-lt"/>
              <a:buAutoNum type="arabicPeriod"/>
            </a:pPr>
            <a:r>
              <a:rPr lang="it-IT" dirty="0"/>
              <a:t>Secondo l'</a:t>
            </a:r>
            <a:r>
              <a:rPr lang="it-IT" i="1" dirty="0"/>
              <a:t>Orientamento di supporto </a:t>
            </a:r>
            <a:r>
              <a:rPr lang="it-IT" dirty="0"/>
              <a:t>34, nel determinare quali informazioni sono «necessarie», le imprese dovrebbero valutare,</a:t>
            </a:r>
            <a:r>
              <a:rPr lang="it-IT" i="1" dirty="0"/>
              <a:t> </a:t>
            </a:r>
            <a:r>
              <a:rPr lang="it-IT" dirty="0"/>
              <a:t>in relazione alle conoscenze e alle esperienze del cliente, alla sua situazione finanziaria</a:t>
            </a:r>
            <a:r>
              <a:rPr lang="it-IT" i="1" dirty="0"/>
              <a:t> </a:t>
            </a:r>
            <a:r>
              <a:rPr lang="it-IT" dirty="0"/>
              <a:t>e ai suoi obiettivi di investimento:</a:t>
            </a:r>
          </a:p>
          <a:p>
            <a:pPr marL="228600" indent="-228600" algn="just">
              <a:buFont typeface="+mj-lt"/>
              <a:buAutoNum type="arabicPeriod"/>
            </a:pPr>
            <a:r>
              <a:rPr lang="it-IT" dirty="0"/>
              <a:t>il tipo di strumento finanziario o di operazione che l’impresa può raccomandare o concludere (compresa la complessità e il livello di rischio);</a:t>
            </a:r>
          </a:p>
          <a:p>
            <a:pPr marL="228600" indent="-228600" algn="just">
              <a:buFont typeface="+mj-lt"/>
              <a:buAutoNum type="arabicPeriod"/>
            </a:pPr>
            <a:r>
              <a:rPr lang="it-IT" dirty="0"/>
              <a:t>la natura e la portata del servizio che l’impresa può prestare;</a:t>
            </a:r>
          </a:p>
          <a:p>
            <a:pPr marL="228600" indent="-228600" algn="just">
              <a:buFont typeface="+mj-lt"/>
              <a:buAutoNum type="arabicPeriod"/>
            </a:pPr>
            <a:r>
              <a:rPr lang="it-IT" dirty="0"/>
              <a:t>le esigenze e le circostanze del cliente;</a:t>
            </a:r>
          </a:p>
          <a:p>
            <a:pPr marL="228600" indent="-228600" algn="just">
              <a:buFont typeface="+mj-lt"/>
              <a:buAutoNum type="arabicPeriod"/>
            </a:pPr>
            <a:r>
              <a:rPr lang="it-IT" dirty="0"/>
              <a:t>il tipo di cliente.</a:t>
            </a:r>
          </a:p>
          <a:p>
            <a:pPr marL="0" indent="0" algn="just">
              <a:buFont typeface="+mj-lt"/>
              <a:buNone/>
            </a:pPr>
            <a:endParaRPr lang="it-IT" dirty="0"/>
          </a:p>
          <a:p>
            <a:pPr marL="0" indent="0" algn="just">
              <a:buFont typeface="+mj-lt"/>
              <a:buNone/>
            </a:pPr>
            <a:r>
              <a:rPr lang="it-IT" dirty="0"/>
              <a:t>Pop up</a:t>
            </a:r>
          </a:p>
          <a:p>
            <a:pPr algn="just"/>
            <a:r>
              <a:rPr lang="it-IT" b="1" i="0" dirty="0"/>
              <a:t>Orientamento di supporto 36</a:t>
            </a:r>
          </a:p>
          <a:p>
            <a:pPr algn="just"/>
            <a:r>
              <a:rPr lang="it-IT" dirty="0"/>
              <a:t>Nel fornire accesso a strumenti finanziari complessi o rischiosi, ad esempio, le imprese dovrebbero valutare attentamente la necessità di raccogliere informazioni più approfondite sul cliente rispetto alle informazioni che raccoglierebbero in caso di strumenti meno complessi o rischiosi. In tal modo, le imprese possono valutare la capacità del cliente di comprendere e sostenere finanziariamente i rischi connessi a tali strumenti. Per tali prodotti complessi l’ESMA si aspetta che le imprese effettuino una valutazione rigorosa, ad esempio delle conoscenze e dell’esperienza del cliente, tra cui la sua capacità di comprendere i meccanismi che rendono «complesso» il prodotto di investimento – se il cliente ha già negoziato prodotti di questo tipo (ad esempio strumenti derivati o prodotti con leva) e per quanto tempo, ecc.</a:t>
            </a:r>
          </a:p>
          <a:p>
            <a:pPr marL="0" indent="0" algn="just">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21</a:t>
            </a:fld>
            <a:endParaRPr lang="en-US"/>
          </a:p>
        </p:txBody>
      </p:sp>
    </p:spTree>
    <p:extLst>
      <p:ext uri="{BB962C8B-B14F-4D97-AF65-F5344CB8AC3E}">
        <p14:creationId xmlns:p14="http://schemas.microsoft.com/office/powerpoint/2010/main" val="138075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457200" indent="-457200" algn="just">
              <a:buFont typeface="+mj-lt"/>
              <a:buAutoNum type="arabicPeriod"/>
            </a:pPr>
            <a:r>
              <a:rPr lang="it-IT" sz="1900" dirty="0"/>
              <a:t>Secondo l'</a:t>
            </a:r>
            <a:r>
              <a:rPr lang="it-IT" sz="1900" i="1" dirty="0"/>
              <a:t>Orientamento di supporto </a:t>
            </a:r>
            <a:r>
              <a:rPr lang="it-IT" sz="1900" dirty="0"/>
              <a:t>37, </a:t>
            </a:r>
          </a:p>
          <a:p>
            <a:pPr marL="457200" indent="-457200" algn="just">
              <a:buFont typeface="+mj-lt"/>
              <a:buAutoNum type="arabicPeriod"/>
            </a:pPr>
            <a:r>
              <a:rPr lang="it-IT" sz="1900" dirty="0"/>
              <a:t>per gli strumenti finanziari illiquidi, le «informazioni necessarie» da raccogliere comprendono informazioni sul periodo di tempo durante il quale il cliente è disposto a detenere l’investimento. Poiché le informazioni sulla situazione finanziaria del cliente devono sempre essere raccolte, la loro portata può dipendere dal tipo di strumenti finanziari da raccomandare o acquistare. Per strumenti finanziari illiquidi o rischiosi, ad esempio, le «informazioni necessarie» da raccogliere possono includere, come necessari, tutti gli elementi indicati di seguito per garantire che la situazione finanziaria del cliente gli consenta di investire, direttamente o per suo conto, in tali strumenti:</a:t>
            </a:r>
          </a:p>
          <a:p>
            <a:pPr marL="457200" indent="-457200" algn="just">
              <a:buFont typeface="+mj-lt"/>
              <a:buAutoNum type="arabicPeriod"/>
            </a:pPr>
            <a:r>
              <a:rPr lang="it-IT" sz="1900" dirty="0"/>
              <a:t>il reddito fisso e il reddito totale del cliente, se tale reddito è percepito su base permanente o temporanea, e la fonte di tale reddito (ad esempio, reddito da lavoro, reddito di pensione, reddito da investimenti, rendite da locazione, ecc.);</a:t>
            </a:r>
          </a:p>
          <a:p>
            <a:pPr marL="457200" indent="-457200" algn="just">
              <a:buFont typeface="+mj-lt"/>
              <a:buAutoNum type="arabicPeriod"/>
            </a:pPr>
            <a:r>
              <a:rPr lang="it-IT" sz="1900" dirty="0"/>
              <a:t>i beni del cliente, comprese le attività liquide, gli investimenti e i beni immobili, che comprendono gli eventuali investimenti finanziari, beni personali e investimenti immobiliari, fondi pensioni e depositi in contante posseduti dal cliente. Laddove  opportuno, l’impresa dovrebbe anche raccogliere informazioni sulle condizioni, i termini, l’accesso, i prestiti, le garanzie e altre restrizioni, se del caso, agli eventuali beni summenzionati;</a:t>
            </a:r>
          </a:p>
          <a:p>
            <a:pPr marL="457200" indent="-457200" algn="just">
              <a:buFont typeface="+mj-lt"/>
              <a:buAutoNum type="arabicPeriod"/>
            </a:pPr>
            <a:r>
              <a:rPr lang="it-IT" sz="1900" dirty="0"/>
              <a:t>gli impegni finanziari regolari del cliente, che possono comprendere gli impegni finanziari che il cliente ha assunto o intende assumere (i suoi debiti, l’importo totale del debito e altri impegni periodici, ecc.).</a:t>
            </a:r>
          </a:p>
          <a:p>
            <a:pPr marL="0" indent="0" algn="just">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22</a:t>
            </a:fld>
            <a:endParaRPr lang="en-US"/>
          </a:p>
        </p:txBody>
      </p:sp>
    </p:spTree>
    <p:extLst>
      <p:ext uri="{BB962C8B-B14F-4D97-AF65-F5344CB8AC3E}">
        <p14:creationId xmlns:p14="http://schemas.microsoft.com/office/powerpoint/2010/main" val="2214071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228600" indent="-228600" algn="just">
              <a:buFont typeface="+mj-lt"/>
              <a:buAutoNum type="arabicPeriod"/>
            </a:pPr>
            <a:r>
              <a:rPr lang="it-IT" dirty="0"/>
              <a:t>Nel determinare le informazioni da raccogliere, </a:t>
            </a:r>
          </a:p>
          <a:p>
            <a:pPr marL="228600" indent="-228600" algn="just">
              <a:buFont typeface="+mj-lt"/>
              <a:buAutoNum type="arabicPeriod"/>
            </a:pPr>
            <a:r>
              <a:rPr lang="it-IT" dirty="0"/>
              <a:t>le imprese dovrebbero tenere conto anche della natura del servizio da prestare. In pratica, questo significa che, nell’ipotesi di servizi di gestione di portafogli, poiché le decisioni in materia di investimenti sono adottate dall’impresa per conto del cliente, il livello di conoscenza ed esperienza del cliente per quanto riguarda tutti gli strumenti finanziari che possono comporre il portafoglio può essere meno dettagliato del livello che il cliente dovrebbe avere in caso di servizi di consulenza in materia di investimenti. </a:t>
            </a:r>
          </a:p>
          <a:p>
            <a:pPr marL="228600" indent="-228600" algn="just">
              <a:buFont typeface="+mj-lt"/>
              <a:buAutoNum type="arabicPeriod"/>
            </a:pPr>
            <a:r>
              <a:rPr lang="it-IT" dirty="0"/>
              <a:t>Tuttavia, anche in tali situazioni, il cliente dovrebbe almeno comprendere i rischi complessivi del portafoglio e possedere una comprensione generale dei rischi connessi a ogni tipo di strumento finanziario che può essere incluso nel portafoglio. Le imprese dovrebbero acquisire una comprensione e una conoscenza molto chiara del profilo di investimento del cliente.</a:t>
            </a:r>
          </a:p>
          <a:p>
            <a:pPr marL="228600" indent="-228600" algn="just">
              <a:buFont typeface="+mj-lt"/>
              <a:buAutoNum type="arabicPeriod"/>
            </a:pPr>
            <a:r>
              <a:rPr lang="it-IT" dirty="0"/>
              <a:t>Nel determinare le informazioni da raccogliere, le imprese dovrebbero inoltre tener conto della natura del cliente. Ad esempio, sarà necessario raccogliere informazioni più approfondite per i clienti potenzialmente vulnerabili (come i clienti più anziani) o per i clienti senza esperienza che richiedono una consulenza in materia di investimenti o servizi di gestione di portafogli per la prima volta. Se un’impresa presta servizi di consulenza in materia di investimenti o di gestione di portafogli a un cliente professionale (che è stato correttamente classificato come tale), generalmente questa ha il diritto di presumere che il cliente abbia il livello di esperienze e conoscenze necessario e, pertanto, non è tenuta a reperire informazioni su tali punti.</a:t>
            </a:r>
          </a:p>
          <a:p>
            <a:pPr marL="0" indent="0" algn="just">
              <a:buFont typeface="+mj-lt"/>
              <a:buNone/>
            </a:pPr>
            <a:r>
              <a:rPr lang="it-IT" dirty="0"/>
              <a:t>Pop up</a:t>
            </a:r>
          </a:p>
          <a:p>
            <a:pPr algn="just"/>
            <a:r>
              <a:rPr lang="it-IT" b="1" dirty="0"/>
              <a:t>Orientamento di supporto 42</a:t>
            </a:r>
          </a:p>
          <a:p>
            <a:pPr algn="just"/>
            <a:r>
              <a:rPr lang="it-IT" dirty="0"/>
              <a:t>Le informazioni da raccogliere dipendono altresì dalle esigenze e dalle caratteristiche del cliente. </a:t>
            </a:r>
          </a:p>
          <a:p>
            <a:pPr algn="just"/>
            <a:r>
              <a:rPr lang="it-IT" dirty="0"/>
              <a:t>È probabile, ad esempio, che l’impresa necessiti di informazioni più dettagliate sulla situazione finanziaria del cliente se gli obiettivi di investimento di tale cliente sono multipli e/o a lungo termine, rispetto a clienti che richiedono un investimento sicuro a breve termine. </a:t>
            </a:r>
          </a:p>
          <a:p>
            <a:pPr marL="0" indent="0" algn="just">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23</a:t>
            </a:fld>
            <a:endParaRPr lang="en-US"/>
          </a:p>
        </p:txBody>
      </p:sp>
    </p:spTree>
    <p:extLst>
      <p:ext uri="{BB962C8B-B14F-4D97-AF65-F5344CB8AC3E}">
        <p14:creationId xmlns:p14="http://schemas.microsoft.com/office/powerpoint/2010/main" val="2196501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228600" indent="-228600" algn="just">
              <a:buFont typeface="+mj-lt"/>
              <a:buAutoNum type="arabicPeriod"/>
            </a:pPr>
            <a:r>
              <a:rPr lang="it-IT" i="1" dirty="0"/>
              <a:t>L'Orientamento generale 4 </a:t>
            </a:r>
            <a:r>
              <a:rPr lang="it-IT" dirty="0"/>
              <a:t>raccomanda </a:t>
            </a:r>
          </a:p>
          <a:p>
            <a:pPr marL="228600" indent="-228600" algn="just">
              <a:buFont typeface="+mj-lt"/>
              <a:buAutoNum type="arabicPeriod"/>
            </a:pPr>
            <a:r>
              <a:rPr lang="it-IT" dirty="0"/>
              <a:t>alle imprese di adottare misure ragionevoli e disporre di strumenti idonei a</a:t>
            </a:r>
            <a:r>
              <a:rPr lang="it-IT" i="1" dirty="0"/>
              <a:t> </a:t>
            </a:r>
            <a:r>
              <a:rPr lang="it-IT" dirty="0"/>
              <a:t>garantire che le informazioni raccolte siano affidabili e coerenti, senza basarsi indebitamente sull’autovalutazione dei clienti.</a:t>
            </a:r>
          </a:p>
          <a:p>
            <a:pPr marL="228600" indent="-228600" algn="just">
              <a:buFont typeface="+mj-lt"/>
              <a:buAutoNum type="arabicPeriod"/>
            </a:pPr>
            <a:r>
              <a:rPr lang="it-IT" dirty="0"/>
              <a:t>Conseguentemente, l'</a:t>
            </a:r>
            <a:r>
              <a:rPr lang="it-IT" i="1" dirty="0"/>
              <a:t>Orientamento di supporto 45 </a:t>
            </a:r>
          </a:p>
          <a:p>
            <a:pPr marL="228600" indent="-228600" algn="just">
              <a:buFont typeface="+mj-lt"/>
              <a:buAutoNum type="arabicPeriod"/>
            </a:pPr>
            <a:r>
              <a:rPr lang="it-IT" dirty="0"/>
              <a:t>richiede che i clienti siano tenuti a fornire informazioni corrette, aggiornate e complete necessarie per la valutazione dell’adeguatezza. Tuttavia, le imprese devono adottare misure ragionevoli per verificare l’affidabilità, l’accuratezza e la coerenza delle informazioni raccolte sui clienti. È compito delle imprese garantire di avere a disposizione le informazioni necessarie per effettuare una valutazione dell’adeguatezza. A tale riguardo, qualsiasi accordo firmato dal cliente – o pubblicazione effettuata dall’impresa – che miri a limitare la responsabilità dell’impresa per quanto riguarda la valutazione dell’adeguatezza, non sarebbe considerato conforme ai requisiti pertinenti della MiFID 2 e del relativo regolamento delegato. </a:t>
            </a:r>
          </a:p>
          <a:p>
            <a:pPr marL="0" indent="0" algn="just">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24</a:t>
            </a:fld>
            <a:endParaRPr lang="en-US"/>
          </a:p>
        </p:txBody>
      </p:sp>
    </p:spTree>
    <p:extLst>
      <p:ext uri="{BB962C8B-B14F-4D97-AF65-F5344CB8AC3E}">
        <p14:creationId xmlns:p14="http://schemas.microsoft.com/office/powerpoint/2010/main" val="3077151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L’autovalutazione dovrebbe essere controbilanciata da criteri oggettivi.</a:t>
            </a:r>
          </a:p>
          <a:p>
            <a:pPr marL="228600" indent="-228600">
              <a:buFont typeface="+mj-lt"/>
              <a:buAutoNum type="arabicPeriod"/>
            </a:pPr>
            <a:r>
              <a:rPr lang="it-IT" dirty="0"/>
              <a:t>Invece di chiedere a un cliente se comprende i concetti di </a:t>
            </a:r>
            <a:r>
              <a:rPr lang="it-IT" i="1" dirty="0"/>
              <a:t>trade off</a:t>
            </a:r>
            <a:r>
              <a:rPr lang="it-IT" dirty="0"/>
              <a:t> rischio/rendimento e diversificazione del rischio, </a:t>
            </a:r>
          </a:p>
          <a:p>
            <a:pPr marL="228600" indent="-228600">
              <a:buFont typeface="+mj-lt"/>
              <a:buAutoNum type="arabicPeriod"/>
            </a:pPr>
            <a:r>
              <a:rPr lang="it-IT" dirty="0"/>
              <a:t>l’impresa potrebbe presentare esempi pratici di situazioni che possono concretizzarsi, ad esempio mediante grafici o scenari positivi e negativi;</a:t>
            </a:r>
          </a:p>
          <a:p>
            <a:pPr marL="228600" indent="-228600">
              <a:buFont typeface="+mj-lt"/>
              <a:buAutoNum type="arabicPeriod"/>
            </a:pPr>
            <a:r>
              <a:rPr lang="it-IT" dirty="0"/>
              <a:t>invece di chiedere a un cliente se ritiene di avere sufficiente esperienza per investire in alcuni prodotti, </a:t>
            </a:r>
          </a:p>
          <a:p>
            <a:pPr marL="228600" indent="-228600">
              <a:buFont typeface="+mj-lt"/>
              <a:buAutoNum type="arabicPeriod"/>
            </a:pPr>
            <a:r>
              <a:rPr lang="it-IT" dirty="0"/>
              <a:t>l’impresa potrebbe chiedergli con quali tipi di prodotti ha familiarità, a quando risale la sua esperienza di negoziazione e qual è la sua frequenza;</a:t>
            </a:r>
          </a:p>
          <a:p>
            <a:pPr marL="228600" indent="-228600">
              <a:buFont typeface="+mj-lt"/>
              <a:buAutoNum type="arabicPeriod"/>
            </a:pPr>
            <a:r>
              <a:rPr lang="it-IT" dirty="0"/>
              <a:t>invece di chiedere ai clienti se ritengono di disporre di fondi sufficienti per effettuare investimenti, </a:t>
            </a:r>
          </a:p>
          <a:p>
            <a:pPr marL="228600" indent="-228600">
              <a:buFont typeface="+mj-lt"/>
              <a:buAutoNum type="arabicPeriod"/>
            </a:pPr>
            <a:r>
              <a:rPr lang="it-IT" dirty="0"/>
              <a:t>l’impresa potrebbe chiedere loro di fornire informazioni concrete sulla loro situazione finanziaria, ad esempio la fonte di reddito regolare e se esistono passività in essere (prestiti bancari o altri debiti che possono avere un impatto significativo sulla valutazione della capacità del cliente di sostenere finanziariamente eventuali rischi e perdite connesse all’investimento);</a:t>
            </a:r>
          </a:p>
          <a:p>
            <a:pPr marL="228600" indent="-228600">
              <a:buFont typeface="+mj-lt"/>
              <a:buAutoNum type="arabicPeriod"/>
            </a:pPr>
            <a:r>
              <a:rPr lang="it-IT" dirty="0"/>
              <a:t>invece di chiedere a un cliente se si sente in grado di sostenere un rischio, </a:t>
            </a:r>
          </a:p>
          <a:p>
            <a:pPr marL="228600" indent="-228600">
              <a:buFont typeface="+mj-lt"/>
              <a:buAutoNum type="arabicPeriod"/>
            </a:pPr>
            <a:r>
              <a:rPr lang="it-IT" dirty="0"/>
              <a:t>l’impresa potrebbe chiedere quale livello di perdita il cliente è disposto ad accettare in un determinato periodo di tempo, sia su investimenti singoli, sia sull’intero portafoglio.</a:t>
            </a:r>
          </a:p>
          <a:p>
            <a:pPr marL="342900" lvl="1" indent="0">
              <a:buFont typeface="+mj-lt"/>
              <a:buNone/>
            </a:pPr>
            <a:r>
              <a:rPr lang="it-IT" dirty="0"/>
              <a:t> </a:t>
            </a:r>
          </a:p>
          <a:p>
            <a:pPr marL="0" indent="0" algn="just">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25</a:t>
            </a:fld>
            <a:endParaRPr lang="en-US"/>
          </a:p>
        </p:txBody>
      </p:sp>
    </p:spTree>
    <p:extLst>
      <p:ext uri="{BB962C8B-B14F-4D97-AF65-F5344CB8AC3E}">
        <p14:creationId xmlns:p14="http://schemas.microsoft.com/office/powerpoint/2010/main" val="3624638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L'</a:t>
            </a:r>
            <a:r>
              <a:rPr lang="it-IT" i="1" dirty="0"/>
              <a:t>Orientamento di supporto </a:t>
            </a:r>
            <a:r>
              <a:rPr lang="it-IT" dirty="0"/>
              <a:t>47 richiede alle imprese, nel valutare la tolleranza al rischio dei propri clienti attraverso un questionario, non solo di studiare i profili di rischio/rendimento auspicabili di futuri investimenti, ma anche di tener conto della percezione del rischio da parte del cliente. A tal fine, se da una parte si dovrebbe evitare l’autovalutazione per la tolleranza al rischio, dall’altra si potrebbero porre domande esplicite sulle scelte personali dei clienti in caso di incertezza del rischio. Inoltre, le imprese potrebbero ad esempio avvalersi di grafici, percentuali specifiche o cifre concrete nel chiedere al cliente come reagirebbe qualora il valore del suo portafoglio diminuisse.</a:t>
            </a:r>
          </a:p>
          <a:p>
            <a:pPr marL="228600" indent="-228600">
              <a:buFont typeface="+mj-lt"/>
              <a:buAutoNum type="arabicPeriod"/>
            </a:pPr>
            <a:r>
              <a:rPr lang="it-IT" dirty="0"/>
              <a:t>Inoltre, l'</a:t>
            </a:r>
            <a:r>
              <a:rPr lang="it-IT" i="1" dirty="0"/>
              <a:t>Orientamento di supporto 50 </a:t>
            </a:r>
            <a:r>
              <a:rPr lang="it-IT" dirty="0"/>
              <a:t>prevede che, al fine di garantire la coerenza delle informazioni sui clienti, le imprese dovrebbero valutare le informazioni raccolte nel loro complesso. Le imprese dovrebbero prestare attenzione a possibili contraddizioni rilevanti presenti tra le varie informazioni raccolte e contattare il cliente con l’intento di risolvere eventuali incoerenze o inesattezze sostanziali. Esempi di tali contraddizioni sono i clienti con scarse conoscenze ed esperienze e un atteggiamento aggressivo nei confronti del rischio o con un profilo di rischio prudenziale e obiettivi di investimento ambiziosi.</a:t>
            </a:r>
          </a:p>
          <a:p>
            <a:pPr marL="228600" indent="-228600">
              <a:buFont typeface="+mj-lt"/>
              <a:buAutoNum type="arabicPeriod"/>
            </a:pPr>
            <a:r>
              <a:rPr lang="it-IT" dirty="0"/>
              <a:t>Secondo l'</a:t>
            </a:r>
            <a:r>
              <a:rPr lang="it-IT" i="1" dirty="0"/>
              <a:t>Orientamento di supporto 51</a:t>
            </a:r>
            <a:r>
              <a:rPr lang="it-IT" dirty="0"/>
              <a:t>, le imprese dovrebbero anche adottare meccanismi volti ad affrontare il rischio che i clienti siano inclini a sopravvalutare la propria conoscenza ed esperienza, inserendo ad esempio domande che agevolino la valutazione della comprensione generale da parte dei clienti riguardo alle peculiarità e ai rischi dei diversi tipi di strumenti finanziari.</a:t>
            </a:r>
          </a:p>
          <a:p>
            <a:pPr marL="0" indent="0">
              <a:buFont typeface="+mj-lt"/>
              <a:buNone/>
            </a:pPr>
            <a:endParaRPr lang="it-IT" dirty="0"/>
          </a:p>
          <a:p>
            <a:pPr marL="0" indent="0">
              <a:buFont typeface="+mj-lt"/>
              <a:buNone/>
            </a:pPr>
            <a:r>
              <a:rPr lang="it-IT" dirty="0"/>
              <a:t>Pop up</a:t>
            </a:r>
          </a:p>
          <a:p>
            <a:pPr algn="just"/>
            <a:r>
              <a:rPr lang="it-IT" dirty="0"/>
              <a:t>Ancora sulla tolleranza al rischio</a:t>
            </a:r>
          </a:p>
          <a:p>
            <a:pPr algn="just"/>
            <a:r>
              <a:rPr lang="it-IT" dirty="0"/>
              <a:t>L’</a:t>
            </a:r>
            <a:r>
              <a:rPr lang="it-IT" i="1" dirty="0"/>
              <a:t>Orientamento di supporto </a:t>
            </a:r>
            <a:r>
              <a:rPr lang="it-IT" dirty="0"/>
              <a:t>56 considera importante che le imprese adottino misure volte ad attenuare il rischio di indurre il cliente ad aggiornare il proprio profilo al fine di renderlo idoneo a un determinato prodotto di investimento che altrimenti sarebbe inadatto a lui, senza che vi sia una vera e propria modifica della situazione del cliente. Come esempio di buona prassi per affrontare questo tipo di rischi, le imprese potrebbero adottare procedure volte a verificare, prima o dopo le operazioni, se un profilo del cliente sia stato aggiornato troppo spesso o solo dopo un breve periodo di tempo dall’ultima modifica (soprattutto se tale modifica si è verificata nei giorni immediatamente precedenti l’investimento raccomandato). Tali situazioni sarebbero quindi inoltrate o segnalate alla funzione di controllo competente. Queste politiche e procedure sono particolarmente importanti quando sussiste maggiormente il rischio che l’interesse dell’impresa possa entrare in conflitto con i migliori interessi dei suoi clienti, ad esempio nelle situazioni di collocamento di strumenti propri o quando l’impresa riceve incentivi per la distribuzione di un prodotto. Un altro fattore di rilievo da prendere in considerazione in questo contesto è anche il tipo di interazione che si verifica con il cliente (ad esempio </a:t>
            </a:r>
            <a:r>
              <a:rPr lang="it-IT" i="1" dirty="0"/>
              <a:t>de </a:t>
            </a:r>
            <a:r>
              <a:rPr lang="it-IT" i="1" dirty="0" err="1"/>
              <a:t>visu</a:t>
            </a:r>
            <a:r>
              <a:rPr lang="it-IT" dirty="0"/>
              <a:t> o attraverso un sistema automatizzato).</a:t>
            </a:r>
          </a:p>
          <a:p>
            <a:pPr algn="just"/>
            <a:r>
              <a:rPr lang="it-IT" dirty="0"/>
              <a:t>Infine, </a:t>
            </a:r>
            <a:r>
              <a:rPr lang="it-IT" i="1" dirty="0"/>
              <a:t>l'Orientamento 57 </a:t>
            </a:r>
            <a:r>
              <a:rPr lang="it-IT" dirty="0"/>
              <a:t>richiede alle imprese di informare il cliente quando le informazioni supplementari fornite danno luogo a una modifica del suo profilo: se diventa più rischioso (e quindi, potenzialmente, una più ampia gamma di prodotti più rischiosi e più complessi potrebbe risultare idonea per il cliente, con il conseguente rischio di incorrere in maggiori perdite) o, viceversa, più prudenziale (e quindi potrebbe risultare idonea al suo profilo una gamma più ristretta di prodotti).</a:t>
            </a:r>
          </a:p>
          <a:p>
            <a:pPr marL="0" indent="0">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26</a:t>
            </a:fld>
            <a:endParaRPr lang="en-US"/>
          </a:p>
        </p:txBody>
      </p:sp>
    </p:spTree>
    <p:extLst>
      <p:ext uri="{BB962C8B-B14F-4D97-AF65-F5344CB8AC3E}">
        <p14:creationId xmlns:p14="http://schemas.microsoft.com/office/powerpoint/2010/main" val="210030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a:t>AUDIO</a:t>
            </a:r>
          </a:p>
          <a:p>
            <a:pPr marL="228600" indent="-228600">
              <a:buFont typeface="+mj-lt"/>
              <a:buAutoNum type="arabicPeriod"/>
            </a:pPr>
            <a:r>
              <a:rPr lang="it-IT" altLang="it-IT" sz="900" b="0" dirty="0"/>
              <a:t>Analizziamo le varie informazioni sui clienti.</a:t>
            </a:r>
          </a:p>
          <a:p>
            <a:pPr marL="228600" indent="-228600">
              <a:lnSpc>
                <a:spcPts val="2000"/>
              </a:lnSpc>
              <a:buFont typeface="+mj-lt"/>
              <a:buAutoNum type="arabicPeriod"/>
              <a:defRPr/>
            </a:pPr>
            <a:r>
              <a:rPr lang="it-IT" altLang="it-IT" dirty="0">
                <a:latin typeface="Gisha" panose="020B0502040204020203" pitchFamily="34" charset="-79"/>
                <a:cs typeface="Gisha" panose="020B0502040204020203" pitchFamily="34" charset="-79"/>
              </a:rPr>
              <a:t>Sempre in ambito di valutazione dell'idoneità e relazioni sull'idoneità</a:t>
            </a:r>
            <a:r>
              <a:rPr lang="it-IT" altLang="it-IT" baseline="0" dirty="0">
                <a:latin typeface="Gisha" panose="020B0502040204020203" pitchFamily="34" charset="-79"/>
                <a:cs typeface="Gisha" panose="020B0502040204020203" pitchFamily="34" charset="-79"/>
              </a:rPr>
              <a:t> </a:t>
            </a:r>
            <a:r>
              <a:rPr lang="it-IT" altLang="it-IT" dirty="0">
                <a:latin typeface="Gisha" panose="020B0502040204020203" pitchFamily="34" charset="-79"/>
                <a:cs typeface="Gisha" panose="020B0502040204020203" pitchFamily="34" charset="-79"/>
              </a:rPr>
              <a:t>(Articolo 54 del regolamento (UE) 2017/565).</a:t>
            </a:r>
            <a:endParaRPr lang="it-IT" altLang="it-IT" sz="900" b="0" dirty="0"/>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dirty="0">
                <a:latin typeface="Gisha" panose="020B0502040204020203" pitchFamily="34" charset="-79"/>
                <a:cs typeface="Gisha" panose="020B0502040204020203" pitchFamily="34" charset="-79"/>
              </a:rPr>
              <a:t>Quando presta il  servizio di gestione del portafoglio che comporta dei cambiamenti negli investimenti, mediante la vendita di uno strumento e l'acquisto di un altro o mediante l'esercizio del diritto di apportare una modifica a uno strumento esistente, l’intermediario raccoglie le necessarie informazioni sugli investimenti esistenti del cliente e sui nuovi investimenti raccomandati e effettua un'analisi dei costi e benefici del cambiamento, in modo tale da essere ragionevolmente in grado di dimostrare che i benefici del cambiamento sono maggiori dei relativi costi. </a:t>
            </a:r>
          </a:p>
          <a:p>
            <a:pPr marL="228600" indent="-228600">
              <a:buFont typeface="+mj-lt"/>
              <a:buAutoNum type="arabicPeriod"/>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3</a:t>
            </a:fld>
            <a:endParaRPr lang="en-US"/>
          </a:p>
        </p:txBody>
      </p:sp>
    </p:spTree>
    <p:extLst>
      <p:ext uri="{BB962C8B-B14F-4D97-AF65-F5344CB8AC3E}">
        <p14:creationId xmlns:p14="http://schemas.microsoft.com/office/powerpoint/2010/main" val="206705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3"/>
              <a:tabLst/>
              <a:defRPr/>
            </a:pPr>
            <a:r>
              <a:rPr lang="it-IT" altLang="it-IT" dirty="0">
                <a:latin typeface="Gisha" panose="020B0502040204020203" pitchFamily="34" charset="-79"/>
                <a:cs typeface="Gisha" panose="020B0502040204020203" pitchFamily="34" charset="-79"/>
              </a:rPr>
              <a:t>Quando invece un cliente è una persona giuridica o un gruppo composto da due o più persone fisiche oppure quando una o più persone fisiche sono rappresentate da un'altra persona fisica, l'intermediario elabora e applica una politica atta a definire quale soggetto debba essere interessato dalla valutazione dell'idoneità e come tale valutazione sia condotta nella pratica, specificando tra l'altro presso quale soggetto dovrebbero essere raccolte le informazioni relative a conoscenze ed esperienza, situazione finanziaria e obiettivi di investimento. L'intermediario registra tale politica. </a:t>
            </a:r>
          </a:p>
          <a:p>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4</a:t>
            </a:fld>
            <a:endParaRPr lang="en-US"/>
          </a:p>
        </p:txBody>
      </p:sp>
    </p:spTree>
    <p:extLst>
      <p:ext uri="{BB962C8B-B14F-4D97-AF65-F5344CB8AC3E}">
        <p14:creationId xmlns:p14="http://schemas.microsoft.com/office/powerpoint/2010/main" val="131503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3"/>
              <a:tabLst/>
              <a:defRPr/>
            </a:pPr>
            <a:r>
              <a:rPr lang="it-IT" altLang="it-IT" dirty="0">
                <a:latin typeface="Gisha" panose="020B0502040204020203" pitchFamily="34" charset="-79"/>
                <a:cs typeface="Gisha" panose="020B0502040204020203" pitchFamily="34" charset="-79"/>
              </a:rPr>
              <a:t>Quando una persona fisica è rappresentata da un'altra persona fisica o quando per la valutazione dell'idoneità debba essere considerata una persona giuridica che ha chiesto un trattamento come cliente professionale conformemente all'allegato II, sezione 2, della direttiva 2014/65/UE, la situazione finanziaria e gli obiettivi di investimento sono quelli della persona giuridica o, in relazione alla persona fisica, del cliente sottostante piuttosto che quelli del rappresentante. Le conoscenze ed esperienze sono quelle del rappresentante della persona fisica o della persona autorizzata a effettuare operazioni per conto del cliente sottostante. </a:t>
            </a:r>
          </a:p>
          <a:p>
            <a:pPr marL="228600" indent="-228600">
              <a:buFont typeface="+mj-lt"/>
              <a:buAutoNum type="arabicPeriod" startAt="3"/>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5</a:t>
            </a:fld>
            <a:endParaRPr lang="en-US"/>
          </a:p>
        </p:txBody>
      </p:sp>
    </p:spTree>
    <p:extLst>
      <p:ext uri="{BB962C8B-B14F-4D97-AF65-F5344CB8AC3E}">
        <p14:creationId xmlns:p14="http://schemas.microsoft.com/office/powerpoint/2010/main" val="331676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buClr>
                <a:srgbClr val="000000"/>
              </a:buClr>
              <a:buSzPts val="900"/>
            </a:pPr>
            <a:r>
              <a:rPr lang="it-IT" altLang="it-IT" sz="900" dirty="0">
                <a:latin typeface="Calibri" pitchFamily="34" charset="0"/>
              </a:rPr>
              <a:t>AUDIO</a:t>
            </a:r>
          </a:p>
          <a:p>
            <a:pPr marL="0" indent="0">
              <a:lnSpc>
                <a:spcPts val="2000"/>
              </a:lnSpc>
              <a:spcAft>
                <a:spcPts val="600"/>
              </a:spcAft>
              <a:buFont typeface="+mj-lt"/>
              <a:buNone/>
            </a:pPr>
            <a:r>
              <a:rPr lang="it-IT" altLang="it-IT" dirty="0">
                <a:latin typeface="Gisha" panose="020B0502040204020203" pitchFamily="34" charset="-79"/>
                <a:cs typeface="Gisha" panose="020B0502040204020203" pitchFamily="34" charset="-79"/>
              </a:rPr>
              <a:t>2. Le disposizioni comuni per la valutazione dell'idoneità e dell'adeguatezza all’articolo 55 del regolamento (UE) 2017/565,</a:t>
            </a:r>
            <a:r>
              <a:rPr lang="it-IT" altLang="it-IT" baseline="0" dirty="0">
                <a:latin typeface="Gisha" panose="020B0502040204020203" pitchFamily="34" charset="-79"/>
                <a:cs typeface="Gisha" panose="020B0502040204020203" pitchFamily="34" charset="-79"/>
              </a:rPr>
              <a:t> dispongono che :</a:t>
            </a:r>
            <a:endParaRPr lang="it-IT" altLang="it-IT" dirty="0">
              <a:latin typeface="Gisha" panose="020B0502040204020203" pitchFamily="34" charset="-79"/>
              <a:cs typeface="Gisha" panose="020B0502040204020203" pitchFamily="34" charset="-79"/>
            </a:endParaRPr>
          </a:p>
          <a:p>
            <a:pPr marL="0" indent="0">
              <a:lnSpc>
                <a:spcPts val="2000"/>
              </a:lnSpc>
              <a:spcAft>
                <a:spcPts val="600"/>
              </a:spcAft>
              <a:buFont typeface="+mj-lt"/>
              <a:buNone/>
            </a:pPr>
            <a:r>
              <a:rPr lang="it-IT" altLang="it-IT" dirty="0">
                <a:latin typeface="Gisha" panose="020B0502040204020203" pitchFamily="34" charset="-79"/>
                <a:cs typeface="Gisha" panose="020B0502040204020203" pitchFamily="34" charset="-79"/>
              </a:rPr>
              <a:t>3.-6 L’intermediario deve  assicurare che le informazioni riguardanti le conoscenze e le esperienze del cliente o potenziale cliente nel settore degli investimenti includano i seguenti elementi, nella misura in cui siano appropriati vista la natura del cliente, la natura e la consistenza del servizio da fornire e il tipo di prodotto od operazione previsti, tra cui la complessità e i rischi connessi: </a:t>
            </a:r>
          </a:p>
          <a:p>
            <a:pPr marL="0" indent="0">
              <a:lnSpc>
                <a:spcPts val="2000"/>
              </a:lnSpc>
              <a:spcAft>
                <a:spcPts val="600"/>
              </a:spcAft>
              <a:buFont typeface="+mj-lt"/>
              <a:buNone/>
            </a:pPr>
            <a:r>
              <a:rPr lang="it-IT" altLang="it-IT" dirty="0">
                <a:latin typeface="Gisha" panose="020B0502040204020203" pitchFamily="34" charset="-79"/>
                <a:cs typeface="Gisha" panose="020B0502040204020203" pitchFamily="34" charset="-79"/>
              </a:rPr>
              <a:t>i tipi di servizi, operazioni e strumenti finanziari con i quali il cliente ha dimestichezza; </a:t>
            </a:r>
          </a:p>
          <a:p>
            <a:pPr marL="0" indent="0">
              <a:lnSpc>
                <a:spcPts val="2000"/>
              </a:lnSpc>
              <a:spcAft>
                <a:spcPts val="600"/>
              </a:spcAft>
              <a:buFont typeface="+mj-lt"/>
              <a:buNone/>
            </a:pPr>
            <a:r>
              <a:rPr lang="it-IT" altLang="it-IT" dirty="0">
                <a:latin typeface="Gisha" panose="020B0502040204020203" pitchFamily="34" charset="-79"/>
                <a:cs typeface="Gisha" panose="020B0502040204020203" pitchFamily="34" charset="-79"/>
              </a:rPr>
              <a:t>la natura, il volume e la frequenza delle operazioni su strumenti finanziari realizzate dal cliente e il periodo durante il quale sono state eseguite; </a:t>
            </a:r>
          </a:p>
          <a:p>
            <a:pPr marL="0" indent="0">
              <a:lnSpc>
                <a:spcPts val="2000"/>
              </a:lnSpc>
              <a:spcAft>
                <a:spcPts val="600"/>
              </a:spcAft>
              <a:buFont typeface="+mj-lt"/>
              <a:buNone/>
            </a:pPr>
            <a:r>
              <a:rPr lang="it-IT" altLang="it-IT" dirty="0">
                <a:latin typeface="Gisha" panose="020B0502040204020203" pitchFamily="34" charset="-79"/>
                <a:cs typeface="Gisha" panose="020B0502040204020203" pitchFamily="34" charset="-79"/>
              </a:rPr>
              <a:t>il livello di istruzione e la professione o, se pertinente, l'ex professione del cliente o del potenziale cliente.  </a:t>
            </a:r>
          </a:p>
          <a:p>
            <a:pPr marL="0" indent="0">
              <a:spcAft>
                <a:spcPts val="600"/>
              </a:spcAft>
              <a:buClr>
                <a:srgbClr val="000000"/>
              </a:buClr>
              <a:buSzPts val="900"/>
              <a:buFont typeface="+mj-lt"/>
              <a:buNone/>
            </a:pPr>
            <a:endParaRPr lang="it-IT" altLang="it-IT" sz="900" dirty="0">
              <a:latin typeface="Calibri" pitchFamily="34" charset="0"/>
            </a:endParaRPr>
          </a:p>
        </p:txBody>
      </p:sp>
      <p:sp>
        <p:nvSpPr>
          <p:cNvPr id="4" name="Slide Number Placeholder 3"/>
          <p:cNvSpPr>
            <a:spLocks noGrp="1"/>
          </p:cNvSpPr>
          <p:nvPr>
            <p:ph type="sldNum" sz="quarter" idx="10"/>
          </p:nvPr>
        </p:nvSpPr>
        <p:spPr/>
        <p:txBody>
          <a:bodyPr/>
          <a:lstStyle/>
          <a:p>
            <a:fld id="{E5037217-9793-4C9A-AF1C-443ACF2A3F9E}" type="slidenum">
              <a:rPr lang="en-US" smtClean="0"/>
              <a:pPr/>
              <a:t>6</a:t>
            </a:fld>
            <a:endParaRPr lang="en-US"/>
          </a:p>
        </p:txBody>
      </p:sp>
    </p:spTree>
    <p:extLst>
      <p:ext uri="{BB962C8B-B14F-4D97-AF65-F5344CB8AC3E}">
        <p14:creationId xmlns:p14="http://schemas.microsoft.com/office/powerpoint/2010/main" val="304200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a:latin typeface="Gisha" panose="020B0502040204020203" pitchFamily="34" charset="-79"/>
                <a:cs typeface="Gisha" panose="020B0502040204020203" pitchFamily="34" charset="-79"/>
              </a:rPr>
              <a:t>Nelle disposizioni comuni per la valutazione dell'idoneità e dell'adeguatezza (Articolo 55 del regolamento (UE) 2017/565)</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endParaRPr lang="it-IT" altLang="it-IT" dirty="0">
              <a:latin typeface="Gisha" panose="020B0502040204020203" pitchFamily="34" charset="-79"/>
              <a:cs typeface="Gisha" panose="020B0502040204020203" pitchFamily="34" charset="-79"/>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a:latin typeface="Gisha" panose="020B0502040204020203" pitchFamily="34" charset="-79"/>
                <a:cs typeface="Gisha" panose="020B0502040204020203" pitchFamily="34" charset="-79"/>
              </a:rPr>
              <a:t>L’intermediario non deve scoraggiare un cliente o potenziale cliente dal fornire le informazioni richieste ai fini dell'articolo 25, paragrafi 2 e 3, della direttiva 2014/65/UE (al fine delle </a:t>
            </a:r>
            <a:r>
              <a:rPr lang="it-IT" altLang="it-IT">
                <a:latin typeface="Gisha" panose="020B0502040204020203" pitchFamily="34" charset="-79"/>
                <a:cs typeface="Gisha" panose="020B0502040204020203" pitchFamily="34" charset="-79"/>
              </a:rPr>
              <a:t>valutazione di </a:t>
            </a:r>
            <a:r>
              <a:rPr lang="it-IT" altLang="it-IT" dirty="0">
                <a:latin typeface="Gisha" panose="020B0502040204020203" pitchFamily="34" charset="-79"/>
                <a:cs typeface="Gisha" panose="020B0502040204020203" pitchFamily="34" charset="-79"/>
              </a:rPr>
              <a:t>adeguatezza/appropriatezza). </a:t>
            </a:r>
          </a:p>
          <a:p>
            <a:pPr marL="228600" indent="-228600">
              <a:buFont typeface="+mj-lt"/>
              <a:buAutoNum type="arabicPeriod" startAt="2"/>
            </a:pPr>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7</a:t>
            </a:fld>
            <a:endParaRPr lang="en-US"/>
          </a:p>
        </p:txBody>
      </p:sp>
    </p:spTree>
    <p:extLst>
      <p:ext uri="{BB962C8B-B14F-4D97-AF65-F5344CB8AC3E}">
        <p14:creationId xmlns:p14="http://schemas.microsoft.com/office/powerpoint/2010/main" val="1544341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3"/>
              <a:tabLst/>
              <a:defRPr/>
            </a:pPr>
            <a:r>
              <a:rPr lang="it-IT" altLang="it-IT" dirty="0">
                <a:latin typeface="Gisha" panose="020B0502040204020203" pitchFamily="34" charset="-79"/>
                <a:cs typeface="Gisha" panose="020B0502040204020203" pitchFamily="34" charset="-79"/>
              </a:rPr>
              <a:t>L'intermediario può legittimamente fare affidamento sulle informazioni fornite dai clienti o potenziali clienti, a meno che non sia al corrente, o in condizione di esserlo, che esse sono manifestamente superate, inesatte o incomplete.</a:t>
            </a:r>
          </a:p>
          <a:p>
            <a:pPr marL="228600" indent="-228600">
              <a:buFont typeface="+mj-lt"/>
              <a:buAutoNum type="arabicPeriod" startAt="3"/>
            </a:pPr>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8</a:t>
            </a:fld>
            <a:endParaRPr lang="en-US"/>
          </a:p>
        </p:txBody>
      </p:sp>
    </p:spTree>
    <p:extLst>
      <p:ext uri="{BB962C8B-B14F-4D97-AF65-F5344CB8AC3E}">
        <p14:creationId xmlns:p14="http://schemas.microsoft.com/office/powerpoint/2010/main" val="149882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0" indent="0">
              <a:buFont typeface="+mj-lt"/>
              <a:buNone/>
            </a:pPr>
            <a:endParaRPr lang="en-US" dirty="0"/>
          </a:p>
          <a:p>
            <a:pPr marL="228600" indent="-228600">
              <a:buFont typeface="+mj-lt"/>
              <a:buAutoNum type="arabicPeriod"/>
            </a:pPr>
            <a:r>
              <a:rPr lang="it-IT" b="0" i="0" dirty="0"/>
              <a:t>Gli Orientamenti dell’</a:t>
            </a:r>
            <a:r>
              <a:rPr lang="it-IT" b="0" i="0" dirty="0" err="1"/>
              <a:t>Esma</a:t>
            </a:r>
            <a:r>
              <a:rPr lang="it-IT" b="0" i="0" dirty="0"/>
              <a:t> su alcuni aspetti dei requisiti di adeguatezza della MiFID due</a:t>
            </a:r>
          </a:p>
          <a:p>
            <a:pPr marL="228600" indent="-228600">
              <a:buFont typeface="+mj-lt"/>
              <a:buAutoNum type="arabicPeriod"/>
            </a:pPr>
            <a:r>
              <a:rPr lang="it-IT" b="0" i="0" dirty="0"/>
              <a:t>forniscono linee di indirizzo a carattere operativo in merito all’obbligo degli intermediari di prestare raccomandazioni personalizzate nell’ambito di un servizio di consulenza, ovvero di assumere decisioni di investimento/disinvestimento nell’esecuzione di un mandato di gestione di portafogli, decisioni che risultino effettivamente adeguate, avuto riguardo alle caratteristiche della clientela servita e della specificità dei prodotti. </a:t>
            </a:r>
          </a:p>
          <a:p>
            <a:pPr marL="228600" indent="-228600">
              <a:buFont typeface="+mj-lt"/>
              <a:buAutoNum type="arabicPeriod"/>
            </a:pPr>
            <a:r>
              <a:rPr lang="it-IT" b="0" i="0" dirty="0"/>
              <a:t>Gli intermediari sottoposti alla vigilanza della Consob sono tenuti a rispettare gli indirizzi interpretativi resi dall’Autorità europea, attraverso gli Orientamenti in parola. Contestualmente è cessata l'applicazione dei precedenti Orientamenti in materia emanati dall’ESMA nel luglio del 2012 nel quadro normativo della MiFID uno.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endParaRPr lang="it-IT" altLang="it-IT" b="0" i="0" dirty="0">
              <a:latin typeface="Gisha" panose="020B0502040204020203" pitchFamily="34" charset="-79"/>
              <a:cs typeface="Gisha" panose="020B0502040204020203" pitchFamily="34" charset="-79"/>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endParaRPr lang="it-IT" altLang="it-IT" sz="900" b="0" i="0" dirty="0">
              <a:solidFill>
                <a:schemeClr val="bg1"/>
              </a:solidFill>
              <a:latin typeface="Gisha" panose="020B0502040204020203" pitchFamily="34" charset="-79"/>
              <a:cs typeface="Gisha" panose="020B0502040204020203" pitchFamily="34" charset="-79"/>
            </a:endParaRP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9</a:t>
            </a:fld>
            <a:endParaRPr lang="en-US"/>
          </a:p>
        </p:txBody>
      </p:sp>
    </p:spTree>
    <p:extLst>
      <p:ext uri="{BB962C8B-B14F-4D97-AF65-F5344CB8AC3E}">
        <p14:creationId xmlns:p14="http://schemas.microsoft.com/office/powerpoint/2010/main" val="2538896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4A27430-76DD-4ABD-9B8A-4FE6586DCE5A}"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96652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59857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6792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7177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27430-76DD-4ABD-9B8A-4FE6586DCE5A}"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40271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A27430-76DD-4ABD-9B8A-4FE6586DCE5A}"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5328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A27430-76DD-4ABD-9B8A-4FE6586DCE5A}" type="datetimeFigureOut">
              <a:rPr lang="en-US" smtClean="0"/>
              <a:pPr/>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02980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27430-76DD-4ABD-9B8A-4FE6586DCE5A}" type="datetimeFigureOut">
              <a:rPr lang="en-US" smtClean="0"/>
              <a:pPr/>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87439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27430-76DD-4ABD-9B8A-4FE6586DCE5A}" type="datetimeFigureOut">
              <a:rPr lang="en-US" smtClean="0"/>
              <a:pPr/>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17133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76108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08353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74A27430-76DD-4ABD-9B8A-4FE6586DCE5A}" type="datetimeFigureOut">
              <a:rPr lang="en-US" smtClean="0"/>
              <a:pPr/>
              <a:t>3/30/2022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9E6F7B45-2191-452B-90DB-207385614C81}" type="slidenum">
              <a:rPr lang="en-US" smtClean="0"/>
              <a:pPr/>
              <a:t>‹N›</a:t>
            </a:fld>
            <a:endParaRPr lang="en-US"/>
          </a:p>
        </p:txBody>
      </p:sp>
    </p:spTree>
    <p:extLst>
      <p:ext uri="{BB962C8B-B14F-4D97-AF65-F5344CB8AC3E}">
        <p14:creationId xmlns:p14="http://schemas.microsoft.com/office/powerpoint/2010/main" val="387561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hyperlink" Target="https://it.freepik.com/foto-gratuito/donna-con-un-segno-in-faccia-con-un-punto-interrogativo_963061.htm#query=who&amp;position=0&amp;from_view=search"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4.jpeg"/><Relationship Id="rId4" Type="http://schemas.openxmlformats.org/officeDocument/2006/relationships/hyperlink" Target="https://it.freepik.com/foto-gratuito/ordine-del-giorno-e-tazza-di-caffe_9640643.htm#query=agenda&amp;position=5&amp;from_view=search"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hyperlink" Target="https://it.freepik.com/foto-gratuito/ordine-del-giorno-e-tazza-di-caffe_9640643.htm#query=agenda&amp;position=5&amp;from_view=search" TargetMode="Externa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hyperlink" Target="https://it.freepik.com/foto-gratuito/binocolo-bussola-e-borsa-su-roccia_2610926.htm#query=orientamento&amp;position=16&amp;from_view=search" TargetMode="Externa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image" Target="../media/image10.png"/><Relationship Id="rId5" Type="http://schemas.openxmlformats.org/officeDocument/2006/relationships/hyperlink" Target="https://it.freepik.com/foto-gratuito/binocolo-bussola-e-borsa-su-roccia_2610926.htm#query=orientamento&amp;position=16&amp;from_view=search" TargetMode="Externa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hyperlink" Target="https://it.freepik.com/foto-gratuito/affare-e-concetto-finanziario-con-la-lente-d-ingrandimento-punto-interrogativo-sulla-disposizione-piana-del-fondo-giallo_8859442.htm#query=domande&amp;position=16&amp;from_view=search" TargetMode="Externa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hyperlink" Target="https://it.freepik.com/foto-gratuito/uomo-d-affari-sotto-stress-e-pressione_10676641.htm#query=domande&amp;position=4&amp;from_view=search"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hyperlink" Target="https://it.freepik.com/foto-gratuito/responsabili-di-hr-diversi-non-convinti-seri-che-intervistano-il-candidato-di-lavoro-maschio_3952567.htm?query=domande"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hyperlink" Target="https://it.freepik.com/foto-gratuito/concetto-di-social-media-con-fumetti_15726519.htm#query=info&amp;position=8&amp;from_view=search" TargetMode="Externa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hyperlink" Target="https://it.freepik.com/foto-gratuito/la-parola-di-informazioni-scritta-su-legno-taglia_4341878.htm#query=info&amp;position=0&amp;from_view=search" TargetMode="Externa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image" Target="../media/image10.png"/><Relationship Id="rId5" Type="http://schemas.openxmlformats.org/officeDocument/2006/relationships/image" Target="../media/image22.jpeg"/><Relationship Id="rId4" Type="http://schemas.openxmlformats.org/officeDocument/2006/relationships/hyperlink" Target="https://it.freepik.com/foto-gratuito/giovane-donna-attraente-con-espressione-premurosa-pensa-alla-domanda-sente-il-dubbio-solleva-le-sopracciglia-tiene-il-mento_11426927.htm#query=domanda&amp;position=0&amp;from_view=search"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hyperlink" Target="https://it.freepik.com/foto-premium/uomo-divertente-con-il-naso-lungo_17778944.htm#query=pinocchio&amp;position=2&amp;from_view=search" TargetMode="Externa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hyperlink" Target="https://it.freepik.com/foto-gratuito/pollice-su-giu-le-mani-d-accordo-e-in-disaccordo-gesto_17851988.htm#query=right%20e%20wrong&amp;position=0&amp;from_view=search" TargetMode="Externa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image" Target="../media/image10.png"/><Relationship Id="rId5" Type="http://schemas.openxmlformats.org/officeDocument/2006/relationships/hyperlink" Target="https://it.freepik.com/foto-gratuito/soluzione-dei-problemi-close-up-vista-a-mano-di-donna-d-affari-fermando-blocchi-cadere-sul-tavolo-per-il-concetto-di-assumere-la-responsabilita_1203375.htm#query=rischio&amp;position=0&amp;from_view=search" TargetMode="Externa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hyperlink" Target="https://pixabay.com/it/mano-uomo-orologio-occhiali-lavoro-1076597/"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hyperlink" Target="https://pixabay.com/it/riunione-costruzione-business-2284501/"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hyperlink" Target="https://pixabay.com/it/pollice-mano-braccio-guida-422558/"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hyperlink" Target="https://pixabay.com/it/libri-educazione-scuola-letteratura-484766/"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hyperlink" Target="https://pixabay.com/it/libro-libri-bookshelf-lettura-774837/"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hyperlink" Target="https://pixabay.com/it/stelle-rating-viaggio-quattro-1128772/"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493001" y="81894"/>
            <a:ext cx="342900" cy="335414"/>
          </a:xfrm>
          <a:prstGeom prst="ellipse">
            <a:avLst/>
          </a:prstGeom>
          <a:noFill/>
          <a:ln>
            <a:noFill/>
          </a:ln>
        </p:spPr>
        <p:txBody>
          <a:bodyPr wrap="square" lIns="68580" tIns="34290" rIns="68580" bIns="34290" rtlCol="0">
            <a:spAutoFit/>
          </a:bodyPr>
          <a:lstStyle/>
          <a:p>
            <a:pPr algn="ctr"/>
            <a:r>
              <a:rPr lang="en-US" sz="1100" dirty="0">
                <a:solidFill>
                  <a:srgbClr val="E5E7E7"/>
                </a:solidFill>
                <a:latin typeface="Lato Light" panose="020F0302020204030203" pitchFamily="34" charset="0"/>
                <a:sym typeface="Wingdings 2" panose="05020102010507070707" pitchFamily="18" charset="2"/>
              </a:rPr>
              <a:t></a:t>
            </a:r>
            <a:endParaRPr lang="en-US" sz="1100" dirty="0">
              <a:solidFill>
                <a:srgbClr val="E5E7E7"/>
              </a:solidFill>
              <a:latin typeface="Lato Light" panose="020F0302020204030203" pitchFamily="34" charset="0"/>
            </a:endParaRPr>
          </a:p>
        </p:txBody>
      </p:sp>
      <p:sp>
        <p:nvSpPr>
          <p:cNvPr id="18" name="Rectangle 17">
            <a:hlinkClick r:id="" action="ppaction://noaction"/>
          </p:cNvPr>
          <p:cNvSpPr/>
          <p:nvPr/>
        </p:nvSpPr>
        <p:spPr>
          <a:xfrm>
            <a:off x="7493001" y="81894"/>
            <a:ext cx="3429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100" dirty="0"/>
          </a:p>
        </p:txBody>
      </p:sp>
      <p:sp>
        <p:nvSpPr>
          <p:cNvPr id="2" name="Rettangolo 1">
            <a:extLst>
              <a:ext uri="{FF2B5EF4-FFF2-40B4-BE49-F238E27FC236}">
                <a16:creationId xmlns:a16="http://schemas.microsoft.com/office/drawing/2014/main" id="{42F6342F-5A1B-48DF-B654-D56E168BEE07}"/>
              </a:ext>
            </a:extLst>
          </p:cNvPr>
          <p:cNvSpPr/>
          <p:nvPr/>
        </p:nvSpPr>
        <p:spPr>
          <a:xfrm>
            <a:off x="0" y="652604"/>
            <a:ext cx="9144000" cy="333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sz="1800" dirty="0"/>
          </a:p>
        </p:txBody>
      </p:sp>
      <p:sp>
        <p:nvSpPr>
          <p:cNvPr id="12" name="Rounded Rectangle 11">
            <a:hlinkClick r:id="rId4" action="ppaction://hlinksldjump"/>
          </p:cNvPr>
          <p:cNvSpPr/>
          <p:nvPr/>
        </p:nvSpPr>
        <p:spPr>
          <a:xfrm>
            <a:off x="3543300" y="3251501"/>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800" b="1" spc="225" dirty="0">
                <a:solidFill>
                  <a:schemeClr val="tx1"/>
                </a:solidFill>
                <a:latin typeface="Lato Light" panose="020F0302020204030203" pitchFamily="34" charset="0"/>
              </a:rPr>
              <a:t>LEZIONE 4</a:t>
            </a:r>
          </a:p>
        </p:txBody>
      </p:sp>
      <p:sp>
        <p:nvSpPr>
          <p:cNvPr id="17" name="TextBox 15">
            <a:extLst>
              <a:ext uri="{FF2B5EF4-FFF2-40B4-BE49-F238E27FC236}">
                <a16:creationId xmlns:a16="http://schemas.microsoft.com/office/drawing/2014/main" id="{64309341-FD8B-4313-BC02-959B0DA115C2}"/>
              </a:ext>
            </a:extLst>
          </p:cNvPr>
          <p:cNvSpPr txBox="1"/>
          <p:nvPr/>
        </p:nvSpPr>
        <p:spPr>
          <a:xfrm>
            <a:off x="0" y="1579783"/>
            <a:ext cx="9144000" cy="961802"/>
          </a:xfrm>
          <a:prstGeom prst="rect">
            <a:avLst/>
          </a:prstGeom>
          <a:noFill/>
        </p:spPr>
        <p:txBody>
          <a:bodyPr wrap="square" lIns="68580" tIns="34290" rIns="68580" bIns="34290" rtlCol="0">
            <a:spAutoFit/>
          </a:bodyPr>
          <a:lstStyle/>
          <a:p>
            <a:pPr algn="ctr"/>
            <a:endParaRPr lang="it-IT" sz="1800" dirty="0">
              <a:latin typeface="Merriweather" panose="00000500000000000000" pitchFamily="2" charset="0"/>
            </a:endParaRPr>
          </a:p>
          <a:p>
            <a:pPr algn="ctr"/>
            <a:r>
              <a:rPr lang="it-IT" sz="2000" dirty="0">
                <a:solidFill>
                  <a:srgbClr val="FF0000"/>
                </a:solidFill>
                <a:latin typeface="Gisha" pitchFamily="34" charset="-79"/>
                <a:cs typeface="Gisha" pitchFamily="34" charset="-79"/>
              </a:rPr>
              <a:t>Modulo 1 </a:t>
            </a:r>
          </a:p>
          <a:p>
            <a:pPr algn="ctr"/>
            <a:r>
              <a:rPr lang="it-IT" sz="2000" dirty="0">
                <a:solidFill>
                  <a:srgbClr val="FF0000"/>
                </a:solidFill>
                <a:latin typeface="Gisha" pitchFamily="34" charset="-79"/>
                <a:cs typeface="Gisha" pitchFamily="34" charset="-79"/>
              </a:rPr>
              <a:t>Gestione di portafoglio e valutazione di adeguatezza</a:t>
            </a:r>
            <a:endParaRPr lang="en-US" sz="2000" dirty="0">
              <a:solidFill>
                <a:srgbClr val="FF0000"/>
              </a:solidFill>
              <a:latin typeface="Gisha" pitchFamily="34" charset="-79"/>
              <a:cs typeface="Gisha" pitchFamily="34" charset="-79"/>
            </a:endParaRPr>
          </a:p>
        </p:txBody>
      </p:sp>
      <p:sp>
        <p:nvSpPr>
          <p:cNvPr id="20" name="Rectangle 4">
            <a:extLst>
              <a:ext uri="{FF2B5EF4-FFF2-40B4-BE49-F238E27FC236}">
                <a16:creationId xmlns:a16="http://schemas.microsoft.com/office/drawing/2014/main" id="{6F92717E-7CDE-4CCC-A194-5CC8A5A8F348}"/>
              </a:ext>
            </a:extLst>
          </p:cNvPr>
          <p:cNvSpPr/>
          <p:nvPr/>
        </p:nvSpPr>
        <p:spPr>
          <a:xfrm>
            <a:off x="1" y="808087"/>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r>
              <a:rPr lang="it-IT" sz="2800" dirty="0">
                <a:latin typeface="Gisha" pitchFamily="34" charset="-79"/>
                <a:cs typeface="Gisha" pitchFamily="34" charset="-79"/>
              </a:rPr>
              <a:t>Gestione di portafoglio e valutazione di adeguatezza</a:t>
            </a:r>
          </a:p>
        </p:txBody>
      </p:sp>
      <p:sp>
        <p:nvSpPr>
          <p:cNvPr id="10" name="CasellaDiTesto 9"/>
          <p:cNvSpPr txBox="1"/>
          <p:nvPr/>
        </p:nvSpPr>
        <p:spPr>
          <a:xfrm>
            <a:off x="3368040" y="69275"/>
            <a:ext cx="2188869" cy="584775"/>
          </a:xfrm>
          <a:prstGeom prst="rect">
            <a:avLst/>
          </a:prstGeom>
          <a:noFill/>
        </p:spPr>
        <p:txBody>
          <a:bodyPr wrap="none" rtlCol="0">
            <a:spAutoFit/>
          </a:bodyPr>
          <a:lstStyle/>
          <a:p>
            <a:r>
              <a:rPr lang="it-IT" sz="3200" dirty="0" err="1">
                <a:latin typeface="Gisha" pitchFamily="34" charset="-79"/>
                <a:cs typeface="Gisha" pitchFamily="34" charset="-79"/>
              </a:rPr>
              <a:t>Storyboard</a:t>
            </a:r>
            <a:endParaRPr lang="it-IT" sz="3200" dirty="0">
              <a:latin typeface="Gisha" pitchFamily="34" charset="-79"/>
              <a:cs typeface="Gisha" pitchFamily="34" charset="-79"/>
            </a:endParaRPr>
          </a:p>
        </p:txBody>
      </p:sp>
      <p:sp>
        <p:nvSpPr>
          <p:cNvPr id="13" name="Rectangle 4">
            <a:extLst>
              <a:ext uri="{FF2B5EF4-FFF2-40B4-BE49-F238E27FC236}">
                <a16:creationId xmlns:a16="http://schemas.microsoft.com/office/drawing/2014/main" id="{A2373C69-AC25-44B2-9622-F5AAEA015FCA}"/>
              </a:ext>
            </a:extLst>
          </p:cNvPr>
          <p:cNvSpPr/>
          <p:nvPr/>
        </p:nvSpPr>
        <p:spPr>
          <a:xfrm>
            <a:off x="1" y="4619161"/>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endParaRPr lang="it-IT" sz="2800" dirty="0">
              <a:latin typeface="Gisha" pitchFamily="34" charset="-79"/>
              <a:cs typeface="Gisha" pitchFamily="34" charset="-79"/>
            </a:endParaRPr>
          </a:p>
        </p:txBody>
      </p:sp>
      <p:sp>
        <p:nvSpPr>
          <p:cNvPr id="16" name="TextBox 15"/>
          <p:cNvSpPr txBox="1"/>
          <p:nvPr/>
        </p:nvSpPr>
        <p:spPr>
          <a:xfrm>
            <a:off x="0" y="3874696"/>
            <a:ext cx="9144000" cy="500137"/>
          </a:xfrm>
          <a:prstGeom prst="rect">
            <a:avLst/>
          </a:prstGeom>
          <a:noFill/>
        </p:spPr>
        <p:txBody>
          <a:bodyPr wrap="square" lIns="68580" tIns="34290" rIns="68580" bIns="34290" rtlCol="0">
            <a:spAutoFit/>
          </a:bodyPr>
          <a:lstStyle/>
          <a:p>
            <a:pPr algn="ctr"/>
            <a:r>
              <a:rPr lang="it-IT" sz="2800" dirty="0">
                <a:latin typeface="Gisha" panose="020B0502040204020203" pitchFamily="34" charset="-79"/>
                <a:cs typeface="Gisha" panose="020B0502040204020203" pitchFamily="34" charset="-79"/>
              </a:rPr>
              <a:t>Gli orientamenti dell’ESMA - Parte 1</a:t>
            </a:r>
            <a:endParaRPr lang="en-US" sz="2800" dirty="0">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776256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onna con un segno in faccia con un punto interrogativo Foto Gratuite">
            <a:extLst>
              <a:ext uri="{FF2B5EF4-FFF2-40B4-BE49-F238E27FC236}">
                <a16:creationId xmlns:a16="http://schemas.microsoft.com/office/drawing/2014/main" id="{156262A3-2E29-4803-B2E5-8464EEE2A1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731"/>
          <a:stretch/>
        </p:blipFill>
        <p:spPr bwMode="auto">
          <a:xfrm>
            <a:off x="0" y="579746"/>
            <a:ext cx="3543144" cy="451552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rPr>
              <a:t>A chi si applicano gli Orientamenti</a:t>
            </a:r>
            <a:endParaRPr lang="it-IT" altLang="it-IT" sz="1100" b="1" dirty="0">
              <a:solidFill>
                <a:schemeClr val="bg1"/>
              </a:solidFill>
              <a:latin typeface="Gisha" panose="020B0502040204020203" pitchFamily="34" charset="-79"/>
              <a:cs typeface="Gisha" panose="020B0502040204020203" pitchFamily="34" charset="-79"/>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9</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hlinkClick r:id="rId5"/>
              </a:rPr>
              <a:t>https://it.freepik.com/foto-gratuito/donna-con-un-segno-in-faccia-con-un-punto-interrogativo_963061.htm#query=who&amp;position=0&amp;from_view=search</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Pop up</a:t>
            </a:r>
          </a:p>
        </p:txBody>
      </p:sp>
      <p:sp>
        <p:nvSpPr>
          <p:cNvPr id="22" name="TextBox 18">
            <a:extLst>
              <a:ext uri="{FF2B5EF4-FFF2-40B4-BE49-F238E27FC236}">
                <a16:creationId xmlns:a16="http://schemas.microsoft.com/office/drawing/2014/main" id="{EFCBE997-5260-4861-B58F-860BBE04AC26}"/>
              </a:ext>
            </a:extLst>
          </p:cNvPr>
          <p:cNvSpPr txBox="1"/>
          <p:nvPr/>
        </p:nvSpPr>
        <p:spPr>
          <a:xfrm>
            <a:off x="3461794" y="3297207"/>
            <a:ext cx="5590965" cy="663067"/>
          </a:xfrm>
          <a:prstGeom prst="rect">
            <a:avLst/>
          </a:prstGeom>
          <a:noFill/>
        </p:spPr>
        <p:txBody>
          <a:bodyPr wrap="square" rtlCol="0">
            <a:spAutoFit/>
          </a:bodyPr>
          <a:lstStyle/>
          <a:p>
            <a:pPr marL="285750" indent="-285750">
              <a:lnSpc>
                <a:spcPts val="2000"/>
              </a:lnSpc>
              <a:spcAft>
                <a:spcPts val="600"/>
              </a:spcAft>
              <a:buFont typeface="Arial" panose="020B0604020202020204" pitchFamily="34" charset="0"/>
              <a:buChar char="•"/>
              <a:defRPr/>
            </a:pPr>
            <a:r>
              <a:rPr lang="it-IT" altLang="it-IT" dirty="0">
                <a:latin typeface="Gisha" panose="020B0502040204020203" pitchFamily="34" charset="-79"/>
                <a:cs typeface="Gisha" panose="020B0502040204020203" pitchFamily="34" charset="-79"/>
              </a:rPr>
              <a:t>Servizi di consulenza in materia di in vestimenti</a:t>
            </a:r>
          </a:p>
          <a:p>
            <a:pPr marL="285750" indent="-285750">
              <a:lnSpc>
                <a:spcPts val="2000"/>
              </a:lnSpc>
              <a:spcAft>
                <a:spcPts val="600"/>
              </a:spcAft>
              <a:buFont typeface="Arial" panose="020B0604020202020204" pitchFamily="34" charset="0"/>
              <a:buChar char="•"/>
              <a:defRPr/>
            </a:pPr>
            <a:r>
              <a:rPr lang="it-IT" altLang="it-IT" dirty="0">
                <a:latin typeface="Gisha" panose="020B0502040204020203" pitchFamily="34" charset="-79"/>
                <a:cs typeface="Gisha" panose="020B0502040204020203" pitchFamily="34" charset="-79"/>
              </a:rPr>
              <a:t>Gestione di portafogli</a:t>
            </a: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428999" y="2656285"/>
            <a:ext cx="724990" cy="4865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3-4</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657287" y="821285"/>
            <a:ext cx="5271536" cy="1600438"/>
          </a:xfrm>
          <a:prstGeom prst="rect">
            <a:avLst/>
          </a:prstGeom>
          <a:noFill/>
        </p:spPr>
        <p:txBody>
          <a:bodyPr wrap="square" rtlCol="0">
            <a:spAutoFit/>
          </a:bodyPr>
          <a:lstStyle/>
          <a:p>
            <a:pPr algn="just"/>
            <a:r>
              <a:rPr lang="it-IT" sz="1400" kern="1200" dirty="0">
                <a:solidFill>
                  <a:schemeClr val="tx1"/>
                </a:solidFill>
                <a:latin typeface="+mn-lt"/>
                <a:ea typeface="+mn-ea"/>
                <a:cs typeface="+mn-cs"/>
              </a:rPr>
              <a:t>Alle </a:t>
            </a:r>
            <a:r>
              <a:rPr lang="it-IT" sz="1400" b="1" kern="1200" dirty="0">
                <a:solidFill>
                  <a:schemeClr val="tx1"/>
                </a:solidFill>
                <a:latin typeface="+mn-lt"/>
                <a:ea typeface="+mn-ea"/>
                <a:cs typeface="+mn-cs"/>
              </a:rPr>
              <a:t>autorità competenti </a:t>
            </a:r>
            <a:r>
              <a:rPr lang="it-IT" sz="1400" kern="1200" dirty="0">
                <a:solidFill>
                  <a:schemeClr val="tx1"/>
                </a:solidFill>
                <a:latin typeface="+mn-lt"/>
                <a:ea typeface="+mn-ea"/>
                <a:cs typeface="+mn-cs"/>
              </a:rPr>
              <a:t>e alle </a:t>
            </a:r>
            <a:r>
              <a:rPr lang="it-IT" sz="1400" b="1" kern="1200" dirty="0">
                <a:solidFill>
                  <a:schemeClr val="tx1"/>
                </a:solidFill>
                <a:latin typeface="+mn-lt"/>
                <a:ea typeface="+mn-ea"/>
                <a:cs typeface="+mn-cs"/>
              </a:rPr>
              <a:t>imprese</a:t>
            </a:r>
            <a:r>
              <a:rPr lang="it-IT" sz="1400" kern="1200" dirty="0">
                <a:solidFill>
                  <a:schemeClr val="tx1"/>
                </a:solidFill>
                <a:latin typeface="+mn-lt"/>
                <a:ea typeface="+mn-ea"/>
                <a:cs typeface="+mn-cs"/>
              </a:rPr>
              <a:t> </a:t>
            </a:r>
            <a:r>
              <a:rPr lang="it-IT" dirty="0"/>
              <a:t>(imprese di investimento, enti creditizi quando prestano servizi e attività di investimento, imprese di investimento ed enti creditizi quando vendono o consigliano ai clienti depositi strutturati,  società di gestione degli OICVM e gestori di fondi di investimento alternativi esterni quando forniscono servizi di gestione dei portafogli di investimento su base individuale o servizi accessori).</a:t>
            </a:r>
            <a:endParaRPr lang="it-IT" sz="1400" kern="1200" dirty="0">
              <a:solidFill>
                <a:schemeClr val="tx1"/>
              </a:solidFill>
              <a:latin typeface="+mn-lt"/>
              <a:ea typeface="+mn-ea"/>
              <a:cs typeface="+mn-cs"/>
            </a:endParaRPr>
          </a:p>
        </p:txBody>
      </p:sp>
      <p:sp>
        <p:nvSpPr>
          <p:cNvPr id="25" name="Rettangolo 24">
            <a:extLst>
              <a:ext uri="{FF2B5EF4-FFF2-40B4-BE49-F238E27FC236}">
                <a16:creationId xmlns:a16="http://schemas.microsoft.com/office/drawing/2014/main" id="{D32586F5-EE74-466E-AED1-8F97DE699CBC}"/>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sz="1600" b="1" dirty="0"/>
              <a:t>A chi si applicano gli Orientamenti?</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7A56BBD6-D944-4ED6-AE3A-2E770CDF3D8B}"/>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pic>
        <p:nvPicPr>
          <p:cNvPr id="27" name="Picture 2" descr="Risultati immagini per occhiali icona">
            <a:extLst>
              <a:ext uri="{FF2B5EF4-FFF2-40B4-BE49-F238E27FC236}">
                <a16:creationId xmlns:a16="http://schemas.microsoft.com/office/drawing/2014/main" id="{B872C998-27FB-45C8-BC24-0D03BB8EA464}"/>
              </a:ext>
            </a:extLst>
          </p:cNvPr>
          <p:cNvPicPr>
            <a:picLocks noChangeAspect="1" noChangeArrowheads="1"/>
          </p:cNvPicPr>
          <p:nvPr/>
        </p:nvPicPr>
        <p:blipFill>
          <a:blip r:embed="rId6" cstate="print"/>
          <a:srcRect/>
          <a:stretch>
            <a:fillRect/>
          </a:stretch>
        </p:blipFill>
        <p:spPr bwMode="auto">
          <a:xfrm>
            <a:off x="7636053" y="4261951"/>
            <a:ext cx="881546" cy="881546"/>
          </a:xfrm>
          <a:prstGeom prst="rect">
            <a:avLst/>
          </a:prstGeom>
          <a:noFill/>
        </p:spPr>
      </p:pic>
      <p:sp>
        <p:nvSpPr>
          <p:cNvPr id="28" name="CasellaDiTesto 27">
            <a:extLst>
              <a:ext uri="{FF2B5EF4-FFF2-40B4-BE49-F238E27FC236}">
                <a16:creationId xmlns:a16="http://schemas.microsoft.com/office/drawing/2014/main" id="{280E5BE7-F93F-4F76-B77E-A206BCEEA96E}"/>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16081378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gno stradale sinistro e destro sulla strada Foto Gratuite">
            <a:extLst>
              <a:ext uri="{FF2B5EF4-FFF2-40B4-BE49-F238E27FC236}">
                <a16:creationId xmlns:a16="http://schemas.microsoft.com/office/drawing/2014/main" id="{25E546A0-E32B-4E76-86C4-3D12155735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221" r="25096"/>
          <a:stretch/>
        </p:blipFill>
        <p:spPr bwMode="auto">
          <a:xfrm>
            <a:off x="-39075" y="547262"/>
            <a:ext cx="3313244" cy="453347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Lo scopo degli Orientamenti</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10</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https://it.freepik.com/foto-gratuito/segno-stradale-sinistro-e-destro-sulla-strada_1190158.htm#query=scopo&amp;position=8&amp;from_view=search</a:t>
            </a: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2-6</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225463"/>
            <a:ext cx="5458396" cy="2766206"/>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dirty="0"/>
              <a:t>Chiarire l’applicazione di determinati aspetti legati ai requisiti di adeguatezza della MiFID II al fine di garantirne un’applicazione comune, uniforme e coerente </a:t>
            </a:r>
          </a:p>
          <a:p>
            <a:pPr marL="285750" indent="-285750">
              <a:lnSpc>
                <a:spcPts val="2000"/>
              </a:lnSpc>
              <a:spcAft>
                <a:spcPts val="600"/>
              </a:spcAft>
              <a:buFont typeface="Wingdings" panose="05000000000000000000" pitchFamily="2" charset="2"/>
              <a:buChar char="ü"/>
              <a:defRPr/>
            </a:pPr>
            <a:r>
              <a:rPr lang="it-IT" dirty="0"/>
              <a:t>Promuovere maggiore convergenza nell’interpretazione e negli approcci di vigilanza dei requisiti di adeguatezza della MiFID II</a:t>
            </a:r>
          </a:p>
          <a:p>
            <a:pPr marL="285750" indent="-285750">
              <a:lnSpc>
                <a:spcPts val="2000"/>
              </a:lnSpc>
              <a:spcAft>
                <a:spcPts val="600"/>
              </a:spcAft>
              <a:buFont typeface="Wingdings" panose="05000000000000000000" pitchFamily="2" charset="2"/>
              <a:buChar char="ü"/>
              <a:defRPr/>
            </a:pPr>
            <a:r>
              <a:rPr lang="it-IT" dirty="0"/>
              <a:t>Porre l’accento su diverse questioni importanti</a:t>
            </a:r>
          </a:p>
          <a:p>
            <a:pPr marL="285750" indent="-285750">
              <a:lnSpc>
                <a:spcPts val="2000"/>
              </a:lnSpc>
              <a:spcAft>
                <a:spcPts val="600"/>
              </a:spcAft>
              <a:buFont typeface="Wingdings" panose="05000000000000000000" pitchFamily="2" charset="2"/>
              <a:buChar char="ü"/>
              <a:defRPr/>
            </a:pPr>
            <a:r>
              <a:rPr lang="it-IT" dirty="0"/>
              <a:t>Rafforzare il valore delle norme esistenti</a:t>
            </a:r>
          </a:p>
          <a:p>
            <a:pPr marL="285750" indent="-285750">
              <a:lnSpc>
                <a:spcPts val="2000"/>
              </a:lnSpc>
              <a:spcAft>
                <a:spcPts val="600"/>
              </a:spcAft>
              <a:buFont typeface="Wingdings" panose="05000000000000000000" pitchFamily="2" charset="2"/>
              <a:buChar char="ü"/>
              <a:defRPr/>
            </a:pPr>
            <a:r>
              <a:rPr lang="it-IT" dirty="0"/>
              <a:t>Rafforzare la  protezione dell’investitore</a:t>
            </a:r>
          </a:p>
          <a:p>
            <a:pPr marL="285750" indent="-285750">
              <a:lnSpc>
                <a:spcPts val="2000"/>
              </a:lnSpc>
              <a:spcAft>
                <a:spcPts val="600"/>
              </a:spcAft>
              <a:buFont typeface="Wingdings" panose="05000000000000000000" pitchFamily="2" charset="2"/>
              <a:buChar char="ü"/>
              <a:defRPr/>
            </a:pPr>
            <a:endParaRPr lang="it-IT" altLang="it-IT" dirty="0">
              <a:latin typeface="Gisha" panose="020B0502040204020203" pitchFamily="34" charset="-79"/>
              <a:cs typeface="Gisha" panose="020B0502040204020203" pitchFamily="34" charset="-79"/>
            </a:endParaRPr>
          </a:p>
        </p:txBody>
      </p:sp>
      <p:sp>
        <p:nvSpPr>
          <p:cNvPr id="21" name="Rettangolo 20">
            <a:extLst>
              <a:ext uri="{FF2B5EF4-FFF2-40B4-BE49-F238E27FC236}">
                <a16:creationId xmlns:a16="http://schemas.microsoft.com/office/drawing/2014/main" id="{A8CFC618-3927-4E9E-A97F-65C865765F8C}"/>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Qual è lo scopo degli orientamenti?</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Tree>
    <p:custDataLst>
      <p:tags r:id="rId1"/>
    </p:custDataLst>
    <p:extLst>
      <p:ext uri="{BB962C8B-B14F-4D97-AF65-F5344CB8AC3E}">
        <p14:creationId xmlns:p14="http://schemas.microsoft.com/office/powerpoint/2010/main" val="2418436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imo piano del ritaglio femminile della carta di numero uno della tenuta della mano Foto Premium">
            <a:extLst>
              <a:ext uri="{FF2B5EF4-FFF2-40B4-BE49-F238E27FC236}">
                <a16:creationId xmlns:a16="http://schemas.microsoft.com/office/drawing/2014/main" id="{FCCB1289-09CB-4922-9434-CB07D1D8BF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74" r="21003"/>
          <a:stretch/>
        </p:blipFill>
        <p:spPr bwMode="auto">
          <a:xfrm>
            <a:off x="13721" y="483710"/>
            <a:ext cx="3528153" cy="4665459"/>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13">
            <a:extLst>
              <a:ext uri="{FF2B5EF4-FFF2-40B4-BE49-F238E27FC236}">
                <a16:creationId xmlns:a16="http://schemas.microsoft.com/office/drawing/2014/main" id="{2BDFE3A1-4839-454F-82AC-7FFEF99C480C}"/>
              </a:ext>
            </a:extLst>
          </p:cNvPr>
          <p:cNvSpPr/>
          <p:nvPr/>
        </p:nvSpPr>
        <p:spPr>
          <a:xfrm>
            <a:off x="3543144" y="-11943"/>
            <a:ext cx="5618660"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altLang="it-IT" sz="1800" b="1" dirty="0">
                <a:solidFill>
                  <a:schemeClr val="bg1"/>
                </a:solidFill>
                <a:latin typeface="Gisha" panose="020B0502040204020203" pitchFamily="34" charset="-79"/>
                <a:cs typeface="Gisha" panose="020B0502040204020203" pitchFamily="34" charset="-79"/>
              </a:rPr>
              <a:t>Orientamento generale 1</a:t>
            </a:r>
            <a:endParaRPr lang="it-IT" altLang="it-IT" sz="1100" b="1" dirty="0">
              <a:solidFill>
                <a:schemeClr val="bg1"/>
              </a:solidFill>
              <a:latin typeface="Gisha" panose="020B0502040204020203" pitchFamily="34" charset="-79"/>
              <a:cs typeface="Gisha" panose="020B0502040204020203" pitchFamily="34" charset="-79"/>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11</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482279" y="-67955"/>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https://it.freepik.com/foto-premium/primo-piano-del-ritaglio-femminile-della-carta-di-numero-uno-della-tenuta-della-mano_5223227.htm#query=1&amp;position=18&amp;from_view=search</a:t>
            </a:r>
          </a:p>
        </p:txBody>
      </p:sp>
      <p:sp>
        <p:nvSpPr>
          <p:cNvPr id="20" name="Ovale 19">
            <a:extLst>
              <a:ext uri="{FF2B5EF4-FFF2-40B4-BE49-F238E27FC236}">
                <a16:creationId xmlns:a16="http://schemas.microsoft.com/office/drawing/2014/main" id="{C94A9D3D-1B8D-49CB-937E-E03530C12FA6}"/>
              </a:ext>
            </a:extLst>
          </p:cNvPr>
          <p:cNvSpPr/>
          <p:nvPr/>
        </p:nvSpPr>
        <p:spPr>
          <a:xfrm>
            <a:off x="6081195" y="502949"/>
            <a:ext cx="868681" cy="5169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2-5</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657287" y="821285"/>
            <a:ext cx="5271536" cy="2677656"/>
          </a:xfrm>
          <a:prstGeom prst="rect">
            <a:avLst/>
          </a:prstGeom>
          <a:noFill/>
        </p:spPr>
        <p:txBody>
          <a:bodyPr wrap="square" rtlCol="0">
            <a:spAutoFit/>
          </a:bodyPr>
          <a:lstStyle/>
          <a:p>
            <a:pPr algn="just"/>
            <a:r>
              <a:rPr lang="it-IT" dirty="0"/>
              <a:t>Le imprese devono:</a:t>
            </a:r>
          </a:p>
          <a:p>
            <a:pPr algn="just"/>
            <a:endParaRPr lang="it-IT" dirty="0"/>
          </a:p>
          <a:p>
            <a:pPr marL="285750" indent="-285750" algn="just">
              <a:buFontTx/>
              <a:buChar char="-"/>
            </a:pPr>
            <a:r>
              <a:rPr lang="it-IT" dirty="0"/>
              <a:t>informare i propri clienti in modo semplice e chiaro sulla</a:t>
            </a:r>
            <a:r>
              <a:rPr lang="it-IT" i="1" dirty="0"/>
              <a:t> </a:t>
            </a:r>
            <a:r>
              <a:rPr lang="it-IT" dirty="0"/>
              <a:t>valutazione dell’adeguatezza e sul suo scopo, che è quello di consentire all’impresa di</a:t>
            </a:r>
            <a:r>
              <a:rPr lang="it-IT" i="1" dirty="0"/>
              <a:t> </a:t>
            </a:r>
            <a:r>
              <a:rPr lang="it-IT" dirty="0"/>
              <a:t>agire nel migliore interesse del cliente;</a:t>
            </a:r>
          </a:p>
          <a:p>
            <a:pPr marL="285750" indent="-285750" algn="just">
              <a:buFontTx/>
              <a:buChar char="-"/>
            </a:pPr>
            <a:endParaRPr lang="it-IT" dirty="0"/>
          </a:p>
          <a:p>
            <a:pPr marL="285750" indent="-285750" algn="just">
              <a:buFontTx/>
              <a:buChar char="-"/>
            </a:pPr>
            <a:r>
              <a:rPr lang="it-IT" dirty="0"/>
              <a:t>spiegare in modo chiaro</a:t>
            </a:r>
            <a:r>
              <a:rPr lang="it-IT" i="1" dirty="0"/>
              <a:t> </a:t>
            </a:r>
            <a:r>
              <a:rPr lang="it-IT" dirty="0"/>
              <a:t>che spetta all’impresa effettuare la valutazione, in modo che i clienti comprendano il</a:t>
            </a:r>
            <a:r>
              <a:rPr lang="it-IT" i="1" dirty="0"/>
              <a:t> </a:t>
            </a:r>
            <a:r>
              <a:rPr lang="it-IT" dirty="0"/>
              <a:t>motivo per cui sono invitati a fornire determinate informazioni e l’importanza che tali</a:t>
            </a:r>
            <a:r>
              <a:rPr lang="it-IT" i="1" dirty="0"/>
              <a:t> </a:t>
            </a:r>
            <a:r>
              <a:rPr lang="it-IT" dirty="0"/>
              <a:t>informazioni siano aggiornate, accurate e complete.</a:t>
            </a:r>
          </a:p>
          <a:p>
            <a:pPr marL="285750" indent="-285750" algn="just">
              <a:buFontTx/>
              <a:buChar char="-"/>
            </a:pPr>
            <a:endParaRPr lang="it-IT" dirty="0"/>
          </a:p>
          <a:p>
            <a:r>
              <a:rPr lang="it-IT" dirty="0"/>
              <a:t>Le informazioni possono essere</a:t>
            </a:r>
            <a:r>
              <a:rPr lang="it-IT" i="1" dirty="0"/>
              <a:t> </a:t>
            </a:r>
            <a:r>
              <a:rPr lang="it-IT" dirty="0"/>
              <a:t>fornite in un formato standardizzato.</a:t>
            </a:r>
            <a:r>
              <a:rPr lang="it-IT" i="1" dirty="0"/>
              <a:t> </a:t>
            </a:r>
            <a:endParaRPr lang="it-IT" dirty="0"/>
          </a:p>
        </p:txBody>
      </p:sp>
      <p:sp>
        <p:nvSpPr>
          <p:cNvPr id="25" name="Rettangolo 24">
            <a:extLst>
              <a:ext uri="{FF2B5EF4-FFF2-40B4-BE49-F238E27FC236}">
                <a16:creationId xmlns:a16="http://schemas.microsoft.com/office/drawing/2014/main" id="{D32586F5-EE74-466E-AED1-8F97DE699CBC}"/>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1</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7A56BBD6-D944-4ED6-AE3A-2E770CDF3D8B}"/>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Tree>
    <p:custDataLst>
      <p:tags r:id="rId1"/>
    </p:custDataLst>
    <p:extLst>
      <p:ext uri="{BB962C8B-B14F-4D97-AF65-F5344CB8AC3E}">
        <p14:creationId xmlns:p14="http://schemas.microsoft.com/office/powerpoint/2010/main" val="19312894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Numero 16 disegnato su muro di cemento forato, fondo consumato Foto Premium">
            <a:extLst>
              <a:ext uri="{FF2B5EF4-FFF2-40B4-BE49-F238E27FC236}">
                <a16:creationId xmlns:a16="http://schemas.microsoft.com/office/drawing/2014/main" id="{7C06F98E-C328-4BC1-AA16-A11845311D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35" r="29860"/>
          <a:stretch/>
        </p:blipFill>
        <p:spPr bwMode="auto">
          <a:xfrm>
            <a:off x="13721" y="480849"/>
            <a:ext cx="3528153" cy="4662651"/>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13">
            <a:extLst>
              <a:ext uri="{FF2B5EF4-FFF2-40B4-BE49-F238E27FC236}">
                <a16:creationId xmlns:a16="http://schemas.microsoft.com/office/drawing/2014/main" id="{2BDFE3A1-4839-454F-82AC-7FFEF99C480C}"/>
              </a:ext>
            </a:extLst>
          </p:cNvPr>
          <p:cNvSpPr/>
          <p:nvPr/>
        </p:nvSpPr>
        <p:spPr>
          <a:xfrm>
            <a:off x="3543144" y="-11943"/>
            <a:ext cx="5618660"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altLang="it-IT" sz="1800" b="1" dirty="0">
                <a:solidFill>
                  <a:schemeClr val="bg1"/>
                </a:solidFill>
                <a:latin typeface="Gisha" panose="020B0502040204020203" pitchFamily="34" charset="-79"/>
                <a:cs typeface="Gisha" panose="020B0502040204020203" pitchFamily="34" charset="-79"/>
              </a:rPr>
              <a:t>Orientamento di supporto 16</a:t>
            </a:r>
            <a:endParaRPr lang="it-IT" altLang="it-IT" sz="1100" b="1" dirty="0">
              <a:solidFill>
                <a:schemeClr val="bg1"/>
              </a:solidFill>
              <a:latin typeface="Gisha" panose="020B0502040204020203" pitchFamily="34" charset="-79"/>
              <a:cs typeface="Gisha" panose="020B0502040204020203" pitchFamily="34" charset="-79"/>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12</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https://it.freepik.com/foto-premium/numero-16-disegnato-su-muro-di-cemento-forato-fondo-consumato_22785298.htm#query=sedici&amp;position=23&amp;from_view=search</a:t>
            </a:r>
          </a:p>
        </p:txBody>
      </p:sp>
      <p:sp>
        <p:nvSpPr>
          <p:cNvPr id="20" name="Ovale 19">
            <a:extLst>
              <a:ext uri="{FF2B5EF4-FFF2-40B4-BE49-F238E27FC236}">
                <a16:creationId xmlns:a16="http://schemas.microsoft.com/office/drawing/2014/main" id="{C94A9D3D-1B8D-49CB-937E-E03530C12FA6}"/>
              </a:ext>
            </a:extLst>
          </p:cNvPr>
          <p:cNvSpPr/>
          <p:nvPr/>
        </p:nvSpPr>
        <p:spPr>
          <a:xfrm>
            <a:off x="6434499" y="318430"/>
            <a:ext cx="868681" cy="5169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657287" y="821285"/>
            <a:ext cx="5271536" cy="1815882"/>
          </a:xfrm>
          <a:prstGeom prst="rect">
            <a:avLst/>
          </a:prstGeom>
          <a:noFill/>
        </p:spPr>
        <p:txBody>
          <a:bodyPr wrap="square" rtlCol="0">
            <a:spAutoFit/>
          </a:bodyPr>
          <a:lstStyle/>
          <a:p>
            <a:pPr algn="just"/>
            <a:r>
              <a:rPr lang="it-IT" dirty="0"/>
              <a:t>Le informazioni sulla valutazione dell’adeguatezza dovrebbero: </a:t>
            </a:r>
          </a:p>
          <a:p>
            <a:pPr algn="just"/>
            <a:endParaRPr lang="it-IT" dirty="0"/>
          </a:p>
          <a:p>
            <a:pPr marL="285750" indent="-285750" algn="just">
              <a:buFontTx/>
              <a:buChar char="-"/>
            </a:pPr>
            <a:r>
              <a:rPr lang="it-IT" dirty="0"/>
              <a:t>aiutare i clienti a capire lo scopo delle prescrizioni;</a:t>
            </a:r>
          </a:p>
          <a:p>
            <a:pPr marL="285750" indent="-285750" algn="just">
              <a:buFontTx/>
              <a:buChar char="-"/>
            </a:pPr>
            <a:endParaRPr lang="it-IT" dirty="0"/>
          </a:p>
          <a:p>
            <a:pPr marL="285750" indent="-285750" algn="just">
              <a:buFontTx/>
              <a:buChar char="-"/>
            </a:pPr>
            <a:r>
              <a:rPr lang="it-IT" dirty="0"/>
              <a:t>incoraggiare i clienti a fornire informazioni precise e sufficienti in merito alle proprie conoscenze, esperienze e situazione finanziaria, nonché ai propri obiettivi di investimento.</a:t>
            </a:r>
          </a:p>
          <a:p>
            <a:pPr algn="just"/>
            <a:endParaRPr lang="it-IT" dirty="0"/>
          </a:p>
        </p:txBody>
      </p:sp>
      <p:sp>
        <p:nvSpPr>
          <p:cNvPr id="26" name="Rettangolo 25">
            <a:extLst>
              <a:ext uri="{FF2B5EF4-FFF2-40B4-BE49-F238E27FC236}">
                <a16:creationId xmlns:a16="http://schemas.microsoft.com/office/drawing/2014/main" id="{7A56BBD6-D944-4ED6-AE3A-2E770CDF3D8B}"/>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19" name="Rectangle 15">
            <a:extLst>
              <a:ext uri="{FF2B5EF4-FFF2-40B4-BE49-F238E27FC236}">
                <a16:creationId xmlns:a16="http://schemas.microsoft.com/office/drawing/2014/main" id="{925227E2-E082-433F-BAAE-3155E6FF2334}"/>
              </a:ext>
            </a:extLst>
          </p:cNvPr>
          <p:cNvSpPr/>
          <p:nvPr/>
        </p:nvSpPr>
        <p:spPr>
          <a:xfrm>
            <a:off x="3541873" y="2664793"/>
            <a:ext cx="5619931" cy="2478707"/>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Le imprese dovrebbero insistere nei confronti dei clienti sul fatto che è importante raccogliere informazioni complete e accurate affinché l’impresa possa</a:t>
            </a:r>
            <a:r>
              <a:rPr lang="it-IT" i="1" dirty="0">
                <a:solidFill>
                  <a:schemeClr val="tx1"/>
                </a:solidFill>
              </a:rPr>
              <a:t> </a:t>
            </a:r>
            <a:r>
              <a:rPr lang="it-IT" dirty="0">
                <a:solidFill>
                  <a:schemeClr val="tx1"/>
                </a:solidFill>
              </a:rPr>
              <a:t>raccomandare loro prodotti o servizi adeguati.</a:t>
            </a:r>
            <a:r>
              <a:rPr lang="it-IT" b="1" dirty="0">
                <a:solidFill>
                  <a:schemeClr val="tx1"/>
                </a:solidFill>
              </a:rPr>
              <a:t> </a:t>
            </a:r>
          </a:p>
          <a:p>
            <a:endParaRPr lang="it-IT" b="1" dirty="0">
              <a:solidFill>
                <a:schemeClr val="tx1"/>
              </a:solidFill>
            </a:endParaRPr>
          </a:p>
          <a:p>
            <a:r>
              <a:rPr lang="it-IT" b="1" dirty="0">
                <a:solidFill>
                  <a:schemeClr val="tx1"/>
                </a:solidFill>
              </a:rPr>
              <a:t>Senza tali informazioni, le imprese non possono fornire ai clienti servizi di consulenza in materia di investimenti e di gestione del portafoglio.</a:t>
            </a:r>
          </a:p>
        </p:txBody>
      </p:sp>
      <p:sp>
        <p:nvSpPr>
          <p:cNvPr id="21" name="Ovale 20">
            <a:extLst>
              <a:ext uri="{FF2B5EF4-FFF2-40B4-BE49-F238E27FC236}">
                <a16:creationId xmlns:a16="http://schemas.microsoft.com/office/drawing/2014/main" id="{73BD17CA-1D5F-4D57-AAB7-A8C0956E71D5}"/>
              </a:ext>
            </a:extLst>
          </p:cNvPr>
          <p:cNvSpPr/>
          <p:nvPr/>
        </p:nvSpPr>
        <p:spPr>
          <a:xfrm>
            <a:off x="7556715" y="2729174"/>
            <a:ext cx="868681" cy="5169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5-6</a:t>
            </a:r>
            <a:endParaRPr lang="it-IT" sz="1400" dirty="0"/>
          </a:p>
        </p:txBody>
      </p:sp>
      <p:sp>
        <p:nvSpPr>
          <p:cNvPr id="22" name="Rettangolo 21">
            <a:extLst>
              <a:ext uri="{FF2B5EF4-FFF2-40B4-BE49-F238E27FC236}">
                <a16:creationId xmlns:a16="http://schemas.microsoft.com/office/drawing/2014/main" id="{9C88BD69-4FF5-4D8C-9BE8-BF633E148C71}"/>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16</a:t>
            </a:r>
            <a:endParaRPr lang="it-IT" altLang="it-IT" sz="1050" b="1" dirty="0">
              <a:solidFill>
                <a:schemeClr val="bg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18788100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17 e 18</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13</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4"/>
              </a:rPr>
              <a:t>Ordine del giorno e tazza di caffè | Foto Gratis (freepik.com)</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225463"/>
            <a:ext cx="5458396" cy="1177951"/>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dirty="0"/>
              <a:t>È compito delle imprese decidere come informare i clienti in merito alla valutazione dell’adeguatezza</a:t>
            </a:r>
          </a:p>
          <a:p>
            <a:pPr marL="285750" indent="-285750">
              <a:lnSpc>
                <a:spcPts val="2000"/>
              </a:lnSpc>
              <a:spcAft>
                <a:spcPts val="600"/>
              </a:spcAft>
              <a:buFont typeface="Wingdings" panose="05000000000000000000" pitchFamily="2" charset="2"/>
              <a:buChar char="ü"/>
              <a:defRPr/>
            </a:pPr>
            <a:r>
              <a:rPr lang="it-IT" dirty="0"/>
              <a:t>Il formato utilizzato deve consentire di verificare se le informazioni sono state fornite</a:t>
            </a:r>
            <a:endParaRPr lang="it-IT" altLang="it-IT" dirty="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17</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5" name="Rettangolo 24">
            <a:extLst>
              <a:ext uri="{FF2B5EF4-FFF2-40B4-BE49-F238E27FC236}">
                <a16:creationId xmlns:a16="http://schemas.microsoft.com/office/drawing/2014/main" id="{A9847CE8-4BDB-4998-8E01-FEE0690DF4F5}"/>
              </a:ext>
            </a:extLst>
          </p:cNvPr>
          <p:cNvSpPr/>
          <p:nvPr/>
        </p:nvSpPr>
        <p:spPr>
          <a:xfrm>
            <a:off x="-40345" y="3051452"/>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18</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7" name="TextBox 18">
            <a:extLst>
              <a:ext uri="{FF2B5EF4-FFF2-40B4-BE49-F238E27FC236}">
                <a16:creationId xmlns:a16="http://schemas.microsoft.com/office/drawing/2014/main" id="{C5D1D4FC-F4E0-472D-B1E1-D4CD2739FB69}"/>
              </a:ext>
            </a:extLst>
          </p:cNvPr>
          <p:cNvSpPr txBox="1"/>
          <p:nvPr/>
        </p:nvSpPr>
        <p:spPr>
          <a:xfrm>
            <a:off x="3489423" y="2958511"/>
            <a:ext cx="5458396" cy="845040"/>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dirty="0"/>
              <a:t>È compito delle imprese </a:t>
            </a:r>
            <a:r>
              <a:rPr lang="it-IT" b="1" dirty="0"/>
              <a:t>evitare</a:t>
            </a:r>
            <a:r>
              <a:rPr lang="it-IT" dirty="0"/>
              <a:t> di affermare o dare l’impressione che sia il cliente a decidere l’adeguatezza dell’investimento o a stabilire gli strumenti finanziari adeguati al suo profilo di rischio</a:t>
            </a:r>
          </a:p>
        </p:txBody>
      </p:sp>
      <p:pic>
        <p:nvPicPr>
          <p:cNvPr id="12290" name="Picture 2" descr="Ordine del giorno e tazza di caffè Foto Gratuite">
            <a:extLst>
              <a:ext uri="{FF2B5EF4-FFF2-40B4-BE49-F238E27FC236}">
                <a16:creationId xmlns:a16="http://schemas.microsoft.com/office/drawing/2014/main" id="{2C86CD1E-7330-423F-9E1C-365E53989B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732" r="16045"/>
          <a:stretch/>
        </p:blipFill>
        <p:spPr bwMode="auto">
          <a:xfrm>
            <a:off x="-1" y="579746"/>
            <a:ext cx="3471619" cy="44767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593280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omo di affari del primo piano che controlla lavagna per appunti Foto Gratuite">
            <a:extLst>
              <a:ext uri="{FF2B5EF4-FFF2-40B4-BE49-F238E27FC236}">
                <a16:creationId xmlns:a16="http://schemas.microsoft.com/office/drawing/2014/main" id="{0BA6F642-E78B-4FF8-B3D9-04D406CB8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4338"/>
            <a:ext cx="3319601" cy="446196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19 e 21</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14</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Ordine del giorno e tazza di caffè | Foto Gratis (freepik.com)</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225463"/>
            <a:ext cx="5458396" cy="1357488"/>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dirty="0"/>
              <a:t>Qualsiasi clausola di esclusione della responsabilità  volta a limitare la responsabilità dell’impresa sulla valutazione </a:t>
            </a:r>
            <a:r>
              <a:rPr lang="it-IT" b="1" dirty="0"/>
              <a:t>dell’adeguatezza non deve influire </a:t>
            </a:r>
            <a:r>
              <a:rPr lang="it-IT" dirty="0"/>
              <a:t>in alcun modo sulla caratterizzazione del servizio prestato né sulla valutazione della conformità dell’impresa agli obblighi corrispondenti.</a:t>
            </a:r>
            <a:endParaRPr lang="it-IT" altLang="it-IT" dirty="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19</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5" name="Rettangolo 24">
            <a:extLst>
              <a:ext uri="{FF2B5EF4-FFF2-40B4-BE49-F238E27FC236}">
                <a16:creationId xmlns:a16="http://schemas.microsoft.com/office/drawing/2014/main" id="{A9847CE8-4BDB-4998-8E01-FEE0690DF4F5}"/>
              </a:ext>
            </a:extLst>
          </p:cNvPr>
          <p:cNvSpPr/>
          <p:nvPr/>
        </p:nvSpPr>
        <p:spPr>
          <a:xfrm>
            <a:off x="-40345" y="3051452"/>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21</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7" name="TextBox 18">
            <a:extLst>
              <a:ext uri="{FF2B5EF4-FFF2-40B4-BE49-F238E27FC236}">
                <a16:creationId xmlns:a16="http://schemas.microsoft.com/office/drawing/2014/main" id="{C5D1D4FC-F4E0-472D-B1E1-D4CD2739FB69}"/>
              </a:ext>
            </a:extLst>
          </p:cNvPr>
          <p:cNvSpPr txBox="1"/>
          <p:nvPr/>
        </p:nvSpPr>
        <p:spPr>
          <a:xfrm>
            <a:off x="3489423" y="2958511"/>
            <a:ext cx="5458396" cy="588559"/>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dirty="0"/>
              <a:t>Le imprese devono valutare attentamente se le informative scritte sono </a:t>
            </a:r>
            <a:r>
              <a:rPr lang="it-IT" b="1" dirty="0"/>
              <a:t>concepite per essere efficaci</a:t>
            </a:r>
            <a:r>
              <a:rPr lang="it-IT" dirty="0"/>
              <a:t>.</a:t>
            </a:r>
          </a:p>
        </p:txBody>
      </p:sp>
    </p:spTree>
    <p:custDataLst>
      <p:tags r:id="rId1"/>
    </p:custDataLst>
    <p:extLst>
      <p:ext uri="{BB962C8B-B14F-4D97-AF65-F5344CB8AC3E}">
        <p14:creationId xmlns:p14="http://schemas.microsoft.com/office/powerpoint/2010/main" val="16236246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nocolo, bussola e borsa su roccia Foto Gratuite">
            <a:extLst>
              <a:ext uri="{FF2B5EF4-FFF2-40B4-BE49-F238E27FC236}">
                <a16:creationId xmlns:a16="http://schemas.microsoft.com/office/drawing/2014/main" id="{6200C142-2F5D-41A3-ABB5-C4803B44C5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761" b="24825"/>
          <a:stretch/>
        </p:blipFill>
        <p:spPr bwMode="auto">
          <a:xfrm>
            <a:off x="0" y="523598"/>
            <a:ext cx="9144000" cy="22572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80931" y="3365695"/>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30257"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4" name="Ovale 23">
            <a:extLst>
              <a:ext uri="{FF2B5EF4-FFF2-40B4-BE49-F238E27FC236}">
                <a16:creationId xmlns:a16="http://schemas.microsoft.com/office/drawing/2014/main" id="{5CC97682-0C16-4668-9A19-A5014889A2EC}"/>
              </a:ext>
            </a:extLst>
          </p:cNvPr>
          <p:cNvSpPr/>
          <p:nvPr/>
        </p:nvSpPr>
        <p:spPr>
          <a:xfrm>
            <a:off x="4428920"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endParaRPr lang="it-IT" sz="1400" dirty="0"/>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205675" y="3610518"/>
            <a:ext cx="3942677" cy="1384995"/>
          </a:xfrm>
          <a:prstGeom prst="rect">
            <a:avLst/>
          </a:prstGeom>
          <a:noFill/>
        </p:spPr>
        <p:txBody>
          <a:bodyPr wrap="square" rtlCol="0">
            <a:spAutoFit/>
          </a:bodyPr>
          <a:lstStyle/>
          <a:p>
            <a:pPr algn="just"/>
            <a:r>
              <a:rPr lang="it-IT" sz="1400" kern="1200" dirty="0">
                <a:solidFill>
                  <a:schemeClr val="tx1"/>
                </a:solidFill>
                <a:latin typeface="+mn-lt"/>
                <a:ea typeface="+mn-ea"/>
                <a:cs typeface="+mn-cs"/>
              </a:rPr>
              <a:t>Le imprese devono definire, attuare e mantenere politiche e procedure adeguate a comprendere i dati e le caratteristiche essenziali dei loro clienti, e garantire che la valutazione delle informazioni raccolte sia svolta in modo coerente, a prescindere dai mezzi utilizzati.</a:t>
            </a: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5014125" y="3522329"/>
            <a:ext cx="3924200" cy="954107"/>
          </a:xfrm>
          <a:prstGeom prst="rect">
            <a:avLst/>
          </a:prstGeom>
          <a:noFill/>
        </p:spPr>
        <p:txBody>
          <a:bodyPr wrap="square" rtlCol="0">
            <a:spAutoFit/>
          </a:bodyPr>
          <a:lstStyle/>
          <a:p>
            <a:r>
              <a:rPr lang="it-IT" dirty="0"/>
              <a:t>Le politiche e le procedure delle imprese devono consentire loro di raccogliere e valutare</a:t>
            </a:r>
            <a:r>
              <a:rPr lang="it-IT" i="1" dirty="0"/>
              <a:t> </a:t>
            </a:r>
            <a:r>
              <a:rPr lang="it-IT" dirty="0"/>
              <a:t>tutte le informazioni necessarie per effettuare una valutazione dell’adeguatezza per</a:t>
            </a:r>
            <a:r>
              <a:rPr lang="it-IT" i="1" dirty="0"/>
              <a:t> </a:t>
            </a:r>
            <a:r>
              <a:rPr lang="it-IT" dirty="0"/>
              <a:t>ciascun cliente.</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Binocolo, bussola e borsa su roccia | Foto Gratis (freepik.com)</a:t>
            </a:r>
            <a:endParaRPr lang="it-IT" dirty="0">
              <a:latin typeface="Gisha" panose="020B0502040204020203" pitchFamily="34" charset="-79"/>
              <a:cs typeface="Gisha" panose="020B0502040204020203" pitchFamily="34" charset="-79"/>
            </a:endParaRPr>
          </a:p>
        </p:txBody>
      </p:sp>
      <p:sp>
        <p:nvSpPr>
          <p:cNvPr id="26" name="Rettangolo 25"/>
          <p:cNvSpPr/>
          <p:nvPr/>
        </p:nvSpPr>
        <p:spPr>
          <a:xfrm>
            <a:off x="-37805" y="2780866"/>
            <a:ext cx="9054057"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2</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5" name="Ovale 34">
            <a:extLst>
              <a:ext uri="{FF2B5EF4-FFF2-40B4-BE49-F238E27FC236}">
                <a16:creationId xmlns:a16="http://schemas.microsoft.com/office/drawing/2014/main" id="{1AE967E7-665F-4FD1-ABF8-7458B9A84DC6}"/>
              </a:ext>
            </a:extLst>
          </p:cNvPr>
          <p:cNvSpPr/>
          <p:nvPr/>
        </p:nvSpPr>
        <p:spPr>
          <a:xfrm>
            <a:off x="30256" y="262803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generale 2 </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563046" y="59188"/>
            <a:ext cx="453207" cy="307777"/>
          </a:xfrm>
          <a:prstGeom prst="rect">
            <a:avLst/>
          </a:prstGeom>
          <a:noFill/>
        </p:spPr>
        <p:txBody>
          <a:bodyPr wrap="square" rtlCol="0">
            <a:spAutoFit/>
          </a:bodyPr>
          <a:lstStyle/>
          <a:p>
            <a:r>
              <a:rPr lang="it-IT" dirty="0">
                <a:solidFill>
                  <a:schemeClr val="bg1"/>
                </a:solidFill>
              </a:rPr>
              <a:t>15</a:t>
            </a:r>
          </a:p>
        </p:txBody>
      </p:sp>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Tree>
    <p:custDataLst>
      <p:tags r:id="rId1"/>
    </p:custDataLst>
    <p:extLst>
      <p:ext uri="{BB962C8B-B14F-4D97-AF65-F5344CB8AC3E}">
        <p14:creationId xmlns:p14="http://schemas.microsoft.com/office/powerpoint/2010/main" val="276495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descr="Binocolo, bussola e borsa su roccia Foto Gratuite">
            <a:extLst>
              <a:ext uri="{FF2B5EF4-FFF2-40B4-BE49-F238E27FC236}">
                <a16:creationId xmlns:a16="http://schemas.microsoft.com/office/drawing/2014/main" id="{1025C6C7-0325-41BD-AF74-67D6D061DE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761" b="24825"/>
          <a:stretch/>
        </p:blipFill>
        <p:spPr bwMode="auto">
          <a:xfrm>
            <a:off x="0" y="523598"/>
            <a:ext cx="9144000" cy="22572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80931" y="3365695"/>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30257"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4" name="Ovale 23">
            <a:extLst>
              <a:ext uri="{FF2B5EF4-FFF2-40B4-BE49-F238E27FC236}">
                <a16:creationId xmlns:a16="http://schemas.microsoft.com/office/drawing/2014/main" id="{5CC97682-0C16-4668-9A19-A5014889A2EC}"/>
              </a:ext>
            </a:extLst>
          </p:cNvPr>
          <p:cNvSpPr/>
          <p:nvPr/>
        </p:nvSpPr>
        <p:spPr>
          <a:xfrm>
            <a:off x="4428920"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endParaRPr lang="it-IT" sz="1400" dirty="0"/>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205675" y="3610518"/>
            <a:ext cx="3942677" cy="954107"/>
          </a:xfrm>
          <a:prstGeom prst="rect">
            <a:avLst/>
          </a:prstGeom>
          <a:noFill/>
        </p:spPr>
        <p:txBody>
          <a:bodyPr wrap="square" rtlCol="0">
            <a:spAutoFit/>
          </a:bodyPr>
          <a:lstStyle/>
          <a:p>
            <a:pPr algn="just"/>
            <a:r>
              <a:rPr lang="it-IT" dirty="0"/>
              <a:t>Le imprese devono raccogliere tutte le informazioni necessarie sulle conoscenze e le esperienze del cliente, sulla sua situazione finanziaria e sui suoi obiettivi di investimento. </a:t>
            </a:r>
            <a:endParaRPr lang="it-IT" sz="1400" kern="1200" dirty="0">
              <a:solidFill>
                <a:schemeClr val="tx1"/>
              </a:solidFill>
              <a:latin typeface="+mn-lt"/>
              <a:ea typeface="+mn-ea"/>
              <a:cs typeface="+mn-cs"/>
            </a:endParaRP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5014125" y="3522329"/>
            <a:ext cx="3924200" cy="954107"/>
          </a:xfrm>
          <a:prstGeom prst="rect">
            <a:avLst/>
          </a:prstGeom>
          <a:noFill/>
        </p:spPr>
        <p:txBody>
          <a:bodyPr wrap="square" rtlCol="0">
            <a:spAutoFit/>
          </a:bodyPr>
          <a:lstStyle/>
          <a:p>
            <a:r>
              <a:rPr lang="it-IT" dirty="0"/>
              <a:t>La </a:t>
            </a:r>
            <a:r>
              <a:rPr lang="it-IT" b="1" dirty="0"/>
              <a:t>portata delle informazioni «necessarie </a:t>
            </a:r>
            <a:r>
              <a:rPr lang="it-IT" dirty="0"/>
              <a:t>deve tener conto delle caratteristiche dei servizi di consulenza o di gestione del portafoglio da fornire, delle caratteristiche dei prodotti e dei clienti. </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Binocolo, bussola e borsa su roccia | Foto Gratis (freepik.com)</a:t>
            </a:r>
            <a:endParaRPr lang="it-IT" dirty="0"/>
          </a:p>
          <a:p>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Pop up</a:t>
            </a:r>
          </a:p>
        </p:txBody>
      </p:sp>
      <p:sp>
        <p:nvSpPr>
          <p:cNvPr id="26" name="Rettangolo 25"/>
          <p:cNvSpPr/>
          <p:nvPr/>
        </p:nvSpPr>
        <p:spPr>
          <a:xfrm>
            <a:off x="-37804" y="2780866"/>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3</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5" name="Ovale 34">
            <a:extLst>
              <a:ext uri="{FF2B5EF4-FFF2-40B4-BE49-F238E27FC236}">
                <a16:creationId xmlns:a16="http://schemas.microsoft.com/office/drawing/2014/main" id="{1AE967E7-665F-4FD1-ABF8-7458B9A84DC6}"/>
              </a:ext>
            </a:extLst>
          </p:cNvPr>
          <p:cNvSpPr/>
          <p:nvPr/>
        </p:nvSpPr>
        <p:spPr>
          <a:xfrm>
            <a:off x="30256" y="262803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generale 3</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563046" y="59188"/>
            <a:ext cx="453207" cy="307777"/>
          </a:xfrm>
          <a:prstGeom prst="rect">
            <a:avLst/>
          </a:prstGeom>
          <a:noFill/>
        </p:spPr>
        <p:txBody>
          <a:bodyPr wrap="square" rtlCol="0">
            <a:spAutoFit/>
          </a:bodyPr>
          <a:lstStyle/>
          <a:p>
            <a:r>
              <a:rPr lang="it-IT" dirty="0">
                <a:solidFill>
                  <a:schemeClr val="bg1"/>
                </a:solidFill>
              </a:rPr>
              <a:t>16</a:t>
            </a:r>
          </a:p>
        </p:txBody>
      </p:sp>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37" name="Rettangolo 36">
            <a:extLst>
              <a:ext uri="{FF2B5EF4-FFF2-40B4-BE49-F238E27FC236}">
                <a16:creationId xmlns:a16="http://schemas.microsoft.com/office/drawing/2014/main" id="{16E70FDE-D203-47ED-90C5-1FAB500E1AC2}"/>
              </a:ext>
            </a:extLst>
          </p:cNvPr>
          <p:cNvSpPr/>
          <p:nvPr/>
        </p:nvSpPr>
        <p:spPr>
          <a:xfrm>
            <a:off x="4443048" y="2789201"/>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23</a:t>
            </a:r>
            <a:endParaRPr lang="it-IT" altLang="it-IT" sz="1050" b="1" dirty="0">
              <a:solidFill>
                <a:schemeClr val="bg1"/>
              </a:solidFill>
              <a:latin typeface="Gisha" panose="020B0502040204020203" pitchFamily="34" charset="-79"/>
              <a:cs typeface="Gisha" panose="020B0502040204020203" pitchFamily="34" charset="-79"/>
            </a:endParaRPr>
          </a:p>
        </p:txBody>
      </p:sp>
      <p:pic>
        <p:nvPicPr>
          <p:cNvPr id="38" name="Picture 2" descr="Risultati immagini per occhiali icona">
            <a:extLst>
              <a:ext uri="{FF2B5EF4-FFF2-40B4-BE49-F238E27FC236}">
                <a16:creationId xmlns:a16="http://schemas.microsoft.com/office/drawing/2014/main" id="{974CB638-0053-4812-9EB6-82B0263EDD5B}"/>
              </a:ext>
            </a:extLst>
          </p:cNvPr>
          <p:cNvPicPr>
            <a:picLocks noChangeAspect="1" noChangeArrowheads="1"/>
          </p:cNvPicPr>
          <p:nvPr/>
        </p:nvPicPr>
        <p:blipFill>
          <a:blip r:embed="rId6" cstate="print"/>
          <a:srcRect/>
          <a:stretch>
            <a:fillRect/>
          </a:stretch>
        </p:blipFill>
        <p:spPr bwMode="auto">
          <a:xfrm>
            <a:off x="4004100" y="4185029"/>
            <a:ext cx="881546" cy="881546"/>
          </a:xfrm>
          <a:prstGeom prst="rect">
            <a:avLst/>
          </a:prstGeom>
          <a:noFill/>
        </p:spPr>
      </p:pic>
      <p:sp>
        <p:nvSpPr>
          <p:cNvPr id="39" name="CasellaDiTesto 38">
            <a:extLst>
              <a:ext uri="{FF2B5EF4-FFF2-40B4-BE49-F238E27FC236}">
                <a16:creationId xmlns:a16="http://schemas.microsoft.com/office/drawing/2014/main" id="{180C47C1-5DF5-46EA-9111-2A278F652E6D}"/>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148165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ffare e concetto finanziario con la lente d'ingrandimento, punto interrogativo sulla disposizione piana del fondo giallo.">
            <a:extLst>
              <a:ext uri="{FF2B5EF4-FFF2-40B4-BE49-F238E27FC236}">
                <a16:creationId xmlns:a16="http://schemas.microsoft.com/office/drawing/2014/main" id="{ACEB34FB-18CE-4BFE-B122-738A26F561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535" t="909" r="24266" b="-909"/>
          <a:stretch/>
        </p:blipFill>
        <p:spPr bwMode="auto">
          <a:xfrm>
            <a:off x="0" y="537223"/>
            <a:ext cx="3323499" cy="462148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Caratteristiche di efficacia dei questionari</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17</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Affare e concetto finanziario con la lente d'ingrandimento, punto interrogativo sulla disposizione piana del fondo giallo. | Foto Gratis (freepik.com)</a:t>
            </a:r>
            <a:endParaRPr lang="it-IT" dirty="0"/>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Pop up</a:t>
            </a: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2-6</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225463"/>
            <a:ext cx="4753240" cy="2677656"/>
          </a:xfrm>
          <a:prstGeom prst="rect">
            <a:avLst/>
          </a:prstGeom>
          <a:noFill/>
        </p:spPr>
        <p:txBody>
          <a:bodyPr wrap="square" rtlCol="0">
            <a:spAutoFit/>
          </a:bodyPr>
          <a:lstStyle/>
          <a:p>
            <a:pPr marL="971550" lvl="2" indent="-285750">
              <a:buFont typeface="Wingdings" panose="05000000000000000000" pitchFamily="2" charset="2"/>
              <a:buChar char="ü"/>
            </a:pPr>
            <a:r>
              <a:rPr lang="it-IT" dirty="0"/>
              <a:t>Chiarezza, esaustività e comprensibilità del questionario, evitando di utilizzare un linguaggio fuorviante, confuso, impreciso ed eccessivamente tecnico</a:t>
            </a:r>
          </a:p>
          <a:p>
            <a:pPr marL="971550" lvl="2" indent="-285750">
              <a:buFont typeface="Wingdings" panose="05000000000000000000" pitchFamily="2" charset="2"/>
              <a:buChar char="ü"/>
            </a:pPr>
            <a:r>
              <a:rPr lang="en-US" dirty="0" err="1"/>
              <a:t>Formato</a:t>
            </a:r>
            <a:r>
              <a:rPr lang="en-US" dirty="0"/>
              <a:t> </a:t>
            </a:r>
            <a:r>
              <a:rPr lang="it-IT" dirty="0"/>
              <a:t>accuratamente elaborato che non orienti le scelte degli investitori (carattere, interlinea...)</a:t>
            </a:r>
          </a:p>
          <a:p>
            <a:pPr marL="971550" lvl="2" indent="-285750">
              <a:buFont typeface="Wingdings" panose="05000000000000000000" pitchFamily="2" charset="2"/>
              <a:buChar char="ü"/>
            </a:pPr>
            <a:r>
              <a:rPr lang="en-US" dirty="0" err="1"/>
              <a:t>Assenza</a:t>
            </a:r>
            <a:r>
              <a:rPr lang="en-US" dirty="0"/>
              <a:t> di </a:t>
            </a:r>
            <a:r>
              <a:rPr lang="it-IT" dirty="0"/>
              <a:t>domande a batteria </a:t>
            </a:r>
          </a:p>
          <a:p>
            <a:pPr marL="971550" lvl="2" indent="-285750">
              <a:buFont typeface="Wingdings" panose="05000000000000000000" pitchFamily="2" charset="2"/>
              <a:buChar char="ü"/>
            </a:pPr>
            <a:r>
              <a:rPr lang="it-IT" dirty="0"/>
              <a:t>Attenzione all’ordine in cui le domande vengono </a:t>
            </a:r>
          </a:p>
          <a:p>
            <a:pPr marL="971550" lvl="2" indent="-285750">
              <a:buFont typeface="Wingdings" panose="05000000000000000000" pitchFamily="2" charset="2"/>
              <a:buChar char="ü"/>
            </a:pPr>
            <a:r>
              <a:rPr lang="it-IT" dirty="0"/>
              <a:t>No possibilità di non rispondere</a:t>
            </a:r>
          </a:p>
          <a:p>
            <a:pPr marL="971550" lvl="2" indent="-285750">
              <a:buFont typeface="Wingdings" panose="05000000000000000000" pitchFamily="2" charset="2"/>
              <a:buChar char="ü"/>
            </a:pPr>
            <a:endParaRPr lang="it-IT" dirty="0"/>
          </a:p>
          <a:p>
            <a:pPr lvl="2" algn="r"/>
            <a:r>
              <a:rPr lang="it-IT" i="1" dirty="0"/>
              <a:t>Orientamento di supporto 25</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39075" y="1073451"/>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I questionari</a:t>
            </a:r>
            <a:endParaRPr lang="it-IT" altLang="it-IT" sz="1050" b="1" dirty="0">
              <a:solidFill>
                <a:schemeClr val="bg1"/>
              </a:solidFill>
              <a:latin typeface="Gisha" panose="020B0502040204020203" pitchFamily="34" charset="-79"/>
              <a:cs typeface="Gisha" panose="020B0502040204020203" pitchFamily="34" charset="-79"/>
            </a:endParaRPr>
          </a:p>
        </p:txBody>
      </p:sp>
      <p:pic>
        <p:nvPicPr>
          <p:cNvPr id="28" name="Picture 2" descr="Risultati immagini per occhiali icona">
            <a:extLst>
              <a:ext uri="{FF2B5EF4-FFF2-40B4-BE49-F238E27FC236}">
                <a16:creationId xmlns:a16="http://schemas.microsoft.com/office/drawing/2014/main" id="{F8092B44-5199-4C00-92D3-5E7D6D37F1E9}"/>
              </a:ext>
            </a:extLst>
          </p:cNvPr>
          <p:cNvPicPr>
            <a:picLocks noChangeAspect="1" noChangeArrowheads="1"/>
          </p:cNvPicPr>
          <p:nvPr/>
        </p:nvPicPr>
        <p:blipFill>
          <a:blip r:embed="rId6" cstate="print"/>
          <a:srcRect/>
          <a:stretch>
            <a:fillRect/>
          </a:stretch>
        </p:blipFill>
        <p:spPr bwMode="auto">
          <a:xfrm>
            <a:off x="4004100" y="4185029"/>
            <a:ext cx="881546" cy="881546"/>
          </a:xfrm>
          <a:prstGeom prst="rect">
            <a:avLst/>
          </a:prstGeom>
          <a:noFill/>
        </p:spPr>
      </p:pic>
      <p:sp>
        <p:nvSpPr>
          <p:cNvPr id="29" name="CasellaDiTesto 28">
            <a:extLst>
              <a:ext uri="{FF2B5EF4-FFF2-40B4-BE49-F238E27FC236}">
                <a16:creationId xmlns:a16="http://schemas.microsoft.com/office/drawing/2014/main" id="{C02D0873-59A1-4BB4-96D4-BBBEF673CF47}"/>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33066992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omo d'affari sotto stress e pressione Foto Gratuite">
            <a:extLst>
              <a:ext uri="{FF2B5EF4-FFF2-40B4-BE49-F238E27FC236}">
                <a16:creationId xmlns:a16="http://schemas.microsoft.com/office/drawing/2014/main" id="{E708B4B9-8759-4F84-8A21-7EEF78D5CA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781" t="-292" r="52850" b="292"/>
          <a:stretch/>
        </p:blipFill>
        <p:spPr bwMode="auto">
          <a:xfrm>
            <a:off x="-1998617" y="505044"/>
            <a:ext cx="5272786" cy="462576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27</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18</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Uomo d'affari sotto stress e pressione | Foto Gratis (freepik.com)</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2-7</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651566" y="2179952"/>
            <a:ext cx="4753240" cy="1384995"/>
          </a:xfrm>
          <a:prstGeom prst="rect">
            <a:avLst/>
          </a:prstGeom>
          <a:noFill/>
        </p:spPr>
        <p:txBody>
          <a:bodyPr wrap="square" rtlCol="0">
            <a:spAutoFit/>
          </a:bodyPr>
          <a:lstStyle/>
          <a:p>
            <a:pPr marL="971550" lvl="2" indent="-285750">
              <a:buFont typeface="Wingdings" panose="05000000000000000000" pitchFamily="2" charset="2"/>
              <a:buChar char="ü"/>
            </a:pPr>
            <a:r>
              <a:rPr lang="it-IT" dirty="0"/>
              <a:t>Stato civile</a:t>
            </a:r>
          </a:p>
          <a:p>
            <a:pPr marL="971550" lvl="2" indent="-285750">
              <a:buFont typeface="Wingdings" panose="05000000000000000000" pitchFamily="2" charset="2"/>
              <a:buChar char="ü"/>
            </a:pPr>
            <a:r>
              <a:rPr lang="it-IT" dirty="0"/>
              <a:t>Stato di famiglia</a:t>
            </a:r>
          </a:p>
          <a:p>
            <a:pPr marL="971550" lvl="2" indent="-285750">
              <a:buFont typeface="Wingdings" panose="05000000000000000000" pitchFamily="2" charset="2"/>
              <a:buChar char="ü"/>
            </a:pPr>
            <a:r>
              <a:rPr lang="it-IT" dirty="0"/>
              <a:t>Età</a:t>
            </a:r>
          </a:p>
          <a:p>
            <a:pPr marL="971550" lvl="2" indent="-285750">
              <a:buFont typeface="Wingdings" panose="05000000000000000000" pitchFamily="2" charset="2"/>
              <a:buChar char="ü"/>
            </a:pPr>
            <a:r>
              <a:rPr lang="it-IT" dirty="0"/>
              <a:t>Lavoro</a:t>
            </a:r>
          </a:p>
          <a:p>
            <a:pPr marL="971550" lvl="2" indent="-285750">
              <a:buFont typeface="Wingdings" panose="05000000000000000000" pitchFamily="2" charset="2"/>
              <a:buChar char="ü"/>
            </a:pPr>
            <a:r>
              <a:rPr lang="it-IT" dirty="0"/>
              <a:t>Fabbisogno di liquidità</a:t>
            </a:r>
          </a:p>
          <a:p>
            <a:pPr marL="971550" lvl="2" indent="-285750">
              <a:buFont typeface="Wingdings" panose="05000000000000000000" pitchFamily="2" charset="2"/>
              <a:buChar char="ü"/>
            </a:pPr>
            <a:endParaRPr lang="it-IT" dirty="0"/>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39075" y="1073451"/>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27</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928654" y="1260122"/>
            <a:ext cx="3942677" cy="738664"/>
          </a:xfrm>
          <a:prstGeom prst="rect">
            <a:avLst/>
          </a:prstGeom>
          <a:noFill/>
        </p:spPr>
        <p:txBody>
          <a:bodyPr wrap="square" rtlCol="0">
            <a:spAutoFit/>
          </a:bodyPr>
          <a:lstStyle/>
          <a:p>
            <a:pPr algn="just"/>
            <a:r>
              <a:rPr lang="it-IT" dirty="0"/>
              <a:t>Le imprese devono raccogliere informazioni sugli elementi che possono influire sulla situazione finanziaria del cliente:</a:t>
            </a:r>
            <a:endParaRPr lang="it-IT" sz="1400" kern="1200" dirty="0">
              <a:solidFill>
                <a:schemeClr val="tx1"/>
              </a:solidFill>
              <a:latin typeface="+mn-lt"/>
              <a:ea typeface="+mn-ea"/>
              <a:cs typeface="+mn-cs"/>
            </a:endParaRPr>
          </a:p>
        </p:txBody>
      </p:sp>
    </p:spTree>
    <p:custDataLst>
      <p:tags r:id="rId1"/>
    </p:custDataLst>
    <p:extLst>
      <p:ext uri="{BB962C8B-B14F-4D97-AF65-F5344CB8AC3E}">
        <p14:creationId xmlns:p14="http://schemas.microsoft.com/office/powerpoint/2010/main" val="10920943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15962" y="1437780"/>
              <a:ext cx="3482977" cy="1055775"/>
            </a:xfrm>
            <a:prstGeom prst="rect">
              <a:avLst/>
            </a:prstGeom>
            <a:grpFill/>
          </p:spPr>
          <p:txBody>
            <a:bodyPr wrap="square" rtlCol="0">
              <a:spAutoFit/>
            </a:bodyPr>
            <a:lstStyle/>
            <a:p>
              <a:pPr algn="just"/>
              <a:r>
                <a:rPr lang="it-IT" dirty="0"/>
                <a:t>Chiarire l'applicazione di determinati aspetti legati ai requisiti di adeguatezza della MiFID II al fine di garantire un’applicazione comune, uniforme e coerente dell’articolo 25, paragrafo 2, della direttiva MiFID II, nonché degli articoli 54 e 55 del Regolamento delegato MiFID II (Regolamento delegato  (UE) 2017/565) in tema di obblighi di </a:t>
              </a:r>
              <a:r>
                <a:rPr lang="it-IT" b="1" dirty="0"/>
                <a:t>valutazione dell'idoneità e dell'adeguatezza </a:t>
              </a:r>
              <a:r>
                <a:rPr lang="it-IT" dirty="0"/>
                <a:t>degli intermediari.</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Valutazione dell'idoneità e dell'adeguatezza </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rPr>
              <a:t>https://it.freepik.com/foto-gratuito/mano-che-tiene-il-cubo-di-legno-con-obiettivo_9384128.htm#query=target&amp;from_query=targhet&amp;position=2&amp;from_view=search</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id="{35C11A15-4910-45BE-B923-82A9F10F7695}"/>
              </a:ext>
            </a:extLst>
          </p:cNvPr>
          <p:cNvSpPr/>
          <p:nvPr/>
        </p:nvSpPr>
        <p:spPr>
          <a:xfrm>
            <a:off x="3509142" y="776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id="{E179C0BC-C59A-42F0-82EA-FBA402410073}"/>
              </a:ext>
            </a:extLst>
          </p:cNvPr>
          <p:cNvSpPr txBox="1"/>
          <p:nvPr/>
        </p:nvSpPr>
        <p:spPr>
          <a:xfrm>
            <a:off x="3699599" y="1083279"/>
            <a:ext cx="5193938" cy="588046"/>
          </a:xfrm>
          <a:prstGeom prst="rect">
            <a:avLst/>
          </a:prstGeom>
          <a:noFill/>
        </p:spPr>
        <p:txBody>
          <a:bodyPr wrap="square" rtlCol="0">
            <a:spAutoFit/>
          </a:bodyPr>
          <a:lstStyle/>
          <a:p>
            <a:pPr>
              <a:lnSpc>
                <a:spcPts val="2000"/>
              </a:lnSpc>
              <a:defRPr/>
            </a:pPr>
            <a:r>
              <a:rPr lang="it-IT" altLang="it-IT" b="1" dirty="0">
                <a:latin typeface="Gisha" panose="020B0502040204020203" pitchFamily="34" charset="-79"/>
                <a:cs typeface="Gisha" panose="020B0502040204020203" pitchFamily="34" charset="-79"/>
              </a:rPr>
              <a:t>Qual è lo scopo degli Orientamenti ESMA (</a:t>
            </a:r>
            <a:r>
              <a:rPr lang="it-IT" b="1" dirty="0" err="1">
                <a:latin typeface="Gisha" panose="020B0502040204020203" pitchFamily="34" charset="-79"/>
                <a:cs typeface="Gisha" panose="020B0502040204020203" pitchFamily="34" charset="-79"/>
              </a:rPr>
              <a:t>European</a:t>
            </a:r>
            <a:r>
              <a:rPr lang="it-IT" b="1" dirty="0">
                <a:latin typeface="Gisha" panose="020B0502040204020203" pitchFamily="34" charset="-79"/>
                <a:cs typeface="Gisha" panose="020B0502040204020203" pitchFamily="34" charset="-79"/>
              </a:rPr>
              <a:t> Securities and Markets Authority)?</a:t>
            </a:r>
            <a:endParaRPr lang="it-IT" altLang="it-IT" b="1"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67B924D2-1D72-41A4-8D3C-34940E900AD4}"/>
              </a:ext>
            </a:extLst>
          </p:cNvPr>
          <p:cNvSpPr/>
          <p:nvPr/>
        </p:nvSpPr>
        <p:spPr>
          <a:xfrm>
            <a:off x="3513922" y="192409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3" name="Rettangolo 2">
            <a:extLst>
              <a:ext uri="{FF2B5EF4-FFF2-40B4-BE49-F238E27FC236}">
                <a16:creationId xmlns:a16="http://schemas.microsoft.com/office/drawing/2014/main" id="{001BBB0B-B2F0-41D5-8CDC-1EF1B66ABD3B}"/>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pic>
        <p:nvPicPr>
          <p:cNvPr id="1026" name="Picture 2" descr="Mano che tiene il cubo di legno con obiettivo Foto Gratuite">
            <a:extLst>
              <a:ext uri="{FF2B5EF4-FFF2-40B4-BE49-F238E27FC236}">
                <a16:creationId xmlns:a16="http://schemas.microsoft.com/office/drawing/2014/main" id="{9022126A-3E62-4D96-B6AA-B8D37BD0AC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444" r="27136"/>
          <a:stretch/>
        </p:blipFill>
        <p:spPr bwMode="auto">
          <a:xfrm>
            <a:off x="46910" y="483711"/>
            <a:ext cx="3609635" cy="46392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361349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ponsabili di hr diversi non convinti seri che intervistano il candidato di lavoro maschio Foto Gratuite">
            <a:extLst>
              <a:ext uri="{FF2B5EF4-FFF2-40B4-BE49-F238E27FC236}">
                <a16:creationId xmlns:a16="http://schemas.microsoft.com/office/drawing/2014/main" id="{A0C3D964-CBAC-47E9-9D78-9A71B7826CE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127" r="25725"/>
          <a:stretch/>
        </p:blipFill>
        <p:spPr bwMode="auto">
          <a:xfrm>
            <a:off x="31525" y="516987"/>
            <a:ext cx="3397473" cy="46047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29, 30, 31</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19</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Responsabili di </a:t>
            </a:r>
            <a:r>
              <a:rPr lang="it-IT" dirty="0" err="1">
                <a:hlinkClick r:id="rId5"/>
              </a:rPr>
              <a:t>hr</a:t>
            </a:r>
            <a:r>
              <a:rPr lang="it-IT" dirty="0">
                <a:hlinkClick r:id="rId5"/>
              </a:rPr>
              <a:t> diversi non convinti seri che intervistano il candidato di lavoro maschio | Foto Gratis (freepik.com)</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027024"/>
            <a:ext cx="5458396" cy="3717108"/>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dirty="0"/>
              <a:t>Le imprese dovrebbero tenere conto dell’impatto che qualsiasi modifica significativa riguardante le informazioni potrebbe avere sulla valutazione dell’adeguatezza.</a:t>
            </a:r>
          </a:p>
          <a:p>
            <a:pPr marL="285750" indent="-285750">
              <a:lnSpc>
                <a:spcPts val="2000"/>
              </a:lnSpc>
              <a:spcAft>
                <a:spcPts val="600"/>
              </a:spcAft>
              <a:buFont typeface="Wingdings" panose="05000000000000000000" pitchFamily="2" charset="2"/>
              <a:buChar char="ü"/>
              <a:defRPr/>
            </a:pPr>
            <a:endParaRPr lang="it-IT" altLang="it-IT" dirty="0">
              <a:latin typeface="Gisha" panose="020B0502040204020203" pitchFamily="34" charset="-79"/>
              <a:cs typeface="Gisha" panose="020B0502040204020203" pitchFamily="34" charset="-79"/>
            </a:endParaRPr>
          </a:p>
          <a:p>
            <a:pPr marL="285750" indent="-285750">
              <a:lnSpc>
                <a:spcPts val="2000"/>
              </a:lnSpc>
              <a:spcAft>
                <a:spcPts val="600"/>
              </a:spcAft>
              <a:buFont typeface="Wingdings" panose="05000000000000000000" pitchFamily="2" charset="2"/>
              <a:buChar char="ü"/>
              <a:defRPr/>
            </a:pPr>
            <a:r>
              <a:rPr lang="it-IT" dirty="0"/>
              <a:t>Le imprese dovrebbero  adottare tutte le misure ragionevoli per valutare in modo sufficiente la comprensione, da parte dei clienti, delle principali caratteristiche e dei rischi connessi ai tipi di prodotti indicati nell’offerta dell’impresa. </a:t>
            </a:r>
          </a:p>
          <a:p>
            <a:pPr marL="285750" indent="-285750">
              <a:lnSpc>
                <a:spcPts val="2000"/>
              </a:lnSpc>
              <a:spcAft>
                <a:spcPts val="600"/>
              </a:spcAft>
              <a:buFont typeface="Wingdings" panose="05000000000000000000" pitchFamily="2" charset="2"/>
              <a:buChar char="ü"/>
              <a:defRPr/>
            </a:pPr>
            <a:endParaRPr lang="it-IT" altLang="it-IT" dirty="0">
              <a:latin typeface="Gisha" panose="020B0502040204020203" pitchFamily="34" charset="-79"/>
              <a:cs typeface="Gisha" panose="020B0502040204020203" pitchFamily="34" charset="-79"/>
            </a:endParaRPr>
          </a:p>
          <a:p>
            <a:pPr marL="285750" indent="-285750">
              <a:lnSpc>
                <a:spcPts val="2000"/>
              </a:lnSpc>
              <a:spcAft>
                <a:spcPts val="600"/>
              </a:spcAft>
              <a:buFont typeface="Wingdings" panose="05000000000000000000" pitchFamily="2" charset="2"/>
              <a:buChar char="ü"/>
              <a:defRPr/>
            </a:pPr>
            <a:r>
              <a:rPr lang="it-IT" dirty="0"/>
              <a:t>Le imprese dovrebbero valutare la comprensione del cliente di concetti finanziari fondamentali quali il rischio di investimento (compreso il rischio di concentrazione) e il </a:t>
            </a:r>
            <a:r>
              <a:rPr lang="it-IT" i="1" dirty="0"/>
              <a:t>trade off</a:t>
            </a:r>
            <a:r>
              <a:rPr lang="it-IT" dirty="0"/>
              <a:t> rischio/rendimento, facendo esempi concreti e indicativi.</a:t>
            </a:r>
            <a:endParaRPr lang="it-IT" altLang="it-IT" dirty="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29</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5" name="Rettangolo 24">
            <a:extLst>
              <a:ext uri="{FF2B5EF4-FFF2-40B4-BE49-F238E27FC236}">
                <a16:creationId xmlns:a16="http://schemas.microsoft.com/office/drawing/2014/main" id="{A9847CE8-4BDB-4998-8E01-FEE0690DF4F5}"/>
              </a:ext>
            </a:extLst>
          </p:cNvPr>
          <p:cNvSpPr/>
          <p:nvPr/>
        </p:nvSpPr>
        <p:spPr>
          <a:xfrm>
            <a:off x="0" y="2089459"/>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30</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Rettangolo 20">
            <a:extLst>
              <a:ext uri="{FF2B5EF4-FFF2-40B4-BE49-F238E27FC236}">
                <a16:creationId xmlns:a16="http://schemas.microsoft.com/office/drawing/2014/main" id="{62564545-D12F-4A18-84DD-1D641296CDB4}"/>
              </a:ext>
            </a:extLst>
          </p:cNvPr>
          <p:cNvSpPr/>
          <p:nvPr/>
        </p:nvSpPr>
        <p:spPr>
          <a:xfrm>
            <a:off x="0" y="3326835"/>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31</a:t>
            </a:r>
            <a:endParaRPr lang="it-IT" altLang="it-IT" sz="1050" b="1" dirty="0">
              <a:solidFill>
                <a:schemeClr val="bg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29386105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ncetto di social media con fumetti Foto Gratuite">
            <a:extLst>
              <a:ext uri="{FF2B5EF4-FFF2-40B4-BE49-F238E27FC236}">
                <a16:creationId xmlns:a16="http://schemas.microsoft.com/office/drawing/2014/main" id="{593491B7-04CB-450C-BB48-76CCEEAE9A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970" r="31587"/>
          <a:stretch/>
        </p:blipFill>
        <p:spPr bwMode="auto">
          <a:xfrm>
            <a:off x="-15265" y="505044"/>
            <a:ext cx="3289433" cy="462972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5">
            <a:extLst>
              <a:ext uri="{FF2B5EF4-FFF2-40B4-BE49-F238E27FC236}">
                <a16:creationId xmlns:a16="http://schemas.microsoft.com/office/drawing/2014/main" id="{0196D038-42A8-4C6A-8915-400AEFDA89E1}"/>
              </a:ext>
            </a:extLst>
          </p:cNvPr>
          <p:cNvSpPr/>
          <p:nvPr/>
        </p:nvSpPr>
        <p:spPr>
          <a:xfrm>
            <a:off x="3256365" y="2627427"/>
            <a:ext cx="5887635" cy="2478707"/>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La portata delle informazioni necessarie  </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20</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Concetto di social media con fumetti | Foto Gratis (freepik.com)</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00171" y="536475"/>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4" name="TextBox 18">
            <a:extLst>
              <a:ext uri="{FF2B5EF4-FFF2-40B4-BE49-F238E27FC236}">
                <a16:creationId xmlns:a16="http://schemas.microsoft.com/office/drawing/2014/main" id="{1A415C87-07FA-488A-BB80-6C02AB416F55}"/>
              </a:ext>
            </a:extLst>
          </p:cNvPr>
          <p:cNvSpPr txBox="1"/>
          <p:nvPr/>
        </p:nvSpPr>
        <p:spPr>
          <a:xfrm>
            <a:off x="2664041" y="3323874"/>
            <a:ext cx="4753240" cy="954107"/>
          </a:xfrm>
          <a:prstGeom prst="rect">
            <a:avLst/>
          </a:prstGeom>
          <a:noFill/>
        </p:spPr>
        <p:txBody>
          <a:bodyPr wrap="square" rtlCol="0">
            <a:spAutoFit/>
          </a:bodyPr>
          <a:lstStyle/>
          <a:p>
            <a:pPr marL="971550" lvl="2" indent="-285750">
              <a:buFont typeface="Wingdings" panose="05000000000000000000" pitchFamily="2" charset="2"/>
              <a:buChar char="ü"/>
            </a:pPr>
            <a:r>
              <a:rPr lang="it-IT" dirty="0"/>
              <a:t>Tipo di strumento finanziario o di operazione</a:t>
            </a:r>
          </a:p>
          <a:p>
            <a:pPr marL="971550" lvl="2" indent="-285750">
              <a:buFont typeface="Wingdings" panose="05000000000000000000" pitchFamily="2" charset="2"/>
              <a:buChar char="ü"/>
            </a:pPr>
            <a:r>
              <a:rPr lang="it-IT" dirty="0"/>
              <a:t>Natura e portata del servizio</a:t>
            </a:r>
          </a:p>
          <a:p>
            <a:pPr marL="971550" lvl="2" indent="-285750">
              <a:buFont typeface="Wingdings" panose="05000000000000000000" pitchFamily="2" charset="2"/>
              <a:buChar char="ü"/>
            </a:pPr>
            <a:r>
              <a:rPr lang="it-IT" dirty="0"/>
              <a:t>Esigenze e circostanze del cliente</a:t>
            </a:r>
          </a:p>
          <a:p>
            <a:pPr marL="971550" lvl="2" indent="-285750">
              <a:buFont typeface="Wingdings" panose="05000000000000000000" pitchFamily="2" charset="2"/>
              <a:buChar char="ü"/>
            </a:pPr>
            <a:r>
              <a:rPr lang="it-IT" dirty="0"/>
              <a:t>Tipo di cliente</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27171" y="1075205"/>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Le informazioni necessarie</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274169" y="1088324"/>
            <a:ext cx="5869831" cy="954107"/>
          </a:xfrm>
          <a:prstGeom prst="rect">
            <a:avLst/>
          </a:prstGeom>
          <a:noFill/>
        </p:spPr>
        <p:txBody>
          <a:bodyPr wrap="square" rtlCol="0">
            <a:spAutoFit/>
          </a:bodyPr>
          <a:lstStyle/>
          <a:p>
            <a:pPr algn="just"/>
            <a:r>
              <a:rPr lang="it-IT" dirty="0"/>
              <a:t>La portata delle informazioni «necessarie» (proporzionalità) può variare e deve tener conto delle caratteristiche dei servizi di consulenza o di gestione del portafoglio da fornire, del tipo e delle caratteristiche dei prodotti di investimento da considerare e delle caratteristiche dei clienti. </a:t>
            </a:r>
          </a:p>
        </p:txBody>
      </p:sp>
      <p:sp>
        <p:nvSpPr>
          <p:cNvPr id="25" name="Rettangolo 24">
            <a:extLst>
              <a:ext uri="{FF2B5EF4-FFF2-40B4-BE49-F238E27FC236}">
                <a16:creationId xmlns:a16="http://schemas.microsoft.com/office/drawing/2014/main" id="{6F91383F-27B8-487F-9E02-8D1058E60E53}"/>
              </a:ext>
            </a:extLst>
          </p:cNvPr>
          <p:cNvSpPr/>
          <p:nvPr/>
        </p:nvSpPr>
        <p:spPr>
          <a:xfrm>
            <a:off x="-41614" y="2770786"/>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34</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TextBox 10">
            <a:hlinkClick r:id="" action="ppaction://noaction"/>
            <a:extLst>
              <a:ext uri="{FF2B5EF4-FFF2-40B4-BE49-F238E27FC236}">
                <a16:creationId xmlns:a16="http://schemas.microsoft.com/office/drawing/2014/main" id="{994A0C9C-8EF5-45B1-B90E-06E7E30FF6D6}"/>
              </a:ext>
            </a:extLst>
          </p:cNvPr>
          <p:cNvSpPr txBox="1"/>
          <p:nvPr/>
        </p:nvSpPr>
        <p:spPr>
          <a:xfrm>
            <a:off x="3265266" y="2898253"/>
            <a:ext cx="5869831" cy="307777"/>
          </a:xfrm>
          <a:prstGeom prst="rect">
            <a:avLst/>
          </a:prstGeom>
          <a:noFill/>
        </p:spPr>
        <p:txBody>
          <a:bodyPr wrap="square" rtlCol="0">
            <a:spAutoFit/>
          </a:bodyPr>
          <a:lstStyle/>
          <a:p>
            <a:pPr algn="just"/>
            <a:r>
              <a:rPr lang="it-IT" dirty="0"/>
              <a:t>Per determinare le informazioni necessarie le imprese dovrebbero valutare:</a:t>
            </a:r>
          </a:p>
        </p:txBody>
      </p:sp>
      <p:sp>
        <p:nvSpPr>
          <p:cNvPr id="29" name="Ovale 28">
            <a:extLst>
              <a:ext uri="{FF2B5EF4-FFF2-40B4-BE49-F238E27FC236}">
                <a16:creationId xmlns:a16="http://schemas.microsoft.com/office/drawing/2014/main" id="{2FD03DBA-6BE7-412A-8F82-8BAD26CE91C9}"/>
              </a:ext>
            </a:extLst>
          </p:cNvPr>
          <p:cNvSpPr/>
          <p:nvPr/>
        </p:nvSpPr>
        <p:spPr>
          <a:xfrm>
            <a:off x="7417281" y="3832390"/>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3-7</a:t>
            </a:r>
          </a:p>
        </p:txBody>
      </p:sp>
    </p:spTree>
    <p:custDataLst>
      <p:tags r:id="rId1"/>
    </p:custDataLst>
    <p:extLst>
      <p:ext uri="{BB962C8B-B14F-4D97-AF65-F5344CB8AC3E}">
        <p14:creationId xmlns:p14="http://schemas.microsoft.com/office/powerpoint/2010/main" val="25269773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a parola di informazioni scritta su legno taglia Foto Gratuite">
            <a:extLst>
              <a:ext uri="{FF2B5EF4-FFF2-40B4-BE49-F238E27FC236}">
                <a16:creationId xmlns:a16="http://schemas.microsoft.com/office/drawing/2014/main" id="{A792B47E-AB71-4427-9A3B-9C307193DE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70" r="28345"/>
          <a:stretch/>
        </p:blipFill>
        <p:spPr bwMode="auto">
          <a:xfrm>
            <a:off x="28829" y="483710"/>
            <a:ext cx="3353538" cy="462651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37</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21</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La parola di informazioni scritta su legno taglia | Foto Gratis (freepik.com)</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00171" y="536475"/>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4" name="TextBox 18">
            <a:extLst>
              <a:ext uri="{FF2B5EF4-FFF2-40B4-BE49-F238E27FC236}">
                <a16:creationId xmlns:a16="http://schemas.microsoft.com/office/drawing/2014/main" id="{1A415C87-07FA-488A-BB80-6C02AB416F55}"/>
              </a:ext>
            </a:extLst>
          </p:cNvPr>
          <p:cNvSpPr txBox="1"/>
          <p:nvPr/>
        </p:nvSpPr>
        <p:spPr>
          <a:xfrm>
            <a:off x="2972472" y="1995749"/>
            <a:ext cx="3865641" cy="954107"/>
          </a:xfrm>
          <a:prstGeom prst="rect">
            <a:avLst/>
          </a:prstGeom>
          <a:noFill/>
        </p:spPr>
        <p:txBody>
          <a:bodyPr wrap="square" rtlCol="0">
            <a:spAutoFit/>
          </a:bodyPr>
          <a:lstStyle/>
          <a:p>
            <a:pPr marL="971550" lvl="2" indent="-285750">
              <a:buFont typeface="Wingdings" panose="05000000000000000000" pitchFamily="2" charset="2"/>
              <a:buChar char="ü"/>
            </a:pPr>
            <a:r>
              <a:rPr lang="it-IT" dirty="0"/>
              <a:t>Reddito fisso o totale e sua fonte</a:t>
            </a:r>
          </a:p>
          <a:p>
            <a:pPr marL="971550" lvl="2" indent="-285750">
              <a:buFont typeface="Wingdings" panose="05000000000000000000" pitchFamily="2" charset="2"/>
              <a:buChar char="ü"/>
            </a:pPr>
            <a:r>
              <a:rPr lang="it-IT" dirty="0"/>
              <a:t>Beni posseduti (anche attività liquide)</a:t>
            </a:r>
          </a:p>
          <a:p>
            <a:pPr marL="971550" lvl="2" indent="-285750">
              <a:buFont typeface="Wingdings" panose="05000000000000000000" pitchFamily="2" charset="2"/>
              <a:buChar char="ü"/>
            </a:pPr>
            <a:r>
              <a:rPr lang="it-IT" dirty="0"/>
              <a:t>Impegni finanziari regolari</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27171" y="1075205"/>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37</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439634" y="1136840"/>
            <a:ext cx="5104169" cy="738664"/>
          </a:xfrm>
          <a:prstGeom prst="rect">
            <a:avLst/>
          </a:prstGeom>
          <a:noFill/>
        </p:spPr>
        <p:txBody>
          <a:bodyPr wrap="square" rtlCol="0">
            <a:spAutoFit/>
          </a:bodyPr>
          <a:lstStyle/>
          <a:p>
            <a:pPr algn="just"/>
            <a:r>
              <a:rPr lang="it-IT" sz="1400" dirty="0"/>
              <a:t>Per gli strumenti finanziari </a:t>
            </a:r>
            <a:r>
              <a:rPr lang="it-IT" sz="1400" b="1" dirty="0"/>
              <a:t>illiquidi</a:t>
            </a:r>
            <a:r>
              <a:rPr lang="it-IT" sz="1400" dirty="0"/>
              <a:t> le «informazioni necessarie» da raccogliere comprendono informazioni sul periodo di tempo durante il quale il cliente è disposto a detenere l’investimento. </a:t>
            </a:r>
            <a:endParaRPr lang="it-IT" dirty="0"/>
          </a:p>
        </p:txBody>
      </p:sp>
      <p:sp>
        <p:nvSpPr>
          <p:cNvPr id="29" name="Ovale 28">
            <a:extLst>
              <a:ext uri="{FF2B5EF4-FFF2-40B4-BE49-F238E27FC236}">
                <a16:creationId xmlns:a16="http://schemas.microsoft.com/office/drawing/2014/main" id="{2FD03DBA-6BE7-412A-8F82-8BAD26CE91C9}"/>
              </a:ext>
            </a:extLst>
          </p:cNvPr>
          <p:cNvSpPr/>
          <p:nvPr/>
        </p:nvSpPr>
        <p:spPr>
          <a:xfrm>
            <a:off x="6782515" y="2318806"/>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3-5</a:t>
            </a:r>
          </a:p>
        </p:txBody>
      </p:sp>
    </p:spTree>
    <p:custDataLst>
      <p:tags r:id="rId1"/>
    </p:custDataLst>
    <p:extLst>
      <p:ext uri="{BB962C8B-B14F-4D97-AF65-F5344CB8AC3E}">
        <p14:creationId xmlns:p14="http://schemas.microsoft.com/office/powerpoint/2010/main" val="1119178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80931" y="3365695"/>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30257"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4" name="Ovale 23">
            <a:extLst>
              <a:ext uri="{FF2B5EF4-FFF2-40B4-BE49-F238E27FC236}">
                <a16:creationId xmlns:a16="http://schemas.microsoft.com/office/drawing/2014/main" id="{5CC97682-0C16-4668-9A19-A5014889A2EC}"/>
              </a:ext>
            </a:extLst>
          </p:cNvPr>
          <p:cNvSpPr/>
          <p:nvPr/>
        </p:nvSpPr>
        <p:spPr>
          <a:xfrm>
            <a:off x="-105502" y="422374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endParaRPr lang="it-IT" sz="1400" dirty="0"/>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139652" y="3505876"/>
            <a:ext cx="3942677" cy="1600438"/>
          </a:xfrm>
          <a:prstGeom prst="rect">
            <a:avLst/>
          </a:prstGeom>
          <a:noFill/>
        </p:spPr>
        <p:txBody>
          <a:bodyPr wrap="square" rtlCol="0">
            <a:spAutoFit/>
          </a:bodyPr>
          <a:lstStyle/>
          <a:p>
            <a:pPr algn="just"/>
            <a:r>
              <a:rPr lang="it-IT" dirty="0"/>
              <a:t>Le imprese dovrebbero tenere conto anche della natura del servizio da prestare.</a:t>
            </a:r>
          </a:p>
          <a:p>
            <a:pPr algn="just"/>
            <a:endParaRPr lang="it-IT" dirty="0"/>
          </a:p>
          <a:p>
            <a:pPr algn="just"/>
            <a:r>
              <a:rPr lang="it-IT" dirty="0"/>
              <a:t>Il cliente dovrebbe comprendere i rischi complessivi del portafoglio e quelli connessi a ogni tipo di strumento finanziario che può essere incluso nel portafoglio.</a:t>
            </a:r>
            <a:endParaRPr lang="it-IT" sz="1400" kern="1200" dirty="0">
              <a:solidFill>
                <a:schemeClr val="tx1"/>
              </a:solidFill>
              <a:latin typeface="+mn-lt"/>
              <a:ea typeface="+mn-ea"/>
              <a:cs typeface="+mn-cs"/>
            </a:endParaRP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4954382" y="3505876"/>
            <a:ext cx="3924200" cy="954107"/>
          </a:xfrm>
          <a:prstGeom prst="rect">
            <a:avLst/>
          </a:prstGeom>
          <a:noFill/>
        </p:spPr>
        <p:txBody>
          <a:bodyPr wrap="square" rtlCol="0">
            <a:spAutoFit/>
          </a:bodyPr>
          <a:lstStyle/>
          <a:p>
            <a:r>
              <a:rPr lang="it-IT" dirty="0"/>
              <a:t>Le imprese dovrebbero inoltre tener conto della natura del cliente, raccogliere informazioni più approfondite per i clienti potenzialmente vulnerabili o senza esperienza.</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4"/>
              </a:rPr>
              <a:t>Giovane donna attraente con espressione premurosa, pensa alla domanda, sente il dubbio, solleva le sopracciglia, tiene il mento | Foto Gratis (freepik.com)</a:t>
            </a:r>
            <a:endParaRPr lang="it-IT" dirty="0">
              <a:latin typeface="Gisha" panose="020B0502040204020203" pitchFamily="34" charset="-79"/>
              <a:cs typeface="Gisha" panose="020B0502040204020203" pitchFamily="34" charset="-79"/>
            </a:endParaRPr>
          </a:p>
        </p:txBody>
      </p:sp>
      <p:sp>
        <p:nvSpPr>
          <p:cNvPr id="26" name="Rettangolo 25"/>
          <p:cNvSpPr/>
          <p:nvPr/>
        </p:nvSpPr>
        <p:spPr>
          <a:xfrm>
            <a:off x="-37804" y="2780866"/>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38</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5" name="Ovale 34">
            <a:extLst>
              <a:ext uri="{FF2B5EF4-FFF2-40B4-BE49-F238E27FC236}">
                <a16:creationId xmlns:a16="http://schemas.microsoft.com/office/drawing/2014/main" id="{1AE967E7-665F-4FD1-ABF8-7458B9A84DC6}"/>
              </a:ext>
            </a:extLst>
          </p:cNvPr>
          <p:cNvSpPr/>
          <p:nvPr/>
        </p:nvSpPr>
        <p:spPr>
          <a:xfrm>
            <a:off x="30256" y="262803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38 e 40</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563046" y="59188"/>
            <a:ext cx="453207" cy="307777"/>
          </a:xfrm>
          <a:prstGeom prst="rect">
            <a:avLst/>
          </a:prstGeom>
          <a:noFill/>
        </p:spPr>
        <p:txBody>
          <a:bodyPr wrap="square" rtlCol="0">
            <a:spAutoFit/>
          </a:bodyPr>
          <a:lstStyle/>
          <a:p>
            <a:r>
              <a:rPr lang="it-IT" dirty="0">
                <a:solidFill>
                  <a:schemeClr val="bg1"/>
                </a:solidFill>
              </a:rPr>
              <a:t>22</a:t>
            </a:r>
          </a:p>
        </p:txBody>
      </p:sp>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37" name="Rettangolo 36">
            <a:extLst>
              <a:ext uri="{FF2B5EF4-FFF2-40B4-BE49-F238E27FC236}">
                <a16:creationId xmlns:a16="http://schemas.microsoft.com/office/drawing/2014/main" id="{16E70FDE-D203-47ED-90C5-1FAB500E1AC2}"/>
              </a:ext>
            </a:extLst>
          </p:cNvPr>
          <p:cNvSpPr/>
          <p:nvPr/>
        </p:nvSpPr>
        <p:spPr>
          <a:xfrm>
            <a:off x="4443048" y="2789201"/>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40</a:t>
            </a:r>
            <a:endParaRPr lang="it-IT" altLang="it-IT" sz="1050" b="1" dirty="0">
              <a:solidFill>
                <a:schemeClr val="bg1"/>
              </a:solidFill>
              <a:latin typeface="Gisha" panose="020B0502040204020203" pitchFamily="34" charset="-79"/>
              <a:cs typeface="Gisha" panose="020B0502040204020203" pitchFamily="34" charset="-79"/>
            </a:endParaRPr>
          </a:p>
        </p:txBody>
      </p:sp>
      <p:pic>
        <p:nvPicPr>
          <p:cNvPr id="8196" name="Picture 4" descr="Giovane donna attraente con espressione premurosa, pensa alla domanda, sente il dubbio, solleva le sopracciglia, tiene il mento Foto Gratuite">
            <a:extLst>
              <a:ext uri="{FF2B5EF4-FFF2-40B4-BE49-F238E27FC236}">
                <a16:creationId xmlns:a16="http://schemas.microsoft.com/office/drawing/2014/main" id="{7AF81003-C7ED-4FC7-AC56-4F913F1270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038" b="49727"/>
          <a:stretch/>
        </p:blipFill>
        <p:spPr bwMode="auto">
          <a:xfrm>
            <a:off x="21287" y="546194"/>
            <a:ext cx="9089832" cy="2133515"/>
          </a:xfrm>
          <a:prstGeom prst="rect">
            <a:avLst/>
          </a:prstGeom>
          <a:noFill/>
          <a:extLst>
            <a:ext uri="{909E8E84-426E-40DD-AFC4-6F175D3DCCD1}">
              <a14:hiddenFill xmlns:a14="http://schemas.microsoft.com/office/drawing/2010/main">
                <a:solidFill>
                  <a:srgbClr val="FFFFFF"/>
                </a:solidFill>
              </a14:hiddenFill>
            </a:ext>
          </a:extLst>
        </p:spPr>
      </p:pic>
      <p:sp>
        <p:nvSpPr>
          <p:cNvPr id="40" name="Ovale 39">
            <a:extLst>
              <a:ext uri="{FF2B5EF4-FFF2-40B4-BE49-F238E27FC236}">
                <a16:creationId xmlns:a16="http://schemas.microsoft.com/office/drawing/2014/main" id="{1A1B8954-A810-4746-BFC2-29368426AB67}"/>
              </a:ext>
            </a:extLst>
          </p:cNvPr>
          <p:cNvSpPr/>
          <p:nvPr/>
        </p:nvSpPr>
        <p:spPr>
          <a:xfrm>
            <a:off x="4507334" y="342468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4</a:t>
            </a:r>
            <a:endParaRPr lang="it-IT" sz="1400" dirty="0"/>
          </a:p>
        </p:txBody>
      </p:sp>
      <p:pic>
        <p:nvPicPr>
          <p:cNvPr id="41" name="Picture 2" descr="Risultati immagini per occhiali icona">
            <a:extLst>
              <a:ext uri="{FF2B5EF4-FFF2-40B4-BE49-F238E27FC236}">
                <a16:creationId xmlns:a16="http://schemas.microsoft.com/office/drawing/2014/main" id="{B32445CA-653A-48E9-B62C-604AA08F85A8}"/>
              </a:ext>
            </a:extLst>
          </p:cNvPr>
          <p:cNvPicPr>
            <a:picLocks noChangeAspect="1" noChangeArrowheads="1"/>
          </p:cNvPicPr>
          <p:nvPr/>
        </p:nvPicPr>
        <p:blipFill>
          <a:blip r:embed="rId6" cstate="print"/>
          <a:srcRect/>
          <a:stretch>
            <a:fillRect/>
          </a:stretch>
        </p:blipFill>
        <p:spPr bwMode="auto">
          <a:xfrm>
            <a:off x="4656342" y="4254597"/>
            <a:ext cx="881546" cy="881546"/>
          </a:xfrm>
          <a:prstGeom prst="rect">
            <a:avLst/>
          </a:prstGeom>
          <a:noFill/>
        </p:spPr>
      </p:pic>
      <p:sp>
        <p:nvSpPr>
          <p:cNvPr id="42" name="CasellaDiTesto 41">
            <a:extLst>
              <a:ext uri="{FF2B5EF4-FFF2-40B4-BE49-F238E27FC236}">
                <a16:creationId xmlns:a16="http://schemas.microsoft.com/office/drawing/2014/main" id="{1149B223-4758-46B0-9A4C-F920618E3FFC}"/>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493392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Uomo divertente con il naso lungo Foto Premium">
            <a:extLst>
              <a:ext uri="{FF2B5EF4-FFF2-40B4-BE49-F238E27FC236}">
                <a16:creationId xmlns:a16="http://schemas.microsoft.com/office/drawing/2014/main" id="{FBEC932D-68ED-420D-BFEA-1704B1E6E2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621"/>
          <a:stretch/>
        </p:blipFill>
        <p:spPr bwMode="auto">
          <a:xfrm>
            <a:off x="-21628" y="432492"/>
            <a:ext cx="9132010" cy="24560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80931" y="3365695"/>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30257"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4" name="Ovale 23">
            <a:extLst>
              <a:ext uri="{FF2B5EF4-FFF2-40B4-BE49-F238E27FC236}">
                <a16:creationId xmlns:a16="http://schemas.microsoft.com/office/drawing/2014/main" id="{5CC97682-0C16-4668-9A19-A5014889A2EC}"/>
              </a:ext>
            </a:extLst>
          </p:cNvPr>
          <p:cNvSpPr/>
          <p:nvPr/>
        </p:nvSpPr>
        <p:spPr>
          <a:xfrm>
            <a:off x="-105502" y="422374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endParaRPr lang="it-IT" sz="1400" dirty="0"/>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139652" y="3505876"/>
            <a:ext cx="3942677" cy="1169551"/>
          </a:xfrm>
          <a:prstGeom prst="rect">
            <a:avLst/>
          </a:prstGeom>
          <a:noFill/>
        </p:spPr>
        <p:txBody>
          <a:bodyPr wrap="square" rtlCol="0">
            <a:spAutoFit/>
          </a:bodyPr>
          <a:lstStyle/>
          <a:p>
            <a:pPr algn="just"/>
            <a:r>
              <a:rPr lang="it-IT" dirty="0"/>
              <a:t>Le imprese dovrebbero adottare misure ragionevoli e disporre di strumenti idonei a</a:t>
            </a:r>
            <a:r>
              <a:rPr lang="it-IT" i="1" dirty="0"/>
              <a:t> </a:t>
            </a:r>
            <a:r>
              <a:rPr lang="it-IT" dirty="0"/>
              <a:t>garantire che le informazioni raccolte siano affidabili e coerenti, senza basarsi indebitamente sull’autovalutazione dei clienti.</a:t>
            </a:r>
            <a:endParaRPr lang="it-IT" sz="1400" kern="1200" dirty="0">
              <a:solidFill>
                <a:schemeClr val="tx1"/>
              </a:solidFill>
              <a:latin typeface="+mn-lt"/>
              <a:ea typeface="+mn-ea"/>
              <a:cs typeface="+mn-cs"/>
            </a:endParaRP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4954382" y="3505876"/>
            <a:ext cx="3924200" cy="1169551"/>
          </a:xfrm>
          <a:prstGeom prst="rect">
            <a:avLst/>
          </a:prstGeom>
          <a:noFill/>
        </p:spPr>
        <p:txBody>
          <a:bodyPr wrap="square" rtlCol="0">
            <a:spAutoFit/>
          </a:bodyPr>
          <a:lstStyle/>
          <a:p>
            <a:r>
              <a:rPr lang="it-IT" dirty="0"/>
              <a:t>I clienti siano tenuti a fornire informazioni corrette, aggiornate e complete, tuttavia, le imprese devono adottare misure ragionevoli per verificare l’affidabilità, l’accuratezza e la coerenza delle informazioni raccolte sui clienti. </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Uomo divertente con il naso lungo | Foto Premium (freepik.com)</a:t>
            </a:r>
            <a:endParaRPr lang="it-IT" dirty="0">
              <a:latin typeface="Gisha" panose="020B0502040204020203" pitchFamily="34" charset="-79"/>
              <a:cs typeface="Gisha" panose="020B0502040204020203" pitchFamily="34" charset="-79"/>
            </a:endParaRPr>
          </a:p>
        </p:txBody>
      </p:sp>
      <p:sp>
        <p:nvSpPr>
          <p:cNvPr id="26" name="Rettangolo 25"/>
          <p:cNvSpPr/>
          <p:nvPr/>
        </p:nvSpPr>
        <p:spPr>
          <a:xfrm>
            <a:off x="-37804" y="2780866"/>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4</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5" name="Ovale 34">
            <a:extLst>
              <a:ext uri="{FF2B5EF4-FFF2-40B4-BE49-F238E27FC236}">
                <a16:creationId xmlns:a16="http://schemas.microsoft.com/office/drawing/2014/main" id="{1AE967E7-665F-4FD1-ABF8-7458B9A84DC6}"/>
              </a:ext>
            </a:extLst>
          </p:cNvPr>
          <p:cNvSpPr/>
          <p:nvPr/>
        </p:nvSpPr>
        <p:spPr>
          <a:xfrm>
            <a:off x="30256" y="262803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generale 4</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563046" y="59188"/>
            <a:ext cx="453207" cy="307777"/>
          </a:xfrm>
          <a:prstGeom prst="rect">
            <a:avLst/>
          </a:prstGeom>
          <a:noFill/>
        </p:spPr>
        <p:txBody>
          <a:bodyPr wrap="square" rtlCol="0">
            <a:spAutoFit/>
          </a:bodyPr>
          <a:lstStyle/>
          <a:p>
            <a:r>
              <a:rPr lang="it-IT" dirty="0">
                <a:solidFill>
                  <a:schemeClr val="bg1"/>
                </a:solidFill>
              </a:rPr>
              <a:t>23</a:t>
            </a:r>
          </a:p>
        </p:txBody>
      </p:sp>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37" name="Rettangolo 36">
            <a:extLst>
              <a:ext uri="{FF2B5EF4-FFF2-40B4-BE49-F238E27FC236}">
                <a16:creationId xmlns:a16="http://schemas.microsoft.com/office/drawing/2014/main" id="{16E70FDE-D203-47ED-90C5-1FAB500E1AC2}"/>
              </a:ext>
            </a:extLst>
          </p:cNvPr>
          <p:cNvSpPr/>
          <p:nvPr/>
        </p:nvSpPr>
        <p:spPr>
          <a:xfrm>
            <a:off x="4443048" y="2789201"/>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45</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40" name="Ovale 39">
            <a:extLst>
              <a:ext uri="{FF2B5EF4-FFF2-40B4-BE49-F238E27FC236}">
                <a16:creationId xmlns:a16="http://schemas.microsoft.com/office/drawing/2014/main" id="{1A1B8954-A810-4746-BFC2-29368426AB67}"/>
              </a:ext>
            </a:extLst>
          </p:cNvPr>
          <p:cNvSpPr/>
          <p:nvPr/>
        </p:nvSpPr>
        <p:spPr>
          <a:xfrm>
            <a:off x="4507334" y="342468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4</a:t>
            </a:r>
            <a:endParaRPr lang="it-IT" sz="1400" dirty="0"/>
          </a:p>
        </p:txBody>
      </p:sp>
    </p:spTree>
    <p:custDataLst>
      <p:tags r:id="rId1"/>
    </p:custDataLst>
    <p:extLst>
      <p:ext uri="{BB962C8B-B14F-4D97-AF65-F5344CB8AC3E}">
        <p14:creationId xmlns:p14="http://schemas.microsoft.com/office/powerpoint/2010/main" val="24897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ollice su giù le mani d'accordo e in disaccordo gesto Foto Gratuite">
            <a:extLst>
              <a:ext uri="{FF2B5EF4-FFF2-40B4-BE49-F238E27FC236}">
                <a16:creationId xmlns:a16="http://schemas.microsoft.com/office/drawing/2014/main" id="{2FD60BDD-1DF3-4514-AA76-DB7B908CC4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24" r="28440"/>
          <a:stretch/>
        </p:blipFill>
        <p:spPr bwMode="auto">
          <a:xfrm>
            <a:off x="-15265" y="483710"/>
            <a:ext cx="3396404" cy="466139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46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24</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Pollice su giù le mani d'accordo e in disaccordo gesto | Foto Gratis (freepik.com)</a:t>
            </a:r>
            <a:endParaRPr lang="it-IT" dirty="0"/>
          </a:p>
          <a:p>
            <a:endParaRPr lang="it-IT" dirty="0">
              <a:highlight>
                <a:srgbClr val="FFFF00"/>
              </a:highlight>
              <a:latin typeface="Gisha" panose="020B0502040204020203" pitchFamily="34" charset="-79"/>
              <a:cs typeface="Gisha" panose="020B0502040204020203" pitchFamily="34" charset="-79"/>
            </a:endParaRPr>
          </a:p>
          <a:p>
            <a:r>
              <a:rPr lang="it-IT" dirty="0">
                <a:highlight>
                  <a:srgbClr val="FFFF00"/>
                </a:highlight>
                <a:latin typeface="Gisha" panose="020B0502040204020203" pitchFamily="34" charset="-79"/>
                <a:cs typeface="Gisha" panose="020B0502040204020203" pitchFamily="34" charset="-79"/>
              </a:rPr>
              <a:t>IMPORTANTE </a:t>
            </a:r>
          </a:p>
          <a:p>
            <a:r>
              <a:rPr lang="it-IT" dirty="0">
                <a:highlight>
                  <a:srgbClr val="FFFF00"/>
                </a:highlight>
                <a:latin typeface="Gisha" panose="020B0502040204020203" pitchFamily="34" charset="-79"/>
                <a:cs typeface="Gisha" panose="020B0502040204020203" pitchFamily="34" charset="-79"/>
              </a:rPr>
              <a:t>Da punto 2 contrapporre a video sbagliato e giusto (es. sbagliato con la x e giusto con la v)</a:t>
            </a:r>
          </a:p>
        </p:txBody>
      </p:sp>
      <p:sp>
        <p:nvSpPr>
          <p:cNvPr id="20" name="Ovale 19">
            <a:extLst>
              <a:ext uri="{FF2B5EF4-FFF2-40B4-BE49-F238E27FC236}">
                <a16:creationId xmlns:a16="http://schemas.microsoft.com/office/drawing/2014/main" id="{C94A9D3D-1B8D-49CB-937E-E03530C12FA6}"/>
              </a:ext>
            </a:extLst>
          </p:cNvPr>
          <p:cNvSpPr/>
          <p:nvPr/>
        </p:nvSpPr>
        <p:spPr>
          <a:xfrm>
            <a:off x="3400171" y="536475"/>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4" name="TextBox 18">
            <a:extLst>
              <a:ext uri="{FF2B5EF4-FFF2-40B4-BE49-F238E27FC236}">
                <a16:creationId xmlns:a16="http://schemas.microsoft.com/office/drawing/2014/main" id="{1A415C87-07FA-488A-BB80-6C02AB416F55}"/>
              </a:ext>
            </a:extLst>
          </p:cNvPr>
          <p:cNvSpPr txBox="1"/>
          <p:nvPr/>
        </p:nvSpPr>
        <p:spPr>
          <a:xfrm>
            <a:off x="5461858" y="1996220"/>
            <a:ext cx="3981468" cy="1600438"/>
          </a:xfrm>
          <a:prstGeom prst="rect">
            <a:avLst/>
          </a:prstGeom>
          <a:noFill/>
        </p:spPr>
        <p:txBody>
          <a:bodyPr wrap="square" rtlCol="0">
            <a:spAutoFit/>
          </a:bodyPr>
          <a:lstStyle/>
          <a:p>
            <a:pPr marL="971550" lvl="2" indent="-285750">
              <a:buFont typeface="Wingdings" panose="05000000000000000000" pitchFamily="2" charset="2"/>
              <a:buChar char="ü"/>
            </a:pPr>
            <a:r>
              <a:rPr lang="it-IT" dirty="0"/>
              <a:t>Proporre al cliente esempi pratici</a:t>
            </a:r>
          </a:p>
          <a:p>
            <a:pPr marL="971550" lvl="2" indent="-285750">
              <a:buFont typeface="Wingdings" panose="05000000000000000000" pitchFamily="2" charset="2"/>
              <a:buChar char="ü"/>
            </a:pPr>
            <a:r>
              <a:rPr lang="it-IT" dirty="0"/>
              <a:t>Chiedere con quali tipi di prodotti ha familiarità</a:t>
            </a:r>
          </a:p>
          <a:p>
            <a:pPr marL="971550" lvl="2" indent="-285750">
              <a:buFont typeface="Wingdings" panose="05000000000000000000" pitchFamily="2" charset="2"/>
              <a:buChar char="ü"/>
            </a:pPr>
            <a:r>
              <a:rPr lang="it-IT" dirty="0"/>
              <a:t>Chiedere informazioni concrete sulla situazione finanziaria</a:t>
            </a:r>
          </a:p>
          <a:p>
            <a:pPr marL="971550" lvl="2" indent="-285750">
              <a:buFont typeface="Wingdings" panose="05000000000000000000" pitchFamily="2" charset="2"/>
              <a:buChar char="ü"/>
            </a:pPr>
            <a:r>
              <a:rPr lang="it-IT" dirty="0"/>
              <a:t>Chiedere quale livello di perdita è disposto ad accettare</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27171" y="1075205"/>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46</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439634" y="1136840"/>
            <a:ext cx="5104169" cy="523220"/>
          </a:xfrm>
          <a:prstGeom prst="rect">
            <a:avLst/>
          </a:prstGeom>
          <a:noFill/>
        </p:spPr>
        <p:txBody>
          <a:bodyPr wrap="square" rtlCol="0">
            <a:spAutoFit/>
          </a:bodyPr>
          <a:lstStyle/>
          <a:p>
            <a:pPr algn="just"/>
            <a:r>
              <a:rPr lang="it-IT" dirty="0"/>
              <a:t>L’autovalutazione dovrebbe essere controbilanciata da criteri oggettivi.</a:t>
            </a:r>
          </a:p>
        </p:txBody>
      </p:sp>
      <p:sp>
        <p:nvSpPr>
          <p:cNvPr id="29" name="Ovale 28">
            <a:extLst>
              <a:ext uri="{FF2B5EF4-FFF2-40B4-BE49-F238E27FC236}">
                <a16:creationId xmlns:a16="http://schemas.microsoft.com/office/drawing/2014/main" id="{2FD03DBA-6BE7-412A-8F82-8BAD26CE91C9}"/>
              </a:ext>
            </a:extLst>
          </p:cNvPr>
          <p:cNvSpPr/>
          <p:nvPr/>
        </p:nvSpPr>
        <p:spPr>
          <a:xfrm>
            <a:off x="3908138" y="4217908"/>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2,4,6,8</a:t>
            </a:r>
          </a:p>
        </p:txBody>
      </p:sp>
      <p:sp>
        <p:nvSpPr>
          <p:cNvPr id="22" name="TextBox 18">
            <a:extLst>
              <a:ext uri="{FF2B5EF4-FFF2-40B4-BE49-F238E27FC236}">
                <a16:creationId xmlns:a16="http://schemas.microsoft.com/office/drawing/2014/main" id="{E1FABF20-2042-4033-8DAC-7C5A2A236E68}"/>
              </a:ext>
            </a:extLst>
          </p:cNvPr>
          <p:cNvSpPr txBox="1"/>
          <p:nvPr/>
        </p:nvSpPr>
        <p:spPr>
          <a:xfrm>
            <a:off x="2863000" y="1908150"/>
            <a:ext cx="3578441" cy="2246769"/>
          </a:xfrm>
          <a:prstGeom prst="rect">
            <a:avLst/>
          </a:prstGeom>
          <a:noFill/>
        </p:spPr>
        <p:txBody>
          <a:bodyPr wrap="square" rtlCol="0">
            <a:spAutoFit/>
          </a:bodyPr>
          <a:lstStyle/>
          <a:p>
            <a:pPr lvl="2"/>
            <a:r>
              <a:rPr lang="it-IT" dirty="0"/>
              <a:t>Chiedere al cliente se comprende i concetti di </a:t>
            </a:r>
            <a:r>
              <a:rPr lang="it-IT" i="1" dirty="0"/>
              <a:t>trade off</a:t>
            </a:r>
            <a:r>
              <a:rPr lang="it-IT" dirty="0"/>
              <a:t> rischio/rendimento e diversificazione del rischio</a:t>
            </a:r>
          </a:p>
          <a:p>
            <a:pPr lvl="2"/>
            <a:r>
              <a:rPr lang="it-IT" dirty="0"/>
              <a:t>Chiedere al cliente se ritiene di avere sufficiente esperienza</a:t>
            </a:r>
          </a:p>
          <a:p>
            <a:pPr lvl="2"/>
            <a:r>
              <a:rPr lang="it-IT" dirty="0"/>
              <a:t>Chiedere al cliente se ritiene di avere fondi sufficienti</a:t>
            </a:r>
          </a:p>
          <a:p>
            <a:pPr lvl="2"/>
            <a:r>
              <a:rPr lang="it-IT" dirty="0"/>
              <a:t>Chiedere al cliente se si sente in grado di sostenere un rischio</a:t>
            </a:r>
          </a:p>
        </p:txBody>
      </p:sp>
      <p:sp>
        <p:nvSpPr>
          <p:cNvPr id="25" name="TextBox 10">
            <a:hlinkClick r:id="" action="ppaction://noaction"/>
            <a:extLst>
              <a:ext uri="{FF2B5EF4-FFF2-40B4-BE49-F238E27FC236}">
                <a16:creationId xmlns:a16="http://schemas.microsoft.com/office/drawing/2014/main" id="{060B7F5A-5A85-440F-8F07-4DAD4B586742}"/>
              </a:ext>
            </a:extLst>
          </p:cNvPr>
          <p:cNvSpPr txBox="1"/>
          <p:nvPr/>
        </p:nvSpPr>
        <p:spPr>
          <a:xfrm>
            <a:off x="3400171" y="1913070"/>
            <a:ext cx="5104169" cy="307777"/>
          </a:xfrm>
          <a:prstGeom prst="rect">
            <a:avLst/>
          </a:prstGeom>
          <a:noFill/>
        </p:spPr>
        <p:txBody>
          <a:bodyPr wrap="square" rtlCol="0">
            <a:spAutoFit/>
          </a:bodyPr>
          <a:lstStyle/>
          <a:p>
            <a:pPr algn="just"/>
            <a:r>
              <a:rPr lang="it-IT" dirty="0"/>
              <a:t>x</a:t>
            </a:r>
          </a:p>
        </p:txBody>
      </p:sp>
      <p:sp>
        <p:nvSpPr>
          <p:cNvPr id="27" name="TextBox 10">
            <a:hlinkClick r:id="" action="ppaction://noaction"/>
            <a:extLst>
              <a:ext uri="{FF2B5EF4-FFF2-40B4-BE49-F238E27FC236}">
                <a16:creationId xmlns:a16="http://schemas.microsoft.com/office/drawing/2014/main" id="{59F58A51-416E-458D-A8E4-EBE49C158B5C}"/>
              </a:ext>
            </a:extLst>
          </p:cNvPr>
          <p:cNvSpPr txBox="1"/>
          <p:nvPr/>
        </p:nvSpPr>
        <p:spPr>
          <a:xfrm>
            <a:off x="3400170" y="2705490"/>
            <a:ext cx="5104169" cy="307777"/>
          </a:xfrm>
          <a:prstGeom prst="rect">
            <a:avLst/>
          </a:prstGeom>
          <a:noFill/>
        </p:spPr>
        <p:txBody>
          <a:bodyPr wrap="square" rtlCol="0">
            <a:spAutoFit/>
          </a:bodyPr>
          <a:lstStyle/>
          <a:p>
            <a:pPr algn="just"/>
            <a:r>
              <a:rPr lang="it-IT" dirty="0"/>
              <a:t>x</a:t>
            </a:r>
          </a:p>
        </p:txBody>
      </p:sp>
      <p:sp>
        <p:nvSpPr>
          <p:cNvPr id="28" name="TextBox 10">
            <a:hlinkClick r:id="" action="ppaction://noaction"/>
            <a:extLst>
              <a:ext uri="{FF2B5EF4-FFF2-40B4-BE49-F238E27FC236}">
                <a16:creationId xmlns:a16="http://schemas.microsoft.com/office/drawing/2014/main" id="{84101BA4-C055-49A1-A3BA-A2B910A8F900}"/>
              </a:ext>
            </a:extLst>
          </p:cNvPr>
          <p:cNvSpPr txBox="1"/>
          <p:nvPr/>
        </p:nvSpPr>
        <p:spPr>
          <a:xfrm>
            <a:off x="3400170" y="3166167"/>
            <a:ext cx="5104169" cy="307777"/>
          </a:xfrm>
          <a:prstGeom prst="rect">
            <a:avLst/>
          </a:prstGeom>
          <a:noFill/>
        </p:spPr>
        <p:txBody>
          <a:bodyPr wrap="square" rtlCol="0">
            <a:spAutoFit/>
          </a:bodyPr>
          <a:lstStyle/>
          <a:p>
            <a:pPr algn="just"/>
            <a:r>
              <a:rPr lang="it-IT" dirty="0"/>
              <a:t>x</a:t>
            </a:r>
          </a:p>
        </p:txBody>
      </p:sp>
      <p:sp>
        <p:nvSpPr>
          <p:cNvPr id="32" name="TextBox 10">
            <a:hlinkClick r:id="" action="ppaction://noaction"/>
            <a:extLst>
              <a:ext uri="{FF2B5EF4-FFF2-40B4-BE49-F238E27FC236}">
                <a16:creationId xmlns:a16="http://schemas.microsoft.com/office/drawing/2014/main" id="{94FA36B9-2A1D-457F-A028-21986E16B654}"/>
              </a:ext>
            </a:extLst>
          </p:cNvPr>
          <p:cNvSpPr txBox="1"/>
          <p:nvPr/>
        </p:nvSpPr>
        <p:spPr>
          <a:xfrm>
            <a:off x="3381139" y="3618186"/>
            <a:ext cx="5104169" cy="307777"/>
          </a:xfrm>
          <a:prstGeom prst="rect">
            <a:avLst/>
          </a:prstGeom>
          <a:noFill/>
        </p:spPr>
        <p:txBody>
          <a:bodyPr wrap="square" rtlCol="0">
            <a:spAutoFit/>
          </a:bodyPr>
          <a:lstStyle/>
          <a:p>
            <a:pPr algn="just"/>
            <a:r>
              <a:rPr lang="it-IT" dirty="0"/>
              <a:t>x</a:t>
            </a:r>
          </a:p>
        </p:txBody>
      </p:sp>
      <p:sp>
        <p:nvSpPr>
          <p:cNvPr id="35" name="Ovale 34">
            <a:extLst>
              <a:ext uri="{FF2B5EF4-FFF2-40B4-BE49-F238E27FC236}">
                <a16:creationId xmlns:a16="http://schemas.microsoft.com/office/drawing/2014/main" id="{A6D4D5EB-6B9D-46AD-9F8F-00EB184363EF}"/>
              </a:ext>
            </a:extLst>
          </p:cNvPr>
          <p:cNvSpPr/>
          <p:nvPr/>
        </p:nvSpPr>
        <p:spPr>
          <a:xfrm>
            <a:off x="6991746" y="4016425"/>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3, 5, 7, 9</a:t>
            </a:r>
          </a:p>
        </p:txBody>
      </p:sp>
    </p:spTree>
    <p:custDataLst>
      <p:tags r:id="rId1"/>
    </p:custDataLst>
    <p:extLst>
      <p:ext uri="{BB962C8B-B14F-4D97-AF65-F5344CB8AC3E}">
        <p14:creationId xmlns:p14="http://schemas.microsoft.com/office/powerpoint/2010/main" val="25486561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Soluzione dei problemi, close up vista a mano di donna d'affari fermando blocchi cadere sul tavolo per il concetto di assumere la responsabilità. Foto Gratuite">
            <a:extLst>
              <a:ext uri="{FF2B5EF4-FFF2-40B4-BE49-F238E27FC236}">
                <a16:creationId xmlns:a16="http://schemas.microsoft.com/office/drawing/2014/main" id="{BA816B12-E6DD-4B09-BF01-2C98C3981C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59" r="29631"/>
          <a:stretch/>
        </p:blipFill>
        <p:spPr bwMode="auto">
          <a:xfrm>
            <a:off x="0" y="513195"/>
            <a:ext cx="3489421" cy="462019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47, 50, 51</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25</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hlinkClick r:id="rId5"/>
              </a:rPr>
              <a:t>Soluzione dei problemi, close up vista a mano di donna d'affari fermando blocchi cadere sul tavolo per il concetto di assumere la responsabilità. | Foto Gratis (freepik.com)</a:t>
            </a:r>
            <a:endParaRPr lang="it-IT" dirty="0"/>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Pop up</a:t>
            </a: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1-3</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2" y="1027024"/>
            <a:ext cx="5672381" cy="3460627"/>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dirty="0"/>
              <a:t>Nel valutare la tolleranza al rischio dei propri clienti le imprese dovrebbero non solo di studiare i profili di rischio/rendimento auspicabili di futuri investimenti, ma anche di tener conto della percezione del rischio da parte del cliente.</a:t>
            </a:r>
          </a:p>
          <a:p>
            <a:pPr marL="285750" indent="-285750">
              <a:lnSpc>
                <a:spcPts val="2000"/>
              </a:lnSpc>
              <a:spcAft>
                <a:spcPts val="600"/>
              </a:spcAft>
              <a:buFont typeface="Wingdings" panose="05000000000000000000" pitchFamily="2" charset="2"/>
              <a:buChar char="ü"/>
              <a:defRPr/>
            </a:pPr>
            <a:endParaRPr lang="it-IT" altLang="it-IT" dirty="0">
              <a:latin typeface="Gisha" panose="020B0502040204020203" pitchFamily="34" charset="-79"/>
              <a:cs typeface="Gisha" panose="020B0502040204020203" pitchFamily="34" charset="-79"/>
            </a:endParaRPr>
          </a:p>
          <a:p>
            <a:pPr marL="285750" indent="-285750">
              <a:lnSpc>
                <a:spcPts val="2000"/>
              </a:lnSpc>
              <a:spcAft>
                <a:spcPts val="600"/>
              </a:spcAft>
              <a:buFont typeface="Wingdings" panose="05000000000000000000" pitchFamily="2" charset="2"/>
              <a:buChar char="ü"/>
              <a:defRPr/>
            </a:pPr>
            <a:r>
              <a:rPr lang="it-IT" dirty="0"/>
              <a:t>Per di garantire la coerenza delle informazioni, le imprese dovrebbero valutarle nel loro complesso,  prestando attenzione a possibili contraddizioni.</a:t>
            </a:r>
          </a:p>
          <a:p>
            <a:pPr marL="285750" indent="-285750">
              <a:lnSpc>
                <a:spcPts val="2000"/>
              </a:lnSpc>
              <a:spcAft>
                <a:spcPts val="600"/>
              </a:spcAft>
              <a:buFont typeface="Wingdings" panose="05000000000000000000" pitchFamily="2" charset="2"/>
              <a:buChar char="ü"/>
              <a:defRPr/>
            </a:pPr>
            <a:endParaRPr lang="it-IT" dirty="0"/>
          </a:p>
          <a:p>
            <a:pPr marL="285750" indent="-285750">
              <a:lnSpc>
                <a:spcPts val="2000"/>
              </a:lnSpc>
              <a:spcAft>
                <a:spcPts val="600"/>
              </a:spcAft>
              <a:buFont typeface="Wingdings" panose="05000000000000000000" pitchFamily="2" charset="2"/>
              <a:buChar char="ü"/>
              <a:defRPr/>
            </a:pPr>
            <a:r>
              <a:rPr lang="it-IT" dirty="0"/>
              <a:t>Le imprese dovrebbero adottare meccanismi per affrontare il rischio che i clienti siano inclini a sopravvalutare la propria conoscenza ed esperienza.</a:t>
            </a:r>
            <a:endParaRPr lang="it-IT" altLang="it-IT" dirty="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47</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5" name="Rettangolo 24">
            <a:extLst>
              <a:ext uri="{FF2B5EF4-FFF2-40B4-BE49-F238E27FC236}">
                <a16:creationId xmlns:a16="http://schemas.microsoft.com/office/drawing/2014/main" id="{A9847CE8-4BDB-4998-8E01-FEE0690DF4F5}"/>
              </a:ext>
            </a:extLst>
          </p:cNvPr>
          <p:cNvSpPr/>
          <p:nvPr/>
        </p:nvSpPr>
        <p:spPr>
          <a:xfrm>
            <a:off x="73639" y="246831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50</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Rettangolo 20">
            <a:extLst>
              <a:ext uri="{FF2B5EF4-FFF2-40B4-BE49-F238E27FC236}">
                <a16:creationId xmlns:a16="http://schemas.microsoft.com/office/drawing/2014/main" id="{62564545-D12F-4A18-84DD-1D641296CDB4}"/>
              </a:ext>
            </a:extLst>
          </p:cNvPr>
          <p:cNvSpPr/>
          <p:nvPr/>
        </p:nvSpPr>
        <p:spPr>
          <a:xfrm>
            <a:off x="13722" y="3652647"/>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51</a:t>
            </a:r>
            <a:endParaRPr lang="it-IT" altLang="it-IT" sz="1050" b="1" dirty="0">
              <a:solidFill>
                <a:schemeClr val="bg1"/>
              </a:solidFill>
              <a:latin typeface="Gisha" panose="020B0502040204020203" pitchFamily="34" charset="-79"/>
              <a:cs typeface="Gisha" panose="020B0502040204020203" pitchFamily="34" charset="-79"/>
            </a:endParaRPr>
          </a:p>
        </p:txBody>
      </p:sp>
      <p:pic>
        <p:nvPicPr>
          <p:cNvPr id="27" name="Picture 2" descr="Risultati immagini per occhiali icona">
            <a:extLst>
              <a:ext uri="{FF2B5EF4-FFF2-40B4-BE49-F238E27FC236}">
                <a16:creationId xmlns:a16="http://schemas.microsoft.com/office/drawing/2014/main" id="{EE6DEC6E-97C4-47DA-9EA7-A661D59DB605}"/>
              </a:ext>
            </a:extLst>
          </p:cNvPr>
          <p:cNvPicPr>
            <a:picLocks noChangeAspect="1" noChangeArrowheads="1"/>
          </p:cNvPicPr>
          <p:nvPr/>
        </p:nvPicPr>
        <p:blipFill>
          <a:blip r:embed="rId6" cstate="print"/>
          <a:srcRect/>
          <a:stretch>
            <a:fillRect/>
          </a:stretch>
        </p:blipFill>
        <p:spPr bwMode="auto">
          <a:xfrm>
            <a:off x="4656342" y="4254597"/>
            <a:ext cx="881546" cy="881546"/>
          </a:xfrm>
          <a:prstGeom prst="rect">
            <a:avLst/>
          </a:prstGeom>
          <a:noFill/>
        </p:spPr>
      </p:pic>
      <p:sp>
        <p:nvSpPr>
          <p:cNvPr id="28" name="CasellaDiTesto 27">
            <a:extLst>
              <a:ext uri="{FF2B5EF4-FFF2-40B4-BE49-F238E27FC236}">
                <a16:creationId xmlns:a16="http://schemas.microsoft.com/office/drawing/2014/main" id="{4D362C1C-F7F9-4B5D-93BD-CD9439F0E26B}"/>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5762665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8DD2D966-962A-4371-A64D-5D5C10D76E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678"/>
          <a:stretch/>
        </p:blipFill>
        <p:spPr>
          <a:xfrm>
            <a:off x="4129" y="-12900"/>
            <a:ext cx="4278928" cy="515639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15962" y="1437780"/>
              <a:ext cx="3482977" cy="1740210"/>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presta il  servizio di gestione del portafoglio che comporta dei cambiamenti negli investimenti, mediante la vendita di uno strumento e l'acquisto di un altro o mediante l'esercizio del diritto di apportare una modifica a uno strumento esistente, l’intermediario raccoglie le necessarie informazioni sugli investimenti esistenti del cliente e sui nuovi investimenti raccomandati e effettua un'analisi dei costi e benefici del cambiamento, in modo tale da essere ragionevolmente in grado di dimostrare che i benefici del cambiamento sono maggiori dei relativi costi.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1/6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https://pixabay.com/it/mano-uomo-orologio-occhiali-lavoro-1076597/</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id="{35C11A15-4910-45BE-B923-82A9F10F7695}"/>
              </a:ext>
            </a:extLst>
          </p:cNvPr>
          <p:cNvSpPr/>
          <p:nvPr/>
        </p:nvSpPr>
        <p:spPr>
          <a:xfrm>
            <a:off x="3509142" y="776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id="{E179C0BC-C59A-42F0-82EA-FBA402410073}"/>
              </a:ext>
            </a:extLst>
          </p:cNvPr>
          <p:cNvSpPr txBox="1"/>
          <p:nvPr/>
        </p:nvSpPr>
        <p:spPr>
          <a:xfrm>
            <a:off x="3699599" y="1083279"/>
            <a:ext cx="5683474" cy="605294"/>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Valutazione dell'idoneità e relazioni sull'idoneità </a:t>
            </a:r>
          </a:p>
          <a:p>
            <a:pPr indent="269875">
              <a:lnSpc>
                <a:spcPts val="2000"/>
              </a:lnSpc>
              <a:defRPr/>
            </a:pPr>
            <a:r>
              <a:rPr lang="it-IT" altLang="it-IT" dirty="0">
                <a:latin typeface="Gisha" panose="020B0502040204020203" pitchFamily="34" charset="-79"/>
                <a:cs typeface="Gisha" panose="020B0502040204020203" pitchFamily="34" charset="-79"/>
              </a:rPr>
              <a:t>(Articolo 54 del regolamento (UE) 2017/565)</a:t>
            </a:r>
          </a:p>
        </p:txBody>
      </p:sp>
      <p:sp>
        <p:nvSpPr>
          <p:cNvPr id="20" name="Ovale 19">
            <a:extLst>
              <a:ext uri="{FF2B5EF4-FFF2-40B4-BE49-F238E27FC236}">
                <a16:creationId xmlns:a16="http://schemas.microsoft.com/office/drawing/2014/main" id="{67B924D2-1D72-41A4-8D3C-34940E900AD4}"/>
              </a:ext>
            </a:extLst>
          </p:cNvPr>
          <p:cNvSpPr/>
          <p:nvPr/>
        </p:nvSpPr>
        <p:spPr>
          <a:xfrm>
            <a:off x="3513922" y="192409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17847008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9690FD6-0DC2-4718-9558-A9DEDE9ECF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2109"/>
          <a:stretch/>
        </p:blipFill>
        <p:spPr>
          <a:xfrm>
            <a:off x="-1621" y="-12900"/>
            <a:ext cx="5578778" cy="513582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15962" y="1437780"/>
              <a:ext cx="3482977" cy="1740210"/>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un cliente è una persona giuridica o un gruppo composto da due o più persone fisiche oppure quando una o più persone fisiche sono rappresentate da un'altra persona fisica, l'intermediario elabora e applica una politica atta a definire quale soggetto debba essere interessato dalla valutazione dell'idoneità e come tale valutazione sia condotta nella pratica, specificando tra l'altro presso quale soggetto dovrebbero essere raccolte le informazioni relative a conoscenze ed esperienza, situazione finanziaria e obiettivi di investimento. L'intermediario registra tale politica.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2/6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3</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https://pixabay.com/it/riunione-costruzione-business-2284501/</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id="{35C11A15-4910-45BE-B923-82A9F10F7695}"/>
              </a:ext>
            </a:extLst>
          </p:cNvPr>
          <p:cNvSpPr/>
          <p:nvPr/>
        </p:nvSpPr>
        <p:spPr>
          <a:xfrm>
            <a:off x="3509142" y="776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id="{E179C0BC-C59A-42F0-82EA-FBA402410073}"/>
              </a:ext>
            </a:extLst>
          </p:cNvPr>
          <p:cNvSpPr txBox="1"/>
          <p:nvPr/>
        </p:nvSpPr>
        <p:spPr>
          <a:xfrm>
            <a:off x="3699599" y="1083279"/>
            <a:ext cx="5683474" cy="605294"/>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Valutazione dell'idoneità e relazioni sull'idoneità </a:t>
            </a:r>
          </a:p>
          <a:p>
            <a:pPr indent="269875">
              <a:lnSpc>
                <a:spcPts val="2000"/>
              </a:lnSpc>
              <a:defRPr/>
            </a:pPr>
            <a:r>
              <a:rPr lang="it-IT" altLang="it-IT" dirty="0">
                <a:latin typeface="Gisha" panose="020B0502040204020203" pitchFamily="34" charset="-79"/>
                <a:cs typeface="Gisha" panose="020B0502040204020203" pitchFamily="34" charset="-79"/>
              </a:rPr>
              <a:t>(Articolo 54 del regolamento (UE) 2017/565)</a:t>
            </a:r>
          </a:p>
        </p:txBody>
      </p:sp>
      <p:sp>
        <p:nvSpPr>
          <p:cNvPr id="20" name="Ovale 19">
            <a:extLst>
              <a:ext uri="{FF2B5EF4-FFF2-40B4-BE49-F238E27FC236}">
                <a16:creationId xmlns:a16="http://schemas.microsoft.com/office/drawing/2014/main" id="{67B924D2-1D72-41A4-8D3C-34940E900AD4}"/>
              </a:ext>
            </a:extLst>
          </p:cNvPr>
          <p:cNvSpPr/>
          <p:nvPr/>
        </p:nvSpPr>
        <p:spPr>
          <a:xfrm>
            <a:off x="3513922" y="192409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31018785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2884CBE-93CB-4E58-AE90-89A4D15A31D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366"/>
          <a:stretch/>
        </p:blipFill>
        <p:spPr>
          <a:xfrm>
            <a:off x="-12880" y="333375"/>
            <a:ext cx="6915955" cy="4476750"/>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15962" y="1378308"/>
              <a:ext cx="3482977" cy="1909405"/>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una persona fisica è rappresentata da un'altra persona fisica o quando per la valutazione dell'idoneità debba essere considerata una persona giuridica che ha chiesto un trattamento come cliente professionale conformemente all'allegato II, sezione 2, della direttiva 2014/65/UE, la situazione finanziaria e gli obiettivi di investimento sono quelli della persona giuridica o, in relazione alla persona fisica, del cliente sottostante piuttosto che quelli del rappresentante. Le conoscenze ed esperienze sono quelle del rappresentante della persona fisica o della persona autorizzata a effettuare operazioni per conto del cliente sottostante.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3/6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4</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https://pixabay.com/it/pollice-mano-braccio-guida-422558/</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id="{35C11A15-4910-45BE-B923-82A9F10F7695}"/>
              </a:ext>
            </a:extLst>
          </p:cNvPr>
          <p:cNvSpPr/>
          <p:nvPr/>
        </p:nvSpPr>
        <p:spPr>
          <a:xfrm>
            <a:off x="3509142" y="776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id="{E179C0BC-C59A-42F0-82EA-FBA402410073}"/>
              </a:ext>
            </a:extLst>
          </p:cNvPr>
          <p:cNvSpPr txBox="1"/>
          <p:nvPr/>
        </p:nvSpPr>
        <p:spPr>
          <a:xfrm>
            <a:off x="3699599" y="1083279"/>
            <a:ext cx="5683474" cy="605294"/>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Valutazione dell'idoneità e relazioni sull'idoneità</a:t>
            </a:r>
          </a:p>
          <a:p>
            <a:pPr marL="269875">
              <a:lnSpc>
                <a:spcPts val="2000"/>
              </a:lnSpc>
              <a:defRPr/>
            </a:pPr>
            <a:r>
              <a:rPr lang="it-IT" altLang="it-IT" dirty="0">
                <a:latin typeface="Gisha" panose="020B0502040204020203" pitchFamily="34" charset="-79"/>
                <a:cs typeface="Gisha" panose="020B0502040204020203" pitchFamily="34" charset="-79"/>
              </a:rPr>
              <a:t>(Articolo 54 del regolamento (UE) 2017/565)</a:t>
            </a:r>
          </a:p>
        </p:txBody>
      </p:sp>
      <p:sp>
        <p:nvSpPr>
          <p:cNvPr id="20" name="Ovale 19">
            <a:extLst>
              <a:ext uri="{FF2B5EF4-FFF2-40B4-BE49-F238E27FC236}">
                <a16:creationId xmlns:a16="http://schemas.microsoft.com/office/drawing/2014/main" id="{67B924D2-1D72-41A4-8D3C-34940E900AD4}"/>
              </a:ext>
            </a:extLst>
          </p:cNvPr>
          <p:cNvSpPr/>
          <p:nvPr/>
        </p:nvSpPr>
        <p:spPr>
          <a:xfrm>
            <a:off x="3509142" y="183453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2730336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10E8BE2-F2A1-4D91-AF8E-B525D215FB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672"/>
          <a:stretch/>
        </p:blipFill>
        <p:spPr>
          <a:xfrm>
            <a:off x="-12880" y="0"/>
            <a:ext cx="3574281"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2235200" y="152400"/>
            <a:ext cx="6908800" cy="2019300"/>
            <a:chOff x="4571997" y="0"/>
            <a:chExt cx="3809999"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18">
              <a:extLst>
                <a:ext uri="{FF2B5EF4-FFF2-40B4-BE49-F238E27FC236}">
                  <a16:creationId xmlns:a16="http://schemas.microsoft.com/office/drawing/2014/main" id="{9DAF13B7-69C1-4416-88CB-D5439285AF73}"/>
                </a:ext>
              </a:extLst>
            </p:cNvPr>
            <p:cNvSpPr txBox="1"/>
            <p:nvPr/>
          </p:nvSpPr>
          <p:spPr>
            <a:xfrm>
              <a:off x="4571997" y="924398"/>
              <a:ext cx="3809999" cy="518459"/>
            </a:xfrm>
            <a:prstGeom prst="rect">
              <a:avLst/>
            </a:prstGeom>
            <a:grpFill/>
          </p:spPr>
          <p:txBody>
            <a:bodyPr wrap="square" rtlCol="0">
              <a:spAutoFit/>
            </a:bodyPr>
            <a:lstStyle/>
            <a:p>
              <a:endParaRPr lang="it-IT" dirty="0">
                <a:latin typeface="Gisha" panose="020B0502040204020203" pitchFamily="34" charset="-79"/>
                <a:cs typeface="Gisha" panose="020B0502040204020203" pitchFamily="34" charset="-79"/>
              </a:endParaRPr>
            </a:p>
          </p:txBody>
        </p:sp>
      </p:grpSp>
      <p:grpSp>
        <p:nvGrpSpPr>
          <p:cNvPr id="3" name="Group 30">
            <a:extLst>
              <a:ext uri="{FF2B5EF4-FFF2-40B4-BE49-F238E27FC236}">
                <a16:creationId xmlns:a16="http://schemas.microsoft.com/office/drawing/2014/main" id="{DC0DD2A3-62CB-490C-8BB9-D7A83FE06F19}"/>
              </a:ext>
            </a:extLst>
          </p:cNvPr>
          <p:cNvGrpSpPr/>
          <p:nvPr/>
        </p:nvGrpSpPr>
        <p:grpSpPr>
          <a:xfrm>
            <a:off x="2235200" y="1701800"/>
            <a:ext cx="6908800" cy="3441699"/>
            <a:chOff x="4578095" y="3429000"/>
            <a:chExt cx="3794760" cy="3401568"/>
          </a:xfrm>
        </p:grpSpPr>
        <p:sp>
          <p:nvSpPr>
            <p:cNvPr id="66" name="Rectangle 15">
              <a:extLst>
                <a:ext uri="{FF2B5EF4-FFF2-40B4-BE49-F238E27FC236}">
                  <a16:creationId xmlns:a16="http://schemas.microsoft.com/office/drawing/2014/main" id="{FE630332-10B7-4615-9E72-FE4FD5E1FF1A}"/>
                </a:ext>
              </a:extLst>
            </p:cNvPr>
            <p:cNvSpPr/>
            <p:nvPr/>
          </p:nvSpPr>
          <p:spPr>
            <a:xfrm>
              <a:off x="4578095" y="3429000"/>
              <a:ext cx="3794760" cy="3401568"/>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22">
              <a:hlinkClick r:id="" action="ppaction://noaction"/>
              <a:extLst>
                <a:ext uri="{FF2B5EF4-FFF2-40B4-BE49-F238E27FC236}">
                  <a16:creationId xmlns:a16="http://schemas.microsoft.com/office/drawing/2014/main" id="{A6DFE93B-5487-476C-BAA2-AAB1D8F683E8}"/>
                </a:ext>
              </a:extLst>
            </p:cNvPr>
            <p:cNvSpPr txBox="1"/>
            <p:nvPr/>
          </p:nvSpPr>
          <p:spPr>
            <a:xfrm>
              <a:off x="4713945" y="3671808"/>
              <a:ext cx="3538713" cy="3107786"/>
            </a:xfrm>
            <a:prstGeom prst="rect">
              <a:avLst/>
            </a:prstGeom>
            <a:noFill/>
          </p:spPr>
          <p:txBody>
            <a:bodyPr wrap="square" rtlCol="0">
              <a:spAutoFit/>
            </a:bodyPr>
            <a:lstStyle/>
            <a:p>
              <a:pPr>
                <a:lnSpc>
                  <a:spcPts val="2000"/>
                </a:lnSpc>
                <a:spcAft>
                  <a:spcPts val="600"/>
                </a:spcAft>
              </a:pPr>
              <a:r>
                <a:rPr lang="it-IT" altLang="it-IT" dirty="0">
                  <a:latin typeface="Gisha" panose="020B0502040204020203" pitchFamily="34" charset="-79"/>
                  <a:cs typeface="Gisha" panose="020B0502040204020203" pitchFamily="34" charset="-79"/>
                </a:rPr>
                <a:t>L’intermediario deve  assicurare che le informazioni riguardanti le conoscenze e le esperienze del cliente o potenziale cliente nel settore degli investimenti includano i seguenti elementi, nella misura in cui siano appropriati vista la natura del cliente, la natura e la consistenza del servizio da fornire e il tipo di prodotto od operazione previsti, tra cui la complessità e i rischi connessi: </a:t>
              </a:r>
            </a:p>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i tipi di servizi, operazioni e strumenti finanziari con i quali il cliente ha dimestichezza; </a:t>
              </a:r>
            </a:p>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la natura, il volume e la frequenza delle operazioni su strumenti finanziari realizzate dal cliente e il periodo durante il quale sono state eseguite; </a:t>
              </a:r>
            </a:p>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il livello di istruzione e la professione o, se pertinente, l'ex professione del cliente o del potenziale cliente.  </a:t>
              </a:r>
            </a:p>
          </p:txBody>
        </p:sp>
      </p:grpSp>
      <p:sp>
        <p:nvSpPr>
          <p:cNvPr id="70" name="TextBox 22">
            <a:hlinkClick r:id="" action="ppaction://noaction"/>
            <a:extLst>
              <a:ext uri="{FF2B5EF4-FFF2-40B4-BE49-F238E27FC236}">
                <a16:creationId xmlns:a16="http://schemas.microsoft.com/office/drawing/2014/main" id="{63057098-4C1C-4B4C-A791-6FD3572D3AFF}"/>
              </a:ext>
            </a:extLst>
          </p:cNvPr>
          <p:cNvSpPr txBox="1"/>
          <p:nvPr/>
        </p:nvSpPr>
        <p:spPr>
          <a:xfrm>
            <a:off x="2482530" y="847697"/>
            <a:ext cx="6485008" cy="605294"/>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Disposizioni comuni per la valutazione dell'idoneità e dell'adeguatezza (Articolo 55 del regolamento (UE) 2017/565)</a:t>
            </a: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Ovale 43">
            <a:extLst>
              <a:ext uri="{FF2B5EF4-FFF2-40B4-BE49-F238E27FC236}">
                <a16:creationId xmlns:a16="http://schemas.microsoft.com/office/drawing/2014/main" id="{20821F5B-1460-4100-9D59-0F214412F310}"/>
              </a:ext>
            </a:extLst>
          </p:cNvPr>
          <p:cNvSpPr/>
          <p:nvPr/>
        </p:nvSpPr>
        <p:spPr>
          <a:xfrm>
            <a:off x="2282015" y="1792135"/>
            <a:ext cx="654368"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6" y="59188"/>
            <a:ext cx="216637" cy="307777"/>
          </a:xfrm>
          <a:prstGeom prst="rect">
            <a:avLst/>
          </a:prstGeom>
          <a:noFill/>
        </p:spPr>
        <p:txBody>
          <a:bodyPr wrap="square" rtlCol="0">
            <a:spAutoFit/>
          </a:bodyPr>
          <a:lstStyle/>
          <a:p>
            <a:r>
              <a:rPr lang="it-IT" dirty="0">
                <a:solidFill>
                  <a:schemeClr val="bg1"/>
                </a:solidFill>
              </a:rPr>
              <a:t>5</a:t>
            </a:r>
          </a:p>
        </p:txBody>
      </p:sp>
      <p:sp>
        <p:nvSpPr>
          <p:cNvPr id="29" name="Rettangolo 28">
            <a:extLst>
              <a:ext uri="{FF2B5EF4-FFF2-40B4-BE49-F238E27FC236}">
                <a16:creationId xmlns:a16="http://schemas.microsoft.com/office/drawing/2014/main" id="{16FAFEDD-E6FC-405D-A681-D645A8A78EFF}"/>
              </a:ext>
            </a:extLst>
          </p:cNvPr>
          <p:cNvSpPr/>
          <p:nvPr/>
        </p:nvSpPr>
        <p:spPr>
          <a:xfrm>
            <a:off x="-2181068" y="1079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https://pixabay.com/it/libri-educazione-scuola-letteratura-484766/</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30" name="Ovale 29">
            <a:extLst>
              <a:ext uri="{FF2B5EF4-FFF2-40B4-BE49-F238E27FC236}">
                <a16:creationId xmlns:a16="http://schemas.microsoft.com/office/drawing/2014/main" id="{0BBE6C40-1A43-4D0D-BFDC-F0CC7AEF254F}"/>
              </a:ext>
            </a:extLst>
          </p:cNvPr>
          <p:cNvSpPr/>
          <p:nvPr/>
        </p:nvSpPr>
        <p:spPr>
          <a:xfrm>
            <a:off x="27628" y="51654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1</a:t>
            </a:r>
            <a:endParaRPr lang="it-IT" sz="1400" dirty="0"/>
          </a:p>
        </p:txBody>
      </p:sp>
      <p:sp>
        <p:nvSpPr>
          <p:cNvPr id="26" name="CasellaDiTesto 25">
            <a:extLst>
              <a:ext uri="{FF2B5EF4-FFF2-40B4-BE49-F238E27FC236}">
                <a16:creationId xmlns:a16="http://schemas.microsoft.com/office/drawing/2014/main" id="{4B3A83E2-A978-4106-821D-1B954BDDFEC7}"/>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4/6</a:t>
            </a:r>
          </a:p>
        </p:txBody>
      </p:sp>
      <p:sp>
        <p:nvSpPr>
          <p:cNvPr id="32" name="Ovale 31">
            <a:extLst>
              <a:ext uri="{FF2B5EF4-FFF2-40B4-BE49-F238E27FC236}">
                <a16:creationId xmlns:a16="http://schemas.microsoft.com/office/drawing/2014/main" id="{392F5A5D-E795-47CD-9565-466E5C15454D}"/>
              </a:ext>
            </a:extLst>
          </p:cNvPr>
          <p:cNvSpPr/>
          <p:nvPr/>
        </p:nvSpPr>
        <p:spPr>
          <a:xfrm>
            <a:off x="2263938" y="5595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Tree>
    <p:custDataLst>
      <p:tags r:id="rId1"/>
    </p:custDataLst>
    <p:extLst>
      <p:ext uri="{BB962C8B-B14F-4D97-AF65-F5344CB8AC3E}">
        <p14:creationId xmlns:p14="http://schemas.microsoft.com/office/powerpoint/2010/main" val="3653298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a:extLst>
              <a:ext uri="{FF2B5EF4-FFF2-40B4-BE49-F238E27FC236}">
                <a16:creationId xmlns:a16="http://schemas.microsoft.com/office/drawing/2014/main" id="{C007E5DE-DCB4-4763-A22B-920DB2728E2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018"/>
          <a:stretch/>
        </p:blipFill>
        <p:spPr>
          <a:xfrm>
            <a:off x="-21629" y="0"/>
            <a:ext cx="5279426"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5/6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6</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https://pixabay.com/it/libro-libri-bookshelf-lettura-774837/</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564167" y="3271595"/>
            <a:ext cx="5590965" cy="1118255"/>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L’intermediario non deve scoraggiare un cliente o potenziale cliente dal fornire le informazioni richieste ai fini dell'articolo 25, paragrafi 2 e 3, della direttiva 2014/65/UE (al fine delle valutazione di adeguatezza/appropriatezza). </a:t>
            </a: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428999" y="265628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225463"/>
            <a:ext cx="5458396" cy="605294"/>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Disposizioni comuni per la valutazione dell'idoneità e dell'adeguatezza (Articolo 55 del regolamento (UE) 2017/565)</a:t>
            </a:r>
          </a:p>
        </p:txBody>
      </p:sp>
    </p:spTree>
    <p:custDataLst>
      <p:tags r:id="rId1"/>
    </p:custDataLst>
    <p:extLst>
      <p:ext uri="{BB962C8B-B14F-4D97-AF65-F5344CB8AC3E}">
        <p14:creationId xmlns:p14="http://schemas.microsoft.com/office/powerpoint/2010/main" val="9936313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magine 20">
            <a:extLst>
              <a:ext uri="{FF2B5EF4-FFF2-40B4-BE49-F238E27FC236}">
                <a16:creationId xmlns:a16="http://schemas.microsoft.com/office/drawing/2014/main" id="{7E0DA4F1-1154-4DDB-9CF0-5C1A43583A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2534" y="733679"/>
            <a:ext cx="5156400" cy="3663242"/>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6/6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7</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https://pixabay.com/it/stelle-rating-viaggio-quattro-1128772/</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461795" y="3373488"/>
            <a:ext cx="5590965" cy="1099083"/>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L'intermediario può legittimamente fare affidamento sulle informazioni fornite dai clienti o potenziali clienti, a meno che non sia al corrente, o in condizione di esserlo, che esse sono manifestamente superate, inesatte o incomplete.</a:t>
            </a: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428999" y="265628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225463"/>
            <a:ext cx="5458396" cy="605294"/>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Disposizioni comuni per la valutazione dell'idoneità e dell'adeguatezza (Articolo 55 del regolamento (UE) 2017/565)</a:t>
            </a:r>
          </a:p>
        </p:txBody>
      </p:sp>
    </p:spTree>
    <p:custDataLst>
      <p:tags r:id="rId1"/>
    </p:custDataLst>
    <p:extLst>
      <p:ext uri="{BB962C8B-B14F-4D97-AF65-F5344CB8AC3E}">
        <p14:creationId xmlns:p14="http://schemas.microsoft.com/office/powerpoint/2010/main" val="6792982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68522" y="3389180"/>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30257"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4" name="Ovale 23">
            <a:extLst>
              <a:ext uri="{FF2B5EF4-FFF2-40B4-BE49-F238E27FC236}">
                <a16:creationId xmlns:a16="http://schemas.microsoft.com/office/drawing/2014/main" id="{5CC97682-0C16-4668-9A19-A5014889A2EC}"/>
              </a:ext>
            </a:extLst>
          </p:cNvPr>
          <p:cNvSpPr/>
          <p:nvPr/>
        </p:nvSpPr>
        <p:spPr>
          <a:xfrm>
            <a:off x="4428920" y="33891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endParaRPr lang="it-IT" sz="1400" dirty="0"/>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205675" y="3610518"/>
            <a:ext cx="4121099" cy="1169551"/>
          </a:xfrm>
          <a:prstGeom prst="rect">
            <a:avLst/>
          </a:prstGeom>
          <a:noFill/>
        </p:spPr>
        <p:txBody>
          <a:bodyPr wrap="square" rtlCol="0">
            <a:spAutoFit/>
          </a:bodyPr>
          <a:lstStyle/>
          <a:p>
            <a:pPr marL="114300">
              <a:spcAft>
                <a:spcPts val="600"/>
              </a:spcAft>
              <a:defRPr/>
            </a:pPr>
            <a:r>
              <a:rPr lang="it-IT" b="1" dirty="0"/>
              <a:t>Linee guida operative </a:t>
            </a:r>
            <a:r>
              <a:rPr lang="it-IT" dirty="0"/>
              <a:t>sull’obbligo degli intermediari di prestare raccomandazioni personalizzate, ovvero di assumere decisioni di investimento o disinvestimento nell’esecuzione di un mandato di gestione di portafogli.</a:t>
            </a:r>
            <a:endParaRPr lang="it-IT" altLang="it-IT" dirty="0">
              <a:latin typeface="Gisha" panose="020B0502040204020203" pitchFamily="34" charset="-79"/>
              <a:cs typeface="Gisha" panose="020B0502040204020203" pitchFamily="34" charset="-79"/>
            </a:endParaRP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4572000" y="3522329"/>
            <a:ext cx="4541743" cy="1384995"/>
          </a:xfrm>
          <a:prstGeom prst="rect">
            <a:avLst/>
          </a:prstGeom>
          <a:noFill/>
        </p:spPr>
        <p:txBody>
          <a:bodyPr wrap="square" rtlCol="0">
            <a:spAutoFit/>
          </a:bodyPr>
          <a:lstStyle/>
          <a:p>
            <a:r>
              <a:rPr lang="it-IT" dirty="0"/>
              <a:t>Gli intermediari sottoposti alla vigilanza della Consob devono rispettare gli indirizzi interpretativi resi dall’Autorità europea attraverso gli Orientamenti in parola.</a:t>
            </a:r>
          </a:p>
          <a:p>
            <a:endParaRPr lang="it-IT" dirty="0"/>
          </a:p>
          <a:p>
            <a:r>
              <a:rPr lang="it-IT" dirty="0"/>
              <a:t>È cessata l'applicazione dei precedenti Orientamenti in materia emanati dall’ESMA nel quadro normativo MiFID 1.</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https://it.freepik.com/foto-premium/bussola-su-carta-vecchia-contro_7673620.htm#query=bussola&amp;position=10&amp;from_view=search</a:t>
            </a:r>
          </a:p>
        </p:txBody>
      </p:sp>
      <p:sp>
        <p:nvSpPr>
          <p:cNvPr id="26" name="Rettangolo 25"/>
          <p:cNvSpPr/>
          <p:nvPr/>
        </p:nvSpPr>
        <p:spPr>
          <a:xfrm>
            <a:off x="-37805" y="2780866"/>
            <a:ext cx="9143999"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sz="1600" i="1" dirty="0"/>
              <a:t>Guidelines on </a:t>
            </a:r>
            <a:r>
              <a:rPr lang="it-IT" sz="1600" i="1" dirty="0" err="1"/>
              <a:t>certain</a:t>
            </a:r>
            <a:r>
              <a:rPr lang="it-IT" sz="1600" i="1" dirty="0"/>
              <a:t> </a:t>
            </a:r>
            <a:r>
              <a:rPr lang="it-IT" sz="1600" i="1" dirty="0" err="1"/>
              <a:t>aspects</a:t>
            </a:r>
            <a:r>
              <a:rPr lang="it-IT" sz="1600" i="1" dirty="0"/>
              <a:t> of the MiFID II </a:t>
            </a:r>
            <a:r>
              <a:rPr lang="it-IT" sz="1600" i="1" dirty="0" err="1"/>
              <a:t>suitability</a:t>
            </a:r>
            <a:r>
              <a:rPr lang="it-IT" sz="1600" i="1" dirty="0"/>
              <a:t> </a:t>
            </a:r>
            <a:r>
              <a:rPr lang="it-IT" sz="1600" i="1" dirty="0" err="1"/>
              <a:t>requirements</a:t>
            </a:r>
            <a:r>
              <a:rPr lang="it-IT" sz="1600" i="1" dirty="0"/>
              <a:t> (ESMA)</a:t>
            </a:r>
            <a:endParaRPr lang="it-IT" altLang="it-IT" sz="1050" i="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5" name="Ovale 34">
            <a:extLst>
              <a:ext uri="{FF2B5EF4-FFF2-40B4-BE49-F238E27FC236}">
                <a16:creationId xmlns:a16="http://schemas.microsoft.com/office/drawing/2014/main" id="{1AE967E7-665F-4FD1-ABF8-7458B9A84DC6}"/>
              </a:ext>
            </a:extLst>
          </p:cNvPr>
          <p:cNvSpPr/>
          <p:nvPr/>
        </p:nvSpPr>
        <p:spPr>
          <a:xfrm>
            <a:off x="30256" y="262803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Gli orientamenti dell’ESMA</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799616" y="59188"/>
            <a:ext cx="216637" cy="307777"/>
          </a:xfrm>
          <a:prstGeom prst="rect">
            <a:avLst/>
          </a:prstGeom>
          <a:noFill/>
        </p:spPr>
        <p:txBody>
          <a:bodyPr wrap="square" rtlCol="0">
            <a:spAutoFit/>
          </a:bodyPr>
          <a:lstStyle/>
          <a:p>
            <a:r>
              <a:rPr lang="it-IT" dirty="0">
                <a:solidFill>
                  <a:schemeClr val="bg1"/>
                </a:solidFill>
              </a:rPr>
              <a:t>8</a:t>
            </a:r>
          </a:p>
        </p:txBody>
      </p:sp>
      <p:pic>
        <p:nvPicPr>
          <p:cNvPr id="2050" name="Picture 2" descr="Bussola su carta vecchia contro Foto Premium">
            <a:extLst>
              <a:ext uri="{FF2B5EF4-FFF2-40B4-BE49-F238E27FC236}">
                <a16:creationId xmlns:a16="http://schemas.microsoft.com/office/drawing/2014/main" id="{9D385B66-8D43-41EE-AD19-E2AEFEEC07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474" b="33932"/>
          <a:stretch/>
        </p:blipFill>
        <p:spPr bwMode="auto">
          <a:xfrm>
            <a:off x="-21630" y="509859"/>
            <a:ext cx="9152617" cy="2248886"/>
          </a:xfrm>
          <a:prstGeom prst="rect">
            <a:avLst/>
          </a:prstGeom>
          <a:noFill/>
          <a:extLst>
            <a:ext uri="{909E8E84-426E-40DD-AFC4-6F175D3DCCD1}">
              <a14:hiddenFill xmlns:a14="http://schemas.microsoft.com/office/drawing/2010/main">
                <a:solidFill>
                  <a:srgbClr val="FFFFFF"/>
                </a:solidFill>
              </a14:hiddenFill>
            </a:ext>
          </a:extLst>
        </p:spPr>
      </p:pic>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Tree>
    <p:custDataLst>
      <p:tags r:id="rId1"/>
    </p:custDataLst>
    <p:extLst>
      <p:ext uri="{BB962C8B-B14F-4D97-AF65-F5344CB8AC3E}">
        <p14:creationId xmlns:p14="http://schemas.microsoft.com/office/powerpoint/2010/main" val="3690861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d712cd3-c96d-494a-9db9-f27087647cfc"/>
  <p:tag name="ARTICULATE_DESIGN_ID_OFFICE THEME" val="6pZTbGXi3BY"/>
  <p:tag name="ARTICULATE_SLIDE_COUNT" val="1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8127648-\\mac\dropbox\hospitality_template.pptx"/>
  <p:tag name="ARTICULATE_PRESENTER_VERSION" val="8"/>
  <p:tag name="ARTICULATE_PROJECT_OPEN" val="1"/>
  <p:tag name="ARTICULATE_USED_PAGE_ORIENTATION" val="1"/>
  <p:tag name="ARTICULATE_USED_PAGE_SIZE" val="7"/>
</p:tagLst>
</file>

<file path=ppt/tags/tag10.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2.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3.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4.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7.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8.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715455a2-66de-4db6-b3c1-057e3f00b5c1"/>
  <p:tag name="ARTICULATE_SLIDE_PAUSE" val="1"/>
  <p:tag name="ARTICULATE_HIDE_SLIDE" val="0"/>
  <p:tag name="ARTICULATE_PLAYER_CONTROL_PREVIOUS" val="False"/>
  <p:tag name="ARTICULATE_PLAYER_CONTROL_NEXT" val="False"/>
  <p:tag name="ARTICULATE_USED_LAYOUT" val="7"/>
</p:tagLst>
</file>

<file path=ppt/tags/tag20.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2.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3.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4.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5.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7.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8.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16299</TotalTime>
  <Words>7268</Words>
  <Application>Microsoft Office PowerPoint</Application>
  <PresentationFormat>Presentazione su schermo (16:9)</PresentationFormat>
  <Paragraphs>558</Paragraphs>
  <Slides>26</Slides>
  <Notes>26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26</vt:i4>
      </vt:variant>
    </vt:vector>
  </HeadingPairs>
  <TitlesOfParts>
    <vt:vector size="35" baseType="lpstr">
      <vt:lpstr>Arial</vt:lpstr>
      <vt:lpstr>Calibri</vt:lpstr>
      <vt:lpstr>Calibri Light</vt:lpstr>
      <vt:lpstr>Corbel</vt:lpstr>
      <vt:lpstr>Gisha</vt:lpstr>
      <vt:lpstr>Lato Light</vt:lpstr>
      <vt:lpstr>Merriweather</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Trina Rimmer</dc:creator>
  <cp:lastModifiedBy>Elena Messore</cp:lastModifiedBy>
  <cp:revision>1071</cp:revision>
  <dcterms:created xsi:type="dcterms:W3CDTF">2017-06-08T19:59:47Z</dcterms:created>
  <dcterms:modified xsi:type="dcterms:W3CDTF">2022-03-30T12:50:56Z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74FE2410-302F-43A3-9D04-2FBB563A5FD6</vt:lpwstr>
  </property>
  <property fmtid="{D5CDD505-2E9C-101B-9397-08002B2CF9AE}" pid="3" name="ArticulatePath">
    <vt:lpwstr>Hospitality_Template</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\\Mac\Dropbox\Hospitality_Template.ppta</vt:lpwstr>
  </property>
</Properties>
</file>