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454" r:id="rId2"/>
    <p:sldId id="553" r:id="rId3"/>
    <p:sldId id="554" r:id="rId4"/>
    <p:sldId id="556" r:id="rId5"/>
    <p:sldId id="557" r:id="rId6"/>
    <p:sldId id="558" r:id="rId7"/>
    <p:sldId id="560" r:id="rId8"/>
    <p:sldId id="561" r:id="rId9"/>
    <p:sldId id="562" r:id="rId10"/>
    <p:sldId id="563" r:id="rId11"/>
    <p:sldId id="564" r:id="rId12"/>
    <p:sldId id="565" r:id="rId13"/>
    <p:sldId id="566" r:id="rId14"/>
    <p:sldId id="567" r:id="rId15"/>
    <p:sldId id="568" r:id="rId16"/>
    <p:sldId id="569" r:id="rId17"/>
    <p:sldId id="570" r:id="rId18"/>
    <p:sldId id="571" r:id="rId19"/>
    <p:sldId id="572" r:id="rId20"/>
    <p:sldId id="573" r:id="rId21"/>
    <p:sldId id="574" r:id="rId22"/>
  </p:sldIdLst>
  <p:sldSz cx="9144000" cy="5143500" type="screen16x9"/>
  <p:notesSz cx="6858000" cy="9144000"/>
  <p:custDataLst>
    <p:tags r:id="rId24"/>
  </p:custDataLst>
  <p:defaultText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Slide" id="{3DC8E3E3-9D3D-4922-930E-824DB4B07A26}">
          <p14:sldIdLst>
            <p14:sldId id="454"/>
            <p14:sldId id="553"/>
            <p14:sldId id="554"/>
            <p14:sldId id="556"/>
            <p14:sldId id="557"/>
            <p14:sldId id="558"/>
            <p14:sldId id="560"/>
            <p14:sldId id="561"/>
            <p14:sldId id="562"/>
            <p14:sldId id="563"/>
            <p14:sldId id="564"/>
            <p14:sldId id="565"/>
            <p14:sldId id="566"/>
            <p14:sldId id="567"/>
            <p14:sldId id="568"/>
            <p14:sldId id="569"/>
            <p14:sldId id="570"/>
            <p14:sldId id="571"/>
            <p14:sldId id="572"/>
            <p14:sldId id="573"/>
            <p14:sldId id="574"/>
          </p14:sldIdLst>
        </p14:section>
        <p14:section name="Lesson 1" id="{7AE30215-172A-4CEF-B516-6252747B71E4}">
          <p14:sldIdLst/>
        </p14:section>
      </p14:sectionLst>
    </p:ext>
    <p:ext uri="{EFAFB233-063F-42B5-8137-9DF3F51BA10A}">
      <p15:sldGuideLst xmlns:p15="http://schemas.microsoft.com/office/powerpoint/2012/main">
        <p15:guide id="1" orient="horz" pos="2142" userDrawn="1">
          <p15:clr>
            <a:srgbClr val="A4A3A4"/>
          </p15:clr>
        </p15:guide>
        <p15:guide id="2" pos="3840" userDrawn="1">
          <p15:clr>
            <a:srgbClr val="A4A3A4"/>
          </p15:clr>
        </p15:guide>
        <p15:guide id="3" orient="horz" pos="1008" userDrawn="1">
          <p15:clr>
            <a:srgbClr val="A4A3A4"/>
          </p15:clr>
        </p15:guide>
        <p15:guide id="4"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lentina Frigerio" initials="VF" lastIdx="1" clrIdx="0">
    <p:extLst>
      <p:ext uri="{19B8F6BF-5375-455C-9EA6-DF929625EA0E}">
        <p15:presenceInfo xmlns:p15="http://schemas.microsoft.com/office/powerpoint/2012/main" userId="b87eb550206a46e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F3300"/>
    <a:srgbClr val="0000FF"/>
    <a:srgbClr val="E5E7E7"/>
    <a:srgbClr val="421E06"/>
    <a:srgbClr val="0033CC"/>
    <a:srgbClr val="FB2805"/>
    <a:srgbClr val="99CC00"/>
    <a:srgbClr val="800000"/>
    <a:srgbClr val="BBC0C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ile medio 2 - Colore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Stile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Stile chiaro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97" autoAdjust="0"/>
    <p:restoredTop sz="56005" autoAdjust="0"/>
  </p:normalViewPr>
  <p:slideViewPr>
    <p:cSldViewPr snapToGrid="0" showGuides="1">
      <p:cViewPr varScale="1">
        <p:scale>
          <a:sx n="49" d="100"/>
          <a:sy n="49" d="100"/>
        </p:scale>
        <p:origin x="1624" y="60"/>
      </p:cViewPr>
      <p:guideLst>
        <p:guide orient="horz" pos="2142"/>
        <p:guide pos="3840"/>
        <p:guide orient="horz" pos="1008"/>
        <p:guide pos="2880"/>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193BCE-4788-4515-BBD8-9108AB8560EF}" type="datetimeFigureOut">
              <a:rPr lang="en-US" smtClean="0"/>
              <a:pPr/>
              <a:t>4/1/2022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037217-9793-4C9A-AF1C-443ACF2A3F9E}" type="slidenum">
              <a:rPr lang="en-US" smtClean="0"/>
              <a:pPr/>
              <a:t>‹N›</a:t>
            </a:fld>
            <a:endParaRPr lang="en-US"/>
          </a:p>
        </p:txBody>
      </p:sp>
    </p:spTree>
    <p:extLst>
      <p:ext uri="{BB962C8B-B14F-4D97-AF65-F5344CB8AC3E}">
        <p14:creationId xmlns:p14="http://schemas.microsoft.com/office/powerpoint/2010/main" val="3616718455"/>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eur-lex.europa.eu/legal-content/IT/TXT/?qid=1426667072635&amp;uri=CELEX:32014L0059"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5037217-9793-4C9A-AF1C-443ACF2A3F9E}" type="slidenum">
              <a:rPr lang="en-US" smtClean="0"/>
              <a:pPr/>
              <a:t>1</a:t>
            </a:fld>
            <a:endParaRPr lang="en-US"/>
          </a:p>
        </p:txBody>
      </p:sp>
    </p:spTree>
    <p:extLst>
      <p:ext uri="{BB962C8B-B14F-4D97-AF65-F5344CB8AC3E}">
        <p14:creationId xmlns:p14="http://schemas.microsoft.com/office/powerpoint/2010/main" val="15470346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sz="1100" dirty="0"/>
              <a:t>Secondo l'</a:t>
            </a:r>
            <a:r>
              <a:rPr lang="it-IT" sz="1100" i="1" dirty="0"/>
              <a:t>Orientamento generale 8</a:t>
            </a:r>
            <a:r>
              <a:rPr lang="it-IT" sz="1100" dirty="0"/>
              <a:t>, </a:t>
            </a:r>
          </a:p>
          <a:p>
            <a:pPr marL="228600" indent="-228600">
              <a:buFont typeface="+mj-lt"/>
              <a:buAutoNum type="arabicPeriod"/>
            </a:pPr>
            <a:r>
              <a:rPr lang="it-IT" sz="1100" dirty="0"/>
              <a:t>al fine di proporre ai clienti investimenti adeguati, le imprese dovrebbero stabilire politiche e procedure allo scopo di garantire la costante considerazione di:</a:t>
            </a:r>
          </a:p>
          <a:p>
            <a:pPr marL="228600" lvl="0" indent="-228600">
              <a:buFont typeface="+mj-lt"/>
              <a:buAutoNum type="arabicPeriod"/>
            </a:pPr>
            <a:r>
              <a:rPr lang="it-IT" sz="1100" dirty="0"/>
              <a:t>tutte le informazioni disponibili sul cliente, necessarie per valutare l’adeguatezza di un investimento, compreso il portafoglio di investimenti corrente del cliente (e la ripartizione delle attività all’interno di tale portafoglio) e</a:t>
            </a:r>
          </a:p>
          <a:p>
            <a:pPr marL="228600" lvl="0" indent="-228600">
              <a:buFont typeface="+mj-lt"/>
              <a:buAutoNum type="arabicPeriod"/>
            </a:pPr>
            <a:r>
              <a:rPr lang="it-IT" sz="1100" dirty="0"/>
              <a:t>tutte le caratteristiche materiali degli investimenti presi in considerazione nella valutazione dell’adeguatezza, inclusi tutti i rischi pertinenti ed eventuali costi diretti o indiretti per il cliente.</a:t>
            </a:r>
            <a:r>
              <a:rPr lang="it-IT" sz="1100" i="1" dirty="0"/>
              <a:t> </a:t>
            </a:r>
            <a:endParaRPr lang="it-IT" sz="1100" dirty="0"/>
          </a:p>
          <a:p>
            <a:pPr marL="228600" indent="-228600">
              <a:buFont typeface="+mj-lt"/>
              <a:buAutoNum type="arabicPeriod"/>
            </a:pPr>
            <a:r>
              <a:rPr lang="it-IT" sz="1100" dirty="0"/>
              <a:t>L'</a:t>
            </a:r>
            <a:r>
              <a:rPr lang="it-IT" sz="1100" i="1" dirty="0"/>
              <a:t>Orientamento di supporto </a:t>
            </a:r>
            <a:r>
              <a:rPr lang="it-IT" sz="1100" dirty="0"/>
              <a:t>75 ricorda a riguardo alle imprese che la valutazione dell’adeguatezza non si limita alle</a:t>
            </a:r>
            <a:r>
              <a:rPr lang="it-IT" sz="1100" i="1" dirty="0"/>
              <a:t> </a:t>
            </a:r>
            <a:r>
              <a:rPr lang="it-IT" sz="1100" dirty="0"/>
              <a:t>raccomandazioni di acquistare uno strumento finanziario. Ogni raccomandazione</a:t>
            </a:r>
            <a:r>
              <a:rPr lang="it-IT" sz="1100" i="1" dirty="0"/>
              <a:t> </a:t>
            </a:r>
            <a:r>
              <a:rPr lang="it-IT" sz="1100" dirty="0"/>
              <a:t>dev’essere adeguata, che si tratti, ad esempio, di una raccomandazione di acquistare,</a:t>
            </a:r>
            <a:r>
              <a:rPr lang="it-IT" sz="1100" i="1" dirty="0"/>
              <a:t> </a:t>
            </a:r>
            <a:r>
              <a:rPr lang="it-IT" sz="1100" dirty="0"/>
              <a:t>tenere o vendere uno strumento o di non farlo.</a:t>
            </a:r>
          </a:p>
          <a:p>
            <a:pPr marL="228600" indent="-228600">
              <a:buFont typeface="+mj-lt"/>
              <a:buAutoNum type="arabicPeriod"/>
            </a:pPr>
            <a:r>
              <a:rPr lang="it-IT" sz="1100" dirty="0"/>
              <a:t>Secondo l'</a:t>
            </a:r>
            <a:r>
              <a:rPr lang="it-IT" sz="1100" i="1" dirty="0"/>
              <a:t>Orientamento di supporto 76</a:t>
            </a:r>
            <a:r>
              <a:rPr lang="it-IT" sz="1100" dirty="0"/>
              <a:t>, le imprese di investimento che impiegano strumenti durante il processo di valutazione dell’adeguatezza (come modelli di portafoglio, software per la ripartizione delle attività o strumenti che creano profili per potenziali investitori), dovrebbero avere sistemi e controlli adeguati a garantire che tali strumenti siano adatti allo scopo e producano risultati soddisfacenti</a:t>
            </a:r>
            <a:endParaRPr lang="it-IT" sz="8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10</a:t>
            </a:fld>
            <a:endParaRPr lang="en-US"/>
          </a:p>
        </p:txBody>
      </p:sp>
    </p:spTree>
    <p:extLst>
      <p:ext uri="{BB962C8B-B14F-4D97-AF65-F5344CB8AC3E}">
        <p14:creationId xmlns:p14="http://schemas.microsoft.com/office/powerpoint/2010/main" val="183869775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914400" indent="-914400" algn="just">
              <a:buFont typeface="+mj-lt"/>
              <a:buAutoNum type="arabicPeriod"/>
            </a:pPr>
            <a:r>
              <a:rPr lang="it-IT" sz="4800" dirty="0"/>
              <a:t>Conseguentemente a quanto detto, l'</a:t>
            </a:r>
            <a:r>
              <a:rPr lang="it-IT" sz="4800" i="1" dirty="0"/>
              <a:t>Orientamento di supporto </a:t>
            </a:r>
            <a:r>
              <a:rPr lang="it-IT" sz="4800" dirty="0"/>
              <a:t>78 </a:t>
            </a:r>
          </a:p>
          <a:p>
            <a:pPr marL="914400" indent="-914400" algn="just">
              <a:buFont typeface="+mj-lt"/>
              <a:buAutoNum type="arabicPeriod"/>
            </a:pPr>
            <a:r>
              <a:rPr lang="it-IT" sz="4800" dirty="0"/>
              <a:t>richiede che gli strumenti dovrebbero essere concepiti in modo da tenere conto di tutte le caratteristiche specifiche di ciascun cliente o di ciascun prodotto di investimento. Gli strumenti che classificano i clienti o i prodotti di investimento in termini generali, ad esempio, non sarebbero adatti allo scopo.</a:t>
            </a:r>
          </a:p>
          <a:p>
            <a:pPr marL="914400" indent="-914400" algn="just">
              <a:buFont typeface="+mj-lt"/>
              <a:buAutoNum type="arabicPeriod"/>
            </a:pPr>
            <a:r>
              <a:rPr lang="it-IT" sz="4800" dirty="0"/>
              <a:t>L’impresa dovrebbe stabilire politiche e procedure che, tra l’altro, le consentano di garantire che:</a:t>
            </a:r>
          </a:p>
          <a:p>
            <a:pPr marL="914400" indent="-914400" algn="just">
              <a:buFont typeface="+mj-lt"/>
              <a:buAutoNum type="arabicPeriod"/>
            </a:pPr>
            <a:r>
              <a:rPr lang="it-IT" sz="4800" dirty="0"/>
              <a:t>i servizi di consulenza e gestione di portafogli prestati al cliente tengano conto di un adeguato livello di diversificazione del rischio;</a:t>
            </a:r>
          </a:p>
          <a:p>
            <a:pPr marL="914400" indent="-914400" algn="just">
              <a:buFont typeface="+mj-lt"/>
              <a:buAutoNum type="arabicPeriod"/>
            </a:pPr>
            <a:r>
              <a:rPr lang="it-IT" sz="4800" dirty="0"/>
              <a:t>il cliente abbia una comprensione adeguata del rapporto esistente tra il rischio e il rendimento, ovvero della fisiologica bassa remunerazione degli investimenti privi di rischio, dell’incidenza dell’orizzonte temporale su tale rapporto e dell’impatto dei costi sui propri investimenti;</a:t>
            </a:r>
          </a:p>
          <a:p>
            <a:pPr marL="914400" indent="-914400" algn="just">
              <a:buFont typeface="+mj-lt"/>
              <a:buAutoNum type="arabicPeriod"/>
            </a:pPr>
            <a:r>
              <a:rPr lang="it-IT" sz="4800" dirty="0"/>
              <a:t>la situazione finanziaria del cliente possa finanziare gli investimenti e il cliente possa sostenere eventuali perdite derivanti dagli investimenti;</a:t>
            </a:r>
          </a:p>
          <a:p>
            <a:pPr marL="914400" indent="-914400" algn="just">
              <a:buFont typeface="+mj-lt"/>
              <a:buAutoNum type="arabicPeriod"/>
            </a:pPr>
            <a:r>
              <a:rPr lang="it-IT" sz="4800" dirty="0"/>
              <a:t>tutte le raccomandazioni personali o le operazioni effettuate nel corso della prestazione di un servizio di consulenza in materia di investimenti o di gestione di portafogli, in caso di prodotti illiquidi, tengano conto del periodo di tempo per cui il cliente è disposto a detenere l’investimento; e che  eventuali conflitti di interesse non influiscano negativamente sulla qualità della valutazione dell’adeguatezza.</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11</a:t>
            </a:fld>
            <a:endParaRPr lang="en-US"/>
          </a:p>
        </p:txBody>
      </p:sp>
    </p:spTree>
    <p:extLst>
      <p:ext uri="{BB962C8B-B14F-4D97-AF65-F5344CB8AC3E}">
        <p14:creationId xmlns:p14="http://schemas.microsoft.com/office/powerpoint/2010/main" val="9101637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1371600" indent="-1371600">
              <a:buFont typeface="+mj-lt"/>
              <a:buAutoNum type="arabicPeriod"/>
            </a:pPr>
            <a:r>
              <a:rPr lang="it-IT" sz="9600" dirty="0"/>
              <a:t>Nel prendere una decisione </a:t>
            </a:r>
          </a:p>
          <a:p>
            <a:pPr marL="1371600" indent="-1371600">
              <a:buFont typeface="+mj-lt"/>
              <a:buAutoNum type="arabicPeriod"/>
            </a:pPr>
            <a:r>
              <a:rPr lang="it-IT" sz="9600" dirty="0"/>
              <a:t>sulla metodologia da adottare per condurre la valutazione dell’adeguatezza, </a:t>
            </a:r>
          </a:p>
          <a:p>
            <a:pPr marL="1371600" indent="-1371600">
              <a:buFont typeface="+mj-lt"/>
              <a:buAutoNum type="arabicPeriod"/>
            </a:pPr>
            <a:r>
              <a:rPr lang="it-IT" sz="9600" dirty="0"/>
              <a:t>l’impresa dovrebbe anche tenere conto del tipo e delle caratteristiche dei servizi erogati e, più in generale, del suo modello di business. Ad esempio, se un’impresa gestisce un portafoglio o fornisce consulenza a un cliente in merito al suo portafoglio, dovrebbe adottare una metodologia che le consenta di effettuare una valutazione dell’adeguatezza sulla base dell’esame del portafoglio del cliente nel suo insieme.</a:t>
            </a:r>
          </a:p>
          <a:p>
            <a:pPr marL="1371600" indent="-1371600">
              <a:buFont typeface="+mj-lt"/>
              <a:buAutoNum type="arabicPeriod"/>
            </a:pPr>
            <a:r>
              <a:rPr lang="it-IT" sz="9600" dirty="0"/>
              <a:t>Inoltre, nel condurre una valutazione dell’adeguatezza, un’impresa che fornisce il servizio di gestione del portafoglio </a:t>
            </a:r>
          </a:p>
          <a:p>
            <a:pPr marL="1371600" indent="-1371600">
              <a:buFont typeface="+mj-lt"/>
              <a:buAutoNum type="arabicPeriod"/>
            </a:pPr>
            <a:r>
              <a:rPr lang="it-IT" sz="9600" dirty="0"/>
              <a:t>dovrebbe valutare le conoscenze e l’esperienza del cliente in merito a ciascun tipo di strumento finanziario che potrebbe essere incluso nel suo portafoglio,</a:t>
            </a:r>
          </a:p>
          <a:p>
            <a:pPr marL="1371600" indent="-1371600">
              <a:buFont typeface="+mj-lt"/>
              <a:buAutoNum type="arabicPeriod"/>
            </a:pPr>
            <a:r>
              <a:rPr lang="it-IT" sz="9600" dirty="0"/>
              <a:t>nonché i tipi di rischi connessi alla gestione del suo portafoglio. </a:t>
            </a:r>
          </a:p>
          <a:p>
            <a:endParaRPr lang="it-IT" sz="9600" dirty="0"/>
          </a:p>
          <a:p>
            <a:r>
              <a:rPr lang="it-IT" sz="9600" dirty="0"/>
              <a:t>Pop up</a:t>
            </a:r>
          </a:p>
          <a:p>
            <a:r>
              <a:rPr lang="it-IT" sz="9600" b="1" dirty="0"/>
              <a:t>Per approfondire</a:t>
            </a:r>
          </a:p>
          <a:p>
            <a:r>
              <a:rPr lang="it-IT" sz="9600" dirty="0"/>
              <a:t>A seconda del livello di complessità degli strumenti finanziari in essere, l’impresa dovrebbe valutare le conoscenze e l’esperienza del cliente in modo più specifico e non soltanto sulla base della categoria alla quale appartiene lo strumento (ad esempio debito subordinato anziché obbligazioni in generale). Dall’altra parte, per quanto riguarda la situazione finanziaria e gli obiettivi finanziari del cliente, la valutazione dell’adeguatezza riguardo all’impatto dello strumento e dell’operazione – o degli strumenti e delle operazioni – può essere effettuata al livello del portafoglio del cliente nel suo insieme. In pratica, se il contratto sulla gestione del portafoglio definisce in modo sufficientemente dettagliato la strategia di investimento adeguata al cliente in relazione ai criteri di adeguatezza definiti dalla direttiva MiFID 2 – che sarà seguita dall’impresa – la valutazione dell’adeguatezza delle decisioni di investimento potrebbe essere effettuata a fronte della strategia di investimento definita nel contratto di gestione del portafoglio, e il portafoglio del cliente nel suo complesso dovrebbe rispecchiare tale strategia di investimento concordata.</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12</a:t>
            </a:fld>
            <a:endParaRPr lang="en-US"/>
          </a:p>
        </p:txBody>
      </p:sp>
    </p:spTree>
    <p:extLst>
      <p:ext uri="{BB962C8B-B14F-4D97-AF65-F5344CB8AC3E}">
        <p14:creationId xmlns:p14="http://schemas.microsoft.com/office/powerpoint/2010/main" val="2218962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1371600" indent="-1371600" algn="just">
              <a:buFont typeface="+mj-lt"/>
              <a:buAutoNum type="arabicPeriod"/>
            </a:pPr>
            <a:r>
              <a:rPr lang="it-IT" sz="9600" dirty="0"/>
              <a:t>Secondo l'</a:t>
            </a:r>
            <a:r>
              <a:rPr lang="it-IT" sz="9600" i="1" dirty="0"/>
              <a:t>Orientamento di supporto 81</a:t>
            </a:r>
            <a:r>
              <a:rPr lang="it-IT" sz="9600" dirty="0"/>
              <a:t>,</a:t>
            </a:r>
          </a:p>
          <a:p>
            <a:pPr marL="1371600" indent="-1371600" algn="just">
              <a:buFont typeface="+mj-lt"/>
              <a:buAutoNum type="arabicPeriod"/>
            </a:pPr>
            <a:r>
              <a:rPr lang="it-IT" sz="9600" dirty="0"/>
              <a:t>quando effettua una valutazione dell’adeguatezza sulla base dell’esame del portafoglio complessivo del cliente, un’impresa dovrebbe assicurare un adeguato livello di diversificazione all’interno dello stesso, tenendo conto dell’esposizione del portafoglio del cliente ai diversi rischi finanziari (esposizione geografica, esposizione in valuta, esposizione alla classe di attività, ecc.). </a:t>
            </a:r>
          </a:p>
          <a:p>
            <a:pPr marL="1371600" indent="-1371600" algn="just">
              <a:buFont typeface="+mj-lt"/>
              <a:buAutoNum type="arabicPeriod"/>
            </a:pPr>
            <a:r>
              <a:rPr lang="it-IT" sz="9600" dirty="0"/>
              <a:t>Nei casi in cui, ad esempio, dal punto di vista dell’impresa, le dimensioni del portafoglio di un cliente siano troppo esigue per consentire un’efficace diversificazione in termini di rischio di credito, l’impresa potrebbe valutare la possibilità di indirizzare tali clienti verso tipi di investimenti «garantiti» o di per sé diversificati (ad esempio, un fondo di investimento diversificato).</a:t>
            </a:r>
          </a:p>
          <a:p>
            <a:pPr marL="1371600" indent="-1371600" algn="just">
              <a:buFont typeface="+mj-lt"/>
              <a:buAutoNum type="arabicPeriod"/>
            </a:pPr>
            <a:r>
              <a:rPr lang="it-IT" sz="9600" dirty="0"/>
              <a:t>Le imprese dovrebbero essere particolarmente prudenti per quanto riguarda il rischio di credito: sarebbe opportuno valutare in particolare l’esposizione del portafoglio del cliente un unico emittente o a emittenti appartenenti allo stesso gruppo. valutare in particolare l’esposizione del portafoglio del cliente un unico emittente o a emittenti appartenenti allo stesso gruppo.</a:t>
            </a:r>
          </a:p>
          <a:p>
            <a:pPr algn="just"/>
            <a:r>
              <a:rPr lang="it-IT" sz="9600" dirty="0"/>
              <a:t>Pop up</a:t>
            </a:r>
          </a:p>
          <a:p>
            <a:pPr algn="just"/>
            <a:r>
              <a:rPr lang="it-IT" sz="9600" b="1" i="0" dirty="0"/>
              <a:t>Banking Recovery and </a:t>
            </a:r>
            <a:r>
              <a:rPr lang="it-IT" sz="9600" b="1" i="0" dirty="0" err="1"/>
              <a:t>Resolution</a:t>
            </a:r>
            <a:r>
              <a:rPr lang="it-IT" sz="9600" b="1" i="0" dirty="0"/>
              <a:t> Directive</a:t>
            </a:r>
          </a:p>
          <a:p>
            <a:r>
              <a:rPr lang="it-IT" sz="9600" dirty="0"/>
              <a:t>Nell’operare attraverso i cosiddetti modelli di collocamento di strumenti propri, le imprese dovrebbero tenere presente la dichiarazione dell’ESMA del 2016 sulla </a:t>
            </a:r>
            <a:br>
              <a:rPr lang="it-IT" sz="9600" dirty="0"/>
            </a:br>
            <a:r>
              <a:rPr lang="it-IT" sz="9600" dirty="0"/>
              <a:t>direttiva n. 2014/59/UE (cd </a:t>
            </a:r>
            <a:r>
              <a:rPr lang="it-IT" sz="9600" i="1" dirty="0"/>
              <a:t>Banking Recovery and </a:t>
            </a:r>
            <a:r>
              <a:rPr lang="it-IT" sz="9600" i="1" dirty="0" err="1"/>
              <a:t>Resolution</a:t>
            </a:r>
            <a:r>
              <a:rPr lang="it-IT" sz="9600" i="1" dirty="0"/>
              <a:t> Directive,</a:t>
            </a:r>
            <a:r>
              <a:rPr lang="it-IT" sz="9600" dirty="0"/>
              <a:t> </a:t>
            </a:r>
            <a:r>
              <a:rPr lang="it-IT" sz="9600" u="sng" dirty="0">
                <a:hlinkClick r:id="rId3"/>
              </a:rPr>
              <a:t>BRRD</a:t>
            </a:r>
            <a:r>
              <a:rPr lang="it-IT" sz="9600" dirty="0"/>
              <a:t>) (cfr. </a:t>
            </a:r>
            <a:r>
              <a:rPr lang="it-IT" sz="9600" i="1" dirty="0"/>
              <a:t>MiFID </a:t>
            </a:r>
            <a:r>
              <a:rPr lang="it-IT" sz="9600" i="1" dirty="0" err="1"/>
              <a:t>practices</a:t>
            </a:r>
            <a:r>
              <a:rPr lang="it-IT" sz="9600" i="1" dirty="0"/>
              <a:t> for </a:t>
            </a:r>
            <a:r>
              <a:rPr lang="it-IT" sz="9600" i="1" dirty="0" err="1"/>
              <a:t>firms</a:t>
            </a:r>
            <a:r>
              <a:rPr lang="it-IT" sz="9600" i="1" dirty="0"/>
              <a:t> selling </a:t>
            </a:r>
            <a:r>
              <a:rPr lang="it-IT" sz="9600" i="1" dirty="0" err="1"/>
              <a:t>financial</a:t>
            </a:r>
            <a:r>
              <a:rPr lang="it-IT" sz="9600" i="1" dirty="0"/>
              <a:t> </a:t>
            </a:r>
            <a:r>
              <a:rPr lang="it-IT" sz="9600" i="1" dirty="0" err="1"/>
              <a:t>instruments</a:t>
            </a:r>
            <a:r>
              <a:rPr lang="it-IT" sz="9600" i="1" dirty="0"/>
              <a:t> </a:t>
            </a:r>
            <a:r>
              <a:rPr lang="it-IT" sz="9600" i="1" dirty="0" err="1"/>
              <a:t>subject</a:t>
            </a:r>
            <a:r>
              <a:rPr lang="it-IT" sz="9600" i="1" dirty="0"/>
              <a:t> to the BRRD </a:t>
            </a:r>
            <a:r>
              <a:rPr lang="it-IT" sz="9600" i="1" dirty="0" err="1"/>
              <a:t>resolution</a:t>
            </a:r>
            <a:r>
              <a:rPr lang="it-IT" sz="9600" i="1" dirty="0"/>
              <a:t> regime</a:t>
            </a:r>
            <a:r>
              <a:rPr lang="it-IT" sz="9600" dirty="0"/>
              <a:t> (ESMA/2016/902)), secondo cui dovrebbero evitare un’eccessiva concentrazione di investimenti in strumenti finanziari soggetti al regime di risoluzione emanato dall’impresa stessa o da entità dello stesso gruppo. </a:t>
            </a:r>
          </a:p>
          <a:p>
            <a:r>
              <a:rPr lang="it-IT" sz="9600" dirty="0"/>
              <a:t>Di conseguenza, oltre alle metodologie da applicare per la valutazione del rischio di credito dei prodotti (cfr. l’orientamento 7), le imprese dovrebbero adottare anche misure e procedure </a:t>
            </a:r>
            <a:r>
              <a:rPr lang="it-IT" sz="9600" i="1" dirty="0"/>
              <a:t>ad hoc </a:t>
            </a:r>
            <a:r>
              <a:rPr lang="it-IT" sz="9600" dirty="0"/>
              <a:t>volte a garantire che la concentrazione relativa al rischio di credito sia individuata, controllata e mitigata efficacemente (si potrebbe ad esempio prevedere l’individuazione di soglie </a:t>
            </a:r>
            <a:r>
              <a:rPr lang="it-IT" sz="9600" i="1" dirty="0"/>
              <a:t>ex ante</a:t>
            </a:r>
            <a:r>
              <a:rPr lang="it-IT" sz="9600" dirty="0"/>
              <a:t>).</a:t>
            </a:r>
          </a:p>
          <a:p>
            <a:pPr>
              <a:buNone/>
            </a:pPr>
            <a:r>
              <a:rPr lang="it-IT" sz="9600" dirty="0"/>
              <a:t> A tal fine, in linea con la summenzionata dichiarazione dell’ESMA, le imprese dovrebbero tenere conto anche delle caratteristiche specifiche dei titoli offerti (comprese le caratteristiche di rischio e le circostanze dell’emittente) nonché della situazione finanziaria dei clienti – compresa la loro capacità di sostenere perdite – e i loro obiettivi di investimento, compreso il loro profilo di rischio.</a:t>
            </a:r>
          </a:p>
          <a:p>
            <a:pPr algn="just"/>
            <a:endParaRPr lang="it-IT" sz="96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13</a:t>
            </a:fld>
            <a:endParaRPr lang="en-US"/>
          </a:p>
        </p:txBody>
      </p:sp>
    </p:spTree>
    <p:extLst>
      <p:ext uri="{BB962C8B-B14F-4D97-AF65-F5344CB8AC3E}">
        <p14:creationId xmlns:p14="http://schemas.microsoft.com/office/powerpoint/2010/main" val="8617597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Al fine di garantire la coerenza della valutazione dell’adeguatezza effettuata con strumenti automatizzati (anche se l’interazione con i clienti non avviene attraverso sistemi automatizzati), l'</a:t>
            </a:r>
            <a:r>
              <a:rPr lang="it-IT" i="1" dirty="0"/>
              <a:t>Orientamento di supporto 82</a:t>
            </a:r>
            <a:r>
              <a:rPr lang="it-IT" dirty="0"/>
              <a:t> richiede che</a:t>
            </a:r>
          </a:p>
          <a:p>
            <a:pPr marL="228600" indent="-228600">
              <a:buFont typeface="+mj-lt"/>
              <a:buAutoNum type="arabicPeriod"/>
            </a:pPr>
            <a:r>
              <a:rPr lang="it-IT" i="1" dirty="0"/>
              <a:t>l</a:t>
            </a:r>
            <a:r>
              <a:rPr lang="it-IT" dirty="0"/>
              <a:t>e imprese dovrebbero monitorare e verificare periodicamente gli algoritmi che contribuiscono a determinare l’adeguatezza delle operazioni raccomandate o intraprese per conto dei clienti. </a:t>
            </a:r>
          </a:p>
          <a:p>
            <a:pPr marL="228600" indent="-228600">
              <a:buFont typeface="+mj-lt"/>
              <a:buAutoNum type="arabicPeriod"/>
            </a:pPr>
            <a:r>
              <a:rPr lang="it-IT" dirty="0"/>
              <a:t>Nel definire tali algoritmi, le imprese dovrebbero: </a:t>
            </a:r>
          </a:p>
          <a:p>
            <a:pPr marL="228600" indent="-228600">
              <a:buFont typeface="+mj-lt"/>
              <a:buAutoNum type="arabicPeriod"/>
            </a:pPr>
            <a:r>
              <a:rPr lang="it-IT" dirty="0"/>
              <a:t>tenere conto della natura e delle caratteristiche dei prodotti inclusi nella loro offerta ai clienti;</a:t>
            </a:r>
          </a:p>
          <a:p>
            <a:pPr marL="228600" indent="-228600">
              <a:buFont typeface="+mj-lt"/>
              <a:buAutoNum type="arabicPeriod"/>
            </a:pPr>
            <a:r>
              <a:rPr lang="it-IT" dirty="0"/>
              <a:t>creare un’adeguata documentazione della struttura del sistema che esponga chiaramente la finalità, la portata e la struttura degli algoritmi; ove opportuno, i diagrammi decisionali o le norme per l’adozione delle decisioni dovrebbero far parte di tale documentazione;</a:t>
            </a:r>
          </a:p>
          <a:p>
            <a:pPr marL="228600" indent="-228600">
              <a:buFont typeface="+mj-lt"/>
              <a:buAutoNum type="arabicPeriod"/>
            </a:pPr>
            <a:r>
              <a:rPr lang="it-IT" dirty="0"/>
              <a:t>predisporre una strategia di verifica documentata che illustri la portata della verifica degli algoritmi e che dovrebbe comprendere piani di verifica, casi da verificare, risultati delle verifiche, risoluzione dei difetti (se pertinente) e i risultati finali delle verifiche;</a:t>
            </a:r>
          </a:p>
          <a:p>
            <a:pPr marL="228600" indent="-228600">
              <a:buFont typeface="+mj-lt"/>
              <a:buAutoNum type="arabicPeriod"/>
            </a:pPr>
            <a:r>
              <a:rPr lang="it-IT" dirty="0"/>
              <a:t>disporre di politiche e procedure adeguate per gestire eventuali modifiche apportate a un algoritmo, fra cui il monitoraggio e la tenuta di registri di tali modifiche (ciò comprende l’esistenza di dispositivi di sicurezza per monitorare e impedire l’accesso non autorizzato all’algoritmo);</a:t>
            </a:r>
          </a:p>
          <a:p>
            <a:pPr marL="228600" indent="-228600">
              <a:buFont typeface="+mj-lt"/>
              <a:buAutoNum type="arabicPeriod"/>
            </a:pPr>
            <a:r>
              <a:rPr lang="it-IT" dirty="0"/>
              <a:t>rivedere e aggiornare gli algoritmi per assicurare che rispecchino eventuali modifiche di rilievo (ad esempio le evoluzioni del mercato e le modifiche della legge applicabile) che possano incidere sulla loro efficacia;</a:t>
            </a:r>
          </a:p>
          <a:p>
            <a:pPr marL="228600" indent="-228600">
              <a:buFont typeface="+mj-lt"/>
              <a:buAutoNum type="arabicPeriod"/>
            </a:pPr>
            <a:r>
              <a:rPr lang="it-IT" dirty="0"/>
              <a:t>disporre di politiche e procedure che consentano di individuare eventuali errori nell’algoritmo e di gestirli adeguatamente, tra cui, ad esempio, la sospensione della prestazione dei servizi di consulenza qualora tali errori possano comportare una consulenza inadeguata e/o una violazione delle pertinenti disposizioni legislative o normative;</a:t>
            </a:r>
          </a:p>
          <a:p>
            <a:pPr marL="228600" indent="-228600">
              <a:buFont typeface="+mj-lt"/>
              <a:buAutoNum type="arabicPeriod"/>
            </a:pPr>
            <a:r>
              <a:rPr lang="it-IT" dirty="0"/>
              <a:t>disporre di risorse adeguate – comprese risorse umane e tecnologiche – finalizzate al monitoraggio e alla supervisione dei risultati degli algoritmi mediante un esame adeguato e tempestivo della consulenza fornita;</a:t>
            </a:r>
          </a:p>
          <a:p>
            <a:pPr marL="228600" indent="-228600">
              <a:buFont typeface="+mj-lt"/>
              <a:buAutoNum type="arabicPeriod"/>
            </a:pPr>
            <a:r>
              <a:rPr lang="it-IT" dirty="0"/>
              <a:t>e disporre di un adeguato processo di convalida interno per garantire che siano state seguite le misure fin qui indicate.</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14</a:t>
            </a:fld>
            <a:endParaRPr lang="en-US"/>
          </a:p>
        </p:txBody>
      </p:sp>
    </p:spTree>
    <p:extLst>
      <p:ext uri="{BB962C8B-B14F-4D97-AF65-F5344CB8AC3E}">
        <p14:creationId xmlns:p14="http://schemas.microsoft.com/office/powerpoint/2010/main" val="333699885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1371600" indent="-1371600" algn="just">
              <a:buFont typeface="+mj-lt"/>
              <a:buAutoNum type="arabicPeriod"/>
            </a:pPr>
            <a:r>
              <a:rPr lang="it-IT" sz="9600" b="0" i="0" u="none" dirty="0"/>
              <a:t>L'Orientamento generale 9 </a:t>
            </a:r>
          </a:p>
          <a:p>
            <a:pPr marL="1371600" indent="-1371600" algn="just">
              <a:buFont typeface="+mj-lt"/>
              <a:buAutoNum type="arabicPeriod"/>
            </a:pPr>
            <a:r>
              <a:rPr lang="it-IT" sz="9600" b="0" i="0" u="none" dirty="0"/>
              <a:t>prevede che le politiche e le procedure per la determinazione dell’adeguatezza dovrebbero far sì che, prima che un’impresa prenda una decisione sui prodotti di investimento da raccomandare o su cui investire nel portafoglio gestito per conto del cliente, venga effettuata una valutazione approfondita delle possibili alternative di investimento, tenendo conto dei costi e della complessità dei prodotti.</a:t>
            </a:r>
          </a:p>
          <a:p>
            <a:pPr marL="1371600" indent="-1371600" algn="just">
              <a:buFont typeface="+mj-lt"/>
              <a:buAutoNum type="arabicPeriod"/>
            </a:pPr>
            <a:r>
              <a:rPr lang="it-IT" sz="9600" b="0" i="0" u="none" dirty="0"/>
              <a:t>In pratica, le imprese dovrebbero attuare una procedura che tenga conto della natura del servizio, del modello di business e del tipo di prodotti forniti, per valutare i prodotti disponibili «equivalenti» tra loro in termini di capacità di soddisfare le esigenze e le circostanze del cliente, come ad esempio gli strumenti finanziari con mercati di riferimento simili e un analogo profilo di rischio/rendimento.</a:t>
            </a:r>
          </a:p>
          <a:p>
            <a:pPr marL="1371600" indent="-1371600" algn="just">
              <a:buFont typeface="+mj-lt"/>
              <a:buAutoNum type="arabicPeriod"/>
            </a:pPr>
            <a:r>
              <a:rPr lang="it-IT" sz="9600" b="0" i="0" u="none" dirty="0"/>
              <a:t>Nel caso di gamma ristretta di prodotti o di imprese che raccomandano un tipo di prodotto, quando la valutazione di prodotti «equivalenti» potrebbe essere limitata, è importante che i clienti siano pienamente consapevoli di tali circostanze. </a:t>
            </a:r>
          </a:p>
          <a:p>
            <a:pPr algn="just"/>
            <a:endParaRPr lang="it-IT" sz="9600" dirty="0"/>
          </a:p>
          <a:p>
            <a:pPr algn="just"/>
            <a:endParaRPr lang="it-IT" sz="9600" b="1" dirty="0"/>
          </a:p>
          <a:p>
            <a:pPr algn="just"/>
            <a:r>
              <a:rPr lang="it-IT" sz="9600" b="1" kern="1200" dirty="0">
                <a:solidFill>
                  <a:schemeClr val="tx1"/>
                </a:solidFill>
                <a:latin typeface="+mn-lt"/>
                <a:ea typeface="+mn-ea"/>
                <a:cs typeface="+mn-cs"/>
              </a:rPr>
              <a:t>Pop up</a:t>
            </a:r>
          </a:p>
          <a:p>
            <a:pPr algn="just"/>
            <a:r>
              <a:rPr lang="it-IT" sz="9600" b="1" kern="1200" dirty="0">
                <a:solidFill>
                  <a:schemeClr val="tx1"/>
                </a:solidFill>
                <a:latin typeface="+mn-lt"/>
                <a:ea typeface="+mn-ea"/>
                <a:cs typeface="+mn-cs"/>
              </a:rPr>
              <a:t>Orientamento di supporto 87</a:t>
            </a:r>
          </a:p>
          <a:p>
            <a:pPr marL="0" marR="0" lvl="0" indent="0" algn="just" defTabSz="685800" rtl="0" eaLnBrk="1" fontAlgn="auto" latinLnBrk="0" hangingPunct="1">
              <a:lnSpc>
                <a:spcPct val="100000"/>
              </a:lnSpc>
              <a:spcBef>
                <a:spcPts val="0"/>
              </a:spcBef>
              <a:spcAft>
                <a:spcPts val="0"/>
              </a:spcAft>
              <a:buClrTx/>
              <a:buSzTx/>
              <a:buFontTx/>
              <a:buNone/>
              <a:tabLst/>
              <a:defRPr/>
            </a:pPr>
            <a:r>
              <a:rPr lang="it-IT" sz="9600" kern="1200" dirty="0">
                <a:solidFill>
                  <a:schemeClr val="tx1"/>
                </a:solidFill>
                <a:latin typeface="+mn-lt"/>
                <a:ea typeface="+mn-ea"/>
                <a:cs typeface="+mn-cs"/>
              </a:rPr>
              <a:t>Le imprese dovrebbero inoltre essere in grado di giustificare le situazioni in cui un prodotto più costoso o complesso viene scelto o raccomandato al posto di un prodotto equivalente, tenendo conto del fatto che per la procedura di selezione dei prodotti nell’ambito della consulenza in materia di investimenti o della gestione del portafoglio possono essere presi in considerazione anche altri criteri (ad esempio la diversificazione del portafoglio, la liquidità o il livello di rischio). Le imprese dovrebbero documentare e tenere registri di tali decisioni; queste ultime, infatti, dovrebbero essere oggetto di specifica attenzione da parte delle funzioni di controllo all’interno dell’impresa. La relativa documentazione dovrebbe essere soggetta a revisioni interne. Nel fornire consulenza in materia di investimenti, le imprese potrebbero anche decidere – per specifici motivi ben definiti – di informare il cliente circa la decisione di scegliere lo strumento finanziario più costoso e complesso (Orientamento di supporto 87).</a:t>
            </a:r>
          </a:p>
          <a:p>
            <a:pPr algn="just"/>
            <a:endParaRPr lang="it-IT" sz="96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15</a:t>
            </a:fld>
            <a:endParaRPr lang="en-US"/>
          </a:p>
        </p:txBody>
      </p:sp>
    </p:spTree>
    <p:extLst>
      <p:ext uri="{BB962C8B-B14F-4D97-AF65-F5344CB8AC3E}">
        <p14:creationId xmlns:p14="http://schemas.microsoft.com/office/powerpoint/2010/main" val="2978287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buFont typeface="+mj-lt"/>
              <a:buAutoNum type="arabicPeriod"/>
            </a:pPr>
            <a:r>
              <a:rPr lang="it-IT" sz="900" kern="1200" dirty="0">
                <a:solidFill>
                  <a:schemeClr val="tx1"/>
                </a:solidFill>
                <a:latin typeface="+mn-lt"/>
                <a:ea typeface="+mn-ea"/>
                <a:cs typeface="+mn-cs"/>
              </a:rPr>
              <a:t>Ai sensi dell'Orientamento generale 10, </a:t>
            </a:r>
          </a:p>
          <a:p>
            <a:pPr marL="228600" indent="-228600">
              <a:buFont typeface="+mj-lt"/>
              <a:buAutoNum type="arabicPeriod"/>
            </a:pPr>
            <a:r>
              <a:rPr lang="it-IT" sz="900" kern="1200" dirty="0">
                <a:solidFill>
                  <a:schemeClr val="tx1"/>
                </a:solidFill>
                <a:latin typeface="+mn-lt"/>
                <a:ea typeface="+mn-ea"/>
                <a:cs typeface="+mn-cs"/>
              </a:rPr>
              <a:t>le imprese dovrebbero disporre di politiche e procedure adeguate per garantire che venga effettuata un’analisi dei costi e dei benefici di un passaggio affinché le imprese possano ragionevolmente dimostrare che i benefici attesi di tale cambiamento sono superiori ai costi. Le imprese dovrebbero inoltre istituire controlli adeguati a evitare l’elusione delle prescrizioni in materia della direttiva MiFID 2. Le decisioni in materia di investimenti quali il riequilibrio di un portafoglio in gestione, nel caso in cui una «strategia passiva» riproduca un indice (come concordato con il cliente), in genere non sarebbero considerate un cambiamento.</a:t>
            </a:r>
          </a:p>
          <a:p>
            <a:pPr marL="228600" indent="-228600">
              <a:buFont typeface="+mj-lt"/>
              <a:buAutoNum type="arabicPeriod"/>
            </a:pPr>
            <a:r>
              <a:rPr lang="it-IT" sz="900" kern="1200" dirty="0">
                <a:solidFill>
                  <a:schemeClr val="tx1"/>
                </a:solidFill>
                <a:latin typeface="+mn-lt"/>
                <a:ea typeface="+mn-ea"/>
                <a:cs typeface="+mn-cs"/>
              </a:rPr>
              <a:t>Per fugare eventuali dubbi, qualsiasi operazione senza tali soglie sarebbe considerata come un cambiamento di investimento. </a:t>
            </a:r>
          </a:p>
          <a:p>
            <a:pPr marL="228600" indent="-228600">
              <a:buFont typeface="+mj-lt"/>
              <a:buAutoNum type="arabicPeriod"/>
            </a:pPr>
            <a:r>
              <a:rPr lang="it-IT" sz="900" kern="1200" dirty="0">
                <a:solidFill>
                  <a:schemeClr val="tx1"/>
                </a:solidFill>
                <a:latin typeface="+mn-lt"/>
                <a:ea typeface="+mn-ea"/>
                <a:cs typeface="+mn-cs"/>
              </a:rPr>
              <a:t>Per i clienti di per sé professionali l’analisi costi benefici può essere effettuata a livello della strategia di investimento.</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16</a:t>
            </a:fld>
            <a:endParaRPr lang="en-US"/>
          </a:p>
        </p:txBody>
      </p:sp>
    </p:spTree>
    <p:extLst>
      <p:ext uri="{BB962C8B-B14F-4D97-AF65-F5344CB8AC3E}">
        <p14:creationId xmlns:p14="http://schemas.microsoft.com/office/powerpoint/2010/main" val="29169937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D'altra parte, </a:t>
            </a:r>
          </a:p>
          <a:p>
            <a:pPr marL="228600" indent="-228600">
              <a:buFont typeface="+mj-lt"/>
              <a:buAutoNum type="arabicPeriod"/>
            </a:pPr>
            <a:r>
              <a:rPr lang="it-IT" dirty="0"/>
              <a:t>le imprese dovrebbero tener conto di tutte le informazioni necessarie per poter effettuare un’analisi costi/benefici del cambiamento, vale a dire una valutazione dei vantaggi e degli svantaggi del nuovo o dei nuovi investimenti presi in considerazione. </a:t>
            </a:r>
          </a:p>
          <a:p>
            <a:pPr marL="228600" indent="-228600">
              <a:buFont typeface="+mj-lt"/>
              <a:buAutoNum type="arabicPeriod"/>
            </a:pPr>
            <a:r>
              <a:rPr lang="it-IT" dirty="0"/>
              <a:t>In tale contesto, potrebbero essere rilevanti i fattori di costo e beneficio sia monetari che non monetari. Essi potrebbero, ad esempio, includere:</a:t>
            </a:r>
          </a:p>
          <a:p>
            <a:pPr marL="228600" indent="-228600">
              <a:buFont typeface="+mj-lt"/>
              <a:buAutoNum type="arabicPeriod"/>
            </a:pPr>
            <a:r>
              <a:rPr lang="it-IT" dirty="0"/>
              <a:t>il rendimento netto atteso dell’operazione alternativa proposta (che tiene conto anche di eventuali costi a carico del </a:t>
            </a:r>
            <a:r>
              <a:rPr lang="it-IT" dirty="0" err="1"/>
              <a:t>cliebte</a:t>
            </a:r>
            <a:r>
              <a:rPr lang="it-IT" dirty="0"/>
              <a:t> da sostenere in anticipo) rispetto al rendimento netto atteso dell’investimento esistente (che dovrebbe prendere in considerazione anche eventuali costi associati all’uscita in cui il cliente potrebbe incorrere per cedere il prodotto già nel suo/loro portafoglio);</a:t>
            </a:r>
          </a:p>
          <a:p>
            <a:pPr marL="228600" indent="-228600">
              <a:buFont typeface="+mj-lt"/>
              <a:buAutoNum type="arabicPeriod"/>
            </a:pPr>
            <a:r>
              <a:rPr lang="it-IT" dirty="0"/>
              <a:t>un cambiamento delle circostanze e delle esigenze del cliente, che può essere la ragione per prendere in considerazione la possibilità di cambiare investimento, ad esempio la necessità di liquidità a breve termine a seguito di un evento familiare inatteso e non pianificato;</a:t>
            </a:r>
          </a:p>
          <a:p>
            <a:pPr marL="228600" indent="-228600">
              <a:buFont typeface="+mj-lt"/>
              <a:buAutoNum type="arabicPeriod"/>
            </a:pPr>
            <a:r>
              <a:rPr lang="it-IT" dirty="0"/>
              <a:t>un cambiamento delle caratteristiche dei prodotti o delle circostanze del mercato, che può essere un motivo per prendere in considerazione la possibilità di un cambiamento nel portafoglio del cliente, ad esempio se un prodotto diventa illiquido a causa dell’andamento del mercato;</a:t>
            </a:r>
          </a:p>
          <a:p>
            <a:pPr marL="228600" indent="-228600">
              <a:buFont typeface="+mj-lt"/>
              <a:buAutoNum type="arabicPeriod"/>
            </a:pPr>
            <a:r>
              <a:rPr lang="it-IT" dirty="0"/>
              <a:t>e benefici al portafoglio del cliente derivanti dal passaggio ad altri investimenti, come ad esempio una maggiore diversificazione del portafoglio, un maggiore allineamento del profilo di rischio del portafoglio agli obiettivi di rischio del cliente,  un aumento della liquidità del portafoglio, oppure una riduzione del rischio di credito complessivo del portafoglio.</a:t>
            </a:r>
          </a:p>
          <a:p>
            <a:pPr marL="0" indent="0">
              <a:buFont typeface="+mj-lt"/>
              <a:buNone/>
            </a:pPr>
            <a:endParaRPr lang="it-IT" dirty="0"/>
          </a:p>
          <a:p>
            <a:pPr marL="0" indent="0">
              <a:buFont typeface="+mj-lt"/>
              <a:buNone/>
            </a:pPr>
            <a:r>
              <a:rPr lang="it-IT" dirty="0"/>
              <a:t>Pop up</a:t>
            </a:r>
          </a:p>
          <a:p>
            <a:pPr marL="0" indent="0">
              <a:buFont typeface="+mj-lt"/>
              <a:buNone/>
            </a:pPr>
            <a:r>
              <a:rPr lang="it-IT" sz="900" dirty="0"/>
              <a:t>Orientamento di supporto 92</a:t>
            </a:r>
            <a:endParaRPr lang="it-IT" dirty="0"/>
          </a:p>
          <a:p>
            <a:pPr marL="0" marR="0" lvl="0" indent="0" algn="l" defTabSz="685800" rtl="0" eaLnBrk="1" fontAlgn="auto" latinLnBrk="0" hangingPunct="1">
              <a:lnSpc>
                <a:spcPct val="100000"/>
              </a:lnSpc>
              <a:spcBef>
                <a:spcPts val="0"/>
              </a:spcBef>
              <a:spcAft>
                <a:spcPts val="0"/>
              </a:spcAft>
              <a:buClrTx/>
              <a:buSzTx/>
              <a:buFont typeface="+mj-lt"/>
              <a:buNone/>
              <a:tabLst/>
              <a:defRPr/>
            </a:pPr>
            <a:r>
              <a:rPr lang="it-IT" sz="900" dirty="0"/>
              <a:t>Le imprese dovrebbero inoltre adottare sistemi e controlli atti a monitorare il rischio di elusione dell’obbligo di valutare i costi e i benefici del cambiamento raccomandato, ad esempio nei casi in cui il consiglio di vendere un prodotto è seguito dal consiglio di acquistarne un altro in un secondo momento (ad esempio qualche giorno dopo), ma le due operazioni erano, in realtà, strettamente collegate fin dall’inizio</a:t>
            </a:r>
            <a:r>
              <a:rPr lang="it-IT" dirty="0"/>
              <a:t>.</a:t>
            </a:r>
          </a:p>
          <a:p>
            <a:pPr marL="0" indent="0">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17</a:t>
            </a:fld>
            <a:endParaRPr lang="en-US"/>
          </a:p>
        </p:txBody>
      </p:sp>
    </p:spTree>
    <p:extLst>
      <p:ext uri="{BB962C8B-B14F-4D97-AF65-F5344CB8AC3E}">
        <p14:creationId xmlns:p14="http://schemas.microsoft.com/office/powerpoint/2010/main" val="35417684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sz="900" kern="1200" dirty="0">
                <a:solidFill>
                  <a:schemeClr val="tx1"/>
                </a:solidFill>
                <a:latin typeface="+mn-lt"/>
                <a:ea typeface="+mn-ea"/>
                <a:cs typeface="+mn-cs"/>
              </a:rPr>
              <a:t>Ai sensi dell'Orientamento di supporto 93, </a:t>
            </a:r>
          </a:p>
          <a:p>
            <a:pPr marL="228600" indent="-228600">
              <a:buFont typeface="+mj-lt"/>
              <a:buAutoNum type="arabicPeriod"/>
            </a:pPr>
            <a:r>
              <a:rPr lang="it-IT" sz="900" kern="1200" dirty="0">
                <a:solidFill>
                  <a:schemeClr val="tx1"/>
                </a:solidFill>
                <a:latin typeface="+mn-lt"/>
                <a:ea typeface="+mn-ea"/>
                <a:cs typeface="+mn-cs"/>
              </a:rPr>
              <a:t>se un’impresa utilizza strategie di portafoglio comuni o proposte di investimento tipo che si applicano a diversi clienti con lo stesso profilo di investimento (secondo quanto determinato dall’impresa), l’analisi costi/benefici di un passaggio ad altri investimenti potrebbe essere effettuata a un livello superiore rispetto a quello di ogni singolo cliente o di ogni singola operazione. </a:t>
            </a:r>
          </a:p>
          <a:p>
            <a:pPr marL="228600" indent="-228600">
              <a:buFont typeface="+mj-lt"/>
              <a:buAutoNum type="arabicPeriod"/>
            </a:pPr>
            <a:r>
              <a:rPr lang="it-IT" sz="900" kern="1200" dirty="0">
                <a:solidFill>
                  <a:schemeClr val="tx1"/>
                </a:solidFill>
                <a:latin typeface="+mn-lt"/>
                <a:ea typeface="+mn-ea"/>
                <a:cs typeface="+mn-cs"/>
              </a:rPr>
              <a:t>Più in particolare, quando un passaggio a un altro investimento è deciso a livello centrale, ad esempio nell’ambito di un comitato per gli investimenti o di un altro comitato che definisce strategie di portafoglio comuni o proposte di investimenti tipo, l’analisi costi/benefici potrebbe essere effettuata a livello di tale comitato. </a:t>
            </a:r>
          </a:p>
          <a:p>
            <a:pPr marL="228600" indent="-228600">
              <a:buFont typeface="+mj-lt"/>
              <a:buAutoNum type="arabicPeriod"/>
            </a:pPr>
            <a:r>
              <a:rPr lang="it-IT" sz="900" kern="1200" dirty="0">
                <a:solidFill>
                  <a:schemeClr val="tx1"/>
                </a:solidFill>
                <a:latin typeface="+mn-lt"/>
                <a:ea typeface="+mn-ea"/>
                <a:cs typeface="+mn-cs"/>
              </a:rPr>
              <a:t>In una situazione di questo tipo, l’impresa potrebbe anche stabilire, a livello del comitato competente, il motivo per cui per alcuni clienti non sarà portato a termine un cambiamento già deciso. Sebbene l’analisi costi/benefici possa essere effettuata a un livello superiore in tali situazioni, l’impresa dovrebbe comunque disporre di adeguati controlli per verificare che non esistano caratteristiche particolari di determinati clienti che possano richiedere un livello di analisi più discreto.</a:t>
            </a:r>
          </a:p>
          <a:p>
            <a:pPr marL="0" indent="0">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18</a:t>
            </a:fld>
            <a:endParaRPr lang="en-US"/>
          </a:p>
        </p:txBody>
      </p:sp>
    </p:spTree>
    <p:extLst>
      <p:ext uri="{BB962C8B-B14F-4D97-AF65-F5344CB8AC3E}">
        <p14:creationId xmlns:p14="http://schemas.microsoft.com/office/powerpoint/2010/main" val="14338572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Qualora un gestore di portafoglio abbia concordato con un cliente un mandato e una strategia di investimento più personalizzati per soddisfare le specifiche esigenze di investimento del cliente, sarebbe più opportuna un’analisi costi/benefici del cambiamento a livello del cliente, contrariamente all’esempio appena descritto. Per i clienti di per sé professionali l’analisi costi/benefici può essere effettuata a livello della strategia di investimento. </a:t>
            </a:r>
          </a:p>
          <a:p>
            <a:pPr marL="228600" indent="-228600">
              <a:buFont typeface="+mj-lt"/>
              <a:buAutoNum type="arabicPeriod"/>
            </a:pPr>
            <a:r>
              <a:rPr lang="it-IT" dirty="0"/>
              <a:t>Fatto salvo quanto detto, se un gestore di portafoglio ritiene che la composizione o i parametri di un portafoglio debbano essere modificati in modo non autorizzato rispetto al mandato convenuto con il cliente (ad esempio da una strategia orientata ai titoli azionari a una strategia incentrata sul reddito fisso), il gestore di portafoglio dovrebbe discuterne con il cliente e riesaminare o rivalutare l’adeguatezza per concordare un nuovo mandato.</a:t>
            </a:r>
          </a:p>
        </p:txBody>
      </p:sp>
      <p:sp>
        <p:nvSpPr>
          <p:cNvPr id="4" name="Slide Number Placeholder 3"/>
          <p:cNvSpPr>
            <a:spLocks noGrp="1"/>
          </p:cNvSpPr>
          <p:nvPr>
            <p:ph type="sldNum" sz="quarter" idx="10"/>
          </p:nvPr>
        </p:nvSpPr>
        <p:spPr/>
        <p:txBody>
          <a:bodyPr/>
          <a:lstStyle/>
          <a:p>
            <a:fld id="{E5037217-9793-4C9A-AF1C-443ACF2A3F9E}" type="slidenum">
              <a:rPr lang="en-US" smtClean="0"/>
              <a:pPr/>
              <a:t>19</a:t>
            </a:fld>
            <a:endParaRPr lang="en-US"/>
          </a:p>
        </p:txBody>
      </p:sp>
    </p:spTree>
    <p:extLst>
      <p:ext uri="{BB962C8B-B14F-4D97-AF65-F5344CB8AC3E}">
        <p14:creationId xmlns:p14="http://schemas.microsoft.com/office/powerpoint/2010/main" val="3351406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514350" indent="-514350" algn="just">
              <a:buFont typeface="+mj-lt"/>
              <a:buAutoNum type="arabicPeriod"/>
            </a:pPr>
            <a:r>
              <a:rPr lang="it-IT" sz="3400" dirty="0"/>
              <a:t>Continuiamo a esaminare gli orientamenti ESMA. Secondo l'</a:t>
            </a:r>
            <a:r>
              <a:rPr lang="it-IT" sz="3400" i="1" dirty="0"/>
              <a:t>Orientamento generale 5, </a:t>
            </a:r>
          </a:p>
          <a:p>
            <a:pPr marL="514350" indent="-514350" algn="just">
              <a:buFont typeface="+mj-lt"/>
              <a:buAutoNum type="arabicPeriod"/>
            </a:pPr>
            <a:r>
              <a:rPr lang="it-IT" sz="3400" dirty="0"/>
              <a:t>se l’impresa ha un rapporto continuativo con il cliente (ad esempio se presta servizi di consulenza o di servizi di gestione del portafoglio su base continuativa), per poter</a:t>
            </a:r>
            <a:r>
              <a:rPr lang="it-IT" sz="3400" i="1" dirty="0"/>
              <a:t> </a:t>
            </a:r>
            <a:r>
              <a:rPr lang="it-IT" sz="3400" dirty="0"/>
              <a:t>eseguire la valutazione dell’adeguatezza dovrebbe adottare procedure che definiscono:</a:t>
            </a:r>
          </a:p>
          <a:p>
            <a:pPr marL="514350" indent="-514350" algn="just">
              <a:buFont typeface="+mj-lt"/>
              <a:buAutoNum type="arabicPeriod"/>
            </a:pPr>
            <a:r>
              <a:rPr lang="it-IT" sz="3100" dirty="0"/>
              <a:t>quali informazioni acquisite sul cliente dovrebbero essere soggette ad aggiornamento e con quale frequenza e</a:t>
            </a:r>
          </a:p>
          <a:p>
            <a:pPr marL="514350" indent="-514350" algn="just">
              <a:buFont typeface="+mj-lt"/>
              <a:buAutoNum type="arabicPeriod"/>
            </a:pPr>
            <a:r>
              <a:rPr lang="it-IT" sz="3100" dirty="0"/>
              <a:t>le modalità dell’aggiornamento e le misure che l’impresa dovrebbe adottare quando si ricevono informazioni aggiuntive o aggiornate o quando il cliente non fornisce le informazioni richieste.</a:t>
            </a:r>
          </a:p>
          <a:p>
            <a:pPr marL="514350" indent="-514350" algn="just">
              <a:buFont typeface="+mj-lt"/>
              <a:buAutoNum type="arabicPeriod"/>
            </a:pPr>
            <a:r>
              <a:rPr lang="it-IT" sz="3100" dirty="0"/>
              <a:t>Prosegui nel corso per approfondire gli orientamenti di supporto a riguardo!</a:t>
            </a:r>
            <a:endParaRPr lang="it-IT" sz="34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a:t>
            </a:fld>
            <a:endParaRPr lang="en-US"/>
          </a:p>
        </p:txBody>
      </p:sp>
    </p:spTree>
    <p:extLst>
      <p:ext uri="{BB962C8B-B14F-4D97-AF65-F5344CB8AC3E}">
        <p14:creationId xmlns:p14="http://schemas.microsoft.com/office/powerpoint/2010/main" val="117331118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1371600" indent="-1371600">
              <a:buFont typeface="+mj-lt"/>
              <a:buAutoNum type="arabicPeriod"/>
            </a:pPr>
            <a:r>
              <a:rPr lang="it-IT" sz="9600" kern="1200" dirty="0">
                <a:solidFill>
                  <a:schemeClr val="tx1"/>
                </a:solidFill>
                <a:latin typeface="+mn-lt"/>
                <a:ea typeface="+mn-ea"/>
                <a:cs typeface="+mn-cs"/>
              </a:rPr>
              <a:t>L’Orientamento generale 11  richiede </a:t>
            </a:r>
          </a:p>
          <a:p>
            <a:pPr marL="1371600" indent="-1371600">
              <a:buFont typeface="+mj-lt"/>
              <a:buAutoNum type="arabicPeriod"/>
            </a:pPr>
            <a:r>
              <a:rPr lang="it-IT" sz="9600" kern="1200" dirty="0">
                <a:solidFill>
                  <a:schemeClr val="tx1"/>
                </a:solidFill>
                <a:latin typeface="+mn-lt"/>
                <a:ea typeface="+mn-ea"/>
                <a:cs typeface="+mn-cs"/>
              </a:rPr>
              <a:t>alle imprese  di garantire che il personale coinvolto in aspetti rilevanti del processo di adeguatezza possieda un livello adeguato di conoscenze e competenze.</a:t>
            </a:r>
          </a:p>
          <a:p>
            <a:pPr marL="1371600" indent="-1371600">
              <a:buFont typeface="+mj-lt"/>
              <a:buAutoNum type="arabicPeriod"/>
            </a:pPr>
            <a:r>
              <a:rPr lang="it-IT" sz="9600" kern="1200" dirty="0">
                <a:solidFill>
                  <a:schemeClr val="tx1"/>
                </a:solidFill>
                <a:latin typeface="+mn-lt"/>
                <a:ea typeface="+mn-ea"/>
                <a:cs typeface="+mn-cs"/>
              </a:rPr>
              <a:t>Secondo l'Orientamento di supporto 97, il personale  dell’intermediario deve comprendere il suo ruolo nel processo di valutazione dell’adeguatezza e possedere le qualifiche, le conoscenze e le competenze necessarie, compresa una sufficiente conoscenza delle norme e delle procedure pertinenti per l’esercizio delle responsabilità attribuitegli.</a:t>
            </a:r>
          </a:p>
          <a:p>
            <a:pPr marL="1371600" indent="-1371600">
              <a:buFont typeface="+mj-lt"/>
              <a:buAutoNum type="arabicPeriod"/>
            </a:pPr>
            <a:r>
              <a:rPr lang="it-IT" sz="9600" kern="1200" dirty="0">
                <a:solidFill>
                  <a:schemeClr val="tx1"/>
                </a:solidFill>
                <a:latin typeface="+mn-lt"/>
                <a:ea typeface="+mn-ea"/>
                <a:cs typeface="+mn-cs"/>
              </a:rPr>
              <a:t>Inoltre, l'Orientamento di supporto 98 prevede che il personale che fornisce ai clienti consulenza in materia di investimenti o informazioni sugli strumenti finanziari, i depositi strutturati, i servizi di investimento o i servizi accessori per conto dell’impresa (anche quando fornisce servizi di gestione del portafoglio) deve avere le conoscenze e le competenze necessarie, anche per quanto riguarda la valutazione dell’adeguatezza</a:t>
            </a:r>
            <a:r>
              <a:rPr lang="it-IT" sz="9600" dirty="0"/>
              <a:t>.</a:t>
            </a:r>
          </a:p>
          <a:p>
            <a:endParaRPr lang="it-IT" sz="9600" dirty="0"/>
          </a:p>
          <a:p>
            <a:r>
              <a:rPr lang="it-IT" sz="9600" dirty="0"/>
              <a:t>Pop up</a:t>
            </a:r>
          </a:p>
          <a:p>
            <a:r>
              <a:rPr lang="it-IT" sz="9600" b="1" i="0" dirty="0"/>
              <a:t>Orientamento di supporto 99</a:t>
            </a:r>
          </a:p>
          <a:p>
            <a:r>
              <a:rPr lang="it-IT" sz="9600" dirty="0"/>
              <a:t>Gli altri membri del personale che non interagiscono direttamente con i clienti, ma che sono coinvolti nella valutazione dell’adeguatezza in altro modo, devono comunque possedere le capacità, le conoscenze e le competenze necessarie a seconda del ruolo specifico che svolgono nel processo di determinazione dell’adeguatezza. Possono, ad esempio, elaborare i questionari, definire gli algoritmi alla base della valutazione dell’adeguatezza o altri aspetti necessari a condurre la valutazione dell’adeguatezza e controllare la conformità ai requisiti di adeguatezza. </a:t>
            </a:r>
          </a:p>
        </p:txBody>
      </p:sp>
      <p:sp>
        <p:nvSpPr>
          <p:cNvPr id="4" name="Slide Number Placeholder 3"/>
          <p:cNvSpPr>
            <a:spLocks noGrp="1"/>
          </p:cNvSpPr>
          <p:nvPr>
            <p:ph type="sldNum" sz="quarter" idx="10"/>
          </p:nvPr>
        </p:nvSpPr>
        <p:spPr/>
        <p:txBody>
          <a:bodyPr/>
          <a:lstStyle/>
          <a:p>
            <a:fld id="{E5037217-9793-4C9A-AF1C-443ACF2A3F9E}" type="slidenum">
              <a:rPr lang="en-US" smtClean="0"/>
              <a:pPr/>
              <a:t>20</a:t>
            </a:fld>
            <a:endParaRPr lang="en-US"/>
          </a:p>
        </p:txBody>
      </p:sp>
    </p:spTree>
    <p:extLst>
      <p:ext uri="{BB962C8B-B14F-4D97-AF65-F5344CB8AC3E}">
        <p14:creationId xmlns:p14="http://schemas.microsoft.com/office/powerpoint/2010/main" val="273515163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buFont typeface="+mj-lt"/>
              <a:buAutoNum type="arabicPeriod"/>
            </a:pPr>
            <a:r>
              <a:rPr lang="it-IT" dirty="0"/>
              <a:t>Prima di concludere, facciamo un breve cenno all'</a:t>
            </a:r>
            <a:r>
              <a:rPr lang="it-IT" i="1" dirty="0"/>
              <a:t>Orientamento generale 1</a:t>
            </a:r>
            <a:r>
              <a:rPr lang="it-IT" dirty="0"/>
              <a:t>2, secondo cui le imprese dovrebbero per lo meno:</a:t>
            </a:r>
          </a:p>
          <a:p>
            <a:pPr marL="228600" indent="-228600">
              <a:buFont typeface="+mj-lt"/>
              <a:buAutoNum type="arabicPeriod"/>
            </a:pPr>
            <a:r>
              <a:rPr lang="it-IT" dirty="0"/>
              <a:t>implementare procedure </a:t>
            </a:r>
            <a:r>
              <a:rPr lang="it-IT"/>
              <a:t>adeguate all’acquisizione </a:t>
            </a:r>
            <a:r>
              <a:rPr lang="it-IT" dirty="0"/>
              <a:t>e conservazione della documentazione, ordinate e trasparenti con riferimento alla valutazione dell’adeguatezza, compresa la raccolta di informazioni presso il cliente, eventuali consulenze in materia di investimenti fornite e tutti gli investimenti (e disinvestimenti) effettuati in seguito alla valutazione dell’adeguatezza e le relative relazioni fornite al cliente;</a:t>
            </a:r>
          </a:p>
          <a:p>
            <a:pPr marL="228600" indent="-228600">
              <a:buFont typeface="+mj-lt"/>
              <a:buAutoNum type="arabicPeriod"/>
            </a:pPr>
            <a:r>
              <a:rPr lang="it-IT" dirty="0"/>
              <a:t>garantire che le procedure in materia di acquisizione della documentazione siano studiate per consentire la rilevazione di errori riguardanti la valutazione dell’adeguatezza (quali, ad esempio, il mis-selling o la vendita di prodotti inadeguati);</a:t>
            </a:r>
          </a:p>
          <a:p>
            <a:pPr marL="228600" indent="-228600">
              <a:buFont typeface="+mj-lt"/>
              <a:buAutoNum type="arabicPeriod"/>
            </a:pPr>
            <a:r>
              <a:rPr lang="it-IT" dirty="0"/>
              <a:t>garantire che la documentazione conservata, comprese le relazioni sull’adeguatezza fornite ai clienti, sia accessibile alle persone interessate nell’impresa e alle autorità competenti;</a:t>
            </a:r>
          </a:p>
          <a:p>
            <a:pPr marL="228600" indent="-228600">
              <a:buFont typeface="+mj-lt"/>
              <a:buAutoNum type="arabicPeriod"/>
            </a:pPr>
            <a:r>
              <a:rPr lang="it-IT" dirty="0"/>
              <a:t>e disporre di adeguati processi per l’attenuazione di eventuali lacune o limiti delle procedure in materia di conservazione della documentazione.</a:t>
            </a:r>
          </a:p>
          <a:p>
            <a:endParaRPr lang="it-IT" sz="96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21</a:t>
            </a:fld>
            <a:endParaRPr lang="en-US"/>
          </a:p>
        </p:txBody>
      </p:sp>
    </p:spTree>
    <p:extLst>
      <p:ext uri="{BB962C8B-B14F-4D97-AF65-F5344CB8AC3E}">
        <p14:creationId xmlns:p14="http://schemas.microsoft.com/office/powerpoint/2010/main" val="11316747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lgn="just">
              <a:buFont typeface="+mj-lt"/>
              <a:buAutoNum type="arabicPeriod"/>
            </a:pPr>
            <a:r>
              <a:rPr lang="it-IT" sz="900" dirty="0"/>
              <a:t>Le imprese dovrebbero </a:t>
            </a:r>
          </a:p>
          <a:p>
            <a:pPr marL="228600" indent="-228600" algn="just">
              <a:buFont typeface="+mj-lt"/>
              <a:buAutoNum type="arabicPeriod"/>
            </a:pPr>
            <a:r>
              <a:rPr lang="it-IT" sz="900" dirty="0"/>
              <a:t>riesaminare periodicamente le informazioni sui clienti per assicurarsi che non diventino obsolete, imprecise o incomplete. </a:t>
            </a:r>
          </a:p>
          <a:p>
            <a:pPr marL="228600" indent="-228600" algn="just">
              <a:buFont typeface="+mj-lt"/>
              <a:buAutoNum type="arabicPeriod"/>
            </a:pPr>
            <a:r>
              <a:rPr lang="it-IT" sz="900" dirty="0"/>
              <a:t>A tal fine, dovrebbero attuare procedure che incoraggino i clienti ad aggiornare le informazioni inizialmente comunicate qualora intervengano cambiamenti significativi.</a:t>
            </a:r>
          </a:p>
          <a:p>
            <a:pPr marL="228600" indent="-228600" algn="just">
              <a:buFont typeface="+mj-lt"/>
              <a:buAutoNum type="arabicPeriod"/>
            </a:pPr>
            <a:r>
              <a:rPr lang="it-IT" sz="900" dirty="0"/>
              <a:t>Alcuni eventi possono portare a un processo di aggiornamento, come succede, ad esempio, nel caso di clienti che raggiungono l’età pensionabile.</a:t>
            </a:r>
          </a:p>
          <a:p>
            <a:pPr algn="just"/>
            <a:endParaRPr lang="it-IT" sz="900" dirty="0"/>
          </a:p>
          <a:p>
            <a:pPr algn="just"/>
            <a:endParaRPr lang="it-IT" sz="900" dirty="0"/>
          </a:p>
          <a:p>
            <a:pPr marL="0" indent="0" algn="just">
              <a:buFont typeface="+mj-lt"/>
              <a:buNone/>
            </a:pPr>
            <a:r>
              <a:rPr lang="it-IT" sz="900" dirty="0"/>
              <a:t>Pop up</a:t>
            </a:r>
          </a:p>
          <a:p>
            <a:pPr marL="0" indent="0" algn="just">
              <a:buFont typeface="+mj-lt"/>
              <a:buNone/>
            </a:pPr>
            <a:r>
              <a:rPr lang="it-IT" sz="900" b="1" dirty="0"/>
              <a:t>La frequenza degli aggiornamenti </a:t>
            </a:r>
          </a:p>
          <a:p>
            <a:pPr marL="0" indent="0" algn="just">
              <a:buFont typeface="+mj-lt"/>
              <a:buNone/>
            </a:pPr>
            <a:r>
              <a:rPr lang="it-IT" sz="900" dirty="0"/>
              <a:t>La frequenza degli aggiornamenti può variare, ad esempio, a seconda dei profili di rischio dei clienti e tenendo conto del tipo di strumento finanziario raccomandato. Sulla scorta delle informazioni raccolte su un cliente nell’ambito dei requisiti di adeguatezza, un’impresa determinerà il profilo di rischio degli investimenti del cliente, vale a dire il tipo di servizi di investimento o di strumenti finanziari che, in generale, possono essere adatti a tale cliente, tenendo conto delle sue conoscenze ed esperienze, della sua situazione finanziaria (ivi compresa la sua capacità di sostenere perdite) e dei suoi obiettivi di investimento (compresa la sua tolleranza al rischio). Ad esempio, un profilo di rischio che dà al cliente accesso a una gamma più ampia di prodotti più rischiosi è un elemento che può richiedere un aggiornamento più frequente. </a:t>
            </a: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3</a:t>
            </a:fld>
            <a:endParaRPr lang="en-US"/>
          </a:p>
        </p:txBody>
      </p:sp>
    </p:spTree>
    <p:extLst>
      <p:ext uri="{BB962C8B-B14F-4D97-AF65-F5344CB8AC3E}">
        <p14:creationId xmlns:p14="http://schemas.microsoft.com/office/powerpoint/2010/main" val="2196501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lgn="just">
              <a:buFont typeface="+mj-lt"/>
              <a:buAutoNum type="arabicPeriod"/>
            </a:pPr>
            <a:r>
              <a:rPr lang="it-IT" dirty="0"/>
              <a:t>E’ importante che</a:t>
            </a:r>
          </a:p>
          <a:p>
            <a:pPr marL="228600" indent="-228600" algn="just">
              <a:buFont typeface="+mj-lt"/>
              <a:buAutoNum type="arabicPeriod"/>
            </a:pPr>
            <a:r>
              <a:rPr lang="it-IT" dirty="0"/>
              <a:t>le imprese adottino misure volte ad attenuare il rischio di indurre il cliente ad aggiornare il proprio profilo al fine di renderlo idoneo a un determinato prodotto di investimento che altrimenti sarebbe inadatto a lui, senza che vi sia una vera e propria modifica della situazione del cliente. Come esempio di buona prassi per affrontare questo tipo di rischi, </a:t>
            </a:r>
          </a:p>
          <a:p>
            <a:pPr marL="228600" indent="-228600" algn="just">
              <a:buFont typeface="+mj-lt"/>
              <a:buAutoNum type="arabicPeriod"/>
            </a:pPr>
            <a:r>
              <a:rPr lang="it-IT" dirty="0"/>
              <a:t>le imprese potrebbero adottare procedure volte a verificare, prima o dopo le operazioni, se un profilo del cliente sia stato aggiornato troppo spesso o solo dopo un breve periodo di tempo dall’ultima modifica (soprattutto se tale modifica si è verificata nei giorni immediatamente precedenti l’investimento raccomandato). Tali situazioni sarebbero quindi inoltrate o segnalate alla funzione di controllo competente. </a:t>
            </a:r>
          </a:p>
          <a:p>
            <a:pPr marL="228600" indent="-228600" algn="just">
              <a:buFont typeface="+mj-lt"/>
              <a:buAutoNum type="arabicPeriod"/>
            </a:pPr>
            <a:r>
              <a:rPr lang="it-IT" dirty="0"/>
              <a:t>Queste politiche e procedure sono particolarmente importanti quando sussiste maggiormente il rischio che l’interesse dell’impresa possa entrare in conflitto con i migliori interessi dei suoi clienti, ad esempio nelle situazioni di collocamento di strumenti propri o quando l’impresa riceve incentivi per la distribuzione di un prodotto. Un altro fattore di rilievo da prendere in considerazione in questo contesto è anche il tipo di interazione che si verifica con il cliente (ad esempio </a:t>
            </a:r>
            <a:r>
              <a:rPr lang="it-IT" i="1" dirty="0"/>
              <a:t>de </a:t>
            </a:r>
            <a:r>
              <a:rPr lang="it-IT" i="1" dirty="0" err="1"/>
              <a:t>visu</a:t>
            </a:r>
            <a:r>
              <a:rPr lang="it-IT" dirty="0"/>
              <a:t> o attraverso un sistema automatizzato).</a:t>
            </a:r>
          </a:p>
          <a:p>
            <a:pPr marL="228600" indent="-228600" algn="just">
              <a:buFont typeface="+mj-lt"/>
              <a:buAutoNum type="arabicPeriod"/>
            </a:pPr>
            <a:r>
              <a:rPr lang="it-IT" dirty="0"/>
              <a:t>Le imprese dovrebbero altresì informare il cliente quando le informazioni supplementari fornite danno luogo a una modifica del suo profilo: se diventa più rischioso (e quindi, potenzialmente, una più ampia gamma di prodotti più rischiosi e più complessi potrebbe risultare idonea per il cliente, con il conseguente rischio di incorrere in maggiori perdite) o, viceversa, più prudenziale (e quindi potrebbe risultare idonea al suo profilo una gamma più ristretta di prodotti).</a:t>
            </a:r>
          </a:p>
          <a:p>
            <a:pPr marL="0" indent="0" algn="just">
              <a:buFont typeface="+mj-lt"/>
              <a:buNone/>
            </a:pP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4</a:t>
            </a:fld>
            <a:endParaRPr lang="en-US"/>
          </a:p>
        </p:txBody>
      </p:sp>
    </p:spTree>
    <p:extLst>
      <p:ext uri="{BB962C8B-B14F-4D97-AF65-F5344CB8AC3E}">
        <p14:creationId xmlns:p14="http://schemas.microsoft.com/office/powerpoint/2010/main" val="13807596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1143000" indent="-1143000" algn="just">
              <a:buFont typeface="+mj-lt"/>
              <a:buAutoNum type="arabicPeriod"/>
            </a:pPr>
            <a:r>
              <a:rPr lang="it-IT" sz="6000" b="0" i="1" dirty="0"/>
              <a:t>Il </a:t>
            </a:r>
            <a:r>
              <a:rPr lang="it-IT" sz="6000" b="0" dirty="0"/>
              <a:t>regolamento delegato MiFID 2 definisce</a:t>
            </a:r>
            <a:r>
              <a:rPr lang="it-IT" sz="6000" b="0" i="1" dirty="0"/>
              <a:t> </a:t>
            </a:r>
            <a:r>
              <a:rPr lang="it-IT" sz="6000" b="0" dirty="0"/>
              <a:t>le modalità secondo cui dovrebbe essere effettuata la valutazione dell’adeguatezza nelle situazioni in cui il cliente è una persona fisica rappresentata da</a:t>
            </a:r>
            <a:r>
              <a:rPr lang="it-IT" sz="6000" b="0" i="1" dirty="0"/>
              <a:t> </a:t>
            </a:r>
            <a:r>
              <a:rPr lang="it-IT" sz="6000" b="0" dirty="0"/>
              <a:t>un’altra persona fisica o è una persona giuridica che ha richiesto il trattamento come</a:t>
            </a:r>
            <a:r>
              <a:rPr lang="it-IT" sz="6000" b="0" i="1" dirty="0"/>
              <a:t> </a:t>
            </a:r>
            <a:r>
              <a:rPr lang="it-IT" sz="6000" b="0" dirty="0"/>
              <a:t>cliente professionale. </a:t>
            </a:r>
          </a:p>
          <a:p>
            <a:pPr marL="1143000" indent="-1143000" algn="just">
              <a:buFont typeface="+mj-lt"/>
              <a:buAutoNum type="arabicPeriod"/>
            </a:pPr>
            <a:r>
              <a:rPr lang="it-IT" sz="6000" b="0" dirty="0"/>
              <a:t>In tal caso la situazione finanziaria e gli obiettivi di investimento sono quelli della persona giuridica o, in relazione alla persona fisica, del cliente sottostante piuttosto che quelli del rappresentante. </a:t>
            </a:r>
          </a:p>
          <a:p>
            <a:pPr marL="1143000" indent="-1143000" algn="just">
              <a:buFont typeface="+mj-lt"/>
              <a:buAutoNum type="arabicPeriod"/>
            </a:pPr>
            <a:r>
              <a:rPr lang="it-IT" sz="6000" b="0" dirty="0"/>
              <a:t>Le conoscenze ed esperienze sono quelle del rappresentante della persona fisica o della persona autorizzata a effettuare operazioni per conto del cliente sottostante. Sembra ragionevole che possa applicarsi lo stesso approccio a tutte le persone giuridiche, indipendentemente dal fatto che esse possano aver chiesto o meno di essere trattate come clienti professionali.</a:t>
            </a:r>
          </a:p>
          <a:p>
            <a:pPr marL="1143000" indent="-1143000" algn="just">
              <a:buFont typeface="+mj-lt"/>
              <a:buAutoNum type="arabicPeriod"/>
            </a:pPr>
            <a:r>
              <a:rPr lang="it-IT" sz="6000" b="0" dirty="0"/>
              <a:t>Le imprese dovrebbero garantire che le loro procedure integrino adeguatamente questo articolo all’interno della loro organizzazione, il che significherebbe tra l’altro verificare che il rappresentante sia effettivamente – secondo il diritto nazionale pertinente – autorizzato a effettuare operazioni per conto del cliente sottostante.</a:t>
            </a:r>
            <a:endParaRPr lang="it-IT"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5</a:t>
            </a:fld>
            <a:endParaRPr lang="en-US"/>
          </a:p>
        </p:txBody>
      </p:sp>
    </p:spTree>
    <p:extLst>
      <p:ext uri="{BB962C8B-B14F-4D97-AF65-F5344CB8AC3E}">
        <p14:creationId xmlns:p14="http://schemas.microsoft.com/office/powerpoint/2010/main" val="22140715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lgn="just">
              <a:buFont typeface="+mj-lt"/>
              <a:buAutoNum type="arabicPeriod"/>
            </a:pPr>
            <a:r>
              <a:rPr lang="it-IT" sz="1100" dirty="0"/>
              <a:t>Se il cliente è un gruppo di due o più persone fisiche e non è previsto un rappresentante ai sensi della legislazione nazionale applicabile, </a:t>
            </a:r>
          </a:p>
          <a:p>
            <a:pPr marL="228600" indent="-228600" algn="just">
              <a:buFont typeface="+mj-lt"/>
              <a:buAutoNum type="arabicPeriod"/>
            </a:pPr>
            <a:r>
              <a:rPr lang="it-IT" sz="1100" dirty="0"/>
              <a:t>la politica dell’impresa dovrebbe individuare da chi saranno raccolte le informazioni necessarie e come sarà effettuata la valutazione dell’adeguatezza. </a:t>
            </a:r>
          </a:p>
          <a:p>
            <a:pPr marL="228600" indent="-228600" algn="just">
              <a:buFont typeface="+mj-lt"/>
              <a:buAutoNum type="arabicPeriod"/>
            </a:pPr>
            <a:r>
              <a:rPr lang="it-IT" sz="1100" dirty="0"/>
              <a:t>I clienti dovrebbero essere adeguatamente informati in merito all’approccio dell’impresa e all’impatto di tale approccio sul modo in cui la valutazione dell’adeguatezza viene svolta nella pratica.</a:t>
            </a:r>
          </a:p>
          <a:p>
            <a:pPr marL="228600" indent="-228600" algn="just">
              <a:buFont typeface="+mj-lt"/>
              <a:buAutoNum type="arabicPeriod"/>
            </a:pPr>
            <a:r>
              <a:rPr lang="it-IT" sz="1100" dirty="0"/>
              <a:t>Le imprese potrebbero prendere in considerazione uno dei seguenti approcci:</a:t>
            </a:r>
          </a:p>
          <a:p>
            <a:pPr marL="228600" indent="-228600" algn="just">
              <a:buFont typeface="+mj-lt"/>
              <a:buAutoNum type="arabicPeriod"/>
            </a:pPr>
            <a:r>
              <a:rPr lang="it-IT" sz="800" dirty="0"/>
              <a:t>potrebbero scegliere di invitare il gruppo di due o più persone fisiche a designare un rappresentante; oppure</a:t>
            </a:r>
          </a:p>
          <a:p>
            <a:pPr marL="228600" indent="-228600" algn="just">
              <a:buFont typeface="+mj-lt"/>
              <a:buAutoNum type="arabicPeriod"/>
            </a:pPr>
            <a:r>
              <a:rPr lang="it-IT" sz="800" dirty="0"/>
              <a:t>Potrebbero valutare la possibilità di raccogliere informazioni su ogni singolo cliente e valutare l’adeguatezza per ogni singolo cliente.</a:t>
            </a:r>
          </a:p>
          <a:p>
            <a:pPr marL="0" indent="0" algn="just">
              <a:buFont typeface="+mj-lt"/>
              <a:buNone/>
            </a:pPr>
            <a:endParaRPr lang="it-IT" sz="800" dirty="0"/>
          </a:p>
          <a:p>
            <a:pPr marL="0" indent="0" algn="just">
              <a:buFont typeface="+mj-lt"/>
              <a:buNone/>
            </a:pPr>
            <a:r>
              <a:rPr lang="it-IT" sz="800" dirty="0"/>
              <a:t>Pop up</a:t>
            </a:r>
            <a:endParaRPr lang="it-IT" sz="800" u="none" dirty="0"/>
          </a:p>
          <a:p>
            <a:pPr algn="just"/>
            <a:r>
              <a:rPr lang="it-IT" sz="800" b="1" u="none" dirty="0"/>
              <a:t>Invitare il gruppo di due o più persone fisiche a designare un rappresentante</a:t>
            </a:r>
          </a:p>
          <a:p>
            <a:pPr algn="just"/>
            <a:r>
              <a:rPr lang="it-IT" sz="800" dirty="0"/>
              <a:t>Se il gruppo di due o più persone fisiche accetta di designare un rappresentante, si potrebbe seguire lo stesso approccio di cui all’articolo 54, paragrafo 6, secondo comma, del regolamento delegato MiFID 2: le conoscenze ed esperienze sono quelle del rappresentante della persona fisica, mentre la situazione finanziaria e gli obiettivi di investimento sarebbero quelli del(i) cliente(i) sottostante(i). La designazione dovrebbe essere effettuata per iscritto, nel rispetto della legislazione nazionale applicabile, e registrata dall’impresa interessata. I clienti – facenti parte del gruppo – dovrebbero essere chiaramente informati, per iscritto, in merito all’impatto che un accordo tra clienti potrebbe avere sulla tutela dei loro rispettivi interessi (</a:t>
            </a:r>
            <a:r>
              <a:rPr lang="it-IT" sz="800" i="1" dirty="0"/>
              <a:t>Orientamento di supporto </a:t>
            </a:r>
            <a:r>
              <a:rPr lang="it-IT" sz="800" dirty="0"/>
              <a:t>65)</a:t>
            </a:r>
          </a:p>
          <a:p>
            <a:pPr marL="0" indent="0" algn="just">
              <a:buFont typeface="+mj-lt"/>
              <a:buNone/>
            </a:pPr>
            <a:endParaRPr lang="it-IT" sz="800" dirty="0"/>
          </a:p>
        </p:txBody>
      </p:sp>
      <p:sp>
        <p:nvSpPr>
          <p:cNvPr id="4" name="Slide Number Placeholder 3"/>
          <p:cNvSpPr>
            <a:spLocks noGrp="1"/>
          </p:cNvSpPr>
          <p:nvPr>
            <p:ph type="sldNum" sz="quarter" idx="10"/>
          </p:nvPr>
        </p:nvSpPr>
        <p:spPr/>
        <p:txBody>
          <a:bodyPr/>
          <a:lstStyle/>
          <a:p>
            <a:fld id="{E5037217-9793-4C9A-AF1C-443ACF2A3F9E}" type="slidenum">
              <a:rPr lang="en-US" smtClean="0"/>
              <a:pPr/>
              <a:t>6</a:t>
            </a:fld>
            <a:endParaRPr lang="en-US"/>
          </a:p>
        </p:txBody>
      </p:sp>
    </p:spTree>
    <p:extLst>
      <p:ext uri="{BB962C8B-B14F-4D97-AF65-F5344CB8AC3E}">
        <p14:creationId xmlns:p14="http://schemas.microsoft.com/office/powerpoint/2010/main" val="417136287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228600" indent="-228600" algn="just">
              <a:buFont typeface="+mj-lt"/>
              <a:buAutoNum type="arabicPeriod"/>
            </a:pPr>
            <a:r>
              <a:rPr lang="it-IT" dirty="0"/>
              <a:t>Quando un’impresa decide di raccogliere informazioni e valutare l’adeguatezza per ogni singolo cliente del gruppo, se sussistono differenze significative in termini di caratteristiche dei singoli clienti in questione (ad esempio se l’impresa li classificherebbe in diversi profili di investimento), </a:t>
            </a:r>
          </a:p>
          <a:p>
            <a:pPr marL="228600" indent="-228600" algn="just">
              <a:buFont typeface="+mj-lt"/>
              <a:buAutoNum type="arabicPeriod"/>
            </a:pPr>
            <a:r>
              <a:rPr lang="it-IT" dirty="0"/>
              <a:t>come garantire la coerenza dei servizi di consulenza in materia di investimenti o di gestione del portafoglio erogati per quanto riguarda le attività o il portafoglio di quel gruppo di clienti? In questa situazione, uno strumento finanziario può essere adatto a un cliente appartenente al gruppo ma non a un altro. </a:t>
            </a:r>
          </a:p>
          <a:p>
            <a:pPr marL="228600" indent="-228600" algn="just">
              <a:buFont typeface="+mj-lt"/>
              <a:buAutoNum type="arabicPeriod"/>
            </a:pPr>
            <a:r>
              <a:rPr lang="it-IT" dirty="0"/>
              <a:t>La politica dell’impresa dovrebbe specificare chiaramente come gestirà questo tipo di situazioni. </a:t>
            </a:r>
          </a:p>
          <a:p>
            <a:pPr marL="228600" indent="-228600" algn="just">
              <a:buFont typeface="+mj-lt"/>
              <a:buAutoNum type="arabicPeriod"/>
            </a:pPr>
            <a:r>
              <a:rPr lang="it-IT" dirty="0"/>
              <a:t>Anche in questo caso, l’impresa dovrebbe adottare l’approccio più prudente, tenendo conto delle informazioni sul cliente che, all’interno del gruppo, ha le conoscenze e l’esperienza minori, la situazione finanziaria più debole o gli obiettivi di investimento più prudenziali. In alternativa, la politica dell’impresa può anche precisare che non sarà in grado di fornire consulenza in materia di investimenti o servizi di gestione del portafoglio in una situazione simile. In tale </a:t>
            </a:r>
          </a:p>
          <a:p>
            <a:pPr marL="228600" indent="-228600" algn="just">
              <a:buFont typeface="+mj-lt"/>
              <a:buAutoNum type="arabicPeriod"/>
            </a:pPr>
            <a:r>
              <a:rPr lang="it-IT" dirty="0"/>
              <a:t>contesto, va osservato che raccogliere informazioni su tutti i clienti del gruppo e considerare, ai fini della valutazione, un profilo medio del livello di conoscenze e competenze di tutti, probabilmente non sarebbe conforme al principio generale di agire nel migliore interesse dei clienti.</a:t>
            </a:r>
          </a:p>
        </p:txBody>
      </p:sp>
      <p:sp>
        <p:nvSpPr>
          <p:cNvPr id="4" name="Slide Number Placeholder 3"/>
          <p:cNvSpPr>
            <a:spLocks noGrp="1"/>
          </p:cNvSpPr>
          <p:nvPr>
            <p:ph type="sldNum" sz="quarter" idx="10"/>
          </p:nvPr>
        </p:nvSpPr>
        <p:spPr/>
        <p:txBody>
          <a:bodyPr/>
          <a:lstStyle/>
          <a:p>
            <a:fld id="{E5037217-9793-4C9A-AF1C-443ACF2A3F9E}" type="slidenum">
              <a:rPr lang="en-US" smtClean="0"/>
              <a:pPr/>
              <a:t>7</a:t>
            </a:fld>
            <a:endParaRPr lang="en-US"/>
          </a:p>
        </p:txBody>
      </p:sp>
    </p:spTree>
    <p:extLst>
      <p:ext uri="{BB962C8B-B14F-4D97-AF65-F5344CB8AC3E}">
        <p14:creationId xmlns:p14="http://schemas.microsoft.com/office/powerpoint/2010/main" val="3540060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mj-lt"/>
              <a:buNone/>
            </a:pPr>
            <a:r>
              <a:rPr lang="en-US" dirty="0"/>
              <a:t>AUDIO</a:t>
            </a:r>
          </a:p>
          <a:p>
            <a:pPr marL="228600" indent="-228600" algn="just">
              <a:buFont typeface="+mj-lt"/>
              <a:buAutoNum type="arabicPeriod"/>
            </a:pPr>
            <a:r>
              <a:rPr lang="it-IT" dirty="0"/>
              <a:t>Secondo l'</a:t>
            </a:r>
            <a:r>
              <a:rPr lang="it-IT" i="1" dirty="0"/>
              <a:t>Orientamento generale </a:t>
            </a:r>
            <a:r>
              <a:rPr lang="it-IT" dirty="0"/>
              <a:t>7, </a:t>
            </a:r>
          </a:p>
          <a:p>
            <a:pPr marL="228600" indent="-228600" algn="just">
              <a:buFont typeface="+mj-lt"/>
              <a:buAutoNum type="arabicPeriod"/>
            </a:pPr>
            <a:r>
              <a:rPr lang="it-IT" dirty="0"/>
              <a:t>le imprese dovrebbero far sì che le politiche e le procedure attuate per comprendere le</a:t>
            </a:r>
            <a:r>
              <a:rPr lang="it-IT" i="1" dirty="0"/>
              <a:t> </a:t>
            </a:r>
            <a:r>
              <a:rPr lang="it-IT" dirty="0"/>
              <a:t>caratteristiche, la natura e gli elementi dei prodotti di investimento (compresi i costi e i</a:t>
            </a:r>
            <a:r>
              <a:rPr lang="it-IT" i="1" dirty="0"/>
              <a:t> </a:t>
            </a:r>
            <a:r>
              <a:rPr lang="it-IT" dirty="0"/>
              <a:t>rischi) consentano loro di raccomandare investimenti adeguati o di investire in prodotti</a:t>
            </a:r>
            <a:r>
              <a:rPr lang="it-IT" i="1" dirty="0"/>
              <a:t> </a:t>
            </a:r>
            <a:r>
              <a:rPr lang="it-IT" dirty="0"/>
              <a:t>adeguati per conto dei loro clienti. </a:t>
            </a:r>
          </a:p>
          <a:p>
            <a:pPr marL="228600" indent="-228600" algn="just">
              <a:buFont typeface="+mj-lt"/>
              <a:buAutoNum type="arabicPeriod"/>
            </a:pPr>
            <a:r>
              <a:rPr lang="it-IT" dirty="0"/>
              <a:t>Le imprese dovrebbero adottare procedure, metodi e strumenti solidi e obiettivi che consentano loro di valutare adeguatamente le diverse caratteristiche e i fattori di rischio pertinenti (quali il rischio di credito, il rischio di mercato, il rischio di liquidità, ecc.) di ciascun prodotto di investimento che possono raccomandare o nel quale possono investire per conto dei clienti. </a:t>
            </a:r>
          </a:p>
          <a:p>
            <a:pPr algn="just"/>
            <a:endParaRPr lang="it-IT" dirty="0"/>
          </a:p>
          <a:p>
            <a:pPr algn="just"/>
            <a:r>
              <a:rPr lang="it-IT" dirty="0"/>
              <a:t>Pop up</a:t>
            </a:r>
          </a:p>
          <a:p>
            <a:pPr algn="just"/>
            <a:r>
              <a:rPr lang="it-IT" b="1" dirty="0"/>
              <a:t>Orientamento di supporto 70</a:t>
            </a:r>
          </a:p>
          <a:p>
            <a:pPr algn="just"/>
            <a:r>
              <a:rPr lang="it-IT" dirty="0"/>
              <a:t>Dovrebbe essere prevista anche l’analisi svolta dall’impresa ai fini degli obblighi di </a:t>
            </a:r>
            <a:r>
              <a:rPr lang="it-IT" i="1" dirty="0"/>
              <a:t>governance </a:t>
            </a:r>
            <a:r>
              <a:rPr lang="it-IT" dirty="0"/>
              <a:t>dei prodotti. In questo contesto, le imprese dovrebbero valutare attentamente in che modo determinati prodotti potrebbero comportarsi in date circostanze (ad esempio obbligazioni convertibili o altri strumenti di debito, soggetti alla direttiva sul risanamento e la risoluzione delle banche, che possono, ad esempio, convertirsi in  azioni.</a:t>
            </a:r>
            <a:endParaRPr lang="it-IT" dirty="0">
              <a:solidFill>
                <a:srgbClr val="FF0000"/>
              </a:solidFill>
            </a:endParaRPr>
          </a:p>
        </p:txBody>
      </p:sp>
      <p:sp>
        <p:nvSpPr>
          <p:cNvPr id="4" name="Slide Number Placeholder 3"/>
          <p:cNvSpPr>
            <a:spLocks noGrp="1"/>
          </p:cNvSpPr>
          <p:nvPr>
            <p:ph type="sldNum" sz="quarter" idx="10"/>
          </p:nvPr>
        </p:nvSpPr>
        <p:spPr/>
        <p:txBody>
          <a:bodyPr/>
          <a:lstStyle/>
          <a:p>
            <a:fld id="{E5037217-9793-4C9A-AF1C-443ACF2A3F9E}" type="slidenum">
              <a:rPr lang="en-US" smtClean="0"/>
              <a:pPr/>
              <a:t>8</a:t>
            </a:fld>
            <a:endParaRPr lang="en-US"/>
          </a:p>
        </p:txBody>
      </p:sp>
    </p:spTree>
    <p:extLst>
      <p:ext uri="{BB962C8B-B14F-4D97-AF65-F5344CB8AC3E}">
        <p14:creationId xmlns:p14="http://schemas.microsoft.com/office/powerpoint/2010/main" val="1050388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it-IT" altLang="it-IT" dirty="0">
                <a:latin typeface="Gisha" panose="020B0502040204020203" pitchFamily="34" charset="-79"/>
                <a:cs typeface="Gisha" panose="020B0502040204020203" pitchFamily="34" charset="-79"/>
              </a:rPr>
              <a:t>AUDIO</a:t>
            </a:r>
          </a:p>
          <a:p>
            <a:pPr marL="1371600" indent="-1371600" algn="just">
              <a:buFont typeface="+mj-lt"/>
              <a:buAutoNum type="arabicPeriod"/>
            </a:pPr>
            <a:r>
              <a:rPr lang="it-IT" sz="9600" dirty="0"/>
              <a:t>È particolarmente importante valutare il livello di «complessità» dei prodotti, che dovrebbe corrispondere alle informazioni del cliente (in particolare per quanto riguarda la relativa conoscenza ed esperienza). Sebbene «complessità» sia un termine relativo, che dipende da diversi fattori,</a:t>
            </a:r>
          </a:p>
          <a:p>
            <a:pPr marL="1371600" indent="-1371600" algn="just">
              <a:buFont typeface="+mj-lt"/>
              <a:buAutoNum type="arabicPeriod"/>
            </a:pPr>
            <a:r>
              <a:rPr lang="it-IT" sz="9600" dirty="0"/>
              <a:t>le imprese dovrebbero anche tenere conto dei criteri e dei principi individuati nella direttiva MiFID 2 nel definire e misurare adeguatamente il livello di complessità da attribuire ai prodotti ai fini della valutazione dell’adeguatezza.</a:t>
            </a:r>
          </a:p>
          <a:p>
            <a:pPr marL="1371600" indent="-1371600" algn="just">
              <a:buFont typeface="+mj-lt"/>
              <a:buAutoNum type="arabicPeriod"/>
            </a:pPr>
            <a:r>
              <a:rPr lang="it-IT" sz="9600" dirty="0"/>
              <a:t>Si richiede altresì alle imprese di </a:t>
            </a:r>
          </a:p>
          <a:p>
            <a:pPr marL="1371600" indent="-1371600" algn="just">
              <a:buFont typeface="+mj-lt"/>
              <a:buAutoNum type="arabicPeriod"/>
            </a:pPr>
            <a:r>
              <a:rPr lang="it-IT" sz="9600" dirty="0"/>
              <a:t>adottare procedure intese a garantire che le informazioni</a:t>
            </a:r>
            <a:r>
              <a:rPr lang="it-IT" sz="9600" i="1" dirty="0"/>
              <a:t> </a:t>
            </a:r>
            <a:r>
              <a:rPr lang="it-IT" sz="9600" dirty="0"/>
              <a:t>utilizzate per comprendere e classificare correttamente i prodotti di investimento inclusi</a:t>
            </a:r>
            <a:r>
              <a:rPr lang="it-IT" sz="9600" i="1" dirty="0"/>
              <a:t> </a:t>
            </a:r>
            <a:r>
              <a:rPr lang="it-IT" sz="9600" dirty="0"/>
              <a:t>nella loro offerta siano affidabili, accurate, coerenti e aggiornate. Nell’adottare</a:t>
            </a:r>
            <a:r>
              <a:rPr lang="it-IT" sz="9600" i="1" dirty="0"/>
              <a:t> </a:t>
            </a:r>
            <a:r>
              <a:rPr lang="it-IT" sz="9600" dirty="0"/>
              <a:t>tali procedure, le imprese dovrebbero </a:t>
            </a:r>
          </a:p>
          <a:p>
            <a:pPr marL="1371600" indent="-1371600" algn="just">
              <a:buFont typeface="+mj-lt"/>
              <a:buAutoNum type="arabicPeriod"/>
            </a:pPr>
            <a:r>
              <a:rPr lang="it-IT" sz="9600" dirty="0"/>
              <a:t>tener conto delle diverse caratteristiche e della</a:t>
            </a:r>
            <a:r>
              <a:rPr lang="it-IT" sz="9600" i="1" dirty="0"/>
              <a:t> </a:t>
            </a:r>
            <a:r>
              <a:rPr lang="it-IT" sz="9600" dirty="0"/>
              <a:t>natura dei prodotti considerati (ad esempio, prodotti più complessi con caratteristiche</a:t>
            </a:r>
            <a:r>
              <a:rPr lang="it-IT" sz="9600" i="1" dirty="0"/>
              <a:t> </a:t>
            </a:r>
            <a:r>
              <a:rPr lang="it-IT" sz="9600" dirty="0"/>
              <a:t>particolari possono richiedere processi più dettagliati e le imprese non dovrebbero</a:t>
            </a:r>
            <a:r>
              <a:rPr lang="it-IT" sz="9600" i="1" dirty="0"/>
              <a:t> </a:t>
            </a:r>
            <a:r>
              <a:rPr lang="it-IT" sz="9600" dirty="0"/>
              <a:t>basarsi esclusivamente su un fornitore di dati per comprendere e classificare i prodotti</a:t>
            </a:r>
            <a:r>
              <a:rPr lang="it-IT" sz="9600" i="1" dirty="0"/>
              <a:t> </a:t>
            </a:r>
            <a:r>
              <a:rPr lang="it-IT" sz="9600" dirty="0"/>
              <a:t>di investimento, ma dovrebbero verificare e contestare tali dati o confrontare i dati forniti</a:t>
            </a:r>
            <a:r>
              <a:rPr lang="it-IT" sz="9600" i="1" dirty="0"/>
              <a:t> </a:t>
            </a:r>
            <a:r>
              <a:rPr lang="it-IT" sz="9600" dirty="0"/>
              <a:t>da varie fonti di informazioni</a:t>
            </a:r>
            <a:r>
              <a:rPr lang="it-IT" sz="9600" b="0" dirty="0"/>
              <a:t>).</a:t>
            </a:r>
          </a:p>
        </p:txBody>
      </p:sp>
      <p:sp>
        <p:nvSpPr>
          <p:cNvPr id="4" name="Slide Number Placeholder 3"/>
          <p:cNvSpPr>
            <a:spLocks noGrp="1"/>
          </p:cNvSpPr>
          <p:nvPr>
            <p:ph type="sldNum" sz="quarter" idx="10"/>
          </p:nvPr>
        </p:nvSpPr>
        <p:spPr/>
        <p:txBody>
          <a:bodyPr/>
          <a:lstStyle/>
          <a:p>
            <a:fld id="{E5037217-9793-4C9A-AF1C-443ACF2A3F9E}" type="slidenum">
              <a:rPr lang="en-US" smtClean="0"/>
              <a:pPr/>
              <a:t>9</a:t>
            </a:fld>
            <a:endParaRPr lang="en-US"/>
          </a:p>
        </p:txBody>
      </p:sp>
    </p:spTree>
    <p:extLst>
      <p:ext uri="{BB962C8B-B14F-4D97-AF65-F5344CB8AC3E}">
        <p14:creationId xmlns:p14="http://schemas.microsoft.com/office/powerpoint/2010/main" val="26142450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40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74A27430-76DD-4ABD-9B8A-4FE6586DCE5A}"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9665268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5985746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67922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4A27430-76DD-4ABD-9B8A-4FE6586DCE5A}"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7177470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40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A27430-76DD-4ABD-9B8A-4FE6586DCE5A}" type="datetimeFigureOut">
              <a:rPr lang="en-US" smtClean="0"/>
              <a:pPr/>
              <a:t>4/1/2022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4027142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4A27430-76DD-4ABD-9B8A-4FE6586DCE5A}"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35328825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40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4A27430-76DD-4ABD-9B8A-4FE6586DCE5A}" type="datetimeFigureOut">
              <a:rPr lang="en-US" smtClean="0"/>
              <a:pPr/>
              <a:t>4/1/2022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029809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4A27430-76DD-4ABD-9B8A-4FE6586DCE5A}" type="datetimeFigureOut">
              <a:rPr lang="en-US" smtClean="0"/>
              <a:pPr/>
              <a:t>4/1/2022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8743991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A27430-76DD-4ABD-9B8A-4FE6586DCE5A}" type="datetimeFigureOut">
              <a:rPr lang="en-US" smtClean="0"/>
              <a:pPr/>
              <a:t>4/1/2022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41713311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17610864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100"/>
            </a:lvl2pPr>
            <a:lvl3pPr marL="685800" indent="0">
              <a:buNone/>
              <a:defRPr sz="900"/>
            </a:lvl3pPr>
            <a:lvl4pPr marL="1028700" indent="0">
              <a:buNone/>
              <a:defRPr sz="800"/>
            </a:lvl4pPr>
            <a:lvl5pPr marL="1371600" indent="0">
              <a:buNone/>
              <a:defRPr sz="800"/>
            </a:lvl5pPr>
            <a:lvl6pPr marL="1714500" indent="0">
              <a:buNone/>
              <a:defRPr sz="800"/>
            </a:lvl6pPr>
            <a:lvl7pPr marL="2057400" indent="0">
              <a:buNone/>
              <a:defRPr sz="800"/>
            </a:lvl7pPr>
            <a:lvl8pPr marL="2400300" indent="0">
              <a:buNone/>
              <a:defRPr sz="800"/>
            </a:lvl8pPr>
            <a:lvl9pPr marL="2743200" indent="0">
              <a:buNone/>
              <a:defRPr sz="800"/>
            </a:lvl9pPr>
          </a:lstStyle>
          <a:p>
            <a:pPr lvl="0"/>
            <a:r>
              <a:rPr lang="en-US"/>
              <a:t>Click to edit Master text styles</a:t>
            </a:r>
          </a:p>
        </p:txBody>
      </p:sp>
      <p:sp>
        <p:nvSpPr>
          <p:cNvPr id="5" name="Date Placeholder 4"/>
          <p:cNvSpPr>
            <a:spLocks noGrp="1"/>
          </p:cNvSpPr>
          <p:nvPr>
            <p:ph type="dt" sz="half" idx="10"/>
          </p:nvPr>
        </p:nvSpPr>
        <p:spPr/>
        <p:txBody>
          <a:bodyPr/>
          <a:lstStyle/>
          <a:p>
            <a:fld id="{74A27430-76DD-4ABD-9B8A-4FE6586DCE5A}" type="datetimeFigureOut">
              <a:rPr lang="en-US" smtClean="0"/>
              <a:pPr/>
              <a:t>4/1/2022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E6F7B45-2191-452B-90DB-207385614C81}" type="slidenum">
              <a:rPr lang="en-US" smtClean="0"/>
              <a:pPr/>
              <a:t>‹N›</a:t>
            </a:fld>
            <a:endParaRPr lang="en-US"/>
          </a:p>
        </p:txBody>
      </p:sp>
    </p:spTree>
    <p:extLst>
      <p:ext uri="{BB962C8B-B14F-4D97-AF65-F5344CB8AC3E}">
        <p14:creationId xmlns:p14="http://schemas.microsoft.com/office/powerpoint/2010/main" val="20835388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68580" tIns="34290" rIns="68580" bIns="3429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68580" tIns="34290" rIns="68580" bIns="3429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68580" tIns="34290" rIns="68580" bIns="34290" rtlCol="0" anchor="ctr"/>
          <a:lstStyle>
            <a:lvl1pPr algn="l">
              <a:defRPr sz="900">
                <a:solidFill>
                  <a:schemeClr val="tx1">
                    <a:tint val="75000"/>
                  </a:schemeClr>
                </a:solidFill>
              </a:defRPr>
            </a:lvl1pPr>
          </a:lstStyle>
          <a:p>
            <a:fld id="{74A27430-76DD-4ABD-9B8A-4FE6586DCE5A}" type="datetimeFigureOut">
              <a:rPr lang="en-US" smtClean="0"/>
              <a:pPr/>
              <a:t>4/1/2022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68580" tIns="34290" rIns="68580" bIns="3429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68580" tIns="34290" rIns="68580" bIns="34290" rtlCol="0" anchor="ctr"/>
          <a:lstStyle>
            <a:lvl1pPr algn="r">
              <a:defRPr sz="900">
                <a:solidFill>
                  <a:schemeClr val="tx1">
                    <a:tint val="75000"/>
                  </a:schemeClr>
                </a:solidFill>
              </a:defRPr>
            </a:lvl1pPr>
          </a:lstStyle>
          <a:p>
            <a:fld id="{9E6F7B45-2191-452B-90DB-207385614C81}" type="slidenum">
              <a:rPr lang="en-US" smtClean="0"/>
              <a:pPr/>
              <a:t>‹N›</a:t>
            </a:fld>
            <a:endParaRPr lang="en-US"/>
          </a:p>
        </p:txBody>
      </p:sp>
    </p:spTree>
    <p:extLst>
      <p:ext uri="{BB962C8B-B14F-4D97-AF65-F5344CB8AC3E}">
        <p14:creationId xmlns:p14="http://schemas.microsoft.com/office/powerpoint/2010/main" val="3875614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685800" rtl="0" eaLnBrk="1" latinLnBrk="0" hangingPunct="1">
        <a:defRPr sz="1400" kern="1200">
          <a:solidFill>
            <a:schemeClr val="tx1"/>
          </a:solidFill>
          <a:latin typeface="+mn-lt"/>
          <a:ea typeface="+mn-ea"/>
          <a:cs typeface="+mn-cs"/>
        </a:defRPr>
      </a:lvl1pPr>
      <a:lvl2pPr marL="342900" algn="l" defTabSz="685800" rtl="0" eaLnBrk="1" latinLnBrk="0" hangingPunct="1">
        <a:defRPr sz="1400" kern="1200">
          <a:solidFill>
            <a:schemeClr val="tx1"/>
          </a:solidFill>
          <a:latin typeface="+mn-lt"/>
          <a:ea typeface="+mn-ea"/>
          <a:cs typeface="+mn-cs"/>
        </a:defRPr>
      </a:lvl2pPr>
      <a:lvl3pPr marL="685800" algn="l" defTabSz="685800" rtl="0" eaLnBrk="1" latinLnBrk="0" hangingPunct="1">
        <a:defRPr sz="1400" kern="1200">
          <a:solidFill>
            <a:schemeClr val="tx1"/>
          </a:solidFill>
          <a:latin typeface="+mn-lt"/>
          <a:ea typeface="+mn-ea"/>
          <a:cs typeface="+mn-cs"/>
        </a:defRPr>
      </a:lvl3pPr>
      <a:lvl4pPr marL="1028700" algn="l" defTabSz="685800" rtl="0" eaLnBrk="1" latinLnBrk="0" hangingPunct="1">
        <a:defRPr sz="1400" kern="1200">
          <a:solidFill>
            <a:schemeClr val="tx1"/>
          </a:solidFill>
          <a:latin typeface="+mn-lt"/>
          <a:ea typeface="+mn-ea"/>
          <a:cs typeface="+mn-cs"/>
        </a:defRPr>
      </a:lvl4pPr>
      <a:lvl5pPr marL="1371600" algn="l" defTabSz="685800" rtl="0" eaLnBrk="1" latinLnBrk="0" hangingPunct="1">
        <a:defRPr sz="1400" kern="1200">
          <a:solidFill>
            <a:schemeClr val="tx1"/>
          </a:solidFill>
          <a:latin typeface="+mn-lt"/>
          <a:ea typeface="+mn-ea"/>
          <a:cs typeface="+mn-cs"/>
        </a:defRPr>
      </a:lvl5pPr>
      <a:lvl6pPr marL="1714500" algn="l" defTabSz="685800" rtl="0" eaLnBrk="1" latinLnBrk="0" hangingPunct="1">
        <a:defRPr sz="1400" kern="1200">
          <a:solidFill>
            <a:schemeClr val="tx1"/>
          </a:solidFill>
          <a:latin typeface="+mn-lt"/>
          <a:ea typeface="+mn-ea"/>
          <a:cs typeface="+mn-cs"/>
        </a:defRPr>
      </a:lvl6pPr>
      <a:lvl7pPr marL="2057400" algn="l" defTabSz="685800" rtl="0" eaLnBrk="1" latinLnBrk="0" hangingPunct="1">
        <a:defRPr sz="1400" kern="1200">
          <a:solidFill>
            <a:schemeClr val="tx1"/>
          </a:solidFill>
          <a:latin typeface="+mn-lt"/>
          <a:ea typeface="+mn-ea"/>
          <a:cs typeface="+mn-cs"/>
        </a:defRPr>
      </a:lvl7pPr>
      <a:lvl8pPr marL="2400300" algn="l" defTabSz="685800" rtl="0" eaLnBrk="1" latinLnBrk="0" hangingPunct="1">
        <a:defRPr sz="1400" kern="1200">
          <a:solidFill>
            <a:schemeClr val="tx1"/>
          </a:solidFill>
          <a:latin typeface="+mn-lt"/>
          <a:ea typeface="+mn-ea"/>
          <a:cs typeface="+mn-cs"/>
        </a:defRPr>
      </a:lvl8pPr>
      <a:lvl9pPr marL="2743200" algn="l" defTabSz="685800" rtl="0" eaLnBrk="1" latinLnBrk="0" hangingPunct="1">
        <a:defRPr sz="1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xml"/><Relationship Id="rId4" Type="http://schemas.openxmlformats.org/officeDocument/2006/relationships/slide" Target="slide4.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11.xml"/><Relationship Id="rId4" Type="http://schemas.openxmlformats.org/officeDocument/2006/relationships/image" Target="../media/image10.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12.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12.jpe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14.xml"/><Relationship Id="rId5" Type="http://schemas.openxmlformats.org/officeDocument/2006/relationships/image" Target="../media/image3.png"/><Relationship Id="rId4" Type="http://schemas.openxmlformats.org/officeDocument/2006/relationships/image" Target="../media/image13.jpe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15.xml"/><Relationship Id="rId4" Type="http://schemas.openxmlformats.org/officeDocument/2006/relationships/image" Target="../media/image14.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16.xml"/><Relationship Id="rId5" Type="http://schemas.openxmlformats.org/officeDocument/2006/relationships/image" Target="../media/image3.png"/><Relationship Id="rId4" Type="http://schemas.openxmlformats.org/officeDocument/2006/relationships/image" Target="../media/image15.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17.xml"/><Relationship Id="rId4" Type="http://schemas.openxmlformats.org/officeDocument/2006/relationships/image" Target="../media/image16.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18.xml"/><Relationship Id="rId5" Type="http://schemas.openxmlformats.org/officeDocument/2006/relationships/image" Target="../media/image3.png"/><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19.xml"/><Relationship Id="rId4" Type="http://schemas.openxmlformats.org/officeDocument/2006/relationships/image" Target="../media/image18.jpe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20.xm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xml"/><Relationship Id="rId4" Type="http://schemas.openxmlformats.org/officeDocument/2006/relationships/image" Target="../media/image1.jpe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21.xml"/><Relationship Id="rId5" Type="http://schemas.openxmlformats.org/officeDocument/2006/relationships/image" Target="../media/image3.png"/><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22.xml"/><Relationship Id="rId4" Type="http://schemas.openxmlformats.org/officeDocument/2006/relationships/image" Target="../media/image21.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3.png"/><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5.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6.xml"/><Relationship Id="rId4" Type="http://schemas.openxmlformats.org/officeDocument/2006/relationships/image" Target="../media/image5.jpe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xml"/><Relationship Id="rId5" Type="http://schemas.openxmlformats.org/officeDocument/2006/relationships/image" Target="../media/image3.png"/><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9.xml"/><Relationship Id="rId5" Type="http://schemas.openxmlformats.org/officeDocument/2006/relationships/image" Target="../media/image8.jpe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10.xml"/><Relationship Id="rId4" Type="http://schemas.openxmlformats.org/officeDocument/2006/relationships/image" Target="../media/image9.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p:cNvSpPr txBox="1"/>
          <p:nvPr/>
        </p:nvSpPr>
        <p:spPr>
          <a:xfrm>
            <a:off x="7493001" y="81894"/>
            <a:ext cx="342900" cy="335414"/>
          </a:xfrm>
          <a:prstGeom prst="ellipse">
            <a:avLst/>
          </a:prstGeom>
          <a:noFill/>
          <a:ln>
            <a:noFill/>
          </a:ln>
        </p:spPr>
        <p:txBody>
          <a:bodyPr wrap="square" lIns="68580" tIns="34290" rIns="68580" bIns="34290" rtlCol="0">
            <a:spAutoFit/>
          </a:bodyPr>
          <a:lstStyle/>
          <a:p>
            <a:pPr algn="ctr"/>
            <a:r>
              <a:rPr lang="en-US" sz="1100" dirty="0">
                <a:solidFill>
                  <a:srgbClr val="E5E7E7"/>
                </a:solidFill>
                <a:latin typeface="Lato Light" panose="020F0302020204030203" pitchFamily="34" charset="0"/>
                <a:sym typeface="Wingdings 2" panose="05020102010507070707" pitchFamily="18" charset="2"/>
              </a:rPr>
              <a:t></a:t>
            </a:r>
            <a:endParaRPr lang="en-US" sz="1100" dirty="0">
              <a:solidFill>
                <a:srgbClr val="E5E7E7"/>
              </a:solidFill>
              <a:latin typeface="Lato Light" panose="020F0302020204030203" pitchFamily="34" charset="0"/>
            </a:endParaRPr>
          </a:p>
        </p:txBody>
      </p:sp>
      <p:sp>
        <p:nvSpPr>
          <p:cNvPr id="18" name="Rectangle 17">
            <a:hlinkClick r:id="" action="ppaction://noaction"/>
          </p:cNvPr>
          <p:cNvSpPr/>
          <p:nvPr/>
        </p:nvSpPr>
        <p:spPr>
          <a:xfrm>
            <a:off x="7493001" y="81894"/>
            <a:ext cx="342900" cy="342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en-US" sz="1100" dirty="0"/>
          </a:p>
        </p:txBody>
      </p:sp>
      <p:sp>
        <p:nvSpPr>
          <p:cNvPr id="2" name="Rettangolo 1">
            <a:extLst>
              <a:ext uri="{FF2B5EF4-FFF2-40B4-BE49-F238E27FC236}">
                <a16:creationId xmlns:a16="http://schemas.microsoft.com/office/drawing/2014/main" id="{42F6342F-5A1B-48DF-B654-D56E168BEE07}"/>
              </a:ext>
            </a:extLst>
          </p:cNvPr>
          <p:cNvSpPr/>
          <p:nvPr/>
        </p:nvSpPr>
        <p:spPr>
          <a:xfrm>
            <a:off x="0" y="652604"/>
            <a:ext cx="9144000" cy="33336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it-IT" sz="1800" dirty="0"/>
          </a:p>
        </p:txBody>
      </p:sp>
      <p:sp>
        <p:nvSpPr>
          <p:cNvPr id="12" name="Rounded Rectangle 11">
            <a:hlinkClick r:id="rId4" action="ppaction://hlinksldjump"/>
          </p:cNvPr>
          <p:cNvSpPr/>
          <p:nvPr/>
        </p:nvSpPr>
        <p:spPr>
          <a:xfrm>
            <a:off x="3543300" y="3251501"/>
            <a:ext cx="2057400" cy="533400"/>
          </a:xfrm>
          <a:prstGeom prst="roundRect">
            <a:avLst>
              <a:gd name="adj" fmla="val 50000"/>
            </a:avLst>
          </a:prstGeom>
          <a:noFill/>
          <a:ln w="9525">
            <a:solidFill>
              <a:srgbClr val="E5E7E7"/>
            </a:solid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en-US" sz="1800" b="1" spc="225" dirty="0">
                <a:solidFill>
                  <a:schemeClr val="tx1"/>
                </a:solidFill>
                <a:latin typeface="Lato Light" panose="020F0302020204030203" pitchFamily="34" charset="0"/>
              </a:rPr>
              <a:t>LEZIONE 5</a:t>
            </a:r>
          </a:p>
        </p:txBody>
      </p:sp>
      <p:sp>
        <p:nvSpPr>
          <p:cNvPr id="17" name="TextBox 15">
            <a:extLst>
              <a:ext uri="{FF2B5EF4-FFF2-40B4-BE49-F238E27FC236}">
                <a16:creationId xmlns:a16="http://schemas.microsoft.com/office/drawing/2014/main" id="{64309341-FD8B-4313-BC02-959B0DA115C2}"/>
              </a:ext>
            </a:extLst>
          </p:cNvPr>
          <p:cNvSpPr txBox="1"/>
          <p:nvPr/>
        </p:nvSpPr>
        <p:spPr>
          <a:xfrm>
            <a:off x="0" y="1579783"/>
            <a:ext cx="9144000" cy="961802"/>
          </a:xfrm>
          <a:prstGeom prst="rect">
            <a:avLst/>
          </a:prstGeom>
          <a:noFill/>
        </p:spPr>
        <p:txBody>
          <a:bodyPr wrap="square" lIns="68580" tIns="34290" rIns="68580" bIns="34290" rtlCol="0">
            <a:spAutoFit/>
          </a:bodyPr>
          <a:lstStyle/>
          <a:p>
            <a:pPr algn="ctr"/>
            <a:endParaRPr lang="it-IT" sz="1800" dirty="0">
              <a:latin typeface="Merriweather" panose="00000500000000000000" pitchFamily="2" charset="0"/>
            </a:endParaRPr>
          </a:p>
          <a:p>
            <a:pPr algn="ctr"/>
            <a:r>
              <a:rPr lang="it-IT" sz="2000" dirty="0">
                <a:solidFill>
                  <a:srgbClr val="FF0000"/>
                </a:solidFill>
                <a:latin typeface="Gisha" pitchFamily="34" charset="-79"/>
                <a:cs typeface="Gisha" pitchFamily="34" charset="-79"/>
              </a:rPr>
              <a:t>Modulo 1 </a:t>
            </a:r>
          </a:p>
          <a:p>
            <a:pPr algn="ctr"/>
            <a:r>
              <a:rPr lang="it-IT" sz="2000" dirty="0">
                <a:solidFill>
                  <a:srgbClr val="FF0000"/>
                </a:solidFill>
                <a:latin typeface="Gisha" pitchFamily="34" charset="-79"/>
                <a:cs typeface="Gisha" pitchFamily="34" charset="-79"/>
              </a:rPr>
              <a:t>Gestione di portafoglio e valutazione di adeguatezza</a:t>
            </a:r>
            <a:endParaRPr lang="en-US" sz="2000" dirty="0">
              <a:solidFill>
                <a:srgbClr val="FF0000"/>
              </a:solidFill>
              <a:latin typeface="Gisha" pitchFamily="34" charset="-79"/>
              <a:cs typeface="Gisha" pitchFamily="34" charset="-79"/>
            </a:endParaRPr>
          </a:p>
        </p:txBody>
      </p:sp>
      <p:sp>
        <p:nvSpPr>
          <p:cNvPr id="20" name="Rectangle 4">
            <a:extLst>
              <a:ext uri="{FF2B5EF4-FFF2-40B4-BE49-F238E27FC236}">
                <a16:creationId xmlns:a16="http://schemas.microsoft.com/office/drawing/2014/main" id="{6F92717E-7CDE-4CCC-A194-5CC8A5A8F348}"/>
              </a:ext>
            </a:extLst>
          </p:cNvPr>
          <p:cNvSpPr/>
          <p:nvPr/>
        </p:nvSpPr>
        <p:spPr>
          <a:xfrm>
            <a:off x="1" y="808087"/>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r>
              <a:rPr lang="it-IT" sz="2800" dirty="0">
                <a:latin typeface="Gisha" pitchFamily="34" charset="-79"/>
                <a:cs typeface="Gisha" pitchFamily="34" charset="-79"/>
              </a:rPr>
              <a:t>Gestione di portafoglio e valutazione di adeguatezza</a:t>
            </a:r>
          </a:p>
        </p:txBody>
      </p:sp>
      <p:sp>
        <p:nvSpPr>
          <p:cNvPr id="10" name="CasellaDiTesto 9"/>
          <p:cNvSpPr txBox="1"/>
          <p:nvPr/>
        </p:nvSpPr>
        <p:spPr>
          <a:xfrm>
            <a:off x="3368040" y="69275"/>
            <a:ext cx="2188869" cy="584775"/>
          </a:xfrm>
          <a:prstGeom prst="rect">
            <a:avLst/>
          </a:prstGeom>
          <a:noFill/>
        </p:spPr>
        <p:txBody>
          <a:bodyPr wrap="none" rtlCol="0">
            <a:spAutoFit/>
          </a:bodyPr>
          <a:lstStyle/>
          <a:p>
            <a:r>
              <a:rPr lang="it-IT" sz="3200" dirty="0" err="1">
                <a:latin typeface="Gisha" pitchFamily="34" charset="-79"/>
                <a:cs typeface="Gisha" pitchFamily="34" charset="-79"/>
              </a:rPr>
              <a:t>Storyboard</a:t>
            </a:r>
            <a:endParaRPr lang="it-IT" sz="3200" dirty="0">
              <a:latin typeface="Gisha" pitchFamily="34" charset="-79"/>
              <a:cs typeface="Gisha" pitchFamily="34" charset="-79"/>
            </a:endParaRPr>
          </a:p>
        </p:txBody>
      </p:sp>
      <p:sp>
        <p:nvSpPr>
          <p:cNvPr id="13" name="Rectangle 4">
            <a:extLst>
              <a:ext uri="{FF2B5EF4-FFF2-40B4-BE49-F238E27FC236}">
                <a16:creationId xmlns:a16="http://schemas.microsoft.com/office/drawing/2014/main" id="{A2373C69-AC25-44B2-9622-F5AAEA015FCA}"/>
              </a:ext>
            </a:extLst>
          </p:cNvPr>
          <p:cNvSpPr/>
          <p:nvPr/>
        </p:nvSpPr>
        <p:spPr>
          <a:xfrm>
            <a:off x="1" y="4619161"/>
            <a:ext cx="9143999" cy="516988"/>
          </a:xfrm>
          <a:prstGeom prst="rect">
            <a:avLst/>
          </a:prstGeom>
          <a:solidFill>
            <a:srgbClr val="FF3300">
              <a:alpha val="8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r>
              <a:rPr lang="it-IT" sz="1800" b="1" dirty="0">
                <a:latin typeface="Merriweather" panose="00000500000000000000" pitchFamily="2" charset="0"/>
              </a:rPr>
              <a:t> </a:t>
            </a:r>
            <a:endParaRPr lang="it-IT" sz="2800" dirty="0">
              <a:latin typeface="Gisha" pitchFamily="34" charset="-79"/>
              <a:cs typeface="Gisha" pitchFamily="34" charset="-79"/>
            </a:endParaRPr>
          </a:p>
        </p:txBody>
      </p:sp>
      <p:sp>
        <p:nvSpPr>
          <p:cNvPr id="16" name="TextBox 15"/>
          <p:cNvSpPr txBox="1"/>
          <p:nvPr/>
        </p:nvSpPr>
        <p:spPr>
          <a:xfrm>
            <a:off x="0" y="3874696"/>
            <a:ext cx="9144000" cy="500137"/>
          </a:xfrm>
          <a:prstGeom prst="rect">
            <a:avLst/>
          </a:prstGeom>
          <a:noFill/>
        </p:spPr>
        <p:txBody>
          <a:bodyPr wrap="square" lIns="68580" tIns="34290" rIns="68580" bIns="34290" rtlCol="0">
            <a:spAutoFit/>
          </a:bodyPr>
          <a:lstStyle/>
          <a:p>
            <a:pPr algn="ctr"/>
            <a:r>
              <a:rPr lang="it-IT" sz="2800" dirty="0">
                <a:latin typeface="Gisha" panose="020B0502040204020203" pitchFamily="34" charset="-79"/>
                <a:cs typeface="Gisha" panose="020B0502040204020203" pitchFamily="34" charset="-79"/>
              </a:rPr>
              <a:t>GLI ORIENTAMENTI DELL’ESMA - PARTE 2</a:t>
            </a:r>
            <a:endParaRPr lang="en-US" sz="2800" dirty="0">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776256050"/>
      </p:ext>
    </p:extLst>
  </p:cSld>
  <p:clrMapOvr>
    <a:masterClrMapping/>
  </p:clrMapOvr>
  <p:transition>
    <p:fad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Mela fresca tagliata a metà su grigio. Foto Gratuite">
            <a:extLst>
              <a:ext uri="{FF2B5EF4-FFF2-40B4-BE49-F238E27FC236}">
                <a16:creationId xmlns:a16="http://schemas.microsoft.com/office/drawing/2014/main" id="{700E3D84-A30E-45E3-A0E2-513055E8872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822" r="38314"/>
          <a:stretch/>
        </p:blipFill>
        <p:spPr bwMode="auto">
          <a:xfrm>
            <a:off x="0" y="483711"/>
            <a:ext cx="3695446" cy="4656550"/>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Abbinare il cliente al prodotto adeguato: orientamento generale 8 </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9</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https://it.freepik.com/foto-gratuito/mela-fresca-tagliata-a-meta-su-grigio_14706636.htm#query=met%C3%A0%20della%20mela&amp;position=7&amp;from_view=search</a:t>
            </a:r>
          </a:p>
        </p:txBody>
      </p:sp>
      <p:sp>
        <p:nvSpPr>
          <p:cNvPr id="20" name="Ovale 19">
            <a:extLst>
              <a:ext uri="{FF2B5EF4-FFF2-40B4-BE49-F238E27FC236}">
                <a16:creationId xmlns:a16="http://schemas.microsoft.com/office/drawing/2014/main" id="{C94A9D3D-1B8D-49CB-937E-E03530C12FA6}"/>
              </a:ext>
            </a:extLst>
          </p:cNvPr>
          <p:cNvSpPr/>
          <p:nvPr/>
        </p:nvSpPr>
        <p:spPr>
          <a:xfrm>
            <a:off x="8707008" y="134730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24846" y="818420"/>
            <a:ext cx="3313244" cy="652033"/>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8</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695446" y="630034"/>
            <a:ext cx="5104169" cy="1600438"/>
          </a:xfrm>
          <a:prstGeom prst="rect">
            <a:avLst/>
          </a:prstGeom>
          <a:noFill/>
        </p:spPr>
        <p:txBody>
          <a:bodyPr wrap="square" rtlCol="0">
            <a:spAutoFit/>
          </a:bodyPr>
          <a:lstStyle/>
          <a:p>
            <a:r>
              <a:rPr lang="it-IT" sz="1400" dirty="0"/>
              <a:t>Le imprese dovrebbero stabilire politiche e procedure per garantire la costante considerazione di:</a:t>
            </a:r>
          </a:p>
          <a:p>
            <a:endParaRPr lang="it-IT" sz="1400" dirty="0"/>
          </a:p>
          <a:p>
            <a:pPr marL="285750" lvl="0" indent="-285750">
              <a:buFont typeface="Wingdings" panose="05000000000000000000" pitchFamily="2" charset="2"/>
              <a:buChar char="ü"/>
            </a:pPr>
            <a:r>
              <a:rPr lang="it-IT" sz="1400" dirty="0"/>
              <a:t>tutte le informazioni disponibili sul cliente, necessarie per valutare l’adeguatezza di un investimento;</a:t>
            </a:r>
          </a:p>
          <a:p>
            <a:pPr marL="285750" lvl="0" indent="-285750">
              <a:buFont typeface="Wingdings" panose="05000000000000000000" pitchFamily="2" charset="2"/>
              <a:buChar char="ü"/>
            </a:pPr>
            <a:r>
              <a:rPr lang="it-IT" sz="1400" dirty="0"/>
              <a:t>tutte le caratteristiche materiali degli investimenti presi in considerazione nella valutazione dell’adeguatezza.</a:t>
            </a:r>
          </a:p>
        </p:txBody>
      </p:sp>
      <p:sp>
        <p:nvSpPr>
          <p:cNvPr id="22" name="Rectangle 15">
            <a:extLst>
              <a:ext uri="{FF2B5EF4-FFF2-40B4-BE49-F238E27FC236}">
                <a16:creationId xmlns:a16="http://schemas.microsoft.com/office/drawing/2014/main" id="{1D5C43E3-B8C4-48D8-93CD-DDDB460EE475}"/>
              </a:ext>
            </a:extLst>
          </p:cNvPr>
          <p:cNvSpPr/>
          <p:nvPr/>
        </p:nvSpPr>
        <p:spPr>
          <a:xfrm>
            <a:off x="3337227" y="2396952"/>
            <a:ext cx="5794781" cy="785126"/>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25" name="Rettangolo 24">
            <a:extLst>
              <a:ext uri="{FF2B5EF4-FFF2-40B4-BE49-F238E27FC236}">
                <a16:creationId xmlns:a16="http://schemas.microsoft.com/office/drawing/2014/main" id="{0D3E0E83-BA5A-46F1-809C-1A2809FC6F61}"/>
              </a:ext>
            </a:extLst>
          </p:cNvPr>
          <p:cNvSpPr/>
          <p:nvPr/>
        </p:nvSpPr>
        <p:spPr>
          <a:xfrm>
            <a:off x="11992" y="2396951"/>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75</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7" name="TextBox 10">
            <a:hlinkClick r:id="" action="ppaction://noaction"/>
            <a:extLst>
              <a:ext uri="{FF2B5EF4-FFF2-40B4-BE49-F238E27FC236}">
                <a16:creationId xmlns:a16="http://schemas.microsoft.com/office/drawing/2014/main" id="{DF7634F3-09EC-46DA-A211-0E7C71B7BBDA}"/>
              </a:ext>
            </a:extLst>
          </p:cNvPr>
          <p:cNvSpPr txBox="1"/>
          <p:nvPr/>
        </p:nvSpPr>
        <p:spPr>
          <a:xfrm>
            <a:off x="3581398" y="2554071"/>
            <a:ext cx="5381375" cy="523220"/>
          </a:xfrm>
          <a:prstGeom prst="rect">
            <a:avLst/>
          </a:prstGeom>
          <a:noFill/>
        </p:spPr>
        <p:txBody>
          <a:bodyPr wrap="square" rtlCol="0">
            <a:spAutoFit/>
          </a:bodyPr>
          <a:lstStyle/>
          <a:p>
            <a:pPr algn="just"/>
            <a:r>
              <a:rPr lang="it-IT" dirty="0"/>
              <a:t>La </a:t>
            </a:r>
            <a:r>
              <a:rPr lang="it-IT" sz="1400" dirty="0"/>
              <a:t>valutazione dell’adeguatezza non si limita alle</a:t>
            </a:r>
            <a:r>
              <a:rPr lang="it-IT" sz="1400" i="1" dirty="0"/>
              <a:t> </a:t>
            </a:r>
            <a:r>
              <a:rPr lang="it-IT" sz="1400" dirty="0"/>
              <a:t>raccomandazioni di acquistare uno strumento finanziario. </a:t>
            </a:r>
            <a:endParaRPr lang="it-IT" dirty="0"/>
          </a:p>
        </p:txBody>
      </p:sp>
      <p:sp>
        <p:nvSpPr>
          <p:cNvPr id="24" name="Rettangolo 23">
            <a:extLst>
              <a:ext uri="{FF2B5EF4-FFF2-40B4-BE49-F238E27FC236}">
                <a16:creationId xmlns:a16="http://schemas.microsoft.com/office/drawing/2014/main" id="{2CF59138-71EA-4E3F-8CA0-0B25849A2AF5}"/>
              </a:ext>
            </a:extLst>
          </p:cNvPr>
          <p:cNvSpPr/>
          <p:nvPr/>
        </p:nvSpPr>
        <p:spPr>
          <a:xfrm>
            <a:off x="-30842" y="3583486"/>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76</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32" name="TextBox 10">
            <a:hlinkClick r:id="" action="ppaction://noaction"/>
            <a:extLst>
              <a:ext uri="{FF2B5EF4-FFF2-40B4-BE49-F238E27FC236}">
                <a16:creationId xmlns:a16="http://schemas.microsoft.com/office/drawing/2014/main" id="{E4579C71-DED6-4AA5-94DD-52EE3983C452}"/>
              </a:ext>
            </a:extLst>
          </p:cNvPr>
          <p:cNvSpPr txBox="1"/>
          <p:nvPr/>
        </p:nvSpPr>
        <p:spPr>
          <a:xfrm>
            <a:off x="3695446" y="3694897"/>
            <a:ext cx="5104169" cy="954107"/>
          </a:xfrm>
          <a:prstGeom prst="rect">
            <a:avLst/>
          </a:prstGeom>
          <a:noFill/>
        </p:spPr>
        <p:txBody>
          <a:bodyPr wrap="square" rtlCol="0">
            <a:spAutoFit/>
          </a:bodyPr>
          <a:lstStyle/>
          <a:p>
            <a:pPr algn="just"/>
            <a:r>
              <a:rPr lang="it-IT" dirty="0"/>
              <a:t>Le</a:t>
            </a:r>
            <a:r>
              <a:rPr lang="it-IT" sz="1400" dirty="0"/>
              <a:t> imprese che impiegano strumenti durante il processo di valutazione dell’adeguatezza, dovrebbero avere sistemi e controlli adeguati per garantire che tali strumenti siano adatti allo scopo e producano risultati soddisfacenti.</a:t>
            </a:r>
            <a:endParaRPr lang="it-IT" dirty="0"/>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8" name="Ovale 27">
            <a:extLst>
              <a:ext uri="{FF2B5EF4-FFF2-40B4-BE49-F238E27FC236}">
                <a16:creationId xmlns:a16="http://schemas.microsoft.com/office/drawing/2014/main" id="{9990A15E-5C54-4D22-B6A4-BC862CE58C68}"/>
              </a:ext>
            </a:extLst>
          </p:cNvPr>
          <p:cNvSpPr/>
          <p:nvPr/>
        </p:nvSpPr>
        <p:spPr>
          <a:xfrm>
            <a:off x="-190457" y="3593870"/>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6</a:t>
            </a:r>
          </a:p>
        </p:txBody>
      </p:sp>
      <p:sp>
        <p:nvSpPr>
          <p:cNvPr id="29" name="Ovale 28">
            <a:extLst>
              <a:ext uri="{FF2B5EF4-FFF2-40B4-BE49-F238E27FC236}">
                <a16:creationId xmlns:a16="http://schemas.microsoft.com/office/drawing/2014/main" id="{0C967D78-D111-4D78-88E3-145F2F2219DD}"/>
              </a:ext>
            </a:extLst>
          </p:cNvPr>
          <p:cNvSpPr/>
          <p:nvPr/>
        </p:nvSpPr>
        <p:spPr>
          <a:xfrm>
            <a:off x="183925" y="223966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5</a:t>
            </a:r>
          </a:p>
        </p:txBody>
      </p:sp>
      <p:sp>
        <p:nvSpPr>
          <p:cNvPr id="37" name="Ovale 36">
            <a:extLst>
              <a:ext uri="{FF2B5EF4-FFF2-40B4-BE49-F238E27FC236}">
                <a16:creationId xmlns:a16="http://schemas.microsoft.com/office/drawing/2014/main" id="{89E67956-D55C-4D42-A72A-F1B14039BDF2}"/>
              </a:ext>
            </a:extLst>
          </p:cNvPr>
          <p:cNvSpPr/>
          <p:nvPr/>
        </p:nvSpPr>
        <p:spPr>
          <a:xfrm>
            <a:off x="6662463" y="267830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5</a:t>
            </a:r>
          </a:p>
        </p:txBody>
      </p:sp>
      <p:sp>
        <p:nvSpPr>
          <p:cNvPr id="38" name="Ovale 37">
            <a:extLst>
              <a:ext uri="{FF2B5EF4-FFF2-40B4-BE49-F238E27FC236}">
                <a16:creationId xmlns:a16="http://schemas.microsoft.com/office/drawing/2014/main" id="{ED29E4D1-9ED2-41FD-81F9-D546DB712E58}"/>
              </a:ext>
            </a:extLst>
          </p:cNvPr>
          <p:cNvSpPr/>
          <p:nvPr/>
        </p:nvSpPr>
        <p:spPr>
          <a:xfrm>
            <a:off x="7200435" y="464561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6</a:t>
            </a:r>
          </a:p>
        </p:txBody>
      </p:sp>
    </p:spTree>
    <p:custDataLst>
      <p:tags r:id="rId1"/>
    </p:custDataLst>
    <p:extLst>
      <p:ext uri="{BB962C8B-B14F-4D97-AF65-F5344CB8AC3E}">
        <p14:creationId xmlns:p14="http://schemas.microsoft.com/office/powerpoint/2010/main" val="42392466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egno sicuro di segno maschile ok, garanzia risolta probrem Foto Gratuite">
            <a:extLst>
              <a:ext uri="{FF2B5EF4-FFF2-40B4-BE49-F238E27FC236}">
                <a16:creationId xmlns:a16="http://schemas.microsoft.com/office/drawing/2014/main" id="{3D1B7C8A-6635-4FF7-AD19-A8805FD5651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1923"/>
          <a:stretch/>
        </p:blipFill>
        <p:spPr bwMode="auto">
          <a:xfrm>
            <a:off x="1" y="472156"/>
            <a:ext cx="3771900" cy="460858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78</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10</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https://it.freepik.com/foto-gratuito/uomo-pensive-con-i-punti-interrogativi-di-fondo_973769.htm#query=dubbio&amp;position=9&amp;from_view=search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9198349" y="143025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2-7</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771901" y="601701"/>
            <a:ext cx="5221107" cy="4185761"/>
          </a:xfrm>
          <a:prstGeom prst="rect">
            <a:avLst/>
          </a:prstGeom>
          <a:noFill/>
        </p:spPr>
        <p:txBody>
          <a:bodyPr wrap="square" rtlCol="0">
            <a:spAutoFit/>
          </a:bodyPr>
          <a:lstStyle/>
          <a:p>
            <a:pPr algn="just"/>
            <a:r>
              <a:rPr lang="it-IT" dirty="0"/>
              <a:t>Gli strumenti dovrebbero essere concepiti in modo da tenere conto di tutte le caratteristiche specifiche di ciascun cliente o prodotto di investimento. </a:t>
            </a:r>
          </a:p>
          <a:p>
            <a:pPr algn="just"/>
            <a:endParaRPr lang="it-IT" kern="1200" dirty="0">
              <a:solidFill>
                <a:schemeClr val="tx1"/>
              </a:solidFill>
              <a:latin typeface="+mn-lt"/>
              <a:ea typeface="+mn-ea"/>
              <a:cs typeface="+mn-cs"/>
            </a:endParaRPr>
          </a:p>
          <a:p>
            <a:pPr algn="just"/>
            <a:r>
              <a:rPr lang="it-IT" dirty="0"/>
              <a:t>L’impresa dovrebbe stabilire politiche e procedure per garantire che:</a:t>
            </a:r>
          </a:p>
          <a:p>
            <a:pPr algn="just"/>
            <a:endParaRPr lang="it-IT" dirty="0"/>
          </a:p>
          <a:p>
            <a:pPr marL="628650" lvl="1" indent="-285750" algn="just">
              <a:buFont typeface="Wingdings" panose="05000000000000000000" pitchFamily="2" charset="2"/>
              <a:buChar char="ü"/>
            </a:pPr>
            <a:r>
              <a:rPr lang="it-IT" dirty="0"/>
              <a:t>i servizi di consulenza e gestione di portafogli prestati al cliente tengano conto di un adeguato livello di diversificazione del rischio;</a:t>
            </a:r>
          </a:p>
          <a:p>
            <a:pPr marL="628650" lvl="1" indent="-285750" algn="just">
              <a:buFont typeface="Wingdings" panose="05000000000000000000" pitchFamily="2" charset="2"/>
              <a:buChar char="ü"/>
            </a:pPr>
            <a:r>
              <a:rPr lang="it-IT" dirty="0"/>
              <a:t>il cliente abbia una comprensione adeguata del rapporto esistente tra il rischio e il rendimento;</a:t>
            </a:r>
          </a:p>
          <a:p>
            <a:pPr marL="628650" lvl="1" indent="-285750" algn="just">
              <a:buFont typeface="Wingdings" panose="05000000000000000000" pitchFamily="2" charset="2"/>
              <a:buChar char="ü"/>
            </a:pPr>
            <a:r>
              <a:rPr lang="it-IT" dirty="0"/>
              <a:t>la situazione finanziaria del cliente possa finanziare gli investimenti e il cliente possa sostenere eventuali perdite derivanti dagli investimenti;</a:t>
            </a:r>
          </a:p>
          <a:p>
            <a:pPr marL="628650" lvl="1" indent="-285750" algn="just">
              <a:buFont typeface="Wingdings" panose="05000000000000000000" pitchFamily="2" charset="2"/>
              <a:buChar char="ü"/>
            </a:pPr>
            <a:r>
              <a:rPr lang="it-IT" dirty="0"/>
              <a:t>le raccomandazioni o le operazioni effettuate nel corso della prestazione tengano conto del periodo di tempo per cui il cliente è disposto a detenere l’investimento e che eventuali conflitti di interesse non influiscano negativamente sulla qualità della valutazione dell’adeguatezza.</a:t>
            </a:r>
            <a:endParaRPr lang="it-IT"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0" y="1559796"/>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78</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291751023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Garanzia di garanzia della certificazione del controllo di qualità standard Foto Premium">
            <a:extLst>
              <a:ext uri="{FF2B5EF4-FFF2-40B4-BE49-F238E27FC236}">
                <a16:creationId xmlns:a16="http://schemas.microsoft.com/office/drawing/2014/main" id="{AF6BCAB4-83C5-4F44-A819-50033EBD5DF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865" r="14572"/>
          <a:stretch/>
        </p:blipFill>
        <p:spPr bwMode="auto">
          <a:xfrm>
            <a:off x="-51810" y="483711"/>
            <a:ext cx="3840130" cy="47251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79 e 80</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11</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https://it.freepik.com/foto-premium/garanzia-di-garanzia-della-certificazione-del-controllo-di-qualita-standard_12380999.htm#query=garanzia&amp;position=35&amp;from_view=search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8336121" y="505044"/>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2-3</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771901" y="773990"/>
            <a:ext cx="5221107" cy="954107"/>
          </a:xfrm>
          <a:prstGeom prst="rect">
            <a:avLst/>
          </a:prstGeom>
          <a:noFill/>
        </p:spPr>
        <p:txBody>
          <a:bodyPr wrap="square" rtlCol="0">
            <a:spAutoFit/>
          </a:bodyPr>
          <a:lstStyle/>
          <a:p>
            <a:pPr algn="just"/>
            <a:r>
              <a:rPr lang="it-IT" dirty="0"/>
              <a:t>Quale metodologia adottare per valutare l’adeguatezza?</a:t>
            </a:r>
          </a:p>
          <a:p>
            <a:pPr algn="just"/>
            <a:endParaRPr lang="it-IT" kern="1200" dirty="0">
              <a:solidFill>
                <a:schemeClr val="tx1"/>
              </a:solidFill>
              <a:latin typeface="+mn-lt"/>
              <a:ea typeface="+mn-ea"/>
              <a:cs typeface="+mn-cs"/>
            </a:endParaRPr>
          </a:p>
          <a:p>
            <a:pPr algn="just"/>
            <a:r>
              <a:rPr lang="it-IT" dirty="0"/>
              <a:t>L</a:t>
            </a:r>
            <a:r>
              <a:rPr lang="it-IT" sz="1400" dirty="0"/>
              <a:t>’impresa dovrebbe tenere conto del tipo e delle caratteristiche dei servizi erogati e, più in generale, del suo modello di business</a:t>
            </a:r>
            <a:endParaRPr lang="it-IT"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66341" y="965098"/>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79</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7" name="Rectangle 15">
            <a:extLst>
              <a:ext uri="{FF2B5EF4-FFF2-40B4-BE49-F238E27FC236}">
                <a16:creationId xmlns:a16="http://schemas.microsoft.com/office/drawing/2014/main" id="{B8DE66AB-819C-4C6D-B9A2-5151907E8A19}"/>
              </a:ext>
            </a:extLst>
          </p:cNvPr>
          <p:cNvSpPr/>
          <p:nvPr/>
        </p:nvSpPr>
        <p:spPr>
          <a:xfrm>
            <a:off x="3771901" y="1970327"/>
            <a:ext cx="5360107" cy="3173173"/>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18" name="Rettangolo 17">
            <a:extLst>
              <a:ext uri="{FF2B5EF4-FFF2-40B4-BE49-F238E27FC236}">
                <a16:creationId xmlns:a16="http://schemas.microsoft.com/office/drawing/2014/main" id="{04626784-AE11-4E8E-9381-A2D7DDAE43A8}"/>
              </a:ext>
            </a:extLst>
          </p:cNvPr>
          <p:cNvSpPr/>
          <p:nvPr/>
        </p:nvSpPr>
        <p:spPr>
          <a:xfrm>
            <a:off x="31526" y="2331681"/>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80</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9" name="TextBox 10">
            <a:hlinkClick r:id="" action="ppaction://noaction"/>
            <a:extLst>
              <a:ext uri="{FF2B5EF4-FFF2-40B4-BE49-F238E27FC236}">
                <a16:creationId xmlns:a16="http://schemas.microsoft.com/office/drawing/2014/main" id="{0CFD207E-FED4-4DD7-81DE-C85FAF0B5093}"/>
              </a:ext>
            </a:extLst>
          </p:cNvPr>
          <p:cNvSpPr txBox="1"/>
          <p:nvPr/>
        </p:nvSpPr>
        <p:spPr>
          <a:xfrm>
            <a:off x="3841400" y="2395396"/>
            <a:ext cx="5221107" cy="1169551"/>
          </a:xfrm>
          <a:prstGeom prst="rect">
            <a:avLst/>
          </a:prstGeom>
          <a:noFill/>
        </p:spPr>
        <p:txBody>
          <a:bodyPr wrap="square" rtlCol="0">
            <a:spAutoFit/>
          </a:bodyPr>
          <a:lstStyle/>
          <a:p>
            <a:r>
              <a:rPr lang="it-IT" dirty="0"/>
              <a:t>N</a:t>
            </a:r>
            <a:r>
              <a:rPr lang="it-IT" sz="1400" dirty="0"/>
              <a:t>el condurre una valutazione dell’adeguatezza, l’impresa dovrebbe:</a:t>
            </a:r>
          </a:p>
          <a:p>
            <a:pPr marL="285750" indent="-285750">
              <a:buFont typeface="Wingdings" panose="05000000000000000000" pitchFamily="2" charset="2"/>
              <a:buChar char="ü"/>
            </a:pPr>
            <a:r>
              <a:rPr lang="it-IT" sz="1400" dirty="0"/>
              <a:t>valutare le conoscenze e l’esperienza del cliente in merito a ciascun tipo di strumento finanziario che potrebbe essere incluso nel suo portafoglio;</a:t>
            </a:r>
          </a:p>
          <a:p>
            <a:pPr marL="285750" indent="-285750">
              <a:buFont typeface="Wingdings" panose="05000000000000000000" pitchFamily="2" charset="2"/>
              <a:buChar char="ü"/>
            </a:pPr>
            <a:r>
              <a:rPr lang="it-IT" sz="1400" dirty="0"/>
              <a:t>i tipi di rischi connessi alla gestione del suo portafoglio.</a:t>
            </a:r>
            <a:endParaRPr lang="it-IT" kern="1200" dirty="0">
              <a:solidFill>
                <a:schemeClr val="tx1"/>
              </a:solidFill>
              <a:latin typeface="+mn-lt"/>
              <a:ea typeface="+mn-ea"/>
              <a:cs typeface="+mn-cs"/>
            </a:endParaRPr>
          </a:p>
        </p:txBody>
      </p:sp>
      <p:pic>
        <p:nvPicPr>
          <p:cNvPr id="23" name="Picture 2" descr="Risultati immagini per occhiali icona">
            <a:extLst>
              <a:ext uri="{FF2B5EF4-FFF2-40B4-BE49-F238E27FC236}">
                <a16:creationId xmlns:a16="http://schemas.microsoft.com/office/drawing/2014/main" id="{C0FE5851-B8BE-466F-9DB6-44BFB394D407}"/>
              </a:ext>
            </a:extLst>
          </p:cNvPr>
          <p:cNvPicPr>
            <a:picLocks noChangeAspect="1" noChangeArrowheads="1"/>
          </p:cNvPicPr>
          <p:nvPr/>
        </p:nvPicPr>
        <p:blipFill>
          <a:blip r:embed="rId5" cstate="print"/>
          <a:srcRect/>
          <a:stretch>
            <a:fillRect/>
          </a:stretch>
        </p:blipFill>
        <p:spPr bwMode="auto">
          <a:xfrm>
            <a:off x="6190094" y="3564947"/>
            <a:ext cx="881546" cy="881546"/>
          </a:xfrm>
          <a:prstGeom prst="rect">
            <a:avLst/>
          </a:prstGeom>
          <a:noFill/>
        </p:spPr>
      </p:pic>
      <p:sp>
        <p:nvSpPr>
          <p:cNvPr id="24" name="CasellaDiTesto 23">
            <a:extLst>
              <a:ext uri="{FF2B5EF4-FFF2-40B4-BE49-F238E27FC236}">
                <a16:creationId xmlns:a16="http://schemas.microsoft.com/office/drawing/2014/main" id="{D74B1968-8CEE-45B4-ADAB-489264E65D92}"/>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
        <p:nvSpPr>
          <p:cNvPr id="25" name="Ovale 24">
            <a:extLst>
              <a:ext uri="{FF2B5EF4-FFF2-40B4-BE49-F238E27FC236}">
                <a16:creationId xmlns:a16="http://schemas.microsoft.com/office/drawing/2014/main" id="{79EC42A6-DD10-40D2-8A31-3DD4C9142613}"/>
              </a:ext>
            </a:extLst>
          </p:cNvPr>
          <p:cNvSpPr/>
          <p:nvPr/>
        </p:nvSpPr>
        <p:spPr>
          <a:xfrm>
            <a:off x="8493353" y="3023662"/>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4-6</a:t>
            </a:r>
          </a:p>
        </p:txBody>
      </p:sp>
      <p:sp>
        <p:nvSpPr>
          <p:cNvPr id="27" name="Ovale 26">
            <a:extLst>
              <a:ext uri="{FF2B5EF4-FFF2-40B4-BE49-F238E27FC236}">
                <a16:creationId xmlns:a16="http://schemas.microsoft.com/office/drawing/2014/main" id="{A9A8717F-AC91-4E77-BB75-6E16A047D9E3}"/>
              </a:ext>
            </a:extLst>
          </p:cNvPr>
          <p:cNvSpPr/>
          <p:nvPr/>
        </p:nvSpPr>
        <p:spPr>
          <a:xfrm>
            <a:off x="78393" y="2102879"/>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4</a:t>
            </a:r>
          </a:p>
        </p:txBody>
      </p:sp>
    </p:spTree>
    <p:custDataLst>
      <p:tags r:id="rId1"/>
    </p:custDataLst>
    <p:extLst>
      <p:ext uri="{BB962C8B-B14F-4D97-AF65-F5344CB8AC3E}">
        <p14:creationId xmlns:p14="http://schemas.microsoft.com/office/powerpoint/2010/main" val="4849854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Alta vista diversi personaggi in legno concetto di inclusione Foto Gratuite">
            <a:extLst>
              <a:ext uri="{FF2B5EF4-FFF2-40B4-BE49-F238E27FC236}">
                <a16:creationId xmlns:a16="http://schemas.microsoft.com/office/drawing/2014/main" id="{8215452C-BC14-446F-A1D5-925ADF083F9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3418" r="10786"/>
          <a:stretch/>
        </p:blipFill>
        <p:spPr bwMode="auto">
          <a:xfrm>
            <a:off x="0" y="537223"/>
            <a:ext cx="3700463" cy="4543518"/>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81</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12</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https://it.freepik.com/foto-gratuito/alta-vista-diversi-personaggi-in-legno-concetto-di-inclusione_10418965.htm#query=diversity&amp;position=0&amp;from_view=search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8336121" y="505044"/>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4057650" y="773990"/>
            <a:ext cx="4729163" cy="1600438"/>
          </a:xfrm>
          <a:prstGeom prst="rect">
            <a:avLst/>
          </a:prstGeom>
          <a:noFill/>
        </p:spPr>
        <p:txBody>
          <a:bodyPr wrap="square" rtlCol="0">
            <a:spAutoFit/>
          </a:bodyPr>
          <a:lstStyle/>
          <a:p>
            <a:pPr algn="just"/>
            <a:r>
              <a:rPr lang="it-IT" sz="1400" dirty="0"/>
              <a:t>L’impresa nell’effettuare la valutazione dell’adeguatezza sulla base dell’esame del portafoglio complessivo del cliente, dovrebbe assicurare un adeguato livello di </a:t>
            </a:r>
            <a:r>
              <a:rPr lang="it-IT" sz="1400" b="1" dirty="0"/>
              <a:t>diversificazione.</a:t>
            </a:r>
          </a:p>
          <a:p>
            <a:pPr algn="just"/>
            <a:endParaRPr lang="it-IT" sz="1400" b="1" dirty="0"/>
          </a:p>
          <a:p>
            <a:pPr algn="just"/>
            <a:r>
              <a:rPr lang="it-IT" sz="1400" dirty="0"/>
              <a:t>Se le dimensioni del portafoglio sono esigue, l’impresa potrebbe  indirizzare il cliente verso tipi di investimenti «garantiti» o di per sé diversificati.</a:t>
            </a:r>
            <a:endParaRPr lang="it-IT" b="1"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66341" y="965098"/>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81</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9" name="TextBox 10">
            <a:hlinkClick r:id="" action="ppaction://noaction"/>
            <a:extLst>
              <a:ext uri="{FF2B5EF4-FFF2-40B4-BE49-F238E27FC236}">
                <a16:creationId xmlns:a16="http://schemas.microsoft.com/office/drawing/2014/main" id="{0CFD207E-FED4-4DD7-81DE-C85FAF0B5093}"/>
              </a:ext>
            </a:extLst>
          </p:cNvPr>
          <p:cNvSpPr txBox="1"/>
          <p:nvPr/>
        </p:nvSpPr>
        <p:spPr>
          <a:xfrm>
            <a:off x="4057650" y="2708375"/>
            <a:ext cx="5221107" cy="954107"/>
          </a:xfrm>
          <a:prstGeom prst="rect">
            <a:avLst/>
          </a:prstGeom>
          <a:noFill/>
        </p:spPr>
        <p:txBody>
          <a:bodyPr wrap="square" rtlCol="0">
            <a:spAutoFit/>
          </a:bodyPr>
          <a:lstStyle/>
          <a:p>
            <a:r>
              <a:rPr lang="it-IT" sz="1400" dirty="0"/>
              <a:t>Le imprese dovrebbero essere particolarmente sul rischio di credito, valutando l’esposizione del portafoglio del cliente a un unico emittente o a emittenti appartenenti allo stesso gruppo.</a:t>
            </a:r>
          </a:p>
          <a:p>
            <a:endParaRPr lang="it-IT" kern="1200" dirty="0">
              <a:solidFill>
                <a:schemeClr val="tx1"/>
              </a:solidFill>
              <a:latin typeface="+mn-lt"/>
              <a:ea typeface="+mn-ea"/>
              <a:cs typeface="+mn-cs"/>
            </a:endParaRPr>
          </a:p>
        </p:txBody>
      </p:sp>
      <p:pic>
        <p:nvPicPr>
          <p:cNvPr id="28" name="Picture 2" descr="Risultati immagini per occhiali icona">
            <a:extLst>
              <a:ext uri="{FF2B5EF4-FFF2-40B4-BE49-F238E27FC236}">
                <a16:creationId xmlns:a16="http://schemas.microsoft.com/office/drawing/2014/main" id="{19BB5B72-2AE2-40BF-83B3-8B571294911D}"/>
              </a:ext>
            </a:extLst>
          </p:cNvPr>
          <p:cNvPicPr>
            <a:picLocks noChangeAspect="1" noChangeArrowheads="1"/>
          </p:cNvPicPr>
          <p:nvPr/>
        </p:nvPicPr>
        <p:blipFill>
          <a:blip r:embed="rId5" cstate="print"/>
          <a:srcRect/>
          <a:stretch>
            <a:fillRect/>
          </a:stretch>
        </p:blipFill>
        <p:spPr bwMode="auto">
          <a:xfrm>
            <a:off x="6190094" y="3564947"/>
            <a:ext cx="881546" cy="881546"/>
          </a:xfrm>
          <a:prstGeom prst="rect">
            <a:avLst/>
          </a:prstGeom>
          <a:noFill/>
        </p:spPr>
      </p:pic>
      <p:sp>
        <p:nvSpPr>
          <p:cNvPr id="29" name="CasellaDiTesto 28">
            <a:extLst>
              <a:ext uri="{FF2B5EF4-FFF2-40B4-BE49-F238E27FC236}">
                <a16:creationId xmlns:a16="http://schemas.microsoft.com/office/drawing/2014/main" id="{CC940F5C-BD90-4A99-91E6-F14AF5ADB251}"/>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351175712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fondo blu della tecnologia dei dati con media remixati da hacker Foto Gratuite">
            <a:extLst>
              <a:ext uri="{FF2B5EF4-FFF2-40B4-BE49-F238E27FC236}">
                <a16:creationId xmlns:a16="http://schemas.microsoft.com/office/drawing/2014/main" id="{48BFAC8B-944B-433B-886B-F71EBE1A365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6539"/>
          <a:stretch/>
        </p:blipFill>
        <p:spPr bwMode="auto">
          <a:xfrm>
            <a:off x="-1" y="537223"/>
            <a:ext cx="3696779" cy="460627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82</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13</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https://it.freepik.com/foto-gratuito/sfondo-blu-della-tecnologia-dei-dati-con-media-remixati-da-hacker_16016731.htm#query=informatica&amp;position=1&amp;from_view=search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8336121" y="505044"/>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2-11</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949365" y="912120"/>
            <a:ext cx="5062150" cy="738664"/>
          </a:xfrm>
          <a:prstGeom prst="rect">
            <a:avLst/>
          </a:prstGeom>
          <a:noFill/>
        </p:spPr>
        <p:txBody>
          <a:bodyPr wrap="square" rtlCol="0">
            <a:spAutoFit/>
          </a:bodyPr>
          <a:lstStyle/>
          <a:p>
            <a:pPr algn="just"/>
            <a:r>
              <a:rPr lang="it-IT" dirty="0"/>
              <a:t>Le imprese dovrebbero monitorare e verificare periodicamente gli algoritmi che contribuiscono a determinare l’adeguatezza delle operazioni raccomandate o intraprese per conto dei clienti.</a:t>
            </a:r>
            <a:endParaRPr lang="it-IT"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66341" y="965098"/>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82</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7" name="Rectangle 15">
            <a:extLst>
              <a:ext uri="{FF2B5EF4-FFF2-40B4-BE49-F238E27FC236}">
                <a16:creationId xmlns:a16="http://schemas.microsoft.com/office/drawing/2014/main" id="{B8DE66AB-819C-4C6D-B9A2-5151907E8A19}"/>
              </a:ext>
            </a:extLst>
          </p:cNvPr>
          <p:cNvSpPr/>
          <p:nvPr/>
        </p:nvSpPr>
        <p:spPr>
          <a:xfrm>
            <a:off x="3800388" y="1988911"/>
            <a:ext cx="5360107" cy="3173173"/>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19" name="TextBox 10">
            <a:hlinkClick r:id="" action="ppaction://noaction"/>
            <a:extLst>
              <a:ext uri="{FF2B5EF4-FFF2-40B4-BE49-F238E27FC236}">
                <a16:creationId xmlns:a16="http://schemas.microsoft.com/office/drawing/2014/main" id="{0CFD207E-FED4-4DD7-81DE-C85FAF0B5093}"/>
              </a:ext>
            </a:extLst>
          </p:cNvPr>
          <p:cNvSpPr txBox="1"/>
          <p:nvPr/>
        </p:nvSpPr>
        <p:spPr>
          <a:xfrm>
            <a:off x="3829263" y="2034957"/>
            <a:ext cx="5221107" cy="3108543"/>
          </a:xfrm>
          <a:prstGeom prst="rect">
            <a:avLst/>
          </a:prstGeom>
          <a:noFill/>
        </p:spPr>
        <p:txBody>
          <a:bodyPr wrap="square" rtlCol="0">
            <a:spAutoFit/>
          </a:bodyPr>
          <a:lstStyle/>
          <a:p>
            <a:r>
              <a:rPr lang="it-IT" dirty="0"/>
              <a:t>Nel definire tali algoritmi, le imprese dovrebbero</a:t>
            </a:r>
            <a:r>
              <a:rPr lang="it-IT" sz="1400" dirty="0"/>
              <a:t>:</a:t>
            </a:r>
          </a:p>
          <a:p>
            <a:endParaRPr lang="it-IT" sz="1400" dirty="0"/>
          </a:p>
          <a:p>
            <a:pPr marL="285750" indent="-285750">
              <a:buFont typeface="Wingdings" panose="05000000000000000000" pitchFamily="2" charset="2"/>
              <a:buChar char="ü"/>
            </a:pPr>
            <a:r>
              <a:rPr lang="it-IT" dirty="0"/>
              <a:t>tenere conto della natura e delle caratteristiche dei prodotti inclusi nella loro offerta ai clienti;</a:t>
            </a:r>
          </a:p>
          <a:p>
            <a:pPr marL="285750" indent="-285750">
              <a:buFont typeface="Wingdings" panose="05000000000000000000" pitchFamily="2" charset="2"/>
              <a:buChar char="ü"/>
            </a:pPr>
            <a:r>
              <a:rPr lang="it-IT" dirty="0"/>
              <a:t>creare un’adeguata documentazione della struttura del sistema;</a:t>
            </a:r>
          </a:p>
          <a:p>
            <a:pPr marL="285750" indent="-285750">
              <a:buFont typeface="Wingdings" panose="05000000000000000000" pitchFamily="2" charset="2"/>
              <a:buChar char="ü"/>
            </a:pPr>
            <a:r>
              <a:rPr lang="it-IT" dirty="0"/>
              <a:t>predisporre una strategia di verifica documentata;</a:t>
            </a:r>
          </a:p>
          <a:p>
            <a:pPr marL="285750" indent="-285750">
              <a:buFont typeface="Wingdings" panose="05000000000000000000" pitchFamily="2" charset="2"/>
              <a:buChar char="ü"/>
            </a:pPr>
            <a:r>
              <a:rPr lang="it-IT" dirty="0"/>
              <a:t>disporre di politiche e procedure per gestire eventuali modifiche apportate a un algoritmo;</a:t>
            </a:r>
          </a:p>
          <a:p>
            <a:pPr marL="285750" indent="-285750">
              <a:buFont typeface="Wingdings" panose="05000000000000000000" pitchFamily="2" charset="2"/>
              <a:buChar char="ü"/>
            </a:pPr>
            <a:r>
              <a:rPr lang="it-IT" dirty="0"/>
              <a:t>rivedere e aggiornare gli algoritmi;</a:t>
            </a:r>
          </a:p>
          <a:p>
            <a:pPr marL="285750" indent="-285750">
              <a:buFont typeface="Wingdings" panose="05000000000000000000" pitchFamily="2" charset="2"/>
              <a:buChar char="ü"/>
            </a:pPr>
            <a:r>
              <a:rPr lang="it-IT" dirty="0"/>
              <a:t>disporre di politiche e procedure che consentano di individuare e gestire eventuali errori nell’algoritmo;</a:t>
            </a:r>
          </a:p>
          <a:p>
            <a:pPr marL="285750" indent="-285750">
              <a:buFont typeface="Wingdings" panose="05000000000000000000" pitchFamily="2" charset="2"/>
              <a:buChar char="ü"/>
            </a:pPr>
            <a:r>
              <a:rPr lang="it-IT" dirty="0"/>
              <a:t>disporre di risorse adeguate per il monitoraggio e la supervisione dei risultati degli algoritmi;</a:t>
            </a:r>
          </a:p>
          <a:p>
            <a:pPr marL="285750" indent="-285750">
              <a:buFont typeface="Wingdings" panose="05000000000000000000" pitchFamily="2" charset="2"/>
              <a:buChar char="ü"/>
            </a:pPr>
            <a:r>
              <a:rPr lang="it-IT" dirty="0"/>
              <a:t>disporre di un adeguato processo di convalida interno.</a:t>
            </a:r>
          </a:p>
        </p:txBody>
      </p:sp>
    </p:spTree>
    <p:custDataLst>
      <p:tags r:id="rId1"/>
    </p:custDataLst>
    <p:extLst>
      <p:ext uri="{BB962C8B-B14F-4D97-AF65-F5344CB8AC3E}">
        <p14:creationId xmlns:p14="http://schemas.microsoft.com/office/powerpoint/2010/main" val="149027559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isegni di freccia marcatore su sfondo blu Foto Gratuite">
            <a:extLst>
              <a:ext uri="{FF2B5EF4-FFF2-40B4-BE49-F238E27FC236}">
                <a16:creationId xmlns:a16="http://schemas.microsoft.com/office/drawing/2014/main" id="{123980BF-3BCA-44AE-B0A4-056D82503D3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46835"/>
          <a:stretch/>
        </p:blipFill>
        <p:spPr bwMode="auto">
          <a:xfrm>
            <a:off x="0" y="486074"/>
            <a:ext cx="3771901" cy="472600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Costi e complessità di prodotti equivalenti: orientamento generale 9</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14</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85647" y="98730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https://it.freepik.com/foto-gratuito/disegni-di-freccia-marcatore-su-sfondo-blu_6998022.htm#query=frecce&amp;from_query=indicazioni%20stradali&amp;position=2&amp;from_view=search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9198349" y="143025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771901" y="601701"/>
            <a:ext cx="5221107" cy="3323987"/>
          </a:xfrm>
          <a:prstGeom prst="rect">
            <a:avLst/>
          </a:prstGeom>
          <a:noFill/>
        </p:spPr>
        <p:txBody>
          <a:bodyPr wrap="square" rtlCol="0">
            <a:spAutoFit/>
          </a:bodyPr>
          <a:lstStyle/>
          <a:p>
            <a:pPr algn="just"/>
            <a:r>
              <a:rPr lang="it-IT" sz="1400" dirty="0"/>
              <a:t>Prima di prendere una decisione sui prodotti di investimento da raccomandare o su cui investire l’impresa dovrebbe effettuare una valutazione approfondita delle possibili alternative di investimento, tenendo conto dei costi e della complessità dei prodotti.</a:t>
            </a:r>
          </a:p>
          <a:p>
            <a:pPr algn="just"/>
            <a:endParaRPr lang="it-IT" kern="1200" dirty="0">
              <a:solidFill>
                <a:schemeClr val="tx1"/>
              </a:solidFill>
              <a:latin typeface="+mn-lt"/>
              <a:ea typeface="+mn-ea"/>
              <a:cs typeface="+mn-cs"/>
            </a:endParaRPr>
          </a:p>
          <a:p>
            <a:pPr algn="just"/>
            <a:endParaRPr lang="it-IT" dirty="0"/>
          </a:p>
          <a:p>
            <a:pPr algn="just"/>
            <a:r>
              <a:rPr lang="it-IT" dirty="0"/>
              <a:t>Le</a:t>
            </a:r>
            <a:r>
              <a:rPr lang="it-IT" sz="1400" dirty="0"/>
              <a:t> imprese dovrebbero porre in essere una procedura che tenga conto della natura del servizio, del modello di business e del tipo di prodotti forniti, per valutare prodotti disponibili «equivalenti».</a:t>
            </a:r>
          </a:p>
          <a:p>
            <a:pPr algn="just"/>
            <a:endParaRPr lang="it-IT" kern="1200" dirty="0">
              <a:solidFill>
                <a:schemeClr val="tx1"/>
              </a:solidFill>
              <a:latin typeface="+mn-lt"/>
              <a:ea typeface="+mn-ea"/>
              <a:cs typeface="+mn-cs"/>
            </a:endParaRPr>
          </a:p>
          <a:p>
            <a:pPr algn="just"/>
            <a:r>
              <a:rPr lang="it-IT" sz="1400" dirty="0"/>
              <a:t>Imprese con una gamma ristretta di prodotti o che raccomandano un solo tipo di prodotto dovrebbero rendere i clienti pienamente consapevoli di tali circostanze.</a:t>
            </a:r>
          </a:p>
          <a:p>
            <a:pPr algn="just"/>
            <a:endParaRPr lang="it-IT" kern="1200" dirty="0">
              <a:solidFill>
                <a:schemeClr val="tx1"/>
              </a:solidFill>
              <a:latin typeface="+mn-lt"/>
              <a:ea typeface="+mn-ea"/>
              <a:cs typeface="+mn-cs"/>
            </a:endParaRPr>
          </a:p>
          <a:p>
            <a:pPr algn="just"/>
            <a:endParaRPr lang="it-IT"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18182" y="931039"/>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9</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7" name="Rettangolo 16">
            <a:extLst>
              <a:ext uri="{FF2B5EF4-FFF2-40B4-BE49-F238E27FC236}">
                <a16:creationId xmlns:a16="http://schemas.microsoft.com/office/drawing/2014/main" id="{FDF94A62-0C52-4FF9-91F9-74306D5A8E55}"/>
              </a:ext>
            </a:extLst>
          </p:cNvPr>
          <p:cNvSpPr/>
          <p:nvPr/>
        </p:nvSpPr>
        <p:spPr>
          <a:xfrm>
            <a:off x="36374" y="2072685"/>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84</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8" name="Rettangolo 17">
            <a:extLst>
              <a:ext uri="{FF2B5EF4-FFF2-40B4-BE49-F238E27FC236}">
                <a16:creationId xmlns:a16="http://schemas.microsoft.com/office/drawing/2014/main" id="{5E8793E3-D98A-41F9-BC4F-B40D55AAADCE}"/>
              </a:ext>
            </a:extLst>
          </p:cNvPr>
          <p:cNvSpPr/>
          <p:nvPr/>
        </p:nvSpPr>
        <p:spPr>
          <a:xfrm>
            <a:off x="-18182" y="2891144"/>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85</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19" name="Picture 2" descr="Risultati immagini per occhiali icona">
            <a:extLst>
              <a:ext uri="{FF2B5EF4-FFF2-40B4-BE49-F238E27FC236}">
                <a16:creationId xmlns:a16="http://schemas.microsoft.com/office/drawing/2014/main" id="{2D761CE3-247C-4DB8-B98A-7D58A067CC6D}"/>
              </a:ext>
            </a:extLst>
          </p:cNvPr>
          <p:cNvPicPr>
            <a:picLocks noChangeAspect="1" noChangeArrowheads="1"/>
          </p:cNvPicPr>
          <p:nvPr/>
        </p:nvPicPr>
        <p:blipFill>
          <a:blip r:embed="rId5" cstate="print"/>
          <a:srcRect/>
          <a:stretch>
            <a:fillRect/>
          </a:stretch>
        </p:blipFill>
        <p:spPr bwMode="auto">
          <a:xfrm>
            <a:off x="6190094" y="3564947"/>
            <a:ext cx="881546" cy="881546"/>
          </a:xfrm>
          <a:prstGeom prst="rect">
            <a:avLst/>
          </a:prstGeom>
          <a:noFill/>
        </p:spPr>
      </p:pic>
      <p:sp>
        <p:nvSpPr>
          <p:cNvPr id="23" name="CasellaDiTesto 22">
            <a:extLst>
              <a:ext uri="{FF2B5EF4-FFF2-40B4-BE49-F238E27FC236}">
                <a16:creationId xmlns:a16="http://schemas.microsoft.com/office/drawing/2014/main" id="{42B1270E-4003-40F0-B02D-731D9D856625}"/>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
        <p:nvSpPr>
          <p:cNvPr id="24" name="Ovale 23">
            <a:extLst>
              <a:ext uri="{FF2B5EF4-FFF2-40B4-BE49-F238E27FC236}">
                <a16:creationId xmlns:a16="http://schemas.microsoft.com/office/drawing/2014/main" id="{D43664CE-49FC-4693-88A4-910B5080C048}"/>
              </a:ext>
            </a:extLst>
          </p:cNvPr>
          <p:cNvSpPr/>
          <p:nvPr/>
        </p:nvSpPr>
        <p:spPr>
          <a:xfrm>
            <a:off x="3056193" y="213995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5" name="Ovale 24">
            <a:extLst>
              <a:ext uri="{FF2B5EF4-FFF2-40B4-BE49-F238E27FC236}">
                <a16:creationId xmlns:a16="http://schemas.microsoft.com/office/drawing/2014/main" id="{4380460A-6FF9-4B94-85AB-18EF61B405CF}"/>
              </a:ext>
            </a:extLst>
          </p:cNvPr>
          <p:cNvSpPr/>
          <p:nvPr/>
        </p:nvSpPr>
        <p:spPr>
          <a:xfrm>
            <a:off x="3073540" y="2936069"/>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4</a:t>
            </a:r>
          </a:p>
        </p:txBody>
      </p:sp>
    </p:spTree>
    <p:custDataLst>
      <p:tags r:id="rId1"/>
    </p:custDataLst>
    <p:extLst>
      <p:ext uri="{BB962C8B-B14F-4D97-AF65-F5344CB8AC3E}">
        <p14:creationId xmlns:p14="http://schemas.microsoft.com/office/powerpoint/2010/main" val="17772030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59371" y="4126549"/>
            <a:ext cx="558543" cy="464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139652" y="3491588"/>
            <a:ext cx="4173317" cy="1169551"/>
          </a:xfrm>
          <a:prstGeom prst="rect">
            <a:avLst/>
          </a:prstGeom>
          <a:noFill/>
        </p:spPr>
        <p:txBody>
          <a:bodyPr wrap="square" rtlCol="0">
            <a:spAutoFit/>
          </a:bodyPr>
          <a:lstStyle/>
          <a:p>
            <a:pPr algn="just"/>
            <a:r>
              <a:rPr lang="it-IT" dirty="0"/>
              <a:t>Le imprese dovrebbero disporre di politiche e procedure adeguate per garantire un’analisi dei costi e dei benefici di un passaggio, affinché possano ragionevolmente dimostrare che i benefici attesi di tale cambiamento sono superiori ai costi. </a:t>
            </a: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4667534" y="3505876"/>
            <a:ext cx="4211048" cy="1384995"/>
          </a:xfrm>
          <a:prstGeom prst="rect">
            <a:avLst/>
          </a:prstGeom>
          <a:noFill/>
        </p:spPr>
        <p:txBody>
          <a:bodyPr wrap="square" rtlCol="0">
            <a:spAutoFit/>
          </a:bodyPr>
          <a:lstStyle/>
          <a:p>
            <a:r>
              <a:rPr lang="it-IT" dirty="0"/>
              <a:t>Qualsiasi operazione senza tali soglie sarebbe considerata come un cambiamento di investimento.</a:t>
            </a:r>
          </a:p>
          <a:p>
            <a:endParaRPr lang="it-IT" dirty="0"/>
          </a:p>
          <a:p>
            <a:r>
              <a:rPr lang="it-IT" dirty="0"/>
              <a:t>Per i clienti professionali l’analisi costi benefici può essere effettuata a livello della strategia di investimento.</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https://it.freepik.com/foto-premium/vista-dall-alto-del-concetto-di-costi-e-commissioni-sanitarie-mano-del-medico-intelligente-utilizza-il-calcolatore-per-le-spese-mediche_24839310.htm#query=costi%20benefici&amp;position=0&amp;from_view=search</a:t>
            </a:r>
            <a:endParaRPr lang="it-IT" dirty="0">
              <a:latin typeface="Gisha" panose="020B0502040204020203" pitchFamily="34" charset="-79"/>
              <a:cs typeface="Gisha" panose="020B0502040204020203" pitchFamily="34" charset="-79"/>
            </a:endParaRPr>
          </a:p>
        </p:txBody>
      </p:sp>
      <p:sp>
        <p:nvSpPr>
          <p:cNvPr id="26" name="Rettangolo 25"/>
          <p:cNvSpPr/>
          <p:nvPr/>
        </p:nvSpPr>
        <p:spPr>
          <a:xfrm>
            <a:off x="-37804" y="2780867"/>
            <a:ext cx="4418735" cy="50758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10</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8606125"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Costi e benefici derivanti da altri investimenti: orientamento generale 10</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15</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40" name="Ovale 39">
            <a:extLst>
              <a:ext uri="{FF2B5EF4-FFF2-40B4-BE49-F238E27FC236}">
                <a16:creationId xmlns:a16="http://schemas.microsoft.com/office/drawing/2014/main" id="{1A1B8954-A810-4746-BFC2-29368426AB67}"/>
              </a:ext>
            </a:extLst>
          </p:cNvPr>
          <p:cNvSpPr/>
          <p:nvPr/>
        </p:nvSpPr>
        <p:spPr>
          <a:xfrm>
            <a:off x="7873438" y="300762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sp>
        <p:nvSpPr>
          <p:cNvPr id="36" name="Ovale 35">
            <a:extLst>
              <a:ext uri="{FF2B5EF4-FFF2-40B4-BE49-F238E27FC236}">
                <a16:creationId xmlns:a16="http://schemas.microsoft.com/office/drawing/2014/main" id="{21D94C76-D9BD-4113-9FAD-E47366D1B3E6}"/>
              </a:ext>
            </a:extLst>
          </p:cNvPr>
          <p:cNvSpPr/>
          <p:nvPr/>
        </p:nvSpPr>
        <p:spPr>
          <a:xfrm>
            <a:off x="3111594" y="269687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4" name="Rettangolo 23">
            <a:extLst>
              <a:ext uri="{FF2B5EF4-FFF2-40B4-BE49-F238E27FC236}">
                <a16:creationId xmlns:a16="http://schemas.microsoft.com/office/drawing/2014/main" id="{15964C2E-2778-401C-8B85-D1DFC8784B7B}"/>
              </a:ext>
            </a:extLst>
          </p:cNvPr>
          <p:cNvSpPr/>
          <p:nvPr/>
        </p:nvSpPr>
        <p:spPr>
          <a:xfrm>
            <a:off x="4507334" y="2769466"/>
            <a:ext cx="4418735" cy="51899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89</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35" name="Ovale 34">
            <a:extLst>
              <a:ext uri="{FF2B5EF4-FFF2-40B4-BE49-F238E27FC236}">
                <a16:creationId xmlns:a16="http://schemas.microsoft.com/office/drawing/2014/main" id="{1990948C-751F-4071-879F-16672C45A796}"/>
              </a:ext>
            </a:extLst>
          </p:cNvPr>
          <p:cNvSpPr/>
          <p:nvPr/>
        </p:nvSpPr>
        <p:spPr>
          <a:xfrm>
            <a:off x="8864728" y="4022492"/>
            <a:ext cx="558543" cy="464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3-4</a:t>
            </a:r>
          </a:p>
        </p:txBody>
      </p:sp>
      <p:pic>
        <p:nvPicPr>
          <p:cNvPr id="4098" name="Picture 2" descr="Vista dall'alto del concetto di costi e commissioni sanitarie mano del medico intelligente utilizza il calcolatore per le spese mediche Foto Premium">
            <a:extLst>
              <a:ext uri="{FF2B5EF4-FFF2-40B4-BE49-F238E27FC236}">
                <a16:creationId xmlns:a16="http://schemas.microsoft.com/office/drawing/2014/main" id="{7A559BAC-7E13-4508-8D5C-0F1905922D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0423" b="21716"/>
          <a:stretch/>
        </p:blipFill>
        <p:spPr bwMode="auto">
          <a:xfrm>
            <a:off x="-21629" y="450956"/>
            <a:ext cx="9135053" cy="2303927"/>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0943761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Sì o no idea suggerita dall'uomo d'affari premere selezionare su sfondo bianco isolato Foto Premium">
            <a:extLst>
              <a:ext uri="{FF2B5EF4-FFF2-40B4-BE49-F238E27FC236}">
                <a16:creationId xmlns:a16="http://schemas.microsoft.com/office/drawing/2014/main" id="{32A64F1F-E359-4E96-8996-EE94D727CEC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568" r="35788"/>
          <a:stretch/>
        </p:blipFill>
        <p:spPr bwMode="auto">
          <a:xfrm>
            <a:off x="31526" y="505043"/>
            <a:ext cx="3967029" cy="457569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90</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16</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85647" y="98730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https://it.freepik.com/foto-premium/si-o-no-idea-suggerita-dall-uomo-d-affari-premere-selezionare-su-sfondo-bianco-isolato_19865169.htm#query=pro%20e%20contro&amp;position=10&amp;from_view=search#position=10&amp;query=pro%20e%20contro</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9198349" y="143025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2-7</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4141093" y="919563"/>
            <a:ext cx="4714719" cy="3970318"/>
          </a:xfrm>
          <a:prstGeom prst="rect">
            <a:avLst/>
          </a:prstGeom>
          <a:noFill/>
        </p:spPr>
        <p:txBody>
          <a:bodyPr wrap="square" rtlCol="0">
            <a:spAutoFit/>
          </a:bodyPr>
          <a:lstStyle/>
          <a:p>
            <a:pPr algn="just"/>
            <a:r>
              <a:rPr lang="it-IT" dirty="0"/>
              <a:t>Le imprese dovrebbero tener conto di tutte le informazioni necessarie per poter effettuare un’analisi costi/benefici del cambiamento</a:t>
            </a:r>
          </a:p>
          <a:p>
            <a:pPr algn="just"/>
            <a:endParaRPr lang="it-IT" dirty="0"/>
          </a:p>
          <a:p>
            <a:pPr algn="just"/>
            <a:r>
              <a:rPr lang="it-IT" dirty="0"/>
              <a:t>I fattori di costo e beneficio sia monetari che non monetar, potrebbero includere:</a:t>
            </a:r>
          </a:p>
          <a:p>
            <a:pPr marL="285750" indent="-285750" algn="just">
              <a:buFont typeface="Wingdings" panose="05000000000000000000" pitchFamily="2" charset="2"/>
              <a:buChar char="ü"/>
            </a:pPr>
            <a:r>
              <a:rPr lang="it-IT" dirty="0"/>
              <a:t>il rendimento netto atteso dell’operazione alternativa rispetto al rendimento netto atteso dell’investimento esistente;</a:t>
            </a:r>
          </a:p>
          <a:p>
            <a:pPr marL="285750" indent="-285750" algn="just">
              <a:buFont typeface="Wingdings" panose="05000000000000000000" pitchFamily="2" charset="2"/>
              <a:buChar char="ü"/>
            </a:pPr>
            <a:r>
              <a:rPr lang="it-IT" dirty="0"/>
              <a:t>un cambiamento delle circostanze e delle esigenze del cliente;</a:t>
            </a:r>
          </a:p>
          <a:p>
            <a:pPr marL="285750" indent="-285750" algn="just">
              <a:buFont typeface="Wingdings" panose="05000000000000000000" pitchFamily="2" charset="2"/>
              <a:buChar char="ü"/>
            </a:pPr>
            <a:r>
              <a:rPr lang="it-IT" dirty="0"/>
              <a:t>un cambiamento delle caratteristiche dei prodotti o delle circostanze del mercato;</a:t>
            </a:r>
          </a:p>
          <a:p>
            <a:pPr marL="285750" indent="-285750" algn="just">
              <a:buFont typeface="Wingdings" panose="05000000000000000000" pitchFamily="2" charset="2"/>
              <a:buChar char="ü"/>
            </a:pPr>
            <a:r>
              <a:rPr lang="it-IT" dirty="0"/>
              <a:t>benefici al portafoglio del cliente derivanti dal passaggio ad altri investimenti.</a:t>
            </a:r>
          </a:p>
          <a:p>
            <a:pPr algn="just"/>
            <a:endParaRPr lang="it-IT" dirty="0"/>
          </a:p>
          <a:p>
            <a:pPr algn="just"/>
            <a:endParaRPr lang="it-IT" dirty="0"/>
          </a:p>
          <a:p>
            <a:pPr algn="just"/>
            <a:endParaRPr lang="it-IT" kern="1200" dirty="0">
              <a:solidFill>
                <a:schemeClr val="tx1"/>
              </a:solidFill>
              <a:latin typeface="+mn-lt"/>
              <a:ea typeface="+mn-ea"/>
              <a:cs typeface="+mn-cs"/>
            </a:endParaRPr>
          </a:p>
        </p:txBody>
      </p:sp>
      <p:sp>
        <p:nvSpPr>
          <p:cNvPr id="27" name="Rettangolo 26">
            <a:extLst>
              <a:ext uri="{FF2B5EF4-FFF2-40B4-BE49-F238E27FC236}">
                <a16:creationId xmlns:a16="http://schemas.microsoft.com/office/drawing/2014/main" id="{D49041F9-D16B-4A1C-82C2-9CDC68E77FA7}"/>
              </a:ext>
            </a:extLst>
          </p:cNvPr>
          <p:cNvSpPr/>
          <p:nvPr/>
        </p:nvSpPr>
        <p:spPr>
          <a:xfrm>
            <a:off x="0" y="1265756"/>
            <a:ext cx="3967029" cy="6549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90</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28" name="Picture 2" descr="Risultati immagini per occhiali icona">
            <a:extLst>
              <a:ext uri="{FF2B5EF4-FFF2-40B4-BE49-F238E27FC236}">
                <a16:creationId xmlns:a16="http://schemas.microsoft.com/office/drawing/2014/main" id="{CE7C26CD-3725-4B22-889F-9317E5D9B73F}"/>
              </a:ext>
            </a:extLst>
          </p:cNvPr>
          <p:cNvPicPr>
            <a:picLocks noChangeAspect="1" noChangeArrowheads="1"/>
          </p:cNvPicPr>
          <p:nvPr/>
        </p:nvPicPr>
        <p:blipFill>
          <a:blip r:embed="rId5" cstate="print"/>
          <a:srcRect/>
          <a:stretch>
            <a:fillRect/>
          </a:stretch>
        </p:blipFill>
        <p:spPr bwMode="auto">
          <a:xfrm>
            <a:off x="6210643" y="3884395"/>
            <a:ext cx="881546" cy="881546"/>
          </a:xfrm>
          <a:prstGeom prst="rect">
            <a:avLst/>
          </a:prstGeom>
          <a:noFill/>
        </p:spPr>
      </p:pic>
      <p:sp>
        <p:nvSpPr>
          <p:cNvPr id="29" name="CasellaDiTesto 28">
            <a:extLst>
              <a:ext uri="{FF2B5EF4-FFF2-40B4-BE49-F238E27FC236}">
                <a16:creationId xmlns:a16="http://schemas.microsoft.com/office/drawing/2014/main" id="{1884F5D7-6119-459A-AD52-3C91A1043508}"/>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290516839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Elenco pro e contro con bordo verde Foto Premium">
            <a:extLst>
              <a:ext uri="{FF2B5EF4-FFF2-40B4-BE49-F238E27FC236}">
                <a16:creationId xmlns:a16="http://schemas.microsoft.com/office/drawing/2014/main" id="{35DA1AF4-6ADA-4347-A743-7F852DD56D8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6617" r="21599"/>
          <a:stretch/>
        </p:blipFill>
        <p:spPr bwMode="auto">
          <a:xfrm>
            <a:off x="89458" y="451863"/>
            <a:ext cx="3763447" cy="4691637"/>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Orientamento di supporto 93</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17</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85647" y="98730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https://it.freepik.com/foto-premium/elenco-pro-e-contro-con-bordo-verde_23994306.htm#&amp;position=9&amp;from_view=detail#query=p&amp;position=9&amp;from_view=detail</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6096534" y="4028106"/>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4141727" y="844015"/>
            <a:ext cx="4714719" cy="3108543"/>
          </a:xfrm>
          <a:prstGeom prst="rect">
            <a:avLst/>
          </a:prstGeom>
          <a:noFill/>
        </p:spPr>
        <p:txBody>
          <a:bodyPr wrap="square" rtlCol="0">
            <a:spAutoFit/>
          </a:bodyPr>
          <a:lstStyle/>
          <a:p>
            <a:pPr algn="just"/>
            <a:r>
              <a:rPr lang="it-IT" dirty="0"/>
              <a:t>Se un’impresa utilizza strategie di portafoglio comuni o proposte di investimento tipo che si applicano a diversi clienti con lo stesso profilo di investimento, l’analisi costi/benefici di un passaggio ad altri investimenti potrebbe essere </a:t>
            </a:r>
            <a:r>
              <a:rPr lang="it-IT" b="1" dirty="0"/>
              <a:t>effettuata a un livello superiore.</a:t>
            </a:r>
          </a:p>
          <a:p>
            <a:pPr algn="just"/>
            <a:endParaRPr lang="it-IT" kern="1200" dirty="0">
              <a:solidFill>
                <a:schemeClr val="tx1"/>
              </a:solidFill>
              <a:latin typeface="+mn-lt"/>
              <a:ea typeface="+mn-ea"/>
              <a:cs typeface="+mn-cs"/>
            </a:endParaRPr>
          </a:p>
          <a:p>
            <a:pPr algn="just"/>
            <a:r>
              <a:rPr lang="it-IT" sz="1400" kern="1200" dirty="0">
                <a:solidFill>
                  <a:schemeClr val="tx1"/>
                </a:solidFill>
                <a:latin typeface="+mn-lt"/>
                <a:ea typeface="+mn-ea"/>
                <a:cs typeface="+mn-cs"/>
              </a:rPr>
              <a:t>L’analisi costi/benefici potrebbe essere effettuata a livello di tale comitato.</a:t>
            </a:r>
            <a:endParaRPr lang="it-IT" dirty="0"/>
          </a:p>
          <a:p>
            <a:pPr algn="just"/>
            <a:endParaRPr lang="it-IT" kern="1200" dirty="0">
              <a:solidFill>
                <a:schemeClr val="tx1"/>
              </a:solidFill>
              <a:latin typeface="+mn-lt"/>
              <a:ea typeface="+mn-ea"/>
              <a:cs typeface="+mn-cs"/>
            </a:endParaRPr>
          </a:p>
          <a:p>
            <a:pPr algn="just"/>
            <a:r>
              <a:rPr lang="it-IT" dirty="0"/>
              <a:t>L’impresa dovrebbe comunque disporre di adeguati controlli per verificare che non esistano caratteristiche particolari di determinati clienti che possano richiedere un livello di analisi più discreto.</a:t>
            </a:r>
          </a:p>
          <a:p>
            <a:pPr algn="just"/>
            <a:endParaRPr lang="it-IT" kern="1200" dirty="0">
              <a:solidFill>
                <a:schemeClr val="tx1"/>
              </a:solidFill>
              <a:latin typeface="+mn-lt"/>
              <a:ea typeface="+mn-ea"/>
              <a:cs typeface="+mn-cs"/>
            </a:endParaRPr>
          </a:p>
        </p:txBody>
      </p:sp>
      <p:sp>
        <p:nvSpPr>
          <p:cNvPr id="27" name="Rettangolo 26">
            <a:extLst>
              <a:ext uri="{FF2B5EF4-FFF2-40B4-BE49-F238E27FC236}">
                <a16:creationId xmlns:a16="http://schemas.microsoft.com/office/drawing/2014/main" id="{D49041F9-D16B-4A1C-82C2-9CDC68E77FA7}"/>
              </a:ext>
            </a:extLst>
          </p:cNvPr>
          <p:cNvSpPr/>
          <p:nvPr/>
        </p:nvSpPr>
        <p:spPr>
          <a:xfrm>
            <a:off x="-114124" y="2131099"/>
            <a:ext cx="3967029" cy="65498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93</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1275099008"/>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Uomo che tiene tablet pro e contro elenco concetto Foto Premium">
            <a:extLst>
              <a:ext uri="{FF2B5EF4-FFF2-40B4-BE49-F238E27FC236}">
                <a16:creationId xmlns:a16="http://schemas.microsoft.com/office/drawing/2014/main" id="{5AE80556-4F94-4FFD-9947-02E81FE478B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4961"/>
          <a:stretch/>
        </p:blipFill>
        <p:spPr bwMode="auto">
          <a:xfrm>
            <a:off x="20448" y="473019"/>
            <a:ext cx="3875837" cy="469087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94 e 95</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18</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https://it.freepik.com/foto-gratuito/sfondo-blu-della-tecnologia-dei-dati-con-media-remixati-da-hacker_16016731.htm#query=informatica&amp;position=1&amp;from_view=search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7646108" y="1891398"/>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1-2</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4206239" y="912120"/>
            <a:ext cx="4439179" cy="954107"/>
          </a:xfrm>
          <a:prstGeom prst="rect">
            <a:avLst/>
          </a:prstGeom>
          <a:noFill/>
        </p:spPr>
        <p:txBody>
          <a:bodyPr wrap="square" rtlCol="0">
            <a:spAutoFit/>
          </a:bodyPr>
          <a:lstStyle/>
          <a:p>
            <a:pPr algn="just"/>
            <a:r>
              <a:rPr lang="it-IT" dirty="0"/>
              <a:t>Se un gestore di portafoglio ha concordato con un cliente un mandato e una strategia di investimento più personalizzati, è più opportuna un’analisi costi/benefici del cambiamento </a:t>
            </a:r>
            <a:r>
              <a:rPr lang="it-IT" b="1" dirty="0"/>
              <a:t>a livello del cliente.</a:t>
            </a:r>
            <a:endParaRPr lang="it-IT" b="1"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66341" y="965098"/>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94</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7" name="Rectangle 15">
            <a:extLst>
              <a:ext uri="{FF2B5EF4-FFF2-40B4-BE49-F238E27FC236}">
                <a16:creationId xmlns:a16="http://schemas.microsoft.com/office/drawing/2014/main" id="{B8DE66AB-819C-4C6D-B9A2-5151907E8A19}"/>
              </a:ext>
            </a:extLst>
          </p:cNvPr>
          <p:cNvSpPr/>
          <p:nvPr/>
        </p:nvSpPr>
        <p:spPr>
          <a:xfrm>
            <a:off x="3949365" y="2653251"/>
            <a:ext cx="5153637" cy="2521337"/>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19" name="TextBox 10">
            <a:hlinkClick r:id="" action="ppaction://noaction"/>
            <a:extLst>
              <a:ext uri="{FF2B5EF4-FFF2-40B4-BE49-F238E27FC236}">
                <a16:creationId xmlns:a16="http://schemas.microsoft.com/office/drawing/2014/main" id="{0CFD207E-FED4-4DD7-81DE-C85FAF0B5093}"/>
              </a:ext>
            </a:extLst>
          </p:cNvPr>
          <p:cNvSpPr txBox="1"/>
          <p:nvPr/>
        </p:nvSpPr>
        <p:spPr>
          <a:xfrm>
            <a:off x="4066701" y="3226818"/>
            <a:ext cx="4578718" cy="1169551"/>
          </a:xfrm>
          <a:prstGeom prst="rect">
            <a:avLst/>
          </a:prstGeom>
          <a:noFill/>
        </p:spPr>
        <p:txBody>
          <a:bodyPr wrap="square" rtlCol="0">
            <a:spAutoFit/>
          </a:bodyPr>
          <a:lstStyle/>
          <a:p>
            <a:r>
              <a:rPr lang="it-IT" dirty="0"/>
              <a:t>Se un gestore di portafoglio ritiene che la composizione o i parametri di un portafoglio debbano essere modificati in modo non autorizzato rispetto al mandato convenuto con il cliente, può discuterne con il cliente e riesaminare o rivalutare l’adeguatezza per concordare un nuovo mandato.</a:t>
            </a:r>
          </a:p>
        </p:txBody>
      </p:sp>
      <p:sp>
        <p:nvSpPr>
          <p:cNvPr id="23" name="Rettangolo 22">
            <a:extLst>
              <a:ext uri="{FF2B5EF4-FFF2-40B4-BE49-F238E27FC236}">
                <a16:creationId xmlns:a16="http://schemas.microsoft.com/office/drawing/2014/main" id="{F52BED6D-74E2-4F40-B67E-89FDAA3DCA8E}"/>
              </a:ext>
            </a:extLst>
          </p:cNvPr>
          <p:cNvSpPr/>
          <p:nvPr/>
        </p:nvSpPr>
        <p:spPr>
          <a:xfrm>
            <a:off x="0" y="2986749"/>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95</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4" name="Ovale 23">
            <a:extLst>
              <a:ext uri="{FF2B5EF4-FFF2-40B4-BE49-F238E27FC236}">
                <a16:creationId xmlns:a16="http://schemas.microsoft.com/office/drawing/2014/main" id="{455E4BB1-1C78-4E90-8106-F62D235177D4}"/>
              </a:ext>
            </a:extLst>
          </p:cNvPr>
          <p:cNvSpPr/>
          <p:nvPr/>
        </p:nvSpPr>
        <p:spPr>
          <a:xfrm>
            <a:off x="20448" y="2706407"/>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Tree>
    <p:custDataLst>
      <p:tags r:id="rId1"/>
    </p:custDataLst>
    <p:extLst>
      <p:ext uri="{BB962C8B-B14F-4D97-AF65-F5344CB8AC3E}">
        <p14:creationId xmlns:p14="http://schemas.microsoft.com/office/powerpoint/2010/main" val="95025184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lienti giovani e maturi felici che si incontrano con l'agente e le danno un contratto di assicurazione firmato Foto Gratuite">
            <a:extLst>
              <a:ext uri="{FF2B5EF4-FFF2-40B4-BE49-F238E27FC236}">
                <a16:creationId xmlns:a16="http://schemas.microsoft.com/office/drawing/2014/main" id="{F9BBA3A0-EDF7-4CD5-AB8E-B2F4A2E34DF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331"/>
          <a:stretch/>
        </p:blipFill>
        <p:spPr bwMode="auto">
          <a:xfrm>
            <a:off x="-15265" y="436433"/>
            <a:ext cx="3509724" cy="4707063"/>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Aggiornamento delle informazioni dei clienti: orientamento generale 5 </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1</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https://it.freepik.com/foto-gratuito/clienti-giovani-e-maturi-felici-che-si-incontrano-con-l-agente-e-le-danno-un-contratto-di-assicurazione-firmato_13145826.htm#query=cliente&amp;position=2&amp;from_view=search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28999" y="53722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4" name="TextBox 18">
            <a:extLst>
              <a:ext uri="{FF2B5EF4-FFF2-40B4-BE49-F238E27FC236}">
                <a16:creationId xmlns:a16="http://schemas.microsoft.com/office/drawing/2014/main" id="{1A415C87-07FA-488A-BB80-6C02AB416F55}"/>
              </a:ext>
            </a:extLst>
          </p:cNvPr>
          <p:cNvSpPr txBox="1"/>
          <p:nvPr/>
        </p:nvSpPr>
        <p:spPr>
          <a:xfrm>
            <a:off x="3489423" y="1027024"/>
            <a:ext cx="5458396" cy="2462213"/>
          </a:xfrm>
          <a:prstGeom prst="rect">
            <a:avLst/>
          </a:prstGeom>
          <a:noFill/>
        </p:spPr>
        <p:txBody>
          <a:bodyPr wrap="square" rtlCol="0">
            <a:spAutoFit/>
          </a:bodyPr>
          <a:lstStyle/>
          <a:p>
            <a:pPr algn="just"/>
            <a:r>
              <a:rPr lang="it-IT" dirty="0"/>
              <a:t>Se l’impresa ha un rapporto continuativo con il cliente, per poter</a:t>
            </a:r>
            <a:r>
              <a:rPr lang="it-IT" i="1" dirty="0"/>
              <a:t> </a:t>
            </a:r>
            <a:r>
              <a:rPr lang="it-IT" dirty="0"/>
              <a:t>eseguire la valutazione dell’adeguatezza dovrebbe adottare procedure che definiscono:</a:t>
            </a:r>
          </a:p>
          <a:p>
            <a:pPr marL="285750" indent="-285750" algn="just">
              <a:buFont typeface="Wingdings" panose="05000000000000000000" pitchFamily="2" charset="2"/>
              <a:buChar char="ü"/>
            </a:pPr>
            <a:endParaRPr lang="it-IT" dirty="0"/>
          </a:p>
          <a:p>
            <a:pPr marL="628650" lvl="1" indent="-285750" algn="just">
              <a:buFont typeface="Wingdings" panose="05000000000000000000" pitchFamily="2" charset="2"/>
              <a:buChar char="ü"/>
            </a:pPr>
            <a:r>
              <a:rPr lang="it-IT" dirty="0"/>
              <a:t>quali informazioni acquisite sul cliente dovrebbero essere soggette ad aggiornamento e con quale frequenza;</a:t>
            </a:r>
          </a:p>
          <a:p>
            <a:pPr marL="628650" lvl="1" indent="-285750" algn="just">
              <a:buFont typeface="Wingdings" panose="05000000000000000000" pitchFamily="2" charset="2"/>
              <a:buChar char="ü"/>
            </a:pPr>
            <a:endParaRPr lang="it-IT" dirty="0"/>
          </a:p>
          <a:p>
            <a:pPr marL="628650" lvl="1" indent="-285750" algn="just">
              <a:buFont typeface="Wingdings" panose="05000000000000000000" pitchFamily="2" charset="2"/>
              <a:buChar char="ü"/>
            </a:pPr>
            <a:r>
              <a:rPr lang="it-IT" dirty="0"/>
              <a:t>le modalità dell’aggiornamento e le misure che l’impresa dovrebbe adottare quando si ricevono informazioni aggiuntive o aggiornate o quando il cliente non fornisce le informazioni richieste.</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13722" y="92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5</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2938610573"/>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descr="Grande gruppo di persone di subacquei Foto Gratuite">
            <a:extLst>
              <a:ext uri="{FF2B5EF4-FFF2-40B4-BE49-F238E27FC236}">
                <a16:creationId xmlns:a16="http://schemas.microsoft.com/office/drawing/2014/main" id="{058B0A6D-04EE-4DA4-9761-0803A9B2FD3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5760" r="20914"/>
          <a:stretch/>
        </p:blipFill>
        <p:spPr bwMode="auto">
          <a:xfrm>
            <a:off x="-18182" y="512276"/>
            <a:ext cx="3646276" cy="4631224"/>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Altri requisiti correlati: orientamento generale 9</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19</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85647" y="98730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https://it.freepik.com/foto-gratuito/grande-gruppo-di-persone-di-subacquei_2911134.htm#query=people&amp;position=6&amp;from_view=search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9198349" y="143025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2-4</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771901" y="601701"/>
            <a:ext cx="5221107" cy="4185761"/>
          </a:xfrm>
          <a:prstGeom prst="rect">
            <a:avLst/>
          </a:prstGeom>
          <a:noFill/>
        </p:spPr>
        <p:txBody>
          <a:bodyPr wrap="square" rtlCol="0">
            <a:spAutoFit/>
          </a:bodyPr>
          <a:lstStyle/>
          <a:p>
            <a:pPr algn="just"/>
            <a:r>
              <a:rPr lang="it-IT" sz="1400" dirty="0"/>
              <a:t>Le impres</a:t>
            </a:r>
            <a:r>
              <a:rPr lang="it-IT" dirty="0"/>
              <a:t>e devono </a:t>
            </a:r>
            <a:r>
              <a:rPr lang="it-IT" sz="1400" dirty="0"/>
              <a:t>garantire che il personale coinvolto in aspetti rilevanti del processo di adeguatezza possieda un livello adeguato di conoscenze e competenze.</a:t>
            </a:r>
          </a:p>
          <a:p>
            <a:pPr algn="just"/>
            <a:endParaRPr lang="it-IT" kern="1200" dirty="0">
              <a:solidFill>
                <a:schemeClr val="tx1"/>
              </a:solidFill>
              <a:latin typeface="+mn-lt"/>
              <a:ea typeface="+mn-ea"/>
              <a:cs typeface="+mn-cs"/>
            </a:endParaRPr>
          </a:p>
          <a:p>
            <a:pPr algn="just"/>
            <a:endParaRPr lang="it-IT" dirty="0"/>
          </a:p>
          <a:p>
            <a:r>
              <a:rPr lang="it-IT" dirty="0"/>
              <a:t>I</a:t>
            </a:r>
            <a:r>
              <a:rPr lang="it-IT" sz="1400" dirty="0"/>
              <a:t>l personale  dell’intermediario deve comprendere il suo ruolo nel processo di valutazione dell’adeguatezza e possedere le qualifiche, le conoscenze e le competenze necessarie, compresa una sufficiente conoscenza delle norme e delle procedure pertinenti per l’esercizio delle responsabilità attribuitegli.</a:t>
            </a:r>
          </a:p>
          <a:p>
            <a:endParaRPr lang="it-IT" dirty="0"/>
          </a:p>
          <a:p>
            <a:endParaRPr lang="it-IT" sz="1400" dirty="0"/>
          </a:p>
          <a:p>
            <a:r>
              <a:rPr lang="it-IT" sz="1400" dirty="0"/>
              <a:t>Il personale che fornisce consulenza in materia di investimenti o informazioni sugli strumenti finanziari, i depositi strutturati, i servizi di investimento o i servizi accessori per conto dell’impresa, deve avere le conoscenze e le competenze necessarie a norma della MiFID, anche per quanto riguarda la valutazione dell’adeguatezza.</a:t>
            </a:r>
          </a:p>
          <a:p>
            <a:pPr algn="just"/>
            <a:endParaRPr lang="it-IT" kern="1200" dirty="0">
              <a:solidFill>
                <a:schemeClr val="tx1"/>
              </a:solidFill>
              <a:latin typeface="+mn-lt"/>
              <a:ea typeface="+mn-ea"/>
              <a:cs typeface="+mn-cs"/>
            </a:endParaRPr>
          </a:p>
          <a:p>
            <a:pPr algn="just"/>
            <a:endParaRPr lang="it-IT"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18182" y="931039"/>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11</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7" name="Rettangolo 16">
            <a:extLst>
              <a:ext uri="{FF2B5EF4-FFF2-40B4-BE49-F238E27FC236}">
                <a16:creationId xmlns:a16="http://schemas.microsoft.com/office/drawing/2014/main" id="{FDF94A62-0C52-4FF9-91F9-74306D5A8E55}"/>
              </a:ext>
            </a:extLst>
          </p:cNvPr>
          <p:cNvSpPr/>
          <p:nvPr/>
        </p:nvSpPr>
        <p:spPr>
          <a:xfrm>
            <a:off x="36374" y="2072685"/>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97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18" name="Rettangolo 17">
            <a:extLst>
              <a:ext uri="{FF2B5EF4-FFF2-40B4-BE49-F238E27FC236}">
                <a16:creationId xmlns:a16="http://schemas.microsoft.com/office/drawing/2014/main" id="{5E8793E3-D98A-41F9-BC4F-B40D55AAADCE}"/>
              </a:ext>
            </a:extLst>
          </p:cNvPr>
          <p:cNvSpPr/>
          <p:nvPr/>
        </p:nvSpPr>
        <p:spPr>
          <a:xfrm>
            <a:off x="-18182" y="2891144"/>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98</a:t>
            </a:r>
            <a:endParaRPr lang="it-IT" altLang="it-IT" sz="1050" b="1" dirty="0">
              <a:solidFill>
                <a:schemeClr val="bg1"/>
              </a:solidFill>
              <a:latin typeface="Gisha" panose="020B0502040204020203" pitchFamily="34" charset="-79"/>
              <a:cs typeface="Gisha" panose="020B0502040204020203" pitchFamily="34" charset="-79"/>
            </a:endParaRPr>
          </a:p>
        </p:txBody>
      </p:sp>
      <p:pic>
        <p:nvPicPr>
          <p:cNvPr id="19" name="Picture 2" descr="Risultati immagini per occhiali icona">
            <a:extLst>
              <a:ext uri="{FF2B5EF4-FFF2-40B4-BE49-F238E27FC236}">
                <a16:creationId xmlns:a16="http://schemas.microsoft.com/office/drawing/2014/main" id="{2D761CE3-247C-4DB8-B98A-7D58A067CC6D}"/>
              </a:ext>
            </a:extLst>
          </p:cNvPr>
          <p:cNvPicPr>
            <a:picLocks noChangeAspect="1" noChangeArrowheads="1"/>
          </p:cNvPicPr>
          <p:nvPr/>
        </p:nvPicPr>
        <p:blipFill>
          <a:blip r:embed="rId5" cstate="print"/>
          <a:srcRect/>
          <a:stretch>
            <a:fillRect/>
          </a:stretch>
        </p:blipFill>
        <p:spPr bwMode="auto">
          <a:xfrm>
            <a:off x="4769145" y="4346689"/>
            <a:ext cx="881546" cy="881546"/>
          </a:xfrm>
          <a:prstGeom prst="rect">
            <a:avLst/>
          </a:prstGeom>
          <a:noFill/>
        </p:spPr>
      </p:pic>
      <p:sp>
        <p:nvSpPr>
          <p:cNvPr id="23" name="CasellaDiTesto 22">
            <a:extLst>
              <a:ext uri="{FF2B5EF4-FFF2-40B4-BE49-F238E27FC236}">
                <a16:creationId xmlns:a16="http://schemas.microsoft.com/office/drawing/2014/main" id="{42B1270E-4003-40F0-B02D-731D9D856625}"/>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
        <p:nvSpPr>
          <p:cNvPr id="24" name="Ovale 23">
            <a:extLst>
              <a:ext uri="{FF2B5EF4-FFF2-40B4-BE49-F238E27FC236}">
                <a16:creationId xmlns:a16="http://schemas.microsoft.com/office/drawing/2014/main" id="{D43664CE-49FC-4693-88A4-910B5080C048}"/>
              </a:ext>
            </a:extLst>
          </p:cNvPr>
          <p:cNvSpPr/>
          <p:nvPr/>
        </p:nvSpPr>
        <p:spPr>
          <a:xfrm>
            <a:off x="3056193" y="213995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5" name="Ovale 24">
            <a:extLst>
              <a:ext uri="{FF2B5EF4-FFF2-40B4-BE49-F238E27FC236}">
                <a16:creationId xmlns:a16="http://schemas.microsoft.com/office/drawing/2014/main" id="{4380460A-6FF9-4B94-85AB-18EF61B405CF}"/>
              </a:ext>
            </a:extLst>
          </p:cNvPr>
          <p:cNvSpPr/>
          <p:nvPr/>
        </p:nvSpPr>
        <p:spPr>
          <a:xfrm>
            <a:off x="3073540" y="2936069"/>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4</a:t>
            </a:r>
          </a:p>
        </p:txBody>
      </p:sp>
    </p:spTree>
    <p:custDataLst>
      <p:tags r:id="rId1"/>
    </p:custDataLst>
    <p:extLst>
      <p:ext uri="{BB962C8B-B14F-4D97-AF65-F5344CB8AC3E}">
        <p14:creationId xmlns:p14="http://schemas.microsoft.com/office/powerpoint/2010/main" val="2121615007"/>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Imprenditrice estendendo la mano alle informazioni sui file di documenti online nella tecnologia elettronica gestione dei documenti ufficio senza carta esigning concetto di contratto aziendale Foto Premium">
            <a:extLst>
              <a:ext uri="{FF2B5EF4-FFF2-40B4-BE49-F238E27FC236}">
                <a16:creationId xmlns:a16="http://schemas.microsoft.com/office/drawing/2014/main" id="{2B6BC957-5739-40F4-A436-9F7913AB334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024" r="21175"/>
          <a:stretch/>
        </p:blipFill>
        <p:spPr bwMode="auto">
          <a:xfrm>
            <a:off x="-18183" y="525975"/>
            <a:ext cx="3987345" cy="4591169"/>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Conservazione della </a:t>
            </a:r>
            <a:r>
              <a:rPr lang="it-IT" sz="1800" b="1" dirty="0" err="1">
                <a:solidFill>
                  <a:schemeClr val="bg1"/>
                </a:solidFill>
                <a:latin typeface="Corbel" panose="020B0503020204020204" pitchFamily="34" charset="0"/>
              </a:rPr>
              <a:t>documentaione</a:t>
            </a:r>
            <a:r>
              <a:rPr lang="it-IT" sz="1800" b="1" dirty="0">
                <a:solidFill>
                  <a:schemeClr val="bg1"/>
                </a:solidFill>
                <a:latin typeface="Corbel" panose="020B0503020204020204" pitchFamily="34" charset="0"/>
              </a:rPr>
              <a:t>: orientamento generale 12</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20</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85647" y="98730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premium/imprenditrice-estendendo-la-mano-alle-informazioni-sui-file-di-documenti-online-nella-tecnologia-elettronica-gestione-dei-documenti-ufficio-senza-carta-esigning-concetto-di-contratto-aziendale_24763613.htm#query=archivio%20elettronico&amp;position=4&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9198349" y="1430253"/>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969162" y="994706"/>
            <a:ext cx="5221107" cy="3970318"/>
          </a:xfrm>
          <a:prstGeom prst="rect">
            <a:avLst/>
          </a:prstGeom>
          <a:noFill/>
        </p:spPr>
        <p:txBody>
          <a:bodyPr wrap="square" rtlCol="0">
            <a:spAutoFit/>
          </a:bodyPr>
          <a:lstStyle/>
          <a:p>
            <a:pPr algn="just"/>
            <a:r>
              <a:rPr lang="it-IT" sz="1400" dirty="0"/>
              <a:t>Le impres</a:t>
            </a:r>
            <a:r>
              <a:rPr lang="it-IT" dirty="0"/>
              <a:t>e dovrebbero:</a:t>
            </a:r>
          </a:p>
          <a:p>
            <a:pPr algn="just"/>
            <a:endParaRPr lang="it-IT" dirty="0"/>
          </a:p>
          <a:p>
            <a:pPr marL="628650" lvl="1" indent="-285750">
              <a:buFont typeface="Wingdings" panose="05000000000000000000" pitchFamily="2" charset="2"/>
              <a:buChar char="ü"/>
            </a:pPr>
            <a:r>
              <a:rPr lang="it-IT" dirty="0"/>
              <a:t>implementare procedure adeguate per l’acquisizione e conservazione della documentazione, ordinate e trasparenti con riferimento alla valutazione dell’adeguatezza</a:t>
            </a:r>
          </a:p>
          <a:p>
            <a:pPr marL="628650" lvl="1" indent="-285750">
              <a:buFont typeface="Wingdings" panose="05000000000000000000" pitchFamily="2" charset="2"/>
              <a:buChar char="ü"/>
            </a:pPr>
            <a:r>
              <a:rPr lang="it-IT" dirty="0"/>
              <a:t>garantire che le procedure in materia di acquisizione della documentazione siano studiate per consentire la rilevazione di errori riguardanti la valutazione dell’adeguatezza;</a:t>
            </a:r>
          </a:p>
          <a:p>
            <a:pPr marL="628650" lvl="1" indent="-285750">
              <a:buFont typeface="Wingdings" panose="05000000000000000000" pitchFamily="2" charset="2"/>
              <a:buChar char="ü"/>
            </a:pPr>
            <a:r>
              <a:rPr lang="it-IT" dirty="0"/>
              <a:t>garantire che la documentazione conservata, comprese le relazioni sull’adeguatezza fornite ai clienti, sia accessibile alle persone interessate nell’impresa e alle autorità competenti;</a:t>
            </a:r>
          </a:p>
          <a:p>
            <a:pPr marL="628650" lvl="1" indent="-285750">
              <a:buFont typeface="Wingdings" panose="05000000000000000000" pitchFamily="2" charset="2"/>
              <a:buChar char="ü"/>
            </a:pPr>
            <a:r>
              <a:rPr lang="it-IT" dirty="0"/>
              <a:t>disporre di adeguati processi per l’attenuazione di eventuali lacune o limiti delle procedure in materia di conservazione della documentazione.</a:t>
            </a:r>
          </a:p>
          <a:p>
            <a:pPr algn="just"/>
            <a:endParaRPr lang="it-IT" dirty="0"/>
          </a:p>
          <a:p>
            <a:pPr algn="just"/>
            <a:endParaRPr lang="it-IT" kern="1200" dirty="0">
              <a:solidFill>
                <a:schemeClr val="tx1"/>
              </a:solidFill>
              <a:latin typeface="+mn-lt"/>
              <a:ea typeface="+mn-ea"/>
              <a:cs typeface="+mn-cs"/>
            </a:endParaRPr>
          </a:p>
          <a:p>
            <a:pPr algn="just"/>
            <a:endParaRPr lang="it-IT" kern="1200" dirty="0">
              <a:solidFill>
                <a:schemeClr val="tx1"/>
              </a:solidFill>
              <a:latin typeface="+mn-lt"/>
              <a:ea typeface="+mn-ea"/>
              <a:cs typeface="+mn-cs"/>
            </a:endParaRPr>
          </a:p>
          <a:p>
            <a:pPr algn="just"/>
            <a:endParaRPr lang="it-IT"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18182" y="931039"/>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12</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24230351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aintroller per riparazioni isolato su sfondo nero in vernici gialle Foto Gratuite">
            <a:extLst>
              <a:ext uri="{FF2B5EF4-FFF2-40B4-BE49-F238E27FC236}">
                <a16:creationId xmlns:a16="http://schemas.microsoft.com/office/drawing/2014/main" id="{93139355-2156-4F13-AEFF-61E133B0A4F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46388" b="17219"/>
          <a:stretch/>
        </p:blipFill>
        <p:spPr bwMode="auto">
          <a:xfrm>
            <a:off x="30257" y="539108"/>
            <a:ext cx="9113743" cy="2209414"/>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84533" y="4363285"/>
            <a:ext cx="558543" cy="464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2-3</a:t>
            </a: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139652" y="3491588"/>
            <a:ext cx="4173317" cy="1600438"/>
          </a:xfrm>
          <a:prstGeom prst="rect">
            <a:avLst/>
          </a:prstGeom>
          <a:noFill/>
        </p:spPr>
        <p:txBody>
          <a:bodyPr wrap="square" rtlCol="0">
            <a:spAutoFit/>
          </a:bodyPr>
          <a:lstStyle/>
          <a:p>
            <a:pPr algn="just"/>
            <a:r>
              <a:rPr lang="it-IT" sz="1400" dirty="0"/>
              <a:t>Le imprese dovrebbero:</a:t>
            </a:r>
          </a:p>
          <a:p>
            <a:pPr algn="just"/>
            <a:endParaRPr lang="it-IT" sz="1400" dirty="0"/>
          </a:p>
          <a:p>
            <a:pPr marL="285750" indent="-285750" algn="just">
              <a:buFontTx/>
              <a:buChar char="-"/>
            </a:pPr>
            <a:r>
              <a:rPr lang="it-IT" sz="1400" dirty="0"/>
              <a:t>riesaminare periodicamente le informazioni sui clienti per assicurarsi che non diventino obsolete, imprecise o incomplete;</a:t>
            </a:r>
          </a:p>
          <a:p>
            <a:pPr marL="285750" indent="-285750" algn="just">
              <a:buFontTx/>
              <a:buChar char="-"/>
            </a:pPr>
            <a:r>
              <a:rPr lang="it-IT" sz="1400" dirty="0"/>
              <a:t> attuare procedure che incoraggino i clienti ad aggiornare le informazioni</a:t>
            </a:r>
            <a:endParaRPr lang="it-IT" sz="1400" kern="1200" dirty="0">
              <a:solidFill>
                <a:schemeClr val="tx1"/>
              </a:solidFill>
              <a:latin typeface="+mn-lt"/>
              <a:ea typeface="+mn-ea"/>
              <a:cs typeface="+mn-cs"/>
            </a:endParaRP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4954382" y="3505876"/>
            <a:ext cx="3924200" cy="954107"/>
          </a:xfrm>
          <a:prstGeom prst="rect">
            <a:avLst/>
          </a:prstGeom>
          <a:noFill/>
        </p:spPr>
        <p:txBody>
          <a:bodyPr wrap="square" rtlCol="0">
            <a:spAutoFit/>
          </a:bodyPr>
          <a:lstStyle/>
          <a:p>
            <a:r>
              <a:rPr lang="it-IT" dirty="0"/>
              <a:t>Le imprese dovrebbero inoltre tener conto della natura del cliente, raccogliere informazioni più approfondite per i clienti potenzialmente vulnerabili o senza esperienza.</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https://it.freepik.com/foto-gratuito/paintroller-per-riparazioni-isolato-su-sfondo-nero-in-vernici-gialle_7377646.htm#query=new&amp;position=22&amp;from_view=search</a:t>
            </a:r>
            <a:endParaRPr lang="it-IT" dirty="0">
              <a:latin typeface="Gisha" panose="020B0502040204020203" pitchFamily="34" charset="-79"/>
              <a:cs typeface="Gisha" panose="020B0502040204020203" pitchFamily="34" charset="-79"/>
            </a:endParaRPr>
          </a:p>
        </p:txBody>
      </p:sp>
      <p:sp>
        <p:nvSpPr>
          <p:cNvPr id="26" name="Rettangolo 25"/>
          <p:cNvSpPr/>
          <p:nvPr/>
        </p:nvSpPr>
        <p:spPr>
          <a:xfrm>
            <a:off x="-37804" y="2780866"/>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53</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5" name="Ovale 34">
            <a:extLst>
              <a:ext uri="{FF2B5EF4-FFF2-40B4-BE49-F238E27FC236}">
                <a16:creationId xmlns:a16="http://schemas.microsoft.com/office/drawing/2014/main" id="{1AE967E7-665F-4FD1-ABF8-7458B9A84DC6}"/>
              </a:ext>
            </a:extLst>
          </p:cNvPr>
          <p:cNvSpPr/>
          <p:nvPr/>
        </p:nvSpPr>
        <p:spPr>
          <a:xfrm>
            <a:off x="1809552" y="350587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6596561"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53 e 54</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2</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37" name="Rettangolo 36">
            <a:extLst>
              <a:ext uri="{FF2B5EF4-FFF2-40B4-BE49-F238E27FC236}">
                <a16:creationId xmlns:a16="http://schemas.microsoft.com/office/drawing/2014/main" id="{16E70FDE-D203-47ED-90C5-1FAB500E1AC2}"/>
              </a:ext>
            </a:extLst>
          </p:cNvPr>
          <p:cNvSpPr/>
          <p:nvPr/>
        </p:nvSpPr>
        <p:spPr>
          <a:xfrm>
            <a:off x="4443048" y="2789201"/>
            <a:ext cx="4418736"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54</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40" name="Ovale 39">
            <a:extLst>
              <a:ext uri="{FF2B5EF4-FFF2-40B4-BE49-F238E27FC236}">
                <a16:creationId xmlns:a16="http://schemas.microsoft.com/office/drawing/2014/main" id="{1A1B8954-A810-4746-BFC2-29368426AB67}"/>
              </a:ext>
            </a:extLst>
          </p:cNvPr>
          <p:cNvSpPr/>
          <p:nvPr/>
        </p:nvSpPr>
        <p:spPr>
          <a:xfrm>
            <a:off x="4507334" y="342468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4</a:t>
            </a:r>
            <a:endParaRPr lang="it-IT" sz="1400" dirty="0"/>
          </a:p>
        </p:txBody>
      </p:sp>
      <p:pic>
        <p:nvPicPr>
          <p:cNvPr id="41" name="Picture 2" descr="Risultati immagini per occhiali icona">
            <a:extLst>
              <a:ext uri="{FF2B5EF4-FFF2-40B4-BE49-F238E27FC236}">
                <a16:creationId xmlns:a16="http://schemas.microsoft.com/office/drawing/2014/main" id="{B32445CA-653A-48E9-B62C-604AA08F85A8}"/>
              </a:ext>
            </a:extLst>
          </p:cNvPr>
          <p:cNvPicPr>
            <a:picLocks noChangeAspect="1" noChangeArrowheads="1"/>
          </p:cNvPicPr>
          <p:nvPr/>
        </p:nvPicPr>
        <p:blipFill>
          <a:blip r:embed="rId5" cstate="print"/>
          <a:srcRect/>
          <a:stretch>
            <a:fillRect/>
          </a:stretch>
        </p:blipFill>
        <p:spPr bwMode="auto">
          <a:xfrm>
            <a:off x="4656342" y="4254597"/>
            <a:ext cx="881546" cy="881546"/>
          </a:xfrm>
          <a:prstGeom prst="rect">
            <a:avLst/>
          </a:prstGeom>
          <a:noFill/>
        </p:spPr>
      </p:pic>
      <p:sp>
        <p:nvSpPr>
          <p:cNvPr id="42" name="CasellaDiTesto 41">
            <a:extLst>
              <a:ext uri="{FF2B5EF4-FFF2-40B4-BE49-F238E27FC236}">
                <a16:creationId xmlns:a16="http://schemas.microsoft.com/office/drawing/2014/main" id="{1149B223-4758-46B0-9A4C-F920618E3FFC}"/>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
        <p:nvSpPr>
          <p:cNvPr id="36" name="Ovale 35">
            <a:extLst>
              <a:ext uri="{FF2B5EF4-FFF2-40B4-BE49-F238E27FC236}">
                <a16:creationId xmlns:a16="http://schemas.microsoft.com/office/drawing/2014/main" id="{21D94C76-D9BD-4113-9FAD-E47366D1B3E6}"/>
              </a:ext>
            </a:extLst>
          </p:cNvPr>
          <p:cNvSpPr/>
          <p:nvPr/>
        </p:nvSpPr>
        <p:spPr>
          <a:xfrm>
            <a:off x="3111594" y="269687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8" name="Ovale 37">
            <a:extLst>
              <a:ext uri="{FF2B5EF4-FFF2-40B4-BE49-F238E27FC236}">
                <a16:creationId xmlns:a16="http://schemas.microsoft.com/office/drawing/2014/main" id="{8186062F-B402-4E7D-999A-8B5094A84541}"/>
              </a:ext>
            </a:extLst>
          </p:cNvPr>
          <p:cNvSpPr/>
          <p:nvPr/>
        </p:nvSpPr>
        <p:spPr>
          <a:xfrm>
            <a:off x="7555524" y="2862918"/>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4</a:t>
            </a:r>
            <a:endParaRPr lang="it-IT" sz="1400" dirty="0"/>
          </a:p>
        </p:txBody>
      </p:sp>
    </p:spTree>
    <p:custDataLst>
      <p:tags r:id="rId1"/>
    </p:custDataLst>
    <p:extLst>
      <p:ext uri="{BB962C8B-B14F-4D97-AF65-F5344CB8AC3E}">
        <p14:creationId xmlns:p14="http://schemas.microsoft.com/office/powerpoint/2010/main" val="4933921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Aggiorna icona ricarica carta perforata Foto Gratuite">
            <a:extLst>
              <a:ext uri="{FF2B5EF4-FFF2-40B4-BE49-F238E27FC236}">
                <a16:creationId xmlns:a16="http://schemas.microsoft.com/office/drawing/2014/main" id="{2E66EE1D-4C3D-4B18-921A-23562B236B2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4172" r="26940"/>
          <a:stretch/>
        </p:blipFill>
        <p:spPr bwMode="auto">
          <a:xfrm>
            <a:off x="14991" y="400431"/>
            <a:ext cx="3333667" cy="4659790"/>
          </a:xfrm>
          <a:prstGeom prst="rect">
            <a:avLst/>
          </a:prstGeom>
          <a:noFill/>
          <a:extLst>
            <a:ext uri="{909E8E84-426E-40DD-AFC4-6F175D3DCCD1}">
              <a14:hiddenFill xmlns:a14="http://schemas.microsoft.com/office/drawing/2010/main">
                <a:solidFill>
                  <a:srgbClr val="FFFFFF"/>
                </a:solidFill>
              </a14:hiddenFill>
            </a:ext>
          </a:extLst>
        </p:spPr>
      </p:pic>
      <p:sp>
        <p:nvSpPr>
          <p:cNvPr id="22" name="Rectangle 15">
            <a:extLst>
              <a:ext uri="{FF2B5EF4-FFF2-40B4-BE49-F238E27FC236}">
                <a16:creationId xmlns:a16="http://schemas.microsoft.com/office/drawing/2014/main" id="{0196D038-42A8-4C6A-8915-400AEFDA89E1}"/>
              </a:ext>
            </a:extLst>
          </p:cNvPr>
          <p:cNvSpPr/>
          <p:nvPr/>
        </p:nvSpPr>
        <p:spPr>
          <a:xfrm>
            <a:off x="3256365" y="3472648"/>
            <a:ext cx="5887635" cy="1633486"/>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56 e 57</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3</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https://it.freepik.com/foto-gratuito/aggiorna-icona-ricarica-carta-perforata_2761248.htm#query=aggiornamento&amp;position=2&amp;from_view=search</a:t>
            </a:r>
            <a:endParaRPr lang="it-IT" dirty="0">
              <a:latin typeface="Gisha" panose="020B0502040204020203" pitchFamily="34" charset="-79"/>
              <a:cs typeface="Gisha" panose="020B0502040204020203" pitchFamily="34" charset="-79"/>
            </a:endParaRP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586163" y="678829"/>
            <a:ext cx="5381375" cy="2462213"/>
          </a:xfrm>
          <a:prstGeom prst="rect">
            <a:avLst/>
          </a:prstGeom>
          <a:noFill/>
        </p:spPr>
        <p:txBody>
          <a:bodyPr wrap="square" rtlCol="0">
            <a:spAutoFit/>
          </a:bodyPr>
          <a:lstStyle/>
          <a:p>
            <a:pPr algn="just"/>
            <a:r>
              <a:rPr lang="it-IT" dirty="0"/>
              <a:t>È importante che le imprese adottino misure volte ad attenuare il rischio di indurre il cliente ad aggiornare il proprio profilo, al fine di renderlo idoneo a un determinato prodotto di investimento.</a:t>
            </a:r>
          </a:p>
          <a:p>
            <a:pPr algn="just"/>
            <a:endParaRPr lang="it-IT" dirty="0"/>
          </a:p>
          <a:p>
            <a:pPr algn="just"/>
            <a:r>
              <a:rPr lang="it-IT" dirty="0"/>
              <a:t>Le imprese potrebbero adottare procedure volte a verificare se un profilo del cliente sia stato aggiornato troppo spesso o solo dopo un breve periodo di tempo dall’ultima modifica.</a:t>
            </a:r>
          </a:p>
          <a:p>
            <a:pPr algn="just"/>
            <a:endParaRPr lang="it-IT" dirty="0"/>
          </a:p>
          <a:p>
            <a:pPr algn="just"/>
            <a:r>
              <a:rPr lang="it-IT" dirty="0"/>
              <a:t>Queste procedure sono particolarmente importanti quando sussiste maggiormente il rischio che l’interesse dell’impresa possa entrare in conflitto con i migliori interessi dei suoi clienti.</a:t>
            </a:r>
          </a:p>
        </p:txBody>
      </p:sp>
      <p:sp>
        <p:nvSpPr>
          <p:cNvPr id="25" name="Rettangolo 24">
            <a:extLst>
              <a:ext uri="{FF2B5EF4-FFF2-40B4-BE49-F238E27FC236}">
                <a16:creationId xmlns:a16="http://schemas.microsoft.com/office/drawing/2014/main" id="{6F91383F-27B8-487F-9E02-8D1058E60E53}"/>
              </a:ext>
            </a:extLst>
          </p:cNvPr>
          <p:cNvSpPr/>
          <p:nvPr/>
        </p:nvSpPr>
        <p:spPr>
          <a:xfrm>
            <a:off x="-10247" y="1108144"/>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56</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TextBox 10">
            <a:hlinkClick r:id="" action="ppaction://noaction"/>
            <a:extLst>
              <a:ext uri="{FF2B5EF4-FFF2-40B4-BE49-F238E27FC236}">
                <a16:creationId xmlns:a16="http://schemas.microsoft.com/office/drawing/2014/main" id="{994A0C9C-8EF5-45B1-B90E-06E7E30FF6D6}"/>
              </a:ext>
            </a:extLst>
          </p:cNvPr>
          <p:cNvSpPr txBox="1"/>
          <p:nvPr/>
        </p:nvSpPr>
        <p:spPr>
          <a:xfrm>
            <a:off x="3527933" y="3628177"/>
            <a:ext cx="5381375" cy="738664"/>
          </a:xfrm>
          <a:prstGeom prst="rect">
            <a:avLst/>
          </a:prstGeom>
          <a:noFill/>
        </p:spPr>
        <p:txBody>
          <a:bodyPr wrap="square" rtlCol="0">
            <a:spAutoFit/>
          </a:bodyPr>
          <a:lstStyle/>
          <a:p>
            <a:pPr algn="just"/>
            <a:r>
              <a:rPr lang="it-IT" dirty="0"/>
              <a:t>Le imprese dovrebbero informare il cliente quando le informazioni supplementari fornite danno luogo a una modifica del suo profilo: se diventa più rischioso o, viceversa, più prudenziale.</a:t>
            </a:r>
          </a:p>
        </p:txBody>
      </p:sp>
      <p:sp>
        <p:nvSpPr>
          <p:cNvPr id="29" name="Ovale 28">
            <a:extLst>
              <a:ext uri="{FF2B5EF4-FFF2-40B4-BE49-F238E27FC236}">
                <a16:creationId xmlns:a16="http://schemas.microsoft.com/office/drawing/2014/main" id="{2FD03DBA-6BE7-412A-8F82-8BAD26CE91C9}"/>
              </a:ext>
            </a:extLst>
          </p:cNvPr>
          <p:cNvSpPr/>
          <p:nvPr/>
        </p:nvSpPr>
        <p:spPr>
          <a:xfrm>
            <a:off x="8909308" y="2077238"/>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27" name="Rettangolo 26">
            <a:extLst>
              <a:ext uri="{FF2B5EF4-FFF2-40B4-BE49-F238E27FC236}">
                <a16:creationId xmlns:a16="http://schemas.microsoft.com/office/drawing/2014/main" id="{14FA63C8-5664-4476-8A6D-DE03BA11959C}"/>
              </a:ext>
            </a:extLst>
          </p:cNvPr>
          <p:cNvSpPr/>
          <p:nvPr/>
        </p:nvSpPr>
        <p:spPr>
          <a:xfrm>
            <a:off x="-39076" y="3511431"/>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57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32" name="Ovale 31">
            <a:extLst>
              <a:ext uri="{FF2B5EF4-FFF2-40B4-BE49-F238E27FC236}">
                <a16:creationId xmlns:a16="http://schemas.microsoft.com/office/drawing/2014/main" id="{5EF47844-AD11-4727-94E7-59F8596B4728}"/>
              </a:ext>
            </a:extLst>
          </p:cNvPr>
          <p:cNvSpPr/>
          <p:nvPr/>
        </p:nvSpPr>
        <p:spPr>
          <a:xfrm>
            <a:off x="826863" y="3306605"/>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5</a:t>
            </a:r>
          </a:p>
        </p:txBody>
      </p:sp>
    </p:spTree>
    <p:custDataLst>
      <p:tags r:id="rId1"/>
    </p:custDataLst>
    <p:extLst>
      <p:ext uri="{BB962C8B-B14F-4D97-AF65-F5344CB8AC3E}">
        <p14:creationId xmlns:p14="http://schemas.microsoft.com/office/powerpoint/2010/main" val="252697734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102" name="Picture 6" descr="Cerca il concetto di dipendente con blocchi di legno con, figura umana in legno. Foto Gratuite">
            <a:extLst>
              <a:ext uri="{FF2B5EF4-FFF2-40B4-BE49-F238E27FC236}">
                <a16:creationId xmlns:a16="http://schemas.microsoft.com/office/drawing/2014/main" id="{FF4C90B8-762C-4F54-A559-883BDA267E0F}"/>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49480"/>
          <a:stretch/>
        </p:blipFill>
        <p:spPr bwMode="auto">
          <a:xfrm>
            <a:off x="0" y="459591"/>
            <a:ext cx="3523936" cy="464654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Situazioni in cui è previsto un rappresentante</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4</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https://it.freepik.com/foto-gratuito/cerca-il-concetto-di-dipendente-con-blocchi-di-legno-con-figura-umana-in-legno_10183641.htm#page=2&amp;query=hr%20interview%20recruitment&amp;position=8&amp;from_view=search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00171" y="536475"/>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0" y="646339"/>
            <a:ext cx="3313244" cy="16222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Cliente persona fisica rappresentata da altra persona fisica o persona giuridica che ha chiesto trattamento da cliente professionale</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535928" y="1120372"/>
            <a:ext cx="5104169" cy="1815882"/>
          </a:xfrm>
          <a:prstGeom prst="rect">
            <a:avLst/>
          </a:prstGeom>
          <a:noFill/>
        </p:spPr>
        <p:txBody>
          <a:bodyPr wrap="square" rtlCol="0">
            <a:spAutoFit/>
          </a:bodyPr>
          <a:lstStyle/>
          <a:p>
            <a:pPr algn="just"/>
            <a:r>
              <a:rPr lang="it-IT" sz="1400" dirty="0"/>
              <a:t>La </a:t>
            </a:r>
            <a:r>
              <a:rPr lang="it-IT" sz="1400" b="1" dirty="0"/>
              <a:t>situazione finanziaria e gli obiettivi di investimento </a:t>
            </a:r>
            <a:r>
              <a:rPr lang="it-IT" sz="1400" dirty="0"/>
              <a:t>sono quelli della persona giuridica o, in relazione alla persona fisica, del cliente sottostante piuttosto che quelli del rappresentante. </a:t>
            </a:r>
          </a:p>
          <a:p>
            <a:pPr algn="just"/>
            <a:endParaRPr lang="it-IT" dirty="0"/>
          </a:p>
          <a:p>
            <a:pPr algn="just"/>
            <a:r>
              <a:rPr lang="it-IT" sz="1400" dirty="0"/>
              <a:t>Le </a:t>
            </a:r>
            <a:r>
              <a:rPr lang="it-IT" sz="1400" b="1" dirty="0"/>
              <a:t>conoscenze ed esperienze </a:t>
            </a:r>
            <a:r>
              <a:rPr lang="it-IT" sz="1400" dirty="0"/>
              <a:t>sono quelle del rappresentante della persona fisica o della persona autorizzata a effettuare operazioni per conto del cliente sottostante.</a:t>
            </a:r>
          </a:p>
          <a:p>
            <a:pPr algn="just"/>
            <a:endParaRPr lang="it-IT" dirty="0"/>
          </a:p>
        </p:txBody>
      </p:sp>
      <p:sp>
        <p:nvSpPr>
          <p:cNvPr id="29" name="Ovale 28">
            <a:extLst>
              <a:ext uri="{FF2B5EF4-FFF2-40B4-BE49-F238E27FC236}">
                <a16:creationId xmlns:a16="http://schemas.microsoft.com/office/drawing/2014/main" id="{2FD03DBA-6BE7-412A-8F82-8BAD26CE91C9}"/>
              </a:ext>
            </a:extLst>
          </p:cNvPr>
          <p:cNvSpPr/>
          <p:nvPr/>
        </p:nvSpPr>
        <p:spPr>
          <a:xfrm>
            <a:off x="8444016" y="2303974"/>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3-5</a:t>
            </a:r>
          </a:p>
        </p:txBody>
      </p:sp>
      <p:sp>
        <p:nvSpPr>
          <p:cNvPr id="22" name="Rectangle 15">
            <a:extLst>
              <a:ext uri="{FF2B5EF4-FFF2-40B4-BE49-F238E27FC236}">
                <a16:creationId xmlns:a16="http://schemas.microsoft.com/office/drawing/2014/main" id="{1D5C43E3-B8C4-48D8-93CD-DDDB460EE475}"/>
              </a:ext>
            </a:extLst>
          </p:cNvPr>
          <p:cNvSpPr/>
          <p:nvPr/>
        </p:nvSpPr>
        <p:spPr>
          <a:xfrm>
            <a:off x="3535928" y="3472648"/>
            <a:ext cx="5608072" cy="1633486"/>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25" name="Rettangolo 24">
            <a:extLst>
              <a:ext uri="{FF2B5EF4-FFF2-40B4-BE49-F238E27FC236}">
                <a16:creationId xmlns:a16="http://schemas.microsoft.com/office/drawing/2014/main" id="{0D3E0E83-BA5A-46F1-809C-1A2809FC6F61}"/>
              </a:ext>
            </a:extLst>
          </p:cNvPr>
          <p:cNvSpPr/>
          <p:nvPr/>
        </p:nvSpPr>
        <p:spPr>
          <a:xfrm>
            <a:off x="-39076" y="3511431"/>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62</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7" name="TextBox 10">
            <a:hlinkClick r:id="" action="ppaction://noaction"/>
            <a:extLst>
              <a:ext uri="{FF2B5EF4-FFF2-40B4-BE49-F238E27FC236}">
                <a16:creationId xmlns:a16="http://schemas.microsoft.com/office/drawing/2014/main" id="{DF7634F3-09EC-46DA-A211-0E7C71B7BBDA}"/>
              </a:ext>
            </a:extLst>
          </p:cNvPr>
          <p:cNvSpPr txBox="1"/>
          <p:nvPr/>
        </p:nvSpPr>
        <p:spPr>
          <a:xfrm>
            <a:off x="3527933" y="3628177"/>
            <a:ext cx="5381375" cy="954107"/>
          </a:xfrm>
          <a:prstGeom prst="rect">
            <a:avLst/>
          </a:prstGeom>
          <a:noFill/>
        </p:spPr>
        <p:txBody>
          <a:bodyPr wrap="square" rtlCol="0">
            <a:spAutoFit/>
          </a:bodyPr>
          <a:lstStyle/>
          <a:p>
            <a:pPr algn="just"/>
            <a:r>
              <a:rPr lang="it-IT" sz="1400" dirty="0"/>
              <a:t>Le imprese dovrebbero garantire che le loro procedure integrino adeguatamente questo articolo all’interno della loro organizzazione, il che significherebbe anche verificare che il rappresentante sia autorizzato a effettuare operazioni per conto del cliente.</a:t>
            </a:r>
            <a:endParaRPr lang="it-IT" dirty="0"/>
          </a:p>
        </p:txBody>
      </p:sp>
      <p:sp>
        <p:nvSpPr>
          <p:cNvPr id="28" name="CasellaDiTesto 27">
            <a:extLst>
              <a:ext uri="{FF2B5EF4-FFF2-40B4-BE49-F238E27FC236}">
                <a16:creationId xmlns:a16="http://schemas.microsoft.com/office/drawing/2014/main" id="{9209EEF1-375A-4B1D-A725-86DD91BE48E6}"/>
              </a:ext>
            </a:extLst>
          </p:cNvPr>
          <p:cNvSpPr txBox="1"/>
          <p:nvPr/>
        </p:nvSpPr>
        <p:spPr>
          <a:xfrm>
            <a:off x="4852035" y="2872450"/>
            <a:ext cx="6293644" cy="307777"/>
          </a:xfrm>
          <a:prstGeom prst="rect">
            <a:avLst/>
          </a:prstGeom>
          <a:noFill/>
        </p:spPr>
        <p:txBody>
          <a:bodyPr wrap="square">
            <a:spAutoFit/>
          </a:bodyPr>
          <a:lstStyle/>
          <a:p>
            <a:r>
              <a:rPr lang="it-IT" i="1" dirty="0"/>
              <a:t>Art. 54, par. 6, c. 2, Regolamento delegato MiFID 2</a:t>
            </a:r>
          </a:p>
        </p:txBody>
      </p:sp>
    </p:spTree>
    <p:custDataLst>
      <p:tags r:id="rId1"/>
    </p:custDataLst>
    <p:extLst>
      <p:ext uri="{BB962C8B-B14F-4D97-AF65-F5344CB8AC3E}">
        <p14:creationId xmlns:p14="http://schemas.microsoft.com/office/powerpoint/2010/main" val="11191786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Primo piano di documenti con uomini d'affari sfondo sfocato Foto Gratuite">
            <a:extLst>
              <a:ext uri="{FF2B5EF4-FFF2-40B4-BE49-F238E27FC236}">
                <a16:creationId xmlns:a16="http://schemas.microsoft.com/office/drawing/2014/main" id="{5325BEA1-404F-436A-93E0-3A7C51EF59F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7565" r="23744"/>
          <a:stretch/>
        </p:blipFill>
        <p:spPr bwMode="auto">
          <a:xfrm>
            <a:off x="0" y="483711"/>
            <a:ext cx="3412163" cy="4668161"/>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Situazioni in cui non è previsto alcun rappresentante</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5</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latin typeface="Gisha" panose="020B0502040204020203" pitchFamily="34" charset="-79"/>
                <a:cs typeface="Gisha" panose="020B0502040204020203" pitchFamily="34" charset="-79"/>
              </a:rPr>
              <a:t>https://it.freepik.com/foto-gratuito/primo-piano-di-documenti-con-uomini-d-affari-sfondo-sfocato_864230.htm#query=tre%20persone&amp;position=7&amp;from_view=search</a:t>
            </a:r>
          </a:p>
        </p:txBody>
      </p:sp>
      <p:sp>
        <p:nvSpPr>
          <p:cNvPr id="20" name="Ovale 19">
            <a:extLst>
              <a:ext uri="{FF2B5EF4-FFF2-40B4-BE49-F238E27FC236}">
                <a16:creationId xmlns:a16="http://schemas.microsoft.com/office/drawing/2014/main" id="{C94A9D3D-1B8D-49CB-937E-E03530C12FA6}"/>
              </a:ext>
            </a:extLst>
          </p:cNvPr>
          <p:cNvSpPr/>
          <p:nvPr/>
        </p:nvSpPr>
        <p:spPr>
          <a:xfrm>
            <a:off x="3400171" y="536475"/>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2.6</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0" y="646339"/>
            <a:ext cx="3313244" cy="162224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Cliente </a:t>
            </a:r>
            <a:r>
              <a:rPr lang="it-IT" sz="1600" b="1" dirty="0">
                <a:solidFill>
                  <a:schemeClr val="bg1"/>
                </a:solidFill>
                <a:latin typeface="Gisha" panose="020B0502040204020203" pitchFamily="34" charset="-79"/>
                <a:cs typeface="Gisha" panose="020B0502040204020203" pitchFamily="34" charset="-79"/>
              </a:rPr>
              <a:t>gruppo di due o più persone fisiche e non è previsto un rappresentante </a:t>
            </a:r>
            <a:endParaRPr lang="it-IT" altLang="it-IT" sz="160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695446" y="863827"/>
            <a:ext cx="5104169" cy="738664"/>
          </a:xfrm>
          <a:prstGeom prst="rect">
            <a:avLst/>
          </a:prstGeom>
          <a:noFill/>
        </p:spPr>
        <p:txBody>
          <a:bodyPr wrap="square" rtlCol="0">
            <a:spAutoFit/>
          </a:bodyPr>
          <a:lstStyle/>
          <a:p>
            <a:pPr algn="just"/>
            <a:r>
              <a:rPr lang="it-IT" sz="1400" dirty="0"/>
              <a:t>La politica dell’impresa dovrebbe individuare da chi saranno raccolte le informazioni necessarie e come sarà effettuata la valutazione dell’adeguatezza.</a:t>
            </a:r>
            <a:endParaRPr lang="it-IT" dirty="0"/>
          </a:p>
        </p:txBody>
      </p:sp>
      <p:sp>
        <p:nvSpPr>
          <p:cNvPr id="22" name="Rectangle 15">
            <a:extLst>
              <a:ext uri="{FF2B5EF4-FFF2-40B4-BE49-F238E27FC236}">
                <a16:creationId xmlns:a16="http://schemas.microsoft.com/office/drawing/2014/main" id="{1D5C43E3-B8C4-48D8-93CD-DDDB460EE475}"/>
              </a:ext>
            </a:extLst>
          </p:cNvPr>
          <p:cNvSpPr/>
          <p:nvPr/>
        </p:nvSpPr>
        <p:spPr>
          <a:xfrm>
            <a:off x="3523936" y="1986145"/>
            <a:ext cx="5608072" cy="1446231"/>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25" name="Rettangolo 24">
            <a:extLst>
              <a:ext uri="{FF2B5EF4-FFF2-40B4-BE49-F238E27FC236}">
                <a16:creationId xmlns:a16="http://schemas.microsoft.com/office/drawing/2014/main" id="{0D3E0E83-BA5A-46F1-809C-1A2809FC6F61}"/>
              </a:ext>
            </a:extLst>
          </p:cNvPr>
          <p:cNvSpPr/>
          <p:nvPr/>
        </p:nvSpPr>
        <p:spPr>
          <a:xfrm>
            <a:off x="11992" y="2396951"/>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63</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7" name="TextBox 10">
            <a:hlinkClick r:id="" action="ppaction://noaction"/>
            <a:extLst>
              <a:ext uri="{FF2B5EF4-FFF2-40B4-BE49-F238E27FC236}">
                <a16:creationId xmlns:a16="http://schemas.microsoft.com/office/drawing/2014/main" id="{DF7634F3-09EC-46DA-A211-0E7C71B7BBDA}"/>
              </a:ext>
            </a:extLst>
          </p:cNvPr>
          <p:cNvSpPr txBox="1"/>
          <p:nvPr/>
        </p:nvSpPr>
        <p:spPr>
          <a:xfrm>
            <a:off x="3647987" y="2274289"/>
            <a:ext cx="5381375" cy="738664"/>
          </a:xfrm>
          <a:prstGeom prst="rect">
            <a:avLst/>
          </a:prstGeom>
          <a:noFill/>
        </p:spPr>
        <p:txBody>
          <a:bodyPr wrap="square" rtlCol="0">
            <a:spAutoFit/>
          </a:bodyPr>
          <a:lstStyle/>
          <a:p>
            <a:pPr algn="just"/>
            <a:r>
              <a:rPr lang="it-IT" sz="1400" dirty="0"/>
              <a:t>I clienti dovrebbero essere adeguatamente informati in merito all’approccio dell’impresa e all’impatto di tale approccio sul modo in cui la valutazione dell’adeguatezza viene svolta nella pratica</a:t>
            </a:r>
            <a:endParaRPr lang="it-IT" dirty="0"/>
          </a:p>
        </p:txBody>
      </p:sp>
      <p:sp>
        <p:nvSpPr>
          <p:cNvPr id="24" name="Rettangolo 23">
            <a:extLst>
              <a:ext uri="{FF2B5EF4-FFF2-40B4-BE49-F238E27FC236}">
                <a16:creationId xmlns:a16="http://schemas.microsoft.com/office/drawing/2014/main" id="{2CF59138-71EA-4E3F-8CA0-0B25849A2AF5}"/>
              </a:ext>
            </a:extLst>
          </p:cNvPr>
          <p:cNvSpPr/>
          <p:nvPr/>
        </p:nvSpPr>
        <p:spPr>
          <a:xfrm>
            <a:off x="0" y="3315908"/>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64</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32" name="TextBox 10">
            <a:hlinkClick r:id="" action="ppaction://noaction"/>
            <a:extLst>
              <a:ext uri="{FF2B5EF4-FFF2-40B4-BE49-F238E27FC236}">
                <a16:creationId xmlns:a16="http://schemas.microsoft.com/office/drawing/2014/main" id="{E4579C71-DED6-4AA5-94DD-52EE3983C452}"/>
              </a:ext>
            </a:extLst>
          </p:cNvPr>
          <p:cNvSpPr txBox="1"/>
          <p:nvPr/>
        </p:nvSpPr>
        <p:spPr>
          <a:xfrm>
            <a:off x="3695446" y="3694897"/>
            <a:ext cx="5104169" cy="1169551"/>
          </a:xfrm>
          <a:prstGeom prst="rect">
            <a:avLst/>
          </a:prstGeom>
          <a:noFill/>
        </p:spPr>
        <p:txBody>
          <a:bodyPr wrap="square" rtlCol="0">
            <a:spAutoFit/>
          </a:bodyPr>
          <a:lstStyle/>
          <a:p>
            <a:pPr algn="just"/>
            <a:r>
              <a:rPr lang="it-IT" dirty="0"/>
              <a:t>L</a:t>
            </a:r>
            <a:r>
              <a:rPr lang="it-IT" sz="1400" dirty="0"/>
              <a:t>e imprese potrebbero:</a:t>
            </a:r>
          </a:p>
          <a:p>
            <a:pPr marL="285750" indent="-285750" algn="just">
              <a:buFont typeface="Wingdings" panose="05000000000000000000" pitchFamily="2" charset="2"/>
              <a:buChar char="ü"/>
            </a:pPr>
            <a:r>
              <a:rPr lang="it-IT" sz="1400" dirty="0"/>
              <a:t>invitare il gruppo di due o più persone fisiche a designare un rappresentante;</a:t>
            </a:r>
          </a:p>
          <a:p>
            <a:pPr marL="285750" indent="-285750" algn="just">
              <a:buFont typeface="Wingdings" panose="05000000000000000000" pitchFamily="2" charset="2"/>
              <a:buChar char="ü"/>
            </a:pPr>
            <a:r>
              <a:rPr lang="it-IT" sz="1400" dirty="0"/>
              <a:t>valutare la possibilità di raccogliere informazioni su ogni singolo cliente e valutare l’adeguatezza per ogni singolo cliente.</a:t>
            </a:r>
            <a:endParaRPr lang="it-IT" dirty="0"/>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pic>
        <p:nvPicPr>
          <p:cNvPr id="35" name="Picture 2" descr="Risultati immagini per occhiali icona">
            <a:extLst>
              <a:ext uri="{FF2B5EF4-FFF2-40B4-BE49-F238E27FC236}">
                <a16:creationId xmlns:a16="http://schemas.microsoft.com/office/drawing/2014/main" id="{57B48813-D9E0-4B2D-BA4B-2BA69913CD31}"/>
              </a:ext>
            </a:extLst>
          </p:cNvPr>
          <p:cNvPicPr>
            <a:picLocks noChangeAspect="1" noChangeArrowheads="1"/>
          </p:cNvPicPr>
          <p:nvPr/>
        </p:nvPicPr>
        <p:blipFill>
          <a:blip r:embed="rId5" cstate="print"/>
          <a:srcRect/>
          <a:stretch>
            <a:fillRect/>
          </a:stretch>
        </p:blipFill>
        <p:spPr bwMode="auto">
          <a:xfrm>
            <a:off x="7310782" y="3182078"/>
            <a:ext cx="881546" cy="881546"/>
          </a:xfrm>
          <a:prstGeom prst="rect">
            <a:avLst/>
          </a:prstGeom>
          <a:noFill/>
        </p:spPr>
      </p:pic>
      <p:sp>
        <p:nvSpPr>
          <p:cNvPr id="36" name="CasellaDiTesto 35">
            <a:extLst>
              <a:ext uri="{FF2B5EF4-FFF2-40B4-BE49-F238E27FC236}">
                <a16:creationId xmlns:a16="http://schemas.microsoft.com/office/drawing/2014/main" id="{CDB44BDE-4C58-4562-84F1-76CFB65C4146}"/>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Tree>
    <p:custDataLst>
      <p:tags r:id="rId1"/>
    </p:custDataLst>
    <p:extLst>
      <p:ext uri="{BB962C8B-B14F-4D97-AF65-F5344CB8AC3E}">
        <p14:creationId xmlns:p14="http://schemas.microsoft.com/office/powerpoint/2010/main" val="404309947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omo pensive con i punti interrogativi di fondo Foto Gratuite">
            <a:extLst>
              <a:ext uri="{FF2B5EF4-FFF2-40B4-BE49-F238E27FC236}">
                <a16:creationId xmlns:a16="http://schemas.microsoft.com/office/drawing/2014/main" id="{34F6C012-9ABA-4BAC-B02A-4A72F3FA82B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r="53079"/>
          <a:stretch/>
        </p:blipFill>
        <p:spPr bwMode="auto">
          <a:xfrm>
            <a:off x="-16534" y="471767"/>
            <a:ext cx="3290703" cy="4671732"/>
          </a:xfrm>
          <a:prstGeom prst="rect">
            <a:avLst/>
          </a:prstGeom>
          <a:noFill/>
          <a:extLst>
            <a:ext uri="{909E8E84-426E-40DD-AFC4-6F175D3DCCD1}">
              <a14:hiddenFill xmlns:a14="http://schemas.microsoft.com/office/drawing/2010/main">
                <a:solidFill>
                  <a:srgbClr val="FFFFFF"/>
                </a:solidFill>
              </a14:hiddenFill>
            </a:ext>
          </a:extLst>
        </p:spPr>
      </p:pic>
      <p:sp>
        <p:nvSpPr>
          <p:cNvPr id="14" name="Rectangle 13"/>
          <p:cNvSpPr/>
          <p:nvPr/>
        </p:nvSpPr>
        <p:spPr>
          <a:xfrm>
            <a:off x="3429000" y="0"/>
            <a:ext cx="2846070" cy="255117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13">
            <a:extLst>
              <a:ext uri="{FF2B5EF4-FFF2-40B4-BE49-F238E27FC236}">
                <a16:creationId xmlns:a16="http://schemas.microsoft.com/office/drawing/2014/main" id="{2BDFE3A1-4839-454F-82AC-7FFEF99C480C}"/>
              </a:ext>
            </a:extLst>
          </p:cNvPr>
          <p:cNvSpPr/>
          <p:nvPr/>
        </p:nvSpPr>
        <p:spPr>
          <a:xfrm>
            <a:off x="3275439" y="-11943"/>
            <a:ext cx="5886365" cy="263469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Raccogliere informazioni e valutare adeguatezza su ogni singolo cliente</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645418" y="101230"/>
            <a:ext cx="552931" cy="307777"/>
          </a:xfrm>
          <a:prstGeom prst="rect">
            <a:avLst/>
          </a:prstGeom>
          <a:noFill/>
        </p:spPr>
        <p:txBody>
          <a:bodyPr wrap="square" rtlCol="0">
            <a:spAutoFit/>
          </a:bodyPr>
          <a:lstStyle/>
          <a:p>
            <a:r>
              <a:rPr lang="it-IT" dirty="0">
                <a:solidFill>
                  <a:schemeClr val="bg1"/>
                </a:solidFill>
              </a:rPr>
              <a:t>6</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https://it.freepik.com/foto-gratuito/uomo-pensive-con-i-punti-interrogativi-di-fondo_973769.htm#query=dubbio&amp;position=9&amp;from_view=search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428999" y="451498"/>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39075" y="1073451"/>
            <a:ext cx="3313244" cy="131256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sz="1600" b="1" dirty="0"/>
              <a:t>Raccolta info e valutazione adeguatezza su singolo cliente</a:t>
            </a:r>
            <a:endParaRPr lang="it-IT" altLang="it-IT" sz="180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582228" y="1078468"/>
            <a:ext cx="5272786" cy="3323987"/>
          </a:xfrm>
          <a:prstGeom prst="rect">
            <a:avLst/>
          </a:prstGeom>
          <a:noFill/>
        </p:spPr>
        <p:txBody>
          <a:bodyPr wrap="square" rtlCol="0">
            <a:spAutoFit/>
          </a:bodyPr>
          <a:lstStyle/>
          <a:p>
            <a:pPr algn="just"/>
            <a:r>
              <a:rPr lang="it-IT" dirty="0"/>
              <a:t>Come </a:t>
            </a:r>
            <a:r>
              <a:rPr lang="it-IT" b="1" dirty="0"/>
              <a:t>garantire la coerenza dei servizi </a:t>
            </a:r>
            <a:r>
              <a:rPr lang="it-IT" dirty="0"/>
              <a:t>di consulenza in materia di investimenti o di gestione del portafoglio erogati per quel gruppo di clienti?</a:t>
            </a:r>
          </a:p>
          <a:p>
            <a:pPr algn="just"/>
            <a:endParaRPr lang="it-IT" sz="1400" kern="1200" dirty="0">
              <a:solidFill>
                <a:schemeClr val="tx1"/>
              </a:solidFill>
              <a:latin typeface="+mn-lt"/>
              <a:ea typeface="+mn-ea"/>
              <a:cs typeface="+mn-cs"/>
            </a:endParaRPr>
          </a:p>
          <a:p>
            <a:pPr algn="just"/>
            <a:r>
              <a:rPr lang="it-IT" dirty="0"/>
              <a:t>La politica dell’impresa dovrebbe specificare chiaramente come gestirà questo tipo di situazioni. </a:t>
            </a:r>
          </a:p>
          <a:p>
            <a:pPr algn="just"/>
            <a:endParaRPr lang="it-IT" sz="1400" kern="1200" dirty="0">
              <a:solidFill>
                <a:schemeClr val="tx1"/>
              </a:solidFill>
              <a:latin typeface="+mn-lt"/>
              <a:ea typeface="+mn-ea"/>
              <a:cs typeface="+mn-cs"/>
            </a:endParaRPr>
          </a:p>
          <a:p>
            <a:pPr algn="just"/>
            <a:r>
              <a:rPr lang="it-IT" dirty="0"/>
              <a:t>L’impresa dovrebbe adottare l’approccio più prudente tenendo conto delle informazioni sul cliente che, all’interno del gruppo, ha le conoscenze e l’esperienza minori, la situazione finanziaria più debole o gli obiettivi di investimento più prudenziali. </a:t>
            </a:r>
          </a:p>
          <a:p>
            <a:pPr algn="just"/>
            <a:endParaRPr lang="it-IT" sz="1400" kern="1200" dirty="0">
              <a:solidFill>
                <a:schemeClr val="tx1"/>
              </a:solidFill>
              <a:latin typeface="+mn-lt"/>
              <a:ea typeface="+mn-ea"/>
              <a:cs typeface="+mn-cs"/>
            </a:endParaRPr>
          </a:p>
          <a:p>
            <a:pPr algn="just"/>
            <a:r>
              <a:rPr lang="it-IT" dirty="0"/>
              <a:t>Raccogliere informazioni su tutti i clienti del gruppo e considerare, ai fini della valutazione, un profilo medio non sarebbe conforme al principio generale di agire nel migliore interesse dei clienti.</a:t>
            </a:r>
            <a:endParaRPr lang="it-IT" sz="1400" kern="1200" dirty="0">
              <a:solidFill>
                <a:schemeClr val="tx1"/>
              </a:solidFill>
              <a:latin typeface="+mn-lt"/>
              <a:ea typeface="+mn-ea"/>
              <a:cs typeface="+mn-cs"/>
            </a:endParaRPr>
          </a:p>
        </p:txBody>
      </p:sp>
      <p:sp>
        <p:nvSpPr>
          <p:cNvPr id="22" name="Rettangolo 21">
            <a:extLst>
              <a:ext uri="{FF2B5EF4-FFF2-40B4-BE49-F238E27FC236}">
                <a16:creationId xmlns:a16="http://schemas.microsoft.com/office/drawing/2014/main" id="{F67DAC64-CE03-4B06-9D3D-9C19CEB224F7}"/>
              </a:ext>
            </a:extLst>
          </p:cNvPr>
          <p:cNvSpPr/>
          <p:nvPr/>
        </p:nvSpPr>
        <p:spPr>
          <a:xfrm>
            <a:off x="-51067" y="2746680"/>
            <a:ext cx="3325236" cy="480138"/>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68</a:t>
            </a:r>
            <a:endParaRPr lang="it-IT" altLang="it-IT" sz="1050" b="1" dirty="0">
              <a:solidFill>
                <a:schemeClr val="bg1"/>
              </a:solidFill>
              <a:latin typeface="Gisha" panose="020B0502040204020203" pitchFamily="34" charset="-79"/>
              <a:cs typeface="Gisha" panose="020B0502040204020203" pitchFamily="34" charset="-79"/>
            </a:endParaRPr>
          </a:p>
        </p:txBody>
      </p:sp>
    </p:spTree>
    <p:custDataLst>
      <p:tags r:id="rId1"/>
    </p:custDataLst>
    <p:extLst>
      <p:ext uri="{BB962C8B-B14F-4D97-AF65-F5344CB8AC3E}">
        <p14:creationId xmlns:p14="http://schemas.microsoft.com/office/powerpoint/2010/main" val="1092094305"/>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3365695"/>
            <a:ext cx="4667534" cy="177780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4380931" y="3365695"/>
            <a:ext cx="4789973" cy="177780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 name="Gruppo 27"/>
          <p:cNvGrpSpPr/>
          <p:nvPr/>
        </p:nvGrpSpPr>
        <p:grpSpPr>
          <a:xfrm>
            <a:off x="1" y="0"/>
            <a:ext cx="9143999" cy="516988"/>
            <a:chOff x="0" y="0"/>
            <a:chExt cx="12191999" cy="689317"/>
          </a:xfrm>
        </p:grpSpPr>
        <p:sp>
          <p:nvSpPr>
            <p:cNvPr id="29"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Connettore 1 29"/>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1" name="Connettore 1 30"/>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32" name="Connettore 1 31"/>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23" name="Ovale 22">
            <a:extLst>
              <a:ext uri="{FF2B5EF4-FFF2-40B4-BE49-F238E27FC236}">
                <a16:creationId xmlns:a16="http://schemas.microsoft.com/office/drawing/2014/main" id="{8C765D8B-8C39-421F-B268-0D7DE83E54CE}"/>
              </a:ext>
            </a:extLst>
          </p:cNvPr>
          <p:cNvSpPr/>
          <p:nvPr/>
        </p:nvSpPr>
        <p:spPr>
          <a:xfrm>
            <a:off x="-359371" y="4126549"/>
            <a:ext cx="558543" cy="46421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a:t>
            </a:r>
          </a:p>
        </p:txBody>
      </p:sp>
      <p:sp>
        <p:nvSpPr>
          <p:cNvPr id="33" name="TextBox 10">
            <a:hlinkClick r:id="" action="ppaction://noaction"/>
            <a:extLst>
              <a:ext uri="{FF2B5EF4-FFF2-40B4-BE49-F238E27FC236}">
                <a16:creationId xmlns:a16="http://schemas.microsoft.com/office/drawing/2014/main" id="{D19CDF35-0AE2-4D49-A104-4830EB5AE5DA}"/>
              </a:ext>
            </a:extLst>
          </p:cNvPr>
          <p:cNvSpPr txBox="1"/>
          <p:nvPr/>
        </p:nvSpPr>
        <p:spPr>
          <a:xfrm>
            <a:off x="139652" y="3491588"/>
            <a:ext cx="4173317" cy="1384995"/>
          </a:xfrm>
          <a:prstGeom prst="rect">
            <a:avLst/>
          </a:prstGeom>
          <a:noFill/>
        </p:spPr>
        <p:txBody>
          <a:bodyPr wrap="square" rtlCol="0">
            <a:spAutoFit/>
          </a:bodyPr>
          <a:lstStyle/>
          <a:p>
            <a:pPr algn="just"/>
            <a:r>
              <a:rPr lang="it-IT" dirty="0"/>
              <a:t>Le imprese dovrebbero far sì che le politiche e le procedure attuate per comprendere le</a:t>
            </a:r>
            <a:r>
              <a:rPr lang="it-IT" i="1" dirty="0"/>
              <a:t> </a:t>
            </a:r>
            <a:r>
              <a:rPr lang="it-IT" dirty="0"/>
              <a:t>caratteristiche, la natura e gli elementi dei prodotti di investimento consentano loro di raccomandare investimenti adeguati o di investire in prodotti</a:t>
            </a:r>
            <a:r>
              <a:rPr lang="it-IT" i="1" dirty="0"/>
              <a:t> </a:t>
            </a:r>
            <a:r>
              <a:rPr lang="it-IT" dirty="0"/>
              <a:t>adeguati per conto dei loro clienti. </a:t>
            </a:r>
          </a:p>
        </p:txBody>
      </p:sp>
      <p:sp>
        <p:nvSpPr>
          <p:cNvPr id="34" name="TextBox 10">
            <a:hlinkClick r:id="" action="ppaction://noaction"/>
            <a:extLst>
              <a:ext uri="{FF2B5EF4-FFF2-40B4-BE49-F238E27FC236}">
                <a16:creationId xmlns:a16="http://schemas.microsoft.com/office/drawing/2014/main" id="{29FB1A4C-A46F-48AA-9319-F487A6883FE8}"/>
              </a:ext>
            </a:extLst>
          </p:cNvPr>
          <p:cNvSpPr txBox="1"/>
          <p:nvPr/>
        </p:nvSpPr>
        <p:spPr>
          <a:xfrm>
            <a:off x="4667534" y="3505876"/>
            <a:ext cx="4211048" cy="1384995"/>
          </a:xfrm>
          <a:prstGeom prst="rect">
            <a:avLst/>
          </a:prstGeom>
          <a:noFill/>
        </p:spPr>
        <p:txBody>
          <a:bodyPr wrap="square" rtlCol="0">
            <a:spAutoFit/>
          </a:bodyPr>
          <a:lstStyle/>
          <a:p>
            <a:r>
              <a:rPr lang="it-IT" dirty="0"/>
              <a:t>Le imprese dovrebbero adottare procedure, metodi e strumenti solidi e obiettivi che consentano loro di valutare adeguatamente le diverse caratteristiche e i fattori di rischio pertinenti di ciascun prodotto di investimento che possono raccomandare o nel quale possono investire per conto dei clienti. </a:t>
            </a:r>
          </a:p>
        </p:txBody>
      </p:sp>
      <p:sp>
        <p:nvSpPr>
          <p:cNvPr id="25" name="Rettangolo 24">
            <a:extLst>
              <a:ext uri="{FF2B5EF4-FFF2-40B4-BE49-F238E27FC236}">
                <a16:creationId xmlns:a16="http://schemas.microsoft.com/office/drawing/2014/main" id="{16FAFEDD-E6FC-405D-A681-D645A8A78EFF}"/>
              </a:ext>
            </a:extLst>
          </p:cNvPr>
          <p:cNvSpPr/>
          <p:nvPr/>
        </p:nvSpPr>
        <p:spPr>
          <a:xfrm>
            <a:off x="-2169797" y="0"/>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https://it.freepik.com/foto-gratuito/labirinto-e-filo-ad-alto-angolo_12975198.htm#query=labirinto&amp;position=11&amp;from_view=search</a:t>
            </a:r>
            <a:endParaRPr lang="it-IT" dirty="0">
              <a:latin typeface="Gisha" panose="020B0502040204020203" pitchFamily="34" charset="-79"/>
              <a:cs typeface="Gisha" panose="020B0502040204020203" pitchFamily="34" charset="-79"/>
            </a:endParaRPr>
          </a:p>
        </p:txBody>
      </p:sp>
      <p:sp>
        <p:nvSpPr>
          <p:cNvPr id="26" name="Rettangolo 25"/>
          <p:cNvSpPr/>
          <p:nvPr/>
        </p:nvSpPr>
        <p:spPr>
          <a:xfrm>
            <a:off x="-37804" y="2780867"/>
            <a:ext cx="9053518" cy="46545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generale 7</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8" name="Ovale 27">
            <a:extLst>
              <a:ext uri="{FF2B5EF4-FFF2-40B4-BE49-F238E27FC236}">
                <a16:creationId xmlns:a16="http://schemas.microsoft.com/office/drawing/2014/main" id="{1AE967E7-665F-4FD1-ABF8-7458B9A84DC6}"/>
              </a:ext>
            </a:extLst>
          </p:cNvPr>
          <p:cNvSpPr/>
          <p:nvPr/>
        </p:nvSpPr>
        <p:spPr>
          <a:xfrm>
            <a:off x="30257" y="552741"/>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27" name="CasellaDiTesto 26">
            <a:extLst>
              <a:ext uri="{FF2B5EF4-FFF2-40B4-BE49-F238E27FC236}">
                <a16:creationId xmlns:a16="http://schemas.microsoft.com/office/drawing/2014/main" id="{C4A31BE1-542C-4137-AEA5-6D7347E26B83}"/>
              </a:ext>
            </a:extLst>
          </p:cNvPr>
          <p:cNvSpPr txBox="1"/>
          <p:nvPr/>
        </p:nvSpPr>
        <p:spPr>
          <a:xfrm>
            <a:off x="580954" y="62759"/>
            <a:ext cx="8606125"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Disposizioni necessarie per comprendere i prodotti: orientamento generale 7</a:t>
            </a:r>
          </a:p>
        </p:txBody>
      </p:sp>
      <p:sp>
        <p:nvSpPr>
          <p:cNvPr id="20" name="CasellaDiTesto 19">
            <a:extLst>
              <a:ext uri="{FF2B5EF4-FFF2-40B4-BE49-F238E27FC236}">
                <a16:creationId xmlns:a16="http://schemas.microsoft.com/office/drawing/2014/main" id="{D1840ECA-6B35-45B5-9F22-BF4C46E58035}"/>
              </a:ext>
            </a:extLst>
          </p:cNvPr>
          <p:cNvSpPr txBox="1"/>
          <p:nvPr/>
        </p:nvSpPr>
        <p:spPr>
          <a:xfrm>
            <a:off x="8563046" y="59188"/>
            <a:ext cx="453207" cy="307777"/>
          </a:xfrm>
          <a:prstGeom prst="rect">
            <a:avLst/>
          </a:prstGeom>
          <a:noFill/>
        </p:spPr>
        <p:txBody>
          <a:bodyPr wrap="square" rtlCol="0">
            <a:spAutoFit/>
          </a:bodyPr>
          <a:lstStyle/>
          <a:p>
            <a:r>
              <a:rPr lang="it-IT" dirty="0">
                <a:solidFill>
                  <a:schemeClr val="bg1"/>
                </a:solidFill>
              </a:rPr>
              <a:t>7</a:t>
            </a:r>
          </a:p>
        </p:txBody>
      </p:sp>
      <p:sp>
        <p:nvSpPr>
          <p:cNvPr id="21" name="Rettangolo 20">
            <a:extLst>
              <a:ext uri="{FF2B5EF4-FFF2-40B4-BE49-F238E27FC236}">
                <a16:creationId xmlns:a16="http://schemas.microsoft.com/office/drawing/2014/main" id="{939834B9-B209-4710-AE1E-0E7BB9740DF0}"/>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40" name="Ovale 39">
            <a:extLst>
              <a:ext uri="{FF2B5EF4-FFF2-40B4-BE49-F238E27FC236}">
                <a16:creationId xmlns:a16="http://schemas.microsoft.com/office/drawing/2014/main" id="{1A1B8954-A810-4746-BFC2-29368426AB67}"/>
              </a:ext>
            </a:extLst>
          </p:cNvPr>
          <p:cNvSpPr/>
          <p:nvPr/>
        </p:nvSpPr>
        <p:spPr>
          <a:xfrm>
            <a:off x="4507334" y="3424682"/>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3</a:t>
            </a:r>
            <a:endParaRPr lang="it-IT" sz="1400" dirty="0"/>
          </a:p>
        </p:txBody>
      </p:sp>
      <p:pic>
        <p:nvPicPr>
          <p:cNvPr id="41" name="Picture 2" descr="Risultati immagini per occhiali icona">
            <a:extLst>
              <a:ext uri="{FF2B5EF4-FFF2-40B4-BE49-F238E27FC236}">
                <a16:creationId xmlns:a16="http://schemas.microsoft.com/office/drawing/2014/main" id="{B32445CA-653A-48E9-B62C-604AA08F85A8}"/>
              </a:ext>
            </a:extLst>
          </p:cNvPr>
          <p:cNvPicPr>
            <a:picLocks noChangeAspect="1" noChangeArrowheads="1"/>
          </p:cNvPicPr>
          <p:nvPr/>
        </p:nvPicPr>
        <p:blipFill>
          <a:blip r:embed="rId4" cstate="print"/>
          <a:srcRect/>
          <a:stretch>
            <a:fillRect/>
          </a:stretch>
        </p:blipFill>
        <p:spPr bwMode="auto">
          <a:xfrm>
            <a:off x="2561069" y="4435810"/>
            <a:ext cx="881546" cy="881546"/>
          </a:xfrm>
          <a:prstGeom prst="rect">
            <a:avLst/>
          </a:prstGeom>
          <a:noFill/>
        </p:spPr>
      </p:pic>
      <p:sp>
        <p:nvSpPr>
          <p:cNvPr id="42" name="CasellaDiTesto 41">
            <a:extLst>
              <a:ext uri="{FF2B5EF4-FFF2-40B4-BE49-F238E27FC236}">
                <a16:creationId xmlns:a16="http://schemas.microsoft.com/office/drawing/2014/main" id="{1149B223-4758-46B0-9A4C-F920618E3FFC}"/>
              </a:ext>
            </a:extLst>
          </p:cNvPr>
          <p:cNvSpPr txBox="1"/>
          <p:nvPr/>
        </p:nvSpPr>
        <p:spPr>
          <a:xfrm>
            <a:off x="5605850" y="4835723"/>
            <a:ext cx="3409864" cy="307777"/>
          </a:xfrm>
          <a:prstGeom prst="rect">
            <a:avLst/>
          </a:prstGeom>
          <a:noFill/>
        </p:spPr>
        <p:txBody>
          <a:bodyPr wrap="square" rtlCol="0">
            <a:spAutoFit/>
          </a:bodyPr>
          <a:lstStyle/>
          <a:p>
            <a:pPr algn="r"/>
            <a:r>
              <a:rPr lang="it-IT" i="1" dirty="0"/>
              <a:t>Fai clic sugli occhiali per approfondire</a:t>
            </a:r>
          </a:p>
        </p:txBody>
      </p:sp>
      <p:sp>
        <p:nvSpPr>
          <p:cNvPr id="36" name="Ovale 35">
            <a:extLst>
              <a:ext uri="{FF2B5EF4-FFF2-40B4-BE49-F238E27FC236}">
                <a16:creationId xmlns:a16="http://schemas.microsoft.com/office/drawing/2014/main" id="{21D94C76-D9BD-4113-9FAD-E47366D1B3E6}"/>
              </a:ext>
            </a:extLst>
          </p:cNvPr>
          <p:cNvSpPr/>
          <p:nvPr/>
        </p:nvSpPr>
        <p:spPr>
          <a:xfrm>
            <a:off x="3111594" y="2696876"/>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pic>
        <p:nvPicPr>
          <p:cNvPr id="7170" name="Picture 2" descr="Labirinto e filo ad alto angolo Foto Gratuite">
            <a:extLst>
              <a:ext uri="{FF2B5EF4-FFF2-40B4-BE49-F238E27FC236}">
                <a16:creationId xmlns:a16="http://schemas.microsoft.com/office/drawing/2014/main" id="{147EB30F-BA49-4DDD-9167-C3D9AAD9EF18}"/>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21700" b="47855"/>
          <a:stretch/>
        </p:blipFill>
        <p:spPr bwMode="auto">
          <a:xfrm>
            <a:off x="-21629" y="490201"/>
            <a:ext cx="9208708" cy="223935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162615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Studentessa pensando al problema di matematica Foto Gratuite">
            <a:extLst>
              <a:ext uri="{FF2B5EF4-FFF2-40B4-BE49-F238E27FC236}">
                <a16:creationId xmlns:a16="http://schemas.microsoft.com/office/drawing/2014/main" id="{0E59E27D-340E-490F-BF89-067DD53C4BF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541" r="18033"/>
          <a:stretch/>
        </p:blipFill>
        <p:spPr bwMode="auto">
          <a:xfrm>
            <a:off x="0" y="404913"/>
            <a:ext cx="3553640" cy="4789326"/>
          </a:xfrm>
          <a:prstGeom prst="rect">
            <a:avLst/>
          </a:prstGeom>
          <a:noFill/>
          <a:extLst>
            <a:ext uri="{909E8E84-426E-40DD-AFC4-6F175D3DCCD1}">
              <a14:hiddenFill xmlns:a14="http://schemas.microsoft.com/office/drawing/2010/main">
                <a:solidFill>
                  <a:srgbClr val="FFFFFF"/>
                </a:solidFill>
              </a14:hiddenFill>
            </a:ext>
          </a:extLst>
        </p:spPr>
      </p:pic>
      <p:grpSp>
        <p:nvGrpSpPr>
          <p:cNvPr id="4" name="Gruppo 38"/>
          <p:cNvGrpSpPr/>
          <p:nvPr/>
        </p:nvGrpSpPr>
        <p:grpSpPr>
          <a:xfrm>
            <a:off x="1270" y="-11944"/>
            <a:ext cx="9143999" cy="516988"/>
            <a:chOff x="0" y="0"/>
            <a:chExt cx="12191999" cy="689317"/>
          </a:xfrm>
        </p:grpSpPr>
        <p:sp>
          <p:nvSpPr>
            <p:cNvPr id="40" name="Rectangle 4"/>
            <p:cNvSpPr/>
            <p:nvPr/>
          </p:nvSpPr>
          <p:spPr>
            <a:xfrm>
              <a:off x="0" y="0"/>
              <a:ext cx="12191999" cy="689317"/>
            </a:xfrm>
            <a:prstGeom prst="rect">
              <a:avLst/>
            </a:prstGeom>
            <a:solidFill>
              <a:srgbClr val="FF3300">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Connettore 1 40"/>
            <p:cNvCxnSpPr/>
            <p:nvPr/>
          </p:nvCxnSpPr>
          <p:spPr>
            <a:xfrm>
              <a:off x="40341" y="1344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2" name="Connettore 1 41"/>
            <p:cNvCxnSpPr/>
            <p:nvPr/>
          </p:nvCxnSpPr>
          <p:spPr>
            <a:xfrm>
              <a:off x="44824" y="28687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43" name="Connettore 1 42"/>
            <p:cNvCxnSpPr/>
            <p:nvPr/>
          </p:nvCxnSpPr>
          <p:spPr>
            <a:xfrm>
              <a:off x="44824" y="421340"/>
              <a:ext cx="591671" cy="0"/>
            </a:xfrm>
            <a:prstGeom prst="line">
              <a:avLst/>
            </a:prstGeom>
            <a:ln w="25400">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33" name="CasellaDiTesto 32">
            <a:extLst>
              <a:ext uri="{FF2B5EF4-FFF2-40B4-BE49-F238E27FC236}">
                <a16:creationId xmlns:a16="http://schemas.microsoft.com/office/drawing/2014/main" id="{C0A0A019-4101-405A-A9E2-D888CCBC06AA}"/>
              </a:ext>
            </a:extLst>
          </p:cNvPr>
          <p:cNvSpPr txBox="1"/>
          <p:nvPr/>
        </p:nvSpPr>
        <p:spPr>
          <a:xfrm>
            <a:off x="570752" y="62759"/>
            <a:ext cx="8396786" cy="346249"/>
          </a:xfrm>
          <a:prstGeom prst="rect">
            <a:avLst/>
          </a:prstGeom>
          <a:noFill/>
        </p:spPr>
        <p:txBody>
          <a:bodyPr wrap="square" lIns="68580" tIns="34290" rIns="68580" bIns="34290" rtlCol="0">
            <a:spAutoFit/>
          </a:bodyPr>
          <a:lstStyle/>
          <a:p>
            <a:r>
              <a:rPr lang="it-IT" sz="1800" b="1" dirty="0">
                <a:solidFill>
                  <a:schemeClr val="bg1"/>
                </a:solidFill>
                <a:latin typeface="Corbel" panose="020B0503020204020204" pitchFamily="34" charset="0"/>
              </a:rPr>
              <a:t>Orientamenti di supporto 71 e 72</a:t>
            </a:r>
          </a:p>
        </p:txBody>
      </p:sp>
      <p:sp>
        <p:nvSpPr>
          <p:cNvPr id="34" name="CasellaDiTesto 33">
            <a:extLst>
              <a:ext uri="{FF2B5EF4-FFF2-40B4-BE49-F238E27FC236}">
                <a16:creationId xmlns:a16="http://schemas.microsoft.com/office/drawing/2014/main" id="{508C7F20-8995-455E-8C32-800A871E629F}"/>
              </a:ext>
            </a:extLst>
          </p:cNvPr>
          <p:cNvSpPr txBox="1"/>
          <p:nvPr/>
        </p:nvSpPr>
        <p:spPr>
          <a:xfrm>
            <a:off x="8799615" y="59188"/>
            <a:ext cx="552931" cy="307777"/>
          </a:xfrm>
          <a:prstGeom prst="rect">
            <a:avLst/>
          </a:prstGeom>
          <a:noFill/>
        </p:spPr>
        <p:txBody>
          <a:bodyPr wrap="square" rtlCol="0">
            <a:spAutoFit/>
          </a:bodyPr>
          <a:lstStyle/>
          <a:p>
            <a:r>
              <a:rPr lang="it-IT" dirty="0">
                <a:solidFill>
                  <a:schemeClr val="bg1"/>
                </a:solidFill>
              </a:rPr>
              <a:t>8</a:t>
            </a:r>
          </a:p>
        </p:txBody>
      </p:sp>
      <p:sp>
        <p:nvSpPr>
          <p:cNvPr id="31" name="Rettangolo 30"/>
          <p:cNvSpPr/>
          <p:nvPr/>
        </p:nvSpPr>
        <p:spPr>
          <a:xfrm>
            <a:off x="6838113" y="919563"/>
            <a:ext cx="2305887" cy="307777"/>
          </a:xfrm>
          <a:prstGeom prst="rect">
            <a:avLst/>
          </a:prstGeom>
        </p:spPr>
        <p:txBody>
          <a:bodyPr wrap="square">
            <a:spAutoFit/>
          </a:bodyPr>
          <a:lstStyle/>
          <a:p>
            <a:endParaRPr lang="it-IT" dirty="0">
              <a:latin typeface="Gisha" panose="020B0502040204020203" pitchFamily="34" charset="-79"/>
              <a:cs typeface="Gisha" panose="020B0502040204020203" pitchFamily="34" charset="-79"/>
            </a:endParaRPr>
          </a:p>
        </p:txBody>
      </p:sp>
      <p:sp>
        <p:nvSpPr>
          <p:cNvPr id="30" name="Ovale 29">
            <a:extLst>
              <a:ext uri="{FF2B5EF4-FFF2-40B4-BE49-F238E27FC236}">
                <a16:creationId xmlns:a16="http://schemas.microsoft.com/office/drawing/2014/main" id="{1AE967E7-665F-4FD1-ABF8-7458B9A84DC6}"/>
              </a:ext>
            </a:extLst>
          </p:cNvPr>
          <p:cNvSpPr/>
          <p:nvPr/>
        </p:nvSpPr>
        <p:spPr>
          <a:xfrm>
            <a:off x="31526" y="537223"/>
            <a:ext cx="380913" cy="3320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1</a:t>
            </a:r>
          </a:p>
        </p:txBody>
      </p:sp>
      <p:sp>
        <p:nvSpPr>
          <p:cNvPr id="39" name="Rettangolo 38">
            <a:extLst>
              <a:ext uri="{FF2B5EF4-FFF2-40B4-BE49-F238E27FC236}">
                <a16:creationId xmlns:a16="http://schemas.microsoft.com/office/drawing/2014/main" id="{16FAFEDD-E6FC-405D-A681-D645A8A78EFF}"/>
              </a:ext>
            </a:extLst>
          </p:cNvPr>
          <p:cNvSpPr/>
          <p:nvPr/>
        </p:nvSpPr>
        <p:spPr>
          <a:xfrm>
            <a:off x="-2148168" y="-11944"/>
            <a:ext cx="2148168" cy="2884394"/>
          </a:xfrm>
          <a:prstGeom prst="rect">
            <a:avLst/>
          </a:prstGeom>
        </p:spPr>
        <p:style>
          <a:lnRef idx="2">
            <a:schemeClr val="accent6"/>
          </a:lnRef>
          <a:fillRef idx="1">
            <a:schemeClr val="lt1"/>
          </a:fillRef>
          <a:effectRef idx="0">
            <a:schemeClr val="accent6"/>
          </a:effectRef>
          <a:fontRef idx="minor">
            <a:schemeClr val="dk1"/>
          </a:fontRef>
        </p:style>
        <p:txBody>
          <a:bodyPr lIns="68580" tIns="34290" rIns="68580" bIns="34290" rtlCol="0" anchor="ctr"/>
          <a:lstStyle/>
          <a:p>
            <a:r>
              <a:rPr lang="it-IT" b="1" dirty="0">
                <a:latin typeface="Gisha" panose="020B0502040204020203" pitchFamily="34" charset="-79"/>
                <a:cs typeface="Gisha" panose="020B0502040204020203" pitchFamily="34" charset="-79"/>
              </a:rPr>
              <a:t>Note sviluppo</a:t>
            </a:r>
          </a:p>
          <a:p>
            <a:r>
              <a:rPr lang="it-IT" dirty="0"/>
              <a:t>https://it.freepik.com/foto-gratuito/cerca-il-concetto-di-dipendente-con-blocchi-di-legno-con-figura-umana-in-legno_10183641.htm#page=2&amp;query=hr%20interview%20recruitment&amp;position=8&amp;from_view=search</a:t>
            </a:r>
            <a:endParaRPr lang="it-IT" dirty="0">
              <a:latin typeface="Gisha" panose="020B0502040204020203" pitchFamily="34" charset="-79"/>
              <a:cs typeface="Gisha" panose="020B0502040204020203" pitchFamily="34" charset="-79"/>
            </a:endParaRPr>
          </a:p>
        </p:txBody>
      </p:sp>
      <p:sp>
        <p:nvSpPr>
          <p:cNvPr id="20" name="Ovale 19">
            <a:extLst>
              <a:ext uri="{FF2B5EF4-FFF2-40B4-BE49-F238E27FC236}">
                <a16:creationId xmlns:a16="http://schemas.microsoft.com/office/drawing/2014/main" id="{C94A9D3D-1B8D-49CB-937E-E03530C12FA6}"/>
              </a:ext>
            </a:extLst>
          </p:cNvPr>
          <p:cNvSpPr/>
          <p:nvPr/>
        </p:nvSpPr>
        <p:spPr>
          <a:xfrm>
            <a:off x="-330799" y="3334587"/>
            <a:ext cx="380913" cy="40283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3</a:t>
            </a:r>
          </a:p>
        </p:txBody>
      </p:sp>
      <p:sp>
        <p:nvSpPr>
          <p:cNvPr id="26" name="Rettangolo 25">
            <a:extLst>
              <a:ext uri="{FF2B5EF4-FFF2-40B4-BE49-F238E27FC236}">
                <a16:creationId xmlns:a16="http://schemas.microsoft.com/office/drawing/2014/main" id="{AEA26C5A-6185-4E6D-A6DA-A3C37D629BEE}"/>
              </a:ext>
            </a:extLst>
          </p:cNvPr>
          <p:cNvSpPr/>
          <p:nvPr/>
        </p:nvSpPr>
        <p:spPr>
          <a:xfrm>
            <a:off x="9287807" y="409008"/>
            <a:ext cx="1072055" cy="796159"/>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dirty="0"/>
              <a:t>ESMA 2022 NUOVA PAGINA</a:t>
            </a:r>
          </a:p>
        </p:txBody>
      </p:sp>
      <p:sp>
        <p:nvSpPr>
          <p:cNvPr id="23" name="Rettangolo 22">
            <a:extLst>
              <a:ext uri="{FF2B5EF4-FFF2-40B4-BE49-F238E27FC236}">
                <a16:creationId xmlns:a16="http://schemas.microsoft.com/office/drawing/2014/main" id="{55EF765F-7EAA-4DA6-939F-89A15EE5C193}"/>
              </a:ext>
            </a:extLst>
          </p:cNvPr>
          <p:cNvSpPr/>
          <p:nvPr/>
        </p:nvSpPr>
        <p:spPr>
          <a:xfrm>
            <a:off x="39076" y="1169473"/>
            <a:ext cx="3313244" cy="636517"/>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71</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1" name="TextBox 10">
            <a:hlinkClick r:id="" action="ppaction://noaction"/>
            <a:extLst>
              <a:ext uri="{FF2B5EF4-FFF2-40B4-BE49-F238E27FC236}">
                <a16:creationId xmlns:a16="http://schemas.microsoft.com/office/drawing/2014/main" id="{E3DAF1F0-A6AE-4E85-A5EC-FA8884D37C03}"/>
              </a:ext>
            </a:extLst>
          </p:cNvPr>
          <p:cNvSpPr txBox="1"/>
          <p:nvPr/>
        </p:nvSpPr>
        <p:spPr>
          <a:xfrm>
            <a:off x="3697447" y="1073451"/>
            <a:ext cx="5104169" cy="1815882"/>
          </a:xfrm>
          <a:prstGeom prst="rect">
            <a:avLst/>
          </a:prstGeom>
          <a:noFill/>
        </p:spPr>
        <p:txBody>
          <a:bodyPr wrap="square" rtlCol="0">
            <a:spAutoFit/>
          </a:bodyPr>
          <a:lstStyle/>
          <a:p>
            <a:pPr algn="just"/>
            <a:r>
              <a:rPr lang="it-IT" sz="1400" dirty="0"/>
              <a:t>È particolarmente importante valutare il livello di «complessità» dei prodotti, che dovrebbe corrispondere alle informazioni del cliente.</a:t>
            </a:r>
          </a:p>
          <a:p>
            <a:pPr algn="just"/>
            <a:endParaRPr lang="it-IT" dirty="0"/>
          </a:p>
          <a:p>
            <a:pPr algn="just"/>
            <a:endParaRPr lang="it-IT" dirty="0"/>
          </a:p>
          <a:p>
            <a:pPr algn="just"/>
            <a:r>
              <a:rPr lang="it-IT" dirty="0"/>
              <a:t>L</a:t>
            </a:r>
            <a:r>
              <a:rPr lang="it-IT" sz="1400" dirty="0"/>
              <a:t>e imprese dovrebbero tenere conto dei criteri e dei principi individuati nella direttiva MiFID 2 nel definire e misurare adeguatamente il livello di complessità da attribuire ai prodotti ai fini della valutazione dell’adeguatezza.</a:t>
            </a:r>
            <a:endParaRPr lang="it-IT" dirty="0"/>
          </a:p>
        </p:txBody>
      </p:sp>
      <p:sp>
        <p:nvSpPr>
          <p:cNvPr id="29" name="Ovale 28">
            <a:extLst>
              <a:ext uri="{FF2B5EF4-FFF2-40B4-BE49-F238E27FC236}">
                <a16:creationId xmlns:a16="http://schemas.microsoft.com/office/drawing/2014/main" id="{2FD03DBA-6BE7-412A-8F82-8BAD26CE91C9}"/>
              </a:ext>
            </a:extLst>
          </p:cNvPr>
          <p:cNvSpPr/>
          <p:nvPr/>
        </p:nvSpPr>
        <p:spPr>
          <a:xfrm>
            <a:off x="8444016" y="2303974"/>
            <a:ext cx="999310" cy="65470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1400" dirty="0"/>
              <a:t>2-5</a:t>
            </a:r>
          </a:p>
        </p:txBody>
      </p:sp>
      <p:sp>
        <p:nvSpPr>
          <p:cNvPr id="22" name="Rectangle 15">
            <a:extLst>
              <a:ext uri="{FF2B5EF4-FFF2-40B4-BE49-F238E27FC236}">
                <a16:creationId xmlns:a16="http://schemas.microsoft.com/office/drawing/2014/main" id="{1D5C43E3-B8C4-48D8-93CD-DDDB460EE475}"/>
              </a:ext>
            </a:extLst>
          </p:cNvPr>
          <p:cNvSpPr/>
          <p:nvPr/>
        </p:nvSpPr>
        <p:spPr>
          <a:xfrm>
            <a:off x="3535928" y="3128189"/>
            <a:ext cx="5608072" cy="1977945"/>
          </a:xfrm>
          <a:prstGeom prst="rect">
            <a:avLst/>
          </a:prstGeom>
          <a:solidFill>
            <a:srgbClr val="E5E7E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it-IT" b="1" dirty="0">
              <a:solidFill>
                <a:schemeClr val="tx1"/>
              </a:solidFill>
            </a:endParaRPr>
          </a:p>
        </p:txBody>
      </p:sp>
      <p:sp>
        <p:nvSpPr>
          <p:cNvPr id="25" name="Rettangolo 24">
            <a:extLst>
              <a:ext uri="{FF2B5EF4-FFF2-40B4-BE49-F238E27FC236}">
                <a16:creationId xmlns:a16="http://schemas.microsoft.com/office/drawing/2014/main" id="{0D3E0E83-BA5A-46F1-809C-1A2809FC6F61}"/>
              </a:ext>
            </a:extLst>
          </p:cNvPr>
          <p:cNvSpPr/>
          <p:nvPr/>
        </p:nvSpPr>
        <p:spPr>
          <a:xfrm>
            <a:off x="39076" y="3174707"/>
            <a:ext cx="3313244" cy="5627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it-IT" altLang="it-IT" sz="1600" b="1" dirty="0">
                <a:solidFill>
                  <a:schemeClr val="bg1"/>
                </a:solidFill>
                <a:latin typeface="Gisha" panose="020B0502040204020203" pitchFamily="34" charset="-79"/>
                <a:cs typeface="Gisha" panose="020B0502040204020203" pitchFamily="34" charset="-79"/>
              </a:rPr>
              <a:t>Orientamento di supporto 72</a:t>
            </a:r>
            <a:endParaRPr lang="it-IT" altLang="it-IT" sz="1050" b="1" dirty="0">
              <a:solidFill>
                <a:schemeClr val="bg1"/>
              </a:solidFill>
              <a:latin typeface="Gisha" panose="020B0502040204020203" pitchFamily="34" charset="-79"/>
              <a:cs typeface="Gisha" panose="020B0502040204020203" pitchFamily="34" charset="-79"/>
            </a:endParaRPr>
          </a:p>
        </p:txBody>
      </p:sp>
      <p:sp>
        <p:nvSpPr>
          <p:cNvPr id="27" name="TextBox 10">
            <a:hlinkClick r:id="" action="ppaction://noaction"/>
            <a:extLst>
              <a:ext uri="{FF2B5EF4-FFF2-40B4-BE49-F238E27FC236}">
                <a16:creationId xmlns:a16="http://schemas.microsoft.com/office/drawing/2014/main" id="{DF7634F3-09EC-46DA-A211-0E7C71B7BBDA}"/>
              </a:ext>
            </a:extLst>
          </p:cNvPr>
          <p:cNvSpPr txBox="1"/>
          <p:nvPr/>
        </p:nvSpPr>
        <p:spPr>
          <a:xfrm>
            <a:off x="3677741" y="3174707"/>
            <a:ext cx="5313723" cy="1815882"/>
          </a:xfrm>
          <a:prstGeom prst="rect">
            <a:avLst/>
          </a:prstGeom>
          <a:noFill/>
        </p:spPr>
        <p:txBody>
          <a:bodyPr wrap="square" rtlCol="0">
            <a:spAutoFit/>
          </a:bodyPr>
          <a:lstStyle/>
          <a:p>
            <a:pPr algn="just"/>
            <a:r>
              <a:rPr lang="it-IT" sz="1400" dirty="0"/>
              <a:t>Le imprese dovrebbero: </a:t>
            </a:r>
          </a:p>
          <a:p>
            <a:pPr algn="just"/>
            <a:endParaRPr lang="it-IT" sz="1400" dirty="0"/>
          </a:p>
          <a:p>
            <a:pPr marL="285750" indent="-285750" algn="just">
              <a:buFont typeface="Wingdings" panose="05000000000000000000" pitchFamily="2" charset="2"/>
              <a:buChar char="ü"/>
            </a:pPr>
            <a:r>
              <a:rPr lang="it-IT" sz="1400" dirty="0"/>
              <a:t>adottare procedure per garantire che le informazioni</a:t>
            </a:r>
            <a:r>
              <a:rPr lang="it-IT" sz="1400" i="1" dirty="0"/>
              <a:t> </a:t>
            </a:r>
            <a:r>
              <a:rPr lang="it-IT" sz="1400" dirty="0"/>
              <a:t>utilizzate per comprendere e classificare correttamente i prodotti di siano affidabili, accurate, coerenti e aggiornate;</a:t>
            </a:r>
          </a:p>
          <a:p>
            <a:pPr marL="285750" indent="-285750" algn="just">
              <a:buFont typeface="Wingdings" panose="05000000000000000000" pitchFamily="2" charset="2"/>
              <a:buChar char="ü"/>
            </a:pPr>
            <a:endParaRPr lang="it-IT" sz="1400" dirty="0"/>
          </a:p>
          <a:p>
            <a:pPr marL="285750" indent="-285750" algn="just">
              <a:buFont typeface="Wingdings" panose="05000000000000000000" pitchFamily="2" charset="2"/>
              <a:buChar char="ü"/>
            </a:pPr>
            <a:r>
              <a:rPr lang="it-IT" sz="1400" dirty="0"/>
              <a:t>tener conto delle diverse caratteristiche e della</a:t>
            </a:r>
            <a:r>
              <a:rPr lang="it-IT" sz="1400" i="1" dirty="0"/>
              <a:t> </a:t>
            </a:r>
            <a:r>
              <a:rPr lang="it-IT" sz="1400" dirty="0"/>
              <a:t>natura dei prodotti considerati.</a:t>
            </a:r>
            <a:endParaRPr lang="it-IT" dirty="0"/>
          </a:p>
        </p:txBody>
      </p:sp>
    </p:spTree>
    <p:custDataLst>
      <p:tags r:id="rId1"/>
    </p:custDataLst>
    <p:extLst>
      <p:ext uri="{BB962C8B-B14F-4D97-AF65-F5344CB8AC3E}">
        <p14:creationId xmlns:p14="http://schemas.microsoft.com/office/powerpoint/2010/main" val="391303176"/>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REFERENCE_ID" val="8d712cd3-c96d-494a-9db9-f27087647cfc"/>
  <p:tag name="ARTICULATE_DESIGN_ID_OFFICE THEME" val="6pZTbGXi3BY"/>
  <p:tag name="ARTICULATE_SLIDE_COUNT" val="14"/>
  <p:tag name="ARTICULATE_REFERENCE_COUNT" val="0"/>
  <p:tag name="ARTICULATE_PLAYER_GLOSSARY_XML" val="&lt;?xml version=&quot;1.0&quot; encoding=&quot;utf-16&quot;?&gt;&lt;glossary xmlns:xsi=&quot;http://www.w3.org/2001/XMLSchema-instance&quot; xmlns:xsd=&quot;http://www.w3.org/2001/XMLSchema&quot;&gt;&lt;terms /&gt;&lt;/glossary&gt;"/>
  <p:tag name="TAG_BACKING_FORM_KEY" val="8127648-\\mac\dropbox\hospitality_template.pptx"/>
  <p:tag name="ARTICULATE_PRESENTER_VERSION" val="8"/>
  <p:tag name="ARTICULATE_PROJECT_OPEN" val="1"/>
  <p:tag name="ARTICULATE_USED_PAGE_ORIENTATION" val="1"/>
  <p:tag name="ARTICULATE_USED_PAGE_SIZE" val="7"/>
</p:tagLst>
</file>

<file path=ppt/tags/tag1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4.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7.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8.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19.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xml><?xml version="1.0" encoding="utf-8"?>
<p:tagLst xmlns:a="http://schemas.openxmlformats.org/drawingml/2006/main" xmlns:r="http://schemas.openxmlformats.org/officeDocument/2006/relationships" xmlns:p="http://schemas.openxmlformats.org/presentationml/2006/main">
  <p:tag name="AUDIO_ID" val="256"/>
  <p:tag name="ARTICULATE_NAV_LEVEL" val="1"/>
  <p:tag name="ARTICULATE_TOC_EXPANDED" val="True"/>
  <p:tag name="ARTICULATE_SLIDE_PRESENTER_GUID" val="715455a2-66de-4db6-b3c1-057e3f00b5c1"/>
  <p:tag name="ARTICULATE_SLIDE_PAUSE" val="1"/>
  <p:tag name="ARTICULATE_HIDE_SLIDE" val="0"/>
  <p:tag name="ARTICULATE_PLAYER_CONTROL_PREVIOUS" val="False"/>
  <p:tag name="ARTICULATE_PLAYER_CONTROL_NEXT" val="False"/>
  <p:tag name="ARTICULATE_USED_LAYOUT" val="7"/>
</p:tagLst>
</file>

<file path=ppt/tags/tag20.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1.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22.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3.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4.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5.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6.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7.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8.xml><?xml version="1.0" encoding="utf-8"?>
<p:tagLst xmlns:a="http://schemas.openxmlformats.org/drawingml/2006/main" xmlns:r="http://schemas.openxmlformats.org/officeDocument/2006/relationships" xmlns:p="http://schemas.openxmlformats.org/presentationml/2006/main">
  <p:tag name="AUDIO_ID" val="258"/>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ags/tag9.xml><?xml version="1.0" encoding="utf-8"?>
<p:tagLst xmlns:a="http://schemas.openxmlformats.org/drawingml/2006/main" xmlns:r="http://schemas.openxmlformats.org/officeDocument/2006/relationships" xmlns:p="http://schemas.openxmlformats.org/presentationml/2006/main">
  <p:tag name="AUDIO_ID" val="264"/>
  <p:tag name="ARTICULATE_NAV_LEVEL" val="1"/>
  <p:tag name="ARTICULATE_TOC_EXPANDED" val="True"/>
  <p:tag name="ARTICULATE_SLIDE_PRESENTER_GUID" val="715455a2-66de-4db6-b3c1-057e3f00b5c1"/>
  <p:tag name="ARTICULATE_SLIDE_PAUSE" val="1"/>
  <p:tag name="ARTICULATE_HIDE_SLIDE" val="0"/>
  <p:tag name="ARTICULATE_PLAYER_CONTROL_PREVIOUS" val="True"/>
  <p:tag name="ARTICULATE_PLAYER_CONTROL_NEXT" val="True"/>
  <p:tag name="ARTICULATE_USED_LAYOUT" val="7"/>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17821</TotalTime>
  <Words>7834</Words>
  <Application>Microsoft Office PowerPoint</Application>
  <PresentationFormat>Presentazione su schermo (16:9)</PresentationFormat>
  <Paragraphs>512</Paragraphs>
  <Slides>21</Slides>
  <Notes>21</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21</vt:i4>
      </vt:variant>
    </vt:vector>
  </HeadingPairs>
  <TitlesOfParts>
    <vt:vector size="30" baseType="lpstr">
      <vt:lpstr>Arial</vt:lpstr>
      <vt:lpstr>Calibri</vt:lpstr>
      <vt:lpstr>Calibri Light</vt:lpstr>
      <vt:lpstr>Corbel</vt:lpstr>
      <vt:lpstr>Gisha</vt:lpstr>
      <vt:lpstr>Lato Light</vt:lpstr>
      <vt:lpstr>Merriweather</vt:lpstr>
      <vt:lpstr>Wingdings</vt:lpstr>
      <vt:lpstr>Office Theme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Trina Rimmer</dc:creator>
  <cp:lastModifiedBy>Elena Messore</cp:lastModifiedBy>
  <cp:revision>1168</cp:revision>
  <dcterms:created xsi:type="dcterms:W3CDTF">2017-06-08T19:59:47Z</dcterms:created>
  <dcterms:modified xsi:type="dcterms:W3CDTF">2022-04-01T12:52:09Z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74FE2410-302F-43A3-9D04-2FBB563A5FD6</vt:lpwstr>
  </property>
  <property fmtid="{D5CDD505-2E9C-101B-9397-08002B2CF9AE}" pid="3" name="ArticulatePath">
    <vt:lpwstr>Hospitality_Template</vt:lpwstr>
  </property>
  <property fmtid="{D5CDD505-2E9C-101B-9397-08002B2CF9AE}" pid="4" name="ArticulateUseProject">
    <vt:lpwstr>1</vt:lpwstr>
  </property>
  <property fmtid="{D5CDD505-2E9C-101B-9397-08002B2CF9AE}" pid="5" name="ArticulateProjectVersion">
    <vt:lpwstr>8</vt:lpwstr>
  </property>
  <property fmtid="{D5CDD505-2E9C-101B-9397-08002B2CF9AE}" pid="6" name="ArticulateProjectFull">
    <vt:lpwstr>\\Mac\Dropbox\Hospitality_Template.ppta</vt:lpwstr>
  </property>
</Properties>
</file>