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54" r:id="rId2"/>
    <p:sldId id="510" r:id="rId3"/>
    <p:sldId id="346" r:id="rId4"/>
    <p:sldId id="511" r:id="rId5"/>
    <p:sldId id="531" r:id="rId6"/>
    <p:sldId id="485" r:id="rId7"/>
    <p:sldId id="513" r:id="rId8"/>
    <p:sldId id="512" r:id="rId9"/>
    <p:sldId id="503" r:id="rId10"/>
    <p:sldId id="532" r:id="rId11"/>
    <p:sldId id="533" r:id="rId12"/>
    <p:sldId id="504" r:id="rId13"/>
    <p:sldId id="534" r:id="rId14"/>
    <p:sldId id="535" r:id="rId15"/>
    <p:sldId id="536" r:id="rId16"/>
    <p:sldId id="515" r:id="rId17"/>
    <p:sldId id="514" r:id="rId18"/>
    <p:sldId id="519" r:id="rId19"/>
    <p:sldId id="537" r:id="rId20"/>
    <p:sldId id="520" r:id="rId21"/>
    <p:sldId id="538" r:id="rId22"/>
    <p:sldId id="287" r:id="rId23"/>
  </p:sldIdLst>
  <p:sldSz cx="9144000" cy="5143500" type="screen16x9"/>
  <p:notesSz cx="6858000" cy="9144000"/>
  <p:custDataLst>
    <p:tags r:id="rId25"/>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DC8E3E3-9D3D-4922-930E-824DB4B07A26}">
          <p14:sldIdLst>
            <p14:sldId id="454"/>
          </p14:sldIdLst>
        </p14:section>
        <p14:section name="Lesson 1" id="{7AE30215-172A-4CEF-B516-6252747B71E4}">
          <p14:sldIdLst>
            <p14:sldId id="510"/>
            <p14:sldId id="346"/>
            <p14:sldId id="511"/>
            <p14:sldId id="531"/>
            <p14:sldId id="485"/>
            <p14:sldId id="513"/>
            <p14:sldId id="512"/>
            <p14:sldId id="503"/>
            <p14:sldId id="532"/>
            <p14:sldId id="533"/>
            <p14:sldId id="504"/>
            <p14:sldId id="534"/>
            <p14:sldId id="535"/>
            <p14:sldId id="536"/>
            <p14:sldId id="515"/>
            <p14:sldId id="514"/>
            <p14:sldId id="519"/>
            <p14:sldId id="537"/>
            <p14:sldId id="520"/>
            <p14:sldId id="538"/>
            <p14:sldId id="287"/>
          </p14:sldIdLst>
        </p14:section>
      </p14:sectionLst>
    </p:ext>
    <p:ext uri="{EFAFB233-063F-42B5-8137-9DF3F51BA10A}">
      <p15:sldGuideLst xmlns:p15="http://schemas.microsoft.com/office/powerpoint/2012/main">
        <p15:guide id="1" orient="horz" pos="2142" userDrawn="1">
          <p15:clr>
            <a:srgbClr val="A4A3A4"/>
          </p15:clr>
        </p15:guide>
        <p15:guide id="2" pos="3840" userDrawn="1">
          <p15:clr>
            <a:srgbClr val="A4A3A4"/>
          </p15:clr>
        </p15:guide>
        <p15:guide id="3" orient="horz" pos="1008" userDrawn="1">
          <p15:clr>
            <a:srgbClr val="A4A3A4"/>
          </p15:clr>
        </p15:guide>
        <p15:guide id="4"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a Frigerio" initials="VF" lastIdx="1" clrIdx="0">
    <p:extLst>
      <p:ext uri="{19B8F6BF-5375-455C-9EA6-DF929625EA0E}">
        <p15:presenceInfo xmlns:p15="http://schemas.microsoft.com/office/powerpoint/2012/main" userId="b87eb550206a46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a:srgbClr val="E5E7E7"/>
    <a:srgbClr val="421E06"/>
    <a:srgbClr val="0033CC"/>
    <a:srgbClr val="FB2805"/>
    <a:srgbClr val="99CC00"/>
    <a:srgbClr val="800000"/>
    <a:srgbClr val="BBC0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77306" autoAdjust="0"/>
  </p:normalViewPr>
  <p:slideViewPr>
    <p:cSldViewPr snapToGrid="0" showGuides="1">
      <p:cViewPr varScale="1">
        <p:scale>
          <a:sx n="70" d="100"/>
          <a:sy n="70" d="100"/>
        </p:scale>
        <p:origin x="1252" y="56"/>
      </p:cViewPr>
      <p:guideLst>
        <p:guide orient="horz" pos="2142"/>
        <p:guide pos="3840"/>
        <p:guide orient="horz" pos="1008"/>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93BCE-4788-4515-BBD8-9108AB8560EF}" type="datetimeFigureOut">
              <a:rPr lang="en-US" smtClean="0"/>
              <a:pPr/>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37217-9793-4C9A-AF1C-443ACF2A3F9E}" type="slidenum">
              <a:rPr lang="en-US" smtClean="0"/>
              <a:pPr/>
              <a:t>‹N›</a:t>
            </a:fld>
            <a:endParaRPr lang="en-US"/>
          </a:p>
        </p:txBody>
      </p:sp>
    </p:spTree>
    <p:extLst>
      <p:ext uri="{BB962C8B-B14F-4D97-AF65-F5344CB8AC3E}">
        <p14:creationId xmlns:p14="http://schemas.microsoft.com/office/powerpoint/2010/main" val="36167184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a:t>
            </a:fld>
            <a:endParaRPr lang="en-US"/>
          </a:p>
        </p:txBody>
      </p:sp>
    </p:spTree>
    <p:extLst>
      <p:ext uri="{BB962C8B-B14F-4D97-AF65-F5344CB8AC3E}">
        <p14:creationId xmlns:p14="http://schemas.microsoft.com/office/powerpoint/2010/main" val="154703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smtClean="0">
                <a:latin typeface="Gisha" panose="020B0502040204020203" pitchFamily="34" charset="-79"/>
                <a:cs typeface="Gisha" panose="020B0502040204020203" pitchFamily="34" charset="-79"/>
              </a:rPr>
              <a:t>tutte le raccomandazioni personali o le operazioni effettuate nel corso della prestazione di un servizio di consulenza in materia di investimenti o di gestione di portafogli, in caso di prodotti illiquidi, tengano conto del periodo di tempo per cui il cliente è disposto a conservare l’investimento; </a:t>
            </a:r>
          </a:p>
          <a:p>
            <a:pPr marL="228600" indent="-228600">
              <a:lnSpc>
                <a:spcPts val="2000"/>
              </a:lnSpc>
              <a:spcAft>
                <a:spcPts val="600"/>
              </a:spcAft>
              <a:buFont typeface="+mj-lt"/>
              <a:buAutoNum type="arabicPeriod" startAt="2"/>
              <a:defRPr/>
            </a:pPr>
            <a:r>
              <a:rPr lang="it-IT" altLang="it-IT" dirty="0" smtClean="0">
                <a:latin typeface="Gisha" panose="020B0502040204020203" pitchFamily="34" charset="-79"/>
                <a:cs typeface="Gisha" panose="020B0502040204020203" pitchFamily="34" charset="-79"/>
              </a:rPr>
              <a:t>eventuali conflitti di interesse non influiscano negativamente sulla qualità della valutazione dell’adeguatezza.</a:t>
            </a:r>
            <a:r>
              <a:rPr lang="it-IT" altLang="it-IT" baseline="0" dirty="0" smtClean="0">
                <a:latin typeface="Gisha" panose="020B0502040204020203" pitchFamily="34" charset="-79"/>
                <a:cs typeface="Gisha" panose="020B0502040204020203" pitchFamily="34" charset="-79"/>
              </a:rPr>
              <a:t> </a:t>
            </a:r>
            <a:r>
              <a:rPr lang="it-IT" altLang="it-IT" dirty="0" smtClean="0">
                <a:latin typeface="Gisha" panose="020B0502040204020203" pitchFamily="34" charset="-79"/>
                <a:cs typeface="Gisha" panose="020B0502040204020203" pitchFamily="34" charset="-79"/>
              </a:rPr>
              <a:t>(ESMA, Orientamento generale 8. par. 60)</a:t>
            </a:r>
          </a:p>
          <a:p>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10</a:t>
            </a:fld>
            <a:endParaRPr lang="en-US"/>
          </a:p>
        </p:txBody>
      </p:sp>
    </p:spTree>
    <p:extLst>
      <p:ext uri="{BB962C8B-B14F-4D97-AF65-F5344CB8AC3E}">
        <p14:creationId xmlns:p14="http://schemas.microsoft.com/office/powerpoint/2010/main" val="421410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smtClean="0">
                <a:latin typeface="Gisha" panose="020B0502040204020203" pitchFamily="34" charset="-79"/>
                <a:cs typeface="Gisha" panose="020B0502040204020203" pitchFamily="34" charset="-79"/>
              </a:rPr>
              <a:t>Come si è visto, in precedenza l'articolo 54, par. 9, del regolamento delegato 565/2017(UE) prevede che gli intermediari dispongano di appropriate politiche e procedure, dimostrabili, per assicurare di essere in grado di comprendere la natura e le caratteristiche, compresi i costi e i rischi, dei servizi di investimento e degli strumenti finanziari selezionati per i clienti e di valutare, tenendo conto dei costi e della complessità, se servizi di investimento o strumenti finanziari equivalenti possano corrispondere al profilo del cliente.</a:t>
            </a:r>
          </a:p>
          <a:p>
            <a:pPr marL="228600" indent="-228600">
              <a:buFont typeface="+mj-lt"/>
              <a:buAutoNum type="arabicPeriod" startAt="2"/>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11</a:t>
            </a:fld>
            <a:endParaRPr lang="en-US"/>
          </a:p>
        </p:txBody>
      </p:sp>
    </p:spTree>
    <p:extLst>
      <p:ext uri="{BB962C8B-B14F-4D97-AF65-F5344CB8AC3E}">
        <p14:creationId xmlns:p14="http://schemas.microsoft.com/office/powerpoint/2010/main" val="774080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marL="228600" indent="-228600">
              <a:buFont typeface="+mj-lt"/>
              <a:buAutoNum type="arabicPeriod" startAt="2"/>
            </a:pPr>
            <a:r>
              <a:rPr lang="it-IT" sz="900" b="0" dirty="0" smtClean="0">
                <a:solidFill>
                  <a:schemeClr val="bg1"/>
                </a:solidFill>
                <a:latin typeface="Corbel" panose="020B0503020204020204" pitchFamily="34" charset="0"/>
              </a:rPr>
              <a:t>Vediamo adesso quali sono i cambiamenti nella composizione del portafoglio gestito .</a:t>
            </a:r>
            <a:r>
              <a:rPr lang="it-IT" sz="900" b="0" baseline="0" dirty="0" smtClean="0">
                <a:solidFill>
                  <a:schemeClr val="bg1"/>
                </a:solidFill>
                <a:latin typeface="Corbel" panose="020B0503020204020204" pitchFamily="34" charset="0"/>
              </a:rPr>
              <a:t> </a:t>
            </a:r>
            <a:r>
              <a:rPr lang="it-IT" altLang="it-IT" b="0" dirty="0" smtClean="0">
                <a:latin typeface="Gisha" panose="020B0502040204020203" pitchFamily="34" charset="-79"/>
                <a:cs typeface="Gisha" panose="020B0502040204020203" pitchFamily="34" charset="-79"/>
              </a:rPr>
              <a:t>Quando prestano il servizio di gestione del portafoglio che comporta dei cambiamenti negli investimenti, mediante la vendita di uno strumento e l'acquisto di un altro o mediante l'esercizio del diritto di apportare una modifica a uno strumento esistente, gli intermediari raccolgono le necessarie informazioni sugli investimenti esistenti del cliente e sui nuovi investimenti raccomandati e effettuano un'analisi dei costi e benefici del cambiamento, in modo tale da essere ragionevolmente in grado di dimostrare che i benefici del cambiamento sono maggiori dei relativi costi (articolo 54, par. 11, del regolamento delegato 565/2017).</a:t>
            </a:r>
          </a:p>
          <a:p>
            <a:pPr marL="228600" indent="-228600">
              <a:buFont typeface="+mj-lt"/>
              <a:buAutoNum type="arabicPeriod" startAt="2"/>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12</a:t>
            </a:fld>
            <a:endParaRPr lang="en-US"/>
          </a:p>
        </p:txBody>
      </p:sp>
    </p:spTree>
    <p:extLst>
      <p:ext uri="{BB962C8B-B14F-4D97-AF65-F5344CB8AC3E}">
        <p14:creationId xmlns:p14="http://schemas.microsoft.com/office/powerpoint/2010/main" val="331676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b="0" dirty="0" smtClean="0">
                <a:latin typeface="Gisha" panose="020B0502040204020203" pitchFamily="34" charset="-79"/>
                <a:cs typeface="Gisha" panose="020B0502040204020203" pitchFamily="34" charset="-79"/>
              </a:rPr>
              <a:t>Nota bene secondo il considerando art</a:t>
            </a:r>
            <a:r>
              <a:rPr lang="it-IT" altLang="it-IT" b="0" baseline="0" dirty="0" smtClean="0">
                <a:latin typeface="Gisha" panose="020B0502040204020203" pitchFamily="34" charset="-79"/>
                <a:cs typeface="Gisha" panose="020B0502040204020203" pitchFamily="34" charset="-79"/>
              </a:rPr>
              <a:t>.</a:t>
            </a:r>
            <a:r>
              <a:rPr lang="it-IT" altLang="it-IT" b="0" dirty="0" smtClean="0">
                <a:latin typeface="Gisha" panose="020B0502040204020203" pitchFamily="34" charset="-79"/>
                <a:cs typeface="Gisha" panose="020B0502040204020203" pitchFamily="34" charset="-79"/>
              </a:rPr>
              <a:t>89 del regolamento delegato 565/2017, una raccomandazione o una richiesta fatta, o una consulenza data, da un gestore del portafoglio ad un cliente affinché </a:t>
            </a:r>
            <a:r>
              <a:rPr lang="it-IT" altLang="it-IT" dirty="0" smtClean="0">
                <a:latin typeface="Gisha" panose="020B0502040204020203" pitchFamily="34" charset="-79"/>
                <a:cs typeface="Gisha" panose="020B0502040204020203" pitchFamily="34" charset="-79"/>
              </a:rPr>
              <a:t>questi gli dia o modifichi il mandato che definisce i limiti della sua discrezionalità dovrebbe essere considerata una raccomandazione (cioè una consulenza) ai sensi dell'articolo 25, paragrafo 2, della </a:t>
            </a:r>
            <a:r>
              <a:rPr lang="it-IT" altLang="it-IT" dirty="0" err="1" smtClean="0">
                <a:latin typeface="Gisha" panose="020B0502040204020203" pitchFamily="34" charset="-79"/>
                <a:cs typeface="Gisha" panose="020B0502040204020203" pitchFamily="34" charset="-79"/>
              </a:rPr>
              <a:t>MiFID</a:t>
            </a:r>
            <a:r>
              <a:rPr lang="it-IT" altLang="it-IT" dirty="0" smtClean="0">
                <a:latin typeface="Gisha" panose="020B0502040204020203" pitchFamily="34" charset="-79"/>
                <a:cs typeface="Gisha" panose="020B0502040204020203" pitchFamily="34" charset="-79"/>
              </a:rPr>
              <a:t> 2 e, quindi, soggetta alla valutazione di adeguatezza.</a:t>
            </a:r>
          </a:p>
          <a:p>
            <a:pPr marL="228600" indent="-228600">
              <a:buFont typeface="+mj-lt"/>
              <a:buAutoNum type="arabicPeriod" startAt="2"/>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13</a:t>
            </a:fld>
            <a:endParaRPr lang="en-US"/>
          </a:p>
        </p:txBody>
      </p:sp>
    </p:spTree>
    <p:extLst>
      <p:ext uri="{BB962C8B-B14F-4D97-AF65-F5344CB8AC3E}">
        <p14:creationId xmlns:p14="http://schemas.microsoft.com/office/powerpoint/2010/main" val="4019059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r>
              <a:rPr lang="it-IT" sz="900" b="0" dirty="0" smtClean="0">
                <a:solidFill>
                  <a:schemeClr val="bg1"/>
                </a:solidFill>
                <a:latin typeface="Corbel" panose="020B0503020204020204" pitchFamily="34" charset="0"/>
              </a:rPr>
              <a:t>1. Parliamo</a:t>
            </a:r>
            <a:r>
              <a:rPr lang="it-IT" sz="900" b="0" baseline="0" dirty="0" smtClean="0">
                <a:solidFill>
                  <a:schemeClr val="bg1"/>
                </a:solidFill>
                <a:latin typeface="Corbel" panose="020B0503020204020204" pitchFamily="34" charset="0"/>
              </a:rPr>
              <a:t> degli o</a:t>
            </a:r>
            <a:r>
              <a:rPr lang="it-IT" sz="900" b="0" dirty="0" smtClean="0">
                <a:solidFill>
                  <a:schemeClr val="bg1"/>
                </a:solidFill>
                <a:latin typeface="Corbel" panose="020B0503020204020204" pitchFamily="34" charset="0"/>
              </a:rPr>
              <a:t>bblighi di comunicazione riguardo alla gestione del portafoglio:</a:t>
            </a:r>
          </a:p>
          <a:p>
            <a:pPr>
              <a:lnSpc>
                <a:spcPts val="2000"/>
              </a:lnSpc>
              <a:spcAft>
                <a:spcPts val="600"/>
              </a:spcAft>
              <a:defRPr/>
            </a:pPr>
            <a:r>
              <a:rPr lang="it-IT" altLang="it-IT" b="0" dirty="0" smtClean="0">
                <a:latin typeface="Gisha" panose="020B0502040204020203" pitchFamily="34" charset="-79"/>
                <a:cs typeface="Gisha" panose="020B0502040204020203" pitchFamily="34" charset="-79"/>
              </a:rPr>
              <a:t>2.3. Riguardo alla valutazione di adeguatezza, l'articolo 25, par. 6, della </a:t>
            </a:r>
            <a:r>
              <a:rPr lang="it-IT" altLang="it-IT" b="0" dirty="0" err="1" smtClean="0">
                <a:latin typeface="Gisha" panose="020B0502040204020203" pitchFamily="34" charset="-79"/>
                <a:cs typeface="Gisha" panose="020B0502040204020203" pitchFamily="34" charset="-79"/>
              </a:rPr>
              <a:t>MiFID</a:t>
            </a:r>
            <a:r>
              <a:rPr lang="it-IT" altLang="it-IT" b="0" dirty="0" smtClean="0">
                <a:latin typeface="Gisha" panose="020B0502040204020203" pitchFamily="34" charset="-79"/>
                <a:cs typeface="Gisha" panose="020B0502040204020203" pitchFamily="34" charset="-79"/>
              </a:rPr>
              <a:t> 2 prevede che:</a:t>
            </a:r>
          </a:p>
          <a:p>
            <a:pPr marL="0" indent="0">
              <a:lnSpc>
                <a:spcPts val="2000"/>
              </a:lnSpc>
              <a:spcAft>
                <a:spcPts val="600"/>
              </a:spcAft>
              <a:buFont typeface="Wingdings" panose="05000000000000000000" pitchFamily="2" charset="2"/>
              <a:buNone/>
              <a:defRPr/>
            </a:pPr>
            <a:r>
              <a:rPr lang="it-IT" altLang="it-IT" b="0" dirty="0" smtClean="0">
                <a:latin typeface="Gisha" panose="020B0502040204020203" pitchFamily="34" charset="-79"/>
                <a:cs typeface="Gisha" panose="020B0502040204020203" pitchFamily="34" charset="-79"/>
              </a:rPr>
              <a:t>se un’impresa di investimento (un intermediario) offre la gestione di portafoglio, la relazione periodica sul servizio prestato dovrà contenere una dichiarazione aggiornata che spieghi perché l’investimento corrisponde alle preferenze, agli obiettivi e alle altre caratteristiche del cliente. </a:t>
            </a:r>
          </a:p>
          <a:p>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14</a:t>
            </a:fld>
            <a:endParaRPr lang="en-US"/>
          </a:p>
        </p:txBody>
      </p:sp>
    </p:spTree>
    <p:extLst>
      <p:ext uri="{BB962C8B-B14F-4D97-AF65-F5344CB8AC3E}">
        <p14:creationId xmlns:p14="http://schemas.microsoft.com/office/powerpoint/2010/main" val="338249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marL="228600" indent="-228600">
              <a:lnSpc>
                <a:spcPts val="2000"/>
              </a:lnSpc>
              <a:spcAft>
                <a:spcPts val="600"/>
              </a:spcAft>
              <a:buFont typeface="+mj-lt"/>
              <a:buAutoNum type="arabicPeriod" startAt="2"/>
              <a:defRPr/>
            </a:pPr>
            <a:r>
              <a:rPr lang="it-IT" altLang="it-IT" dirty="0" smtClean="0">
                <a:latin typeface="Gisha" panose="020B0502040204020203" pitchFamily="34" charset="-79"/>
                <a:cs typeface="Gisha" panose="020B0502040204020203" pitchFamily="34" charset="-79"/>
              </a:rPr>
              <a:t>Laddove le imprese di investimento (gli intermediari)  che prestano servizi di gestione del portafoglio siano tenute a fornire ai clienti o ai potenziali clienti informazioni sui tipi di strumenti finanziari che possono essere inclusi nel portafoglio del cliente e sui tipi di operazioni che possono essere eseguite su tali strumenti, dette informazioni dovrebbero indicare separatamente se l'impresa di investimento avrà il mandato per investire in strumenti finanziari non ammessi alla negoziazione in un mercato regolamentato, in derivati o in strumenti illiquidi o ad alta volatilità o per procedere a vendite allo scoperto, acquisti tramite fondi presi a prestito, operazioni di finanziamento tramite titoli o qualsiasi operazione che implichi pagamenti di margini, deposito di garanzie o rischio di cambio. (Regolamento delegato 565/2017 (UE) , considerando 94)</a:t>
            </a:r>
          </a:p>
          <a:p>
            <a:pPr marL="0" indent="0">
              <a:lnSpc>
                <a:spcPts val="2000"/>
              </a:lnSpc>
              <a:spcAft>
                <a:spcPts val="600"/>
              </a:spcAft>
              <a:buFont typeface="+mj-lt"/>
              <a:buNone/>
              <a:defRPr/>
            </a:pPr>
            <a:endParaRPr lang="it-IT" altLang="it-IT" dirty="0" smtClean="0">
              <a:latin typeface="Gisha" panose="020B0502040204020203" pitchFamily="34" charset="-79"/>
              <a:cs typeface="Gisha" panose="020B0502040204020203" pitchFamily="34" charset="-79"/>
            </a:endParaRPr>
          </a:p>
          <a:p>
            <a:pPr marL="228600" indent="-228600">
              <a:buFont typeface="+mj-lt"/>
              <a:buAutoNum type="arabicPeriod" startAt="2"/>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15</a:t>
            </a:fld>
            <a:endParaRPr lang="en-US"/>
          </a:p>
        </p:txBody>
      </p:sp>
    </p:spTree>
    <p:extLst>
      <p:ext uri="{BB962C8B-B14F-4D97-AF65-F5344CB8AC3E}">
        <p14:creationId xmlns:p14="http://schemas.microsoft.com/office/powerpoint/2010/main" val="3877529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Sempre parlando di obblighi di comunicazione,</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i</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clienti dovrebbero essere informati delle prestazioni del loro portafoglio e dei deprezzamenti degli investimenti iniziali. </a:t>
            </a:r>
          </a:p>
          <a:p>
            <a:pPr marL="228600" indent="-228600">
              <a:lnSpc>
                <a:spcPts val="2000"/>
              </a:lnSpc>
              <a:spcAft>
                <a:spcPts val="600"/>
              </a:spcAft>
              <a:buFont typeface="+mj-lt"/>
              <a:buAutoNum type="arabicPeriod"/>
              <a:defRPr/>
            </a:pPr>
            <a:r>
              <a:rPr lang="it-IT" altLang="it-IT" b="0" dirty="0" smtClean="0">
                <a:latin typeface="Gisha" panose="020B0502040204020203" pitchFamily="34" charset="-79"/>
                <a:cs typeface="Gisha" panose="020B0502040204020203" pitchFamily="34" charset="-79"/>
              </a:rPr>
              <a:t>Nel caso della gestione del portafoglio, tale automatismo dovrebbe innescarsi a un deprezzamento del 10% e ai successivi multipli del 10% del valore totale del portafoglio complessivo e non dovrebbe essere applicato alle singole partecipazioni. </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(Regolamento delegato 565/2017 (UE) , considerando 95)</a:t>
            </a:r>
          </a:p>
          <a:p>
            <a:pPr marL="228600" indent="-228600">
              <a:buFont typeface="+mj-lt"/>
              <a:buAutoNum type="arabicPeriod"/>
            </a:pPr>
            <a:endParaRPr lang="it-IT" altLang="it-IT"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16</a:t>
            </a:fld>
            <a:endParaRPr lang="en-US"/>
          </a:p>
        </p:txBody>
      </p:sp>
    </p:spTree>
    <p:extLst>
      <p:ext uri="{BB962C8B-B14F-4D97-AF65-F5344CB8AC3E}">
        <p14:creationId xmlns:p14="http://schemas.microsoft.com/office/powerpoint/2010/main" val="2685271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defRPr/>
            </a:pPr>
            <a:r>
              <a:rPr lang="it-IT" altLang="it-IT" sz="1200" dirty="0" smtClean="0"/>
              <a:t>AUDIO</a:t>
            </a:r>
          </a:p>
          <a:p>
            <a:pPr marL="228600" indent="-228600">
              <a:lnSpc>
                <a:spcPts val="2000"/>
              </a:lnSpc>
              <a:buFont typeface="+mj-lt"/>
              <a:buAutoNum type="arabicPeriod" startAt="2"/>
            </a:pPr>
            <a:r>
              <a:rPr lang="it-IT" altLang="it-IT" sz="1200" b="0" dirty="0" smtClean="0">
                <a:latin typeface="Gisha" panose="020B0502040204020203" pitchFamily="34" charset="-79"/>
                <a:cs typeface="Gisha" panose="020B0502040204020203" pitchFamily="34" charset="-79"/>
              </a:rPr>
              <a:t>Ai fini degli obblighi di comunicazione per quanto riguarda la gestione del portafoglio, un'operazione con passività potenziali dovrebbe comprendere qualsiasi passività effettiva o potenziale per il cliente che supera il costo di acquisto dello strumento.</a:t>
            </a:r>
            <a:r>
              <a:rPr lang="it-IT" altLang="it-IT" sz="1200" b="0" baseline="0" dirty="0" smtClean="0">
                <a:latin typeface="Gisha" panose="020B0502040204020203" pitchFamily="34" charset="-79"/>
                <a:cs typeface="Gisha" panose="020B0502040204020203" pitchFamily="34" charset="-79"/>
              </a:rPr>
              <a:t> </a:t>
            </a:r>
            <a:r>
              <a:rPr lang="it-IT" altLang="it-IT" sz="1200" b="0" dirty="0" smtClean="0">
                <a:latin typeface="Gisha" panose="020B0502040204020203" pitchFamily="34" charset="-79"/>
                <a:cs typeface="Gisha" panose="020B0502040204020203" pitchFamily="34" charset="-79"/>
              </a:rPr>
              <a:t>(Regolamento delegato 565/2017 (UE) , considerando 96)</a:t>
            </a:r>
          </a:p>
          <a:p>
            <a:pPr marL="228600" indent="-228600" algn="just">
              <a:lnSpc>
                <a:spcPct val="120000"/>
              </a:lnSpc>
              <a:buFont typeface="+mj-lt"/>
              <a:buAutoNum type="arabicPeriod" startAt="2"/>
              <a:defRPr/>
            </a:pPr>
            <a:endParaRPr lang="it-IT" altLang="it-IT" sz="12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17</a:t>
            </a:fld>
            <a:endParaRPr lang="en-US"/>
          </a:p>
        </p:txBody>
      </p:sp>
    </p:spTree>
    <p:extLst>
      <p:ext uri="{BB962C8B-B14F-4D97-AF65-F5344CB8AC3E}">
        <p14:creationId xmlns:p14="http://schemas.microsoft.com/office/powerpoint/2010/main" val="170001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marL="228600" indent="-228600">
              <a:lnSpc>
                <a:spcPts val="2000"/>
              </a:lnSpc>
              <a:spcAft>
                <a:spcPts val="600"/>
              </a:spcAft>
              <a:buFont typeface="+mj-lt"/>
              <a:buAutoNum type="arabicPeriod" startAt="2"/>
              <a:defRPr/>
            </a:pPr>
            <a:r>
              <a:rPr lang="it-IT" altLang="it-IT" b="0" dirty="0" smtClean="0">
                <a:latin typeface="Gisha" panose="020B0502040204020203" pitchFamily="34" charset="-79"/>
                <a:cs typeface="Gisha" panose="020B0502040204020203" pitchFamily="34" charset="-79"/>
              </a:rPr>
              <a:t>Gli intermediari che prestano il servizio di gestione del portafoglio, oltre a fornire ai clienti i rendiconti periodici sulla gestione, devono informare il cliente quando il valore complessivo del portafoglio, valutato all'inizio di qualsiasi periodo oggetto della comunicazione, subisce un deprezzamento del 10% e successivamente di multipli del 10%, non più tardi della fine del giorno lavorativo nel quale la soglia è superata o, qualora essa sia superata in un giorno non lavorativo, non più tardi della fine del giorno lavorativo successivo. (Regolamento delegato 565/2017 (UE) , art. 62)</a:t>
            </a:r>
          </a:p>
          <a:p>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18</a:t>
            </a:fld>
            <a:endParaRPr lang="en-US"/>
          </a:p>
        </p:txBody>
      </p:sp>
    </p:spTree>
    <p:extLst>
      <p:ext uri="{BB962C8B-B14F-4D97-AF65-F5344CB8AC3E}">
        <p14:creationId xmlns:p14="http://schemas.microsoft.com/office/powerpoint/2010/main" val="3008548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Quando gli intermediari</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detengono un conto di un cliente al dettaglio che include posizioni in strumenti finanziari caratterizzati dall'effetto leva o in operazioni con passività potenziali, gli stessi devono informare il cliente quando il valore iniziale di ciascuno strumento subisce un deprezzamento del 10% e successivamente di multipli del 10%. </a:t>
            </a:r>
          </a:p>
          <a:p>
            <a:pPr marL="228600" indent="-228600">
              <a:lnSpc>
                <a:spcPts val="2000"/>
              </a:lnSpc>
              <a:spcAft>
                <a:spcPts val="600"/>
              </a:spcAft>
              <a:buFont typeface="+mj-lt"/>
              <a:buAutoNum type="arabicPeriod"/>
              <a:defRPr/>
            </a:pPr>
            <a:r>
              <a:rPr lang="it-IT" altLang="it-IT" b="0" dirty="0" smtClean="0">
                <a:latin typeface="Gisha" panose="020B0502040204020203" pitchFamily="34" charset="-79"/>
                <a:cs typeface="Gisha" panose="020B0502040204020203" pitchFamily="34" charset="-79"/>
              </a:rPr>
              <a:t>Tale comunicazione dovrebbe essere effettuata strumento per strumento, se non diversamente concordato con il cliente, e non più tardi della fine del giorno lavorativo nel quale la soglia è superata o, qualora essa sia superata in un giorno non lavorativo, non più tardi della fine del giorno lavorativo successivo</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(Regolamento delegato 565/2017 (UE), art. 62)</a:t>
            </a:r>
          </a:p>
          <a:p>
            <a:pPr marL="228600" indent="-228600">
              <a:buFont typeface="+mj-lt"/>
              <a:buAutoNum type="arabicPeriod"/>
            </a:pPr>
            <a:endParaRPr lang="it-IT" altLang="it-IT"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19</a:t>
            </a:fld>
            <a:endParaRPr lang="en-US"/>
          </a:p>
        </p:txBody>
      </p:sp>
    </p:spTree>
    <p:extLst>
      <p:ext uri="{BB962C8B-B14F-4D97-AF65-F5344CB8AC3E}">
        <p14:creationId xmlns:p14="http://schemas.microsoft.com/office/powerpoint/2010/main" val="253620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defRPr/>
            </a:pPr>
            <a:r>
              <a:rPr lang="it-IT" altLang="it-IT" sz="1200" dirty="0" smtClean="0"/>
              <a:t>AUDIO</a:t>
            </a:r>
          </a:p>
          <a:p>
            <a:pPr marL="228600" indent="-228600">
              <a:buFont typeface="+mj-lt"/>
              <a:buAutoNum type="arabicPeriod"/>
            </a:pPr>
            <a:r>
              <a:rPr lang="it-IT" sz="900" kern="1200" dirty="0" smtClean="0">
                <a:solidFill>
                  <a:schemeClr val="tx1"/>
                </a:solidFill>
                <a:effectLst/>
                <a:latin typeface="+mn-lt"/>
                <a:ea typeface="+mn-ea"/>
                <a:cs typeface="+mn-cs"/>
              </a:rPr>
              <a:t>L’aggiornamento delle informazioni sui clienti avviene quando</a:t>
            </a:r>
          </a:p>
          <a:p>
            <a:pPr marL="228600" indent="-228600">
              <a:buFont typeface="+mj-lt"/>
              <a:buAutoNum type="arabicPeriod"/>
            </a:pPr>
            <a:r>
              <a:rPr lang="it-IT" sz="900" kern="1200" dirty="0" smtClean="0">
                <a:solidFill>
                  <a:schemeClr val="tx1"/>
                </a:solidFill>
                <a:effectLst/>
                <a:latin typeface="+mn-lt"/>
                <a:ea typeface="+mn-ea"/>
                <a:cs typeface="+mn-cs"/>
              </a:rPr>
              <a:t>l’intermediario ha un rapporto continuativo con il cliente, dovrebbe adottare procedure adeguate al fine di conservare informazioni aggiornate e adeguate sul cliente.</a:t>
            </a:r>
            <a:r>
              <a:rPr lang="it-IT" sz="900" kern="1200" baseline="0" dirty="0" smtClean="0">
                <a:solidFill>
                  <a:schemeClr val="tx1"/>
                </a:solidFill>
                <a:effectLst/>
                <a:latin typeface="+mn-lt"/>
                <a:ea typeface="+mn-ea"/>
                <a:cs typeface="+mn-cs"/>
              </a:rPr>
              <a:t> </a:t>
            </a:r>
            <a:r>
              <a:rPr lang="it-IT" sz="900" kern="1200" dirty="0" smtClean="0">
                <a:solidFill>
                  <a:schemeClr val="tx1"/>
                </a:solidFill>
                <a:effectLst/>
                <a:latin typeface="+mn-lt"/>
                <a:ea typeface="+mn-ea"/>
                <a:cs typeface="+mn-cs"/>
              </a:rPr>
              <a:t>(ESMA, Orientamento generale 6, par. 47)</a:t>
            </a:r>
          </a:p>
          <a:p>
            <a:pPr marL="228600" indent="-228600" algn="just">
              <a:lnSpc>
                <a:spcPct val="120000"/>
              </a:lnSpc>
              <a:buFont typeface="+mj-lt"/>
              <a:buAutoNum type="arabicPeriod"/>
              <a:defRPr/>
            </a:pPr>
            <a:endParaRPr lang="it-IT" altLang="it-IT" sz="12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a:t>
            </a:fld>
            <a:endParaRPr lang="en-US"/>
          </a:p>
        </p:txBody>
      </p:sp>
    </p:spTree>
    <p:extLst>
      <p:ext uri="{BB962C8B-B14F-4D97-AF65-F5344CB8AC3E}">
        <p14:creationId xmlns:p14="http://schemas.microsoft.com/office/powerpoint/2010/main" val="2256365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r>
              <a:rPr lang="it-IT" altLang="it-IT" sz="900" b="0" dirty="0" smtClean="0"/>
              <a:t>1. Esaminiamo</a:t>
            </a:r>
            <a:r>
              <a:rPr lang="it-IT" altLang="it-IT" sz="900" b="0" baseline="0" dirty="0" smtClean="0"/>
              <a:t> adesso gli obblighi di rendicontazione,</a:t>
            </a:r>
          </a:p>
          <a:p>
            <a:pPr>
              <a:lnSpc>
                <a:spcPts val="2000"/>
              </a:lnSpc>
              <a:spcAft>
                <a:spcPts val="600"/>
              </a:spcAft>
              <a:defRPr/>
            </a:pPr>
            <a:r>
              <a:rPr lang="it-IT" altLang="it-IT" b="0" dirty="0" smtClean="0">
                <a:latin typeface="Gisha" panose="020B0502040204020203" pitchFamily="34" charset="-79"/>
                <a:cs typeface="Gisha" panose="020B0502040204020203" pitchFamily="34" charset="-79"/>
              </a:rPr>
              <a:t>2.4.L’art, 60. comma 2,  del regolamento intermediari della Consob (delibera n. 20307 del 15.2.2018) prevede che:</a:t>
            </a:r>
          </a:p>
          <a:p>
            <a:pPr marL="0" indent="0">
              <a:lnSpc>
                <a:spcPts val="2000"/>
              </a:lnSpc>
              <a:spcAft>
                <a:spcPts val="600"/>
              </a:spcAft>
              <a:buFont typeface="Wingdings" panose="05000000000000000000" pitchFamily="2" charset="2"/>
              <a:buNone/>
              <a:defRPr/>
            </a:pPr>
            <a:r>
              <a:rPr lang="it-IT" altLang="it-IT" b="0" dirty="0" smtClean="0">
                <a:latin typeface="Gisha" panose="020B0502040204020203" pitchFamily="34" charset="-79"/>
                <a:cs typeface="Gisha" panose="020B0502040204020203" pitchFamily="34" charset="-79"/>
              </a:rPr>
              <a:t>gli intermediari che prestano il servizio di gestione di portafogli o che hanno informato che effettueranno la valutazione periodica dell’adeguatezza degli strumenti finanziari forniscono ai clienti al dettaglio rendiconti periodici contenenti una dichiarazione aggiornata che indichi i motivi secondo cui l’investimento corrisponde alle preferenze, agli obiettivi e alle altre caratteristiche del cliente. </a:t>
            </a:r>
          </a:p>
          <a:p>
            <a:pPr>
              <a:lnSpc>
                <a:spcPts val="2000"/>
              </a:lnSpc>
              <a:spcAft>
                <a:spcPts val="600"/>
              </a:spcAft>
              <a:defRPr/>
            </a:pPr>
            <a:r>
              <a:rPr lang="it-IT" altLang="it-IT" b="0" dirty="0" smtClean="0">
                <a:latin typeface="Gisha" panose="020B0502040204020203" pitchFamily="34" charset="-79"/>
                <a:cs typeface="Gisha" panose="020B0502040204020203" pitchFamily="34" charset="-79"/>
              </a:rPr>
              <a:t>Essi applicano, altresì, l’articolo 54, paragrafi 12, comma 3, e 13, del regolamento delegato (UE) 2017/565.</a:t>
            </a:r>
          </a:p>
          <a:p>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20</a:t>
            </a:fld>
            <a:endParaRPr lang="en-US"/>
          </a:p>
        </p:txBody>
      </p:sp>
    </p:spTree>
    <p:extLst>
      <p:ext uri="{BB962C8B-B14F-4D97-AF65-F5344CB8AC3E}">
        <p14:creationId xmlns:p14="http://schemas.microsoft.com/office/powerpoint/2010/main" val="56452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a:lnSpc>
                <a:spcPts val="2000"/>
              </a:lnSpc>
              <a:spcAft>
                <a:spcPts val="600"/>
              </a:spcAft>
              <a:defRPr/>
            </a:pPr>
            <a:r>
              <a:rPr lang="it-IT" altLang="it-IT" b="0" smtClean="0">
                <a:latin typeface="Gisha" panose="020B0502040204020203" pitchFamily="34" charset="-79"/>
                <a:cs typeface="Gisha" panose="020B0502040204020203" pitchFamily="34" charset="-79"/>
              </a:rPr>
              <a:t>2.4 Secondo </a:t>
            </a:r>
            <a:r>
              <a:rPr lang="it-IT" altLang="it-IT" b="0" dirty="0" smtClean="0">
                <a:latin typeface="Gisha" panose="020B0502040204020203" pitchFamily="34" charset="-79"/>
                <a:cs typeface="Gisha" panose="020B0502040204020203" pitchFamily="34" charset="-79"/>
              </a:rPr>
              <a:t>il disposto dell’articolo 54, paragrafi 12, comma 3, e 13, del regolamento delegato (UE) 2017/565:</a:t>
            </a:r>
          </a:p>
          <a:p>
            <a:pPr marL="0" indent="0">
              <a:lnSpc>
                <a:spcPts val="2000"/>
              </a:lnSpc>
              <a:spcAft>
                <a:spcPts val="600"/>
              </a:spcAft>
              <a:buFont typeface="Wingdings" panose="05000000000000000000" pitchFamily="2" charset="2"/>
              <a:buNone/>
              <a:defRPr/>
            </a:pPr>
            <a:r>
              <a:rPr lang="it-IT" altLang="it-IT" b="0" dirty="0" smtClean="0">
                <a:latin typeface="Gisha" panose="020B0502040204020203" pitchFamily="34" charset="-79"/>
                <a:cs typeface="Gisha" panose="020B0502040204020203" pitchFamily="34" charset="-79"/>
              </a:rPr>
              <a:t>quando un intermediario presta un servizio che comporta valutazioni e relazioni periodiche sull'idoneità, le relazioni successive alla definizione iniziale del servizio possono interessare solo le modifiche intervenute nei servizi o strumenti in questione e/o nelle circostanze del cliente e non necessariamente devono ripetere tutti i dettagli della prima relazione;</a:t>
            </a:r>
          </a:p>
          <a:p>
            <a:pPr marL="0" indent="0">
              <a:lnSpc>
                <a:spcPts val="2000"/>
              </a:lnSpc>
              <a:spcAft>
                <a:spcPts val="600"/>
              </a:spcAft>
              <a:buFont typeface="Wingdings" panose="05000000000000000000" pitchFamily="2" charset="2"/>
              <a:buNone/>
              <a:defRPr/>
            </a:pPr>
            <a:r>
              <a:rPr lang="it-IT" altLang="it-IT" b="0" dirty="0" smtClean="0">
                <a:latin typeface="Gisha" panose="020B0502040204020203" pitchFamily="34" charset="-79"/>
                <a:cs typeface="Gisha" panose="020B0502040204020203" pitchFamily="34" charset="-79"/>
              </a:rPr>
              <a:t>gli intermediari che forniscono una valutazione periodica dell'idoneità riesaminano almeno una volta all'anno, al fine di migliorare il servizio, l'idoneità delle raccomandazioni fornite. La frequenza di tale valutazione è incrementata sulla base del profilo di rischio del cliente e del tipo di strumenti finanziari raccomandati. </a:t>
            </a: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21</a:t>
            </a:fld>
            <a:endParaRPr lang="en-US"/>
          </a:p>
        </p:txBody>
      </p:sp>
    </p:spTree>
    <p:extLst>
      <p:ext uri="{BB962C8B-B14F-4D97-AF65-F5344CB8AC3E}">
        <p14:creationId xmlns:p14="http://schemas.microsoft.com/office/powerpoint/2010/main" val="324236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i="0" baseline="0" noProof="0" dirty="0" smtClean="0"/>
              <a:t>AUDIO</a:t>
            </a:r>
          </a:p>
          <a:p>
            <a:r>
              <a:rPr lang="it-IT" sz="900" kern="1200" dirty="0" smtClean="0">
                <a:solidFill>
                  <a:schemeClr val="tx1"/>
                </a:solidFill>
                <a:effectLst/>
                <a:latin typeface="+mn-lt"/>
                <a:ea typeface="+mn-ea"/>
                <a:cs typeface="+mn-cs"/>
              </a:rPr>
              <a:t> </a:t>
            </a:r>
          </a:p>
          <a:p>
            <a:r>
              <a:rPr lang="it-IT" sz="900" kern="1200" smtClean="0">
                <a:solidFill>
                  <a:schemeClr val="tx1"/>
                </a:solidFill>
                <a:effectLst/>
                <a:latin typeface="+mn-lt"/>
                <a:ea typeface="+mn-ea"/>
                <a:cs typeface="+mn-cs"/>
              </a:rPr>
              <a:t>E ora fermati un secondo per rispondere a questa domanda! </a:t>
            </a:r>
          </a:p>
          <a:p>
            <a:endParaRPr lang="it-IT" i="0" baseline="0" noProof="0" dirty="0" smtClean="0"/>
          </a:p>
          <a:p>
            <a:r>
              <a:rPr lang="it-IT" i="0" baseline="0" noProof="0" dirty="0" smtClean="0"/>
              <a:t>Feedback</a:t>
            </a:r>
            <a:endParaRPr lang="it-IT" i="0" baseline="0" noProof="0" dirty="0"/>
          </a:p>
          <a:p>
            <a:pPr marL="228600" marR="0" indent="-228600" algn="just" defTabSz="685800" rtl="0" eaLnBrk="1" fontAlgn="auto" latinLnBrk="0" hangingPunct="1">
              <a:lnSpc>
                <a:spcPct val="100000"/>
              </a:lnSpc>
              <a:spcBef>
                <a:spcPts val="0"/>
              </a:spcBef>
              <a:spcAft>
                <a:spcPts val="0"/>
              </a:spcAft>
              <a:buClrTx/>
              <a:buSzTx/>
              <a:buFont typeface="+mj-lt"/>
              <a:buAutoNum type="arabicPeriod"/>
              <a:tabLst/>
              <a:defRPr/>
            </a:pPr>
            <a:r>
              <a:rPr lang="it-IT" i="0" baseline="0" noProof="0" dirty="0"/>
              <a:t>Esatto/Non esatto! Gli intermediari che prestano il servizio di gestione del portafoglio devono informare il cliente quando il valore complessivo del portafoglio, valutato all'inizio di qualsiasi periodo oggetto della comunicazione, subisce un deprezzamento del 10% e successivamente di multipli del 10% non più tardi della fine del giorno nel quale la soglia è superata.</a:t>
            </a:r>
            <a:endParaRPr lang="it-IT" i="0" noProof="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22</a:t>
            </a:fld>
            <a:endParaRPr lang="en-US"/>
          </a:p>
        </p:txBody>
      </p:sp>
    </p:spTree>
    <p:extLst>
      <p:ext uri="{BB962C8B-B14F-4D97-AF65-F5344CB8AC3E}">
        <p14:creationId xmlns:p14="http://schemas.microsoft.com/office/powerpoint/2010/main" val="350896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indent="-228600">
              <a:buFont typeface="+mj-lt"/>
              <a:buAutoNum type="arabicPeriod" startAt="2"/>
            </a:pPr>
            <a:r>
              <a:rPr lang="it-IT" sz="900" kern="1200" dirty="0" smtClean="0">
                <a:solidFill>
                  <a:schemeClr val="tx1"/>
                </a:solidFill>
                <a:effectLst/>
                <a:latin typeface="+mn-lt"/>
                <a:ea typeface="+mn-ea"/>
                <a:cs typeface="+mn-cs"/>
              </a:rPr>
              <a:t>Se presta un servizio continuo di gestione di portafogli, l’intermediario deve conservare informazioni aggiornate e adeguate sul cliente per poter effettuare la necessaria valutazione dell’adeguatezza. </a:t>
            </a:r>
          </a:p>
          <a:p>
            <a:pPr marL="228600" indent="-228600">
              <a:buFont typeface="+mj-lt"/>
              <a:buAutoNum type="arabicPeriod" startAt="2"/>
            </a:pPr>
            <a:r>
              <a:rPr lang="it-IT" sz="900" kern="1200" dirty="0" smtClean="0">
                <a:solidFill>
                  <a:schemeClr val="tx1"/>
                </a:solidFill>
                <a:effectLst/>
                <a:latin typeface="+mn-lt"/>
                <a:ea typeface="+mn-ea"/>
                <a:cs typeface="+mn-cs"/>
              </a:rPr>
              <a:t>Pertanto, gli intermediari dovranno adottare procedure che definiscono:</a:t>
            </a:r>
            <a:r>
              <a:rPr lang="it-IT" sz="900" kern="1200" baseline="0" dirty="0" smtClean="0">
                <a:solidFill>
                  <a:schemeClr val="tx1"/>
                </a:solidFill>
                <a:effectLst/>
                <a:latin typeface="+mn-lt"/>
                <a:ea typeface="+mn-ea"/>
                <a:cs typeface="+mn-cs"/>
              </a:rPr>
              <a:t> </a:t>
            </a:r>
            <a:r>
              <a:rPr lang="it-IT" sz="900" kern="1200" dirty="0" smtClean="0">
                <a:solidFill>
                  <a:schemeClr val="tx1"/>
                </a:solidFill>
                <a:effectLst/>
                <a:latin typeface="+mn-lt"/>
                <a:ea typeface="+mn-ea"/>
                <a:cs typeface="+mn-cs"/>
              </a:rPr>
              <a:t>quali informazioni raccolte dovrebbero essere soggette ad aggiornamento e con quale frequenza;</a:t>
            </a:r>
            <a:r>
              <a:rPr lang="it-IT" sz="900" kern="1200" baseline="0" dirty="0" smtClean="0">
                <a:solidFill>
                  <a:schemeClr val="tx1"/>
                </a:solidFill>
                <a:effectLst/>
                <a:latin typeface="+mn-lt"/>
                <a:ea typeface="+mn-ea"/>
                <a:cs typeface="+mn-cs"/>
              </a:rPr>
              <a:t> </a:t>
            </a:r>
            <a:r>
              <a:rPr lang="it-IT" sz="900" kern="1200" dirty="0" smtClean="0">
                <a:solidFill>
                  <a:schemeClr val="tx1"/>
                </a:solidFill>
                <a:effectLst/>
                <a:latin typeface="+mn-lt"/>
                <a:ea typeface="+mn-ea"/>
                <a:cs typeface="+mn-cs"/>
              </a:rPr>
              <a:t>le modalità dell’aggiornamento e le misure da adottare quando si ricevono informazioni aggiuntive o aggiornate o quando il cliente non fornisce le informazioni richieste. (ESMA, Orientamento generale 6, par. 48).</a:t>
            </a:r>
          </a:p>
          <a:p>
            <a:pPr marL="228600" indent="-228600">
              <a:buFont typeface="+mj-lt"/>
              <a:buAutoNum type="arabicPeriod" startAt="2"/>
            </a:pPr>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3</a:t>
            </a:fld>
            <a:endParaRPr lang="en-US"/>
          </a:p>
        </p:txBody>
      </p:sp>
    </p:spTree>
    <p:extLst>
      <p:ext uri="{BB962C8B-B14F-4D97-AF65-F5344CB8AC3E}">
        <p14:creationId xmlns:p14="http://schemas.microsoft.com/office/powerpoint/2010/main" val="352445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indent="-228600">
              <a:buFont typeface="+mj-lt"/>
              <a:buAutoNum type="arabicPeriod" startAt="2"/>
            </a:pPr>
            <a:r>
              <a:rPr lang="it-IT" sz="900" kern="1200" dirty="0" smtClean="0">
                <a:solidFill>
                  <a:schemeClr val="tx1"/>
                </a:solidFill>
                <a:effectLst/>
                <a:latin typeface="+mn-lt"/>
                <a:ea typeface="+mn-ea"/>
                <a:cs typeface="+mn-cs"/>
              </a:rPr>
              <a:t>La frequenza dell'aggiornamento può variare a seconda dei profili di rischio dei clienti: sulla base delle informazioni raccolte, l’intermediario determina quale tipo di servizi di investimento o di strumenti finanziari può essere adatto al cliente, tenendo conto: delle sue conoscenze, delle sue esperienze, della sua situazione finanziaria, dei suoi obiettivi di investimento. </a:t>
            </a:r>
          </a:p>
          <a:p>
            <a:pPr marL="228600" indent="-228600">
              <a:buFont typeface="+mj-lt"/>
              <a:buAutoNum type="arabicPeriod" startAt="2"/>
            </a:pPr>
            <a:r>
              <a:rPr lang="it-IT" sz="900" kern="1200" dirty="0" smtClean="0">
                <a:solidFill>
                  <a:schemeClr val="tx1"/>
                </a:solidFill>
                <a:effectLst/>
                <a:latin typeface="+mn-lt"/>
                <a:ea typeface="+mn-ea"/>
                <a:cs typeface="+mn-cs"/>
              </a:rPr>
              <a:t>Un profilo di rischio più elevato può richiedere un aggiornamento più frequente rispetto a un profilo di rischio più basso. Alcuni eventi, inoltre, possono portare a un processo di aggiornamento come succede, ad esempio, nel caso di clienti che raggiungono l’età pensionabile. (ESMA, Orientamento generale 6, par. 49)</a:t>
            </a:r>
          </a:p>
          <a:p>
            <a:pPr marL="228600" indent="-228600">
              <a:buFont typeface="+mj-lt"/>
              <a:buAutoNum type="arabicPeriod" startAt="2"/>
            </a:pPr>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4</a:t>
            </a:fld>
            <a:endParaRPr lang="en-US"/>
          </a:p>
        </p:txBody>
      </p:sp>
    </p:spTree>
    <p:extLst>
      <p:ext uri="{BB962C8B-B14F-4D97-AF65-F5344CB8AC3E}">
        <p14:creationId xmlns:p14="http://schemas.microsoft.com/office/powerpoint/2010/main" val="101762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indent="-228600">
              <a:buFont typeface="+mj-lt"/>
              <a:buAutoNum type="arabicPeriod" startAt="2"/>
            </a:pPr>
            <a:r>
              <a:rPr lang="it-IT" sz="900" kern="1200" dirty="0" smtClean="0">
                <a:solidFill>
                  <a:schemeClr val="tx1"/>
                </a:solidFill>
                <a:effectLst/>
                <a:latin typeface="+mn-lt"/>
                <a:ea typeface="+mn-ea"/>
                <a:cs typeface="+mn-cs"/>
              </a:rPr>
              <a:t>L’aggiornamento, dei dati ad esempio, potrebbe essere effettuato durante incontri periodici con i clienti o inviando loro un apposito questionario. </a:t>
            </a:r>
          </a:p>
          <a:p>
            <a:pPr marL="228600" indent="-228600">
              <a:buFont typeface="+mj-lt"/>
              <a:buAutoNum type="arabicPeriod" startAt="2"/>
            </a:pPr>
            <a:r>
              <a:rPr lang="it-IT" sz="900" kern="1200" dirty="0" smtClean="0">
                <a:solidFill>
                  <a:schemeClr val="tx1"/>
                </a:solidFill>
                <a:effectLst/>
                <a:latin typeface="+mn-lt"/>
                <a:ea typeface="+mn-ea"/>
                <a:cs typeface="+mn-cs"/>
              </a:rPr>
              <a:t>Le misure pertinenti a tal fine potrebbero comprendere la modifica del profilo del cliente sulla base delle informazioni aggiornate raccolte. (ESMA, Orientamento generale 6, par. 50)</a:t>
            </a:r>
          </a:p>
          <a:p>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5</a:t>
            </a:fld>
            <a:endParaRPr lang="en-US"/>
          </a:p>
        </p:txBody>
      </p:sp>
    </p:spTree>
    <p:extLst>
      <p:ext uri="{BB962C8B-B14F-4D97-AF65-F5344CB8AC3E}">
        <p14:creationId xmlns:p14="http://schemas.microsoft.com/office/powerpoint/2010/main" val="152055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marL="0" marR="0" lvl="0" indent="0" algn="l" defTabSz="685800" rtl="0" eaLnBrk="1" fontAlgn="auto" latinLnBrk="0" hangingPunct="1">
              <a:lnSpc>
                <a:spcPts val="2000"/>
              </a:lnSpc>
              <a:spcBef>
                <a:spcPts val="0"/>
              </a:spcBef>
              <a:spcAft>
                <a:spcPts val="600"/>
              </a:spcAft>
              <a:buClrTx/>
              <a:buSzTx/>
              <a:buFontTx/>
              <a:buNone/>
              <a:tabLst/>
              <a:defRPr/>
            </a:pPr>
            <a:r>
              <a:rPr lang="it-IT" sz="900" kern="1200" dirty="0" smtClean="0">
                <a:solidFill>
                  <a:schemeClr val="tx1"/>
                </a:solidFill>
                <a:effectLst/>
                <a:latin typeface="+mn-lt"/>
                <a:ea typeface="+mn-ea"/>
                <a:cs typeface="+mn-cs"/>
              </a:rPr>
              <a:t>1. Quali disposizioni servono per garantire l’adeguatezza di un investimento.</a:t>
            </a:r>
            <a:endParaRPr lang="it-IT" sz="900" b="0" kern="1200" dirty="0" smtClean="0">
              <a:solidFill>
                <a:schemeClr val="tx1"/>
              </a:solidFill>
              <a:effectLst/>
              <a:latin typeface="+mn-lt"/>
              <a:ea typeface="+mn-ea"/>
              <a:cs typeface="+mn-cs"/>
            </a:endParaRPr>
          </a:p>
          <a:p>
            <a:pPr>
              <a:lnSpc>
                <a:spcPts val="2000"/>
              </a:lnSpc>
              <a:spcAft>
                <a:spcPts val="600"/>
              </a:spcAft>
              <a:defRPr/>
            </a:pPr>
            <a:r>
              <a:rPr lang="it-IT" altLang="it-IT" b="0" dirty="0" smtClean="0">
                <a:latin typeface="Gisha" panose="020B0502040204020203" pitchFamily="34" charset="-79"/>
                <a:cs typeface="Gisha" panose="020B0502040204020203" pitchFamily="34" charset="-79"/>
              </a:rPr>
              <a:t>2.5 Al fine di proporre ai clienti gli investimenti adeguati, gli intermediari dovrebbero stabilire politiche interne e procedure allo </a:t>
            </a:r>
            <a:r>
              <a:rPr lang="it-IT" altLang="it-IT" dirty="0" smtClean="0">
                <a:latin typeface="Gisha" panose="020B0502040204020203" pitchFamily="34" charset="-79"/>
                <a:cs typeface="Gisha" panose="020B0502040204020203" pitchFamily="34" charset="-79"/>
              </a:rPr>
              <a:t>scopo di garantire la costante considerazione di:</a:t>
            </a:r>
          </a:p>
          <a:p>
            <a:pPr marL="0" indent="0">
              <a:lnSpc>
                <a:spcPts val="2000"/>
              </a:lnSpc>
              <a:spcAft>
                <a:spcPts val="600"/>
              </a:spcAft>
              <a:buFont typeface="Wingdings" panose="05000000000000000000" pitchFamily="2" charset="2"/>
              <a:buNone/>
              <a:defRPr/>
            </a:pPr>
            <a:r>
              <a:rPr lang="it-IT" altLang="it-IT" dirty="0" smtClean="0">
                <a:latin typeface="Gisha" panose="020B0502040204020203" pitchFamily="34" charset="-79"/>
                <a:cs typeface="Gisha" panose="020B0502040204020203" pitchFamily="34" charset="-79"/>
              </a:rPr>
              <a:t>tutte le informazioni disponibili sul cliente che possono essere pertinenti per la valutazione dell’adeguatezza di un investimento, compreso il portafoglio di investimenti attuale del cliente;</a:t>
            </a:r>
          </a:p>
          <a:p>
            <a:pPr marL="0" indent="0">
              <a:lnSpc>
                <a:spcPts val="2000"/>
              </a:lnSpc>
              <a:spcAft>
                <a:spcPts val="600"/>
              </a:spcAft>
              <a:buFont typeface="Wingdings" panose="05000000000000000000" pitchFamily="2" charset="2"/>
              <a:buNone/>
              <a:defRPr/>
            </a:pPr>
            <a:r>
              <a:rPr lang="it-IT" altLang="it-IT" dirty="0" smtClean="0">
                <a:latin typeface="Gisha" panose="020B0502040204020203" pitchFamily="34" charset="-79"/>
                <a:cs typeface="Gisha" panose="020B0502040204020203" pitchFamily="34" charset="-79"/>
              </a:rPr>
              <a:t>tutte le caratteristiche materiali degli investimenti presi in considerazione nella valutazione dell’adeguatezza, compresi tutti i rischi pertinenti ed eventuali costi diretti o indiretti per il cliente.</a:t>
            </a:r>
            <a:r>
              <a:rPr lang="it-IT" altLang="it-IT" baseline="0" dirty="0" smtClean="0">
                <a:latin typeface="Gisha" panose="020B0502040204020203" pitchFamily="34" charset="-79"/>
                <a:cs typeface="Gisha" panose="020B0502040204020203" pitchFamily="34" charset="-79"/>
              </a:rPr>
              <a:t> </a:t>
            </a:r>
            <a:r>
              <a:rPr lang="it-IT" altLang="it-IT" dirty="0" smtClean="0">
                <a:latin typeface="Gisha" panose="020B0502040204020203" pitchFamily="34" charset="-79"/>
                <a:cs typeface="Gisha" panose="020B0502040204020203" pitchFamily="34" charset="-79"/>
              </a:rPr>
              <a:t>(ESMA, Orientamento generale 8, par. 57)</a:t>
            </a:r>
          </a:p>
          <a:p>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6</a:t>
            </a:fld>
            <a:endParaRPr lang="en-US"/>
          </a:p>
        </p:txBody>
      </p:sp>
    </p:spTree>
    <p:extLst>
      <p:ext uri="{BB962C8B-B14F-4D97-AF65-F5344CB8AC3E}">
        <p14:creationId xmlns:p14="http://schemas.microsoft.com/office/powerpoint/2010/main" val="206705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defRPr/>
            </a:pPr>
            <a:r>
              <a:rPr lang="it-IT" altLang="it-IT" sz="1200" dirty="0" smtClean="0"/>
              <a:t>AUDIO</a:t>
            </a:r>
          </a:p>
          <a:p>
            <a:pPr marL="228600" marR="0" lvl="0" indent="-228600" algn="just" defTabSz="685800" rtl="0" eaLnBrk="1" fontAlgn="auto" latinLnBrk="0" hangingPunct="1">
              <a:lnSpc>
                <a:spcPct val="120000"/>
              </a:lnSpc>
              <a:spcBef>
                <a:spcPts val="0"/>
              </a:spcBef>
              <a:spcAft>
                <a:spcPts val="0"/>
              </a:spcAft>
              <a:buClrTx/>
              <a:buSzTx/>
              <a:buFont typeface="+mj-lt"/>
              <a:buAutoNum type="arabicPeriod" startAt="2"/>
              <a:tabLst/>
              <a:defRPr/>
            </a:pPr>
            <a:r>
              <a:rPr lang="it-IT" altLang="it-IT" sz="1200" b="0" dirty="0" smtClean="0">
                <a:latin typeface="Gisha" panose="020B0502040204020203" pitchFamily="34" charset="-79"/>
                <a:cs typeface="Gisha" panose="020B0502040204020203" pitchFamily="34" charset="-79"/>
              </a:rPr>
              <a:t>Gli intermediari che impiegano strumenti durante il processo di valutazione dell’adeguatezza (come portafogli modello, software per l’</a:t>
            </a:r>
            <a:r>
              <a:rPr lang="it-IT" altLang="it-IT" sz="1200" b="0" dirty="0" err="1" smtClean="0">
                <a:latin typeface="Gisha" panose="020B0502040204020203" pitchFamily="34" charset="-79"/>
                <a:cs typeface="Gisha" panose="020B0502040204020203" pitchFamily="34" charset="-79"/>
              </a:rPr>
              <a:t>asset</a:t>
            </a:r>
            <a:r>
              <a:rPr lang="it-IT" altLang="it-IT" sz="1200" b="0" dirty="0" smtClean="0">
                <a:latin typeface="Gisha" panose="020B0502040204020203" pitchFamily="34" charset="-79"/>
                <a:cs typeface="Gisha" panose="020B0502040204020203" pitchFamily="34" charset="-79"/>
              </a:rPr>
              <a:t> </a:t>
            </a:r>
            <a:r>
              <a:rPr lang="it-IT" altLang="it-IT" sz="1200" b="0" dirty="0" err="1" smtClean="0">
                <a:latin typeface="Gisha" panose="020B0502040204020203" pitchFamily="34" charset="-79"/>
                <a:cs typeface="Gisha" panose="020B0502040204020203" pitchFamily="34" charset="-79"/>
              </a:rPr>
              <a:t>allocation</a:t>
            </a:r>
            <a:r>
              <a:rPr lang="it-IT" altLang="it-IT" sz="1200" b="0" dirty="0" smtClean="0">
                <a:latin typeface="Gisha" panose="020B0502040204020203" pitchFamily="34" charset="-79"/>
                <a:cs typeface="Gisha" panose="020B0502040204020203" pitchFamily="34" charset="-79"/>
              </a:rPr>
              <a:t> o uno strumento di profilatura per potenziali investitori), dovrebbero avere sistemi e controlli adeguati per garantire che tali strumenti siano adatti allo scopo e producano risultati soddisfacenti. (ESMA, Orientamento generale 8, par. 58).</a:t>
            </a:r>
          </a:p>
          <a:p>
            <a:pPr marL="228600" indent="-228600" algn="just">
              <a:lnSpc>
                <a:spcPct val="120000"/>
              </a:lnSpc>
              <a:buFont typeface="+mj-lt"/>
              <a:buAutoNum type="arabicPeriod" startAt="2"/>
              <a:defRPr/>
            </a:pPr>
            <a:endParaRPr lang="it-IT" altLang="it-IT" sz="12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7</a:t>
            </a:fld>
            <a:endParaRPr lang="en-US"/>
          </a:p>
        </p:txBody>
      </p:sp>
    </p:spTree>
    <p:extLst>
      <p:ext uri="{BB962C8B-B14F-4D97-AF65-F5344CB8AC3E}">
        <p14:creationId xmlns:p14="http://schemas.microsoft.com/office/powerpoint/2010/main" val="466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smtClean="0">
                <a:latin typeface="Gisha" panose="020B0502040204020203" pitchFamily="34" charset="-79"/>
                <a:cs typeface="Gisha" panose="020B0502040204020203" pitchFamily="34" charset="-79"/>
              </a:rPr>
              <a:t>A tal riguardo, gli strumenti dovrebbero essere studiati in modo da tenere conto di tutte le caratteristiche specifiche pertinenti di ciascun cliente o di ciascuno strumento finanziario. </a:t>
            </a:r>
          </a:p>
          <a:p>
            <a:pPr marL="228600" indent="-228600">
              <a:lnSpc>
                <a:spcPts val="2000"/>
              </a:lnSpc>
              <a:spcAft>
                <a:spcPts val="400"/>
              </a:spcAft>
              <a:buFont typeface="+mj-lt"/>
              <a:buAutoNum type="arabicPeriod" startAt="2"/>
              <a:defRPr/>
            </a:pPr>
            <a:r>
              <a:rPr lang="it-IT" altLang="it-IT" dirty="0" smtClean="0">
                <a:latin typeface="Gisha" panose="020B0502040204020203" pitchFamily="34" charset="-79"/>
                <a:cs typeface="Gisha" panose="020B0502040204020203" pitchFamily="34" charset="-79"/>
              </a:rPr>
              <a:t>Ad esempio, gli strumenti che classificano i clienti o gli strumenti finanziari in categorie generali non sarebbero adeguati allo scopo.</a:t>
            </a:r>
            <a:r>
              <a:rPr lang="it-IT" altLang="it-IT" baseline="0" dirty="0" smtClean="0">
                <a:latin typeface="Gisha" panose="020B0502040204020203" pitchFamily="34" charset="-79"/>
                <a:cs typeface="Gisha" panose="020B0502040204020203" pitchFamily="34" charset="-79"/>
              </a:rPr>
              <a:t> </a:t>
            </a:r>
            <a:r>
              <a:rPr lang="it-IT" altLang="it-IT" dirty="0" smtClean="0">
                <a:latin typeface="Gisha" panose="020B0502040204020203" pitchFamily="34" charset="-79"/>
                <a:cs typeface="Gisha" panose="020B0502040204020203" pitchFamily="34" charset="-79"/>
              </a:rPr>
              <a:t>(ESMA, Orientamento generale 8, par. 59)</a:t>
            </a:r>
          </a:p>
          <a:p>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8</a:t>
            </a:fld>
            <a:endParaRPr lang="en-US"/>
          </a:p>
        </p:txBody>
      </p:sp>
    </p:spTree>
    <p:extLst>
      <p:ext uri="{BB962C8B-B14F-4D97-AF65-F5344CB8AC3E}">
        <p14:creationId xmlns:p14="http://schemas.microsoft.com/office/powerpoint/2010/main" val="612415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r>
              <a:rPr lang="it-IT" altLang="it-IT" sz="900" b="0" dirty="0" smtClean="0"/>
              <a:t>1.Esaminiamo adesso le politiche e le procedure interne</a:t>
            </a:r>
            <a:r>
              <a:rPr lang="it-IT" altLang="it-IT" sz="900" b="0" baseline="0" dirty="0" smtClean="0"/>
              <a:t> </a:t>
            </a:r>
          </a:p>
          <a:p>
            <a:pPr>
              <a:lnSpc>
                <a:spcPts val="2000"/>
              </a:lnSpc>
              <a:spcAft>
                <a:spcPts val="600"/>
              </a:spcAft>
              <a:defRPr/>
            </a:pPr>
            <a:r>
              <a:rPr lang="it-IT" altLang="it-IT" dirty="0" smtClean="0">
                <a:latin typeface="Gisha" panose="020B0502040204020203" pitchFamily="34" charset="-79"/>
                <a:cs typeface="Gisha" panose="020B0502040204020203" pitchFamily="34" charset="-79"/>
              </a:rPr>
              <a:t>2.5. L’intermediario dovrebbe definire politiche interne e procedure che, tra l’altro, gli consentano di garantire che:</a:t>
            </a:r>
          </a:p>
          <a:p>
            <a:pPr marL="0" indent="0">
              <a:lnSpc>
                <a:spcPts val="2000"/>
              </a:lnSpc>
              <a:spcAft>
                <a:spcPts val="600"/>
              </a:spcAft>
              <a:buFont typeface="Wingdings" panose="05000000000000000000" pitchFamily="2" charset="2"/>
              <a:buNone/>
              <a:defRPr/>
            </a:pPr>
            <a:r>
              <a:rPr lang="it-IT" altLang="it-IT" dirty="0" smtClean="0">
                <a:latin typeface="Gisha" panose="020B0502040204020203" pitchFamily="34" charset="-79"/>
                <a:cs typeface="Gisha" panose="020B0502040204020203" pitchFamily="34" charset="-79"/>
              </a:rPr>
              <a:t>i servizi di consulenza e gestione di portafogli prestati al cliente tengano conto di un adeguato livello di diversificazione del rischio;</a:t>
            </a:r>
          </a:p>
          <a:p>
            <a:pPr marL="0" indent="0">
              <a:lnSpc>
                <a:spcPts val="2000"/>
              </a:lnSpc>
              <a:spcAft>
                <a:spcPts val="600"/>
              </a:spcAft>
              <a:buFont typeface="Wingdings" panose="05000000000000000000" pitchFamily="2" charset="2"/>
              <a:buNone/>
              <a:defRPr/>
            </a:pPr>
            <a:r>
              <a:rPr lang="it-IT" altLang="it-IT" dirty="0" smtClean="0">
                <a:latin typeface="Gisha" panose="020B0502040204020203" pitchFamily="34" charset="-79"/>
                <a:cs typeface="Gisha" panose="020B0502040204020203" pitchFamily="34" charset="-79"/>
              </a:rPr>
              <a:t>il cliente abbia una comprensione adeguata del rapporto tra il rischio e il rendimento, ovvero della fisiologica bassa remunerazione degli investimenti privi di rischio, dell’incidenza dell’orizzonte temporale su tale rapporto e dell’impatto dei costi sui propri investimenti;</a:t>
            </a:r>
          </a:p>
          <a:p>
            <a:pPr marL="0" indent="0">
              <a:lnSpc>
                <a:spcPts val="2000"/>
              </a:lnSpc>
              <a:spcAft>
                <a:spcPts val="600"/>
              </a:spcAft>
              <a:buFont typeface="Wingdings" panose="05000000000000000000" pitchFamily="2" charset="2"/>
              <a:buNone/>
              <a:defRPr/>
            </a:pPr>
            <a:r>
              <a:rPr lang="it-IT" altLang="it-IT" dirty="0" smtClean="0">
                <a:latin typeface="Gisha" panose="020B0502040204020203" pitchFamily="34" charset="-79"/>
                <a:cs typeface="Gisha" panose="020B0502040204020203" pitchFamily="34" charset="-79"/>
              </a:rPr>
              <a:t>la situazione finanziaria del cliente possa finanziare gli investimenti e il cliente possa sostenere eventuali perdite derivanti dagli investimenti;</a:t>
            </a:r>
          </a:p>
          <a:p>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9</a:t>
            </a:fld>
            <a:endParaRPr lang="en-US"/>
          </a:p>
        </p:txBody>
      </p:sp>
    </p:spTree>
    <p:extLst>
      <p:ext uri="{BB962C8B-B14F-4D97-AF65-F5344CB8AC3E}">
        <p14:creationId xmlns:p14="http://schemas.microsoft.com/office/powerpoint/2010/main" val="131503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96652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59857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6792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7177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40271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A27430-76DD-4ABD-9B8A-4FE6586DCE5A}"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5328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A27430-76DD-4ABD-9B8A-4FE6586DCE5A}" type="datetimeFigureOut">
              <a:rPr lang="en-US" smtClean="0"/>
              <a:pPr/>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02980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27430-76DD-4ABD-9B8A-4FE6586DCE5A}" type="datetimeFigureOut">
              <a:rPr lang="en-US" smtClean="0"/>
              <a:pPr/>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87439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27430-76DD-4ABD-9B8A-4FE6586DCE5A}" type="datetimeFigureOut">
              <a:rPr lang="en-US" smtClean="0"/>
              <a:pPr/>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17133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76108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08353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74A27430-76DD-4ABD-9B8A-4FE6586DCE5A}" type="datetimeFigureOut">
              <a:rPr lang="en-US" smtClean="0"/>
              <a:pPr/>
              <a:t>1/20/2020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9E6F7B45-2191-452B-90DB-207385614C81}" type="slidenum">
              <a:rPr lang="en-US" smtClean="0"/>
              <a:pPr/>
              <a:t>‹N›</a:t>
            </a:fld>
            <a:endParaRPr lang="en-US"/>
          </a:p>
        </p:txBody>
      </p:sp>
    </p:spTree>
    <p:extLst>
      <p:ext uri="{BB962C8B-B14F-4D97-AF65-F5344CB8AC3E}">
        <p14:creationId xmlns:p14="http://schemas.microsoft.com/office/powerpoint/2010/main" val="387561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hyperlink" Target="https://pixabay.com/it/portafoglio-contanti-1013789/"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hyperlink" Target="https://pixabay.com/it/bussola-gradi-nord-east-sud-west-2946958/" TargetMode="Externa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hyperlink" Target="https://pixabay.com/it/dente-di-leone-colorato-2817950/" TargetMode="Externa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hyperlink" Target="https://pixabay.com/it/elenco-via-escursionismo-direzione-3199323/" TargetMode="Externa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hyperlink" Target="https://pixabay.com/it/post-vecchio-lettere-vintage-3265217/" TargetMode="Externa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hyperlink" Target="https://pixabay.com/it/telefono-call-telefono-portatile-3179343/" TargetMode="Externa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hyperlink" Target="https://pixabay.com/it/contachilometri-tachimetro-dash-1285292/" TargetMode="Externa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hyperlink" Target="https://pixabay.com/it/obbligazioni-ceppi-pastoia-1781638/" TargetMode="Externa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17.png"/><Relationship Id="rId4" Type="http://schemas.openxmlformats.org/officeDocument/2006/relationships/hyperlink" Target="https://pixabay.com/it/freccia-mano-lavoro-prossimo-destra-2079328/"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 Id="rId5" Type="http://schemas.openxmlformats.org/officeDocument/2006/relationships/hyperlink" Target="https://pixabay.com/it/statua-giornale-strillone-notizie-2429151/"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hyperlink" Target="https://pixabay.com/it/contratto-stretta-di-mano-primavera-2098011/" TargetMode="Externa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hyperlink" Target="https://pixabay.com/it/portatile-ufficio-mano-scrittura-3196481/"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hyperlink" Target="https://pixabay.com/it/trading-analisi-forex-grafico-643723/" TargetMode="Externa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image" Target="../media/image21.png"/><Relationship Id="rId5" Type="http://schemas.openxmlformats.org/officeDocument/2006/relationships/hyperlink" Target="https://tympanus.net/Development/AnimatedCheckboxes/" TargetMode="Externa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hyperlink" Target="https://pixabay.com/it/vecchi-e-nuovi-balcone-ringhiera-101643/"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hyperlink" Target="https://pixabay.com/it/marocco-africa-deserto-marroc-123978/"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hyperlink" Target="https://pixabay.com/it/sociale-media-pensione-struttura-1989152/"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hyperlink" Target="https://pixabay.com/it/microscopio-diapositiva-ricerca-275984/"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hyperlink" Target="https://pixabay.com/it/aggiornamento-pensione-orologio-1672367/"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hyperlink" Target="https://pixabay.com/it/casella-degli-strumenti-presa-2645700/"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hyperlink" Target="https://pixabay.com/it/portafoglio-carta-di-credito-2292428/" TargetMode="Externa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493001" y="81894"/>
            <a:ext cx="342900" cy="335414"/>
          </a:xfrm>
          <a:prstGeom prst="ellipse">
            <a:avLst/>
          </a:prstGeom>
          <a:noFill/>
          <a:ln>
            <a:noFill/>
          </a:ln>
        </p:spPr>
        <p:txBody>
          <a:bodyPr wrap="square" lIns="68580" tIns="34290" rIns="68580" bIns="34290" rtlCol="0">
            <a:spAutoFit/>
          </a:bodyPr>
          <a:lstStyle/>
          <a:p>
            <a:pPr algn="ctr"/>
            <a:r>
              <a:rPr lang="en-US" sz="1100" dirty="0">
                <a:solidFill>
                  <a:srgbClr val="E5E7E7"/>
                </a:solidFill>
                <a:latin typeface="Lato Light" panose="020F0302020204030203" pitchFamily="34" charset="0"/>
                <a:sym typeface="Wingdings 2" panose="05020102010507070707" pitchFamily="18" charset="2"/>
              </a:rPr>
              <a:t></a:t>
            </a:r>
            <a:endParaRPr lang="en-US" sz="1100" dirty="0">
              <a:solidFill>
                <a:srgbClr val="E5E7E7"/>
              </a:solidFill>
              <a:latin typeface="Lato Light" panose="020F0302020204030203" pitchFamily="34" charset="0"/>
            </a:endParaRPr>
          </a:p>
        </p:txBody>
      </p:sp>
      <p:sp>
        <p:nvSpPr>
          <p:cNvPr id="18" name="Rectangle 17">
            <a:hlinkClick r:id="" action="ppaction://noaction"/>
          </p:cNvPr>
          <p:cNvSpPr/>
          <p:nvPr/>
        </p:nvSpPr>
        <p:spPr>
          <a:xfrm>
            <a:off x="7493001" y="81894"/>
            <a:ext cx="3429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100" dirty="0"/>
          </a:p>
        </p:txBody>
      </p:sp>
      <p:sp>
        <p:nvSpPr>
          <p:cNvPr id="2" name="Rettangolo 1">
            <a:extLst>
              <a:ext uri="{FF2B5EF4-FFF2-40B4-BE49-F238E27FC236}">
                <a16:creationId xmlns:a16="http://schemas.microsoft.com/office/drawing/2014/main" id="{42F6342F-5A1B-48DF-B654-D56E168BEE07}"/>
              </a:ext>
            </a:extLst>
          </p:cNvPr>
          <p:cNvSpPr/>
          <p:nvPr/>
        </p:nvSpPr>
        <p:spPr>
          <a:xfrm>
            <a:off x="0" y="652604"/>
            <a:ext cx="9144000" cy="333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sz="1800" dirty="0"/>
          </a:p>
        </p:txBody>
      </p:sp>
      <p:sp>
        <p:nvSpPr>
          <p:cNvPr id="12" name="Rounded Rectangle 11">
            <a:hlinkClick r:id="rId4" action="ppaction://hlinksldjump"/>
          </p:cNvPr>
          <p:cNvSpPr/>
          <p:nvPr/>
        </p:nvSpPr>
        <p:spPr>
          <a:xfrm>
            <a:off x="3543300" y="3071394"/>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800" b="1" spc="225" dirty="0">
                <a:solidFill>
                  <a:schemeClr val="tx1"/>
                </a:solidFill>
                <a:latin typeface="Lato Light" panose="020F0302020204030203" pitchFamily="34" charset="0"/>
              </a:rPr>
              <a:t>LEZIONE 6</a:t>
            </a:r>
          </a:p>
        </p:txBody>
      </p:sp>
      <p:sp>
        <p:nvSpPr>
          <p:cNvPr id="17" name="TextBox 15">
            <a:extLst>
              <a:ext uri="{FF2B5EF4-FFF2-40B4-BE49-F238E27FC236}">
                <a16:creationId xmlns:a16="http://schemas.microsoft.com/office/drawing/2014/main" id="{64309341-FD8B-4313-BC02-959B0DA115C2}"/>
              </a:ext>
            </a:extLst>
          </p:cNvPr>
          <p:cNvSpPr txBox="1"/>
          <p:nvPr/>
        </p:nvSpPr>
        <p:spPr>
          <a:xfrm>
            <a:off x="0" y="1579783"/>
            <a:ext cx="9144000" cy="961802"/>
          </a:xfrm>
          <a:prstGeom prst="rect">
            <a:avLst/>
          </a:prstGeom>
          <a:noFill/>
        </p:spPr>
        <p:txBody>
          <a:bodyPr wrap="square" lIns="68580" tIns="34290" rIns="68580" bIns="34290" rtlCol="0">
            <a:spAutoFit/>
          </a:bodyPr>
          <a:lstStyle/>
          <a:p>
            <a:pPr algn="ctr"/>
            <a:endParaRPr lang="it-IT" sz="1800" dirty="0">
              <a:latin typeface="Merriweather" panose="00000500000000000000" pitchFamily="2" charset="0"/>
            </a:endParaRPr>
          </a:p>
          <a:p>
            <a:pPr algn="ctr"/>
            <a:r>
              <a:rPr lang="it-IT" sz="2000" dirty="0">
                <a:solidFill>
                  <a:srgbClr val="FF0000"/>
                </a:solidFill>
                <a:latin typeface="Gisha" pitchFamily="34" charset="-79"/>
                <a:cs typeface="Gisha" pitchFamily="34" charset="-79"/>
              </a:rPr>
              <a:t>Modulo 1 </a:t>
            </a:r>
          </a:p>
          <a:p>
            <a:pPr algn="ctr"/>
            <a:r>
              <a:rPr lang="it-IT" sz="2000" dirty="0">
                <a:solidFill>
                  <a:srgbClr val="FF0000"/>
                </a:solidFill>
                <a:latin typeface="Gisha" pitchFamily="34" charset="-79"/>
                <a:cs typeface="Gisha" pitchFamily="34" charset="-79"/>
              </a:rPr>
              <a:t>Gestione di portafoglio e valutazione di adeguatezza</a:t>
            </a:r>
            <a:endParaRPr lang="en-US" sz="2000" dirty="0">
              <a:solidFill>
                <a:srgbClr val="FF0000"/>
              </a:solidFill>
              <a:latin typeface="Gisha" pitchFamily="34" charset="-79"/>
              <a:cs typeface="Gisha" pitchFamily="34" charset="-79"/>
            </a:endParaRPr>
          </a:p>
        </p:txBody>
      </p:sp>
      <p:sp>
        <p:nvSpPr>
          <p:cNvPr id="20" name="Rectangle 4">
            <a:extLst>
              <a:ext uri="{FF2B5EF4-FFF2-40B4-BE49-F238E27FC236}">
                <a16:creationId xmlns:a16="http://schemas.microsoft.com/office/drawing/2014/main" id="{6F92717E-7CDE-4CCC-A194-5CC8A5A8F348}"/>
              </a:ext>
            </a:extLst>
          </p:cNvPr>
          <p:cNvSpPr/>
          <p:nvPr/>
        </p:nvSpPr>
        <p:spPr>
          <a:xfrm>
            <a:off x="1" y="808087"/>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r>
              <a:rPr lang="it-IT" sz="2800" dirty="0">
                <a:latin typeface="Gisha" pitchFamily="34" charset="-79"/>
                <a:cs typeface="Gisha" pitchFamily="34" charset="-79"/>
              </a:rPr>
              <a:t>Gestione di portafoglio e valutazione di adeguatezza</a:t>
            </a:r>
          </a:p>
        </p:txBody>
      </p:sp>
      <p:sp>
        <p:nvSpPr>
          <p:cNvPr id="10" name="CasellaDiTesto 9"/>
          <p:cNvSpPr txBox="1"/>
          <p:nvPr/>
        </p:nvSpPr>
        <p:spPr>
          <a:xfrm>
            <a:off x="3368040" y="69275"/>
            <a:ext cx="2188869" cy="584775"/>
          </a:xfrm>
          <a:prstGeom prst="rect">
            <a:avLst/>
          </a:prstGeom>
          <a:noFill/>
        </p:spPr>
        <p:txBody>
          <a:bodyPr wrap="none" rtlCol="0">
            <a:spAutoFit/>
          </a:bodyPr>
          <a:lstStyle/>
          <a:p>
            <a:r>
              <a:rPr lang="it-IT" sz="3200" dirty="0" err="1">
                <a:latin typeface="Gisha" pitchFamily="34" charset="-79"/>
                <a:cs typeface="Gisha" pitchFamily="34" charset="-79"/>
              </a:rPr>
              <a:t>Storyboard</a:t>
            </a:r>
            <a:endParaRPr lang="it-IT" sz="3200" dirty="0">
              <a:latin typeface="Gisha" pitchFamily="34" charset="-79"/>
              <a:cs typeface="Gisha" pitchFamily="34" charset="-79"/>
            </a:endParaRPr>
          </a:p>
        </p:txBody>
      </p:sp>
      <p:sp>
        <p:nvSpPr>
          <p:cNvPr id="13" name="Rectangle 4">
            <a:extLst>
              <a:ext uri="{FF2B5EF4-FFF2-40B4-BE49-F238E27FC236}">
                <a16:creationId xmlns:a16="http://schemas.microsoft.com/office/drawing/2014/main" id="{A2373C69-AC25-44B2-9622-F5AAEA015FCA}"/>
              </a:ext>
            </a:extLst>
          </p:cNvPr>
          <p:cNvSpPr/>
          <p:nvPr/>
        </p:nvSpPr>
        <p:spPr>
          <a:xfrm>
            <a:off x="1" y="4619161"/>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endParaRPr lang="it-IT" sz="2800" dirty="0">
              <a:latin typeface="Gisha" pitchFamily="34" charset="-79"/>
              <a:cs typeface="Gisha" pitchFamily="34" charset="-79"/>
            </a:endParaRPr>
          </a:p>
        </p:txBody>
      </p:sp>
      <p:sp>
        <p:nvSpPr>
          <p:cNvPr id="16" name="TextBox 15"/>
          <p:cNvSpPr txBox="1"/>
          <p:nvPr/>
        </p:nvSpPr>
        <p:spPr>
          <a:xfrm>
            <a:off x="0" y="3694589"/>
            <a:ext cx="9144000" cy="931024"/>
          </a:xfrm>
          <a:prstGeom prst="rect">
            <a:avLst/>
          </a:prstGeom>
          <a:noFill/>
        </p:spPr>
        <p:txBody>
          <a:bodyPr wrap="square" lIns="68580" tIns="34290" rIns="68580" bIns="34290" rtlCol="0">
            <a:spAutoFit/>
          </a:bodyPr>
          <a:lstStyle/>
          <a:p>
            <a:pPr algn="ctr"/>
            <a:r>
              <a:rPr lang="it-IT" sz="2800" dirty="0">
                <a:latin typeface="Gisha" panose="020B0502040204020203" pitchFamily="34" charset="-79"/>
                <a:cs typeface="Gisha" panose="020B0502040204020203" pitchFamily="34" charset="-79"/>
              </a:rPr>
              <a:t>I CAMBIAMENTI DEL PORTAFOGLIO E GLI OBBLIGHI DI COMUNICAZIONE</a:t>
            </a:r>
            <a:endParaRPr lang="en-US" sz="2800" dirty="0">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776256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55FACDD-AE67-4BBE-8607-D65E5DFF64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7206"/>
          <a:stretch/>
        </p:blipFill>
        <p:spPr>
          <a:xfrm>
            <a:off x="18646" y="0"/>
            <a:ext cx="5616261"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Politiche e procedure interne 2/3</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9</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https://pixabay.com/it/portafoglio-contanti-1013789/</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429000" y="3411919"/>
            <a:ext cx="5590965" cy="1272143"/>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eventuali conflitti di interesse non influiscano negativamente sulla qualità della valutazione dell’adeguatezza.</a:t>
            </a:r>
          </a:p>
          <a:p>
            <a:pPr>
              <a:lnSpc>
                <a:spcPts val="2000"/>
              </a:lnSpc>
              <a:spcAft>
                <a:spcPts val="600"/>
              </a:spcAft>
              <a:defRPr/>
            </a:pPr>
            <a:r>
              <a:rPr lang="it-IT" altLang="it-IT" dirty="0">
                <a:latin typeface="Gisha" panose="020B0502040204020203" pitchFamily="34" charset="-79"/>
                <a:cs typeface="Gisha" panose="020B0502040204020203" pitchFamily="34" charset="-79"/>
              </a:rPr>
              <a:t>(ESMA, Orientamento generale 8. par. 60)</a:t>
            </a:r>
          </a:p>
          <a:p>
            <a:pPr marL="285750" indent="-285750">
              <a:lnSpc>
                <a:spcPts val="2000"/>
              </a:lnSpc>
              <a:spcAft>
                <a:spcPts val="600"/>
              </a:spcAft>
              <a:buFont typeface="Wingdings" panose="05000000000000000000" pitchFamily="2" charset="2"/>
              <a:buChar char="ü"/>
              <a:defRPr/>
            </a:pPr>
            <a:endParaRPr lang="it-IT" altLang="it-IT" dirty="0">
              <a:latin typeface="Gisha" panose="020B0502040204020203" pitchFamily="34" charset="-79"/>
              <a:cs typeface="Gisha" panose="020B0502040204020203" pitchFamily="34" charset="-79"/>
            </a:endParaRPr>
          </a:p>
        </p:txBody>
      </p:sp>
      <p:sp>
        <p:nvSpPr>
          <p:cNvPr id="21" name="TextBox 18">
            <a:extLst>
              <a:ext uri="{FF2B5EF4-FFF2-40B4-BE49-F238E27FC236}">
                <a16:creationId xmlns:a16="http://schemas.microsoft.com/office/drawing/2014/main" id="{B7B2E700-1150-4109-A13E-067DCEEA8FBA}"/>
              </a:ext>
            </a:extLst>
          </p:cNvPr>
          <p:cNvSpPr txBox="1"/>
          <p:nvPr/>
        </p:nvSpPr>
        <p:spPr>
          <a:xfrm>
            <a:off x="3336491" y="1045137"/>
            <a:ext cx="5683474" cy="1355564"/>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tutte le raccomandazioni personali o le operazioni effettuate nel corso della prestazione di un servizio di consulenza in materia di investimenti o di gestione di portafogli, in caso di prodotti illiquidi, tengano conto del periodo di tempo per cui il cliente è disposto a conservare l’investimento; </a:t>
            </a:r>
          </a:p>
        </p:txBody>
      </p:sp>
      <p:sp>
        <p:nvSpPr>
          <p:cNvPr id="20" name="Ovale 19">
            <a:extLst>
              <a:ext uri="{FF2B5EF4-FFF2-40B4-BE49-F238E27FC236}">
                <a16:creationId xmlns:a16="http://schemas.microsoft.com/office/drawing/2014/main" id="{C94A9D3D-1B8D-49CB-937E-E03530C12FA6}"/>
              </a:ext>
            </a:extLst>
          </p:cNvPr>
          <p:cNvSpPr/>
          <p:nvPr/>
        </p:nvSpPr>
        <p:spPr>
          <a:xfrm>
            <a:off x="3274168" y="5138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274169" y="25998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31500503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7DE0F6E-A940-484C-B75C-9BBE3461FA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683"/>
          <a:stretch/>
        </p:blipFill>
        <p:spPr>
          <a:xfrm>
            <a:off x="-1621" y="-12900"/>
            <a:ext cx="5811346" cy="513582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440603" y="-12899"/>
            <a:ext cx="5692139" cy="515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Politiche e procedure interne 3/3</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10</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https://pixabay.com/it/bussola-gradi-nord-east-sud-west-2946958/</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id="{35C11A15-4910-45BE-B923-82A9F10F7695}"/>
              </a:ext>
            </a:extLst>
          </p:cNvPr>
          <p:cNvSpPr/>
          <p:nvPr/>
        </p:nvSpPr>
        <p:spPr>
          <a:xfrm>
            <a:off x="3537224" y="52090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id="{E179C0BC-C59A-42F0-82EA-FBA402410073}"/>
              </a:ext>
            </a:extLst>
          </p:cNvPr>
          <p:cNvSpPr txBox="1"/>
          <p:nvPr/>
        </p:nvSpPr>
        <p:spPr>
          <a:xfrm>
            <a:off x="3727680" y="1579201"/>
            <a:ext cx="5433143" cy="2381486"/>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Come si è visto, l'articolo 54, par. 9, del regolamento delegato 565/2017(UE) prevede che gli intermediari dispongano di appropriate politiche e procedure, dimostrabili, per assicurare di essere in grado di comprendere la natura e le caratteristiche, compresi i costi e i rischi, dei servizi di investimento e degli strumenti finanziari selezionati per i clienti e di valutare, tenendo conto dei costi e della complessità, se servizi di investimento o strumenti finanziari equivalenti possano corrispondere al profilo del cliente.</a:t>
            </a:r>
          </a:p>
        </p:txBody>
      </p:sp>
    </p:spTree>
    <p:custDataLst>
      <p:tags r:id="rId1"/>
    </p:custDataLst>
    <p:extLst>
      <p:ext uri="{BB962C8B-B14F-4D97-AF65-F5344CB8AC3E}">
        <p14:creationId xmlns:p14="http://schemas.microsoft.com/office/powerpoint/2010/main" val="11486081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DBD5409C-3567-4179-A098-3F72E9D4239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074" r="15094"/>
          <a:stretch/>
        </p:blipFill>
        <p:spPr>
          <a:xfrm>
            <a:off x="-21629" y="2482"/>
            <a:ext cx="7587094" cy="5120448"/>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19540" y="790023"/>
              <a:ext cx="3482977" cy="1909405"/>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prestano il servizio di gestione del portafoglio che comporta dei cambiamenti negli investimenti, mediante la vendita di uno strumento e l'acquisto di un altro o mediante l'esercizio del diritto di apportare una modifica a uno strumento esistente, gli intermediari raccolgono le necessarie informazioni sugli investimenti esistenti del cliente e sui nuovi investimenti raccomandati e effettuano un'analisi dei costi e benefici del cambiamento, in modo tale da essere ragionevolmente in grado di dimostrare che i benefici del cambiamento sono maggiori dei relativi costi (articolo 54, par. 11, del regolamento delegato 565/2017).</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 cambiamenti nella composizione del portafoglio gestito 1/2 </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11</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https://pixabay.com/it/dente-di-leone-colorato-2817950/</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9" name="Ovale 18">
            <a:extLst>
              <a:ext uri="{FF2B5EF4-FFF2-40B4-BE49-F238E27FC236}">
                <a16:creationId xmlns:a16="http://schemas.microsoft.com/office/drawing/2014/main" id="{16800B43-C8FD-4714-8342-8E4DCDEA32E5}"/>
              </a:ext>
            </a:extLst>
          </p:cNvPr>
          <p:cNvSpPr/>
          <p:nvPr/>
        </p:nvSpPr>
        <p:spPr>
          <a:xfrm>
            <a:off x="3820246" y="5253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Tree>
    <p:custDataLst>
      <p:tags r:id="rId1"/>
    </p:custDataLst>
    <p:extLst>
      <p:ext uri="{BB962C8B-B14F-4D97-AF65-F5344CB8AC3E}">
        <p14:creationId xmlns:p14="http://schemas.microsoft.com/office/powerpoint/2010/main" val="2730336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468F153-C143-452A-B9B8-AB1F3939940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5995"/>
          <a:stretch/>
        </p:blipFill>
        <p:spPr>
          <a:xfrm>
            <a:off x="0" y="-12900"/>
            <a:ext cx="5467699" cy="515639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816744" y="1004126"/>
              <a:ext cx="3482977" cy="1401821"/>
            </a:xfrm>
            <a:prstGeom prst="rect">
              <a:avLst/>
            </a:prstGeom>
            <a:grpFill/>
          </p:spPr>
          <p:txBody>
            <a:bodyPr wrap="square" rtlCol="0">
              <a:spAutoFit/>
            </a:bodyPr>
            <a:lstStyle/>
            <a:p>
              <a:pPr>
                <a:lnSpc>
                  <a:spcPts val="2000"/>
                </a:lnSpc>
                <a:spcAft>
                  <a:spcPts val="600"/>
                </a:spcAft>
                <a:defRPr/>
              </a:pPr>
              <a:r>
                <a:rPr lang="it-IT" altLang="it-IT" b="1" dirty="0">
                  <a:latin typeface="Gisha" panose="020B0502040204020203" pitchFamily="34" charset="-79"/>
                  <a:cs typeface="Gisha" panose="020B0502040204020203" pitchFamily="34" charset="-79"/>
                </a:rPr>
                <a:t>NB:</a:t>
              </a:r>
              <a:r>
                <a:rPr lang="it-IT" altLang="it-IT" dirty="0">
                  <a:latin typeface="Gisha" panose="020B0502040204020203" pitchFamily="34" charset="-79"/>
                  <a:cs typeface="Gisha" panose="020B0502040204020203" pitchFamily="34" charset="-79"/>
                </a:rPr>
                <a:t> Secondo il considerando 89 del regolamento delegato 565/2017, una raccomandazione o una richiesta fatta, o una consulenza data, da un gestore del portafoglio ad un cliente affinché questi gli dia o modifichi il mandato che definisce i limiti della sua discrezionalità dovrebbe essere considerata una raccomandazione (cioè una consulenza) ai sensi dell'articolo 25, paragrafo 2, della </a:t>
              </a:r>
              <a:r>
                <a:rPr lang="it-IT" altLang="it-IT" dirty="0" err="1">
                  <a:latin typeface="Gisha" panose="020B0502040204020203" pitchFamily="34" charset="-79"/>
                  <a:cs typeface="Gisha" panose="020B0502040204020203" pitchFamily="34" charset="-79"/>
                </a:rPr>
                <a:t>MiFID</a:t>
              </a:r>
              <a:r>
                <a:rPr lang="it-IT" altLang="it-IT" dirty="0">
                  <a:latin typeface="Gisha" panose="020B0502040204020203" pitchFamily="34" charset="-79"/>
                  <a:cs typeface="Gisha" panose="020B0502040204020203" pitchFamily="34" charset="-79"/>
                </a:rPr>
                <a:t> 2 e, quindi, soggetta alla valutazione di adeguatezza.</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 cambiamenti nella composizione del portafoglio gestito 2/2 </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12</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https://pixabay.com/it/elenco-via-escursionismo-direzione-3199323/</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9" name="Ovale 18">
            <a:extLst>
              <a:ext uri="{FF2B5EF4-FFF2-40B4-BE49-F238E27FC236}">
                <a16:creationId xmlns:a16="http://schemas.microsoft.com/office/drawing/2014/main" id="{16800B43-C8FD-4714-8342-8E4DCDEA32E5}"/>
              </a:ext>
            </a:extLst>
          </p:cNvPr>
          <p:cNvSpPr/>
          <p:nvPr/>
        </p:nvSpPr>
        <p:spPr>
          <a:xfrm>
            <a:off x="3820246" y="5253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Tree>
    <p:custDataLst>
      <p:tags r:id="rId1"/>
    </p:custDataLst>
    <p:extLst>
      <p:ext uri="{BB962C8B-B14F-4D97-AF65-F5344CB8AC3E}">
        <p14:creationId xmlns:p14="http://schemas.microsoft.com/office/powerpoint/2010/main" val="17304357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52F6649D-2619-42A6-BD68-7F31D7B626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6" y="3128"/>
            <a:ext cx="7734600" cy="5119802"/>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19540" y="1022603"/>
              <a:ext cx="3234251" cy="1465227"/>
            </a:xfrm>
            <a:prstGeom prst="rect">
              <a:avLst/>
            </a:prstGeom>
            <a:grpFill/>
          </p:spPr>
          <p:txBody>
            <a:bodyPr wrap="square" rtlCol="0">
              <a:spAutoFit/>
            </a:bodyPr>
            <a:lstStyle/>
            <a:p>
              <a:pPr>
                <a:lnSpc>
                  <a:spcPts val="2000"/>
                </a:lnSpc>
                <a:spcAft>
                  <a:spcPts val="600"/>
                </a:spcAft>
                <a:defRPr/>
              </a:pPr>
              <a:r>
                <a:rPr lang="it-IT" altLang="it-IT" b="1" dirty="0">
                  <a:latin typeface="Gisha" panose="020B0502040204020203" pitchFamily="34" charset="-79"/>
                  <a:cs typeface="Gisha" panose="020B0502040204020203" pitchFamily="34" charset="-79"/>
                </a:rPr>
                <a:t>Riguardo alla valutazione di adeguatezza</a:t>
              </a:r>
              <a:r>
                <a:rPr lang="it-IT" altLang="it-IT" dirty="0">
                  <a:latin typeface="Gisha" panose="020B0502040204020203" pitchFamily="34" charset="-79"/>
                  <a:cs typeface="Gisha" panose="020B0502040204020203" pitchFamily="34" charset="-79"/>
                </a:rPr>
                <a:t>, l'articolo 25, par. 6, della </a:t>
              </a:r>
              <a:r>
                <a:rPr lang="it-IT" altLang="it-IT" dirty="0" err="1">
                  <a:latin typeface="Gisha" panose="020B0502040204020203" pitchFamily="34" charset="-79"/>
                  <a:cs typeface="Gisha" panose="020B0502040204020203" pitchFamily="34" charset="-79"/>
                </a:rPr>
                <a:t>MiFID</a:t>
              </a:r>
              <a:r>
                <a:rPr lang="it-IT" altLang="it-IT" dirty="0">
                  <a:latin typeface="Gisha" panose="020B0502040204020203" pitchFamily="34" charset="-79"/>
                  <a:cs typeface="Gisha" panose="020B0502040204020203" pitchFamily="34" charset="-79"/>
                </a:rPr>
                <a:t> 2 prevede che:</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se un’impresa di investimento (un intermediario) offre la gestione di portafoglio, la relazione periodica sul servizio prestato dovrà contenere una dichiarazione aggiornata che spieghi perché l’investimento corrisponde alle preferenze, agli obiettivi e alle altre caratteristiche del cliente.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 Obblighi di comunicazione riguardo alla gestione del portafoglio 1/6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13</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https://pixabay.com/it/post-vecchio-lettere-vintage-3265217/</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9" name="Ovale 18">
            <a:extLst>
              <a:ext uri="{FF2B5EF4-FFF2-40B4-BE49-F238E27FC236}">
                <a16:creationId xmlns:a16="http://schemas.microsoft.com/office/drawing/2014/main" id="{16800B43-C8FD-4714-8342-8E4DCDEA32E5}"/>
              </a:ext>
            </a:extLst>
          </p:cNvPr>
          <p:cNvSpPr/>
          <p:nvPr/>
        </p:nvSpPr>
        <p:spPr>
          <a:xfrm>
            <a:off x="3820246" y="525368"/>
            <a:ext cx="613209" cy="3039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2-3</a:t>
            </a:r>
          </a:p>
        </p:txBody>
      </p:sp>
    </p:spTree>
    <p:custDataLst>
      <p:tags r:id="rId1"/>
    </p:custDataLst>
    <p:extLst>
      <p:ext uri="{BB962C8B-B14F-4D97-AF65-F5344CB8AC3E}">
        <p14:creationId xmlns:p14="http://schemas.microsoft.com/office/powerpoint/2010/main" val="20341855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F6A85CF-8DF8-497C-AC43-9AE96EE8D4B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1181"/>
          <a:stretch/>
        </p:blipFill>
        <p:spPr>
          <a:xfrm>
            <a:off x="-8750" y="-12900"/>
            <a:ext cx="4549385" cy="515639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843903" y="482835"/>
              <a:ext cx="3404370" cy="2856896"/>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Laddove le imprese di investimento (gli intermediari)  che prestano servizi di gestione del portafoglio siano tenute a fornire ai clienti o ai potenziali clienti informazioni sui tipi di strumenti finanziari che possono essere inclusi nel portafoglio del cliente e sui tipi di operazioni che possono essere eseguite su tali strumenti, dette informazioni dovrebbero indicare separatamente se l'impresa di investimento avrà il mandato per investire in strumenti finanziari non ammessi alla negoziazione in un mercato regolamentato, in derivati o in strumenti illiquidi o ad alta volatilità o per procedere a vendite allo scoperto, acquisti tramite fondi presi a prestito, operazioni di finanziamento tramite titoli o qualsiasi operazione che implichi pagamenti di margini, deposito di garanzie o rischio di cambio.</a:t>
              </a:r>
            </a:p>
            <a:p>
              <a:pPr>
                <a:lnSpc>
                  <a:spcPts val="2000"/>
                </a:lnSpc>
                <a:spcAft>
                  <a:spcPts val="600"/>
                </a:spcAft>
                <a:defRPr/>
              </a:pPr>
              <a:r>
                <a:rPr lang="it-IT" altLang="it-IT" dirty="0">
                  <a:latin typeface="Gisha" panose="020B0502040204020203" pitchFamily="34" charset="-79"/>
                  <a:cs typeface="Gisha" panose="020B0502040204020203" pitchFamily="34" charset="-79"/>
                </a:rPr>
                <a:t>(Regolamento delegato 565/2017 (UE) , considerando 94)</a:t>
              </a:r>
            </a:p>
            <a:p>
              <a:pPr>
                <a:lnSpc>
                  <a:spcPts val="2000"/>
                </a:lnSpc>
                <a:spcAft>
                  <a:spcPts val="600"/>
                </a:spcAft>
                <a:defRPr/>
              </a:pPr>
              <a:r>
                <a:rPr lang="it-IT" altLang="it-IT" dirty="0">
                  <a:latin typeface="Gisha" panose="020B0502040204020203" pitchFamily="34" charset="-79"/>
                  <a:cs typeface="Gisha" panose="020B0502040204020203" pitchFamily="34" charset="-79"/>
                </a:rPr>
                <a:t>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 Obblighi di comunicazione riguardo alla gestione del portafoglio 2/6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14</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https://pixabay.com/it/telefono-call-telefono-portatile-3179343/</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9" name="Ovale 18">
            <a:extLst>
              <a:ext uri="{FF2B5EF4-FFF2-40B4-BE49-F238E27FC236}">
                <a16:creationId xmlns:a16="http://schemas.microsoft.com/office/drawing/2014/main" id="{16800B43-C8FD-4714-8342-8E4DCDEA32E5}"/>
              </a:ext>
            </a:extLst>
          </p:cNvPr>
          <p:cNvSpPr/>
          <p:nvPr/>
        </p:nvSpPr>
        <p:spPr>
          <a:xfrm>
            <a:off x="3820246" y="5253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Tree>
    <p:custDataLst>
      <p:tags r:id="rId1"/>
    </p:custDataLst>
    <p:extLst>
      <p:ext uri="{BB962C8B-B14F-4D97-AF65-F5344CB8AC3E}">
        <p14:creationId xmlns:p14="http://schemas.microsoft.com/office/powerpoint/2010/main" val="15015847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07EDDD5-4544-4B9B-AA35-F5C6EFFAF3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850"/>
          <a:stretch/>
        </p:blipFill>
        <p:spPr>
          <a:xfrm>
            <a:off x="16414" y="-8872"/>
            <a:ext cx="5689933" cy="5152371"/>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Obblighi di comunicazione riguardo alla gestione del portafoglio 3/6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15</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https://pixabay.com/it/contachilometri-tachimetro-dash-1285292/</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500850" y="3077103"/>
            <a:ext cx="5464523" cy="1708160"/>
          </a:xfrm>
          <a:prstGeom prst="rect">
            <a:avLst/>
          </a:prstGeom>
          <a:noFill/>
        </p:spPr>
        <p:txBody>
          <a:bodyPr wrap="square" rtlCol="0">
            <a:spAutoFit/>
          </a:bodyPr>
          <a:lstStyle/>
          <a:p>
            <a:pPr>
              <a:lnSpc>
                <a:spcPts val="2000"/>
              </a:lnSpc>
              <a:spcAft>
                <a:spcPts val="600"/>
              </a:spcAft>
              <a:defRPr/>
            </a:pPr>
            <a:r>
              <a:rPr lang="it-IT" altLang="it-IT" b="1" dirty="0">
                <a:latin typeface="Gisha" panose="020B0502040204020203" pitchFamily="34" charset="-79"/>
                <a:cs typeface="Gisha" panose="020B0502040204020203" pitchFamily="34" charset="-79"/>
              </a:rPr>
              <a:t>Nel caso della gestione del portafoglio, tale automatismo dovrebbe innescarsi a un deprezzamento del 10% e ai successivi multipli del 10% del valore totale del portafoglio complessivo e non dovrebbe essere applicato alle singole partecipazioni. </a:t>
            </a:r>
          </a:p>
          <a:p>
            <a:pPr>
              <a:lnSpc>
                <a:spcPts val="2000"/>
              </a:lnSpc>
              <a:spcAft>
                <a:spcPts val="600"/>
              </a:spcAft>
              <a:defRPr/>
            </a:pPr>
            <a:r>
              <a:rPr lang="it-IT" altLang="it-IT" dirty="0">
                <a:latin typeface="Gisha" panose="020B0502040204020203" pitchFamily="34" charset="-79"/>
                <a:cs typeface="Gisha" panose="020B0502040204020203" pitchFamily="34" charset="-79"/>
              </a:rPr>
              <a:t>(Regolamento delegato 565/2017 (UE) , considerando 95)</a:t>
            </a:r>
          </a:p>
        </p:txBody>
      </p:sp>
      <p:sp>
        <p:nvSpPr>
          <p:cNvPr id="21" name="TextBox 18">
            <a:extLst>
              <a:ext uri="{FF2B5EF4-FFF2-40B4-BE49-F238E27FC236}">
                <a16:creationId xmlns:a16="http://schemas.microsoft.com/office/drawing/2014/main" id="{B7B2E700-1150-4109-A13E-067DCEEA8FBA}"/>
              </a:ext>
            </a:extLst>
          </p:cNvPr>
          <p:cNvSpPr txBox="1"/>
          <p:nvPr/>
        </p:nvSpPr>
        <p:spPr>
          <a:xfrm>
            <a:off x="3480562" y="1250586"/>
            <a:ext cx="5683474" cy="586122"/>
          </a:xfrm>
          <a:prstGeom prst="rect">
            <a:avLst/>
          </a:prstGeom>
          <a:noFill/>
        </p:spPr>
        <p:txBody>
          <a:bodyPr wrap="square" rtlCol="0">
            <a:spAutoFit/>
          </a:bodyPr>
          <a:lstStyle/>
          <a:p>
            <a:pPr>
              <a:lnSpc>
                <a:spcPts val="2000"/>
              </a:lnSpc>
              <a:defRPr/>
            </a:pPr>
            <a:r>
              <a:rPr lang="it-IT" altLang="it-IT" dirty="0">
                <a:latin typeface="Gisha" panose="020B0502040204020203" pitchFamily="34" charset="-79"/>
                <a:cs typeface="Gisha" panose="020B0502040204020203" pitchFamily="34" charset="-79"/>
              </a:rPr>
              <a:t>I clienti dovrebbero essere informati delle prestazioni del loro portafoglio e dei deprezzamenti degli investimenti iniziali. </a:t>
            </a:r>
          </a:p>
        </p:txBody>
      </p:sp>
      <p:sp>
        <p:nvSpPr>
          <p:cNvPr id="20" name="Ovale 19">
            <a:extLst>
              <a:ext uri="{FF2B5EF4-FFF2-40B4-BE49-F238E27FC236}">
                <a16:creationId xmlns:a16="http://schemas.microsoft.com/office/drawing/2014/main" id="{C94A9D3D-1B8D-49CB-937E-E03530C12FA6}"/>
              </a:ext>
            </a:extLst>
          </p:cNvPr>
          <p:cNvSpPr/>
          <p:nvPr/>
        </p:nvSpPr>
        <p:spPr>
          <a:xfrm>
            <a:off x="3274168" y="5138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274169" y="25998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26646521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97F35F89-811E-4D66-B82E-8BD3DA9610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0"/>
            <a:ext cx="9144001" cy="5042646"/>
          </a:xfrm>
          <a:prstGeom prst="rect">
            <a:avLst/>
          </a:prstGeom>
        </p:spPr>
      </p:pic>
      <p:sp>
        <p:nvSpPr>
          <p:cNvPr id="4" name="Rettangolo 3">
            <a:extLst>
              <a:ext uri="{FF2B5EF4-FFF2-40B4-BE49-F238E27FC236}">
                <a16:creationId xmlns:a16="http://schemas.microsoft.com/office/drawing/2014/main" id="{2A7AE87D-EEE1-4363-96D8-E444F28244B0}"/>
              </a:ext>
            </a:extLst>
          </p:cNvPr>
          <p:cNvSpPr/>
          <p:nvPr/>
        </p:nvSpPr>
        <p:spPr>
          <a:xfrm>
            <a:off x="-21629" y="4075361"/>
            <a:ext cx="9190682" cy="1068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8"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934FA3BC-888F-45E3-AD4A-72DFC9D800CF}"/>
              </a:ext>
            </a:extLst>
          </p:cNvPr>
          <p:cNvSpPr txBox="1"/>
          <p:nvPr/>
        </p:nvSpPr>
        <p:spPr>
          <a:xfrm>
            <a:off x="567104" y="62759"/>
            <a:ext cx="6992795"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Obblighi di comunicazione riguardo alla gestione del portafoglio 4/6</a:t>
            </a:r>
          </a:p>
        </p:txBody>
      </p:sp>
      <p:sp>
        <p:nvSpPr>
          <p:cNvPr id="25" name="CasellaDiTesto 24">
            <a:extLst>
              <a:ext uri="{FF2B5EF4-FFF2-40B4-BE49-F238E27FC236}">
                <a16:creationId xmlns:a16="http://schemas.microsoft.com/office/drawing/2014/main" id="{80469FC8-B5D6-4BBE-85C4-42D5E7986638}"/>
              </a:ext>
            </a:extLst>
          </p:cNvPr>
          <p:cNvSpPr txBox="1"/>
          <p:nvPr/>
        </p:nvSpPr>
        <p:spPr>
          <a:xfrm>
            <a:off x="8799616" y="59188"/>
            <a:ext cx="429363" cy="307777"/>
          </a:xfrm>
          <a:prstGeom prst="rect">
            <a:avLst/>
          </a:prstGeom>
          <a:noFill/>
        </p:spPr>
        <p:txBody>
          <a:bodyPr wrap="square" rtlCol="0">
            <a:spAutoFit/>
          </a:bodyPr>
          <a:lstStyle/>
          <a:p>
            <a:r>
              <a:rPr lang="it-IT" dirty="0">
                <a:solidFill>
                  <a:schemeClr val="bg1"/>
                </a:solidFill>
              </a:rPr>
              <a:t>16</a:t>
            </a:r>
          </a:p>
        </p:txBody>
      </p:sp>
      <p:sp>
        <p:nvSpPr>
          <p:cNvPr id="27" name="Rettangolo 26">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https://pixabay.com/it/obbligazioni-ceppi-pastoia-1781638/</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38" name="Ovale 37">
            <a:extLst>
              <a:ext uri="{FF2B5EF4-FFF2-40B4-BE49-F238E27FC236}">
                <a16:creationId xmlns:a16="http://schemas.microsoft.com/office/drawing/2014/main" id="{FF3BA2CB-58E3-4DFC-8F62-07E565B912E7}"/>
              </a:ext>
            </a:extLst>
          </p:cNvPr>
          <p:cNvSpPr/>
          <p:nvPr/>
        </p:nvSpPr>
        <p:spPr>
          <a:xfrm>
            <a:off x="-1" y="56609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6" name="Ovale 35">
            <a:extLst>
              <a:ext uri="{FF2B5EF4-FFF2-40B4-BE49-F238E27FC236}">
                <a16:creationId xmlns:a16="http://schemas.microsoft.com/office/drawing/2014/main" id="{FF3BA2CB-58E3-4DFC-8F62-07E565B912E7}"/>
              </a:ext>
            </a:extLst>
          </p:cNvPr>
          <p:cNvSpPr/>
          <p:nvPr/>
        </p:nvSpPr>
        <p:spPr>
          <a:xfrm>
            <a:off x="40430" y="384720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5" name="TextBox 10">
            <a:hlinkClick r:id="" action="ppaction://noaction"/>
            <a:extLst>
              <a:ext uri="{FF2B5EF4-FFF2-40B4-BE49-F238E27FC236}">
                <a16:creationId xmlns:a16="http://schemas.microsoft.com/office/drawing/2014/main" id="{2F15BA41-BD55-404D-888B-892CA57566A6}"/>
              </a:ext>
            </a:extLst>
          </p:cNvPr>
          <p:cNvSpPr txBox="1"/>
          <p:nvPr/>
        </p:nvSpPr>
        <p:spPr>
          <a:xfrm>
            <a:off x="30257" y="4069376"/>
            <a:ext cx="9190682" cy="1118255"/>
          </a:xfrm>
          <a:prstGeom prst="rect">
            <a:avLst/>
          </a:prstGeom>
          <a:noFill/>
        </p:spPr>
        <p:txBody>
          <a:bodyPr wrap="square" rtlCol="0">
            <a:spAutoFit/>
          </a:bodyPr>
          <a:lstStyle/>
          <a:p>
            <a:pPr>
              <a:lnSpc>
                <a:spcPts val="2000"/>
              </a:lnSpc>
            </a:pPr>
            <a:r>
              <a:rPr lang="it-IT" altLang="it-IT" dirty="0">
                <a:latin typeface="Gisha" panose="020B0502040204020203" pitchFamily="34" charset="-79"/>
                <a:cs typeface="Gisha" panose="020B0502040204020203" pitchFamily="34" charset="-79"/>
              </a:rPr>
              <a:t>Ai fini degli obblighi di comunicazione per quanto riguarda la gestione del portafoglio, </a:t>
            </a:r>
            <a:r>
              <a:rPr lang="it-IT" altLang="it-IT" b="1" dirty="0">
                <a:latin typeface="Gisha" panose="020B0502040204020203" pitchFamily="34" charset="-79"/>
                <a:cs typeface="Gisha" panose="020B0502040204020203" pitchFamily="34" charset="-79"/>
              </a:rPr>
              <a:t>un'operazione con passività potenziali dovrebbe comprendere qualsiasi passività effettiva o potenziale per il cliente che supera il costo di acquisto dello strumento.</a:t>
            </a:r>
          </a:p>
          <a:p>
            <a:pPr>
              <a:lnSpc>
                <a:spcPts val="2000"/>
              </a:lnSpc>
            </a:pPr>
            <a:r>
              <a:rPr lang="it-IT" altLang="it-IT" dirty="0">
                <a:latin typeface="Gisha" panose="020B0502040204020203" pitchFamily="34" charset="-79"/>
                <a:cs typeface="Gisha" panose="020B0502040204020203" pitchFamily="34" charset="-79"/>
              </a:rPr>
              <a:t>(Regolamento delegato 565/2017 (UE) , considerando 96)</a:t>
            </a:r>
          </a:p>
        </p:txBody>
      </p:sp>
    </p:spTree>
    <p:custDataLst>
      <p:tags r:id="rId1"/>
    </p:custDataLst>
    <p:extLst>
      <p:ext uri="{BB962C8B-B14F-4D97-AF65-F5344CB8AC3E}">
        <p14:creationId xmlns:p14="http://schemas.microsoft.com/office/powerpoint/2010/main" val="180115792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65296" y="847621"/>
              <a:ext cx="3482977" cy="1960164"/>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Gli intermediari che prestano il servizio di gestione del portafoglio, oltre a fornire ai clienti i rendiconti periodici sulla gestione, </a:t>
              </a:r>
              <a:r>
                <a:rPr lang="it-IT" altLang="it-IT" b="1" dirty="0">
                  <a:latin typeface="Gisha" panose="020B0502040204020203" pitchFamily="34" charset="-79"/>
                  <a:cs typeface="Gisha" panose="020B0502040204020203" pitchFamily="34" charset="-79"/>
                </a:rPr>
                <a:t>devono informare il cliente quando il valore complessivo del portafoglio, valutato all'inizio di qualsiasi periodo oggetto della comunicazione, subisce un deprezzamento del 10% e successivamente di multipli del 10%, non più tardi della fine del giorno lavorativo nel quale la soglia è superata o, qualora essa sia superata in un giorno non lavorativo, non più tardi della fine del giorno lavorativo successivo. </a:t>
              </a:r>
              <a:endParaRPr lang="it-IT" altLang="it-IT" dirty="0">
                <a:latin typeface="Gisha" panose="020B0502040204020203" pitchFamily="34" charset="-79"/>
                <a:cs typeface="Gisha" panose="020B0502040204020203" pitchFamily="34" charset="-79"/>
              </a:endParaRPr>
            </a:p>
            <a:p>
              <a:pPr>
                <a:lnSpc>
                  <a:spcPts val="2000"/>
                </a:lnSpc>
                <a:spcAft>
                  <a:spcPts val="600"/>
                </a:spcAft>
                <a:defRPr/>
              </a:pPr>
              <a:r>
                <a:rPr lang="it-IT" altLang="it-IT" dirty="0">
                  <a:latin typeface="Gisha" panose="020B0502040204020203" pitchFamily="34" charset="-79"/>
                  <a:cs typeface="Gisha" panose="020B0502040204020203" pitchFamily="34" charset="-79"/>
                </a:rPr>
                <a:t>(Regolamento delegato 565/2017 (UE) , art. 62)</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Obblighi di comunicazione riguardo alla gestione del portafoglio 5/6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17</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4"/>
              </a:rPr>
              <a:t>https://pixabay.com/it/freccia-mano-lavoro-prossimo-destra-2079328/</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9" name="Ovale 18">
            <a:extLst>
              <a:ext uri="{FF2B5EF4-FFF2-40B4-BE49-F238E27FC236}">
                <a16:creationId xmlns:a16="http://schemas.microsoft.com/office/drawing/2014/main" id="{11664305-F4E1-4858-BC0E-F96081F52EAE}"/>
              </a:ext>
            </a:extLst>
          </p:cNvPr>
          <p:cNvSpPr/>
          <p:nvPr/>
        </p:nvSpPr>
        <p:spPr>
          <a:xfrm>
            <a:off x="3820246" y="5147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a:t>
            </a:r>
            <a:endParaRPr lang="it-IT" sz="1400" dirty="0"/>
          </a:p>
        </p:txBody>
      </p:sp>
      <p:pic>
        <p:nvPicPr>
          <p:cNvPr id="5" name="Immagine 4">
            <a:extLst>
              <a:ext uri="{FF2B5EF4-FFF2-40B4-BE49-F238E27FC236}">
                <a16:creationId xmlns:a16="http://schemas.microsoft.com/office/drawing/2014/main" id="{41B9E5B4-360E-432C-8E38-DFD0D83871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4010" y="0"/>
            <a:ext cx="5143500" cy="5143500"/>
          </a:xfrm>
          <a:prstGeom prst="rect">
            <a:avLst/>
          </a:prstGeom>
        </p:spPr>
      </p:pic>
    </p:spTree>
    <p:custDataLst>
      <p:tags r:id="rId1"/>
    </p:custDataLst>
    <p:extLst>
      <p:ext uri="{BB962C8B-B14F-4D97-AF65-F5344CB8AC3E}">
        <p14:creationId xmlns:p14="http://schemas.microsoft.com/office/powerpoint/2010/main" val="2545709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CA94387-4845-45A9-951F-3965CC2509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37" y="-9022"/>
            <a:ext cx="3259330" cy="5152521"/>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Obblighi di comunicazione riguardo alla gestione del portafoglio 6/6</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18</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https://pixabay.com/it/statua-giornale-strillone-notizie-2429151/</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429000" y="3079227"/>
            <a:ext cx="5590965" cy="1688989"/>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Tale comunicazione dovrebbe essere effettuata strumento per strumento, se non diversamente concordato con il cliente, e non più tardi della fine del giorno lavorativo nel quale la soglia è superata o, qualora essa sia superata in un giorno non lavorativo, non più tardi della fine del giorno lavorativo successivo</a:t>
            </a:r>
          </a:p>
          <a:p>
            <a:pPr>
              <a:lnSpc>
                <a:spcPts val="2000"/>
              </a:lnSpc>
              <a:spcAft>
                <a:spcPts val="600"/>
              </a:spcAft>
              <a:defRPr/>
            </a:pPr>
            <a:r>
              <a:rPr lang="it-IT" altLang="it-IT" dirty="0">
                <a:latin typeface="Gisha" panose="020B0502040204020203" pitchFamily="34" charset="-79"/>
                <a:cs typeface="Gisha" panose="020B0502040204020203" pitchFamily="34" charset="-79"/>
              </a:rPr>
              <a:t>(Regolamento delegato 565/2017 (UE), art. 62)</a:t>
            </a:r>
          </a:p>
        </p:txBody>
      </p:sp>
      <p:sp>
        <p:nvSpPr>
          <p:cNvPr id="21" name="TextBox 18">
            <a:extLst>
              <a:ext uri="{FF2B5EF4-FFF2-40B4-BE49-F238E27FC236}">
                <a16:creationId xmlns:a16="http://schemas.microsoft.com/office/drawing/2014/main" id="{B7B2E700-1150-4109-A13E-067DCEEA8FBA}"/>
              </a:ext>
            </a:extLst>
          </p:cNvPr>
          <p:cNvSpPr txBox="1"/>
          <p:nvPr/>
        </p:nvSpPr>
        <p:spPr>
          <a:xfrm>
            <a:off x="3429000" y="863361"/>
            <a:ext cx="5683474" cy="1631216"/>
          </a:xfrm>
          <a:prstGeom prst="rect">
            <a:avLst/>
          </a:prstGeom>
          <a:noFill/>
        </p:spPr>
        <p:txBody>
          <a:bodyPr wrap="square" rtlCol="0">
            <a:spAutoFit/>
          </a:bodyPr>
          <a:lstStyle/>
          <a:p>
            <a:pPr>
              <a:lnSpc>
                <a:spcPts val="2000"/>
              </a:lnSpc>
              <a:defRPr/>
            </a:pPr>
            <a:r>
              <a:rPr lang="it-IT" altLang="it-IT" dirty="0">
                <a:latin typeface="Gisha" panose="020B0502040204020203" pitchFamily="34" charset="-79"/>
                <a:cs typeface="Gisha" panose="020B0502040204020203" pitchFamily="34" charset="-79"/>
              </a:rPr>
              <a:t>Se detengono un conto di un cliente al dettaglio che include posizioni in </a:t>
            </a:r>
            <a:r>
              <a:rPr lang="it-IT" altLang="it-IT" b="1" dirty="0">
                <a:latin typeface="Gisha" panose="020B0502040204020203" pitchFamily="34" charset="-79"/>
                <a:cs typeface="Gisha" panose="020B0502040204020203" pitchFamily="34" charset="-79"/>
              </a:rPr>
              <a:t>strumenti finanziari caratterizzati dall'effetto leva </a:t>
            </a:r>
            <a:r>
              <a:rPr lang="it-IT" altLang="it-IT" dirty="0">
                <a:latin typeface="Gisha" panose="020B0502040204020203" pitchFamily="34" charset="-79"/>
                <a:cs typeface="Gisha" panose="020B0502040204020203" pitchFamily="34" charset="-79"/>
              </a:rPr>
              <a:t>o in </a:t>
            </a:r>
            <a:r>
              <a:rPr lang="it-IT" altLang="it-IT" b="1" dirty="0">
                <a:latin typeface="Gisha" panose="020B0502040204020203" pitchFamily="34" charset="-79"/>
                <a:cs typeface="Gisha" panose="020B0502040204020203" pitchFamily="34" charset="-79"/>
              </a:rPr>
              <a:t>operazioni con passività potenziali</a:t>
            </a:r>
            <a:r>
              <a:rPr lang="it-IT" altLang="it-IT" dirty="0">
                <a:latin typeface="Gisha" panose="020B0502040204020203" pitchFamily="34" charset="-79"/>
                <a:cs typeface="Gisha" panose="020B0502040204020203" pitchFamily="34" charset="-79"/>
              </a:rPr>
              <a:t>, gli intermediari devono informare il cliente quando il valore iniziale di ciascuno strumento subisce un deprezzamento del 10% e successivamente di multipli del 10%. </a:t>
            </a:r>
          </a:p>
        </p:txBody>
      </p:sp>
      <p:sp>
        <p:nvSpPr>
          <p:cNvPr id="20" name="Ovale 19">
            <a:extLst>
              <a:ext uri="{FF2B5EF4-FFF2-40B4-BE49-F238E27FC236}">
                <a16:creationId xmlns:a16="http://schemas.microsoft.com/office/drawing/2014/main" id="{C94A9D3D-1B8D-49CB-937E-E03530C12FA6}"/>
              </a:ext>
            </a:extLst>
          </p:cNvPr>
          <p:cNvSpPr/>
          <p:nvPr/>
        </p:nvSpPr>
        <p:spPr>
          <a:xfrm>
            <a:off x="3274168" y="5138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274169" y="25998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17252225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2E8B30A-49DA-4AF4-89B9-B2C79367D2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79" y="0"/>
            <a:ext cx="9152626" cy="5143500"/>
          </a:xfrm>
          <a:prstGeom prst="rect">
            <a:avLst/>
          </a:prstGeom>
        </p:spPr>
      </p:pic>
      <p:sp>
        <p:nvSpPr>
          <p:cNvPr id="4" name="Rettangolo 3">
            <a:extLst>
              <a:ext uri="{FF2B5EF4-FFF2-40B4-BE49-F238E27FC236}">
                <a16:creationId xmlns:a16="http://schemas.microsoft.com/office/drawing/2014/main" id="{2A7AE87D-EEE1-4363-96D8-E444F28244B0}"/>
              </a:ext>
            </a:extLst>
          </p:cNvPr>
          <p:cNvSpPr/>
          <p:nvPr/>
        </p:nvSpPr>
        <p:spPr>
          <a:xfrm>
            <a:off x="-21629" y="4075361"/>
            <a:ext cx="9174255" cy="1068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8"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934FA3BC-888F-45E3-AD4A-72DFC9D800CF}"/>
              </a:ext>
            </a:extLst>
          </p:cNvPr>
          <p:cNvSpPr txBox="1"/>
          <p:nvPr/>
        </p:nvSpPr>
        <p:spPr>
          <a:xfrm>
            <a:off x="56710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Aggiornamento delle informazioni sui clienti 1/4</a:t>
            </a:r>
          </a:p>
        </p:txBody>
      </p:sp>
      <p:sp>
        <p:nvSpPr>
          <p:cNvPr id="25" name="CasellaDiTesto 24">
            <a:extLst>
              <a:ext uri="{FF2B5EF4-FFF2-40B4-BE49-F238E27FC236}">
                <a16:creationId xmlns:a16="http://schemas.microsoft.com/office/drawing/2014/main" id="{80469FC8-B5D6-4BBE-85C4-42D5E7986638}"/>
              </a:ext>
            </a:extLst>
          </p:cNvPr>
          <p:cNvSpPr txBox="1"/>
          <p:nvPr/>
        </p:nvSpPr>
        <p:spPr>
          <a:xfrm>
            <a:off x="8799616" y="59188"/>
            <a:ext cx="429363" cy="307777"/>
          </a:xfrm>
          <a:prstGeom prst="rect">
            <a:avLst/>
          </a:prstGeom>
          <a:noFill/>
        </p:spPr>
        <p:txBody>
          <a:bodyPr wrap="square" rtlCol="0">
            <a:spAutoFit/>
          </a:bodyPr>
          <a:lstStyle/>
          <a:p>
            <a:r>
              <a:rPr lang="it-IT" dirty="0">
                <a:solidFill>
                  <a:schemeClr val="bg1"/>
                </a:solidFill>
              </a:rPr>
              <a:t>1</a:t>
            </a:r>
          </a:p>
        </p:txBody>
      </p:sp>
      <p:sp>
        <p:nvSpPr>
          <p:cNvPr id="27" name="Rettangolo 26">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https://pixabay.com/it/contratto-stretta-di-mano-primavera-2098011/</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38" name="Ovale 37">
            <a:extLst>
              <a:ext uri="{FF2B5EF4-FFF2-40B4-BE49-F238E27FC236}">
                <a16:creationId xmlns:a16="http://schemas.microsoft.com/office/drawing/2014/main" id="{FF3BA2CB-58E3-4DFC-8F62-07E565B912E7}"/>
              </a:ext>
            </a:extLst>
          </p:cNvPr>
          <p:cNvSpPr/>
          <p:nvPr/>
        </p:nvSpPr>
        <p:spPr>
          <a:xfrm>
            <a:off x="-1" y="56609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6" name="Ovale 35">
            <a:extLst>
              <a:ext uri="{FF2B5EF4-FFF2-40B4-BE49-F238E27FC236}">
                <a16:creationId xmlns:a16="http://schemas.microsoft.com/office/drawing/2014/main" id="{FF3BA2CB-58E3-4DFC-8F62-07E565B912E7}"/>
              </a:ext>
            </a:extLst>
          </p:cNvPr>
          <p:cNvSpPr/>
          <p:nvPr/>
        </p:nvSpPr>
        <p:spPr>
          <a:xfrm>
            <a:off x="40430" y="384720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5" name="TextBox 10">
            <a:hlinkClick r:id="" action="ppaction://noaction"/>
            <a:extLst>
              <a:ext uri="{FF2B5EF4-FFF2-40B4-BE49-F238E27FC236}">
                <a16:creationId xmlns:a16="http://schemas.microsoft.com/office/drawing/2014/main" id="{2F15BA41-BD55-404D-888B-892CA57566A6}"/>
              </a:ext>
            </a:extLst>
          </p:cNvPr>
          <p:cNvSpPr txBox="1"/>
          <p:nvPr/>
        </p:nvSpPr>
        <p:spPr>
          <a:xfrm>
            <a:off x="40430" y="4179292"/>
            <a:ext cx="9128623" cy="861774"/>
          </a:xfrm>
          <a:prstGeom prst="rect">
            <a:avLst/>
          </a:prstGeom>
          <a:noFill/>
        </p:spPr>
        <p:txBody>
          <a:bodyPr wrap="square" rtlCol="0">
            <a:spAutoFit/>
          </a:bodyPr>
          <a:lstStyle/>
          <a:p>
            <a:pPr>
              <a:lnSpc>
                <a:spcPts val="2000"/>
              </a:lnSpc>
            </a:pPr>
            <a:r>
              <a:rPr lang="it-IT" altLang="it-IT" dirty="0">
                <a:latin typeface="Gisha" panose="020B0502040204020203" pitchFamily="34" charset="-79"/>
                <a:cs typeface="Gisha" panose="020B0502040204020203" pitchFamily="34" charset="-79"/>
              </a:rPr>
              <a:t>Se l’intermediario ha un rapporto continuativo con il cliente, dovrebbe adottare procedure adeguate al fine di conservare informazioni aggiornate e adeguate sul cliente.</a:t>
            </a:r>
          </a:p>
          <a:p>
            <a:pPr>
              <a:lnSpc>
                <a:spcPts val="2000"/>
              </a:lnSpc>
            </a:pPr>
            <a:r>
              <a:rPr lang="it-IT" altLang="it-IT" dirty="0">
                <a:latin typeface="Gisha" panose="020B0502040204020203" pitchFamily="34" charset="-79"/>
                <a:cs typeface="Gisha" panose="020B0502040204020203" pitchFamily="34" charset="-79"/>
              </a:rPr>
              <a:t>(ESMA, Orientamento generale 6, par. 47)</a:t>
            </a:r>
          </a:p>
        </p:txBody>
      </p:sp>
    </p:spTree>
    <p:custDataLst>
      <p:tags r:id="rId1"/>
    </p:custDataLst>
    <p:extLst>
      <p:ext uri="{BB962C8B-B14F-4D97-AF65-F5344CB8AC3E}">
        <p14:creationId xmlns:p14="http://schemas.microsoft.com/office/powerpoint/2010/main" val="17052727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BA504F8A-9840-49F7-AF94-7598EA0AE5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4375"/>
          <a:stretch/>
        </p:blipFill>
        <p:spPr>
          <a:xfrm>
            <a:off x="-21629" y="-12900"/>
            <a:ext cx="5055580" cy="5156400"/>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01544" y="903467"/>
              <a:ext cx="3718969" cy="2010922"/>
            </a:xfrm>
            <a:prstGeom prst="rect">
              <a:avLst/>
            </a:prstGeom>
            <a:grpFill/>
          </p:spPr>
          <p:txBody>
            <a:bodyPr wrap="square" rtlCol="0">
              <a:spAutoFit/>
            </a:bodyPr>
            <a:lstStyle/>
            <a:p>
              <a:pPr>
                <a:lnSpc>
                  <a:spcPts val="2000"/>
                </a:lnSpc>
                <a:spcAft>
                  <a:spcPts val="600"/>
                </a:spcAft>
                <a:defRPr/>
              </a:pPr>
              <a:r>
                <a:rPr lang="it-IT" altLang="it-IT" b="1" dirty="0">
                  <a:latin typeface="Gisha" panose="020B0502040204020203" pitchFamily="34" charset="-79"/>
                  <a:cs typeface="Gisha" panose="020B0502040204020203" pitchFamily="34" charset="-79"/>
                </a:rPr>
                <a:t>L’art, 60. comma 2,  del regolamento intermediari della Consob (delibera n. 20307 del 15.2.2018) prevede che:</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gli intermediari che prestano il servizio di gestione di portafogli o che hanno informato che effettueranno la valutazione periodica dell’adeguatezza degli strumenti finanziari forniscono ai clienti al dettaglio rendiconti periodici contenenti una dichiarazione aggiornata che indichi i motivi secondo cui l’investimento corrisponde alle preferenze, agli obiettivi e alle altre caratteristiche del cliente. </a:t>
              </a:r>
            </a:p>
            <a:p>
              <a:pPr>
                <a:lnSpc>
                  <a:spcPts val="2000"/>
                </a:lnSpc>
                <a:spcAft>
                  <a:spcPts val="600"/>
                </a:spcAft>
                <a:defRPr/>
              </a:pPr>
              <a:r>
                <a:rPr lang="it-IT" altLang="it-IT" dirty="0">
                  <a:latin typeface="Gisha" panose="020B0502040204020203" pitchFamily="34" charset="-79"/>
                  <a:cs typeface="Gisha" panose="020B0502040204020203" pitchFamily="34" charset="-79"/>
                </a:rPr>
                <a:t>Essi applicano, altresì, l’articolo 54, paragrafi 12, comma 3, e 13, del regolamento delegato (UE) 2017/565.</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Gli obblighi di rendicontazione 1/2</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19</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https://pixabay.com/it/portatile-ufficio-mano-scrittura-3196481/</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9" name="Ovale 18">
            <a:extLst>
              <a:ext uri="{FF2B5EF4-FFF2-40B4-BE49-F238E27FC236}">
                <a16:creationId xmlns:a16="http://schemas.microsoft.com/office/drawing/2014/main" id="{11664305-F4E1-4858-BC0E-F96081F52EAE}"/>
              </a:ext>
            </a:extLst>
          </p:cNvPr>
          <p:cNvSpPr/>
          <p:nvPr/>
        </p:nvSpPr>
        <p:spPr>
          <a:xfrm>
            <a:off x="3632221" y="526788"/>
            <a:ext cx="751754"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2-4</a:t>
            </a:r>
            <a:endParaRPr lang="it-IT" sz="1400" dirty="0"/>
          </a:p>
        </p:txBody>
      </p:sp>
    </p:spTree>
    <p:custDataLst>
      <p:tags r:id="rId1"/>
    </p:custDataLst>
    <p:extLst>
      <p:ext uri="{BB962C8B-B14F-4D97-AF65-F5344CB8AC3E}">
        <p14:creationId xmlns:p14="http://schemas.microsoft.com/office/powerpoint/2010/main" val="4188316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C365890-9A7A-4475-8302-96A467607D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7" y="0"/>
            <a:ext cx="7715250" cy="5143500"/>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09895" y="589434"/>
              <a:ext cx="3718969" cy="2700348"/>
            </a:xfrm>
            <a:prstGeom prst="rect">
              <a:avLst/>
            </a:prstGeom>
            <a:grpFill/>
          </p:spPr>
          <p:txBody>
            <a:bodyPr wrap="square" rtlCol="0">
              <a:spAutoFit/>
            </a:bodyPr>
            <a:lstStyle/>
            <a:p>
              <a:pPr>
                <a:lnSpc>
                  <a:spcPts val="2000"/>
                </a:lnSpc>
                <a:spcAft>
                  <a:spcPts val="600"/>
                </a:spcAft>
                <a:defRPr/>
              </a:pPr>
              <a:r>
                <a:rPr lang="it-IT" altLang="it-IT" b="1" dirty="0">
                  <a:latin typeface="Gisha" panose="020B0502040204020203" pitchFamily="34" charset="-79"/>
                  <a:cs typeface="Gisha" panose="020B0502040204020203" pitchFamily="34" charset="-79"/>
                </a:rPr>
                <a:t>Secondo l’articolo 54, paragrafi 12, comma 3, e 13, del regolamento delegato (UE) 2017/565:</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quando un intermediario presta un servizio che comporta valutazioni e relazioni periodiche sull'idoneità, le relazioni successive alla definizione iniziale del servizio possono interessare solo le modifiche intervenute nei servizi o strumenti in questione e/o nelle circostanze del cliente e non necessariamente devono ripetere tutti i dettagli della prima relazione;</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gli intermediari che forniscono una valutazione periodica dell'idoneità riesaminano almeno una volta all'anno, al fine di migliorare il servizio, l'idoneità delle raccomandazioni fornite. La frequenza di tale valutazione è incrementata sulla base del profilo di rischio del cliente e del tipo di strumenti finanziari raccomandati.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Gli obblighi di rendicontazione 2/2</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20</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https://pixabay.com/it/trading-analisi-forex-grafico-643723/</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9" name="Ovale 18">
            <a:extLst>
              <a:ext uri="{FF2B5EF4-FFF2-40B4-BE49-F238E27FC236}">
                <a16:creationId xmlns:a16="http://schemas.microsoft.com/office/drawing/2014/main" id="{11664305-F4E1-4858-BC0E-F96081F52EAE}"/>
              </a:ext>
            </a:extLst>
          </p:cNvPr>
          <p:cNvSpPr/>
          <p:nvPr/>
        </p:nvSpPr>
        <p:spPr>
          <a:xfrm>
            <a:off x="3632221" y="526788"/>
            <a:ext cx="751754"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2-4</a:t>
            </a:r>
            <a:endParaRPr lang="it-IT" sz="1400" dirty="0"/>
          </a:p>
        </p:txBody>
      </p:sp>
    </p:spTree>
    <p:custDataLst>
      <p:tags r:id="rId1"/>
    </p:custDataLst>
    <p:extLst>
      <p:ext uri="{BB962C8B-B14F-4D97-AF65-F5344CB8AC3E}">
        <p14:creationId xmlns:p14="http://schemas.microsoft.com/office/powerpoint/2010/main" val="2025851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a:hlinkClick r:id="rId4" action="ppaction://hlinksldjump"/>
          </p:cNvPr>
          <p:cNvSpPr/>
          <p:nvPr/>
        </p:nvSpPr>
        <p:spPr>
          <a:xfrm>
            <a:off x="1955800" y="3073400"/>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200" spc="225" dirty="0">
                <a:solidFill>
                  <a:srgbClr val="E5E7E7"/>
                </a:solidFill>
                <a:latin typeface="Lato Light" panose="020F0302020204030203" pitchFamily="34" charset="0"/>
              </a:rPr>
              <a:t>LEARN MORE</a:t>
            </a:r>
          </a:p>
        </p:txBody>
      </p:sp>
      <p:sp>
        <p:nvSpPr>
          <p:cNvPr id="16" name="TextBox 15"/>
          <p:cNvSpPr txBox="1"/>
          <p:nvPr/>
        </p:nvSpPr>
        <p:spPr>
          <a:xfrm>
            <a:off x="1860549" y="1906219"/>
            <a:ext cx="5499100" cy="530915"/>
          </a:xfrm>
          <a:prstGeom prst="rect">
            <a:avLst/>
          </a:prstGeom>
          <a:noFill/>
        </p:spPr>
        <p:txBody>
          <a:bodyPr wrap="square" lIns="68580" tIns="34290" rIns="68580" bIns="34290" rtlCol="0">
            <a:spAutoFit/>
          </a:bodyPr>
          <a:lstStyle/>
          <a:p>
            <a:r>
              <a:rPr lang="en-US" sz="3000" dirty="0">
                <a:solidFill>
                  <a:srgbClr val="E5E7E7"/>
                </a:solidFill>
                <a:latin typeface="Merriweather" panose="00000500000000000000" pitchFamily="2" charset="0"/>
              </a:rPr>
              <a:t>The Definitive Guide to Delighting Guests</a:t>
            </a:r>
          </a:p>
        </p:txBody>
      </p:sp>
      <p:sp>
        <p:nvSpPr>
          <p:cNvPr id="17" name="Freeform 16"/>
          <p:cNvSpPr/>
          <p:nvPr/>
        </p:nvSpPr>
        <p:spPr>
          <a:xfrm>
            <a:off x="-5961" y="307310"/>
            <a:ext cx="9144000" cy="4836190"/>
          </a:xfrm>
          <a:custGeom>
            <a:avLst/>
            <a:gdLst>
              <a:gd name="connsiteX0" fmla="*/ 0 w 11751733"/>
              <a:gd name="connsiteY0" fmla="*/ 263340 h 6105341"/>
              <a:gd name="connsiteX1" fmla="*/ 9872135 w 11751733"/>
              <a:gd name="connsiteY1" fmla="*/ 263340 h 6105341"/>
              <a:gd name="connsiteX2" fmla="*/ 9872135 w 11751733"/>
              <a:gd name="connsiteY2" fmla="*/ 263341 h 6105341"/>
              <a:gd name="connsiteX3" fmla="*/ 10109203 w 11751733"/>
              <a:gd name="connsiteY3" fmla="*/ 263341 h 6105341"/>
              <a:gd name="connsiteX4" fmla="*/ 10109203 w 11751733"/>
              <a:gd name="connsiteY4" fmla="*/ 263340 h 6105341"/>
              <a:gd name="connsiteX5" fmla="*/ 11751733 w 11751733"/>
              <a:gd name="connsiteY5" fmla="*/ 263340 h 6105341"/>
              <a:gd name="connsiteX6" fmla="*/ 11751733 w 11751733"/>
              <a:gd name="connsiteY6" fmla="*/ 6105341 h 6105341"/>
              <a:gd name="connsiteX7" fmla="*/ 0 w 11751733"/>
              <a:gd name="connsiteY7" fmla="*/ 6105341 h 6105341"/>
              <a:gd name="connsiteX8" fmla="*/ 9990669 w 11751733"/>
              <a:gd name="connsiteY8" fmla="*/ 0 h 6105341"/>
              <a:gd name="connsiteX9" fmla="*/ 10109203 w 11751733"/>
              <a:gd name="connsiteY9" fmla="*/ 263340 h 6105341"/>
              <a:gd name="connsiteX10" fmla="*/ 9872135 w 11751733"/>
              <a:gd name="connsiteY10" fmla="*/ 263340 h 610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1733" h="6105341">
                <a:moveTo>
                  <a:pt x="0" y="263340"/>
                </a:moveTo>
                <a:lnTo>
                  <a:pt x="9872135" y="263340"/>
                </a:lnTo>
                <a:lnTo>
                  <a:pt x="9872135" y="263341"/>
                </a:lnTo>
                <a:lnTo>
                  <a:pt x="10109203" y="263341"/>
                </a:lnTo>
                <a:lnTo>
                  <a:pt x="10109203" y="263340"/>
                </a:lnTo>
                <a:lnTo>
                  <a:pt x="11751733" y="263340"/>
                </a:lnTo>
                <a:lnTo>
                  <a:pt x="11751733" y="6105341"/>
                </a:lnTo>
                <a:lnTo>
                  <a:pt x="0" y="6105341"/>
                </a:lnTo>
                <a:close/>
                <a:moveTo>
                  <a:pt x="9990669" y="0"/>
                </a:moveTo>
                <a:lnTo>
                  <a:pt x="10109203" y="263340"/>
                </a:lnTo>
                <a:lnTo>
                  <a:pt x="9872135" y="2633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8" name="TextBox 7"/>
          <p:cNvSpPr txBox="1"/>
          <p:nvPr/>
        </p:nvSpPr>
        <p:spPr>
          <a:xfrm>
            <a:off x="0" y="851567"/>
            <a:ext cx="9143999" cy="1408078"/>
          </a:xfrm>
          <a:prstGeom prst="rect">
            <a:avLst/>
          </a:prstGeom>
          <a:noFill/>
        </p:spPr>
        <p:txBody>
          <a:bodyPr wrap="square" lIns="68580" tIns="34290" rIns="68580" bIns="34290" rtlCol="0">
            <a:spAutoFit/>
          </a:bodyPr>
          <a:lstStyle/>
          <a:p>
            <a:pPr>
              <a:spcAft>
                <a:spcPts val="600"/>
              </a:spcAft>
              <a:defRPr/>
            </a:pPr>
            <a:r>
              <a:rPr lang="it-IT" altLang="it-IT" sz="1800" b="1" dirty="0">
                <a:latin typeface="Gisha" panose="020B0502040204020203" pitchFamily="34" charset="-79"/>
                <a:cs typeface="Gisha" panose="020B0502040204020203" pitchFamily="34" charset="-79"/>
              </a:rPr>
              <a:t>Prova a rispondere!</a:t>
            </a:r>
          </a:p>
          <a:p>
            <a:pPr>
              <a:spcAft>
                <a:spcPts val="600"/>
              </a:spcAft>
              <a:defRPr/>
            </a:pPr>
            <a:r>
              <a:rPr lang="it-IT" altLang="it-IT" sz="1800" dirty="0">
                <a:latin typeface="Gisha" panose="020B0502040204020203" pitchFamily="34" charset="-79"/>
                <a:cs typeface="Gisha" panose="020B0502040204020203" pitchFamily="34" charset="-79"/>
              </a:rPr>
              <a:t>Gli intermediari che prestano il servizio di gestione del portafoglio:</a:t>
            </a:r>
          </a:p>
          <a:p>
            <a:pPr>
              <a:spcAft>
                <a:spcPts val="600"/>
              </a:spcAft>
              <a:defRPr/>
            </a:pPr>
            <a:endParaRPr lang="it-IT" altLang="it-IT" sz="1800" dirty="0">
              <a:latin typeface="Gisha" panose="020B0502040204020203" pitchFamily="34" charset="-79"/>
              <a:cs typeface="Gisha" panose="020B0502040204020203" pitchFamily="34" charset="-79"/>
            </a:endParaRPr>
          </a:p>
          <a:p>
            <a:pPr>
              <a:spcAft>
                <a:spcPts val="600"/>
              </a:spcAft>
              <a:defRPr/>
            </a:pPr>
            <a:endParaRPr lang="it-IT" altLang="it-IT" sz="1800" dirty="0">
              <a:latin typeface="Gisha" panose="020B0502040204020203" pitchFamily="34" charset="-79"/>
              <a:cs typeface="Gisha" panose="020B0502040204020203" pitchFamily="34" charset="-79"/>
            </a:endParaRPr>
          </a:p>
        </p:txBody>
      </p:sp>
      <p:sp>
        <p:nvSpPr>
          <p:cNvPr id="9" name="TextBox 8"/>
          <p:cNvSpPr txBox="1"/>
          <p:nvPr/>
        </p:nvSpPr>
        <p:spPr>
          <a:xfrm>
            <a:off x="75860" y="3495189"/>
            <a:ext cx="2432044" cy="807913"/>
          </a:xfrm>
          <a:prstGeom prst="rect">
            <a:avLst/>
          </a:prstGeom>
          <a:noFill/>
        </p:spPr>
        <p:txBody>
          <a:bodyPr wrap="square" lIns="68580" tIns="34290" rIns="68580" bIns="34290" rtlCol="0">
            <a:spAutoFit/>
          </a:bodyPr>
          <a:lstStyle/>
          <a:p>
            <a:pPr algn="ctr"/>
            <a:r>
              <a:rPr lang="it-IT" altLang="it-IT" sz="1200" dirty="0">
                <a:latin typeface="Gisha" panose="020B0502040204020203" pitchFamily="34" charset="-79"/>
                <a:cs typeface="Gisha" panose="020B0502040204020203" pitchFamily="34" charset="-79"/>
              </a:rPr>
              <a:t>devono informare il cliente quando il valore delle singole partecipazioni subisce un deprezzamento del 10%.</a:t>
            </a:r>
          </a:p>
        </p:txBody>
      </p:sp>
      <p:sp>
        <p:nvSpPr>
          <p:cNvPr id="18" name="TextBox 17"/>
          <p:cNvSpPr txBox="1"/>
          <p:nvPr/>
        </p:nvSpPr>
        <p:spPr>
          <a:xfrm>
            <a:off x="2558611" y="3482770"/>
            <a:ext cx="2181107" cy="992579"/>
          </a:xfrm>
          <a:prstGeom prst="rect">
            <a:avLst/>
          </a:prstGeom>
          <a:noFill/>
        </p:spPr>
        <p:txBody>
          <a:bodyPr wrap="square" lIns="68580" tIns="34290" rIns="68580" bIns="34290" rtlCol="0">
            <a:spAutoFit/>
          </a:bodyPr>
          <a:lstStyle/>
          <a:p>
            <a:pPr algn="ctr"/>
            <a:r>
              <a:rPr lang="it-IT" sz="1200" dirty="0">
                <a:latin typeface="Gisha" panose="020B0502040204020203" pitchFamily="34" charset="-79"/>
                <a:cs typeface="Gisha" panose="020B0502040204020203" pitchFamily="34" charset="-79"/>
              </a:rPr>
              <a:t>devono informare il cliente quando il valore complessivo del portafoglio subisce un deprezzamento di multipli del 15%.</a:t>
            </a:r>
          </a:p>
        </p:txBody>
      </p:sp>
      <p:grpSp>
        <p:nvGrpSpPr>
          <p:cNvPr id="25" name="Gruppo 24"/>
          <p:cNvGrpSpPr/>
          <p:nvPr/>
        </p:nvGrpSpPr>
        <p:grpSpPr>
          <a:xfrm>
            <a:off x="0" y="0"/>
            <a:ext cx="9143999" cy="516988"/>
            <a:chOff x="0" y="0"/>
            <a:chExt cx="12191999" cy="689317"/>
          </a:xfrm>
        </p:grpSpPr>
        <p:sp>
          <p:nvSpPr>
            <p:cNvPr id="26"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Connettore 1 26"/>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asellaDiTesto 29">
            <a:extLst>
              <a:ext uri="{FF2B5EF4-FFF2-40B4-BE49-F238E27FC236}">
                <a16:creationId xmlns:a16="http://schemas.microsoft.com/office/drawing/2014/main" id="{45F8062F-B18B-4C2B-A2E0-4A2CAE1F824B}"/>
              </a:ext>
            </a:extLst>
          </p:cNvPr>
          <p:cNvSpPr txBox="1"/>
          <p:nvPr/>
        </p:nvSpPr>
        <p:spPr>
          <a:xfrm>
            <a:off x="747215" y="62759"/>
            <a:ext cx="5347530"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Learning Stop</a:t>
            </a:r>
          </a:p>
        </p:txBody>
      </p:sp>
      <p:sp>
        <p:nvSpPr>
          <p:cNvPr id="36" name="TextBox 17">
            <a:extLst>
              <a:ext uri="{FF2B5EF4-FFF2-40B4-BE49-F238E27FC236}">
                <a16:creationId xmlns:a16="http://schemas.microsoft.com/office/drawing/2014/main" id="{E1EDC687-E766-4955-BBF2-9ACEB3978C5A}"/>
              </a:ext>
            </a:extLst>
          </p:cNvPr>
          <p:cNvSpPr txBox="1"/>
          <p:nvPr/>
        </p:nvSpPr>
        <p:spPr>
          <a:xfrm>
            <a:off x="7032258" y="3423340"/>
            <a:ext cx="2035882" cy="807913"/>
          </a:xfrm>
          <a:prstGeom prst="rect">
            <a:avLst/>
          </a:prstGeom>
          <a:noFill/>
        </p:spPr>
        <p:txBody>
          <a:bodyPr wrap="square" lIns="68580" tIns="34290" rIns="68580" bIns="34290" rtlCol="0">
            <a:spAutoFit/>
          </a:bodyPr>
          <a:lstStyle>
            <a:defPPr>
              <a:defRPr lang="en-US"/>
            </a:defPPr>
            <a:lvl1pPr algn="ctr">
              <a:defRPr>
                <a:latin typeface="Gisha" panose="020B0502040204020203" pitchFamily="34" charset="-79"/>
                <a:cs typeface="Gisha" panose="020B0502040204020203" pitchFamily="34" charset="-79"/>
              </a:defRPr>
            </a:lvl1pPr>
          </a:lstStyle>
          <a:p>
            <a:r>
              <a:rPr lang="it-IT" altLang="it-IT" sz="1200" dirty="0"/>
              <a:t>devono informare il cliente quando il valore del portafoglio subisce un deprezzamento del 15%.</a:t>
            </a:r>
          </a:p>
        </p:txBody>
      </p:sp>
      <p:sp>
        <p:nvSpPr>
          <p:cNvPr id="37" name="Rettangolo 36">
            <a:extLst>
              <a:ext uri="{FF2B5EF4-FFF2-40B4-BE49-F238E27FC236}">
                <a16:creationId xmlns:a16="http://schemas.microsoft.com/office/drawing/2014/main" id="{E069CA4F-2E10-42F9-94B3-1047ACA37502}"/>
              </a:ext>
            </a:extLst>
          </p:cNvPr>
          <p:cNvSpPr/>
          <p:nvPr/>
        </p:nvSpPr>
        <p:spPr>
          <a:xfrm>
            <a:off x="-2912409" y="0"/>
            <a:ext cx="2895600" cy="3704491"/>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t>Note sviluppo</a:t>
            </a:r>
          </a:p>
          <a:p>
            <a:r>
              <a:rPr lang="it-IT" dirty="0"/>
              <a:t>La risposta corretta è quella in rosso. Al clic di selezione il pallino si riempie come da animazione </a:t>
            </a:r>
            <a:r>
              <a:rPr lang="it-IT" dirty="0" err="1"/>
              <a:t>svg</a:t>
            </a:r>
            <a:endParaRPr lang="it-IT" dirty="0"/>
          </a:p>
          <a:p>
            <a:r>
              <a:rPr lang="it-IT" dirty="0">
                <a:hlinkClick r:id="rId5"/>
              </a:rPr>
              <a:t>https://tympanus.net/Development/AnimatedCheckboxes/</a:t>
            </a:r>
            <a:endParaRPr lang="it-IT" dirty="0"/>
          </a:p>
          <a:p>
            <a:endParaRPr lang="it-IT" dirty="0"/>
          </a:p>
        </p:txBody>
      </p:sp>
      <p:pic>
        <p:nvPicPr>
          <p:cNvPr id="38" name="Immagine 37">
            <a:extLst>
              <a:ext uri="{FF2B5EF4-FFF2-40B4-BE49-F238E27FC236}">
                <a16:creationId xmlns:a16="http://schemas.microsoft.com/office/drawing/2014/main" id="{CF08BAC3-2186-4648-98B1-F32A5B11C9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18921" y="2564934"/>
            <a:ext cx="552527" cy="552527"/>
          </a:xfrm>
          <a:prstGeom prst="rect">
            <a:avLst/>
          </a:prstGeom>
        </p:spPr>
      </p:pic>
      <p:pic>
        <p:nvPicPr>
          <p:cNvPr id="40" name="Immagine 39">
            <a:extLst>
              <a:ext uri="{FF2B5EF4-FFF2-40B4-BE49-F238E27FC236}">
                <a16:creationId xmlns:a16="http://schemas.microsoft.com/office/drawing/2014/main" id="{EF0A6A37-9AF5-4577-BC6E-270B598FBB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9364" y="2548352"/>
            <a:ext cx="533474" cy="552527"/>
          </a:xfrm>
          <a:prstGeom prst="rect">
            <a:avLst/>
          </a:prstGeom>
        </p:spPr>
      </p:pic>
      <p:pic>
        <p:nvPicPr>
          <p:cNvPr id="41" name="Immagine 40">
            <a:extLst>
              <a:ext uri="{FF2B5EF4-FFF2-40B4-BE49-F238E27FC236}">
                <a16:creationId xmlns:a16="http://schemas.microsoft.com/office/drawing/2014/main" id="{FB4FE5A2-408B-484E-83F6-B896D5BAB2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4064" y="2561510"/>
            <a:ext cx="533474" cy="552527"/>
          </a:xfrm>
          <a:prstGeom prst="rect">
            <a:avLst/>
          </a:prstGeom>
        </p:spPr>
      </p:pic>
      <p:pic>
        <p:nvPicPr>
          <p:cNvPr id="42" name="Immagine 41">
            <a:extLst>
              <a:ext uri="{FF2B5EF4-FFF2-40B4-BE49-F238E27FC236}">
                <a16:creationId xmlns:a16="http://schemas.microsoft.com/office/drawing/2014/main" id="{739A4E7C-1FB9-410A-B1D2-0E0C794F87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76116" y="2565229"/>
            <a:ext cx="533474" cy="552527"/>
          </a:xfrm>
          <a:prstGeom prst="rect">
            <a:avLst/>
          </a:prstGeom>
        </p:spPr>
      </p:pic>
      <p:sp>
        <p:nvSpPr>
          <p:cNvPr id="23" name="CasellaDiTesto 22">
            <a:extLst>
              <a:ext uri="{FF2B5EF4-FFF2-40B4-BE49-F238E27FC236}">
                <a16:creationId xmlns:a16="http://schemas.microsoft.com/office/drawing/2014/main" id="{80FD5ADC-D8D6-4535-95E9-875EAA564D4C}"/>
              </a:ext>
            </a:extLst>
          </p:cNvPr>
          <p:cNvSpPr txBox="1"/>
          <p:nvPr/>
        </p:nvSpPr>
        <p:spPr>
          <a:xfrm>
            <a:off x="8744209" y="110840"/>
            <a:ext cx="399791" cy="307777"/>
          </a:xfrm>
          <a:prstGeom prst="rect">
            <a:avLst/>
          </a:prstGeom>
          <a:noFill/>
        </p:spPr>
        <p:txBody>
          <a:bodyPr wrap="square" rtlCol="0">
            <a:spAutoFit/>
          </a:bodyPr>
          <a:lstStyle/>
          <a:p>
            <a:r>
              <a:rPr lang="it-IT" dirty="0">
                <a:solidFill>
                  <a:schemeClr val="bg1"/>
                </a:solidFill>
              </a:rPr>
              <a:t>21</a:t>
            </a:r>
          </a:p>
        </p:txBody>
      </p:sp>
      <p:sp>
        <p:nvSpPr>
          <p:cNvPr id="24" name="Rettangolo arrotondato 23"/>
          <p:cNvSpPr/>
          <p:nvPr/>
        </p:nvSpPr>
        <p:spPr>
          <a:xfrm>
            <a:off x="3378200" y="4597625"/>
            <a:ext cx="2331720" cy="365760"/>
          </a:xfrm>
          <a:prstGeom prst="round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Conferma</a:t>
            </a:r>
          </a:p>
        </p:txBody>
      </p:sp>
      <p:sp>
        <p:nvSpPr>
          <p:cNvPr id="31" name="Ovale 30">
            <a:extLst>
              <a:ext uri="{FF2B5EF4-FFF2-40B4-BE49-F238E27FC236}">
                <a16:creationId xmlns:a16="http://schemas.microsoft.com/office/drawing/2014/main" id="{FF3BA2CB-58E3-4DFC-8F62-07E565B912E7}"/>
              </a:ext>
            </a:extLst>
          </p:cNvPr>
          <p:cNvSpPr/>
          <p:nvPr/>
        </p:nvSpPr>
        <p:spPr>
          <a:xfrm>
            <a:off x="190500" y="57488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2" name="TextBox 8">
            <a:extLst>
              <a:ext uri="{FF2B5EF4-FFF2-40B4-BE49-F238E27FC236}">
                <a16:creationId xmlns:a16="http://schemas.microsoft.com/office/drawing/2014/main" id="{A538BD94-0799-4B45-87AA-E4C68A3BA79C}"/>
              </a:ext>
            </a:extLst>
          </p:cNvPr>
          <p:cNvSpPr txBox="1"/>
          <p:nvPr/>
        </p:nvSpPr>
        <p:spPr>
          <a:xfrm>
            <a:off x="4845801" y="3458763"/>
            <a:ext cx="2258319" cy="1177245"/>
          </a:xfrm>
          <a:prstGeom prst="rect">
            <a:avLst/>
          </a:prstGeom>
          <a:noFill/>
        </p:spPr>
        <p:txBody>
          <a:bodyPr wrap="square" lIns="68580" tIns="34290" rIns="68580" bIns="34290" rtlCol="0">
            <a:spAutoFit/>
          </a:bodyPr>
          <a:lstStyle/>
          <a:p>
            <a:pPr algn="ctr"/>
            <a:r>
              <a:rPr lang="it-IT" altLang="it-IT" sz="1200" dirty="0">
                <a:solidFill>
                  <a:srgbClr val="FF0000"/>
                </a:solidFill>
                <a:latin typeface="Gisha" panose="020B0502040204020203" pitchFamily="34" charset="-79"/>
                <a:cs typeface="Gisha" panose="020B0502040204020203" pitchFamily="34" charset="-79"/>
              </a:rPr>
              <a:t>devono informare il cliente quando il valore complessivo del portafoglio subisce un deprezzamento del 10% e successivamente di multipli del 10%.</a:t>
            </a:r>
          </a:p>
        </p:txBody>
      </p:sp>
    </p:spTree>
    <p:custDataLst>
      <p:tags r:id="rId1"/>
    </p:custDataLst>
    <p:extLst>
      <p:ext uri="{BB962C8B-B14F-4D97-AF65-F5344CB8AC3E}">
        <p14:creationId xmlns:p14="http://schemas.microsoft.com/office/powerpoint/2010/main" val="26762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C32489C2-CB75-48BE-AE39-BF76D470914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939"/>
          <a:stretch/>
        </p:blipFill>
        <p:spPr>
          <a:xfrm>
            <a:off x="18647" y="0"/>
            <a:ext cx="4324750"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Aggiornamento delle informazioni sui clienti 2/4</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https://pixabay.com/it/vecchi-e-nuovi-balcone-ringhiera-101643/</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429000" y="2932793"/>
            <a:ext cx="5590965" cy="2125005"/>
          </a:xfrm>
          <a:prstGeom prst="rect">
            <a:avLst/>
          </a:prstGeom>
          <a:noFill/>
        </p:spPr>
        <p:txBody>
          <a:bodyPr wrap="square" rtlCol="0">
            <a:spAutoFit/>
          </a:bodyPr>
          <a:lstStyle/>
          <a:p>
            <a:pPr>
              <a:lnSpc>
                <a:spcPts val="2000"/>
              </a:lnSpc>
              <a:defRPr/>
            </a:pPr>
            <a:r>
              <a:rPr lang="it-IT" altLang="it-IT" dirty="0">
                <a:latin typeface="Gisha" panose="020B0502040204020203" pitchFamily="34" charset="-79"/>
                <a:cs typeface="Gisha" panose="020B0502040204020203" pitchFamily="34" charset="-79"/>
              </a:rPr>
              <a:t>Pertanto, gli intermediari dovranno adottare procedure che definiscono:</a:t>
            </a:r>
          </a:p>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quali informazioni raccolte dovrebbero essere soggette ad aggiornamento e con quale frequenza;</a:t>
            </a:r>
          </a:p>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le modalità dell’aggiornamento e le misure da adottare quando si ricevono informazioni aggiuntive o aggiornate o quando il cliente non fornisce le informazioni richieste.</a:t>
            </a:r>
          </a:p>
          <a:p>
            <a:pPr>
              <a:lnSpc>
                <a:spcPts val="2000"/>
              </a:lnSpc>
              <a:defRPr/>
            </a:pPr>
            <a:r>
              <a:rPr lang="it-IT" altLang="it-IT" dirty="0">
                <a:latin typeface="Gisha" panose="020B0502040204020203" pitchFamily="34" charset="-79"/>
                <a:cs typeface="Gisha" panose="020B0502040204020203" pitchFamily="34" charset="-79"/>
              </a:rPr>
              <a:t>(ESMA, Orientamento generale 6, par. 48)</a:t>
            </a:r>
          </a:p>
        </p:txBody>
      </p:sp>
      <p:sp>
        <p:nvSpPr>
          <p:cNvPr id="21" name="TextBox 18">
            <a:extLst>
              <a:ext uri="{FF2B5EF4-FFF2-40B4-BE49-F238E27FC236}">
                <a16:creationId xmlns:a16="http://schemas.microsoft.com/office/drawing/2014/main" id="{B7B2E700-1150-4109-A13E-067DCEEA8FBA}"/>
              </a:ext>
            </a:extLst>
          </p:cNvPr>
          <p:cNvSpPr txBox="1"/>
          <p:nvPr/>
        </p:nvSpPr>
        <p:spPr>
          <a:xfrm>
            <a:off x="3415540" y="953419"/>
            <a:ext cx="5683474" cy="1099083"/>
          </a:xfrm>
          <a:prstGeom prst="rect">
            <a:avLst/>
          </a:prstGeom>
          <a:noFill/>
        </p:spPr>
        <p:txBody>
          <a:bodyPr wrap="square" rtlCol="0">
            <a:spAutoFit/>
          </a:bodyPr>
          <a:lstStyle/>
          <a:p>
            <a:pPr>
              <a:lnSpc>
                <a:spcPts val="2000"/>
              </a:lnSpc>
              <a:defRPr/>
            </a:pPr>
            <a:r>
              <a:rPr lang="it-IT" altLang="it-IT" dirty="0">
                <a:latin typeface="Gisha" panose="020B0502040204020203" pitchFamily="34" charset="-79"/>
                <a:cs typeface="Gisha" panose="020B0502040204020203" pitchFamily="34" charset="-79"/>
              </a:rPr>
              <a:t>Se presta un servizio continuo di gestione di portafogli, l’intermediario deve conservare informazioni aggiornate e adeguate sul cliente per poter effettuare la necessaria valutazione dell’adeguatezza. </a:t>
            </a:r>
          </a:p>
        </p:txBody>
      </p:sp>
      <p:sp>
        <p:nvSpPr>
          <p:cNvPr id="20" name="Ovale 19">
            <a:extLst>
              <a:ext uri="{FF2B5EF4-FFF2-40B4-BE49-F238E27FC236}">
                <a16:creationId xmlns:a16="http://schemas.microsoft.com/office/drawing/2014/main" id="{C94A9D3D-1B8D-49CB-937E-E03530C12FA6}"/>
              </a:ext>
            </a:extLst>
          </p:cNvPr>
          <p:cNvSpPr/>
          <p:nvPr/>
        </p:nvSpPr>
        <p:spPr>
          <a:xfrm>
            <a:off x="3274168" y="5138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274169" y="25998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1632977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1CFF341-C24D-496F-B261-84E6A40DD0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9698"/>
          <a:stretch/>
        </p:blipFill>
        <p:spPr>
          <a:xfrm>
            <a:off x="0" y="0"/>
            <a:ext cx="5440938"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Aggiornamento delle informazioni sui clienti 3/4</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3</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https://pixabay.com/it/marocco-africa-deserto-marroc-123978/</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346317" y="3141216"/>
            <a:ext cx="5729763" cy="1708160"/>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Un profilo di rischio più elevato può richiedere un aggiornamento più frequente rispetto a un profilo di rischio più basso. Alcuni eventi, inoltre, possono portare a un processo di aggiornamento come succede, ad esempio, nel caso di clienti che raggiungono l’età pensionabile.</a:t>
            </a:r>
          </a:p>
          <a:p>
            <a:pPr>
              <a:lnSpc>
                <a:spcPts val="2000"/>
              </a:lnSpc>
              <a:spcAft>
                <a:spcPts val="600"/>
              </a:spcAft>
              <a:defRPr/>
            </a:pPr>
            <a:r>
              <a:rPr lang="it-IT" altLang="it-IT" dirty="0">
                <a:latin typeface="Gisha" panose="020B0502040204020203" pitchFamily="34" charset="-79"/>
                <a:cs typeface="Gisha" panose="020B0502040204020203" pitchFamily="34" charset="-79"/>
              </a:rPr>
              <a:t>(ESMA, Orientamento generale 6, par. 49)</a:t>
            </a:r>
          </a:p>
        </p:txBody>
      </p:sp>
      <p:sp>
        <p:nvSpPr>
          <p:cNvPr id="21" name="TextBox 18">
            <a:extLst>
              <a:ext uri="{FF2B5EF4-FFF2-40B4-BE49-F238E27FC236}">
                <a16:creationId xmlns:a16="http://schemas.microsoft.com/office/drawing/2014/main" id="{B7B2E700-1150-4109-A13E-067DCEEA8FBA}"/>
              </a:ext>
            </a:extLst>
          </p:cNvPr>
          <p:cNvSpPr txBox="1"/>
          <p:nvPr/>
        </p:nvSpPr>
        <p:spPr>
          <a:xfrm>
            <a:off x="3331887" y="464058"/>
            <a:ext cx="5886365" cy="2144177"/>
          </a:xfrm>
          <a:prstGeom prst="rect">
            <a:avLst/>
          </a:prstGeom>
          <a:noFill/>
        </p:spPr>
        <p:txBody>
          <a:bodyPr wrap="square" rtlCol="0">
            <a:spAutoFit/>
          </a:bodyPr>
          <a:lstStyle/>
          <a:p>
            <a:pPr>
              <a:lnSpc>
                <a:spcPts val="2000"/>
              </a:lnSpc>
              <a:defRPr/>
            </a:pPr>
            <a:r>
              <a:rPr lang="it-IT" altLang="it-IT" dirty="0">
                <a:latin typeface="Gisha" panose="020B0502040204020203" pitchFamily="34" charset="-79"/>
                <a:cs typeface="Gisha" panose="020B0502040204020203" pitchFamily="34" charset="-79"/>
              </a:rPr>
              <a:t>La frequenza dell'aggiornamento può variare a seconda dei </a:t>
            </a:r>
            <a:r>
              <a:rPr lang="it-IT" altLang="it-IT" b="1" dirty="0">
                <a:latin typeface="Gisha" panose="020B0502040204020203" pitchFamily="34" charset="-79"/>
                <a:cs typeface="Gisha" panose="020B0502040204020203" pitchFamily="34" charset="-79"/>
              </a:rPr>
              <a:t>profili di rischio dei clienti</a:t>
            </a:r>
            <a:r>
              <a:rPr lang="it-IT" altLang="it-IT" dirty="0">
                <a:latin typeface="Gisha" panose="020B0502040204020203" pitchFamily="34" charset="-79"/>
                <a:cs typeface="Gisha" panose="020B0502040204020203" pitchFamily="34" charset="-79"/>
              </a:rPr>
              <a:t>: sulla base delle informazioni raccolte, l’intermediario determina quale tipo di servizi di investimento o di strumenti finanziari può essere adatto al cliente, tenendo conto: </a:t>
            </a:r>
          </a:p>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delle sue conoscenze;</a:t>
            </a:r>
          </a:p>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delle sue esperienze;</a:t>
            </a:r>
          </a:p>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della sua situazione finanziaria;</a:t>
            </a:r>
          </a:p>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dei suoi obiettivi di investimento. </a:t>
            </a:r>
          </a:p>
        </p:txBody>
      </p:sp>
      <p:sp>
        <p:nvSpPr>
          <p:cNvPr id="20" name="Ovale 19">
            <a:extLst>
              <a:ext uri="{FF2B5EF4-FFF2-40B4-BE49-F238E27FC236}">
                <a16:creationId xmlns:a16="http://schemas.microsoft.com/office/drawing/2014/main" id="{C94A9D3D-1B8D-49CB-937E-E03530C12FA6}"/>
              </a:ext>
            </a:extLst>
          </p:cNvPr>
          <p:cNvSpPr/>
          <p:nvPr/>
        </p:nvSpPr>
        <p:spPr>
          <a:xfrm>
            <a:off x="3274168" y="5138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274169" y="25998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19393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35139373-0D20-42A5-B5B3-07FFACEA12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46" y="-12880"/>
            <a:ext cx="7710473" cy="5156379"/>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Aggiornamento delle informazioni sui clienti 4/4</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4</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https://pixabay.com/it/sociale-media-pensione-struttura-1989152/</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479587" y="3314379"/>
            <a:ext cx="5590965" cy="919547"/>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Le misure pertinenti potrebbero comprendere la modifica del profilo del cliente sulla base delle informazioni aggiornate raccolte.</a:t>
            </a:r>
          </a:p>
          <a:p>
            <a:pPr>
              <a:lnSpc>
                <a:spcPts val="2000"/>
              </a:lnSpc>
              <a:spcAft>
                <a:spcPts val="600"/>
              </a:spcAft>
              <a:defRPr/>
            </a:pPr>
            <a:r>
              <a:rPr lang="it-IT" altLang="it-IT" dirty="0">
                <a:latin typeface="Gisha" panose="020B0502040204020203" pitchFamily="34" charset="-79"/>
                <a:cs typeface="Gisha" panose="020B0502040204020203" pitchFamily="34" charset="-79"/>
              </a:rPr>
              <a:t>(ESMA, Orientamento generale 6, par. 50)</a:t>
            </a:r>
          </a:p>
        </p:txBody>
      </p:sp>
      <p:sp>
        <p:nvSpPr>
          <p:cNvPr id="21" name="TextBox 18">
            <a:extLst>
              <a:ext uri="{FF2B5EF4-FFF2-40B4-BE49-F238E27FC236}">
                <a16:creationId xmlns:a16="http://schemas.microsoft.com/office/drawing/2014/main" id="{B7B2E700-1150-4109-A13E-067DCEEA8FBA}"/>
              </a:ext>
            </a:extLst>
          </p:cNvPr>
          <p:cNvSpPr txBox="1"/>
          <p:nvPr/>
        </p:nvSpPr>
        <p:spPr>
          <a:xfrm>
            <a:off x="3389795" y="1195432"/>
            <a:ext cx="5818049" cy="586122"/>
          </a:xfrm>
          <a:prstGeom prst="rect">
            <a:avLst/>
          </a:prstGeom>
          <a:noFill/>
        </p:spPr>
        <p:txBody>
          <a:bodyPr wrap="square" rtlCol="0">
            <a:spAutoFit/>
          </a:bodyPr>
          <a:lstStyle/>
          <a:p>
            <a:pPr>
              <a:lnSpc>
                <a:spcPts val="2000"/>
              </a:lnSpc>
              <a:defRPr/>
            </a:pPr>
            <a:r>
              <a:rPr lang="it-IT" altLang="it-IT" dirty="0">
                <a:latin typeface="Gisha" panose="020B0502040204020203" pitchFamily="34" charset="-79"/>
                <a:cs typeface="Gisha" panose="020B0502040204020203" pitchFamily="34" charset="-79"/>
              </a:rPr>
              <a:t>L’aggiornamento, ad esempio, potrebbe essere effettuato durante incontri periodici con i clienti o inviando loro un apposito questionario. </a:t>
            </a:r>
          </a:p>
        </p:txBody>
      </p:sp>
      <p:sp>
        <p:nvSpPr>
          <p:cNvPr id="20" name="Ovale 19">
            <a:extLst>
              <a:ext uri="{FF2B5EF4-FFF2-40B4-BE49-F238E27FC236}">
                <a16:creationId xmlns:a16="http://schemas.microsoft.com/office/drawing/2014/main" id="{C94A9D3D-1B8D-49CB-937E-E03530C12FA6}"/>
              </a:ext>
            </a:extLst>
          </p:cNvPr>
          <p:cNvSpPr/>
          <p:nvPr/>
        </p:nvSpPr>
        <p:spPr>
          <a:xfrm>
            <a:off x="3274168" y="5138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274169" y="25998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40772912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A7D57CF6-7C8A-480F-81BC-6494E4B7399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028"/>
          <a:stretch/>
        </p:blipFill>
        <p:spPr>
          <a:xfrm>
            <a:off x="0" y="0"/>
            <a:ext cx="6296346" cy="5143500"/>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736312" y="2763712"/>
              <a:ext cx="3482977" cy="217458"/>
            </a:xfrm>
            <a:prstGeom prst="rect">
              <a:avLst/>
            </a:prstGeom>
            <a:grpFill/>
          </p:spPr>
          <p:txBody>
            <a:bodyPr wrap="square" rtlCol="0">
              <a:spAutoFit/>
            </a:bodyPr>
            <a:lstStyle/>
            <a:p>
              <a:pPr>
                <a:lnSpc>
                  <a:spcPts val="2000"/>
                </a:lnSpc>
                <a:spcAft>
                  <a:spcPts val="600"/>
                </a:spcAft>
                <a:defRPr/>
              </a:pPr>
              <a:endParaRPr lang="it-IT" altLang="it-IT" dirty="0">
                <a:latin typeface="Gisha" panose="020B0502040204020203" pitchFamily="34" charset="-79"/>
                <a:cs typeface="Gisha" panose="020B0502040204020203" pitchFamily="34" charset="-79"/>
              </a:endParaRP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Disposizioni per garantire l’adeguatezza di un investimento 1/3</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5</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https://pixabay.com/it/microscopio-diapositiva-ricerca-275984/</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id="{35C11A15-4910-45BE-B923-82A9F10F7695}"/>
              </a:ext>
            </a:extLst>
          </p:cNvPr>
          <p:cNvSpPr/>
          <p:nvPr/>
        </p:nvSpPr>
        <p:spPr>
          <a:xfrm>
            <a:off x="3509140" y="492741"/>
            <a:ext cx="661078" cy="3296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2-5</a:t>
            </a:r>
          </a:p>
        </p:txBody>
      </p:sp>
      <p:sp>
        <p:nvSpPr>
          <p:cNvPr id="19" name="TextBox 18">
            <a:extLst>
              <a:ext uri="{FF2B5EF4-FFF2-40B4-BE49-F238E27FC236}">
                <a16:creationId xmlns:a16="http://schemas.microsoft.com/office/drawing/2014/main" id="{E179C0BC-C59A-42F0-82EA-FBA402410073}"/>
              </a:ext>
            </a:extLst>
          </p:cNvPr>
          <p:cNvSpPr txBox="1"/>
          <p:nvPr/>
        </p:nvSpPr>
        <p:spPr>
          <a:xfrm>
            <a:off x="3774699" y="824469"/>
            <a:ext cx="5040588" cy="3657411"/>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Al fine di proporre ai clienti gli investimenti adeguati, gli intermediari dovrebbero </a:t>
            </a:r>
            <a:r>
              <a:rPr lang="it-IT" altLang="it-IT" b="1" dirty="0">
                <a:latin typeface="Gisha" panose="020B0502040204020203" pitchFamily="34" charset="-79"/>
                <a:cs typeface="Gisha" panose="020B0502040204020203" pitchFamily="34" charset="-79"/>
              </a:rPr>
              <a:t>stabilire politiche interne e procedure</a:t>
            </a:r>
            <a:r>
              <a:rPr lang="it-IT" altLang="it-IT" dirty="0">
                <a:latin typeface="Gisha" panose="020B0502040204020203" pitchFamily="34" charset="-79"/>
                <a:cs typeface="Gisha" panose="020B0502040204020203" pitchFamily="34" charset="-79"/>
              </a:rPr>
              <a:t> allo scopo di garantire la costante considerazione di:</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tutte le informazioni disponibili sul cliente che possono essere pertinenti per la valutazione dell’adeguatezza di un investimento, compreso il portafoglio di investimenti attuale del cliente;</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tutte le caratteristiche materiali degli investimenti presi in considerazione nella valutazione dell’adeguatezza, compresi tutti i rischi pertinenti ed eventuali costi diretti o indiretti per il cliente.</a:t>
            </a:r>
          </a:p>
          <a:p>
            <a:pPr>
              <a:lnSpc>
                <a:spcPts val="2000"/>
              </a:lnSpc>
              <a:spcAft>
                <a:spcPts val="600"/>
              </a:spcAft>
              <a:defRPr/>
            </a:pPr>
            <a:r>
              <a:rPr lang="it-IT" altLang="it-IT" dirty="0">
                <a:latin typeface="Gisha" panose="020B0502040204020203" pitchFamily="34" charset="-79"/>
                <a:cs typeface="Gisha" panose="020B0502040204020203" pitchFamily="34" charset="-79"/>
              </a:rPr>
              <a:t>(ESMA, Orientamento generale 8, par. 57)</a:t>
            </a:r>
          </a:p>
        </p:txBody>
      </p:sp>
    </p:spTree>
    <p:custDataLst>
      <p:tags r:id="rId1"/>
    </p:custDataLst>
    <p:extLst>
      <p:ext uri="{BB962C8B-B14F-4D97-AF65-F5344CB8AC3E}">
        <p14:creationId xmlns:p14="http://schemas.microsoft.com/office/powerpoint/2010/main" val="17847008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4093F97-C114-48A0-B087-09E765823A6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765"/>
          <a:stretch/>
        </p:blipFill>
        <p:spPr>
          <a:xfrm>
            <a:off x="1" y="-1"/>
            <a:ext cx="9144000" cy="4641227"/>
          </a:xfrm>
          <a:prstGeom prst="rect">
            <a:avLst/>
          </a:prstGeom>
        </p:spPr>
      </p:pic>
      <p:sp>
        <p:nvSpPr>
          <p:cNvPr id="4" name="Rettangolo 3">
            <a:extLst>
              <a:ext uri="{FF2B5EF4-FFF2-40B4-BE49-F238E27FC236}">
                <a16:creationId xmlns:a16="http://schemas.microsoft.com/office/drawing/2014/main" id="{2A7AE87D-EEE1-4363-96D8-E444F28244B0}"/>
              </a:ext>
            </a:extLst>
          </p:cNvPr>
          <p:cNvSpPr/>
          <p:nvPr/>
        </p:nvSpPr>
        <p:spPr>
          <a:xfrm>
            <a:off x="-21629" y="4025247"/>
            <a:ext cx="9190682" cy="1118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8"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934FA3BC-888F-45E3-AD4A-72DFC9D800CF}"/>
              </a:ext>
            </a:extLst>
          </p:cNvPr>
          <p:cNvSpPr txBox="1"/>
          <p:nvPr/>
        </p:nvSpPr>
        <p:spPr>
          <a:xfrm>
            <a:off x="56710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Disposizioni per garantire l’adeguatezza di un investimento 2/3</a:t>
            </a:r>
          </a:p>
        </p:txBody>
      </p:sp>
      <p:sp>
        <p:nvSpPr>
          <p:cNvPr id="25" name="CasellaDiTesto 24">
            <a:extLst>
              <a:ext uri="{FF2B5EF4-FFF2-40B4-BE49-F238E27FC236}">
                <a16:creationId xmlns:a16="http://schemas.microsoft.com/office/drawing/2014/main" id="{80469FC8-B5D6-4BBE-85C4-42D5E7986638}"/>
              </a:ext>
            </a:extLst>
          </p:cNvPr>
          <p:cNvSpPr txBox="1"/>
          <p:nvPr/>
        </p:nvSpPr>
        <p:spPr>
          <a:xfrm>
            <a:off x="8799616" y="59188"/>
            <a:ext cx="429363" cy="307777"/>
          </a:xfrm>
          <a:prstGeom prst="rect">
            <a:avLst/>
          </a:prstGeom>
          <a:noFill/>
        </p:spPr>
        <p:txBody>
          <a:bodyPr wrap="square" rtlCol="0">
            <a:spAutoFit/>
          </a:bodyPr>
          <a:lstStyle/>
          <a:p>
            <a:r>
              <a:rPr lang="it-IT" dirty="0">
                <a:solidFill>
                  <a:schemeClr val="bg1"/>
                </a:solidFill>
              </a:rPr>
              <a:t>6</a:t>
            </a:r>
          </a:p>
        </p:txBody>
      </p:sp>
      <p:sp>
        <p:nvSpPr>
          <p:cNvPr id="27" name="Rettangolo 26">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https://pixabay.com/it/aggiornamento-pensione-orologio-1672367/</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38" name="Ovale 37">
            <a:extLst>
              <a:ext uri="{FF2B5EF4-FFF2-40B4-BE49-F238E27FC236}">
                <a16:creationId xmlns:a16="http://schemas.microsoft.com/office/drawing/2014/main" id="{FF3BA2CB-58E3-4DFC-8F62-07E565B912E7}"/>
              </a:ext>
            </a:extLst>
          </p:cNvPr>
          <p:cNvSpPr/>
          <p:nvPr/>
        </p:nvSpPr>
        <p:spPr>
          <a:xfrm>
            <a:off x="-1" y="56609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6" name="Ovale 35">
            <a:extLst>
              <a:ext uri="{FF2B5EF4-FFF2-40B4-BE49-F238E27FC236}">
                <a16:creationId xmlns:a16="http://schemas.microsoft.com/office/drawing/2014/main" id="{FF3BA2CB-58E3-4DFC-8F62-07E565B912E7}"/>
              </a:ext>
            </a:extLst>
          </p:cNvPr>
          <p:cNvSpPr/>
          <p:nvPr/>
        </p:nvSpPr>
        <p:spPr>
          <a:xfrm>
            <a:off x="40430" y="391160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5" name="TextBox 10">
            <a:hlinkClick r:id="" action="ppaction://noaction"/>
            <a:extLst>
              <a:ext uri="{FF2B5EF4-FFF2-40B4-BE49-F238E27FC236}">
                <a16:creationId xmlns:a16="http://schemas.microsoft.com/office/drawing/2014/main" id="{2F15BA41-BD55-404D-888B-892CA57566A6}"/>
              </a:ext>
            </a:extLst>
          </p:cNvPr>
          <p:cNvSpPr txBox="1"/>
          <p:nvPr/>
        </p:nvSpPr>
        <p:spPr>
          <a:xfrm>
            <a:off x="40430" y="4025245"/>
            <a:ext cx="9190682" cy="1118255"/>
          </a:xfrm>
          <a:prstGeom prst="rect">
            <a:avLst/>
          </a:prstGeom>
          <a:noFill/>
        </p:spPr>
        <p:txBody>
          <a:bodyPr wrap="square" rtlCol="0">
            <a:spAutoFit/>
          </a:bodyPr>
          <a:lstStyle/>
          <a:p>
            <a:pPr>
              <a:lnSpc>
                <a:spcPts val="2000"/>
              </a:lnSpc>
            </a:pPr>
            <a:r>
              <a:rPr lang="it-IT" altLang="it-IT" dirty="0">
                <a:latin typeface="Gisha" panose="020B0502040204020203" pitchFamily="34" charset="-79"/>
                <a:cs typeface="Gisha" panose="020B0502040204020203" pitchFamily="34" charset="-79"/>
              </a:rPr>
              <a:t>Gli intermediari che impiegano strumenti durante il processo di valutazione dell’adeguatezza (come </a:t>
            </a:r>
            <a:r>
              <a:rPr lang="it-IT" altLang="it-IT" b="1" dirty="0">
                <a:latin typeface="Gisha" panose="020B0502040204020203" pitchFamily="34" charset="-79"/>
                <a:cs typeface="Gisha" panose="020B0502040204020203" pitchFamily="34" charset="-79"/>
              </a:rPr>
              <a:t>portafogli modello, software per l’asset </a:t>
            </a:r>
            <a:r>
              <a:rPr lang="it-IT" altLang="it-IT" b="1" dirty="0" err="1">
                <a:latin typeface="Gisha" panose="020B0502040204020203" pitchFamily="34" charset="-79"/>
                <a:cs typeface="Gisha" panose="020B0502040204020203" pitchFamily="34" charset="-79"/>
              </a:rPr>
              <a:t>allocation</a:t>
            </a:r>
            <a:r>
              <a:rPr lang="it-IT" altLang="it-IT" b="1" dirty="0">
                <a:latin typeface="Gisha" panose="020B0502040204020203" pitchFamily="34" charset="-79"/>
                <a:cs typeface="Gisha" panose="020B0502040204020203" pitchFamily="34" charset="-79"/>
              </a:rPr>
              <a:t> o uno strumento di profilatura per potenziali investitori</a:t>
            </a:r>
            <a:r>
              <a:rPr lang="it-IT" altLang="it-IT" dirty="0">
                <a:latin typeface="Gisha" panose="020B0502040204020203" pitchFamily="34" charset="-79"/>
                <a:cs typeface="Gisha" panose="020B0502040204020203" pitchFamily="34" charset="-79"/>
              </a:rPr>
              <a:t>), dovrebbero avere sistemi e controlli adeguati per garantire che tali strumenti siano adatti allo scopo e producano risultati soddisfacenti. (ESMA, Orientamento generale 8, par. 58)</a:t>
            </a:r>
          </a:p>
        </p:txBody>
      </p:sp>
    </p:spTree>
    <p:custDataLst>
      <p:tags r:id="rId1"/>
    </p:custDataLst>
    <p:extLst>
      <p:ext uri="{BB962C8B-B14F-4D97-AF65-F5344CB8AC3E}">
        <p14:creationId xmlns:p14="http://schemas.microsoft.com/office/powerpoint/2010/main" val="38259394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43FC299-6531-48A8-BCBC-A1A9775B3A3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9349"/>
          <a:stretch/>
        </p:blipFill>
        <p:spPr>
          <a:xfrm>
            <a:off x="0" y="2288"/>
            <a:ext cx="4662692" cy="5141212"/>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Disposizioni per garantire l’adeguatezza di un investimento 3/3</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7</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https://pixabay.com/it/casella-degli-strumenti-presa-2645700/</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id="{EFCBE997-5260-4861-B58F-860BBE04AC26}"/>
              </a:ext>
            </a:extLst>
          </p:cNvPr>
          <p:cNvSpPr txBox="1"/>
          <p:nvPr/>
        </p:nvSpPr>
        <p:spPr>
          <a:xfrm>
            <a:off x="3429000" y="3320629"/>
            <a:ext cx="5590965" cy="919547"/>
          </a:xfrm>
          <a:prstGeom prst="rect">
            <a:avLst/>
          </a:prstGeom>
          <a:noFill/>
        </p:spPr>
        <p:txBody>
          <a:bodyPr wrap="square" rtlCol="0">
            <a:spAutoFit/>
          </a:bodyPr>
          <a:lstStyle/>
          <a:p>
            <a:pPr>
              <a:lnSpc>
                <a:spcPts val="2000"/>
              </a:lnSpc>
              <a:spcAft>
                <a:spcPts val="400"/>
              </a:spcAft>
              <a:defRPr/>
            </a:pPr>
            <a:r>
              <a:rPr lang="it-IT" altLang="it-IT" dirty="0">
                <a:latin typeface="Gisha" panose="020B0502040204020203" pitchFamily="34" charset="-79"/>
                <a:cs typeface="Gisha" panose="020B0502040204020203" pitchFamily="34" charset="-79"/>
              </a:rPr>
              <a:t>Ad esempio, gli strumenti che classificano i clienti o gli strumenti finanziari in categorie generali non sarebbero adeguati allo scopo.</a:t>
            </a:r>
          </a:p>
          <a:p>
            <a:pPr>
              <a:lnSpc>
                <a:spcPts val="2000"/>
              </a:lnSpc>
              <a:spcAft>
                <a:spcPts val="400"/>
              </a:spcAft>
              <a:defRPr/>
            </a:pPr>
            <a:r>
              <a:rPr lang="it-IT" altLang="it-IT" dirty="0">
                <a:latin typeface="Gisha" panose="020B0502040204020203" pitchFamily="34" charset="-79"/>
                <a:cs typeface="Gisha" panose="020B0502040204020203" pitchFamily="34" charset="-79"/>
              </a:rPr>
              <a:t>(ESMA, Orientamento generale 8, par. 59)</a:t>
            </a:r>
          </a:p>
        </p:txBody>
      </p:sp>
      <p:sp>
        <p:nvSpPr>
          <p:cNvPr id="21" name="TextBox 18">
            <a:extLst>
              <a:ext uri="{FF2B5EF4-FFF2-40B4-BE49-F238E27FC236}">
                <a16:creationId xmlns:a16="http://schemas.microsoft.com/office/drawing/2014/main" id="{B7B2E700-1150-4109-A13E-067DCEEA8FBA}"/>
              </a:ext>
            </a:extLst>
          </p:cNvPr>
          <p:cNvSpPr txBox="1"/>
          <p:nvPr/>
        </p:nvSpPr>
        <p:spPr>
          <a:xfrm>
            <a:off x="3433333" y="1159550"/>
            <a:ext cx="5683474" cy="842603"/>
          </a:xfrm>
          <a:prstGeom prst="rect">
            <a:avLst/>
          </a:prstGeom>
          <a:noFill/>
        </p:spPr>
        <p:txBody>
          <a:bodyPr wrap="square" rtlCol="0">
            <a:spAutoFit/>
          </a:bodyPr>
          <a:lstStyle/>
          <a:p>
            <a:pPr>
              <a:lnSpc>
                <a:spcPts val="2000"/>
              </a:lnSpc>
              <a:defRPr/>
            </a:pPr>
            <a:r>
              <a:rPr lang="it-IT" altLang="it-IT" dirty="0">
                <a:latin typeface="Gisha" panose="020B0502040204020203" pitchFamily="34" charset="-79"/>
                <a:cs typeface="Gisha" panose="020B0502040204020203" pitchFamily="34" charset="-79"/>
              </a:rPr>
              <a:t>A tal riguardo, gli strumenti dovrebbero essere studiati in modo da tenere conto di tutte le caratteristiche specifiche pertinenti di ciascun cliente o di ciascuno strumento finanziario. </a:t>
            </a:r>
          </a:p>
        </p:txBody>
      </p:sp>
      <p:sp>
        <p:nvSpPr>
          <p:cNvPr id="20" name="Ovale 19">
            <a:extLst>
              <a:ext uri="{FF2B5EF4-FFF2-40B4-BE49-F238E27FC236}">
                <a16:creationId xmlns:a16="http://schemas.microsoft.com/office/drawing/2014/main" id="{C94A9D3D-1B8D-49CB-937E-E03530C12FA6}"/>
              </a:ext>
            </a:extLst>
          </p:cNvPr>
          <p:cNvSpPr/>
          <p:nvPr/>
        </p:nvSpPr>
        <p:spPr>
          <a:xfrm>
            <a:off x="3274168" y="51386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id="{89AF3291-E65F-4F3E-82B9-462F9A6CDBA8}"/>
              </a:ext>
            </a:extLst>
          </p:cNvPr>
          <p:cNvSpPr/>
          <p:nvPr/>
        </p:nvSpPr>
        <p:spPr>
          <a:xfrm>
            <a:off x="3274169" y="25998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val="6507124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650BD3D1-79BD-42B2-ACB7-96159E5A76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112"/>
          <a:stretch/>
        </p:blipFill>
        <p:spPr>
          <a:xfrm>
            <a:off x="11258" y="-12900"/>
            <a:ext cx="4941502" cy="515639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440603" y="-12899"/>
            <a:ext cx="5692139" cy="515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Politiche e procedure interne 1/3</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8</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https://pixabay.com/it/portafoglio-carta-di-credito-2292428/</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id="{35C11A15-4910-45BE-B923-82A9F10F7695}"/>
              </a:ext>
            </a:extLst>
          </p:cNvPr>
          <p:cNvSpPr/>
          <p:nvPr/>
        </p:nvSpPr>
        <p:spPr>
          <a:xfrm>
            <a:off x="3537224" y="520902"/>
            <a:ext cx="702267" cy="34794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2-5</a:t>
            </a:r>
          </a:p>
        </p:txBody>
      </p:sp>
      <p:sp>
        <p:nvSpPr>
          <p:cNvPr id="19" name="TextBox 18">
            <a:extLst>
              <a:ext uri="{FF2B5EF4-FFF2-40B4-BE49-F238E27FC236}">
                <a16:creationId xmlns:a16="http://schemas.microsoft.com/office/drawing/2014/main" id="{E179C0BC-C59A-42F0-82EA-FBA402410073}"/>
              </a:ext>
            </a:extLst>
          </p:cNvPr>
          <p:cNvSpPr txBox="1"/>
          <p:nvPr/>
        </p:nvSpPr>
        <p:spPr>
          <a:xfrm>
            <a:off x="3642937" y="868845"/>
            <a:ext cx="5433143" cy="3638240"/>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L’intermediario dovrebbe definire politiche interne e procedure che, tra l’altro, gli consentano di garantire che:</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i servizi di consulenza e gestione di portafogli prestati al cliente tengano conto di un adeguato livello di diversificazione del rischio;</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il cliente abbia una comprensione adeguata del rapporto tra il rischio e il rendimento, ovvero della fisiologica bassa remunerazione degli investimenti privi di rischio, dell’incidenza dell’orizzonte temporale su tale rapporto e dell’impatto dei costi sui propri investimenti;</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la situazione finanziaria del cliente possa finanziare gli investimenti e il cliente possa sostenere eventuali perdite derivanti dagli investimenti;</a:t>
            </a:r>
          </a:p>
        </p:txBody>
      </p:sp>
      <p:sp>
        <p:nvSpPr>
          <p:cNvPr id="16" name="Freccia a destra 15">
            <a:extLst>
              <a:ext uri="{FF2B5EF4-FFF2-40B4-BE49-F238E27FC236}">
                <a16:creationId xmlns:a16="http://schemas.microsoft.com/office/drawing/2014/main" id="{65F43741-3A8D-4085-9F15-000885FCD947}"/>
              </a:ext>
            </a:extLst>
          </p:cNvPr>
          <p:cNvSpPr/>
          <p:nvPr/>
        </p:nvSpPr>
        <p:spPr>
          <a:xfrm>
            <a:off x="8277101" y="4548249"/>
            <a:ext cx="332509"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ustDataLst>
      <p:tags r:id="rId1"/>
    </p:custDataLst>
    <p:extLst>
      <p:ext uri="{BB962C8B-B14F-4D97-AF65-F5344CB8AC3E}">
        <p14:creationId xmlns:p14="http://schemas.microsoft.com/office/powerpoint/2010/main" val="31018785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d712cd3-c96d-494a-9db9-f27087647cfc"/>
  <p:tag name="ARTICULATE_DESIGN_ID_OFFICE THEME" val="6pZTbGXi3BY"/>
  <p:tag name="ARTICULATE_SLIDE_COUNT" val="1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8127648-\\mac\dropbox\hospitality_template.pptx"/>
  <p:tag name="ARTICULATE_PRESENTER_VERSION" val="8"/>
  <p:tag name="ARTICULATE_PROJECT_OPEN" val="1"/>
  <p:tag name="ARTICULATE_USED_PAGE_ORIENTATION" val="1"/>
  <p:tag name="ARTICULATE_USED_PAGE_SIZE" val="7"/>
</p:tagLst>
</file>

<file path=ppt/tags/tag10.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2.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3.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4.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7.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8.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715455a2-66de-4db6-b3c1-057e3f00b5c1"/>
  <p:tag name="ARTICULATE_SLIDE_PAUSE" val="1"/>
  <p:tag name="ARTICULATE_HIDE_SLIDE" val="0"/>
  <p:tag name="ARTICULATE_PLAYER_CONTROL_PREVIOUS" val="False"/>
  <p:tag name="ARTICULATE_PLAYER_CONTROL_NEXT" val="False"/>
  <p:tag name="ARTICULATE_USED_LAYOUT" val="7"/>
</p:tagLst>
</file>

<file path=ppt/tags/tag20.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2.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3.xml><?xml version="1.0" encoding="utf-8"?>
<p:tagLst xmlns:a="http://schemas.openxmlformats.org/drawingml/2006/main" xmlns:r="http://schemas.openxmlformats.org/officeDocument/2006/relationships" xmlns:p="http://schemas.openxmlformats.org/presentationml/2006/main">
  <p:tag name="AUDIO_ID" val="263"/>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SLIDE_THUMBNAIL_REFRESH" val="1"/>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8.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17003</TotalTime>
  <Words>4128</Words>
  <Application>Microsoft Office PowerPoint</Application>
  <PresentationFormat>Presentazione su schermo (16:9)</PresentationFormat>
  <Paragraphs>359</Paragraphs>
  <Slides>22</Slides>
  <Notes>22</Notes>
  <HiddenSlides>2</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22</vt:i4>
      </vt:variant>
    </vt:vector>
  </HeadingPairs>
  <TitlesOfParts>
    <vt:vector size="32" baseType="lpstr">
      <vt:lpstr>Arial</vt:lpstr>
      <vt:lpstr>Calibri</vt:lpstr>
      <vt:lpstr>Calibri Light</vt:lpstr>
      <vt:lpstr>Corbel</vt:lpstr>
      <vt:lpstr>Gisha</vt:lpstr>
      <vt:lpstr>Lato Light</vt:lpstr>
      <vt:lpstr>Merriweather</vt:lpstr>
      <vt:lpstr>Wingdings</vt:lpstr>
      <vt:lpstr>Wingdings 2</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Trina Rimmer</dc:creator>
  <cp:lastModifiedBy>emessore</cp:lastModifiedBy>
  <cp:revision>1115</cp:revision>
  <dcterms:created xsi:type="dcterms:W3CDTF">2017-06-08T19:59:47Z</dcterms:created>
  <dcterms:modified xsi:type="dcterms:W3CDTF">2020-01-20T12:44:51Z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74FE2410-302F-43A3-9D04-2FBB563A5FD6</vt:lpwstr>
  </property>
  <property fmtid="{D5CDD505-2E9C-101B-9397-08002B2CF9AE}" pid="3" name="ArticulatePath">
    <vt:lpwstr>Hospitality_Template</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\\Mac\Dropbox\Hospitality_Template.ppta</vt:lpwstr>
  </property>
</Properties>
</file>