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notesMasterIdLst>
    <p:notesMasterId r:id="rId217"/>
  </p:notesMasterIdLst>
  <p:handoutMasterIdLst>
    <p:handoutMasterId r:id="rId218"/>
  </p:handoutMasterIdLst>
  <p:sldIdLst>
    <p:sldId id="320" r:id="rId2"/>
    <p:sldId id="321" r:id="rId3"/>
    <p:sldId id="401" r:id="rId4"/>
    <p:sldId id="402" r:id="rId5"/>
    <p:sldId id="403" r:id="rId6"/>
    <p:sldId id="404" r:id="rId7"/>
    <p:sldId id="405" r:id="rId8"/>
    <p:sldId id="406" r:id="rId9"/>
    <p:sldId id="407" r:id="rId10"/>
    <p:sldId id="408" r:id="rId11"/>
    <p:sldId id="409" r:id="rId12"/>
    <p:sldId id="410" r:id="rId13"/>
    <p:sldId id="411" r:id="rId14"/>
    <p:sldId id="325" r:id="rId15"/>
    <p:sldId id="364" r:id="rId16"/>
    <p:sldId id="367" r:id="rId17"/>
    <p:sldId id="368" r:id="rId18"/>
    <p:sldId id="369" r:id="rId19"/>
    <p:sldId id="370" r:id="rId20"/>
    <p:sldId id="371" r:id="rId21"/>
    <p:sldId id="372" r:id="rId22"/>
    <p:sldId id="373" r:id="rId23"/>
    <p:sldId id="374" r:id="rId24"/>
    <p:sldId id="553" r:id="rId25"/>
    <p:sldId id="554" r:id="rId26"/>
    <p:sldId id="555" r:id="rId27"/>
    <p:sldId id="306" r:id="rId28"/>
    <p:sldId id="326" r:id="rId29"/>
    <p:sldId id="327" r:id="rId30"/>
    <p:sldId id="328" r:id="rId31"/>
    <p:sldId id="329" r:id="rId32"/>
    <p:sldId id="330" r:id="rId33"/>
    <p:sldId id="331" r:id="rId34"/>
    <p:sldId id="333" r:id="rId35"/>
    <p:sldId id="334" r:id="rId36"/>
    <p:sldId id="335" r:id="rId37"/>
    <p:sldId id="336" r:id="rId38"/>
    <p:sldId id="337" r:id="rId39"/>
    <p:sldId id="338" r:id="rId40"/>
    <p:sldId id="339" r:id="rId41"/>
    <p:sldId id="375" r:id="rId42"/>
    <p:sldId id="340" r:id="rId43"/>
    <p:sldId id="376" r:id="rId44"/>
    <p:sldId id="342" r:id="rId45"/>
    <p:sldId id="343" r:id="rId46"/>
    <p:sldId id="377" r:id="rId47"/>
    <p:sldId id="378" r:id="rId48"/>
    <p:sldId id="379" r:id="rId49"/>
    <p:sldId id="344" r:id="rId50"/>
    <p:sldId id="345" r:id="rId51"/>
    <p:sldId id="346" r:id="rId52"/>
    <p:sldId id="347" r:id="rId53"/>
    <p:sldId id="348" r:id="rId54"/>
    <p:sldId id="349" r:id="rId55"/>
    <p:sldId id="350" r:id="rId56"/>
    <p:sldId id="556" r:id="rId57"/>
    <p:sldId id="557" r:id="rId58"/>
    <p:sldId id="558" r:id="rId59"/>
    <p:sldId id="353" r:id="rId60"/>
    <p:sldId id="380" r:id="rId61"/>
    <p:sldId id="354" r:id="rId62"/>
    <p:sldId id="381" r:id="rId63"/>
    <p:sldId id="355" r:id="rId64"/>
    <p:sldId id="384" r:id="rId65"/>
    <p:sldId id="385" r:id="rId66"/>
    <p:sldId id="386" r:id="rId67"/>
    <p:sldId id="356" r:id="rId68"/>
    <p:sldId id="382" r:id="rId69"/>
    <p:sldId id="383" r:id="rId70"/>
    <p:sldId id="357" r:id="rId71"/>
    <p:sldId id="387" r:id="rId72"/>
    <p:sldId id="358" r:id="rId73"/>
    <p:sldId id="359" r:id="rId74"/>
    <p:sldId id="388" r:id="rId75"/>
    <p:sldId id="360" r:id="rId76"/>
    <p:sldId id="501" r:id="rId77"/>
    <p:sldId id="389" r:id="rId78"/>
    <p:sldId id="390" r:id="rId79"/>
    <p:sldId id="391" r:id="rId80"/>
    <p:sldId id="392" r:id="rId81"/>
    <p:sldId id="361" r:id="rId82"/>
    <p:sldId id="507" r:id="rId83"/>
    <p:sldId id="393" r:id="rId84"/>
    <p:sldId id="395" r:id="rId85"/>
    <p:sldId id="396" r:id="rId86"/>
    <p:sldId id="397" r:id="rId87"/>
    <p:sldId id="398" r:id="rId88"/>
    <p:sldId id="399" r:id="rId89"/>
    <p:sldId id="400" r:id="rId90"/>
    <p:sldId id="508" r:id="rId91"/>
    <p:sldId id="412" r:id="rId92"/>
    <p:sldId id="413" r:id="rId93"/>
    <p:sldId id="414" r:id="rId94"/>
    <p:sldId id="415" r:id="rId95"/>
    <p:sldId id="559" r:id="rId96"/>
    <p:sldId id="560" r:id="rId97"/>
    <p:sldId id="561" r:id="rId98"/>
    <p:sldId id="417" r:id="rId99"/>
    <p:sldId id="479" r:id="rId100"/>
    <p:sldId id="480" r:id="rId101"/>
    <p:sldId id="418" r:id="rId102"/>
    <p:sldId id="482" r:id="rId103"/>
    <p:sldId id="481" r:id="rId104"/>
    <p:sldId id="483" r:id="rId105"/>
    <p:sldId id="484" r:id="rId106"/>
    <p:sldId id="485" r:id="rId107"/>
    <p:sldId id="486" r:id="rId108"/>
    <p:sldId id="502" r:id="rId109"/>
    <p:sldId id="487" r:id="rId110"/>
    <p:sldId id="488" r:id="rId111"/>
    <p:sldId id="419" r:id="rId112"/>
    <p:sldId id="489" r:id="rId113"/>
    <p:sldId id="490" r:id="rId114"/>
    <p:sldId id="421" r:id="rId115"/>
    <p:sldId id="492" r:id="rId116"/>
    <p:sldId id="562" r:id="rId117"/>
    <p:sldId id="563" r:id="rId118"/>
    <p:sldId id="564" r:id="rId119"/>
    <p:sldId id="422" r:id="rId120"/>
    <p:sldId id="493" r:id="rId121"/>
    <p:sldId id="423" r:id="rId122"/>
    <p:sldId id="494" r:id="rId123"/>
    <p:sldId id="509" r:id="rId124"/>
    <p:sldId id="424" r:id="rId125"/>
    <p:sldId id="510" r:id="rId126"/>
    <p:sldId id="511" r:id="rId127"/>
    <p:sldId id="425" r:id="rId128"/>
    <p:sldId id="426" r:id="rId129"/>
    <p:sldId id="427" r:id="rId130"/>
    <p:sldId id="512" r:id="rId131"/>
    <p:sldId id="513" r:id="rId132"/>
    <p:sldId id="432" r:id="rId133"/>
    <p:sldId id="514" r:id="rId134"/>
    <p:sldId id="434" r:id="rId135"/>
    <p:sldId id="435" r:id="rId136"/>
    <p:sldId id="515" r:id="rId137"/>
    <p:sldId id="516" r:id="rId138"/>
    <p:sldId id="433" r:id="rId139"/>
    <p:sldId id="496" r:id="rId140"/>
    <p:sldId id="517" r:id="rId141"/>
    <p:sldId id="436" r:id="rId142"/>
    <p:sldId id="518" r:id="rId143"/>
    <p:sldId id="437" r:id="rId144"/>
    <p:sldId id="519" r:id="rId145"/>
    <p:sldId id="565" r:id="rId146"/>
    <p:sldId id="566" r:id="rId147"/>
    <p:sldId id="567" r:id="rId148"/>
    <p:sldId id="503" r:id="rId149"/>
    <p:sldId id="520" r:id="rId150"/>
    <p:sldId id="504" r:id="rId151"/>
    <p:sldId id="521" r:id="rId152"/>
    <p:sldId id="522" r:id="rId153"/>
    <p:sldId id="505" r:id="rId154"/>
    <p:sldId id="523" r:id="rId155"/>
    <p:sldId id="524" r:id="rId156"/>
    <p:sldId id="525" r:id="rId157"/>
    <p:sldId id="506" r:id="rId158"/>
    <p:sldId id="526" r:id="rId159"/>
    <p:sldId id="527" r:id="rId160"/>
    <p:sldId id="440" r:id="rId161"/>
    <p:sldId id="528" r:id="rId162"/>
    <p:sldId id="441" r:id="rId163"/>
    <p:sldId id="529" r:id="rId164"/>
    <p:sldId id="530" r:id="rId165"/>
    <p:sldId id="442" r:id="rId166"/>
    <p:sldId id="531" r:id="rId167"/>
    <p:sldId id="443" r:id="rId168"/>
    <p:sldId id="444" r:id="rId169"/>
    <p:sldId id="446" r:id="rId170"/>
    <p:sldId id="447" r:id="rId171"/>
    <p:sldId id="532" r:id="rId172"/>
    <p:sldId id="533" r:id="rId173"/>
    <p:sldId id="497" r:id="rId174"/>
    <p:sldId id="534" r:id="rId175"/>
    <p:sldId id="449" r:id="rId176"/>
    <p:sldId id="535" r:id="rId177"/>
    <p:sldId id="450" r:id="rId178"/>
    <p:sldId id="498" r:id="rId179"/>
    <p:sldId id="536" r:id="rId180"/>
    <p:sldId id="568" r:id="rId181"/>
    <p:sldId id="569" r:id="rId182"/>
    <p:sldId id="570" r:id="rId183"/>
    <p:sldId id="499" r:id="rId184"/>
    <p:sldId id="537" r:id="rId185"/>
    <p:sldId id="451" r:id="rId186"/>
    <p:sldId id="538" r:id="rId187"/>
    <p:sldId id="453" r:id="rId188"/>
    <p:sldId id="539" r:id="rId189"/>
    <p:sldId id="454" r:id="rId190"/>
    <p:sldId id="456" r:id="rId191"/>
    <p:sldId id="463" r:id="rId192"/>
    <p:sldId id="540" r:id="rId193"/>
    <p:sldId id="464" r:id="rId194"/>
    <p:sldId id="465" r:id="rId195"/>
    <p:sldId id="541" r:id="rId196"/>
    <p:sldId id="542" r:id="rId197"/>
    <p:sldId id="466" r:id="rId198"/>
    <p:sldId id="500" r:id="rId199"/>
    <p:sldId id="469" r:id="rId200"/>
    <p:sldId id="543" r:id="rId201"/>
    <p:sldId id="544" r:id="rId202"/>
    <p:sldId id="468" r:id="rId203"/>
    <p:sldId id="470" r:id="rId204"/>
    <p:sldId id="545" r:id="rId205"/>
    <p:sldId id="471" r:id="rId206"/>
    <p:sldId id="472" r:id="rId207"/>
    <p:sldId id="546" r:id="rId208"/>
    <p:sldId id="475" r:id="rId209"/>
    <p:sldId id="547" r:id="rId210"/>
    <p:sldId id="478" r:id="rId211"/>
    <p:sldId id="548" r:id="rId212"/>
    <p:sldId id="571" r:id="rId213"/>
    <p:sldId id="572" r:id="rId214"/>
    <p:sldId id="573" r:id="rId215"/>
    <p:sldId id="552" r:id="rId216"/>
  </p:sldIdLst>
  <p:sldSz cx="9144000" cy="6858000" type="screen4x3"/>
  <p:notesSz cx="7102475" cy="10231438"/>
  <p:custDataLst>
    <p:tags r:id="rId219"/>
  </p:custDataLst>
  <p:defaultTextStyle>
    <a:defPPr>
      <a:defRPr lang="it-IT"/>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A2"/>
    <a:srgbClr val="2C5F98"/>
    <a:srgbClr val="F26200"/>
    <a:srgbClr val="0065B0"/>
    <a:srgbClr val="0070C0"/>
    <a:srgbClr val="FF6600"/>
    <a:srgbClr val="FF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09" autoAdjust="0"/>
    <p:restoredTop sz="92382" autoAdjust="0"/>
  </p:normalViewPr>
  <p:slideViewPr>
    <p:cSldViewPr showGuides="1">
      <p:cViewPr varScale="1">
        <p:scale>
          <a:sx n="63" d="100"/>
          <a:sy n="63" d="100"/>
        </p:scale>
        <p:origin x="1468" y="-3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83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gs" Target="tags/tag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163" cy="512763"/>
          </a:xfrm>
          <a:prstGeom prst="rect">
            <a:avLst/>
          </a:prstGeom>
        </p:spPr>
        <p:txBody>
          <a:bodyPr vert="horz" lIns="94026" tIns="47012" rIns="94026" bIns="47012" rtlCol="0"/>
          <a:lstStyle>
            <a:lvl1pPr algn="l" fontAlgn="auto">
              <a:spcBef>
                <a:spcPts val="0"/>
              </a:spcBef>
              <a:spcAft>
                <a:spcPts val="0"/>
              </a:spcAft>
              <a:defRPr sz="1100">
                <a:latin typeface="+mn-lt"/>
                <a:cs typeface="+mn-cs"/>
              </a:defRPr>
            </a:lvl1pPr>
          </a:lstStyle>
          <a:p>
            <a:pPr>
              <a:defRPr/>
            </a:pPr>
            <a:endParaRPr lang="it-IT"/>
          </a:p>
        </p:txBody>
      </p:sp>
      <p:sp>
        <p:nvSpPr>
          <p:cNvPr id="3" name="Segnaposto data 2"/>
          <p:cNvSpPr>
            <a:spLocks noGrp="1"/>
          </p:cNvSpPr>
          <p:nvPr>
            <p:ph type="dt" sz="quarter" idx="1"/>
          </p:nvPr>
        </p:nvSpPr>
        <p:spPr>
          <a:xfrm>
            <a:off x="4022725" y="0"/>
            <a:ext cx="3078163" cy="512763"/>
          </a:xfrm>
          <a:prstGeom prst="rect">
            <a:avLst/>
          </a:prstGeom>
        </p:spPr>
        <p:txBody>
          <a:bodyPr vert="horz" lIns="94026" tIns="47012" rIns="94026" bIns="47012" rtlCol="0"/>
          <a:lstStyle>
            <a:lvl1pPr algn="r" fontAlgn="auto">
              <a:spcBef>
                <a:spcPts val="0"/>
              </a:spcBef>
              <a:spcAft>
                <a:spcPts val="0"/>
              </a:spcAft>
              <a:defRPr sz="1100">
                <a:latin typeface="+mn-lt"/>
                <a:cs typeface="+mn-cs"/>
              </a:defRPr>
            </a:lvl1pPr>
          </a:lstStyle>
          <a:p>
            <a:pPr>
              <a:defRPr/>
            </a:pPr>
            <a:fld id="{5D4E4F9F-FB3A-497E-9E2E-2A4A2D41400C}" type="datetimeFigureOut">
              <a:rPr lang="it-IT"/>
              <a:pPr>
                <a:defRPr/>
              </a:pPr>
              <a:t>22/01/2019</a:t>
            </a:fld>
            <a:endParaRPr lang="it-IT"/>
          </a:p>
        </p:txBody>
      </p:sp>
      <p:sp>
        <p:nvSpPr>
          <p:cNvPr id="4" name="Segnaposto piè di pagina 3"/>
          <p:cNvSpPr>
            <a:spLocks noGrp="1"/>
          </p:cNvSpPr>
          <p:nvPr>
            <p:ph type="ftr" sz="quarter" idx="2"/>
          </p:nvPr>
        </p:nvSpPr>
        <p:spPr>
          <a:xfrm>
            <a:off x="0" y="9717088"/>
            <a:ext cx="3078163" cy="512762"/>
          </a:xfrm>
          <a:prstGeom prst="rect">
            <a:avLst/>
          </a:prstGeom>
        </p:spPr>
        <p:txBody>
          <a:bodyPr vert="horz" lIns="94026" tIns="47012" rIns="94026" bIns="47012" rtlCol="0" anchor="b"/>
          <a:lstStyle>
            <a:lvl1pPr algn="l" fontAlgn="auto">
              <a:spcBef>
                <a:spcPts val="0"/>
              </a:spcBef>
              <a:spcAft>
                <a:spcPts val="0"/>
              </a:spcAft>
              <a:defRPr sz="1100">
                <a:latin typeface="+mn-lt"/>
                <a:cs typeface="+mn-cs"/>
              </a:defRPr>
            </a:lvl1pPr>
          </a:lstStyle>
          <a:p>
            <a:pPr>
              <a:defRPr/>
            </a:pPr>
            <a:endParaRPr lang="it-IT"/>
          </a:p>
        </p:txBody>
      </p:sp>
      <p:sp>
        <p:nvSpPr>
          <p:cNvPr id="5" name="Segnaposto numero diapositiva 4"/>
          <p:cNvSpPr>
            <a:spLocks noGrp="1"/>
          </p:cNvSpPr>
          <p:nvPr>
            <p:ph type="sldNum" sz="quarter" idx="3"/>
          </p:nvPr>
        </p:nvSpPr>
        <p:spPr>
          <a:xfrm>
            <a:off x="4022725" y="9717088"/>
            <a:ext cx="3078163" cy="512762"/>
          </a:xfrm>
          <a:prstGeom prst="rect">
            <a:avLst/>
          </a:prstGeom>
        </p:spPr>
        <p:txBody>
          <a:bodyPr vert="horz" wrap="square" lIns="94026" tIns="47012" rIns="94026" bIns="47012" numCol="1" anchor="b" anchorCtr="0" compatLnSpc="1">
            <a:prstTxWarp prst="textNoShape">
              <a:avLst/>
            </a:prstTxWarp>
          </a:bodyPr>
          <a:lstStyle>
            <a:lvl1pPr algn="r">
              <a:defRPr sz="1100">
                <a:latin typeface="Calibri" panose="020F0502020204030204" pitchFamily="34" charset="0"/>
              </a:defRPr>
            </a:lvl1pPr>
          </a:lstStyle>
          <a:p>
            <a:fld id="{FDF412ED-438C-4664-AC07-ED93874B5084}" type="slidenum">
              <a:rPr lang="it-IT"/>
              <a:pPr/>
              <a:t>‹N›</a:t>
            </a:fld>
            <a:endParaRPr lang="it-IT"/>
          </a:p>
        </p:txBody>
      </p:sp>
    </p:spTree>
    <p:extLst>
      <p:ext uri="{BB962C8B-B14F-4D97-AF65-F5344CB8AC3E}">
        <p14:creationId xmlns:p14="http://schemas.microsoft.com/office/powerpoint/2010/main" val="26576404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163" cy="511175"/>
          </a:xfrm>
          <a:prstGeom prst="rect">
            <a:avLst/>
          </a:prstGeom>
        </p:spPr>
        <p:txBody>
          <a:bodyPr vert="horz" lIns="94026" tIns="47012" rIns="94026" bIns="47012" rtlCol="0"/>
          <a:lstStyle>
            <a:lvl1pPr algn="l" fontAlgn="auto">
              <a:spcBef>
                <a:spcPts val="0"/>
              </a:spcBef>
              <a:spcAft>
                <a:spcPts val="0"/>
              </a:spcAft>
              <a:defRPr sz="1100">
                <a:latin typeface="+mn-lt"/>
                <a:cs typeface="+mn-cs"/>
              </a:defRPr>
            </a:lvl1pPr>
          </a:lstStyle>
          <a:p>
            <a:pPr>
              <a:defRPr/>
            </a:pPr>
            <a:endParaRPr lang="it-IT"/>
          </a:p>
        </p:txBody>
      </p:sp>
      <p:sp>
        <p:nvSpPr>
          <p:cNvPr id="3" name="Segnaposto data 2"/>
          <p:cNvSpPr>
            <a:spLocks noGrp="1"/>
          </p:cNvSpPr>
          <p:nvPr>
            <p:ph type="dt" idx="1"/>
          </p:nvPr>
        </p:nvSpPr>
        <p:spPr>
          <a:xfrm>
            <a:off x="4022725" y="0"/>
            <a:ext cx="3078163" cy="511175"/>
          </a:xfrm>
          <a:prstGeom prst="rect">
            <a:avLst/>
          </a:prstGeom>
        </p:spPr>
        <p:txBody>
          <a:bodyPr vert="horz" lIns="94026" tIns="47012" rIns="94026" bIns="47012" rtlCol="0"/>
          <a:lstStyle>
            <a:lvl1pPr algn="r" fontAlgn="auto">
              <a:spcBef>
                <a:spcPts val="0"/>
              </a:spcBef>
              <a:spcAft>
                <a:spcPts val="0"/>
              </a:spcAft>
              <a:defRPr sz="1100">
                <a:latin typeface="+mn-lt"/>
                <a:cs typeface="+mn-cs"/>
              </a:defRPr>
            </a:lvl1pPr>
          </a:lstStyle>
          <a:p>
            <a:pPr>
              <a:defRPr/>
            </a:pPr>
            <a:fld id="{52346255-48C5-4533-99B2-8F20759DDB5F}" type="datetimeFigureOut">
              <a:rPr lang="it-IT"/>
              <a:pPr>
                <a:defRPr/>
              </a:pPr>
              <a:t>22/01/2019</a:t>
            </a:fld>
            <a:endParaRPr lang="it-IT"/>
          </a:p>
        </p:txBody>
      </p:sp>
      <p:sp>
        <p:nvSpPr>
          <p:cNvPr id="4" name="Segnaposto immagine diapositiva 3"/>
          <p:cNvSpPr>
            <a:spLocks noGrp="1" noRot="1" noChangeAspect="1"/>
          </p:cNvSpPr>
          <p:nvPr>
            <p:ph type="sldImg" idx="2"/>
          </p:nvPr>
        </p:nvSpPr>
        <p:spPr>
          <a:xfrm>
            <a:off x="993775" y="768350"/>
            <a:ext cx="5114925" cy="3835400"/>
          </a:xfrm>
          <a:prstGeom prst="rect">
            <a:avLst/>
          </a:prstGeom>
          <a:noFill/>
          <a:ln w="12700">
            <a:solidFill>
              <a:prstClr val="black"/>
            </a:solidFill>
          </a:ln>
        </p:spPr>
        <p:txBody>
          <a:bodyPr vert="horz" lIns="94026" tIns="47012" rIns="94026" bIns="47012" rtlCol="0" anchor="ctr"/>
          <a:lstStyle/>
          <a:p>
            <a:pPr lvl="0"/>
            <a:endParaRPr lang="it-IT" noProof="0"/>
          </a:p>
        </p:txBody>
      </p:sp>
      <p:sp>
        <p:nvSpPr>
          <p:cNvPr id="5" name="Segnaposto note 4"/>
          <p:cNvSpPr>
            <a:spLocks noGrp="1"/>
          </p:cNvSpPr>
          <p:nvPr>
            <p:ph type="body" sz="quarter" idx="3"/>
          </p:nvPr>
        </p:nvSpPr>
        <p:spPr>
          <a:xfrm>
            <a:off x="709613" y="4859338"/>
            <a:ext cx="5683250" cy="4605337"/>
          </a:xfrm>
          <a:prstGeom prst="rect">
            <a:avLst/>
          </a:prstGeom>
        </p:spPr>
        <p:txBody>
          <a:bodyPr vert="horz" lIns="94026" tIns="47012" rIns="94026" bIns="47012" rtlCol="0">
            <a:normAutofit/>
          </a:bodyPr>
          <a:lstStyle/>
          <a:p>
            <a:pPr lvl="0"/>
            <a:r>
              <a:rPr lang="it-IT" noProof="0" smtClean="0"/>
              <a:t>Fare clic per modificare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endParaRPr lang="it-IT" noProof="0"/>
          </a:p>
        </p:txBody>
      </p:sp>
      <p:sp>
        <p:nvSpPr>
          <p:cNvPr id="6" name="Segnaposto piè di pagina 5"/>
          <p:cNvSpPr>
            <a:spLocks noGrp="1"/>
          </p:cNvSpPr>
          <p:nvPr>
            <p:ph type="ftr" sz="quarter" idx="4"/>
          </p:nvPr>
        </p:nvSpPr>
        <p:spPr>
          <a:xfrm>
            <a:off x="0" y="9718675"/>
            <a:ext cx="3078163" cy="511175"/>
          </a:xfrm>
          <a:prstGeom prst="rect">
            <a:avLst/>
          </a:prstGeom>
        </p:spPr>
        <p:txBody>
          <a:bodyPr vert="horz" lIns="94026" tIns="47012" rIns="94026" bIns="47012" rtlCol="0" anchor="b"/>
          <a:lstStyle>
            <a:lvl1pPr algn="l" fontAlgn="auto">
              <a:spcBef>
                <a:spcPts val="0"/>
              </a:spcBef>
              <a:spcAft>
                <a:spcPts val="0"/>
              </a:spcAft>
              <a:defRPr sz="1100">
                <a:latin typeface="+mn-lt"/>
                <a:cs typeface="+mn-cs"/>
              </a:defRPr>
            </a:lvl1pPr>
          </a:lstStyle>
          <a:p>
            <a:pPr>
              <a:defRPr/>
            </a:pPr>
            <a:endParaRPr lang="it-IT"/>
          </a:p>
        </p:txBody>
      </p:sp>
      <p:sp>
        <p:nvSpPr>
          <p:cNvPr id="7" name="Segnaposto numero diapositiva 6"/>
          <p:cNvSpPr>
            <a:spLocks noGrp="1"/>
          </p:cNvSpPr>
          <p:nvPr>
            <p:ph type="sldNum" sz="quarter" idx="5"/>
          </p:nvPr>
        </p:nvSpPr>
        <p:spPr>
          <a:xfrm>
            <a:off x="4022725" y="9718675"/>
            <a:ext cx="3078163" cy="511175"/>
          </a:xfrm>
          <a:prstGeom prst="rect">
            <a:avLst/>
          </a:prstGeom>
        </p:spPr>
        <p:txBody>
          <a:bodyPr vert="horz" wrap="square" lIns="94026" tIns="47012" rIns="94026" bIns="47012" numCol="1" anchor="b" anchorCtr="0" compatLnSpc="1">
            <a:prstTxWarp prst="textNoShape">
              <a:avLst/>
            </a:prstTxWarp>
          </a:bodyPr>
          <a:lstStyle>
            <a:lvl1pPr algn="r">
              <a:defRPr sz="1100">
                <a:latin typeface="Calibri" panose="020F0502020204030204" pitchFamily="34" charset="0"/>
              </a:defRPr>
            </a:lvl1pPr>
          </a:lstStyle>
          <a:p>
            <a:fld id="{B655EF7F-0394-4985-AD67-CD069086F894}" type="slidenum">
              <a:rPr lang="it-IT"/>
              <a:pPr/>
              <a:t>‹N›</a:t>
            </a:fld>
            <a:endParaRPr lang="it-IT"/>
          </a:p>
        </p:txBody>
      </p:sp>
    </p:spTree>
    <p:extLst>
      <p:ext uri="{BB962C8B-B14F-4D97-AF65-F5344CB8AC3E}">
        <p14:creationId xmlns:p14="http://schemas.microsoft.com/office/powerpoint/2010/main" val="3379697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B655EF7F-0394-4985-AD67-CD069086F894}" type="slidenum">
              <a:rPr lang="it-IT" smtClean="0"/>
              <a:pPr/>
              <a:t>1</a:t>
            </a:fld>
            <a:endParaRPr lang="it-IT" dirty="0"/>
          </a:p>
        </p:txBody>
      </p:sp>
    </p:spTree>
    <p:extLst>
      <p:ext uri="{BB962C8B-B14F-4D97-AF65-F5344CB8AC3E}">
        <p14:creationId xmlns:p14="http://schemas.microsoft.com/office/powerpoint/2010/main" val="2245053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655EF7F-0394-4985-AD67-CD069086F894}" type="slidenum">
              <a:rPr lang="it-IT" smtClean="0"/>
              <a:pPr/>
              <a:t>184</a:t>
            </a:fld>
            <a:endParaRPr lang="it-IT"/>
          </a:p>
        </p:txBody>
      </p:sp>
    </p:spTree>
    <p:extLst>
      <p:ext uri="{BB962C8B-B14F-4D97-AF65-F5344CB8AC3E}">
        <p14:creationId xmlns:p14="http://schemas.microsoft.com/office/powerpoint/2010/main" val="27854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b="0" baseline="0" dirty="0" smtClean="0"/>
          </a:p>
        </p:txBody>
      </p:sp>
      <p:sp>
        <p:nvSpPr>
          <p:cNvPr id="4" name="Segnaposto numero diapositiva 3"/>
          <p:cNvSpPr>
            <a:spLocks noGrp="1"/>
          </p:cNvSpPr>
          <p:nvPr>
            <p:ph type="sldNum" sz="quarter" idx="10"/>
          </p:nvPr>
        </p:nvSpPr>
        <p:spPr/>
        <p:txBody>
          <a:bodyPr/>
          <a:lstStyle/>
          <a:p>
            <a:fld id="{B655EF7F-0394-4985-AD67-CD069086F894}" type="slidenum">
              <a:rPr lang="it-IT" smtClean="0"/>
              <a:pPr/>
              <a:t>14</a:t>
            </a:fld>
            <a:endParaRPr lang="it-IT"/>
          </a:p>
        </p:txBody>
      </p:sp>
    </p:spTree>
    <p:extLst>
      <p:ext uri="{BB962C8B-B14F-4D97-AF65-F5344CB8AC3E}">
        <p14:creationId xmlns:p14="http://schemas.microsoft.com/office/powerpoint/2010/main" val="225985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655EF7F-0394-4985-AD67-CD069086F894}" type="slidenum">
              <a:rPr lang="it-IT" smtClean="0"/>
              <a:pPr/>
              <a:t>32</a:t>
            </a:fld>
            <a:endParaRPr lang="it-IT"/>
          </a:p>
        </p:txBody>
      </p:sp>
    </p:spTree>
    <p:extLst>
      <p:ext uri="{BB962C8B-B14F-4D97-AF65-F5344CB8AC3E}">
        <p14:creationId xmlns:p14="http://schemas.microsoft.com/office/powerpoint/2010/main" val="3182935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655EF7F-0394-4985-AD67-CD069086F894}" type="slidenum">
              <a:rPr lang="it-IT" smtClean="0"/>
              <a:pPr/>
              <a:t>33</a:t>
            </a:fld>
            <a:endParaRPr lang="it-IT"/>
          </a:p>
        </p:txBody>
      </p:sp>
    </p:spTree>
    <p:extLst>
      <p:ext uri="{BB962C8B-B14F-4D97-AF65-F5344CB8AC3E}">
        <p14:creationId xmlns:p14="http://schemas.microsoft.com/office/powerpoint/2010/main" val="3894420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fontScale="9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it-IT" dirty="0" smtClean="0"/>
              <a:t>La </a:t>
            </a:r>
            <a:r>
              <a:rPr lang="it-IT" b="1" dirty="0" smtClean="0"/>
              <a:t>Direttiva europea 95/46/CE </a:t>
            </a:r>
            <a:r>
              <a:rPr lang="it-IT" dirty="0" smtClean="0"/>
              <a:t>è stata il principale strumento giuridico dell'Unione in materia di protezione dei dati. Entrata in vigore nell'ottobre</a:t>
            </a:r>
            <a:r>
              <a:rPr lang="it-IT" baseline="0" dirty="0" smtClean="0"/>
              <a:t> del 1995 avevo </a:t>
            </a:r>
            <a:r>
              <a:rPr lang="it-IT" dirty="0" smtClean="0"/>
              <a:t>lo specifico obiettivo di armonizzare (ed</a:t>
            </a:r>
            <a:r>
              <a:rPr lang="it-IT" baseline="0" dirty="0" smtClean="0"/>
              <a:t> al contempo </a:t>
            </a:r>
            <a:r>
              <a:rPr lang="it-IT" dirty="0" smtClean="0"/>
              <a:t>di elevare) il livello di tutela dei diritti delle persone riguardo al trattamento di dati personali nei singoli Paesi dell'Unione.</a:t>
            </a:r>
            <a:r>
              <a:rPr lang="it-IT" baseline="0" dirty="0" smtClean="0"/>
              <a:t> Per l'Italia è stata la legge del 31 dicembre 1996, n. 675 a dare attuazione alla direttiva 95/46/CE in materia di privacy.</a:t>
            </a:r>
            <a:r>
              <a:rPr lang="it-IT" dirty="0" smtClean="0"/>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it-IT"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it-IT" baseline="0" dirty="0" smtClean="0"/>
              <a:t>Il </a:t>
            </a:r>
            <a:r>
              <a:rPr lang="it-IT" b="1" baseline="0" dirty="0" smtClean="0"/>
              <a:t>Decreto del presidente della Repubblica n. 318 del 1999 </a:t>
            </a:r>
            <a:r>
              <a:rPr lang="it-IT" baseline="0" dirty="0" smtClean="0"/>
              <a:t>imponeva invece una serie di misure tecniche, informatiche, organizzative, logistiche e procedurali di sicurezza dei dati personali, in funzione di tre parametri fondamentali: il tipo di dato trattato; la modalità di trattamento del dato e la finalità perseguita.</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it-IT" baseline="0" dirty="0" smtClean="0"/>
          </a:p>
          <a:p>
            <a:r>
              <a:rPr lang="it-IT" baseline="0" dirty="0" smtClean="0"/>
              <a:t>Nel 2003 fu approvato il </a:t>
            </a:r>
            <a:r>
              <a:rPr lang="it-IT" b="1" baseline="0" dirty="0" smtClean="0"/>
              <a:t>decreto legislativo n. 196</a:t>
            </a:r>
            <a:r>
              <a:rPr lang="it-IT" baseline="0" dirty="0" smtClean="0"/>
              <a:t>, conosciuto come il testo unico sulla privacy, che sostituiva la precedente legge del '96. Il decreto obbligava a custodire e controllare i dati personali e sensibili mediante l'adozione di misure di sicurezza idonee e preventive del rischio di perdita dei dati, di accesso non autorizzato o di trattamento non consentito, per tutelare la riservatezza e la protezione dei dati personali. In particolare, i dati personali e sensibili oggetto di trattamento dovevano essere conservati in una forma che consentiva l'identificazione dell'interessato per un periodo di tempo non superiore a quello necessario agli scopi per i quali erano stati raccolti e successivamente trattati. Quando cessava il trattamento, a garanzia di riservatezza e al fine di evitare che tali dati cadessero in mani sbagliate, era anche prevista l'adeguata distruzione dei supporti sui quali i dati erano registrati. Il mancato rispetto della normativa era punita con la sanzione amministrativa o addirittura con l'arresto.</a:t>
            </a:r>
          </a:p>
          <a:p>
            <a:endParaRPr lang="it-IT" baseline="0" dirty="0" smtClean="0"/>
          </a:p>
          <a:p>
            <a:r>
              <a:rPr lang="it-IT" baseline="0" dirty="0" smtClean="0"/>
              <a:t>Alcuni anni dopo, nel novembre del 2008, </a:t>
            </a:r>
            <a:r>
              <a:rPr lang="it-IT" sz="1200" kern="1200" dirty="0" smtClean="0">
                <a:solidFill>
                  <a:schemeClr val="tx1"/>
                </a:solidFill>
                <a:effectLst/>
                <a:latin typeface="+mn-lt"/>
                <a:ea typeface="+mn-ea"/>
                <a:cs typeface="+mn-cs"/>
              </a:rPr>
              <a:t>il </a:t>
            </a:r>
            <a:r>
              <a:rPr lang="it-IT" sz="1200" b="1" kern="1200" dirty="0" smtClean="0">
                <a:solidFill>
                  <a:schemeClr val="tx1"/>
                </a:solidFill>
                <a:effectLst/>
                <a:latin typeface="+mn-lt"/>
                <a:ea typeface="+mn-ea"/>
                <a:cs typeface="+mn-cs"/>
              </a:rPr>
              <a:t>Garante per la Protezione dei dati personali </a:t>
            </a:r>
            <a:r>
              <a:rPr lang="it-IT" sz="1200" kern="1200" dirty="0" smtClean="0">
                <a:solidFill>
                  <a:schemeClr val="tx1"/>
                </a:solidFill>
                <a:effectLst/>
                <a:latin typeface="+mn-lt"/>
                <a:ea typeface="+mn-ea"/>
                <a:cs typeface="+mn-cs"/>
              </a:rPr>
              <a:t>emana un provvedimento relativo alle</a:t>
            </a:r>
            <a:r>
              <a:rPr lang="it-IT" sz="1200" kern="1200" baseline="0" dirty="0" smtClean="0">
                <a:solidFill>
                  <a:schemeClr val="tx1"/>
                </a:solidFill>
                <a:effectLst/>
                <a:latin typeface="+mn-lt"/>
                <a:ea typeface="+mn-ea"/>
                <a:cs typeface="+mn-cs"/>
              </a:rPr>
              <a:t> funzioni assegnate agli amministratori dei sistemi</a:t>
            </a:r>
            <a:r>
              <a:rPr lang="it-IT" sz="1200" kern="1200" dirty="0" smtClean="0">
                <a:solidFill>
                  <a:schemeClr val="tx1"/>
                </a:solidFill>
                <a:effectLst/>
                <a:latin typeface="+mn-lt"/>
                <a:ea typeface="+mn-ea"/>
                <a:cs typeface="+mn-cs"/>
              </a:rPr>
              <a:t>,</a:t>
            </a:r>
            <a:r>
              <a:rPr lang="it-IT" sz="1200" kern="1200" baseline="0" dirty="0" smtClean="0">
                <a:solidFill>
                  <a:schemeClr val="tx1"/>
                </a:solidFill>
                <a:effectLst/>
                <a:latin typeface="+mn-lt"/>
                <a:ea typeface="+mn-ea"/>
                <a:cs typeface="+mn-cs"/>
              </a:rPr>
              <a:t> volte e </a:t>
            </a:r>
            <a:r>
              <a:rPr lang="it-IT" sz="1200" kern="1200" dirty="0" smtClean="0">
                <a:solidFill>
                  <a:schemeClr val="tx1"/>
                </a:solidFill>
                <a:effectLst/>
                <a:latin typeface="+mn-lt"/>
                <a:ea typeface="+mn-ea"/>
                <a:cs typeface="+mn-cs"/>
              </a:rPr>
              <a:t>migliorare la tutela dei dati personali da essi gestiti.</a:t>
            </a:r>
            <a:r>
              <a:rPr lang="it-IT" sz="1200" kern="1200" baseline="0" dirty="0" smtClean="0">
                <a:solidFill>
                  <a:schemeClr val="tx1"/>
                </a:solidFill>
                <a:effectLst/>
                <a:latin typeface="+mn-lt"/>
                <a:ea typeface="+mn-ea"/>
                <a:cs typeface="+mn-cs"/>
              </a:rPr>
              <a:t> In particolare tale provvedimento riguarda i privilegi di tali amministratori, nonché la registrazione dei singoli accessi.</a:t>
            </a:r>
          </a:p>
          <a:p>
            <a:endParaRPr lang="it-IT" sz="1200" kern="1200" baseline="0" dirty="0" smtClean="0">
              <a:solidFill>
                <a:schemeClr val="tx1"/>
              </a:solidFill>
              <a:effectLst/>
              <a:latin typeface="+mn-lt"/>
              <a:ea typeface="+mn-ea"/>
              <a:cs typeface="+mn-cs"/>
            </a:endParaRPr>
          </a:p>
          <a:p>
            <a:r>
              <a:rPr lang="it-IT" dirty="0" smtClean="0"/>
              <a:t>L'adozione del </a:t>
            </a:r>
            <a:r>
              <a:rPr lang="it-IT" b="1" dirty="0" smtClean="0"/>
              <a:t>GDPR entro il maggio 2018 </a:t>
            </a:r>
            <a:r>
              <a:rPr lang="it-IT" dirty="0" smtClean="0"/>
              <a:t>ha rappresentato tuttavia un passo avanti significativo rispetto alla disciplina in vigore fino ad</a:t>
            </a:r>
            <a:r>
              <a:rPr lang="it-IT" baseline="0" dirty="0" smtClean="0"/>
              <a:t> allora</a:t>
            </a:r>
            <a:endParaRPr lang="it-IT" dirty="0" smtClean="0"/>
          </a:p>
          <a:p>
            <a:endParaRPr lang="en-US" dirty="0"/>
          </a:p>
        </p:txBody>
      </p:sp>
      <p:sp>
        <p:nvSpPr>
          <p:cNvPr id="4" name="Segnaposto numero diapositiva 3"/>
          <p:cNvSpPr>
            <a:spLocks noGrp="1"/>
          </p:cNvSpPr>
          <p:nvPr>
            <p:ph type="sldNum" sz="quarter" idx="10"/>
          </p:nvPr>
        </p:nvSpPr>
        <p:spPr/>
        <p:txBody>
          <a:bodyPr/>
          <a:lstStyle/>
          <a:p>
            <a:fld id="{B655EF7F-0394-4985-AD67-CD069086F894}" type="slidenum">
              <a:rPr lang="it-IT" smtClean="0"/>
              <a:pPr/>
              <a:t>45</a:t>
            </a:fld>
            <a:endParaRPr lang="it-IT"/>
          </a:p>
        </p:txBody>
      </p:sp>
    </p:spTree>
    <p:extLst>
      <p:ext uri="{BB962C8B-B14F-4D97-AF65-F5344CB8AC3E}">
        <p14:creationId xmlns:p14="http://schemas.microsoft.com/office/powerpoint/2010/main" val="397439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655EF7F-0394-4985-AD67-CD069086F894}" type="slidenum">
              <a:rPr lang="it-IT" smtClean="0"/>
              <a:pPr/>
              <a:t>177</a:t>
            </a:fld>
            <a:endParaRPr lang="it-IT"/>
          </a:p>
        </p:txBody>
      </p:sp>
    </p:spTree>
    <p:extLst>
      <p:ext uri="{BB962C8B-B14F-4D97-AF65-F5344CB8AC3E}">
        <p14:creationId xmlns:p14="http://schemas.microsoft.com/office/powerpoint/2010/main" val="166762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655EF7F-0394-4985-AD67-CD069086F894}" type="slidenum">
              <a:rPr lang="it-IT" smtClean="0"/>
              <a:pPr/>
              <a:t>178</a:t>
            </a:fld>
            <a:endParaRPr lang="it-IT"/>
          </a:p>
        </p:txBody>
      </p:sp>
    </p:spTree>
    <p:extLst>
      <p:ext uri="{BB962C8B-B14F-4D97-AF65-F5344CB8AC3E}">
        <p14:creationId xmlns:p14="http://schemas.microsoft.com/office/powerpoint/2010/main" val="1876400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655EF7F-0394-4985-AD67-CD069086F894}" type="slidenum">
              <a:rPr lang="it-IT" smtClean="0"/>
              <a:pPr/>
              <a:t>179</a:t>
            </a:fld>
            <a:endParaRPr lang="it-IT"/>
          </a:p>
        </p:txBody>
      </p:sp>
    </p:spTree>
    <p:extLst>
      <p:ext uri="{BB962C8B-B14F-4D97-AF65-F5344CB8AC3E}">
        <p14:creationId xmlns:p14="http://schemas.microsoft.com/office/powerpoint/2010/main" val="3456852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B655EF7F-0394-4985-AD67-CD069086F894}" type="slidenum">
              <a:rPr lang="it-IT" smtClean="0"/>
              <a:pPr/>
              <a:t>183</a:t>
            </a:fld>
            <a:endParaRPr lang="it-IT"/>
          </a:p>
        </p:txBody>
      </p:sp>
    </p:spTree>
    <p:extLst>
      <p:ext uri="{BB962C8B-B14F-4D97-AF65-F5344CB8AC3E}">
        <p14:creationId xmlns:p14="http://schemas.microsoft.com/office/powerpoint/2010/main" val="1541035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it-IT"/>
          </a:p>
        </p:txBody>
      </p:sp>
      <p:pic>
        <p:nvPicPr>
          <p:cNvPr id="9" name="Picture 6" descr="LOGO"/>
          <p:cNvPicPr>
            <a:picLocks noChangeAspect="1" noChangeArrowheads="1"/>
          </p:cNvPicPr>
          <p:nvPr userDrawn="1"/>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11188" y="188913"/>
            <a:ext cx="1938337" cy="114776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11" name="Rectangle 6"/>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extLst>
      <p:ext uri="{BB962C8B-B14F-4D97-AF65-F5344CB8AC3E}">
        <p14:creationId xmlns:p14="http://schemas.microsoft.com/office/powerpoint/2010/main" val="3901101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7" name="Picture 6" descr="\\Asso-serv\hdesterno (f)\CARTE INTESTATE ETC ASSORETIFORMAZIONE\LOGO.jpg"/>
          <p:cNvPicPr>
            <a:picLocks noChangeAspect="1" noChangeArrowheads="1"/>
          </p:cNvPicPr>
          <p:nvPr userDrawn="1"/>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929438" y="5621338"/>
            <a:ext cx="20891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9" name="Rectangle 6"/>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extLst>
      <p:ext uri="{BB962C8B-B14F-4D97-AF65-F5344CB8AC3E}">
        <p14:creationId xmlns:p14="http://schemas.microsoft.com/office/powerpoint/2010/main" val="216041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7" name="Picture 6" descr="\\Asso-serv\hdesterno (f)\CARTE INTESTATE ETC ASSORETIFORMAZIONE\LOGO.jpg"/>
          <p:cNvPicPr>
            <a:picLocks noChangeAspect="1" noChangeArrowheads="1"/>
          </p:cNvPicPr>
          <p:nvPr userDrawn="1"/>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929438" y="5621338"/>
            <a:ext cx="20891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9" name="Rectangle 6"/>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extLst>
      <p:ext uri="{BB962C8B-B14F-4D97-AF65-F5344CB8AC3E}">
        <p14:creationId xmlns:p14="http://schemas.microsoft.com/office/powerpoint/2010/main" val="4184288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6"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7" name="Picture 6" descr="\\Asso-serv\hdesterno (f)\CARTE INTESTATE ETC ASSORETIFORMAZIONE\LOGO.jpg"/>
          <p:cNvPicPr>
            <a:picLocks noChangeAspect="1" noChangeArrowheads="1"/>
          </p:cNvPicPr>
          <p:nvPr userDrawn="1"/>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929438" y="5621338"/>
            <a:ext cx="20891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9" name="Rectangle 6"/>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extLst>
      <p:ext uri="{BB962C8B-B14F-4D97-AF65-F5344CB8AC3E}">
        <p14:creationId xmlns:p14="http://schemas.microsoft.com/office/powerpoint/2010/main" val="37083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7" name="Picture 6" descr="\\Asso-serv\hdesterno (f)\CARTE INTESTATE ETC ASSORETIFORMAZIONE\LOGO.jpg"/>
          <p:cNvPicPr>
            <a:picLocks noChangeAspect="1" noChangeArrowheads="1"/>
          </p:cNvPicPr>
          <p:nvPr userDrawn="1"/>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929438" y="5621338"/>
            <a:ext cx="20891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9" name="Rectangle 6"/>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extLst>
      <p:ext uri="{BB962C8B-B14F-4D97-AF65-F5344CB8AC3E}">
        <p14:creationId xmlns:p14="http://schemas.microsoft.com/office/powerpoint/2010/main" val="690401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8" name="Picture 6" descr="\\Asso-serv\hdesterno (f)\CARTE INTESTATE ETC ASSORETIFORMAZIONE\LOGO.jpg"/>
          <p:cNvPicPr>
            <a:picLocks noChangeAspect="1" noChangeArrowheads="1"/>
          </p:cNvPicPr>
          <p:nvPr userDrawn="1"/>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929438" y="5621338"/>
            <a:ext cx="20891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10" name="Rectangle 6"/>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extLst>
      <p:ext uri="{BB962C8B-B14F-4D97-AF65-F5344CB8AC3E}">
        <p14:creationId xmlns:p14="http://schemas.microsoft.com/office/powerpoint/2010/main" val="393870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pic>
        <p:nvPicPr>
          <p:cNvPr id="10" name="Picture 6" descr="\\Asso-serv\hdesterno (f)\CARTE INTESTATE ETC ASSORETIFORMAZIONE\LOGO.jpg"/>
          <p:cNvPicPr>
            <a:picLocks noChangeAspect="1" noChangeArrowheads="1"/>
          </p:cNvPicPr>
          <p:nvPr userDrawn="1"/>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929438" y="5621338"/>
            <a:ext cx="20891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a:spLocks noGrp="1" noChangeArrowheads="1"/>
          </p:cNvSpPr>
          <p:nvPr>
            <p:ph type="ftr" sz="quarter" idx="10"/>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12" name="Rectangle 6"/>
          <p:cNvSpPr>
            <a:spLocks noGrp="1" noChangeArrowheads="1"/>
          </p:cNvSpPr>
          <p:nvPr>
            <p:ph type="sldNum" sz="quarter" idx="11"/>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extLst>
      <p:ext uri="{BB962C8B-B14F-4D97-AF65-F5344CB8AC3E}">
        <p14:creationId xmlns:p14="http://schemas.microsoft.com/office/powerpoint/2010/main" val="153346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pic>
        <p:nvPicPr>
          <p:cNvPr id="6" name="Picture 6" descr="\\Asso-serv\hdesterno (f)\CARTE INTESTATE ETC ASSORETIFORMAZIONE\LOGO.jpg"/>
          <p:cNvPicPr>
            <a:picLocks noChangeAspect="1" noChangeArrowheads="1"/>
          </p:cNvPicPr>
          <p:nvPr userDrawn="1"/>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929438" y="5621338"/>
            <a:ext cx="20891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8" name="Rectangle 6"/>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extLst>
      <p:ext uri="{BB962C8B-B14F-4D97-AF65-F5344CB8AC3E}">
        <p14:creationId xmlns:p14="http://schemas.microsoft.com/office/powerpoint/2010/main" val="23134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6" name="Rectangle 6"/>
          <p:cNvSpPr>
            <a:spLocks noGrp="1" noChangeArrowheads="1"/>
          </p:cNvSpPr>
          <p:nvPr>
            <p:ph type="sldNum" sz="quarter" idx="4"/>
          </p:nvPr>
        </p:nvSpPr>
        <p:spPr bwMode="auto">
          <a:xfrm>
            <a:off x="467544" y="6441356"/>
            <a:ext cx="2133600" cy="2801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extLst>
      <p:ext uri="{BB962C8B-B14F-4D97-AF65-F5344CB8AC3E}">
        <p14:creationId xmlns:p14="http://schemas.microsoft.com/office/powerpoint/2010/main" val="338350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6" descr="\\Asso-serv\hdesterno (f)\CARTE INTESTATE ETC ASSORETIFORMAZIONE\LOGO.jpg"/>
          <p:cNvPicPr>
            <a:picLocks noChangeAspect="1" noChangeArrowheads="1"/>
          </p:cNvPicPr>
          <p:nvPr userDrawn="1"/>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929438" y="5621338"/>
            <a:ext cx="20891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10" name="Rectangle 6"/>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extLst>
      <p:ext uri="{BB962C8B-B14F-4D97-AF65-F5344CB8AC3E}">
        <p14:creationId xmlns:p14="http://schemas.microsoft.com/office/powerpoint/2010/main" val="198312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6" descr="\\Asso-serv\hdesterno (f)\CARTE INTESTATE ETC ASSORETIFORMAZIONE\LOGO.jpg"/>
          <p:cNvPicPr>
            <a:picLocks noChangeAspect="1" noChangeArrowheads="1"/>
          </p:cNvPicPr>
          <p:nvPr userDrawn="1"/>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929438" y="5621338"/>
            <a:ext cx="208915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10" name="Rectangle 6"/>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extLst>
      <p:ext uri="{BB962C8B-B14F-4D97-AF65-F5344CB8AC3E}">
        <p14:creationId xmlns:p14="http://schemas.microsoft.com/office/powerpoint/2010/main" val="2436377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smtClean="0"/>
              <a:t>Fare clic per modificare lo stile del titolo</a:t>
            </a:r>
          </a:p>
        </p:txBody>
      </p:sp>
      <p:sp>
        <p:nvSpPr>
          <p:cNvPr id="1229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607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it-IT"/>
          </a:p>
        </p:txBody>
      </p:sp>
      <p:sp>
        <p:nvSpPr>
          <p:cNvPr id="7" name="Rectangle 6"/>
          <p:cNvSpPr>
            <a:spLocks noGrp="1" noChangeArrowheads="1"/>
          </p:cNvSpPr>
          <p:nvPr>
            <p:ph type="sldNum" sz="quarter" idx="4"/>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fld id="{CEE20744-6222-4AA3-9D45-8592154090B2}"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831" r:id="rId1"/>
    <p:sldLayoutId id="2147483830" r:id="rId2"/>
    <p:sldLayoutId id="2147483829" r:id="rId3"/>
    <p:sldLayoutId id="2147483828" r:id="rId4"/>
    <p:sldLayoutId id="2147483827" r:id="rId5"/>
    <p:sldLayoutId id="2147483826" r:id="rId6"/>
    <p:sldLayoutId id="2147483825" r:id="rId7"/>
    <p:sldLayoutId id="2147483824" r:id="rId8"/>
    <p:sldLayoutId id="2147483823" r:id="rId9"/>
    <p:sldLayoutId id="2147483822" r:id="rId10"/>
    <p:sldLayoutId id="214748382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www.ftsafe.com/" TargetMode="External"/><Relationship Id="rId2" Type="http://schemas.openxmlformats.org/officeDocument/2006/relationships/hyperlink" Target="https://www.yubico.co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keepass.info/" TargetMode="External"/><Relationship Id="rId2" Type="http://schemas.openxmlformats.org/officeDocument/2006/relationships/hyperlink" Target="https://www.dashlane.com/it"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39" Type="http://schemas.openxmlformats.org/officeDocument/2006/relationships/tags" Target="../tags/tag42.xml"/><Relationship Id="rId21" Type="http://schemas.openxmlformats.org/officeDocument/2006/relationships/tags" Target="../tags/tag24.xml"/><Relationship Id="rId34" Type="http://schemas.openxmlformats.org/officeDocument/2006/relationships/tags" Target="../tags/tag37.xml"/><Relationship Id="rId42" Type="http://schemas.openxmlformats.org/officeDocument/2006/relationships/tags" Target="../tags/tag45.xml"/><Relationship Id="rId47" Type="http://schemas.openxmlformats.org/officeDocument/2006/relationships/tags" Target="../tags/tag50.xml"/><Relationship Id="rId50" Type="http://schemas.openxmlformats.org/officeDocument/2006/relationships/tags" Target="../tags/tag53.xml"/><Relationship Id="rId55" Type="http://schemas.openxmlformats.org/officeDocument/2006/relationships/tags" Target="../tags/tag58.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tags" Target="../tags/tag36.xml"/><Relationship Id="rId38" Type="http://schemas.openxmlformats.org/officeDocument/2006/relationships/tags" Target="../tags/tag41.xml"/><Relationship Id="rId46" Type="http://schemas.openxmlformats.org/officeDocument/2006/relationships/tags" Target="../tags/tag49.xml"/><Relationship Id="rId59" Type="http://schemas.openxmlformats.org/officeDocument/2006/relationships/slideLayout" Target="../slideLayouts/slideLayout2.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29" Type="http://schemas.openxmlformats.org/officeDocument/2006/relationships/tags" Target="../tags/tag32.xml"/><Relationship Id="rId41" Type="http://schemas.openxmlformats.org/officeDocument/2006/relationships/tags" Target="../tags/tag44.xml"/><Relationship Id="rId54" Type="http://schemas.openxmlformats.org/officeDocument/2006/relationships/tags" Target="../tags/tag57.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32" Type="http://schemas.openxmlformats.org/officeDocument/2006/relationships/tags" Target="../tags/tag35.xml"/><Relationship Id="rId37" Type="http://schemas.openxmlformats.org/officeDocument/2006/relationships/tags" Target="../tags/tag40.xml"/><Relationship Id="rId40" Type="http://schemas.openxmlformats.org/officeDocument/2006/relationships/tags" Target="../tags/tag43.xml"/><Relationship Id="rId45" Type="http://schemas.openxmlformats.org/officeDocument/2006/relationships/tags" Target="../tags/tag48.xml"/><Relationship Id="rId53" Type="http://schemas.openxmlformats.org/officeDocument/2006/relationships/tags" Target="../tags/tag56.xml"/><Relationship Id="rId58" Type="http://schemas.openxmlformats.org/officeDocument/2006/relationships/tags" Target="../tags/tag61.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36" Type="http://schemas.openxmlformats.org/officeDocument/2006/relationships/tags" Target="../tags/tag39.xml"/><Relationship Id="rId49" Type="http://schemas.openxmlformats.org/officeDocument/2006/relationships/tags" Target="../tags/tag52.xml"/><Relationship Id="rId57" Type="http://schemas.openxmlformats.org/officeDocument/2006/relationships/tags" Target="../tags/tag60.xml"/><Relationship Id="rId10" Type="http://schemas.openxmlformats.org/officeDocument/2006/relationships/tags" Target="../tags/tag13.xml"/><Relationship Id="rId19" Type="http://schemas.openxmlformats.org/officeDocument/2006/relationships/tags" Target="../tags/tag22.xml"/><Relationship Id="rId31" Type="http://schemas.openxmlformats.org/officeDocument/2006/relationships/tags" Target="../tags/tag34.xml"/><Relationship Id="rId44" Type="http://schemas.openxmlformats.org/officeDocument/2006/relationships/tags" Target="../tags/tag47.xml"/><Relationship Id="rId52" Type="http://schemas.openxmlformats.org/officeDocument/2006/relationships/tags" Target="../tags/tag55.xml"/><Relationship Id="rId60" Type="http://schemas.openxmlformats.org/officeDocument/2006/relationships/notesSlide" Target="../notesSlides/notesSlide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 Id="rId30" Type="http://schemas.openxmlformats.org/officeDocument/2006/relationships/tags" Target="../tags/tag33.xml"/><Relationship Id="rId35" Type="http://schemas.openxmlformats.org/officeDocument/2006/relationships/tags" Target="../tags/tag38.xml"/><Relationship Id="rId43" Type="http://schemas.openxmlformats.org/officeDocument/2006/relationships/tags" Target="../tags/tag46.xml"/><Relationship Id="rId48" Type="http://schemas.openxmlformats.org/officeDocument/2006/relationships/tags" Target="../tags/tag51.xml"/><Relationship Id="rId56" Type="http://schemas.openxmlformats.org/officeDocument/2006/relationships/tags" Target="../tags/tag59.xml"/><Relationship Id="rId8" Type="http://schemas.openxmlformats.org/officeDocument/2006/relationships/tags" Target="../tags/tag11.xml"/><Relationship Id="rId51" Type="http://schemas.openxmlformats.org/officeDocument/2006/relationships/tags" Target="../tags/tag54.xml"/><Relationship Id="rId3" Type="http://schemas.openxmlformats.org/officeDocument/2006/relationships/tags" Target="../tags/tag6.xml"/></Relationships>
</file>

<file path=ppt/slides/_rels/slide1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hyperlink" Target="https://www.expressvpn.com/it" TargetMode="External"/><Relationship Id="rId2" Type="http://schemas.openxmlformats.org/officeDocument/2006/relationships/hyperlink" Target="https://www.cyberghostvpn.com/it_IT/"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hyperlink" Target="https://www.bitdefender.it/" TargetMode="External"/><Relationship Id="rId2" Type="http://schemas.openxmlformats.org/officeDocument/2006/relationships/hyperlink" Target="https://www.avg.com/it-it/homepage"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toolslib.net/downloads/viewdownload/1-adwcleaner/" TargetMode="External"/><Relationship Id="rId4" Type="http://schemas.openxmlformats.org/officeDocument/2006/relationships/hyperlink" Target="https://it.malwarebytes.com/" TargetMode="External"/></Relationships>
</file>

<file path=ppt/slides/_rels/slide1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minilock.io/"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pideroak.com/"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https://www.torproject.org/"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hyperlink" Target="https://www.veracrypt.fr/en/Home.html" TargetMode="Externa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hyperlink" Target="https://itunes.apple.com/it/app/avira-mobile-security/id692893556?mt=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play.google.com/store/apps/details?id=com.antiviru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hyperlink" Target="https://www.absolutelojack.com/" TargetMode="External"/><Relationship Id="rId2" Type="http://schemas.openxmlformats.org/officeDocument/2006/relationships/hyperlink" Target="https://preyproject.com/" TargetMode="Externa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usinessnewsdaily.com/3557-technology-personality-types.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wikileaks.org/podesta-emails/emailid/34899"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7"/>
          <p:cNvSpPr txBox="1">
            <a:spLocks noChangeArrowheads="1"/>
          </p:cNvSpPr>
          <p:nvPr/>
        </p:nvSpPr>
        <p:spPr bwMode="auto">
          <a:xfrm>
            <a:off x="2709545" y="5949280"/>
            <a:ext cx="37449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it-IT" sz="2000" dirty="0" smtClean="0"/>
              <a:t>Corso online</a:t>
            </a:r>
            <a:endParaRPr lang="it-IT" sz="2000" dirty="0"/>
          </a:p>
        </p:txBody>
      </p:sp>
      <p:pic>
        <p:nvPicPr>
          <p:cNvPr id="26630" name="Picture 6" descr="LOGO"/>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611188" y="188913"/>
            <a:ext cx="1938337" cy="1147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5"/>
          <p:cNvSpPr txBox="1">
            <a:spLocks noChangeArrowheads="1"/>
          </p:cNvSpPr>
          <p:nvPr/>
        </p:nvSpPr>
        <p:spPr bwMode="auto">
          <a:xfrm>
            <a:off x="343531" y="2564904"/>
            <a:ext cx="84769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it-IT" sz="4000" b="1" dirty="0"/>
              <a:t>SICUREZZA INFORMATICA E TUTELA DELLA PRIVACY</a:t>
            </a:r>
            <a:endParaRPr lang="it-IT" sz="4000" dirty="0" smtClean="0">
              <a:latin typeface="Myriad Pro" pitchFamily="34" charset="0"/>
            </a:endParaRPr>
          </a:p>
        </p:txBody>
      </p:sp>
      <p:sp>
        <p:nvSpPr>
          <p:cNvPr id="3" name="Segnaposto numero diapositiva 2"/>
          <p:cNvSpPr>
            <a:spLocks noGrp="1"/>
          </p:cNvSpPr>
          <p:nvPr>
            <p:ph type="sldNum" sz="quarter" idx="4"/>
          </p:nvPr>
        </p:nvSpPr>
        <p:spPr/>
        <p:txBody>
          <a:bodyPr/>
          <a:lstStyle/>
          <a:p>
            <a:fld id="{CEE20744-6222-4AA3-9D45-8592154090B2}" type="slidenum">
              <a:rPr lang="it-IT" smtClean="0"/>
              <a:pPr/>
              <a:t>1</a:t>
            </a:fld>
            <a:endParaRPr lang="it-IT"/>
          </a:p>
        </p:txBody>
      </p:sp>
    </p:spTree>
    <p:extLst>
      <p:ext uri="{BB962C8B-B14F-4D97-AF65-F5344CB8AC3E}">
        <p14:creationId xmlns:p14="http://schemas.microsoft.com/office/powerpoint/2010/main" val="304703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Introduzione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Purtroppo </a:t>
            </a:r>
            <a:r>
              <a:rPr lang="it-IT" sz="2000" dirty="0">
                <a:cs typeface="Arial" charset="0"/>
              </a:rPr>
              <a:t>molto spesso </a:t>
            </a:r>
            <a:r>
              <a:rPr lang="it-IT" sz="2000" dirty="0" smtClean="0">
                <a:cs typeface="Arial" charset="0"/>
              </a:rPr>
              <a:t>sottostimiamo i possibili rischi derivanti dall'uso di internet, </a:t>
            </a:r>
            <a:r>
              <a:rPr lang="it-IT" sz="2000" dirty="0">
                <a:cs typeface="Arial" charset="0"/>
              </a:rPr>
              <a:t>in quanto </a:t>
            </a:r>
            <a:r>
              <a:rPr lang="it-IT" sz="2000" dirty="0" smtClean="0">
                <a:cs typeface="Arial" charset="0"/>
              </a:rPr>
              <a:t>la rete fa </a:t>
            </a:r>
            <a:r>
              <a:rPr lang="it-IT" sz="2000" dirty="0">
                <a:cs typeface="Arial" charset="0"/>
              </a:rPr>
              <a:t>parte oramai della vita di ognuno di noi; nella realtà esso è </a:t>
            </a:r>
            <a:r>
              <a:rPr lang="it-IT" sz="2000" dirty="0" smtClean="0">
                <a:cs typeface="Arial" charset="0"/>
              </a:rPr>
              <a:t>invece un </a:t>
            </a:r>
            <a:r>
              <a:rPr lang="it-IT" sz="2000" dirty="0">
                <a:cs typeface="Arial" charset="0"/>
              </a:rPr>
              <a:t>luogo molto pericoloso. I criminali sono interessati ai nostri </a:t>
            </a:r>
            <a:r>
              <a:rPr lang="it-IT" sz="2000" dirty="0" smtClean="0">
                <a:cs typeface="Arial" charset="0"/>
              </a:rPr>
              <a:t>dati, </a:t>
            </a:r>
            <a:r>
              <a:rPr lang="it-IT" sz="2000" dirty="0">
                <a:cs typeface="Arial" charset="0"/>
              </a:rPr>
              <a:t>sebbene la maggior parte di noi ritenga di non essere particolarmente “interessante” da spiare. Il furto di identità, ad esempio, è tra i crimini in più rapida crescita in termini di danni provocati, circa $375 miliardi all'anno solo </a:t>
            </a:r>
            <a:r>
              <a:rPr lang="it-IT" sz="2000" dirty="0" smtClean="0">
                <a:cs typeface="Arial" charset="0"/>
              </a:rPr>
              <a:t>negli Stati Uniti e colpisce </a:t>
            </a:r>
            <a:r>
              <a:rPr lang="it-IT" sz="2000" dirty="0">
                <a:cs typeface="Arial" charset="0"/>
              </a:rPr>
              <a:t>una persona su 25 ogni </a:t>
            </a:r>
            <a:r>
              <a:rPr lang="it-IT" sz="2000" dirty="0" smtClean="0">
                <a:cs typeface="Arial" charset="0"/>
              </a:rPr>
              <a:t>anno.</a:t>
            </a:r>
          </a:p>
          <a:p>
            <a:pPr algn="just">
              <a:lnSpc>
                <a:spcPct val="120000"/>
              </a:lnSpc>
              <a:defRPr/>
            </a:pPr>
            <a:r>
              <a:rPr lang="it-IT" sz="2000" dirty="0" smtClean="0">
                <a:cs typeface="Arial" charset="0"/>
              </a:rPr>
              <a:t>Fortunatamente </a:t>
            </a:r>
            <a:r>
              <a:rPr lang="it-IT" sz="2000" dirty="0">
                <a:cs typeface="Arial" charset="0"/>
              </a:rPr>
              <a:t>ci sono modi per proteggersi contro questi </a:t>
            </a:r>
            <a:r>
              <a:rPr lang="it-IT" sz="2000" dirty="0" smtClean="0">
                <a:cs typeface="Arial" charset="0"/>
              </a:rPr>
              <a:t>rischi; dobbiamo </a:t>
            </a:r>
            <a:r>
              <a:rPr lang="it-IT" sz="2000" dirty="0">
                <a:cs typeface="Arial" charset="0"/>
              </a:rPr>
              <a:t>essere tuttavia consapevoli che non è possibile annullare </a:t>
            </a:r>
            <a:r>
              <a:rPr lang="it-IT" sz="2000" dirty="0" smtClean="0">
                <a:cs typeface="Arial" charset="0"/>
              </a:rPr>
              <a:t>completamente le </a:t>
            </a:r>
            <a:r>
              <a:rPr lang="it-IT" sz="2000" dirty="0">
                <a:cs typeface="Arial" charset="0"/>
              </a:rPr>
              <a:t>minacce </a:t>
            </a:r>
            <a:r>
              <a:rPr lang="it-IT" sz="2000" dirty="0" smtClean="0">
                <a:cs typeface="Arial" charset="0"/>
              </a:rPr>
              <a:t>virtuali. Quello </a:t>
            </a:r>
            <a:r>
              <a:rPr lang="it-IT" sz="2000" dirty="0">
                <a:cs typeface="Arial" charset="0"/>
              </a:rPr>
              <a:t>che possiamo fare è tuttavia </a:t>
            </a:r>
            <a:r>
              <a:rPr lang="it-IT" sz="2000" dirty="0" smtClean="0">
                <a:cs typeface="Arial" charset="0"/>
              </a:rPr>
              <a:t>ridurre tali pericoli, </a:t>
            </a:r>
            <a:r>
              <a:rPr lang="it-IT" sz="2000" dirty="0">
                <a:cs typeface="Arial" charset="0"/>
              </a:rPr>
              <a:t>cercando di </a:t>
            </a:r>
            <a:r>
              <a:rPr lang="it-IT" sz="2000" dirty="0" smtClean="0">
                <a:cs typeface="Arial" charset="0"/>
              </a:rPr>
              <a:t>minimizzarli. </a:t>
            </a:r>
            <a:r>
              <a:rPr lang="it-IT" sz="2000" dirty="0">
                <a:cs typeface="Arial" charset="0"/>
              </a:rPr>
              <a:t>Non esiste, e non esisterà mai, una soluzione sicura al 100%: se un criminale è determinato abbastanza nel raggiungere il </a:t>
            </a:r>
            <a:r>
              <a:rPr lang="it-IT" sz="2000" dirty="0" smtClean="0">
                <a:cs typeface="Arial" charset="0"/>
              </a:rPr>
              <a:t>suo </a:t>
            </a:r>
            <a:r>
              <a:rPr lang="it-IT" sz="2000" dirty="0">
                <a:cs typeface="Arial" charset="0"/>
              </a:rPr>
              <a:t>scopo, è molto probabile che alla fine troverà un modo o un altro per </a:t>
            </a:r>
            <a:r>
              <a:rPr lang="it-IT" sz="2000" dirty="0" smtClean="0">
                <a:cs typeface="Arial" charset="0"/>
              </a:rPr>
              <a:t>arrivare all'obiettivo.</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10</a:t>
            </a:fld>
            <a:endParaRPr lang="it-IT" dirty="0"/>
          </a:p>
        </p:txBody>
      </p:sp>
    </p:spTree>
    <p:extLst>
      <p:ext uri="{BB962C8B-B14F-4D97-AF65-F5344CB8AC3E}">
        <p14:creationId xmlns:p14="http://schemas.microsoft.com/office/powerpoint/2010/main" val="108276816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Quando sono nate le password?</a:t>
            </a: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Le password </a:t>
            </a:r>
            <a:r>
              <a:rPr lang="it-IT" sz="2000" dirty="0"/>
              <a:t>sono </a:t>
            </a:r>
            <a:r>
              <a:rPr lang="it-IT" sz="2000" dirty="0" smtClean="0"/>
              <a:t>invece diventate uno strumento di sicurezza importante </a:t>
            </a:r>
            <a:r>
              <a:rPr lang="it-IT" sz="2000" dirty="0"/>
              <a:t>per proteggere l'identità degli utenti ed i dati personali contenuti nei vari dispositivi </a:t>
            </a:r>
            <a:r>
              <a:rPr lang="it-IT" sz="2000" dirty="0" smtClean="0"/>
              <a:t>pochi anni dopo, quando la </a:t>
            </a:r>
            <a:r>
              <a:rPr lang="it-IT" sz="2000" dirty="0"/>
              <a:t>rapida diffusione di </a:t>
            </a:r>
            <a:r>
              <a:rPr lang="it-IT" sz="2000" dirty="0" smtClean="0"/>
              <a:t>internet ha </a:t>
            </a:r>
            <a:r>
              <a:rPr lang="it-IT" sz="2000" dirty="0"/>
              <a:t>permesso un uso su larga scala delle email e di altri servizi online. </a:t>
            </a:r>
            <a:r>
              <a:rPr lang="it-IT" sz="2000" dirty="0" smtClean="0"/>
              <a:t>Oggigiorno l'utilizzo di una password è ritenuto indispensabile sia in ambito privato, che professionale; essendo divenute strumenti essenziali sono diventate </a:t>
            </a:r>
            <a:r>
              <a:rPr lang="it-IT" sz="2000" dirty="0"/>
              <a:t>di conseguenza </a:t>
            </a:r>
            <a:r>
              <a:rPr lang="it-IT" sz="2000" dirty="0" smtClean="0"/>
              <a:t>anche oggetto di attenzione da parte dei malintenzionati. Se un criminale entrasse in possesso della </a:t>
            </a:r>
            <a:r>
              <a:rPr lang="it-IT" sz="2000" dirty="0"/>
              <a:t>password </a:t>
            </a:r>
            <a:r>
              <a:rPr lang="it-IT" sz="2000" dirty="0" smtClean="0"/>
              <a:t>del nostro account </a:t>
            </a:r>
            <a:r>
              <a:rPr lang="it-IT" sz="2000" dirty="0"/>
              <a:t>di posta </a:t>
            </a:r>
            <a:r>
              <a:rPr lang="it-IT" sz="2000" dirty="0" smtClean="0"/>
              <a:t>elettronica, questi potrebbe accedere facilmente a molti dei nostri dati sensibili (es. dati </a:t>
            </a:r>
            <a:r>
              <a:rPr lang="it-IT" sz="2000" dirty="0"/>
              <a:t>personali </a:t>
            </a:r>
            <a:r>
              <a:rPr lang="it-IT" sz="2000" dirty="0" smtClean="0"/>
              <a:t>o </a:t>
            </a:r>
            <a:r>
              <a:rPr lang="it-IT" sz="2000" dirty="0"/>
              <a:t>relativi ai </a:t>
            </a:r>
            <a:r>
              <a:rPr lang="it-IT" sz="2000" dirty="0" smtClean="0"/>
              <a:t>clienti, informazioni finanziarie, …). Proprio per questo motivo, la violazione di account email è </a:t>
            </a:r>
            <a:r>
              <a:rPr lang="it-IT" sz="2000" dirty="0"/>
              <a:t>diventata </a:t>
            </a:r>
            <a:r>
              <a:rPr lang="it-IT" sz="2000" dirty="0" smtClean="0"/>
              <a:t>una tecnica privilegiata dagli hacker per avere accesso ad un numero molto elevato di informazioni riferiti sia al titolare del servizio, che degli individui con cui ha intrattenuto degli scambi.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100</a:t>
            </a:fld>
            <a:endParaRPr lang="it-IT" dirty="0"/>
          </a:p>
        </p:txBody>
      </p:sp>
    </p:spTree>
    <p:extLst>
      <p:ext uri="{BB962C8B-B14F-4D97-AF65-F5344CB8AC3E}">
        <p14:creationId xmlns:p14="http://schemas.microsoft.com/office/powerpoint/2010/main" val="28270140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Gli attacchi di forza bruta</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Gli </a:t>
            </a:r>
            <a:r>
              <a:rPr lang="it-IT" sz="2000" dirty="0"/>
              <a:t>hacker hanno </a:t>
            </a:r>
            <a:r>
              <a:rPr lang="it-IT" sz="2000" dirty="0" smtClean="0"/>
              <a:t>purtroppo una </a:t>
            </a:r>
            <a:r>
              <a:rPr lang="it-IT" sz="2000" dirty="0"/>
              <a:t>vasta gamma di strumenti </a:t>
            </a:r>
            <a:r>
              <a:rPr lang="it-IT" sz="2000" dirty="0" smtClean="0"/>
              <a:t>con </a:t>
            </a:r>
            <a:r>
              <a:rPr lang="it-IT" sz="2000" dirty="0"/>
              <a:t>cui </a:t>
            </a:r>
            <a:r>
              <a:rPr lang="it-IT" sz="2000" dirty="0" smtClean="0"/>
              <a:t>tentare di accedere illecitamente ai nostri account </a:t>
            </a:r>
            <a:r>
              <a:rPr lang="it-IT" sz="2000" dirty="0"/>
              <a:t>di posta elettronica. </a:t>
            </a:r>
            <a:r>
              <a:rPr lang="it-IT" sz="2000" dirty="0" smtClean="0"/>
              <a:t>Tra questi, </a:t>
            </a:r>
            <a:r>
              <a:rPr lang="it-IT" sz="2000" dirty="0"/>
              <a:t>ci sono </a:t>
            </a:r>
            <a:r>
              <a:rPr lang="it-IT" sz="2000" dirty="0" smtClean="0"/>
              <a:t>alcune tecniche di attacco più comune che </a:t>
            </a:r>
            <a:r>
              <a:rPr lang="it-IT" sz="2000" dirty="0"/>
              <a:t>i criminali usano per violare le </a:t>
            </a:r>
            <a:r>
              <a:rPr lang="it-IT" sz="2000" dirty="0" smtClean="0"/>
              <a:t>nostre misure di sicurezza.</a:t>
            </a:r>
          </a:p>
          <a:p>
            <a:pPr algn="just">
              <a:lnSpc>
                <a:spcPct val="120000"/>
              </a:lnSpc>
              <a:defRPr/>
            </a:pPr>
            <a:r>
              <a:rPr lang="it-IT" sz="2000" dirty="0" smtClean="0"/>
              <a:t>Il c.d. attacco di forza bruta (in gergo </a:t>
            </a:r>
            <a:r>
              <a:rPr lang="it-IT" sz="2000" i="1" dirty="0" smtClean="0"/>
              <a:t>"brute </a:t>
            </a:r>
            <a:r>
              <a:rPr lang="it-IT" sz="2000" i="1" dirty="0"/>
              <a:t>force </a:t>
            </a:r>
            <a:r>
              <a:rPr lang="it-IT" sz="2000" i="1" dirty="0" err="1"/>
              <a:t>attack</a:t>
            </a:r>
            <a:r>
              <a:rPr lang="it-IT" sz="2000" i="1" dirty="0" smtClean="0"/>
              <a:t>"</a:t>
            </a:r>
            <a:r>
              <a:rPr lang="it-IT" sz="2000" dirty="0" smtClean="0"/>
              <a:t>) impiega software specifici per </a:t>
            </a:r>
            <a:r>
              <a:rPr lang="it-IT" sz="2000" dirty="0"/>
              <a:t>applicare </a:t>
            </a:r>
            <a:r>
              <a:rPr lang="it-IT" sz="2000" dirty="0" smtClean="0"/>
              <a:t>algoritmi di tipo matematico per "indovinare" la password utilizzata, tentando tutte le </a:t>
            </a:r>
            <a:r>
              <a:rPr lang="it-IT" sz="2000" dirty="0"/>
              <a:t>possibili </a:t>
            </a:r>
            <a:r>
              <a:rPr lang="it-IT" sz="2000" dirty="0" smtClean="0"/>
              <a:t>combinazioni fra lettere, numeri e caratteri speciali. </a:t>
            </a:r>
            <a:r>
              <a:rPr lang="it-IT" sz="2000" dirty="0"/>
              <a:t>Questo approccio </a:t>
            </a:r>
            <a:r>
              <a:rPr lang="it-IT" sz="2000" dirty="0" smtClean="0"/>
              <a:t>funziona di solito molto bene per individuare password corte (es. 4 o 6 caratteri), </a:t>
            </a:r>
            <a:r>
              <a:rPr lang="it-IT" sz="2000" dirty="0"/>
              <a:t>ma </a:t>
            </a:r>
            <a:r>
              <a:rPr lang="it-IT" sz="2000" dirty="0" smtClean="0"/>
              <a:t>perde di efficacia e risulta essere troppo </a:t>
            </a:r>
            <a:r>
              <a:rPr lang="it-IT" sz="2000" dirty="0"/>
              <a:t>dispendioso in termini di tempo </a:t>
            </a:r>
            <a:r>
              <a:rPr lang="it-IT" sz="2000" dirty="0" smtClean="0"/>
              <a:t>necessario per l'identificazione del codice, se la </a:t>
            </a:r>
            <a:r>
              <a:rPr lang="it-IT" sz="2000" dirty="0"/>
              <a:t>password </a:t>
            </a:r>
            <a:r>
              <a:rPr lang="it-IT" sz="2000" dirty="0" smtClean="0"/>
              <a:t>è lunga. </a:t>
            </a:r>
            <a:r>
              <a:rPr lang="it-IT" sz="2000" dirty="0"/>
              <a:t>Questo è uno dei motivi per cui gli </a:t>
            </a:r>
            <a:r>
              <a:rPr lang="it-IT" sz="2000" dirty="0" smtClean="0"/>
              <a:t>esperti informatici suggeriscono </a:t>
            </a:r>
            <a:r>
              <a:rPr lang="it-IT" sz="2000" dirty="0"/>
              <a:t>sempre </a:t>
            </a:r>
            <a:r>
              <a:rPr lang="it-IT" sz="2000" dirty="0" smtClean="0"/>
              <a:t>di utilizzare codici di almeno di </a:t>
            </a:r>
            <a:r>
              <a:rPr lang="it-IT" sz="2000" dirty="0"/>
              <a:t>12 caratteri (o </a:t>
            </a:r>
            <a:r>
              <a:rPr lang="it-IT" sz="2000" dirty="0" smtClean="0"/>
              <a:t>anche di più), sebbene la maggior parte dei servizi online che noi utilizziamo quotidianamente richieda password di soli 6 o 8 caratteri, matematicamente troppo corte per essere pienamente efficaci.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101</a:t>
            </a:fld>
            <a:endParaRPr lang="it-IT" dirty="0"/>
          </a:p>
        </p:txBody>
      </p:sp>
      <p:pic>
        <p:nvPicPr>
          <p:cNvPr id="5" name="Immagine 4"/>
          <p:cNvPicPr>
            <a:picLocks noChangeAspect="1"/>
          </p:cNvPicPr>
          <p:nvPr/>
        </p:nvPicPr>
        <p:blipFill>
          <a:blip r:embed="rId2"/>
          <a:stretch>
            <a:fillRect/>
          </a:stretch>
        </p:blipFill>
        <p:spPr>
          <a:xfrm>
            <a:off x="991549" y="12862048"/>
            <a:ext cx="7169084" cy="1573910"/>
          </a:xfrm>
          <a:prstGeom prst="rect">
            <a:avLst/>
          </a:prstGeom>
        </p:spPr>
      </p:pic>
    </p:spTree>
    <p:extLst>
      <p:ext uri="{BB962C8B-B14F-4D97-AF65-F5344CB8AC3E}">
        <p14:creationId xmlns:p14="http://schemas.microsoft.com/office/powerpoint/2010/main" val="99676361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L'importanza di una password forte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895629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La difficoltà della violazione dell'account cresce infatti con </a:t>
            </a:r>
            <a:r>
              <a:rPr lang="it-IT" sz="2000" dirty="0"/>
              <a:t>l'aumentare della complessità della password </a:t>
            </a:r>
            <a:r>
              <a:rPr lang="it-IT" sz="2000" dirty="0" smtClean="0"/>
              <a:t>di sicurezza adottata dall'utente. Vediamo in breve il motivo.</a:t>
            </a:r>
          </a:p>
          <a:p>
            <a:pPr algn="just">
              <a:lnSpc>
                <a:spcPct val="120000"/>
              </a:lnSpc>
              <a:defRPr/>
            </a:pPr>
            <a:endParaRPr lang="it-IT" sz="2000" dirty="0"/>
          </a:p>
          <a:p>
            <a:pPr algn="just">
              <a:lnSpc>
                <a:spcPct val="120000"/>
              </a:lnSpc>
              <a:defRPr/>
            </a:pPr>
            <a:r>
              <a:rPr lang="it-IT" sz="2000" dirty="0"/>
              <a:t>Il calcolo </a:t>
            </a:r>
            <a:r>
              <a:rPr lang="it-IT" sz="2000" dirty="0" smtClean="0"/>
              <a:t>per identificare il numero delle combinazioni possibili, ossia delle potenziali password utilizzabili, non </a:t>
            </a:r>
            <a:r>
              <a:rPr lang="it-IT" sz="2000" dirty="0"/>
              <a:t>è </a:t>
            </a:r>
            <a:r>
              <a:rPr lang="it-IT" sz="2000" dirty="0" smtClean="0"/>
              <a:t>molto complesso; </a:t>
            </a:r>
            <a:r>
              <a:rPr lang="it-IT" sz="2000" dirty="0"/>
              <a:t>basta </a:t>
            </a:r>
            <a:r>
              <a:rPr lang="it-IT" sz="2000" dirty="0" smtClean="0"/>
              <a:t>solo disporre delle seguenti due informazioni: i) il numero di </a:t>
            </a:r>
            <a:r>
              <a:rPr lang="it-IT" sz="2000" dirty="0"/>
              <a:t>caratteri possibili utilizzabili </a:t>
            </a:r>
            <a:r>
              <a:rPr lang="it-IT" sz="2000" dirty="0" smtClean="0"/>
              <a:t>dall'utente, e ii) il numero di caratteri della password.</a:t>
            </a:r>
            <a:endParaRPr lang="it-IT" sz="2000" dirty="0"/>
          </a:p>
          <a:p>
            <a:pPr algn="just">
              <a:lnSpc>
                <a:spcPct val="120000"/>
              </a:lnSpc>
              <a:defRPr/>
            </a:pPr>
            <a:endParaRPr lang="it-IT" sz="2000" dirty="0" smtClean="0"/>
          </a:p>
          <a:p>
            <a:pPr algn="just">
              <a:lnSpc>
                <a:spcPct val="120000"/>
              </a:lnSpc>
              <a:defRPr/>
            </a:pPr>
            <a:r>
              <a:rPr lang="it-IT" sz="2000" dirty="0" smtClean="0"/>
              <a:t>Per quanto riguarda il primo punto, utilizzando una </a:t>
            </a:r>
            <a:r>
              <a:rPr lang="it-IT" sz="2000" dirty="0"/>
              <a:t>tastiera italiana, </a:t>
            </a:r>
            <a:r>
              <a:rPr lang="it-IT" sz="2000" dirty="0" smtClean="0"/>
              <a:t>abbiamo a disposizione 92 caratteri (26 </a:t>
            </a:r>
            <a:r>
              <a:rPr lang="it-IT" sz="2000" dirty="0"/>
              <a:t>lettere </a:t>
            </a:r>
            <a:r>
              <a:rPr lang="it-IT" sz="2000" dirty="0" smtClean="0"/>
              <a:t>minuscole, 26 </a:t>
            </a:r>
            <a:r>
              <a:rPr lang="it-IT" sz="2000" dirty="0"/>
              <a:t>lettere </a:t>
            </a:r>
            <a:r>
              <a:rPr lang="it-IT" sz="2000" dirty="0" smtClean="0"/>
              <a:t>maiuscole, 10 </a:t>
            </a:r>
            <a:r>
              <a:rPr lang="it-IT" sz="2000" dirty="0"/>
              <a:t>numeri </a:t>
            </a:r>
            <a:r>
              <a:rPr lang="it-IT" sz="2000" dirty="0" smtClean="0"/>
              <a:t>e circa 30 </a:t>
            </a:r>
            <a:r>
              <a:rPr lang="it-IT" sz="2000" dirty="0"/>
              <a:t>caratteri </a:t>
            </a:r>
            <a:r>
              <a:rPr lang="it-IT" sz="2000" dirty="0" smtClean="0"/>
              <a:t>speciali, come ?, !, #, …).</a:t>
            </a:r>
          </a:p>
          <a:p>
            <a:pPr algn="just">
              <a:lnSpc>
                <a:spcPct val="120000"/>
              </a:lnSpc>
              <a:defRPr/>
            </a:pPr>
            <a:r>
              <a:rPr lang="it-IT" sz="2000" dirty="0" smtClean="0"/>
              <a:t>A seconda del numero di caratteri utilizzato, il numero di possibili combinazioni diventa pari a: 92^(numero di caratteri).</a:t>
            </a:r>
          </a:p>
          <a:p>
            <a:pPr algn="just">
              <a:lnSpc>
                <a:spcPct val="120000"/>
              </a:lnSpc>
              <a:defRPr/>
            </a:pPr>
            <a:r>
              <a:rPr lang="it-IT" sz="2000" dirty="0" smtClean="0"/>
              <a:t>La tabella seguente riporta alcuni risultati, in funzione della lunghezza della password:</a:t>
            </a:r>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r>
              <a:rPr lang="it-IT" sz="2000" dirty="0" smtClean="0"/>
              <a:t>È facilmente comprensibile come la lunghezza delle password sia una caratteristica fondamentale della loro robustezza.</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102</a:t>
            </a:fld>
            <a:endParaRPr lang="it-IT" dirty="0"/>
          </a:p>
        </p:txBody>
      </p:sp>
      <p:pic>
        <p:nvPicPr>
          <p:cNvPr id="5" name="Immagine 4"/>
          <p:cNvPicPr>
            <a:picLocks noChangeAspect="1"/>
          </p:cNvPicPr>
          <p:nvPr/>
        </p:nvPicPr>
        <p:blipFill>
          <a:blip r:embed="rId2"/>
          <a:stretch>
            <a:fillRect/>
          </a:stretch>
        </p:blipFill>
        <p:spPr>
          <a:xfrm>
            <a:off x="991549" y="12862048"/>
            <a:ext cx="7169084" cy="1573910"/>
          </a:xfrm>
          <a:prstGeom prst="rect">
            <a:avLst/>
          </a:prstGeom>
        </p:spPr>
      </p:pic>
      <p:pic>
        <p:nvPicPr>
          <p:cNvPr id="3" name="Immagine 2"/>
          <p:cNvPicPr>
            <a:picLocks noChangeAspect="1"/>
          </p:cNvPicPr>
          <p:nvPr/>
        </p:nvPicPr>
        <p:blipFill>
          <a:blip r:embed="rId3"/>
          <a:stretch>
            <a:fillRect/>
          </a:stretch>
        </p:blipFill>
        <p:spPr>
          <a:xfrm>
            <a:off x="663556" y="7173416"/>
            <a:ext cx="7825070" cy="1717926"/>
          </a:xfrm>
          <a:prstGeom prst="rect">
            <a:avLst/>
          </a:prstGeom>
        </p:spPr>
      </p:pic>
    </p:spTree>
    <p:extLst>
      <p:ext uri="{BB962C8B-B14F-4D97-AF65-F5344CB8AC3E}">
        <p14:creationId xmlns:p14="http://schemas.microsoft.com/office/powerpoint/2010/main" val="348134758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Gli attacchi </a:t>
            </a:r>
            <a:r>
              <a:rPr lang="it-IT" sz="2400" b="1" dirty="0">
                <a:solidFill>
                  <a:srgbClr val="F26200"/>
                </a:solidFill>
                <a:latin typeface="Georgia" panose="02040502050405020303" pitchFamily="18" charset="0"/>
              </a:rPr>
              <a:t>"a dizionario" </a:t>
            </a:r>
          </a:p>
        </p:txBody>
      </p:sp>
      <p:sp>
        <p:nvSpPr>
          <p:cNvPr id="11" name="Text Box 6"/>
          <p:cNvSpPr txBox="1">
            <a:spLocks noChangeArrowheads="1"/>
          </p:cNvSpPr>
          <p:nvPr/>
        </p:nvSpPr>
        <p:spPr bwMode="auto">
          <a:xfrm>
            <a:off x="414743" y="112474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A differenza di un attacco </a:t>
            </a:r>
            <a:r>
              <a:rPr lang="it-IT" sz="2000" dirty="0"/>
              <a:t>di forza bruta, che richiede una notevole potenza di calcolo </a:t>
            </a:r>
            <a:r>
              <a:rPr lang="it-IT" sz="2000" dirty="0" smtClean="0"/>
              <a:t>e di tempo, </a:t>
            </a:r>
            <a:r>
              <a:rPr lang="it-IT" sz="2000" dirty="0"/>
              <a:t>con un </a:t>
            </a:r>
            <a:r>
              <a:rPr lang="it-IT" sz="2000" dirty="0" smtClean="0"/>
              <a:t>attacco "a </a:t>
            </a:r>
            <a:r>
              <a:rPr lang="it-IT" sz="2000" dirty="0"/>
              <a:t>dizionario" viene impiegato </a:t>
            </a:r>
            <a:r>
              <a:rPr lang="it-IT" sz="2000" dirty="0" smtClean="0"/>
              <a:t>invece un </a:t>
            </a:r>
            <a:r>
              <a:rPr lang="it-IT" sz="2000" dirty="0"/>
              <a:t>algoritmo per indovinare tutte le password più </a:t>
            </a:r>
            <a:r>
              <a:rPr lang="it-IT" sz="2000" dirty="0" smtClean="0"/>
              <a:t>comuni, </a:t>
            </a:r>
            <a:r>
              <a:rPr lang="it-IT" sz="2000" dirty="0"/>
              <a:t>che possono essere trovate in un dizionario. Questo approccio è molto </a:t>
            </a:r>
            <a:r>
              <a:rPr lang="it-IT" sz="2000" dirty="0" smtClean="0"/>
              <a:t>più efficace e più rapido da attuare, poiché non tutte </a:t>
            </a:r>
            <a:r>
              <a:rPr lang="it-IT" sz="2000" dirty="0"/>
              <a:t>le possibili combinazioni </a:t>
            </a:r>
            <a:r>
              <a:rPr lang="it-IT" sz="2000" dirty="0" smtClean="0"/>
              <a:t>viste in precedenza vengono utilizzate dagli </a:t>
            </a:r>
            <a:r>
              <a:rPr lang="it-IT" sz="2000" dirty="0" err="1" smtClean="0"/>
              <a:t>utenti,che</a:t>
            </a:r>
            <a:r>
              <a:rPr lang="it-IT" sz="2000" dirty="0" smtClean="0"/>
              <a:t> </a:t>
            </a:r>
            <a:r>
              <a:rPr lang="it-IT" sz="2000" dirty="0"/>
              <a:t>invece sono soliti preferire le parole del dizionario, più facili da ricordare </a:t>
            </a:r>
            <a:r>
              <a:rPr lang="it-IT" sz="2000" dirty="0" smtClean="0"/>
              <a:t>(es. è più probabile che un utente utilizzi come password il termine "vacanza", anziché la seguente stringa: "?£%$@#^"), </a:t>
            </a:r>
          </a:p>
          <a:p>
            <a:pPr algn="just">
              <a:lnSpc>
                <a:spcPct val="120000"/>
              </a:lnSpc>
              <a:defRPr/>
            </a:pPr>
            <a:r>
              <a:rPr lang="it-IT" sz="2000" dirty="0" smtClean="0"/>
              <a:t>Si </a:t>
            </a:r>
            <a:r>
              <a:rPr lang="it-IT" sz="2000" dirty="0"/>
              <a:t>stima che la lingua </a:t>
            </a:r>
            <a:r>
              <a:rPr lang="it-IT" sz="2000" dirty="0" smtClean="0"/>
              <a:t>italiana comprenda oltre due milioni </a:t>
            </a:r>
            <a:r>
              <a:rPr lang="it-IT" sz="2000" dirty="0"/>
              <a:t>di parole. </a:t>
            </a:r>
            <a:r>
              <a:rPr lang="it-IT" sz="2000" dirty="0" smtClean="0"/>
              <a:t>Al giorno d'oggi la potenza di calcolo dei computer permette di tentare circa 1 </a:t>
            </a:r>
            <a:r>
              <a:rPr lang="it-IT" sz="2000" dirty="0"/>
              <a:t>milione di parole </a:t>
            </a:r>
            <a:r>
              <a:rPr lang="it-IT" sz="2000" dirty="0" smtClean="0"/>
              <a:t>in 24 ore. La password "vacanza" ha dunque le ore contate…</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103</a:t>
            </a:fld>
            <a:endParaRPr lang="it-IT" dirty="0"/>
          </a:p>
        </p:txBody>
      </p:sp>
    </p:spTree>
    <p:extLst>
      <p:ext uri="{BB962C8B-B14F-4D97-AF65-F5344CB8AC3E}">
        <p14:creationId xmlns:p14="http://schemas.microsoft.com/office/powerpoint/2010/main" val="68288688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 password biometrica</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Alcuni dispositivi più moderni hanno implementato la </a:t>
            </a:r>
            <a:r>
              <a:rPr lang="it-IT" sz="2000" dirty="0"/>
              <a:t>biometria </a:t>
            </a:r>
            <a:r>
              <a:rPr lang="it-IT" sz="2000" dirty="0" smtClean="0"/>
              <a:t>(come i </a:t>
            </a:r>
            <a:r>
              <a:rPr lang="it-IT" sz="2000" dirty="0"/>
              <a:t>lettori di impronte </a:t>
            </a:r>
            <a:r>
              <a:rPr lang="it-IT" sz="2000" dirty="0" smtClean="0"/>
              <a:t>digitali) in </a:t>
            </a:r>
            <a:r>
              <a:rPr lang="it-IT" sz="2000" dirty="0"/>
              <a:t>alternativa </a:t>
            </a:r>
            <a:r>
              <a:rPr lang="it-IT" sz="2000" dirty="0" smtClean="0"/>
              <a:t>all'utilizzo dei classici sistemi di protezione basati su password convenzionali.</a:t>
            </a:r>
          </a:p>
          <a:p>
            <a:pPr algn="just">
              <a:lnSpc>
                <a:spcPct val="120000"/>
              </a:lnSpc>
              <a:defRPr/>
            </a:pPr>
            <a:endParaRPr lang="it-IT" sz="2000" dirty="0"/>
          </a:p>
          <a:p>
            <a:pPr algn="just">
              <a:lnSpc>
                <a:spcPct val="120000"/>
              </a:lnSpc>
              <a:defRPr/>
            </a:pPr>
            <a:r>
              <a:rPr lang="it-IT" sz="2000" dirty="0" smtClean="0"/>
              <a:t>Con il lancio dell'</a:t>
            </a:r>
            <a:r>
              <a:rPr lang="it-IT" sz="2000" dirty="0" err="1" smtClean="0"/>
              <a:t>iPhone</a:t>
            </a:r>
            <a:r>
              <a:rPr lang="it-IT" sz="2000" dirty="0" smtClean="0"/>
              <a:t> 5S nel 2013, Apple è stata la prima ad inserire un </a:t>
            </a:r>
            <a:r>
              <a:rPr lang="it-IT" sz="2000" dirty="0"/>
              <a:t>lettore di impronte digitali integrato che può essere effettivamente utilizzato al posto di un codice di </a:t>
            </a:r>
            <a:r>
              <a:rPr lang="it-IT" sz="2000" dirty="0" smtClean="0"/>
              <a:t>accesso tradizionale. Oggi tali lettori sono comunemente utilizzati sia nei computer, che negli altri dispositivi mobili.</a:t>
            </a:r>
          </a:p>
          <a:p>
            <a:pPr algn="just">
              <a:lnSpc>
                <a:spcPct val="120000"/>
              </a:lnSpc>
              <a:defRPr/>
            </a:pPr>
            <a:r>
              <a:rPr lang="it-IT" sz="2000" dirty="0" smtClean="0"/>
              <a:t>I </a:t>
            </a:r>
            <a:r>
              <a:rPr lang="it-IT" sz="2000" dirty="0" err="1" smtClean="0"/>
              <a:t>device</a:t>
            </a:r>
            <a:r>
              <a:rPr lang="it-IT" sz="2000" dirty="0" smtClean="0"/>
              <a:t> più all'avanguardia, inoltre, </a:t>
            </a:r>
            <a:r>
              <a:rPr lang="it-IT" sz="2000" dirty="0"/>
              <a:t>hanno </a:t>
            </a:r>
            <a:r>
              <a:rPr lang="it-IT" sz="2000" dirty="0" smtClean="0"/>
              <a:t>incorporato un </a:t>
            </a:r>
            <a:r>
              <a:rPr lang="it-IT" sz="2000" dirty="0"/>
              <a:t>lettore della </a:t>
            </a:r>
            <a:r>
              <a:rPr lang="it-IT" sz="2000" dirty="0" smtClean="0"/>
              <a:t>retina, che viene </a:t>
            </a:r>
            <a:r>
              <a:rPr lang="it-IT" sz="2000" dirty="0"/>
              <a:t>utilizzato per l'accesso biometrico </a:t>
            </a:r>
            <a:r>
              <a:rPr lang="it-IT" sz="2000" dirty="0" smtClean="0"/>
              <a:t>ad dispositivo. Recentemente alcuni ricercatori hanno dimostrato che tale forma di protezione è facilmente scavalcabile usando una foto dell'iride del proprietario montata su una lente a contatto, </a:t>
            </a:r>
            <a:r>
              <a:rPr lang="it-IT" sz="2000" dirty="0"/>
              <a:t>per simulare la </a:t>
            </a:r>
            <a:r>
              <a:rPr lang="it-IT" sz="2000" dirty="0" smtClean="0"/>
              <a:t>riflettività </a:t>
            </a:r>
            <a:r>
              <a:rPr lang="it-IT" sz="2000" dirty="0"/>
              <a:t>di un occhio </a:t>
            </a:r>
            <a:r>
              <a:rPr lang="it-IT" sz="2000" dirty="0" smtClean="0"/>
              <a:t>reale.</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104</a:t>
            </a:fld>
            <a:endParaRPr lang="it-IT" dirty="0"/>
          </a:p>
        </p:txBody>
      </p:sp>
    </p:spTree>
    <p:extLst>
      <p:ext uri="{BB962C8B-B14F-4D97-AF65-F5344CB8AC3E}">
        <p14:creationId xmlns:p14="http://schemas.microsoft.com/office/powerpoint/2010/main" val="15400908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L'autenticazione </a:t>
            </a:r>
            <a:r>
              <a:rPr lang="it-IT" sz="2400" b="1" dirty="0">
                <a:solidFill>
                  <a:srgbClr val="F26200"/>
                </a:solidFill>
                <a:latin typeface="Georgia" panose="02040502050405020303" pitchFamily="18" charset="0"/>
              </a:rPr>
              <a:t>a due </a:t>
            </a:r>
            <a:r>
              <a:rPr lang="it-IT" sz="2400" b="1" dirty="0" smtClean="0">
                <a:solidFill>
                  <a:srgbClr val="F26200"/>
                </a:solidFill>
                <a:latin typeface="Georgia" panose="02040502050405020303" pitchFamily="18" charset="0"/>
              </a:rPr>
              <a:t>fattori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85972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Gli </a:t>
            </a:r>
            <a:r>
              <a:rPr lang="it-IT" sz="2000" dirty="0"/>
              <a:t>attacchi basati </a:t>
            </a:r>
            <a:r>
              <a:rPr lang="it-IT" sz="2000" dirty="0" smtClean="0"/>
              <a:t>sul furto di </a:t>
            </a:r>
            <a:r>
              <a:rPr lang="it-IT" sz="2000" dirty="0"/>
              <a:t>credenziali </a:t>
            </a:r>
            <a:r>
              <a:rPr lang="it-IT" sz="2000" dirty="0" smtClean="0"/>
              <a:t>sono </a:t>
            </a:r>
            <a:r>
              <a:rPr lang="it-IT" sz="2000" dirty="0"/>
              <a:t>stati </a:t>
            </a:r>
            <a:r>
              <a:rPr lang="it-IT" sz="2000" dirty="0" smtClean="0"/>
              <a:t>lanciata negli anni recenti contro numerose società (la stessa Apple è stata coinvolta in uno di questi attacchi). Secondo il </a:t>
            </a:r>
            <a:r>
              <a:rPr lang="it-IT" sz="2000" dirty="0"/>
              <a:t>"Data </a:t>
            </a:r>
            <a:r>
              <a:rPr lang="it-IT" sz="2000" dirty="0" err="1"/>
              <a:t>Breach</a:t>
            </a:r>
            <a:r>
              <a:rPr lang="it-IT" sz="2000" dirty="0"/>
              <a:t> </a:t>
            </a:r>
            <a:r>
              <a:rPr lang="it-IT" sz="2000" dirty="0" err="1"/>
              <a:t>Investigation</a:t>
            </a:r>
            <a:r>
              <a:rPr lang="it-IT" sz="2000" dirty="0"/>
              <a:t> Report" pubblicato da </a:t>
            </a:r>
            <a:r>
              <a:rPr lang="it-IT" sz="2000" dirty="0" err="1"/>
              <a:t>Verizon</a:t>
            </a:r>
            <a:r>
              <a:rPr lang="it-IT" sz="2000" dirty="0"/>
              <a:t> </a:t>
            </a:r>
            <a:r>
              <a:rPr lang="it-IT" sz="2000" dirty="0" smtClean="0"/>
              <a:t>nel 2014, due violazioni </a:t>
            </a:r>
            <a:r>
              <a:rPr lang="it-IT" sz="2000" dirty="0"/>
              <a:t>dei dati </a:t>
            </a:r>
            <a:r>
              <a:rPr lang="it-IT" sz="2000" dirty="0" smtClean="0"/>
              <a:t>su tre nel corso del 2013 </a:t>
            </a:r>
            <a:r>
              <a:rPr lang="it-IT" sz="2000" dirty="0"/>
              <a:t>hanno </a:t>
            </a:r>
            <a:r>
              <a:rPr lang="it-IT" sz="2000" dirty="0" smtClean="0"/>
              <a:t>avuto a che fare con l'utilizzo improprio di credenziali compromesse.</a:t>
            </a:r>
          </a:p>
          <a:p>
            <a:pPr algn="just">
              <a:lnSpc>
                <a:spcPct val="120000"/>
              </a:lnSpc>
              <a:defRPr/>
            </a:pPr>
            <a:r>
              <a:rPr lang="it-IT" sz="2000" dirty="0" smtClean="0"/>
              <a:t>Alla </a:t>
            </a:r>
            <a:r>
              <a:rPr lang="it-IT" sz="2000" dirty="0"/>
              <a:t>luce di </a:t>
            </a:r>
            <a:r>
              <a:rPr lang="it-IT" sz="2000" dirty="0" smtClean="0"/>
              <a:t>questa tipologia di attacchi (facilitati spesso da una combinazione nome </a:t>
            </a:r>
            <a:r>
              <a:rPr lang="it-IT" sz="2000" dirty="0"/>
              <a:t>utente / </a:t>
            </a:r>
            <a:r>
              <a:rPr lang="it-IT" sz="2000" dirty="0" smtClean="0"/>
              <a:t>password troppo semplice), </a:t>
            </a:r>
            <a:r>
              <a:rPr lang="it-IT" sz="2000" dirty="0"/>
              <a:t>sempre più </a:t>
            </a:r>
            <a:r>
              <a:rPr lang="it-IT" sz="2000" dirty="0" smtClean="0"/>
              <a:t>società a livello internazionale (Google in testa) hanno </a:t>
            </a:r>
            <a:r>
              <a:rPr lang="it-IT" sz="2000" dirty="0"/>
              <a:t>iniziato a </a:t>
            </a:r>
            <a:r>
              <a:rPr lang="it-IT" sz="2000" dirty="0" smtClean="0"/>
              <a:t>mettere in pratica quella </a:t>
            </a:r>
            <a:r>
              <a:rPr lang="it-IT" sz="2000" dirty="0"/>
              <a:t>che viene chiamata "autenticazione a due fattori</a:t>
            </a:r>
            <a:r>
              <a:rPr lang="it-IT" sz="2000" dirty="0" smtClean="0"/>
              <a:t>", </a:t>
            </a:r>
            <a:r>
              <a:rPr lang="it-IT" sz="2000" dirty="0"/>
              <a:t>o TFA </a:t>
            </a:r>
            <a:r>
              <a:rPr lang="it-IT" sz="2000" dirty="0" smtClean="0"/>
              <a:t>(acronimo di </a:t>
            </a:r>
            <a:r>
              <a:rPr lang="it-IT" sz="2000" dirty="0" err="1" smtClean="0"/>
              <a:t>Two</a:t>
            </a:r>
            <a:r>
              <a:rPr lang="it-IT" sz="2000" dirty="0" smtClean="0"/>
              <a:t> </a:t>
            </a:r>
            <a:r>
              <a:rPr lang="it-IT" sz="2000" dirty="0" err="1"/>
              <a:t>Factor</a:t>
            </a:r>
            <a:r>
              <a:rPr lang="it-IT" sz="2000" dirty="0"/>
              <a:t> </a:t>
            </a:r>
            <a:r>
              <a:rPr lang="it-IT" sz="2000" dirty="0" err="1" smtClean="0"/>
              <a:t>Authentication</a:t>
            </a:r>
            <a:r>
              <a:rPr lang="it-IT" sz="2000" dirty="0" smtClean="0"/>
              <a:t>). Il TFA </a:t>
            </a:r>
            <a:r>
              <a:rPr lang="it-IT" sz="2000" dirty="0"/>
              <a:t>aumenta </a:t>
            </a:r>
            <a:r>
              <a:rPr lang="it-IT" sz="2000" dirty="0" smtClean="0"/>
              <a:t>il livello </a:t>
            </a:r>
            <a:r>
              <a:rPr lang="it-IT" sz="2000" dirty="0"/>
              <a:t>di </a:t>
            </a:r>
            <a:r>
              <a:rPr lang="it-IT" sz="2000" dirty="0" smtClean="0"/>
              <a:t>protezione per </a:t>
            </a:r>
            <a:r>
              <a:rPr lang="it-IT" sz="2000" dirty="0"/>
              <a:t>l'accesso </a:t>
            </a:r>
            <a:r>
              <a:rPr lang="it-IT" sz="2000" dirty="0" smtClean="0"/>
              <a:t>ai </a:t>
            </a:r>
            <a:r>
              <a:rPr lang="it-IT" sz="2000" dirty="0"/>
              <a:t>servizi protetti, </a:t>
            </a:r>
            <a:r>
              <a:rPr lang="it-IT" sz="2000" dirty="0" smtClean="0"/>
              <a:t>in quanto adesso sono necessari due codici da inserire come password.</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105</a:t>
            </a:fld>
            <a:endParaRPr lang="it-IT" dirty="0"/>
          </a:p>
        </p:txBody>
      </p:sp>
    </p:spTree>
    <p:extLst>
      <p:ext uri="{BB962C8B-B14F-4D97-AF65-F5344CB8AC3E}">
        <p14:creationId xmlns:p14="http://schemas.microsoft.com/office/powerpoint/2010/main" val="262056249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L'autenticazione </a:t>
            </a:r>
            <a:r>
              <a:rPr lang="it-IT" sz="2400" b="1" dirty="0">
                <a:solidFill>
                  <a:srgbClr val="F26200"/>
                </a:solidFill>
                <a:latin typeface="Georgia" panose="02040502050405020303" pitchFamily="18" charset="0"/>
              </a:rPr>
              <a:t>a due </a:t>
            </a:r>
            <a:r>
              <a:rPr lang="it-IT" sz="2400" b="1" dirty="0" smtClean="0">
                <a:solidFill>
                  <a:srgbClr val="F26200"/>
                </a:solidFill>
                <a:latin typeface="Georgia" panose="02040502050405020303" pitchFamily="18" charset="0"/>
              </a:rPr>
              <a:t>fattori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7403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Gli </a:t>
            </a:r>
            <a:r>
              <a:rPr lang="it-IT" sz="2000" dirty="0"/>
              <a:t>utenti </a:t>
            </a:r>
            <a:r>
              <a:rPr lang="it-IT" sz="2000" dirty="0" smtClean="0"/>
              <a:t>infatti devono disporre sia di una password principale, </a:t>
            </a:r>
            <a:r>
              <a:rPr lang="it-IT" sz="2000" dirty="0"/>
              <a:t>che rappresenta un ostacolo </a:t>
            </a:r>
            <a:r>
              <a:rPr lang="it-IT" sz="2000" dirty="0" smtClean="0"/>
              <a:t>all'accesso </a:t>
            </a:r>
            <a:r>
              <a:rPr lang="it-IT" sz="2000" dirty="0"/>
              <a:t>simile a quello </a:t>
            </a:r>
            <a:r>
              <a:rPr lang="it-IT" sz="2000" dirty="0" smtClean="0"/>
              <a:t>di un codice tradizionale, sia di un dispositivo (es. chiavetta </a:t>
            </a:r>
            <a:r>
              <a:rPr lang="it-IT" sz="2000" dirty="0" err="1" smtClean="0"/>
              <a:t>usb</a:t>
            </a:r>
            <a:r>
              <a:rPr lang="it-IT" sz="2000" dirty="0" smtClean="0"/>
              <a:t> o </a:t>
            </a:r>
            <a:r>
              <a:rPr lang="it-IT" sz="2000" dirty="0" err="1" smtClean="0"/>
              <a:t>token</a:t>
            </a:r>
            <a:r>
              <a:rPr lang="it-IT" sz="2000" dirty="0" smtClean="0"/>
              <a:t>) o </a:t>
            </a:r>
            <a:r>
              <a:rPr lang="it-IT" sz="2000" dirty="0"/>
              <a:t>di un'</a:t>
            </a:r>
            <a:r>
              <a:rPr lang="it-IT" sz="2000" dirty="0" err="1"/>
              <a:t>app</a:t>
            </a:r>
            <a:r>
              <a:rPr lang="it-IT" sz="2000" dirty="0"/>
              <a:t> mobile </a:t>
            </a:r>
            <a:r>
              <a:rPr lang="it-IT" sz="2000" dirty="0" smtClean="0"/>
              <a:t>(installata su </a:t>
            </a:r>
            <a:r>
              <a:rPr lang="it-IT" sz="2000" dirty="0"/>
              <a:t>un dispositivo mobile autenticato in </a:t>
            </a:r>
            <a:r>
              <a:rPr lang="it-IT" sz="2000" dirty="0" smtClean="0"/>
              <a:t>precedenza) che </a:t>
            </a:r>
            <a:r>
              <a:rPr lang="it-IT" sz="2000" dirty="0"/>
              <a:t>fornisce </a:t>
            </a:r>
            <a:r>
              <a:rPr lang="it-IT" sz="2000" dirty="0" smtClean="0"/>
              <a:t>loro un </a:t>
            </a:r>
            <a:r>
              <a:rPr lang="it-IT" sz="2000" dirty="0"/>
              <a:t>codice </a:t>
            </a:r>
            <a:r>
              <a:rPr lang="it-IT" sz="2000" dirty="0" smtClean="0"/>
              <a:t>temporaneo assegnato </a:t>
            </a:r>
            <a:r>
              <a:rPr lang="it-IT" sz="2000" dirty="0"/>
              <a:t>in modo casuale </a:t>
            </a:r>
            <a:r>
              <a:rPr lang="it-IT" sz="2000" dirty="0" smtClean="0"/>
              <a:t>ad ogni accesso.</a:t>
            </a:r>
          </a:p>
          <a:p>
            <a:pPr algn="just">
              <a:lnSpc>
                <a:spcPct val="120000"/>
              </a:lnSpc>
              <a:defRPr/>
            </a:pPr>
            <a:endParaRPr lang="it-IT" sz="2000" dirty="0" smtClean="0"/>
          </a:p>
          <a:p>
            <a:pPr algn="just">
              <a:lnSpc>
                <a:spcPct val="120000"/>
              </a:lnSpc>
              <a:defRPr/>
            </a:pPr>
            <a:r>
              <a:rPr lang="it-IT" sz="2000" dirty="0" smtClean="0"/>
              <a:t>Poiché questo sistema richiede </a:t>
            </a:r>
            <a:r>
              <a:rPr lang="it-IT" sz="2000" dirty="0"/>
              <a:t>che </a:t>
            </a:r>
            <a:r>
              <a:rPr lang="it-IT" sz="2000" dirty="0" smtClean="0"/>
              <a:t>entrambi i fattori </a:t>
            </a:r>
            <a:r>
              <a:rPr lang="it-IT" sz="2000" dirty="0"/>
              <a:t>siano </a:t>
            </a:r>
            <a:r>
              <a:rPr lang="it-IT" sz="2000" dirty="0" smtClean="0"/>
              <a:t>contestualmente disponibili </a:t>
            </a:r>
            <a:r>
              <a:rPr lang="it-IT" sz="2000" dirty="0"/>
              <a:t>per l'accesso al </a:t>
            </a:r>
            <a:r>
              <a:rPr lang="it-IT" sz="2000" dirty="0" smtClean="0"/>
              <a:t>sistema, </a:t>
            </a:r>
            <a:r>
              <a:rPr lang="it-IT" sz="2000" dirty="0"/>
              <a:t>le probabilità di ingresso </a:t>
            </a:r>
            <a:r>
              <a:rPr lang="it-IT" sz="2000" dirty="0" smtClean="0"/>
              <a:t>illecito </a:t>
            </a:r>
            <a:r>
              <a:rPr lang="it-IT" sz="2000" dirty="0"/>
              <a:t>o non </a:t>
            </a:r>
            <a:r>
              <a:rPr lang="it-IT" sz="2000" dirty="0" smtClean="0"/>
              <a:t>autorizzato si riducono drasticamente</a:t>
            </a:r>
            <a:r>
              <a:rPr lang="it-IT" sz="2000" dirty="0"/>
              <a:t>. Se un criminale acquisisce </a:t>
            </a:r>
            <a:r>
              <a:rPr lang="it-IT" sz="2000" dirty="0" smtClean="0"/>
              <a:t>infatti la password principale tramite un attacco </a:t>
            </a:r>
            <a:r>
              <a:rPr lang="it-IT" sz="2000" dirty="0"/>
              <a:t>di </a:t>
            </a:r>
            <a:r>
              <a:rPr lang="it-IT" sz="2000" dirty="0" err="1" smtClean="0"/>
              <a:t>phishing</a:t>
            </a:r>
            <a:r>
              <a:rPr lang="it-IT" sz="2000" dirty="0" smtClean="0"/>
              <a:t>, </a:t>
            </a:r>
            <a:r>
              <a:rPr lang="it-IT" sz="2000" dirty="0"/>
              <a:t>il sistema viene compromesso solo per </a:t>
            </a:r>
            <a:r>
              <a:rPr lang="it-IT" sz="2000" dirty="0" smtClean="0"/>
              <a:t>su uno </a:t>
            </a:r>
            <a:r>
              <a:rPr lang="it-IT" sz="2000" dirty="0"/>
              <a:t>di </a:t>
            </a:r>
            <a:r>
              <a:rPr lang="it-IT" sz="2000" dirty="0" smtClean="0"/>
              <a:t>questi due elementi. Ne deriva che il </a:t>
            </a:r>
            <a:r>
              <a:rPr lang="it-IT" sz="2000" dirty="0"/>
              <a:t>sistema rimane </a:t>
            </a:r>
            <a:r>
              <a:rPr lang="it-IT" sz="2000" dirty="0" smtClean="0"/>
              <a:t>comunque protetto, </a:t>
            </a:r>
            <a:r>
              <a:rPr lang="it-IT" sz="2000" dirty="0"/>
              <a:t>perché l'accesso </a:t>
            </a:r>
            <a:r>
              <a:rPr lang="it-IT" sz="2000" dirty="0" smtClean="0"/>
              <a:t>è ancora precluso, mancando il secondo fattore di autenticazione.</a:t>
            </a:r>
            <a:endParaRPr lang="it-IT" sz="2000" dirty="0"/>
          </a:p>
          <a:p>
            <a:pPr algn="just">
              <a:lnSpc>
                <a:spcPct val="120000"/>
              </a:lnSpc>
              <a:defRPr/>
            </a:pPr>
            <a:r>
              <a:rPr lang="it-IT" sz="2000" dirty="0" smtClean="0"/>
              <a:t>Occorre tuttavia sottolineare che tale sistema di autenticazione può </a:t>
            </a:r>
            <a:r>
              <a:rPr lang="it-IT" sz="2000" dirty="0"/>
              <a:t>funzionare efficacemente solo come </a:t>
            </a:r>
            <a:r>
              <a:rPr lang="it-IT" sz="2000" dirty="0" smtClean="0"/>
              <a:t>elemento accessorio, e </a:t>
            </a:r>
            <a:r>
              <a:rPr lang="it-IT" sz="2000" dirty="0"/>
              <a:t>non in </a:t>
            </a:r>
            <a:r>
              <a:rPr lang="it-IT" sz="2000" dirty="0" smtClean="0"/>
              <a:t>sostituzione, di </a:t>
            </a:r>
            <a:r>
              <a:rPr lang="it-IT" sz="2000" dirty="0"/>
              <a:t>una </a:t>
            </a:r>
            <a:r>
              <a:rPr lang="it-IT" sz="2000" dirty="0" smtClean="0"/>
              <a:t>password principale molto robusta.</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106</a:t>
            </a:fld>
            <a:endParaRPr lang="it-IT" dirty="0"/>
          </a:p>
        </p:txBody>
      </p:sp>
    </p:spTree>
    <p:extLst>
      <p:ext uri="{BB962C8B-B14F-4D97-AF65-F5344CB8AC3E}">
        <p14:creationId xmlns:p14="http://schemas.microsoft.com/office/powerpoint/2010/main" val="23353474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L'autenticazione </a:t>
            </a:r>
            <a:r>
              <a:rPr lang="it-IT" sz="2400" b="1" dirty="0">
                <a:solidFill>
                  <a:srgbClr val="F26200"/>
                </a:solidFill>
                <a:latin typeface="Georgia" panose="02040502050405020303" pitchFamily="18" charset="0"/>
              </a:rPr>
              <a:t>a due </a:t>
            </a:r>
            <a:r>
              <a:rPr lang="it-IT" sz="2400" b="1" dirty="0" smtClean="0">
                <a:solidFill>
                  <a:srgbClr val="F26200"/>
                </a:solidFill>
                <a:latin typeface="Georgia" panose="02040502050405020303" pitchFamily="18" charset="0"/>
              </a:rPr>
              <a:t>fattori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821763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Negli anni recenti Google </a:t>
            </a:r>
            <a:r>
              <a:rPr lang="it-IT" sz="2000" dirty="0"/>
              <a:t>ha introdotto un sistema di autenticazione a due </a:t>
            </a:r>
            <a:r>
              <a:rPr lang="it-IT" sz="2000" dirty="0" smtClean="0"/>
              <a:t>fattori per i propri dipendenti, utilizzando una chiavetta </a:t>
            </a:r>
            <a:r>
              <a:rPr lang="it-IT" sz="2000" dirty="0" err="1" smtClean="0"/>
              <a:t>usb</a:t>
            </a:r>
            <a:r>
              <a:rPr lang="it-IT" sz="2000" dirty="0" smtClean="0"/>
              <a:t> esterna come secondo elemento necessario per l'accesso ai servizi aziendali. La chiavetta contiene infatti un software che contiene un secondo codice di sicurezza riconosciuto dal sistema. </a:t>
            </a:r>
            <a:r>
              <a:rPr lang="it-IT" sz="2000" dirty="0"/>
              <a:t>Ogni volta che gli utenti </a:t>
            </a:r>
            <a:r>
              <a:rPr lang="it-IT" sz="2000" dirty="0" smtClean="0"/>
              <a:t>richiedono un accesso protetto, questo </a:t>
            </a:r>
            <a:r>
              <a:rPr lang="it-IT" sz="2000" dirty="0"/>
              <a:t>protocollo di sicurezza </a:t>
            </a:r>
            <a:r>
              <a:rPr lang="it-IT" sz="2000" dirty="0" smtClean="0"/>
              <a:t>aggiuntivo, impone loro di inserire fisicamente la chiavetta all'interno </a:t>
            </a:r>
            <a:r>
              <a:rPr lang="it-IT" sz="2000" dirty="0"/>
              <a:t>del computer </a:t>
            </a:r>
            <a:r>
              <a:rPr lang="it-IT" sz="2000" dirty="0" smtClean="0"/>
              <a:t>e di premere </a:t>
            </a:r>
            <a:r>
              <a:rPr lang="it-IT" sz="2000" dirty="0"/>
              <a:t>un pulsante sul </a:t>
            </a:r>
            <a:r>
              <a:rPr lang="it-IT" sz="2000" dirty="0" smtClean="0"/>
              <a:t>dispositivo stesso, in modo da esser sicuri che la persona autorizzata sia fisicamente seduta di fronte al pc</a:t>
            </a:r>
            <a:r>
              <a:rPr lang="it-IT" sz="2000" dirty="0"/>
              <a:t>. In altre parole, anche se un hacker è riuscito ad ottenere il nome utente e la password principale di un dipendente di Google, non sarebbe comunque in grado di accedere ai dati di quella persona, perché un accesso richiederebbe anche la disponibilità fisica della chiave di </a:t>
            </a:r>
            <a:r>
              <a:rPr lang="it-IT" sz="2000" dirty="0" smtClean="0"/>
              <a:t>sicurezza. Tale forma di controllo della presenza, protegge ulteriormente il sistema da possibili accessi non autorizzati da parte di terzi malintenzionati.</a:t>
            </a:r>
          </a:p>
          <a:p>
            <a:pPr algn="just">
              <a:lnSpc>
                <a:spcPct val="120000"/>
              </a:lnSpc>
              <a:defRPr/>
            </a:pPr>
            <a:r>
              <a:rPr lang="it-IT" sz="2000" dirty="0" smtClean="0"/>
              <a:t>La stessa società </a:t>
            </a:r>
            <a:r>
              <a:rPr lang="it-IT" sz="2000" dirty="0"/>
              <a:t>ha dichiarato </a:t>
            </a:r>
            <a:r>
              <a:rPr lang="it-IT" sz="2000" dirty="0" smtClean="0"/>
              <a:t>in più occasioni che </a:t>
            </a:r>
            <a:r>
              <a:rPr lang="it-IT" sz="2000" dirty="0"/>
              <a:t>nessuno dei suoi 85.000 dipendenti è caduto vittima di attacchi di </a:t>
            </a:r>
            <a:r>
              <a:rPr lang="it-IT" sz="2000" dirty="0" err="1"/>
              <a:t>phishing</a:t>
            </a:r>
            <a:r>
              <a:rPr lang="it-IT" sz="2000" dirty="0"/>
              <a:t> sui propri account </a:t>
            </a:r>
            <a:r>
              <a:rPr lang="it-IT" sz="2000" dirty="0" smtClean="0"/>
              <a:t>professionali dall'inizio </a:t>
            </a:r>
            <a:r>
              <a:rPr lang="it-IT" sz="2000" dirty="0"/>
              <a:t>del 2017, quando Google ha iniziato a richiedere ai propri dipendenti di utilizzare </a:t>
            </a:r>
            <a:r>
              <a:rPr lang="it-IT" sz="2000" dirty="0" smtClean="0"/>
              <a:t>tali </a:t>
            </a:r>
            <a:r>
              <a:rPr lang="it-IT" sz="2000" dirty="0"/>
              <a:t>chiavi di </a:t>
            </a:r>
            <a:r>
              <a:rPr lang="it-IT" sz="2000" dirty="0" smtClean="0"/>
              <a:t>sicurezza, in aggiunta alle password tradizionali per </a:t>
            </a:r>
            <a:r>
              <a:rPr lang="it-IT" sz="2000" dirty="0"/>
              <a:t>l'autorizzazione all'accesso </a:t>
            </a:r>
            <a:r>
              <a:rPr lang="it-IT" sz="2000" dirty="0" smtClean="0"/>
              <a:t>alle rete e ai servizi aziendali.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107</a:t>
            </a:fld>
            <a:endParaRPr lang="it-IT" dirty="0"/>
          </a:p>
        </p:txBody>
      </p:sp>
    </p:spTree>
    <p:extLst>
      <p:ext uri="{BB962C8B-B14F-4D97-AF65-F5344CB8AC3E}">
        <p14:creationId xmlns:p14="http://schemas.microsoft.com/office/powerpoint/2010/main" val="9400630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L'autenticazione </a:t>
            </a:r>
            <a:r>
              <a:rPr lang="it-IT" sz="2400" b="1" dirty="0">
                <a:solidFill>
                  <a:srgbClr val="F26200"/>
                </a:solidFill>
                <a:latin typeface="Georgia" panose="02040502050405020303" pitchFamily="18" charset="0"/>
              </a:rPr>
              <a:t>a due </a:t>
            </a:r>
            <a:r>
              <a:rPr lang="it-IT" sz="2400" b="1" dirty="0" smtClean="0">
                <a:solidFill>
                  <a:srgbClr val="F26200"/>
                </a:solidFill>
                <a:latin typeface="Georgia" panose="02040502050405020303" pitchFamily="18" charset="0"/>
              </a:rPr>
              <a:t>fattori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821763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Le </a:t>
            </a:r>
            <a:r>
              <a:rPr lang="it-IT" sz="2000" dirty="0"/>
              <a:t>chiavi di sicurezza non sono </a:t>
            </a:r>
            <a:r>
              <a:rPr lang="it-IT" sz="2000" dirty="0" smtClean="0"/>
              <a:t>ad uso esclusivo delle società, oggigiorno è possibile trovare sul mercato numerosi fornitori di chiavi </a:t>
            </a:r>
            <a:r>
              <a:rPr lang="it-IT" sz="2000" dirty="0"/>
              <a:t>di sicurezza </a:t>
            </a:r>
            <a:r>
              <a:rPr lang="it-IT" sz="2000" dirty="0" smtClean="0"/>
              <a:t>pensati per professionisti o utenti in generale, che desiderano </a:t>
            </a:r>
            <a:r>
              <a:rPr lang="it-IT" sz="2000" dirty="0"/>
              <a:t>aggiungere un ulteriore livello di protezione </a:t>
            </a:r>
            <a:r>
              <a:rPr lang="it-IT" sz="2000" dirty="0" smtClean="0"/>
              <a:t>ai propri computer o </a:t>
            </a:r>
            <a:r>
              <a:rPr lang="it-IT" sz="2000" dirty="0"/>
              <a:t>ai siti ai quali </a:t>
            </a:r>
            <a:r>
              <a:rPr lang="it-IT" sz="2000" dirty="0" smtClean="0"/>
              <a:t>effettuano solitamente il login (attualmente infatti i principali browser, quali </a:t>
            </a:r>
            <a:r>
              <a:rPr lang="it-IT" sz="2000" dirty="0" err="1" smtClean="0"/>
              <a:t>Chrome</a:t>
            </a:r>
            <a:r>
              <a:rPr lang="it-IT" sz="2000" dirty="0"/>
              <a:t>, </a:t>
            </a:r>
            <a:r>
              <a:rPr lang="it-IT" sz="2000" dirty="0" err="1" smtClean="0"/>
              <a:t>Firefox</a:t>
            </a:r>
            <a:r>
              <a:rPr lang="it-IT" sz="2000" dirty="0" smtClean="0"/>
              <a:t> </a:t>
            </a:r>
            <a:r>
              <a:rPr lang="it-IT" sz="2000" dirty="0"/>
              <a:t>e </a:t>
            </a:r>
            <a:r>
              <a:rPr lang="it-IT" sz="2000" dirty="0" err="1" smtClean="0"/>
              <a:t>Edge</a:t>
            </a:r>
            <a:r>
              <a:rPr lang="it-IT" sz="2000" dirty="0" smtClean="0"/>
              <a:t> supportano tali chiavi </a:t>
            </a:r>
            <a:r>
              <a:rPr lang="it-IT" sz="2000" dirty="0"/>
              <a:t>di </a:t>
            </a:r>
            <a:r>
              <a:rPr lang="it-IT" sz="2000" dirty="0" smtClean="0"/>
              <a:t>autenticazione).</a:t>
            </a:r>
          </a:p>
          <a:p>
            <a:pPr algn="just">
              <a:lnSpc>
                <a:spcPct val="120000"/>
              </a:lnSpc>
              <a:defRPr/>
            </a:pPr>
            <a:endParaRPr lang="it-IT" sz="2000" dirty="0"/>
          </a:p>
          <a:p>
            <a:pPr algn="just">
              <a:lnSpc>
                <a:spcPct val="120000"/>
              </a:lnSpc>
              <a:defRPr/>
            </a:pPr>
            <a:r>
              <a:rPr lang="it-IT" sz="2000" dirty="0" smtClean="0"/>
              <a:t>Tra i fornitori </a:t>
            </a:r>
            <a:r>
              <a:rPr lang="it-IT" sz="2000" dirty="0"/>
              <a:t>più conosciuti </a:t>
            </a:r>
            <a:r>
              <a:rPr lang="it-IT" sz="2000" dirty="0" smtClean="0"/>
              <a:t>troviamo </a:t>
            </a:r>
            <a:r>
              <a:rPr lang="it-IT" sz="2000" dirty="0" err="1" smtClean="0"/>
              <a:t>Yubico</a:t>
            </a:r>
            <a:r>
              <a:rPr lang="it-IT" sz="2000" dirty="0" smtClean="0"/>
              <a:t> (</a:t>
            </a:r>
            <a:r>
              <a:rPr lang="it-IT" sz="2000" dirty="0" smtClean="0">
                <a:hlinkClick r:id="rId2"/>
              </a:rPr>
              <a:t>https</a:t>
            </a:r>
            <a:r>
              <a:rPr lang="it-IT" sz="2000" dirty="0">
                <a:hlinkClick r:id="rId2"/>
              </a:rPr>
              <a:t>://www.yubico.com</a:t>
            </a:r>
            <a:r>
              <a:rPr lang="it-IT" sz="2000" dirty="0" smtClean="0">
                <a:hlinkClick r:id="rId2"/>
              </a:rPr>
              <a:t>/</a:t>
            </a:r>
            <a:r>
              <a:rPr lang="it-IT" sz="2000" dirty="0" smtClean="0"/>
              <a:t>) e  </a:t>
            </a:r>
            <a:r>
              <a:rPr lang="it-IT" sz="2000" dirty="0" err="1" smtClean="0"/>
              <a:t>Feitian</a:t>
            </a:r>
            <a:r>
              <a:rPr lang="it-IT" sz="2000" dirty="0" smtClean="0"/>
              <a:t> (</a:t>
            </a:r>
            <a:r>
              <a:rPr lang="it-IT" sz="2000" dirty="0" smtClean="0">
                <a:hlinkClick r:id="rId3"/>
              </a:rPr>
              <a:t>https</a:t>
            </a:r>
            <a:r>
              <a:rPr lang="it-IT" sz="2000" dirty="0">
                <a:hlinkClick r:id="rId3"/>
              </a:rPr>
              <a:t>://www.ftsafe.com</a:t>
            </a:r>
            <a:r>
              <a:rPr lang="it-IT" sz="2000" dirty="0" smtClean="0">
                <a:hlinkClick r:id="rId3"/>
              </a:rPr>
              <a:t>/</a:t>
            </a:r>
            <a:r>
              <a:rPr lang="it-IT" sz="2000" dirty="0" smtClean="0"/>
              <a:t>). Esistono anche altri produttori, occorre solo verificare che i loro prodotti rispecchino gli </a:t>
            </a:r>
            <a:r>
              <a:rPr lang="it-IT" sz="2000" dirty="0"/>
              <a:t>standard della </a:t>
            </a:r>
            <a:r>
              <a:rPr lang="it-IT" sz="2000" dirty="0" smtClean="0"/>
              <a:t>FIDO </a:t>
            </a:r>
            <a:r>
              <a:rPr lang="it-IT" sz="2000" dirty="0" err="1" smtClean="0"/>
              <a:t>Alliance</a:t>
            </a:r>
            <a:r>
              <a:rPr lang="it-IT" sz="2000" dirty="0" smtClean="0"/>
              <a:t> </a:t>
            </a:r>
            <a:r>
              <a:rPr lang="it-IT" sz="2000" dirty="0"/>
              <a:t>("Fast </a:t>
            </a:r>
            <a:r>
              <a:rPr lang="it-IT" sz="2000" dirty="0" err="1"/>
              <a:t>IDentity</a:t>
            </a:r>
            <a:r>
              <a:rPr lang="it-IT" sz="2000" dirty="0"/>
              <a:t> Online</a:t>
            </a:r>
            <a:r>
              <a:rPr lang="it-IT" sz="2000" dirty="0" smtClean="0"/>
              <a:t>"), ossia del consorzio che dal 2013 cerca di trovare il giusto compromesso fra la sicurezza dei vari dispositivi e servizi che richiedono un'autenticazione e </a:t>
            </a:r>
            <a:r>
              <a:rPr lang="it-IT" sz="2000" dirty="0"/>
              <a:t>i problemi che gli utenti </a:t>
            </a:r>
            <a:r>
              <a:rPr lang="it-IT" sz="2000" dirty="0" smtClean="0"/>
              <a:t>finali devono </a:t>
            </a:r>
            <a:r>
              <a:rPr lang="it-IT" sz="2000" dirty="0"/>
              <a:t>affrontare nel creare e ricordare più nomi utente e </a:t>
            </a:r>
            <a:r>
              <a:rPr lang="it-IT" sz="2000" dirty="0" smtClean="0"/>
              <a:t>password.</a:t>
            </a:r>
            <a:endParaRPr lang="it-IT" sz="2000" dirty="0"/>
          </a:p>
          <a:p>
            <a:pPr algn="just">
              <a:lnSpc>
                <a:spcPct val="120000"/>
              </a:lnSpc>
              <a:defRPr/>
            </a:pPr>
            <a:endParaRPr lang="it-IT" sz="2000" dirty="0" smtClean="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smtClean="0"/>
          </a:p>
          <a:p>
            <a:pPr algn="just">
              <a:lnSpc>
                <a:spcPct val="120000"/>
              </a:lnSpc>
              <a:defRPr/>
            </a:pPr>
            <a:r>
              <a:rPr lang="it-IT" sz="2000" dirty="0" smtClean="0"/>
              <a:t>Figura: esempi di chiavi prodotte da </a:t>
            </a:r>
            <a:r>
              <a:rPr lang="it-IT" sz="2000" dirty="0" err="1" smtClean="0"/>
              <a:t>Yubico</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108</a:t>
            </a:fld>
            <a:endParaRPr lang="it-IT" dirty="0"/>
          </a:p>
        </p:txBody>
      </p:sp>
      <p:pic>
        <p:nvPicPr>
          <p:cNvPr id="5" name="Immagine 4"/>
          <p:cNvPicPr>
            <a:picLocks noChangeAspect="1"/>
          </p:cNvPicPr>
          <p:nvPr/>
        </p:nvPicPr>
        <p:blipFill>
          <a:blip r:embed="rId4"/>
          <a:stretch>
            <a:fillRect/>
          </a:stretch>
        </p:blipFill>
        <p:spPr>
          <a:xfrm>
            <a:off x="957967" y="7029400"/>
            <a:ext cx="7236248" cy="1645068"/>
          </a:xfrm>
          <a:prstGeom prst="rect">
            <a:avLst/>
          </a:prstGeom>
        </p:spPr>
      </p:pic>
    </p:spTree>
    <p:extLst>
      <p:ext uri="{BB962C8B-B14F-4D97-AF65-F5344CB8AC3E}">
        <p14:creationId xmlns:p14="http://schemas.microsoft.com/office/powerpoint/2010/main" val="372061031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L'autenticazione </a:t>
            </a:r>
            <a:r>
              <a:rPr lang="it-IT" sz="2400" b="1" dirty="0">
                <a:solidFill>
                  <a:srgbClr val="F26200"/>
                </a:solidFill>
                <a:latin typeface="Georgia" panose="02040502050405020303" pitchFamily="18" charset="0"/>
              </a:rPr>
              <a:t>a due </a:t>
            </a:r>
            <a:r>
              <a:rPr lang="it-IT" sz="2400" b="1" dirty="0" smtClean="0">
                <a:solidFill>
                  <a:srgbClr val="F26200"/>
                </a:solidFill>
                <a:latin typeface="Georgia" panose="02040502050405020303" pitchFamily="18" charset="0"/>
              </a:rPr>
              <a:t>fattori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7403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È probabile </a:t>
            </a:r>
            <a:r>
              <a:rPr lang="it-IT" sz="2000" dirty="0"/>
              <a:t>che </a:t>
            </a:r>
            <a:r>
              <a:rPr lang="it-IT" sz="2000" dirty="0" smtClean="0"/>
              <a:t>all'inizio gli utenti reputino questa doppia autenticazione una procedura di </a:t>
            </a:r>
            <a:r>
              <a:rPr lang="it-IT" sz="2000" dirty="0"/>
              <a:t>sicurezza </a:t>
            </a:r>
            <a:r>
              <a:rPr lang="it-IT" sz="2000" dirty="0" smtClean="0"/>
              <a:t>in </a:t>
            </a:r>
            <a:r>
              <a:rPr lang="it-IT" sz="2000" dirty="0"/>
              <a:t>qualche modo </a:t>
            </a:r>
            <a:r>
              <a:rPr lang="it-IT" sz="2000" dirty="0" smtClean="0"/>
              <a:t>scomoda e macchinosa. Al fine di semplificare l'accesso ai sistemi</a:t>
            </a:r>
            <a:r>
              <a:rPr lang="it-IT" sz="2000" dirty="0"/>
              <a:t>, </a:t>
            </a:r>
            <a:r>
              <a:rPr lang="it-IT" sz="2000" dirty="0" smtClean="0"/>
              <a:t>una </a:t>
            </a:r>
            <a:r>
              <a:rPr lang="it-IT" sz="2000" dirty="0"/>
              <a:t>volta effettuato il login ed entrati nel sistema, </a:t>
            </a:r>
            <a:r>
              <a:rPr lang="it-IT" sz="2000" dirty="0" smtClean="0"/>
              <a:t>agli </a:t>
            </a:r>
            <a:r>
              <a:rPr lang="it-IT" sz="2000" dirty="0"/>
              <a:t>utenti </a:t>
            </a:r>
            <a:r>
              <a:rPr lang="it-IT" sz="2000" dirty="0" smtClean="0"/>
              <a:t>viene quindi data la </a:t>
            </a:r>
            <a:r>
              <a:rPr lang="it-IT" sz="2000" dirty="0"/>
              <a:t>possibilità di autorizzare il </a:t>
            </a:r>
            <a:r>
              <a:rPr lang="it-IT" sz="2000" dirty="0" err="1"/>
              <a:t>device</a:t>
            </a:r>
            <a:r>
              <a:rPr lang="it-IT" sz="2000" dirty="0"/>
              <a:t> (di solito il </a:t>
            </a:r>
            <a:r>
              <a:rPr lang="it-IT" sz="2000" dirty="0" smtClean="0"/>
              <a:t>computer o il cellulare), </a:t>
            </a:r>
            <a:r>
              <a:rPr lang="it-IT" sz="2000" dirty="0"/>
              <a:t>in modo che il sistema non richieda nuovamente l'utilizzo di questa doppia modalità di </a:t>
            </a:r>
            <a:r>
              <a:rPr lang="it-IT" sz="2000" dirty="0" smtClean="0"/>
              <a:t>autenticazione, </a:t>
            </a:r>
            <a:r>
              <a:rPr lang="it-IT" sz="2000" dirty="0"/>
              <a:t>se si utilizza in futuro ancora quello stesso </a:t>
            </a:r>
            <a:r>
              <a:rPr lang="it-IT" sz="2000" dirty="0" smtClean="0"/>
              <a:t>dispositivo per accedere allo stesso servizio. </a:t>
            </a:r>
            <a:endParaRPr lang="it-IT" sz="2000" dirty="0"/>
          </a:p>
          <a:p>
            <a:pPr algn="just">
              <a:lnSpc>
                <a:spcPct val="120000"/>
              </a:lnSpc>
              <a:defRPr/>
            </a:pPr>
            <a:r>
              <a:rPr lang="it-IT" sz="2000" dirty="0"/>
              <a:t>Questa opzione </a:t>
            </a:r>
            <a:r>
              <a:rPr lang="it-IT" sz="2000" dirty="0" smtClean="0"/>
              <a:t>offre </a:t>
            </a:r>
            <a:r>
              <a:rPr lang="it-IT" sz="2000" dirty="0"/>
              <a:t>la comodità di accedere con meno passaggi di sicurezza da dispositivi di utilizzo frequente, pur proteggendo gli utenti da </a:t>
            </a:r>
            <a:r>
              <a:rPr lang="it-IT" sz="2000" dirty="0" smtClean="0"/>
              <a:t>eventuali malintenzionati </a:t>
            </a:r>
            <a:r>
              <a:rPr lang="it-IT" sz="2000" dirty="0"/>
              <a:t>che acquisiscono le credenziali del servizio, ma tentano di accedervi da altri </a:t>
            </a:r>
            <a:r>
              <a:rPr lang="it-IT" sz="2000" dirty="0" smtClean="0"/>
              <a:t>dispositivi. Quando infatti si utilizzano </a:t>
            </a:r>
            <a:r>
              <a:rPr lang="it-IT" sz="2000" dirty="0"/>
              <a:t>dispositivi diversi per </a:t>
            </a:r>
            <a:r>
              <a:rPr lang="it-IT" sz="2000" dirty="0" smtClean="0"/>
              <a:t>accedere ai servizi, l'utente deve utilizzare nuovamente il secondo fattore di autenticazione.</a:t>
            </a:r>
          </a:p>
          <a:p>
            <a:pPr algn="just">
              <a:lnSpc>
                <a:spcPct val="120000"/>
              </a:lnSpc>
              <a:defRPr/>
            </a:pPr>
            <a:r>
              <a:rPr lang="it-IT" sz="2000" dirty="0" smtClean="0"/>
              <a:t>Esiste dunque un </a:t>
            </a:r>
            <a:r>
              <a:rPr lang="it-IT" sz="2000" dirty="0" err="1" smtClean="0"/>
              <a:t>trade</a:t>
            </a:r>
            <a:r>
              <a:rPr lang="it-IT" sz="2000" dirty="0" smtClean="0"/>
              <a:t>-off tra sicurezza </a:t>
            </a:r>
            <a:r>
              <a:rPr lang="it-IT" sz="2000" dirty="0"/>
              <a:t>e </a:t>
            </a:r>
            <a:r>
              <a:rPr lang="it-IT" sz="2000" dirty="0" smtClean="0"/>
              <a:t>praticità: man </a:t>
            </a:r>
            <a:r>
              <a:rPr lang="it-IT" sz="2000" dirty="0"/>
              <a:t>mano che i sistemi diventano più sicuri, diventano anche </a:t>
            </a:r>
            <a:r>
              <a:rPr lang="it-IT" sz="2000" dirty="0" smtClean="0"/>
              <a:t>meno pratici da utilizzare. Se invece accedere ai </a:t>
            </a:r>
            <a:r>
              <a:rPr lang="it-IT" sz="2000" dirty="0"/>
              <a:t>sistemi </a:t>
            </a:r>
            <a:r>
              <a:rPr lang="it-IT" sz="2000" dirty="0" smtClean="0"/>
              <a:t>è semplice, questi diventano purtroppo anche più </a:t>
            </a:r>
            <a:r>
              <a:rPr lang="it-IT" sz="2000" dirty="0"/>
              <a:t>vulnerabili. </a:t>
            </a:r>
            <a:endParaRPr lang="it-IT" sz="2000" dirty="0" smtClean="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109</a:t>
            </a:fld>
            <a:endParaRPr lang="it-IT" dirty="0"/>
          </a:p>
        </p:txBody>
      </p:sp>
    </p:spTree>
    <p:extLst>
      <p:ext uri="{BB962C8B-B14F-4D97-AF65-F5344CB8AC3E}">
        <p14:creationId xmlns:p14="http://schemas.microsoft.com/office/powerpoint/2010/main" val="848943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Introduzione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Quello </a:t>
            </a:r>
            <a:r>
              <a:rPr lang="it-IT" sz="2000" dirty="0">
                <a:cs typeface="Arial" charset="0"/>
              </a:rPr>
              <a:t>che le persone </a:t>
            </a:r>
            <a:r>
              <a:rPr lang="it-IT" sz="2000" dirty="0" smtClean="0">
                <a:cs typeface="Arial" charset="0"/>
              </a:rPr>
              <a:t>possono e devono </a:t>
            </a:r>
            <a:r>
              <a:rPr lang="it-IT" sz="2000" dirty="0">
                <a:cs typeface="Arial" charset="0"/>
              </a:rPr>
              <a:t>tuttavia fare è prendere delle precauzioni </a:t>
            </a:r>
            <a:r>
              <a:rPr lang="it-IT" sz="2000" dirty="0" smtClean="0">
                <a:cs typeface="Arial" charset="0"/>
              </a:rPr>
              <a:t>sul fronte della loro </a:t>
            </a:r>
            <a:r>
              <a:rPr lang="it-IT" sz="2000" dirty="0">
                <a:cs typeface="Arial" charset="0"/>
              </a:rPr>
              <a:t>sicurezza, in modo che i rischi e le difficoltà associati </a:t>
            </a:r>
            <a:r>
              <a:rPr lang="it-IT" sz="2000" dirty="0" smtClean="0">
                <a:cs typeface="Arial" charset="0"/>
              </a:rPr>
              <a:t>agli attacchi superino </a:t>
            </a:r>
            <a:r>
              <a:rPr lang="it-IT" sz="2000" dirty="0">
                <a:cs typeface="Arial" charset="0"/>
              </a:rPr>
              <a:t>i potenziali benefici, in modo che il malintenzionato scelga probabilmente un altro obiettivo </a:t>
            </a:r>
            <a:r>
              <a:rPr lang="it-IT" sz="2000" dirty="0" smtClean="0">
                <a:cs typeface="Arial" charset="0"/>
              </a:rPr>
              <a:t>potenziale più semplice da colpire.</a:t>
            </a: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Durante </a:t>
            </a:r>
            <a:r>
              <a:rPr lang="it-IT" sz="2000" dirty="0">
                <a:cs typeface="Arial" charset="0"/>
              </a:rPr>
              <a:t>il modulo, </a:t>
            </a:r>
            <a:r>
              <a:rPr lang="it-IT" sz="2000" dirty="0" smtClean="0">
                <a:cs typeface="Arial" charset="0"/>
              </a:rPr>
              <a:t>saranno passate in rassegna alcune </a:t>
            </a:r>
            <a:r>
              <a:rPr lang="it-IT" sz="2000" dirty="0">
                <a:cs typeface="Arial" charset="0"/>
              </a:rPr>
              <a:t>possibili precauzioni da mettere in </a:t>
            </a:r>
            <a:r>
              <a:rPr lang="it-IT" sz="2000" dirty="0" smtClean="0">
                <a:cs typeface="Arial" charset="0"/>
              </a:rPr>
              <a:t>pratica per tutelare la nostra privacy e proteggere i dati personali e professionali in nostro possesso.</a:t>
            </a:r>
          </a:p>
          <a:p>
            <a:pPr algn="just">
              <a:lnSpc>
                <a:spcPct val="120000"/>
              </a:lnSpc>
              <a:defRPr/>
            </a:pPr>
            <a:r>
              <a:rPr lang="it-IT" sz="2000" dirty="0" smtClean="0">
                <a:cs typeface="Arial" charset="0"/>
              </a:rPr>
              <a:t>Sebbene alcuni dei suggerimenti possono sembrare troppo semplici per, quasi banali, </a:t>
            </a:r>
            <a:r>
              <a:rPr lang="it-IT" sz="2000" dirty="0">
                <a:cs typeface="Arial" charset="0"/>
              </a:rPr>
              <a:t>essere </a:t>
            </a:r>
            <a:r>
              <a:rPr lang="it-IT" sz="2000" dirty="0" smtClean="0">
                <a:cs typeface="Arial" charset="0"/>
              </a:rPr>
              <a:t>efficaci, nella maggior </a:t>
            </a:r>
            <a:r>
              <a:rPr lang="it-IT" sz="2000" dirty="0">
                <a:cs typeface="Arial" charset="0"/>
              </a:rPr>
              <a:t>parte </a:t>
            </a:r>
            <a:r>
              <a:rPr lang="it-IT" sz="2000" dirty="0" smtClean="0">
                <a:cs typeface="Arial" charset="0"/>
              </a:rPr>
              <a:t>dei casi è </a:t>
            </a:r>
            <a:r>
              <a:rPr lang="it-IT" sz="2000" dirty="0">
                <a:cs typeface="Arial" charset="0"/>
              </a:rPr>
              <a:t>proprio l’utente </a:t>
            </a:r>
            <a:r>
              <a:rPr lang="it-IT" sz="2000" dirty="0" smtClean="0">
                <a:cs typeface="Arial" charset="0"/>
              </a:rPr>
              <a:t>a lasciare </a:t>
            </a:r>
            <a:r>
              <a:rPr lang="it-IT" sz="2000" dirty="0">
                <a:cs typeface="Arial" charset="0"/>
              </a:rPr>
              <a:t>campo libero ai malintenzionati, non mettendo in pratica </a:t>
            </a:r>
            <a:r>
              <a:rPr lang="it-IT" sz="2000" dirty="0" smtClean="0">
                <a:cs typeface="Arial" charset="0"/>
              </a:rPr>
              <a:t>nemmeno alcune precauzioni </a:t>
            </a:r>
            <a:r>
              <a:rPr lang="it-IT" sz="2000" dirty="0">
                <a:cs typeface="Arial" charset="0"/>
              </a:rPr>
              <a:t>di base. </a:t>
            </a:r>
            <a:r>
              <a:rPr lang="it-IT" sz="2000" dirty="0" smtClean="0">
                <a:cs typeface="Arial" charset="0"/>
              </a:rPr>
              <a:t>Ecco un semplice esempio: essere diffidenti </a:t>
            </a:r>
            <a:r>
              <a:rPr lang="it-IT" sz="2000" dirty="0">
                <a:cs typeface="Arial" charset="0"/>
              </a:rPr>
              <a:t>verso </a:t>
            </a:r>
            <a:r>
              <a:rPr lang="it-IT" sz="2000" dirty="0" smtClean="0">
                <a:cs typeface="Arial" charset="0"/>
              </a:rPr>
              <a:t>tutti </a:t>
            </a:r>
            <a:r>
              <a:rPr lang="it-IT" sz="2000" dirty="0">
                <a:cs typeface="Arial" charset="0"/>
              </a:rPr>
              <a:t>i soggetti, anche le persone </a:t>
            </a:r>
            <a:r>
              <a:rPr lang="it-IT" sz="2000" dirty="0" smtClean="0">
                <a:cs typeface="Arial" charset="0"/>
              </a:rPr>
              <a:t>note, con cui entriamo in contatto o dalle quali riceviamo delle email, è la prima forma di protezione dei nostri dati</a:t>
            </a:r>
            <a:r>
              <a:rPr lang="it-IT" sz="2000" dirty="0">
                <a:cs typeface="Arial" charset="0"/>
              </a:rPr>
              <a:t>; purtroppo la naturale inclinazione dell’essere umano verso il prossimo, rendono ciascuno di noi vulnerabile agli attacchi informatici, in quanto gli hacker, consci dei nostri limiti, cercheranno di attaccarci proprio su tali fronti</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11</a:t>
            </a:fld>
            <a:endParaRPr lang="it-IT" dirty="0"/>
          </a:p>
        </p:txBody>
      </p:sp>
    </p:spTree>
    <p:extLst>
      <p:ext uri="{BB962C8B-B14F-4D97-AF65-F5344CB8AC3E}">
        <p14:creationId xmlns:p14="http://schemas.microsoft.com/office/powerpoint/2010/main" val="332866712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a:t>
            </a:r>
            <a:r>
              <a:rPr lang="it-IT" sz="2400" b="1" dirty="0" smtClean="0">
                <a:solidFill>
                  <a:srgbClr val="F26200"/>
                </a:solidFill>
                <a:latin typeface="Georgia" panose="02040502050405020303" pitchFamily="18" charset="0"/>
              </a:rPr>
              <a:t>frasi chiave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Per trovare un giusto compromesso fra sicurezza e facilità di accesso, </a:t>
            </a:r>
            <a:r>
              <a:rPr lang="it-IT" sz="2000" dirty="0"/>
              <a:t>la maggior parte degli esperti </a:t>
            </a:r>
            <a:r>
              <a:rPr lang="it-IT" sz="2000" dirty="0" smtClean="0"/>
              <a:t>informatici consiglia </a:t>
            </a:r>
            <a:r>
              <a:rPr lang="it-IT" sz="2000" dirty="0"/>
              <a:t>agli utenti </a:t>
            </a:r>
            <a:r>
              <a:rPr lang="it-IT" sz="2000" dirty="0" smtClean="0"/>
              <a:t>di utilizzare le c.d. "</a:t>
            </a:r>
            <a:r>
              <a:rPr lang="it-IT" sz="2000" dirty="0" err="1" smtClean="0"/>
              <a:t>passphrase</a:t>
            </a:r>
            <a:r>
              <a:rPr lang="it-IT" sz="2000" dirty="0" smtClean="0"/>
              <a:t>" (in italiano, frasi chiave), </a:t>
            </a:r>
            <a:r>
              <a:rPr lang="it-IT" sz="2000" dirty="0"/>
              <a:t>piuttosto che </a:t>
            </a:r>
            <a:r>
              <a:rPr lang="it-IT" sz="2000" dirty="0" smtClean="0"/>
              <a:t>singole parole, spesso utilizzate nelle password tradizionali. Come visto in precedenza, infatti, le password </a:t>
            </a:r>
            <a:r>
              <a:rPr lang="it-IT" sz="2000" dirty="0"/>
              <a:t>più lunghe sono matematicamente molto più difficili da </a:t>
            </a:r>
            <a:r>
              <a:rPr lang="it-IT" sz="2000" dirty="0" smtClean="0"/>
              <a:t>violare, </a:t>
            </a:r>
            <a:r>
              <a:rPr lang="it-IT" sz="2000" dirty="0"/>
              <a:t>a causa del numero </a:t>
            </a:r>
            <a:r>
              <a:rPr lang="it-IT" sz="2000" dirty="0" smtClean="0"/>
              <a:t>esponenziale </a:t>
            </a:r>
            <a:r>
              <a:rPr lang="it-IT" sz="2000" dirty="0"/>
              <a:t>di </a:t>
            </a:r>
            <a:r>
              <a:rPr lang="it-IT" sz="2000" dirty="0" smtClean="0"/>
              <a:t>tentativi da effettuare per individuare la combinazione corretta.</a:t>
            </a:r>
          </a:p>
          <a:p>
            <a:pPr algn="just">
              <a:lnSpc>
                <a:spcPct val="120000"/>
              </a:lnSpc>
              <a:defRPr/>
            </a:pPr>
            <a:endParaRPr lang="it-IT" sz="2000" dirty="0"/>
          </a:p>
          <a:p>
            <a:pPr algn="just">
              <a:lnSpc>
                <a:spcPct val="120000"/>
              </a:lnSpc>
              <a:defRPr/>
            </a:pPr>
            <a:r>
              <a:rPr lang="it-IT" sz="2000" dirty="0"/>
              <a:t>Ad esempio, </a:t>
            </a:r>
            <a:r>
              <a:rPr lang="it-IT" sz="2000" dirty="0" smtClean="0"/>
              <a:t>la frase "</a:t>
            </a:r>
            <a:r>
              <a:rPr lang="it-IT" sz="2000" dirty="0" err="1" smtClean="0"/>
              <a:t>SonostatoinvacanzaaLondra</a:t>
            </a:r>
            <a:r>
              <a:rPr lang="it-IT" sz="2000" dirty="0" smtClean="0"/>
              <a:t>, UK 2019" </a:t>
            </a:r>
            <a:r>
              <a:rPr lang="it-IT" sz="2000" dirty="0"/>
              <a:t>è una password molto più complessa di </a:t>
            </a:r>
            <a:r>
              <a:rPr lang="it-IT" sz="2000" dirty="0" smtClean="0"/>
              <a:t>una semplice quale "vacanza2019". </a:t>
            </a:r>
            <a:r>
              <a:rPr lang="it-IT" sz="2000" dirty="0"/>
              <a:t>Questi tipi di frasi di sicurezza sono più difficili da </a:t>
            </a:r>
            <a:r>
              <a:rPr lang="it-IT" sz="2000" dirty="0" smtClean="0"/>
              <a:t>individuare </a:t>
            </a:r>
            <a:r>
              <a:rPr lang="it-IT" sz="2000" dirty="0"/>
              <a:t>per i criminali </a:t>
            </a:r>
            <a:r>
              <a:rPr lang="it-IT" sz="2000" dirty="0" smtClean="0"/>
              <a:t>o i </a:t>
            </a:r>
            <a:r>
              <a:rPr lang="it-IT" sz="2000" dirty="0"/>
              <a:t>programmi </a:t>
            </a:r>
            <a:r>
              <a:rPr lang="it-IT" sz="2000" dirty="0" smtClean="0"/>
              <a:t>di codifica, </a:t>
            </a:r>
            <a:r>
              <a:rPr lang="it-IT" sz="2000" dirty="0"/>
              <a:t>ma sono ancora relativamente facili da ricordare per gli utenti </a:t>
            </a:r>
            <a:r>
              <a:rPr lang="it-IT" sz="2000" dirty="0" smtClean="0"/>
              <a:t>finali. </a:t>
            </a:r>
            <a:r>
              <a:rPr lang="it-IT" sz="2000" dirty="0"/>
              <a:t>Offrono anche </a:t>
            </a:r>
            <a:r>
              <a:rPr lang="it-IT" sz="2000" dirty="0" smtClean="0"/>
              <a:t>una sequenza mnemonica </a:t>
            </a:r>
            <a:r>
              <a:rPr lang="it-IT" sz="2000" dirty="0"/>
              <a:t>coerente per ricordare stringhe di </a:t>
            </a:r>
            <a:r>
              <a:rPr lang="it-IT" sz="2000" dirty="0" smtClean="0"/>
              <a:t>testo più lunghe, </a:t>
            </a:r>
            <a:r>
              <a:rPr lang="it-IT" sz="2000" dirty="0"/>
              <a:t>che sarebbero </a:t>
            </a:r>
            <a:r>
              <a:rPr lang="it-IT" sz="2000" dirty="0" smtClean="0"/>
              <a:t>quasi impossibili da memorizzare se la frase chiave fosse </a:t>
            </a:r>
            <a:r>
              <a:rPr lang="it-IT" sz="2000" dirty="0"/>
              <a:t>composta da caratteri scelti </a:t>
            </a:r>
            <a:r>
              <a:rPr lang="it-IT" sz="2000" dirty="0" smtClean="0"/>
              <a:t>completamente a </a:t>
            </a:r>
            <a:r>
              <a:rPr lang="it-IT" sz="2000" dirty="0"/>
              <a:t>caso</a:t>
            </a:r>
            <a:r>
              <a:rPr lang="it-IT" sz="2000" dirty="0" smtClean="0"/>
              <a: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110</a:t>
            </a:fld>
            <a:endParaRPr lang="it-IT" dirty="0"/>
          </a:p>
        </p:txBody>
      </p:sp>
    </p:spTree>
    <p:extLst>
      <p:ext uri="{BB962C8B-B14F-4D97-AF65-F5344CB8AC3E}">
        <p14:creationId xmlns:p14="http://schemas.microsoft.com/office/powerpoint/2010/main" val="26383426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30085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gestione delle password</a:t>
            </a:r>
          </a:p>
        </p:txBody>
      </p:sp>
      <p:sp>
        <p:nvSpPr>
          <p:cNvPr id="11" name="Text Box 6"/>
          <p:cNvSpPr txBox="1">
            <a:spLocks noChangeArrowheads="1"/>
          </p:cNvSpPr>
          <p:nvPr/>
        </p:nvSpPr>
        <p:spPr bwMode="auto">
          <a:xfrm>
            <a:off x="414743" y="1124744"/>
            <a:ext cx="8322696" cy="67403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È consigliato sempre utilizzare password / </a:t>
            </a:r>
            <a:r>
              <a:rPr lang="it-IT" sz="2000" dirty="0" err="1" smtClean="0"/>
              <a:t>passphrase</a:t>
            </a:r>
            <a:r>
              <a:rPr lang="it-IT" sz="2000" dirty="0" smtClean="0"/>
              <a:t> </a:t>
            </a:r>
            <a:r>
              <a:rPr lang="it-IT" sz="2000" dirty="0"/>
              <a:t>diverse per </a:t>
            </a:r>
            <a:r>
              <a:rPr lang="it-IT" sz="2000" dirty="0" smtClean="0"/>
              <a:t>accedere a servizi differenti, quali account di posta elettronica, home banking, siti di </a:t>
            </a:r>
            <a:r>
              <a:rPr lang="it-IT" sz="2000" dirty="0" err="1" smtClean="0"/>
              <a:t>ecommerce</a:t>
            </a:r>
            <a:r>
              <a:rPr lang="it-IT" sz="2000" dirty="0" smtClean="0"/>
              <a:t>, … </a:t>
            </a:r>
            <a:r>
              <a:rPr lang="it-IT" sz="2000" dirty="0"/>
              <a:t>Le password di </a:t>
            </a:r>
            <a:r>
              <a:rPr lang="it-IT" sz="2000" dirty="0" smtClean="0"/>
              <a:t>"lavoro" </a:t>
            </a:r>
            <a:r>
              <a:rPr lang="it-IT" sz="2000" dirty="0"/>
              <a:t>devono </a:t>
            </a:r>
            <a:r>
              <a:rPr lang="it-IT" sz="2000" dirty="0" smtClean="0"/>
              <a:t>inoltre essere </a:t>
            </a:r>
            <a:r>
              <a:rPr lang="it-IT" sz="2000" dirty="0"/>
              <a:t>mantenute distinte dalle password "personali</a:t>
            </a:r>
            <a:r>
              <a:rPr lang="it-IT" sz="2000" dirty="0" smtClean="0"/>
              <a:t>", ossia quelle utilizzate per i social media, lo shopping online, in modo da separare le due sfere </a:t>
            </a:r>
            <a:r>
              <a:rPr lang="it-IT" sz="2000" dirty="0"/>
              <a:t>di vulnerabilità.</a:t>
            </a:r>
          </a:p>
          <a:p>
            <a:pPr algn="just">
              <a:lnSpc>
                <a:spcPct val="120000"/>
              </a:lnSpc>
              <a:defRPr/>
            </a:pPr>
            <a:r>
              <a:rPr lang="it-IT" sz="2000" dirty="0"/>
              <a:t>Quando </a:t>
            </a:r>
            <a:r>
              <a:rPr lang="it-IT" sz="2000" dirty="0" smtClean="0"/>
              <a:t>degli </a:t>
            </a:r>
            <a:r>
              <a:rPr lang="it-IT" sz="2000" dirty="0"/>
              <a:t>hacker rubano le credenziali da un determinato sito </a:t>
            </a:r>
            <a:r>
              <a:rPr lang="it-IT" sz="2000" dirty="0" smtClean="0"/>
              <a:t>web, infatti, </a:t>
            </a:r>
            <a:r>
              <a:rPr lang="it-IT" sz="2000" dirty="0"/>
              <a:t>questi dati vengono spesso venduti a un altro </a:t>
            </a:r>
            <a:r>
              <a:rPr lang="it-IT" sz="2000" dirty="0" smtClean="0"/>
              <a:t>malintenzionato, che cerca di utilizzarle anche su </a:t>
            </a:r>
            <a:r>
              <a:rPr lang="it-IT" sz="2000" dirty="0"/>
              <a:t>altri </a:t>
            </a:r>
            <a:r>
              <a:rPr lang="it-IT" sz="2000" dirty="0" smtClean="0"/>
              <a:t>siti, non direttamente correlati a quello di provenienza, dato che molte persone usano la stessa combinazione </a:t>
            </a:r>
            <a:r>
              <a:rPr lang="it-IT" sz="2000" dirty="0"/>
              <a:t>nome utente / password per la maggior parte (o </a:t>
            </a:r>
            <a:r>
              <a:rPr lang="it-IT" sz="2000" dirty="0" smtClean="0"/>
              <a:t>tutti!) i loro account online.</a:t>
            </a:r>
          </a:p>
          <a:p>
            <a:pPr algn="just">
              <a:lnSpc>
                <a:spcPct val="120000"/>
              </a:lnSpc>
              <a:defRPr/>
            </a:pPr>
            <a:r>
              <a:rPr lang="it-IT" sz="2000" dirty="0" smtClean="0"/>
              <a:t>Quando gli utenti vengono a </a:t>
            </a:r>
            <a:r>
              <a:rPr lang="it-IT" sz="2000" dirty="0"/>
              <a:t>conoscenza di una violazione </a:t>
            </a:r>
            <a:r>
              <a:rPr lang="it-IT" sz="2000" dirty="0" smtClean="0"/>
              <a:t>di un sito che loro utilizzano, sono solito cambiare solo la password di quel servizio. </a:t>
            </a:r>
            <a:r>
              <a:rPr lang="it-IT" sz="2000" dirty="0"/>
              <a:t>Ma cosa succede se usano le stesse credenziali </a:t>
            </a:r>
            <a:r>
              <a:rPr lang="it-IT" sz="2000" dirty="0" smtClean="0"/>
              <a:t>per acceder anche ad altri siti (es. Amazon, Google, …)? Purtroppo le persone non cambiano le credenziali per tutti </a:t>
            </a:r>
            <a:r>
              <a:rPr lang="it-IT" sz="2000" dirty="0"/>
              <a:t>questi </a:t>
            </a:r>
            <a:r>
              <a:rPr lang="it-IT" sz="2000" dirty="0" smtClean="0"/>
              <a:t>accessi, rimanendo quindi esposte a rischi di violazione ed utilizzo illecito dei dati personali.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111</a:t>
            </a:fld>
            <a:endParaRPr lang="it-IT" dirty="0"/>
          </a:p>
        </p:txBody>
      </p:sp>
    </p:spTree>
    <p:extLst>
      <p:ext uri="{BB962C8B-B14F-4D97-AF65-F5344CB8AC3E}">
        <p14:creationId xmlns:p14="http://schemas.microsoft.com/office/powerpoint/2010/main" val="353029177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gestione delle password</a:t>
            </a: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Sebbene </a:t>
            </a:r>
            <a:r>
              <a:rPr lang="it-IT" sz="2000" dirty="0"/>
              <a:t>gli utenti </a:t>
            </a:r>
            <a:r>
              <a:rPr lang="it-IT" sz="2000" dirty="0" smtClean="0"/>
              <a:t>siano </a:t>
            </a:r>
            <a:r>
              <a:rPr lang="it-IT" sz="2000" dirty="0"/>
              <a:t>tipicamente bombardati </a:t>
            </a:r>
            <a:r>
              <a:rPr lang="it-IT" sz="2000" dirty="0" smtClean="0"/>
              <a:t>con continue richieste di modifica delle password correnti, la comunità informatica non ha ancora concorde sull'approccio </a:t>
            </a:r>
            <a:r>
              <a:rPr lang="it-IT" sz="2000" dirty="0"/>
              <a:t>più efficace </a:t>
            </a:r>
            <a:r>
              <a:rPr lang="it-IT" sz="2000" dirty="0" smtClean="0"/>
              <a:t>da utilizzare per gestione delle </a:t>
            </a:r>
            <a:r>
              <a:rPr lang="it-IT" sz="2000" dirty="0"/>
              <a:t>password. È </a:t>
            </a:r>
            <a:r>
              <a:rPr lang="it-IT" sz="2000" dirty="0" smtClean="0"/>
              <a:t>ancora in fase di discussione </a:t>
            </a:r>
            <a:r>
              <a:rPr lang="it-IT" sz="2000" dirty="0"/>
              <a:t>se sia una buona idea obbligare gli utenti a cambiare le password su base regolare </a:t>
            </a:r>
            <a:r>
              <a:rPr lang="it-IT" sz="2000" dirty="0" smtClean="0"/>
              <a:t>o impedire </a:t>
            </a:r>
            <a:r>
              <a:rPr lang="it-IT" sz="2000" dirty="0"/>
              <a:t>loro di riutilizzare le ultime </a:t>
            </a:r>
            <a:r>
              <a:rPr lang="it-IT" sz="2000" dirty="0" smtClean="0"/>
              <a:t>parole segrete adottate (pratica questa adottata dalla maggior parte degli utenti).</a:t>
            </a:r>
          </a:p>
          <a:p>
            <a:pPr algn="just">
              <a:lnSpc>
                <a:spcPct val="120000"/>
              </a:lnSpc>
              <a:defRPr/>
            </a:pPr>
            <a:endParaRPr lang="it-IT" sz="2000" dirty="0"/>
          </a:p>
          <a:p>
            <a:pPr algn="just">
              <a:lnSpc>
                <a:spcPct val="120000"/>
              </a:lnSpc>
              <a:defRPr/>
            </a:pPr>
            <a:r>
              <a:rPr lang="it-IT" sz="2000" dirty="0"/>
              <a:t>Da un lato, i sostenitori </a:t>
            </a:r>
            <a:r>
              <a:rPr lang="it-IT" sz="2000" dirty="0" smtClean="0"/>
              <a:t>alla modifica frequente delle password affermano </a:t>
            </a:r>
            <a:r>
              <a:rPr lang="it-IT" sz="2000" dirty="0"/>
              <a:t>che </a:t>
            </a:r>
            <a:r>
              <a:rPr lang="it-IT" sz="2000" dirty="0" smtClean="0"/>
              <a:t>il cambio delle credenziali limita i potenziali danni </a:t>
            </a:r>
            <a:r>
              <a:rPr lang="it-IT" sz="2000" dirty="0"/>
              <a:t>che un criminale può infliggere una volta </a:t>
            </a:r>
            <a:r>
              <a:rPr lang="it-IT" sz="2000" dirty="0" smtClean="0"/>
              <a:t>entrato in </a:t>
            </a:r>
            <a:r>
              <a:rPr lang="it-IT" sz="2000" dirty="0"/>
              <a:t>possesso </a:t>
            </a:r>
            <a:r>
              <a:rPr lang="it-IT" sz="2000" dirty="0" smtClean="0"/>
              <a:t>dei codici dell'utente</a:t>
            </a:r>
            <a:r>
              <a:rPr lang="it-IT" sz="2000" dirty="0"/>
              <a:t>. </a:t>
            </a:r>
            <a:r>
              <a:rPr lang="it-IT" sz="2000" dirty="0" smtClean="0"/>
              <a:t>Impedire inoltre agli </a:t>
            </a:r>
            <a:r>
              <a:rPr lang="it-IT" sz="2000" dirty="0"/>
              <a:t>utenti di riutilizzare </a:t>
            </a:r>
            <a:r>
              <a:rPr lang="it-IT" sz="2000" dirty="0" smtClean="0"/>
              <a:t>vecchie </a:t>
            </a:r>
            <a:r>
              <a:rPr lang="it-IT" sz="2000" dirty="0"/>
              <a:t>password </a:t>
            </a:r>
            <a:r>
              <a:rPr lang="it-IT" sz="2000" dirty="0" smtClean="0"/>
              <a:t>evita che i </a:t>
            </a:r>
            <a:r>
              <a:rPr lang="it-IT" sz="2000" dirty="0"/>
              <a:t>criminali </a:t>
            </a:r>
            <a:r>
              <a:rPr lang="it-IT" sz="2000" dirty="0" smtClean="0"/>
              <a:t>possano utilizzare i codici in loro possesso per </a:t>
            </a:r>
            <a:r>
              <a:rPr lang="it-IT" sz="2000" dirty="0"/>
              <a:t>accedere </a:t>
            </a:r>
            <a:r>
              <a:rPr lang="it-IT" sz="2000" dirty="0" smtClean="0"/>
              <a:t>a servizi e informazioni chiave (di tipo finanziario o personale) negli anni futuri. </a:t>
            </a:r>
            <a:r>
              <a:rPr lang="it-IT" sz="2000" dirty="0"/>
              <a:t>D'altra parte, le politiche di scadenza / riutilizzo eccessivamente restrittive aumentano la </a:t>
            </a:r>
            <a:r>
              <a:rPr lang="it-IT" sz="2000" dirty="0" smtClean="0"/>
              <a:t>possibilità </a:t>
            </a:r>
            <a:r>
              <a:rPr lang="it-IT" sz="2000" dirty="0"/>
              <a:t>che gli utenti dimentichino </a:t>
            </a:r>
            <a:r>
              <a:rPr lang="it-IT" sz="2000" dirty="0" smtClean="0"/>
              <a:t>le proprie password con maggiore facilità</a:t>
            </a:r>
            <a:r>
              <a:rPr lang="it-IT" sz="2000" dirty="0"/>
              <a:t>.</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112</a:t>
            </a:fld>
            <a:endParaRPr lang="it-IT" dirty="0"/>
          </a:p>
        </p:txBody>
      </p:sp>
    </p:spTree>
    <p:extLst>
      <p:ext uri="{BB962C8B-B14F-4D97-AF65-F5344CB8AC3E}">
        <p14:creationId xmlns:p14="http://schemas.microsoft.com/office/powerpoint/2010/main" val="121292754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gestione delle password</a:t>
            </a: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Le </a:t>
            </a:r>
            <a:r>
              <a:rPr lang="it-IT" sz="2000" dirty="0"/>
              <a:t>password dimenticate </a:t>
            </a:r>
            <a:r>
              <a:rPr lang="it-IT" sz="2000" dirty="0" smtClean="0"/>
              <a:t>portano inoltre a </a:t>
            </a:r>
            <a:r>
              <a:rPr lang="it-IT" sz="2000" dirty="0"/>
              <a:t>perdite di produttività, poiché gli utenti sono costretti a passare attraverso un processo di reimpostazione della password ogni volta </a:t>
            </a:r>
            <a:r>
              <a:rPr lang="it-IT" sz="2000" dirty="0" smtClean="0"/>
              <a:t>che dimenticano quella corrente. </a:t>
            </a:r>
            <a:r>
              <a:rPr lang="it-IT" sz="2000" dirty="0"/>
              <a:t>Questo approccio può anche portare più facilmente a violazioni della sicurezza, in quanto gli utenti che non ricordano le loro password sono più propensi a scriverle o memorizzarle in altri luoghi non sicuri (come </a:t>
            </a:r>
            <a:r>
              <a:rPr lang="it-IT" sz="2000" dirty="0" smtClean="0"/>
              <a:t>appunto l'agenda o la rubrica telefonica).</a:t>
            </a:r>
          </a:p>
          <a:p>
            <a:pPr algn="just">
              <a:lnSpc>
                <a:spcPct val="120000"/>
              </a:lnSpc>
              <a:defRPr/>
            </a:pPr>
            <a:endParaRPr lang="it-IT" sz="2000" dirty="0" smtClean="0"/>
          </a:p>
          <a:p>
            <a:pPr algn="just">
              <a:lnSpc>
                <a:spcPct val="120000"/>
              </a:lnSpc>
              <a:defRPr/>
            </a:pPr>
            <a:r>
              <a:rPr lang="it-IT" sz="2000" dirty="0" smtClean="0"/>
              <a:t>Potrà sembrare strano, ma tutti gli esperti concordano che è una buona </a:t>
            </a:r>
            <a:r>
              <a:rPr lang="it-IT" sz="2000" dirty="0"/>
              <a:t>idea </a:t>
            </a:r>
            <a:r>
              <a:rPr lang="it-IT" sz="2000" dirty="0" smtClean="0"/>
              <a:t>cambiare </a:t>
            </a:r>
            <a:r>
              <a:rPr lang="it-IT" sz="2000" dirty="0"/>
              <a:t>le password </a:t>
            </a:r>
            <a:r>
              <a:rPr lang="it-IT" sz="2000" dirty="0" smtClean="0"/>
              <a:t>dei vari servizi sia personali che professionali (come ad esempio le email</a:t>
            </a:r>
            <a:r>
              <a:rPr lang="it-IT" sz="2000" dirty="0"/>
              <a:t>, i social media, </a:t>
            </a:r>
            <a:r>
              <a:rPr lang="it-IT" sz="2000" dirty="0" smtClean="0"/>
              <a:t>l'home banking, …) quando </a:t>
            </a:r>
            <a:r>
              <a:rPr lang="it-IT" sz="2000" dirty="0"/>
              <a:t>finisce una relazione </a:t>
            </a:r>
            <a:r>
              <a:rPr lang="it-IT" sz="2000" dirty="0" smtClean="0"/>
              <a:t>amorosa. I </a:t>
            </a:r>
            <a:r>
              <a:rPr lang="it-IT" sz="2000" dirty="0"/>
              <a:t>partner </a:t>
            </a:r>
            <a:r>
              <a:rPr lang="it-IT" sz="2000" dirty="0" smtClean="0"/>
              <a:t>infatti </a:t>
            </a:r>
            <a:r>
              <a:rPr lang="it-IT" sz="2000" dirty="0"/>
              <a:t>conoscono </a:t>
            </a:r>
            <a:r>
              <a:rPr lang="it-IT" sz="2000" dirty="0" smtClean="0"/>
              <a:t>spesso le </a:t>
            </a:r>
            <a:r>
              <a:rPr lang="it-IT" sz="2000" dirty="0"/>
              <a:t>rispettive password. Ciò aumenta </a:t>
            </a:r>
            <a:r>
              <a:rPr lang="it-IT" sz="2000" dirty="0" smtClean="0"/>
              <a:t>il rischio di un potenziale </a:t>
            </a:r>
            <a:r>
              <a:rPr lang="it-IT" sz="2000" dirty="0"/>
              <a:t>danno collaterale </a:t>
            </a:r>
            <a:r>
              <a:rPr lang="it-IT" sz="2000" dirty="0" smtClean="0"/>
              <a:t>a seguito di una relazione finita male…</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113</a:t>
            </a:fld>
            <a:endParaRPr lang="it-IT" dirty="0"/>
          </a:p>
        </p:txBody>
      </p:sp>
    </p:spTree>
    <p:extLst>
      <p:ext uri="{BB962C8B-B14F-4D97-AF65-F5344CB8AC3E}">
        <p14:creationId xmlns:p14="http://schemas.microsoft.com/office/powerpoint/2010/main" val="41529490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gestione delle password</a:t>
            </a: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La </a:t>
            </a:r>
            <a:r>
              <a:rPr lang="it-IT" sz="2000" dirty="0"/>
              <a:t>sicurezza dei dati e </a:t>
            </a:r>
            <a:r>
              <a:rPr lang="it-IT" sz="2000" dirty="0" smtClean="0"/>
              <a:t>la gestione delle credenziali di accesso non possono essere problemi che gli utenti affrontano solo quando una password è stata dimenticata oppure, peggio ancora, quando una password è stata violata. Oggigiorno è fondamentale </a:t>
            </a:r>
            <a:r>
              <a:rPr lang="it-IT" sz="2000" dirty="0"/>
              <a:t>adottare un </a:t>
            </a:r>
            <a:r>
              <a:rPr lang="it-IT" sz="2000" dirty="0" smtClean="0"/>
              <a:t>atteggiamento sotto certi aspetti estremo quando parliamo della protezione delle nostre password e dei nostri dati.</a:t>
            </a:r>
          </a:p>
          <a:p>
            <a:pPr algn="just">
              <a:lnSpc>
                <a:spcPct val="120000"/>
              </a:lnSpc>
              <a:defRPr/>
            </a:pPr>
            <a:endParaRPr lang="it-IT" sz="2000" dirty="0"/>
          </a:p>
          <a:p>
            <a:pPr algn="just">
              <a:lnSpc>
                <a:spcPct val="120000"/>
              </a:lnSpc>
              <a:defRPr/>
            </a:pPr>
            <a:r>
              <a:rPr lang="it-IT" sz="2000" dirty="0" smtClean="0"/>
              <a:t>Alcuni semplici consigli possono ridurre (non azzerare!) il rischio di violazione dei propri account.</a:t>
            </a:r>
          </a:p>
          <a:p>
            <a:pPr marL="342900" indent="-342900" algn="just">
              <a:lnSpc>
                <a:spcPct val="120000"/>
              </a:lnSpc>
              <a:buFont typeface="Wingdings" panose="05000000000000000000" pitchFamily="2" charset="2"/>
              <a:buChar char="ü"/>
              <a:defRPr/>
            </a:pPr>
            <a:r>
              <a:rPr lang="it-IT" sz="2000" dirty="0" smtClean="0"/>
              <a:t>Analizzare </a:t>
            </a:r>
            <a:r>
              <a:rPr lang="it-IT" sz="2000" dirty="0"/>
              <a:t>con molta attenzione come </a:t>
            </a:r>
            <a:r>
              <a:rPr lang="it-IT" sz="2000" dirty="0" smtClean="0"/>
              <a:t>scegliamo e usiamo le varie password, evitando la tendenza a utilizzare una parola qualsiasi del dizionario, il nome del nostro animale domestico o qualsiasi altra password troppo semplice o corta, da essere facilmente individuata;</a:t>
            </a:r>
          </a:p>
          <a:p>
            <a:pPr marL="342900" indent="-342900" algn="just">
              <a:lnSpc>
                <a:spcPct val="120000"/>
              </a:lnSpc>
              <a:buFont typeface="Wingdings" panose="05000000000000000000" pitchFamily="2" charset="2"/>
              <a:buChar char="ü"/>
              <a:defRPr/>
            </a:pPr>
            <a:r>
              <a:rPr lang="it-IT" sz="2000" dirty="0" smtClean="0"/>
              <a:t>Adottare </a:t>
            </a:r>
            <a:r>
              <a:rPr lang="it-IT" sz="2000" dirty="0" err="1" smtClean="0"/>
              <a:t>passphrase</a:t>
            </a:r>
            <a:r>
              <a:rPr lang="it-IT" sz="2000" dirty="0" smtClean="0"/>
              <a:t>, anziché singole parole, perché le frasi sono più difficili da decifrare, visto che la lunghezza è un elemento essenziale per la sicurezza, come visto nell'esempio;</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114</a:t>
            </a:fld>
            <a:endParaRPr lang="it-IT" dirty="0"/>
          </a:p>
        </p:txBody>
      </p:sp>
    </p:spTree>
    <p:extLst>
      <p:ext uri="{BB962C8B-B14F-4D97-AF65-F5344CB8AC3E}">
        <p14:creationId xmlns:p14="http://schemas.microsoft.com/office/powerpoint/2010/main" val="173352930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gestione delle password</a:t>
            </a:r>
          </a:p>
        </p:txBody>
      </p:sp>
      <p:sp>
        <p:nvSpPr>
          <p:cNvPr id="11" name="Text Box 6"/>
          <p:cNvSpPr txBox="1">
            <a:spLocks noChangeArrowheads="1"/>
          </p:cNvSpPr>
          <p:nvPr/>
        </p:nvSpPr>
        <p:spPr bwMode="auto">
          <a:xfrm>
            <a:off x="414743" y="1124744"/>
            <a:ext cx="8322696" cy="67403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342900" indent="-342900" algn="just">
              <a:lnSpc>
                <a:spcPct val="120000"/>
              </a:lnSpc>
              <a:buFont typeface="Wingdings" panose="05000000000000000000" pitchFamily="2" charset="2"/>
              <a:buChar char="ü"/>
              <a:defRPr/>
            </a:pPr>
            <a:r>
              <a:rPr lang="it-IT" sz="2000" dirty="0" smtClean="0"/>
              <a:t>Ricordare </a:t>
            </a:r>
            <a:r>
              <a:rPr lang="it-IT" sz="2000" dirty="0"/>
              <a:t>di </a:t>
            </a:r>
            <a:r>
              <a:rPr lang="it-IT" sz="2000" dirty="0" smtClean="0"/>
              <a:t>scegliere password diverse </a:t>
            </a:r>
            <a:r>
              <a:rPr lang="it-IT" sz="2000" dirty="0"/>
              <a:t>per ciascuno dei servizi che </a:t>
            </a:r>
            <a:r>
              <a:rPr lang="it-IT" sz="2000" dirty="0" smtClean="0"/>
              <a:t>usiamo. Non occorre ricordarle tutte a memoria o scriverle in agenda o sul cellulare; esistono infatti sul mercato software </a:t>
            </a:r>
            <a:r>
              <a:rPr lang="it-IT" sz="2000" dirty="0"/>
              <a:t>di gestione delle password a pagamento </a:t>
            </a:r>
            <a:r>
              <a:rPr lang="it-IT" sz="2000" dirty="0" smtClean="0"/>
              <a:t>(come </a:t>
            </a:r>
            <a:r>
              <a:rPr lang="it-IT" sz="2000" dirty="0" err="1" smtClean="0"/>
              <a:t>Dashlane</a:t>
            </a:r>
            <a:r>
              <a:rPr lang="it-IT" sz="2000" dirty="0" smtClean="0"/>
              <a:t>, </a:t>
            </a:r>
            <a:r>
              <a:rPr lang="it-IT" sz="2000" dirty="0" smtClean="0">
                <a:hlinkClick r:id="rId2"/>
              </a:rPr>
              <a:t>https</a:t>
            </a:r>
            <a:r>
              <a:rPr lang="it-IT" sz="2000" dirty="0">
                <a:hlinkClick r:id="rId2"/>
              </a:rPr>
              <a:t>://www.dashlane.com/it</a:t>
            </a:r>
            <a:r>
              <a:rPr lang="it-IT" sz="2000" dirty="0"/>
              <a:t>) </a:t>
            </a:r>
            <a:r>
              <a:rPr lang="it-IT" sz="2000" dirty="0" smtClean="0"/>
              <a:t>e open-source (come </a:t>
            </a:r>
            <a:r>
              <a:rPr lang="it-IT" sz="2000" dirty="0" err="1" smtClean="0"/>
              <a:t>KeePass</a:t>
            </a:r>
            <a:r>
              <a:rPr lang="it-IT" sz="2000" dirty="0" smtClean="0"/>
              <a:t>, </a:t>
            </a:r>
            <a:r>
              <a:rPr lang="it-IT" sz="2000" dirty="0" smtClean="0">
                <a:hlinkClick r:id="rId3"/>
              </a:rPr>
              <a:t>https</a:t>
            </a:r>
            <a:r>
              <a:rPr lang="it-IT" sz="2000" dirty="0">
                <a:hlinkClick r:id="rId3"/>
              </a:rPr>
              <a:t>://keepass.info</a:t>
            </a:r>
            <a:r>
              <a:rPr lang="it-IT" sz="2000" dirty="0"/>
              <a:t>) </a:t>
            </a:r>
            <a:r>
              <a:rPr lang="it-IT" sz="2000" dirty="0" smtClean="0"/>
              <a:t>che, se utilizzati correttamente, svolgono in sicurezza il loro lavoro e permettono di gestire tutte le credenziali che noi utilizziamo, scegliendo semplicemente una password </a:t>
            </a:r>
            <a:r>
              <a:rPr lang="it-IT" sz="2000" dirty="0"/>
              <a:t>master </a:t>
            </a:r>
            <a:r>
              <a:rPr lang="it-IT" sz="2000" dirty="0" smtClean="0"/>
              <a:t>molto forte</a:t>
            </a:r>
            <a:r>
              <a:rPr lang="it-IT" sz="2000" dirty="0"/>
              <a:t>, </a:t>
            </a:r>
            <a:r>
              <a:rPr lang="it-IT" sz="2000" dirty="0" smtClean="0"/>
              <a:t>in abbinamento di solito con un secondo fattore di autenticazione;</a:t>
            </a:r>
          </a:p>
          <a:p>
            <a:pPr marL="342900" indent="-342900" algn="just">
              <a:lnSpc>
                <a:spcPct val="120000"/>
              </a:lnSpc>
              <a:buFont typeface="Wingdings" panose="05000000000000000000" pitchFamily="2" charset="2"/>
              <a:buChar char="ü"/>
              <a:defRPr/>
            </a:pPr>
            <a:r>
              <a:rPr lang="it-IT" sz="2000" dirty="0" smtClean="0"/>
              <a:t>È fondamentale ricordare che tutti i nostri </a:t>
            </a:r>
            <a:r>
              <a:rPr lang="it-IT" sz="2000" dirty="0" err="1" smtClean="0"/>
              <a:t>device</a:t>
            </a:r>
            <a:r>
              <a:rPr lang="it-IT" sz="2000" dirty="0" smtClean="0"/>
              <a:t> sono vulnerabili non solo virtualmente, ma anche fisicamente. L'aggiunta quindi di un pin o di una password di accesso a tutti i tuoi dispositivi portatili è cruciale;</a:t>
            </a:r>
          </a:p>
          <a:p>
            <a:pPr marL="342900" indent="-342900" algn="just">
              <a:lnSpc>
                <a:spcPct val="120000"/>
              </a:lnSpc>
              <a:buFont typeface="Wingdings" panose="05000000000000000000" pitchFamily="2" charset="2"/>
              <a:buChar char="ü"/>
              <a:defRPr/>
            </a:pPr>
            <a:r>
              <a:rPr lang="it-IT" sz="2000" dirty="0" smtClean="0"/>
              <a:t>Da ultimo, se pensiamo, o solo sospettiamo, che un nostro computer o dispositivo mobile sia stato compromesso, occorre cambiare immediatamente tutte le password che sono state utilizzate su quel </a:t>
            </a:r>
            <a:r>
              <a:rPr lang="it-IT" sz="2000" dirty="0" err="1" smtClean="0"/>
              <a:t>device</a:t>
            </a:r>
            <a:r>
              <a:rPr lang="it-IT" sz="2000" dirty="0" smtClean="0"/>
              <a: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115</a:t>
            </a:fld>
            <a:endParaRPr lang="it-IT" dirty="0"/>
          </a:p>
        </p:txBody>
      </p:sp>
    </p:spTree>
    <p:extLst>
      <p:ext uri="{BB962C8B-B14F-4D97-AF65-F5344CB8AC3E}">
        <p14:creationId xmlns:p14="http://schemas.microsoft.com/office/powerpoint/2010/main" val="126982651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4 – Test 1</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1: </a:t>
            </a:r>
            <a:r>
              <a:rPr lang="it-IT" sz="2000" dirty="0" smtClean="0"/>
              <a:t>Cosa si intende quando parliamo di attacchi "a dizionario"?</a:t>
            </a:r>
            <a:endParaRPr lang="it-IT" sz="2000" dirty="0" smtClean="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a:t>È una tipologia di attacco informatico </a:t>
            </a:r>
            <a:r>
              <a:rPr lang="it-IT" sz="2000" b="1" dirty="0" smtClean="0"/>
              <a:t>che testa le </a:t>
            </a:r>
            <a:r>
              <a:rPr lang="it-IT" sz="2000" b="1" dirty="0"/>
              <a:t>password più </a:t>
            </a:r>
            <a:r>
              <a:rPr lang="it-IT" sz="2000" b="1" dirty="0" smtClean="0"/>
              <a:t>comuni</a:t>
            </a:r>
            <a:r>
              <a:rPr lang="it-IT" sz="2000" b="1" dirty="0"/>
              <a:t> </a:t>
            </a:r>
            <a:r>
              <a:rPr lang="it-IT" sz="2000" b="1" dirty="0" smtClean="0"/>
              <a:t>utilizzate dagli utenti</a:t>
            </a:r>
          </a:p>
          <a:p>
            <a:pPr marL="457200" indent="-457200" algn="just">
              <a:lnSpc>
                <a:spcPct val="120000"/>
              </a:lnSpc>
              <a:buFont typeface="+mj-lt"/>
              <a:buAutoNum type="arabicParenR"/>
            </a:pPr>
            <a:r>
              <a:rPr lang="it-IT" sz="2000" dirty="0" smtClean="0"/>
              <a:t>È una tipologia di attacco informatico che utilizza algoritmi di tipo matematico per individuare la password dell'utente</a:t>
            </a:r>
          </a:p>
          <a:p>
            <a:pPr marL="457200" indent="-457200" algn="just">
              <a:lnSpc>
                <a:spcPct val="120000"/>
              </a:lnSpc>
              <a:buFont typeface="+mj-lt"/>
              <a:buAutoNum type="arabicParenR"/>
            </a:pPr>
            <a:r>
              <a:rPr lang="it-IT" sz="2000" dirty="0"/>
              <a:t>È una tipologia di </a:t>
            </a:r>
            <a:r>
              <a:rPr lang="it-IT" sz="2000" dirty="0" smtClean="0"/>
              <a:t>attacco informatico, che viene lanciata dai computer degli utenti, nel caso vengano effettuati dei tentativi di intrusione non autorizzati</a:t>
            </a:r>
          </a:p>
          <a:p>
            <a:pPr marL="457200" indent="-457200" algn="just">
              <a:lnSpc>
                <a:spcPct val="120000"/>
              </a:lnSpc>
              <a:buFont typeface="+mj-lt"/>
              <a:buAutoNum type="arabicParenR"/>
            </a:pPr>
            <a:r>
              <a:rPr lang="it-IT" sz="2000" dirty="0"/>
              <a:t>È </a:t>
            </a:r>
            <a:r>
              <a:rPr lang="it-IT" sz="2000" dirty="0" smtClean="0"/>
              <a:t>l'insieme delle password sicure che gli utenti dovrebbero utilizzare per i loro account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116</a:t>
            </a:fld>
            <a:endParaRPr lang="it-IT"/>
          </a:p>
        </p:txBody>
      </p:sp>
    </p:spTree>
    <p:extLst>
      <p:ext uri="{BB962C8B-B14F-4D97-AF65-F5344CB8AC3E}">
        <p14:creationId xmlns:p14="http://schemas.microsoft.com/office/powerpoint/2010/main" val="420657556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a:t>
            </a:r>
            <a:r>
              <a:rPr lang="it-IT" sz="2400" b="1" dirty="0">
                <a:solidFill>
                  <a:srgbClr val="F26200"/>
                </a:solidFill>
                <a:latin typeface="Georgia" panose="02040502050405020303" pitchFamily="18" charset="0"/>
                <a:ea typeface="+mj-ea"/>
                <a:cs typeface="+mj-cs"/>
              </a:rPr>
              <a:t>4</a:t>
            </a:r>
            <a:r>
              <a:rPr lang="it-IT" sz="2400" b="1" dirty="0" smtClean="0">
                <a:solidFill>
                  <a:srgbClr val="F26200"/>
                </a:solidFill>
                <a:latin typeface="Georgia" panose="02040502050405020303" pitchFamily="18" charset="0"/>
                <a:ea typeface="+mj-ea"/>
                <a:cs typeface="+mj-cs"/>
              </a:rPr>
              <a:t> – Test 2</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30469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a:t>
            </a:r>
            <a:r>
              <a:rPr lang="it-IT" sz="2000" dirty="0" smtClean="0"/>
              <a:t>2: </a:t>
            </a:r>
            <a:r>
              <a:rPr lang="it-IT" sz="2000" dirty="0" smtClean="0">
                <a:cs typeface="Arial" charset="0"/>
              </a:rPr>
              <a:t>Quale delle seguenti alternative è errata con riferimento all'uso di sistemi di protezione biometrici?</a:t>
            </a:r>
            <a:endParaRPr lang="it-IT" sz="2000" dirty="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Sono dei sistemi di sicurezza totale</a:t>
            </a:r>
          </a:p>
          <a:p>
            <a:pPr marL="457200" indent="-457200" algn="just">
              <a:lnSpc>
                <a:spcPct val="120000"/>
              </a:lnSpc>
              <a:buFont typeface="+mj-lt"/>
              <a:buAutoNum type="arabicParenR"/>
            </a:pPr>
            <a:r>
              <a:rPr lang="it-IT" sz="2000" dirty="0" smtClean="0"/>
              <a:t>Possono leggere le impronte digitali dell'utente</a:t>
            </a:r>
          </a:p>
          <a:p>
            <a:pPr marL="457200" indent="-457200" algn="just">
              <a:lnSpc>
                <a:spcPct val="120000"/>
              </a:lnSpc>
              <a:buFont typeface="+mj-lt"/>
              <a:buAutoNum type="arabicParenR"/>
            </a:pPr>
            <a:r>
              <a:rPr lang="it-IT" sz="2000" dirty="0" smtClean="0">
                <a:cs typeface="Arial" charset="0"/>
              </a:rPr>
              <a:t>Alcuni lettori della retina possono essere sbloccati utilizzando anche una fotografia del proprietario e poco più</a:t>
            </a:r>
          </a:p>
          <a:p>
            <a:pPr marL="457200" indent="-457200" algn="just">
              <a:lnSpc>
                <a:spcPct val="120000"/>
              </a:lnSpc>
              <a:buFont typeface="+mj-lt"/>
              <a:buAutoNum type="arabicParenR"/>
            </a:pPr>
            <a:r>
              <a:rPr lang="it-IT" sz="2000" dirty="0" smtClean="0">
                <a:cs typeface="Arial" charset="0"/>
              </a:rPr>
              <a:t>Apple è stata la prima ad inserire tali dispositivi nei propri </a:t>
            </a:r>
            <a:r>
              <a:rPr lang="it-IT" sz="2000" dirty="0" err="1" smtClean="0">
                <a:cs typeface="Arial" charset="0"/>
              </a:rPr>
              <a:t>device</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117</a:t>
            </a:fld>
            <a:endParaRPr lang="it-IT"/>
          </a:p>
        </p:txBody>
      </p:sp>
    </p:spTree>
    <p:extLst>
      <p:ext uri="{BB962C8B-B14F-4D97-AF65-F5344CB8AC3E}">
        <p14:creationId xmlns:p14="http://schemas.microsoft.com/office/powerpoint/2010/main" val="167397204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smtClean="0">
                <a:solidFill>
                  <a:srgbClr val="F26200"/>
                </a:solidFill>
                <a:latin typeface="Georgia" panose="02040502050405020303" pitchFamily="18" charset="0"/>
                <a:ea typeface="+mj-ea"/>
                <a:cs typeface="+mj-cs"/>
              </a:rPr>
              <a:t>Blocco </a:t>
            </a:r>
            <a:r>
              <a:rPr lang="it-IT" sz="2400" b="1" dirty="0">
                <a:solidFill>
                  <a:srgbClr val="F26200"/>
                </a:solidFill>
                <a:latin typeface="Georgia" panose="02040502050405020303" pitchFamily="18" charset="0"/>
                <a:ea typeface="+mj-ea"/>
                <a:cs typeface="+mj-cs"/>
              </a:rPr>
              <a:t>4</a:t>
            </a:r>
            <a:r>
              <a:rPr lang="it-IT" sz="2400" b="1" smtClean="0">
                <a:solidFill>
                  <a:srgbClr val="F26200"/>
                </a:solidFill>
                <a:latin typeface="Georgia" panose="02040502050405020303" pitchFamily="18" charset="0"/>
                <a:ea typeface="+mj-ea"/>
                <a:cs typeface="+mj-cs"/>
              </a:rPr>
              <a:t> </a:t>
            </a:r>
            <a:r>
              <a:rPr lang="it-IT" sz="2400" b="1" dirty="0" smtClean="0">
                <a:solidFill>
                  <a:srgbClr val="F26200"/>
                </a:solidFill>
                <a:latin typeface="Georgia" panose="02040502050405020303" pitchFamily="18" charset="0"/>
                <a:ea typeface="+mj-ea"/>
                <a:cs typeface="+mj-cs"/>
              </a:rPr>
              <a:t>– Test 3</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45243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Domanda 3: </a:t>
            </a:r>
            <a:r>
              <a:rPr lang="it-IT" sz="2000" dirty="0">
                <a:cs typeface="Arial" charset="0"/>
              </a:rPr>
              <a:t>Quale delle seguenti alternative è errata con riferimento </a:t>
            </a:r>
            <a:r>
              <a:rPr lang="it-IT" sz="2000" dirty="0" smtClean="0">
                <a:cs typeface="Arial" charset="0"/>
              </a:rPr>
              <a:t>ai sistemi di autenticazione a due fattori</a:t>
            </a:r>
            <a:r>
              <a:rPr lang="it-IT" sz="2000" dirty="0" smtClean="0"/>
              <a:t>?</a:t>
            </a:r>
          </a:p>
          <a:p>
            <a:pPr algn="just">
              <a:lnSpc>
                <a:spcPct val="120000"/>
              </a:lnSpc>
              <a:defRPr/>
            </a:pPr>
            <a:endParaRPr lang="it-IT" sz="2000" dirty="0">
              <a:cs typeface="Arial" charset="0"/>
            </a:endParaRPr>
          </a:p>
          <a:p>
            <a:pPr marL="457200" indent="-457200" algn="just">
              <a:lnSpc>
                <a:spcPct val="120000"/>
              </a:lnSpc>
              <a:buFont typeface="+mj-lt"/>
              <a:buAutoNum type="arabicParenR"/>
            </a:pPr>
            <a:r>
              <a:rPr lang="it-IT" sz="2000" b="1" dirty="0" smtClean="0"/>
              <a:t>Tali sistemi sono disponibili solo per grandi aziende ed i governi</a:t>
            </a:r>
            <a:endParaRPr lang="it-IT" sz="2000" b="1" dirty="0"/>
          </a:p>
          <a:p>
            <a:pPr marL="457200" indent="-457200" algn="just">
              <a:lnSpc>
                <a:spcPct val="120000"/>
              </a:lnSpc>
              <a:buFont typeface="+mj-lt"/>
              <a:buAutoNum type="arabicParenR"/>
            </a:pPr>
            <a:r>
              <a:rPr lang="it-IT" sz="2000" dirty="0"/>
              <a:t>G</a:t>
            </a:r>
            <a:r>
              <a:rPr lang="it-IT" sz="2000" dirty="0" smtClean="0"/>
              <a:t>li </a:t>
            </a:r>
            <a:r>
              <a:rPr lang="it-IT" sz="2000" dirty="0"/>
              <a:t>utenti </a:t>
            </a:r>
            <a:r>
              <a:rPr lang="it-IT" sz="2000" dirty="0" smtClean="0"/>
              <a:t>devono </a:t>
            </a:r>
            <a:r>
              <a:rPr lang="it-IT" sz="2000" dirty="0"/>
              <a:t>disporre sia </a:t>
            </a:r>
            <a:r>
              <a:rPr lang="it-IT" sz="2000" dirty="0" smtClean="0"/>
              <a:t>della password </a:t>
            </a:r>
            <a:r>
              <a:rPr lang="it-IT" sz="2000" dirty="0"/>
              <a:t>principale, </a:t>
            </a:r>
            <a:r>
              <a:rPr lang="it-IT" sz="2000" dirty="0" smtClean="0"/>
              <a:t>che di un </a:t>
            </a:r>
            <a:r>
              <a:rPr lang="it-IT" sz="2000" dirty="0"/>
              <a:t>codice </a:t>
            </a:r>
            <a:r>
              <a:rPr lang="it-IT" sz="2000" dirty="0" smtClean="0"/>
              <a:t>temporaneo per </a:t>
            </a:r>
            <a:r>
              <a:rPr lang="it-IT" sz="2000" dirty="0"/>
              <a:t>l'accesso ai </a:t>
            </a:r>
            <a:r>
              <a:rPr lang="it-IT" sz="2000" dirty="0" smtClean="0"/>
              <a:t>vari servizi </a:t>
            </a:r>
            <a:endParaRPr lang="it-IT" sz="2000" dirty="0"/>
          </a:p>
          <a:p>
            <a:pPr marL="457200" indent="-457200" algn="just">
              <a:lnSpc>
                <a:spcPct val="120000"/>
              </a:lnSpc>
              <a:buFont typeface="+mj-lt"/>
              <a:buAutoNum type="arabicParenR"/>
            </a:pPr>
            <a:r>
              <a:rPr lang="it-IT" sz="2000" dirty="0" smtClean="0"/>
              <a:t>I sistemi di autenticazione possono usare anche </a:t>
            </a:r>
            <a:r>
              <a:rPr lang="it-IT" sz="2000" dirty="0" err="1" smtClean="0"/>
              <a:t>app</a:t>
            </a:r>
            <a:r>
              <a:rPr lang="it-IT" sz="2000" dirty="0" smtClean="0"/>
              <a:t> sullo </a:t>
            </a:r>
            <a:r>
              <a:rPr lang="it-IT" sz="2000" dirty="0" err="1" smtClean="0"/>
              <a:t>smartphone</a:t>
            </a:r>
            <a:r>
              <a:rPr lang="it-IT" sz="2000" dirty="0" smtClean="0"/>
              <a:t> o dispositivi fisici come secondo fattore di autenticazione</a:t>
            </a:r>
          </a:p>
          <a:p>
            <a:pPr marL="457200" indent="-457200" algn="just">
              <a:lnSpc>
                <a:spcPct val="120000"/>
              </a:lnSpc>
              <a:buFont typeface="+mj-lt"/>
              <a:buAutoNum type="arabicParenR"/>
            </a:pPr>
            <a:r>
              <a:rPr lang="it-IT" sz="2000" dirty="0" smtClean="0"/>
              <a:t>All'inizio questa forma di protezione può essere considerata macchinosa da parte degli utenti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118</a:t>
            </a:fld>
            <a:endParaRPr lang="it-IT" dirty="0"/>
          </a:p>
        </p:txBody>
      </p:sp>
    </p:spTree>
    <p:extLst>
      <p:ext uri="{BB962C8B-B14F-4D97-AF65-F5344CB8AC3E}">
        <p14:creationId xmlns:p14="http://schemas.microsoft.com/office/powerpoint/2010/main" val="26863435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 pericoli del cloud</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47897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Quando parliamo di "cloud", tradotto in italiano con il termine "nuvola", facendo riferimento a qualcosa che non si può toccare, ma solo percepire. In realtà la "nuvola" è molto concreta: essa infatti è un sistema </a:t>
            </a:r>
            <a:r>
              <a:rPr lang="it-IT" sz="2000" dirty="0"/>
              <a:t>di computer </a:t>
            </a:r>
            <a:r>
              <a:rPr lang="it-IT" sz="2000" dirty="0" smtClean="0"/>
              <a:t>e server fisicamente separati, ma interconnessi tramite internet, per offrire all'utente una serie di servizi (cloud </a:t>
            </a:r>
            <a:r>
              <a:rPr lang="it-IT" sz="2000" dirty="0" err="1" smtClean="0"/>
              <a:t>computing</a:t>
            </a:r>
            <a:r>
              <a:rPr lang="it-IT" sz="2000" dirty="0" smtClean="0"/>
              <a:t>).</a:t>
            </a:r>
          </a:p>
          <a:p>
            <a:pPr algn="just">
              <a:lnSpc>
                <a:spcPct val="120000"/>
              </a:lnSpc>
              <a:defRPr/>
            </a:pPr>
            <a:endParaRPr lang="it-IT" sz="2000" dirty="0" smtClean="0"/>
          </a:p>
          <a:p>
            <a:pPr algn="just">
              <a:lnSpc>
                <a:spcPct val="120000"/>
              </a:lnSpc>
              <a:defRPr/>
            </a:pPr>
            <a:r>
              <a:rPr lang="it-IT" sz="2000" dirty="0" smtClean="0"/>
              <a:t>Negli anni recenti, </a:t>
            </a:r>
            <a:r>
              <a:rPr lang="it-IT" sz="2000" dirty="0"/>
              <a:t>il cloud </a:t>
            </a:r>
            <a:r>
              <a:rPr lang="it-IT" sz="2000" dirty="0" err="1"/>
              <a:t>computing</a:t>
            </a:r>
            <a:r>
              <a:rPr lang="it-IT" sz="2000" dirty="0"/>
              <a:t> </a:t>
            </a:r>
            <a:r>
              <a:rPr lang="it-IT" sz="2000" dirty="0" smtClean="0"/>
              <a:t>è divenuto accessibile anche per i professionisti e gli utenti </a:t>
            </a:r>
            <a:r>
              <a:rPr lang="it-IT" sz="2000" dirty="0" err="1" smtClean="0"/>
              <a:t>retail</a:t>
            </a:r>
            <a:r>
              <a:rPr lang="it-IT" sz="2000" dirty="0" smtClean="0"/>
              <a:t>, grazie alle connessioni internet sempre più veloci, disponibili </a:t>
            </a:r>
            <a:r>
              <a:rPr lang="it-IT" sz="2000" dirty="0"/>
              <a:t>nelle case e </a:t>
            </a:r>
            <a:r>
              <a:rPr lang="it-IT" sz="2000" dirty="0" smtClean="0"/>
              <a:t>negli uffici, a </a:t>
            </a:r>
            <a:r>
              <a:rPr lang="it-IT" sz="2000" dirty="0"/>
              <a:t>prezzi </a:t>
            </a:r>
            <a:r>
              <a:rPr lang="it-IT" sz="2000" dirty="0" smtClean="0"/>
              <a:t>accessibili.</a:t>
            </a:r>
            <a:endParaRPr lang="it-IT" sz="2000" dirty="0"/>
          </a:p>
          <a:p>
            <a:pPr algn="just">
              <a:lnSpc>
                <a:spcPct val="120000"/>
              </a:lnSpc>
              <a:defRPr/>
            </a:pPr>
            <a:r>
              <a:rPr lang="it-IT" sz="2000" dirty="0" smtClean="0"/>
              <a:t>Ad </a:t>
            </a:r>
            <a:r>
              <a:rPr lang="it-IT" sz="2000" dirty="0"/>
              <a:t>Amazon viene attribuito </a:t>
            </a:r>
            <a:r>
              <a:rPr lang="it-IT" sz="2000" dirty="0" smtClean="0"/>
              <a:t>il lancio nel 2006 del </a:t>
            </a:r>
            <a:r>
              <a:rPr lang="it-IT" sz="2000" dirty="0"/>
              <a:t>primo importante servizio </a:t>
            </a:r>
            <a:r>
              <a:rPr lang="it-IT" sz="2000" dirty="0" smtClean="0"/>
              <a:t>basato sul cloud: Amazon </a:t>
            </a:r>
            <a:r>
              <a:rPr lang="it-IT" sz="2000" dirty="0"/>
              <a:t>Web Services. Ciò </a:t>
            </a:r>
            <a:r>
              <a:rPr lang="it-IT" sz="2000" dirty="0" smtClean="0"/>
              <a:t>permetteva ai </a:t>
            </a:r>
            <a:r>
              <a:rPr lang="it-IT" sz="2000" dirty="0"/>
              <a:t>clienti esterni, </a:t>
            </a:r>
            <a:r>
              <a:rPr lang="it-IT" sz="2000" dirty="0" smtClean="0"/>
              <a:t>principalmente piccole e medie imprese</a:t>
            </a:r>
            <a:r>
              <a:rPr lang="it-IT" sz="2000" dirty="0"/>
              <a:t>, di acquistare </a:t>
            </a:r>
            <a:r>
              <a:rPr lang="it-IT" sz="2000" dirty="0" smtClean="0"/>
              <a:t>spazi per archiviare online e per far girare applicazioni sui </a:t>
            </a:r>
            <a:r>
              <a:rPr lang="it-IT" sz="2000" dirty="0"/>
              <a:t>server di </a:t>
            </a:r>
            <a:r>
              <a:rPr lang="it-IT" sz="2000" dirty="0" smtClean="0"/>
              <a:t>Amazon, anziché acquistare in proprio server fisici che dovevano essere poi manutenuti e gestiti nel corso del tempo da personale altamente specializzato, visti i rischi di intrusione sempre più frequenti.</a:t>
            </a:r>
          </a:p>
          <a:p>
            <a:pPr algn="just">
              <a:lnSpc>
                <a:spcPct val="120000"/>
              </a:lnSpc>
              <a:defRPr/>
            </a:pPr>
            <a:r>
              <a:rPr lang="it-IT" sz="2000" dirty="0" smtClean="0"/>
              <a:t>Da </a:t>
            </a:r>
            <a:r>
              <a:rPr lang="it-IT" sz="2000" dirty="0"/>
              <a:t>allora, molte </a:t>
            </a:r>
            <a:r>
              <a:rPr lang="it-IT" sz="2000" dirty="0" smtClean="0"/>
              <a:t>società hanno </a:t>
            </a:r>
            <a:r>
              <a:rPr lang="it-IT" sz="2000" dirty="0"/>
              <a:t>iniziato a offrire servizi </a:t>
            </a:r>
            <a:r>
              <a:rPr lang="it-IT" sz="2000" dirty="0" smtClean="0"/>
              <a:t>cloud, e un numero sempre maggiori di utenti (professionali e </a:t>
            </a:r>
            <a:r>
              <a:rPr lang="it-IT" sz="2000" dirty="0" err="1" smtClean="0"/>
              <a:t>retail</a:t>
            </a:r>
            <a:r>
              <a:rPr lang="it-IT" sz="2000" dirty="0" smtClean="0"/>
              <a:t>) ha iniziato a beneficiare di tali opportunità.</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119</a:t>
            </a:fld>
            <a:endParaRPr lang="it-IT" dirty="0"/>
          </a:p>
        </p:txBody>
      </p:sp>
    </p:spTree>
    <p:extLst>
      <p:ext uri="{BB962C8B-B14F-4D97-AF65-F5344CB8AC3E}">
        <p14:creationId xmlns:p14="http://schemas.microsoft.com/office/powerpoint/2010/main" val="25361010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Introduzione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1006429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Non </a:t>
            </a:r>
            <a:r>
              <a:rPr lang="it-IT" sz="2000" dirty="0">
                <a:cs typeface="Arial" charset="0"/>
              </a:rPr>
              <a:t>sempre il consulente, in quanto non tecnico ed esperto della materia, è a conoscenza delle possibili minacce informatiche a cui è direttamente esposto e riesce a quantificarne correttamente l'effettivo livello di rischio ed i potenziali danni che potrebbe subire a seguito di un evento negativo, come lo smarrimento o il furto di un dispositivo.</a:t>
            </a: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Il </a:t>
            </a:r>
            <a:r>
              <a:rPr lang="it-IT" sz="2000" dirty="0">
                <a:cs typeface="Arial" charset="0"/>
              </a:rPr>
              <a:t>corso in oggetto vuole quindi rappresentare una sorta di "cassetta degli attrezzi" all'interno della quale </a:t>
            </a:r>
            <a:r>
              <a:rPr lang="it-IT" sz="2000" dirty="0" smtClean="0">
                <a:cs typeface="Arial" charset="0"/>
              </a:rPr>
              <a:t>i professionisti possono trovare </a:t>
            </a:r>
            <a:r>
              <a:rPr lang="it-IT" sz="2000" dirty="0">
                <a:cs typeface="Arial" charset="0"/>
              </a:rPr>
              <a:t>alcuni strumenti utili </a:t>
            </a:r>
            <a:r>
              <a:rPr lang="it-IT" sz="2000" dirty="0" smtClean="0">
                <a:cs typeface="Arial" charset="0"/>
              </a:rPr>
              <a:t>e facilmente applicabili nella quotidianità, per </a:t>
            </a:r>
            <a:r>
              <a:rPr lang="it-IT" sz="2000" dirty="0">
                <a:cs typeface="Arial" charset="0"/>
              </a:rPr>
              <a:t>proteggere </a:t>
            </a:r>
            <a:r>
              <a:rPr lang="it-IT" sz="2000" dirty="0" smtClean="0">
                <a:cs typeface="Arial" charset="0"/>
              </a:rPr>
              <a:t>la propria </a:t>
            </a:r>
            <a:r>
              <a:rPr lang="it-IT" sz="2000" dirty="0" err="1" smtClean="0">
                <a:cs typeface="Arial" charset="0"/>
              </a:rPr>
              <a:t>privay</a:t>
            </a:r>
            <a:r>
              <a:rPr lang="it-IT" sz="2000" dirty="0" smtClean="0">
                <a:cs typeface="Arial" charset="0"/>
              </a:rPr>
              <a:t> e i dati in loro possesso da </a:t>
            </a:r>
            <a:r>
              <a:rPr lang="it-IT" sz="2000" dirty="0">
                <a:cs typeface="Arial" charset="0"/>
              </a:rPr>
              <a:t>un mondo digitale sempre più </a:t>
            </a:r>
            <a:r>
              <a:rPr lang="it-IT" sz="2000" dirty="0" smtClean="0">
                <a:cs typeface="Arial" charset="0"/>
              </a:rPr>
              <a:t>pericoloso, ma che non possono evitare.</a:t>
            </a:r>
          </a:p>
          <a:p>
            <a:pPr algn="just">
              <a:lnSpc>
                <a:spcPct val="120000"/>
              </a:lnSpc>
              <a:defRPr/>
            </a:pPr>
            <a:r>
              <a:rPr lang="it-IT" sz="2000" dirty="0" smtClean="0">
                <a:cs typeface="Arial" charset="0"/>
              </a:rPr>
              <a:t>Anche i vari servizi riportati nel corso del modulo e l'indicazione di alcune software </a:t>
            </a:r>
            <a:r>
              <a:rPr lang="it-IT" sz="2000" dirty="0" err="1" smtClean="0">
                <a:cs typeface="Arial" charset="0"/>
              </a:rPr>
              <a:t>house</a:t>
            </a:r>
            <a:r>
              <a:rPr lang="it-IT" sz="2000" dirty="0" smtClean="0">
                <a:cs typeface="Arial" charset="0"/>
              </a:rPr>
              <a:t> o rivenditori di prodotti legati alla sicurezze, sono a titolo puramente esemplificativo e rappresentano di solito alcune delle best </a:t>
            </a:r>
            <a:r>
              <a:rPr lang="it-IT" sz="2000" dirty="0" err="1" smtClean="0">
                <a:cs typeface="Arial" charset="0"/>
              </a:rPr>
              <a:t>practice</a:t>
            </a:r>
            <a:r>
              <a:rPr lang="it-IT" sz="2000" dirty="0" smtClean="0">
                <a:cs typeface="Arial" charset="0"/>
              </a:rPr>
              <a:t> presenti oggi sul mercato.</a:t>
            </a:r>
            <a:endParaRPr lang="it-IT" sz="2000" dirty="0">
              <a:cs typeface="Arial" charset="0"/>
            </a:endParaRPr>
          </a:p>
          <a:p>
            <a:pPr algn="just">
              <a:lnSpc>
                <a:spcPct val="120000"/>
              </a:lnSpc>
              <a:defRPr/>
            </a:pPr>
            <a:r>
              <a:rPr lang="it-IT" sz="2000" dirty="0">
                <a:cs typeface="Arial" charset="0"/>
              </a:rPr>
              <a:t>L'obiettivo </a:t>
            </a:r>
            <a:r>
              <a:rPr lang="it-IT" sz="2000" dirty="0" smtClean="0">
                <a:cs typeface="Arial" charset="0"/>
              </a:rPr>
              <a:t>del modulo non </a:t>
            </a:r>
            <a:r>
              <a:rPr lang="it-IT" sz="2000" dirty="0">
                <a:cs typeface="Arial" charset="0"/>
              </a:rPr>
              <a:t>è quello di eliminare il rischio informatico dalla quotidiana operatività </a:t>
            </a:r>
            <a:r>
              <a:rPr lang="it-IT" sz="2000" dirty="0" smtClean="0">
                <a:cs typeface="Arial" charset="0"/>
              </a:rPr>
              <a:t>del consulente, </a:t>
            </a:r>
            <a:r>
              <a:rPr lang="it-IT" sz="2000" dirty="0">
                <a:cs typeface="Arial" charset="0"/>
              </a:rPr>
              <a:t>cosa che </a:t>
            </a:r>
            <a:r>
              <a:rPr lang="it-IT" sz="2000" dirty="0" smtClean="0">
                <a:cs typeface="Arial" charset="0"/>
              </a:rPr>
              <a:t>praticamente è impossibile </a:t>
            </a:r>
            <a:r>
              <a:rPr lang="it-IT" sz="2000" dirty="0">
                <a:cs typeface="Arial" charset="0"/>
              </a:rPr>
              <a:t>anche per le società </a:t>
            </a:r>
            <a:r>
              <a:rPr lang="it-IT" sz="2000" dirty="0" smtClean="0">
                <a:cs typeface="Arial" charset="0"/>
              </a:rPr>
              <a:t>specializzate del </a:t>
            </a:r>
            <a:r>
              <a:rPr lang="it-IT" sz="2000" dirty="0">
                <a:cs typeface="Arial" charset="0"/>
              </a:rPr>
              <a:t>settore o addirittura dei governi, quanto piuttosto di ridurre il rischio attualmente </a:t>
            </a:r>
            <a:r>
              <a:rPr lang="it-IT" sz="2000" dirty="0" smtClean="0">
                <a:cs typeface="Arial" charset="0"/>
              </a:rPr>
              <a:t>corso dai professionisti, aumentando </a:t>
            </a:r>
            <a:r>
              <a:rPr lang="it-IT" sz="2000" dirty="0">
                <a:cs typeface="Arial" charset="0"/>
              </a:rPr>
              <a:t>soprattutto la loro consapevolezza </a:t>
            </a:r>
            <a:r>
              <a:rPr lang="it-IT" sz="2000" dirty="0" smtClean="0">
                <a:cs typeface="Arial" charset="0"/>
              </a:rPr>
              <a:t>nei </a:t>
            </a:r>
            <a:r>
              <a:rPr lang="it-IT" sz="2000" dirty="0">
                <a:cs typeface="Arial" charset="0"/>
              </a:rPr>
              <a:t>confronti </a:t>
            </a:r>
            <a:r>
              <a:rPr lang="it-IT" sz="2000" dirty="0" smtClean="0">
                <a:cs typeface="Arial" charset="0"/>
              </a:rPr>
              <a:t>dei pericoli ai quali sono esposti, in maniera più o meno consapevole.</a:t>
            </a:r>
          </a:p>
          <a:p>
            <a:pPr algn="just">
              <a:lnSpc>
                <a:spcPct val="120000"/>
              </a:lnSpc>
              <a:defRPr/>
            </a:pPr>
            <a:r>
              <a:rPr lang="it-IT" sz="2000" dirty="0" smtClean="0">
                <a:cs typeface="Arial" charset="0"/>
              </a:rPr>
              <a:t>Capire </a:t>
            </a:r>
            <a:r>
              <a:rPr lang="it-IT" sz="2000" dirty="0">
                <a:cs typeface="Arial" charset="0"/>
              </a:rPr>
              <a:t>l'universo digitale con cui tutti i giorni entriamo in contatto e le conseguenze delle nostre azioni ridurrà certamente le probabilità di cadere vittima di uno dei molteplici tentativi di attacco, senza perdere le opportunità che internet offre per la nostra professione e per la nostra sfera personale</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12</a:t>
            </a:fld>
            <a:endParaRPr lang="it-IT" dirty="0"/>
          </a:p>
        </p:txBody>
      </p:sp>
    </p:spTree>
    <p:extLst>
      <p:ext uri="{BB962C8B-B14F-4D97-AF65-F5344CB8AC3E}">
        <p14:creationId xmlns:p14="http://schemas.microsoft.com/office/powerpoint/2010/main" val="308343152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 servizi </a:t>
            </a:r>
            <a:r>
              <a:rPr lang="it-IT" sz="2400" b="1" dirty="0" smtClean="0">
                <a:solidFill>
                  <a:srgbClr val="F26200"/>
                </a:solidFill>
                <a:latin typeface="Georgia" panose="02040502050405020303" pitchFamily="18" charset="0"/>
              </a:rPr>
              <a:t>base di </a:t>
            </a:r>
            <a:r>
              <a:rPr lang="it-IT" sz="2400" b="1" dirty="0">
                <a:solidFill>
                  <a:srgbClr val="F26200"/>
                </a:solidFill>
                <a:latin typeface="Georgia" panose="02040502050405020303" pitchFamily="18" charset="0"/>
              </a:rPr>
              <a:t>cloud </a:t>
            </a:r>
            <a:r>
              <a:rPr lang="it-IT" sz="2400" b="1" dirty="0" err="1">
                <a:solidFill>
                  <a:srgbClr val="F26200"/>
                </a:solidFill>
                <a:latin typeface="Georgia" panose="02040502050405020303" pitchFamily="18" charset="0"/>
              </a:rPr>
              <a:t>computing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Sempre </a:t>
            </a:r>
            <a:r>
              <a:rPr lang="it-IT" sz="2000" dirty="0"/>
              <a:t>più spesso ci appoggiamo </a:t>
            </a:r>
            <a:r>
              <a:rPr lang="it-IT" sz="2000" dirty="0" smtClean="0"/>
              <a:t>infatti a </a:t>
            </a:r>
            <a:r>
              <a:rPr lang="it-IT" sz="2000" dirty="0"/>
              <a:t>servizi </a:t>
            </a:r>
            <a:r>
              <a:rPr lang="it-IT" sz="2000" dirty="0" smtClean="0"/>
              <a:t>cloud </a:t>
            </a:r>
            <a:r>
              <a:rPr lang="it-IT" sz="2000" dirty="0"/>
              <a:t>(quali </a:t>
            </a:r>
            <a:r>
              <a:rPr lang="it-IT" sz="2000" dirty="0" err="1"/>
              <a:t>Dropbox</a:t>
            </a:r>
            <a:r>
              <a:rPr lang="it-IT" sz="2000" dirty="0"/>
              <a:t>, </a:t>
            </a:r>
            <a:r>
              <a:rPr lang="it-IT" sz="2000" dirty="0" err="1"/>
              <a:t>Onedrive</a:t>
            </a:r>
            <a:r>
              <a:rPr lang="it-IT" sz="2000" dirty="0"/>
              <a:t>, Google Drive, …) </a:t>
            </a:r>
            <a:r>
              <a:rPr lang="it-IT" sz="2000" dirty="0" smtClean="0"/>
              <a:t>soprattutto per salvare sui server fisici dei vari provider file e documenti legati </a:t>
            </a:r>
            <a:r>
              <a:rPr lang="it-IT" sz="2000" dirty="0"/>
              <a:t>alla nostra sfera personale e </a:t>
            </a:r>
            <a:r>
              <a:rPr lang="it-IT" sz="2000" dirty="0" smtClean="0"/>
              <a:t>professionale; ciò ci consente di accedere </a:t>
            </a:r>
            <a:r>
              <a:rPr lang="it-IT" sz="2000" dirty="0"/>
              <a:t>a tali dati </a:t>
            </a:r>
            <a:r>
              <a:rPr lang="it-IT" sz="2000" dirty="0" smtClean="0"/>
              <a:t>indipendentemente da dove ci troviamo e utilizzando </a:t>
            </a:r>
            <a:r>
              <a:rPr lang="it-IT" sz="2000" dirty="0"/>
              <a:t>una pluralità di dispositivi, </a:t>
            </a:r>
            <a:r>
              <a:rPr lang="it-IT" sz="2000" dirty="0" smtClean="0"/>
              <a:t>nonché dandoci </a:t>
            </a:r>
            <a:r>
              <a:rPr lang="it-IT" sz="2000" dirty="0"/>
              <a:t>la possibilità di condividerli in tempo reale con colleghi ed </a:t>
            </a:r>
            <a:r>
              <a:rPr lang="it-IT" sz="2000" dirty="0" smtClean="0"/>
              <a:t>amici.</a:t>
            </a:r>
            <a:endParaRPr lang="it-IT" sz="2000" dirty="0"/>
          </a:p>
          <a:p>
            <a:pPr algn="just">
              <a:lnSpc>
                <a:spcPct val="120000"/>
              </a:lnSpc>
              <a:defRPr/>
            </a:pPr>
            <a:r>
              <a:rPr lang="it-IT" sz="2000" dirty="0" smtClean="0"/>
              <a:t>Sebbene molti utenti considerino il cloud molto </a:t>
            </a:r>
            <a:r>
              <a:rPr lang="it-IT" sz="2000" dirty="0"/>
              <a:t>più </a:t>
            </a:r>
            <a:r>
              <a:rPr lang="it-IT" sz="2000" dirty="0" smtClean="0"/>
              <a:t>sicuro </a:t>
            </a:r>
            <a:r>
              <a:rPr lang="it-IT" sz="2000" dirty="0"/>
              <a:t>rispetto ai nostri </a:t>
            </a:r>
            <a:r>
              <a:rPr lang="it-IT" sz="2000" dirty="0" err="1"/>
              <a:t>device</a:t>
            </a:r>
            <a:r>
              <a:rPr lang="it-IT" sz="2000" dirty="0"/>
              <a:t> portatili, considerato il livello di protezione di </a:t>
            </a:r>
            <a:r>
              <a:rPr lang="it-IT" sz="2000" dirty="0" smtClean="0"/>
              <a:t>cui quei server </a:t>
            </a:r>
            <a:r>
              <a:rPr lang="it-IT" sz="2000" dirty="0"/>
              <a:t>dispongono, occorre tuttavia prestare attenzione a dove salviamo i nostri </a:t>
            </a:r>
            <a:r>
              <a:rPr lang="it-IT" sz="2000" dirty="0" smtClean="0"/>
              <a:t>dati.</a:t>
            </a:r>
          </a:p>
          <a:p>
            <a:pPr algn="just">
              <a:lnSpc>
                <a:spcPct val="120000"/>
              </a:lnSpc>
              <a:defRPr/>
            </a:pPr>
            <a:r>
              <a:rPr lang="it-IT" sz="2000" dirty="0" smtClean="0"/>
              <a:t>La </a:t>
            </a:r>
            <a:r>
              <a:rPr lang="it-IT" sz="2000" dirty="0"/>
              <a:t>maggior parte dei servizi online di cloud </a:t>
            </a:r>
            <a:r>
              <a:rPr lang="it-IT" sz="2000" dirty="0" err="1"/>
              <a:t>storage</a:t>
            </a:r>
            <a:r>
              <a:rPr lang="it-IT" sz="2000" dirty="0"/>
              <a:t> infatti include di default un numero di sottocartelle predefinite, </a:t>
            </a:r>
            <a:r>
              <a:rPr lang="it-IT" sz="2000" dirty="0" smtClean="0"/>
              <a:t>alcune delle quali </a:t>
            </a:r>
            <a:r>
              <a:rPr lang="it-IT" sz="2000" dirty="0"/>
              <a:t>potrebbero essere accessibili alla generalità degli navigatori. Gli utenti dovrebbero fare quindi molta attenzione quando memorizzano i file </a:t>
            </a:r>
            <a:r>
              <a:rPr lang="it-IT" sz="2000" dirty="0" smtClean="0"/>
              <a:t>nella </a:t>
            </a:r>
            <a:r>
              <a:rPr lang="it-IT" sz="2000" dirty="0"/>
              <a:t>cartella pubblica e assicurarsi che i dati </a:t>
            </a:r>
            <a:r>
              <a:rPr lang="it-IT" sz="2000" dirty="0" smtClean="0"/>
              <a:t>riservati </a:t>
            </a:r>
            <a:r>
              <a:rPr lang="it-IT" sz="2000" dirty="0"/>
              <a:t>siano invece memorizzati in cartelle protette</a:t>
            </a:r>
            <a:r>
              <a:rPr lang="it-IT" sz="2000" dirty="0" smtClean="0"/>
              <a: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120</a:t>
            </a:fld>
            <a:endParaRPr lang="it-IT" dirty="0"/>
          </a:p>
        </p:txBody>
      </p:sp>
    </p:spTree>
    <p:extLst>
      <p:ext uri="{BB962C8B-B14F-4D97-AF65-F5344CB8AC3E}">
        <p14:creationId xmlns:p14="http://schemas.microsoft.com/office/powerpoint/2010/main" val="32794414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 servizi base di cloud </a:t>
            </a:r>
            <a:r>
              <a:rPr lang="it-IT" sz="2400" b="1" dirty="0" err="1">
                <a:solidFill>
                  <a:srgbClr val="F26200"/>
                </a:solidFill>
                <a:latin typeface="Georgia" panose="02040502050405020303" pitchFamily="18" charset="0"/>
              </a:rPr>
              <a:t>computing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Non solo. I fornitori di spazio online utilizzano </a:t>
            </a:r>
            <a:r>
              <a:rPr lang="it-IT" sz="2000" dirty="0"/>
              <a:t>una </a:t>
            </a:r>
            <a:r>
              <a:rPr lang="it-IT" sz="2000" dirty="0" smtClean="0"/>
              <a:t>pluralità </a:t>
            </a:r>
            <a:r>
              <a:rPr lang="it-IT" sz="2000" dirty="0"/>
              <a:t>di modelli di business </a:t>
            </a:r>
            <a:r>
              <a:rPr lang="it-IT" sz="2000" dirty="0" smtClean="0"/>
              <a:t>differenti per promuovere le </a:t>
            </a:r>
            <a:r>
              <a:rPr lang="it-IT" sz="2000" dirty="0"/>
              <a:t>loro </a:t>
            </a:r>
            <a:r>
              <a:rPr lang="it-IT" sz="2000" dirty="0" smtClean="0"/>
              <a:t>offerte.</a:t>
            </a:r>
          </a:p>
          <a:p>
            <a:pPr algn="just">
              <a:lnSpc>
                <a:spcPct val="120000"/>
              </a:lnSpc>
              <a:defRPr/>
            </a:pPr>
            <a:r>
              <a:rPr lang="it-IT" sz="2000" dirty="0"/>
              <a:t>Google, </a:t>
            </a:r>
            <a:r>
              <a:rPr lang="it-IT" sz="2000" dirty="0" smtClean="0"/>
              <a:t>ad </a:t>
            </a:r>
            <a:r>
              <a:rPr lang="it-IT" sz="2000" dirty="0"/>
              <a:t>esempio</a:t>
            </a:r>
            <a:r>
              <a:rPr lang="it-IT" sz="2000" dirty="0" smtClean="0"/>
              <a:t>, </a:t>
            </a:r>
            <a:r>
              <a:rPr lang="it-IT" sz="2000" dirty="0"/>
              <a:t>utilizza </a:t>
            </a:r>
            <a:r>
              <a:rPr lang="it-IT" sz="2000" dirty="0" smtClean="0"/>
              <a:t>il suo servizio Drive per </a:t>
            </a:r>
            <a:r>
              <a:rPr lang="it-IT" sz="2000" dirty="0"/>
              <a:t>legare gli utenti a ciò che è generalmente noto come </a:t>
            </a:r>
            <a:r>
              <a:rPr lang="it-IT" sz="2000" dirty="0" smtClean="0"/>
              <a:t>l' "ecosistema </a:t>
            </a:r>
            <a:r>
              <a:rPr lang="it-IT" sz="2000" dirty="0"/>
              <a:t>Google</a:t>
            </a:r>
            <a:r>
              <a:rPr lang="it-IT" sz="2000" dirty="0" smtClean="0"/>
              <a:t>", ossia l'insieme di tutti i suoi servizi, che ruotano intorno la casella di posta elettronica. </a:t>
            </a:r>
            <a:r>
              <a:rPr lang="it-IT" sz="2000" dirty="0"/>
              <a:t>L'uso </a:t>
            </a:r>
            <a:r>
              <a:rPr lang="it-IT" sz="2000" dirty="0" smtClean="0"/>
              <a:t>del servizio Drive tende infatti a favorire </a:t>
            </a:r>
            <a:r>
              <a:rPr lang="it-IT" sz="2000" dirty="0"/>
              <a:t>l'uso </a:t>
            </a:r>
            <a:r>
              <a:rPr lang="it-IT" sz="2000" dirty="0" smtClean="0"/>
              <a:t>anche di </a:t>
            </a:r>
            <a:r>
              <a:rPr lang="it-IT" sz="2000" dirty="0"/>
              <a:t>altri prodotti </a:t>
            </a:r>
            <a:r>
              <a:rPr lang="it-IT" sz="2000" dirty="0" smtClean="0"/>
              <a:t>Google da parte degli utenti. Ciò rappresenta un vantaggio per la società che è facilitata nella raccolta delle preferenze dei </a:t>
            </a:r>
            <a:r>
              <a:rPr lang="it-IT" sz="2000" dirty="0"/>
              <a:t>clienti, </a:t>
            </a:r>
            <a:r>
              <a:rPr lang="it-IT" sz="2000" dirty="0" smtClean="0"/>
              <a:t>aumentando di conseguenza </a:t>
            </a:r>
            <a:r>
              <a:rPr lang="it-IT" sz="2000" dirty="0"/>
              <a:t>l'efficacia degli annunci </a:t>
            </a:r>
            <a:r>
              <a:rPr lang="it-IT" sz="2000" dirty="0" smtClean="0"/>
              <a:t>pubblicitari personalizzati sui singoli utenti.</a:t>
            </a:r>
          </a:p>
          <a:p>
            <a:pPr algn="just">
              <a:lnSpc>
                <a:spcPct val="120000"/>
              </a:lnSpc>
              <a:defRPr/>
            </a:pPr>
            <a:r>
              <a:rPr lang="it-IT" sz="2000" dirty="0" smtClean="0"/>
              <a:t>Box </a:t>
            </a:r>
            <a:r>
              <a:rPr lang="it-IT" sz="2000" dirty="0"/>
              <a:t>e </a:t>
            </a:r>
            <a:r>
              <a:rPr lang="it-IT" sz="2000" dirty="0" err="1"/>
              <a:t>Dropbox</a:t>
            </a:r>
            <a:r>
              <a:rPr lang="it-IT" sz="2000" dirty="0"/>
              <a:t> </a:t>
            </a:r>
            <a:r>
              <a:rPr lang="it-IT" sz="2000" dirty="0" smtClean="0"/>
              <a:t>(solo per citarne due fra i più utilizzati) </a:t>
            </a:r>
            <a:r>
              <a:rPr lang="it-IT" sz="2000" dirty="0"/>
              <a:t>offrono </a:t>
            </a:r>
            <a:r>
              <a:rPr lang="it-IT" sz="2000" dirty="0" smtClean="0"/>
              <a:t>invece gratuitamente </a:t>
            </a:r>
            <a:r>
              <a:rPr lang="it-IT" sz="2000" dirty="0"/>
              <a:t>i loro servizi di base, con l'obiettivo di invogliare i clienti </a:t>
            </a:r>
            <a:r>
              <a:rPr lang="it-IT" sz="2000" dirty="0" smtClean="0"/>
              <a:t>a migrare i loro </a:t>
            </a:r>
            <a:r>
              <a:rPr lang="it-IT" sz="2000" dirty="0"/>
              <a:t>account a una versione </a:t>
            </a:r>
            <a:r>
              <a:rPr lang="it-IT" sz="2000" dirty="0" smtClean="0"/>
              <a:t>più </a:t>
            </a:r>
            <a:r>
              <a:rPr lang="it-IT" sz="2000" dirty="0"/>
              <a:t>avanzata del servizio, a </a:t>
            </a:r>
            <a:r>
              <a:rPr lang="it-IT" sz="2000" dirty="0" smtClean="0"/>
              <a:t>pagamento.</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121</a:t>
            </a:fld>
            <a:endParaRPr lang="it-IT" dirty="0"/>
          </a:p>
        </p:txBody>
      </p:sp>
    </p:spTree>
    <p:extLst>
      <p:ext uri="{BB962C8B-B14F-4D97-AF65-F5344CB8AC3E}">
        <p14:creationId xmlns:p14="http://schemas.microsoft.com/office/powerpoint/2010/main" val="33314542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 servizi base di cloud </a:t>
            </a:r>
            <a:r>
              <a:rPr lang="it-IT" sz="2400" b="1" dirty="0" err="1">
                <a:solidFill>
                  <a:srgbClr val="F26200"/>
                </a:solidFill>
                <a:latin typeface="Georgia" panose="02040502050405020303" pitchFamily="18" charset="0"/>
              </a:rPr>
              <a:t>computing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75173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Sulla scia di una maggiore sensibilità verso la privacy degli utenti, il </a:t>
            </a:r>
            <a:r>
              <a:rPr lang="it-IT" sz="2000" dirty="0"/>
              <a:t>mercato del cloud </a:t>
            </a:r>
            <a:r>
              <a:rPr lang="it-IT" sz="2000" dirty="0" smtClean="0"/>
              <a:t>è stato spesso oggetto di controversie. </a:t>
            </a:r>
            <a:r>
              <a:rPr lang="it-IT" sz="2000" dirty="0"/>
              <a:t>Nel 2012 </a:t>
            </a:r>
            <a:r>
              <a:rPr lang="it-IT" sz="2000" dirty="0" smtClean="0"/>
              <a:t>ad </a:t>
            </a:r>
            <a:r>
              <a:rPr lang="it-IT" sz="2000" dirty="0"/>
              <a:t>esempio </a:t>
            </a:r>
            <a:r>
              <a:rPr lang="it-IT" sz="2000" dirty="0" smtClean="0"/>
              <a:t>Instagram, piattaforma di condivisione della foto, ha </a:t>
            </a:r>
            <a:r>
              <a:rPr lang="it-IT" sz="2000" dirty="0"/>
              <a:t>rivisto i suoi termini di </a:t>
            </a:r>
            <a:r>
              <a:rPr lang="it-IT" sz="2000" dirty="0" smtClean="0"/>
              <a:t>servizio, in </a:t>
            </a:r>
            <a:r>
              <a:rPr lang="it-IT" sz="2000" dirty="0"/>
              <a:t>modo che </a:t>
            </a:r>
            <a:r>
              <a:rPr lang="it-IT" sz="2000" dirty="0" smtClean="0"/>
              <a:t>la società potesse </a:t>
            </a:r>
            <a:r>
              <a:rPr lang="it-IT" sz="2000" dirty="0"/>
              <a:t>utilizzare le </a:t>
            </a:r>
            <a:r>
              <a:rPr lang="it-IT" sz="2000" dirty="0" smtClean="0"/>
              <a:t>immagini caricate dagli utenti a </a:t>
            </a:r>
            <a:r>
              <a:rPr lang="it-IT" sz="2000" dirty="0"/>
              <a:t>propria discrezione, senza alcun compenso per gli utenti </a:t>
            </a:r>
            <a:r>
              <a:rPr lang="it-IT" sz="2000" dirty="0" smtClean="0"/>
              <a:t>finali o una loro preventiva autorizzazione. </a:t>
            </a:r>
            <a:r>
              <a:rPr lang="it-IT" sz="2000" dirty="0"/>
              <a:t>Dopo una </a:t>
            </a:r>
            <a:r>
              <a:rPr lang="it-IT" sz="2000" dirty="0" smtClean="0"/>
              <a:t>serie </a:t>
            </a:r>
            <a:r>
              <a:rPr lang="it-IT" sz="2000" dirty="0"/>
              <a:t>di pressioni </a:t>
            </a:r>
            <a:r>
              <a:rPr lang="it-IT" sz="2000" dirty="0" smtClean="0"/>
              <a:t>da parte della stampa specializzata e dei media</a:t>
            </a:r>
            <a:r>
              <a:rPr lang="it-IT" sz="2000" dirty="0"/>
              <a:t>, Instagram </a:t>
            </a:r>
            <a:r>
              <a:rPr lang="it-IT" sz="2000" dirty="0" smtClean="0"/>
              <a:t>ha deciso di far marcia indietro, sebbene legalmente non </a:t>
            </a:r>
            <a:r>
              <a:rPr lang="it-IT" sz="2000" dirty="0"/>
              <a:t>aveva alcun obbligo </a:t>
            </a:r>
            <a:r>
              <a:rPr lang="it-IT" sz="2000" dirty="0" smtClean="0"/>
              <a:t>di farlo, visto che il servizio era totalmente gratuito per gli utenti.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122</a:t>
            </a:fld>
            <a:endParaRPr lang="it-IT" dirty="0"/>
          </a:p>
        </p:txBody>
      </p:sp>
    </p:spTree>
    <p:extLst>
      <p:ext uri="{BB962C8B-B14F-4D97-AF65-F5344CB8AC3E}">
        <p14:creationId xmlns:p14="http://schemas.microsoft.com/office/powerpoint/2010/main" val="261559619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 servizi base di cloud </a:t>
            </a:r>
            <a:r>
              <a:rPr lang="it-IT" sz="2400" b="1" dirty="0" err="1">
                <a:solidFill>
                  <a:srgbClr val="F26200"/>
                </a:solidFill>
                <a:latin typeface="Georgia" panose="02040502050405020303" pitchFamily="18" charset="0"/>
              </a:rPr>
              <a:t>computing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L'esempio appena visto dovrebbe ricordare a tutti gli utenti, specie se professionali, di leggere sempre le condizioni contrattuali del servizio prima </a:t>
            </a:r>
            <a:r>
              <a:rPr lang="it-IT" sz="2000" dirty="0"/>
              <a:t>di </a:t>
            </a:r>
            <a:r>
              <a:rPr lang="it-IT" sz="2000" dirty="0" smtClean="0"/>
              <a:t>caricare i propri dati online, </a:t>
            </a:r>
            <a:r>
              <a:rPr lang="it-IT" sz="2000" dirty="0"/>
              <a:t>per </a:t>
            </a:r>
            <a:r>
              <a:rPr lang="it-IT" sz="2000" dirty="0" smtClean="0"/>
              <a:t>verificare che </a:t>
            </a:r>
            <a:r>
              <a:rPr lang="it-IT" sz="2000" dirty="0"/>
              <a:t>il servizio </a:t>
            </a:r>
            <a:r>
              <a:rPr lang="it-IT" sz="2000" dirty="0" smtClean="0"/>
              <a:t>di </a:t>
            </a:r>
            <a:r>
              <a:rPr lang="it-IT" sz="2000" dirty="0" err="1" smtClean="0"/>
              <a:t>storage</a:t>
            </a:r>
            <a:r>
              <a:rPr lang="it-IT" sz="2000" dirty="0" smtClean="0"/>
              <a:t> </a:t>
            </a:r>
            <a:r>
              <a:rPr lang="it-IT" sz="2000" dirty="0"/>
              <a:t>non utilizzi i dati in modi che non </a:t>
            </a:r>
            <a:r>
              <a:rPr lang="it-IT" sz="2000" dirty="0" smtClean="0"/>
              <a:t>condividiamo. Ciò potrebbe infatti mettere a rischio la privacy nostra e quella dei nostri clienti.</a:t>
            </a:r>
            <a:endParaRPr lang="it-IT" sz="2000" dirty="0"/>
          </a:p>
          <a:p>
            <a:pPr algn="just">
              <a:lnSpc>
                <a:spcPct val="120000"/>
              </a:lnSpc>
              <a:defRPr/>
            </a:pPr>
            <a:r>
              <a:rPr lang="it-IT" sz="2000" dirty="0" smtClean="0"/>
              <a:t>Alla </a:t>
            </a:r>
            <a:r>
              <a:rPr lang="it-IT" sz="2000" dirty="0"/>
              <a:t>luce </a:t>
            </a:r>
            <a:r>
              <a:rPr lang="it-IT" sz="2000" dirty="0" smtClean="0"/>
              <a:t>dei cambiamenti nei </a:t>
            </a:r>
            <a:r>
              <a:rPr lang="it-IT" sz="2000" dirty="0"/>
              <a:t>modelli di </a:t>
            </a:r>
            <a:r>
              <a:rPr lang="it-IT" sz="2000" dirty="0" smtClean="0"/>
              <a:t>business e vista la crescente importanza dei servizi cloud nel mondo degli affari, sempre più aziende stanno stipulando accordi con fornitori di tali servizi per agevolare il lavoro dei propri collaboratori. Prima di sottoscrivere un servizio in maniera indipendente è dunque sempre meglio verificare che la propria rete non abbia già individuato un fornitore specifico.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123</a:t>
            </a:fld>
            <a:endParaRPr lang="it-IT" dirty="0"/>
          </a:p>
        </p:txBody>
      </p:sp>
    </p:spTree>
    <p:extLst>
      <p:ext uri="{BB962C8B-B14F-4D97-AF65-F5344CB8AC3E}">
        <p14:creationId xmlns:p14="http://schemas.microsoft.com/office/powerpoint/2010/main" val="20231280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 servizi base di cloud </a:t>
            </a:r>
            <a:r>
              <a:rPr lang="it-IT" sz="2400" b="1" dirty="0" err="1">
                <a:solidFill>
                  <a:srgbClr val="F26200"/>
                </a:solidFill>
                <a:latin typeface="Georgia" panose="02040502050405020303" pitchFamily="18" charset="0"/>
              </a:rPr>
              <a:t>computing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5243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Sebbene le numerose forme di protezione a tutela dei dati salvati nel cloud, le informazioni non </a:t>
            </a:r>
            <a:r>
              <a:rPr lang="it-IT" sz="2000" dirty="0"/>
              <a:t>vengono </a:t>
            </a:r>
            <a:r>
              <a:rPr lang="it-IT" sz="2000" dirty="0" smtClean="0"/>
              <a:t>conservate </a:t>
            </a:r>
            <a:r>
              <a:rPr lang="it-IT" sz="2000" dirty="0"/>
              <a:t>in </a:t>
            </a:r>
            <a:r>
              <a:rPr lang="it-IT" sz="2000" dirty="0" smtClean="0"/>
              <a:t>un luogo impenetrabile</a:t>
            </a:r>
            <a:r>
              <a:rPr lang="it-IT" sz="2000" dirty="0"/>
              <a:t>. I dati </a:t>
            </a:r>
            <a:r>
              <a:rPr lang="it-IT" sz="2000" dirty="0" smtClean="0"/>
              <a:t>archiviati salvati nella rete, </a:t>
            </a:r>
            <a:r>
              <a:rPr lang="it-IT" sz="2000" dirty="0"/>
              <a:t>anche </a:t>
            </a:r>
            <a:r>
              <a:rPr lang="it-IT" sz="2000" dirty="0" smtClean="0"/>
              <a:t>utilizzando servizi </a:t>
            </a:r>
            <a:r>
              <a:rPr lang="it-IT" sz="2000" dirty="0"/>
              <a:t>a pagamento, possono essere </a:t>
            </a:r>
            <a:r>
              <a:rPr lang="it-IT" sz="2000" dirty="0" smtClean="0"/>
              <a:t>rubati. </a:t>
            </a:r>
          </a:p>
          <a:p>
            <a:pPr algn="just">
              <a:lnSpc>
                <a:spcPct val="120000"/>
              </a:lnSpc>
              <a:defRPr/>
            </a:pPr>
            <a:endParaRPr lang="it-IT" sz="2000" dirty="0" smtClean="0"/>
          </a:p>
          <a:p>
            <a:pPr algn="just">
              <a:lnSpc>
                <a:spcPct val="120000"/>
              </a:lnSpc>
              <a:defRPr/>
            </a:pPr>
            <a:r>
              <a:rPr lang="it-IT" sz="2000" dirty="0" smtClean="0"/>
              <a:t>Queste </a:t>
            </a:r>
            <a:r>
              <a:rPr lang="it-IT" sz="2000" dirty="0"/>
              <a:t>violazioni si verificano non solo con fornitori </a:t>
            </a:r>
            <a:r>
              <a:rPr lang="it-IT" sz="2000" dirty="0" smtClean="0"/>
              <a:t>meno conosciuti al grande pubblico e dotati di minor budget da dedicare alla sicurezza; anche le aziende </a:t>
            </a:r>
            <a:r>
              <a:rPr lang="it-IT" sz="2000" dirty="0"/>
              <a:t>tecnologiche di alto </a:t>
            </a:r>
            <a:r>
              <a:rPr lang="it-IT" sz="2000" dirty="0" smtClean="0"/>
              <a:t>profilo, con </a:t>
            </a:r>
            <a:r>
              <a:rPr lang="it-IT" sz="2000" dirty="0"/>
              <a:t>brand riconosciuti ed un'elevata reputazione sul </a:t>
            </a:r>
            <a:r>
              <a:rPr lang="it-IT" sz="2000" dirty="0" smtClean="0"/>
              <a:t>mercato, il cui business è proprio l'offerta di tali servizi di </a:t>
            </a:r>
            <a:r>
              <a:rPr lang="it-IT" sz="2000" dirty="0" err="1" smtClean="0"/>
              <a:t>storage</a:t>
            </a:r>
            <a:r>
              <a:rPr lang="it-IT" sz="2000" dirty="0" smtClean="0"/>
              <a:t>, sono esposti a tali rischi. Numerosi infatti ne sono stati </a:t>
            </a:r>
            <a:r>
              <a:rPr lang="it-IT" sz="2000" dirty="0"/>
              <a:t>purtroppo la dimostrazione </a:t>
            </a:r>
            <a:r>
              <a:rPr lang="it-IT" sz="2000" dirty="0" smtClean="0"/>
              <a:t>negli </a:t>
            </a:r>
            <a:r>
              <a:rPr lang="it-IT" sz="2000" dirty="0"/>
              <a:t>anni </a:t>
            </a:r>
            <a:r>
              <a:rPr lang="it-IT" sz="2000" dirty="0" smtClean="0"/>
              <a:t>recenti; tra tutti la violazione che ha colpito Adobe è forse l'esempio più eclatante.</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124</a:t>
            </a:fld>
            <a:endParaRPr lang="it-IT" dirty="0"/>
          </a:p>
        </p:txBody>
      </p:sp>
    </p:spTree>
    <p:extLst>
      <p:ext uri="{BB962C8B-B14F-4D97-AF65-F5344CB8AC3E}">
        <p14:creationId xmlns:p14="http://schemas.microsoft.com/office/powerpoint/2010/main" val="338107397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 servizi base di cloud </a:t>
            </a:r>
            <a:r>
              <a:rPr lang="it-IT" sz="2400" b="1" dirty="0" err="1">
                <a:solidFill>
                  <a:srgbClr val="F26200"/>
                </a:solidFill>
                <a:latin typeface="Georgia" panose="02040502050405020303" pitchFamily="18" charset="0"/>
              </a:rPr>
              <a:t>computing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75173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Nel </a:t>
            </a:r>
            <a:r>
              <a:rPr lang="it-IT" sz="2000" dirty="0"/>
              <a:t>2013 i servizi cloud </a:t>
            </a:r>
            <a:r>
              <a:rPr lang="it-IT" sz="2000" dirty="0" smtClean="0"/>
              <a:t>offerti da </a:t>
            </a:r>
            <a:r>
              <a:rPr lang="it-IT" sz="2000" dirty="0"/>
              <a:t>Adobe sono stati </a:t>
            </a:r>
            <a:r>
              <a:rPr lang="it-IT" sz="2000" dirty="0" smtClean="0"/>
              <a:t>nuovamente violati, dato che un accesso illecito era avvenuto anche in passato. In </a:t>
            </a:r>
            <a:r>
              <a:rPr lang="it-IT" sz="2000" dirty="0"/>
              <a:t>quella che è probabilmente la più grande violazione alla sicurezza che </a:t>
            </a:r>
            <a:r>
              <a:rPr lang="it-IT" sz="2000" dirty="0" smtClean="0"/>
              <a:t>la società ha </a:t>
            </a:r>
            <a:r>
              <a:rPr lang="it-IT" sz="2000" dirty="0"/>
              <a:t>sperimentato fino ad oggi, gli hacker sono stati in grado di penetrare nei server di Adobe e rubare i nomi dei clienti, gli ID, le password, i numeri delle carte di credito e debito </a:t>
            </a:r>
            <a:r>
              <a:rPr lang="it-IT" sz="2000" dirty="0" smtClean="0"/>
              <a:t>cifrate, e molte altre </a:t>
            </a:r>
            <a:r>
              <a:rPr lang="it-IT" sz="2000" dirty="0"/>
              <a:t>informazioni </a:t>
            </a:r>
            <a:r>
              <a:rPr lang="it-IT" sz="2000" dirty="0" smtClean="0"/>
              <a:t>sensibili degli utenti. </a:t>
            </a:r>
            <a:r>
              <a:rPr lang="it-IT" sz="2000" dirty="0"/>
              <a:t>Questo attacco ha esposto quasi 3 milioni di clienti alla perdita dei loro dati </a:t>
            </a:r>
            <a:r>
              <a:rPr lang="it-IT" sz="2000" dirty="0" smtClean="0"/>
              <a:t>più importanti. L'effettiva </a:t>
            </a:r>
            <a:r>
              <a:rPr lang="it-IT" sz="2000" dirty="0"/>
              <a:t>entità del danno </a:t>
            </a:r>
            <a:r>
              <a:rPr lang="it-IT" sz="2000" dirty="0" smtClean="0"/>
              <a:t>subito dai </a:t>
            </a:r>
            <a:r>
              <a:rPr lang="it-IT" sz="2000" dirty="0"/>
              <a:t>clienti che </a:t>
            </a:r>
            <a:r>
              <a:rPr lang="it-IT" sz="2000" dirty="0" smtClean="0"/>
              <a:t>utilizzavano </a:t>
            </a:r>
            <a:r>
              <a:rPr lang="it-IT" sz="2000" dirty="0"/>
              <a:t>il servizio cloud </a:t>
            </a:r>
            <a:r>
              <a:rPr lang="it-IT" sz="2000" dirty="0" smtClean="0"/>
              <a:t>non è mai stata </a:t>
            </a:r>
            <a:r>
              <a:rPr lang="it-IT" sz="2000" dirty="0"/>
              <a:t>completamente </a:t>
            </a:r>
            <a:r>
              <a:rPr lang="it-IT" sz="2000" dirty="0" smtClean="0"/>
              <a:t>stimata, vista l'elevata mole di dati sottratti.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125</a:t>
            </a:fld>
            <a:endParaRPr lang="it-IT" dirty="0"/>
          </a:p>
        </p:txBody>
      </p:sp>
    </p:spTree>
    <p:extLst>
      <p:ext uri="{BB962C8B-B14F-4D97-AF65-F5344CB8AC3E}">
        <p14:creationId xmlns:p14="http://schemas.microsoft.com/office/powerpoint/2010/main" val="277510098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 servizi avanzati di cloud </a:t>
            </a:r>
            <a:r>
              <a:rPr lang="it-IT" sz="2400" b="1" dirty="0" err="1" smtClean="0">
                <a:solidFill>
                  <a:srgbClr val="F26200"/>
                </a:solidFill>
                <a:latin typeface="Georgia" panose="02040502050405020303" pitchFamily="18" charset="0"/>
              </a:rPr>
              <a:t>computing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I servizi cloud devono la loro popolarità alla possibilità di archiviare e </a:t>
            </a:r>
            <a:r>
              <a:rPr lang="it-IT" sz="2000" dirty="0"/>
              <a:t>condividere con </a:t>
            </a:r>
            <a:r>
              <a:rPr lang="it-IT" sz="2000" dirty="0" smtClean="0"/>
              <a:t>chiunque i nostri dati in tempo reale; oggigiorno, tuttavia, il cloud </a:t>
            </a:r>
            <a:r>
              <a:rPr lang="it-IT" sz="2000" dirty="0" err="1" smtClean="0"/>
              <a:t>computing</a:t>
            </a:r>
            <a:r>
              <a:rPr lang="it-IT" sz="2000" dirty="0" smtClean="0"/>
              <a:t> si è evoluto e offre servizi molto più avanzati. Basti pensare alla possibilità di utilizzare i software online, dietro il pagamento di un abbonamento mensile o annuale, anziché acquistare una licenza per l'installazione del programma solo sul proprio computer (i servizi Creative </a:t>
            </a:r>
            <a:r>
              <a:rPr lang="it-IT" sz="2000" dirty="0"/>
              <a:t>Cloud di Adobe </a:t>
            </a:r>
            <a:r>
              <a:rPr lang="it-IT" sz="2000" dirty="0" smtClean="0"/>
              <a:t>e il pacchetto Office </a:t>
            </a:r>
            <a:r>
              <a:rPr lang="it-IT" sz="2000" dirty="0"/>
              <a:t>365 </a:t>
            </a:r>
            <a:r>
              <a:rPr lang="it-IT" sz="2000" dirty="0" smtClean="0"/>
              <a:t>ne sono degli esempi).</a:t>
            </a:r>
            <a:endParaRPr lang="it-IT" sz="2000" dirty="0"/>
          </a:p>
          <a:p>
            <a:pPr algn="just">
              <a:lnSpc>
                <a:spcPct val="120000"/>
              </a:lnSpc>
              <a:defRPr/>
            </a:pPr>
            <a:r>
              <a:rPr lang="it-IT" sz="2000" dirty="0"/>
              <a:t>Questa configurazione </a:t>
            </a:r>
            <a:r>
              <a:rPr lang="it-IT" sz="2000" dirty="0" smtClean="0"/>
              <a:t>sempre più diffusa fra i professionisti offre </a:t>
            </a:r>
            <a:r>
              <a:rPr lang="it-IT" sz="2000" dirty="0"/>
              <a:t>numerosi vantaggi agli utenti, </a:t>
            </a:r>
            <a:r>
              <a:rPr lang="it-IT" sz="2000" dirty="0" smtClean="0"/>
              <a:t>tra cui la possibilità di ricevere gli aggiornamenti futuri del prodotto già inclusi nell'abbonamento; inoltre, i </a:t>
            </a:r>
            <a:r>
              <a:rPr lang="it-IT" sz="2000" dirty="0"/>
              <a:t>prodotti possono essere </a:t>
            </a:r>
            <a:r>
              <a:rPr lang="it-IT" sz="2000" dirty="0" smtClean="0"/>
              <a:t>utilizzati legalmente </a:t>
            </a:r>
            <a:r>
              <a:rPr lang="it-IT" sz="2000" dirty="0"/>
              <a:t>su più computer e dispositivi mobili </a:t>
            </a:r>
            <a:r>
              <a:rPr lang="it-IT" sz="2000" dirty="0" smtClean="0"/>
              <a:t>(talvolta vi sono solo delle restrizioni per l'uso simultaneo su più </a:t>
            </a:r>
            <a:r>
              <a:rPr lang="it-IT" sz="2000" dirty="0" err="1" smtClean="0"/>
              <a:t>device</a:t>
            </a:r>
            <a:r>
              <a:rPr lang="it-IT" sz="2000" dirty="0" smtClean="0"/>
              <a:t>). Infine, nell'abbonamento è di solito compreso anche uno spazio di archiviazione dati di tipo professionale, che offre un servizio più evoluto rispetto ai servizi gratuiti.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126</a:t>
            </a:fld>
            <a:endParaRPr lang="it-IT" dirty="0"/>
          </a:p>
        </p:txBody>
      </p:sp>
    </p:spTree>
    <p:extLst>
      <p:ext uri="{BB962C8B-B14F-4D97-AF65-F5344CB8AC3E}">
        <p14:creationId xmlns:p14="http://schemas.microsoft.com/office/powerpoint/2010/main" val="32633711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 servizi avanzati di cloud </a:t>
            </a:r>
            <a:r>
              <a:rPr lang="it-IT" sz="2400" b="1" dirty="0" err="1">
                <a:solidFill>
                  <a:srgbClr val="F26200"/>
                </a:solidFill>
                <a:latin typeface="Georgia" panose="02040502050405020303" pitchFamily="18" charset="0"/>
              </a:rPr>
              <a:t>computing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01306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Per contro, questo nuovo modo di operare presenta anche alcuni limiti. Essendo previsti dei canoni di abbonamento, se </a:t>
            </a:r>
            <a:r>
              <a:rPr lang="it-IT" sz="2000" dirty="0"/>
              <a:t>l'utente smette di </a:t>
            </a:r>
            <a:r>
              <a:rPr lang="it-IT" sz="2000" dirty="0" smtClean="0"/>
              <a:t>pagare non potrà più utilizzare il servizio, mentre il tradizionale software installato sul proprio computer può </a:t>
            </a:r>
            <a:r>
              <a:rPr lang="it-IT" sz="2000" dirty="0"/>
              <a:t>essere utilizzato </a:t>
            </a:r>
            <a:r>
              <a:rPr lang="it-IT" sz="2000" dirty="0" smtClean="0"/>
              <a:t>senza limiti temporali </a:t>
            </a:r>
            <a:r>
              <a:rPr lang="it-IT" sz="2000" dirty="0"/>
              <a:t>una volta </a:t>
            </a:r>
            <a:r>
              <a:rPr lang="it-IT" sz="2000" dirty="0" smtClean="0"/>
              <a:t>acquistato, sebbene solamente nella sua versione originaria. Inoltre, poiché tali </a:t>
            </a:r>
            <a:r>
              <a:rPr lang="it-IT" sz="2000" dirty="0"/>
              <a:t>prodotti sono virtuali, è necessaria una connessione </a:t>
            </a:r>
            <a:r>
              <a:rPr lang="it-IT" sz="2000" dirty="0" smtClean="0"/>
              <a:t>internet </a:t>
            </a:r>
            <a:r>
              <a:rPr lang="it-IT" sz="2000" dirty="0"/>
              <a:t>costante (o </a:t>
            </a:r>
            <a:r>
              <a:rPr lang="it-IT" sz="2000" dirty="0" smtClean="0"/>
              <a:t>quasi), </a:t>
            </a:r>
            <a:r>
              <a:rPr lang="it-IT" sz="2000" dirty="0"/>
              <a:t>in modo che il software possa </a:t>
            </a:r>
            <a:r>
              <a:rPr lang="it-IT" sz="2000" dirty="0" smtClean="0"/>
              <a:t>ricevere le istruzioni impartire dall'utente in tempo reale.</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127</a:t>
            </a:fld>
            <a:endParaRPr lang="it-IT" dirty="0"/>
          </a:p>
        </p:txBody>
      </p:sp>
    </p:spTree>
    <p:extLst>
      <p:ext uri="{BB962C8B-B14F-4D97-AF65-F5344CB8AC3E}">
        <p14:creationId xmlns:p14="http://schemas.microsoft.com/office/powerpoint/2010/main" val="37219254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 sicurezza dei servizi cloud</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Se il fattore sicurezza </a:t>
            </a:r>
            <a:r>
              <a:rPr lang="it-IT" sz="2000" dirty="0"/>
              <a:t>è </a:t>
            </a:r>
            <a:r>
              <a:rPr lang="it-IT" sz="2000" dirty="0" smtClean="0"/>
              <a:t>alla base di qualsiasi servizio cloud, anche l'affidabilità rappresenta un elemento chiave. Pensiamo ad esempio ai vari servizi di archiviazione online. Cosa </a:t>
            </a:r>
            <a:r>
              <a:rPr lang="it-IT" sz="2000" dirty="0"/>
              <a:t>succede se il servizio cloud non è </a:t>
            </a:r>
            <a:r>
              <a:rPr lang="it-IT" sz="2000" dirty="0" smtClean="0"/>
              <a:t>temporaneamente disponibile, ma il professionista ha bisogno di accedere a dei dati caricati online in quel momento? Se tale ipotesi può sembrare remota, nella realtà anche i fornitori più noti hanno registrato negli anni disservizi, durati talvolta anche alcune ore.</a:t>
            </a:r>
          </a:p>
          <a:p>
            <a:pPr algn="just">
              <a:lnSpc>
                <a:spcPct val="120000"/>
              </a:lnSpc>
              <a:defRPr/>
            </a:pPr>
            <a:endParaRPr lang="it-IT" sz="2000" dirty="0"/>
          </a:p>
          <a:p>
            <a:pPr algn="just">
              <a:lnSpc>
                <a:spcPct val="120000"/>
              </a:lnSpc>
              <a:defRPr/>
            </a:pPr>
            <a:r>
              <a:rPr lang="it-IT" sz="2000" dirty="0" smtClean="0"/>
              <a:t>Di solito se </a:t>
            </a:r>
            <a:r>
              <a:rPr lang="it-IT" sz="2000" dirty="0"/>
              <a:t>un'azienda sta pagando per </a:t>
            </a:r>
            <a:r>
              <a:rPr lang="it-IT" sz="2000" dirty="0" smtClean="0"/>
              <a:t>dei servizi </a:t>
            </a:r>
            <a:r>
              <a:rPr lang="it-IT" sz="2000" dirty="0"/>
              <a:t>cloud, l'accordo </a:t>
            </a:r>
            <a:r>
              <a:rPr lang="it-IT" sz="2000" dirty="0" smtClean="0"/>
              <a:t>prevede il pagamento di una penale da parte del fornitore, in funzione del livello </a:t>
            </a:r>
            <a:r>
              <a:rPr lang="it-IT" sz="2000" dirty="0"/>
              <a:t>del disservizio </a:t>
            </a:r>
            <a:r>
              <a:rPr lang="it-IT" sz="2000" dirty="0" smtClean="0"/>
              <a:t>registrato e della sua durata. A livello di singolo professionista, la stipula di simili accordi è invece più difficile, sebbene i termini contrattuali potrebbero far riferimento anche a tali eventualità. Per i servizi gratuiti rivolti ai privati, invece, non esiste nessuna garanzia di questo genere.</a:t>
            </a:r>
          </a:p>
          <a:p>
            <a:pPr algn="just">
              <a:lnSpc>
                <a:spcPct val="120000"/>
              </a:lnSpc>
              <a:defRPr/>
            </a:pPr>
            <a:r>
              <a:rPr lang="it-IT" sz="2000" dirty="0" smtClean="0"/>
              <a:t>Il professionista che dipenda completamente dai provider online può perdere in produttività, reddito e reputazione in presenza di disservizi dovuti al fornitore oppure a problemi legati alla connessione, non riuscendo purtroppo ad ottenere nulla in contropartita dei danni subiti.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128</a:t>
            </a:fld>
            <a:endParaRPr lang="it-IT" dirty="0"/>
          </a:p>
        </p:txBody>
      </p:sp>
    </p:spTree>
    <p:extLst>
      <p:ext uri="{BB962C8B-B14F-4D97-AF65-F5344CB8AC3E}">
        <p14:creationId xmlns:p14="http://schemas.microsoft.com/office/powerpoint/2010/main" val="269493390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dei servizi cloud</a:t>
            </a: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Come </a:t>
            </a:r>
            <a:r>
              <a:rPr lang="it-IT" sz="2000" dirty="0"/>
              <a:t>con qualsiasi </a:t>
            </a:r>
            <a:r>
              <a:rPr lang="it-IT" sz="2000" dirty="0" smtClean="0"/>
              <a:t>altro servizio, dunque, </a:t>
            </a:r>
            <a:r>
              <a:rPr lang="it-IT" sz="2000" dirty="0"/>
              <a:t>è importante pensare a come </a:t>
            </a:r>
            <a:r>
              <a:rPr lang="it-IT" sz="2000" dirty="0" smtClean="0"/>
              <a:t>è </a:t>
            </a:r>
            <a:r>
              <a:rPr lang="it-IT" sz="2000" dirty="0"/>
              <a:t>necessario utilizzare </a:t>
            </a:r>
            <a:r>
              <a:rPr lang="it-IT" sz="2000" dirty="0" smtClean="0"/>
              <a:t>le possibilità messe a disposizione del cloud. Un valido motivo per </a:t>
            </a:r>
            <a:r>
              <a:rPr lang="it-IT" sz="2000" dirty="0"/>
              <a:t>l'utilizzo </a:t>
            </a:r>
            <a:r>
              <a:rPr lang="it-IT" sz="2000" dirty="0" smtClean="0"/>
              <a:t>de servizi di archiviazione online è ad esempio il backup dei nostri </a:t>
            </a:r>
            <a:r>
              <a:rPr lang="it-IT" sz="2000" dirty="0" err="1" smtClean="0"/>
              <a:t>device</a:t>
            </a:r>
            <a:r>
              <a:rPr lang="it-IT" sz="2000" dirty="0" smtClean="0"/>
              <a:t> (computer, </a:t>
            </a:r>
            <a:r>
              <a:rPr lang="it-IT" sz="2000" dirty="0" err="1" smtClean="0"/>
              <a:t>tablet</a:t>
            </a:r>
            <a:r>
              <a:rPr lang="it-IT" sz="2000" dirty="0" smtClean="0"/>
              <a:t>, cellulari, …), in aggiunta ad una copia degli stessi su un dispositivo fisico (es. un hard disk esterno).</a:t>
            </a:r>
          </a:p>
          <a:p>
            <a:pPr algn="just">
              <a:lnSpc>
                <a:spcPct val="120000"/>
              </a:lnSpc>
              <a:defRPr/>
            </a:pPr>
            <a:r>
              <a:rPr lang="it-IT" sz="2000" dirty="0" smtClean="0"/>
              <a:t>Il </a:t>
            </a:r>
            <a:r>
              <a:rPr lang="it-IT" sz="2000" dirty="0"/>
              <a:t>cloud offre </a:t>
            </a:r>
            <a:r>
              <a:rPr lang="it-IT" sz="2000" dirty="0" smtClean="0"/>
              <a:t>infatti un </a:t>
            </a:r>
            <a:r>
              <a:rPr lang="it-IT" sz="2000" dirty="0"/>
              <a:t>modo conveniente </a:t>
            </a:r>
            <a:r>
              <a:rPr lang="it-IT" sz="2000" dirty="0" smtClean="0"/>
              <a:t>e di facile utilizzo per evitare che lo smarrimento o il furto del nostro computer o del telefono, oppure un crash improvviso del nostro hard disk, comporti la </a:t>
            </a:r>
            <a:r>
              <a:rPr lang="it-IT" sz="2000" dirty="0"/>
              <a:t>perdita </a:t>
            </a:r>
            <a:r>
              <a:rPr lang="it-IT" sz="2000" dirty="0" smtClean="0"/>
              <a:t>parziale o totale dei dati o anche solo perdite di produttività, se il dispositivo fisico di backup con la copia dei dati non è in quel momento a nostra disposizione. I dati, infatti, hanno un valore molto più importante rispetto al dispositivo perso e rubato.</a:t>
            </a:r>
          </a:p>
          <a:p>
            <a:pPr algn="just">
              <a:lnSpc>
                <a:spcPct val="120000"/>
              </a:lnSpc>
              <a:defRPr/>
            </a:pPr>
            <a:r>
              <a:rPr lang="it-IT" sz="2000" dirty="0" smtClean="0"/>
              <a:t>Il </a:t>
            </a:r>
            <a:r>
              <a:rPr lang="it-IT" sz="2000" dirty="0"/>
              <a:t>cloud offre inoltre un </a:t>
            </a:r>
            <a:r>
              <a:rPr lang="it-IT" sz="2000" dirty="0" smtClean="0"/>
              <a:t>più agevole </a:t>
            </a:r>
            <a:r>
              <a:rPr lang="it-IT" sz="2000" dirty="0"/>
              <a:t>accesso ai dati </a:t>
            </a:r>
            <a:r>
              <a:rPr lang="it-IT" sz="2000" dirty="0" smtClean="0"/>
              <a:t>da più </a:t>
            </a:r>
            <a:r>
              <a:rPr lang="it-IT" sz="2000" dirty="0"/>
              <a:t>postazioni e </a:t>
            </a:r>
            <a:r>
              <a:rPr lang="it-IT" sz="2000" dirty="0" smtClean="0"/>
              <a:t>dispositivi, </a:t>
            </a:r>
            <a:r>
              <a:rPr lang="it-IT" sz="2000" dirty="0"/>
              <a:t>e un modo </a:t>
            </a:r>
            <a:r>
              <a:rPr lang="it-IT" sz="2000" dirty="0" smtClean="0"/>
              <a:t>più immediato per </a:t>
            </a:r>
            <a:r>
              <a:rPr lang="it-IT" sz="2000" dirty="0"/>
              <a:t>condividere file con colleghi, amici e familiari. È molto più facile condividere i dati </a:t>
            </a:r>
            <a:r>
              <a:rPr lang="it-IT" sz="2000" dirty="0" smtClean="0"/>
              <a:t>mediante servizi cloud, </a:t>
            </a:r>
            <a:r>
              <a:rPr lang="it-IT" sz="2000" dirty="0"/>
              <a:t>piuttosto che con </a:t>
            </a:r>
            <a:r>
              <a:rPr lang="it-IT" sz="2000" dirty="0" smtClean="0"/>
              <a:t>gli strumenti tradizionali.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129</a:t>
            </a:fld>
            <a:endParaRPr lang="it-IT" dirty="0"/>
          </a:p>
        </p:txBody>
      </p:sp>
    </p:spTree>
    <p:extLst>
      <p:ext uri="{BB962C8B-B14F-4D97-AF65-F5344CB8AC3E}">
        <p14:creationId xmlns:p14="http://schemas.microsoft.com/office/powerpoint/2010/main" val="141270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Introduzione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Partendo </a:t>
            </a:r>
            <a:r>
              <a:rPr lang="it-IT" sz="2000" dirty="0">
                <a:cs typeface="Arial" charset="0"/>
              </a:rPr>
              <a:t>dalla certezza che anche le più sicure tecnologie sono vulnerabili, ne deriva quindi che prima o poi tutti noi saremo in un futuro più o meno prossimo obiettivi di attacchi informatici; l'unico modo per uscire indenni o quanto meno </a:t>
            </a:r>
            <a:r>
              <a:rPr lang="it-IT" sz="2000" dirty="0" smtClean="0">
                <a:cs typeface="Arial" charset="0"/>
              </a:rPr>
              <a:t>con </a:t>
            </a:r>
            <a:r>
              <a:rPr lang="it-IT" sz="2000" dirty="0">
                <a:cs typeface="Arial" charset="0"/>
              </a:rPr>
              <a:t>pochi </a:t>
            </a:r>
            <a:r>
              <a:rPr lang="it-IT" sz="2000" dirty="0" smtClean="0">
                <a:cs typeface="Arial" charset="0"/>
              </a:rPr>
              <a:t>lividi </a:t>
            </a:r>
            <a:r>
              <a:rPr lang="it-IT" sz="2000" dirty="0">
                <a:cs typeface="Arial" charset="0"/>
              </a:rPr>
              <a:t>e quello di essere pronti a tale eventualità </a:t>
            </a:r>
            <a:r>
              <a:rPr lang="it-IT" sz="2000" dirty="0" smtClean="0">
                <a:cs typeface="Arial" charset="0"/>
              </a:rPr>
              <a:t>ed iniziare fin da subito a </a:t>
            </a:r>
            <a:r>
              <a:rPr lang="it-IT" sz="2000" dirty="0">
                <a:cs typeface="Arial" charset="0"/>
              </a:rPr>
              <a:t>predisporre delle precauzioni per mettere al sicuro quello che per noi è importante a livello professionale e privato.</a:t>
            </a:r>
          </a:p>
          <a:p>
            <a:pPr algn="just">
              <a:lnSpc>
                <a:spcPct val="120000"/>
              </a:lnSpc>
              <a:defRPr/>
            </a:pPr>
            <a:r>
              <a:rPr lang="it-IT" sz="2000" dirty="0">
                <a:cs typeface="Arial" charset="0"/>
              </a:rPr>
              <a:t>Aspettandoci </a:t>
            </a:r>
            <a:r>
              <a:rPr lang="it-IT" sz="2000" dirty="0" smtClean="0">
                <a:cs typeface="Arial" charset="0"/>
              </a:rPr>
              <a:t>tale </a:t>
            </a:r>
            <a:r>
              <a:rPr lang="it-IT" sz="2000" dirty="0">
                <a:cs typeface="Arial" charset="0"/>
              </a:rPr>
              <a:t>attacco, è naturale che saremo costantemente attenti a monitorare i fattori di rischio a cui siamo esposti </a:t>
            </a:r>
            <a:r>
              <a:rPr lang="it-IT" sz="2000" dirty="0" smtClean="0">
                <a:cs typeface="Arial" charset="0"/>
              </a:rPr>
              <a:t>e ad adeguare </a:t>
            </a:r>
            <a:r>
              <a:rPr lang="it-IT" sz="2000" dirty="0">
                <a:cs typeface="Arial" charset="0"/>
              </a:rPr>
              <a:t>le misure di sicurezza </a:t>
            </a:r>
            <a:r>
              <a:rPr lang="it-IT" sz="2000" dirty="0" smtClean="0">
                <a:cs typeface="Arial" charset="0"/>
              </a:rPr>
              <a:t>messe </a:t>
            </a:r>
            <a:r>
              <a:rPr lang="it-IT" sz="2000" dirty="0">
                <a:cs typeface="Arial" charset="0"/>
              </a:rPr>
              <a:t>in </a:t>
            </a:r>
            <a:r>
              <a:rPr lang="it-IT" sz="2000" dirty="0" smtClean="0">
                <a:cs typeface="Arial" charset="0"/>
              </a:rPr>
              <a:t>atto per </a:t>
            </a:r>
            <a:r>
              <a:rPr lang="it-IT" sz="2000" dirty="0">
                <a:cs typeface="Arial" charset="0"/>
              </a:rPr>
              <a:t>rispondere ai più alti standard di sicurezza presenti sul mercato.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13</a:t>
            </a:fld>
            <a:endParaRPr lang="it-IT" dirty="0"/>
          </a:p>
        </p:txBody>
      </p:sp>
    </p:spTree>
    <p:extLst>
      <p:ext uri="{BB962C8B-B14F-4D97-AF65-F5344CB8AC3E}">
        <p14:creationId xmlns:p14="http://schemas.microsoft.com/office/powerpoint/2010/main" val="9083588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dei servizi cloud</a:t>
            </a: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Data </a:t>
            </a:r>
            <a:r>
              <a:rPr lang="it-IT" sz="2000" dirty="0"/>
              <a:t>l'importanza </a:t>
            </a:r>
            <a:r>
              <a:rPr lang="it-IT" sz="2000" dirty="0" smtClean="0"/>
              <a:t>che il cloud ricopre nella professione, è </a:t>
            </a:r>
            <a:r>
              <a:rPr lang="it-IT" sz="2000" dirty="0"/>
              <a:t>fondamentale dedicare del tempo </a:t>
            </a:r>
            <a:r>
              <a:rPr lang="it-IT" sz="2000" dirty="0" smtClean="0"/>
              <a:t>per cercare quei servizi online (es. di </a:t>
            </a:r>
            <a:r>
              <a:rPr lang="it-IT" sz="2000" dirty="0" err="1" smtClean="0"/>
              <a:t>storage</a:t>
            </a:r>
            <a:r>
              <a:rPr lang="it-IT" sz="2000" dirty="0" smtClean="0"/>
              <a:t>) che più si adattano al nostro modo di operare, verificandone l'affidabilità</a:t>
            </a:r>
            <a:r>
              <a:rPr lang="it-IT" sz="2000" dirty="0"/>
              <a:t>, la sicurezza e le </a:t>
            </a:r>
            <a:r>
              <a:rPr lang="it-IT" sz="2000" dirty="0" smtClean="0"/>
              <a:t>varie offerte dei vari fornitori. </a:t>
            </a:r>
            <a:r>
              <a:rPr lang="it-IT" sz="2000" dirty="0"/>
              <a:t>Per </a:t>
            </a:r>
            <a:r>
              <a:rPr lang="it-IT" sz="2000" dirty="0" smtClean="0"/>
              <a:t>gli utenti meno esperti, un buon punto di partenza possono essere anche le riviste specializzate che periodicamente stilano classifiche dei vari provider, evidenziando vantaggi e limiti dei loro servizi. </a:t>
            </a:r>
          </a:p>
          <a:p>
            <a:pPr algn="just">
              <a:lnSpc>
                <a:spcPct val="120000"/>
              </a:lnSpc>
              <a:defRPr/>
            </a:pPr>
            <a:r>
              <a:rPr lang="it-IT" sz="2000" dirty="0" smtClean="0"/>
              <a:t>Il </a:t>
            </a:r>
            <a:r>
              <a:rPr lang="it-IT" sz="2000" dirty="0"/>
              <a:t>modo in cui </a:t>
            </a:r>
            <a:r>
              <a:rPr lang="it-IT" sz="2000" dirty="0" smtClean="0"/>
              <a:t>l'utente utilizza </a:t>
            </a:r>
            <a:r>
              <a:rPr lang="it-IT" sz="2000" dirty="0"/>
              <a:t>il cloud </a:t>
            </a:r>
            <a:r>
              <a:rPr lang="it-IT" sz="2000" dirty="0" smtClean="0"/>
              <a:t>influisce infatti direttamente sul livello di </a:t>
            </a:r>
            <a:r>
              <a:rPr lang="it-IT" sz="2000" dirty="0"/>
              <a:t>protezione dei </a:t>
            </a:r>
            <a:r>
              <a:rPr lang="it-IT" sz="2000" dirty="0" smtClean="0"/>
              <a:t>dati in suo possesso. Come visto in precedenza, è infatti importante prestare massima attenzione quando si accede a  servizi cloud, specie da computer </a:t>
            </a:r>
            <a:r>
              <a:rPr lang="it-IT" sz="2000" dirty="0"/>
              <a:t>pubblici o </a:t>
            </a:r>
            <a:r>
              <a:rPr lang="it-IT" sz="2000" dirty="0" smtClean="0"/>
              <a:t>tramite reti </a:t>
            </a:r>
            <a:r>
              <a:rPr lang="it-IT" sz="2000" dirty="0"/>
              <a:t>wireless </a:t>
            </a:r>
            <a:r>
              <a:rPr lang="it-IT" sz="2000" dirty="0" smtClean="0"/>
              <a:t>non protette. Il rischio di violazione delle informazioni nei nostri account online è reale; se </a:t>
            </a:r>
            <a:r>
              <a:rPr lang="it-IT" sz="2000" dirty="0"/>
              <a:t>i dati sono importanti, accedervi in </a:t>
            </a:r>
            <a:r>
              <a:rPr lang="it-IT" sz="2000" dirty="0" smtClean="0"/>
              <a:t>una maniera poco sicura non è forse la decisione più saggia. Anche l'utilizzo di cartelle pubbliche presenti di default nei vari servizi di archiviazione non è un buon metodo di archiviazione di dati sensibili.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130</a:t>
            </a:fld>
            <a:endParaRPr lang="it-IT" dirty="0"/>
          </a:p>
        </p:txBody>
      </p:sp>
    </p:spTree>
    <p:extLst>
      <p:ext uri="{BB962C8B-B14F-4D97-AF65-F5344CB8AC3E}">
        <p14:creationId xmlns:p14="http://schemas.microsoft.com/office/powerpoint/2010/main" val="180352885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dei servizi cloud</a:t>
            </a:r>
          </a:p>
        </p:txBody>
      </p:sp>
      <p:sp>
        <p:nvSpPr>
          <p:cNvPr id="11" name="Text Box 6"/>
          <p:cNvSpPr txBox="1">
            <a:spLocks noChangeArrowheads="1"/>
          </p:cNvSpPr>
          <p:nvPr/>
        </p:nvSpPr>
        <p:spPr bwMode="auto">
          <a:xfrm>
            <a:off x="414743" y="1124744"/>
            <a:ext cx="8322696" cy="267765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Se veniamo infine a conoscenza che </a:t>
            </a:r>
            <a:r>
              <a:rPr lang="it-IT" sz="2000" dirty="0"/>
              <a:t>il </a:t>
            </a:r>
            <a:r>
              <a:rPr lang="it-IT" sz="2000" dirty="0" smtClean="0"/>
              <a:t>nostro provider </a:t>
            </a:r>
            <a:r>
              <a:rPr lang="it-IT" sz="2000" dirty="0"/>
              <a:t>ha </a:t>
            </a:r>
            <a:r>
              <a:rPr lang="it-IT" sz="2000" dirty="0" smtClean="0"/>
              <a:t>subìto </a:t>
            </a:r>
            <a:r>
              <a:rPr lang="it-IT" sz="2000" dirty="0"/>
              <a:t>una violazione dei </a:t>
            </a:r>
            <a:r>
              <a:rPr lang="it-IT" sz="2000" dirty="0" smtClean="0"/>
              <a:t>dati, anche se non siamo stati direttamente colpiti, è opportuno modificare immediatamente </a:t>
            </a:r>
            <a:r>
              <a:rPr lang="it-IT" sz="2000" dirty="0"/>
              <a:t>la </a:t>
            </a:r>
            <a:r>
              <a:rPr lang="it-IT" sz="2000" dirty="0" smtClean="0"/>
              <a:t>credenziali di accesso.</a:t>
            </a:r>
          </a:p>
          <a:p>
            <a:pPr algn="just">
              <a:lnSpc>
                <a:spcPct val="120000"/>
              </a:lnSpc>
              <a:defRPr/>
            </a:pPr>
            <a:r>
              <a:rPr lang="it-IT" sz="2000" dirty="0" smtClean="0"/>
              <a:t>Da ultimo, è importante </a:t>
            </a:r>
            <a:r>
              <a:rPr lang="it-IT" sz="2000" dirty="0"/>
              <a:t>esaminare periodicamente i dati archiviati </a:t>
            </a:r>
            <a:r>
              <a:rPr lang="it-IT" sz="2000" dirty="0" smtClean="0"/>
              <a:t>in rete e </a:t>
            </a:r>
            <a:r>
              <a:rPr lang="it-IT" sz="2000" dirty="0"/>
              <a:t>rimuovere i file che non </a:t>
            </a:r>
            <a:r>
              <a:rPr lang="it-IT" sz="2000" dirty="0" smtClean="0"/>
              <a:t>è </a:t>
            </a:r>
            <a:r>
              <a:rPr lang="it-IT" sz="2000" dirty="0"/>
              <a:t>più necessario </a:t>
            </a:r>
            <a:r>
              <a:rPr lang="it-IT" sz="2000" dirty="0" smtClean="0"/>
              <a:t>tenere archiviati. Violazioni del nostro account in futuro permetterebbero ai criminali di avere accesso ad informazioni, che potevano nascondere loro.</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131</a:t>
            </a:fld>
            <a:endParaRPr lang="it-IT" dirty="0"/>
          </a:p>
        </p:txBody>
      </p:sp>
    </p:spTree>
    <p:extLst>
      <p:ext uri="{BB962C8B-B14F-4D97-AF65-F5344CB8AC3E}">
        <p14:creationId xmlns:p14="http://schemas.microsoft.com/office/powerpoint/2010/main" val="190979477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L'accesso a internet</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85972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Come visto, il cloud </a:t>
            </a:r>
            <a:r>
              <a:rPr lang="it-IT" sz="2000" dirty="0" err="1"/>
              <a:t>computing</a:t>
            </a:r>
            <a:r>
              <a:rPr lang="it-IT" sz="2000" dirty="0"/>
              <a:t> dipende anche da una connessione internet stabile. Se la connessione non è affidabile, i servizi cloud potrebbero non funzionare correttamente. È opportuno dunque pensare a quali tipologie di concessione utilizzare, specie se </a:t>
            </a:r>
            <a:r>
              <a:rPr lang="it-IT" sz="2000" dirty="0" smtClean="0"/>
              <a:t>vogliamo utilizzare </a:t>
            </a:r>
            <a:r>
              <a:rPr lang="it-IT" sz="2000" dirty="0"/>
              <a:t>tali servizi al di fuori </a:t>
            </a:r>
            <a:r>
              <a:rPr lang="it-IT" sz="2000" dirty="0" smtClean="0"/>
              <a:t>dell'ufficio </a:t>
            </a:r>
            <a:r>
              <a:rPr lang="it-IT" sz="2000" dirty="0"/>
              <a:t>o della </a:t>
            </a:r>
            <a:r>
              <a:rPr lang="it-IT" sz="2000" dirty="0" smtClean="0"/>
              <a:t>nostra abitazione</a:t>
            </a:r>
            <a:r>
              <a:rPr lang="it-IT" sz="2000" dirty="0"/>
              <a:t>, come ad esempio in </a:t>
            </a:r>
            <a:r>
              <a:rPr lang="it-IT" sz="2000" dirty="0" smtClean="0"/>
              <a:t>viaggio. Oggigiorno abbiamo un'estrema familiarità con le connessioni internet </a:t>
            </a:r>
            <a:r>
              <a:rPr lang="it-IT" sz="2000" dirty="0" err="1" smtClean="0"/>
              <a:t>wi-fi</a:t>
            </a:r>
            <a:r>
              <a:rPr lang="it-IT" sz="2000" dirty="0" smtClean="0"/>
              <a:t> e le diamo per scontato ovunque ci troviamo (negli </a:t>
            </a:r>
            <a:r>
              <a:rPr lang="it-IT" sz="2000" dirty="0"/>
              <a:t>aeroporti, nelle stazioni </a:t>
            </a:r>
            <a:r>
              <a:rPr lang="it-IT" sz="2000" dirty="0" smtClean="0"/>
              <a:t>ferroviarie, </a:t>
            </a:r>
            <a:r>
              <a:rPr lang="it-IT" sz="2000" dirty="0"/>
              <a:t>nelle caffetterie, </a:t>
            </a:r>
            <a:r>
              <a:rPr lang="it-IT" sz="2000" dirty="0" smtClean="0"/>
              <a:t>negli </a:t>
            </a:r>
            <a:r>
              <a:rPr lang="it-IT" sz="2000" dirty="0"/>
              <a:t>hotel, nei ristoranti, </a:t>
            </a:r>
            <a:r>
              <a:rPr lang="it-IT" sz="2000" dirty="0" smtClean="0"/>
              <a:t>nei </a:t>
            </a:r>
            <a:r>
              <a:rPr lang="it-IT" sz="2000" dirty="0"/>
              <a:t>centri congressi, </a:t>
            </a:r>
            <a:r>
              <a:rPr lang="it-IT" sz="2000" dirty="0" smtClean="0"/>
              <a:t>oltre che  nelle </a:t>
            </a:r>
            <a:r>
              <a:rPr lang="it-IT" sz="2000" dirty="0"/>
              <a:t>nostre case e </a:t>
            </a:r>
            <a:r>
              <a:rPr lang="it-IT" sz="2000" dirty="0" smtClean="0"/>
              <a:t>nel luogo di lavoro, ovviamente). La nostra aspettativa è che funzionino, ossia che ci permettano di controllare la posta, navigare e lavorare, più o meno come da casa o dall'ufficio. Purtroppo, soprattutto quando tutto sembra funzionare correttamente, ci dimentichiamo di valutarne la sicurezza.</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132</a:t>
            </a:fld>
            <a:endParaRPr lang="it-IT" dirty="0"/>
          </a:p>
        </p:txBody>
      </p:sp>
    </p:spTree>
    <p:extLst>
      <p:ext uri="{BB962C8B-B14F-4D97-AF65-F5344CB8AC3E}">
        <p14:creationId xmlns:p14="http://schemas.microsoft.com/office/powerpoint/2010/main" val="368050412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L'accesso a </a:t>
            </a:r>
            <a:r>
              <a:rPr lang="it-IT" sz="2400" b="1" dirty="0" smtClean="0">
                <a:solidFill>
                  <a:srgbClr val="F26200"/>
                </a:solidFill>
                <a:latin typeface="Georgia" panose="02040502050405020303" pitchFamily="18" charset="0"/>
              </a:rPr>
              <a:t>internet da casa o dall'ufficio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La maggior parte di noi nell'ambiente domestico o professionale utilizza un servizio wireless di connessione ad internet creato dall'operatore telefonico a cui accede mediante una </a:t>
            </a:r>
            <a:r>
              <a:rPr lang="it-IT" sz="2000" dirty="0"/>
              <a:t>combinazione nome utente / </a:t>
            </a:r>
            <a:r>
              <a:rPr lang="it-IT" sz="2000" dirty="0" smtClean="0"/>
              <a:t>password. </a:t>
            </a:r>
            <a:r>
              <a:rPr lang="it-IT" sz="2000" dirty="0"/>
              <a:t>Sebbene </a:t>
            </a:r>
            <a:r>
              <a:rPr lang="it-IT" sz="2000" dirty="0" smtClean="0"/>
              <a:t>sia possibile cambiare le impostazioni </a:t>
            </a:r>
            <a:r>
              <a:rPr lang="it-IT" sz="2000" dirty="0"/>
              <a:t>predefinite </a:t>
            </a:r>
            <a:r>
              <a:rPr lang="it-IT" sz="2000" dirty="0" smtClean="0"/>
              <a:t>del </a:t>
            </a:r>
            <a:r>
              <a:rPr lang="it-IT" sz="2000" dirty="0"/>
              <a:t>sistema, </a:t>
            </a:r>
            <a:r>
              <a:rPr lang="it-IT" sz="2000" dirty="0" smtClean="0"/>
              <a:t>ancora oggi soli pochi utenti modificano le credenziali di default, permettendo agli hacker di accedere facilmente alla rete, sfruttando </a:t>
            </a:r>
            <a:r>
              <a:rPr lang="it-IT" sz="2000" dirty="0"/>
              <a:t>le credenziali predefinite </a:t>
            </a:r>
            <a:r>
              <a:rPr lang="it-IT" sz="2000" dirty="0" smtClean="0"/>
              <a:t>facilmente recuperabili su internet. L'accesso alla rete domestica o dell'ufficio rappresenta infatti il primo passo per la sottrazione o l'utilizzo improprio di dati riservati contenuti nei vari dispositivi collegati a queste. </a:t>
            </a:r>
          </a:p>
          <a:p>
            <a:pPr algn="just">
              <a:lnSpc>
                <a:spcPct val="120000"/>
              </a:lnSpc>
              <a:defRPr/>
            </a:pPr>
            <a:r>
              <a:rPr lang="it-IT" sz="2000" dirty="0" smtClean="0"/>
              <a:t>Le stesse precauzioni di modifica delle credenziali originarie dovrebbero essere messe in atto quando l'utente acquista nuovi router di rete. Gli utenti che </a:t>
            </a:r>
            <a:r>
              <a:rPr lang="it-IT" sz="2000" dirty="0"/>
              <a:t>scelgono </a:t>
            </a:r>
            <a:r>
              <a:rPr lang="it-IT" sz="2000" dirty="0" smtClean="0"/>
              <a:t>o che </a:t>
            </a:r>
            <a:r>
              <a:rPr lang="it-IT" sz="2000" dirty="0"/>
              <a:t>non pensano </a:t>
            </a:r>
            <a:r>
              <a:rPr lang="it-IT" sz="2000" dirty="0" smtClean="0"/>
              <a:t>sia necessario cambiare </a:t>
            </a:r>
            <a:r>
              <a:rPr lang="it-IT" sz="2000" dirty="0"/>
              <a:t>queste credenziali si stanno </a:t>
            </a:r>
            <a:r>
              <a:rPr lang="it-IT" sz="2000" dirty="0" smtClean="0"/>
              <a:t>esponendo ad ulteriori rischi inutili.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133</a:t>
            </a:fld>
            <a:endParaRPr lang="it-IT" dirty="0"/>
          </a:p>
        </p:txBody>
      </p:sp>
    </p:spTree>
    <p:extLst>
      <p:ext uri="{BB962C8B-B14F-4D97-AF65-F5344CB8AC3E}">
        <p14:creationId xmlns:p14="http://schemas.microsoft.com/office/powerpoint/2010/main" val="291246374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L'accesso a internet da casa o dall'ufficio</a:t>
            </a: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Al pari delle altre forme di protezione, sono </a:t>
            </a:r>
            <a:r>
              <a:rPr lang="it-IT" sz="2000" dirty="0"/>
              <a:t>stati sviluppati </a:t>
            </a:r>
            <a:r>
              <a:rPr lang="it-IT" sz="2000" dirty="0" smtClean="0"/>
              <a:t>nel corso degli ultimi due decenni diversi </a:t>
            </a:r>
            <a:r>
              <a:rPr lang="it-IT" sz="2000" dirty="0"/>
              <a:t>metodi </a:t>
            </a:r>
            <a:r>
              <a:rPr lang="it-IT" sz="2000" dirty="0" smtClean="0"/>
              <a:t>sempre più sofisticati </a:t>
            </a:r>
            <a:r>
              <a:rPr lang="it-IT" sz="2000" dirty="0"/>
              <a:t>di crittografia per proteggere i dati degli utenti finali dai criminali </a:t>
            </a:r>
            <a:r>
              <a:rPr lang="it-IT" sz="2000" dirty="0" smtClean="0"/>
              <a:t>informatici, che </a:t>
            </a:r>
            <a:r>
              <a:rPr lang="it-IT" sz="2000" dirty="0"/>
              <a:t>cercano di rubarli. </a:t>
            </a:r>
            <a:r>
              <a:rPr lang="it-IT" sz="2000" dirty="0" smtClean="0"/>
              <a:t>Gli standard di </a:t>
            </a:r>
            <a:r>
              <a:rPr lang="it-IT" sz="2000" dirty="0"/>
              <a:t>crittografia più comunemente usati sono </a:t>
            </a:r>
            <a:r>
              <a:rPr lang="it-IT" sz="2000" dirty="0" smtClean="0"/>
              <a:t>definiti dall'</a:t>
            </a:r>
            <a:r>
              <a:rPr lang="en-US" sz="2000" dirty="0"/>
              <a:t>Institute of Electrical and Electronics Engineers </a:t>
            </a:r>
            <a:r>
              <a:rPr lang="it-IT" sz="2000" dirty="0" smtClean="0"/>
              <a:t>(</a:t>
            </a:r>
            <a:r>
              <a:rPr lang="it-IT" sz="2000" dirty="0"/>
              <a:t>IEEE</a:t>
            </a:r>
            <a:r>
              <a:rPr lang="it-IT" sz="2000" dirty="0" smtClean="0"/>
              <a:t>), definiti </a:t>
            </a:r>
            <a:r>
              <a:rPr lang="it-IT" sz="2000" dirty="0"/>
              <a:t>standard "802.1X". Il </a:t>
            </a:r>
            <a:r>
              <a:rPr lang="it-IT" sz="2000" dirty="0" smtClean="0"/>
              <a:t>primo standard, </a:t>
            </a:r>
            <a:r>
              <a:rPr lang="it-IT" sz="2000" dirty="0"/>
              <a:t>rilasciato nel 1999, si chiamava "Wired </a:t>
            </a:r>
            <a:r>
              <a:rPr lang="it-IT" sz="2000" dirty="0" err="1"/>
              <a:t>Equivalent</a:t>
            </a:r>
            <a:r>
              <a:rPr lang="it-IT" sz="2000" dirty="0"/>
              <a:t> </a:t>
            </a:r>
            <a:r>
              <a:rPr lang="it-IT" sz="2000" dirty="0" smtClean="0"/>
              <a:t>Privacy" </a:t>
            </a:r>
            <a:r>
              <a:rPr lang="it-IT" sz="2000" dirty="0"/>
              <a:t>(WEP</a:t>
            </a:r>
            <a:r>
              <a:rPr lang="it-IT" sz="2000" dirty="0" smtClean="0"/>
              <a:t>). </a:t>
            </a:r>
            <a:r>
              <a:rPr lang="it-IT" sz="2000" dirty="0"/>
              <a:t>Questo era </a:t>
            </a:r>
            <a:r>
              <a:rPr lang="it-IT" sz="2000" dirty="0" smtClean="0"/>
              <a:t>uno </a:t>
            </a:r>
            <a:r>
              <a:rPr lang="it-IT" sz="2000" dirty="0"/>
              <a:t>standard estremamente semplice, che utilizzava una chiave a 40 bit (che in seguito fu aumentata di dimensioni a 128 bit</a:t>
            </a:r>
            <a:r>
              <a:rPr lang="it-IT" sz="2000" dirty="0" smtClean="0"/>
              <a:t>).</a:t>
            </a:r>
          </a:p>
          <a:p>
            <a:pPr algn="just">
              <a:lnSpc>
                <a:spcPct val="120000"/>
              </a:lnSpc>
              <a:defRPr/>
            </a:pPr>
            <a:r>
              <a:rPr lang="it-IT" sz="2000" dirty="0" smtClean="0"/>
              <a:t>Agli </a:t>
            </a:r>
            <a:r>
              <a:rPr lang="it-IT" sz="2000" dirty="0"/>
              <a:t>inizi degli anni </a:t>
            </a:r>
            <a:r>
              <a:rPr lang="it-IT" sz="2000" dirty="0" smtClean="0"/>
              <a:t>Duemila, emersero una </a:t>
            </a:r>
            <a:r>
              <a:rPr lang="it-IT" sz="2000" dirty="0"/>
              <a:t>serie </a:t>
            </a:r>
            <a:r>
              <a:rPr lang="it-IT" sz="2000" dirty="0" smtClean="0"/>
              <a:t>di criticità riguardo </a:t>
            </a:r>
            <a:r>
              <a:rPr lang="it-IT" sz="2000" dirty="0"/>
              <a:t>alla protezione offerta attraverso il WEP, in base alla relativa facilità con </a:t>
            </a:r>
            <a:r>
              <a:rPr lang="it-IT" sz="2000" dirty="0" smtClean="0"/>
              <a:t>cui le chiavi di accesso potevano </a:t>
            </a:r>
            <a:r>
              <a:rPr lang="it-IT" sz="2000" dirty="0"/>
              <a:t>essere </a:t>
            </a:r>
            <a:r>
              <a:rPr lang="it-IT" sz="2000" dirty="0" smtClean="0"/>
              <a:t>violate </a:t>
            </a:r>
            <a:r>
              <a:rPr lang="it-IT" sz="2000" dirty="0"/>
              <a:t>dai criminali </a:t>
            </a:r>
            <a:r>
              <a:rPr lang="it-IT" sz="2000" dirty="0" smtClean="0"/>
              <a:t>informatici: una qualsiasi </a:t>
            </a:r>
            <a:r>
              <a:rPr lang="it-IT" sz="2000" dirty="0"/>
              <a:t>chiave WEP poteva essere </a:t>
            </a:r>
            <a:r>
              <a:rPr lang="it-IT" sz="2000" dirty="0" smtClean="0"/>
              <a:t>infatti decifrata </a:t>
            </a:r>
            <a:r>
              <a:rPr lang="it-IT" sz="2000" dirty="0"/>
              <a:t>in meno di tre minuti utilizzando </a:t>
            </a:r>
            <a:r>
              <a:rPr lang="it-IT" sz="2000" dirty="0" smtClean="0"/>
              <a:t>strumenti disponibili gratuitamente </a:t>
            </a:r>
            <a:r>
              <a:rPr lang="it-IT" sz="2000" dirty="0"/>
              <a:t>su </a:t>
            </a:r>
            <a:r>
              <a:rPr lang="it-IT" sz="2000" dirty="0" smtClean="0"/>
              <a:t>internet. </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134</a:t>
            </a:fld>
            <a:endParaRPr lang="it-IT" dirty="0"/>
          </a:p>
        </p:txBody>
      </p:sp>
    </p:spTree>
    <p:extLst>
      <p:ext uri="{BB962C8B-B14F-4D97-AF65-F5344CB8AC3E}">
        <p14:creationId xmlns:p14="http://schemas.microsoft.com/office/powerpoint/2010/main" val="253382079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L'accesso a internet da casa o dall'ufficio</a:t>
            </a: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Nel 2003, </a:t>
            </a:r>
            <a:r>
              <a:rPr lang="it-IT" sz="2000" dirty="0"/>
              <a:t>in risposta </a:t>
            </a:r>
            <a:r>
              <a:rPr lang="it-IT" sz="2000" dirty="0" smtClean="0"/>
              <a:t>alle debolezze scoperte </a:t>
            </a:r>
            <a:r>
              <a:rPr lang="it-IT" sz="2000" dirty="0"/>
              <a:t>d</a:t>
            </a:r>
            <a:r>
              <a:rPr lang="it-IT" sz="2000" dirty="0" smtClean="0"/>
              <a:t>el </a:t>
            </a:r>
            <a:r>
              <a:rPr lang="it-IT" sz="2000" dirty="0"/>
              <a:t>WEP, </a:t>
            </a:r>
            <a:r>
              <a:rPr lang="it-IT" sz="2000" dirty="0" smtClean="0"/>
              <a:t>fu </a:t>
            </a:r>
            <a:r>
              <a:rPr lang="it-IT" sz="2000" dirty="0"/>
              <a:t>stata rilasciata </a:t>
            </a:r>
            <a:r>
              <a:rPr lang="it-IT" sz="2000" dirty="0" smtClean="0"/>
              <a:t>un nuovo standard </a:t>
            </a:r>
            <a:r>
              <a:rPr lang="it-IT" sz="2000" dirty="0"/>
              <a:t>IEEE </a:t>
            </a:r>
            <a:r>
              <a:rPr lang="it-IT" sz="2000" dirty="0" smtClean="0"/>
              <a:t>802.1X, comunemente </a:t>
            </a:r>
            <a:r>
              <a:rPr lang="it-IT" sz="2000" dirty="0"/>
              <a:t>chiamato </a:t>
            </a:r>
            <a:r>
              <a:rPr lang="it-IT" sz="2000" dirty="0" smtClean="0"/>
              <a:t>WPA (ossia Wi-Fi </a:t>
            </a:r>
            <a:r>
              <a:rPr lang="it-IT" sz="2000" dirty="0" err="1"/>
              <a:t>Protected</a:t>
            </a:r>
            <a:r>
              <a:rPr lang="it-IT" sz="2000" dirty="0"/>
              <a:t> </a:t>
            </a:r>
            <a:r>
              <a:rPr lang="it-IT" sz="2000" dirty="0" smtClean="0"/>
              <a:t>Access). Il protocollo WPA </a:t>
            </a:r>
            <a:r>
              <a:rPr lang="it-IT" sz="2000" dirty="0"/>
              <a:t>ha rappresentato un miglioramento significativo rispetto al </a:t>
            </a:r>
            <a:r>
              <a:rPr lang="it-IT" sz="2000" dirty="0" smtClean="0"/>
              <a:t>protocollo WEP precedente: WPA </a:t>
            </a:r>
            <a:r>
              <a:rPr lang="it-IT" sz="2000" dirty="0"/>
              <a:t>utilizzava </a:t>
            </a:r>
            <a:r>
              <a:rPr lang="it-IT" sz="2000" dirty="0" smtClean="0"/>
              <a:t>infatti una </a:t>
            </a:r>
            <a:r>
              <a:rPr lang="it-IT" sz="2000" dirty="0"/>
              <a:t>nuova chiave di crittografia per ogni pacchetto di dati inviati o ricevuti </a:t>
            </a:r>
            <a:r>
              <a:rPr lang="it-IT" sz="2000" dirty="0" smtClean="0"/>
              <a:t>dalla rete</a:t>
            </a:r>
            <a:r>
              <a:rPr lang="it-IT" sz="2000" dirty="0"/>
              <a:t>, anziché utilizzare una chiave standard per tutti i pacchetti di dati.</a:t>
            </a:r>
          </a:p>
          <a:p>
            <a:pPr algn="just">
              <a:lnSpc>
                <a:spcPct val="120000"/>
              </a:lnSpc>
              <a:defRPr/>
            </a:pPr>
            <a:r>
              <a:rPr lang="it-IT" sz="2000" dirty="0" smtClean="0"/>
              <a:t>I </a:t>
            </a:r>
            <a:r>
              <a:rPr lang="it-IT" sz="2000" dirty="0"/>
              <a:t>router WEP </a:t>
            </a:r>
            <a:r>
              <a:rPr lang="it-IT" sz="2000" dirty="0" smtClean="0"/>
              <a:t>e i </a:t>
            </a:r>
            <a:r>
              <a:rPr lang="it-IT" sz="2000" dirty="0"/>
              <a:t>punti di accesso meno recenti non erano </a:t>
            </a:r>
            <a:r>
              <a:rPr lang="it-IT" sz="2000" dirty="0" smtClean="0"/>
              <a:t>purtroppo aggiornabili </a:t>
            </a:r>
            <a:r>
              <a:rPr lang="it-IT" sz="2000" dirty="0"/>
              <a:t>alla </a:t>
            </a:r>
            <a:r>
              <a:rPr lang="it-IT" sz="2000" dirty="0" smtClean="0"/>
              <a:t>nuova tecnologia </a:t>
            </a:r>
            <a:r>
              <a:rPr lang="it-IT" sz="2000" dirty="0"/>
              <a:t>WPA, quindi le </a:t>
            </a:r>
            <a:r>
              <a:rPr lang="it-IT" sz="2000" dirty="0" smtClean="0"/>
              <a:t>aziende </a:t>
            </a:r>
            <a:r>
              <a:rPr lang="it-IT" sz="2000" dirty="0"/>
              <a:t>dovevano </a:t>
            </a:r>
            <a:r>
              <a:rPr lang="it-IT" sz="2000" dirty="0" smtClean="0"/>
              <a:t>investire </a:t>
            </a:r>
            <a:r>
              <a:rPr lang="it-IT" sz="2000" dirty="0"/>
              <a:t>fondi e </a:t>
            </a:r>
            <a:r>
              <a:rPr lang="it-IT" sz="2000" dirty="0" smtClean="0"/>
              <a:t>risorse importanti per passare al nuovo protocollo. Per questo motivo, molte società</a:t>
            </a:r>
            <a:r>
              <a:rPr lang="it-IT" sz="2000" dirty="0"/>
              <a:t>, comprese anche </a:t>
            </a:r>
            <a:r>
              <a:rPr lang="it-IT" sz="2000" dirty="0" smtClean="0"/>
              <a:t>importanti </a:t>
            </a:r>
            <a:r>
              <a:rPr lang="it-IT" sz="2000" dirty="0"/>
              <a:t>società finanziarie e gestori di circuiti di carte di </a:t>
            </a:r>
            <a:r>
              <a:rPr lang="it-IT" sz="2000" dirty="0" smtClean="0"/>
              <a:t>credito, decisero di ritardare il passaggio al nuovo standard, continuando ad usare il protocollo WEP anche negli anni seguenti. Il ritardo non passò ovviamente inosservato </a:t>
            </a:r>
            <a:r>
              <a:rPr lang="it-IT" sz="2000" dirty="0"/>
              <a:t>ai </a:t>
            </a:r>
            <a:r>
              <a:rPr lang="it-IT" sz="2000" dirty="0" smtClean="0"/>
              <a:t>criminali.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135</a:t>
            </a:fld>
            <a:endParaRPr lang="it-IT" dirty="0"/>
          </a:p>
        </p:txBody>
      </p:sp>
    </p:spTree>
    <p:extLst>
      <p:ext uri="{BB962C8B-B14F-4D97-AF65-F5344CB8AC3E}">
        <p14:creationId xmlns:p14="http://schemas.microsoft.com/office/powerpoint/2010/main" val="359458495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L'accesso a internet da casa o dall'ufficio</a:t>
            </a:r>
          </a:p>
        </p:txBody>
      </p:sp>
      <p:sp>
        <p:nvSpPr>
          <p:cNvPr id="11" name="Text Box 6"/>
          <p:cNvSpPr txBox="1">
            <a:spLocks noChangeArrowheads="1"/>
          </p:cNvSpPr>
          <p:nvPr/>
        </p:nvSpPr>
        <p:spPr bwMode="auto">
          <a:xfrm>
            <a:off x="414743" y="1124744"/>
            <a:ext cx="8322696" cy="45243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Un'ulteriore innalzamento dei livelli di protezione si è avuta con la nascita del WPA2, che utilizzava </a:t>
            </a:r>
            <a:r>
              <a:rPr lang="it-IT" sz="2000" dirty="0"/>
              <a:t>chiavi crittografiche </a:t>
            </a:r>
            <a:r>
              <a:rPr lang="it-IT" sz="2000" dirty="0" smtClean="0"/>
              <a:t>più </a:t>
            </a:r>
            <a:r>
              <a:rPr lang="it-IT" sz="2000" dirty="0"/>
              <a:t>potenti </a:t>
            </a:r>
            <a:r>
              <a:rPr lang="it-IT" sz="2000" dirty="0" smtClean="0"/>
              <a:t>rispetto </a:t>
            </a:r>
            <a:r>
              <a:rPr lang="it-IT" sz="2000" dirty="0"/>
              <a:t>ai precedenti protocolli di crittografia. Fortunatamente, la maggior parte dell'hardware </a:t>
            </a:r>
            <a:r>
              <a:rPr lang="it-IT" sz="2000" dirty="0" smtClean="0"/>
              <a:t>WPA </a:t>
            </a:r>
            <a:r>
              <a:rPr lang="it-IT" sz="2000" dirty="0"/>
              <a:t>era aggiornabile </a:t>
            </a:r>
            <a:r>
              <a:rPr lang="it-IT" sz="2000" dirty="0" smtClean="0"/>
              <a:t>al nuovo </a:t>
            </a:r>
            <a:r>
              <a:rPr lang="it-IT" sz="2000" dirty="0"/>
              <a:t>standard WPA2, senza </a:t>
            </a:r>
            <a:r>
              <a:rPr lang="it-IT" sz="2000" dirty="0" smtClean="0"/>
              <a:t>la necessaria la sostituzione delle apparecchiature. Ciò ha favorito di </a:t>
            </a:r>
            <a:r>
              <a:rPr lang="it-IT" sz="2000" dirty="0"/>
              <a:t>conseguenza </a:t>
            </a:r>
            <a:r>
              <a:rPr lang="it-IT" sz="2000" dirty="0" smtClean="0"/>
              <a:t>una sua rapida più diffusione sul mercato.</a:t>
            </a:r>
            <a:endParaRPr lang="it-IT" sz="2000" dirty="0"/>
          </a:p>
          <a:p>
            <a:pPr algn="just">
              <a:lnSpc>
                <a:spcPct val="120000"/>
              </a:lnSpc>
              <a:defRPr/>
            </a:pPr>
            <a:r>
              <a:rPr lang="it-IT" sz="2000" dirty="0" smtClean="0"/>
              <a:t>Più recentemente, </a:t>
            </a:r>
            <a:r>
              <a:rPr lang="it-IT" sz="2000" dirty="0"/>
              <a:t>le moderne infrastrutture wireless </a:t>
            </a:r>
            <a:r>
              <a:rPr lang="it-IT" sz="2000" dirty="0" smtClean="0"/>
              <a:t>hanno registrato un ulteriore progresso sul fronte della sicurezza, in quanto le reti possono </a:t>
            </a:r>
            <a:r>
              <a:rPr lang="it-IT" sz="2000" dirty="0"/>
              <a:t>essere configurate per richiedere </a:t>
            </a:r>
            <a:r>
              <a:rPr lang="it-IT" sz="2000" dirty="0" smtClean="0"/>
              <a:t>anche un'autenticazione </a:t>
            </a:r>
            <a:r>
              <a:rPr lang="it-IT" sz="2000" dirty="0"/>
              <a:t>a due </a:t>
            </a:r>
            <a:r>
              <a:rPr lang="it-IT" sz="2000" dirty="0" smtClean="0"/>
              <a:t>fattori. Come visto in precedenza, la password di accesso alla rete </a:t>
            </a:r>
            <a:r>
              <a:rPr lang="it-IT" sz="2000" dirty="0"/>
              <a:t>wireless deve essere utilizzata </a:t>
            </a:r>
            <a:r>
              <a:rPr lang="it-IT" sz="2000" dirty="0" smtClean="0"/>
              <a:t>insieme ad un secondo codice fornito da un </a:t>
            </a:r>
            <a:r>
              <a:rPr lang="it-IT" sz="2000" dirty="0" err="1" smtClean="0"/>
              <a:t>token</a:t>
            </a:r>
            <a:r>
              <a:rPr lang="it-IT" sz="2000" dirty="0" smtClean="0"/>
              <a:t> </a:t>
            </a:r>
            <a:r>
              <a:rPr lang="it-IT" sz="2000" dirty="0"/>
              <a:t>USB, </a:t>
            </a:r>
            <a:r>
              <a:rPr lang="it-IT" sz="2000" dirty="0" smtClean="0"/>
              <a:t>un'</a:t>
            </a:r>
            <a:r>
              <a:rPr lang="it-IT" sz="2000" dirty="0" err="1" smtClean="0"/>
              <a:t>app</a:t>
            </a:r>
            <a:r>
              <a:rPr lang="it-IT" sz="2000" dirty="0" smtClean="0"/>
              <a:t> mobile o una </a:t>
            </a:r>
            <a:r>
              <a:rPr lang="it-IT" sz="2000" dirty="0" err="1"/>
              <a:t>smart</a:t>
            </a:r>
            <a:r>
              <a:rPr lang="it-IT" sz="2000" dirty="0"/>
              <a:t> </a:t>
            </a:r>
            <a:r>
              <a:rPr lang="it-IT" sz="2000" dirty="0" smtClean="0"/>
              <a:t>card.</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136</a:t>
            </a:fld>
            <a:endParaRPr lang="it-IT" dirty="0"/>
          </a:p>
        </p:txBody>
      </p:sp>
    </p:spTree>
    <p:extLst>
      <p:ext uri="{BB962C8B-B14F-4D97-AF65-F5344CB8AC3E}">
        <p14:creationId xmlns:p14="http://schemas.microsoft.com/office/powerpoint/2010/main" val="272319587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L'accesso a internet da casa o dall'ufficio</a:t>
            </a:r>
          </a:p>
        </p:txBody>
      </p:sp>
      <p:sp>
        <p:nvSpPr>
          <p:cNvPr id="11" name="Text Box 6"/>
          <p:cNvSpPr txBox="1">
            <a:spLocks noChangeArrowheads="1"/>
          </p:cNvSpPr>
          <p:nvPr/>
        </p:nvSpPr>
        <p:spPr bwMode="auto">
          <a:xfrm>
            <a:off x="414743" y="1124744"/>
            <a:ext cx="8322696" cy="227440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Essendo uno standard definito a livello internazionale, è opportuno verificare che anche le nostre reti </a:t>
            </a:r>
            <a:r>
              <a:rPr lang="it-IT" sz="2000" dirty="0" err="1" smtClean="0"/>
              <a:t>wi-fi</a:t>
            </a:r>
            <a:r>
              <a:rPr lang="it-IT" sz="2000" dirty="0" smtClean="0"/>
              <a:t> domestiche e professionali rispettino i requisiti di sicurezza più aggiornati. In caso negativo, è opportuno procedere alla sostituzione degli apparecchi o al loro aggiornamento. Pochi decine di euro per una rete sicura valgono certamente la spesa…</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137</a:t>
            </a:fld>
            <a:endParaRPr lang="it-IT" dirty="0"/>
          </a:p>
        </p:txBody>
      </p:sp>
    </p:spTree>
    <p:extLst>
      <p:ext uri="{BB962C8B-B14F-4D97-AF65-F5344CB8AC3E}">
        <p14:creationId xmlns:p14="http://schemas.microsoft.com/office/powerpoint/2010/main" val="408349375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L'accesso a internet </a:t>
            </a:r>
            <a:r>
              <a:rPr lang="it-IT" sz="2400" b="1" dirty="0" smtClean="0">
                <a:solidFill>
                  <a:srgbClr val="F26200"/>
                </a:solidFill>
                <a:latin typeface="Georgia" panose="02040502050405020303" pitchFamily="18" charset="0"/>
              </a:rPr>
              <a:t>in viaggio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Ulteriori precauzioni devono adottate quando siamo in viaggio e siamo di solito alla costante ricerca di reti </a:t>
            </a:r>
            <a:r>
              <a:rPr lang="it-IT" sz="2000" dirty="0" err="1" smtClean="0"/>
              <a:t>wi-fi</a:t>
            </a:r>
            <a:r>
              <a:rPr lang="it-IT" sz="2000" dirty="0" smtClean="0"/>
              <a:t>, meglio se aperte, per controllare la posta e restare in contatto con amici e  colleghi</a:t>
            </a:r>
          </a:p>
          <a:p>
            <a:pPr algn="just">
              <a:lnSpc>
                <a:spcPct val="120000"/>
              </a:lnSpc>
              <a:defRPr/>
            </a:pPr>
            <a:r>
              <a:rPr lang="it-IT" sz="2000" dirty="0" smtClean="0"/>
              <a:t>Queste reti aperte </a:t>
            </a:r>
            <a:r>
              <a:rPr lang="it-IT" sz="2000" dirty="0"/>
              <a:t>comportano </a:t>
            </a:r>
            <a:r>
              <a:rPr lang="it-IT" sz="2000" dirty="0" smtClean="0"/>
              <a:t>tuttavia dei rischi, in quanto per definizione è aperta per tutti</a:t>
            </a:r>
            <a:r>
              <a:rPr lang="it-IT" sz="2000" dirty="0"/>
              <a:t>. </a:t>
            </a:r>
            <a:r>
              <a:rPr lang="it-IT" sz="2000" dirty="0" smtClean="0"/>
              <a:t>Queste tipologie di reti non dovrebbero mai essere utilizzate, nemmeno per leggere le notizie o visitare altri siti web pubblici, che non richiedono l'inserimento di credenziali da parte degli utenti; gli esperti </a:t>
            </a:r>
            <a:r>
              <a:rPr lang="it-IT" sz="2000" dirty="0"/>
              <a:t>consigliano </a:t>
            </a:r>
            <a:r>
              <a:rPr lang="it-IT" sz="2000" dirty="0" smtClean="0"/>
              <a:t>infatti di </a:t>
            </a:r>
            <a:r>
              <a:rPr lang="it-IT" sz="2000" dirty="0"/>
              <a:t>evitare l'utilizzo di reti wireless aperte per la visione o lo scambio di dati sensibili, indipendentemente che siano riferiti alla nostra sfera privata o </a:t>
            </a:r>
            <a:r>
              <a:rPr lang="it-IT" sz="2000" dirty="0" smtClean="0"/>
              <a:t>professionale, perché </a:t>
            </a:r>
            <a:r>
              <a:rPr lang="it-IT" sz="2000" dirty="0"/>
              <a:t>così facendo l'utente rende pubbliche tali dati, permettendo a chiunque abbia un po' di dimestichezza con l'informatica di accedere a tali </a:t>
            </a:r>
            <a:r>
              <a:rPr lang="it-IT" sz="2000" dirty="0" smtClean="0"/>
              <a:t>informazioni. Oggi </a:t>
            </a:r>
            <a:r>
              <a:rPr lang="it-IT" sz="2000" dirty="0"/>
              <a:t>tutti gli utenti, specie quelli professionali, non possono fare a meno di utilizzare servizi che </a:t>
            </a:r>
            <a:r>
              <a:rPr lang="it-IT" sz="2000" dirty="0" smtClean="0"/>
              <a:t>creino </a:t>
            </a:r>
            <a:r>
              <a:rPr lang="it-IT" sz="2000" dirty="0"/>
              <a:t>reti </a:t>
            </a:r>
            <a:r>
              <a:rPr lang="it-IT" sz="2000" dirty="0" smtClean="0"/>
              <a:t>protette (o VPN</a:t>
            </a:r>
            <a:r>
              <a:rPr lang="it-IT" sz="2000" dirty="0"/>
              <a:t>, </a:t>
            </a:r>
            <a:r>
              <a:rPr lang="it-IT" sz="2000" dirty="0" err="1"/>
              <a:t>virtual</a:t>
            </a:r>
            <a:r>
              <a:rPr lang="it-IT" sz="2000" dirty="0"/>
              <a:t> </a:t>
            </a:r>
            <a:r>
              <a:rPr lang="it-IT" sz="2000" dirty="0" err="1"/>
              <a:t>pivate</a:t>
            </a:r>
            <a:r>
              <a:rPr lang="it-IT" sz="2000" dirty="0"/>
              <a:t> network</a:t>
            </a:r>
            <a:r>
              <a:rPr lang="it-IT" sz="2000" dirty="0" smtClean="0"/>
              <a:t>) </a:t>
            </a:r>
            <a:r>
              <a:rPr lang="it-IT" sz="2000" dirty="0"/>
              <a:t>su connessioni aperte</a:t>
            </a:r>
            <a:r>
              <a:rPr lang="it-IT" sz="2000" dirty="0" smtClean="0"/>
              <a:t>, </a:t>
            </a:r>
            <a:r>
              <a:rPr lang="it-IT" sz="2000" dirty="0"/>
              <a:t>per proteggere la trasmissione dei dati, quando si trovano a lavorare da luoghi pubblici. </a:t>
            </a:r>
            <a:endParaRPr lang="it-IT" sz="2000" dirty="0" smtClean="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138</a:t>
            </a:fld>
            <a:endParaRPr lang="it-IT" dirty="0"/>
          </a:p>
        </p:txBody>
      </p:sp>
    </p:spTree>
    <p:extLst>
      <p:ext uri="{BB962C8B-B14F-4D97-AF65-F5344CB8AC3E}">
        <p14:creationId xmlns:p14="http://schemas.microsoft.com/office/powerpoint/2010/main" val="174061957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L'accesso a internet in viaggio</a:t>
            </a:r>
          </a:p>
        </p:txBody>
      </p:sp>
      <p:sp>
        <p:nvSpPr>
          <p:cNvPr id="11" name="Text Box 6"/>
          <p:cNvSpPr txBox="1">
            <a:spLocks noChangeArrowheads="1"/>
          </p:cNvSpPr>
          <p:nvPr/>
        </p:nvSpPr>
        <p:spPr bwMode="auto">
          <a:xfrm>
            <a:off x="414743" y="1124744"/>
            <a:ext cx="8322696" cy="559839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Difficilmente un utente non esperto è in grado di conoscere il livello di </a:t>
            </a:r>
            <a:r>
              <a:rPr lang="it-IT" sz="2000" dirty="0"/>
              <a:t>sicurezza </a:t>
            </a:r>
            <a:r>
              <a:rPr lang="it-IT" sz="2000" dirty="0" smtClean="0"/>
              <a:t>della rete </a:t>
            </a:r>
            <a:r>
              <a:rPr lang="it-IT" sz="2000" dirty="0"/>
              <a:t>wireless </a:t>
            </a:r>
            <a:r>
              <a:rPr lang="it-IT" sz="2000" dirty="0" smtClean="0"/>
              <a:t>che sta usando in uno spazio pubblico (es. stazione, </a:t>
            </a:r>
            <a:r>
              <a:rPr lang="it-IT" sz="2000" dirty="0"/>
              <a:t>aeroporto, hotel, </a:t>
            </a:r>
            <a:r>
              <a:rPr lang="it-IT" sz="2000" dirty="0" smtClean="0"/>
              <a:t>bar, …). Solo nel caso in cui la rete non richieda nessuna password di autenticazione, si è certi che per quella rete non esiste alcuna forma sicurezza. In tutti gli altri casi, </a:t>
            </a:r>
            <a:r>
              <a:rPr lang="it-IT" sz="2000" dirty="0"/>
              <a:t>gli utenti </a:t>
            </a:r>
            <a:r>
              <a:rPr lang="it-IT" sz="2000" dirty="0" smtClean="0"/>
              <a:t>attenti </a:t>
            </a:r>
            <a:r>
              <a:rPr lang="it-IT" sz="2000" dirty="0"/>
              <a:t>hanno solo due </a:t>
            </a:r>
            <a:r>
              <a:rPr lang="it-IT" sz="2000" dirty="0" smtClean="0"/>
              <a:t>possibilità. La prima alternativa è quella di evitare di trasmettere </a:t>
            </a:r>
            <a:r>
              <a:rPr lang="it-IT" sz="2000" dirty="0"/>
              <a:t>dati </a:t>
            </a:r>
            <a:r>
              <a:rPr lang="it-IT" sz="2000" dirty="0" smtClean="0"/>
              <a:t>personali o </a:t>
            </a:r>
            <a:r>
              <a:rPr lang="it-IT" sz="2000" dirty="0"/>
              <a:t>sensibili </a:t>
            </a:r>
            <a:r>
              <a:rPr lang="it-IT" sz="2000" dirty="0" smtClean="0"/>
              <a:t>su </a:t>
            </a:r>
            <a:r>
              <a:rPr lang="it-IT" sz="2000" dirty="0"/>
              <a:t>quella rete. </a:t>
            </a:r>
            <a:r>
              <a:rPr lang="it-IT" sz="2000" dirty="0" smtClean="0"/>
              <a:t>Nella pratica non </a:t>
            </a:r>
            <a:r>
              <a:rPr lang="it-IT" sz="2000" dirty="0"/>
              <a:t>è così facile </a:t>
            </a:r>
            <a:r>
              <a:rPr lang="it-IT" sz="2000" dirty="0" smtClean="0"/>
              <a:t>come sembra: spesso sono i </a:t>
            </a:r>
            <a:r>
              <a:rPr lang="it-IT" sz="2000" dirty="0"/>
              <a:t>nostri </a:t>
            </a:r>
            <a:r>
              <a:rPr lang="it-IT" sz="2000" dirty="0" smtClean="0"/>
              <a:t>stessi </a:t>
            </a:r>
            <a:r>
              <a:rPr lang="it-IT" sz="2000" dirty="0" err="1" smtClean="0"/>
              <a:t>device</a:t>
            </a:r>
            <a:r>
              <a:rPr lang="it-IT" sz="2000" dirty="0" smtClean="0"/>
              <a:t> a trasmettere </a:t>
            </a:r>
            <a:r>
              <a:rPr lang="it-IT" sz="2000" dirty="0"/>
              <a:t>o </a:t>
            </a:r>
            <a:r>
              <a:rPr lang="it-IT" sz="2000" dirty="0" smtClean="0"/>
              <a:t>ricevere </a:t>
            </a:r>
            <a:r>
              <a:rPr lang="it-IT" sz="2000" dirty="0"/>
              <a:t>dati in "background" </a:t>
            </a:r>
            <a:r>
              <a:rPr lang="it-IT" sz="2000" dirty="0" smtClean="0"/>
              <a:t>(ossia senza </a:t>
            </a:r>
            <a:r>
              <a:rPr lang="it-IT" sz="2000" dirty="0"/>
              <a:t>che l'utente abbia </a:t>
            </a:r>
            <a:r>
              <a:rPr lang="it-IT" sz="2000" dirty="0" smtClean="0"/>
              <a:t>richiesto volontariamente tale scambio di informazioni), quando sono collegati </a:t>
            </a:r>
            <a:r>
              <a:rPr lang="it-IT" sz="2000" dirty="0"/>
              <a:t>a una rete </a:t>
            </a:r>
            <a:r>
              <a:rPr lang="it-IT" sz="2000" dirty="0" smtClean="0"/>
              <a:t>wireless. Basti pensare che i client </a:t>
            </a:r>
            <a:r>
              <a:rPr lang="it-IT" sz="2000" dirty="0"/>
              <a:t>di posta elettronica controllano </a:t>
            </a:r>
            <a:r>
              <a:rPr lang="it-IT" sz="2000" dirty="0" smtClean="0"/>
              <a:t>l'arrivo di nuovi messaggio senza che noi dobbiamo immettere tutte le volte una password; lo stesso avviene per i vari social media e molti altri servizi che ogni giorno usiamo in maniera "leggera".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139</a:t>
            </a:fld>
            <a:endParaRPr lang="it-IT" dirty="0"/>
          </a:p>
        </p:txBody>
      </p:sp>
    </p:spTree>
    <p:extLst>
      <p:ext uri="{BB962C8B-B14F-4D97-AF65-F5344CB8AC3E}">
        <p14:creationId xmlns:p14="http://schemas.microsoft.com/office/powerpoint/2010/main" val="18141658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Gli attacchi informatici nella storia</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193899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Sebbene siamo portati a pensare che i cyber-attacchi siano nati negli ultimi 20 anni con la diffusione dei personal computer e di internet, l'utilizzo della tecnologia con finalità criminali è ha inizi più lontani.</a:t>
            </a:r>
          </a:p>
          <a:p>
            <a:pPr algn="just">
              <a:lnSpc>
                <a:spcPct val="120000"/>
              </a:lnSpc>
              <a:defRPr/>
            </a:pPr>
            <a:r>
              <a:rPr lang="it-IT" sz="2000" dirty="0" smtClean="0">
                <a:cs typeface="Arial" charset="0"/>
              </a:rPr>
              <a:t>La figura seguente mostra alcuni eventi che hanno caratterizzato la storia degli attacchi</a:t>
            </a:r>
            <a:r>
              <a:rPr lang="it-IT" sz="2000" dirty="0">
                <a:cs typeface="Arial" charset="0"/>
              </a:rPr>
              <a:t> </a:t>
            </a:r>
            <a:r>
              <a:rPr lang="it-IT" sz="2000" dirty="0" smtClean="0">
                <a:cs typeface="Arial" charset="0"/>
              </a:rPr>
              <a:t>mediante l'uso della tecnologia:</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14</a:t>
            </a:fld>
            <a:endParaRPr lang="it-IT"/>
          </a:p>
        </p:txBody>
      </p:sp>
      <p:grpSp>
        <p:nvGrpSpPr>
          <p:cNvPr id="5" name="Gruppo 4"/>
          <p:cNvGrpSpPr/>
          <p:nvPr/>
        </p:nvGrpSpPr>
        <p:grpSpPr>
          <a:xfrm>
            <a:off x="162900" y="3140968"/>
            <a:ext cx="8804367" cy="2736304"/>
            <a:chOff x="52845" y="3789040"/>
            <a:chExt cx="8804367" cy="2736304"/>
          </a:xfrm>
        </p:grpSpPr>
        <p:cxnSp>
          <p:nvCxnSpPr>
            <p:cNvPr id="6" name="OTLSHAPE_M_d4e6e796d1d3492bbed0ac9a7c100ca9_Connector11"/>
            <p:cNvCxnSpPr/>
            <p:nvPr>
              <p:custDataLst>
                <p:tags r:id="rId2"/>
              </p:custDataLst>
            </p:nvPr>
          </p:nvCxnSpPr>
          <p:spPr>
            <a:xfrm>
              <a:off x="8207811" y="5055897"/>
              <a:ext cx="0" cy="152400"/>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OTLSHAPE_M_d4e6e796d1d3492bbed0ac9a7c100ca9_Connector10"/>
            <p:cNvCxnSpPr>
              <a:stCxn id="37" idx="3"/>
              <a:endCxn id="36" idx="2"/>
            </p:cNvCxnSpPr>
            <p:nvPr>
              <p:custDataLst>
                <p:tags r:id="rId3"/>
              </p:custDataLst>
            </p:nvPr>
          </p:nvCxnSpPr>
          <p:spPr>
            <a:xfrm flipV="1">
              <a:off x="5178871" y="4254114"/>
              <a:ext cx="0" cy="763683"/>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OTLSHAPE_M_d4e6e796d1d3492bbed0ac9a7c100ca9_Connector9"/>
            <p:cNvCxnSpPr>
              <a:endCxn id="33" idx="3"/>
            </p:cNvCxnSpPr>
            <p:nvPr>
              <p:custDataLst>
                <p:tags r:id="rId4"/>
              </p:custDataLst>
            </p:nvPr>
          </p:nvCxnSpPr>
          <p:spPr>
            <a:xfrm>
              <a:off x="8207811" y="4732278"/>
              <a:ext cx="0" cy="349019"/>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OTLSHAPE_M_f8ce024184224652bbf3050456bd997a_Connector11"/>
            <p:cNvCxnSpPr>
              <a:stCxn id="28" idx="2"/>
              <a:endCxn id="66" idx="3"/>
            </p:cNvCxnSpPr>
            <p:nvPr>
              <p:custDataLst>
                <p:tags r:id="rId5"/>
              </p:custDataLst>
            </p:nvPr>
          </p:nvCxnSpPr>
          <p:spPr>
            <a:xfrm>
              <a:off x="2943257" y="4456717"/>
              <a:ext cx="8202" cy="602151"/>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OTLSHAPE_M_f8ce024184224652bbf3050456bd997a_Connector10"/>
            <p:cNvCxnSpPr>
              <a:stCxn id="52" idx="2"/>
              <a:endCxn id="29" idx="3"/>
            </p:cNvCxnSpPr>
            <p:nvPr>
              <p:custDataLst>
                <p:tags r:id="rId6"/>
              </p:custDataLst>
            </p:nvPr>
          </p:nvCxnSpPr>
          <p:spPr>
            <a:xfrm>
              <a:off x="4088597" y="4674074"/>
              <a:ext cx="0" cy="362773"/>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OTLSHAPE_M_f8ce024184224652bbf3050456bd997a_Connector8"/>
            <p:cNvCxnSpPr>
              <a:stCxn id="53" idx="3"/>
              <a:endCxn id="40" idx="0"/>
            </p:cNvCxnSpPr>
            <p:nvPr>
              <p:custDataLst>
                <p:tags r:id="rId7"/>
              </p:custDataLst>
            </p:nvPr>
          </p:nvCxnSpPr>
          <p:spPr>
            <a:xfrm>
              <a:off x="6450649" y="5741697"/>
              <a:ext cx="0" cy="428031"/>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OTLSHAPE_M_f8ce024184224652bbf3050456bd997a_Connector7"/>
            <p:cNvCxnSpPr>
              <a:stCxn id="41" idx="2"/>
              <a:endCxn id="69" idx="3"/>
            </p:cNvCxnSpPr>
            <p:nvPr>
              <p:custDataLst>
                <p:tags r:id="rId8"/>
              </p:custDataLst>
            </p:nvPr>
          </p:nvCxnSpPr>
          <p:spPr>
            <a:xfrm>
              <a:off x="6818630" y="4411736"/>
              <a:ext cx="1343" cy="625111"/>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OTLSHAPE_TB_00000000000000000000000000000000_ScaleContainer"/>
            <p:cNvSpPr/>
            <p:nvPr>
              <p:custDataLst>
                <p:tags r:id="rId9"/>
              </p:custDataLst>
            </p:nvPr>
          </p:nvSpPr>
          <p:spPr>
            <a:xfrm>
              <a:off x="844464" y="5263323"/>
              <a:ext cx="7903999" cy="262474"/>
            </a:xfrm>
            <a:prstGeom prst="roundRect">
              <a:avLst/>
            </a:prstGeom>
            <a:solidFill>
              <a:srgbClr val="44546A"/>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TLSHAPE_TB_00000000000000000000000000000000_TimescaleInterval1"/>
            <p:cNvSpPr txBox="1"/>
            <p:nvPr>
              <p:custDataLst>
                <p:tags r:id="rId10"/>
              </p:custDataLst>
            </p:nvPr>
          </p:nvSpPr>
          <p:spPr>
            <a:xfrm>
              <a:off x="907965" y="5309897"/>
              <a:ext cx="314189" cy="177800"/>
            </a:xfrm>
            <a:prstGeom prst="rect">
              <a:avLst/>
            </a:prstGeom>
            <a:noFill/>
          </p:spPr>
          <p:txBody>
            <a:bodyPr vert="horz" wrap="none" lIns="0" tIns="0" rIns="0" bIns="0" rtlCol="0" anchor="ctr" anchorCtr="0">
              <a:noAutofit/>
            </a:bodyPr>
            <a:lstStyle/>
            <a:p>
              <a:r>
                <a:rPr lang="en-US" sz="1200" spc="-20" smtClean="0">
                  <a:solidFill>
                    <a:schemeClr val="lt1"/>
                  </a:solidFill>
                  <a:latin typeface="Calibri" panose="020F0502020204030204" pitchFamily="34" charset="0"/>
                </a:rPr>
                <a:t>1903</a:t>
              </a:r>
              <a:endParaRPr lang="en-US" sz="1200" spc="-20">
                <a:solidFill>
                  <a:schemeClr val="lt1"/>
                </a:solidFill>
                <a:latin typeface="Calibri" panose="020F0502020204030204" pitchFamily="34" charset="0"/>
              </a:endParaRPr>
            </a:p>
          </p:txBody>
        </p:sp>
        <p:sp>
          <p:nvSpPr>
            <p:cNvPr id="17" name="OTLSHAPE_TB_00000000000000000000000000000000_TimescaleInterval2"/>
            <p:cNvSpPr txBox="1"/>
            <p:nvPr>
              <p:custDataLst>
                <p:tags r:id="rId11"/>
              </p:custDataLst>
            </p:nvPr>
          </p:nvSpPr>
          <p:spPr>
            <a:xfrm>
              <a:off x="1449499"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1939</a:t>
              </a:r>
              <a:endParaRPr lang="en-US" sz="1200" spc="-20" dirty="0">
                <a:solidFill>
                  <a:schemeClr val="lt1"/>
                </a:solidFill>
                <a:latin typeface="Calibri" panose="020F0502020204030204" pitchFamily="34" charset="0"/>
              </a:endParaRPr>
            </a:p>
          </p:txBody>
        </p:sp>
        <p:sp>
          <p:nvSpPr>
            <p:cNvPr id="18" name="OTLSHAPE_TB_00000000000000000000000000000000_TimescaleInterval3"/>
            <p:cNvSpPr txBox="1"/>
            <p:nvPr>
              <p:custDataLst>
                <p:tags r:id="rId12"/>
              </p:custDataLst>
            </p:nvPr>
          </p:nvSpPr>
          <p:spPr>
            <a:xfrm>
              <a:off x="1844707"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1943</a:t>
              </a:r>
              <a:endParaRPr lang="en-US" sz="1200" spc="-20" dirty="0">
                <a:solidFill>
                  <a:schemeClr val="lt1"/>
                </a:solidFill>
                <a:latin typeface="Calibri" panose="020F0502020204030204" pitchFamily="34" charset="0"/>
              </a:endParaRPr>
            </a:p>
          </p:txBody>
        </p:sp>
        <p:sp>
          <p:nvSpPr>
            <p:cNvPr id="19" name="OTLSHAPE_TB_00000000000000000000000000000000_TimescaleInterval4"/>
            <p:cNvSpPr txBox="1"/>
            <p:nvPr>
              <p:custDataLst>
                <p:tags r:id="rId13"/>
              </p:custDataLst>
            </p:nvPr>
          </p:nvSpPr>
          <p:spPr>
            <a:xfrm>
              <a:off x="2267744"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1957</a:t>
              </a:r>
              <a:endParaRPr lang="en-US" sz="1200" spc="-20" dirty="0">
                <a:solidFill>
                  <a:schemeClr val="lt1"/>
                </a:solidFill>
                <a:latin typeface="Calibri" panose="020F0502020204030204" pitchFamily="34" charset="0"/>
              </a:endParaRPr>
            </a:p>
          </p:txBody>
        </p:sp>
        <p:sp>
          <p:nvSpPr>
            <p:cNvPr id="20" name="OTLSHAPE_TB_00000000000000000000000000000000_TimescaleInterval5"/>
            <p:cNvSpPr txBox="1"/>
            <p:nvPr>
              <p:custDataLst>
                <p:tags r:id="rId14"/>
              </p:custDataLst>
            </p:nvPr>
          </p:nvSpPr>
          <p:spPr>
            <a:xfrm>
              <a:off x="3203848"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1981</a:t>
              </a:r>
              <a:endParaRPr lang="en-US" sz="1200" spc="-20" dirty="0">
                <a:solidFill>
                  <a:schemeClr val="lt1"/>
                </a:solidFill>
                <a:latin typeface="Calibri" panose="020F0502020204030204" pitchFamily="34" charset="0"/>
              </a:endParaRPr>
            </a:p>
          </p:txBody>
        </p:sp>
        <p:sp>
          <p:nvSpPr>
            <p:cNvPr id="21" name="OTLSHAPE_TB_00000000000000000000000000000000_TimescaleInterval6"/>
            <p:cNvSpPr txBox="1"/>
            <p:nvPr>
              <p:custDataLst>
                <p:tags r:id="rId15"/>
              </p:custDataLst>
            </p:nvPr>
          </p:nvSpPr>
          <p:spPr>
            <a:xfrm>
              <a:off x="3563888"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1983</a:t>
              </a:r>
              <a:endParaRPr lang="en-US" sz="1200" spc="-20" dirty="0">
                <a:solidFill>
                  <a:schemeClr val="lt1"/>
                </a:solidFill>
                <a:latin typeface="Calibri" panose="020F0502020204030204" pitchFamily="34" charset="0"/>
              </a:endParaRPr>
            </a:p>
          </p:txBody>
        </p:sp>
        <p:sp>
          <p:nvSpPr>
            <p:cNvPr id="22" name="OTLSHAPE_TB_00000000000000000000000000000000_TimescaleInterval7"/>
            <p:cNvSpPr txBox="1"/>
            <p:nvPr>
              <p:custDataLst>
                <p:tags r:id="rId16"/>
              </p:custDataLst>
            </p:nvPr>
          </p:nvSpPr>
          <p:spPr>
            <a:xfrm>
              <a:off x="3923928"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1987</a:t>
              </a:r>
              <a:endParaRPr lang="en-US" sz="1200" spc="-20" dirty="0">
                <a:solidFill>
                  <a:schemeClr val="lt1"/>
                </a:solidFill>
                <a:latin typeface="Calibri" panose="020F0502020204030204" pitchFamily="34" charset="0"/>
              </a:endParaRPr>
            </a:p>
          </p:txBody>
        </p:sp>
        <p:sp>
          <p:nvSpPr>
            <p:cNvPr id="24" name="OTLSHAPE_M_9264e1e25f62466b92a10a515539fa3b_Title"/>
            <p:cNvSpPr txBox="1"/>
            <p:nvPr>
              <p:custDataLst>
                <p:tags r:id="rId17"/>
              </p:custDataLst>
            </p:nvPr>
          </p:nvSpPr>
          <p:spPr>
            <a:xfrm>
              <a:off x="52845" y="4590375"/>
              <a:ext cx="2024428" cy="153888"/>
            </a:xfrm>
            <a:prstGeom prst="rect">
              <a:avLst/>
            </a:prstGeom>
            <a:noFill/>
          </p:spPr>
          <p:txBody>
            <a:bodyPr vert="horz" wrap="square" lIns="0" tIns="0" rIns="0" bIns="0" rtlCol="0" anchor="ctr" anchorCtr="0">
              <a:spAutoFit/>
            </a:bodyPr>
            <a:lstStyle/>
            <a:p>
              <a:pPr algn="ctr"/>
              <a:r>
                <a:rPr lang="it-IT" sz="1000" b="1" dirty="0" smtClean="0">
                  <a:solidFill>
                    <a:schemeClr val="dk1"/>
                  </a:solidFill>
                  <a:latin typeface="Calibri" panose="020F0502020204030204" pitchFamily="34" charset="0"/>
                </a:rPr>
                <a:t>1903 - Il messaggio in codice Morse</a:t>
              </a:r>
              <a:endParaRPr lang="en-US" sz="1000" b="1" dirty="0">
                <a:solidFill>
                  <a:schemeClr val="dk1"/>
                </a:solidFill>
                <a:latin typeface="Calibri" panose="020F0502020204030204" pitchFamily="34" charset="0"/>
              </a:endParaRPr>
            </a:p>
          </p:txBody>
        </p:sp>
        <p:sp>
          <p:nvSpPr>
            <p:cNvPr id="25" name="OTLSHAPE_M_9264e1e25f62466b92a10a515539fa3b_Shape"/>
            <p:cNvSpPr/>
            <p:nvPr>
              <p:custDataLst>
                <p:tags r:id="rId18"/>
              </p:custDataLst>
            </p:nvPr>
          </p:nvSpPr>
          <p:spPr>
            <a:xfrm flipV="1">
              <a:off x="730417" y="508129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TLSHAPE_M_cbe37d0c242140ebbdae263e74d15070_Title"/>
            <p:cNvSpPr txBox="1"/>
            <p:nvPr>
              <p:custDataLst>
                <p:tags r:id="rId19"/>
              </p:custDataLst>
            </p:nvPr>
          </p:nvSpPr>
          <p:spPr>
            <a:xfrm>
              <a:off x="1259632" y="4768274"/>
              <a:ext cx="1447800" cy="307777"/>
            </a:xfrm>
            <a:prstGeom prst="rect">
              <a:avLst/>
            </a:prstGeom>
            <a:noFill/>
          </p:spPr>
          <p:txBody>
            <a:bodyPr vert="horz" wrap="square" lIns="0" tIns="0" rIns="0" bIns="0" rtlCol="0" anchor="ctr" anchorCtr="0">
              <a:spAutoFit/>
            </a:bodyPr>
            <a:lstStyle/>
            <a:p>
              <a:pPr algn="ctr"/>
              <a:r>
                <a:rPr lang="it-IT" sz="1000" b="1" spc="-4" dirty="0" smtClean="0">
                  <a:solidFill>
                    <a:schemeClr val="dk1"/>
                  </a:solidFill>
                  <a:latin typeface="Calibri" panose="020F0502020204030204" pitchFamily="34" charset="0"/>
                </a:rPr>
                <a:t>1943 - Le schede elettorali francesi</a:t>
              </a:r>
              <a:endParaRPr lang="en-US" sz="1000" b="1" spc="-4" dirty="0">
                <a:solidFill>
                  <a:schemeClr val="dk1"/>
                </a:solidFill>
                <a:latin typeface="Calibri" panose="020F0502020204030204" pitchFamily="34" charset="0"/>
              </a:endParaRPr>
            </a:p>
          </p:txBody>
        </p:sp>
        <p:sp>
          <p:nvSpPr>
            <p:cNvPr id="27" name="OTLSHAPE_M_cbe37d0c242140ebbdae263e74d15070_Shape"/>
            <p:cNvSpPr/>
            <p:nvPr>
              <p:custDataLst>
                <p:tags r:id="rId20"/>
              </p:custDataLst>
            </p:nvPr>
          </p:nvSpPr>
          <p:spPr>
            <a:xfrm flipV="1">
              <a:off x="1872957" y="508129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TLSHAPE_M_f8ce024184224652bbf3050456bd997a_Title"/>
            <p:cNvSpPr txBox="1"/>
            <p:nvPr>
              <p:custDataLst>
                <p:tags r:id="rId21"/>
              </p:custDataLst>
            </p:nvPr>
          </p:nvSpPr>
          <p:spPr>
            <a:xfrm>
              <a:off x="1844707" y="4301692"/>
              <a:ext cx="2197100" cy="155025"/>
            </a:xfrm>
            <a:prstGeom prst="rect">
              <a:avLst/>
            </a:prstGeom>
            <a:noFill/>
          </p:spPr>
          <p:txBody>
            <a:bodyPr vert="horz" wrap="square" lIns="0" tIns="0" rIns="0" bIns="0" rtlCol="0" anchor="ctr" anchorCtr="0">
              <a:spAutoFit/>
            </a:bodyPr>
            <a:lstStyle/>
            <a:p>
              <a:pPr algn="ctr"/>
              <a:r>
                <a:rPr lang="it-IT" sz="1000" b="1" spc="-2" dirty="0" smtClean="0">
                  <a:solidFill>
                    <a:schemeClr val="dk1"/>
                  </a:solidFill>
                  <a:latin typeface="Calibri" panose="020F0502020204030204" pitchFamily="34" charset="0"/>
                </a:rPr>
                <a:t>1980 – NCSS </a:t>
              </a:r>
              <a:r>
                <a:rPr lang="it-IT" sz="1000" b="1" spc="-2" dirty="0" err="1" smtClean="0">
                  <a:solidFill>
                    <a:schemeClr val="dk1"/>
                  </a:solidFill>
                  <a:latin typeface="Calibri" panose="020F0502020204030204" pitchFamily="34" charset="0"/>
                </a:rPr>
                <a:t>Inc</a:t>
              </a:r>
              <a:r>
                <a:rPr lang="it-IT" sz="1000" b="1" spc="-2" dirty="0" smtClean="0">
                  <a:solidFill>
                    <a:schemeClr val="dk1"/>
                  </a:solidFill>
                  <a:latin typeface="Calibri" panose="020F0502020204030204" pitchFamily="34" charset="0"/>
                </a:rPr>
                <a:t>.</a:t>
              </a:r>
              <a:endParaRPr lang="en-US" sz="1000" b="1" spc="-2" dirty="0">
                <a:solidFill>
                  <a:schemeClr val="dk1"/>
                </a:solidFill>
                <a:latin typeface="Calibri" panose="020F0502020204030204" pitchFamily="34" charset="0"/>
              </a:endParaRPr>
            </a:p>
          </p:txBody>
        </p:sp>
        <p:sp>
          <p:nvSpPr>
            <p:cNvPr id="29" name="OTLSHAPE_M_f8ce024184224652bbf3050456bd997a_Shape"/>
            <p:cNvSpPr/>
            <p:nvPr>
              <p:custDataLst>
                <p:tags r:id="rId22"/>
              </p:custDataLst>
            </p:nvPr>
          </p:nvSpPr>
          <p:spPr>
            <a:xfrm flipV="1">
              <a:off x="3974297" y="503684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TLSHAPE_M_33be3b76e6f54eedad9088d921a46499_Title"/>
            <p:cNvSpPr txBox="1"/>
            <p:nvPr>
              <p:custDataLst>
                <p:tags r:id="rId23"/>
              </p:custDataLst>
            </p:nvPr>
          </p:nvSpPr>
          <p:spPr>
            <a:xfrm>
              <a:off x="3151295" y="6215295"/>
              <a:ext cx="1150566" cy="310049"/>
            </a:xfrm>
            <a:prstGeom prst="rect">
              <a:avLst/>
            </a:prstGeom>
            <a:noFill/>
          </p:spPr>
          <p:txBody>
            <a:bodyPr vert="horz" wrap="square" lIns="0" tIns="0" rIns="0" bIns="0" rtlCol="0" anchor="ctr" anchorCtr="0">
              <a:spAutoFit/>
            </a:bodyPr>
            <a:lstStyle/>
            <a:p>
              <a:pPr algn="ctr"/>
              <a:r>
                <a:rPr lang="it-IT" sz="1000" b="1" dirty="0" smtClean="0">
                  <a:solidFill>
                    <a:schemeClr val="dk1"/>
                  </a:solidFill>
                  <a:latin typeface="Calibri" panose="020F0502020204030204" pitchFamily="34" charset="0"/>
                </a:rPr>
                <a:t>1983 - Norme sulla sicurezza informatica</a:t>
              </a:r>
              <a:endParaRPr lang="en-US" sz="1000" b="1" dirty="0">
                <a:solidFill>
                  <a:schemeClr val="dk1"/>
                </a:solidFill>
                <a:latin typeface="Calibri" panose="020F0502020204030204" pitchFamily="34" charset="0"/>
              </a:endParaRPr>
            </a:p>
          </p:txBody>
        </p:sp>
        <p:sp>
          <p:nvSpPr>
            <p:cNvPr id="31" name="OTLSHAPE_M_33be3b76e6f54eedad9088d921a46499_Shape"/>
            <p:cNvSpPr/>
            <p:nvPr>
              <p:custDataLst>
                <p:tags r:id="rId24"/>
              </p:custDataLst>
            </p:nvPr>
          </p:nvSpPr>
          <p:spPr>
            <a:xfrm flipV="1">
              <a:off x="8093511" y="508129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TLSHAPE_M_4eb1d8df52b64f9594252f244360e102_Title"/>
            <p:cNvSpPr txBox="1"/>
            <p:nvPr>
              <p:custDataLst>
                <p:tags r:id="rId25"/>
              </p:custDataLst>
            </p:nvPr>
          </p:nvSpPr>
          <p:spPr>
            <a:xfrm>
              <a:off x="3847932" y="5775447"/>
              <a:ext cx="1066151" cy="307777"/>
            </a:xfrm>
            <a:prstGeom prst="rect">
              <a:avLst/>
            </a:prstGeom>
            <a:noFill/>
          </p:spPr>
          <p:txBody>
            <a:bodyPr vert="horz" wrap="square" lIns="0" tIns="0" rIns="0" bIns="0" rtlCol="0" anchor="ctr" anchorCtr="0">
              <a:spAutoFit/>
            </a:bodyPr>
            <a:lstStyle/>
            <a:p>
              <a:pPr algn="ctr"/>
              <a:r>
                <a:rPr lang="en-US" sz="1000" b="1" spc="-6" dirty="0" smtClean="0">
                  <a:solidFill>
                    <a:schemeClr val="dk1"/>
                  </a:solidFill>
                  <a:latin typeface="Calibri" panose="020F0502020204030204" pitchFamily="34" charset="0"/>
                </a:rPr>
                <a:t>1988 - </a:t>
              </a:r>
              <a:r>
                <a:rPr lang="en-US" sz="1000" b="1" spc="-6" dirty="0" err="1" smtClean="0">
                  <a:solidFill>
                    <a:schemeClr val="dk1"/>
                  </a:solidFill>
                  <a:latin typeface="Calibri" panose="020F0502020204030204" pitchFamily="34" charset="0"/>
                </a:rPr>
                <a:t>L'attacco</a:t>
              </a:r>
              <a:r>
                <a:rPr lang="en-US" sz="1000" b="1" spc="-6" dirty="0" smtClean="0">
                  <a:solidFill>
                    <a:schemeClr val="dk1"/>
                  </a:solidFill>
                  <a:latin typeface="Calibri" panose="020F0502020204030204" pitchFamily="34" charset="0"/>
                </a:rPr>
                <a:t> ad ARPANET</a:t>
              </a:r>
              <a:endParaRPr lang="en-US" sz="1000" b="1" spc="-6" dirty="0">
                <a:solidFill>
                  <a:schemeClr val="dk1"/>
                </a:solidFill>
                <a:latin typeface="Calibri" panose="020F0502020204030204" pitchFamily="34" charset="0"/>
              </a:endParaRPr>
            </a:p>
          </p:txBody>
        </p:sp>
        <p:sp>
          <p:nvSpPr>
            <p:cNvPr id="33" name="OTLSHAPE_M_4eb1d8df52b64f9594252f244360e102_Shape"/>
            <p:cNvSpPr/>
            <p:nvPr>
              <p:custDataLst>
                <p:tags r:id="rId26"/>
              </p:custDataLst>
            </p:nvPr>
          </p:nvSpPr>
          <p:spPr>
            <a:xfrm flipV="1">
              <a:off x="8093511" y="508129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TLSHAPE_M_87ea61868af142359a531cef2658a059_Shape"/>
            <p:cNvSpPr/>
            <p:nvPr>
              <p:custDataLst>
                <p:tags r:id="rId27"/>
              </p:custDataLst>
            </p:nvPr>
          </p:nvSpPr>
          <p:spPr>
            <a:xfrm flipV="1">
              <a:off x="7547604" y="5045310"/>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TLSHAPE_M_54b495a50c83404382005ca470cdcefe_Title"/>
            <p:cNvSpPr txBox="1"/>
            <p:nvPr>
              <p:custDataLst>
                <p:tags r:id="rId28"/>
              </p:custDataLst>
            </p:nvPr>
          </p:nvSpPr>
          <p:spPr>
            <a:xfrm>
              <a:off x="4550221" y="3789040"/>
              <a:ext cx="1257300" cy="465074"/>
            </a:xfrm>
            <a:prstGeom prst="rect">
              <a:avLst/>
            </a:prstGeom>
            <a:noFill/>
          </p:spPr>
          <p:txBody>
            <a:bodyPr vert="horz" wrap="square" lIns="0" tIns="0" rIns="0" bIns="0" rtlCol="0" anchor="ctr" anchorCtr="0">
              <a:spAutoFit/>
            </a:bodyPr>
            <a:lstStyle/>
            <a:p>
              <a:pPr algn="ctr"/>
              <a:r>
                <a:rPr lang="it-IT" sz="1000" b="1" dirty="0" smtClean="0">
                  <a:solidFill>
                    <a:schemeClr val="dk1"/>
                  </a:solidFill>
                  <a:latin typeface="Calibri" panose="020F0502020204030204" pitchFamily="34" charset="0"/>
                </a:rPr>
                <a:t>1999 - Il programma di protezione del governo statunitense</a:t>
              </a:r>
              <a:endParaRPr lang="en-US" sz="1000" b="1" dirty="0">
                <a:solidFill>
                  <a:schemeClr val="dk1"/>
                </a:solidFill>
                <a:latin typeface="Calibri" panose="020F0502020204030204" pitchFamily="34" charset="0"/>
              </a:endParaRPr>
            </a:p>
          </p:txBody>
        </p:sp>
        <p:sp>
          <p:nvSpPr>
            <p:cNvPr id="37" name="OTLSHAPE_M_54b495a50c83404382005ca470cdcefe_Shape"/>
            <p:cNvSpPr/>
            <p:nvPr>
              <p:custDataLst>
                <p:tags r:id="rId29"/>
              </p:custDataLst>
            </p:nvPr>
          </p:nvSpPr>
          <p:spPr>
            <a:xfrm flipV="1">
              <a:off x="5064571" y="501779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TLSHAPE_M_357fe7b7022e46dcae056747a2f26978_Title"/>
            <p:cNvSpPr txBox="1"/>
            <p:nvPr>
              <p:custDataLst>
                <p:tags r:id="rId30"/>
              </p:custDataLst>
            </p:nvPr>
          </p:nvSpPr>
          <p:spPr>
            <a:xfrm>
              <a:off x="5125705" y="5918897"/>
              <a:ext cx="901700" cy="155025"/>
            </a:xfrm>
            <a:prstGeom prst="rect">
              <a:avLst/>
            </a:prstGeom>
            <a:noFill/>
          </p:spPr>
          <p:txBody>
            <a:bodyPr vert="horz" wrap="square" lIns="0" tIns="0" rIns="0" bIns="0" rtlCol="0" anchor="ctr" anchorCtr="0">
              <a:spAutoFit/>
            </a:bodyPr>
            <a:lstStyle/>
            <a:p>
              <a:r>
                <a:rPr lang="en-US" sz="1000" b="1" spc="-8" dirty="0" smtClean="0">
                  <a:solidFill>
                    <a:schemeClr val="dk1"/>
                  </a:solidFill>
                  <a:latin typeface="Calibri" panose="020F0502020204030204" pitchFamily="34" charset="0"/>
                </a:rPr>
                <a:t>2000 - ILOVEYOU</a:t>
              </a:r>
              <a:endParaRPr lang="en-US" sz="1000" b="1" spc="-8" dirty="0">
                <a:solidFill>
                  <a:schemeClr val="dk1"/>
                </a:solidFill>
                <a:latin typeface="Calibri" panose="020F0502020204030204" pitchFamily="34" charset="0"/>
              </a:endParaRPr>
            </a:p>
          </p:txBody>
        </p:sp>
        <p:sp>
          <p:nvSpPr>
            <p:cNvPr id="40" name="OTLSHAPE_M_ee8d3bbfd0a446fdb4e829274d5c1a7e_Title"/>
            <p:cNvSpPr txBox="1"/>
            <p:nvPr>
              <p:custDataLst>
                <p:tags r:id="rId31"/>
              </p:custDataLst>
            </p:nvPr>
          </p:nvSpPr>
          <p:spPr>
            <a:xfrm>
              <a:off x="5752149" y="6169728"/>
              <a:ext cx="1397000" cy="155025"/>
            </a:xfrm>
            <a:prstGeom prst="rect">
              <a:avLst/>
            </a:prstGeom>
            <a:noFill/>
          </p:spPr>
          <p:txBody>
            <a:bodyPr vert="horz" wrap="square" lIns="0" tIns="0" rIns="0" bIns="0" rtlCol="0" anchor="ctr" anchorCtr="0">
              <a:spAutoFit/>
            </a:bodyPr>
            <a:lstStyle/>
            <a:p>
              <a:pPr algn="ctr"/>
              <a:r>
                <a:rPr lang="en-US" sz="1000" b="1" spc="-10" dirty="0" smtClean="0">
                  <a:solidFill>
                    <a:schemeClr val="dk1"/>
                  </a:solidFill>
                  <a:latin typeface="Calibri" panose="020F0502020204030204" pitchFamily="34" charset="0"/>
                </a:rPr>
                <a:t>2010 - YouTube</a:t>
              </a:r>
              <a:endParaRPr lang="en-US" sz="1000" b="1" spc="-10" dirty="0">
                <a:solidFill>
                  <a:schemeClr val="dk1"/>
                </a:solidFill>
                <a:latin typeface="Calibri" panose="020F0502020204030204" pitchFamily="34" charset="0"/>
              </a:endParaRPr>
            </a:p>
          </p:txBody>
        </p:sp>
        <p:sp>
          <p:nvSpPr>
            <p:cNvPr id="41" name="OTLSHAPE_M_0cfc9d02a422453a86c55343d0921604_Title"/>
            <p:cNvSpPr txBox="1"/>
            <p:nvPr>
              <p:custDataLst>
                <p:tags r:id="rId32"/>
              </p:custDataLst>
            </p:nvPr>
          </p:nvSpPr>
          <p:spPr>
            <a:xfrm>
              <a:off x="6158230" y="4256711"/>
              <a:ext cx="1320800" cy="155025"/>
            </a:xfrm>
            <a:prstGeom prst="rect">
              <a:avLst/>
            </a:prstGeom>
            <a:noFill/>
          </p:spPr>
          <p:txBody>
            <a:bodyPr vert="horz" wrap="square" lIns="0" tIns="0" rIns="0" bIns="0" rtlCol="0" anchor="ctr" anchorCtr="0">
              <a:spAutoFit/>
            </a:bodyPr>
            <a:lstStyle/>
            <a:p>
              <a:pPr algn="ctr"/>
              <a:r>
                <a:rPr lang="en-US" sz="1000" b="1" spc="-6" dirty="0" smtClean="0">
                  <a:solidFill>
                    <a:schemeClr val="dk1"/>
                  </a:solidFill>
                  <a:latin typeface="Calibri" panose="020F0502020204030204" pitchFamily="34" charset="0"/>
                </a:rPr>
                <a:t>2013 - Tumblr</a:t>
              </a:r>
              <a:endParaRPr lang="en-US" sz="1000" b="1" spc="-6" dirty="0">
                <a:solidFill>
                  <a:schemeClr val="dk1"/>
                </a:solidFill>
                <a:latin typeface="Calibri" panose="020F0502020204030204" pitchFamily="34" charset="0"/>
              </a:endParaRPr>
            </a:p>
          </p:txBody>
        </p:sp>
        <p:sp>
          <p:nvSpPr>
            <p:cNvPr id="42" name="OTLSHAPE_M_2c2b0e0a011442f7b4fbe1a655f0f92a_Title"/>
            <p:cNvSpPr txBox="1"/>
            <p:nvPr>
              <p:custDataLst>
                <p:tags r:id="rId33"/>
              </p:custDataLst>
            </p:nvPr>
          </p:nvSpPr>
          <p:spPr>
            <a:xfrm>
              <a:off x="6667078" y="5829786"/>
              <a:ext cx="1264554" cy="310049"/>
            </a:xfrm>
            <a:prstGeom prst="rect">
              <a:avLst/>
            </a:prstGeom>
            <a:noFill/>
          </p:spPr>
          <p:txBody>
            <a:bodyPr vert="horz" wrap="square" lIns="0" tIns="0" rIns="0" bIns="0" rtlCol="0" anchor="ctr" anchorCtr="0">
              <a:spAutoFit/>
            </a:bodyPr>
            <a:lstStyle/>
            <a:p>
              <a:pPr algn="ctr"/>
              <a:r>
                <a:rPr lang="it-IT" sz="1000" b="1" dirty="0" smtClean="0">
                  <a:solidFill>
                    <a:schemeClr val="dk1"/>
                  </a:solidFill>
                  <a:latin typeface="Calibri" panose="020F0502020204030204" pitchFamily="34" charset="0"/>
                </a:rPr>
                <a:t>2015 - Furti di identità negli Stati Uniti</a:t>
              </a:r>
              <a:endParaRPr lang="en-US" sz="1000" b="1" dirty="0">
                <a:solidFill>
                  <a:schemeClr val="dk1"/>
                </a:solidFill>
                <a:latin typeface="Calibri" panose="020F0502020204030204" pitchFamily="34" charset="0"/>
              </a:endParaRPr>
            </a:p>
          </p:txBody>
        </p:sp>
        <p:sp>
          <p:nvSpPr>
            <p:cNvPr id="43" name="OTLSHAPE_M_3d140a17361642f989873cb6ea6ec00b_Title"/>
            <p:cNvSpPr txBox="1"/>
            <p:nvPr>
              <p:custDataLst>
                <p:tags r:id="rId34"/>
              </p:custDataLst>
            </p:nvPr>
          </p:nvSpPr>
          <p:spPr>
            <a:xfrm>
              <a:off x="7210635" y="4838973"/>
              <a:ext cx="863600" cy="155025"/>
            </a:xfrm>
            <a:prstGeom prst="rect">
              <a:avLst/>
            </a:prstGeom>
            <a:noFill/>
          </p:spPr>
          <p:txBody>
            <a:bodyPr vert="horz" wrap="square" lIns="0" tIns="0" rIns="0" bIns="0" rtlCol="0" anchor="ctr" anchorCtr="0">
              <a:spAutoFit/>
            </a:bodyPr>
            <a:lstStyle/>
            <a:p>
              <a:r>
                <a:rPr lang="en-US" sz="1000" b="1" spc="-4" dirty="0" smtClean="0">
                  <a:solidFill>
                    <a:schemeClr val="dk1"/>
                  </a:solidFill>
                  <a:latin typeface="Calibri" panose="020F0502020204030204" pitchFamily="34" charset="0"/>
                </a:rPr>
                <a:t>2016 - </a:t>
              </a:r>
              <a:r>
                <a:rPr lang="en-US" sz="1000" b="1" spc="-4" dirty="0" err="1" smtClean="0">
                  <a:solidFill>
                    <a:schemeClr val="dk1"/>
                  </a:solidFill>
                  <a:latin typeface="Calibri" panose="020F0502020204030204" pitchFamily="34" charset="0"/>
                </a:rPr>
                <a:t>Wikileaks</a:t>
              </a:r>
              <a:endParaRPr lang="en-US" sz="1000" b="1" spc="-4" dirty="0">
                <a:solidFill>
                  <a:schemeClr val="dk1"/>
                </a:solidFill>
                <a:latin typeface="Calibri" panose="020F0502020204030204" pitchFamily="34" charset="0"/>
              </a:endParaRPr>
            </a:p>
          </p:txBody>
        </p:sp>
        <p:sp>
          <p:nvSpPr>
            <p:cNvPr id="46" name="OTLSHAPE_M_44a0ea1ccbda4af0bbafee1d5edb333c_Title"/>
            <p:cNvSpPr txBox="1"/>
            <p:nvPr>
              <p:custDataLst>
                <p:tags r:id="rId35"/>
              </p:custDataLst>
            </p:nvPr>
          </p:nvSpPr>
          <p:spPr>
            <a:xfrm>
              <a:off x="1047333" y="5743185"/>
              <a:ext cx="1105586" cy="307777"/>
            </a:xfrm>
            <a:prstGeom prst="rect">
              <a:avLst/>
            </a:prstGeom>
            <a:noFill/>
          </p:spPr>
          <p:txBody>
            <a:bodyPr vert="horz" wrap="square" lIns="0" tIns="0" rIns="0" bIns="0" rtlCol="0" anchor="ctr" anchorCtr="0">
              <a:spAutoFit/>
            </a:bodyPr>
            <a:lstStyle/>
            <a:p>
              <a:pPr algn="ctr"/>
              <a:r>
                <a:rPr lang="it-IT" sz="1000" b="1" spc="-4" dirty="0" smtClean="0">
                  <a:solidFill>
                    <a:schemeClr val="dk1"/>
                  </a:solidFill>
                  <a:latin typeface="Calibri" panose="020F0502020204030204" pitchFamily="34" charset="0"/>
                </a:rPr>
                <a:t>1939 - Alan </a:t>
              </a:r>
              <a:r>
                <a:rPr lang="it-IT" sz="1000" b="1" spc="-4" dirty="0" err="1" smtClean="0">
                  <a:solidFill>
                    <a:schemeClr val="dk1"/>
                  </a:solidFill>
                  <a:latin typeface="Calibri" panose="020F0502020204030204" pitchFamily="34" charset="0"/>
                </a:rPr>
                <a:t>Turing</a:t>
              </a:r>
              <a:r>
                <a:rPr lang="it-IT" sz="1000" b="1" spc="-4" dirty="0">
                  <a:solidFill>
                    <a:schemeClr val="dk1"/>
                  </a:solidFill>
                  <a:latin typeface="Calibri" panose="020F0502020204030204" pitchFamily="34" charset="0"/>
                </a:rPr>
                <a:t/>
              </a:r>
              <a:br>
                <a:rPr lang="it-IT" sz="1000" b="1" spc="-4" dirty="0">
                  <a:solidFill>
                    <a:schemeClr val="dk1"/>
                  </a:solidFill>
                  <a:latin typeface="Calibri" panose="020F0502020204030204" pitchFamily="34" charset="0"/>
                </a:rPr>
              </a:br>
              <a:r>
                <a:rPr lang="it-IT" sz="1000" b="1" spc="-4" dirty="0" smtClean="0">
                  <a:solidFill>
                    <a:schemeClr val="dk1"/>
                  </a:solidFill>
                  <a:latin typeface="Calibri" panose="020F0502020204030204" pitchFamily="34" charset="0"/>
                </a:rPr>
                <a:t>e la "bomba"</a:t>
              </a:r>
              <a:endParaRPr lang="en-US" sz="1000" b="1" spc="-4" dirty="0">
                <a:solidFill>
                  <a:schemeClr val="dk1"/>
                </a:solidFill>
                <a:latin typeface="Calibri" panose="020F0502020204030204" pitchFamily="34" charset="0"/>
              </a:endParaRPr>
            </a:p>
          </p:txBody>
        </p:sp>
        <p:sp>
          <p:nvSpPr>
            <p:cNvPr id="47" name="OTLSHAPE_M_44a0ea1ccbda4af0bbafee1d5edb333c_Shape"/>
            <p:cNvSpPr/>
            <p:nvPr>
              <p:custDataLst>
                <p:tags r:id="rId36"/>
              </p:custDataLst>
            </p:nvPr>
          </p:nvSpPr>
          <p:spPr>
            <a:xfrm>
              <a:off x="1485931" y="546229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TLSHAPE_M_0f09645830714ae2ac4bc5fe5a47fe88_Title"/>
            <p:cNvSpPr txBox="1"/>
            <p:nvPr>
              <p:custDataLst>
                <p:tags r:id="rId37"/>
              </p:custDataLst>
            </p:nvPr>
          </p:nvSpPr>
          <p:spPr>
            <a:xfrm>
              <a:off x="1931362" y="6092216"/>
              <a:ext cx="977900" cy="155025"/>
            </a:xfrm>
            <a:prstGeom prst="rect">
              <a:avLst/>
            </a:prstGeom>
            <a:noFill/>
          </p:spPr>
          <p:txBody>
            <a:bodyPr vert="horz" wrap="square" lIns="0" tIns="0" rIns="0" bIns="0" rtlCol="0" anchor="ctr" anchorCtr="0">
              <a:spAutoFit/>
            </a:bodyPr>
            <a:lstStyle/>
            <a:p>
              <a:pPr algn="ctr"/>
              <a:r>
                <a:rPr lang="en-US" sz="1000" b="1" spc="-2" dirty="0" smtClean="0">
                  <a:solidFill>
                    <a:schemeClr val="dk1"/>
                  </a:solidFill>
                  <a:latin typeface="Calibri" panose="020F0502020204030204" pitchFamily="34" charset="0"/>
                </a:rPr>
                <a:t>1957 - Il phreaking</a:t>
              </a:r>
              <a:endParaRPr lang="en-US" sz="1000" b="1" spc="-2" dirty="0">
                <a:solidFill>
                  <a:schemeClr val="dk1"/>
                </a:solidFill>
                <a:latin typeface="Calibri" panose="020F0502020204030204" pitchFamily="34" charset="0"/>
              </a:endParaRPr>
            </a:p>
          </p:txBody>
        </p:sp>
        <p:sp>
          <p:nvSpPr>
            <p:cNvPr id="49" name="OTLSHAPE_M_0f09645830714ae2ac4bc5fe5a47fe88_Shape"/>
            <p:cNvSpPr/>
            <p:nvPr>
              <p:custDataLst>
                <p:tags r:id="rId38"/>
              </p:custDataLst>
            </p:nvPr>
          </p:nvSpPr>
          <p:spPr>
            <a:xfrm>
              <a:off x="2317349" y="546229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TLSHAPE_M_6e5d1c805f1644b8bf67b89c5e886b3b_Title"/>
            <p:cNvSpPr txBox="1"/>
            <p:nvPr>
              <p:custDataLst>
                <p:tags r:id="rId39"/>
              </p:custDataLst>
            </p:nvPr>
          </p:nvSpPr>
          <p:spPr>
            <a:xfrm>
              <a:off x="2931494" y="4715328"/>
              <a:ext cx="904714" cy="307777"/>
            </a:xfrm>
            <a:prstGeom prst="rect">
              <a:avLst/>
            </a:prstGeom>
            <a:noFill/>
          </p:spPr>
          <p:txBody>
            <a:bodyPr vert="horz" wrap="square" lIns="0" tIns="0" rIns="0" bIns="0" rtlCol="0" anchor="ctr" anchorCtr="0">
              <a:spAutoFit/>
            </a:bodyPr>
            <a:lstStyle/>
            <a:p>
              <a:pPr algn="ctr"/>
              <a:r>
                <a:rPr lang="en-US" sz="1000" b="1" spc="-2" dirty="0" smtClean="0">
                  <a:solidFill>
                    <a:schemeClr val="dk1"/>
                  </a:solidFill>
                  <a:latin typeface="Calibri" panose="020F0502020204030204" pitchFamily="34" charset="0"/>
                </a:rPr>
                <a:t>1981 - Il primo </a:t>
              </a:r>
              <a:r>
                <a:rPr lang="en-US" sz="1000" b="1" spc="-2" dirty="0" err="1" smtClean="0">
                  <a:solidFill>
                    <a:schemeClr val="dk1"/>
                  </a:solidFill>
                  <a:latin typeface="Calibri" panose="020F0502020204030204" pitchFamily="34" charset="0"/>
                </a:rPr>
                <a:t>craking</a:t>
              </a:r>
              <a:endParaRPr lang="en-US" sz="1000" b="1" spc="-2" dirty="0">
                <a:solidFill>
                  <a:schemeClr val="dk1"/>
                </a:solidFill>
                <a:latin typeface="Calibri" panose="020F0502020204030204" pitchFamily="34" charset="0"/>
              </a:endParaRPr>
            </a:p>
          </p:txBody>
        </p:sp>
        <p:sp>
          <p:nvSpPr>
            <p:cNvPr id="51" name="OTLSHAPE_M_6e5d1c805f1644b8bf67b89c5e886b3b_Shape"/>
            <p:cNvSpPr/>
            <p:nvPr>
              <p:custDataLst>
                <p:tags r:id="rId40"/>
              </p:custDataLst>
            </p:nvPr>
          </p:nvSpPr>
          <p:spPr>
            <a:xfrm>
              <a:off x="5462255" y="5526945"/>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TLSHAPE_M_8aecbe4b6fab460791e1b8c0aade3f6c_Title"/>
            <p:cNvSpPr txBox="1"/>
            <p:nvPr>
              <p:custDataLst>
                <p:tags r:id="rId41"/>
              </p:custDataLst>
            </p:nvPr>
          </p:nvSpPr>
          <p:spPr>
            <a:xfrm>
              <a:off x="3447247" y="4519049"/>
              <a:ext cx="1282700" cy="155025"/>
            </a:xfrm>
            <a:prstGeom prst="rect">
              <a:avLst/>
            </a:prstGeom>
            <a:noFill/>
          </p:spPr>
          <p:txBody>
            <a:bodyPr vert="horz" wrap="square" lIns="0" tIns="0" rIns="0" bIns="0" rtlCol="0" anchor="ctr" anchorCtr="0">
              <a:spAutoFit/>
            </a:bodyPr>
            <a:lstStyle/>
            <a:p>
              <a:pPr algn="ctr"/>
              <a:r>
                <a:rPr lang="en-US" sz="1000" b="1" spc="-4" dirty="0" smtClean="0">
                  <a:solidFill>
                    <a:schemeClr val="dk1"/>
                  </a:solidFill>
                  <a:latin typeface="Calibri" panose="020F0502020204030204" pitchFamily="34" charset="0"/>
                </a:rPr>
                <a:t>1987 - </a:t>
              </a:r>
              <a:r>
                <a:rPr lang="en-US" sz="1000" b="1" spc="-4" dirty="0" err="1" smtClean="0">
                  <a:solidFill>
                    <a:schemeClr val="dk1"/>
                  </a:solidFill>
                  <a:latin typeface="Calibri" panose="020F0502020204030204" pitchFamily="34" charset="0"/>
                </a:rPr>
                <a:t>L'albero</a:t>
              </a:r>
              <a:r>
                <a:rPr lang="en-US" sz="1000" b="1" spc="-4" dirty="0" smtClean="0">
                  <a:solidFill>
                    <a:schemeClr val="dk1"/>
                  </a:solidFill>
                  <a:latin typeface="Calibri" panose="020F0502020204030204" pitchFamily="34" charset="0"/>
                </a:rPr>
                <a:t> di </a:t>
              </a:r>
              <a:r>
                <a:rPr lang="en-US" sz="1000" b="1" spc="-4" dirty="0" err="1" smtClean="0">
                  <a:solidFill>
                    <a:schemeClr val="dk1"/>
                  </a:solidFill>
                  <a:latin typeface="Calibri" panose="020F0502020204030204" pitchFamily="34" charset="0"/>
                </a:rPr>
                <a:t>Natale</a:t>
              </a:r>
              <a:endParaRPr lang="en-US" sz="1000" b="1" spc="-4" dirty="0">
                <a:solidFill>
                  <a:schemeClr val="dk1"/>
                </a:solidFill>
                <a:latin typeface="Calibri" panose="020F0502020204030204" pitchFamily="34" charset="0"/>
              </a:endParaRPr>
            </a:p>
          </p:txBody>
        </p:sp>
        <p:sp>
          <p:nvSpPr>
            <p:cNvPr id="53" name="OTLSHAPE_M_8aecbe4b6fab460791e1b8c0aade3f6c_Shape"/>
            <p:cNvSpPr/>
            <p:nvPr>
              <p:custDataLst>
                <p:tags r:id="rId42"/>
              </p:custDataLst>
            </p:nvPr>
          </p:nvSpPr>
          <p:spPr>
            <a:xfrm>
              <a:off x="6336349" y="548769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TLSHAPE_M_f8ce024184224652bbf3050456bd997a_Shape"/>
            <p:cNvSpPr/>
            <p:nvPr>
              <p:custDataLst>
                <p:tags r:id="rId43"/>
              </p:custDataLst>
            </p:nvPr>
          </p:nvSpPr>
          <p:spPr>
            <a:xfrm flipV="1">
              <a:off x="3233564" y="5085080"/>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TLSHAPE_M_6e5d1c805f1644b8bf67b89c5e886b3b_Shape"/>
            <p:cNvSpPr/>
            <p:nvPr>
              <p:custDataLst>
                <p:tags r:id="rId44"/>
              </p:custDataLst>
            </p:nvPr>
          </p:nvSpPr>
          <p:spPr>
            <a:xfrm>
              <a:off x="3622130" y="546229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TLSHAPE_TB_00000000000000000000000000000000_TimescaleInterval7"/>
            <p:cNvSpPr txBox="1"/>
            <p:nvPr>
              <p:custDataLst>
                <p:tags r:id="rId45"/>
              </p:custDataLst>
            </p:nvPr>
          </p:nvSpPr>
          <p:spPr>
            <a:xfrm>
              <a:off x="4257811"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1988</a:t>
              </a:r>
              <a:endParaRPr lang="en-US" sz="1200" spc="-20" dirty="0">
                <a:solidFill>
                  <a:schemeClr val="lt1"/>
                </a:solidFill>
                <a:latin typeface="Calibri" panose="020F0502020204030204" pitchFamily="34" charset="0"/>
              </a:endParaRPr>
            </a:p>
          </p:txBody>
        </p:sp>
        <p:sp>
          <p:nvSpPr>
            <p:cNvPr id="57" name="OTLSHAPE_M_6e5d1c805f1644b8bf67b89c5e886b3b_Shape"/>
            <p:cNvSpPr/>
            <p:nvPr>
              <p:custDataLst>
                <p:tags r:id="rId46"/>
              </p:custDataLst>
            </p:nvPr>
          </p:nvSpPr>
          <p:spPr>
            <a:xfrm>
              <a:off x="4305365" y="5518752"/>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TLSHAPE_TB_00000000000000000000000000000000_TimescaleInterval8 - 1"/>
            <p:cNvSpPr txBox="1"/>
            <p:nvPr>
              <p:custDataLst>
                <p:tags r:id="rId47"/>
              </p:custDataLst>
            </p:nvPr>
          </p:nvSpPr>
          <p:spPr>
            <a:xfrm>
              <a:off x="5049899"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1999</a:t>
              </a:r>
              <a:endParaRPr lang="en-US" sz="1200" spc="-20" dirty="0">
                <a:solidFill>
                  <a:schemeClr val="lt1"/>
                </a:solidFill>
                <a:latin typeface="Calibri" panose="020F0502020204030204" pitchFamily="34" charset="0"/>
              </a:endParaRPr>
            </a:p>
          </p:txBody>
        </p:sp>
        <p:sp>
          <p:nvSpPr>
            <p:cNvPr id="59" name="OTLSHAPE_TB_00000000000000000000000000000000_TimescaleInterval8 - 2"/>
            <p:cNvSpPr txBox="1"/>
            <p:nvPr>
              <p:custDataLst>
                <p:tags r:id="rId48"/>
              </p:custDataLst>
            </p:nvPr>
          </p:nvSpPr>
          <p:spPr>
            <a:xfrm>
              <a:off x="5410568"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2000</a:t>
              </a:r>
            </a:p>
          </p:txBody>
        </p:sp>
        <p:sp>
          <p:nvSpPr>
            <p:cNvPr id="61" name="OTLSHAPE_TB_00000000000000000000000000000000_TimescaleInterval8 - 4"/>
            <p:cNvSpPr txBox="1"/>
            <p:nvPr>
              <p:custDataLst>
                <p:tags r:id="rId49"/>
              </p:custDataLst>
            </p:nvPr>
          </p:nvSpPr>
          <p:spPr>
            <a:xfrm>
              <a:off x="6274035"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2010</a:t>
              </a:r>
            </a:p>
          </p:txBody>
        </p:sp>
        <p:sp>
          <p:nvSpPr>
            <p:cNvPr id="62" name="OTLSHAPE_TB_00000000000000000000000000000000_TimescaleInterval8 - 5"/>
            <p:cNvSpPr txBox="1"/>
            <p:nvPr>
              <p:custDataLst>
                <p:tags r:id="rId50"/>
              </p:custDataLst>
            </p:nvPr>
          </p:nvSpPr>
          <p:spPr>
            <a:xfrm>
              <a:off x="6660232"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2013</a:t>
              </a:r>
            </a:p>
          </p:txBody>
        </p:sp>
        <p:sp>
          <p:nvSpPr>
            <p:cNvPr id="63" name="OTLSHAPE_TB_00000000000000000000000000000000_TimescaleInterval8 - 6"/>
            <p:cNvSpPr txBox="1"/>
            <p:nvPr>
              <p:custDataLst>
                <p:tags r:id="rId51"/>
              </p:custDataLst>
            </p:nvPr>
          </p:nvSpPr>
          <p:spPr>
            <a:xfrm>
              <a:off x="7092280"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2015</a:t>
              </a:r>
            </a:p>
          </p:txBody>
        </p:sp>
        <p:sp>
          <p:nvSpPr>
            <p:cNvPr id="64" name="OTLSHAPE_TB_00000000000000000000000000000000_TimescaleInterval8 - 7"/>
            <p:cNvSpPr txBox="1"/>
            <p:nvPr>
              <p:custDataLst>
                <p:tags r:id="rId52"/>
              </p:custDataLst>
            </p:nvPr>
          </p:nvSpPr>
          <p:spPr>
            <a:xfrm>
              <a:off x="7524328"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2016</a:t>
              </a:r>
            </a:p>
          </p:txBody>
        </p:sp>
        <p:sp>
          <p:nvSpPr>
            <p:cNvPr id="65" name="OTLSHAPE_TB_00000000000000000000000000000000_TimescaleInterval8 - 8"/>
            <p:cNvSpPr txBox="1"/>
            <p:nvPr>
              <p:custDataLst>
                <p:tags r:id="rId53"/>
              </p:custDataLst>
            </p:nvPr>
          </p:nvSpPr>
          <p:spPr>
            <a:xfrm>
              <a:off x="8074235"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2017</a:t>
              </a:r>
            </a:p>
          </p:txBody>
        </p:sp>
        <p:sp>
          <p:nvSpPr>
            <p:cNvPr id="66" name="OTLSHAPE_M_d4e6e796d1d3492bbed0ac9a7c100ca9_Shape"/>
            <p:cNvSpPr/>
            <p:nvPr>
              <p:custDataLst>
                <p:tags r:id="rId54"/>
              </p:custDataLst>
            </p:nvPr>
          </p:nvSpPr>
          <p:spPr>
            <a:xfrm flipV="1">
              <a:off x="2837159" y="5058868"/>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TLSHAPE_TB_00000000000000000000000000000000_TimescaleInterval8"/>
            <p:cNvSpPr txBox="1"/>
            <p:nvPr>
              <p:custDataLst>
                <p:tags r:id="rId55"/>
              </p:custDataLst>
            </p:nvPr>
          </p:nvSpPr>
          <p:spPr>
            <a:xfrm>
              <a:off x="2792089" y="5309897"/>
              <a:ext cx="314189" cy="177800"/>
            </a:xfrm>
            <a:prstGeom prst="rect">
              <a:avLst/>
            </a:prstGeom>
            <a:noFill/>
          </p:spPr>
          <p:txBody>
            <a:bodyPr vert="horz" wrap="none" lIns="0" tIns="0" rIns="0" bIns="0" rtlCol="0" anchor="ctr" anchorCtr="0">
              <a:noAutofit/>
            </a:bodyPr>
            <a:lstStyle/>
            <a:p>
              <a:r>
                <a:rPr lang="en-US" sz="1200" spc="-20" dirty="0" smtClean="0">
                  <a:solidFill>
                    <a:schemeClr val="lt1"/>
                  </a:solidFill>
                  <a:latin typeface="Calibri" panose="020F0502020204030204" pitchFamily="34" charset="0"/>
                </a:rPr>
                <a:t>1980</a:t>
              </a:r>
              <a:endParaRPr lang="en-US" sz="1200" spc="-20" dirty="0">
                <a:solidFill>
                  <a:schemeClr val="lt1"/>
                </a:solidFill>
                <a:latin typeface="Calibri" panose="020F0502020204030204" pitchFamily="34" charset="0"/>
              </a:endParaRPr>
            </a:p>
          </p:txBody>
        </p:sp>
        <p:sp>
          <p:nvSpPr>
            <p:cNvPr id="69" name="OTLSHAPE_M_d4e6e796d1d3492bbed0ac9a7c100ca9_Shape"/>
            <p:cNvSpPr/>
            <p:nvPr>
              <p:custDataLst>
                <p:tags r:id="rId56"/>
              </p:custDataLst>
            </p:nvPr>
          </p:nvSpPr>
          <p:spPr>
            <a:xfrm flipV="1">
              <a:off x="6705673" y="503684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TLSHAPE_M_8aecbe4b6fab460791e1b8c0aade3f6c_Shape"/>
            <p:cNvSpPr/>
            <p:nvPr>
              <p:custDataLst>
                <p:tags r:id="rId57"/>
              </p:custDataLst>
            </p:nvPr>
          </p:nvSpPr>
          <p:spPr>
            <a:xfrm>
              <a:off x="7155662" y="5525797"/>
              <a:ext cx="228600" cy="254000"/>
            </a:xfrm>
            <a:prstGeom prst="triangle">
              <a:avLst/>
            </a:prstGeom>
            <a:solidFill>
              <a:srgbClr val="B20E12"/>
            </a:solidFill>
            <a:ln w="25400" cap="flat" cmpd="sng" algn="ctr">
              <a:noFill/>
              <a:prstDash val="solid"/>
            </a:ln>
            <a:effectLst>
              <a:outerShdw>
                <a:scrgbClr r="0" g="0" b="0">
                  <a:alpha val="50000"/>
                </a:scrgbClr>
              </a:outerShdw>
            </a:effectLst>
            <a:extLst>
              <a:ext uri="{91240B29-F687-4F45-9708-019B960494DF}">
                <a14:hiddenLine xmlns:a14="http://schemas.microsoft.com/office/drawing/2010/main" w="25400" cap="flat" cmpd="sng" algn="ctr">
                  <a:solidFill>
                    <a:schemeClr val="accent1">
                      <a:shade val="50000"/>
                    </a:schemeClr>
                  </a:solidFill>
                  <a:prstDash val="solid"/>
                </a14:hiddenLine>
              </a:ext>
              <a:ext uri="{53640926-AAD7-44D8-BBD7-CCE9431645EC}">
                <a14:shadowObscured xmlns:a14="http://schemas.microsoft.com/office/drawing/2010/main" val="1"/>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TLSHAPE_M_d4e6e796d1d3492bbed0ac9a7c100ca9_Title"/>
            <p:cNvSpPr txBox="1"/>
            <p:nvPr>
              <p:custDataLst>
                <p:tags r:id="rId58"/>
              </p:custDataLst>
            </p:nvPr>
          </p:nvSpPr>
          <p:spPr>
            <a:xfrm>
              <a:off x="7523712" y="4296364"/>
              <a:ext cx="1333500" cy="307777"/>
            </a:xfrm>
            <a:prstGeom prst="rect">
              <a:avLst/>
            </a:prstGeom>
            <a:noFill/>
          </p:spPr>
          <p:txBody>
            <a:bodyPr vert="horz" wrap="square" lIns="0" tIns="0" rIns="0" bIns="0" rtlCol="0" anchor="ctr" anchorCtr="0">
              <a:spAutoFit/>
            </a:bodyPr>
            <a:lstStyle/>
            <a:p>
              <a:pPr algn="ctr"/>
              <a:r>
                <a:rPr lang="en-US" sz="1000" b="1" spc="-6" dirty="0" smtClean="0">
                  <a:solidFill>
                    <a:schemeClr val="dk1"/>
                  </a:solidFill>
                  <a:latin typeface="Calibri" panose="020F0502020204030204" pitchFamily="34" charset="0"/>
                </a:rPr>
                <a:t>2017 – </a:t>
              </a:r>
              <a:r>
                <a:rPr lang="en-US" sz="1000" b="1" spc="-6" dirty="0" err="1" smtClean="0">
                  <a:solidFill>
                    <a:schemeClr val="dk1"/>
                  </a:solidFill>
                  <a:latin typeface="Calibri" panose="020F0502020204030204" pitchFamily="34" charset="0"/>
                </a:rPr>
                <a:t>Wannacry</a:t>
              </a:r>
              <a:r>
                <a:rPr lang="en-US" sz="1000" b="1" spc="-6" dirty="0" smtClean="0">
                  <a:solidFill>
                    <a:schemeClr val="dk1"/>
                  </a:solidFill>
                  <a:latin typeface="Calibri" panose="020F0502020204030204" pitchFamily="34" charset="0"/>
                </a:rPr>
                <a:t/>
              </a:r>
              <a:br>
                <a:rPr lang="en-US" sz="1000" b="1" spc="-6" dirty="0" smtClean="0">
                  <a:solidFill>
                    <a:schemeClr val="dk1"/>
                  </a:solidFill>
                  <a:latin typeface="Calibri" panose="020F0502020204030204" pitchFamily="34" charset="0"/>
                </a:rPr>
              </a:br>
              <a:r>
                <a:rPr lang="en-US" sz="1000" b="1" spc="-6" dirty="0" smtClean="0">
                  <a:solidFill>
                    <a:schemeClr val="dk1"/>
                  </a:solidFill>
                  <a:latin typeface="Calibri" panose="020F0502020204030204" pitchFamily="34" charset="0"/>
                </a:rPr>
                <a:t>e Equifax</a:t>
              </a:r>
              <a:endParaRPr lang="en-US" sz="1000" b="1" spc="-6" dirty="0">
                <a:solidFill>
                  <a:schemeClr val="dk1"/>
                </a:solidFill>
                <a:latin typeface="Calibri" panose="020F0502020204030204" pitchFamily="34" charset="0"/>
              </a:endParaRPr>
            </a:p>
          </p:txBody>
        </p:sp>
      </p:grpSp>
      <p:cxnSp>
        <p:nvCxnSpPr>
          <p:cNvPr id="72" name="OTLSHAPE_M_f8ce024184224652bbf3050456bd997a_Connector10"/>
          <p:cNvCxnSpPr>
            <a:stCxn id="30" idx="0"/>
            <a:endCxn id="55" idx="3"/>
          </p:cNvCxnSpPr>
          <p:nvPr>
            <p:custDataLst>
              <p:tags r:id="rId1"/>
            </p:custDataLst>
          </p:nvPr>
        </p:nvCxnSpPr>
        <p:spPr>
          <a:xfrm flipV="1">
            <a:off x="3836633" y="5068225"/>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5862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 reti VPN</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7403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Se evitare l'uso di una rete </a:t>
            </a:r>
            <a:r>
              <a:rPr lang="it-IT" sz="2000" dirty="0"/>
              <a:t>pubblica </a:t>
            </a:r>
            <a:r>
              <a:rPr lang="it-IT" sz="2000" dirty="0" smtClean="0"/>
              <a:t>non </a:t>
            </a:r>
            <a:r>
              <a:rPr lang="it-IT" sz="2000" dirty="0"/>
              <a:t>è possibile, una </a:t>
            </a:r>
            <a:r>
              <a:rPr lang="it-IT" sz="2000" dirty="0" smtClean="0"/>
              <a:t>rete </a:t>
            </a:r>
            <a:r>
              <a:rPr lang="it-IT" sz="2000" dirty="0"/>
              <a:t>privata </a:t>
            </a:r>
            <a:r>
              <a:rPr lang="it-IT" sz="2000" dirty="0" smtClean="0"/>
              <a:t>virtuale (VPN) </a:t>
            </a:r>
            <a:r>
              <a:rPr lang="it-IT" sz="2000" dirty="0"/>
              <a:t>è l'unica </a:t>
            </a:r>
            <a:r>
              <a:rPr lang="it-IT" sz="2000" dirty="0" smtClean="0"/>
              <a:t>alternativa praticabile</a:t>
            </a:r>
            <a:r>
              <a:rPr lang="it-IT" sz="2000" dirty="0"/>
              <a:t>. </a:t>
            </a:r>
            <a:r>
              <a:rPr lang="it-IT" sz="2000" dirty="0" smtClean="0"/>
              <a:t>Tale modalità di connessione </a:t>
            </a:r>
            <a:r>
              <a:rPr lang="it-IT" sz="2000" dirty="0"/>
              <a:t>è una "rete</a:t>
            </a:r>
            <a:r>
              <a:rPr lang="it-IT" sz="2000" dirty="0" smtClean="0"/>
              <a:t>", ossia un tunnel </a:t>
            </a:r>
            <a:r>
              <a:rPr lang="it-IT" sz="2000" dirty="0"/>
              <a:t>sicuro che </a:t>
            </a:r>
            <a:r>
              <a:rPr lang="it-IT" sz="2000" dirty="0" smtClean="0"/>
              <a:t>utilizza il canale pubblico per trasportare </a:t>
            </a:r>
            <a:r>
              <a:rPr lang="it-IT" sz="2000" dirty="0"/>
              <a:t>dati crittografati </a:t>
            </a:r>
            <a:r>
              <a:rPr lang="it-IT" sz="2000" dirty="0" smtClean="0"/>
              <a:t>(da qui il termine "privata") ​​</a:t>
            </a:r>
            <a:r>
              <a:rPr lang="it-IT" sz="2000" dirty="0"/>
              <a:t>dal mittente al </a:t>
            </a:r>
            <a:r>
              <a:rPr lang="it-IT" sz="2000" dirty="0" smtClean="0"/>
              <a:t>ricevente; è definita "</a:t>
            </a:r>
            <a:r>
              <a:rPr lang="it-IT" sz="2000" dirty="0"/>
              <a:t>virtuale</a:t>
            </a:r>
            <a:r>
              <a:rPr lang="it-IT" sz="2000" dirty="0" smtClean="0"/>
              <a:t>", in quanto non </a:t>
            </a:r>
            <a:r>
              <a:rPr lang="it-IT" sz="2000" dirty="0"/>
              <a:t>richiede una connessione fisica </a:t>
            </a:r>
            <a:r>
              <a:rPr lang="it-IT" sz="2000" dirty="0" smtClean="0"/>
              <a:t>con il router della società che offre tale servizio. </a:t>
            </a:r>
            <a:r>
              <a:rPr lang="it-IT" sz="2000" dirty="0"/>
              <a:t>Un </a:t>
            </a:r>
            <a:r>
              <a:rPr lang="it-IT" sz="2000" dirty="0" smtClean="0"/>
              <a:t>hacker </a:t>
            </a:r>
            <a:r>
              <a:rPr lang="it-IT" sz="2000" dirty="0"/>
              <a:t>che </a:t>
            </a:r>
            <a:r>
              <a:rPr lang="it-IT" sz="2000" dirty="0" smtClean="0"/>
              <a:t>dovesse intercettare </a:t>
            </a:r>
            <a:r>
              <a:rPr lang="it-IT" sz="2000" dirty="0"/>
              <a:t>il flusso di </a:t>
            </a:r>
            <a:r>
              <a:rPr lang="it-IT" sz="2000" dirty="0" smtClean="0"/>
              <a:t>informazioni durante la loro trasmissione potrà vedere </a:t>
            </a:r>
            <a:r>
              <a:rPr lang="it-IT" sz="2000" dirty="0"/>
              <a:t>solo </a:t>
            </a:r>
            <a:r>
              <a:rPr lang="it-IT" sz="2000" dirty="0" smtClean="0"/>
              <a:t>dati illeggibili.</a:t>
            </a:r>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smtClean="0"/>
          </a:p>
          <a:p>
            <a:pPr algn="just">
              <a:lnSpc>
                <a:spcPct val="120000"/>
              </a:lnSpc>
              <a:defRPr/>
            </a:pPr>
            <a:r>
              <a:rPr lang="it-IT" sz="2000" dirty="0" smtClean="0"/>
              <a:t>Figura: Esempio di VPN, che </a:t>
            </a:r>
            <a:r>
              <a:rPr lang="it-IT" sz="2000" dirty="0"/>
              <a:t>crea un </a:t>
            </a:r>
            <a:r>
              <a:rPr lang="it-IT" sz="2000" dirty="0" smtClean="0"/>
              <a:t>tunnel </a:t>
            </a:r>
            <a:r>
              <a:rPr lang="it-IT" sz="2000" dirty="0"/>
              <a:t>privato e sicuro attraverso </a:t>
            </a:r>
            <a:r>
              <a:rPr lang="it-IT" sz="2000" dirty="0" smtClean="0"/>
              <a:t>l'internet pubblico</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140</a:t>
            </a:fld>
            <a:endParaRPr lang="it-IT" dirty="0"/>
          </a:p>
        </p:txBody>
      </p:sp>
      <p:pic>
        <p:nvPicPr>
          <p:cNvPr id="3" name="Immagine 2"/>
          <p:cNvPicPr>
            <a:picLocks noChangeAspect="1"/>
          </p:cNvPicPr>
          <p:nvPr/>
        </p:nvPicPr>
        <p:blipFill>
          <a:blip r:embed="rId2"/>
          <a:stretch>
            <a:fillRect/>
          </a:stretch>
        </p:blipFill>
        <p:spPr>
          <a:xfrm>
            <a:off x="895234" y="4437112"/>
            <a:ext cx="7361714" cy="2160242"/>
          </a:xfrm>
          <a:prstGeom prst="rect">
            <a:avLst/>
          </a:prstGeom>
        </p:spPr>
      </p:pic>
    </p:spTree>
    <p:extLst>
      <p:ext uri="{BB962C8B-B14F-4D97-AF65-F5344CB8AC3E}">
        <p14:creationId xmlns:p14="http://schemas.microsoft.com/office/powerpoint/2010/main" val="360016422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reti VPN</a:t>
            </a:r>
          </a:p>
        </p:txBody>
      </p:sp>
      <p:sp>
        <p:nvSpPr>
          <p:cNvPr id="11" name="Text Box 6"/>
          <p:cNvSpPr txBox="1">
            <a:spLocks noChangeArrowheads="1"/>
          </p:cNvSpPr>
          <p:nvPr/>
        </p:nvSpPr>
        <p:spPr bwMode="auto">
          <a:xfrm>
            <a:off x="414743" y="112474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Gli utilizzatori </a:t>
            </a:r>
            <a:r>
              <a:rPr lang="it-IT" sz="2000" dirty="0"/>
              <a:t>di una VPN </a:t>
            </a:r>
            <a:r>
              <a:rPr lang="it-IT" sz="2000" dirty="0" smtClean="0"/>
              <a:t>sono dunque essere </a:t>
            </a:r>
            <a:r>
              <a:rPr lang="it-IT" sz="2000" dirty="0"/>
              <a:t>in grado di fare </a:t>
            </a:r>
            <a:r>
              <a:rPr lang="it-IT" sz="2000" dirty="0" smtClean="0"/>
              <a:t>ogni attività online, </a:t>
            </a:r>
            <a:r>
              <a:rPr lang="it-IT" sz="2000" dirty="0"/>
              <a:t>con lo stesso livello di privacy e sicurezza, </a:t>
            </a:r>
            <a:r>
              <a:rPr lang="it-IT" sz="2000" dirty="0" smtClean="0"/>
              <a:t>pari a quello dalla </a:t>
            </a:r>
            <a:r>
              <a:rPr lang="it-IT" sz="2000" dirty="0"/>
              <a:t>propria rete domestica o </a:t>
            </a:r>
            <a:r>
              <a:rPr lang="it-IT" sz="2000" dirty="0" smtClean="0"/>
              <a:t>professionale.</a:t>
            </a:r>
          </a:p>
          <a:p>
            <a:pPr algn="just">
              <a:lnSpc>
                <a:spcPct val="120000"/>
              </a:lnSpc>
              <a:defRPr/>
            </a:pPr>
            <a:endParaRPr lang="it-IT" sz="2000" dirty="0"/>
          </a:p>
          <a:p>
            <a:pPr algn="just">
              <a:lnSpc>
                <a:spcPct val="120000"/>
              </a:lnSpc>
              <a:defRPr/>
            </a:pPr>
            <a:r>
              <a:rPr lang="it-IT" sz="2000" dirty="0" smtClean="0"/>
              <a:t>Può capitare che l'accesso </a:t>
            </a:r>
            <a:r>
              <a:rPr lang="it-IT" sz="2000" dirty="0"/>
              <a:t>a determinati siti </a:t>
            </a:r>
            <a:r>
              <a:rPr lang="it-IT" sz="2000" dirty="0" smtClean="0"/>
              <a:t>o database aziendali sia limitato </a:t>
            </a:r>
            <a:r>
              <a:rPr lang="it-IT" sz="2000" dirty="0"/>
              <a:t>geograficamente, in modo che solo i dispositivi </a:t>
            </a:r>
            <a:r>
              <a:rPr lang="it-IT" sz="2000" dirty="0" smtClean="0"/>
              <a:t>vicini fisicamente al </a:t>
            </a:r>
            <a:r>
              <a:rPr lang="it-IT" sz="2000" dirty="0"/>
              <a:t>server possano accedere a tali risorse. </a:t>
            </a:r>
            <a:r>
              <a:rPr lang="it-IT" sz="2000" dirty="0" smtClean="0"/>
              <a:t>Questo </a:t>
            </a:r>
            <a:r>
              <a:rPr lang="it-IT" sz="2000" dirty="0"/>
              <a:t>tipo </a:t>
            </a:r>
            <a:r>
              <a:rPr lang="it-IT" sz="2000" dirty="0" smtClean="0"/>
              <a:t>di utilizzo limitato delle risorse professionali </a:t>
            </a:r>
            <a:r>
              <a:rPr lang="it-IT" sz="2000" dirty="0"/>
              <a:t>viene </a:t>
            </a:r>
            <a:r>
              <a:rPr lang="it-IT" sz="2000" dirty="0" smtClean="0"/>
              <a:t>eseguito </a:t>
            </a:r>
            <a:r>
              <a:rPr lang="it-IT" sz="2000" dirty="0"/>
              <a:t>utilizzando l'indirizzo IP (Internet </a:t>
            </a:r>
            <a:r>
              <a:rPr lang="it-IT" sz="2000" dirty="0" err="1"/>
              <a:t>Protocol</a:t>
            </a:r>
            <a:r>
              <a:rPr lang="it-IT" sz="2000" dirty="0"/>
              <a:t>) del dispositivo che richiede </a:t>
            </a:r>
            <a:r>
              <a:rPr lang="it-IT" sz="2000" dirty="0" smtClean="0"/>
              <a:t>l'accesso alla risorsa. Un dispositivo, anche se geograficamente lontano, quando collegato alla rete VPN aziendale riceve un </a:t>
            </a:r>
            <a:r>
              <a:rPr lang="it-IT" sz="2000" dirty="0"/>
              <a:t>indirizzo IP </a:t>
            </a:r>
            <a:r>
              <a:rPr lang="it-IT" sz="2000" dirty="0" smtClean="0"/>
              <a:t>interno alla rete, al pari degli altri dispositivi collegati fisicamente alla stessa; ne </a:t>
            </a:r>
            <a:r>
              <a:rPr lang="it-IT" sz="2000" dirty="0" err="1" smtClean="0"/>
              <a:t>derica</a:t>
            </a:r>
            <a:r>
              <a:rPr lang="it-IT" sz="2000" dirty="0" smtClean="0"/>
              <a:t> che una VPN supera anche tali limitazioni.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141</a:t>
            </a:fld>
            <a:endParaRPr lang="it-IT" dirty="0"/>
          </a:p>
        </p:txBody>
      </p:sp>
    </p:spTree>
    <p:extLst>
      <p:ext uri="{BB962C8B-B14F-4D97-AF65-F5344CB8AC3E}">
        <p14:creationId xmlns:p14="http://schemas.microsoft.com/office/powerpoint/2010/main" val="373918388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reti VPN</a:t>
            </a:r>
          </a:p>
        </p:txBody>
      </p:sp>
      <p:sp>
        <p:nvSpPr>
          <p:cNvPr id="11" name="Text Box 6"/>
          <p:cNvSpPr txBox="1">
            <a:spLocks noChangeArrowheads="1"/>
          </p:cNvSpPr>
          <p:nvPr/>
        </p:nvSpPr>
        <p:spPr bwMode="auto">
          <a:xfrm>
            <a:off x="414743" y="1124744"/>
            <a:ext cx="8322696" cy="338240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Ogni volta che si utilizza una VPN, </a:t>
            </a:r>
            <a:r>
              <a:rPr lang="it-IT" sz="2000" dirty="0"/>
              <a:t>la sicurezza della rete </a:t>
            </a:r>
            <a:r>
              <a:rPr lang="it-IT" sz="2000" dirty="0" smtClean="0"/>
              <a:t>wireless utilizzata per la connessione ad internet è </a:t>
            </a:r>
            <a:r>
              <a:rPr lang="it-IT" sz="2000" dirty="0"/>
              <a:t>sostanzialmente irrilevante. </a:t>
            </a:r>
            <a:r>
              <a:rPr lang="it-IT" sz="2000" dirty="0" smtClean="0"/>
              <a:t>L'uso </a:t>
            </a:r>
            <a:r>
              <a:rPr lang="it-IT" sz="2000" dirty="0"/>
              <a:t>della VPN non è limitato </a:t>
            </a:r>
            <a:r>
              <a:rPr lang="it-IT" sz="2000" dirty="0" smtClean="0"/>
              <a:t>solamente agli </a:t>
            </a:r>
            <a:r>
              <a:rPr lang="it-IT" sz="2000" dirty="0"/>
              <a:t>utenti </a:t>
            </a:r>
            <a:r>
              <a:rPr lang="it-IT" sz="2000" dirty="0" smtClean="0"/>
              <a:t>che operano da remoto; sempre </a:t>
            </a:r>
            <a:r>
              <a:rPr lang="it-IT" sz="2000" dirty="0"/>
              <a:t>più spesso </a:t>
            </a:r>
            <a:r>
              <a:rPr lang="it-IT" sz="2000" dirty="0" smtClean="0"/>
              <a:t>infatti aziende e professionisti stanno </a:t>
            </a:r>
            <a:r>
              <a:rPr lang="it-IT" sz="2000" dirty="0"/>
              <a:t>iniziando a utilizzare le VPN </a:t>
            </a:r>
            <a:r>
              <a:rPr lang="it-IT" sz="2000" dirty="0" smtClean="0"/>
              <a:t>anche all'interno delle </a:t>
            </a:r>
            <a:r>
              <a:rPr lang="it-IT" sz="2000" dirty="0"/>
              <a:t>loro sedi </a:t>
            </a:r>
            <a:r>
              <a:rPr lang="it-IT" sz="2000" dirty="0" smtClean="0"/>
              <a:t>fisiche, </a:t>
            </a:r>
            <a:r>
              <a:rPr lang="it-IT" sz="2000" dirty="0"/>
              <a:t>come ulteriore misura per </a:t>
            </a:r>
            <a:r>
              <a:rPr lang="it-IT" sz="2000" dirty="0" smtClean="0"/>
              <a:t>protezione dei </a:t>
            </a:r>
            <a:r>
              <a:rPr lang="it-IT" sz="2000" dirty="0"/>
              <a:t>dati più sensibili. </a:t>
            </a:r>
            <a:r>
              <a:rPr lang="it-IT" sz="2000" dirty="0" smtClean="0"/>
              <a:t>Potrebbe ad esempio non essere necessario connettersi </a:t>
            </a:r>
            <a:r>
              <a:rPr lang="it-IT" sz="2000" dirty="0"/>
              <a:t>alla VPN per controllare la posta elettronica o inviare un contratto standard, ma </a:t>
            </a:r>
            <a:r>
              <a:rPr lang="it-IT" sz="2000" dirty="0" smtClean="0"/>
              <a:t>occorre essere connessi alla VPN per </a:t>
            </a:r>
            <a:r>
              <a:rPr lang="it-IT" sz="2000" dirty="0"/>
              <a:t>recuperare </a:t>
            </a:r>
            <a:r>
              <a:rPr lang="it-IT" sz="2000" dirty="0" smtClean="0"/>
              <a:t>informazioni sensibili dei clienti.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142</a:t>
            </a:fld>
            <a:endParaRPr lang="it-IT" dirty="0"/>
          </a:p>
        </p:txBody>
      </p:sp>
    </p:spTree>
    <p:extLst>
      <p:ext uri="{BB962C8B-B14F-4D97-AF65-F5344CB8AC3E}">
        <p14:creationId xmlns:p14="http://schemas.microsoft.com/office/powerpoint/2010/main" val="413098833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reti VPN</a:t>
            </a: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La </a:t>
            </a:r>
            <a:r>
              <a:rPr lang="it-IT" sz="2000" dirty="0"/>
              <a:t>sicurezza offerta tramite una VPN può essere </a:t>
            </a:r>
            <a:r>
              <a:rPr lang="it-IT" sz="2000" dirty="0" smtClean="0"/>
              <a:t>ulteriormente migliorata </a:t>
            </a:r>
            <a:r>
              <a:rPr lang="it-IT" sz="2000" dirty="0"/>
              <a:t>quando vengono utilizzati protocolli più sofisticati per accedere alle risorse di rete, </a:t>
            </a:r>
            <a:r>
              <a:rPr lang="it-IT" sz="2000" dirty="0" smtClean="0"/>
              <a:t>le c.d. autenticazione a due fattori,  che, come visto in precedenza, necessitano di un ulteriore codice per l'accesso al servizio. </a:t>
            </a:r>
          </a:p>
          <a:p>
            <a:pPr algn="just">
              <a:lnSpc>
                <a:spcPct val="120000"/>
              </a:lnSpc>
              <a:defRPr/>
            </a:pPr>
            <a:r>
              <a:rPr lang="it-IT" sz="2000" dirty="0" smtClean="0"/>
              <a:t>Nonostante il disagio associato </a:t>
            </a:r>
            <a:r>
              <a:rPr lang="it-IT" sz="2000" dirty="0"/>
              <a:t>a questo approccio </a:t>
            </a:r>
            <a:r>
              <a:rPr lang="it-IT" sz="2000" dirty="0" smtClean="0"/>
              <a:t>leggermente più </a:t>
            </a:r>
            <a:r>
              <a:rPr lang="it-IT" sz="2000" dirty="0"/>
              <a:t>complesso, una </a:t>
            </a:r>
            <a:r>
              <a:rPr lang="it-IT" sz="2000" dirty="0" smtClean="0"/>
              <a:t>politica di adozione a due fattori dovrebbe essere adottata specie da quei professionisti che viaggiano sovente e che si connettono spesso ad una VPN da luoghi pubblici. Questi professionisti hanno anche (purtroppo) maggiori probabilità </a:t>
            </a:r>
            <a:r>
              <a:rPr lang="it-IT" sz="2000" dirty="0"/>
              <a:t>di perdere </a:t>
            </a:r>
            <a:r>
              <a:rPr lang="it-IT" sz="2000" dirty="0" smtClean="0"/>
              <a:t>o veder rubato il proprio dispositivo mobile, </a:t>
            </a:r>
            <a:r>
              <a:rPr lang="it-IT" sz="2000" dirty="0"/>
              <a:t>rispetto </a:t>
            </a:r>
            <a:r>
              <a:rPr lang="it-IT" sz="2000" dirty="0" smtClean="0"/>
              <a:t>a colleghi che </a:t>
            </a:r>
            <a:r>
              <a:rPr lang="it-IT" sz="2000" dirty="0"/>
              <a:t>lavorano principalmente </a:t>
            </a:r>
            <a:r>
              <a:rPr lang="it-IT" sz="2000" dirty="0" smtClean="0"/>
              <a:t>dall'ufficio.</a:t>
            </a:r>
            <a:endParaRPr lang="it-IT" sz="2000" dirty="0"/>
          </a:p>
          <a:p>
            <a:pPr algn="just">
              <a:lnSpc>
                <a:spcPct val="120000"/>
              </a:lnSpc>
              <a:defRPr/>
            </a:pPr>
            <a:r>
              <a:rPr lang="it-IT" sz="2000" dirty="0" smtClean="0"/>
              <a:t>Un </a:t>
            </a:r>
            <a:r>
              <a:rPr lang="it-IT" sz="2000" dirty="0"/>
              <a:t>laptop, un </a:t>
            </a:r>
            <a:r>
              <a:rPr lang="it-IT" sz="2000" dirty="0" err="1"/>
              <a:t>tablet</a:t>
            </a:r>
            <a:r>
              <a:rPr lang="it-IT" sz="2000" dirty="0"/>
              <a:t> o uno </a:t>
            </a:r>
            <a:r>
              <a:rPr lang="it-IT" sz="2000" dirty="0" err="1"/>
              <a:t>smartphone</a:t>
            </a:r>
            <a:r>
              <a:rPr lang="it-IT" sz="2000" dirty="0"/>
              <a:t> rubati, </a:t>
            </a:r>
            <a:r>
              <a:rPr lang="it-IT" sz="2000" dirty="0" smtClean="0"/>
              <a:t>insieme </a:t>
            </a:r>
            <a:r>
              <a:rPr lang="it-IT" sz="2000" dirty="0"/>
              <a:t>con una password VPN archiviata digitalmente, può </a:t>
            </a:r>
            <a:r>
              <a:rPr lang="it-IT" sz="2000" dirty="0" smtClean="0"/>
              <a:t>permettere a </a:t>
            </a:r>
            <a:r>
              <a:rPr lang="it-IT" sz="2000" dirty="0"/>
              <a:t>un ladro </a:t>
            </a:r>
            <a:r>
              <a:rPr lang="it-IT" sz="2000" dirty="0" smtClean="0"/>
              <a:t>abbastanza sofisticato di accedere senza </a:t>
            </a:r>
            <a:r>
              <a:rPr lang="it-IT" sz="2000" dirty="0"/>
              <a:t>restrizioni </a:t>
            </a:r>
            <a:r>
              <a:rPr lang="it-IT" sz="2000" dirty="0" smtClean="0"/>
              <a:t>ai dati sensibili caricati in rete dal professionista, con conseguenze negative anche molto rilevanti.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143</a:t>
            </a:fld>
            <a:endParaRPr lang="it-IT" dirty="0"/>
          </a:p>
        </p:txBody>
      </p:sp>
    </p:spTree>
    <p:extLst>
      <p:ext uri="{BB962C8B-B14F-4D97-AF65-F5344CB8AC3E}">
        <p14:creationId xmlns:p14="http://schemas.microsoft.com/office/powerpoint/2010/main" val="161050112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reti VPN</a:t>
            </a: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Utilizzare un secondo codice offre </a:t>
            </a:r>
            <a:r>
              <a:rPr lang="it-IT" sz="2000" dirty="0"/>
              <a:t>una linea di difesa aggiuntiva che può aiutare a contrastare un attacco </a:t>
            </a:r>
            <a:r>
              <a:rPr lang="it-IT" sz="2000" dirty="0" smtClean="0"/>
              <a:t>da parte dei malintenzionati. Se non si utilizza l'autenticazione </a:t>
            </a:r>
            <a:r>
              <a:rPr lang="it-IT" sz="2000" dirty="0"/>
              <a:t>a due fattori per l'accesso </a:t>
            </a:r>
            <a:r>
              <a:rPr lang="it-IT" sz="2000" dirty="0" smtClean="0"/>
              <a:t>VPN, dovremmo essere così diligenti da ricordarci di modificare </a:t>
            </a:r>
            <a:r>
              <a:rPr lang="it-IT" sz="2000" dirty="0"/>
              <a:t>immediatamente le </a:t>
            </a:r>
            <a:r>
              <a:rPr lang="it-IT" sz="2000" dirty="0" smtClean="0"/>
              <a:t>nostre credenziali </a:t>
            </a:r>
            <a:r>
              <a:rPr lang="it-IT" sz="2000" dirty="0"/>
              <a:t>nel caso in cui un dispositivo venga </a:t>
            </a:r>
            <a:r>
              <a:rPr lang="it-IT" sz="2000" dirty="0" smtClean="0"/>
              <a:t>purtroppo smarrito </a:t>
            </a:r>
            <a:r>
              <a:rPr lang="it-IT" sz="2000" dirty="0"/>
              <a:t>o rubato</a:t>
            </a:r>
            <a:r>
              <a:rPr lang="it-IT" sz="2000" dirty="0" smtClean="0"/>
              <a:t>. In quelle situazioni, tuttavia, le nostre preoccupazione sono di solito ben altre…</a:t>
            </a:r>
          </a:p>
          <a:p>
            <a:pPr algn="just">
              <a:lnSpc>
                <a:spcPct val="120000"/>
              </a:lnSpc>
              <a:defRPr/>
            </a:pPr>
            <a:endParaRPr lang="it-IT" sz="2000" dirty="0"/>
          </a:p>
          <a:p>
            <a:pPr algn="just">
              <a:lnSpc>
                <a:spcPct val="120000"/>
              </a:lnSpc>
              <a:defRPr/>
            </a:pPr>
            <a:r>
              <a:rPr lang="it-IT" sz="2000" dirty="0" smtClean="0"/>
              <a:t>Anche se in rete si trovano tutorial su come creare una rete VPN in autonomia, se non siamo esperti informatici la soluzione migliore potrebbe essere invece quella di utilizzare servizi offerti da società specializzate, quali ad esempio </a:t>
            </a:r>
            <a:r>
              <a:rPr lang="it-IT" sz="2000" dirty="0" err="1" smtClean="0"/>
              <a:t>CyberGhost</a:t>
            </a:r>
            <a:r>
              <a:rPr lang="it-IT" sz="2000" dirty="0"/>
              <a:t> (</a:t>
            </a:r>
            <a:r>
              <a:rPr lang="it-IT" sz="2000" dirty="0">
                <a:hlinkClick r:id="rId2"/>
              </a:rPr>
              <a:t>https://www.cyberghostvpn.com/it_IT</a:t>
            </a:r>
            <a:r>
              <a:rPr lang="it-IT" sz="2000" dirty="0" smtClean="0">
                <a:hlinkClick r:id="rId2"/>
              </a:rPr>
              <a:t>/</a:t>
            </a:r>
            <a:r>
              <a:rPr lang="it-IT" sz="2000" dirty="0" smtClean="0"/>
              <a:t>) </a:t>
            </a:r>
            <a:r>
              <a:rPr lang="it-IT" sz="2000" dirty="0"/>
              <a:t>e </a:t>
            </a:r>
            <a:r>
              <a:rPr lang="it-IT" sz="2000" dirty="0" smtClean="0"/>
              <a:t>Express VPN (</a:t>
            </a:r>
            <a:r>
              <a:rPr lang="it-IT" sz="2000" dirty="0" smtClean="0">
                <a:hlinkClick r:id="rId3"/>
              </a:rPr>
              <a:t>https</a:t>
            </a:r>
            <a:r>
              <a:rPr lang="it-IT" sz="2000" dirty="0">
                <a:hlinkClick r:id="rId3"/>
              </a:rPr>
              <a:t>://</a:t>
            </a:r>
            <a:r>
              <a:rPr lang="it-IT" sz="2000" dirty="0" smtClean="0">
                <a:hlinkClick r:id="rId3"/>
              </a:rPr>
              <a:t>www.expressvpn.com/it</a:t>
            </a:r>
            <a:r>
              <a:rPr lang="it-IT" sz="2000" dirty="0" smtClean="0"/>
              <a:t>).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144</a:t>
            </a:fld>
            <a:endParaRPr lang="it-IT" dirty="0"/>
          </a:p>
        </p:txBody>
      </p:sp>
    </p:spTree>
    <p:extLst>
      <p:ext uri="{BB962C8B-B14F-4D97-AF65-F5344CB8AC3E}">
        <p14:creationId xmlns:p14="http://schemas.microsoft.com/office/powerpoint/2010/main" val="223045509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a:t>
            </a:r>
            <a:r>
              <a:rPr lang="it-IT" sz="2400" b="1" dirty="0">
                <a:solidFill>
                  <a:srgbClr val="F26200"/>
                </a:solidFill>
                <a:latin typeface="Georgia" panose="02040502050405020303" pitchFamily="18" charset="0"/>
                <a:ea typeface="+mj-ea"/>
                <a:cs typeface="+mj-cs"/>
              </a:rPr>
              <a:t>5</a:t>
            </a:r>
            <a:r>
              <a:rPr lang="it-IT" sz="2400" b="1" dirty="0" smtClean="0">
                <a:solidFill>
                  <a:srgbClr val="F26200"/>
                </a:solidFill>
                <a:latin typeface="Georgia" panose="02040502050405020303" pitchFamily="18" charset="0"/>
                <a:ea typeface="+mj-ea"/>
                <a:cs typeface="+mj-cs"/>
              </a:rPr>
              <a:t> – Test 1</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378565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1: </a:t>
            </a:r>
            <a:r>
              <a:rPr lang="it-IT" sz="2000" dirty="0" smtClean="0"/>
              <a:t>Quale delle seguenti alternative non è una caratteristica dei servizi di cloud </a:t>
            </a:r>
            <a:r>
              <a:rPr lang="it-IT" sz="2000" dirty="0" err="1" smtClean="0"/>
              <a:t>computing</a:t>
            </a:r>
            <a:r>
              <a:rPr lang="it-IT" sz="2000" dirty="0" smtClean="0"/>
              <a:t>?</a:t>
            </a:r>
            <a:endParaRPr lang="it-IT" sz="2000" dirty="0" smtClean="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Sono servizi che si basano su un'infrastruttura virtuale</a:t>
            </a:r>
          </a:p>
          <a:p>
            <a:pPr marL="457200" indent="-457200" algn="just">
              <a:lnSpc>
                <a:spcPct val="120000"/>
              </a:lnSpc>
              <a:buFont typeface="+mj-lt"/>
              <a:buAutoNum type="arabicParenR"/>
            </a:pPr>
            <a:r>
              <a:rPr lang="it-IT" sz="2000" dirty="0" smtClean="0"/>
              <a:t>I servizi di cloud </a:t>
            </a:r>
            <a:r>
              <a:rPr lang="it-IT" sz="2000" dirty="0" err="1" smtClean="0"/>
              <a:t>computing</a:t>
            </a:r>
            <a:r>
              <a:rPr lang="it-IT" sz="2000" dirty="0" smtClean="0"/>
              <a:t> hanno di solito livelli di protezione più avanzati rispetto a quelli dell'utente medio</a:t>
            </a:r>
          </a:p>
          <a:p>
            <a:pPr marL="457200" indent="-457200" algn="just">
              <a:lnSpc>
                <a:spcPct val="120000"/>
              </a:lnSpc>
              <a:buFont typeface="+mj-lt"/>
              <a:buAutoNum type="arabicParenR"/>
            </a:pPr>
            <a:r>
              <a:rPr lang="it-IT" sz="2000" dirty="0" smtClean="0"/>
              <a:t>I servizi di cloud </a:t>
            </a:r>
            <a:r>
              <a:rPr lang="it-IT" sz="2000" dirty="0" err="1" smtClean="0"/>
              <a:t>computing</a:t>
            </a:r>
            <a:r>
              <a:rPr lang="it-IT" sz="2000" dirty="0" smtClean="0"/>
              <a:t> permettono agli utenti di utilizzare anche software non installati direttamente sui loro computer</a:t>
            </a:r>
          </a:p>
          <a:p>
            <a:pPr marL="457200" indent="-457200" algn="just">
              <a:lnSpc>
                <a:spcPct val="120000"/>
              </a:lnSpc>
              <a:buFont typeface="+mj-lt"/>
              <a:buAutoNum type="arabicParenR"/>
            </a:pPr>
            <a:r>
              <a:rPr lang="it-IT" sz="2000" dirty="0" smtClean="0"/>
              <a:t>I servizi di cloud </a:t>
            </a:r>
            <a:r>
              <a:rPr lang="it-IT" sz="2000" dirty="0" err="1" smtClean="0"/>
              <a:t>computing</a:t>
            </a:r>
            <a:r>
              <a:rPr lang="it-IT" sz="2000" dirty="0" smtClean="0"/>
              <a:t> possono comportare dei disservizi, nel caso in cui la connessione di rete sia assente o poco stabile</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145</a:t>
            </a:fld>
            <a:endParaRPr lang="it-IT"/>
          </a:p>
        </p:txBody>
      </p:sp>
    </p:spTree>
    <p:extLst>
      <p:ext uri="{BB962C8B-B14F-4D97-AF65-F5344CB8AC3E}">
        <p14:creationId xmlns:p14="http://schemas.microsoft.com/office/powerpoint/2010/main" val="192690249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5 – Test 2</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267765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a:t>
            </a:r>
            <a:r>
              <a:rPr lang="it-IT" sz="2000" dirty="0" smtClean="0"/>
              <a:t>2: </a:t>
            </a:r>
            <a:r>
              <a:rPr lang="it-IT" sz="2000" dirty="0" smtClean="0">
                <a:cs typeface="Arial" charset="0"/>
              </a:rPr>
              <a:t>Quale standard dovrebbe essere adottato da una rete internet domestica e in ufficio?</a:t>
            </a:r>
            <a:endParaRPr lang="it-IT" sz="2000" dirty="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WPA2</a:t>
            </a:r>
          </a:p>
          <a:p>
            <a:pPr marL="457200" indent="-457200" algn="just">
              <a:lnSpc>
                <a:spcPct val="120000"/>
              </a:lnSpc>
              <a:buFont typeface="+mj-lt"/>
              <a:buAutoNum type="arabicParenR"/>
            </a:pPr>
            <a:r>
              <a:rPr lang="it-IT" sz="2000" dirty="0" smtClean="0"/>
              <a:t>WEP</a:t>
            </a:r>
          </a:p>
          <a:p>
            <a:pPr marL="457200" indent="-457200" algn="just">
              <a:lnSpc>
                <a:spcPct val="120000"/>
              </a:lnSpc>
              <a:buFont typeface="+mj-lt"/>
              <a:buAutoNum type="arabicParenR"/>
            </a:pPr>
            <a:r>
              <a:rPr lang="it-IT" sz="2000" dirty="0" smtClean="0"/>
              <a:t>WEP2</a:t>
            </a:r>
          </a:p>
          <a:p>
            <a:pPr marL="457200" indent="-457200" algn="just">
              <a:lnSpc>
                <a:spcPct val="120000"/>
              </a:lnSpc>
              <a:buFont typeface="+mj-lt"/>
              <a:buAutoNum type="arabicParenR"/>
            </a:pPr>
            <a:r>
              <a:rPr lang="it-IT" sz="2000" dirty="0" smtClean="0"/>
              <a:t>WPA</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146</a:t>
            </a:fld>
            <a:endParaRPr lang="it-IT"/>
          </a:p>
        </p:txBody>
      </p:sp>
    </p:spTree>
    <p:extLst>
      <p:ext uri="{BB962C8B-B14F-4D97-AF65-F5344CB8AC3E}">
        <p14:creationId xmlns:p14="http://schemas.microsoft.com/office/powerpoint/2010/main" val="87150071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5 – Test 3</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Domanda 3: Tutte le seguenti alternative, tranne una, sono delle caratteristiche delle reti VPN</a:t>
            </a:r>
            <a:r>
              <a:rPr lang="it-IT" sz="2000" dirty="0" smtClean="0"/>
              <a:t>. Quale non è una caratteristica di tale tecnologia?</a:t>
            </a:r>
          </a:p>
          <a:p>
            <a:pPr algn="just">
              <a:lnSpc>
                <a:spcPct val="120000"/>
              </a:lnSpc>
              <a:defRPr/>
            </a:pPr>
            <a:endParaRPr lang="it-IT" sz="2000" dirty="0">
              <a:cs typeface="Arial" charset="0"/>
            </a:endParaRPr>
          </a:p>
          <a:p>
            <a:pPr marL="457200" indent="-457200" algn="just">
              <a:lnSpc>
                <a:spcPct val="120000"/>
              </a:lnSpc>
              <a:buFont typeface="+mj-lt"/>
              <a:buAutoNum type="arabicParenR"/>
            </a:pPr>
            <a:r>
              <a:rPr lang="it-IT" sz="2000" b="1" dirty="0" smtClean="0"/>
              <a:t>Necessitano di una connessione di rete protetta per poter funzionare correttamente</a:t>
            </a:r>
          </a:p>
          <a:p>
            <a:pPr marL="457200" indent="-457200" algn="just">
              <a:lnSpc>
                <a:spcPct val="120000"/>
              </a:lnSpc>
              <a:buFont typeface="+mj-lt"/>
              <a:buAutoNum type="arabicParenR"/>
            </a:pPr>
            <a:r>
              <a:rPr lang="it-IT" sz="2000" dirty="0" smtClean="0"/>
              <a:t>Possono essere utilizzate anche in ambienti pubblici</a:t>
            </a:r>
          </a:p>
          <a:p>
            <a:pPr marL="457200" indent="-457200" algn="just">
              <a:lnSpc>
                <a:spcPct val="120000"/>
              </a:lnSpc>
              <a:buFont typeface="+mj-lt"/>
              <a:buAutoNum type="arabicParenR"/>
            </a:pPr>
            <a:r>
              <a:rPr lang="it-IT" sz="2000" dirty="0" smtClean="0"/>
              <a:t>Permettono di proteggere le informazioni del mittente fino al ricevente del messaggio</a:t>
            </a:r>
          </a:p>
          <a:p>
            <a:pPr marL="457200" indent="-457200" algn="just">
              <a:lnSpc>
                <a:spcPct val="120000"/>
              </a:lnSpc>
              <a:buFont typeface="+mj-lt"/>
              <a:buAutoNum type="arabicParenR"/>
            </a:pPr>
            <a:r>
              <a:rPr lang="it-IT" sz="2000" dirty="0" smtClean="0"/>
              <a:t>Possono facilmente essere acquistati sul mercato servizi VPN da fornitori specializzati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147</a:t>
            </a:fld>
            <a:endParaRPr lang="it-IT" dirty="0"/>
          </a:p>
        </p:txBody>
      </p:sp>
    </p:spTree>
    <p:extLst>
      <p:ext uri="{BB962C8B-B14F-4D97-AF65-F5344CB8AC3E}">
        <p14:creationId xmlns:p14="http://schemas.microsoft.com/office/powerpoint/2010/main" val="358581545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2400" b="1" i="0" u="none" strike="noStrike" kern="1200" cap="none" spc="0" normalizeH="0" baseline="0" noProof="0" dirty="0" smtClean="0">
                <a:ln>
                  <a:noFill/>
                </a:ln>
                <a:solidFill>
                  <a:srgbClr val="F26200"/>
                </a:solidFill>
                <a:effectLst/>
                <a:uLnTx/>
                <a:uFillTx/>
                <a:latin typeface="Georgia" panose="02040502050405020303" pitchFamily="18" charset="0"/>
                <a:ea typeface="+mn-ea"/>
                <a:cs typeface="Arial" panose="020B0604020202020204" pitchFamily="34" charset="0"/>
              </a:rPr>
              <a:t>L'uso</a:t>
            </a:r>
            <a:r>
              <a:rPr kumimoji="0" lang="it-IT" sz="2400" b="1" i="0" u="none" strike="noStrike" kern="1200" cap="none" spc="0" normalizeH="0" noProof="0" dirty="0" smtClean="0">
                <a:ln>
                  <a:noFill/>
                </a:ln>
                <a:solidFill>
                  <a:srgbClr val="F26200"/>
                </a:solidFill>
                <a:effectLst/>
                <a:uLnTx/>
                <a:uFillTx/>
                <a:latin typeface="Georgia" panose="02040502050405020303" pitchFamily="18" charset="0"/>
                <a:ea typeface="+mn-ea"/>
                <a:cs typeface="Arial" panose="020B0604020202020204" pitchFamily="34" charset="0"/>
              </a:rPr>
              <a:t> di software "gratuiti"</a:t>
            </a:r>
            <a:endParaRPr kumimoji="0" lang="it-IT" sz="2400" b="1" i="0" u="none" strike="noStrike" kern="1200" cap="none" spc="0" normalizeH="0" baseline="0" noProof="0" dirty="0">
              <a:ln>
                <a:noFill/>
              </a:ln>
              <a:solidFill>
                <a:srgbClr val="F26200"/>
              </a:solidFill>
              <a:effectLst/>
              <a:uLnTx/>
              <a:uFillTx/>
              <a:latin typeface="Georgia" panose="02040502050405020303" pitchFamily="18" charset="0"/>
              <a:ea typeface="+mn-ea"/>
              <a:cs typeface="Arial" panose="020B0604020202020204" pitchFamily="34" charset="0"/>
            </a:endParaRP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Sicuramente sarà capitato a tutti noi di avere la necessità di utilizzare un software per aprire un documento, guardare un video o convertire dei file. In questi casi, la cosa immediata che siamo portati a fare è cercare online e scaricare uno dei tanti prodotti gratuiti disponibili in rete. Di solito, se ne scaricano diversi, prima di trovare quello che fa al caso nostro.</a:t>
            </a:r>
          </a:p>
          <a:p>
            <a:pPr lvl="0" algn="just">
              <a:lnSpc>
                <a:spcPct val="120000"/>
              </a:lnSpc>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Durante la loro installazione sul nostro computer, molti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di questi prodotti "freeware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(gratuiti) sono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dotati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di programmi extra o plug-in (detti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adware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che si installano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automaticamente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nel nostro computer o nel nostro browser, in concomitanza con l'installazione del software principale,</a:t>
            </a:r>
            <a:r>
              <a:rPr kumimoji="0" lang="it-IT" sz="20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 </a:t>
            </a:r>
            <a:r>
              <a:rPr lang="it-IT" sz="2000" dirty="0">
                <a:solidFill>
                  <a:srgbClr val="000000"/>
                </a:solidFill>
              </a:rPr>
              <a:t>senza che ce ne rendiamo troppo </a:t>
            </a:r>
            <a:r>
              <a:rPr lang="it-IT" sz="2000" dirty="0" smtClean="0">
                <a:solidFill>
                  <a:srgbClr val="000000"/>
                </a:solidFill>
              </a:rPr>
              <a:t>conto.</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Ne deriva che questi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programmi aggiuntivi portano a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una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sostanziale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riduzione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delle prestazioni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e delle sicurezza per il nostro computer, con il rischio di dover talvolta riportare il nostro dispositivo al suo stato iniziale, riformattandolo, per rimuoverli completamente.</a:t>
            </a: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148</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838900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lvl="0" algn="ctr">
              <a:defRPr/>
            </a:pPr>
            <a:r>
              <a:rPr lang="it-IT" sz="2400" b="1" dirty="0">
                <a:solidFill>
                  <a:srgbClr val="F26200"/>
                </a:solidFill>
                <a:latin typeface="Georgia" panose="02040502050405020303" pitchFamily="18" charset="0"/>
              </a:rPr>
              <a:t>L'uso di software "gratuiti"</a:t>
            </a: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Anche il modo di lavorare che oggi adottiamo può essere per noi un rischio: sempre più frequentemente utilizziamo sistemi di condivisione file per collaborare a distanza con colleghi o clienti. 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sistemi di condivisione file "peer-to-peer" (comunemente definiti come "P2P")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rappresentano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un protocollo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ed utile allo scopo, offrendo un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modo efficace per condividere file direttamente da un computer a un altro, senza passare attraverso un server intermedio. Ciò riduce la complessità del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sistema, abbatte i tempi di trasferimento e aumenta da ultimo la produttività del professionista.</a:t>
            </a:r>
          </a:p>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Sebbene i sistemi P2P siano dei protocolli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di rete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legittimi, questi sono diventati famosi verso la fine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degli anni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Novanta per descrivere metodi di condivisione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illegale di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file. L'esempio più famoso è certamente quello di Napster, che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è stato estremamente popolare durante la sua breve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esistenza (dal 1999 al 2001), in quanto permetteva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la condivisione di file musicali digitali (i file .mp3</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fra tutti i vari utenti che utilizzavano il suo software.</a:t>
            </a: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149</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984617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(Spiegazione del grafico precedente)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5835443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sz="2000" b="1" dirty="0"/>
              <a:t>1903 - Il messaggio in codice Morse: </a:t>
            </a:r>
            <a:r>
              <a:rPr lang="it-IT" sz="2000" dirty="0"/>
              <a:t>nel 1903 </a:t>
            </a:r>
            <a:r>
              <a:rPr lang="it-IT" sz="2000" dirty="0" err="1"/>
              <a:t>Nevil</a:t>
            </a:r>
            <a:r>
              <a:rPr lang="it-IT" sz="2000" dirty="0"/>
              <a:t> </a:t>
            </a:r>
            <a:r>
              <a:rPr lang="it-IT" sz="2000" dirty="0" err="1"/>
              <a:t>Maskelyne</a:t>
            </a:r>
            <a:r>
              <a:rPr lang="it-IT" sz="2000" dirty="0"/>
              <a:t>, detrattore pubblico di Guglielmo Marconi, nel corso di una dimostrazione pubblica sulla sicurezza del </a:t>
            </a:r>
            <a:r>
              <a:rPr lang="it-IT" sz="2000" dirty="0" smtClean="0"/>
              <a:t>telegrafo, inviò da remoto alcuni messaggi </a:t>
            </a:r>
            <a:r>
              <a:rPr lang="it-IT" sz="2000" dirty="0"/>
              <a:t>in codice Morse contro tale </a:t>
            </a:r>
            <a:r>
              <a:rPr lang="it-IT" sz="2000" dirty="0" smtClean="0"/>
              <a:t>tecnologia </a:t>
            </a:r>
            <a:r>
              <a:rPr lang="it-IT" sz="2000" dirty="0"/>
              <a:t>usando un </a:t>
            </a:r>
            <a:r>
              <a:rPr lang="it-IT" sz="2000" dirty="0" smtClean="0"/>
              <a:t>proiettore.</a:t>
            </a:r>
            <a:endParaRPr lang="it-IT" sz="2000" dirty="0"/>
          </a:p>
          <a:p>
            <a:endParaRPr lang="it-IT" sz="2000" dirty="0"/>
          </a:p>
          <a:p>
            <a:r>
              <a:rPr lang="it-IT" sz="2000" b="1" dirty="0"/>
              <a:t>1939 - Alan </a:t>
            </a:r>
            <a:r>
              <a:rPr lang="it-IT" sz="2000" b="1" dirty="0" err="1"/>
              <a:t>Turing</a:t>
            </a:r>
            <a:r>
              <a:rPr lang="it-IT" sz="2000" b="1" dirty="0"/>
              <a:t> e la "bomba": </a:t>
            </a:r>
            <a:r>
              <a:rPr lang="it-IT" sz="2000" dirty="0"/>
              <a:t>La "bomba" (in inglese "</a:t>
            </a:r>
            <a:r>
              <a:rPr lang="it-IT" sz="2000" dirty="0" err="1"/>
              <a:t>cryptological</a:t>
            </a:r>
            <a:r>
              <a:rPr lang="it-IT" sz="2000" dirty="0"/>
              <a:t> bombe") fu una speciale macchina </a:t>
            </a:r>
            <a:r>
              <a:rPr lang="it-IT" sz="2000" dirty="0" smtClean="0"/>
              <a:t>di calcolo, affinata </a:t>
            </a:r>
            <a:r>
              <a:rPr lang="it-IT" sz="2000" dirty="0"/>
              <a:t>da </a:t>
            </a:r>
            <a:r>
              <a:rPr lang="it-IT" sz="2000" dirty="0" err="1"/>
              <a:t>Turing</a:t>
            </a:r>
            <a:r>
              <a:rPr lang="it-IT" sz="2000" dirty="0"/>
              <a:t> su un'idea originaria di </a:t>
            </a:r>
            <a:r>
              <a:rPr lang="it-IT" sz="2000" dirty="0" smtClean="0"/>
              <a:t>alcuni scienziati polacchi, </a:t>
            </a:r>
            <a:r>
              <a:rPr lang="it-IT" sz="2000" dirty="0"/>
              <a:t>utilizzata nel corso della Seconda Guerra Mondiale dal controspionaggio inglese per decifrare i messaggi segreti codificati con la macchina </a:t>
            </a:r>
            <a:r>
              <a:rPr lang="it-IT" sz="2000" dirty="0" smtClean="0"/>
              <a:t>Enigma che i tedeschi si scambiavano.</a:t>
            </a:r>
            <a:endParaRPr lang="it-IT" sz="2000" dirty="0"/>
          </a:p>
          <a:p>
            <a:endParaRPr lang="it-IT" sz="2000" dirty="0"/>
          </a:p>
          <a:p>
            <a:pPr eaLnBrk="0" hangingPunct="0">
              <a:spcBef>
                <a:spcPct val="30000"/>
              </a:spcBef>
              <a:defRPr/>
            </a:pPr>
            <a:r>
              <a:rPr lang="it-IT" sz="2000" b="1" dirty="0"/>
              <a:t>1943 - Le schede elettorali francesi: </a:t>
            </a:r>
            <a:r>
              <a:rPr lang="it-IT" sz="2000" dirty="0"/>
              <a:t>René </a:t>
            </a:r>
            <a:r>
              <a:rPr lang="it-IT" sz="2000" dirty="0" err="1"/>
              <a:t>Carmille</a:t>
            </a:r>
            <a:r>
              <a:rPr lang="it-IT" sz="2000" dirty="0"/>
              <a:t> è stato il primo hacker </a:t>
            </a:r>
            <a:r>
              <a:rPr lang="it-IT" sz="2000" dirty="0" smtClean="0"/>
              <a:t>definito etico</a:t>
            </a:r>
            <a:r>
              <a:rPr lang="it-IT" sz="2000" dirty="0"/>
              <a:t>. In gergo gli hacker etici vengono chiamati </a:t>
            </a:r>
            <a:r>
              <a:rPr lang="it-IT" sz="2000" dirty="0" err="1"/>
              <a:t>white-hat</a:t>
            </a:r>
            <a:r>
              <a:rPr lang="it-IT" sz="2000" dirty="0"/>
              <a:t> hacker, ossia hacker dal cappello bianco. I </a:t>
            </a:r>
            <a:r>
              <a:rPr lang="it-IT" sz="2000" dirty="0" err="1"/>
              <a:t>white-hat</a:t>
            </a:r>
            <a:r>
              <a:rPr lang="it-IT" sz="2000" dirty="0"/>
              <a:t> hacker sono gli hacker buoni, che cercano falle nella tecnologia con l'obiettivo di migliorarla, in opposizione agli hacker dal cappello nero, quelli malvagi, che cercano di trarre un vantaggio personale da tali falle. I due nomi prendono ispirazione dai film western, nei quali i cowboy buoni e quelli cattivi erano soliti indossare rispettivamente cappelli bianchi e cappelli neri</a:t>
            </a:r>
            <a:r>
              <a:rPr lang="it-IT" sz="2000" dirty="0" smtClean="0"/>
              <a:t>.</a:t>
            </a:r>
          </a:p>
          <a:p>
            <a:pPr lvl="0" eaLnBrk="0" hangingPunct="0">
              <a:spcBef>
                <a:spcPct val="30000"/>
              </a:spcBef>
              <a:defRPr/>
            </a:pPr>
            <a:r>
              <a:rPr lang="it-IT" sz="2000" dirty="0" smtClean="0"/>
              <a:t>Si </a:t>
            </a:r>
            <a:r>
              <a:rPr lang="it-IT" sz="2000" dirty="0"/>
              <a:t>deve </a:t>
            </a:r>
            <a:r>
              <a:rPr lang="it-IT" sz="2000" dirty="0" smtClean="0"/>
              <a:t>infatti a </a:t>
            </a:r>
            <a:r>
              <a:rPr lang="it-IT" sz="2000" dirty="0"/>
              <a:t>René </a:t>
            </a:r>
            <a:r>
              <a:rPr lang="it-IT" sz="2000" dirty="0" err="1"/>
              <a:t>Carmille</a:t>
            </a:r>
            <a:r>
              <a:rPr lang="it-IT" sz="2000" dirty="0"/>
              <a:t> la manomissione </a:t>
            </a:r>
            <a:r>
              <a:rPr lang="it-IT" sz="2000" dirty="0" smtClean="0"/>
              <a:t>delle macchine abilitate </a:t>
            </a:r>
            <a:r>
              <a:rPr lang="it-IT" sz="2000" dirty="0"/>
              <a:t>a leggere le schede elettorali, riprogrammandole in modo che non avrebbero mai </a:t>
            </a:r>
            <a:r>
              <a:rPr lang="it-IT" sz="2000" dirty="0" smtClean="0"/>
              <a:t>registrato le informazioni riportate sulla </a:t>
            </a:r>
            <a:r>
              <a:rPr lang="it-IT" sz="2000" dirty="0"/>
              <a:t>colonna che indicava la religione del </a:t>
            </a:r>
            <a:r>
              <a:rPr lang="it-IT" sz="2000" dirty="0" smtClean="0"/>
              <a:t>soggetto votante. </a:t>
            </a:r>
            <a:r>
              <a:rPr lang="it-IT" sz="2000" dirty="0"/>
              <a:t>In questo modo </a:t>
            </a:r>
            <a:r>
              <a:rPr lang="it-IT" sz="2000" dirty="0" smtClean="0"/>
              <a:t>egli riuscì </a:t>
            </a:r>
            <a:r>
              <a:rPr lang="it-IT" sz="2000" dirty="0"/>
              <a:t>a salvare numerosi ebrei francesi dai campi di concentramento </a:t>
            </a:r>
            <a:r>
              <a:rPr lang="it-IT" sz="2000" dirty="0" smtClean="0"/>
              <a:t>nazisti.</a:t>
            </a:r>
          </a:p>
          <a:p>
            <a:pPr lvl="0" eaLnBrk="0" hangingPunct="0">
              <a:spcBef>
                <a:spcPct val="30000"/>
              </a:spcBef>
              <a:defRPr/>
            </a:pPr>
            <a:endParaRPr lang="it-IT" sz="2000" dirty="0"/>
          </a:p>
          <a:p>
            <a:r>
              <a:rPr lang="it-IT" sz="2000" b="1" dirty="0"/>
              <a:t>1957 - Il </a:t>
            </a:r>
            <a:r>
              <a:rPr lang="it-IT" sz="2000" b="1" dirty="0" err="1"/>
              <a:t>phreaking</a:t>
            </a:r>
            <a:r>
              <a:rPr lang="it-IT" sz="2000" b="1" dirty="0"/>
              <a:t>:</a:t>
            </a:r>
            <a:r>
              <a:rPr lang="it-IT" sz="2000" dirty="0"/>
              <a:t> In gergo </a:t>
            </a:r>
            <a:r>
              <a:rPr lang="it-IT" sz="2000" dirty="0" err="1"/>
              <a:t>phreaking</a:t>
            </a:r>
            <a:r>
              <a:rPr lang="it-IT" sz="2000" dirty="0"/>
              <a:t> indica l'attività di chi sfrutta i sistemi telefonici alla ricerca di falle all'interno della tecnologia per utilizzi difformi da quelli previsti dal sistema. Il primo </a:t>
            </a:r>
            <a:r>
              <a:rPr lang="it-IT" sz="2000" i="1" dirty="0" err="1"/>
              <a:t>phreaker</a:t>
            </a:r>
            <a:r>
              <a:rPr lang="it-IT" sz="2000" dirty="0"/>
              <a:t> fu </a:t>
            </a:r>
            <a:r>
              <a:rPr lang="en-US" sz="2000" dirty="0"/>
              <a:t>Josef Carl </a:t>
            </a:r>
            <a:r>
              <a:rPr lang="en-US" sz="2000" dirty="0" err="1"/>
              <a:t>Engressia</a:t>
            </a:r>
            <a:r>
              <a:rPr lang="en-US" sz="2000" dirty="0"/>
              <a:t>:  bambino </a:t>
            </a:r>
            <a:r>
              <a:rPr lang="en-US" sz="2000" dirty="0" err="1"/>
              <a:t>cieco</a:t>
            </a:r>
            <a:r>
              <a:rPr lang="en-US" sz="2000" dirty="0"/>
              <a:t> fin </a:t>
            </a:r>
            <a:r>
              <a:rPr lang="en-US" sz="2000" dirty="0" err="1"/>
              <a:t>dalla</a:t>
            </a:r>
            <a:r>
              <a:rPr lang="en-US" sz="2000" dirty="0"/>
              <a:t> </a:t>
            </a:r>
            <a:r>
              <a:rPr lang="en-US" sz="2000" dirty="0" err="1"/>
              <a:t>nascita</a:t>
            </a:r>
            <a:r>
              <a:rPr lang="en-US" sz="2000" dirty="0"/>
              <a:t>, era </a:t>
            </a:r>
            <a:r>
              <a:rPr lang="it-IT" sz="2000" dirty="0"/>
              <a:t>dotato di orecchio assoluto ed era in grado di fischiare a una frequenza di 2600 hertz, la stessa frequenza utilizzata dai telefoni di allora. A cinque anni, </a:t>
            </a:r>
            <a:r>
              <a:rPr lang="it-IT" sz="2000" dirty="0" err="1"/>
              <a:t>Engressia</a:t>
            </a:r>
            <a:r>
              <a:rPr lang="it-IT" sz="2000" dirty="0"/>
              <a:t> scoprì di poter effettuare telefonate premendo ripetutamente il tasto di riaggancio e a 7 anni scoprì per caso che fischiando a determinate frequenze poteva attivare i commutatori delle compagnie telefoniche e telefonare gratuitamente.</a:t>
            </a:r>
          </a:p>
          <a:p>
            <a:endParaRPr lang="it-IT" sz="2000" dirty="0"/>
          </a:p>
          <a:p>
            <a:r>
              <a:rPr lang="it-IT" sz="2000" b="1" dirty="0"/>
              <a:t>1980 – NCSS </a:t>
            </a:r>
            <a:r>
              <a:rPr lang="it-IT" sz="2000" b="1" dirty="0" err="1"/>
              <a:t>Inc</a:t>
            </a:r>
            <a:r>
              <a:rPr lang="it-IT" sz="2000" b="1" dirty="0"/>
              <a:t>.: </a:t>
            </a:r>
            <a:r>
              <a:rPr lang="it-IT" sz="2000" dirty="0"/>
              <a:t>Nel 1980 la National Computer Software System </a:t>
            </a:r>
            <a:r>
              <a:rPr lang="it-IT" sz="2000" dirty="0" err="1"/>
              <a:t>Inc</a:t>
            </a:r>
            <a:r>
              <a:rPr lang="it-IT" sz="2000" dirty="0"/>
              <a:t>., pioniere nell'implementazione dei primi servizi di teleconferenza e condivisione di file a distanza tra macchine fu oggetto di un attacco da parte di un hacker. L'hacker riuscì ad entrare in possesso della lista di tutte le password principali (</a:t>
            </a:r>
            <a:r>
              <a:rPr lang="it-IT" sz="2000" dirty="0" err="1"/>
              <a:t>c.dette</a:t>
            </a:r>
            <a:r>
              <a:rPr lang="it-IT" sz="2000" dirty="0"/>
              <a:t> master) della società. Fortunatamente per loro l'attacco fu portato avanti solo da un giovane tecnico annoiato, che voleva solo vedere quali cose interessanti potevano nascondersi dietro tutte quelle protezioni. Tale esperienza divenne una fonte di apprendimento non solo per  loro, ma per tutti, FBI compresa, contribuendo a sensibilizzare il pubblico sui crescenti problemi legati alla sicurezza informatica.</a:t>
            </a:r>
          </a:p>
          <a:p>
            <a:endParaRPr lang="it-IT" sz="2000" dirty="0"/>
          </a:p>
          <a:p>
            <a:pPr lvl="0" eaLnBrk="0" hangingPunct="0">
              <a:spcBef>
                <a:spcPct val="30000"/>
              </a:spcBef>
              <a:defRPr/>
            </a:pPr>
            <a:r>
              <a:rPr lang="en-US" sz="2000" b="1" spc="-2" dirty="0">
                <a:solidFill>
                  <a:schemeClr val="dk1"/>
                </a:solidFill>
                <a:latin typeface="Calibri" panose="020F0502020204030204" pitchFamily="34" charset="0"/>
              </a:rPr>
              <a:t>1981 - Il primo </a:t>
            </a:r>
            <a:r>
              <a:rPr lang="en-US" sz="2000" b="1" spc="-2" dirty="0" err="1">
                <a:solidFill>
                  <a:schemeClr val="dk1"/>
                </a:solidFill>
                <a:latin typeface="Calibri" panose="020F0502020204030204" pitchFamily="34" charset="0"/>
              </a:rPr>
              <a:t>craking</a:t>
            </a:r>
            <a:r>
              <a:rPr lang="en-US" sz="2000" b="1" spc="-2" dirty="0">
                <a:solidFill>
                  <a:schemeClr val="dk1"/>
                </a:solidFill>
                <a:latin typeface="Calibri" panose="020F0502020204030204" pitchFamily="34" charset="0"/>
              </a:rPr>
              <a:t>:</a:t>
            </a:r>
            <a:r>
              <a:rPr lang="en-US" sz="2000" spc="-2" dirty="0">
                <a:solidFill>
                  <a:schemeClr val="dk1"/>
                </a:solidFill>
                <a:latin typeface="Calibri" panose="020F0502020204030204" pitchFamily="34" charset="0"/>
              </a:rPr>
              <a:t> </a:t>
            </a:r>
            <a:r>
              <a:rPr lang="it-IT" sz="2000" spc="-2" dirty="0" err="1">
                <a:solidFill>
                  <a:schemeClr val="dk1"/>
                </a:solidFill>
                <a:latin typeface="Calibri" panose="020F0502020204030204" pitchFamily="34" charset="0"/>
              </a:rPr>
              <a:t>Ian</a:t>
            </a:r>
            <a:r>
              <a:rPr lang="it-IT" sz="2000" spc="-2" dirty="0">
                <a:solidFill>
                  <a:schemeClr val="dk1"/>
                </a:solidFill>
                <a:latin typeface="Calibri" panose="020F0502020204030204" pitchFamily="34" charset="0"/>
              </a:rPr>
              <a:t> Murphy, alias </a:t>
            </a:r>
            <a:r>
              <a:rPr lang="it-IT" sz="2000" spc="-2" dirty="0" err="1">
                <a:solidFill>
                  <a:schemeClr val="dk1"/>
                </a:solidFill>
                <a:latin typeface="Calibri" panose="020F0502020204030204" pitchFamily="34" charset="0"/>
              </a:rPr>
              <a:t>Captain</a:t>
            </a:r>
            <a:r>
              <a:rPr lang="it-IT" sz="2000" spc="-2" dirty="0">
                <a:solidFill>
                  <a:schemeClr val="dk1"/>
                </a:solidFill>
                <a:latin typeface="Calibri" panose="020F0502020204030204" pitchFamily="34" charset="0"/>
              </a:rPr>
              <a:t> </a:t>
            </a:r>
            <a:r>
              <a:rPr lang="it-IT" sz="2000" spc="-2" dirty="0" err="1">
                <a:solidFill>
                  <a:schemeClr val="dk1"/>
                </a:solidFill>
                <a:latin typeface="Calibri" panose="020F0502020204030204" pitchFamily="34" charset="0"/>
              </a:rPr>
              <a:t>Zap</a:t>
            </a:r>
            <a:r>
              <a:rPr lang="it-IT" sz="2000" spc="-2" dirty="0">
                <a:solidFill>
                  <a:schemeClr val="dk1"/>
                </a:solidFill>
                <a:latin typeface="Calibri" panose="020F0502020204030204" pitchFamily="34" charset="0"/>
              </a:rPr>
              <a:t>, fu il primo cracker (ossia hacker di password e software) ad essere processato e incriminato per tale reato. Murphy fece irruzione nei computer della AT&amp;T, una compagnia telefonica statunitense, cambiato gli orologi interni della società che misuravano i costi da fatturare: in particolare, fece sì che i prezzi notturni fossero applicati alle telefonate diurne e viceversa. Chi aspettava la tariffa notturna per le chiamate a lunga distanza si trovo a pagare delle bollette più salate!</a:t>
            </a:r>
          </a:p>
          <a:p>
            <a:pPr lvl="0" eaLnBrk="0" hangingPunct="0">
              <a:spcBef>
                <a:spcPct val="30000"/>
              </a:spcBef>
              <a:defRPr/>
            </a:pPr>
            <a:endParaRPr lang="it-IT" sz="2000" spc="-2" dirty="0">
              <a:solidFill>
                <a:schemeClr val="dk1"/>
              </a:solidFill>
              <a:latin typeface="Calibri" panose="020F0502020204030204" pitchFamily="34" charset="0"/>
            </a:endParaRPr>
          </a:p>
          <a:p>
            <a:pPr lvl="0" eaLnBrk="0" hangingPunct="0">
              <a:spcBef>
                <a:spcPct val="30000"/>
              </a:spcBef>
              <a:defRPr/>
            </a:pPr>
            <a:r>
              <a:rPr lang="it-IT" sz="2000" b="1" dirty="0">
                <a:solidFill>
                  <a:schemeClr val="dk1"/>
                </a:solidFill>
                <a:latin typeface="Calibri" panose="020F0502020204030204" pitchFamily="34" charset="0"/>
              </a:rPr>
              <a:t>1983 - Norme sulla sicurezza informatica</a:t>
            </a:r>
            <a:r>
              <a:rPr lang="en-US" sz="2000" b="1" dirty="0">
                <a:solidFill>
                  <a:schemeClr val="dk1"/>
                </a:solidFill>
                <a:latin typeface="Calibri" panose="020F0502020204030204" pitchFamily="34" charset="0"/>
              </a:rPr>
              <a:t>:</a:t>
            </a:r>
            <a:r>
              <a:rPr lang="en-US" sz="2000" dirty="0">
                <a:solidFill>
                  <a:schemeClr val="dk1"/>
                </a:solidFill>
                <a:latin typeface="Calibri" panose="020F0502020204030204" pitchFamily="34" charset="0"/>
              </a:rPr>
              <a:t> I </a:t>
            </a:r>
            <a:r>
              <a:rPr lang="en-US" sz="2000" dirty="0" err="1">
                <a:solidFill>
                  <a:schemeClr val="dk1"/>
                </a:solidFill>
                <a:latin typeface="Calibri" panose="020F0502020204030204" pitchFamily="34" charset="0"/>
              </a:rPr>
              <a:t>crescenti</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attacchi</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informatici</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degli</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ultimi</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mesi</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compreso</a:t>
            </a:r>
            <a:r>
              <a:rPr lang="en-US" sz="2000" dirty="0">
                <a:solidFill>
                  <a:schemeClr val="dk1"/>
                </a:solidFill>
                <a:latin typeface="Calibri" panose="020F0502020204030204" pitchFamily="34" charset="0"/>
              </a:rPr>
              <a:t> un </a:t>
            </a:r>
            <a:r>
              <a:rPr lang="en-US" sz="2000" dirty="0" err="1">
                <a:solidFill>
                  <a:schemeClr val="dk1"/>
                </a:solidFill>
                <a:latin typeface="Calibri" panose="020F0502020204030204" pitchFamily="34" charset="0"/>
              </a:rPr>
              <a:t>attacco</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recente</a:t>
            </a:r>
            <a:r>
              <a:rPr lang="en-US" sz="2000" dirty="0">
                <a:solidFill>
                  <a:schemeClr val="dk1"/>
                </a:solidFill>
                <a:latin typeface="Calibri" panose="020F0502020204030204" pitchFamily="34" charset="0"/>
              </a:rPr>
              <a:t> ad </a:t>
            </a:r>
            <a:r>
              <a:rPr lang="en-US" sz="2000" dirty="0" err="1">
                <a:solidFill>
                  <a:schemeClr val="dk1"/>
                </a:solidFill>
                <a:latin typeface="Calibri" panose="020F0502020204030204" pitchFamily="34" charset="0"/>
              </a:rPr>
              <a:t>oltre</a:t>
            </a:r>
            <a:r>
              <a:rPr lang="en-US" sz="2000" dirty="0">
                <a:solidFill>
                  <a:schemeClr val="dk1"/>
                </a:solidFill>
                <a:latin typeface="Calibri" panose="020F0502020204030204" pitchFamily="34" charset="0"/>
              </a:rPr>
              <a:t> 60 computer di </a:t>
            </a:r>
            <a:r>
              <a:rPr lang="en-US" sz="2000" dirty="0" err="1">
                <a:solidFill>
                  <a:schemeClr val="dk1"/>
                </a:solidFill>
                <a:latin typeface="Calibri" panose="020F0502020204030204" pitchFamily="34" charset="0"/>
              </a:rPr>
              <a:t>scuole</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ed</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ospedali</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portò</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il</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Congresso</a:t>
            </a:r>
            <a:r>
              <a:rPr lang="en-US" sz="2000" dirty="0">
                <a:solidFill>
                  <a:schemeClr val="dk1"/>
                </a:solidFill>
                <a:latin typeface="Calibri" panose="020F0502020204030204" pitchFamily="34" charset="0"/>
              </a:rPr>
              <a:t> Americano ad </a:t>
            </a:r>
            <a:r>
              <a:rPr lang="en-US" sz="2000" dirty="0" err="1">
                <a:solidFill>
                  <a:schemeClr val="dk1"/>
                </a:solidFill>
                <a:latin typeface="Calibri" panose="020F0502020204030204" pitchFamily="34" charset="0"/>
              </a:rPr>
              <a:t>emanare</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una</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legislazione</a:t>
            </a:r>
            <a:r>
              <a:rPr lang="en-US" sz="2000" dirty="0">
                <a:solidFill>
                  <a:schemeClr val="dk1"/>
                </a:solidFill>
                <a:latin typeface="Calibri" panose="020F0502020204030204" pitchFamily="34" charset="0"/>
              </a:rPr>
              <a:t> ad hoc </a:t>
            </a:r>
            <a:r>
              <a:rPr lang="en-US" sz="2000" dirty="0" err="1">
                <a:solidFill>
                  <a:schemeClr val="dk1"/>
                </a:solidFill>
                <a:latin typeface="Calibri" panose="020F0502020204030204" pitchFamily="34" charset="0"/>
              </a:rPr>
              <a:t>sulla</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sicurezza</a:t>
            </a:r>
            <a:r>
              <a:rPr lang="en-US" sz="2000" dirty="0">
                <a:solidFill>
                  <a:schemeClr val="dk1"/>
                </a:solidFill>
                <a:latin typeface="Calibri" panose="020F0502020204030204" pitchFamily="34" charset="0"/>
              </a:rPr>
              <a:t> </a:t>
            </a:r>
            <a:r>
              <a:rPr lang="en-US" sz="2000" dirty="0" err="1">
                <a:solidFill>
                  <a:schemeClr val="dk1"/>
                </a:solidFill>
                <a:latin typeface="Calibri" panose="020F0502020204030204" pitchFamily="34" charset="0"/>
              </a:rPr>
              <a:t>informatica</a:t>
            </a:r>
            <a:r>
              <a:rPr lang="en-US" sz="2000" dirty="0">
                <a:solidFill>
                  <a:schemeClr val="dk1"/>
                </a:solidFill>
                <a:latin typeface="Calibri" panose="020F0502020204030204" pitchFamily="34" charset="0"/>
              </a:rPr>
              <a:t>.</a:t>
            </a:r>
          </a:p>
          <a:p>
            <a:pPr lvl="0" eaLnBrk="0" hangingPunct="0">
              <a:spcBef>
                <a:spcPct val="30000"/>
              </a:spcBef>
              <a:defRPr/>
            </a:pPr>
            <a:endParaRPr lang="it-IT" sz="2000" dirty="0">
              <a:solidFill>
                <a:schemeClr val="dk1"/>
              </a:solidFill>
              <a:latin typeface="Calibri" panose="020F0502020204030204" pitchFamily="34" charset="0"/>
            </a:endParaRPr>
          </a:p>
          <a:p>
            <a:pPr lvl="0" eaLnBrk="0" hangingPunct="0">
              <a:spcBef>
                <a:spcPct val="30000"/>
              </a:spcBef>
              <a:defRPr/>
            </a:pPr>
            <a:r>
              <a:rPr lang="en-US" sz="2000" b="1" spc="-4" dirty="0">
                <a:solidFill>
                  <a:schemeClr val="dk1"/>
                </a:solidFill>
                <a:latin typeface="Calibri" panose="020F0502020204030204" pitchFamily="34" charset="0"/>
              </a:rPr>
              <a:t>1987 - L' "</a:t>
            </a:r>
            <a:r>
              <a:rPr lang="en-US" sz="2000" b="1" spc="-4" dirty="0" err="1">
                <a:solidFill>
                  <a:schemeClr val="dk1"/>
                </a:solidFill>
                <a:latin typeface="Calibri" panose="020F0502020204030204" pitchFamily="34" charset="0"/>
              </a:rPr>
              <a:t>albero</a:t>
            </a:r>
            <a:r>
              <a:rPr lang="en-US" sz="2000" b="1" spc="-4" dirty="0">
                <a:solidFill>
                  <a:schemeClr val="dk1"/>
                </a:solidFill>
                <a:latin typeface="Calibri" panose="020F0502020204030204" pitchFamily="34" charset="0"/>
              </a:rPr>
              <a:t> di </a:t>
            </a:r>
            <a:r>
              <a:rPr lang="en-US" sz="2000" b="1" spc="-4" dirty="0" err="1">
                <a:solidFill>
                  <a:schemeClr val="dk1"/>
                </a:solidFill>
                <a:latin typeface="Calibri" panose="020F0502020204030204" pitchFamily="34" charset="0"/>
              </a:rPr>
              <a:t>Natale</a:t>
            </a:r>
            <a:r>
              <a:rPr lang="en-US" sz="2000" b="1" spc="-4" dirty="0">
                <a:solidFill>
                  <a:schemeClr val="dk1"/>
                </a:solidFill>
                <a:latin typeface="Calibri" panose="020F0502020204030204" pitchFamily="34" charset="0"/>
              </a:rPr>
              <a:t>": </a:t>
            </a:r>
            <a:r>
              <a:rPr lang="it-IT" sz="2000" spc="-4" dirty="0">
                <a:solidFill>
                  <a:schemeClr val="dk1"/>
                </a:solidFill>
                <a:latin typeface="Calibri" panose="020F0502020204030204" pitchFamily="34" charset="0"/>
              </a:rPr>
              <a:t>Il Christmas </a:t>
            </a:r>
            <a:r>
              <a:rPr lang="it-IT" sz="2000" spc="-4" dirty="0" err="1">
                <a:solidFill>
                  <a:schemeClr val="dk1"/>
                </a:solidFill>
                <a:latin typeface="Calibri" panose="020F0502020204030204" pitchFamily="34" charset="0"/>
              </a:rPr>
              <a:t>Tree</a:t>
            </a:r>
            <a:r>
              <a:rPr lang="it-IT" sz="2000" spc="-4" dirty="0">
                <a:solidFill>
                  <a:schemeClr val="dk1"/>
                </a:solidFill>
                <a:latin typeface="Calibri" panose="020F0502020204030204" pitchFamily="34" charset="0"/>
              </a:rPr>
              <a:t> EXEC (in italiano "Albero di Natale EXEC") è considerato il primo virus </a:t>
            </a:r>
            <a:r>
              <a:rPr lang="it-IT" sz="2000" spc="-4" dirty="0" err="1">
                <a:solidFill>
                  <a:schemeClr val="dk1"/>
                </a:solidFill>
                <a:latin typeface="Calibri" panose="020F0502020204030204" pitchFamily="34" charset="0"/>
              </a:rPr>
              <a:t>infomatico</a:t>
            </a:r>
            <a:r>
              <a:rPr lang="it-IT" sz="2000" spc="-4" dirty="0">
                <a:solidFill>
                  <a:schemeClr val="dk1"/>
                </a:solidFill>
                <a:latin typeface="Calibri" panose="020F0502020204030204" pitchFamily="34" charset="0"/>
              </a:rPr>
              <a:t> (c.d. </a:t>
            </a:r>
            <a:r>
              <a:rPr lang="it-IT" sz="2000" spc="-4" dirty="0" err="1">
                <a:solidFill>
                  <a:schemeClr val="dk1"/>
                </a:solidFill>
                <a:latin typeface="Calibri" panose="020F0502020204030204" pitchFamily="34" charset="0"/>
              </a:rPr>
              <a:t>worm</a:t>
            </a:r>
            <a:r>
              <a:rPr lang="it-IT" sz="2000" spc="-4" dirty="0">
                <a:solidFill>
                  <a:schemeClr val="dk1"/>
                </a:solidFill>
                <a:latin typeface="Calibri" panose="020F0502020204030204" pitchFamily="34" charset="0"/>
              </a:rPr>
              <a:t>) ad aver compromesso porzioni rilevati delle reti informatiche. La sua circolazione iniziò nel dicembre del 1987 e fu creato da uno studente tedesco. La sua propagazione avveniva </a:t>
            </a:r>
            <a:r>
              <a:rPr lang="it-IT" sz="2000" spc="-4" dirty="0" err="1">
                <a:solidFill>
                  <a:schemeClr val="dk1"/>
                </a:solidFill>
                <a:latin typeface="Calibri" panose="020F0502020204030204" pitchFamily="34" charset="0"/>
              </a:rPr>
              <a:t>sfuttando</a:t>
            </a:r>
            <a:r>
              <a:rPr lang="it-IT" sz="2000" spc="-4" dirty="0">
                <a:solidFill>
                  <a:schemeClr val="dk1"/>
                </a:solidFill>
                <a:latin typeface="Calibri" panose="020F0502020204030204" pitchFamily="34" charset="0"/>
              </a:rPr>
              <a:t> la posta elettronica con messaggi che si presentavano come auguri natalizi: esso infatti determinava la comparsa sullo schermo di un semplice albero di Natale stilizzato ed affiancato da una breve frase di augurio: "A VERY HAPPY CHRISTMAS AND MY BEST WISHES FOR THE NEXT YEAR". Contemporaneamente però il </a:t>
            </a:r>
            <a:r>
              <a:rPr lang="it-IT" sz="2000" spc="-4" dirty="0" err="1">
                <a:solidFill>
                  <a:schemeClr val="dk1"/>
                </a:solidFill>
                <a:latin typeface="Calibri" panose="020F0502020204030204" pitchFamily="34" charset="0"/>
              </a:rPr>
              <a:t>worm</a:t>
            </a:r>
            <a:r>
              <a:rPr lang="it-IT" sz="2000" spc="-4" dirty="0">
                <a:solidFill>
                  <a:schemeClr val="dk1"/>
                </a:solidFill>
                <a:latin typeface="Calibri" panose="020F0502020204030204" pitchFamily="34" charset="0"/>
              </a:rPr>
              <a:t> eseguiva anche la lettura dei contatti di posta elettronica presenti sul computer per poi inviare una copia di se stesso a ciascuno dei destinatari individuati. Questo meccanismo d'azione permise ad Christmas </a:t>
            </a:r>
            <a:r>
              <a:rPr lang="it-IT" sz="2000" spc="-4" dirty="0" err="1">
                <a:solidFill>
                  <a:schemeClr val="dk1"/>
                </a:solidFill>
                <a:latin typeface="Calibri" panose="020F0502020204030204" pitchFamily="34" charset="0"/>
              </a:rPr>
              <a:t>Tree</a:t>
            </a:r>
            <a:r>
              <a:rPr lang="it-IT" sz="2000" spc="-4" dirty="0">
                <a:solidFill>
                  <a:schemeClr val="dk1"/>
                </a:solidFill>
                <a:latin typeface="Calibri" panose="020F0502020204030204" pitchFamily="34" charset="0"/>
              </a:rPr>
              <a:t> EXEC di raggiungere picchi di diffusione molto elevati per l'epoca e tali da causare pesanti disservizi sulle reti informatiche di allora. La modalità di diffusione impiegata da Christmas </a:t>
            </a:r>
            <a:r>
              <a:rPr lang="it-IT" sz="2000" spc="-4" dirty="0" err="1">
                <a:solidFill>
                  <a:schemeClr val="dk1"/>
                </a:solidFill>
                <a:latin typeface="Calibri" panose="020F0502020204030204" pitchFamily="34" charset="0"/>
              </a:rPr>
              <a:t>Tree</a:t>
            </a:r>
            <a:r>
              <a:rPr lang="it-IT" sz="2000" spc="-4" dirty="0">
                <a:solidFill>
                  <a:schemeClr val="dk1"/>
                </a:solidFill>
                <a:latin typeface="Calibri" panose="020F0502020204030204" pitchFamily="34" charset="0"/>
              </a:rPr>
              <a:t> EXEC è stata poi ripresa negli anni successivi da altri </a:t>
            </a:r>
            <a:r>
              <a:rPr lang="it-IT" sz="2000" spc="-4" dirty="0" err="1">
                <a:solidFill>
                  <a:schemeClr val="dk1"/>
                </a:solidFill>
                <a:latin typeface="Calibri" panose="020F0502020204030204" pitchFamily="34" charset="0"/>
              </a:rPr>
              <a:t>worm</a:t>
            </a:r>
            <a:r>
              <a:rPr lang="it-IT" sz="2000" spc="-4" dirty="0">
                <a:solidFill>
                  <a:schemeClr val="dk1"/>
                </a:solidFill>
                <a:latin typeface="Calibri" panose="020F0502020204030204" pitchFamily="34" charset="0"/>
              </a:rPr>
              <a:t>, sempre con un successo elevato.</a:t>
            </a:r>
            <a:endParaRPr lang="it-IT" sz="2000" dirty="0"/>
          </a:p>
          <a:p>
            <a:endParaRPr lang="it-IT" sz="2000" dirty="0"/>
          </a:p>
          <a:p>
            <a:pPr lvl="0" eaLnBrk="0" hangingPunct="0">
              <a:spcBef>
                <a:spcPct val="30000"/>
              </a:spcBef>
              <a:defRPr/>
            </a:pPr>
            <a:r>
              <a:rPr lang="en-US" sz="2000" b="1" spc="-6" dirty="0">
                <a:solidFill>
                  <a:schemeClr val="dk1"/>
                </a:solidFill>
                <a:latin typeface="Calibri" panose="020F0502020204030204" pitchFamily="34" charset="0"/>
              </a:rPr>
              <a:t>1988 - </a:t>
            </a:r>
            <a:r>
              <a:rPr lang="en-US" sz="2000" b="1" spc="-6" dirty="0" err="1">
                <a:solidFill>
                  <a:schemeClr val="dk1"/>
                </a:solidFill>
                <a:latin typeface="Calibri" panose="020F0502020204030204" pitchFamily="34" charset="0"/>
              </a:rPr>
              <a:t>L'attacco</a:t>
            </a:r>
            <a:r>
              <a:rPr lang="en-US" sz="2000" b="1" spc="-6" dirty="0">
                <a:solidFill>
                  <a:schemeClr val="dk1"/>
                </a:solidFill>
                <a:latin typeface="Calibri" panose="020F0502020204030204" pitchFamily="34" charset="0"/>
              </a:rPr>
              <a:t> ad ARPANET:</a:t>
            </a:r>
            <a:r>
              <a:rPr lang="en-US" sz="2000" spc="-6" dirty="0">
                <a:solidFill>
                  <a:schemeClr val="dk1"/>
                </a:solidFill>
                <a:latin typeface="Calibri" panose="020F0502020204030204" pitchFamily="34" charset="0"/>
              </a:rPr>
              <a:t> </a:t>
            </a:r>
            <a:r>
              <a:rPr lang="it-IT" sz="2000" spc="-6" dirty="0">
                <a:solidFill>
                  <a:schemeClr val="dk1"/>
                </a:solidFill>
                <a:latin typeface="Calibri" panose="020F0502020204030204" pitchFamily="34" charset="0"/>
              </a:rPr>
              <a:t>Il </a:t>
            </a:r>
            <a:r>
              <a:rPr lang="it-IT" sz="2000" spc="-6" dirty="0" err="1">
                <a:solidFill>
                  <a:schemeClr val="dk1"/>
                </a:solidFill>
                <a:latin typeface="Calibri" panose="020F0502020204030204" pitchFamily="34" charset="0"/>
              </a:rPr>
              <a:t>Morris</a:t>
            </a:r>
            <a:r>
              <a:rPr lang="it-IT" sz="2000" spc="-6" dirty="0">
                <a:solidFill>
                  <a:schemeClr val="dk1"/>
                </a:solidFill>
                <a:latin typeface="Calibri" panose="020F0502020204030204" pitchFamily="34" charset="0"/>
              </a:rPr>
              <a:t> </a:t>
            </a:r>
            <a:r>
              <a:rPr lang="it-IT" sz="2000" spc="-6" dirty="0" err="1">
                <a:solidFill>
                  <a:schemeClr val="dk1"/>
                </a:solidFill>
                <a:latin typeface="Calibri" panose="020F0502020204030204" pitchFamily="34" charset="0"/>
              </a:rPr>
              <a:t>worm</a:t>
            </a:r>
            <a:r>
              <a:rPr lang="it-IT" sz="2000" spc="-6" dirty="0">
                <a:solidFill>
                  <a:schemeClr val="dk1"/>
                </a:solidFill>
                <a:latin typeface="Calibri" panose="020F0502020204030204" pitchFamily="34" charset="0"/>
              </a:rPr>
              <a:t>, dal nome del suo creatore Robert T. </a:t>
            </a:r>
            <a:r>
              <a:rPr lang="it-IT" sz="2000" spc="-6" dirty="0" err="1">
                <a:solidFill>
                  <a:schemeClr val="dk1"/>
                </a:solidFill>
                <a:latin typeface="Calibri" panose="020F0502020204030204" pitchFamily="34" charset="0"/>
              </a:rPr>
              <a:t>Morris</a:t>
            </a:r>
            <a:r>
              <a:rPr lang="it-IT" sz="2000" spc="-6" dirty="0">
                <a:solidFill>
                  <a:schemeClr val="dk1"/>
                </a:solidFill>
                <a:latin typeface="Calibri" panose="020F0502020204030204" pitchFamily="34" charset="0"/>
              </a:rPr>
              <a:t> Jr., è stato uno dei primi </a:t>
            </a:r>
            <a:r>
              <a:rPr lang="it-IT" sz="2000" spc="-6" dirty="0" err="1">
                <a:solidFill>
                  <a:schemeClr val="dk1"/>
                </a:solidFill>
                <a:latin typeface="Calibri" panose="020F0502020204030204" pitchFamily="34" charset="0"/>
              </a:rPr>
              <a:t>worm</a:t>
            </a:r>
            <a:r>
              <a:rPr lang="it-IT" sz="2000" spc="-6" dirty="0">
                <a:solidFill>
                  <a:schemeClr val="dk1"/>
                </a:solidFill>
                <a:latin typeface="Calibri" panose="020F0502020204030204" pitchFamily="34" charset="0"/>
              </a:rPr>
              <a:t> distribuiti via ARPANET (il precursore dell'attuale rete internet) e il primo </a:t>
            </a:r>
            <a:r>
              <a:rPr lang="it-IT" sz="2000" spc="-6" dirty="0" err="1">
                <a:solidFill>
                  <a:schemeClr val="dk1"/>
                </a:solidFill>
                <a:latin typeface="Calibri" panose="020F0502020204030204" pitchFamily="34" charset="0"/>
              </a:rPr>
              <a:t>malware</a:t>
            </a:r>
            <a:r>
              <a:rPr lang="it-IT" sz="2000" spc="-6" dirty="0">
                <a:solidFill>
                  <a:schemeClr val="dk1"/>
                </a:solidFill>
                <a:latin typeface="Calibri" panose="020F0502020204030204" pitchFamily="34" charset="0"/>
              </a:rPr>
              <a:t> della storia a guadagnarsi l'attenzione dei media. Allora studente alla </a:t>
            </a:r>
            <a:r>
              <a:rPr lang="it-IT" sz="2000" spc="-6" dirty="0" err="1">
                <a:solidFill>
                  <a:schemeClr val="dk1"/>
                </a:solidFill>
                <a:latin typeface="Calibri" panose="020F0502020204030204" pitchFamily="34" charset="0"/>
              </a:rPr>
              <a:t>Cornell</a:t>
            </a:r>
            <a:r>
              <a:rPr lang="it-IT" sz="2000" spc="-6" dirty="0">
                <a:solidFill>
                  <a:schemeClr val="dk1"/>
                </a:solidFill>
                <a:latin typeface="Calibri" panose="020F0502020204030204" pitchFamily="34" charset="0"/>
              </a:rPr>
              <a:t> </a:t>
            </a:r>
            <a:r>
              <a:rPr lang="it-IT" sz="2000" spc="-6" dirty="0" err="1">
                <a:solidFill>
                  <a:schemeClr val="dk1"/>
                </a:solidFill>
                <a:latin typeface="Calibri" panose="020F0502020204030204" pitchFamily="34" charset="0"/>
              </a:rPr>
              <a:t>University</a:t>
            </a:r>
            <a:r>
              <a:rPr lang="it-IT" sz="2000" spc="-6" dirty="0">
                <a:solidFill>
                  <a:schemeClr val="dk1"/>
                </a:solidFill>
                <a:latin typeface="Calibri" panose="020F0502020204030204" pitchFamily="34" charset="0"/>
              </a:rPr>
              <a:t>, ma attraverso i sistemi del Massachusetts </a:t>
            </a:r>
            <a:r>
              <a:rPr lang="it-IT" sz="2000" spc="-6" dirty="0" err="1">
                <a:solidFill>
                  <a:schemeClr val="dk1"/>
                </a:solidFill>
                <a:latin typeface="Calibri" panose="020F0502020204030204" pitchFamily="34" charset="0"/>
              </a:rPr>
              <a:t>Institute</a:t>
            </a:r>
            <a:r>
              <a:rPr lang="it-IT" sz="2000" spc="-6" dirty="0">
                <a:solidFill>
                  <a:schemeClr val="dk1"/>
                </a:solidFill>
                <a:latin typeface="Calibri" panose="020F0502020204030204" pitchFamily="34" charset="0"/>
              </a:rPr>
              <a:t> of Technology di Boston, </a:t>
            </a:r>
            <a:r>
              <a:rPr lang="it-IT" sz="2000" spc="-6" dirty="0" err="1">
                <a:solidFill>
                  <a:schemeClr val="dk1"/>
                </a:solidFill>
                <a:latin typeface="Calibri" panose="020F0502020204030204" pitchFamily="34" charset="0"/>
              </a:rPr>
              <a:t>Morris</a:t>
            </a:r>
            <a:r>
              <a:rPr lang="it-IT" sz="2000" spc="-6" dirty="0">
                <a:solidFill>
                  <a:schemeClr val="dk1"/>
                </a:solidFill>
                <a:latin typeface="Calibri" panose="020F0502020204030204" pitchFamily="34" charset="0"/>
              </a:rPr>
              <a:t> non scrisse il </a:t>
            </a:r>
            <a:r>
              <a:rPr lang="it-IT" sz="2000" spc="-6" dirty="0" err="1">
                <a:solidFill>
                  <a:schemeClr val="dk1"/>
                </a:solidFill>
                <a:latin typeface="Calibri" panose="020F0502020204030204" pitchFamily="34" charset="0"/>
              </a:rPr>
              <a:t>worn</a:t>
            </a:r>
            <a:r>
              <a:rPr lang="it-IT" sz="2000" spc="-6" dirty="0">
                <a:solidFill>
                  <a:schemeClr val="dk1"/>
                </a:solidFill>
                <a:latin typeface="Calibri" panose="020F0502020204030204" pitchFamily="34" charset="0"/>
              </a:rPr>
              <a:t> con lo scopo di provocare danni, ma per valutare le dimensioni che internet aveva raggiunto; per far questo decise di sfruttare alcune </a:t>
            </a:r>
            <a:r>
              <a:rPr lang="it-IT" sz="2000" spc="-6" dirty="0" err="1">
                <a:solidFill>
                  <a:schemeClr val="dk1"/>
                </a:solidFill>
                <a:latin typeface="Calibri" panose="020F0502020204030204" pitchFamily="34" charset="0"/>
              </a:rPr>
              <a:t>alcune</a:t>
            </a:r>
            <a:r>
              <a:rPr lang="it-IT" sz="2000" spc="-6" dirty="0">
                <a:solidFill>
                  <a:schemeClr val="dk1"/>
                </a:solidFill>
                <a:latin typeface="Calibri" panose="020F0502020204030204" pitchFamily="34" charset="0"/>
              </a:rPr>
              <a:t> vulnerabilità dei computer di allora. Quello che ha trasformato il </a:t>
            </a:r>
            <a:r>
              <a:rPr lang="it-IT" sz="2000" spc="-6" dirty="0" err="1">
                <a:solidFill>
                  <a:schemeClr val="dk1"/>
                </a:solidFill>
                <a:latin typeface="Calibri" panose="020F0502020204030204" pitchFamily="34" charset="0"/>
              </a:rPr>
              <a:t>worm</a:t>
            </a:r>
            <a:r>
              <a:rPr lang="it-IT" sz="2000" spc="-6" dirty="0">
                <a:solidFill>
                  <a:schemeClr val="dk1"/>
                </a:solidFill>
                <a:latin typeface="Calibri" panose="020F0502020204030204" pitchFamily="34" charset="0"/>
              </a:rPr>
              <a:t> da un innocuo esercizio intellettuale in un virulento </a:t>
            </a:r>
            <a:r>
              <a:rPr lang="it-IT" sz="2000" spc="-6" dirty="0" err="1">
                <a:solidFill>
                  <a:schemeClr val="dk1"/>
                </a:solidFill>
                <a:latin typeface="Calibri" panose="020F0502020204030204" pitchFamily="34" charset="0"/>
              </a:rPr>
              <a:t>DoS</a:t>
            </a:r>
            <a:r>
              <a:rPr lang="it-IT" sz="2000" spc="-6" dirty="0">
                <a:solidFill>
                  <a:schemeClr val="dk1"/>
                </a:solidFill>
                <a:latin typeface="Calibri" panose="020F0502020204030204" pitchFamily="34" charset="0"/>
              </a:rPr>
              <a:t> (</a:t>
            </a:r>
            <a:r>
              <a:rPr lang="it-IT" sz="2000" spc="-6" dirty="0" err="1">
                <a:solidFill>
                  <a:schemeClr val="dk1"/>
                </a:solidFill>
                <a:latin typeface="Calibri" panose="020F0502020204030204" pitchFamily="34" charset="0"/>
              </a:rPr>
              <a:t>denial</a:t>
            </a:r>
            <a:r>
              <a:rPr lang="it-IT" sz="2000" spc="-6" dirty="0">
                <a:solidFill>
                  <a:schemeClr val="dk1"/>
                </a:solidFill>
                <a:latin typeface="Calibri" panose="020F0502020204030204" pitchFamily="34" charset="0"/>
              </a:rPr>
              <a:t> of service) era il meccanismo di diffusione: infatti il </a:t>
            </a:r>
            <a:r>
              <a:rPr lang="it-IT" sz="2000" spc="-6" dirty="0" err="1">
                <a:solidFill>
                  <a:schemeClr val="dk1"/>
                </a:solidFill>
                <a:latin typeface="Calibri" panose="020F0502020204030204" pitchFamily="34" charset="0"/>
              </a:rPr>
              <a:t>worm</a:t>
            </a:r>
            <a:r>
              <a:rPr lang="it-IT" sz="2000" spc="-6" dirty="0">
                <a:solidFill>
                  <a:schemeClr val="dk1"/>
                </a:solidFill>
                <a:latin typeface="Calibri" panose="020F0502020204030204" pitchFamily="34" charset="0"/>
              </a:rPr>
              <a:t>, prima di invadere un nuovo computer, controllava se vi fosse già una copia in esecuzione in quello attuale, ma anche se il sistema rispondeva "sì" in un caso su 7 il </a:t>
            </a:r>
            <a:r>
              <a:rPr lang="it-IT" sz="2000" spc="-6" dirty="0" err="1">
                <a:solidFill>
                  <a:schemeClr val="dk1"/>
                </a:solidFill>
                <a:latin typeface="Calibri" panose="020F0502020204030204" pitchFamily="34" charset="0"/>
              </a:rPr>
              <a:t>worm</a:t>
            </a:r>
            <a:r>
              <a:rPr lang="it-IT" sz="2000" spc="-6" dirty="0">
                <a:solidFill>
                  <a:schemeClr val="dk1"/>
                </a:solidFill>
                <a:latin typeface="Calibri" panose="020F0502020204030204" pitchFamily="34" charset="0"/>
              </a:rPr>
              <a:t> si reinstallava lo stesso, infettando i computer della rete più volte e più volte. Non fu possibile fare una quantificazione esatta né dei computer infettati, né dei danni economici: le stime indicano un numero di pc infettati tra le 6.000 e le 60.000 macchine colpite, per un danno economico tra i 100.000 ed i 10.000.000 di dollari. Per questo motivo Robert </a:t>
            </a:r>
            <a:r>
              <a:rPr lang="it-IT" sz="2000" spc="-6" dirty="0" err="1">
                <a:solidFill>
                  <a:schemeClr val="dk1"/>
                </a:solidFill>
                <a:latin typeface="Calibri" panose="020F0502020204030204" pitchFamily="34" charset="0"/>
              </a:rPr>
              <a:t>Morris</a:t>
            </a:r>
            <a:r>
              <a:rPr lang="it-IT" sz="2000" spc="-6" dirty="0">
                <a:solidFill>
                  <a:schemeClr val="dk1"/>
                </a:solidFill>
                <a:latin typeface="Calibri" panose="020F0502020204030204" pitchFamily="34" charset="0"/>
              </a:rPr>
              <a:t> fu condannato per la prima volta per pirateria informatica negli Stati Uniti.</a:t>
            </a:r>
          </a:p>
          <a:p>
            <a:endParaRPr lang="it-IT" sz="2000" dirty="0"/>
          </a:p>
          <a:p>
            <a:pPr lvl="0" eaLnBrk="0" hangingPunct="0">
              <a:spcBef>
                <a:spcPct val="30000"/>
              </a:spcBef>
              <a:defRPr/>
            </a:pPr>
            <a:r>
              <a:rPr lang="it-IT" sz="2000" b="1" spc="-6" dirty="0">
                <a:solidFill>
                  <a:schemeClr val="dk1"/>
                </a:solidFill>
                <a:latin typeface="Calibri" panose="020F0502020204030204" pitchFamily="34" charset="0"/>
              </a:rPr>
              <a:t>1999 - Il programma di protezione del governo statunitense:</a:t>
            </a:r>
            <a:r>
              <a:rPr lang="it-IT" sz="2000" spc="-6" dirty="0">
                <a:solidFill>
                  <a:schemeClr val="dk1"/>
                </a:solidFill>
                <a:latin typeface="Calibri" panose="020F0502020204030204" pitchFamily="34" charset="0"/>
              </a:rPr>
              <a:t> vista l'escalation di attacchi informatici di varia portata a reti di computer sia private che istituzionali, nonché l'avvento sul mercato dei primi antivirus, ossia di software di protezione nei confronti di tali attacchi rivolti al grande pubblico, l'allora presidente degli Stati Uniti Bill Clinton decise di stanziare 1.5 miliardi di dollari per dare avvio al programma governativo di sicurezza informatica.</a:t>
            </a:r>
          </a:p>
          <a:p>
            <a:pPr lvl="0" eaLnBrk="0" hangingPunct="0">
              <a:spcBef>
                <a:spcPct val="30000"/>
              </a:spcBef>
              <a:defRPr/>
            </a:pPr>
            <a:endParaRPr lang="it-IT" sz="2000" spc="-6" dirty="0">
              <a:solidFill>
                <a:schemeClr val="dk1"/>
              </a:solidFill>
              <a:latin typeface="Calibri" panose="020F0502020204030204" pitchFamily="34" charset="0"/>
            </a:endParaRPr>
          </a:p>
          <a:p>
            <a:pPr lvl="0" eaLnBrk="0" hangingPunct="0">
              <a:spcBef>
                <a:spcPct val="30000"/>
              </a:spcBef>
              <a:defRPr/>
            </a:pPr>
            <a:r>
              <a:rPr lang="en-US" sz="2000" b="1" spc="-8" dirty="0">
                <a:solidFill>
                  <a:schemeClr val="dk1"/>
                </a:solidFill>
                <a:latin typeface="Calibri" panose="020F0502020204030204" pitchFamily="34" charset="0"/>
              </a:rPr>
              <a:t>2000 – ILOVEYOU:</a:t>
            </a:r>
            <a:r>
              <a:rPr lang="en-US" sz="2000" spc="-8" dirty="0">
                <a:solidFill>
                  <a:schemeClr val="dk1"/>
                </a:solidFill>
                <a:latin typeface="Calibri" panose="020F0502020204030204" pitchFamily="34" charset="0"/>
              </a:rPr>
              <a:t> </a:t>
            </a:r>
            <a:r>
              <a:rPr lang="en-US" sz="2000" spc="-8" dirty="0" err="1">
                <a:solidFill>
                  <a:schemeClr val="dk1"/>
                </a:solidFill>
                <a:latin typeface="Calibri" panose="020F0502020204030204" pitchFamily="34" charset="0"/>
              </a:rPr>
              <a:t>Ritenuto</a:t>
            </a:r>
            <a:r>
              <a:rPr lang="en-US" sz="2000" spc="-8" dirty="0">
                <a:solidFill>
                  <a:schemeClr val="dk1"/>
                </a:solidFill>
                <a:latin typeface="Calibri" panose="020F0502020204030204" pitchFamily="34" charset="0"/>
              </a:rPr>
              <a:t> </a:t>
            </a:r>
            <a:r>
              <a:rPr lang="en-US" sz="2000" spc="-8" dirty="0" err="1">
                <a:solidFill>
                  <a:schemeClr val="dk1"/>
                </a:solidFill>
                <a:latin typeface="Calibri" panose="020F0502020204030204" pitchFamily="34" charset="0"/>
              </a:rPr>
              <a:t>fra</a:t>
            </a:r>
            <a:r>
              <a:rPr lang="en-US" sz="2000" spc="-8" dirty="0">
                <a:solidFill>
                  <a:schemeClr val="dk1"/>
                </a:solidFill>
                <a:latin typeface="Calibri" panose="020F0502020204030204" pitchFamily="34" charset="0"/>
              </a:rPr>
              <a:t> </a:t>
            </a:r>
            <a:r>
              <a:rPr lang="en-US" sz="2000" spc="-8" dirty="0" err="1">
                <a:solidFill>
                  <a:schemeClr val="dk1"/>
                </a:solidFill>
                <a:latin typeface="Calibri" panose="020F0502020204030204" pitchFamily="34" charset="0"/>
              </a:rPr>
              <a:t>i</a:t>
            </a:r>
            <a:r>
              <a:rPr lang="en-US" sz="2000" spc="-8" dirty="0">
                <a:solidFill>
                  <a:schemeClr val="dk1"/>
                </a:solidFill>
                <a:latin typeface="Calibri" panose="020F0502020204030204" pitchFamily="34" charset="0"/>
              </a:rPr>
              <a:t> 10 virus </a:t>
            </a:r>
            <a:r>
              <a:rPr lang="en-US" sz="2000" spc="-8" dirty="0" err="1">
                <a:solidFill>
                  <a:schemeClr val="dk1"/>
                </a:solidFill>
                <a:latin typeface="Calibri" panose="020F0502020204030204" pitchFamily="34" charset="0"/>
              </a:rPr>
              <a:t>più</a:t>
            </a:r>
            <a:r>
              <a:rPr lang="en-US" sz="2000" spc="-8" dirty="0">
                <a:solidFill>
                  <a:schemeClr val="dk1"/>
                </a:solidFill>
                <a:latin typeface="Calibri" panose="020F0502020204030204" pitchFamily="34" charset="0"/>
              </a:rPr>
              <a:t> </a:t>
            </a:r>
            <a:r>
              <a:rPr lang="en-US" sz="2000" spc="-8" dirty="0" err="1">
                <a:solidFill>
                  <a:schemeClr val="dk1"/>
                </a:solidFill>
                <a:latin typeface="Calibri" panose="020F0502020204030204" pitchFamily="34" charset="0"/>
              </a:rPr>
              <a:t>dannosi</a:t>
            </a:r>
            <a:r>
              <a:rPr lang="en-US" sz="2000" spc="-8" dirty="0">
                <a:solidFill>
                  <a:schemeClr val="dk1"/>
                </a:solidFill>
                <a:latin typeface="Calibri" panose="020F0502020204030204" pitchFamily="34" charset="0"/>
              </a:rPr>
              <a:t> </a:t>
            </a:r>
            <a:r>
              <a:rPr lang="en-US" sz="2000" spc="-8" dirty="0" err="1">
                <a:solidFill>
                  <a:schemeClr val="dk1"/>
                </a:solidFill>
                <a:latin typeface="Calibri" panose="020F0502020204030204" pitchFamily="34" charset="0"/>
              </a:rPr>
              <a:t>della</a:t>
            </a:r>
            <a:r>
              <a:rPr lang="en-US" sz="2000" spc="-8" dirty="0">
                <a:solidFill>
                  <a:schemeClr val="dk1"/>
                </a:solidFill>
                <a:latin typeface="Calibri" panose="020F0502020204030204" pitchFamily="34" charset="0"/>
              </a:rPr>
              <a:t> </a:t>
            </a:r>
            <a:r>
              <a:rPr lang="en-US" sz="2000" spc="-8" dirty="0" err="1">
                <a:solidFill>
                  <a:schemeClr val="dk1"/>
                </a:solidFill>
                <a:latin typeface="Calibri" panose="020F0502020204030204" pitchFamily="34" charset="0"/>
              </a:rPr>
              <a:t>storia</a:t>
            </a:r>
            <a:r>
              <a:rPr lang="en-US" sz="2000" spc="-8" dirty="0">
                <a:solidFill>
                  <a:schemeClr val="dk1"/>
                </a:solidFill>
                <a:latin typeface="Calibri" panose="020F0502020204030204" pitchFamily="34" charset="0"/>
              </a:rPr>
              <a:t>, </a:t>
            </a:r>
            <a:r>
              <a:rPr lang="it-IT" sz="2000" spc="-8" dirty="0">
                <a:solidFill>
                  <a:schemeClr val="dk1"/>
                </a:solidFill>
                <a:latin typeface="Calibri" panose="020F0502020204030204" pitchFamily="34" charset="0"/>
              </a:rPr>
              <a:t>ILOVEYOU era un </a:t>
            </a:r>
            <a:r>
              <a:rPr lang="it-IT" sz="2000" spc="-8" dirty="0" err="1">
                <a:solidFill>
                  <a:schemeClr val="dk1"/>
                </a:solidFill>
                <a:latin typeface="Calibri" panose="020F0502020204030204" pitchFamily="34" charset="0"/>
              </a:rPr>
              <a:t>worm</a:t>
            </a:r>
            <a:r>
              <a:rPr lang="it-IT" sz="2000" spc="-8" dirty="0">
                <a:solidFill>
                  <a:schemeClr val="dk1"/>
                </a:solidFill>
                <a:latin typeface="Calibri" panose="020F0502020204030204" pitchFamily="34" charset="0"/>
              </a:rPr>
              <a:t> per computer che ha attaccato con successo oltre dieci milioni di computer Windows nel 2000, quando veniva inviato come allegato su un messaggio email con testo "ILOVEYOU" nella riga dell'oggetto. Dato che il </a:t>
            </a:r>
            <a:r>
              <a:rPr lang="it-IT" sz="2000" spc="-8" dirty="0" err="1">
                <a:solidFill>
                  <a:schemeClr val="dk1"/>
                </a:solidFill>
                <a:latin typeface="Calibri" panose="020F0502020204030204" pitchFamily="34" charset="0"/>
              </a:rPr>
              <a:t>worm</a:t>
            </a:r>
            <a:r>
              <a:rPr lang="it-IT" sz="2000" spc="-8" dirty="0">
                <a:solidFill>
                  <a:schemeClr val="dk1"/>
                </a:solidFill>
                <a:latin typeface="Calibri" panose="020F0502020204030204" pitchFamily="34" charset="0"/>
              </a:rPr>
              <a:t> utilizzava le mailing list degli utenti infettati, come fonte per trovare nuovi destinatari, i messaggi spesso apparivano come provenienti da mittenti conosciuti e venivano pertanto considerati "sicuri", fornendo ulteriori incentivi ad aprire l'allegato. Il </a:t>
            </a:r>
            <a:r>
              <a:rPr lang="it-IT" sz="2000" spc="-8" dirty="0" err="1">
                <a:solidFill>
                  <a:schemeClr val="dk1"/>
                </a:solidFill>
                <a:latin typeface="Calibri" panose="020F0502020204030204" pitchFamily="34" charset="0"/>
              </a:rPr>
              <a:t>worn</a:t>
            </a:r>
            <a:r>
              <a:rPr lang="it-IT" sz="2000" spc="-8" dirty="0">
                <a:solidFill>
                  <a:schemeClr val="dk1"/>
                </a:solidFill>
                <a:latin typeface="Calibri" panose="020F0502020204030204" pitchFamily="34" charset="0"/>
              </a:rPr>
              <a:t> utilizzava la stessa tecnica già utilizzata da Christmas </a:t>
            </a:r>
            <a:r>
              <a:rPr lang="it-IT" sz="2000" spc="-8" dirty="0" err="1">
                <a:solidFill>
                  <a:schemeClr val="dk1"/>
                </a:solidFill>
                <a:latin typeface="Calibri" panose="020F0502020204030204" pitchFamily="34" charset="0"/>
              </a:rPr>
              <a:t>Tree</a:t>
            </a:r>
            <a:r>
              <a:rPr lang="it-IT" sz="2000" spc="-8" dirty="0">
                <a:solidFill>
                  <a:schemeClr val="dk1"/>
                </a:solidFill>
                <a:latin typeface="Calibri" panose="020F0502020204030204" pitchFamily="34" charset="0"/>
              </a:rPr>
              <a:t> EXEC nel 1987 per la propagazione, ma sfruttava ulteriori </a:t>
            </a:r>
            <a:r>
              <a:rPr lang="it-IT" sz="2000" spc="-8" dirty="0" err="1">
                <a:solidFill>
                  <a:schemeClr val="dk1"/>
                </a:solidFill>
                <a:latin typeface="Calibri" panose="020F0502020204030204" pitchFamily="34" charset="0"/>
              </a:rPr>
              <a:t>asetti</a:t>
            </a:r>
            <a:r>
              <a:rPr lang="it-IT" sz="2000" spc="-8" dirty="0">
                <a:solidFill>
                  <a:schemeClr val="dk1"/>
                </a:solidFill>
                <a:latin typeface="Calibri" panose="020F0502020204030204" pitchFamily="34" charset="0"/>
              </a:rPr>
              <a:t> che lo hanno resi ancora più letale: i) si affidava all'ingegneria sociale per invogliare gli utenti ad aprire l'allegato ed assicurarsi la sua propagazione continua; ii) si basava su alcune falle del sistema Windows e iii) sfruttava le debolezze di progettazione del sistema di scambio di email, a causa delle quali un programma allegato poteva essere eseguito semplicemente aprendolo e fornire così completo accesso al file </a:t>
            </a:r>
            <a:r>
              <a:rPr lang="it-IT" sz="2000" spc="-8" dirty="0" err="1">
                <a:solidFill>
                  <a:schemeClr val="dk1"/>
                </a:solidFill>
                <a:latin typeface="Calibri" panose="020F0502020204030204" pitchFamily="34" charset="0"/>
              </a:rPr>
              <a:t>system</a:t>
            </a:r>
            <a:r>
              <a:rPr lang="it-IT" sz="2000" spc="-8" dirty="0">
                <a:solidFill>
                  <a:schemeClr val="dk1"/>
                </a:solidFill>
                <a:latin typeface="Calibri" panose="020F0502020204030204" pitchFamily="34" charset="0"/>
              </a:rPr>
              <a:t> e al registro. Il </a:t>
            </a:r>
            <a:r>
              <a:rPr lang="it-IT" sz="2000" spc="-8" dirty="0" err="1">
                <a:solidFill>
                  <a:schemeClr val="dk1"/>
                </a:solidFill>
                <a:latin typeface="Calibri" panose="020F0502020204030204" pitchFamily="34" charset="0"/>
              </a:rPr>
              <a:t>worm</a:t>
            </a:r>
            <a:r>
              <a:rPr lang="it-IT" sz="2000" spc="-8" dirty="0">
                <a:solidFill>
                  <a:schemeClr val="dk1"/>
                </a:solidFill>
                <a:latin typeface="Calibri" panose="020F0502020204030204" pitchFamily="34" charset="0"/>
              </a:rPr>
              <a:t> infettò oltre 50 milioni di computer Windows, sovrascrivendo i file presenti negli hard disk con una copia di se stesso, causando danni stimati in 5,5 miliardi di dollari (molti dei quali causati dalla fatica di liberarsi del </a:t>
            </a:r>
            <a:r>
              <a:rPr lang="it-IT" sz="2000" spc="-8" dirty="0" err="1">
                <a:solidFill>
                  <a:schemeClr val="dk1"/>
                </a:solidFill>
                <a:latin typeface="Calibri" panose="020F0502020204030204" pitchFamily="34" charset="0"/>
              </a:rPr>
              <a:t>worm</a:t>
            </a:r>
            <a:r>
              <a:rPr lang="it-IT" sz="2000" spc="-8" dirty="0">
                <a:solidFill>
                  <a:schemeClr val="dk1"/>
                </a:solidFill>
                <a:latin typeface="Calibri" panose="020F0502020204030204" pitchFamily="34" charset="0"/>
              </a:rPr>
              <a:t>). Alcune grandi società, così come il Pentagono, la CIA, e il Parlamento britannico dovettero spegnere i loro sistemi di posta per liberarsene. Vista la sua pericolosità, negli anni successivi sono stati creati e diffusi </a:t>
            </a:r>
            <a:r>
              <a:rPr lang="it-IT" sz="2000" dirty="0"/>
              <a:t>centinaia di varianti di questo </a:t>
            </a:r>
            <a:r>
              <a:rPr lang="it-IT" sz="2000" dirty="0" err="1"/>
              <a:t>worm</a:t>
            </a:r>
            <a:r>
              <a:rPr lang="it-IT" sz="2000" dirty="0"/>
              <a:t>, sempre aventi come bersaglio computer Windows.</a:t>
            </a:r>
          </a:p>
          <a:p>
            <a:pPr lvl="0" eaLnBrk="0" hangingPunct="0">
              <a:spcBef>
                <a:spcPct val="30000"/>
              </a:spcBef>
              <a:defRPr/>
            </a:pPr>
            <a:endParaRPr lang="it-IT" sz="2000" spc="-6" dirty="0">
              <a:solidFill>
                <a:schemeClr val="dk1"/>
              </a:solidFill>
              <a:latin typeface="Calibri" panose="020F0502020204030204" pitchFamily="34" charset="0"/>
            </a:endParaRPr>
          </a:p>
          <a:p>
            <a:pPr lvl="0" eaLnBrk="0" hangingPunct="0">
              <a:spcBef>
                <a:spcPct val="30000"/>
              </a:spcBef>
              <a:defRPr/>
            </a:pPr>
            <a:r>
              <a:rPr lang="en-US" sz="2000" b="1" spc="-10" dirty="0">
                <a:solidFill>
                  <a:schemeClr val="dk1"/>
                </a:solidFill>
                <a:latin typeface="Calibri" panose="020F0502020204030204" pitchFamily="34" charset="0"/>
              </a:rPr>
              <a:t>2010 – YouTube; </a:t>
            </a:r>
            <a:r>
              <a:rPr lang="en-US" sz="2000" b="1" spc="-6" dirty="0">
                <a:solidFill>
                  <a:schemeClr val="dk1"/>
                </a:solidFill>
                <a:latin typeface="Calibri" panose="020F0502020204030204" pitchFamily="34" charset="0"/>
              </a:rPr>
              <a:t>2013 – Tumblr; 2015 – Ashely </a:t>
            </a:r>
            <a:r>
              <a:rPr lang="en-US" sz="2000" b="1" spc="-6" dirty="0" err="1">
                <a:solidFill>
                  <a:schemeClr val="dk1"/>
                </a:solidFill>
                <a:latin typeface="Calibri" panose="020F0502020204030204" pitchFamily="34" charset="0"/>
              </a:rPr>
              <a:t>Madiso</a:t>
            </a:r>
            <a:r>
              <a:rPr lang="en-US" sz="2000" b="1" spc="-10"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Negli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anni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seguenti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gli</a:t>
            </a:r>
            <a:r>
              <a:rPr lang="en-US" sz="2000" spc="-4" dirty="0">
                <a:solidFill>
                  <a:schemeClr val="dk1"/>
                </a:solidFill>
                <a:latin typeface="Calibri" panose="020F0502020204030204" pitchFamily="34" charset="0"/>
              </a:rPr>
              <a:t> hacker </a:t>
            </a:r>
            <a:r>
              <a:rPr lang="en-US" sz="2000" spc="-4" dirty="0" err="1">
                <a:solidFill>
                  <a:schemeClr val="dk1"/>
                </a:solidFill>
                <a:latin typeface="Calibri" panose="020F0502020204030204" pitchFamily="34" charset="0"/>
              </a:rPr>
              <a:t>hanno</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focalizzato</a:t>
            </a:r>
            <a:r>
              <a:rPr lang="en-US" sz="2000" spc="-4" dirty="0">
                <a:solidFill>
                  <a:schemeClr val="dk1"/>
                </a:solidFill>
                <a:latin typeface="Calibri" panose="020F0502020204030204" pitchFamily="34" charset="0"/>
              </a:rPr>
              <a:t> I </a:t>
            </a:r>
            <a:r>
              <a:rPr lang="en-US" sz="2000" spc="-4" dirty="0" err="1">
                <a:solidFill>
                  <a:schemeClr val="dk1"/>
                </a:solidFill>
                <a:latin typeface="Calibri" panose="020F0502020204030204" pitchFamily="34" charset="0"/>
              </a:rPr>
              <a:t>propri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attacchi</a:t>
            </a:r>
            <a:r>
              <a:rPr lang="en-US" sz="2000" spc="-4" dirty="0">
                <a:solidFill>
                  <a:schemeClr val="dk1"/>
                </a:solidFill>
                <a:latin typeface="Calibri" panose="020F0502020204030204" pitchFamily="34" charset="0"/>
              </a:rPr>
              <a:t> sui </a:t>
            </a:r>
            <a:r>
              <a:rPr lang="en-US" sz="2000" spc="-4" dirty="0" err="1">
                <a:solidFill>
                  <a:schemeClr val="dk1"/>
                </a:solidFill>
                <a:latin typeface="Calibri" panose="020F0502020204030204" pitchFamily="34" charset="0"/>
              </a:rPr>
              <a:t>siti</a:t>
            </a:r>
            <a:r>
              <a:rPr lang="en-US" sz="2000" spc="-4" dirty="0">
                <a:solidFill>
                  <a:schemeClr val="dk1"/>
                </a:solidFill>
                <a:latin typeface="Calibri" panose="020F0502020204030204" pitchFamily="34" charset="0"/>
              </a:rPr>
              <a:t> di </a:t>
            </a:r>
            <a:r>
              <a:rPr lang="en-US" sz="2000" spc="-4" dirty="0" err="1">
                <a:solidFill>
                  <a:schemeClr val="dk1"/>
                </a:solidFill>
                <a:latin typeface="Calibri" panose="020F0502020204030204" pitchFamily="34" charset="0"/>
              </a:rPr>
              <a:t>alcuni</a:t>
            </a:r>
            <a:r>
              <a:rPr lang="en-US" sz="2000" spc="-4" dirty="0">
                <a:solidFill>
                  <a:schemeClr val="dk1"/>
                </a:solidFill>
                <a:latin typeface="Calibri" panose="020F0502020204030204" pitchFamily="34" charset="0"/>
              </a:rPr>
              <a:t> social media, </a:t>
            </a:r>
            <a:r>
              <a:rPr lang="en-US" sz="2000" spc="-4" dirty="0" err="1">
                <a:solidFill>
                  <a:schemeClr val="dk1"/>
                </a:solidFill>
                <a:latin typeface="Calibri" panose="020F0502020204030204" pitchFamily="34" charset="0"/>
              </a:rPr>
              <a:t>quali</a:t>
            </a:r>
            <a:r>
              <a:rPr lang="en-US" sz="2000" spc="-4" dirty="0">
                <a:solidFill>
                  <a:schemeClr val="dk1"/>
                </a:solidFill>
                <a:latin typeface="Calibri" panose="020F0502020204030204" pitchFamily="34" charset="0"/>
              </a:rPr>
              <a:t> ad </a:t>
            </a:r>
            <a:r>
              <a:rPr lang="en-US" sz="2000" spc="-4" dirty="0" err="1">
                <a:solidFill>
                  <a:schemeClr val="dk1"/>
                </a:solidFill>
                <a:latin typeface="Calibri" panose="020F0502020204030204" pitchFamily="34" charset="0"/>
              </a:rPr>
              <a:t>esempio</a:t>
            </a:r>
            <a:r>
              <a:rPr lang="en-US" sz="2000" spc="-4" dirty="0">
                <a:solidFill>
                  <a:schemeClr val="dk1"/>
                </a:solidFill>
                <a:latin typeface="Calibri" panose="020F0502020204030204" pitchFamily="34" charset="0"/>
              </a:rPr>
              <a:t> YouTube (</a:t>
            </a:r>
            <a:r>
              <a:rPr lang="en-US" sz="2000" spc="-4" dirty="0" err="1">
                <a:solidFill>
                  <a:schemeClr val="dk1"/>
                </a:solidFill>
                <a:latin typeface="Calibri" panose="020F0502020204030204" pitchFamily="34" charset="0"/>
              </a:rPr>
              <a:t>nel</a:t>
            </a:r>
            <a:r>
              <a:rPr lang="en-US" sz="2000" spc="-4" dirty="0">
                <a:solidFill>
                  <a:schemeClr val="dk1"/>
                </a:solidFill>
                <a:latin typeface="Calibri" panose="020F0502020204030204" pitchFamily="34" charset="0"/>
              </a:rPr>
              <a:t> 2010) e Tumblr (</a:t>
            </a:r>
            <a:r>
              <a:rPr lang="en-US" sz="2000" spc="-4" dirty="0" err="1">
                <a:solidFill>
                  <a:schemeClr val="dk1"/>
                </a:solidFill>
                <a:latin typeface="Calibri" panose="020F0502020204030204" pitchFamily="34" charset="0"/>
              </a:rPr>
              <a:t>nel</a:t>
            </a:r>
            <a:r>
              <a:rPr lang="en-US" sz="2000" spc="-4" dirty="0">
                <a:solidFill>
                  <a:schemeClr val="dk1"/>
                </a:solidFill>
                <a:latin typeface="Calibri" panose="020F0502020204030204" pitchFamily="34" charset="0"/>
              </a:rPr>
              <a:t> 2013). </a:t>
            </a:r>
            <a:r>
              <a:rPr lang="en-US" sz="2000" spc="-4" dirty="0" err="1">
                <a:solidFill>
                  <a:schemeClr val="dk1"/>
                </a:solidFill>
                <a:latin typeface="Calibri" panose="020F0502020204030204" pitchFamily="34" charset="0"/>
              </a:rPr>
              <a:t>Nel</a:t>
            </a:r>
            <a:r>
              <a:rPr lang="en-US" sz="2000" spc="-4" dirty="0">
                <a:solidFill>
                  <a:schemeClr val="dk1"/>
                </a:solidFill>
                <a:latin typeface="Calibri" panose="020F0502020204030204" pitchFamily="34" charset="0"/>
              </a:rPr>
              <a:t> primo </a:t>
            </a:r>
            <a:r>
              <a:rPr lang="en-US" sz="2000" spc="-4" dirty="0" err="1">
                <a:solidFill>
                  <a:schemeClr val="dk1"/>
                </a:solidFill>
                <a:latin typeface="Calibri" panose="020F0502020204030204" pitchFamily="34" charset="0"/>
              </a:rPr>
              <a:t>caso</a:t>
            </a:r>
            <a:r>
              <a:rPr lang="en-US" sz="2000" spc="-4" dirty="0">
                <a:solidFill>
                  <a:schemeClr val="dk1"/>
                </a:solidFill>
                <a:latin typeface="Calibri" panose="020F0502020204030204" pitchFamily="34" charset="0"/>
              </a:rPr>
              <a:t>, è </a:t>
            </a:r>
            <a:r>
              <a:rPr lang="en-US" sz="2000" spc="-4" dirty="0" err="1">
                <a:solidFill>
                  <a:schemeClr val="dk1"/>
                </a:solidFill>
                <a:latin typeface="Calibri" panose="020F0502020204030204" pitchFamily="34" charset="0"/>
              </a:rPr>
              <a:t>stata</a:t>
            </a:r>
            <a:r>
              <a:rPr lang="en-US" sz="2000" spc="-4" dirty="0">
                <a:solidFill>
                  <a:schemeClr val="dk1"/>
                </a:solidFill>
                <a:latin typeface="Calibri" panose="020F0502020204030204" pitchFamily="34" charset="0"/>
              </a:rPr>
              <a:t> la </a:t>
            </a:r>
            <a:r>
              <a:rPr lang="en-US" sz="2000" spc="-4" dirty="0" err="1">
                <a:solidFill>
                  <a:schemeClr val="dk1"/>
                </a:solidFill>
                <a:latin typeface="Calibri" panose="020F0502020204030204" pitchFamily="34" charset="0"/>
              </a:rPr>
              <a:t>volta</a:t>
            </a:r>
            <a:r>
              <a:rPr lang="en-US" sz="2000" spc="-4" dirty="0">
                <a:solidFill>
                  <a:schemeClr val="dk1"/>
                </a:solidFill>
                <a:latin typeface="Calibri" panose="020F0502020204030204" pitchFamily="34" charset="0"/>
              </a:rPr>
              <a:t> del </a:t>
            </a:r>
            <a:r>
              <a:rPr lang="en-US" sz="2000" spc="-4" dirty="0" err="1">
                <a:solidFill>
                  <a:schemeClr val="dk1"/>
                </a:solidFill>
                <a:latin typeface="Calibri" panose="020F0502020204030204" pitchFamily="34" charset="0"/>
              </a:rPr>
              <a:t>canale</a:t>
            </a:r>
            <a:r>
              <a:rPr lang="en-US" sz="2000" spc="-4" dirty="0">
                <a:solidFill>
                  <a:schemeClr val="dk1"/>
                </a:solidFill>
                <a:latin typeface="Calibri" panose="020F0502020204030204" pitchFamily="34" charset="0"/>
              </a:rPr>
              <a:t> per bambini di Sesame Street, </a:t>
            </a:r>
            <a:r>
              <a:rPr lang="en-US" sz="2000" spc="-4" dirty="0" err="1">
                <a:solidFill>
                  <a:schemeClr val="dk1"/>
                </a:solidFill>
                <a:latin typeface="Calibri" panose="020F0502020204030204" pitchFamily="34" charset="0"/>
              </a:rPr>
              <a:t>che</a:t>
            </a:r>
            <a:r>
              <a:rPr lang="en-US" sz="2000" spc="-4" dirty="0">
                <a:solidFill>
                  <a:schemeClr val="dk1"/>
                </a:solidFill>
                <a:latin typeface="Calibri" panose="020F0502020204030204" pitchFamily="34" charset="0"/>
              </a:rPr>
              <a:t> ha </a:t>
            </a:r>
            <a:r>
              <a:rPr lang="en-US" sz="2000" spc="-4" dirty="0" err="1">
                <a:solidFill>
                  <a:schemeClr val="dk1"/>
                </a:solidFill>
                <a:latin typeface="Calibri" panose="020F0502020204030204" pitchFamily="34" charset="0"/>
              </a:rPr>
              <a:t>trasmesso</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materiale</a:t>
            </a:r>
            <a:r>
              <a:rPr lang="en-US" sz="2000" spc="-4" dirty="0">
                <a:solidFill>
                  <a:schemeClr val="dk1"/>
                </a:solidFill>
                <a:latin typeface="Calibri" panose="020F0502020204030204" pitchFamily="34" charset="0"/>
              </a:rPr>
              <a:t> per </a:t>
            </a:r>
            <a:r>
              <a:rPr lang="en-US" sz="2000" spc="-4" dirty="0" err="1">
                <a:solidFill>
                  <a:schemeClr val="dk1"/>
                </a:solidFill>
                <a:latin typeface="Calibri" panose="020F0502020204030204" pitchFamily="34" charset="0"/>
              </a:rPr>
              <a:t>adulti</a:t>
            </a:r>
            <a:r>
              <a:rPr lang="en-US" sz="2000" spc="-4" dirty="0">
                <a:solidFill>
                  <a:schemeClr val="dk1"/>
                </a:solidFill>
                <a:latin typeface="Calibri" panose="020F0502020204030204" pitchFamily="34" charset="0"/>
              </a:rPr>
              <a:t> per circa </a:t>
            </a:r>
            <a:r>
              <a:rPr lang="en-US" sz="2000" spc="-4" dirty="0" err="1">
                <a:solidFill>
                  <a:schemeClr val="dk1"/>
                </a:solidFill>
                <a:latin typeface="Calibri" panose="020F0502020204030204" pitchFamily="34" charset="0"/>
              </a:rPr>
              <a:t>mezz'ora</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nel</a:t>
            </a:r>
            <a:r>
              <a:rPr lang="en-US" sz="2000" spc="-4" dirty="0">
                <a:solidFill>
                  <a:schemeClr val="dk1"/>
                </a:solidFill>
                <a:latin typeface="Calibri" panose="020F0502020204030204" pitchFamily="34" charset="0"/>
              </a:rPr>
              <a:t> secondo </a:t>
            </a:r>
            <a:r>
              <a:rPr lang="en-US" sz="2000" spc="-4" dirty="0" err="1">
                <a:solidFill>
                  <a:schemeClr val="dk1"/>
                </a:solidFill>
                <a:latin typeface="Calibri" panose="020F0502020204030204" pitchFamily="34" charset="0"/>
              </a:rPr>
              <a:t>caso</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invece</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gli</a:t>
            </a:r>
            <a:r>
              <a:rPr lang="en-US" sz="2000" spc="-4" dirty="0">
                <a:solidFill>
                  <a:schemeClr val="dk1"/>
                </a:solidFill>
                <a:latin typeface="Calibri" panose="020F0502020204030204" pitchFamily="34" charset="0"/>
              </a:rPr>
              <a:t> hacker </a:t>
            </a:r>
            <a:r>
              <a:rPr lang="en-US" sz="2000" spc="-4" dirty="0" err="1">
                <a:solidFill>
                  <a:schemeClr val="dk1"/>
                </a:solidFill>
                <a:latin typeface="Calibri" panose="020F0502020204030204" pitchFamily="34" charset="0"/>
              </a:rPr>
              <a:t>sono</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riusciti</a:t>
            </a:r>
            <a:r>
              <a:rPr lang="en-US" sz="2000" spc="-4" dirty="0">
                <a:solidFill>
                  <a:schemeClr val="dk1"/>
                </a:solidFill>
                <a:latin typeface="Calibri" panose="020F0502020204030204" pitchFamily="34" charset="0"/>
              </a:rPr>
              <a:t> ad </a:t>
            </a:r>
            <a:r>
              <a:rPr lang="en-US" sz="2000" spc="-4" dirty="0" err="1">
                <a:solidFill>
                  <a:schemeClr val="dk1"/>
                </a:solidFill>
                <a:latin typeface="Calibri" panose="020F0502020204030204" pitchFamily="34" charset="0"/>
              </a:rPr>
              <a:t>impossessarsi</a:t>
            </a:r>
            <a:r>
              <a:rPr lang="en-US" sz="2000" spc="-4" dirty="0">
                <a:solidFill>
                  <a:schemeClr val="dk1"/>
                </a:solidFill>
                <a:latin typeface="Calibri" panose="020F0502020204030204" pitchFamily="34" charset="0"/>
              </a:rPr>
              <a:t> di 65 </a:t>
            </a:r>
            <a:r>
              <a:rPr lang="en-US" sz="2000" spc="-4" dirty="0" err="1">
                <a:solidFill>
                  <a:schemeClr val="dk1"/>
                </a:solidFill>
                <a:latin typeface="Calibri" panose="020F0502020204030204" pitchFamily="34" charset="0"/>
              </a:rPr>
              <a:t>milioni</a:t>
            </a:r>
            <a:r>
              <a:rPr lang="en-US" sz="2000" spc="-4" dirty="0">
                <a:solidFill>
                  <a:schemeClr val="dk1"/>
                </a:solidFill>
                <a:latin typeface="Calibri" panose="020F0502020204030204" pitchFamily="34" charset="0"/>
              </a:rPr>
              <a:t> di </a:t>
            </a:r>
            <a:r>
              <a:rPr lang="en-US" sz="2000" spc="-4" dirty="0" err="1">
                <a:solidFill>
                  <a:schemeClr val="dk1"/>
                </a:solidFill>
                <a:latin typeface="Calibri" panose="020F0502020204030204" pitchFamily="34" charset="0"/>
              </a:rPr>
              <a:t>indirizzi</a:t>
            </a:r>
            <a:r>
              <a:rPr lang="en-US" sz="2000" spc="-4" dirty="0">
                <a:solidFill>
                  <a:schemeClr val="dk1"/>
                </a:solidFill>
                <a:latin typeface="Calibri" panose="020F0502020204030204" pitchFamily="34" charset="0"/>
              </a:rPr>
              <a:t> email e password </a:t>
            </a:r>
            <a:r>
              <a:rPr lang="en-US" sz="2000" spc="-4" dirty="0" err="1">
                <a:solidFill>
                  <a:schemeClr val="dk1"/>
                </a:solidFill>
                <a:latin typeface="Calibri" panose="020F0502020204030204" pitchFamily="34" charset="0"/>
              </a:rPr>
              <a:t>degli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utenti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iscritti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Pochi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anni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dopo</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nel</a:t>
            </a:r>
            <a:r>
              <a:rPr lang="en-US" sz="2000" spc="-4" dirty="0">
                <a:solidFill>
                  <a:schemeClr val="dk1"/>
                </a:solidFill>
                <a:latin typeface="Calibri" panose="020F0502020204030204" pitchFamily="34" charset="0"/>
              </a:rPr>
              <a:t> 2015, è </a:t>
            </a:r>
            <a:r>
              <a:rPr lang="en-US" sz="2000" spc="-4" dirty="0" err="1">
                <a:solidFill>
                  <a:schemeClr val="dk1"/>
                </a:solidFill>
                <a:latin typeface="Calibri" panose="020F0502020204030204" pitchFamily="34" charset="0"/>
              </a:rPr>
              <a:t>stata</a:t>
            </a:r>
            <a:r>
              <a:rPr lang="en-US" sz="2000" spc="-4" dirty="0">
                <a:solidFill>
                  <a:schemeClr val="dk1"/>
                </a:solidFill>
                <a:latin typeface="Calibri" panose="020F0502020204030204" pitchFamily="34" charset="0"/>
              </a:rPr>
              <a:t> la </a:t>
            </a:r>
            <a:r>
              <a:rPr lang="en-US" sz="2000" spc="-4" dirty="0" err="1">
                <a:solidFill>
                  <a:schemeClr val="dk1"/>
                </a:solidFill>
                <a:latin typeface="Calibri" panose="020F0502020204030204" pitchFamily="34" charset="0"/>
              </a:rPr>
              <a:t>volta</a:t>
            </a:r>
            <a:r>
              <a:rPr lang="en-US" sz="2000" spc="-4" dirty="0">
                <a:solidFill>
                  <a:schemeClr val="dk1"/>
                </a:solidFill>
                <a:latin typeface="Calibri" panose="020F0502020204030204" pitchFamily="34" charset="0"/>
              </a:rPr>
              <a:t> del </a:t>
            </a:r>
            <a:r>
              <a:rPr lang="en-US" sz="2000" spc="-4" dirty="0" err="1">
                <a:solidFill>
                  <a:schemeClr val="dk1"/>
                </a:solidFill>
                <a:latin typeface="Calibri" panose="020F0502020204030204" pitchFamily="34" charset="0"/>
              </a:rPr>
              <a:t>sito</a:t>
            </a:r>
            <a:r>
              <a:rPr lang="en-US" sz="2000" spc="-4" dirty="0">
                <a:solidFill>
                  <a:schemeClr val="dk1"/>
                </a:solidFill>
                <a:latin typeface="Calibri" panose="020F0502020204030204" pitchFamily="34" charset="0"/>
              </a:rPr>
              <a:t> di </a:t>
            </a:r>
            <a:r>
              <a:rPr lang="en-US" sz="2000" spc="-4" dirty="0" err="1">
                <a:solidFill>
                  <a:schemeClr val="dk1"/>
                </a:solidFill>
                <a:latin typeface="Calibri" panose="020F0502020204030204" pitchFamily="34" charset="0"/>
              </a:rPr>
              <a:t>incontri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extraconiugali</a:t>
            </a:r>
            <a:r>
              <a:rPr lang="en-US" sz="2000" spc="-4" dirty="0">
                <a:solidFill>
                  <a:schemeClr val="dk1"/>
                </a:solidFill>
                <a:latin typeface="Calibri" panose="020F0502020204030204" pitchFamily="34" charset="0"/>
              </a:rPr>
              <a:t> Ashley Madison, al quale </a:t>
            </a:r>
            <a:r>
              <a:rPr lang="en-US" sz="2000" spc="-4" dirty="0" err="1">
                <a:solidFill>
                  <a:schemeClr val="dk1"/>
                </a:solidFill>
                <a:latin typeface="Calibri" panose="020F0502020204030204" pitchFamily="34" charset="0"/>
              </a:rPr>
              <a:t>gli</a:t>
            </a:r>
            <a:r>
              <a:rPr lang="en-US" sz="2000" spc="-4" dirty="0">
                <a:solidFill>
                  <a:schemeClr val="dk1"/>
                </a:solidFill>
                <a:latin typeface="Calibri" panose="020F0502020204030204" pitchFamily="34" charset="0"/>
              </a:rPr>
              <a:t> hacker </a:t>
            </a:r>
            <a:r>
              <a:rPr lang="en-US" sz="2000" spc="-4" dirty="0" err="1">
                <a:solidFill>
                  <a:schemeClr val="dk1"/>
                </a:solidFill>
                <a:latin typeface="Calibri" panose="020F0502020204030204" pitchFamily="34" charset="0"/>
              </a:rPr>
              <a:t>hanno</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sottratto</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oltre</a:t>
            </a:r>
            <a:r>
              <a:rPr lang="en-US" sz="2000" spc="-4" dirty="0">
                <a:solidFill>
                  <a:schemeClr val="dk1"/>
                </a:solidFill>
                <a:latin typeface="Calibri" panose="020F0502020204030204" pitchFamily="34" charset="0"/>
              </a:rPr>
              <a:t> 60 gigabytes di </a:t>
            </a:r>
            <a:r>
              <a:rPr lang="en-US" sz="2000" spc="-4" dirty="0" err="1">
                <a:solidFill>
                  <a:schemeClr val="dk1"/>
                </a:solidFill>
                <a:latin typeface="Calibri" panose="020F0502020204030204" pitchFamily="34" charset="0"/>
              </a:rPr>
              <a:t>dati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pubblicati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successivamente</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sul</a:t>
            </a:r>
            <a:r>
              <a:rPr lang="en-US" sz="2000" spc="-4" dirty="0">
                <a:solidFill>
                  <a:schemeClr val="dk1"/>
                </a:solidFill>
                <a:latin typeface="Calibri" panose="020F0502020204030204" pitchFamily="34" charset="0"/>
              </a:rPr>
              <a:t> c.d. dark web, </a:t>
            </a:r>
            <a:r>
              <a:rPr lang="en-US" sz="2000" spc="-4" dirty="0" err="1">
                <a:solidFill>
                  <a:schemeClr val="dk1"/>
                </a:solidFill>
                <a:latin typeface="Calibri" panose="020F0502020204030204" pitchFamily="34" charset="0"/>
              </a:rPr>
              <a:t>ossia</a:t>
            </a:r>
            <a:r>
              <a:rPr lang="en-US" sz="2000" spc="-4" dirty="0">
                <a:solidFill>
                  <a:schemeClr val="dk1"/>
                </a:solidFill>
                <a:latin typeface="Calibri" panose="020F0502020204030204" pitchFamily="34" charset="0"/>
              </a:rPr>
              <a:t> la parte </a:t>
            </a:r>
            <a:r>
              <a:rPr lang="en-US" sz="2000" spc="-4" dirty="0" err="1">
                <a:solidFill>
                  <a:schemeClr val="dk1"/>
                </a:solidFill>
                <a:latin typeface="Calibri" panose="020F0502020204030204" pitchFamily="34" charset="0"/>
              </a:rPr>
              <a:t>meno</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accessibile</a:t>
            </a:r>
            <a:r>
              <a:rPr lang="en-US" sz="2000" spc="-4" dirty="0">
                <a:solidFill>
                  <a:schemeClr val="dk1"/>
                </a:solidFill>
                <a:latin typeface="Calibri" panose="020F0502020204030204" pitchFamily="34" charset="0"/>
              </a:rPr>
              <a:t> di internet. </a:t>
            </a:r>
            <a:r>
              <a:rPr lang="en-US" sz="2000" spc="-4" dirty="0" err="1">
                <a:solidFill>
                  <a:schemeClr val="dk1"/>
                </a:solidFill>
                <a:latin typeface="Calibri" panose="020F0502020204030204" pitchFamily="34" charset="0"/>
              </a:rPr>
              <a:t>L'intrusion</a:t>
            </a:r>
            <a:r>
              <a:rPr lang="en-US" sz="2000" spc="-4" dirty="0">
                <a:solidFill>
                  <a:schemeClr val="dk1"/>
                </a:solidFill>
                <a:latin typeface="Calibri" panose="020F0502020204030204" pitchFamily="34" charset="0"/>
              </a:rPr>
              <a:t> è </a:t>
            </a:r>
            <a:r>
              <a:rPr lang="en-US" sz="2000" spc="-4" dirty="0" err="1">
                <a:solidFill>
                  <a:schemeClr val="dk1"/>
                </a:solidFill>
                <a:latin typeface="Calibri" panose="020F0502020204030204" pitchFamily="34" charset="0"/>
              </a:rPr>
              <a:t>costata</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alla</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società</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diversi</a:t>
            </a:r>
            <a:r>
              <a:rPr lang="en-US" sz="2000" spc="-4" dirty="0">
                <a:solidFill>
                  <a:schemeClr val="dk1"/>
                </a:solidFill>
                <a:latin typeface="Calibri" panose="020F0502020204030204" pitchFamily="34" charset="0"/>
              </a:rPr>
              <a:t> </a:t>
            </a:r>
            <a:r>
              <a:rPr lang="en-US" sz="2000" spc="-4" dirty="0" err="1">
                <a:solidFill>
                  <a:schemeClr val="dk1"/>
                </a:solidFill>
                <a:latin typeface="Calibri" panose="020F0502020204030204" pitchFamily="34" charset="0"/>
              </a:rPr>
              <a:t>milioni</a:t>
            </a:r>
            <a:r>
              <a:rPr lang="en-US" sz="2000" spc="-4" dirty="0">
                <a:solidFill>
                  <a:schemeClr val="dk1"/>
                </a:solidFill>
                <a:latin typeface="Calibri" panose="020F0502020204030204" pitchFamily="34" charset="0"/>
              </a:rPr>
              <a:t> di </a:t>
            </a:r>
            <a:r>
              <a:rPr lang="en-US" sz="2000" spc="-4" dirty="0" err="1">
                <a:solidFill>
                  <a:schemeClr val="dk1"/>
                </a:solidFill>
                <a:latin typeface="Calibri" panose="020F0502020204030204" pitchFamily="34" charset="0"/>
              </a:rPr>
              <a:t>dollari</a:t>
            </a:r>
            <a:r>
              <a:rPr lang="en-US" sz="2000" spc="-4" dirty="0">
                <a:solidFill>
                  <a:schemeClr val="dk1"/>
                </a:solidFill>
                <a:latin typeface="Calibri" panose="020F0502020204030204" pitchFamily="34" charset="0"/>
              </a:rPr>
              <a:t> in case </a:t>
            </a:r>
            <a:r>
              <a:rPr lang="en-US" sz="2000" spc="-4" dirty="0" err="1">
                <a:solidFill>
                  <a:schemeClr val="dk1"/>
                </a:solidFill>
                <a:latin typeface="Calibri" panose="020F0502020204030204" pitchFamily="34" charset="0"/>
              </a:rPr>
              <a:t>legali</a:t>
            </a:r>
            <a:r>
              <a:rPr lang="en-US" sz="2000" spc="-4" dirty="0">
                <a:solidFill>
                  <a:schemeClr val="dk1"/>
                </a:solidFill>
                <a:latin typeface="Calibri" panose="020F0502020204030204" pitchFamily="34" charset="0"/>
              </a:rPr>
              <a:t>.</a:t>
            </a:r>
          </a:p>
          <a:p>
            <a:pPr lvl="0" eaLnBrk="0" hangingPunct="0">
              <a:spcBef>
                <a:spcPct val="30000"/>
              </a:spcBef>
              <a:defRPr/>
            </a:pPr>
            <a:endParaRPr lang="it-IT" sz="2000" spc="-4" dirty="0">
              <a:solidFill>
                <a:schemeClr val="dk1"/>
              </a:solidFill>
              <a:latin typeface="Calibri" panose="020F0502020204030204" pitchFamily="34" charset="0"/>
            </a:endParaRPr>
          </a:p>
          <a:p>
            <a:pPr lvl="0" eaLnBrk="0" hangingPunct="0">
              <a:spcBef>
                <a:spcPct val="30000"/>
              </a:spcBef>
              <a:defRPr/>
            </a:pPr>
            <a:r>
              <a:rPr lang="it-IT" sz="2000" b="1" dirty="0">
                <a:solidFill>
                  <a:schemeClr val="dk1"/>
                </a:solidFill>
                <a:latin typeface="Calibri" panose="020F0502020204030204" pitchFamily="34" charset="0"/>
              </a:rPr>
              <a:t>2015 - Furti di identità negli Stati Uniti: </a:t>
            </a:r>
            <a:r>
              <a:rPr lang="it-IT" sz="2000" dirty="0">
                <a:solidFill>
                  <a:schemeClr val="dk1"/>
                </a:solidFill>
                <a:latin typeface="Calibri" panose="020F0502020204030204" pitchFamily="34" charset="0"/>
              </a:rPr>
              <a:t>Nel 2015 un articolo del Washington Post rivela come i dati sensibili di 21.5 milioni di cittadini americani (inclusi i codici fiscali e le impronte digitali) siano stati rubati dai database di uno degli uffici governativi. Indiscrezioni, davano il governo cinese come possibile mandante. Un attacco simile fu portato ai danni di </a:t>
            </a:r>
            <a:r>
              <a:rPr lang="it-IT" sz="2000" dirty="0" err="1">
                <a:solidFill>
                  <a:schemeClr val="dk1"/>
                </a:solidFill>
                <a:latin typeface="Calibri" panose="020F0502020204030204" pitchFamily="34" charset="0"/>
              </a:rPr>
              <a:t>Equifax</a:t>
            </a:r>
            <a:r>
              <a:rPr lang="it-IT" sz="2000" dirty="0">
                <a:solidFill>
                  <a:schemeClr val="dk1"/>
                </a:solidFill>
                <a:latin typeface="Calibri" panose="020F0502020204030204" pitchFamily="34" charset="0"/>
              </a:rPr>
              <a:t> nel 2017, quando la società dichiarò un possibile accesso non autorizzato ad oltre </a:t>
            </a:r>
            <a:r>
              <a:rPr lang="it-IT" sz="2000" dirty="0"/>
              <a:t>145,5 milioni di dati personali dei propri clienti.</a:t>
            </a:r>
            <a:endParaRPr lang="it-IT" sz="2000" dirty="0">
              <a:solidFill>
                <a:schemeClr val="dk1"/>
              </a:solidFill>
              <a:latin typeface="Calibri" panose="020F0502020204030204" pitchFamily="34" charset="0"/>
            </a:endParaRPr>
          </a:p>
          <a:p>
            <a:pPr lvl="0" eaLnBrk="0" hangingPunct="0">
              <a:spcBef>
                <a:spcPct val="30000"/>
              </a:spcBef>
              <a:defRPr/>
            </a:pPr>
            <a:endParaRPr lang="it-IT" sz="2000" dirty="0">
              <a:solidFill>
                <a:schemeClr val="dk1"/>
              </a:solidFill>
              <a:latin typeface="Calibri" panose="020F0502020204030204" pitchFamily="34" charset="0"/>
            </a:endParaRPr>
          </a:p>
          <a:p>
            <a:pPr lvl="0" eaLnBrk="0" hangingPunct="0">
              <a:spcBef>
                <a:spcPct val="30000"/>
              </a:spcBef>
              <a:defRPr/>
            </a:pPr>
            <a:r>
              <a:rPr lang="en-US" sz="2000" b="1" spc="-4" dirty="0">
                <a:solidFill>
                  <a:schemeClr val="dk1"/>
                </a:solidFill>
                <a:latin typeface="Calibri" panose="020F0502020204030204" pitchFamily="34" charset="0"/>
              </a:rPr>
              <a:t>2016 – </a:t>
            </a:r>
            <a:r>
              <a:rPr lang="en-US" sz="2000" b="1" spc="-4" dirty="0" err="1">
                <a:solidFill>
                  <a:schemeClr val="dk1"/>
                </a:solidFill>
                <a:latin typeface="Calibri" panose="020F0502020204030204" pitchFamily="34" charset="0"/>
              </a:rPr>
              <a:t>Wikileaks</a:t>
            </a:r>
            <a:r>
              <a:rPr lang="en-US" sz="2000" b="1" spc="-4" dirty="0">
                <a:solidFill>
                  <a:schemeClr val="dk1"/>
                </a:solidFill>
                <a:latin typeface="Calibri" panose="020F0502020204030204" pitchFamily="34" charset="0"/>
              </a:rPr>
              <a:t>: </a:t>
            </a:r>
            <a:r>
              <a:rPr lang="it-IT" sz="2000" spc="-4" dirty="0" err="1">
                <a:solidFill>
                  <a:schemeClr val="dk1"/>
                </a:solidFill>
                <a:latin typeface="Calibri" panose="020F0502020204030204" pitchFamily="34" charset="0"/>
              </a:rPr>
              <a:t>WikiLeaks</a:t>
            </a:r>
            <a:r>
              <a:rPr lang="it-IT" sz="2000" spc="-4" dirty="0">
                <a:solidFill>
                  <a:schemeClr val="dk1"/>
                </a:solidFill>
                <a:latin typeface="Calibri" panose="020F0502020204030204" pitchFamily="34" charset="0"/>
              </a:rPr>
              <a:t> è un'organizzazione internazionale senza scopo di lucro che pubblica informazioni segrete e fughe di notizie fornite da fonti anonime. </a:t>
            </a:r>
            <a:r>
              <a:rPr lang="it-IT" sz="2000" dirty="0"/>
              <a:t>Durante la campagna elettorale per l'elezione del presidente degli Stati Uniti del 2016, </a:t>
            </a:r>
            <a:r>
              <a:rPr lang="it-IT" sz="2000" dirty="0" err="1"/>
              <a:t>WikiLeaks</a:t>
            </a:r>
            <a:r>
              <a:rPr lang="it-IT" sz="2000" dirty="0"/>
              <a:t> è divenuta famosa per aver pubblicato e-mail e altri documenti dal Partito Democratico, causando danni d'immagine alla campagna di Hillary Clinton. Sempre </a:t>
            </a:r>
            <a:r>
              <a:rPr lang="it-IT" sz="2000" dirty="0" err="1"/>
              <a:t>Wikileaks</a:t>
            </a:r>
            <a:r>
              <a:rPr lang="it-IT" sz="2000" dirty="0"/>
              <a:t> è stata al centro dello scandalo dei Panama </a:t>
            </a:r>
            <a:r>
              <a:rPr lang="it-IT" sz="2000" dirty="0" err="1"/>
              <a:t>Papers</a:t>
            </a:r>
            <a:r>
              <a:rPr lang="it-IT" sz="2000" dirty="0"/>
              <a:t>, oltre 11,5 milioni di documenti trapelati che dettagliano informazioni finanziarie e legali di più di 200 mila persona e società offshore.</a:t>
            </a:r>
          </a:p>
          <a:p>
            <a:pPr lvl="0" eaLnBrk="0" hangingPunct="0">
              <a:spcBef>
                <a:spcPct val="30000"/>
              </a:spcBef>
              <a:defRPr/>
            </a:pPr>
            <a:endParaRPr lang="it-IT" sz="2000" dirty="0"/>
          </a:p>
          <a:p>
            <a:pPr lvl="0" algn="just" eaLnBrk="0" hangingPunct="0">
              <a:spcBef>
                <a:spcPct val="30000"/>
              </a:spcBef>
              <a:defRPr/>
            </a:pPr>
            <a:r>
              <a:rPr lang="en-US" sz="2000" b="1" spc="-6" dirty="0">
                <a:solidFill>
                  <a:schemeClr val="dk1"/>
                </a:solidFill>
                <a:latin typeface="Calibri" panose="020F0502020204030204" pitchFamily="34" charset="0"/>
              </a:rPr>
              <a:t>2017 – </a:t>
            </a:r>
            <a:r>
              <a:rPr lang="en-US" sz="2000" b="1" spc="-6" dirty="0" err="1">
                <a:solidFill>
                  <a:schemeClr val="dk1"/>
                </a:solidFill>
                <a:latin typeface="Calibri" panose="020F0502020204030204" pitchFamily="34" charset="0"/>
              </a:rPr>
              <a:t>Wannacry</a:t>
            </a:r>
            <a:r>
              <a:rPr lang="en-US" sz="2000" b="1" spc="-6" dirty="0">
                <a:solidFill>
                  <a:schemeClr val="dk1"/>
                </a:solidFill>
                <a:latin typeface="Calibri" panose="020F0502020204030204" pitchFamily="34" charset="0"/>
              </a:rPr>
              <a:t> e Equifax: </a:t>
            </a:r>
            <a:r>
              <a:rPr lang="en-US" sz="2000" spc="-6" dirty="0" err="1">
                <a:solidFill>
                  <a:schemeClr val="dk1"/>
                </a:solidFill>
                <a:latin typeface="Calibri" panose="020F0502020204030204" pitchFamily="34" charset="0"/>
              </a:rPr>
              <a:t>Nel</a:t>
            </a:r>
            <a:r>
              <a:rPr lang="en-US" sz="2000" spc="-6" dirty="0">
                <a:solidFill>
                  <a:schemeClr val="dk1"/>
                </a:solidFill>
                <a:latin typeface="Calibri" panose="020F0502020204030204" pitchFamily="34" charset="0"/>
              </a:rPr>
              <a:t> 2017 </a:t>
            </a:r>
            <a:r>
              <a:rPr lang="en-US" sz="2000" spc="-6" dirty="0" err="1">
                <a:solidFill>
                  <a:schemeClr val="dk1"/>
                </a:solidFill>
                <a:latin typeface="Calibri" panose="020F0502020204030204" pitchFamily="34" charset="0"/>
              </a:rPr>
              <a:t>si</a:t>
            </a:r>
            <a:r>
              <a:rPr lang="en-US" sz="2000" spc="-6" dirty="0">
                <a:solidFill>
                  <a:schemeClr val="dk1"/>
                </a:solidFill>
                <a:latin typeface="Calibri" panose="020F0502020204030204" pitchFamily="34" charset="0"/>
              </a:rPr>
              <a:t> è </a:t>
            </a:r>
            <a:r>
              <a:rPr lang="en-US" sz="2000" spc="-6" dirty="0" err="1">
                <a:solidFill>
                  <a:schemeClr val="dk1"/>
                </a:solidFill>
                <a:latin typeface="Calibri" panose="020F0502020204030204" pitchFamily="34" charset="0"/>
              </a:rPr>
              <a:t>assistito</a:t>
            </a:r>
            <a:r>
              <a:rPr lang="en-US" sz="2000" spc="-6" dirty="0">
                <a:solidFill>
                  <a:schemeClr val="dk1"/>
                </a:solidFill>
                <a:latin typeface="Calibri" panose="020F0502020204030204" pitchFamily="34" charset="0"/>
              </a:rPr>
              <a:t> a due </a:t>
            </a:r>
            <a:r>
              <a:rPr lang="en-US" sz="2000" spc="-6" dirty="0" err="1">
                <a:solidFill>
                  <a:schemeClr val="dk1"/>
                </a:solidFill>
                <a:latin typeface="Calibri" panose="020F0502020204030204" pitchFamily="34" charset="0"/>
              </a:rPr>
              <a:t>attacchi</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particolarmente</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importanti</a:t>
            </a:r>
            <a:r>
              <a:rPr lang="en-US" sz="2000" spc="-6" dirty="0">
                <a:solidFill>
                  <a:schemeClr val="dk1"/>
                </a:solidFill>
                <a:latin typeface="Calibri" panose="020F0502020204030204" pitchFamily="34" charset="0"/>
              </a:rPr>
              <a:t>. Il primo è </a:t>
            </a:r>
            <a:r>
              <a:rPr lang="en-US" sz="2000" spc="-6" dirty="0" err="1">
                <a:solidFill>
                  <a:schemeClr val="dk1"/>
                </a:solidFill>
                <a:latin typeface="Calibri" panose="020F0502020204030204" pitchFamily="34" charset="0"/>
              </a:rPr>
              <a:t>stato</a:t>
            </a:r>
            <a:r>
              <a:rPr lang="en-US" sz="2000" spc="-6" dirty="0">
                <a:solidFill>
                  <a:schemeClr val="dk1"/>
                </a:solidFill>
                <a:latin typeface="Calibri" panose="020F0502020204030204" pitchFamily="34" charset="0"/>
              </a:rPr>
              <a:t> la </a:t>
            </a:r>
            <a:r>
              <a:rPr lang="en-US" sz="2000" spc="-6" dirty="0" err="1">
                <a:solidFill>
                  <a:schemeClr val="dk1"/>
                </a:solidFill>
                <a:latin typeface="Calibri" panose="020F0502020204030204" pitchFamily="34" charset="0"/>
              </a:rPr>
              <a:t>creazione</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ed</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il</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rilascio</a:t>
            </a:r>
            <a:r>
              <a:rPr lang="en-US" sz="2000" spc="-6" dirty="0">
                <a:solidFill>
                  <a:schemeClr val="dk1"/>
                </a:solidFill>
                <a:latin typeface="Calibri" panose="020F0502020204030204" pitchFamily="34" charset="0"/>
              </a:rPr>
              <a:t> del virus </a:t>
            </a:r>
            <a:r>
              <a:rPr lang="en-US" sz="2000" spc="-6" dirty="0" err="1">
                <a:solidFill>
                  <a:schemeClr val="dk1"/>
                </a:solidFill>
                <a:latin typeface="Calibri" panose="020F0502020204030204" pitchFamily="34" charset="0"/>
              </a:rPr>
              <a:t>denominato</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WannaCry</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Ancora</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una</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volta</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rivolto</a:t>
            </a:r>
            <a:r>
              <a:rPr lang="en-US" sz="2000" spc="-6" dirty="0">
                <a:solidFill>
                  <a:schemeClr val="dk1"/>
                </a:solidFill>
                <a:latin typeface="Calibri" panose="020F0502020204030204" pitchFamily="34" charset="0"/>
              </a:rPr>
              <a:t> a computer </a:t>
            </a:r>
            <a:r>
              <a:rPr lang="en-US" sz="2000" spc="-6" dirty="0" err="1">
                <a:solidFill>
                  <a:schemeClr val="dk1"/>
                </a:solidFill>
                <a:latin typeface="Calibri" panose="020F0502020204030204" pitchFamily="34" charset="0"/>
              </a:rPr>
              <a:t>operanti</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su</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sistemi</a:t>
            </a:r>
            <a:r>
              <a:rPr lang="en-US" sz="2000" spc="-6" dirty="0">
                <a:solidFill>
                  <a:schemeClr val="dk1"/>
                </a:solidFill>
                <a:latin typeface="Calibri" panose="020F0502020204030204" pitchFamily="34" charset="0"/>
              </a:rPr>
              <a:t> Windows, </a:t>
            </a:r>
            <a:r>
              <a:rPr lang="en-US" sz="2000" spc="-6" dirty="0" err="1">
                <a:solidFill>
                  <a:schemeClr val="dk1"/>
                </a:solidFill>
                <a:latin typeface="Calibri" panose="020F0502020204030204" pitchFamily="34" charset="0"/>
              </a:rPr>
              <a:t>il</a:t>
            </a:r>
            <a:r>
              <a:rPr lang="en-US" sz="2000" spc="-6" dirty="0">
                <a:solidFill>
                  <a:schemeClr val="dk1"/>
                </a:solidFill>
                <a:latin typeface="Calibri" panose="020F0502020204030204" pitchFamily="34" charset="0"/>
              </a:rPr>
              <a:t> virus, </a:t>
            </a:r>
            <a:r>
              <a:rPr lang="en-US" sz="2000" spc="-6" dirty="0" err="1">
                <a:solidFill>
                  <a:schemeClr val="dk1"/>
                </a:solidFill>
                <a:latin typeface="Calibri" panose="020F0502020204030204" pitchFamily="34" charset="0"/>
              </a:rPr>
              <a:t>utilizzando</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una</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falla</a:t>
            </a:r>
            <a:r>
              <a:rPr lang="en-US" sz="2000" spc="-6" dirty="0">
                <a:solidFill>
                  <a:schemeClr val="dk1"/>
                </a:solidFill>
                <a:latin typeface="Calibri" panose="020F0502020204030204" pitchFamily="34" charset="0"/>
              </a:rPr>
              <a:t> del </a:t>
            </a:r>
            <a:r>
              <a:rPr lang="en-US" sz="2000" spc="-6" dirty="0" err="1">
                <a:solidFill>
                  <a:schemeClr val="dk1"/>
                </a:solidFill>
                <a:latin typeface="Calibri" panose="020F0502020204030204" pitchFamily="34" charset="0"/>
              </a:rPr>
              <a:t>sistema</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criptava</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tutti</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i</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dati</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contenuti</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nell'hard</a:t>
            </a:r>
            <a:r>
              <a:rPr lang="en-US" sz="2000" spc="-6" dirty="0">
                <a:solidFill>
                  <a:schemeClr val="dk1"/>
                </a:solidFill>
                <a:latin typeface="Calibri" panose="020F0502020204030204" pitchFamily="34" charset="0"/>
              </a:rPr>
              <a:t> disk </a:t>
            </a:r>
            <a:r>
              <a:rPr lang="en-US" sz="2000" spc="-6" dirty="0" err="1">
                <a:solidFill>
                  <a:schemeClr val="dk1"/>
                </a:solidFill>
                <a:latin typeface="Calibri" panose="020F0502020204030204" pitchFamily="34" charset="0"/>
              </a:rPr>
              <a:t>dei</a:t>
            </a:r>
            <a:r>
              <a:rPr lang="en-US" sz="2000" spc="-6" dirty="0">
                <a:solidFill>
                  <a:schemeClr val="dk1"/>
                </a:solidFill>
                <a:latin typeface="Calibri" panose="020F0502020204030204" pitchFamily="34" charset="0"/>
              </a:rPr>
              <a:t> computer </a:t>
            </a:r>
            <a:r>
              <a:rPr lang="en-US" sz="2000" spc="-6" dirty="0" err="1">
                <a:solidFill>
                  <a:schemeClr val="dk1"/>
                </a:solidFill>
                <a:latin typeface="Calibri" panose="020F0502020204030204" pitchFamily="34" charset="0"/>
              </a:rPr>
              <a:t>infettati</a:t>
            </a:r>
            <a:r>
              <a:rPr lang="en-US" sz="2000" spc="-6" dirty="0">
                <a:solidFill>
                  <a:schemeClr val="dk1"/>
                </a:solidFill>
                <a:latin typeface="Calibri" panose="020F0502020204030204" pitchFamily="34" charset="0"/>
              </a:rPr>
              <a:t> e </a:t>
            </a:r>
            <a:r>
              <a:rPr lang="en-US" sz="2000" spc="-6" dirty="0" err="1">
                <a:solidFill>
                  <a:schemeClr val="dk1"/>
                </a:solidFill>
                <a:latin typeface="Calibri" panose="020F0502020204030204" pitchFamily="34" charset="0"/>
              </a:rPr>
              <a:t>richiedeva</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agli</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utenti</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il</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pagamento</a:t>
            </a:r>
            <a:r>
              <a:rPr lang="en-US" sz="2000" spc="-6" dirty="0">
                <a:solidFill>
                  <a:schemeClr val="dk1"/>
                </a:solidFill>
                <a:latin typeface="Calibri" panose="020F0502020204030204" pitchFamily="34" charset="0"/>
              </a:rPr>
              <a:t> di </a:t>
            </a:r>
            <a:r>
              <a:rPr lang="en-US" sz="2000" spc="-6" dirty="0" err="1">
                <a:solidFill>
                  <a:schemeClr val="dk1"/>
                </a:solidFill>
                <a:latin typeface="Calibri" panose="020F0502020204030204" pitchFamily="34" charset="0"/>
              </a:rPr>
              <a:t>una</a:t>
            </a:r>
            <a:r>
              <a:rPr lang="en-US" sz="2000" spc="-6" dirty="0">
                <a:solidFill>
                  <a:schemeClr val="dk1"/>
                </a:solidFill>
                <a:latin typeface="Calibri" panose="020F0502020204030204" pitchFamily="34" charset="0"/>
              </a:rPr>
              <a:t> </a:t>
            </a:r>
            <a:r>
              <a:rPr lang="en-US" sz="2000" spc="-6" dirty="0" err="1">
                <a:solidFill>
                  <a:schemeClr val="dk1"/>
                </a:solidFill>
                <a:latin typeface="Calibri" panose="020F0502020204030204" pitchFamily="34" charset="0"/>
              </a:rPr>
              <a:t>somma</a:t>
            </a:r>
            <a:r>
              <a:rPr lang="en-US" sz="2000" spc="-6" dirty="0">
                <a:solidFill>
                  <a:schemeClr val="dk1"/>
                </a:solidFill>
                <a:latin typeface="Calibri" panose="020F0502020204030204" pitchFamily="34" charset="0"/>
              </a:rPr>
              <a:t> in Bitcoin per </a:t>
            </a:r>
            <a:r>
              <a:rPr lang="en-US" sz="2000" spc="-6" dirty="0" err="1">
                <a:solidFill>
                  <a:schemeClr val="dk1"/>
                </a:solidFill>
                <a:latin typeface="Calibri" panose="020F0502020204030204" pitchFamily="34" charset="0"/>
              </a:rPr>
              <a:t>avere</a:t>
            </a:r>
            <a:r>
              <a:rPr lang="en-US" sz="2000" spc="-6" dirty="0">
                <a:solidFill>
                  <a:schemeClr val="dk1"/>
                </a:solidFill>
                <a:latin typeface="Calibri" panose="020F0502020204030204" pitchFamily="34" charset="0"/>
              </a:rPr>
              <a:t> la </a:t>
            </a:r>
            <a:r>
              <a:rPr lang="en-US" sz="2000" spc="-6" dirty="0" err="1">
                <a:solidFill>
                  <a:schemeClr val="dk1"/>
                </a:solidFill>
                <a:latin typeface="Calibri" panose="020F0502020204030204" pitchFamily="34" charset="0"/>
              </a:rPr>
              <a:t>chiave</a:t>
            </a:r>
            <a:r>
              <a:rPr lang="en-US" sz="2000" spc="-6" dirty="0">
                <a:solidFill>
                  <a:schemeClr val="dk1"/>
                </a:solidFill>
                <a:latin typeface="Calibri" panose="020F0502020204030204" pitchFamily="34" charset="0"/>
              </a:rPr>
              <a:t> di </a:t>
            </a:r>
            <a:r>
              <a:rPr lang="en-US" sz="2000" spc="-6" dirty="0" err="1">
                <a:solidFill>
                  <a:schemeClr val="dk1"/>
                </a:solidFill>
                <a:latin typeface="Calibri" panose="020F0502020204030204" pitchFamily="34" charset="0"/>
              </a:rPr>
              <a:t>sblocco</a:t>
            </a:r>
            <a:r>
              <a:rPr lang="en-US" sz="2000" spc="-6" dirty="0">
                <a:solidFill>
                  <a:schemeClr val="dk1"/>
                </a:solidFill>
                <a:latin typeface="Calibri" panose="020F0502020204030204" pitchFamily="34" charset="0"/>
              </a:rPr>
              <a:t>. </a:t>
            </a:r>
            <a:r>
              <a:rPr lang="it-IT" sz="2000" dirty="0"/>
              <a:t>Gli esperti sconsigliarono fin da subito agli utenti interessati di pagare il riscatto a causa della mancanza di segnalazioni di persone che ricevevano indietro i loro dati dopo il pagamento. L'attacco ha avuto vita breve, ma impatti significativi, in quanto Microsoft rilasciò un aggiornamento del sistema pochi giorni dopo la diffusione del virus, volto proprio a coprire la falla del sistema utilizzata dal virus per diffondersi.</a:t>
            </a:r>
          </a:p>
          <a:p>
            <a:endParaRPr lang="it-IT" sz="2000" dirty="0"/>
          </a:p>
          <a:p>
            <a:endParaRPr lang="it-IT" sz="2000" dirty="0"/>
          </a:p>
          <a:p>
            <a:r>
              <a:rPr lang="it-IT" sz="2000" dirty="0"/>
              <a:t>Un elenco più dettagliato dei </a:t>
            </a:r>
            <a:r>
              <a:rPr lang="it-IT" sz="2000" dirty="0" err="1"/>
              <a:t>cyberattacchi</a:t>
            </a:r>
            <a:r>
              <a:rPr lang="it-IT" sz="2000" dirty="0"/>
              <a:t> nel corso dei decenni è disponibile al seguente sito: https://en.wikipedia.org/wiki/Timeline_of_computer_security_hacker_history</a:t>
            </a:r>
          </a:p>
          <a:p>
            <a:endParaRPr lang="it-IT" sz="2000" dirty="0"/>
          </a:p>
          <a:p>
            <a:endParaRPr lang="it-IT" sz="2000" dirty="0"/>
          </a:p>
          <a:p>
            <a:endParaRPr lang="it-IT" sz="2000" dirty="0"/>
          </a:p>
          <a:p>
            <a:endParaRPr lang="it-IT" sz="2000" dirty="0"/>
          </a:p>
          <a:p>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15</a:t>
            </a:fld>
            <a:endParaRPr lang="it-IT"/>
          </a:p>
        </p:txBody>
      </p:sp>
    </p:spTree>
    <p:extLst>
      <p:ext uri="{BB962C8B-B14F-4D97-AF65-F5344CB8AC3E}">
        <p14:creationId xmlns:p14="http://schemas.microsoft.com/office/powerpoint/2010/main" val="339334988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lvl="0" algn="ctr">
              <a:defRPr/>
            </a:pPr>
            <a:r>
              <a:rPr lang="it-IT" sz="2400" b="1" dirty="0">
                <a:solidFill>
                  <a:srgbClr val="F26200"/>
                </a:solidFill>
                <a:latin typeface="Georgia" panose="02040502050405020303" pitchFamily="18" charset="0"/>
              </a:rPr>
              <a:t>L'uso di software "gratuiti</a:t>
            </a:r>
            <a:r>
              <a:rPr lang="it-IT" sz="2400" b="1" dirty="0" smtClean="0">
                <a:solidFill>
                  <a:srgbClr val="F26200"/>
                </a:solidFill>
                <a:latin typeface="Georgia" panose="02040502050405020303" pitchFamily="18" charset="0"/>
              </a:rPr>
              <a:t>"</a:t>
            </a:r>
          </a:p>
        </p:txBody>
      </p:sp>
      <p:sp>
        <p:nvSpPr>
          <p:cNvPr id="11" name="Text Box 6"/>
          <p:cNvSpPr txBox="1">
            <a:spLocks noChangeArrowheads="1"/>
          </p:cNvSpPr>
          <p:nvPr/>
        </p:nvSpPr>
        <p:spPr bwMode="auto">
          <a:xfrm>
            <a:off x="414743" y="1124744"/>
            <a:ext cx="8322696" cy="449039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Diversi altri servizi pseudo-P2P,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quali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Gnutella</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e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BitTorrent</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solo per citarne alcuni, sono nati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nella scia di Napster. Sebbene il focus originario di questi servizi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fosse lo scambio di musica</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con l'aumentare della velocità di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internet, anche file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video 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applicazioni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software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vengono regolarmente scambiati fra gli utenti, senza pagare alcuna licenza ai rispettivi creatori. Poiché internet è divenuto negli anni sempre più complesso, le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società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danneggiate hanno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cercato vari rimedi e metodi di protezione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per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impedire la pirateria diffusa dei loro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prodotti, come ad esempio la sottoscrizione di abbonamenti</a:t>
            </a:r>
            <a:r>
              <a:rPr kumimoji="0" lang="it-IT" sz="20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 da parte degli utenti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per l'utilizzo dei software online. Purtroppo questo non sembra sufficiente: le scambio di programmi piratati è ancora molto attivo fra gli utenti della rete.</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150</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3414386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lvl="0" algn="ctr">
              <a:defRPr/>
            </a:pPr>
            <a:r>
              <a:rPr lang="it-IT" sz="2400" b="1" dirty="0" smtClean="0">
                <a:solidFill>
                  <a:srgbClr val="F26200"/>
                </a:solidFill>
                <a:latin typeface="Georgia" panose="02040502050405020303" pitchFamily="18" charset="0"/>
              </a:rPr>
              <a:t>I </a:t>
            </a:r>
            <a:r>
              <a:rPr lang="it-IT" sz="2400" b="1" dirty="0" err="1" smtClean="0">
                <a:solidFill>
                  <a:srgbClr val="F26200"/>
                </a:solidFill>
                <a:latin typeface="Georgia" panose="02040502050405020303" pitchFamily="18" charset="0"/>
              </a:rPr>
              <a:t>malware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Occorre tuttavia evidenziare alcune controindicazioni al riguardo. Come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prima avvertenza fondamentale, scaricare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programmi piratati è illegale. Ogni violazioni della licenza può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avere una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serie di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conseguenze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negative sul piano personale, finanziario e perfino legale.</a:t>
            </a:r>
          </a:p>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La vulnerabilità legale non è l'unico pericolo associato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ai c.d.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warez</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ossia ai programmi piratati. Anche da un punto di vista della propria privacy e della sicurezza dei dati in nostro possesso, scaricare e installare un programma non originale è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sempre una cattiva idea. </a:t>
            </a:r>
            <a:endPar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 programmi free disponibili su internet sono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diventati un veicolo molto comune che facilita la diffusione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di una pluralità di virus e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malware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con conseguenze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potenzialmente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devastanti sui dispositivi in nostro possesso e</a:t>
            </a:r>
            <a:r>
              <a:rPr kumimoji="0" lang="it-IT" sz="20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 su</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 file in essi contenuti. I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malware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infatti, sono programmi nascosti che si installano all'insaputa dell'utente e sono progettati per rubare le credenziali dell'utente (id e password), nonché altri dati di tipo finanziario o personale, che vengono utilizzati poi dagli hacker con finalità illecite.</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151</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9682887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lvl="0" algn="ctr">
              <a:defRPr/>
            </a:pPr>
            <a:r>
              <a:rPr lang="it-IT" sz="2400" b="1" dirty="0">
                <a:solidFill>
                  <a:srgbClr val="F26200"/>
                </a:solidFill>
                <a:latin typeface="Georgia" panose="02040502050405020303" pitchFamily="18" charset="0"/>
              </a:rPr>
              <a:t>I </a:t>
            </a:r>
            <a:r>
              <a:rPr lang="it-IT" sz="2400" b="1" dirty="0" err="1">
                <a:solidFill>
                  <a:srgbClr val="F26200"/>
                </a:solidFill>
                <a:latin typeface="Georgia" panose="02040502050405020303" pitchFamily="18" charset="0"/>
              </a:rPr>
              <a:t>malware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Più recentemente, i </a:t>
            </a:r>
            <a:r>
              <a:rPr kumimoji="0" lang="it-IT"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malware</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sono soliti assumere la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forma di "</a:t>
            </a:r>
            <a:r>
              <a:rPr kumimoji="0" lang="it-IT"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ransomware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ossia di programmi che bloccano o criptano l'accesso dell'utente ai file contenuti nell'intero dispositivo, con l'obiettivo per</a:t>
            </a:r>
            <a:r>
              <a:rPr kumimoji="0" lang="it-IT" sz="20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 l'hacker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di estorcere al malcapitato un riscatto, che così spera di ritornare in possesso dei documenti bloccati</a:t>
            </a:r>
            <a:r>
              <a:rPr kumimoji="0" lang="it-IT" sz="20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 ricevendo in cambio la chiave di sblocco.</a:t>
            </a:r>
            <a:endPar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Il </a:t>
            </a:r>
            <a:r>
              <a:rPr kumimoji="0" lang="it-IT"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malware</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p</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uò anche essere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progettato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controllare il computer di un utente, in modo che il malintenzionato possa usarlo per diffondere ulteriormente il software maligno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ad altri utenti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o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per eseguire altre attività dannose per conto di chi aggredisce. </a:t>
            </a:r>
            <a:endPar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In altre situazione, invece, il </a:t>
            </a:r>
            <a:r>
              <a:rPr kumimoji="0" lang="it-IT"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malware</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viene semplicemente progettato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per essere distruttivo, senza alcun vantaggio per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l'aggressore,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oltre alla soddisfazione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personale. Ne deriva che i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malware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hanno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una serie di conseguenze, nessuna delle quali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è a vantaggio dell'utente finale.</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152</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7384108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lvl="0" algn="ctr">
              <a:defRPr/>
            </a:pPr>
            <a:r>
              <a:rPr lang="it-IT" sz="2400" b="1" dirty="0">
                <a:solidFill>
                  <a:srgbClr val="F26200"/>
                </a:solidFill>
                <a:latin typeface="Georgia" panose="02040502050405020303" pitchFamily="18" charset="0"/>
              </a:rPr>
              <a:t>I </a:t>
            </a:r>
            <a:r>
              <a:rPr lang="it-IT" sz="2400" b="1" dirty="0" err="1">
                <a:solidFill>
                  <a:srgbClr val="F26200"/>
                </a:solidFill>
                <a:latin typeface="Georgia" panose="02040502050405020303" pitchFamily="18" charset="0"/>
              </a:rPr>
              <a:t>malware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2906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malware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sono più presenti in rete di quanto possiamo immaginare. Tutte le volte che decidiamo di scaricare un programma gratuito, le probabilità di imbatterci in un software a rischio sono molto elevate. Ad esempio, un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link per il download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chiamato "MS Office 2016.exe", apparentemente utilizzabile per scaricare il pacchetto Office 2016 di Microsoft,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potrebbe in realtà essere qualcosa di completamente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diverso e probabilmente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contenere attacchi nascosti che possono compromettere in modo sostanziale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il dispositivo nel quale il programma viene lanciato o l'intera rete di macchine.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 siti di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programmi piratati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spesso conducono gli utenti a una serie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di pagine contenenti link familiari del tipo "Clicca qui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per scaricare",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oppure "Accetta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il nostro accordo",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oppure ancora "Scarica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il nostro file manager</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Alla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fine, gli utenti finiscono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con scaricare il file suggerito, senza che questo sia tuttavia il software che stavano cercando in origine. </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153</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0106744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lvl="0" algn="ctr">
              <a:defRPr/>
            </a:pPr>
            <a:r>
              <a:rPr lang="it-IT" sz="2400" b="1" dirty="0">
                <a:solidFill>
                  <a:srgbClr val="F26200"/>
                </a:solidFill>
                <a:latin typeface="Georgia" panose="02040502050405020303" pitchFamily="18" charset="0"/>
              </a:rPr>
              <a:t>I </a:t>
            </a:r>
            <a:r>
              <a:rPr lang="it-IT" sz="2400" b="1" dirty="0" err="1">
                <a:solidFill>
                  <a:srgbClr val="F26200"/>
                </a:solidFill>
                <a:latin typeface="Georgia" panose="02040502050405020303" pitchFamily="18" charset="0"/>
              </a:rPr>
              <a:t>malware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siti pirata utilizzano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alcune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tecniche per ingannare gli utenti e poi infettarne 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dispositivi, ancora una volta basati sull'ingegneria</a:t>
            </a:r>
            <a:r>
              <a:rPr kumimoji="0" lang="it-IT" sz="20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 sociale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Con questo processo in due passaggi, gli utenti scaricano un file che sembra essere una versione trial / gratuita / a tempo limitato dell'applicazione e una volta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installato il programma,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il </a:t>
            </a:r>
            <a:r>
              <a:rPr kumimoji="0" lang="it-IT"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malware</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produce i suoi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impatti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negativi</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In altri casi</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i siti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pirata sono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progettati specificamente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allo scopo di acquisire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le informazioni personali degli utenti finali.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Ai navigatori viene infatti richiesto di inserire un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nome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utente 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un indirizzo e-mail, eventualmente anche un numero di carta di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credito,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con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l'assicurazione che non sarà addebitato alcun costo.</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Non tutti i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malware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sono per fortuna così pericolosi e dannosi come i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ransomware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alcuni producono più dei fastidi per l'utente, che veri e propri attacchi, come ad esempio i c.d.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adware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ossia l'installazione di applicazioni</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componenti aggiuntivi e plug-in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non richiesti da parte dell'utente.</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154</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7435579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lvl="0" algn="ctr">
              <a:defRPr/>
            </a:pPr>
            <a:r>
              <a:rPr lang="it-IT" sz="2400" b="1" dirty="0">
                <a:solidFill>
                  <a:srgbClr val="F26200"/>
                </a:solidFill>
                <a:latin typeface="Georgia" panose="02040502050405020303" pitchFamily="18" charset="0"/>
              </a:rPr>
              <a:t>I </a:t>
            </a:r>
            <a:r>
              <a:rPr lang="it-IT" sz="2400" b="1" dirty="0" err="1">
                <a:solidFill>
                  <a:srgbClr val="F26200"/>
                </a:solidFill>
                <a:latin typeface="Georgia" panose="02040502050405020303" pitchFamily="18" charset="0"/>
              </a:rPr>
              <a:t>malware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12106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lvl="0" algn="just">
              <a:lnSpc>
                <a:spcPct val="120000"/>
              </a:lnSpc>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Alcune volte è lo stesso utente che per distrazione accetta l'installazione di programmi accessori (detti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bloatware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non correlati (o vagamente correlati) al software principale. Quando si installa infatti un nuovo programma, di cui si conosce la provenienza, la maggior parte degli utenti è solita cliccare </a:t>
            </a:r>
            <a:r>
              <a:rPr lang="it-IT" sz="2000" dirty="0" smtClean="0">
                <a:solidFill>
                  <a:srgbClr val="000000"/>
                </a:solidFill>
              </a:rPr>
              <a:t>in maniera immediata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nelle istruzioni di </a:t>
            </a:r>
            <a:r>
              <a:rPr lang="it-IT" sz="2000" dirty="0" smtClean="0">
                <a:solidFill>
                  <a:srgbClr val="000000"/>
                </a:solidFill>
              </a:rPr>
              <a:t>installazione sul pulsante "Avanti",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per procedere in tempi rapidi all'installazione del programma, senza prestare attenzione ai contenuti delle schermate e alle possibili opzioni di scelta. Sono proprio in queste schermate intermedie che l'utente, cliccando "Avanti", accetta </a:t>
            </a:r>
            <a:r>
              <a:rPr lang="it-IT" sz="2000" dirty="0" smtClean="0">
                <a:solidFill>
                  <a:srgbClr val="000000"/>
                </a:solidFill>
              </a:rPr>
              <a:t>implicitamente che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vengono installati uno o più programmi accessori, oltre a quello principale. </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155</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71892891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lvl="0" algn="ctr">
              <a:defRPr/>
            </a:pPr>
            <a:r>
              <a:rPr lang="it-IT" sz="2400" b="1" dirty="0">
                <a:solidFill>
                  <a:srgbClr val="F26200"/>
                </a:solidFill>
                <a:latin typeface="Georgia" panose="02040502050405020303" pitchFamily="18" charset="0"/>
              </a:rPr>
              <a:t>I </a:t>
            </a:r>
            <a:r>
              <a:rPr lang="it-IT" sz="2400" b="1" dirty="0" err="1">
                <a:solidFill>
                  <a:srgbClr val="F26200"/>
                </a:solidFill>
                <a:latin typeface="Georgia" panose="02040502050405020303" pitchFamily="18" charset="0"/>
              </a:rPr>
              <a:t>malware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7403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Poiché un'installazione attenta del nuovo programma</a:t>
            </a:r>
            <a:r>
              <a:rPr kumimoji="0" lang="it-IT" sz="20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 </a:t>
            </a:r>
            <a:r>
              <a:rPr lang="it-IT" sz="2000" dirty="0" smtClean="0">
                <a:solidFill>
                  <a:srgbClr val="000000"/>
                </a:solidFill>
              </a:rPr>
              <a:t>dura mediamente solo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qualche secondo in più, ogni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volta che si installa qualsiasi nuovo software su uno dei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nostri dispositivi</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è essenziale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leggere attentamente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ogni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schermata, per ridurre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la probabilità che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si installino inconsapevolmente programmi aggiuntivi diversi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da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quello desiderato. Maggiore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è l'attenzione che si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dedica in fase di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installazione, minore è la probabilità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di appesantire il computer con programmi inutili, esponendolo quindi a rischi maggiori.</a:t>
            </a:r>
            <a:endParaRPr lang="it-IT" sz="2000" dirty="0">
              <a:solidFill>
                <a:srgbClr val="000000"/>
              </a:solidFill>
            </a:endParaRPr>
          </a:p>
          <a:p>
            <a:pPr algn="just">
              <a:lnSpc>
                <a:spcPct val="120000"/>
              </a:lnSpc>
              <a:defRPr/>
            </a:pPr>
            <a:r>
              <a:rPr lang="it-IT" sz="2000" dirty="0">
                <a:solidFill>
                  <a:srgbClr val="000000"/>
                </a:solidFill>
              </a:rPr>
              <a:t>Questo tipo di pratica ingannevole, in cui le software </a:t>
            </a:r>
            <a:r>
              <a:rPr lang="it-IT" sz="2000" dirty="0" err="1">
                <a:solidFill>
                  <a:srgbClr val="000000"/>
                </a:solidFill>
              </a:rPr>
              <a:t>house</a:t>
            </a:r>
            <a:r>
              <a:rPr lang="it-IT" sz="2000" dirty="0">
                <a:solidFill>
                  <a:srgbClr val="000000"/>
                </a:solidFill>
              </a:rPr>
              <a:t> cercano attivamente di indurre gli utenti a installare programmi che non avevano intenzione di fare, ha colpito anche il mercato delle applicazioni per dispositivi mobili Windows ed Apple, mentre il problema è stato più limitato per i </a:t>
            </a:r>
            <a:r>
              <a:rPr lang="it-IT" sz="2000" dirty="0" err="1">
                <a:solidFill>
                  <a:srgbClr val="000000"/>
                </a:solidFill>
              </a:rPr>
              <a:t>device</a:t>
            </a:r>
            <a:r>
              <a:rPr lang="it-IT" sz="2000" dirty="0">
                <a:solidFill>
                  <a:srgbClr val="000000"/>
                </a:solidFill>
              </a:rPr>
              <a:t> </a:t>
            </a:r>
            <a:r>
              <a:rPr lang="it-IT" sz="2000" dirty="0" err="1">
                <a:solidFill>
                  <a:srgbClr val="000000"/>
                </a:solidFill>
              </a:rPr>
              <a:t>Android</a:t>
            </a:r>
            <a:r>
              <a:rPr lang="it-IT" sz="2000" dirty="0">
                <a:solidFill>
                  <a:srgbClr val="000000"/>
                </a:solidFill>
              </a:rPr>
              <a:t>, vista la politica più restrittiva adottata da Google fin dagli inizi. Poiché è molto facile scaricare accidentalmente un programma "mimetizzato", ogni volta che si scarica qualsiasi </a:t>
            </a:r>
            <a:r>
              <a:rPr lang="it-IT" sz="2000" dirty="0" err="1">
                <a:solidFill>
                  <a:srgbClr val="000000"/>
                </a:solidFill>
              </a:rPr>
              <a:t>app</a:t>
            </a:r>
            <a:r>
              <a:rPr lang="it-IT" sz="2000" dirty="0">
                <a:solidFill>
                  <a:srgbClr val="000000"/>
                </a:solidFill>
              </a:rPr>
              <a:t> per dispositivi mobili, è sempre consigliabile farlo direttamente dal </a:t>
            </a:r>
            <a:r>
              <a:rPr lang="it-IT" sz="2000" dirty="0" err="1">
                <a:solidFill>
                  <a:srgbClr val="000000"/>
                </a:solidFill>
              </a:rPr>
              <a:t>marketplace</a:t>
            </a:r>
            <a:r>
              <a:rPr lang="it-IT" sz="2000" dirty="0">
                <a:solidFill>
                  <a:srgbClr val="000000"/>
                </a:solidFill>
              </a:rPr>
              <a:t> originale (es. </a:t>
            </a:r>
            <a:r>
              <a:rPr lang="it-IT" sz="2000" dirty="0" err="1">
                <a:solidFill>
                  <a:srgbClr val="000000"/>
                </a:solidFill>
              </a:rPr>
              <a:t>App</a:t>
            </a:r>
            <a:r>
              <a:rPr lang="it-IT" sz="2000" dirty="0">
                <a:solidFill>
                  <a:srgbClr val="000000"/>
                </a:solidFill>
              </a:rPr>
              <a:t> </a:t>
            </a:r>
            <a:r>
              <a:rPr lang="it-IT" sz="2000" dirty="0" err="1">
                <a:solidFill>
                  <a:srgbClr val="000000"/>
                </a:solidFill>
              </a:rPr>
              <a:t>Store</a:t>
            </a:r>
            <a:r>
              <a:rPr lang="it-IT" sz="2000" dirty="0">
                <a:solidFill>
                  <a:srgbClr val="000000"/>
                </a:solidFill>
              </a:rPr>
              <a:t> per dispositivi Apple) onde evitare spiacevoli sorprese</a:t>
            </a:r>
            <a:r>
              <a:rPr lang="it-IT" sz="2000" dirty="0" smtClean="0">
                <a:solidFill>
                  <a:srgbClr val="000000"/>
                </a:solidFill>
              </a:rPr>
              <a:t>.</a:t>
            </a:r>
            <a:endParaRPr lang="it-IT" sz="2000" dirty="0">
              <a:solidFill>
                <a:srgbClr val="000000"/>
              </a:solidFill>
            </a:endParaRP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156</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02254198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2400" b="1" i="0" u="none" strike="noStrike" kern="1200" cap="none" spc="0" normalizeH="0" baseline="0" noProof="0" dirty="0" smtClean="0">
                <a:ln>
                  <a:noFill/>
                </a:ln>
                <a:solidFill>
                  <a:srgbClr val="F26200"/>
                </a:solidFill>
                <a:effectLst/>
                <a:uLnTx/>
                <a:uFillTx/>
                <a:latin typeface="Georgia" panose="02040502050405020303" pitchFamily="18" charset="0"/>
                <a:ea typeface="+mn-ea"/>
                <a:cs typeface="Arial" panose="020B0604020202020204" pitchFamily="34" charset="0"/>
              </a:rPr>
              <a:t>Non esistono pasti gratis</a:t>
            </a:r>
            <a:endParaRPr kumimoji="0" lang="it-IT" sz="2400" b="1" i="0" u="none" strike="noStrike" kern="1200" cap="none" spc="0" normalizeH="0" baseline="0" noProof="0" dirty="0">
              <a:ln>
                <a:noFill/>
              </a:ln>
              <a:solidFill>
                <a:srgbClr val="F26200"/>
              </a:solidFill>
              <a:effectLst/>
              <a:uLnTx/>
              <a:uFillTx/>
              <a:latin typeface="Georgia" panose="02040502050405020303" pitchFamily="18" charset="0"/>
              <a:ea typeface="+mn-ea"/>
              <a:cs typeface="Arial" panose="020B0604020202020204" pitchFamily="34" charset="0"/>
            </a:endParaRP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Così come in finanza "non esistono pasti gratis", anche nell'informatica vale la stessa regola. Il miglior modo per proteggersi dalle varie tipologie di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malware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è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semplicemente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quello di evitare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di visitare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siti a rischio e di installare software gratuiti. Se per la motivi professioni</a:t>
            </a:r>
            <a:r>
              <a:rPr kumimoji="0" lang="it-IT" sz="20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 o personali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abbiamo bisogno di un software particolare, la soluzione a tutela della nostra privacy e dei nostri dati è comprare il programma direttamente dal sito del fornitore, magari dopo aver testato uno o più prodotti, in modo da esser sicuri di effettuare l'acquisto più opportuno. Nel corso del processo di installazione, è bene ricordarsi di deselezionare le caselle relative ai vari componenti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aggiuntivi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e software extra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che non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sono necessari. </a:t>
            </a:r>
          </a:p>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Allo stesso modo, è sempre bene non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cercare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scorciatoie per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ottenere gratuitamente altri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file musicali, video o </a:t>
            </a:r>
            <a:r>
              <a:rPr kumimoji="0" lang="it-IT"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app</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per dispositivi mobili</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Non solo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tale pratica è di solito illegale, ma espone gli stessi </a:t>
            </a:r>
            <a:r>
              <a:rPr kumimoji="0" lang="it-IT" sz="2000" b="0" i="0" u="none" strike="noStrike" kern="1200" cap="none" spc="0" normalizeH="0" baseline="0" noProof="0" dirty="0" err="1" smtClean="0">
                <a:ln>
                  <a:noFill/>
                </a:ln>
                <a:solidFill>
                  <a:srgbClr val="000000"/>
                </a:solidFill>
                <a:effectLst/>
                <a:uLnTx/>
                <a:uFillTx/>
                <a:latin typeface="Arial" panose="020B0604020202020204" pitchFamily="34" charset="0"/>
                <a:ea typeface="+mn-ea"/>
                <a:cs typeface="Arial" panose="020B0604020202020204" pitchFamily="34" charset="0"/>
              </a:rPr>
              <a:t>device</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 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le reti a cui sono connessi a serio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rischio di possibili intrusioni e/o furto dei dati. </a:t>
            </a:r>
            <a:r>
              <a:rPr lang="it-IT" sz="2000" dirty="0" smtClean="0"/>
              <a:t>Non </a:t>
            </a:r>
            <a:r>
              <a:rPr lang="it-IT" sz="2000" dirty="0"/>
              <a:t>navigare </a:t>
            </a:r>
            <a:r>
              <a:rPr lang="it-IT" sz="2000" dirty="0" smtClean="0"/>
              <a:t>quindi su </a:t>
            </a:r>
            <a:r>
              <a:rPr lang="it-IT" sz="2000" dirty="0"/>
              <a:t>siti di dubbia provenienza o scaricare software disponibile gratuitamente su siti poco noti o da reti P2P. È sempre molto meglio pagare il prezzo del prodotto ed essere sicuri di quello che stiamo acquistando. </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157</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3" name="Immagine 2"/>
          <p:cNvPicPr>
            <a:picLocks noChangeAspect="1"/>
          </p:cNvPicPr>
          <p:nvPr/>
        </p:nvPicPr>
        <p:blipFill>
          <a:blip r:embed="rId2"/>
          <a:stretch>
            <a:fillRect/>
          </a:stretch>
        </p:blipFill>
        <p:spPr>
          <a:xfrm>
            <a:off x="2411760" y="17038512"/>
            <a:ext cx="4320480" cy="3223168"/>
          </a:xfrm>
          <a:prstGeom prst="rect">
            <a:avLst/>
          </a:prstGeom>
        </p:spPr>
      </p:pic>
    </p:spTree>
    <p:extLst>
      <p:ext uri="{BB962C8B-B14F-4D97-AF65-F5344CB8AC3E}">
        <p14:creationId xmlns:p14="http://schemas.microsoft.com/office/powerpoint/2010/main" val="110460862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2400" b="1" i="0" u="none" strike="noStrike" kern="1200" cap="none" spc="0" normalizeH="0" baseline="0" noProof="0" dirty="0" smtClean="0">
                <a:ln>
                  <a:noFill/>
                </a:ln>
                <a:solidFill>
                  <a:srgbClr val="F26200"/>
                </a:solidFill>
                <a:effectLst/>
                <a:uLnTx/>
                <a:uFillTx/>
                <a:latin typeface="Georgia" panose="02040502050405020303" pitchFamily="18" charset="0"/>
                <a:ea typeface="+mn-ea"/>
                <a:cs typeface="Arial" panose="020B0604020202020204" pitchFamily="34" charset="0"/>
              </a:rPr>
              <a:t>Non esistono pasti gratis</a:t>
            </a:r>
            <a:endParaRPr kumimoji="0" lang="it-IT" sz="2400" b="1" i="0" u="none" strike="noStrike" kern="1200" cap="none" spc="0" normalizeH="0" baseline="0" noProof="0" dirty="0">
              <a:ln>
                <a:noFill/>
              </a:ln>
              <a:solidFill>
                <a:srgbClr val="F26200"/>
              </a:solidFill>
              <a:effectLst/>
              <a:uLnTx/>
              <a:uFillTx/>
              <a:latin typeface="Georgia" panose="02040502050405020303" pitchFamily="18" charset="0"/>
              <a:ea typeface="+mn-ea"/>
              <a:cs typeface="Arial" panose="020B0604020202020204" pitchFamily="34" charset="0"/>
            </a:endParaRPr>
          </a:p>
        </p:txBody>
      </p:sp>
      <p:sp>
        <p:nvSpPr>
          <p:cNvPr id="11" name="Text Box 6"/>
          <p:cNvSpPr txBox="1">
            <a:spLocks noChangeArrowheads="1"/>
          </p:cNvSpPr>
          <p:nvPr/>
        </p:nvSpPr>
        <p:spPr bwMode="auto">
          <a:xfrm>
            <a:off x="414743" y="112474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lvl="0" algn="just">
              <a:lnSpc>
                <a:spcPct val="120000"/>
              </a:lnSpc>
              <a:defRPr/>
            </a:pPr>
            <a:r>
              <a:rPr lang="it-IT" sz="2000" dirty="0" smtClean="0">
                <a:solidFill>
                  <a:srgbClr val="000000"/>
                </a:solidFill>
              </a:rPr>
              <a:t>Un buon antivirus (come AVG, </a:t>
            </a:r>
            <a:r>
              <a:rPr lang="it-IT" sz="2000" dirty="0" smtClean="0">
                <a:solidFill>
                  <a:srgbClr val="000000"/>
                </a:solidFill>
                <a:hlinkClick r:id="rId2"/>
              </a:rPr>
              <a:t>https://www.avg.com/it-it/homepage</a:t>
            </a:r>
            <a:r>
              <a:rPr lang="it-IT" sz="2000" dirty="0" smtClean="0">
                <a:solidFill>
                  <a:srgbClr val="000000"/>
                </a:solidFill>
              </a:rPr>
              <a:t> o </a:t>
            </a:r>
            <a:r>
              <a:rPr lang="it-IT" sz="2000" dirty="0" err="1" smtClean="0">
                <a:solidFill>
                  <a:srgbClr val="000000"/>
                </a:solidFill>
              </a:rPr>
              <a:t>Bitdefender</a:t>
            </a:r>
            <a:r>
              <a:rPr lang="it-IT" sz="2000" dirty="0" smtClean="0">
                <a:solidFill>
                  <a:srgbClr val="000000"/>
                </a:solidFill>
              </a:rPr>
              <a:t>, </a:t>
            </a:r>
            <a:r>
              <a:rPr lang="it-IT" sz="2000" dirty="0" smtClean="0">
                <a:solidFill>
                  <a:srgbClr val="000000"/>
                </a:solidFill>
                <a:hlinkClick r:id="rId3"/>
              </a:rPr>
              <a:t>https://www.bitdefender.it/</a:t>
            </a:r>
            <a:r>
              <a:rPr lang="it-IT" sz="2000" dirty="0" smtClean="0">
                <a:solidFill>
                  <a:srgbClr val="000000"/>
                </a:solidFill>
              </a:rPr>
              <a:t>) e un buon </a:t>
            </a:r>
            <a:r>
              <a:rPr lang="it-IT" sz="2000" dirty="0" err="1" smtClean="0">
                <a:solidFill>
                  <a:srgbClr val="000000"/>
                </a:solidFill>
              </a:rPr>
              <a:t>antimalware</a:t>
            </a:r>
            <a:r>
              <a:rPr lang="it-IT" sz="2000" dirty="0" smtClean="0">
                <a:solidFill>
                  <a:srgbClr val="000000"/>
                </a:solidFill>
              </a:rPr>
              <a:t> (quale ad esempio </a:t>
            </a:r>
            <a:r>
              <a:rPr lang="it-IT" sz="2000" dirty="0" err="1" smtClean="0">
                <a:solidFill>
                  <a:srgbClr val="000000"/>
                </a:solidFill>
              </a:rPr>
              <a:t>Malwarebytes</a:t>
            </a:r>
            <a:r>
              <a:rPr lang="it-IT" sz="2000" dirty="0" smtClean="0">
                <a:solidFill>
                  <a:srgbClr val="000000"/>
                </a:solidFill>
              </a:rPr>
              <a:t>, </a:t>
            </a:r>
            <a:r>
              <a:rPr lang="it-IT" sz="2000" dirty="0" smtClean="0">
                <a:solidFill>
                  <a:srgbClr val="000000"/>
                </a:solidFill>
                <a:hlinkClick r:id="rId4"/>
              </a:rPr>
              <a:t>https://it.malwarebytes.com/</a:t>
            </a:r>
            <a:r>
              <a:rPr lang="it-IT" sz="2000" dirty="0">
                <a:solidFill>
                  <a:srgbClr val="000000"/>
                </a:solidFill>
              </a:rPr>
              <a:t> o </a:t>
            </a:r>
            <a:r>
              <a:rPr lang="it-IT" sz="2000" dirty="0" err="1" smtClean="0">
                <a:solidFill>
                  <a:srgbClr val="000000"/>
                </a:solidFill>
              </a:rPr>
              <a:t>Adwcleaner</a:t>
            </a:r>
            <a:r>
              <a:rPr lang="it-IT" sz="2000" dirty="0">
                <a:solidFill>
                  <a:srgbClr val="000000"/>
                </a:solidFill>
              </a:rPr>
              <a:t>, </a:t>
            </a:r>
            <a:r>
              <a:rPr lang="it-IT" sz="2000" dirty="0">
                <a:solidFill>
                  <a:srgbClr val="000000"/>
                </a:solidFill>
                <a:hlinkClick r:id="rId5"/>
              </a:rPr>
              <a:t>https://toolslib.net/downloads/viewdownload/1-adwcleaner</a:t>
            </a:r>
            <a:r>
              <a:rPr lang="it-IT" sz="2000" dirty="0" smtClean="0">
                <a:solidFill>
                  <a:srgbClr val="000000"/>
                </a:solidFill>
                <a:hlinkClick r:id="rId5"/>
              </a:rPr>
              <a:t>/</a:t>
            </a:r>
            <a:r>
              <a:rPr lang="it-IT" sz="2000" dirty="0" smtClean="0">
                <a:solidFill>
                  <a:srgbClr val="000000"/>
                </a:solidFill>
              </a:rPr>
              <a:t>), sia per computer che per dispositivi mobili, almeno nella loro versione free, sebbene sia consigliata la versione a pagamento per gli utenti professionali, è la base per proteggere i propri dispositivi contro le principali tipologie di </a:t>
            </a:r>
            <a:r>
              <a:rPr lang="it-IT" sz="2000" dirty="0" err="1" smtClean="0">
                <a:solidFill>
                  <a:srgbClr val="000000"/>
                </a:solidFill>
              </a:rPr>
              <a:t>malware</a:t>
            </a:r>
            <a:r>
              <a:rPr lang="it-IT" sz="2000" dirty="0" smtClean="0">
                <a:solidFill>
                  <a:srgbClr val="000000"/>
                </a:solidFill>
              </a:rPr>
              <a:t>.</a:t>
            </a:r>
          </a:p>
          <a:p>
            <a:pPr algn="just">
              <a:lnSpc>
                <a:spcPct val="120000"/>
              </a:lnSpc>
              <a:defRPr/>
            </a:pPr>
            <a:r>
              <a:rPr lang="it-IT" sz="2000" dirty="0" smtClean="0"/>
              <a:t>Se </a:t>
            </a:r>
            <a:r>
              <a:rPr lang="it-IT" sz="2000" dirty="0"/>
              <a:t>sei stato colpito da uno di questi attacchi, consulta immediatamente un esperto, prima di pagare qualsiasi riscatto richiesto. Pagare il riscatto causa solitamente solo </a:t>
            </a:r>
            <a:r>
              <a:rPr lang="it-IT" sz="2000" dirty="0" smtClean="0"/>
              <a:t>un'ulteriore </a:t>
            </a:r>
            <a:r>
              <a:rPr lang="it-IT" sz="2000" dirty="0"/>
              <a:t>perdita di denaro, in quanto non vi è alcuna garanzia che i malintenzionati restituiscano i codici di sblocco dei dati </a:t>
            </a:r>
            <a:r>
              <a:rPr lang="it-IT" sz="2000" dirty="0" smtClean="0"/>
              <a:t>crittati una </a:t>
            </a:r>
            <a:r>
              <a:rPr lang="it-IT" sz="2000" dirty="0"/>
              <a:t>volta che i fondi sono stati inviati</a:t>
            </a:r>
            <a:r>
              <a:rPr lang="it-IT" sz="2000" dirty="0" smtClean="0"/>
              <a:t>.</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158</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3" name="Immagine 2"/>
          <p:cNvPicPr>
            <a:picLocks noChangeAspect="1"/>
          </p:cNvPicPr>
          <p:nvPr/>
        </p:nvPicPr>
        <p:blipFill>
          <a:blip r:embed="rId6"/>
          <a:stretch>
            <a:fillRect/>
          </a:stretch>
        </p:blipFill>
        <p:spPr>
          <a:xfrm>
            <a:off x="2415851" y="9837712"/>
            <a:ext cx="4320480" cy="3223168"/>
          </a:xfrm>
          <a:prstGeom prst="rect">
            <a:avLst/>
          </a:prstGeom>
        </p:spPr>
      </p:pic>
    </p:spTree>
    <p:extLst>
      <p:ext uri="{BB962C8B-B14F-4D97-AF65-F5344CB8AC3E}">
        <p14:creationId xmlns:p14="http://schemas.microsoft.com/office/powerpoint/2010/main" val="215989387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t-IT" sz="2400" b="1" i="0" u="none" strike="noStrike" kern="1200" cap="none" spc="0" normalizeH="0" baseline="0" noProof="0" dirty="0" smtClean="0">
                <a:ln>
                  <a:noFill/>
                </a:ln>
                <a:solidFill>
                  <a:srgbClr val="F26200"/>
                </a:solidFill>
                <a:effectLst/>
                <a:uLnTx/>
                <a:uFillTx/>
                <a:latin typeface="Georgia" panose="02040502050405020303" pitchFamily="18" charset="0"/>
                <a:ea typeface="+mn-ea"/>
                <a:cs typeface="Arial" panose="020B0604020202020204" pitchFamily="34" charset="0"/>
              </a:rPr>
              <a:t>Non esistono pasti gratis</a:t>
            </a:r>
            <a:endParaRPr kumimoji="0" lang="it-IT" sz="2400" b="1" i="0" u="none" strike="noStrike" kern="1200" cap="none" spc="0" normalizeH="0" baseline="0" noProof="0" dirty="0">
              <a:ln>
                <a:noFill/>
              </a:ln>
              <a:solidFill>
                <a:srgbClr val="F26200"/>
              </a:solidFill>
              <a:effectLst/>
              <a:uLnTx/>
              <a:uFillTx/>
              <a:latin typeface="Georgia" panose="02040502050405020303" pitchFamily="18" charset="0"/>
              <a:ea typeface="+mn-ea"/>
              <a:cs typeface="Arial" panose="020B0604020202020204" pitchFamily="34" charset="0"/>
            </a:endParaRPr>
          </a:p>
        </p:txBody>
      </p:sp>
      <p:sp>
        <p:nvSpPr>
          <p:cNvPr id="11" name="Text Box 6"/>
          <p:cNvSpPr txBox="1">
            <a:spLocks noChangeArrowheads="1"/>
          </p:cNvSpPr>
          <p:nvPr/>
        </p:nvSpPr>
        <p:spPr bwMode="auto">
          <a:xfrm>
            <a:off x="414743" y="1124744"/>
            <a:ext cx="8322696" cy="821763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Ricordiamoci inoltre di rimuovere tutti i programmi che non sono più utili e che occupano solo spazio sull'hard disk, oltreché rendono il computer più lento ed esposto agli attacchi. Anche in fase di acquisto di un nuovo computer o dispositivo mobile, è bene esaminare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sempre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il software preinstallato e rimuovere</a:t>
            </a:r>
            <a:r>
              <a:rPr kumimoji="0" lang="it-IT" sz="2000" b="0" i="0" u="none" strike="noStrike" kern="1200" cap="none" spc="0" normalizeH="0" noProof="0" dirty="0" smtClean="0">
                <a:ln>
                  <a:noFill/>
                </a:ln>
                <a:solidFill>
                  <a:srgbClr val="000000"/>
                </a:solidFill>
                <a:effectLst/>
                <a:uLnTx/>
                <a:uFillTx/>
                <a:latin typeface="Arial" panose="020B0604020202020204" pitchFamily="34" charset="0"/>
                <a:ea typeface="+mn-ea"/>
                <a:cs typeface="Arial" panose="020B0604020202020204" pitchFamily="34" charset="0"/>
              </a:rPr>
              <a:t>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quello che non riteniamo essere necessario.</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Infine è opportuno utilizzare sempre le versioni più aggiornate di browser, </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programmi antivirus e software anti-</a:t>
            </a:r>
            <a:r>
              <a:rPr kumimoji="0" lang="it-IT" sz="20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malware</a:t>
            </a:r>
            <a:r>
              <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che oggigiorno offrono agli utenti avvisi su potenziali software dannosi o siti a rischio (vedi figura).</a:t>
            </a:r>
          </a:p>
          <a:p>
            <a:pPr marL="0" marR="0" lvl="0" indent="0" algn="just" defTabSz="914400" rtl="0" eaLnBrk="1" fontAlgn="base" latinLnBrk="0" hangingPunct="1">
              <a:lnSpc>
                <a:spcPct val="120000"/>
              </a:lnSpc>
              <a:spcBef>
                <a:spcPct val="0"/>
              </a:spcBef>
              <a:spcAft>
                <a:spcPct val="0"/>
              </a:spcAft>
              <a:buClrTx/>
              <a:buSzTx/>
              <a:buFontTx/>
              <a:buNone/>
              <a:tabLst/>
              <a:defRPr/>
            </a:pPr>
            <a:endParaRPr lang="it-IT" sz="2000" dirty="0">
              <a:solidFill>
                <a:srgbClr val="000000"/>
              </a:solidFill>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lang="it-IT" sz="2000" dirty="0">
              <a:solidFill>
                <a:srgbClr val="000000"/>
              </a:solidFill>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lang="it-IT" sz="2000" dirty="0">
              <a:solidFill>
                <a:srgbClr val="000000"/>
              </a:solidFill>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lang="it-IT" sz="2000" dirty="0">
              <a:solidFill>
                <a:srgbClr val="000000"/>
              </a:solidFill>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20000"/>
              </a:lnSpc>
              <a:spcBef>
                <a:spcPct val="0"/>
              </a:spcBef>
              <a:spcAft>
                <a:spcPct val="0"/>
              </a:spcAft>
              <a:buClrTx/>
              <a:buSzTx/>
              <a:buFontTx/>
              <a:buNone/>
              <a:tabLst/>
              <a:defRPr/>
            </a:pPr>
            <a:endParaRPr lang="it-IT" sz="2000" dirty="0">
              <a:solidFill>
                <a:srgbClr val="000000"/>
              </a:solidFill>
            </a:endParaRPr>
          </a:p>
          <a:p>
            <a:pPr marL="0" marR="0" lvl="0" indent="0" algn="just" defTabSz="914400" rtl="0" eaLnBrk="1" fontAlgn="base" latinLnBrk="0" hangingPunct="1">
              <a:lnSpc>
                <a:spcPct val="120000"/>
              </a:lnSpc>
              <a:spcBef>
                <a:spcPct val="0"/>
              </a:spcBef>
              <a:spcAft>
                <a:spcPct val="0"/>
              </a:spcAft>
              <a:buClrTx/>
              <a:buSzTx/>
              <a:buFontTx/>
              <a:buNone/>
              <a:tabLst/>
              <a:defRPr/>
            </a:pPr>
            <a:r>
              <a:rPr kumimoji="0" lang="it-IT" sz="2000" b="0" i="0" u="none" strike="noStrike" kern="1200" cap="none" spc="0" normalizeH="0" baseline="0" noProof="0" dirty="0" smtClean="0">
                <a:ln>
                  <a:noFill/>
                </a:ln>
                <a:solidFill>
                  <a:srgbClr val="000000"/>
                </a:solidFill>
                <a:effectLst/>
                <a:uLnTx/>
                <a:uFillTx/>
                <a:latin typeface="Arial" panose="020B0604020202020204" pitchFamily="34" charset="0"/>
                <a:ea typeface="+mn-ea"/>
                <a:cs typeface="Arial" panose="020B0604020202020204" pitchFamily="34" charset="0"/>
              </a:rPr>
              <a:t>Figura: esempio di allarme per sito a rischio segnalato dal browser Internet Explorer</a:t>
            </a:r>
            <a:endParaRPr kumimoji="0" lang="it-IT"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 name="Segnaposto numero diapositiva 1"/>
          <p:cNvSpPr>
            <a:spLocks noGrp="1"/>
          </p:cNvSpPr>
          <p:nvPr>
            <p:ph type="sldNum"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CEE20744-6222-4AA3-9D45-8592154090B2}" type="slidenum">
              <a:rPr kumimoji="0" lang="it-IT"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159</a:t>
            </a:fld>
            <a:endParaRPr kumimoji="0" lang="it-IT"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3" name="Immagine 2"/>
          <p:cNvPicPr>
            <a:picLocks noChangeAspect="1"/>
          </p:cNvPicPr>
          <p:nvPr/>
        </p:nvPicPr>
        <p:blipFill>
          <a:blip r:embed="rId2"/>
          <a:stretch>
            <a:fillRect/>
          </a:stretch>
        </p:blipFill>
        <p:spPr>
          <a:xfrm>
            <a:off x="2411760" y="4797152"/>
            <a:ext cx="4320480" cy="3223168"/>
          </a:xfrm>
          <a:prstGeom prst="rect">
            <a:avLst/>
          </a:prstGeom>
        </p:spPr>
      </p:pic>
    </p:spTree>
    <p:extLst>
      <p:ext uri="{BB962C8B-B14F-4D97-AF65-F5344CB8AC3E}">
        <p14:creationId xmlns:p14="http://schemas.microsoft.com/office/powerpoint/2010/main" val="136791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(Spiegazione del grafico precedente)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317009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sz="2000" b="1" dirty="0" smtClean="0"/>
              <a:t>1957 </a:t>
            </a:r>
            <a:r>
              <a:rPr lang="it-IT" sz="2000" b="1" dirty="0"/>
              <a:t>- Il </a:t>
            </a:r>
            <a:r>
              <a:rPr lang="it-IT" sz="2000" b="1" dirty="0" err="1"/>
              <a:t>phreaking</a:t>
            </a:r>
            <a:r>
              <a:rPr lang="it-IT" sz="2000" b="1" dirty="0"/>
              <a:t>:</a:t>
            </a:r>
            <a:r>
              <a:rPr lang="it-IT" sz="2000" dirty="0"/>
              <a:t> In </a:t>
            </a:r>
            <a:r>
              <a:rPr lang="it-IT" sz="2000" dirty="0" smtClean="0"/>
              <a:t>gergo, il termine </a:t>
            </a:r>
            <a:r>
              <a:rPr lang="it-IT" sz="2000" i="1" dirty="0" err="1"/>
              <a:t>phreaking</a:t>
            </a:r>
            <a:r>
              <a:rPr lang="it-IT" sz="2000" dirty="0"/>
              <a:t> indica l'attività di chi </a:t>
            </a:r>
            <a:r>
              <a:rPr lang="it-IT" sz="2000" dirty="0" smtClean="0"/>
              <a:t>ricerca falle </a:t>
            </a:r>
            <a:r>
              <a:rPr lang="it-IT" sz="2000" dirty="0"/>
              <a:t>all'interno </a:t>
            </a:r>
            <a:r>
              <a:rPr lang="it-IT" sz="2000" dirty="0" smtClean="0"/>
              <a:t>dei sistemi telefonici per utilizzare gli apparecchi in modo difforme </a:t>
            </a:r>
            <a:r>
              <a:rPr lang="it-IT" sz="2000" dirty="0"/>
              <a:t>da </a:t>
            </a:r>
            <a:r>
              <a:rPr lang="it-IT" sz="2000" dirty="0" smtClean="0"/>
              <a:t>quello previsto. </a:t>
            </a:r>
            <a:r>
              <a:rPr lang="it-IT" sz="2000" dirty="0"/>
              <a:t>Il primo </a:t>
            </a:r>
            <a:r>
              <a:rPr lang="it-IT" sz="2000" i="1" dirty="0" err="1"/>
              <a:t>phreaker</a:t>
            </a:r>
            <a:r>
              <a:rPr lang="it-IT" sz="2000" dirty="0"/>
              <a:t> fu </a:t>
            </a:r>
            <a:r>
              <a:rPr lang="en-US" sz="2000" dirty="0"/>
              <a:t>Josef Carl </a:t>
            </a:r>
            <a:r>
              <a:rPr lang="en-US" sz="2000" dirty="0" err="1"/>
              <a:t>Engressia</a:t>
            </a:r>
            <a:r>
              <a:rPr lang="en-US" sz="2000" dirty="0" smtClean="0"/>
              <a:t>: </a:t>
            </a:r>
            <a:r>
              <a:rPr lang="en-US" sz="2000" dirty="0"/>
              <a:t>bambino </a:t>
            </a:r>
            <a:r>
              <a:rPr lang="en-US" sz="2000" dirty="0" err="1"/>
              <a:t>cieco</a:t>
            </a:r>
            <a:r>
              <a:rPr lang="en-US" sz="2000" dirty="0"/>
              <a:t> fin </a:t>
            </a:r>
            <a:r>
              <a:rPr lang="en-US" sz="2000" dirty="0" err="1"/>
              <a:t>dalla</a:t>
            </a:r>
            <a:r>
              <a:rPr lang="en-US" sz="2000" dirty="0"/>
              <a:t> </a:t>
            </a:r>
            <a:r>
              <a:rPr lang="en-US" sz="2000" dirty="0" err="1"/>
              <a:t>nascita</a:t>
            </a:r>
            <a:r>
              <a:rPr lang="en-US" sz="2000" dirty="0"/>
              <a:t>, era </a:t>
            </a:r>
            <a:r>
              <a:rPr lang="it-IT" sz="2000" dirty="0"/>
              <a:t>dotato di orecchio </a:t>
            </a:r>
            <a:r>
              <a:rPr lang="it-IT" sz="2000" dirty="0" smtClean="0"/>
              <a:t>molto sviluppato </a:t>
            </a:r>
            <a:r>
              <a:rPr lang="it-IT" sz="2000" dirty="0"/>
              <a:t>ed era in grado di fischiare a una frequenza di 2600 hertz, la stessa frequenza utilizzata dai telefoni di allora. A cinque anni, </a:t>
            </a:r>
            <a:r>
              <a:rPr lang="it-IT" sz="2000" dirty="0" err="1"/>
              <a:t>Engressia</a:t>
            </a:r>
            <a:r>
              <a:rPr lang="it-IT" sz="2000" dirty="0"/>
              <a:t> scoprì di poter effettuare telefonate </a:t>
            </a:r>
            <a:r>
              <a:rPr lang="it-IT" sz="2000" dirty="0" smtClean="0"/>
              <a:t>premendo </a:t>
            </a:r>
            <a:r>
              <a:rPr lang="it-IT" sz="2000" dirty="0"/>
              <a:t>ripetutamente il tasto di riaggancio e a 7 anni scoprì per caso che fischiando a determinate frequenze poteva attivare i commutatori delle compagnie telefoniche e telefonare gratuitamente</a:t>
            </a:r>
            <a:r>
              <a:rPr lang="it-IT" sz="2000" dirty="0" smtClean="0"/>
              <a: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16</a:t>
            </a:fld>
            <a:endParaRPr lang="it-IT"/>
          </a:p>
        </p:txBody>
      </p:sp>
    </p:spTree>
    <p:extLst>
      <p:ext uri="{BB962C8B-B14F-4D97-AF65-F5344CB8AC3E}">
        <p14:creationId xmlns:p14="http://schemas.microsoft.com/office/powerpoint/2010/main" val="322661233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Mantenere i nostri dati personali…personali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75173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Tutto noi sappiamo chi è Edward </a:t>
            </a:r>
            <a:r>
              <a:rPr lang="it-IT" sz="2000" dirty="0" err="1" smtClean="0"/>
              <a:t>Snowden</a:t>
            </a:r>
            <a:r>
              <a:rPr lang="it-IT" sz="2000" dirty="0" smtClean="0"/>
              <a:t> o lo abbiamo sentito nominare almeno una volta. Ex-tecnico della CIA ed </a:t>
            </a:r>
            <a:r>
              <a:rPr lang="it-IT" sz="2000" dirty="0"/>
              <a:t>ex- consulente della NSA, </a:t>
            </a:r>
            <a:r>
              <a:rPr lang="it-IT" sz="2000" dirty="0" err="1"/>
              <a:t>Snowden</a:t>
            </a:r>
            <a:r>
              <a:rPr lang="it-IT" sz="2000" dirty="0"/>
              <a:t> è </a:t>
            </a:r>
            <a:r>
              <a:rPr lang="it-IT" sz="2000" dirty="0" smtClean="0"/>
              <a:t>noto </a:t>
            </a:r>
            <a:r>
              <a:rPr lang="it-IT" sz="2000" dirty="0"/>
              <a:t>per aver rivelato pubblicamente dettagli di diversi programmi di sorveglianza di massa del governo statunitense e </a:t>
            </a:r>
            <a:r>
              <a:rPr lang="it-IT" sz="2000" dirty="0" smtClean="0"/>
              <a:t>britannico (ma non solo), </a:t>
            </a:r>
            <a:r>
              <a:rPr lang="it-IT" sz="2000" dirty="0"/>
              <a:t>fino ad allora tenuti </a:t>
            </a:r>
            <a:r>
              <a:rPr lang="it-IT" sz="2000" dirty="0" smtClean="0"/>
              <a:t>segreti. Tutti noi siamo quindi spiati. Forse non dovremmo tuttavia preoccuparci tanto dei governi, quanto più di possibili malintenzionati interessati ai nostri dati e alle nostre identità, nonché a società che hanno un interesse a raccogliere </a:t>
            </a:r>
            <a:r>
              <a:rPr lang="it-IT" sz="2000" dirty="0"/>
              <a:t>il maggior numero </a:t>
            </a:r>
            <a:r>
              <a:rPr lang="it-IT" sz="2000" dirty="0" smtClean="0"/>
              <a:t>possibile di </a:t>
            </a:r>
            <a:r>
              <a:rPr lang="it-IT" sz="2000" dirty="0"/>
              <a:t>dati </a:t>
            </a:r>
            <a:r>
              <a:rPr lang="it-IT" sz="2000" dirty="0" smtClean="0"/>
              <a:t>sulle nostre attività in rete.</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160</a:t>
            </a:fld>
            <a:endParaRPr lang="it-IT" dirty="0"/>
          </a:p>
        </p:txBody>
      </p:sp>
    </p:spTree>
    <p:extLst>
      <p:ext uri="{BB962C8B-B14F-4D97-AF65-F5344CB8AC3E}">
        <p14:creationId xmlns:p14="http://schemas.microsoft.com/office/powerpoint/2010/main" val="416031582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Mantenere i nostri dati personali…personali</a:t>
            </a:r>
          </a:p>
        </p:txBody>
      </p:sp>
      <p:sp>
        <p:nvSpPr>
          <p:cNvPr id="11" name="Text Box 6"/>
          <p:cNvSpPr txBox="1">
            <a:spLocks noChangeArrowheads="1"/>
          </p:cNvSpPr>
          <p:nvPr/>
        </p:nvSpPr>
        <p:spPr bwMode="auto">
          <a:xfrm>
            <a:off x="414743" y="1124744"/>
            <a:ext cx="8322696" cy="522906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Se stiamo ad esempio navigando su un sito di una certa società, alcune aziende vogliono saperlo, in modo da mostrarci in futuro annunci </a:t>
            </a:r>
            <a:r>
              <a:rPr lang="it-IT" sz="2000" dirty="0"/>
              <a:t>pubblicitari pertinenti </a:t>
            </a:r>
            <a:r>
              <a:rPr lang="it-IT" sz="2000" dirty="0" smtClean="0"/>
              <a:t>ai nostri interessi online, che possono catturare maggiormente la nostra attenzione. La stessa </a:t>
            </a:r>
            <a:r>
              <a:rPr lang="it-IT" sz="2000" dirty="0" err="1" smtClean="0"/>
              <a:t>Facebook</a:t>
            </a:r>
            <a:r>
              <a:rPr lang="it-IT" sz="2000" dirty="0" smtClean="0"/>
              <a:t> ha annunciato </a:t>
            </a:r>
            <a:r>
              <a:rPr lang="it-IT" sz="2000" dirty="0"/>
              <a:t>che </a:t>
            </a:r>
            <a:r>
              <a:rPr lang="it-IT" sz="2000" dirty="0" smtClean="0"/>
              <a:t>di aver iniziato </a:t>
            </a:r>
            <a:r>
              <a:rPr lang="it-IT" sz="2000" dirty="0"/>
              <a:t>a monitorare le abitudini di navigazione </a:t>
            </a:r>
            <a:r>
              <a:rPr lang="it-IT" sz="2000" dirty="0" smtClean="0"/>
              <a:t>dei propri utenti </a:t>
            </a:r>
            <a:r>
              <a:rPr lang="it-IT" sz="2000" dirty="0"/>
              <a:t>al di fuori </a:t>
            </a:r>
            <a:r>
              <a:rPr lang="it-IT" sz="2000" dirty="0" smtClean="0"/>
              <a:t>del proprio social. Come? Ogni volta che un utente effettua </a:t>
            </a:r>
            <a:r>
              <a:rPr lang="it-IT" sz="2000" dirty="0"/>
              <a:t>l'accesso a </a:t>
            </a:r>
            <a:r>
              <a:rPr lang="it-IT" sz="2000" dirty="0" err="1"/>
              <a:t>Facebook</a:t>
            </a:r>
            <a:r>
              <a:rPr lang="it-IT" sz="2000" dirty="0"/>
              <a:t> mentre </a:t>
            </a:r>
            <a:r>
              <a:rPr lang="it-IT" sz="2000" dirty="0" smtClean="0"/>
              <a:t>naviga </a:t>
            </a:r>
            <a:r>
              <a:rPr lang="it-IT" sz="2000" dirty="0"/>
              <a:t>su altri </a:t>
            </a:r>
            <a:r>
              <a:rPr lang="it-IT" sz="2000" dirty="0" smtClean="0"/>
              <a:t>siti, </a:t>
            </a:r>
            <a:r>
              <a:rPr lang="it-IT" sz="2000" dirty="0" err="1"/>
              <a:t>Facebook</a:t>
            </a:r>
            <a:r>
              <a:rPr lang="it-IT" sz="2000" dirty="0"/>
              <a:t> utilizza tali dati </a:t>
            </a:r>
            <a:r>
              <a:rPr lang="it-IT" sz="2000" dirty="0" smtClean="0"/>
              <a:t>per </a:t>
            </a:r>
            <a:r>
              <a:rPr lang="it-IT" sz="2000" dirty="0"/>
              <a:t>guidare la visualizzazione degli annunci in modo che coincidano con il contenuto dell'attività online </a:t>
            </a:r>
            <a:r>
              <a:rPr lang="it-IT" sz="2000" dirty="0" smtClean="0"/>
              <a:t>svolta degli </a:t>
            </a:r>
            <a:r>
              <a:rPr lang="it-IT" sz="2000" dirty="0"/>
              <a:t>utenti. </a:t>
            </a:r>
            <a:r>
              <a:rPr lang="it-IT" sz="2000" dirty="0" smtClean="0"/>
              <a:t>Tale pratica non è certamente nuova: fin dalla fine degli anni Novanta, infatti, ogni volta che vistiamo un sito web, questo rilascia un piccolo file nel nostro computer, i c.d. "cookie" (biscotto, in italiano) in modo che alla prossima navigazione lo stesso sito sia in grado di riconoscere che siamo già stati sui visitatori e sappia già cosa abbiamo visto o fatto.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161</a:t>
            </a:fld>
            <a:endParaRPr lang="it-IT" dirty="0"/>
          </a:p>
        </p:txBody>
      </p:sp>
    </p:spTree>
    <p:extLst>
      <p:ext uri="{BB962C8B-B14F-4D97-AF65-F5344CB8AC3E}">
        <p14:creationId xmlns:p14="http://schemas.microsoft.com/office/powerpoint/2010/main" val="222072489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 protezione delle nostre email</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È importante dunque essere in grado di tenere i nostri dati personali…personali. Adottare questa filosofia implica </a:t>
            </a:r>
            <a:r>
              <a:rPr lang="it-IT" sz="2000" dirty="0"/>
              <a:t>approcci diversi a seconda che </a:t>
            </a:r>
            <a:r>
              <a:rPr lang="it-IT" sz="2000" dirty="0" smtClean="0"/>
              <a:t>vogliamo proteggere dati memorizzati su uno </a:t>
            </a:r>
            <a:r>
              <a:rPr lang="it-IT" sz="2000" dirty="0"/>
              <a:t>qualsiasi dei </a:t>
            </a:r>
            <a:r>
              <a:rPr lang="it-IT" sz="2000" dirty="0" smtClean="0"/>
              <a:t>nostri dispositivi, oppure dati che stiamo trasmettendo a colleghi o amici.</a:t>
            </a:r>
            <a:endParaRPr lang="it-IT" sz="2000" dirty="0"/>
          </a:p>
          <a:p>
            <a:pPr algn="just">
              <a:lnSpc>
                <a:spcPct val="120000"/>
              </a:lnSpc>
              <a:defRPr/>
            </a:pPr>
            <a:r>
              <a:rPr lang="it-IT" sz="2000" dirty="0" smtClean="0"/>
              <a:t>Quando </a:t>
            </a:r>
            <a:r>
              <a:rPr lang="it-IT" sz="2000" dirty="0"/>
              <a:t>i tuoi dati sono </a:t>
            </a:r>
            <a:r>
              <a:rPr lang="it-IT" sz="2000" dirty="0" smtClean="0"/>
              <a:t>"in movimento", </a:t>
            </a:r>
            <a:r>
              <a:rPr lang="it-IT" sz="2000" dirty="0"/>
              <a:t>ci sono alcuni </a:t>
            </a:r>
            <a:r>
              <a:rPr lang="it-IT" sz="2000" dirty="0" smtClean="0"/>
              <a:t>precauzioni </a:t>
            </a:r>
            <a:r>
              <a:rPr lang="it-IT" sz="2000" dirty="0"/>
              <a:t>che possono essere </a:t>
            </a:r>
            <a:r>
              <a:rPr lang="it-IT" sz="2000" dirty="0" smtClean="0"/>
              <a:t>messi in pratica per proteggerne il contenuto, affidandosi </a:t>
            </a:r>
            <a:r>
              <a:rPr lang="it-IT" sz="2000" dirty="0"/>
              <a:t>a </a:t>
            </a:r>
            <a:r>
              <a:rPr lang="it-IT" sz="2000" dirty="0" smtClean="0"/>
              <a:t>servizi ad hoc. </a:t>
            </a:r>
          </a:p>
          <a:p>
            <a:pPr algn="just">
              <a:lnSpc>
                <a:spcPct val="120000"/>
              </a:lnSpc>
              <a:defRPr/>
            </a:pPr>
            <a:endParaRPr lang="it-IT" sz="2000" dirty="0" smtClean="0"/>
          </a:p>
          <a:p>
            <a:pPr algn="just">
              <a:lnSpc>
                <a:spcPct val="120000"/>
              </a:lnSpc>
              <a:defRPr/>
            </a:pPr>
            <a:r>
              <a:rPr lang="it-IT" sz="2000" dirty="0" smtClean="0"/>
              <a:t>Ad </a:t>
            </a:r>
            <a:r>
              <a:rPr lang="it-IT" sz="2000" dirty="0"/>
              <a:t>esempio, </a:t>
            </a:r>
            <a:r>
              <a:rPr lang="it-IT" sz="2000" dirty="0" smtClean="0"/>
              <a:t>i professionisti possono </a:t>
            </a:r>
            <a:r>
              <a:rPr lang="it-IT" sz="2000" dirty="0"/>
              <a:t>usufruire di </a:t>
            </a:r>
            <a:r>
              <a:rPr lang="it-IT" sz="2000" dirty="0" smtClean="0"/>
              <a:t>servizi per </a:t>
            </a:r>
            <a:r>
              <a:rPr lang="it-IT" sz="2000" dirty="0"/>
              <a:t>firmare digitalmente le loro </a:t>
            </a:r>
            <a:r>
              <a:rPr lang="it-IT" sz="2000" dirty="0" smtClean="0"/>
              <a:t>email; in questo caso i messaggi possono </a:t>
            </a:r>
            <a:r>
              <a:rPr lang="it-IT" sz="2000" dirty="0"/>
              <a:t>essere </a:t>
            </a:r>
            <a:r>
              <a:rPr lang="it-IT" sz="2000" dirty="0" smtClean="0"/>
              <a:t>letti </a:t>
            </a:r>
            <a:r>
              <a:rPr lang="it-IT" sz="2000" dirty="0"/>
              <a:t>solo se il destinatario ha </a:t>
            </a:r>
            <a:r>
              <a:rPr lang="it-IT" sz="2000" dirty="0" smtClean="0"/>
              <a:t>la chiave </a:t>
            </a:r>
            <a:r>
              <a:rPr lang="it-IT" sz="2000" dirty="0"/>
              <a:t>per </a:t>
            </a:r>
            <a:r>
              <a:rPr lang="it-IT" sz="2000" dirty="0" smtClean="0"/>
              <a:t>decifrarle. Purtroppo la loro complessità non ha reso molto diffuse tale pratiche, sebbene alcuni programmi </a:t>
            </a:r>
            <a:r>
              <a:rPr lang="it-IT" sz="2000" dirty="0"/>
              <a:t>di </a:t>
            </a:r>
            <a:r>
              <a:rPr lang="it-IT" sz="2000" dirty="0" smtClean="0"/>
              <a:t>crittografia rivolti al grande pubblico, </a:t>
            </a:r>
            <a:r>
              <a:rPr lang="it-IT" sz="2000" dirty="0"/>
              <a:t>come </a:t>
            </a:r>
            <a:r>
              <a:rPr lang="it-IT" sz="2000" dirty="0" err="1" smtClean="0"/>
              <a:t>miniLock</a:t>
            </a:r>
            <a:r>
              <a:rPr lang="it-IT" sz="2000" dirty="0"/>
              <a:t> </a:t>
            </a:r>
            <a:r>
              <a:rPr lang="it-IT" sz="2000" dirty="0" smtClean="0"/>
              <a:t>(</a:t>
            </a:r>
            <a:r>
              <a:rPr lang="it-IT" sz="2000" dirty="0" smtClean="0">
                <a:hlinkClick r:id="rId2"/>
              </a:rPr>
              <a:t>http:</a:t>
            </a:r>
            <a:r>
              <a:rPr lang="it-IT" sz="2000" dirty="0" smtClean="0">
                <a:sym typeface="Wingdings" panose="05000000000000000000" pitchFamily="2" charset="2"/>
                <a:hlinkClick r:id="rId2"/>
              </a:rPr>
              <a:t>//</a:t>
            </a:r>
            <a:r>
              <a:rPr lang="it-IT" sz="2000" dirty="0" smtClean="0">
                <a:hlinkClick r:id="rId2"/>
              </a:rPr>
              <a:t>minilock.io</a:t>
            </a:r>
            <a:r>
              <a:rPr lang="it-IT" sz="2000" dirty="0" smtClean="0"/>
              <a:t>), stiano iniziando a </a:t>
            </a:r>
            <a:r>
              <a:rPr lang="it-IT" sz="2000" dirty="0"/>
              <a:t>comparire sul </a:t>
            </a:r>
            <a:r>
              <a:rPr lang="it-IT" sz="2000" dirty="0" smtClean="0"/>
              <a:t>mercato.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162</a:t>
            </a:fld>
            <a:endParaRPr lang="it-IT" dirty="0"/>
          </a:p>
        </p:txBody>
      </p:sp>
      <p:pic>
        <p:nvPicPr>
          <p:cNvPr id="5" name="Immagine 4"/>
          <p:cNvPicPr>
            <a:picLocks noChangeAspect="1"/>
          </p:cNvPicPr>
          <p:nvPr/>
        </p:nvPicPr>
        <p:blipFill>
          <a:blip r:embed="rId3"/>
          <a:stretch>
            <a:fillRect/>
          </a:stretch>
        </p:blipFill>
        <p:spPr>
          <a:xfrm>
            <a:off x="2411760" y="16678872"/>
            <a:ext cx="4865934" cy="3600000"/>
          </a:xfrm>
          <a:prstGeom prst="rect">
            <a:avLst/>
          </a:prstGeom>
        </p:spPr>
      </p:pic>
    </p:spTree>
    <p:extLst>
      <p:ext uri="{BB962C8B-B14F-4D97-AF65-F5344CB8AC3E}">
        <p14:creationId xmlns:p14="http://schemas.microsoft.com/office/powerpoint/2010/main" val="224829556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protezione </a:t>
            </a:r>
            <a:r>
              <a:rPr lang="it-IT" sz="2400" b="1" dirty="0" smtClean="0">
                <a:solidFill>
                  <a:srgbClr val="F26200"/>
                </a:solidFill>
                <a:latin typeface="Georgia" panose="02040502050405020303" pitchFamily="18" charset="0"/>
              </a:rPr>
              <a:t>dei nostri dati nel cloud</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85972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Oltre </a:t>
            </a:r>
            <a:r>
              <a:rPr lang="it-IT" sz="2000" dirty="0"/>
              <a:t>alla posta elettronica, </a:t>
            </a:r>
            <a:r>
              <a:rPr lang="it-IT" sz="2000" dirty="0" smtClean="0"/>
              <a:t>sempre più professionisti utilizzano i servizi cloud </a:t>
            </a:r>
            <a:r>
              <a:rPr lang="it-IT" sz="2000" dirty="0"/>
              <a:t>per </a:t>
            </a:r>
            <a:r>
              <a:rPr lang="it-IT" sz="2000" dirty="0" smtClean="0"/>
              <a:t>gestire i </a:t>
            </a:r>
            <a:r>
              <a:rPr lang="it-IT" sz="2000" dirty="0"/>
              <a:t>propri </a:t>
            </a:r>
            <a:r>
              <a:rPr lang="it-IT" sz="2000" dirty="0" smtClean="0"/>
              <a:t>dati. </a:t>
            </a:r>
            <a:r>
              <a:rPr lang="it-IT" sz="2000" dirty="0"/>
              <a:t>Mentre la maggior parte di questi servizi </a:t>
            </a:r>
            <a:r>
              <a:rPr lang="it-IT" sz="2000" dirty="0" smtClean="0"/>
              <a:t>offre </a:t>
            </a:r>
            <a:r>
              <a:rPr lang="it-IT" sz="2000" dirty="0"/>
              <a:t>un </a:t>
            </a:r>
            <a:r>
              <a:rPr lang="it-IT" sz="2000" dirty="0" smtClean="0"/>
              <a:t>buon </a:t>
            </a:r>
            <a:r>
              <a:rPr lang="it-IT" sz="2000" dirty="0"/>
              <a:t>livello di </a:t>
            </a:r>
            <a:r>
              <a:rPr lang="it-IT" sz="2000" dirty="0" smtClean="0"/>
              <a:t>protezione dei </a:t>
            </a:r>
            <a:r>
              <a:rPr lang="it-IT" sz="2000" dirty="0"/>
              <a:t>dati </a:t>
            </a:r>
            <a:r>
              <a:rPr lang="it-IT" sz="2000" dirty="0" smtClean="0"/>
              <a:t>salvati sui server remoti contro possibili intrusioni da parte di malintenzionati, alcuni fornitori </a:t>
            </a:r>
            <a:r>
              <a:rPr lang="it-IT" sz="2000" dirty="0"/>
              <a:t>si riservano </a:t>
            </a:r>
            <a:r>
              <a:rPr lang="it-IT" sz="2000" dirty="0" smtClean="0"/>
              <a:t>tuttavia la facoltà di </a:t>
            </a:r>
            <a:r>
              <a:rPr lang="it-IT" sz="2000" dirty="0"/>
              <a:t>ispezionare i dati degli utenti o di fornire accesso a tali dati alle autorità </a:t>
            </a:r>
            <a:r>
              <a:rPr lang="it-IT" sz="2000" dirty="0" smtClean="0"/>
              <a:t>governative, se </a:t>
            </a:r>
            <a:r>
              <a:rPr lang="it-IT" sz="2000" dirty="0"/>
              <a:t>richiesto</a:t>
            </a:r>
            <a:r>
              <a:rPr lang="it-IT" sz="2000" dirty="0" smtClean="0"/>
              <a:t>. Alcuni </a:t>
            </a:r>
            <a:r>
              <a:rPr lang="it-IT" sz="2000" dirty="0"/>
              <a:t>servizi </a:t>
            </a:r>
            <a:r>
              <a:rPr lang="it-IT" sz="2000" dirty="0" smtClean="0"/>
              <a:t>di cloud </a:t>
            </a:r>
            <a:r>
              <a:rPr lang="it-IT" sz="2000" dirty="0" err="1" smtClean="0"/>
              <a:t>storage</a:t>
            </a:r>
            <a:r>
              <a:rPr lang="it-IT" sz="2000" dirty="0" smtClean="0"/>
              <a:t> meno noti, come ad esempio </a:t>
            </a:r>
            <a:r>
              <a:rPr lang="it-IT" sz="2000" dirty="0" err="1" smtClean="0"/>
              <a:t>SpiderOak</a:t>
            </a:r>
            <a:r>
              <a:rPr lang="it-IT" sz="2000" dirty="0" smtClean="0"/>
              <a:t> </a:t>
            </a:r>
            <a:r>
              <a:rPr lang="it-IT" sz="2000" dirty="0"/>
              <a:t>(</a:t>
            </a:r>
            <a:r>
              <a:rPr lang="it-IT" sz="2000" dirty="0">
                <a:hlinkClick r:id="rId2"/>
              </a:rPr>
              <a:t>https://spideroak.com</a:t>
            </a:r>
            <a:r>
              <a:rPr lang="it-IT" sz="2000" dirty="0" smtClean="0">
                <a:hlinkClick r:id="rId2"/>
              </a:rPr>
              <a:t>/</a:t>
            </a:r>
            <a:r>
              <a:rPr lang="it-IT" sz="2000" dirty="0" smtClean="0"/>
              <a:t>), richiedono invece agli </a:t>
            </a:r>
            <a:r>
              <a:rPr lang="it-IT" sz="2000" dirty="0"/>
              <a:t>utenti di crittografare tutti i loro </a:t>
            </a:r>
            <a:r>
              <a:rPr lang="it-IT" sz="2000" dirty="0" smtClean="0"/>
              <a:t>file, </a:t>
            </a:r>
            <a:r>
              <a:rPr lang="it-IT" sz="2000" dirty="0"/>
              <a:t>prima di caricare qualsiasi dato </a:t>
            </a:r>
            <a:r>
              <a:rPr lang="it-IT" sz="2000" dirty="0" smtClean="0"/>
              <a:t>nei loro spazi online. Poiché </a:t>
            </a:r>
            <a:r>
              <a:rPr lang="it-IT" sz="2000" dirty="0"/>
              <a:t>la crittografia dei dati viene eseguita </a:t>
            </a:r>
            <a:r>
              <a:rPr lang="it-IT" sz="2000" dirty="0" smtClean="0"/>
              <a:t>direttamente sui </a:t>
            </a:r>
            <a:r>
              <a:rPr lang="it-IT" sz="2000" dirty="0"/>
              <a:t>dispositivi </a:t>
            </a:r>
            <a:r>
              <a:rPr lang="it-IT" sz="2000" dirty="0" smtClean="0"/>
              <a:t>fisici degli utenti (</a:t>
            </a:r>
            <a:r>
              <a:rPr lang="it-IT" sz="2000" dirty="0"/>
              <a:t>e solo gli utenti conoscono </a:t>
            </a:r>
            <a:r>
              <a:rPr lang="it-IT" sz="2000" dirty="0" smtClean="0"/>
              <a:t>dunque i codici di decriptazione), </a:t>
            </a:r>
            <a:r>
              <a:rPr lang="it-IT" sz="2000" dirty="0"/>
              <a:t>questi provider non </a:t>
            </a:r>
            <a:r>
              <a:rPr lang="it-IT" sz="2000" dirty="0" smtClean="0"/>
              <a:t>possono esaminare </a:t>
            </a:r>
            <a:r>
              <a:rPr lang="it-IT" sz="2000" dirty="0"/>
              <a:t>i dati dei </a:t>
            </a:r>
            <a:r>
              <a:rPr lang="it-IT" sz="2000" dirty="0" smtClean="0"/>
              <a:t>loro clienti, </a:t>
            </a:r>
            <a:r>
              <a:rPr lang="it-IT" sz="2000" dirty="0"/>
              <a:t>anche se lo </a:t>
            </a:r>
            <a:r>
              <a:rPr lang="it-IT" sz="2000" dirty="0" smtClean="0"/>
              <a:t>volessero o se fosse loro richiesto.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163</a:t>
            </a:fld>
            <a:endParaRPr lang="it-IT" dirty="0"/>
          </a:p>
        </p:txBody>
      </p:sp>
      <p:pic>
        <p:nvPicPr>
          <p:cNvPr id="5" name="Immagine 4"/>
          <p:cNvPicPr>
            <a:picLocks noChangeAspect="1"/>
          </p:cNvPicPr>
          <p:nvPr/>
        </p:nvPicPr>
        <p:blipFill>
          <a:blip r:embed="rId3"/>
          <a:stretch>
            <a:fillRect/>
          </a:stretch>
        </p:blipFill>
        <p:spPr>
          <a:xfrm>
            <a:off x="2139033" y="11205864"/>
            <a:ext cx="4865934" cy="3600000"/>
          </a:xfrm>
          <a:prstGeom prst="rect">
            <a:avLst/>
          </a:prstGeom>
        </p:spPr>
      </p:pic>
    </p:spTree>
    <p:extLst>
      <p:ext uri="{BB962C8B-B14F-4D97-AF65-F5344CB8AC3E}">
        <p14:creationId xmlns:p14="http://schemas.microsoft.com/office/powerpoint/2010/main" val="21675544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protezione </a:t>
            </a:r>
            <a:r>
              <a:rPr lang="it-IT" sz="2400" b="1" dirty="0" smtClean="0">
                <a:solidFill>
                  <a:srgbClr val="F26200"/>
                </a:solidFill>
                <a:latin typeface="Georgia" panose="02040502050405020303" pitchFamily="18" charset="0"/>
              </a:rPr>
              <a:t>dei nostri dati nel cloud</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932563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Nel tempo il problema della privacy è un tema sempre più sentito da parte degli utenti. Alcuni anni fa la Electronic </a:t>
            </a:r>
            <a:r>
              <a:rPr lang="it-IT" sz="2000" dirty="0" err="1"/>
              <a:t>Frontier</a:t>
            </a:r>
            <a:r>
              <a:rPr lang="it-IT" sz="2000" dirty="0"/>
              <a:t> Foundation </a:t>
            </a:r>
            <a:r>
              <a:rPr lang="it-IT" sz="2000" dirty="0" smtClean="0"/>
              <a:t>ha effettuato un sondaggio per valutare le protezioni </a:t>
            </a:r>
            <a:r>
              <a:rPr lang="it-IT" sz="2000" dirty="0"/>
              <a:t>offerte </a:t>
            </a:r>
            <a:r>
              <a:rPr lang="it-IT" sz="2000" dirty="0" smtClean="0"/>
              <a:t>ai clienti da parte dei principali fornitori di servizi cloud. Purtroppo i risultati non sono così tranquillizzanti come ogni utente si aspetterebbe, sebbene le forme di protezione siano in costante aumento.</a:t>
            </a:r>
          </a:p>
          <a:p>
            <a:pPr algn="just">
              <a:lnSpc>
                <a:spcPct val="120000"/>
              </a:lnSpc>
              <a:defRPr/>
            </a:pPr>
            <a:endParaRPr lang="it-IT" sz="2000" dirty="0" smtClean="0"/>
          </a:p>
          <a:p>
            <a:pPr algn="just">
              <a:lnSpc>
                <a:spcPct val="120000"/>
              </a:lnSpc>
              <a:defRPr/>
            </a:pPr>
            <a:r>
              <a:rPr lang="it-IT" sz="2000" dirty="0" smtClean="0"/>
              <a:t>La figura seguente (che rappresenta un estratto di una tabella più estesa) riporta le forme di protezione che nel 2014 i vari fornitori di servizi online offrivano ai propri utenti, nel caso in cui il governo degli Stati Uniti avesse avanzato una richiesta di visione di dati in loro possesso di proprietà degli utenti. La tabella completa può essere visualizzata </a:t>
            </a:r>
            <a:r>
              <a:rPr lang="it-IT" sz="2000" dirty="0"/>
              <a:t>al  seguente link (https://</a:t>
            </a:r>
            <a:r>
              <a:rPr lang="it-IT" sz="2000" dirty="0" smtClean="0"/>
              <a:t>www.eff.org/who-has-your-back-2014)</a:t>
            </a: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164</a:t>
            </a:fld>
            <a:endParaRPr lang="it-IT" dirty="0"/>
          </a:p>
        </p:txBody>
      </p:sp>
      <p:pic>
        <p:nvPicPr>
          <p:cNvPr id="5" name="Immagine 4"/>
          <p:cNvPicPr>
            <a:picLocks noChangeAspect="1"/>
          </p:cNvPicPr>
          <p:nvPr/>
        </p:nvPicPr>
        <p:blipFill>
          <a:blip r:embed="rId2"/>
          <a:stretch>
            <a:fillRect/>
          </a:stretch>
        </p:blipFill>
        <p:spPr>
          <a:xfrm>
            <a:off x="2139033" y="6669360"/>
            <a:ext cx="4865934" cy="3600000"/>
          </a:xfrm>
          <a:prstGeom prst="rect">
            <a:avLst/>
          </a:prstGeom>
        </p:spPr>
      </p:pic>
    </p:spTree>
    <p:extLst>
      <p:ext uri="{BB962C8B-B14F-4D97-AF65-F5344CB8AC3E}">
        <p14:creationId xmlns:p14="http://schemas.microsoft.com/office/powerpoint/2010/main" val="176605005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 modalità di navigazione privata</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84830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U</a:t>
            </a:r>
            <a:r>
              <a:rPr lang="it-IT" sz="2000" dirty="0" smtClean="0"/>
              <a:t>na forma di protezione della privacy, spesso sottovalutata dagli utenti, è la c.d. "navigazione </a:t>
            </a:r>
            <a:r>
              <a:rPr lang="it-IT" sz="2000" dirty="0"/>
              <a:t>privata", che è stata </a:t>
            </a:r>
            <a:r>
              <a:rPr lang="it-IT" sz="2000" dirty="0" smtClean="0"/>
              <a:t>per la prima volta incorporata </a:t>
            </a:r>
            <a:r>
              <a:rPr lang="it-IT" sz="2000" dirty="0"/>
              <a:t>nel browser </a:t>
            </a:r>
            <a:r>
              <a:rPr lang="it-IT" sz="2000" dirty="0" smtClean="0"/>
              <a:t>Safari da Apple a metà degli anni Duemila. </a:t>
            </a:r>
            <a:r>
              <a:rPr lang="it-IT" sz="2000" dirty="0"/>
              <a:t>Questa modalità </a:t>
            </a:r>
            <a:r>
              <a:rPr lang="it-IT" sz="2000" dirty="0" smtClean="0"/>
              <a:t>operativa è </a:t>
            </a:r>
            <a:r>
              <a:rPr lang="it-IT" sz="2000" dirty="0"/>
              <a:t>progettata specificamente per non memorizzare </a:t>
            </a:r>
            <a:r>
              <a:rPr lang="it-IT" sz="2000" dirty="0" smtClean="0"/>
              <a:t>cookie o altri file nella </a:t>
            </a:r>
            <a:r>
              <a:rPr lang="it-IT" sz="2000" dirty="0"/>
              <a:t>cache </a:t>
            </a:r>
            <a:r>
              <a:rPr lang="it-IT" sz="2000" dirty="0" smtClean="0"/>
              <a:t>del browser</a:t>
            </a:r>
            <a:r>
              <a:rPr lang="it-IT" sz="2000" dirty="0"/>
              <a:t>, non </a:t>
            </a:r>
            <a:r>
              <a:rPr lang="it-IT" sz="2000" dirty="0" smtClean="0"/>
              <a:t>lasciando quindi tracce </a:t>
            </a:r>
            <a:r>
              <a:rPr lang="it-IT" sz="2000" dirty="0"/>
              <a:t>sul computer locale</a:t>
            </a:r>
            <a:r>
              <a:rPr lang="it-IT" sz="2000" dirty="0" smtClean="0"/>
              <a:t>. Negli anni seguenti tutti gli altri browser sul mercato hanno </a:t>
            </a:r>
            <a:r>
              <a:rPr lang="it-IT" sz="2000" dirty="0"/>
              <a:t>aggiunto questa funzionalità</a:t>
            </a:r>
            <a:r>
              <a:rPr lang="it-IT" sz="2000" dirty="0" smtClean="0"/>
              <a:t>.</a:t>
            </a:r>
          </a:p>
          <a:p>
            <a:pPr algn="just">
              <a:lnSpc>
                <a:spcPct val="120000"/>
              </a:lnSpc>
              <a:defRPr/>
            </a:pPr>
            <a:endParaRPr lang="it-IT" sz="2000" dirty="0"/>
          </a:p>
          <a:p>
            <a:pPr algn="just">
              <a:lnSpc>
                <a:spcPct val="120000"/>
              </a:lnSpc>
              <a:defRPr/>
            </a:pPr>
            <a:r>
              <a:rPr lang="it-IT" sz="2000" dirty="0" smtClean="0"/>
              <a:t>Figura: esempio di modalità privata attivata nel browser Internet Explorer</a:t>
            </a:r>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165</a:t>
            </a:fld>
            <a:endParaRPr lang="it-IT" dirty="0"/>
          </a:p>
        </p:txBody>
      </p:sp>
      <p:pic>
        <p:nvPicPr>
          <p:cNvPr id="5" name="Immagine 4"/>
          <p:cNvPicPr>
            <a:picLocks noChangeAspect="1"/>
          </p:cNvPicPr>
          <p:nvPr/>
        </p:nvPicPr>
        <p:blipFill>
          <a:blip r:embed="rId2"/>
          <a:stretch>
            <a:fillRect/>
          </a:stretch>
        </p:blipFill>
        <p:spPr>
          <a:xfrm>
            <a:off x="2173140" y="5013176"/>
            <a:ext cx="4797719" cy="3600000"/>
          </a:xfrm>
          <a:prstGeom prst="rect">
            <a:avLst/>
          </a:prstGeom>
        </p:spPr>
      </p:pic>
    </p:spTree>
    <p:extLst>
      <p:ext uri="{BB962C8B-B14F-4D97-AF65-F5344CB8AC3E}">
        <p14:creationId xmlns:p14="http://schemas.microsoft.com/office/powerpoint/2010/main" val="394176842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modalità di navigazione privata</a:t>
            </a:r>
          </a:p>
        </p:txBody>
      </p:sp>
      <p:sp>
        <p:nvSpPr>
          <p:cNvPr id="11" name="Text Box 6"/>
          <p:cNvSpPr txBox="1">
            <a:spLocks noChangeArrowheads="1"/>
          </p:cNvSpPr>
          <p:nvPr/>
        </p:nvSpPr>
        <p:spPr bwMode="auto">
          <a:xfrm>
            <a:off x="414743" y="1124744"/>
            <a:ext cx="8322696" cy="522906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La navigazione privata funziona</a:t>
            </a:r>
            <a:r>
              <a:rPr lang="it-IT" sz="2000" dirty="0"/>
              <a:t>, </a:t>
            </a:r>
            <a:r>
              <a:rPr lang="it-IT" sz="2000" dirty="0" smtClean="0"/>
              <a:t>almeno in teoria. Nella pratica</a:t>
            </a:r>
            <a:r>
              <a:rPr lang="it-IT" sz="2000" dirty="0"/>
              <a:t>, le varie funzioni di camuffamento offerte </a:t>
            </a:r>
            <a:r>
              <a:rPr lang="it-IT" sz="2000" dirty="0" smtClean="0"/>
              <a:t>dai browser non </a:t>
            </a:r>
            <a:r>
              <a:rPr lang="it-IT" sz="2000" dirty="0"/>
              <a:t>sono </a:t>
            </a:r>
            <a:r>
              <a:rPr lang="it-IT" sz="2000" dirty="0" smtClean="0"/>
              <a:t>completamente efficaci. Tracce delle </a:t>
            </a:r>
            <a:r>
              <a:rPr lang="it-IT" sz="2000" dirty="0"/>
              <a:t>attività </a:t>
            </a:r>
            <a:r>
              <a:rPr lang="it-IT" sz="2000" dirty="0" smtClean="0"/>
              <a:t>degli </a:t>
            </a:r>
            <a:r>
              <a:rPr lang="it-IT" sz="2000" dirty="0"/>
              <a:t>utenti </a:t>
            </a:r>
            <a:r>
              <a:rPr lang="it-IT" sz="2000" dirty="0" smtClean="0"/>
              <a:t>restano infatti nell'infrastruttura </a:t>
            </a:r>
            <a:r>
              <a:rPr lang="it-IT" sz="2000" dirty="0"/>
              <a:t>di rete. Un modo più sicuro per </a:t>
            </a:r>
            <a:r>
              <a:rPr lang="it-IT" sz="2000" dirty="0" smtClean="0"/>
              <a:t>proteggere ulteriormente la nostra privacy è l'uso </a:t>
            </a:r>
            <a:r>
              <a:rPr lang="it-IT" sz="2000" dirty="0"/>
              <a:t>di un browser </a:t>
            </a:r>
            <a:r>
              <a:rPr lang="it-IT" sz="2000" dirty="0" err="1" smtClean="0"/>
              <a:t>proxy</a:t>
            </a:r>
            <a:r>
              <a:rPr lang="it-IT" sz="2000" dirty="0" smtClean="0"/>
              <a:t>, che maschera l'identità </a:t>
            </a:r>
            <a:r>
              <a:rPr lang="it-IT" sz="2000" dirty="0"/>
              <a:t>e </a:t>
            </a:r>
            <a:r>
              <a:rPr lang="it-IT" sz="2000" dirty="0" smtClean="0"/>
              <a:t>la posizione geografica dell'utente. Il </a:t>
            </a:r>
            <a:r>
              <a:rPr lang="it-IT" sz="2000" dirty="0"/>
              <a:t>browser </a:t>
            </a:r>
            <a:r>
              <a:rPr lang="it-IT" sz="2000" dirty="0" err="1"/>
              <a:t>proxy</a:t>
            </a:r>
            <a:r>
              <a:rPr lang="it-IT" sz="2000" dirty="0"/>
              <a:t> più </a:t>
            </a:r>
            <a:r>
              <a:rPr lang="it-IT" sz="2000" dirty="0" smtClean="0"/>
              <a:t>conosciuto è Tor</a:t>
            </a:r>
            <a:r>
              <a:rPr lang="it-IT" sz="2000" dirty="0"/>
              <a:t>, </a:t>
            </a:r>
            <a:r>
              <a:rPr lang="it-IT" sz="2000" dirty="0" smtClean="0"/>
              <a:t>scaricabile gratuitamente dalla </a:t>
            </a:r>
            <a:r>
              <a:rPr lang="it-IT" sz="2000" dirty="0"/>
              <a:t>rete (</a:t>
            </a:r>
            <a:r>
              <a:rPr lang="it-IT" sz="2000" dirty="0">
                <a:hlinkClick r:id="rId2"/>
              </a:rPr>
              <a:t>https://www.torproject.org</a:t>
            </a:r>
            <a:r>
              <a:rPr lang="it-IT" sz="2000" dirty="0" smtClean="0">
                <a:hlinkClick r:id="rId2"/>
              </a:rPr>
              <a:t>/</a:t>
            </a:r>
            <a:r>
              <a:rPr lang="it-IT" sz="2000" dirty="0" smtClean="0"/>
              <a:t>). Tor </a:t>
            </a:r>
            <a:r>
              <a:rPr lang="it-IT" sz="2000" dirty="0"/>
              <a:t>separa completamente gli utenti </a:t>
            </a:r>
            <a:r>
              <a:rPr lang="it-IT" sz="2000" dirty="0" smtClean="0"/>
              <a:t>dalle </a:t>
            </a:r>
            <a:r>
              <a:rPr lang="it-IT" sz="2000" dirty="0"/>
              <a:t>loro attività su </a:t>
            </a:r>
            <a:r>
              <a:rPr lang="it-IT" sz="2000" dirty="0" smtClean="0"/>
              <a:t>internet</a:t>
            </a:r>
            <a:r>
              <a:rPr lang="it-IT" sz="2000" dirty="0"/>
              <a:t>. Ciò non significa </a:t>
            </a:r>
            <a:r>
              <a:rPr lang="it-IT" sz="2000" dirty="0" smtClean="0"/>
              <a:t>ancora che gli </a:t>
            </a:r>
            <a:r>
              <a:rPr lang="it-IT" sz="2000" dirty="0"/>
              <a:t>utenti diventano </a:t>
            </a:r>
            <a:r>
              <a:rPr lang="it-IT" sz="2000" dirty="0" smtClean="0"/>
              <a:t>completamente invisibili online; piuttosto, questo impedisce alla varie società che utilizzano i nostri dati di navigazione di risalire ai vari </a:t>
            </a:r>
            <a:r>
              <a:rPr lang="it-IT" sz="2000" dirty="0"/>
              <a:t>siti </a:t>
            </a:r>
            <a:r>
              <a:rPr lang="it-IT" sz="2000" dirty="0" smtClean="0"/>
              <a:t>che abbiamo </a:t>
            </a:r>
            <a:r>
              <a:rPr lang="it-IT" sz="2000" dirty="0"/>
              <a:t>visitato. Quando si utilizza un browser come Tor, </a:t>
            </a:r>
            <a:r>
              <a:rPr lang="it-IT" sz="2000" dirty="0" smtClean="0"/>
              <a:t>infatti, il </a:t>
            </a:r>
            <a:r>
              <a:rPr lang="it-IT" sz="2000" dirty="0"/>
              <a:t>traffico dell'utente viene rimbalzato attraverso diversi server in giro per il globo prima di arrivare alla destinazione finale</a:t>
            </a:r>
            <a:r>
              <a:rPr lang="it-IT" sz="2000" dirty="0" smtClean="0"/>
              <a: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166</a:t>
            </a:fld>
            <a:endParaRPr lang="it-IT" dirty="0"/>
          </a:p>
        </p:txBody>
      </p:sp>
    </p:spTree>
    <p:extLst>
      <p:ext uri="{BB962C8B-B14F-4D97-AF65-F5344CB8AC3E}">
        <p14:creationId xmlns:p14="http://schemas.microsoft.com/office/powerpoint/2010/main" val="173702318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a:t>
            </a:r>
            <a:r>
              <a:rPr lang="it-IT" sz="2400" b="1" dirty="0" smtClean="0">
                <a:solidFill>
                  <a:srgbClr val="F26200"/>
                </a:solidFill>
                <a:latin typeface="Georgia" panose="02040502050405020303" pitchFamily="18" charset="0"/>
              </a:rPr>
              <a:t>protezione dei nostri dati sui dispositivi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2906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Se il nostro interesse è invece proteggere i dati "locali" salvati sul nostri dispositivi, diverse sono invece le alternative a nostra disposizione. Un primo passo di protezione in loco è la crittografia </a:t>
            </a:r>
            <a:r>
              <a:rPr lang="it-IT" sz="2000" dirty="0"/>
              <a:t>dell'intero disco, di una o più cartelle, mantenendo comunque visibile a tutti gli utenti i file salvati in altre destinazioni, oppure </a:t>
            </a:r>
            <a:r>
              <a:rPr lang="it-IT" sz="2000" dirty="0" smtClean="0"/>
              <a:t>dei </a:t>
            </a:r>
            <a:r>
              <a:rPr lang="it-IT" sz="2000" dirty="0"/>
              <a:t>dispositivi di archiviazione esterna</a:t>
            </a:r>
            <a:r>
              <a:rPr lang="it-IT" sz="2000" dirty="0" smtClean="0"/>
              <a:t>. I moderni sistemi operativi proposti da Microsoft e Apple includono opzioni che offrono agli utenti la possibilità di crittografare l'intero disco rigido in pochi passaggi; software dalle stesse funzionalità si trovano anche in commercio, sia a pagamento che in modalità open-source, (come ad esempio lo è </a:t>
            </a:r>
            <a:r>
              <a:rPr lang="it-IT" sz="2000" dirty="0" err="1" smtClean="0"/>
              <a:t>VeraCrypt</a:t>
            </a:r>
            <a:r>
              <a:rPr lang="it-IT" sz="2000" dirty="0" smtClean="0"/>
              <a:t>, </a:t>
            </a:r>
            <a:r>
              <a:rPr lang="it-IT" sz="2000" dirty="0" smtClean="0">
                <a:hlinkClick r:id="rId2"/>
              </a:rPr>
              <a:t>https://www.veracrypt.fr/en/Home.html</a:t>
            </a:r>
            <a:r>
              <a:rPr lang="it-IT" sz="2000" dirty="0" smtClean="0"/>
              <a:t>).  Una volta crittato il disco, o parte di questo, senza la password corretta o un altro metodo di autenticazione accettato, i dati memorizzati sul dispositivo non sono accessibili e diventano quindi inutilizzabili per i terzi.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167</a:t>
            </a:fld>
            <a:endParaRPr lang="it-IT" dirty="0"/>
          </a:p>
        </p:txBody>
      </p:sp>
    </p:spTree>
    <p:extLst>
      <p:ext uri="{BB962C8B-B14F-4D97-AF65-F5344CB8AC3E}">
        <p14:creationId xmlns:p14="http://schemas.microsoft.com/office/powerpoint/2010/main" val="295661329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 gestione dei </a:t>
            </a:r>
            <a:r>
              <a:rPr lang="it-IT" sz="2400" b="1" dirty="0" err="1" smtClean="0">
                <a:solidFill>
                  <a:srgbClr val="F26200"/>
                </a:solidFill>
                <a:latin typeface="Georgia" panose="02040502050405020303" pitchFamily="18" charset="0"/>
              </a:rPr>
              <a:t>device</a:t>
            </a:r>
            <a:r>
              <a:rPr lang="it-IT" sz="2400" b="1" dirty="0" smtClean="0">
                <a:solidFill>
                  <a:srgbClr val="F26200"/>
                </a:solidFill>
                <a:latin typeface="Georgia" panose="02040502050405020303" pitchFamily="18" charset="0"/>
              </a:rPr>
              <a:t> mobili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Nell'epoca in cui viviamo, il telefono non è solamente un oggetto per effettuare chiamate; anzi, è tutt'altro</a:t>
            </a:r>
            <a:r>
              <a:rPr lang="it-IT" sz="2000" dirty="0"/>
              <a:t>. Questi dispositivi sono diventati così </a:t>
            </a:r>
            <a:r>
              <a:rPr lang="it-IT" sz="2000" dirty="0" smtClean="0"/>
              <a:t>potenti che </a:t>
            </a:r>
            <a:r>
              <a:rPr lang="it-IT" sz="2000" dirty="0"/>
              <a:t>svolgono </a:t>
            </a:r>
            <a:r>
              <a:rPr lang="it-IT" sz="2000" dirty="0" smtClean="0"/>
              <a:t>funzioni al pari di un vero personal computer (se non anche di più), permettendoci di controllare la posta elettronica, modificare e inviare file a colleghi e amici, oltre che navigare sui vari siti web e sui nostri profili social, ascoltare musica, … Il telefono è diventato una vera appendice del nostro corpo, molto più di quanto lo sia un computer portatile.</a:t>
            </a:r>
          </a:p>
          <a:p>
            <a:pPr algn="just">
              <a:lnSpc>
                <a:spcPct val="120000"/>
              </a:lnSpc>
              <a:defRPr/>
            </a:pPr>
            <a:endParaRPr lang="it-IT" sz="2000" dirty="0"/>
          </a:p>
          <a:p>
            <a:pPr algn="just">
              <a:lnSpc>
                <a:spcPct val="120000"/>
              </a:lnSpc>
              <a:defRPr/>
            </a:pPr>
            <a:r>
              <a:rPr lang="it-IT" sz="2000" dirty="0" smtClean="0"/>
              <a:t>Questa </a:t>
            </a:r>
            <a:r>
              <a:rPr lang="it-IT" sz="2000" dirty="0"/>
              <a:t>indivisibilità funzionale aumenta anche la nostra vulnerabilità alle potenziali minacce </a:t>
            </a:r>
            <a:r>
              <a:rPr lang="it-IT" sz="2000" dirty="0" smtClean="0"/>
              <a:t>derivanti da un uso improprio di questi dispositivi; tali rischi dovrebbero far aumentare </a:t>
            </a:r>
            <a:r>
              <a:rPr lang="it-IT" sz="2000" dirty="0"/>
              <a:t>la nostra cautela e </a:t>
            </a:r>
            <a:r>
              <a:rPr lang="it-IT" sz="2000" dirty="0" smtClean="0"/>
              <a:t>vigilanza nel loro utilizzo.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168</a:t>
            </a:fld>
            <a:endParaRPr lang="it-IT" dirty="0"/>
          </a:p>
        </p:txBody>
      </p:sp>
    </p:spTree>
    <p:extLst>
      <p:ext uri="{BB962C8B-B14F-4D97-AF65-F5344CB8AC3E}">
        <p14:creationId xmlns:p14="http://schemas.microsoft.com/office/powerpoint/2010/main" val="204275417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gestione dei </a:t>
            </a:r>
            <a:r>
              <a:rPr lang="it-IT" sz="2400" b="1" dirty="0" err="1">
                <a:solidFill>
                  <a:srgbClr val="F26200"/>
                </a:solidFill>
                <a:latin typeface="Georgia" panose="02040502050405020303" pitchFamily="18" charset="0"/>
              </a:rPr>
              <a:t>device</a:t>
            </a:r>
            <a:r>
              <a:rPr lang="it-IT" sz="2400" b="1" dirty="0">
                <a:solidFill>
                  <a:srgbClr val="F26200"/>
                </a:solidFill>
                <a:latin typeface="Georgia" panose="02040502050405020303" pitchFamily="18" charset="0"/>
              </a:rPr>
              <a:t> mobili</a:t>
            </a: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Ogni giorno ognuno di noi memorizza sui propri dispositivi mobili un'ampia </a:t>
            </a:r>
            <a:r>
              <a:rPr lang="it-IT" sz="2000" dirty="0"/>
              <a:t>varietà di dati </a:t>
            </a:r>
            <a:r>
              <a:rPr lang="it-IT" sz="2000" dirty="0" smtClean="0"/>
              <a:t>sensibili. Ne deriva che la perdita dei </a:t>
            </a:r>
            <a:r>
              <a:rPr lang="it-IT" sz="2000" dirty="0"/>
              <a:t>dati memorizzati sul dispositivo </a:t>
            </a:r>
            <a:r>
              <a:rPr lang="it-IT" sz="2000" dirty="0" smtClean="0"/>
              <a:t>è sostanzialmente </a:t>
            </a:r>
            <a:r>
              <a:rPr lang="it-IT" sz="2000" dirty="0"/>
              <a:t>più </a:t>
            </a:r>
            <a:r>
              <a:rPr lang="it-IT" sz="2000" dirty="0" smtClean="0"/>
              <a:t>elevata, da un punto di vista economico e </a:t>
            </a:r>
            <a:r>
              <a:rPr lang="it-IT" sz="2000" dirty="0" err="1" smtClean="0"/>
              <a:t>reputazionale</a:t>
            </a:r>
            <a:r>
              <a:rPr lang="it-IT" sz="2000" dirty="0" smtClean="0"/>
              <a:t>, della </a:t>
            </a:r>
            <a:r>
              <a:rPr lang="it-IT" sz="2000" dirty="0"/>
              <a:t>perdita del dispositivo </a:t>
            </a:r>
            <a:r>
              <a:rPr lang="it-IT" sz="2000" dirty="0" smtClean="0"/>
              <a:t>stesso.</a:t>
            </a:r>
          </a:p>
          <a:p>
            <a:pPr algn="just">
              <a:lnSpc>
                <a:spcPct val="120000"/>
              </a:lnSpc>
              <a:defRPr/>
            </a:pPr>
            <a:endParaRPr lang="it-IT" sz="2000" dirty="0"/>
          </a:p>
          <a:p>
            <a:pPr algn="just">
              <a:lnSpc>
                <a:spcPct val="120000"/>
              </a:lnSpc>
              <a:defRPr/>
            </a:pPr>
            <a:r>
              <a:rPr lang="it-IT" sz="2000" dirty="0" smtClean="0"/>
              <a:t>Alla </a:t>
            </a:r>
            <a:r>
              <a:rPr lang="it-IT" sz="2000" dirty="0"/>
              <a:t>luce di questa potenziale vulnerabilità, tutti gli utenti di </a:t>
            </a:r>
            <a:r>
              <a:rPr lang="it-IT" sz="2000" dirty="0" err="1" smtClean="0"/>
              <a:t>smartphone</a:t>
            </a:r>
            <a:r>
              <a:rPr lang="it-IT" sz="2000" dirty="0" smtClean="0"/>
              <a:t> o </a:t>
            </a:r>
            <a:r>
              <a:rPr lang="it-IT" sz="2000" dirty="0" err="1" smtClean="0"/>
              <a:t>tablet</a:t>
            </a:r>
            <a:r>
              <a:rPr lang="it-IT" sz="2000" dirty="0" smtClean="0"/>
              <a:t> </a:t>
            </a:r>
            <a:r>
              <a:rPr lang="it-IT" sz="2000" dirty="0"/>
              <a:t>dovrebbero eseguire </a:t>
            </a:r>
            <a:r>
              <a:rPr lang="it-IT" sz="2000" dirty="0" smtClean="0"/>
              <a:t>con regolarità alcune operazioni di base per </a:t>
            </a:r>
            <a:r>
              <a:rPr lang="it-IT" sz="2000" dirty="0"/>
              <a:t>proteggere </a:t>
            </a:r>
            <a:r>
              <a:rPr lang="it-IT" sz="2000" dirty="0" smtClean="0"/>
              <a:t>sé </a:t>
            </a:r>
            <a:r>
              <a:rPr lang="it-IT" sz="2000" dirty="0"/>
              <a:t>stessi e i </a:t>
            </a:r>
            <a:r>
              <a:rPr lang="it-IT" sz="2000" dirty="0" smtClean="0"/>
              <a:t>dati contenuti nei </a:t>
            </a:r>
            <a:r>
              <a:rPr lang="it-IT" sz="2000" dirty="0" err="1" smtClean="0"/>
              <a:t>device</a:t>
            </a:r>
            <a:r>
              <a:rPr lang="it-IT" sz="2000" dirty="0" smtClean="0"/>
              <a:t>. Anche in questo caso, queste operazioni ricercano un equilibrio tra facilità di utilizzo e sicurezza del dispositivo: una maggior sicurezza comporta automaticamente una riduzione nella </a:t>
            </a:r>
            <a:r>
              <a:rPr lang="it-IT" sz="2000" dirty="0"/>
              <a:t>facilità </a:t>
            </a:r>
            <a:r>
              <a:rPr lang="it-IT" sz="2000" dirty="0" smtClean="0"/>
              <a:t>d'uso e viceversa.</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169</a:t>
            </a:fld>
            <a:endParaRPr lang="it-IT" dirty="0"/>
          </a:p>
        </p:txBody>
      </p:sp>
    </p:spTree>
    <p:extLst>
      <p:ext uri="{BB962C8B-B14F-4D97-AF65-F5344CB8AC3E}">
        <p14:creationId xmlns:p14="http://schemas.microsoft.com/office/powerpoint/2010/main" val="2020275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(Spiegazione del grafico precedente)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378565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sz="2000" b="1" dirty="0" smtClean="0">
                <a:latin typeface="+mj-lt"/>
              </a:rPr>
              <a:t>1980 </a:t>
            </a:r>
            <a:r>
              <a:rPr lang="it-IT" sz="2000" b="1" dirty="0">
                <a:latin typeface="+mj-lt"/>
              </a:rPr>
              <a:t>– NCSS </a:t>
            </a:r>
            <a:r>
              <a:rPr lang="it-IT" sz="2000" b="1" dirty="0" err="1">
                <a:latin typeface="+mj-lt"/>
              </a:rPr>
              <a:t>Inc</a:t>
            </a:r>
            <a:r>
              <a:rPr lang="it-IT" sz="2000" b="1" dirty="0">
                <a:latin typeface="+mj-lt"/>
              </a:rPr>
              <a:t>.: </a:t>
            </a:r>
            <a:r>
              <a:rPr lang="it-IT" sz="2000" dirty="0">
                <a:latin typeface="+mj-lt"/>
              </a:rPr>
              <a:t>Nel 1980 la National Computer Software System </a:t>
            </a:r>
            <a:r>
              <a:rPr lang="it-IT" sz="2000" dirty="0" err="1">
                <a:latin typeface="+mj-lt"/>
              </a:rPr>
              <a:t>Inc</a:t>
            </a:r>
            <a:r>
              <a:rPr lang="it-IT" sz="2000" dirty="0">
                <a:latin typeface="+mj-lt"/>
              </a:rPr>
              <a:t>., pioniere nell'implementazione dei primi servizi di teleconferenza e condivisione di file a </a:t>
            </a:r>
            <a:r>
              <a:rPr lang="it-IT" sz="2000" dirty="0" smtClean="0">
                <a:latin typeface="+mj-lt"/>
              </a:rPr>
              <a:t>distanza, fu </a:t>
            </a:r>
            <a:r>
              <a:rPr lang="it-IT" sz="2000" dirty="0">
                <a:latin typeface="+mj-lt"/>
              </a:rPr>
              <a:t>oggetto di un attacco da parte di un hacker. L'hacker riuscì ad entrare in possesso della lista di tutte le password </a:t>
            </a:r>
            <a:r>
              <a:rPr lang="it-IT" sz="2000" dirty="0" smtClean="0">
                <a:latin typeface="+mj-lt"/>
              </a:rPr>
              <a:t>master (quelle principali) </a:t>
            </a:r>
            <a:r>
              <a:rPr lang="it-IT" sz="2000" dirty="0">
                <a:latin typeface="+mj-lt"/>
              </a:rPr>
              <a:t>della società. Fortunatamente </a:t>
            </a:r>
            <a:r>
              <a:rPr lang="it-IT" sz="2000" dirty="0" smtClean="0">
                <a:latin typeface="+mj-lt"/>
              </a:rPr>
              <a:t>per la NCSS </a:t>
            </a:r>
            <a:r>
              <a:rPr lang="it-IT" sz="2000" dirty="0" err="1" smtClean="0">
                <a:latin typeface="+mj-lt"/>
              </a:rPr>
              <a:t>Inc</a:t>
            </a:r>
            <a:r>
              <a:rPr lang="it-IT" sz="2000" dirty="0" smtClean="0">
                <a:latin typeface="+mj-lt"/>
              </a:rPr>
              <a:t>. l'attacco </a:t>
            </a:r>
            <a:r>
              <a:rPr lang="it-IT" sz="2000" dirty="0">
                <a:latin typeface="+mj-lt"/>
              </a:rPr>
              <a:t>fu portato avanti solo da un giovane tecnico annoiato, che voleva solo vedere quali cose interessanti potevano nascondersi dietro </a:t>
            </a:r>
            <a:r>
              <a:rPr lang="it-IT" sz="2000" dirty="0" smtClean="0">
                <a:latin typeface="+mj-lt"/>
              </a:rPr>
              <a:t>tutti quei sistemi di protezione che la società aveva installato.</a:t>
            </a:r>
          </a:p>
          <a:p>
            <a:r>
              <a:rPr lang="it-IT" sz="2000" dirty="0" smtClean="0">
                <a:latin typeface="+mj-lt"/>
              </a:rPr>
              <a:t>Tale </a:t>
            </a:r>
            <a:r>
              <a:rPr lang="it-IT" sz="2000" dirty="0">
                <a:latin typeface="+mj-lt"/>
              </a:rPr>
              <a:t>esperienza divenne una fonte di apprendimento non solo per  loro, ma per tutti, FBI compresa, contribuendo a sensibilizzare il pubblico </a:t>
            </a:r>
            <a:r>
              <a:rPr lang="it-IT" sz="2000" dirty="0" smtClean="0">
                <a:latin typeface="+mj-lt"/>
              </a:rPr>
              <a:t>in generale sui </a:t>
            </a:r>
            <a:r>
              <a:rPr lang="it-IT" sz="2000" dirty="0">
                <a:latin typeface="+mj-lt"/>
              </a:rPr>
              <a:t>crescenti </a:t>
            </a:r>
            <a:r>
              <a:rPr lang="it-IT" sz="2000" dirty="0" smtClean="0">
                <a:latin typeface="+mj-lt"/>
              </a:rPr>
              <a:t>rischi legati </a:t>
            </a:r>
            <a:r>
              <a:rPr lang="it-IT" sz="2000" dirty="0">
                <a:latin typeface="+mj-lt"/>
              </a:rPr>
              <a:t>alla sicurezza informatica</a:t>
            </a:r>
            <a:r>
              <a:rPr lang="it-IT" sz="2000" dirty="0" smtClean="0">
                <a:latin typeface="+mj-lt"/>
              </a:rPr>
              <a:t>.</a:t>
            </a:r>
            <a:endParaRPr lang="it-IT" sz="2000" dirty="0">
              <a:latin typeface="+mj-lt"/>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17</a:t>
            </a:fld>
            <a:endParaRPr lang="it-IT"/>
          </a:p>
        </p:txBody>
      </p:sp>
    </p:spTree>
    <p:extLst>
      <p:ext uri="{BB962C8B-B14F-4D97-AF65-F5344CB8AC3E}">
        <p14:creationId xmlns:p14="http://schemas.microsoft.com/office/powerpoint/2010/main" val="2121372661"/>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gestione dei </a:t>
            </a:r>
            <a:r>
              <a:rPr lang="it-IT" sz="2400" b="1" dirty="0" err="1">
                <a:solidFill>
                  <a:srgbClr val="F26200"/>
                </a:solidFill>
                <a:latin typeface="Georgia" panose="02040502050405020303" pitchFamily="18" charset="0"/>
              </a:rPr>
              <a:t>device</a:t>
            </a:r>
            <a:r>
              <a:rPr lang="it-IT" sz="2400" b="1" dirty="0">
                <a:solidFill>
                  <a:srgbClr val="F26200"/>
                </a:solidFill>
                <a:latin typeface="Georgia" panose="02040502050405020303" pitchFamily="18" charset="0"/>
              </a:rPr>
              <a:t> mobili</a:t>
            </a:r>
          </a:p>
        </p:txBody>
      </p:sp>
      <p:sp>
        <p:nvSpPr>
          <p:cNvPr id="11" name="Text Box 6"/>
          <p:cNvSpPr txBox="1">
            <a:spLocks noChangeArrowheads="1"/>
          </p:cNvSpPr>
          <p:nvPr/>
        </p:nvSpPr>
        <p:spPr bwMode="auto">
          <a:xfrm>
            <a:off x="414743" y="1124744"/>
            <a:ext cx="8322696" cy="1264961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Anzitutto</a:t>
            </a:r>
            <a:r>
              <a:rPr lang="it-IT" sz="2000" dirty="0"/>
              <a:t>, </a:t>
            </a:r>
            <a:r>
              <a:rPr lang="it-IT" sz="2000" dirty="0" smtClean="0"/>
              <a:t>l'operazione </a:t>
            </a:r>
            <a:r>
              <a:rPr lang="it-IT" sz="2000" dirty="0"/>
              <a:t>di sicurezza base di tutti i dispositivi </a:t>
            </a:r>
            <a:r>
              <a:rPr lang="it-IT" sz="2000" dirty="0" smtClean="0"/>
              <a:t>mobili, è l'uso di una forma di protezione (sia esso una password, un movimento di sblocco </a:t>
            </a:r>
            <a:r>
              <a:rPr lang="it-IT" sz="2000" dirty="0"/>
              <a:t>o un codice di impronte </a:t>
            </a:r>
            <a:r>
              <a:rPr lang="it-IT" sz="2000" dirty="0" smtClean="0"/>
              <a:t>digitali) </a:t>
            </a:r>
            <a:r>
              <a:rPr lang="it-IT" sz="2000" dirty="0"/>
              <a:t>ogni volta che </a:t>
            </a:r>
            <a:r>
              <a:rPr lang="it-IT" sz="2000" dirty="0" smtClean="0"/>
              <a:t>il telefono deve essere sbloccato. Anche se si tratta solo di pochi secondi di attesa in più, questo semplice passaggio non è gradito a molti utenti, che preferiscono saltarlo o attivarlo solo in particolari occasioni (ad esempio in fase di accensione). Sebbene sia quasi da non credere, uno studio di Consumer </a:t>
            </a:r>
            <a:r>
              <a:rPr lang="it-IT" sz="2000" dirty="0"/>
              <a:t>Reports del 2014 </a:t>
            </a:r>
            <a:r>
              <a:rPr lang="it-IT" sz="2000" dirty="0" smtClean="0"/>
              <a:t>afferma come solo il </a:t>
            </a:r>
            <a:r>
              <a:rPr lang="it-IT" sz="2000" dirty="0"/>
              <a:t>54% degli </a:t>
            </a:r>
            <a:r>
              <a:rPr lang="it-IT" sz="2000" dirty="0" smtClean="0"/>
              <a:t>utenti americani utilizza un </a:t>
            </a:r>
            <a:r>
              <a:rPr lang="it-IT" sz="2000" dirty="0"/>
              <a:t>qualsiasi tipo di </a:t>
            </a:r>
            <a:r>
              <a:rPr lang="it-IT" sz="2000" dirty="0" smtClean="0"/>
              <a:t>protezione </a:t>
            </a:r>
            <a:r>
              <a:rPr lang="it-IT" sz="2000" dirty="0"/>
              <a:t>sui propri </a:t>
            </a:r>
            <a:r>
              <a:rPr lang="it-IT" sz="2000" dirty="0" smtClean="0"/>
              <a:t>dispositivi mobili. Risultati leggermente migliori vengono proposti in uno studio successivo del 2016, dal quale si evince che circa un americano su tre non utilizza nessuna forma di protezione di sblocco dei propri </a:t>
            </a:r>
            <a:r>
              <a:rPr lang="it-IT" sz="2000" dirty="0" err="1" smtClean="0"/>
              <a:t>device</a:t>
            </a:r>
            <a:r>
              <a:rPr lang="it-IT" sz="2000" dirty="0" smtClean="0"/>
              <a:t> (vedi figura).</a:t>
            </a:r>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a:p>
          <a:p>
            <a:pPr algn="just">
              <a:lnSpc>
                <a:spcPct val="120000"/>
              </a:lnSpc>
              <a:defRPr/>
            </a:pPr>
            <a:endParaRPr lang="it-IT" sz="2000" dirty="0"/>
          </a:p>
          <a:p>
            <a:pPr algn="just">
              <a:lnSpc>
                <a:spcPct val="120000"/>
              </a:lnSpc>
              <a:defRPr/>
            </a:pPr>
            <a:endParaRPr lang="it-IT" sz="2000" dirty="0" smtClean="0"/>
          </a:p>
          <a:p>
            <a:pPr algn="just">
              <a:lnSpc>
                <a:spcPct val="120000"/>
              </a:lnSpc>
              <a:defRPr/>
            </a:pPr>
            <a:endParaRPr lang="it-IT" sz="2000" dirty="0" smtClean="0"/>
          </a:p>
          <a:p>
            <a:pPr algn="just">
              <a:lnSpc>
                <a:spcPct val="120000"/>
              </a:lnSpc>
              <a:defRPr/>
            </a:pPr>
            <a:r>
              <a:rPr lang="it-IT" sz="2000" dirty="0" smtClean="0"/>
              <a:t>In </a:t>
            </a:r>
            <a:r>
              <a:rPr lang="it-IT" sz="2000" dirty="0"/>
              <a:t>assenza di </a:t>
            </a:r>
            <a:r>
              <a:rPr lang="it-IT" sz="2000" dirty="0" smtClean="0"/>
              <a:t>questa </a:t>
            </a:r>
            <a:r>
              <a:rPr lang="it-IT" sz="2000" dirty="0"/>
              <a:t>fondamentale </a:t>
            </a:r>
            <a:r>
              <a:rPr lang="it-IT" sz="2000" dirty="0" smtClean="0"/>
              <a:t>protezione, </a:t>
            </a:r>
            <a:r>
              <a:rPr lang="it-IT" sz="2000" dirty="0"/>
              <a:t>un ladro può facilmente accedere a tutti i dati archiviati sul dispositivo e </a:t>
            </a:r>
            <a:r>
              <a:rPr lang="it-IT" sz="2000" dirty="0" smtClean="0"/>
              <a:t>a buona parte delle credenziali utilizzate per l'accesso ai vari servizi online. Considerato il numero crescente di </a:t>
            </a:r>
            <a:r>
              <a:rPr lang="it-IT" sz="2000" dirty="0" err="1" smtClean="0"/>
              <a:t>device</a:t>
            </a:r>
            <a:r>
              <a:rPr lang="it-IT" sz="2000" dirty="0" smtClean="0"/>
              <a:t> rubati e i danni causati dall'utilizzo improprio delle credenziali personali</a:t>
            </a:r>
            <a:r>
              <a:rPr lang="it-IT" sz="2000" dirty="0"/>
              <a:t>, </a:t>
            </a:r>
            <a:r>
              <a:rPr lang="it-IT" sz="2000" dirty="0" smtClean="0"/>
              <a:t>il </a:t>
            </a:r>
            <a:r>
              <a:rPr lang="it-IT" sz="2000" dirty="0"/>
              <a:t>costo da sopportare per il furto di identità </a:t>
            </a:r>
            <a:r>
              <a:rPr lang="it-IT" sz="2000" dirty="0" smtClean="0"/>
              <a:t>è pari a circa due miliardi di dollari all'anno, solo negli Stati Uniti.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170</a:t>
            </a:fld>
            <a:endParaRPr lang="it-IT" dirty="0"/>
          </a:p>
        </p:txBody>
      </p:sp>
      <p:pic>
        <p:nvPicPr>
          <p:cNvPr id="3" name="Immagine 2"/>
          <p:cNvPicPr>
            <a:picLocks noChangeAspect="1"/>
          </p:cNvPicPr>
          <p:nvPr/>
        </p:nvPicPr>
        <p:blipFill>
          <a:blip r:embed="rId2"/>
          <a:stretch>
            <a:fillRect/>
          </a:stretch>
        </p:blipFill>
        <p:spPr>
          <a:xfrm>
            <a:off x="3347864" y="5949280"/>
            <a:ext cx="2019404" cy="4311872"/>
          </a:xfrm>
          <a:prstGeom prst="rect">
            <a:avLst/>
          </a:prstGeom>
        </p:spPr>
      </p:pic>
    </p:spTree>
    <p:extLst>
      <p:ext uri="{BB962C8B-B14F-4D97-AF65-F5344CB8AC3E}">
        <p14:creationId xmlns:p14="http://schemas.microsoft.com/office/powerpoint/2010/main" val="181506386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gestione dei </a:t>
            </a:r>
            <a:r>
              <a:rPr lang="it-IT" sz="2400" b="1" dirty="0" err="1">
                <a:solidFill>
                  <a:srgbClr val="F26200"/>
                </a:solidFill>
                <a:latin typeface="Georgia" panose="02040502050405020303" pitchFamily="18" charset="0"/>
              </a:rPr>
              <a:t>device</a:t>
            </a:r>
            <a:r>
              <a:rPr lang="it-IT" sz="2400" b="1" dirty="0">
                <a:solidFill>
                  <a:srgbClr val="F26200"/>
                </a:solidFill>
                <a:latin typeface="Georgia" panose="02040502050405020303" pitchFamily="18" charset="0"/>
              </a:rPr>
              <a:t> mobili</a:t>
            </a:r>
          </a:p>
        </p:txBody>
      </p:sp>
      <p:sp>
        <p:nvSpPr>
          <p:cNvPr id="11" name="Text Box 6"/>
          <p:cNvSpPr txBox="1">
            <a:spLocks noChangeArrowheads="1"/>
          </p:cNvSpPr>
          <p:nvPr/>
        </p:nvSpPr>
        <p:spPr bwMode="auto">
          <a:xfrm>
            <a:off x="414743" y="1124744"/>
            <a:ext cx="8322696" cy="45243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Tutti gli </a:t>
            </a:r>
            <a:r>
              <a:rPr lang="it-IT" sz="2000" dirty="0" err="1" smtClean="0"/>
              <a:t>smartphone</a:t>
            </a:r>
            <a:r>
              <a:rPr lang="it-IT" sz="2000" dirty="0" smtClean="0"/>
              <a:t> forniscono agli utenti sia opzioni di sicurezza semplici (con codici numerici a 4 cifre), sia opzioni più complesse (password alfanumeriche di lunghezza variabile). Per un malintenzionato, è relativamente semplice individuare la sequenza dei tasti numerici premuti osservando anche solo il movimento delle dita; più complesso è invece l'identificazione di password alfanumeriche di lunghezza significativa.</a:t>
            </a:r>
          </a:p>
          <a:p>
            <a:pPr algn="just">
              <a:lnSpc>
                <a:spcPct val="120000"/>
              </a:lnSpc>
              <a:defRPr/>
            </a:pPr>
            <a:r>
              <a:rPr lang="it-IT" sz="2000" dirty="0" smtClean="0"/>
              <a:t>Come per qualsiasi altra password, occorre anche in questo caso utilizzare il buon senso per la protezione del proprio dispositivo. Mai usare </a:t>
            </a:r>
            <a:r>
              <a:rPr lang="it-IT" sz="2000" dirty="0"/>
              <a:t>il </a:t>
            </a:r>
            <a:r>
              <a:rPr lang="it-IT" sz="2000" dirty="0" smtClean="0"/>
              <a:t>proprio nome o la propria data di </a:t>
            </a:r>
            <a:r>
              <a:rPr lang="it-IT" sz="2000" dirty="0"/>
              <a:t>nascita, </a:t>
            </a:r>
            <a:r>
              <a:rPr lang="it-IT" sz="2000" dirty="0" smtClean="0"/>
              <a:t>così come sconsigliato è l'utilizzo di altri dati personali o </a:t>
            </a:r>
            <a:r>
              <a:rPr lang="it-IT" sz="2000" dirty="0"/>
              <a:t>qualsiasi informazione </a:t>
            </a:r>
            <a:r>
              <a:rPr lang="it-IT" sz="2000" dirty="0" smtClean="0"/>
              <a:t>pubblicamente disponibile online, che </a:t>
            </a:r>
            <a:r>
              <a:rPr lang="it-IT" sz="2000" dirty="0"/>
              <a:t>possa essere collegata direttamente a </a:t>
            </a:r>
            <a:r>
              <a:rPr lang="it-IT" sz="2000" dirty="0" smtClean="0"/>
              <a:t>noi.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171</a:t>
            </a:fld>
            <a:endParaRPr lang="it-IT" dirty="0"/>
          </a:p>
        </p:txBody>
      </p:sp>
    </p:spTree>
    <p:extLst>
      <p:ext uri="{BB962C8B-B14F-4D97-AF65-F5344CB8AC3E}">
        <p14:creationId xmlns:p14="http://schemas.microsoft.com/office/powerpoint/2010/main" val="230607369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gestione dei </a:t>
            </a:r>
            <a:r>
              <a:rPr lang="it-IT" sz="2400" b="1" dirty="0" err="1">
                <a:solidFill>
                  <a:srgbClr val="F26200"/>
                </a:solidFill>
                <a:latin typeface="Georgia" panose="02040502050405020303" pitchFamily="18" charset="0"/>
              </a:rPr>
              <a:t>device</a:t>
            </a:r>
            <a:r>
              <a:rPr lang="it-IT" sz="2400" b="1" dirty="0">
                <a:solidFill>
                  <a:srgbClr val="F26200"/>
                </a:solidFill>
                <a:latin typeface="Georgia" panose="02040502050405020303" pitchFamily="18" charset="0"/>
              </a:rPr>
              <a:t> mobili</a:t>
            </a: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Inoltre è buona regola non comunicare il proprio pin o la propria password </a:t>
            </a:r>
            <a:r>
              <a:rPr lang="it-IT" sz="2000" dirty="0"/>
              <a:t>a nessun </a:t>
            </a:r>
            <a:r>
              <a:rPr lang="it-IT" sz="2000" dirty="0" smtClean="0"/>
              <a:t>soggetto (inclusi il partner ed i familiari). </a:t>
            </a:r>
            <a:r>
              <a:rPr lang="it-IT" sz="2000" dirty="0"/>
              <a:t>Se qualcuno ha bisogno di prendere in prestito il tuo telefono per qualsiasi motivo, </a:t>
            </a:r>
            <a:r>
              <a:rPr lang="it-IT" sz="2000" dirty="0" smtClean="0"/>
              <a:t>è opportuno sboccarlo personalmente prima </a:t>
            </a:r>
            <a:r>
              <a:rPr lang="it-IT" sz="2000" dirty="0"/>
              <a:t>di </a:t>
            </a:r>
            <a:r>
              <a:rPr lang="it-IT" sz="2000" dirty="0" smtClean="0"/>
              <a:t>consegnarglielo</a:t>
            </a:r>
            <a:r>
              <a:rPr lang="it-IT" sz="2000" dirty="0"/>
              <a:t>. </a:t>
            </a:r>
            <a:r>
              <a:rPr lang="it-IT" sz="2000" dirty="0" smtClean="0"/>
              <a:t>Anche </a:t>
            </a:r>
            <a:r>
              <a:rPr lang="it-IT" sz="2000" dirty="0"/>
              <a:t>se siamo </a:t>
            </a:r>
            <a:r>
              <a:rPr lang="it-IT" sz="2000" dirty="0" smtClean="0"/>
              <a:t>legati alle nostre abitudini, cambiare </a:t>
            </a:r>
            <a:r>
              <a:rPr lang="it-IT" sz="2000" dirty="0"/>
              <a:t>il </a:t>
            </a:r>
            <a:r>
              <a:rPr lang="it-IT" sz="2000" dirty="0" smtClean="0"/>
              <a:t>pin / la password con regolarità è certamente di aiuto, in quanto nel </a:t>
            </a:r>
            <a:r>
              <a:rPr lang="it-IT" sz="2000" dirty="0"/>
              <a:t>tempo le macchie sullo schermo potrebbero rivelare </a:t>
            </a:r>
            <a:r>
              <a:rPr lang="it-IT" sz="2000" dirty="0" smtClean="0"/>
              <a:t>lo schema </a:t>
            </a:r>
            <a:r>
              <a:rPr lang="it-IT" sz="2000" dirty="0"/>
              <a:t>di </a:t>
            </a:r>
            <a:r>
              <a:rPr lang="it-IT" sz="2000" dirty="0" smtClean="0"/>
              <a:t>sblocco del dispositivo, diminuendone quindi la sicurezza.</a:t>
            </a:r>
          </a:p>
          <a:p>
            <a:pPr algn="just">
              <a:lnSpc>
                <a:spcPct val="120000"/>
              </a:lnSpc>
              <a:defRPr/>
            </a:pPr>
            <a:r>
              <a:rPr lang="it-IT" sz="2000" dirty="0" smtClean="0"/>
              <a:t>Sebbene siano tutte norme di buon senso, non tutti gli utenti, anche quelli professionali, adottano queste semplici regole per la gestione dei loro </a:t>
            </a:r>
            <a:r>
              <a:rPr lang="it-IT" sz="2000" dirty="0" err="1" smtClean="0"/>
              <a:t>device</a:t>
            </a:r>
            <a:r>
              <a:rPr lang="it-IT" sz="2000" dirty="0" smtClean="0"/>
              <a:t> mobili.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172</a:t>
            </a:fld>
            <a:endParaRPr lang="it-IT" dirty="0"/>
          </a:p>
        </p:txBody>
      </p:sp>
    </p:spTree>
    <p:extLst>
      <p:ext uri="{BB962C8B-B14F-4D97-AF65-F5344CB8AC3E}">
        <p14:creationId xmlns:p14="http://schemas.microsoft.com/office/powerpoint/2010/main" val="328545787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gestione dei </a:t>
            </a:r>
            <a:r>
              <a:rPr lang="it-IT" sz="2400" b="1" dirty="0" err="1">
                <a:solidFill>
                  <a:srgbClr val="F26200"/>
                </a:solidFill>
                <a:latin typeface="Georgia" panose="02040502050405020303" pitchFamily="18" charset="0"/>
              </a:rPr>
              <a:t>device</a:t>
            </a:r>
            <a:r>
              <a:rPr lang="it-IT" sz="2400" b="1" dirty="0">
                <a:solidFill>
                  <a:srgbClr val="F26200"/>
                </a:solidFill>
                <a:latin typeface="Georgia" panose="02040502050405020303" pitchFamily="18" charset="0"/>
              </a:rPr>
              <a:t> mobili</a:t>
            </a: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I </a:t>
            </a:r>
            <a:r>
              <a:rPr lang="it-IT" sz="2000" dirty="0"/>
              <a:t>dati memorizzati su telefoni sbloccati sono </a:t>
            </a:r>
            <a:r>
              <a:rPr lang="it-IT" sz="2000" dirty="0" smtClean="0"/>
              <a:t>vulnerabili </a:t>
            </a:r>
            <a:r>
              <a:rPr lang="it-IT" sz="2000" dirty="0"/>
              <a:t>se il dispositivo viene rubato. Per disattivare questa vulnerabilità, gli utenti dovrebbero </a:t>
            </a:r>
            <a:r>
              <a:rPr lang="it-IT" sz="2000" dirty="0" smtClean="0"/>
              <a:t>bloccare automaticamente il </a:t>
            </a:r>
            <a:r>
              <a:rPr lang="it-IT" sz="2000" dirty="0"/>
              <a:t>proprio </a:t>
            </a:r>
            <a:r>
              <a:rPr lang="it-IT" sz="2000" dirty="0" smtClean="0"/>
              <a:t>dispositivo dopo </a:t>
            </a:r>
            <a:r>
              <a:rPr lang="it-IT" sz="2000" dirty="0"/>
              <a:t>un periodo di inattività piuttosto breve, mai superiore ai cinque </a:t>
            </a:r>
            <a:r>
              <a:rPr lang="it-IT" sz="2000" dirty="0" smtClean="0"/>
              <a:t>minuti, richiedendo il reinserimento del codice </a:t>
            </a:r>
            <a:r>
              <a:rPr lang="it-IT" sz="2000" dirty="0"/>
              <a:t>di </a:t>
            </a:r>
            <a:r>
              <a:rPr lang="it-IT" sz="2000" dirty="0" smtClean="0"/>
              <a:t>accesso prima di un nuovo utilizzo.</a:t>
            </a:r>
          </a:p>
          <a:p>
            <a:pPr algn="just">
              <a:lnSpc>
                <a:spcPct val="120000"/>
              </a:lnSpc>
              <a:defRPr/>
            </a:pPr>
            <a:r>
              <a:rPr lang="it-IT" sz="2000" dirty="0" smtClean="0"/>
              <a:t>A maggior tutela della propria privacy, inoltre, le </a:t>
            </a:r>
            <a:r>
              <a:rPr lang="it-IT" sz="2000" dirty="0"/>
              <a:t>impostazioni del sistema operativo dello </a:t>
            </a:r>
            <a:r>
              <a:rPr lang="it-IT" sz="2000" dirty="0" err="1"/>
              <a:t>smartphone</a:t>
            </a:r>
            <a:r>
              <a:rPr lang="it-IT" sz="2000" dirty="0"/>
              <a:t> possono anche essere </a:t>
            </a:r>
            <a:r>
              <a:rPr lang="it-IT" sz="2000" dirty="0" smtClean="0"/>
              <a:t>settate </a:t>
            </a:r>
            <a:r>
              <a:rPr lang="it-IT" sz="2000" dirty="0"/>
              <a:t>per limitare il tipo di </a:t>
            </a:r>
            <a:r>
              <a:rPr lang="it-IT" sz="2000" dirty="0" smtClean="0"/>
              <a:t>informazioni visualizzabili </a:t>
            </a:r>
            <a:r>
              <a:rPr lang="it-IT" sz="2000" dirty="0"/>
              <a:t>sulla schermata di </a:t>
            </a:r>
            <a:r>
              <a:rPr lang="it-IT" sz="2000" dirty="0" smtClean="0"/>
              <a:t>blocco. </a:t>
            </a:r>
            <a:r>
              <a:rPr lang="it-IT" sz="2000" dirty="0"/>
              <a:t>Ad esempio, per impostazione predefinita, </a:t>
            </a:r>
            <a:r>
              <a:rPr lang="it-IT" sz="2000" dirty="0" smtClean="0"/>
              <a:t>i </a:t>
            </a:r>
            <a:r>
              <a:rPr lang="it-IT" sz="2000" dirty="0"/>
              <a:t>dispositivi </a:t>
            </a:r>
            <a:r>
              <a:rPr lang="it-IT" sz="2000" dirty="0" err="1"/>
              <a:t>Android</a:t>
            </a:r>
            <a:r>
              <a:rPr lang="it-IT" sz="2000" dirty="0"/>
              <a:t> e iOS </a:t>
            </a:r>
            <a:r>
              <a:rPr lang="it-IT" sz="2000" dirty="0" smtClean="0"/>
              <a:t>visualizzano i messaggi </a:t>
            </a:r>
            <a:r>
              <a:rPr lang="it-IT" sz="2000" dirty="0"/>
              <a:t>di testo in </a:t>
            </a:r>
            <a:r>
              <a:rPr lang="it-IT" sz="2000" dirty="0" smtClean="0"/>
              <a:t>arrivo quando il telefono è bloccato; ciò rappresenta </a:t>
            </a:r>
            <a:r>
              <a:rPr lang="it-IT" sz="2000" dirty="0"/>
              <a:t>ovviamente un </a:t>
            </a:r>
            <a:r>
              <a:rPr lang="it-IT" sz="2000" dirty="0" smtClean="0"/>
              <a:t>ulteriore problema </a:t>
            </a:r>
            <a:r>
              <a:rPr lang="it-IT" sz="2000" dirty="0"/>
              <a:t>di sicurezza se il dispositivo </a:t>
            </a:r>
            <a:r>
              <a:rPr lang="it-IT" sz="2000" dirty="0" smtClean="0"/>
              <a:t>viene rubato.</a:t>
            </a:r>
          </a:p>
          <a:p>
            <a:pPr algn="just">
              <a:lnSpc>
                <a:spcPct val="120000"/>
              </a:lnSpc>
              <a:defRPr/>
            </a:pPr>
            <a:r>
              <a:rPr lang="it-IT" sz="2000" dirty="0" smtClean="0"/>
              <a:t>Infine, gli </a:t>
            </a:r>
            <a:r>
              <a:rPr lang="it-IT" sz="2000" dirty="0"/>
              <a:t>utenti possono anche </a:t>
            </a:r>
            <a:r>
              <a:rPr lang="it-IT" sz="2000" dirty="0" smtClean="0"/>
              <a:t>scegliere una protezione maggiore, attivando </a:t>
            </a:r>
            <a:r>
              <a:rPr lang="it-IT" sz="2000" dirty="0"/>
              <a:t>un'opzione che cancelli i dati memorizzati sul proprio telefono dopo un determinato numero di tentativi di password </a:t>
            </a:r>
            <a:r>
              <a:rPr lang="it-IT" sz="2000" dirty="0" smtClean="0"/>
              <a:t>errati</a:t>
            </a:r>
            <a:r>
              <a:rPr lang="it-IT" sz="2000" dirty="0"/>
              <a:t> </a:t>
            </a:r>
            <a:r>
              <a:rPr lang="it-IT" sz="2000" dirty="0" smtClean="0"/>
              <a:t>(di solito 10).</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173</a:t>
            </a:fld>
            <a:endParaRPr lang="it-IT" dirty="0"/>
          </a:p>
        </p:txBody>
      </p:sp>
    </p:spTree>
    <p:extLst>
      <p:ext uri="{BB962C8B-B14F-4D97-AF65-F5344CB8AC3E}">
        <p14:creationId xmlns:p14="http://schemas.microsoft.com/office/powerpoint/2010/main" val="225440511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 servizi di </a:t>
            </a:r>
            <a:r>
              <a:rPr lang="it-IT" sz="2400" b="1" dirty="0" err="1" smtClean="0">
                <a:solidFill>
                  <a:srgbClr val="F26200"/>
                </a:solidFill>
                <a:latin typeface="Georgia" panose="02040502050405020303" pitchFamily="18" charset="0"/>
              </a:rPr>
              <a:t>geolocalizzazione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Anche </a:t>
            </a:r>
            <a:r>
              <a:rPr lang="it-IT" sz="2000" dirty="0"/>
              <a:t>i telefoni </a:t>
            </a:r>
            <a:r>
              <a:rPr lang="it-IT" sz="2000" dirty="0" smtClean="0"/>
              <a:t>smarriti o sottratti illecitamente </a:t>
            </a:r>
            <a:r>
              <a:rPr lang="it-IT" sz="2000" dirty="0"/>
              <a:t>non sono necessariamente </a:t>
            </a:r>
            <a:r>
              <a:rPr lang="it-IT" sz="2000" dirty="0" smtClean="0"/>
              <a:t>persi per </a:t>
            </a:r>
            <a:r>
              <a:rPr lang="it-IT" sz="2000" dirty="0"/>
              <a:t>sempre. Gli utenti possono </a:t>
            </a:r>
            <a:r>
              <a:rPr lang="it-IT" sz="2000" dirty="0" smtClean="0"/>
              <a:t>infatti abilitare </a:t>
            </a:r>
            <a:r>
              <a:rPr lang="it-IT" sz="2000" dirty="0"/>
              <a:t>un'impostazione </a:t>
            </a:r>
            <a:r>
              <a:rPr lang="it-IT" sz="2000" dirty="0" smtClean="0"/>
              <a:t>sui dispositivi che consenta loro di </a:t>
            </a:r>
            <a:r>
              <a:rPr lang="it-IT" sz="2000" dirty="0" err="1" smtClean="0"/>
              <a:t>geolocalizzare</a:t>
            </a:r>
            <a:r>
              <a:rPr lang="it-IT" sz="2000" dirty="0" smtClean="0"/>
              <a:t> i </a:t>
            </a:r>
            <a:r>
              <a:rPr lang="it-IT" sz="2000" dirty="0" err="1" smtClean="0"/>
              <a:t>device</a:t>
            </a:r>
            <a:r>
              <a:rPr lang="it-IT" sz="2000" dirty="0" smtClean="0"/>
              <a:t> in </a:t>
            </a:r>
            <a:r>
              <a:rPr lang="it-IT" sz="2000" dirty="0"/>
              <a:t>caso di smarrimento o </a:t>
            </a:r>
            <a:r>
              <a:rPr lang="it-IT" sz="2000" dirty="0" smtClean="0"/>
              <a:t>furto. (Tale servizio </a:t>
            </a:r>
            <a:r>
              <a:rPr lang="it-IT" sz="2000" dirty="0"/>
              <a:t>di recupero </a:t>
            </a:r>
            <a:r>
              <a:rPr lang="it-IT" sz="2000" dirty="0" smtClean="0"/>
              <a:t>è chiamato "Trova </a:t>
            </a:r>
            <a:r>
              <a:rPr lang="it-IT" sz="2000" dirty="0"/>
              <a:t>il mio </a:t>
            </a:r>
            <a:r>
              <a:rPr lang="it-IT" sz="2000" dirty="0" err="1" smtClean="0"/>
              <a:t>iPhone</a:t>
            </a:r>
            <a:r>
              <a:rPr lang="it-IT" sz="2000" dirty="0" smtClean="0"/>
              <a:t>" nei </a:t>
            </a:r>
            <a:r>
              <a:rPr lang="it-IT" sz="2000" dirty="0" err="1" smtClean="0"/>
              <a:t>dispositvi</a:t>
            </a:r>
            <a:r>
              <a:rPr lang="it-IT" sz="2000" dirty="0" smtClean="0"/>
              <a:t> Apple, mentre sui </a:t>
            </a:r>
            <a:r>
              <a:rPr lang="it-IT" sz="2000" dirty="0" err="1" smtClean="0"/>
              <a:t>device</a:t>
            </a:r>
            <a:r>
              <a:rPr lang="it-IT" sz="2000" dirty="0" smtClean="0"/>
              <a:t> </a:t>
            </a:r>
            <a:r>
              <a:rPr lang="it-IT" sz="2000" dirty="0" err="1" smtClean="0"/>
              <a:t>Android</a:t>
            </a:r>
            <a:r>
              <a:rPr lang="it-IT" sz="2000" dirty="0" smtClean="0"/>
              <a:t> </a:t>
            </a:r>
            <a:r>
              <a:rPr lang="it-IT" sz="2000" dirty="0"/>
              <a:t>è indicato come </a:t>
            </a:r>
            <a:r>
              <a:rPr lang="it-IT" sz="2000" dirty="0" smtClean="0"/>
              <a:t>"Gestione </a:t>
            </a:r>
            <a:r>
              <a:rPr lang="it-IT" sz="2000" dirty="0"/>
              <a:t>dispositivi </a:t>
            </a:r>
            <a:r>
              <a:rPr lang="it-IT" sz="2000" dirty="0" err="1" smtClean="0"/>
              <a:t>Android</a:t>
            </a:r>
            <a:r>
              <a:rPr lang="it-IT" sz="2000" dirty="0" smtClean="0"/>
              <a:t>". Per Microsoft lo strumento si chiama "Trova </a:t>
            </a:r>
            <a:r>
              <a:rPr lang="it-IT" sz="2000" dirty="0"/>
              <a:t>il mio </a:t>
            </a:r>
            <a:r>
              <a:rPr lang="it-IT" sz="2000" dirty="0" smtClean="0"/>
              <a:t>telefono").</a:t>
            </a:r>
          </a:p>
          <a:p>
            <a:pPr algn="just">
              <a:lnSpc>
                <a:spcPct val="120000"/>
              </a:lnSpc>
              <a:defRPr/>
            </a:pPr>
            <a:r>
              <a:rPr lang="it-IT" sz="2000" dirty="0" smtClean="0"/>
              <a:t>Ogni </a:t>
            </a:r>
            <a:r>
              <a:rPr lang="it-IT" sz="2000" dirty="0"/>
              <a:t>sistema consente agli utenti di </a:t>
            </a:r>
            <a:r>
              <a:rPr lang="it-IT" sz="2000" dirty="0" err="1" smtClean="0"/>
              <a:t>geolocalizzare</a:t>
            </a:r>
            <a:r>
              <a:rPr lang="it-IT" sz="2000" dirty="0" smtClean="0"/>
              <a:t> </a:t>
            </a:r>
            <a:r>
              <a:rPr lang="it-IT" sz="2000" dirty="0"/>
              <a:t>il proprio dispositivo su una mappa, bloccarlo con un </a:t>
            </a:r>
            <a:r>
              <a:rPr lang="it-IT" sz="2000" dirty="0" smtClean="0"/>
              <a:t>pin, </a:t>
            </a:r>
            <a:r>
              <a:rPr lang="it-IT" sz="2000" dirty="0"/>
              <a:t>farlo </a:t>
            </a:r>
            <a:r>
              <a:rPr lang="it-IT" sz="2000" dirty="0" smtClean="0"/>
              <a:t>squillare, far suonare </a:t>
            </a:r>
            <a:r>
              <a:rPr lang="it-IT" sz="2000" dirty="0"/>
              <a:t>un </a:t>
            </a:r>
            <a:r>
              <a:rPr lang="it-IT" sz="2000" dirty="0" smtClean="0"/>
              <a:t>allarme, visualizzare </a:t>
            </a:r>
            <a:r>
              <a:rPr lang="it-IT" sz="2000" dirty="0"/>
              <a:t>un messaggio </a:t>
            </a:r>
            <a:r>
              <a:rPr lang="it-IT" sz="2000" dirty="0" smtClean="0"/>
              <a:t>e, da ultimo, cancellare </a:t>
            </a:r>
            <a:r>
              <a:rPr lang="it-IT" sz="2000" dirty="0"/>
              <a:t>da remoto </a:t>
            </a:r>
            <a:r>
              <a:rPr lang="it-IT" sz="2000" dirty="0" smtClean="0"/>
              <a:t>i dati contenuti nel dispositivo</a:t>
            </a:r>
            <a:r>
              <a:rPr lang="it-IT" sz="2000" dirty="0"/>
              <a:t>. Tutte queste funzionalità sono </a:t>
            </a:r>
            <a:r>
              <a:rPr lang="it-IT" sz="2000" dirty="0" smtClean="0"/>
              <a:t>dei disincentivi per i malintenzionati, mentre possono essere utili strumenti per </a:t>
            </a:r>
            <a:r>
              <a:rPr lang="it-IT" sz="2000" dirty="0"/>
              <a:t>una persona onesta che </a:t>
            </a:r>
            <a:r>
              <a:rPr lang="it-IT" sz="2000" dirty="0" smtClean="0"/>
              <a:t>ritrovi un </a:t>
            </a:r>
            <a:r>
              <a:rPr lang="it-IT" sz="2000" dirty="0"/>
              <a:t>telefono </a:t>
            </a:r>
            <a:r>
              <a:rPr lang="it-IT" sz="2000" dirty="0" smtClean="0"/>
              <a:t>smarrito e voglia restituirlo al legittimo </a:t>
            </a:r>
            <a:r>
              <a:rPr lang="it-IT" sz="2000" dirty="0"/>
              <a:t>proprietario. Naturalmente, queste funzioni </a:t>
            </a:r>
            <a:r>
              <a:rPr lang="it-IT" sz="2000" dirty="0" smtClean="0"/>
              <a:t>sono attive </a:t>
            </a:r>
            <a:r>
              <a:rPr lang="it-IT" sz="2000" dirty="0"/>
              <a:t>solo se il dispositivo è acceso ed è connesso a una rete cellulare o wireless.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174</a:t>
            </a:fld>
            <a:endParaRPr lang="it-IT" dirty="0"/>
          </a:p>
        </p:txBody>
      </p:sp>
    </p:spTree>
    <p:extLst>
      <p:ext uri="{BB962C8B-B14F-4D97-AF65-F5344CB8AC3E}">
        <p14:creationId xmlns:p14="http://schemas.microsoft.com/office/powerpoint/2010/main" val="154423337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a:t>
            </a:r>
            <a:r>
              <a:rPr lang="it-IT" sz="2400" b="1" dirty="0" smtClean="0">
                <a:solidFill>
                  <a:srgbClr val="F26200"/>
                </a:solidFill>
                <a:latin typeface="Georgia" panose="02040502050405020303" pitchFamily="18" charset="0"/>
              </a:rPr>
              <a:t>riconnessione automatica alle reti </a:t>
            </a:r>
            <a:r>
              <a:rPr lang="it-IT" sz="2400" b="1" dirty="0" err="1" smtClean="0">
                <a:solidFill>
                  <a:srgbClr val="F26200"/>
                </a:solidFill>
                <a:latin typeface="Georgia" panose="02040502050405020303" pitchFamily="18" charset="0"/>
              </a:rPr>
              <a:t>wi-fi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7403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In precedenza abbiamo analizzato i problemi legati all'utilizzo di reti wireless di origine dubbia; tali rischi sono ampliati dall'utilizzo di </a:t>
            </a:r>
            <a:r>
              <a:rPr lang="it-IT" sz="2000" dirty="0" err="1" smtClean="0"/>
              <a:t>device</a:t>
            </a:r>
            <a:r>
              <a:rPr lang="it-IT" sz="2000" dirty="0" smtClean="0"/>
              <a:t> portatili che si connettono a reti aperte senza </a:t>
            </a:r>
            <a:r>
              <a:rPr lang="it-IT" sz="2000" dirty="0"/>
              <a:t>il </a:t>
            </a:r>
            <a:r>
              <a:rPr lang="it-IT" sz="2000" dirty="0" smtClean="0"/>
              <a:t>preventivo consenso (o </a:t>
            </a:r>
            <a:r>
              <a:rPr lang="it-IT" sz="2000" dirty="0"/>
              <a:t>la </a:t>
            </a:r>
            <a:r>
              <a:rPr lang="it-IT" sz="2000" dirty="0" smtClean="0"/>
              <a:t>conoscenza) dei proprietari. Ciò capita soprattutto quando in giro sono presenti punti di accesso con lo stesso nome (es. in una catena di bar o librerie): la </a:t>
            </a:r>
            <a:r>
              <a:rPr lang="it-IT" sz="2000" dirty="0"/>
              <a:t>prima volta che gli utenti si connettono a una di queste </a:t>
            </a:r>
            <a:r>
              <a:rPr lang="it-IT" sz="2000" dirty="0" smtClean="0"/>
              <a:t>reti</a:t>
            </a:r>
            <a:r>
              <a:rPr lang="it-IT" sz="2000" dirty="0"/>
              <a:t>, devono fare una scelta </a:t>
            </a:r>
            <a:r>
              <a:rPr lang="it-IT" sz="2000" dirty="0" smtClean="0"/>
              <a:t>esplicita; in </a:t>
            </a:r>
            <a:r>
              <a:rPr lang="it-IT" sz="2000" dirty="0"/>
              <a:t>tutte le successive </a:t>
            </a:r>
            <a:r>
              <a:rPr lang="it-IT" sz="2000" dirty="0" smtClean="0"/>
              <a:t>sessioni, </a:t>
            </a:r>
            <a:r>
              <a:rPr lang="it-IT" sz="2000" dirty="0"/>
              <a:t>tuttavia, i </a:t>
            </a:r>
            <a:r>
              <a:rPr lang="it-IT" sz="2000" dirty="0" smtClean="0"/>
              <a:t>dispositivi </a:t>
            </a:r>
            <a:r>
              <a:rPr lang="it-IT" sz="2000" dirty="0"/>
              <a:t>mobili (per impostazione predefinita) ricordano i nomi delle reti utilizzate in precedenza e </a:t>
            </a:r>
            <a:r>
              <a:rPr lang="it-IT" sz="2000" dirty="0" smtClean="0"/>
              <a:t>si riconnettono </a:t>
            </a:r>
            <a:r>
              <a:rPr lang="it-IT" sz="2000" dirty="0"/>
              <a:t>ogni volta che è possibile </a:t>
            </a:r>
            <a:r>
              <a:rPr lang="it-IT" sz="2000" dirty="0" smtClean="0"/>
              <a:t>farlo.</a:t>
            </a:r>
          </a:p>
          <a:p>
            <a:pPr algn="just">
              <a:lnSpc>
                <a:spcPct val="120000"/>
              </a:lnSpc>
              <a:defRPr/>
            </a:pPr>
            <a:r>
              <a:rPr lang="it-IT" sz="2000" dirty="0" smtClean="0"/>
              <a:t>I </a:t>
            </a:r>
            <a:r>
              <a:rPr lang="it-IT" sz="2000" dirty="0"/>
              <a:t>pericoli associati a questa </a:t>
            </a:r>
            <a:r>
              <a:rPr lang="it-IT" sz="2000" dirty="0" smtClean="0"/>
              <a:t>pratica di riconnessione </a:t>
            </a:r>
            <a:r>
              <a:rPr lang="it-IT" sz="2000" dirty="0"/>
              <a:t>automatica sono </a:t>
            </a:r>
            <a:r>
              <a:rPr lang="it-IT" sz="2000" dirty="0" smtClean="0"/>
              <a:t>reali. Non esiste infatti nessun impedimento affinché un criminale decida di creare una </a:t>
            </a:r>
            <a:r>
              <a:rPr lang="it-IT" sz="2000" dirty="0"/>
              <a:t>rete wireless </a:t>
            </a:r>
            <a:r>
              <a:rPr lang="it-IT" sz="2000" dirty="0" smtClean="0"/>
              <a:t>utilizzando un nome identico ad una rete aperta sicura. Questo escamotage può </a:t>
            </a:r>
            <a:r>
              <a:rPr lang="it-IT" sz="2000" dirty="0"/>
              <a:t>facilmente </a:t>
            </a:r>
            <a:r>
              <a:rPr lang="it-IT" sz="2000" dirty="0" smtClean="0"/>
              <a:t>far cadere in trappola </a:t>
            </a:r>
            <a:r>
              <a:rPr lang="it-IT" sz="2000" dirty="0"/>
              <a:t>gli utenti </a:t>
            </a:r>
            <a:r>
              <a:rPr lang="it-IT" sz="2000" dirty="0" smtClean="0"/>
              <a:t>disattenti o i </a:t>
            </a:r>
            <a:r>
              <a:rPr lang="it-IT" sz="2000" dirty="0"/>
              <a:t>cui dispositivi sono </a:t>
            </a:r>
            <a:r>
              <a:rPr lang="it-IT" sz="2000" dirty="0" smtClean="0"/>
              <a:t>indotti </a:t>
            </a:r>
            <a:r>
              <a:rPr lang="it-IT" sz="2000" dirty="0"/>
              <a:t>a connettersi </a:t>
            </a:r>
            <a:r>
              <a:rPr lang="it-IT" sz="2000" dirty="0" smtClean="0"/>
              <a:t>ad </a:t>
            </a:r>
            <a:r>
              <a:rPr lang="it-IT" sz="2000" dirty="0"/>
              <a:t>una rete </a:t>
            </a:r>
            <a:r>
              <a:rPr lang="it-IT" sz="2000" dirty="0" smtClean="0"/>
              <a:t>contraffatta. Anche </a:t>
            </a:r>
            <a:r>
              <a:rPr lang="it-IT" sz="2000" dirty="0"/>
              <a:t>quando il telefono non viene utilizzato attivamente, </a:t>
            </a:r>
            <a:r>
              <a:rPr lang="it-IT" sz="2000" dirty="0" smtClean="0"/>
              <a:t>infatti, </a:t>
            </a:r>
            <a:r>
              <a:rPr lang="it-IT" sz="2000" dirty="0"/>
              <a:t>le </a:t>
            </a:r>
            <a:r>
              <a:rPr lang="it-IT" sz="2000" dirty="0" err="1"/>
              <a:t>app</a:t>
            </a:r>
            <a:r>
              <a:rPr lang="it-IT" sz="2000" dirty="0"/>
              <a:t> sul telefono </a:t>
            </a:r>
            <a:r>
              <a:rPr lang="it-IT" sz="2000" dirty="0" smtClean="0"/>
              <a:t>(quali posta elettronica, </a:t>
            </a:r>
            <a:r>
              <a:rPr lang="it-IT" sz="2000" dirty="0"/>
              <a:t>social media, calendario, </a:t>
            </a:r>
            <a:r>
              <a:rPr lang="it-IT" sz="2000" dirty="0" smtClean="0"/>
              <a:t>mappe, …) trasmettono </a:t>
            </a:r>
            <a:r>
              <a:rPr lang="it-IT" sz="2000" dirty="0"/>
              <a:t>e ricevono </a:t>
            </a:r>
            <a:r>
              <a:rPr lang="it-IT" sz="2000" dirty="0" smtClean="0"/>
              <a:t>dati e credenziali.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175</a:t>
            </a:fld>
            <a:endParaRPr lang="it-IT" dirty="0"/>
          </a:p>
        </p:txBody>
      </p:sp>
    </p:spTree>
    <p:extLst>
      <p:ext uri="{BB962C8B-B14F-4D97-AF65-F5344CB8AC3E}">
        <p14:creationId xmlns:p14="http://schemas.microsoft.com/office/powerpoint/2010/main" val="379599254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riconnessione automatica alle reti </a:t>
            </a:r>
            <a:r>
              <a:rPr lang="it-IT" sz="2400" b="1" dirty="0" err="1">
                <a:solidFill>
                  <a:srgbClr val="F26200"/>
                </a:solidFill>
                <a:latin typeface="Georgia" panose="02040502050405020303" pitchFamily="18" charset="0"/>
              </a:rPr>
              <a:t>wi-fi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78565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Un malintenzionato </a:t>
            </a:r>
            <a:r>
              <a:rPr lang="it-IT" sz="2000" dirty="0"/>
              <a:t>può </a:t>
            </a:r>
            <a:r>
              <a:rPr lang="it-IT" sz="2000" dirty="0" smtClean="0"/>
              <a:t>quindi facilmente </a:t>
            </a:r>
            <a:r>
              <a:rPr lang="it-IT" sz="2000" dirty="0"/>
              <a:t>raccogliere una grande quantità di informazioni sugli </a:t>
            </a:r>
            <a:r>
              <a:rPr lang="it-IT" sz="2000" dirty="0" smtClean="0"/>
              <a:t>utenti, </a:t>
            </a:r>
            <a:r>
              <a:rPr lang="it-IT" sz="2000" dirty="0"/>
              <a:t>i cui </a:t>
            </a:r>
            <a:r>
              <a:rPr lang="it-IT" sz="2000" dirty="0" err="1"/>
              <a:t>smartphone</a:t>
            </a:r>
            <a:r>
              <a:rPr lang="it-IT" sz="2000" dirty="0"/>
              <a:t> sono connessi a una rete </a:t>
            </a:r>
            <a:r>
              <a:rPr lang="it-IT" sz="2000" dirty="0" err="1" smtClean="0"/>
              <a:t>contraffata</a:t>
            </a:r>
            <a:r>
              <a:rPr lang="it-IT" sz="2000" dirty="0" smtClean="0"/>
              <a:t>, a loro completa insaputa.</a:t>
            </a:r>
          </a:p>
          <a:p>
            <a:pPr algn="just">
              <a:lnSpc>
                <a:spcPct val="120000"/>
              </a:lnSpc>
              <a:defRPr/>
            </a:pPr>
            <a:endParaRPr lang="it-IT" sz="2000" dirty="0"/>
          </a:p>
          <a:p>
            <a:pPr algn="just">
              <a:lnSpc>
                <a:spcPct val="120000"/>
              </a:lnSpc>
              <a:defRPr/>
            </a:pPr>
            <a:r>
              <a:rPr lang="it-IT" sz="2000" dirty="0" smtClean="0"/>
              <a:t>Alcune semplici regole possono aiutare l'utente a proteggersi </a:t>
            </a:r>
            <a:r>
              <a:rPr lang="it-IT" sz="2000" dirty="0"/>
              <a:t>dall'acquisizione </a:t>
            </a:r>
            <a:r>
              <a:rPr lang="it-IT" sz="2000" dirty="0" smtClean="0"/>
              <a:t>passiva dei dati. </a:t>
            </a:r>
            <a:r>
              <a:rPr lang="it-IT" sz="2000" dirty="0"/>
              <a:t>Innanzitutto, </a:t>
            </a:r>
            <a:r>
              <a:rPr lang="it-IT" sz="2000" dirty="0" smtClean="0"/>
              <a:t>è opportuno tenere sempre disattivato </a:t>
            </a:r>
            <a:r>
              <a:rPr lang="it-IT" sz="2000" dirty="0"/>
              <a:t>il </a:t>
            </a:r>
            <a:r>
              <a:rPr lang="it-IT" sz="2000" dirty="0" err="1" smtClean="0"/>
              <a:t>wi-fi</a:t>
            </a:r>
            <a:r>
              <a:rPr lang="it-IT" sz="2000" dirty="0" smtClean="0"/>
              <a:t> </a:t>
            </a:r>
            <a:r>
              <a:rPr lang="it-IT" sz="2000" dirty="0"/>
              <a:t>su tutti i </a:t>
            </a:r>
            <a:r>
              <a:rPr lang="it-IT" sz="2000" dirty="0" smtClean="0"/>
              <a:t>dispositivi, </a:t>
            </a:r>
            <a:r>
              <a:rPr lang="it-IT" sz="2000" dirty="0"/>
              <a:t>quando non </a:t>
            </a:r>
            <a:r>
              <a:rPr lang="it-IT" sz="2000" dirty="0" smtClean="0"/>
              <a:t>lo stiamo effettivamente utilizzando. Inoltre è importante disattivare l'opzione di auto-connessione alle reti conosciute, eliminando dalla cronologia quelle reti pubbliche che prevediamo di non utilizzare in futuro.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176</a:t>
            </a:fld>
            <a:endParaRPr lang="it-IT" dirty="0"/>
          </a:p>
        </p:txBody>
      </p:sp>
    </p:spTree>
    <p:extLst>
      <p:ext uri="{BB962C8B-B14F-4D97-AF65-F5344CB8AC3E}">
        <p14:creationId xmlns:p14="http://schemas.microsoft.com/office/powerpoint/2010/main" val="26893651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 tecnologia Bluetooth</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47897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Un altro canale di </a:t>
            </a:r>
            <a:r>
              <a:rPr lang="it-IT" sz="2000" dirty="0"/>
              <a:t>accesso per i malintenzionati ai </a:t>
            </a:r>
            <a:r>
              <a:rPr lang="it-IT" sz="2000" dirty="0" smtClean="0"/>
              <a:t>nostri dispositivi mobili è la </a:t>
            </a:r>
            <a:r>
              <a:rPr lang="it-IT" sz="2000" dirty="0"/>
              <a:t>tecnologia </a:t>
            </a:r>
            <a:r>
              <a:rPr lang="it-IT" sz="2000" dirty="0" smtClean="0"/>
              <a:t>Bluetooth, ossia un </a:t>
            </a:r>
            <a:r>
              <a:rPr lang="it-IT" sz="2000" dirty="0"/>
              <a:t>protocollo wireless sviluppato nei primi anni '90 per la comunicazione a corto raggio tra dispositivi dotati </a:t>
            </a:r>
            <a:r>
              <a:rPr lang="it-IT" sz="2000" dirty="0" smtClean="0"/>
              <a:t>della stessa tecnologia</a:t>
            </a:r>
            <a:r>
              <a:rPr lang="it-IT" sz="2000" dirty="0"/>
              <a:t>. </a:t>
            </a:r>
            <a:r>
              <a:rPr lang="it-IT" sz="2000" dirty="0" smtClean="0"/>
              <a:t>Lo utilizziamo regolarmente in numerose occasioni: per connettere i nostri </a:t>
            </a:r>
            <a:r>
              <a:rPr lang="it-IT" sz="2000" dirty="0" err="1" smtClean="0"/>
              <a:t>device</a:t>
            </a:r>
            <a:r>
              <a:rPr lang="it-IT" sz="2000" dirty="0" smtClean="0"/>
              <a:t> portatili con il vivavoce in auto, le cuffie o uno speaker, oppure per far parlare tastiere </a:t>
            </a:r>
            <a:r>
              <a:rPr lang="it-IT" sz="2000" dirty="0"/>
              <a:t>e mouse wireless </a:t>
            </a:r>
            <a:r>
              <a:rPr lang="it-IT" sz="2000" dirty="0" smtClean="0"/>
              <a:t>con il nostro computer.</a:t>
            </a:r>
            <a:r>
              <a:rPr lang="it-IT" sz="2000" dirty="0"/>
              <a:t> </a:t>
            </a:r>
            <a:r>
              <a:rPr lang="it-IT" sz="2000" dirty="0" smtClean="0"/>
              <a:t>Il </a:t>
            </a:r>
            <a:r>
              <a:rPr lang="it-IT" sz="2000" dirty="0"/>
              <a:t>Bluetooth può essere </a:t>
            </a:r>
            <a:r>
              <a:rPr lang="it-IT" sz="2000" dirty="0" smtClean="0"/>
              <a:t>anche utilizzato </a:t>
            </a:r>
            <a:r>
              <a:rPr lang="it-IT" sz="2000" dirty="0"/>
              <a:t>per il trasferimento dei </a:t>
            </a:r>
            <a:r>
              <a:rPr lang="it-IT" sz="2000" dirty="0" smtClean="0"/>
              <a:t>dati direttamente </a:t>
            </a:r>
            <a:r>
              <a:rPr lang="it-IT" sz="2000" dirty="0"/>
              <a:t>tra due </a:t>
            </a:r>
            <a:r>
              <a:rPr lang="it-IT" sz="2000" dirty="0" smtClean="0"/>
              <a:t>dispositivi, sebbene pochi utenti ne facciamo ancora uso o ne siano addirittura a conoscenza. È proprio questa </a:t>
            </a:r>
            <a:r>
              <a:rPr lang="it-IT" sz="2000" dirty="0"/>
              <a:t>capacità di trasferimento dati a corto raggio </a:t>
            </a:r>
            <a:r>
              <a:rPr lang="it-IT" sz="2000" dirty="0" smtClean="0"/>
              <a:t>che può risultare pericolosa </a:t>
            </a:r>
            <a:r>
              <a:rPr lang="it-IT" sz="2000" dirty="0"/>
              <a:t>per gli utenti </a:t>
            </a:r>
            <a:r>
              <a:rPr lang="it-IT" sz="2000" dirty="0" smtClean="0"/>
              <a:t>inesperti.</a:t>
            </a:r>
            <a:endParaRPr lang="it-IT" sz="2000" dirty="0"/>
          </a:p>
          <a:p>
            <a:pPr algn="just">
              <a:lnSpc>
                <a:spcPct val="120000"/>
              </a:lnSpc>
              <a:defRPr/>
            </a:pPr>
            <a:endParaRPr lang="it-IT" sz="2000" dirty="0" smtClean="0"/>
          </a:p>
          <a:p>
            <a:pPr algn="just">
              <a:lnSpc>
                <a:spcPct val="120000"/>
              </a:lnSpc>
              <a:defRPr/>
            </a:pPr>
            <a:r>
              <a:rPr lang="it-IT" sz="2000" dirty="0" smtClean="0"/>
              <a:t>Come nel caso del </a:t>
            </a:r>
            <a:r>
              <a:rPr lang="it-IT" sz="2000" dirty="0" err="1" smtClean="0"/>
              <a:t>wi-fi</a:t>
            </a:r>
            <a:r>
              <a:rPr lang="it-IT" sz="2000" dirty="0" smtClean="0"/>
              <a:t>, è importante </a:t>
            </a:r>
            <a:r>
              <a:rPr lang="it-IT" sz="2000" dirty="0"/>
              <a:t>disattivare completamente il Bluetooth se non è necessario che </a:t>
            </a:r>
            <a:r>
              <a:rPr lang="it-IT" sz="2000" dirty="0" smtClean="0"/>
              <a:t>rimanga acceso, o quantomeno è opportuno disabilitare l'opzione di rilevamento del dispositivo da parte di altri </a:t>
            </a:r>
            <a:r>
              <a:rPr lang="it-IT" sz="2000" dirty="0" err="1" smtClean="0"/>
              <a:t>device</a:t>
            </a:r>
            <a:r>
              <a:rPr lang="it-IT" sz="2000" dirty="0" smtClean="0"/>
              <a:t>. Ciò </a:t>
            </a:r>
            <a:r>
              <a:rPr lang="it-IT" sz="2000" dirty="0"/>
              <a:t>renderà il </a:t>
            </a:r>
            <a:r>
              <a:rPr lang="it-IT" sz="2000" dirty="0" smtClean="0"/>
              <a:t>nostro </a:t>
            </a:r>
            <a:r>
              <a:rPr lang="it-IT" sz="2000" dirty="0"/>
              <a:t>telefono invisibile agli altri </a:t>
            </a:r>
            <a:r>
              <a:rPr lang="it-IT" sz="2000" dirty="0" smtClean="0"/>
              <a:t>dispositivi, rendendolo meno vulnerabile agli attacchi. Nel caso in cui dovessimo ricevere dei messaggi sul display del telefono o del </a:t>
            </a:r>
            <a:r>
              <a:rPr lang="it-IT" sz="2000" dirty="0" err="1" smtClean="0"/>
              <a:t>tablet</a:t>
            </a:r>
            <a:r>
              <a:rPr lang="it-IT" sz="2000" dirty="0" smtClean="0"/>
              <a:t>, non cliccare automaticamente su "OK" o "Accetta" per avviare un </a:t>
            </a:r>
            <a:r>
              <a:rPr lang="it-IT" sz="2000" dirty="0"/>
              <a:t>trasferimento di </a:t>
            </a:r>
            <a:r>
              <a:rPr lang="it-IT" sz="2000" dirty="0" smtClean="0"/>
              <a:t>file, se non siamo stati noi a richiederlo.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177</a:t>
            </a:fld>
            <a:endParaRPr lang="it-IT" dirty="0"/>
          </a:p>
        </p:txBody>
      </p:sp>
    </p:spTree>
    <p:extLst>
      <p:ext uri="{BB962C8B-B14F-4D97-AF65-F5344CB8AC3E}">
        <p14:creationId xmlns:p14="http://schemas.microsoft.com/office/powerpoint/2010/main" val="43942874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 </a:t>
            </a:r>
            <a:r>
              <a:rPr lang="it-IT" sz="2400" b="1" dirty="0" err="1" smtClean="0">
                <a:solidFill>
                  <a:srgbClr val="F26200"/>
                </a:solidFill>
                <a:latin typeface="Georgia" panose="02040502050405020303" pitchFamily="18" charset="0"/>
              </a:rPr>
              <a:t>malware</a:t>
            </a:r>
            <a:r>
              <a:rPr lang="it-IT" sz="2400" b="1" dirty="0" smtClean="0">
                <a:solidFill>
                  <a:srgbClr val="F26200"/>
                </a:solidFill>
                <a:latin typeface="Georgia" panose="02040502050405020303" pitchFamily="18" charset="0"/>
              </a:rPr>
              <a:t> per dispositivi mobili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821763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Come visto in precedenza, il </a:t>
            </a:r>
            <a:r>
              <a:rPr lang="it-IT" sz="2000" dirty="0" err="1"/>
              <a:t>malware</a:t>
            </a:r>
            <a:r>
              <a:rPr lang="it-IT" sz="2000" dirty="0"/>
              <a:t> è un software progettato per raggiungere </a:t>
            </a:r>
            <a:r>
              <a:rPr lang="it-IT" sz="2000" dirty="0" smtClean="0"/>
              <a:t>intenti </a:t>
            </a:r>
            <a:r>
              <a:rPr lang="it-IT" sz="2000" dirty="0"/>
              <a:t>malevoli, che gli utenti non intendevano installare e </a:t>
            </a:r>
            <a:r>
              <a:rPr lang="it-IT" sz="2000" dirty="0" smtClean="0"/>
              <a:t>di cui sono probabilmente ignari della presenza sui loro dispositivi. Sebbene storicamente i </a:t>
            </a:r>
            <a:r>
              <a:rPr lang="it-IT" sz="2000" dirty="0" err="1"/>
              <a:t>malware</a:t>
            </a:r>
            <a:r>
              <a:rPr lang="it-IT" sz="2000" dirty="0"/>
              <a:t> </a:t>
            </a:r>
            <a:r>
              <a:rPr lang="it-IT" sz="2000" dirty="0" smtClean="0"/>
              <a:t>abbiano infettato principalmente i computer, non </a:t>
            </a:r>
            <a:r>
              <a:rPr lang="it-IT" sz="2000" dirty="0"/>
              <a:t>sorprende che </a:t>
            </a:r>
            <a:r>
              <a:rPr lang="it-IT" sz="2000" dirty="0" smtClean="0"/>
              <a:t>oggi questa </a:t>
            </a:r>
            <a:r>
              <a:rPr lang="it-IT" sz="2000" dirty="0"/>
              <a:t>minaccia non sia più </a:t>
            </a:r>
            <a:r>
              <a:rPr lang="it-IT" sz="2000" dirty="0" smtClean="0"/>
              <a:t>limitata a tali dispositivi, ma tenda ad infettare anche </a:t>
            </a:r>
            <a:r>
              <a:rPr lang="it-IT" sz="2000" dirty="0" err="1" smtClean="0"/>
              <a:t>smartphone</a:t>
            </a:r>
            <a:r>
              <a:rPr lang="it-IT" sz="2000" dirty="0" smtClean="0"/>
              <a:t> e </a:t>
            </a:r>
            <a:r>
              <a:rPr lang="it-IT" sz="2000" dirty="0" err="1" smtClean="0"/>
              <a:t>tablet</a:t>
            </a:r>
            <a:r>
              <a:rPr lang="it-IT" sz="2000" dirty="0" smtClean="0"/>
              <a:t>. La diffusione di </a:t>
            </a:r>
            <a:r>
              <a:rPr lang="it-IT" sz="2000" dirty="0" err="1" smtClean="0"/>
              <a:t>malware</a:t>
            </a:r>
            <a:r>
              <a:rPr lang="it-IT" sz="2000" dirty="0" smtClean="0"/>
              <a:t> sui dispositivi mobili ha registrato recentemente tassi di crescita annuali a tre cifre!</a:t>
            </a:r>
          </a:p>
          <a:p>
            <a:pPr algn="just">
              <a:lnSpc>
                <a:spcPct val="120000"/>
              </a:lnSpc>
              <a:defRPr/>
            </a:pPr>
            <a:endParaRPr lang="it-IT" sz="2000" dirty="0"/>
          </a:p>
          <a:p>
            <a:pPr algn="just">
              <a:lnSpc>
                <a:spcPct val="120000"/>
              </a:lnSpc>
              <a:defRPr/>
            </a:pPr>
            <a:r>
              <a:rPr lang="it-IT" sz="2000" dirty="0" smtClean="0"/>
              <a:t>Sfruttando infatti la </a:t>
            </a:r>
            <a:r>
              <a:rPr lang="it-IT" sz="2000" dirty="0"/>
              <a:t>popolarità di </a:t>
            </a:r>
            <a:r>
              <a:rPr lang="it-IT" sz="2000" dirty="0" smtClean="0"/>
              <a:t>alcune </a:t>
            </a:r>
            <a:r>
              <a:rPr lang="it-IT" sz="2000" dirty="0" err="1" smtClean="0"/>
              <a:t>app</a:t>
            </a:r>
            <a:r>
              <a:rPr lang="it-IT" sz="2000" dirty="0" smtClean="0"/>
              <a:t>, gli hacker cercano </a:t>
            </a:r>
            <a:r>
              <a:rPr lang="it-IT" sz="2000" dirty="0"/>
              <a:t>di </a:t>
            </a:r>
            <a:r>
              <a:rPr lang="it-IT" sz="2000" dirty="0" smtClean="0"/>
              <a:t>emularle, includendo in esse varianti di codici maligno, per indurre gli </a:t>
            </a:r>
            <a:r>
              <a:rPr lang="it-IT" sz="2000" dirty="0"/>
              <a:t>utenti a scaricare i loro programmi. </a:t>
            </a:r>
            <a:r>
              <a:rPr lang="it-IT" sz="2000" dirty="0" smtClean="0"/>
              <a:t>La piattaforma mobile più colpita sembra essere quella </a:t>
            </a:r>
            <a:r>
              <a:rPr lang="it-IT" sz="2000" dirty="0" err="1" smtClean="0"/>
              <a:t>Android</a:t>
            </a:r>
            <a:r>
              <a:rPr lang="it-IT" sz="2000" dirty="0" smtClean="0"/>
              <a:t>, in quanto maggiormente aperta nei confronti </a:t>
            </a:r>
            <a:r>
              <a:rPr lang="it-IT" sz="2000" dirty="0"/>
              <a:t>degli sviluppatori (ma anche gli altri sistemi operativi non sono immuni da questa minaccia). </a:t>
            </a:r>
            <a:r>
              <a:rPr lang="it-IT" sz="2000" dirty="0" smtClean="0"/>
              <a:t>La </a:t>
            </a:r>
            <a:r>
              <a:rPr lang="it-IT" sz="2000" dirty="0"/>
              <a:t>maggior parte di </a:t>
            </a:r>
            <a:r>
              <a:rPr lang="it-IT" sz="2000" dirty="0" smtClean="0"/>
              <a:t>questo software corrotto proviene </a:t>
            </a:r>
            <a:r>
              <a:rPr lang="it-IT" sz="2000" dirty="0"/>
              <a:t>da </a:t>
            </a:r>
            <a:r>
              <a:rPr lang="it-IT" sz="2000" dirty="0" err="1"/>
              <a:t>app</a:t>
            </a:r>
            <a:r>
              <a:rPr lang="it-IT" sz="2000" dirty="0"/>
              <a:t> </a:t>
            </a:r>
            <a:r>
              <a:rPr lang="it-IT" sz="2000" dirty="0" err="1"/>
              <a:t>store</a:t>
            </a:r>
            <a:r>
              <a:rPr lang="it-IT" sz="2000" dirty="0"/>
              <a:t> di terze </a:t>
            </a:r>
            <a:r>
              <a:rPr lang="it-IT" sz="2000" dirty="0" smtClean="0"/>
              <a:t>parti e non dai market </a:t>
            </a:r>
            <a:r>
              <a:rPr lang="it-IT" sz="2000" dirty="0" err="1" smtClean="0"/>
              <a:t>place</a:t>
            </a:r>
            <a:r>
              <a:rPr lang="it-IT" sz="2000" dirty="0" smtClean="0"/>
              <a:t> ufficiali dei produttori dei sistemi operativi, </a:t>
            </a:r>
            <a:r>
              <a:rPr lang="it-IT" sz="2000" dirty="0"/>
              <a:t>che utilizzano </a:t>
            </a:r>
            <a:r>
              <a:rPr lang="it-IT" sz="2000" dirty="0" smtClean="0"/>
              <a:t>invece regole </a:t>
            </a:r>
            <a:r>
              <a:rPr lang="it-IT" sz="2000" dirty="0"/>
              <a:t>e criteri di screening </a:t>
            </a:r>
            <a:r>
              <a:rPr lang="it-IT" sz="2000" dirty="0" smtClean="0"/>
              <a:t>per rilevare l'eventuale presenza di codici infetti nelle </a:t>
            </a:r>
            <a:r>
              <a:rPr lang="it-IT" sz="2000" dirty="0" err="1" smtClean="0"/>
              <a:t>app</a:t>
            </a:r>
            <a:r>
              <a:rPr lang="it-IT" sz="2000" dirty="0" smtClean="0"/>
              <a:t> da loro proposte. Un modo efficace per evitare </a:t>
            </a:r>
            <a:r>
              <a:rPr lang="it-IT" sz="2000" dirty="0"/>
              <a:t>queste trappole </a:t>
            </a:r>
            <a:r>
              <a:rPr lang="it-IT" sz="2000" dirty="0" smtClean="0"/>
              <a:t>è quindi quello di utilizzare sempre il canale ufficiale di download delle applicazioni, senza cercare scorciatoie per risparmiare magari sul costo del prodotto.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178</a:t>
            </a:fld>
            <a:endParaRPr lang="it-IT" dirty="0"/>
          </a:p>
        </p:txBody>
      </p:sp>
    </p:spTree>
    <p:extLst>
      <p:ext uri="{BB962C8B-B14F-4D97-AF65-F5344CB8AC3E}">
        <p14:creationId xmlns:p14="http://schemas.microsoft.com/office/powerpoint/2010/main" val="160078356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 </a:t>
            </a:r>
            <a:r>
              <a:rPr lang="it-IT" sz="2400" b="1" dirty="0" err="1">
                <a:solidFill>
                  <a:srgbClr val="F26200"/>
                </a:solidFill>
                <a:latin typeface="Georgia" panose="02040502050405020303" pitchFamily="18" charset="0"/>
              </a:rPr>
              <a:t>malware</a:t>
            </a:r>
            <a:r>
              <a:rPr lang="it-IT" sz="2400" b="1" dirty="0">
                <a:solidFill>
                  <a:srgbClr val="F26200"/>
                </a:solidFill>
                <a:latin typeface="Georgia" panose="02040502050405020303" pitchFamily="18" charset="0"/>
              </a:rPr>
              <a:t> per dispositivi mobili</a:t>
            </a:r>
          </a:p>
        </p:txBody>
      </p:sp>
      <p:sp>
        <p:nvSpPr>
          <p:cNvPr id="11" name="Text Box 6"/>
          <p:cNvSpPr txBox="1">
            <a:spLocks noChangeArrowheads="1"/>
          </p:cNvSpPr>
          <p:nvPr/>
        </p:nvSpPr>
        <p:spPr bwMode="auto">
          <a:xfrm>
            <a:off x="414743" y="1124744"/>
            <a:ext cx="8322696" cy="26437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Per rafforzare il livello di sicurezza del proprio dispositivo contro i </a:t>
            </a:r>
            <a:r>
              <a:rPr lang="it-IT" sz="2000" dirty="0" err="1" smtClean="0"/>
              <a:t>malware</a:t>
            </a:r>
            <a:r>
              <a:rPr lang="it-IT" sz="2000" dirty="0" smtClean="0"/>
              <a:t>, sono oggi disponibili in commercio programmi antivirus e </a:t>
            </a:r>
            <a:r>
              <a:rPr lang="it-IT" sz="2000" dirty="0" err="1" smtClean="0"/>
              <a:t>antimalware</a:t>
            </a:r>
            <a:r>
              <a:rPr lang="it-IT" sz="2000" dirty="0" smtClean="0"/>
              <a:t>, molto simili a quelli specifici per i computer, come </a:t>
            </a:r>
            <a:r>
              <a:rPr lang="it-IT" sz="2000" dirty="0" err="1" smtClean="0"/>
              <a:t>Avira</a:t>
            </a:r>
            <a:r>
              <a:rPr lang="it-IT" sz="2000" dirty="0" smtClean="0"/>
              <a:t> Mobile </a:t>
            </a:r>
            <a:r>
              <a:rPr lang="it-IT" sz="2000" dirty="0"/>
              <a:t>Security (</a:t>
            </a:r>
            <a:r>
              <a:rPr lang="it-IT" sz="2000" dirty="0">
                <a:hlinkClick r:id="rId3"/>
              </a:rPr>
              <a:t>https://</a:t>
            </a:r>
            <a:r>
              <a:rPr lang="it-IT" sz="2000" dirty="0" smtClean="0">
                <a:hlinkClick r:id="rId3"/>
              </a:rPr>
              <a:t>itunes.apple.com/it/app/avira-mobile-security/id692893556?mt=8</a:t>
            </a:r>
            <a:r>
              <a:rPr lang="it-IT" sz="2000" dirty="0" smtClean="0"/>
              <a:t>) per dispositivi Apple </a:t>
            </a:r>
            <a:r>
              <a:rPr lang="it-IT" sz="2000" dirty="0"/>
              <a:t>o AVG (</a:t>
            </a:r>
            <a:r>
              <a:rPr lang="it-IT" sz="2000" dirty="0">
                <a:hlinkClick r:id="rId4"/>
              </a:rPr>
              <a:t>https://</a:t>
            </a:r>
            <a:r>
              <a:rPr lang="it-IT" sz="2000" dirty="0" smtClean="0">
                <a:hlinkClick r:id="rId4"/>
              </a:rPr>
              <a:t>play.google.com/store/apps/details?id=com.antivirus</a:t>
            </a:r>
            <a:r>
              <a:rPr lang="it-IT" sz="2000" dirty="0" smtClean="0"/>
              <a:t>) per dispositivi </a:t>
            </a:r>
            <a:r>
              <a:rPr lang="it-IT" sz="2000" dirty="0" err="1" smtClean="0"/>
              <a:t>Android</a:t>
            </a:r>
            <a:r>
              <a:rPr lang="it-IT" sz="2000" dirty="0" smtClean="0"/>
              <a:t>.</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179</a:t>
            </a:fld>
            <a:endParaRPr lang="it-IT" dirty="0"/>
          </a:p>
        </p:txBody>
      </p:sp>
    </p:spTree>
    <p:extLst>
      <p:ext uri="{BB962C8B-B14F-4D97-AF65-F5344CB8AC3E}">
        <p14:creationId xmlns:p14="http://schemas.microsoft.com/office/powerpoint/2010/main" val="41699952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(Spiegazione del grafico precedente)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427809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lvl="0" eaLnBrk="0" hangingPunct="0">
              <a:spcBef>
                <a:spcPct val="30000"/>
              </a:spcBef>
              <a:defRPr/>
            </a:pPr>
            <a:r>
              <a:rPr lang="en-US" sz="2000" b="1" spc="-2" dirty="0" smtClean="0">
                <a:solidFill>
                  <a:schemeClr val="dk1"/>
                </a:solidFill>
                <a:latin typeface="+mj-lt"/>
              </a:rPr>
              <a:t>1981 </a:t>
            </a:r>
            <a:r>
              <a:rPr lang="en-US" sz="2000" b="1" spc="-2" dirty="0">
                <a:solidFill>
                  <a:schemeClr val="dk1"/>
                </a:solidFill>
                <a:latin typeface="+mj-lt"/>
              </a:rPr>
              <a:t>- Il primo </a:t>
            </a:r>
            <a:r>
              <a:rPr lang="en-US" sz="2000" b="1" spc="-2" dirty="0" err="1">
                <a:solidFill>
                  <a:schemeClr val="dk1"/>
                </a:solidFill>
                <a:latin typeface="+mj-lt"/>
              </a:rPr>
              <a:t>craking</a:t>
            </a:r>
            <a:r>
              <a:rPr lang="en-US" sz="2000" b="1" spc="-2" dirty="0">
                <a:solidFill>
                  <a:schemeClr val="dk1"/>
                </a:solidFill>
                <a:latin typeface="+mj-lt"/>
              </a:rPr>
              <a:t>:</a:t>
            </a:r>
            <a:r>
              <a:rPr lang="en-US" sz="2000" spc="-2" dirty="0">
                <a:solidFill>
                  <a:schemeClr val="dk1"/>
                </a:solidFill>
                <a:latin typeface="+mj-lt"/>
              </a:rPr>
              <a:t> </a:t>
            </a:r>
            <a:r>
              <a:rPr lang="it-IT" sz="2000" spc="-2" dirty="0" err="1">
                <a:solidFill>
                  <a:schemeClr val="dk1"/>
                </a:solidFill>
                <a:latin typeface="+mj-lt"/>
              </a:rPr>
              <a:t>Ian</a:t>
            </a:r>
            <a:r>
              <a:rPr lang="it-IT" sz="2000" spc="-2" dirty="0">
                <a:solidFill>
                  <a:schemeClr val="dk1"/>
                </a:solidFill>
                <a:latin typeface="+mj-lt"/>
              </a:rPr>
              <a:t> Murphy, alias </a:t>
            </a:r>
            <a:r>
              <a:rPr lang="it-IT" sz="2000" spc="-2" dirty="0" err="1">
                <a:solidFill>
                  <a:schemeClr val="dk1"/>
                </a:solidFill>
                <a:latin typeface="+mj-lt"/>
              </a:rPr>
              <a:t>Captain</a:t>
            </a:r>
            <a:r>
              <a:rPr lang="it-IT" sz="2000" spc="-2" dirty="0">
                <a:solidFill>
                  <a:schemeClr val="dk1"/>
                </a:solidFill>
                <a:latin typeface="+mj-lt"/>
              </a:rPr>
              <a:t> </a:t>
            </a:r>
            <a:r>
              <a:rPr lang="it-IT" sz="2000" spc="-2" dirty="0" err="1">
                <a:solidFill>
                  <a:schemeClr val="dk1"/>
                </a:solidFill>
                <a:latin typeface="+mj-lt"/>
              </a:rPr>
              <a:t>Zap</a:t>
            </a:r>
            <a:r>
              <a:rPr lang="it-IT" sz="2000" spc="-2" dirty="0">
                <a:solidFill>
                  <a:schemeClr val="dk1"/>
                </a:solidFill>
                <a:latin typeface="+mj-lt"/>
              </a:rPr>
              <a:t>, fu il primo cracker (ossia hacker di </a:t>
            </a:r>
            <a:r>
              <a:rPr lang="it-IT" sz="2000" spc="-2" dirty="0" smtClean="0">
                <a:solidFill>
                  <a:schemeClr val="dk1"/>
                </a:solidFill>
                <a:latin typeface="+mj-lt"/>
              </a:rPr>
              <a:t>password) </a:t>
            </a:r>
            <a:r>
              <a:rPr lang="it-IT" sz="2000" spc="-2" dirty="0">
                <a:solidFill>
                  <a:schemeClr val="dk1"/>
                </a:solidFill>
                <a:latin typeface="+mj-lt"/>
              </a:rPr>
              <a:t>ad essere processato e incriminato per tale reato. Murphy fece irruzione nei computer della AT&amp;T, una compagnia telefonica statunitense, </a:t>
            </a:r>
            <a:r>
              <a:rPr lang="it-IT" sz="2000" spc="-2" dirty="0" smtClean="0">
                <a:solidFill>
                  <a:schemeClr val="dk1"/>
                </a:solidFill>
                <a:latin typeface="+mj-lt"/>
              </a:rPr>
              <a:t>cambiando </a:t>
            </a:r>
            <a:r>
              <a:rPr lang="it-IT" sz="2000" spc="-2" dirty="0">
                <a:solidFill>
                  <a:schemeClr val="dk1"/>
                </a:solidFill>
                <a:latin typeface="+mj-lt"/>
              </a:rPr>
              <a:t>gli orologi interni della società che misuravano i costi da fatturare: in particolare, fece sì che i prezzi notturni fossero applicati alle telefonate diurne e viceversa. Chi aspettava la tariffa notturna per </a:t>
            </a:r>
            <a:r>
              <a:rPr lang="it-IT" sz="2000" spc="-2" dirty="0" smtClean="0">
                <a:solidFill>
                  <a:schemeClr val="dk1"/>
                </a:solidFill>
                <a:latin typeface="+mj-lt"/>
              </a:rPr>
              <a:t>effettuare le </a:t>
            </a:r>
            <a:r>
              <a:rPr lang="it-IT" sz="2000" spc="-2" dirty="0">
                <a:solidFill>
                  <a:schemeClr val="dk1"/>
                </a:solidFill>
                <a:latin typeface="+mj-lt"/>
              </a:rPr>
              <a:t>chiamate a lunga distanza </a:t>
            </a:r>
            <a:r>
              <a:rPr lang="it-IT" sz="2000" spc="-2" dirty="0" smtClean="0">
                <a:solidFill>
                  <a:schemeClr val="dk1"/>
                </a:solidFill>
                <a:latin typeface="+mj-lt"/>
              </a:rPr>
              <a:t>ricevette bollette molto salate</a:t>
            </a:r>
            <a:r>
              <a:rPr lang="it-IT" sz="2000" spc="-2" dirty="0">
                <a:solidFill>
                  <a:schemeClr val="dk1"/>
                </a:solidFill>
                <a:latin typeface="+mj-lt"/>
              </a:rPr>
              <a:t> </a:t>
            </a:r>
            <a:r>
              <a:rPr lang="it-IT" sz="2000" spc="-2" dirty="0" smtClean="0">
                <a:solidFill>
                  <a:schemeClr val="dk1"/>
                </a:solidFill>
                <a:latin typeface="+mj-lt"/>
              </a:rPr>
              <a:t>da pagare.</a:t>
            </a:r>
            <a:endParaRPr lang="it-IT" sz="2000" spc="-2" dirty="0">
              <a:solidFill>
                <a:schemeClr val="dk1"/>
              </a:solidFill>
              <a:latin typeface="+mj-lt"/>
            </a:endParaRPr>
          </a:p>
          <a:p>
            <a:pPr lvl="0" eaLnBrk="0" hangingPunct="0">
              <a:spcBef>
                <a:spcPct val="30000"/>
              </a:spcBef>
              <a:defRPr/>
            </a:pPr>
            <a:endParaRPr lang="it-IT" sz="2000" spc="-2" dirty="0">
              <a:solidFill>
                <a:schemeClr val="dk1"/>
              </a:solidFill>
              <a:latin typeface="+mj-lt"/>
            </a:endParaRPr>
          </a:p>
          <a:p>
            <a:pPr lvl="0" eaLnBrk="0" hangingPunct="0">
              <a:spcBef>
                <a:spcPct val="30000"/>
              </a:spcBef>
              <a:defRPr/>
            </a:pPr>
            <a:r>
              <a:rPr lang="it-IT" sz="2000" b="1" dirty="0">
                <a:solidFill>
                  <a:schemeClr val="dk1"/>
                </a:solidFill>
                <a:latin typeface="+mj-lt"/>
              </a:rPr>
              <a:t>1983 - Norme sulla sicurezza informatica</a:t>
            </a:r>
            <a:r>
              <a:rPr lang="en-US" sz="2000" b="1" dirty="0">
                <a:solidFill>
                  <a:schemeClr val="dk1"/>
                </a:solidFill>
                <a:latin typeface="+mj-lt"/>
              </a:rPr>
              <a:t>:</a:t>
            </a:r>
            <a:r>
              <a:rPr lang="en-US" sz="2000" dirty="0">
                <a:solidFill>
                  <a:schemeClr val="dk1"/>
                </a:solidFill>
                <a:latin typeface="+mj-lt"/>
              </a:rPr>
              <a:t> I </a:t>
            </a:r>
            <a:r>
              <a:rPr lang="en-US" sz="2000" dirty="0" err="1">
                <a:solidFill>
                  <a:schemeClr val="dk1"/>
                </a:solidFill>
                <a:latin typeface="+mj-lt"/>
              </a:rPr>
              <a:t>crescenti</a:t>
            </a:r>
            <a:r>
              <a:rPr lang="en-US" sz="2000" dirty="0">
                <a:solidFill>
                  <a:schemeClr val="dk1"/>
                </a:solidFill>
                <a:latin typeface="+mj-lt"/>
              </a:rPr>
              <a:t> </a:t>
            </a:r>
            <a:r>
              <a:rPr lang="en-US" sz="2000" dirty="0" err="1">
                <a:solidFill>
                  <a:schemeClr val="dk1"/>
                </a:solidFill>
                <a:latin typeface="+mj-lt"/>
              </a:rPr>
              <a:t>attacchi</a:t>
            </a:r>
            <a:r>
              <a:rPr lang="en-US" sz="2000" dirty="0">
                <a:solidFill>
                  <a:schemeClr val="dk1"/>
                </a:solidFill>
                <a:latin typeface="+mj-lt"/>
              </a:rPr>
              <a:t> </a:t>
            </a:r>
            <a:r>
              <a:rPr lang="en-US" sz="2000" dirty="0" err="1">
                <a:solidFill>
                  <a:schemeClr val="dk1"/>
                </a:solidFill>
                <a:latin typeface="+mj-lt"/>
              </a:rPr>
              <a:t>informatici</a:t>
            </a:r>
            <a:r>
              <a:rPr lang="en-US" sz="2000" dirty="0">
                <a:solidFill>
                  <a:schemeClr val="dk1"/>
                </a:solidFill>
                <a:latin typeface="+mj-lt"/>
              </a:rPr>
              <a:t> </a:t>
            </a:r>
            <a:r>
              <a:rPr lang="en-US" sz="2000" dirty="0" err="1">
                <a:solidFill>
                  <a:schemeClr val="dk1"/>
                </a:solidFill>
                <a:latin typeface="+mj-lt"/>
              </a:rPr>
              <a:t>degli</a:t>
            </a:r>
            <a:r>
              <a:rPr lang="en-US" sz="2000" dirty="0">
                <a:solidFill>
                  <a:schemeClr val="dk1"/>
                </a:solidFill>
                <a:latin typeface="+mj-lt"/>
              </a:rPr>
              <a:t> </a:t>
            </a:r>
            <a:r>
              <a:rPr lang="en-US" sz="2000" dirty="0" err="1">
                <a:solidFill>
                  <a:schemeClr val="dk1"/>
                </a:solidFill>
                <a:latin typeface="+mj-lt"/>
              </a:rPr>
              <a:t>ultimi</a:t>
            </a:r>
            <a:r>
              <a:rPr lang="en-US" sz="2000" dirty="0">
                <a:solidFill>
                  <a:schemeClr val="dk1"/>
                </a:solidFill>
                <a:latin typeface="+mj-lt"/>
              </a:rPr>
              <a:t> </a:t>
            </a:r>
            <a:r>
              <a:rPr lang="en-US" sz="2000" dirty="0" err="1" smtClean="0">
                <a:solidFill>
                  <a:schemeClr val="dk1"/>
                </a:solidFill>
                <a:latin typeface="+mj-lt"/>
              </a:rPr>
              <a:t>anni</a:t>
            </a:r>
            <a:r>
              <a:rPr lang="en-US" sz="2000" dirty="0" smtClean="0">
                <a:solidFill>
                  <a:schemeClr val="dk1"/>
                </a:solidFill>
                <a:latin typeface="+mj-lt"/>
              </a:rPr>
              <a:t>, </a:t>
            </a:r>
            <a:r>
              <a:rPr lang="en-US" sz="2000" dirty="0" err="1">
                <a:solidFill>
                  <a:schemeClr val="dk1"/>
                </a:solidFill>
                <a:latin typeface="+mj-lt"/>
              </a:rPr>
              <a:t>compreso</a:t>
            </a:r>
            <a:r>
              <a:rPr lang="en-US" sz="2000" dirty="0">
                <a:solidFill>
                  <a:schemeClr val="dk1"/>
                </a:solidFill>
                <a:latin typeface="+mj-lt"/>
              </a:rPr>
              <a:t> un </a:t>
            </a:r>
            <a:r>
              <a:rPr lang="en-US" sz="2000" dirty="0" err="1">
                <a:solidFill>
                  <a:schemeClr val="dk1"/>
                </a:solidFill>
                <a:latin typeface="+mj-lt"/>
              </a:rPr>
              <a:t>attacco</a:t>
            </a:r>
            <a:r>
              <a:rPr lang="en-US" sz="2000" dirty="0">
                <a:solidFill>
                  <a:schemeClr val="dk1"/>
                </a:solidFill>
                <a:latin typeface="+mj-lt"/>
              </a:rPr>
              <a:t> </a:t>
            </a:r>
            <a:r>
              <a:rPr lang="en-US" sz="2000" dirty="0" err="1">
                <a:solidFill>
                  <a:schemeClr val="dk1"/>
                </a:solidFill>
                <a:latin typeface="+mj-lt"/>
              </a:rPr>
              <a:t>recente</a:t>
            </a:r>
            <a:r>
              <a:rPr lang="en-US" sz="2000" dirty="0">
                <a:solidFill>
                  <a:schemeClr val="dk1"/>
                </a:solidFill>
                <a:latin typeface="+mj-lt"/>
              </a:rPr>
              <a:t> ad </a:t>
            </a:r>
            <a:r>
              <a:rPr lang="en-US" sz="2000" dirty="0" err="1">
                <a:solidFill>
                  <a:schemeClr val="dk1"/>
                </a:solidFill>
                <a:latin typeface="+mj-lt"/>
              </a:rPr>
              <a:t>oltre</a:t>
            </a:r>
            <a:r>
              <a:rPr lang="en-US" sz="2000" dirty="0">
                <a:solidFill>
                  <a:schemeClr val="dk1"/>
                </a:solidFill>
                <a:latin typeface="+mj-lt"/>
              </a:rPr>
              <a:t> 60 computer di </a:t>
            </a:r>
            <a:r>
              <a:rPr lang="en-US" sz="2000" dirty="0" err="1">
                <a:solidFill>
                  <a:schemeClr val="dk1"/>
                </a:solidFill>
                <a:latin typeface="+mj-lt"/>
              </a:rPr>
              <a:t>scuole</a:t>
            </a:r>
            <a:r>
              <a:rPr lang="en-US" sz="2000" dirty="0">
                <a:solidFill>
                  <a:schemeClr val="dk1"/>
                </a:solidFill>
                <a:latin typeface="+mj-lt"/>
              </a:rPr>
              <a:t> </a:t>
            </a:r>
            <a:r>
              <a:rPr lang="en-US" sz="2000" dirty="0" err="1">
                <a:solidFill>
                  <a:schemeClr val="dk1"/>
                </a:solidFill>
                <a:latin typeface="+mj-lt"/>
              </a:rPr>
              <a:t>ed</a:t>
            </a:r>
            <a:r>
              <a:rPr lang="en-US" sz="2000" dirty="0">
                <a:solidFill>
                  <a:schemeClr val="dk1"/>
                </a:solidFill>
                <a:latin typeface="+mj-lt"/>
              </a:rPr>
              <a:t> </a:t>
            </a:r>
            <a:r>
              <a:rPr lang="en-US" sz="2000" dirty="0" err="1">
                <a:solidFill>
                  <a:schemeClr val="dk1"/>
                </a:solidFill>
                <a:latin typeface="+mj-lt"/>
              </a:rPr>
              <a:t>ospedali</a:t>
            </a:r>
            <a:r>
              <a:rPr lang="en-US" sz="2000" dirty="0">
                <a:solidFill>
                  <a:schemeClr val="dk1"/>
                </a:solidFill>
                <a:latin typeface="+mj-lt"/>
              </a:rPr>
              <a:t>, </a:t>
            </a:r>
            <a:r>
              <a:rPr lang="en-US" sz="2000" dirty="0" err="1">
                <a:solidFill>
                  <a:schemeClr val="dk1"/>
                </a:solidFill>
                <a:latin typeface="+mj-lt"/>
              </a:rPr>
              <a:t>portò</a:t>
            </a:r>
            <a:r>
              <a:rPr lang="en-US" sz="2000" dirty="0">
                <a:solidFill>
                  <a:schemeClr val="dk1"/>
                </a:solidFill>
                <a:latin typeface="+mj-lt"/>
              </a:rPr>
              <a:t> </a:t>
            </a:r>
            <a:r>
              <a:rPr lang="en-US" sz="2000" dirty="0" err="1">
                <a:solidFill>
                  <a:schemeClr val="dk1"/>
                </a:solidFill>
                <a:latin typeface="+mj-lt"/>
              </a:rPr>
              <a:t>il</a:t>
            </a:r>
            <a:r>
              <a:rPr lang="en-US" sz="2000" dirty="0">
                <a:solidFill>
                  <a:schemeClr val="dk1"/>
                </a:solidFill>
                <a:latin typeface="+mj-lt"/>
              </a:rPr>
              <a:t> </a:t>
            </a:r>
            <a:r>
              <a:rPr lang="en-US" sz="2000" dirty="0" err="1">
                <a:solidFill>
                  <a:schemeClr val="dk1"/>
                </a:solidFill>
                <a:latin typeface="+mj-lt"/>
              </a:rPr>
              <a:t>C</a:t>
            </a:r>
            <a:r>
              <a:rPr lang="en-US" sz="2000" dirty="0" err="1" smtClean="0">
                <a:solidFill>
                  <a:schemeClr val="dk1"/>
                </a:solidFill>
                <a:latin typeface="+mj-lt"/>
              </a:rPr>
              <a:t>ongresso</a:t>
            </a:r>
            <a:r>
              <a:rPr lang="en-US" sz="2000" dirty="0" smtClean="0">
                <a:solidFill>
                  <a:schemeClr val="dk1"/>
                </a:solidFill>
                <a:latin typeface="+mj-lt"/>
              </a:rPr>
              <a:t> </a:t>
            </a:r>
            <a:r>
              <a:rPr lang="en-US" sz="2000" dirty="0" err="1" smtClean="0">
                <a:solidFill>
                  <a:schemeClr val="dk1"/>
                </a:solidFill>
                <a:latin typeface="+mj-lt"/>
              </a:rPr>
              <a:t>statunitense</a:t>
            </a:r>
            <a:r>
              <a:rPr lang="en-US" sz="2000" dirty="0" smtClean="0">
                <a:solidFill>
                  <a:schemeClr val="dk1"/>
                </a:solidFill>
                <a:latin typeface="+mj-lt"/>
              </a:rPr>
              <a:t> ad </a:t>
            </a:r>
            <a:r>
              <a:rPr lang="en-US" sz="2000" dirty="0" err="1">
                <a:solidFill>
                  <a:schemeClr val="dk1"/>
                </a:solidFill>
                <a:latin typeface="+mj-lt"/>
              </a:rPr>
              <a:t>emanare</a:t>
            </a:r>
            <a:r>
              <a:rPr lang="en-US" sz="2000" dirty="0">
                <a:solidFill>
                  <a:schemeClr val="dk1"/>
                </a:solidFill>
                <a:latin typeface="+mj-lt"/>
              </a:rPr>
              <a:t> </a:t>
            </a:r>
            <a:r>
              <a:rPr lang="en-US" sz="2000" dirty="0" err="1">
                <a:solidFill>
                  <a:schemeClr val="dk1"/>
                </a:solidFill>
                <a:latin typeface="+mj-lt"/>
              </a:rPr>
              <a:t>una</a:t>
            </a:r>
            <a:r>
              <a:rPr lang="en-US" sz="2000" dirty="0">
                <a:solidFill>
                  <a:schemeClr val="dk1"/>
                </a:solidFill>
                <a:latin typeface="+mj-lt"/>
              </a:rPr>
              <a:t> </a:t>
            </a:r>
            <a:r>
              <a:rPr lang="en-US" sz="2000" dirty="0" smtClean="0">
                <a:solidFill>
                  <a:schemeClr val="dk1"/>
                </a:solidFill>
                <a:latin typeface="+mj-lt"/>
              </a:rPr>
              <a:t>prima </a:t>
            </a:r>
            <a:r>
              <a:rPr lang="en-US" sz="2000" dirty="0" err="1" smtClean="0">
                <a:solidFill>
                  <a:schemeClr val="dk1"/>
                </a:solidFill>
                <a:latin typeface="+mj-lt"/>
              </a:rPr>
              <a:t>legislazione</a:t>
            </a:r>
            <a:r>
              <a:rPr lang="en-US" sz="2000" dirty="0" smtClean="0">
                <a:solidFill>
                  <a:schemeClr val="dk1"/>
                </a:solidFill>
                <a:latin typeface="+mj-lt"/>
              </a:rPr>
              <a:t> </a:t>
            </a:r>
            <a:r>
              <a:rPr lang="en-US" sz="2000" dirty="0">
                <a:solidFill>
                  <a:schemeClr val="dk1"/>
                </a:solidFill>
                <a:latin typeface="+mj-lt"/>
              </a:rPr>
              <a:t>ad hoc </a:t>
            </a:r>
            <a:r>
              <a:rPr lang="en-US" sz="2000" dirty="0" err="1">
                <a:solidFill>
                  <a:schemeClr val="dk1"/>
                </a:solidFill>
                <a:latin typeface="+mj-lt"/>
              </a:rPr>
              <a:t>sulla</a:t>
            </a:r>
            <a:r>
              <a:rPr lang="en-US" sz="2000" dirty="0">
                <a:solidFill>
                  <a:schemeClr val="dk1"/>
                </a:solidFill>
                <a:latin typeface="+mj-lt"/>
              </a:rPr>
              <a:t> </a:t>
            </a:r>
            <a:r>
              <a:rPr lang="en-US" sz="2000" dirty="0" err="1">
                <a:solidFill>
                  <a:schemeClr val="dk1"/>
                </a:solidFill>
                <a:latin typeface="+mj-lt"/>
              </a:rPr>
              <a:t>sicurezza</a:t>
            </a:r>
            <a:r>
              <a:rPr lang="en-US" sz="2000" dirty="0">
                <a:solidFill>
                  <a:schemeClr val="dk1"/>
                </a:solidFill>
                <a:latin typeface="+mj-lt"/>
              </a:rPr>
              <a:t> </a:t>
            </a:r>
            <a:r>
              <a:rPr lang="en-US" sz="2000" dirty="0" err="1">
                <a:solidFill>
                  <a:schemeClr val="dk1"/>
                </a:solidFill>
                <a:latin typeface="+mj-lt"/>
              </a:rPr>
              <a:t>informatica</a:t>
            </a:r>
            <a:r>
              <a:rPr lang="en-US" sz="2000" dirty="0" smtClean="0">
                <a:solidFill>
                  <a:schemeClr val="dk1"/>
                </a:solidFill>
                <a:latin typeface="+mj-lt"/>
              </a:rPr>
              <a:t>.</a:t>
            </a:r>
            <a:endParaRPr lang="en-US" sz="2000" dirty="0">
              <a:solidFill>
                <a:schemeClr val="dk1"/>
              </a:solidFill>
              <a:latin typeface="+mj-lt"/>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18</a:t>
            </a:fld>
            <a:endParaRPr lang="it-IT"/>
          </a:p>
        </p:txBody>
      </p:sp>
    </p:spTree>
    <p:extLst>
      <p:ext uri="{BB962C8B-B14F-4D97-AF65-F5344CB8AC3E}">
        <p14:creationId xmlns:p14="http://schemas.microsoft.com/office/powerpoint/2010/main" val="8026777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6 – Test 1</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378565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1: </a:t>
            </a:r>
            <a:r>
              <a:rPr lang="it-IT" sz="2000" dirty="0" smtClean="0"/>
              <a:t>Coso sono i </a:t>
            </a:r>
            <a:r>
              <a:rPr lang="it-IT" sz="2000" dirty="0" err="1" smtClean="0"/>
              <a:t>malware</a:t>
            </a:r>
            <a:r>
              <a:rPr lang="it-IT" sz="2000" dirty="0" smtClean="0"/>
              <a:t>?</a:t>
            </a:r>
            <a:endParaRPr lang="it-IT" sz="2000" dirty="0" smtClean="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Sono </a:t>
            </a:r>
            <a:r>
              <a:rPr lang="it-IT" sz="2000" b="1" dirty="0"/>
              <a:t>programmi nascosti che si installano all'insaputa dell'utente </a:t>
            </a:r>
            <a:r>
              <a:rPr lang="it-IT" sz="2000" b="1" dirty="0" smtClean="0"/>
              <a:t>per rubare dati e informazioni personali</a:t>
            </a:r>
          </a:p>
          <a:p>
            <a:pPr marL="457200" indent="-457200" algn="just">
              <a:lnSpc>
                <a:spcPct val="120000"/>
              </a:lnSpc>
              <a:buFont typeface="+mj-lt"/>
              <a:buAutoNum type="arabicParenR"/>
            </a:pPr>
            <a:r>
              <a:rPr lang="it-IT" sz="2000" dirty="0" smtClean="0"/>
              <a:t>Sono tecniche di connessione che permettono a due utenti di scambiarsi direttamente dei dati</a:t>
            </a:r>
          </a:p>
          <a:p>
            <a:pPr marL="457200" indent="-457200" algn="just">
              <a:lnSpc>
                <a:spcPct val="120000"/>
              </a:lnSpc>
              <a:buFont typeface="+mj-lt"/>
              <a:buAutoNum type="arabicParenR"/>
            </a:pPr>
            <a:r>
              <a:rPr lang="it-IT" sz="2000" dirty="0" smtClean="0"/>
              <a:t>Sono particolari programmi che registrano tutti i tasti che vengono premuti sulla tastiera del computer dall'utente</a:t>
            </a:r>
          </a:p>
          <a:p>
            <a:pPr marL="457200" indent="-457200" algn="just">
              <a:lnSpc>
                <a:spcPct val="120000"/>
              </a:lnSpc>
              <a:buFont typeface="+mj-lt"/>
              <a:buAutoNum type="arabicParenR"/>
            </a:pPr>
            <a:r>
              <a:rPr lang="it-IT" sz="2000" dirty="0" smtClean="0"/>
              <a:t>Sono software a protezione del computer dell'utente contro eventuali attacchi informatici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180</a:t>
            </a:fld>
            <a:endParaRPr lang="it-IT"/>
          </a:p>
        </p:txBody>
      </p:sp>
    </p:spTree>
    <p:extLst>
      <p:ext uri="{BB962C8B-B14F-4D97-AF65-F5344CB8AC3E}">
        <p14:creationId xmlns:p14="http://schemas.microsoft.com/office/powerpoint/2010/main" val="35318012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a:t>
            </a:r>
            <a:r>
              <a:rPr lang="it-IT" sz="2400" b="1" dirty="0">
                <a:solidFill>
                  <a:srgbClr val="F26200"/>
                </a:solidFill>
                <a:latin typeface="Georgia" panose="02040502050405020303" pitchFamily="18" charset="0"/>
                <a:ea typeface="+mj-ea"/>
                <a:cs typeface="+mj-cs"/>
              </a:rPr>
              <a:t>6</a:t>
            </a:r>
            <a:r>
              <a:rPr lang="it-IT" sz="2400" b="1" dirty="0" smtClean="0">
                <a:solidFill>
                  <a:srgbClr val="F26200"/>
                </a:solidFill>
                <a:latin typeface="Georgia" panose="02040502050405020303" pitchFamily="18" charset="0"/>
                <a:ea typeface="+mj-ea"/>
                <a:cs typeface="+mj-cs"/>
              </a:rPr>
              <a:t> – Test 2</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30469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a:t>
            </a:r>
            <a:r>
              <a:rPr lang="it-IT" sz="2000" dirty="0" smtClean="0"/>
              <a:t>2: </a:t>
            </a:r>
            <a:r>
              <a:rPr lang="it-IT" sz="2000" dirty="0" smtClean="0">
                <a:cs typeface="Arial" charset="0"/>
              </a:rPr>
              <a:t>Quale delle seguenti alternative non è un sistema a protezione della nostra privacy e dei nostri dati personali:</a:t>
            </a:r>
            <a:endParaRPr lang="it-IT" sz="2000" dirty="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La riconnessione automatica alla reti conosciute</a:t>
            </a:r>
          </a:p>
          <a:p>
            <a:pPr marL="457200" indent="-457200" algn="just">
              <a:lnSpc>
                <a:spcPct val="120000"/>
              </a:lnSpc>
              <a:buFont typeface="+mj-lt"/>
              <a:buAutoNum type="arabicParenR"/>
            </a:pPr>
            <a:r>
              <a:rPr lang="it-IT" sz="2000" dirty="0" smtClean="0"/>
              <a:t>La modalità di navigazione privata attivabile nei browser</a:t>
            </a:r>
          </a:p>
          <a:p>
            <a:pPr marL="457200" indent="-457200" algn="just">
              <a:lnSpc>
                <a:spcPct val="120000"/>
              </a:lnSpc>
              <a:buFont typeface="+mj-lt"/>
              <a:buAutoNum type="arabicParenR"/>
            </a:pPr>
            <a:r>
              <a:rPr lang="it-IT" sz="2000" dirty="0"/>
              <a:t>La </a:t>
            </a:r>
            <a:r>
              <a:rPr lang="it-IT" sz="2000" dirty="0" smtClean="0"/>
              <a:t>crittografia </a:t>
            </a:r>
            <a:r>
              <a:rPr lang="it-IT" sz="2000" dirty="0"/>
              <a:t>dell'intero </a:t>
            </a:r>
            <a:r>
              <a:rPr lang="it-IT" sz="2000" dirty="0" smtClean="0"/>
              <a:t>disco e dei </a:t>
            </a:r>
            <a:r>
              <a:rPr lang="it-IT" sz="2000" dirty="0"/>
              <a:t>dispositivi </a:t>
            </a:r>
            <a:r>
              <a:rPr lang="it-IT" sz="2000" dirty="0" smtClean="0"/>
              <a:t>esterni di archiviazione</a:t>
            </a:r>
          </a:p>
          <a:p>
            <a:pPr marL="457200" indent="-457200" algn="just">
              <a:lnSpc>
                <a:spcPct val="120000"/>
              </a:lnSpc>
              <a:buFont typeface="+mj-lt"/>
              <a:buAutoNum type="arabicParenR"/>
            </a:pPr>
            <a:r>
              <a:rPr lang="it-IT" sz="2000" dirty="0" smtClean="0"/>
              <a:t>La disattivazione dell'opzione di rilevamento dei dispositivi Bluetooth</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181</a:t>
            </a:fld>
            <a:endParaRPr lang="it-IT"/>
          </a:p>
        </p:txBody>
      </p:sp>
    </p:spTree>
    <p:extLst>
      <p:ext uri="{BB962C8B-B14F-4D97-AF65-F5344CB8AC3E}">
        <p14:creationId xmlns:p14="http://schemas.microsoft.com/office/powerpoint/2010/main" val="280998103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a:t>
            </a:r>
            <a:r>
              <a:rPr lang="it-IT" sz="2400" b="1" dirty="0">
                <a:solidFill>
                  <a:srgbClr val="F26200"/>
                </a:solidFill>
                <a:latin typeface="Georgia" panose="02040502050405020303" pitchFamily="18" charset="0"/>
                <a:ea typeface="+mj-ea"/>
                <a:cs typeface="+mj-cs"/>
              </a:rPr>
              <a:t>6</a:t>
            </a:r>
            <a:r>
              <a:rPr lang="it-IT" sz="2400" b="1" dirty="0" smtClean="0">
                <a:solidFill>
                  <a:srgbClr val="F26200"/>
                </a:solidFill>
                <a:latin typeface="Georgia" panose="02040502050405020303" pitchFamily="18" charset="0"/>
                <a:ea typeface="+mj-ea"/>
                <a:cs typeface="+mj-cs"/>
              </a:rPr>
              <a:t> – Test 3</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Domanda 3: In merito alla </a:t>
            </a:r>
            <a:r>
              <a:rPr lang="it-IT" sz="2000" dirty="0" smtClean="0"/>
              <a:t>protezione dei </a:t>
            </a:r>
            <a:r>
              <a:rPr lang="it-IT" sz="2000" dirty="0"/>
              <a:t>propri dispositivi </a:t>
            </a:r>
            <a:r>
              <a:rPr lang="it-IT" sz="2000" dirty="0" smtClean="0"/>
              <a:t>mobili, quale iniziativa aumenta il nostro livello di protezione?</a:t>
            </a:r>
            <a:endParaRPr lang="it-IT" sz="2000" dirty="0" smtClean="0">
              <a:cs typeface="Arial" charset="0"/>
            </a:endParaRPr>
          </a:p>
          <a:p>
            <a:pPr algn="just">
              <a:lnSpc>
                <a:spcPct val="120000"/>
              </a:lnSpc>
              <a:defRPr/>
            </a:pPr>
            <a:endParaRPr lang="it-IT" sz="2000" dirty="0">
              <a:cs typeface="Arial" charset="0"/>
            </a:endParaRPr>
          </a:p>
          <a:p>
            <a:pPr marL="457200" indent="-457200" algn="just">
              <a:lnSpc>
                <a:spcPct val="120000"/>
              </a:lnSpc>
              <a:buFont typeface="+mj-lt"/>
              <a:buAutoNum type="arabicParenR"/>
            </a:pPr>
            <a:r>
              <a:rPr lang="it-IT" sz="2000" b="1" dirty="0" smtClean="0"/>
              <a:t>Abilitare </a:t>
            </a:r>
            <a:r>
              <a:rPr lang="it-IT" sz="2000" b="1" dirty="0"/>
              <a:t>la funzione di </a:t>
            </a:r>
            <a:r>
              <a:rPr lang="it-IT" sz="2000" b="1" dirty="0" err="1"/>
              <a:t>geolocalizzazione</a:t>
            </a:r>
            <a:r>
              <a:rPr lang="it-IT" sz="2000" b="1" dirty="0"/>
              <a:t>, in modo da essere sempre rintracciabili</a:t>
            </a:r>
          </a:p>
          <a:p>
            <a:pPr marL="457200" indent="-457200" algn="just">
              <a:lnSpc>
                <a:spcPct val="120000"/>
              </a:lnSpc>
              <a:buFont typeface="+mj-lt"/>
              <a:buAutoNum type="arabicParenR"/>
            </a:pPr>
            <a:r>
              <a:rPr lang="it-IT" sz="2000" dirty="0" smtClean="0"/>
              <a:t>Lasciare </a:t>
            </a:r>
            <a:r>
              <a:rPr lang="it-IT" sz="2000" dirty="0" err="1" smtClean="0"/>
              <a:t>wi-fi</a:t>
            </a:r>
            <a:r>
              <a:rPr lang="it-IT" sz="2000" dirty="0" smtClean="0"/>
              <a:t> e </a:t>
            </a:r>
            <a:r>
              <a:rPr lang="it-IT" sz="2000" dirty="0" err="1" smtClean="0"/>
              <a:t>bluetooth</a:t>
            </a:r>
            <a:r>
              <a:rPr lang="it-IT" sz="2000" dirty="0" smtClean="0"/>
              <a:t> sempre attivi, in modo da scaricare gli aggiornamenti non appena ci connettiamo ad una rete internet</a:t>
            </a:r>
          </a:p>
          <a:p>
            <a:pPr marL="457200" indent="-457200" algn="just">
              <a:lnSpc>
                <a:spcPct val="120000"/>
              </a:lnSpc>
              <a:buFont typeface="+mj-lt"/>
              <a:buAutoNum type="arabicParenR"/>
            </a:pPr>
            <a:r>
              <a:rPr lang="it-IT" sz="2000" dirty="0" smtClean="0"/>
              <a:t>Impostare un codice di sblocco a quattro cifre, in modo da accedere al telefono in tempi stretti nelle situazioni di emergenza</a:t>
            </a:r>
          </a:p>
          <a:p>
            <a:pPr marL="457200" indent="-457200" algn="just">
              <a:lnSpc>
                <a:spcPct val="120000"/>
              </a:lnSpc>
              <a:buFont typeface="+mj-lt"/>
              <a:buAutoNum type="arabicParenR"/>
            </a:pPr>
            <a:r>
              <a:rPr lang="it-IT" sz="2000" dirty="0" smtClean="0"/>
              <a:t>Non installare programmi antivirus e </a:t>
            </a:r>
            <a:r>
              <a:rPr lang="it-IT" sz="2000" dirty="0" err="1" smtClean="0"/>
              <a:t>antimalware</a:t>
            </a:r>
            <a:r>
              <a:rPr lang="it-IT" sz="2000" dirty="0" smtClean="0"/>
              <a:t>, visto che tali programmi maligni non sono creati per attaccare i dispositivi mobili, ma il loro utilizzo potrebbe creare falle di sicurezza nei sistemi operativi dei </a:t>
            </a:r>
            <a:r>
              <a:rPr lang="it-IT" sz="2000" dirty="0" err="1" smtClean="0"/>
              <a:t>device</a:t>
            </a:r>
            <a:endParaRPr lang="it-IT" sz="2000" dirty="0" smtClean="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182</a:t>
            </a:fld>
            <a:endParaRPr lang="it-IT" dirty="0"/>
          </a:p>
        </p:txBody>
      </p:sp>
    </p:spTree>
    <p:extLst>
      <p:ext uri="{BB962C8B-B14F-4D97-AF65-F5344CB8AC3E}">
        <p14:creationId xmlns:p14="http://schemas.microsoft.com/office/powerpoint/2010/main" val="220780269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L'uso degli </a:t>
            </a:r>
            <a:r>
              <a:rPr lang="it-IT" sz="2400" b="1" dirty="0" err="1" smtClean="0">
                <a:solidFill>
                  <a:srgbClr val="F26200"/>
                </a:solidFill>
                <a:latin typeface="Georgia" panose="02040502050405020303" pitchFamily="18" charset="0"/>
              </a:rPr>
              <a:t>app</a:t>
            </a:r>
            <a:r>
              <a:rPr lang="it-IT" sz="2400" b="1" dirty="0" smtClean="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store</a:t>
            </a:r>
            <a:r>
              <a:rPr lang="it-IT" sz="2400" b="1" dirty="0" smtClean="0">
                <a:solidFill>
                  <a:srgbClr val="F26200"/>
                </a:solidFill>
                <a:latin typeface="Georgia" panose="02040502050405020303" pitchFamily="18" charset="0"/>
              </a:rPr>
              <a:t> ufficiali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Come visto in precedenza, i moderni </a:t>
            </a:r>
            <a:r>
              <a:rPr lang="it-IT" sz="2000" dirty="0" err="1" smtClean="0"/>
              <a:t>smartphone</a:t>
            </a:r>
            <a:r>
              <a:rPr lang="it-IT" sz="2000" dirty="0" smtClean="0"/>
              <a:t> </a:t>
            </a:r>
            <a:r>
              <a:rPr lang="it-IT" sz="2000" dirty="0"/>
              <a:t>sono più </a:t>
            </a:r>
            <a:r>
              <a:rPr lang="it-IT" sz="2000" dirty="0" smtClean="0"/>
              <a:t>simili a computer, che a semplici telefoni. Ecco perché anche la gestione del sistema operativo riveste una certa importanza, sia nella fase iniziale, che durante tutta la vita del dispositivo.</a:t>
            </a:r>
          </a:p>
          <a:p>
            <a:pPr algn="just">
              <a:lnSpc>
                <a:spcPct val="120000"/>
              </a:lnSpc>
              <a:defRPr/>
            </a:pPr>
            <a:r>
              <a:rPr lang="it-IT" sz="2000" dirty="0" smtClean="0"/>
              <a:t>Sempre più spesso anche gli utenti poco esperti sono portati </a:t>
            </a:r>
            <a:r>
              <a:rPr lang="it-IT" sz="2000" dirty="0"/>
              <a:t>a rimuove le restrizioni software imposte </a:t>
            </a:r>
            <a:r>
              <a:rPr lang="it-IT" sz="2000" dirty="0" smtClean="0"/>
              <a:t>dai produttori presenti nei nuovi dispositivi, in modo da poter installare </a:t>
            </a:r>
            <a:r>
              <a:rPr lang="it-IT" sz="2000" dirty="0"/>
              <a:t>software </a:t>
            </a:r>
            <a:r>
              <a:rPr lang="it-IT" sz="2000" dirty="0" smtClean="0"/>
              <a:t>di </a:t>
            </a:r>
            <a:r>
              <a:rPr lang="it-IT" sz="2000" dirty="0"/>
              <a:t>terze parti, non </a:t>
            </a:r>
            <a:r>
              <a:rPr lang="it-IT" sz="2000" dirty="0" smtClean="0"/>
              <a:t>autorizzati dagli </a:t>
            </a:r>
            <a:r>
              <a:rPr lang="it-IT" sz="2000" dirty="0" err="1" smtClean="0"/>
              <a:t>store</a:t>
            </a:r>
            <a:r>
              <a:rPr lang="it-IT" sz="2000" dirty="0" smtClean="0"/>
              <a:t> ufficiali. Sebbene sia ancora dibattuto se tale pratica sia sotto alcuni punti di vista, legale o meno, quando ad esempio viene usata con finalità di sviluppo e di test, l'utilizzo di dispositivi </a:t>
            </a:r>
            <a:r>
              <a:rPr lang="it-IT" sz="2000" dirty="0"/>
              <a:t>manomessi aumenta il rischio </a:t>
            </a:r>
            <a:r>
              <a:rPr lang="it-IT" sz="2000" dirty="0" smtClean="0"/>
              <a:t>di incappare </a:t>
            </a:r>
            <a:r>
              <a:rPr lang="it-IT" sz="2000" dirty="0"/>
              <a:t>in problemi </a:t>
            </a:r>
            <a:r>
              <a:rPr lang="it-IT" sz="2000" dirty="0" smtClean="0"/>
              <a:t>causati da </a:t>
            </a:r>
            <a:r>
              <a:rPr lang="it-IT" sz="2000" dirty="0" err="1"/>
              <a:t>malware</a:t>
            </a:r>
            <a:r>
              <a:rPr lang="it-IT" sz="2000" dirty="0"/>
              <a:t> e altri software </a:t>
            </a:r>
            <a:r>
              <a:rPr lang="it-IT" sz="2000" dirty="0" smtClean="0"/>
              <a:t>dannosi.</a:t>
            </a:r>
          </a:p>
          <a:p>
            <a:pPr algn="just">
              <a:lnSpc>
                <a:spcPct val="120000"/>
              </a:lnSpc>
              <a:defRPr/>
            </a:pPr>
            <a:r>
              <a:rPr lang="it-IT" sz="2000" dirty="0" smtClean="0"/>
              <a:t>Poiché la tipologia </a:t>
            </a:r>
            <a:r>
              <a:rPr lang="it-IT" sz="2000" dirty="0"/>
              <a:t>delle minacce a cui </a:t>
            </a:r>
            <a:r>
              <a:rPr lang="it-IT" sz="2000" dirty="0" smtClean="0"/>
              <a:t>i dispositivi </a:t>
            </a:r>
            <a:r>
              <a:rPr lang="it-IT" sz="2000" dirty="0"/>
              <a:t>mobili </a:t>
            </a:r>
            <a:r>
              <a:rPr lang="it-IT" sz="2000" dirty="0" smtClean="0"/>
              <a:t>sono esposti continua </a:t>
            </a:r>
            <a:r>
              <a:rPr lang="it-IT" sz="2000" dirty="0"/>
              <a:t>ad evolversi, </a:t>
            </a:r>
            <a:r>
              <a:rPr lang="it-IT" sz="2000" dirty="0" smtClean="0"/>
              <a:t>la miglior forma di protezione resta ancora il costante aggiornamento del sistema operativo e delle </a:t>
            </a:r>
            <a:r>
              <a:rPr lang="it-IT" sz="2000" dirty="0" err="1" smtClean="0"/>
              <a:t>app</a:t>
            </a:r>
            <a:r>
              <a:rPr lang="it-IT" sz="2000" dirty="0" smtClean="0"/>
              <a:t> installate nei vari dispostivi, mano a mano che i </a:t>
            </a:r>
            <a:r>
              <a:rPr lang="it-IT" sz="2000" dirty="0"/>
              <a:t>produttori di hardware e </a:t>
            </a:r>
            <a:r>
              <a:rPr lang="it-IT" sz="2000" dirty="0" smtClean="0"/>
              <a:t>software rilasciano nuove versioni.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183</a:t>
            </a:fld>
            <a:endParaRPr lang="it-IT" dirty="0"/>
          </a:p>
        </p:txBody>
      </p:sp>
    </p:spTree>
    <p:extLst>
      <p:ext uri="{BB962C8B-B14F-4D97-AF65-F5344CB8AC3E}">
        <p14:creationId xmlns:p14="http://schemas.microsoft.com/office/powerpoint/2010/main" val="183914562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L'uso degli </a:t>
            </a:r>
            <a:r>
              <a:rPr lang="it-IT" sz="2400" b="1" dirty="0" err="1">
                <a:solidFill>
                  <a:srgbClr val="F26200"/>
                </a:solidFill>
                <a:latin typeface="Georgia" panose="02040502050405020303" pitchFamily="18" charset="0"/>
              </a:rPr>
              <a:t>app</a:t>
            </a:r>
            <a:r>
              <a:rPr lang="it-IT" sz="2400" b="1" dirty="0">
                <a:solidFill>
                  <a:srgbClr val="F26200"/>
                </a:solidFill>
                <a:latin typeface="Georgia" panose="02040502050405020303" pitchFamily="18" charset="0"/>
              </a:rPr>
              <a:t> </a:t>
            </a:r>
            <a:r>
              <a:rPr lang="it-IT" sz="2400" b="1" dirty="0" err="1">
                <a:solidFill>
                  <a:srgbClr val="F26200"/>
                </a:solidFill>
                <a:latin typeface="Georgia" panose="02040502050405020303" pitchFamily="18" charset="0"/>
              </a:rPr>
              <a:t>store</a:t>
            </a:r>
            <a:r>
              <a:rPr lang="it-IT" sz="2400" b="1" dirty="0">
                <a:solidFill>
                  <a:srgbClr val="F26200"/>
                </a:solidFill>
                <a:latin typeface="Georgia" panose="02040502050405020303" pitchFamily="18" charset="0"/>
              </a:rPr>
              <a:t> ufficiali</a:t>
            </a: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In </a:t>
            </a:r>
            <a:r>
              <a:rPr lang="it-IT" sz="2000" dirty="0"/>
              <a:t>questo caso un ulteriore fattore di complicazione riguarda le numerose versione dei </a:t>
            </a:r>
            <a:r>
              <a:rPr lang="it-IT" sz="2000" dirty="0" smtClean="0"/>
              <a:t>principali </a:t>
            </a:r>
            <a:r>
              <a:rPr lang="it-IT" sz="2000" dirty="0"/>
              <a:t>sistemi operativi (iOS, </a:t>
            </a:r>
            <a:r>
              <a:rPr lang="it-IT" sz="2000" dirty="0" err="1"/>
              <a:t>Android</a:t>
            </a:r>
            <a:r>
              <a:rPr lang="it-IT" sz="2000" dirty="0"/>
              <a:t> e Windows Mobile) presenti sul mercato. Talvolta le </a:t>
            </a:r>
            <a:r>
              <a:rPr lang="it-IT" sz="2000" dirty="0" smtClean="0"/>
              <a:t>specifiche </a:t>
            </a:r>
            <a:r>
              <a:rPr lang="it-IT" sz="2000" dirty="0"/>
              <a:t>tecniche richieste dagli ultimi sistemi operativi per funzionare correttamente, sempre più performanti, sicuri e funzionali, impedisce ai possessori di </a:t>
            </a:r>
            <a:r>
              <a:rPr lang="it-IT" sz="2000" dirty="0" err="1"/>
              <a:t>device</a:t>
            </a:r>
            <a:r>
              <a:rPr lang="it-IT" sz="2000" dirty="0"/>
              <a:t> più datati di procedere all'aggiornamento. </a:t>
            </a:r>
            <a:r>
              <a:rPr lang="it-IT" sz="2000" dirty="0" smtClean="0"/>
              <a:t>Gli utenti si </a:t>
            </a:r>
            <a:r>
              <a:rPr lang="it-IT" sz="2000" dirty="0"/>
              <a:t>trovano quindi a dover effettuare una </a:t>
            </a:r>
            <a:r>
              <a:rPr lang="it-IT" sz="2000" dirty="0" smtClean="0"/>
              <a:t>scelta: o sostituire </a:t>
            </a:r>
            <a:r>
              <a:rPr lang="it-IT" sz="2000" dirty="0"/>
              <a:t>il vecchio dispositivo con un nuovo </a:t>
            </a:r>
            <a:r>
              <a:rPr lang="it-IT" sz="2000" dirty="0" err="1"/>
              <a:t>device</a:t>
            </a:r>
            <a:r>
              <a:rPr lang="it-IT" sz="2000" dirty="0"/>
              <a:t>, dovendo settare </a:t>
            </a:r>
            <a:r>
              <a:rPr lang="it-IT" sz="2000" dirty="0" smtClean="0"/>
              <a:t>tutte </a:t>
            </a:r>
            <a:r>
              <a:rPr lang="it-IT" sz="2000" dirty="0"/>
              <a:t>le impostazioni del telefono e delle varie </a:t>
            </a:r>
            <a:r>
              <a:rPr lang="it-IT" sz="2000" dirty="0" err="1"/>
              <a:t>app</a:t>
            </a:r>
            <a:r>
              <a:rPr lang="it-IT" sz="2000" dirty="0"/>
              <a:t> (posta elettronica e calendario in primis), nonché migrare tutti dati contenuti nel vecchio dispositivo; oppure non fare nulla. Di solito l'inerzia fa optare </a:t>
            </a:r>
            <a:r>
              <a:rPr lang="it-IT" sz="2000" dirty="0" smtClean="0"/>
              <a:t>gli utenti per </a:t>
            </a:r>
            <a:r>
              <a:rPr lang="it-IT" sz="2000" dirty="0"/>
              <a:t>questa seconda alternativa, lasciando questi </a:t>
            </a:r>
            <a:r>
              <a:rPr lang="it-IT" sz="2000" dirty="0" smtClean="0"/>
              <a:t>soggetti </a:t>
            </a:r>
            <a:r>
              <a:rPr lang="it-IT" sz="2000" dirty="0"/>
              <a:t>esposti a possibili rischi di intrusione.</a:t>
            </a:r>
          </a:p>
          <a:p>
            <a:pPr algn="just">
              <a:lnSpc>
                <a:spcPct val="120000"/>
              </a:lnSpc>
              <a:defRPr/>
            </a:pPr>
            <a:r>
              <a:rPr lang="it-IT" sz="2000" dirty="0"/>
              <a:t>Sul mercato è possibile quindi avere utenti protetti, che utilizzano dispositivi di ultima generazione e </a:t>
            </a:r>
            <a:r>
              <a:rPr lang="it-IT" sz="2000" dirty="0" err="1"/>
              <a:t>app</a:t>
            </a:r>
            <a:r>
              <a:rPr lang="it-IT" sz="2000" dirty="0"/>
              <a:t> aggiornate, e soggetti non protetti, che preferiscono continuare ad utilizzare i loro vecchi dispositivi, sempre funzionanti, ma non più aggiornabili ai nuovi standard di sicurezza</a:t>
            </a:r>
            <a:r>
              <a:rPr lang="it-IT" sz="2000" dirty="0" smtClean="0"/>
              <a: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184</a:t>
            </a:fld>
            <a:endParaRPr lang="it-IT" dirty="0"/>
          </a:p>
        </p:txBody>
      </p:sp>
    </p:spTree>
    <p:extLst>
      <p:ext uri="{BB962C8B-B14F-4D97-AF65-F5344CB8AC3E}">
        <p14:creationId xmlns:p14="http://schemas.microsoft.com/office/powerpoint/2010/main" val="256535835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Anche i </a:t>
            </a:r>
            <a:r>
              <a:rPr lang="it-IT" sz="2400" b="1" dirty="0" smtClean="0">
                <a:solidFill>
                  <a:srgbClr val="F26200"/>
                </a:solidFill>
                <a:latin typeface="Georgia" panose="02040502050405020303" pitchFamily="18" charset="0"/>
              </a:rPr>
              <a:t>computer invecchiano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Per </a:t>
            </a:r>
            <a:r>
              <a:rPr lang="it-IT" sz="2000" dirty="0"/>
              <a:t>proteggersi </a:t>
            </a:r>
            <a:r>
              <a:rPr lang="it-IT" sz="2000" dirty="0" smtClean="0"/>
              <a:t>in maniera efficace dalla continue minacce presenti in rete </a:t>
            </a:r>
            <a:r>
              <a:rPr lang="it-IT" sz="2000" dirty="0"/>
              <a:t>è fondamentale che gli utenti </a:t>
            </a:r>
            <a:r>
              <a:rPr lang="it-IT" sz="2000" dirty="0" smtClean="0"/>
              <a:t>aggiornino non solo i sistemi operativi e le </a:t>
            </a:r>
            <a:r>
              <a:rPr lang="it-IT" sz="2000" dirty="0" err="1" smtClean="0"/>
              <a:t>app</a:t>
            </a:r>
            <a:r>
              <a:rPr lang="it-IT" sz="2000" dirty="0" smtClean="0"/>
              <a:t> sui propri </a:t>
            </a:r>
            <a:r>
              <a:rPr lang="it-IT" sz="2000" dirty="0" err="1" smtClean="0"/>
              <a:t>smartphone</a:t>
            </a:r>
            <a:r>
              <a:rPr lang="it-IT" sz="2000" dirty="0" smtClean="0"/>
              <a:t>, ma facciano lo stesso anche sui loro dispositivi fissi e sui laptop, in modo che questi possano continuare a funzionare in completa sicurezza. Anche i computer, infatti, invecchiano.</a:t>
            </a:r>
          </a:p>
          <a:p>
            <a:pPr algn="just">
              <a:lnSpc>
                <a:spcPct val="120000"/>
              </a:lnSpc>
              <a:defRPr/>
            </a:pPr>
            <a:endParaRPr lang="it-IT" sz="2000" dirty="0" smtClean="0"/>
          </a:p>
          <a:p>
            <a:pPr algn="just">
              <a:lnSpc>
                <a:spcPct val="120000"/>
              </a:lnSpc>
              <a:defRPr/>
            </a:pPr>
            <a:r>
              <a:rPr lang="it-IT" sz="2000" dirty="0" smtClean="0"/>
              <a:t>Venti anni fa questa esigenza non esisteva. Mediamente gli utenti tenevano </a:t>
            </a:r>
            <a:r>
              <a:rPr lang="it-IT" sz="2000" dirty="0"/>
              <a:t>i loro computer desktop </a:t>
            </a:r>
            <a:r>
              <a:rPr lang="it-IT" sz="2000" dirty="0" smtClean="0"/>
              <a:t>(ancora pochi </a:t>
            </a:r>
            <a:r>
              <a:rPr lang="it-IT" sz="2000" dirty="0"/>
              <a:t>avevano </a:t>
            </a:r>
            <a:r>
              <a:rPr lang="it-IT" sz="2000" dirty="0" smtClean="0"/>
              <a:t>infatti un computer portatile) </a:t>
            </a:r>
            <a:r>
              <a:rPr lang="it-IT" sz="2000" dirty="0"/>
              <a:t>per sei, otto o anche dieci anni, </a:t>
            </a:r>
            <a:r>
              <a:rPr lang="it-IT" sz="2000" dirty="0" smtClean="0"/>
              <a:t>continuando ad eseguire il </a:t>
            </a:r>
            <a:r>
              <a:rPr lang="it-IT" sz="2000" dirty="0"/>
              <a:t>sistema operativo e le applicazioni </a:t>
            </a:r>
            <a:r>
              <a:rPr lang="it-IT" sz="2000" dirty="0" smtClean="0"/>
              <a:t>installate in origine. </a:t>
            </a:r>
            <a:r>
              <a:rPr lang="it-IT" sz="2000" dirty="0"/>
              <a:t>I virus, benché </a:t>
            </a:r>
            <a:r>
              <a:rPr lang="it-IT" sz="2000" dirty="0" smtClean="0"/>
              <a:t>presenti in giro nella rete, </a:t>
            </a:r>
            <a:r>
              <a:rPr lang="it-IT" sz="2000" dirty="0"/>
              <a:t>erano </a:t>
            </a:r>
            <a:r>
              <a:rPr lang="it-IT" sz="2000" dirty="0" smtClean="0"/>
              <a:t>ancora primitivi </a:t>
            </a:r>
            <a:r>
              <a:rPr lang="it-IT" sz="2000" dirty="0"/>
              <a:t>e generalmente </a:t>
            </a:r>
            <a:r>
              <a:rPr lang="it-IT" sz="2000" dirty="0" smtClean="0"/>
              <a:t>diffusi solo tramite </a:t>
            </a:r>
            <a:r>
              <a:rPr lang="it-IT" sz="2000" dirty="0"/>
              <a:t>floppy disk</a:t>
            </a:r>
            <a:r>
              <a:rPr lang="it-IT" sz="2000" dirty="0" smtClean="0"/>
              <a:t>, anziché per posta elettronica.</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185</a:t>
            </a:fld>
            <a:endParaRPr lang="it-IT" dirty="0"/>
          </a:p>
        </p:txBody>
      </p:sp>
    </p:spTree>
    <p:extLst>
      <p:ext uri="{BB962C8B-B14F-4D97-AF65-F5344CB8AC3E}">
        <p14:creationId xmlns:p14="http://schemas.microsoft.com/office/powerpoint/2010/main" val="113960714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L'importanza di mantenere i software aggiornati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96772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Tuttavia</a:t>
            </a:r>
            <a:r>
              <a:rPr lang="it-IT" sz="2000" dirty="0"/>
              <a:t>, il ritmo dell'innovazione tecnologica ha </a:t>
            </a:r>
            <a:r>
              <a:rPr lang="it-IT" sz="2000" dirty="0" smtClean="0"/>
              <a:t>progredito </a:t>
            </a:r>
            <a:r>
              <a:rPr lang="it-IT" sz="2000" dirty="0"/>
              <a:t>in modo </a:t>
            </a:r>
            <a:r>
              <a:rPr lang="it-IT" sz="2000" dirty="0" smtClean="0"/>
              <a:t>esponenziale</a:t>
            </a:r>
            <a:r>
              <a:rPr lang="it-IT" sz="2000" dirty="0"/>
              <a:t>. Con la crescente sofisticazione dei criminali che cercano di violare la sicurezza </a:t>
            </a:r>
            <a:r>
              <a:rPr lang="it-IT" sz="2000" dirty="0" smtClean="0"/>
              <a:t>dei vari sistemi, la vita e la sicurezza dei </a:t>
            </a:r>
            <a:r>
              <a:rPr lang="it-IT" sz="2000" dirty="0"/>
              <a:t>sistemi operativi attuali e </a:t>
            </a:r>
            <a:r>
              <a:rPr lang="it-IT" sz="2000" dirty="0" smtClean="0"/>
              <a:t>dei </a:t>
            </a:r>
            <a:r>
              <a:rPr lang="it-IT" sz="2000" dirty="0"/>
              <a:t>software </a:t>
            </a:r>
            <a:r>
              <a:rPr lang="it-IT" sz="2000" dirty="0" smtClean="0"/>
              <a:t>si è decisamente ridotta. Oggi</a:t>
            </a:r>
            <a:r>
              <a:rPr lang="it-IT" sz="2000" dirty="0"/>
              <a:t>, un sistema operativo obsoleto, </a:t>
            </a:r>
            <a:r>
              <a:rPr lang="it-IT" sz="2000" dirty="0" smtClean="0"/>
              <a:t>in </a:t>
            </a:r>
            <a:r>
              <a:rPr lang="it-IT" sz="2000" dirty="0"/>
              <a:t>particolare uno che non riceve più patch di sicurezza </a:t>
            </a:r>
            <a:r>
              <a:rPr lang="it-IT" sz="2000" dirty="0" smtClean="0"/>
              <a:t>fornite dal produttore, </a:t>
            </a:r>
            <a:r>
              <a:rPr lang="it-IT" sz="2000" dirty="0"/>
              <a:t>rappresenta </a:t>
            </a:r>
            <a:r>
              <a:rPr lang="it-IT" sz="2000" dirty="0" smtClean="0"/>
              <a:t>un rischio per </a:t>
            </a:r>
            <a:r>
              <a:rPr lang="it-IT" sz="2000" dirty="0"/>
              <a:t>chiunque </a:t>
            </a:r>
            <a:r>
              <a:rPr lang="it-IT" sz="2000" dirty="0" smtClean="0"/>
              <a:t>utilizzi quella macchina. Quando gli hacker sviluppano varianti di </a:t>
            </a:r>
            <a:r>
              <a:rPr lang="it-IT" sz="2000" dirty="0" err="1" smtClean="0"/>
              <a:t>malware</a:t>
            </a:r>
            <a:r>
              <a:rPr lang="it-IT" sz="2000" dirty="0" smtClean="0"/>
              <a:t> sempre più sofisticate, gli sviluppatori di software creano infatti nuove difese; con il tempo gli aggressori trovano ancora il modo di aggirare le nuove difese e la rincorsa fra guardie e ladri continua. Quando invece un produttore smette di rilasciare nuovi aggiornamenti per un sistema operativo, i malintenzionati sono liberi di sfruttare tutte le vulnerabilità che possono trovare in quel sistema. Una volta individuate, queste falle vengono pubblicizzate in modo virale in rete, così che anche altri hacker possano trarne vantaggio. Tutto ciò a scapito degli utenti che ancora utilizzano sistemi datati.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186</a:t>
            </a:fld>
            <a:endParaRPr lang="it-IT" dirty="0"/>
          </a:p>
        </p:txBody>
      </p:sp>
    </p:spTree>
    <p:extLst>
      <p:ext uri="{BB962C8B-B14F-4D97-AF65-F5344CB8AC3E}">
        <p14:creationId xmlns:p14="http://schemas.microsoft.com/office/powerpoint/2010/main" val="198611849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L'importanza di mantenere i software aggiornati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Ancora </a:t>
            </a:r>
            <a:r>
              <a:rPr lang="it-IT" sz="2000" dirty="0" smtClean="0"/>
              <a:t>oggi esistono purtroppo molti </a:t>
            </a:r>
            <a:r>
              <a:rPr lang="it-IT" sz="2000" dirty="0"/>
              <a:t>computer, anche in ambito professionale, </a:t>
            </a:r>
            <a:r>
              <a:rPr lang="it-IT" sz="2000" dirty="0" smtClean="0"/>
              <a:t>su sui sono installati sistemi operativi non più supportati dai produttori. L'esempio più noto è quello di Windows XP.</a:t>
            </a:r>
          </a:p>
          <a:p>
            <a:pPr algn="just">
              <a:lnSpc>
                <a:spcPct val="120000"/>
              </a:lnSpc>
              <a:defRPr/>
            </a:pPr>
            <a:r>
              <a:rPr lang="it-IT" sz="2000" dirty="0" smtClean="0"/>
              <a:t>Windows </a:t>
            </a:r>
            <a:r>
              <a:rPr lang="it-IT" sz="2000" dirty="0"/>
              <a:t>XP, il sistema operativo di grande successo rilasciato per la prima volta da Microsoft nel 2001 e venduto fino al 2010, è il sistema operativo più venduto della storia. </a:t>
            </a:r>
            <a:r>
              <a:rPr lang="it-IT" sz="2000" dirty="0" smtClean="0"/>
              <a:t>Dati </a:t>
            </a:r>
            <a:r>
              <a:rPr lang="it-IT" sz="2000" dirty="0"/>
              <a:t>non ufficiali </a:t>
            </a:r>
            <a:r>
              <a:rPr lang="it-IT" sz="2000" dirty="0" smtClean="0"/>
              <a:t>stimano le </a:t>
            </a:r>
            <a:r>
              <a:rPr lang="it-IT" sz="2000" dirty="0"/>
              <a:t>vendite </a:t>
            </a:r>
            <a:r>
              <a:rPr lang="it-IT" sz="2000" dirty="0" smtClean="0"/>
              <a:t>del prodotto in quasi </a:t>
            </a:r>
            <a:r>
              <a:rPr lang="it-IT" sz="2000" dirty="0"/>
              <a:t>1 miliardo di copie</a:t>
            </a:r>
            <a:r>
              <a:rPr lang="it-IT" sz="2000" dirty="0" smtClean="0"/>
              <a:t>. </a:t>
            </a:r>
            <a:r>
              <a:rPr lang="it-IT" sz="2000" dirty="0"/>
              <a:t>Tuttavia, nell'aprile 2014, il supporto per il sistema è stato ufficialmente interrotto. Microsoft ha annunciato che non </a:t>
            </a:r>
            <a:r>
              <a:rPr lang="it-IT" sz="2000" dirty="0" smtClean="0"/>
              <a:t>avrebbe più continuato a rilasciare aggiornamenti </a:t>
            </a:r>
            <a:r>
              <a:rPr lang="it-IT" sz="2000" dirty="0"/>
              <a:t>di sicurezza </a:t>
            </a:r>
            <a:r>
              <a:rPr lang="it-IT" sz="2000" dirty="0" smtClean="0"/>
              <a:t>per </a:t>
            </a:r>
            <a:r>
              <a:rPr lang="it-IT" sz="2000" dirty="0"/>
              <a:t>Windows XP</a:t>
            </a:r>
            <a:r>
              <a:rPr lang="it-IT" sz="2000" dirty="0" smtClean="0"/>
              <a:t>.</a:t>
            </a:r>
            <a:endParaRPr lang="it-IT" sz="2000" dirty="0"/>
          </a:p>
          <a:p>
            <a:pPr algn="just">
              <a:lnSpc>
                <a:spcPct val="120000"/>
              </a:lnSpc>
              <a:defRPr/>
            </a:pPr>
            <a:r>
              <a:rPr lang="it-IT" sz="2000" dirty="0"/>
              <a:t>La fine dell'era XP è </a:t>
            </a:r>
            <a:r>
              <a:rPr lang="it-IT" sz="2000" dirty="0" smtClean="0"/>
              <a:t>stata piuttosto preoccupante </a:t>
            </a:r>
            <a:r>
              <a:rPr lang="it-IT" sz="2000" dirty="0"/>
              <a:t>dal punto di vista della </a:t>
            </a:r>
            <a:r>
              <a:rPr lang="it-IT" sz="2000" dirty="0" smtClean="0"/>
              <a:t>sicurezza. Ad aprile </a:t>
            </a:r>
            <a:r>
              <a:rPr lang="it-IT" sz="2000" dirty="0"/>
              <a:t>2014 </a:t>
            </a:r>
            <a:r>
              <a:rPr lang="it-IT" sz="2000" dirty="0" smtClean="0"/>
              <a:t>infatti la </a:t>
            </a:r>
            <a:r>
              <a:rPr lang="it-IT" sz="2000" dirty="0"/>
              <a:t>quota di mercato detenuta da Windows XP </a:t>
            </a:r>
            <a:r>
              <a:rPr lang="it-IT" sz="2000" dirty="0" smtClean="0"/>
              <a:t>era stimata in poco meno di un terzo di </a:t>
            </a:r>
            <a:r>
              <a:rPr lang="it-IT" sz="2000" dirty="0"/>
              <a:t>tutti i computer connessi a </a:t>
            </a:r>
            <a:r>
              <a:rPr lang="it-IT" sz="2000" dirty="0" smtClean="0"/>
              <a:t>internet. Sebbene gli sforzi fatti da Microsoft </a:t>
            </a:r>
            <a:r>
              <a:rPr lang="it-IT" sz="2000" dirty="0"/>
              <a:t>nei mesi precedenti </a:t>
            </a:r>
            <a:r>
              <a:rPr lang="it-IT" sz="2000" dirty="0" smtClean="0"/>
              <a:t>alla fine del </a:t>
            </a:r>
            <a:r>
              <a:rPr lang="it-IT" sz="2000" dirty="0"/>
              <a:t>supporto per </a:t>
            </a:r>
            <a:r>
              <a:rPr lang="it-IT" sz="2000" dirty="0" smtClean="0"/>
              <a:t>comunicare agli utenti l'imminente </a:t>
            </a:r>
            <a:r>
              <a:rPr lang="it-IT" sz="2000" dirty="0"/>
              <a:t>vulnerabilità </a:t>
            </a:r>
            <a:r>
              <a:rPr lang="it-IT" sz="2000" dirty="0" smtClean="0"/>
              <a:t>del sistema, invitandoli ad aggiornare </a:t>
            </a:r>
            <a:r>
              <a:rPr lang="it-IT" sz="2000" dirty="0"/>
              <a:t>o </a:t>
            </a:r>
            <a:r>
              <a:rPr lang="it-IT" sz="2000" dirty="0" smtClean="0"/>
              <a:t>a sostituire </a:t>
            </a:r>
            <a:r>
              <a:rPr lang="it-IT" sz="2000" dirty="0"/>
              <a:t>del tutto i loro </a:t>
            </a:r>
            <a:r>
              <a:rPr lang="it-IT" sz="2000" dirty="0" smtClean="0"/>
              <a:t>vecchi computer, anche con iniziative promozionali economicamente convenienti per gli utenti, non tutti, anzi pochi, decisero allora di aggiornare i loro dispositivi.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187</a:t>
            </a:fld>
            <a:endParaRPr lang="it-IT" dirty="0"/>
          </a:p>
        </p:txBody>
      </p:sp>
    </p:spTree>
    <p:extLst>
      <p:ext uri="{BB962C8B-B14F-4D97-AF65-F5344CB8AC3E}">
        <p14:creationId xmlns:p14="http://schemas.microsoft.com/office/powerpoint/2010/main" val="274008424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L'importanza di mantenere i software aggiornati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01306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Per questi motivi legati alla sicurezza tutti gli utenti, professionali e non, dovrebbero immediatamente aggiornare qualsiasi </a:t>
            </a:r>
            <a:r>
              <a:rPr lang="it-IT" sz="2000" dirty="0"/>
              <a:t>macchina </a:t>
            </a:r>
            <a:r>
              <a:rPr lang="it-IT" sz="2000" dirty="0" smtClean="0"/>
              <a:t>che utilizza ancora Windows XP (o sistemi operativi datati di altro produttori, come ad esempio </a:t>
            </a:r>
            <a:r>
              <a:rPr lang="it-IT" sz="2000" dirty="0" err="1" smtClean="0"/>
              <a:t>Snow</a:t>
            </a:r>
            <a:r>
              <a:rPr lang="it-IT" sz="2000" dirty="0" smtClean="0"/>
              <a:t> Leopard di Apple) ed evitare </a:t>
            </a:r>
            <a:r>
              <a:rPr lang="it-IT" sz="2000" dirty="0"/>
              <a:t>di utilizzare per qualsiasi scopo </a:t>
            </a:r>
            <a:r>
              <a:rPr lang="it-IT" sz="2000" dirty="0" smtClean="0"/>
              <a:t>computer simili, che alle volte si trovano ancora in spazi pubblici o abbiamo in casa. Tale avvertimento vale oggi per i sistemi operativi non più supportati, ma in futuro le stesse precauzioni dovranno essere prese anche per tutti i sistemi operativi oggi in commercio.</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188</a:t>
            </a:fld>
            <a:endParaRPr lang="it-IT" dirty="0"/>
          </a:p>
        </p:txBody>
      </p:sp>
    </p:spTree>
    <p:extLst>
      <p:ext uri="{BB962C8B-B14F-4D97-AF65-F5344CB8AC3E}">
        <p14:creationId xmlns:p14="http://schemas.microsoft.com/office/powerpoint/2010/main" val="8714305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L'importanza di mantenere i software aggiornati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41632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Ovviamente</a:t>
            </a:r>
            <a:r>
              <a:rPr lang="it-IT" sz="2000" dirty="0"/>
              <a:t>, oltre </a:t>
            </a:r>
            <a:r>
              <a:rPr lang="it-IT" sz="2000" dirty="0" smtClean="0"/>
              <a:t>ai sistemi operativi </a:t>
            </a:r>
            <a:r>
              <a:rPr lang="it-IT" sz="2000" dirty="0"/>
              <a:t>che </a:t>
            </a:r>
            <a:r>
              <a:rPr lang="it-IT" sz="2000" dirty="0" smtClean="0"/>
              <a:t>consentono ai dispositivi </a:t>
            </a:r>
            <a:r>
              <a:rPr lang="it-IT" sz="2000" dirty="0"/>
              <a:t>di funzionare, tutti gli altri </a:t>
            </a:r>
            <a:r>
              <a:rPr lang="it-IT" sz="2000" dirty="0" smtClean="0"/>
              <a:t>programmi </a:t>
            </a:r>
            <a:r>
              <a:rPr lang="it-IT" sz="2000" dirty="0"/>
              <a:t>caricati </a:t>
            </a:r>
            <a:r>
              <a:rPr lang="it-IT" sz="2000" dirty="0" smtClean="0"/>
              <a:t>sui </a:t>
            </a:r>
            <a:r>
              <a:rPr lang="it-IT" sz="2000" dirty="0" err="1" smtClean="0"/>
              <a:t>device</a:t>
            </a:r>
            <a:r>
              <a:rPr lang="it-IT" sz="2000" dirty="0" smtClean="0"/>
              <a:t> devono </a:t>
            </a:r>
            <a:r>
              <a:rPr lang="it-IT" sz="2000" dirty="0"/>
              <a:t>essere </a:t>
            </a:r>
            <a:r>
              <a:rPr lang="it-IT" sz="2000" dirty="0" smtClean="0"/>
              <a:t>tenuti aggiornati per mantenere un elevato livello di sicurezza. Non solo i </a:t>
            </a:r>
            <a:r>
              <a:rPr lang="it-IT" sz="2000" dirty="0"/>
              <a:t>plug-in </a:t>
            </a:r>
            <a:r>
              <a:rPr lang="it-IT" sz="2000" dirty="0" smtClean="0"/>
              <a:t>dei browser (come </a:t>
            </a:r>
            <a:r>
              <a:rPr lang="it-IT" sz="2000" dirty="0"/>
              <a:t>Flash </a:t>
            </a:r>
            <a:r>
              <a:rPr lang="it-IT" sz="2000" dirty="0" smtClean="0"/>
              <a:t>o Java), ma </a:t>
            </a:r>
            <a:r>
              <a:rPr lang="it-IT" sz="2000" dirty="0"/>
              <a:t>anche </a:t>
            </a:r>
            <a:r>
              <a:rPr lang="it-IT" sz="2000" dirty="0" smtClean="0"/>
              <a:t>i software </a:t>
            </a:r>
            <a:r>
              <a:rPr lang="it-IT" sz="2000" dirty="0"/>
              <a:t>di produttività </a:t>
            </a:r>
            <a:r>
              <a:rPr lang="it-IT" sz="2000" dirty="0" smtClean="0"/>
              <a:t>(</a:t>
            </a:r>
            <a:r>
              <a:rPr lang="it-IT" sz="2000" dirty="0"/>
              <a:t>come Microsoft </a:t>
            </a:r>
            <a:r>
              <a:rPr lang="it-IT" sz="2000" dirty="0" smtClean="0"/>
              <a:t>Office) possono essere usati </a:t>
            </a:r>
            <a:r>
              <a:rPr lang="it-IT" sz="2000" dirty="0"/>
              <a:t>come </a:t>
            </a:r>
            <a:r>
              <a:rPr lang="it-IT" sz="2000" dirty="0" smtClean="0"/>
              <a:t>canali per condurre attacchi da </a:t>
            </a:r>
            <a:r>
              <a:rPr lang="it-IT" sz="2000" dirty="0"/>
              <a:t>parte </a:t>
            </a:r>
            <a:r>
              <a:rPr lang="it-IT" sz="2000" dirty="0" smtClean="0"/>
              <a:t>degli hacker.</a:t>
            </a:r>
          </a:p>
          <a:p>
            <a:pPr algn="just">
              <a:lnSpc>
                <a:spcPct val="120000"/>
              </a:lnSpc>
              <a:defRPr/>
            </a:pPr>
            <a:r>
              <a:rPr lang="it-IT" sz="2000" dirty="0" smtClean="0"/>
              <a:t>È quindi chiaro </a:t>
            </a:r>
            <a:r>
              <a:rPr lang="it-IT" sz="2000" dirty="0"/>
              <a:t>che le protezioni </a:t>
            </a:r>
            <a:r>
              <a:rPr lang="it-IT" sz="2000" dirty="0" smtClean="0"/>
              <a:t>offerte dagli aggiornamenti dei vari prodotti dimostrano quanto sia importante mantenere i vari programmi aggiornati alla loro ultima versione.</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189</a:t>
            </a:fld>
            <a:endParaRPr lang="it-IT" dirty="0"/>
          </a:p>
        </p:txBody>
      </p:sp>
    </p:spTree>
    <p:extLst>
      <p:ext uri="{BB962C8B-B14F-4D97-AF65-F5344CB8AC3E}">
        <p14:creationId xmlns:p14="http://schemas.microsoft.com/office/powerpoint/2010/main" val="2779734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(Spiegazione del grafico precedente)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572464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lvl="0" eaLnBrk="0" hangingPunct="0">
              <a:spcBef>
                <a:spcPct val="30000"/>
              </a:spcBef>
              <a:defRPr/>
            </a:pPr>
            <a:r>
              <a:rPr lang="en-US" sz="2000" b="1" spc="-4" dirty="0" smtClean="0">
                <a:solidFill>
                  <a:schemeClr val="dk1"/>
                </a:solidFill>
                <a:latin typeface="+mj-lt"/>
              </a:rPr>
              <a:t>1987 </a:t>
            </a:r>
            <a:r>
              <a:rPr lang="en-US" sz="2000" b="1" spc="-4" dirty="0">
                <a:solidFill>
                  <a:schemeClr val="dk1"/>
                </a:solidFill>
                <a:latin typeface="+mj-lt"/>
              </a:rPr>
              <a:t>- L' "</a:t>
            </a:r>
            <a:r>
              <a:rPr lang="en-US" sz="2000" b="1" spc="-4" dirty="0" err="1">
                <a:solidFill>
                  <a:schemeClr val="dk1"/>
                </a:solidFill>
                <a:latin typeface="+mj-lt"/>
              </a:rPr>
              <a:t>albero</a:t>
            </a:r>
            <a:r>
              <a:rPr lang="en-US" sz="2000" b="1" spc="-4" dirty="0">
                <a:solidFill>
                  <a:schemeClr val="dk1"/>
                </a:solidFill>
                <a:latin typeface="+mj-lt"/>
              </a:rPr>
              <a:t> di </a:t>
            </a:r>
            <a:r>
              <a:rPr lang="en-US" sz="2000" b="1" spc="-4" dirty="0" err="1">
                <a:solidFill>
                  <a:schemeClr val="dk1"/>
                </a:solidFill>
                <a:latin typeface="+mj-lt"/>
              </a:rPr>
              <a:t>Natale</a:t>
            </a:r>
            <a:r>
              <a:rPr lang="en-US" sz="2000" b="1" spc="-4" dirty="0">
                <a:solidFill>
                  <a:schemeClr val="dk1"/>
                </a:solidFill>
                <a:latin typeface="+mj-lt"/>
              </a:rPr>
              <a:t>": </a:t>
            </a:r>
            <a:r>
              <a:rPr lang="it-IT" sz="2000" spc="-4" dirty="0">
                <a:solidFill>
                  <a:schemeClr val="dk1"/>
                </a:solidFill>
                <a:latin typeface="+mj-lt"/>
              </a:rPr>
              <a:t>Il Christmas </a:t>
            </a:r>
            <a:r>
              <a:rPr lang="it-IT" sz="2000" spc="-4" dirty="0" err="1">
                <a:solidFill>
                  <a:schemeClr val="dk1"/>
                </a:solidFill>
                <a:latin typeface="+mj-lt"/>
              </a:rPr>
              <a:t>Tree</a:t>
            </a:r>
            <a:r>
              <a:rPr lang="it-IT" sz="2000" spc="-4" dirty="0">
                <a:solidFill>
                  <a:schemeClr val="dk1"/>
                </a:solidFill>
                <a:latin typeface="+mj-lt"/>
              </a:rPr>
              <a:t> EXEC (in italiano "Albero di Natale EXEC") è considerato il primo virus </a:t>
            </a:r>
            <a:r>
              <a:rPr lang="it-IT" sz="2000" spc="-4" dirty="0" err="1">
                <a:solidFill>
                  <a:schemeClr val="dk1"/>
                </a:solidFill>
                <a:latin typeface="+mj-lt"/>
              </a:rPr>
              <a:t>infomatico</a:t>
            </a:r>
            <a:r>
              <a:rPr lang="it-IT" sz="2000" spc="-4" dirty="0">
                <a:solidFill>
                  <a:schemeClr val="dk1"/>
                </a:solidFill>
                <a:latin typeface="+mj-lt"/>
              </a:rPr>
              <a:t> (c.d. </a:t>
            </a:r>
            <a:r>
              <a:rPr lang="it-IT" sz="2000" spc="-4" dirty="0" err="1">
                <a:solidFill>
                  <a:schemeClr val="dk1"/>
                </a:solidFill>
                <a:latin typeface="+mj-lt"/>
              </a:rPr>
              <a:t>worm</a:t>
            </a:r>
            <a:r>
              <a:rPr lang="it-IT" sz="2000" spc="-4" dirty="0">
                <a:solidFill>
                  <a:schemeClr val="dk1"/>
                </a:solidFill>
                <a:latin typeface="+mj-lt"/>
              </a:rPr>
              <a:t>) ad aver compromesso porzioni rilevati delle reti </a:t>
            </a:r>
            <a:r>
              <a:rPr lang="it-IT" sz="2000" spc="-4" dirty="0" smtClean="0">
                <a:solidFill>
                  <a:schemeClr val="dk1"/>
                </a:solidFill>
                <a:latin typeface="+mj-lt"/>
              </a:rPr>
              <a:t>informatiche di allora. </a:t>
            </a:r>
            <a:r>
              <a:rPr lang="it-IT" sz="2000" spc="-4" dirty="0">
                <a:solidFill>
                  <a:schemeClr val="dk1"/>
                </a:solidFill>
                <a:latin typeface="+mj-lt"/>
              </a:rPr>
              <a:t>La sua circolazione iniziò nel dicembre del 1987 e fu creato da uno studente tedesco. La sua propagazione avveniva </a:t>
            </a:r>
            <a:r>
              <a:rPr lang="it-IT" sz="2000" spc="-4" dirty="0" err="1">
                <a:solidFill>
                  <a:schemeClr val="dk1"/>
                </a:solidFill>
                <a:latin typeface="+mj-lt"/>
              </a:rPr>
              <a:t>sfuttando</a:t>
            </a:r>
            <a:r>
              <a:rPr lang="it-IT" sz="2000" spc="-4" dirty="0">
                <a:solidFill>
                  <a:schemeClr val="dk1"/>
                </a:solidFill>
                <a:latin typeface="+mj-lt"/>
              </a:rPr>
              <a:t> la posta elettronica con messaggi che si presentavano come auguri natalizi: esso infatti determinava la comparsa sullo schermo di un semplice albero di Natale stilizzato </a:t>
            </a:r>
            <a:r>
              <a:rPr lang="it-IT" sz="2000" spc="-4" dirty="0" smtClean="0">
                <a:solidFill>
                  <a:schemeClr val="dk1"/>
                </a:solidFill>
                <a:latin typeface="+mj-lt"/>
              </a:rPr>
              <a:t>a cui era affiancata una </a:t>
            </a:r>
            <a:r>
              <a:rPr lang="it-IT" sz="2000" spc="-4" dirty="0">
                <a:solidFill>
                  <a:schemeClr val="dk1"/>
                </a:solidFill>
                <a:latin typeface="+mj-lt"/>
              </a:rPr>
              <a:t>breve frase di augurio: </a:t>
            </a:r>
            <a:r>
              <a:rPr lang="it-IT" sz="2000" spc="-4" dirty="0" smtClean="0">
                <a:solidFill>
                  <a:schemeClr val="dk1"/>
                </a:solidFill>
                <a:latin typeface="+mj-lt"/>
              </a:rPr>
              <a:t>"</a:t>
            </a:r>
            <a:r>
              <a:rPr lang="it-IT" sz="2000" i="1" spc="-4" dirty="0">
                <a:solidFill>
                  <a:schemeClr val="dk1"/>
                </a:solidFill>
                <a:latin typeface="+mj-lt"/>
              </a:rPr>
              <a:t>A</a:t>
            </a:r>
            <a:r>
              <a:rPr lang="it-IT" sz="2000" i="1" spc="-4" dirty="0" smtClean="0">
                <a:solidFill>
                  <a:schemeClr val="dk1"/>
                </a:solidFill>
                <a:latin typeface="+mj-lt"/>
              </a:rPr>
              <a:t> </a:t>
            </a:r>
            <a:r>
              <a:rPr lang="it-IT" sz="2000" i="1" spc="-4" dirty="0" err="1" smtClean="0">
                <a:solidFill>
                  <a:schemeClr val="dk1"/>
                </a:solidFill>
                <a:latin typeface="+mj-lt"/>
              </a:rPr>
              <a:t>very</a:t>
            </a:r>
            <a:r>
              <a:rPr lang="it-IT" sz="2000" i="1" spc="-4" dirty="0" smtClean="0">
                <a:solidFill>
                  <a:schemeClr val="dk1"/>
                </a:solidFill>
                <a:latin typeface="+mj-lt"/>
              </a:rPr>
              <a:t> happy </a:t>
            </a:r>
            <a:r>
              <a:rPr lang="it-IT" sz="2000" i="1" spc="-4" dirty="0" err="1" smtClean="0">
                <a:solidFill>
                  <a:schemeClr val="dk1"/>
                </a:solidFill>
                <a:latin typeface="+mj-lt"/>
              </a:rPr>
              <a:t>christmas</a:t>
            </a:r>
            <a:r>
              <a:rPr lang="it-IT" sz="2000" i="1" spc="-4" dirty="0" smtClean="0">
                <a:solidFill>
                  <a:schemeClr val="dk1"/>
                </a:solidFill>
                <a:latin typeface="+mj-lt"/>
              </a:rPr>
              <a:t> and </a:t>
            </a:r>
            <a:r>
              <a:rPr lang="it-IT" sz="2000" i="1" spc="-4" dirty="0" err="1" smtClean="0">
                <a:solidFill>
                  <a:schemeClr val="dk1"/>
                </a:solidFill>
                <a:latin typeface="+mj-lt"/>
              </a:rPr>
              <a:t>my</a:t>
            </a:r>
            <a:r>
              <a:rPr lang="it-IT" sz="2000" i="1" spc="-4" dirty="0" smtClean="0">
                <a:solidFill>
                  <a:schemeClr val="dk1"/>
                </a:solidFill>
                <a:latin typeface="+mj-lt"/>
              </a:rPr>
              <a:t> best </a:t>
            </a:r>
            <a:r>
              <a:rPr lang="it-IT" sz="2000" i="1" spc="-4" dirty="0" err="1" smtClean="0">
                <a:solidFill>
                  <a:schemeClr val="dk1"/>
                </a:solidFill>
                <a:latin typeface="+mj-lt"/>
              </a:rPr>
              <a:t>wishes</a:t>
            </a:r>
            <a:r>
              <a:rPr lang="it-IT" sz="2000" i="1" spc="-4" dirty="0" smtClean="0">
                <a:solidFill>
                  <a:schemeClr val="dk1"/>
                </a:solidFill>
                <a:latin typeface="+mj-lt"/>
              </a:rPr>
              <a:t> for the </a:t>
            </a:r>
            <a:r>
              <a:rPr lang="it-IT" sz="2000" i="1" spc="-4" dirty="0" err="1" smtClean="0">
                <a:solidFill>
                  <a:schemeClr val="dk1"/>
                </a:solidFill>
                <a:latin typeface="+mj-lt"/>
              </a:rPr>
              <a:t>next</a:t>
            </a:r>
            <a:r>
              <a:rPr lang="it-IT" sz="2000" i="1" spc="-4" dirty="0" smtClean="0">
                <a:solidFill>
                  <a:schemeClr val="dk1"/>
                </a:solidFill>
                <a:latin typeface="+mj-lt"/>
              </a:rPr>
              <a:t> </a:t>
            </a:r>
            <a:r>
              <a:rPr lang="it-IT" sz="2000" i="1" spc="-4" dirty="0" err="1" smtClean="0">
                <a:solidFill>
                  <a:schemeClr val="dk1"/>
                </a:solidFill>
                <a:latin typeface="+mj-lt"/>
              </a:rPr>
              <a:t>year</a:t>
            </a:r>
            <a:r>
              <a:rPr lang="it-IT" sz="2000" spc="-4" dirty="0" smtClean="0">
                <a:solidFill>
                  <a:schemeClr val="dk1"/>
                </a:solidFill>
                <a:latin typeface="+mj-lt"/>
              </a:rPr>
              <a:t>". </a:t>
            </a:r>
            <a:r>
              <a:rPr lang="it-IT" sz="2000" spc="-4" dirty="0">
                <a:solidFill>
                  <a:schemeClr val="dk1"/>
                </a:solidFill>
                <a:latin typeface="+mj-lt"/>
              </a:rPr>
              <a:t>Contemporaneamente però il </a:t>
            </a:r>
            <a:r>
              <a:rPr lang="it-IT" sz="2000" spc="-4" dirty="0" err="1">
                <a:solidFill>
                  <a:schemeClr val="dk1"/>
                </a:solidFill>
                <a:latin typeface="+mj-lt"/>
              </a:rPr>
              <a:t>worm</a:t>
            </a:r>
            <a:r>
              <a:rPr lang="it-IT" sz="2000" spc="-4" dirty="0">
                <a:solidFill>
                  <a:schemeClr val="dk1"/>
                </a:solidFill>
                <a:latin typeface="+mj-lt"/>
              </a:rPr>
              <a:t> eseguiva anche la lettura dei contatti di posta elettronica presenti sul computer </a:t>
            </a:r>
            <a:r>
              <a:rPr lang="it-IT" sz="2000" spc="-4" dirty="0" smtClean="0">
                <a:solidFill>
                  <a:schemeClr val="dk1"/>
                </a:solidFill>
                <a:latin typeface="+mj-lt"/>
              </a:rPr>
              <a:t>del malcapitato per </a:t>
            </a:r>
            <a:r>
              <a:rPr lang="it-IT" sz="2000" spc="-4" dirty="0">
                <a:solidFill>
                  <a:schemeClr val="dk1"/>
                </a:solidFill>
                <a:latin typeface="+mj-lt"/>
              </a:rPr>
              <a:t>poi inviare una copia di </a:t>
            </a:r>
            <a:r>
              <a:rPr lang="it-IT" sz="2000" spc="-4" dirty="0" smtClean="0">
                <a:solidFill>
                  <a:schemeClr val="dk1"/>
                </a:solidFill>
                <a:latin typeface="+mj-lt"/>
              </a:rPr>
              <a:t>sé </a:t>
            </a:r>
            <a:r>
              <a:rPr lang="it-IT" sz="2000" spc="-4" dirty="0">
                <a:solidFill>
                  <a:schemeClr val="dk1"/>
                </a:solidFill>
                <a:latin typeface="+mj-lt"/>
              </a:rPr>
              <a:t>stesso a ciascuno dei destinatari individuati. Questo meccanismo d'azione permise ad Christmas </a:t>
            </a:r>
            <a:r>
              <a:rPr lang="it-IT" sz="2000" spc="-4" dirty="0" err="1">
                <a:solidFill>
                  <a:schemeClr val="dk1"/>
                </a:solidFill>
                <a:latin typeface="+mj-lt"/>
              </a:rPr>
              <a:t>Tree</a:t>
            </a:r>
            <a:r>
              <a:rPr lang="it-IT" sz="2000" spc="-4" dirty="0">
                <a:solidFill>
                  <a:schemeClr val="dk1"/>
                </a:solidFill>
                <a:latin typeface="+mj-lt"/>
              </a:rPr>
              <a:t> EXEC di raggiungere picchi di diffusione molto elevati per </a:t>
            </a:r>
            <a:r>
              <a:rPr lang="it-IT" sz="2000" spc="-4" dirty="0" smtClean="0">
                <a:solidFill>
                  <a:schemeClr val="dk1"/>
                </a:solidFill>
                <a:latin typeface="+mj-lt"/>
              </a:rPr>
              <a:t>l'epoca, </a:t>
            </a:r>
            <a:r>
              <a:rPr lang="it-IT" sz="2000" spc="-4" dirty="0">
                <a:solidFill>
                  <a:schemeClr val="dk1"/>
                </a:solidFill>
                <a:latin typeface="+mj-lt"/>
              </a:rPr>
              <a:t>tali da causare pesanti disservizi sulle reti informatiche di </a:t>
            </a:r>
            <a:r>
              <a:rPr lang="it-IT" sz="2000" spc="-4" dirty="0" smtClean="0">
                <a:solidFill>
                  <a:schemeClr val="dk1"/>
                </a:solidFill>
                <a:latin typeface="+mj-lt"/>
              </a:rPr>
              <a:t>allora.</a:t>
            </a:r>
          </a:p>
          <a:p>
            <a:pPr lvl="0" eaLnBrk="0" hangingPunct="0">
              <a:spcBef>
                <a:spcPct val="30000"/>
              </a:spcBef>
              <a:defRPr/>
            </a:pPr>
            <a:r>
              <a:rPr lang="it-IT" sz="2000" spc="-4" dirty="0" smtClean="0">
                <a:solidFill>
                  <a:schemeClr val="dk1"/>
                </a:solidFill>
                <a:latin typeface="+mj-lt"/>
              </a:rPr>
              <a:t>Per la sua efficacia, la </a:t>
            </a:r>
            <a:r>
              <a:rPr lang="it-IT" sz="2000" spc="-4" dirty="0">
                <a:solidFill>
                  <a:schemeClr val="dk1"/>
                </a:solidFill>
                <a:latin typeface="+mj-lt"/>
              </a:rPr>
              <a:t>modalità di diffusione impiegata da Christmas </a:t>
            </a:r>
            <a:r>
              <a:rPr lang="it-IT" sz="2000" spc="-4" dirty="0" err="1">
                <a:solidFill>
                  <a:schemeClr val="dk1"/>
                </a:solidFill>
                <a:latin typeface="+mj-lt"/>
              </a:rPr>
              <a:t>Tree</a:t>
            </a:r>
            <a:r>
              <a:rPr lang="it-IT" sz="2000" spc="-4" dirty="0">
                <a:solidFill>
                  <a:schemeClr val="dk1"/>
                </a:solidFill>
                <a:latin typeface="+mj-lt"/>
              </a:rPr>
              <a:t> EXEC </a:t>
            </a:r>
            <a:r>
              <a:rPr lang="it-IT" sz="2000" spc="-4" dirty="0" smtClean="0">
                <a:solidFill>
                  <a:schemeClr val="dk1"/>
                </a:solidFill>
                <a:latin typeface="+mj-lt"/>
              </a:rPr>
              <a:t>fu poi </a:t>
            </a:r>
            <a:r>
              <a:rPr lang="it-IT" sz="2000" spc="-4" dirty="0">
                <a:solidFill>
                  <a:schemeClr val="dk1"/>
                </a:solidFill>
                <a:latin typeface="+mj-lt"/>
              </a:rPr>
              <a:t>ripresa negli anni successivi da altri </a:t>
            </a:r>
            <a:r>
              <a:rPr lang="it-IT" sz="2000" spc="-4" dirty="0" err="1">
                <a:solidFill>
                  <a:schemeClr val="dk1"/>
                </a:solidFill>
                <a:latin typeface="+mj-lt"/>
              </a:rPr>
              <a:t>worm</a:t>
            </a:r>
            <a:r>
              <a:rPr lang="it-IT" sz="2000" spc="-4" dirty="0">
                <a:solidFill>
                  <a:schemeClr val="dk1"/>
                </a:solidFill>
                <a:latin typeface="+mj-lt"/>
              </a:rPr>
              <a:t>, </a:t>
            </a:r>
            <a:r>
              <a:rPr lang="it-IT" sz="2000" spc="-4" dirty="0" smtClean="0">
                <a:solidFill>
                  <a:schemeClr val="dk1"/>
                </a:solidFill>
                <a:latin typeface="+mj-lt"/>
              </a:rPr>
              <a:t>che registrarono sempre tassi di diffusione elevati.</a:t>
            </a:r>
            <a:endParaRPr lang="it-IT" sz="2000" dirty="0">
              <a:latin typeface="+mj-lt"/>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19</a:t>
            </a:fld>
            <a:endParaRPr lang="it-IT"/>
          </a:p>
        </p:txBody>
      </p:sp>
    </p:spTree>
    <p:extLst>
      <p:ext uri="{BB962C8B-B14F-4D97-AF65-F5344CB8AC3E}">
        <p14:creationId xmlns:p14="http://schemas.microsoft.com/office/powerpoint/2010/main" val="199936955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L'importanza di mantenere i software aggiornati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Cosa è dunque opportuno fare per mantenere uno standard elevato di sicurezza dei nostri dispositivi? I seguenti due punti sintetizzano quanto visto in precedenza:</a:t>
            </a:r>
            <a:endParaRPr lang="it-IT" sz="2000" dirty="0"/>
          </a:p>
          <a:p>
            <a:pPr algn="just">
              <a:lnSpc>
                <a:spcPct val="120000"/>
              </a:lnSpc>
              <a:defRPr/>
            </a:pPr>
            <a:endParaRPr lang="it-IT" sz="2000" dirty="0" smtClean="0"/>
          </a:p>
          <a:p>
            <a:pPr marL="514350" indent="-514350" algn="just">
              <a:lnSpc>
                <a:spcPct val="120000"/>
              </a:lnSpc>
              <a:buFont typeface="+mj-lt"/>
              <a:buAutoNum type="romanLcPeriod"/>
              <a:defRPr/>
            </a:pPr>
            <a:r>
              <a:rPr lang="it-IT" sz="2000" dirty="0" smtClean="0"/>
              <a:t>Per </a:t>
            </a:r>
            <a:r>
              <a:rPr lang="it-IT" sz="2000" dirty="0"/>
              <a:t>tutti i tuoi </a:t>
            </a:r>
            <a:r>
              <a:rPr lang="it-IT" sz="2000" dirty="0" smtClean="0"/>
              <a:t>dispositivi, sia fissi che mobili</a:t>
            </a:r>
            <a:r>
              <a:rPr lang="it-IT" sz="2000" dirty="0"/>
              <a:t>, inclusi telefoni e </a:t>
            </a:r>
            <a:r>
              <a:rPr lang="it-IT" sz="2000" dirty="0" err="1"/>
              <a:t>tablet</a:t>
            </a:r>
            <a:r>
              <a:rPr lang="it-IT" sz="2000" dirty="0"/>
              <a:t>, </a:t>
            </a:r>
            <a:r>
              <a:rPr lang="it-IT" sz="2000" dirty="0" smtClean="0"/>
              <a:t>è importante eseguire gli aggiornamenti </a:t>
            </a:r>
            <a:r>
              <a:rPr lang="it-IT" sz="2000" dirty="0"/>
              <a:t>del sistema operativo o dei software </a:t>
            </a:r>
            <a:r>
              <a:rPr lang="it-IT" sz="2000" dirty="0" smtClean="0"/>
              <a:t>e delle </a:t>
            </a:r>
            <a:r>
              <a:rPr lang="it-IT" sz="2000" dirty="0" err="1" smtClean="0"/>
              <a:t>app</a:t>
            </a:r>
            <a:r>
              <a:rPr lang="it-IT" sz="2000" dirty="0" smtClean="0"/>
              <a:t> installate, quando vengono rilasciati dai rispettivi produttori; ritardi nell'adozione </a:t>
            </a:r>
            <a:r>
              <a:rPr lang="it-IT" sz="2000" dirty="0"/>
              <a:t>aumentano </a:t>
            </a:r>
            <a:r>
              <a:rPr lang="it-IT" sz="2000" dirty="0" smtClean="0"/>
              <a:t>infatti il rischio </a:t>
            </a:r>
            <a:r>
              <a:rPr lang="it-IT" sz="2000" dirty="0"/>
              <a:t>che i </a:t>
            </a:r>
            <a:r>
              <a:rPr lang="it-IT" sz="2000" dirty="0" smtClean="0"/>
              <a:t>dispositivi siano vulnerabili </a:t>
            </a:r>
            <a:r>
              <a:rPr lang="it-IT" sz="2000" dirty="0"/>
              <a:t>agli </a:t>
            </a:r>
            <a:r>
              <a:rPr lang="it-IT" sz="2000" dirty="0" smtClean="0"/>
              <a:t>attacchi, </a:t>
            </a:r>
            <a:r>
              <a:rPr lang="it-IT" sz="2000" dirty="0"/>
              <a:t>che sfruttano le </a:t>
            </a:r>
            <a:r>
              <a:rPr lang="it-IT" sz="2000" dirty="0" smtClean="0"/>
              <a:t>debolezze delle precedenti versioni. </a:t>
            </a:r>
            <a:r>
              <a:rPr lang="it-IT" sz="2000" dirty="0"/>
              <a:t>Gli utenti possono usufruire dell'opzione di aggiornamento automatico </a:t>
            </a:r>
            <a:r>
              <a:rPr lang="it-IT" sz="2000" dirty="0" smtClean="0"/>
              <a:t>in </a:t>
            </a:r>
            <a:r>
              <a:rPr lang="it-IT" sz="2000" dirty="0"/>
              <a:t>tutti i moderni sistemi operativi per scaricare automaticamente i nuovi aggiornamenti quando questi vengono </a:t>
            </a:r>
            <a:r>
              <a:rPr lang="it-IT" sz="2000" dirty="0" smtClean="0"/>
              <a:t>resi disponibili.</a:t>
            </a:r>
          </a:p>
          <a:p>
            <a:pPr marL="514350" indent="-514350" algn="just">
              <a:lnSpc>
                <a:spcPct val="120000"/>
              </a:lnSpc>
              <a:buFont typeface="+mj-lt"/>
              <a:buAutoNum type="romanLcPeriod"/>
              <a:defRPr/>
            </a:pPr>
            <a:endParaRPr lang="it-IT" sz="2000" dirty="0"/>
          </a:p>
          <a:p>
            <a:pPr marL="514350" indent="-514350" algn="just">
              <a:lnSpc>
                <a:spcPct val="120000"/>
              </a:lnSpc>
              <a:buFont typeface="+mj-lt"/>
              <a:buAutoNum type="romanLcPeriod"/>
              <a:defRPr/>
            </a:pPr>
            <a:r>
              <a:rPr lang="it-IT" sz="2000" dirty="0" smtClean="0"/>
              <a:t>Se </a:t>
            </a:r>
            <a:r>
              <a:rPr lang="it-IT" sz="2000" dirty="0"/>
              <a:t>un dispositivo è abbastanza vecchio da non </a:t>
            </a:r>
            <a:r>
              <a:rPr lang="it-IT" sz="2000" dirty="0" smtClean="0"/>
              <a:t>supportare più gli aggiornamenti </a:t>
            </a:r>
            <a:r>
              <a:rPr lang="it-IT" sz="2000" dirty="0"/>
              <a:t>software o non è compatibile con il nuovo sistema operativo, può essere utile prendere in considerazione </a:t>
            </a:r>
            <a:r>
              <a:rPr lang="it-IT" sz="2000" dirty="0" smtClean="0"/>
              <a:t>l'alternativa di investire </a:t>
            </a:r>
            <a:r>
              <a:rPr lang="it-IT" sz="2000" dirty="0"/>
              <a:t>in un nuovo </a:t>
            </a:r>
            <a:r>
              <a:rPr lang="it-IT" sz="2000" dirty="0" smtClean="0"/>
              <a:t>dispositivo, per mantenere un livello di protezione adeguato della propria privacy e dei propri dati.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190</a:t>
            </a:fld>
            <a:endParaRPr lang="it-IT" dirty="0"/>
          </a:p>
        </p:txBody>
      </p:sp>
    </p:spTree>
    <p:extLst>
      <p:ext uri="{BB962C8B-B14F-4D97-AF65-F5344CB8AC3E}">
        <p14:creationId xmlns:p14="http://schemas.microsoft.com/office/powerpoint/2010/main" val="891257096"/>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a:t>
            </a:r>
            <a:r>
              <a:rPr lang="it-IT" sz="2400" b="1" dirty="0" smtClean="0">
                <a:solidFill>
                  <a:srgbClr val="F26200"/>
                </a:solidFill>
                <a:latin typeface="Georgia" panose="02040502050405020303" pitchFamily="18" charset="0"/>
              </a:rPr>
              <a:t>dei dispositivi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Sebbene fino ad ora la discussione abbia analizzato principalmente </a:t>
            </a:r>
            <a:r>
              <a:rPr lang="it-IT" sz="2000" dirty="0"/>
              <a:t>le possibili minacce virtuali</a:t>
            </a:r>
            <a:r>
              <a:rPr lang="it-IT" sz="2000" dirty="0" smtClean="0"/>
              <a:t>, </a:t>
            </a:r>
            <a:r>
              <a:rPr lang="it-IT" sz="2000" dirty="0"/>
              <a:t>è essenziale </a:t>
            </a:r>
            <a:r>
              <a:rPr lang="it-IT" sz="2000" dirty="0" smtClean="0"/>
              <a:t>considerare anche le misure di protezione a garanzia della </a:t>
            </a:r>
            <a:r>
              <a:rPr lang="it-IT" sz="2000" dirty="0"/>
              <a:t>sicurezza fisica dei dati e </a:t>
            </a:r>
            <a:r>
              <a:rPr lang="it-IT" sz="2000" dirty="0" smtClean="0"/>
              <a:t>della privacy.</a:t>
            </a:r>
            <a:endParaRPr lang="it-IT" sz="2000" dirty="0"/>
          </a:p>
          <a:p>
            <a:pPr algn="just">
              <a:lnSpc>
                <a:spcPct val="120000"/>
              </a:lnSpc>
              <a:defRPr/>
            </a:pPr>
            <a:r>
              <a:rPr lang="it-IT" sz="2000" dirty="0" smtClean="0"/>
              <a:t>La </a:t>
            </a:r>
            <a:r>
              <a:rPr lang="it-IT" sz="2000" dirty="0"/>
              <a:t>sicurezza fisica implica la protezione dei dispositivi </a:t>
            </a:r>
            <a:r>
              <a:rPr lang="it-IT" sz="2000" dirty="0" smtClean="0"/>
              <a:t>in nostro possesso (es. telefoni</a:t>
            </a:r>
            <a:r>
              <a:rPr lang="it-IT" sz="2000" dirty="0"/>
              <a:t>, </a:t>
            </a:r>
            <a:r>
              <a:rPr lang="it-IT" sz="2000" dirty="0" err="1"/>
              <a:t>tablet</a:t>
            </a:r>
            <a:r>
              <a:rPr lang="it-IT" sz="2000" dirty="0"/>
              <a:t>, laptop, desktop, dispositivi Bluetooth, strumenti di archiviazione dei dati </a:t>
            </a:r>
            <a:r>
              <a:rPr lang="it-IT" sz="2000" dirty="0" smtClean="0"/>
              <a:t>– dischi esterni, chiavette </a:t>
            </a:r>
            <a:r>
              <a:rPr lang="it-IT" sz="2000" dirty="0" err="1" smtClean="0"/>
              <a:t>usb</a:t>
            </a:r>
            <a:r>
              <a:rPr lang="it-IT" sz="2000" dirty="0" smtClean="0"/>
              <a:t>, …) da un uso non autorizzato da parte di terzi soggetti.</a:t>
            </a:r>
          </a:p>
          <a:p>
            <a:pPr algn="just">
              <a:lnSpc>
                <a:spcPct val="120000"/>
              </a:lnSpc>
              <a:defRPr/>
            </a:pPr>
            <a:r>
              <a:rPr lang="it-IT" sz="2000" dirty="0" smtClean="0"/>
              <a:t>I malintenzionati, infatti, possono </a:t>
            </a:r>
            <a:r>
              <a:rPr lang="it-IT" sz="2000" dirty="0"/>
              <a:t>fisicamente </a:t>
            </a:r>
            <a:r>
              <a:rPr lang="it-IT" sz="2000" dirty="0" smtClean="0"/>
              <a:t>entrare in possesso dei nostri dispositivi; la </a:t>
            </a:r>
            <a:r>
              <a:rPr lang="it-IT" sz="2000" dirty="0"/>
              <a:t>sicurezza fisica </a:t>
            </a:r>
            <a:r>
              <a:rPr lang="it-IT" sz="2000" dirty="0" smtClean="0"/>
              <a:t>dei </a:t>
            </a:r>
            <a:r>
              <a:rPr lang="it-IT" sz="2000" dirty="0" err="1" smtClean="0"/>
              <a:t>device</a:t>
            </a:r>
            <a:r>
              <a:rPr lang="it-IT" sz="2000" dirty="0" smtClean="0"/>
              <a:t> mira </a:t>
            </a:r>
            <a:r>
              <a:rPr lang="it-IT" sz="2000" dirty="0"/>
              <a:t>a prevenire </a:t>
            </a:r>
            <a:r>
              <a:rPr lang="it-IT" sz="2000" dirty="0" smtClean="0"/>
              <a:t>perdite </a:t>
            </a:r>
            <a:r>
              <a:rPr lang="it-IT" sz="2000" dirty="0"/>
              <a:t>di dati potenzialmente catastrofiche, dovute principalmente a due </a:t>
            </a:r>
            <a:r>
              <a:rPr lang="it-IT" sz="2000" dirty="0" smtClean="0"/>
              <a:t>fattori: il </a:t>
            </a:r>
            <a:r>
              <a:rPr lang="it-IT" sz="2000" dirty="0"/>
              <a:t>primo è il furto effettivo </a:t>
            </a:r>
            <a:r>
              <a:rPr lang="it-IT" sz="2000" dirty="0" smtClean="0"/>
              <a:t>del dispositivo, che comporta </a:t>
            </a:r>
            <a:r>
              <a:rPr lang="it-IT" sz="2000" dirty="0"/>
              <a:t>ovviamente </a:t>
            </a:r>
            <a:r>
              <a:rPr lang="it-IT" sz="2000" dirty="0" smtClean="0"/>
              <a:t>non solo la </a:t>
            </a:r>
            <a:r>
              <a:rPr lang="it-IT" sz="2000" dirty="0"/>
              <a:t>perdita </a:t>
            </a:r>
            <a:r>
              <a:rPr lang="it-IT" sz="2000" dirty="0" smtClean="0"/>
              <a:t>del bene stesso, ma anche di tutti </a:t>
            </a:r>
            <a:r>
              <a:rPr lang="it-IT" sz="2000" dirty="0"/>
              <a:t>i dati </a:t>
            </a:r>
            <a:r>
              <a:rPr lang="it-IT" sz="2000" dirty="0" smtClean="0"/>
              <a:t>(compresi quelli personali e sensibili) memorizzati sullo stesso, se non salvati anche in altri dispositivi.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191</a:t>
            </a:fld>
            <a:endParaRPr lang="it-IT" dirty="0"/>
          </a:p>
        </p:txBody>
      </p:sp>
    </p:spTree>
    <p:extLst>
      <p:ext uri="{BB962C8B-B14F-4D97-AF65-F5344CB8AC3E}">
        <p14:creationId xmlns:p14="http://schemas.microsoft.com/office/powerpoint/2010/main" val="103617346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a:t>
            </a:r>
            <a:r>
              <a:rPr lang="it-IT" sz="2400" b="1" dirty="0" smtClean="0">
                <a:solidFill>
                  <a:srgbClr val="F26200"/>
                </a:solidFill>
                <a:latin typeface="Georgia" panose="02040502050405020303" pitchFamily="18" charset="0"/>
              </a:rPr>
              <a:t>dei dispositivi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Il secondo rischio è un possibile uso non autorizzato del </a:t>
            </a:r>
            <a:r>
              <a:rPr lang="it-IT" sz="2000" dirty="0" err="1" smtClean="0"/>
              <a:t>device</a:t>
            </a:r>
            <a:r>
              <a:rPr lang="it-IT" sz="2000" dirty="0" smtClean="0"/>
              <a:t>, che potrebbe compromettere la sicurezza dell'apparecchio. Mentre </a:t>
            </a:r>
            <a:r>
              <a:rPr lang="it-IT" sz="2000" dirty="0"/>
              <a:t>in questo caso non vi sono </a:t>
            </a:r>
            <a:r>
              <a:rPr lang="it-IT" sz="2000" dirty="0" smtClean="0"/>
              <a:t>costi associati </a:t>
            </a:r>
            <a:r>
              <a:rPr lang="it-IT" sz="2000" dirty="0"/>
              <a:t>alla perdita </a:t>
            </a:r>
            <a:r>
              <a:rPr lang="it-IT" sz="2000" dirty="0" smtClean="0"/>
              <a:t>del </a:t>
            </a:r>
            <a:r>
              <a:rPr lang="it-IT" sz="2000" dirty="0" err="1" smtClean="0"/>
              <a:t>device</a:t>
            </a:r>
            <a:r>
              <a:rPr lang="it-IT" sz="2000" dirty="0" smtClean="0"/>
              <a:t>, </a:t>
            </a:r>
            <a:r>
              <a:rPr lang="it-IT" sz="2000" dirty="0"/>
              <a:t>il </a:t>
            </a:r>
            <a:r>
              <a:rPr lang="it-IT" sz="2000" dirty="0" smtClean="0"/>
              <a:t>vero rischio potrebbe risiede nella maggiore vulnerabilità del dispositivo. </a:t>
            </a:r>
            <a:r>
              <a:rPr lang="it-IT" sz="2000" dirty="0"/>
              <a:t>Un utente che non </a:t>
            </a:r>
            <a:r>
              <a:rPr lang="it-IT" sz="2000" dirty="0" smtClean="0"/>
              <a:t>sia </a:t>
            </a:r>
            <a:r>
              <a:rPr lang="it-IT" sz="2000" dirty="0"/>
              <a:t>a conoscenza </a:t>
            </a:r>
            <a:r>
              <a:rPr lang="it-IT" sz="2000" dirty="0" smtClean="0"/>
              <a:t>di un uso </a:t>
            </a:r>
            <a:r>
              <a:rPr lang="it-IT" sz="2000" dirty="0"/>
              <a:t>non autorizzato </a:t>
            </a:r>
            <a:r>
              <a:rPr lang="it-IT" sz="2000" dirty="0" smtClean="0"/>
              <a:t>dei propri dispositivi </a:t>
            </a:r>
            <a:r>
              <a:rPr lang="it-IT" sz="2000" dirty="0"/>
              <a:t>non ha motivo di adottare misure </a:t>
            </a:r>
            <a:r>
              <a:rPr lang="it-IT" sz="2000" dirty="0" smtClean="0"/>
              <a:t>precauzionali a tutela della propria sicurezza e della propria privacy. Un malintenzionato </a:t>
            </a:r>
            <a:r>
              <a:rPr lang="it-IT" sz="2000" dirty="0"/>
              <a:t>potrebbe </a:t>
            </a:r>
            <a:r>
              <a:rPr lang="it-IT" sz="2000" dirty="0" smtClean="0"/>
              <a:t>quindi aver </a:t>
            </a:r>
            <a:r>
              <a:rPr lang="it-IT" sz="2000" dirty="0"/>
              <a:t>installato un </a:t>
            </a:r>
            <a:r>
              <a:rPr lang="it-IT" sz="2000" dirty="0" smtClean="0"/>
              <a:t>software di registrazione dei tasti digitati (</a:t>
            </a:r>
            <a:r>
              <a:rPr lang="it-IT" sz="2000" dirty="0" err="1" smtClean="0"/>
              <a:t>keylogger</a:t>
            </a:r>
            <a:r>
              <a:rPr lang="it-IT" sz="2000" dirty="0" smtClean="0"/>
              <a:t>) </a:t>
            </a:r>
            <a:r>
              <a:rPr lang="it-IT" sz="2000" dirty="0"/>
              <a:t>o altro </a:t>
            </a:r>
            <a:r>
              <a:rPr lang="it-IT" sz="2000" dirty="0" err="1"/>
              <a:t>malware</a:t>
            </a:r>
            <a:r>
              <a:rPr lang="it-IT" sz="2000" dirty="0"/>
              <a:t> nel sistema, consentendo l'accesso </a:t>
            </a:r>
            <a:r>
              <a:rPr lang="it-IT" sz="2000" dirty="0" smtClean="0"/>
              <a:t>continuo ai </a:t>
            </a:r>
            <a:r>
              <a:rPr lang="it-IT" sz="2000" dirty="0"/>
              <a:t>dati </a:t>
            </a:r>
            <a:r>
              <a:rPr lang="it-IT" sz="2000" dirty="0" smtClean="0"/>
              <a:t>dell'utente presenti sul dispositivo e in rete.</a:t>
            </a:r>
          </a:p>
          <a:p>
            <a:pPr algn="just">
              <a:lnSpc>
                <a:spcPct val="120000"/>
              </a:lnSpc>
              <a:defRPr/>
            </a:pPr>
            <a:endParaRPr lang="it-IT" sz="2000" dirty="0"/>
          </a:p>
          <a:p>
            <a:pPr algn="just">
              <a:lnSpc>
                <a:spcPct val="120000"/>
              </a:lnSpc>
              <a:defRPr/>
            </a:pPr>
            <a:r>
              <a:rPr lang="it-IT" sz="2000" dirty="0" smtClean="0"/>
              <a:t>Per questi motivi è opportuno valutare la sicurezza </a:t>
            </a:r>
            <a:r>
              <a:rPr lang="it-IT" sz="2000" dirty="0"/>
              <a:t>fisica </a:t>
            </a:r>
            <a:r>
              <a:rPr lang="it-IT" sz="2000" dirty="0" smtClean="0"/>
              <a:t>di almeno tre ambienti a rischio, nei quali i </a:t>
            </a:r>
            <a:r>
              <a:rPr lang="it-IT" sz="2000" dirty="0" err="1" smtClean="0"/>
              <a:t>device</a:t>
            </a:r>
            <a:r>
              <a:rPr lang="it-IT" sz="2000" dirty="0" smtClean="0"/>
              <a:t> possono essere utilizzati: la casa</a:t>
            </a:r>
            <a:r>
              <a:rPr lang="it-IT" sz="2000" dirty="0"/>
              <a:t>, </a:t>
            </a:r>
            <a:r>
              <a:rPr lang="it-IT" sz="2000" dirty="0" smtClean="0"/>
              <a:t>l'ufficio, i luoghi </a:t>
            </a:r>
            <a:r>
              <a:rPr lang="it-IT" sz="2000" dirty="0"/>
              <a:t>pubblici.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192</a:t>
            </a:fld>
            <a:endParaRPr lang="it-IT" dirty="0"/>
          </a:p>
        </p:txBody>
      </p:sp>
    </p:spTree>
    <p:extLst>
      <p:ext uri="{BB962C8B-B14F-4D97-AF65-F5344CB8AC3E}">
        <p14:creationId xmlns:p14="http://schemas.microsoft.com/office/powerpoint/2010/main" val="3312055286"/>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a:t>
            </a:r>
            <a:r>
              <a:rPr lang="it-IT" sz="2400" b="1" dirty="0" smtClean="0">
                <a:solidFill>
                  <a:srgbClr val="F26200"/>
                </a:solidFill>
                <a:latin typeface="Georgia" panose="02040502050405020303" pitchFamily="18" charset="0"/>
              </a:rPr>
              <a:t>in casa</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La </a:t>
            </a:r>
            <a:r>
              <a:rPr lang="it-IT" sz="2000" dirty="0"/>
              <a:t>maggior parte </a:t>
            </a:r>
            <a:r>
              <a:rPr lang="it-IT" sz="2000" dirty="0" smtClean="0"/>
              <a:t>dei professionisti utilizza anche i dispositivi domestici e la rete casalinga per svolgere attività lavorative. Quando siamo a casa siamo connessi come se fossimo in ufficio. All'interno delle mura domestiche vogliamo sempre mantenere </a:t>
            </a:r>
            <a:r>
              <a:rPr lang="it-IT" sz="2000" dirty="0"/>
              <a:t>i nostri dati protetti sia dai </a:t>
            </a:r>
            <a:r>
              <a:rPr lang="it-IT" sz="2000" dirty="0" smtClean="0"/>
              <a:t>ladri tradizionali, sia dai familiari o persone vicine alla famiglia (come amici, baby-sitter</a:t>
            </a:r>
            <a:r>
              <a:rPr lang="it-IT" sz="2000" dirty="0"/>
              <a:t>, </a:t>
            </a:r>
            <a:r>
              <a:rPr lang="it-IT" sz="2000" dirty="0" smtClean="0"/>
              <a:t>personale di servizio, idraulici, …), che pur </a:t>
            </a:r>
            <a:r>
              <a:rPr lang="it-IT" sz="2000" dirty="0"/>
              <a:t>essendo </a:t>
            </a:r>
            <a:r>
              <a:rPr lang="it-IT" sz="2000" dirty="0" smtClean="0"/>
              <a:t>autorizzati </a:t>
            </a:r>
            <a:r>
              <a:rPr lang="it-IT" sz="2000" dirty="0"/>
              <a:t>ad essere </a:t>
            </a:r>
            <a:r>
              <a:rPr lang="it-IT" sz="2000" dirty="0" smtClean="0"/>
              <a:t>presenti nelle </a:t>
            </a:r>
            <a:r>
              <a:rPr lang="it-IT" sz="2000" dirty="0"/>
              <a:t>nostre case, </a:t>
            </a:r>
            <a:r>
              <a:rPr lang="it-IT" sz="2000" dirty="0" smtClean="0"/>
              <a:t>non </a:t>
            </a:r>
            <a:r>
              <a:rPr lang="it-IT" sz="2000" dirty="0"/>
              <a:t>sono in alcun modo autorizzati ad accedere ai nostri dispositivi digitali </a:t>
            </a:r>
            <a:r>
              <a:rPr lang="it-IT" sz="2000" dirty="0" smtClean="0"/>
              <a:t>e ai nostri </a:t>
            </a:r>
            <a:r>
              <a:rPr lang="it-IT" sz="2000" dirty="0"/>
              <a:t>dati personali</a:t>
            </a:r>
            <a:r>
              <a:rPr lang="it-IT" sz="2000" dirty="0" smtClean="0"/>
              <a:t>. Sebbene abbiamo </a:t>
            </a:r>
            <a:r>
              <a:rPr lang="it-IT" sz="2000" dirty="0"/>
              <a:t>tutti un certo livello di fiducia </a:t>
            </a:r>
            <a:r>
              <a:rPr lang="it-IT" sz="2000" dirty="0" smtClean="0"/>
              <a:t>in queste persone, una </a:t>
            </a:r>
            <a:r>
              <a:rPr lang="it-IT" sz="2000" dirty="0"/>
              <a:t>sana dose di </a:t>
            </a:r>
            <a:r>
              <a:rPr lang="it-IT" sz="2000" dirty="0" smtClean="0"/>
              <a:t>attenzione è come sempre il </a:t>
            </a:r>
            <a:r>
              <a:rPr lang="it-IT" sz="2000" dirty="0"/>
              <a:t>modo migliore per proteggere le nostre risorse </a:t>
            </a:r>
            <a:r>
              <a:rPr lang="it-IT" sz="2000" dirty="0" smtClean="0"/>
              <a:t>digitali </a:t>
            </a:r>
            <a:r>
              <a:rPr lang="it-IT" sz="2000" dirty="0"/>
              <a:t>da </a:t>
            </a:r>
            <a:r>
              <a:rPr lang="it-IT" sz="2000" dirty="0" smtClean="0"/>
              <a:t>manomissioni o furti.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193</a:t>
            </a:fld>
            <a:endParaRPr lang="it-IT" dirty="0"/>
          </a:p>
        </p:txBody>
      </p:sp>
    </p:spTree>
    <p:extLst>
      <p:ext uri="{BB962C8B-B14F-4D97-AF65-F5344CB8AC3E}">
        <p14:creationId xmlns:p14="http://schemas.microsoft.com/office/powerpoint/2010/main" val="30020801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in casa</a:t>
            </a: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Il </a:t>
            </a:r>
            <a:r>
              <a:rPr lang="it-IT" sz="2000" dirty="0"/>
              <a:t>modo migliore per proteggere i </a:t>
            </a:r>
            <a:r>
              <a:rPr lang="it-IT" sz="2000" dirty="0" smtClean="0"/>
              <a:t>dati </a:t>
            </a:r>
            <a:r>
              <a:rPr lang="it-IT" sz="2000" dirty="0"/>
              <a:t>digitali </a:t>
            </a:r>
            <a:r>
              <a:rPr lang="it-IT" sz="2000" dirty="0" smtClean="0"/>
              <a:t>quando siamo a </a:t>
            </a:r>
            <a:r>
              <a:rPr lang="it-IT" sz="2000" dirty="0"/>
              <a:t>casa è prendere </a:t>
            </a:r>
            <a:r>
              <a:rPr lang="it-IT" sz="2000" dirty="0" smtClean="0"/>
              <a:t>le stesse precauzioni </a:t>
            </a:r>
            <a:r>
              <a:rPr lang="it-IT" sz="2000" dirty="0"/>
              <a:t>che </a:t>
            </a:r>
            <a:r>
              <a:rPr lang="it-IT" sz="2000" dirty="0" smtClean="0"/>
              <a:t>abbiamo quando siamo sul luogo di lavoro. </a:t>
            </a:r>
            <a:r>
              <a:rPr lang="it-IT" sz="2000" dirty="0"/>
              <a:t>I computer di casa </a:t>
            </a:r>
            <a:r>
              <a:rPr lang="it-IT" sz="2000" dirty="0" smtClean="0"/>
              <a:t>devono </a:t>
            </a:r>
            <a:r>
              <a:rPr lang="it-IT" sz="2000" dirty="0"/>
              <a:t>essere sempre protetti con una password </a:t>
            </a:r>
            <a:r>
              <a:rPr lang="it-IT" sz="2000" dirty="0" smtClean="0"/>
              <a:t>robusta, che non sia scritta in luoghi facilmente accessibili.</a:t>
            </a:r>
            <a:endParaRPr lang="it-IT" sz="2000" dirty="0"/>
          </a:p>
          <a:p>
            <a:pPr algn="just">
              <a:lnSpc>
                <a:spcPct val="120000"/>
              </a:lnSpc>
              <a:defRPr/>
            </a:pPr>
            <a:r>
              <a:rPr lang="it-IT" sz="2000" dirty="0" smtClean="0"/>
              <a:t>Tutti </a:t>
            </a:r>
            <a:r>
              <a:rPr lang="it-IT" sz="2000" dirty="0"/>
              <a:t>i </a:t>
            </a:r>
            <a:r>
              <a:rPr lang="it-IT" sz="2000" dirty="0" smtClean="0"/>
              <a:t>dispositivi devono </a:t>
            </a:r>
            <a:r>
              <a:rPr lang="it-IT" sz="2000" dirty="0"/>
              <a:t>essere impostati in modo da richiedere l'immissione di una password dopo che </a:t>
            </a:r>
            <a:r>
              <a:rPr lang="it-IT" sz="2000" dirty="0" smtClean="0"/>
              <a:t>sia </a:t>
            </a:r>
            <a:r>
              <a:rPr lang="it-IT" sz="2000" dirty="0"/>
              <a:t>trascorso un determinato intervallo di inattività, preferibilmente </a:t>
            </a:r>
            <a:r>
              <a:rPr lang="it-IT" sz="2000" dirty="0" smtClean="0"/>
              <a:t>breve (mai oltre i 10 minuti), limitando in questo modo la </a:t>
            </a:r>
            <a:r>
              <a:rPr lang="it-IT" sz="2000" dirty="0"/>
              <a:t>finestra di opportunità </a:t>
            </a:r>
            <a:r>
              <a:rPr lang="it-IT" sz="2000" dirty="0" smtClean="0"/>
              <a:t>per chiunque </a:t>
            </a:r>
            <a:r>
              <a:rPr lang="it-IT" sz="2000" dirty="0"/>
              <a:t>entri </a:t>
            </a:r>
            <a:r>
              <a:rPr lang="it-IT" sz="2000" dirty="0" smtClean="0"/>
              <a:t>in </a:t>
            </a:r>
            <a:r>
              <a:rPr lang="it-IT" sz="2000" dirty="0"/>
              <a:t>contatto con un dispositivo a cui non è autorizzato ad </a:t>
            </a:r>
            <a:r>
              <a:rPr lang="it-IT" sz="2000" dirty="0" smtClean="0"/>
              <a:t>accedere.</a:t>
            </a:r>
          </a:p>
          <a:p>
            <a:pPr algn="just">
              <a:lnSpc>
                <a:spcPct val="120000"/>
              </a:lnSpc>
              <a:defRPr/>
            </a:pPr>
            <a:r>
              <a:rPr lang="it-IT" sz="2000" dirty="0" smtClean="0"/>
              <a:t>Creare account diversi per ogni utente autorizzato all'accesso, ognuno con una propria password, è una misura di sicurezza per preservare i dati da manomissioni o cancellazioni accidentali, da utilizzare anche in casa con i propri familiari; prevedere anche la creazione di un account master che possa gestire tutti i vari profili. Questo </a:t>
            </a:r>
            <a:r>
              <a:rPr lang="it-IT" sz="2000" dirty="0"/>
              <a:t>approccio </a:t>
            </a:r>
            <a:r>
              <a:rPr lang="it-IT" sz="2000" dirty="0" smtClean="0"/>
              <a:t>permette quindi che i bambini o i terzi non abbiano </a:t>
            </a:r>
            <a:r>
              <a:rPr lang="it-IT" sz="2000" dirty="0"/>
              <a:t>accesso a tutti i file </a:t>
            </a:r>
            <a:r>
              <a:rPr lang="it-IT" sz="2000" dirty="0" smtClean="0"/>
              <a:t>presenti sul computer.</a:t>
            </a:r>
          </a:p>
          <a:p>
            <a:pPr algn="just">
              <a:lnSpc>
                <a:spcPct val="120000"/>
              </a:lnSpc>
              <a:defRPr/>
            </a:pPr>
            <a:r>
              <a:rPr lang="it-IT" sz="2000" dirty="0" smtClean="0"/>
              <a:t>Allo </a:t>
            </a:r>
            <a:r>
              <a:rPr lang="it-IT" sz="2000" dirty="0"/>
              <a:t>stesso modo, </a:t>
            </a:r>
            <a:r>
              <a:rPr lang="it-IT" sz="2000" dirty="0" smtClean="0"/>
              <a:t>anche tutti </a:t>
            </a:r>
            <a:r>
              <a:rPr lang="it-IT" sz="2000" dirty="0"/>
              <a:t>i dispositivi mobili, come </a:t>
            </a:r>
            <a:r>
              <a:rPr lang="it-IT" sz="2000" dirty="0" err="1" smtClean="0"/>
              <a:t>tablet</a:t>
            </a:r>
            <a:r>
              <a:rPr lang="it-IT" sz="2000" dirty="0" smtClean="0"/>
              <a:t> e cellulari dovrebbero </a:t>
            </a:r>
            <a:r>
              <a:rPr lang="it-IT" sz="2000" dirty="0"/>
              <a:t>essere protetti con </a:t>
            </a:r>
            <a:r>
              <a:rPr lang="it-IT" sz="2000" dirty="0" smtClean="0"/>
              <a:t>un codice, evitando di lasciarli in vista se un estraneo è in casa.</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194</a:t>
            </a:fld>
            <a:endParaRPr lang="it-IT" dirty="0"/>
          </a:p>
        </p:txBody>
      </p:sp>
    </p:spTree>
    <p:extLst>
      <p:ext uri="{BB962C8B-B14F-4D97-AF65-F5344CB8AC3E}">
        <p14:creationId xmlns:p14="http://schemas.microsoft.com/office/powerpoint/2010/main" val="97040192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in casa</a:t>
            </a: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Anche la rete </a:t>
            </a:r>
            <a:r>
              <a:rPr lang="it-IT" sz="2000" dirty="0" err="1" smtClean="0"/>
              <a:t>wi-fi</a:t>
            </a:r>
            <a:r>
              <a:rPr lang="it-IT" sz="2000" dirty="0" smtClean="0"/>
              <a:t> domestica deve essere protetta, almeno con una password. Talvolta il problema sorge quando vogliamo (o dobbiamo) condividere la rete con soggetti terzi. In questo caso la soluzione migliore è la creazione di una doppia rete </a:t>
            </a:r>
            <a:r>
              <a:rPr lang="it-IT" sz="2000" dirty="0" err="1" smtClean="0"/>
              <a:t>wi-fi</a:t>
            </a:r>
            <a:r>
              <a:rPr lang="it-IT" sz="2000" dirty="0" smtClean="0"/>
              <a:t>: una privata (meglio se nascosta) e una pubblica (visibile), entrambe protette da password (naturalmente diverse fra loro, dove la password pubblica non sia utilizzata in altre situazioni (come ad esempio per accedere al computer, agli account di posta elettronica, …). La rete privata permette l'accesso sia ad internet, che la comunicazione fra tutti i dispositivi ad essa connessi; quella pubblica, invece, permette solo l'accesso ad internet. I router più recenti presenti nelle nostre case permettono già di creare e gestire due reti separate in modo molto semplice. </a:t>
            </a:r>
          </a:p>
          <a:p>
            <a:pPr algn="just">
              <a:lnSpc>
                <a:spcPct val="120000"/>
              </a:lnSpc>
              <a:defRPr/>
            </a:pPr>
            <a:r>
              <a:rPr lang="it-IT" sz="2000" dirty="0" smtClean="0"/>
              <a:t>Occorre infine prestare attenzione al raggio di azione della rete domestica, in modo da trovare un compromesso fra un utilizzo da parte nostra quando ci troviamo all'esterno, ed un possibile utilizzo da parte dei nostri vicini.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195</a:t>
            </a:fld>
            <a:endParaRPr lang="it-IT" dirty="0"/>
          </a:p>
        </p:txBody>
      </p:sp>
    </p:spTree>
    <p:extLst>
      <p:ext uri="{BB962C8B-B14F-4D97-AF65-F5344CB8AC3E}">
        <p14:creationId xmlns:p14="http://schemas.microsoft.com/office/powerpoint/2010/main" val="1929589068"/>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in </a:t>
            </a:r>
            <a:r>
              <a:rPr lang="it-IT" sz="2400" b="1" dirty="0" smtClean="0">
                <a:solidFill>
                  <a:srgbClr val="F26200"/>
                </a:solidFill>
                <a:latin typeface="Georgia" panose="02040502050405020303" pitchFamily="18" charset="0"/>
              </a:rPr>
              <a:t>ufficio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Il </a:t>
            </a:r>
            <a:r>
              <a:rPr lang="it-IT" sz="2000" dirty="0"/>
              <a:t>mantenimento della sicurezza fisica sul posto di lavoro comporta una serie </a:t>
            </a:r>
            <a:r>
              <a:rPr lang="it-IT" sz="2000" dirty="0" smtClean="0"/>
              <a:t>di vincoli e compromessi: le </a:t>
            </a:r>
            <a:r>
              <a:rPr lang="it-IT" sz="2000" dirty="0"/>
              <a:t>decisioni che gli utenti </a:t>
            </a:r>
            <a:r>
              <a:rPr lang="it-IT" sz="2000" dirty="0" smtClean="0"/>
              <a:t>possono prendere devono infatti essere concordate con i colleghi o con l'amministratore di rete. Nonostante questo, è </a:t>
            </a:r>
            <a:r>
              <a:rPr lang="it-IT" sz="2000" dirty="0"/>
              <a:t>ancora </a:t>
            </a:r>
            <a:r>
              <a:rPr lang="it-IT" sz="2000" dirty="0" smtClean="0"/>
              <a:t>importante che </a:t>
            </a:r>
            <a:r>
              <a:rPr lang="it-IT" sz="2000" dirty="0"/>
              <a:t>gli utenti siano consapevoli </a:t>
            </a:r>
            <a:r>
              <a:rPr lang="it-IT" sz="2000" dirty="0" smtClean="0"/>
              <a:t>ed applichino alcuni principi di base, molti dei quali vengono dati per scontati, ma non applicati poi nella pratica.</a:t>
            </a:r>
          </a:p>
          <a:p>
            <a:pPr algn="just">
              <a:lnSpc>
                <a:spcPct val="120000"/>
              </a:lnSpc>
              <a:defRPr/>
            </a:pPr>
            <a:endParaRPr lang="it-IT" sz="2000" dirty="0" smtClean="0"/>
          </a:p>
          <a:p>
            <a:pPr algn="just">
              <a:lnSpc>
                <a:spcPct val="120000"/>
              </a:lnSpc>
              <a:defRPr/>
            </a:pPr>
            <a:r>
              <a:rPr lang="it-IT" sz="2000" dirty="0" smtClean="0"/>
              <a:t>Avere le password scritte sul telefono, nell'agenda o addirittura su un foglio di carta lasciato sulla scrivania, sono gli errori più comuni che ancora oggi vengono commessi anche dai professionisti.</a:t>
            </a:r>
          </a:p>
          <a:p>
            <a:pPr algn="just">
              <a:lnSpc>
                <a:spcPct val="120000"/>
              </a:lnSpc>
              <a:defRPr/>
            </a:pPr>
            <a:r>
              <a:rPr lang="it-IT" sz="2000" dirty="0" smtClean="0"/>
              <a:t>Anche dimenticare </a:t>
            </a:r>
            <a:r>
              <a:rPr lang="it-IT" sz="2000" dirty="0"/>
              <a:t>di prendere un fax o un documento </a:t>
            </a:r>
            <a:r>
              <a:rPr lang="it-IT" sz="2000" dirty="0" smtClean="0"/>
              <a:t>stampato piò compromettere la nostra sicurezza e quella dei nostri clienti, così come lasciare informazioni sensibili su </a:t>
            </a:r>
            <a:r>
              <a:rPr lang="it-IT" sz="2000" dirty="0"/>
              <a:t>una lavagna della sala riunioni </a:t>
            </a:r>
            <a:r>
              <a:rPr lang="it-IT" sz="2000" dirty="0" smtClean="0"/>
              <a:t>al termine di un incontro, senza cancellarle prima di andare via.</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196</a:t>
            </a:fld>
            <a:endParaRPr lang="it-IT" dirty="0"/>
          </a:p>
        </p:txBody>
      </p:sp>
    </p:spTree>
    <p:extLst>
      <p:ext uri="{BB962C8B-B14F-4D97-AF65-F5344CB8AC3E}">
        <p14:creationId xmlns:p14="http://schemas.microsoft.com/office/powerpoint/2010/main" val="179857716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in </a:t>
            </a:r>
            <a:r>
              <a:rPr lang="it-IT" sz="2400" b="1" dirty="0" smtClean="0">
                <a:solidFill>
                  <a:srgbClr val="F26200"/>
                </a:solidFill>
                <a:latin typeface="Georgia" panose="02040502050405020303" pitchFamily="18" charset="0"/>
              </a:rPr>
              <a:t>ufficio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L'uso </a:t>
            </a:r>
            <a:r>
              <a:rPr lang="it-IT" sz="2000" dirty="0"/>
              <a:t>regolare di dispositivi fisici di sicurezza (come i cavi Kensington) a protezione del laptop lasciato sulla scrivania sono un utile strumento di protezione dai furti fisici degli apparecchi</a:t>
            </a:r>
            <a:r>
              <a:rPr lang="it-IT" sz="2000" dirty="0" smtClean="0"/>
              <a:t>. Più recentemente sono nati dei dispositivi a protezione di un uso illecito delle webcam dei dispositivi mobili: nel recente passato, infatti, sono stati lanciati attacchi dagli hacker volti a prendere possesso delle webcam per scattare foto e video e ricattare poi i malcapitati con tale materiale. Nella partica, per coprire la webcam basta anche solamente un post </a:t>
            </a:r>
            <a:r>
              <a:rPr lang="it-IT" sz="2000" dirty="0" err="1" smtClean="0"/>
              <a:t>it!</a:t>
            </a:r>
            <a:endParaRPr lang="it-IT" sz="2000" dirty="0"/>
          </a:p>
          <a:p>
            <a:pPr algn="just">
              <a:lnSpc>
                <a:spcPct val="120000"/>
              </a:lnSpc>
              <a:defRPr/>
            </a:pPr>
            <a:endParaRPr lang="it-IT" sz="2000" dirty="0"/>
          </a:p>
          <a:p>
            <a:pPr algn="just">
              <a:lnSpc>
                <a:spcPct val="120000"/>
              </a:lnSpc>
              <a:defRPr/>
            </a:pPr>
            <a:r>
              <a:rPr lang="it-IT" sz="2000" dirty="0"/>
              <a:t>Attenzione anche alla condivisione di chiavette </a:t>
            </a:r>
            <a:r>
              <a:rPr lang="it-IT" sz="2000" dirty="0" err="1"/>
              <a:t>usb</a:t>
            </a:r>
            <a:r>
              <a:rPr lang="it-IT" sz="2000" dirty="0"/>
              <a:t> fra colleghi: come visto in precedenza esse possono essere veicoli di diffusione di </a:t>
            </a:r>
            <a:r>
              <a:rPr lang="it-IT" sz="2000" dirty="0" err="1"/>
              <a:t>malware</a:t>
            </a:r>
            <a:r>
              <a:rPr lang="it-IT" sz="2000" dirty="0"/>
              <a:t>, con conseguenze devastanti per i computer infettati e tutta la rete </a:t>
            </a:r>
            <a:r>
              <a:rPr lang="it-IT" sz="2000" dirty="0" smtClean="0"/>
              <a:t>dell'ufficio.</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197</a:t>
            </a:fld>
            <a:endParaRPr lang="it-IT" dirty="0"/>
          </a:p>
        </p:txBody>
      </p:sp>
    </p:spTree>
    <p:extLst>
      <p:ext uri="{BB962C8B-B14F-4D97-AF65-F5344CB8AC3E}">
        <p14:creationId xmlns:p14="http://schemas.microsoft.com/office/powerpoint/2010/main" val="161103623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a:t>
            </a:r>
            <a:r>
              <a:rPr lang="it-IT" sz="2400" b="1" dirty="0" smtClean="0">
                <a:solidFill>
                  <a:srgbClr val="F26200"/>
                </a:solidFill>
                <a:latin typeface="Georgia" panose="02040502050405020303" pitchFamily="18" charset="0"/>
              </a:rPr>
              <a:t>nei luoghi pubblici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Oggigiorno trascorriamo la maggior parte del tempo al di fuori dell'ufficio e della nostra abitazione, essendo in viaggio, dai clienti o pernottando negli hotel.</a:t>
            </a:r>
          </a:p>
          <a:p>
            <a:pPr algn="just">
              <a:lnSpc>
                <a:spcPct val="120000"/>
              </a:lnSpc>
              <a:defRPr/>
            </a:pPr>
            <a:r>
              <a:rPr lang="it-IT" sz="2000" dirty="0" smtClean="0"/>
              <a:t>Il </a:t>
            </a:r>
            <a:r>
              <a:rPr lang="it-IT" sz="2000" dirty="0"/>
              <a:t>furto di laptop e altri dispositivi </a:t>
            </a:r>
            <a:r>
              <a:rPr lang="it-IT" sz="2000" dirty="0" smtClean="0"/>
              <a:t>mobili, </a:t>
            </a:r>
            <a:r>
              <a:rPr lang="it-IT" sz="2000" dirty="0"/>
              <a:t>inclusi telefoni e </a:t>
            </a:r>
            <a:r>
              <a:rPr lang="it-IT" sz="2000" dirty="0" err="1" smtClean="0"/>
              <a:t>tablet</a:t>
            </a:r>
            <a:r>
              <a:rPr lang="it-IT" sz="2000" dirty="0" smtClean="0"/>
              <a:t>, </a:t>
            </a:r>
            <a:r>
              <a:rPr lang="it-IT" sz="2000" dirty="0"/>
              <a:t>è diventato un problema importante (ed estremamente </a:t>
            </a:r>
            <a:r>
              <a:rPr lang="it-IT" sz="2000" dirty="0" smtClean="0"/>
              <a:t>costoso) per tutti i professionisti sempre in movimento.</a:t>
            </a:r>
          </a:p>
          <a:p>
            <a:pPr algn="just">
              <a:lnSpc>
                <a:spcPct val="120000"/>
              </a:lnSpc>
              <a:defRPr/>
            </a:pPr>
            <a:r>
              <a:rPr lang="it-IT" sz="2000" dirty="0" smtClean="0"/>
              <a:t>Alcuni studi stimano che il costo economico della perdita fisica di un </a:t>
            </a:r>
            <a:r>
              <a:rPr lang="it-IT" sz="2000" dirty="0" err="1" smtClean="0"/>
              <a:t>device</a:t>
            </a:r>
            <a:r>
              <a:rPr lang="it-IT" sz="2000" dirty="0" smtClean="0"/>
              <a:t> ammonta mediamente a </a:t>
            </a:r>
            <a:r>
              <a:rPr lang="it-IT" sz="2000" dirty="0"/>
              <a:t>solo il 20% </a:t>
            </a:r>
            <a:r>
              <a:rPr lang="it-IT" sz="2000" dirty="0" smtClean="0"/>
              <a:t>del </a:t>
            </a:r>
            <a:r>
              <a:rPr lang="it-IT" sz="2000" dirty="0"/>
              <a:t>totale </a:t>
            </a:r>
            <a:r>
              <a:rPr lang="it-IT" sz="2000" dirty="0" smtClean="0"/>
              <a:t>del danno economico registrato a seguito di furto o smarrimento del dispositivo. Il </a:t>
            </a:r>
            <a:r>
              <a:rPr lang="it-IT" sz="2000" dirty="0"/>
              <a:t>restante </a:t>
            </a:r>
            <a:r>
              <a:rPr lang="it-IT" sz="2000" dirty="0" smtClean="0"/>
              <a:t>80% è legato alla gestione delle conseguenze </a:t>
            </a:r>
            <a:r>
              <a:rPr lang="it-IT" sz="2000" dirty="0"/>
              <a:t>operative dei dati </a:t>
            </a:r>
            <a:r>
              <a:rPr lang="it-IT" sz="2000" dirty="0" smtClean="0"/>
              <a:t>rubati o smarriti, come ad esempio il ripristino </a:t>
            </a:r>
            <a:r>
              <a:rPr lang="it-IT" sz="2000" dirty="0"/>
              <a:t>della sicurezza della </a:t>
            </a:r>
            <a:r>
              <a:rPr lang="it-IT" sz="2000" dirty="0" smtClean="0"/>
              <a:t>rete e dei nostri account, la ricostituzione </a:t>
            </a:r>
            <a:r>
              <a:rPr lang="it-IT" sz="2000" dirty="0"/>
              <a:t>dei database </a:t>
            </a:r>
            <a:r>
              <a:rPr lang="it-IT" sz="2000" dirty="0" smtClean="0"/>
              <a:t>eventualmente compromessi</a:t>
            </a:r>
            <a:r>
              <a:rPr lang="it-IT" sz="2000" dirty="0"/>
              <a:t>, </a:t>
            </a:r>
            <a:r>
              <a:rPr lang="it-IT" sz="2000" dirty="0" smtClean="0"/>
              <a:t>la riconfigurazione dei nuovi dispositivi, …</a:t>
            </a:r>
          </a:p>
          <a:p>
            <a:pPr algn="just">
              <a:lnSpc>
                <a:spcPct val="120000"/>
              </a:lnSpc>
              <a:defRPr/>
            </a:pPr>
            <a:r>
              <a:rPr lang="it-IT" sz="2000" dirty="0" smtClean="0"/>
              <a:t>Il costo di sostituzione del bene fisico è quindi solo un danno accidentale!</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198</a:t>
            </a:fld>
            <a:endParaRPr lang="it-IT" dirty="0"/>
          </a:p>
        </p:txBody>
      </p:sp>
    </p:spTree>
    <p:extLst>
      <p:ext uri="{BB962C8B-B14F-4D97-AF65-F5344CB8AC3E}">
        <p14:creationId xmlns:p14="http://schemas.microsoft.com/office/powerpoint/2010/main" val="426895327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nei luoghi pubblici</a:t>
            </a:r>
          </a:p>
        </p:txBody>
      </p:sp>
      <p:sp>
        <p:nvSpPr>
          <p:cNvPr id="11" name="Text Box 6"/>
          <p:cNvSpPr txBox="1">
            <a:spLocks noChangeArrowheads="1"/>
          </p:cNvSpPr>
          <p:nvPr/>
        </p:nvSpPr>
        <p:spPr bwMode="auto">
          <a:xfrm>
            <a:off x="414743" y="1124744"/>
            <a:ext cx="8322696" cy="45243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Le precauzioni da adottare sul luogo di lavoro viste in precedenza, dovrebbero essere ulteriormente rafforzate quando siamo in luoghi pubblici, specie se di passaggio.</a:t>
            </a:r>
          </a:p>
          <a:p>
            <a:pPr algn="just">
              <a:lnSpc>
                <a:spcPct val="120000"/>
              </a:lnSpc>
              <a:defRPr/>
            </a:pPr>
            <a:r>
              <a:rPr lang="it-IT" sz="2000" dirty="0"/>
              <a:t>Gli ambienti di transito, come aeroporti e stazioni, sono i principali luoghi dove avvengono i furti di laptop e di altri dispositivi. In questi luoghi, infatti, siano più vulnerabili, in quanto la nostra attenzione è rivolta ad altre attività, anziché a controllare che la borsa contenente il computer, facilmente riconoscibile ai terzi, sia sempre con noi.</a:t>
            </a:r>
          </a:p>
          <a:p>
            <a:pPr algn="just">
              <a:lnSpc>
                <a:spcPct val="120000"/>
              </a:lnSpc>
              <a:defRPr/>
            </a:pPr>
            <a:endParaRPr lang="it-IT" sz="2000" dirty="0" smtClean="0"/>
          </a:p>
          <a:p>
            <a:pPr algn="just">
              <a:lnSpc>
                <a:spcPct val="120000"/>
              </a:lnSpc>
              <a:defRPr/>
            </a:pPr>
            <a:r>
              <a:rPr lang="it-IT" sz="2000" dirty="0" smtClean="0"/>
              <a:t>L'aspetto più importante da tenere in considerazione è quella di non perdere mai il contatto (visivo e fisico) con la borsa contenente i nostri dispositivi portatili. </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199</a:t>
            </a:fld>
            <a:endParaRPr lang="it-IT" dirty="0"/>
          </a:p>
        </p:txBody>
      </p:sp>
    </p:spTree>
    <p:extLst>
      <p:ext uri="{BB962C8B-B14F-4D97-AF65-F5344CB8AC3E}">
        <p14:creationId xmlns:p14="http://schemas.microsoft.com/office/powerpoint/2010/main" val="2428820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INDICE</a:t>
            </a:r>
            <a:endParaRPr lang="it-IT" sz="2400" b="1" dirty="0">
              <a:solidFill>
                <a:srgbClr val="F26200"/>
              </a:solidFill>
              <a:latin typeface="Georgia" panose="02040502050405020303" pitchFamily="18" charset="0"/>
              <a:ea typeface="+mj-ea"/>
              <a:cs typeface="+mj-cs"/>
            </a:endParaRPr>
          </a:p>
        </p:txBody>
      </p:sp>
      <p:sp>
        <p:nvSpPr>
          <p:cNvPr id="5" name="Rectangle 4"/>
          <p:cNvSpPr/>
          <p:nvPr/>
        </p:nvSpPr>
        <p:spPr>
          <a:xfrm>
            <a:off x="921560" y="764704"/>
            <a:ext cx="7610880" cy="5632311"/>
          </a:xfrm>
          <a:prstGeom prst="rect">
            <a:avLst/>
          </a:prstGeom>
        </p:spPr>
        <p:txBody>
          <a:bodyPr wrap="square">
            <a:spAutoFit/>
          </a:bodyPr>
          <a:lstStyle/>
          <a:p>
            <a:pPr marL="342900" indent="-342900">
              <a:lnSpc>
                <a:spcPct val="150000"/>
              </a:lnSpc>
              <a:buFont typeface="Arial" panose="020B0604020202020204" pitchFamily="34" charset="0"/>
              <a:buChar char="•"/>
            </a:pPr>
            <a:r>
              <a:rPr lang="it-IT" sz="2000" dirty="0" smtClean="0"/>
              <a:t>Introduzione</a:t>
            </a:r>
          </a:p>
          <a:p>
            <a:pPr marL="342900" indent="-342900">
              <a:lnSpc>
                <a:spcPct val="150000"/>
              </a:lnSpc>
              <a:buFont typeface="Arial" panose="020B0604020202020204" pitchFamily="34" charset="0"/>
              <a:buChar char="•"/>
            </a:pPr>
            <a:r>
              <a:rPr lang="it-IT" sz="2000" dirty="0" smtClean="0"/>
              <a:t>La tutela della privacy </a:t>
            </a:r>
            <a:r>
              <a:rPr lang="it-IT" sz="2000" dirty="0"/>
              <a:t>e </a:t>
            </a:r>
            <a:r>
              <a:rPr lang="it-IT" sz="2000" dirty="0" smtClean="0"/>
              <a:t>la protezione dei dati </a:t>
            </a:r>
            <a:r>
              <a:rPr lang="it-IT" sz="2000" dirty="0"/>
              <a:t>personali</a:t>
            </a:r>
          </a:p>
          <a:p>
            <a:pPr marL="342900" indent="-342900">
              <a:lnSpc>
                <a:spcPct val="150000"/>
              </a:lnSpc>
              <a:buFont typeface="Arial" panose="020B0604020202020204" pitchFamily="34" charset="0"/>
              <a:buChar char="•"/>
            </a:pPr>
            <a:r>
              <a:rPr lang="it-IT" sz="2000" dirty="0" smtClean="0"/>
              <a:t>Le frodi informatiche</a:t>
            </a:r>
          </a:p>
          <a:p>
            <a:pPr marL="342900" indent="-342900">
              <a:lnSpc>
                <a:spcPct val="150000"/>
              </a:lnSpc>
              <a:buFont typeface="Arial" panose="020B0604020202020204" pitchFamily="34" charset="0"/>
              <a:buChar char="•"/>
            </a:pPr>
            <a:r>
              <a:rPr lang="it-IT" sz="2000" dirty="0" smtClean="0"/>
              <a:t>La gestione delle password</a:t>
            </a:r>
            <a:endParaRPr lang="it-IT" sz="2000" dirty="0"/>
          </a:p>
          <a:p>
            <a:pPr marL="342900" indent="-342900">
              <a:lnSpc>
                <a:spcPct val="150000"/>
              </a:lnSpc>
              <a:buFont typeface="Arial" panose="020B0604020202020204" pitchFamily="34" charset="0"/>
              <a:buChar char="•"/>
            </a:pPr>
            <a:r>
              <a:rPr lang="it-IT" sz="2000" dirty="0" smtClean="0"/>
              <a:t>I pericoli del cloud</a:t>
            </a:r>
          </a:p>
          <a:p>
            <a:pPr marL="342900" indent="-342900">
              <a:lnSpc>
                <a:spcPct val="150000"/>
              </a:lnSpc>
              <a:buFont typeface="Arial" panose="020B0604020202020204" pitchFamily="34" charset="0"/>
              <a:buChar char="•"/>
            </a:pPr>
            <a:r>
              <a:rPr lang="it-IT" sz="2000" dirty="0"/>
              <a:t>La sicurezza delle connessioni internet</a:t>
            </a:r>
          </a:p>
          <a:p>
            <a:pPr marL="342900" indent="-342900">
              <a:lnSpc>
                <a:spcPct val="150000"/>
              </a:lnSpc>
              <a:buFont typeface="Arial" panose="020B0604020202020204" pitchFamily="34" charset="0"/>
              <a:buChar char="•"/>
            </a:pPr>
            <a:r>
              <a:rPr lang="it-IT" sz="2000" dirty="0" smtClean="0"/>
              <a:t>L'installazione di programmi "gratuiti"</a:t>
            </a:r>
          </a:p>
          <a:p>
            <a:pPr marL="342900" indent="-342900">
              <a:lnSpc>
                <a:spcPct val="150000"/>
              </a:lnSpc>
              <a:buFont typeface="Arial" panose="020B0604020202020204" pitchFamily="34" charset="0"/>
              <a:buChar char="•"/>
            </a:pPr>
            <a:r>
              <a:rPr lang="it-IT" sz="2000" dirty="0" smtClean="0"/>
              <a:t>La protezione dei dati personali</a:t>
            </a:r>
          </a:p>
          <a:p>
            <a:pPr marL="342900" indent="-342900">
              <a:lnSpc>
                <a:spcPct val="150000"/>
              </a:lnSpc>
              <a:buFont typeface="Arial" panose="020B0604020202020204" pitchFamily="34" charset="0"/>
              <a:buChar char="•"/>
            </a:pPr>
            <a:r>
              <a:rPr lang="it-IT" sz="2000" dirty="0"/>
              <a:t>La gestione dei </a:t>
            </a:r>
            <a:r>
              <a:rPr lang="it-IT" sz="2000" dirty="0" smtClean="0"/>
              <a:t>dispositivi mobili</a:t>
            </a:r>
          </a:p>
          <a:p>
            <a:pPr marL="342900" indent="-342900">
              <a:lnSpc>
                <a:spcPct val="150000"/>
              </a:lnSpc>
              <a:buFont typeface="Arial" panose="020B0604020202020204" pitchFamily="34" charset="0"/>
              <a:buChar char="•"/>
            </a:pPr>
            <a:r>
              <a:rPr lang="it-IT" sz="2000" dirty="0" smtClean="0"/>
              <a:t>Anche i computer invecchiano</a:t>
            </a:r>
          </a:p>
          <a:p>
            <a:pPr marL="342900" indent="-342900">
              <a:lnSpc>
                <a:spcPct val="150000"/>
              </a:lnSpc>
              <a:buFont typeface="Arial" panose="020B0604020202020204" pitchFamily="34" charset="0"/>
              <a:buChar char="•"/>
            </a:pPr>
            <a:r>
              <a:rPr lang="it-IT" sz="2000" dirty="0" smtClean="0"/>
              <a:t>La protezione fisica dei dispositivi</a:t>
            </a:r>
            <a:endParaRPr lang="it-IT" sz="2000" dirty="0"/>
          </a:p>
          <a:p>
            <a:pPr marL="342900" indent="-342900">
              <a:lnSpc>
                <a:spcPct val="150000"/>
              </a:lnSpc>
              <a:buFont typeface="Arial" panose="020B0604020202020204" pitchFamily="34" charset="0"/>
              <a:buChar char="•"/>
            </a:pPr>
            <a:r>
              <a:rPr lang="it-IT" sz="2000" dirty="0" smtClean="0"/>
              <a:t>Conclusioni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2</a:t>
            </a:fld>
            <a:endParaRPr lang="it-IT"/>
          </a:p>
        </p:txBody>
      </p:sp>
    </p:spTree>
    <p:extLst>
      <p:ext uri="{BB962C8B-B14F-4D97-AF65-F5344CB8AC3E}">
        <p14:creationId xmlns:p14="http://schemas.microsoft.com/office/powerpoint/2010/main" val="14808543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(Spiegazione del grafico precedente)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726352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lvl="0" eaLnBrk="0" hangingPunct="0">
              <a:spcBef>
                <a:spcPct val="30000"/>
              </a:spcBef>
              <a:defRPr/>
            </a:pPr>
            <a:r>
              <a:rPr lang="en-US" sz="2000" b="1" spc="-6" dirty="0" smtClean="0">
                <a:solidFill>
                  <a:schemeClr val="dk1"/>
                </a:solidFill>
                <a:latin typeface="+mj-lt"/>
              </a:rPr>
              <a:t>1988 </a:t>
            </a:r>
            <a:r>
              <a:rPr lang="en-US" sz="2000" b="1" spc="-6" dirty="0">
                <a:solidFill>
                  <a:schemeClr val="dk1"/>
                </a:solidFill>
                <a:latin typeface="+mj-lt"/>
              </a:rPr>
              <a:t>- </a:t>
            </a:r>
            <a:r>
              <a:rPr lang="en-US" sz="2000" b="1" spc="-6" dirty="0" err="1">
                <a:solidFill>
                  <a:schemeClr val="dk1"/>
                </a:solidFill>
                <a:latin typeface="+mj-lt"/>
              </a:rPr>
              <a:t>L'attacco</a:t>
            </a:r>
            <a:r>
              <a:rPr lang="en-US" sz="2000" b="1" spc="-6" dirty="0">
                <a:solidFill>
                  <a:schemeClr val="dk1"/>
                </a:solidFill>
                <a:latin typeface="+mj-lt"/>
              </a:rPr>
              <a:t> ad ARPANET:</a:t>
            </a:r>
            <a:r>
              <a:rPr lang="en-US" sz="2000" spc="-6" dirty="0">
                <a:solidFill>
                  <a:schemeClr val="dk1"/>
                </a:solidFill>
                <a:latin typeface="+mj-lt"/>
              </a:rPr>
              <a:t> </a:t>
            </a:r>
            <a:r>
              <a:rPr lang="it-IT" sz="2000" spc="-6" dirty="0">
                <a:solidFill>
                  <a:schemeClr val="dk1"/>
                </a:solidFill>
                <a:latin typeface="+mj-lt"/>
              </a:rPr>
              <a:t>Il </a:t>
            </a:r>
            <a:r>
              <a:rPr lang="it-IT" sz="2000" spc="-6" dirty="0" err="1">
                <a:solidFill>
                  <a:schemeClr val="dk1"/>
                </a:solidFill>
                <a:latin typeface="+mj-lt"/>
              </a:rPr>
              <a:t>Morris</a:t>
            </a:r>
            <a:r>
              <a:rPr lang="it-IT" sz="2000" spc="-6" dirty="0">
                <a:solidFill>
                  <a:schemeClr val="dk1"/>
                </a:solidFill>
                <a:latin typeface="+mj-lt"/>
              </a:rPr>
              <a:t> </a:t>
            </a:r>
            <a:r>
              <a:rPr lang="it-IT" sz="2000" spc="-6" dirty="0" err="1">
                <a:solidFill>
                  <a:schemeClr val="dk1"/>
                </a:solidFill>
                <a:latin typeface="+mj-lt"/>
              </a:rPr>
              <a:t>worm</a:t>
            </a:r>
            <a:r>
              <a:rPr lang="it-IT" sz="2000" spc="-6" dirty="0">
                <a:solidFill>
                  <a:schemeClr val="dk1"/>
                </a:solidFill>
                <a:latin typeface="+mj-lt"/>
              </a:rPr>
              <a:t>, dal nome del suo creatore Robert T. </a:t>
            </a:r>
            <a:r>
              <a:rPr lang="it-IT" sz="2000" spc="-6" dirty="0" err="1">
                <a:solidFill>
                  <a:schemeClr val="dk1"/>
                </a:solidFill>
                <a:latin typeface="+mj-lt"/>
              </a:rPr>
              <a:t>Morris</a:t>
            </a:r>
            <a:r>
              <a:rPr lang="it-IT" sz="2000" spc="-6" dirty="0">
                <a:solidFill>
                  <a:schemeClr val="dk1"/>
                </a:solidFill>
                <a:latin typeface="+mj-lt"/>
              </a:rPr>
              <a:t> Jr., è stato uno dei primi </a:t>
            </a:r>
            <a:r>
              <a:rPr lang="it-IT" sz="2000" spc="-6" dirty="0" err="1">
                <a:solidFill>
                  <a:schemeClr val="dk1"/>
                </a:solidFill>
                <a:latin typeface="+mj-lt"/>
              </a:rPr>
              <a:t>worm</a:t>
            </a:r>
            <a:r>
              <a:rPr lang="it-IT" sz="2000" spc="-6" dirty="0">
                <a:solidFill>
                  <a:schemeClr val="dk1"/>
                </a:solidFill>
                <a:latin typeface="+mj-lt"/>
              </a:rPr>
              <a:t> distribuiti via ARPANET (il precursore dell'attuale rete internet) e il primo </a:t>
            </a:r>
            <a:r>
              <a:rPr lang="it-IT" sz="2000" spc="-6" dirty="0" err="1" smtClean="0">
                <a:solidFill>
                  <a:schemeClr val="dk1"/>
                </a:solidFill>
                <a:latin typeface="+mj-lt"/>
              </a:rPr>
              <a:t>malware</a:t>
            </a:r>
            <a:r>
              <a:rPr lang="it-IT" sz="2000" spc="-6" dirty="0" smtClean="0">
                <a:solidFill>
                  <a:schemeClr val="dk1"/>
                </a:solidFill>
                <a:latin typeface="+mj-lt"/>
              </a:rPr>
              <a:t> (programma maligno) </a:t>
            </a:r>
            <a:r>
              <a:rPr lang="it-IT" sz="2000" spc="-6" dirty="0">
                <a:solidFill>
                  <a:schemeClr val="dk1"/>
                </a:solidFill>
                <a:latin typeface="+mj-lt"/>
              </a:rPr>
              <a:t>della storia a guadagnarsi l'attenzione dei media. Allora studente alla </a:t>
            </a:r>
            <a:r>
              <a:rPr lang="it-IT" sz="2000" spc="-6" dirty="0" err="1">
                <a:solidFill>
                  <a:schemeClr val="dk1"/>
                </a:solidFill>
                <a:latin typeface="+mj-lt"/>
              </a:rPr>
              <a:t>Cornell</a:t>
            </a:r>
            <a:r>
              <a:rPr lang="it-IT" sz="2000" spc="-6" dirty="0">
                <a:solidFill>
                  <a:schemeClr val="dk1"/>
                </a:solidFill>
                <a:latin typeface="+mj-lt"/>
              </a:rPr>
              <a:t> </a:t>
            </a:r>
            <a:r>
              <a:rPr lang="it-IT" sz="2000" spc="-6" dirty="0" err="1">
                <a:solidFill>
                  <a:schemeClr val="dk1"/>
                </a:solidFill>
                <a:latin typeface="+mj-lt"/>
              </a:rPr>
              <a:t>University</a:t>
            </a:r>
            <a:r>
              <a:rPr lang="it-IT" sz="2000" spc="-6" dirty="0">
                <a:solidFill>
                  <a:schemeClr val="dk1"/>
                </a:solidFill>
                <a:latin typeface="+mj-lt"/>
              </a:rPr>
              <a:t>, ma </a:t>
            </a:r>
            <a:r>
              <a:rPr lang="it-IT" sz="2000" spc="-6" dirty="0" smtClean="0">
                <a:solidFill>
                  <a:schemeClr val="dk1"/>
                </a:solidFill>
                <a:latin typeface="+mj-lt"/>
              </a:rPr>
              <a:t>utilizzando </a:t>
            </a:r>
            <a:r>
              <a:rPr lang="it-IT" sz="2000" spc="-6" dirty="0">
                <a:solidFill>
                  <a:schemeClr val="dk1"/>
                </a:solidFill>
                <a:latin typeface="+mj-lt"/>
              </a:rPr>
              <a:t>i sistemi del Massachusetts </a:t>
            </a:r>
            <a:r>
              <a:rPr lang="it-IT" sz="2000" spc="-6" dirty="0" err="1">
                <a:solidFill>
                  <a:schemeClr val="dk1"/>
                </a:solidFill>
                <a:latin typeface="+mj-lt"/>
              </a:rPr>
              <a:t>Institute</a:t>
            </a:r>
            <a:r>
              <a:rPr lang="it-IT" sz="2000" spc="-6" dirty="0">
                <a:solidFill>
                  <a:schemeClr val="dk1"/>
                </a:solidFill>
                <a:latin typeface="+mj-lt"/>
              </a:rPr>
              <a:t> of Technology di Boston, </a:t>
            </a:r>
            <a:r>
              <a:rPr lang="it-IT" sz="2000" spc="-6" dirty="0" err="1">
                <a:solidFill>
                  <a:schemeClr val="dk1"/>
                </a:solidFill>
                <a:latin typeface="+mj-lt"/>
              </a:rPr>
              <a:t>Morris</a:t>
            </a:r>
            <a:r>
              <a:rPr lang="it-IT" sz="2000" spc="-6" dirty="0">
                <a:solidFill>
                  <a:schemeClr val="dk1"/>
                </a:solidFill>
                <a:latin typeface="+mj-lt"/>
              </a:rPr>
              <a:t> non scrisse il </a:t>
            </a:r>
            <a:r>
              <a:rPr lang="it-IT" sz="2000" spc="-6" dirty="0" err="1">
                <a:solidFill>
                  <a:schemeClr val="dk1"/>
                </a:solidFill>
                <a:latin typeface="+mj-lt"/>
              </a:rPr>
              <a:t>worn</a:t>
            </a:r>
            <a:r>
              <a:rPr lang="it-IT" sz="2000" spc="-6" dirty="0">
                <a:solidFill>
                  <a:schemeClr val="dk1"/>
                </a:solidFill>
                <a:latin typeface="+mj-lt"/>
              </a:rPr>
              <a:t> con lo scopo di provocare </a:t>
            </a:r>
            <a:r>
              <a:rPr lang="it-IT" sz="2000" spc="-6" dirty="0" smtClean="0">
                <a:solidFill>
                  <a:schemeClr val="dk1"/>
                </a:solidFill>
                <a:latin typeface="+mj-lt"/>
              </a:rPr>
              <a:t>danni agli utenti, </a:t>
            </a:r>
            <a:r>
              <a:rPr lang="it-IT" sz="2000" spc="-6" dirty="0">
                <a:solidFill>
                  <a:schemeClr val="dk1"/>
                </a:solidFill>
                <a:latin typeface="+mj-lt"/>
              </a:rPr>
              <a:t>ma </a:t>
            </a:r>
            <a:r>
              <a:rPr lang="it-IT" sz="2000" spc="-6" dirty="0" smtClean="0">
                <a:solidFill>
                  <a:schemeClr val="dk1"/>
                </a:solidFill>
                <a:latin typeface="+mj-lt"/>
              </a:rPr>
              <a:t>solo per determinare le </a:t>
            </a:r>
            <a:r>
              <a:rPr lang="it-IT" sz="2000" spc="-6" dirty="0">
                <a:solidFill>
                  <a:schemeClr val="dk1"/>
                </a:solidFill>
                <a:latin typeface="+mj-lt"/>
              </a:rPr>
              <a:t>dimensioni che internet aveva </a:t>
            </a:r>
            <a:r>
              <a:rPr lang="it-IT" sz="2000" spc="-6" dirty="0" smtClean="0">
                <a:solidFill>
                  <a:schemeClr val="dk1"/>
                </a:solidFill>
                <a:latin typeface="+mj-lt"/>
              </a:rPr>
              <a:t>raggiunto. Per </a:t>
            </a:r>
            <a:r>
              <a:rPr lang="it-IT" sz="2000" spc="-6" dirty="0">
                <a:solidFill>
                  <a:schemeClr val="dk1"/>
                </a:solidFill>
                <a:latin typeface="+mj-lt"/>
              </a:rPr>
              <a:t>far </a:t>
            </a:r>
            <a:r>
              <a:rPr lang="it-IT" sz="2000" spc="-6" dirty="0" smtClean="0">
                <a:solidFill>
                  <a:schemeClr val="dk1"/>
                </a:solidFill>
                <a:latin typeface="+mj-lt"/>
              </a:rPr>
              <a:t>questo, </a:t>
            </a:r>
            <a:r>
              <a:rPr lang="it-IT" sz="2000" spc="-6" dirty="0">
                <a:solidFill>
                  <a:schemeClr val="dk1"/>
                </a:solidFill>
                <a:latin typeface="+mj-lt"/>
              </a:rPr>
              <a:t>decise di sfruttare alcune </a:t>
            </a:r>
            <a:r>
              <a:rPr lang="it-IT" sz="2000" spc="-6" dirty="0" smtClean="0">
                <a:solidFill>
                  <a:schemeClr val="dk1"/>
                </a:solidFill>
                <a:latin typeface="+mj-lt"/>
              </a:rPr>
              <a:t>vulnerabilità </a:t>
            </a:r>
            <a:r>
              <a:rPr lang="it-IT" sz="2000" spc="-6" dirty="0">
                <a:solidFill>
                  <a:schemeClr val="dk1"/>
                </a:solidFill>
                <a:latin typeface="+mj-lt"/>
              </a:rPr>
              <a:t>dei computer di allora. Quello che </a:t>
            </a:r>
            <a:r>
              <a:rPr lang="it-IT" sz="2000" spc="-6" dirty="0" smtClean="0">
                <a:solidFill>
                  <a:schemeClr val="dk1"/>
                </a:solidFill>
                <a:latin typeface="+mj-lt"/>
              </a:rPr>
              <a:t>aveva </a:t>
            </a:r>
            <a:r>
              <a:rPr lang="it-IT" sz="2000" spc="-6" dirty="0">
                <a:solidFill>
                  <a:schemeClr val="dk1"/>
                </a:solidFill>
                <a:latin typeface="+mj-lt"/>
              </a:rPr>
              <a:t>trasformato il </a:t>
            </a:r>
            <a:r>
              <a:rPr lang="it-IT" sz="2000" spc="-6" dirty="0" err="1">
                <a:solidFill>
                  <a:schemeClr val="dk1"/>
                </a:solidFill>
                <a:latin typeface="+mj-lt"/>
              </a:rPr>
              <a:t>worm</a:t>
            </a:r>
            <a:r>
              <a:rPr lang="it-IT" sz="2000" spc="-6" dirty="0">
                <a:solidFill>
                  <a:schemeClr val="dk1"/>
                </a:solidFill>
                <a:latin typeface="+mj-lt"/>
              </a:rPr>
              <a:t> da un innocuo esercizio intellettuale in un virulento </a:t>
            </a:r>
            <a:r>
              <a:rPr lang="it-IT" sz="2000" spc="-6" dirty="0" err="1">
                <a:solidFill>
                  <a:schemeClr val="dk1"/>
                </a:solidFill>
                <a:latin typeface="+mj-lt"/>
              </a:rPr>
              <a:t>DoS</a:t>
            </a:r>
            <a:r>
              <a:rPr lang="it-IT" sz="2000" spc="-6" dirty="0">
                <a:solidFill>
                  <a:schemeClr val="dk1"/>
                </a:solidFill>
                <a:latin typeface="+mj-lt"/>
              </a:rPr>
              <a:t> (</a:t>
            </a:r>
            <a:r>
              <a:rPr lang="it-IT" sz="2000" i="1" spc="-6" dirty="0" err="1">
                <a:solidFill>
                  <a:schemeClr val="dk1"/>
                </a:solidFill>
                <a:latin typeface="+mj-lt"/>
              </a:rPr>
              <a:t>denial</a:t>
            </a:r>
            <a:r>
              <a:rPr lang="it-IT" sz="2000" i="1" spc="-6" dirty="0">
                <a:solidFill>
                  <a:schemeClr val="dk1"/>
                </a:solidFill>
                <a:latin typeface="+mj-lt"/>
              </a:rPr>
              <a:t> of </a:t>
            </a:r>
            <a:r>
              <a:rPr lang="it-IT" sz="2000" i="1" spc="-6" dirty="0" smtClean="0">
                <a:solidFill>
                  <a:schemeClr val="dk1"/>
                </a:solidFill>
                <a:latin typeface="+mj-lt"/>
              </a:rPr>
              <a:t>service</a:t>
            </a:r>
            <a:r>
              <a:rPr lang="it-IT" sz="2000" spc="-6" dirty="0" smtClean="0">
                <a:solidFill>
                  <a:schemeClr val="dk1"/>
                </a:solidFill>
                <a:latin typeface="+mj-lt"/>
              </a:rPr>
              <a:t>, ossia interrompeva il funzionamento del computer e della rete) </a:t>
            </a:r>
            <a:r>
              <a:rPr lang="it-IT" sz="2000" spc="-6" dirty="0">
                <a:solidFill>
                  <a:schemeClr val="dk1"/>
                </a:solidFill>
                <a:latin typeface="+mj-lt"/>
              </a:rPr>
              <a:t>era il meccanismo di diffusione: infatti il </a:t>
            </a:r>
            <a:r>
              <a:rPr lang="it-IT" sz="2000" spc="-6" dirty="0" err="1">
                <a:solidFill>
                  <a:schemeClr val="dk1"/>
                </a:solidFill>
                <a:latin typeface="+mj-lt"/>
              </a:rPr>
              <a:t>worm</a:t>
            </a:r>
            <a:r>
              <a:rPr lang="it-IT" sz="2000" spc="-6" dirty="0">
                <a:solidFill>
                  <a:schemeClr val="dk1"/>
                </a:solidFill>
                <a:latin typeface="+mj-lt"/>
              </a:rPr>
              <a:t>, prima di invadere un nuovo computer, controllava se vi fosse già una </a:t>
            </a:r>
            <a:r>
              <a:rPr lang="it-IT" sz="2000" spc="-6" dirty="0" smtClean="0">
                <a:solidFill>
                  <a:schemeClr val="dk1"/>
                </a:solidFill>
                <a:latin typeface="+mj-lt"/>
              </a:rPr>
              <a:t>sua copia </a:t>
            </a:r>
            <a:r>
              <a:rPr lang="it-IT" sz="2000" spc="-6" dirty="0">
                <a:solidFill>
                  <a:schemeClr val="dk1"/>
                </a:solidFill>
                <a:latin typeface="+mj-lt"/>
              </a:rPr>
              <a:t>in esecuzione </a:t>
            </a:r>
            <a:r>
              <a:rPr lang="it-IT" sz="2000" spc="-6" dirty="0" smtClean="0">
                <a:solidFill>
                  <a:schemeClr val="dk1"/>
                </a:solidFill>
                <a:latin typeface="+mj-lt"/>
              </a:rPr>
              <a:t>nel dispositivo attuale</a:t>
            </a:r>
            <a:r>
              <a:rPr lang="it-IT" sz="2000" spc="-6" dirty="0">
                <a:solidFill>
                  <a:schemeClr val="dk1"/>
                </a:solidFill>
                <a:latin typeface="+mj-lt"/>
              </a:rPr>
              <a:t>, ma anche se il sistema rispondeva </a:t>
            </a:r>
            <a:r>
              <a:rPr lang="it-IT" sz="2000" spc="-6" dirty="0" smtClean="0">
                <a:solidFill>
                  <a:schemeClr val="dk1"/>
                </a:solidFill>
                <a:latin typeface="+mj-lt"/>
              </a:rPr>
              <a:t>che il </a:t>
            </a:r>
            <a:r>
              <a:rPr lang="it-IT" sz="2000" spc="-6" dirty="0" err="1" smtClean="0">
                <a:solidFill>
                  <a:schemeClr val="dk1"/>
                </a:solidFill>
                <a:latin typeface="+mj-lt"/>
              </a:rPr>
              <a:t>worm</a:t>
            </a:r>
            <a:r>
              <a:rPr lang="it-IT" sz="2000" spc="-6" dirty="0" smtClean="0">
                <a:solidFill>
                  <a:schemeClr val="dk1"/>
                </a:solidFill>
                <a:latin typeface="+mj-lt"/>
              </a:rPr>
              <a:t> era presente, in </a:t>
            </a:r>
            <a:r>
              <a:rPr lang="it-IT" sz="2000" spc="-6" dirty="0">
                <a:solidFill>
                  <a:schemeClr val="dk1"/>
                </a:solidFill>
                <a:latin typeface="+mj-lt"/>
              </a:rPr>
              <a:t>un caso su 7 il </a:t>
            </a:r>
            <a:r>
              <a:rPr lang="it-IT" sz="2000" spc="-6" dirty="0" err="1">
                <a:solidFill>
                  <a:schemeClr val="dk1"/>
                </a:solidFill>
                <a:latin typeface="+mj-lt"/>
              </a:rPr>
              <a:t>worm</a:t>
            </a:r>
            <a:r>
              <a:rPr lang="it-IT" sz="2000" spc="-6" dirty="0">
                <a:solidFill>
                  <a:schemeClr val="dk1"/>
                </a:solidFill>
                <a:latin typeface="+mj-lt"/>
              </a:rPr>
              <a:t> si reinstallava lo </a:t>
            </a:r>
            <a:r>
              <a:rPr lang="it-IT" sz="2000" spc="-6" dirty="0" smtClean="0">
                <a:solidFill>
                  <a:schemeClr val="dk1"/>
                </a:solidFill>
                <a:latin typeface="+mj-lt"/>
              </a:rPr>
              <a:t>stesso per sicurezza, </a:t>
            </a:r>
            <a:r>
              <a:rPr lang="it-IT" sz="2000" spc="-6" dirty="0">
                <a:solidFill>
                  <a:schemeClr val="dk1"/>
                </a:solidFill>
                <a:latin typeface="+mj-lt"/>
              </a:rPr>
              <a:t>infettando </a:t>
            </a:r>
            <a:r>
              <a:rPr lang="it-IT" sz="2000" spc="-6" dirty="0" smtClean="0">
                <a:solidFill>
                  <a:schemeClr val="dk1"/>
                </a:solidFill>
                <a:latin typeface="+mj-lt"/>
              </a:rPr>
              <a:t>quindi i </a:t>
            </a:r>
            <a:r>
              <a:rPr lang="it-IT" sz="2000" spc="-6" dirty="0">
                <a:solidFill>
                  <a:schemeClr val="dk1"/>
                </a:solidFill>
                <a:latin typeface="+mj-lt"/>
              </a:rPr>
              <a:t>computer della rete più volte e più </a:t>
            </a:r>
            <a:r>
              <a:rPr lang="it-IT" sz="2000" spc="-6" dirty="0" smtClean="0">
                <a:solidFill>
                  <a:schemeClr val="dk1"/>
                </a:solidFill>
                <a:latin typeface="+mj-lt"/>
              </a:rPr>
              <a:t>volte.</a:t>
            </a:r>
          </a:p>
          <a:p>
            <a:pPr lvl="0" eaLnBrk="0" hangingPunct="0">
              <a:spcBef>
                <a:spcPct val="30000"/>
              </a:spcBef>
              <a:defRPr/>
            </a:pPr>
            <a:r>
              <a:rPr lang="it-IT" sz="2000" spc="-6" dirty="0" smtClean="0">
                <a:solidFill>
                  <a:schemeClr val="dk1"/>
                </a:solidFill>
                <a:latin typeface="+mj-lt"/>
              </a:rPr>
              <a:t>Al tempo non </a:t>
            </a:r>
            <a:r>
              <a:rPr lang="it-IT" sz="2000" spc="-6" dirty="0">
                <a:solidFill>
                  <a:schemeClr val="dk1"/>
                </a:solidFill>
                <a:latin typeface="+mj-lt"/>
              </a:rPr>
              <a:t>fu possibile fare una quantificazione esatta né dei computer infettati, né dei danni economici: le stime indicano un numero di pc infettati tra le 6.000 e le 60.000 macchine colpite, per un danno economico tra i 100.000 ed i 10.000.000 di dollari. Per questo motivo </a:t>
            </a:r>
            <a:r>
              <a:rPr lang="it-IT" sz="2000" spc="-6" dirty="0" smtClean="0">
                <a:solidFill>
                  <a:schemeClr val="dk1"/>
                </a:solidFill>
                <a:latin typeface="+mj-lt"/>
              </a:rPr>
              <a:t>e per </a:t>
            </a:r>
            <a:r>
              <a:rPr lang="it-IT" sz="2000" spc="-6" dirty="0">
                <a:solidFill>
                  <a:schemeClr val="dk1"/>
                </a:solidFill>
                <a:latin typeface="+mj-lt"/>
              </a:rPr>
              <a:t>la prima volta Robert </a:t>
            </a:r>
            <a:r>
              <a:rPr lang="it-IT" sz="2000" spc="-6" dirty="0" err="1">
                <a:solidFill>
                  <a:schemeClr val="dk1"/>
                </a:solidFill>
                <a:latin typeface="+mj-lt"/>
              </a:rPr>
              <a:t>Morris</a:t>
            </a:r>
            <a:r>
              <a:rPr lang="it-IT" sz="2000" spc="-6" dirty="0">
                <a:solidFill>
                  <a:schemeClr val="dk1"/>
                </a:solidFill>
                <a:latin typeface="+mj-lt"/>
              </a:rPr>
              <a:t> fu condannato negli Stati </a:t>
            </a:r>
            <a:r>
              <a:rPr lang="it-IT" sz="2000" spc="-6" dirty="0" smtClean="0">
                <a:solidFill>
                  <a:schemeClr val="dk1"/>
                </a:solidFill>
                <a:latin typeface="+mj-lt"/>
              </a:rPr>
              <a:t>Uniti per </a:t>
            </a:r>
            <a:r>
              <a:rPr lang="it-IT" sz="2000" spc="-6" dirty="0">
                <a:solidFill>
                  <a:schemeClr val="dk1"/>
                </a:solidFill>
                <a:latin typeface="+mj-lt"/>
              </a:rPr>
              <a:t>pirateria </a:t>
            </a:r>
            <a:r>
              <a:rPr lang="it-IT" sz="2000" spc="-6" dirty="0" smtClean="0">
                <a:solidFill>
                  <a:schemeClr val="dk1"/>
                </a:solidFill>
                <a:latin typeface="+mj-lt"/>
              </a:rPr>
              <a:t>informatica.</a:t>
            </a:r>
            <a:endParaRPr lang="it-IT" sz="2000" spc="-6" dirty="0">
              <a:solidFill>
                <a:schemeClr val="dk1"/>
              </a:solidFill>
              <a:latin typeface="+mj-lt"/>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20</a:t>
            </a:fld>
            <a:endParaRPr lang="it-IT"/>
          </a:p>
        </p:txBody>
      </p:sp>
    </p:spTree>
    <p:extLst>
      <p:ext uri="{BB962C8B-B14F-4D97-AF65-F5344CB8AC3E}">
        <p14:creationId xmlns:p14="http://schemas.microsoft.com/office/powerpoint/2010/main" val="24914804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nei luoghi pubblici</a:t>
            </a:r>
          </a:p>
        </p:txBody>
      </p:sp>
      <p:sp>
        <p:nvSpPr>
          <p:cNvPr id="11" name="Text Box 6"/>
          <p:cNvSpPr txBox="1">
            <a:spLocks noChangeArrowheads="1"/>
          </p:cNvSpPr>
          <p:nvPr/>
        </p:nvSpPr>
        <p:spPr bwMode="auto">
          <a:xfrm>
            <a:off x="414743" y="1124744"/>
            <a:ext cx="8322696" cy="412106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È opportuno tenere i nostri dispositivi con noi durante il viaggio (sia in treno, che in aereo) specie se ci riposiamo nel tragitto. Inoltre non mettere </a:t>
            </a:r>
            <a:r>
              <a:rPr lang="it-IT" sz="2000" dirty="0"/>
              <a:t>mai un laptop, un </a:t>
            </a:r>
            <a:r>
              <a:rPr lang="it-IT" sz="2000" dirty="0" err="1" smtClean="0"/>
              <a:t>tablet</a:t>
            </a:r>
            <a:r>
              <a:rPr lang="it-IT" sz="2000" dirty="0" smtClean="0"/>
              <a:t> o </a:t>
            </a:r>
            <a:r>
              <a:rPr lang="it-IT" sz="2000" dirty="0"/>
              <a:t>un telefono nel bagaglio da </a:t>
            </a:r>
            <a:r>
              <a:rPr lang="it-IT" sz="2000" dirty="0" smtClean="0"/>
              <a:t>stiva, che può essere aperto in maniera molto semplice, anche in presenza di lucchetti di protezione. Molti di noi già non lo fanno per paura che i dispositivi possano danneggiarsi o rompersi durante le fasi di carico e scarico. Ma quali precauzioni utilizziamo invece per i nostri hard disk esterni e le nostre chiavette </a:t>
            </a:r>
            <a:r>
              <a:rPr lang="it-IT" sz="2000" dirty="0" err="1" smtClean="0"/>
              <a:t>usb</a:t>
            </a:r>
            <a:r>
              <a:rPr lang="it-IT" sz="2000" dirty="0" smtClean="0"/>
              <a:t> più resistenti agli urti? Può sembrare strano, ma molti professionisti imbarcano il disco esterno di backup, in modo da tenerlo separato dal computer, così che in caso di perdita di uno, abbiano sempre i dati nell'altro.</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200</a:t>
            </a:fld>
            <a:endParaRPr lang="it-IT" dirty="0"/>
          </a:p>
        </p:txBody>
      </p:sp>
    </p:spTree>
    <p:extLst>
      <p:ext uri="{BB962C8B-B14F-4D97-AF65-F5344CB8AC3E}">
        <p14:creationId xmlns:p14="http://schemas.microsoft.com/office/powerpoint/2010/main" val="258069119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nei luoghi pubblici</a:t>
            </a: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Precauzioni simili devono essere tenute anche quando si viaggia in auto. È consigliato di non lasciare mai i dispositivi all'interno del veicolo, anche se nascosti alla vista di estranei nel portabagagli, i malintenzionati possono infatti averci visto scendere dall'auto e posizionare la borsa nel vano portabagagli o desumere dal nostro abbigliamento e dal luogo dove siamo che possiamo avere con noi alcuni </a:t>
            </a:r>
            <a:r>
              <a:rPr lang="it-IT" sz="2000" dirty="0" err="1" smtClean="0"/>
              <a:t>device</a:t>
            </a:r>
            <a:r>
              <a:rPr lang="it-IT" sz="2000" dirty="0" smtClean="0"/>
              <a:t> portatili nascosti.</a:t>
            </a:r>
          </a:p>
          <a:p>
            <a:pPr algn="just">
              <a:lnSpc>
                <a:spcPct val="120000"/>
              </a:lnSpc>
              <a:defRPr/>
            </a:pPr>
            <a:endParaRPr lang="it-IT" sz="2000" dirty="0" smtClean="0"/>
          </a:p>
          <a:p>
            <a:pPr algn="just">
              <a:lnSpc>
                <a:spcPct val="120000"/>
              </a:lnSpc>
              <a:defRPr/>
            </a:pPr>
            <a:r>
              <a:rPr lang="it-IT" sz="2000" dirty="0"/>
              <a:t>Come </a:t>
            </a:r>
            <a:r>
              <a:rPr lang="it-IT" sz="2000" dirty="0" smtClean="0"/>
              <a:t>per gli altri oggetti di valore, è importante inoltre non lasciare </a:t>
            </a:r>
            <a:r>
              <a:rPr lang="it-IT" sz="2000" dirty="0"/>
              <a:t>il </a:t>
            </a:r>
            <a:r>
              <a:rPr lang="it-IT" sz="2000" dirty="0" smtClean="0"/>
              <a:t>proprio laptop </a:t>
            </a:r>
            <a:r>
              <a:rPr lang="it-IT" sz="2000" dirty="0"/>
              <a:t>o il </a:t>
            </a:r>
            <a:r>
              <a:rPr lang="it-IT" sz="2000" dirty="0" err="1"/>
              <a:t>tablet</a:t>
            </a:r>
            <a:r>
              <a:rPr lang="it-IT" sz="2000" dirty="0"/>
              <a:t> </a:t>
            </a:r>
            <a:r>
              <a:rPr lang="it-IT" sz="2000" dirty="0" smtClean="0"/>
              <a:t>incustoditi </a:t>
            </a:r>
            <a:r>
              <a:rPr lang="it-IT" sz="2000" dirty="0"/>
              <a:t>in una sala </a:t>
            </a:r>
            <a:r>
              <a:rPr lang="it-IT" sz="2000" dirty="0" smtClean="0"/>
              <a:t>conferenze o in un bar. Ambienti di questo tipo creano infatti le occasioni ideali per i malintenzionati che vogliono rubare i nostri dispositivi. Quando dobbiamo utilizzare i nostri </a:t>
            </a:r>
            <a:r>
              <a:rPr lang="it-IT" sz="2000" dirty="0" err="1" smtClean="0"/>
              <a:t>device</a:t>
            </a:r>
            <a:r>
              <a:rPr lang="it-IT" sz="2000" dirty="0" smtClean="0"/>
              <a:t> in luoghi pubblici, ricordiamoci sempre di utilizzare un cavo di sicurezza, come visto in precedenza, in modo da scoraggiare possibili malintenzionati.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201</a:t>
            </a:fld>
            <a:endParaRPr lang="it-IT" dirty="0"/>
          </a:p>
        </p:txBody>
      </p:sp>
    </p:spTree>
    <p:extLst>
      <p:ext uri="{BB962C8B-B14F-4D97-AF65-F5344CB8AC3E}">
        <p14:creationId xmlns:p14="http://schemas.microsoft.com/office/powerpoint/2010/main" val="384450107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sicurezza fisica nei luoghi pubblici</a:t>
            </a: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Gli </a:t>
            </a:r>
            <a:r>
              <a:rPr lang="it-IT" sz="2000" dirty="0"/>
              <a:t>hotel sono </a:t>
            </a:r>
            <a:r>
              <a:rPr lang="it-IT" sz="2000" dirty="0" smtClean="0"/>
              <a:t>un altro luogo pericoloso dove avvengono furti </a:t>
            </a:r>
            <a:r>
              <a:rPr lang="it-IT" sz="2000" dirty="0"/>
              <a:t>di laptop e </a:t>
            </a:r>
            <a:r>
              <a:rPr lang="it-IT" sz="2000" dirty="0" err="1" smtClean="0"/>
              <a:t>tablet</a:t>
            </a:r>
            <a:r>
              <a:rPr lang="it-IT" sz="2000" dirty="0" smtClean="0"/>
              <a:t>, sebbene le camere offrano casseforti a protezione degli oggetti di valore. Tuttavia</a:t>
            </a:r>
            <a:r>
              <a:rPr lang="it-IT" sz="2000" dirty="0"/>
              <a:t>, anche </a:t>
            </a:r>
            <a:r>
              <a:rPr lang="it-IT" sz="2000" dirty="0" smtClean="0"/>
              <a:t>in presenza di questi dispositivi di sicurezza, le loro serrature </a:t>
            </a:r>
            <a:r>
              <a:rPr lang="it-IT" sz="2000" dirty="0"/>
              <a:t>elettroniche </a:t>
            </a:r>
            <a:r>
              <a:rPr lang="it-IT" sz="2000" dirty="0" smtClean="0"/>
              <a:t>possono </a:t>
            </a:r>
            <a:r>
              <a:rPr lang="it-IT" sz="2000" dirty="0"/>
              <a:t>essere facilmente </a:t>
            </a:r>
            <a:r>
              <a:rPr lang="it-IT" sz="2000" dirty="0" smtClean="0"/>
              <a:t>aperte, anche in assenza del codice o della chiave master.</a:t>
            </a:r>
          </a:p>
          <a:p>
            <a:pPr algn="just">
              <a:lnSpc>
                <a:spcPct val="120000"/>
              </a:lnSpc>
              <a:defRPr/>
            </a:pPr>
            <a:endParaRPr lang="it-IT" sz="2000" dirty="0"/>
          </a:p>
          <a:p>
            <a:pPr algn="just">
              <a:lnSpc>
                <a:spcPct val="120000"/>
              </a:lnSpc>
              <a:defRPr/>
            </a:pPr>
            <a:r>
              <a:rPr lang="it-IT" sz="2000" dirty="0"/>
              <a:t>Utilizziamo sempre le dovute precauzioni quando utilizziamo dei computer fissi pubblici, presenti ad esempio all'interno dei centri congressi o negli hotel. Se configurati in maniera impropria, il traffico (anche se cablato) potrebbe essere facilmente visibile agli altri ospiti dell'hotel o ai dipendenti della struttura che monitorano la connessione.</a:t>
            </a:r>
          </a:p>
          <a:p>
            <a:pPr algn="just">
              <a:lnSpc>
                <a:spcPct val="120000"/>
              </a:lnSpc>
              <a:defRPr/>
            </a:pPr>
            <a:r>
              <a:rPr lang="it-IT" sz="2000" dirty="0"/>
              <a:t>Non solo: particolarmente diffusi sono anche i </a:t>
            </a:r>
            <a:r>
              <a:rPr lang="it-IT" sz="2000" dirty="0" err="1" smtClean="0"/>
              <a:t>keylogger</a:t>
            </a:r>
            <a:r>
              <a:rPr lang="it-IT" sz="2000" dirty="0"/>
              <a:t>, ossia software (o più raramente un dispositivi fisici) che registrano ogni tasto digitato sulla tastiera di un computer. Con questo software installato, un criminale può acquisire </a:t>
            </a:r>
            <a:r>
              <a:rPr lang="it-IT" sz="2000" dirty="0" smtClean="0"/>
              <a:t>le nostre credenziali </a:t>
            </a:r>
            <a:r>
              <a:rPr lang="it-IT" sz="2000" dirty="0"/>
              <a:t>di posta </a:t>
            </a:r>
            <a:r>
              <a:rPr lang="it-IT" sz="2000" dirty="0" smtClean="0"/>
              <a:t>elettronica o </a:t>
            </a:r>
            <a:r>
              <a:rPr lang="it-IT" sz="2000" dirty="0"/>
              <a:t>qualsiasi altra informazione </a:t>
            </a:r>
            <a:r>
              <a:rPr lang="it-IT" sz="2000" dirty="0" smtClean="0"/>
              <a:t>il malcapitato digiti sulla </a:t>
            </a:r>
            <a:r>
              <a:rPr lang="it-IT" sz="2000" dirty="0"/>
              <a:t>tastiera. Ecco perché utilizzare dispositivi accessibili al pubblico per inserire credenziali, inviare o modificare </a:t>
            </a:r>
            <a:r>
              <a:rPr lang="it-IT" sz="2000" dirty="0" smtClean="0"/>
              <a:t>documenti e </a:t>
            </a:r>
            <a:r>
              <a:rPr lang="it-IT" sz="2000" dirty="0"/>
              <a:t>informazioni </a:t>
            </a:r>
            <a:r>
              <a:rPr lang="it-IT" sz="2000" dirty="0" smtClean="0"/>
              <a:t>sensibili </a:t>
            </a:r>
            <a:r>
              <a:rPr lang="it-IT" sz="2000" dirty="0"/>
              <a:t>può essere </a:t>
            </a:r>
            <a:r>
              <a:rPr lang="it-IT" sz="2000" dirty="0" smtClean="0"/>
              <a:t>pericoloso.</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202</a:t>
            </a:fld>
            <a:endParaRPr lang="it-IT" dirty="0"/>
          </a:p>
        </p:txBody>
      </p:sp>
    </p:spTree>
    <p:extLst>
      <p:ext uri="{BB962C8B-B14F-4D97-AF65-F5344CB8AC3E}">
        <p14:creationId xmlns:p14="http://schemas.microsoft.com/office/powerpoint/2010/main" val="35406619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Servizi in caso di furto o smarrimento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5243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Se il dispositivo mobile viene rubato o smarrito, è possibile attivare servizi di ricerca del dispositivo presenti all'interno dei vari sistemi operativi (per i dispositivi Apple il servizio si chiama "</a:t>
            </a:r>
            <a:r>
              <a:rPr lang="it-IT" sz="2000" dirty="0"/>
              <a:t>Trova il mio </a:t>
            </a:r>
            <a:r>
              <a:rPr lang="it-IT" sz="2000" dirty="0" err="1"/>
              <a:t>iPhone</a:t>
            </a:r>
            <a:r>
              <a:rPr lang="it-IT" sz="2000" dirty="0"/>
              <a:t> / </a:t>
            </a:r>
            <a:r>
              <a:rPr lang="it-IT" sz="2000" dirty="0" err="1" smtClean="0"/>
              <a:t>iPad</a:t>
            </a:r>
            <a:r>
              <a:rPr lang="it-IT" sz="2000" dirty="0" smtClean="0"/>
              <a:t> / </a:t>
            </a:r>
            <a:r>
              <a:rPr lang="it-IT" sz="2000" dirty="0" err="1" smtClean="0"/>
              <a:t>iMac</a:t>
            </a:r>
            <a:r>
              <a:rPr lang="it-IT" sz="2000" dirty="0" smtClean="0"/>
              <a:t>", ma anche Microsoft e Google hanno servizi analoghi  gratuiti).</a:t>
            </a:r>
          </a:p>
          <a:p>
            <a:pPr algn="just">
              <a:lnSpc>
                <a:spcPct val="120000"/>
              </a:lnSpc>
              <a:defRPr/>
            </a:pPr>
            <a:r>
              <a:rPr lang="it-IT" sz="2000" dirty="0" smtClean="0"/>
              <a:t>In commercio esistono anche servizi a pagamento offerti da società specializzate, come </a:t>
            </a:r>
            <a:r>
              <a:rPr lang="it-IT" sz="2000" dirty="0" err="1" smtClean="0"/>
              <a:t>Prey</a:t>
            </a:r>
            <a:r>
              <a:rPr lang="it-IT" sz="2000" dirty="0"/>
              <a:t> (</a:t>
            </a:r>
            <a:r>
              <a:rPr lang="it-IT" sz="2000" dirty="0">
                <a:hlinkClick r:id="rId2"/>
              </a:rPr>
              <a:t>https://preyproject.com</a:t>
            </a:r>
            <a:r>
              <a:rPr lang="it-IT" sz="2000" dirty="0" smtClean="0">
                <a:hlinkClick r:id="rId2"/>
              </a:rPr>
              <a:t>/</a:t>
            </a:r>
            <a:r>
              <a:rPr lang="it-IT" sz="2000" dirty="0" smtClean="0"/>
              <a:t>) o </a:t>
            </a:r>
            <a:r>
              <a:rPr lang="it-IT" sz="2000" dirty="0" err="1" smtClean="0"/>
              <a:t>LoJack</a:t>
            </a:r>
            <a:r>
              <a:rPr lang="it-IT" sz="2000" dirty="0"/>
              <a:t> (</a:t>
            </a:r>
            <a:r>
              <a:rPr lang="it-IT" sz="2000" dirty="0">
                <a:hlinkClick r:id="rId3"/>
              </a:rPr>
              <a:t>https://www.absolutelojack.com</a:t>
            </a:r>
            <a:r>
              <a:rPr lang="it-IT" sz="2000" dirty="0" smtClean="0">
                <a:hlinkClick r:id="rId3"/>
              </a:rPr>
              <a:t>/</a:t>
            </a:r>
            <a:r>
              <a:rPr lang="it-IT" sz="2000" dirty="0" smtClean="0"/>
              <a:t>), che offrono </a:t>
            </a:r>
            <a:r>
              <a:rPr lang="it-IT" sz="2000" dirty="0"/>
              <a:t>funzionalità molto simili a quelle disponibili tramite </a:t>
            </a:r>
            <a:r>
              <a:rPr lang="it-IT" sz="2000" dirty="0" smtClean="0"/>
              <a:t>i sistemi operativi, ma permettono una gestione accentrata di tutti i dispositivi dell'utente, aiutandolo a localizzarli, riprenderne </a:t>
            </a:r>
            <a:r>
              <a:rPr lang="it-IT" sz="2000" dirty="0"/>
              <a:t>il controllo </a:t>
            </a:r>
            <a:r>
              <a:rPr lang="it-IT" sz="2000" dirty="0" smtClean="0"/>
              <a:t>ed in alcuni casi persino </a:t>
            </a:r>
            <a:r>
              <a:rPr lang="it-IT" sz="2000" dirty="0"/>
              <a:t>a recuperare </a:t>
            </a:r>
            <a:r>
              <a:rPr lang="it-IT" sz="2000" dirty="0" smtClean="0"/>
              <a:t>il </a:t>
            </a:r>
            <a:r>
              <a:rPr lang="it-IT" sz="2000" dirty="0" err="1" smtClean="0"/>
              <a:t>device</a:t>
            </a:r>
            <a:r>
              <a:rPr lang="it-IT" sz="2000" dirty="0" smtClean="0"/>
              <a:t> sottratto, specie se la perdita è stata accidentale.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203</a:t>
            </a:fld>
            <a:endParaRPr lang="it-IT" dirty="0"/>
          </a:p>
        </p:txBody>
      </p:sp>
    </p:spTree>
    <p:extLst>
      <p:ext uri="{BB962C8B-B14F-4D97-AF65-F5344CB8AC3E}">
        <p14:creationId xmlns:p14="http://schemas.microsoft.com/office/powerpoint/2010/main" val="216384507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Servizi in caso di furto o smarrimento</a:t>
            </a: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La crittografia del disco rigido rappresenta ancora una volta il principale strumento di protezione dei dati e delle informazioni contenute in dispositivi andati smarriti o rubati. Essa deve </a:t>
            </a:r>
            <a:r>
              <a:rPr lang="it-IT" sz="2000" dirty="0"/>
              <a:t>sempre essere utilizzata in combinazione con una </a:t>
            </a:r>
            <a:r>
              <a:rPr lang="it-IT" sz="2000" dirty="0" smtClean="0"/>
              <a:t>password complessa; le due forme di protezione limitano in maniera significativa il potenziale danno derivante dall'evento negativo.</a:t>
            </a:r>
          </a:p>
          <a:p>
            <a:pPr algn="just">
              <a:lnSpc>
                <a:spcPct val="120000"/>
              </a:lnSpc>
              <a:defRPr/>
            </a:pPr>
            <a:endParaRPr lang="it-IT" sz="2000" dirty="0" smtClean="0"/>
          </a:p>
          <a:p>
            <a:pPr algn="just">
              <a:lnSpc>
                <a:spcPct val="120000"/>
              </a:lnSpc>
              <a:defRPr/>
            </a:pPr>
            <a:r>
              <a:rPr lang="it-IT" sz="2000" dirty="0" smtClean="0"/>
              <a:t>Occorre prestare molta attenzione quando si usa </a:t>
            </a:r>
            <a:r>
              <a:rPr lang="it-IT" sz="2000" dirty="0"/>
              <a:t>una rete wireless </a:t>
            </a:r>
            <a:r>
              <a:rPr lang="it-IT" sz="2000" dirty="0" smtClean="0"/>
              <a:t>mentre siamo </a:t>
            </a:r>
            <a:r>
              <a:rPr lang="it-IT" sz="2000" dirty="0"/>
              <a:t>in </a:t>
            </a:r>
            <a:r>
              <a:rPr lang="it-IT" sz="2000" dirty="0" smtClean="0"/>
              <a:t>viaggio ed è sempre meglio utilizzare una connessione VPN, soprattutto se per inviare o </a:t>
            </a:r>
            <a:r>
              <a:rPr lang="it-IT" sz="2000" dirty="0"/>
              <a:t>ricevere </a:t>
            </a:r>
            <a:r>
              <a:rPr lang="it-IT" sz="2000" dirty="0" smtClean="0"/>
              <a:t>documenti contenenti informazioni sensibili, anziché una rete </a:t>
            </a:r>
            <a:r>
              <a:rPr lang="it-IT" sz="2000" dirty="0" err="1" smtClean="0"/>
              <a:t>wi-fi</a:t>
            </a:r>
            <a:r>
              <a:rPr lang="it-IT" sz="2000" dirty="0" smtClean="0"/>
              <a:t>, anche se protetta.</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204</a:t>
            </a:fld>
            <a:endParaRPr lang="it-IT" dirty="0"/>
          </a:p>
        </p:txBody>
      </p:sp>
    </p:spTree>
    <p:extLst>
      <p:ext uri="{BB962C8B-B14F-4D97-AF65-F5344CB8AC3E}">
        <p14:creationId xmlns:p14="http://schemas.microsoft.com/office/powerpoint/2010/main" val="146168691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Conclusioni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5243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La diffusione di internet ed i collegamenti sempre più veloci hanno certamente facilitato il modo di lavorare e di restare in contatto con amici e familiari. Tutti vogliamo beneficiare di questi vantaggi che la tecnologia oggi mette a disposizione; tuttavia un sano buon senso, come in altri ambiti della nostra vita, è sempre necessario. Questa maggior apertura porta con sé una serie di rischi e di pericoli, che è possibile, se non annullare, quanto meno gestire e minimizzare.</a:t>
            </a:r>
          </a:p>
          <a:p>
            <a:pPr algn="just">
              <a:lnSpc>
                <a:spcPct val="120000"/>
              </a:lnSpc>
              <a:defRPr/>
            </a:pPr>
            <a:endParaRPr lang="it-IT" sz="2000" dirty="0"/>
          </a:p>
          <a:p>
            <a:pPr algn="just">
              <a:lnSpc>
                <a:spcPct val="120000"/>
              </a:lnSpc>
              <a:defRPr/>
            </a:pPr>
            <a:r>
              <a:rPr lang="it-IT" sz="2000" dirty="0" smtClean="0"/>
              <a:t>Gli </a:t>
            </a:r>
            <a:r>
              <a:rPr lang="it-IT" sz="2000" dirty="0"/>
              <a:t>utenti </a:t>
            </a:r>
            <a:r>
              <a:rPr lang="it-IT" sz="2000" dirty="0" smtClean="0"/>
              <a:t>consapevoli di queste minacce possono </a:t>
            </a:r>
            <a:r>
              <a:rPr lang="it-IT" sz="2000" dirty="0"/>
              <a:t>far fronte a questi </a:t>
            </a:r>
            <a:r>
              <a:rPr lang="it-IT" sz="2000" dirty="0" smtClean="0"/>
              <a:t>pericoli, prendendo delle contromisure a tutela della propria privacy e a protezione dei propri dati personali. Come </a:t>
            </a:r>
            <a:r>
              <a:rPr lang="it-IT" sz="2000" dirty="0"/>
              <a:t>punto </a:t>
            </a:r>
            <a:r>
              <a:rPr lang="it-IT" sz="2000" dirty="0" smtClean="0"/>
              <a:t>di </a:t>
            </a:r>
            <a:r>
              <a:rPr lang="it-IT" sz="2000" dirty="0"/>
              <a:t>partenza, </a:t>
            </a:r>
            <a:r>
              <a:rPr lang="it-IT" sz="2000" dirty="0" smtClean="0"/>
              <a:t>basta appunto usare </a:t>
            </a:r>
            <a:r>
              <a:rPr lang="it-IT" sz="2000" dirty="0"/>
              <a:t>il buon </a:t>
            </a:r>
            <a:r>
              <a:rPr lang="it-IT" sz="2000" dirty="0" smtClean="0"/>
              <a:t>senso.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205</a:t>
            </a:fld>
            <a:endParaRPr lang="it-IT" dirty="0"/>
          </a:p>
        </p:txBody>
      </p:sp>
    </p:spTree>
    <p:extLst>
      <p:ext uri="{BB962C8B-B14F-4D97-AF65-F5344CB8AC3E}">
        <p14:creationId xmlns:p14="http://schemas.microsoft.com/office/powerpoint/2010/main" val="277492383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Conclusioni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Se notiamo qualcosa di sospetto, come rallentamenti nel computer, malfunzionamenti di un software o anomalie nel </a:t>
            </a:r>
            <a:r>
              <a:rPr lang="it-IT" sz="2000" dirty="0" err="1" smtClean="0"/>
              <a:t>wi-fi</a:t>
            </a:r>
            <a:r>
              <a:rPr lang="it-IT" sz="2000" dirty="0" smtClean="0"/>
              <a:t>, la prima cosa da fare è cambiare le nostre password, almeno quelle più importanti, per poi condurre magari analisi più approfondite con programmi specifici.</a:t>
            </a:r>
          </a:p>
          <a:p>
            <a:pPr algn="just">
              <a:lnSpc>
                <a:spcPct val="120000"/>
              </a:lnSpc>
              <a:defRPr/>
            </a:pPr>
            <a:r>
              <a:rPr lang="it-IT" sz="2000" dirty="0" smtClean="0"/>
              <a:t>Queste </a:t>
            </a:r>
            <a:r>
              <a:rPr lang="it-IT" sz="2000" dirty="0"/>
              <a:t>attività di </a:t>
            </a:r>
            <a:r>
              <a:rPr lang="it-IT" sz="2000" dirty="0" smtClean="0"/>
              <a:t>verifica </a:t>
            </a:r>
            <a:r>
              <a:rPr lang="it-IT" sz="2000" dirty="0"/>
              <a:t>non fanno </a:t>
            </a:r>
            <a:r>
              <a:rPr lang="it-IT" sz="2000" dirty="0" smtClean="0"/>
              <a:t>purtroppo parte </a:t>
            </a:r>
            <a:r>
              <a:rPr lang="it-IT" sz="2000" dirty="0"/>
              <a:t>della </a:t>
            </a:r>
            <a:r>
              <a:rPr lang="it-IT" sz="2000" dirty="0" smtClean="0"/>
              <a:t>quotidianità </a:t>
            </a:r>
            <a:r>
              <a:rPr lang="it-IT" sz="2000" dirty="0"/>
              <a:t>della maggior parte delle persone, persino degli utenti </a:t>
            </a:r>
            <a:r>
              <a:rPr lang="it-IT" sz="2000" dirty="0" smtClean="0"/>
              <a:t>professionali, in quanto talmente semplici da non essere considerate efficaci. Queste cautele rappresentano invece la prima forma di protezione, forse quella più importante. Basta poco per essere sufficientemente protetti e per rendere più difficile l'accesso ai nostri dati da parte dei malintenzionati, iniziando </a:t>
            </a:r>
            <a:r>
              <a:rPr lang="it-IT" sz="2000" dirty="0"/>
              <a:t>ad esempio dal </a:t>
            </a:r>
            <a:r>
              <a:rPr lang="it-IT" sz="2000" dirty="0" smtClean="0"/>
              <a:t>verificare sempre l'autenticità dei messaggi che </a:t>
            </a:r>
            <a:r>
              <a:rPr lang="it-IT" sz="2000" dirty="0"/>
              <a:t>riceviamo o </a:t>
            </a:r>
            <a:r>
              <a:rPr lang="it-IT" sz="2000" dirty="0" smtClean="0"/>
              <a:t>dei siti </a:t>
            </a:r>
            <a:r>
              <a:rPr lang="it-IT" sz="2000" dirty="0"/>
              <a:t>internet che </a:t>
            </a:r>
            <a:r>
              <a:rPr lang="it-IT" sz="2000" dirty="0" smtClean="0"/>
              <a:t>visitiamo, </a:t>
            </a:r>
            <a:r>
              <a:rPr lang="it-IT" sz="2000" dirty="0"/>
              <a:t>prima di fornire password o altri dati personali che potrebbero essere rubati </a:t>
            </a:r>
            <a:r>
              <a:rPr lang="it-IT" sz="2000" dirty="0" smtClean="0"/>
              <a:t>e </a:t>
            </a:r>
            <a:r>
              <a:rPr lang="it-IT" sz="2000" dirty="0"/>
              <a:t>utilizzati illecitamente da </a:t>
            </a:r>
            <a:r>
              <a:rPr lang="it-IT" sz="2000" dirty="0" smtClean="0"/>
              <a:t>malintenzionati.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206</a:t>
            </a:fld>
            <a:endParaRPr lang="it-IT" dirty="0"/>
          </a:p>
        </p:txBody>
      </p:sp>
    </p:spTree>
    <p:extLst>
      <p:ext uri="{BB962C8B-B14F-4D97-AF65-F5344CB8AC3E}">
        <p14:creationId xmlns:p14="http://schemas.microsoft.com/office/powerpoint/2010/main" val="6715591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Conclusioni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Un'altra attività </a:t>
            </a:r>
            <a:r>
              <a:rPr lang="it-IT" sz="2000" dirty="0"/>
              <a:t>che deve essere svolta </a:t>
            </a:r>
            <a:r>
              <a:rPr lang="it-IT" sz="2000" dirty="0" smtClean="0"/>
              <a:t>regolarmente è la gestione delle proprie password,</a:t>
            </a:r>
            <a:r>
              <a:rPr lang="it-IT" sz="2000" dirty="0"/>
              <a:t> </a:t>
            </a:r>
            <a:r>
              <a:rPr lang="it-IT" sz="2000" dirty="0" smtClean="0"/>
              <a:t>mantenendo codici diversi </a:t>
            </a:r>
            <a:r>
              <a:rPr lang="it-IT" sz="2000" dirty="0"/>
              <a:t>per servizi diversi, ma anche per dispositivi diversi</a:t>
            </a:r>
            <a:r>
              <a:rPr lang="it-IT" sz="2000" dirty="0" smtClean="0"/>
              <a:t>. Cambiare inoltre le password (almeno quelle più importanti a protezione dei nostri account più critici) con regolarità, smettendo tutte le volte di annotarle in luoghi facilmente accessibili (come il telefono), permette inoltre di ridurre i potenziali danni, che potrebbero verificarsi a seguito di un furto delle nostre credenziali avvenuto in passato. </a:t>
            </a:r>
          </a:p>
          <a:p>
            <a:pPr algn="just">
              <a:lnSpc>
                <a:spcPct val="120000"/>
              </a:lnSpc>
              <a:defRPr/>
            </a:pPr>
            <a:endParaRPr lang="it-IT" sz="2000" dirty="0"/>
          </a:p>
          <a:p>
            <a:pPr algn="just">
              <a:lnSpc>
                <a:spcPct val="120000"/>
              </a:lnSpc>
              <a:defRPr/>
            </a:pPr>
            <a:r>
              <a:rPr lang="it-IT" sz="2000" dirty="0"/>
              <a:t>Così come utilizziamo dispositivi di sicurezza per proteggere la nostra casa, così anche nel campo della sicurezza informatica occorre utilizzare sui nostri dispositivi fissi e mobili antivirus </a:t>
            </a:r>
            <a:r>
              <a:rPr lang="it-IT" sz="2000" dirty="0" smtClean="0"/>
              <a:t>e </a:t>
            </a:r>
            <a:r>
              <a:rPr lang="it-IT" sz="2000" dirty="0" err="1"/>
              <a:t>antimalware</a:t>
            </a:r>
            <a:r>
              <a:rPr lang="it-IT" sz="2000" dirty="0"/>
              <a:t>, programmi di crittografia e altri sistemi fisici di sicurezza, in modo sia da prevenire eventuali attacchi che sicuramente (almeno da un punto di vista statistico) riceveremo in futuro, che ridurre gli </a:t>
            </a:r>
            <a:r>
              <a:rPr lang="it-IT" sz="2000" dirty="0" smtClean="0"/>
              <a:t>eventuali </a:t>
            </a:r>
            <a:r>
              <a:rPr lang="it-IT" sz="2000" dirty="0"/>
              <a:t>danni, </a:t>
            </a:r>
            <a:r>
              <a:rPr lang="it-IT" sz="2000" dirty="0" smtClean="0"/>
              <a:t>nel caso in cui </a:t>
            </a:r>
            <a:r>
              <a:rPr lang="it-IT" sz="2000" dirty="0"/>
              <a:t>uno di questi tentativi di intrusione dovesse andare in </a:t>
            </a:r>
            <a:r>
              <a:rPr lang="it-IT" sz="2000" dirty="0" smtClean="0"/>
              <a:t>porto</a:t>
            </a:r>
            <a:r>
              <a:rPr lang="it-IT" sz="2000" dirty="0"/>
              <a:t>.</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207</a:t>
            </a:fld>
            <a:endParaRPr lang="it-IT" dirty="0"/>
          </a:p>
        </p:txBody>
      </p:sp>
    </p:spTree>
    <p:extLst>
      <p:ext uri="{BB962C8B-B14F-4D97-AF65-F5344CB8AC3E}">
        <p14:creationId xmlns:p14="http://schemas.microsoft.com/office/powerpoint/2010/main" val="92745114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Conclusioni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I sistemi di protezione analizzati nel presente modulo rappresentano le tecnologie oggi all'avanguardia nella difesa della propria privacy e dei propri dati personali. Ciò non significa che queste difese non possano essere un domani superate da altri sistemi più evoluti. Restare quindi aggiornati sul tema, permette sempre di avere i più efficaci sistemi di difesa contro i malintenzionati.</a:t>
            </a:r>
          </a:p>
          <a:p>
            <a:pPr algn="just">
              <a:lnSpc>
                <a:spcPct val="120000"/>
              </a:lnSpc>
              <a:defRPr/>
            </a:pPr>
            <a:endParaRPr lang="it-IT" sz="2000" dirty="0" smtClean="0"/>
          </a:p>
          <a:p>
            <a:pPr algn="just">
              <a:lnSpc>
                <a:spcPct val="120000"/>
              </a:lnSpc>
              <a:defRPr/>
            </a:pPr>
            <a:r>
              <a:rPr lang="it-IT" sz="2000" dirty="0" smtClean="0"/>
              <a:t>Così come è importante aggiornare con regolarità sia i nostri software, con le varie patch di sicurezza rilasciate dai produttori, che i dispositivi fisici che utilizziamo. Computer o telefoni, ma anche router, comprati solo alcuni anni fa, posso alcune volte risultati superati sotto il profilo della sicurezza. La </a:t>
            </a:r>
            <a:r>
              <a:rPr lang="it-IT" sz="2000" dirty="0"/>
              <a:t>probabilità </a:t>
            </a:r>
            <a:r>
              <a:rPr lang="it-IT" sz="2000" dirty="0" smtClean="0"/>
              <a:t>di essere colpiti da un attacco aumenta </a:t>
            </a:r>
            <a:r>
              <a:rPr lang="it-IT" sz="2000" dirty="0"/>
              <a:t>ogni volta che </a:t>
            </a:r>
            <a:r>
              <a:rPr lang="it-IT" sz="2000" dirty="0" smtClean="0"/>
              <a:t>utilizziamo </a:t>
            </a:r>
            <a:r>
              <a:rPr lang="it-IT" sz="2000" dirty="0"/>
              <a:t>apparecchiature </a:t>
            </a:r>
            <a:r>
              <a:rPr lang="it-IT" sz="2000" dirty="0" smtClean="0"/>
              <a:t>o </a:t>
            </a:r>
            <a:r>
              <a:rPr lang="it-IT" sz="2000" dirty="0"/>
              <a:t>software obsoleti</a:t>
            </a:r>
            <a:r>
              <a:rPr lang="it-IT" sz="2000" dirty="0" smtClean="0"/>
              <a:t>. Meglio quindi pensare di investire alcune centinaia di euro in nuovi dispositivi, piuttosto che dover far fronte a danni molto più ingenti a seguito di intrusioni nei nostri sistemi.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208</a:t>
            </a:fld>
            <a:endParaRPr lang="it-IT" dirty="0"/>
          </a:p>
        </p:txBody>
      </p:sp>
    </p:spTree>
    <p:extLst>
      <p:ext uri="{BB962C8B-B14F-4D97-AF65-F5344CB8AC3E}">
        <p14:creationId xmlns:p14="http://schemas.microsoft.com/office/powerpoint/2010/main" val="250475132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Conclusioni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227440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Cerchiamo </a:t>
            </a:r>
            <a:r>
              <a:rPr lang="it-IT" sz="2000" dirty="0"/>
              <a:t>anche di mantenere, compatibilmente con le nostre esigenze professionali e le nostre attitudini personali, un approccio corretto con le attività che svolgiamo online, in particolare con la gestione dei nostri social. Evitiamo soprattutto di pubblicare dati sensibili e informazioni private, che potrebbero essere utilizzati da alcuni ingegneri sociali contro di noi</a:t>
            </a:r>
            <a:r>
              <a:rPr lang="it-IT" sz="2000" dirty="0" smtClean="0"/>
              <a: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209</a:t>
            </a:fld>
            <a:endParaRPr lang="it-IT" dirty="0"/>
          </a:p>
        </p:txBody>
      </p:sp>
    </p:spTree>
    <p:extLst>
      <p:ext uri="{BB962C8B-B14F-4D97-AF65-F5344CB8AC3E}">
        <p14:creationId xmlns:p14="http://schemas.microsoft.com/office/powerpoint/2010/main" val="1034022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(Spiegazione del grafico precedente)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1114151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lvl="0" eaLnBrk="0" hangingPunct="0">
              <a:spcBef>
                <a:spcPct val="30000"/>
              </a:spcBef>
              <a:defRPr/>
            </a:pPr>
            <a:r>
              <a:rPr lang="it-IT" sz="2000" b="1" spc="-6" dirty="0" smtClean="0">
                <a:solidFill>
                  <a:schemeClr val="dk1"/>
                </a:solidFill>
                <a:latin typeface="+mj-lt"/>
              </a:rPr>
              <a:t>1999 </a:t>
            </a:r>
            <a:r>
              <a:rPr lang="it-IT" sz="2000" b="1" spc="-6" dirty="0">
                <a:solidFill>
                  <a:schemeClr val="dk1"/>
                </a:solidFill>
                <a:latin typeface="+mj-lt"/>
              </a:rPr>
              <a:t>- Il programma di protezione del governo statunitense:</a:t>
            </a:r>
            <a:r>
              <a:rPr lang="it-IT" sz="2000" spc="-6" dirty="0">
                <a:solidFill>
                  <a:schemeClr val="dk1"/>
                </a:solidFill>
                <a:latin typeface="+mj-lt"/>
              </a:rPr>
              <a:t> vista l'escalation di attacchi informatici di varia portata a reti di computer sia private che istituzionali, nonché l'avvento sul mercato dei primi antivirus, ossia di software di protezione nei confronti di tali attacchi rivolti al grande pubblico, l'allora presidente degli Stati </a:t>
            </a:r>
            <a:r>
              <a:rPr lang="it-IT" sz="2000" spc="-6" dirty="0" smtClean="0">
                <a:solidFill>
                  <a:schemeClr val="dk1"/>
                </a:solidFill>
                <a:latin typeface="+mj-lt"/>
              </a:rPr>
              <a:t>Uniti, </a:t>
            </a:r>
            <a:r>
              <a:rPr lang="it-IT" sz="2000" spc="-6" dirty="0">
                <a:solidFill>
                  <a:schemeClr val="dk1"/>
                </a:solidFill>
                <a:latin typeface="+mj-lt"/>
              </a:rPr>
              <a:t>Bill </a:t>
            </a:r>
            <a:r>
              <a:rPr lang="it-IT" sz="2000" spc="-6" dirty="0" smtClean="0">
                <a:solidFill>
                  <a:schemeClr val="dk1"/>
                </a:solidFill>
                <a:latin typeface="+mj-lt"/>
              </a:rPr>
              <a:t>Clinton, </a:t>
            </a:r>
            <a:r>
              <a:rPr lang="it-IT" sz="2000" spc="-6" dirty="0">
                <a:solidFill>
                  <a:schemeClr val="dk1"/>
                </a:solidFill>
                <a:latin typeface="+mj-lt"/>
              </a:rPr>
              <a:t>decise di stanziare 1.5 miliardi di dollari per dare avvio al </a:t>
            </a:r>
            <a:r>
              <a:rPr lang="it-IT" sz="2000" spc="-6" dirty="0" smtClean="0">
                <a:solidFill>
                  <a:schemeClr val="dk1"/>
                </a:solidFill>
                <a:latin typeface="+mj-lt"/>
              </a:rPr>
              <a:t>primo programma </a:t>
            </a:r>
            <a:r>
              <a:rPr lang="it-IT" sz="2000" spc="-6" dirty="0">
                <a:solidFill>
                  <a:schemeClr val="dk1"/>
                </a:solidFill>
                <a:latin typeface="+mj-lt"/>
              </a:rPr>
              <a:t>governativo di sicurezza informatica.</a:t>
            </a:r>
          </a:p>
          <a:p>
            <a:pPr lvl="0" eaLnBrk="0" hangingPunct="0">
              <a:spcBef>
                <a:spcPct val="30000"/>
              </a:spcBef>
              <a:defRPr/>
            </a:pPr>
            <a:endParaRPr lang="it-IT" sz="2000" spc="-6" dirty="0">
              <a:solidFill>
                <a:schemeClr val="dk1"/>
              </a:solidFill>
              <a:latin typeface="+mj-lt"/>
            </a:endParaRPr>
          </a:p>
          <a:p>
            <a:pPr lvl="0" eaLnBrk="0" hangingPunct="0">
              <a:spcBef>
                <a:spcPct val="30000"/>
              </a:spcBef>
              <a:defRPr/>
            </a:pPr>
            <a:r>
              <a:rPr lang="en-US" sz="2000" b="1" spc="-8" dirty="0">
                <a:solidFill>
                  <a:schemeClr val="dk1"/>
                </a:solidFill>
                <a:latin typeface="+mj-lt"/>
              </a:rPr>
              <a:t>2000 – ILOVEYOU:</a:t>
            </a:r>
            <a:r>
              <a:rPr lang="en-US" sz="2000" spc="-8" dirty="0">
                <a:solidFill>
                  <a:schemeClr val="dk1"/>
                </a:solidFill>
                <a:latin typeface="+mj-lt"/>
              </a:rPr>
              <a:t> </a:t>
            </a:r>
            <a:r>
              <a:rPr lang="en-US" sz="2000" spc="-8" dirty="0" err="1">
                <a:solidFill>
                  <a:schemeClr val="dk1"/>
                </a:solidFill>
                <a:latin typeface="+mj-lt"/>
              </a:rPr>
              <a:t>Ritenuto</a:t>
            </a:r>
            <a:r>
              <a:rPr lang="en-US" sz="2000" spc="-8" dirty="0">
                <a:solidFill>
                  <a:schemeClr val="dk1"/>
                </a:solidFill>
                <a:latin typeface="+mj-lt"/>
              </a:rPr>
              <a:t> </a:t>
            </a:r>
            <a:r>
              <a:rPr lang="en-US" sz="2000" spc="-8" dirty="0" err="1">
                <a:solidFill>
                  <a:schemeClr val="dk1"/>
                </a:solidFill>
                <a:latin typeface="+mj-lt"/>
              </a:rPr>
              <a:t>fra</a:t>
            </a:r>
            <a:r>
              <a:rPr lang="en-US" sz="2000" spc="-8" dirty="0">
                <a:solidFill>
                  <a:schemeClr val="dk1"/>
                </a:solidFill>
                <a:latin typeface="+mj-lt"/>
              </a:rPr>
              <a:t> </a:t>
            </a:r>
            <a:r>
              <a:rPr lang="en-US" sz="2000" spc="-8" dirty="0" err="1">
                <a:solidFill>
                  <a:schemeClr val="dk1"/>
                </a:solidFill>
                <a:latin typeface="+mj-lt"/>
              </a:rPr>
              <a:t>i</a:t>
            </a:r>
            <a:r>
              <a:rPr lang="en-US" sz="2000" spc="-8" dirty="0">
                <a:solidFill>
                  <a:schemeClr val="dk1"/>
                </a:solidFill>
                <a:latin typeface="+mj-lt"/>
              </a:rPr>
              <a:t> 10 virus </a:t>
            </a:r>
            <a:r>
              <a:rPr lang="en-US" sz="2000" spc="-8" dirty="0" err="1">
                <a:solidFill>
                  <a:schemeClr val="dk1"/>
                </a:solidFill>
                <a:latin typeface="+mj-lt"/>
              </a:rPr>
              <a:t>più</a:t>
            </a:r>
            <a:r>
              <a:rPr lang="en-US" sz="2000" spc="-8" dirty="0">
                <a:solidFill>
                  <a:schemeClr val="dk1"/>
                </a:solidFill>
                <a:latin typeface="+mj-lt"/>
              </a:rPr>
              <a:t> </a:t>
            </a:r>
            <a:r>
              <a:rPr lang="en-US" sz="2000" spc="-8" dirty="0" err="1">
                <a:solidFill>
                  <a:schemeClr val="dk1"/>
                </a:solidFill>
                <a:latin typeface="+mj-lt"/>
              </a:rPr>
              <a:t>dannosi</a:t>
            </a:r>
            <a:r>
              <a:rPr lang="en-US" sz="2000" spc="-8" dirty="0">
                <a:solidFill>
                  <a:schemeClr val="dk1"/>
                </a:solidFill>
                <a:latin typeface="+mj-lt"/>
              </a:rPr>
              <a:t> </a:t>
            </a:r>
            <a:r>
              <a:rPr lang="en-US" sz="2000" spc="-8" dirty="0" err="1">
                <a:solidFill>
                  <a:schemeClr val="dk1"/>
                </a:solidFill>
                <a:latin typeface="+mj-lt"/>
              </a:rPr>
              <a:t>della</a:t>
            </a:r>
            <a:r>
              <a:rPr lang="en-US" sz="2000" spc="-8" dirty="0">
                <a:solidFill>
                  <a:schemeClr val="dk1"/>
                </a:solidFill>
                <a:latin typeface="+mj-lt"/>
              </a:rPr>
              <a:t> </a:t>
            </a:r>
            <a:r>
              <a:rPr lang="en-US" sz="2000" spc="-8" dirty="0" err="1">
                <a:solidFill>
                  <a:schemeClr val="dk1"/>
                </a:solidFill>
                <a:latin typeface="+mj-lt"/>
              </a:rPr>
              <a:t>storia</a:t>
            </a:r>
            <a:r>
              <a:rPr lang="en-US" sz="2000" spc="-8" dirty="0">
                <a:solidFill>
                  <a:schemeClr val="dk1"/>
                </a:solidFill>
                <a:latin typeface="+mj-lt"/>
              </a:rPr>
              <a:t>, </a:t>
            </a:r>
            <a:r>
              <a:rPr lang="it-IT" sz="2000" spc="-8" dirty="0">
                <a:solidFill>
                  <a:schemeClr val="dk1"/>
                </a:solidFill>
                <a:latin typeface="+mj-lt"/>
              </a:rPr>
              <a:t>ILOVEYOU era un </a:t>
            </a:r>
            <a:r>
              <a:rPr lang="it-IT" sz="2000" spc="-8" dirty="0" err="1">
                <a:solidFill>
                  <a:schemeClr val="dk1"/>
                </a:solidFill>
                <a:latin typeface="+mj-lt"/>
              </a:rPr>
              <a:t>worm</a:t>
            </a:r>
            <a:r>
              <a:rPr lang="it-IT" sz="2000" spc="-8" dirty="0">
                <a:solidFill>
                  <a:schemeClr val="dk1"/>
                </a:solidFill>
                <a:latin typeface="+mj-lt"/>
              </a:rPr>
              <a:t> per computer che ha attaccato con successo oltre dieci milioni di computer Windows nel 2000, quando veniva inviato come allegato </a:t>
            </a:r>
            <a:r>
              <a:rPr lang="it-IT" sz="2000" spc="-8" dirty="0" smtClean="0">
                <a:solidFill>
                  <a:schemeClr val="dk1"/>
                </a:solidFill>
                <a:latin typeface="+mj-lt"/>
              </a:rPr>
              <a:t>di </a:t>
            </a:r>
            <a:r>
              <a:rPr lang="it-IT" sz="2000" spc="-8" dirty="0">
                <a:solidFill>
                  <a:schemeClr val="dk1"/>
                </a:solidFill>
                <a:latin typeface="+mj-lt"/>
              </a:rPr>
              <a:t>un messaggio email </a:t>
            </a:r>
            <a:r>
              <a:rPr lang="it-IT" sz="2000" spc="-8" dirty="0" smtClean="0">
                <a:solidFill>
                  <a:schemeClr val="dk1"/>
                </a:solidFill>
                <a:latin typeface="+mj-lt"/>
              </a:rPr>
              <a:t>contenente il </a:t>
            </a:r>
            <a:r>
              <a:rPr lang="it-IT" sz="2000" spc="-8" dirty="0">
                <a:solidFill>
                  <a:schemeClr val="dk1"/>
                </a:solidFill>
                <a:latin typeface="+mj-lt"/>
              </a:rPr>
              <a:t>testo "ILOVEYOU" nella riga dell'oggetto. Dato che il </a:t>
            </a:r>
            <a:r>
              <a:rPr lang="it-IT" sz="2000" spc="-8" dirty="0" err="1">
                <a:solidFill>
                  <a:schemeClr val="dk1"/>
                </a:solidFill>
                <a:latin typeface="+mj-lt"/>
              </a:rPr>
              <a:t>worm</a:t>
            </a:r>
            <a:r>
              <a:rPr lang="it-IT" sz="2000" spc="-8" dirty="0">
                <a:solidFill>
                  <a:schemeClr val="dk1"/>
                </a:solidFill>
                <a:latin typeface="+mj-lt"/>
              </a:rPr>
              <a:t> utilizzava le mailing list degli utenti infettati, come fonte per trovare nuovi destinatari, i messaggi </a:t>
            </a:r>
            <a:r>
              <a:rPr lang="it-IT" sz="2000" spc="-8" dirty="0" smtClean="0">
                <a:solidFill>
                  <a:schemeClr val="dk1"/>
                </a:solidFill>
                <a:latin typeface="+mj-lt"/>
              </a:rPr>
              <a:t>apparivano </a:t>
            </a:r>
            <a:r>
              <a:rPr lang="it-IT" sz="2000" spc="-8" dirty="0">
                <a:solidFill>
                  <a:schemeClr val="dk1"/>
                </a:solidFill>
                <a:latin typeface="+mj-lt"/>
              </a:rPr>
              <a:t>come provenienti da mittenti conosciuti e venivano pertanto considerati "sicuri", fornendo ulteriori incentivi ad aprire l'allegato. Il </a:t>
            </a:r>
            <a:r>
              <a:rPr lang="it-IT" sz="2000" spc="-8" dirty="0" err="1">
                <a:solidFill>
                  <a:schemeClr val="dk1"/>
                </a:solidFill>
                <a:latin typeface="+mj-lt"/>
              </a:rPr>
              <a:t>worn</a:t>
            </a:r>
            <a:r>
              <a:rPr lang="it-IT" sz="2000" spc="-8" dirty="0">
                <a:solidFill>
                  <a:schemeClr val="dk1"/>
                </a:solidFill>
                <a:latin typeface="+mj-lt"/>
              </a:rPr>
              <a:t> utilizzava la stessa tecnica </a:t>
            </a:r>
            <a:r>
              <a:rPr lang="it-IT" sz="2000" spc="-8" dirty="0" smtClean="0">
                <a:solidFill>
                  <a:schemeClr val="dk1"/>
                </a:solidFill>
                <a:latin typeface="+mj-lt"/>
              </a:rPr>
              <a:t>di propagazione già vista per il </a:t>
            </a:r>
            <a:r>
              <a:rPr lang="it-IT" sz="2000" spc="-8" dirty="0">
                <a:solidFill>
                  <a:schemeClr val="dk1"/>
                </a:solidFill>
                <a:latin typeface="+mj-lt"/>
              </a:rPr>
              <a:t>Christmas </a:t>
            </a:r>
            <a:r>
              <a:rPr lang="it-IT" sz="2000" spc="-8" dirty="0" err="1">
                <a:solidFill>
                  <a:schemeClr val="dk1"/>
                </a:solidFill>
                <a:latin typeface="+mj-lt"/>
              </a:rPr>
              <a:t>Tree</a:t>
            </a:r>
            <a:r>
              <a:rPr lang="it-IT" sz="2000" spc="-8" dirty="0">
                <a:solidFill>
                  <a:schemeClr val="dk1"/>
                </a:solidFill>
                <a:latin typeface="+mj-lt"/>
              </a:rPr>
              <a:t> EXEC nel </a:t>
            </a:r>
            <a:r>
              <a:rPr lang="it-IT" sz="2000" spc="-8" dirty="0" smtClean="0">
                <a:solidFill>
                  <a:schemeClr val="dk1"/>
                </a:solidFill>
                <a:latin typeface="+mj-lt"/>
              </a:rPr>
              <a:t>1987, </a:t>
            </a:r>
            <a:r>
              <a:rPr lang="it-IT" sz="2000" spc="-8" dirty="0">
                <a:solidFill>
                  <a:schemeClr val="dk1"/>
                </a:solidFill>
                <a:latin typeface="+mj-lt"/>
              </a:rPr>
              <a:t>ma sfruttava ulteriori </a:t>
            </a:r>
            <a:r>
              <a:rPr lang="it-IT" sz="2000" spc="-8" dirty="0" smtClean="0">
                <a:solidFill>
                  <a:schemeClr val="dk1"/>
                </a:solidFill>
                <a:latin typeface="+mj-lt"/>
              </a:rPr>
              <a:t>aspetti </a:t>
            </a:r>
            <a:r>
              <a:rPr lang="it-IT" sz="2000" spc="-8" dirty="0">
                <a:solidFill>
                  <a:schemeClr val="dk1"/>
                </a:solidFill>
                <a:latin typeface="+mj-lt"/>
              </a:rPr>
              <a:t>che lo hanno </a:t>
            </a:r>
            <a:r>
              <a:rPr lang="it-IT" sz="2000" spc="-8" dirty="0" smtClean="0">
                <a:solidFill>
                  <a:schemeClr val="dk1"/>
                </a:solidFill>
                <a:latin typeface="+mj-lt"/>
              </a:rPr>
              <a:t>reso </a:t>
            </a:r>
            <a:r>
              <a:rPr lang="it-IT" sz="2000" spc="-8" dirty="0">
                <a:solidFill>
                  <a:schemeClr val="dk1"/>
                </a:solidFill>
                <a:latin typeface="+mj-lt"/>
              </a:rPr>
              <a:t>ancora più letale: i) si affidava all'ingegneria sociale per invogliare gli utenti ad aprire l'allegato ed assicurarsi </a:t>
            </a:r>
            <a:r>
              <a:rPr lang="it-IT" sz="2000" spc="-8" dirty="0" smtClean="0">
                <a:solidFill>
                  <a:schemeClr val="dk1"/>
                </a:solidFill>
                <a:latin typeface="+mj-lt"/>
              </a:rPr>
              <a:t>così la </a:t>
            </a:r>
            <a:r>
              <a:rPr lang="it-IT" sz="2000" spc="-8" dirty="0">
                <a:solidFill>
                  <a:schemeClr val="dk1"/>
                </a:solidFill>
                <a:latin typeface="+mj-lt"/>
              </a:rPr>
              <a:t>sua propagazione continua; ii) si basava su alcune falle del sistema Windows e iii) sfruttava le debolezze di progettazione del sistema di scambio di email, a causa delle quali </a:t>
            </a:r>
            <a:r>
              <a:rPr lang="it-IT" sz="2000" spc="-8" dirty="0" smtClean="0">
                <a:solidFill>
                  <a:schemeClr val="dk1"/>
                </a:solidFill>
                <a:latin typeface="+mj-lt"/>
              </a:rPr>
              <a:t>anche un programma in allegato alle email, se eseguito, aveva accesso </a:t>
            </a:r>
            <a:r>
              <a:rPr lang="it-IT" sz="2000" spc="-8" dirty="0">
                <a:solidFill>
                  <a:schemeClr val="dk1"/>
                </a:solidFill>
              </a:rPr>
              <a:t>completo </a:t>
            </a:r>
            <a:r>
              <a:rPr lang="it-IT" sz="2000" spc="-8" dirty="0" smtClean="0">
                <a:solidFill>
                  <a:schemeClr val="dk1"/>
                </a:solidFill>
                <a:latin typeface="+mj-lt"/>
              </a:rPr>
              <a:t>al </a:t>
            </a:r>
            <a:r>
              <a:rPr lang="it-IT" sz="2000" spc="-8" dirty="0">
                <a:solidFill>
                  <a:schemeClr val="dk1"/>
                </a:solidFill>
                <a:latin typeface="+mj-lt"/>
              </a:rPr>
              <a:t>file </a:t>
            </a:r>
            <a:r>
              <a:rPr lang="it-IT" sz="2000" spc="-8" dirty="0" err="1">
                <a:solidFill>
                  <a:schemeClr val="dk1"/>
                </a:solidFill>
                <a:latin typeface="+mj-lt"/>
              </a:rPr>
              <a:t>system</a:t>
            </a:r>
            <a:r>
              <a:rPr lang="it-IT" sz="2000" spc="-8" dirty="0">
                <a:solidFill>
                  <a:schemeClr val="dk1"/>
                </a:solidFill>
                <a:latin typeface="+mj-lt"/>
              </a:rPr>
              <a:t> e al </a:t>
            </a:r>
            <a:r>
              <a:rPr lang="it-IT" sz="2000" spc="-8" dirty="0" smtClean="0">
                <a:solidFill>
                  <a:schemeClr val="dk1"/>
                </a:solidFill>
                <a:latin typeface="+mj-lt"/>
              </a:rPr>
              <a:t>registro del sistema </a:t>
            </a:r>
            <a:r>
              <a:rPr lang="it-IT" sz="2000" spc="-8" dirty="0" err="1" smtClean="0">
                <a:solidFill>
                  <a:schemeClr val="dk1"/>
                </a:solidFill>
                <a:latin typeface="+mj-lt"/>
              </a:rPr>
              <a:t>opeartivo</a:t>
            </a:r>
            <a:r>
              <a:rPr lang="it-IT" sz="2000" spc="-8" dirty="0" smtClean="0">
                <a:solidFill>
                  <a:schemeClr val="dk1"/>
                </a:solidFill>
                <a:latin typeface="+mj-lt"/>
              </a:rPr>
              <a:t>. </a:t>
            </a:r>
            <a:r>
              <a:rPr lang="it-IT" sz="2000" spc="-8" dirty="0">
                <a:solidFill>
                  <a:schemeClr val="dk1"/>
                </a:solidFill>
                <a:latin typeface="+mj-lt"/>
              </a:rPr>
              <a:t>Il </a:t>
            </a:r>
            <a:r>
              <a:rPr lang="it-IT" sz="2000" spc="-8" dirty="0" err="1">
                <a:solidFill>
                  <a:schemeClr val="dk1"/>
                </a:solidFill>
                <a:latin typeface="+mj-lt"/>
              </a:rPr>
              <a:t>worm</a:t>
            </a:r>
            <a:r>
              <a:rPr lang="it-IT" sz="2000" spc="-8" dirty="0">
                <a:solidFill>
                  <a:schemeClr val="dk1"/>
                </a:solidFill>
                <a:latin typeface="+mj-lt"/>
              </a:rPr>
              <a:t> infettò oltre 50 milioni di computer Windows, sovrascrivendo i file presenti negli hard disk con una copia di se stesso, causando danni stimati in 5,5 miliardi di dollari (molti dei quali </a:t>
            </a:r>
            <a:r>
              <a:rPr lang="it-IT" sz="2000" spc="-8" dirty="0" smtClean="0">
                <a:solidFill>
                  <a:schemeClr val="dk1"/>
                </a:solidFill>
                <a:latin typeface="+mj-lt"/>
              </a:rPr>
              <a:t>dovuti all'eliminazione del </a:t>
            </a:r>
            <a:r>
              <a:rPr lang="it-IT" sz="2000" spc="-8" dirty="0" err="1" smtClean="0">
                <a:solidFill>
                  <a:schemeClr val="dk1"/>
                </a:solidFill>
                <a:latin typeface="+mj-lt"/>
              </a:rPr>
              <a:t>worm</a:t>
            </a:r>
            <a:r>
              <a:rPr lang="it-IT" sz="2000" spc="-8" dirty="0" smtClean="0">
                <a:solidFill>
                  <a:schemeClr val="dk1"/>
                </a:solidFill>
                <a:latin typeface="+mj-lt"/>
              </a:rPr>
              <a:t> dai computer e al ripristino dei file corrotti). </a:t>
            </a:r>
            <a:r>
              <a:rPr lang="it-IT" sz="2000" spc="-8" dirty="0">
                <a:solidFill>
                  <a:schemeClr val="dk1"/>
                </a:solidFill>
                <a:latin typeface="+mj-lt"/>
              </a:rPr>
              <a:t>Alcune grandi società, così come il Pentagono, la CIA, e il Parlamento britannico dovettero </a:t>
            </a:r>
            <a:r>
              <a:rPr lang="it-IT" sz="2000" spc="-8" dirty="0" smtClean="0">
                <a:solidFill>
                  <a:schemeClr val="dk1"/>
                </a:solidFill>
                <a:latin typeface="+mj-lt"/>
              </a:rPr>
              <a:t>resettare </a:t>
            </a:r>
            <a:r>
              <a:rPr lang="it-IT" sz="2000" spc="-8" dirty="0">
                <a:solidFill>
                  <a:schemeClr val="dk1"/>
                </a:solidFill>
                <a:latin typeface="+mj-lt"/>
              </a:rPr>
              <a:t>i loro sistemi di posta per </a:t>
            </a:r>
            <a:r>
              <a:rPr lang="it-IT" sz="2000" spc="-8" dirty="0" smtClean="0">
                <a:solidFill>
                  <a:schemeClr val="dk1"/>
                </a:solidFill>
                <a:latin typeface="+mj-lt"/>
              </a:rPr>
              <a:t>liberarsene completamente.</a:t>
            </a:r>
          </a:p>
          <a:p>
            <a:pPr lvl="0" eaLnBrk="0" hangingPunct="0">
              <a:spcBef>
                <a:spcPct val="30000"/>
              </a:spcBef>
              <a:defRPr/>
            </a:pPr>
            <a:r>
              <a:rPr lang="it-IT" sz="2000" spc="-8" dirty="0" smtClean="0">
                <a:solidFill>
                  <a:schemeClr val="dk1"/>
                </a:solidFill>
                <a:latin typeface="+mj-lt"/>
              </a:rPr>
              <a:t>Vista </a:t>
            </a:r>
            <a:r>
              <a:rPr lang="it-IT" sz="2000" spc="-8" dirty="0">
                <a:solidFill>
                  <a:schemeClr val="dk1"/>
                </a:solidFill>
                <a:latin typeface="+mj-lt"/>
              </a:rPr>
              <a:t>la sua pericolosità, negli anni successivi sono stati creati e diffusi </a:t>
            </a:r>
            <a:r>
              <a:rPr lang="it-IT" sz="2000" dirty="0">
                <a:latin typeface="+mj-lt"/>
              </a:rPr>
              <a:t>centinaia di varianti di questo </a:t>
            </a:r>
            <a:r>
              <a:rPr lang="it-IT" sz="2000" dirty="0" err="1">
                <a:latin typeface="+mj-lt"/>
              </a:rPr>
              <a:t>worm</a:t>
            </a:r>
            <a:r>
              <a:rPr lang="it-IT" sz="2000" dirty="0">
                <a:latin typeface="+mj-lt"/>
              </a:rPr>
              <a:t>, sempre aventi come bersaglio computer </a:t>
            </a:r>
            <a:r>
              <a:rPr lang="it-IT" sz="2000" dirty="0" smtClean="0">
                <a:latin typeface="+mj-lt"/>
              </a:rPr>
              <a:t>Windows, le cui falle erano oramai note a tutta la comunità di hacker.</a:t>
            </a:r>
            <a:endParaRPr lang="it-IT" sz="2000" dirty="0">
              <a:latin typeface="+mj-lt"/>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21</a:t>
            </a:fld>
            <a:endParaRPr lang="it-IT"/>
          </a:p>
        </p:txBody>
      </p:sp>
    </p:spTree>
    <p:extLst>
      <p:ext uri="{BB962C8B-B14F-4D97-AF65-F5344CB8AC3E}">
        <p14:creationId xmlns:p14="http://schemas.microsoft.com/office/powerpoint/2010/main" val="1634936302"/>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Conclusioni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In generale, è </a:t>
            </a:r>
            <a:r>
              <a:rPr lang="it-IT" sz="2000" dirty="0"/>
              <a:t>sempre </a:t>
            </a:r>
            <a:r>
              <a:rPr lang="it-IT" sz="2000" dirty="0" smtClean="0"/>
              <a:t>meglio </a:t>
            </a:r>
            <a:r>
              <a:rPr lang="it-IT" sz="2000" dirty="0"/>
              <a:t>essere troppo diffidenti, che aver troppa fiducia nelle nostre forme di </a:t>
            </a:r>
            <a:r>
              <a:rPr lang="it-IT" sz="2000" dirty="0" smtClean="0"/>
              <a:t>protezione attuali. </a:t>
            </a:r>
            <a:r>
              <a:rPr lang="it-IT" sz="2000" dirty="0"/>
              <a:t>Tutte </a:t>
            </a:r>
            <a:r>
              <a:rPr lang="it-IT" sz="2000" dirty="0" smtClean="0"/>
              <a:t>le precauzioni che possiamo mettere in atto a nostra difesa, </a:t>
            </a:r>
            <a:r>
              <a:rPr lang="it-IT" sz="2000" dirty="0"/>
              <a:t>purtroppo, hanno come sempre un prezzo da pagare: occorre dedicarci del tempo. Così come in finanza non esistono pasti gratis, anche nel mondo della protezione informatica vale la stessa regola; occorre quindi trovare il nostro personale </a:t>
            </a:r>
            <a:r>
              <a:rPr lang="it-IT" sz="2000" dirty="0" smtClean="0"/>
              <a:t>compromesso </a:t>
            </a:r>
            <a:r>
              <a:rPr lang="it-IT" sz="2000" dirty="0"/>
              <a:t>fra sicurezza e convenienza.</a:t>
            </a:r>
          </a:p>
          <a:p>
            <a:pPr algn="just">
              <a:lnSpc>
                <a:spcPct val="120000"/>
              </a:lnSpc>
              <a:defRPr/>
            </a:pPr>
            <a:endParaRPr lang="it-IT" sz="2000" dirty="0" smtClean="0"/>
          </a:p>
          <a:p>
            <a:pPr algn="just">
              <a:lnSpc>
                <a:spcPct val="120000"/>
              </a:lnSpc>
              <a:defRPr/>
            </a:pPr>
            <a:r>
              <a:rPr lang="it-IT" sz="2000" dirty="0" smtClean="0"/>
              <a:t>Anche </a:t>
            </a:r>
            <a:r>
              <a:rPr lang="it-IT" sz="2000" dirty="0"/>
              <a:t>se può sembrare che </a:t>
            </a:r>
            <a:r>
              <a:rPr lang="it-IT" sz="2000" dirty="0" smtClean="0"/>
              <a:t>quanto visto nel modulo non sia di </a:t>
            </a:r>
            <a:r>
              <a:rPr lang="it-IT" sz="2000" dirty="0"/>
              <a:t>nostro interesse e </a:t>
            </a:r>
            <a:r>
              <a:rPr lang="it-IT" sz="2000" dirty="0" smtClean="0"/>
              <a:t>non ci riguardi, </a:t>
            </a:r>
            <a:r>
              <a:rPr lang="it-IT" sz="2000" dirty="0"/>
              <a:t>perché </a:t>
            </a:r>
            <a:r>
              <a:rPr lang="it-IT" sz="2000" dirty="0" smtClean="0"/>
              <a:t>in rete ci sono miliardi di potenziali bersagli oltre a noi, è sempre meglio non correre rischi unitili, soprattutto considerando che basta seguire poche semplici regole per avere un livello di protezione adeguato, contro gli attacchi che i criminali informatici continueranno sempre a lanciare in maniera più o meno mirata, alla ricerca dei soggetti più vulnerabili.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210</a:t>
            </a:fld>
            <a:endParaRPr lang="it-IT" dirty="0"/>
          </a:p>
        </p:txBody>
      </p:sp>
    </p:spTree>
    <p:extLst>
      <p:ext uri="{BB962C8B-B14F-4D97-AF65-F5344CB8AC3E}">
        <p14:creationId xmlns:p14="http://schemas.microsoft.com/office/powerpoint/2010/main" val="1270443238"/>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Conclusioni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41632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Un modo di dire africano molto conosciuto è il seguente: "Ogni </a:t>
            </a:r>
            <a:r>
              <a:rPr lang="it-IT" sz="2000" dirty="0"/>
              <a:t>giorno in Africa la gazzella si sveglia e sa che dovrà correre più </a:t>
            </a:r>
            <a:r>
              <a:rPr lang="it-IT" sz="2000" dirty="0" smtClean="0"/>
              <a:t>veloce del </a:t>
            </a:r>
            <a:r>
              <a:rPr lang="it-IT" sz="2000" dirty="0"/>
              <a:t>leone. </a:t>
            </a:r>
            <a:r>
              <a:rPr lang="it-IT" sz="2000" dirty="0" smtClean="0"/>
              <a:t>Ogni </a:t>
            </a:r>
            <a:r>
              <a:rPr lang="it-IT" sz="2000" dirty="0"/>
              <a:t>giorno in Africa il leone si sveglia e sa che dovrà correre più </a:t>
            </a:r>
            <a:r>
              <a:rPr lang="it-IT" sz="2000" dirty="0" smtClean="0"/>
              <a:t>veloce della gazzella</a:t>
            </a:r>
            <a:r>
              <a:rPr lang="it-IT" sz="2000" dirty="0"/>
              <a:t>. </a:t>
            </a:r>
            <a:r>
              <a:rPr lang="it-IT" sz="2000" dirty="0" smtClean="0"/>
              <a:t>Non </a:t>
            </a:r>
            <a:r>
              <a:rPr lang="it-IT" sz="2000" dirty="0"/>
              <a:t>importa che tu sia leone o gazzella: l'importante </a:t>
            </a:r>
            <a:r>
              <a:rPr lang="it-IT" sz="2000" dirty="0" smtClean="0"/>
              <a:t>è correre".</a:t>
            </a:r>
          </a:p>
          <a:p>
            <a:pPr algn="just">
              <a:lnSpc>
                <a:spcPct val="120000"/>
              </a:lnSpc>
              <a:defRPr/>
            </a:pPr>
            <a:endParaRPr lang="it-IT" sz="2000" dirty="0" smtClean="0"/>
          </a:p>
          <a:p>
            <a:pPr algn="just">
              <a:lnSpc>
                <a:spcPct val="120000"/>
              </a:lnSpc>
              <a:defRPr/>
            </a:pPr>
            <a:r>
              <a:rPr lang="it-IT" sz="2000" dirty="0" smtClean="0"/>
              <a:t>Lo stesso principio si applica anche nella protezione della nostra privacy e dei nostri dati: dobbiamo correre per evitare di essere, tra tutte le gazzelle, quella più lenta.</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211</a:t>
            </a:fld>
            <a:endParaRPr lang="it-IT" dirty="0"/>
          </a:p>
        </p:txBody>
      </p:sp>
    </p:spTree>
    <p:extLst>
      <p:ext uri="{BB962C8B-B14F-4D97-AF65-F5344CB8AC3E}">
        <p14:creationId xmlns:p14="http://schemas.microsoft.com/office/powerpoint/2010/main" val="286489124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a:t>
            </a:r>
            <a:r>
              <a:rPr lang="it-IT" sz="2400" b="1" dirty="0">
                <a:solidFill>
                  <a:srgbClr val="F26200"/>
                </a:solidFill>
                <a:latin typeface="Georgia" panose="02040502050405020303" pitchFamily="18" charset="0"/>
                <a:ea typeface="+mj-ea"/>
                <a:cs typeface="+mj-cs"/>
              </a:rPr>
              <a:t>7</a:t>
            </a:r>
            <a:r>
              <a:rPr lang="it-IT" sz="2400" b="1" dirty="0" smtClean="0">
                <a:solidFill>
                  <a:srgbClr val="F26200"/>
                </a:solidFill>
                <a:latin typeface="Georgia" panose="02040502050405020303" pitchFamily="18" charset="0"/>
                <a:ea typeface="+mj-ea"/>
                <a:cs typeface="+mj-cs"/>
              </a:rPr>
              <a:t> – Test 1</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267765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1: </a:t>
            </a:r>
            <a:r>
              <a:rPr lang="it-IT" sz="2000" dirty="0" smtClean="0"/>
              <a:t>Quale delle seguenti iniziative non è una buona prassi di protezione se ci troviamo in luoghi pubblici?</a:t>
            </a:r>
            <a:endParaRPr lang="it-IT" sz="2000" dirty="0" smtClean="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Utilizzare i computer degli hotel e delle sale congressi</a:t>
            </a:r>
          </a:p>
          <a:p>
            <a:pPr marL="457200" indent="-457200" algn="just">
              <a:lnSpc>
                <a:spcPct val="120000"/>
              </a:lnSpc>
              <a:buFont typeface="+mj-lt"/>
              <a:buAutoNum type="arabicParenR"/>
            </a:pPr>
            <a:r>
              <a:rPr lang="it-IT" sz="2000" dirty="0" smtClean="0"/>
              <a:t>Utilizzare cavi di sicurezza di </a:t>
            </a:r>
            <a:r>
              <a:rPr lang="it-IT" sz="2000" dirty="0"/>
              <a:t>tipo </a:t>
            </a:r>
            <a:r>
              <a:rPr lang="it-IT" sz="2000" dirty="0" smtClean="0"/>
              <a:t>Kensington</a:t>
            </a:r>
          </a:p>
          <a:p>
            <a:pPr marL="457200" indent="-457200" algn="just">
              <a:lnSpc>
                <a:spcPct val="120000"/>
              </a:lnSpc>
              <a:buFont typeface="+mj-lt"/>
              <a:buAutoNum type="arabicParenR"/>
            </a:pPr>
            <a:r>
              <a:rPr lang="it-IT" sz="2000" dirty="0" smtClean="0"/>
              <a:t>Utilizzare connessioni VPN su reti aperte</a:t>
            </a:r>
            <a:endParaRPr lang="it-IT" sz="2000" dirty="0"/>
          </a:p>
          <a:p>
            <a:pPr marL="457200" indent="-457200" algn="just">
              <a:lnSpc>
                <a:spcPct val="120000"/>
              </a:lnSpc>
              <a:buFont typeface="+mj-lt"/>
              <a:buAutoNum type="arabicParenR"/>
            </a:pPr>
            <a:r>
              <a:rPr lang="it-IT" sz="2000" dirty="0" smtClean="0"/>
              <a:t>Non lasciare il computer incustodito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212</a:t>
            </a:fld>
            <a:endParaRPr lang="it-IT"/>
          </a:p>
        </p:txBody>
      </p:sp>
    </p:spTree>
    <p:extLst>
      <p:ext uri="{BB962C8B-B14F-4D97-AF65-F5344CB8AC3E}">
        <p14:creationId xmlns:p14="http://schemas.microsoft.com/office/powerpoint/2010/main" val="273004009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smtClean="0">
                <a:solidFill>
                  <a:srgbClr val="F26200"/>
                </a:solidFill>
                <a:latin typeface="Georgia" panose="02040502050405020303" pitchFamily="18" charset="0"/>
                <a:ea typeface="+mj-ea"/>
                <a:cs typeface="+mj-cs"/>
              </a:rPr>
              <a:t>Blocco </a:t>
            </a:r>
            <a:r>
              <a:rPr lang="it-IT" sz="2400" b="1" dirty="0" smtClean="0">
                <a:solidFill>
                  <a:srgbClr val="F26200"/>
                </a:solidFill>
                <a:latin typeface="Georgia" panose="02040502050405020303" pitchFamily="18" charset="0"/>
                <a:ea typeface="+mj-ea"/>
                <a:cs typeface="+mj-cs"/>
              </a:rPr>
              <a:t>7</a:t>
            </a:r>
            <a:r>
              <a:rPr lang="it-IT" sz="2400" b="1" smtClean="0">
                <a:solidFill>
                  <a:srgbClr val="F26200"/>
                </a:solidFill>
                <a:latin typeface="Georgia" panose="02040502050405020303" pitchFamily="18" charset="0"/>
                <a:ea typeface="+mj-ea"/>
                <a:cs typeface="+mj-cs"/>
              </a:rPr>
              <a:t> </a:t>
            </a:r>
            <a:r>
              <a:rPr lang="it-IT" sz="2400" b="1" dirty="0" smtClean="0">
                <a:solidFill>
                  <a:srgbClr val="F26200"/>
                </a:solidFill>
                <a:latin typeface="Georgia" panose="02040502050405020303" pitchFamily="18" charset="0"/>
                <a:ea typeface="+mj-ea"/>
                <a:cs typeface="+mj-cs"/>
              </a:rPr>
              <a:t>– Test 2</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a:t>
            </a:r>
            <a:r>
              <a:rPr lang="it-IT" sz="2000" dirty="0" smtClean="0"/>
              <a:t>2: </a:t>
            </a:r>
            <a:r>
              <a:rPr lang="it-IT" sz="2000" dirty="0" smtClean="0">
                <a:cs typeface="Arial" charset="0"/>
              </a:rPr>
              <a:t>Riguardo la protezione della nostra privacy e dei nostri dati, quale delle seguenti iniziative non è una buona prassi da seguire?</a:t>
            </a:r>
            <a:endParaRPr lang="it-IT" sz="2000" dirty="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Utilizzare computer che sono sempre funzionali, anche se non più aggiornabili</a:t>
            </a:r>
          </a:p>
          <a:p>
            <a:pPr marL="457200" indent="-457200" algn="just">
              <a:lnSpc>
                <a:spcPct val="120000"/>
              </a:lnSpc>
              <a:buFont typeface="+mj-lt"/>
              <a:buAutoNum type="arabicParenR"/>
            </a:pPr>
            <a:r>
              <a:rPr lang="it-IT" sz="2000" dirty="0" smtClean="0"/>
              <a:t>Aggiornare il sistema operativo e i programmi quando ci troviamo il luoghi pubblici (es. in hotel)</a:t>
            </a:r>
          </a:p>
          <a:p>
            <a:pPr marL="457200" indent="-457200" algn="just">
              <a:lnSpc>
                <a:spcPct val="120000"/>
              </a:lnSpc>
              <a:buFont typeface="+mj-lt"/>
              <a:buAutoNum type="arabicParenR"/>
            </a:pPr>
            <a:r>
              <a:rPr lang="it-IT" sz="2000" dirty="0" smtClean="0"/>
              <a:t>Acquistare servizi di </a:t>
            </a:r>
            <a:r>
              <a:rPr lang="it-IT" sz="2000" dirty="0" err="1" smtClean="0"/>
              <a:t>geolocalizzazione</a:t>
            </a:r>
            <a:r>
              <a:rPr lang="it-IT" sz="2000" dirty="0" smtClean="0"/>
              <a:t> per i nostri </a:t>
            </a:r>
            <a:r>
              <a:rPr lang="it-IT" sz="2000" dirty="0" err="1" smtClean="0"/>
              <a:t>device</a:t>
            </a:r>
            <a:r>
              <a:rPr lang="it-IT" sz="2000" dirty="0" smtClean="0"/>
              <a:t> da fornitori terzi</a:t>
            </a:r>
          </a:p>
          <a:p>
            <a:pPr marL="457200" indent="-457200" algn="just">
              <a:lnSpc>
                <a:spcPct val="120000"/>
              </a:lnSpc>
              <a:buFont typeface="+mj-lt"/>
              <a:buAutoNum type="arabicParenR"/>
            </a:pPr>
            <a:r>
              <a:rPr lang="it-IT" sz="2000" dirty="0" smtClean="0"/>
              <a:t>Evitare di crittare i nostri dispositivi per non correre il rischio di perdere la chiave e rendere quindi i dati per sempre inaccessibili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213</a:t>
            </a:fld>
            <a:endParaRPr lang="it-IT"/>
          </a:p>
        </p:txBody>
      </p:sp>
    </p:spTree>
    <p:extLst>
      <p:ext uri="{BB962C8B-B14F-4D97-AF65-F5344CB8AC3E}">
        <p14:creationId xmlns:p14="http://schemas.microsoft.com/office/powerpoint/2010/main" val="152351861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7 – Test 3</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267765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Domanda 3: In quale ambiente dovremmo proteggere, anche fisicamente, i nostri dispositivi</a:t>
            </a:r>
            <a:r>
              <a:rPr lang="it-IT" sz="2000" dirty="0" smtClean="0"/>
              <a:t>?</a:t>
            </a:r>
          </a:p>
          <a:p>
            <a:pPr algn="just">
              <a:lnSpc>
                <a:spcPct val="120000"/>
              </a:lnSpc>
              <a:defRPr/>
            </a:pPr>
            <a:endParaRPr lang="it-IT" sz="2000" dirty="0">
              <a:cs typeface="Arial" charset="0"/>
            </a:endParaRPr>
          </a:p>
          <a:p>
            <a:pPr marL="457200" indent="-457200" algn="just">
              <a:lnSpc>
                <a:spcPct val="120000"/>
              </a:lnSpc>
              <a:buFont typeface="+mj-lt"/>
              <a:buAutoNum type="arabicParenR"/>
            </a:pPr>
            <a:r>
              <a:rPr lang="it-IT" sz="2000" b="1" dirty="0" smtClean="0"/>
              <a:t>Ovunque</a:t>
            </a:r>
          </a:p>
          <a:p>
            <a:pPr marL="457200" indent="-457200" algn="just">
              <a:lnSpc>
                <a:spcPct val="120000"/>
              </a:lnSpc>
              <a:buFont typeface="+mj-lt"/>
              <a:buAutoNum type="arabicParenR"/>
            </a:pPr>
            <a:r>
              <a:rPr lang="it-IT" sz="2000" dirty="0" smtClean="0"/>
              <a:t>In casa</a:t>
            </a:r>
          </a:p>
          <a:p>
            <a:pPr marL="457200" indent="-457200" algn="just">
              <a:lnSpc>
                <a:spcPct val="120000"/>
              </a:lnSpc>
              <a:buFont typeface="+mj-lt"/>
              <a:buAutoNum type="arabicParenR"/>
            </a:pPr>
            <a:r>
              <a:rPr lang="it-IT" sz="2000" dirty="0" smtClean="0"/>
              <a:t>Sul posto di lavoro</a:t>
            </a:r>
          </a:p>
          <a:p>
            <a:pPr marL="457200" indent="-457200" algn="just">
              <a:lnSpc>
                <a:spcPct val="120000"/>
              </a:lnSpc>
              <a:buFont typeface="+mj-lt"/>
              <a:buAutoNum type="arabicParenR"/>
            </a:pPr>
            <a:r>
              <a:rPr lang="it-IT" sz="2000" dirty="0" smtClean="0"/>
              <a:t>Nei luoghi pubblici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214</a:t>
            </a:fld>
            <a:endParaRPr lang="it-IT" dirty="0"/>
          </a:p>
        </p:txBody>
      </p:sp>
    </p:spTree>
    <p:extLst>
      <p:ext uri="{BB962C8B-B14F-4D97-AF65-F5344CB8AC3E}">
        <p14:creationId xmlns:p14="http://schemas.microsoft.com/office/powerpoint/2010/main" val="187174426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Riferimenti bibliografici</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378565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361950" indent="-361950" algn="just">
              <a:lnSpc>
                <a:spcPct val="120000"/>
              </a:lnSpc>
              <a:defRPr/>
            </a:pPr>
            <a:r>
              <a:rPr lang="it-IT" sz="2000" dirty="0">
                <a:cs typeface="Arial" charset="0"/>
              </a:rPr>
              <a:t>Beretta P. (2017), </a:t>
            </a:r>
            <a:r>
              <a:rPr lang="it-IT" sz="2000" i="1" dirty="0">
                <a:cs typeface="Arial" charset="0"/>
              </a:rPr>
              <a:t>"Introduzione alla sicurezza </a:t>
            </a:r>
            <a:r>
              <a:rPr lang="it-IT" sz="2000" i="1" dirty="0" smtClean="0">
                <a:cs typeface="Arial" charset="0"/>
              </a:rPr>
              <a:t>informatica</a:t>
            </a:r>
            <a:r>
              <a:rPr lang="it-IT" sz="2000" i="1" dirty="0">
                <a:cs typeface="Arial" charset="0"/>
              </a:rPr>
              <a:t>"</a:t>
            </a:r>
            <a:r>
              <a:rPr lang="it-IT" sz="2000" dirty="0">
                <a:cs typeface="Arial" charset="0"/>
              </a:rPr>
              <a:t>, </a:t>
            </a:r>
            <a:r>
              <a:rPr lang="it-IT" sz="2000" dirty="0" err="1">
                <a:cs typeface="Arial" charset="0"/>
              </a:rPr>
              <a:t>Sandit</a:t>
            </a:r>
            <a:r>
              <a:rPr lang="it-IT" sz="2000" dirty="0">
                <a:cs typeface="Arial" charset="0"/>
              </a:rPr>
              <a:t> Libri</a:t>
            </a:r>
          </a:p>
          <a:p>
            <a:pPr marL="361950" indent="-361950" algn="just">
              <a:lnSpc>
                <a:spcPct val="120000"/>
              </a:lnSpc>
              <a:defRPr/>
            </a:pPr>
            <a:endParaRPr lang="it-IT" sz="2000" dirty="0">
              <a:cs typeface="Arial" charset="0"/>
            </a:endParaRPr>
          </a:p>
          <a:p>
            <a:pPr marL="361950" indent="-361950" algn="just">
              <a:lnSpc>
                <a:spcPct val="120000"/>
              </a:lnSpc>
              <a:defRPr/>
            </a:pPr>
            <a:r>
              <a:rPr lang="it-IT" sz="2000" dirty="0" smtClean="0">
                <a:cs typeface="Arial" charset="0"/>
              </a:rPr>
              <a:t>Regolamento </a:t>
            </a:r>
            <a:r>
              <a:rPr lang="it-IT" sz="2000" dirty="0">
                <a:cs typeface="Arial" charset="0"/>
              </a:rPr>
              <a:t>Generale sulla Protezione dei Dati n. 2016/679 (</a:t>
            </a:r>
            <a:r>
              <a:rPr lang="it-IT" sz="2000" dirty="0" smtClean="0">
                <a:cs typeface="Arial" charset="0"/>
              </a:rPr>
              <a:t>GDPR)</a:t>
            </a:r>
          </a:p>
          <a:p>
            <a:pPr marL="361950" indent="-361950" algn="just">
              <a:lnSpc>
                <a:spcPct val="120000"/>
              </a:lnSpc>
              <a:defRPr/>
            </a:pPr>
            <a:endParaRPr lang="en-US" sz="2000" dirty="0">
              <a:cs typeface="Arial" charset="0"/>
            </a:endParaRPr>
          </a:p>
          <a:p>
            <a:pPr marL="361950" indent="-361950" algn="just">
              <a:lnSpc>
                <a:spcPct val="120000"/>
              </a:lnSpc>
              <a:defRPr/>
            </a:pPr>
            <a:r>
              <a:rPr lang="en-US" sz="2000" dirty="0" err="1" smtClean="0">
                <a:cs typeface="Arial" charset="0"/>
              </a:rPr>
              <a:t>Rzeszut</a:t>
            </a:r>
            <a:r>
              <a:rPr lang="en-US" sz="2000" dirty="0" smtClean="0">
                <a:cs typeface="Arial" charset="0"/>
              </a:rPr>
              <a:t> E. e </a:t>
            </a:r>
            <a:r>
              <a:rPr lang="en-US" sz="2000" dirty="0" err="1" smtClean="0">
                <a:cs typeface="Arial" charset="0"/>
              </a:rPr>
              <a:t>Bachrach</a:t>
            </a:r>
            <a:r>
              <a:rPr lang="en-US" sz="2000" dirty="0" smtClean="0">
                <a:cs typeface="Arial" charset="0"/>
              </a:rPr>
              <a:t> D. (2014), </a:t>
            </a:r>
            <a:r>
              <a:rPr lang="en-US" sz="2000" i="1" dirty="0" smtClean="0">
                <a:cs typeface="Arial" charset="0"/>
              </a:rPr>
              <a:t>"10 </a:t>
            </a:r>
            <a:r>
              <a:rPr lang="en-US" sz="2000" i="1" dirty="0">
                <a:cs typeface="Arial" charset="0"/>
              </a:rPr>
              <a:t>Don'ts on Your Digital Devices: The Non-Techie's Survival Guide to Cyber Security and </a:t>
            </a:r>
            <a:r>
              <a:rPr lang="en-US" sz="2000" i="1" dirty="0" smtClean="0">
                <a:cs typeface="Arial" charset="0"/>
              </a:rPr>
              <a:t>Privacy"</a:t>
            </a:r>
            <a:r>
              <a:rPr lang="en-US" sz="2000" dirty="0" smtClean="0">
                <a:cs typeface="Arial" charset="0"/>
              </a:rPr>
              <a:t>, </a:t>
            </a:r>
            <a:r>
              <a:rPr lang="en-US" sz="2000" dirty="0" err="1" smtClean="0">
                <a:cs typeface="Arial" charset="0"/>
              </a:rPr>
              <a:t>Apress</a:t>
            </a:r>
            <a:endParaRPr lang="en-US" sz="2000" dirty="0" smtClean="0">
              <a:cs typeface="Arial" charset="0"/>
            </a:endParaRPr>
          </a:p>
          <a:p>
            <a:pPr marL="361950" indent="-361950" algn="just">
              <a:lnSpc>
                <a:spcPct val="120000"/>
              </a:lnSpc>
              <a:defRPr/>
            </a:pPr>
            <a:endParaRPr lang="it-IT" sz="2000" dirty="0">
              <a:cs typeface="Arial" charset="0"/>
            </a:endParaRPr>
          </a:p>
          <a:p>
            <a:pPr marL="361950" indent="-361950" algn="just">
              <a:lnSpc>
                <a:spcPct val="120000"/>
              </a:lnSpc>
              <a:defRPr/>
            </a:pPr>
            <a:r>
              <a:rPr lang="en-US" sz="2000" dirty="0" err="1" smtClean="0">
                <a:cs typeface="Arial" charset="0"/>
              </a:rPr>
              <a:t>Waschke</a:t>
            </a:r>
            <a:r>
              <a:rPr lang="en-US" sz="2000" dirty="0" smtClean="0">
                <a:cs typeface="Arial" charset="0"/>
              </a:rPr>
              <a:t> M. (2017), </a:t>
            </a:r>
            <a:r>
              <a:rPr lang="en-US" sz="2000" i="1" dirty="0" smtClean="0">
                <a:cs typeface="Arial" charset="0"/>
              </a:rPr>
              <a:t>"Personal </a:t>
            </a:r>
            <a:r>
              <a:rPr lang="en-US" sz="2000" i="1" dirty="0">
                <a:cs typeface="Arial" charset="0"/>
              </a:rPr>
              <a:t>Cybersecurity: How to Avoid and Recover from </a:t>
            </a:r>
            <a:r>
              <a:rPr lang="en-US" sz="2000" i="1" dirty="0" smtClean="0">
                <a:cs typeface="Arial" charset="0"/>
              </a:rPr>
              <a:t>Cybercrime"</a:t>
            </a:r>
            <a:r>
              <a:rPr lang="en-US" sz="2000" dirty="0" smtClean="0">
                <a:cs typeface="Arial" charset="0"/>
              </a:rPr>
              <a:t>, </a:t>
            </a:r>
            <a:r>
              <a:rPr lang="en-US" sz="2000" dirty="0" err="1" smtClean="0">
                <a:cs typeface="Arial" charset="0"/>
              </a:rPr>
              <a:t>Apress</a:t>
            </a:r>
            <a:endParaRPr lang="en-US"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215</a:t>
            </a:fld>
            <a:endParaRPr lang="it-IT"/>
          </a:p>
        </p:txBody>
      </p:sp>
    </p:spTree>
    <p:extLst>
      <p:ext uri="{BB962C8B-B14F-4D97-AF65-F5344CB8AC3E}">
        <p14:creationId xmlns:p14="http://schemas.microsoft.com/office/powerpoint/2010/main" val="14513459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(Spiegazione del grafico precedente)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67403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lvl="0" eaLnBrk="0" hangingPunct="0">
              <a:spcBef>
                <a:spcPct val="30000"/>
              </a:spcBef>
              <a:defRPr/>
            </a:pPr>
            <a:r>
              <a:rPr lang="en-US" sz="2000" b="1" spc="-10" dirty="0" smtClean="0">
                <a:solidFill>
                  <a:schemeClr val="dk1"/>
                </a:solidFill>
                <a:latin typeface="+mj-lt"/>
              </a:rPr>
              <a:t>2010 </a:t>
            </a:r>
            <a:r>
              <a:rPr lang="en-US" sz="2000" b="1" spc="-10" dirty="0">
                <a:solidFill>
                  <a:schemeClr val="dk1"/>
                </a:solidFill>
                <a:latin typeface="+mj-lt"/>
              </a:rPr>
              <a:t>– YouTube; </a:t>
            </a:r>
            <a:r>
              <a:rPr lang="en-US" sz="2000" b="1" spc="-6" dirty="0">
                <a:solidFill>
                  <a:schemeClr val="dk1"/>
                </a:solidFill>
                <a:latin typeface="+mj-lt"/>
              </a:rPr>
              <a:t>2013 – Tumblr; 2015 – Ashely </a:t>
            </a:r>
            <a:r>
              <a:rPr lang="en-US" sz="2000" b="1" spc="-6" dirty="0" smtClean="0">
                <a:solidFill>
                  <a:schemeClr val="dk1"/>
                </a:solidFill>
                <a:latin typeface="+mj-lt"/>
              </a:rPr>
              <a:t>Madison</a:t>
            </a:r>
            <a:r>
              <a:rPr lang="en-US" sz="2000" b="1" spc="-10" dirty="0" smtClean="0">
                <a:solidFill>
                  <a:schemeClr val="dk1"/>
                </a:solidFill>
                <a:latin typeface="+mj-lt"/>
              </a:rPr>
              <a:t>: </a:t>
            </a:r>
            <a:r>
              <a:rPr lang="en-US" sz="2000" spc="-4" dirty="0" err="1">
                <a:solidFill>
                  <a:schemeClr val="dk1"/>
                </a:solidFill>
                <a:latin typeface="+mj-lt"/>
              </a:rPr>
              <a:t>Negli</a:t>
            </a:r>
            <a:r>
              <a:rPr lang="en-US" sz="2000" spc="-4" dirty="0">
                <a:solidFill>
                  <a:schemeClr val="dk1"/>
                </a:solidFill>
                <a:latin typeface="+mj-lt"/>
              </a:rPr>
              <a:t> </a:t>
            </a:r>
            <a:r>
              <a:rPr lang="en-US" sz="2000" spc="-4" dirty="0" err="1">
                <a:solidFill>
                  <a:schemeClr val="dk1"/>
                </a:solidFill>
                <a:latin typeface="+mj-lt"/>
              </a:rPr>
              <a:t>anni</a:t>
            </a:r>
            <a:r>
              <a:rPr lang="en-US" sz="2000" spc="-4" dirty="0">
                <a:solidFill>
                  <a:schemeClr val="dk1"/>
                </a:solidFill>
                <a:latin typeface="+mj-lt"/>
              </a:rPr>
              <a:t> </a:t>
            </a:r>
            <a:r>
              <a:rPr lang="en-US" sz="2000" spc="-4" dirty="0" err="1">
                <a:solidFill>
                  <a:schemeClr val="dk1"/>
                </a:solidFill>
                <a:latin typeface="+mj-lt"/>
              </a:rPr>
              <a:t>seguenti</a:t>
            </a:r>
            <a:r>
              <a:rPr lang="en-US" sz="2000" spc="-4" dirty="0">
                <a:solidFill>
                  <a:schemeClr val="dk1"/>
                </a:solidFill>
                <a:latin typeface="+mj-lt"/>
              </a:rPr>
              <a:t> </a:t>
            </a:r>
            <a:r>
              <a:rPr lang="en-US" sz="2000" spc="-4" dirty="0" err="1">
                <a:solidFill>
                  <a:schemeClr val="dk1"/>
                </a:solidFill>
                <a:latin typeface="+mj-lt"/>
              </a:rPr>
              <a:t>gli</a:t>
            </a:r>
            <a:r>
              <a:rPr lang="en-US" sz="2000" spc="-4" dirty="0">
                <a:solidFill>
                  <a:schemeClr val="dk1"/>
                </a:solidFill>
                <a:latin typeface="+mj-lt"/>
              </a:rPr>
              <a:t> hacker </a:t>
            </a:r>
            <a:r>
              <a:rPr lang="en-US" sz="2000" spc="-4" dirty="0" err="1">
                <a:solidFill>
                  <a:schemeClr val="dk1"/>
                </a:solidFill>
                <a:latin typeface="+mj-lt"/>
              </a:rPr>
              <a:t>hanno</a:t>
            </a:r>
            <a:r>
              <a:rPr lang="en-US" sz="2000" spc="-4" dirty="0">
                <a:solidFill>
                  <a:schemeClr val="dk1"/>
                </a:solidFill>
                <a:latin typeface="+mj-lt"/>
              </a:rPr>
              <a:t> </a:t>
            </a:r>
            <a:r>
              <a:rPr lang="en-US" sz="2000" spc="-4" dirty="0" err="1" smtClean="0">
                <a:solidFill>
                  <a:schemeClr val="dk1"/>
                </a:solidFill>
                <a:latin typeface="+mj-lt"/>
              </a:rPr>
              <a:t>concentrato</a:t>
            </a:r>
            <a:r>
              <a:rPr lang="en-US" sz="2000" spc="-4" dirty="0" smtClean="0">
                <a:solidFill>
                  <a:schemeClr val="dk1"/>
                </a:solidFill>
                <a:latin typeface="+mj-lt"/>
              </a:rPr>
              <a:t> </a:t>
            </a:r>
            <a:r>
              <a:rPr lang="en-US" sz="2000" spc="-4" dirty="0" err="1" smtClean="0">
                <a:solidFill>
                  <a:schemeClr val="dk1"/>
                </a:solidFill>
                <a:latin typeface="+mj-lt"/>
              </a:rPr>
              <a:t>i</a:t>
            </a:r>
            <a:r>
              <a:rPr lang="en-US" sz="2000" spc="-4" dirty="0" smtClean="0">
                <a:solidFill>
                  <a:schemeClr val="dk1"/>
                </a:solidFill>
                <a:latin typeface="+mj-lt"/>
              </a:rPr>
              <a:t> </a:t>
            </a:r>
            <a:r>
              <a:rPr lang="en-US" sz="2000" spc="-4" dirty="0" err="1">
                <a:solidFill>
                  <a:schemeClr val="dk1"/>
                </a:solidFill>
                <a:latin typeface="+mj-lt"/>
              </a:rPr>
              <a:t>propri</a:t>
            </a:r>
            <a:r>
              <a:rPr lang="en-US" sz="2000" spc="-4" dirty="0">
                <a:solidFill>
                  <a:schemeClr val="dk1"/>
                </a:solidFill>
                <a:latin typeface="+mj-lt"/>
              </a:rPr>
              <a:t> </a:t>
            </a:r>
            <a:r>
              <a:rPr lang="en-US" sz="2000" spc="-4" dirty="0" err="1">
                <a:solidFill>
                  <a:schemeClr val="dk1"/>
                </a:solidFill>
                <a:latin typeface="+mj-lt"/>
              </a:rPr>
              <a:t>attacchi</a:t>
            </a:r>
            <a:r>
              <a:rPr lang="en-US" sz="2000" spc="-4" dirty="0">
                <a:solidFill>
                  <a:schemeClr val="dk1"/>
                </a:solidFill>
                <a:latin typeface="+mj-lt"/>
              </a:rPr>
              <a:t> sui </a:t>
            </a:r>
            <a:r>
              <a:rPr lang="en-US" sz="2000" spc="-4" dirty="0" err="1">
                <a:solidFill>
                  <a:schemeClr val="dk1"/>
                </a:solidFill>
                <a:latin typeface="+mj-lt"/>
              </a:rPr>
              <a:t>siti</a:t>
            </a:r>
            <a:r>
              <a:rPr lang="en-US" sz="2000" spc="-4" dirty="0">
                <a:solidFill>
                  <a:schemeClr val="dk1"/>
                </a:solidFill>
                <a:latin typeface="+mj-lt"/>
              </a:rPr>
              <a:t> di </a:t>
            </a:r>
            <a:r>
              <a:rPr lang="en-US" sz="2000" spc="-4" dirty="0" err="1">
                <a:solidFill>
                  <a:schemeClr val="dk1"/>
                </a:solidFill>
                <a:latin typeface="+mj-lt"/>
              </a:rPr>
              <a:t>alcuni</a:t>
            </a:r>
            <a:r>
              <a:rPr lang="en-US" sz="2000" spc="-4" dirty="0">
                <a:solidFill>
                  <a:schemeClr val="dk1"/>
                </a:solidFill>
                <a:latin typeface="+mj-lt"/>
              </a:rPr>
              <a:t> social media, </a:t>
            </a:r>
            <a:r>
              <a:rPr lang="en-US" sz="2000" spc="-4" dirty="0" err="1">
                <a:solidFill>
                  <a:schemeClr val="dk1"/>
                </a:solidFill>
                <a:latin typeface="+mj-lt"/>
              </a:rPr>
              <a:t>quali</a:t>
            </a:r>
            <a:r>
              <a:rPr lang="en-US" sz="2000" spc="-4" dirty="0">
                <a:solidFill>
                  <a:schemeClr val="dk1"/>
                </a:solidFill>
                <a:latin typeface="+mj-lt"/>
              </a:rPr>
              <a:t> ad </a:t>
            </a:r>
            <a:r>
              <a:rPr lang="en-US" sz="2000" spc="-4" dirty="0" err="1">
                <a:solidFill>
                  <a:schemeClr val="dk1"/>
                </a:solidFill>
                <a:latin typeface="+mj-lt"/>
              </a:rPr>
              <a:t>esempio</a:t>
            </a:r>
            <a:r>
              <a:rPr lang="en-US" sz="2000" spc="-4" dirty="0">
                <a:solidFill>
                  <a:schemeClr val="dk1"/>
                </a:solidFill>
                <a:latin typeface="+mj-lt"/>
              </a:rPr>
              <a:t> YouTube (</a:t>
            </a:r>
            <a:r>
              <a:rPr lang="en-US" sz="2000" spc="-4" dirty="0" err="1">
                <a:solidFill>
                  <a:schemeClr val="dk1"/>
                </a:solidFill>
                <a:latin typeface="+mj-lt"/>
              </a:rPr>
              <a:t>nel</a:t>
            </a:r>
            <a:r>
              <a:rPr lang="en-US" sz="2000" spc="-4" dirty="0">
                <a:solidFill>
                  <a:schemeClr val="dk1"/>
                </a:solidFill>
                <a:latin typeface="+mj-lt"/>
              </a:rPr>
              <a:t> 2010) e Tumblr (</a:t>
            </a:r>
            <a:r>
              <a:rPr lang="en-US" sz="2000" spc="-4" dirty="0" err="1">
                <a:solidFill>
                  <a:schemeClr val="dk1"/>
                </a:solidFill>
                <a:latin typeface="+mj-lt"/>
              </a:rPr>
              <a:t>nel</a:t>
            </a:r>
            <a:r>
              <a:rPr lang="en-US" sz="2000" spc="-4" dirty="0">
                <a:solidFill>
                  <a:schemeClr val="dk1"/>
                </a:solidFill>
                <a:latin typeface="+mj-lt"/>
              </a:rPr>
              <a:t> 2013). </a:t>
            </a:r>
            <a:r>
              <a:rPr lang="en-US" sz="2000" spc="-4" dirty="0" err="1">
                <a:solidFill>
                  <a:schemeClr val="dk1"/>
                </a:solidFill>
                <a:latin typeface="+mj-lt"/>
              </a:rPr>
              <a:t>Nel</a:t>
            </a:r>
            <a:r>
              <a:rPr lang="en-US" sz="2000" spc="-4" dirty="0">
                <a:solidFill>
                  <a:schemeClr val="dk1"/>
                </a:solidFill>
                <a:latin typeface="+mj-lt"/>
              </a:rPr>
              <a:t> primo </a:t>
            </a:r>
            <a:r>
              <a:rPr lang="en-US" sz="2000" spc="-4" dirty="0" err="1">
                <a:solidFill>
                  <a:schemeClr val="dk1"/>
                </a:solidFill>
                <a:latin typeface="+mj-lt"/>
              </a:rPr>
              <a:t>caso</a:t>
            </a:r>
            <a:r>
              <a:rPr lang="en-US" sz="2000" spc="-4" dirty="0">
                <a:solidFill>
                  <a:schemeClr val="dk1"/>
                </a:solidFill>
                <a:latin typeface="+mj-lt"/>
              </a:rPr>
              <a:t>, è </a:t>
            </a:r>
            <a:r>
              <a:rPr lang="en-US" sz="2000" spc="-4" dirty="0" err="1">
                <a:solidFill>
                  <a:schemeClr val="dk1"/>
                </a:solidFill>
                <a:latin typeface="+mj-lt"/>
              </a:rPr>
              <a:t>stata</a:t>
            </a:r>
            <a:r>
              <a:rPr lang="en-US" sz="2000" spc="-4" dirty="0">
                <a:solidFill>
                  <a:schemeClr val="dk1"/>
                </a:solidFill>
                <a:latin typeface="+mj-lt"/>
              </a:rPr>
              <a:t> la </a:t>
            </a:r>
            <a:r>
              <a:rPr lang="en-US" sz="2000" spc="-4" dirty="0" err="1">
                <a:solidFill>
                  <a:schemeClr val="dk1"/>
                </a:solidFill>
                <a:latin typeface="+mj-lt"/>
              </a:rPr>
              <a:t>volta</a:t>
            </a:r>
            <a:r>
              <a:rPr lang="en-US" sz="2000" spc="-4" dirty="0">
                <a:solidFill>
                  <a:schemeClr val="dk1"/>
                </a:solidFill>
                <a:latin typeface="+mj-lt"/>
              </a:rPr>
              <a:t> del </a:t>
            </a:r>
            <a:r>
              <a:rPr lang="en-US" sz="2000" spc="-4" dirty="0" err="1">
                <a:solidFill>
                  <a:schemeClr val="dk1"/>
                </a:solidFill>
                <a:latin typeface="+mj-lt"/>
              </a:rPr>
              <a:t>canale</a:t>
            </a:r>
            <a:r>
              <a:rPr lang="en-US" sz="2000" spc="-4" dirty="0">
                <a:solidFill>
                  <a:schemeClr val="dk1"/>
                </a:solidFill>
                <a:latin typeface="+mj-lt"/>
              </a:rPr>
              <a:t> per bambini di Sesame Street, </a:t>
            </a:r>
            <a:r>
              <a:rPr lang="en-US" sz="2000" spc="-4" dirty="0" err="1">
                <a:solidFill>
                  <a:schemeClr val="dk1"/>
                </a:solidFill>
                <a:latin typeface="+mj-lt"/>
              </a:rPr>
              <a:t>che</a:t>
            </a:r>
            <a:r>
              <a:rPr lang="en-US" sz="2000" spc="-4" dirty="0">
                <a:solidFill>
                  <a:schemeClr val="dk1"/>
                </a:solidFill>
                <a:latin typeface="+mj-lt"/>
              </a:rPr>
              <a:t> ha </a:t>
            </a:r>
            <a:r>
              <a:rPr lang="en-US" sz="2000" spc="-4" dirty="0" err="1">
                <a:solidFill>
                  <a:schemeClr val="dk1"/>
                </a:solidFill>
                <a:latin typeface="+mj-lt"/>
              </a:rPr>
              <a:t>trasmesso</a:t>
            </a:r>
            <a:r>
              <a:rPr lang="en-US" sz="2000" spc="-4" dirty="0">
                <a:solidFill>
                  <a:schemeClr val="dk1"/>
                </a:solidFill>
                <a:latin typeface="+mj-lt"/>
              </a:rPr>
              <a:t> </a:t>
            </a:r>
            <a:r>
              <a:rPr lang="en-US" sz="2000" spc="-4" dirty="0" err="1">
                <a:solidFill>
                  <a:schemeClr val="dk1"/>
                </a:solidFill>
                <a:latin typeface="+mj-lt"/>
              </a:rPr>
              <a:t>materiale</a:t>
            </a:r>
            <a:r>
              <a:rPr lang="en-US" sz="2000" spc="-4" dirty="0">
                <a:solidFill>
                  <a:schemeClr val="dk1"/>
                </a:solidFill>
                <a:latin typeface="+mj-lt"/>
              </a:rPr>
              <a:t> per </a:t>
            </a:r>
            <a:r>
              <a:rPr lang="en-US" sz="2000" spc="-4" dirty="0" err="1">
                <a:solidFill>
                  <a:schemeClr val="dk1"/>
                </a:solidFill>
                <a:latin typeface="+mj-lt"/>
              </a:rPr>
              <a:t>adulti</a:t>
            </a:r>
            <a:r>
              <a:rPr lang="en-US" sz="2000" spc="-4" dirty="0">
                <a:solidFill>
                  <a:schemeClr val="dk1"/>
                </a:solidFill>
                <a:latin typeface="+mj-lt"/>
              </a:rPr>
              <a:t> per circa </a:t>
            </a:r>
            <a:r>
              <a:rPr lang="en-US" sz="2000" spc="-4" dirty="0" err="1">
                <a:solidFill>
                  <a:schemeClr val="dk1"/>
                </a:solidFill>
                <a:latin typeface="+mj-lt"/>
              </a:rPr>
              <a:t>mezz'ora</a:t>
            </a:r>
            <a:r>
              <a:rPr lang="en-US" sz="2000" spc="-4" dirty="0">
                <a:solidFill>
                  <a:schemeClr val="dk1"/>
                </a:solidFill>
                <a:latin typeface="+mj-lt"/>
              </a:rPr>
              <a:t>; </a:t>
            </a:r>
            <a:r>
              <a:rPr lang="en-US" sz="2000" spc="-4" dirty="0" err="1">
                <a:solidFill>
                  <a:schemeClr val="dk1"/>
                </a:solidFill>
                <a:latin typeface="+mj-lt"/>
              </a:rPr>
              <a:t>nel</a:t>
            </a:r>
            <a:r>
              <a:rPr lang="en-US" sz="2000" spc="-4" dirty="0">
                <a:solidFill>
                  <a:schemeClr val="dk1"/>
                </a:solidFill>
                <a:latin typeface="+mj-lt"/>
              </a:rPr>
              <a:t> secondo </a:t>
            </a:r>
            <a:r>
              <a:rPr lang="en-US" sz="2000" spc="-4" dirty="0" err="1">
                <a:solidFill>
                  <a:schemeClr val="dk1"/>
                </a:solidFill>
                <a:latin typeface="+mj-lt"/>
              </a:rPr>
              <a:t>caso</a:t>
            </a:r>
            <a:r>
              <a:rPr lang="en-US" sz="2000" spc="-4" dirty="0">
                <a:solidFill>
                  <a:schemeClr val="dk1"/>
                </a:solidFill>
                <a:latin typeface="+mj-lt"/>
              </a:rPr>
              <a:t>, </a:t>
            </a:r>
            <a:r>
              <a:rPr lang="en-US" sz="2000" spc="-4" dirty="0" err="1">
                <a:solidFill>
                  <a:schemeClr val="dk1"/>
                </a:solidFill>
                <a:latin typeface="+mj-lt"/>
              </a:rPr>
              <a:t>invece</a:t>
            </a:r>
            <a:r>
              <a:rPr lang="en-US" sz="2000" spc="-4" dirty="0">
                <a:solidFill>
                  <a:schemeClr val="dk1"/>
                </a:solidFill>
                <a:latin typeface="+mj-lt"/>
              </a:rPr>
              <a:t>, </a:t>
            </a:r>
            <a:r>
              <a:rPr lang="en-US" sz="2000" spc="-4" dirty="0" err="1">
                <a:solidFill>
                  <a:schemeClr val="dk1"/>
                </a:solidFill>
                <a:latin typeface="+mj-lt"/>
              </a:rPr>
              <a:t>gli</a:t>
            </a:r>
            <a:r>
              <a:rPr lang="en-US" sz="2000" spc="-4" dirty="0">
                <a:solidFill>
                  <a:schemeClr val="dk1"/>
                </a:solidFill>
                <a:latin typeface="+mj-lt"/>
              </a:rPr>
              <a:t> hacker </a:t>
            </a:r>
            <a:r>
              <a:rPr lang="en-US" sz="2000" spc="-4" dirty="0" err="1">
                <a:solidFill>
                  <a:schemeClr val="dk1"/>
                </a:solidFill>
                <a:latin typeface="+mj-lt"/>
              </a:rPr>
              <a:t>sono</a:t>
            </a:r>
            <a:r>
              <a:rPr lang="en-US" sz="2000" spc="-4" dirty="0">
                <a:solidFill>
                  <a:schemeClr val="dk1"/>
                </a:solidFill>
                <a:latin typeface="+mj-lt"/>
              </a:rPr>
              <a:t> </a:t>
            </a:r>
            <a:r>
              <a:rPr lang="en-US" sz="2000" spc="-4" dirty="0" err="1">
                <a:solidFill>
                  <a:schemeClr val="dk1"/>
                </a:solidFill>
                <a:latin typeface="+mj-lt"/>
              </a:rPr>
              <a:t>riusciti</a:t>
            </a:r>
            <a:r>
              <a:rPr lang="en-US" sz="2000" spc="-4" dirty="0">
                <a:solidFill>
                  <a:schemeClr val="dk1"/>
                </a:solidFill>
                <a:latin typeface="+mj-lt"/>
              </a:rPr>
              <a:t> ad </a:t>
            </a:r>
            <a:r>
              <a:rPr lang="en-US" sz="2000" spc="-4" dirty="0" err="1">
                <a:solidFill>
                  <a:schemeClr val="dk1"/>
                </a:solidFill>
                <a:latin typeface="+mj-lt"/>
              </a:rPr>
              <a:t>impossessarsi</a:t>
            </a:r>
            <a:r>
              <a:rPr lang="en-US" sz="2000" spc="-4" dirty="0">
                <a:solidFill>
                  <a:schemeClr val="dk1"/>
                </a:solidFill>
                <a:latin typeface="+mj-lt"/>
              </a:rPr>
              <a:t> di 65 </a:t>
            </a:r>
            <a:r>
              <a:rPr lang="en-US" sz="2000" spc="-4" dirty="0" err="1">
                <a:solidFill>
                  <a:schemeClr val="dk1"/>
                </a:solidFill>
                <a:latin typeface="+mj-lt"/>
              </a:rPr>
              <a:t>milioni</a:t>
            </a:r>
            <a:r>
              <a:rPr lang="en-US" sz="2000" spc="-4" dirty="0">
                <a:solidFill>
                  <a:schemeClr val="dk1"/>
                </a:solidFill>
                <a:latin typeface="+mj-lt"/>
              </a:rPr>
              <a:t> di </a:t>
            </a:r>
            <a:r>
              <a:rPr lang="en-US" sz="2000" spc="-4" dirty="0" err="1">
                <a:solidFill>
                  <a:schemeClr val="dk1"/>
                </a:solidFill>
                <a:latin typeface="+mj-lt"/>
              </a:rPr>
              <a:t>indirizzi</a:t>
            </a:r>
            <a:r>
              <a:rPr lang="en-US" sz="2000" spc="-4" dirty="0">
                <a:solidFill>
                  <a:schemeClr val="dk1"/>
                </a:solidFill>
                <a:latin typeface="+mj-lt"/>
              </a:rPr>
              <a:t> email e password </a:t>
            </a:r>
            <a:r>
              <a:rPr lang="en-US" sz="2000" spc="-4" dirty="0" err="1">
                <a:solidFill>
                  <a:schemeClr val="dk1"/>
                </a:solidFill>
                <a:latin typeface="+mj-lt"/>
              </a:rPr>
              <a:t>degli</a:t>
            </a:r>
            <a:r>
              <a:rPr lang="en-US" sz="2000" spc="-4" dirty="0">
                <a:solidFill>
                  <a:schemeClr val="dk1"/>
                </a:solidFill>
                <a:latin typeface="+mj-lt"/>
              </a:rPr>
              <a:t> </a:t>
            </a:r>
            <a:r>
              <a:rPr lang="en-US" sz="2000" spc="-4" dirty="0" err="1">
                <a:solidFill>
                  <a:schemeClr val="dk1"/>
                </a:solidFill>
                <a:latin typeface="+mj-lt"/>
              </a:rPr>
              <a:t>utenti</a:t>
            </a:r>
            <a:r>
              <a:rPr lang="en-US" sz="2000" spc="-4" dirty="0">
                <a:solidFill>
                  <a:schemeClr val="dk1"/>
                </a:solidFill>
                <a:latin typeface="+mj-lt"/>
              </a:rPr>
              <a:t> </a:t>
            </a:r>
            <a:r>
              <a:rPr lang="en-US" sz="2000" spc="-4" dirty="0" err="1">
                <a:solidFill>
                  <a:schemeClr val="dk1"/>
                </a:solidFill>
                <a:latin typeface="+mj-lt"/>
              </a:rPr>
              <a:t>iscritti</a:t>
            </a:r>
            <a:r>
              <a:rPr lang="en-US" sz="2000" spc="-4" dirty="0">
                <a:solidFill>
                  <a:schemeClr val="dk1"/>
                </a:solidFill>
                <a:latin typeface="+mj-lt"/>
              </a:rPr>
              <a:t>. </a:t>
            </a:r>
            <a:r>
              <a:rPr lang="en-US" sz="2000" spc="-4" dirty="0" err="1">
                <a:solidFill>
                  <a:schemeClr val="dk1"/>
                </a:solidFill>
                <a:latin typeface="+mj-lt"/>
              </a:rPr>
              <a:t>Pochi</a:t>
            </a:r>
            <a:r>
              <a:rPr lang="en-US" sz="2000" spc="-4" dirty="0">
                <a:solidFill>
                  <a:schemeClr val="dk1"/>
                </a:solidFill>
                <a:latin typeface="+mj-lt"/>
              </a:rPr>
              <a:t> </a:t>
            </a:r>
            <a:r>
              <a:rPr lang="en-US" sz="2000" spc="-4" dirty="0" err="1">
                <a:solidFill>
                  <a:schemeClr val="dk1"/>
                </a:solidFill>
                <a:latin typeface="+mj-lt"/>
              </a:rPr>
              <a:t>anni</a:t>
            </a:r>
            <a:r>
              <a:rPr lang="en-US" sz="2000" spc="-4" dirty="0">
                <a:solidFill>
                  <a:schemeClr val="dk1"/>
                </a:solidFill>
                <a:latin typeface="+mj-lt"/>
              </a:rPr>
              <a:t> </a:t>
            </a:r>
            <a:r>
              <a:rPr lang="en-US" sz="2000" spc="-4" dirty="0" err="1">
                <a:solidFill>
                  <a:schemeClr val="dk1"/>
                </a:solidFill>
                <a:latin typeface="+mj-lt"/>
              </a:rPr>
              <a:t>dopo</a:t>
            </a:r>
            <a:r>
              <a:rPr lang="en-US" sz="2000" spc="-4" dirty="0">
                <a:solidFill>
                  <a:schemeClr val="dk1"/>
                </a:solidFill>
                <a:latin typeface="+mj-lt"/>
              </a:rPr>
              <a:t>, </a:t>
            </a:r>
            <a:r>
              <a:rPr lang="en-US" sz="2000" spc="-4" dirty="0" err="1">
                <a:solidFill>
                  <a:schemeClr val="dk1"/>
                </a:solidFill>
                <a:latin typeface="+mj-lt"/>
              </a:rPr>
              <a:t>nel</a:t>
            </a:r>
            <a:r>
              <a:rPr lang="en-US" sz="2000" spc="-4" dirty="0">
                <a:solidFill>
                  <a:schemeClr val="dk1"/>
                </a:solidFill>
                <a:latin typeface="+mj-lt"/>
              </a:rPr>
              <a:t> 2015, è </a:t>
            </a:r>
            <a:r>
              <a:rPr lang="en-US" sz="2000" spc="-4" dirty="0" err="1">
                <a:solidFill>
                  <a:schemeClr val="dk1"/>
                </a:solidFill>
                <a:latin typeface="+mj-lt"/>
              </a:rPr>
              <a:t>stata</a:t>
            </a:r>
            <a:r>
              <a:rPr lang="en-US" sz="2000" spc="-4" dirty="0">
                <a:solidFill>
                  <a:schemeClr val="dk1"/>
                </a:solidFill>
                <a:latin typeface="+mj-lt"/>
              </a:rPr>
              <a:t> </a:t>
            </a:r>
            <a:r>
              <a:rPr lang="en-US" sz="2000" spc="-4" dirty="0" err="1" smtClean="0">
                <a:solidFill>
                  <a:schemeClr val="dk1"/>
                </a:solidFill>
                <a:latin typeface="+mj-lt"/>
              </a:rPr>
              <a:t>invece</a:t>
            </a:r>
            <a:r>
              <a:rPr lang="en-US" sz="2000" spc="-4" dirty="0" smtClean="0">
                <a:solidFill>
                  <a:schemeClr val="dk1"/>
                </a:solidFill>
                <a:latin typeface="+mj-lt"/>
              </a:rPr>
              <a:t> la </a:t>
            </a:r>
            <a:r>
              <a:rPr lang="en-US" sz="2000" spc="-4" dirty="0" err="1">
                <a:solidFill>
                  <a:schemeClr val="dk1"/>
                </a:solidFill>
                <a:latin typeface="+mj-lt"/>
              </a:rPr>
              <a:t>volta</a:t>
            </a:r>
            <a:r>
              <a:rPr lang="en-US" sz="2000" spc="-4" dirty="0">
                <a:solidFill>
                  <a:schemeClr val="dk1"/>
                </a:solidFill>
                <a:latin typeface="+mj-lt"/>
              </a:rPr>
              <a:t> del </a:t>
            </a:r>
            <a:r>
              <a:rPr lang="en-US" sz="2000" spc="-4" dirty="0" err="1">
                <a:solidFill>
                  <a:schemeClr val="dk1"/>
                </a:solidFill>
                <a:latin typeface="+mj-lt"/>
              </a:rPr>
              <a:t>sito</a:t>
            </a:r>
            <a:r>
              <a:rPr lang="en-US" sz="2000" spc="-4" dirty="0">
                <a:solidFill>
                  <a:schemeClr val="dk1"/>
                </a:solidFill>
                <a:latin typeface="+mj-lt"/>
              </a:rPr>
              <a:t> di </a:t>
            </a:r>
            <a:r>
              <a:rPr lang="en-US" sz="2000" spc="-4" dirty="0" err="1">
                <a:solidFill>
                  <a:schemeClr val="dk1"/>
                </a:solidFill>
                <a:latin typeface="+mj-lt"/>
              </a:rPr>
              <a:t>incontri</a:t>
            </a:r>
            <a:r>
              <a:rPr lang="en-US" sz="2000" spc="-4" dirty="0">
                <a:solidFill>
                  <a:schemeClr val="dk1"/>
                </a:solidFill>
                <a:latin typeface="+mj-lt"/>
              </a:rPr>
              <a:t> </a:t>
            </a:r>
            <a:r>
              <a:rPr lang="en-US" sz="2000" spc="-4" dirty="0" err="1">
                <a:solidFill>
                  <a:schemeClr val="dk1"/>
                </a:solidFill>
                <a:latin typeface="+mj-lt"/>
              </a:rPr>
              <a:t>extraconiugali</a:t>
            </a:r>
            <a:r>
              <a:rPr lang="en-US" sz="2000" spc="-4" dirty="0">
                <a:solidFill>
                  <a:schemeClr val="dk1"/>
                </a:solidFill>
                <a:latin typeface="+mj-lt"/>
              </a:rPr>
              <a:t> Ashley Madison, al quale </a:t>
            </a:r>
            <a:r>
              <a:rPr lang="en-US" sz="2000" spc="-4" dirty="0" err="1">
                <a:solidFill>
                  <a:schemeClr val="dk1"/>
                </a:solidFill>
                <a:latin typeface="+mj-lt"/>
              </a:rPr>
              <a:t>gli</a:t>
            </a:r>
            <a:r>
              <a:rPr lang="en-US" sz="2000" spc="-4" dirty="0">
                <a:solidFill>
                  <a:schemeClr val="dk1"/>
                </a:solidFill>
                <a:latin typeface="+mj-lt"/>
              </a:rPr>
              <a:t> hacker </a:t>
            </a:r>
            <a:r>
              <a:rPr lang="en-US" sz="2000" spc="-4" dirty="0" err="1">
                <a:solidFill>
                  <a:schemeClr val="dk1"/>
                </a:solidFill>
                <a:latin typeface="+mj-lt"/>
              </a:rPr>
              <a:t>hanno</a:t>
            </a:r>
            <a:r>
              <a:rPr lang="en-US" sz="2000" spc="-4" dirty="0">
                <a:solidFill>
                  <a:schemeClr val="dk1"/>
                </a:solidFill>
                <a:latin typeface="+mj-lt"/>
              </a:rPr>
              <a:t> </a:t>
            </a:r>
            <a:r>
              <a:rPr lang="en-US" sz="2000" spc="-4" dirty="0" err="1">
                <a:solidFill>
                  <a:schemeClr val="dk1"/>
                </a:solidFill>
                <a:latin typeface="+mj-lt"/>
              </a:rPr>
              <a:t>sottratto</a:t>
            </a:r>
            <a:r>
              <a:rPr lang="en-US" sz="2000" spc="-4" dirty="0">
                <a:solidFill>
                  <a:schemeClr val="dk1"/>
                </a:solidFill>
                <a:latin typeface="+mj-lt"/>
              </a:rPr>
              <a:t> </a:t>
            </a:r>
            <a:r>
              <a:rPr lang="en-US" sz="2000" spc="-4" dirty="0" err="1">
                <a:solidFill>
                  <a:schemeClr val="dk1"/>
                </a:solidFill>
                <a:latin typeface="+mj-lt"/>
              </a:rPr>
              <a:t>oltre</a:t>
            </a:r>
            <a:r>
              <a:rPr lang="en-US" sz="2000" spc="-4" dirty="0">
                <a:solidFill>
                  <a:schemeClr val="dk1"/>
                </a:solidFill>
                <a:latin typeface="+mj-lt"/>
              </a:rPr>
              <a:t> 60 gigabytes di </a:t>
            </a:r>
            <a:r>
              <a:rPr lang="en-US" sz="2000" spc="-4" dirty="0" err="1">
                <a:solidFill>
                  <a:schemeClr val="dk1"/>
                </a:solidFill>
                <a:latin typeface="+mj-lt"/>
              </a:rPr>
              <a:t>dati</a:t>
            </a:r>
            <a:r>
              <a:rPr lang="en-US" sz="2000" spc="-4" dirty="0">
                <a:solidFill>
                  <a:schemeClr val="dk1"/>
                </a:solidFill>
                <a:latin typeface="+mj-lt"/>
              </a:rPr>
              <a:t>, </a:t>
            </a:r>
            <a:r>
              <a:rPr lang="en-US" sz="2000" spc="-4" dirty="0" err="1">
                <a:solidFill>
                  <a:schemeClr val="dk1"/>
                </a:solidFill>
                <a:latin typeface="+mj-lt"/>
              </a:rPr>
              <a:t>pubblicati</a:t>
            </a:r>
            <a:r>
              <a:rPr lang="en-US" sz="2000" spc="-4" dirty="0">
                <a:solidFill>
                  <a:schemeClr val="dk1"/>
                </a:solidFill>
                <a:latin typeface="+mj-lt"/>
              </a:rPr>
              <a:t> </a:t>
            </a:r>
            <a:r>
              <a:rPr lang="en-US" sz="2000" spc="-4" dirty="0" err="1">
                <a:solidFill>
                  <a:schemeClr val="dk1"/>
                </a:solidFill>
                <a:latin typeface="+mj-lt"/>
              </a:rPr>
              <a:t>successivamente</a:t>
            </a:r>
            <a:r>
              <a:rPr lang="en-US" sz="2000" spc="-4" dirty="0">
                <a:solidFill>
                  <a:schemeClr val="dk1"/>
                </a:solidFill>
                <a:latin typeface="+mj-lt"/>
              </a:rPr>
              <a:t> </a:t>
            </a:r>
            <a:r>
              <a:rPr lang="en-US" sz="2000" spc="-4" dirty="0" err="1">
                <a:solidFill>
                  <a:schemeClr val="dk1"/>
                </a:solidFill>
                <a:latin typeface="+mj-lt"/>
              </a:rPr>
              <a:t>sul</a:t>
            </a:r>
            <a:r>
              <a:rPr lang="en-US" sz="2000" spc="-4" dirty="0">
                <a:solidFill>
                  <a:schemeClr val="dk1"/>
                </a:solidFill>
                <a:latin typeface="+mj-lt"/>
              </a:rPr>
              <a:t> c.d. dark web, </a:t>
            </a:r>
            <a:r>
              <a:rPr lang="en-US" sz="2000" spc="-4" dirty="0" err="1">
                <a:solidFill>
                  <a:schemeClr val="dk1"/>
                </a:solidFill>
                <a:latin typeface="+mj-lt"/>
              </a:rPr>
              <a:t>ossia</a:t>
            </a:r>
            <a:r>
              <a:rPr lang="en-US" sz="2000" spc="-4" dirty="0">
                <a:solidFill>
                  <a:schemeClr val="dk1"/>
                </a:solidFill>
                <a:latin typeface="+mj-lt"/>
              </a:rPr>
              <a:t> la parte </a:t>
            </a:r>
            <a:r>
              <a:rPr lang="en-US" sz="2000" spc="-4" dirty="0" err="1">
                <a:solidFill>
                  <a:schemeClr val="dk1"/>
                </a:solidFill>
                <a:latin typeface="+mj-lt"/>
              </a:rPr>
              <a:t>meno</a:t>
            </a:r>
            <a:r>
              <a:rPr lang="en-US" sz="2000" spc="-4" dirty="0">
                <a:solidFill>
                  <a:schemeClr val="dk1"/>
                </a:solidFill>
                <a:latin typeface="+mj-lt"/>
              </a:rPr>
              <a:t> </a:t>
            </a:r>
            <a:r>
              <a:rPr lang="en-US" sz="2000" spc="-4" dirty="0" err="1">
                <a:solidFill>
                  <a:schemeClr val="dk1"/>
                </a:solidFill>
                <a:latin typeface="+mj-lt"/>
              </a:rPr>
              <a:t>accessibile</a:t>
            </a:r>
            <a:r>
              <a:rPr lang="en-US" sz="2000" spc="-4" dirty="0">
                <a:solidFill>
                  <a:schemeClr val="dk1"/>
                </a:solidFill>
                <a:latin typeface="+mj-lt"/>
              </a:rPr>
              <a:t> </a:t>
            </a:r>
            <a:r>
              <a:rPr lang="en-US" sz="2000" spc="-4" dirty="0" smtClean="0">
                <a:solidFill>
                  <a:schemeClr val="dk1"/>
                </a:solidFill>
                <a:latin typeface="+mj-lt"/>
              </a:rPr>
              <a:t>e </a:t>
            </a:r>
            <a:r>
              <a:rPr lang="en-US" sz="2000" spc="-4" dirty="0" err="1" smtClean="0">
                <a:solidFill>
                  <a:schemeClr val="dk1"/>
                </a:solidFill>
                <a:latin typeface="+mj-lt"/>
              </a:rPr>
              <a:t>più</a:t>
            </a:r>
            <a:r>
              <a:rPr lang="en-US" sz="2000" spc="-4" dirty="0" smtClean="0">
                <a:solidFill>
                  <a:schemeClr val="dk1"/>
                </a:solidFill>
                <a:latin typeface="+mj-lt"/>
              </a:rPr>
              <a:t> </a:t>
            </a:r>
            <a:r>
              <a:rPr lang="en-US" sz="2000" spc="-4" dirty="0" err="1" smtClean="0">
                <a:solidFill>
                  <a:schemeClr val="dk1"/>
                </a:solidFill>
                <a:latin typeface="+mj-lt"/>
              </a:rPr>
              <a:t>nascosta</a:t>
            </a:r>
            <a:r>
              <a:rPr lang="en-US" sz="2000" spc="-4" dirty="0" smtClean="0">
                <a:solidFill>
                  <a:schemeClr val="dk1"/>
                </a:solidFill>
                <a:latin typeface="+mj-lt"/>
              </a:rPr>
              <a:t> di </a:t>
            </a:r>
            <a:r>
              <a:rPr lang="en-US" sz="2000" spc="-4" dirty="0">
                <a:solidFill>
                  <a:schemeClr val="dk1"/>
                </a:solidFill>
                <a:latin typeface="+mj-lt"/>
              </a:rPr>
              <a:t>internet. </a:t>
            </a:r>
            <a:r>
              <a:rPr lang="en-US" sz="2000" spc="-4" dirty="0" err="1" smtClean="0">
                <a:solidFill>
                  <a:schemeClr val="dk1"/>
                </a:solidFill>
                <a:latin typeface="+mj-lt"/>
              </a:rPr>
              <a:t>L'intrusione</a:t>
            </a:r>
            <a:r>
              <a:rPr lang="en-US" sz="2000" spc="-4" dirty="0" smtClean="0">
                <a:solidFill>
                  <a:schemeClr val="dk1"/>
                </a:solidFill>
                <a:latin typeface="+mj-lt"/>
              </a:rPr>
              <a:t> </a:t>
            </a:r>
            <a:r>
              <a:rPr lang="en-US" sz="2000" spc="-4" dirty="0">
                <a:solidFill>
                  <a:schemeClr val="dk1"/>
                </a:solidFill>
                <a:latin typeface="+mj-lt"/>
              </a:rPr>
              <a:t>è </a:t>
            </a:r>
            <a:r>
              <a:rPr lang="en-US" sz="2000" spc="-4" dirty="0" err="1">
                <a:solidFill>
                  <a:schemeClr val="dk1"/>
                </a:solidFill>
                <a:latin typeface="+mj-lt"/>
              </a:rPr>
              <a:t>costata</a:t>
            </a:r>
            <a:r>
              <a:rPr lang="en-US" sz="2000" spc="-4" dirty="0">
                <a:solidFill>
                  <a:schemeClr val="dk1"/>
                </a:solidFill>
                <a:latin typeface="+mj-lt"/>
              </a:rPr>
              <a:t> </a:t>
            </a:r>
            <a:r>
              <a:rPr lang="en-US" sz="2000" spc="-4" dirty="0" smtClean="0">
                <a:solidFill>
                  <a:schemeClr val="dk1"/>
                </a:solidFill>
                <a:latin typeface="+mj-lt"/>
              </a:rPr>
              <a:t>a </a:t>
            </a:r>
            <a:r>
              <a:rPr lang="en-US" sz="2000" spc="-4" dirty="0">
                <a:solidFill>
                  <a:schemeClr val="dk1"/>
                </a:solidFill>
              </a:rPr>
              <a:t>Ashley Madison </a:t>
            </a:r>
            <a:r>
              <a:rPr lang="en-US" sz="2000" spc="-4" dirty="0" err="1" smtClean="0">
                <a:solidFill>
                  <a:schemeClr val="dk1"/>
                </a:solidFill>
                <a:latin typeface="+mj-lt"/>
              </a:rPr>
              <a:t>diversi</a:t>
            </a:r>
            <a:r>
              <a:rPr lang="en-US" sz="2000" spc="-4" dirty="0" smtClean="0">
                <a:solidFill>
                  <a:schemeClr val="dk1"/>
                </a:solidFill>
                <a:latin typeface="+mj-lt"/>
              </a:rPr>
              <a:t> </a:t>
            </a:r>
            <a:r>
              <a:rPr lang="en-US" sz="2000" spc="-4" dirty="0" err="1">
                <a:solidFill>
                  <a:schemeClr val="dk1"/>
                </a:solidFill>
                <a:latin typeface="+mj-lt"/>
              </a:rPr>
              <a:t>milioni</a:t>
            </a:r>
            <a:r>
              <a:rPr lang="en-US" sz="2000" spc="-4" dirty="0">
                <a:solidFill>
                  <a:schemeClr val="dk1"/>
                </a:solidFill>
                <a:latin typeface="+mj-lt"/>
              </a:rPr>
              <a:t> di </a:t>
            </a:r>
            <a:r>
              <a:rPr lang="en-US" sz="2000" spc="-4" dirty="0" err="1">
                <a:solidFill>
                  <a:schemeClr val="dk1"/>
                </a:solidFill>
                <a:latin typeface="+mj-lt"/>
              </a:rPr>
              <a:t>dollari</a:t>
            </a:r>
            <a:r>
              <a:rPr lang="en-US" sz="2000" spc="-4" dirty="0">
                <a:solidFill>
                  <a:schemeClr val="dk1"/>
                </a:solidFill>
                <a:latin typeface="+mj-lt"/>
              </a:rPr>
              <a:t> in case </a:t>
            </a:r>
            <a:r>
              <a:rPr lang="en-US" sz="2000" spc="-4" dirty="0" err="1" smtClean="0">
                <a:solidFill>
                  <a:schemeClr val="dk1"/>
                </a:solidFill>
                <a:latin typeface="+mj-lt"/>
              </a:rPr>
              <a:t>legali</a:t>
            </a:r>
            <a:r>
              <a:rPr lang="en-US" sz="2000" spc="-4" dirty="0">
                <a:solidFill>
                  <a:schemeClr val="dk1"/>
                </a:solidFill>
                <a:latin typeface="+mj-lt"/>
              </a:rPr>
              <a:t> </a:t>
            </a:r>
            <a:r>
              <a:rPr lang="en-US" sz="2000" spc="-4" dirty="0" smtClean="0">
                <a:solidFill>
                  <a:schemeClr val="dk1"/>
                </a:solidFill>
                <a:latin typeface="+mj-lt"/>
              </a:rPr>
              <a:t>da parte </a:t>
            </a:r>
            <a:r>
              <a:rPr lang="en-US" sz="2000" spc="-4" dirty="0" err="1" smtClean="0">
                <a:solidFill>
                  <a:schemeClr val="dk1"/>
                </a:solidFill>
                <a:latin typeface="+mj-lt"/>
              </a:rPr>
              <a:t>degli</a:t>
            </a:r>
            <a:r>
              <a:rPr lang="en-US" sz="2000" spc="-4" dirty="0" smtClean="0">
                <a:solidFill>
                  <a:schemeClr val="dk1"/>
                </a:solidFill>
                <a:latin typeface="+mj-lt"/>
              </a:rPr>
              <a:t> </a:t>
            </a:r>
            <a:r>
              <a:rPr lang="en-US" sz="2000" spc="-4" dirty="0" err="1" smtClean="0">
                <a:solidFill>
                  <a:schemeClr val="dk1"/>
                </a:solidFill>
                <a:latin typeface="+mj-lt"/>
              </a:rPr>
              <a:t>utenti</a:t>
            </a:r>
            <a:r>
              <a:rPr lang="en-US" sz="2000" spc="-4" dirty="0" smtClean="0">
                <a:solidFill>
                  <a:schemeClr val="dk1"/>
                </a:solidFill>
                <a:latin typeface="+mj-lt"/>
              </a:rPr>
              <a:t>.</a:t>
            </a:r>
            <a:endParaRPr lang="en-US" sz="2000" spc="-4" dirty="0">
              <a:solidFill>
                <a:schemeClr val="dk1"/>
              </a:solidFill>
              <a:latin typeface="+mj-lt"/>
            </a:endParaRPr>
          </a:p>
          <a:p>
            <a:pPr lvl="0" eaLnBrk="0" hangingPunct="0">
              <a:spcBef>
                <a:spcPct val="30000"/>
              </a:spcBef>
              <a:defRPr/>
            </a:pPr>
            <a:endParaRPr lang="it-IT" sz="2000" spc="-4" dirty="0">
              <a:solidFill>
                <a:schemeClr val="dk1"/>
              </a:solidFill>
              <a:latin typeface="+mj-lt"/>
            </a:endParaRPr>
          </a:p>
          <a:p>
            <a:pPr lvl="0" eaLnBrk="0" hangingPunct="0">
              <a:spcBef>
                <a:spcPct val="30000"/>
              </a:spcBef>
              <a:defRPr/>
            </a:pPr>
            <a:r>
              <a:rPr lang="it-IT" sz="2000" b="1" dirty="0">
                <a:solidFill>
                  <a:schemeClr val="dk1"/>
                </a:solidFill>
                <a:latin typeface="+mj-lt"/>
              </a:rPr>
              <a:t>2015 - Furti di </a:t>
            </a:r>
            <a:r>
              <a:rPr lang="it-IT" sz="2000" b="1" dirty="0" smtClean="0">
                <a:solidFill>
                  <a:schemeClr val="dk1"/>
                </a:solidFill>
                <a:latin typeface="+mj-lt"/>
              </a:rPr>
              <a:t>identità: </a:t>
            </a:r>
            <a:r>
              <a:rPr lang="it-IT" sz="2000" dirty="0">
                <a:solidFill>
                  <a:schemeClr val="dk1"/>
                </a:solidFill>
                <a:latin typeface="+mj-lt"/>
              </a:rPr>
              <a:t>Nel 2015 un articolo del Washington </a:t>
            </a:r>
            <a:r>
              <a:rPr lang="it-IT" sz="2000" dirty="0" smtClean="0">
                <a:solidFill>
                  <a:schemeClr val="dk1"/>
                </a:solidFill>
                <a:latin typeface="+mj-lt"/>
              </a:rPr>
              <a:t>Post ha rivelato </a:t>
            </a:r>
            <a:r>
              <a:rPr lang="it-IT" sz="2000" dirty="0">
                <a:solidFill>
                  <a:schemeClr val="dk1"/>
                </a:solidFill>
                <a:latin typeface="+mj-lt"/>
              </a:rPr>
              <a:t>come i dati sensibili di 21.5 milioni di cittadini americani (inclusi i codici fiscali e le impronte digitali) </a:t>
            </a:r>
            <a:r>
              <a:rPr lang="it-IT" sz="2000" dirty="0" smtClean="0">
                <a:solidFill>
                  <a:schemeClr val="dk1"/>
                </a:solidFill>
                <a:latin typeface="+mj-lt"/>
              </a:rPr>
              <a:t>fossero </a:t>
            </a:r>
            <a:r>
              <a:rPr lang="it-IT" sz="2000" dirty="0">
                <a:solidFill>
                  <a:schemeClr val="dk1"/>
                </a:solidFill>
                <a:latin typeface="+mj-lt"/>
              </a:rPr>
              <a:t>stati rubati dai database di uno degli uffici governativi. Indiscrezioni, davano il governo cinese come possibile </a:t>
            </a:r>
            <a:r>
              <a:rPr lang="it-IT" sz="2000" dirty="0" smtClean="0">
                <a:solidFill>
                  <a:schemeClr val="dk1"/>
                </a:solidFill>
                <a:latin typeface="+mj-lt"/>
              </a:rPr>
              <a:t>mandante dell'attacco. </a:t>
            </a:r>
            <a:r>
              <a:rPr lang="it-IT" sz="2000" dirty="0">
                <a:solidFill>
                  <a:schemeClr val="dk1"/>
                </a:solidFill>
                <a:latin typeface="+mj-lt"/>
              </a:rPr>
              <a:t>Un attacco simile fu portato </a:t>
            </a:r>
            <a:r>
              <a:rPr lang="it-IT" sz="2000" dirty="0" smtClean="0">
                <a:solidFill>
                  <a:schemeClr val="dk1"/>
                </a:solidFill>
                <a:latin typeface="+mj-lt"/>
              </a:rPr>
              <a:t>due anni dopo ai </a:t>
            </a:r>
            <a:r>
              <a:rPr lang="it-IT" sz="2000" dirty="0">
                <a:solidFill>
                  <a:schemeClr val="dk1"/>
                </a:solidFill>
                <a:latin typeface="+mj-lt"/>
              </a:rPr>
              <a:t>danni di </a:t>
            </a:r>
            <a:r>
              <a:rPr lang="it-IT" sz="2000" dirty="0" err="1" smtClean="0">
                <a:solidFill>
                  <a:schemeClr val="dk1"/>
                </a:solidFill>
                <a:latin typeface="+mj-lt"/>
              </a:rPr>
              <a:t>Equifax</a:t>
            </a:r>
            <a:r>
              <a:rPr lang="it-IT" sz="2000" dirty="0" smtClean="0">
                <a:solidFill>
                  <a:schemeClr val="dk1"/>
                </a:solidFill>
                <a:latin typeface="+mj-lt"/>
              </a:rPr>
              <a:t>, </a:t>
            </a:r>
            <a:r>
              <a:rPr lang="it-IT" sz="2000" dirty="0">
                <a:solidFill>
                  <a:schemeClr val="dk1"/>
                </a:solidFill>
                <a:latin typeface="+mj-lt"/>
              </a:rPr>
              <a:t>quando la società dichiarò un possibile accesso non autorizzato ad oltre </a:t>
            </a:r>
            <a:r>
              <a:rPr lang="it-IT" sz="2000" dirty="0">
                <a:latin typeface="+mj-lt"/>
              </a:rPr>
              <a:t>145,5 milioni di dati personali dei propri clienti</a:t>
            </a:r>
            <a:r>
              <a:rPr lang="it-IT" sz="2000" dirty="0" smtClean="0">
                <a:latin typeface="+mj-lt"/>
              </a:rPr>
              <a:t>.</a:t>
            </a:r>
            <a:endParaRPr lang="it-IT" sz="2000" dirty="0">
              <a:solidFill>
                <a:schemeClr val="dk1"/>
              </a:solidFill>
              <a:latin typeface="+mj-lt"/>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22</a:t>
            </a:fld>
            <a:endParaRPr lang="it-IT"/>
          </a:p>
        </p:txBody>
      </p:sp>
    </p:spTree>
    <p:extLst>
      <p:ext uri="{BB962C8B-B14F-4D97-AF65-F5344CB8AC3E}">
        <p14:creationId xmlns:p14="http://schemas.microsoft.com/office/powerpoint/2010/main" val="5046694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(Spiegazione del grafico precedente)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827919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lvl="0" eaLnBrk="0" hangingPunct="0">
              <a:spcBef>
                <a:spcPct val="30000"/>
              </a:spcBef>
              <a:defRPr/>
            </a:pPr>
            <a:r>
              <a:rPr lang="en-US" sz="2000" b="1" spc="-4" dirty="0" smtClean="0">
                <a:solidFill>
                  <a:schemeClr val="dk1"/>
                </a:solidFill>
                <a:latin typeface="+mj-lt"/>
              </a:rPr>
              <a:t>2016 </a:t>
            </a:r>
            <a:r>
              <a:rPr lang="en-US" sz="2000" b="1" spc="-4" dirty="0">
                <a:solidFill>
                  <a:schemeClr val="dk1"/>
                </a:solidFill>
                <a:latin typeface="+mj-lt"/>
              </a:rPr>
              <a:t>– </a:t>
            </a:r>
            <a:r>
              <a:rPr lang="en-US" sz="2000" b="1" spc="-4" dirty="0" err="1">
                <a:solidFill>
                  <a:schemeClr val="dk1"/>
                </a:solidFill>
                <a:latin typeface="+mj-lt"/>
              </a:rPr>
              <a:t>Wikileaks</a:t>
            </a:r>
            <a:r>
              <a:rPr lang="en-US" sz="2000" b="1" spc="-4" dirty="0">
                <a:solidFill>
                  <a:schemeClr val="dk1"/>
                </a:solidFill>
                <a:latin typeface="+mj-lt"/>
              </a:rPr>
              <a:t>: </a:t>
            </a:r>
            <a:r>
              <a:rPr lang="it-IT" sz="2000" spc="-4" dirty="0" err="1">
                <a:solidFill>
                  <a:schemeClr val="dk1"/>
                </a:solidFill>
                <a:latin typeface="+mj-lt"/>
              </a:rPr>
              <a:t>WikiLeaks</a:t>
            </a:r>
            <a:r>
              <a:rPr lang="it-IT" sz="2000" spc="-4" dirty="0">
                <a:solidFill>
                  <a:schemeClr val="dk1"/>
                </a:solidFill>
                <a:latin typeface="+mj-lt"/>
              </a:rPr>
              <a:t> è un'organizzazione internazionale senza scopo di lucro che pubblica informazioni segrete e fughe di notizie fornite da fonti anonime. </a:t>
            </a:r>
            <a:r>
              <a:rPr lang="it-IT" sz="2000" dirty="0">
                <a:latin typeface="+mj-lt"/>
              </a:rPr>
              <a:t>Durante la campagna elettorale per l'elezione del presidente degli Stati Uniti del 2016, </a:t>
            </a:r>
            <a:r>
              <a:rPr lang="it-IT" sz="2000" dirty="0" err="1">
                <a:latin typeface="+mj-lt"/>
              </a:rPr>
              <a:t>WikiLeaks</a:t>
            </a:r>
            <a:r>
              <a:rPr lang="it-IT" sz="2000" dirty="0">
                <a:latin typeface="+mj-lt"/>
              </a:rPr>
              <a:t> è divenuta famosa per aver pubblicato </a:t>
            </a:r>
            <a:r>
              <a:rPr lang="it-IT" sz="2000" dirty="0" smtClean="0">
                <a:latin typeface="+mj-lt"/>
              </a:rPr>
              <a:t>email </a:t>
            </a:r>
            <a:r>
              <a:rPr lang="it-IT" sz="2000" dirty="0">
                <a:latin typeface="+mj-lt"/>
              </a:rPr>
              <a:t>e altri documenti dal Partito Democratico, causando </a:t>
            </a:r>
            <a:r>
              <a:rPr lang="it-IT" sz="2000" dirty="0" smtClean="0">
                <a:latin typeface="+mj-lt"/>
              </a:rPr>
              <a:t>un danno </a:t>
            </a:r>
            <a:r>
              <a:rPr lang="it-IT" sz="2000" dirty="0">
                <a:latin typeface="+mj-lt"/>
              </a:rPr>
              <a:t>d'immagine </a:t>
            </a:r>
            <a:r>
              <a:rPr lang="it-IT" sz="2000" dirty="0" smtClean="0">
                <a:latin typeface="+mj-lt"/>
              </a:rPr>
              <a:t>per la candidata Hillary </a:t>
            </a:r>
            <a:r>
              <a:rPr lang="it-IT" sz="2000" dirty="0">
                <a:latin typeface="+mj-lt"/>
              </a:rPr>
              <a:t>Clinton. Sempre </a:t>
            </a:r>
            <a:r>
              <a:rPr lang="it-IT" sz="2000" dirty="0" err="1">
                <a:latin typeface="+mj-lt"/>
              </a:rPr>
              <a:t>Wikileaks</a:t>
            </a:r>
            <a:r>
              <a:rPr lang="it-IT" sz="2000" dirty="0">
                <a:latin typeface="+mj-lt"/>
              </a:rPr>
              <a:t> è stata al centro dello scandalo dei Panama </a:t>
            </a:r>
            <a:r>
              <a:rPr lang="it-IT" sz="2000" dirty="0" err="1">
                <a:latin typeface="+mj-lt"/>
              </a:rPr>
              <a:t>Papers</a:t>
            </a:r>
            <a:r>
              <a:rPr lang="it-IT" sz="2000" dirty="0">
                <a:latin typeface="+mj-lt"/>
              </a:rPr>
              <a:t>, oltre 11,5 milioni di documenti trapelati che dettagliano informazioni finanziarie e legali di più di 200 mila </a:t>
            </a:r>
            <a:r>
              <a:rPr lang="it-IT" sz="2000" dirty="0" smtClean="0">
                <a:latin typeface="+mj-lt"/>
              </a:rPr>
              <a:t>persone </a:t>
            </a:r>
            <a:r>
              <a:rPr lang="it-IT" sz="2000" dirty="0">
                <a:latin typeface="+mj-lt"/>
              </a:rPr>
              <a:t>e società </a:t>
            </a:r>
            <a:r>
              <a:rPr lang="it-IT" sz="2000" dirty="0" smtClean="0">
                <a:latin typeface="+mj-lt"/>
              </a:rPr>
              <a:t>offshore a livello mondiale.</a:t>
            </a:r>
            <a:endParaRPr lang="it-IT" sz="2000" dirty="0">
              <a:latin typeface="+mj-lt"/>
            </a:endParaRPr>
          </a:p>
          <a:p>
            <a:pPr lvl="0" eaLnBrk="0" hangingPunct="0">
              <a:spcBef>
                <a:spcPct val="30000"/>
              </a:spcBef>
              <a:defRPr/>
            </a:pPr>
            <a:endParaRPr lang="it-IT" sz="2000" dirty="0">
              <a:latin typeface="+mj-lt"/>
            </a:endParaRPr>
          </a:p>
          <a:p>
            <a:pPr lvl="0" algn="just" eaLnBrk="0" hangingPunct="0">
              <a:spcBef>
                <a:spcPct val="30000"/>
              </a:spcBef>
              <a:defRPr/>
            </a:pPr>
            <a:r>
              <a:rPr lang="en-US" sz="2000" b="1" spc="-6" dirty="0">
                <a:solidFill>
                  <a:schemeClr val="dk1"/>
                </a:solidFill>
                <a:latin typeface="+mj-lt"/>
              </a:rPr>
              <a:t>2017 – </a:t>
            </a:r>
            <a:r>
              <a:rPr lang="en-US" sz="2000" b="1" spc="-6" dirty="0" err="1" smtClean="0">
                <a:solidFill>
                  <a:schemeClr val="dk1"/>
                </a:solidFill>
                <a:latin typeface="+mj-lt"/>
              </a:rPr>
              <a:t>Wannacry</a:t>
            </a:r>
            <a:r>
              <a:rPr lang="en-US" sz="2000" b="1" spc="-6" dirty="0" smtClean="0">
                <a:solidFill>
                  <a:schemeClr val="dk1"/>
                </a:solidFill>
                <a:latin typeface="+mj-lt"/>
              </a:rPr>
              <a:t>: </a:t>
            </a:r>
            <a:r>
              <a:rPr lang="en-US" sz="2000" spc="-6" dirty="0" err="1">
                <a:solidFill>
                  <a:schemeClr val="dk1"/>
                </a:solidFill>
                <a:latin typeface="+mj-lt"/>
              </a:rPr>
              <a:t>Nel</a:t>
            </a:r>
            <a:r>
              <a:rPr lang="en-US" sz="2000" spc="-6" dirty="0">
                <a:solidFill>
                  <a:schemeClr val="dk1"/>
                </a:solidFill>
                <a:latin typeface="+mj-lt"/>
              </a:rPr>
              <a:t> 2017 </a:t>
            </a:r>
            <a:r>
              <a:rPr lang="en-US" sz="2000" spc="-6" dirty="0" err="1">
                <a:solidFill>
                  <a:schemeClr val="dk1"/>
                </a:solidFill>
                <a:latin typeface="+mj-lt"/>
              </a:rPr>
              <a:t>si</a:t>
            </a:r>
            <a:r>
              <a:rPr lang="en-US" sz="2000" spc="-6" dirty="0">
                <a:solidFill>
                  <a:schemeClr val="dk1"/>
                </a:solidFill>
                <a:latin typeface="+mj-lt"/>
              </a:rPr>
              <a:t> è </a:t>
            </a:r>
            <a:r>
              <a:rPr lang="en-US" sz="2000" spc="-6" dirty="0" err="1">
                <a:solidFill>
                  <a:schemeClr val="dk1"/>
                </a:solidFill>
                <a:latin typeface="+mj-lt"/>
              </a:rPr>
              <a:t>assistito</a:t>
            </a:r>
            <a:r>
              <a:rPr lang="en-US" sz="2000" spc="-6">
                <a:solidFill>
                  <a:schemeClr val="dk1"/>
                </a:solidFill>
                <a:latin typeface="+mj-lt"/>
              </a:rPr>
              <a:t> </a:t>
            </a:r>
            <a:r>
              <a:rPr lang="en-US" sz="2000" spc="-6" smtClean="0">
                <a:solidFill>
                  <a:schemeClr val="dk1"/>
                </a:solidFill>
                <a:latin typeface="+mj-lt"/>
              </a:rPr>
              <a:t>al </a:t>
            </a:r>
            <a:r>
              <a:rPr lang="en-US" sz="2000" spc="-6" dirty="0" err="1" smtClean="0">
                <a:solidFill>
                  <a:schemeClr val="dk1"/>
                </a:solidFill>
                <a:latin typeface="+mj-lt"/>
              </a:rPr>
              <a:t>rilascio</a:t>
            </a:r>
            <a:r>
              <a:rPr lang="en-US" sz="2000" spc="-6" dirty="0" smtClean="0">
                <a:solidFill>
                  <a:schemeClr val="dk1"/>
                </a:solidFill>
                <a:latin typeface="+mj-lt"/>
              </a:rPr>
              <a:t> </a:t>
            </a:r>
            <a:r>
              <a:rPr lang="en-US" sz="2000" spc="-6" dirty="0">
                <a:solidFill>
                  <a:schemeClr val="dk1"/>
                </a:solidFill>
                <a:latin typeface="+mj-lt"/>
              </a:rPr>
              <a:t>del </a:t>
            </a:r>
            <a:r>
              <a:rPr lang="en-US" sz="2000" spc="-6" dirty="0" smtClean="0">
                <a:solidFill>
                  <a:schemeClr val="dk1"/>
                </a:solidFill>
                <a:latin typeface="+mj-lt"/>
              </a:rPr>
              <a:t>virus, </a:t>
            </a:r>
            <a:r>
              <a:rPr lang="en-US" sz="2000" spc="-6" dirty="0" err="1">
                <a:solidFill>
                  <a:schemeClr val="dk1"/>
                </a:solidFill>
                <a:latin typeface="+mj-lt"/>
              </a:rPr>
              <a:t>denominato</a:t>
            </a:r>
            <a:r>
              <a:rPr lang="en-US" sz="2000" spc="-6" dirty="0">
                <a:solidFill>
                  <a:schemeClr val="dk1"/>
                </a:solidFill>
                <a:latin typeface="+mj-lt"/>
              </a:rPr>
              <a:t> </a:t>
            </a:r>
            <a:r>
              <a:rPr lang="en-US" sz="2000" spc="-6" dirty="0" err="1">
                <a:solidFill>
                  <a:schemeClr val="dk1"/>
                </a:solidFill>
                <a:latin typeface="+mj-lt"/>
              </a:rPr>
              <a:t>WannaCry</a:t>
            </a:r>
            <a:r>
              <a:rPr lang="en-US" sz="2000" spc="-6" dirty="0">
                <a:solidFill>
                  <a:schemeClr val="dk1"/>
                </a:solidFill>
                <a:latin typeface="+mj-lt"/>
              </a:rPr>
              <a:t>. </a:t>
            </a:r>
            <a:r>
              <a:rPr lang="en-US" sz="2000" spc="-6" dirty="0" err="1" smtClean="0">
                <a:solidFill>
                  <a:schemeClr val="dk1"/>
                </a:solidFill>
                <a:latin typeface="+mj-lt"/>
              </a:rPr>
              <a:t>Sfruttando</a:t>
            </a:r>
            <a:r>
              <a:rPr lang="en-US" sz="2000" spc="-6" dirty="0" smtClean="0">
                <a:solidFill>
                  <a:schemeClr val="dk1"/>
                </a:solidFill>
                <a:latin typeface="+mj-lt"/>
              </a:rPr>
              <a:t> </a:t>
            </a:r>
            <a:r>
              <a:rPr lang="en-US" sz="2000" spc="-6" dirty="0" err="1" smtClean="0">
                <a:solidFill>
                  <a:schemeClr val="dk1"/>
                </a:solidFill>
                <a:latin typeface="+mj-lt"/>
              </a:rPr>
              <a:t>una</a:t>
            </a:r>
            <a:r>
              <a:rPr lang="en-US" sz="2000" spc="-6" dirty="0" smtClean="0">
                <a:solidFill>
                  <a:schemeClr val="dk1"/>
                </a:solidFill>
                <a:latin typeface="+mj-lt"/>
              </a:rPr>
              <a:t> </a:t>
            </a:r>
            <a:r>
              <a:rPr lang="en-US" sz="2000" spc="-6" dirty="0" err="1" smtClean="0">
                <a:solidFill>
                  <a:schemeClr val="dk1"/>
                </a:solidFill>
                <a:latin typeface="+mj-lt"/>
              </a:rPr>
              <a:t>falla</a:t>
            </a:r>
            <a:r>
              <a:rPr lang="en-US" sz="2000" spc="-6" dirty="0" smtClean="0">
                <a:solidFill>
                  <a:schemeClr val="dk1"/>
                </a:solidFill>
                <a:latin typeface="+mj-lt"/>
              </a:rPr>
              <a:t> </a:t>
            </a:r>
            <a:r>
              <a:rPr lang="en-US" sz="2000" spc="-6" dirty="0" err="1" smtClean="0">
                <a:solidFill>
                  <a:schemeClr val="dk1"/>
                </a:solidFill>
                <a:latin typeface="+mj-lt"/>
              </a:rPr>
              <a:t>dei</a:t>
            </a:r>
            <a:r>
              <a:rPr lang="en-US" sz="2000" spc="-6" dirty="0" smtClean="0">
                <a:solidFill>
                  <a:schemeClr val="dk1"/>
                </a:solidFill>
                <a:latin typeface="+mj-lt"/>
              </a:rPr>
              <a:t> </a:t>
            </a:r>
            <a:r>
              <a:rPr lang="en-US" sz="2000" spc="-6" dirty="0" err="1" smtClean="0">
                <a:solidFill>
                  <a:schemeClr val="dk1"/>
                </a:solidFill>
                <a:latin typeface="+mj-lt"/>
              </a:rPr>
              <a:t>sistemi</a:t>
            </a:r>
            <a:r>
              <a:rPr lang="en-US" sz="2000" spc="-6" dirty="0" smtClean="0">
                <a:solidFill>
                  <a:schemeClr val="dk1"/>
                </a:solidFill>
                <a:latin typeface="+mj-lt"/>
              </a:rPr>
              <a:t> Windows, </a:t>
            </a:r>
            <a:r>
              <a:rPr lang="en-US" sz="2000" spc="-6" dirty="0" err="1" smtClean="0">
                <a:solidFill>
                  <a:schemeClr val="dk1"/>
                </a:solidFill>
                <a:latin typeface="+mj-lt"/>
              </a:rPr>
              <a:t>il</a:t>
            </a:r>
            <a:r>
              <a:rPr lang="en-US" sz="2000" spc="-6" dirty="0" smtClean="0">
                <a:solidFill>
                  <a:schemeClr val="dk1"/>
                </a:solidFill>
                <a:latin typeface="+mj-lt"/>
              </a:rPr>
              <a:t> virus </a:t>
            </a:r>
            <a:r>
              <a:rPr lang="en-US" sz="2000" spc="-6" dirty="0" err="1" smtClean="0">
                <a:solidFill>
                  <a:schemeClr val="dk1"/>
                </a:solidFill>
                <a:latin typeface="+mj-lt"/>
              </a:rPr>
              <a:t>criptava</a:t>
            </a:r>
            <a:r>
              <a:rPr lang="en-US" sz="2000" spc="-6" dirty="0" smtClean="0">
                <a:solidFill>
                  <a:schemeClr val="dk1"/>
                </a:solidFill>
                <a:latin typeface="+mj-lt"/>
              </a:rPr>
              <a:t> </a:t>
            </a:r>
            <a:r>
              <a:rPr lang="en-US" sz="2000" spc="-6" dirty="0" err="1">
                <a:solidFill>
                  <a:schemeClr val="dk1"/>
                </a:solidFill>
                <a:latin typeface="+mj-lt"/>
              </a:rPr>
              <a:t>tutti</a:t>
            </a:r>
            <a:r>
              <a:rPr lang="en-US" sz="2000" spc="-6" dirty="0">
                <a:solidFill>
                  <a:schemeClr val="dk1"/>
                </a:solidFill>
                <a:latin typeface="+mj-lt"/>
              </a:rPr>
              <a:t> </a:t>
            </a:r>
            <a:r>
              <a:rPr lang="en-US" sz="2000" spc="-6" dirty="0" err="1">
                <a:solidFill>
                  <a:schemeClr val="dk1"/>
                </a:solidFill>
                <a:latin typeface="+mj-lt"/>
              </a:rPr>
              <a:t>i</a:t>
            </a:r>
            <a:r>
              <a:rPr lang="en-US" sz="2000" spc="-6" dirty="0">
                <a:solidFill>
                  <a:schemeClr val="dk1"/>
                </a:solidFill>
                <a:latin typeface="+mj-lt"/>
              </a:rPr>
              <a:t> </a:t>
            </a:r>
            <a:r>
              <a:rPr lang="en-US" sz="2000" spc="-6" dirty="0" err="1">
                <a:solidFill>
                  <a:schemeClr val="dk1"/>
                </a:solidFill>
                <a:latin typeface="+mj-lt"/>
              </a:rPr>
              <a:t>dati</a:t>
            </a:r>
            <a:r>
              <a:rPr lang="en-US" sz="2000" spc="-6" dirty="0">
                <a:solidFill>
                  <a:schemeClr val="dk1"/>
                </a:solidFill>
                <a:latin typeface="+mj-lt"/>
              </a:rPr>
              <a:t> </a:t>
            </a:r>
            <a:r>
              <a:rPr lang="en-US" sz="2000" spc="-6" dirty="0" err="1">
                <a:solidFill>
                  <a:schemeClr val="dk1"/>
                </a:solidFill>
                <a:latin typeface="+mj-lt"/>
              </a:rPr>
              <a:t>contenuti</a:t>
            </a:r>
            <a:r>
              <a:rPr lang="en-US" sz="2000" spc="-6" dirty="0">
                <a:solidFill>
                  <a:schemeClr val="dk1"/>
                </a:solidFill>
                <a:latin typeface="+mj-lt"/>
              </a:rPr>
              <a:t> </a:t>
            </a:r>
            <a:r>
              <a:rPr lang="en-US" sz="2000" spc="-6" dirty="0" err="1">
                <a:solidFill>
                  <a:schemeClr val="dk1"/>
                </a:solidFill>
                <a:latin typeface="+mj-lt"/>
              </a:rPr>
              <a:t>nell'hard</a:t>
            </a:r>
            <a:r>
              <a:rPr lang="en-US" sz="2000" spc="-6" dirty="0">
                <a:solidFill>
                  <a:schemeClr val="dk1"/>
                </a:solidFill>
                <a:latin typeface="+mj-lt"/>
              </a:rPr>
              <a:t> disk </a:t>
            </a:r>
            <a:r>
              <a:rPr lang="en-US" sz="2000" spc="-6" dirty="0" err="1">
                <a:solidFill>
                  <a:schemeClr val="dk1"/>
                </a:solidFill>
                <a:latin typeface="+mj-lt"/>
              </a:rPr>
              <a:t>dei</a:t>
            </a:r>
            <a:r>
              <a:rPr lang="en-US" sz="2000" spc="-6" dirty="0">
                <a:solidFill>
                  <a:schemeClr val="dk1"/>
                </a:solidFill>
                <a:latin typeface="+mj-lt"/>
              </a:rPr>
              <a:t> computer </a:t>
            </a:r>
            <a:r>
              <a:rPr lang="en-US" sz="2000" spc="-6" dirty="0" err="1">
                <a:solidFill>
                  <a:schemeClr val="dk1"/>
                </a:solidFill>
                <a:latin typeface="+mj-lt"/>
              </a:rPr>
              <a:t>infettati</a:t>
            </a:r>
            <a:r>
              <a:rPr lang="en-US" sz="2000" spc="-6" dirty="0">
                <a:solidFill>
                  <a:schemeClr val="dk1"/>
                </a:solidFill>
                <a:latin typeface="+mj-lt"/>
              </a:rPr>
              <a:t> e </a:t>
            </a:r>
            <a:r>
              <a:rPr lang="en-US" sz="2000" spc="-6" dirty="0" err="1">
                <a:solidFill>
                  <a:schemeClr val="dk1"/>
                </a:solidFill>
                <a:latin typeface="+mj-lt"/>
              </a:rPr>
              <a:t>richiedeva</a:t>
            </a:r>
            <a:r>
              <a:rPr lang="en-US" sz="2000" spc="-6" dirty="0">
                <a:solidFill>
                  <a:schemeClr val="dk1"/>
                </a:solidFill>
                <a:latin typeface="+mj-lt"/>
              </a:rPr>
              <a:t> </a:t>
            </a:r>
            <a:r>
              <a:rPr lang="en-US" sz="2000" spc="-6" dirty="0" err="1">
                <a:solidFill>
                  <a:schemeClr val="dk1"/>
                </a:solidFill>
                <a:latin typeface="+mj-lt"/>
              </a:rPr>
              <a:t>agli</a:t>
            </a:r>
            <a:r>
              <a:rPr lang="en-US" sz="2000" spc="-6" dirty="0">
                <a:solidFill>
                  <a:schemeClr val="dk1"/>
                </a:solidFill>
                <a:latin typeface="+mj-lt"/>
              </a:rPr>
              <a:t> </a:t>
            </a:r>
            <a:r>
              <a:rPr lang="en-US" sz="2000" spc="-6" dirty="0" err="1">
                <a:solidFill>
                  <a:schemeClr val="dk1"/>
                </a:solidFill>
                <a:latin typeface="+mj-lt"/>
              </a:rPr>
              <a:t>utenti</a:t>
            </a:r>
            <a:r>
              <a:rPr lang="en-US" sz="2000" spc="-6" dirty="0">
                <a:solidFill>
                  <a:schemeClr val="dk1"/>
                </a:solidFill>
                <a:latin typeface="+mj-lt"/>
              </a:rPr>
              <a:t> </a:t>
            </a:r>
            <a:r>
              <a:rPr lang="en-US" sz="2000" spc="-6" dirty="0" err="1">
                <a:solidFill>
                  <a:schemeClr val="dk1"/>
                </a:solidFill>
                <a:latin typeface="+mj-lt"/>
              </a:rPr>
              <a:t>il</a:t>
            </a:r>
            <a:r>
              <a:rPr lang="en-US" sz="2000" spc="-6" dirty="0">
                <a:solidFill>
                  <a:schemeClr val="dk1"/>
                </a:solidFill>
                <a:latin typeface="+mj-lt"/>
              </a:rPr>
              <a:t> </a:t>
            </a:r>
            <a:r>
              <a:rPr lang="en-US" sz="2000" spc="-6" dirty="0" err="1">
                <a:solidFill>
                  <a:schemeClr val="dk1"/>
                </a:solidFill>
                <a:latin typeface="+mj-lt"/>
              </a:rPr>
              <a:t>pagamento</a:t>
            </a:r>
            <a:r>
              <a:rPr lang="en-US" sz="2000" spc="-6" dirty="0">
                <a:solidFill>
                  <a:schemeClr val="dk1"/>
                </a:solidFill>
                <a:latin typeface="+mj-lt"/>
              </a:rPr>
              <a:t> di </a:t>
            </a:r>
            <a:r>
              <a:rPr lang="en-US" sz="2000" spc="-6" dirty="0" err="1">
                <a:solidFill>
                  <a:schemeClr val="dk1"/>
                </a:solidFill>
                <a:latin typeface="+mj-lt"/>
              </a:rPr>
              <a:t>una</a:t>
            </a:r>
            <a:r>
              <a:rPr lang="en-US" sz="2000" spc="-6" dirty="0">
                <a:solidFill>
                  <a:schemeClr val="dk1"/>
                </a:solidFill>
                <a:latin typeface="+mj-lt"/>
              </a:rPr>
              <a:t> </a:t>
            </a:r>
            <a:r>
              <a:rPr lang="en-US" sz="2000" spc="-6" dirty="0" err="1">
                <a:solidFill>
                  <a:schemeClr val="dk1"/>
                </a:solidFill>
                <a:latin typeface="+mj-lt"/>
              </a:rPr>
              <a:t>somma</a:t>
            </a:r>
            <a:r>
              <a:rPr lang="en-US" sz="2000" spc="-6" dirty="0">
                <a:solidFill>
                  <a:schemeClr val="dk1"/>
                </a:solidFill>
                <a:latin typeface="+mj-lt"/>
              </a:rPr>
              <a:t> in Bitcoin per </a:t>
            </a:r>
            <a:r>
              <a:rPr lang="en-US" sz="2000" spc="-6" dirty="0" err="1">
                <a:solidFill>
                  <a:schemeClr val="dk1"/>
                </a:solidFill>
                <a:latin typeface="+mj-lt"/>
              </a:rPr>
              <a:t>avere</a:t>
            </a:r>
            <a:r>
              <a:rPr lang="en-US" sz="2000" spc="-6" dirty="0">
                <a:solidFill>
                  <a:schemeClr val="dk1"/>
                </a:solidFill>
                <a:latin typeface="+mj-lt"/>
              </a:rPr>
              <a:t> la </a:t>
            </a:r>
            <a:r>
              <a:rPr lang="en-US" sz="2000" spc="-6" dirty="0" err="1">
                <a:solidFill>
                  <a:schemeClr val="dk1"/>
                </a:solidFill>
                <a:latin typeface="+mj-lt"/>
              </a:rPr>
              <a:t>chiave</a:t>
            </a:r>
            <a:r>
              <a:rPr lang="en-US" sz="2000" spc="-6" dirty="0">
                <a:solidFill>
                  <a:schemeClr val="dk1"/>
                </a:solidFill>
                <a:latin typeface="+mj-lt"/>
              </a:rPr>
              <a:t> di </a:t>
            </a:r>
            <a:r>
              <a:rPr lang="en-US" sz="2000" spc="-6" dirty="0" err="1">
                <a:solidFill>
                  <a:schemeClr val="dk1"/>
                </a:solidFill>
                <a:latin typeface="+mj-lt"/>
              </a:rPr>
              <a:t>sblocco</a:t>
            </a:r>
            <a:r>
              <a:rPr lang="en-US" sz="2000" spc="-6" dirty="0">
                <a:solidFill>
                  <a:schemeClr val="dk1"/>
                </a:solidFill>
                <a:latin typeface="+mj-lt"/>
              </a:rPr>
              <a:t>. </a:t>
            </a:r>
            <a:r>
              <a:rPr lang="it-IT" sz="2000" dirty="0">
                <a:latin typeface="+mj-lt"/>
              </a:rPr>
              <a:t>Gli esperti sconsigliarono fin da subito agli utenti interessati di pagare il </a:t>
            </a:r>
            <a:r>
              <a:rPr lang="it-IT" sz="2000" dirty="0" smtClean="0">
                <a:latin typeface="+mj-lt"/>
              </a:rPr>
              <a:t>riscatto, </a:t>
            </a:r>
            <a:r>
              <a:rPr lang="it-IT" sz="2000" dirty="0">
                <a:latin typeface="+mj-lt"/>
              </a:rPr>
              <a:t>a causa della mancanza di segnalazioni di persone che ricevevano indietro i loro dati dopo il pagamento. L'attacco ha avuto vita breve, ma impatti significativi, in quanto Microsoft rilasciò un aggiornamento del sistema pochi giorni dopo la diffusione del virus, volto proprio a coprire la falla del sistema utilizzata dal virus per diffondersi</a:t>
            </a:r>
            <a:r>
              <a:rPr lang="it-IT" sz="2000" dirty="0" smtClean="0">
                <a:latin typeface="+mj-lt"/>
              </a:rPr>
              <a:t>.</a:t>
            </a:r>
            <a:endParaRPr lang="it-IT" sz="2000" dirty="0">
              <a:latin typeface="+mj-lt"/>
            </a:endParaRPr>
          </a:p>
          <a:p>
            <a:endParaRPr lang="it-IT" sz="2000" dirty="0">
              <a:latin typeface="+mj-lt"/>
            </a:endParaRPr>
          </a:p>
          <a:p>
            <a:r>
              <a:rPr lang="it-IT" sz="2000" dirty="0" smtClean="0">
                <a:latin typeface="+mj-lt"/>
              </a:rPr>
              <a:t>Per gli interessati, un </a:t>
            </a:r>
            <a:r>
              <a:rPr lang="it-IT" sz="2000" dirty="0">
                <a:latin typeface="+mj-lt"/>
              </a:rPr>
              <a:t>elenco più dettagliato dei </a:t>
            </a:r>
            <a:r>
              <a:rPr lang="it-IT" sz="2000" dirty="0" err="1">
                <a:latin typeface="+mj-lt"/>
              </a:rPr>
              <a:t>cyberattacchi</a:t>
            </a:r>
            <a:r>
              <a:rPr lang="it-IT" sz="2000" dirty="0">
                <a:latin typeface="+mj-lt"/>
              </a:rPr>
              <a:t> nel corso dei decenni è disponibile al seguente sito: https://</a:t>
            </a:r>
            <a:r>
              <a:rPr lang="it-IT" sz="2000" dirty="0" smtClean="0">
                <a:latin typeface="+mj-lt"/>
              </a:rPr>
              <a:t>en.wikipedia.org/wiki/Timeline_of_computer_security_hacker_history</a:t>
            </a:r>
            <a:endParaRPr lang="it-IT" sz="2000" dirty="0">
              <a:latin typeface="+mj-lt"/>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23</a:t>
            </a:fld>
            <a:endParaRPr lang="it-IT"/>
          </a:p>
        </p:txBody>
      </p:sp>
    </p:spTree>
    <p:extLst>
      <p:ext uri="{BB962C8B-B14F-4D97-AF65-F5344CB8AC3E}">
        <p14:creationId xmlns:p14="http://schemas.microsoft.com/office/powerpoint/2010/main" val="2714180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1 – Test 1</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341632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1</a:t>
            </a:r>
            <a:r>
              <a:rPr lang="it-IT" sz="2000" dirty="0" smtClean="0"/>
              <a:t>: Quando è </a:t>
            </a:r>
            <a:r>
              <a:rPr lang="it-IT" sz="2000" dirty="0" smtClean="0">
                <a:cs typeface="Arial" charset="0"/>
              </a:rPr>
              <a:t>stato lanciato il primo attacco informatico lanciato nella storia?</a:t>
            </a:r>
            <a:endParaRPr lang="it-IT" sz="2000" dirty="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Agli inizi del Novecento</a:t>
            </a:r>
            <a:endParaRPr lang="it-IT" sz="2000" b="1" dirty="0"/>
          </a:p>
          <a:p>
            <a:pPr marL="457200" indent="-457200" algn="just">
              <a:lnSpc>
                <a:spcPct val="120000"/>
              </a:lnSpc>
              <a:buFont typeface="+mj-lt"/>
              <a:buAutoNum type="arabicParenR"/>
            </a:pPr>
            <a:r>
              <a:rPr lang="it-IT" sz="2000" dirty="0"/>
              <a:t>Agli inizi </a:t>
            </a:r>
            <a:r>
              <a:rPr lang="it-IT" sz="2000" dirty="0" smtClean="0"/>
              <a:t>degli anni Sessanta</a:t>
            </a:r>
            <a:endParaRPr lang="it-IT" sz="2000" dirty="0"/>
          </a:p>
          <a:p>
            <a:pPr marL="457200" indent="-457200" algn="just">
              <a:lnSpc>
                <a:spcPct val="120000"/>
              </a:lnSpc>
              <a:buFont typeface="+mj-lt"/>
              <a:buAutoNum type="arabicParenR"/>
            </a:pPr>
            <a:r>
              <a:rPr lang="it-IT" sz="2000" dirty="0"/>
              <a:t>Agli inizi degli anni </a:t>
            </a:r>
            <a:r>
              <a:rPr lang="it-IT" sz="2000" dirty="0" smtClean="0"/>
              <a:t>Ottanta</a:t>
            </a:r>
            <a:endParaRPr lang="it-IT" sz="2000" dirty="0"/>
          </a:p>
          <a:p>
            <a:pPr marL="457200" indent="-457200" algn="just">
              <a:lnSpc>
                <a:spcPct val="120000"/>
              </a:lnSpc>
              <a:buFont typeface="+mj-lt"/>
              <a:buAutoNum type="arabicParenR"/>
            </a:pPr>
            <a:r>
              <a:rPr lang="it-IT" sz="2000" dirty="0" smtClean="0"/>
              <a:t>Nel 1993</a:t>
            </a:r>
            <a:endParaRPr lang="it-IT" sz="2000" dirty="0"/>
          </a:p>
          <a:p>
            <a:pPr marL="457200" indent="-457200" algn="just">
              <a:lnSpc>
                <a:spcPct val="120000"/>
              </a:lnSpc>
              <a:buFont typeface="+mj-lt"/>
              <a:buAutoNum type="arabicParenR"/>
            </a:pPr>
            <a:endParaRPr lang="it-IT" sz="2000" dirty="0">
              <a:cs typeface="Arial" charset="0"/>
            </a:endParaRPr>
          </a:p>
          <a:p>
            <a:pPr algn="just">
              <a:lnSpc>
                <a:spcPct val="120000"/>
              </a:lnSpc>
              <a:defRPr/>
            </a:pP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24</a:t>
            </a:fld>
            <a:endParaRPr lang="it-IT"/>
          </a:p>
        </p:txBody>
      </p:sp>
    </p:spTree>
    <p:extLst>
      <p:ext uri="{BB962C8B-B14F-4D97-AF65-F5344CB8AC3E}">
        <p14:creationId xmlns:p14="http://schemas.microsoft.com/office/powerpoint/2010/main" val="3376662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1 – Test 2</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267765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a:t>
            </a:r>
            <a:r>
              <a:rPr lang="it-IT" sz="2000" dirty="0" smtClean="0"/>
              <a:t>2: </a:t>
            </a:r>
            <a:r>
              <a:rPr lang="it-IT" sz="2000" dirty="0" smtClean="0">
                <a:cs typeface="Arial" charset="0"/>
              </a:rPr>
              <a:t>Cosa è "ARPANET"?</a:t>
            </a:r>
          </a:p>
          <a:p>
            <a:pPr algn="just">
              <a:lnSpc>
                <a:spcPct val="120000"/>
              </a:lnSpc>
            </a:pPr>
            <a:endParaRPr lang="it-IT" sz="2000" dirty="0"/>
          </a:p>
          <a:p>
            <a:pPr marL="457200" indent="-457200" algn="just">
              <a:lnSpc>
                <a:spcPct val="120000"/>
              </a:lnSpc>
              <a:buFont typeface="+mj-lt"/>
              <a:buAutoNum type="arabicParenR"/>
            </a:pPr>
            <a:r>
              <a:rPr lang="it-IT" sz="2000" b="1" dirty="0" smtClean="0"/>
              <a:t>Il </a:t>
            </a:r>
            <a:r>
              <a:rPr lang="it-IT" sz="2000" b="1" dirty="0"/>
              <a:t>precursore dell'attuale rete internet</a:t>
            </a:r>
            <a:endParaRPr lang="it-IT" sz="2000" b="1" dirty="0" smtClean="0"/>
          </a:p>
          <a:p>
            <a:pPr marL="457200" indent="-457200" algn="just">
              <a:lnSpc>
                <a:spcPct val="120000"/>
              </a:lnSpc>
              <a:buFont typeface="+mj-lt"/>
              <a:buAutoNum type="arabicParenR"/>
            </a:pPr>
            <a:r>
              <a:rPr lang="it-IT" sz="2000" dirty="0" smtClean="0"/>
              <a:t>Una tipologia di virus informatico</a:t>
            </a:r>
            <a:endParaRPr lang="it-IT" sz="2000" dirty="0"/>
          </a:p>
          <a:p>
            <a:pPr marL="457200" indent="-457200" algn="just">
              <a:lnSpc>
                <a:spcPct val="120000"/>
              </a:lnSpc>
              <a:buFont typeface="+mj-lt"/>
              <a:buAutoNum type="arabicParenR"/>
            </a:pPr>
            <a:r>
              <a:rPr lang="it-IT" sz="2000" dirty="0" smtClean="0"/>
              <a:t>Una tipologia di </a:t>
            </a:r>
            <a:r>
              <a:rPr lang="it-IT" sz="2000" dirty="0" err="1" smtClean="0"/>
              <a:t>malware</a:t>
            </a:r>
            <a:endParaRPr lang="it-IT" sz="2000" dirty="0" smtClean="0"/>
          </a:p>
          <a:p>
            <a:pPr marL="457200" indent="-457200" algn="just">
              <a:lnSpc>
                <a:spcPct val="120000"/>
              </a:lnSpc>
              <a:buFont typeface="+mj-lt"/>
              <a:buAutoNum type="arabicParenR"/>
            </a:pPr>
            <a:r>
              <a:rPr lang="it-IT" sz="2000" dirty="0" smtClean="0">
                <a:cs typeface="Arial" charset="0"/>
              </a:rPr>
              <a:t>Il nome in codice di un hacker</a:t>
            </a:r>
          </a:p>
          <a:p>
            <a:pPr algn="just">
              <a:lnSpc>
                <a:spcPct val="120000"/>
              </a:lnSpc>
              <a:defRPr/>
            </a:pP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25</a:t>
            </a:fld>
            <a:endParaRPr lang="it-IT"/>
          </a:p>
        </p:txBody>
      </p:sp>
    </p:spTree>
    <p:extLst>
      <p:ext uri="{BB962C8B-B14F-4D97-AF65-F5344CB8AC3E}">
        <p14:creationId xmlns:p14="http://schemas.microsoft.com/office/powerpoint/2010/main" val="2669009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1 – Test 3</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378565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Domanda 3: Quale della seguenti affermazioni riguardo ai furti di identità è errata</a:t>
            </a:r>
            <a:r>
              <a:rPr lang="it-IT" sz="2000" dirty="0" smtClean="0"/>
              <a:t>?</a:t>
            </a:r>
          </a:p>
          <a:p>
            <a:pPr algn="just">
              <a:lnSpc>
                <a:spcPct val="120000"/>
              </a:lnSpc>
              <a:defRPr/>
            </a:pPr>
            <a:endParaRPr lang="it-IT" sz="2000" dirty="0">
              <a:cs typeface="Arial" charset="0"/>
            </a:endParaRPr>
          </a:p>
          <a:p>
            <a:pPr marL="457200" indent="-457200" algn="just">
              <a:lnSpc>
                <a:spcPct val="120000"/>
              </a:lnSpc>
              <a:buFont typeface="+mj-lt"/>
              <a:buAutoNum type="arabicParenR"/>
            </a:pPr>
            <a:r>
              <a:rPr lang="it-IT" sz="2000" b="1" dirty="0" smtClean="0"/>
              <a:t>I governi non hanno mai subito furti di dati sensibili nei propri database</a:t>
            </a:r>
            <a:endParaRPr lang="it-IT" sz="2000" b="1" dirty="0"/>
          </a:p>
          <a:p>
            <a:pPr marL="457200" indent="-457200" algn="just">
              <a:lnSpc>
                <a:spcPct val="120000"/>
              </a:lnSpc>
              <a:buFont typeface="+mj-lt"/>
              <a:buAutoNum type="arabicParenR"/>
            </a:pPr>
            <a:r>
              <a:rPr lang="it-IT" sz="2000" dirty="0" smtClean="0"/>
              <a:t>Gli hacker sono interessati a rubare le identità degli utenti</a:t>
            </a:r>
            <a:endParaRPr lang="it-IT" sz="2000" dirty="0"/>
          </a:p>
          <a:p>
            <a:pPr marL="457200" indent="-457200" algn="just">
              <a:lnSpc>
                <a:spcPct val="120000"/>
              </a:lnSpc>
              <a:buFont typeface="+mj-lt"/>
              <a:buAutoNum type="arabicParenR"/>
            </a:pPr>
            <a:r>
              <a:rPr lang="it-IT" sz="2000" dirty="0" smtClean="0"/>
              <a:t>Alcune volte le identità rubate da un gruppo di hacker, vengono rivendute ad altri malintenzionati</a:t>
            </a:r>
            <a:endParaRPr lang="it-IT" sz="2000" dirty="0"/>
          </a:p>
          <a:p>
            <a:pPr marL="457200" indent="-457200" algn="just">
              <a:lnSpc>
                <a:spcPct val="120000"/>
              </a:lnSpc>
              <a:buFont typeface="+mj-lt"/>
              <a:buAutoNum type="arabicParenR"/>
            </a:pPr>
            <a:r>
              <a:rPr lang="it-IT" sz="2000" dirty="0" smtClean="0"/>
              <a:t>Il furto di identità può causare serie conseguenze negative per l'utente colpito</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26</a:t>
            </a:fld>
            <a:endParaRPr lang="it-IT"/>
          </a:p>
        </p:txBody>
      </p:sp>
    </p:spTree>
    <p:extLst>
      <p:ext uri="{BB962C8B-B14F-4D97-AF65-F5344CB8AC3E}">
        <p14:creationId xmlns:p14="http://schemas.microsoft.com/office/powerpoint/2010/main" val="2176503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Perché parlare di sicurezza informatica</a:t>
            </a: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Per comprendere dunque appieno l'importanza di proteggere i dati in nostro possesso e mettere in atto le relative contromisure, occorre iniziare a porci alcune semplici domande, come ad esempio… </a:t>
            </a:r>
          </a:p>
          <a:p>
            <a:pPr algn="just">
              <a:lnSpc>
                <a:spcPct val="120000"/>
              </a:lnSpc>
              <a:defRPr/>
            </a:pPr>
            <a:endParaRPr lang="it-IT" sz="2000" dirty="0">
              <a:cs typeface="Arial" charset="0"/>
            </a:endParaRPr>
          </a:p>
          <a:p>
            <a:pPr marL="342900" indent="-342900" algn="just">
              <a:lnSpc>
                <a:spcPct val="120000"/>
              </a:lnSpc>
              <a:buFont typeface="Arial" panose="020B0604020202020204" pitchFamily="34" charset="0"/>
              <a:buChar char="•"/>
              <a:defRPr/>
            </a:pPr>
            <a:r>
              <a:rPr lang="it-IT" sz="2000" dirty="0">
                <a:cs typeface="Arial" charset="0"/>
              </a:rPr>
              <a:t>Perché è importante parlare di sicurezza informatica? </a:t>
            </a:r>
          </a:p>
          <a:p>
            <a:pPr marL="342900" indent="-342900" algn="just">
              <a:lnSpc>
                <a:spcPct val="120000"/>
              </a:lnSpc>
              <a:buFont typeface="Arial" panose="020B0604020202020204" pitchFamily="34" charset="0"/>
              <a:buChar char="•"/>
              <a:defRPr/>
            </a:pPr>
            <a:r>
              <a:rPr lang="it-IT" sz="2000" dirty="0">
                <a:cs typeface="Arial" charset="0"/>
              </a:rPr>
              <a:t>Quali sono gli ambiti di competenza che la sicurezza informatica tocca?</a:t>
            </a:r>
          </a:p>
          <a:p>
            <a:pPr marL="342900" indent="-342900" algn="just">
              <a:lnSpc>
                <a:spcPct val="120000"/>
              </a:lnSpc>
              <a:buFont typeface="Arial" panose="020B0604020202020204" pitchFamily="34" charset="0"/>
              <a:buChar char="•"/>
              <a:defRPr/>
            </a:pPr>
            <a:r>
              <a:rPr lang="it-IT" sz="2000" dirty="0">
                <a:cs typeface="Arial" charset="0"/>
              </a:rPr>
              <a:t>Come si mette in piedi un sistema di sicurezza informatica in ambito professionale?</a:t>
            </a:r>
          </a:p>
          <a:p>
            <a:pPr marL="342900" indent="-342900" algn="just">
              <a:lnSpc>
                <a:spcPct val="120000"/>
              </a:lnSpc>
              <a:buFont typeface="Arial" panose="020B0604020202020204" pitchFamily="34" charset="0"/>
              <a:buChar char="•"/>
              <a:defRPr/>
            </a:pPr>
            <a:r>
              <a:rPr lang="it-IT" sz="2000" dirty="0">
                <a:cs typeface="Arial" charset="0"/>
              </a:rPr>
              <a:t>Chi sono i soggetti interessati a sviluppare (e gestire) sistemi di sicurezza informatica?</a:t>
            </a:r>
          </a:p>
          <a:p>
            <a:pPr algn="just">
              <a:lnSpc>
                <a:spcPct val="120000"/>
              </a:lnSpc>
              <a:defRPr/>
            </a:pPr>
            <a:endParaRPr lang="it-IT" sz="2000" dirty="0">
              <a:cs typeface="Arial" charset="0"/>
            </a:endParaRPr>
          </a:p>
          <a:p>
            <a:pPr algn="just">
              <a:lnSpc>
                <a:spcPct val="120000"/>
              </a:lnSpc>
              <a:defRPr/>
            </a:pPr>
            <a:r>
              <a:rPr lang="it-IT" sz="2000" dirty="0">
                <a:cs typeface="Arial" charset="0"/>
              </a:rPr>
              <a:t>Rispondere in maniera chiara alle domande sopra riportate risulta essere dunque essenziale per capire come realizzare correttamente un efficace sistema di protezione dei dati in nostro possesso.</a:t>
            </a:r>
          </a:p>
        </p:txBody>
      </p:sp>
    </p:spTree>
    <p:extLst>
      <p:ext uri="{BB962C8B-B14F-4D97-AF65-F5344CB8AC3E}">
        <p14:creationId xmlns:p14="http://schemas.microsoft.com/office/powerpoint/2010/main" val="27760129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Perché parlare di sicurezza informatica</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Gli esempi visti in precedenza sintetizzano chiaramente i motivi per cui sia importante parlare e restare informati sul tema della sicurezza informatica. In estrema sintesi possiamo dire che un'efficace protezione dei nostri dati permette non solo di essere in linea con i requisiti della normativa, ma anche di salvaguardare i) il nostro lavoro e la nostra reputazione, ii) la nostra </a:t>
            </a:r>
            <a:r>
              <a:rPr lang="it-IT" sz="2000" dirty="0">
                <a:cs typeface="Arial" charset="0"/>
              </a:rPr>
              <a:t>dotazione tecnologica</a:t>
            </a:r>
            <a:r>
              <a:rPr lang="it-IT" sz="2000" dirty="0" smtClean="0">
                <a:cs typeface="Arial" charset="0"/>
              </a:rPr>
              <a:t> ed il relativo contenuto informatico in essa contenuto, nonché iii) la nostra identità personale e quella dei nostri clienti.</a:t>
            </a:r>
          </a:p>
          <a:p>
            <a:pPr algn="just">
              <a:lnSpc>
                <a:spcPct val="120000"/>
              </a:lnSpc>
              <a:defRPr/>
            </a:pPr>
            <a:endParaRPr lang="it-IT" sz="2000" dirty="0" smtClean="0">
              <a:cs typeface="Arial" charset="0"/>
            </a:endParaRPr>
          </a:p>
          <a:p>
            <a:pPr algn="just">
              <a:lnSpc>
                <a:spcPct val="120000"/>
              </a:lnSpc>
              <a:defRPr/>
            </a:pPr>
            <a:r>
              <a:rPr lang="it-IT" sz="2000" dirty="0" smtClean="0">
                <a:cs typeface="Arial" charset="0"/>
              </a:rPr>
              <a:t>Ecco perché la sicurezza informatica può essere messa in atto e sviluppata secondo </a:t>
            </a:r>
            <a:r>
              <a:rPr lang="it-IT" sz="2000" u="sng" dirty="0" smtClean="0">
                <a:cs typeface="Arial" charset="0"/>
              </a:rPr>
              <a:t>tre ambiti di competenza</a:t>
            </a:r>
            <a:r>
              <a:rPr lang="it-IT" sz="2000" dirty="0" smtClean="0">
                <a:cs typeface="Arial" charset="0"/>
              </a:rPr>
              <a:t> ben specifici:</a:t>
            </a:r>
            <a:endParaRPr lang="it-IT" sz="2000" dirty="0">
              <a:cs typeface="Arial" charset="0"/>
            </a:endParaRPr>
          </a:p>
          <a:p>
            <a:pPr marL="514350" indent="-514350" algn="just">
              <a:lnSpc>
                <a:spcPct val="120000"/>
              </a:lnSpc>
              <a:buFont typeface="+mj-lt"/>
              <a:buAutoNum type="romanUcPeriod"/>
              <a:defRPr/>
            </a:pPr>
            <a:r>
              <a:rPr lang="it-IT" sz="2000" b="1" dirty="0" smtClean="0">
                <a:cs typeface="Arial" charset="0"/>
              </a:rPr>
              <a:t>Giuridico</a:t>
            </a:r>
            <a:endParaRPr lang="it-IT" sz="2000" dirty="0">
              <a:cs typeface="Arial" charset="0"/>
            </a:endParaRPr>
          </a:p>
          <a:p>
            <a:pPr marL="514350" indent="-514350" algn="just">
              <a:lnSpc>
                <a:spcPct val="120000"/>
              </a:lnSpc>
              <a:buFont typeface="+mj-lt"/>
              <a:buAutoNum type="romanUcPeriod"/>
              <a:defRPr/>
            </a:pPr>
            <a:r>
              <a:rPr lang="it-IT" sz="2000" b="1" dirty="0" smtClean="0">
                <a:cs typeface="Arial" charset="0"/>
              </a:rPr>
              <a:t>Organizzativo</a:t>
            </a:r>
            <a:endParaRPr lang="it-IT" sz="2000" dirty="0">
              <a:cs typeface="Arial" charset="0"/>
            </a:endParaRPr>
          </a:p>
          <a:p>
            <a:pPr marL="514350" indent="-514350" algn="just">
              <a:lnSpc>
                <a:spcPct val="120000"/>
              </a:lnSpc>
              <a:buFont typeface="+mj-lt"/>
              <a:buAutoNum type="romanUcPeriod"/>
              <a:defRPr/>
            </a:pPr>
            <a:r>
              <a:rPr lang="it-IT" sz="2000" b="1" dirty="0" smtClean="0">
                <a:cs typeface="Arial" charset="0"/>
              </a:rPr>
              <a:t>Tecnologico</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28</a:t>
            </a:fld>
            <a:endParaRPr lang="it-IT"/>
          </a:p>
        </p:txBody>
      </p:sp>
    </p:spTree>
    <p:extLst>
      <p:ext uri="{BB962C8B-B14F-4D97-AF65-F5344CB8AC3E}">
        <p14:creationId xmlns:p14="http://schemas.microsoft.com/office/powerpoint/2010/main" val="36764141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L'ambito giuridico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41632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L'ambito giuridico riguarda </a:t>
            </a:r>
            <a:r>
              <a:rPr lang="it-IT" sz="2000" dirty="0">
                <a:cs typeface="Arial" charset="0"/>
              </a:rPr>
              <a:t>l'insieme delle leggi e delle norme specifiche sul </a:t>
            </a:r>
            <a:r>
              <a:rPr lang="it-IT" sz="2000" dirty="0" smtClean="0">
                <a:cs typeface="Arial" charset="0"/>
              </a:rPr>
              <a:t>tema, emanate a livello domestico ed internazionale. Senza voler essere esaustivi, i principali interventi normativi sul tema sono i seguenti:</a:t>
            </a:r>
          </a:p>
          <a:p>
            <a:pPr algn="just">
              <a:lnSpc>
                <a:spcPct val="120000"/>
              </a:lnSpc>
              <a:defRPr/>
            </a:pPr>
            <a:endParaRPr lang="it-IT" sz="2000" dirty="0">
              <a:cs typeface="Arial" charset="0"/>
            </a:endParaRPr>
          </a:p>
          <a:p>
            <a:pPr marL="342900" indent="-342900" algn="just">
              <a:lnSpc>
                <a:spcPct val="120000"/>
              </a:lnSpc>
              <a:buFont typeface="Wingdings" panose="05000000000000000000" pitchFamily="2" charset="2"/>
              <a:buChar char="q"/>
              <a:defRPr/>
            </a:pPr>
            <a:r>
              <a:rPr lang="it-IT" sz="2000" dirty="0" smtClean="0">
                <a:cs typeface="Arial" charset="0"/>
              </a:rPr>
              <a:t>Normativa </a:t>
            </a:r>
            <a:r>
              <a:rPr lang="it-IT" sz="2000" dirty="0">
                <a:cs typeface="Arial" charset="0"/>
              </a:rPr>
              <a:t>di riferimento </a:t>
            </a:r>
            <a:r>
              <a:rPr lang="it-IT" sz="2000" i="1" dirty="0">
                <a:cs typeface="Arial" charset="0"/>
              </a:rPr>
              <a:t>(es. Norme ISO sulla sicurezza informatica)</a:t>
            </a:r>
          </a:p>
          <a:p>
            <a:pPr marL="342900" indent="-342900" algn="just">
              <a:lnSpc>
                <a:spcPct val="120000"/>
              </a:lnSpc>
              <a:buFont typeface="Wingdings" panose="05000000000000000000" pitchFamily="2" charset="2"/>
              <a:buChar char="q"/>
              <a:defRPr/>
            </a:pPr>
            <a:r>
              <a:rPr lang="it-IT" sz="2000" dirty="0" smtClean="0">
                <a:cs typeface="Arial" charset="0"/>
              </a:rPr>
              <a:t>Direttive </a:t>
            </a:r>
            <a:r>
              <a:rPr lang="it-IT" sz="2000" dirty="0">
                <a:cs typeface="Arial" charset="0"/>
              </a:rPr>
              <a:t>e Regolamenti europei </a:t>
            </a:r>
            <a:r>
              <a:rPr lang="it-IT" sz="2000" i="1" dirty="0">
                <a:cs typeface="Arial" charset="0"/>
              </a:rPr>
              <a:t>(es. </a:t>
            </a:r>
            <a:r>
              <a:rPr lang="it-IT" sz="2000" i="1" dirty="0" smtClean="0">
                <a:cs typeface="Arial" charset="0"/>
              </a:rPr>
              <a:t>Regolamento </a:t>
            </a:r>
            <a:r>
              <a:rPr lang="it-IT" sz="2000" i="1" dirty="0">
                <a:cs typeface="Arial" charset="0"/>
              </a:rPr>
              <a:t>UE </a:t>
            </a:r>
            <a:r>
              <a:rPr lang="it-IT" sz="2000" i="1" dirty="0" smtClean="0">
                <a:cs typeface="Arial" charset="0"/>
              </a:rPr>
              <a:t>679/2016)</a:t>
            </a:r>
          </a:p>
          <a:p>
            <a:pPr marL="342900" indent="-342900" algn="just">
              <a:lnSpc>
                <a:spcPct val="120000"/>
              </a:lnSpc>
              <a:buFont typeface="Wingdings" panose="05000000000000000000" pitchFamily="2" charset="2"/>
              <a:buChar char="q"/>
              <a:defRPr/>
            </a:pPr>
            <a:r>
              <a:rPr lang="it-IT" sz="2000" dirty="0" smtClean="0">
                <a:cs typeface="Arial" charset="0"/>
              </a:rPr>
              <a:t>Principi </a:t>
            </a:r>
            <a:r>
              <a:rPr lang="it-IT" sz="2000" dirty="0">
                <a:cs typeface="Arial" charset="0"/>
              </a:rPr>
              <a:t>di sicurezza informatica e privacy presenti nella legislazione italiana </a:t>
            </a:r>
            <a:r>
              <a:rPr lang="it-IT" sz="2000" i="1" dirty="0">
                <a:cs typeface="Arial" charset="0"/>
              </a:rPr>
              <a:t>(es. Provvedimenti Garante Privacy</a:t>
            </a:r>
            <a:r>
              <a:rPr lang="it-IT" sz="2000" i="1" dirty="0" smtClean="0">
                <a:cs typeface="Arial" charset="0"/>
              </a:rPr>
              <a:t>)</a:t>
            </a:r>
            <a:endParaRPr lang="it-IT" sz="2000" i="1"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29</a:t>
            </a:fld>
            <a:endParaRPr lang="it-IT"/>
          </a:p>
        </p:txBody>
      </p:sp>
    </p:spTree>
    <p:extLst>
      <p:ext uri="{BB962C8B-B14F-4D97-AF65-F5344CB8AC3E}">
        <p14:creationId xmlns:p14="http://schemas.microsoft.com/office/powerpoint/2010/main" val="3963877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Introduzione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Non </a:t>
            </a:r>
            <a:r>
              <a:rPr lang="it-IT" sz="2000" dirty="0">
                <a:cs typeface="Arial" charset="0"/>
              </a:rPr>
              <a:t>per allarmarvi, ma tutti noi siamo in pericolo. Numerosi studi affermano infatti che ognuno di noi </a:t>
            </a:r>
            <a:r>
              <a:rPr lang="it-IT" sz="2000" dirty="0" smtClean="0">
                <a:cs typeface="Arial" charset="0"/>
              </a:rPr>
              <a:t>subirà </a:t>
            </a:r>
            <a:r>
              <a:rPr lang="it-IT" sz="2000" dirty="0">
                <a:cs typeface="Arial" charset="0"/>
              </a:rPr>
              <a:t>inevitabilmente prima o poi </a:t>
            </a:r>
            <a:r>
              <a:rPr lang="it-IT" sz="2000" dirty="0" smtClean="0">
                <a:cs typeface="Arial" charset="0"/>
              </a:rPr>
              <a:t>un attacco online</a:t>
            </a:r>
            <a:r>
              <a:rPr lang="it-IT" sz="2000" dirty="0">
                <a:cs typeface="Arial" charset="0"/>
              </a:rPr>
              <a:t>.</a:t>
            </a:r>
            <a:r>
              <a:rPr lang="it-IT" sz="2000" dirty="0" smtClean="0">
                <a:cs typeface="Arial" charset="0"/>
              </a:rPr>
              <a:t> La </a:t>
            </a:r>
            <a:r>
              <a:rPr lang="it-IT" sz="2000" dirty="0">
                <a:cs typeface="Arial" charset="0"/>
              </a:rPr>
              <a:t>maggior parte di questi tentativi di </a:t>
            </a:r>
            <a:r>
              <a:rPr lang="it-IT" sz="2000" dirty="0" smtClean="0">
                <a:cs typeface="Arial" charset="0"/>
              </a:rPr>
              <a:t>intrusione, purtroppo, </a:t>
            </a:r>
            <a:r>
              <a:rPr lang="it-IT" sz="2000" dirty="0">
                <a:cs typeface="Arial" charset="0"/>
              </a:rPr>
              <a:t>avranno successo.</a:t>
            </a:r>
          </a:p>
          <a:p>
            <a:pPr algn="just">
              <a:lnSpc>
                <a:spcPct val="120000"/>
              </a:lnSpc>
              <a:defRPr/>
            </a:pPr>
            <a:r>
              <a:rPr lang="it-IT" sz="2000" dirty="0">
                <a:cs typeface="Arial" charset="0"/>
              </a:rPr>
              <a:t>Tutti noi (privati cittadini, professionisti, imprese e persino governi) siamo vulnerabili agli attacchi informatici provenienti da ogni parte del mondo. I dati presenti sui nostri computer e le nostre identità sono costantemente minacciate.</a:t>
            </a:r>
          </a:p>
          <a:p>
            <a:pPr algn="just">
              <a:lnSpc>
                <a:spcPct val="120000"/>
              </a:lnSpc>
              <a:defRPr/>
            </a:pPr>
            <a:r>
              <a:rPr lang="it-IT" sz="2000" dirty="0">
                <a:cs typeface="Arial" charset="0"/>
              </a:rPr>
              <a:t>Ogni giorno infatti sentiamo e leggiamo storie sempre nuove riguardanti il c.d. </a:t>
            </a:r>
            <a:r>
              <a:rPr lang="it-IT" sz="2000" i="1" dirty="0">
                <a:cs typeface="Arial" charset="0"/>
              </a:rPr>
              <a:t>cyber crimine</a:t>
            </a:r>
            <a:r>
              <a:rPr lang="it-IT" sz="2000" dirty="0">
                <a:cs typeface="Arial" charset="0"/>
              </a:rPr>
              <a:t>, ossia l'utilizzo della tecnologia informatica (sia hardware che </a:t>
            </a:r>
            <a:r>
              <a:rPr lang="it-IT" sz="2000" dirty="0" smtClean="0">
                <a:cs typeface="Arial" charset="0"/>
              </a:rPr>
              <a:t>software) per lanciare attacchi online allo scopo di rubare numeri </a:t>
            </a:r>
            <a:r>
              <a:rPr lang="it-IT" sz="2000" dirty="0">
                <a:cs typeface="Arial" charset="0"/>
              </a:rPr>
              <a:t>di carte di credito, </a:t>
            </a:r>
            <a:r>
              <a:rPr lang="it-IT" sz="2000" dirty="0" smtClean="0">
                <a:cs typeface="Arial" charset="0"/>
              </a:rPr>
              <a:t>diffondere immagini </a:t>
            </a:r>
            <a:r>
              <a:rPr lang="it-IT" sz="2000" dirty="0">
                <a:cs typeface="Arial" charset="0"/>
              </a:rPr>
              <a:t>o </a:t>
            </a:r>
            <a:r>
              <a:rPr lang="it-IT" sz="2000" dirty="0" smtClean="0">
                <a:cs typeface="Arial" charset="0"/>
              </a:rPr>
              <a:t>informazioni </a:t>
            </a:r>
            <a:r>
              <a:rPr lang="it-IT" sz="2000" dirty="0">
                <a:cs typeface="Arial" charset="0"/>
              </a:rPr>
              <a:t>private, fino ad arrivare all'intrusione di servizi segreti stranieri o gruppi di hacker ai più alti livelli governativi di vari Paesi</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3</a:t>
            </a:fld>
            <a:endParaRPr lang="it-IT" dirty="0"/>
          </a:p>
        </p:txBody>
      </p:sp>
    </p:spTree>
    <p:extLst>
      <p:ext uri="{BB962C8B-B14F-4D97-AF65-F5344CB8AC3E}">
        <p14:creationId xmlns:p14="http://schemas.microsoft.com/office/powerpoint/2010/main" val="8485409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L'ambito organizzativo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78565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L'ambito </a:t>
            </a:r>
            <a:r>
              <a:rPr lang="it-IT" sz="2000" dirty="0" smtClean="0">
                <a:cs typeface="Arial" charset="0"/>
              </a:rPr>
              <a:t>organizzativo definisce le </a:t>
            </a:r>
            <a:r>
              <a:rPr lang="it-IT" sz="2000" dirty="0">
                <a:cs typeface="Arial" charset="0"/>
              </a:rPr>
              <a:t>linee guida che i singoli soggetti decidono di seguire per </a:t>
            </a:r>
            <a:r>
              <a:rPr lang="it-IT" sz="2000" dirty="0" smtClean="0">
                <a:cs typeface="Arial" charset="0"/>
              </a:rPr>
              <a:t>prevenire gli effetti negativi dei rischi informatici. Tra queste è possibile individuare ad esempio:</a:t>
            </a:r>
          </a:p>
          <a:p>
            <a:pPr marL="342900" indent="-342900" algn="just">
              <a:lnSpc>
                <a:spcPct val="120000"/>
              </a:lnSpc>
              <a:buFont typeface="Wingdings" panose="05000000000000000000" pitchFamily="2" charset="2"/>
              <a:buChar char="q"/>
              <a:defRPr/>
            </a:pPr>
            <a:endParaRPr lang="it-IT" sz="2000" dirty="0">
              <a:cs typeface="Arial" charset="0"/>
            </a:endParaRPr>
          </a:p>
          <a:p>
            <a:pPr marL="342900" indent="-342900" algn="just">
              <a:lnSpc>
                <a:spcPct val="120000"/>
              </a:lnSpc>
              <a:buFont typeface="Wingdings" panose="05000000000000000000" pitchFamily="2" charset="2"/>
              <a:buChar char="q"/>
              <a:defRPr/>
            </a:pPr>
            <a:r>
              <a:rPr lang="it-IT" sz="2000" dirty="0" smtClean="0">
                <a:cs typeface="Arial" charset="0"/>
              </a:rPr>
              <a:t>I regolamenti </a:t>
            </a:r>
            <a:r>
              <a:rPr lang="it-IT" sz="2000" dirty="0">
                <a:cs typeface="Arial" charset="0"/>
              </a:rPr>
              <a:t>interni </a:t>
            </a:r>
            <a:r>
              <a:rPr lang="it-IT" sz="2000" dirty="0" smtClean="0">
                <a:cs typeface="Arial" charset="0"/>
              </a:rPr>
              <a:t>definiti delle varie aziende;</a:t>
            </a:r>
            <a:endParaRPr lang="it-IT" sz="2000" dirty="0">
              <a:cs typeface="Arial" charset="0"/>
            </a:endParaRPr>
          </a:p>
          <a:p>
            <a:pPr marL="342900" indent="-342900" algn="just">
              <a:lnSpc>
                <a:spcPct val="120000"/>
              </a:lnSpc>
              <a:buFont typeface="Wingdings" panose="05000000000000000000" pitchFamily="2" charset="2"/>
              <a:buChar char="q"/>
              <a:defRPr/>
            </a:pPr>
            <a:r>
              <a:rPr lang="it-IT" sz="2000" dirty="0" smtClean="0">
                <a:cs typeface="Arial" charset="0"/>
              </a:rPr>
              <a:t>Le procedure e le istruzioni operative </a:t>
            </a:r>
            <a:r>
              <a:rPr lang="it-IT" sz="2000" dirty="0">
                <a:cs typeface="Arial" charset="0"/>
              </a:rPr>
              <a:t>per il corretto uso dei </a:t>
            </a:r>
            <a:r>
              <a:rPr lang="it-IT" sz="2000" dirty="0" smtClean="0">
                <a:cs typeface="Arial" charset="0"/>
              </a:rPr>
              <a:t>sistemi informatici;</a:t>
            </a:r>
            <a:endParaRPr lang="it-IT" sz="2000" dirty="0">
              <a:cs typeface="Arial" charset="0"/>
            </a:endParaRPr>
          </a:p>
          <a:p>
            <a:pPr marL="342900" indent="-342900" algn="just">
              <a:lnSpc>
                <a:spcPct val="120000"/>
              </a:lnSpc>
              <a:buFont typeface="Wingdings" panose="05000000000000000000" pitchFamily="2" charset="2"/>
              <a:buChar char="q"/>
              <a:defRPr/>
            </a:pPr>
            <a:r>
              <a:rPr lang="it-IT" sz="2000" dirty="0" smtClean="0">
                <a:cs typeface="Arial" charset="0"/>
              </a:rPr>
              <a:t>I piani </a:t>
            </a:r>
            <a:r>
              <a:rPr lang="it-IT" sz="2000" dirty="0">
                <a:cs typeface="Arial" charset="0"/>
              </a:rPr>
              <a:t>di </a:t>
            </a:r>
            <a:r>
              <a:rPr lang="it-IT" sz="2000" dirty="0" smtClean="0">
                <a:cs typeface="Arial" charset="0"/>
              </a:rPr>
              <a:t>sicurezza informatica;</a:t>
            </a:r>
            <a:endParaRPr lang="it-IT" sz="2000" dirty="0">
              <a:cs typeface="Arial" charset="0"/>
            </a:endParaRPr>
          </a:p>
          <a:p>
            <a:pPr marL="342900" indent="-342900" algn="just">
              <a:lnSpc>
                <a:spcPct val="120000"/>
              </a:lnSpc>
              <a:buFont typeface="Wingdings" panose="05000000000000000000" pitchFamily="2" charset="2"/>
              <a:buChar char="q"/>
              <a:defRPr/>
            </a:pPr>
            <a:r>
              <a:rPr lang="it-IT" sz="2000" dirty="0" smtClean="0">
                <a:cs typeface="Arial" charset="0"/>
              </a:rPr>
              <a:t>Modelli organizzativi in materia di sicurezza informatica e protezione dei dati personali</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30</a:t>
            </a:fld>
            <a:endParaRPr lang="it-IT"/>
          </a:p>
        </p:txBody>
      </p:sp>
    </p:spTree>
    <p:extLst>
      <p:ext uri="{BB962C8B-B14F-4D97-AF65-F5344CB8AC3E}">
        <p14:creationId xmlns:p14="http://schemas.microsoft.com/office/powerpoint/2010/main" val="24097772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L'ambito tecnologico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L'ambito </a:t>
            </a:r>
            <a:r>
              <a:rPr lang="it-IT" sz="2000" dirty="0" smtClean="0">
                <a:cs typeface="Arial" charset="0"/>
              </a:rPr>
              <a:t>tecnologico è infine l'insieme degli </a:t>
            </a:r>
            <a:r>
              <a:rPr lang="it-IT" sz="2000" dirty="0">
                <a:cs typeface="Arial" charset="0"/>
              </a:rPr>
              <a:t>strumenti hardware e software che gli interessati possono utilizzare per mitigare il rischio </a:t>
            </a:r>
            <a:r>
              <a:rPr lang="it-IT" sz="2000" dirty="0" smtClean="0">
                <a:cs typeface="Arial" charset="0"/>
              </a:rPr>
              <a:t>informatico:</a:t>
            </a:r>
          </a:p>
          <a:p>
            <a:pPr marL="342900" indent="-342900" algn="just">
              <a:lnSpc>
                <a:spcPct val="120000"/>
              </a:lnSpc>
              <a:buFont typeface="Wingdings" panose="05000000000000000000" pitchFamily="2" charset="2"/>
              <a:buChar char="q"/>
              <a:defRPr/>
            </a:pPr>
            <a:endParaRPr lang="it-IT" sz="2000" dirty="0">
              <a:cs typeface="Arial" charset="0"/>
            </a:endParaRPr>
          </a:p>
          <a:p>
            <a:pPr marL="342900" indent="-342900" algn="just">
              <a:lnSpc>
                <a:spcPct val="120000"/>
              </a:lnSpc>
              <a:buFont typeface="Wingdings" panose="05000000000000000000" pitchFamily="2" charset="2"/>
              <a:buChar char="q"/>
              <a:defRPr/>
            </a:pPr>
            <a:r>
              <a:rPr lang="it-IT" sz="2000" dirty="0" smtClean="0">
                <a:cs typeface="Arial" charset="0"/>
              </a:rPr>
              <a:t>Computer e server;</a:t>
            </a:r>
          </a:p>
          <a:p>
            <a:pPr marL="342900" indent="-342900" algn="just">
              <a:lnSpc>
                <a:spcPct val="120000"/>
              </a:lnSpc>
              <a:buFont typeface="Wingdings" panose="05000000000000000000" pitchFamily="2" charset="2"/>
              <a:buChar char="q"/>
              <a:defRPr/>
            </a:pPr>
            <a:r>
              <a:rPr lang="it-IT" sz="2000" dirty="0" smtClean="0">
                <a:cs typeface="Arial" charset="0"/>
              </a:rPr>
              <a:t>Firewall, antivirus, antispam, …;</a:t>
            </a:r>
          </a:p>
          <a:p>
            <a:pPr marL="342900" indent="-342900" algn="just">
              <a:lnSpc>
                <a:spcPct val="120000"/>
              </a:lnSpc>
              <a:buFont typeface="Wingdings" panose="05000000000000000000" pitchFamily="2" charset="2"/>
              <a:buChar char="q"/>
              <a:defRPr/>
            </a:pPr>
            <a:r>
              <a:rPr lang="it-IT" sz="2000" dirty="0" smtClean="0">
                <a:cs typeface="Arial" charset="0"/>
              </a:rPr>
              <a:t>Tracciatura </a:t>
            </a:r>
            <a:r>
              <a:rPr lang="it-IT" sz="2000" dirty="0">
                <a:cs typeface="Arial" charset="0"/>
              </a:rPr>
              <a:t>e memorizzazione </a:t>
            </a:r>
            <a:r>
              <a:rPr lang="it-IT" sz="2000" dirty="0" smtClean="0">
                <a:cs typeface="Arial" charset="0"/>
              </a:rPr>
              <a:t>degli accessi al </a:t>
            </a:r>
            <a:r>
              <a:rPr lang="it-IT" sz="2000" dirty="0">
                <a:cs typeface="Arial" charset="0"/>
              </a:rPr>
              <a:t>sistema ed </a:t>
            </a:r>
            <a:r>
              <a:rPr lang="it-IT" sz="2000" dirty="0" smtClean="0">
                <a:cs typeface="Arial" charset="0"/>
              </a:rPr>
              <a:t>agli applicativi;</a:t>
            </a:r>
          </a:p>
          <a:p>
            <a:pPr marL="342900" indent="-342900" algn="just">
              <a:lnSpc>
                <a:spcPct val="120000"/>
              </a:lnSpc>
              <a:buFont typeface="Wingdings" panose="05000000000000000000" pitchFamily="2" charset="2"/>
              <a:buChar char="q"/>
              <a:defRPr/>
            </a:pPr>
            <a:r>
              <a:rPr lang="it-IT" sz="2000" dirty="0" smtClean="0">
                <a:cs typeface="Arial" charset="0"/>
              </a:rPr>
              <a:t>Sistemi di protezioni degli hardware (es</a:t>
            </a:r>
            <a:r>
              <a:rPr lang="it-IT" sz="2000" dirty="0">
                <a:cs typeface="Arial" charset="0"/>
              </a:rPr>
              <a:t>. </a:t>
            </a:r>
            <a:r>
              <a:rPr lang="it-IT" sz="2000" dirty="0" smtClean="0">
                <a:cs typeface="Arial" charset="0"/>
              </a:rPr>
              <a:t>cavi </a:t>
            </a:r>
            <a:r>
              <a:rPr lang="it-IT" sz="2000" dirty="0">
                <a:cs typeface="Arial" charset="0"/>
              </a:rPr>
              <a:t>antifurto </a:t>
            </a:r>
            <a:r>
              <a:rPr lang="it-IT" sz="2000" dirty="0" smtClean="0">
                <a:cs typeface="Arial" charset="0"/>
              </a:rPr>
              <a:t>con </a:t>
            </a:r>
            <a:r>
              <a:rPr lang="it-IT" sz="2000" dirty="0">
                <a:cs typeface="Arial" charset="0"/>
              </a:rPr>
              <a:t>chiave di sicurezza </a:t>
            </a:r>
            <a:r>
              <a:rPr lang="it-IT" sz="2000" dirty="0" smtClean="0">
                <a:cs typeface="Arial" charset="0"/>
              </a:rPr>
              <a:t>o combinazione per </a:t>
            </a:r>
            <a:r>
              <a:rPr lang="it-IT" sz="2000" dirty="0">
                <a:cs typeface="Arial" charset="0"/>
              </a:rPr>
              <a:t>computer </a:t>
            </a:r>
            <a:r>
              <a:rPr lang="it-IT" sz="2000" dirty="0" smtClean="0">
                <a:cs typeface="Arial" charset="0"/>
              </a:rPr>
              <a:t>portatili o desktop; servizi di ricerca dispositivi e cancellazione dati a distanza; …)</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31</a:t>
            </a:fld>
            <a:endParaRPr lang="it-IT"/>
          </a:p>
        </p:txBody>
      </p:sp>
    </p:spTree>
    <p:extLst>
      <p:ext uri="{BB962C8B-B14F-4D97-AF65-F5344CB8AC3E}">
        <p14:creationId xmlns:p14="http://schemas.microsoft.com/office/powerpoint/2010/main" val="19046418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 </a:t>
            </a:r>
            <a:r>
              <a:rPr lang="it-IT" sz="2400" b="1" dirty="0" smtClean="0">
                <a:solidFill>
                  <a:srgbClr val="F26200"/>
                </a:solidFill>
                <a:latin typeface="Georgia" panose="02040502050405020303" pitchFamily="18" charset="0"/>
              </a:rPr>
              <a:t>dati: </a:t>
            </a:r>
            <a:r>
              <a:rPr lang="it-IT" sz="2400" b="1" dirty="0">
                <a:solidFill>
                  <a:srgbClr val="F26200"/>
                </a:solidFill>
                <a:latin typeface="Georgia" panose="02040502050405020303" pitchFamily="18" charset="0"/>
              </a:rPr>
              <a:t>un valore da proteggere</a:t>
            </a:r>
          </a:p>
        </p:txBody>
      </p:sp>
      <p:sp>
        <p:nvSpPr>
          <p:cNvPr id="11" name="Text Box 6"/>
          <p:cNvSpPr txBox="1">
            <a:spLocks noChangeArrowheads="1"/>
          </p:cNvSpPr>
          <p:nvPr/>
        </p:nvSpPr>
        <p:spPr bwMode="auto">
          <a:xfrm>
            <a:off x="414743" y="1124744"/>
            <a:ext cx="8322696" cy="595547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sz="2000" dirty="0" smtClean="0"/>
              <a:t>Poter </a:t>
            </a:r>
            <a:r>
              <a:rPr lang="it-IT" sz="2000" dirty="0"/>
              <a:t>svolgere le proprie attività (sociali ed economiche) senza che </a:t>
            </a:r>
            <a:r>
              <a:rPr lang="it-IT" sz="2000" dirty="0" smtClean="0"/>
              <a:t>qualcuno </a:t>
            </a:r>
            <a:r>
              <a:rPr lang="it-IT" sz="2000" dirty="0"/>
              <a:t>possa indebitamente interferire, gli intermediari ed i consulenti devono proteggere: </a:t>
            </a:r>
          </a:p>
          <a:p>
            <a:endParaRPr lang="it-IT" sz="1050" dirty="0"/>
          </a:p>
          <a:p>
            <a:pPr marL="342900" indent="-342900">
              <a:lnSpc>
                <a:spcPct val="150000"/>
              </a:lnSpc>
              <a:buFont typeface="Wingdings" panose="05000000000000000000" pitchFamily="2" charset="2"/>
              <a:buChar char="v"/>
            </a:pPr>
            <a:r>
              <a:rPr lang="it-IT" sz="2000" dirty="0" smtClean="0"/>
              <a:t>i dati e le </a:t>
            </a:r>
            <a:r>
              <a:rPr lang="it-IT" sz="2000" dirty="0"/>
              <a:t>informazioni </a:t>
            </a:r>
            <a:r>
              <a:rPr lang="it-IT" sz="2000" dirty="0" smtClean="0"/>
              <a:t>raccolte da eventuali tentativi di manomissione;</a:t>
            </a:r>
            <a:endParaRPr lang="it-IT" sz="500" dirty="0"/>
          </a:p>
          <a:p>
            <a:pPr marL="342900" indent="-342900">
              <a:lnSpc>
                <a:spcPct val="150000"/>
              </a:lnSpc>
              <a:buFont typeface="Wingdings" panose="05000000000000000000" pitchFamily="2" charset="2"/>
              <a:buChar char="v"/>
            </a:pPr>
            <a:r>
              <a:rPr lang="it-IT" sz="2000" dirty="0" smtClean="0"/>
              <a:t>l’uso </a:t>
            </a:r>
            <a:r>
              <a:rPr lang="it-IT" sz="2000" dirty="0"/>
              <a:t>dei propri servizi </a:t>
            </a:r>
            <a:r>
              <a:rPr lang="it-IT" sz="2000" dirty="0" smtClean="0"/>
              <a:t>(es. home </a:t>
            </a:r>
            <a:r>
              <a:rPr lang="it-IT" sz="2000" dirty="0"/>
              <a:t>banking, connettività</a:t>
            </a:r>
            <a:r>
              <a:rPr lang="it-IT" sz="2000" dirty="0" smtClean="0"/>
              <a:t>...); </a:t>
            </a:r>
            <a:endParaRPr lang="it-IT" sz="700" dirty="0"/>
          </a:p>
          <a:p>
            <a:pPr marL="342900" indent="-342900">
              <a:lnSpc>
                <a:spcPct val="150000"/>
              </a:lnSpc>
              <a:buFont typeface="Wingdings" panose="05000000000000000000" pitchFamily="2" charset="2"/>
              <a:buChar char="v"/>
            </a:pPr>
            <a:r>
              <a:rPr lang="it-IT" sz="2000" dirty="0" smtClean="0"/>
              <a:t>la </a:t>
            </a:r>
            <a:r>
              <a:rPr lang="it-IT" sz="2000" dirty="0"/>
              <a:t>propria </a:t>
            </a:r>
            <a:r>
              <a:rPr lang="it-IT" sz="2000" dirty="0" smtClean="0"/>
              <a:t>privacy e quella dei propri clienti.</a:t>
            </a:r>
            <a:endParaRPr lang="it-IT" sz="2000" dirty="0"/>
          </a:p>
          <a:p>
            <a:endParaRPr lang="it-IT" sz="1050" dirty="0"/>
          </a:p>
          <a:p>
            <a:r>
              <a:rPr lang="it-IT" sz="2000" i="1" dirty="0"/>
              <a:t>Spesso i consulenti </a:t>
            </a:r>
            <a:r>
              <a:rPr lang="it-IT" sz="2000" i="1" dirty="0" smtClean="0"/>
              <a:t>danno </a:t>
            </a:r>
            <a:r>
              <a:rPr lang="it-IT" sz="2000" i="1" dirty="0"/>
              <a:t>poca importanza al ruolo che gli strumenti informatici </a:t>
            </a:r>
            <a:r>
              <a:rPr lang="it-IT" sz="2000" i="1" dirty="0" smtClean="0"/>
              <a:t>(in particolare portatili e telefoni) hanno </a:t>
            </a:r>
            <a:r>
              <a:rPr lang="it-IT" sz="2000" i="1" dirty="0"/>
              <a:t>nella loro operatività quotidiana e sottostimano il valore dei dati e delle informazioni in loro </a:t>
            </a:r>
            <a:r>
              <a:rPr lang="it-IT" sz="2000" i="1" dirty="0" smtClean="0"/>
              <a:t>possesso</a:t>
            </a:r>
          </a:p>
          <a:p>
            <a:endParaRPr lang="it-IT" sz="2000" i="1" dirty="0">
              <a:solidFill>
                <a:srgbClr val="FF0000"/>
              </a:solidFill>
            </a:endParaRPr>
          </a:p>
          <a:p>
            <a:pPr algn="just"/>
            <a:r>
              <a:rPr lang="it-IT" sz="2000" dirty="0"/>
              <a:t>I dati e le informazioni sono esposti a rischi dovuti al potenziale </a:t>
            </a:r>
            <a:r>
              <a:rPr lang="it-IT" sz="2000" b="1" dirty="0"/>
              <a:t>sfruttamento accidentale </a:t>
            </a:r>
            <a:r>
              <a:rPr lang="it-IT" sz="2000" dirty="0"/>
              <a:t>o </a:t>
            </a:r>
            <a:r>
              <a:rPr lang="it-IT" sz="2000" b="1" dirty="0"/>
              <a:t>intenzionale da parte di terzi soggetti </a:t>
            </a:r>
            <a:r>
              <a:rPr lang="it-IT" sz="2000" dirty="0" smtClean="0"/>
              <a:t>a seguito di </a:t>
            </a:r>
            <a:r>
              <a:rPr lang="it-IT" sz="2000" dirty="0"/>
              <a:t>carenze di controllo </a:t>
            </a:r>
            <a:r>
              <a:rPr lang="it-IT" sz="2000" dirty="0" smtClean="0"/>
              <a:t>e protezione presenti </a:t>
            </a:r>
            <a:r>
              <a:rPr lang="it-IT" sz="2000" dirty="0"/>
              <a:t>nei sistemi informatici</a:t>
            </a:r>
            <a:r>
              <a:rPr lang="it-IT" sz="2000" dirty="0" smtClean="0"/>
              <a: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32</a:t>
            </a:fld>
            <a:endParaRPr lang="it-IT" dirty="0"/>
          </a:p>
        </p:txBody>
      </p:sp>
    </p:spTree>
    <p:extLst>
      <p:ext uri="{BB962C8B-B14F-4D97-AF65-F5344CB8AC3E}">
        <p14:creationId xmlns:p14="http://schemas.microsoft.com/office/powerpoint/2010/main" val="2613412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 </a:t>
            </a:r>
            <a:r>
              <a:rPr lang="it-IT" sz="2400" b="1" dirty="0" smtClean="0">
                <a:solidFill>
                  <a:srgbClr val="F26200"/>
                </a:solidFill>
                <a:latin typeface="Georgia" panose="02040502050405020303" pitchFamily="18" charset="0"/>
              </a:rPr>
              <a:t>dati: </a:t>
            </a:r>
            <a:r>
              <a:rPr lang="it-IT" sz="2400" b="1" dirty="0">
                <a:solidFill>
                  <a:srgbClr val="F26200"/>
                </a:solidFill>
                <a:latin typeface="Georgia" panose="02040502050405020303" pitchFamily="18" charset="0"/>
              </a:rPr>
              <a:t>un valore da proteggere</a:t>
            </a:r>
          </a:p>
        </p:txBody>
      </p:sp>
      <p:sp>
        <p:nvSpPr>
          <p:cNvPr id="11" name="Text Box 6"/>
          <p:cNvSpPr txBox="1">
            <a:spLocks noChangeArrowheads="1"/>
          </p:cNvSpPr>
          <p:nvPr/>
        </p:nvSpPr>
        <p:spPr bwMode="auto">
          <a:xfrm>
            <a:off x="414743" y="1124744"/>
            <a:ext cx="8322696" cy="501675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sz="2000" b="1" dirty="0" smtClean="0"/>
              <a:t>Le risorse </a:t>
            </a:r>
            <a:r>
              <a:rPr lang="it-IT" sz="2000" b="1" dirty="0"/>
              <a:t>veramente importanti per i </a:t>
            </a:r>
            <a:r>
              <a:rPr lang="it-IT" sz="2000" b="1" dirty="0" smtClean="0"/>
              <a:t>consulenti sono i dati e le informazioni</a:t>
            </a:r>
            <a:r>
              <a:rPr lang="it-IT" sz="2000" dirty="0" smtClean="0"/>
              <a:t>, non </a:t>
            </a:r>
            <a:r>
              <a:rPr lang="it-IT" sz="2000" dirty="0"/>
              <a:t>i </a:t>
            </a:r>
            <a:r>
              <a:rPr lang="it-IT" sz="2000" dirty="0" smtClean="0"/>
              <a:t>computer o gli altri </a:t>
            </a:r>
            <a:r>
              <a:rPr lang="it-IT" sz="2000" dirty="0" err="1" smtClean="0"/>
              <a:t>asset</a:t>
            </a:r>
            <a:r>
              <a:rPr lang="it-IT" sz="2000" dirty="0" smtClean="0"/>
              <a:t> fisici (es. telefono), che sono invece degli investimenti necessari per migliorare l'utilizzo dei dati e delle informazioni in loro possesso.</a:t>
            </a:r>
          </a:p>
          <a:p>
            <a:endParaRPr lang="it-IT" sz="2000" dirty="0"/>
          </a:p>
          <a:p>
            <a:r>
              <a:rPr lang="it-IT" sz="2000" dirty="0" smtClean="0"/>
              <a:t>Tra tutte le informazioni in possesso del consulente, quelle più importanti sono certamente quelle riferite ai clienti, come ad esempio la </a:t>
            </a:r>
            <a:r>
              <a:rPr lang="it-IT" sz="2000" dirty="0"/>
              <a:t>rubrica telefonica e </a:t>
            </a:r>
            <a:r>
              <a:rPr lang="it-IT" sz="2000" dirty="0" smtClean="0"/>
              <a:t>degli appuntamenti, le comunicazioni via </a:t>
            </a:r>
            <a:r>
              <a:rPr lang="it-IT" sz="2000" dirty="0"/>
              <a:t>posta </a:t>
            </a:r>
            <a:r>
              <a:rPr lang="it-IT" sz="2000" dirty="0" smtClean="0"/>
              <a:t>elettronica, nonché ogni eventuale ulteriore documentazione specifica che il consulente rediga su iniziativa personale (es. schede clienti personalizzate).</a:t>
            </a:r>
          </a:p>
          <a:p>
            <a:endParaRPr lang="it-IT" sz="2000" dirty="0"/>
          </a:p>
          <a:p>
            <a:r>
              <a:rPr lang="it-IT" sz="2000" dirty="0" smtClean="0"/>
              <a:t>Non solo. Fra i dati in possesso del consulente vi sono anche alcuni file o codici che permettono di accedere ad ulteriori dati sensibili dei clienti, salvati ad esempio sui server dell'intermediario (es. dotazione patrimoniale)</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33</a:t>
            </a:fld>
            <a:endParaRPr lang="it-IT" dirty="0"/>
          </a:p>
        </p:txBody>
      </p:sp>
    </p:spTree>
    <p:extLst>
      <p:ext uri="{BB962C8B-B14F-4D97-AF65-F5344CB8AC3E}">
        <p14:creationId xmlns:p14="http://schemas.microsoft.com/office/powerpoint/2010/main" val="5092851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Introduzione alla Privacy e dati personali</a:t>
            </a: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Oggi </a:t>
            </a:r>
            <a:r>
              <a:rPr lang="it-IT" sz="2000" dirty="0">
                <a:cs typeface="Arial" charset="0"/>
              </a:rPr>
              <a:t>quando si parla di privacy spesso ci si riferisce alla privacy dei dati personali, ma in realtà questa è solo una delle definizioni di </a:t>
            </a:r>
            <a:r>
              <a:rPr lang="it-IT" sz="2000" dirty="0" smtClean="0">
                <a:cs typeface="Arial" charset="0"/>
              </a:rPr>
              <a:t>privacy.</a:t>
            </a:r>
            <a:endParaRPr lang="it-IT" sz="2000" dirty="0">
              <a:cs typeface="Arial" charset="0"/>
            </a:endParaRPr>
          </a:p>
          <a:p>
            <a:pPr algn="just">
              <a:lnSpc>
                <a:spcPct val="120000"/>
              </a:lnSpc>
              <a:defRPr/>
            </a:pPr>
            <a:r>
              <a:rPr lang="it-IT" sz="2000" dirty="0">
                <a:cs typeface="Arial" charset="0"/>
              </a:rPr>
              <a:t>La </a:t>
            </a:r>
            <a:r>
              <a:rPr lang="it-IT" sz="2000" b="1" dirty="0">
                <a:cs typeface="Arial" charset="0"/>
              </a:rPr>
              <a:t>privacy</a:t>
            </a:r>
            <a:r>
              <a:rPr lang="it-IT" sz="2000" dirty="0">
                <a:cs typeface="Arial" charset="0"/>
              </a:rPr>
              <a:t> è un </a:t>
            </a:r>
            <a:r>
              <a:rPr lang="it-IT" sz="2000" u="sng" dirty="0">
                <a:cs typeface="Arial" charset="0"/>
              </a:rPr>
              <a:t>concetto molto più ampio</a:t>
            </a:r>
            <a:r>
              <a:rPr lang="it-IT" sz="2000" dirty="0">
                <a:cs typeface="Arial" charset="0"/>
              </a:rPr>
              <a:t> e riguarda il </a:t>
            </a:r>
            <a:r>
              <a:rPr lang="it-IT" sz="2000" i="1" dirty="0">
                <a:cs typeface="Arial" charset="0"/>
              </a:rPr>
              <a:t>diritto alla </a:t>
            </a:r>
            <a:r>
              <a:rPr lang="it-IT" sz="2000" i="1" dirty="0" smtClean="0">
                <a:cs typeface="Arial" charset="0"/>
              </a:rPr>
              <a:t>riservatezza </a:t>
            </a:r>
            <a:r>
              <a:rPr lang="it-IT" sz="2000" i="1" dirty="0">
                <a:cs typeface="Arial" charset="0"/>
              </a:rPr>
              <a:t>delle informazioni personali e della propria vita </a:t>
            </a:r>
            <a:r>
              <a:rPr lang="it-IT" sz="2000" i="1" dirty="0" smtClean="0">
                <a:cs typeface="Arial" charset="0"/>
              </a:rPr>
              <a:t>privata</a:t>
            </a:r>
            <a:r>
              <a:rPr lang="it-IT" sz="2000" dirty="0" smtClean="0">
                <a:cs typeface="Arial" charset="0"/>
              </a:rPr>
              <a:t>.</a:t>
            </a:r>
            <a:r>
              <a:rPr lang="it-IT" sz="2000" dirty="0">
                <a:cs typeface="Arial" charset="0"/>
              </a:rPr>
              <a:t> </a:t>
            </a:r>
            <a:r>
              <a:rPr lang="it-IT" sz="2000" dirty="0" smtClean="0">
                <a:cs typeface="Arial" charset="0"/>
              </a:rPr>
              <a:t>In inglese sarebbe "</a:t>
            </a:r>
            <a:r>
              <a:rPr lang="it-IT" sz="2000" i="1" dirty="0" smtClean="0">
                <a:cs typeface="Arial" charset="0"/>
              </a:rPr>
              <a:t>the </a:t>
            </a:r>
            <a:r>
              <a:rPr lang="it-IT" sz="2000" i="1" dirty="0">
                <a:cs typeface="Arial" charset="0"/>
              </a:rPr>
              <a:t>right to be </a:t>
            </a:r>
            <a:r>
              <a:rPr lang="it-IT" sz="2000" i="1" dirty="0" err="1">
                <a:cs typeface="Arial" charset="0"/>
              </a:rPr>
              <a:t>let</a:t>
            </a:r>
            <a:r>
              <a:rPr lang="it-IT" sz="2000" i="1" dirty="0">
                <a:cs typeface="Arial" charset="0"/>
              </a:rPr>
              <a:t> </a:t>
            </a:r>
            <a:r>
              <a:rPr lang="it-IT" sz="2000" i="1" dirty="0" smtClean="0">
                <a:cs typeface="Arial" charset="0"/>
              </a:rPr>
              <a:t>alone</a:t>
            </a:r>
            <a:r>
              <a:rPr lang="it-IT" sz="2000" dirty="0" smtClean="0">
                <a:cs typeface="Arial" charset="0"/>
              </a:rPr>
              <a:t>", ossia “</a:t>
            </a:r>
            <a:r>
              <a:rPr lang="it-IT" sz="2000" dirty="0">
                <a:cs typeface="Arial" charset="0"/>
              </a:rPr>
              <a:t>il diritto di essere lasciati in pace</a:t>
            </a:r>
            <a:r>
              <a:rPr lang="it-IT" sz="2000" dirty="0" smtClean="0">
                <a:cs typeface="Arial" charset="0"/>
              </a:rPr>
              <a:t>”.</a:t>
            </a:r>
          </a:p>
          <a:p>
            <a:pPr algn="just">
              <a:lnSpc>
                <a:spcPct val="120000"/>
              </a:lnSpc>
              <a:defRPr/>
            </a:pPr>
            <a:endParaRPr lang="it-IT" sz="2000" dirty="0" smtClean="0">
              <a:cs typeface="Arial" charset="0"/>
            </a:endParaRPr>
          </a:p>
          <a:p>
            <a:pPr algn="just">
              <a:lnSpc>
                <a:spcPct val="120000"/>
              </a:lnSpc>
              <a:defRPr/>
            </a:pPr>
            <a:r>
              <a:rPr lang="it-IT" sz="2000" dirty="0" smtClean="0">
                <a:cs typeface="Arial" charset="0"/>
              </a:rPr>
              <a:t>Si definiscono </a:t>
            </a:r>
            <a:r>
              <a:rPr lang="it-IT" sz="2000" b="1" dirty="0">
                <a:cs typeface="Arial" charset="0"/>
              </a:rPr>
              <a:t>dati personali </a:t>
            </a:r>
            <a:r>
              <a:rPr lang="it-IT" sz="2000" dirty="0">
                <a:cs typeface="Arial" charset="0"/>
              </a:rPr>
              <a:t>le informazioni che identificano o rendono </a:t>
            </a:r>
            <a:r>
              <a:rPr lang="it-IT" sz="2000" dirty="0" smtClean="0">
                <a:cs typeface="Arial" charset="0"/>
              </a:rPr>
              <a:t>identificabile</a:t>
            </a:r>
            <a:r>
              <a:rPr lang="it-IT" sz="2000" dirty="0">
                <a:cs typeface="Arial" charset="0"/>
              </a:rPr>
              <a:t>, </a:t>
            </a:r>
            <a:r>
              <a:rPr lang="it-IT" sz="2000" i="1" dirty="0">
                <a:cs typeface="Arial" charset="0"/>
              </a:rPr>
              <a:t>direttamente</a:t>
            </a:r>
            <a:r>
              <a:rPr lang="it-IT" sz="2000" dirty="0">
                <a:cs typeface="Arial" charset="0"/>
              </a:rPr>
              <a:t> o </a:t>
            </a:r>
            <a:r>
              <a:rPr lang="it-IT" sz="2000" i="1" dirty="0">
                <a:cs typeface="Arial" charset="0"/>
              </a:rPr>
              <a:t>indirettamente</a:t>
            </a:r>
            <a:r>
              <a:rPr lang="it-IT" sz="2000" dirty="0">
                <a:cs typeface="Arial" charset="0"/>
              </a:rPr>
              <a:t>, una persona fisica e che </a:t>
            </a:r>
            <a:r>
              <a:rPr lang="it-IT" sz="2000" dirty="0" smtClean="0">
                <a:cs typeface="Arial" charset="0"/>
              </a:rPr>
              <a:t>possono </a:t>
            </a:r>
            <a:r>
              <a:rPr lang="it-IT" sz="2000" dirty="0">
                <a:cs typeface="Arial" charset="0"/>
              </a:rPr>
              <a:t>fornire informazioni sulle sue </a:t>
            </a:r>
            <a:r>
              <a:rPr lang="it-IT" sz="2000" dirty="0" smtClean="0">
                <a:cs typeface="Arial" charset="0"/>
              </a:rPr>
              <a:t>caratteristiche, </a:t>
            </a:r>
            <a:r>
              <a:rPr lang="it-IT" sz="2000" dirty="0">
                <a:cs typeface="Arial" charset="0"/>
              </a:rPr>
              <a:t>le sue abitudini, il suo stile di vita, le sue relazioni personali, il suo stato di salute, la sua </a:t>
            </a:r>
            <a:r>
              <a:rPr lang="it-IT" sz="2000" dirty="0" smtClean="0">
                <a:cs typeface="Arial" charset="0"/>
              </a:rPr>
              <a:t>situazione </a:t>
            </a:r>
            <a:r>
              <a:rPr lang="it-IT" sz="2000" dirty="0">
                <a:cs typeface="Arial" charset="0"/>
              </a:rPr>
              <a:t>economica</a:t>
            </a:r>
            <a:r>
              <a:rPr lang="it-IT" sz="2000" dirty="0" smtClean="0">
                <a:cs typeface="Arial" charset="0"/>
              </a:rPr>
              <a:t>, …</a:t>
            </a:r>
          </a:p>
          <a:p>
            <a:pPr algn="just">
              <a:lnSpc>
                <a:spcPct val="120000"/>
              </a:lnSpc>
              <a:defRPr/>
            </a:pPr>
            <a:endParaRPr lang="it-IT" sz="2000" dirty="0" smtClean="0">
              <a:cs typeface="Arial" charset="0"/>
            </a:endParaRPr>
          </a:p>
          <a:p>
            <a:pPr algn="just">
              <a:lnSpc>
                <a:spcPct val="120000"/>
              </a:lnSpc>
              <a:defRPr/>
            </a:pPr>
            <a:r>
              <a:rPr lang="it-IT" sz="2000" dirty="0" smtClean="0">
                <a:cs typeface="Arial" charset="0"/>
              </a:rPr>
              <a:t>Esistono una pluralità di tipologie di dati, come quelli che </a:t>
            </a:r>
            <a:r>
              <a:rPr lang="it-IT" sz="2000" dirty="0">
                <a:cs typeface="Arial" charset="0"/>
              </a:rPr>
              <a:t>permettono l'identificazione diretta </a:t>
            </a:r>
            <a:r>
              <a:rPr lang="it-IT" sz="2000" dirty="0" smtClean="0">
                <a:cs typeface="Arial" charset="0"/>
              </a:rPr>
              <a:t>(i dati anagrafici), quelli che forniscono specifiche e particolari informazioni (c.d. </a:t>
            </a:r>
            <a:r>
              <a:rPr lang="it-IT" sz="2000" dirty="0">
                <a:cs typeface="Arial" charset="0"/>
              </a:rPr>
              <a:t>dati </a:t>
            </a:r>
            <a:r>
              <a:rPr lang="it-IT" sz="2000" dirty="0" smtClean="0">
                <a:cs typeface="Arial" charset="0"/>
              </a:rPr>
              <a:t>sensibili), oppure quelli relativi </a:t>
            </a:r>
            <a:r>
              <a:rPr lang="it-IT" sz="2000" dirty="0">
                <a:cs typeface="Arial" charset="0"/>
              </a:rPr>
              <a:t>a condanne penali e reati </a:t>
            </a:r>
            <a:r>
              <a:rPr lang="it-IT" sz="2000" dirty="0" smtClean="0">
                <a:cs typeface="Arial" charset="0"/>
              </a:rPr>
              <a:t>(i dati giudiziari).</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34</a:t>
            </a:fld>
            <a:endParaRPr lang="it-IT" dirty="0"/>
          </a:p>
        </p:txBody>
      </p:sp>
    </p:spTree>
    <p:extLst>
      <p:ext uri="{BB962C8B-B14F-4D97-AF65-F5344CB8AC3E}">
        <p14:creationId xmlns:p14="http://schemas.microsoft.com/office/powerpoint/2010/main" val="17745147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Privacy e diritto alla privacy</a:t>
            </a:r>
          </a:p>
        </p:txBody>
      </p:sp>
      <p:sp>
        <p:nvSpPr>
          <p:cNvPr id="11" name="Text Box 6"/>
          <p:cNvSpPr txBox="1">
            <a:spLocks noChangeArrowheads="1"/>
          </p:cNvSpPr>
          <p:nvPr/>
        </p:nvSpPr>
        <p:spPr bwMode="auto">
          <a:xfrm>
            <a:off x="414743" y="1124744"/>
            <a:ext cx="8322696" cy="821763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Il </a:t>
            </a:r>
            <a:r>
              <a:rPr lang="it-IT" sz="2000" dirty="0">
                <a:cs typeface="Arial" charset="0"/>
              </a:rPr>
              <a:t>diritto alla privacy, è nell'era di internet e della globalizzazione, diventato il </a:t>
            </a:r>
            <a:r>
              <a:rPr lang="it-IT" sz="2000" b="1" dirty="0">
                <a:cs typeface="Arial" charset="0"/>
              </a:rPr>
              <a:t>diritto all'identità personale</a:t>
            </a:r>
            <a:r>
              <a:rPr lang="it-IT" sz="2000" dirty="0">
                <a:cs typeface="Arial" charset="0"/>
              </a:rPr>
              <a:t>. </a:t>
            </a:r>
            <a:endParaRPr lang="it-IT" sz="2000" dirty="0" smtClean="0">
              <a:cs typeface="Arial" charset="0"/>
            </a:endParaRP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Il </a:t>
            </a:r>
            <a:r>
              <a:rPr lang="it-IT" sz="2000" dirty="0">
                <a:cs typeface="Arial" charset="0"/>
              </a:rPr>
              <a:t>diritto alla privacy è oggi messo in costante pericolo da fenomeni come la </a:t>
            </a:r>
            <a:r>
              <a:rPr lang="it-IT" sz="2000" b="1" dirty="0" smtClean="0">
                <a:cs typeface="Arial" charset="0"/>
              </a:rPr>
              <a:t>globalizzazione </a:t>
            </a:r>
            <a:r>
              <a:rPr lang="it-IT" sz="2000" b="1" dirty="0">
                <a:cs typeface="Arial" charset="0"/>
              </a:rPr>
              <a:t>delle relazioni </a:t>
            </a:r>
            <a:r>
              <a:rPr lang="it-IT" sz="2000" b="1" dirty="0" smtClean="0">
                <a:cs typeface="Arial" charset="0"/>
              </a:rPr>
              <a:t>interpersonali</a:t>
            </a:r>
            <a:r>
              <a:rPr lang="it-IT" sz="2000" dirty="0" smtClean="0">
                <a:cs typeface="Arial" charset="0"/>
              </a:rPr>
              <a:t>, </a:t>
            </a:r>
            <a:r>
              <a:rPr lang="it-IT" sz="2000" dirty="0">
                <a:cs typeface="Arial" charset="0"/>
              </a:rPr>
              <a:t>favorite dalla crescita costante delle possibilità di comunicazione e scambio di informazioni non solo tra </a:t>
            </a:r>
            <a:r>
              <a:rPr lang="it-IT" sz="2000" dirty="0" smtClean="0">
                <a:cs typeface="Arial" charset="0"/>
              </a:rPr>
              <a:t>singoli individui, </a:t>
            </a:r>
            <a:r>
              <a:rPr lang="it-IT" sz="2000" dirty="0">
                <a:cs typeface="Arial" charset="0"/>
              </a:rPr>
              <a:t>ma anche tra </a:t>
            </a:r>
            <a:r>
              <a:rPr lang="it-IT" sz="2000" dirty="0" smtClean="0">
                <a:cs typeface="Arial" charset="0"/>
              </a:rPr>
              <a:t>aziende, grazie all’uso </a:t>
            </a:r>
            <a:r>
              <a:rPr lang="it-IT" sz="2000" dirty="0">
                <a:cs typeface="Arial" charset="0"/>
              </a:rPr>
              <a:t>sempre più diffuso e invasivo </a:t>
            </a:r>
            <a:r>
              <a:rPr lang="it-IT" sz="2000" dirty="0" smtClean="0">
                <a:cs typeface="Arial" charset="0"/>
              </a:rPr>
              <a:t>di internet e dei vari mezzi di comunicazione (compresi i social media).</a:t>
            </a:r>
          </a:p>
          <a:p>
            <a:pPr algn="just">
              <a:lnSpc>
                <a:spcPct val="120000"/>
              </a:lnSpc>
              <a:defRPr/>
            </a:pPr>
            <a:endParaRPr lang="it-IT" sz="2000" dirty="0">
              <a:cs typeface="Arial" charset="0"/>
            </a:endParaRPr>
          </a:p>
          <a:p>
            <a:pPr algn="just">
              <a:lnSpc>
                <a:spcPct val="120000"/>
              </a:lnSpc>
              <a:defRPr/>
            </a:pPr>
            <a:r>
              <a:rPr lang="it-IT" sz="2000" dirty="0"/>
              <a:t>La complessità della tutela di questo </a:t>
            </a:r>
            <a:r>
              <a:rPr lang="it-IT" sz="2000" dirty="0" smtClean="0"/>
              <a:t>diritto </a:t>
            </a:r>
            <a:r>
              <a:rPr lang="it-IT" sz="2000" dirty="0"/>
              <a:t>non è più </a:t>
            </a:r>
            <a:r>
              <a:rPr lang="it-IT" sz="2000" dirty="0" smtClean="0"/>
              <a:t>gestibile </a:t>
            </a:r>
            <a:r>
              <a:rPr lang="it-IT" sz="2000" dirty="0"/>
              <a:t>con singole misure tecniche/legislative </a:t>
            </a:r>
            <a:r>
              <a:rPr lang="it-IT" sz="2000" dirty="0" smtClean="0"/>
              <a:t>a livello nazionale, con peraltro diversa efficacia da Paese a Paese, </a:t>
            </a:r>
            <a:r>
              <a:rPr lang="it-IT" sz="2000" dirty="0"/>
              <a:t>ma richiede ormai una </a:t>
            </a:r>
            <a:r>
              <a:rPr lang="it-IT" sz="2000" u="sng" dirty="0" smtClean="0"/>
              <a:t>gestione sovranazionale della problematica</a:t>
            </a:r>
            <a:r>
              <a:rPr lang="it-IT" sz="2000" dirty="0" smtClean="0"/>
              <a:t>, ed una visione più ampia e </a:t>
            </a:r>
            <a:r>
              <a:rPr lang="it-IT" sz="2000" dirty="0"/>
              <a:t>complessiva che consideri tutti i fattori specifici in gioco</a:t>
            </a:r>
            <a:r>
              <a:rPr lang="it-IT" sz="2000" dirty="0" smtClean="0"/>
              <a:t>.</a:t>
            </a:r>
          </a:p>
          <a:p>
            <a:pPr algn="just">
              <a:lnSpc>
                <a:spcPct val="120000"/>
              </a:lnSpc>
              <a:defRPr/>
            </a:pPr>
            <a:endParaRPr lang="it-IT" sz="2000" dirty="0"/>
          </a:p>
          <a:p>
            <a:pPr algn="just">
              <a:lnSpc>
                <a:spcPct val="120000"/>
              </a:lnSpc>
              <a:defRPr/>
            </a:pPr>
            <a:r>
              <a:rPr lang="it-IT" sz="2000" dirty="0">
                <a:cs typeface="Arial" charset="0"/>
              </a:rPr>
              <a:t>Il diritto alla privacy </a:t>
            </a:r>
            <a:r>
              <a:rPr lang="it-IT" sz="2000" dirty="0" smtClean="0">
                <a:cs typeface="Arial" charset="0"/>
              </a:rPr>
              <a:t>è quindi messo </a:t>
            </a:r>
            <a:r>
              <a:rPr lang="it-IT" sz="2000" dirty="0">
                <a:cs typeface="Arial" charset="0"/>
              </a:rPr>
              <a:t>in costante pericolo sia a livello </a:t>
            </a:r>
            <a:r>
              <a:rPr lang="it-IT" sz="2000" dirty="0" smtClean="0">
                <a:cs typeface="Arial" charset="0"/>
              </a:rPr>
              <a:t>personale, </a:t>
            </a:r>
            <a:r>
              <a:rPr lang="it-IT" sz="2000" dirty="0">
                <a:cs typeface="Arial" charset="0"/>
              </a:rPr>
              <a:t>nell'ambito della nostra vita </a:t>
            </a:r>
            <a:r>
              <a:rPr lang="it-IT" sz="2000" dirty="0" smtClean="0">
                <a:cs typeface="Arial" charset="0"/>
              </a:rPr>
              <a:t>quotidiana</a:t>
            </a:r>
            <a:r>
              <a:rPr lang="it-IT" sz="2000" dirty="0">
                <a:cs typeface="Arial" charset="0"/>
              </a:rPr>
              <a:t>, sia in un contesto più ampio come quello della pubblica amministrazione e aziendale dove esigenze sociali, economiche e di mercato creano continuamente necessità di raccolta ed elaborazione di dati per produrre informazioni utili alla società e al business</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35</a:t>
            </a:fld>
            <a:endParaRPr lang="it-IT" dirty="0"/>
          </a:p>
        </p:txBody>
      </p:sp>
    </p:spTree>
    <p:extLst>
      <p:ext uri="{BB962C8B-B14F-4D97-AF65-F5344CB8AC3E}">
        <p14:creationId xmlns:p14="http://schemas.microsoft.com/office/powerpoint/2010/main" val="20389921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Responsabilità </a:t>
            </a:r>
            <a:r>
              <a:rPr lang="it-IT" sz="2400" b="1">
                <a:solidFill>
                  <a:srgbClr val="F26200"/>
                </a:solidFill>
                <a:latin typeface="Georgia" panose="02040502050405020303" pitchFamily="18" charset="0"/>
              </a:rPr>
              <a:t>e </a:t>
            </a:r>
            <a:r>
              <a:rPr lang="it-IT" sz="2400" b="1" dirty="0">
                <a:solidFill>
                  <a:srgbClr val="F26200"/>
                </a:solidFill>
                <a:latin typeface="Georgia" panose="02040502050405020303" pitchFamily="18" charset="0"/>
              </a:rPr>
              <a:t>t</a:t>
            </a:r>
            <a:r>
              <a:rPr lang="it-IT" sz="2400" b="1" smtClean="0">
                <a:solidFill>
                  <a:srgbClr val="F26200"/>
                </a:solidFill>
                <a:latin typeface="Georgia" panose="02040502050405020303" pitchFamily="18" charset="0"/>
              </a:rPr>
              <a:t>rattamento </a:t>
            </a:r>
            <a:r>
              <a:rPr lang="it-IT" sz="2400" b="1" dirty="0" smtClean="0">
                <a:solidFill>
                  <a:srgbClr val="F26200"/>
                </a:solidFill>
                <a:latin typeface="Georgia" panose="02040502050405020303" pitchFamily="18" charset="0"/>
              </a:rPr>
              <a:t>dei dati personali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Quali sono </a:t>
            </a:r>
            <a:r>
              <a:rPr lang="it-IT" sz="2000" dirty="0" smtClean="0">
                <a:cs typeface="Arial" charset="0"/>
              </a:rPr>
              <a:t>dunque le </a:t>
            </a:r>
            <a:r>
              <a:rPr lang="it-IT" sz="2000" dirty="0">
                <a:cs typeface="Arial" charset="0"/>
              </a:rPr>
              <a:t>principali figure coinvolte nella gestione del trattamento dei dati </a:t>
            </a:r>
            <a:r>
              <a:rPr lang="it-IT" sz="2000" dirty="0" smtClean="0">
                <a:cs typeface="Arial" charset="0"/>
              </a:rPr>
              <a:t>personali? La risposta la troviamo nel recente Regolamento </a:t>
            </a:r>
            <a:r>
              <a:rPr lang="it-IT" sz="2000" dirty="0">
                <a:cs typeface="Arial" charset="0"/>
              </a:rPr>
              <a:t>Europeo in materia di protezione dei dati personali   679/2016 </a:t>
            </a:r>
            <a:r>
              <a:rPr lang="it-IT" sz="2000" dirty="0" smtClean="0">
                <a:cs typeface="Arial" charset="0"/>
              </a:rPr>
              <a:t>(chiamato brevemente GDPR, acronimo </a:t>
            </a:r>
            <a:r>
              <a:rPr lang="it-IT" sz="2000" dirty="0">
                <a:cs typeface="Arial" charset="0"/>
              </a:rPr>
              <a:t>di General Data </a:t>
            </a:r>
            <a:r>
              <a:rPr lang="it-IT" sz="2000" dirty="0" err="1">
                <a:cs typeface="Arial" charset="0"/>
              </a:rPr>
              <a:t>Protection</a:t>
            </a:r>
            <a:r>
              <a:rPr lang="it-IT" sz="2000" dirty="0">
                <a:cs typeface="Arial" charset="0"/>
              </a:rPr>
              <a:t> </a:t>
            </a:r>
            <a:r>
              <a:rPr lang="it-IT" sz="2000" dirty="0" err="1">
                <a:cs typeface="Arial" charset="0"/>
              </a:rPr>
              <a:t>Regulation</a:t>
            </a:r>
            <a:r>
              <a:rPr lang="it-IT" sz="2000" dirty="0">
                <a:cs typeface="Arial" charset="0"/>
              </a:rPr>
              <a:t>)</a:t>
            </a:r>
          </a:p>
          <a:p>
            <a:pPr algn="just">
              <a:lnSpc>
                <a:spcPct val="120000"/>
              </a:lnSpc>
              <a:defRPr/>
            </a:pPr>
            <a:endParaRPr lang="it-IT" sz="2000" dirty="0" smtClean="0">
              <a:cs typeface="Arial" charset="0"/>
            </a:endParaRPr>
          </a:p>
          <a:p>
            <a:pPr algn="just">
              <a:lnSpc>
                <a:spcPct val="120000"/>
              </a:lnSpc>
              <a:defRPr/>
            </a:pPr>
            <a:r>
              <a:rPr lang="it-IT" sz="2000" dirty="0" smtClean="0">
                <a:cs typeface="Arial" charset="0"/>
              </a:rPr>
              <a:t>Secondo il Regolamento, esistono alcune figure di riferimento in materia di trattamento dei dati personali:</a:t>
            </a:r>
          </a:p>
          <a:p>
            <a:pPr algn="just">
              <a:lnSpc>
                <a:spcPct val="120000"/>
              </a:lnSpc>
              <a:defRPr/>
            </a:pPr>
            <a:r>
              <a:rPr lang="it-IT" sz="2000" dirty="0" smtClean="0">
                <a:cs typeface="Arial" charset="0"/>
              </a:rPr>
              <a:t>Il </a:t>
            </a:r>
            <a:r>
              <a:rPr lang="it-IT" sz="2000" b="1" dirty="0">
                <a:cs typeface="Arial" charset="0"/>
              </a:rPr>
              <a:t>T</a:t>
            </a:r>
            <a:r>
              <a:rPr lang="it-IT" sz="2000" b="1" dirty="0" smtClean="0">
                <a:cs typeface="Arial" charset="0"/>
              </a:rPr>
              <a:t>itolare </a:t>
            </a:r>
            <a:r>
              <a:rPr lang="it-IT" sz="2000" b="1" dirty="0">
                <a:cs typeface="Arial" charset="0"/>
              </a:rPr>
              <a:t>del </a:t>
            </a:r>
            <a:r>
              <a:rPr lang="it-IT" sz="2000" b="1" dirty="0" smtClean="0">
                <a:cs typeface="Arial" charset="0"/>
              </a:rPr>
              <a:t>trattamento </a:t>
            </a:r>
            <a:r>
              <a:rPr lang="it-IT" sz="2000" dirty="0">
                <a:cs typeface="Arial" charset="0"/>
              </a:rPr>
              <a:t>(</a:t>
            </a:r>
            <a:r>
              <a:rPr lang="it-IT" sz="2000" i="1" dirty="0">
                <a:cs typeface="Arial" charset="0"/>
              </a:rPr>
              <a:t>Data Controller</a:t>
            </a:r>
            <a:r>
              <a:rPr lang="it-IT" sz="2000" dirty="0" smtClean="0">
                <a:cs typeface="Arial" charset="0"/>
              </a:rPr>
              <a:t>), che è la persona </a:t>
            </a:r>
            <a:r>
              <a:rPr lang="it-IT" sz="2000" dirty="0">
                <a:cs typeface="Arial" charset="0"/>
              </a:rPr>
              <a:t>fisica o giuridica, l’autorità pubblica, </a:t>
            </a:r>
            <a:r>
              <a:rPr lang="it-IT" sz="2000" dirty="0" smtClean="0">
                <a:cs typeface="Arial" charset="0"/>
              </a:rPr>
              <a:t>o altro organismo, che </a:t>
            </a:r>
            <a:r>
              <a:rPr lang="it-IT" sz="2000" dirty="0">
                <a:cs typeface="Arial" charset="0"/>
              </a:rPr>
              <a:t>decide in completa autonomia in merito alla modalità di </a:t>
            </a:r>
            <a:r>
              <a:rPr lang="it-IT" sz="2000" dirty="0" smtClean="0">
                <a:cs typeface="Arial" charset="0"/>
              </a:rPr>
              <a:t>trattamento </a:t>
            </a:r>
            <a:r>
              <a:rPr lang="it-IT" sz="2000" dirty="0">
                <a:cs typeface="Arial" charset="0"/>
              </a:rPr>
              <a:t>dei </a:t>
            </a:r>
            <a:r>
              <a:rPr lang="it-IT" sz="2000" dirty="0" smtClean="0">
                <a:cs typeface="Arial" charset="0"/>
              </a:rPr>
              <a:t>propri dati personali. È sua </a:t>
            </a:r>
            <a:r>
              <a:rPr lang="it-IT" sz="2000" dirty="0">
                <a:cs typeface="Arial" charset="0"/>
              </a:rPr>
              <a:t>la responsabilità del </a:t>
            </a:r>
            <a:r>
              <a:rPr lang="it-IT" sz="2000" dirty="0" smtClean="0">
                <a:cs typeface="Arial" charset="0"/>
              </a:rPr>
              <a:t>trattamento.</a:t>
            </a: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Il </a:t>
            </a:r>
            <a:r>
              <a:rPr lang="it-IT" sz="2000" b="1" dirty="0">
                <a:cs typeface="Arial" charset="0"/>
              </a:rPr>
              <a:t>R</a:t>
            </a:r>
            <a:r>
              <a:rPr lang="it-IT" sz="2000" b="1" dirty="0" smtClean="0">
                <a:cs typeface="Arial" charset="0"/>
              </a:rPr>
              <a:t>esponsabile </a:t>
            </a:r>
            <a:r>
              <a:rPr lang="it-IT" sz="2000" b="1" dirty="0">
                <a:cs typeface="Arial" charset="0"/>
              </a:rPr>
              <a:t>del </a:t>
            </a:r>
            <a:r>
              <a:rPr lang="it-IT" sz="2000" b="1" dirty="0" smtClean="0">
                <a:cs typeface="Arial" charset="0"/>
              </a:rPr>
              <a:t>trattamento </a:t>
            </a:r>
            <a:r>
              <a:rPr lang="it-IT" sz="2000" dirty="0">
                <a:cs typeface="Arial" charset="0"/>
              </a:rPr>
              <a:t>(</a:t>
            </a:r>
            <a:r>
              <a:rPr lang="it-IT" sz="2000" i="1" dirty="0">
                <a:cs typeface="Arial" charset="0"/>
              </a:rPr>
              <a:t>Data Processor</a:t>
            </a:r>
            <a:r>
              <a:rPr lang="it-IT" sz="2000" dirty="0" smtClean="0">
                <a:cs typeface="Arial" charset="0"/>
              </a:rPr>
              <a:t>), che è la persona </a:t>
            </a:r>
            <a:r>
              <a:rPr lang="it-IT" sz="2000" dirty="0">
                <a:cs typeface="Arial" charset="0"/>
              </a:rPr>
              <a:t>fisica o giuridica, l’autorità pubblica, </a:t>
            </a:r>
            <a:r>
              <a:rPr lang="it-IT" sz="2000" dirty="0" smtClean="0">
                <a:cs typeface="Arial" charset="0"/>
              </a:rPr>
              <a:t>o altro organismo, che viene incaricato dal titolare </a:t>
            </a:r>
            <a:r>
              <a:rPr lang="it-IT" sz="2000" dirty="0">
                <a:cs typeface="Arial" charset="0"/>
              </a:rPr>
              <a:t>al </a:t>
            </a:r>
            <a:r>
              <a:rPr lang="it-IT" sz="2000" dirty="0" smtClean="0">
                <a:cs typeface="Arial" charset="0"/>
              </a:rPr>
              <a:t>trattamento </a:t>
            </a:r>
            <a:r>
              <a:rPr lang="it-IT" sz="2000" dirty="0">
                <a:cs typeface="Arial" charset="0"/>
              </a:rPr>
              <a:t>dei dati </a:t>
            </a:r>
            <a:r>
              <a:rPr lang="it-IT" sz="2000" dirty="0" smtClean="0">
                <a:cs typeface="Arial" charset="0"/>
              </a:rPr>
              <a:t>personali (salvo casi </a:t>
            </a:r>
            <a:r>
              <a:rPr lang="it-IT" sz="2000" dirty="0">
                <a:cs typeface="Arial" charset="0"/>
              </a:rPr>
              <a:t>specifici previsti dalla </a:t>
            </a:r>
            <a:r>
              <a:rPr lang="it-IT" sz="2000" dirty="0" smtClean="0">
                <a:cs typeface="Arial" charset="0"/>
              </a:rPr>
              <a:t>normativa).</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36</a:t>
            </a:fld>
            <a:endParaRPr lang="it-IT" dirty="0"/>
          </a:p>
        </p:txBody>
      </p:sp>
    </p:spTree>
    <p:extLst>
      <p:ext uri="{BB962C8B-B14F-4D97-AF65-F5344CB8AC3E}">
        <p14:creationId xmlns:p14="http://schemas.microsoft.com/office/powerpoint/2010/main" val="3105172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Responsabilità </a:t>
            </a:r>
            <a:r>
              <a:rPr lang="it-IT" sz="2400" b="1">
                <a:solidFill>
                  <a:srgbClr val="F26200"/>
                </a:solidFill>
                <a:latin typeface="Georgia" panose="02040502050405020303" pitchFamily="18" charset="0"/>
              </a:rPr>
              <a:t>e </a:t>
            </a:r>
            <a:r>
              <a:rPr lang="it-IT" sz="2400" b="1" dirty="0">
                <a:solidFill>
                  <a:srgbClr val="F26200"/>
                </a:solidFill>
                <a:latin typeface="Georgia" panose="02040502050405020303" pitchFamily="18" charset="0"/>
              </a:rPr>
              <a:t>t</a:t>
            </a:r>
            <a:r>
              <a:rPr lang="it-IT" sz="2400" b="1" smtClean="0">
                <a:solidFill>
                  <a:srgbClr val="F26200"/>
                </a:solidFill>
                <a:latin typeface="Georgia" panose="02040502050405020303" pitchFamily="18" charset="0"/>
              </a:rPr>
              <a:t>rattamento </a:t>
            </a:r>
            <a:r>
              <a:rPr lang="it-IT" sz="2400" b="1" dirty="0" smtClean="0">
                <a:solidFill>
                  <a:srgbClr val="F26200"/>
                </a:solidFill>
                <a:latin typeface="Georgia" panose="02040502050405020303" pitchFamily="18" charset="0"/>
              </a:rPr>
              <a:t>dei dati personali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L'</a:t>
            </a:r>
            <a:r>
              <a:rPr lang="it-IT" sz="2000" b="1" dirty="0" smtClean="0">
                <a:cs typeface="Arial" charset="0"/>
              </a:rPr>
              <a:t>Incaricato </a:t>
            </a:r>
            <a:r>
              <a:rPr lang="it-IT" sz="2000" b="1" dirty="0">
                <a:cs typeface="Arial" charset="0"/>
              </a:rPr>
              <a:t>al </a:t>
            </a:r>
            <a:r>
              <a:rPr lang="it-IT" sz="2000" b="1" dirty="0" smtClean="0">
                <a:cs typeface="Arial" charset="0"/>
              </a:rPr>
              <a:t>trattamento </a:t>
            </a:r>
            <a:r>
              <a:rPr lang="it-IT" sz="2000" dirty="0">
                <a:cs typeface="Arial" charset="0"/>
              </a:rPr>
              <a:t>(</a:t>
            </a:r>
            <a:r>
              <a:rPr lang="it-IT" sz="2000" i="1" dirty="0">
                <a:cs typeface="Arial" charset="0"/>
              </a:rPr>
              <a:t>Data </a:t>
            </a:r>
            <a:r>
              <a:rPr lang="it-IT" sz="2000" i="1" dirty="0" err="1">
                <a:cs typeface="Arial" charset="0"/>
              </a:rPr>
              <a:t>Handler</a:t>
            </a:r>
            <a:r>
              <a:rPr lang="it-IT" sz="2000" dirty="0" smtClean="0">
                <a:cs typeface="Arial" charset="0"/>
              </a:rPr>
              <a:t>), è invece la persona </a:t>
            </a:r>
            <a:r>
              <a:rPr lang="it-IT" sz="2000" dirty="0">
                <a:cs typeface="Arial" charset="0"/>
              </a:rPr>
              <a:t>fisica autorizzata al </a:t>
            </a:r>
            <a:r>
              <a:rPr lang="it-IT" sz="2000" dirty="0" smtClean="0">
                <a:cs typeface="Arial" charset="0"/>
              </a:rPr>
              <a:t>trattamento </a:t>
            </a:r>
            <a:r>
              <a:rPr lang="it-IT" sz="2000" dirty="0">
                <a:cs typeface="Arial" charset="0"/>
              </a:rPr>
              <a:t>dei dati </a:t>
            </a:r>
            <a:r>
              <a:rPr lang="it-IT" sz="2000" dirty="0" smtClean="0">
                <a:cs typeface="Arial" charset="0"/>
              </a:rPr>
              <a:t>personali, </a:t>
            </a:r>
            <a:r>
              <a:rPr lang="it-IT" sz="2000" dirty="0">
                <a:cs typeface="Arial" charset="0"/>
              </a:rPr>
              <a:t>previo incarico diretto assegnato da parte del </a:t>
            </a:r>
            <a:r>
              <a:rPr lang="it-IT" sz="2000" dirty="0" smtClean="0">
                <a:cs typeface="Arial" charset="0"/>
              </a:rPr>
              <a:t>titolare </a:t>
            </a:r>
            <a:r>
              <a:rPr lang="it-IT" sz="2000" dirty="0">
                <a:cs typeface="Arial" charset="0"/>
              </a:rPr>
              <a:t>o del r</a:t>
            </a:r>
            <a:r>
              <a:rPr lang="it-IT" sz="2000" dirty="0" smtClean="0">
                <a:cs typeface="Arial" charset="0"/>
              </a:rPr>
              <a:t>esponsabile</a:t>
            </a:r>
            <a:r>
              <a:rPr lang="it-IT" sz="2000" dirty="0">
                <a:cs typeface="Arial" charset="0"/>
              </a:rPr>
              <a:t>. </a:t>
            </a:r>
          </a:p>
          <a:p>
            <a:pPr algn="just">
              <a:lnSpc>
                <a:spcPct val="120000"/>
              </a:lnSpc>
              <a:defRPr/>
            </a:pPr>
            <a:r>
              <a:rPr lang="it-IT" sz="2000" dirty="0" smtClean="0">
                <a:cs typeface="Arial" charset="0"/>
              </a:rPr>
              <a:t>La </a:t>
            </a:r>
            <a:r>
              <a:rPr lang="it-IT" sz="2000" dirty="0">
                <a:cs typeface="Arial" charset="0"/>
              </a:rPr>
              <a:t>figura di I</a:t>
            </a:r>
            <a:r>
              <a:rPr lang="it-IT" sz="2000" dirty="0" smtClean="0">
                <a:cs typeface="Arial" charset="0"/>
              </a:rPr>
              <a:t>ncaricato </a:t>
            </a:r>
            <a:r>
              <a:rPr lang="it-IT" sz="2000" dirty="0">
                <a:cs typeface="Arial" charset="0"/>
              </a:rPr>
              <a:t>del trattamento (ex art. 30 del Codice sulla Pri-</a:t>
            </a:r>
            <a:r>
              <a:rPr lang="it-IT" sz="2000" dirty="0" err="1">
                <a:cs typeface="Arial" charset="0"/>
              </a:rPr>
              <a:t>vacy</a:t>
            </a:r>
            <a:r>
              <a:rPr lang="it-IT" sz="2000" dirty="0">
                <a:cs typeface="Arial" charset="0"/>
              </a:rPr>
              <a:t>), non è espressamente prevista nel </a:t>
            </a:r>
            <a:r>
              <a:rPr lang="it-IT" sz="2000" dirty="0" smtClean="0">
                <a:cs typeface="Arial" charset="0"/>
              </a:rPr>
              <a:t>GDPR; esso tuttavia non </a:t>
            </a:r>
            <a:r>
              <a:rPr lang="it-IT" sz="2000" dirty="0">
                <a:cs typeface="Arial" charset="0"/>
              </a:rPr>
              <a:t>ne esclude la presenza in quanto fa riferimento a “</a:t>
            </a:r>
            <a:r>
              <a:rPr lang="it-IT" sz="2000" i="1" dirty="0" smtClean="0">
                <a:cs typeface="Arial" charset="0"/>
              </a:rPr>
              <a:t>persone </a:t>
            </a:r>
            <a:r>
              <a:rPr lang="it-IT" sz="2000" i="1" dirty="0">
                <a:cs typeface="Arial" charset="0"/>
              </a:rPr>
              <a:t>autorizzate al trattamento dei dati personali sotto l’autorità diretta del </a:t>
            </a:r>
            <a:r>
              <a:rPr lang="it-IT" sz="2000" i="1" dirty="0" smtClean="0">
                <a:cs typeface="Arial" charset="0"/>
              </a:rPr>
              <a:t>Titolare </a:t>
            </a:r>
            <a:r>
              <a:rPr lang="it-IT" sz="2000" i="1" dirty="0">
                <a:cs typeface="Arial" charset="0"/>
              </a:rPr>
              <a:t>o del Responsabile</a:t>
            </a:r>
            <a:r>
              <a:rPr lang="it-IT" sz="2000" dirty="0">
                <a:cs typeface="Arial" charset="0"/>
              </a:rPr>
              <a:t>” (vedi art. 4, n. 10, del GDPR).</a:t>
            </a:r>
          </a:p>
          <a:p>
            <a:pPr algn="just">
              <a:lnSpc>
                <a:spcPct val="120000"/>
              </a:lnSpc>
              <a:defRPr/>
            </a:pPr>
            <a:endParaRPr lang="it-IT" sz="2000" dirty="0" smtClean="0">
              <a:cs typeface="Arial" charset="0"/>
            </a:endParaRPr>
          </a:p>
          <a:p>
            <a:pPr algn="just">
              <a:lnSpc>
                <a:spcPct val="120000"/>
              </a:lnSpc>
              <a:defRPr/>
            </a:pPr>
            <a:r>
              <a:rPr lang="it-IT" sz="2000" dirty="0" smtClean="0">
                <a:cs typeface="Arial" charset="0"/>
              </a:rPr>
              <a:t>Infine abbiamo il </a:t>
            </a:r>
            <a:r>
              <a:rPr lang="it-IT" sz="2000" b="1" dirty="0" smtClean="0">
                <a:cs typeface="Arial" charset="0"/>
              </a:rPr>
              <a:t>Destinatario</a:t>
            </a:r>
            <a:r>
              <a:rPr lang="it-IT" sz="2000" dirty="0" smtClean="0">
                <a:cs typeface="Arial" charset="0"/>
              </a:rPr>
              <a:t>, ossia la persona </a:t>
            </a:r>
            <a:r>
              <a:rPr lang="it-IT" sz="2000" dirty="0">
                <a:cs typeface="Arial" charset="0"/>
              </a:rPr>
              <a:t>fisica o giuridica, l'autorità pubblica, </a:t>
            </a:r>
            <a:r>
              <a:rPr lang="it-IT" sz="2000" dirty="0" smtClean="0">
                <a:cs typeface="Arial" charset="0"/>
              </a:rPr>
              <a:t>o altro </a:t>
            </a:r>
            <a:r>
              <a:rPr lang="it-IT" sz="2000" dirty="0">
                <a:cs typeface="Arial" charset="0"/>
              </a:rPr>
              <a:t>organismo che riceve comunicazione </a:t>
            </a:r>
            <a:r>
              <a:rPr lang="it-IT" sz="2000" dirty="0" smtClean="0">
                <a:cs typeface="Arial" charset="0"/>
              </a:rPr>
              <a:t>dei </a:t>
            </a:r>
            <a:r>
              <a:rPr lang="it-IT" sz="2000" dirty="0">
                <a:cs typeface="Arial" charset="0"/>
              </a:rPr>
              <a:t>dati </a:t>
            </a:r>
            <a:r>
              <a:rPr lang="it-IT" sz="2000" dirty="0" smtClean="0">
                <a:cs typeface="Arial" charset="0"/>
              </a:rPr>
              <a:t>personali.</a:t>
            </a:r>
            <a:endParaRPr lang="it-IT" sz="2000" dirty="0">
              <a:cs typeface="Arial" charset="0"/>
            </a:endParaRPr>
          </a:p>
          <a:p>
            <a:pPr algn="just">
              <a:lnSpc>
                <a:spcPct val="120000"/>
              </a:lnSpc>
              <a:defRPr/>
            </a:pPr>
            <a:endParaRPr lang="it-IT" sz="2000" dirty="0" smtClean="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37</a:t>
            </a:fld>
            <a:endParaRPr lang="it-IT" dirty="0"/>
          </a:p>
        </p:txBody>
      </p:sp>
    </p:spTree>
    <p:extLst>
      <p:ext uri="{BB962C8B-B14F-4D97-AF65-F5344CB8AC3E}">
        <p14:creationId xmlns:p14="http://schemas.microsoft.com/office/powerpoint/2010/main" val="21260327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nuova figura del </a:t>
            </a:r>
            <a:r>
              <a:rPr lang="it-IT" sz="2400" b="1" dirty="0" smtClean="0">
                <a:solidFill>
                  <a:srgbClr val="F26200"/>
                </a:solidFill>
                <a:latin typeface="Georgia" panose="02040502050405020303" pitchFamily="18" charset="0"/>
              </a:rPr>
              <a:t>Data </a:t>
            </a:r>
            <a:r>
              <a:rPr lang="it-IT" sz="2400" b="1" dirty="0" err="1">
                <a:solidFill>
                  <a:srgbClr val="F26200"/>
                </a:solidFill>
                <a:latin typeface="Georgia" panose="02040502050405020303" pitchFamily="18" charset="0"/>
              </a:rPr>
              <a:t>Protection</a:t>
            </a:r>
            <a:r>
              <a:rPr lang="it-IT" sz="2400" b="1" dirty="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Officer</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Come visto in precedenza, lo </a:t>
            </a:r>
            <a:r>
              <a:rPr lang="it-IT" sz="2000" dirty="0">
                <a:cs typeface="Arial" charset="0"/>
              </a:rPr>
              <a:t>sviluppo tecnologico e </a:t>
            </a:r>
            <a:r>
              <a:rPr lang="it-IT" sz="2000" dirty="0" smtClean="0">
                <a:cs typeface="Arial" charset="0"/>
              </a:rPr>
              <a:t>di internet ha </a:t>
            </a:r>
            <a:r>
              <a:rPr lang="it-IT" sz="2000" dirty="0">
                <a:cs typeface="Arial" charset="0"/>
              </a:rPr>
              <a:t>portato ad un aumento esponenziale delle frodi </a:t>
            </a:r>
            <a:r>
              <a:rPr lang="it-IT" sz="2000" dirty="0" smtClean="0">
                <a:cs typeface="Arial" charset="0"/>
              </a:rPr>
              <a:t>informatiche e degli attacchi nel corso degli ultimi anni. </a:t>
            </a:r>
            <a:r>
              <a:rPr lang="it-IT" sz="2000" dirty="0">
                <a:cs typeface="Arial" charset="0"/>
              </a:rPr>
              <a:t>Per questa ragione, l’Unione Europea ha voluto garantire maggiore tutela agli utilizzatori </a:t>
            </a:r>
            <a:r>
              <a:rPr lang="it-IT" sz="2000" dirty="0" smtClean="0">
                <a:cs typeface="Arial" charset="0"/>
              </a:rPr>
              <a:t>del web, </a:t>
            </a:r>
            <a:r>
              <a:rPr lang="it-IT" sz="2000" dirty="0">
                <a:cs typeface="Arial" charset="0"/>
              </a:rPr>
              <a:t>i quali forniscono ogni giorno i propri dati sensibili a siti e portali </a:t>
            </a:r>
            <a:r>
              <a:rPr lang="it-IT" sz="2000" dirty="0" smtClean="0">
                <a:cs typeface="Arial" charset="0"/>
              </a:rPr>
              <a:t>web, spesso ignari o poco attenti ai potenziali rischi a cui vanno incontro.</a:t>
            </a:r>
            <a:endParaRPr lang="it-IT" sz="2000" dirty="0">
              <a:cs typeface="Arial" charset="0"/>
            </a:endParaRPr>
          </a:p>
          <a:p>
            <a:pPr algn="just">
              <a:lnSpc>
                <a:spcPct val="120000"/>
              </a:lnSpc>
              <a:defRPr/>
            </a:pPr>
            <a:r>
              <a:rPr lang="it-IT" sz="2000" dirty="0" smtClean="0">
                <a:cs typeface="Arial" charset="0"/>
              </a:rPr>
              <a:t>La </a:t>
            </a:r>
            <a:r>
              <a:rPr lang="it-IT" sz="2000" dirty="0">
                <a:cs typeface="Arial" charset="0"/>
              </a:rPr>
              <a:t>nuova figura del </a:t>
            </a:r>
            <a:r>
              <a:rPr lang="it-IT" sz="2000" b="1" dirty="0">
                <a:cs typeface="Arial" charset="0"/>
              </a:rPr>
              <a:t>Data </a:t>
            </a:r>
            <a:r>
              <a:rPr lang="it-IT" sz="2000" b="1" dirty="0" err="1">
                <a:cs typeface="Arial" charset="0"/>
              </a:rPr>
              <a:t>Protection</a:t>
            </a:r>
            <a:r>
              <a:rPr lang="it-IT" sz="2000" b="1" dirty="0">
                <a:cs typeface="Arial" charset="0"/>
              </a:rPr>
              <a:t> </a:t>
            </a:r>
            <a:r>
              <a:rPr lang="it-IT" sz="2000" b="1" dirty="0" err="1">
                <a:cs typeface="Arial" charset="0"/>
              </a:rPr>
              <a:t>Officer</a:t>
            </a:r>
            <a:r>
              <a:rPr lang="it-IT" sz="2000" b="1" dirty="0">
                <a:cs typeface="Arial" charset="0"/>
              </a:rPr>
              <a:t> </a:t>
            </a:r>
            <a:r>
              <a:rPr lang="it-IT" sz="2000" b="1" dirty="0" smtClean="0">
                <a:cs typeface="Arial" charset="0"/>
              </a:rPr>
              <a:t>(DPO) </a:t>
            </a:r>
            <a:r>
              <a:rPr lang="it-IT" sz="2000" dirty="0" smtClean="0">
                <a:cs typeface="Arial" charset="0"/>
              </a:rPr>
              <a:t>si </a:t>
            </a:r>
            <a:r>
              <a:rPr lang="it-IT" sz="2000" dirty="0">
                <a:cs typeface="Arial" charset="0"/>
              </a:rPr>
              <a:t>inserisce </a:t>
            </a:r>
            <a:r>
              <a:rPr lang="it-IT" sz="2000" dirty="0" smtClean="0">
                <a:cs typeface="Arial" charset="0"/>
              </a:rPr>
              <a:t>proprio in </a:t>
            </a:r>
            <a:r>
              <a:rPr lang="it-IT" sz="2000" dirty="0">
                <a:cs typeface="Arial" charset="0"/>
              </a:rPr>
              <a:t>questo contesto a tutela </a:t>
            </a:r>
            <a:r>
              <a:rPr lang="it-IT" sz="2000" dirty="0" smtClean="0">
                <a:cs typeface="Arial" charset="0"/>
              </a:rPr>
              <a:t>dei </a:t>
            </a:r>
            <a:r>
              <a:rPr lang="it-IT" sz="2000" dirty="0">
                <a:cs typeface="Arial" charset="0"/>
              </a:rPr>
              <a:t>dati e </a:t>
            </a:r>
            <a:r>
              <a:rPr lang="it-IT" sz="2000" dirty="0" smtClean="0">
                <a:cs typeface="Arial" charset="0"/>
              </a:rPr>
              <a:t>della privacy </a:t>
            </a:r>
            <a:r>
              <a:rPr lang="it-IT" sz="2000" dirty="0">
                <a:cs typeface="Arial" charset="0"/>
              </a:rPr>
              <a:t>degli </a:t>
            </a:r>
            <a:r>
              <a:rPr lang="it-IT" sz="2000" dirty="0" smtClean="0">
                <a:cs typeface="Arial" charset="0"/>
              </a:rPr>
              <a:t>utenti.</a:t>
            </a:r>
          </a:p>
          <a:p>
            <a:pPr algn="just">
              <a:lnSpc>
                <a:spcPct val="120000"/>
              </a:lnSpc>
              <a:defRPr/>
            </a:pPr>
            <a:endParaRPr lang="it-IT" sz="2000" dirty="0">
              <a:cs typeface="Arial" charset="0"/>
            </a:endParaRPr>
          </a:p>
          <a:p>
            <a:pPr algn="just">
              <a:lnSpc>
                <a:spcPct val="120000"/>
              </a:lnSpc>
              <a:defRPr/>
            </a:pPr>
            <a:r>
              <a:rPr lang="it-IT" sz="2000" dirty="0">
                <a:cs typeface="Arial" charset="0"/>
              </a:rPr>
              <a:t>Il DPO è un professionista che deve avere competenze giuridiche, informatiche, di </a:t>
            </a:r>
            <a:r>
              <a:rPr lang="it-IT" sz="2000" dirty="0" err="1">
                <a:cs typeface="Arial" charset="0"/>
              </a:rPr>
              <a:t>risk</a:t>
            </a:r>
            <a:r>
              <a:rPr lang="it-IT" sz="2000" dirty="0">
                <a:cs typeface="Arial" charset="0"/>
              </a:rPr>
              <a:t> management e di analisi dei processi. La sua responsabilità principale è quella di </a:t>
            </a:r>
            <a:r>
              <a:rPr lang="it-IT" sz="2000" u="sng" dirty="0">
                <a:cs typeface="Arial" charset="0"/>
              </a:rPr>
              <a:t>osservare</a:t>
            </a:r>
            <a:r>
              <a:rPr lang="it-IT" sz="2000" dirty="0">
                <a:cs typeface="Arial" charset="0"/>
              </a:rPr>
              <a:t>, </a:t>
            </a:r>
            <a:r>
              <a:rPr lang="it-IT" sz="2000" u="sng" dirty="0">
                <a:cs typeface="Arial" charset="0"/>
              </a:rPr>
              <a:t>valutare</a:t>
            </a:r>
            <a:r>
              <a:rPr lang="it-IT" sz="2000" dirty="0">
                <a:cs typeface="Arial" charset="0"/>
              </a:rPr>
              <a:t> e </a:t>
            </a:r>
            <a:r>
              <a:rPr lang="it-IT" sz="2000" u="sng" dirty="0">
                <a:cs typeface="Arial" charset="0"/>
              </a:rPr>
              <a:t>organizzare</a:t>
            </a:r>
            <a:r>
              <a:rPr lang="it-IT" sz="2000" dirty="0">
                <a:cs typeface="Arial" charset="0"/>
              </a:rPr>
              <a:t> la gestione e la protezione dei dati personali all’interno di un’azienda pubblica o privata.</a:t>
            </a:r>
          </a:p>
          <a:p>
            <a:pPr algn="just">
              <a:lnSpc>
                <a:spcPct val="120000"/>
              </a:lnSpc>
              <a:defRPr/>
            </a:pPr>
            <a:r>
              <a:rPr lang="it-IT" sz="2000" dirty="0" smtClean="0">
                <a:cs typeface="Arial" charset="0"/>
              </a:rPr>
              <a:t>La </a:t>
            </a:r>
            <a:r>
              <a:rPr lang="it-IT" sz="2000" dirty="0">
                <a:cs typeface="Arial" charset="0"/>
              </a:rPr>
              <a:t>nuova figura può essere </a:t>
            </a:r>
            <a:r>
              <a:rPr lang="it-IT" sz="2000" dirty="0" smtClean="0">
                <a:cs typeface="Arial" charset="0"/>
              </a:rPr>
              <a:t>selezionata </a:t>
            </a:r>
            <a:r>
              <a:rPr lang="it-IT" sz="2000" dirty="0">
                <a:cs typeface="Arial" charset="0"/>
              </a:rPr>
              <a:t>tra i dipendenti interni </a:t>
            </a:r>
            <a:r>
              <a:rPr lang="it-IT" sz="2000" dirty="0" smtClean="0">
                <a:cs typeface="Arial" charset="0"/>
              </a:rPr>
              <a:t>all’azienda</a:t>
            </a:r>
            <a:r>
              <a:rPr lang="it-IT" sz="2000" dirty="0">
                <a:cs typeface="Arial" charset="0"/>
              </a:rPr>
              <a:t> oppure può essere un libero professionista, esterno e autonomo, </a:t>
            </a:r>
            <a:r>
              <a:rPr lang="it-IT" sz="2000" dirty="0" smtClean="0">
                <a:cs typeface="Arial" charset="0"/>
              </a:rPr>
              <a:t>ingaggiato </a:t>
            </a:r>
            <a:r>
              <a:rPr lang="it-IT" sz="2000" dirty="0">
                <a:cs typeface="Arial" charset="0"/>
              </a:rPr>
              <a:t>in base a un contratto di servizi</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38</a:t>
            </a:fld>
            <a:endParaRPr lang="it-IT" dirty="0"/>
          </a:p>
        </p:txBody>
      </p:sp>
    </p:spTree>
    <p:extLst>
      <p:ext uri="{BB962C8B-B14F-4D97-AF65-F5344CB8AC3E}">
        <p14:creationId xmlns:p14="http://schemas.microsoft.com/office/powerpoint/2010/main" val="2933111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La nuova figura del </a:t>
            </a:r>
            <a:r>
              <a:rPr lang="it-IT" sz="2400" b="1" dirty="0" smtClean="0">
                <a:solidFill>
                  <a:srgbClr val="F26200"/>
                </a:solidFill>
                <a:latin typeface="Georgia" panose="02040502050405020303" pitchFamily="18" charset="0"/>
              </a:rPr>
              <a:t>Data </a:t>
            </a:r>
            <a:r>
              <a:rPr lang="it-IT" sz="2400" b="1" dirty="0" err="1">
                <a:solidFill>
                  <a:srgbClr val="F26200"/>
                </a:solidFill>
                <a:latin typeface="Georgia" panose="02040502050405020303" pitchFamily="18" charset="0"/>
              </a:rPr>
              <a:t>Protection</a:t>
            </a:r>
            <a:r>
              <a:rPr lang="it-IT" sz="2400" b="1" dirty="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Officer</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84830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Tra le principali mansioni </a:t>
            </a:r>
            <a:r>
              <a:rPr lang="it-IT" sz="2000" dirty="0">
                <a:cs typeface="Arial" charset="0"/>
              </a:rPr>
              <a:t>del </a:t>
            </a:r>
            <a:r>
              <a:rPr lang="it-IT" sz="2000" dirty="0" smtClean="0">
                <a:cs typeface="Arial" charset="0"/>
              </a:rPr>
              <a:t>DPO troviamo le seguenti attività:</a:t>
            </a:r>
          </a:p>
          <a:p>
            <a:pPr marL="342900" indent="-342900" algn="just">
              <a:lnSpc>
                <a:spcPct val="120000"/>
              </a:lnSpc>
              <a:buFont typeface="Arial" panose="020B0604020202020204" pitchFamily="34" charset="0"/>
              <a:buChar char="•"/>
              <a:defRPr/>
            </a:pPr>
            <a:r>
              <a:rPr lang="it-IT" sz="2000" dirty="0" smtClean="0">
                <a:cs typeface="Arial" charset="0"/>
              </a:rPr>
              <a:t>Analizzare</a:t>
            </a:r>
            <a:r>
              <a:rPr lang="it-IT" sz="2000" dirty="0">
                <a:cs typeface="Arial" charset="0"/>
              </a:rPr>
              <a:t> i meccanismi di raccolta e conservazione dei dati sensibili degli </a:t>
            </a:r>
            <a:r>
              <a:rPr lang="it-IT" sz="2000" dirty="0" smtClean="0">
                <a:cs typeface="Arial" charset="0"/>
              </a:rPr>
              <a:t>utenti;</a:t>
            </a:r>
          </a:p>
          <a:p>
            <a:pPr marL="342900" indent="-342900" algn="just">
              <a:lnSpc>
                <a:spcPct val="120000"/>
              </a:lnSpc>
              <a:buFont typeface="Arial" panose="020B0604020202020204" pitchFamily="34" charset="0"/>
              <a:buChar char="•"/>
              <a:defRPr/>
            </a:pPr>
            <a:r>
              <a:rPr lang="it-IT" sz="2000" dirty="0" smtClean="0">
                <a:cs typeface="Arial" charset="0"/>
              </a:rPr>
              <a:t>Valutare </a:t>
            </a:r>
            <a:r>
              <a:rPr lang="it-IT" sz="2000" dirty="0">
                <a:cs typeface="Arial" charset="0"/>
              </a:rPr>
              <a:t>e disporre eventuali adeguamenti tecnologici da apportare alle </a:t>
            </a:r>
            <a:r>
              <a:rPr lang="it-IT" sz="2000" dirty="0" smtClean="0">
                <a:cs typeface="Arial" charset="0"/>
              </a:rPr>
              <a:t>procedure </a:t>
            </a:r>
            <a:r>
              <a:rPr lang="it-IT" sz="2000" dirty="0">
                <a:cs typeface="Arial" charset="0"/>
              </a:rPr>
              <a:t>in </a:t>
            </a:r>
            <a:r>
              <a:rPr lang="it-IT" sz="2000" dirty="0" smtClean="0">
                <a:cs typeface="Arial" charset="0"/>
              </a:rPr>
              <a:t>atto;</a:t>
            </a:r>
          </a:p>
          <a:p>
            <a:pPr marL="342900" indent="-342900" algn="just">
              <a:lnSpc>
                <a:spcPct val="120000"/>
              </a:lnSpc>
              <a:buFont typeface="Arial" panose="020B0604020202020204" pitchFamily="34" charset="0"/>
              <a:buChar char="•"/>
              <a:defRPr/>
            </a:pPr>
            <a:r>
              <a:rPr lang="it-IT" sz="2000" dirty="0" smtClean="0">
                <a:cs typeface="Arial" charset="0"/>
              </a:rPr>
              <a:t>Stilare </a:t>
            </a:r>
            <a:r>
              <a:rPr lang="it-IT" sz="2000" dirty="0">
                <a:cs typeface="Arial" charset="0"/>
              </a:rPr>
              <a:t>un piano di aggiornamento e manutenzione dei sistemi, per restare </a:t>
            </a:r>
            <a:r>
              <a:rPr lang="it-IT" sz="2000" dirty="0" smtClean="0">
                <a:cs typeface="Arial" charset="0"/>
              </a:rPr>
              <a:t>sempre </a:t>
            </a:r>
            <a:r>
              <a:rPr lang="it-IT" sz="2000" dirty="0">
                <a:cs typeface="Arial" charset="0"/>
              </a:rPr>
              <a:t>al passo con l’evolversi </a:t>
            </a:r>
            <a:r>
              <a:rPr lang="it-IT" sz="2000" dirty="0" smtClean="0">
                <a:cs typeface="Arial" charset="0"/>
              </a:rPr>
              <a:t>dei pericoli e delle </a:t>
            </a:r>
            <a:r>
              <a:rPr lang="it-IT" sz="2000" dirty="0">
                <a:cs typeface="Arial" charset="0"/>
              </a:rPr>
              <a:t>normative in </a:t>
            </a:r>
            <a:r>
              <a:rPr lang="it-IT" sz="2000" dirty="0" smtClean="0">
                <a:cs typeface="Arial" charset="0"/>
              </a:rPr>
              <a:t>materia;</a:t>
            </a:r>
          </a:p>
          <a:p>
            <a:pPr marL="342900" indent="-342900" algn="just">
              <a:lnSpc>
                <a:spcPct val="120000"/>
              </a:lnSpc>
              <a:buFont typeface="Arial" panose="020B0604020202020204" pitchFamily="34" charset="0"/>
              <a:buChar char="•"/>
              <a:defRPr/>
            </a:pPr>
            <a:r>
              <a:rPr lang="it-IT" sz="2000" dirty="0" smtClean="0">
                <a:cs typeface="Arial" charset="0"/>
              </a:rPr>
              <a:t>Essere </a:t>
            </a:r>
            <a:r>
              <a:rPr lang="it-IT" sz="2000" dirty="0">
                <a:cs typeface="Arial" charset="0"/>
              </a:rPr>
              <a:t>il punto di contatto per </a:t>
            </a:r>
            <a:r>
              <a:rPr lang="it-IT" sz="2000" dirty="0" smtClean="0">
                <a:cs typeface="Arial" charset="0"/>
              </a:rPr>
              <a:t>l’autorità </a:t>
            </a:r>
            <a:r>
              <a:rPr lang="it-IT" sz="2000" dirty="0">
                <a:cs typeface="Arial" charset="0"/>
              </a:rPr>
              <a:t>di controllo per tutte le tematiche </a:t>
            </a:r>
            <a:r>
              <a:rPr lang="it-IT" sz="2000" dirty="0" smtClean="0">
                <a:cs typeface="Arial" charset="0"/>
              </a:rPr>
              <a:t>inerenti </a:t>
            </a:r>
            <a:r>
              <a:rPr lang="it-IT" sz="2000" dirty="0">
                <a:cs typeface="Arial" charset="0"/>
              </a:rPr>
              <a:t>alla protezione dei </a:t>
            </a:r>
            <a:r>
              <a:rPr lang="it-IT" sz="2000" dirty="0" smtClean="0">
                <a:cs typeface="Arial" charset="0"/>
              </a:rPr>
              <a:t>dati.</a:t>
            </a: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Il Data </a:t>
            </a:r>
            <a:r>
              <a:rPr lang="it-IT" sz="2000" dirty="0" err="1" smtClean="0">
                <a:cs typeface="Arial" charset="0"/>
              </a:rPr>
              <a:t>Protection</a:t>
            </a:r>
            <a:r>
              <a:rPr lang="it-IT" sz="2000" dirty="0" smtClean="0">
                <a:cs typeface="Arial" charset="0"/>
              </a:rPr>
              <a:t> Office è affiancato dalla figura dell'</a:t>
            </a:r>
            <a:r>
              <a:rPr lang="it-IT" sz="2000" b="1" dirty="0" smtClean="0">
                <a:cs typeface="Arial" charset="0"/>
              </a:rPr>
              <a:t>Amministratore </a:t>
            </a:r>
            <a:r>
              <a:rPr lang="it-IT" sz="2000" b="1" dirty="0">
                <a:cs typeface="Arial" charset="0"/>
              </a:rPr>
              <a:t>di sistema </a:t>
            </a:r>
            <a:r>
              <a:rPr lang="it-IT" sz="2000" dirty="0">
                <a:cs typeface="Arial" charset="0"/>
              </a:rPr>
              <a:t>(non </a:t>
            </a:r>
            <a:r>
              <a:rPr lang="it-IT" sz="2000" dirty="0" smtClean="0">
                <a:cs typeface="Arial" charset="0"/>
              </a:rPr>
              <a:t>specificatamente richiamato </a:t>
            </a:r>
            <a:r>
              <a:rPr lang="it-IT" sz="2000" dirty="0">
                <a:cs typeface="Arial" charset="0"/>
              </a:rPr>
              <a:t>nel GDPR</a:t>
            </a:r>
            <a:r>
              <a:rPr lang="it-IT" sz="2000" dirty="0" smtClean="0">
                <a:cs typeface="Arial" charset="0"/>
              </a:rPr>
              <a:t>), il quale si </a:t>
            </a:r>
            <a:r>
              <a:rPr lang="it-IT" sz="2000" dirty="0">
                <a:cs typeface="Arial" charset="0"/>
              </a:rPr>
              <a:t>occupa </a:t>
            </a:r>
            <a:r>
              <a:rPr lang="it-IT" sz="2000" dirty="0" smtClean="0">
                <a:cs typeface="Arial" charset="0"/>
              </a:rPr>
              <a:t>nello specifico di </a:t>
            </a:r>
            <a:r>
              <a:rPr lang="it-IT" sz="2000" dirty="0">
                <a:cs typeface="Arial" charset="0"/>
              </a:rPr>
              <a:t>ogni tipo di rete informatica, comprese le reti </a:t>
            </a:r>
            <a:r>
              <a:rPr lang="it-IT" sz="2000" dirty="0" smtClean="0">
                <a:cs typeface="Arial" charset="0"/>
              </a:rPr>
              <a:t>intranet a </a:t>
            </a:r>
            <a:r>
              <a:rPr lang="it-IT" sz="2000" dirty="0">
                <a:cs typeface="Arial" charset="0"/>
              </a:rPr>
              <a:t>cui non si accede via web, </a:t>
            </a:r>
            <a:r>
              <a:rPr lang="it-IT" sz="2000" dirty="0" smtClean="0">
                <a:cs typeface="Arial" charset="0"/>
              </a:rPr>
              <a:t>e dell'implementazione di </a:t>
            </a:r>
            <a:r>
              <a:rPr lang="it-IT" sz="2000" dirty="0">
                <a:cs typeface="Arial" charset="0"/>
              </a:rPr>
              <a:t>sistemi di sicurezza del networking, </a:t>
            </a:r>
            <a:r>
              <a:rPr lang="it-IT" sz="2000" dirty="0" smtClean="0">
                <a:cs typeface="Arial" charset="0"/>
              </a:rPr>
              <a:t>definendo ad esempio le </a:t>
            </a:r>
            <a:r>
              <a:rPr lang="it-IT" sz="2000" dirty="0">
                <a:cs typeface="Arial" charset="0"/>
              </a:rPr>
              <a:t>procedure di autenticazione alla rete e di </a:t>
            </a:r>
            <a:r>
              <a:rPr lang="it-IT" sz="2000" dirty="0" smtClean="0">
                <a:cs typeface="Arial" charset="0"/>
              </a:rPr>
              <a:t>autorizzazione </a:t>
            </a:r>
            <a:r>
              <a:rPr lang="it-IT" sz="2000" dirty="0">
                <a:cs typeface="Arial" charset="0"/>
              </a:rPr>
              <a:t>all’accesso ai dati da parte </a:t>
            </a:r>
            <a:r>
              <a:rPr lang="it-IT" sz="2000" dirty="0" smtClean="0">
                <a:cs typeface="Arial" charset="0"/>
              </a:rPr>
              <a:t>dei vari utenti</a:t>
            </a:r>
            <a:r>
              <a:rPr lang="it-IT" sz="2000" dirty="0">
                <a:cs typeface="Arial" charset="0"/>
              </a:rPr>
              <a:t>, curando </a:t>
            </a:r>
            <a:r>
              <a:rPr lang="it-IT" sz="2000" dirty="0" smtClean="0">
                <a:cs typeface="Arial" charset="0"/>
              </a:rPr>
              <a:t>poi i vari interventi </a:t>
            </a:r>
            <a:r>
              <a:rPr lang="it-IT" sz="2000" dirty="0">
                <a:cs typeface="Arial" charset="0"/>
              </a:rPr>
              <a:t>di conservazione dei dati attraverso debite soluzioni di “backup” e progettando le attività di supporto </a:t>
            </a:r>
            <a:r>
              <a:rPr lang="it-IT" sz="2000" dirty="0" smtClean="0">
                <a:cs typeface="Arial" charset="0"/>
              </a:rPr>
              <a:t>al ripristino in situazioni di emergenza (il c.d. </a:t>
            </a:r>
            <a:r>
              <a:rPr lang="it-IT" sz="2000" dirty="0">
                <a:cs typeface="Arial" charset="0"/>
              </a:rPr>
              <a:t>“</a:t>
            </a:r>
            <a:r>
              <a:rPr lang="it-IT" sz="2000" i="1" dirty="0" err="1">
                <a:cs typeface="Arial" charset="0"/>
              </a:rPr>
              <a:t>disaster</a:t>
            </a:r>
            <a:r>
              <a:rPr lang="it-IT" sz="2000" i="1" dirty="0">
                <a:cs typeface="Arial" charset="0"/>
              </a:rPr>
              <a:t> </a:t>
            </a:r>
            <a:r>
              <a:rPr lang="it-IT" sz="2000" i="1" dirty="0" err="1">
                <a:cs typeface="Arial" charset="0"/>
              </a:rPr>
              <a:t>recovery</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39</a:t>
            </a:fld>
            <a:endParaRPr lang="it-IT" dirty="0"/>
          </a:p>
        </p:txBody>
      </p:sp>
    </p:spTree>
    <p:extLst>
      <p:ext uri="{BB962C8B-B14F-4D97-AF65-F5344CB8AC3E}">
        <p14:creationId xmlns:p14="http://schemas.microsoft.com/office/powerpoint/2010/main" val="1775088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Introduzione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Purtroppo </a:t>
            </a:r>
            <a:r>
              <a:rPr lang="it-IT" sz="2000" dirty="0">
                <a:cs typeface="Arial" charset="0"/>
              </a:rPr>
              <a:t>molte persone restano ancora indifferenti di fronte al numero di attacchi </a:t>
            </a:r>
            <a:r>
              <a:rPr lang="it-IT" sz="2000" dirty="0" smtClean="0">
                <a:cs typeface="Arial" charset="0"/>
              </a:rPr>
              <a:t>(e </a:t>
            </a:r>
            <a:r>
              <a:rPr lang="it-IT" sz="2000" dirty="0">
                <a:cs typeface="Arial" charset="0"/>
              </a:rPr>
              <a:t>di tentativi di attacco) che quotidianamente si verificano a livello mondiale, come a voler </a:t>
            </a:r>
            <a:r>
              <a:rPr lang="it-IT" sz="2000" dirty="0" smtClean="0">
                <a:cs typeface="Arial" charset="0"/>
              </a:rPr>
              <a:t>dimostrare </a:t>
            </a:r>
            <a:r>
              <a:rPr lang="it-IT" sz="2000" dirty="0">
                <a:cs typeface="Arial" charset="0"/>
              </a:rPr>
              <a:t>che ogni tentativo di difesa </a:t>
            </a:r>
            <a:r>
              <a:rPr lang="it-IT" sz="2000" dirty="0" smtClean="0">
                <a:cs typeface="Arial" charset="0"/>
              </a:rPr>
              <a:t>è </a:t>
            </a:r>
            <a:r>
              <a:rPr lang="it-IT" sz="2000" dirty="0">
                <a:cs typeface="Arial" charset="0"/>
              </a:rPr>
              <a:t>inefficace di fronte alle molteplici </a:t>
            </a:r>
            <a:r>
              <a:rPr lang="it-IT" sz="2000" dirty="0" smtClean="0">
                <a:cs typeface="Arial" charset="0"/>
              </a:rPr>
              <a:t>strategie </a:t>
            </a:r>
            <a:r>
              <a:rPr lang="it-IT" sz="2000" dirty="0">
                <a:cs typeface="Arial" charset="0"/>
              </a:rPr>
              <a:t>di attacco che i malintenzionati possono mettere in atto.</a:t>
            </a:r>
          </a:p>
          <a:p>
            <a:pPr algn="just">
              <a:lnSpc>
                <a:spcPct val="120000"/>
              </a:lnSpc>
              <a:defRPr/>
            </a:pPr>
            <a:r>
              <a:rPr lang="it-IT" sz="2000" dirty="0">
                <a:cs typeface="Arial" charset="0"/>
              </a:rPr>
              <a:t>Fortunatamente anche per i non addetti ai lavori ed i meno esperti le società specializzate offrono oggi giorno una serie di prodotti e servizi facilmente </a:t>
            </a:r>
            <a:r>
              <a:rPr lang="it-IT" sz="2000" dirty="0" smtClean="0">
                <a:cs typeface="Arial" charset="0"/>
              </a:rPr>
              <a:t>accessibili ed utilizzabili; </a:t>
            </a:r>
            <a:r>
              <a:rPr lang="it-IT" sz="2000" dirty="0">
                <a:cs typeface="Arial" charset="0"/>
              </a:rPr>
              <a:t>purtroppo via via che nuovi prodotti o servizi escono sul mercato, questi sono a disposizione anche dei malintenzionati, che cercano quindi nuovi modi per aggirare le protezioni tecnologiche più recenti. Ne deriva quindi che il buon senso rappresenta la prima forma di protezione contro ogni crimine, specie se di tipo informatico.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4</a:t>
            </a:fld>
            <a:endParaRPr lang="it-IT" dirty="0"/>
          </a:p>
        </p:txBody>
      </p:sp>
    </p:spTree>
    <p:extLst>
      <p:ext uri="{BB962C8B-B14F-4D97-AF65-F5344CB8AC3E}">
        <p14:creationId xmlns:p14="http://schemas.microsoft.com/office/powerpoint/2010/main" val="1873026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Un breve glossario sulla privacy</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Di seguito </a:t>
            </a:r>
            <a:r>
              <a:rPr lang="it-IT" sz="2000" dirty="0" smtClean="0">
                <a:cs typeface="Arial" charset="0"/>
              </a:rPr>
              <a:t>si riportano in estrema sintesi alcune </a:t>
            </a:r>
            <a:r>
              <a:rPr lang="it-IT" sz="2000" dirty="0">
                <a:cs typeface="Arial" charset="0"/>
              </a:rPr>
              <a:t>principali definizioni inerenti la </a:t>
            </a:r>
            <a:r>
              <a:rPr lang="it-IT" sz="2000" dirty="0" smtClean="0">
                <a:cs typeface="Arial" charset="0"/>
              </a:rPr>
              <a:t>tutela dei </a:t>
            </a:r>
            <a:r>
              <a:rPr lang="it-IT" sz="2000" dirty="0">
                <a:cs typeface="Arial" charset="0"/>
              </a:rPr>
              <a:t>dati personali, tratte dal </a:t>
            </a:r>
            <a:r>
              <a:rPr lang="it-IT" sz="2000" dirty="0" smtClean="0">
                <a:cs typeface="Arial" charset="0"/>
              </a:rPr>
              <a:t>dall'art</a:t>
            </a:r>
            <a:r>
              <a:rPr lang="it-IT" sz="2000" dirty="0">
                <a:cs typeface="Arial" charset="0"/>
              </a:rPr>
              <a:t>. 4 </a:t>
            </a:r>
            <a:r>
              <a:rPr lang="it-IT" sz="2000" dirty="0" smtClean="0">
                <a:cs typeface="Arial" charset="0"/>
              </a:rPr>
              <a:t>del GDPR – Definizioni, utili alla corretta comprensione delle tematiche trattate nel seguente modulo:</a:t>
            </a:r>
          </a:p>
          <a:p>
            <a:pPr algn="just">
              <a:lnSpc>
                <a:spcPct val="120000"/>
              </a:lnSpc>
              <a:defRPr/>
            </a:pPr>
            <a:endParaRPr lang="it-IT" sz="2000" dirty="0">
              <a:cs typeface="Arial" charset="0"/>
            </a:endParaRPr>
          </a:p>
          <a:p>
            <a:pPr algn="just">
              <a:lnSpc>
                <a:spcPct val="120000"/>
              </a:lnSpc>
              <a:defRPr/>
            </a:pPr>
            <a:r>
              <a:rPr lang="it-IT" sz="2000" dirty="0">
                <a:cs typeface="Arial" charset="0"/>
              </a:rPr>
              <a:t>«</a:t>
            </a:r>
            <a:r>
              <a:rPr lang="it-IT" sz="2000" b="1" dirty="0">
                <a:cs typeface="Arial" charset="0"/>
              </a:rPr>
              <a:t>trattamento</a:t>
            </a:r>
            <a:r>
              <a:rPr lang="it-IT" sz="2000" dirty="0">
                <a:cs typeface="Arial" charset="0"/>
              </a:rPr>
              <a:t>»: qualsiasi operazione o insieme di operazioni, compiute con o senza l'ausilio di processi automatizzati e applicate a dati </a:t>
            </a:r>
            <a:r>
              <a:rPr lang="it-IT" sz="2000" dirty="0" smtClean="0">
                <a:cs typeface="Arial" charset="0"/>
              </a:rPr>
              <a:t>personali </a:t>
            </a:r>
            <a:r>
              <a:rPr lang="it-IT" sz="2000" dirty="0">
                <a:cs typeface="Arial" charset="0"/>
              </a:rPr>
              <a:t>o insiemi di dati personali, come la raccolta, la registrazione, </a:t>
            </a:r>
            <a:r>
              <a:rPr lang="it-IT" sz="2000" dirty="0" smtClean="0">
                <a:cs typeface="Arial" charset="0"/>
              </a:rPr>
              <a:t>l'organizzazione</a:t>
            </a:r>
            <a:r>
              <a:rPr lang="it-IT" sz="2000" dirty="0">
                <a:cs typeface="Arial" charset="0"/>
              </a:rPr>
              <a:t>, la strutturazione, la conservazione, l'adattamento o la modifica, l'estrazione, la consultazione, l'uso, la comunicazione </a:t>
            </a:r>
            <a:r>
              <a:rPr lang="it-IT" sz="2000" dirty="0" smtClean="0">
                <a:cs typeface="Arial" charset="0"/>
              </a:rPr>
              <a:t>mediante </a:t>
            </a:r>
            <a:r>
              <a:rPr lang="it-IT" sz="2000" dirty="0">
                <a:cs typeface="Arial" charset="0"/>
              </a:rPr>
              <a:t>trasmissione, diffusione o qualsiasi altra forma di messa a disposizione, il raffronto o l'interconnessione, la limitazione, la cancellazione o la distruzione;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40</a:t>
            </a:fld>
            <a:endParaRPr lang="it-IT" dirty="0"/>
          </a:p>
        </p:txBody>
      </p:sp>
    </p:spTree>
    <p:extLst>
      <p:ext uri="{BB962C8B-B14F-4D97-AF65-F5344CB8AC3E}">
        <p14:creationId xmlns:p14="http://schemas.microsoft.com/office/powerpoint/2010/main" val="19783036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Un breve glossario sulla privacy</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5243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a:t>
            </a:r>
            <a:r>
              <a:rPr lang="it-IT" sz="2000" b="1" dirty="0">
                <a:cs typeface="Arial" charset="0"/>
              </a:rPr>
              <a:t>archivio</a:t>
            </a:r>
            <a:r>
              <a:rPr lang="it-IT" sz="2000" dirty="0">
                <a:cs typeface="Arial" charset="0"/>
              </a:rPr>
              <a:t>»: qualsiasi insieme strutturato di dati personali accessibili secondo criteri determinati, indipendentemente dal fatto che tale insieme sia </a:t>
            </a:r>
            <a:r>
              <a:rPr lang="it-IT" sz="2000" dirty="0" smtClean="0">
                <a:cs typeface="Arial" charset="0"/>
              </a:rPr>
              <a:t>centralizzato</a:t>
            </a:r>
            <a:r>
              <a:rPr lang="it-IT" sz="2000" dirty="0">
                <a:cs typeface="Arial" charset="0"/>
              </a:rPr>
              <a:t>, decentralizzato o ripartito in modo funzionale o geografico; </a:t>
            </a:r>
            <a:endParaRPr lang="it-IT" sz="2000" dirty="0" smtClean="0">
              <a:cs typeface="Arial" charset="0"/>
            </a:endParaRPr>
          </a:p>
          <a:p>
            <a:pPr algn="just">
              <a:lnSpc>
                <a:spcPct val="120000"/>
              </a:lnSpc>
              <a:defRPr/>
            </a:pPr>
            <a:endParaRPr lang="it-IT" sz="2000" dirty="0">
              <a:cs typeface="Arial" charset="0"/>
            </a:endParaRPr>
          </a:p>
          <a:p>
            <a:pPr algn="just">
              <a:lnSpc>
                <a:spcPct val="120000"/>
              </a:lnSpc>
              <a:defRPr/>
            </a:pPr>
            <a:r>
              <a:rPr lang="it-IT" sz="2000" dirty="0">
                <a:cs typeface="Arial" charset="0"/>
              </a:rPr>
              <a:t>«</a:t>
            </a:r>
            <a:r>
              <a:rPr lang="it-IT" sz="2000" b="1" dirty="0" err="1">
                <a:cs typeface="Arial" charset="0"/>
              </a:rPr>
              <a:t>profilazione</a:t>
            </a:r>
            <a:r>
              <a:rPr lang="it-IT" sz="2000" dirty="0">
                <a:cs typeface="Arial" charset="0"/>
              </a:rPr>
              <a:t>»: qualsiasi forma di trattamento automatizzato di dati personali consistente nell'utilizzo di tali dati personali per valutare </a:t>
            </a:r>
            <a:r>
              <a:rPr lang="it-IT" sz="2000" dirty="0" smtClean="0">
                <a:cs typeface="Arial" charset="0"/>
              </a:rPr>
              <a:t>determinati </a:t>
            </a:r>
            <a:r>
              <a:rPr lang="it-IT" sz="2000" dirty="0">
                <a:cs typeface="Arial" charset="0"/>
              </a:rPr>
              <a:t>aspetti personali relativi a una persona fisica, in particolare per analizzare o prevedere aspetti riguardanti il rendimento professionale, la situazione economica, la salute, le preferenze personali, gli interessi, l'affidabilità, il comportamento, l'ubicazione o gli spostamenti di detta persona fisica;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41</a:t>
            </a:fld>
            <a:endParaRPr lang="it-IT" dirty="0"/>
          </a:p>
        </p:txBody>
      </p:sp>
    </p:spTree>
    <p:extLst>
      <p:ext uri="{BB962C8B-B14F-4D97-AF65-F5344CB8AC3E}">
        <p14:creationId xmlns:p14="http://schemas.microsoft.com/office/powerpoint/2010/main" val="32121370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Un breve glossario sulla privacy</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a:t>
            </a:r>
            <a:r>
              <a:rPr lang="it-IT" sz="2000" b="1" dirty="0" err="1">
                <a:cs typeface="Arial" charset="0"/>
              </a:rPr>
              <a:t>pseudonimizzazione</a:t>
            </a:r>
            <a:r>
              <a:rPr lang="it-IT" sz="2000" dirty="0">
                <a:cs typeface="Arial" charset="0"/>
              </a:rPr>
              <a:t>»: il trattamento dei dati personali in modo tale che essi non possano più essere attribuiti a un interessato specifico senza </a:t>
            </a:r>
            <a:r>
              <a:rPr lang="it-IT" sz="2000" dirty="0" smtClean="0">
                <a:cs typeface="Arial" charset="0"/>
              </a:rPr>
              <a:t>l'utilizzo </a:t>
            </a:r>
            <a:r>
              <a:rPr lang="it-IT" sz="2000" dirty="0">
                <a:cs typeface="Arial" charset="0"/>
              </a:rPr>
              <a:t>di informazioni aggiuntive, a condizione che tali informazioni aggiuntive siano conservate separatamente e soggette a misure tecniche e organizzative intese a garantire che tali dati personali non siano attribuiti a una persona fisica identificata o identificabile; </a:t>
            </a:r>
            <a:endParaRPr lang="it-IT" sz="2000" dirty="0" smtClean="0">
              <a:cs typeface="Arial" charset="0"/>
            </a:endParaRPr>
          </a:p>
          <a:p>
            <a:pPr algn="just">
              <a:lnSpc>
                <a:spcPct val="120000"/>
              </a:lnSpc>
              <a:defRPr/>
            </a:pPr>
            <a:endParaRPr lang="it-IT" sz="2000" dirty="0">
              <a:cs typeface="Arial" charset="0"/>
            </a:endParaRPr>
          </a:p>
          <a:p>
            <a:pPr algn="just">
              <a:lnSpc>
                <a:spcPct val="120000"/>
              </a:lnSpc>
              <a:defRPr/>
            </a:pPr>
            <a:r>
              <a:rPr lang="it-IT" sz="2000" dirty="0">
                <a:cs typeface="Arial" charset="0"/>
              </a:rPr>
              <a:t>«</a:t>
            </a:r>
            <a:r>
              <a:rPr lang="it-IT" sz="2000" b="1" dirty="0">
                <a:cs typeface="Arial" charset="0"/>
              </a:rPr>
              <a:t>violazione dei dati personali</a:t>
            </a:r>
            <a:r>
              <a:rPr lang="it-IT" sz="2000" dirty="0">
                <a:cs typeface="Arial" charset="0"/>
              </a:rPr>
              <a:t>»: la violazione di sicurezza che comporta accidentalmente o in modo illecito la distruzione, la perdita, la modifica, la divulgazione non autorizzata o l'accesso ai dati personali trasmessi, </a:t>
            </a:r>
            <a:r>
              <a:rPr lang="it-IT" sz="2000" dirty="0" smtClean="0">
                <a:cs typeface="Arial" charset="0"/>
              </a:rPr>
              <a:t>conservati </a:t>
            </a:r>
            <a:r>
              <a:rPr lang="it-IT" sz="2000" dirty="0">
                <a:cs typeface="Arial" charset="0"/>
              </a:rPr>
              <a:t>o comunque trattati</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42</a:t>
            </a:fld>
            <a:endParaRPr lang="it-IT" dirty="0"/>
          </a:p>
        </p:txBody>
      </p:sp>
    </p:spTree>
    <p:extLst>
      <p:ext uri="{BB962C8B-B14F-4D97-AF65-F5344CB8AC3E}">
        <p14:creationId xmlns:p14="http://schemas.microsoft.com/office/powerpoint/2010/main" val="26180441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Un breve glossario sulla privacy</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78565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a:t>
            </a:r>
            <a:r>
              <a:rPr lang="it-IT" sz="2000" b="1" dirty="0">
                <a:cs typeface="Arial" charset="0"/>
              </a:rPr>
              <a:t>terzo</a:t>
            </a:r>
            <a:r>
              <a:rPr lang="it-IT" sz="2000" dirty="0">
                <a:cs typeface="Arial" charset="0"/>
              </a:rPr>
              <a:t>»: la persona fisica o giuridica, l'autorità </a:t>
            </a:r>
            <a:r>
              <a:rPr lang="it-IT" sz="2000" dirty="0" err="1" smtClean="0">
                <a:cs typeface="Arial" charset="0"/>
              </a:rPr>
              <a:t>pubblicail</a:t>
            </a:r>
            <a:r>
              <a:rPr lang="it-IT" sz="2000" dirty="0" smtClean="0">
                <a:cs typeface="Arial" charset="0"/>
              </a:rPr>
              <a:t> </a:t>
            </a:r>
            <a:r>
              <a:rPr lang="it-IT" sz="2000" dirty="0">
                <a:cs typeface="Arial" charset="0"/>
              </a:rPr>
              <a:t>servizio o altro organismo che non sia l'interessato, il titolare del trattamento, il </a:t>
            </a:r>
            <a:r>
              <a:rPr lang="it-IT" sz="2000" dirty="0" smtClean="0">
                <a:cs typeface="Arial" charset="0"/>
              </a:rPr>
              <a:t>responsabile </a:t>
            </a:r>
            <a:r>
              <a:rPr lang="it-IT" sz="2000" dirty="0">
                <a:cs typeface="Arial" charset="0"/>
              </a:rPr>
              <a:t>del trattamento e le persone autorizzate al trattamento dei dati </a:t>
            </a:r>
            <a:r>
              <a:rPr lang="it-IT" sz="2000" dirty="0" smtClean="0">
                <a:cs typeface="Arial" charset="0"/>
              </a:rPr>
              <a:t>personali </a:t>
            </a:r>
            <a:r>
              <a:rPr lang="it-IT" sz="2000" dirty="0">
                <a:cs typeface="Arial" charset="0"/>
              </a:rPr>
              <a:t>sotto l'autorità diretta del Titolare o del Responsabile; </a:t>
            </a:r>
          </a:p>
          <a:p>
            <a:pPr algn="just">
              <a:lnSpc>
                <a:spcPct val="120000"/>
              </a:lnSpc>
              <a:defRPr/>
            </a:pPr>
            <a:endParaRPr lang="it-IT" sz="2000" dirty="0" smtClean="0">
              <a:cs typeface="Arial" charset="0"/>
            </a:endParaRPr>
          </a:p>
          <a:p>
            <a:pPr algn="just">
              <a:lnSpc>
                <a:spcPct val="120000"/>
              </a:lnSpc>
              <a:defRPr/>
            </a:pPr>
            <a:r>
              <a:rPr lang="it-IT" sz="2000" dirty="0">
                <a:cs typeface="Arial" charset="0"/>
              </a:rPr>
              <a:t>«</a:t>
            </a:r>
            <a:r>
              <a:rPr lang="it-IT" sz="2000" b="1" dirty="0">
                <a:cs typeface="Arial" charset="0"/>
              </a:rPr>
              <a:t>consenso dell'interessato</a:t>
            </a:r>
            <a:r>
              <a:rPr lang="it-IT" sz="2000" dirty="0">
                <a:cs typeface="Arial" charset="0"/>
              </a:rPr>
              <a:t>»: qualsiasi manifestazione di volontà libera, specifica, informata e inequivocabile dell'interessato, con la quale lo stesso manifesta il proprio assenso, mediante dichiarazione o azione positiva inequivocabile, che i dati personali che lo riguardano siano oggetto di </a:t>
            </a:r>
            <a:r>
              <a:rPr lang="it-IT" sz="2000" dirty="0" smtClean="0">
                <a:cs typeface="Arial" charset="0"/>
              </a:rPr>
              <a:t>trattamento</a:t>
            </a:r>
            <a:r>
              <a:rPr lang="it-IT" sz="2000" dirty="0">
                <a:cs typeface="Arial" charset="0"/>
              </a:rPr>
              <a:t>.</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43</a:t>
            </a:fld>
            <a:endParaRPr lang="it-IT" dirty="0"/>
          </a:p>
        </p:txBody>
      </p:sp>
    </p:spTree>
    <p:extLst>
      <p:ext uri="{BB962C8B-B14F-4D97-AF65-F5344CB8AC3E}">
        <p14:creationId xmlns:p14="http://schemas.microsoft.com/office/powerpoint/2010/main" val="1140676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contesto </a:t>
            </a:r>
            <a:r>
              <a:rPr lang="it-IT" sz="2400" b="1" dirty="0">
                <a:solidFill>
                  <a:srgbClr val="F26200"/>
                </a:solidFill>
                <a:latin typeface="Georgia" panose="02040502050405020303" pitchFamily="18" charset="0"/>
              </a:rPr>
              <a:t>normativo </a:t>
            </a:r>
            <a:r>
              <a:rPr lang="it-IT" sz="2400" b="1" dirty="0" smtClean="0">
                <a:solidFill>
                  <a:srgbClr val="F26200"/>
                </a:solidFill>
                <a:latin typeface="Georgia" panose="02040502050405020303" pitchFamily="18" charset="0"/>
              </a:rPr>
              <a:t>italiano: cenni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267765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Nel corso degli anni recenti la normativa italiana ha subito una pluralità di cambiamenti per restare al passo con l'evoluzione e la nascita delle nuove tecnologie e dei nuovi mezzi di interazione tra soggetti (es. social media).</a:t>
            </a:r>
          </a:p>
          <a:p>
            <a:pPr algn="just">
              <a:lnSpc>
                <a:spcPct val="120000"/>
              </a:lnSpc>
              <a:defRPr/>
            </a:pPr>
            <a:endParaRPr lang="it-IT" sz="2000" dirty="0" smtClean="0">
              <a:cs typeface="Arial" charset="0"/>
            </a:endParaRPr>
          </a:p>
          <a:p>
            <a:pPr algn="just">
              <a:lnSpc>
                <a:spcPct val="120000"/>
              </a:lnSpc>
              <a:defRPr/>
            </a:pPr>
            <a:r>
              <a:rPr lang="it-IT" sz="2000" dirty="0" smtClean="0">
                <a:cs typeface="Arial" charset="0"/>
              </a:rPr>
              <a:t>La slide successiva ha lo scopo di sintetizzare (in maniera non esaustiva) i principali interventi normativi in tale ambito.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44</a:t>
            </a:fld>
            <a:endParaRPr lang="it-IT" dirty="0"/>
          </a:p>
        </p:txBody>
      </p:sp>
    </p:spTree>
    <p:extLst>
      <p:ext uri="{BB962C8B-B14F-4D97-AF65-F5344CB8AC3E}">
        <p14:creationId xmlns:p14="http://schemas.microsoft.com/office/powerpoint/2010/main" val="18460038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4734" y="2650556"/>
            <a:ext cx="7500990" cy="1169551"/>
          </a:xfrm>
          <a:prstGeom prst="rect">
            <a:avLst/>
          </a:prstGeom>
        </p:spPr>
        <p:txBody>
          <a:bodyPr wrap="square">
            <a:spAutoFit/>
          </a:bodyPr>
          <a:lstStyle/>
          <a:p>
            <a:pPr algn="ctr"/>
            <a:r>
              <a:rPr lang="it-IT" b="1" dirty="0" smtClean="0">
                <a:solidFill>
                  <a:srgbClr val="0065B0"/>
                </a:solidFill>
              </a:rPr>
              <a:t>DPR 318/1999</a:t>
            </a:r>
          </a:p>
          <a:p>
            <a:pPr algn="ctr"/>
            <a:endParaRPr lang="it-IT" sz="400" b="1" dirty="0" smtClean="0">
              <a:solidFill>
                <a:srgbClr val="0065B0"/>
              </a:solidFill>
            </a:endParaRPr>
          </a:p>
          <a:p>
            <a:pPr algn="ctr"/>
            <a:r>
              <a:rPr lang="it-IT" sz="1600" dirty="0" smtClean="0"/>
              <a:t>Regolamento recante norme per l'individuazione delle misure minime di sicurezza per il trattamento dei dati personali, a norma dell'articolo 15, comma 2, della legge 31 dicembre 1996, n. 675.</a:t>
            </a:r>
          </a:p>
        </p:txBody>
      </p:sp>
      <p:sp>
        <p:nvSpPr>
          <p:cNvPr id="13" name="Rectangle 12 - 1"/>
          <p:cNvSpPr/>
          <p:nvPr/>
        </p:nvSpPr>
        <p:spPr>
          <a:xfrm>
            <a:off x="860453" y="3871120"/>
            <a:ext cx="7429552" cy="677108"/>
          </a:xfrm>
          <a:prstGeom prst="rect">
            <a:avLst/>
          </a:prstGeom>
        </p:spPr>
        <p:txBody>
          <a:bodyPr wrap="square">
            <a:spAutoFit/>
          </a:bodyPr>
          <a:lstStyle/>
          <a:p>
            <a:r>
              <a:rPr lang="it-IT" dirty="0" smtClean="0"/>
              <a:t>                                         </a:t>
            </a:r>
            <a:r>
              <a:rPr lang="it-IT" b="1" dirty="0" smtClean="0">
                <a:solidFill>
                  <a:srgbClr val="0065B0"/>
                </a:solidFill>
              </a:rPr>
              <a:t>D.lgs 196/03 (e allegati)</a:t>
            </a:r>
          </a:p>
          <a:p>
            <a:endParaRPr lang="it-IT" sz="400" b="1" dirty="0" smtClean="0">
              <a:solidFill>
                <a:srgbClr val="0065B0"/>
              </a:solidFill>
            </a:endParaRPr>
          </a:p>
          <a:p>
            <a:pPr algn="ctr"/>
            <a:r>
              <a:rPr lang="it-IT" sz="1600" dirty="0" smtClean="0"/>
              <a:t>Codice per la protezione dei dati personali</a:t>
            </a:r>
            <a:endParaRPr lang="it-IT" sz="1600" dirty="0"/>
          </a:p>
        </p:txBody>
      </p:sp>
      <p:sp>
        <p:nvSpPr>
          <p:cNvPr id="14" name="Rectangle 13"/>
          <p:cNvSpPr/>
          <p:nvPr/>
        </p:nvSpPr>
        <p:spPr>
          <a:xfrm>
            <a:off x="467544" y="948092"/>
            <a:ext cx="8215370" cy="923330"/>
          </a:xfrm>
          <a:prstGeom prst="rect">
            <a:avLst/>
          </a:prstGeom>
        </p:spPr>
        <p:txBody>
          <a:bodyPr wrap="square">
            <a:spAutoFit/>
          </a:bodyPr>
          <a:lstStyle/>
          <a:p>
            <a:pPr algn="ctr"/>
            <a:r>
              <a:rPr lang="it-IT" b="1" dirty="0" smtClean="0">
                <a:solidFill>
                  <a:srgbClr val="0065B0"/>
                </a:solidFill>
              </a:rPr>
              <a:t>Direttiva 95/46/CE</a:t>
            </a:r>
          </a:p>
          <a:p>
            <a:pPr algn="ctr"/>
            <a:endParaRPr lang="it-IT" sz="400" b="1" dirty="0" smtClean="0">
              <a:solidFill>
                <a:srgbClr val="0065B0"/>
              </a:solidFill>
            </a:endParaRPr>
          </a:p>
          <a:p>
            <a:pPr algn="ctr"/>
            <a:r>
              <a:rPr lang="it-IT" sz="1600" dirty="0" smtClean="0"/>
              <a:t>Tutela delle persone fisiche con riguardo al trattamento dei dati personali, nonchè alla libera circolazione dei dati</a:t>
            </a:r>
            <a:endParaRPr lang="it-IT" sz="1600" dirty="0"/>
          </a:p>
        </p:txBody>
      </p:sp>
      <p:sp>
        <p:nvSpPr>
          <p:cNvPr id="15" name="Rectangle 14"/>
          <p:cNvSpPr/>
          <p:nvPr/>
        </p:nvSpPr>
        <p:spPr>
          <a:xfrm>
            <a:off x="860453" y="4599241"/>
            <a:ext cx="7429552" cy="677108"/>
          </a:xfrm>
          <a:prstGeom prst="rect">
            <a:avLst/>
          </a:prstGeom>
        </p:spPr>
        <p:txBody>
          <a:bodyPr wrap="square">
            <a:spAutoFit/>
          </a:bodyPr>
          <a:lstStyle/>
          <a:p>
            <a:pPr algn="ctr"/>
            <a:r>
              <a:rPr lang="it-IT" dirty="0" smtClean="0"/>
              <a:t> </a:t>
            </a:r>
            <a:r>
              <a:rPr lang="it-IT" b="1" dirty="0" smtClean="0">
                <a:solidFill>
                  <a:srgbClr val="0065B0"/>
                </a:solidFill>
              </a:rPr>
              <a:t>Provvedimento del Garante della Privacy 27/11/2008</a:t>
            </a:r>
          </a:p>
          <a:p>
            <a:pPr algn="ctr"/>
            <a:endParaRPr lang="it-IT" sz="400" dirty="0" smtClean="0"/>
          </a:p>
          <a:p>
            <a:pPr algn="ctr"/>
            <a:r>
              <a:rPr lang="it-IT" sz="1600" dirty="0" smtClean="0"/>
              <a:t>(amministratori di sistema)</a:t>
            </a:r>
            <a:endParaRPr lang="it-IT" sz="1600" dirty="0"/>
          </a:p>
        </p:txBody>
      </p:sp>
      <p:sp>
        <p:nvSpPr>
          <p:cNvPr id="18" name="Rectangle 17"/>
          <p:cNvSpPr/>
          <p:nvPr/>
        </p:nvSpPr>
        <p:spPr>
          <a:xfrm>
            <a:off x="2065568" y="5807005"/>
            <a:ext cx="5019323" cy="646331"/>
          </a:xfrm>
          <a:prstGeom prst="rect">
            <a:avLst/>
          </a:prstGeom>
        </p:spPr>
        <p:txBody>
          <a:bodyPr wrap="none">
            <a:spAutoFit/>
          </a:bodyPr>
          <a:lstStyle/>
          <a:p>
            <a:pPr algn="ctr"/>
            <a:r>
              <a:rPr lang="it-IT" b="1" dirty="0" smtClean="0">
                <a:solidFill>
                  <a:srgbClr val="C00000"/>
                </a:solidFill>
              </a:rPr>
              <a:t>Regolamento 679 del 14 aprile 2016 </a:t>
            </a:r>
          </a:p>
          <a:p>
            <a:pPr algn="ctr"/>
            <a:r>
              <a:rPr lang="en-US" b="1" dirty="0"/>
              <a:t> General Data Protection Regulation</a:t>
            </a:r>
            <a:r>
              <a:rPr lang="en-US" dirty="0"/>
              <a:t> (</a:t>
            </a:r>
            <a:r>
              <a:rPr lang="en-US" b="1" dirty="0"/>
              <a:t>GDPR)</a:t>
            </a:r>
            <a:endParaRPr lang="it-IT" b="1" dirty="0">
              <a:solidFill>
                <a:srgbClr val="C00000"/>
              </a:solidFill>
            </a:endParaRPr>
          </a:p>
        </p:txBody>
      </p:sp>
      <p:sp>
        <p:nvSpPr>
          <p:cNvPr id="22" name="Down Arrow 21"/>
          <p:cNvSpPr/>
          <p:nvPr/>
        </p:nvSpPr>
        <p:spPr>
          <a:xfrm>
            <a:off x="3789411" y="5327362"/>
            <a:ext cx="1571636" cy="428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contesto </a:t>
            </a:r>
            <a:r>
              <a:rPr lang="it-IT" sz="2400" b="1" dirty="0">
                <a:solidFill>
                  <a:srgbClr val="F26200"/>
                </a:solidFill>
                <a:latin typeface="Georgia" panose="02040502050405020303" pitchFamily="18" charset="0"/>
              </a:rPr>
              <a:t>normativo </a:t>
            </a:r>
            <a:r>
              <a:rPr lang="it-IT" sz="2400" b="1" dirty="0" smtClean="0">
                <a:solidFill>
                  <a:srgbClr val="F26200"/>
                </a:solidFill>
                <a:latin typeface="Georgia" panose="02040502050405020303" pitchFamily="18" charset="0"/>
              </a:rPr>
              <a:t>italiano: cenni</a:t>
            </a:r>
            <a:endParaRPr lang="it-IT" sz="2400" b="1" dirty="0">
              <a:solidFill>
                <a:srgbClr val="F26200"/>
              </a:solidFill>
              <a:latin typeface="Georgia" panose="02040502050405020303" pitchFamily="18" charset="0"/>
            </a:endParaRPr>
          </a:p>
        </p:txBody>
      </p:sp>
      <p:sp>
        <p:nvSpPr>
          <p:cNvPr id="19" name="Rectangle 12"/>
          <p:cNvSpPr/>
          <p:nvPr/>
        </p:nvSpPr>
        <p:spPr>
          <a:xfrm>
            <a:off x="860453" y="1922435"/>
            <a:ext cx="7429552" cy="677108"/>
          </a:xfrm>
          <a:prstGeom prst="rect">
            <a:avLst/>
          </a:prstGeom>
        </p:spPr>
        <p:txBody>
          <a:bodyPr wrap="square">
            <a:spAutoFit/>
          </a:bodyPr>
          <a:lstStyle/>
          <a:p>
            <a:pPr algn="ctr"/>
            <a:r>
              <a:rPr lang="it-IT" dirty="0"/>
              <a:t> </a:t>
            </a:r>
            <a:r>
              <a:rPr lang="it-IT" b="1" dirty="0">
                <a:solidFill>
                  <a:srgbClr val="0065B0"/>
                </a:solidFill>
              </a:rPr>
              <a:t>La legge </a:t>
            </a:r>
            <a:r>
              <a:rPr lang="it-IT" b="1" dirty="0" smtClean="0">
                <a:solidFill>
                  <a:srgbClr val="0065B0"/>
                </a:solidFill>
              </a:rPr>
              <a:t>675/96</a:t>
            </a:r>
            <a:br>
              <a:rPr lang="it-IT" b="1" dirty="0" smtClean="0">
                <a:solidFill>
                  <a:srgbClr val="0065B0"/>
                </a:solidFill>
              </a:rPr>
            </a:br>
            <a:endParaRPr lang="it-IT" sz="400" b="1" dirty="0" smtClean="0">
              <a:solidFill>
                <a:srgbClr val="0065B0"/>
              </a:solidFill>
            </a:endParaRPr>
          </a:p>
          <a:p>
            <a:pPr algn="ctr"/>
            <a:r>
              <a:rPr lang="it-IT" sz="1600" dirty="0"/>
              <a:t>Tutela delle persone e di altri soggetti rispetto al trattamento dei </a:t>
            </a:r>
            <a:r>
              <a:rPr lang="it-IT" sz="1600" dirty="0" smtClean="0"/>
              <a:t>dati personali</a:t>
            </a:r>
            <a:endParaRPr lang="it-IT" sz="9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45</a:t>
            </a:fld>
            <a:endParaRPr lang="it-IT"/>
          </a:p>
        </p:txBody>
      </p:sp>
    </p:spTree>
    <p:extLst>
      <p:ext uri="{BB962C8B-B14F-4D97-AF65-F5344CB8AC3E}">
        <p14:creationId xmlns:p14="http://schemas.microsoft.com/office/powerpoint/2010/main" val="3498996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(Spiegazione della figura precedente)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27809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lvl="0" eaLnBrk="0" hangingPunct="0">
              <a:spcBef>
                <a:spcPct val="30000"/>
              </a:spcBef>
              <a:defRPr/>
            </a:pPr>
            <a:r>
              <a:rPr lang="it-IT" sz="2000" dirty="0"/>
              <a:t>La </a:t>
            </a:r>
            <a:r>
              <a:rPr lang="it-IT" sz="2000" b="1" dirty="0"/>
              <a:t>Direttiva europea 95/46/CE </a:t>
            </a:r>
            <a:r>
              <a:rPr lang="it-IT" sz="2000" dirty="0"/>
              <a:t>è stata il principale strumento giuridico dell'Unione in materia di protezione dei dati. Entrata in vigore nell'ottobre del 1995 </a:t>
            </a:r>
            <a:r>
              <a:rPr lang="it-IT" sz="2000" dirty="0" smtClean="0"/>
              <a:t>aveva </a:t>
            </a:r>
            <a:r>
              <a:rPr lang="it-IT" sz="2000" dirty="0"/>
              <a:t>lo specifico obiettivo di armonizzare (ed al contempo di elevare) il livello di tutela dei diritti delle persone riguardo al trattamento di dati personali nei singoli Paesi dell'Unione. Per l'Italia è stata la legge del 31 dicembre 1996, n. 675 a dare attuazione alla direttiva 95/46/CE in materia di privacy. </a:t>
            </a:r>
          </a:p>
          <a:p>
            <a:pPr lvl="0" eaLnBrk="0" hangingPunct="0">
              <a:spcBef>
                <a:spcPct val="30000"/>
              </a:spcBef>
              <a:defRPr/>
            </a:pPr>
            <a:endParaRPr lang="it-IT" sz="2000" dirty="0"/>
          </a:p>
          <a:p>
            <a:pPr lvl="0" eaLnBrk="0" hangingPunct="0">
              <a:spcBef>
                <a:spcPct val="30000"/>
              </a:spcBef>
              <a:defRPr/>
            </a:pPr>
            <a:r>
              <a:rPr lang="it-IT" sz="2000" dirty="0"/>
              <a:t>Il </a:t>
            </a:r>
            <a:r>
              <a:rPr lang="it-IT" sz="2000" b="1" dirty="0"/>
              <a:t>Decreto del presidente della Repubblica n. 318 del 1999 </a:t>
            </a:r>
            <a:r>
              <a:rPr lang="it-IT" sz="2000" dirty="0"/>
              <a:t>imponeva invece una serie di misure tecniche, informatiche, organizzative, logistiche e procedurali di sicurezza dei dati personali, in funzione di tre parametri fondamentali: il tipo di dato trattato; la modalità di trattamento del dato e la finalità perseguita</a:t>
            </a:r>
            <a:r>
              <a:rPr lang="it-IT" sz="2000" dirty="0" smtClean="0"/>
              <a:t>.</a:t>
            </a:r>
            <a:endParaRPr lang="en-US"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46</a:t>
            </a:fld>
            <a:endParaRPr lang="it-IT" dirty="0"/>
          </a:p>
        </p:txBody>
      </p:sp>
    </p:spTree>
    <p:extLst>
      <p:ext uri="{BB962C8B-B14F-4D97-AF65-F5344CB8AC3E}">
        <p14:creationId xmlns:p14="http://schemas.microsoft.com/office/powerpoint/2010/main" val="17733055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(Spiegazione della figura precedente)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70898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sz="2000" dirty="0" smtClean="0"/>
              <a:t>Nel </a:t>
            </a:r>
            <a:r>
              <a:rPr lang="it-IT" sz="2000" dirty="0"/>
              <a:t>2003 fu approvato il </a:t>
            </a:r>
            <a:r>
              <a:rPr lang="it-IT" sz="2000" b="1" dirty="0"/>
              <a:t>decreto legislativo n. 196</a:t>
            </a:r>
            <a:r>
              <a:rPr lang="it-IT" sz="2000" dirty="0"/>
              <a:t>, conosciuto come il testo unico sulla privacy, che sostituiva la precedente legge </a:t>
            </a:r>
            <a:r>
              <a:rPr lang="it-IT" sz="2000" dirty="0" smtClean="0"/>
              <a:t>675 del 1996</a:t>
            </a:r>
            <a:r>
              <a:rPr lang="it-IT" sz="2000" dirty="0"/>
              <a:t>. Il decreto obbligava a custodire e controllare i dati personali e sensibili mediante l'adozione di misure di sicurezza idonee </a:t>
            </a:r>
            <a:r>
              <a:rPr lang="it-IT" sz="2000" dirty="0" smtClean="0"/>
              <a:t>a prevenire il </a:t>
            </a:r>
            <a:r>
              <a:rPr lang="it-IT" sz="2000" dirty="0"/>
              <a:t>rischio di perdita dei dati, di accesso non autorizzato o di trattamento non consentito, per tutelare la riservatezza e la protezione dei dati personali. In particolare, i dati personali e sensibili oggetto di trattamento dovevano essere conservati in una forma che consentiva l'identificazione dell'interessato per un periodo di tempo non superiore a quello necessario agli scopi per i quali erano stati raccolti e successivamente trattati. Quando cessava il trattamento, a garanzia di riservatezza e al fine di evitare che tali dati cadessero in mani sbagliate, era anche prevista l'adeguata distruzione dei supporti sui quali i dati erano registrati. Il mancato rispetto della normativa era punita con la sanzione amministrativa o addirittura con l'arresto</a:t>
            </a:r>
            <a:r>
              <a:rPr lang="it-IT" sz="2000" dirty="0" smtClean="0"/>
              <a:t>.</a:t>
            </a:r>
            <a:endParaRPr lang="en-US"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47</a:t>
            </a:fld>
            <a:endParaRPr lang="it-IT" dirty="0"/>
          </a:p>
        </p:txBody>
      </p:sp>
    </p:spTree>
    <p:extLst>
      <p:ext uri="{BB962C8B-B14F-4D97-AF65-F5344CB8AC3E}">
        <p14:creationId xmlns:p14="http://schemas.microsoft.com/office/powerpoint/2010/main" val="825449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(Spiegazione della figura precedente)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17009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it-IT" sz="2000" dirty="0" smtClean="0"/>
              <a:t>Alcuni </a:t>
            </a:r>
            <a:r>
              <a:rPr lang="it-IT" sz="2000" dirty="0"/>
              <a:t>anni dopo, nel novembre del 2008, il </a:t>
            </a:r>
            <a:r>
              <a:rPr lang="it-IT" sz="2000" b="1" dirty="0"/>
              <a:t>Garante per la Protezione dei dati personali </a:t>
            </a:r>
            <a:r>
              <a:rPr lang="it-IT" sz="2000" dirty="0" smtClean="0"/>
              <a:t>decise di emanare </a:t>
            </a:r>
            <a:r>
              <a:rPr lang="it-IT" sz="2000" dirty="0"/>
              <a:t>un provvedimento relativo alle funzioni assegnate agli amministratori dei sistemi, volte e migliorare la tutela dei dati personali da essi gestiti. In particolare tale provvedimento </a:t>
            </a:r>
            <a:r>
              <a:rPr lang="it-IT" sz="2000" dirty="0" smtClean="0"/>
              <a:t>riguardava </a:t>
            </a:r>
            <a:r>
              <a:rPr lang="it-IT" sz="2000" dirty="0"/>
              <a:t>i privilegi di tali amministratori, nonché la registrazione dei singoli accessi.</a:t>
            </a:r>
          </a:p>
          <a:p>
            <a:endParaRPr lang="it-IT" sz="2000" dirty="0"/>
          </a:p>
          <a:p>
            <a:r>
              <a:rPr lang="it-IT" sz="2000" dirty="0" smtClean="0"/>
              <a:t>L'</a:t>
            </a:r>
            <a:r>
              <a:rPr lang="it-IT" sz="2000" dirty="0"/>
              <a:t>e</a:t>
            </a:r>
            <a:r>
              <a:rPr lang="it-IT" sz="2000" dirty="0" smtClean="0"/>
              <a:t>manazione del Regolamento </a:t>
            </a:r>
            <a:r>
              <a:rPr lang="it-IT" sz="2000" dirty="0"/>
              <a:t>679 </a:t>
            </a:r>
            <a:r>
              <a:rPr lang="it-IT" sz="2000" dirty="0" smtClean="0"/>
              <a:t>dell'aprile 2016 (c.d. GDPR) ha rappresentato tuttavia un passo avanti significativo rispetto alla disciplina in vigore fino ad allora</a:t>
            </a:r>
            <a:r>
              <a:rPr lang="en-US" sz="2000" dirty="0" smtClean="0"/>
              <a: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48</a:t>
            </a:fld>
            <a:endParaRPr lang="it-IT" dirty="0"/>
          </a:p>
        </p:txBody>
      </p:sp>
    </p:spTree>
    <p:extLst>
      <p:ext uri="{BB962C8B-B14F-4D97-AF65-F5344CB8AC3E}">
        <p14:creationId xmlns:p14="http://schemas.microsoft.com/office/powerpoint/2010/main" val="42676341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83317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regolamento </a:t>
            </a:r>
            <a:r>
              <a:rPr lang="it-IT" sz="2400" b="1" dirty="0">
                <a:solidFill>
                  <a:srgbClr val="F26200"/>
                </a:solidFill>
                <a:latin typeface="Georgia" panose="02040502050405020303" pitchFamily="18" charset="0"/>
              </a:rPr>
              <a:t>679 del 14 aprile 2016 (GDPR</a:t>
            </a:r>
            <a:r>
              <a:rPr lang="it-IT" sz="2400" b="1" dirty="0" smtClean="0">
                <a:solidFill>
                  <a:srgbClr val="F26200"/>
                </a:solidFill>
                <a:latin typeface="Georgia" panose="02040502050405020303" pitchFamily="18" charset="0"/>
              </a:rPr>
              <a:t>): sintesi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Come visto in precedenza, l'obiettivo della normativa nel corso degli anni è stato sempre quello di armonizzare le regole sulla privacy nei vari Stati membri, rafforzandole e allineandole con le normative europee, che si aggiornavano costantemente per stare dietro all'evoluzione della tecnologia e dello sviluppo di </a:t>
            </a:r>
            <a:r>
              <a:rPr lang="it-IT" sz="2000" dirty="0" smtClean="0">
                <a:cs typeface="Arial" charset="0"/>
              </a:rPr>
              <a:t>internet.</a:t>
            </a: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Anche il GDPR, entrato in vigore nel maggio del 2016, ma che dava alle aziende la possibilità di adeguarsi entro </a:t>
            </a:r>
            <a:r>
              <a:rPr lang="it-IT" sz="2000" dirty="0">
                <a:cs typeface="Arial" charset="0"/>
              </a:rPr>
              <a:t>il 25 maggio </a:t>
            </a:r>
            <a:r>
              <a:rPr lang="it-IT" sz="2000" dirty="0" smtClean="0">
                <a:cs typeface="Arial" charset="0"/>
              </a:rPr>
              <a:t>2018, prosegue in questa direzione. In particolare, sono due i </a:t>
            </a:r>
            <a:r>
              <a:rPr lang="it-IT" sz="2000" b="1" dirty="0" smtClean="0">
                <a:cs typeface="Arial" charset="0"/>
              </a:rPr>
              <a:t>requisiti</a:t>
            </a:r>
            <a:r>
              <a:rPr lang="it-IT" sz="2000" dirty="0" smtClean="0">
                <a:cs typeface="Arial" charset="0"/>
              </a:rPr>
              <a:t> richiesti dalla normativa:</a:t>
            </a:r>
            <a:endParaRPr lang="it-IT" sz="2000" dirty="0">
              <a:cs typeface="Arial" charset="0"/>
            </a:endParaRPr>
          </a:p>
          <a:p>
            <a:pPr marL="342900" indent="-342900" algn="just">
              <a:lnSpc>
                <a:spcPct val="120000"/>
              </a:lnSpc>
              <a:buFont typeface="Arial" panose="020B0604020202020204" pitchFamily="34" charset="0"/>
              <a:buChar char="•"/>
              <a:defRPr/>
            </a:pPr>
            <a:r>
              <a:rPr lang="it-IT" sz="2000" dirty="0">
                <a:cs typeface="Arial" charset="0"/>
              </a:rPr>
              <a:t>I dati e le informazioni devono circolare nel rispetto del diritto alla </a:t>
            </a:r>
            <a:r>
              <a:rPr lang="it-IT" sz="2000" dirty="0" smtClean="0">
                <a:cs typeface="Arial" charset="0"/>
              </a:rPr>
              <a:t>privacy;</a:t>
            </a:r>
            <a:endParaRPr lang="it-IT" sz="2000" dirty="0">
              <a:cs typeface="Arial" charset="0"/>
            </a:endParaRPr>
          </a:p>
          <a:p>
            <a:pPr marL="342900" indent="-342900" algn="just">
              <a:lnSpc>
                <a:spcPct val="120000"/>
              </a:lnSpc>
              <a:buFont typeface="Arial" panose="020B0604020202020204" pitchFamily="34" charset="0"/>
              <a:buChar char="•"/>
              <a:defRPr/>
            </a:pPr>
            <a:r>
              <a:rPr lang="it-IT" sz="2000" dirty="0" smtClean="0">
                <a:cs typeface="Arial" charset="0"/>
              </a:rPr>
              <a:t>I </a:t>
            </a:r>
            <a:r>
              <a:rPr lang="it-IT" sz="2000" dirty="0">
                <a:cs typeface="Arial" charset="0"/>
              </a:rPr>
              <a:t>dati devono essere trattati in modo da garantire un’adeguata </a:t>
            </a:r>
            <a:r>
              <a:rPr lang="it-IT" sz="2000" dirty="0" smtClean="0">
                <a:cs typeface="Arial" charset="0"/>
              </a:rPr>
              <a:t>sicurezza </a:t>
            </a:r>
            <a:r>
              <a:rPr lang="it-IT" sz="2000" dirty="0">
                <a:cs typeface="Arial" charset="0"/>
              </a:rPr>
              <a:t>e </a:t>
            </a:r>
            <a:r>
              <a:rPr lang="it-IT" sz="2000" dirty="0" smtClean="0">
                <a:cs typeface="Arial" charset="0"/>
              </a:rPr>
              <a:t>riservatezza, </a:t>
            </a:r>
            <a:r>
              <a:rPr lang="it-IT" sz="2000" dirty="0">
                <a:cs typeface="Arial" charset="0"/>
              </a:rPr>
              <a:t>al fine di impedire l’accesso o il loro utilizzo non </a:t>
            </a:r>
            <a:r>
              <a:rPr lang="it-IT" sz="2000" dirty="0" smtClean="0">
                <a:cs typeface="Arial" charset="0"/>
              </a:rPr>
              <a:t>autorizzato.</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49</a:t>
            </a:fld>
            <a:endParaRPr lang="it-IT" dirty="0"/>
          </a:p>
        </p:txBody>
      </p:sp>
    </p:spTree>
    <p:extLst>
      <p:ext uri="{BB962C8B-B14F-4D97-AF65-F5344CB8AC3E}">
        <p14:creationId xmlns:p14="http://schemas.microsoft.com/office/powerpoint/2010/main" val="3678711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Introduzione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522906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Che </a:t>
            </a:r>
            <a:r>
              <a:rPr lang="it-IT" sz="2000" dirty="0">
                <a:cs typeface="Arial" charset="0"/>
              </a:rPr>
              <a:t>il nostro mondo stia diventando sempre più piccolo lo percepiamo </a:t>
            </a:r>
            <a:r>
              <a:rPr lang="it-IT" sz="2000" dirty="0" smtClean="0">
                <a:cs typeface="Arial" charset="0"/>
              </a:rPr>
              <a:t>continuamente</a:t>
            </a:r>
            <a:r>
              <a:rPr lang="it-IT" sz="2000" dirty="0">
                <a:cs typeface="Arial" charset="0"/>
              </a:rPr>
              <a:t>. Possiamo essere </a:t>
            </a:r>
            <a:r>
              <a:rPr lang="it-IT" sz="2000" dirty="0" smtClean="0">
                <a:cs typeface="Arial" charset="0"/>
              </a:rPr>
              <a:t>ovunque </a:t>
            </a:r>
            <a:r>
              <a:rPr lang="it-IT" sz="2000" dirty="0">
                <a:cs typeface="Arial" charset="0"/>
              </a:rPr>
              <a:t>in poche ore prendendo un aereo, oppure parlare faccia a faccia con </a:t>
            </a:r>
            <a:r>
              <a:rPr lang="it-IT" sz="2000" dirty="0" smtClean="0">
                <a:cs typeface="Arial" charset="0"/>
              </a:rPr>
              <a:t>chiunque </a:t>
            </a:r>
            <a:r>
              <a:rPr lang="it-IT" sz="2000" dirty="0">
                <a:cs typeface="Arial" charset="0"/>
              </a:rPr>
              <a:t>in pochi </a:t>
            </a:r>
            <a:r>
              <a:rPr lang="it-IT" sz="2000" dirty="0" smtClean="0">
                <a:cs typeface="Arial" charset="0"/>
              </a:rPr>
              <a:t>secondi tramite </a:t>
            </a:r>
            <a:r>
              <a:rPr lang="it-IT" sz="2000" dirty="0">
                <a:cs typeface="Arial" charset="0"/>
              </a:rPr>
              <a:t>il computer o altro dispositivo </a:t>
            </a:r>
            <a:r>
              <a:rPr lang="it-IT" sz="2000" dirty="0" smtClean="0">
                <a:cs typeface="Arial" charset="0"/>
              </a:rPr>
              <a:t>portatile, usando </a:t>
            </a:r>
            <a:r>
              <a:rPr lang="it-IT" sz="2000" dirty="0">
                <a:cs typeface="Arial" charset="0"/>
              </a:rPr>
              <a:t>servizi quali Skype o Google </a:t>
            </a:r>
            <a:r>
              <a:rPr lang="it-IT" sz="2000" dirty="0" err="1" smtClean="0">
                <a:cs typeface="Arial" charset="0"/>
              </a:rPr>
              <a:t>Hangouts</a:t>
            </a:r>
            <a:r>
              <a:rPr lang="it-IT" sz="2000" dirty="0" smtClean="0">
                <a:cs typeface="Arial" charset="0"/>
              </a:rPr>
              <a:t>. </a:t>
            </a:r>
            <a:r>
              <a:rPr lang="it-IT" sz="2000" dirty="0">
                <a:cs typeface="Arial" charset="0"/>
              </a:rPr>
              <a:t>Inoltre, abbiamo </a:t>
            </a:r>
            <a:r>
              <a:rPr lang="it-IT" sz="2000" dirty="0" smtClean="0">
                <a:cs typeface="Arial" charset="0"/>
              </a:rPr>
              <a:t>accesso </a:t>
            </a:r>
            <a:r>
              <a:rPr lang="it-IT" sz="2000" dirty="0">
                <a:cs typeface="Arial" charset="0"/>
              </a:rPr>
              <a:t>praticamente illimitato e immediato a tutte le informazioni oggi prodotte in giro per il mondo (</a:t>
            </a:r>
            <a:r>
              <a:rPr lang="it-IT" sz="2000" dirty="0" smtClean="0">
                <a:cs typeface="Arial" charset="0"/>
              </a:rPr>
              <a:t>libri, riviste, articoli </a:t>
            </a:r>
            <a:r>
              <a:rPr lang="it-IT" sz="2000" dirty="0">
                <a:cs typeface="Arial" charset="0"/>
              </a:rPr>
              <a:t>di giornale, film, </a:t>
            </a:r>
            <a:r>
              <a:rPr lang="it-IT" sz="2000" dirty="0" smtClean="0">
                <a:cs typeface="Arial" charset="0"/>
              </a:rPr>
              <a:t>spettacoli, </a:t>
            </a:r>
            <a:r>
              <a:rPr lang="it-IT" sz="2000" dirty="0">
                <a:cs typeface="Arial" charset="0"/>
              </a:rPr>
              <a:t>…). Le nostre vite sono, almeno sotto certi aspetti, decisamente migliori rispetto al passato: gli sviluppi della medicina, la possibilità di viaggiare e conoscere nuove culture, sono aumentati grazie al progresso tecnologico e all’uso dell’informatica. In altre parole, ogni giorno che passa, ogni </a:t>
            </a:r>
            <a:r>
              <a:rPr lang="it-IT" sz="2000" dirty="0" smtClean="0">
                <a:cs typeface="Arial" charset="0"/>
              </a:rPr>
              <a:t>persona </a:t>
            </a:r>
            <a:r>
              <a:rPr lang="it-IT" sz="2000" dirty="0">
                <a:cs typeface="Arial" charset="0"/>
              </a:rPr>
              <a:t>è sempre più connessa con gli altri </a:t>
            </a:r>
            <a:r>
              <a:rPr lang="it-IT" sz="2000" dirty="0" smtClean="0">
                <a:cs typeface="Arial" charset="0"/>
              </a:rPr>
              <a:t>individui del pianeta: </a:t>
            </a:r>
            <a:r>
              <a:rPr lang="it-IT" sz="2000" dirty="0">
                <a:cs typeface="Arial" charset="0"/>
              </a:rPr>
              <a:t>vita reale e vita virtuale tendono sempre più a </a:t>
            </a:r>
            <a:r>
              <a:rPr lang="it-IT" sz="2000" dirty="0" smtClean="0">
                <a:cs typeface="Arial" charset="0"/>
              </a:rPr>
              <a:t>sovrapporsi</a:t>
            </a:r>
            <a:r>
              <a:rPr lang="it-IT" sz="2000" dirty="0">
                <a:cs typeface="Arial" charset="0"/>
              </a:rPr>
              <a:t> </a:t>
            </a:r>
            <a:r>
              <a:rPr lang="it-IT" sz="2000" dirty="0" smtClean="0">
                <a:cs typeface="Arial" charset="0"/>
              </a:rPr>
              <a:t>e a confondersi.</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5</a:t>
            </a:fld>
            <a:endParaRPr lang="it-IT" dirty="0"/>
          </a:p>
        </p:txBody>
      </p:sp>
    </p:spTree>
    <p:extLst>
      <p:ext uri="{BB962C8B-B14F-4D97-AF65-F5344CB8AC3E}">
        <p14:creationId xmlns:p14="http://schemas.microsoft.com/office/powerpoint/2010/main" val="19686926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83317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regolamento </a:t>
            </a:r>
            <a:r>
              <a:rPr lang="it-IT" sz="2400" b="1" dirty="0">
                <a:solidFill>
                  <a:srgbClr val="F26200"/>
                </a:solidFill>
                <a:latin typeface="Georgia" panose="02040502050405020303" pitchFamily="18" charset="0"/>
              </a:rPr>
              <a:t>679 del 14 aprile 2016 (GDPR</a:t>
            </a:r>
            <a:r>
              <a:rPr lang="it-IT" sz="2400" b="1" dirty="0" smtClean="0">
                <a:solidFill>
                  <a:srgbClr val="F26200"/>
                </a:solidFill>
                <a:latin typeface="Georgia" panose="02040502050405020303" pitchFamily="18" charset="0"/>
              </a:rPr>
              <a:t>): sintesi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Formalmente, esso si articola in 11 </a:t>
            </a:r>
            <a:r>
              <a:rPr lang="it-IT" sz="2000" dirty="0">
                <a:cs typeface="Arial" charset="0"/>
              </a:rPr>
              <a:t>capi e 99 </a:t>
            </a:r>
            <a:r>
              <a:rPr lang="it-IT" sz="2000" dirty="0" smtClean="0">
                <a:cs typeface="Arial" charset="0"/>
              </a:rPr>
              <a:t>articoli, suddivisi nelle seguenti quattro sezioni:</a:t>
            </a:r>
          </a:p>
          <a:p>
            <a:pPr marL="342900" indent="-342900" algn="just">
              <a:lnSpc>
                <a:spcPct val="120000"/>
              </a:lnSpc>
              <a:buFont typeface="Arial" panose="020B0604020202020204" pitchFamily="34" charset="0"/>
              <a:buChar char="•"/>
              <a:defRPr/>
            </a:pPr>
            <a:r>
              <a:rPr lang="it-IT" sz="2000" dirty="0" smtClean="0">
                <a:cs typeface="Arial" charset="0"/>
              </a:rPr>
              <a:t>Disposizioni </a:t>
            </a:r>
            <a:r>
              <a:rPr lang="it-IT" sz="2000" dirty="0">
                <a:cs typeface="Arial" charset="0"/>
              </a:rPr>
              <a:t>generali e principi (capi I e </a:t>
            </a:r>
            <a:r>
              <a:rPr lang="it-IT" sz="2000" dirty="0" smtClean="0">
                <a:cs typeface="Arial" charset="0"/>
              </a:rPr>
              <a:t>II)</a:t>
            </a:r>
          </a:p>
          <a:p>
            <a:pPr marL="342900" indent="-342900" algn="just">
              <a:lnSpc>
                <a:spcPct val="120000"/>
              </a:lnSpc>
              <a:buFont typeface="Arial" panose="020B0604020202020204" pitchFamily="34" charset="0"/>
              <a:buChar char="•"/>
              <a:defRPr/>
            </a:pPr>
            <a:r>
              <a:rPr lang="it-IT" sz="2000" dirty="0" smtClean="0">
                <a:cs typeface="Arial" charset="0"/>
              </a:rPr>
              <a:t>Requisiti </a:t>
            </a:r>
            <a:r>
              <a:rPr lang="it-IT" sz="2000" dirty="0">
                <a:cs typeface="Arial" charset="0"/>
              </a:rPr>
              <a:t>di attuazioni per enti, aziende ed i servizi (capi III, IV, V, </a:t>
            </a:r>
            <a:r>
              <a:rPr lang="it-IT" sz="2000" dirty="0" smtClean="0">
                <a:cs typeface="Arial" charset="0"/>
              </a:rPr>
              <a:t>VIII)</a:t>
            </a:r>
          </a:p>
          <a:p>
            <a:pPr marL="342900" indent="-342900" algn="just">
              <a:lnSpc>
                <a:spcPct val="120000"/>
              </a:lnSpc>
              <a:buFont typeface="Arial" panose="020B0604020202020204" pitchFamily="34" charset="0"/>
              <a:buChar char="•"/>
              <a:defRPr/>
            </a:pPr>
            <a:r>
              <a:rPr lang="it-IT" sz="2000" dirty="0" smtClean="0">
                <a:cs typeface="Arial" charset="0"/>
              </a:rPr>
              <a:t>Tematiche </a:t>
            </a:r>
            <a:r>
              <a:rPr lang="it-IT" sz="2000" dirty="0">
                <a:cs typeface="Arial" charset="0"/>
              </a:rPr>
              <a:t>di </a:t>
            </a:r>
            <a:r>
              <a:rPr lang="it-IT" sz="2000" dirty="0" err="1">
                <a:cs typeface="Arial" charset="0"/>
              </a:rPr>
              <a:t>governance</a:t>
            </a:r>
            <a:r>
              <a:rPr lang="it-IT" sz="2000" dirty="0">
                <a:cs typeface="Arial" charset="0"/>
              </a:rPr>
              <a:t> (capi VI autorità di controllo – VII, IX e </a:t>
            </a:r>
            <a:r>
              <a:rPr lang="it-IT" sz="2000" dirty="0" smtClean="0">
                <a:cs typeface="Arial" charset="0"/>
              </a:rPr>
              <a:t>X)</a:t>
            </a:r>
          </a:p>
          <a:p>
            <a:pPr marL="342900" indent="-342900" algn="just">
              <a:lnSpc>
                <a:spcPct val="120000"/>
              </a:lnSpc>
              <a:buFont typeface="Arial" panose="020B0604020202020204" pitchFamily="34" charset="0"/>
              <a:buChar char="•"/>
              <a:defRPr/>
            </a:pPr>
            <a:r>
              <a:rPr lang="it-IT" sz="2000" dirty="0" smtClean="0">
                <a:cs typeface="Arial" charset="0"/>
              </a:rPr>
              <a:t>Disposizioni </a:t>
            </a:r>
            <a:r>
              <a:rPr lang="it-IT" sz="2000" dirty="0">
                <a:cs typeface="Arial" charset="0"/>
              </a:rPr>
              <a:t>finali (capo XI</a:t>
            </a:r>
            <a:r>
              <a:rPr lang="it-IT" sz="2000" dirty="0" smtClean="0">
                <a:cs typeface="Arial" charset="0"/>
              </a:rPr>
              <a:t>)</a:t>
            </a: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Nei vari articoli si ritrovano dei principi che il legislatore ritiene fondamentali, quali ad esempio:</a:t>
            </a:r>
          </a:p>
          <a:p>
            <a:pPr marL="457200" indent="-457200" algn="just">
              <a:lnSpc>
                <a:spcPct val="120000"/>
              </a:lnSpc>
              <a:buFont typeface="+mj-lt"/>
              <a:buAutoNum type="alphaLcParenR"/>
              <a:defRPr/>
            </a:pPr>
            <a:r>
              <a:rPr lang="it-IT" sz="2000" b="1" dirty="0" smtClean="0">
                <a:cs typeface="Arial" charset="0"/>
              </a:rPr>
              <a:t>Diritto </a:t>
            </a:r>
            <a:r>
              <a:rPr lang="it-IT" sz="2000" b="1" dirty="0">
                <a:cs typeface="Arial" charset="0"/>
              </a:rPr>
              <a:t>alla protezione dei </a:t>
            </a:r>
            <a:r>
              <a:rPr lang="it-IT" sz="2000" b="1" dirty="0" smtClean="0">
                <a:cs typeface="Arial" charset="0"/>
              </a:rPr>
              <a:t>dati</a:t>
            </a:r>
            <a:r>
              <a:rPr lang="it-IT" sz="2000" dirty="0" smtClean="0">
                <a:cs typeface="Arial" charset="0"/>
              </a:rPr>
              <a:t>, secondo il quale la </a:t>
            </a:r>
            <a:r>
              <a:rPr lang="it-IT" sz="2000" dirty="0">
                <a:cs typeface="Arial" charset="0"/>
              </a:rPr>
              <a:t>gestione dei dati personali di </a:t>
            </a:r>
            <a:r>
              <a:rPr lang="it-IT" sz="2000" dirty="0" smtClean="0">
                <a:cs typeface="Arial" charset="0"/>
              </a:rPr>
              <a:t>cittadini dell'unione </a:t>
            </a:r>
            <a:r>
              <a:rPr lang="it-IT" sz="2000" dirty="0">
                <a:cs typeface="Arial" charset="0"/>
              </a:rPr>
              <a:t>implica la strutturazione di processi e tecnologie adeguate per la protezione di tali </a:t>
            </a:r>
            <a:r>
              <a:rPr lang="it-IT" sz="2000" dirty="0" smtClean="0">
                <a:cs typeface="Arial" charset="0"/>
              </a:rPr>
              <a:t>informazioni;</a:t>
            </a:r>
          </a:p>
          <a:p>
            <a:pPr marL="457200" indent="-457200" algn="just">
              <a:lnSpc>
                <a:spcPct val="120000"/>
              </a:lnSpc>
              <a:buFont typeface="+mj-lt"/>
              <a:buAutoNum type="alphaLcParenR"/>
              <a:defRPr/>
            </a:pPr>
            <a:r>
              <a:rPr lang="it-IT" sz="2000" b="1" dirty="0" smtClean="0">
                <a:cs typeface="Arial" charset="0"/>
              </a:rPr>
              <a:t>Diritto </a:t>
            </a:r>
            <a:r>
              <a:rPr lang="it-IT" sz="2000" b="1" dirty="0">
                <a:cs typeface="Arial" charset="0"/>
              </a:rPr>
              <a:t>al consenso </a:t>
            </a:r>
            <a:r>
              <a:rPr lang="it-IT" sz="2000" b="1" dirty="0" smtClean="0">
                <a:cs typeface="Arial" charset="0"/>
              </a:rPr>
              <a:t>attivo</a:t>
            </a:r>
            <a:r>
              <a:rPr lang="it-IT" sz="2000" dirty="0" smtClean="0">
                <a:cs typeface="Arial" charset="0"/>
              </a:rPr>
              <a:t>, ovvero </a:t>
            </a:r>
            <a:r>
              <a:rPr lang="it-IT" sz="2000" dirty="0">
                <a:cs typeface="Arial" charset="0"/>
              </a:rPr>
              <a:t>il diritto a revocare in qualsiasi </a:t>
            </a:r>
            <a:r>
              <a:rPr lang="it-IT" sz="2000" dirty="0" smtClean="0">
                <a:cs typeface="Arial" charset="0"/>
              </a:rPr>
              <a:t>momento </a:t>
            </a:r>
            <a:r>
              <a:rPr lang="it-IT" sz="2000" dirty="0">
                <a:cs typeface="Arial" charset="0"/>
              </a:rPr>
              <a:t>il consenso </a:t>
            </a:r>
            <a:r>
              <a:rPr lang="it-IT" sz="2000" dirty="0" smtClean="0">
                <a:cs typeface="Arial" charset="0"/>
              </a:rPr>
              <a:t>dato;</a:t>
            </a:r>
          </a:p>
          <a:p>
            <a:pPr marL="457200" indent="-457200" algn="just">
              <a:lnSpc>
                <a:spcPct val="120000"/>
              </a:lnSpc>
              <a:buFont typeface="+mj-lt"/>
              <a:buAutoNum type="alphaLcParenR"/>
              <a:defRPr/>
            </a:pPr>
            <a:r>
              <a:rPr lang="it-IT" sz="2000" b="1" dirty="0" smtClean="0">
                <a:cs typeface="Arial" charset="0"/>
              </a:rPr>
              <a:t>Diritto alla portabilità </a:t>
            </a:r>
            <a:r>
              <a:rPr lang="it-IT" sz="2000" b="1" dirty="0">
                <a:cs typeface="Arial" charset="0"/>
              </a:rPr>
              <a:t>dei </a:t>
            </a:r>
            <a:r>
              <a:rPr lang="it-IT" sz="2000" b="1" dirty="0" smtClean="0">
                <a:cs typeface="Arial" charset="0"/>
              </a:rPr>
              <a:t>dati</a:t>
            </a:r>
            <a:r>
              <a:rPr lang="it-IT" sz="2000" dirty="0" smtClean="0">
                <a:cs typeface="Arial" charset="0"/>
              </a:rPr>
              <a:t>, senza </a:t>
            </a:r>
            <a:r>
              <a:rPr lang="it-IT" sz="2000" dirty="0">
                <a:cs typeface="Arial" charset="0"/>
              </a:rPr>
              <a:t>che il responsabile del trattamento possa </a:t>
            </a:r>
            <a:r>
              <a:rPr lang="it-IT" sz="2000" dirty="0" smtClean="0">
                <a:cs typeface="Arial" charset="0"/>
              </a:rPr>
              <a:t>impedirlo.</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50</a:t>
            </a:fld>
            <a:endParaRPr lang="it-IT" dirty="0"/>
          </a:p>
        </p:txBody>
      </p:sp>
    </p:spTree>
    <p:extLst>
      <p:ext uri="{BB962C8B-B14F-4D97-AF65-F5344CB8AC3E}">
        <p14:creationId xmlns:p14="http://schemas.microsoft.com/office/powerpoint/2010/main" val="5805743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83317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regolamento </a:t>
            </a:r>
            <a:r>
              <a:rPr lang="it-IT" sz="2400" b="1" dirty="0">
                <a:solidFill>
                  <a:srgbClr val="F26200"/>
                </a:solidFill>
                <a:latin typeface="Georgia" panose="02040502050405020303" pitchFamily="18" charset="0"/>
              </a:rPr>
              <a:t>679 del 14 aprile 2016 (GDPR</a:t>
            </a:r>
            <a:r>
              <a:rPr lang="it-IT" sz="2400" b="1" dirty="0" smtClean="0">
                <a:solidFill>
                  <a:srgbClr val="F26200"/>
                </a:solidFill>
                <a:latin typeface="Georgia" panose="02040502050405020303" pitchFamily="18" charset="0"/>
              </a:rPr>
              <a:t>): sintesi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457200" indent="-457200" algn="just">
              <a:lnSpc>
                <a:spcPct val="120000"/>
              </a:lnSpc>
              <a:buFont typeface="+mj-lt"/>
              <a:buAutoNum type="alphaLcParenR" startAt="4"/>
              <a:defRPr/>
            </a:pPr>
            <a:r>
              <a:rPr lang="it-IT" sz="2000" b="1" dirty="0" smtClean="0">
                <a:cs typeface="Arial" charset="0"/>
              </a:rPr>
              <a:t>Diritto </a:t>
            </a:r>
            <a:r>
              <a:rPr lang="it-IT" sz="2000" b="1" dirty="0">
                <a:cs typeface="Arial" charset="0"/>
              </a:rPr>
              <a:t>all'oblio</a:t>
            </a:r>
            <a:r>
              <a:rPr lang="it-IT" sz="2000" dirty="0">
                <a:cs typeface="Arial" charset="0"/>
              </a:rPr>
              <a:t>, ossia </a:t>
            </a:r>
            <a:r>
              <a:rPr lang="it-IT" sz="2000" dirty="0" smtClean="0">
                <a:cs typeface="Arial" charset="0"/>
              </a:rPr>
              <a:t>una forma </a:t>
            </a:r>
            <a:r>
              <a:rPr lang="it-IT" sz="2000" dirty="0">
                <a:cs typeface="Arial" charset="0"/>
              </a:rPr>
              <a:t>di garanzia che prevede la non utilizzabilità e </a:t>
            </a:r>
            <a:r>
              <a:rPr lang="it-IT" sz="2000" dirty="0" err="1">
                <a:cs typeface="Arial" charset="0"/>
              </a:rPr>
              <a:t>diffondibilità</a:t>
            </a:r>
            <a:r>
              <a:rPr lang="it-IT" sz="2000" dirty="0">
                <a:cs typeface="Arial" charset="0"/>
              </a:rPr>
              <a:t> di dati </a:t>
            </a:r>
            <a:r>
              <a:rPr lang="it-IT" sz="2000" dirty="0" smtClean="0">
                <a:cs typeface="Arial" charset="0"/>
              </a:rPr>
              <a:t>nei seguenti casi:</a:t>
            </a:r>
          </a:p>
          <a:p>
            <a:pPr marL="914400" lvl="1" indent="-457200" algn="just">
              <a:lnSpc>
                <a:spcPct val="120000"/>
              </a:lnSpc>
              <a:buFont typeface="Arial" panose="020B0604020202020204" pitchFamily="34" charset="0"/>
              <a:buChar char="•"/>
              <a:defRPr/>
            </a:pPr>
            <a:r>
              <a:rPr lang="it-IT" sz="2000" dirty="0" smtClean="0">
                <a:cs typeface="Arial" charset="0"/>
              </a:rPr>
              <a:t>I dati non sono più necessari per </a:t>
            </a:r>
            <a:r>
              <a:rPr lang="it-IT" sz="2000" dirty="0">
                <a:cs typeface="Arial" charset="0"/>
              </a:rPr>
              <a:t>lo scopo </a:t>
            </a:r>
            <a:r>
              <a:rPr lang="it-IT" sz="2000" dirty="0" smtClean="0">
                <a:cs typeface="Arial" charset="0"/>
              </a:rPr>
              <a:t>originario;</a:t>
            </a:r>
            <a:endParaRPr lang="it-IT" sz="2000" dirty="0">
              <a:cs typeface="Arial" charset="0"/>
            </a:endParaRPr>
          </a:p>
          <a:p>
            <a:pPr marL="914400" lvl="1" indent="-457200" algn="just">
              <a:lnSpc>
                <a:spcPct val="120000"/>
              </a:lnSpc>
              <a:buFont typeface="Arial" panose="020B0604020202020204" pitchFamily="34" charset="0"/>
              <a:buChar char="•"/>
              <a:defRPr/>
            </a:pPr>
            <a:r>
              <a:rPr lang="it-IT" sz="2000" dirty="0" smtClean="0">
                <a:cs typeface="Arial" charset="0"/>
              </a:rPr>
              <a:t>l’interessato </a:t>
            </a:r>
            <a:r>
              <a:rPr lang="it-IT" sz="2000" dirty="0">
                <a:cs typeface="Arial" charset="0"/>
              </a:rPr>
              <a:t>revoca il </a:t>
            </a:r>
            <a:r>
              <a:rPr lang="it-IT" sz="2000" dirty="0" smtClean="0">
                <a:cs typeface="Arial" charset="0"/>
              </a:rPr>
              <a:t>consenso al trattamento dei dati;</a:t>
            </a:r>
            <a:endParaRPr lang="it-IT" sz="2000" dirty="0">
              <a:cs typeface="Arial" charset="0"/>
            </a:endParaRPr>
          </a:p>
          <a:p>
            <a:pPr marL="914400" lvl="1" indent="-457200" algn="just">
              <a:lnSpc>
                <a:spcPct val="120000"/>
              </a:lnSpc>
              <a:buFont typeface="Arial" panose="020B0604020202020204" pitchFamily="34" charset="0"/>
              <a:buChar char="•"/>
              <a:defRPr/>
            </a:pPr>
            <a:r>
              <a:rPr lang="it-IT" sz="2000" dirty="0" smtClean="0">
                <a:cs typeface="Arial" charset="0"/>
              </a:rPr>
              <a:t>l’interessato </a:t>
            </a:r>
            <a:r>
              <a:rPr lang="it-IT" sz="2000" dirty="0">
                <a:cs typeface="Arial" charset="0"/>
              </a:rPr>
              <a:t>si oppone </a:t>
            </a:r>
            <a:r>
              <a:rPr lang="it-IT" sz="2000" dirty="0" smtClean="0">
                <a:cs typeface="Arial" charset="0"/>
              </a:rPr>
              <a:t>al trattamento dei dati;</a:t>
            </a:r>
            <a:endParaRPr lang="it-IT" sz="2000" dirty="0">
              <a:cs typeface="Arial" charset="0"/>
            </a:endParaRPr>
          </a:p>
          <a:p>
            <a:pPr marL="914400" lvl="1" indent="-457200" algn="just">
              <a:lnSpc>
                <a:spcPct val="120000"/>
              </a:lnSpc>
              <a:buFont typeface="Arial" panose="020B0604020202020204" pitchFamily="34" charset="0"/>
              <a:buChar char="•"/>
              <a:defRPr/>
            </a:pPr>
            <a:r>
              <a:rPr lang="it-IT" sz="2000" dirty="0" smtClean="0">
                <a:cs typeface="Arial" charset="0"/>
              </a:rPr>
              <a:t>I dati sono </a:t>
            </a:r>
            <a:r>
              <a:rPr lang="it-IT" sz="2000" dirty="0">
                <a:cs typeface="Arial" charset="0"/>
              </a:rPr>
              <a:t>trattati </a:t>
            </a:r>
            <a:r>
              <a:rPr lang="it-IT" sz="2000" dirty="0" smtClean="0">
                <a:cs typeface="Arial" charset="0"/>
              </a:rPr>
              <a:t>illegittimamente;</a:t>
            </a:r>
            <a:endParaRPr lang="it-IT" sz="2000" dirty="0">
              <a:cs typeface="Arial" charset="0"/>
            </a:endParaRPr>
          </a:p>
          <a:p>
            <a:pPr marL="914400" lvl="1" indent="-457200" algn="just">
              <a:lnSpc>
                <a:spcPct val="120000"/>
              </a:lnSpc>
              <a:buFont typeface="Arial" panose="020B0604020202020204" pitchFamily="34" charset="0"/>
              <a:buChar char="•"/>
              <a:defRPr/>
            </a:pPr>
            <a:r>
              <a:rPr lang="it-IT" sz="2000" dirty="0" smtClean="0">
                <a:cs typeface="Arial" charset="0"/>
              </a:rPr>
              <a:t>I dati </a:t>
            </a:r>
            <a:r>
              <a:rPr lang="it-IT" sz="2000" dirty="0">
                <a:cs typeface="Arial" charset="0"/>
              </a:rPr>
              <a:t>devono essere cancellati per </a:t>
            </a:r>
            <a:r>
              <a:rPr lang="it-IT" sz="2000" dirty="0" smtClean="0">
                <a:cs typeface="Arial" charset="0"/>
              </a:rPr>
              <a:t>legge</a:t>
            </a:r>
          </a:p>
          <a:p>
            <a:pPr lvl="1" algn="just">
              <a:lnSpc>
                <a:spcPct val="120000"/>
              </a:lnSpc>
              <a:defRPr/>
            </a:pPr>
            <a:endParaRPr lang="it-IT" sz="2000" dirty="0" smtClean="0">
              <a:cs typeface="Arial" charset="0"/>
            </a:endParaRPr>
          </a:p>
          <a:p>
            <a:pPr marL="457200" indent="-457200" algn="just">
              <a:lnSpc>
                <a:spcPct val="120000"/>
              </a:lnSpc>
              <a:buFont typeface="+mj-lt"/>
              <a:buAutoNum type="alphaLcParenR" startAt="4"/>
              <a:defRPr/>
            </a:pPr>
            <a:r>
              <a:rPr lang="it-IT" sz="2000" b="1" dirty="0" smtClean="0">
                <a:cs typeface="Arial" charset="0"/>
              </a:rPr>
              <a:t>Diritto </a:t>
            </a:r>
            <a:r>
              <a:rPr lang="it-IT" sz="2000" b="1" dirty="0">
                <a:cs typeface="Arial" charset="0"/>
              </a:rPr>
              <a:t>all’informazione </a:t>
            </a:r>
            <a:r>
              <a:rPr lang="it-IT" sz="2000" b="1" dirty="0" smtClean="0">
                <a:cs typeface="Arial" charset="0"/>
              </a:rPr>
              <a:t>trasparente</a:t>
            </a:r>
            <a:r>
              <a:rPr lang="it-IT" sz="2000" dirty="0" smtClean="0">
                <a:cs typeface="Arial" charset="0"/>
              </a:rPr>
              <a:t>, ossia l'obbligo da parte del responsabile del trattamento di fornire un'informazione chiara, </a:t>
            </a:r>
            <a:r>
              <a:rPr lang="it-IT" sz="2000" dirty="0">
                <a:cs typeface="Arial" charset="0"/>
              </a:rPr>
              <a:t>semplice e </a:t>
            </a:r>
            <a:r>
              <a:rPr lang="it-IT" sz="2000" dirty="0" smtClean="0">
                <a:cs typeface="Arial" charset="0"/>
              </a:rPr>
              <a:t>comprensibile al titolare dei dati, in merito alle procedure di raccolta, utilizzo e diffusione delle informazioni.</a:t>
            </a:r>
          </a:p>
          <a:p>
            <a:pPr marL="457200" indent="-457200" algn="just">
              <a:lnSpc>
                <a:spcPct val="120000"/>
              </a:lnSpc>
              <a:buFont typeface="+mj-lt"/>
              <a:buAutoNum type="alphaLcParenR" startAt="4"/>
              <a:defRPr/>
            </a:pPr>
            <a:endParaRPr lang="it-IT" sz="2000" dirty="0" smtClean="0">
              <a:cs typeface="Arial" charset="0"/>
            </a:endParaRPr>
          </a:p>
          <a:p>
            <a:pPr marL="457200" indent="-457200" algn="just">
              <a:lnSpc>
                <a:spcPct val="120000"/>
              </a:lnSpc>
              <a:buFont typeface="+mj-lt"/>
              <a:buAutoNum type="alphaLcParenR" startAt="4"/>
              <a:defRPr/>
            </a:pPr>
            <a:r>
              <a:rPr lang="it-IT" sz="2000" dirty="0" smtClean="0">
                <a:cs typeface="Arial" charset="0"/>
              </a:rPr>
              <a:t>Diritto di </a:t>
            </a:r>
            <a:r>
              <a:rPr lang="it-IT" sz="2000" dirty="0">
                <a:cs typeface="Arial" charset="0"/>
              </a:rPr>
              <a:t>informare il </a:t>
            </a:r>
            <a:r>
              <a:rPr lang="it-IT" sz="2000" dirty="0" smtClean="0">
                <a:cs typeface="Arial" charset="0"/>
              </a:rPr>
              <a:t>titolare del dato in </a:t>
            </a:r>
            <a:r>
              <a:rPr lang="it-IT" sz="2000" dirty="0">
                <a:cs typeface="Arial" charset="0"/>
              </a:rPr>
              <a:t>merito alle </a:t>
            </a:r>
            <a:r>
              <a:rPr lang="it-IT" sz="2000" dirty="0" smtClean="0">
                <a:cs typeface="Arial" charset="0"/>
              </a:rPr>
              <a:t>violazioni delle sue informazioni (c.d. </a:t>
            </a:r>
            <a:r>
              <a:rPr lang="it-IT" sz="2000" b="1" i="1" dirty="0" smtClean="0">
                <a:cs typeface="Arial" charset="0"/>
              </a:rPr>
              <a:t>data </a:t>
            </a:r>
            <a:r>
              <a:rPr lang="it-IT" sz="2000" b="1" i="1" dirty="0" err="1" smtClean="0">
                <a:cs typeface="Arial" charset="0"/>
              </a:rPr>
              <a:t>breach</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51</a:t>
            </a:fld>
            <a:endParaRPr lang="it-IT" dirty="0"/>
          </a:p>
        </p:txBody>
      </p:sp>
    </p:spTree>
    <p:extLst>
      <p:ext uri="{BB962C8B-B14F-4D97-AF65-F5344CB8AC3E}">
        <p14:creationId xmlns:p14="http://schemas.microsoft.com/office/powerpoint/2010/main" val="18797964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83317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regolamento </a:t>
            </a:r>
            <a:r>
              <a:rPr lang="it-IT" sz="2400" b="1" dirty="0">
                <a:solidFill>
                  <a:srgbClr val="F26200"/>
                </a:solidFill>
                <a:latin typeface="Georgia" panose="02040502050405020303" pitchFamily="18" charset="0"/>
              </a:rPr>
              <a:t>679 del 14 aprile 2016 (GDPR</a:t>
            </a:r>
            <a:r>
              <a:rPr lang="it-IT" sz="2400" b="1" dirty="0" smtClean="0">
                <a:solidFill>
                  <a:srgbClr val="F26200"/>
                </a:solidFill>
                <a:latin typeface="Georgia" panose="02040502050405020303" pitchFamily="18" charset="0"/>
              </a:rPr>
              <a:t>): sintesi</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457200" indent="-457200" algn="just">
              <a:lnSpc>
                <a:spcPct val="120000"/>
              </a:lnSpc>
              <a:buFont typeface="+mj-lt"/>
              <a:buAutoNum type="alphaLcParenR" startAt="7"/>
              <a:defRPr/>
            </a:pPr>
            <a:r>
              <a:rPr lang="it-IT" sz="2000" b="1" dirty="0" smtClean="0">
                <a:cs typeface="Arial" charset="0"/>
              </a:rPr>
              <a:t>Principio </a:t>
            </a:r>
            <a:r>
              <a:rPr lang="it-IT" sz="2000" b="1" dirty="0">
                <a:cs typeface="Arial" charset="0"/>
              </a:rPr>
              <a:t>di </a:t>
            </a:r>
            <a:r>
              <a:rPr lang="it-IT" sz="2000" b="1" dirty="0" smtClean="0">
                <a:cs typeface="Arial" charset="0"/>
              </a:rPr>
              <a:t>responsabilità</a:t>
            </a:r>
            <a:r>
              <a:rPr lang="it-IT" sz="2000" dirty="0" smtClean="0">
                <a:cs typeface="Arial" charset="0"/>
              </a:rPr>
              <a:t>, ossia la capacità del responsabile di dimostrare </a:t>
            </a:r>
            <a:r>
              <a:rPr lang="it-IT" sz="2000" dirty="0">
                <a:cs typeface="Arial" charset="0"/>
              </a:rPr>
              <a:t>di aver adottato </a:t>
            </a:r>
            <a:r>
              <a:rPr lang="it-IT" sz="2000" dirty="0" smtClean="0">
                <a:cs typeface="Arial" charset="0"/>
              </a:rPr>
              <a:t>misure di sicurezza </a:t>
            </a:r>
            <a:r>
              <a:rPr lang="it-IT" sz="2000" dirty="0">
                <a:cs typeface="Arial" charset="0"/>
              </a:rPr>
              <a:t>adeguate ed efficaci a protezione dei </a:t>
            </a:r>
            <a:r>
              <a:rPr lang="it-IT" sz="2000" dirty="0" smtClean="0">
                <a:cs typeface="Arial" charset="0"/>
              </a:rPr>
              <a:t>dati in suo possesso;</a:t>
            </a:r>
          </a:p>
          <a:p>
            <a:pPr marL="457200" indent="-457200" algn="just">
              <a:lnSpc>
                <a:spcPct val="120000"/>
              </a:lnSpc>
              <a:buFont typeface="+mj-lt"/>
              <a:buAutoNum type="alphaLcParenR" startAt="7"/>
              <a:defRPr/>
            </a:pPr>
            <a:endParaRPr lang="it-IT" sz="2000" dirty="0" smtClean="0">
              <a:cs typeface="Arial" charset="0"/>
            </a:endParaRPr>
          </a:p>
          <a:p>
            <a:pPr marL="457200" indent="-457200" algn="just">
              <a:lnSpc>
                <a:spcPct val="120000"/>
              </a:lnSpc>
              <a:buFont typeface="+mj-lt"/>
              <a:buAutoNum type="alphaLcParenR" startAt="7"/>
              <a:defRPr/>
            </a:pPr>
            <a:r>
              <a:rPr lang="it-IT" sz="2000" dirty="0" smtClean="0">
                <a:cs typeface="Arial" charset="0"/>
              </a:rPr>
              <a:t>La </a:t>
            </a:r>
            <a:r>
              <a:rPr lang="it-IT" sz="2000" b="1" dirty="0" smtClean="0">
                <a:cs typeface="Arial" charset="0"/>
              </a:rPr>
              <a:t>tracciabilità </a:t>
            </a:r>
            <a:r>
              <a:rPr lang="it-IT" sz="2000" b="1" dirty="0">
                <a:cs typeface="Arial" charset="0"/>
              </a:rPr>
              <a:t>di tutte le operazioni di </a:t>
            </a:r>
            <a:r>
              <a:rPr lang="it-IT" sz="2000" b="1" dirty="0" smtClean="0">
                <a:cs typeface="Arial" charset="0"/>
              </a:rPr>
              <a:t>trattamento</a:t>
            </a:r>
            <a:r>
              <a:rPr lang="it-IT" sz="2000" dirty="0" smtClean="0">
                <a:cs typeface="Arial" charset="0"/>
              </a:rPr>
              <a:t>, assicurando </a:t>
            </a:r>
            <a:r>
              <a:rPr lang="it-IT" sz="2000" dirty="0">
                <a:cs typeface="Arial" charset="0"/>
              </a:rPr>
              <a:t>e </a:t>
            </a:r>
            <a:r>
              <a:rPr lang="it-IT" sz="2000" dirty="0" smtClean="0">
                <a:cs typeface="Arial" charset="0"/>
              </a:rPr>
              <a:t>comprovando </a:t>
            </a:r>
            <a:r>
              <a:rPr lang="it-IT" sz="2000" dirty="0">
                <a:cs typeface="Arial" charset="0"/>
              </a:rPr>
              <a:t>la conformità di ciascuna operazione alle disposizioni del </a:t>
            </a:r>
            <a:r>
              <a:rPr lang="it-IT" sz="2000" dirty="0" smtClean="0">
                <a:cs typeface="Arial" charset="0"/>
              </a:rPr>
              <a:t>Regolamento;</a:t>
            </a:r>
          </a:p>
          <a:p>
            <a:pPr marL="457200" indent="-457200" algn="just">
              <a:lnSpc>
                <a:spcPct val="120000"/>
              </a:lnSpc>
              <a:buFont typeface="+mj-lt"/>
              <a:buAutoNum type="alphaLcParenR" startAt="7"/>
              <a:defRPr/>
            </a:pPr>
            <a:endParaRPr lang="it-IT" sz="2000" dirty="0" smtClean="0">
              <a:cs typeface="Arial" charset="0"/>
            </a:endParaRPr>
          </a:p>
          <a:p>
            <a:pPr marL="457200" indent="-457200" algn="just">
              <a:lnSpc>
                <a:spcPct val="120000"/>
              </a:lnSpc>
              <a:buFont typeface="+mj-lt"/>
              <a:buAutoNum type="alphaLcParenR" startAt="7"/>
              <a:defRPr/>
            </a:pPr>
            <a:r>
              <a:rPr lang="it-IT" sz="2000" dirty="0" smtClean="0">
                <a:cs typeface="Arial" charset="0"/>
              </a:rPr>
              <a:t>Principio </a:t>
            </a:r>
            <a:r>
              <a:rPr lang="it-IT" sz="2000" dirty="0">
                <a:cs typeface="Arial" charset="0"/>
              </a:rPr>
              <a:t>di </a:t>
            </a:r>
            <a:r>
              <a:rPr lang="it-IT" sz="2000" b="1" dirty="0">
                <a:cs typeface="Arial" charset="0"/>
              </a:rPr>
              <a:t>minimizzazione dei dati </a:t>
            </a:r>
            <a:r>
              <a:rPr lang="it-IT" sz="2000" dirty="0">
                <a:cs typeface="Arial" charset="0"/>
              </a:rPr>
              <a:t>da </a:t>
            </a:r>
            <a:r>
              <a:rPr lang="it-IT" sz="2000" dirty="0" smtClean="0">
                <a:cs typeface="Arial" charset="0"/>
              </a:rPr>
              <a:t>raccogliere, ossia limitare la quantità di dati richiesti allo stretto necessario per raggiungere lo scopo;</a:t>
            </a:r>
          </a:p>
          <a:p>
            <a:pPr marL="457200" indent="-457200" algn="just">
              <a:lnSpc>
                <a:spcPct val="120000"/>
              </a:lnSpc>
              <a:buFont typeface="+mj-lt"/>
              <a:buAutoNum type="alphaLcParenR" startAt="7"/>
              <a:defRPr/>
            </a:pPr>
            <a:endParaRPr lang="it-IT" sz="2000" dirty="0" smtClean="0">
              <a:cs typeface="Arial" charset="0"/>
            </a:endParaRPr>
          </a:p>
          <a:p>
            <a:pPr marL="457200" indent="-457200" algn="just">
              <a:lnSpc>
                <a:spcPct val="120000"/>
              </a:lnSpc>
              <a:buFont typeface="+mj-lt"/>
              <a:buAutoNum type="alphaLcParenR" startAt="7"/>
              <a:defRPr/>
            </a:pPr>
            <a:r>
              <a:rPr lang="it-IT" sz="2000" b="1" dirty="0" smtClean="0">
                <a:cs typeface="Arial" charset="0"/>
              </a:rPr>
              <a:t>Limitazione </a:t>
            </a:r>
            <a:r>
              <a:rPr lang="it-IT" sz="2000" b="1" dirty="0">
                <a:cs typeface="Arial" charset="0"/>
              </a:rPr>
              <a:t>della </a:t>
            </a:r>
            <a:r>
              <a:rPr lang="it-IT" sz="2000" b="1" dirty="0" smtClean="0">
                <a:cs typeface="Arial" charset="0"/>
              </a:rPr>
              <a:t>conservazione dei dati</a:t>
            </a:r>
            <a:r>
              <a:rPr lang="it-IT" sz="2000" dirty="0" smtClean="0">
                <a:cs typeface="Arial" charset="0"/>
              </a:rPr>
              <a:t>, limitandone il possesso e l'utilizzo al tempo necessario per il raggiungimento dello scopo.</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52</a:t>
            </a:fld>
            <a:endParaRPr lang="it-IT" dirty="0"/>
          </a:p>
        </p:txBody>
      </p:sp>
    </p:spTree>
    <p:extLst>
      <p:ext uri="{BB962C8B-B14F-4D97-AF65-F5344CB8AC3E}">
        <p14:creationId xmlns:p14="http://schemas.microsoft.com/office/powerpoint/2010/main" val="61322539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en-US" sz="2400" b="1" dirty="0">
                <a:solidFill>
                  <a:srgbClr val="F26200"/>
                </a:solidFill>
                <a:latin typeface="Georgia" panose="02040502050405020303" pitchFamily="18" charset="0"/>
              </a:rPr>
              <a:t>Privacy by default e Privacy by design</a:t>
            </a: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Parlare di privacy, quindi, significa parlare del </a:t>
            </a:r>
            <a:r>
              <a:rPr lang="it-IT" sz="2000" dirty="0">
                <a:cs typeface="Arial" charset="0"/>
              </a:rPr>
              <a:t>processo di gestione del dato e della sua protezione</a:t>
            </a:r>
            <a:r>
              <a:rPr lang="it-IT" sz="2000" dirty="0" smtClean="0">
                <a:cs typeface="Arial" charset="0"/>
              </a:rPr>
              <a:t>. Esistono tuttavia due approcci alla privacy: la </a:t>
            </a:r>
            <a:r>
              <a:rPr lang="it-IT" sz="2000" u="sng" dirty="0">
                <a:cs typeface="Arial" charset="0"/>
              </a:rPr>
              <a:t>privacy by default</a:t>
            </a:r>
            <a:r>
              <a:rPr lang="it-IT" sz="2000" dirty="0">
                <a:cs typeface="Arial" charset="0"/>
              </a:rPr>
              <a:t> </a:t>
            </a:r>
            <a:r>
              <a:rPr lang="it-IT" sz="2000" dirty="0" smtClean="0">
                <a:cs typeface="Arial" charset="0"/>
              </a:rPr>
              <a:t>e la </a:t>
            </a:r>
            <a:r>
              <a:rPr lang="it-IT" sz="2000" u="sng" dirty="0">
                <a:cs typeface="Arial" charset="0"/>
              </a:rPr>
              <a:t>privacy by </a:t>
            </a:r>
            <a:r>
              <a:rPr lang="it-IT" sz="2000" u="sng" dirty="0" smtClean="0">
                <a:cs typeface="Arial" charset="0"/>
              </a:rPr>
              <a:t>design</a:t>
            </a:r>
            <a:r>
              <a:rPr lang="it-IT" sz="2000" dirty="0" smtClean="0">
                <a:cs typeface="Arial" charset="0"/>
              </a:rPr>
              <a:t>.</a:t>
            </a:r>
            <a:endParaRPr lang="it-IT" sz="2000" dirty="0">
              <a:cs typeface="Arial" charset="0"/>
            </a:endParaRP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Con il </a:t>
            </a:r>
            <a:r>
              <a:rPr lang="it-IT" sz="2000" dirty="0">
                <a:cs typeface="Arial" charset="0"/>
              </a:rPr>
              <a:t>concetto di </a:t>
            </a:r>
            <a:r>
              <a:rPr lang="it-IT" sz="2000" b="1" i="1" dirty="0">
                <a:cs typeface="Arial" charset="0"/>
              </a:rPr>
              <a:t>privacy by default </a:t>
            </a:r>
            <a:r>
              <a:rPr lang="it-IT" sz="2000" dirty="0" smtClean="0">
                <a:cs typeface="Arial" charset="0"/>
              </a:rPr>
              <a:t>si intende sottolineare l'estrema importanza di tutelare la vita </a:t>
            </a:r>
            <a:r>
              <a:rPr lang="it-IT" sz="2000" dirty="0">
                <a:cs typeface="Arial" charset="0"/>
              </a:rPr>
              <a:t>privata dei </a:t>
            </a:r>
            <a:r>
              <a:rPr lang="it-IT" sz="2000" dirty="0" smtClean="0">
                <a:cs typeface="Arial" charset="0"/>
              </a:rPr>
              <a:t>cittadini come </a:t>
            </a:r>
            <a:r>
              <a:rPr lang="it-IT" sz="2000" dirty="0">
                <a:cs typeface="Arial" charset="0"/>
              </a:rPr>
              <a:t>impostazione </a:t>
            </a:r>
            <a:r>
              <a:rPr lang="it-IT" sz="2000" dirty="0" smtClean="0">
                <a:cs typeface="Arial" charset="0"/>
              </a:rPr>
              <a:t>predefinita, di "default" appunto.</a:t>
            </a:r>
          </a:p>
          <a:p>
            <a:pPr algn="just">
              <a:lnSpc>
                <a:spcPct val="120000"/>
              </a:lnSpc>
              <a:defRPr/>
            </a:pPr>
            <a:endParaRPr lang="it-IT" sz="2000" dirty="0" smtClean="0">
              <a:cs typeface="Arial" charset="0"/>
            </a:endParaRPr>
          </a:p>
          <a:p>
            <a:pPr algn="just">
              <a:lnSpc>
                <a:spcPct val="120000"/>
              </a:lnSpc>
              <a:defRPr/>
            </a:pPr>
            <a:r>
              <a:rPr lang="it-IT" sz="2000" dirty="0" smtClean="0">
                <a:cs typeface="Arial" charset="0"/>
              </a:rPr>
              <a:t>Per </a:t>
            </a:r>
            <a:r>
              <a:rPr lang="it-IT" sz="2000" b="1" i="1" dirty="0">
                <a:cs typeface="Arial" charset="0"/>
              </a:rPr>
              <a:t>privacy by design </a:t>
            </a:r>
            <a:r>
              <a:rPr lang="it-IT" sz="2000" dirty="0">
                <a:cs typeface="Arial" charset="0"/>
              </a:rPr>
              <a:t>si intende, </a:t>
            </a:r>
            <a:r>
              <a:rPr lang="it-IT" sz="2000" dirty="0" smtClean="0">
                <a:cs typeface="Arial" charset="0"/>
              </a:rPr>
              <a:t>invece, </a:t>
            </a:r>
            <a:r>
              <a:rPr lang="it-IT" sz="2000" dirty="0">
                <a:cs typeface="Arial" charset="0"/>
              </a:rPr>
              <a:t>la necessità di </a:t>
            </a:r>
            <a:r>
              <a:rPr lang="it-IT" sz="2000" dirty="0" smtClean="0">
                <a:cs typeface="Arial" charset="0"/>
              </a:rPr>
              <a:t>pensare alla tutela dei dati </a:t>
            </a:r>
            <a:r>
              <a:rPr lang="it-IT" sz="2000" dirty="0">
                <a:cs typeface="Arial" charset="0"/>
              </a:rPr>
              <a:t>sin dalla progettazione </a:t>
            </a:r>
            <a:r>
              <a:rPr lang="it-IT" sz="2000" dirty="0" smtClean="0">
                <a:cs typeface="Arial" charset="0"/>
              </a:rPr>
              <a:t>dei </a:t>
            </a:r>
            <a:r>
              <a:rPr lang="it-IT" sz="2000" dirty="0">
                <a:cs typeface="Arial" charset="0"/>
              </a:rPr>
              <a:t>sistemi informatici che ne </a:t>
            </a:r>
            <a:r>
              <a:rPr lang="it-IT" sz="2000" dirty="0" smtClean="0">
                <a:cs typeface="Arial" charset="0"/>
              </a:rPr>
              <a:t>prevedono l’utilizzo. Secondo </a:t>
            </a:r>
            <a:r>
              <a:rPr lang="it-IT" sz="2000" dirty="0">
                <a:cs typeface="Arial" charset="0"/>
              </a:rPr>
              <a:t>il </a:t>
            </a:r>
            <a:r>
              <a:rPr lang="it-IT" sz="2000" dirty="0" smtClean="0">
                <a:cs typeface="Arial" charset="0"/>
              </a:rPr>
              <a:t>GDPR, quindi, qualsiasi </a:t>
            </a:r>
            <a:r>
              <a:rPr lang="it-IT" sz="2000" dirty="0">
                <a:cs typeface="Arial" charset="0"/>
              </a:rPr>
              <a:t>progetto (sia esso strutturale o concettuale) </a:t>
            </a:r>
            <a:r>
              <a:rPr lang="it-IT" sz="2000" dirty="0" smtClean="0">
                <a:cs typeface="Arial" charset="0"/>
              </a:rPr>
              <a:t>deve essere realizzato tenendo in considerazione sin dalla fase di disegno l'importanza della </a:t>
            </a:r>
            <a:r>
              <a:rPr lang="it-IT" sz="2000" dirty="0">
                <a:cs typeface="Arial" charset="0"/>
              </a:rPr>
              <a:t>riservatezza e </a:t>
            </a:r>
            <a:r>
              <a:rPr lang="it-IT" sz="2000" dirty="0" smtClean="0">
                <a:cs typeface="Arial" charset="0"/>
              </a:rPr>
              <a:t>della </a:t>
            </a:r>
            <a:r>
              <a:rPr lang="it-IT" sz="2000" dirty="0">
                <a:cs typeface="Arial" charset="0"/>
              </a:rPr>
              <a:t>protezione dei dati personali</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53</a:t>
            </a:fld>
            <a:endParaRPr lang="it-IT" dirty="0"/>
          </a:p>
        </p:txBody>
      </p:sp>
    </p:spTree>
    <p:extLst>
      <p:ext uri="{BB962C8B-B14F-4D97-AF65-F5344CB8AC3E}">
        <p14:creationId xmlns:p14="http://schemas.microsoft.com/office/powerpoint/2010/main" val="25588871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 </a:t>
            </a:r>
            <a:r>
              <a:rPr lang="it-IT" sz="2400" b="1" dirty="0">
                <a:solidFill>
                  <a:srgbClr val="F26200"/>
                </a:solidFill>
                <a:latin typeface="Georgia" panose="02040502050405020303" pitchFamily="18" charset="0"/>
              </a:rPr>
              <a:t>sanzioni amministrative pecuniarie </a:t>
            </a:r>
            <a:endParaRPr lang="en-US"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Il sistema sanzionatorio del GDPR introdotto dal regolamento europeo si basa esclusivamente su sanzioni amministrative </a:t>
            </a:r>
            <a:r>
              <a:rPr lang="it-IT" sz="2000" dirty="0" smtClean="0">
                <a:cs typeface="Arial" charset="0"/>
              </a:rPr>
              <a:t>e pecuniarie; </a:t>
            </a:r>
            <a:r>
              <a:rPr lang="it-IT" sz="2000" dirty="0">
                <a:cs typeface="Arial" charset="0"/>
              </a:rPr>
              <a:t>nessuna sanzione penale è</a:t>
            </a:r>
            <a:r>
              <a:rPr lang="it-IT" sz="2000" dirty="0" smtClean="0">
                <a:cs typeface="Arial" charset="0"/>
              </a:rPr>
              <a:t> invece prevista </a:t>
            </a:r>
            <a:r>
              <a:rPr lang="it-IT" sz="2000" dirty="0">
                <a:cs typeface="Arial" charset="0"/>
              </a:rPr>
              <a:t>per il momento</a:t>
            </a:r>
            <a:r>
              <a:rPr lang="it-IT" sz="2000" dirty="0" smtClean="0">
                <a:cs typeface="Arial" charset="0"/>
              </a:rPr>
              <a:t>.</a:t>
            </a:r>
          </a:p>
          <a:p>
            <a:pPr algn="just">
              <a:lnSpc>
                <a:spcPct val="120000"/>
              </a:lnSpc>
              <a:defRPr/>
            </a:pPr>
            <a:endParaRPr lang="it-IT" sz="2000" dirty="0">
              <a:cs typeface="Arial" charset="0"/>
            </a:endParaRPr>
          </a:p>
          <a:p>
            <a:pPr algn="just">
              <a:lnSpc>
                <a:spcPct val="120000"/>
              </a:lnSpc>
              <a:defRPr/>
            </a:pPr>
            <a:r>
              <a:rPr lang="it-IT" sz="2000" dirty="0">
                <a:cs typeface="Arial" charset="0"/>
              </a:rPr>
              <a:t>L’apparato introdotto dal Regolamento si limita a distinguere le violazioni in due gruppi, </a:t>
            </a:r>
            <a:r>
              <a:rPr lang="it-IT" sz="2000" dirty="0" smtClean="0">
                <a:cs typeface="Arial" charset="0"/>
              </a:rPr>
              <a:t>in funzione che l'illecito commesso sia più o meno grave. Per ogni gruppo viene individuato un tetto massimo di sanzione pecuniaria, scelto fra il valore più alto tra un ammontare in euro (10 o 20 milioni a seconda </a:t>
            </a:r>
            <a:r>
              <a:rPr lang="it-IT" sz="2000" dirty="0">
                <a:cs typeface="Arial" charset="0"/>
              </a:rPr>
              <a:t>del tipo di infrazione</a:t>
            </a:r>
            <a:r>
              <a:rPr lang="it-IT" sz="2000" dirty="0" smtClean="0">
                <a:cs typeface="Arial" charset="0"/>
              </a:rPr>
              <a:t>) o in percentuale sul fatturato a livello mondiale (2% o 4% a seconda che la violazione sia più o meno grave).</a:t>
            </a:r>
            <a:endParaRPr lang="it-IT" sz="2000" dirty="0">
              <a:cs typeface="Arial" charset="0"/>
            </a:endParaRPr>
          </a:p>
          <a:p>
            <a:pPr algn="just">
              <a:lnSpc>
                <a:spcPct val="120000"/>
              </a:lnSpc>
              <a:defRPr/>
            </a:pPr>
            <a:r>
              <a:rPr lang="it-IT" sz="2000" dirty="0" smtClean="0">
                <a:cs typeface="Arial" charset="0"/>
              </a:rPr>
              <a:t>In precedenza, la sanzione massima prevista Codice della Privacy italiano ammontava a soli 180.000 euro.</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54</a:t>
            </a:fld>
            <a:endParaRPr lang="it-IT" dirty="0"/>
          </a:p>
        </p:txBody>
      </p:sp>
    </p:spTree>
    <p:extLst>
      <p:ext uri="{BB962C8B-B14F-4D97-AF65-F5344CB8AC3E}">
        <p14:creationId xmlns:p14="http://schemas.microsoft.com/office/powerpoint/2010/main" val="15736648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3219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GDPR e consulenti finanziari</a:t>
            </a:r>
            <a:endParaRPr lang="it-IT" sz="2400" b="1" dirty="0">
              <a:solidFill>
                <a:srgbClr val="F26200"/>
              </a:solidFill>
              <a:latin typeface="Georgia" panose="02040502050405020303" pitchFamily="18" charset="0"/>
              <a:ea typeface="+mj-ea"/>
              <a:cs typeface="+mj-cs"/>
            </a:endParaRPr>
          </a:p>
        </p:txBody>
      </p:sp>
      <p:sp>
        <p:nvSpPr>
          <p:cNvPr id="7" name="Footer Placeholder 6"/>
          <p:cNvSpPr>
            <a:spLocks noGrp="1"/>
          </p:cNvSpPr>
          <p:nvPr>
            <p:ph type="ftr" sz="quarter" idx="3"/>
          </p:nvPr>
        </p:nvSpPr>
        <p:spPr/>
        <p:txBody>
          <a:bodyPr/>
          <a:lstStyle/>
          <a:p>
            <a:pPr>
              <a:defRPr/>
            </a:pPr>
            <a:fld id="{072A476D-CB42-4C16-9D2B-23680A229722}" type="slidenum">
              <a:rPr lang="it-IT" smtClean="0"/>
              <a:pPr>
                <a:defRPr/>
              </a:pPr>
              <a:t>55</a:t>
            </a:fld>
            <a:endParaRPr lang="it-IT" dirty="0"/>
          </a:p>
        </p:txBody>
      </p:sp>
      <p:sp>
        <p:nvSpPr>
          <p:cNvPr id="8" name="Text Box 6"/>
          <p:cNvSpPr txBox="1">
            <a:spLocks noChangeArrowheads="1"/>
          </p:cNvSpPr>
          <p:nvPr/>
        </p:nvSpPr>
        <p:spPr bwMode="auto">
          <a:xfrm>
            <a:off x="414743" y="1124744"/>
            <a:ext cx="8322696" cy="747897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lnSpc>
                <a:spcPct val="120000"/>
              </a:lnSpc>
              <a:defRPr/>
            </a:pPr>
            <a:r>
              <a:rPr lang="it-IT" sz="2000" b="1" dirty="0">
                <a:cs typeface="Arial" charset="0"/>
              </a:rPr>
              <a:t>Quali sono le principali ricadute del GDPR sui consulenti finanziari</a:t>
            </a:r>
            <a:r>
              <a:rPr lang="it-IT" sz="2000" b="1" dirty="0" smtClean="0">
                <a:cs typeface="Arial" charset="0"/>
              </a:rPr>
              <a:t>?</a:t>
            </a: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Parlare di privacy e di protezione dei dati è certamente un aspetto non affatto secondario che i consulenti finanziari devono oggi essere in grado di gestire, indipendentemente dalla tipologia di clienti con cui si relazionano e dalla presenza o meno di un intermediario alle spalle.</a:t>
            </a:r>
          </a:p>
          <a:p>
            <a:pPr algn="just">
              <a:lnSpc>
                <a:spcPct val="120000"/>
              </a:lnSpc>
              <a:defRPr/>
            </a:pPr>
            <a:endParaRPr lang="it-IT" sz="2000" dirty="0" smtClean="0">
              <a:cs typeface="Arial" charset="0"/>
            </a:endParaRPr>
          </a:p>
          <a:p>
            <a:pPr algn="just">
              <a:lnSpc>
                <a:spcPct val="120000"/>
              </a:lnSpc>
              <a:defRPr/>
            </a:pPr>
            <a:r>
              <a:rPr lang="it-IT" sz="2000" dirty="0">
                <a:cs typeface="Arial" charset="0"/>
              </a:rPr>
              <a:t>L’attività </a:t>
            </a:r>
            <a:r>
              <a:rPr lang="it-IT" sz="2000" dirty="0" smtClean="0">
                <a:cs typeface="Arial" charset="0"/>
              </a:rPr>
              <a:t>di consulenza si basa infatti sul </a:t>
            </a:r>
            <a:r>
              <a:rPr lang="it-IT" sz="2000" dirty="0">
                <a:cs typeface="Arial" charset="0"/>
              </a:rPr>
              <a:t>trattamento dei dati dei clienti. </a:t>
            </a:r>
          </a:p>
          <a:p>
            <a:pPr algn="just">
              <a:lnSpc>
                <a:spcPct val="120000"/>
              </a:lnSpc>
              <a:defRPr/>
            </a:pPr>
            <a:r>
              <a:rPr lang="it-IT" sz="2000" dirty="0" smtClean="0">
                <a:cs typeface="Arial" charset="0"/>
              </a:rPr>
              <a:t>Ogni giorno, infatti</a:t>
            </a:r>
            <a:r>
              <a:rPr lang="it-IT" sz="2000" dirty="0">
                <a:cs typeface="Arial" charset="0"/>
              </a:rPr>
              <a:t>, </a:t>
            </a:r>
            <a:r>
              <a:rPr lang="it-IT" sz="2000" dirty="0" smtClean="0">
                <a:cs typeface="Arial" charset="0"/>
              </a:rPr>
              <a:t>sulla scrivania, nel computer o nel telefono del professionista transitano </a:t>
            </a:r>
            <a:r>
              <a:rPr lang="it-IT" sz="2000" dirty="0">
                <a:cs typeface="Arial" charset="0"/>
              </a:rPr>
              <a:t>oltre ai dati patrimoniali dei clienti, </a:t>
            </a:r>
            <a:r>
              <a:rPr lang="it-IT" sz="2000" dirty="0" smtClean="0">
                <a:cs typeface="Arial" charset="0"/>
              </a:rPr>
              <a:t>anche dati </a:t>
            </a:r>
            <a:r>
              <a:rPr lang="it-IT" sz="2000" dirty="0">
                <a:cs typeface="Arial" charset="0"/>
              </a:rPr>
              <a:t>connessi alla parte più intima delle </a:t>
            </a:r>
            <a:r>
              <a:rPr lang="it-IT" sz="2000" dirty="0" smtClean="0">
                <a:cs typeface="Arial" charset="0"/>
              </a:rPr>
              <a:t>persone (come ad esempio atti di donazione, polizze </a:t>
            </a:r>
            <a:r>
              <a:rPr lang="it-IT" sz="2000" dirty="0">
                <a:cs typeface="Arial" charset="0"/>
              </a:rPr>
              <a:t>assicurative, </a:t>
            </a:r>
            <a:r>
              <a:rPr lang="it-IT" sz="2000" dirty="0" smtClean="0">
                <a:cs typeface="Arial" charset="0"/>
              </a:rPr>
              <a:t>…).</a:t>
            </a: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Come abbiamo visto, il </a:t>
            </a:r>
            <a:r>
              <a:rPr lang="it-IT" sz="2000" dirty="0">
                <a:cs typeface="Arial" charset="0"/>
              </a:rPr>
              <a:t>GDPR pone particolare attenzione al trattamento e alla protezione di tali </a:t>
            </a:r>
            <a:r>
              <a:rPr lang="it-IT" sz="2000" dirty="0" smtClean="0">
                <a:cs typeface="Arial" charset="0"/>
              </a:rPr>
              <a:t>dati, iniziando dall'individuazione, gestione, e protezione dei </a:t>
            </a:r>
            <a:r>
              <a:rPr lang="it-IT" sz="2000" dirty="0">
                <a:cs typeface="Arial" charset="0"/>
              </a:rPr>
              <a:t>dati </a:t>
            </a:r>
            <a:r>
              <a:rPr lang="it-IT" sz="2000" dirty="0" smtClean="0">
                <a:cs typeface="Arial" charset="0"/>
              </a:rPr>
              <a:t>ritenuti più importanti, ossia quelli sensibili. Nel corso del modulo si evidenzieranno i rischi più comuni ai quali il consulente è esposto, cercando di trovare alcune soluzioni opportune per ridurre tali pericoli.</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55</a:t>
            </a:fld>
            <a:endParaRPr lang="it-IT"/>
          </a:p>
        </p:txBody>
      </p:sp>
    </p:spTree>
    <p:extLst>
      <p:ext uri="{BB962C8B-B14F-4D97-AF65-F5344CB8AC3E}">
        <p14:creationId xmlns:p14="http://schemas.microsoft.com/office/powerpoint/2010/main" val="5913394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2 – Test 1</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378565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1: </a:t>
            </a:r>
            <a:r>
              <a:rPr lang="it-IT" sz="2000" dirty="0" smtClean="0"/>
              <a:t>Quando è entrato in vigore il </a:t>
            </a:r>
            <a:r>
              <a:rPr lang="it-IT" sz="2000" dirty="0"/>
              <a:t>nuovo </a:t>
            </a:r>
            <a:r>
              <a:rPr lang="it-IT" sz="2000" dirty="0" smtClean="0"/>
              <a:t>Regolamento europeo </a:t>
            </a:r>
            <a:r>
              <a:rPr lang="it-IT" sz="2000" dirty="0"/>
              <a:t>in materia di protezione dei dati personali </a:t>
            </a:r>
            <a:r>
              <a:rPr lang="it-IT" sz="2000" dirty="0" smtClean="0"/>
              <a:t>(</a:t>
            </a:r>
            <a:r>
              <a:rPr lang="it-IT" sz="2000" dirty="0"/>
              <a:t>chiamato </a:t>
            </a:r>
            <a:r>
              <a:rPr lang="it-IT" sz="2000" dirty="0" smtClean="0"/>
              <a:t>in breve </a:t>
            </a:r>
            <a:r>
              <a:rPr lang="it-IT" sz="2000" dirty="0"/>
              <a:t>GDPR, </a:t>
            </a:r>
            <a:r>
              <a:rPr lang="it-IT" sz="2000" dirty="0" smtClean="0"/>
              <a:t>General </a:t>
            </a:r>
            <a:r>
              <a:rPr lang="it-IT" sz="2000" dirty="0"/>
              <a:t>Data </a:t>
            </a:r>
            <a:r>
              <a:rPr lang="it-IT" sz="2000" dirty="0" err="1"/>
              <a:t>Protection</a:t>
            </a:r>
            <a:r>
              <a:rPr lang="it-IT" sz="2000" dirty="0"/>
              <a:t> </a:t>
            </a:r>
            <a:r>
              <a:rPr lang="it-IT" sz="2000" dirty="0" err="1" smtClean="0"/>
              <a:t>Regulation</a:t>
            </a:r>
            <a:r>
              <a:rPr lang="it-IT" sz="2000" dirty="0" smtClean="0"/>
              <a:t>)?</a:t>
            </a:r>
            <a:endParaRPr lang="it-IT" sz="2000" dirty="0" smtClean="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Nel maggio 2016</a:t>
            </a:r>
            <a:endParaRPr lang="it-IT" sz="2000" b="1" dirty="0"/>
          </a:p>
          <a:p>
            <a:pPr marL="457200" indent="-457200" algn="just">
              <a:lnSpc>
                <a:spcPct val="120000"/>
              </a:lnSpc>
              <a:buFont typeface="+mj-lt"/>
              <a:buAutoNum type="arabicParenR"/>
            </a:pPr>
            <a:r>
              <a:rPr lang="it-IT" sz="2000" dirty="0" smtClean="0"/>
              <a:t>Nel maggio 2018</a:t>
            </a:r>
            <a:endParaRPr lang="it-IT" sz="2000" dirty="0"/>
          </a:p>
          <a:p>
            <a:pPr marL="457200" indent="-457200" algn="just">
              <a:lnSpc>
                <a:spcPct val="120000"/>
              </a:lnSpc>
              <a:buFont typeface="+mj-lt"/>
              <a:buAutoNum type="arabicParenR"/>
            </a:pPr>
            <a:r>
              <a:rPr lang="it-IT" sz="2000" dirty="0" smtClean="0"/>
              <a:t>Nel maggio 2007</a:t>
            </a:r>
            <a:endParaRPr lang="it-IT" sz="2000" dirty="0"/>
          </a:p>
          <a:p>
            <a:pPr marL="457200" indent="-457200" algn="just">
              <a:lnSpc>
                <a:spcPct val="120000"/>
              </a:lnSpc>
              <a:buFont typeface="+mj-lt"/>
              <a:buAutoNum type="arabicParenR"/>
            </a:pPr>
            <a:r>
              <a:rPr lang="it-IT" sz="2000" dirty="0" smtClean="0"/>
              <a:t>Nel maggio 2014</a:t>
            </a:r>
            <a:endParaRPr lang="it-IT" sz="2000" dirty="0"/>
          </a:p>
          <a:p>
            <a:pPr marL="457200" indent="-457200" algn="just">
              <a:lnSpc>
                <a:spcPct val="120000"/>
              </a:lnSpc>
              <a:buFont typeface="+mj-lt"/>
              <a:buAutoNum type="arabicParenR"/>
            </a:pPr>
            <a:endParaRPr lang="it-IT" sz="2000" dirty="0">
              <a:cs typeface="Arial" charset="0"/>
            </a:endParaRPr>
          </a:p>
          <a:p>
            <a:pPr algn="just">
              <a:lnSpc>
                <a:spcPct val="120000"/>
              </a:lnSpc>
              <a:defRPr/>
            </a:pP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56</a:t>
            </a:fld>
            <a:endParaRPr lang="it-IT"/>
          </a:p>
        </p:txBody>
      </p:sp>
    </p:spTree>
    <p:extLst>
      <p:ext uri="{BB962C8B-B14F-4D97-AF65-F5344CB8AC3E}">
        <p14:creationId xmlns:p14="http://schemas.microsoft.com/office/powerpoint/2010/main" val="6927255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2 – Test 2</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341632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a:t>
            </a:r>
            <a:r>
              <a:rPr lang="it-IT" sz="2000" dirty="0" smtClean="0"/>
              <a:t>2: </a:t>
            </a:r>
            <a:r>
              <a:rPr lang="it-IT" sz="2000" dirty="0" smtClean="0">
                <a:cs typeface="Arial" charset="0"/>
              </a:rPr>
              <a:t>La </a:t>
            </a:r>
            <a:r>
              <a:rPr lang="it-IT" sz="2000" dirty="0">
                <a:cs typeface="Arial" charset="0"/>
              </a:rPr>
              <a:t>sicurezza informatica può essere messa in atto e sviluppata secondo tre ambiti di competenza ben </a:t>
            </a:r>
            <a:r>
              <a:rPr lang="it-IT" sz="2000" dirty="0" smtClean="0">
                <a:cs typeface="Arial" charset="0"/>
              </a:rPr>
              <a:t>specifici. Quale delle seguenti alternative non è uno di questi ambiti?</a:t>
            </a:r>
            <a:endParaRPr lang="it-IT" sz="2000" dirty="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Sociale</a:t>
            </a:r>
          </a:p>
          <a:p>
            <a:pPr marL="457200" indent="-457200" algn="just">
              <a:lnSpc>
                <a:spcPct val="120000"/>
              </a:lnSpc>
              <a:buFont typeface="+mj-lt"/>
              <a:buAutoNum type="arabicParenR"/>
            </a:pPr>
            <a:r>
              <a:rPr lang="it-IT" sz="2000" dirty="0" smtClean="0"/>
              <a:t>Giuridico</a:t>
            </a:r>
            <a:endParaRPr lang="it-IT" sz="2000" dirty="0"/>
          </a:p>
          <a:p>
            <a:pPr marL="457200" indent="-457200" algn="just">
              <a:lnSpc>
                <a:spcPct val="120000"/>
              </a:lnSpc>
              <a:buFont typeface="+mj-lt"/>
              <a:buAutoNum type="arabicParenR"/>
            </a:pPr>
            <a:r>
              <a:rPr lang="it-IT" sz="2000" dirty="0" smtClean="0"/>
              <a:t>Organizzativo</a:t>
            </a:r>
          </a:p>
          <a:p>
            <a:pPr marL="457200" indent="-457200" algn="just">
              <a:lnSpc>
                <a:spcPct val="120000"/>
              </a:lnSpc>
              <a:buFont typeface="+mj-lt"/>
              <a:buAutoNum type="arabicParenR"/>
            </a:pPr>
            <a:r>
              <a:rPr lang="it-IT" sz="2000" dirty="0" smtClean="0">
                <a:cs typeface="Arial" charset="0"/>
              </a:rPr>
              <a:t>Il Tecnologico</a:t>
            </a:r>
          </a:p>
          <a:p>
            <a:pPr algn="just">
              <a:lnSpc>
                <a:spcPct val="120000"/>
              </a:lnSpc>
              <a:defRPr/>
            </a:pP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57</a:t>
            </a:fld>
            <a:endParaRPr lang="it-IT"/>
          </a:p>
        </p:txBody>
      </p:sp>
    </p:spTree>
    <p:extLst>
      <p:ext uri="{BB962C8B-B14F-4D97-AF65-F5344CB8AC3E}">
        <p14:creationId xmlns:p14="http://schemas.microsoft.com/office/powerpoint/2010/main" val="26333293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2 – Test 3</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Domanda 3: Secondo </a:t>
            </a:r>
            <a:r>
              <a:rPr lang="it-IT" sz="2000" dirty="0" smtClean="0"/>
              <a:t>il </a:t>
            </a:r>
            <a:r>
              <a:rPr lang="it-IT" sz="2000" dirty="0"/>
              <a:t>nuovo Regolamento europeo in materia di protezione dei dati </a:t>
            </a:r>
            <a:r>
              <a:rPr lang="it-IT" sz="2000" dirty="0" smtClean="0"/>
              <a:t>personali, </a:t>
            </a:r>
            <a:r>
              <a:rPr lang="it-IT" sz="2000" dirty="0" smtClean="0">
                <a:cs typeface="Arial" charset="0"/>
              </a:rPr>
              <a:t>che ruolo ricopre il responsabile del trattamento dati</a:t>
            </a:r>
            <a:r>
              <a:rPr lang="it-IT" sz="2000" dirty="0" smtClean="0"/>
              <a:t>?</a:t>
            </a:r>
          </a:p>
          <a:p>
            <a:pPr algn="just">
              <a:lnSpc>
                <a:spcPct val="120000"/>
              </a:lnSpc>
              <a:defRPr/>
            </a:pPr>
            <a:endParaRPr lang="it-IT" sz="2000" dirty="0">
              <a:cs typeface="Arial" charset="0"/>
            </a:endParaRPr>
          </a:p>
          <a:p>
            <a:pPr marL="457200" indent="-457200" algn="just">
              <a:lnSpc>
                <a:spcPct val="120000"/>
              </a:lnSpc>
              <a:buFont typeface="+mj-lt"/>
              <a:buAutoNum type="arabicParenR"/>
            </a:pPr>
            <a:r>
              <a:rPr lang="it-IT" sz="2000" b="1" dirty="0" smtClean="0"/>
              <a:t>È il soggetto che </a:t>
            </a:r>
            <a:r>
              <a:rPr lang="it-IT" sz="2000" b="1" dirty="0"/>
              <a:t>viene incaricato </a:t>
            </a:r>
            <a:r>
              <a:rPr lang="it-IT" sz="2000" b="1" dirty="0" smtClean="0"/>
              <a:t>dal titolare al </a:t>
            </a:r>
            <a:r>
              <a:rPr lang="it-IT" sz="2000" b="1" dirty="0"/>
              <a:t>trattamento </a:t>
            </a:r>
            <a:r>
              <a:rPr lang="it-IT" sz="2000" b="1" dirty="0" smtClean="0"/>
              <a:t>dei dati</a:t>
            </a:r>
            <a:endParaRPr lang="it-IT" sz="2000" b="1" dirty="0"/>
          </a:p>
          <a:p>
            <a:pPr marL="457200" indent="-457200" algn="just">
              <a:lnSpc>
                <a:spcPct val="120000"/>
              </a:lnSpc>
              <a:buFont typeface="+mj-lt"/>
              <a:buAutoNum type="arabicParenR"/>
            </a:pPr>
            <a:r>
              <a:rPr lang="it-IT" sz="2000" dirty="0" smtClean="0"/>
              <a:t>È </a:t>
            </a:r>
            <a:r>
              <a:rPr lang="it-IT" sz="2000" dirty="0"/>
              <a:t>il soggetto che decide in completa autonomia in merito alla modalità di trattamento dei propri dati personali</a:t>
            </a:r>
          </a:p>
          <a:p>
            <a:pPr marL="457200" indent="-457200" algn="just">
              <a:lnSpc>
                <a:spcPct val="120000"/>
              </a:lnSpc>
              <a:buFont typeface="+mj-lt"/>
              <a:buAutoNum type="arabicParenR"/>
            </a:pPr>
            <a:r>
              <a:rPr lang="it-IT" sz="2000" dirty="0" smtClean="0"/>
              <a:t>È la persona fisica autorizzata </a:t>
            </a:r>
            <a:r>
              <a:rPr lang="it-IT" sz="2000" dirty="0"/>
              <a:t>al trattamento dei dati </a:t>
            </a:r>
            <a:r>
              <a:rPr lang="it-IT" sz="2000" dirty="0" smtClean="0"/>
              <a:t>personali, </a:t>
            </a:r>
            <a:r>
              <a:rPr lang="it-IT" sz="2000" dirty="0"/>
              <a:t>previo incarico diretto assegnato da parte del </a:t>
            </a:r>
            <a:r>
              <a:rPr lang="it-IT" sz="2000" dirty="0" smtClean="0"/>
              <a:t>titolare o dell'incaricato</a:t>
            </a:r>
          </a:p>
          <a:p>
            <a:pPr marL="457200" indent="-457200" algn="just">
              <a:lnSpc>
                <a:spcPct val="120000"/>
              </a:lnSpc>
              <a:buFont typeface="+mj-lt"/>
              <a:buAutoNum type="arabicParenR"/>
            </a:pPr>
            <a:r>
              <a:rPr lang="it-IT" sz="2000" dirty="0" smtClean="0">
                <a:cs typeface="Arial" charset="0"/>
              </a:rPr>
              <a:t>È il soggetto che </a:t>
            </a:r>
            <a:r>
              <a:rPr lang="it-IT" sz="2000" dirty="0">
                <a:cs typeface="Arial" charset="0"/>
              </a:rPr>
              <a:t>riceve comunicazione dei dati </a:t>
            </a:r>
            <a:r>
              <a:rPr lang="it-IT" sz="2000" dirty="0" smtClean="0">
                <a:cs typeface="Arial" charset="0"/>
              </a:rPr>
              <a:t>personali da parte del titolare</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58</a:t>
            </a:fld>
            <a:endParaRPr lang="it-IT"/>
          </a:p>
        </p:txBody>
      </p:sp>
    </p:spTree>
    <p:extLst>
      <p:ext uri="{BB962C8B-B14F-4D97-AF65-F5344CB8AC3E}">
        <p14:creationId xmlns:p14="http://schemas.microsoft.com/office/powerpoint/2010/main" val="2866912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 </a:t>
            </a:r>
            <a:r>
              <a:rPr lang="it-IT" sz="2400" b="1" dirty="0">
                <a:solidFill>
                  <a:srgbClr val="F26200"/>
                </a:solidFill>
                <a:latin typeface="Georgia" panose="02040502050405020303" pitchFamily="18" charset="0"/>
              </a:rPr>
              <a:t>frodi informatiche</a:t>
            </a: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La </a:t>
            </a:r>
            <a:r>
              <a:rPr lang="it-IT" sz="2000" dirty="0" smtClean="0">
                <a:cs typeface="Arial" charset="0"/>
              </a:rPr>
              <a:t>informatica</a:t>
            </a:r>
            <a:r>
              <a:rPr lang="it-IT" sz="2000" dirty="0">
                <a:cs typeface="Arial" charset="0"/>
              </a:rPr>
              <a:t>, consiste nell’alterare un servizio o un procedimento di elaborazione di dati con lo scopo di procurarsi un (ingiusto) profitto. </a:t>
            </a:r>
            <a:endParaRPr lang="it-IT" sz="2000" dirty="0" smtClean="0">
              <a:cs typeface="Arial" charset="0"/>
            </a:endParaRP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Le frodi informatiche</a:t>
            </a:r>
            <a:r>
              <a:rPr lang="it-IT" sz="2000" dirty="0">
                <a:cs typeface="Arial" charset="0"/>
              </a:rPr>
              <a:t> </a:t>
            </a:r>
            <a:r>
              <a:rPr lang="it-IT" sz="2000" dirty="0" smtClean="0">
                <a:cs typeface="Arial" charset="0"/>
              </a:rPr>
              <a:t>sono regolamentate</a:t>
            </a:r>
            <a:r>
              <a:rPr lang="it-IT" sz="2000" dirty="0">
                <a:cs typeface="Arial" charset="0"/>
              </a:rPr>
              <a:t> dall’art. </a:t>
            </a:r>
            <a:r>
              <a:rPr lang="it-IT" sz="2000" dirty="0" smtClean="0">
                <a:cs typeface="Arial" charset="0"/>
              </a:rPr>
              <a:t>640‐ter del</a:t>
            </a:r>
            <a:r>
              <a:rPr lang="it-IT" sz="2000" dirty="0">
                <a:cs typeface="Arial" charset="0"/>
              </a:rPr>
              <a:t> Codice Penale, </a:t>
            </a:r>
            <a:r>
              <a:rPr lang="it-IT" sz="2000" dirty="0" smtClean="0">
                <a:cs typeface="Arial" charset="0"/>
              </a:rPr>
              <a:t>contenuto</a:t>
            </a:r>
            <a:r>
              <a:rPr lang="it-IT" sz="2000" dirty="0">
                <a:cs typeface="Arial" charset="0"/>
              </a:rPr>
              <a:t> all’interno del Titolo XIII “</a:t>
            </a:r>
            <a:r>
              <a:rPr lang="it-IT" sz="2000" i="1" dirty="0">
                <a:cs typeface="Arial" charset="0"/>
              </a:rPr>
              <a:t>dei delitti contro </a:t>
            </a:r>
            <a:r>
              <a:rPr lang="it-IT" sz="2000" i="1" dirty="0" err="1" smtClean="0">
                <a:cs typeface="Arial" charset="0"/>
              </a:rPr>
              <a:t>ilpatrimonio</a:t>
            </a:r>
            <a:r>
              <a:rPr lang="it-IT" sz="2000" dirty="0">
                <a:cs typeface="Arial" charset="0"/>
              </a:rPr>
              <a:t>”, Capo II “dei delitti contro il patrimonio mediante frode”. Esso recita così: </a:t>
            </a:r>
          </a:p>
          <a:p>
            <a:pPr algn="just">
              <a:lnSpc>
                <a:spcPct val="120000"/>
              </a:lnSpc>
              <a:defRPr/>
            </a:pPr>
            <a:endParaRPr lang="it-IT" sz="2000" dirty="0">
              <a:cs typeface="Arial" charset="0"/>
            </a:endParaRPr>
          </a:p>
          <a:p>
            <a:pPr algn="just">
              <a:lnSpc>
                <a:spcPct val="120000"/>
              </a:lnSpc>
              <a:defRPr/>
            </a:pPr>
            <a:r>
              <a:rPr lang="it-IT" sz="2000" i="1" dirty="0">
                <a:cs typeface="Arial" charset="0"/>
              </a:rPr>
              <a:t>640-ter. Frode </a:t>
            </a:r>
            <a:r>
              <a:rPr lang="it-IT" sz="2000" i="1" dirty="0" smtClean="0">
                <a:cs typeface="Arial" charset="0"/>
              </a:rPr>
              <a:t>informatica.</a:t>
            </a:r>
            <a:endParaRPr lang="it-IT" sz="2000" i="1" dirty="0">
              <a:cs typeface="Arial" charset="0"/>
            </a:endParaRPr>
          </a:p>
          <a:p>
            <a:pPr algn="just">
              <a:lnSpc>
                <a:spcPct val="120000"/>
              </a:lnSpc>
              <a:defRPr/>
            </a:pPr>
            <a:r>
              <a:rPr lang="it-IT" sz="2000" i="1" dirty="0" smtClean="0">
                <a:cs typeface="Arial" charset="0"/>
              </a:rPr>
              <a:t>Chiunque</a:t>
            </a:r>
            <a:r>
              <a:rPr lang="it-IT" sz="2000" i="1" dirty="0">
                <a:cs typeface="Arial" charset="0"/>
              </a:rPr>
              <a:t>, alterando in qualsiasi modo il funzionamento di un sistema informatico o telematico o intervenendo senza diritto con qualsiasi modalità su dati, informazioni o programmi contenuti in un sistema informatico o telematico o ad esso pertinenti, procura a sé o ad altri un ingiusto profitto con altrui danno, è punito con la reclusione da sei mesi a tre anni e con la multa da 51 euro a 1.032 euro. </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59</a:t>
            </a:fld>
            <a:endParaRPr lang="it-IT" dirty="0"/>
          </a:p>
        </p:txBody>
      </p:sp>
    </p:spTree>
    <p:extLst>
      <p:ext uri="{BB962C8B-B14F-4D97-AF65-F5344CB8AC3E}">
        <p14:creationId xmlns:p14="http://schemas.microsoft.com/office/powerpoint/2010/main" val="3203651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Introduzione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Ad </a:t>
            </a:r>
            <a:r>
              <a:rPr lang="it-IT" sz="2000" dirty="0">
                <a:cs typeface="Arial" charset="0"/>
              </a:rPr>
              <a:t>esempio, una </a:t>
            </a:r>
            <a:r>
              <a:rPr lang="it-IT" sz="2000" dirty="0" smtClean="0">
                <a:cs typeface="Arial" charset="0"/>
              </a:rPr>
              <a:t>ricerca </a:t>
            </a:r>
            <a:r>
              <a:rPr lang="it-IT" sz="2000" dirty="0">
                <a:cs typeface="Arial" charset="0"/>
              </a:rPr>
              <a:t>condotta </a:t>
            </a:r>
            <a:r>
              <a:rPr lang="it-IT" sz="2000" dirty="0" smtClean="0">
                <a:cs typeface="Arial" charset="0"/>
              </a:rPr>
              <a:t>nel 2012 da </a:t>
            </a:r>
            <a:r>
              <a:rPr lang="it-IT" sz="2000" dirty="0" err="1">
                <a:cs typeface="Arial" charset="0"/>
              </a:rPr>
              <a:t>Broadcom</a:t>
            </a:r>
            <a:r>
              <a:rPr lang="it-IT" sz="2000" dirty="0">
                <a:cs typeface="Arial" charset="0"/>
              </a:rPr>
              <a:t> Corp. su </a:t>
            </a:r>
            <a:r>
              <a:rPr lang="it-IT" sz="2000" dirty="0" smtClean="0">
                <a:cs typeface="Arial" charset="0"/>
              </a:rPr>
              <a:t>più </a:t>
            </a:r>
            <a:r>
              <a:rPr lang="it-IT" sz="2000" dirty="0">
                <a:cs typeface="Arial" charset="0"/>
              </a:rPr>
              <a:t>di 2.500 adulti americani </a:t>
            </a:r>
            <a:r>
              <a:rPr lang="it-IT" sz="2000" dirty="0" smtClean="0">
                <a:cs typeface="Arial" charset="0"/>
              </a:rPr>
              <a:t>ha individuato </a:t>
            </a:r>
            <a:r>
              <a:rPr lang="it-IT" sz="2000" dirty="0">
                <a:cs typeface="Arial" charset="0"/>
              </a:rPr>
              <a:t>sette distinti tipi di personalità </a:t>
            </a:r>
            <a:r>
              <a:rPr lang="it-IT" sz="2000" dirty="0" smtClean="0">
                <a:cs typeface="Arial" charset="0"/>
              </a:rPr>
              <a:t>tecnologica</a:t>
            </a:r>
            <a:r>
              <a:rPr lang="it-IT" sz="2000" dirty="0">
                <a:cs typeface="Arial" charset="0"/>
              </a:rPr>
              <a:t>. Quasi la metà di coloro che hanno partecipano al sondaggio sono stati classificati come "</a:t>
            </a:r>
            <a:r>
              <a:rPr lang="it-IT" sz="2000" i="1" dirty="0">
                <a:cs typeface="Arial" charset="0"/>
              </a:rPr>
              <a:t>Sempre connessi</a:t>
            </a:r>
            <a:r>
              <a:rPr lang="it-IT" sz="2000" dirty="0">
                <a:cs typeface="Arial" charset="0"/>
              </a:rPr>
              <a:t>" o "</a:t>
            </a:r>
            <a:r>
              <a:rPr lang="it-IT" sz="2000" i="1" dirty="0">
                <a:cs typeface="Arial" charset="0"/>
              </a:rPr>
              <a:t>Altamente connessi</a:t>
            </a:r>
            <a:r>
              <a:rPr lang="it-IT" sz="2000" dirty="0">
                <a:cs typeface="Arial" charset="0"/>
              </a:rPr>
              <a:t>", a dimostrazione che molti mantengono livelli molto elevati di presenza su Internet per ricercare informazioni o restare </a:t>
            </a:r>
            <a:r>
              <a:rPr lang="it-IT" sz="2000" dirty="0" smtClean="0">
                <a:cs typeface="Arial" charset="0"/>
              </a:rPr>
              <a:t>in contatto </a:t>
            </a:r>
            <a:r>
              <a:rPr lang="it-IT" sz="2000" dirty="0">
                <a:cs typeface="Arial" charset="0"/>
              </a:rPr>
              <a:t>con amici o familiari. Al contrario, solo un 2% degli intervistati dichiara di </a:t>
            </a:r>
            <a:r>
              <a:rPr lang="it-IT" sz="2000" dirty="0" smtClean="0">
                <a:cs typeface="Arial" charset="0"/>
              </a:rPr>
              <a:t>non </a:t>
            </a:r>
            <a:r>
              <a:rPr lang="it-IT" sz="2000" dirty="0">
                <a:cs typeface="Arial" charset="0"/>
              </a:rPr>
              <a:t>essere interessato ad internet e ai social </a:t>
            </a:r>
            <a:r>
              <a:rPr lang="it-IT" sz="2000" dirty="0" smtClean="0">
                <a:cs typeface="Arial" charset="0"/>
              </a:rPr>
              <a:t>media in generale </a:t>
            </a:r>
            <a:r>
              <a:rPr lang="it-IT" sz="2000" dirty="0">
                <a:cs typeface="Arial" charset="0"/>
              </a:rPr>
              <a:t>(Fonte: </a:t>
            </a:r>
            <a:r>
              <a:rPr lang="it-IT" sz="2000" dirty="0">
                <a:cs typeface="Arial" charset="0"/>
                <a:hlinkClick r:id="rId2"/>
              </a:rPr>
              <a:t>https://www.businessnewsdaily.com/3557-technology-personality-types.html</a:t>
            </a:r>
            <a:r>
              <a:rPr lang="it-IT" sz="2000" dirty="0" smtClean="0">
                <a:cs typeface="Arial" charset="0"/>
              </a:rPr>
              <a:t>). </a:t>
            </a:r>
          </a:p>
          <a:p>
            <a:pPr algn="just">
              <a:lnSpc>
                <a:spcPct val="120000"/>
              </a:lnSpc>
              <a:defRPr/>
            </a:pPr>
            <a:endParaRPr lang="it-IT" sz="2000" dirty="0">
              <a:cs typeface="Arial" charset="0"/>
            </a:endParaRPr>
          </a:p>
          <a:p>
            <a:pPr algn="just">
              <a:lnSpc>
                <a:spcPct val="120000"/>
              </a:lnSpc>
              <a:defRPr/>
            </a:pPr>
            <a:r>
              <a:rPr lang="it-IT" sz="2000" dirty="0">
                <a:cs typeface="Arial" charset="0"/>
              </a:rPr>
              <a:t>Vivere in un mondo così interconnesso, come è quello attuale, comporta tuttavia una serie di rischi, sempre nuovi ed in continuo </a:t>
            </a:r>
            <a:r>
              <a:rPr lang="it-IT" sz="2000" dirty="0" smtClean="0">
                <a:cs typeface="Arial" charset="0"/>
              </a:rPr>
              <a:t>mutamento; il </a:t>
            </a:r>
            <a:r>
              <a:rPr lang="it-IT" sz="2000" dirty="0">
                <a:cs typeface="Arial" charset="0"/>
              </a:rPr>
              <a:t>verificarsi di un evento negativo </a:t>
            </a:r>
            <a:r>
              <a:rPr lang="it-IT" sz="2000" dirty="0" smtClean="0">
                <a:cs typeface="Arial" charset="0"/>
              </a:rPr>
              <a:t>potrebbe provocare </a:t>
            </a:r>
            <a:r>
              <a:rPr lang="it-IT" sz="2000" dirty="0">
                <a:cs typeface="Arial" charset="0"/>
              </a:rPr>
              <a:t>danni difficili da riparare. Sfortunatamente, infatti, dall'altra parte della </a:t>
            </a:r>
            <a:r>
              <a:rPr lang="it-IT" sz="2000" dirty="0" smtClean="0">
                <a:cs typeface="Arial" charset="0"/>
              </a:rPr>
              <a:t>rete, </a:t>
            </a:r>
            <a:r>
              <a:rPr lang="it-IT" sz="2000" dirty="0">
                <a:cs typeface="Arial" charset="0"/>
              </a:rPr>
              <a:t>che </a:t>
            </a:r>
            <a:r>
              <a:rPr lang="it-IT" sz="2000" dirty="0" smtClean="0">
                <a:cs typeface="Arial" charset="0"/>
              </a:rPr>
              <a:t>ci connette </a:t>
            </a:r>
            <a:r>
              <a:rPr lang="it-IT" sz="2000" dirty="0">
                <a:cs typeface="Arial" charset="0"/>
              </a:rPr>
              <a:t>al mondo (es. negozi, libri, film, amici, …) e su cui transitano ogni giorno i </a:t>
            </a:r>
            <a:r>
              <a:rPr lang="it-IT" sz="2000" dirty="0" smtClean="0">
                <a:cs typeface="Arial" charset="0"/>
              </a:rPr>
              <a:t>nostri </a:t>
            </a:r>
            <a:r>
              <a:rPr lang="it-IT" sz="2000" dirty="0">
                <a:cs typeface="Arial" charset="0"/>
              </a:rPr>
              <a:t>dati, possono esserci </a:t>
            </a:r>
            <a:r>
              <a:rPr lang="it-IT" sz="2000" dirty="0" smtClean="0">
                <a:cs typeface="Arial" charset="0"/>
              </a:rPr>
              <a:t>anche dei </a:t>
            </a:r>
            <a:r>
              <a:rPr lang="it-IT" sz="2000" dirty="0">
                <a:cs typeface="Arial" charset="0"/>
              </a:rPr>
              <a:t>criminali, che cercando attivamente di rubare le </a:t>
            </a:r>
            <a:r>
              <a:rPr lang="it-IT" sz="2000" dirty="0" smtClean="0">
                <a:cs typeface="Arial" charset="0"/>
              </a:rPr>
              <a:t>nostre password</a:t>
            </a:r>
            <a:r>
              <a:rPr lang="it-IT" sz="2000" dirty="0">
                <a:cs typeface="Arial" charset="0"/>
              </a:rPr>
              <a:t>, le </a:t>
            </a:r>
            <a:r>
              <a:rPr lang="it-IT" sz="2000" dirty="0" smtClean="0">
                <a:cs typeface="Arial" charset="0"/>
              </a:rPr>
              <a:t>nostre </a:t>
            </a:r>
            <a:r>
              <a:rPr lang="it-IT" sz="2000" dirty="0">
                <a:cs typeface="Arial" charset="0"/>
              </a:rPr>
              <a:t>informazioni personali, </a:t>
            </a:r>
            <a:r>
              <a:rPr lang="it-IT" sz="2000" dirty="0" smtClean="0">
                <a:cs typeface="Arial" charset="0"/>
              </a:rPr>
              <a:t>le nostre identità </a:t>
            </a:r>
            <a:r>
              <a:rPr lang="it-IT" sz="2000" dirty="0">
                <a:cs typeface="Arial" charset="0"/>
              </a:rPr>
              <a:t>e il </a:t>
            </a:r>
            <a:r>
              <a:rPr lang="it-IT" sz="2000" dirty="0" smtClean="0">
                <a:cs typeface="Arial" charset="0"/>
              </a:rPr>
              <a:t>nostro denaro.</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6</a:t>
            </a:fld>
            <a:endParaRPr lang="it-IT" dirty="0"/>
          </a:p>
        </p:txBody>
      </p:sp>
    </p:spTree>
    <p:extLst>
      <p:ext uri="{BB962C8B-B14F-4D97-AF65-F5344CB8AC3E}">
        <p14:creationId xmlns:p14="http://schemas.microsoft.com/office/powerpoint/2010/main" val="143056081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frodi informatiche</a:t>
            </a:r>
          </a:p>
        </p:txBody>
      </p:sp>
      <p:sp>
        <p:nvSpPr>
          <p:cNvPr id="11" name="Text Box 6"/>
          <p:cNvSpPr txBox="1">
            <a:spLocks noChangeArrowheads="1"/>
          </p:cNvSpPr>
          <p:nvPr/>
        </p:nvSpPr>
        <p:spPr bwMode="auto">
          <a:xfrm>
            <a:off x="414743" y="1124744"/>
            <a:ext cx="8322696" cy="30469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Come evidenziato dalla Corte Suprema “il reato di frode informatica ha la medesima struttura e i medesimi elementi costitutivi della truffa dalla quale si differenzia solamente perché l’attività fraudolenta dell’agente investe non la persona, bensì il sistema informatico di pertinenza della medesima, attraverso la manipolazione dello </a:t>
            </a:r>
            <a:r>
              <a:rPr lang="it-IT" sz="2000" dirty="0" smtClean="0">
                <a:cs typeface="Arial" charset="0"/>
              </a:rPr>
              <a:t>stesso". </a:t>
            </a:r>
            <a:endParaRPr lang="it-IT" sz="2000" dirty="0">
              <a:cs typeface="Arial" charset="0"/>
            </a:endParaRPr>
          </a:p>
          <a:p>
            <a:pPr algn="just">
              <a:lnSpc>
                <a:spcPct val="120000"/>
              </a:lnSpc>
              <a:defRPr/>
            </a:pPr>
            <a:endParaRPr lang="it-IT" sz="2000" dirty="0">
              <a:cs typeface="Arial" charset="0"/>
            </a:endParaRPr>
          </a:p>
          <a:p>
            <a:pPr algn="just">
              <a:lnSpc>
                <a:spcPct val="120000"/>
              </a:lnSpc>
              <a:defRPr/>
            </a:pPr>
            <a:r>
              <a:rPr lang="it-IT" sz="2000" dirty="0">
                <a:cs typeface="Arial" charset="0"/>
              </a:rPr>
              <a:t>La frode informatica si consuma quindi nel momento in cui l’agente consegue l’ingiusto profitto con correlativo danno patrimoniale altrui.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60</a:t>
            </a:fld>
            <a:endParaRPr lang="it-IT" dirty="0"/>
          </a:p>
        </p:txBody>
      </p:sp>
    </p:spTree>
    <p:extLst>
      <p:ext uri="{BB962C8B-B14F-4D97-AF65-F5344CB8AC3E}">
        <p14:creationId xmlns:p14="http://schemas.microsoft.com/office/powerpoint/2010/main" val="19198048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frodi informatiche</a:t>
            </a:r>
          </a:p>
        </p:txBody>
      </p:sp>
      <p:sp>
        <p:nvSpPr>
          <p:cNvPr id="11" name="Text Box 6"/>
          <p:cNvSpPr txBox="1">
            <a:spLocks noChangeArrowheads="1"/>
          </p:cNvSpPr>
          <p:nvPr/>
        </p:nvSpPr>
        <p:spPr bwMode="auto">
          <a:xfrm>
            <a:off x="414743" y="1124744"/>
            <a:ext cx="8322696" cy="30469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La norma individua nelle frodi ICT le due </a:t>
            </a:r>
            <a:r>
              <a:rPr lang="it-IT" sz="2000" b="1" dirty="0">
                <a:cs typeface="Arial" charset="0"/>
              </a:rPr>
              <a:t>seguenti condotte criminose</a:t>
            </a:r>
            <a:r>
              <a:rPr lang="it-IT" sz="2000" dirty="0">
                <a:cs typeface="Arial" charset="0"/>
              </a:rPr>
              <a:t>:</a:t>
            </a:r>
          </a:p>
          <a:p>
            <a:pPr marL="342900" indent="-342900" algn="just">
              <a:lnSpc>
                <a:spcPct val="120000"/>
              </a:lnSpc>
              <a:buFont typeface="Arial" panose="020B0604020202020204" pitchFamily="34" charset="0"/>
              <a:buChar char="•"/>
              <a:defRPr/>
            </a:pPr>
            <a:r>
              <a:rPr lang="it-IT" sz="2000" dirty="0" smtClean="0">
                <a:cs typeface="Arial" charset="0"/>
              </a:rPr>
              <a:t>l'alterazione </a:t>
            </a:r>
            <a:r>
              <a:rPr lang="it-IT" sz="2000" dirty="0">
                <a:cs typeface="Arial" charset="0"/>
              </a:rPr>
              <a:t>in qualunque modo del funzionamento di un sistema </a:t>
            </a:r>
            <a:r>
              <a:rPr lang="it-IT" sz="2000" dirty="0" smtClean="0">
                <a:cs typeface="Arial" charset="0"/>
              </a:rPr>
              <a:t>informatico/telematico</a:t>
            </a:r>
            <a:r>
              <a:rPr lang="it-IT" sz="2000" dirty="0">
                <a:cs typeface="Arial" charset="0"/>
              </a:rPr>
              <a:t>, procurando a </a:t>
            </a:r>
            <a:r>
              <a:rPr lang="it-IT" sz="2000" dirty="0" smtClean="0">
                <a:cs typeface="Arial" charset="0"/>
              </a:rPr>
              <a:t>sé </a:t>
            </a:r>
            <a:r>
              <a:rPr lang="it-IT" sz="2000" dirty="0">
                <a:cs typeface="Arial" charset="0"/>
              </a:rPr>
              <a:t>o ad altri un ingiusto </a:t>
            </a:r>
            <a:r>
              <a:rPr lang="it-IT" sz="2000" dirty="0" smtClean="0">
                <a:cs typeface="Arial" charset="0"/>
              </a:rPr>
              <a:t>profitto, </a:t>
            </a:r>
            <a:r>
              <a:rPr lang="it-IT" sz="2000" dirty="0">
                <a:cs typeface="Arial" charset="0"/>
              </a:rPr>
              <a:t>con danno per il soggetto passivo</a:t>
            </a:r>
            <a:r>
              <a:rPr lang="it-IT" sz="2000" dirty="0" smtClean="0">
                <a:cs typeface="Arial" charset="0"/>
              </a:rPr>
              <a:t>;</a:t>
            </a:r>
          </a:p>
          <a:p>
            <a:pPr marL="342900" indent="-342900" algn="just">
              <a:lnSpc>
                <a:spcPct val="120000"/>
              </a:lnSpc>
              <a:buFont typeface="Arial" panose="020B0604020202020204" pitchFamily="34" charset="0"/>
              <a:buChar char="•"/>
              <a:defRPr/>
            </a:pPr>
            <a:r>
              <a:rPr lang="it-IT" sz="2000" dirty="0" smtClean="0">
                <a:cs typeface="Arial" charset="0"/>
              </a:rPr>
              <a:t>l'intervento </a:t>
            </a:r>
            <a:r>
              <a:rPr lang="it-IT" sz="2000" dirty="0">
                <a:cs typeface="Arial" charset="0"/>
              </a:rPr>
              <a:t>senza diritto in qualunque modo su dati, informazioni o programmi </a:t>
            </a:r>
            <a:r>
              <a:rPr lang="it-IT" sz="2000" dirty="0" smtClean="0">
                <a:cs typeface="Arial" charset="0"/>
              </a:rPr>
              <a:t>contenuti </a:t>
            </a:r>
            <a:r>
              <a:rPr lang="it-IT" sz="2000" dirty="0">
                <a:cs typeface="Arial" charset="0"/>
              </a:rPr>
              <a:t>in un sistema informatico/telematico, per procurare a sé o ad altri un ingiusto profitto </a:t>
            </a:r>
            <a:r>
              <a:rPr lang="it-IT" sz="2000" dirty="0" smtClean="0">
                <a:cs typeface="Arial" charset="0"/>
              </a:rPr>
              <a:t>a </a:t>
            </a:r>
            <a:r>
              <a:rPr lang="it-IT" sz="2000" dirty="0">
                <a:cs typeface="Arial" charset="0"/>
              </a:rPr>
              <a:t>danno </a:t>
            </a:r>
            <a:r>
              <a:rPr lang="it-IT" sz="2000" dirty="0" smtClean="0">
                <a:cs typeface="Arial" charset="0"/>
              </a:rPr>
              <a:t>di un terzo.</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61</a:t>
            </a:fld>
            <a:endParaRPr lang="it-IT" dirty="0"/>
          </a:p>
        </p:txBody>
      </p:sp>
    </p:spTree>
    <p:extLst>
      <p:ext uri="{BB962C8B-B14F-4D97-AF65-F5344CB8AC3E}">
        <p14:creationId xmlns:p14="http://schemas.microsoft.com/office/powerpoint/2010/main" val="4714019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frodi informatiche</a:t>
            </a:r>
          </a:p>
        </p:txBody>
      </p:sp>
      <p:sp>
        <p:nvSpPr>
          <p:cNvPr id="11" name="Text Box 6"/>
          <p:cNvSpPr txBox="1">
            <a:spLocks noChangeArrowheads="1"/>
          </p:cNvSpPr>
          <p:nvPr/>
        </p:nvSpPr>
        <p:spPr bwMode="auto">
          <a:xfrm>
            <a:off x="414743" y="1124744"/>
            <a:ext cx="8322696" cy="45243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Le </a:t>
            </a:r>
            <a:r>
              <a:rPr lang="it-IT" sz="2000" dirty="0">
                <a:cs typeface="Arial" charset="0"/>
              </a:rPr>
              <a:t>modalità operative della condotta in esame possono essere differenti e la </a:t>
            </a:r>
            <a:r>
              <a:rPr lang="it-IT" sz="2000" dirty="0" smtClean="0">
                <a:cs typeface="Arial" charset="0"/>
              </a:rPr>
              <a:t>dottrina </a:t>
            </a:r>
            <a:r>
              <a:rPr lang="it-IT" sz="2000" dirty="0">
                <a:cs typeface="Arial" charset="0"/>
              </a:rPr>
              <a:t>le ha categorizzate nei seguenti </a:t>
            </a:r>
            <a:r>
              <a:rPr lang="it-IT" sz="2000" b="1" dirty="0">
                <a:cs typeface="Arial" charset="0"/>
              </a:rPr>
              <a:t>possibili </a:t>
            </a:r>
            <a:r>
              <a:rPr lang="it-IT" sz="2000" b="1" dirty="0" smtClean="0">
                <a:cs typeface="Arial" charset="0"/>
              </a:rPr>
              <a:t>interventi criminosi</a:t>
            </a:r>
            <a:r>
              <a:rPr lang="it-IT" sz="2000" dirty="0">
                <a:cs typeface="Arial" charset="0"/>
              </a:rPr>
              <a:t>: </a:t>
            </a:r>
          </a:p>
          <a:p>
            <a:pPr marL="342900" indent="-342900" algn="just">
              <a:lnSpc>
                <a:spcPct val="120000"/>
              </a:lnSpc>
              <a:buFont typeface="Arial" panose="020B0604020202020204" pitchFamily="34" charset="0"/>
              <a:buChar char="•"/>
              <a:defRPr/>
            </a:pPr>
            <a:r>
              <a:rPr lang="it-IT" sz="2000" i="1" dirty="0" smtClean="0">
                <a:cs typeface="Arial" charset="0"/>
              </a:rPr>
              <a:t>intervento </a:t>
            </a:r>
            <a:r>
              <a:rPr lang="it-IT" sz="2000" i="1" dirty="0">
                <a:cs typeface="Arial" charset="0"/>
              </a:rPr>
              <a:t>sui dati inseriti nel computer</a:t>
            </a:r>
            <a:r>
              <a:rPr lang="it-IT" sz="2000" dirty="0">
                <a:cs typeface="Arial" charset="0"/>
              </a:rPr>
              <a:t>. I dati potrebbero essere manipolati dal soggetto attivo (alterazione o immissione abusiva). In questo caso esiste </a:t>
            </a:r>
            <a:r>
              <a:rPr lang="it-IT" sz="2000" dirty="0" smtClean="0">
                <a:cs typeface="Arial" charset="0"/>
              </a:rPr>
              <a:t>concorso </a:t>
            </a:r>
            <a:r>
              <a:rPr lang="it-IT" sz="2000" dirty="0">
                <a:cs typeface="Arial" charset="0"/>
              </a:rPr>
              <a:t>di reato con l’art. 491bis (delitto di falso informatico);</a:t>
            </a:r>
          </a:p>
          <a:p>
            <a:pPr marL="342900" indent="-342900" algn="just">
              <a:lnSpc>
                <a:spcPct val="120000"/>
              </a:lnSpc>
              <a:buFont typeface="Arial" panose="020B0604020202020204" pitchFamily="34" charset="0"/>
              <a:buChar char="•"/>
              <a:defRPr/>
            </a:pPr>
            <a:r>
              <a:rPr lang="it-IT" sz="2000" i="1" dirty="0" smtClean="0">
                <a:cs typeface="Arial" charset="0"/>
              </a:rPr>
              <a:t>intervento </a:t>
            </a:r>
            <a:r>
              <a:rPr lang="it-IT" sz="2000" i="1" dirty="0">
                <a:cs typeface="Arial" charset="0"/>
              </a:rPr>
              <a:t>sul programma operativo del sistema</a:t>
            </a:r>
            <a:r>
              <a:rPr lang="it-IT" sz="2000" dirty="0">
                <a:cs typeface="Arial" charset="0"/>
              </a:rPr>
              <a:t>. Il </a:t>
            </a:r>
            <a:r>
              <a:rPr lang="it-IT" sz="2000" dirty="0" smtClean="0">
                <a:cs typeface="Arial" charset="0"/>
              </a:rPr>
              <a:t>software </a:t>
            </a:r>
            <a:r>
              <a:rPr lang="it-IT" sz="2000" dirty="0">
                <a:cs typeface="Arial" charset="0"/>
              </a:rPr>
              <a:t>viene alterato affinché il computer (o il sistema) operi in modo differente da come è stato </a:t>
            </a:r>
            <a:r>
              <a:rPr lang="it-IT" sz="2000" dirty="0" smtClean="0">
                <a:cs typeface="Arial" charset="0"/>
              </a:rPr>
              <a:t>progettato </a:t>
            </a:r>
            <a:r>
              <a:rPr lang="it-IT" sz="2000" dirty="0">
                <a:cs typeface="Arial" charset="0"/>
              </a:rPr>
              <a:t>al fine di compiere illeciti (frodi);</a:t>
            </a:r>
          </a:p>
          <a:p>
            <a:pPr marL="342900" indent="-342900" algn="just">
              <a:lnSpc>
                <a:spcPct val="120000"/>
              </a:lnSpc>
              <a:buFont typeface="Arial" panose="020B0604020202020204" pitchFamily="34" charset="0"/>
              <a:buChar char="•"/>
              <a:defRPr/>
            </a:pPr>
            <a:r>
              <a:rPr lang="it-IT" sz="2000" i="1" dirty="0" smtClean="0">
                <a:cs typeface="Arial" charset="0"/>
              </a:rPr>
              <a:t>intervento </a:t>
            </a:r>
            <a:r>
              <a:rPr lang="it-IT" sz="2000" i="1" dirty="0">
                <a:cs typeface="Arial" charset="0"/>
              </a:rPr>
              <a:t>sulle informazioni</a:t>
            </a:r>
            <a:r>
              <a:rPr lang="it-IT" sz="2000" dirty="0">
                <a:cs typeface="Arial" charset="0"/>
              </a:rPr>
              <a:t>, ovvero sulle correlazioni fra i dati contenuti in un elaboratore o in un sistema.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62</a:t>
            </a:fld>
            <a:endParaRPr lang="it-IT" dirty="0"/>
          </a:p>
        </p:txBody>
      </p:sp>
    </p:spTree>
    <p:extLst>
      <p:ext uri="{BB962C8B-B14F-4D97-AF65-F5344CB8AC3E}">
        <p14:creationId xmlns:p14="http://schemas.microsoft.com/office/powerpoint/2010/main" val="256348661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frodi informatiche</a:t>
            </a:r>
          </a:p>
        </p:txBody>
      </p:sp>
      <p:sp>
        <p:nvSpPr>
          <p:cNvPr id="11" name="Text Box 6"/>
          <p:cNvSpPr txBox="1">
            <a:spLocks noChangeArrowheads="1"/>
          </p:cNvSpPr>
          <p:nvPr/>
        </p:nvSpPr>
        <p:spPr bwMode="auto">
          <a:xfrm>
            <a:off x="414743" y="1124744"/>
            <a:ext cx="8322696" cy="821763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Gli </a:t>
            </a:r>
            <a:r>
              <a:rPr lang="it-IT" sz="2000" dirty="0" smtClean="0">
                <a:cs typeface="Arial" charset="0"/>
              </a:rPr>
              <a:t>elementi dell’illecito </a:t>
            </a:r>
            <a:r>
              <a:rPr lang="it-IT" sz="2000" dirty="0">
                <a:cs typeface="Arial" charset="0"/>
              </a:rPr>
              <a:t>possono identificarsi in:</a:t>
            </a:r>
          </a:p>
          <a:p>
            <a:pPr algn="just">
              <a:lnSpc>
                <a:spcPct val="120000"/>
              </a:lnSpc>
              <a:defRPr/>
            </a:pPr>
            <a:endParaRPr lang="it-IT" sz="2000" dirty="0">
              <a:cs typeface="Arial" charset="0"/>
            </a:endParaRPr>
          </a:p>
          <a:p>
            <a:pPr algn="just">
              <a:lnSpc>
                <a:spcPct val="120000"/>
              </a:lnSpc>
              <a:defRPr/>
            </a:pPr>
            <a:r>
              <a:rPr lang="it-IT" sz="2000" b="1" dirty="0" smtClean="0">
                <a:cs typeface="Arial" charset="0"/>
              </a:rPr>
              <a:t>Soggetto </a:t>
            </a:r>
            <a:r>
              <a:rPr lang="it-IT" sz="2000" b="1" dirty="0">
                <a:cs typeface="Arial" charset="0"/>
              </a:rPr>
              <a:t>attivo (autore)</a:t>
            </a:r>
          </a:p>
          <a:p>
            <a:pPr algn="just">
              <a:lnSpc>
                <a:spcPct val="120000"/>
              </a:lnSpc>
              <a:defRPr/>
            </a:pPr>
            <a:r>
              <a:rPr lang="it-IT" sz="2000" dirty="0" smtClean="0">
                <a:cs typeface="Arial" charset="0"/>
              </a:rPr>
              <a:t>In questo caso il soggetto può essere un </a:t>
            </a:r>
            <a:r>
              <a:rPr lang="it-IT" sz="2000" u="sng" dirty="0" smtClean="0">
                <a:cs typeface="Arial" charset="0"/>
              </a:rPr>
              <a:t>autore generico</a:t>
            </a:r>
            <a:r>
              <a:rPr lang="it-IT" sz="2000" dirty="0" smtClean="0">
                <a:cs typeface="Arial" charset="0"/>
              </a:rPr>
              <a:t> (es. un soggetto terzo esterno), un </a:t>
            </a:r>
            <a:r>
              <a:rPr lang="it-IT" sz="2000" u="sng" dirty="0" smtClean="0">
                <a:cs typeface="Arial" charset="0"/>
              </a:rPr>
              <a:t>operatore </a:t>
            </a:r>
            <a:r>
              <a:rPr lang="it-IT" sz="2000" u="sng" dirty="0">
                <a:cs typeface="Arial" charset="0"/>
              </a:rPr>
              <a:t>di </a:t>
            </a:r>
            <a:r>
              <a:rPr lang="it-IT" sz="2000" u="sng" dirty="0" smtClean="0">
                <a:cs typeface="Arial" charset="0"/>
              </a:rPr>
              <a:t>sistema</a:t>
            </a:r>
            <a:r>
              <a:rPr lang="it-IT" sz="2000" dirty="0" smtClean="0">
                <a:cs typeface="Arial" charset="0"/>
              </a:rPr>
              <a:t> (ossia un soggetto che invece ha un'autorizzazione ad operare), oppure l'</a:t>
            </a:r>
            <a:r>
              <a:rPr lang="it-IT" sz="2000" u="sng" dirty="0" smtClean="0">
                <a:cs typeface="Arial" charset="0"/>
              </a:rPr>
              <a:t>amministratore </a:t>
            </a:r>
            <a:r>
              <a:rPr lang="it-IT" sz="2000" u="sng" dirty="0">
                <a:cs typeface="Arial" charset="0"/>
              </a:rPr>
              <a:t>di sistema</a:t>
            </a:r>
            <a:r>
              <a:rPr lang="it-IT" sz="2000" dirty="0">
                <a:cs typeface="Arial" charset="0"/>
              </a:rPr>
              <a:t> (circostanza </a:t>
            </a:r>
            <a:r>
              <a:rPr lang="it-IT" sz="2000" dirty="0" smtClean="0">
                <a:cs typeface="Arial" charset="0"/>
              </a:rPr>
              <a:t>aggravante, visto il ruolo che ricopre questa figura nell'assicurare l'integrità del sistema)</a:t>
            </a:r>
            <a:endParaRPr lang="it-IT" sz="2000" dirty="0">
              <a:cs typeface="Arial" charset="0"/>
            </a:endParaRPr>
          </a:p>
          <a:p>
            <a:pPr algn="just">
              <a:lnSpc>
                <a:spcPct val="120000"/>
              </a:lnSpc>
              <a:defRPr/>
            </a:pPr>
            <a:endParaRPr lang="it-IT" sz="2000" dirty="0">
              <a:cs typeface="Arial" charset="0"/>
            </a:endParaRPr>
          </a:p>
          <a:p>
            <a:pPr algn="just">
              <a:lnSpc>
                <a:spcPct val="120000"/>
              </a:lnSpc>
              <a:defRPr/>
            </a:pPr>
            <a:r>
              <a:rPr lang="it-IT" sz="2000" b="1" dirty="0" smtClean="0">
                <a:cs typeface="Arial" charset="0"/>
              </a:rPr>
              <a:t>Soggetto </a:t>
            </a:r>
            <a:r>
              <a:rPr lang="it-IT" sz="2000" b="1" dirty="0">
                <a:cs typeface="Arial" charset="0"/>
              </a:rPr>
              <a:t>passivo (titolare del </a:t>
            </a:r>
            <a:r>
              <a:rPr lang="it-IT" sz="2000" b="1" dirty="0" smtClean="0">
                <a:cs typeface="Arial" charset="0"/>
              </a:rPr>
              <a:t>bene)</a:t>
            </a:r>
            <a:endParaRPr lang="it-IT" sz="2000" b="1" dirty="0">
              <a:cs typeface="Arial" charset="0"/>
            </a:endParaRPr>
          </a:p>
          <a:p>
            <a:pPr algn="just">
              <a:lnSpc>
                <a:spcPct val="120000"/>
              </a:lnSpc>
              <a:defRPr/>
            </a:pPr>
            <a:r>
              <a:rPr lang="it-IT" sz="2000" dirty="0" smtClean="0">
                <a:cs typeface="Arial" charset="0"/>
              </a:rPr>
              <a:t>Qui possiamo distinguere fra una vittima generica oppure fra soggetti privati e pubblici titolari </a:t>
            </a:r>
            <a:r>
              <a:rPr lang="it-IT" sz="2000" dirty="0">
                <a:cs typeface="Arial" charset="0"/>
              </a:rPr>
              <a:t>di sistemi </a:t>
            </a:r>
            <a:r>
              <a:rPr lang="it-IT" sz="2000" dirty="0" smtClean="0">
                <a:cs typeface="Arial" charset="0"/>
              </a:rPr>
              <a:t>informatici (come ad esempio le aziende)</a:t>
            </a:r>
            <a:endParaRPr lang="it-IT" sz="2000" dirty="0">
              <a:cs typeface="Arial" charset="0"/>
            </a:endParaRPr>
          </a:p>
          <a:p>
            <a:pPr algn="just">
              <a:lnSpc>
                <a:spcPct val="120000"/>
              </a:lnSpc>
              <a:defRPr/>
            </a:pPr>
            <a:endParaRPr lang="it-IT" sz="2000" dirty="0" smtClean="0">
              <a:cs typeface="Arial" charset="0"/>
            </a:endParaRPr>
          </a:p>
          <a:p>
            <a:pPr algn="just">
              <a:lnSpc>
                <a:spcPct val="120000"/>
              </a:lnSpc>
              <a:defRPr/>
            </a:pPr>
            <a:r>
              <a:rPr lang="it-IT" sz="2000" b="1" dirty="0" smtClean="0">
                <a:cs typeface="Arial" charset="0"/>
              </a:rPr>
              <a:t>Condotta </a:t>
            </a:r>
            <a:r>
              <a:rPr lang="it-IT" sz="2000" b="1" dirty="0">
                <a:cs typeface="Arial" charset="0"/>
              </a:rPr>
              <a:t>illecita</a:t>
            </a:r>
          </a:p>
          <a:p>
            <a:pPr algn="just">
              <a:lnSpc>
                <a:spcPct val="120000"/>
              </a:lnSpc>
              <a:defRPr/>
            </a:pPr>
            <a:r>
              <a:rPr lang="it-IT" sz="2000" dirty="0" smtClean="0">
                <a:cs typeface="Arial" charset="0"/>
              </a:rPr>
              <a:t>Essa è solitamente caratterizzata </a:t>
            </a:r>
            <a:r>
              <a:rPr lang="it-IT" sz="2000" dirty="0">
                <a:cs typeface="Arial" charset="0"/>
              </a:rPr>
              <a:t>da </a:t>
            </a:r>
            <a:r>
              <a:rPr lang="it-IT" sz="2000" dirty="0" smtClean="0">
                <a:cs typeface="Arial" charset="0"/>
              </a:rPr>
              <a:t>una elevata </a:t>
            </a:r>
            <a:r>
              <a:rPr lang="it-IT" sz="2000" dirty="0">
                <a:cs typeface="Arial" charset="0"/>
              </a:rPr>
              <a:t>competenza </a:t>
            </a:r>
            <a:r>
              <a:rPr lang="it-IT" sz="2000" dirty="0" smtClean="0">
                <a:cs typeface="Arial" charset="0"/>
              </a:rPr>
              <a:t>tecnica, per superare le difese del sistema</a:t>
            </a:r>
            <a:endParaRPr lang="it-IT" sz="2000" dirty="0">
              <a:cs typeface="Arial" charset="0"/>
            </a:endParaRPr>
          </a:p>
          <a:p>
            <a:pPr algn="just">
              <a:lnSpc>
                <a:spcPct val="120000"/>
              </a:lnSpc>
              <a:defRPr/>
            </a:pPr>
            <a:endParaRPr lang="it-IT" sz="2000" dirty="0">
              <a:cs typeface="Arial" charset="0"/>
            </a:endParaRPr>
          </a:p>
          <a:p>
            <a:pPr algn="just">
              <a:lnSpc>
                <a:spcPct val="120000"/>
              </a:lnSpc>
              <a:defRPr/>
            </a:pPr>
            <a:r>
              <a:rPr lang="it-IT" sz="2000" b="1" dirty="0" smtClean="0">
                <a:cs typeface="Arial" charset="0"/>
              </a:rPr>
              <a:t>Oggetto dell'illecito</a:t>
            </a:r>
          </a:p>
          <a:p>
            <a:pPr algn="just">
              <a:lnSpc>
                <a:spcPct val="120000"/>
              </a:lnSpc>
              <a:defRPr/>
            </a:pPr>
            <a:r>
              <a:rPr lang="it-IT" sz="2000" dirty="0" smtClean="0">
                <a:cs typeface="Arial" charset="0"/>
              </a:rPr>
              <a:t>È lo strumento verso il quale l'atto illecito è compiuto, come ad esempio i sistemi informatici </a:t>
            </a:r>
            <a:r>
              <a:rPr lang="it-IT" sz="2000" dirty="0">
                <a:cs typeface="Arial" charset="0"/>
              </a:rPr>
              <a:t>e </a:t>
            </a:r>
            <a:r>
              <a:rPr lang="it-IT" sz="2000" dirty="0" smtClean="0">
                <a:cs typeface="Arial" charset="0"/>
              </a:rPr>
              <a:t>telematici</a:t>
            </a:r>
            <a:r>
              <a:rPr lang="it-IT" sz="2000" dirty="0">
                <a:cs typeface="Arial" charset="0"/>
              </a:rPr>
              <a:t>, </a:t>
            </a:r>
            <a:r>
              <a:rPr lang="it-IT" sz="2000" dirty="0" smtClean="0">
                <a:cs typeface="Arial" charset="0"/>
              </a:rPr>
              <a:t>oppure i programmi ed i dati </a:t>
            </a:r>
            <a:r>
              <a:rPr lang="it-IT" sz="2000" dirty="0">
                <a:cs typeface="Arial" charset="0"/>
              </a:rPr>
              <a:t>in </a:t>
            </a:r>
            <a:r>
              <a:rPr lang="it-IT" sz="2000" dirty="0" smtClean="0">
                <a:cs typeface="Arial" charset="0"/>
              </a:rPr>
              <a:t>essi contenuti</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63</a:t>
            </a:fld>
            <a:endParaRPr lang="it-IT" dirty="0"/>
          </a:p>
        </p:txBody>
      </p:sp>
    </p:spTree>
    <p:extLst>
      <p:ext uri="{BB962C8B-B14F-4D97-AF65-F5344CB8AC3E}">
        <p14:creationId xmlns:p14="http://schemas.microsoft.com/office/powerpoint/2010/main" val="22253089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frodi informatiche - Esempi </a:t>
            </a:r>
          </a:p>
        </p:txBody>
      </p:sp>
      <p:sp>
        <p:nvSpPr>
          <p:cNvPr id="11" name="Text Box 6"/>
          <p:cNvSpPr txBox="1">
            <a:spLocks noChangeArrowheads="1"/>
          </p:cNvSpPr>
          <p:nvPr/>
        </p:nvSpPr>
        <p:spPr bwMode="auto">
          <a:xfrm>
            <a:off x="414743" y="1124744"/>
            <a:ext cx="8322696" cy="784830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Oggigiorno esistono una pluralità di frodi che quotidianamente colpiscono sistemi informatici e singoli computer a livello globale. Le tecniche più diffuse sono le seguenti:</a:t>
            </a:r>
          </a:p>
          <a:p>
            <a:pPr algn="just">
              <a:lnSpc>
                <a:spcPct val="120000"/>
              </a:lnSpc>
              <a:defRPr/>
            </a:pPr>
            <a:endParaRPr lang="it-IT" sz="2000" b="1" dirty="0" smtClean="0">
              <a:cs typeface="Arial" charset="0"/>
            </a:endParaRPr>
          </a:p>
          <a:p>
            <a:pPr algn="just">
              <a:lnSpc>
                <a:spcPct val="120000"/>
              </a:lnSpc>
              <a:defRPr/>
            </a:pPr>
            <a:r>
              <a:rPr lang="it-IT" sz="2000" b="1" dirty="0" err="1" smtClean="0">
                <a:cs typeface="Arial" charset="0"/>
              </a:rPr>
              <a:t>Skimmer</a:t>
            </a:r>
            <a:r>
              <a:rPr lang="it-IT" sz="2000" dirty="0">
                <a:cs typeface="Arial" charset="0"/>
              </a:rPr>
              <a:t>: </a:t>
            </a:r>
            <a:r>
              <a:rPr lang="it-IT" sz="2000" dirty="0" smtClean="0">
                <a:cs typeface="Arial" charset="0"/>
              </a:rPr>
              <a:t>si tratta della tradizionale frode utilizzando un dispositivo </a:t>
            </a:r>
            <a:r>
              <a:rPr lang="it-IT" sz="2000" dirty="0">
                <a:cs typeface="Arial" charset="0"/>
              </a:rPr>
              <a:t>capace di </a:t>
            </a:r>
            <a:r>
              <a:rPr lang="it-IT" sz="2000" dirty="0" smtClean="0">
                <a:cs typeface="Arial" charset="0"/>
              </a:rPr>
              <a:t>leggere, </a:t>
            </a:r>
            <a:r>
              <a:rPr lang="it-IT" sz="2000" dirty="0">
                <a:cs typeface="Arial" charset="0"/>
              </a:rPr>
              <a:t>e in certi casi </a:t>
            </a:r>
            <a:r>
              <a:rPr lang="it-IT" sz="2000" dirty="0" smtClean="0">
                <a:cs typeface="Arial" charset="0"/>
              </a:rPr>
              <a:t>d immagazzinare </a:t>
            </a:r>
            <a:r>
              <a:rPr lang="it-IT" sz="2000" dirty="0">
                <a:cs typeface="Arial" charset="0"/>
              </a:rPr>
              <a:t>su una </a:t>
            </a:r>
            <a:r>
              <a:rPr lang="it-IT" sz="2000" dirty="0" smtClean="0">
                <a:cs typeface="Arial" charset="0"/>
              </a:rPr>
              <a:t>memoria, i </a:t>
            </a:r>
            <a:r>
              <a:rPr lang="it-IT" sz="2000" dirty="0">
                <a:cs typeface="Arial" charset="0"/>
              </a:rPr>
              <a:t>dati della banda magnetica dei badge</a:t>
            </a:r>
            <a:r>
              <a:rPr lang="it-IT" sz="2000" dirty="0" smtClean="0">
                <a:cs typeface="Arial" charset="0"/>
              </a:rPr>
              <a:t>. Questi dispositivi vengono utilizzati solitamente per commettere </a:t>
            </a:r>
            <a:r>
              <a:rPr lang="it-IT" sz="2000" dirty="0">
                <a:cs typeface="Arial" charset="0"/>
              </a:rPr>
              <a:t>attività criminose a danno dei titolari di carte di </a:t>
            </a:r>
            <a:r>
              <a:rPr lang="it-IT" sz="2000" dirty="0" smtClean="0">
                <a:cs typeface="Arial" charset="0"/>
              </a:rPr>
              <a:t>credito. Essi infatti possono essere utilizzati sia per leggere direttamente le carte che vengono utilizzate come mezzo di pagamento (es. il malfattore approfitta della disponibilità della carta utilizzata per il pagamento in un esercizio – al ristorante o in un negozio – per fare una copia dei dati contenuti </a:t>
            </a:r>
            <a:r>
              <a:rPr lang="it-IT" sz="2000" dirty="0">
                <a:cs typeface="Arial" charset="0"/>
              </a:rPr>
              <a:t>nel badge a danno dell'ignaro </a:t>
            </a:r>
            <a:r>
              <a:rPr lang="it-IT" sz="2000" dirty="0" smtClean="0">
                <a:cs typeface="Arial" charset="0"/>
              </a:rPr>
              <a:t>titolare), sia vengono installati direttamente sugli ATM o nelle stazioni di rifornimento, appositamente camuffati per non essere notati, </a:t>
            </a:r>
            <a:r>
              <a:rPr lang="it-IT" sz="2000" dirty="0">
                <a:cs typeface="Arial" charset="0"/>
              </a:rPr>
              <a:t>in corrispondenza della feritoia di inserimento della carta</a:t>
            </a:r>
            <a:r>
              <a:rPr lang="it-IT" sz="2000" dirty="0" smtClean="0">
                <a:cs typeface="Arial" charset="0"/>
              </a:rPr>
              <a:t>. Una volta che l'utente utilizza una carta, la banda magnetica viene letta dallo </a:t>
            </a:r>
            <a:r>
              <a:rPr lang="it-IT" sz="2000" dirty="0" err="1" smtClean="0">
                <a:cs typeface="Arial" charset="0"/>
              </a:rPr>
              <a:t>skimmer</a:t>
            </a:r>
            <a:r>
              <a:rPr lang="it-IT" sz="2000" dirty="0" smtClean="0">
                <a:cs typeface="Arial" charset="0"/>
              </a:rPr>
              <a:t>, che trasmette i dati o li copia su una memoria. In questi casi, al fianco dello </a:t>
            </a:r>
            <a:r>
              <a:rPr lang="it-IT" sz="2000" dirty="0" err="1" smtClean="0">
                <a:cs typeface="Arial" charset="0"/>
              </a:rPr>
              <a:t>skimmer</a:t>
            </a:r>
            <a:r>
              <a:rPr lang="it-IT" sz="2000" dirty="0" smtClean="0">
                <a:cs typeface="Arial" charset="0"/>
              </a:rPr>
              <a:t>, viene posizionata anche una microcamera oppure una tastiera clone sopra quella originale, in modo da poter conoscere anche il codice segreto di utilizzo della carta.</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64</a:t>
            </a:fld>
            <a:endParaRPr lang="it-IT" dirty="0"/>
          </a:p>
        </p:txBody>
      </p:sp>
    </p:spTree>
    <p:extLst>
      <p:ext uri="{BB962C8B-B14F-4D97-AF65-F5344CB8AC3E}">
        <p14:creationId xmlns:p14="http://schemas.microsoft.com/office/powerpoint/2010/main" val="5988056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frodi informatiche - Esempi </a:t>
            </a: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La </a:t>
            </a:r>
            <a:r>
              <a:rPr lang="it-IT" sz="2000" dirty="0">
                <a:cs typeface="Arial" charset="0"/>
              </a:rPr>
              <a:t>clonazione delle carte </a:t>
            </a:r>
            <a:r>
              <a:rPr lang="it-IT" sz="2000" dirty="0" smtClean="0">
                <a:cs typeface="Arial" charset="0"/>
              </a:rPr>
              <a:t>con </a:t>
            </a:r>
            <a:r>
              <a:rPr lang="it-IT" sz="2000" dirty="0">
                <a:cs typeface="Arial" charset="0"/>
              </a:rPr>
              <a:t>questa tecnica dovrebbe </a:t>
            </a:r>
            <a:r>
              <a:rPr lang="it-IT" sz="2000" dirty="0" smtClean="0">
                <a:cs typeface="Arial" charset="0"/>
              </a:rPr>
              <a:t>tuttavia andare a sparire </a:t>
            </a:r>
            <a:r>
              <a:rPr lang="it-IT" sz="2000" dirty="0">
                <a:cs typeface="Arial" charset="0"/>
              </a:rPr>
              <a:t>con la sostituzione </a:t>
            </a:r>
            <a:r>
              <a:rPr lang="it-IT" sz="2000" dirty="0" smtClean="0">
                <a:cs typeface="Arial" charset="0"/>
              </a:rPr>
              <a:t>delle tessere a </a:t>
            </a:r>
            <a:r>
              <a:rPr lang="it-IT" sz="2000" dirty="0">
                <a:cs typeface="Arial" charset="0"/>
              </a:rPr>
              <a:t>banda magnetica con </a:t>
            </a:r>
            <a:r>
              <a:rPr lang="it-IT" sz="2000" dirty="0" smtClean="0">
                <a:cs typeface="Arial" charset="0"/>
              </a:rPr>
              <a:t>quelle dotate di </a:t>
            </a:r>
            <a:r>
              <a:rPr lang="it-IT" sz="2000" dirty="0">
                <a:cs typeface="Arial" charset="0"/>
              </a:rPr>
              <a:t>microchip</a:t>
            </a:r>
            <a:r>
              <a:rPr lang="it-IT" sz="2000" dirty="0" smtClean="0">
                <a:cs typeface="Arial" charset="0"/>
              </a:rPr>
              <a:t>. La nascita delle carte </a:t>
            </a:r>
            <a:r>
              <a:rPr lang="it-IT" sz="2000" dirty="0" err="1" smtClean="0">
                <a:cs typeface="Arial" charset="0"/>
              </a:rPr>
              <a:t>contactless</a:t>
            </a:r>
            <a:r>
              <a:rPr lang="it-IT" sz="2000" dirty="0" smtClean="0">
                <a:cs typeface="Arial" charset="0"/>
              </a:rPr>
              <a:t>, tuttavia, fa sorgere nuovi pericoli. Tali carte, infatti, sono di solito impostate per autorizzare pagamenti di importi limitati (alcune decine di euro) mediante il solo contatto con il lettore, senza la necessità di inserire alcun codice segreto da parte dell'utente. I malintenzionati, quindi, sfruttando questa caratteristica, si dotano di lettori portatili e, specialmente in zone affollate, li avvicinano alle borse e alle tasche delle varie persone intorno, nella speranza di catturare alcune carte attive.</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65</a:t>
            </a:fld>
            <a:endParaRPr lang="it-IT" dirty="0"/>
          </a:p>
        </p:txBody>
      </p:sp>
    </p:spTree>
    <p:extLst>
      <p:ext uri="{BB962C8B-B14F-4D97-AF65-F5344CB8AC3E}">
        <p14:creationId xmlns:p14="http://schemas.microsoft.com/office/powerpoint/2010/main" val="16841834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frodi informatiche - Esempi </a:t>
            </a: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Sebbene siamo portati a pensare che tali tipologie di frodi informatiche abbiamo l'obiettivo di sottrarre denaro al malcapitato, accedendo direttamente ai suoi conti online o clonandone le carte di pagamento, questo non è l'unico scopo dei malintenzionati. </a:t>
            </a:r>
          </a:p>
          <a:p>
            <a:pPr algn="just">
              <a:lnSpc>
                <a:spcPct val="120000"/>
              </a:lnSpc>
              <a:defRPr/>
            </a:pPr>
            <a:r>
              <a:rPr lang="it-IT" sz="2000" dirty="0">
                <a:cs typeface="Arial" charset="0"/>
              </a:rPr>
              <a:t>Nella maggior parte dei casi, la frode ha invece l'obiettivo di raccogliere i dati sensibili del malcapitato, in modo da usare la sua identità per </a:t>
            </a:r>
            <a:r>
              <a:rPr lang="it-IT" sz="2000" dirty="0" smtClean="0">
                <a:cs typeface="Arial" charset="0"/>
              </a:rPr>
              <a:t>successive frodi </a:t>
            </a:r>
            <a:r>
              <a:rPr lang="it-IT" sz="2000" dirty="0">
                <a:cs typeface="Arial" charset="0"/>
              </a:rPr>
              <a:t>future.</a:t>
            </a:r>
          </a:p>
          <a:p>
            <a:pPr algn="just">
              <a:lnSpc>
                <a:spcPct val="120000"/>
              </a:lnSpc>
              <a:defRPr/>
            </a:pPr>
            <a:r>
              <a:rPr lang="it-IT" sz="2000" dirty="0" smtClean="0">
                <a:cs typeface="Arial" charset="0"/>
              </a:rPr>
              <a:t>Ecco perché i ladri più esperti utilizzano metodologie simili per clonare carte con bande magnetiche di altro tipo (es. pass aziendali), in modo da ottenere l'autorizzazione per l'accesso ad aree fisiche o reti informatiche. </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66</a:t>
            </a:fld>
            <a:endParaRPr lang="it-IT" dirty="0"/>
          </a:p>
        </p:txBody>
      </p:sp>
    </p:spTree>
    <p:extLst>
      <p:ext uri="{BB962C8B-B14F-4D97-AF65-F5344CB8AC3E}">
        <p14:creationId xmlns:p14="http://schemas.microsoft.com/office/powerpoint/2010/main" val="19811009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frodi </a:t>
            </a:r>
            <a:r>
              <a:rPr lang="it-IT" sz="2400" b="1" dirty="0" smtClean="0">
                <a:solidFill>
                  <a:srgbClr val="F26200"/>
                </a:solidFill>
                <a:latin typeface="Georgia" panose="02040502050405020303" pitchFamily="18" charset="0"/>
              </a:rPr>
              <a:t>informatiche - Esempi </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Esistono tuttavia altre modalità di frodi informatiche tese a sottrarre denaro o dati sensibili. Ne sono un esempio i dialer, il </a:t>
            </a:r>
            <a:r>
              <a:rPr lang="it-IT" sz="2000" dirty="0" err="1" smtClean="0">
                <a:cs typeface="Arial" charset="0"/>
              </a:rPr>
              <a:t>phishing</a:t>
            </a:r>
            <a:r>
              <a:rPr lang="it-IT" sz="2000" dirty="0" smtClean="0">
                <a:cs typeface="Arial" charset="0"/>
              </a:rPr>
              <a:t> ed il </a:t>
            </a:r>
            <a:r>
              <a:rPr lang="it-IT" sz="2000" dirty="0" err="1" smtClean="0">
                <a:cs typeface="Arial" charset="0"/>
              </a:rPr>
              <a:t>pharming</a:t>
            </a:r>
            <a:r>
              <a:rPr lang="it-IT" sz="2000" dirty="0" smtClean="0">
                <a:cs typeface="Arial" charset="0"/>
              </a:rPr>
              <a:t>.</a:t>
            </a:r>
            <a:endParaRPr lang="it-IT" sz="2000" dirty="0">
              <a:cs typeface="Arial" charset="0"/>
            </a:endParaRPr>
          </a:p>
          <a:p>
            <a:pPr algn="just">
              <a:lnSpc>
                <a:spcPct val="120000"/>
              </a:lnSpc>
              <a:defRPr/>
            </a:pPr>
            <a:endParaRPr lang="it-IT" sz="2000" b="1" dirty="0" smtClean="0">
              <a:cs typeface="Arial" charset="0"/>
            </a:endParaRPr>
          </a:p>
          <a:p>
            <a:pPr algn="just">
              <a:lnSpc>
                <a:spcPct val="120000"/>
              </a:lnSpc>
              <a:defRPr/>
            </a:pPr>
            <a:r>
              <a:rPr lang="it-IT" sz="2000" b="1" dirty="0" smtClean="0">
                <a:cs typeface="Arial" charset="0"/>
              </a:rPr>
              <a:t>Dialer </a:t>
            </a:r>
            <a:r>
              <a:rPr lang="it-IT" sz="2000" b="1" dirty="0">
                <a:cs typeface="Arial" charset="0"/>
              </a:rPr>
              <a:t>(per computer o cellulari)</a:t>
            </a:r>
            <a:r>
              <a:rPr lang="it-IT" sz="2000" dirty="0">
                <a:cs typeface="Arial" charset="0"/>
              </a:rPr>
              <a:t>: si tratta di un programma che altera i parametri della connessione a internet, cambiandone il numero telefonico originario e sostituendolo con un numero internazionale o a pagamento (in passato erano famosi i numeri di telefono con prefisso 899 per gli elevati costi di connessione). Parte di quello che </a:t>
            </a:r>
            <a:r>
              <a:rPr lang="it-IT" sz="2000" dirty="0" smtClean="0">
                <a:cs typeface="Arial" charset="0"/>
              </a:rPr>
              <a:t>l'utente </a:t>
            </a:r>
            <a:r>
              <a:rPr lang="it-IT" sz="2000" dirty="0">
                <a:cs typeface="Arial" charset="0"/>
              </a:rPr>
              <a:t>paga per queste telefonate viene infatti girato dall'operatore telefonico a una terza persona o società, quella che </a:t>
            </a:r>
            <a:r>
              <a:rPr lang="it-IT" sz="2000" dirty="0" smtClean="0">
                <a:cs typeface="Arial" charset="0"/>
              </a:rPr>
              <a:t>di solito dissemina </a:t>
            </a:r>
            <a:r>
              <a:rPr lang="it-IT" sz="2000" dirty="0">
                <a:cs typeface="Arial" charset="0"/>
              </a:rPr>
              <a:t>i dialer, con guadagni </a:t>
            </a:r>
            <a:r>
              <a:rPr lang="it-IT" sz="2000" dirty="0" smtClean="0">
                <a:cs typeface="Arial" charset="0"/>
              </a:rPr>
              <a:t>molto importanti. </a:t>
            </a:r>
            <a:r>
              <a:rPr lang="it-IT" sz="2000" dirty="0">
                <a:cs typeface="Arial" charset="0"/>
              </a:rPr>
              <a:t>Oggigiorno questa tecnica è pressoché scomparsa, anche perché gli operatori telefonici permettono il blocco delle numerazioni a pagamento o dei prefissi internazionali</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67</a:t>
            </a:fld>
            <a:endParaRPr lang="it-IT" dirty="0"/>
          </a:p>
        </p:txBody>
      </p:sp>
    </p:spTree>
    <p:extLst>
      <p:ext uri="{BB962C8B-B14F-4D97-AF65-F5344CB8AC3E}">
        <p14:creationId xmlns:p14="http://schemas.microsoft.com/office/powerpoint/2010/main" val="28524257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frodi informatiche - Esempi </a:t>
            </a:r>
          </a:p>
        </p:txBody>
      </p:sp>
      <p:sp>
        <p:nvSpPr>
          <p:cNvPr id="11" name="Text Box 6"/>
          <p:cNvSpPr txBox="1">
            <a:spLocks noChangeArrowheads="1"/>
          </p:cNvSpPr>
          <p:nvPr/>
        </p:nvSpPr>
        <p:spPr bwMode="auto">
          <a:xfrm>
            <a:off x="414743" y="1124744"/>
            <a:ext cx="8322696" cy="267765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b="1" dirty="0" err="1" smtClean="0">
                <a:cs typeface="Arial" charset="0"/>
              </a:rPr>
              <a:t>Phishing</a:t>
            </a:r>
            <a:r>
              <a:rPr lang="it-IT" sz="2000" dirty="0">
                <a:cs typeface="Arial" charset="0"/>
              </a:rPr>
              <a:t>: </a:t>
            </a:r>
            <a:r>
              <a:rPr lang="it-IT" sz="2000" dirty="0" smtClean="0">
                <a:cs typeface="Arial" charset="0"/>
              </a:rPr>
              <a:t>è un tentativo </a:t>
            </a:r>
            <a:r>
              <a:rPr lang="it-IT" sz="2000" dirty="0">
                <a:cs typeface="Arial" charset="0"/>
              </a:rPr>
              <a:t>di frode </a:t>
            </a:r>
            <a:r>
              <a:rPr lang="it-IT" sz="2000" dirty="0" smtClean="0">
                <a:cs typeface="Arial" charset="0"/>
              </a:rPr>
              <a:t>molto comune, messo in </a:t>
            </a:r>
            <a:r>
              <a:rPr lang="it-IT" sz="2000" dirty="0">
                <a:cs typeface="Arial" charset="0"/>
              </a:rPr>
              <a:t>pratica attraverso </a:t>
            </a:r>
            <a:r>
              <a:rPr lang="it-IT" sz="2000" dirty="0" smtClean="0">
                <a:cs typeface="Arial" charset="0"/>
              </a:rPr>
              <a:t>internet </a:t>
            </a:r>
            <a:r>
              <a:rPr lang="it-IT" sz="2000" dirty="0">
                <a:cs typeface="Arial" charset="0"/>
              </a:rPr>
              <a:t>che ha come unico scopo quello di </a:t>
            </a:r>
            <a:r>
              <a:rPr lang="it-IT" sz="2000" dirty="0" smtClean="0">
                <a:cs typeface="Arial" charset="0"/>
              </a:rPr>
              <a:t>sottrarre </a:t>
            </a:r>
            <a:r>
              <a:rPr lang="it-IT" sz="2000" dirty="0">
                <a:cs typeface="Arial" charset="0"/>
              </a:rPr>
              <a:t>informazioni riservate e sensibili </a:t>
            </a:r>
            <a:r>
              <a:rPr lang="it-IT" sz="2000" dirty="0" smtClean="0">
                <a:cs typeface="Arial" charset="0"/>
              </a:rPr>
              <a:t>come ad esempio username</a:t>
            </a:r>
            <a:r>
              <a:rPr lang="it-IT" sz="2000" dirty="0">
                <a:cs typeface="Arial" charset="0"/>
              </a:rPr>
              <a:t>, password, codici di accesso, numeri </a:t>
            </a:r>
            <a:r>
              <a:rPr lang="it-IT" sz="2000" dirty="0" smtClean="0">
                <a:cs typeface="Arial" charset="0"/>
              </a:rPr>
              <a:t>di conti bancari o delle carte </a:t>
            </a:r>
            <a:r>
              <a:rPr lang="it-IT" sz="2000" dirty="0">
                <a:cs typeface="Arial" charset="0"/>
              </a:rPr>
              <a:t>di </a:t>
            </a:r>
            <a:r>
              <a:rPr lang="it-IT" sz="2000" dirty="0" smtClean="0">
                <a:cs typeface="Arial" charset="0"/>
              </a:rPr>
              <a:t>credito, … Si attua di solito creando un sito "clone", molto simile rispetto al sito originale, ma identico a prima vista, su cui indirizzare i vari utenti nella speranza che inseriscano i propri dati sensibili.</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68</a:t>
            </a:fld>
            <a:endParaRPr lang="it-IT" dirty="0"/>
          </a:p>
        </p:txBody>
      </p:sp>
    </p:spTree>
    <p:extLst>
      <p:ext uri="{BB962C8B-B14F-4D97-AF65-F5344CB8AC3E}">
        <p14:creationId xmlns:p14="http://schemas.microsoft.com/office/powerpoint/2010/main" val="30313449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Le frodi informatiche - Esempi </a:t>
            </a:r>
          </a:p>
        </p:txBody>
      </p:sp>
      <p:sp>
        <p:nvSpPr>
          <p:cNvPr id="11" name="Text Box 6"/>
          <p:cNvSpPr txBox="1">
            <a:spLocks noChangeArrowheads="1"/>
          </p:cNvSpPr>
          <p:nvPr/>
        </p:nvSpPr>
        <p:spPr bwMode="auto">
          <a:xfrm>
            <a:off x="414743" y="1124744"/>
            <a:ext cx="8322696" cy="378565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b="1" dirty="0" err="1" smtClean="0">
                <a:cs typeface="Arial" charset="0"/>
              </a:rPr>
              <a:t>Pharming</a:t>
            </a:r>
            <a:r>
              <a:rPr lang="it-IT" sz="2000" dirty="0">
                <a:cs typeface="Arial" charset="0"/>
              </a:rPr>
              <a:t>: </a:t>
            </a:r>
            <a:r>
              <a:rPr lang="it-IT" sz="2000" dirty="0" smtClean="0">
                <a:cs typeface="Arial" charset="0"/>
              </a:rPr>
              <a:t>è una </a:t>
            </a:r>
            <a:r>
              <a:rPr lang="it-IT" sz="2000" dirty="0">
                <a:cs typeface="Arial" charset="0"/>
              </a:rPr>
              <a:t>tecnica di cracking, utilizzata per ottenere l'accesso ad informazioni </a:t>
            </a:r>
            <a:r>
              <a:rPr lang="it-IT" sz="2000" dirty="0" smtClean="0">
                <a:cs typeface="Arial" charset="0"/>
              </a:rPr>
              <a:t>personali </a:t>
            </a:r>
            <a:r>
              <a:rPr lang="it-IT" sz="2000" dirty="0">
                <a:cs typeface="Arial" charset="0"/>
              </a:rPr>
              <a:t>e riservate, con varie finalità. L'obiettivo </a:t>
            </a:r>
            <a:r>
              <a:rPr lang="it-IT" sz="2000" dirty="0" smtClean="0">
                <a:cs typeface="Arial" charset="0"/>
              </a:rPr>
              <a:t>del </a:t>
            </a:r>
            <a:r>
              <a:rPr lang="it-IT" sz="2000" dirty="0" err="1">
                <a:cs typeface="Arial" charset="0"/>
              </a:rPr>
              <a:t>pharming</a:t>
            </a:r>
            <a:r>
              <a:rPr lang="it-IT" sz="2000" dirty="0">
                <a:cs typeface="Arial" charset="0"/>
              </a:rPr>
              <a:t> è il medesimo del </a:t>
            </a:r>
            <a:r>
              <a:rPr lang="it-IT" sz="2000" dirty="0" err="1">
                <a:cs typeface="Arial" charset="0"/>
              </a:rPr>
              <a:t>phishing</a:t>
            </a:r>
            <a:r>
              <a:rPr lang="it-IT" sz="2000" dirty="0">
                <a:cs typeface="Arial" charset="0"/>
              </a:rPr>
              <a:t>, ovvero indirizzare </a:t>
            </a:r>
            <a:r>
              <a:rPr lang="it-IT" sz="2000" dirty="0" smtClean="0">
                <a:cs typeface="Arial" charset="0"/>
              </a:rPr>
              <a:t>le vittime </a:t>
            </a:r>
            <a:r>
              <a:rPr lang="it-IT" sz="2000" dirty="0">
                <a:cs typeface="Arial" charset="0"/>
              </a:rPr>
              <a:t>verso un server web "clone" attrezzato per </a:t>
            </a:r>
            <a:r>
              <a:rPr lang="it-IT" sz="2000" dirty="0" smtClean="0">
                <a:cs typeface="Arial" charset="0"/>
              </a:rPr>
              <a:t>catturare </a:t>
            </a:r>
            <a:r>
              <a:rPr lang="it-IT" sz="2000" dirty="0">
                <a:cs typeface="Arial" charset="0"/>
              </a:rPr>
              <a:t>i dati personali </a:t>
            </a:r>
            <a:r>
              <a:rPr lang="it-IT" sz="2000" dirty="0" smtClean="0">
                <a:cs typeface="Arial" charset="0"/>
              </a:rPr>
              <a:t>dei malcapitati. In questo caso, tuttavia, il malintenzionato opera delle modifiche a livello tecnico-informatico, modificando direttamente le associazioni presenti nel server. In questo caso, quindi, l'utente è convinto di accedere al dominio originale, in quanto da un punto di vista tecnico tutto è corretto, mentre in realtà è stato reindirizzato verso un sito "clone".</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69</a:t>
            </a:fld>
            <a:endParaRPr lang="it-IT" dirty="0"/>
          </a:p>
        </p:txBody>
      </p:sp>
    </p:spTree>
    <p:extLst>
      <p:ext uri="{BB962C8B-B14F-4D97-AF65-F5344CB8AC3E}">
        <p14:creationId xmlns:p14="http://schemas.microsoft.com/office/powerpoint/2010/main" val="3576766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Introduzione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Questa </a:t>
            </a:r>
            <a:r>
              <a:rPr lang="it-IT" sz="2000" dirty="0">
                <a:cs typeface="Arial" charset="0"/>
              </a:rPr>
              <a:t>vulnerabilità della rete è in gran parte una diretta conseguenza dell'architettura che supporta </a:t>
            </a:r>
            <a:r>
              <a:rPr lang="it-IT" sz="2000" dirty="0" smtClean="0">
                <a:cs typeface="Arial" charset="0"/>
              </a:rPr>
              <a:t>internet</a:t>
            </a:r>
            <a:r>
              <a:rPr lang="it-IT" sz="2000" dirty="0">
                <a:cs typeface="Arial" charset="0"/>
              </a:rPr>
              <a:t>; la rete infatti non è stata progettata </a:t>
            </a:r>
            <a:r>
              <a:rPr lang="it-IT" sz="2000" dirty="0" smtClean="0">
                <a:cs typeface="Arial" charset="0"/>
              </a:rPr>
              <a:t>in origine per proteggere </a:t>
            </a:r>
            <a:r>
              <a:rPr lang="it-IT" sz="2000" dirty="0">
                <a:cs typeface="Arial" charset="0"/>
              </a:rPr>
              <a:t>i dati </a:t>
            </a:r>
            <a:r>
              <a:rPr lang="it-IT" sz="2000" dirty="0" smtClean="0">
                <a:cs typeface="Arial" charset="0"/>
              </a:rPr>
              <a:t>degli </a:t>
            </a:r>
            <a:r>
              <a:rPr lang="it-IT" sz="2000" dirty="0">
                <a:cs typeface="Arial" charset="0"/>
              </a:rPr>
              <a:t>utenti ad essa connessi</a:t>
            </a:r>
            <a:r>
              <a:rPr lang="it-IT" sz="2000" dirty="0" smtClean="0">
                <a:cs typeface="Arial" charset="0"/>
              </a:rPr>
              <a:t>, ma per facilitare gli scambi fra i vari individui. </a:t>
            </a:r>
            <a:endParaRPr lang="it-IT" sz="2000" dirty="0">
              <a:cs typeface="Arial" charset="0"/>
            </a:endParaRPr>
          </a:p>
          <a:p>
            <a:pPr algn="just">
              <a:lnSpc>
                <a:spcPct val="120000"/>
              </a:lnSpc>
              <a:defRPr/>
            </a:pPr>
            <a:r>
              <a:rPr lang="it-IT" sz="2000" dirty="0">
                <a:cs typeface="Arial" charset="0"/>
              </a:rPr>
              <a:t>Fin dall’inizio, infatti, internet è stato progettato per essere aperto, adatto alla condivisione di dati, e per mettere in contatto le persone. Solo dopo, a fatti (illeciti) ormai compiuti, ci si è sempre preoccupati di </a:t>
            </a:r>
            <a:r>
              <a:rPr lang="it-IT" sz="2000" dirty="0" smtClean="0">
                <a:cs typeface="Arial" charset="0"/>
              </a:rPr>
              <a:t>definire </a:t>
            </a:r>
            <a:r>
              <a:rPr lang="it-IT" sz="2000" dirty="0">
                <a:cs typeface="Arial" charset="0"/>
              </a:rPr>
              <a:t>nuove modalità di protezione delle informazioni e degli utenti. Costi significativi, legati alla perdita dei </a:t>
            </a:r>
            <a:r>
              <a:rPr lang="it-IT" sz="2000" dirty="0" smtClean="0">
                <a:cs typeface="Arial" charset="0"/>
              </a:rPr>
              <a:t>dati o alla reputazione danneggiata</a:t>
            </a:r>
            <a:r>
              <a:rPr lang="it-IT" sz="2000" dirty="0">
                <a:cs typeface="Arial" charset="0"/>
              </a:rPr>
              <a:t>, vengono giornalmente pagati da migliaia di vittime, che vedono sottratti dati sensibili, </a:t>
            </a:r>
            <a:r>
              <a:rPr lang="it-IT" sz="2000" dirty="0" smtClean="0">
                <a:cs typeface="Arial" charset="0"/>
              </a:rPr>
              <a:t>quali numeri di conti </a:t>
            </a:r>
            <a:r>
              <a:rPr lang="it-IT" sz="2000" dirty="0">
                <a:cs typeface="Arial" charset="0"/>
              </a:rPr>
              <a:t>correnti o </a:t>
            </a:r>
            <a:r>
              <a:rPr lang="it-IT" sz="2000" dirty="0" smtClean="0">
                <a:cs typeface="Arial" charset="0"/>
              </a:rPr>
              <a:t>di </a:t>
            </a:r>
            <a:r>
              <a:rPr lang="it-IT" sz="2000" dirty="0">
                <a:cs typeface="Arial" charset="0"/>
              </a:rPr>
              <a:t>carte di credito, nonché nomi utente e password dei vari account e servizi </a:t>
            </a:r>
            <a:r>
              <a:rPr lang="it-IT" sz="2000" dirty="0" smtClean="0">
                <a:cs typeface="Arial" charset="0"/>
              </a:rPr>
              <a:t>online utilizzati</a:t>
            </a:r>
            <a:r>
              <a:rPr lang="it-IT" sz="2000" dirty="0">
                <a:cs typeface="Arial" charset="0"/>
              </a:rPr>
              <a:t>. I criminali sono infatti in attesa che un utente, un’azienda o un </a:t>
            </a:r>
            <a:r>
              <a:rPr lang="it-IT" sz="2000" dirty="0" smtClean="0">
                <a:cs typeface="Arial" charset="0"/>
              </a:rPr>
              <a:t>governo </a:t>
            </a:r>
            <a:r>
              <a:rPr lang="it-IT" sz="2000" dirty="0">
                <a:cs typeface="Arial" charset="0"/>
              </a:rPr>
              <a:t>commetta un </a:t>
            </a:r>
            <a:r>
              <a:rPr lang="it-IT" sz="2000" dirty="0" smtClean="0">
                <a:cs typeface="Arial" charset="0"/>
              </a:rPr>
              <a:t>errore, </a:t>
            </a:r>
            <a:r>
              <a:rPr lang="it-IT" sz="2000" dirty="0">
                <a:cs typeface="Arial" charset="0"/>
              </a:rPr>
              <a:t>per avere </a:t>
            </a:r>
            <a:r>
              <a:rPr lang="it-IT" sz="2000" dirty="0" smtClean="0">
                <a:cs typeface="Arial" charset="0"/>
              </a:rPr>
              <a:t>quindi accesso </a:t>
            </a:r>
            <a:r>
              <a:rPr lang="it-IT" sz="2000" dirty="0">
                <a:cs typeface="Arial" charset="0"/>
              </a:rPr>
              <a:t>alle informazioni che stanno cercando, di solito utilizzando software nascosti (</a:t>
            </a:r>
            <a:r>
              <a:rPr lang="it-IT" sz="2000" dirty="0" err="1">
                <a:cs typeface="Arial" charset="0"/>
              </a:rPr>
              <a:t>malware</a:t>
            </a:r>
            <a:r>
              <a:rPr lang="it-IT" sz="2000" dirty="0">
                <a:cs typeface="Arial" charset="0"/>
              </a:rPr>
              <a:t>) che si installano </a:t>
            </a:r>
            <a:r>
              <a:rPr lang="it-IT" sz="2000" dirty="0" smtClean="0">
                <a:cs typeface="Arial" charset="0"/>
              </a:rPr>
              <a:t>sui computer e sugli altri dispositivi degli utenti a loro completa </a:t>
            </a:r>
            <a:r>
              <a:rPr lang="it-IT" sz="2000" dirty="0">
                <a:cs typeface="Arial" charset="0"/>
              </a:rPr>
              <a:t>insaputa.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7</a:t>
            </a:fld>
            <a:endParaRPr lang="it-IT" dirty="0"/>
          </a:p>
        </p:txBody>
      </p:sp>
    </p:spTree>
    <p:extLst>
      <p:ext uri="{BB962C8B-B14F-4D97-AF65-F5344CB8AC3E}">
        <p14:creationId xmlns:p14="http://schemas.microsoft.com/office/powerpoint/2010/main" val="18262136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Pagamenti online - Esempi di frode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00164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La </a:t>
            </a:r>
            <a:r>
              <a:rPr lang="it-IT" sz="2000" dirty="0">
                <a:cs typeface="Arial" charset="0"/>
              </a:rPr>
              <a:t>costante diffusione dei metodi dei pagamenti online per </a:t>
            </a:r>
            <a:r>
              <a:rPr lang="it-IT" sz="2000" dirty="0" smtClean="0">
                <a:cs typeface="Arial" charset="0"/>
              </a:rPr>
              <a:t>l’acquisto </a:t>
            </a:r>
            <a:r>
              <a:rPr lang="it-IT" sz="2000" dirty="0">
                <a:cs typeface="Arial" charset="0"/>
              </a:rPr>
              <a:t>diretto di beni (</a:t>
            </a:r>
            <a:r>
              <a:rPr lang="it-IT" sz="2000" dirty="0" smtClean="0">
                <a:cs typeface="Arial" charset="0"/>
              </a:rPr>
              <a:t>es. pagamenti su </a:t>
            </a:r>
            <a:r>
              <a:rPr lang="it-IT" sz="2000" dirty="0">
                <a:cs typeface="Arial" charset="0"/>
              </a:rPr>
              <a:t>portali di </a:t>
            </a:r>
            <a:r>
              <a:rPr lang="it-IT" sz="2000" dirty="0" smtClean="0">
                <a:cs typeface="Arial" charset="0"/>
              </a:rPr>
              <a:t>e-commerce, acquisto di ricariche telefoniche, …) o l'acquisto </a:t>
            </a:r>
            <a:r>
              <a:rPr lang="it-IT" sz="2000" dirty="0">
                <a:cs typeface="Arial" charset="0"/>
              </a:rPr>
              <a:t>indiretto di beni tramite servizi “intermediari” (</a:t>
            </a:r>
            <a:r>
              <a:rPr lang="it-IT" sz="2000" dirty="0" smtClean="0">
                <a:cs typeface="Arial" charset="0"/>
              </a:rPr>
              <a:t>es. </a:t>
            </a:r>
            <a:r>
              <a:rPr lang="it-IT" sz="2000" dirty="0">
                <a:cs typeface="Arial" charset="0"/>
              </a:rPr>
              <a:t>pagamento </a:t>
            </a:r>
            <a:r>
              <a:rPr lang="it-IT" sz="2000" dirty="0" smtClean="0">
                <a:cs typeface="Arial" charset="0"/>
              </a:rPr>
              <a:t>mediante </a:t>
            </a:r>
            <a:r>
              <a:rPr lang="it-IT" sz="2000" dirty="0" err="1" smtClean="0">
                <a:cs typeface="Arial" charset="0"/>
              </a:rPr>
              <a:t>Paypal</a:t>
            </a:r>
            <a:r>
              <a:rPr lang="it-IT" sz="2000" dirty="0" smtClean="0">
                <a:cs typeface="Arial" charset="0"/>
              </a:rPr>
              <a:t>), nonché il </a:t>
            </a:r>
            <a:r>
              <a:rPr lang="it-IT" sz="2000" dirty="0">
                <a:cs typeface="Arial" charset="0"/>
              </a:rPr>
              <a:t>trasferimento di denaro tra </a:t>
            </a:r>
            <a:r>
              <a:rPr lang="it-IT" sz="2000" dirty="0" smtClean="0">
                <a:cs typeface="Arial" charset="0"/>
              </a:rPr>
              <a:t>verso conti differenti o fra più soggetti (es. mediante servizi di </a:t>
            </a:r>
            <a:r>
              <a:rPr lang="it-IT" sz="2000" dirty="0" err="1">
                <a:cs typeface="Arial" charset="0"/>
              </a:rPr>
              <a:t>money</a:t>
            </a:r>
            <a:r>
              <a:rPr lang="it-IT" sz="2000" dirty="0">
                <a:cs typeface="Arial" charset="0"/>
              </a:rPr>
              <a:t> </a:t>
            </a:r>
            <a:r>
              <a:rPr lang="it-IT" sz="2000" dirty="0" smtClean="0">
                <a:cs typeface="Arial" charset="0"/>
              </a:rPr>
              <a:t>transfer) ha </a:t>
            </a:r>
            <a:r>
              <a:rPr lang="it-IT" sz="2000" dirty="0">
                <a:cs typeface="Arial" charset="0"/>
              </a:rPr>
              <a:t>favorito lo sviluppo delle frodi, atti criminali finalizzati </a:t>
            </a:r>
            <a:r>
              <a:rPr lang="it-IT" sz="2000" dirty="0" smtClean="0">
                <a:cs typeface="Arial" charset="0"/>
              </a:rPr>
              <a:t>sia alla </a:t>
            </a:r>
            <a:r>
              <a:rPr lang="it-IT" sz="2000" dirty="0">
                <a:cs typeface="Arial" charset="0"/>
              </a:rPr>
              <a:t>sottrazione di denaro </a:t>
            </a:r>
            <a:r>
              <a:rPr lang="it-IT" sz="2000" dirty="0" smtClean="0">
                <a:cs typeface="Arial" charset="0"/>
              </a:rPr>
              <a:t>che </a:t>
            </a:r>
            <a:r>
              <a:rPr lang="it-IT" sz="2000" dirty="0">
                <a:cs typeface="Arial" charset="0"/>
              </a:rPr>
              <a:t>dell’identità del </a:t>
            </a:r>
            <a:r>
              <a:rPr lang="it-IT" sz="2000" dirty="0" smtClean="0">
                <a:cs typeface="Arial" charset="0"/>
              </a:rPr>
              <a:t>pagatore. </a:t>
            </a:r>
            <a:endParaRPr lang="it-IT" sz="2000" dirty="0">
              <a:cs typeface="Arial" charset="0"/>
            </a:endParaRP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Generalmente i tentativi di frode legati ai </a:t>
            </a:r>
            <a:r>
              <a:rPr lang="it-IT" sz="2000" dirty="0">
                <a:cs typeface="Arial" charset="0"/>
              </a:rPr>
              <a:t>pagamenti </a:t>
            </a:r>
            <a:r>
              <a:rPr lang="it-IT" sz="2000" dirty="0" smtClean="0">
                <a:cs typeface="Arial" charset="0"/>
              </a:rPr>
              <a:t>online hanno per oggetto servizi di riduzione dei debiti, offerte di lavoro da casa, intermediazioni immobiliari, offerte </a:t>
            </a:r>
            <a:r>
              <a:rPr lang="it-IT" sz="2000" dirty="0">
                <a:cs typeface="Arial" charset="0"/>
              </a:rPr>
              <a:t>di prova gratuite di </a:t>
            </a:r>
            <a:r>
              <a:rPr lang="it-IT" sz="2000" dirty="0" smtClean="0">
                <a:cs typeface="Arial" charset="0"/>
              </a:rPr>
              <a:t>prodotti, incasso di premi già vinti o di eredità da ricevere, la concessione di prestiti a condizioni fuori mercato. In queste truffe i malintenzionati chiedono l'invio di soldi in anticipo e/o la comunicazione dei dati personali dell'utente, in modo da poter erogare il servizio promesso, che, sappiamo bene, non verrà mai attuato.</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70</a:t>
            </a:fld>
            <a:endParaRPr lang="it-IT" dirty="0"/>
          </a:p>
        </p:txBody>
      </p:sp>
    </p:spTree>
    <p:extLst>
      <p:ext uri="{BB962C8B-B14F-4D97-AF65-F5344CB8AC3E}">
        <p14:creationId xmlns:p14="http://schemas.microsoft.com/office/powerpoint/2010/main" val="42254704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Pagamenti online - Esempi di frode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41632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Perché allora queste truffe continuano ad avere successo, sebbene gli schemi illeciti sottostanti siano facilmente individuabili? Molte di queste frodi sfruttano la psicologia delle persone, specie di quelle più bisognose, che vedono la possibilità di fare un "buon affare". Tuttavia, capita spesso che anche persone insospettabili cadano in tali truffe per distrazione o per pura curiosità: l'accesso a siti clone (c.d. </a:t>
            </a:r>
            <a:r>
              <a:rPr lang="it-IT" sz="2000" dirty="0" err="1" smtClean="0">
                <a:cs typeface="Arial" charset="0"/>
              </a:rPr>
              <a:t>fake</a:t>
            </a:r>
            <a:r>
              <a:rPr lang="it-IT" sz="2000" dirty="0" smtClean="0">
                <a:cs typeface="Arial" charset="0"/>
              </a:rPr>
              <a:t>) e la condivisione dei propri dati sensibili (es. credenziali di accesso, dati personali, …) può arrecare danni difficilmente immaginabili sia al diretto interessato, che alle persone che gli sono intorno.</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71</a:t>
            </a:fld>
            <a:endParaRPr lang="it-IT" dirty="0"/>
          </a:p>
        </p:txBody>
      </p:sp>
    </p:spTree>
    <p:extLst>
      <p:ext uri="{BB962C8B-B14F-4D97-AF65-F5344CB8AC3E}">
        <p14:creationId xmlns:p14="http://schemas.microsoft.com/office/powerpoint/2010/main" val="11601096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Pagamenti online - Esempi di frode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47897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cs typeface="Arial" charset="0"/>
              </a:rPr>
              <a:t>Lo sviluppo delle </a:t>
            </a:r>
            <a:r>
              <a:rPr lang="it-IT" sz="2000" dirty="0" smtClean="0">
                <a:cs typeface="Arial" charset="0"/>
              </a:rPr>
              <a:t>frodi volte alla </a:t>
            </a:r>
            <a:r>
              <a:rPr lang="it-IT" sz="2000" dirty="0">
                <a:cs typeface="Arial" charset="0"/>
              </a:rPr>
              <a:t>sottrazione di denaro </a:t>
            </a:r>
            <a:r>
              <a:rPr lang="it-IT" sz="2000" dirty="0" smtClean="0">
                <a:cs typeface="Arial" charset="0"/>
              </a:rPr>
              <a:t>ha </a:t>
            </a:r>
            <a:r>
              <a:rPr lang="it-IT" sz="2000" dirty="0">
                <a:cs typeface="Arial" charset="0"/>
              </a:rPr>
              <a:t>reso necessario ideare e </a:t>
            </a:r>
            <a:r>
              <a:rPr lang="it-IT" sz="2000" dirty="0" smtClean="0">
                <a:cs typeface="Arial" charset="0"/>
              </a:rPr>
              <a:t>implementare </a:t>
            </a:r>
            <a:r>
              <a:rPr lang="it-IT" sz="2000" dirty="0">
                <a:cs typeface="Arial" charset="0"/>
              </a:rPr>
              <a:t>soluzioni per la prevenzione, </a:t>
            </a:r>
            <a:r>
              <a:rPr lang="it-IT" sz="2000" dirty="0" smtClean="0">
                <a:cs typeface="Arial" charset="0"/>
              </a:rPr>
              <a:t>l'identificazione e </a:t>
            </a:r>
            <a:r>
              <a:rPr lang="it-IT" sz="2000" dirty="0">
                <a:cs typeface="Arial" charset="0"/>
              </a:rPr>
              <a:t>il contrasto </a:t>
            </a:r>
            <a:r>
              <a:rPr lang="it-IT" sz="2000" dirty="0" smtClean="0">
                <a:cs typeface="Arial" charset="0"/>
              </a:rPr>
              <a:t>di queste attività illecite. Oggi i singoli intermediari e i gestori dei circuiti hanno implementato soluzioni in grado di assicurare all'utente una protezione molto elevata contro l'utilizzo non autorizzato delle proprio denaro (es. blocco carta in caso di operazioni non usuali).</a:t>
            </a:r>
          </a:p>
          <a:p>
            <a:pPr algn="just">
              <a:lnSpc>
                <a:spcPct val="120000"/>
              </a:lnSpc>
              <a:defRPr/>
            </a:pPr>
            <a:endParaRPr lang="it-IT" sz="2000" dirty="0">
              <a:cs typeface="Arial" charset="0"/>
            </a:endParaRPr>
          </a:p>
          <a:p>
            <a:pPr algn="just">
              <a:lnSpc>
                <a:spcPct val="120000"/>
              </a:lnSpc>
              <a:defRPr/>
            </a:pPr>
            <a:r>
              <a:rPr lang="it-IT" sz="2000" dirty="0" smtClean="0">
                <a:cs typeface="Arial" charset="0"/>
              </a:rPr>
              <a:t>Le </a:t>
            </a:r>
            <a:r>
              <a:rPr lang="it-IT" sz="2000" dirty="0">
                <a:cs typeface="Arial" charset="0"/>
              </a:rPr>
              <a:t>soluzioni </a:t>
            </a:r>
            <a:r>
              <a:rPr lang="it-IT" sz="2000" dirty="0" smtClean="0">
                <a:cs typeface="Arial" charset="0"/>
              </a:rPr>
              <a:t>di </a:t>
            </a:r>
            <a:r>
              <a:rPr lang="it-IT" sz="2000" dirty="0">
                <a:cs typeface="Arial" charset="0"/>
              </a:rPr>
              <a:t>tutela </a:t>
            </a:r>
            <a:r>
              <a:rPr lang="it-IT" sz="2000" dirty="0" smtClean="0">
                <a:cs typeface="Arial" charset="0"/>
              </a:rPr>
              <a:t>sopra menzionate possono tuttavia fare ben poco contro la il rischio di furto di identità e di sottrazione di dati sensibili (es. credenziali di accesso) contenuti nei dispositivi degli utenti. Ecco perché ai metodi tecnici di protezione occorre affiancare alcune </a:t>
            </a:r>
            <a:r>
              <a:rPr lang="it-IT" sz="2000" dirty="0">
                <a:cs typeface="Arial" charset="0"/>
              </a:rPr>
              <a:t>buone norme di </a:t>
            </a:r>
            <a:r>
              <a:rPr lang="it-IT" sz="2000" dirty="0" smtClean="0">
                <a:cs typeface="Arial" charset="0"/>
              </a:rPr>
              <a:t>comportamento che l'utente deve mettere in atto per ridurre le probabilità di truffa e di intrusione, in modo particolare se il soggetto utilizza gli strumenti professionali (come il computer, il telefono o il </a:t>
            </a:r>
            <a:r>
              <a:rPr lang="it-IT" sz="2000" dirty="0" err="1" smtClean="0">
                <a:cs typeface="Arial" charset="0"/>
              </a:rPr>
              <a:t>tablet</a:t>
            </a:r>
            <a:r>
              <a:rPr lang="it-IT" sz="2000" dirty="0" smtClean="0">
                <a:cs typeface="Arial" charset="0"/>
              </a:rPr>
              <a:t>) anche per interessi personali. Ad esempio, l'acquisto online per motivi personali su un sito di origine dubbia, potrebbe comportare l'installazione inconsapevole </a:t>
            </a:r>
            <a:r>
              <a:rPr lang="it-IT" sz="2000" dirty="0">
                <a:cs typeface="Arial" charset="0"/>
              </a:rPr>
              <a:t>sul computer </a:t>
            </a:r>
            <a:r>
              <a:rPr lang="it-IT" sz="2000" dirty="0" smtClean="0">
                <a:cs typeface="Arial" charset="0"/>
              </a:rPr>
              <a:t>di programmi volti a sottrarre dati presenti sul disco rigido del pc, mettendo quindi a rischio anche le informazioni in esso contenute per motivi professionali.</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72</a:t>
            </a:fld>
            <a:endParaRPr lang="it-IT" dirty="0"/>
          </a:p>
        </p:txBody>
      </p:sp>
    </p:spTree>
    <p:extLst>
      <p:ext uri="{BB962C8B-B14F-4D97-AF65-F5344CB8AC3E}">
        <p14:creationId xmlns:p14="http://schemas.microsoft.com/office/powerpoint/2010/main" val="31942450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furto di identità</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38240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Il furto d'identità, consistente nella sottrazione di dati sensibili di carattere strettamente personale. In passato esso avveniva in maniera </a:t>
            </a:r>
            <a:r>
              <a:rPr lang="it-IT" sz="2000" dirty="0" err="1" smtClean="0">
                <a:cs typeface="Arial" charset="0"/>
              </a:rPr>
              <a:t>low-tech</a:t>
            </a:r>
            <a:r>
              <a:rPr lang="it-IT" sz="2000" dirty="0" smtClean="0">
                <a:cs typeface="Arial" charset="0"/>
              </a:rPr>
              <a:t> (rovistando ad esempio nella spazzatura alla ricerca di documenti bancari non triturati o rubando portafogli contenenti i dati della persona); oggi invece esistono modi molto più tecnologici e efficaci per entrare in possesso di tali dati. In particolare, i ladri utilizzano tecniche informatiche per accedere direttamente ai computer di singole persone o per fare breccia nei sistemi informatici di società di vario tipo e sottrarre in massa dati riferiti ad una pluralità di soggetti.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73</a:t>
            </a:fld>
            <a:endParaRPr lang="it-IT" dirty="0"/>
          </a:p>
        </p:txBody>
      </p:sp>
    </p:spTree>
    <p:extLst>
      <p:ext uri="{BB962C8B-B14F-4D97-AF65-F5344CB8AC3E}">
        <p14:creationId xmlns:p14="http://schemas.microsoft.com/office/powerpoint/2010/main" val="24321486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furto di identità</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84830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Nella </a:t>
            </a:r>
            <a:r>
              <a:rPr lang="it-IT" sz="2000" dirty="0">
                <a:cs typeface="Arial" charset="0"/>
              </a:rPr>
              <a:t>pratica le motivazioni che conducono al furto di identità sono solitamente di natura finanziaria, come ad esempio l'ottenimento di prestiti e di carte di credito a nome di un terzo. Il furto d'identità rappresenta quindi solo il primo atto di uno schema fraudolento più complesso. Sebbene le vittime di tali frodi </a:t>
            </a:r>
            <a:r>
              <a:rPr lang="it-IT" sz="2000" dirty="0" smtClean="0">
                <a:cs typeface="Arial" charset="0"/>
              </a:rPr>
              <a:t>finanziarie si </a:t>
            </a:r>
            <a:r>
              <a:rPr lang="it-IT" sz="2000" dirty="0">
                <a:cs typeface="Arial" charset="0"/>
              </a:rPr>
              <a:t>vedano rimborsare quanto impropriamente sottratto, ne deriva quindi che le conseguenze negative causate dal furto d'identità possano danneggiare il diretto interessato </a:t>
            </a:r>
            <a:r>
              <a:rPr lang="it-IT" sz="2000" dirty="0" smtClean="0">
                <a:cs typeface="Arial" charset="0"/>
              </a:rPr>
              <a:t>anche negli anni a venire.</a:t>
            </a:r>
          </a:p>
          <a:p>
            <a:pPr algn="just">
              <a:lnSpc>
                <a:spcPct val="120000"/>
              </a:lnSpc>
              <a:defRPr/>
            </a:pPr>
            <a:r>
              <a:rPr lang="it-IT" sz="2000" dirty="0" smtClean="0">
                <a:cs typeface="Arial" charset="0"/>
              </a:rPr>
              <a:t>Pensiamo solo a cosa può succedere se un criminale utilizza tali dati, spacciandosi per quella persona, per poi condurre traffici illeciti a livello internazionale, i problemi per il diretto interessato possono essere ben maggiori. Soprattutto perché non è facile per il diretto interessato dimostrare la propria estraneità dei fatti. La maggior parte di tali frodi, infatti, viene portata avanti a distanza mediante strumenti online; inoltre la globalità di internet rende molto difficile anche la sola identificazione del </a:t>
            </a:r>
            <a:r>
              <a:rPr lang="it-IT" sz="2000" dirty="0">
                <a:cs typeface="Arial" charset="0"/>
              </a:rPr>
              <a:t>P</a:t>
            </a:r>
            <a:r>
              <a:rPr lang="it-IT" sz="2000" dirty="0" smtClean="0">
                <a:cs typeface="Arial" charset="0"/>
              </a:rPr>
              <a:t>aese di origine di tali attacchi.</a:t>
            </a:r>
          </a:p>
          <a:p>
            <a:pPr algn="just">
              <a:lnSpc>
                <a:spcPct val="120000"/>
              </a:lnSpc>
              <a:defRPr/>
            </a:pPr>
            <a:endParaRPr lang="it-IT" sz="2000" dirty="0" smtClean="0">
              <a:cs typeface="Arial" charset="0"/>
            </a:endParaRPr>
          </a:p>
          <a:p>
            <a:pPr algn="just">
              <a:lnSpc>
                <a:spcPct val="120000"/>
              </a:lnSpc>
              <a:defRPr/>
            </a:pPr>
            <a:r>
              <a:rPr lang="it-IT" sz="2000" dirty="0" smtClean="0">
                <a:cs typeface="Arial" charset="0"/>
              </a:rPr>
              <a:t>Nel caso di un professionista, che gestisce e conserva dati sensibili dei propri clienti, come è il caso ad esempio di un consulente, questi pericoli si amplificano se i dati sottratti non sono solo i propri, ma anche quelli di soggetti terzi.</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74</a:t>
            </a:fld>
            <a:endParaRPr lang="it-IT" dirty="0"/>
          </a:p>
        </p:txBody>
      </p:sp>
    </p:spTree>
    <p:extLst>
      <p:ext uri="{BB962C8B-B14F-4D97-AF65-F5344CB8AC3E}">
        <p14:creationId xmlns:p14="http://schemas.microsoft.com/office/powerpoint/2010/main" val="12939049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 Focus</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Come visto in precedenza, con il termine </a:t>
            </a:r>
            <a:r>
              <a:rPr lang="it-IT" sz="2000" dirty="0" err="1" smtClean="0">
                <a:cs typeface="Arial" charset="0"/>
              </a:rPr>
              <a:t>phishing</a:t>
            </a:r>
            <a:r>
              <a:rPr lang="it-IT" sz="2000" dirty="0" smtClean="0">
                <a:cs typeface="Arial" charset="0"/>
              </a:rPr>
              <a:t> facciamo solitamente riferimento ad un pluralità metodi volti ad ottenere in maniera fraudolenta dati sensibili degli utenti. Il termine deriva dall'unione di due parole: "</a:t>
            </a:r>
            <a:r>
              <a:rPr lang="it-IT" sz="2000" b="1" dirty="0" err="1" smtClean="0">
                <a:cs typeface="Arial" charset="0"/>
              </a:rPr>
              <a:t>phreaking</a:t>
            </a:r>
            <a:r>
              <a:rPr lang="it-IT" sz="2000" dirty="0" smtClean="0">
                <a:cs typeface="Arial" charset="0"/>
              </a:rPr>
              <a:t>", che </a:t>
            </a:r>
            <a:r>
              <a:rPr lang="it-IT" sz="2000" dirty="0" smtClean="0"/>
              <a:t>indica </a:t>
            </a:r>
            <a:r>
              <a:rPr lang="it-IT" sz="2000" dirty="0"/>
              <a:t>l'attività di chi sfrutta i sistemi telefonici alla ricerca di falle all'interno della tecnologia per utilizzi difformi da quelli previsti dal sistema</a:t>
            </a:r>
            <a:r>
              <a:rPr lang="it-IT" sz="2000" dirty="0" smtClean="0">
                <a:cs typeface="Arial" charset="0"/>
              </a:rPr>
              <a:t> e "</a:t>
            </a:r>
            <a:r>
              <a:rPr lang="it-IT" sz="2000" b="1" dirty="0" err="1" smtClean="0">
                <a:cs typeface="Arial" charset="0"/>
              </a:rPr>
              <a:t>fishing</a:t>
            </a:r>
            <a:r>
              <a:rPr lang="it-IT" sz="2000" dirty="0" smtClean="0">
                <a:cs typeface="Arial" charset="0"/>
              </a:rPr>
              <a:t>", in italiano pescare, in questo caso andare alla ricerca di pesci (gli utenti) nel mare di internet e prenderli all'amo, mediante una truffa.</a:t>
            </a:r>
          </a:p>
          <a:p>
            <a:pPr algn="just">
              <a:lnSpc>
                <a:spcPct val="120000"/>
              </a:lnSpc>
              <a:defRPr/>
            </a:pPr>
            <a:r>
              <a:rPr lang="it-IT" sz="2000" dirty="0" smtClean="0">
                <a:cs typeface="Arial" charset="0"/>
              </a:rPr>
              <a:t>I criminali che utilizzano tali tecniche cercano di sottrarre le informazioni mediante l'</a:t>
            </a:r>
            <a:r>
              <a:rPr lang="it-IT" sz="2000" b="1" dirty="0" smtClean="0">
                <a:cs typeface="Arial" charset="0"/>
              </a:rPr>
              <a:t>utilizzo di tecniche psicologiche di ingegneria sociale</a:t>
            </a:r>
            <a:r>
              <a:rPr lang="it-IT" sz="2000" dirty="0" smtClean="0">
                <a:cs typeface="Arial" charset="0"/>
              </a:rPr>
              <a:t>. </a:t>
            </a:r>
          </a:p>
          <a:p>
            <a:pPr algn="just">
              <a:lnSpc>
                <a:spcPct val="120000"/>
              </a:lnSpc>
              <a:defRPr/>
            </a:pPr>
            <a:endParaRPr lang="it-IT" sz="2000" dirty="0" smtClean="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75</a:t>
            </a:fld>
            <a:endParaRPr lang="it-IT" dirty="0"/>
          </a:p>
        </p:txBody>
      </p:sp>
    </p:spTree>
    <p:extLst>
      <p:ext uri="{BB962C8B-B14F-4D97-AF65-F5344CB8AC3E}">
        <p14:creationId xmlns:p14="http://schemas.microsoft.com/office/powerpoint/2010/main" val="22725230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Il </a:t>
            </a:r>
            <a:r>
              <a:rPr lang="it-IT" sz="2400" b="1" dirty="0" err="1">
                <a:solidFill>
                  <a:srgbClr val="F26200"/>
                </a:solidFill>
                <a:latin typeface="Georgia" panose="02040502050405020303" pitchFamily="18" charset="0"/>
              </a:rPr>
              <a:t>phishing</a:t>
            </a:r>
            <a:r>
              <a:rPr lang="it-IT" sz="2400" b="1" dirty="0">
                <a:solidFill>
                  <a:srgbClr val="F26200"/>
                </a:solidFill>
                <a:latin typeface="Georgia" panose="02040502050405020303" pitchFamily="18" charset="0"/>
              </a:rPr>
              <a:t> - Focus</a:t>
            </a:r>
          </a:p>
        </p:txBody>
      </p:sp>
      <p:sp>
        <p:nvSpPr>
          <p:cNvPr id="11" name="Text Box 6"/>
          <p:cNvSpPr txBox="1">
            <a:spLocks noChangeArrowheads="1"/>
          </p:cNvSpPr>
          <p:nvPr/>
        </p:nvSpPr>
        <p:spPr bwMode="auto">
          <a:xfrm>
            <a:off x="414743" y="1124744"/>
            <a:ext cx="8322696" cy="747897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Il </a:t>
            </a:r>
            <a:r>
              <a:rPr lang="it-IT" sz="2000" dirty="0"/>
              <a:t>termine "</a:t>
            </a:r>
            <a:r>
              <a:rPr lang="it-IT" sz="2000" b="1" dirty="0"/>
              <a:t>ingegneria sociale</a:t>
            </a:r>
            <a:r>
              <a:rPr lang="it-IT" sz="2000" dirty="0" smtClean="0"/>
              <a:t>", da </a:t>
            </a:r>
            <a:r>
              <a:rPr lang="it-IT" sz="2000" dirty="0"/>
              <a:t>un punto di vista </a:t>
            </a:r>
            <a:r>
              <a:rPr lang="it-IT" sz="2000" dirty="0" smtClean="0"/>
              <a:t>della sicurezza informatica, fa </a:t>
            </a:r>
            <a:r>
              <a:rPr lang="it-IT" sz="2000" dirty="0"/>
              <a:t>riferimento alla </a:t>
            </a:r>
            <a:r>
              <a:rPr lang="it-IT" sz="2000" dirty="0" smtClean="0"/>
              <a:t>varietà </a:t>
            </a:r>
            <a:r>
              <a:rPr lang="it-IT" sz="2000" dirty="0"/>
              <a:t>di tecniche sociali utilizzate dai criminali per </a:t>
            </a:r>
            <a:r>
              <a:rPr lang="it-IT" sz="2000" dirty="0" smtClean="0">
                <a:cs typeface="Arial" charset="0"/>
              </a:rPr>
              <a:t>studiare </a:t>
            </a:r>
            <a:r>
              <a:rPr lang="it-IT" sz="2000" dirty="0">
                <a:cs typeface="Arial" charset="0"/>
              </a:rPr>
              <a:t>del comportamento </a:t>
            </a:r>
            <a:r>
              <a:rPr lang="it-IT" sz="2000" dirty="0" smtClean="0">
                <a:cs typeface="Arial" charset="0"/>
              </a:rPr>
              <a:t>di </a:t>
            </a:r>
            <a:r>
              <a:rPr lang="it-IT" sz="2000" dirty="0">
                <a:cs typeface="Arial" charset="0"/>
              </a:rPr>
              <a:t>una </a:t>
            </a:r>
            <a:r>
              <a:rPr lang="it-IT" sz="2000" dirty="0" smtClean="0">
                <a:cs typeface="Arial" charset="0"/>
              </a:rPr>
              <a:t>persona, </a:t>
            </a:r>
            <a:r>
              <a:rPr lang="it-IT" sz="2000" dirty="0">
                <a:cs typeface="Arial" charset="0"/>
              </a:rPr>
              <a:t>al fine di </a:t>
            </a:r>
            <a:r>
              <a:rPr lang="it-IT" sz="2000" dirty="0" smtClean="0"/>
              <a:t>indurla a rivelare inconsapevolmente </a:t>
            </a:r>
            <a:r>
              <a:rPr lang="it-IT" sz="2000" dirty="0"/>
              <a:t>dati riservati o </a:t>
            </a:r>
            <a:r>
              <a:rPr lang="it-IT" sz="2000" dirty="0" smtClean="0"/>
              <a:t>sensibili (come ad esempio data </a:t>
            </a:r>
            <a:r>
              <a:rPr lang="it-IT" sz="2000" dirty="0"/>
              <a:t>di nascita, nome da nubile della madre, film preferito, </a:t>
            </a:r>
            <a:r>
              <a:rPr lang="it-IT" sz="2000" dirty="0" smtClean="0"/>
              <a:t>…, fino ad arrivare credenziali di accesso o  numeri </a:t>
            </a:r>
            <a:r>
              <a:rPr lang="it-IT" sz="2000" dirty="0"/>
              <a:t>di </a:t>
            </a:r>
            <a:r>
              <a:rPr lang="it-IT" sz="2000" dirty="0" smtClean="0"/>
              <a:t>conti di conti correnti e di carte </a:t>
            </a:r>
            <a:r>
              <a:rPr lang="it-IT" sz="2000" dirty="0"/>
              <a:t>di </a:t>
            </a:r>
            <a:r>
              <a:rPr lang="it-IT" sz="2000" dirty="0" smtClean="0"/>
              <a:t>credito). </a:t>
            </a:r>
            <a:r>
              <a:rPr lang="it-IT" sz="2000" dirty="0">
                <a:cs typeface="Arial" charset="0"/>
              </a:rPr>
              <a:t>I malintenzionati utilizzano </a:t>
            </a:r>
            <a:r>
              <a:rPr lang="it-IT" sz="2000" dirty="0" smtClean="0">
                <a:cs typeface="Arial" charset="0"/>
              </a:rPr>
              <a:t>queste </a:t>
            </a:r>
            <a:r>
              <a:rPr lang="it-IT" sz="2000" dirty="0">
                <a:cs typeface="Arial" charset="0"/>
              </a:rPr>
              <a:t>tecniche psicologiche per ingannare gli altri ed indurre gli utenti a farsi </a:t>
            </a:r>
            <a:r>
              <a:rPr lang="it-IT" sz="2000" dirty="0" smtClean="0">
                <a:cs typeface="Arial" charset="0"/>
              </a:rPr>
              <a:t>rilasciare  </a:t>
            </a:r>
            <a:r>
              <a:rPr lang="it-IT" sz="2000" dirty="0">
                <a:cs typeface="Arial" charset="0"/>
              </a:rPr>
              <a:t>le informazioni richieste. </a:t>
            </a:r>
            <a:r>
              <a:rPr lang="it-IT" sz="2000" dirty="0" smtClean="0"/>
              <a:t>Il </a:t>
            </a:r>
            <a:r>
              <a:rPr lang="it-IT" sz="2000" dirty="0" err="1" smtClean="0"/>
              <a:t>phihing</a:t>
            </a:r>
            <a:r>
              <a:rPr lang="it-IT" sz="2000" dirty="0" smtClean="0"/>
              <a:t>, come visto in precedenza, </a:t>
            </a:r>
            <a:r>
              <a:rPr lang="it-IT" sz="2000" dirty="0"/>
              <a:t>è il </a:t>
            </a:r>
            <a:r>
              <a:rPr lang="it-IT" sz="2000" dirty="0" smtClean="0"/>
              <a:t>tipico attacco </a:t>
            </a:r>
            <a:r>
              <a:rPr lang="it-IT" sz="2000" dirty="0"/>
              <a:t>di ingegneria </a:t>
            </a:r>
            <a:r>
              <a:rPr lang="it-IT" sz="2000" dirty="0" smtClean="0"/>
              <a:t>sociale, ma </a:t>
            </a:r>
            <a:r>
              <a:rPr lang="it-IT" sz="2000" dirty="0"/>
              <a:t>non </a:t>
            </a:r>
            <a:r>
              <a:rPr lang="it-IT" sz="2000" dirty="0" smtClean="0"/>
              <a:t>l'unico utilizzato.</a:t>
            </a:r>
          </a:p>
          <a:p>
            <a:pPr algn="just">
              <a:lnSpc>
                <a:spcPct val="120000"/>
              </a:lnSpc>
              <a:defRPr/>
            </a:pPr>
            <a:endParaRPr lang="it-IT" sz="2000" dirty="0" smtClean="0"/>
          </a:p>
          <a:p>
            <a:pPr algn="just">
              <a:lnSpc>
                <a:spcPct val="120000"/>
              </a:lnSpc>
              <a:defRPr/>
            </a:pPr>
            <a:r>
              <a:rPr lang="it-IT" sz="2000" dirty="0" smtClean="0"/>
              <a:t>Gli ingegneri </a:t>
            </a:r>
            <a:r>
              <a:rPr lang="it-IT" sz="2000" dirty="0"/>
              <a:t>sociali </a:t>
            </a:r>
            <a:r>
              <a:rPr lang="it-IT" sz="2000" dirty="0" smtClean="0"/>
              <a:t>utilizzano toni autorevoli quando chiamano </a:t>
            </a:r>
            <a:r>
              <a:rPr lang="it-IT" sz="2000" dirty="0"/>
              <a:t>una vittima al </a:t>
            </a:r>
            <a:r>
              <a:rPr lang="it-IT" sz="2000" dirty="0" smtClean="0"/>
              <a:t>telefono (</a:t>
            </a:r>
            <a:r>
              <a:rPr lang="it-IT" sz="2000" dirty="0" err="1" smtClean="0"/>
              <a:t>phishing</a:t>
            </a:r>
            <a:r>
              <a:rPr lang="it-IT" sz="2000" dirty="0" smtClean="0"/>
              <a:t> telefonico), spacciandosi per esempio per un call center o un collega e facendo solitamente apparire la loro richiesta di </a:t>
            </a:r>
            <a:r>
              <a:rPr lang="it-IT" sz="2000" dirty="0"/>
              <a:t>informazioni come una situazione critica. L'obiettivo </a:t>
            </a:r>
            <a:r>
              <a:rPr lang="it-IT" sz="2000" dirty="0" smtClean="0"/>
              <a:t>è quello di mettere pressione all'utente bersagliato: se la vittima crede infatti che </a:t>
            </a:r>
            <a:r>
              <a:rPr lang="it-IT" sz="2000" dirty="0"/>
              <a:t>la richiesta di informazioni sia </a:t>
            </a:r>
            <a:r>
              <a:rPr lang="it-IT" sz="2000" dirty="0" smtClean="0"/>
              <a:t>legittima ed urgente, non avrà molto tempo a disposizione per ipotizzare che il contatto sia solo un tentativo </a:t>
            </a:r>
            <a:r>
              <a:rPr lang="it-IT" sz="2000" dirty="0"/>
              <a:t>i</a:t>
            </a:r>
            <a:r>
              <a:rPr lang="it-IT" sz="2000" dirty="0" smtClean="0"/>
              <a:t>llecito di reperire informazioni sensibili. Ecco perché gli attacchi basati sull'ingegneria sociale vanno di solito (purtroppo) a buon fine.</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76</a:t>
            </a:fld>
            <a:endParaRPr lang="it-IT" dirty="0"/>
          </a:p>
        </p:txBody>
      </p:sp>
    </p:spTree>
    <p:extLst>
      <p:ext uri="{BB962C8B-B14F-4D97-AF65-F5344CB8AC3E}">
        <p14:creationId xmlns:p14="http://schemas.microsoft.com/office/powerpoint/2010/main" val="21366667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 Focus</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49039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In alternativa, i malintenzionati possono inviare </a:t>
            </a:r>
            <a:r>
              <a:rPr lang="it-IT" sz="2000" dirty="0">
                <a:cs typeface="Arial" charset="0"/>
              </a:rPr>
              <a:t>una mail alla vittima, facendola assomigliare il più possibile ad un messaggio inviato </a:t>
            </a:r>
            <a:r>
              <a:rPr lang="it-IT" sz="2000" dirty="0" smtClean="0">
                <a:cs typeface="Arial" charset="0"/>
              </a:rPr>
              <a:t>o da una società </a:t>
            </a:r>
            <a:r>
              <a:rPr lang="it-IT" sz="2000" dirty="0">
                <a:cs typeface="Arial" charset="0"/>
              </a:rPr>
              <a:t>molto </a:t>
            </a:r>
            <a:r>
              <a:rPr lang="it-IT" sz="2000" dirty="0" smtClean="0">
                <a:cs typeface="Arial" charset="0"/>
              </a:rPr>
              <a:t>conosciuta con cui l'utente può avere a che fare (es. una banca) oppure con un oggetto o un contenuto accattivante (es. oggetto: "devi vedere per credere!"). </a:t>
            </a:r>
            <a:r>
              <a:rPr lang="it-IT" sz="2000" dirty="0">
                <a:cs typeface="Arial" charset="0"/>
              </a:rPr>
              <a:t>La persona viene </a:t>
            </a:r>
            <a:r>
              <a:rPr lang="it-IT" sz="2000" dirty="0" smtClean="0">
                <a:cs typeface="Arial" charset="0"/>
              </a:rPr>
              <a:t>quindi invitata a </a:t>
            </a:r>
            <a:r>
              <a:rPr lang="it-IT" sz="2000" dirty="0">
                <a:cs typeface="Arial" charset="0"/>
              </a:rPr>
              <a:t>scaricare un allegato che presenta un </a:t>
            </a:r>
            <a:r>
              <a:rPr lang="it-IT" sz="2000" dirty="0" err="1">
                <a:cs typeface="Arial" charset="0"/>
              </a:rPr>
              <a:t>malware</a:t>
            </a:r>
            <a:r>
              <a:rPr lang="it-IT" sz="2000" dirty="0">
                <a:cs typeface="Arial" charset="0"/>
              </a:rPr>
              <a:t> o a cliccare un link interno alla mail che porta ad una pagina web molto simile a quella originale del fornitore del servizio, presentando un </a:t>
            </a:r>
            <a:r>
              <a:rPr lang="it-IT" sz="2000" dirty="0" err="1">
                <a:cs typeface="Arial" charset="0"/>
              </a:rPr>
              <a:t>form</a:t>
            </a:r>
            <a:r>
              <a:rPr lang="it-IT" sz="2000" dirty="0">
                <a:cs typeface="Arial" charset="0"/>
              </a:rPr>
              <a:t> da compilare </a:t>
            </a:r>
            <a:r>
              <a:rPr lang="it-IT" sz="2000" dirty="0" smtClean="0">
                <a:cs typeface="Arial" charset="0"/>
              </a:rPr>
              <a:t>con le credenziali di accesso al servizio. Le persone sono oggigiorno così abituate a cliccare sui vari link e ad inserire le credenziali di accesso in </a:t>
            </a:r>
            <a:r>
              <a:rPr lang="it-IT" sz="2000" dirty="0" err="1" smtClean="0">
                <a:cs typeface="Arial" charset="0"/>
              </a:rPr>
              <a:t>form</a:t>
            </a:r>
            <a:r>
              <a:rPr lang="it-IT" sz="2000" dirty="0" smtClean="0">
                <a:cs typeface="Arial" charset="0"/>
              </a:rPr>
              <a:t> di vario tipo, che in automatico e per distrazione forniscono le informazioni richieste.</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77</a:t>
            </a:fld>
            <a:endParaRPr lang="it-IT" dirty="0"/>
          </a:p>
        </p:txBody>
      </p:sp>
    </p:spTree>
    <p:extLst>
      <p:ext uri="{BB962C8B-B14F-4D97-AF65-F5344CB8AC3E}">
        <p14:creationId xmlns:p14="http://schemas.microsoft.com/office/powerpoint/2010/main" val="38454678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 Focus</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Sebbene prevenire tali attacchi sia sempre più difficile, visto che le e-mail che quotidianamente vengono spedite agli utenti sono sempre meno  riconoscibili rispetto agli originali, la miglior forma di protezione contro gli attacchi di </a:t>
            </a:r>
            <a:r>
              <a:rPr lang="it-IT" sz="2000" dirty="0" err="1" smtClean="0">
                <a:cs typeface="Arial" charset="0"/>
              </a:rPr>
              <a:t>phishing</a:t>
            </a:r>
            <a:r>
              <a:rPr lang="it-IT" sz="2000" dirty="0" smtClean="0">
                <a:cs typeface="Arial" charset="0"/>
              </a:rPr>
              <a:t> è la consapevolezza di poter essere oggetto di tali attacchi. </a:t>
            </a:r>
            <a:r>
              <a:rPr lang="it-IT" sz="2000" dirty="0" smtClean="0"/>
              <a:t>Nessuna </a:t>
            </a:r>
            <a:r>
              <a:rPr lang="it-IT" sz="2000" dirty="0"/>
              <a:t>organizzazione affidabile </a:t>
            </a:r>
            <a:r>
              <a:rPr lang="it-IT" sz="2000" dirty="0" smtClean="0"/>
              <a:t>chiederebbe </a:t>
            </a:r>
            <a:r>
              <a:rPr lang="it-IT" sz="2000" dirty="0"/>
              <a:t>mai una password per telefono o per email; si tratta invece di uno stratagemma creato dai criminali che sfruttare alcune caratteristiche della natura </a:t>
            </a:r>
            <a:r>
              <a:rPr lang="it-IT" sz="2000" dirty="0" smtClean="0"/>
              <a:t>umana. </a:t>
            </a:r>
            <a:r>
              <a:rPr lang="it-IT" sz="2000" dirty="0" smtClean="0">
                <a:cs typeface="Arial" charset="0"/>
              </a:rPr>
              <a:t>Ricevere quindi un messaggio da parte  di una società di cui siamo anche clienti, quindi, dovrebbe renderci immediatamente sospettosi che potrebbe trattarsi di una  truffa.</a:t>
            </a:r>
          </a:p>
          <a:p>
            <a:pPr algn="just">
              <a:lnSpc>
                <a:spcPct val="120000"/>
              </a:lnSpc>
              <a:defRPr/>
            </a:pPr>
            <a:endParaRPr lang="it-IT" sz="2000" dirty="0" smtClean="0">
              <a:cs typeface="Arial" charset="0"/>
            </a:endParaRPr>
          </a:p>
          <a:p>
            <a:pPr algn="just">
              <a:lnSpc>
                <a:spcPct val="120000"/>
              </a:lnSpc>
              <a:defRPr/>
            </a:pPr>
            <a:r>
              <a:rPr lang="it-IT" sz="2000" dirty="0" smtClean="0">
                <a:cs typeface="Arial" charset="0"/>
              </a:rPr>
              <a:t>Nel caso tuttavia riteniamo che tale messaggio  sia originale, esistono ulteriori modi per averne la certezza. Uno di questi consiste nel portare il puntatore del mouse sopra il link in oggetto, senza ovviamente </a:t>
            </a:r>
            <a:r>
              <a:rPr lang="it-IT" sz="2000" dirty="0" err="1" smtClean="0">
                <a:cs typeface="Arial" charset="0"/>
              </a:rPr>
              <a:t>cliccarlo</a:t>
            </a:r>
            <a:r>
              <a:rPr lang="it-IT" sz="2000" dirty="0" smtClean="0">
                <a:cs typeface="Arial" charset="0"/>
              </a:rPr>
              <a:t>.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78</a:t>
            </a:fld>
            <a:endParaRPr lang="it-IT" dirty="0"/>
          </a:p>
        </p:txBody>
      </p:sp>
    </p:spTree>
    <p:extLst>
      <p:ext uri="{BB962C8B-B14F-4D97-AF65-F5344CB8AC3E}">
        <p14:creationId xmlns:p14="http://schemas.microsoft.com/office/powerpoint/2010/main" val="42825225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 Focus</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7403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Dopo un attimo gli attuali programmi di posta elettronica mostrano l'indirizzo internet della pagina web a cui il link rimanda: se tale indirizzo non corrisponde all'indirizzo riportato nel messaggio e-mail, è molto probabile che si tratti di una truffa. Occorre tuttavia prestare attenzione perché alle volte l'indirizzo Internet riportato è molto simile a quello originale, ma non identico. Contando sulla disattenzione degli utenti, i truffatori sono soliti creare indirizzi fasulli, ma simili agli originali, sostituendo ad esempio una lettera "l" con una "i" o un "1". </a:t>
            </a:r>
          </a:p>
          <a:p>
            <a:pPr algn="just">
              <a:lnSpc>
                <a:spcPct val="120000"/>
              </a:lnSpc>
              <a:defRPr/>
            </a:pPr>
            <a:endParaRPr lang="it-IT" sz="2000" dirty="0" smtClean="0">
              <a:cs typeface="Arial" charset="0"/>
            </a:endParaRPr>
          </a:p>
          <a:p>
            <a:pPr algn="just">
              <a:lnSpc>
                <a:spcPct val="120000"/>
              </a:lnSpc>
              <a:defRPr/>
            </a:pPr>
            <a:r>
              <a:rPr lang="it-IT" sz="2000" dirty="0" smtClean="0">
                <a:cs typeface="Arial" charset="0"/>
              </a:rPr>
              <a:t>Per quanto riguarda poi gli allegati, occorre sempre prestare attenzione alla loro apertura. Essi possono essere aperti con relativa tranquillità se provengono da mittenti conosciuti e la mail era attesa; in tutti gli altri casi, anche quando il mittente è familiare, ma l'allegato o il messaggio della mail non ci sembrano coerenti, è sempre meglio non aprire tale file, cancellare il messaggio o classificarlo come spam, ed informare il nostro contatto dell'arrivo di tale mail, in modo che questi possa prendere le dovute precauzioni per evitare ulteriormente la propagazione di tale frode.</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79</a:t>
            </a:fld>
            <a:endParaRPr lang="it-IT" dirty="0"/>
          </a:p>
        </p:txBody>
      </p:sp>
    </p:spTree>
    <p:extLst>
      <p:ext uri="{BB962C8B-B14F-4D97-AF65-F5344CB8AC3E}">
        <p14:creationId xmlns:p14="http://schemas.microsoft.com/office/powerpoint/2010/main" val="2216751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Introduzione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Non </a:t>
            </a:r>
            <a:r>
              <a:rPr lang="it-IT" sz="2000" dirty="0">
                <a:cs typeface="Arial" charset="0"/>
              </a:rPr>
              <a:t>solo i criminali sono interessati a mettere le mani sui dati </a:t>
            </a:r>
            <a:r>
              <a:rPr lang="it-IT" sz="2000" dirty="0" smtClean="0">
                <a:cs typeface="Arial" charset="0"/>
              </a:rPr>
              <a:t>finanziari </a:t>
            </a:r>
            <a:r>
              <a:rPr lang="it-IT" sz="2000" dirty="0">
                <a:cs typeface="Arial" charset="0"/>
              </a:rPr>
              <a:t>degli </a:t>
            </a:r>
            <a:r>
              <a:rPr lang="it-IT" sz="2000" dirty="0" smtClean="0">
                <a:cs typeface="Arial" charset="0"/>
              </a:rPr>
              <a:t>utenti; </a:t>
            </a:r>
            <a:r>
              <a:rPr lang="it-IT" sz="2000" dirty="0">
                <a:cs typeface="Arial" charset="0"/>
              </a:rPr>
              <a:t>sempre più </a:t>
            </a:r>
            <a:r>
              <a:rPr lang="it-IT" sz="2000" dirty="0" smtClean="0">
                <a:cs typeface="Arial" charset="0"/>
              </a:rPr>
              <a:t>spesso, infatti, i malviventi </a:t>
            </a:r>
            <a:r>
              <a:rPr lang="it-IT" sz="2000" dirty="0">
                <a:cs typeface="Arial" charset="0"/>
              </a:rPr>
              <a:t>sono alla ricerca </a:t>
            </a:r>
            <a:r>
              <a:rPr lang="it-IT" sz="2000" dirty="0" smtClean="0">
                <a:cs typeface="Arial" charset="0"/>
              </a:rPr>
              <a:t>delle </a:t>
            </a:r>
            <a:r>
              <a:rPr lang="it-IT" sz="2000" dirty="0">
                <a:cs typeface="Arial" charset="0"/>
              </a:rPr>
              <a:t>identità dei malcapitati da riutilizzare in altre truffe.</a:t>
            </a:r>
          </a:p>
          <a:p>
            <a:pPr algn="just">
              <a:lnSpc>
                <a:spcPct val="120000"/>
              </a:lnSpc>
              <a:defRPr/>
            </a:pPr>
            <a:r>
              <a:rPr lang="it-IT" sz="2000" dirty="0">
                <a:cs typeface="Arial" charset="0"/>
              </a:rPr>
              <a:t>Oggi gli oggetti di valore non sono </a:t>
            </a:r>
            <a:r>
              <a:rPr lang="it-IT" sz="2000" dirty="0" smtClean="0">
                <a:cs typeface="Arial" charset="0"/>
              </a:rPr>
              <a:t>più quelli </a:t>
            </a:r>
            <a:r>
              <a:rPr lang="it-IT" sz="2000" dirty="0">
                <a:cs typeface="Arial" charset="0"/>
              </a:rPr>
              <a:t>di volta: in passato la perdita del portafoglio era quella che generava maggiore preoccupazione nelle persone, per il tempo da perdere per rifare tutti i documenti, </a:t>
            </a:r>
            <a:r>
              <a:rPr lang="it-IT" sz="2000" dirty="0" smtClean="0">
                <a:cs typeface="Arial" charset="0"/>
              </a:rPr>
              <a:t>per bloccare </a:t>
            </a:r>
            <a:r>
              <a:rPr lang="it-IT" sz="2000" dirty="0">
                <a:cs typeface="Arial" charset="0"/>
              </a:rPr>
              <a:t>le carte, …; oggi la preoccupazione principale è perdere il telefono o il computer, non tanto per il costo da pagare per </a:t>
            </a:r>
            <a:r>
              <a:rPr lang="it-IT" sz="2000" dirty="0" smtClean="0">
                <a:cs typeface="Arial" charset="0"/>
              </a:rPr>
              <a:t>l'acquisto di nuovi dispositivi, </a:t>
            </a:r>
            <a:r>
              <a:rPr lang="it-IT" sz="2000" dirty="0">
                <a:cs typeface="Arial" charset="0"/>
              </a:rPr>
              <a:t>quanto per i dati che in essi sono contenuti. Recuperare infatti tutti i dati contenuti in </a:t>
            </a:r>
            <a:r>
              <a:rPr lang="it-IT" sz="2000" dirty="0" smtClean="0">
                <a:cs typeface="Arial" charset="0"/>
              </a:rPr>
              <a:t>quegli apparecchi andati perduti può </a:t>
            </a:r>
            <a:r>
              <a:rPr lang="it-IT" sz="2000" dirty="0">
                <a:cs typeface="Arial" charset="0"/>
              </a:rPr>
              <a:t>richiedere </a:t>
            </a:r>
            <a:r>
              <a:rPr lang="it-IT" sz="2000" dirty="0" smtClean="0">
                <a:cs typeface="Arial" charset="0"/>
              </a:rPr>
              <a:t>decine </a:t>
            </a:r>
            <a:r>
              <a:rPr lang="it-IT" sz="2000" dirty="0">
                <a:cs typeface="Arial" charset="0"/>
              </a:rPr>
              <a:t>di ore di lavoro e solitamente parte del contenuto è di solito completamente irrecuperabile. Il </a:t>
            </a:r>
            <a:r>
              <a:rPr lang="it-IT" sz="2000" dirty="0" smtClean="0">
                <a:cs typeface="Arial" charset="0"/>
              </a:rPr>
              <a:t>furto </a:t>
            </a:r>
            <a:r>
              <a:rPr lang="it-IT" sz="2000" dirty="0">
                <a:cs typeface="Arial" charset="0"/>
              </a:rPr>
              <a:t>dei beni potrebbe addirittura mettere a </a:t>
            </a:r>
            <a:r>
              <a:rPr lang="it-IT" sz="2000" dirty="0" smtClean="0">
                <a:cs typeface="Arial" charset="0"/>
              </a:rPr>
              <a:t>rischio </a:t>
            </a:r>
            <a:r>
              <a:rPr lang="it-IT" sz="2000" dirty="0">
                <a:cs typeface="Arial" charset="0"/>
              </a:rPr>
              <a:t>non solo i </a:t>
            </a:r>
            <a:r>
              <a:rPr lang="it-IT" sz="2000" dirty="0" smtClean="0">
                <a:cs typeface="Arial" charset="0"/>
              </a:rPr>
              <a:t>dati </a:t>
            </a:r>
            <a:r>
              <a:rPr lang="it-IT" sz="2000" dirty="0">
                <a:cs typeface="Arial" charset="0"/>
              </a:rPr>
              <a:t>finanziari dei malcapitati, ma anche dei soggetti con i quali questi hanno delle relazioni, come ad esempio </a:t>
            </a:r>
            <a:r>
              <a:rPr lang="it-IT" sz="2000" dirty="0" smtClean="0">
                <a:cs typeface="Arial" charset="0"/>
              </a:rPr>
              <a:t>i familiari o i </a:t>
            </a:r>
            <a:r>
              <a:rPr lang="it-IT" sz="2000" dirty="0">
                <a:cs typeface="Arial" charset="0"/>
              </a:rPr>
              <a:t>clienti. Il danno reputazione che ne potrebbe derivare </a:t>
            </a:r>
            <a:r>
              <a:rPr lang="it-IT" sz="2000" dirty="0" smtClean="0">
                <a:cs typeface="Arial" charset="0"/>
              </a:rPr>
              <a:t>è talvolta molto più rilevante dei </a:t>
            </a:r>
            <a:r>
              <a:rPr lang="it-IT" sz="2000" dirty="0">
                <a:cs typeface="Arial" charset="0"/>
              </a:rPr>
              <a:t>prelievi non autorizzati dai conti </a:t>
            </a:r>
            <a:r>
              <a:rPr lang="it-IT" sz="2000" dirty="0" smtClean="0">
                <a:cs typeface="Arial" charset="0"/>
              </a:rPr>
              <a:t>bancari che </a:t>
            </a:r>
            <a:r>
              <a:rPr lang="it-IT" sz="2000" dirty="0">
                <a:cs typeface="Arial" charset="0"/>
              </a:rPr>
              <a:t>i malintenzionati potrebbero effettuare (soprattutto considerando il fatto che solitamente tali furti vengono rimborsati dall’intermediario o dal gestore del circuito</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8</a:t>
            </a:fld>
            <a:endParaRPr lang="it-IT" dirty="0"/>
          </a:p>
        </p:txBody>
      </p:sp>
    </p:spTree>
    <p:extLst>
      <p:ext uri="{BB962C8B-B14F-4D97-AF65-F5344CB8AC3E}">
        <p14:creationId xmlns:p14="http://schemas.microsoft.com/office/powerpoint/2010/main" val="183713142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Il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 Focus</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01306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Inoltre, anche quando il messaggio di richieste informazioni sembra originale (e magari lo è veramente), è sempre meglio fornire tali  informazioni mediante un canale alternativo al link proposto nella mail. Questo può essere ad esempio il canale telefonico o il sito ufficiale del mittente; in entrambi è sempre meglio dubitare delle informazioni riportate nella mail e ricercare ad esempio il numero di telefono da contattare su  Internet, oppure digitare manualmente l'indirizzo web del sito della società nel nostro browser.</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80</a:t>
            </a:fld>
            <a:endParaRPr lang="it-IT" dirty="0"/>
          </a:p>
        </p:txBody>
      </p:sp>
    </p:spTree>
    <p:extLst>
      <p:ext uri="{BB962C8B-B14F-4D97-AF65-F5344CB8AC3E}">
        <p14:creationId xmlns:p14="http://schemas.microsoft.com/office/powerpoint/2010/main" val="159691753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L'evoluzione del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lo </a:t>
            </a:r>
            <a:r>
              <a:rPr lang="it-IT" sz="2400" b="1" dirty="0" err="1" smtClean="0">
                <a:solidFill>
                  <a:srgbClr val="F26200"/>
                </a:solidFill>
                <a:latin typeface="Georgia" panose="02040502050405020303" pitchFamily="18" charset="0"/>
              </a:rPr>
              <a:t>spear</a:t>
            </a:r>
            <a:r>
              <a:rPr lang="it-IT" sz="2400" b="1" dirty="0" smtClean="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phishing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3709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Lo </a:t>
            </a:r>
            <a:r>
              <a:rPr lang="it-IT" sz="2000" dirty="0" err="1" smtClean="0"/>
              <a:t>spear</a:t>
            </a:r>
            <a:r>
              <a:rPr lang="it-IT" sz="2000" dirty="0" smtClean="0"/>
              <a:t> </a:t>
            </a:r>
            <a:r>
              <a:rPr lang="it-IT" sz="2000" dirty="0" err="1" smtClean="0"/>
              <a:t>phishing</a:t>
            </a:r>
            <a:r>
              <a:rPr lang="it-IT" sz="2000" dirty="0" smtClean="0"/>
              <a:t> può essere definito come un </a:t>
            </a:r>
            <a:r>
              <a:rPr lang="it-IT" sz="2000" dirty="0"/>
              <a:t>tentativo mirato di rubare informazioni sensibili </a:t>
            </a:r>
            <a:r>
              <a:rPr lang="it-IT" sz="2000" dirty="0" smtClean="0"/>
              <a:t>(come </a:t>
            </a:r>
            <a:r>
              <a:rPr lang="it-IT" sz="2000" dirty="0"/>
              <a:t>le credenziali dell'account o informazioni </a:t>
            </a:r>
            <a:r>
              <a:rPr lang="it-IT" sz="2000" dirty="0" smtClean="0"/>
              <a:t>finanziarie) </a:t>
            </a:r>
            <a:r>
              <a:rPr lang="it-IT" sz="2000" dirty="0"/>
              <a:t>da una vittima specifica, spesso </a:t>
            </a:r>
            <a:r>
              <a:rPr lang="it-IT" sz="2000" dirty="0" smtClean="0"/>
              <a:t>con l'intento di danneggiarla a livello personale, oltreché a livello finanziario.</a:t>
            </a:r>
          </a:p>
          <a:p>
            <a:pPr algn="just">
              <a:lnSpc>
                <a:spcPct val="120000"/>
              </a:lnSpc>
              <a:defRPr/>
            </a:pPr>
            <a:r>
              <a:rPr lang="it-IT" sz="2000" dirty="0" smtClean="0"/>
              <a:t>Acquisendo alcune informazioni personali, spesso pubbliche, </a:t>
            </a:r>
            <a:r>
              <a:rPr lang="it-IT" sz="2000" dirty="0"/>
              <a:t>sulla </a:t>
            </a:r>
            <a:r>
              <a:rPr lang="it-IT" sz="2000" dirty="0" smtClean="0"/>
              <a:t>vittima (es. data di nascita, città </a:t>
            </a:r>
            <a:r>
              <a:rPr lang="it-IT" sz="2000" dirty="0"/>
              <a:t>natale, </a:t>
            </a:r>
            <a:r>
              <a:rPr lang="it-IT" sz="2000" dirty="0" smtClean="0"/>
              <a:t>lavoro</a:t>
            </a:r>
            <a:r>
              <a:rPr lang="it-IT" sz="2000" dirty="0"/>
              <a:t>, </a:t>
            </a:r>
            <a:r>
              <a:rPr lang="it-IT" sz="2000" dirty="0" smtClean="0"/>
              <a:t>nome degli amici e luoghi frequentati), gli </a:t>
            </a:r>
            <a:r>
              <a:rPr lang="it-IT" sz="2000" dirty="0"/>
              <a:t>aggressori si travestono da amici o entità </a:t>
            </a:r>
            <a:r>
              <a:rPr lang="it-IT" sz="2000" dirty="0" smtClean="0"/>
              <a:t>fidate </a:t>
            </a:r>
            <a:r>
              <a:rPr lang="it-IT" sz="2000" dirty="0"/>
              <a:t>per acquisire </a:t>
            </a:r>
            <a:r>
              <a:rPr lang="it-IT" sz="2000" dirty="0" smtClean="0"/>
              <a:t>dai malcapitati informazioni </a:t>
            </a:r>
            <a:r>
              <a:rPr lang="it-IT" sz="2000" dirty="0"/>
              <a:t>sensibili, in genere tramite </a:t>
            </a:r>
            <a:r>
              <a:rPr lang="it-IT" sz="2000" dirty="0" smtClean="0"/>
              <a:t>invio di e-mail </a:t>
            </a:r>
            <a:r>
              <a:rPr lang="it-IT" sz="2000" dirty="0"/>
              <a:t>o </a:t>
            </a:r>
            <a:r>
              <a:rPr lang="it-IT" sz="2000" dirty="0" smtClean="0"/>
              <a:t>di altri </a:t>
            </a:r>
            <a:r>
              <a:rPr lang="it-IT" sz="2000" dirty="0"/>
              <a:t>messaggi online. </a:t>
            </a:r>
          </a:p>
          <a:p>
            <a:pPr algn="just">
              <a:lnSpc>
                <a:spcPct val="120000"/>
              </a:lnSpc>
              <a:defRPr/>
            </a:pPr>
            <a:r>
              <a:rPr lang="it-IT" sz="2000" dirty="0"/>
              <a:t/>
            </a:r>
            <a:br>
              <a:rPr lang="it-IT" sz="2000" dirty="0"/>
            </a:br>
            <a:r>
              <a:rPr lang="it-IT" sz="2000" dirty="0"/>
              <a:t>A </a:t>
            </a:r>
            <a:r>
              <a:rPr lang="it-IT" sz="2000" dirty="0" smtClean="0"/>
              <a:t>differenza degli </a:t>
            </a:r>
            <a:r>
              <a:rPr lang="it-IT" sz="2000" dirty="0"/>
              <a:t>attacchi di </a:t>
            </a:r>
            <a:r>
              <a:rPr lang="it-IT" sz="2000" dirty="0" err="1"/>
              <a:t>phishing</a:t>
            </a:r>
            <a:r>
              <a:rPr lang="it-IT" sz="2000" dirty="0"/>
              <a:t> che </a:t>
            </a:r>
            <a:r>
              <a:rPr lang="it-IT" sz="2000" dirty="0" smtClean="0"/>
              <a:t>consistono nell'inviare un'email (</a:t>
            </a:r>
            <a:r>
              <a:rPr lang="it-IT" sz="2000" dirty="0"/>
              <a:t>o altra comunicazione) </a:t>
            </a:r>
            <a:r>
              <a:rPr lang="it-IT" sz="2000" dirty="0" smtClean="0"/>
              <a:t>falsa che </a:t>
            </a:r>
            <a:r>
              <a:rPr lang="it-IT" sz="2000" dirty="0"/>
              <a:t>sembra provenire da un'organizzazione autentica a un gran numero di persone, sfruttando le possibilità che qualcuno faccia clic su quel link e fornisca le proprie informazioni personali o scarichi un software dannoso allegato alla mail sul proprio </a:t>
            </a:r>
            <a:r>
              <a:rPr lang="it-IT" sz="2000" dirty="0" smtClean="0"/>
              <a:t>computer, gli </a:t>
            </a:r>
            <a:r>
              <a:rPr lang="it-IT" sz="2000" dirty="0"/>
              <a:t>attacchi di </a:t>
            </a:r>
            <a:r>
              <a:rPr lang="it-IT" sz="2000" dirty="0" err="1" smtClean="0"/>
              <a:t>spear</a:t>
            </a:r>
            <a:r>
              <a:rPr lang="it-IT" sz="2000" dirty="0" smtClean="0"/>
              <a:t> </a:t>
            </a:r>
            <a:r>
              <a:rPr lang="it-IT" sz="2000" dirty="0" err="1" smtClean="0"/>
              <a:t>phishing</a:t>
            </a:r>
            <a:r>
              <a:rPr lang="it-IT" sz="2000" dirty="0" smtClean="0"/>
              <a:t> hanno target di utenti ben precisi. </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81</a:t>
            </a:fld>
            <a:endParaRPr lang="it-IT" dirty="0"/>
          </a:p>
        </p:txBody>
      </p:sp>
    </p:spTree>
    <p:extLst>
      <p:ext uri="{BB962C8B-B14F-4D97-AF65-F5344CB8AC3E}">
        <p14:creationId xmlns:p14="http://schemas.microsoft.com/office/powerpoint/2010/main" val="12079872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L'evoluzione del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lo </a:t>
            </a:r>
            <a:r>
              <a:rPr lang="it-IT" sz="2400" b="1" dirty="0" err="1" smtClean="0">
                <a:solidFill>
                  <a:srgbClr val="F26200"/>
                </a:solidFill>
                <a:latin typeface="Georgia" panose="02040502050405020303" pitchFamily="18" charset="0"/>
              </a:rPr>
              <a:t>spear</a:t>
            </a:r>
            <a:r>
              <a:rPr lang="it-IT" sz="2400" b="1" dirty="0" smtClean="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phishing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41632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Un </a:t>
            </a:r>
            <a:r>
              <a:rPr lang="it-IT" sz="2000" dirty="0"/>
              <a:t>attacco efficace di </a:t>
            </a:r>
            <a:r>
              <a:rPr lang="it-IT" sz="2000" dirty="0" err="1" smtClean="0"/>
              <a:t>spear</a:t>
            </a:r>
            <a:r>
              <a:rPr lang="it-IT" sz="2000" dirty="0" smtClean="0"/>
              <a:t> </a:t>
            </a:r>
            <a:r>
              <a:rPr lang="it-IT" sz="2000" dirty="0" err="1" smtClean="0"/>
              <a:t>phishing</a:t>
            </a:r>
            <a:r>
              <a:rPr lang="it-IT" sz="2000" dirty="0" smtClean="0"/>
              <a:t> richiede infatti che </a:t>
            </a:r>
            <a:r>
              <a:rPr lang="it-IT" sz="2000" dirty="0"/>
              <a:t>i malintenzionati ottengano quante più informazioni possibili </a:t>
            </a:r>
            <a:r>
              <a:rPr lang="it-IT" sz="2000" dirty="0" smtClean="0"/>
              <a:t>sui bersagli, </a:t>
            </a:r>
            <a:r>
              <a:rPr lang="it-IT" sz="2000" dirty="0"/>
              <a:t>prima di tentare qualsiasi tipo di contatto diretto. Se un hacker ha già alcune informazioni, anche basilari e pubblicamente reperibili in rete (es, numero di telefono o indirizzo email), è molto più probabile che il malcapitato presuma che </a:t>
            </a:r>
            <a:r>
              <a:rPr lang="it-IT" sz="2000" dirty="0" smtClean="0"/>
              <a:t>l'e-mail ricevuta sia legittima, </a:t>
            </a:r>
            <a:r>
              <a:rPr lang="it-IT" sz="2000" dirty="0"/>
              <a:t>in quanto la maggior parte degli utenti ritiene che tali tipologie di dati siano in qualche modo </a:t>
            </a:r>
            <a:r>
              <a:rPr lang="it-IT" sz="2000" dirty="0" smtClean="0"/>
              <a:t>protette: chiunque </a:t>
            </a:r>
            <a:r>
              <a:rPr lang="it-IT" sz="2000" dirty="0"/>
              <a:t>disponga dunque di tali informazioni deve essere un soggetto con diritti di accesso</a:t>
            </a:r>
            <a:r>
              <a:rPr lang="it-IT" sz="2000" dirty="0" smtClean="0"/>
              <a: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82</a:t>
            </a:fld>
            <a:endParaRPr lang="it-IT" dirty="0"/>
          </a:p>
        </p:txBody>
      </p:sp>
    </p:spTree>
    <p:extLst>
      <p:ext uri="{BB962C8B-B14F-4D97-AF65-F5344CB8AC3E}">
        <p14:creationId xmlns:p14="http://schemas.microsoft.com/office/powerpoint/2010/main" val="24711149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L'evoluzione del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lo </a:t>
            </a:r>
            <a:r>
              <a:rPr lang="it-IT" sz="2400" b="1" dirty="0" err="1" smtClean="0">
                <a:solidFill>
                  <a:srgbClr val="F26200"/>
                </a:solidFill>
                <a:latin typeface="Georgia" panose="02040502050405020303" pitchFamily="18" charset="0"/>
              </a:rPr>
              <a:t>spear</a:t>
            </a:r>
            <a:r>
              <a:rPr lang="it-IT" sz="2400" b="1" dirty="0" smtClean="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phishing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Essendo il contenuto del messaggio personalizzati sull'obiettivo, (es. le mail sembrano quindi essere spedite ad esempio da un contatto o da una realtà con </a:t>
            </a:r>
            <a:r>
              <a:rPr lang="it-IT" sz="2000" dirty="0"/>
              <a:t>cui </a:t>
            </a:r>
            <a:r>
              <a:rPr lang="it-IT" sz="2000" dirty="0" smtClean="0"/>
              <a:t>il soggetto ha familiarità, ma anche il contenuto della mail riporta informazioni e fatti a carattere personale di cui solo pochi dovrebbero essere a conoscenza</a:t>
            </a:r>
            <a:r>
              <a:rPr lang="it-IT" sz="2000" dirty="0"/>
              <a:t>), il malcapitato conferma le sue aspettative riguarda la legittimità del </a:t>
            </a:r>
            <a:r>
              <a:rPr lang="it-IT" sz="2000" dirty="0" smtClean="0"/>
              <a:t>messaggio.</a:t>
            </a:r>
            <a:endParaRPr lang="it-IT" sz="2000" dirty="0"/>
          </a:p>
          <a:p>
            <a:pPr algn="just">
              <a:lnSpc>
                <a:spcPct val="120000"/>
              </a:lnSpc>
              <a:defRPr/>
            </a:pPr>
            <a:endParaRPr lang="it-IT" sz="2000" dirty="0" smtClean="0"/>
          </a:p>
          <a:p>
            <a:pPr algn="just">
              <a:lnSpc>
                <a:spcPct val="120000"/>
              </a:lnSpc>
              <a:defRPr/>
            </a:pPr>
            <a:r>
              <a:rPr lang="it-IT" sz="2000" dirty="0" smtClean="0"/>
              <a:t>A differenza del </a:t>
            </a:r>
            <a:r>
              <a:rPr lang="it-IT" sz="2000" dirty="0" err="1" smtClean="0"/>
              <a:t>phishing</a:t>
            </a:r>
            <a:r>
              <a:rPr lang="it-IT" sz="2000" dirty="0" smtClean="0"/>
              <a:t>, lo </a:t>
            </a:r>
            <a:r>
              <a:rPr lang="it-IT" sz="2000" dirty="0" err="1" smtClean="0"/>
              <a:t>spear</a:t>
            </a:r>
            <a:r>
              <a:rPr lang="it-IT" sz="2000" dirty="0" smtClean="0"/>
              <a:t> </a:t>
            </a:r>
            <a:r>
              <a:rPr lang="it-IT" sz="2000" dirty="0" err="1" smtClean="0"/>
              <a:t>phishing</a:t>
            </a:r>
            <a:r>
              <a:rPr lang="it-IT" sz="2000" dirty="0" smtClean="0"/>
              <a:t> </a:t>
            </a:r>
            <a:r>
              <a:rPr lang="it-IT" sz="2000" dirty="0"/>
              <a:t>richiede più tempo e </a:t>
            </a:r>
            <a:r>
              <a:rPr lang="it-IT" sz="2000" dirty="0" smtClean="0"/>
              <a:t>lavoro da parte dei malintenzionati per ottenere informazioni sensibili da parte dei malcapitati, ma il tasso di successo è decisamente più elevato rispetto ad un invio di un messaggio standard ad una massa di utenti. A </a:t>
            </a:r>
            <a:r>
              <a:rPr lang="it-IT" sz="2000" dirty="0"/>
              <a:t>causa del livello personale di queste </a:t>
            </a:r>
            <a:r>
              <a:rPr lang="it-IT" sz="2000" dirty="0" smtClean="0"/>
              <a:t>email</a:t>
            </a:r>
            <a:r>
              <a:rPr lang="it-IT" sz="2000" dirty="0"/>
              <a:t>, è più difficile identificare gli attacchi di </a:t>
            </a:r>
            <a:r>
              <a:rPr lang="it-IT" sz="2000" dirty="0" err="1" smtClean="0"/>
              <a:t>spear</a:t>
            </a:r>
            <a:r>
              <a:rPr lang="it-IT" sz="2000" dirty="0" smtClean="0"/>
              <a:t> </a:t>
            </a:r>
            <a:r>
              <a:rPr lang="it-IT" sz="2000" dirty="0" err="1" smtClean="0"/>
              <a:t>phishing</a:t>
            </a:r>
            <a:r>
              <a:rPr lang="it-IT" sz="2000" dirty="0" smtClean="0"/>
              <a:t>, </a:t>
            </a:r>
            <a:r>
              <a:rPr lang="it-IT" sz="2000" dirty="0"/>
              <a:t>piuttosto che identificare attacchi di </a:t>
            </a:r>
            <a:r>
              <a:rPr lang="it-IT" sz="2000" dirty="0" err="1"/>
              <a:t>phishing</a:t>
            </a:r>
            <a:r>
              <a:rPr lang="it-IT" sz="2000" dirty="0"/>
              <a:t> condotti su larga scala. Questo è </a:t>
            </a:r>
            <a:r>
              <a:rPr lang="it-IT" sz="2000" dirty="0" smtClean="0"/>
              <a:t>un ulteriore </a:t>
            </a:r>
            <a:r>
              <a:rPr lang="it-IT" sz="2000" dirty="0"/>
              <a:t>motivo per cui gli attacchi di </a:t>
            </a:r>
            <a:r>
              <a:rPr lang="it-IT" sz="2000" dirty="0" err="1" smtClean="0"/>
              <a:t>spear</a:t>
            </a:r>
            <a:r>
              <a:rPr lang="it-IT" sz="2000" dirty="0" smtClean="0"/>
              <a:t> </a:t>
            </a:r>
            <a:r>
              <a:rPr lang="it-IT" sz="2000" dirty="0" err="1" smtClean="0"/>
              <a:t>phishing</a:t>
            </a:r>
            <a:r>
              <a:rPr lang="it-IT" sz="2000" dirty="0" smtClean="0"/>
              <a:t> </a:t>
            </a:r>
            <a:r>
              <a:rPr lang="it-IT" sz="2000" dirty="0"/>
              <a:t>stanno diventando </a:t>
            </a:r>
            <a:r>
              <a:rPr lang="it-IT" sz="2000" dirty="0" smtClean="0"/>
              <a:t>sempre più </a:t>
            </a:r>
            <a:r>
              <a:rPr lang="it-IT" sz="2000" dirty="0"/>
              <a:t>diffusi</a:t>
            </a:r>
            <a:r>
              <a:rPr lang="it-IT" sz="2000" dirty="0" smtClean="0"/>
              <a:t>.</a:t>
            </a:r>
            <a:endParaRPr lang="it-IT" sz="2000" dirty="0" smtClean="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83</a:t>
            </a:fld>
            <a:endParaRPr lang="it-IT" dirty="0"/>
          </a:p>
        </p:txBody>
      </p:sp>
    </p:spTree>
    <p:extLst>
      <p:ext uri="{BB962C8B-B14F-4D97-AF65-F5344CB8AC3E}">
        <p14:creationId xmlns:p14="http://schemas.microsoft.com/office/powerpoint/2010/main" val="31332074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L'evoluzione del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lo </a:t>
            </a:r>
            <a:r>
              <a:rPr lang="it-IT" sz="2400" b="1" dirty="0" err="1" smtClean="0">
                <a:solidFill>
                  <a:srgbClr val="F26200"/>
                </a:solidFill>
                <a:latin typeface="Georgia" panose="02040502050405020303" pitchFamily="18" charset="0"/>
              </a:rPr>
              <a:t>spear</a:t>
            </a:r>
            <a:r>
              <a:rPr lang="it-IT" sz="2400" b="1" dirty="0" smtClean="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phishing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L'identificazione di email fasulle, anche se personalizzate, può </a:t>
            </a:r>
            <a:r>
              <a:rPr lang="it-IT" sz="2000" dirty="0"/>
              <a:t>sembrare </a:t>
            </a:r>
            <a:r>
              <a:rPr lang="it-IT" sz="2000" dirty="0" smtClean="0"/>
              <a:t>apparentemente semplice, </a:t>
            </a:r>
            <a:r>
              <a:rPr lang="it-IT" sz="2000" dirty="0"/>
              <a:t>ma </a:t>
            </a:r>
            <a:r>
              <a:rPr lang="it-IT" sz="2000" dirty="0" smtClean="0"/>
              <a:t>i messaggi di </a:t>
            </a:r>
            <a:r>
              <a:rPr lang="it-IT" sz="2000" dirty="0" err="1" smtClean="0"/>
              <a:t>spear</a:t>
            </a:r>
            <a:r>
              <a:rPr lang="it-IT" sz="2000" dirty="0" smtClean="0"/>
              <a:t> </a:t>
            </a:r>
            <a:r>
              <a:rPr lang="it-IT" sz="2000" dirty="0" err="1" smtClean="0"/>
              <a:t>phishing</a:t>
            </a:r>
            <a:r>
              <a:rPr lang="it-IT" sz="2000" dirty="0" smtClean="0"/>
              <a:t> </a:t>
            </a:r>
            <a:r>
              <a:rPr lang="it-IT" sz="2000" dirty="0"/>
              <a:t>sono </a:t>
            </a:r>
            <a:r>
              <a:rPr lang="it-IT" sz="2000" dirty="0" smtClean="0"/>
              <a:t>così migliorati </a:t>
            </a:r>
            <a:r>
              <a:rPr lang="it-IT" sz="2000" dirty="0"/>
              <a:t>negli ultimi </a:t>
            </a:r>
            <a:r>
              <a:rPr lang="it-IT" sz="2000" dirty="0" smtClean="0"/>
              <a:t>anni, che oggigiorno sono estremamente </a:t>
            </a:r>
            <a:r>
              <a:rPr lang="it-IT" sz="2000" dirty="0"/>
              <a:t>difficili da rilevare senza </a:t>
            </a:r>
            <a:r>
              <a:rPr lang="it-IT" sz="2000" dirty="0" smtClean="0"/>
              <a:t>preliminari conoscenze sulla </a:t>
            </a:r>
            <a:r>
              <a:rPr lang="it-IT" sz="2000" dirty="0"/>
              <a:t>protezione da </a:t>
            </a:r>
            <a:r>
              <a:rPr lang="it-IT" sz="2000" dirty="0" smtClean="0"/>
              <a:t>tali attacchi.</a:t>
            </a:r>
          </a:p>
          <a:p>
            <a:pPr algn="just">
              <a:lnSpc>
                <a:spcPct val="120000"/>
              </a:lnSpc>
              <a:defRPr/>
            </a:pPr>
            <a:r>
              <a:rPr lang="it-IT" sz="2000" dirty="0" smtClean="0"/>
              <a:t>Gli </a:t>
            </a:r>
            <a:r>
              <a:rPr lang="it-IT" sz="2000" dirty="0"/>
              <a:t>aggressori </a:t>
            </a:r>
            <a:r>
              <a:rPr lang="it-IT" sz="2000" dirty="0" smtClean="0"/>
              <a:t>prendono infatti di </a:t>
            </a:r>
            <a:r>
              <a:rPr lang="it-IT" sz="2000" dirty="0"/>
              <a:t>mira le </a:t>
            </a:r>
            <a:r>
              <a:rPr lang="it-IT" sz="2000" dirty="0" smtClean="0"/>
              <a:t>vittime, utilizzando le informazioni che loro stesse mettono a disposizione su </a:t>
            </a:r>
            <a:r>
              <a:rPr lang="it-IT" sz="2000" dirty="0"/>
              <a:t>internet. </a:t>
            </a:r>
            <a:r>
              <a:rPr lang="it-IT" sz="2000" dirty="0" smtClean="0"/>
              <a:t>Partendo da un singolo profilo pubblicato su un social network è possibile risalire in maniera abbastanza agevole all'indirizzo </a:t>
            </a:r>
            <a:r>
              <a:rPr lang="it-IT" sz="2000" dirty="0"/>
              <a:t>email </a:t>
            </a:r>
            <a:r>
              <a:rPr lang="it-IT" sz="2000" dirty="0" smtClean="0"/>
              <a:t>della persona</a:t>
            </a:r>
            <a:r>
              <a:rPr lang="it-IT" sz="2000" dirty="0"/>
              <a:t>, </a:t>
            </a:r>
            <a:r>
              <a:rPr lang="it-IT" sz="2000" dirty="0" smtClean="0"/>
              <a:t>all'elenco degli </a:t>
            </a:r>
            <a:r>
              <a:rPr lang="it-IT" sz="2000" dirty="0"/>
              <a:t>amici, </a:t>
            </a:r>
            <a:r>
              <a:rPr lang="it-IT" sz="2000" dirty="0" smtClean="0"/>
              <a:t>alla </a:t>
            </a:r>
            <a:r>
              <a:rPr lang="it-IT" sz="2000" dirty="0"/>
              <a:t>posizione geografica </a:t>
            </a:r>
            <a:r>
              <a:rPr lang="it-IT" sz="2000" dirty="0" smtClean="0"/>
              <a:t>ed agli </a:t>
            </a:r>
            <a:r>
              <a:rPr lang="it-IT" sz="2000" dirty="0"/>
              <a:t>eventuali post sui nuovi gadget acquistati di recente. Con tutte queste informazioni, l'aggressore </a:t>
            </a:r>
            <a:r>
              <a:rPr lang="it-IT" sz="2000" dirty="0" smtClean="0"/>
              <a:t>può facilmente fingersi un </a:t>
            </a:r>
            <a:r>
              <a:rPr lang="it-IT" sz="2000" dirty="0"/>
              <a:t>amico o un'entità familiare </a:t>
            </a:r>
            <a:r>
              <a:rPr lang="it-IT" sz="2000" dirty="0" smtClean="0"/>
              <a:t>al malcapitato e </a:t>
            </a:r>
            <a:r>
              <a:rPr lang="it-IT" sz="2000" dirty="0"/>
              <a:t>inviare </a:t>
            </a:r>
            <a:r>
              <a:rPr lang="it-IT" sz="2000" dirty="0" smtClean="0"/>
              <a:t>a questi un </a:t>
            </a:r>
            <a:r>
              <a:rPr lang="it-IT" sz="2000" dirty="0"/>
              <a:t>messaggio </a:t>
            </a:r>
            <a:r>
              <a:rPr lang="it-IT" sz="2000" dirty="0" smtClean="0"/>
              <a:t>convincente, </a:t>
            </a:r>
            <a:r>
              <a:rPr lang="it-IT" sz="2000" dirty="0"/>
              <a:t>ma </a:t>
            </a:r>
            <a:r>
              <a:rPr lang="it-IT" sz="2000" dirty="0" smtClean="0"/>
              <a:t>fraudolento, tale da spingerlo a campiere le azioni in esso contenute (es. aprire il file allegato, cliccare su un determinato link, …)</a:t>
            </a:r>
          </a:p>
          <a:p>
            <a:pPr algn="just">
              <a:lnSpc>
                <a:spcPct val="120000"/>
              </a:lnSpc>
              <a:defRPr/>
            </a:pPr>
            <a:r>
              <a:rPr lang="it-IT" sz="2000" dirty="0" smtClean="0"/>
              <a:t>Sebbene </a:t>
            </a:r>
            <a:r>
              <a:rPr lang="it-IT" sz="2000" dirty="0"/>
              <a:t>in controtendenza con le mode del momento, è </a:t>
            </a:r>
            <a:r>
              <a:rPr lang="it-IT" sz="2000" dirty="0" smtClean="0"/>
              <a:t>quindi sempre </a:t>
            </a:r>
            <a:r>
              <a:rPr lang="it-IT" sz="2000" dirty="0"/>
              <a:t>meglio evitare di condividere su internet informazioni troppo personali o relative al nostro lavoro, dato che i nostri profili social rappresentano la prima fonte di approvvigionamento di informazioni sensibili per gli hacker</a:t>
            </a:r>
            <a:r>
              <a:rPr lang="it-IT" sz="2000" dirty="0" smtClean="0"/>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84</a:t>
            </a:fld>
            <a:endParaRPr lang="it-IT" dirty="0"/>
          </a:p>
        </p:txBody>
      </p:sp>
    </p:spTree>
    <p:extLst>
      <p:ext uri="{BB962C8B-B14F-4D97-AF65-F5344CB8AC3E}">
        <p14:creationId xmlns:p14="http://schemas.microsoft.com/office/powerpoint/2010/main" val="18641241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L'evoluzione del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lo </a:t>
            </a:r>
            <a:r>
              <a:rPr lang="it-IT" sz="2400" b="1" dirty="0" err="1" smtClean="0">
                <a:solidFill>
                  <a:srgbClr val="F26200"/>
                </a:solidFill>
                <a:latin typeface="Georgia" panose="02040502050405020303" pitchFamily="18" charset="0"/>
              </a:rPr>
              <a:t>spear</a:t>
            </a:r>
            <a:r>
              <a:rPr lang="it-IT" sz="2400" b="1" dirty="0" smtClean="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phishing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Per aumentare le percentuali di successo, questi messaggi contengono spesso spiegazioni urgenti, attinenti alla sfera lavorativa o personale del soggetto, sul perché hanno bisogno di informazioni sensibili. Alle vittime viene quindi chiesto di aprire un allegato dannoso o fare clic su un collegamento che li porta a un sito web contraffatto dove viene richiesto di fornire password, numeri di conto, PIN e credenziali di accesso, riferiti anche a piattaforme social (come </a:t>
            </a:r>
            <a:r>
              <a:rPr lang="it-IT" sz="2000" dirty="0" err="1" smtClean="0"/>
              <a:t>Facebook</a:t>
            </a:r>
            <a:r>
              <a:rPr lang="it-IT" sz="2000" dirty="0" smtClean="0"/>
              <a:t>). In realtà, l'obiettivo degli hacker non è quello di manomettere il profilo social della vittima, ma essi useranno tali password, o varianti di esse, per accedere a altri siti web o per ottenere informazioni riservate ritenute più importanti. Una volta che i criminali hanno raccolto abbastanza informazioni sensibili, possono non solo accedere ai conti bancari della vittima, ma come già visto, persino creare una nuova identità utilizzando tutte le informazioni originali fornite dal malcapitato.</a:t>
            </a:r>
            <a:endParaRPr lang="it-IT" sz="2000" dirty="0" smtClean="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85</a:t>
            </a:fld>
            <a:endParaRPr lang="it-IT" dirty="0"/>
          </a:p>
        </p:txBody>
      </p:sp>
    </p:spTree>
    <p:extLst>
      <p:ext uri="{BB962C8B-B14F-4D97-AF65-F5344CB8AC3E}">
        <p14:creationId xmlns:p14="http://schemas.microsoft.com/office/powerpoint/2010/main" val="18584403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L'evoluzione del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lo </a:t>
            </a:r>
            <a:r>
              <a:rPr lang="it-IT" sz="2400" b="1" dirty="0" err="1" smtClean="0">
                <a:solidFill>
                  <a:srgbClr val="F26200"/>
                </a:solidFill>
                <a:latin typeface="Georgia" panose="02040502050405020303" pitchFamily="18" charset="0"/>
              </a:rPr>
              <a:t>spear</a:t>
            </a:r>
            <a:r>
              <a:rPr lang="it-IT" sz="2400" b="1" dirty="0" smtClean="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phishing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674030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Di seguito si riportano alcuni consigli che i professionisti della sicurezza informatica suggeriscono per evitare attacchi di </a:t>
            </a:r>
            <a:r>
              <a:rPr lang="it-IT" sz="2000" dirty="0" err="1" smtClean="0">
                <a:cs typeface="Arial" charset="0"/>
              </a:rPr>
              <a:t>spear</a:t>
            </a:r>
            <a:r>
              <a:rPr lang="it-IT" sz="2000" dirty="0" smtClean="0">
                <a:cs typeface="Arial" charset="0"/>
              </a:rPr>
              <a:t> </a:t>
            </a:r>
            <a:r>
              <a:rPr lang="it-IT" sz="2000" dirty="0" err="1" smtClean="0">
                <a:cs typeface="Arial" charset="0"/>
              </a:rPr>
              <a:t>phishing</a:t>
            </a:r>
            <a:r>
              <a:rPr lang="it-IT" sz="2000" dirty="0" smtClean="0">
                <a:cs typeface="Arial" charset="0"/>
              </a:rPr>
              <a:t>:</a:t>
            </a:r>
          </a:p>
          <a:p>
            <a:pPr algn="just">
              <a:lnSpc>
                <a:spcPct val="120000"/>
              </a:lnSpc>
              <a:defRPr/>
            </a:pPr>
            <a:endParaRPr lang="it-IT" sz="2000" dirty="0" smtClean="0">
              <a:cs typeface="Arial" charset="0"/>
            </a:endParaRPr>
          </a:p>
          <a:p>
            <a:pPr marL="342900" indent="-342900" algn="just">
              <a:lnSpc>
                <a:spcPct val="120000"/>
              </a:lnSpc>
              <a:buFont typeface="Arial" panose="020B0604020202020204" pitchFamily="34" charset="0"/>
              <a:buChar char="•"/>
              <a:defRPr/>
            </a:pPr>
            <a:r>
              <a:rPr lang="it-IT" sz="2000" dirty="0" smtClean="0">
                <a:cs typeface="Arial" charset="0"/>
              </a:rPr>
              <a:t>Occorre prestare </a:t>
            </a:r>
            <a:r>
              <a:rPr lang="it-IT" sz="2000" b="1" dirty="0" smtClean="0">
                <a:cs typeface="Arial" charset="0"/>
              </a:rPr>
              <a:t>particolare attenzione alle </a:t>
            </a:r>
            <a:r>
              <a:rPr lang="it-IT" sz="2000" b="1" dirty="0" smtClean="0"/>
              <a:t>informazioni personali che vengono pubblicate su internet</a:t>
            </a:r>
            <a:r>
              <a:rPr lang="it-IT" sz="2000" dirty="0" smtClean="0"/>
              <a:t>, in modo particolare sui profili personali presenti nei vari social media. Quante e quali informazioni personali sono disponibili ai potenziali aggressori? Se c'è qualcosa che non vogliamo un potenziale malintenzionato veda, la soluzione migliore è quella di non pubblicarlo, o quantomeno di non renderlo pubblico, configurando correttamente le impostazioni della privacy per limitare ciò che i nostri contati e gli altri possono vedere;</a:t>
            </a:r>
          </a:p>
          <a:p>
            <a:pPr marL="342900" indent="-342900" algn="just">
              <a:lnSpc>
                <a:spcPct val="120000"/>
              </a:lnSpc>
              <a:buFont typeface="Arial" panose="020B0604020202020204" pitchFamily="34" charset="0"/>
              <a:buChar char="•"/>
              <a:defRPr/>
            </a:pPr>
            <a:r>
              <a:rPr lang="it-IT" sz="2000" dirty="0" smtClean="0"/>
              <a:t>Occorre </a:t>
            </a:r>
            <a:r>
              <a:rPr lang="it-IT" sz="2000" b="1" dirty="0" smtClean="0"/>
              <a:t>utilizzare password intelligenti</a:t>
            </a:r>
            <a:r>
              <a:rPr lang="it-IT" sz="2000" dirty="0" smtClean="0"/>
              <a:t>, evitando di scegliere una parola chiave principale (o varianti di questa) per ogni account online in nostro possesso. Riutilizzare la stessa password o chiavi simili permette ad un malintenzionato che ha accesso ad un profilo o ad una casella di posta elettronica, di avere accesso a tutti gli altri nostri account digitali.</a:t>
            </a:r>
            <a:endParaRPr lang="it-IT" sz="2000" dirty="0" smtClean="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86</a:t>
            </a:fld>
            <a:endParaRPr lang="it-IT" dirty="0"/>
          </a:p>
        </p:txBody>
      </p:sp>
    </p:spTree>
    <p:extLst>
      <p:ext uri="{BB962C8B-B14F-4D97-AF65-F5344CB8AC3E}">
        <p14:creationId xmlns:p14="http://schemas.microsoft.com/office/powerpoint/2010/main" val="40316297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L'evoluzione del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lo </a:t>
            </a:r>
            <a:r>
              <a:rPr lang="it-IT" sz="2400" b="1" dirty="0" err="1" smtClean="0">
                <a:solidFill>
                  <a:srgbClr val="F26200"/>
                </a:solidFill>
                <a:latin typeface="Georgia" panose="02040502050405020303" pitchFamily="18" charset="0"/>
              </a:rPr>
              <a:t>spear</a:t>
            </a:r>
            <a:r>
              <a:rPr lang="it-IT" sz="2400" b="1" dirty="0" smtClean="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phishing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0469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342900" indent="-342900" algn="just">
              <a:lnSpc>
                <a:spcPct val="120000"/>
              </a:lnSpc>
              <a:buFont typeface="Arial" panose="020B0604020202020204" pitchFamily="34" charset="0"/>
              <a:buChar char="•"/>
              <a:defRPr/>
            </a:pPr>
            <a:r>
              <a:rPr lang="it-IT" sz="2000" b="1" dirty="0" smtClean="0"/>
              <a:t>Prestare attenzione prima di cliccare sui collegamenti </a:t>
            </a:r>
            <a:r>
              <a:rPr lang="it-IT" sz="2000" dirty="0" smtClean="0"/>
              <a:t>presenti nelle email: se una società ti invia un link per posta, utilizza invece il browser per accedere direttamente al sito della società, invece di fare clic sul link ricevuto. Ricorda sempre di controllare prima la destinazione del collegamento passando il mouse sopra di esso: se l'indirizzo non corrisponde al testo presente nel messaggio o alla destinazione indicata nell'email, è probabile che possa trattarsi di un collegamento dannoso e di un tentativo di frode;</a:t>
            </a:r>
            <a:endParaRPr lang="it-IT" sz="2000" dirty="0" smtClean="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87</a:t>
            </a:fld>
            <a:endParaRPr lang="it-IT" dirty="0"/>
          </a:p>
        </p:txBody>
      </p:sp>
    </p:spTree>
    <p:extLst>
      <p:ext uri="{BB962C8B-B14F-4D97-AF65-F5344CB8AC3E}">
        <p14:creationId xmlns:p14="http://schemas.microsoft.com/office/powerpoint/2010/main" val="7248455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L'evoluzione del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lo </a:t>
            </a:r>
            <a:r>
              <a:rPr lang="it-IT" sz="2400" b="1" dirty="0" err="1" smtClean="0">
                <a:solidFill>
                  <a:srgbClr val="F26200"/>
                </a:solidFill>
                <a:latin typeface="Georgia" panose="02040502050405020303" pitchFamily="18" charset="0"/>
              </a:rPr>
              <a:t>spear</a:t>
            </a:r>
            <a:r>
              <a:rPr lang="it-IT" sz="2400" b="1" dirty="0" smtClean="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phishing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378565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342900" indent="-342900" algn="just">
              <a:lnSpc>
                <a:spcPct val="120000"/>
              </a:lnSpc>
              <a:buFont typeface="Arial" panose="020B0604020202020204" pitchFamily="34" charset="0"/>
              <a:buChar char="•"/>
              <a:defRPr/>
            </a:pPr>
            <a:r>
              <a:rPr lang="it-IT" sz="2000" b="1" dirty="0" smtClean="0"/>
              <a:t>Resta sempre vigile quando apri le email</a:t>
            </a:r>
            <a:r>
              <a:rPr lang="it-IT" sz="2000" dirty="0" smtClean="0"/>
              <a:t>, anche se ricevute da mittenti conosciuti: molti attacchi di </a:t>
            </a:r>
            <a:r>
              <a:rPr lang="it-IT" sz="2000" dirty="0" err="1" smtClean="0"/>
              <a:t>spear</a:t>
            </a:r>
            <a:r>
              <a:rPr lang="it-IT" sz="2000" dirty="0" smtClean="0"/>
              <a:t> </a:t>
            </a:r>
            <a:r>
              <a:rPr lang="it-IT" sz="2000" dirty="0" err="1" smtClean="0"/>
              <a:t>phishing</a:t>
            </a:r>
            <a:r>
              <a:rPr lang="it-IT" sz="2000" dirty="0" smtClean="0"/>
              <a:t> tentano di nascondere le reali destinazioni dei collegamenti, usando informazioni personali contenute nel </a:t>
            </a:r>
            <a:r>
              <a:rPr lang="it-IT" sz="2000" dirty="0" err="1" smtClean="0"/>
              <a:t>messagio</a:t>
            </a:r>
            <a:r>
              <a:rPr lang="it-IT" sz="2000" dirty="0" smtClean="0"/>
              <a:t>, che lo potrebbero rendere legittimo a prima vista all'utente. Se ricevi un'email da un mittente noto, che richiede informazioni personali (quali credenziali di accesso o altri dati sensibili), controlla subito se l'indirizzo email è quello che il mittente è solito usare e contattalo magari tramite canali alternativi alla posta elettronica (es. telefono), per avere conferma che sia stato effettivamente lui ad inviare tale mail.</a:t>
            </a:r>
            <a:endParaRPr lang="it-IT" sz="2000" dirty="0" smtClean="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88</a:t>
            </a:fld>
            <a:endParaRPr lang="it-IT" dirty="0"/>
          </a:p>
        </p:txBody>
      </p:sp>
    </p:spTree>
    <p:extLst>
      <p:ext uri="{BB962C8B-B14F-4D97-AF65-F5344CB8AC3E}">
        <p14:creationId xmlns:p14="http://schemas.microsoft.com/office/powerpoint/2010/main" val="36580058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L'evoluzione del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lo </a:t>
            </a:r>
            <a:r>
              <a:rPr lang="it-IT" sz="2400" b="1" dirty="0" err="1" smtClean="0">
                <a:solidFill>
                  <a:srgbClr val="F26200"/>
                </a:solidFill>
                <a:latin typeface="Georgia" panose="02040502050405020303" pitchFamily="18" charset="0"/>
              </a:rPr>
              <a:t>spear</a:t>
            </a:r>
            <a:r>
              <a:rPr lang="it-IT" sz="2400" b="1" dirty="0" smtClean="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phishing</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154984"/>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342900" indent="-342900" algn="just">
              <a:lnSpc>
                <a:spcPct val="120000"/>
              </a:lnSpc>
              <a:buFont typeface="Arial" panose="020B0604020202020204" pitchFamily="34" charset="0"/>
              <a:buChar char="•"/>
              <a:defRPr/>
            </a:pPr>
            <a:r>
              <a:rPr lang="it-IT" sz="2000" b="1" dirty="0" smtClean="0"/>
              <a:t>Utilizza infine un programma di protezione dei dati </a:t>
            </a:r>
            <a:r>
              <a:rPr lang="it-IT" sz="2000" dirty="0" smtClean="0"/>
              <a:t>e resta sempre aggiornato in tema di sicurezza informatica: un continuo aggiornamento sulle più recenti tecniche di frodi informatiche, unito ad un programma di protezione dei dati aiuta, a prevenire l'accesso non autorizzato alle informazioni in nostro possesso da parte di soggetti terzi, con il rischio di manomissione o perdita delle informazioni. Per i professionisti, è dunque importante dotarsi di un software di protezione dalla manomissione dei dati, che deve essere utilizzato per proteggere i documenti sensibili da accessi o uscite di informazioni non autorizzate, nel caso in cui l'utente cada in una truffa informatica.</a:t>
            </a:r>
            <a:endParaRPr lang="it-IT" sz="2000" dirty="0" smtClean="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89</a:t>
            </a:fld>
            <a:endParaRPr lang="it-IT" dirty="0"/>
          </a:p>
        </p:txBody>
      </p:sp>
    </p:spTree>
    <p:extLst>
      <p:ext uri="{BB962C8B-B14F-4D97-AF65-F5344CB8AC3E}">
        <p14:creationId xmlns:p14="http://schemas.microsoft.com/office/powerpoint/2010/main" val="2758994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Introduzione</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414743" y="1124744"/>
            <a:ext cx="8322696" cy="5632311"/>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Continuamente </a:t>
            </a:r>
            <a:r>
              <a:rPr lang="it-IT" sz="2000" dirty="0">
                <a:cs typeface="Arial" charset="0"/>
              </a:rPr>
              <a:t>sentiamo parlare di </a:t>
            </a:r>
            <a:r>
              <a:rPr lang="it-IT" sz="2000" dirty="0" smtClean="0">
                <a:cs typeface="Arial" charset="0"/>
              </a:rPr>
              <a:t>tentativi di </a:t>
            </a:r>
            <a:r>
              <a:rPr lang="it-IT" sz="2000" dirty="0" err="1" smtClean="0">
                <a:cs typeface="Arial" charset="0"/>
              </a:rPr>
              <a:t>hackeraggio</a:t>
            </a:r>
            <a:r>
              <a:rPr lang="it-IT" sz="2000" dirty="0">
                <a:cs typeface="Arial" charset="0"/>
              </a:rPr>
              <a:t>, con riferimento ai vari tentativi di frode informatica; forse sarebbe </a:t>
            </a:r>
            <a:r>
              <a:rPr lang="it-IT" sz="2000" dirty="0" smtClean="0">
                <a:cs typeface="Arial" charset="0"/>
              </a:rPr>
              <a:t>più </a:t>
            </a:r>
            <a:r>
              <a:rPr lang="it-IT" sz="2000" dirty="0">
                <a:cs typeface="Arial" charset="0"/>
              </a:rPr>
              <a:t>opportuno parlare di minaccia persistente avanzata (in inglese </a:t>
            </a:r>
            <a:r>
              <a:rPr lang="it-IT" sz="2000" i="1" dirty="0">
                <a:cs typeface="Arial" charset="0"/>
              </a:rPr>
              <a:t>Advanced </a:t>
            </a:r>
            <a:r>
              <a:rPr lang="it-IT" sz="2000" i="1" dirty="0" err="1">
                <a:cs typeface="Arial" charset="0"/>
              </a:rPr>
              <a:t>Persistent</a:t>
            </a:r>
            <a:r>
              <a:rPr lang="it-IT" sz="2000" i="1" dirty="0">
                <a:cs typeface="Arial" charset="0"/>
              </a:rPr>
              <a:t> </a:t>
            </a:r>
            <a:r>
              <a:rPr lang="it-IT" sz="2000" i="1" dirty="0" err="1">
                <a:cs typeface="Arial" charset="0"/>
              </a:rPr>
              <a:t>Threat</a:t>
            </a:r>
            <a:r>
              <a:rPr lang="it-IT" sz="2000" dirty="0">
                <a:cs typeface="Arial" charset="0"/>
              </a:rPr>
              <a:t>, APT): l’</a:t>
            </a:r>
            <a:r>
              <a:rPr lang="it-IT" sz="2000" dirty="0" err="1">
                <a:cs typeface="Arial" charset="0"/>
              </a:rPr>
              <a:t>hackeraggio</a:t>
            </a:r>
            <a:r>
              <a:rPr lang="it-IT" sz="2000" dirty="0">
                <a:cs typeface="Arial" charset="0"/>
              </a:rPr>
              <a:t> fa di solito riferimento ad una singola azione eseguita in un momento specifico; le APT, come lo stesso nome suggerisce, sono invece sempre là fuori in agguato. Questi attacchi possono anche </a:t>
            </a:r>
            <a:r>
              <a:rPr lang="it-IT" sz="2000" dirty="0" smtClean="0">
                <a:cs typeface="Arial" charset="0"/>
              </a:rPr>
              <a:t>impiegare </a:t>
            </a:r>
            <a:r>
              <a:rPr lang="it-IT" sz="2000" dirty="0">
                <a:cs typeface="Arial" charset="0"/>
              </a:rPr>
              <a:t>alcune settimane o mesi </a:t>
            </a:r>
            <a:r>
              <a:rPr lang="it-IT" sz="2000" dirty="0" smtClean="0">
                <a:cs typeface="Arial" charset="0"/>
              </a:rPr>
              <a:t>nella </a:t>
            </a:r>
            <a:r>
              <a:rPr lang="it-IT" sz="2000" dirty="0">
                <a:cs typeface="Arial" charset="0"/>
              </a:rPr>
              <a:t>ricerca di punti deboli e </a:t>
            </a:r>
            <a:r>
              <a:rPr lang="it-IT" sz="2000" dirty="0" smtClean="0">
                <a:cs typeface="Arial" charset="0"/>
              </a:rPr>
              <a:t>per determinare </a:t>
            </a:r>
            <a:r>
              <a:rPr lang="it-IT" sz="2000" dirty="0">
                <a:cs typeface="Arial" charset="0"/>
              </a:rPr>
              <a:t>il modo più efficace per </a:t>
            </a:r>
            <a:r>
              <a:rPr lang="it-IT" sz="2000" dirty="0" smtClean="0">
                <a:cs typeface="Arial" charset="0"/>
              </a:rPr>
              <a:t>attaccare prima di raggiungere l'obiettivo.</a:t>
            </a:r>
            <a:endParaRPr lang="it-IT" sz="2000" dirty="0">
              <a:cs typeface="Arial" charset="0"/>
            </a:endParaRPr>
          </a:p>
          <a:p>
            <a:pPr algn="just">
              <a:lnSpc>
                <a:spcPct val="120000"/>
              </a:lnSpc>
              <a:defRPr/>
            </a:pPr>
            <a:r>
              <a:rPr lang="it-IT" sz="2000" dirty="0">
                <a:cs typeface="Arial" charset="0"/>
              </a:rPr>
              <a:t>Oggigiorno tutti gli utenti, specie i professionisti che utilizzano i dispositivi per proteggere non solo i propri dati personali, ma anche quelli di terzi soggetti, non possono semplicemente restare a guardare in maniera passiva, ma devono proteggere attivamente i propri dispositivi e restare sempre aggiornati circa le più recenti tecniche di intrusione usate dai malintenzionati</a:t>
            </a:r>
            <a:r>
              <a:rPr lang="it-IT" sz="2000" dirty="0" smtClean="0">
                <a:cs typeface="Arial" charset="0"/>
              </a:rPr>
              <a:t>.</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9</a:t>
            </a:fld>
            <a:endParaRPr lang="it-IT" dirty="0"/>
          </a:p>
        </p:txBody>
      </p:sp>
    </p:spTree>
    <p:extLst>
      <p:ext uri="{BB962C8B-B14F-4D97-AF65-F5344CB8AC3E}">
        <p14:creationId xmlns:p14="http://schemas.microsoft.com/office/powerpoint/2010/main" val="25757046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83317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Esempio: Il caso </a:t>
            </a:r>
            <a:r>
              <a:rPr lang="it-IT" sz="2400" b="1" dirty="0">
                <a:solidFill>
                  <a:srgbClr val="F26200"/>
                </a:solidFill>
                <a:latin typeface="Georgia" panose="02040502050405020303" pitchFamily="18" charset="0"/>
              </a:rPr>
              <a:t>di </a:t>
            </a:r>
            <a:r>
              <a:rPr lang="it-IT" sz="2400" b="1" dirty="0" err="1">
                <a:solidFill>
                  <a:srgbClr val="F26200"/>
                </a:solidFill>
                <a:latin typeface="Georgia" panose="02040502050405020303" pitchFamily="18" charset="0"/>
              </a:rPr>
              <a:t>spear</a:t>
            </a:r>
            <a:r>
              <a:rPr lang="it-IT" sz="2400" b="1" dirty="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durante le elezioni americane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Cadere in un attacco di </a:t>
            </a:r>
            <a:r>
              <a:rPr lang="it-IT" sz="2000" dirty="0" err="1" smtClean="0"/>
              <a:t>phishing</a:t>
            </a:r>
            <a:r>
              <a:rPr lang="it-IT" sz="2000" dirty="0" smtClean="0"/>
              <a:t> è purtroppo facile, anche per utenti molto attenti alle tutela della propria privacy. Un caso recente di </a:t>
            </a:r>
            <a:r>
              <a:rPr lang="en-US" sz="2000" dirty="0" smtClean="0"/>
              <a:t>spear phishing, </a:t>
            </a:r>
            <a:r>
              <a:rPr lang="it-IT" sz="2000" dirty="0" smtClean="0"/>
              <a:t>certamente il</a:t>
            </a:r>
            <a:r>
              <a:rPr lang="en-US" sz="2000" dirty="0" smtClean="0"/>
              <a:t> </a:t>
            </a:r>
            <a:r>
              <a:rPr lang="it-IT" sz="2000" dirty="0" smtClean="0"/>
              <a:t>più eclatante, è del 2016 e riguarda la violazione dell'account </a:t>
            </a:r>
            <a:r>
              <a:rPr lang="it-IT" sz="2000" dirty="0"/>
              <a:t>di </a:t>
            </a:r>
            <a:r>
              <a:rPr lang="it-IT" sz="2000" dirty="0" smtClean="0"/>
              <a:t>posta elettronica di </a:t>
            </a:r>
            <a:r>
              <a:rPr lang="it-IT" sz="2000" dirty="0"/>
              <a:t>John </a:t>
            </a:r>
            <a:r>
              <a:rPr lang="it-IT" sz="2000" dirty="0" err="1" smtClean="0"/>
              <a:t>Podesta</a:t>
            </a:r>
            <a:r>
              <a:rPr lang="it-IT" sz="2000" dirty="0" smtClean="0"/>
              <a:t>, presidente </a:t>
            </a:r>
            <a:r>
              <a:rPr lang="it-IT" sz="2000" dirty="0"/>
              <a:t>della campagna di Hillary </a:t>
            </a:r>
            <a:r>
              <a:rPr lang="it-IT" sz="2000" dirty="0" smtClean="0"/>
              <a:t>Clinton, allora in corsa per la presidenza degli Stati Uniti.</a:t>
            </a:r>
          </a:p>
          <a:p>
            <a:pPr algn="just">
              <a:lnSpc>
                <a:spcPct val="120000"/>
              </a:lnSpc>
              <a:defRPr/>
            </a:pPr>
            <a:r>
              <a:rPr lang="it-IT" sz="2000" dirty="0" smtClean="0">
                <a:cs typeface="Arial" charset="0"/>
              </a:rPr>
              <a:t>La ricostruzione della storia è la seguente: il </a:t>
            </a:r>
            <a:r>
              <a:rPr lang="it-IT" sz="2000" dirty="0">
                <a:cs typeface="Arial" charset="0"/>
              </a:rPr>
              <a:t>19 marzo </a:t>
            </a:r>
            <a:r>
              <a:rPr lang="it-IT" sz="2000" dirty="0" smtClean="0">
                <a:cs typeface="Arial" charset="0"/>
              </a:rPr>
              <a:t>2016 </a:t>
            </a:r>
            <a:r>
              <a:rPr lang="it-IT" sz="2000" dirty="0"/>
              <a:t>John </a:t>
            </a:r>
            <a:r>
              <a:rPr lang="it-IT" sz="2000" dirty="0" err="1"/>
              <a:t>Podesta</a:t>
            </a:r>
            <a:r>
              <a:rPr lang="it-IT" sz="2000" dirty="0"/>
              <a:t> </a:t>
            </a:r>
            <a:r>
              <a:rPr lang="it-IT" sz="2000" dirty="0" smtClean="0"/>
              <a:t>riceve </a:t>
            </a:r>
            <a:r>
              <a:rPr lang="it-IT" sz="2000" dirty="0" smtClean="0">
                <a:cs typeface="Arial" charset="0"/>
              </a:rPr>
              <a:t>una email, apparentemente da Google</a:t>
            </a:r>
            <a:r>
              <a:rPr lang="it-IT" sz="2000" dirty="0">
                <a:cs typeface="Arial" charset="0"/>
              </a:rPr>
              <a:t>, </a:t>
            </a:r>
            <a:r>
              <a:rPr lang="it-IT" sz="2000" dirty="0" smtClean="0">
                <a:cs typeface="Arial" charset="0"/>
              </a:rPr>
              <a:t>che lo avvisa che </a:t>
            </a:r>
            <a:r>
              <a:rPr lang="it-IT" sz="2000" dirty="0">
                <a:cs typeface="Arial" charset="0"/>
              </a:rPr>
              <a:t>qualcuno </a:t>
            </a:r>
            <a:r>
              <a:rPr lang="it-IT" sz="2000" dirty="0" smtClean="0">
                <a:cs typeface="Arial" charset="0"/>
              </a:rPr>
              <a:t>dall’Ucraina </a:t>
            </a:r>
            <a:r>
              <a:rPr lang="it-IT" sz="2000" dirty="0">
                <a:cs typeface="Arial" charset="0"/>
              </a:rPr>
              <a:t>avrebbe cercato di entrare nella sua casella </a:t>
            </a:r>
            <a:r>
              <a:rPr lang="it-IT" sz="2000" dirty="0" smtClean="0">
                <a:cs typeface="Arial" charset="0"/>
              </a:rPr>
              <a:t>di posta e lo invita </a:t>
            </a:r>
            <a:r>
              <a:rPr lang="it-IT" sz="2000" dirty="0">
                <a:cs typeface="Arial" charset="0"/>
              </a:rPr>
              <a:t>a cambiare la password tramite un pulsante </a:t>
            </a:r>
            <a:r>
              <a:rPr lang="it-IT" sz="2000" dirty="0" smtClean="0">
                <a:cs typeface="Arial" charset="0"/>
              </a:rPr>
              <a:t>apposito presente nella stessa email (nella figura l'immagine del messaggio).</a:t>
            </a:r>
          </a:p>
          <a:p>
            <a:pPr algn="just">
              <a:lnSpc>
                <a:spcPct val="120000"/>
              </a:lnSpc>
              <a:defRPr/>
            </a:pPr>
            <a:endParaRPr lang="it-IT" sz="2000" dirty="0" smtClean="0">
              <a:cs typeface="Arial" charset="0"/>
            </a:endParaRPr>
          </a:p>
          <a:p>
            <a:pPr algn="just">
              <a:lnSpc>
                <a:spcPct val="120000"/>
              </a:lnSpc>
              <a:defRPr/>
            </a:pPr>
            <a:endParaRPr lang="it-IT" sz="2000" dirty="0">
              <a:cs typeface="Arial" charset="0"/>
            </a:endParaRPr>
          </a:p>
          <a:p>
            <a:pPr algn="just">
              <a:lnSpc>
                <a:spcPct val="120000"/>
              </a:lnSpc>
              <a:defRPr/>
            </a:pPr>
            <a:endParaRPr lang="it-IT" sz="2000" dirty="0" smtClean="0">
              <a:cs typeface="Arial" charset="0"/>
            </a:endParaRPr>
          </a:p>
          <a:p>
            <a:pPr algn="just">
              <a:lnSpc>
                <a:spcPct val="120000"/>
              </a:lnSpc>
              <a:defRPr/>
            </a:pPr>
            <a:endParaRPr lang="it-IT" sz="2000" dirty="0">
              <a:cs typeface="Arial" charset="0"/>
            </a:endParaRPr>
          </a:p>
          <a:p>
            <a:pPr algn="just">
              <a:lnSpc>
                <a:spcPct val="120000"/>
              </a:lnSpc>
              <a:defRPr/>
            </a:pPr>
            <a:endParaRPr lang="it-IT" sz="2000" dirty="0" smtClean="0">
              <a:cs typeface="Arial" charset="0"/>
            </a:endParaRPr>
          </a:p>
          <a:p>
            <a:pPr algn="just">
              <a:lnSpc>
                <a:spcPct val="120000"/>
              </a:lnSpc>
              <a:defRPr/>
            </a:pPr>
            <a:endParaRPr lang="it-IT" sz="2000" dirty="0">
              <a:cs typeface="Arial" charset="0"/>
            </a:endParaRPr>
          </a:p>
          <a:p>
            <a:pPr algn="just">
              <a:lnSpc>
                <a:spcPct val="120000"/>
              </a:lnSpc>
              <a:defRPr/>
            </a:pPr>
            <a:endParaRPr lang="it-IT" sz="2000" dirty="0" smtClean="0">
              <a:cs typeface="Arial" charset="0"/>
            </a:endParaRPr>
          </a:p>
          <a:p>
            <a:pPr algn="just">
              <a:lnSpc>
                <a:spcPct val="120000"/>
              </a:lnSpc>
              <a:defRPr/>
            </a:pP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90</a:t>
            </a:fld>
            <a:endParaRPr lang="it-IT" dirty="0"/>
          </a:p>
        </p:txBody>
      </p:sp>
      <p:pic>
        <p:nvPicPr>
          <p:cNvPr id="5" name="Immagine 4"/>
          <p:cNvPicPr>
            <a:picLocks noChangeAspect="1"/>
          </p:cNvPicPr>
          <p:nvPr/>
        </p:nvPicPr>
        <p:blipFill>
          <a:blip r:embed="rId2"/>
          <a:stretch>
            <a:fillRect/>
          </a:stretch>
        </p:blipFill>
        <p:spPr>
          <a:xfrm>
            <a:off x="2357437" y="5373216"/>
            <a:ext cx="4429125" cy="2562225"/>
          </a:xfrm>
          <a:prstGeom prst="rect">
            <a:avLst/>
          </a:prstGeom>
        </p:spPr>
      </p:pic>
    </p:spTree>
    <p:extLst>
      <p:ext uri="{BB962C8B-B14F-4D97-AF65-F5344CB8AC3E}">
        <p14:creationId xmlns:p14="http://schemas.microsoft.com/office/powerpoint/2010/main" val="34972014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83317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Esempio: Il caso </a:t>
            </a:r>
            <a:r>
              <a:rPr lang="it-IT" sz="2400" b="1" dirty="0">
                <a:solidFill>
                  <a:srgbClr val="F26200"/>
                </a:solidFill>
                <a:latin typeface="Georgia" panose="02040502050405020303" pitchFamily="18" charset="0"/>
              </a:rPr>
              <a:t>di </a:t>
            </a:r>
            <a:r>
              <a:rPr lang="it-IT" sz="2400" b="1" dirty="0" err="1">
                <a:solidFill>
                  <a:srgbClr val="F26200"/>
                </a:solidFill>
                <a:latin typeface="Georgia" panose="02040502050405020303" pitchFamily="18" charset="0"/>
              </a:rPr>
              <a:t>spear</a:t>
            </a:r>
            <a:r>
              <a:rPr lang="it-IT" sz="2400" b="1" dirty="0">
                <a:solidFill>
                  <a:srgbClr val="F26200"/>
                </a:solidFill>
                <a:latin typeface="Georgia" panose="02040502050405020303" pitchFamily="18" charset="0"/>
              </a:rPr>
              <a:t> </a:t>
            </a:r>
            <a:r>
              <a:rPr lang="it-IT" sz="2400" b="1" dirty="0" err="1" smtClean="0">
                <a:solidFill>
                  <a:srgbClr val="F26200"/>
                </a:solidFill>
                <a:latin typeface="Georgia" panose="02040502050405020303" pitchFamily="18" charset="0"/>
              </a:rPr>
              <a:t>phishing</a:t>
            </a:r>
            <a:r>
              <a:rPr lang="it-IT" sz="2400" b="1" dirty="0" smtClean="0">
                <a:solidFill>
                  <a:srgbClr val="F26200"/>
                </a:solidFill>
                <a:latin typeface="Georgia" panose="02040502050405020303" pitchFamily="18" charset="0"/>
              </a:rPr>
              <a:t> durante le elezioni americane</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10963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Nella realtà il pulsante </a:t>
            </a:r>
            <a:r>
              <a:rPr lang="it-IT" sz="2000" dirty="0">
                <a:cs typeface="Arial" charset="0"/>
              </a:rPr>
              <a:t>rimanda a un </a:t>
            </a:r>
            <a:r>
              <a:rPr lang="it-IT" sz="2000" dirty="0" smtClean="0">
                <a:cs typeface="Arial" charset="0"/>
              </a:rPr>
              <a:t>sito clone, </a:t>
            </a:r>
            <a:r>
              <a:rPr lang="it-IT" sz="2000" dirty="0" smtClean="0"/>
              <a:t>registrato in un'isola tropicale nell'Oceano Pacifico del Sud facente parte della Nuova Zelanda, </a:t>
            </a:r>
            <a:r>
              <a:rPr lang="it-IT" sz="2000" dirty="0" smtClean="0">
                <a:cs typeface="Arial" charset="0"/>
              </a:rPr>
              <a:t>che </a:t>
            </a:r>
            <a:r>
              <a:rPr lang="it-IT" sz="2000" dirty="0">
                <a:cs typeface="Arial" charset="0"/>
              </a:rPr>
              <a:t>riproduce </a:t>
            </a:r>
            <a:r>
              <a:rPr lang="it-IT" sz="2000" dirty="0" smtClean="0">
                <a:cs typeface="Arial" charset="0"/>
              </a:rPr>
              <a:t>esattamente la pagina </a:t>
            </a:r>
            <a:r>
              <a:rPr lang="it-IT" sz="2000" dirty="0">
                <a:cs typeface="Arial" charset="0"/>
              </a:rPr>
              <a:t>di Google </a:t>
            </a:r>
            <a:r>
              <a:rPr lang="it-IT" sz="2000" dirty="0" smtClean="0">
                <a:cs typeface="Arial" charset="0"/>
              </a:rPr>
              <a:t>Mail. Poco dopo il capo </a:t>
            </a:r>
            <a:r>
              <a:rPr lang="it-IT" sz="2000" dirty="0">
                <a:cs typeface="Arial" charset="0"/>
              </a:rPr>
              <a:t>di gabinetto di </a:t>
            </a:r>
            <a:r>
              <a:rPr lang="it-IT" sz="2000" dirty="0" err="1">
                <a:cs typeface="Arial" charset="0"/>
              </a:rPr>
              <a:t>Podesta</a:t>
            </a:r>
            <a:r>
              <a:rPr lang="it-IT" sz="2000" dirty="0">
                <a:cs typeface="Arial" charset="0"/>
              </a:rPr>
              <a:t>, inoltra la mail </a:t>
            </a:r>
            <a:r>
              <a:rPr lang="it-IT" sz="2000" dirty="0" smtClean="0">
                <a:cs typeface="Arial" charset="0"/>
              </a:rPr>
              <a:t>al responsabile informatico </a:t>
            </a:r>
            <a:r>
              <a:rPr lang="it-IT" sz="2000" dirty="0">
                <a:cs typeface="Arial" charset="0"/>
              </a:rPr>
              <a:t>del team </a:t>
            </a:r>
            <a:r>
              <a:rPr lang="it-IT" sz="2000" dirty="0" smtClean="0">
                <a:cs typeface="Arial" charset="0"/>
              </a:rPr>
              <a:t>di Hillary Clinton</a:t>
            </a:r>
            <a:r>
              <a:rPr lang="it-IT" sz="2000" dirty="0">
                <a:cs typeface="Arial" charset="0"/>
              </a:rPr>
              <a:t>, il quale </a:t>
            </a:r>
            <a:r>
              <a:rPr lang="it-IT" sz="2000" dirty="0" smtClean="0">
                <a:cs typeface="Arial" charset="0"/>
              </a:rPr>
              <a:t>conferma che la mail è autentica e la </a:t>
            </a:r>
            <a:r>
              <a:rPr lang="it-IT" sz="2000" dirty="0">
                <a:cs typeface="Arial" charset="0"/>
              </a:rPr>
              <a:t>invita a cambiare al più presto la </a:t>
            </a:r>
            <a:r>
              <a:rPr lang="it-IT" sz="2000" dirty="0" smtClean="0">
                <a:cs typeface="Arial" charset="0"/>
              </a:rPr>
              <a:t>password, fornendole tuttavia il vero indirizzo Google da </a:t>
            </a:r>
            <a:r>
              <a:rPr lang="it-IT" sz="2000" dirty="0">
                <a:cs typeface="Arial" charset="0"/>
              </a:rPr>
              <a:t>cui farlo</a:t>
            </a:r>
            <a:r>
              <a:rPr lang="it-IT" sz="2000" dirty="0" smtClean="0">
                <a:cs typeface="Arial" charset="0"/>
              </a:rPr>
              <a:t>. </a:t>
            </a:r>
            <a:r>
              <a:rPr lang="en-US" sz="2000" dirty="0" smtClean="0"/>
              <a:t>John Podesta </a:t>
            </a:r>
            <a:r>
              <a:rPr lang="it-IT" sz="2000" dirty="0" smtClean="0">
                <a:cs typeface="Arial" charset="0"/>
              </a:rPr>
              <a:t>e la sua assistente per la fretta non leggono per intero la mail dell'esperto informatico, ma solo l'oggetto della stessa, che conferma la legittimità del precedente messaggio, e procedono a cambiare la password dell'account di posta tramite il link fasullo presente nella mail originaria. L'account non ha quindi più segreti per gli hacker…ed il resto del mondo!</a:t>
            </a:r>
          </a:p>
          <a:p>
            <a:pPr algn="just">
              <a:lnSpc>
                <a:spcPct val="120000"/>
              </a:lnSpc>
              <a:defRPr/>
            </a:pPr>
            <a:r>
              <a:rPr lang="it-IT" sz="2000" dirty="0" smtClean="0">
                <a:cs typeface="Arial" charset="0"/>
              </a:rPr>
              <a:t>Su </a:t>
            </a:r>
            <a:r>
              <a:rPr lang="it-IT" sz="2000" dirty="0" err="1" smtClean="0">
                <a:cs typeface="Arial" charset="0"/>
              </a:rPr>
              <a:t>Wikileaks</a:t>
            </a:r>
            <a:r>
              <a:rPr lang="it-IT" sz="2000" dirty="0" smtClean="0">
                <a:cs typeface="Arial" charset="0"/>
              </a:rPr>
              <a:t> (</a:t>
            </a:r>
            <a:r>
              <a:rPr lang="it-IT" sz="2000" dirty="0" smtClean="0">
                <a:cs typeface="Arial" charset="0"/>
                <a:hlinkClick r:id="rId2"/>
              </a:rPr>
              <a:t>https</a:t>
            </a:r>
            <a:r>
              <a:rPr lang="it-IT" sz="2000" dirty="0">
                <a:cs typeface="Arial" charset="0"/>
                <a:hlinkClick r:id="rId2"/>
              </a:rPr>
              <a:t>://</a:t>
            </a:r>
            <a:r>
              <a:rPr lang="it-IT" sz="2000" dirty="0" smtClean="0">
                <a:cs typeface="Arial" charset="0"/>
                <a:hlinkClick r:id="rId2"/>
              </a:rPr>
              <a:t>wikileaks.org/podesta-emails/emailid/34899</a:t>
            </a:r>
            <a:r>
              <a:rPr lang="it-IT" sz="2000" dirty="0" smtClean="0">
                <a:cs typeface="Arial" charset="0"/>
              </a:rPr>
              <a:t>) lo scambio delle varie email fra i membri del team.</a:t>
            </a:r>
          </a:p>
          <a:p>
            <a:pPr algn="just">
              <a:lnSpc>
                <a:spcPct val="120000"/>
              </a:lnSpc>
              <a:defRPr/>
            </a:pPr>
            <a:endParaRPr lang="it-IT" sz="2000" dirty="0" smtClean="0">
              <a:cs typeface="Arial" charset="0"/>
            </a:endParaRPr>
          </a:p>
          <a:p>
            <a:pPr algn="just">
              <a:lnSpc>
                <a:spcPct val="120000"/>
              </a:lnSpc>
              <a:defRPr/>
            </a:pPr>
            <a:r>
              <a:rPr lang="it-IT" sz="2000" dirty="0" smtClean="0">
                <a:cs typeface="Arial" charset="0"/>
              </a:rPr>
              <a:t>Questa azione viene attribuita ad un </a:t>
            </a:r>
            <a:r>
              <a:rPr lang="it-IT" sz="2000" dirty="0">
                <a:cs typeface="Arial" charset="0"/>
              </a:rPr>
              <a:t>gruppo di hacker </a:t>
            </a:r>
            <a:r>
              <a:rPr lang="it-IT" sz="2000" dirty="0" smtClean="0">
                <a:cs typeface="Arial" charset="0"/>
              </a:rPr>
              <a:t>russi, ma al momento non vi è la certezza assoluta; certamente la poca attenzione di John </a:t>
            </a:r>
            <a:r>
              <a:rPr lang="it-IT" sz="2000" dirty="0" err="1" smtClean="0">
                <a:cs typeface="Arial" charset="0"/>
              </a:rPr>
              <a:t>Podesta</a:t>
            </a:r>
            <a:r>
              <a:rPr lang="it-IT" sz="2000" dirty="0" smtClean="0">
                <a:cs typeface="Arial" charset="0"/>
              </a:rPr>
              <a:t> e del suo team ha facilitato la vita agli hacker.</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91</a:t>
            </a:fld>
            <a:endParaRPr lang="it-IT" dirty="0"/>
          </a:p>
        </p:txBody>
      </p:sp>
    </p:spTree>
    <p:extLst>
      <p:ext uri="{BB962C8B-B14F-4D97-AF65-F5344CB8AC3E}">
        <p14:creationId xmlns:p14="http://schemas.microsoft.com/office/powerpoint/2010/main" val="35449408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Altri canali di attacco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49039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Come intuito, i criminali sono estremamente flessibili negli approcci che adottano, utilizzando una pluralità di canali che oggi sono familiari </a:t>
            </a:r>
            <a:r>
              <a:rPr lang="it-IT" sz="2000" dirty="0" smtClean="0"/>
              <a:t>alla maggior parte degli </a:t>
            </a:r>
            <a:r>
              <a:rPr lang="it-IT" sz="2000" dirty="0"/>
              <a:t>utenti. </a:t>
            </a:r>
            <a:r>
              <a:rPr lang="it-IT" sz="2000" dirty="0" smtClean="0"/>
              <a:t>Un'altra variante </a:t>
            </a:r>
            <a:r>
              <a:rPr lang="it-IT" sz="2000" dirty="0"/>
              <a:t>del </a:t>
            </a:r>
            <a:r>
              <a:rPr lang="it-IT" sz="2000" dirty="0" err="1" smtClean="0"/>
              <a:t>phishing</a:t>
            </a:r>
            <a:r>
              <a:rPr lang="it-IT" sz="2000" dirty="0" smtClean="0"/>
              <a:t>/</a:t>
            </a:r>
            <a:r>
              <a:rPr lang="it-IT" sz="2000" dirty="0" err="1" smtClean="0"/>
              <a:t>spear</a:t>
            </a:r>
            <a:r>
              <a:rPr lang="it-IT" sz="2000" dirty="0" smtClean="0"/>
              <a:t> </a:t>
            </a:r>
            <a:r>
              <a:rPr lang="it-IT" sz="2000" dirty="0" err="1" smtClean="0"/>
              <a:t>phishing</a:t>
            </a:r>
            <a:r>
              <a:rPr lang="it-IT" sz="2000" dirty="0"/>
              <a:t>, </a:t>
            </a:r>
            <a:r>
              <a:rPr lang="it-IT" sz="2000" dirty="0" smtClean="0"/>
              <a:t>è lo "</a:t>
            </a:r>
            <a:r>
              <a:rPr lang="it-IT" sz="2000" dirty="0" err="1"/>
              <a:t>smishing</a:t>
            </a:r>
            <a:r>
              <a:rPr lang="it-IT" sz="2000" dirty="0" smtClean="0"/>
              <a:t>", ossia l'invio </a:t>
            </a:r>
            <a:r>
              <a:rPr lang="it-IT" sz="2000" dirty="0"/>
              <a:t>di messaggi </a:t>
            </a:r>
            <a:r>
              <a:rPr lang="it-IT" sz="2000" dirty="0" smtClean="0"/>
              <a:t>sms </a:t>
            </a:r>
            <a:r>
              <a:rPr lang="it-IT" sz="2000" dirty="0"/>
              <a:t>ricevuti sul telefono </a:t>
            </a:r>
            <a:r>
              <a:rPr lang="it-IT" sz="2000" dirty="0" smtClean="0"/>
              <a:t>o </a:t>
            </a:r>
            <a:r>
              <a:rPr lang="it-IT" sz="2000" dirty="0"/>
              <a:t>il "</a:t>
            </a:r>
            <a:r>
              <a:rPr lang="it-IT" sz="2000" dirty="0" err="1"/>
              <a:t>vishing</a:t>
            </a:r>
            <a:r>
              <a:rPr lang="it-IT" sz="2000" dirty="0"/>
              <a:t>, se l’attacco è condotto mediante la voce, ossia mediante una </a:t>
            </a:r>
            <a:r>
              <a:rPr lang="it-IT" sz="2000" dirty="0" smtClean="0"/>
              <a:t>telefonata</a:t>
            </a:r>
            <a:r>
              <a:rPr lang="it-IT" sz="2000" dirty="0"/>
              <a:t> </a:t>
            </a:r>
            <a:r>
              <a:rPr lang="it-IT" sz="2000" dirty="0" smtClean="0"/>
              <a:t>con il diretto interessato. </a:t>
            </a:r>
            <a:r>
              <a:rPr lang="it-IT" sz="2000" dirty="0"/>
              <a:t>In questi casi, gli utenti ricevono un messaggio di testo o una telefonata </a:t>
            </a:r>
            <a:r>
              <a:rPr lang="it-IT" sz="2000" dirty="0" smtClean="0"/>
              <a:t>un'azienda a loro familiare necessita di alcune informazioni </a:t>
            </a:r>
            <a:r>
              <a:rPr lang="it-IT" sz="2000" dirty="0"/>
              <a:t>personali per riconfermare </a:t>
            </a:r>
            <a:r>
              <a:rPr lang="it-IT" sz="2000" dirty="0" smtClean="0"/>
              <a:t>dei dati </a:t>
            </a:r>
            <a:r>
              <a:rPr lang="it-IT" sz="2000" dirty="0"/>
              <a:t>andati persi durante l’aggiornamento del sistema. Nel messaggio </a:t>
            </a:r>
            <a:r>
              <a:rPr lang="it-IT" sz="2000" dirty="0" smtClean="0"/>
              <a:t>o nel corso della telefonata potrebbe </a:t>
            </a:r>
            <a:r>
              <a:rPr lang="it-IT" sz="2000" dirty="0"/>
              <a:t>essere </a:t>
            </a:r>
            <a:r>
              <a:rPr lang="it-IT" sz="2000" dirty="0" smtClean="0"/>
              <a:t>fatta menzione di un </a:t>
            </a:r>
            <a:r>
              <a:rPr lang="it-IT" sz="2000" dirty="0"/>
              <a:t>dato sensibile dell’utente (es. nome da nubile della madre), ma tale informazione è stata </a:t>
            </a:r>
            <a:r>
              <a:rPr lang="it-IT" sz="2000" dirty="0" smtClean="0"/>
              <a:t>recuperata </a:t>
            </a:r>
            <a:r>
              <a:rPr lang="it-IT" sz="2000" dirty="0"/>
              <a:t>su uno dei profili social del malcapitato. </a:t>
            </a:r>
          </a:p>
        </p:txBody>
      </p:sp>
      <p:sp>
        <p:nvSpPr>
          <p:cNvPr id="2" name="Segnaposto numero diapositiva 1"/>
          <p:cNvSpPr>
            <a:spLocks noGrp="1"/>
          </p:cNvSpPr>
          <p:nvPr>
            <p:ph type="sldNum" sz="quarter" idx="4"/>
          </p:nvPr>
        </p:nvSpPr>
        <p:spPr/>
        <p:txBody>
          <a:bodyPr/>
          <a:lstStyle/>
          <a:p>
            <a:fld id="{CEE20744-6222-4AA3-9D45-8592154090B2}" type="slidenum">
              <a:rPr lang="it-IT" smtClean="0"/>
              <a:pPr/>
              <a:t>92</a:t>
            </a:fld>
            <a:endParaRPr lang="it-IT" dirty="0"/>
          </a:p>
        </p:txBody>
      </p:sp>
    </p:spTree>
    <p:extLst>
      <p:ext uri="{BB962C8B-B14F-4D97-AF65-F5344CB8AC3E}">
        <p14:creationId xmlns:p14="http://schemas.microsoft.com/office/powerpoint/2010/main" val="323676104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Altri canali di attacco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858696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Più recentemente, attacchi con finalità simili vengono condotti anche mediante codici QR; parliamo quindi in questo caso di “</a:t>
            </a:r>
            <a:r>
              <a:rPr lang="it-IT" sz="2000" dirty="0" err="1"/>
              <a:t>QRishing</a:t>
            </a:r>
            <a:r>
              <a:rPr lang="it-IT" sz="2000" dirty="0" smtClean="0"/>
              <a:t>”.</a:t>
            </a:r>
          </a:p>
          <a:p>
            <a:pPr algn="just">
              <a:lnSpc>
                <a:spcPct val="120000"/>
              </a:lnSpc>
              <a:defRPr/>
            </a:pPr>
            <a:r>
              <a:rPr lang="it-IT" sz="2000" dirty="0" smtClean="0"/>
              <a:t>Essendo </a:t>
            </a:r>
            <a:r>
              <a:rPr lang="it-IT" sz="2000" dirty="0"/>
              <a:t>gli utenti meno avvezzi a tale tecnologia, essi non utilizzano le stesse precauzioni che ad esempio adottano quando ricevono una mail sospetta e sono portati a scansionare il codice con i propri dispositivi, con il rischio di trovarsi installato un </a:t>
            </a:r>
            <a:r>
              <a:rPr lang="it-IT" sz="2000" dirty="0" err="1"/>
              <a:t>malware</a:t>
            </a:r>
            <a:r>
              <a:rPr lang="it-IT" sz="2000" dirty="0"/>
              <a:t> direttamente sul </a:t>
            </a:r>
            <a:r>
              <a:rPr lang="it-IT" sz="2000" dirty="0" smtClean="0"/>
              <a:t>proprio telefono </a:t>
            </a:r>
            <a:r>
              <a:rPr lang="it-IT" sz="2000" dirty="0"/>
              <a:t>o sul computer a loro completa insaputa</a:t>
            </a:r>
            <a:r>
              <a:rPr lang="it-IT" sz="2000" dirty="0" smtClean="0"/>
              <a:t>.</a:t>
            </a:r>
          </a:p>
          <a:p>
            <a:pPr algn="just">
              <a:lnSpc>
                <a:spcPct val="120000"/>
              </a:lnSpc>
              <a:defRPr/>
            </a:pPr>
            <a:endParaRPr lang="it-IT" sz="2000" dirty="0"/>
          </a:p>
          <a:p>
            <a:pPr algn="just">
              <a:lnSpc>
                <a:spcPct val="120000"/>
              </a:lnSpc>
              <a:defRPr/>
            </a:pPr>
            <a:r>
              <a:rPr lang="it-IT" sz="2000" dirty="0"/>
              <a:t>Naturalmente, anche i social network non sono immuni da questo tipo di attacchi; le truffe </a:t>
            </a:r>
            <a:r>
              <a:rPr lang="it-IT" sz="2000" dirty="0" smtClean="0"/>
              <a:t>sono </a:t>
            </a:r>
            <a:r>
              <a:rPr lang="it-IT" sz="2000" dirty="0"/>
              <a:t>infatti molti popolari su </a:t>
            </a:r>
            <a:r>
              <a:rPr lang="it-IT" sz="2000" dirty="0" err="1"/>
              <a:t>Facebook</a:t>
            </a:r>
            <a:r>
              <a:rPr lang="it-IT" sz="2000" dirty="0"/>
              <a:t> e </a:t>
            </a:r>
            <a:r>
              <a:rPr lang="it-IT" sz="2000" dirty="0" err="1"/>
              <a:t>Twitter</a:t>
            </a:r>
            <a:r>
              <a:rPr lang="it-IT" sz="2000" dirty="0"/>
              <a:t>. Finti messaggi ricevuti dagli amici o </a:t>
            </a:r>
            <a:r>
              <a:rPr lang="it-IT" sz="2000" dirty="0" smtClean="0"/>
              <a:t>comunicazioni </a:t>
            </a:r>
            <a:r>
              <a:rPr lang="it-IT" sz="2000" dirty="0"/>
              <a:t>di </a:t>
            </a:r>
            <a:r>
              <a:rPr lang="it-IT" sz="2000" dirty="0" smtClean="0"/>
              <a:t>vincite di un ipotetico premio </a:t>
            </a:r>
            <a:r>
              <a:rPr lang="it-IT" sz="2000" dirty="0"/>
              <a:t>(come ad esempio “Clicca qui per avere musica, biglietti, giochi, … gratuiti”) sono dei classici esempi. Sfruttando ancora una volta l'ingegneria sociale, i malintenzionati utilizzano persone conosciute o il termine “gratuito”, che attiva nelle menti degli utenti uno stato di eccitazione, </a:t>
            </a:r>
            <a:r>
              <a:rPr lang="it-IT" sz="2000" dirty="0" smtClean="0"/>
              <a:t>tale da far </a:t>
            </a:r>
            <a:r>
              <a:rPr lang="it-IT" sz="2000" dirty="0"/>
              <a:t>abbassare le difese delle persone, </a:t>
            </a:r>
            <a:r>
              <a:rPr lang="it-IT" sz="2000" dirty="0" smtClean="0"/>
              <a:t>inducendole </a:t>
            </a:r>
            <a:r>
              <a:rPr lang="it-IT" sz="2000" dirty="0"/>
              <a:t>a cliccare sul link allegato</a:t>
            </a:r>
            <a:r>
              <a:rPr lang="it-IT" sz="2000" dirty="0" smtClean="0"/>
              <a:t>.</a:t>
            </a:r>
          </a:p>
          <a:p>
            <a:pPr algn="just">
              <a:lnSpc>
                <a:spcPct val="120000"/>
              </a:lnSpc>
              <a:defRPr/>
            </a:pPr>
            <a:r>
              <a:rPr lang="it-IT" sz="2000" dirty="0"/>
              <a:t>In alternativa alla vincita gratuita, i malintenzionati possono anche utilizzare delle minacce (es. “Ti verranno addebitati 5 euro al giorno, se non clicchi qui") o situazioni di urgenza (“Abbiamo bisogno delle tue informazioni immediatamente per ricevere la vincita"). </a:t>
            </a:r>
          </a:p>
          <a:p>
            <a:pPr algn="just">
              <a:lnSpc>
                <a:spcPct val="120000"/>
              </a:lnSpc>
              <a:defRPr/>
            </a:pPr>
            <a:r>
              <a:rPr lang="it-IT" sz="2000" dirty="0"/>
              <a:t>Niente è troppo subdolo o oltre il limite per arrivare ai dati personali degli utenti</a:t>
            </a:r>
            <a:r>
              <a:rPr lang="it-IT" sz="2000" dirty="0" smtClean="0"/>
              <a:t>.</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93</a:t>
            </a:fld>
            <a:endParaRPr lang="it-IT" dirty="0"/>
          </a:p>
        </p:txBody>
      </p:sp>
    </p:spTree>
    <p:extLst>
      <p:ext uri="{BB962C8B-B14F-4D97-AF65-F5344CB8AC3E}">
        <p14:creationId xmlns:p14="http://schemas.microsoft.com/office/powerpoint/2010/main" val="113555354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Altri canali di attacco</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747897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Lo </a:t>
            </a:r>
            <a:r>
              <a:rPr lang="it-IT" sz="2000" dirty="0"/>
              <a:t>"USB-</a:t>
            </a:r>
            <a:r>
              <a:rPr lang="it-IT" sz="2000" dirty="0" err="1"/>
              <a:t>ishing</a:t>
            </a:r>
            <a:r>
              <a:rPr lang="it-IT" sz="2000" dirty="0"/>
              <a:t>" </a:t>
            </a:r>
            <a:r>
              <a:rPr lang="it-IT" sz="2000" dirty="0" smtClean="0"/>
              <a:t>infine è </a:t>
            </a:r>
            <a:r>
              <a:rPr lang="it-IT" sz="2000" dirty="0"/>
              <a:t>un ulteriore tentativo degli hacker di arrivare ai dati personali degli utenti lasciando chiavette USB in luoghi affollati (come conferenze, hotel, altri luoghi pubblici). Quando un utente incuriosito dal contenuto della chiavetta, la collega al suo computer, l'unità flash installa automaticamente un software sulla macchina dell'utente, molto spesso senza che </a:t>
            </a:r>
            <a:r>
              <a:rPr lang="it-IT" sz="2000" dirty="0" smtClean="0"/>
              <a:t>il malcapitato </a:t>
            </a:r>
            <a:r>
              <a:rPr lang="it-IT" sz="2000" dirty="0"/>
              <a:t>se ne </a:t>
            </a:r>
            <a:r>
              <a:rPr lang="it-IT" sz="2000" dirty="0" smtClean="0"/>
              <a:t>accorda.</a:t>
            </a:r>
          </a:p>
          <a:p>
            <a:pPr algn="just">
              <a:lnSpc>
                <a:spcPct val="120000"/>
              </a:lnSpc>
              <a:defRPr/>
            </a:pPr>
            <a:r>
              <a:rPr lang="it-IT" sz="2000" dirty="0" smtClean="0"/>
              <a:t>È </a:t>
            </a:r>
            <a:r>
              <a:rPr lang="it-IT" sz="2000" dirty="0"/>
              <a:t>stato provato come proprio le chiavette USB siano elementi ad elevato rischio, in quanto è possibile installare software </a:t>
            </a:r>
            <a:r>
              <a:rPr lang="it-IT" sz="2000" dirty="0" smtClean="0"/>
              <a:t>maligno </a:t>
            </a:r>
            <a:r>
              <a:rPr lang="it-IT" sz="2000" dirty="0"/>
              <a:t>proprio nel </a:t>
            </a:r>
            <a:r>
              <a:rPr lang="it-IT" sz="2000" dirty="0" smtClean="0"/>
              <a:t>software </a:t>
            </a:r>
            <a:r>
              <a:rPr lang="it-IT" sz="2000" dirty="0"/>
              <a:t>che controlla il dispositivo </a:t>
            </a:r>
            <a:r>
              <a:rPr lang="it-IT" sz="2000" dirty="0" smtClean="0"/>
              <a:t>stesso. In </a:t>
            </a:r>
            <a:r>
              <a:rPr lang="it-IT" sz="2000" dirty="0"/>
              <a:t>questo </a:t>
            </a:r>
            <a:r>
              <a:rPr lang="it-IT" sz="2000" dirty="0" smtClean="0"/>
              <a:t>caso, non solo </a:t>
            </a:r>
            <a:r>
              <a:rPr lang="it-IT" sz="2000" dirty="0"/>
              <a:t>i normali antivirus non sono in grado di rilevare il software dannoso, </a:t>
            </a:r>
            <a:r>
              <a:rPr lang="it-IT" sz="2000" dirty="0" smtClean="0"/>
              <a:t>ma tale </a:t>
            </a:r>
            <a:r>
              <a:rPr lang="it-IT" sz="2000" dirty="0"/>
              <a:t>minaccia non viene rimossa quando l'unità viene cancellata e riformattata. Poiché le unità flash USB sono particolarmente utili, e la maggior parte di noi </a:t>
            </a:r>
            <a:r>
              <a:rPr lang="it-IT" sz="2000" dirty="0" smtClean="0"/>
              <a:t>le utilizza tutti </a:t>
            </a:r>
            <a:r>
              <a:rPr lang="it-IT" sz="2000" dirty="0"/>
              <a:t>i giorni anche per </a:t>
            </a:r>
            <a:r>
              <a:rPr lang="it-IT" sz="2000" dirty="0" smtClean="0"/>
              <a:t>trasferire </a:t>
            </a:r>
            <a:r>
              <a:rPr lang="it-IT" sz="2000" dirty="0"/>
              <a:t>dati, anche quelli più sensibili, i rischi di compromissione delle informazioni e di propagazione dell’infezione sono preoccupanti</a:t>
            </a:r>
            <a:r>
              <a:rPr lang="it-IT" sz="2000" dirty="0" smtClean="0"/>
              <a:t>.</a:t>
            </a:r>
          </a:p>
          <a:p>
            <a:pPr algn="just">
              <a:lnSpc>
                <a:spcPct val="120000"/>
              </a:lnSpc>
              <a:defRPr/>
            </a:pPr>
            <a:endParaRPr lang="it-IT" sz="2000" dirty="0"/>
          </a:p>
          <a:p>
            <a:pPr algn="just">
              <a:lnSpc>
                <a:spcPct val="120000"/>
              </a:lnSpc>
              <a:defRPr/>
            </a:pPr>
            <a:r>
              <a:rPr lang="it-IT" sz="2000" dirty="0" smtClean="0"/>
              <a:t>Nel corso del modulo saranno quindi illustrate alcune tecniche di protezione semplici, ma efficaci, che tutti i professionisti dovrebbero adottare per tutelare la propria privacy ed i dati contenuti nei propri dispositivi.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94</a:t>
            </a:fld>
            <a:endParaRPr lang="it-IT" dirty="0"/>
          </a:p>
        </p:txBody>
      </p:sp>
    </p:spTree>
    <p:extLst>
      <p:ext uri="{BB962C8B-B14F-4D97-AF65-F5344CB8AC3E}">
        <p14:creationId xmlns:p14="http://schemas.microsoft.com/office/powerpoint/2010/main" val="40358439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a:t>
            </a:r>
            <a:r>
              <a:rPr lang="it-IT" sz="2400" b="1" dirty="0">
                <a:solidFill>
                  <a:srgbClr val="F26200"/>
                </a:solidFill>
                <a:latin typeface="Georgia" panose="02040502050405020303" pitchFamily="18" charset="0"/>
                <a:ea typeface="+mj-ea"/>
                <a:cs typeface="+mj-cs"/>
              </a:rPr>
              <a:t>3</a:t>
            </a:r>
            <a:r>
              <a:rPr lang="it-IT" sz="2400" b="1" dirty="0" smtClean="0">
                <a:solidFill>
                  <a:srgbClr val="F26200"/>
                </a:solidFill>
                <a:latin typeface="Georgia" panose="02040502050405020303" pitchFamily="18" charset="0"/>
                <a:ea typeface="+mj-ea"/>
                <a:cs typeface="+mj-cs"/>
              </a:rPr>
              <a:t> – Test 1</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30469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1: </a:t>
            </a:r>
            <a:r>
              <a:rPr lang="it-IT" sz="2000" dirty="0" smtClean="0"/>
              <a:t>Quale delle seguenti alternative non è una caratteristica del </a:t>
            </a:r>
            <a:r>
              <a:rPr lang="it-IT" sz="2000" dirty="0" err="1" smtClean="0"/>
              <a:t>phishing</a:t>
            </a:r>
            <a:r>
              <a:rPr lang="it-IT" sz="2000" dirty="0" smtClean="0"/>
              <a:t>?</a:t>
            </a:r>
            <a:endParaRPr lang="it-IT" sz="2000" dirty="0" smtClean="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È un attacco personalizzato su uno specifico utente </a:t>
            </a:r>
            <a:endParaRPr lang="it-IT" sz="2000" b="1" dirty="0"/>
          </a:p>
          <a:p>
            <a:pPr marL="457200" indent="-457200" algn="just">
              <a:lnSpc>
                <a:spcPct val="120000"/>
              </a:lnSpc>
              <a:buFont typeface="+mj-lt"/>
              <a:buAutoNum type="arabicParenR"/>
            </a:pPr>
            <a:r>
              <a:rPr lang="it-IT" sz="2000" dirty="0" smtClean="0"/>
              <a:t>Si realizza di solito mediante l'uso di un sito clone dell'originale</a:t>
            </a:r>
            <a:endParaRPr lang="it-IT" sz="2000" dirty="0"/>
          </a:p>
          <a:p>
            <a:pPr marL="457200" indent="-457200" algn="just">
              <a:lnSpc>
                <a:spcPct val="120000"/>
              </a:lnSpc>
              <a:buFont typeface="+mj-lt"/>
              <a:buAutoNum type="arabicParenR"/>
            </a:pPr>
            <a:r>
              <a:rPr lang="it-IT" sz="2000" dirty="0" smtClean="0"/>
              <a:t>Ha lo scopo di sottrarre informazioni sensibili da parte del malcapitato</a:t>
            </a:r>
            <a:endParaRPr lang="it-IT" sz="2000" dirty="0"/>
          </a:p>
          <a:p>
            <a:pPr marL="457200" indent="-457200" algn="just">
              <a:lnSpc>
                <a:spcPct val="120000"/>
              </a:lnSpc>
              <a:buFont typeface="+mj-lt"/>
              <a:buAutoNum type="arabicParenR"/>
            </a:pPr>
            <a:r>
              <a:rPr lang="it-IT" sz="2000" dirty="0" smtClean="0"/>
              <a:t>È una frode difficile da individuare</a:t>
            </a: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95</a:t>
            </a:fld>
            <a:endParaRPr lang="it-IT"/>
          </a:p>
        </p:txBody>
      </p:sp>
    </p:spTree>
    <p:extLst>
      <p:ext uri="{BB962C8B-B14F-4D97-AF65-F5344CB8AC3E}">
        <p14:creationId xmlns:p14="http://schemas.microsoft.com/office/powerpoint/2010/main" val="32606223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a:t>
            </a:r>
            <a:r>
              <a:rPr lang="it-IT" sz="2400" b="1" dirty="0">
                <a:solidFill>
                  <a:srgbClr val="F26200"/>
                </a:solidFill>
                <a:latin typeface="Georgia" panose="02040502050405020303" pitchFamily="18" charset="0"/>
                <a:ea typeface="+mj-ea"/>
                <a:cs typeface="+mj-cs"/>
              </a:rPr>
              <a:t>3</a:t>
            </a:r>
            <a:r>
              <a:rPr lang="it-IT" sz="2400" b="1" dirty="0" smtClean="0">
                <a:solidFill>
                  <a:srgbClr val="F26200"/>
                </a:solidFill>
                <a:latin typeface="Georgia" panose="02040502050405020303" pitchFamily="18" charset="0"/>
                <a:ea typeface="+mj-ea"/>
                <a:cs typeface="+mj-cs"/>
              </a:rPr>
              <a:t> – Test 2</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267765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a:t>Domanda </a:t>
            </a:r>
            <a:r>
              <a:rPr lang="it-IT" sz="2000" dirty="0" smtClean="0"/>
              <a:t>2: </a:t>
            </a:r>
            <a:r>
              <a:rPr lang="it-IT" sz="2000" dirty="0" smtClean="0">
                <a:cs typeface="Arial" charset="0"/>
              </a:rPr>
              <a:t>Su quale tecnica su basa lo </a:t>
            </a:r>
            <a:r>
              <a:rPr lang="it-IT" sz="2000" dirty="0" err="1" smtClean="0">
                <a:cs typeface="Arial" charset="0"/>
              </a:rPr>
              <a:t>spear</a:t>
            </a:r>
            <a:r>
              <a:rPr lang="it-IT" sz="2000" dirty="0" smtClean="0">
                <a:cs typeface="Arial" charset="0"/>
              </a:rPr>
              <a:t> </a:t>
            </a:r>
            <a:r>
              <a:rPr lang="it-IT" sz="2000" dirty="0" err="1" smtClean="0">
                <a:cs typeface="Arial" charset="0"/>
              </a:rPr>
              <a:t>phishing</a:t>
            </a:r>
            <a:r>
              <a:rPr lang="it-IT" sz="2000" dirty="0" smtClean="0">
                <a:cs typeface="Arial" charset="0"/>
              </a:rPr>
              <a:t>?</a:t>
            </a:r>
            <a:endParaRPr lang="it-IT" sz="2000" dirty="0">
              <a:cs typeface="Arial" charset="0"/>
            </a:endParaRPr>
          </a:p>
          <a:p>
            <a:pPr algn="just">
              <a:lnSpc>
                <a:spcPct val="120000"/>
              </a:lnSpc>
            </a:pPr>
            <a:endParaRPr lang="it-IT" sz="2000" dirty="0"/>
          </a:p>
          <a:p>
            <a:pPr marL="457200" indent="-457200" algn="just">
              <a:lnSpc>
                <a:spcPct val="120000"/>
              </a:lnSpc>
              <a:buFont typeface="+mj-lt"/>
              <a:buAutoNum type="arabicParenR"/>
            </a:pPr>
            <a:r>
              <a:rPr lang="it-IT" sz="2000" b="1" dirty="0" smtClean="0"/>
              <a:t>Sull'utilizzo di dati personali del malcapitato</a:t>
            </a:r>
          </a:p>
          <a:p>
            <a:pPr marL="457200" indent="-457200" algn="just">
              <a:lnSpc>
                <a:spcPct val="120000"/>
              </a:lnSpc>
              <a:buFont typeface="+mj-lt"/>
              <a:buAutoNum type="arabicParenR"/>
            </a:pPr>
            <a:r>
              <a:rPr lang="it-IT" sz="2000" dirty="0" smtClean="0"/>
              <a:t>Sull'invio di email standardizzate ad una moltitudini di utenti</a:t>
            </a:r>
            <a:endParaRPr lang="it-IT" sz="2000" dirty="0"/>
          </a:p>
          <a:p>
            <a:pPr marL="457200" indent="-457200" algn="just">
              <a:lnSpc>
                <a:spcPct val="120000"/>
              </a:lnSpc>
              <a:buFont typeface="+mj-lt"/>
              <a:buAutoNum type="arabicParenR"/>
            </a:pPr>
            <a:r>
              <a:rPr lang="it-IT" sz="2000" dirty="0" smtClean="0"/>
              <a:t>Sull'uso di chiavette </a:t>
            </a:r>
            <a:r>
              <a:rPr lang="it-IT" sz="2000" dirty="0" err="1" smtClean="0"/>
              <a:t>usb</a:t>
            </a:r>
            <a:r>
              <a:rPr lang="it-IT" sz="2000" dirty="0" smtClean="0"/>
              <a:t> corrotte</a:t>
            </a:r>
          </a:p>
          <a:p>
            <a:pPr marL="457200" indent="-457200" algn="just">
              <a:lnSpc>
                <a:spcPct val="120000"/>
              </a:lnSpc>
              <a:buFont typeface="+mj-lt"/>
              <a:buAutoNum type="arabicParenR"/>
            </a:pPr>
            <a:r>
              <a:rPr lang="it-IT" sz="2000" dirty="0" smtClean="0">
                <a:cs typeface="Arial" charset="0"/>
              </a:rPr>
              <a:t>Sull'utilizzo di dispositivi di clonazione delle carte di credito</a:t>
            </a:r>
          </a:p>
          <a:p>
            <a:pPr algn="just">
              <a:lnSpc>
                <a:spcPct val="120000"/>
              </a:lnSpc>
              <a:defRPr/>
            </a:pPr>
            <a:endParaRPr lang="it-IT" sz="2000" dirty="0">
              <a:cs typeface="Arial" charset="0"/>
            </a:endParaRPr>
          </a:p>
        </p:txBody>
      </p:sp>
      <p:sp>
        <p:nvSpPr>
          <p:cNvPr id="2" name="Segnaposto numero diapositiva 1"/>
          <p:cNvSpPr>
            <a:spLocks noGrp="1"/>
          </p:cNvSpPr>
          <p:nvPr>
            <p:ph type="sldNum" sz="quarter" idx="4"/>
          </p:nvPr>
        </p:nvSpPr>
        <p:spPr/>
        <p:txBody>
          <a:bodyPr/>
          <a:lstStyle/>
          <a:p>
            <a:fld id="{CEE20744-6222-4AA3-9D45-8592154090B2}" type="slidenum">
              <a:rPr lang="it-IT" smtClean="0"/>
              <a:pPr/>
              <a:t>96</a:t>
            </a:fld>
            <a:endParaRPr lang="it-IT"/>
          </a:p>
        </p:txBody>
      </p:sp>
    </p:spTree>
    <p:extLst>
      <p:ext uri="{BB962C8B-B14F-4D97-AF65-F5344CB8AC3E}">
        <p14:creationId xmlns:p14="http://schemas.microsoft.com/office/powerpoint/2010/main" val="197040093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ea typeface="+mj-ea"/>
                <a:cs typeface="+mj-cs"/>
              </a:rPr>
              <a:t>Blocco </a:t>
            </a:r>
            <a:r>
              <a:rPr lang="it-IT" sz="2400" b="1" dirty="0">
                <a:solidFill>
                  <a:srgbClr val="F26200"/>
                </a:solidFill>
                <a:latin typeface="Georgia" panose="02040502050405020303" pitchFamily="18" charset="0"/>
                <a:ea typeface="+mj-ea"/>
                <a:cs typeface="+mj-cs"/>
              </a:rPr>
              <a:t>3</a:t>
            </a:r>
            <a:r>
              <a:rPr lang="it-IT" sz="2400" b="1" dirty="0" smtClean="0">
                <a:solidFill>
                  <a:srgbClr val="F26200"/>
                </a:solidFill>
                <a:latin typeface="Georgia" panose="02040502050405020303" pitchFamily="18" charset="0"/>
                <a:ea typeface="+mj-ea"/>
                <a:cs typeface="+mj-cs"/>
              </a:rPr>
              <a:t> – Test 3</a:t>
            </a:r>
            <a:endParaRPr lang="it-IT" sz="2400" b="1" dirty="0">
              <a:solidFill>
                <a:srgbClr val="F26200"/>
              </a:solidFill>
              <a:latin typeface="Georgia" panose="02040502050405020303" pitchFamily="18" charset="0"/>
              <a:ea typeface="+mj-ea"/>
              <a:cs typeface="+mj-cs"/>
            </a:endParaRPr>
          </a:p>
        </p:txBody>
      </p:sp>
      <p:sp>
        <p:nvSpPr>
          <p:cNvPr id="11" name="Text Box 6"/>
          <p:cNvSpPr txBox="1">
            <a:spLocks noChangeArrowheads="1"/>
          </p:cNvSpPr>
          <p:nvPr/>
        </p:nvSpPr>
        <p:spPr bwMode="auto">
          <a:xfrm>
            <a:off x="395288" y="1484784"/>
            <a:ext cx="8322696" cy="452431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cs typeface="Arial" charset="0"/>
              </a:rPr>
              <a:t>Domanda 3: Nel campo della sicurezza informatica, cosa si intende con il termine di "ingegneria sociale"</a:t>
            </a:r>
            <a:r>
              <a:rPr lang="it-IT" sz="2000" dirty="0" smtClean="0"/>
              <a:t>?</a:t>
            </a:r>
          </a:p>
          <a:p>
            <a:pPr algn="just">
              <a:lnSpc>
                <a:spcPct val="120000"/>
              </a:lnSpc>
              <a:defRPr/>
            </a:pPr>
            <a:endParaRPr lang="it-IT" sz="2000" dirty="0">
              <a:cs typeface="Arial" charset="0"/>
            </a:endParaRPr>
          </a:p>
          <a:p>
            <a:pPr marL="457200" indent="-457200" algn="just">
              <a:lnSpc>
                <a:spcPct val="120000"/>
              </a:lnSpc>
              <a:buFont typeface="+mj-lt"/>
              <a:buAutoNum type="arabicParenR"/>
            </a:pPr>
            <a:r>
              <a:rPr lang="it-IT" sz="2000" b="1" dirty="0" smtClean="0"/>
              <a:t>L'insieme delle tecniche </a:t>
            </a:r>
            <a:r>
              <a:rPr lang="it-IT" sz="2000" b="1" dirty="0"/>
              <a:t>sociali utilizzate dai criminali per studiare del comportamento di una persona, al fine di indurla a rivelare inconsapevolmente </a:t>
            </a:r>
            <a:r>
              <a:rPr lang="it-IT" sz="2000" b="1" dirty="0" smtClean="0"/>
              <a:t>alcuni dati riservati</a:t>
            </a:r>
            <a:endParaRPr lang="it-IT" sz="2000" b="1" dirty="0"/>
          </a:p>
          <a:p>
            <a:pPr marL="457200" indent="-457200" algn="just">
              <a:lnSpc>
                <a:spcPct val="120000"/>
              </a:lnSpc>
              <a:buFont typeface="+mj-lt"/>
              <a:buAutoNum type="arabicParenR"/>
            </a:pPr>
            <a:r>
              <a:rPr lang="it-IT" sz="2000" dirty="0"/>
              <a:t>L'insieme delle tecniche sociali </a:t>
            </a:r>
            <a:r>
              <a:rPr lang="it-IT" sz="2000" dirty="0" smtClean="0"/>
              <a:t>utilizzate dagli hacker buoni a difesa della sicurezza degli utenti</a:t>
            </a:r>
          </a:p>
          <a:p>
            <a:pPr marL="457200" indent="-457200" algn="just">
              <a:lnSpc>
                <a:spcPct val="120000"/>
              </a:lnSpc>
              <a:buFont typeface="+mj-lt"/>
              <a:buAutoNum type="arabicParenR"/>
            </a:pPr>
            <a:r>
              <a:rPr lang="it-IT" sz="2000" dirty="0"/>
              <a:t>L'insieme delle tecniche sociali utilizzate </a:t>
            </a:r>
            <a:r>
              <a:rPr lang="it-IT" sz="2000" dirty="0" smtClean="0"/>
              <a:t>dalle società informatiche a </a:t>
            </a:r>
            <a:r>
              <a:rPr lang="it-IT" sz="2000" dirty="0"/>
              <a:t>difesa della sicurezza </a:t>
            </a:r>
            <a:r>
              <a:rPr lang="it-IT" sz="2000" dirty="0" smtClean="0"/>
              <a:t>dei propri clienti</a:t>
            </a:r>
          </a:p>
          <a:p>
            <a:pPr marL="457200" indent="-457200" algn="just">
              <a:lnSpc>
                <a:spcPct val="120000"/>
              </a:lnSpc>
              <a:buFont typeface="+mj-lt"/>
              <a:buAutoNum type="arabicParenR"/>
            </a:pPr>
            <a:r>
              <a:rPr lang="it-IT" sz="2000" dirty="0"/>
              <a:t>L'insieme delle tecniche sociali utilizzate </a:t>
            </a:r>
            <a:r>
              <a:rPr lang="it-IT" sz="2000" dirty="0" smtClean="0"/>
              <a:t>dai criminali per prelevare fondi dai conti dei malcapitati</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97</a:t>
            </a:fld>
            <a:endParaRPr lang="it-IT" dirty="0"/>
          </a:p>
        </p:txBody>
      </p:sp>
    </p:spTree>
    <p:extLst>
      <p:ext uri="{BB962C8B-B14F-4D97-AF65-F5344CB8AC3E}">
        <p14:creationId xmlns:p14="http://schemas.microsoft.com/office/powerpoint/2010/main" val="287963907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smtClean="0">
                <a:solidFill>
                  <a:srgbClr val="F26200"/>
                </a:solidFill>
                <a:latin typeface="Georgia" panose="02040502050405020303" pitchFamily="18" charset="0"/>
              </a:rPr>
              <a:t>La gestione delle password</a:t>
            </a:r>
            <a:endParaRPr lang="it-IT" sz="2400" b="1" dirty="0">
              <a:solidFill>
                <a:srgbClr val="F26200"/>
              </a:solidFill>
              <a:latin typeface="Georgia" panose="02040502050405020303" pitchFamily="18" charset="0"/>
            </a:endParaRPr>
          </a:p>
        </p:txBody>
      </p:sp>
      <p:sp>
        <p:nvSpPr>
          <p:cNvPr id="11" name="Text Box 6"/>
          <p:cNvSpPr txBox="1">
            <a:spLocks noChangeArrowheads="1"/>
          </p:cNvSpPr>
          <p:nvPr/>
        </p:nvSpPr>
        <p:spPr bwMode="auto">
          <a:xfrm>
            <a:off x="414743" y="1124744"/>
            <a:ext cx="8322696" cy="489364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Oggigiorno siamo sommersi da password. Password per accendere il pc, password per accedere ai vari account email personali e professionali, password per l'accesso alle reti ed ai servizi aziendali, …</a:t>
            </a:r>
          </a:p>
          <a:p>
            <a:pPr algn="just">
              <a:lnSpc>
                <a:spcPct val="120000"/>
              </a:lnSpc>
              <a:defRPr/>
            </a:pPr>
            <a:endParaRPr lang="it-IT" sz="2000" dirty="0"/>
          </a:p>
          <a:p>
            <a:pPr algn="just">
              <a:lnSpc>
                <a:spcPct val="120000"/>
              </a:lnSpc>
              <a:defRPr/>
            </a:pPr>
            <a:r>
              <a:rPr lang="it-IT" sz="2000" dirty="0" smtClean="0"/>
              <a:t>Come possiamo ricordare tutti questi codici? Solitamente le alternative che ci vengono in mente sono due: i) utilizzare una password unica (o piccole variazioni di questa) per tutti i servizi a cui vogliamo accedere, oppure ii) appuntarsele tutte in agenda o sul telefono, di solito sotto falsi nomi.</a:t>
            </a:r>
          </a:p>
          <a:p>
            <a:pPr algn="just">
              <a:lnSpc>
                <a:spcPct val="120000"/>
              </a:lnSpc>
              <a:defRPr/>
            </a:pPr>
            <a:r>
              <a:rPr lang="it-IT" sz="2000" dirty="0" smtClean="0"/>
              <a:t>Esistono fortunatamente alternative più moderne e sicure di gestione delle nostre password. La presente sezione è dedicata proprio all'analisi dell'importanza delle password e delle caratteristiche che le rendono sicure.</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98</a:t>
            </a:fld>
            <a:endParaRPr lang="it-IT" dirty="0"/>
          </a:p>
        </p:txBody>
      </p:sp>
    </p:spTree>
    <p:extLst>
      <p:ext uri="{BB962C8B-B14F-4D97-AF65-F5344CB8AC3E}">
        <p14:creationId xmlns:p14="http://schemas.microsoft.com/office/powerpoint/2010/main" val="12870408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26"/>
          <p:cNvSpPr txBox="1">
            <a:spLocks noChangeArrowheads="1"/>
          </p:cNvSpPr>
          <p:nvPr/>
        </p:nvSpPr>
        <p:spPr bwMode="auto">
          <a:xfrm>
            <a:off x="439172" y="260648"/>
            <a:ext cx="8278812" cy="46384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6699FF"/>
                </a:solidFill>
                <a:miter lim="800000"/>
                <a:headEnd/>
                <a:tailEnd/>
              </a14:hiddenLine>
            </a:ext>
          </a:extLst>
        </p:spPr>
        <p:txBody>
          <a:bodyPr lIns="90000" tIns="46800" rIns="90000" bIns="46800">
            <a:spAutoFit/>
          </a:bodyPr>
          <a:lstStyle/>
          <a:p>
            <a:pPr algn="ctr">
              <a:defRPr/>
            </a:pPr>
            <a:r>
              <a:rPr lang="it-IT" sz="2400" b="1" dirty="0">
                <a:solidFill>
                  <a:srgbClr val="F26200"/>
                </a:solidFill>
                <a:latin typeface="Georgia" panose="02040502050405020303" pitchFamily="18" charset="0"/>
              </a:rPr>
              <a:t>Quando sono nate le password?</a:t>
            </a:r>
          </a:p>
        </p:txBody>
      </p:sp>
      <p:sp>
        <p:nvSpPr>
          <p:cNvPr id="11" name="Text Box 6"/>
          <p:cNvSpPr txBox="1">
            <a:spLocks noChangeArrowheads="1"/>
          </p:cNvSpPr>
          <p:nvPr/>
        </p:nvSpPr>
        <p:spPr bwMode="auto">
          <a:xfrm>
            <a:off x="414743" y="1124744"/>
            <a:ext cx="8322696" cy="5262979"/>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20000"/>
              </a:lnSpc>
              <a:defRPr/>
            </a:pPr>
            <a:r>
              <a:rPr lang="it-IT" sz="2000" dirty="0" smtClean="0"/>
              <a:t>Le </a:t>
            </a:r>
            <a:r>
              <a:rPr lang="it-IT" sz="2000" dirty="0"/>
              <a:t>prime password </a:t>
            </a:r>
            <a:r>
              <a:rPr lang="it-IT" sz="2000" dirty="0" smtClean="0"/>
              <a:t>per </a:t>
            </a:r>
            <a:r>
              <a:rPr lang="it-IT" sz="2000" dirty="0"/>
              <a:t>computer furono probabilmente utilizzate </a:t>
            </a:r>
            <a:r>
              <a:rPr lang="it-IT" sz="2000" dirty="0" smtClean="0"/>
              <a:t>a partire dalla seconda </a:t>
            </a:r>
            <a:r>
              <a:rPr lang="it-IT" sz="2000" dirty="0"/>
              <a:t>metà degli anni '60 sul sistema mainframe del Massachusetts </a:t>
            </a:r>
            <a:r>
              <a:rPr lang="it-IT" sz="2000" dirty="0" err="1"/>
              <a:t>Institute</a:t>
            </a:r>
            <a:r>
              <a:rPr lang="it-IT" sz="2000" dirty="0"/>
              <a:t> of </a:t>
            </a:r>
            <a:r>
              <a:rPr lang="it-IT" sz="2000" dirty="0" smtClean="0"/>
              <a:t>Technology di Boston. Tuttavia affinché questa tecnologia diventasse di uso comune si è dovuto attendere diversi decenni, in quanto i primi personal computer </a:t>
            </a:r>
            <a:r>
              <a:rPr lang="it-IT" sz="2000" dirty="0"/>
              <a:t>non includevano nemmeno un'opzione di accesso </a:t>
            </a:r>
            <a:r>
              <a:rPr lang="it-IT" sz="2000" dirty="0" smtClean="0"/>
              <a:t>con password: tutti gli </a:t>
            </a:r>
            <a:r>
              <a:rPr lang="it-IT" sz="2000" dirty="0"/>
              <a:t>utenti </a:t>
            </a:r>
            <a:r>
              <a:rPr lang="it-IT" sz="2000" dirty="0" smtClean="0"/>
              <a:t>che avevano effettivo acceso al computer potevano dunque accedere automaticamente a tutti i dati contenuti nel dispositivo, premendo semplicemente il pulsante di accensione.</a:t>
            </a:r>
          </a:p>
          <a:p>
            <a:pPr algn="just">
              <a:lnSpc>
                <a:spcPct val="120000"/>
              </a:lnSpc>
              <a:defRPr/>
            </a:pPr>
            <a:r>
              <a:rPr lang="it-IT" sz="2000" dirty="0" smtClean="0"/>
              <a:t>Solo negli anni Novanta, con le prime versioni di Microsoft </a:t>
            </a:r>
            <a:r>
              <a:rPr lang="it-IT" sz="2000" dirty="0"/>
              <a:t>Windows </a:t>
            </a:r>
            <a:r>
              <a:rPr lang="it-IT" sz="2000" dirty="0" smtClean="0"/>
              <a:t>il sistema permetteva l'inserimento di una </a:t>
            </a:r>
            <a:r>
              <a:rPr lang="it-IT" sz="2000" dirty="0"/>
              <a:t>password </a:t>
            </a:r>
            <a:r>
              <a:rPr lang="it-IT" sz="2000" dirty="0" smtClean="0"/>
              <a:t>di accesso, funzione che tuttavia era solamente opzionale e che poteva semplicemente essere bypassata premendo il tasto "</a:t>
            </a:r>
            <a:r>
              <a:rPr lang="it-IT" sz="2000" dirty="0" err="1" smtClean="0"/>
              <a:t>Esc</a:t>
            </a:r>
            <a:r>
              <a:rPr lang="it-IT" sz="2000" dirty="0" smtClean="0"/>
              <a:t>" nella pannellata di accesso iniziale. </a:t>
            </a:r>
            <a:endParaRPr lang="it-IT" sz="2000" dirty="0"/>
          </a:p>
        </p:txBody>
      </p:sp>
      <p:sp>
        <p:nvSpPr>
          <p:cNvPr id="2" name="Segnaposto numero diapositiva 1"/>
          <p:cNvSpPr>
            <a:spLocks noGrp="1"/>
          </p:cNvSpPr>
          <p:nvPr>
            <p:ph type="sldNum" sz="quarter" idx="4"/>
          </p:nvPr>
        </p:nvSpPr>
        <p:spPr/>
        <p:txBody>
          <a:bodyPr/>
          <a:lstStyle/>
          <a:p>
            <a:fld id="{CEE20744-6222-4AA3-9D45-8592154090B2}" type="slidenum">
              <a:rPr lang="it-IT" smtClean="0"/>
              <a:pPr/>
              <a:t>99</a:t>
            </a:fld>
            <a:endParaRPr lang="it-IT" dirty="0"/>
          </a:p>
        </p:txBody>
      </p:sp>
    </p:spTree>
    <p:extLst>
      <p:ext uri="{BB962C8B-B14F-4D97-AF65-F5344CB8AC3E}">
        <p14:creationId xmlns:p14="http://schemas.microsoft.com/office/powerpoint/2010/main" val="4785116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DH_FLYSHEET_STYLE" val="1"/>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25.xml><?xml version="1.0" encoding="utf-8"?>
<p:tagLst xmlns:a="http://schemas.openxmlformats.org/drawingml/2006/main" xmlns:r="http://schemas.openxmlformats.org/officeDocument/2006/relationships" xmlns:p="http://schemas.openxmlformats.org/presentationml/2006/main">
  <p:tag name="OTLMARKERSHAPE" val="OTL"/>
</p:tagLst>
</file>

<file path=ppt/tags/tag26.xml><?xml version="1.0" encoding="utf-8"?>
<p:tagLst xmlns:a="http://schemas.openxmlformats.org/drawingml/2006/main" xmlns:r="http://schemas.openxmlformats.org/officeDocument/2006/relationships" xmlns:p="http://schemas.openxmlformats.org/presentationml/2006/main">
  <p:tag name="OTLMARKERSHAPE" val="OTL"/>
</p:tagLst>
</file>

<file path=ppt/tags/tag27.xml><?xml version="1.0" encoding="utf-8"?>
<p:tagLst xmlns:a="http://schemas.openxmlformats.org/drawingml/2006/main" xmlns:r="http://schemas.openxmlformats.org/officeDocument/2006/relationships" xmlns:p="http://schemas.openxmlformats.org/presentationml/2006/main">
  <p:tag name="OTLMARKERSHAPE" val="OTL"/>
</p:tagLst>
</file>

<file path=ppt/tags/tag28.xml><?xml version="1.0" encoding="utf-8"?>
<p:tagLst xmlns:a="http://schemas.openxmlformats.org/drawingml/2006/main" xmlns:r="http://schemas.openxmlformats.org/officeDocument/2006/relationships" xmlns:p="http://schemas.openxmlformats.org/presentationml/2006/main">
  <p:tag name="OTLMARKERSHAPE" val="OTL"/>
</p:tagLst>
</file>

<file path=ppt/tags/tag29.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30.xml><?xml version="1.0" encoding="utf-8"?>
<p:tagLst xmlns:a="http://schemas.openxmlformats.org/drawingml/2006/main" xmlns:r="http://schemas.openxmlformats.org/officeDocument/2006/relationships" xmlns:p="http://schemas.openxmlformats.org/presentationml/2006/main">
  <p:tag name="OTLMARKERSHAPE" val="OTL"/>
</p:tagLst>
</file>

<file path=ppt/tags/tag31.xml><?xml version="1.0" encoding="utf-8"?>
<p:tagLst xmlns:a="http://schemas.openxmlformats.org/drawingml/2006/main" xmlns:r="http://schemas.openxmlformats.org/officeDocument/2006/relationships" xmlns:p="http://schemas.openxmlformats.org/presentationml/2006/main">
  <p:tag name="OTLMARKERSHAPE" val="OTL"/>
</p:tagLst>
</file>

<file path=ppt/tags/tag32.xml><?xml version="1.0" encoding="utf-8"?>
<p:tagLst xmlns:a="http://schemas.openxmlformats.org/drawingml/2006/main" xmlns:r="http://schemas.openxmlformats.org/officeDocument/2006/relationships" xmlns:p="http://schemas.openxmlformats.org/presentationml/2006/main">
  <p:tag name="OTLMARKERSHAPE" val="OTL"/>
</p:tagLst>
</file>

<file path=ppt/tags/tag33.xml><?xml version="1.0" encoding="utf-8"?>
<p:tagLst xmlns:a="http://schemas.openxmlformats.org/drawingml/2006/main" xmlns:r="http://schemas.openxmlformats.org/officeDocument/2006/relationships" xmlns:p="http://schemas.openxmlformats.org/presentationml/2006/main">
  <p:tag name="OTLMARKERSHAPE" val="OTL"/>
</p:tagLst>
</file>

<file path=ppt/tags/tag34.xml><?xml version="1.0" encoding="utf-8"?>
<p:tagLst xmlns:a="http://schemas.openxmlformats.org/drawingml/2006/main" xmlns:r="http://schemas.openxmlformats.org/officeDocument/2006/relationships" xmlns:p="http://schemas.openxmlformats.org/presentationml/2006/main">
  <p:tag name="OTLMARKERSHAPE" val="OTL"/>
</p:tagLst>
</file>

<file path=ppt/tags/tag35.xml><?xml version="1.0" encoding="utf-8"?>
<p:tagLst xmlns:a="http://schemas.openxmlformats.org/drawingml/2006/main" xmlns:r="http://schemas.openxmlformats.org/officeDocument/2006/relationships" xmlns:p="http://schemas.openxmlformats.org/presentationml/2006/main">
  <p:tag name="OTLMARKERSHAPE" val="OTL"/>
</p:tagLst>
</file>

<file path=ppt/tags/tag36.xml><?xml version="1.0" encoding="utf-8"?>
<p:tagLst xmlns:a="http://schemas.openxmlformats.org/drawingml/2006/main" xmlns:r="http://schemas.openxmlformats.org/officeDocument/2006/relationships" xmlns:p="http://schemas.openxmlformats.org/presentationml/2006/main">
  <p:tag name="OTLMARKERSHAPE" val="OTL"/>
</p:tagLst>
</file>

<file path=ppt/tags/tag37.xml><?xml version="1.0" encoding="utf-8"?>
<p:tagLst xmlns:a="http://schemas.openxmlformats.org/drawingml/2006/main" xmlns:r="http://schemas.openxmlformats.org/officeDocument/2006/relationships" xmlns:p="http://schemas.openxmlformats.org/presentationml/2006/main">
  <p:tag name="OTLMARKERSHAPE" val="OTL"/>
</p:tagLst>
</file>

<file path=ppt/tags/tag38.xml><?xml version="1.0" encoding="utf-8"?>
<p:tagLst xmlns:a="http://schemas.openxmlformats.org/drawingml/2006/main" xmlns:r="http://schemas.openxmlformats.org/officeDocument/2006/relationships" xmlns:p="http://schemas.openxmlformats.org/presentationml/2006/main">
  <p:tag name="OTLMARKERSHAPE" val="OTL"/>
</p:tagLst>
</file>

<file path=ppt/tags/tag39.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40.xml><?xml version="1.0" encoding="utf-8"?>
<p:tagLst xmlns:a="http://schemas.openxmlformats.org/drawingml/2006/main" xmlns:r="http://schemas.openxmlformats.org/officeDocument/2006/relationships" xmlns:p="http://schemas.openxmlformats.org/presentationml/2006/main">
  <p:tag name="OTLMARKERSHAPE" val="OTL"/>
</p:tagLst>
</file>

<file path=ppt/tags/tag41.xml><?xml version="1.0" encoding="utf-8"?>
<p:tagLst xmlns:a="http://schemas.openxmlformats.org/drawingml/2006/main" xmlns:r="http://schemas.openxmlformats.org/officeDocument/2006/relationships" xmlns:p="http://schemas.openxmlformats.org/presentationml/2006/main">
  <p:tag name="OTLMARKERSHAPE" val="OTL"/>
</p:tagLst>
</file>

<file path=ppt/tags/tag42.xml><?xml version="1.0" encoding="utf-8"?>
<p:tagLst xmlns:a="http://schemas.openxmlformats.org/drawingml/2006/main" xmlns:r="http://schemas.openxmlformats.org/officeDocument/2006/relationships" xmlns:p="http://schemas.openxmlformats.org/presentationml/2006/main">
  <p:tag name="OTLMARKERSHAPE" val="OTL"/>
</p:tagLst>
</file>

<file path=ppt/tags/tag43.xml><?xml version="1.0" encoding="utf-8"?>
<p:tagLst xmlns:a="http://schemas.openxmlformats.org/drawingml/2006/main" xmlns:r="http://schemas.openxmlformats.org/officeDocument/2006/relationships" xmlns:p="http://schemas.openxmlformats.org/presentationml/2006/main">
  <p:tag name="OTLMARKERSHAPE" val="OTL"/>
</p:tagLst>
</file>

<file path=ppt/tags/tag44.xml><?xml version="1.0" encoding="utf-8"?>
<p:tagLst xmlns:a="http://schemas.openxmlformats.org/drawingml/2006/main" xmlns:r="http://schemas.openxmlformats.org/officeDocument/2006/relationships" xmlns:p="http://schemas.openxmlformats.org/presentationml/2006/main">
  <p:tag name="OTLMARKERSHAPE" val="OTL"/>
</p:tagLst>
</file>

<file path=ppt/tags/tag45.xml><?xml version="1.0" encoding="utf-8"?>
<p:tagLst xmlns:a="http://schemas.openxmlformats.org/drawingml/2006/main" xmlns:r="http://schemas.openxmlformats.org/officeDocument/2006/relationships" xmlns:p="http://schemas.openxmlformats.org/presentationml/2006/main">
  <p:tag name="OTLMARKERSHAPE" val="OTL"/>
</p:tagLst>
</file>

<file path=ppt/tags/tag46.xml><?xml version="1.0" encoding="utf-8"?>
<p:tagLst xmlns:a="http://schemas.openxmlformats.org/drawingml/2006/main" xmlns:r="http://schemas.openxmlformats.org/officeDocument/2006/relationships" xmlns:p="http://schemas.openxmlformats.org/presentationml/2006/main">
  <p:tag name="OTLMARKERSHAPE" val="OTL"/>
</p:tagLst>
</file>

<file path=ppt/tags/tag47.xml><?xml version="1.0" encoding="utf-8"?>
<p:tagLst xmlns:a="http://schemas.openxmlformats.org/drawingml/2006/main" xmlns:r="http://schemas.openxmlformats.org/officeDocument/2006/relationships" xmlns:p="http://schemas.openxmlformats.org/presentationml/2006/main">
  <p:tag name="OTLMARKERSHAPE" val="OTL"/>
</p:tagLst>
</file>

<file path=ppt/tags/tag48.xml><?xml version="1.0" encoding="utf-8"?>
<p:tagLst xmlns:a="http://schemas.openxmlformats.org/drawingml/2006/main" xmlns:r="http://schemas.openxmlformats.org/officeDocument/2006/relationships" xmlns:p="http://schemas.openxmlformats.org/presentationml/2006/main">
  <p:tag name="OTLMARKERSHAPE" val="OTL"/>
</p:tagLst>
</file>

<file path=ppt/tags/tag49.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50.xml><?xml version="1.0" encoding="utf-8"?>
<p:tagLst xmlns:a="http://schemas.openxmlformats.org/drawingml/2006/main" xmlns:r="http://schemas.openxmlformats.org/officeDocument/2006/relationships" xmlns:p="http://schemas.openxmlformats.org/presentationml/2006/main">
  <p:tag name="OTLMARKERSHAPE" val="OTL"/>
</p:tagLst>
</file>

<file path=ppt/tags/tag51.xml><?xml version="1.0" encoding="utf-8"?>
<p:tagLst xmlns:a="http://schemas.openxmlformats.org/drawingml/2006/main" xmlns:r="http://schemas.openxmlformats.org/officeDocument/2006/relationships" xmlns:p="http://schemas.openxmlformats.org/presentationml/2006/main">
  <p:tag name="OTLMARKERSHAPE" val="OTL"/>
</p:tagLst>
</file>

<file path=ppt/tags/tag52.xml><?xml version="1.0" encoding="utf-8"?>
<p:tagLst xmlns:a="http://schemas.openxmlformats.org/drawingml/2006/main" xmlns:r="http://schemas.openxmlformats.org/officeDocument/2006/relationships" xmlns:p="http://schemas.openxmlformats.org/presentationml/2006/main">
  <p:tag name="OTLMARKERSHAPE" val="OTL"/>
</p:tagLst>
</file>

<file path=ppt/tags/tag53.xml><?xml version="1.0" encoding="utf-8"?>
<p:tagLst xmlns:a="http://schemas.openxmlformats.org/drawingml/2006/main" xmlns:r="http://schemas.openxmlformats.org/officeDocument/2006/relationships" xmlns:p="http://schemas.openxmlformats.org/presentationml/2006/main">
  <p:tag name="OTLMARKERSHAPE" val="OTL"/>
</p:tagLst>
</file>

<file path=ppt/tags/tag54.xml><?xml version="1.0" encoding="utf-8"?>
<p:tagLst xmlns:a="http://schemas.openxmlformats.org/drawingml/2006/main" xmlns:r="http://schemas.openxmlformats.org/officeDocument/2006/relationships" xmlns:p="http://schemas.openxmlformats.org/presentationml/2006/main">
  <p:tag name="OTLMARKERSHAPE" val="OTL"/>
</p:tagLst>
</file>

<file path=ppt/tags/tag55.xml><?xml version="1.0" encoding="utf-8"?>
<p:tagLst xmlns:a="http://schemas.openxmlformats.org/drawingml/2006/main" xmlns:r="http://schemas.openxmlformats.org/officeDocument/2006/relationships" xmlns:p="http://schemas.openxmlformats.org/presentationml/2006/main">
  <p:tag name="OTLMARKERSHAPE" val="OTL"/>
</p:tagLst>
</file>

<file path=ppt/tags/tag56.xml><?xml version="1.0" encoding="utf-8"?>
<p:tagLst xmlns:a="http://schemas.openxmlformats.org/drawingml/2006/main" xmlns:r="http://schemas.openxmlformats.org/officeDocument/2006/relationships" xmlns:p="http://schemas.openxmlformats.org/presentationml/2006/main">
  <p:tag name="OTLMARKERSHAPE" val="OTL"/>
</p:tagLst>
</file>

<file path=ppt/tags/tag57.xml><?xml version="1.0" encoding="utf-8"?>
<p:tagLst xmlns:a="http://schemas.openxmlformats.org/drawingml/2006/main" xmlns:r="http://schemas.openxmlformats.org/officeDocument/2006/relationships" xmlns:p="http://schemas.openxmlformats.org/presentationml/2006/main">
  <p:tag name="OTLMARKERSHAPE" val="OTL"/>
</p:tagLst>
</file>

<file path=ppt/tags/tag58.xml><?xml version="1.0" encoding="utf-8"?>
<p:tagLst xmlns:a="http://schemas.openxmlformats.org/drawingml/2006/main" xmlns:r="http://schemas.openxmlformats.org/officeDocument/2006/relationships" xmlns:p="http://schemas.openxmlformats.org/presentationml/2006/main">
  <p:tag name="OTLMARKERSHAPE" val="OTL"/>
</p:tagLst>
</file>

<file path=ppt/tags/tag59.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60.xml><?xml version="1.0" encoding="utf-8"?>
<p:tagLst xmlns:a="http://schemas.openxmlformats.org/drawingml/2006/main" xmlns:r="http://schemas.openxmlformats.org/officeDocument/2006/relationships" xmlns:p="http://schemas.openxmlformats.org/presentationml/2006/main">
  <p:tag name="OTLMARKERSHAPE" val="OTL"/>
</p:tagLst>
</file>

<file path=ppt/tags/tag61.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Struttura predefinita">
  <a:themeElements>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ruttura predefin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ruttura predefin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ruttura predefin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ruttura predefin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ruttura predefin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ruttura predefin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ruttura predefin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14580</TotalTime>
  <Words>33041</Words>
  <Application>Microsoft Office PowerPoint</Application>
  <PresentationFormat>Presentazione su schermo (4:3)</PresentationFormat>
  <Paragraphs>1320</Paragraphs>
  <Slides>215</Slides>
  <Notes>10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215</vt:i4>
      </vt:variant>
    </vt:vector>
  </HeadingPairs>
  <TitlesOfParts>
    <vt:vector size="221" baseType="lpstr">
      <vt:lpstr>Arial</vt:lpstr>
      <vt:lpstr>Calibri</vt:lpstr>
      <vt:lpstr>Georgia</vt:lpstr>
      <vt:lpstr>Myriad Pro</vt:lpstr>
      <vt:lpstr>Wingdings</vt:lpstr>
      <vt:lpstr>Struttura predefinita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Studio Oliveiri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aree di competenza</dc:title>
  <dc:creator>Olivieri&amp;Associati</dc:creator>
  <cp:lastModifiedBy>emessore</cp:lastModifiedBy>
  <cp:revision>2498</cp:revision>
  <dcterms:created xsi:type="dcterms:W3CDTF">2009-09-24T16:47:12Z</dcterms:created>
  <dcterms:modified xsi:type="dcterms:W3CDTF">2019-01-22T10:16:06Z</dcterms:modified>
</cp:coreProperties>
</file>