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notesSlides/notesSlide18.xml" ContentType="application/vnd.openxmlformats-officedocument.presentationml.notesSlide+xml"/>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notesSlides/notesSlide16.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notesSlides/notesSlide14.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5.xml" ContentType="application/vnd.openxmlformats-officedocument.presentationml.notesSlide+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notesSlides/notesSlide17.xml" ContentType="application/vnd.openxmlformats-officedocument.presentationml.notesSlide+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notesSlides/notesSlide13.xml" ContentType="application/vnd.openxmlformats-officedocument.presentationml.notesSlide+xml"/>
  <Default Extension="wdp" ContentType="image/vnd.ms-photo"/>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6.xml" ContentType="application/vnd.openxmlformats-officedocument.presentationml.notesSlide+xml"/>
  <Override PartName="/ppt/slides/slide8.xml" ContentType="application/vnd.openxmlformats-officedocument.presentationml.slide+xml"/>
  <Override PartName="/ppt/notesSlides/notesSlide4.xml" ContentType="application/vnd.openxmlformats-officedocument.presentationml.notesSlide+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 id="2147483760" r:id="rId2"/>
  </p:sldMasterIdLst>
  <p:notesMasterIdLst>
    <p:notesMasterId r:id="rId22"/>
  </p:notesMasterIdLst>
  <p:sldIdLst>
    <p:sldId id="292" r:id="rId3"/>
    <p:sldId id="260" r:id="rId4"/>
    <p:sldId id="267" r:id="rId5"/>
    <p:sldId id="273" r:id="rId6"/>
    <p:sldId id="296" r:id="rId7"/>
    <p:sldId id="289" r:id="rId8"/>
    <p:sldId id="318" r:id="rId9"/>
    <p:sldId id="314" r:id="rId10"/>
    <p:sldId id="265" r:id="rId11"/>
    <p:sldId id="295" r:id="rId12"/>
    <p:sldId id="319" r:id="rId13"/>
    <p:sldId id="266" r:id="rId14"/>
    <p:sldId id="294" r:id="rId15"/>
    <p:sldId id="317" r:id="rId16"/>
    <p:sldId id="315" r:id="rId17"/>
    <p:sldId id="320" r:id="rId18"/>
    <p:sldId id="322" r:id="rId19"/>
    <p:sldId id="288" r:id="rId20"/>
    <p:sldId id="270"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426B6F"/>
    <a:srgbClr val="B68E15"/>
    <a:srgbClr val="262626"/>
    <a:srgbClr val="B01513"/>
    <a:srgbClr val="CE3A1C"/>
    <a:srgbClr val="EDED1F"/>
    <a:srgbClr val="F4A16F"/>
    <a:srgbClr val="757575"/>
    <a:srgbClr val="A6CDBC"/>
    <a:srgbClr val="18697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921" autoAdjust="0"/>
  </p:normalViewPr>
  <p:slideViewPr>
    <p:cSldViewPr snapToGrid="0">
      <p:cViewPr varScale="1">
        <p:scale>
          <a:sx n="50" d="100"/>
          <a:sy n="50" d="100"/>
        </p:scale>
        <p:origin x="-922" y="-6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8A6058-E8ED-4072-A8C8-7433F3504CAB}" type="datetimeFigureOut">
              <a:rPr lang="it-IT" smtClean="0"/>
              <a:pPr/>
              <a:t>26/09/2018</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6BEB06-CD59-4FDF-9C41-A98B09EE3869}" type="slidenum">
              <a:rPr lang="it-IT" smtClean="0"/>
              <a:pPr/>
              <a:t>‹N›</a:t>
            </a:fld>
            <a:endParaRPr lang="it-IT"/>
          </a:p>
        </p:txBody>
      </p:sp>
    </p:spTree>
    <p:extLst>
      <p:ext uri="{BB962C8B-B14F-4D97-AF65-F5344CB8AC3E}">
        <p14:creationId xmlns="" xmlns:p14="http://schemas.microsoft.com/office/powerpoint/2010/main" val="64427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www.cyberghostvpn.com/it_IT/" TargetMode="External"/><Relationship Id="rId2" Type="http://schemas.openxmlformats.org/officeDocument/2006/relationships/slide" Target="../slides/slide17.xml"/><Relationship Id="rId1" Type="http://schemas.openxmlformats.org/officeDocument/2006/relationships/notesMaster" Target="../notesMasters/notesMaster1.xml"/><Relationship Id="rId4" Type="http://schemas.openxmlformats.org/officeDocument/2006/relationships/hyperlink" Target="https://www.expressvpn.com/it"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it-IT"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 xmlns:p14="http://schemas.microsoft.com/office/powerpoint/2010/main" val="40988154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È importante pensare a come utilizzare le possibilità messe a disposizione del cloud. Un valido motivo per l'utilizzo dei servizi di archiviazione online è ad esempio:</a:t>
            </a:r>
          </a:p>
          <a:p>
            <a:pPr marL="228600" indent="-228600" algn="just">
              <a:lnSpc>
                <a:spcPct val="120000"/>
              </a:lnSpc>
              <a:buFont typeface="+mj-lt"/>
              <a:buAutoNum type="arabicPeriod"/>
              <a:defRPr/>
            </a:pPr>
            <a:r>
              <a:rPr lang="it-IT" sz="1200" dirty="0"/>
              <a:t>effettuare il backup dei nostri device. Il cloud offre infatti un modo conveniente e di facile utilizzo per evitare che lo smarrimento o il furto del nostro computer o del telefono, oppure un crash improvviso del nostro hard disk, comporti la perdita dei dati.</a:t>
            </a:r>
          </a:p>
          <a:p>
            <a:pPr marL="228600" indent="-228600" algn="just">
              <a:lnSpc>
                <a:spcPct val="120000"/>
              </a:lnSpc>
              <a:buFont typeface="+mj-lt"/>
              <a:buAutoNum type="arabicPeriod"/>
              <a:defRPr/>
            </a:pPr>
            <a:r>
              <a:rPr lang="it-IT" sz="1200" dirty="0"/>
              <a:t>Il cloud offre inoltre un più agevole accesso ai dati da più postazioni e dispositivi, </a:t>
            </a:r>
          </a:p>
          <a:p>
            <a:pPr marL="228600" indent="-228600" algn="just">
              <a:lnSpc>
                <a:spcPct val="120000"/>
              </a:lnSpc>
              <a:buFont typeface="+mj-lt"/>
              <a:buAutoNum type="arabicPeriod"/>
              <a:defRPr/>
            </a:pPr>
            <a:r>
              <a:rPr lang="it-IT" sz="1200" dirty="0"/>
              <a:t>e un modo più immediato per condividere file con colleghi, amici e familiari. È molto più facile condividere i dati mediante servizi cloud, piuttosto che con gli strumenti tradizionali.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10</a:t>
            </a:fld>
            <a:endParaRPr lang="it-IT"/>
          </a:p>
        </p:txBody>
      </p:sp>
    </p:spTree>
    <p:extLst>
      <p:ext uri="{BB962C8B-B14F-4D97-AF65-F5344CB8AC3E}">
        <p14:creationId xmlns="" xmlns:p14="http://schemas.microsoft.com/office/powerpoint/2010/main" val="1485906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Data l'importanza che il cloud ricopre nella professione, </a:t>
            </a:r>
          </a:p>
          <a:p>
            <a:pPr marL="228600" indent="-228600" algn="just">
              <a:lnSpc>
                <a:spcPct val="120000"/>
              </a:lnSpc>
              <a:buFont typeface="+mj-lt"/>
              <a:buAutoNum type="arabicPeriod"/>
              <a:defRPr/>
            </a:pPr>
            <a:r>
              <a:rPr lang="it-IT" sz="1200" dirty="0"/>
              <a:t>è fondamentale dedicare del tempo per cercare quei servizi online che più si adattano al nostro modo di operare, </a:t>
            </a:r>
          </a:p>
          <a:p>
            <a:pPr marL="228600" indent="-228600" algn="just">
              <a:lnSpc>
                <a:spcPct val="120000"/>
              </a:lnSpc>
              <a:buFont typeface="+mj-lt"/>
              <a:buAutoNum type="arabicPeriod"/>
              <a:defRPr/>
            </a:pPr>
            <a:r>
              <a:rPr lang="it-IT" sz="1200" dirty="0"/>
              <a:t>verificandone l'affidabilità, la sicurezza e le varie offerte dei vari fornitori. </a:t>
            </a:r>
          </a:p>
          <a:p>
            <a:pPr marL="228600" indent="-228600" algn="just">
              <a:lnSpc>
                <a:spcPct val="120000"/>
              </a:lnSpc>
              <a:buFont typeface="+mj-lt"/>
              <a:buAutoNum type="arabicPeriod"/>
              <a:defRPr/>
            </a:pPr>
            <a:r>
              <a:rPr lang="it-IT" sz="1200" dirty="0"/>
              <a:t>Un buon punto di partenza possono essere anche le riviste specializzate che periodicamente stilano classifiche dei vari provider, evidenziando vantaggi e limiti dei loro servizi. </a:t>
            </a:r>
          </a:p>
          <a:p>
            <a:pPr marL="228600" indent="-228600" algn="just">
              <a:lnSpc>
                <a:spcPct val="120000"/>
              </a:lnSpc>
              <a:buFont typeface="+mj-lt"/>
              <a:buAutoNum type="arabicPeriod"/>
              <a:defRPr/>
            </a:pPr>
            <a:r>
              <a:rPr lang="it-IT" sz="1200" dirty="0"/>
              <a:t>Il modo in cui l'utente utilizza il cloud influisce infatti direttamente sul livello di protezione dei dati in suo possesso.</a:t>
            </a:r>
          </a:p>
          <a:p>
            <a:pPr marL="228600" indent="-228600" algn="just">
              <a:lnSpc>
                <a:spcPct val="120000"/>
              </a:lnSpc>
              <a:buFont typeface="+mj-lt"/>
              <a:buAutoNum type="arabicPeriod"/>
              <a:defRPr/>
            </a:pPr>
            <a:r>
              <a:rPr lang="it-IT" sz="1200" dirty="0"/>
              <a:t>È importante prestare massima attenzione quando si accede a  servizi cloud, specie da computer pubblici o tramite reti wireless non protette. </a:t>
            </a:r>
          </a:p>
          <a:p>
            <a:pPr marL="228600" indent="-228600" algn="just">
              <a:lnSpc>
                <a:spcPct val="120000"/>
              </a:lnSpc>
              <a:buFont typeface="+mj-lt"/>
              <a:buAutoNum type="arabicPeriod"/>
              <a:defRPr/>
            </a:pPr>
            <a:r>
              <a:rPr lang="it-IT" sz="1200" dirty="0"/>
              <a:t>Se veniamo infine a conoscenza che il nostro provider ha subìto una violazione dei dati, anche se non siamo stati direttamente colpiti, è opportuno modificare immediatamente le credenziali di accesso.</a:t>
            </a:r>
          </a:p>
          <a:p>
            <a:pPr marL="228600" indent="-228600" algn="just">
              <a:lnSpc>
                <a:spcPct val="120000"/>
              </a:lnSpc>
              <a:buFont typeface="+mj-lt"/>
              <a:buAutoNum type="arabicPeriod"/>
              <a:defRPr/>
            </a:pPr>
            <a:r>
              <a:rPr lang="it-IT" sz="1200" dirty="0"/>
              <a:t>Da ultimo, è importante esaminare periodicamente i dati e rimuovere i file che non è più necessario tenere archiviati. </a:t>
            </a:r>
          </a:p>
          <a:p>
            <a:pPr marL="0" indent="0">
              <a:buFont typeface="+mj-lt"/>
              <a:buNone/>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11</a:t>
            </a:fld>
            <a:endParaRPr lang="it-IT"/>
          </a:p>
        </p:txBody>
      </p:sp>
    </p:spTree>
    <p:extLst>
      <p:ext uri="{BB962C8B-B14F-4D97-AF65-F5344CB8AC3E}">
        <p14:creationId xmlns="" xmlns:p14="http://schemas.microsoft.com/office/powerpoint/2010/main" val="295620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Come visto, il cloud computing </a:t>
            </a:r>
          </a:p>
          <a:p>
            <a:pPr marL="228600" indent="-228600" algn="just">
              <a:lnSpc>
                <a:spcPct val="120000"/>
              </a:lnSpc>
              <a:buFont typeface="+mj-lt"/>
              <a:buAutoNum type="arabicPeriod"/>
              <a:defRPr/>
            </a:pPr>
            <a:r>
              <a:rPr lang="it-IT" sz="1200" dirty="0"/>
              <a:t>dipende anche da una connessione internet stabile. </a:t>
            </a:r>
          </a:p>
          <a:p>
            <a:pPr marL="228600" indent="-228600" algn="just">
              <a:lnSpc>
                <a:spcPct val="120000"/>
              </a:lnSpc>
              <a:buFont typeface="+mj-lt"/>
              <a:buAutoNum type="arabicPeriod"/>
              <a:defRPr/>
            </a:pPr>
            <a:r>
              <a:rPr lang="it-IT" sz="1200" dirty="0"/>
              <a:t>Se la connessione non è affidabile, </a:t>
            </a:r>
          </a:p>
          <a:p>
            <a:pPr marL="228600" indent="-228600" algn="just">
              <a:lnSpc>
                <a:spcPct val="120000"/>
              </a:lnSpc>
              <a:buFont typeface="+mj-lt"/>
              <a:buAutoNum type="arabicPeriod"/>
              <a:defRPr/>
            </a:pPr>
            <a:r>
              <a:rPr lang="it-IT" sz="1200" dirty="0"/>
              <a:t>i servizi cloud potrebbero non funzionare correttamente. </a:t>
            </a:r>
          </a:p>
          <a:p>
            <a:pPr marL="228600" indent="-228600" algn="just">
              <a:lnSpc>
                <a:spcPct val="120000"/>
              </a:lnSpc>
              <a:buFont typeface="+mj-lt"/>
              <a:buAutoNum type="arabicPeriod"/>
              <a:defRPr/>
            </a:pPr>
            <a:r>
              <a:rPr lang="it-IT" sz="1200" dirty="0"/>
              <a:t>È opportuno dunque pensare a quali tipologie di connessione utilizzare, specie se vogliamo utilizzare tali servizi al di fuori dell'ufficio o della nostra abitazione, come ad esempio in viaggio. </a:t>
            </a:r>
          </a:p>
          <a:p>
            <a:pPr marL="228600" indent="-228600" algn="just">
              <a:lnSpc>
                <a:spcPct val="120000"/>
              </a:lnSpc>
              <a:buFont typeface="+mj-lt"/>
              <a:buAutoNum type="arabicPeriod"/>
              <a:defRPr/>
            </a:pPr>
            <a:r>
              <a:rPr lang="it-IT" sz="1200" dirty="0"/>
              <a:t>Oggigiorno abbiamo un'estrema familiarità con le connessioni internet </a:t>
            </a:r>
            <a:r>
              <a:rPr lang="it-IT" sz="1200" dirty="0" err="1"/>
              <a:t>wi-fi</a:t>
            </a:r>
            <a:r>
              <a:rPr lang="it-IT" sz="1200" dirty="0"/>
              <a:t> e le diamo per scontato ovunque ci troviamo.</a:t>
            </a:r>
          </a:p>
          <a:p>
            <a:pPr marL="228600" indent="-228600" algn="just">
              <a:lnSpc>
                <a:spcPct val="120000"/>
              </a:lnSpc>
              <a:buFont typeface="+mj-lt"/>
              <a:buAutoNum type="arabicPeriod"/>
              <a:defRPr/>
            </a:pPr>
            <a:r>
              <a:rPr lang="it-IT" sz="1200" dirty="0"/>
              <a:t>Purtroppo, soprattutto quando tutto sembra funzionare correttamente, ci dimentichiamo di valutarne la sicurezza.</a:t>
            </a:r>
          </a:p>
          <a:p>
            <a:pPr marL="228600" indent="-228600" algn="just">
              <a:lnSpc>
                <a:spcPct val="120000"/>
              </a:lnSpc>
              <a:buFont typeface="+mj-lt"/>
              <a:buAutoNum type="arabicPeriod"/>
              <a:defRPr/>
            </a:pPr>
            <a:endParaRPr lang="it-IT" sz="1200" dirty="0"/>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12</a:t>
            </a:fld>
            <a:endParaRPr lang="it-IT"/>
          </a:p>
        </p:txBody>
      </p:sp>
    </p:spTree>
    <p:extLst>
      <p:ext uri="{BB962C8B-B14F-4D97-AF65-F5344CB8AC3E}">
        <p14:creationId xmlns="" xmlns:p14="http://schemas.microsoft.com/office/powerpoint/2010/main" val="37839307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La maggior parte di noi nell'ambiente domestico </a:t>
            </a:r>
          </a:p>
          <a:p>
            <a:pPr marL="228600" indent="-228600" algn="just">
              <a:lnSpc>
                <a:spcPct val="120000"/>
              </a:lnSpc>
              <a:buFont typeface="+mj-lt"/>
              <a:buAutoNum type="arabicPeriod"/>
              <a:defRPr/>
            </a:pPr>
            <a:r>
              <a:rPr lang="it-IT" sz="1200" dirty="0"/>
              <a:t>o professionale </a:t>
            </a:r>
          </a:p>
          <a:p>
            <a:pPr marL="228600" indent="-228600" algn="just">
              <a:lnSpc>
                <a:spcPct val="120000"/>
              </a:lnSpc>
              <a:buFont typeface="+mj-lt"/>
              <a:buAutoNum type="arabicPeriod"/>
              <a:defRPr/>
            </a:pPr>
            <a:r>
              <a:rPr lang="it-IT" sz="1200" dirty="0"/>
              <a:t>utilizza un servizio wireless di connessione ad internet </a:t>
            </a:r>
          </a:p>
          <a:p>
            <a:pPr marL="228600" indent="-228600" algn="just">
              <a:lnSpc>
                <a:spcPct val="120000"/>
              </a:lnSpc>
              <a:buFont typeface="+mj-lt"/>
              <a:buAutoNum type="arabicPeriod"/>
              <a:defRPr/>
            </a:pPr>
            <a:r>
              <a:rPr lang="it-IT" sz="1200" dirty="0"/>
              <a:t>mediante una combinazione nome utente / password. </a:t>
            </a:r>
          </a:p>
          <a:p>
            <a:pPr marL="228600" indent="-228600" algn="just">
              <a:lnSpc>
                <a:spcPct val="120000"/>
              </a:lnSpc>
              <a:buFont typeface="+mj-lt"/>
              <a:buAutoNum type="arabicPeriod"/>
              <a:defRPr/>
            </a:pPr>
            <a:r>
              <a:rPr lang="it-IT" sz="1200" dirty="0"/>
              <a:t>Sebbene sia possibile cambiare le impostazioni predefinite del sistema, </a:t>
            </a:r>
          </a:p>
          <a:p>
            <a:pPr marL="228600" indent="-228600" algn="just">
              <a:lnSpc>
                <a:spcPct val="120000"/>
              </a:lnSpc>
              <a:buFont typeface="+mj-lt"/>
              <a:buAutoNum type="arabicPeriod"/>
              <a:defRPr/>
            </a:pPr>
            <a:r>
              <a:rPr lang="it-IT" sz="1200" dirty="0"/>
              <a:t>ancora oggi solo pochi utenti modificano le credenziali di default, </a:t>
            </a:r>
          </a:p>
          <a:p>
            <a:pPr marL="228600" indent="-228600" algn="just">
              <a:lnSpc>
                <a:spcPct val="120000"/>
              </a:lnSpc>
              <a:buFont typeface="+mj-lt"/>
              <a:buAutoNum type="arabicPeriod"/>
              <a:defRPr/>
            </a:pPr>
            <a:r>
              <a:rPr lang="it-IT" sz="1200" dirty="0"/>
              <a:t>permettendo agli hacker di accedere facilmente alla rete, sfruttando le credenziali predefinite facilmente recuperabili su internet. </a:t>
            </a:r>
          </a:p>
          <a:p>
            <a:pPr marL="228600" indent="-228600" algn="just">
              <a:lnSpc>
                <a:spcPct val="120000"/>
              </a:lnSpc>
              <a:buFont typeface="+mj-lt"/>
              <a:buAutoNum type="arabicPeriod"/>
              <a:defRPr/>
            </a:pPr>
            <a:r>
              <a:rPr lang="it-IT" sz="1200" dirty="0"/>
              <a:t>Le stesse precauzioni di modifica delle credenziali originarie dovrebbero essere messe in atto quando l'utente acquista nuovi router di rete. </a:t>
            </a:r>
          </a:p>
          <a:p>
            <a:pPr marL="228600" indent="-228600" algn="just">
              <a:lnSpc>
                <a:spcPct val="120000"/>
              </a:lnSpc>
              <a:buFont typeface="+mj-lt"/>
              <a:buAutoNum type="arabicPeriod"/>
              <a:defRPr/>
            </a:pPr>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42000391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Per proteggere i dati degli utenti sono stati elaborati standard sempre più sofisticati di crittografia. Questi standard sono definiti dall'</a:t>
            </a:r>
            <a:r>
              <a:rPr lang="en-US" sz="1200" dirty="0"/>
              <a:t>Institute of Electrical and Electronics Engineers </a:t>
            </a:r>
            <a:r>
              <a:rPr lang="it-IT" sz="1200" dirty="0"/>
              <a:t>(IEEE), standard "802.1X". </a:t>
            </a:r>
          </a:p>
          <a:p>
            <a:pPr marL="228600" indent="-228600" algn="just">
              <a:lnSpc>
                <a:spcPct val="120000"/>
              </a:lnSpc>
              <a:buFont typeface="+mj-lt"/>
              <a:buAutoNum type="arabicPeriod"/>
              <a:defRPr/>
            </a:pPr>
            <a:r>
              <a:rPr lang="it-IT" sz="1200" dirty="0"/>
              <a:t>Il primo standard, rilasciato nel 1999, si chiamava WEP acronimo di Wired </a:t>
            </a:r>
            <a:r>
              <a:rPr lang="it-IT" sz="1200" dirty="0" err="1"/>
              <a:t>Equivalent</a:t>
            </a:r>
            <a:r>
              <a:rPr lang="it-IT" sz="1200" dirty="0"/>
              <a:t> Privacy, ma agli inizi degli anni Duemila, si accorsero che una chiave WEP poteva essere violata in meno di tre minuti utilizzando strumenti disponibili su internet. </a:t>
            </a:r>
          </a:p>
          <a:p>
            <a:pPr marL="228600" indent="-228600" algn="just">
              <a:lnSpc>
                <a:spcPct val="120000"/>
              </a:lnSpc>
              <a:buFont typeface="+mj-lt"/>
              <a:buAutoNum type="arabicPeriod"/>
              <a:defRPr/>
            </a:pPr>
            <a:r>
              <a:rPr lang="it-IT" sz="1200" dirty="0"/>
              <a:t>Nel 2003, in risposta alle debolezze scoperte del WEP, fu stata </a:t>
            </a:r>
            <a:r>
              <a:rPr lang="it-IT" sz="1200" dirty="0" smtClean="0"/>
              <a:t>rilasciato </a:t>
            </a:r>
            <a:r>
              <a:rPr lang="it-IT" sz="1200" dirty="0"/>
              <a:t>un nuovo standard, comunemente chiamato WPA, ossia Wi-Fi </a:t>
            </a:r>
            <a:r>
              <a:rPr lang="it-IT" sz="1200" dirty="0" err="1"/>
              <a:t>Protected</a:t>
            </a:r>
            <a:r>
              <a:rPr lang="it-IT" sz="1200" dirty="0"/>
              <a:t> Access. Il protocollo WPA utilizzava una nuova chiave di crittografia per ogni pacchetto di dati inviati o ricevuti dalla rete, anziché utilizzare una chiave standard per tutti i pacchetti di dati.</a:t>
            </a:r>
          </a:p>
          <a:p>
            <a:pPr marL="228600" indent="-228600" algn="just">
              <a:lnSpc>
                <a:spcPct val="120000"/>
              </a:lnSpc>
              <a:buFont typeface="+mj-lt"/>
              <a:buAutoNum type="arabicPeriod"/>
              <a:defRPr/>
            </a:pPr>
            <a:r>
              <a:rPr lang="it-IT" sz="1200" dirty="0"/>
              <a:t>Un'ulteriore innalzamento dei livelli di protezione si è avuta con la nascita del WPA2, che utilizzava chiavi crittografiche più potenti rispetto ai precedenti protocolli di crittografia. </a:t>
            </a:r>
          </a:p>
          <a:p>
            <a:pPr marL="228600" indent="-228600" algn="just">
              <a:lnSpc>
                <a:spcPct val="120000"/>
              </a:lnSpc>
              <a:buFont typeface="+mj-lt"/>
              <a:buAutoNum type="arabicPeriod"/>
              <a:defRPr/>
            </a:pPr>
            <a:r>
              <a:rPr lang="it-IT" sz="1200" dirty="0"/>
              <a:t>Più recentemente, le moderne infrastrutture wireless hanno registrato un ulteriore progresso sul fronte della sicurezza, in quanto le reti possono essere configurate per richiedere anche un'autenticazione a due fattori. </a:t>
            </a:r>
          </a:p>
          <a:p>
            <a:pPr marL="228600" indent="-228600" algn="just">
              <a:lnSpc>
                <a:spcPct val="120000"/>
              </a:lnSpc>
              <a:buFont typeface="+mj-lt"/>
              <a:buAutoNum type="arabicPeriod"/>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Il passaggio dal WEP al WAP</a:t>
            </a:r>
          </a:p>
          <a:p>
            <a:pPr algn="just">
              <a:lnSpc>
                <a:spcPct val="120000"/>
              </a:lnSpc>
              <a:defRPr/>
            </a:pPr>
            <a:r>
              <a:rPr lang="it-IT" sz="1200" dirty="0"/>
              <a:t>I router WEP e i punti di accesso meno recenti non erano purtroppo aggiornabili alla nuova tecnologia WPA, quindi le aziende dovevano investire fondi e risorse importanti per passare al nuovo protocollo. Per questo motivo, molte società, comprese anche importanti società finanziarie e gestori di circuiti di carte di credito, decisero di ritardare il passaggio al nuovo standard, continuando ad usare il protocollo WEP anche negli anni seguenti. Il ritardo non passò ovviamente inosservato ai criminali.</a:t>
            </a:r>
          </a:p>
          <a:p>
            <a:pPr marL="0" indent="0" algn="just">
              <a:lnSpc>
                <a:spcPct val="120000"/>
              </a:lnSpc>
              <a:buFont typeface="+mj-lt"/>
              <a:buNone/>
              <a:defRPr/>
            </a:pPr>
            <a:endParaRPr lang="it-IT" sz="1200" dirty="0"/>
          </a:p>
          <a:p>
            <a:pPr marL="228600" indent="-228600" algn="just">
              <a:lnSpc>
                <a:spcPct val="120000"/>
              </a:lnSpc>
              <a:buFont typeface="+mj-lt"/>
              <a:buAutoNum type="arabicPeriod" startAt="6"/>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14</a:t>
            </a:fld>
            <a:endParaRPr lang="it-IT"/>
          </a:p>
        </p:txBody>
      </p:sp>
    </p:spTree>
    <p:extLst>
      <p:ext uri="{BB962C8B-B14F-4D97-AF65-F5344CB8AC3E}">
        <p14:creationId xmlns="" xmlns:p14="http://schemas.microsoft.com/office/powerpoint/2010/main" val="222565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Ulteriori precauzioni devono essere adottate quando siamo in viaggio e siamo di solito alla costante ricerca di reti </a:t>
            </a:r>
            <a:r>
              <a:rPr lang="it-IT" sz="1200" dirty="0" err="1"/>
              <a:t>wi-fi</a:t>
            </a:r>
            <a:r>
              <a:rPr lang="it-IT" sz="1200" dirty="0"/>
              <a:t>, meglio se aperte, per controllare la posta e restare in contatto con amici e  colleghi.</a:t>
            </a:r>
          </a:p>
          <a:p>
            <a:pPr marL="228600" indent="-228600" algn="just">
              <a:lnSpc>
                <a:spcPct val="120000"/>
              </a:lnSpc>
              <a:buFont typeface="+mj-lt"/>
              <a:buAutoNum type="arabicPeriod"/>
              <a:defRPr/>
            </a:pPr>
            <a:r>
              <a:rPr lang="it-IT" sz="1200" dirty="0"/>
              <a:t>Queste reti aperte comportano tuttavia dei rischi, in quanto per definizione sono aperte per tutti. </a:t>
            </a:r>
          </a:p>
          <a:p>
            <a:pPr marL="228600" indent="-228600" algn="just">
              <a:lnSpc>
                <a:spcPct val="120000"/>
              </a:lnSpc>
              <a:buFont typeface="+mj-lt"/>
              <a:buAutoNum type="arabicPeriod"/>
              <a:defRPr/>
            </a:pPr>
            <a:r>
              <a:rPr lang="it-IT" sz="1200" dirty="0"/>
              <a:t>Gli esperti consigliano infatti </a:t>
            </a:r>
          </a:p>
          <a:p>
            <a:pPr marL="228600" indent="-228600" algn="just">
              <a:lnSpc>
                <a:spcPct val="120000"/>
              </a:lnSpc>
              <a:buFont typeface="+mj-lt"/>
              <a:buAutoNum type="arabicPeriod"/>
              <a:defRPr/>
            </a:pPr>
            <a:r>
              <a:rPr lang="it-IT" sz="1200" dirty="0"/>
              <a:t>di evitare l'utilizzo di reti wireless aperte per la visione o lo scambio di dati sensibili, indipendentemente che siano riferiti alla nostra sfera privata o professionale, perché così facendo l'utente rende pubblici tali dati. </a:t>
            </a:r>
          </a:p>
          <a:p>
            <a:pPr marL="228600" indent="-228600" algn="just">
              <a:lnSpc>
                <a:spcPct val="120000"/>
              </a:lnSpc>
              <a:buFont typeface="+mj-lt"/>
              <a:buAutoNum type="arabicPeriod"/>
              <a:defRPr/>
            </a:pPr>
            <a:r>
              <a:rPr lang="it-IT" sz="1200" dirty="0"/>
              <a:t>Oggi tutti gli utenti, specie quelli professionali, non possono fare a meno di utilizzare servizi che creino delle reti protette, </a:t>
            </a:r>
          </a:p>
          <a:p>
            <a:pPr marL="228600" indent="-228600" algn="just">
              <a:lnSpc>
                <a:spcPct val="120000"/>
              </a:lnSpc>
              <a:buFont typeface="+mj-lt"/>
              <a:buAutoNum type="arabicPeriod"/>
              <a:defRPr/>
            </a:pPr>
            <a:r>
              <a:rPr lang="it-IT" sz="1200" dirty="0"/>
              <a:t>le così dette VPN, su connessioni aperte.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Evitare di trasmettere dati personali o sensibili su una rete aperta, nella pratica non è così facile come sembra: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infatti spesso sono i nostri stessi device a trasmettere o ricevere dati in "background«, ossia senza la richiesta dell'utente,  quando sono collegati a una rete wireless.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Basti pensare che i client di posta elettronica controllano l'arrivo di nuovi </a:t>
            </a:r>
            <a:r>
              <a:rPr lang="it-IT" sz="1200" dirty="0" smtClean="0"/>
              <a:t>messaggi </a:t>
            </a:r>
            <a:r>
              <a:rPr lang="it-IT" sz="1200" kern="1200" dirty="0" smtClean="0">
                <a:solidFill>
                  <a:schemeClr val="tx1"/>
                </a:solidFill>
                <a:effectLst/>
                <a:latin typeface="+mn-lt"/>
                <a:ea typeface="+mn-ea"/>
                <a:cs typeface="+mn-cs"/>
              </a:rPr>
              <a:t>senza immettere </a:t>
            </a:r>
            <a:r>
              <a:rPr lang="it-IT" sz="1200" dirty="0" smtClean="0"/>
              <a:t>tutte </a:t>
            </a:r>
            <a:r>
              <a:rPr lang="it-IT" sz="1200" dirty="0"/>
              <a:t>le volte una password.</a:t>
            </a:r>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3668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 evitare l'uso di una rete pubblica non è possibile, una rete privata virtuale (VPN) è l'unica alternativa praticabile. </a:t>
            </a:r>
          </a:p>
          <a:p>
            <a:pPr marL="228600" indent="-228600" algn="just">
              <a:lnSpc>
                <a:spcPct val="120000"/>
              </a:lnSpc>
              <a:buFont typeface="+mj-lt"/>
              <a:buAutoNum type="arabicPeriod"/>
              <a:defRPr/>
            </a:pPr>
            <a:r>
              <a:rPr lang="it-IT" sz="1200" dirty="0"/>
              <a:t>Tale modalità di connessione è una "rete", ossia un tunnel sicuro che utilizza il canale pubblico per trasportare dati crittografati ​​dal mittente al ricevente; è definita "virtuale", in quanto non richiede una connessione fisica con il router della società che offre tale servizio. </a:t>
            </a:r>
          </a:p>
          <a:p>
            <a:pPr marL="228600" indent="-228600" algn="just">
              <a:lnSpc>
                <a:spcPct val="120000"/>
              </a:lnSpc>
              <a:buFont typeface="+mj-lt"/>
              <a:buAutoNum type="arabicPeriod"/>
              <a:defRPr/>
            </a:pPr>
            <a:r>
              <a:rPr lang="it-IT" sz="1200" dirty="0"/>
              <a:t>Un hacker che dovesse intercettare il flusso di informazioni durante la loro trasmissione potrà vedere solo dati illeggibili.</a:t>
            </a:r>
          </a:p>
          <a:p>
            <a:pPr marL="228600" indent="-228600" algn="just">
              <a:lnSpc>
                <a:spcPct val="120000"/>
              </a:lnSpc>
              <a:buFont typeface="+mj-lt"/>
              <a:buAutoNum type="arabicPeriod"/>
              <a:defRPr/>
            </a:pPr>
            <a:r>
              <a:rPr lang="it-IT" sz="1200" dirty="0"/>
              <a:t>Può capitare che l'accesso a determinati siti o database aziendali sia limitato geograficamente, in modo che solo i dispositivi vicini fisicamente al server possano accedere a tali risorse. </a:t>
            </a:r>
          </a:p>
          <a:p>
            <a:pPr marL="228600" indent="-228600" algn="just">
              <a:lnSpc>
                <a:spcPct val="120000"/>
              </a:lnSpc>
              <a:buFont typeface="+mj-lt"/>
              <a:buAutoNum type="arabicPeriod"/>
              <a:defRPr/>
            </a:pPr>
            <a:r>
              <a:rPr lang="it-IT" sz="1200" dirty="0"/>
              <a:t>Questo tipo di utilizzo limitato delle risorse professionali viene eseguito utilizzando l'indirizzo IP del dispositivo che richiede l'accesso alla risorsa. </a:t>
            </a:r>
          </a:p>
          <a:p>
            <a:pPr marL="228600" indent="-228600" algn="just">
              <a:lnSpc>
                <a:spcPct val="120000"/>
              </a:lnSpc>
              <a:buFont typeface="+mj-lt"/>
              <a:buAutoNum type="arabicPeriod"/>
              <a:defRPr/>
            </a:pPr>
            <a:r>
              <a:rPr lang="it-IT" sz="1200" dirty="0"/>
              <a:t>Un dispositivo, anche se geograficamente lontano, quando collegato alla rete VPN aziendale riceve un indirizzo IP interno alla rete, al pari degli altri dispositivi collegati fisicamente alla stessa; ne deriva che una VPN supera anche tali limitazioni.</a:t>
            </a:r>
          </a:p>
          <a:p>
            <a:pPr marL="228600" indent="-228600" algn="just">
              <a:lnSpc>
                <a:spcPct val="120000"/>
              </a:lnSpc>
              <a:buFont typeface="+mj-lt"/>
              <a:buAutoNum type="arabicPeriod"/>
              <a:defRPr/>
            </a:pPr>
            <a:endParaRPr lang="it-IT" sz="1200" dirty="0"/>
          </a:p>
          <a:p>
            <a:pPr algn="just">
              <a:lnSpc>
                <a:spcPct val="120000"/>
              </a:lnSpc>
              <a:defRPr/>
            </a:pPr>
            <a:endParaRPr lang="it-IT" sz="1200" dirty="0"/>
          </a:p>
          <a:p>
            <a:pPr algn="just">
              <a:lnSpc>
                <a:spcPct val="120000"/>
              </a:lnSpc>
              <a:defRPr/>
            </a:pPr>
            <a:endParaRPr lang="it-IT" sz="120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6795342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Ogni volta che si utilizza una VPN, la sicurezza della rete wireless utilizzata per la connessione ad internet è sostanzialmente irrilevante. </a:t>
            </a:r>
          </a:p>
          <a:p>
            <a:pPr marL="228600" indent="-228600" algn="just">
              <a:lnSpc>
                <a:spcPct val="120000"/>
              </a:lnSpc>
              <a:buFont typeface="+mj-lt"/>
              <a:buAutoNum type="arabicPeriod"/>
              <a:defRPr/>
            </a:pPr>
            <a:r>
              <a:rPr lang="it-IT" sz="1200" dirty="0"/>
              <a:t>L'uso della VPN non è limitato solamente agli utenti che operano da remoto; sempre più spesso infatti aziende e professionisti stanno iniziando a utilizzare le VPN anche all'interno delle loro sedi fisiche, come ulteriore misura per protezione dei dati più sensibili. </a:t>
            </a:r>
          </a:p>
          <a:p>
            <a:pPr marL="228600" indent="-228600" algn="just">
              <a:lnSpc>
                <a:spcPct val="120000"/>
              </a:lnSpc>
              <a:buFont typeface="+mj-lt"/>
              <a:buAutoNum type="arabicPeriod"/>
              <a:defRPr/>
            </a:pPr>
            <a:r>
              <a:rPr lang="it-IT" sz="1200" dirty="0"/>
              <a:t>La sicurezza offerta tramite una VPN può essere ulteriormente migliorata quando vengono utilizzati protocolli più sofisticati per accedere alle risorse di rete, come l’autenticazione a due fattori.</a:t>
            </a:r>
          </a:p>
          <a:p>
            <a:pPr marL="228600" indent="-228600" algn="just">
              <a:lnSpc>
                <a:spcPct val="120000"/>
              </a:lnSpc>
              <a:buFont typeface="+mj-lt"/>
              <a:buAutoNum type="arabicPeriod"/>
              <a:defRPr/>
            </a:pPr>
            <a:r>
              <a:rPr lang="it-IT" sz="1200" dirty="0"/>
              <a:t>Nonostante il disagio associato a questo approccio, una politica di adozione a due fattori dovrebbe essere adottata specie da quei professionisti che viaggiano sovente e che si connettono spesso ad una VPN da luoghi pubblici. </a:t>
            </a:r>
          </a:p>
          <a:p>
            <a:pPr marL="228600" indent="-228600" algn="just">
              <a:lnSpc>
                <a:spcPct val="120000"/>
              </a:lnSpc>
              <a:buFont typeface="+mj-lt"/>
              <a:buAutoNum type="arabicPeriod"/>
              <a:defRPr/>
            </a:pPr>
            <a:endParaRPr lang="it-IT" sz="1200" dirty="0"/>
          </a:p>
          <a:p>
            <a:pPr marL="228600" indent="-228600" algn="just">
              <a:lnSpc>
                <a:spcPct val="120000"/>
              </a:lnSpc>
              <a:buFont typeface="+mj-lt"/>
              <a:buAutoNum type="arabicPeriod"/>
              <a:defRPr/>
            </a:pPr>
            <a:endParaRPr lang="it-IT" sz="1200" dirty="0"/>
          </a:p>
          <a:p>
            <a:pPr marL="0" indent="0" algn="just">
              <a:lnSpc>
                <a:spcPct val="120000"/>
              </a:lnSpc>
              <a:buFont typeface="+mj-lt"/>
              <a:buNone/>
              <a:defRPr/>
            </a:pPr>
            <a:r>
              <a:rPr lang="it-IT" sz="1200" dirty="0"/>
              <a:t>Popup</a:t>
            </a:r>
          </a:p>
          <a:p>
            <a:pPr marL="0" indent="0" algn="just">
              <a:lnSpc>
                <a:spcPct val="120000"/>
              </a:lnSpc>
              <a:buFont typeface="+mj-lt"/>
              <a:buNone/>
              <a:defRPr/>
            </a:pPr>
            <a:r>
              <a:rPr lang="it-IT" sz="1200" b="1" dirty="0"/>
              <a:t>Creare una VPN</a:t>
            </a:r>
          </a:p>
          <a:p>
            <a:pPr algn="just">
              <a:lnSpc>
                <a:spcPct val="120000"/>
              </a:lnSpc>
              <a:defRPr/>
            </a:pPr>
            <a:r>
              <a:rPr lang="it-IT" sz="1200" dirty="0"/>
              <a:t>Utilizzare un secondo codice offre una linea di difesa aggiuntiva che può aiutare a contrastare un attacco. </a:t>
            </a:r>
          </a:p>
          <a:p>
            <a:pPr algn="just">
              <a:lnSpc>
                <a:spcPct val="120000"/>
              </a:lnSpc>
              <a:defRPr/>
            </a:pPr>
            <a:r>
              <a:rPr lang="it-IT" sz="1200" dirty="0"/>
              <a:t>Anche se in rete si trovano tutorial su come creare una rete VPN in autonomia, se non siamo esperti informatici la soluzione migliore potrebbe essere invece quella di utilizzare servizi offerti da società specializzate, quali ad esempio </a:t>
            </a:r>
            <a:r>
              <a:rPr lang="it-IT" sz="1200" dirty="0" err="1"/>
              <a:t>CyberGhost</a:t>
            </a:r>
            <a:r>
              <a:rPr lang="it-IT" sz="1200" dirty="0"/>
              <a:t> (</a:t>
            </a:r>
            <a:r>
              <a:rPr lang="it-IT" sz="1200" dirty="0">
                <a:hlinkClick r:id="rId3"/>
              </a:rPr>
              <a:t>https://www.cyberghostvpn.com/it_IT/</a:t>
            </a:r>
            <a:r>
              <a:rPr lang="it-IT" sz="1200" dirty="0"/>
              <a:t>) e Express VPN (</a:t>
            </a:r>
            <a:r>
              <a:rPr lang="it-IT" sz="1200" dirty="0">
                <a:hlinkClick r:id="rId4"/>
              </a:rPr>
              <a:t>https://www.expressvpn.com/it</a:t>
            </a:r>
            <a:r>
              <a:rPr lang="it-IT" sz="1200" dirty="0"/>
              <a:t>). </a:t>
            </a:r>
          </a:p>
          <a:p>
            <a:pPr marL="0" indent="0" algn="just">
              <a:lnSpc>
                <a:spcPct val="120000"/>
              </a:lnSpc>
              <a:buFont typeface="+mj-lt"/>
              <a:buNone/>
              <a:defRPr/>
            </a:pPr>
            <a:endParaRPr lang="it-IT" sz="1200" dirty="0"/>
          </a:p>
          <a:p>
            <a:pPr marL="228600" indent="-228600" algn="just">
              <a:lnSpc>
                <a:spcPct val="120000"/>
              </a:lnSpc>
              <a:buFont typeface="+mj-lt"/>
              <a:buAutoNum type="arabicPeriod"/>
              <a:defRPr/>
            </a:pPr>
            <a:endParaRPr lang="it-IT" sz="1200" dirty="0"/>
          </a:p>
          <a:p>
            <a:pPr algn="just">
              <a:lnSpc>
                <a:spcPct val="120000"/>
              </a:lnSpc>
              <a:defRPr/>
            </a:pPr>
            <a:endParaRPr lang="it-IT" sz="120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2127857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kern="1200" dirty="0">
                <a:solidFill>
                  <a:schemeClr val="tx1"/>
                </a:solidFill>
                <a:effectLst/>
                <a:latin typeface="+mn-lt"/>
                <a:ea typeface="+mn-ea"/>
                <a:cs typeface="+mn-cs"/>
              </a:rPr>
              <a:t>Bene, andiamo a fare il punto con il nostro esperto. Clicca sulle domande e scopri le risposte.</a:t>
            </a:r>
          </a:p>
          <a:p>
            <a:endParaRPr lang="it-IT"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369534446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en-US" dirty="0"/>
              <a:t>AUDIO:</a:t>
            </a:r>
          </a:p>
          <a:p>
            <a:r>
              <a:rPr lang="en-US" dirty="0"/>
              <a:t>Ora</a:t>
            </a:r>
            <a:r>
              <a:rPr lang="en-US" baseline="0" dirty="0"/>
              <a:t> </a:t>
            </a:r>
            <a:r>
              <a:rPr lang="en-US" baseline="0" dirty="0" err="1"/>
              <a:t>fermati</a:t>
            </a:r>
            <a:r>
              <a:rPr lang="en-US" baseline="0" dirty="0"/>
              <a:t> un secondo e </a:t>
            </a:r>
            <a:r>
              <a:rPr lang="en-US" baseline="0" dirty="0" err="1"/>
              <a:t>prova</a:t>
            </a:r>
            <a:r>
              <a:rPr lang="en-US" baseline="0" dirty="0"/>
              <a:t> a </a:t>
            </a:r>
            <a:r>
              <a:rPr lang="en-US" baseline="0" dirty="0" err="1"/>
              <a:t>rispondere</a:t>
            </a:r>
            <a:r>
              <a:rPr lang="en-US" baseline="0" dirty="0"/>
              <a:t>!</a:t>
            </a:r>
          </a:p>
          <a:p>
            <a:endParaRPr lang="en-US" baseline="0" dirty="0"/>
          </a:p>
          <a:p>
            <a:r>
              <a:rPr lang="en-US" baseline="0" dirty="0"/>
              <a:t>Feedback</a:t>
            </a:r>
          </a:p>
          <a:p>
            <a:pPr marL="0" marR="0" lvl="0" indent="0" algn="l" defTabSz="685800" rtl="0" eaLnBrk="1" fontAlgn="auto" latinLnBrk="0" hangingPunct="1">
              <a:lnSpc>
                <a:spcPct val="100000"/>
              </a:lnSpc>
              <a:spcBef>
                <a:spcPts val="0"/>
              </a:spcBef>
              <a:spcAft>
                <a:spcPts val="0"/>
              </a:spcAft>
              <a:buClrTx/>
              <a:buSzTx/>
              <a:buFontTx/>
              <a:buNone/>
              <a:tabLst/>
              <a:defRPr/>
            </a:pPr>
            <a:r>
              <a:rPr lang="en-US" baseline="0" dirty="0" err="1"/>
              <a:t>Esatto</a:t>
            </a:r>
            <a:r>
              <a:rPr lang="en-US" baseline="0" dirty="0"/>
              <a:t>/Non </a:t>
            </a:r>
            <a:r>
              <a:rPr lang="en-US" baseline="0" dirty="0" err="1"/>
              <a:t>esatto</a:t>
            </a:r>
            <a:r>
              <a:rPr lang="en-US" baseline="0" dirty="0"/>
              <a:t>! </a:t>
            </a:r>
            <a:r>
              <a:rPr lang="it-IT" baseline="0" dirty="0"/>
              <a:t>Il primo standard, rilasciato nel 1999, si chiamava Wired </a:t>
            </a:r>
            <a:r>
              <a:rPr lang="it-IT" baseline="0" dirty="0" err="1"/>
              <a:t>Equivalent</a:t>
            </a:r>
            <a:r>
              <a:rPr lang="it-IT" baseline="0" dirty="0"/>
              <a:t> Privacy (WEP). </a:t>
            </a: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19</a:t>
            </a:fld>
            <a:endParaRPr lang="it-IT"/>
          </a:p>
        </p:txBody>
      </p:sp>
    </p:spTree>
    <p:extLst>
      <p:ext uri="{BB962C8B-B14F-4D97-AF65-F5344CB8AC3E}">
        <p14:creationId xmlns="" xmlns:p14="http://schemas.microsoft.com/office/powerpoint/2010/main" val="3129373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buFont typeface="+mj-lt"/>
              <a:buAutoNum type="arabicPeriod"/>
            </a:pPr>
            <a:r>
              <a:rPr lang="it-IT" dirty="0"/>
              <a:t>Il cloud computing è uno strumento che permette agli utenti di accedere e utilizzare da remoto funzionalità hardware e software. Offre servizi, come risorse di archiviazione, database, software e molto altro, tramite Internet.</a:t>
            </a:r>
          </a:p>
          <a:p>
            <a:pPr marL="228600" indent="-228600">
              <a:buFont typeface="+mj-lt"/>
              <a:buAutoNum type="arabicPeriod"/>
            </a:pPr>
            <a:r>
              <a:rPr lang="it-IT" dirty="0"/>
              <a:t>Nonostante i protocolli di sicurezza adottati dai cloud provider, l’accesso a questi servizi non è privo di rischi.</a:t>
            </a:r>
          </a:p>
          <a:p>
            <a:pPr marL="228600" indent="-228600">
              <a:buFont typeface="+mj-lt"/>
              <a:buAutoNum type="arabicPeriod"/>
            </a:pPr>
            <a:r>
              <a:rPr lang="it-IT" dirty="0"/>
              <a:t>Oggi, utilizzando una </a:t>
            </a:r>
            <a:r>
              <a:rPr lang="it-IT" dirty="0" err="1"/>
              <a:t>virtual</a:t>
            </a:r>
            <a:r>
              <a:rPr lang="it-IT" dirty="0"/>
              <a:t> private network per collegarsi a reti wireless è possibile proteggere la propria identità e il traffico dati sia in entrata che in uscita.</a:t>
            </a:r>
          </a:p>
          <a:p>
            <a:pPr marL="228600" indent="-228600">
              <a:buFont typeface="+mj-lt"/>
              <a:buAutoNum type="arabicPeriod"/>
            </a:pPr>
            <a:r>
              <a:rPr lang="it-IT" dirty="0"/>
              <a:t>Fai clic sulle foto per scoprire gli argomenti che andremo a trattare nelle prossime pagine! </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2</a:t>
            </a:fld>
            <a:endParaRPr lang="it-IT"/>
          </a:p>
        </p:txBody>
      </p:sp>
    </p:spTree>
    <p:extLst>
      <p:ext uri="{BB962C8B-B14F-4D97-AF65-F5344CB8AC3E}">
        <p14:creationId xmlns="" xmlns:p14="http://schemas.microsoft.com/office/powerpoint/2010/main" val="3558491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Quando parliamo di "cloud", tradotto in italiano con il termine "nuvola", facciamo riferimento a qualcosa di molto concreto: </a:t>
            </a:r>
          </a:p>
          <a:p>
            <a:pPr marL="228600" indent="-228600" algn="just">
              <a:lnSpc>
                <a:spcPct val="120000"/>
              </a:lnSpc>
              <a:buFont typeface="+mj-lt"/>
              <a:buAutoNum type="arabicPeriod"/>
              <a:defRPr/>
            </a:pPr>
            <a:r>
              <a:rPr lang="it-IT" sz="1200" dirty="0"/>
              <a:t>infatti è un sistema di computer e server fisicamente separati, ma interconnessi tramite internet, per offrire all'utente una serie di servizi, il cloud computing.</a:t>
            </a:r>
          </a:p>
          <a:p>
            <a:pPr marL="228600" indent="-228600" algn="just">
              <a:lnSpc>
                <a:spcPct val="120000"/>
              </a:lnSpc>
              <a:buFont typeface="+mj-lt"/>
              <a:buAutoNum type="arabicPeriod"/>
              <a:defRPr/>
            </a:pPr>
            <a:r>
              <a:rPr lang="it-IT" sz="1200" dirty="0"/>
              <a:t>Recentemente, il cloud computing </a:t>
            </a:r>
          </a:p>
          <a:p>
            <a:pPr marL="228600" indent="-228600" algn="just">
              <a:lnSpc>
                <a:spcPct val="120000"/>
              </a:lnSpc>
              <a:buFont typeface="+mj-lt"/>
              <a:buAutoNum type="arabicPeriod"/>
              <a:defRPr/>
            </a:pPr>
            <a:r>
              <a:rPr lang="it-IT" sz="1200" dirty="0"/>
              <a:t>è divenuto accessibile anche per i professionisti e gli utenti </a:t>
            </a:r>
            <a:r>
              <a:rPr lang="it-IT" sz="1200" dirty="0" err="1"/>
              <a:t>retail</a:t>
            </a:r>
            <a:r>
              <a:rPr lang="it-IT" sz="1200" dirty="0"/>
              <a:t>, grazie alle connessioni internet sempre più veloci.</a:t>
            </a:r>
          </a:p>
          <a:p>
            <a:pPr marL="228600" indent="-228600" algn="just">
              <a:lnSpc>
                <a:spcPct val="120000"/>
              </a:lnSpc>
              <a:buFont typeface="+mj-lt"/>
              <a:buAutoNum type="arabicPeriod"/>
              <a:defRPr/>
            </a:pPr>
            <a:r>
              <a:rPr lang="it-IT" sz="1200" dirty="0"/>
              <a:t>Ad Amazon viene attribuito il lancio nel 2006 del primo importante servizio basato sul cloud: Amazon Web Services. </a:t>
            </a:r>
          </a:p>
          <a:p>
            <a:pPr marL="228600" indent="-228600" algn="just">
              <a:lnSpc>
                <a:spcPct val="120000"/>
              </a:lnSpc>
              <a:buFont typeface="+mj-lt"/>
              <a:buAutoNum type="arabicPeriod"/>
              <a:defRPr/>
            </a:pPr>
            <a:r>
              <a:rPr lang="it-IT" sz="1200" dirty="0"/>
              <a:t>Ciò permetteva ai clienti esterni, principalmente piccole e medie imprese, di acquistare spazi per archiviare online e per far girare applicazioni sui server di Amazon, anziché acquistare in proprio server fisici.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3</a:t>
            </a:fld>
            <a:endParaRPr lang="it-IT"/>
          </a:p>
        </p:txBody>
      </p:sp>
    </p:spTree>
    <p:extLst>
      <p:ext uri="{BB962C8B-B14F-4D97-AF65-F5344CB8AC3E}">
        <p14:creationId xmlns="" xmlns:p14="http://schemas.microsoft.com/office/powerpoint/2010/main" val="15185409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Sempre più spesso ci appoggiamo a servizi cloud, quali Dropbox, </a:t>
            </a:r>
            <a:r>
              <a:rPr lang="it-IT" sz="1200" dirty="0" err="1"/>
              <a:t>Onedrive</a:t>
            </a:r>
            <a:r>
              <a:rPr lang="it-IT" sz="1200" dirty="0"/>
              <a:t>, Google Drive, …</a:t>
            </a:r>
          </a:p>
          <a:p>
            <a:pPr marL="228600" indent="-228600" algn="just">
              <a:lnSpc>
                <a:spcPct val="120000"/>
              </a:lnSpc>
              <a:buFont typeface="+mj-lt"/>
              <a:buAutoNum type="arabicPeriod"/>
              <a:defRPr/>
            </a:pPr>
            <a:r>
              <a:rPr lang="it-IT" sz="1200" dirty="0"/>
              <a:t>soprattutto per salvare sui server fisici dei vari provider file e documenti legati alla nostra sfera personale e professionale; </a:t>
            </a:r>
          </a:p>
          <a:p>
            <a:pPr marL="228600" indent="-228600" algn="just">
              <a:lnSpc>
                <a:spcPct val="120000"/>
              </a:lnSpc>
              <a:buFont typeface="+mj-lt"/>
              <a:buAutoNum type="arabicPeriod"/>
              <a:defRPr/>
            </a:pPr>
            <a:r>
              <a:rPr lang="it-IT" sz="1200" dirty="0"/>
              <a:t>ciò ci consente di accedere a tali dati indipendentemente da dove ci troviamo e utilizzando una pluralità di dispositivi, </a:t>
            </a:r>
          </a:p>
          <a:p>
            <a:pPr marL="228600" indent="-228600" algn="just">
              <a:lnSpc>
                <a:spcPct val="120000"/>
              </a:lnSpc>
              <a:buFont typeface="+mj-lt"/>
              <a:buAutoNum type="arabicPeriod"/>
              <a:defRPr/>
            </a:pPr>
            <a:r>
              <a:rPr lang="it-IT" sz="1200" dirty="0"/>
              <a:t>dandoci la possibilità di condividerli in tempo reale con colleghi ed amici.</a:t>
            </a:r>
          </a:p>
          <a:p>
            <a:pPr marL="228600" indent="-228600" algn="just">
              <a:lnSpc>
                <a:spcPct val="120000"/>
              </a:lnSpc>
              <a:buFont typeface="+mj-lt"/>
              <a:buAutoNum type="arabicPeriod"/>
              <a:defRPr/>
            </a:pPr>
            <a:r>
              <a:rPr lang="it-IT" sz="1200" dirty="0"/>
              <a:t>Sebbene molti utenti considerino il cloud molto più sicuro rispetto ai device portatili, considerato il livello di protezione di cui dispongono, occorre tuttavia prestare attenzione a dove salviamo i nostri dati.</a:t>
            </a:r>
          </a:p>
          <a:p>
            <a:pPr marL="228600" indent="-228600" algn="just">
              <a:lnSpc>
                <a:spcPct val="120000"/>
              </a:lnSpc>
              <a:buFont typeface="+mj-lt"/>
              <a:buAutoNum type="arabicPeriod"/>
              <a:defRPr/>
            </a:pPr>
            <a:r>
              <a:rPr lang="it-IT" sz="1200" dirty="0"/>
              <a:t>La maggior parte dei servizi online di cloud storage infatti include di default un numero di sottocartelle predefinite, alcune delle quali potrebbero essere accessibili alla generalità dei navigatori. </a:t>
            </a:r>
          </a:p>
          <a:p>
            <a:pPr marL="228600" indent="-228600" algn="just">
              <a:lnSpc>
                <a:spcPct val="120000"/>
              </a:lnSpc>
              <a:buFont typeface="+mj-lt"/>
              <a:buAutoNum type="arabicPeriod"/>
              <a:defRPr/>
            </a:pPr>
            <a:r>
              <a:rPr lang="it-IT" sz="1200" dirty="0"/>
              <a:t>Gli utenti dovrebbero fare quindi molta attenzione quando memorizzano i file nella cartella pubblica e assicurarsi che i dati riservati siano invece memorizzati in cartelle protette.</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4</a:t>
            </a:fld>
            <a:endParaRPr lang="it-IT"/>
          </a:p>
        </p:txBody>
      </p:sp>
    </p:spTree>
    <p:extLst>
      <p:ext uri="{BB962C8B-B14F-4D97-AF65-F5344CB8AC3E}">
        <p14:creationId xmlns="" xmlns:p14="http://schemas.microsoft.com/office/powerpoint/2010/main" val="29562056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 fornitori di spazio online utilizzano una pluralità di modelli di business differenti per promuovere le loro offerte.</a:t>
            </a:r>
          </a:p>
          <a:p>
            <a:pPr marL="228600" indent="-228600" algn="just">
              <a:lnSpc>
                <a:spcPct val="120000"/>
              </a:lnSpc>
              <a:buFont typeface="+mj-lt"/>
              <a:buAutoNum type="arabicPeriod"/>
              <a:defRPr/>
            </a:pPr>
            <a:r>
              <a:rPr lang="it-IT" sz="1200" dirty="0"/>
              <a:t>Google, ad esempio, utilizza il suo servizio Drive per </a:t>
            </a:r>
          </a:p>
          <a:p>
            <a:pPr marL="228600" indent="-228600" algn="just">
              <a:lnSpc>
                <a:spcPct val="120000"/>
              </a:lnSpc>
              <a:buFont typeface="+mj-lt"/>
              <a:buAutoNum type="arabicPeriod"/>
              <a:defRPr/>
            </a:pPr>
            <a:r>
              <a:rPr lang="it-IT" sz="1200" dirty="0"/>
              <a:t>legare gli utenti a ciò che è generalmente noto come l' "ecosistema Google", ossia </a:t>
            </a:r>
            <a:r>
              <a:rPr lang="it-IT" sz="1200" dirty="0" smtClean="0"/>
              <a:t>la</a:t>
            </a:r>
            <a:r>
              <a:rPr lang="it-IT" sz="1200" baseline="0" dirty="0" smtClean="0"/>
              <a:t> totalità </a:t>
            </a:r>
            <a:r>
              <a:rPr lang="it-IT" sz="1200" dirty="0" smtClean="0"/>
              <a:t>di </a:t>
            </a:r>
            <a:r>
              <a:rPr lang="it-IT" sz="1200" dirty="0"/>
              <a:t>tutti i suoi servizi. </a:t>
            </a:r>
          </a:p>
          <a:p>
            <a:pPr marL="228600" indent="-228600" algn="just">
              <a:lnSpc>
                <a:spcPct val="120000"/>
              </a:lnSpc>
              <a:buFont typeface="+mj-lt"/>
              <a:buAutoNum type="arabicPeriod"/>
              <a:defRPr/>
            </a:pPr>
            <a:r>
              <a:rPr lang="it-IT" sz="1200" dirty="0"/>
              <a:t>Ciò rappresenta un vantaggio per la società </a:t>
            </a:r>
          </a:p>
          <a:p>
            <a:pPr marL="228600" indent="-228600" algn="just">
              <a:lnSpc>
                <a:spcPct val="120000"/>
              </a:lnSpc>
              <a:buFont typeface="+mj-lt"/>
              <a:buAutoNum type="arabicPeriod"/>
              <a:defRPr/>
            </a:pPr>
            <a:r>
              <a:rPr lang="it-IT" sz="1200" dirty="0"/>
              <a:t>che è facilitata nella raccolta delle preferenze dei clienti, </a:t>
            </a:r>
          </a:p>
          <a:p>
            <a:pPr marL="228600" indent="-228600" algn="just">
              <a:lnSpc>
                <a:spcPct val="120000"/>
              </a:lnSpc>
              <a:buFont typeface="+mj-lt"/>
              <a:buAutoNum type="arabicPeriod"/>
              <a:defRPr/>
            </a:pPr>
            <a:r>
              <a:rPr lang="it-IT" sz="1200" dirty="0"/>
              <a:t>aumentando di conseguenza l'efficacia degli annunci pubblicitari personalizzati.</a:t>
            </a:r>
          </a:p>
          <a:p>
            <a:pPr marL="228600" indent="-228600" algn="just">
              <a:lnSpc>
                <a:spcPct val="120000"/>
              </a:lnSpc>
              <a:buFont typeface="+mj-lt"/>
              <a:buAutoNum type="arabicPeriod"/>
              <a:defRPr/>
            </a:pPr>
            <a:r>
              <a:rPr lang="it-IT" sz="1200" dirty="0"/>
              <a:t>Box e Dropbox </a:t>
            </a:r>
          </a:p>
          <a:p>
            <a:pPr marL="228600" indent="-228600" algn="just">
              <a:lnSpc>
                <a:spcPct val="120000"/>
              </a:lnSpc>
              <a:buFont typeface="+mj-lt"/>
              <a:buAutoNum type="arabicPeriod"/>
              <a:defRPr/>
            </a:pPr>
            <a:r>
              <a:rPr lang="it-IT" sz="1200" dirty="0"/>
              <a:t>offrono invece gratuitamente i loro servizi di base, </a:t>
            </a:r>
          </a:p>
          <a:p>
            <a:pPr marL="228600" indent="-228600" algn="just">
              <a:lnSpc>
                <a:spcPct val="120000"/>
              </a:lnSpc>
              <a:buFont typeface="+mj-lt"/>
              <a:buAutoNum type="arabicPeriod"/>
              <a:defRPr/>
            </a:pPr>
            <a:r>
              <a:rPr lang="it-IT" sz="1200" dirty="0"/>
              <a:t>con l'obiettivo </a:t>
            </a:r>
          </a:p>
          <a:p>
            <a:pPr marL="228600" indent="-228600" algn="just">
              <a:lnSpc>
                <a:spcPct val="120000"/>
              </a:lnSpc>
              <a:buFont typeface="+mj-lt"/>
              <a:buAutoNum type="arabicPeriod"/>
              <a:defRPr/>
            </a:pPr>
            <a:r>
              <a:rPr lang="it-IT" sz="1200" dirty="0"/>
              <a:t>di invogliare i clienti a migrare i loro account a una versione più avanzata del servizio, a pagamento.</a:t>
            </a:r>
          </a:p>
          <a:p>
            <a:pPr marL="228600" indent="-228600">
              <a:buFont typeface="+mj-lt"/>
              <a:buAutoNum type="arabicPeriod"/>
            </a:pPr>
            <a:endParaRPr lang="it-IT"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5</a:t>
            </a:fld>
            <a:endParaRPr lang="it-IT"/>
          </a:p>
        </p:txBody>
      </p:sp>
    </p:spTree>
    <p:extLst>
      <p:ext uri="{BB962C8B-B14F-4D97-AF65-F5344CB8AC3E}">
        <p14:creationId xmlns="" xmlns:p14="http://schemas.microsoft.com/office/powerpoint/2010/main" val="57452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Il mercato del cloud è stato spesso oggetto di controversie per quanto riguarda la privacy degli utenti. </a:t>
            </a:r>
          </a:p>
          <a:p>
            <a:pPr marL="228600" indent="-228600" algn="just">
              <a:lnSpc>
                <a:spcPct val="120000"/>
              </a:lnSpc>
              <a:buFont typeface="+mj-lt"/>
              <a:buAutoNum type="arabicPeriod"/>
              <a:defRPr/>
            </a:pPr>
            <a:r>
              <a:rPr lang="it-IT" sz="1200" dirty="0"/>
              <a:t>Nel 2012, ad esempio, Instagram, piattaforma per la condivisione della foto, ha rivisto i suoi termini di servizio, </a:t>
            </a:r>
          </a:p>
          <a:p>
            <a:pPr marL="228600" indent="-228600" algn="just">
              <a:lnSpc>
                <a:spcPct val="120000"/>
              </a:lnSpc>
              <a:buFont typeface="+mj-lt"/>
              <a:buAutoNum type="arabicPeriod"/>
              <a:defRPr/>
            </a:pPr>
            <a:r>
              <a:rPr lang="it-IT" sz="1200" dirty="0"/>
              <a:t>in modo che la società potesse utilizzare le immagini caricate dagli utenti a propria discrezione, senza alcun compenso per gli utenti finali o una loro preventiva autorizzazione. </a:t>
            </a:r>
          </a:p>
          <a:p>
            <a:pPr marL="228600" indent="-228600" algn="just">
              <a:lnSpc>
                <a:spcPct val="120000"/>
              </a:lnSpc>
              <a:buFont typeface="+mj-lt"/>
              <a:buAutoNum type="arabicPeriod"/>
              <a:defRPr/>
            </a:pPr>
            <a:r>
              <a:rPr lang="it-IT" sz="1200" dirty="0"/>
              <a:t>Dopo una serie di pressioni da parte della stampa specializzata e dei media, Instagram ha deciso di far marcia indietro, sebbene legalmente non aveva alcun obbligo di farlo, visto che il servizio era totalmente gratuito per gli utenti.</a:t>
            </a:r>
          </a:p>
          <a:p>
            <a:pPr marL="228600" indent="-228600" algn="just">
              <a:lnSpc>
                <a:spcPct val="120000"/>
              </a:lnSpc>
              <a:buFont typeface="+mj-lt"/>
              <a:buAutoNum type="arabicPeriod"/>
              <a:defRPr/>
            </a:pPr>
            <a:r>
              <a:rPr lang="it-IT" sz="1200" dirty="0"/>
              <a:t>L'esempio appena visto dovrebbe ricordare a tutti gli utenti di leggere sempre le condizioni contrattuali</a:t>
            </a:r>
          </a:p>
          <a:p>
            <a:pPr marL="228600" indent="-228600" algn="just">
              <a:lnSpc>
                <a:spcPct val="120000"/>
              </a:lnSpc>
              <a:buFont typeface="+mj-lt"/>
              <a:buAutoNum type="arabicPeriod"/>
              <a:defRPr/>
            </a:pPr>
            <a:r>
              <a:rPr lang="it-IT" sz="1200" dirty="0"/>
              <a:t>per verificare che il servizio di storage non utilizzi i dati in modi che non condividiamo.</a:t>
            </a:r>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76BEB06-CD59-4FDF-9C41-A98B09EE3869}" type="slidenum">
              <a:rPr kumimoji="0" lang="it-I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it-I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 xmlns:p14="http://schemas.microsoft.com/office/powerpoint/2010/main" val="1104712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Sebbene siano numerose forme di protezione dei dati salvati nel cloud, le informazioni non vengono conservate in un luogo impenetrabile. </a:t>
            </a:r>
          </a:p>
          <a:p>
            <a:pPr marL="228600" indent="-228600" algn="just">
              <a:lnSpc>
                <a:spcPct val="120000"/>
              </a:lnSpc>
              <a:buFont typeface="+mj-lt"/>
              <a:buAutoNum type="arabicPeriod"/>
              <a:defRPr/>
            </a:pPr>
            <a:r>
              <a:rPr lang="it-IT" sz="1200" dirty="0"/>
              <a:t>I dati archiviati salvati nella rete, anche utilizzando servizi a pagamento, possono essere rubati. </a:t>
            </a:r>
          </a:p>
          <a:p>
            <a:pPr marL="228600" indent="-228600" algn="just">
              <a:lnSpc>
                <a:spcPct val="120000"/>
              </a:lnSpc>
              <a:buFont typeface="+mj-lt"/>
              <a:buAutoNum type="arabicPeriod"/>
              <a:defRPr/>
            </a:pPr>
            <a:r>
              <a:rPr lang="it-IT" sz="1200" dirty="0"/>
              <a:t>Numerosi infatti sono stati i casi che hanno dimostrato questa debolezza; tra tutti, la violazione che ha colpito Adobe, è forse l'esempio più eclatante.</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Nel 2013 i servizi cloud offerti da Adobe sono stati violati.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Gli hacker sono stati in grado di penetrare nei server di Adobe e rubare i nomi dei clienti, gli ID, le password, i numeri delle carte di credito e debito cifrate, e molte altre informazioni sensibili degli utenti.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Questo attacco ha esposto quasi 3 milioni di clienti alla perdita dei loro dati più importanti. </a:t>
            </a:r>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r>
              <a:rPr lang="it-IT" sz="1200" dirty="0"/>
              <a:t>L'effettiva entità del danno subito dai clienti che utilizzavano il servizio cloud non è mai stata completamente stimata, vista l'elevata mole di dati sottratti.</a:t>
            </a:r>
          </a:p>
          <a:p>
            <a:pPr marL="228600" indent="-228600" algn="just">
              <a:lnSpc>
                <a:spcPct val="120000"/>
              </a:lnSpc>
              <a:buFont typeface="+mj-lt"/>
              <a:buAutoNum type="arabicPeriod"/>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7</a:t>
            </a:fld>
            <a:endParaRPr lang="it-IT"/>
          </a:p>
        </p:txBody>
      </p:sp>
    </p:spTree>
    <p:extLst>
      <p:ext uri="{BB962C8B-B14F-4D97-AF65-F5344CB8AC3E}">
        <p14:creationId xmlns="" xmlns:p14="http://schemas.microsoft.com/office/powerpoint/2010/main" val="3267828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Il cloud computing non è solo archiviare e condividere dati ma anche un insieme di servizi molto più avanzati. </a:t>
            </a:r>
          </a:p>
          <a:p>
            <a:pPr marL="228600" indent="-228600" algn="just">
              <a:lnSpc>
                <a:spcPct val="120000"/>
              </a:lnSpc>
              <a:buFont typeface="+mj-lt"/>
              <a:buAutoNum type="arabicPeriod"/>
              <a:defRPr/>
            </a:pPr>
            <a:r>
              <a:rPr lang="it-IT" sz="1200" dirty="0"/>
              <a:t>Basti pensare alla possibilità di utilizzare i software online, dietro il pagamento di un abbonamento, anziché acquistare una licenza per l'installazione del programma sul proprio computer.</a:t>
            </a:r>
          </a:p>
          <a:p>
            <a:pPr marL="228600" indent="-228600" algn="just">
              <a:lnSpc>
                <a:spcPct val="120000"/>
              </a:lnSpc>
              <a:buFont typeface="+mj-lt"/>
              <a:buAutoNum type="arabicPeriod"/>
              <a:defRPr/>
            </a:pPr>
            <a:r>
              <a:rPr lang="it-IT" sz="1200" dirty="0"/>
              <a:t>Questa configurazione sempre più diffusa fra i professionisti offre numerosi </a:t>
            </a:r>
            <a:r>
              <a:rPr lang="it-IT" sz="1200" dirty="0" smtClean="0"/>
              <a:t>vantaggi,</a:t>
            </a:r>
            <a:endParaRPr lang="it-IT" sz="1200" dirty="0"/>
          </a:p>
          <a:p>
            <a:pPr marL="228600" indent="-228600" algn="just">
              <a:lnSpc>
                <a:spcPct val="120000"/>
              </a:lnSpc>
              <a:buFont typeface="+mj-lt"/>
              <a:buAutoNum type="arabicPeriod"/>
              <a:defRPr/>
            </a:pPr>
            <a:r>
              <a:rPr lang="it-IT" sz="1200" dirty="0"/>
              <a:t>tra cui la possibilità di ricevere gli aggiornamenti futuri del prodotto già inclusi nell'abbonamento; </a:t>
            </a:r>
          </a:p>
          <a:p>
            <a:pPr marL="228600" indent="-228600" algn="just">
              <a:lnSpc>
                <a:spcPct val="120000"/>
              </a:lnSpc>
              <a:buFont typeface="+mj-lt"/>
              <a:buAutoNum type="arabicPeriod"/>
              <a:defRPr/>
            </a:pPr>
            <a:r>
              <a:rPr lang="it-IT" sz="1200" dirty="0"/>
              <a:t>inoltre, i prodotti possono essere utilizzati legalmente su più computer e dispositivi mobili;</a:t>
            </a:r>
          </a:p>
          <a:p>
            <a:pPr marL="228600" indent="-228600" algn="just">
              <a:lnSpc>
                <a:spcPct val="120000"/>
              </a:lnSpc>
              <a:buFont typeface="+mj-lt"/>
              <a:buAutoNum type="arabicPeriod"/>
              <a:defRPr/>
            </a:pPr>
            <a:r>
              <a:rPr lang="it-IT" sz="1200" dirty="0"/>
              <a:t>infine, nell'abbonamento è di solito compreso anche uno spazio di archiviazione dati di tipo professionale, che offre un servizio più evoluto rispetto ai servizi gratuiti.</a:t>
            </a:r>
          </a:p>
          <a:p>
            <a:pPr marL="228600" indent="-228600" algn="just">
              <a:lnSpc>
                <a:spcPct val="120000"/>
              </a:lnSpc>
              <a:buFont typeface="+mj-lt"/>
              <a:buAutoNum type="arabicPeriod"/>
              <a:defRPr/>
            </a:pPr>
            <a:r>
              <a:rPr lang="it-IT" sz="1200" dirty="0"/>
              <a:t>Per contro, questo nuovo modo di operare presenta anche alcuni limiti. </a:t>
            </a:r>
          </a:p>
          <a:p>
            <a:pPr marL="228600" indent="-228600" algn="just">
              <a:lnSpc>
                <a:spcPct val="120000"/>
              </a:lnSpc>
              <a:buFont typeface="+mj-lt"/>
              <a:buAutoNum type="arabicPeriod"/>
              <a:defRPr/>
            </a:pPr>
            <a:r>
              <a:rPr lang="it-IT" sz="1200" dirty="0"/>
              <a:t>Essendo previsti dei canoni di abbonamento, se l'utente smette di pagare non potrà più utilizzare il servizio, mentre il tradizionale software installato sul proprio computer può essere utilizzato senza limiti temporali una volta acquistato. </a:t>
            </a:r>
          </a:p>
          <a:p>
            <a:pPr marL="228600" indent="-228600" algn="just">
              <a:lnSpc>
                <a:spcPct val="120000"/>
              </a:lnSpc>
              <a:buFont typeface="+mj-lt"/>
              <a:buAutoNum type="arabicPeriod"/>
              <a:defRPr/>
            </a:pPr>
            <a:r>
              <a:rPr lang="it-IT" sz="1200" dirty="0"/>
              <a:t>Inoltre, poiché tali prodotti sono virtuali, è necessaria una connessione internet costante, in modo che il software possa ricevere le istruzioni </a:t>
            </a:r>
            <a:r>
              <a:rPr lang="it-IT" sz="1200" dirty="0" smtClean="0"/>
              <a:t>impartite </a:t>
            </a:r>
            <a:r>
              <a:rPr lang="it-IT" sz="1200" dirty="0"/>
              <a:t>dall'utente in tempo reale.</a:t>
            </a:r>
          </a:p>
          <a:p>
            <a:pPr algn="just">
              <a:lnSpc>
                <a:spcPct val="120000"/>
              </a:lnSpc>
              <a:defRPr/>
            </a:pPr>
            <a:endParaRPr lang="it-IT" sz="1200" dirty="0"/>
          </a:p>
          <a:p>
            <a:pPr marL="228600" marR="0" lvl="0" indent="-228600" algn="just" defTabSz="914400" rtl="0" eaLnBrk="1" fontAlgn="auto" latinLnBrk="0" hangingPunct="1">
              <a:lnSpc>
                <a:spcPct val="120000"/>
              </a:lnSpc>
              <a:spcBef>
                <a:spcPts val="0"/>
              </a:spcBef>
              <a:spcAft>
                <a:spcPts val="0"/>
              </a:spcAft>
              <a:buClrTx/>
              <a:buSzTx/>
              <a:buFont typeface="+mj-lt"/>
              <a:buAutoNum type="arabicPeriod"/>
              <a:tabLst/>
              <a:defRPr/>
            </a:pPr>
            <a:endParaRPr lang="it-IT" sz="1200" dirty="0"/>
          </a:p>
        </p:txBody>
      </p:sp>
      <p:sp>
        <p:nvSpPr>
          <p:cNvPr id="4" name="Segnaposto numero diapositiva 3"/>
          <p:cNvSpPr>
            <a:spLocks noGrp="1"/>
          </p:cNvSpPr>
          <p:nvPr>
            <p:ph type="sldNum" sz="quarter" idx="10"/>
          </p:nvPr>
        </p:nvSpPr>
        <p:spPr/>
        <p:txBody>
          <a:bodyPr/>
          <a:lstStyle/>
          <a:p>
            <a:fld id="{676BEB06-CD59-4FDF-9C41-A98B09EE3869}" type="slidenum">
              <a:rPr lang="it-IT" smtClean="0"/>
              <a:pPr/>
              <a:t>8</a:t>
            </a:fld>
            <a:endParaRPr lang="it-IT"/>
          </a:p>
        </p:txBody>
      </p:sp>
    </p:spTree>
    <p:extLst>
      <p:ext uri="{BB962C8B-B14F-4D97-AF65-F5344CB8AC3E}">
        <p14:creationId xmlns="" xmlns:p14="http://schemas.microsoft.com/office/powerpoint/2010/main" val="997520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AUDIO:</a:t>
            </a:r>
          </a:p>
          <a:p>
            <a:pPr marL="228600" indent="-228600" algn="just">
              <a:lnSpc>
                <a:spcPct val="120000"/>
              </a:lnSpc>
              <a:buFont typeface="+mj-lt"/>
              <a:buAutoNum type="arabicPeriod"/>
              <a:defRPr/>
            </a:pPr>
            <a:r>
              <a:rPr lang="it-IT" sz="1200" dirty="0"/>
              <a:t>Se il fattore sicurezza è alla base di qualsiasi servizio cloud, anche l'affidabilità rappresenta un elemento chiave. </a:t>
            </a:r>
          </a:p>
          <a:p>
            <a:pPr marL="228600" indent="-228600" algn="just">
              <a:lnSpc>
                <a:spcPct val="120000"/>
              </a:lnSpc>
              <a:buFont typeface="+mj-lt"/>
              <a:buAutoNum type="arabicPeriod"/>
              <a:defRPr/>
            </a:pPr>
            <a:r>
              <a:rPr lang="it-IT" sz="1200" dirty="0"/>
              <a:t>Pensiamo ad esempio ai vari servizi di archiviazione online. Se il servizio cloud non è temporaneamente disponibile, il professionista che ha bisogno di accedere a dei dati caricati online in quel momento, subirebbe un danno.</a:t>
            </a:r>
          </a:p>
          <a:p>
            <a:pPr marL="228600" indent="-228600" algn="just">
              <a:lnSpc>
                <a:spcPct val="120000"/>
              </a:lnSpc>
              <a:buFont typeface="+mj-lt"/>
              <a:buAutoNum type="arabicPeriod"/>
              <a:defRPr/>
            </a:pPr>
            <a:r>
              <a:rPr lang="it-IT" sz="1200" dirty="0"/>
              <a:t>Di solito se un'azienda sta pagando per dei servizi cloud, </a:t>
            </a:r>
          </a:p>
          <a:p>
            <a:pPr marL="228600" indent="-228600" algn="just">
              <a:lnSpc>
                <a:spcPct val="120000"/>
              </a:lnSpc>
              <a:buFont typeface="+mj-lt"/>
              <a:buAutoNum type="arabicPeriod"/>
              <a:defRPr/>
            </a:pPr>
            <a:r>
              <a:rPr lang="it-IT" sz="1200" dirty="0"/>
              <a:t>l'accordo prevede il pagamento di una penale da parte del fornitore, in funzione del livello del disservizio registrato e della sua durata. </a:t>
            </a:r>
          </a:p>
          <a:p>
            <a:pPr marL="228600" indent="-228600" algn="just">
              <a:lnSpc>
                <a:spcPct val="120000"/>
              </a:lnSpc>
              <a:buFont typeface="+mj-lt"/>
              <a:buAutoNum type="arabicPeriod"/>
              <a:defRPr/>
            </a:pPr>
            <a:r>
              <a:rPr lang="it-IT" sz="1200" dirty="0"/>
              <a:t>A livello di singolo professionista, la stipula di simili accordi è invece più difficile, sebbene i termini contrattuali potrebbero far riferimento anche a tali eventualità. </a:t>
            </a:r>
          </a:p>
          <a:p>
            <a:pPr marL="228600" indent="-228600" algn="just">
              <a:lnSpc>
                <a:spcPct val="120000"/>
              </a:lnSpc>
              <a:buFont typeface="+mj-lt"/>
              <a:buAutoNum type="arabicPeriod"/>
              <a:defRPr/>
            </a:pPr>
            <a:r>
              <a:rPr lang="it-IT" sz="1200" dirty="0"/>
              <a:t>Per i servizi gratuiti rivolti ai privati, invece, non esiste nessuna garanzia di questo genere.</a:t>
            </a:r>
          </a:p>
          <a:p>
            <a:pPr marL="228600" indent="-228600" algn="just">
              <a:lnSpc>
                <a:spcPct val="120000"/>
              </a:lnSpc>
              <a:buFont typeface="+mj-lt"/>
              <a:buAutoNum type="arabicPeriod"/>
              <a:defRPr/>
            </a:pPr>
            <a:r>
              <a:rPr lang="it-IT" sz="1200" dirty="0"/>
              <a:t>Il professionista che dipenda completamente dai provider online può perdere in produttività, reddito e reputazione in presenza di disservizi dovuti al fornitore, non riuscendo purtroppo ad ottenere nulla in contropartita dei danni subiti.</a:t>
            </a:r>
          </a:p>
        </p:txBody>
      </p:sp>
      <p:sp>
        <p:nvSpPr>
          <p:cNvPr id="4" name="Segnaposto numero diapositiva 3"/>
          <p:cNvSpPr>
            <a:spLocks noGrp="1"/>
          </p:cNvSpPr>
          <p:nvPr>
            <p:ph type="sldNum" sz="quarter" idx="10"/>
          </p:nvPr>
        </p:nvSpPr>
        <p:spPr/>
        <p:txBody>
          <a:bodyPr/>
          <a:lstStyle/>
          <a:p>
            <a:fld id="{676BEB06-CD59-4FDF-9C41-A98B09EE3869}" type="slidenum">
              <a:rPr lang="it-IT" smtClean="0"/>
              <a:pPr/>
              <a:t>9</a:t>
            </a:fld>
            <a:endParaRPr lang="it-IT"/>
          </a:p>
        </p:txBody>
      </p:sp>
    </p:spTree>
    <p:extLst>
      <p:ext uri="{BB962C8B-B14F-4D97-AF65-F5344CB8AC3E}">
        <p14:creationId xmlns="" xmlns:p14="http://schemas.microsoft.com/office/powerpoint/2010/main" val="1008533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4925088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023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7239328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40804607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1954255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4889421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974292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3358627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9231874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 xmlns:p14="http://schemas.microsoft.com/office/powerpoint/2010/main" val="17766024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 xmlns:p14="http://schemas.microsoft.com/office/powerpoint/2010/main" val="3517471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07053773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340733706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402291722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68415828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42467689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7376397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912726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82257743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1875213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97801765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Immagine panoramica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641097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177631144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olo e sottotitolo">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it-IT"/>
              <a:t>Fare clic per modificare lo stile del titolo dello schema</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10954263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itazio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it-IT"/>
              <a:t>Fare clic per modificare lo stile del titolo dello schema</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it-IT"/>
              <a:t>Modifica gli stili del testo dello schema</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 xmlns:p14="http://schemas.microsoft.com/office/powerpoint/2010/main" val="18338466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cheda nom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Modifica gli stili del testo dello schema</a:t>
            </a:r>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1448754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3 colon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38664986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3 colonne immagin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4"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426594592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nchor="t" anchorCtr="0"/>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82229524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82120280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3_Vuota">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18" name="Segnaposto testo 19">
            <a:extLst>
              <a:ext uri="{FF2B5EF4-FFF2-40B4-BE49-F238E27FC236}">
                <a16:creationId xmlns="" xmlns:a16="http://schemas.microsoft.com/office/drawing/2014/main" id="{79385AC6-A2B3-4021-BD72-791421DCEEA2}"/>
              </a:ext>
            </a:extLst>
          </p:cNvPr>
          <p:cNvSpPr>
            <a:spLocks noGrp="1"/>
          </p:cNvSpPr>
          <p:nvPr>
            <p:ph type="body" sz="quarter" idx="17"/>
          </p:nvPr>
        </p:nvSpPr>
        <p:spPr>
          <a:xfrm>
            <a:off x="3021711" y="1037950"/>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4" name="Segnaposto immagine 3">
            <a:extLst>
              <a:ext uri="{FF2B5EF4-FFF2-40B4-BE49-F238E27FC236}">
                <a16:creationId xmlns="" xmlns:a16="http://schemas.microsoft.com/office/drawing/2014/main" id="{7C39B2CD-E6BE-4DE1-A886-9DD76ED17A20}"/>
              </a:ext>
            </a:extLst>
          </p:cNvPr>
          <p:cNvSpPr>
            <a:spLocks noGrp="1"/>
          </p:cNvSpPr>
          <p:nvPr>
            <p:ph type="pic" sz="quarter" idx="12"/>
          </p:nvPr>
        </p:nvSpPr>
        <p:spPr>
          <a:xfrm flipH="1">
            <a:off x="729554" y="1037950"/>
            <a:ext cx="2015346" cy="2015344"/>
          </a:xfrm>
          <a:prstGeom prst="flowChartDelay">
            <a:avLst/>
          </a:prstGeom>
        </p:spPr>
        <p:txBody>
          <a:bodyPr vert="horz"/>
          <a:lstStyle/>
          <a:p>
            <a:endParaRPr lang="it-IT"/>
          </a:p>
        </p:txBody>
      </p:sp>
      <p:sp>
        <p:nvSpPr>
          <p:cNvPr id="30" name="Segnaposto testo 19">
            <a:extLst>
              <a:ext uri="{FF2B5EF4-FFF2-40B4-BE49-F238E27FC236}">
                <a16:creationId xmlns="" xmlns:a16="http://schemas.microsoft.com/office/drawing/2014/main" id="{45FECD9B-6A25-43FA-B234-0E05658BE97F}"/>
              </a:ext>
            </a:extLst>
          </p:cNvPr>
          <p:cNvSpPr>
            <a:spLocks noGrp="1"/>
          </p:cNvSpPr>
          <p:nvPr>
            <p:ph type="body" sz="quarter" idx="18"/>
          </p:nvPr>
        </p:nvSpPr>
        <p:spPr>
          <a:xfrm>
            <a:off x="8776014" y="1122974"/>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1" name="Segnaposto immagine 3">
            <a:extLst>
              <a:ext uri="{FF2B5EF4-FFF2-40B4-BE49-F238E27FC236}">
                <a16:creationId xmlns="" xmlns:a16="http://schemas.microsoft.com/office/drawing/2014/main" id="{B9356514-9BD6-4AE4-B724-EC87B101CBD8}"/>
              </a:ext>
            </a:extLst>
          </p:cNvPr>
          <p:cNvSpPr>
            <a:spLocks noGrp="1"/>
          </p:cNvSpPr>
          <p:nvPr>
            <p:ph type="pic" sz="quarter" idx="19"/>
          </p:nvPr>
        </p:nvSpPr>
        <p:spPr>
          <a:xfrm flipH="1">
            <a:off x="6483857" y="1122974"/>
            <a:ext cx="2015346" cy="2015344"/>
          </a:xfrm>
          <a:prstGeom prst="flowChartDelay">
            <a:avLst/>
          </a:prstGeom>
        </p:spPr>
        <p:txBody>
          <a:bodyPr vert="horz"/>
          <a:lstStyle/>
          <a:p>
            <a:endParaRPr lang="it-IT"/>
          </a:p>
        </p:txBody>
      </p:sp>
      <p:sp>
        <p:nvSpPr>
          <p:cNvPr id="32" name="Segnaposto testo 19">
            <a:extLst>
              <a:ext uri="{FF2B5EF4-FFF2-40B4-BE49-F238E27FC236}">
                <a16:creationId xmlns="" xmlns:a16="http://schemas.microsoft.com/office/drawing/2014/main" id="{74325C9B-CA40-4187-ADB7-2FC431A0ECD5}"/>
              </a:ext>
            </a:extLst>
          </p:cNvPr>
          <p:cNvSpPr>
            <a:spLocks noGrp="1"/>
          </p:cNvSpPr>
          <p:nvPr>
            <p:ph type="body" sz="quarter" idx="20"/>
          </p:nvPr>
        </p:nvSpPr>
        <p:spPr>
          <a:xfrm>
            <a:off x="3021711" y="3776157"/>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3" name="Segnaposto immagine 3">
            <a:extLst>
              <a:ext uri="{FF2B5EF4-FFF2-40B4-BE49-F238E27FC236}">
                <a16:creationId xmlns="" xmlns:a16="http://schemas.microsoft.com/office/drawing/2014/main" id="{8035426F-B3E7-4F22-9B5D-78A44BEA9F26}"/>
              </a:ext>
            </a:extLst>
          </p:cNvPr>
          <p:cNvSpPr>
            <a:spLocks noGrp="1"/>
          </p:cNvSpPr>
          <p:nvPr>
            <p:ph type="pic" sz="quarter" idx="21"/>
          </p:nvPr>
        </p:nvSpPr>
        <p:spPr>
          <a:xfrm flipH="1">
            <a:off x="729554" y="3776157"/>
            <a:ext cx="2015346" cy="2015344"/>
          </a:xfrm>
          <a:prstGeom prst="flowChartDelay">
            <a:avLst/>
          </a:prstGeom>
        </p:spPr>
        <p:txBody>
          <a:bodyPr vert="horz"/>
          <a:lstStyle/>
          <a:p>
            <a:endParaRPr lang="it-IT"/>
          </a:p>
        </p:txBody>
      </p:sp>
      <p:sp>
        <p:nvSpPr>
          <p:cNvPr id="34" name="Segnaposto testo 19">
            <a:extLst>
              <a:ext uri="{FF2B5EF4-FFF2-40B4-BE49-F238E27FC236}">
                <a16:creationId xmlns="" xmlns:a16="http://schemas.microsoft.com/office/drawing/2014/main" id="{9CE9ED9C-25DF-4671-A836-0F1AC0EBEFCF}"/>
              </a:ext>
            </a:extLst>
          </p:cNvPr>
          <p:cNvSpPr>
            <a:spLocks noGrp="1"/>
          </p:cNvSpPr>
          <p:nvPr>
            <p:ph type="body" sz="quarter" idx="22"/>
          </p:nvPr>
        </p:nvSpPr>
        <p:spPr>
          <a:xfrm>
            <a:off x="8776014" y="3861181"/>
            <a:ext cx="2015345" cy="2020004"/>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p:txBody>
      </p:sp>
      <p:sp>
        <p:nvSpPr>
          <p:cNvPr id="35" name="Segnaposto immagine 3">
            <a:extLst>
              <a:ext uri="{FF2B5EF4-FFF2-40B4-BE49-F238E27FC236}">
                <a16:creationId xmlns="" xmlns:a16="http://schemas.microsoft.com/office/drawing/2014/main" id="{0AD52653-42A4-424F-B1D4-E8CC7B0BB456}"/>
              </a:ext>
            </a:extLst>
          </p:cNvPr>
          <p:cNvSpPr>
            <a:spLocks noGrp="1"/>
          </p:cNvSpPr>
          <p:nvPr>
            <p:ph type="pic" sz="quarter" idx="23"/>
          </p:nvPr>
        </p:nvSpPr>
        <p:spPr>
          <a:xfrm flipH="1">
            <a:off x="6483857" y="3861181"/>
            <a:ext cx="2015346" cy="2015344"/>
          </a:xfrm>
          <a:prstGeom prst="flowChartDelay">
            <a:avLst/>
          </a:prstGeom>
        </p:spPr>
        <p:txBody>
          <a:bodyPr vert="horz"/>
          <a:lstStyle/>
          <a:p>
            <a:endParaRPr lang="it-IT"/>
          </a:p>
        </p:txBody>
      </p:sp>
    </p:spTree>
    <p:extLst>
      <p:ext uri="{BB962C8B-B14F-4D97-AF65-F5344CB8AC3E}">
        <p14:creationId xmlns="" xmlns:p14="http://schemas.microsoft.com/office/powerpoint/2010/main" val="8579317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4_Vuota">
    <p:spTree>
      <p:nvGrpSpPr>
        <p:cNvPr id="1" name=""/>
        <p:cNvGrpSpPr/>
        <p:nvPr/>
      </p:nvGrpSpPr>
      <p:grpSpPr>
        <a:xfrm>
          <a:off x="0" y="0"/>
          <a:ext cx="0" cy="0"/>
          <a:chOff x="0" y="0"/>
          <a:chExt cx="0" cy="0"/>
        </a:xfrm>
      </p:grpSpPr>
      <p:sp>
        <p:nvSpPr>
          <p:cNvPr id="5" name="CasellaDiTesto 4">
            <a:extLst>
              <a:ext uri="{FF2B5EF4-FFF2-40B4-BE49-F238E27FC236}">
                <a16:creationId xmlns="" xmlns:a16="http://schemas.microsoft.com/office/drawing/2014/main" id="{C62164E0-9644-4C0E-8373-D614D95BAFAE}"/>
              </a:ext>
            </a:extLst>
          </p:cNvPr>
          <p:cNvSpPr txBox="1"/>
          <p:nvPr userDrawn="1"/>
        </p:nvSpPr>
        <p:spPr>
          <a:xfrm>
            <a:off x="0" y="0"/>
            <a:ext cx="11587942" cy="400110"/>
          </a:xfrm>
          <a:prstGeom prst="rect">
            <a:avLst/>
          </a:prstGeom>
          <a:solidFill>
            <a:schemeClr val="tx2">
              <a:lumMod val="75000"/>
            </a:schemeClr>
          </a:solidFill>
        </p:spPr>
        <p:txBody>
          <a:bodyPr wrap="square" rtlCol="0">
            <a:spAutoFit/>
          </a:bodyPr>
          <a:lstStyle/>
          <a:p>
            <a:endParaRPr lang="it-IT" sz="2000">
              <a:solidFill>
                <a:schemeClr val="bg1"/>
              </a:solidFill>
              <a:latin typeface="Bahnschrift" panose="020B0502040204020203" pitchFamily="34" charset="0"/>
            </a:endParaRPr>
          </a:p>
        </p:txBody>
      </p:sp>
      <p:sp>
        <p:nvSpPr>
          <p:cNvPr id="6" name="CasellaDiTesto 5">
            <a:extLst>
              <a:ext uri="{FF2B5EF4-FFF2-40B4-BE49-F238E27FC236}">
                <a16:creationId xmlns="" xmlns:a16="http://schemas.microsoft.com/office/drawing/2014/main" id="{16B7858F-34D8-4C94-90DF-4A4E8E8C0809}"/>
              </a:ext>
            </a:extLst>
          </p:cNvPr>
          <p:cNvSpPr txBox="1"/>
          <p:nvPr userDrawn="1"/>
        </p:nvSpPr>
        <p:spPr>
          <a:xfrm>
            <a:off x="11596255" y="0"/>
            <a:ext cx="595745" cy="400110"/>
          </a:xfrm>
          <a:prstGeom prst="rect">
            <a:avLst/>
          </a:prstGeom>
          <a:solidFill>
            <a:schemeClr val="tx2">
              <a:lumMod val="75000"/>
            </a:schemeClr>
          </a:solidFill>
        </p:spPr>
        <p:txBody>
          <a:bodyPr wrap="square" rtlCol="0">
            <a:spAutoFit/>
          </a:bodyPr>
          <a:lstStyle>
            <a:defPPr>
              <a:defRPr lang="it-IT"/>
            </a:defPPr>
            <a:lvl1pPr>
              <a:defRPr sz="2000">
                <a:solidFill>
                  <a:schemeClr val="bg1"/>
                </a:solidFill>
                <a:latin typeface="Bahnschrift" panose="020B0502040204020203" pitchFamily="34" charset="0"/>
              </a:defRPr>
            </a:lvl1pPr>
          </a:lstStyle>
          <a:p>
            <a:pPr lvl="0"/>
            <a:endParaRPr lang="it-IT"/>
          </a:p>
        </p:txBody>
      </p:sp>
      <p:cxnSp>
        <p:nvCxnSpPr>
          <p:cNvPr id="10" name="Connettore diritto 9">
            <a:extLst>
              <a:ext uri="{FF2B5EF4-FFF2-40B4-BE49-F238E27FC236}">
                <a16:creationId xmlns="" xmlns:a16="http://schemas.microsoft.com/office/drawing/2014/main" id="{FE3C1D11-31BA-4225-9FF9-15B8F694EB1F}"/>
              </a:ext>
            </a:extLst>
          </p:cNvPr>
          <p:cNvCxnSpPr/>
          <p:nvPr userDrawn="1"/>
        </p:nvCxnSpPr>
        <p:spPr>
          <a:xfrm>
            <a:off x="0" y="400110"/>
            <a:ext cx="12192000" cy="0"/>
          </a:xfrm>
          <a:prstGeom prst="line">
            <a:avLst/>
          </a:prstGeom>
          <a:ln w="5715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Segnaposto testo 11">
            <a:extLst>
              <a:ext uri="{FF2B5EF4-FFF2-40B4-BE49-F238E27FC236}">
                <a16:creationId xmlns="" xmlns:a16="http://schemas.microsoft.com/office/drawing/2014/main" id="{A4446023-9410-4424-B6AC-84C309F60F3A}"/>
              </a:ext>
            </a:extLst>
          </p:cNvPr>
          <p:cNvSpPr>
            <a:spLocks noGrp="1"/>
          </p:cNvSpPr>
          <p:nvPr>
            <p:ph type="body" sz="quarter" idx="11"/>
          </p:nvPr>
        </p:nvSpPr>
        <p:spPr>
          <a:xfrm>
            <a:off x="0" y="0"/>
            <a:ext cx="11496675" cy="341313"/>
          </a:xfrm>
        </p:spPr>
        <p:txBody>
          <a:bodyPr/>
          <a:lstStyle>
            <a:lvl1pPr marL="0" indent="0">
              <a:buNone/>
              <a:defRPr sz="2000">
                <a:solidFill>
                  <a:schemeClr val="bg1"/>
                </a:solidFill>
                <a:latin typeface="Bahnschrift" panose="020B0502040204020203" pitchFamily="34" charset="0"/>
              </a:defRPr>
            </a:lvl1pPr>
          </a:lstStyle>
          <a:p>
            <a:pPr lvl="0"/>
            <a:r>
              <a:rPr lang="it-IT"/>
              <a:t>Modifica gli stili del testo dello schema</a:t>
            </a:r>
          </a:p>
        </p:txBody>
      </p:sp>
      <p:sp>
        <p:nvSpPr>
          <p:cNvPr id="20" name="Segnaposto testo 19">
            <a:extLst>
              <a:ext uri="{FF2B5EF4-FFF2-40B4-BE49-F238E27FC236}">
                <a16:creationId xmlns="" xmlns:a16="http://schemas.microsoft.com/office/drawing/2014/main" id="{5992486F-1F4F-4134-B0D9-303A275658F8}"/>
              </a:ext>
            </a:extLst>
          </p:cNvPr>
          <p:cNvSpPr>
            <a:spLocks noGrp="1"/>
          </p:cNvSpPr>
          <p:nvPr>
            <p:ph type="body" sz="quarter" idx="13"/>
          </p:nvPr>
        </p:nvSpPr>
        <p:spPr>
          <a:xfrm>
            <a:off x="322436" y="861754"/>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23" name="Segnaposto testo 19">
            <a:extLst>
              <a:ext uri="{FF2B5EF4-FFF2-40B4-BE49-F238E27FC236}">
                <a16:creationId xmlns="" xmlns:a16="http://schemas.microsoft.com/office/drawing/2014/main" id="{5114F84A-C927-40DB-9548-17B831BA8D7B}"/>
              </a:ext>
            </a:extLst>
          </p:cNvPr>
          <p:cNvSpPr>
            <a:spLocks noGrp="1"/>
          </p:cNvSpPr>
          <p:nvPr>
            <p:ph type="body" sz="quarter" idx="14"/>
          </p:nvPr>
        </p:nvSpPr>
        <p:spPr>
          <a:xfrm>
            <a:off x="322436" y="4091940"/>
            <a:ext cx="6842125" cy="1954182"/>
          </a:xfrm>
        </p:spPr>
        <p:txBody>
          <a:bodyPr>
            <a:normAutofit/>
          </a:bodyPr>
          <a:lstStyle>
            <a:lvl1pPr marL="0" indent="0">
              <a:lnSpc>
                <a:spcPct val="100000"/>
              </a:lnSpc>
              <a:buNone/>
              <a:defRPr sz="1400">
                <a:latin typeface="Gisha" panose="020B0502040204020203" pitchFamily="34" charset="-79"/>
                <a:cs typeface="Gisha" panose="020B0502040204020203" pitchFamily="34" charset="-79"/>
              </a:defRPr>
            </a:lvl1pPr>
            <a:lvl2pPr marL="457200" indent="0">
              <a:lnSpc>
                <a:spcPct val="100000"/>
              </a:lnSpc>
              <a:buNone/>
              <a:defRPr sz="1400">
                <a:latin typeface="Gisha" panose="020B0502040204020203" pitchFamily="34" charset="-79"/>
                <a:cs typeface="Gisha" panose="020B0502040204020203" pitchFamily="34" charset="-79"/>
              </a:defRPr>
            </a:lvl2pPr>
            <a:lvl3pPr marL="914400" indent="0">
              <a:lnSpc>
                <a:spcPct val="100000"/>
              </a:lnSpc>
              <a:buNone/>
              <a:defRPr sz="1400">
                <a:latin typeface="Gisha" panose="020B0502040204020203" pitchFamily="34" charset="-79"/>
                <a:cs typeface="Gisha" panose="020B0502040204020203" pitchFamily="34" charset="-79"/>
              </a:defRPr>
            </a:lvl3pPr>
            <a:lvl4pPr marL="1371600" indent="0">
              <a:lnSpc>
                <a:spcPct val="100000"/>
              </a:lnSpc>
              <a:buNone/>
              <a:defRPr sz="1400">
                <a:latin typeface="Gisha" panose="020B0502040204020203" pitchFamily="34" charset="-79"/>
                <a:cs typeface="Gisha" panose="020B0502040204020203" pitchFamily="34" charset="-79"/>
              </a:defRPr>
            </a:lvl4pPr>
            <a:lvl5pPr marL="1828800" indent="0">
              <a:lnSpc>
                <a:spcPct val="100000"/>
              </a:lnSpc>
              <a:buNone/>
              <a:defRPr sz="1400">
                <a:latin typeface="Gisha" panose="020B0502040204020203" pitchFamily="34" charset="-79"/>
                <a:cs typeface="Gisha" panose="020B0502040204020203" pitchFamily="34" charset="-79"/>
              </a:defRPr>
            </a:lvl5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p>
        </p:txBody>
      </p:sp>
      <p:cxnSp>
        <p:nvCxnSpPr>
          <p:cNvPr id="24" name="Connettore diritto 23">
            <a:extLst>
              <a:ext uri="{FF2B5EF4-FFF2-40B4-BE49-F238E27FC236}">
                <a16:creationId xmlns="" xmlns:a16="http://schemas.microsoft.com/office/drawing/2014/main" id="{9605B206-8EC2-4B2F-B166-FCD009CD862E}"/>
              </a:ext>
            </a:extLst>
          </p:cNvPr>
          <p:cNvCxnSpPr>
            <a:cxnSpLocks/>
          </p:cNvCxnSpPr>
          <p:nvPr userDrawn="1"/>
        </p:nvCxnSpPr>
        <p:spPr>
          <a:xfrm>
            <a:off x="0" y="3536779"/>
            <a:ext cx="12028516"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3" name="Segnaposto immagine 7">
            <a:extLst>
              <a:ext uri="{FF2B5EF4-FFF2-40B4-BE49-F238E27FC236}">
                <a16:creationId xmlns="" xmlns:a16="http://schemas.microsoft.com/office/drawing/2014/main" id="{106FAF5C-F3E2-439D-A23C-A25ACDAC95E2}"/>
              </a:ext>
            </a:extLst>
          </p:cNvPr>
          <p:cNvSpPr>
            <a:spLocks noGrp="1"/>
          </p:cNvSpPr>
          <p:nvPr>
            <p:ph type="pic" sz="quarter" idx="10"/>
          </p:nvPr>
        </p:nvSpPr>
        <p:spPr>
          <a:xfrm>
            <a:off x="7528560" y="573580"/>
            <a:ext cx="4599709" cy="6126480"/>
          </a:xfrm>
          <a:prstGeom prst="flowChartDelay">
            <a:avLst/>
          </a:prstGeom>
        </p:spPr>
        <p:txBody>
          <a:bodyPr/>
          <a:lstStyle/>
          <a:p>
            <a:endParaRPr lang="it-IT"/>
          </a:p>
        </p:txBody>
      </p:sp>
    </p:spTree>
    <p:extLst>
      <p:ext uri="{BB962C8B-B14F-4D97-AF65-F5344CB8AC3E}">
        <p14:creationId xmlns="" xmlns:p14="http://schemas.microsoft.com/office/powerpoint/2010/main" val="899339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1203200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Modifica gli stili del testo dello schema</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1724635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7" name="Date Placeholder 2"/>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3"/>
          <p:cNvSpPr>
            <a:spLocks noGrp="1"/>
          </p:cNvSpPr>
          <p:nvPr>
            <p:ph type="ftr" sz="quarter" idx="11"/>
          </p:nvPr>
        </p:nvSpPr>
        <p:spPr/>
        <p:txBody>
          <a:bodyPr/>
          <a:lstStyle/>
          <a:p>
            <a:endParaRPr lang="it-IT"/>
          </a:p>
        </p:txBody>
      </p:sp>
      <p:sp>
        <p:nvSpPr>
          <p:cNvPr id="6" name="Slide Number Placeholder 4"/>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102506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2"/>
          <p:cNvSpPr>
            <a:spLocks noGrp="1"/>
          </p:cNvSpPr>
          <p:nvPr>
            <p:ph type="ftr" sz="quarter" idx="11"/>
          </p:nvPr>
        </p:nvSpPr>
        <p:spPr/>
        <p:txBody>
          <a:bodyPr/>
          <a:lstStyle/>
          <a:p>
            <a:endParaRPr lang="it-IT"/>
          </a:p>
        </p:txBody>
      </p:sp>
      <p:sp>
        <p:nvSpPr>
          <p:cNvPr id="6" name="Slide Number Placeholder 3"/>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3569326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it-IT"/>
              <a:t>Fare clic per modificare lo stile del titolo dello schema</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7"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5" name="Footer Placeholder 5"/>
          <p:cNvSpPr>
            <a:spLocks noGrp="1"/>
          </p:cNvSpPr>
          <p:nvPr>
            <p:ph type="ftr" sz="quarter" idx="11"/>
          </p:nvPr>
        </p:nvSpPr>
        <p:spPr/>
        <p:txBody>
          <a:bodyPr/>
          <a:lstStyle/>
          <a:p>
            <a:endParaRPr lang="it-IT"/>
          </a:p>
        </p:txBody>
      </p:sp>
      <p:sp>
        <p:nvSpPr>
          <p:cNvPr id="6"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3642131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Modifica gli stili del testo dello schema</a:t>
            </a:r>
          </a:p>
        </p:txBody>
      </p:sp>
      <p:sp>
        <p:nvSpPr>
          <p:cNvPr id="5" name="Date Placeholder 4"/>
          <p:cNvSpPr>
            <a:spLocks noGrp="1"/>
          </p:cNvSpPr>
          <p:nvPr>
            <p:ph type="dt" sz="half" idx="10"/>
          </p:nvPr>
        </p:nvSpPr>
        <p:spPr/>
        <p:txBody>
          <a:bodyPr/>
          <a:lstStyle/>
          <a:p>
            <a:fld id="{ACA67048-8DE2-40E6-8AFC-3B04CF619662}" type="datetimeFigureOut">
              <a:rPr lang="it-IT" smtClean="0"/>
              <a:pPr/>
              <a:t>26/09/2018</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494607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5.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2.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2.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image" Target="../media/image5.png"/><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image" Target="../media/image4.png"/><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26/09/2018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292064848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 id="2147483756" r:id="rId15"/>
    <p:sldLayoutId id="2147483757" r:id="rId16"/>
    <p:sldLayoutId id="2147483758" r:id="rId17"/>
    <p:sldLayoutId id="2147483759" r:id="rId18"/>
    <p:sldLayoutId id="2147483660"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1" cstate="print">
            <a:extLst>
              <a:ext uri="{28A0092B-C50C-407E-A947-70E740481C1C}">
                <a14:useLocalDpi xmlns=""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2" cstate="print">
            <a:extLst>
              <a:ext uri="{28A0092B-C50C-407E-A947-70E740481C1C}">
                <a14:useLocalDpi xmlns=""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3" cstate="print">
            <a:extLst>
              <a:ext uri="{28A0092B-C50C-407E-A947-70E740481C1C}">
                <a14:useLocalDpi xmlns=""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4" cstate="print">
            <a:extLst>
              <a:ext uri="{28A0092B-C50C-407E-A947-70E740481C1C}">
                <a14:useLocalDpi xmlns=""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it-IT"/>
              <a:t>Modifica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CA67048-8DE2-40E6-8AFC-3B04CF619662}" type="datetimeFigureOut">
              <a:rPr lang="it-IT" smtClean="0"/>
              <a:pPr/>
              <a:t>26/09/2018</a:t>
            </a:fld>
            <a:endParaRPr lang="it-IT"/>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it-IT"/>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8DDB8AB4-81AB-4E20-95C6-7AAAE526AF48}" type="slidenum">
              <a:rPr lang="it-IT" smtClean="0"/>
              <a:pPr/>
              <a:t>‹N›</a:t>
            </a:fld>
            <a:endParaRPr lang="it-IT"/>
          </a:p>
        </p:txBody>
      </p:sp>
    </p:spTree>
    <p:extLst>
      <p:ext uri="{BB962C8B-B14F-4D97-AF65-F5344CB8AC3E}">
        <p14:creationId xmlns="" xmlns:p14="http://schemas.microsoft.com/office/powerpoint/2010/main" val="3589810605"/>
      </p:ext>
    </p:extLst>
  </p:cSld>
  <p:clrMap bg1="dk1" tx1="lt1" bg2="dk2" tx2="lt2" accent1="accent1" accent2="accent2" accent3="accent3" accent4="accent4" accent5="accent5" accent6="accent6" hlink="hlink" folHlink="folHlink"/>
  <p:sldLayoutIdLst>
    <p:sldLayoutId id="2147483761" r:id="rId1"/>
    <p:sldLayoutId id="2147483762" r:id="rId2"/>
    <p:sldLayoutId id="2147483763" r:id="rId3"/>
    <p:sldLayoutId id="2147483764" r:id="rId4"/>
    <p:sldLayoutId id="2147483765" r:id="rId5"/>
    <p:sldLayoutId id="2147483766" r:id="rId6"/>
    <p:sldLayoutId id="2147483767" r:id="rId7"/>
    <p:sldLayoutId id="2147483768" r:id="rId8"/>
    <p:sldLayoutId id="2147483769" r:id="rId9"/>
    <p:sldLayoutId id="2147483770" r:id="rId10"/>
    <p:sldLayoutId id="2147483771" r:id="rId11"/>
    <p:sldLayoutId id="2147483772" r:id="rId12"/>
    <p:sldLayoutId id="2147483773" r:id="rId13"/>
    <p:sldLayoutId id="2147483774" r:id="rId14"/>
    <p:sldLayoutId id="2147483775" r:id="rId15"/>
    <p:sldLayoutId id="2147483776" r:id="rId16"/>
    <p:sldLayoutId id="2147483777" r:id="rId17"/>
    <p:sldLayoutId id="2147483778" r:id="rId18"/>
    <p:sldLayoutId id="2147483779" r:id="rId19"/>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0.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8" Type="http://schemas.microsoft.com/office/2007/relationships/hdphoto" Target="../media/hdphoto2.wdp"/><Relationship Id="rId3" Type="http://schemas.openxmlformats.org/officeDocument/2006/relationships/image" Target="../media/image36.jpeg"/><Relationship Id="rId7"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18.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hyperlink" Target="https://pixabay.com/it/il-cloud-computing-internet-3385320/"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pixabay.com/it/ingranaggio-ha-rotto-macchine-cog-27619/" TargetMode="External"/><Relationship Id="rId13" Type="http://schemas.openxmlformats.org/officeDocument/2006/relationships/image" Target="../media/image45.png"/><Relationship Id="rId3" Type="http://schemas.openxmlformats.org/officeDocument/2006/relationships/image" Target="../media/image40.jpeg"/><Relationship Id="rId7" Type="http://schemas.openxmlformats.org/officeDocument/2006/relationships/hyperlink" Target="https://pixabay.com/it/piatto-progettazione-simbolo-icona-2126885/" TargetMode="External"/><Relationship Id="rId12" Type="http://schemas.openxmlformats.org/officeDocument/2006/relationships/image" Target="../media/image44.png"/><Relationship Id="rId2" Type="http://schemas.openxmlformats.org/officeDocument/2006/relationships/notesSlide" Target="../notesSlides/notesSlide12.xml"/><Relationship Id="rId1" Type="http://schemas.openxmlformats.org/officeDocument/2006/relationships/slideLayout" Target="../slideLayouts/slideLayout18.xml"/><Relationship Id="rId6" Type="http://schemas.openxmlformats.org/officeDocument/2006/relationships/hyperlink" Target="https://pixabay.com/it/bullone-fulmine-silhouette-black-305692/" TargetMode="External"/><Relationship Id="rId11" Type="http://schemas.openxmlformats.org/officeDocument/2006/relationships/image" Target="../media/image43.png"/><Relationship Id="rId5" Type="http://schemas.openxmlformats.org/officeDocument/2006/relationships/hyperlink" Target="https://pixabay.com/it/rete-connessione-collegato-orbita-150919/" TargetMode="External"/><Relationship Id="rId15" Type="http://schemas.openxmlformats.org/officeDocument/2006/relationships/image" Target="../media/image47.png"/><Relationship Id="rId10" Type="http://schemas.openxmlformats.org/officeDocument/2006/relationships/image" Target="../media/image42.png"/><Relationship Id="rId4" Type="http://schemas.openxmlformats.org/officeDocument/2006/relationships/hyperlink" Target="https://pixabay.com/it/cavi-di-rete-connettore-di-rete-cavo-494648/" TargetMode="External"/><Relationship Id="rId9" Type="http://schemas.openxmlformats.org/officeDocument/2006/relationships/image" Target="../media/image41.png"/><Relationship Id="rId14" Type="http://schemas.openxmlformats.org/officeDocument/2006/relationships/image" Target="../media/image46.png"/></Relationships>
</file>

<file path=ppt/slides/_rels/slide13.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hyperlink" Target="https://pixabay.com/it/chiave-buco-della-serratura-blocco-2114046/" TargetMode="External"/><Relationship Id="rId7" Type="http://schemas.openxmlformats.org/officeDocument/2006/relationships/image" Target="../media/image49.png"/><Relationship Id="rId12" Type="http://schemas.openxmlformats.org/officeDocument/2006/relationships/image" Target="../media/image53.png"/><Relationship Id="rId2" Type="http://schemas.openxmlformats.org/officeDocument/2006/relationships/notesSlide" Target="../notesSlides/notesSlide13.xml"/><Relationship Id="rId1" Type="http://schemas.openxmlformats.org/officeDocument/2006/relationships/slideLayout" Target="../slideLayouts/slideLayout18.xml"/><Relationship Id="rId6" Type="http://schemas.openxmlformats.org/officeDocument/2006/relationships/image" Target="../media/image48.jpeg"/><Relationship Id="rId11" Type="http://schemas.openxmlformats.org/officeDocument/2006/relationships/image" Target="../media/image52.png"/><Relationship Id="rId5" Type="http://schemas.openxmlformats.org/officeDocument/2006/relationships/hyperlink" Target="http://www.iconarchive.com/show/outline-icons-by-iconsmind/Office-icon.html" TargetMode="External"/><Relationship Id="rId10" Type="http://schemas.openxmlformats.org/officeDocument/2006/relationships/image" Target="../media/image51.png"/><Relationship Id="rId4" Type="http://schemas.openxmlformats.org/officeDocument/2006/relationships/hyperlink" Target="https://pixabay.com/it/home-casa-silhouette-icona-146585/" TargetMode="External"/><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3" Type="http://schemas.openxmlformats.org/officeDocument/2006/relationships/image" Target="../media/image54.jpeg"/><Relationship Id="rId2" Type="http://schemas.openxmlformats.org/officeDocument/2006/relationships/notesSlide" Target="../notesSlides/notesSlide14.xml"/><Relationship Id="rId1" Type="http://schemas.openxmlformats.org/officeDocument/2006/relationships/slideLayout" Target="../slideLayouts/slideLayout18.xml"/><Relationship Id="rId5" Type="http://schemas.openxmlformats.org/officeDocument/2006/relationships/image" Target="../media/image55.png"/><Relationship Id="rId4" Type="http://schemas.openxmlformats.org/officeDocument/2006/relationships/hyperlink" Target="https://pixabay.com/it/portatile-mani-umane-tastiera-820274/"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6.jpeg"/><Relationship Id="rId7" Type="http://schemas.microsoft.com/office/2007/relationships/hdphoto" Target="../media/hdphoto3.wdp"/><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57.png"/><Relationship Id="rId5" Type="http://schemas.openxmlformats.org/officeDocument/2006/relationships/hyperlink" Target="https://pixabay.com/it/wifi-wlan-free-wifi-zone-2604577/" TargetMode="External"/><Relationship Id="rId4" Type="http://schemas.openxmlformats.org/officeDocument/2006/relationships/hyperlink" Target="https://pixabay.com/it/computer-business-wifi-informazioni-3596169/" TargetMode="External"/><Relationship Id="rId9" Type="http://schemas.openxmlformats.org/officeDocument/2006/relationships/image" Target="../media/image59.png"/></Relationships>
</file>

<file path=ppt/slides/_rels/slide16.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60.jpeg"/><Relationship Id="rId7" Type="http://schemas.openxmlformats.org/officeDocument/2006/relationships/image" Target="../media/image62.png"/><Relationship Id="rId2" Type="http://schemas.openxmlformats.org/officeDocument/2006/relationships/notesSlide" Target="../notesSlides/notesSlide16.xml"/><Relationship Id="rId1" Type="http://schemas.openxmlformats.org/officeDocument/2006/relationships/slideLayout" Target="../slideLayouts/slideLayout18.xml"/><Relationship Id="rId6" Type="http://schemas.openxmlformats.org/officeDocument/2006/relationships/image" Target="../media/image61.png"/><Relationship Id="rId5" Type="http://schemas.openxmlformats.org/officeDocument/2006/relationships/hyperlink" Target="https://pixabay.com/it/computer-crittografare-crittografia-1294045/" TargetMode="External"/><Relationship Id="rId4" Type="http://schemas.openxmlformats.org/officeDocument/2006/relationships/hyperlink" Target="https://pixabay.com/it/vpn-astratto-analisi-analitica-2714263/" TargetMode="External"/><Relationship Id="rId9" Type="http://schemas.openxmlformats.org/officeDocument/2006/relationships/image" Target="../media/image64.png"/></Relationships>
</file>

<file path=ppt/slides/_rels/slide17.xml.rels><?xml version="1.0" encoding="UTF-8" standalone="yes"?>
<Relationships xmlns="http://schemas.openxmlformats.org/package/2006/relationships"><Relationship Id="rId3" Type="http://schemas.openxmlformats.org/officeDocument/2006/relationships/image" Target="../media/image60.jpeg"/><Relationship Id="rId2" Type="http://schemas.openxmlformats.org/officeDocument/2006/relationships/notesSlide" Target="../notesSlides/notesSlide17.xml"/><Relationship Id="rId1" Type="http://schemas.openxmlformats.org/officeDocument/2006/relationships/slideLayout" Target="../slideLayouts/slideLayout18.xml"/><Relationship Id="rId6" Type="http://schemas.openxmlformats.org/officeDocument/2006/relationships/image" Target="../media/image55.png"/><Relationship Id="rId5" Type="http://schemas.openxmlformats.org/officeDocument/2006/relationships/hyperlink" Target="https://pixabay.com/it/computer-crittografare-crittografia-1294045/" TargetMode="External"/><Relationship Id="rId4" Type="http://schemas.openxmlformats.org/officeDocument/2006/relationships/hyperlink" Target="https://pixabay.com/it/vpn-astratto-analisi-analitica-2714263/"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19.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8" Type="http://schemas.openxmlformats.org/officeDocument/2006/relationships/hyperlink" Target="https://pixabay.com/it/apps-social-media-reti-internet-426559/" TargetMode="External"/><Relationship Id="rId3" Type="http://schemas.openxmlformats.org/officeDocument/2006/relationships/image" Target="../media/image7.jpeg"/><Relationship Id="rId7" Type="http://schemas.openxmlformats.org/officeDocument/2006/relationships/hyperlink" Target="https://pixabay.com/it/sole-cielo-nuvole-dark-cloud-1209272/" TargetMode="External"/><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image" Target="../media/image10.jpeg"/><Relationship Id="rId5" Type="http://schemas.openxmlformats.org/officeDocument/2006/relationships/image" Target="../media/image9.jpeg"/><Relationship Id="rId10" Type="http://schemas.openxmlformats.org/officeDocument/2006/relationships/hyperlink" Target="https://pixabay.com/it/ssl-https-sicurezza-computer-2890762/" TargetMode="External"/><Relationship Id="rId4" Type="http://schemas.openxmlformats.org/officeDocument/2006/relationships/image" Target="../media/image8.jpeg"/><Relationship Id="rId9" Type="http://schemas.openxmlformats.org/officeDocument/2006/relationships/hyperlink" Target="https://pixabay.com/it/carta-business-finanza-documento-3213924/"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2.png"/><Relationship Id="rId4" Type="http://schemas.openxmlformats.org/officeDocument/2006/relationships/hyperlink" Target="https://pixabay.com/it/hacker-hacking-sicurezza-informatica-1944688/" TargetMode="External"/></Relationships>
</file>

<file path=ppt/slides/_rels/slide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jpeg"/><Relationship Id="rId7"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8.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hyperlink" Target="https://it.wikipedia.org/wiki/Dropbox" TargetMode="External"/><Relationship Id="rId3" Type="http://schemas.openxmlformats.org/officeDocument/2006/relationships/image" Target="../media/image22.jpeg"/><Relationship Id="rId7" Type="http://schemas.openxmlformats.org/officeDocument/2006/relationships/hyperlink" Target="https://it.wikipedia.org/wiki/Google_Drive" TargetMode="External"/><Relationship Id="rId2" Type="http://schemas.openxmlformats.org/officeDocument/2006/relationships/notesSlide" Target="../notesSlides/notesSlide5.xml"/><Relationship Id="rId1" Type="http://schemas.openxmlformats.org/officeDocument/2006/relationships/slideLayout" Target="../slideLayouts/slideLayout18.xml"/><Relationship Id="rId6" Type="http://schemas.openxmlformats.org/officeDocument/2006/relationships/hyperlink" Target="https://pixabay.com/it/google-sul-tuo-smartphone-ricerca-1796337/" TargetMode="External"/><Relationship Id="rId11" Type="http://schemas.openxmlformats.org/officeDocument/2006/relationships/image" Target="../media/image26.png"/><Relationship Id="rId5" Type="http://schemas.openxmlformats.org/officeDocument/2006/relationships/hyperlink" Target="https://pixabay.com/it/ipad-compressa-tecnologia-tocco-820272/" TargetMode="External"/><Relationship Id="rId10" Type="http://schemas.openxmlformats.org/officeDocument/2006/relationships/image" Target="../media/image25.png"/><Relationship Id="rId4" Type="http://schemas.openxmlformats.org/officeDocument/2006/relationships/image" Target="../media/image23.jpeg"/><Relationship Id="rId9"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6.xml"/><Relationship Id="rId1" Type="http://schemas.openxmlformats.org/officeDocument/2006/relationships/slideLayout" Target="../slideLayouts/slideLayout18.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pixabay.com/it/instagram-insta-logo-nuove-immagini-1675670/"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image" Target="../media/image31.png"/><Relationship Id="rId5" Type="http://schemas.openxmlformats.org/officeDocument/2006/relationships/image" Target="../media/image12.png"/><Relationship Id="rId4" Type="http://schemas.openxmlformats.org/officeDocument/2006/relationships/hyperlink" Target="https://pixabay.com/it/blocco-lucchetto-accesso-sicurezza-3216823/"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8.xml"/><Relationship Id="rId1" Type="http://schemas.openxmlformats.org/officeDocument/2006/relationships/slideLayout" Target="../slideLayouts/slideLayout18.xml"/><Relationship Id="rId4" Type="http://schemas.openxmlformats.org/officeDocument/2006/relationships/hyperlink" Target="https://pixabay.com/it/portatile-notebook-macbook-pro-3174729/"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9.xml"/><Relationship Id="rId1" Type="http://schemas.openxmlformats.org/officeDocument/2006/relationships/slideLayout" Target="../slideLayouts/slideLayout18.xml"/><Relationship Id="rId5" Type="http://schemas.openxmlformats.org/officeDocument/2006/relationships/hyperlink" Target="https://pixabay.com/it/e-commerce-computer-contanti-2301933/" TargetMode="External"/><Relationship Id="rId4" Type="http://schemas.openxmlformats.org/officeDocument/2006/relationships/image" Target="../media/image34.jpe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alpha val="82000"/>
          </a:schemeClr>
        </a:solidFill>
        <a:effectLst/>
      </p:bgPr>
    </p:bg>
    <p:spTree>
      <p:nvGrpSpPr>
        <p:cNvPr id="1" name=""/>
        <p:cNvGrpSpPr/>
        <p:nvPr/>
      </p:nvGrpSpPr>
      <p:grpSpPr>
        <a:xfrm>
          <a:off x="0" y="0"/>
          <a:ext cx="0" cy="0"/>
          <a:chOff x="0" y="0"/>
          <a:chExt cx="0" cy="0"/>
        </a:xfrm>
      </p:grpSpPr>
      <p:sp>
        <p:nvSpPr>
          <p:cNvPr id="2" name="Rettangolo 1">
            <a:extLst>
              <a:ext uri="{FF2B5EF4-FFF2-40B4-BE49-F238E27FC236}">
                <a16:creationId xmlns="" xmlns:a16="http://schemas.microsoft.com/office/drawing/2014/main" id="{EE6EAE5D-D554-4C29-BFCC-8FB07C1A4B42}"/>
              </a:ext>
            </a:extLst>
          </p:cNvPr>
          <p:cNvSpPr/>
          <p:nvPr/>
        </p:nvSpPr>
        <p:spPr>
          <a:xfrm>
            <a:off x="0" y="1605280"/>
            <a:ext cx="12192000" cy="390144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a:ea typeface="+mn-ea"/>
              <a:cs typeface="+mn-cs"/>
            </a:endParaRPr>
          </a:p>
        </p:txBody>
      </p:sp>
      <p:sp>
        <p:nvSpPr>
          <p:cNvPr id="3" name="Rettangolo 2">
            <a:extLst>
              <a:ext uri="{FF2B5EF4-FFF2-40B4-BE49-F238E27FC236}">
                <a16:creationId xmlns="" xmlns:a16="http://schemas.microsoft.com/office/drawing/2014/main" id="{A0E21B82-D5FE-4693-A1B5-F7CAB16976A4}"/>
              </a:ext>
            </a:extLst>
          </p:cNvPr>
          <p:cNvSpPr/>
          <p:nvPr/>
        </p:nvSpPr>
        <p:spPr>
          <a:xfrm>
            <a:off x="0" y="1605280"/>
            <a:ext cx="12192000" cy="2128520"/>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a:ea typeface="+mn-ea"/>
              <a:cs typeface="+mn-cs"/>
            </a:endParaRPr>
          </a:p>
        </p:txBody>
      </p:sp>
      <p:sp>
        <p:nvSpPr>
          <p:cNvPr id="8" name="Ritardo 7">
            <a:extLst>
              <a:ext uri="{FF2B5EF4-FFF2-40B4-BE49-F238E27FC236}">
                <a16:creationId xmlns="" xmlns:a16="http://schemas.microsoft.com/office/drawing/2014/main" id="{B7123CEB-155E-4C7B-8A86-118048044F1A}"/>
              </a:ext>
            </a:extLst>
          </p:cNvPr>
          <p:cNvSpPr/>
          <p:nvPr/>
        </p:nvSpPr>
        <p:spPr>
          <a:xfrm rot="5400000">
            <a:off x="2645898" y="-1098227"/>
            <a:ext cx="2743201" cy="10033236"/>
          </a:xfrm>
          <a:prstGeom prst="flowChartDelay">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it-IT" sz="3600" b="1" i="0" u="none" strike="noStrike" kern="1200" cap="none" spc="0" normalizeH="0" baseline="0" noProof="0" dirty="0">
                <a:ln>
                  <a:noFill/>
                </a:ln>
                <a:solidFill>
                  <a:srgbClr val="EBEBEB">
                    <a:lumMod val="75000"/>
                  </a:srgbClr>
                </a:solidFill>
                <a:effectLst/>
                <a:uLnTx/>
                <a:uFillTx/>
                <a:latin typeface="Articulate Light" panose="02000503040000020004" pitchFamily="2" charset="0"/>
                <a:ea typeface="+mn-ea"/>
                <a:cs typeface="+mn-cs"/>
              </a:rPr>
              <a:t>I principali rischi</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3600" b="1" i="0" u="none" strike="noStrike" kern="1200" cap="none" spc="0" normalizeH="0" baseline="0" noProof="0" dirty="0">
              <a:ln>
                <a:noFill/>
              </a:ln>
              <a:solidFill>
                <a:srgbClr val="EBEBEB">
                  <a:lumMod val="60000"/>
                  <a:lumOff val="40000"/>
                </a:srgbClr>
              </a:solidFill>
              <a:effectLst/>
              <a:uLnTx/>
              <a:uFillTx/>
              <a:latin typeface="Articulate" panose="02000503040000020004" pitchFamily="2" charset="0"/>
              <a:ea typeface="+mn-ea"/>
              <a:cs typeface="+mn-cs"/>
            </a:endParaRPr>
          </a:p>
          <a:p>
            <a:pPr lvl="0" algn="ctr">
              <a:defRPr/>
            </a:pPr>
            <a:r>
              <a:rPr lang="it-IT" sz="3600" b="1" dirty="0">
                <a:solidFill>
                  <a:srgbClr val="EBEBEB">
                    <a:lumMod val="75000"/>
                  </a:srgbClr>
                </a:solidFill>
                <a:latin typeface="Articulate Light" panose="02000503040000020004" pitchFamily="2" charset="0"/>
              </a:rPr>
              <a:t>I pericoli del cloud e delle connessioni a Internet</a:t>
            </a:r>
            <a:endParaRPr kumimoji="0" lang="it-IT" sz="3600" b="1" i="0" u="none" strike="noStrike" kern="1200" cap="none" spc="0" normalizeH="0" baseline="0" noProof="0" dirty="0">
              <a:ln>
                <a:noFill/>
              </a:ln>
              <a:solidFill>
                <a:srgbClr val="EBEBEB">
                  <a:lumMod val="75000"/>
                </a:srgbClr>
              </a:solidFill>
              <a:effectLst/>
              <a:uLnTx/>
              <a:uFillTx/>
              <a:latin typeface="Articulate Light" panose="02000503040000020004" pitchFamily="2" charset="0"/>
              <a:ea typeface="+mn-ea"/>
              <a:cs typeface="+mn-cs"/>
            </a:endParaRPr>
          </a:p>
        </p:txBody>
      </p:sp>
      <p:cxnSp>
        <p:nvCxnSpPr>
          <p:cNvPr id="17" name="Connettore diritto 16">
            <a:extLst>
              <a:ext uri="{FF2B5EF4-FFF2-40B4-BE49-F238E27FC236}">
                <a16:creationId xmlns="" xmlns:a16="http://schemas.microsoft.com/office/drawing/2014/main" id="{9AC420FA-A18E-4CB2-BAB3-A63E3EC1ED91}"/>
              </a:ext>
            </a:extLst>
          </p:cNvPr>
          <p:cNvCxnSpPr/>
          <p:nvPr/>
        </p:nvCxnSpPr>
        <p:spPr>
          <a:xfrm>
            <a:off x="0" y="3733800"/>
            <a:ext cx="777287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 xmlns:a16="http://schemas.microsoft.com/office/drawing/2014/main" id="{23974546-CBAC-4664-9B03-882C9DC135E3}"/>
              </a:ext>
            </a:extLst>
          </p:cNvPr>
          <p:cNvCxnSpPr>
            <a:cxnSpLocks/>
          </p:cNvCxnSpPr>
          <p:nvPr/>
        </p:nvCxnSpPr>
        <p:spPr>
          <a:xfrm>
            <a:off x="11559396" y="3733800"/>
            <a:ext cx="63260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026" name="Picture 2" descr="Immagine correlata"/>
          <p:cNvPicPr>
            <a:picLocks noChangeAspect="1" noChangeArrowheads="1"/>
          </p:cNvPicPr>
          <p:nvPr/>
        </p:nvPicPr>
        <p:blipFill>
          <a:blip r:embed="rId3" cstate="print">
            <a:duotone>
              <a:schemeClr val="bg2">
                <a:shade val="45000"/>
                <a:satMod val="135000"/>
              </a:schemeClr>
              <a:prstClr val="white"/>
            </a:duotone>
            <a:extLst>
              <a:ext uri="{BEBA8EAE-BF5A-486C-A8C5-ECC9F3942E4B}">
                <a14:imgProps xmlns="" xmlns:a14="http://schemas.microsoft.com/office/drawing/2010/main">
                  <a14:imgLayer r:embed="rId4">
                    <a14:imgEffect>
                      <a14:saturation sat="0"/>
                    </a14:imgEffect>
                  </a14:imgLayer>
                </a14:imgProps>
              </a:ext>
              <a:ext uri="{28A0092B-C50C-407E-A947-70E740481C1C}">
                <a14:useLocalDpi xmlns="" xmlns:a14="http://schemas.microsoft.com/office/drawing/2010/main" val="0"/>
              </a:ext>
            </a:extLst>
          </a:blip>
          <a:srcRect/>
          <a:stretch>
            <a:fillRect/>
          </a:stretch>
        </p:blipFill>
        <p:spPr bwMode="auto">
          <a:xfrm>
            <a:off x="7543800" y="1501774"/>
            <a:ext cx="4331898" cy="3817219"/>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7368745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7C8054B2-35F8-468E-934D-14DFD7E71ADC}"/>
              </a:ext>
            </a:extLst>
          </p:cNvPr>
          <p:cNvSpPr/>
          <p:nvPr/>
        </p:nvSpPr>
        <p:spPr>
          <a:xfrm>
            <a:off x="3981450" y="3127709"/>
            <a:ext cx="8210550" cy="1734339"/>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 xmlns:a16="http://schemas.microsoft.com/office/drawing/2014/main" id="{13CB01B9-4911-4E4C-857C-E9CCA2A2DCA3}"/>
              </a:ext>
            </a:extLst>
          </p:cNvPr>
          <p:cNvSpPr/>
          <p:nvPr/>
        </p:nvSpPr>
        <p:spPr>
          <a:xfrm>
            <a:off x="3981450" y="1389263"/>
            <a:ext cx="8210550" cy="1734339"/>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 xmlns:a16="http://schemas.microsoft.com/office/drawing/2014/main" id="{81DF519C-F6E8-401F-8B9E-9841F3011B71}"/>
              </a:ext>
            </a:extLst>
          </p:cNvPr>
          <p:cNvSpPr/>
          <p:nvPr/>
        </p:nvSpPr>
        <p:spPr>
          <a:xfrm>
            <a:off x="3981450" y="4850113"/>
            <a:ext cx="8210550" cy="1734339"/>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9</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dei servizi cloud 2/3</a:t>
            </a:r>
          </a:p>
        </p:txBody>
      </p:sp>
      <p:sp>
        <p:nvSpPr>
          <p:cNvPr id="24" name="CasellaDiTesto 23">
            <a:extLst>
              <a:ext uri="{FF2B5EF4-FFF2-40B4-BE49-F238E27FC236}">
                <a16:creationId xmlns="" xmlns:a16="http://schemas.microsoft.com/office/drawing/2014/main" id="{3EB8EA8D-DF8C-4170-A276-9D05D5B576BC}"/>
              </a:ext>
            </a:extLst>
          </p:cNvPr>
          <p:cNvSpPr txBox="1"/>
          <p:nvPr/>
        </p:nvSpPr>
        <p:spPr>
          <a:xfrm>
            <a:off x="5881927" y="2000265"/>
            <a:ext cx="6147170" cy="455189"/>
          </a:xfrm>
          <a:prstGeom prst="rect">
            <a:avLst/>
          </a:prstGeom>
          <a:noFill/>
          <a:ln>
            <a:noFill/>
          </a:ln>
        </p:spPr>
        <p:txBody>
          <a:bodyPr wrap="square" rtlCol="0">
            <a:spAutoFit/>
          </a:bodyPr>
          <a:lstStyle/>
          <a:p>
            <a:pPr lvl="0">
              <a:lnSpc>
                <a:spcPct val="150000"/>
              </a:lnSpc>
            </a:pPr>
            <a:r>
              <a:rPr lang="it-IT" dirty="0">
                <a:solidFill>
                  <a:schemeClr val="tx2">
                    <a:lumMod val="75000"/>
                  </a:schemeClr>
                </a:solidFill>
              </a:rPr>
              <a:t>effettuare il backup dei device;</a:t>
            </a:r>
          </a:p>
        </p:txBody>
      </p:sp>
      <p:sp>
        <p:nvSpPr>
          <p:cNvPr id="25" name="CasellaDiTesto 24">
            <a:extLst>
              <a:ext uri="{FF2B5EF4-FFF2-40B4-BE49-F238E27FC236}">
                <a16:creationId xmlns="" xmlns:a16="http://schemas.microsoft.com/office/drawing/2014/main" id="{3228FBD9-6C23-4DA2-B4F2-D0A5FE89E812}"/>
              </a:ext>
            </a:extLst>
          </p:cNvPr>
          <p:cNvSpPr txBox="1"/>
          <p:nvPr/>
        </p:nvSpPr>
        <p:spPr>
          <a:xfrm>
            <a:off x="5858089" y="687142"/>
            <a:ext cx="5953193"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Motivi per utilizzare i servizi di archiviazione online:</a:t>
            </a:r>
          </a:p>
        </p:txBody>
      </p:sp>
      <p:sp>
        <p:nvSpPr>
          <p:cNvPr id="26" name="Goccia 25">
            <a:extLst>
              <a:ext uri="{FF2B5EF4-FFF2-40B4-BE49-F238E27FC236}">
                <a16:creationId xmlns="" xmlns:a16="http://schemas.microsoft.com/office/drawing/2014/main" id="{CAACC758-F1BB-41E1-A77A-2FC8748E68BC}"/>
              </a:ext>
            </a:extLst>
          </p:cNvPr>
          <p:cNvSpPr/>
          <p:nvPr/>
        </p:nvSpPr>
        <p:spPr>
          <a:xfrm rot="2700000">
            <a:off x="4750958" y="1867180"/>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 xmlns:a16="http://schemas.microsoft.com/office/drawing/2014/main" id="{4F03E267-78D8-4FDC-B980-AF491ADBC503}"/>
              </a:ext>
            </a:extLst>
          </p:cNvPr>
          <p:cNvSpPr txBox="1"/>
          <p:nvPr/>
        </p:nvSpPr>
        <p:spPr>
          <a:xfrm>
            <a:off x="5007784" y="2115246"/>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 xmlns:a16="http://schemas.microsoft.com/office/drawing/2014/main" id="{FEF8E2AC-7B3C-440B-B78F-4C1DB6890EAF}"/>
              </a:ext>
            </a:extLst>
          </p:cNvPr>
          <p:cNvSpPr txBox="1"/>
          <p:nvPr/>
        </p:nvSpPr>
        <p:spPr>
          <a:xfrm>
            <a:off x="5886172" y="3661813"/>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accedere ai dati da più postazioni e dispositivi; </a:t>
            </a:r>
          </a:p>
        </p:txBody>
      </p:sp>
      <p:sp>
        <p:nvSpPr>
          <p:cNvPr id="32" name="Goccia 31">
            <a:extLst>
              <a:ext uri="{FF2B5EF4-FFF2-40B4-BE49-F238E27FC236}">
                <a16:creationId xmlns="" xmlns:a16="http://schemas.microsoft.com/office/drawing/2014/main" id="{82009CDE-E001-48ED-ABC6-0C88C46E8072}"/>
              </a:ext>
            </a:extLst>
          </p:cNvPr>
          <p:cNvSpPr/>
          <p:nvPr/>
        </p:nvSpPr>
        <p:spPr>
          <a:xfrm rot="2700000">
            <a:off x="4750957" y="3524443"/>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 xmlns:a16="http://schemas.microsoft.com/office/drawing/2014/main" id="{BB2FBD3C-A2FF-41DF-BA66-A01CDC2373A3}"/>
              </a:ext>
            </a:extLst>
          </p:cNvPr>
          <p:cNvSpPr txBox="1"/>
          <p:nvPr/>
        </p:nvSpPr>
        <p:spPr>
          <a:xfrm>
            <a:off x="4990512" y="3747670"/>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 xmlns:a16="http://schemas.microsoft.com/office/drawing/2014/main" id="{7F480DCC-4937-40D8-8024-28BADE538C7B}"/>
              </a:ext>
            </a:extLst>
          </p:cNvPr>
          <p:cNvSpPr/>
          <p:nvPr/>
        </p:nvSpPr>
        <p:spPr>
          <a:xfrm rot="2700000">
            <a:off x="4797563" y="522603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 xmlns:a16="http://schemas.microsoft.com/office/drawing/2014/main" id="{BFB4ED59-9EED-43BE-918C-0094623615A2}"/>
              </a:ext>
            </a:extLst>
          </p:cNvPr>
          <p:cNvSpPr txBox="1"/>
          <p:nvPr/>
        </p:nvSpPr>
        <p:spPr>
          <a:xfrm>
            <a:off x="5027724" y="5483106"/>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 xmlns:a16="http://schemas.microsoft.com/office/drawing/2014/main" id="{0B08ECD6-0F0A-4518-BAB0-BA8970884835}"/>
              </a:ext>
            </a:extLst>
          </p:cNvPr>
          <p:cNvSpPr txBox="1"/>
          <p:nvPr/>
        </p:nvSpPr>
        <p:spPr>
          <a:xfrm>
            <a:off x="5983311" y="5396152"/>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condividere file con colleghi, amici e familiari.</a:t>
            </a:r>
          </a:p>
        </p:txBody>
      </p:sp>
      <p:sp>
        <p:nvSpPr>
          <p:cNvPr id="4" name="Dati memorizzati 3">
            <a:extLst>
              <a:ext uri="{FF2B5EF4-FFF2-40B4-BE49-F238E27FC236}">
                <a16:creationId xmlns=""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cstate="print"/>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https://pixabay.com/it/binario-le-mani-tastiera-rubinetto-2380422/</a:t>
            </a:r>
          </a:p>
        </p:txBody>
      </p:sp>
      <p:sp>
        <p:nvSpPr>
          <p:cNvPr id="44" name="Rettangolo arrotondato 31">
            <a:extLst>
              <a:ext uri="{FF2B5EF4-FFF2-40B4-BE49-F238E27FC236}">
                <a16:creationId xmlns="" xmlns:a16="http://schemas.microsoft.com/office/drawing/2014/main" id="{42AE6BFB-04A2-449D-9497-53E85E86A7E3}"/>
              </a:ext>
            </a:extLst>
          </p:cNvPr>
          <p:cNvSpPr/>
          <p:nvPr/>
        </p:nvSpPr>
        <p:spPr>
          <a:xfrm>
            <a:off x="5249900" y="60963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5" name="Rettangolo arrotondato 31">
            <a:extLst>
              <a:ext uri="{FF2B5EF4-FFF2-40B4-BE49-F238E27FC236}">
                <a16:creationId xmlns="" xmlns:a16="http://schemas.microsoft.com/office/drawing/2014/main" id="{AA77EA55-7630-46C3-BDCC-D907E83166EB}"/>
              </a:ext>
            </a:extLst>
          </p:cNvPr>
          <p:cNvSpPr/>
          <p:nvPr/>
        </p:nvSpPr>
        <p:spPr>
          <a:xfrm>
            <a:off x="4190904" y="206634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 xmlns:a16="http://schemas.microsoft.com/office/drawing/2014/main" id="{093B805B-D954-4567-A74D-514E3A12BF58}"/>
              </a:ext>
            </a:extLst>
          </p:cNvPr>
          <p:cNvSpPr/>
          <p:nvPr/>
        </p:nvSpPr>
        <p:spPr>
          <a:xfrm>
            <a:off x="4265001" y="374285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 xmlns:a16="http://schemas.microsoft.com/office/drawing/2014/main" id="{DD92531F-CADF-4DCA-B9FC-622525A79BEF}"/>
              </a:ext>
            </a:extLst>
          </p:cNvPr>
          <p:cNvSpPr/>
          <p:nvPr/>
        </p:nvSpPr>
        <p:spPr>
          <a:xfrm>
            <a:off x="4269746" y="547287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 xmlns:p14="http://schemas.microsoft.com/office/powerpoint/2010/main" val="10954697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23124" r="22387"/>
          <a:stretch/>
        </p:blipFill>
        <p:spPr>
          <a:xfrm>
            <a:off x="6350119" y="455857"/>
            <a:ext cx="5841882" cy="6402143"/>
          </a:xfrm>
          <a:prstGeom prst="rect">
            <a:avLst/>
          </a:prstGeom>
        </p:spPr>
      </p:pic>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dei servizi cloud 3/3</a:t>
            </a: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10</a:t>
            </a:r>
          </a:p>
        </p:txBody>
      </p:sp>
      <p:sp>
        <p:nvSpPr>
          <p:cNvPr id="2" name="Documento 1">
            <a:extLst>
              <a:ext uri="{FF2B5EF4-FFF2-40B4-BE49-F238E27FC236}">
                <a16:creationId xmlns="" xmlns:a16="http://schemas.microsoft.com/office/drawing/2014/main" id="{B5D6EA2C-C98E-4C7C-9DC4-0DFE4FB8D0AA}"/>
              </a:ext>
            </a:extLst>
          </p:cNvPr>
          <p:cNvSpPr/>
          <p:nvPr/>
        </p:nvSpPr>
        <p:spPr>
          <a:xfrm>
            <a:off x="481224" y="126263"/>
            <a:ext cx="5764255" cy="369893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a:p>
            <a:pPr lvl="0">
              <a:lnSpc>
                <a:spcPct val="150000"/>
              </a:lnSpc>
              <a:defRPr/>
            </a:pPr>
            <a:r>
              <a:rPr lang="it-IT" dirty="0">
                <a:solidFill>
                  <a:srgbClr val="EBEBEB">
                    <a:lumMod val="75000"/>
                  </a:srgbClr>
                </a:solidFill>
              </a:rPr>
              <a:t>cercare i servizi che più si adattano al nostro modo di operare;</a:t>
            </a:r>
          </a:p>
          <a:p>
            <a:pPr lvl="0">
              <a:lnSpc>
                <a:spcPct val="150000"/>
              </a:lnSpc>
              <a:defRPr/>
            </a:pPr>
            <a:r>
              <a:rPr lang="it-IT" dirty="0">
                <a:solidFill>
                  <a:srgbClr val="EBEBEB">
                    <a:lumMod val="75000"/>
                  </a:srgbClr>
                </a:solidFill>
              </a:rPr>
              <a:t>verificare affidabilità e sicurezza dei vari fornitori;</a:t>
            </a:r>
          </a:p>
          <a:p>
            <a:pPr lvl="0">
              <a:lnSpc>
                <a:spcPct val="150000"/>
              </a:lnSpc>
              <a:defRPr/>
            </a:pPr>
            <a:r>
              <a:rPr lang="it-IT" dirty="0">
                <a:solidFill>
                  <a:srgbClr val="EBEBEB">
                    <a:lumMod val="75000"/>
                  </a:srgbClr>
                </a:solidFill>
              </a:rPr>
              <a:t>consultare le riviste specializzate di settore.</a:t>
            </a:r>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2" y="31566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 xmlns:a16="http://schemas.microsoft.com/office/drawing/2014/main" id="{E318A116-4E6D-4BBC-8641-7204884D04D7}"/>
              </a:ext>
            </a:extLst>
          </p:cNvPr>
          <p:cNvSpPr txBox="1"/>
          <p:nvPr/>
        </p:nvSpPr>
        <p:spPr>
          <a:xfrm>
            <a:off x="513030" y="4044150"/>
            <a:ext cx="5732449" cy="2117183"/>
          </a:xfrm>
          <a:prstGeom prst="rect">
            <a:avLst/>
          </a:prstGeom>
          <a:noFill/>
        </p:spPr>
        <p:txBody>
          <a:bodyPr wrap="square" rtlCol="0">
            <a:spAutoFit/>
          </a:bodyPr>
          <a:lstStyle/>
          <a:p>
            <a:pPr lvl="0">
              <a:lnSpc>
                <a:spcPct val="150000"/>
              </a:lnSpc>
            </a:pPr>
            <a:r>
              <a:rPr lang="it-IT" dirty="0">
                <a:solidFill>
                  <a:schemeClr val="tx2">
                    <a:lumMod val="75000"/>
                  </a:schemeClr>
                </a:solidFill>
              </a:rPr>
              <a:t>prestare attenzione quando si accede ai servizi da computer pubblici o reti non protette;</a:t>
            </a:r>
          </a:p>
          <a:p>
            <a:pPr lvl="0">
              <a:lnSpc>
                <a:spcPct val="150000"/>
              </a:lnSpc>
            </a:pPr>
            <a:r>
              <a:rPr lang="it-IT" dirty="0">
                <a:solidFill>
                  <a:schemeClr val="tx2">
                    <a:lumMod val="75000"/>
                  </a:schemeClr>
                </a:solidFill>
              </a:rPr>
              <a:t>modificare le credenziali se il nostro provider ha subito una violazione;</a:t>
            </a:r>
          </a:p>
          <a:p>
            <a:pPr lvl="0">
              <a:lnSpc>
                <a:spcPct val="150000"/>
              </a:lnSpc>
            </a:pPr>
            <a:r>
              <a:rPr lang="it-IT" dirty="0">
                <a:solidFill>
                  <a:schemeClr val="tx2">
                    <a:lumMod val="75000"/>
                  </a:schemeClr>
                </a:solidFill>
              </a:rPr>
              <a:t>rimuovere i file non più necessari.</a:t>
            </a:r>
            <a:endParaRPr lang="it-IT" dirty="0"/>
          </a:p>
        </p:txBody>
      </p:sp>
      <p:sp>
        <p:nvSpPr>
          <p:cNvPr id="7" name="Unità di visualizzazione grafica 6">
            <a:extLst>
              <a:ext uri="{FF2B5EF4-FFF2-40B4-BE49-F238E27FC236}">
                <a16:creationId xmlns="" xmlns:a16="http://schemas.microsoft.com/office/drawing/2014/main" id="{6DDBE34B-0610-439C-8B21-724808CA2911}"/>
              </a:ext>
            </a:extLst>
          </p:cNvPr>
          <p:cNvSpPr/>
          <p:nvPr/>
        </p:nvSpPr>
        <p:spPr>
          <a:xfrm>
            <a:off x="6350118" y="1213071"/>
            <a:ext cx="5092991" cy="1466850"/>
          </a:xfrm>
          <a:prstGeom prst="flowChartDisplay">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tx1"/>
                </a:solidFill>
                <a:latin typeface="Tempus Sans ITC" panose="04020404030D07020202" pitchFamily="82" charset="0"/>
                <a:cs typeface="Gisha" panose="020B0502040204020203" pitchFamily="34" charset="-79"/>
              </a:rPr>
              <a:t>Cloud e professione</a:t>
            </a:r>
          </a:p>
        </p:txBody>
      </p:sp>
      <p:sp>
        <p:nvSpPr>
          <p:cNvPr id="25" name="Unità di visualizzazione grafica 24">
            <a:extLst>
              <a:ext uri="{FF2B5EF4-FFF2-40B4-BE49-F238E27FC236}">
                <a16:creationId xmlns="" xmlns:a16="http://schemas.microsoft.com/office/drawing/2014/main" id="{6CB09D50-E397-4749-8861-6D5A067CE262}"/>
              </a:ext>
            </a:extLst>
          </p:cNvPr>
          <p:cNvSpPr/>
          <p:nvPr/>
        </p:nvSpPr>
        <p:spPr>
          <a:xfrm>
            <a:off x="6369168" y="4441641"/>
            <a:ext cx="5092991" cy="1466850"/>
          </a:xfrm>
          <a:prstGeom prst="flowChartDisplay">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2000" b="1" dirty="0">
                <a:solidFill>
                  <a:schemeClr val="tx1"/>
                </a:solidFill>
                <a:latin typeface="Tempus Sans ITC" panose="04020404030D07020202" pitchFamily="82" charset="0"/>
                <a:cs typeface="Gisha" panose="020B0502040204020203" pitchFamily="34" charset="-79"/>
              </a:rPr>
              <a:t>Cloud e sicurezza</a:t>
            </a:r>
          </a:p>
        </p:txBody>
      </p:sp>
      <p:sp>
        <p:nvSpPr>
          <p:cNvPr id="18" name="Rettangolo 17">
            <a:extLst>
              <a:ext uri="{FF2B5EF4-FFF2-40B4-BE49-F238E27FC236}">
                <a16:creationId xmlns="" xmlns:a16="http://schemas.microsoft.com/office/drawing/2014/main" id="{BBAC464B-CCFB-4B31-90C9-C1A314F44AA6}"/>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https://pixabay.com/it/il-cloud-computing-internet-3385320/</a:t>
            </a:r>
            <a:endParaRPr lang="it-IT" sz="1600" dirty="0">
              <a:solidFill>
                <a:schemeClr val="bg2">
                  <a:lumMod val="75000"/>
                </a:schemeClr>
              </a:solidFill>
            </a:endParaRPr>
          </a:p>
          <a:p>
            <a:endParaRPr lang="it-IT" sz="1600" dirty="0">
              <a:solidFill>
                <a:schemeClr val="bg2">
                  <a:lumMod val="75000"/>
                </a:schemeClr>
              </a:solidFill>
            </a:endParaRPr>
          </a:p>
        </p:txBody>
      </p:sp>
      <p:sp>
        <p:nvSpPr>
          <p:cNvPr id="26" name="Goccia 25">
            <a:extLst>
              <a:ext uri="{FF2B5EF4-FFF2-40B4-BE49-F238E27FC236}">
                <a16:creationId xmlns="" xmlns:a16="http://schemas.microsoft.com/office/drawing/2014/main" id="{3B24B5F4-2BD2-4A23-9B1D-F7384C5CCBFB}"/>
              </a:ext>
            </a:extLst>
          </p:cNvPr>
          <p:cNvSpPr/>
          <p:nvPr/>
        </p:nvSpPr>
        <p:spPr>
          <a:xfrm rot="2700000">
            <a:off x="170232" y="112982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7" name="Goccia 26">
            <a:extLst>
              <a:ext uri="{FF2B5EF4-FFF2-40B4-BE49-F238E27FC236}">
                <a16:creationId xmlns="" xmlns:a16="http://schemas.microsoft.com/office/drawing/2014/main" id="{B7BC7692-5DA5-4918-906F-ED68469EF056}"/>
              </a:ext>
            </a:extLst>
          </p:cNvPr>
          <p:cNvSpPr/>
          <p:nvPr/>
        </p:nvSpPr>
        <p:spPr>
          <a:xfrm rot="2700000">
            <a:off x="200593" y="194993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28" name="Goccia 27">
            <a:extLst>
              <a:ext uri="{FF2B5EF4-FFF2-40B4-BE49-F238E27FC236}">
                <a16:creationId xmlns="" xmlns:a16="http://schemas.microsoft.com/office/drawing/2014/main" id="{5F603332-4144-4E70-B762-A8B40ECDDF79}"/>
              </a:ext>
            </a:extLst>
          </p:cNvPr>
          <p:cNvSpPr/>
          <p:nvPr/>
        </p:nvSpPr>
        <p:spPr>
          <a:xfrm rot="2700000">
            <a:off x="200595" y="235978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 xmlns:a16="http://schemas.microsoft.com/office/drawing/2014/main" id="{63733EC7-6453-48EC-8470-F71C335B0A5C}"/>
              </a:ext>
            </a:extLst>
          </p:cNvPr>
          <p:cNvSpPr/>
          <p:nvPr/>
        </p:nvSpPr>
        <p:spPr>
          <a:xfrm rot="2700000">
            <a:off x="180392" y="4243865"/>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5" name="Goccia 34">
            <a:extLst>
              <a:ext uri="{FF2B5EF4-FFF2-40B4-BE49-F238E27FC236}">
                <a16:creationId xmlns="" xmlns:a16="http://schemas.microsoft.com/office/drawing/2014/main" id="{B1F25A76-FC62-4C7B-B299-FEDCA6178B70}"/>
              </a:ext>
            </a:extLst>
          </p:cNvPr>
          <p:cNvSpPr/>
          <p:nvPr/>
        </p:nvSpPr>
        <p:spPr>
          <a:xfrm rot="2700000">
            <a:off x="210754" y="502411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Goccia 35">
            <a:extLst>
              <a:ext uri="{FF2B5EF4-FFF2-40B4-BE49-F238E27FC236}">
                <a16:creationId xmlns="" xmlns:a16="http://schemas.microsoft.com/office/drawing/2014/main" id="{13BAA86C-BF7F-4AA1-86A6-F934582AE223}"/>
              </a:ext>
            </a:extLst>
          </p:cNvPr>
          <p:cNvSpPr/>
          <p:nvPr/>
        </p:nvSpPr>
        <p:spPr>
          <a:xfrm rot="2700000">
            <a:off x="225008" y="576926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30" name="Immagine 29">
            <a:extLst>
              <a:ext uri="{FF2B5EF4-FFF2-40B4-BE49-F238E27FC236}">
                <a16:creationId xmlns="" xmlns:a16="http://schemas.microsoft.com/office/drawing/2014/main" id="{24AEB95E-38CC-4A7F-AB99-E45E46739903}"/>
              </a:ext>
            </a:extLst>
          </p:cNvPr>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9661979" y="1408012"/>
            <a:ext cx="1560204" cy="1001131"/>
          </a:xfrm>
          <a:prstGeom prst="rect">
            <a:avLst/>
          </a:prstGeom>
        </p:spPr>
      </p:pic>
      <p:pic>
        <p:nvPicPr>
          <p:cNvPr id="31" name="Immagine 30">
            <a:extLst>
              <a:ext uri="{FF2B5EF4-FFF2-40B4-BE49-F238E27FC236}">
                <a16:creationId xmlns="" xmlns:a16="http://schemas.microsoft.com/office/drawing/2014/main" id="{C9B8F968-4121-4BF1-9E07-2D4B4128FCF4}"/>
              </a:ext>
            </a:extLst>
          </p:cNvPr>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9657359" y="4602175"/>
            <a:ext cx="1560204" cy="1001131"/>
          </a:xfrm>
          <a:prstGeom prst="rect">
            <a:avLst/>
          </a:prstGeom>
        </p:spPr>
      </p:pic>
      <p:pic>
        <p:nvPicPr>
          <p:cNvPr id="8" name="Immagine 7">
            <a:extLst>
              <a:ext uri="{FF2B5EF4-FFF2-40B4-BE49-F238E27FC236}">
                <a16:creationId xmlns="" xmlns:a16="http://schemas.microsoft.com/office/drawing/2014/main" id="{C8664B8F-9009-4163-A370-D46FF5BA14B7}"/>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10181585" y="4751239"/>
            <a:ext cx="511752" cy="728185"/>
          </a:xfrm>
          <a:prstGeom prst="rect">
            <a:avLst/>
          </a:prstGeom>
        </p:spPr>
      </p:pic>
      <p:pic>
        <p:nvPicPr>
          <p:cNvPr id="12" name="Immagine 11">
            <a:extLst>
              <a:ext uri="{FF2B5EF4-FFF2-40B4-BE49-F238E27FC236}">
                <a16:creationId xmlns="" xmlns:a16="http://schemas.microsoft.com/office/drawing/2014/main" id="{771EC9D1-5060-4B9B-99E3-1AFE31267935}"/>
              </a:ext>
            </a:extLst>
          </p:cNvPr>
          <p:cNvPicPr>
            <a:picLocks noChangeAspect="1"/>
          </p:cNvPicPr>
          <p:nvPr/>
        </p:nvPicPr>
        <p:blipFill>
          <a:blip r:embed="rId7" cstate="print">
            <a:extLst>
              <a:ext uri="{BEBA8EAE-BF5A-486C-A8C5-ECC9F3942E4B}">
                <a14:imgProps xmlns="" xmlns:a14="http://schemas.microsoft.com/office/drawing/2010/main">
                  <a14:imgLayer r:embed="rId8">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10191542" y="1553128"/>
            <a:ext cx="501795" cy="770346"/>
          </a:xfrm>
          <a:prstGeom prst="rect">
            <a:avLst/>
          </a:prstGeom>
        </p:spPr>
      </p:pic>
      <p:sp>
        <p:nvSpPr>
          <p:cNvPr id="38" name="Rettangolo arrotondato 31">
            <a:extLst>
              <a:ext uri="{FF2B5EF4-FFF2-40B4-BE49-F238E27FC236}">
                <a16:creationId xmlns="" xmlns:a16="http://schemas.microsoft.com/office/drawing/2014/main" id="{018DE6D0-37D3-447C-8987-B1AF0104002C}"/>
              </a:ext>
            </a:extLst>
          </p:cNvPr>
          <p:cNvSpPr/>
          <p:nvPr/>
        </p:nvSpPr>
        <p:spPr>
          <a:xfrm>
            <a:off x="8238896" y="125883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9" name="Rettangolo arrotondato 31">
            <a:extLst>
              <a:ext uri="{FF2B5EF4-FFF2-40B4-BE49-F238E27FC236}">
                <a16:creationId xmlns="" xmlns:a16="http://schemas.microsoft.com/office/drawing/2014/main" id="{A2DB7F2A-CCC7-4FD7-A915-4A7D99705019}"/>
              </a:ext>
            </a:extLst>
          </p:cNvPr>
          <p:cNvSpPr/>
          <p:nvPr/>
        </p:nvSpPr>
        <p:spPr>
          <a:xfrm>
            <a:off x="4439409" y="531776"/>
            <a:ext cx="84610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2-4</a:t>
            </a:r>
          </a:p>
        </p:txBody>
      </p:sp>
      <p:sp>
        <p:nvSpPr>
          <p:cNvPr id="40" name="Rettangolo arrotondato 31">
            <a:extLst>
              <a:ext uri="{FF2B5EF4-FFF2-40B4-BE49-F238E27FC236}">
                <a16:creationId xmlns="" xmlns:a16="http://schemas.microsoft.com/office/drawing/2014/main" id="{8D2DC5D1-19C6-44E1-B37E-78B6D3B41F79}"/>
              </a:ext>
            </a:extLst>
          </p:cNvPr>
          <p:cNvSpPr/>
          <p:nvPr/>
        </p:nvSpPr>
        <p:spPr>
          <a:xfrm>
            <a:off x="4439409" y="3501194"/>
            <a:ext cx="84610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6-8</a:t>
            </a:r>
          </a:p>
        </p:txBody>
      </p:sp>
      <p:sp>
        <p:nvSpPr>
          <p:cNvPr id="41" name="Rettangolo arrotondato 31">
            <a:extLst>
              <a:ext uri="{FF2B5EF4-FFF2-40B4-BE49-F238E27FC236}">
                <a16:creationId xmlns="" xmlns:a16="http://schemas.microsoft.com/office/drawing/2014/main" id="{902ADFA6-3939-437F-855E-8082B93F2075}"/>
              </a:ext>
            </a:extLst>
          </p:cNvPr>
          <p:cNvSpPr/>
          <p:nvPr/>
        </p:nvSpPr>
        <p:spPr>
          <a:xfrm>
            <a:off x="8290108" y="451775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Tree>
    <p:extLst>
      <p:ext uri="{BB962C8B-B14F-4D97-AF65-F5344CB8AC3E}">
        <p14:creationId xmlns="" xmlns:p14="http://schemas.microsoft.com/office/powerpoint/2010/main" val="2818293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Elaborazione 5">
            <a:extLst>
              <a:ext uri="{FF2B5EF4-FFF2-40B4-BE49-F238E27FC236}">
                <a16:creationId xmlns="" xmlns:a16="http://schemas.microsoft.com/office/drawing/2014/main" id="{E78E6287-0A67-4B5F-9332-1229BD3F3AC6}"/>
              </a:ext>
            </a:extLst>
          </p:cNvPr>
          <p:cNvSpPr/>
          <p:nvPr/>
        </p:nvSpPr>
        <p:spPr>
          <a:xfrm>
            <a:off x="517399" y="364142"/>
            <a:ext cx="11674601" cy="3486150"/>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11</a:t>
            </a:r>
          </a:p>
        </p:txBody>
      </p:sp>
      <p:sp>
        <p:nvSpPr>
          <p:cNvPr id="71" name="Segnaposto testo 7">
            <a:extLst>
              <a:ext uri="{FF2B5EF4-FFF2-40B4-BE49-F238E27FC236}">
                <a16:creationId xmlns=""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6356663" y="2511194"/>
            <a:ext cx="5835327" cy="4346806"/>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6" name="CasellaDiTesto 25">
            <a:extLst>
              <a:ext uri="{FF2B5EF4-FFF2-40B4-BE49-F238E27FC236}">
                <a16:creationId xmlns="" xmlns:a16="http://schemas.microsoft.com/office/drawing/2014/main" id="{016D865F-FECA-4051-B977-ACF9B174742F}"/>
              </a:ext>
            </a:extLst>
          </p:cNvPr>
          <p:cNvSpPr txBox="1"/>
          <p:nvPr/>
        </p:nvSpPr>
        <p:spPr>
          <a:xfrm>
            <a:off x="6518237" y="3616432"/>
            <a:ext cx="528534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Quale connessione </a:t>
            </a:r>
            <a:r>
              <a:rPr lang="it-IT" sz="2000" b="1" dirty="0" smtClean="0">
                <a:latin typeface="Tempus Sans ITC" panose="04020404030D07020202" pitchFamily="82" charset="0"/>
                <a:cs typeface="Gisha" panose="020B0502040204020203" pitchFamily="34" charset="-79"/>
              </a:rPr>
              <a:t>utilizzare?</a:t>
            </a:r>
            <a:endParaRPr lang="it-IT" sz="2000" b="1" dirty="0">
              <a:latin typeface="Tempus Sans ITC" panose="04020404030D07020202" pitchFamily="82" charset="0"/>
              <a:cs typeface="Gisha" panose="020B0502040204020203" pitchFamily="34" charset="-79"/>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61519" y="-123092"/>
            <a:ext cx="11496675" cy="599342"/>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L'accesso a Internet</a:t>
            </a:r>
          </a:p>
        </p:txBody>
      </p:sp>
      <p:sp>
        <p:nvSpPr>
          <p:cNvPr id="28" name="Rettangolo 27">
            <a:extLst>
              <a:ext uri="{FF2B5EF4-FFF2-40B4-BE49-F238E27FC236}">
                <a16:creationId xmlns="" xmlns:a16="http://schemas.microsoft.com/office/drawing/2014/main" id="{DFFA9838-27DF-463D-B1BB-FACED4C176D2}"/>
              </a:ext>
            </a:extLst>
          </p:cNvPr>
          <p:cNvSpPr/>
          <p:nvPr/>
        </p:nvSpPr>
        <p:spPr>
          <a:xfrm>
            <a:off x="-4211053" y="-6700"/>
            <a:ext cx="4211053" cy="7273773"/>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https://pixabay.com/it/cavi-di-rete-connettore-di-rete-cavo-494648/</a:t>
            </a:r>
            <a:endParaRPr lang="it-IT" sz="1600" dirty="0">
              <a:solidFill>
                <a:schemeClr val="bg2">
                  <a:lumMod val="75000"/>
                </a:schemeClr>
              </a:solidFill>
            </a:endParaRPr>
          </a:p>
          <a:p>
            <a:endParaRPr lang="it-IT" sz="1600" b="1" dirty="0">
              <a:solidFill>
                <a:schemeClr val="bg2">
                  <a:lumMod val="75000"/>
                </a:schemeClr>
              </a:solidFill>
            </a:endParaRPr>
          </a:p>
          <a:p>
            <a:r>
              <a:rPr lang="it-IT" sz="1600" b="1" dirty="0">
                <a:solidFill>
                  <a:schemeClr val="bg2">
                    <a:lumMod val="75000"/>
                  </a:schemeClr>
                </a:solidFill>
              </a:rPr>
              <a:t>Icona</a:t>
            </a:r>
          </a:p>
          <a:p>
            <a:r>
              <a:rPr lang="it-IT" sz="1600" b="1" dirty="0">
                <a:solidFill>
                  <a:schemeClr val="bg2">
                    <a:lumMod val="75000"/>
                  </a:schemeClr>
                </a:solidFill>
                <a:hlinkClick r:id="rId5"/>
              </a:rPr>
              <a:t>https://pixabay.com/it/rete-connessione-collegato-orbita-150919/</a:t>
            </a:r>
            <a:endParaRPr lang="it-IT" sz="1600" b="1" dirty="0">
              <a:solidFill>
                <a:schemeClr val="bg2">
                  <a:lumMod val="75000"/>
                </a:schemeClr>
              </a:solidFill>
            </a:endParaRPr>
          </a:p>
          <a:p>
            <a:endParaRPr lang="it-IT" sz="1600" b="1" dirty="0">
              <a:solidFill>
                <a:schemeClr val="bg2">
                  <a:lumMod val="75000"/>
                </a:schemeClr>
              </a:solidFill>
            </a:endParaRPr>
          </a:p>
          <a:p>
            <a:r>
              <a:rPr lang="it-IT" sz="1600" b="1" dirty="0">
                <a:solidFill>
                  <a:schemeClr val="bg2">
                    <a:lumMod val="75000"/>
                  </a:schemeClr>
                </a:solidFill>
              </a:rPr>
              <a:t>Icona</a:t>
            </a:r>
          </a:p>
          <a:p>
            <a:r>
              <a:rPr lang="it-IT" sz="1600" b="1" dirty="0">
                <a:solidFill>
                  <a:schemeClr val="bg2">
                    <a:lumMod val="75000"/>
                  </a:schemeClr>
                </a:solidFill>
                <a:hlinkClick r:id="rId6"/>
              </a:rPr>
              <a:t>https://pixabay.com/it/bullone-fulmine-silhouette-black-305692/</a:t>
            </a:r>
            <a:endParaRPr lang="it-IT" sz="1600" b="1" dirty="0">
              <a:solidFill>
                <a:schemeClr val="bg2">
                  <a:lumMod val="75000"/>
                </a:schemeClr>
              </a:solidFill>
            </a:endParaRPr>
          </a:p>
          <a:p>
            <a:endParaRPr lang="it-IT" sz="1600" b="1" dirty="0">
              <a:solidFill>
                <a:schemeClr val="bg2">
                  <a:lumMod val="75000"/>
                </a:schemeClr>
              </a:solidFill>
            </a:endParaRPr>
          </a:p>
          <a:p>
            <a:r>
              <a:rPr lang="it-IT" sz="1600" b="1" dirty="0">
                <a:solidFill>
                  <a:schemeClr val="bg2">
                    <a:lumMod val="75000"/>
                  </a:schemeClr>
                </a:solidFill>
              </a:rPr>
              <a:t>Icona</a:t>
            </a:r>
          </a:p>
          <a:p>
            <a:r>
              <a:rPr lang="it-IT" sz="1600" b="1" dirty="0">
                <a:solidFill>
                  <a:schemeClr val="bg2">
                    <a:lumMod val="75000"/>
                  </a:schemeClr>
                </a:solidFill>
                <a:hlinkClick r:id="rId7"/>
              </a:rPr>
              <a:t>https://pixabay.com/it/piatto-progettazione-simbolo-icona-2126885/</a:t>
            </a:r>
            <a:endParaRPr lang="it-IT" sz="1600" b="1" dirty="0">
              <a:solidFill>
                <a:schemeClr val="bg2">
                  <a:lumMod val="75000"/>
                </a:schemeClr>
              </a:solidFill>
            </a:endParaRPr>
          </a:p>
          <a:p>
            <a:endParaRPr lang="it-IT" sz="1600" b="1" dirty="0">
              <a:solidFill>
                <a:schemeClr val="bg2">
                  <a:lumMod val="75000"/>
                </a:schemeClr>
              </a:solidFill>
            </a:endParaRPr>
          </a:p>
          <a:p>
            <a:r>
              <a:rPr lang="it-IT" sz="1600" b="1" dirty="0">
                <a:solidFill>
                  <a:schemeClr val="bg2">
                    <a:lumMod val="75000"/>
                  </a:schemeClr>
                </a:solidFill>
              </a:rPr>
              <a:t>Icona</a:t>
            </a:r>
          </a:p>
          <a:p>
            <a:r>
              <a:rPr lang="it-IT" sz="1600" b="1" dirty="0">
                <a:solidFill>
                  <a:schemeClr val="bg2">
                    <a:lumMod val="75000"/>
                  </a:schemeClr>
                </a:solidFill>
                <a:hlinkClick r:id="rId8"/>
              </a:rPr>
              <a:t>https://pixabay.com/it/ingranaggio-ha-rotto-macchine-cog-27619/</a:t>
            </a:r>
            <a:endParaRPr lang="it-IT" sz="1600" b="1" dirty="0">
              <a:solidFill>
                <a:schemeClr val="bg2">
                  <a:lumMod val="75000"/>
                </a:schemeClr>
              </a:solidFill>
            </a:endParaRPr>
          </a:p>
        </p:txBody>
      </p:sp>
      <p:pic>
        <p:nvPicPr>
          <p:cNvPr id="30" name="Immagine 29">
            <a:extLst>
              <a:ext uri="{FF2B5EF4-FFF2-40B4-BE49-F238E27FC236}">
                <a16:creationId xmlns="" xmlns:a16="http://schemas.microsoft.com/office/drawing/2014/main" id="{FFFCDA20-66E8-4DBB-96BE-E8A1DA8BB825}"/>
              </a:ext>
            </a:extLst>
          </p:cNvPr>
          <p:cNvPicPr>
            <a:picLocks noChangeAspect="1"/>
          </p:cNvPicPr>
          <p:nvPr/>
        </p:nvPicPr>
        <p:blipFill>
          <a:blip r:embed="rId9" cstate="print">
            <a:biLevel thresh="25000"/>
            <a:extLst>
              <a:ext uri="{28A0092B-C50C-407E-A947-70E740481C1C}">
                <a14:useLocalDpi xmlns="" xmlns:a14="http://schemas.microsoft.com/office/drawing/2010/main" val="0"/>
              </a:ext>
            </a:extLst>
          </a:blip>
          <a:stretch>
            <a:fillRect/>
          </a:stretch>
        </p:blipFill>
        <p:spPr>
          <a:xfrm>
            <a:off x="627216" y="782357"/>
            <a:ext cx="1930475" cy="1238722"/>
          </a:xfrm>
          <a:prstGeom prst="rect">
            <a:avLst/>
          </a:prstGeom>
        </p:spPr>
      </p:pic>
      <p:pic>
        <p:nvPicPr>
          <p:cNvPr id="4" name="Immagine 3">
            <a:extLst>
              <a:ext uri="{FF2B5EF4-FFF2-40B4-BE49-F238E27FC236}">
                <a16:creationId xmlns="" xmlns:a16="http://schemas.microsoft.com/office/drawing/2014/main" id="{68F76560-394B-41CB-8004-74F155F2B704}"/>
              </a:ext>
            </a:extLst>
          </p:cNvPr>
          <p:cNvPicPr>
            <a:picLocks noChangeAspect="1"/>
          </p:cNvPicPr>
          <p:nvPr/>
        </p:nvPicPr>
        <p:blipFill>
          <a:blip r:embed="rId10" cstate="print">
            <a:biLevel thresh="25000"/>
            <a:extLst>
              <a:ext uri="{28A0092B-C50C-407E-A947-70E740481C1C}">
                <a14:useLocalDpi xmlns="" xmlns:a14="http://schemas.microsoft.com/office/drawing/2010/main" val="0"/>
              </a:ext>
            </a:extLst>
          </a:blip>
          <a:stretch>
            <a:fillRect/>
          </a:stretch>
        </p:blipFill>
        <p:spPr>
          <a:xfrm>
            <a:off x="4867364" y="863929"/>
            <a:ext cx="1632366" cy="1741191"/>
          </a:xfrm>
          <a:prstGeom prst="rect">
            <a:avLst/>
          </a:prstGeom>
        </p:spPr>
      </p:pic>
      <p:pic>
        <p:nvPicPr>
          <p:cNvPr id="12" name="Immagine 11">
            <a:extLst>
              <a:ext uri="{FF2B5EF4-FFF2-40B4-BE49-F238E27FC236}">
                <a16:creationId xmlns="" xmlns:a16="http://schemas.microsoft.com/office/drawing/2014/main" id="{DB082B63-69C7-4227-8A0E-3028EFA14C14}"/>
              </a:ext>
            </a:extLst>
          </p:cNvPr>
          <p:cNvPicPr>
            <a:picLocks noChangeAspect="1"/>
          </p:cNvPicPr>
          <p:nvPr/>
        </p:nvPicPr>
        <p:blipFill>
          <a:blip r:embed="rId11" cstate="print">
            <a:lum bright="70000" contrast="-70000"/>
            <a:extLst>
              <a:ext uri="{28A0092B-C50C-407E-A947-70E740481C1C}">
                <a14:useLocalDpi xmlns="" xmlns:a14="http://schemas.microsoft.com/office/drawing/2010/main" val="0"/>
              </a:ext>
            </a:extLst>
          </a:blip>
          <a:stretch>
            <a:fillRect/>
          </a:stretch>
        </p:blipFill>
        <p:spPr>
          <a:xfrm>
            <a:off x="8993768" y="1133671"/>
            <a:ext cx="1408220" cy="1526985"/>
          </a:xfrm>
          <a:prstGeom prst="rect">
            <a:avLst/>
          </a:prstGeom>
        </p:spPr>
      </p:pic>
      <p:pic>
        <p:nvPicPr>
          <p:cNvPr id="47" name="Immagine 46">
            <a:extLst>
              <a:ext uri="{FF2B5EF4-FFF2-40B4-BE49-F238E27FC236}">
                <a16:creationId xmlns="" xmlns:a16="http://schemas.microsoft.com/office/drawing/2014/main" id="{FC13104D-7020-4C99-93D6-7527EBA14490}"/>
              </a:ext>
            </a:extLst>
          </p:cNvPr>
          <p:cNvPicPr>
            <a:picLocks noChangeAspect="1"/>
          </p:cNvPicPr>
          <p:nvPr/>
        </p:nvPicPr>
        <p:blipFill>
          <a:blip r:embed="rId9" cstate="print">
            <a:biLevel thresh="25000"/>
            <a:extLst>
              <a:ext uri="{28A0092B-C50C-407E-A947-70E740481C1C}">
                <a14:useLocalDpi xmlns="" xmlns:a14="http://schemas.microsoft.com/office/drawing/2010/main" val="0"/>
              </a:ext>
            </a:extLst>
          </a:blip>
          <a:stretch>
            <a:fillRect/>
          </a:stretch>
        </p:blipFill>
        <p:spPr>
          <a:xfrm>
            <a:off x="8786408" y="640936"/>
            <a:ext cx="1930475" cy="1238722"/>
          </a:xfrm>
          <a:prstGeom prst="rect">
            <a:avLst/>
          </a:prstGeom>
        </p:spPr>
      </p:pic>
      <p:grpSp>
        <p:nvGrpSpPr>
          <p:cNvPr id="16" name="Gruppo 15">
            <a:extLst>
              <a:ext uri="{FF2B5EF4-FFF2-40B4-BE49-F238E27FC236}">
                <a16:creationId xmlns="" xmlns:a16="http://schemas.microsoft.com/office/drawing/2014/main" id="{AA0B1068-2F70-47CC-8BC3-BF900DFF4383}"/>
              </a:ext>
            </a:extLst>
          </p:cNvPr>
          <p:cNvGrpSpPr/>
          <p:nvPr/>
        </p:nvGrpSpPr>
        <p:grpSpPr>
          <a:xfrm>
            <a:off x="6745742" y="1504842"/>
            <a:ext cx="1393761" cy="342147"/>
            <a:chOff x="6743805" y="1724461"/>
            <a:chExt cx="1393761" cy="342147"/>
          </a:xfrm>
        </p:grpSpPr>
        <p:sp>
          <p:nvSpPr>
            <p:cNvPr id="14" name="Rettangolo 13">
              <a:extLst>
                <a:ext uri="{FF2B5EF4-FFF2-40B4-BE49-F238E27FC236}">
                  <a16:creationId xmlns="" xmlns:a16="http://schemas.microsoft.com/office/drawing/2014/main" id="{F10ACA63-2F07-4EF4-A59D-F7E12D39E1E6}"/>
                </a:ext>
              </a:extLst>
            </p:cNvPr>
            <p:cNvSpPr/>
            <p:nvPr/>
          </p:nvSpPr>
          <p:spPr>
            <a:xfrm>
              <a:off x="6743805" y="1807248"/>
              <a:ext cx="412918" cy="176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0" name="Rettangolo 49">
              <a:extLst>
                <a:ext uri="{FF2B5EF4-FFF2-40B4-BE49-F238E27FC236}">
                  <a16:creationId xmlns="" xmlns:a16="http://schemas.microsoft.com/office/drawing/2014/main" id="{2C31E095-021A-4E20-B0AE-9C3DDC76DE43}"/>
                </a:ext>
              </a:extLst>
            </p:cNvPr>
            <p:cNvSpPr/>
            <p:nvPr/>
          </p:nvSpPr>
          <p:spPr>
            <a:xfrm>
              <a:off x="7292832" y="1807248"/>
              <a:ext cx="209700" cy="176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51" name="Rettangolo 50">
              <a:extLst>
                <a:ext uri="{FF2B5EF4-FFF2-40B4-BE49-F238E27FC236}">
                  <a16:creationId xmlns="" xmlns:a16="http://schemas.microsoft.com/office/drawing/2014/main" id="{AC596D60-717A-4AFA-8694-86AF13DECD35}"/>
                </a:ext>
              </a:extLst>
            </p:cNvPr>
            <p:cNvSpPr/>
            <p:nvPr/>
          </p:nvSpPr>
          <p:spPr>
            <a:xfrm>
              <a:off x="7607171" y="1807248"/>
              <a:ext cx="66951" cy="17657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Freccia a destra 14">
              <a:extLst>
                <a:ext uri="{FF2B5EF4-FFF2-40B4-BE49-F238E27FC236}">
                  <a16:creationId xmlns="" xmlns:a16="http://schemas.microsoft.com/office/drawing/2014/main" id="{C9CD0D9D-5DF5-4BB7-AC6A-B1AA451923BD}"/>
                </a:ext>
              </a:extLst>
            </p:cNvPr>
            <p:cNvSpPr/>
            <p:nvPr/>
          </p:nvSpPr>
          <p:spPr>
            <a:xfrm>
              <a:off x="7791599" y="1724461"/>
              <a:ext cx="345967" cy="342147"/>
            </a:xfrm>
            <a:prstGeom prst="rightArrow">
              <a:avLst>
                <a:gd name="adj1" fmla="val 50000"/>
                <a:gd name="adj2" fmla="val 531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52" name="Freccia a destra 51">
            <a:extLst>
              <a:ext uri="{FF2B5EF4-FFF2-40B4-BE49-F238E27FC236}">
                <a16:creationId xmlns="" xmlns:a16="http://schemas.microsoft.com/office/drawing/2014/main" id="{E5561AF3-2488-403D-939F-7EB0B92B2416}"/>
              </a:ext>
            </a:extLst>
          </p:cNvPr>
          <p:cNvSpPr/>
          <p:nvPr/>
        </p:nvSpPr>
        <p:spPr>
          <a:xfrm>
            <a:off x="3126090" y="1537511"/>
            <a:ext cx="1275660" cy="342147"/>
          </a:xfrm>
          <a:prstGeom prst="rightArrow">
            <a:avLst>
              <a:gd name="adj1" fmla="val 50000"/>
              <a:gd name="adj2" fmla="val 5310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23" name="Immagine 22">
            <a:extLst>
              <a:ext uri="{FF2B5EF4-FFF2-40B4-BE49-F238E27FC236}">
                <a16:creationId xmlns="" xmlns:a16="http://schemas.microsoft.com/office/drawing/2014/main" id="{1218189C-CD2B-439A-9B4A-033BA7AB3A72}"/>
              </a:ext>
            </a:extLst>
          </p:cNvPr>
          <p:cNvPicPr>
            <a:picLocks noChangeAspect="1"/>
          </p:cNvPicPr>
          <p:nvPr/>
        </p:nvPicPr>
        <p:blipFill>
          <a:blip r:embed="rId12" cstate="print">
            <a:lum bright="70000" contrast="-70000"/>
            <a:extLst>
              <a:ext uri="{28A0092B-C50C-407E-A947-70E740481C1C}">
                <a14:useLocalDpi xmlns="" xmlns:a14="http://schemas.microsoft.com/office/drawing/2010/main" val="0"/>
              </a:ext>
            </a:extLst>
          </a:blip>
          <a:stretch>
            <a:fillRect/>
          </a:stretch>
        </p:blipFill>
        <p:spPr>
          <a:xfrm>
            <a:off x="6985624" y="5005830"/>
            <a:ext cx="1735780" cy="1278330"/>
          </a:xfrm>
          <a:prstGeom prst="rect">
            <a:avLst/>
          </a:prstGeom>
        </p:spPr>
      </p:pic>
      <p:pic>
        <p:nvPicPr>
          <p:cNvPr id="27" name="Immagine 26">
            <a:extLst>
              <a:ext uri="{FF2B5EF4-FFF2-40B4-BE49-F238E27FC236}">
                <a16:creationId xmlns="" xmlns:a16="http://schemas.microsoft.com/office/drawing/2014/main" id="{6223F75F-AC62-4CFC-ACD7-D1C7AC4F2021}"/>
              </a:ext>
            </a:extLst>
          </p:cNvPr>
          <p:cNvPicPr>
            <a:picLocks noChangeAspect="1"/>
          </p:cNvPicPr>
          <p:nvPr/>
        </p:nvPicPr>
        <p:blipFill>
          <a:blip r:embed="rId13" cstate="print">
            <a:lum bright="70000" contrast="-70000"/>
            <a:extLst>
              <a:ext uri="{28A0092B-C50C-407E-A947-70E740481C1C}">
                <a14:useLocalDpi xmlns="" xmlns:a14="http://schemas.microsoft.com/office/drawing/2010/main" val="0"/>
              </a:ext>
            </a:extLst>
          </a:blip>
          <a:stretch>
            <a:fillRect/>
          </a:stretch>
        </p:blipFill>
        <p:spPr>
          <a:xfrm>
            <a:off x="9848993" y="4795917"/>
            <a:ext cx="1735780" cy="1735780"/>
          </a:xfrm>
          <a:prstGeom prst="rect">
            <a:avLst/>
          </a:prstGeom>
        </p:spPr>
      </p:pic>
      <p:pic>
        <p:nvPicPr>
          <p:cNvPr id="31" name="Immagine 30">
            <a:extLst>
              <a:ext uri="{FF2B5EF4-FFF2-40B4-BE49-F238E27FC236}">
                <a16:creationId xmlns="" xmlns:a16="http://schemas.microsoft.com/office/drawing/2014/main" id="{0938D4EC-C560-4AC3-AB96-49515F2B7AC2}"/>
              </a:ext>
            </a:extLst>
          </p:cNvPr>
          <p:cNvPicPr>
            <a:picLocks noChangeAspect="1"/>
          </p:cNvPicPr>
          <p:nvPr/>
        </p:nvPicPr>
        <p:blipFill>
          <a:blip r:embed="rId14" cstate="print">
            <a:duotone>
              <a:prstClr val="black"/>
              <a:schemeClr val="tx2">
                <a:tint val="45000"/>
                <a:satMod val="400000"/>
              </a:schemeClr>
            </a:duotone>
            <a:extLst>
              <a:ext uri="{28A0092B-C50C-407E-A947-70E740481C1C}">
                <a14:useLocalDpi xmlns="" xmlns:a14="http://schemas.microsoft.com/office/drawing/2010/main" val="0"/>
              </a:ext>
            </a:extLst>
          </a:blip>
          <a:stretch>
            <a:fillRect/>
          </a:stretch>
        </p:blipFill>
        <p:spPr>
          <a:xfrm>
            <a:off x="1253220" y="1105029"/>
            <a:ext cx="763492" cy="763492"/>
          </a:xfrm>
          <a:prstGeom prst="rect">
            <a:avLst/>
          </a:prstGeom>
        </p:spPr>
      </p:pic>
      <p:grpSp>
        <p:nvGrpSpPr>
          <p:cNvPr id="58" name="Gruppo 57">
            <a:extLst>
              <a:ext uri="{FF2B5EF4-FFF2-40B4-BE49-F238E27FC236}">
                <a16:creationId xmlns="" xmlns:a16="http://schemas.microsoft.com/office/drawing/2014/main" id="{1AAFB316-7C9D-4A39-AEF7-B162A5285586}"/>
              </a:ext>
            </a:extLst>
          </p:cNvPr>
          <p:cNvGrpSpPr/>
          <p:nvPr/>
        </p:nvGrpSpPr>
        <p:grpSpPr>
          <a:xfrm>
            <a:off x="9381279" y="903072"/>
            <a:ext cx="740731" cy="828747"/>
            <a:chOff x="3413630" y="640936"/>
            <a:chExt cx="6435353" cy="7200020"/>
          </a:xfrm>
        </p:grpSpPr>
        <p:pic>
          <p:nvPicPr>
            <p:cNvPr id="56" name="Immagine 55">
              <a:extLst>
                <a:ext uri="{FF2B5EF4-FFF2-40B4-BE49-F238E27FC236}">
                  <a16:creationId xmlns="" xmlns:a16="http://schemas.microsoft.com/office/drawing/2014/main" id="{C7130C8D-F0B3-45BB-A317-15CB5C1B2F00}"/>
                </a:ext>
              </a:extLst>
            </p:cNvPr>
            <p:cNvPicPr>
              <a:picLocks noChangeAspect="1"/>
            </p:cNvPicPr>
            <p:nvPr/>
          </p:nvPicPr>
          <p:blipFill>
            <a:blip r:embed="rId15" cstate="print">
              <a:extLst>
                <a:ext uri="{28A0092B-C50C-407E-A947-70E740481C1C}">
                  <a14:useLocalDpi xmlns="" xmlns:a14="http://schemas.microsoft.com/office/drawing/2010/main" val="0"/>
                </a:ext>
              </a:extLst>
            </a:blip>
            <a:stretch>
              <a:fillRect/>
            </a:stretch>
          </p:blipFill>
          <p:spPr>
            <a:xfrm>
              <a:off x="3413630" y="982956"/>
              <a:ext cx="6172200" cy="6858000"/>
            </a:xfrm>
            <a:prstGeom prst="rect">
              <a:avLst/>
            </a:prstGeom>
          </p:spPr>
        </p:pic>
        <p:sp>
          <p:nvSpPr>
            <p:cNvPr id="57" name="Rettangolo 56">
              <a:extLst>
                <a:ext uri="{FF2B5EF4-FFF2-40B4-BE49-F238E27FC236}">
                  <a16:creationId xmlns="" xmlns:a16="http://schemas.microsoft.com/office/drawing/2014/main" id="{88B4F46F-FA1F-4030-A80B-0ADDB54839E5}"/>
                </a:ext>
              </a:extLst>
            </p:cNvPr>
            <p:cNvSpPr/>
            <p:nvPr/>
          </p:nvSpPr>
          <p:spPr>
            <a:xfrm>
              <a:off x="6096000" y="640936"/>
              <a:ext cx="3752983" cy="471222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60" name="Rettangolo arrotondato 31">
            <a:extLst>
              <a:ext uri="{FF2B5EF4-FFF2-40B4-BE49-F238E27FC236}">
                <a16:creationId xmlns="" xmlns:a16="http://schemas.microsoft.com/office/drawing/2014/main" id="{3AEE2881-52D5-4AC4-8FFC-104FC3DB5B6A}"/>
              </a:ext>
            </a:extLst>
          </p:cNvPr>
          <p:cNvSpPr/>
          <p:nvPr/>
        </p:nvSpPr>
        <p:spPr>
          <a:xfrm>
            <a:off x="1413986" y="215250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61" name="Rettangolo arrotondato 31">
            <a:extLst>
              <a:ext uri="{FF2B5EF4-FFF2-40B4-BE49-F238E27FC236}">
                <a16:creationId xmlns="" xmlns:a16="http://schemas.microsoft.com/office/drawing/2014/main" id="{3223A0CE-A100-494A-B8F1-CF3391A3C4BB}"/>
              </a:ext>
            </a:extLst>
          </p:cNvPr>
          <p:cNvSpPr/>
          <p:nvPr/>
        </p:nvSpPr>
        <p:spPr>
          <a:xfrm>
            <a:off x="4272071" y="208765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62" name="Rettangolo arrotondato 31">
            <a:extLst>
              <a:ext uri="{FF2B5EF4-FFF2-40B4-BE49-F238E27FC236}">
                <a16:creationId xmlns="" xmlns:a16="http://schemas.microsoft.com/office/drawing/2014/main" id="{1A65A206-677D-447A-B67F-D1C12724CE51}"/>
              </a:ext>
            </a:extLst>
          </p:cNvPr>
          <p:cNvSpPr/>
          <p:nvPr/>
        </p:nvSpPr>
        <p:spPr>
          <a:xfrm>
            <a:off x="7304789" y="202473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63" name="Rettangolo arrotondato 31">
            <a:extLst>
              <a:ext uri="{FF2B5EF4-FFF2-40B4-BE49-F238E27FC236}">
                <a16:creationId xmlns="" xmlns:a16="http://schemas.microsoft.com/office/drawing/2014/main" id="{0EC8F04A-5041-469C-8254-ACC2D37F3C07}"/>
              </a:ext>
            </a:extLst>
          </p:cNvPr>
          <p:cNvSpPr/>
          <p:nvPr/>
        </p:nvSpPr>
        <p:spPr>
          <a:xfrm>
            <a:off x="10605079" y="183644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65" name="Rettangolo arrotondato 31">
            <a:extLst>
              <a:ext uri="{FF2B5EF4-FFF2-40B4-BE49-F238E27FC236}">
                <a16:creationId xmlns="" xmlns:a16="http://schemas.microsoft.com/office/drawing/2014/main" id="{29E64C96-F2B8-4A4E-A80D-47FF0562802F}"/>
              </a:ext>
            </a:extLst>
          </p:cNvPr>
          <p:cNvSpPr/>
          <p:nvPr/>
        </p:nvSpPr>
        <p:spPr>
          <a:xfrm>
            <a:off x="9821324" y="312199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66" name="Rettangolo arrotondato 31">
            <a:extLst>
              <a:ext uri="{FF2B5EF4-FFF2-40B4-BE49-F238E27FC236}">
                <a16:creationId xmlns="" xmlns:a16="http://schemas.microsoft.com/office/drawing/2014/main" id="{346D2A15-6D2A-4651-A1EA-21F5E8402829}"/>
              </a:ext>
            </a:extLst>
          </p:cNvPr>
          <p:cNvSpPr/>
          <p:nvPr/>
        </p:nvSpPr>
        <p:spPr>
          <a:xfrm>
            <a:off x="7609108" y="439044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
        <p:nvSpPr>
          <p:cNvPr id="67" name="Rettangolo arrotondato 31">
            <a:extLst>
              <a:ext uri="{FF2B5EF4-FFF2-40B4-BE49-F238E27FC236}">
                <a16:creationId xmlns="" xmlns:a16="http://schemas.microsoft.com/office/drawing/2014/main" id="{E92B878F-2B31-4C56-9F30-ED5B5D2F680F}"/>
              </a:ext>
            </a:extLst>
          </p:cNvPr>
          <p:cNvSpPr/>
          <p:nvPr/>
        </p:nvSpPr>
        <p:spPr>
          <a:xfrm>
            <a:off x="10434883" y="417595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Tree>
    <p:extLst>
      <p:ext uri="{BB962C8B-B14F-4D97-AF65-F5344CB8AC3E}">
        <p14:creationId xmlns="" xmlns:p14="http://schemas.microsoft.com/office/powerpoint/2010/main" val="17680698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12</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L'accesso a internet da casa o dall'ufficio 1/2</a:t>
            </a:r>
          </a:p>
        </p:txBody>
      </p:sp>
      <p:sp>
        <p:nvSpPr>
          <p:cNvPr id="4" name="Rettangolo 3">
            <a:extLst>
              <a:ext uri="{FF2B5EF4-FFF2-40B4-BE49-F238E27FC236}">
                <a16:creationId xmlns="" xmlns:a16="http://schemas.microsoft.com/office/drawing/2014/main" id="{912A912C-6FAB-47E7-A458-0709DAECC9E8}"/>
              </a:ext>
            </a:extLst>
          </p:cNvPr>
          <p:cNvSpPr/>
          <p:nvPr/>
        </p:nvSpPr>
        <p:spPr>
          <a:xfrm>
            <a:off x="-2975903" y="-6700"/>
            <a:ext cx="2975903" cy="637869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3"/>
              </a:rPr>
              <a:t>https://pixabay.com/it/chiave-buco-della-serratura-blocco-2114046/</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Icona</a:t>
            </a:r>
          </a:p>
          <a:p>
            <a:pPr lvl="0"/>
            <a:r>
              <a:rPr lang="it-IT" sz="1600" dirty="0">
                <a:solidFill>
                  <a:srgbClr val="1E5155">
                    <a:lumMod val="75000"/>
                  </a:srgbClr>
                </a:solidFill>
                <a:hlinkClick r:id="rId4"/>
              </a:rPr>
              <a:t>https://pixabay.com/it/home-casa-silhouette-icona-146585/</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hlinkClick r:id="rId5"/>
              </a:rPr>
              <a:t>http://www.iconarchive.com/show/outline-icons-by-iconsmind/Office-icon.html</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p>
          <a:p>
            <a:pPr lvl="0"/>
            <a:r>
              <a:rPr lang="it-IT" sz="1600" dirty="0">
                <a:solidFill>
                  <a:srgbClr val="1E5155">
                    <a:lumMod val="75000"/>
                  </a:srgbClr>
                </a:solidFill>
              </a:rPr>
              <a:t>https://pixabay.com/it/router-interruttore-senza-fili-154290/</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4" name="Rettangolo arrotondato 31">
            <a:extLst>
              <a:ext uri="{FF2B5EF4-FFF2-40B4-BE49-F238E27FC236}">
                <a16:creationId xmlns="" xmlns:a16="http://schemas.microsoft.com/office/drawing/2014/main" id="{E7E3201A-F3DE-4BB9-AFC3-2784B1D39107}"/>
              </a:ext>
            </a:extLst>
          </p:cNvPr>
          <p:cNvSpPr/>
          <p:nvPr/>
        </p:nvSpPr>
        <p:spPr>
          <a:xfrm>
            <a:off x="645694" y="75328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6" name="Rettangolo arrotondato 31">
            <a:extLst>
              <a:ext uri="{FF2B5EF4-FFF2-40B4-BE49-F238E27FC236}">
                <a16:creationId xmlns="" xmlns:a16="http://schemas.microsoft.com/office/drawing/2014/main" id="{BF2A0345-21F1-42D4-9787-CCF88D6B43FC}"/>
              </a:ext>
            </a:extLst>
          </p:cNvPr>
          <p:cNvSpPr/>
          <p:nvPr/>
        </p:nvSpPr>
        <p:spPr>
          <a:xfrm>
            <a:off x="6537283" y="65965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8" name="Rettangolo arrotondato 31">
            <a:extLst>
              <a:ext uri="{FF2B5EF4-FFF2-40B4-BE49-F238E27FC236}">
                <a16:creationId xmlns="" xmlns:a16="http://schemas.microsoft.com/office/drawing/2014/main" id="{B0527551-850F-496C-A229-0456773A0897}"/>
              </a:ext>
            </a:extLst>
          </p:cNvPr>
          <p:cNvSpPr/>
          <p:nvPr/>
        </p:nvSpPr>
        <p:spPr>
          <a:xfrm>
            <a:off x="3805339" y="91086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13" name="Documento 12">
            <a:extLst>
              <a:ext uri="{FF2B5EF4-FFF2-40B4-BE49-F238E27FC236}">
                <a16:creationId xmlns="" xmlns:a16="http://schemas.microsoft.com/office/drawing/2014/main" id="{E9347E24-CD42-4187-AF4B-B26BC004BD7E}"/>
              </a:ext>
            </a:extLst>
          </p:cNvPr>
          <p:cNvSpPr>
            <a:spLocks/>
          </p:cNvSpPr>
          <p:nvPr/>
        </p:nvSpPr>
        <p:spPr>
          <a:xfrm rot="5400000">
            <a:off x="6778036" y="1440986"/>
            <a:ext cx="6378699" cy="4449228"/>
          </a:xfrm>
          <a:prstGeom prst="flowChartDocument">
            <a:avLst/>
          </a:prstGeom>
          <a:blipFill dpi="0" rotWithShape="0">
            <a:blip r:embed="rId6" cstate="print">
              <a:alphaModFix amt="99000"/>
            </a:blip>
            <a:srcRect/>
            <a:stretch>
              <a:fillRect l="-26253" t="109" r="-12255" b="-1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37" name="Rettangolo 36">
            <a:extLst>
              <a:ext uri="{FF2B5EF4-FFF2-40B4-BE49-F238E27FC236}">
                <a16:creationId xmlns="" xmlns:a16="http://schemas.microsoft.com/office/drawing/2014/main" id="{06891F85-01DB-4D4B-A016-004CD0E9C83F}"/>
              </a:ext>
            </a:extLst>
          </p:cNvPr>
          <p:cNvSpPr/>
          <p:nvPr/>
        </p:nvSpPr>
        <p:spPr>
          <a:xfrm>
            <a:off x="229973" y="4743363"/>
            <a:ext cx="7846297" cy="455189"/>
          </a:xfrm>
          <a:prstGeom prst="rect">
            <a:avLst/>
          </a:prstGeom>
        </p:spPr>
        <p:txBody>
          <a:bodyPr wrap="square">
            <a:spAutoFit/>
          </a:bodyPr>
          <a:lstStyle/>
          <a:p>
            <a:pPr lvl="0">
              <a:lnSpc>
                <a:spcPct val="150000"/>
              </a:lnSpc>
              <a:defRPr/>
            </a:pPr>
            <a:r>
              <a:rPr lang="it-IT" dirty="0">
                <a:solidFill>
                  <a:srgbClr val="EBEBEB">
                    <a:lumMod val="75000"/>
                  </a:srgbClr>
                </a:solidFill>
              </a:rPr>
              <a:t>Solo pochi utenti modificano le credenziali di default.</a:t>
            </a:r>
          </a:p>
        </p:txBody>
      </p:sp>
      <p:sp>
        <p:nvSpPr>
          <p:cNvPr id="43" name="Rettangolo arrotondato 31">
            <a:extLst>
              <a:ext uri="{FF2B5EF4-FFF2-40B4-BE49-F238E27FC236}">
                <a16:creationId xmlns="" xmlns:a16="http://schemas.microsoft.com/office/drawing/2014/main" id="{CB31EFE7-31F7-44D0-A680-C87E6BC49505}"/>
              </a:ext>
            </a:extLst>
          </p:cNvPr>
          <p:cNvSpPr/>
          <p:nvPr/>
        </p:nvSpPr>
        <p:spPr>
          <a:xfrm>
            <a:off x="5036498" y="297511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4" name="Rettangolo arrotondato 31">
            <a:extLst>
              <a:ext uri="{FF2B5EF4-FFF2-40B4-BE49-F238E27FC236}">
                <a16:creationId xmlns="" xmlns:a16="http://schemas.microsoft.com/office/drawing/2014/main" id="{123CE959-6D40-4C20-A731-B3A6373A8ADC}"/>
              </a:ext>
            </a:extLst>
          </p:cNvPr>
          <p:cNvSpPr/>
          <p:nvPr/>
        </p:nvSpPr>
        <p:spPr>
          <a:xfrm>
            <a:off x="4932409" y="4268870"/>
            <a:ext cx="763528" cy="378025"/>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sp>
        <p:nvSpPr>
          <p:cNvPr id="23" name="CasellaDiTesto 22">
            <a:extLst>
              <a:ext uri="{FF2B5EF4-FFF2-40B4-BE49-F238E27FC236}">
                <a16:creationId xmlns="" xmlns:a16="http://schemas.microsoft.com/office/drawing/2014/main" id="{A7777EAD-0A68-40D3-8560-AF131CE4F2BD}"/>
              </a:ext>
            </a:extLst>
          </p:cNvPr>
          <p:cNvSpPr txBox="1"/>
          <p:nvPr/>
        </p:nvSpPr>
        <p:spPr>
          <a:xfrm>
            <a:off x="229973" y="4365425"/>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Attenzione alle impostazioni predefinite</a:t>
            </a:r>
          </a:p>
        </p:txBody>
      </p:sp>
      <p:pic>
        <p:nvPicPr>
          <p:cNvPr id="5" name="Immagine 4">
            <a:extLst>
              <a:ext uri="{FF2B5EF4-FFF2-40B4-BE49-F238E27FC236}">
                <a16:creationId xmlns="" xmlns:a16="http://schemas.microsoft.com/office/drawing/2014/main" id="{85A8C6E0-1D76-444D-B855-8BFB6409F45D}"/>
              </a:ext>
            </a:extLst>
          </p:cNvPr>
          <p:cNvPicPr>
            <a:picLocks noChangeAspect="1"/>
          </p:cNvPicPr>
          <p:nvPr/>
        </p:nvPicPr>
        <p:blipFill>
          <a:blip r:embed="rId7" cstate="print">
            <a:lum bright="70000" contrast="-70000"/>
            <a:extLst>
              <a:ext uri="{28A0092B-C50C-407E-A947-70E740481C1C}">
                <a14:useLocalDpi xmlns="" xmlns:a14="http://schemas.microsoft.com/office/drawing/2010/main" val="0"/>
              </a:ext>
            </a:extLst>
          </a:blip>
          <a:stretch>
            <a:fillRect/>
          </a:stretch>
        </p:blipFill>
        <p:spPr>
          <a:xfrm>
            <a:off x="5010827" y="682031"/>
            <a:ext cx="1747436" cy="1747436"/>
          </a:xfrm>
          <a:prstGeom prst="rect">
            <a:avLst/>
          </a:prstGeom>
        </p:spPr>
      </p:pic>
      <p:pic>
        <p:nvPicPr>
          <p:cNvPr id="8" name="Immagine 7">
            <a:extLst>
              <a:ext uri="{FF2B5EF4-FFF2-40B4-BE49-F238E27FC236}">
                <a16:creationId xmlns="" xmlns:a16="http://schemas.microsoft.com/office/drawing/2014/main" id="{195E59DC-5EFD-4055-ABD3-159141849E61}"/>
              </a:ext>
            </a:extLst>
          </p:cNvPr>
          <p:cNvPicPr>
            <a:picLocks noChangeAspect="1"/>
          </p:cNvPicPr>
          <p:nvPr/>
        </p:nvPicPr>
        <p:blipFill>
          <a:blip r:embed="rId8" cstate="print">
            <a:lum bright="70000" contrast="-70000"/>
            <a:extLst>
              <a:ext uri="{28A0092B-C50C-407E-A947-70E740481C1C}">
                <a14:useLocalDpi xmlns="" xmlns:a14="http://schemas.microsoft.com/office/drawing/2010/main" val="0"/>
              </a:ext>
            </a:extLst>
          </a:blip>
          <a:stretch>
            <a:fillRect/>
          </a:stretch>
        </p:blipFill>
        <p:spPr>
          <a:xfrm>
            <a:off x="1230470" y="682031"/>
            <a:ext cx="1684040" cy="1593310"/>
          </a:xfrm>
          <a:prstGeom prst="rect">
            <a:avLst/>
          </a:prstGeom>
        </p:spPr>
      </p:pic>
      <p:pic>
        <p:nvPicPr>
          <p:cNvPr id="31" name="Immagine 30">
            <a:extLst>
              <a:ext uri="{FF2B5EF4-FFF2-40B4-BE49-F238E27FC236}">
                <a16:creationId xmlns="" xmlns:a16="http://schemas.microsoft.com/office/drawing/2014/main" id="{E0D88427-CDDD-433B-AC25-BA72236C2B3B}"/>
              </a:ext>
            </a:extLst>
          </p:cNvPr>
          <p:cNvPicPr>
            <a:picLocks noChangeAspect="1"/>
          </p:cNvPicPr>
          <p:nvPr/>
        </p:nvPicPr>
        <p:blipFill>
          <a:blip r:embed="rId9" cstate="print">
            <a:lum bright="70000" contrast="-70000"/>
            <a:extLst>
              <a:ext uri="{28A0092B-C50C-407E-A947-70E740481C1C}">
                <a14:useLocalDpi xmlns="" xmlns:a14="http://schemas.microsoft.com/office/drawing/2010/main" val="0"/>
              </a:ext>
            </a:extLst>
          </a:blip>
          <a:stretch>
            <a:fillRect/>
          </a:stretch>
        </p:blipFill>
        <p:spPr>
          <a:xfrm>
            <a:off x="3209900" y="1580409"/>
            <a:ext cx="1735780" cy="1278330"/>
          </a:xfrm>
          <a:prstGeom prst="rect">
            <a:avLst/>
          </a:prstGeom>
        </p:spPr>
      </p:pic>
      <p:pic>
        <p:nvPicPr>
          <p:cNvPr id="32" name="Immagine 31">
            <a:extLst>
              <a:ext uri="{FF2B5EF4-FFF2-40B4-BE49-F238E27FC236}">
                <a16:creationId xmlns="" xmlns:a16="http://schemas.microsoft.com/office/drawing/2014/main" id="{BD171253-0B4D-4EB4-8B78-772C92115C12}"/>
              </a:ext>
            </a:extLst>
          </p:cNvPr>
          <p:cNvPicPr>
            <a:picLocks noChangeAspect="1"/>
          </p:cNvPicPr>
          <p:nvPr/>
        </p:nvPicPr>
        <p:blipFill>
          <a:blip r:embed="rId10" cstate="print">
            <a:lum bright="70000" contrast="-70000"/>
            <a:extLst>
              <a:ext uri="{28A0092B-C50C-407E-A947-70E740481C1C}">
                <a14:useLocalDpi xmlns="" xmlns:a14="http://schemas.microsoft.com/office/drawing/2010/main" val="0"/>
              </a:ext>
            </a:extLst>
          </a:blip>
          <a:stretch>
            <a:fillRect/>
          </a:stretch>
        </p:blipFill>
        <p:spPr>
          <a:xfrm>
            <a:off x="3170087" y="2645657"/>
            <a:ext cx="1762322" cy="1762322"/>
          </a:xfrm>
          <a:prstGeom prst="rect">
            <a:avLst/>
          </a:prstGeom>
        </p:spPr>
      </p:pic>
      <p:pic>
        <p:nvPicPr>
          <p:cNvPr id="11" name="Immagine 10">
            <a:extLst>
              <a:ext uri="{FF2B5EF4-FFF2-40B4-BE49-F238E27FC236}">
                <a16:creationId xmlns="" xmlns:a16="http://schemas.microsoft.com/office/drawing/2014/main" id="{D71E497B-4CCF-498A-B8CC-B75A114E812A}"/>
              </a:ext>
            </a:extLst>
          </p:cNvPr>
          <p:cNvPicPr>
            <a:picLocks noChangeAspect="1"/>
          </p:cNvPicPr>
          <p:nvPr/>
        </p:nvPicPr>
        <p:blipFill>
          <a:blip r:embed="rId11" cstate="print">
            <a:lum bright="70000" contrast="-70000"/>
            <a:extLst>
              <a:ext uri="{28A0092B-C50C-407E-A947-70E740481C1C}">
                <a14:useLocalDpi xmlns="" xmlns:a14="http://schemas.microsoft.com/office/drawing/2010/main" val="0"/>
              </a:ext>
            </a:extLst>
          </a:blip>
          <a:stretch>
            <a:fillRect/>
          </a:stretch>
        </p:blipFill>
        <p:spPr>
          <a:xfrm>
            <a:off x="5308675" y="5421836"/>
            <a:ext cx="1574650" cy="1199733"/>
          </a:xfrm>
          <a:prstGeom prst="rect">
            <a:avLst/>
          </a:prstGeom>
        </p:spPr>
      </p:pic>
      <p:pic>
        <p:nvPicPr>
          <p:cNvPr id="35" name="Picture 4" descr="Risultati immagini per hacker icona">
            <a:extLst>
              <a:ext uri="{FF2B5EF4-FFF2-40B4-BE49-F238E27FC236}">
                <a16:creationId xmlns="" xmlns:a16="http://schemas.microsoft.com/office/drawing/2014/main" id="{7E72EE70-4FB8-43E1-826C-EF45036B8770}"/>
              </a:ext>
            </a:extLst>
          </p:cNvPr>
          <p:cNvPicPr>
            <a:picLocks noChangeAspect="1" noChangeArrowheads="1"/>
          </p:cNvPicPr>
          <p:nvPr/>
        </p:nvPicPr>
        <p:blipFill>
          <a:blip r:embed="rId12" cstate="print">
            <a:lum bright="70000" contrast="-70000"/>
            <a:extLst>
              <a:ext uri="{28A0092B-C50C-407E-A947-70E740481C1C}">
                <a14:useLocalDpi xmlns="" xmlns:a14="http://schemas.microsoft.com/office/drawing/2010/main" val="0"/>
              </a:ext>
            </a:extLst>
          </a:blip>
          <a:srcRect/>
          <a:stretch>
            <a:fillRect/>
          </a:stretch>
        </p:blipFill>
        <p:spPr bwMode="auto">
          <a:xfrm>
            <a:off x="1629283" y="5286296"/>
            <a:ext cx="1459528" cy="1459528"/>
          </a:xfrm>
          <a:prstGeom prst="rect">
            <a:avLst/>
          </a:prstGeom>
          <a:noFill/>
          <a:extLst>
            <a:ext uri="{909E8E84-426E-40DD-AFC4-6F175D3DCCD1}">
              <a14:hiddenFill xmlns="" xmlns:a14="http://schemas.microsoft.com/office/drawing/2010/main">
                <a:solidFill>
                  <a:srgbClr val="FFFFFF"/>
                </a:solidFill>
              </a14:hiddenFill>
            </a:ext>
          </a:extLst>
        </p:spPr>
      </p:pic>
      <p:sp>
        <p:nvSpPr>
          <p:cNvPr id="39" name="Rettangolo arrotondato 31">
            <a:extLst>
              <a:ext uri="{FF2B5EF4-FFF2-40B4-BE49-F238E27FC236}">
                <a16:creationId xmlns="" xmlns:a16="http://schemas.microsoft.com/office/drawing/2014/main" id="{2B22C17F-5F3C-4B20-AB8A-F27DAFE437C3}"/>
              </a:ext>
            </a:extLst>
          </p:cNvPr>
          <p:cNvSpPr/>
          <p:nvPr/>
        </p:nvSpPr>
        <p:spPr>
          <a:xfrm>
            <a:off x="2988920" y="571556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
        <p:nvSpPr>
          <p:cNvPr id="40" name="Rettangolo arrotondato 31">
            <a:extLst>
              <a:ext uri="{FF2B5EF4-FFF2-40B4-BE49-F238E27FC236}">
                <a16:creationId xmlns="" xmlns:a16="http://schemas.microsoft.com/office/drawing/2014/main" id="{7231830D-7341-41E8-B333-1B9B583C3C71}"/>
              </a:ext>
            </a:extLst>
          </p:cNvPr>
          <p:cNvSpPr/>
          <p:nvPr/>
        </p:nvSpPr>
        <p:spPr>
          <a:xfrm>
            <a:off x="6919047" y="564296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Tree>
    <p:extLst>
      <p:ext uri="{BB962C8B-B14F-4D97-AF65-F5344CB8AC3E}">
        <p14:creationId xmlns="" xmlns:p14="http://schemas.microsoft.com/office/powerpoint/2010/main" val="3429598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1" name="Elaborazione 30">
            <a:extLst>
              <a:ext uri="{FF2B5EF4-FFF2-40B4-BE49-F238E27FC236}">
                <a16:creationId xmlns="" xmlns:a16="http://schemas.microsoft.com/office/drawing/2014/main" id="{12139271-E13E-4B4C-B87B-02CFD1076B64}"/>
              </a:ext>
            </a:extLst>
          </p:cNvPr>
          <p:cNvSpPr/>
          <p:nvPr/>
        </p:nvSpPr>
        <p:spPr>
          <a:xfrm>
            <a:off x="3981450" y="5339561"/>
            <a:ext cx="8210550" cy="1320594"/>
          </a:xfrm>
          <a:prstGeom prst="flowChartProcess">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0" name="Elaborazione 29">
            <a:extLst>
              <a:ext uri="{FF2B5EF4-FFF2-40B4-BE49-F238E27FC236}">
                <a16:creationId xmlns="" xmlns:a16="http://schemas.microsoft.com/office/drawing/2014/main" id="{7C8054B2-35F8-468E-934D-14DFD7E71ADC}"/>
              </a:ext>
            </a:extLst>
          </p:cNvPr>
          <p:cNvSpPr/>
          <p:nvPr/>
        </p:nvSpPr>
        <p:spPr>
          <a:xfrm>
            <a:off x="3981450" y="2707743"/>
            <a:ext cx="8210550" cy="1320594"/>
          </a:xfrm>
          <a:prstGeom prst="flowChartProcess">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9" name="Elaborazione 28">
            <a:extLst>
              <a:ext uri="{FF2B5EF4-FFF2-40B4-BE49-F238E27FC236}">
                <a16:creationId xmlns="" xmlns:a16="http://schemas.microsoft.com/office/drawing/2014/main" id="{13CB01B9-4911-4E4C-857C-E9CCA2A2DCA3}"/>
              </a:ext>
            </a:extLst>
          </p:cNvPr>
          <p:cNvSpPr/>
          <p:nvPr/>
        </p:nvSpPr>
        <p:spPr>
          <a:xfrm>
            <a:off x="3981450" y="1389264"/>
            <a:ext cx="8210550" cy="1320594"/>
          </a:xfrm>
          <a:prstGeom prst="flowChartProcess">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Elaborazione 38">
            <a:extLst>
              <a:ext uri="{FF2B5EF4-FFF2-40B4-BE49-F238E27FC236}">
                <a16:creationId xmlns="" xmlns:a16="http://schemas.microsoft.com/office/drawing/2014/main" id="{81DF519C-F6E8-401F-8B9E-9841F3011B71}"/>
              </a:ext>
            </a:extLst>
          </p:cNvPr>
          <p:cNvSpPr/>
          <p:nvPr/>
        </p:nvSpPr>
        <p:spPr>
          <a:xfrm>
            <a:off x="3981450" y="4018761"/>
            <a:ext cx="8210550" cy="1320594"/>
          </a:xfrm>
          <a:prstGeom prst="flowChartProcess">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13</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61519" y="-29304"/>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L'accesso a internet da casa o dall'ufficio 2/2</a:t>
            </a:r>
          </a:p>
        </p:txBody>
      </p:sp>
      <p:sp>
        <p:nvSpPr>
          <p:cNvPr id="24" name="CasellaDiTesto 23">
            <a:extLst>
              <a:ext uri="{FF2B5EF4-FFF2-40B4-BE49-F238E27FC236}">
                <a16:creationId xmlns="" xmlns:a16="http://schemas.microsoft.com/office/drawing/2014/main" id="{3EB8EA8D-DF8C-4170-A276-9D05D5B576BC}"/>
              </a:ext>
            </a:extLst>
          </p:cNvPr>
          <p:cNvSpPr txBox="1"/>
          <p:nvPr/>
        </p:nvSpPr>
        <p:spPr>
          <a:xfrm>
            <a:off x="5832991" y="1772189"/>
            <a:ext cx="6147170" cy="455189"/>
          </a:xfrm>
          <a:prstGeom prst="rect">
            <a:avLst/>
          </a:prstGeom>
          <a:noFill/>
          <a:ln>
            <a:noFill/>
          </a:ln>
        </p:spPr>
        <p:txBody>
          <a:bodyPr wrap="square" rtlCol="0">
            <a:spAutoFit/>
          </a:bodyPr>
          <a:lstStyle/>
          <a:p>
            <a:pPr lvl="0">
              <a:lnSpc>
                <a:spcPct val="150000"/>
              </a:lnSpc>
            </a:pPr>
            <a:r>
              <a:rPr lang="it-IT" dirty="0" smtClean="0">
                <a:solidFill>
                  <a:schemeClr val="tx2">
                    <a:lumMod val="75000"/>
                  </a:schemeClr>
                </a:solidFill>
              </a:rPr>
              <a:t>WEP</a:t>
            </a:r>
            <a:endParaRPr lang="it-IT" dirty="0">
              <a:solidFill>
                <a:schemeClr val="tx2">
                  <a:lumMod val="75000"/>
                </a:schemeClr>
              </a:solidFill>
            </a:endParaRPr>
          </a:p>
        </p:txBody>
      </p:sp>
      <p:sp>
        <p:nvSpPr>
          <p:cNvPr id="25" name="CasellaDiTesto 24">
            <a:extLst>
              <a:ext uri="{FF2B5EF4-FFF2-40B4-BE49-F238E27FC236}">
                <a16:creationId xmlns="" xmlns:a16="http://schemas.microsoft.com/office/drawing/2014/main" id="{3228FBD9-6C23-4DA2-B4F2-D0A5FE89E812}"/>
              </a:ext>
            </a:extLst>
          </p:cNvPr>
          <p:cNvSpPr txBox="1"/>
          <p:nvPr/>
        </p:nvSpPr>
        <p:spPr>
          <a:xfrm>
            <a:off x="6469216" y="727334"/>
            <a:ext cx="4564566"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Gli standard 802.1X definita </a:t>
            </a:r>
            <a:r>
              <a:rPr lang="it-IT" sz="2000" b="1" dirty="0" smtClean="0">
                <a:latin typeface="Tempus Sans ITC" panose="04020404030D07020202" pitchFamily="82" charset="0"/>
                <a:cs typeface="Gisha" panose="020B0502040204020203" pitchFamily="34" charset="-79"/>
              </a:rPr>
              <a:t>dall’IEEE</a:t>
            </a:r>
            <a:r>
              <a:rPr lang="it-IT" sz="2000" b="1" dirty="0">
                <a:latin typeface="Tempus Sans ITC" panose="04020404030D07020202" pitchFamily="82" charset="0"/>
                <a:cs typeface="Gisha" panose="020B0502040204020203" pitchFamily="34" charset="-79"/>
              </a:rPr>
              <a:t>:</a:t>
            </a:r>
          </a:p>
        </p:txBody>
      </p:sp>
      <p:sp>
        <p:nvSpPr>
          <p:cNvPr id="26" name="Goccia 25">
            <a:extLst>
              <a:ext uri="{FF2B5EF4-FFF2-40B4-BE49-F238E27FC236}">
                <a16:creationId xmlns="" xmlns:a16="http://schemas.microsoft.com/office/drawing/2014/main" id="{CAACC758-F1BB-41E1-A77A-2FC8748E68BC}"/>
              </a:ext>
            </a:extLst>
          </p:cNvPr>
          <p:cNvSpPr/>
          <p:nvPr/>
        </p:nvSpPr>
        <p:spPr>
          <a:xfrm rot="2700000">
            <a:off x="4756097" y="1642841"/>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5" name="CasellaDiTesto 4">
            <a:extLst>
              <a:ext uri="{FF2B5EF4-FFF2-40B4-BE49-F238E27FC236}">
                <a16:creationId xmlns="" xmlns:a16="http://schemas.microsoft.com/office/drawing/2014/main" id="{4F03E267-78D8-4FDC-B980-AF491ADBC503}"/>
              </a:ext>
            </a:extLst>
          </p:cNvPr>
          <p:cNvSpPr txBox="1"/>
          <p:nvPr/>
        </p:nvSpPr>
        <p:spPr>
          <a:xfrm>
            <a:off x="5012923" y="1890907"/>
            <a:ext cx="441146" cy="369332"/>
          </a:xfrm>
          <a:prstGeom prst="rect">
            <a:avLst/>
          </a:prstGeom>
          <a:noFill/>
        </p:spPr>
        <p:txBody>
          <a:bodyPr wrap="none" rtlCol="0">
            <a:spAutoFit/>
          </a:bodyPr>
          <a:lstStyle/>
          <a:p>
            <a:r>
              <a:rPr lang="it-IT" b="1" dirty="0"/>
              <a:t>01</a:t>
            </a:r>
          </a:p>
        </p:txBody>
      </p:sp>
      <p:sp>
        <p:nvSpPr>
          <p:cNvPr id="28" name="CasellaDiTesto 27">
            <a:extLst>
              <a:ext uri="{FF2B5EF4-FFF2-40B4-BE49-F238E27FC236}">
                <a16:creationId xmlns="" xmlns:a16="http://schemas.microsoft.com/office/drawing/2014/main" id="{FEF8E2AC-7B3C-440B-B78F-4C1DB6890EAF}"/>
              </a:ext>
            </a:extLst>
          </p:cNvPr>
          <p:cNvSpPr txBox="1"/>
          <p:nvPr/>
        </p:nvSpPr>
        <p:spPr>
          <a:xfrm>
            <a:off x="5858089" y="3102220"/>
            <a:ext cx="6147170" cy="455189"/>
          </a:xfrm>
          <a:prstGeom prst="rect">
            <a:avLst/>
          </a:prstGeom>
          <a:noFill/>
        </p:spPr>
        <p:txBody>
          <a:bodyPr wrap="square" rtlCol="0">
            <a:spAutoFit/>
          </a:bodyPr>
          <a:lstStyle/>
          <a:p>
            <a:pPr lvl="0">
              <a:lnSpc>
                <a:spcPct val="150000"/>
              </a:lnSpc>
            </a:pPr>
            <a:r>
              <a:rPr lang="it-IT" dirty="0" smtClean="0">
                <a:solidFill>
                  <a:schemeClr val="tx2">
                    <a:lumMod val="75000"/>
                  </a:schemeClr>
                </a:solidFill>
              </a:rPr>
              <a:t>WAP</a:t>
            </a:r>
            <a:endParaRPr lang="it-IT" dirty="0">
              <a:solidFill>
                <a:schemeClr val="tx2">
                  <a:lumMod val="75000"/>
                </a:schemeClr>
              </a:solidFill>
            </a:endParaRPr>
          </a:p>
        </p:txBody>
      </p:sp>
      <p:sp>
        <p:nvSpPr>
          <p:cNvPr id="32" name="Goccia 31">
            <a:extLst>
              <a:ext uri="{FF2B5EF4-FFF2-40B4-BE49-F238E27FC236}">
                <a16:creationId xmlns="" xmlns:a16="http://schemas.microsoft.com/office/drawing/2014/main" id="{82009CDE-E001-48ED-ABC6-0C88C46E8072}"/>
              </a:ext>
            </a:extLst>
          </p:cNvPr>
          <p:cNvSpPr/>
          <p:nvPr/>
        </p:nvSpPr>
        <p:spPr>
          <a:xfrm rot="2700000">
            <a:off x="4770378" y="2977226"/>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3" name="CasellaDiTesto 32">
            <a:extLst>
              <a:ext uri="{FF2B5EF4-FFF2-40B4-BE49-F238E27FC236}">
                <a16:creationId xmlns="" xmlns:a16="http://schemas.microsoft.com/office/drawing/2014/main" id="{BB2FBD3C-A2FF-41DF-BA66-A01CDC2373A3}"/>
              </a:ext>
            </a:extLst>
          </p:cNvPr>
          <p:cNvSpPr txBox="1"/>
          <p:nvPr/>
        </p:nvSpPr>
        <p:spPr>
          <a:xfrm>
            <a:off x="5027724" y="3204102"/>
            <a:ext cx="444352" cy="369332"/>
          </a:xfrm>
          <a:prstGeom prst="rect">
            <a:avLst/>
          </a:prstGeom>
          <a:noFill/>
        </p:spPr>
        <p:txBody>
          <a:bodyPr wrap="none" rtlCol="0">
            <a:spAutoFit/>
          </a:bodyPr>
          <a:lstStyle/>
          <a:p>
            <a:r>
              <a:rPr lang="it-IT" b="1" dirty="0"/>
              <a:t>02</a:t>
            </a:r>
          </a:p>
        </p:txBody>
      </p:sp>
      <p:sp>
        <p:nvSpPr>
          <p:cNvPr id="34" name="Goccia 33">
            <a:extLst>
              <a:ext uri="{FF2B5EF4-FFF2-40B4-BE49-F238E27FC236}">
                <a16:creationId xmlns="" xmlns:a16="http://schemas.microsoft.com/office/drawing/2014/main" id="{7F480DCC-4937-40D8-8024-28BADE538C7B}"/>
              </a:ext>
            </a:extLst>
          </p:cNvPr>
          <p:cNvSpPr/>
          <p:nvPr/>
        </p:nvSpPr>
        <p:spPr>
          <a:xfrm rot="2700000">
            <a:off x="4770379" y="428723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35" name="CasellaDiTesto 34">
            <a:extLst>
              <a:ext uri="{FF2B5EF4-FFF2-40B4-BE49-F238E27FC236}">
                <a16:creationId xmlns="" xmlns:a16="http://schemas.microsoft.com/office/drawing/2014/main" id="{BFB4ED59-9EED-43BE-918C-0094623615A2}"/>
              </a:ext>
            </a:extLst>
          </p:cNvPr>
          <p:cNvSpPr txBox="1"/>
          <p:nvPr/>
        </p:nvSpPr>
        <p:spPr>
          <a:xfrm>
            <a:off x="5000540" y="4544302"/>
            <a:ext cx="444352" cy="369332"/>
          </a:xfrm>
          <a:prstGeom prst="rect">
            <a:avLst/>
          </a:prstGeom>
          <a:noFill/>
        </p:spPr>
        <p:txBody>
          <a:bodyPr wrap="none" rtlCol="0">
            <a:spAutoFit/>
          </a:bodyPr>
          <a:lstStyle/>
          <a:p>
            <a:r>
              <a:rPr lang="it-IT" b="1" dirty="0"/>
              <a:t>03</a:t>
            </a:r>
          </a:p>
        </p:txBody>
      </p:sp>
      <p:sp>
        <p:nvSpPr>
          <p:cNvPr id="36" name="CasellaDiTesto 35">
            <a:extLst>
              <a:ext uri="{FF2B5EF4-FFF2-40B4-BE49-F238E27FC236}">
                <a16:creationId xmlns="" xmlns:a16="http://schemas.microsoft.com/office/drawing/2014/main" id="{0B08ECD6-0F0A-4518-BAB0-BA8970884835}"/>
              </a:ext>
            </a:extLst>
          </p:cNvPr>
          <p:cNvSpPr txBox="1"/>
          <p:nvPr/>
        </p:nvSpPr>
        <p:spPr>
          <a:xfrm>
            <a:off x="5883792" y="4331693"/>
            <a:ext cx="6147170" cy="455189"/>
          </a:xfrm>
          <a:prstGeom prst="rect">
            <a:avLst/>
          </a:prstGeom>
          <a:noFill/>
        </p:spPr>
        <p:txBody>
          <a:bodyPr wrap="square" rtlCol="0">
            <a:spAutoFit/>
          </a:bodyPr>
          <a:lstStyle/>
          <a:p>
            <a:pPr lvl="0">
              <a:lnSpc>
                <a:spcPct val="150000"/>
              </a:lnSpc>
            </a:pPr>
            <a:r>
              <a:rPr lang="it-IT" dirty="0" smtClean="0">
                <a:solidFill>
                  <a:schemeClr val="tx2">
                    <a:lumMod val="75000"/>
                  </a:schemeClr>
                </a:solidFill>
              </a:rPr>
              <a:t>WAP2</a:t>
            </a:r>
            <a:endParaRPr lang="it-IT" dirty="0">
              <a:solidFill>
                <a:schemeClr val="tx2">
                  <a:lumMod val="75000"/>
                </a:schemeClr>
              </a:solidFill>
            </a:endParaRPr>
          </a:p>
        </p:txBody>
      </p:sp>
      <p:sp>
        <p:nvSpPr>
          <p:cNvPr id="4" name="Dati memorizzati 3">
            <a:extLst>
              <a:ext uri="{FF2B5EF4-FFF2-40B4-BE49-F238E27FC236}">
                <a16:creationId xmlns="" xmlns:a16="http://schemas.microsoft.com/office/drawing/2014/main" id="{A323F6F1-2450-45C6-9371-19A2AE8D7880}"/>
              </a:ext>
            </a:extLst>
          </p:cNvPr>
          <p:cNvSpPr/>
          <p:nvPr/>
        </p:nvSpPr>
        <p:spPr>
          <a:xfrm>
            <a:off x="-1097280" y="455930"/>
            <a:ext cx="6521852" cy="6402070"/>
          </a:xfrm>
          <a:prstGeom prst="flowChartOnlineStorage">
            <a:avLst/>
          </a:prstGeom>
          <a:blipFill dpi="0" rotWithShape="1">
            <a:blip r:embed="rId3" cstate="print"/>
            <a:srcRect/>
            <a:stretch>
              <a:fillRect l="16732" t="209" r="-2970" b="-220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27" name="Rettangolo 26">
            <a:extLst>
              <a:ext uri="{FF2B5EF4-FFF2-40B4-BE49-F238E27FC236}">
                <a16:creationId xmlns="" xmlns:a16="http://schemas.microsoft.com/office/drawing/2014/main" id="{44ADC6B7-EE1E-4C66-8F14-10F6285C54C5}"/>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https://pixabay.com/it/portatile-mani-umane-tastiera-820274/</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Popup relativo a testo 2</a:t>
            </a:r>
          </a:p>
        </p:txBody>
      </p:sp>
      <p:sp>
        <p:nvSpPr>
          <p:cNvPr id="37" name="Goccia 36">
            <a:extLst>
              <a:ext uri="{FF2B5EF4-FFF2-40B4-BE49-F238E27FC236}">
                <a16:creationId xmlns="" xmlns:a16="http://schemas.microsoft.com/office/drawing/2014/main" id="{907268FB-E233-4BA3-BF92-5621116828A8}"/>
              </a:ext>
            </a:extLst>
          </p:cNvPr>
          <p:cNvSpPr/>
          <p:nvPr/>
        </p:nvSpPr>
        <p:spPr>
          <a:xfrm rot="2700000">
            <a:off x="4821179" y="5496272"/>
            <a:ext cx="886442" cy="865462"/>
          </a:xfrm>
          <a:prstGeom prst="teardrop">
            <a:avLst/>
          </a:prstGeom>
          <a:solidFill>
            <a:schemeClr val="bg1">
              <a:lumMod val="85000"/>
              <a:lumOff val="1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b="1" dirty="0"/>
          </a:p>
        </p:txBody>
      </p:sp>
      <p:sp>
        <p:nvSpPr>
          <p:cNvPr id="40" name="CasellaDiTesto 39">
            <a:extLst>
              <a:ext uri="{FF2B5EF4-FFF2-40B4-BE49-F238E27FC236}">
                <a16:creationId xmlns="" xmlns:a16="http://schemas.microsoft.com/office/drawing/2014/main" id="{3484D9F8-8B5E-46C7-A6ED-FC196C5F76BF}"/>
              </a:ext>
            </a:extLst>
          </p:cNvPr>
          <p:cNvSpPr txBox="1"/>
          <p:nvPr/>
        </p:nvSpPr>
        <p:spPr>
          <a:xfrm>
            <a:off x="5051340" y="5753342"/>
            <a:ext cx="444352" cy="369332"/>
          </a:xfrm>
          <a:prstGeom prst="rect">
            <a:avLst/>
          </a:prstGeom>
          <a:noFill/>
        </p:spPr>
        <p:txBody>
          <a:bodyPr wrap="none" rtlCol="0">
            <a:spAutoFit/>
          </a:bodyPr>
          <a:lstStyle/>
          <a:p>
            <a:r>
              <a:rPr lang="it-IT" b="1" dirty="0"/>
              <a:t>04</a:t>
            </a:r>
          </a:p>
        </p:txBody>
      </p:sp>
      <p:sp>
        <p:nvSpPr>
          <p:cNvPr id="41" name="CasellaDiTesto 40">
            <a:extLst>
              <a:ext uri="{FF2B5EF4-FFF2-40B4-BE49-F238E27FC236}">
                <a16:creationId xmlns="" xmlns:a16="http://schemas.microsoft.com/office/drawing/2014/main" id="{B8D74A87-29BB-4BF3-A6D1-EC9CA42B7678}"/>
              </a:ext>
            </a:extLst>
          </p:cNvPr>
          <p:cNvSpPr txBox="1"/>
          <p:nvPr/>
        </p:nvSpPr>
        <p:spPr>
          <a:xfrm>
            <a:off x="5983311" y="5662846"/>
            <a:ext cx="6147170" cy="455189"/>
          </a:xfrm>
          <a:prstGeom prst="rect">
            <a:avLst/>
          </a:prstGeom>
          <a:noFill/>
        </p:spPr>
        <p:txBody>
          <a:bodyPr wrap="square" rtlCol="0">
            <a:spAutoFit/>
          </a:bodyPr>
          <a:lstStyle/>
          <a:p>
            <a:pPr lvl="0">
              <a:lnSpc>
                <a:spcPct val="150000"/>
              </a:lnSpc>
            </a:pPr>
            <a:r>
              <a:rPr lang="it-IT" dirty="0">
                <a:solidFill>
                  <a:schemeClr val="tx2">
                    <a:lumMod val="75000"/>
                  </a:schemeClr>
                </a:solidFill>
              </a:rPr>
              <a:t>Wi-Fi con accesso a due fattori</a:t>
            </a:r>
          </a:p>
        </p:txBody>
      </p:sp>
      <p:sp>
        <p:nvSpPr>
          <p:cNvPr id="45" name="Rettangolo arrotondato 31">
            <a:extLst>
              <a:ext uri="{FF2B5EF4-FFF2-40B4-BE49-F238E27FC236}">
                <a16:creationId xmlns="" xmlns:a16="http://schemas.microsoft.com/office/drawing/2014/main" id="{AA77EA55-7630-46C3-BDCC-D907E83166EB}"/>
              </a:ext>
            </a:extLst>
          </p:cNvPr>
          <p:cNvSpPr/>
          <p:nvPr/>
        </p:nvSpPr>
        <p:spPr>
          <a:xfrm>
            <a:off x="4203048" y="179472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46" name="Rettangolo arrotondato 31">
            <a:extLst>
              <a:ext uri="{FF2B5EF4-FFF2-40B4-BE49-F238E27FC236}">
                <a16:creationId xmlns="" xmlns:a16="http://schemas.microsoft.com/office/drawing/2014/main" id="{093B805B-D954-4567-A74D-514E3A12BF58}"/>
              </a:ext>
            </a:extLst>
          </p:cNvPr>
          <p:cNvSpPr/>
          <p:nvPr/>
        </p:nvSpPr>
        <p:spPr>
          <a:xfrm>
            <a:off x="4158460" y="313243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47" name="Rettangolo arrotondato 31">
            <a:extLst>
              <a:ext uri="{FF2B5EF4-FFF2-40B4-BE49-F238E27FC236}">
                <a16:creationId xmlns="" xmlns:a16="http://schemas.microsoft.com/office/drawing/2014/main" id="{DD92531F-CADF-4DCA-B9FC-622525A79BEF}"/>
              </a:ext>
            </a:extLst>
          </p:cNvPr>
          <p:cNvSpPr/>
          <p:nvPr/>
        </p:nvSpPr>
        <p:spPr>
          <a:xfrm>
            <a:off x="4120538" y="442486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49" name="Rettangolo arrotondato 31">
            <a:extLst>
              <a:ext uri="{FF2B5EF4-FFF2-40B4-BE49-F238E27FC236}">
                <a16:creationId xmlns="" xmlns:a16="http://schemas.microsoft.com/office/drawing/2014/main" id="{AD361DE8-7EDB-489A-A871-5CA70988B1D9}"/>
              </a:ext>
            </a:extLst>
          </p:cNvPr>
          <p:cNvSpPr/>
          <p:nvPr/>
        </p:nvSpPr>
        <p:spPr>
          <a:xfrm>
            <a:off x="4185788" y="573587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pic>
        <p:nvPicPr>
          <p:cNvPr id="42" name="Immagine 41">
            <a:extLst>
              <a:ext uri="{FF2B5EF4-FFF2-40B4-BE49-F238E27FC236}">
                <a16:creationId xmlns="" xmlns:a16="http://schemas.microsoft.com/office/drawing/2014/main" id="{BD0FB4FD-ACC8-403D-9E4D-A5264C95EA6C}"/>
              </a:ext>
            </a:extLst>
          </p:cNvPr>
          <p:cNvPicPr>
            <a:picLocks noChangeAspect="1"/>
          </p:cNvPicPr>
          <p:nvPr/>
        </p:nvPicPr>
        <p:blipFill>
          <a:blip r:embed="rId5" cstate="print">
            <a:lum bright="70000" contrast="-70000"/>
            <a:extLst>
              <a:ext uri="{28A0092B-C50C-407E-A947-70E740481C1C}">
                <a14:useLocalDpi xmlns="" xmlns:a14="http://schemas.microsoft.com/office/drawing/2010/main" val="0"/>
              </a:ext>
            </a:extLst>
          </a:blip>
          <a:stretch>
            <a:fillRect/>
          </a:stretch>
        </p:blipFill>
        <p:spPr>
          <a:xfrm>
            <a:off x="11425230" y="3156504"/>
            <a:ext cx="537635" cy="537635"/>
          </a:xfrm>
          <a:prstGeom prst="rect">
            <a:avLst/>
          </a:prstGeom>
        </p:spPr>
      </p:pic>
      <p:sp>
        <p:nvSpPr>
          <p:cNvPr id="50" name="CasellaDiTesto 49">
            <a:extLst>
              <a:ext uri="{FF2B5EF4-FFF2-40B4-BE49-F238E27FC236}">
                <a16:creationId xmlns="" xmlns:a16="http://schemas.microsoft.com/office/drawing/2014/main" id="{00006E72-C795-459F-97B1-548FF5336785}"/>
              </a:ext>
            </a:extLst>
          </p:cNvPr>
          <p:cNvSpPr txBox="1"/>
          <p:nvPr/>
        </p:nvSpPr>
        <p:spPr>
          <a:xfrm>
            <a:off x="6764494" y="6589801"/>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
        <p:nvSpPr>
          <p:cNvPr id="38" name="Rettangolo arrotondato 31">
            <a:extLst>
              <a:ext uri="{FF2B5EF4-FFF2-40B4-BE49-F238E27FC236}">
                <a16:creationId xmlns="" xmlns:a16="http://schemas.microsoft.com/office/drawing/2014/main" id="{67020E19-1CD5-4E5D-AF66-20DD83BFD8AF}"/>
              </a:ext>
            </a:extLst>
          </p:cNvPr>
          <p:cNvSpPr/>
          <p:nvPr/>
        </p:nvSpPr>
        <p:spPr>
          <a:xfrm>
            <a:off x="5983311" y="646664"/>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Tree>
    <p:extLst>
      <p:ext uri="{BB962C8B-B14F-4D97-AF65-F5344CB8AC3E}">
        <p14:creationId xmlns="" xmlns:p14="http://schemas.microsoft.com/office/powerpoint/2010/main" val="4294381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 xmlns:a16="http://schemas.microsoft.com/office/drawing/2014/main" id="{D196522F-FD5B-4D98-8E11-918D3F154707}"/>
              </a:ext>
            </a:extLst>
          </p:cNvPr>
          <p:cNvSpPr/>
          <p:nvPr/>
        </p:nvSpPr>
        <p:spPr>
          <a:xfrm>
            <a:off x="31060" y="635715"/>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it-IT" sz="1600" dirty="0">
                <a:solidFill>
                  <a:prstClr val="white"/>
                </a:solidFill>
                <a:latin typeface="Microsoft Yi Baiti" panose="03000500000000000000" pitchFamily="66" charset="0"/>
                <a:ea typeface="Microsoft Yi Baiti" panose="03000500000000000000" pitchFamily="66" charset="0"/>
              </a:rPr>
              <a:t>14</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L'accesso a Internet in viaggio</a:t>
            </a:r>
          </a:p>
        </p:txBody>
      </p:sp>
      <p:sp>
        <p:nvSpPr>
          <p:cNvPr id="13" name="Documento 12">
            <a:extLst>
              <a:ext uri="{FF2B5EF4-FFF2-40B4-BE49-F238E27FC236}">
                <a16:creationId xmlns=""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cstate="print">
              <a:alphaModFix amt="99000"/>
            </a:blip>
            <a:srcRect/>
            <a:stretch>
              <a:fillRect l="-960" r="-37548" b="-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ttangolo 16">
            <a:extLst>
              <a:ext uri="{FF2B5EF4-FFF2-40B4-BE49-F238E27FC236}">
                <a16:creationId xmlns="" xmlns:a16="http://schemas.microsoft.com/office/drawing/2014/main" id="{ACAA8D01-21AE-4135-8469-791D7CBC3AD4}"/>
              </a:ext>
            </a:extLst>
          </p:cNvPr>
          <p:cNvSpPr/>
          <p:nvPr/>
        </p:nvSpPr>
        <p:spPr>
          <a:xfrm>
            <a:off x="220115" y="1035828"/>
            <a:ext cx="7459450" cy="455189"/>
          </a:xfrm>
          <a:prstGeom prst="rect">
            <a:avLst/>
          </a:prstGeom>
        </p:spPr>
        <p:txBody>
          <a:bodyPr wrap="square">
            <a:spAutoFit/>
          </a:bodyPr>
          <a:lstStyle/>
          <a:p>
            <a:pPr lvl="0">
              <a:lnSpc>
                <a:spcPct val="150000"/>
              </a:lnSpc>
            </a:pPr>
            <a:r>
              <a:rPr lang="it-IT" dirty="0">
                <a:solidFill>
                  <a:srgbClr val="EBEBEB">
                    <a:lumMod val="75000"/>
                  </a:srgbClr>
                </a:solidFill>
              </a:rPr>
              <a:t>Le reti aperte comportano dei rischi in quanto non protette. </a:t>
            </a:r>
          </a:p>
        </p:txBody>
      </p:sp>
      <p:sp>
        <p:nvSpPr>
          <p:cNvPr id="4" name="Rettangolo 3">
            <a:extLst>
              <a:ext uri="{FF2B5EF4-FFF2-40B4-BE49-F238E27FC236}">
                <a16:creationId xmlns=""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https://pixabay.com/it/computer-business-wifi-informazioni-3596169/</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Icona</a:t>
            </a:r>
          </a:p>
          <a:p>
            <a:pPr lvl="0"/>
            <a:r>
              <a:rPr lang="it-IT" sz="1600" dirty="0">
                <a:solidFill>
                  <a:srgbClr val="1E5155">
                    <a:lumMod val="75000"/>
                  </a:srgbClr>
                </a:solidFill>
                <a:hlinkClick r:id="rId5"/>
              </a:rPr>
              <a:t>https://pixabay.com/it/wifi-wlan-free-wifi-zone-2604577/</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Icona</a:t>
            </a:r>
          </a:p>
          <a:p>
            <a:pPr lvl="0"/>
            <a:r>
              <a:rPr lang="it-IT" sz="1600" dirty="0">
                <a:solidFill>
                  <a:srgbClr val="1E5155">
                    <a:lumMod val="75000"/>
                  </a:srgbClr>
                </a:solidFill>
              </a:rPr>
              <a:t>https://pixabay.com/it/mail-ricevere-posta-elettronica-27338/</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 xmlns:a16="http://schemas.microsoft.com/office/drawing/2014/main" id="{AE01C165-6C65-4A3E-8F43-8D5C49BB5DA5}"/>
              </a:ext>
            </a:extLst>
          </p:cNvPr>
          <p:cNvSpPr txBox="1"/>
          <p:nvPr/>
        </p:nvSpPr>
        <p:spPr>
          <a:xfrm>
            <a:off x="209401" y="620735"/>
            <a:ext cx="4260597"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Tx/>
              <a:buFontTx/>
              <a:buNone/>
              <a:tabLst/>
              <a:defRPr/>
            </a:pP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Il pericolo delle reti aperte in viaggio</a:t>
            </a:r>
          </a:p>
        </p:txBody>
      </p:sp>
      <p:pic>
        <p:nvPicPr>
          <p:cNvPr id="27" name="Immagine 26">
            <a:extLst>
              <a:ext uri="{FF2B5EF4-FFF2-40B4-BE49-F238E27FC236}">
                <a16:creationId xmlns="" xmlns:a16="http://schemas.microsoft.com/office/drawing/2014/main" id="{0A3F844A-3B20-462B-8644-6E7AC680BEF4}"/>
              </a:ext>
            </a:extLst>
          </p:cNvPr>
          <p:cNvPicPr>
            <a:picLocks noChangeAspect="1"/>
          </p:cNvPicPr>
          <p:nvPr/>
        </p:nvPicPr>
        <p:blipFill>
          <a:blip r:embed="rId6" cstate="print">
            <a:extLst>
              <a:ext uri="{BEBA8EAE-BF5A-486C-A8C5-ECC9F3942E4B}">
                <a14:imgProps xmlns="" xmlns:a14="http://schemas.microsoft.com/office/drawing/2010/main">
                  <a14:imgLayer r:embed="rId7">
                    <a14:imgEffect>
                      <a14:brightnessContrast bright="-40000" contrast="40000"/>
                    </a14:imgEffect>
                  </a14:imgLayer>
                </a14:imgProps>
              </a:ext>
              <a:ext uri="{28A0092B-C50C-407E-A947-70E740481C1C}">
                <a14:useLocalDpi xmlns="" xmlns:a14="http://schemas.microsoft.com/office/drawing/2010/main" val="0"/>
              </a:ext>
            </a:extLst>
          </a:blip>
          <a:stretch>
            <a:fillRect/>
          </a:stretch>
        </p:blipFill>
        <p:spPr>
          <a:xfrm>
            <a:off x="2150997" y="1850748"/>
            <a:ext cx="1481457" cy="2274303"/>
          </a:xfrm>
          <a:prstGeom prst="rect">
            <a:avLst/>
          </a:prstGeom>
        </p:spPr>
      </p:pic>
      <p:pic>
        <p:nvPicPr>
          <p:cNvPr id="3" name="Immagine 2">
            <a:extLst>
              <a:ext uri="{FF2B5EF4-FFF2-40B4-BE49-F238E27FC236}">
                <a16:creationId xmlns="" xmlns:a16="http://schemas.microsoft.com/office/drawing/2014/main" id="{48AD7B4D-9375-4F37-832A-2B441A59E1EB}"/>
              </a:ext>
            </a:extLst>
          </p:cNvPr>
          <p:cNvPicPr>
            <a:picLocks noChangeAspect="1"/>
          </p:cNvPicPr>
          <p:nvPr/>
        </p:nvPicPr>
        <p:blipFill rotWithShape="1">
          <a:blip r:embed="rId8" cstate="print">
            <a:extLst>
              <a:ext uri="{28A0092B-C50C-407E-A947-70E740481C1C}">
                <a14:useLocalDpi xmlns="" xmlns:a14="http://schemas.microsoft.com/office/drawing/2010/main" val="0"/>
              </a:ext>
            </a:extLst>
          </a:blip>
          <a:srcRect l="67894" b="45160"/>
          <a:stretch/>
        </p:blipFill>
        <p:spPr>
          <a:xfrm>
            <a:off x="4475730" y="1945286"/>
            <a:ext cx="1481457" cy="2075075"/>
          </a:xfrm>
          <a:prstGeom prst="rect">
            <a:avLst/>
          </a:prstGeom>
        </p:spPr>
      </p:pic>
      <p:sp>
        <p:nvSpPr>
          <p:cNvPr id="5" name="CasellaDiTesto 4">
            <a:extLst>
              <a:ext uri="{FF2B5EF4-FFF2-40B4-BE49-F238E27FC236}">
                <a16:creationId xmlns="" xmlns:a16="http://schemas.microsoft.com/office/drawing/2014/main" id="{1951A02D-CF91-4ECD-9A66-145AA3A7BDDE}"/>
              </a:ext>
            </a:extLst>
          </p:cNvPr>
          <p:cNvSpPr txBox="1"/>
          <p:nvPr/>
        </p:nvSpPr>
        <p:spPr>
          <a:xfrm>
            <a:off x="4585568" y="1883312"/>
            <a:ext cx="1757040" cy="2400657"/>
          </a:xfrm>
          <a:prstGeom prst="rect">
            <a:avLst/>
          </a:prstGeom>
          <a:noFill/>
        </p:spPr>
        <p:txBody>
          <a:bodyPr wrap="square" rtlCol="0">
            <a:spAutoFit/>
          </a:bodyPr>
          <a:lstStyle/>
          <a:p>
            <a:r>
              <a:rPr lang="it-IT" sz="15000" dirty="0"/>
              <a:t>X</a:t>
            </a:r>
          </a:p>
        </p:txBody>
      </p:sp>
      <p:sp>
        <p:nvSpPr>
          <p:cNvPr id="34" name="CasellaDiTesto 33">
            <a:extLst>
              <a:ext uri="{FF2B5EF4-FFF2-40B4-BE49-F238E27FC236}">
                <a16:creationId xmlns="" xmlns:a16="http://schemas.microsoft.com/office/drawing/2014/main" id="{C1D5BE12-CD05-47F3-A8A1-AD25B19E83BD}"/>
              </a:ext>
            </a:extLst>
          </p:cNvPr>
          <p:cNvSpPr txBox="1"/>
          <p:nvPr/>
        </p:nvSpPr>
        <p:spPr>
          <a:xfrm>
            <a:off x="162485" y="4206990"/>
            <a:ext cx="4770462"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Tx/>
              <a:buFontTx/>
              <a:buNone/>
              <a:tabLst/>
              <a:defRPr/>
            </a:pPr>
            <a:r>
              <a:rPr kumimoji="0" lang="it-IT" sz="2000" b="1" i="0" u="none" strike="noStrike" kern="1200" cap="none" spc="0" normalizeH="0" baseline="0" noProof="0" dirty="0" smtClean="0">
                <a:ln>
                  <a:noFill/>
                </a:ln>
                <a:effectLst/>
                <a:uLnTx/>
                <a:uFillTx/>
                <a:latin typeface="Tempus Sans ITC" panose="04020404030D07020202" pitchFamily="82" charset="0"/>
                <a:ea typeface="+mn-ea"/>
                <a:cs typeface="Gisha" panose="020B0502040204020203" pitchFamily="34" charset="-79"/>
              </a:rPr>
              <a:t>Gli </a:t>
            </a: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utenti, come possono proteggersi?</a:t>
            </a:r>
          </a:p>
        </p:txBody>
      </p:sp>
      <p:sp>
        <p:nvSpPr>
          <p:cNvPr id="40" name="Rettangolo 39">
            <a:extLst>
              <a:ext uri="{FF2B5EF4-FFF2-40B4-BE49-F238E27FC236}">
                <a16:creationId xmlns="" xmlns:a16="http://schemas.microsoft.com/office/drawing/2014/main" id="{6A42CB88-C577-44F3-A05A-EEB3DC0B85CB}"/>
              </a:ext>
            </a:extLst>
          </p:cNvPr>
          <p:cNvSpPr/>
          <p:nvPr/>
        </p:nvSpPr>
        <p:spPr>
          <a:xfrm>
            <a:off x="169222" y="4521030"/>
            <a:ext cx="7459450" cy="455189"/>
          </a:xfrm>
          <a:prstGeom prst="rect">
            <a:avLst/>
          </a:prstGeom>
        </p:spPr>
        <p:txBody>
          <a:bodyPr wrap="square">
            <a:spAutoFit/>
          </a:bodyPr>
          <a:lstStyle/>
          <a:p>
            <a:pPr lvl="0">
              <a:lnSpc>
                <a:spcPct val="150000"/>
              </a:lnSpc>
            </a:pPr>
            <a:r>
              <a:rPr lang="it-IT" dirty="0">
                <a:solidFill>
                  <a:srgbClr val="EBEBEB">
                    <a:lumMod val="75000"/>
                  </a:srgbClr>
                </a:solidFill>
              </a:rPr>
              <a:t>Creare una VPN su connessioni aperte. </a:t>
            </a:r>
          </a:p>
        </p:txBody>
      </p:sp>
      <p:sp>
        <p:nvSpPr>
          <p:cNvPr id="42" name="CasellaDiTesto 41">
            <a:extLst>
              <a:ext uri="{FF2B5EF4-FFF2-40B4-BE49-F238E27FC236}">
                <a16:creationId xmlns="" xmlns:a16="http://schemas.microsoft.com/office/drawing/2014/main" id="{20CEB55E-19CD-4395-B51D-CAF3AB0E153B}"/>
              </a:ext>
            </a:extLst>
          </p:cNvPr>
          <p:cNvSpPr txBox="1"/>
          <p:nvPr/>
        </p:nvSpPr>
        <p:spPr>
          <a:xfrm>
            <a:off x="169222" y="5273622"/>
            <a:ext cx="4260597"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Tx/>
              <a:buFontTx/>
              <a:buNone/>
              <a:tabLst/>
              <a:defRPr/>
            </a:pP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Ma non è così facile….</a:t>
            </a:r>
          </a:p>
        </p:txBody>
      </p:sp>
      <p:sp>
        <p:nvSpPr>
          <p:cNvPr id="43" name="Rettangolo 42">
            <a:extLst>
              <a:ext uri="{FF2B5EF4-FFF2-40B4-BE49-F238E27FC236}">
                <a16:creationId xmlns="" xmlns:a16="http://schemas.microsoft.com/office/drawing/2014/main" id="{90D9FECD-68B6-4B81-8B35-F1FF96B4208D}"/>
              </a:ext>
            </a:extLst>
          </p:cNvPr>
          <p:cNvSpPr/>
          <p:nvPr/>
        </p:nvSpPr>
        <p:spPr>
          <a:xfrm>
            <a:off x="127881" y="5681249"/>
            <a:ext cx="6465424" cy="870688"/>
          </a:xfrm>
          <a:prstGeom prst="rect">
            <a:avLst/>
          </a:prstGeom>
        </p:spPr>
        <p:txBody>
          <a:bodyPr wrap="square">
            <a:spAutoFit/>
          </a:bodyPr>
          <a:lstStyle/>
          <a:p>
            <a:pPr lvl="0">
              <a:lnSpc>
                <a:spcPct val="150000"/>
              </a:lnSpc>
            </a:pPr>
            <a:r>
              <a:rPr lang="it-IT" dirty="0">
                <a:solidFill>
                  <a:srgbClr val="EBEBEB">
                    <a:lumMod val="75000"/>
                  </a:srgbClr>
                </a:solidFill>
              </a:rPr>
              <a:t>I device trasmettono o ricevono dati in background quando sono collegati a una rete wireless.</a:t>
            </a:r>
          </a:p>
        </p:txBody>
      </p:sp>
      <p:pic>
        <p:nvPicPr>
          <p:cNvPr id="7" name="Immagine 6">
            <a:extLst>
              <a:ext uri="{FF2B5EF4-FFF2-40B4-BE49-F238E27FC236}">
                <a16:creationId xmlns="" xmlns:a16="http://schemas.microsoft.com/office/drawing/2014/main" id="{5AB832CF-283F-4FA4-9B22-802A0E4FAC14}"/>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6566673" y="5131065"/>
            <a:ext cx="1462367" cy="1454288"/>
          </a:xfrm>
          <a:prstGeom prst="rect">
            <a:avLst/>
          </a:prstGeom>
        </p:spPr>
      </p:pic>
      <p:sp>
        <p:nvSpPr>
          <p:cNvPr id="44" name="Rettangolo arrotondato 31">
            <a:extLst>
              <a:ext uri="{FF2B5EF4-FFF2-40B4-BE49-F238E27FC236}">
                <a16:creationId xmlns="" xmlns:a16="http://schemas.microsoft.com/office/drawing/2014/main" id="{5BBBE5FB-7629-4EB6-BF2F-A83AE26ACF1F}"/>
              </a:ext>
            </a:extLst>
          </p:cNvPr>
          <p:cNvSpPr/>
          <p:nvPr/>
        </p:nvSpPr>
        <p:spPr>
          <a:xfrm>
            <a:off x="4584096" y="635713"/>
            <a:ext cx="1035367" cy="4166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51" name="Rettangolo arrotondato 31">
            <a:extLst>
              <a:ext uri="{FF2B5EF4-FFF2-40B4-BE49-F238E27FC236}">
                <a16:creationId xmlns="" xmlns:a16="http://schemas.microsoft.com/office/drawing/2014/main" id="{CC6C8CDD-54C2-45E3-BDB6-FE4F2BAA9799}"/>
              </a:ext>
            </a:extLst>
          </p:cNvPr>
          <p:cNvSpPr/>
          <p:nvPr/>
        </p:nvSpPr>
        <p:spPr>
          <a:xfrm>
            <a:off x="1774926" y="20541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2" name="Rettangolo arrotondato 31">
            <a:extLst>
              <a:ext uri="{FF2B5EF4-FFF2-40B4-BE49-F238E27FC236}">
                <a16:creationId xmlns="" xmlns:a16="http://schemas.microsoft.com/office/drawing/2014/main" id="{CED61467-E189-43CE-BEC3-538A1DA6F92E}"/>
              </a:ext>
            </a:extLst>
          </p:cNvPr>
          <p:cNvSpPr/>
          <p:nvPr/>
        </p:nvSpPr>
        <p:spPr>
          <a:xfrm>
            <a:off x="6055739" y="206274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3" name="Rettangolo arrotondato 31">
            <a:extLst>
              <a:ext uri="{FF2B5EF4-FFF2-40B4-BE49-F238E27FC236}">
                <a16:creationId xmlns="" xmlns:a16="http://schemas.microsoft.com/office/drawing/2014/main" id="{E39C6625-4A7F-409F-A684-1B8314D9C9C8}"/>
              </a:ext>
            </a:extLst>
          </p:cNvPr>
          <p:cNvSpPr/>
          <p:nvPr/>
        </p:nvSpPr>
        <p:spPr>
          <a:xfrm>
            <a:off x="4567465" y="4181327"/>
            <a:ext cx="1035367" cy="4166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sp>
        <p:nvSpPr>
          <p:cNvPr id="54" name="Rettangolo arrotondato 31">
            <a:extLst>
              <a:ext uri="{FF2B5EF4-FFF2-40B4-BE49-F238E27FC236}">
                <a16:creationId xmlns="" xmlns:a16="http://schemas.microsoft.com/office/drawing/2014/main" id="{D6492ECC-06AE-463F-9E29-B026985BD088}"/>
              </a:ext>
            </a:extLst>
          </p:cNvPr>
          <p:cNvSpPr/>
          <p:nvPr/>
        </p:nvSpPr>
        <p:spPr>
          <a:xfrm>
            <a:off x="3272773" y="5254846"/>
            <a:ext cx="1035367" cy="41668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7-8</a:t>
            </a:r>
          </a:p>
        </p:txBody>
      </p:sp>
      <p:sp>
        <p:nvSpPr>
          <p:cNvPr id="55" name="Rettangolo arrotondato 31">
            <a:extLst>
              <a:ext uri="{FF2B5EF4-FFF2-40B4-BE49-F238E27FC236}">
                <a16:creationId xmlns="" xmlns:a16="http://schemas.microsoft.com/office/drawing/2014/main" id="{EB1F7736-1492-4473-B6AC-A1F2A4FC6110}"/>
              </a:ext>
            </a:extLst>
          </p:cNvPr>
          <p:cNvSpPr/>
          <p:nvPr/>
        </p:nvSpPr>
        <p:spPr>
          <a:xfrm>
            <a:off x="6899255" y="500363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a:t>
            </a:r>
          </a:p>
        </p:txBody>
      </p:sp>
    </p:spTree>
    <p:extLst>
      <p:ext uri="{BB962C8B-B14F-4D97-AF65-F5344CB8AC3E}">
        <p14:creationId xmlns="" xmlns:p14="http://schemas.microsoft.com/office/powerpoint/2010/main" val="329377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 xmlns:a16="http://schemas.microsoft.com/office/drawing/2014/main" id="{D196522F-FD5B-4D98-8E11-918D3F154707}"/>
              </a:ext>
            </a:extLst>
          </p:cNvPr>
          <p:cNvSpPr/>
          <p:nvPr/>
        </p:nvSpPr>
        <p:spPr>
          <a:xfrm>
            <a:off x="31060" y="635715"/>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15</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Le reti VPN </a:t>
            </a:r>
            <a:r>
              <a:rPr lang="it-IT" sz="3200" dirty="0" smtClean="0">
                <a:solidFill>
                  <a:schemeClr val="tx1"/>
                </a:solidFill>
                <a:latin typeface="Microsoft Yi Baiti" panose="03000500000000000000" pitchFamily="66" charset="0"/>
                <a:ea typeface="Microsoft Yi Baiti" panose="03000500000000000000" pitchFamily="66" charset="0"/>
              </a:rPr>
              <a:t>1/2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 name="Documento 12">
            <a:extLst>
              <a:ext uri="{FF2B5EF4-FFF2-40B4-BE49-F238E27FC236}">
                <a16:creationId xmlns=""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cstate="print">
              <a:alphaModFix amt="99000"/>
            </a:blip>
            <a:srcRect/>
            <a:stretch>
              <a:fillRect l="-19093" t="-248" r="-19415" b="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ttangolo 3">
            <a:extLst>
              <a:ext uri="{FF2B5EF4-FFF2-40B4-BE49-F238E27FC236}">
                <a16:creationId xmlns=""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https://pixabay.com/it/vpn-astratto-analisi-analitica-2714263/</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Icona</a:t>
            </a:r>
          </a:p>
          <a:p>
            <a:pPr lvl="0"/>
            <a:r>
              <a:rPr lang="it-IT" sz="1600" dirty="0">
                <a:solidFill>
                  <a:srgbClr val="1E5155">
                    <a:lumMod val="75000"/>
                  </a:srgbClr>
                </a:solidFill>
                <a:hlinkClick r:id="rId5"/>
              </a:rPr>
              <a:t>https://pixabay.com/it/computer-crittografare-crittografia-1294045/</a:t>
            </a:r>
            <a:endParaRPr lang="it-IT" sz="1600" dirty="0">
              <a:solidFill>
                <a:srgbClr val="1E5155">
                  <a:lumMod val="75000"/>
                </a:srgbClr>
              </a:solidFill>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r>
              <a:rPr lang="it-IT" sz="1600" dirty="0">
                <a:solidFill>
                  <a:schemeClr val="bg2">
                    <a:lumMod val="75000"/>
                  </a:schemeClr>
                </a:solidFill>
              </a:rPr>
              <a:t>Sostituire testo alla fine dell’audio con quello presente nella successiva slide</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 xmlns:a16="http://schemas.microsoft.com/office/drawing/2014/main" id="{AE01C165-6C65-4A3E-8F43-8D5C49BB5DA5}"/>
              </a:ext>
            </a:extLst>
          </p:cNvPr>
          <p:cNvSpPr txBox="1"/>
          <p:nvPr/>
        </p:nvSpPr>
        <p:spPr>
          <a:xfrm>
            <a:off x="621273" y="763816"/>
            <a:ext cx="4260597"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Il Virtual Private Network</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42" name="CasellaDiTesto 41">
            <a:extLst>
              <a:ext uri="{FF2B5EF4-FFF2-40B4-BE49-F238E27FC236}">
                <a16:creationId xmlns="" xmlns:a16="http://schemas.microsoft.com/office/drawing/2014/main" id="{20CEB55E-19CD-4395-B51D-CAF3AB0E153B}"/>
              </a:ext>
            </a:extLst>
          </p:cNvPr>
          <p:cNvSpPr txBox="1"/>
          <p:nvPr/>
        </p:nvSpPr>
        <p:spPr>
          <a:xfrm>
            <a:off x="219631" y="4295679"/>
            <a:ext cx="4260597"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Tx/>
              <a:buFontTx/>
              <a:buNone/>
              <a:tabLst/>
              <a:defRPr/>
            </a:pP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I limiti geografici</a:t>
            </a:r>
          </a:p>
        </p:txBody>
      </p:sp>
      <p:sp>
        <p:nvSpPr>
          <p:cNvPr id="43" name="Rettangolo 42">
            <a:extLst>
              <a:ext uri="{FF2B5EF4-FFF2-40B4-BE49-F238E27FC236}">
                <a16:creationId xmlns="" xmlns:a16="http://schemas.microsoft.com/office/drawing/2014/main" id="{90D9FECD-68B6-4B81-8B35-F1FF96B4208D}"/>
              </a:ext>
            </a:extLst>
          </p:cNvPr>
          <p:cNvSpPr/>
          <p:nvPr/>
        </p:nvSpPr>
        <p:spPr>
          <a:xfrm>
            <a:off x="257275" y="4575288"/>
            <a:ext cx="7807639" cy="1286186"/>
          </a:xfrm>
          <a:prstGeom prst="rect">
            <a:avLst/>
          </a:prstGeom>
        </p:spPr>
        <p:txBody>
          <a:bodyPr wrap="square">
            <a:spAutoFit/>
          </a:bodyPr>
          <a:lstStyle/>
          <a:p>
            <a:pPr lvl="0">
              <a:lnSpc>
                <a:spcPct val="150000"/>
              </a:lnSpc>
            </a:pPr>
            <a:r>
              <a:rPr lang="it-IT" dirty="0">
                <a:solidFill>
                  <a:srgbClr val="EBEBEB">
                    <a:lumMod val="75000"/>
                  </a:srgbClr>
                </a:solidFill>
              </a:rPr>
              <a:t>L'accesso a siti o database è limitato utilizzando l'indirizzo IP del dispositivo.</a:t>
            </a:r>
          </a:p>
          <a:p>
            <a:pPr lvl="0">
              <a:lnSpc>
                <a:spcPct val="150000"/>
              </a:lnSpc>
            </a:pPr>
            <a:r>
              <a:rPr lang="it-IT" dirty="0">
                <a:solidFill>
                  <a:srgbClr val="EBEBEB">
                    <a:lumMod val="75000"/>
                  </a:srgbClr>
                </a:solidFill>
              </a:rPr>
              <a:t> </a:t>
            </a:r>
          </a:p>
        </p:txBody>
      </p:sp>
      <p:pic>
        <p:nvPicPr>
          <p:cNvPr id="25" name="Immagine 24">
            <a:extLst>
              <a:ext uri="{FF2B5EF4-FFF2-40B4-BE49-F238E27FC236}">
                <a16:creationId xmlns="" xmlns:a16="http://schemas.microsoft.com/office/drawing/2014/main" id="{5719D165-2B13-4411-B4C7-A88372576276}"/>
              </a:ext>
            </a:extLst>
          </p:cNvPr>
          <p:cNvPicPr>
            <a:picLocks noChangeAspect="1"/>
          </p:cNvPicPr>
          <p:nvPr/>
        </p:nvPicPr>
        <p:blipFill>
          <a:blip r:embed="rId6" cstate="print">
            <a:biLevel thresh="25000"/>
            <a:extLst>
              <a:ext uri="{28A0092B-C50C-407E-A947-70E740481C1C}">
                <a14:useLocalDpi xmlns="" xmlns:a14="http://schemas.microsoft.com/office/drawing/2010/main" val="0"/>
              </a:ext>
            </a:extLst>
          </a:blip>
          <a:stretch>
            <a:fillRect/>
          </a:stretch>
        </p:blipFill>
        <p:spPr>
          <a:xfrm>
            <a:off x="2899785" y="2110609"/>
            <a:ext cx="2489508" cy="1597435"/>
          </a:xfrm>
          <a:prstGeom prst="rect">
            <a:avLst/>
          </a:prstGeom>
        </p:spPr>
      </p:pic>
      <p:pic>
        <p:nvPicPr>
          <p:cNvPr id="6" name="Immagine 5">
            <a:extLst>
              <a:ext uri="{FF2B5EF4-FFF2-40B4-BE49-F238E27FC236}">
                <a16:creationId xmlns="" xmlns:a16="http://schemas.microsoft.com/office/drawing/2014/main" id="{2E31009B-9A5F-4431-8467-B84F8C1E7B48}"/>
              </a:ext>
            </a:extLst>
          </p:cNvPr>
          <p:cNvPicPr>
            <a:picLocks noChangeAspect="1"/>
          </p:cNvPicPr>
          <p:nvPr/>
        </p:nvPicPr>
        <p:blipFill>
          <a:blip r:embed="rId7" cstate="print">
            <a:extLst>
              <a:ext uri="{28A0092B-C50C-407E-A947-70E740481C1C}">
                <a14:useLocalDpi xmlns="" xmlns:a14="http://schemas.microsoft.com/office/drawing/2010/main" val="0"/>
              </a:ext>
            </a:extLst>
          </a:blip>
          <a:stretch>
            <a:fillRect/>
          </a:stretch>
        </p:blipFill>
        <p:spPr>
          <a:xfrm>
            <a:off x="6566031" y="2213815"/>
            <a:ext cx="1061035" cy="1635857"/>
          </a:xfrm>
          <a:prstGeom prst="rect">
            <a:avLst/>
          </a:prstGeom>
        </p:spPr>
      </p:pic>
      <p:pic>
        <p:nvPicPr>
          <p:cNvPr id="9" name="Immagine 8">
            <a:extLst>
              <a:ext uri="{FF2B5EF4-FFF2-40B4-BE49-F238E27FC236}">
                <a16:creationId xmlns="" xmlns:a16="http://schemas.microsoft.com/office/drawing/2014/main" id="{D787DA1F-24C6-405D-B599-76F65D5BD217}"/>
              </a:ext>
            </a:extLst>
          </p:cNvPr>
          <p:cNvPicPr>
            <a:picLocks noChangeAspect="1"/>
          </p:cNvPicPr>
          <p:nvPr/>
        </p:nvPicPr>
        <p:blipFill>
          <a:blip r:embed="rId8" cstate="print">
            <a:extLst>
              <a:ext uri="{28A0092B-C50C-407E-A947-70E740481C1C}">
                <a14:useLocalDpi xmlns="" xmlns:a14="http://schemas.microsoft.com/office/drawing/2010/main" val="0"/>
              </a:ext>
            </a:extLst>
          </a:blip>
          <a:stretch>
            <a:fillRect/>
          </a:stretch>
        </p:blipFill>
        <p:spPr>
          <a:xfrm>
            <a:off x="390653" y="2521737"/>
            <a:ext cx="1517625" cy="924803"/>
          </a:xfrm>
          <a:prstGeom prst="rect">
            <a:avLst/>
          </a:prstGeom>
        </p:spPr>
      </p:pic>
      <p:sp>
        <p:nvSpPr>
          <p:cNvPr id="12" name="Cilindro 11">
            <a:extLst>
              <a:ext uri="{FF2B5EF4-FFF2-40B4-BE49-F238E27FC236}">
                <a16:creationId xmlns="" xmlns:a16="http://schemas.microsoft.com/office/drawing/2014/main" id="{C34C0CAC-19CA-475B-A771-B45ED7729BF0}"/>
              </a:ext>
            </a:extLst>
          </p:cNvPr>
          <p:cNvSpPr/>
          <p:nvPr/>
        </p:nvSpPr>
        <p:spPr>
          <a:xfrm rot="5400000">
            <a:off x="3996649" y="1234340"/>
            <a:ext cx="384101" cy="3734076"/>
          </a:xfrm>
          <a:prstGeom prst="can">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5" name="Rettangolo 14">
            <a:extLst>
              <a:ext uri="{FF2B5EF4-FFF2-40B4-BE49-F238E27FC236}">
                <a16:creationId xmlns="" xmlns:a16="http://schemas.microsoft.com/office/drawing/2014/main" id="{72F7AE37-DB05-4B01-9BE0-26B45884F887}"/>
              </a:ext>
            </a:extLst>
          </p:cNvPr>
          <p:cNvSpPr/>
          <p:nvPr/>
        </p:nvSpPr>
        <p:spPr>
          <a:xfrm>
            <a:off x="1753942" y="3054158"/>
            <a:ext cx="567719" cy="102746"/>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3" name="Rettangolo 32">
            <a:extLst>
              <a:ext uri="{FF2B5EF4-FFF2-40B4-BE49-F238E27FC236}">
                <a16:creationId xmlns="" xmlns:a16="http://schemas.microsoft.com/office/drawing/2014/main" id="{9C0B9AD5-678C-4379-A64A-C093362F5D77}"/>
              </a:ext>
            </a:extLst>
          </p:cNvPr>
          <p:cNvSpPr/>
          <p:nvPr/>
        </p:nvSpPr>
        <p:spPr>
          <a:xfrm>
            <a:off x="5998312" y="3087923"/>
            <a:ext cx="567719" cy="102746"/>
          </a:xfrm>
          <a:prstGeom prst="rect">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6" name="CasellaDiTesto 15">
            <a:extLst>
              <a:ext uri="{FF2B5EF4-FFF2-40B4-BE49-F238E27FC236}">
                <a16:creationId xmlns="" xmlns:a16="http://schemas.microsoft.com/office/drawing/2014/main" id="{6EE87D66-0CE5-42C5-94B0-63058C7C3BDD}"/>
              </a:ext>
            </a:extLst>
          </p:cNvPr>
          <p:cNvSpPr txBox="1"/>
          <p:nvPr/>
        </p:nvSpPr>
        <p:spPr>
          <a:xfrm>
            <a:off x="3348346" y="2930687"/>
            <a:ext cx="1540806" cy="369332"/>
          </a:xfrm>
          <a:prstGeom prst="rect">
            <a:avLst/>
          </a:prstGeom>
          <a:noFill/>
        </p:spPr>
        <p:txBody>
          <a:bodyPr wrap="none" rtlCol="0">
            <a:spAutoFit/>
          </a:bodyPr>
          <a:lstStyle/>
          <a:p>
            <a:r>
              <a:rPr lang="it-IT" dirty="0"/>
              <a:t>VPN TUNNEL</a:t>
            </a:r>
          </a:p>
        </p:txBody>
      </p:sp>
      <p:sp>
        <p:nvSpPr>
          <p:cNvPr id="36" name="CasellaDiTesto 35">
            <a:extLst>
              <a:ext uri="{FF2B5EF4-FFF2-40B4-BE49-F238E27FC236}">
                <a16:creationId xmlns="" xmlns:a16="http://schemas.microsoft.com/office/drawing/2014/main" id="{DFF4B98E-5724-48D9-81A8-49A8BE2B70CE}"/>
              </a:ext>
            </a:extLst>
          </p:cNvPr>
          <p:cNvSpPr txBox="1"/>
          <p:nvPr/>
        </p:nvSpPr>
        <p:spPr>
          <a:xfrm>
            <a:off x="3537500" y="2436225"/>
            <a:ext cx="1162498" cy="369332"/>
          </a:xfrm>
          <a:prstGeom prst="rect">
            <a:avLst/>
          </a:prstGeom>
          <a:noFill/>
        </p:spPr>
        <p:txBody>
          <a:bodyPr wrap="none" rtlCol="0">
            <a:spAutoFit/>
          </a:bodyPr>
          <a:lstStyle/>
          <a:p>
            <a:r>
              <a:rPr lang="it-IT" dirty="0">
                <a:solidFill>
                  <a:schemeClr val="bg1"/>
                </a:solidFill>
              </a:rPr>
              <a:t>INTERNET</a:t>
            </a:r>
          </a:p>
        </p:txBody>
      </p:sp>
      <p:sp>
        <p:nvSpPr>
          <p:cNvPr id="37" name="CasellaDiTesto 36">
            <a:extLst>
              <a:ext uri="{FF2B5EF4-FFF2-40B4-BE49-F238E27FC236}">
                <a16:creationId xmlns="" xmlns:a16="http://schemas.microsoft.com/office/drawing/2014/main" id="{45F035C9-DD96-435E-9AEB-B8EF309A06D8}"/>
              </a:ext>
            </a:extLst>
          </p:cNvPr>
          <p:cNvSpPr txBox="1"/>
          <p:nvPr/>
        </p:nvSpPr>
        <p:spPr>
          <a:xfrm>
            <a:off x="6554222" y="1891130"/>
            <a:ext cx="987771" cy="369332"/>
          </a:xfrm>
          <a:prstGeom prst="rect">
            <a:avLst/>
          </a:prstGeom>
          <a:noFill/>
        </p:spPr>
        <p:txBody>
          <a:bodyPr wrap="none" rtlCol="0">
            <a:spAutoFit/>
          </a:bodyPr>
          <a:lstStyle/>
          <a:p>
            <a:r>
              <a:rPr lang="it-IT" dirty="0"/>
              <a:t>SERVER</a:t>
            </a:r>
          </a:p>
        </p:txBody>
      </p:sp>
      <p:sp>
        <p:nvSpPr>
          <p:cNvPr id="38" name="CasellaDiTesto 37">
            <a:extLst>
              <a:ext uri="{FF2B5EF4-FFF2-40B4-BE49-F238E27FC236}">
                <a16:creationId xmlns="" xmlns:a16="http://schemas.microsoft.com/office/drawing/2014/main" id="{8C027257-CDCC-42AD-897E-8BBF80548F3A}"/>
              </a:ext>
            </a:extLst>
          </p:cNvPr>
          <p:cNvSpPr txBox="1"/>
          <p:nvPr/>
        </p:nvSpPr>
        <p:spPr>
          <a:xfrm>
            <a:off x="212815" y="2045534"/>
            <a:ext cx="1834156" cy="369332"/>
          </a:xfrm>
          <a:prstGeom prst="rect">
            <a:avLst/>
          </a:prstGeom>
          <a:noFill/>
        </p:spPr>
        <p:txBody>
          <a:bodyPr wrap="none" rtlCol="0">
            <a:spAutoFit/>
          </a:bodyPr>
          <a:lstStyle/>
          <a:p>
            <a:r>
              <a:rPr lang="it-IT" dirty="0"/>
              <a:t>DEVICE UTENTE</a:t>
            </a:r>
          </a:p>
        </p:txBody>
      </p:sp>
      <p:sp>
        <p:nvSpPr>
          <p:cNvPr id="39" name="Rettangolo arrotondato 31">
            <a:extLst>
              <a:ext uri="{FF2B5EF4-FFF2-40B4-BE49-F238E27FC236}">
                <a16:creationId xmlns="" xmlns:a16="http://schemas.microsoft.com/office/drawing/2014/main" id="{A68FB68B-FAC3-4843-B7C1-A2CC132CF97A}"/>
              </a:ext>
            </a:extLst>
          </p:cNvPr>
          <p:cNvSpPr/>
          <p:nvPr/>
        </p:nvSpPr>
        <p:spPr>
          <a:xfrm>
            <a:off x="169673" y="66686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1" name="Rettangolo arrotondato 31">
            <a:extLst>
              <a:ext uri="{FF2B5EF4-FFF2-40B4-BE49-F238E27FC236}">
                <a16:creationId xmlns="" xmlns:a16="http://schemas.microsoft.com/office/drawing/2014/main" id="{5F988003-F4D1-4F85-A27D-94130F63CEA1}"/>
              </a:ext>
            </a:extLst>
          </p:cNvPr>
          <p:cNvSpPr/>
          <p:nvPr/>
        </p:nvSpPr>
        <p:spPr>
          <a:xfrm>
            <a:off x="3880560" y="151274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pic>
        <p:nvPicPr>
          <p:cNvPr id="19" name="Immagine 18">
            <a:extLst>
              <a:ext uri="{FF2B5EF4-FFF2-40B4-BE49-F238E27FC236}">
                <a16:creationId xmlns="" xmlns:a16="http://schemas.microsoft.com/office/drawing/2014/main" id="{F1C5734A-029F-4D94-B839-BE1919B12044}"/>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4782997" y="727918"/>
            <a:ext cx="1655520" cy="1655520"/>
          </a:xfrm>
          <a:prstGeom prst="rect">
            <a:avLst/>
          </a:prstGeom>
        </p:spPr>
      </p:pic>
      <p:sp>
        <p:nvSpPr>
          <p:cNvPr id="45" name="Rettangolo arrotondato 31">
            <a:extLst>
              <a:ext uri="{FF2B5EF4-FFF2-40B4-BE49-F238E27FC236}">
                <a16:creationId xmlns="" xmlns:a16="http://schemas.microsoft.com/office/drawing/2014/main" id="{C41142D1-68EE-411B-A8D0-5CEB008C46D5}"/>
              </a:ext>
            </a:extLst>
          </p:cNvPr>
          <p:cNvSpPr/>
          <p:nvPr/>
        </p:nvSpPr>
        <p:spPr>
          <a:xfrm>
            <a:off x="6459232" y="75399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1" name="Triangolo isoscele 20">
            <a:extLst>
              <a:ext uri="{FF2B5EF4-FFF2-40B4-BE49-F238E27FC236}">
                <a16:creationId xmlns="" xmlns:a16="http://schemas.microsoft.com/office/drawing/2014/main" id="{6C9BEBF0-6AEC-4CD9-9694-2DA4217BC92E}"/>
              </a:ext>
            </a:extLst>
          </p:cNvPr>
          <p:cNvSpPr/>
          <p:nvPr/>
        </p:nvSpPr>
        <p:spPr>
          <a:xfrm rot="10800000">
            <a:off x="3505972" y="5287378"/>
            <a:ext cx="942728" cy="463405"/>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6" name="Rettangolo 45">
            <a:extLst>
              <a:ext uri="{FF2B5EF4-FFF2-40B4-BE49-F238E27FC236}">
                <a16:creationId xmlns="" xmlns:a16="http://schemas.microsoft.com/office/drawing/2014/main" id="{060FC671-6A6D-42A9-BA9F-547EE8C7316A}"/>
              </a:ext>
            </a:extLst>
          </p:cNvPr>
          <p:cNvSpPr/>
          <p:nvPr/>
        </p:nvSpPr>
        <p:spPr>
          <a:xfrm>
            <a:off x="796178" y="6016485"/>
            <a:ext cx="7807639" cy="870688"/>
          </a:xfrm>
          <a:prstGeom prst="rect">
            <a:avLst/>
          </a:prstGeom>
        </p:spPr>
        <p:txBody>
          <a:bodyPr wrap="square">
            <a:spAutoFit/>
          </a:bodyPr>
          <a:lstStyle/>
          <a:p>
            <a:pPr lvl="0">
              <a:lnSpc>
                <a:spcPct val="150000"/>
              </a:lnSpc>
            </a:pPr>
            <a:r>
              <a:rPr lang="it-IT" dirty="0">
                <a:solidFill>
                  <a:srgbClr val="EBEBEB">
                    <a:lumMod val="75000"/>
                  </a:srgbClr>
                </a:solidFill>
              </a:rPr>
              <a:t>Un dispositivo collegato alla rete VPN supera tali limitazioni.</a:t>
            </a:r>
          </a:p>
          <a:p>
            <a:pPr lvl="0">
              <a:lnSpc>
                <a:spcPct val="150000"/>
              </a:lnSpc>
            </a:pPr>
            <a:r>
              <a:rPr lang="it-IT" dirty="0">
                <a:solidFill>
                  <a:srgbClr val="EBEBEB">
                    <a:lumMod val="75000"/>
                  </a:srgbClr>
                </a:solidFill>
              </a:rPr>
              <a:t> </a:t>
            </a:r>
          </a:p>
        </p:txBody>
      </p:sp>
      <p:sp>
        <p:nvSpPr>
          <p:cNvPr id="47" name="Rettangolo arrotondato 31">
            <a:extLst>
              <a:ext uri="{FF2B5EF4-FFF2-40B4-BE49-F238E27FC236}">
                <a16:creationId xmlns="" xmlns:a16="http://schemas.microsoft.com/office/drawing/2014/main" id="{E706515A-7B33-451E-8A2C-874BFB106BE2}"/>
              </a:ext>
            </a:extLst>
          </p:cNvPr>
          <p:cNvSpPr/>
          <p:nvPr/>
        </p:nvSpPr>
        <p:spPr>
          <a:xfrm>
            <a:off x="2820582" y="4155253"/>
            <a:ext cx="716917" cy="491554"/>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4-5</a:t>
            </a:r>
          </a:p>
        </p:txBody>
      </p:sp>
      <p:sp>
        <p:nvSpPr>
          <p:cNvPr id="49" name="Rettangolo arrotondato 31">
            <a:extLst>
              <a:ext uri="{FF2B5EF4-FFF2-40B4-BE49-F238E27FC236}">
                <a16:creationId xmlns="" xmlns:a16="http://schemas.microsoft.com/office/drawing/2014/main" id="{62C26AD5-318F-4FBC-816B-A02D356262D9}"/>
              </a:ext>
            </a:extLst>
          </p:cNvPr>
          <p:cNvSpPr/>
          <p:nvPr/>
        </p:nvSpPr>
        <p:spPr>
          <a:xfrm>
            <a:off x="6282171" y="5621501"/>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Tree>
    <p:extLst>
      <p:ext uri="{BB962C8B-B14F-4D97-AF65-F5344CB8AC3E}">
        <p14:creationId xmlns="" xmlns:p14="http://schemas.microsoft.com/office/powerpoint/2010/main" val="3682299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 xmlns:a16="http://schemas.microsoft.com/office/drawing/2014/main" id="{D196522F-FD5B-4D98-8E11-918D3F154707}"/>
              </a:ext>
            </a:extLst>
          </p:cNvPr>
          <p:cNvSpPr/>
          <p:nvPr/>
        </p:nvSpPr>
        <p:spPr>
          <a:xfrm>
            <a:off x="31060" y="635715"/>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16</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Le reti VPN </a:t>
            </a:r>
            <a:r>
              <a:rPr lang="it-IT" sz="3200" dirty="0" smtClean="0">
                <a:solidFill>
                  <a:schemeClr val="tx1"/>
                </a:solidFill>
                <a:latin typeface="Microsoft Yi Baiti" panose="03000500000000000000" pitchFamily="66" charset="0"/>
                <a:ea typeface="Microsoft Yi Baiti" panose="03000500000000000000" pitchFamily="66" charset="0"/>
              </a:rPr>
              <a:t>2/</a:t>
            </a:r>
            <a:r>
              <a:rPr lang="it-IT" sz="3200" dirty="0" err="1" smtClean="0">
                <a:solidFill>
                  <a:schemeClr val="tx1"/>
                </a:solidFill>
                <a:latin typeface="Microsoft Yi Baiti" panose="03000500000000000000" pitchFamily="66" charset="0"/>
                <a:ea typeface="Microsoft Yi Baiti" panose="03000500000000000000" pitchFamily="66" charset="0"/>
              </a:rPr>
              <a:t>2</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3" name="Documento 12">
            <a:extLst>
              <a:ext uri="{FF2B5EF4-FFF2-40B4-BE49-F238E27FC236}">
                <a16:creationId xmlns=""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cstate="print">
              <a:alphaModFix amt="99000"/>
            </a:blip>
            <a:srcRect/>
            <a:stretch>
              <a:fillRect l="-19093" t="-248" r="-19415" b="2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4" name="Rettangolo 3">
            <a:extLst>
              <a:ext uri="{FF2B5EF4-FFF2-40B4-BE49-F238E27FC236}">
                <a16:creationId xmlns=""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hlinkClick r:id="rId4"/>
              </a:rPr>
              <a:t>https://pixabay.com/it/vpn-astratto-analisi-analitica-2714263/</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a:solidFill>
                  <a:srgbClr val="1E5155">
                    <a:lumMod val="75000"/>
                  </a:srgbClr>
                </a:solidFill>
              </a:rPr>
              <a:t>Icona</a:t>
            </a:r>
          </a:p>
          <a:p>
            <a:pPr lvl="0"/>
            <a:r>
              <a:rPr lang="it-IT" sz="1600" dirty="0">
                <a:solidFill>
                  <a:srgbClr val="1E5155">
                    <a:lumMod val="75000"/>
                  </a:srgbClr>
                </a:solidFill>
                <a:hlinkClick r:id="rId5"/>
              </a:rPr>
              <a:t>https://pixabay.com/it/computer-crittografare-crittografia-1294045/</a:t>
            </a:r>
            <a:endParaRPr lang="it-IT" sz="1600" dirty="0">
              <a:solidFill>
                <a:srgbClr val="1E5155">
                  <a:lumMod val="75000"/>
                </a:srgbClr>
              </a:solidFill>
            </a:endParaRPr>
          </a:p>
          <a:p>
            <a:pPr lvl="0"/>
            <a:endParaRPr lang="it-IT" sz="1600" dirty="0">
              <a:solidFill>
                <a:srgbClr val="1E5155">
                  <a:lumMod val="75000"/>
                </a:srgbClr>
              </a:solidFill>
            </a:endParaRPr>
          </a:p>
          <a:p>
            <a:pPr lvl="0"/>
            <a:r>
              <a:rPr lang="it-IT" sz="1600" dirty="0" err="1">
                <a:solidFill>
                  <a:srgbClr val="1E5155">
                    <a:lumMod val="75000"/>
                  </a:srgbClr>
                </a:solidFill>
              </a:rPr>
              <a:t>Popun</a:t>
            </a:r>
            <a:r>
              <a:rPr lang="it-IT" sz="1600" dirty="0">
                <a:solidFill>
                  <a:srgbClr val="1E5155">
                    <a:lumMod val="75000"/>
                  </a:srgbClr>
                </a:solidFill>
              </a:rPr>
              <a:t> relativo a testo 4</a:t>
            </a: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 xmlns:a16="http://schemas.microsoft.com/office/drawing/2014/main" id="{AE01C165-6C65-4A3E-8F43-8D5C49BB5DA5}"/>
              </a:ext>
            </a:extLst>
          </p:cNvPr>
          <p:cNvSpPr txBox="1"/>
          <p:nvPr/>
        </p:nvSpPr>
        <p:spPr>
          <a:xfrm>
            <a:off x="380340" y="761649"/>
            <a:ext cx="4260597"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Il Virtual Private Network</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43" name="Rettangolo 42">
            <a:extLst>
              <a:ext uri="{FF2B5EF4-FFF2-40B4-BE49-F238E27FC236}">
                <a16:creationId xmlns="" xmlns:a16="http://schemas.microsoft.com/office/drawing/2014/main" id="{90D9FECD-68B6-4B81-8B35-F1FF96B4208D}"/>
              </a:ext>
            </a:extLst>
          </p:cNvPr>
          <p:cNvSpPr/>
          <p:nvPr/>
        </p:nvSpPr>
        <p:spPr>
          <a:xfrm>
            <a:off x="796178" y="1204108"/>
            <a:ext cx="6895627" cy="2532681"/>
          </a:xfrm>
          <a:prstGeom prst="rect">
            <a:avLst/>
          </a:prstGeom>
        </p:spPr>
        <p:txBody>
          <a:bodyPr wrap="square">
            <a:spAutoFit/>
          </a:bodyPr>
          <a:lstStyle/>
          <a:p>
            <a:pPr lvl="0">
              <a:lnSpc>
                <a:spcPct val="150000"/>
              </a:lnSpc>
            </a:pPr>
            <a:r>
              <a:rPr lang="it-IT" dirty="0">
                <a:solidFill>
                  <a:srgbClr val="EBEBEB">
                    <a:lumMod val="75000"/>
                  </a:srgbClr>
                </a:solidFill>
              </a:rPr>
              <a:t>Quando si utilizza una VPN, la sicurezza della rete wireless utilizzata per la connessione è sostanzialmente irrilevante. </a:t>
            </a:r>
          </a:p>
          <a:p>
            <a:pPr lvl="0">
              <a:lnSpc>
                <a:spcPct val="150000"/>
              </a:lnSpc>
            </a:pPr>
            <a:endParaRPr lang="it-IT" dirty="0">
              <a:solidFill>
                <a:srgbClr val="EBEBEB">
                  <a:lumMod val="75000"/>
                </a:srgbClr>
              </a:solidFill>
            </a:endParaRPr>
          </a:p>
          <a:p>
            <a:pPr lvl="0">
              <a:lnSpc>
                <a:spcPct val="150000"/>
              </a:lnSpc>
            </a:pPr>
            <a:r>
              <a:rPr lang="it-IT" dirty="0">
                <a:solidFill>
                  <a:srgbClr val="EBEBEB">
                    <a:lumMod val="75000"/>
                  </a:srgbClr>
                </a:solidFill>
              </a:rPr>
              <a:t>Aziende e professionisti utilizzano le VPN anche all'interno delle sedi fisiche, per la protezione dei dati più sensibili. </a:t>
            </a:r>
          </a:p>
          <a:p>
            <a:pPr lvl="0">
              <a:lnSpc>
                <a:spcPct val="150000"/>
              </a:lnSpc>
            </a:pPr>
            <a:endParaRPr lang="it-IT" dirty="0">
              <a:solidFill>
                <a:srgbClr val="EBEBEB">
                  <a:lumMod val="75000"/>
                </a:srgbClr>
              </a:solidFill>
            </a:endParaRPr>
          </a:p>
        </p:txBody>
      </p:sp>
      <p:sp>
        <p:nvSpPr>
          <p:cNvPr id="39" name="Rettangolo arrotondato 31">
            <a:extLst>
              <a:ext uri="{FF2B5EF4-FFF2-40B4-BE49-F238E27FC236}">
                <a16:creationId xmlns="" xmlns:a16="http://schemas.microsoft.com/office/drawing/2014/main" id="{A68FB68B-FAC3-4843-B7C1-A2CC132CF97A}"/>
              </a:ext>
            </a:extLst>
          </p:cNvPr>
          <p:cNvSpPr/>
          <p:nvPr/>
        </p:nvSpPr>
        <p:spPr>
          <a:xfrm>
            <a:off x="7269751" y="93277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1" name="Rettangolo arrotondato 31">
            <a:extLst>
              <a:ext uri="{FF2B5EF4-FFF2-40B4-BE49-F238E27FC236}">
                <a16:creationId xmlns="" xmlns:a16="http://schemas.microsoft.com/office/drawing/2014/main" id="{5F988003-F4D1-4F85-A27D-94130F63CEA1}"/>
              </a:ext>
            </a:extLst>
          </p:cNvPr>
          <p:cNvSpPr/>
          <p:nvPr/>
        </p:nvSpPr>
        <p:spPr>
          <a:xfrm>
            <a:off x="7249943" y="283994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31" name="Goccia 30">
            <a:extLst>
              <a:ext uri="{FF2B5EF4-FFF2-40B4-BE49-F238E27FC236}">
                <a16:creationId xmlns="" xmlns:a16="http://schemas.microsoft.com/office/drawing/2014/main" id="{E7B12321-9C7B-4C4F-9900-53BCB0454E84}"/>
              </a:ext>
            </a:extLst>
          </p:cNvPr>
          <p:cNvSpPr/>
          <p:nvPr/>
        </p:nvSpPr>
        <p:spPr>
          <a:xfrm rot="2700000">
            <a:off x="442936" y="1408215"/>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2" name="Goccia 31">
            <a:extLst>
              <a:ext uri="{FF2B5EF4-FFF2-40B4-BE49-F238E27FC236}">
                <a16:creationId xmlns="" xmlns:a16="http://schemas.microsoft.com/office/drawing/2014/main" id="{E1789999-C919-481F-9DB0-673F5109CD88}"/>
              </a:ext>
            </a:extLst>
          </p:cNvPr>
          <p:cNvSpPr/>
          <p:nvPr/>
        </p:nvSpPr>
        <p:spPr>
          <a:xfrm rot="2700000">
            <a:off x="442936" y="2634648"/>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Rettangolo 33">
            <a:extLst>
              <a:ext uri="{FF2B5EF4-FFF2-40B4-BE49-F238E27FC236}">
                <a16:creationId xmlns="" xmlns:a16="http://schemas.microsoft.com/office/drawing/2014/main" id="{AFDCF5CD-F297-4EBC-8D32-3C1C779B4E2E}"/>
              </a:ext>
            </a:extLst>
          </p:cNvPr>
          <p:cNvSpPr/>
          <p:nvPr/>
        </p:nvSpPr>
        <p:spPr>
          <a:xfrm>
            <a:off x="847144" y="4369164"/>
            <a:ext cx="6895627" cy="2117183"/>
          </a:xfrm>
          <a:prstGeom prst="rect">
            <a:avLst/>
          </a:prstGeom>
        </p:spPr>
        <p:txBody>
          <a:bodyPr wrap="square">
            <a:spAutoFit/>
          </a:bodyPr>
          <a:lstStyle/>
          <a:p>
            <a:pPr lvl="0">
              <a:lnSpc>
                <a:spcPct val="150000"/>
              </a:lnSpc>
            </a:pPr>
            <a:r>
              <a:rPr lang="it-IT" dirty="0">
                <a:solidFill>
                  <a:srgbClr val="EBEBEB">
                    <a:lumMod val="75000"/>
                  </a:srgbClr>
                </a:solidFill>
              </a:rPr>
              <a:t>Una VPN può essere migliorata utilizzando una autenticazione a due fattori.</a:t>
            </a:r>
          </a:p>
          <a:p>
            <a:pPr lvl="0">
              <a:lnSpc>
                <a:spcPct val="150000"/>
              </a:lnSpc>
            </a:pPr>
            <a:endParaRPr lang="it-IT" dirty="0">
              <a:solidFill>
                <a:srgbClr val="EBEBEB">
                  <a:lumMod val="75000"/>
                </a:srgbClr>
              </a:solidFill>
            </a:endParaRPr>
          </a:p>
          <a:p>
            <a:pPr lvl="0">
              <a:lnSpc>
                <a:spcPct val="150000"/>
              </a:lnSpc>
            </a:pPr>
            <a:r>
              <a:rPr lang="it-IT" dirty="0">
                <a:solidFill>
                  <a:srgbClr val="EBEBEB">
                    <a:lumMod val="75000"/>
                  </a:srgbClr>
                </a:solidFill>
              </a:rPr>
              <a:t>Una politica di adozione a due fattori dovrebbe essere adottata da quei professionisti che viaggiano spesso.</a:t>
            </a:r>
          </a:p>
        </p:txBody>
      </p:sp>
      <p:sp>
        <p:nvSpPr>
          <p:cNvPr id="40" name="Goccia 39">
            <a:extLst>
              <a:ext uri="{FF2B5EF4-FFF2-40B4-BE49-F238E27FC236}">
                <a16:creationId xmlns="" xmlns:a16="http://schemas.microsoft.com/office/drawing/2014/main" id="{0B3C8641-2A65-4194-BBB1-9C316DA4F03E}"/>
              </a:ext>
            </a:extLst>
          </p:cNvPr>
          <p:cNvSpPr/>
          <p:nvPr/>
        </p:nvSpPr>
        <p:spPr>
          <a:xfrm rot="2700000">
            <a:off x="423030" y="4564292"/>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4" name="Goccia 43">
            <a:extLst>
              <a:ext uri="{FF2B5EF4-FFF2-40B4-BE49-F238E27FC236}">
                <a16:creationId xmlns="" xmlns:a16="http://schemas.microsoft.com/office/drawing/2014/main" id="{B9E5D753-F957-4EB6-BAC6-4270B5198DF4}"/>
              </a:ext>
            </a:extLst>
          </p:cNvPr>
          <p:cNvSpPr/>
          <p:nvPr/>
        </p:nvSpPr>
        <p:spPr>
          <a:xfrm rot="2700000">
            <a:off x="455115" y="5751408"/>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50" name="Rettangolo arrotondato 31">
            <a:extLst>
              <a:ext uri="{FF2B5EF4-FFF2-40B4-BE49-F238E27FC236}">
                <a16:creationId xmlns="" xmlns:a16="http://schemas.microsoft.com/office/drawing/2014/main" id="{EFB7115F-EA1B-4BEA-91FF-95E85EBA19CB}"/>
              </a:ext>
            </a:extLst>
          </p:cNvPr>
          <p:cNvSpPr/>
          <p:nvPr/>
        </p:nvSpPr>
        <p:spPr>
          <a:xfrm>
            <a:off x="7269751" y="4740745"/>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1" name="Rettangolo arrotondato 31">
            <a:extLst>
              <a:ext uri="{FF2B5EF4-FFF2-40B4-BE49-F238E27FC236}">
                <a16:creationId xmlns="" xmlns:a16="http://schemas.microsoft.com/office/drawing/2014/main" id="{A1295BC8-03CC-44E3-89F2-5C2EA63F3FD5}"/>
              </a:ext>
            </a:extLst>
          </p:cNvPr>
          <p:cNvSpPr/>
          <p:nvPr/>
        </p:nvSpPr>
        <p:spPr>
          <a:xfrm>
            <a:off x="7300811" y="592189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pic>
        <p:nvPicPr>
          <p:cNvPr id="52" name="Immagine 51">
            <a:extLst>
              <a:ext uri="{FF2B5EF4-FFF2-40B4-BE49-F238E27FC236}">
                <a16:creationId xmlns="" xmlns:a16="http://schemas.microsoft.com/office/drawing/2014/main" id="{53F50247-9F75-46A4-BA62-106E20430103}"/>
              </a:ext>
            </a:extLst>
          </p:cNvPr>
          <p:cNvPicPr>
            <a:picLocks noChangeAspect="1"/>
          </p:cNvPicPr>
          <p:nvPr/>
        </p:nvPicPr>
        <p:blipFill>
          <a:blip r:embed="rId6" cstate="print">
            <a:lum bright="70000" contrast="-70000"/>
            <a:extLst>
              <a:ext uri="{28A0092B-C50C-407E-A947-70E740481C1C}">
                <a14:useLocalDpi xmlns="" xmlns:a14="http://schemas.microsoft.com/office/drawing/2010/main" val="0"/>
              </a:ext>
            </a:extLst>
          </a:blip>
          <a:stretch>
            <a:fillRect/>
          </a:stretch>
        </p:blipFill>
        <p:spPr>
          <a:xfrm>
            <a:off x="7863962" y="5590762"/>
            <a:ext cx="537635" cy="537635"/>
          </a:xfrm>
          <a:prstGeom prst="rect">
            <a:avLst/>
          </a:prstGeom>
        </p:spPr>
      </p:pic>
      <p:sp>
        <p:nvSpPr>
          <p:cNvPr id="53" name="CasellaDiTesto 52">
            <a:extLst>
              <a:ext uri="{FF2B5EF4-FFF2-40B4-BE49-F238E27FC236}">
                <a16:creationId xmlns="" xmlns:a16="http://schemas.microsoft.com/office/drawing/2014/main" id="{B522D99C-A445-4DF5-936C-B048663364D4}"/>
              </a:ext>
            </a:extLst>
          </p:cNvPr>
          <p:cNvSpPr txBox="1"/>
          <p:nvPr/>
        </p:nvSpPr>
        <p:spPr>
          <a:xfrm>
            <a:off x="7356904" y="6543730"/>
            <a:ext cx="4929554" cy="338554"/>
          </a:xfrm>
          <a:prstGeom prst="rect">
            <a:avLst/>
          </a:prstGeom>
          <a:noFill/>
        </p:spPr>
        <p:txBody>
          <a:bodyPr wrap="square" rtlCol="0">
            <a:spAutoFit/>
          </a:bodyPr>
          <a:lstStyle/>
          <a:p>
            <a:r>
              <a:rPr lang="it-IT" sz="1600" i="1" dirty="0">
                <a:latin typeface="Times New Roman" panose="02020603050405020304" pitchFamily="18" charset="0"/>
                <a:cs typeface="Times New Roman" panose="02020603050405020304" pitchFamily="18" charset="0"/>
              </a:rPr>
              <a:t>Fai clic sull'info point per approfondire l’argomento</a:t>
            </a:r>
          </a:p>
        </p:txBody>
      </p:sp>
    </p:spTree>
    <p:extLst>
      <p:ext uri="{BB962C8B-B14F-4D97-AF65-F5344CB8AC3E}">
        <p14:creationId xmlns="" xmlns:p14="http://schemas.microsoft.com/office/powerpoint/2010/main" val="38021374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Triangolo isoscele 2">
            <a:extLst>
              <a:ext uri="{FF2B5EF4-FFF2-40B4-BE49-F238E27FC236}">
                <a16:creationId xmlns="" xmlns:a16="http://schemas.microsoft.com/office/drawing/2014/main" id="{1C682728-B298-4E1A-9422-94E0141E32B7}"/>
              </a:ext>
            </a:extLst>
          </p:cNvPr>
          <p:cNvSpPr/>
          <p:nvPr/>
        </p:nvSpPr>
        <p:spPr>
          <a:xfrm rot="10800000">
            <a:off x="0" y="476250"/>
            <a:ext cx="12192000" cy="6381750"/>
          </a:xfrm>
          <a:prstGeom prst="triangle">
            <a:avLst>
              <a:gd name="adj" fmla="val 72813"/>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smtClean="0">
                <a:ln>
                  <a:noFill/>
                </a:ln>
                <a:solidFill>
                  <a:prstClr val="white"/>
                </a:solidFill>
                <a:effectLst/>
                <a:uLnTx/>
                <a:uFillTx/>
                <a:latin typeface="Microsoft Yi Baiti" panose="03000500000000000000" pitchFamily="66" charset="0"/>
                <a:ea typeface="Microsoft Yi Baiti" panose="03000500000000000000" pitchFamily="66" charset="0"/>
                <a:cs typeface="+mn-cs"/>
              </a:rPr>
              <a:t>17</a:t>
            </a:r>
            <a:endPar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L’esperto risponde</a:t>
            </a:r>
          </a:p>
        </p:txBody>
      </p:sp>
      <p:sp>
        <p:nvSpPr>
          <p:cNvPr id="12" name="Segnaposto testo 7">
            <a:extLst>
              <a:ext uri="{FF2B5EF4-FFF2-40B4-BE49-F238E27FC236}">
                <a16:creationId xmlns="" xmlns:a16="http://schemas.microsoft.com/office/drawing/2014/main" id="{D335602E-1140-4CB3-BBA8-A2483E569201}"/>
              </a:ext>
            </a:extLst>
          </p:cNvPr>
          <p:cNvSpPr>
            <a:spLocks noGrp="1"/>
          </p:cNvSpPr>
          <p:nvPr>
            <p:ph type="body" sz="quarter" idx="17"/>
          </p:nvPr>
        </p:nvSpPr>
        <p:spPr>
          <a:xfrm>
            <a:off x="682772" y="941697"/>
            <a:ext cx="2464689" cy="1368366"/>
          </a:xfrm>
          <a:prstGeom prst="wedgeRoundRectCallout">
            <a:avLst/>
          </a:prstGeom>
          <a:solidFill>
            <a:schemeClr val="accent1">
              <a:lumMod val="75000"/>
            </a:schemeClr>
          </a:solidFill>
          <a:ln w="57150">
            <a:solidFill>
              <a:schemeClr val="accent3"/>
            </a:solidFill>
          </a:ln>
        </p:spPr>
        <p:txBody>
          <a:bodyPr/>
          <a:lstStyle/>
          <a:p>
            <a:r>
              <a:rPr lang="it-IT" dirty="0"/>
              <a:t>Cos’è un cloud?</a:t>
            </a:r>
          </a:p>
          <a:p>
            <a:endParaRPr lang="it-IT" dirty="0"/>
          </a:p>
        </p:txBody>
      </p:sp>
      <p:sp>
        <p:nvSpPr>
          <p:cNvPr id="14" name="Segnaposto testo 7">
            <a:extLst>
              <a:ext uri="{FF2B5EF4-FFF2-40B4-BE49-F238E27FC236}">
                <a16:creationId xmlns="" xmlns:a16="http://schemas.microsoft.com/office/drawing/2014/main" id="{1D2A209F-5314-4ED3-BA8B-D41B28EBDE4F}"/>
              </a:ext>
            </a:extLst>
          </p:cNvPr>
          <p:cNvSpPr txBox="1">
            <a:spLocks/>
          </p:cNvSpPr>
          <p:nvPr/>
        </p:nvSpPr>
        <p:spPr>
          <a:xfrm>
            <a:off x="3376241"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rPr>
              <a:t>Qual è il principale servizio di base del cloud computing?</a:t>
            </a:r>
          </a:p>
        </p:txBody>
      </p:sp>
      <p:sp>
        <p:nvSpPr>
          <p:cNvPr id="17" name="Segnaposto testo 7">
            <a:extLst>
              <a:ext uri="{FF2B5EF4-FFF2-40B4-BE49-F238E27FC236}">
                <a16:creationId xmlns="" xmlns:a16="http://schemas.microsoft.com/office/drawing/2014/main" id="{3AAED16F-D11B-4E11-9EBC-632F9541F99C}"/>
              </a:ext>
            </a:extLst>
          </p:cNvPr>
          <p:cNvSpPr txBox="1">
            <a:spLocks/>
          </p:cNvSpPr>
          <p:nvPr/>
        </p:nvSpPr>
        <p:spPr>
          <a:xfrm>
            <a:off x="606971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Qual è il principale servizio avanzato di cloud computing?</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1" name="Segnaposto testo 7">
            <a:extLst>
              <a:ext uri="{FF2B5EF4-FFF2-40B4-BE49-F238E27FC236}">
                <a16:creationId xmlns="" xmlns:a16="http://schemas.microsoft.com/office/drawing/2014/main" id="{E9D34C42-C371-4B24-AF88-175848429470}"/>
              </a:ext>
            </a:extLst>
          </p:cNvPr>
          <p:cNvSpPr txBox="1">
            <a:spLocks/>
          </p:cNvSpPr>
          <p:nvPr/>
        </p:nvSpPr>
        <p:spPr>
          <a:xfrm>
            <a:off x="8832160" y="941697"/>
            <a:ext cx="2464689" cy="1368366"/>
          </a:xfrm>
          <a:prstGeom prst="wedgeRoundRectCallou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Cos’è una VPN?</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3" name="Segnaposto testo 7">
            <a:extLst>
              <a:ext uri="{FF2B5EF4-FFF2-40B4-BE49-F238E27FC236}">
                <a16:creationId xmlns="" xmlns:a16="http://schemas.microsoft.com/office/drawing/2014/main" id="{030E7601-1BCD-4147-A51C-33FE13621765}"/>
              </a:ext>
            </a:extLst>
          </p:cNvPr>
          <p:cNvSpPr txBox="1">
            <a:spLocks/>
          </p:cNvSpPr>
          <p:nvPr/>
        </p:nvSpPr>
        <p:spPr>
          <a:xfrm>
            <a:off x="613791"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È </a:t>
            </a:r>
            <a:r>
              <a:rPr lang="it-IT" dirty="0" smtClean="0">
                <a:solidFill>
                  <a:prstClr val="white"/>
                </a:solidFill>
              </a:rPr>
              <a:t>un </a:t>
            </a:r>
            <a:r>
              <a:rPr lang="it-IT" dirty="0">
                <a:solidFill>
                  <a:prstClr val="white"/>
                </a:solidFill>
              </a:rPr>
              <a:t>sistema di computer e server fisicamente separati, ma interconnessi tramite la rete internet.</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5" name="Segnaposto testo 7">
            <a:extLst>
              <a:ext uri="{FF2B5EF4-FFF2-40B4-BE49-F238E27FC236}">
                <a16:creationId xmlns="" xmlns:a16="http://schemas.microsoft.com/office/drawing/2014/main" id="{2FBEB95A-A70B-4CAE-9849-97A449015A12}"/>
              </a:ext>
            </a:extLst>
          </p:cNvPr>
          <p:cNvSpPr txBox="1">
            <a:spLocks/>
          </p:cNvSpPr>
          <p:nvPr/>
        </p:nvSpPr>
        <p:spPr>
          <a:xfrm>
            <a:off x="3307260"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Il principale servizio di base è l’archiviazione e memorizzazione dei dati legati alla nostra sfera personale e professionale.</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18" name="Segnaposto testo 7">
            <a:extLst>
              <a:ext uri="{FF2B5EF4-FFF2-40B4-BE49-F238E27FC236}">
                <a16:creationId xmlns="" xmlns:a16="http://schemas.microsoft.com/office/drawing/2014/main" id="{07E1536A-CBFB-41AD-9122-A925A67AB611}"/>
              </a:ext>
            </a:extLst>
          </p:cNvPr>
          <p:cNvSpPr txBox="1">
            <a:spLocks/>
          </p:cNvSpPr>
          <p:nvPr/>
        </p:nvSpPr>
        <p:spPr>
          <a:xfrm>
            <a:off x="600072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La possibilità di utilizzare dei software online, previo pagamento di un abbonamento.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23" name="Segnaposto testo 7">
            <a:extLst>
              <a:ext uri="{FF2B5EF4-FFF2-40B4-BE49-F238E27FC236}">
                <a16:creationId xmlns="" xmlns:a16="http://schemas.microsoft.com/office/drawing/2014/main" id="{F49D8BF1-CE02-446F-BA87-BDD1F885AAFA}"/>
              </a:ext>
            </a:extLst>
          </p:cNvPr>
          <p:cNvSpPr txBox="1">
            <a:spLocks/>
          </p:cNvSpPr>
          <p:nvPr/>
        </p:nvSpPr>
        <p:spPr>
          <a:xfrm>
            <a:off x="8763179" y="3166711"/>
            <a:ext cx="2464689" cy="3407343"/>
          </a:xfrm>
          <a:prstGeom prst="roundRect">
            <a:avLst/>
          </a:prstGeom>
          <a:solidFill>
            <a:schemeClr val="accent1">
              <a:lumMod val="75000"/>
            </a:schemeClr>
          </a:solidFill>
          <a:ln w="57150">
            <a:solidFill>
              <a:schemeClr val="accent3"/>
            </a:solidFill>
          </a:ln>
        </p:spPr>
        <p:txBody>
          <a:bodyPr vert="horz" lIns="91440" tIns="45720" rIns="91440" bIns="45720" rtlCol="0">
            <a:norm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dirty="0">
                <a:solidFill>
                  <a:prstClr val="white"/>
                </a:solidFill>
              </a:rPr>
              <a:t>Una V</a:t>
            </a:r>
            <a:r>
              <a:rPr lang="it-IT" dirty="0"/>
              <a:t>irtual Private Network è una rete privata, instaurata tra soggetti che utilizzano, un protocollo di trasmissione pubblico.</a:t>
            </a:r>
            <a:endParaRPr kumimoji="0" lang="it-IT" sz="1400" b="0" i="0" u="none" strike="noStrike" kern="1200" cap="none" spc="0" normalizeH="0" baseline="0" noProof="0" dirty="0">
              <a:ln>
                <a:noFill/>
              </a:ln>
              <a:solidFill>
                <a:prstClr val="white"/>
              </a:solidFill>
              <a:effectLst/>
              <a:uLnTx/>
              <a:uFillTx/>
              <a:latin typeface="Gisha" panose="020B0502040204020203" pitchFamily="34" charset="-79"/>
              <a:ea typeface="+mn-ea"/>
              <a:cs typeface="Gisha" panose="020B0502040204020203" pitchFamily="34" charset="-79"/>
            </a:endParaRPr>
          </a:p>
        </p:txBody>
      </p:sp>
      <p:sp>
        <p:nvSpPr>
          <p:cNvPr id="5" name="Ovale 4">
            <a:extLst>
              <a:ext uri="{FF2B5EF4-FFF2-40B4-BE49-F238E27FC236}">
                <a16:creationId xmlns="" xmlns:a16="http://schemas.microsoft.com/office/drawing/2014/main" id="{15FB5E36-28CE-4387-AAC9-BBD57A93CC73}"/>
              </a:ext>
            </a:extLst>
          </p:cNvPr>
          <p:cNvSpPr/>
          <p:nvPr/>
        </p:nvSpPr>
        <p:spPr>
          <a:xfrm>
            <a:off x="10764920" y="2326306"/>
            <a:ext cx="1228403" cy="781256"/>
          </a:xfrm>
          <a:custGeom>
            <a:avLst/>
            <a:gdLst>
              <a:gd name="connsiteX0" fmla="*/ 0 w 1018796"/>
              <a:gd name="connsiteY0" fmla="*/ 514350 h 1028700"/>
              <a:gd name="connsiteX1" fmla="*/ 509398 w 1018796"/>
              <a:gd name="connsiteY1" fmla="*/ 0 h 1028700"/>
              <a:gd name="connsiteX2" fmla="*/ 1018796 w 1018796"/>
              <a:gd name="connsiteY2" fmla="*/ 514350 h 1028700"/>
              <a:gd name="connsiteX3" fmla="*/ 509398 w 1018796"/>
              <a:gd name="connsiteY3" fmla="*/ 1028700 h 1028700"/>
              <a:gd name="connsiteX4" fmla="*/ 0 w 1018796"/>
              <a:gd name="connsiteY4" fmla="*/ 514350 h 1028700"/>
              <a:gd name="connsiteX0" fmla="*/ 126 w 1018922"/>
              <a:gd name="connsiteY0" fmla="*/ 514350 h 781256"/>
              <a:gd name="connsiteX1" fmla="*/ 509524 w 1018922"/>
              <a:gd name="connsiteY1" fmla="*/ 0 h 781256"/>
              <a:gd name="connsiteX2" fmla="*/ 1018922 w 1018922"/>
              <a:gd name="connsiteY2" fmla="*/ 514350 h 781256"/>
              <a:gd name="connsiteX3" fmla="*/ 547624 w 1018922"/>
              <a:gd name="connsiteY3" fmla="*/ 781050 h 781256"/>
              <a:gd name="connsiteX4" fmla="*/ 126 w 1018922"/>
              <a:gd name="connsiteY4" fmla="*/ 514350 h 781256"/>
              <a:gd name="connsiteX0" fmla="*/ 57 w 1228403"/>
              <a:gd name="connsiteY0" fmla="*/ 514350 h 781256"/>
              <a:gd name="connsiteX1" fmla="*/ 719005 w 1228403"/>
              <a:gd name="connsiteY1" fmla="*/ 0 h 781256"/>
              <a:gd name="connsiteX2" fmla="*/ 1228403 w 1228403"/>
              <a:gd name="connsiteY2" fmla="*/ 514350 h 781256"/>
              <a:gd name="connsiteX3" fmla="*/ 757105 w 1228403"/>
              <a:gd name="connsiteY3" fmla="*/ 781050 h 781256"/>
              <a:gd name="connsiteX4" fmla="*/ 57 w 1228403"/>
              <a:gd name="connsiteY4" fmla="*/ 514350 h 781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8403" h="781256">
                <a:moveTo>
                  <a:pt x="57" y="514350"/>
                </a:moveTo>
                <a:cubicBezTo>
                  <a:pt x="-6293" y="384175"/>
                  <a:pt x="514281" y="0"/>
                  <a:pt x="719005" y="0"/>
                </a:cubicBezTo>
                <a:cubicBezTo>
                  <a:pt x="923729" y="0"/>
                  <a:pt x="1228403" y="230282"/>
                  <a:pt x="1228403" y="514350"/>
                </a:cubicBezTo>
                <a:cubicBezTo>
                  <a:pt x="1228403" y="798418"/>
                  <a:pt x="961829" y="781050"/>
                  <a:pt x="757105" y="781050"/>
                </a:cubicBezTo>
                <a:cubicBezTo>
                  <a:pt x="552381" y="781050"/>
                  <a:pt x="6407" y="644525"/>
                  <a:pt x="57" y="514350"/>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Tree>
    <p:extLst>
      <p:ext uri="{BB962C8B-B14F-4D97-AF65-F5344CB8AC3E}">
        <p14:creationId xmlns="" xmlns:p14="http://schemas.microsoft.com/office/powerpoint/2010/main" val="2978046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smtClean="0">
                <a:latin typeface="Microsoft Yi Baiti" panose="03000500000000000000" pitchFamily="66" charset="0"/>
                <a:ea typeface="Microsoft Yi Baiti" panose="03000500000000000000" pitchFamily="66" charset="0"/>
              </a:rPr>
              <a:t>18</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Learning stop</a:t>
            </a:r>
          </a:p>
        </p:txBody>
      </p:sp>
      <p:sp>
        <p:nvSpPr>
          <p:cNvPr id="16" name="Segnaposto testo 7">
            <a:extLst>
              <a:ext uri="{FF2B5EF4-FFF2-40B4-BE49-F238E27FC236}">
                <a16:creationId xmlns="" xmlns:a16="http://schemas.microsoft.com/office/drawing/2014/main" id="{FCA1622D-041E-4120-9404-586FA559CCD1}"/>
              </a:ext>
            </a:extLst>
          </p:cNvPr>
          <p:cNvSpPr>
            <a:spLocks noGrp="1"/>
          </p:cNvSpPr>
          <p:nvPr>
            <p:ph type="body" sz="quarter" idx="17"/>
          </p:nvPr>
        </p:nvSpPr>
        <p:spPr>
          <a:xfrm>
            <a:off x="991575" y="1172174"/>
            <a:ext cx="9930891" cy="955564"/>
          </a:xfrm>
          <a:prstGeom prst="wedgeRoundRectCallout">
            <a:avLst>
              <a:gd name="adj1" fmla="val -21086"/>
              <a:gd name="adj2" fmla="val 89790"/>
              <a:gd name="adj3" fmla="val 16667"/>
            </a:avLst>
          </a:prstGeom>
          <a:solidFill>
            <a:srgbClr val="426B6F"/>
          </a:solidFill>
          <a:ln>
            <a:noFill/>
          </a:ln>
        </p:spPr>
        <p:style>
          <a:lnRef idx="2">
            <a:schemeClr val="accent2">
              <a:shade val="50000"/>
            </a:schemeClr>
          </a:lnRef>
          <a:fillRef idx="1">
            <a:schemeClr val="accent2"/>
          </a:fillRef>
          <a:effectRef idx="0">
            <a:schemeClr val="accent2"/>
          </a:effectRef>
          <a:fontRef idx="minor">
            <a:schemeClr val="lt1"/>
          </a:fontRef>
        </p:style>
        <p:txBody>
          <a:bodyPr>
            <a:normAutofit/>
          </a:bodyPr>
          <a:lstStyle/>
          <a:p>
            <a:r>
              <a:rPr lang="it-IT" sz="1800" b="1" dirty="0">
                <a:latin typeface="+mn-lt"/>
              </a:rPr>
              <a:t>Qual è il primo standard di crittografia </a:t>
            </a:r>
            <a:r>
              <a:rPr lang="en-US" sz="1800" b="1" dirty="0" err="1">
                <a:latin typeface="+mn-lt"/>
              </a:rPr>
              <a:t>definito</a:t>
            </a:r>
            <a:r>
              <a:rPr lang="en-US" sz="1800" b="1" dirty="0">
                <a:latin typeface="+mn-lt"/>
              </a:rPr>
              <a:t> </a:t>
            </a:r>
            <a:r>
              <a:rPr lang="en-US" sz="1800" b="1" dirty="0" err="1">
                <a:latin typeface="+mn-lt"/>
              </a:rPr>
              <a:t>dall’Institute</a:t>
            </a:r>
            <a:r>
              <a:rPr lang="en-US" sz="1800" b="1" dirty="0">
                <a:latin typeface="+mn-lt"/>
              </a:rPr>
              <a:t> of Electrical and Electronics Engineers?</a:t>
            </a:r>
            <a:endParaRPr lang="it-IT" sz="1800" b="1" dirty="0">
              <a:latin typeface="Bahnschrift" panose="020B0502040204020203" pitchFamily="34" charset="0"/>
            </a:endParaRPr>
          </a:p>
        </p:txBody>
      </p:sp>
      <p:sp>
        <p:nvSpPr>
          <p:cNvPr id="17" name="Segnaposto testo 7">
            <a:extLst>
              <a:ext uri="{FF2B5EF4-FFF2-40B4-BE49-F238E27FC236}">
                <a16:creationId xmlns="" xmlns:a16="http://schemas.microsoft.com/office/drawing/2014/main" id="{EB98D9BD-BC22-4143-A9ED-B7D32987B10E}"/>
              </a:ext>
            </a:extLst>
          </p:cNvPr>
          <p:cNvSpPr txBox="1">
            <a:spLocks/>
          </p:cNvSpPr>
          <p:nvPr/>
        </p:nvSpPr>
        <p:spPr>
          <a:xfrm>
            <a:off x="1254253" y="4025754"/>
            <a:ext cx="2083685" cy="50317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t>Il WPA2.</a:t>
            </a:r>
          </a:p>
        </p:txBody>
      </p:sp>
      <p:pic>
        <p:nvPicPr>
          <p:cNvPr id="18" name="Immagine 17">
            <a:extLst>
              <a:ext uri="{FF2B5EF4-FFF2-40B4-BE49-F238E27FC236}">
                <a16:creationId xmlns="" xmlns:a16="http://schemas.microsoft.com/office/drawing/2014/main" id="{08B0BD39-4009-400F-BA34-32995A8CBDD2}"/>
              </a:ext>
            </a:extLst>
          </p:cNvPr>
          <p:cNvPicPr>
            <a:picLocks noChangeAspect="1"/>
          </p:cNvPicPr>
          <p:nvPr/>
        </p:nvPicPr>
        <p:blipFill>
          <a:blip r:embed="rId3" cstate="print">
            <a:lum bright="70000" contrast="-70000"/>
            <a:extLst>
              <a:ext uri="{28A0092B-C50C-407E-A947-70E740481C1C}">
                <a14:useLocalDpi xmlns="" xmlns:a14="http://schemas.microsoft.com/office/drawing/2010/main" val="0"/>
              </a:ext>
            </a:extLst>
          </a:blip>
          <a:stretch>
            <a:fillRect/>
          </a:stretch>
        </p:blipFill>
        <p:spPr>
          <a:xfrm>
            <a:off x="1331536" y="2930073"/>
            <a:ext cx="810936" cy="810936"/>
          </a:xfrm>
          <a:prstGeom prst="rect">
            <a:avLst/>
          </a:prstGeom>
        </p:spPr>
      </p:pic>
      <p:pic>
        <p:nvPicPr>
          <p:cNvPr id="19" name="Immagine 18">
            <a:extLst>
              <a:ext uri="{FF2B5EF4-FFF2-40B4-BE49-F238E27FC236}">
                <a16:creationId xmlns="" xmlns:a16="http://schemas.microsoft.com/office/drawing/2014/main" id="{B286E357-1027-4805-9E07-4A5FE177C372}"/>
              </a:ext>
            </a:extLst>
          </p:cNvPr>
          <p:cNvPicPr>
            <a:picLocks noChangeAspect="1"/>
          </p:cNvPicPr>
          <p:nvPr/>
        </p:nvPicPr>
        <p:blipFill>
          <a:blip r:embed="rId3" cstate="print">
            <a:duotone>
              <a:schemeClr val="accent3">
                <a:shade val="45000"/>
                <a:satMod val="135000"/>
              </a:schemeClr>
              <a:prstClr val="white"/>
            </a:duotone>
            <a:extLst>
              <a:ext uri="{28A0092B-C50C-407E-A947-70E740481C1C}">
                <a14:useLocalDpi xmlns="" xmlns:a14="http://schemas.microsoft.com/office/drawing/2010/main" val="0"/>
              </a:ext>
            </a:extLst>
          </a:blip>
          <a:stretch>
            <a:fillRect/>
          </a:stretch>
        </p:blipFill>
        <p:spPr>
          <a:xfrm>
            <a:off x="7063908" y="2930073"/>
            <a:ext cx="810936" cy="810936"/>
          </a:xfrm>
          <a:prstGeom prst="rect">
            <a:avLst/>
          </a:prstGeom>
        </p:spPr>
      </p:pic>
      <p:pic>
        <p:nvPicPr>
          <p:cNvPr id="21" name="Immagine 20">
            <a:extLst>
              <a:ext uri="{FF2B5EF4-FFF2-40B4-BE49-F238E27FC236}">
                <a16:creationId xmlns="" xmlns:a16="http://schemas.microsoft.com/office/drawing/2014/main" id="{2EEA935A-7BF4-48CA-9E1C-380E3CD4D6B2}"/>
              </a:ext>
            </a:extLst>
          </p:cNvPr>
          <p:cNvPicPr>
            <a:picLocks noChangeAspect="1"/>
          </p:cNvPicPr>
          <p:nvPr/>
        </p:nvPicPr>
        <p:blipFill>
          <a:blip r:embed="rId3" cstate="print">
            <a:lum bright="70000" contrast="-70000"/>
            <a:extLst>
              <a:ext uri="{28A0092B-C50C-407E-A947-70E740481C1C}">
                <a14:useLocalDpi xmlns="" xmlns:a14="http://schemas.microsoft.com/office/drawing/2010/main" val="0"/>
              </a:ext>
            </a:extLst>
          </a:blip>
          <a:stretch>
            <a:fillRect/>
          </a:stretch>
        </p:blipFill>
        <p:spPr>
          <a:xfrm>
            <a:off x="4050624" y="2930073"/>
            <a:ext cx="810936" cy="810936"/>
          </a:xfrm>
          <a:prstGeom prst="rect">
            <a:avLst/>
          </a:prstGeom>
        </p:spPr>
      </p:pic>
      <p:pic>
        <p:nvPicPr>
          <p:cNvPr id="22" name="Immagine 21">
            <a:extLst>
              <a:ext uri="{FF2B5EF4-FFF2-40B4-BE49-F238E27FC236}">
                <a16:creationId xmlns="" xmlns:a16="http://schemas.microsoft.com/office/drawing/2014/main" id="{B34726F8-5FE8-4E15-932E-C2E12B569079}"/>
              </a:ext>
            </a:extLst>
          </p:cNvPr>
          <p:cNvPicPr>
            <a:picLocks noChangeAspect="1"/>
          </p:cNvPicPr>
          <p:nvPr/>
        </p:nvPicPr>
        <p:blipFill>
          <a:blip r:embed="rId3" cstate="print">
            <a:lum bright="70000" contrast="-70000"/>
            <a:extLst>
              <a:ext uri="{28A0092B-C50C-407E-A947-70E740481C1C}">
                <a14:useLocalDpi xmlns="" xmlns:a14="http://schemas.microsoft.com/office/drawing/2010/main" val="0"/>
              </a:ext>
            </a:extLst>
          </a:blip>
          <a:stretch>
            <a:fillRect/>
          </a:stretch>
        </p:blipFill>
        <p:spPr>
          <a:xfrm>
            <a:off x="9837470" y="2927480"/>
            <a:ext cx="810936" cy="810936"/>
          </a:xfrm>
          <a:prstGeom prst="rect">
            <a:avLst/>
          </a:prstGeom>
        </p:spPr>
      </p:pic>
      <p:sp>
        <p:nvSpPr>
          <p:cNvPr id="23" name="Segnaposto testo 7">
            <a:extLst>
              <a:ext uri="{FF2B5EF4-FFF2-40B4-BE49-F238E27FC236}">
                <a16:creationId xmlns="" xmlns:a16="http://schemas.microsoft.com/office/drawing/2014/main" id="{4A67FF13-402A-4E84-A051-62BD0CA448D0}"/>
              </a:ext>
            </a:extLst>
          </p:cNvPr>
          <p:cNvSpPr txBox="1">
            <a:spLocks/>
          </p:cNvSpPr>
          <p:nvPr/>
        </p:nvSpPr>
        <p:spPr>
          <a:xfrm>
            <a:off x="3997075" y="4025752"/>
            <a:ext cx="2083685"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Il WPA.</a:t>
            </a:r>
          </a:p>
        </p:txBody>
      </p:sp>
      <p:sp>
        <p:nvSpPr>
          <p:cNvPr id="27" name="Segnaposto testo 7">
            <a:extLst>
              <a:ext uri="{FF2B5EF4-FFF2-40B4-BE49-F238E27FC236}">
                <a16:creationId xmlns="" xmlns:a16="http://schemas.microsoft.com/office/drawing/2014/main" id="{9F838B78-B74A-42CC-8469-BF2D7DBD1216}"/>
              </a:ext>
            </a:extLst>
          </p:cNvPr>
          <p:cNvSpPr txBox="1">
            <a:spLocks/>
          </p:cNvSpPr>
          <p:nvPr/>
        </p:nvSpPr>
        <p:spPr>
          <a:xfrm>
            <a:off x="6982084" y="4057020"/>
            <a:ext cx="1288719" cy="365761"/>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Il WEP.</a:t>
            </a:r>
            <a:endParaRPr kumimoji="0" lang="it-IT" sz="1600" b="0" i="0" u="none" strike="noStrike" kern="1200" cap="none" spc="0" normalizeH="0" baseline="0" noProof="0" dirty="0">
              <a:ln>
                <a:noFill/>
              </a:ln>
              <a:effectLst/>
              <a:uLnTx/>
              <a:uFillTx/>
              <a:latin typeface="+mn-lt"/>
              <a:ea typeface="+mn-ea"/>
              <a:cs typeface="Gisha" panose="020B0502040204020203" pitchFamily="34" charset="-79"/>
            </a:endParaRPr>
          </a:p>
        </p:txBody>
      </p:sp>
      <p:sp>
        <p:nvSpPr>
          <p:cNvPr id="29" name="Segnaposto testo 7">
            <a:extLst>
              <a:ext uri="{FF2B5EF4-FFF2-40B4-BE49-F238E27FC236}">
                <a16:creationId xmlns="" xmlns:a16="http://schemas.microsoft.com/office/drawing/2014/main" id="{917A89B1-5851-4749-BAA4-908C235E8A5C}"/>
              </a:ext>
            </a:extLst>
          </p:cNvPr>
          <p:cNvSpPr txBox="1">
            <a:spLocks/>
          </p:cNvSpPr>
          <p:nvPr/>
        </p:nvSpPr>
        <p:spPr>
          <a:xfrm>
            <a:off x="9746508" y="4025752"/>
            <a:ext cx="960691" cy="503172"/>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1pPr>
            <a:lvl2pPr marL="4572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2pPr>
            <a:lvl3pPr marL="9144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3pPr>
            <a:lvl4pPr marL="13716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4pPr>
            <a:lvl5pPr marL="1828800" indent="0" algn="l" defTabSz="914400" rtl="0" eaLnBrk="1" latinLnBrk="0" hangingPunct="1">
              <a:lnSpc>
                <a:spcPct val="100000"/>
              </a:lnSpc>
              <a:spcBef>
                <a:spcPts val="500"/>
              </a:spcBef>
              <a:buFont typeface="Arial" panose="020B0604020202020204" pitchFamily="34" charset="0"/>
              <a:buNone/>
              <a:defRPr sz="1400" kern="1200">
                <a:solidFill>
                  <a:schemeClr val="tx1"/>
                </a:solidFill>
                <a:latin typeface="Gisha" panose="020B0502040204020203" pitchFamily="34" charset="-79"/>
                <a:ea typeface="+mn-ea"/>
                <a:cs typeface="Gisha" panose="020B0502040204020203" pitchFamily="34" charset="-79"/>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defRPr/>
            </a:pPr>
            <a:r>
              <a:rPr lang="it-IT" sz="1600" dirty="0">
                <a:latin typeface="+mn-lt"/>
              </a:rPr>
              <a:t>Il WAP.</a:t>
            </a:r>
          </a:p>
        </p:txBody>
      </p:sp>
      <p:sp>
        <p:nvSpPr>
          <p:cNvPr id="30" name="Rettangolo arrotondato 23">
            <a:extLst>
              <a:ext uri="{FF2B5EF4-FFF2-40B4-BE49-F238E27FC236}">
                <a16:creationId xmlns="" xmlns:a16="http://schemas.microsoft.com/office/drawing/2014/main" id="{61BB96AD-C654-43EF-886F-9E42B0324C47}"/>
              </a:ext>
            </a:extLst>
          </p:cNvPr>
          <p:cNvSpPr/>
          <p:nvPr/>
        </p:nvSpPr>
        <p:spPr>
          <a:xfrm>
            <a:off x="4898399" y="5502946"/>
            <a:ext cx="2083685" cy="365760"/>
          </a:xfrm>
          <a:prstGeom prst="roundRect">
            <a:avLst/>
          </a:prstGeom>
          <a:solidFill>
            <a:srgbClr val="426B6F"/>
          </a:solidFill>
          <a:ln>
            <a:noFill/>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ormAutofit fontScale="92500" lnSpcReduction="10000"/>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1800" b="1" i="0" u="none" strike="noStrike" kern="1200" cap="none" spc="0" normalizeH="0" baseline="0" noProof="0" dirty="0">
                <a:ln>
                  <a:noFill/>
                </a:ln>
                <a:solidFill>
                  <a:prstClr val="white"/>
                </a:solidFill>
                <a:effectLst/>
                <a:uLnTx/>
                <a:uFillTx/>
                <a:latin typeface="Articulate" panose="02000503040000020004" pitchFamily="2" charset="0"/>
                <a:ea typeface="+mn-ea"/>
                <a:cs typeface="Gisha" panose="020B0502040204020203" pitchFamily="34" charset="-79"/>
              </a:rPr>
              <a:t>Conferma</a:t>
            </a:r>
          </a:p>
        </p:txBody>
      </p:sp>
    </p:spTree>
    <p:extLst>
      <p:ext uri="{BB962C8B-B14F-4D97-AF65-F5344CB8AC3E}">
        <p14:creationId xmlns="" xmlns:p14="http://schemas.microsoft.com/office/powerpoint/2010/main" val="22607518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tx1"/>
        </a:solidFill>
        <a:effectLst/>
      </p:bgPr>
    </p:bg>
    <p:spTree>
      <p:nvGrpSpPr>
        <p:cNvPr id="1" name=""/>
        <p:cNvGrpSpPr/>
        <p:nvPr/>
      </p:nvGrpSpPr>
      <p:grpSpPr>
        <a:xfrm>
          <a:off x="0" y="0"/>
          <a:ext cx="0" cy="0"/>
          <a:chOff x="0" y="0"/>
          <a:chExt cx="0" cy="0"/>
        </a:xfrm>
      </p:grpSpPr>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a:solidFill>
                  <a:schemeClr val="tx1"/>
                </a:solidFill>
                <a:latin typeface="Microsoft Yi Baiti" panose="03000500000000000000" pitchFamily="66" charset="0"/>
                <a:ea typeface="Microsoft Yi Baiti" panose="03000500000000000000" pitchFamily="66" charset="0"/>
              </a:rPr>
              <a:t>Scenario</a:t>
            </a:r>
            <a:endParaRPr lang="it-IT" sz="3200" dirty="0">
              <a:solidFill>
                <a:schemeClr val="tx1"/>
              </a:solidFill>
              <a:latin typeface="Microsoft Yi Baiti" panose="03000500000000000000" pitchFamily="66" charset="0"/>
              <a:ea typeface="Microsoft Yi Baiti" panose="03000500000000000000" pitchFamily="66" charset="0"/>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1</a:t>
            </a:r>
          </a:p>
        </p:txBody>
      </p:sp>
      <p:sp>
        <p:nvSpPr>
          <p:cNvPr id="33" name="Rettangolo 32">
            <a:extLst>
              <a:ext uri="{FF2B5EF4-FFF2-40B4-BE49-F238E27FC236}">
                <a16:creationId xmlns="" xmlns:a16="http://schemas.microsoft.com/office/drawing/2014/main" id="{6A666111-48B8-4545-8DBB-7AF89FD58BEF}"/>
              </a:ext>
            </a:extLst>
          </p:cNvPr>
          <p:cNvSpPr/>
          <p:nvPr/>
        </p:nvSpPr>
        <p:spPr>
          <a:xfrm>
            <a:off x="0" y="1639012"/>
            <a:ext cx="2971800" cy="5242438"/>
          </a:xfrm>
          <a:prstGeom prst="rect">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Rettangolo 38">
            <a:extLst>
              <a:ext uri="{FF2B5EF4-FFF2-40B4-BE49-F238E27FC236}">
                <a16:creationId xmlns="" xmlns:a16="http://schemas.microsoft.com/office/drawing/2014/main" id="{3D044AC9-C6B6-4F3F-9D7F-A0EEE1C75AD2}"/>
              </a:ext>
            </a:extLst>
          </p:cNvPr>
          <p:cNvSpPr/>
          <p:nvPr/>
        </p:nvSpPr>
        <p:spPr>
          <a:xfrm>
            <a:off x="3062037" y="638349"/>
            <a:ext cx="2971800" cy="6248416"/>
          </a:xfrm>
          <a:prstGeom prst="rect">
            <a:avLst/>
          </a:prstGeom>
          <a:solidFill>
            <a:srgbClr val="B015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0" name="Rettangolo 39">
            <a:extLst>
              <a:ext uri="{FF2B5EF4-FFF2-40B4-BE49-F238E27FC236}">
                <a16:creationId xmlns="" xmlns:a16="http://schemas.microsoft.com/office/drawing/2014/main" id="{A2DBA2A7-A6BC-4EB2-AA72-CF9832627874}"/>
              </a:ext>
            </a:extLst>
          </p:cNvPr>
          <p:cNvSpPr/>
          <p:nvPr/>
        </p:nvSpPr>
        <p:spPr>
          <a:xfrm>
            <a:off x="6129087" y="1811540"/>
            <a:ext cx="2971800" cy="5046459"/>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ttangolo 40">
            <a:extLst>
              <a:ext uri="{FF2B5EF4-FFF2-40B4-BE49-F238E27FC236}">
                <a16:creationId xmlns="" xmlns:a16="http://schemas.microsoft.com/office/drawing/2014/main" id="{19737189-C7F0-4B80-860D-548E2EDC43AC}"/>
              </a:ext>
            </a:extLst>
          </p:cNvPr>
          <p:cNvSpPr/>
          <p:nvPr/>
        </p:nvSpPr>
        <p:spPr>
          <a:xfrm>
            <a:off x="9158680" y="1811540"/>
            <a:ext cx="3044457" cy="50464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Documento 63">
            <a:extLst>
              <a:ext uri="{FF2B5EF4-FFF2-40B4-BE49-F238E27FC236}">
                <a16:creationId xmlns="" xmlns:a16="http://schemas.microsoft.com/office/drawing/2014/main" id="{DB5C8490-BCE9-4D99-868D-CCF05F85D7BB}"/>
              </a:ext>
            </a:extLst>
          </p:cNvPr>
          <p:cNvSpPr/>
          <p:nvPr/>
        </p:nvSpPr>
        <p:spPr>
          <a:xfrm>
            <a:off x="3062037" y="481721"/>
            <a:ext cx="2971800" cy="1766258"/>
          </a:xfrm>
          <a:prstGeom prst="flowChartDocument">
            <a:avLst/>
          </a:prstGeom>
          <a:blipFill>
            <a:blip r:embed="rId3" cstate="print">
              <a:alphaModFix amt="99000"/>
            </a:blip>
            <a:stretch>
              <a:fillRect l="-272" t="-18129" r="-272" b="-18129"/>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Documento 64">
            <a:extLst>
              <a:ext uri="{FF2B5EF4-FFF2-40B4-BE49-F238E27FC236}">
                <a16:creationId xmlns="" xmlns:a16="http://schemas.microsoft.com/office/drawing/2014/main" id="{DA873CBC-0C20-4A96-966A-8E27CA8C4E1F}"/>
              </a:ext>
            </a:extLst>
          </p:cNvPr>
          <p:cNvSpPr/>
          <p:nvPr/>
        </p:nvSpPr>
        <p:spPr>
          <a:xfrm>
            <a:off x="0" y="481721"/>
            <a:ext cx="2971800" cy="1766258"/>
          </a:xfrm>
          <a:prstGeom prst="flowChartDocument">
            <a:avLst/>
          </a:prstGeom>
          <a:blipFill>
            <a:blip r:embed="rId4"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Documento 65">
            <a:extLst>
              <a:ext uri="{FF2B5EF4-FFF2-40B4-BE49-F238E27FC236}">
                <a16:creationId xmlns="" xmlns:a16="http://schemas.microsoft.com/office/drawing/2014/main" id="{E39373D7-A8EA-4DC6-BE89-79AFB641E12E}"/>
              </a:ext>
            </a:extLst>
          </p:cNvPr>
          <p:cNvSpPr/>
          <p:nvPr/>
        </p:nvSpPr>
        <p:spPr>
          <a:xfrm>
            <a:off x="6129087" y="481721"/>
            <a:ext cx="2971800" cy="1766258"/>
          </a:xfrm>
          <a:prstGeom prst="flowChartDocument">
            <a:avLst/>
          </a:prstGeom>
          <a:blipFill>
            <a:blip r:embed="rId5"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Documento 66">
            <a:extLst>
              <a:ext uri="{FF2B5EF4-FFF2-40B4-BE49-F238E27FC236}">
                <a16:creationId xmlns="" xmlns:a16="http://schemas.microsoft.com/office/drawing/2014/main" id="{22AE224D-59AE-4801-AB27-30C62433D6AB}"/>
              </a:ext>
            </a:extLst>
          </p:cNvPr>
          <p:cNvSpPr/>
          <p:nvPr/>
        </p:nvSpPr>
        <p:spPr>
          <a:xfrm>
            <a:off x="9158680" y="476250"/>
            <a:ext cx="3033320" cy="1766258"/>
          </a:xfrm>
          <a:prstGeom prst="flowChartDocument">
            <a:avLst/>
          </a:prstGeom>
          <a:blipFill>
            <a:blip r:embed="rId6" cstate="print">
              <a:alphaModFix amt="99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Segnaposto testo 7">
            <a:extLst>
              <a:ext uri="{FF2B5EF4-FFF2-40B4-BE49-F238E27FC236}">
                <a16:creationId xmlns="" xmlns:a16="http://schemas.microsoft.com/office/drawing/2014/main" id="{33C37E95-5F17-4534-AC47-05ECE8B02EF6}"/>
              </a:ext>
            </a:extLst>
          </p:cNvPr>
          <p:cNvSpPr>
            <a:spLocks noGrp="1"/>
          </p:cNvSpPr>
          <p:nvPr>
            <p:ph type="body" sz="quarter" idx="17"/>
          </p:nvPr>
        </p:nvSpPr>
        <p:spPr>
          <a:xfrm>
            <a:off x="224287" y="2694216"/>
            <a:ext cx="2501660" cy="2020004"/>
          </a:xfrm>
        </p:spPr>
        <p:txBody>
          <a:bodyPr>
            <a:normAutofit/>
          </a:bodyPr>
          <a:lstStyle/>
          <a:p>
            <a:r>
              <a:rPr lang="it-IT" sz="1600" dirty="0">
                <a:latin typeface="+mn-lt"/>
              </a:rPr>
              <a:t>Come viene definito il cloud computing?</a:t>
            </a:r>
          </a:p>
          <a:p>
            <a:endParaRPr lang="it-IT" sz="1600" dirty="0">
              <a:latin typeface="+mn-lt"/>
            </a:endParaRPr>
          </a:p>
        </p:txBody>
      </p:sp>
      <p:sp>
        <p:nvSpPr>
          <p:cNvPr id="69" name="Segnaposto testo 7">
            <a:extLst>
              <a:ext uri="{FF2B5EF4-FFF2-40B4-BE49-F238E27FC236}">
                <a16:creationId xmlns="" xmlns:a16="http://schemas.microsoft.com/office/drawing/2014/main" id="{F2CD7C70-B322-476A-A001-2A0AF494982C}"/>
              </a:ext>
            </a:extLst>
          </p:cNvPr>
          <p:cNvSpPr txBox="1">
            <a:spLocks/>
          </p:cNvSpPr>
          <p:nvPr/>
        </p:nvSpPr>
        <p:spPr>
          <a:xfrm>
            <a:off x="3321170" y="269421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Quali sono i principali servizi di cloud computing?</a:t>
            </a:r>
          </a:p>
          <a:p>
            <a:endParaRPr lang="it-IT" sz="1600" dirty="0">
              <a:latin typeface="+mn-lt"/>
            </a:endParaRPr>
          </a:p>
        </p:txBody>
      </p:sp>
      <p:sp>
        <p:nvSpPr>
          <p:cNvPr id="70" name="Segnaposto testo 7">
            <a:extLst>
              <a:ext uri="{FF2B5EF4-FFF2-40B4-BE49-F238E27FC236}">
                <a16:creationId xmlns="" xmlns:a16="http://schemas.microsoft.com/office/drawing/2014/main" id="{2036D021-4959-410B-9EA9-F240321A8817}"/>
              </a:ext>
            </a:extLst>
          </p:cNvPr>
          <p:cNvSpPr txBox="1">
            <a:spLocks/>
          </p:cNvSpPr>
          <p:nvPr/>
        </p:nvSpPr>
        <p:spPr>
          <a:xfrm>
            <a:off x="6369170"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Quali sono i principali protocolli per l’accesso ad internet?</a:t>
            </a:r>
          </a:p>
          <a:p>
            <a:endParaRPr lang="it-IT" sz="1600" dirty="0">
              <a:latin typeface="+mn-lt"/>
            </a:endParaRPr>
          </a:p>
        </p:txBody>
      </p:sp>
      <p:sp>
        <p:nvSpPr>
          <p:cNvPr id="71" name="Segnaposto testo 7">
            <a:extLst>
              <a:ext uri="{FF2B5EF4-FFF2-40B4-BE49-F238E27FC236}">
                <a16:creationId xmlns="" xmlns:a16="http://schemas.microsoft.com/office/drawing/2014/main" id="{88167B35-4AA4-42ED-B6F5-DBC0F1E2893C}"/>
              </a:ext>
            </a:extLst>
          </p:cNvPr>
          <p:cNvSpPr txBox="1">
            <a:spLocks/>
          </p:cNvSpPr>
          <p:nvPr/>
        </p:nvSpPr>
        <p:spPr>
          <a:xfrm>
            <a:off x="9466053" y="2707156"/>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latin typeface="+mn-lt"/>
              </a:rPr>
              <a:t>Cosa si intende per Virtual Private Network e qual è la sua funzione?</a:t>
            </a:r>
          </a:p>
          <a:p>
            <a:endParaRPr lang="it-IT" sz="1600" dirty="0">
              <a:latin typeface="+mn-lt"/>
            </a:endParaRPr>
          </a:p>
        </p:txBody>
      </p:sp>
      <p:sp>
        <p:nvSpPr>
          <p:cNvPr id="17" name="Rettangolo 16">
            <a:extLst>
              <a:ext uri="{FF2B5EF4-FFF2-40B4-BE49-F238E27FC236}">
                <a16:creationId xmlns="" xmlns:a16="http://schemas.microsoft.com/office/drawing/2014/main" id="{5CB850F6-7EDA-45F3-A910-71585B792A59}"/>
              </a:ext>
            </a:extLst>
          </p:cNvPr>
          <p:cNvSpPr/>
          <p:nvPr/>
        </p:nvSpPr>
        <p:spPr>
          <a:xfrm>
            <a:off x="-2141924" y="-6699"/>
            <a:ext cx="2141924" cy="6864698"/>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400" b="1" dirty="0">
                <a:solidFill>
                  <a:schemeClr val="bg2">
                    <a:lumMod val="75000"/>
                  </a:schemeClr>
                </a:solidFill>
              </a:rPr>
              <a:t>Note sviluppo:</a:t>
            </a:r>
          </a:p>
          <a:p>
            <a:r>
              <a:rPr lang="it-IT" sz="1400" dirty="0">
                <a:solidFill>
                  <a:schemeClr val="bg2">
                    <a:lumMod val="75000"/>
                  </a:schemeClr>
                </a:solidFill>
                <a:hlinkClick r:id="rId7"/>
              </a:rPr>
              <a:t>https://pixabay.com/it/sole-cielo-nuvole-dark-cloud-1209272/</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hlinkClick r:id="rId8"/>
              </a:rPr>
              <a:t>https://pixabay.com/it/apps-social-media-reti-internet-426559/</a:t>
            </a:r>
            <a:endParaRPr lang="it-IT" sz="1400" dirty="0">
              <a:solidFill>
                <a:schemeClr val="bg2">
                  <a:lumMod val="75000"/>
                </a:schemeClr>
              </a:solidFill>
            </a:endParaRPr>
          </a:p>
          <a:p>
            <a:endParaRPr lang="it-IT" sz="1400" dirty="0">
              <a:solidFill>
                <a:schemeClr val="bg2">
                  <a:lumMod val="75000"/>
                </a:schemeClr>
              </a:solidFill>
              <a:hlinkClick r:id="rId9"/>
            </a:endParaRPr>
          </a:p>
          <a:p>
            <a:r>
              <a:rPr lang="it-IT" sz="1400" dirty="0">
                <a:solidFill>
                  <a:schemeClr val="bg2">
                    <a:lumMod val="75000"/>
                  </a:schemeClr>
                </a:solidFill>
                <a:hlinkClick r:id="rId10"/>
              </a:rPr>
              <a:t>https://pixabay.com/it/ssl-https-sicurezza-computer-2890762/</a:t>
            </a:r>
            <a:endParaRPr lang="it-IT" sz="1400" dirty="0">
              <a:solidFill>
                <a:schemeClr val="bg2">
                  <a:lumMod val="75000"/>
                </a:schemeClr>
              </a:solidFill>
            </a:endParaRPr>
          </a:p>
          <a:p>
            <a:endParaRPr lang="it-IT" sz="1400" dirty="0">
              <a:solidFill>
                <a:schemeClr val="bg2">
                  <a:lumMod val="75000"/>
                </a:schemeClr>
              </a:solidFill>
            </a:endParaRPr>
          </a:p>
          <a:p>
            <a:r>
              <a:rPr lang="it-IT" sz="1400" dirty="0">
                <a:solidFill>
                  <a:schemeClr val="bg2">
                    <a:lumMod val="75000"/>
                  </a:schemeClr>
                </a:solidFill>
              </a:rPr>
              <a:t>https://pixabay.com/it/tastiera-calcolatore-vuoto-privato-895556/</a:t>
            </a:r>
          </a:p>
        </p:txBody>
      </p:sp>
      <p:sp>
        <p:nvSpPr>
          <p:cNvPr id="22" name="Rettangolo arrotondato 31">
            <a:extLst>
              <a:ext uri="{FF2B5EF4-FFF2-40B4-BE49-F238E27FC236}">
                <a16:creationId xmlns="" xmlns:a16="http://schemas.microsoft.com/office/drawing/2014/main" id="{8412504B-54B4-45EC-AA93-FF7EB8DD7453}"/>
              </a:ext>
            </a:extLst>
          </p:cNvPr>
          <p:cNvSpPr/>
          <p:nvPr/>
        </p:nvSpPr>
        <p:spPr>
          <a:xfrm>
            <a:off x="2357338" y="215271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3" name="Rettangolo arrotondato 31">
            <a:extLst>
              <a:ext uri="{FF2B5EF4-FFF2-40B4-BE49-F238E27FC236}">
                <a16:creationId xmlns="" xmlns:a16="http://schemas.microsoft.com/office/drawing/2014/main" id="{B9DF87B7-8119-4437-9942-777876983E77}"/>
              </a:ext>
            </a:extLst>
          </p:cNvPr>
          <p:cNvSpPr/>
          <p:nvPr/>
        </p:nvSpPr>
        <p:spPr>
          <a:xfrm>
            <a:off x="5444961"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4" name="Rettangolo arrotondato 31">
            <a:extLst>
              <a:ext uri="{FF2B5EF4-FFF2-40B4-BE49-F238E27FC236}">
                <a16:creationId xmlns="" xmlns:a16="http://schemas.microsoft.com/office/drawing/2014/main" id="{4D6193AB-44DC-4871-8F4B-7F7BC8BC4CF4}"/>
              </a:ext>
            </a:extLst>
          </p:cNvPr>
          <p:cNvSpPr/>
          <p:nvPr/>
        </p:nvSpPr>
        <p:spPr>
          <a:xfrm>
            <a:off x="8544218" y="2088919"/>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5" name="Rettangolo arrotondato 31">
            <a:extLst>
              <a:ext uri="{FF2B5EF4-FFF2-40B4-BE49-F238E27FC236}">
                <a16:creationId xmlns="" xmlns:a16="http://schemas.microsoft.com/office/drawing/2014/main" id="{376D791D-AF18-4096-B08A-3AEFACD52799}"/>
              </a:ext>
            </a:extLst>
          </p:cNvPr>
          <p:cNvSpPr/>
          <p:nvPr/>
        </p:nvSpPr>
        <p:spPr>
          <a:xfrm>
            <a:off x="11655792" y="203299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Tree>
    <p:extLst>
      <p:ext uri="{BB962C8B-B14F-4D97-AF65-F5344CB8AC3E}">
        <p14:creationId xmlns="" xmlns:p14="http://schemas.microsoft.com/office/powerpoint/2010/main" val="345341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a:latin typeface="Microsoft Yi Baiti" panose="03000500000000000000" pitchFamily="66" charset="0"/>
                <a:ea typeface="Microsoft Yi Baiti" panose="03000500000000000000" pitchFamily="66" charset="0"/>
              </a:rPr>
              <a:t>2</a:t>
            </a:r>
            <a:endParaRPr lang="it-IT" sz="1600" dirty="0">
              <a:latin typeface="Microsoft Yi Baiti" panose="03000500000000000000" pitchFamily="66" charset="0"/>
              <a:ea typeface="Microsoft Yi Baiti" panose="03000500000000000000" pitchFamily="66" charset="0"/>
            </a:endParaRP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Il cloud computing</a:t>
            </a:r>
          </a:p>
        </p:txBody>
      </p:sp>
      <p:sp>
        <p:nvSpPr>
          <p:cNvPr id="13" name="Documento 12">
            <a:extLst>
              <a:ext uri="{FF2B5EF4-FFF2-40B4-BE49-F238E27FC236}">
                <a16:creationId xmlns="" xmlns:a16="http://schemas.microsoft.com/office/drawing/2014/main" id="{E9347E24-CD42-4187-AF4B-B26BC004BD7E}"/>
              </a:ext>
            </a:extLst>
          </p:cNvPr>
          <p:cNvSpPr>
            <a:spLocks noChangeAspect="1"/>
          </p:cNvSpPr>
          <p:nvPr/>
        </p:nvSpPr>
        <p:spPr>
          <a:xfrm rot="5400000">
            <a:off x="6774453" y="1423710"/>
            <a:ext cx="6375054" cy="4460036"/>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Goccia 40">
            <a:extLst>
              <a:ext uri="{FF2B5EF4-FFF2-40B4-BE49-F238E27FC236}">
                <a16:creationId xmlns="" xmlns:a16="http://schemas.microsoft.com/office/drawing/2014/main" id="{ED34B437-BD07-4240-B46E-68949A03EE44}"/>
              </a:ext>
            </a:extLst>
          </p:cNvPr>
          <p:cNvSpPr/>
          <p:nvPr/>
        </p:nvSpPr>
        <p:spPr>
          <a:xfrm rot="13459496">
            <a:off x="5567773" y="1083500"/>
            <a:ext cx="2144372" cy="2093620"/>
          </a:xfrm>
          <a:prstGeom prst="teardrop">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https://pixabay.com/it/hacker-hacking-sicurezza-informatica-1944688/</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rPr>
              <a:t>https://pixabay.com/it/nuvola-il-cloud-computing-3331240/</a:t>
            </a:r>
          </a:p>
          <a:p>
            <a:endParaRPr lang="it-IT" sz="1600" dirty="0">
              <a:solidFill>
                <a:schemeClr val="bg2">
                  <a:lumMod val="75000"/>
                </a:schemeClr>
              </a:solidFill>
            </a:endParaRPr>
          </a:p>
        </p:txBody>
      </p:sp>
      <p:sp>
        <p:nvSpPr>
          <p:cNvPr id="33" name="Goccia 32">
            <a:extLst>
              <a:ext uri="{FF2B5EF4-FFF2-40B4-BE49-F238E27FC236}">
                <a16:creationId xmlns="" xmlns:a16="http://schemas.microsoft.com/office/drawing/2014/main" id="{44C4B0C4-52EA-498D-9BFD-3CD4F387DABE}"/>
              </a:ext>
            </a:extLst>
          </p:cNvPr>
          <p:cNvSpPr/>
          <p:nvPr/>
        </p:nvSpPr>
        <p:spPr>
          <a:xfrm rot="2700000">
            <a:off x="2545043" y="4571451"/>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 xmlns:a16="http://schemas.microsoft.com/office/drawing/2014/main" id="{F7BEF770-A37A-4001-BC45-A704D8EC59A2}"/>
              </a:ext>
            </a:extLst>
          </p:cNvPr>
          <p:cNvSpPr/>
          <p:nvPr/>
        </p:nvSpPr>
        <p:spPr>
          <a:xfrm rot="2700000">
            <a:off x="2631933" y="537492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 xmlns:a16="http://schemas.microsoft.com/office/drawing/2014/main" id="{38CCEBC5-6035-4F66-BA98-59EA656152C9}"/>
              </a:ext>
            </a:extLst>
          </p:cNvPr>
          <p:cNvSpPr txBox="1"/>
          <p:nvPr/>
        </p:nvSpPr>
        <p:spPr>
          <a:xfrm>
            <a:off x="2532783" y="4439492"/>
            <a:ext cx="5931990" cy="2117183"/>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è divenuto accessibile per i professionisti e gli utenti </a:t>
            </a:r>
            <a:r>
              <a:rPr lang="it-IT" dirty="0" err="1">
                <a:solidFill>
                  <a:schemeClr val="tx2">
                    <a:lumMod val="75000"/>
                  </a:schemeClr>
                </a:solidFill>
              </a:rPr>
              <a:t>retail</a:t>
            </a:r>
            <a:r>
              <a:rPr lang="it-IT" dirty="0">
                <a:solidFill>
                  <a:schemeClr val="tx2">
                    <a:lumMod val="75000"/>
                  </a:schemeClr>
                </a:solidFill>
              </a:rPr>
              <a:t>;</a:t>
            </a:r>
          </a:p>
          <a:p>
            <a:pPr marL="457200">
              <a:lnSpc>
                <a:spcPct val="150000"/>
              </a:lnSpc>
            </a:pPr>
            <a:r>
              <a:rPr lang="it-IT" dirty="0">
                <a:solidFill>
                  <a:schemeClr val="tx2">
                    <a:lumMod val="75000"/>
                  </a:schemeClr>
                </a:solidFill>
              </a:rPr>
              <a:t>nel 2006 viene lanciato Amazon Web Services;</a:t>
            </a:r>
          </a:p>
          <a:p>
            <a:pPr marL="457200">
              <a:lnSpc>
                <a:spcPct val="150000"/>
              </a:lnSpc>
            </a:pPr>
            <a:r>
              <a:rPr lang="it-IT" dirty="0">
                <a:solidFill>
                  <a:schemeClr val="tx2">
                    <a:lumMod val="75000"/>
                  </a:schemeClr>
                </a:solidFill>
              </a:rPr>
              <a:t>i clienti possono acquistare spazi online, anziché acquistare in proprio i server.</a:t>
            </a:r>
          </a:p>
        </p:txBody>
      </p:sp>
      <p:sp>
        <p:nvSpPr>
          <p:cNvPr id="28" name="Rettangolo arrotondato 31">
            <a:extLst>
              <a:ext uri="{FF2B5EF4-FFF2-40B4-BE49-F238E27FC236}">
                <a16:creationId xmlns="" xmlns:a16="http://schemas.microsoft.com/office/drawing/2014/main" id="{D6A38EE6-A411-4434-AACC-CA425F4769A4}"/>
              </a:ext>
            </a:extLst>
          </p:cNvPr>
          <p:cNvSpPr/>
          <p:nvPr/>
        </p:nvSpPr>
        <p:spPr>
          <a:xfrm>
            <a:off x="6241741" y="74082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 xmlns:a16="http://schemas.microsoft.com/office/drawing/2014/main" id="{B5884BB0-D829-47E2-9975-8419C55DB03C}"/>
              </a:ext>
            </a:extLst>
          </p:cNvPr>
          <p:cNvSpPr/>
          <p:nvPr/>
        </p:nvSpPr>
        <p:spPr>
          <a:xfrm>
            <a:off x="2255677" y="9990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Goccia 49">
            <a:extLst>
              <a:ext uri="{FF2B5EF4-FFF2-40B4-BE49-F238E27FC236}">
                <a16:creationId xmlns=""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 xmlns:a16="http://schemas.microsoft.com/office/drawing/2014/main" id="{FFF7AEE6-B5AB-45E3-B5F5-9D8CA25604BD}"/>
              </a:ext>
            </a:extLst>
          </p:cNvPr>
          <p:cNvSpPr/>
          <p:nvPr/>
        </p:nvSpPr>
        <p:spPr>
          <a:xfrm>
            <a:off x="896340" y="441052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pic>
        <p:nvPicPr>
          <p:cNvPr id="5" name="Immagine 4">
            <a:extLst>
              <a:ext uri="{FF2B5EF4-FFF2-40B4-BE49-F238E27FC236}">
                <a16:creationId xmlns="" xmlns:a16="http://schemas.microsoft.com/office/drawing/2014/main" id="{97625D14-5EEA-40AD-9B1C-4612455500C3}"/>
              </a:ext>
            </a:extLst>
          </p:cNvPr>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5690851" y="1425171"/>
            <a:ext cx="1769809" cy="1135627"/>
          </a:xfrm>
          <a:prstGeom prst="rect">
            <a:avLst/>
          </a:prstGeom>
        </p:spPr>
      </p:pic>
      <p:sp>
        <p:nvSpPr>
          <p:cNvPr id="35" name="CasellaDiTesto 34">
            <a:extLst>
              <a:ext uri="{FF2B5EF4-FFF2-40B4-BE49-F238E27FC236}">
                <a16:creationId xmlns="" xmlns:a16="http://schemas.microsoft.com/office/drawing/2014/main" id="{F950EBD1-793C-4500-B3EA-7E342B9A5944}"/>
              </a:ext>
            </a:extLst>
          </p:cNvPr>
          <p:cNvSpPr txBox="1"/>
          <p:nvPr/>
        </p:nvSpPr>
        <p:spPr>
          <a:xfrm>
            <a:off x="428699" y="1538211"/>
            <a:ext cx="4577145" cy="1286186"/>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Sistema di computer e server, interconnessi tramite internet, per offrire una serie di servizi.</a:t>
            </a:r>
          </a:p>
        </p:txBody>
      </p:sp>
      <p:sp>
        <p:nvSpPr>
          <p:cNvPr id="37" name="CasellaDiTesto 36">
            <a:extLst>
              <a:ext uri="{FF2B5EF4-FFF2-40B4-BE49-F238E27FC236}">
                <a16:creationId xmlns="" xmlns:a16="http://schemas.microsoft.com/office/drawing/2014/main" id="{9836B733-54CD-46A5-B534-6ADD36170D46}"/>
              </a:ext>
            </a:extLst>
          </p:cNvPr>
          <p:cNvSpPr txBox="1"/>
          <p:nvPr/>
        </p:nvSpPr>
        <p:spPr>
          <a:xfrm>
            <a:off x="-79145" y="4974065"/>
            <a:ext cx="2444590" cy="83099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24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Cloud computing:</a:t>
            </a:r>
          </a:p>
        </p:txBody>
      </p:sp>
      <p:sp>
        <p:nvSpPr>
          <p:cNvPr id="39" name="Goccia 38">
            <a:extLst>
              <a:ext uri="{FF2B5EF4-FFF2-40B4-BE49-F238E27FC236}">
                <a16:creationId xmlns="" xmlns:a16="http://schemas.microsoft.com/office/drawing/2014/main" id="{752F1196-99FE-496D-A2C0-BE2C72EF7889}"/>
              </a:ext>
            </a:extLst>
          </p:cNvPr>
          <p:cNvSpPr/>
          <p:nvPr/>
        </p:nvSpPr>
        <p:spPr>
          <a:xfrm rot="2700000">
            <a:off x="2615448" y="581119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0" name="Rettangolo arrotondato 31">
            <a:extLst>
              <a:ext uri="{FF2B5EF4-FFF2-40B4-BE49-F238E27FC236}">
                <a16:creationId xmlns="" xmlns:a16="http://schemas.microsoft.com/office/drawing/2014/main" id="{3959E41A-EBF5-4D82-9FE2-87F15C280614}"/>
              </a:ext>
            </a:extLst>
          </p:cNvPr>
          <p:cNvSpPr/>
          <p:nvPr/>
        </p:nvSpPr>
        <p:spPr>
          <a:xfrm>
            <a:off x="4692410" y="4197050"/>
            <a:ext cx="746311" cy="3400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4-6</a:t>
            </a:r>
          </a:p>
        </p:txBody>
      </p:sp>
    </p:spTree>
    <p:extLst>
      <p:ext uri="{BB962C8B-B14F-4D97-AF65-F5344CB8AC3E}">
        <p14:creationId xmlns="" xmlns:p14="http://schemas.microsoft.com/office/powerpoint/2010/main" val="419956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19542" r="19441"/>
          <a:stretch/>
        </p:blipFill>
        <p:spPr>
          <a:xfrm>
            <a:off x="6369167" y="476250"/>
            <a:ext cx="5822833" cy="6381750"/>
          </a:xfrm>
          <a:prstGeom prst="rect">
            <a:avLst/>
          </a:prstGeom>
        </p:spPr>
      </p:pic>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servizi di base di cloud computing 1/4</a:t>
            </a: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3</a:t>
            </a:r>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2" y="3156642"/>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 xmlns:a16="http://schemas.microsoft.com/office/drawing/2014/main" id="{E318A116-4E6D-4BBC-8641-7204884D04D7}"/>
              </a:ext>
            </a:extLst>
          </p:cNvPr>
          <p:cNvSpPr txBox="1"/>
          <p:nvPr/>
        </p:nvSpPr>
        <p:spPr>
          <a:xfrm>
            <a:off x="131424" y="4575863"/>
            <a:ext cx="5939216" cy="2446824"/>
          </a:xfrm>
          <a:prstGeom prst="rect">
            <a:avLst/>
          </a:prstGeom>
          <a:noFill/>
        </p:spPr>
        <p:txBody>
          <a:bodyPr wrap="square" rtlCol="0">
            <a:spAutoFit/>
          </a:bodyPr>
          <a:lstStyle/>
          <a:p>
            <a:pPr lvl="0">
              <a:lnSpc>
                <a:spcPct val="150000"/>
              </a:lnSpc>
            </a:pPr>
            <a:r>
              <a:rPr lang="it-IT" dirty="0">
                <a:solidFill>
                  <a:schemeClr val="tx2">
                    <a:lumMod val="75000"/>
                  </a:schemeClr>
                </a:solidFill>
              </a:rPr>
              <a:t>Cartelle predefinite accessibili alla generalità </a:t>
            </a:r>
            <a:r>
              <a:rPr lang="it-IT" dirty="0" smtClean="0">
                <a:solidFill>
                  <a:schemeClr val="tx2">
                    <a:lumMod val="75000"/>
                  </a:schemeClr>
                </a:solidFill>
              </a:rPr>
              <a:t>dei </a:t>
            </a:r>
            <a:r>
              <a:rPr lang="it-IT" dirty="0">
                <a:solidFill>
                  <a:schemeClr val="tx2">
                    <a:lumMod val="75000"/>
                  </a:schemeClr>
                </a:solidFill>
              </a:rPr>
              <a:t>navigatori.</a:t>
            </a:r>
          </a:p>
          <a:p>
            <a:pPr lvl="0">
              <a:lnSpc>
                <a:spcPct val="150000"/>
              </a:lnSpc>
            </a:pPr>
            <a:endParaRPr lang="it-IT" dirty="0">
              <a:solidFill>
                <a:schemeClr val="tx2">
                  <a:lumMod val="75000"/>
                </a:schemeClr>
              </a:solidFill>
            </a:endParaRPr>
          </a:p>
          <a:p>
            <a:pPr lvl="0">
              <a:lnSpc>
                <a:spcPct val="150000"/>
              </a:lnSpc>
            </a:pPr>
            <a:endParaRPr lang="it-IT" dirty="0">
              <a:solidFill>
                <a:schemeClr val="tx2">
                  <a:lumMod val="75000"/>
                </a:schemeClr>
              </a:solidFill>
            </a:endParaRPr>
          </a:p>
          <a:p>
            <a:pPr lvl="0">
              <a:lnSpc>
                <a:spcPct val="150000"/>
              </a:lnSpc>
            </a:pPr>
            <a:r>
              <a:rPr lang="it-IT" dirty="0">
                <a:solidFill>
                  <a:schemeClr val="tx2">
                    <a:lumMod val="75000"/>
                  </a:schemeClr>
                </a:solidFill>
              </a:rPr>
              <a:t>Distinguere le cartelle pubbliche da quelle protette.</a:t>
            </a:r>
          </a:p>
          <a:p>
            <a:endParaRPr lang="it-IT" dirty="0"/>
          </a:p>
        </p:txBody>
      </p:sp>
      <p:sp>
        <p:nvSpPr>
          <p:cNvPr id="18" name="Rettangolo 17">
            <a:extLst>
              <a:ext uri="{FF2B5EF4-FFF2-40B4-BE49-F238E27FC236}">
                <a16:creationId xmlns="" xmlns:a16="http://schemas.microsoft.com/office/drawing/2014/main" id="{BBAC464B-CCFB-4B31-90C9-C1A314F44AA6}"/>
              </a:ext>
            </a:extLst>
          </p:cNvPr>
          <p:cNvSpPr/>
          <p:nvPr/>
        </p:nvSpPr>
        <p:spPr>
          <a:xfrm>
            <a:off x="-2141924" y="-6699"/>
            <a:ext cx="2141924" cy="408402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https://pixabay.com/it/nuvola-carta-mano-mondo-business-2104829/</a:t>
            </a:r>
          </a:p>
          <a:p>
            <a:endParaRPr lang="it-IT" sz="1600" dirty="0">
              <a:solidFill>
                <a:schemeClr val="bg2">
                  <a:lumMod val="75000"/>
                </a:schemeClr>
              </a:solidFill>
            </a:endParaRPr>
          </a:p>
        </p:txBody>
      </p:sp>
      <p:sp>
        <p:nvSpPr>
          <p:cNvPr id="30" name="CasellaDiTesto 29">
            <a:extLst>
              <a:ext uri="{FF2B5EF4-FFF2-40B4-BE49-F238E27FC236}">
                <a16:creationId xmlns="" xmlns:a16="http://schemas.microsoft.com/office/drawing/2014/main" id="{F0733710-BA05-45C7-B548-7806B08A1577}"/>
              </a:ext>
            </a:extLst>
          </p:cNvPr>
          <p:cNvSpPr txBox="1"/>
          <p:nvPr/>
        </p:nvSpPr>
        <p:spPr>
          <a:xfrm>
            <a:off x="131424" y="4150128"/>
            <a:ext cx="5063879"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Prestare attenzione a dove salviamo i dati</a:t>
            </a:r>
          </a:p>
        </p:txBody>
      </p:sp>
      <p:pic>
        <p:nvPicPr>
          <p:cNvPr id="16" name="Immagine 15">
            <a:extLst>
              <a:ext uri="{FF2B5EF4-FFF2-40B4-BE49-F238E27FC236}">
                <a16:creationId xmlns="" xmlns:a16="http://schemas.microsoft.com/office/drawing/2014/main" id="{C31B5820-EBCC-4685-BE42-097FBB48D015}"/>
              </a:ext>
            </a:extLst>
          </p:cNvPr>
          <p:cNvPicPr>
            <a:picLocks noChangeAspect="1"/>
          </p:cNvPicPr>
          <p:nvPr/>
        </p:nvPicPr>
        <p:blipFill>
          <a:blip r:embed="rId4" cstate="print">
            <a:biLevel thresh="25000"/>
            <a:extLst>
              <a:ext uri="{28A0092B-C50C-407E-A947-70E740481C1C}">
                <a14:useLocalDpi xmlns="" xmlns:a14="http://schemas.microsoft.com/office/drawing/2010/main" val="0"/>
              </a:ext>
            </a:extLst>
          </a:blip>
          <a:stretch>
            <a:fillRect/>
          </a:stretch>
        </p:blipFill>
        <p:spPr>
          <a:xfrm>
            <a:off x="172971" y="1695743"/>
            <a:ext cx="891983" cy="572355"/>
          </a:xfrm>
          <a:prstGeom prst="rect">
            <a:avLst/>
          </a:prstGeom>
        </p:spPr>
      </p:pic>
      <p:pic>
        <p:nvPicPr>
          <p:cNvPr id="7" name="Immagine 6">
            <a:extLst>
              <a:ext uri="{FF2B5EF4-FFF2-40B4-BE49-F238E27FC236}">
                <a16:creationId xmlns="" xmlns:a16="http://schemas.microsoft.com/office/drawing/2014/main" id="{F57B9167-1198-42E4-BECD-3D3376C34D8D}"/>
              </a:ext>
            </a:extLst>
          </p:cNvPr>
          <p:cNvPicPr>
            <a:picLocks noChangeAspect="1"/>
          </p:cNvPicPr>
          <p:nvPr/>
        </p:nvPicPr>
        <p:blipFill>
          <a:blip r:embed="rId5" cstate="print">
            <a:lum bright="70000" contrast="-70000"/>
            <a:extLst>
              <a:ext uri="{28A0092B-C50C-407E-A947-70E740481C1C}">
                <a14:useLocalDpi xmlns="" xmlns:a14="http://schemas.microsoft.com/office/drawing/2010/main" val="0"/>
              </a:ext>
            </a:extLst>
          </a:blip>
          <a:stretch>
            <a:fillRect/>
          </a:stretch>
        </p:blipFill>
        <p:spPr>
          <a:xfrm flipH="1">
            <a:off x="1546784" y="2685035"/>
            <a:ext cx="588241" cy="456886"/>
          </a:xfrm>
          <a:prstGeom prst="rect">
            <a:avLst/>
          </a:prstGeom>
        </p:spPr>
      </p:pic>
      <p:pic>
        <p:nvPicPr>
          <p:cNvPr id="12" name="Immagine 11">
            <a:extLst>
              <a:ext uri="{FF2B5EF4-FFF2-40B4-BE49-F238E27FC236}">
                <a16:creationId xmlns="" xmlns:a16="http://schemas.microsoft.com/office/drawing/2014/main" id="{1EC7DEEC-32CC-4525-B1FC-28FB6D970036}"/>
              </a:ext>
            </a:extLst>
          </p:cNvPr>
          <p:cNvPicPr>
            <a:picLocks noChangeAspect="1"/>
          </p:cNvPicPr>
          <p:nvPr/>
        </p:nvPicPr>
        <p:blipFill>
          <a:blip r:embed="rId6" cstate="print">
            <a:biLevel thresh="25000"/>
            <a:extLst>
              <a:ext uri="{28A0092B-C50C-407E-A947-70E740481C1C}">
                <a14:useLocalDpi xmlns="" xmlns:a14="http://schemas.microsoft.com/office/drawing/2010/main" val="0"/>
              </a:ext>
            </a:extLst>
          </a:blip>
          <a:stretch>
            <a:fillRect/>
          </a:stretch>
        </p:blipFill>
        <p:spPr>
          <a:xfrm>
            <a:off x="1602780" y="1731379"/>
            <a:ext cx="476250" cy="476250"/>
          </a:xfrm>
          <a:prstGeom prst="rect">
            <a:avLst/>
          </a:prstGeom>
        </p:spPr>
      </p:pic>
      <p:pic>
        <p:nvPicPr>
          <p:cNvPr id="20" name="Immagine 19">
            <a:extLst>
              <a:ext uri="{FF2B5EF4-FFF2-40B4-BE49-F238E27FC236}">
                <a16:creationId xmlns="" xmlns:a16="http://schemas.microsoft.com/office/drawing/2014/main" id="{1C85D0C0-62D6-42A6-BBD6-88EFE6C58312}"/>
              </a:ext>
            </a:extLst>
          </p:cNvPr>
          <p:cNvPicPr>
            <a:picLocks noChangeAspect="1"/>
          </p:cNvPicPr>
          <p:nvPr/>
        </p:nvPicPr>
        <p:blipFill>
          <a:blip r:embed="rId7" cstate="print">
            <a:lum bright="70000" contrast="-70000"/>
            <a:extLst>
              <a:ext uri="{28A0092B-C50C-407E-A947-70E740481C1C}">
                <a14:useLocalDpi xmlns="" xmlns:a14="http://schemas.microsoft.com/office/drawing/2010/main" val="0"/>
              </a:ext>
            </a:extLst>
          </a:blip>
          <a:stretch>
            <a:fillRect/>
          </a:stretch>
        </p:blipFill>
        <p:spPr>
          <a:xfrm>
            <a:off x="1547498" y="797087"/>
            <a:ext cx="517804" cy="456886"/>
          </a:xfrm>
          <a:prstGeom prst="rect">
            <a:avLst/>
          </a:prstGeom>
        </p:spPr>
      </p:pic>
      <p:pic>
        <p:nvPicPr>
          <p:cNvPr id="29" name="Immagine 28">
            <a:extLst>
              <a:ext uri="{FF2B5EF4-FFF2-40B4-BE49-F238E27FC236}">
                <a16:creationId xmlns="" xmlns:a16="http://schemas.microsoft.com/office/drawing/2014/main" id="{8F69579E-ED9B-4809-8A96-B70504C0569A}"/>
              </a:ext>
            </a:extLst>
          </p:cNvPr>
          <p:cNvPicPr>
            <a:picLocks noChangeAspect="1"/>
          </p:cNvPicPr>
          <p:nvPr/>
        </p:nvPicPr>
        <p:blipFill>
          <a:blip r:embed="rId8" cstate="print">
            <a:lum bright="70000" contrast="-70000"/>
            <a:extLst>
              <a:ext uri="{28A0092B-C50C-407E-A947-70E740481C1C}">
                <a14:useLocalDpi xmlns="" xmlns:a14="http://schemas.microsoft.com/office/drawing/2010/main" val="0"/>
              </a:ext>
            </a:extLst>
          </a:blip>
          <a:stretch>
            <a:fillRect/>
          </a:stretch>
        </p:blipFill>
        <p:spPr>
          <a:xfrm>
            <a:off x="2821581" y="1229468"/>
            <a:ext cx="1576824" cy="1555224"/>
          </a:xfrm>
          <a:prstGeom prst="rect">
            <a:avLst/>
          </a:prstGeom>
        </p:spPr>
      </p:pic>
      <p:pic>
        <p:nvPicPr>
          <p:cNvPr id="33" name="Immagine 32">
            <a:extLst>
              <a:ext uri="{FF2B5EF4-FFF2-40B4-BE49-F238E27FC236}">
                <a16:creationId xmlns="" xmlns:a16="http://schemas.microsoft.com/office/drawing/2014/main" id="{6D4C5789-511A-464A-851C-93DEE95E1648}"/>
              </a:ext>
            </a:extLst>
          </p:cNvPr>
          <p:cNvPicPr>
            <a:picLocks noChangeAspect="1"/>
          </p:cNvPicPr>
          <p:nvPr/>
        </p:nvPicPr>
        <p:blipFill>
          <a:blip r:embed="rId9" cstate="print">
            <a:lum bright="70000" contrast="-70000"/>
            <a:extLst>
              <a:ext uri="{28A0092B-C50C-407E-A947-70E740481C1C}">
                <a14:useLocalDpi xmlns="" xmlns:a14="http://schemas.microsoft.com/office/drawing/2010/main" val="0"/>
              </a:ext>
            </a:extLst>
          </a:blip>
          <a:stretch>
            <a:fillRect/>
          </a:stretch>
        </p:blipFill>
        <p:spPr>
          <a:xfrm>
            <a:off x="3255517" y="1585606"/>
            <a:ext cx="699554" cy="682492"/>
          </a:xfrm>
          <a:prstGeom prst="rect">
            <a:avLst/>
          </a:prstGeom>
        </p:spPr>
      </p:pic>
      <p:pic>
        <p:nvPicPr>
          <p:cNvPr id="37" name="Immagine 36">
            <a:extLst>
              <a:ext uri="{FF2B5EF4-FFF2-40B4-BE49-F238E27FC236}">
                <a16:creationId xmlns="" xmlns:a16="http://schemas.microsoft.com/office/drawing/2014/main" id="{0D5ED7AE-5C77-46EE-9280-9067A5D2CCDF}"/>
              </a:ext>
            </a:extLst>
          </p:cNvPr>
          <p:cNvPicPr>
            <a:picLocks noChangeAspect="1"/>
          </p:cNvPicPr>
          <p:nvPr/>
        </p:nvPicPr>
        <p:blipFill>
          <a:blip r:embed="rId10" cstate="print">
            <a:lum bright="70000" contrast="-70000"/>
            <a:extLst>
              <a:ext uri="{28A0092B-C50C-407E-A947-70E740481C1C}">
                <a14:useLocalDpi xmlns="" xmlns:a14="http://schemas.microsoft.com/office/drawing/2010/main" val="0"/>
              </a:ext>
            </a:extLst>
          </a:blip>
          <a:stretch>
            <a:fillRect/>
          </a:stretch>
        </p:blipFill>
        <p:spPr>
          <a:xfrm>
            <a:off x="4550709" y="1776769"/>
            <a:ext cx="476152" cy="517088"/>
          </a:xfrm>
          <a:prstGeom prst="rect">
            <a:avLst/>
          </a:prstGeom>
        </p:spPr>
      </p:pic>
      <p:pic>
        <p:nvPicPr>
          <p:cNvPr id="39" name="Immagine 38">
            <a:extLst>
              <a:ext uri="{FF2B5EF4-FFF2-40B4-BE49-F238E27FC236}">
                <a16:creationId xmlns="" xmlns:a16="http://schemas.microsoft.com/office/drawing/2014/main" id="{BB025D11-D337-4D3F-9CB5-FF7CE2BD74C6}"/>
              </a:ext>
            </a:extLst>
          </p:cNvPr>
          <p:cNvPicPr>
            <a:picLocks noChangeAspect="1"/>
          </p:cNvPicPr>
          <p:nvPr/>
        </p:nvPicPr>
        <p:blipFill>
          <a:blip r:embed="rId11" cstate="print">
            <a:lum bright="70000" contrast="-70000"/>
            <a:extLst>
              <a:ext uri="{28A0092B-C50C-407E-A947-70E740481C1C}">
                <a14:useLocalDpi xmlns="" xmlns:a14="http://schemas.microsoft.com/office/drawing/2010/main" val="0"/>
              </a:ext>
            </a:extLst>
          </a:blip>
          <a:stretch>
            <a:fillRect/>
          </a:stretch>
        </p:blipFill>
        <p:spPr>
          <a:xfrm flipH="1">
            <a:off x="5280755" y="1481789"/>
            <a:ext cx="900919" cy="975431"/>
          </a:xfrm>
          <a:prstGeom prst="rect">
            <a:avLst/>
          </a:prstGeom>
        </p:spPr>
      </p:pic>
      <p:sp>
        <p:nvSpPr>
          <p:cNvPr id="40" name="Freccia bidirezionale orizzontale 39">
            <a:extLst>
              <a:ext uri="{FF2B5EF4-FFF2-40B4-BE49-F238E27FC236}">
                <a16:creationId xmlns="" xmlns:a16="http://schemas.microsoft.com/office/drawing/2014/main" id="{A57A9EE8-060C-48F1-8359-3D18611C87DC}"/>
              </a:ext>
            </a:extLst>
          </p:cNvPr>
          <p:cNvSpPr/>
          <p:nvPr/>
        </p:nvSpPr>
        <p:spPr>
          <a:xfrm rot="18900000">
            <a:off x="679784" y="1258496"/>
            <a:ext cx="798485" cy="151118"/>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Freccia bidirezionale orizzontale 41">
            <a:extLst>
              <a:ext uri="{FF2B5EF4-FFF2-40B4-BE49-F238E27FC236}">
                <a16:creationId xmlns="" xmlns:a16="http://schemas.microsoft.com/office/drawing/2014/main" id="{B96754B5-81EC-4A64-94C2-0BDB6EB19DB7}"/>
              </a:ext>
            </a:extLst>
          </p:cNvPr>
          <p:cNvSpPr/>
          <p:nvPr/>
        </p:nvSpPr>
        <p:spPr>
          <a:xfrm rot="2115819">
            <a:off x="657443" y="2554160"/>
            <a:ext cx="798485" cy="151118"/>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3" name="Freccia bidirezionale orizzontale 42">
            <a:extLst>
              <a:ext uri="{FF2B5EF4-FFF2-40B4-BE49-F238E27FC236}">
                <a16:creationId xmlns="" xmlns:a16="http://schemas.microsoft.com/office/drawing/2014/main" id="{10D01A07-20AF-4B7C-8957-48DB1B6292F7}"/>
              </a:ext>
            </a:extLst>
          </p:cNvPr>
          <p:cNvSpPr/>
          <p:nvPr/>
        </p:nvSpPr>
        <p:spPr>
          <a:xfrm>
            <a:off x="1132286" y="1963101"/>
            <a:ext cx="366604" cy="131112"/>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4" name="Freccia bidirezionale orizzontale 43">
            <a:extLst>
              <a:ext uri="{FF2B5EF4-FFF2-40B4-BE49-F238E27FC236}">
                <a16:creationId xmlns="" xmlns:a16="http://schemas.microsoft.com/office/drawing/2014/main" id="{5DD1DDA7-F815-4A4C-BB77-7130AE7D30A9}"/>
              </a:ext>
            </a:extLst>
          </p:cNvPr>
          <p:cNvSpPr/>
          <p:nvPr/>
        </p:nvSpPr>
        <p:spPr>
          <a:xfrm>
            <a:off x="2256001" y="1941524"/>
            <a:ext cx="366604" cy="131112"/>
          </a:xfrm>
          <a:prstGeom prst="lef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Triangolo isoscele 44">
            <a:extLst>
              <a:ext uri="{FF2B5EF4-FFF2-40B4-BE49-F238E27FC236}">
                <a16:creationId xmlns="" xmlns:a16="http://schemas.microsoft.com/office/drawing/2014/main" id="{9C37C8DE-B665-48E6-A5E7-E0BE49D82EC6}"/>
              </a:ext>
            </a:extLst>
          </p:cNvPr>
          <p:cNvSpPr/>
          <p:nvPr/>
        </p:nvSpPr>
        <p:spPr>
          <a:xfrm rot="10800000">
            <a:off x="2452614" y="5599214"/>
            <a:ext cx="1038371" cy="40011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7" name="Rettangolo arrotondato 31">
            <a:extLst>
              <a:ext uri="{FF2B5EF4-FFF2-40B4-BE49-F238E27FC236}">
                <a16:creationId xmlns="" xmlns:a16="http://schemas.microsoft.com/office/drawing/2014/main" id="{5176CA84-EB1A-4D99-9C07-2B058119455D}"/>
              </a:ext>
            </a:extLst>
          </p:cNvPr>
          <p:cNvSpPr/>
          <p:nvPr/>
        </p:nvSpPr>
        <p:spPr>
          <a:xfrm>
            <a:off x="241946" y="1184516"/>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9" name="Rettangolo arrotondato 31">
            <a:extLst>
              <a:ext uri="{FF2B5EF4-FFF2-40B4-BE49-F238E27FC236}">
                <a16:creationId xmlns="" xmlns:a16="http://schemas.microsoft.com/office/drawing/2014/main" id="{1C0DBD84-A43B-44F8-9155-1F6D9E566482}"/>
              </a:ext>
            </a:extLst>
          </p:cNvPr>
          <p:cNvSpPr/>
          <p:nvPr/>
        </p:nvSpPr>
        <p:spPr>
          <a:xfrm>
            <a:off x="2182877" y="819500"/>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Rettangolo arrotondato 31">
            <a:extLst>
              <a:ext uri="{FF2B5EF4-FFF2-40B4-BE49-F238E27FC236}">
                <a16:creationId xmlns="" xmlns:a16="http://schemas.microsoft.com/office/drawing/2014/main" id="{C72C1A2F-7E57-42BB-8BB6-9922D4D65232}"/>
              </a:ext>
            </a:extLst>
          </p:cNvPr>
          <p:cNvSpPr/>
          <p:nvPr/>
        </p:nvSpPr>
        <p:spPr>
          <a:xfrm>
            <a:off x="3790785" y="728958"/>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1" name="Rettangolo arrotondato 31">
            <a:extLst>
              <a:ext uri="{FF2B5EF4-FFF2-40B4-BE49-F238E27FC236}">
                <a16:creationId xmlns="" xmlns:a16="http://schemas.microsoft.com/office/drawing/2014/main" id="{8EBDD19E-D73A-4FE8-8325-2FDC31A74A57}"/>
              </a:ext>
            </a:extLst>
          </p:cNvPr>
          <p:cNvSpPr/>
          <p:nvPr/>
        </p:nvSpPr>
        <p:spPr>
          <a:xfrm>
            <a:off x="5609389" y="863503"/>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2" name="Rettangolo arrotondato 31">
            <a:extLst>
              <a:ext uri="{FF2B5EF4-FFF2-40B4-BE49-F238E27FC236}">
                <a16:creationId xmlns="" xmlns:a16="http://schemas.microsoft.com/office/drawing/2014/main" id="{4C0918C4-7823-4C2C-8112-E6C23570ED13}"/>
              </a:ext>
            </a:extLst>
          </p:cNvPr>
          <p:cNvSpPr/>
          <p:nvPr/>
        </p:nvSpPr>
        <p:spPr>
          <a:xfrm>
            <a:off x="3865916" y="3601317"/>
            <a:ext cx="684793" cy="40011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5-7</a:t>
            </a:r>
          </a:p>
        </p:txBody>
      </p:sp>
    </p:spTree>
    <p:extLst>
      <p:ext uri="{BB962C8B-B14F-4D97-AF65-F5344CB8AC3E}">
        <p14:creationId xmlns="" xmlns:p14="http://schemas.microsoft.com/office/powerpoint/2010/main" val="317913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I servizi di base di cloud computing 2/4</a:t>
            </a: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4</a:t>
            </a:r>
          </a:p>
        </p:txBody>
      </p:sp>
      <p:sp>
        <p:nvSpPr>
          <p:cNvPr id="70" name="Segnaposto testo 7">
            <a:extLst>
              <a:ext uri="{FF2B5EF4-FFF2-40B4-BE49-F238E27FC236}">
                <a16:creationId xmlns=""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18" name="Documento 17">
            <a:extLst>
              <a:ext uri="{FF2B5EF4-FFF2-40B4-BE49-F238E27FC236}">
                <a16:creationId xmlns=""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 xmlns:a16="http://schemas.microsoft.com/office/drawing/2014/main" id="{C5C371FA-CC62-46FE-B661-19ACE04BA40D}"/>
              </a:ext>
            </a:extLst>
          </p:cNvPr>
          <p:cNvSpPr/>
          <p:nvPr/>
        </p:nvSpPr>
        <p:spPr>
          <a:xfrm>
            <a:off x="6369170" y="470180"/>
            <a:ext cx="5822830" cy="3775816"/>
          </a:xfrm>
          <a:prstGeom prst="flowChartDocument">
            <a:avLst/>
          </a:prstGeom>
          <a:blipFill>
            <a:blip r:embed="rId4" cstate="print">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28" name="CasellaDiTesto 27">
            <a:extLst>
              <a:ext uri="{FF2B5EF4-FFF2-40B4-BE49-F238E27FC236}">
                <a16:creationId xmlns="" xmlns:a16="http://schemas.microsoft.com/office/drawing/2014/main" id="{FA93332E-8997-4350-84B6-79751EB92377}"/>
              </a:ext>
            </a:extLst>
          </p:cNvPr>
          <p:cNvSpPr txBox="1"/>
          <p:nvPr/>
        </p:nvSpPr>
        <p:spPr>
          <a:xfrm>
            <a:off x="177950" y="525752"/>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Una pluralità di modelli di business </a:t>
            </a:r>
          </a:p>
        </p:txBody>
      </p:sp>
      <p:sp>
        <p:nvSpPr>
          <p:cNvPr id="31" name="Rettangolo 30">
            <a:extLst>
              <a:ext uri="{FF2B5EF4-FFF2-40B4-BE49-F238E27FC236}">
                <a16:creationId xmlns="" xmlns:a16="http://schemas.microsoft.com/office/drawing/2014/main" id="{33B199EA-633B-400D-9ECA-5D932403266F}"/>
              </a:ext>
            </a:extLst>
          </p:cNvPr>
          <p:cNvSpPr/>
          <p:nvPr/>
        </p:nvSpPr>
        <p:spPr>
          <a:xfrm>
            <a:off x="-3769936" y="-6700"/>
            <a:ext cx="3769936" cy="661887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https://pixabay.com/it/ipad-compressa-tecnologia-tocco-820272/</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hlinkClick r:id="rId6"/>
              </a:rPr>
              <a:t>https://pixabay.com/it/google-sul-tuo-smartphone-ricerca-1796337/</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logo</a:t>
            </a:r>
          </a:p>
          <a:p>
            <a:r>
              <a:rPr lang="it-IT" sz="1600" dirty="0">
                <a:solidFill>
                  <a:schemeClr val="bg2">
                    <a:lumMod val="75000"/>
                  </a:schemeClr>
                </a:solidFill>
                <a:hlinkClick r:id="rId7"/>
              </a:rPr>
              <a:t>https://it.wikipedia.org/wiki/Google_Drive#/media/File:Logo_of_Google_Drive.svg</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Logo</a:t>
            </a:r>
          </a:p>
          <a:p>
            <a:r>
              <a:rPr lang="it-IT" sz="1600" dirty="0">
                <a:solidFill>
                  <a:schemeClr val="bg2">
                    <a:lumMod val="75000"/>
                  </a:schemeClr>
                </a:solidFill>
                <a:hlinkClick r:id="rId8"/>
              </a:rPr>
              <a:t>https://it.wikipedia.org/wiki/Dropbox#/media/File:Dropbox_logo_2017.svg</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Logo</a:t>
            </a:r>
          </a:p>
          <a:p>
            <a:r>
              <a:rPr lang="it-IT" sz="1600" dirty="0">
                <a:solidFill>
                  <a:schemeClr val="bg2">
                    <a:lumMod val="75000"/>
                  </a:schemeClr>
                </a:solidFill>
              </a:rPr>
              <a:t>https://it.wikipedia.org/wiki/Box_(sito_web)#/media/File:Box,_Inc._logo.svg</a:t>
            </a:r>
          </a:p>
        </p:txBody>
      </p:sp>
      <p:pic>
        <p:nvPicPr>
          <p:cNvPr id="5" name="Immagine 4">
            <a:extLst>
              <a:ext uri="{FF2B5EF4-FFF2-40B4-BE49-F238E27FC236}">
                <a16:creationId xmlns="" xmlns:a16="http://schemas.microsoft.com/office/drawing/2014/main" id="{0C5C9A15-1661-4AA7-9877-0727119E7B0E}"/>
              </a:ext>
            </a:extLst>
          </p:cNvPr>
          <p:cNvPicPr>
            <a:picLocks noChangeAspect="1"/>
          </p:cNvPicPr>
          <p:nvPr/>
        </p:nvPicPr>
        <p:blipFill>
          <a:blip r:embed="rId9" cstate="print">
            <a:extLst>
              <a:ext uri="{28A0092B-C50C-407E-A947-70E740481C1C}">
                <a14:useLocalDpi xmlns="" xmlns:a14="http://schemas.microsoft.com/office/drawing/2010/main" val="0"/>
              </a:ext>
            </a:extLst>
          </a:blip>
          <a:stretch>
            <a:fillRect/>
          </a:stretch>
        </p:blipFill>
        <p:spPr>
          <a:xfrm>
            <a:off x="177950" y="917893"/>
            <a:ext cx="1038371" cy="1038371"/>
          </a:xfrm>
          <a:prstGeom prst="rect">
            <a:avLst/>
          </a:prstGeom>
        </p:spPr>
      </p:pic>
      <p:sp>
        <p:nvSpPr>
          <p:cNvPr id="29" name="Documento 28">
            <a:extLst>
              <a:ext uri="{FF2B5EF4-FFF2-40B4-BE49-F238E27FC236}">
                <a16:creationId xmlns="" xmlns:a16="http://schemas.microsoft.com/office/drawing/2014/main" id="{85B953E9-33B9-4168-9DEC-F155315702CB}"/>
              </a:ext>
            </a:extLst>
          </p:cNvPr>
          <p:cNvSpPr/>
          <p:nvPr/>
        </p:nvSpPr>
        <p:spPr>
          <a:xfrm>
            <a:off x="1668809" y="1016299"/>
            <a:ext cx="4622676"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Legare gli utenti </a:t>
            </a:r>
            <a:r>
              <a:rPr lang="it-IT" dirty="0" smtClean="0">
                <a:solidFill>
                  <a:schemeClr val="tx2">
                    <a:lumMod val="75000"/>
                  </a:schemeClr>
                </a:solidFill>
              </a:rPr>
              <a:t>alla totalità di </a:t>
            </a:r>
            <a:r>
              <a:rPr lang="it-IT" dirty="0">
                <a:solidFill>
                  <a:schemeClr val="tx2">
                    <a:lumMod val="75000"/>
                  </a:schemeClr>
                </a:solidFill>
              </a:rPr>
              <a:t>tutti i servizi Google.</a:t>
            </a:r>
          </a:p>
        </p:txBody>
      </p:sp>
      <p:sp>
        <p:nvSpPr>
          <p:cNvPr id="32" name="Triangolo isoscele 31">
            <a:extLst>
              <a:ext uri="{FF2B5EF4-FFF2-40B4-BE49-F238E27FC236}">
                <a16:creationId xmlns="" xmlns:a16="http://schemas.microsoft.com/office/drawing/2014/main" id="{9EA12AB1-1AF7-4950-A7CE-4FB3EEFC6CFC}"/>
              </a:ext>
            </a:extLst>
          </p:cNvPr>
          <p:cNvSpPr/>
          <p:nvPr/>
        </p:nvSpPr>
        <p:spPr>
          <a:xfrm rot="5400000">
            <a:off x="1185532" y="1316185"/>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Documento 38">
            <a:extLst>
              <a:ext uri="{FF2B5EF4-FFF2-40B4-BE49-F238E27FC236}">
                <a16:creationId xmlns="" xmlns:a16="http://schemas.microsoft.com/office/drawing/2014/main" id="{F7FAFF14-31D3-4F48-87BB-CADA55474D43}"/>
              </a:ext>
            </a:extLst>
          </p:cNvPr>
          <p:cNvSpPr/>
          <p:nvPr/>
        </p:nvSpPr>
        <p:spPr>
          <a:xfrm>
            <a:off x="506270" y="2458510"/>
            <a:ext cx="4646579"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facilità nella raccolta delle preferenze;</a:t>
            </a:r>
          </a:p>
          <a:p>
            <a:pPr lvl="0">
              <a:lnSpc>
                <a:spcPct val="150000"/>
              </a:lnSpc>
            </a:pPr>
            <a:r>
              <a:rPr lang="it-IT" dirty="0">
                <a:solidFill>
                  <a:schemeClr val="tx2">
                    <a:lumMod val="75000"/>
                  </a:schemeClr>
                </a:solidFill>
              </a:rPr>
              <a:t>efficacia degli annunci pubblicitari.</a:t>
            </a:r>
          </a:p>
        </p:txBody>
      </p:sp>
      <p:sp>
        <p:nvSpPr>
          <p:cNvPr id="41" name="CasellaDiTesto 40">
            <a:extLst>
              <a:ext uri="{FF2B5EF4-FFF2-40B4-BE49-F238E27FC236}">
                <a16:creationId xmlns="" xmlns:a16="http://schemas.microsoft.com/office/drawing/2014/main" id="{46D13B33-9D29-41AA-9351-FB894BC8D463}"/>
              </a:ext>
            </a:extLst>
          </p:cNvPr>
          <p:cNvSpPr txBox="1"/>
          <p:nvPr/>
        </p:nvSpPr>
        <p:spPr>
          <a:xfrm>
            <a:off x="204905" y="2106141"/>
            <a:ext cx="3718441"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Vantaggi:</a:t>
            </a:r>
          </a:p>
        </p:txBody>
      </p:sp>
      <p:sp>
        <p:nvSpPr>
          <p:cNvPr id="42" name="Goccia 41">
            <a:extLst>
              <a:ext uri="{FF2B5EF4-FFF2-40B4-BE49-F238E27FC236}">
                <a16:creationId xmlns="" xmlns:a16="http://schemas.microsoft.com/office/drawing/2014/main" id="{FF5B1ECB-21DB-45F7-B548-0E4488C7202A}"/>
              </a:ext>
            </a:extLst>
          </p:cNvPr>
          <p:cNvSpPr/>
          <p:nvPr/>
        </p:nvSpPr>
        <p:spPr>
          <a:xfrm rot="2700000">
            <a:off x="242657" y="2568092"/>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3" name="Goccia 42">
            <a:extLst>
              <a:ext uri="{FF2B5EF4-FFF2-40B4-BE49-F238E27FC236}">
                <a16:creationId xmlns="" xmlns:a16="http://schemas.microsoft.com/office/drawing/2014/main" id="{27ECA684-11B0-4E24-9A45-1826A4C32818}"/>
              </a:ext>
            </a:extLst>
          </p:cNvPr>
          <p:cNvSpPr/>
          <p:nvPr/>
        </p:nvSpPr>
        <p:spPr>
          <a:xfrm rot="2700000">
            <a:off x="242656" y="3026295"/>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pic>
        <p:nvPicPr>
          <p:cNvPr id="8" name="Immagine 7">
            <a:extLst>
              <a:ext uri="{FF2B5EF4-FFF2-40B4-BE49-F238E27FC236}">
                <a16:creationId xmlns="" xmlns:a16="http://schemas.microsoft.com/office/drawing/2014/main" id="{4026BA9A-B823-42FC-B51C-80AE5D5F05AD}"/>
              </a:ext>
            </a:extLst>
          </p:cNvPr>
          <p:cNvPicPr>
            <a:picLocks noChangeAspect="1"/>
          </p:cNvPicPr>
          <p:nvPr/>
        </p:nvPicPr>
        <p:blipFill>
          <a:blip r:embed="rId10" cstate="print">
            <a:extLst>
              <a:ext uri="{28A0092B-C50C-407E-A947-70E740481C1C}">
                <a14:useLocalDpi xmlns="" xmlns:a14="http://schemas.microsoft.com/office/drawing/2010/main" val="0"/>
              </a:ext>
            </a:extLst>
          </a:blip>
          <a:stretch>
            <a:fillRect/>
          </a:stretch>
        </p:blipFill>
        <p:spPr>
          <a:xfrm>
            <a:off x="6659765" y="3792669"/>
            <a:ext cx="925726" cy="487549"/>
          </a:xfrm>
          <a:prstGeom prst="rect">
            <a:avLst/>
          </a:prstGeom>
        </p:spPr>
      </p:pic>
      <p:pic>
        <p:nvPicPr>
          <p:cNvPr id="11" name="Immagine 10">
            <a:extLst>
              <a:ext uri="{FF2B5EF4-FFF2-40B4-BE49-F238E27FC236}">
                <a16:creationId xmlns="" xmlns:a16="http://schemas.microsoft.com/office/drawing/2014/main" id="{5B722A1E-7C56-4671-8CBC-D952554EDB0B}"/>
              </a:ext>
            </a:extLst>
          </p:cNvPr>
          <p:cNvPicPr>
            <a:picLocks noChangeAspect="1"/>
          </p:cNvPicPr>
          <p:nvPr/>
        </p:nvPicPr>
        <p:blipFill>
          <a:blip r:embed="rId11" cstate="print">
            <a:extLst>
              <a:ext uri="{28A0092B-C50C-407E-A947-70E740481C1C}">
                <a14:useLocalDpi xmlns="" xmlns:a14="http://schemas.microsoft.com/office/drawing/2010/main" val="0"/>
              </a:ext>
            </a:extLst>
          </a:blip>
          <a:stretch>
            <a:fillRect/>
          </a:stretch>
        </p:blipFill>
        <p:spPr>
          <a:xfrm>
            <a:off x="6614577" y="4494151"/>
            <a:ext cx="1854763" cy="366373"/>
          </a:xfrm>
          <a:prstGeom prst="rect">
            <a:avLst/>
          </a:prstGeom>
        </p:spPr>
      </p:pic>
      <p:sp>
        <p:nvSpPr>
          <p:cNvPr id="44" name="Triangolo isoscele 43">
            <a:extLst>
              <a:ext uri="{FF2B5EF4-FFF2-40B4-BE49-F238E27FC236}">
                <a16:creationId xmlns="" xmlns:a16="http://schemas.microsoft.com/office/drawing/2014/main" id="{4BDEB3F6-F63C-456F-AD08-2622AA563756}"/>
              </a:ext>
            </a:extLst>
          </p:cNvPr>
          <p:cNvSpPr/>
          <p:nvPr/>
        </p:nvSpPr>
        <p:spPr>
          <a:xfrm rot="5400000">
            <a:off x="8381676" y="4046806"/>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Documento 44">
            <a:extLst>
              <a:ext uri="{FF2B5EF4-FFF2-40B4-BE49-F238E27FC236}">
                <a16:creationId xmlns="" xmlns:a16="http://schemas.microsoft.com/office/drawing/2014/main" id="{4EF88340-AAD5-4C29-B1BA-688EB1C42CCA}"/>
              </a:ext>
            </a:extLst>
          </p:cNvPr>
          <p:cNvSpPr/>
          <p:nvPr/>
        </p:nvSpPr>
        <p:spPr>
          <a:xfrm>
            <a:off x="9156269" y="3751236"/>
            <a:ext cx="2811444"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offrono gratuitamente i loro servizi di base.</a:t>
            </a:r>
          </a:p>
        </p:txBody>
      </p:sp>
      <p:sp>
        <p:nvSpPr>
          <p:cNvPr id="46" name="Documento 45">
            <a:extLst>
              <a:ext uri="{FF2B5EF4-FFF2-40B4-BE49-F238E27FC236}">
                <a16:creationId xmlns="" xmlns:a16="http://schemas.microsoft.com/office/drawing/2014/main" id="{4403BBA8-963E-4F13-8781-C8A7D1D0C63A}"/>
              </a:ext>
            </a:extLst>
          </p:cNvPr>
          <p:cNvSpPr/>
          <p:nvPr/>
        </p:nvSpPr>
        <p:spPr>
          <a:xfrm>
            <a:off x="6419158" y="5621369"/>
            <a:ext cx="4646579" cy="102374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Far migrare i clienti verso un servizio più avanzato a pagamento.</a:t>
            </a:r>
          </a:p>
        </p:txBody>
      </p:sp>
      <p:sp>
        <p:nvSpPr>
          <p:cNvPr id="47" name="CasellaDiTesto 46">
            <a:extLst>
              <a:ext uri="{FF2B5EF4-FFF2-40B4-BE49-F238E27FC236}">
                <a16:creationId xmlns="" xmlns:a16="http://schemas.microsoft.com/office/drawing/2014/main" id="{63E14E86-7815-463A-8C01-5AA29D9D0AFA}"/>
              </a:ext>
            </a:extLst>
          </p:cNvPr>
          <p:cNvSpPr txBox="1"/>
          <p:nvPr/>
        </p:nvSpPr>
        <p:spPr>
          <a:xfrm>
            <a:off x="6436366" y="5204746"/>
            <a:ext cx="3718441" cy="400110"/>
          </a:xfrm>
          <a:prstGeom prst="rect">
            <a:avLst/>
          </a:prstGeom>
          <a:noFill/>
        </p:spPr>
        <p:txBody>
          <a:bodyPr wrap="square" rtlCol="0">
            <a:spAutoFit/>
          </a:bodyPr>
          <a:lstStyle/>
          <a:p>
            <a:pPr lvl="0">
              <a:spcBef>
                <a:spcPts val="1000"/>
              </a:spcBef>
              <a:defRPr/>
            </a:pPr>
            <a:r>
              <a:rPr lang="it-IT" sz="2000" b="1" dirty="0">
                <a:latin typeface="Tempus Sans ITC" panose="04020404030D07020202" pitchFamily="82" charset="0"/>
                <a:cs typeface="Gisha" panose="020B0502040204020203" pitchFamily="34" charset="-79"/>
              </a:rPr>
              <a:t>Obiettivo:</a:t>
            </a:r>
          </a:p>
        </p:txBody>
      </p:sp>
      <p:sp>
        <p:nvSpPr>
          <p:cNvPr id="49" name="Rettangolo arrotondato 31">
            <a:extLst>
              <a:ext uri="{FF2B5EF4-FFF2-40B4-BE49-F238E27FC236}">
                <a16:creationId xmlns="" xmlns:a16="http://schemas.microsoft.com/office/drawing/2014/main" id="{1B028356-B19A-40C7-A688-4995EF9FDD2E}"/>
              </a:ext>
            </a:extLst>
          </p:cNvPr>
          <p:cNvSpPr/>
          <p:nvPr/>
        </p:nvSpPr>
        <p:spPr>
          <a:xfrm>
            <a:off x="4185296" y="536758"/>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50" name="Rettangolo arrotondato 31">
            <a:extLst>
              <a:ext uri="{FF2B5EF4-FFF2-40B4-BE49-F238E27FC236}">
                <a16:creationId xmlns="" xmlns:a16="http://schemas.microsoft.com/office/drawing/2014/main" id="{178E632F-D1F1-4AF4-8B3E-A7901C4C3FE0}"/>
              </a:ext>
            </a:extLst>
          </p:cNvPr>
          <p:cNvSpPr/>
          <p:nvPr/>
        </p:nvSpPr>
        <p:spPr>
          <a:xfrm>
            <a:off x="68830" y="962540"/>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1" name="Rettangolo arrotondato 31">
            <a:extLst>
              <a:ext uri="{FF2B5EF4-FFF2-40B4-BE49-F238E27FC236}">
                <a16:creationId xmlns="" xmlns:a16="http://schemas.microsoft.com/office/drawing/2014/main" id="{EDDB9DD4-3DA4-4073-BBEE-78CC01B57448}"/>
              </a:ext>
            </a:extLst>
          </p:cNvPr>
          <p:cNvSpPr/>
          <p:nvPr/>
        </p:nvSpPr>
        <p:spPr>
          <a:xfrm>
            <a:off x="3477840" y="141333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52" name="Rettangolo arrotondato 31">
            <a:extLst>
              <a:ext uri="{FF2B5EF4-FFF2-40B4-BE49-F238E27FC236}">
                <a16:creationId xmlns="" xmlns:a16="http://schemas.microsoft.com/office/drawing/2014/main" id="{8AF07182-95BD-4A3A-83C6-CF6FD74B4046}"/>
              </a:ext>
            </a:extLst>
          </p:cNvPr>
          <p:cNvSpPr/>
          <p:nvPr/>
        </p:nvSpPr>
        <p:spPr>
          <a:xfrm>
            <a:off x="1442429" y="2020412"/>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53" name="Rettangolo arrotondato 31">
            <a:extLst>
              <a:ext uri="{FF2B5EF4-FFF2-40B4-BE49-F238E27FC236}">
                <a16:creationId xmlns="" xmlns:a16="http://schemas.microsoft.com/office/drawing/2014/main" id="{A00F4D11-641C-4379-8601-0E31720A4576}"/>
              </a:ext>
            </a:extLst>
          </p:cNvPr>
          <p:cNvSpPr/>
          <p:nvPr/>
        </p:nvSpPr>
        <p:spPr>
          <a:xfrm>
            <a:off x="5172436" y="2554095"/>
            <a:ext cx="650395" cy="410359"/>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5-6</a:t>
            </a:r>
          </a:p>
        </p:txBody>
      </p:sp>
      <p:sp>
        <p:nvSpPr>
          <p:cNvPr id="54" name="Rettangolo arrotondato 31">
            <a:extLst>
              <a:ext uri="{FF2B5EF4-FFF2-40B4-BE49-F238E27FC236}">
                <a16:creationId xmlns="" xmlns:a16="http://schemas.microsoft.com/office/drawing/2014/main" id="{409647EE-8114-4B46-9ED2-C3F6DE254647}"/>
              </a:ext>
            </a:extLst>
          </p:cNvPr>
          <p:cNvSpPr/>
          <p:nvPr/>
        </p:nvSpPr>
        <p:spPr>
          <a:xfrm>
            <a:off x="7810886" y="3808753"/>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a:t>
            </a:r>
          </a:p>
        </p:txBody>
      </p:sp>
      <p:sp>
        <p:nvSpPr>
          <p:cNvPr id="55" name="Rettangolo arrotondato 31">
            <a:extLst>
              <a:ext uri="{FF2B5EF4-FFF2-40B4-BE49-F238E27FC236}">
                <a16:creationId xmlns="" xmlns:a16="http://schemas.microsoft.com/office/drawing/2014/main" id="{08B916C6-7EFE-472C-8973-B043497077DC}"/>
              </a:ext>
            </a:extLst>
          </p:cNvPr>
          <p:cNvSpPr/>
          <p:nvPr/>
        </p:nvSpPr>
        <p:spPr>
          <a:xfrm>
            <a:off x="10348274" y="3373017"/>
            <a:ext cx="368609"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8</a:t>
            </a:r>
          </a:p>
        </p:txBody>
      </p:sp>
      <p:sp>
        <p:nvSpPr>
          <p:cNvPr id="56" name="Rettangolo arrotondato 31">
            <a:extLst>
              <a:ext uri="{FF2B5EF4-FFF2-40B4-BE49-F238E27FC236}">
                <a16:creationId xmlns="" xmlns:a16="http://schemas.microsoft.com/office/drawing/2014/main" id="{8970071C-7E22-4D62-80C5-FB6F926DC9A0}"/>
              </a:ext>
            </a:extLst>
          </p:cNvPr>
          <p:cNvSpPr/>
          <p:nvPr/>
        </p:nvSpPr>
        <p:spPr>
          <a:xfrm>
            <a:off x="7733307" y="5160138"/>
            <a:ext cx="857107" cy="4190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9-10</a:t>
            </a:r>
          </a:p>
        </p:txBody>
      </p:sp>
    </p:spTree>
    <p:extLst>
      <p:ext uri="{BB962C8B-B14F-4D97-AF65-F5344CB8AC3E}">
        <p14:creationId xmlns="" xmlns:p14="http://schemas.microsoft.com/office/powerpoint/2010/main" val="1495612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5070" y="3379500"/>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4" name="Elaborazione 13">
            <a:extLst>
              <a:ext uri="{FF2B5EF4-FFF2-40B4-BE49-F238E27FC236}">
                <a16:creationId xmlns="" xmlns:a16="http://schemas.microsoft.com/office/drawing/2014/main" id="{D196522F-FD5B-4D98-8E11-918D3F154707}"/>
              </a:ext>
            </a:extLst>
          </p:cNvPr>
          <p:cNvSpPr/>
          <p:nvPr/>
        </p:nvSpPr>
        <p:spPr>
          <a:xfrm>
            <a:off x="0" y="53610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dirty="0">
              <a:ln>
                <a:noFill/>
              </a:ln>
              <a:solidFill>
                <a:prstClr val="white"/>
              </a:solidFill>
              <a:effectLst/>
              <a:uLnTx/>
              <a:uFillTx/>
              <a:latin typeface="Century Gothic" panose="020B0502020202020204"/>
              <a:ea typeface="+mn-ea"/>
              <a:cs typeface="+mn-cs"/>
            </a:endParaRP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0" i="0" u="none" strike="noStrike" kern="1200" cap="none" spc="0" normalizeH="0" baseline="0" noProof="0" dirty="0">
                <a:ln>
                  <a:noFill/>
                </a:ln>
                <a:solidFill>
                  <a:prstClr val="white"/>
                </a:solidFill>
                <a:effectLst/>
                <a:uLnTx/>
                <a:uFillTx/>
                <a:latin typeface="Microsoft Yi Baiti" panose="03000500000000000000" pitchFamily="66" charset="0"/>
                <a:ea typeface="Microsoft Yi Baiti" panose="03000500000000000000" pitchFamily="66" charset="0"/>
                <a:cs typeface="+mn-cs"/>
              </a:rPr>
              <a:t>5</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servizi di base di cloud computing 3/4</a:t>
            </a:r>
          </a:p>
        </p:txBody>
      </p:sp>
      <p:sp>
        <p:nvSpPr>
          <p:cNvPr id="13" name="Documento 12">
            <a:extLst>
              <a:ext uri="{FF2B5EF4-FFF2-40B4-BE49-F238E27FC236}">
                <a16:creationId xmlns="" xmlns:a16="http://schemas.microsoft.com/office/drawing/2014/main" id="{E9347E24-CD42-4187-AF4B-B26BC004BD7E}"/>
              </a:ext>
            </a:extLst>
          </p:cNvPr>
          <p:cNvSpPr>
            <a:spLocks/>
          </p:cNvSpPr>
          <p:nvPr/>
        </p:nvSpPr>
        <p:spPr>
          <a:xfrm rot="5400000">
            <a:off x="6773159" y="1445864"/>
            <a:ext cx="6388453" cy="4449228"/>
          </a:xfrm>
          <a:prstGeom prst="flowChartDocument">
            <a:avLst/>
          </a:prstGeom>
          <a:blipFill dpi="0" rotWithShape="0">
            <a:blip r:embed="rId3" cstate="print">
              <a:alphaModFix amt="99000"/>
            </a:blip>
            <a:srcRect/>
            <a:stretch>
              <a:fillRect l="-960" r="-37548" b="-4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it-IT"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7" name="Rettangolo 16">
            <a:extLst>
              <a:ext uri="{FF2B5EF4-FFF2-40B4-BE49-F238E27FC236}">
                <a16:creationId xmlns="" xmlns:a16="http://schemas.microsoft.com/office/drawing/2014/main" id="{ACAA8D01-21AE-4135-8469-791D7CBC3AD4}"/>
              </a:ext>
            </a:extLst>
          </p:cNvPr>
          <p:cNvSpPr/>
          <p:nvPr/>
        </p:nvSpPr>
        <p:spPr>
          <a:xfrm>
            <a:off x="2176175" y="1171428"/>
            <a:ext cx="4646912" cy="1286186"/>
          </a:xfrm>
          <a:prstGeom prst="rect">
            <a:avLst/>
          </a:prstGeom>
        </p:spPr>
        <p:txBody>
          <a:bodyPr wrap="square">
            <a:spAutoFit/>
          </a:bodyPr>
          <a:lstStyle/>
          <a:p>
            <a:pPr lvl="0">
              <a:lnSpc>
                <a:spcPct val="150000"/>
              </a:lnSpc>
            </a:pPr>
            <a:r>
              <a:rPr lang="it-IT" dirty="0">
                <a:solidFill>
                  <a:srgbClr val="EBEBEB">
                    <a:lumMod val="75000"/>
                  </a:srgbClr>
                </a:solidFill>
              </a:rPr>
              <a:t>Utilizzava le immagini caricate dagli utenti, senza alcun compenso o una preventiva autorizzazione.</a:t>
            </a:r>
          </a:p>
        </p:txBody>
      </p:sp>
      <p:sp>
        <p:nvSpPr>
          <p:cNvPr id="4" name="Rettangolo 3">
            <a:extLst>
              <a:ext uri="{FF2B5EF4-FFF2-40B4-BE49-F238E27FC236}">
                <a16:creationId xmlns="" xmlns:a16="http://schemas.microsoft.com/office/drawing/2014/main" id="{912A912C-6FAB-47E7-A458-0709DAECC9E8}"/>
              </a:ext>
            </a:extLst>
          </p:cNvPr>
          <p:cNvSpPr/>
          <p:nvPr/>
        </p:nvSpPr>
        <p:spPr>
          <a:xfrm>
            <a:off x="-2141924" y="-6700"/>
            <a:ext cx="2141924" cy="5919449"/>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1600" b="1"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rPr>
              <a:t>Note sviluppo:</a:t>
            </a:r>
          </a:p>
          <a:p>
            <a:pPr lvl="0"/>
            <a:r>
              <a:rPr lang="it-IT" sz="1600" dirty="0">
                <a:solidFill>
                  <a:srgbClr val="1E5155">
                    <a:lumMod val="75000"/>
                  </a:srgbClr>
                </a:solidFill>
              </a:rPr>
              <a:t>https://pixabay.com/it/lente-d-ingrandimento-umano-testa-1607208/</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pPr lvl="0"/>
            <a:r>
              <a:rPr lang="it-IT" sz="1600" dirty="0">
                <a:solidFill>
                  <a:srgbClr val="1E5155">
                    <a:lumMod val="75000"/>
                  </a:srgbClr>
                </a:solidFill>
                <a:latin typeface="Century Gothic" panose="020B0502020202020204"/>
              </a:rPr>
              <a:t>icona</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a:p>
            <a:r>
              <a:rPr lang="it-IT" sz="1600" dirty="0">
                <a:solidFill>
                  <a:schemeClr val="bg2">
                    <a:lumMod val="75000"/>
                  </a:schemeClr>
                </a:solidFill>
                <a:hlinkClick r:id="rId4"/>
              </a:rPr>
              <a:t>https://pixabay.com/it/instagram-insta-logo-nuove-immagini-1675670/</a:t>
            </a:r>
            <a:endParaRPr lang="it-IT" sz="1600" dirty="0">
              <a:solidFill>
                <a:schemeClr val="bg2">
                  <a:lumMod val="75000"/>
                </a:schemeClr>
              </a:solidFill>
            </a:endParaRPr>
          </a:p>
          <a:p>
            <a:endParaRPr kumimoji="0" lang="it-IT" sz="1600" i="0" u="none" strike="noStrike" kern="1200" cap="none" spc="0" normalizeH="0" baseline="0" noProof="0" dirty="0">
              <a:ln>
                <a:noFill/>
              </a:ln>
              <a:solidFill>
                <a:schemeClr val="bg2">
                  <a:lumMod val="75000"/>
                </a:schemeClr>
              </a:solidFill>
              <a:effectLst/>
              <a:uLnTx/>
              <a:uFillTx/>
              <a:latin typeface="Century Gothic" panose="020B0502020202020204"/>
              <a:ea typeface="+mn-ea"/>
              <a:cs typeface="+mn-cs"/>
            </a:endParaRPr>
          </a:p>
          <a:p>
            <a:r>
              <a:rPr lang="it-IT" sz="1600" dirty="0">
                <a:solidFill>
                  <a:schemeClr val="bg2">
                    <a:lumMod val="75000"/>
                  </a:schemeClr>
                </a:solidFill>
                <a:latin typeface="Century Gothic" panose="020B0502020202020204"/>
              </a:rPr>
              <a:t>Icona</a:t>
            </a:r>
          </a:p>
          <a:p>
            <a:r>
              <a:rPr lang="it-IT" sz="1600" dirty="0">
                <a:solidFill>
                  <a:srgbClr val="1E5155">
                    <a:lumMod val="75000"/>
                  </a:srgbClr>
                </a:solidFill>
              </a:rPr>
              <a:t>https://pixabay.com/it/contratto-diritti-regola-paragrafi-1481586/</a:t>
            </a:r>
            <a:endParaRPr kumimoji="0" lang="it-IT" sz="1600" i="0" u="none" strike="noStrike" kern="1200" cap="none" spc="0" normalizeH="0" baseline="0" noProof="0" dirty="0">
              <a:ln>
                <a:noFill/>
              </a:ln>
              <a:solidFill>
                <a:srgbClr val="1E5155">
                  <a:lumMod val="75000"/>
                </a:srgbClr>
              </a:solidFill>
              <a:effectLst/>
              <a:uLnTx/>
              <a:uFillTx/>
              <a:latin typeface="Century Gothic" panose="020B0502020202020204"/>
              <a:ea typeface="+mn-ea"/>
              <a:cs typeface="+mn-cs"/>
            </a:endParaRPr>
          </a:p>
        </p:txBody>
      </p:sp>
      <p:sp>
        <p:nvSpPr>
          <p:cNvPr id="35" name="CasellaDiTesto 34">
            <a:extLst>
              <a:ext uri="{FF2B5EF4-FFF2-40B4-BE49-F238E27FC236}">
                <a16:creationId xmlns="" xmlns:a16="http://schemas.microsoft.com/office/drawing/2014/main" id="{AE01C165-6C65-4A3E-8F43-8D5C49BB5DA5}"/>
              </a:ext>
            </a:extLst>
          </p:cNvPr>
          <p:cNvSpPr txBox="1"/>
          <p:nvPr/>
        </p:nvSpPr>
        <p:spPr>
          <a:xfrm>
            <a:off x="205740" y="4317320"/>
            <a:ext cx="6172233" cy="400110"/>
          </a:xfrm>
          <a:prstGeom prst="rect">
            <a:avLst/>
          </a:prstGeom>
          <a:noFill/>
        </p:spPr>
        <p:txBody>
          <a:bodyPr wrap="square" rtlCol="0">
            <a:spAutoFit/>
          </a:bodyPr>
          <a:lstStyle/>
          <a:p>
            <a:pPr lvl="0" defTabSz="914400">
              <a:spcBef>
                <a:spcPts val="1000"/>
              </a:spcBef>
              <a:defRPr/>
            </a:pPr>
            <a:r>
              <a:rPr lang="it-IT" sz="2000" b="1" dirty="0">
                <a:latin typeface="Tempus Sans ITC" panose="04020404030D07020202" pitchFamily="82" charset="0"/>
                <a:cs typeface="Gisha" panose="020B0502040204020203" pitchFamily="34" charset="-79"/>
              </a:rPr>
              <a:t>Prestare attenzione alle condizioni contrattuali </a:t>
            </a:r>
            <a:endPar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3" name="Rettangolo arrotondato 31">
            <a:extLst>
              <a:ext uri="{FF2B5EF4-FFF2-40B4-BE49-F238E27FC236}">
                <a16:creationId xmlns="" xmlns:a16="http://schemas.microsoft.com/office/drawing/2014/main" id="{9E6B7E2D-655B-4CF9-90BE-C23F05913262}"/>
              </a:ext>
            </a:extLst>
          </p:cNvPr>
          <p:cNvSpPr/>
          <p:nvPr/>
        </p:nvSpPr>
        <p:spPr>
          <a:xfrm>
            <a:off x="8811126" y="586268"/>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40" name="Rettangolo arrotondato 31">
            <a:extLst>
              <a:ext uri="{FF2B5EF4-FFF2-40B4-BE49-F238E27FC236}">
                <a16:creationId xmlns="" xmlns:a16="http://schemas.microsoft.com/office/drawing/2014/main" id="{84DBCC11-5AF5-4BF4-8CF7-469D91F8357A}"/>
              </a:ext>
            </a:extLst>
          </p:cNvPr>
          <p:cNvSpPr/>
          <p:nvPr/>
        </p:nvSpPr>
        <p:spPr>
          <a:xfrm>
            <a:off x="2303193" y="65404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25" name="CasellaDiTesto 24">
            <a:extLst>
              <a:ext uri="{FF2B5EF4-FFF2-40B4-BE49-F238E27FC236}">
                <a16:creationId xmlns="" xmlns:a16="http://schemas.microsoft.com/office/drawing/2014/main" id="{BEFE212F-A9F6-47DE-91AC-98E01F5995FA}"/>
              </a:ext>
            </a:extLst>
          </p:cNvPr>
          <p:cNvSpPr txBox="1"/>
          <p:nvPr/>
        </p:nvSpPr>
        <p:spPr>
          <a:xfrm>
            <a:off x="205741" y="697172"/>
            <a:ext cx="6172233" cy="400110"/>
          </a:xfrm>
          <a:prstGeom prst="rect">
            <a:avLst/>
          </a:prstGeom>
          <a:noFill/>
        </p:spPr>
        <p:txBody>
          <a:bodyPr wrap="square" rtlCol="0">
            <a:spAutoFit/>
          </a:bodyPr>
          <a:lstStyle/>
          <a:p>
            <a:pPr marL="0" marR="0" lvl="0" indent="0" defTabSz="914400" rtl="0" eaLnBrk="1" fontAlgn="auto" latinLnBrk="0" hangingPunct="1">
              <a:lnSpc>
                <a:spcPct val="100000"/>
              </a:lnSpc>
              <a:spcBef>
                <a:spcPts val="1000"/>
              </a:spcBef>
              <a:spcAft>
                <a:spcPts val="0"/>
              </a:spcAft>
              <a:buClrTx/>
              <a:buSzTx/>
              <a:buFontTx/>
              <a:buNone/>
              <a:tabLst/>
              <a:defRPr/>
            </a:pPr>
            <a:r>
              <a:rPr kumimoji="0" lang="it-IT" sz="20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Cloud e privacy:</a:t>
            </a:r>
          </a:p>
        </p:txBody>
      </p:sp>
      <p:pic>
        <p:nvPicPr>
          <p:cNvPr id="5" name="Immagine 4">
            <a:extLst>
              <a:ext uri="{FF2B5EF4-FFF2-40B4-BE49-F238E27FC236}">
                <a16:creationId xmlns="" xmlns:a16="http://schemas.microsoft.com/office/drawing/2014/main" id="{D6522658-6464-409E-9694-0491D85DCD34}"/>
              </a:ext>
            </a:extLst>
          </p:cNvPr>
          <p:cNvPicPr>
            <a:picLocks noChangeAspect="1"/>
          </p:cNvPicPr>
          <p:nvPr/>
        </p:nvPicPr>
        <p:blipFill>
          <a:blip r:embed="rId5" cstate="print">
            <a:extLst>
              <a:ext uri="{28A0092B-C50C-407E-A947-70E740481C1C}">
                <a14:useLocalDpi xmlns="" xmlns:a14="http://schemas.microsoft.com/office/drawing/2010/main" val="0"/>
              </a:ext>
            </a:extLst>
          </a:blip>
          <a:stretch>
            <a:fillRect/>
          </a:stretch>
        </p:blipFill>
        <p:spPr>
          <a:xfrm flipH="1">
            <a:off x="263152" y="1252941"/>
            <a:ext cx="1186885" cy="1203602"/>
          </a:xfrm>
          <a:prstGeom prst="rect">
            <a:avLst/>
          </a:prstGeom>
        </p:spPr>
      </p:pic>
      <p:sp>
        <p:nvSpPr>
          <p:cNvPr id="29" name="Triangolo isoscele 28">
            <a:extLst>
              <a:ext uri="{FF2B5EF4-FFF2-40B4-BE49-F238E27FC236}">
                <a16:creationId xmlns="" xmlns:a16="http://schemas.microsoft.com/office/drawing/2014/main" id="{05B087AC-26A3-4544-B13A-C87B94A8B5B2}"/>
              </a:ext>
            </a:extLst>
          </p:cNvPr>
          <p:cNvSpPr/>
          <p:nvPr/>
        </p:nvSpPr>
        <p:spPr>
          <a:xfrm rot="5400000">
            <a:off x="1549538" y="1681080"/>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1" name="Triangolo isoscele 30">
            <a:extLst>
              <a:ext uri="{FF2B5EF4-FFF2-40B4-BE49-F238E27FC236}">
                <a16:creationId xmlns="" xmlns:a16="http://schemas.microsoft.com/office/drawing/2014/main" id="{E5C55E2F-13E0-4B6B-A82E-3B3AE5BB2871}"/>
              </a:ext>
            </a:extLst>
          </p:cNvPr>
          <p:cNvSpPr/>
          <p:nvPr/>
        </p:nvSpPr>
        <p:spPr>
          <a:xfrm rot="10800000">
            <a:off x="3820448" y="2599249"/>
            <a:ext cx="679183" cy="261706"/>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2" name="Rettangolo 31">
            <a:extLst>
              <a:ext uri="{FF2B5EF4-FFF2-40B4-BE49-F238E27FC236}">
                <a16:creationId xmlns="" xmlns:a16="http://schemas.microsoft.com/office/drawing/2014/main" id="{4521CF92-85EC-41C8-9AD7-8BB58BB589C9}"/>
              </a:ext>
            </a:extLst>
          </p:cNvPr>
          <p:cNvSpPr/>
          <p:nvPr/>
        </p:nvSpPr>
        <p:spPr>
          <a:xfrm>
            <a:off x="2289440" y="2905798"/>
            <a:ext cx="4003294" cy="870688"/>
          </a:xfrm>
          <a:prstGeom prst="rect">
            <a:avLst/>
          </a:prstGeom>
        </p:spPr>
        <p:txBody>
          <a:bodyPr wrap="square">
            <a:spAutoFit/>
          </a:bodyPr>
          <a:lstStyle/>
          <a:p>
            <a:pPr lvl="0">
              <a:lnSpc>
                <a:spcPct val="150000"/>
              </a:lnSpc>
            </a:pPr>
            <a:r>
              <a:rPr lang="it-IT" dirty="0">
                <a:solidFill>
                  <a:srgbClr val="EBEBEB">
                    <a:lumMod val="75000"/>
                  </a:srgbClr>
                </a:solidFill>
              </a:rPr>
              <a:t>Su pressione dei media, Instagram ha modificato le condizioni d’uso.</a:t>
            </a:r>
          </a:p>
        </p:txBody>
      </p:sp>
      <p:sp>
        <p:nvSpPr>
          <p:cNvPr id="36" name="Rettangolo 35">
            <a:extLst>
              <a:ext uri="{FF2B5EF4-FFF2-40B4-BE49-F238E27FC236}">
                <a16:creationId xmlns="" xmlns:a16="http://schemas.microsoft.com/office/drawing/2014/main" id="{6BE03FEA-81AC-45BC-8EC2-84B941D911D7}"/>
              </a:ext>
            </a:extLst>
          </p:cNvPr>
          <p:cNvSpPr/>
          <p:nvPr/>
        </p:nvSpPr>
        <p:spPr>
          <a:xfrm>
            <a:off x="263152" y="4747358"/>
            <a:ext cx="6366248" cy="870688"/>
          </a:xfrm>
          <a:prstGeom prst="rect">
            <a:avLst/>
          </a:prstGeom>
        </p:spPr>
        <p:txBody>
          <a:bodyPr wrap="square">
            <a:spAutoFit/>
          </a:bodyPr>
          <a:lstStyle/>
          <a:p>
            <a:pPr lvl="0">
              <a:lnSpc>
                <a:spcPct val="150000"/>
              </a:lnSpc>
            </a:pPr>
            <a:r>
              <a:rPr lang="it-IT" dirty="0">
                <a:solidFill>
                  <a:srgbClr val="EBEBEB">
                    <a:lumMod val="75000"/>
                  </a:srgbClr>
                </a:solidFill>
              </a:rPr>
              <a:t>Verificare che il servizio di storage non utilizzi i dati in modi che non condividiamo.</a:t>
            </a:r>
          </a:p>
        </p:txBody>
      </p:sp>
      <p:pic>
        <p:nvPicPr>
          <p:cNvPr id="8" name="Immagine 7">
            <a:extLst>
              <a:ext uri="{FF2B5EF4-FFF2-40B4-BE49-F238E27FC236}">
                <a16:creationId xmlns="" xmlns:a16="http://schemas.microsoft.com/office/drawing/2014/main" id="{B6FDC793-A61A-41FB-8126-9BC82D87168A}"/>
              </a:ext>
            </a:extLst>
          </p:cNvPr>
          <p:cNvPicPr>
            <a:picLocks noChangeAspect="1"/>
          </p:cNvPicPr>
          <p:nvPr/>
        </p:nvPicPr>
        <p:blipFill>
          <a:blip r:embed="rId6" cstate="print">
            <a:lum bright="70000" contrast="-70000"/>
            <a:extLst>
              <a:ext uri="{28A0092B-C50C-407E-A947-70E740481C1C}">
                <a14:useLocalDpi xmlns="" xmlns:a14="http://schemas.microsoft.com/office/drawing/2010/main" val="0"/>
              </a:ext>
            </a:extLst>
          </a:blip>
          <a:stretch>
            <a:fillRect/>
          </a:stretch>
        </p:blipFill>
        <p:spPr>
          <a:xfrm flipH="1">
            <a:off x="6742297" y="4771128"/>
            <a:ext cx="1168033" cy="1454989"/>
          </a:xfrm>
          <a:prstGeom prst="rect">
            <a:avLst/>
          </a:prstGeom>
        </p:spPr>
      </p:pic>
      <p:sp>
        <p:nvSpPr>
          <p:cNvPr id="21" name="Rettangolo arrotondato 31">
            <a:extLst>
              <a:ext uri="{FF2B5EF4-FFF2-40B4-BE49-F238E27FC236}">
                <a16:creationId xmlns="" xmlns:a16="http://schemas.microsoft.com/office/drawing/2014/main" id="{D5EED751-559C-4A81-AE54-922449D18EC3}"/>
              </a:ext>
            </a:extLst>
          </p:cNvPr>
          <p:cNvSpPr/>
          <p:nvPr/>
        </p:nvSpPr>
        <p:spPr>
          <a:xfrm>
            <a:off x="577308" y="2410577"/>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22" name="Rettangolo arrotondato 31">
            <a:extLst>
              <a:ext uri="{FF2B5EF4-FFF2-40B4-BE49-F238E27FC236}">
                <a16:creationId xmlns="" xmlns:a16="http://schemas.microsoft.com/office/drawing/2014/main" id="{C84E324E-26AD-4BD5-ADBD-5074F8628D96}"/>
              </a:ext>
            </a:extLst>
          </p:cNvPr>
          <p:cNvSpPr/>
          <p:nvPr/>
        </p:nvSpPr>
        <p:spPr>
          <a:xfrm>
            <a:off x="6447655" y="142267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sp>
        <p:nvSpPr>
          <p:cNvPr id="23" name="Rettangolo arrotondato 31">
            <a:extLst>
              <a:ext uri="{FF2B5EF4-FFF2-40B4-BE49-F238E27FC236}">
                <a16:creationId xmlns="" xmlns:a16="http://schemas.microsoft.com/office/drawing/2014/main" id="{F2A7EB26-80A4-4D83-862F-2545C06F8B8A}"/>
              </a:ext>
            </a:extLst>
          </p:cNvPr>
          <p:cNvSpPr/>
          <p:nvPr/>
        </p:nvSpPr>
        <p:spPr>
          <a:xfrm>
            <a:off x="6447655" y="316489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a:t>
            </a:r>
          </a:p>
        </p:txBody>
      </p:sp>
      <p:sp>
        <p:nvSpPr>
          <p:cNvPr id="24" name="Rettangolo arrotondato 31">
            <a:extLst>
              <a:ext uri="{FF2B5EF4-FFF2-40B4-BE49-F238E27FC236}">
                <a16:creationId xmlns="" xmlns:a16="http://schemas.microsoft.com/office/drawing/2014/main" id="{675EE4A5-F0EF-4FB0-A958-DE8E41F2A608}"/>
              </a:ext>
            </a:extLst>
          </p:cNvPr>
          <p:cNvSpPr/>
          <p:nvPr/>
        </p:nvSpPr>
        <p:spPr>
          <a:xfrm>
            <a:off x="5458261" y="4213403"/>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a:t>
            </a:r>
          </a:p>
        </p:txBody>
      </p:sp>
      <p:sp>
        <p:nvSpPr>
          <p:cNvPr id="26" name="Rettangolo arrotondato 31">
            <a:extLst>
              <a:ext uri="{FF2B5EF4-FFF2-40B4-BE49-F238E27FC236}">
                <a16:creationId xmlns="" xmlns:a16="http://schemas.microsoft.com/office/drawing/2014/main" id="{0A6A5E4D-2957-495B-996C-51796D5B0342}"/>
              </a:ext>
            </a:extLst>
          </p:cNvPr>
          <p:cNvSpPr/>
          <p:nvPr/>
        </p:nvSpPr>
        <p:spPr>
          <a:xfrm>
            <a:off x="4127205" y="5274229"/>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6</a:t>
            </a:r>
          </a:p>
        </p:txBody>
      </p:sp>
    </p:spTree>
    <p:extLst>
      <p:ext uri="{BB962C8B-B14F-4D97-AF65-F5344CB8AC3E}">
        <p14:creationId xmlns="" xmlns:p14="http://schemas.microsoft.com/office/powerpoint/2010/main" val="1447756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 name="Elaborazione 29">
            <a:extLst>
              <a:ext uri="{FF2B5EF4-FFF2-40B4-BE49-F238E27FC236}">
                <a16:creationId xmlns="" xmlns:a16="http://schemas.microsoft.com/office/drawing/2014/main" id="{8AA135C1-60F5-41E3-BC26-F98C1F4A1A9A}"/>
              </a:ext>
            </a:extLst>
          </p:cNvPr>
          <p:cNvSpPr/>
          <p:nvPr/>
        </p:nvSpPr>
        <p:spPr>
          <a:xfrm>
            <a:off x="0" y="3373898"/>
            <a:ext cx="8816196" cy="3485202"/>
          </a:xfrm>
          <a:prstGeom prst="flowChartProcess">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Elaborazione 13">
            <a:extLst>
              <a:ext uri="{FF2B5EF4-FFF2-40B4-BE49-F238E27FC236}">
                <a16:creationId xmlns="" xmlns:a16="http://schemas.microsoft.com/office/drawing/2014/main" id="{D196522F-FD5B-4D98-8E11-918D3F154707}"/>
              </a:ext>
            </a:extLst>
          </p:cNvPr>
          <p:cNvSpPr/>
          <p:nvPr/>
        </p:nvSpPr>
        <p:spPr>
          <a:xfrm>
            <a:off x="0" y="627026"/>
            <a:ext cx="8212347" cy="3485202"/>
          </a:xfrm>
          <a:prstGeom prst="flowChartProcess">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6</a:t>
            </a:r>
          </a:p>
        </p:txBody>
      </p:sp>
      <p:sp>
        <p:nvSpPr>
          <p:cNvPr id="20" name="Segnaposto testo 3">
            <a:extLst>
              <a:ext uri="{FF2B5EF4-FFF2-40B4-BE49-F238E27FC236}">
                <a16:creationId xmlns="" xmlns:a16="http://schemas.microsoft.com/office/drawing/2014/main" id="{961F039E-065F-4BF9-B992-93C7C45A9373}"/>
              </a:ext>
            </a:extLst>
          </p:cNvPr>
          <p:cNvSpPr>
            <a:spLocks noGrp="1"/>
          </p:cNvSpPr>
          <p:nvPr>
            <p:ph type="body" sz="quarter" idx="11"/>
          </p:nvPr>
        </p:nvSpPr>
        <p:spPr>
          <a:xfrm>
            <a:off x="55123" y="6051"/>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servizi di base di cloud computing 4/4</a:t>
            </a:r>
          </a:p>
        </p:txBody>
      </p:sp>
      <p:sp>
        <p:nvSpPr>
          <p:cNvPr id="13" name="Documento 12">
            <a:extLst>
              <a:ext uri="{FF2B5EF4-FFF2-40B4-BE49-F238E27FC236}">
                <a16:creationId xmlns="" xmlns:a16="http://schemas.microsoft.com/office/drawing/2014/main" id="{E9347E24-CD42-4187-AF4B-B26BC004BD7E}"/>
              </a:ext>
            </a:extLst>
          </p:cNvPr>
          <p:cNvSpPr>
            <a:spLocks noChangeAspect="1"/>
          </p:cNvSpPr>
          <p:nvPr/>
        </p:nvSpPr>
        <p:spPr>
          <a:xfrm rot="5400000">
            <a:off x="6766080" y="1432082"/>
            <a:ext cx="6391799" cy="4460036"/>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1" name="Goccia 40">
            <a:extLst>
              <a:ext uri="{FF2B5EF4-FFF2-40B4-BE49-F238E27FC236}">
                <a16:creationId xmlns="" xmlns:a16="http://schemas.microsoft.com/office/drawing/2014/main" id="{ED34B437-BD07-4240-B46E-68949A03EE44}"/>
              </a:ext>
            </a:extLst>
          </p:cNvPr>
          <p:cNvSpPr/>
          <p:nvPr/>
        </p:nvSpPr>
        <p:spPr>
          <a:xfrm rot="13459496">
            <a:off x="5567773" y="1083500"/>
            <a:ext cx="2144372" cy="2093620"/>
          </a:xfrm>
          <a:prstGeom prst="teardrop">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 name="Rettangolo 3">
            <a:extLst>
              <a:ext uri="{FF2B5EF4-FFF2-40B4-BE49-F238E27FC236}">
                <a16:creationId xmlns="" xmlns:a16="http://schemas.microsoft.com/office/drawing/2014/main" id="{912A912C-6FAB-47E7-A458-0709DAECC9E8}"/>
              </a:ext>
            </a:extLst>
          </p:cNvPr>
          <p:cNvSpPr/>
          <p:nvPr/>
        </p:nvSpPr>
        <p:spPr>
          <a:xfrm>
            <a:off x="-2015159" y="-6699"/>
            <a:ext cx="2015159" cy="6847954"/>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https://pixabay.com/it/blocco-lucchetto-accesso-sicurezza-3216823/</a:t>
            </a:r>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a:p>
            <a:endParaRPr lang="it-IT" sz="1600" dirty="0">
              <a:solidFill>
                <a:schemeClr val="bg2">
                  <a:lumMod val="75000"/>
                </a:schemeClr>
              </a:solidFill>
            </a:endParaRPr>
          </a:p>
        </p:txBody>
      </p:sp>
      <p:sp>
        <p:nvSpPr>
          <p:cNvPr id="33" name="Goccia 32">
            <a:extLst>
              <a:ext uri="{FF2B5EF4-FFF2-40B4-BE49-F238E27FC236}">
                <a16:creationId xmlns="" xmlns:a16="http://schemas.microsoft.com/office/drawing/2014/main" id="{44C4B0C4-52EA-498D-9BFD-3CD4F387DABE}"/>
              </a:ext>
            </a:extLst>
          </p:cNvPr>
          <p:cNvSpPr/>
          <p:nvPr/>
        </p:nvSpPr>
        <p:spPr>
          <a:xfrm rot="2700000">
            <a:off x="2545043" y="4571451"/>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 xmlns:a16="http://schemas.microsoft.com/office/drawing/2014/main" id="{F7BEF770-A37A-4001-BC45-A704D8EC59A2}"/>
              </a:ext>
            </a:extLst>
          </p:cNvPr>
          <p:cNvSpPr/>
          <p:nvPr/>
        </p:nvSpPr>
        <p:spPr>
          <a:xfrm rot="2700000">
            <a:off x="2573167" y="495631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8" name="CasellaDiTesto 37">
            <a:extLst>
              <a:ext uri="{FF2B5EF4-FFF2-40B4-BE49-F238E27FC236}">
                <a16:creationId xmlns="" xmlns:a16="http://schemas.microsoft.com/office/drawing/2014/main" id="{38CCEBC5-6035-4F66-BA98-59EA656152C9}"/>
              </a:ext>
            </a:extLst>
          </p:cNvPr>
          <p:cNvSpPr txBox="1"/>
          <p:nvPr/>
        </p:nvSpPr>
        <p:spPr>
          <a:xfrm>
            <a:off x="2507292" y="4363142"/>
            <a:ext cx="5931990" cy="2532681"/>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2013 violazione dei servizi cloud di Adobe;</a:t>
            </a:r>
          </a:p>
          <a:p>
            <a:pPr marL="457200">
              <a:lnSpc>
                <a:spcPct val="150000"/>
              </a:lnSpc>
            </a:pPr>
            <a:r>
              <a:rPr lang="it-IT" dirty="0">
                <a:solidFill>
                  <a:schemeClr val="tx2">
                    <a:lumMod val="75000"/>
                  </a:schemeClr>
                </a:solidFill>
              </a:rPr>
              <a:t>Rubati nomi, ID, </a:t>
            </a:r>
            <a:r>
              <a:rPr lang="it-IT" dirty="0" err="1">
                <a:solidFill>
                  <a:schemeClr val="tx2">
                    <a:lumMod val="75000"/>
                  </a:schemeClr>
                </a:solidFill>
              </a:rPr>
              <a:t>pwd</a:t>
            </a:r>
            <a:r>
              <a:rPr lang="it-IT" dirty="0">
                <a:solidFill>
                  <a:schemeClr val="tx2">
                    <a:lumMod val="75000"/>
                  </a:schemeClr>
                </a:solidFill>
              </a:rPr>
              <a:t>, numeri delle carte di credito;</a:t>
            </a:r>
          </a:p>
          <a:p>
            <a:pPr marL="457200">
              <a:lnSpc>
                <a:spcPct val="150000"/>
              </a:lnSpc>
            </a:pPr>
            <a:r>
              <a:rPr lang="it-IT" dirty="0">
                <a:solidFill>
                  <a:schemeClr val="tx2">
                    <a:lumMod val="75000"/>
                  </a:schemeClr>
                </a:solidFill>
              </a:rPr>
              <a:t>Quasi 3 milioni di clienti colpiti;</a:t>
            </a:r>
          </a:p>
          <a:p>
            <a:pPr marL="457200">
              <a:lnSpc>
                <a:spcPct val="150000"/>
              </a:lnSpc>
            </a:pPr>
            <a:r>
              <a:rPr lang="it-IT" dirty="0">
                <a:solidFill>
                  <a:schemeClr val="tx2">
                    <a:lumMod val="75000"/>
                  </a:schemeClr>
                </a:solidFill>
              </a:rPr>
              <a:t>Entità del danno mai stata completamente stimata.</a:t>
            </a:r>
          </a:p>
        </p:txBody>
      </p:sp>
      <p:sp>
        <p:nvSpPr>
          <p:cNvPr id="28" name="Rettangolo arrotondato 31">
            <a:extLst>
              <a:ext uri="{FF2B5EF4-FFF2-40B4-BE49-F238E27FC236}">
                <a16:creationId xmlns="" xmlns:a16="http://schemas.microsoft.com/office/drawing/2014/main" id="{D6A38EE6-A411-4434-AACC-CA425F4769A4}"/>
              </a:ext>
            </a:extLst>
          </p:cNvPr>
          <p:cNvSpPr/>
          <p:nvPr/>
        </p:nvSpPr>
        <p:spPr>
          <a:xfrm>
            <a:off x="6241741" y="740826"/>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a:t>
            </a:r>
          </a:p>
        </p:txBody>
      </p:sp>
      <p:sp>
        <p:nvSpPr>
          <p:cNvPr id="32" name="Rettangolo arrotondato 31">
            <a:extLst>
              <a:ext uri="{FF2B5EF4-FFF2-40B4-BE49-F238E27FC236}">
                <a16:creationId xmlns="" xmlns:a16="http://schemas.microsoft.com/office/drawing/2014/main" id="{B5884BB0-D829-47E2-9975-8419C55DB03C}"/>
              </a:ext>
            </a:extLst>
          </p:cNvPr>
          <p:cNvSpPr/>
          <p:nvPr/>
        </p:nvSpPr>
        <p:spPr>
          <a:xfrm>
            <a:off x="2255677" y="999042"/>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2</a:t>
            </a:r>
          </a:p>
        </p:txBody>
      </p:sp>
      <p:sp>
        <p:nvSpPr>
          <p:cNvPr id="50" name="Goccia 49">
            <a:extLst>
              <a:ext uri="{FF2B5EF4-FFF2-40B4-BE49-F238E27FC236}">
                <a16:creationId xmlns="" xmlns:a16="http://schemas.microsoft.com/office/drawing/2014/main" id="{7315D72F-0C83-4E18-BD18-04E9603B5E2D}"/>
              </a:ext>
            </a:extLst>
          </p:cNvPr>
          <p:cNvSpPr/>
          <p:nvPr/>
        </p:nvSpPr>
        <p:spPr>
          <a:xfrm rot="2700000">
            <a:off x="68559" y="4386049"/>
            <a:ext cx="2055680" cy="2007027"/>
          </a:xfrm>
          <a:prstGeom prst="teardrop">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5" name="Rettangolo arrotondato 31">
            <a:extLst>
              <a:ext uri="{FF2B5EF4-FFF2-40B4-BE49-F238E27FC236}">
                <a16:creationId xmlns="" xmlns:a16="http://schemas.microsoft.com/office/drawing/2014/main" id="{FFF7AEE6-B5AB-45E3-B5F5-9D8CA25604BD}"/>
              </a:ext>
            </a:extLst>
          </p:cNvPr>
          <p:cNvSpPr/>
          <p:nvPr/>
        </p:nvSpPr>
        <p:spPr>
          <a:xfrm>
            <a:off x="896340" y="4410520"/>
            <a:ext cx="441960" cy="50241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a:t>
            </a:r>
          </a:p>
        </p:txBody>
      </p:sp>
      <p:pic>
        <p:nvPicPr>
          <p:cNvPr id="5" name="Immagine 4">
            <a:extLst>
              <a:ext uri="{FF2B5EF4-FFF2-40B4-BE49-F238E27FC236}">
                <a16:creationId xmlns="" xmlns:a16="http://schemas.microsoft.com/office/drawing/2014/main" id="{97625D14-5EEA-40AD-9B1C-4612455500C3}"/>
              </a:ext>
            </a:extLst>
          </p:cNvPr>
          <p:cNvPicPr>
            <a:picLocks noChangeAspect="1"/>
          </p:cNvPicPr>
          <p:nvPr/>
        </p:nvPicPr>
        <p:blipFill>
          <a:blip r:embed="rId5" cstate="print">
            <a:biLevel thresh="25000"/>
            <a:extLst>
              <a:ext uri="{28A0092B-C50C-407E-A947-70E740481C1C}">
                <a14:useLocalDpi xmlns="" xmlns:a14="http://schemas.microsoft.com/office/drawing/2010/main" val="0"/>
              </a:ext>
            </a:extLst>
          </a:blip>
          <a:stretch>
            <a:fillRect/>
          </a:stretch>
        </p:blipFill>
        <p:spPr>
          <a:xfrm>
            <a:off x="5690851" y="1425171"/>
            <a:ext cx="1769809" cy="1135627"/>
          </a:xfrm>
          <a:prstGeom prst="rect">
            <a:avLst/>
          </a:prstGeom>
        </p:spPr>
      </p:pic>
      <p:sp>
        <p:nvSpPr>
          <p:cNvPr id="35" name="CasellaDiTesto 34">
            <a:extLst>
              <a:ext uri="{FF2B5EF4-FFF2-40B4-BE49-F238E27FC236}">
                <a16:creationId xmlns="" xmlns:a16="http://schemas.microsoft.com/office/drawing/2014/main" id="{F950EBD1-793C-4500-B3EA-7E342B9A5944}"/>
              </a:ext>
            </a:extLst>
          </p:cNvPr>
          <p:cNvSpPr txBox="1"/>
          <p:nvPr/>
        </p:nvSpPr>
        <p:spPr>
          <a:xfrm>
            <a:off x="271301" y="1631976"/>
            <a:ext cx="4950721" cy="1286186"/>
          </a:xfrm>
          <a:prstGeom prst="rect">
            <a:avLst/>
          </a:prstGeom>
          <a:noFill/>
          <a:ln>
            <a:noFill/>
          </a:ln>
        </p:spPr>
        <p:txBody>
          <a:bodyPr wrap="square" rtlCol="0">
            <a:spAutoFit/>
          </a:bodyPr>
          <a:lstStyle/>
          <a:p>
            <a:pPr marL="457200">
              <a:lnSpc>
                <a:spcPct val="150000"/>
              </a:lnSpc>
            </a:pPr>
            <a:r>
              <a:rPr lang="it-IT" dirty="0">
                <a:solidFill>
                  <a:schemeClr val="tx2">
                    <a:lumMod val="75000"/>
                  </a:schemeClr>
                </a:solidFill>
              </a:rPr>
              <a:t>I dati archiviati nel cloud, anche utilizzando servizi a pagamento, possono essere rubati. </a:t>
            </a:r>
          </a:p>
        </p:txBody>
      </p:sp>
      <p:sp>
        <p:nvSpPr>
          <p:cNvPr id="37" name="CasellaDiTesto 36">
            <a:extLst>
              <a:ext uri="{FF2B5EF4-FFF2-40B4-BE49-F238E27FC236}">
                <a16:creationId xmlns="" xmlns:a16="http://schemas.microsoft.com/office/drawing/2014/main" id="{9836B733-54CD-46A5-B534-6ADD36170D46}"/>
              </a:ext>
            </a:extLst>
          </p:cNvPr>
          <p:cNvSpPr txBox="1"/>
          <p:nvPr/>
        </p:nvSpPr>
        <p:spPr>
          <a:xfrm>
            <a:off x="-79145" y="4974065"/>
            <a:ext cx="2444590" cy="95923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1000"/>
              </a:spcBef>
              <a:spcAft>
                <a:spcPts val="0"/>
              </a:spcAft>
              <a:buClrTx/>
              <a:buSzTx/>
              <a:buFontTx/>
              <a:buNone/>
              <a:tabLst/>
              <a:defRPr/>
            </a:pPr>
            <a:r>
              <a:rPr kumimoji="0" lang="it-IT" sz="24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rPr>
              <a:t>IL caso</a:t>
            </a:r>
          </a:p>
          <a:p>
            <a:pPr marL="0" marR="0" lvl="0" indent="0" algn="ctr" defTabSz="914400" rtl="0" eaLnBrk="1" fontAlgn="auto" latinLnBrk="0" hangingPunct="1">
              <a:lnSpc>
                <a:spcPct val="100000"/>
              </a:lnSpc>
              <a:spcBef>
                <a:spcPts val="1000"/>
              </a:spcBef>
              <a:spcAft>
                <a:spcPts val="0"/>
              </a:spcAft>
              <a:buClrTx/>
              <a:buSzTx/>
              <a:buFontTx/>
              <a:buNone/>
              <a:tabLst/>
              <a:defRPr/>
            </a:pPr>
            <a:r>
              <a:rPr lang="it-IT" sz="2400" b="1" dirty="0">
                <a:latin typeface="Tempus Sans ITC" panose="04020404030D07020202" pitchFamily="82" charset="0"/>
                <a:cs typeface="Gisha" panose="020B0502040204020203" pitchFamily="34" charset="-79"/>
              </a:rPr>
              <a:t>Adobe</a:t>
            </a:r>
            <a:endParaRPr kumimoji="0" lang="it-IT" sz="2400" b="1" i="0" u="none" strike="noStrike" kern="1200" cap="none" spc="0" normalizeH="0" baseline="0" noProof="0" dirty="0">
              <a:ln>
                <a:noFill/>
              </a:ln>
              <a:effectLst/>
              <a:uLnTx/>
              <a:uFillTx/>
              <a:latin typeface="Tempus Sans ITC" panose="04020404030D07020202" pitchFamily="82" charset="0"/>
              <a:ea typeface="+mn-ea"/>
              <a:cs typeface="Gisha" panose="020B0502040204020203" pitchFamily="34" charset="-79"/>
            </a:endParaRPr>
          </a:p>
        </p:txBody>
      </p:sp>
      <p:sp>
        <p:nvSpPr>
          <p:cNvPr id="39" name="Goccia 38">
            <a:extLst>
              <a:ext uri="{FF2B5EF4-FFF2-40B4-BE49-F238E27FC236}">
                <a16:creationId xmlns="" xmlns:a16="http://schemas.microsoft.com/office/drawing/2014/main" id="{752F1196-99FE-496D-A2C0-BE2C72EF7889}"/>
              </a:ext>
            </a:extLst>
          </p:cNvPr>
          <p:cNvSpPr/>
          <p:nvPr/>
        </p:nvSpPr>
        <p:spPr>
          <a:xfrm rot="2700000">
            <a:off x="2576621" y="5691324"/>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0" name="Rettangolo arrotondato 31">
            <a:extLst>
              <a:ext uri="{FF2B5EF4-FFF2-40B4-BE49-F238E27FC236}">
                <a16:creationId xmlns="" xmlns:a16="http://schemas.microsoft.com/office/drawing/2014/main" id="{3959E41A-EBF5-4D82-9FE2-87F15C280614}"/>
              </a:ext>
            </a:extLst>
          </p:cNvPr>
          <p:cNvSpPr/>
          <p:nvPr/>
        </p:nvSpPr>
        <p:spPr>
          <a:xfrm>
            <a:off x="4905582" y="4046952"/>
            <a:ext cx="746311" cy="340026"/>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4-7</a:t>
            </a:r>
          </a:p>
        </p:txBody>
      </p:sp>
      <p:pic>
        <p:nvPicPr>
          <p:cNvPr id="3" name="Immagine 2">
            <a:extLst>
              <a:ext uri="{FF2B5EF4-FFF2-40B4-BE49-F238E27FC236}">
                <a16:creationId xmlns="" xmlns:a16="http://schemas.microsoft.com/office/drawing/2014/main" id="{035BBF2F-0B59-4EE2-90FE-32876C0BB0E2}"/>
              </a:ext>
            </a:extLst>
          </p:cNvPr>
          <p:cNvPicPr>
            <a:picLocks noChangeAspect="1"/>
          </p:cNvPicPr>
          <p:nvPr/>
        </p:nvPicPr>
        <p:blipFill>
          <a:blip r:embed="rId6" cstate="print">
            <a:extLst>
              <a:ext uri="{28A0092B-C50C-407E-A947-70E740481C1C}">
                <a14:useLocalDpi xmlns="" xmlns:a14="http://schemas.microsoft.com/office/drawing/2010/main" val="0"/>
              </a:ext>
            </a:extLst>
          </a:blip>
          <a:stretch>
            <a:fillRect/>
          </a:stretch>
        </p:blipFill>
        <p:spPr>
          <a:xfrm>
            <a:off x="6228710" y="1630374"/>
            <a:ext cx="760085" cy="768625"/>
          </a:xfrm>
          <a:prstGeom prst="rect">
            <a:avLst/>
          </a:prstGeom>
        </p:spPr>
      </p:pic>
      <p:sp>
        <p:nvSpPr>
          <p:cNvPr id="24" name="Goccia 23">
            <a:extLst>
              <a:ext uri="{FF2B5EF4-FFF2-40B4-BE49-F238E27FC236}">
                <a16:creationId xmlns="" xmlns:a16="http://schemas.microsoft.com/office/drawing/2014/main" id="{7E759A2B-08A7-4DCB-9AD7-ED2E60931574}"/>
              </a:ext>
            </a:extLst>
          </p:cNvPr>
          <p:cNvSpPr/>
          <p:nvPr/>
        </p:nvSpPr>
        <p:spPr>
          <a:xfrm rot="2700000">
            <a:off x="2596315" y="613612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Tree>
    <p:extLst>
      <p:ext uri="{BB962C8B-B14F-4D97-AF65-F5344CB8AC3E}">
        <p14:creationId xmlns="" xmlns:p14="http://schemas.microsoft.com/office/powerpoint/2010/main" val="1851953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6" name="Immagine 5">
            <a:extLst>
              <a:ext uri="{FF2B5EF4-FFF2-40B4-BE49-F238E27FC236}">
                <a16:creationId xmlns="" xmlns:a16="http://schemas.microsoft.com/office/drawing/2014/main" id="{3755494B-D7A7-4494-8C3F-EEF1639370BF}"/>
              </a:ext>
            </a:extLst>
          </p:cNvPr>
          <p:cNvPicPr>
            <a:picLocks noChangeAspect="1"/>
          </p:cNvPicPr>
          <p:nvPr/>
        </p:nvPicPr>
        <p:blipFill rotWithShape="1">
          <a:blip r:embed="rId3" cstate="print">
            <a:extLst>
              <a:ext uri="{28A0092B-C50C-407E-A947-70E740481C1C}">
                <a14:useLocalDpi xmlns="" xmlns:a14="http://schemas.microsoft.com/office/drawing/2010/main" val="0"/>
              </a:ext>
            </a:extLst>
          </a:blip>
          <a:srcRect l="313" t="-318" r="42782" b="318"/>
          <a:stretch/>
        </p:blipFill>
        <p:spPr>
          <a:xfrm>
            <a:off x="6356859" y="463898"/>
            <a:ext cx="5842493" cy="6394102"/>
          </a:xfrm>
          <a:prstGeom prst="rect">
            <a:avLst/>
          </a:prstGeom>
        </p:spPr>
      </p:pic>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1719"/>
            <a:ext cx="11496675" cy="341313"/>
          </a:xfrm>
        </p:spPr>
        <p:txBody>
          <a:bodyPr anchor="ctr" anchorCtr="0">
            <a:noAutofit/>
          </a:bodyPr>
          <a:lstStyle/>
          <a:p>
            <a:r>
              <a:rPr lang="it-IT" sz="3200" dirty="0">
                <a:solidFill>
                  <a:schemeClr val="tx1"/>
                </a:solidFill>
                <a:latin typeface="Microsoft Yi Baiti" panose="03000500000000000000" pitchFamily="66" charset="0"/>
                <a:ea typeface="Microsoft Yi Baiti" panose="03000500000000000000" pitchFamily="66" charset="0"/>
              </a:rPr>
              <a:t>I servizi avanzati di cloud computing</a:t>
            </a: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7</a:t>
            </a:r>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8014" y="3156643"/>
            <a:ext cx="6369169" cy="3721677"/>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18" name="Rettangolo 17">
            <a:extLst>
              <a:ext uri="{FF2B5EF4-FFF2-40B4-BE49-F238E27FC236}">
                <a16:creationId xmlns="" xmlns:a16="http://schemas.microsoft.com/office/drawing/2014/main" id="{BBAC464B-CCFB-4B31-90C9-C1A314F44AA6}"/>
              </a:ext>
            </a:extLst>
          </p:cNvPr>
          <p:cNvSpPr/>
          <p:nvPr/>
        </p:nvSpPr>
        <p:spPr>
          <a:xfrm>
            <a:off x="-2779787" y="-6699"/>
            <a:ext cx="2779787" cy="6006632"/>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hlinkClick r:id="rId4"/>
              </a:rPr>
              <a:t>https://pixabay.com/it/portatile-notebook-macbook-pro-3174729/</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Icona</a:t>
            </a:r>
          </a:p>
          <a:p>
            <a:r>
              <a:rPr lang="it-IT" sz="1600" dirty="0">
                <a:solidFill>
                  <a:schemeClr val="bg2">
                    <a:lumMod val="75000"/>
                  </a:schemeClr>
                </a:solidFill>
              </a:rPr>
              <a:t>https://pixabay.com/it/rete-connessione-collegato-orbita-150919/</a:t>
            </a:r>
          </a:p>
          <a:p>
            <a:endParaRPr lang="it-IT" sz="1600" dirty="0">
              <a:solidFill>
                <a:schemeClr val="bg2">
                  <a:lumMod val="75000"/>
                </a:schemeClr>
              </a:solidFill>
            </a:endParaRPr>
          </a:p>
        </p:txBody>
      </p:sp>
      <p:sp>
        <p:nvSpPr>
          <p:cNvPr id="22" name="Rettangolo arrotondato 31">
            <a:extLst>
              <a:ext uri="{FF2B5EF4-FFF2-40B4-BE49-F238E27FC236}">
                <a16:creationId xmlns="" xmlns:a16="http://schemas.microsoft.com/office/drawing/2014/main" id="{1CE8D33B-1F01-4D55-AC19-811C5F782FFF}"/>
              </a:ext>
            </a:extLst>
          </p:cNvPr>
          <p:cNvSpPr/>
          <p:nvPr/>
        </p:nvSpPr>
        <p:spPr>
          <a:xfrm>
            <a:off x="4488842" y="588117"/>
            <a:ext cx="758165" cy="476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1-2</a:t>
            </a:r>
          </a:p>
        </p:txBody>
      </p:sp>
      <p:sp>
        <p:nvSpPr>
          <p:cNvPr id="25" name="Rettangolo arrotondato 31">
            <a:extLst>
              <a:ext uri="{FF2B5EF4-FFF2-40B4-BE49-F238E27FC236}">
                <a16:creationId xmlns="" xmlns:a16="http://schemas.microsoft.com/office/drawing/2014/main" id="{69FB4126-1469-41A7-8A5F-D9FD4321C567}"/>
              </a:ext>
            </a:extLst>
          </p:cNvPr>
          <p:cNvSpPr/>
          <p:nvPr/>
        </p:nvSpPr>
        <p:spPr>
          <a:xfrm>
            <a:off x="3441963" y="3889646"/>
            <a:ext cx="745026" cy="499887"/>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7-9</a:t>
            </a:r>
          </a:p>
        </p:txBody>
      </p:sp>
      <p:sp>
        <p:nvSpPr>
          <p:cNvPr id="29" name="CasellaDiTesto 28">
            <a:extLst>
              <a:ext uri="{FF2B5EF4-FFF2-40B4-BE49-F238E27FC236}">
                <a16:creationId xmlns="" xmlns:a16="http://schemas.microsoft.com/office/drawing/2014/main" id="{E565FCB8-DC28-414A-8A55-64DA58FDB42D}"/>
              </a:ext>
            </a:extLst>
          </p:cNvPr>
          <p:cNvSpPr txBox="1"/>
          <p:nvPr/>
        </p:nvSpPr>
        <p:spPr>
          <a:xfrm>
            <a:off x="205708" y="61498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I servizi offerti dal cloud computing</a:t>
            </a:r>
          </a:p>
        </p:txBody>
      </p:sp>
      <p:sp>
        <p:nvSpPr>
          <p:cNvPr id="30" name="Documento 29">
            <a:extLst>
              <a:ext uri="{FF2B5EF4-FFF2-40B4-BE49-F238E27FC236}">
                <a16:creationId xmlns="" xmlns:a16="http://schemas.microsoft.com/office/drawing/2014/main" id="{3864394B-DD98-4E00-9DB0-5B1F14F562B0}"/>
              </a:ext>
            </a:extLst>
          </p:cNvPr>
          <p:cNvSpPr/>
          <p:nvPr/>
        </p:nvSpPr>
        <p:spPr>
          <a:xfrm>
            <a:off x="205708" y="875118"/>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Possibilità di utilizzare i software online.</a:t>
            </a:r>
          </a:p>
        </p:txBody>
      </p:sp>
      <p:sp>
        <p:nvSpPr>
          <p:cNvPr id="31" name="CasellaDiTesto 30">
            <a:extLst>
              <a:ext uri="{FF2B5EF4-FFF2-40B4-BE49-F238E27FC236}">
                <a16:creationId xmlns="" xmlns:a16="http://schemas.microsoft.com/office/drawing/2014/main" id="{317D480D-AB19-4770-9ECB-9D1EA0F4AA1A}"/>
              </a:ext>
            </a:extLst>
          </p:cNvPr>
          <p:cNvSpPr txBox="1"/>
          <p:nvPr/>
        </p:nvSpPr>
        <p:spPr>
          <a:xfrm>
            <a:off x="208880" y="1569160"/>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Vantaggi:</a:t>
            </a:r>
          </a:p>
        </p:txBody>
      </p:sp>
      <p:sp>
        <p:nvSpPr>
          <p:cNvPr id="32" name="Documento 31">
            <a:extLst>
              <a:ext uri="{FF2B5EF4-FFF2-40B4-BE49-F238E27FC236}">
                <a16:creationId xmlns="" xmlns:a16="http://schemas.microsoft.com/office/drawing/2014/main" id="{5C0BCA2A-884D-4178-9C8D-C5E676C623F4}"/>
              </a:ext>
            </a:extLst>
          </p:cNvPr>
          <p:cNvSpPr/>
          <p:nvPr/>
        </p:nvSpPr>
        <p:spPr>
          <a:xfrm>
            <a:off x="601359" y="2397351"/>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ricevere gli aggiornamenti del software;</a:t>
            </a:r>
          </a:p>
          <a:p>
            <a:pPr lvl="0">
              <a:lnSpc>
                <a:spcPct val="150000"/>
              </a:lnSpc>
            </a:pPr>
            <a:r>
              <a:rPr lang="it-IT" dirty="0">
                <a:solidFill>
                  <a:schemeClr val="tx2">
                    <a:lumMod val="75000"/>
                  </a:schemeClr>
                </a:solidFill>
              </a:rPr>
              <a:t>utilizzare i prodotti su più dispositivi;</a:t>
            </a:r>
          </a:p>
          <a:p>
            <a:pPr lvl="0">
              <a:lnSpc>
                <a:spcPct val="150000"/>
              </a:lnSpc>
            </a:pPr>
            <a:r>
              <a:rPr lang="it-IT" dirty="0">
                <a:solidFill>
                  <a:schemeClr val="tx2">
                    <a:lumMod val="75000"/>
                  </a:schemeClr>
                </a:solidFill>
              </a:rPr>
              <a:t>disporre di uno spazio di archiviazione di tipo professionale.</a:t>
            </a:r>
          </a:p>
        </p:txBody>
      </p:sp>
      <p:sp>
        <p:nvSpPr>
          <p:cNvPr id="33" name="Goccia 32">
            <a:extLst>
              <a:ext uri="{FF2B5EF4-FFF2-40B4-BE49-F238E27FC236}">
                <a16:creationId xmlns="" xmlns:a16="http://schemas.microsoft.com/office/drawing/2014/main" id="{F6598536-7A45-464B-AA35-E145A40453A1}"/>
              </a:ext>
            </a:extLst>
          </p:cNvPr>
          <p:cNvSpPr/>
          <p:nvPr/>
        </p:nvSpPr>
        <p:spPr>
          <a:xfrm rot="2700000">
            <a:off x="243458" y="2022016"/>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4" name="Goccia 33">
            <a:extLst>
              <a:ext uri="{FF2B5EF4-FFF2-40B4-BE49-F238E27FC236}">
                <a16:creationId xmlns="" xmlns:a16="http://schemas.microsoft.com/office/drawing/2014/main" id="{0A1A1FBA-8A68-48D1-9DAA-39CCD8498482}"/>
              </a:ext>
            </a:extLst>
          </p:cNvPr>
          <p:cNvSpPr/>
          <p:nvPr/>
        </p:nvSpPr>
        <p:spPr>
          <a:xfrm rot="2700000">
            <a:off x="252351" y="2464578"/>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5" name="Goccia 34">
            <a:extLst>
              <a:ext uri="{FF2B5EF4-FFF2-40B4-BE49-F238E27FC236}">
                <a16:creationId xmlns="" xmlns:a16="http://schemas.microsoft.com/office/drawing/2014/main" id="{CA5ACBF4-944B-49EC-BBC6-51D53E39F6C6}"/>
              </a:ext>
            </a:extLst>
          </p:cNvPr>
          <p:cNvSpPr/>
          <p:nvPr/>
        </p:nvSpPr>
        <p:spPr>
          <a:xfrm rot="2700000">
            <a:off x="280880" y="2822098"/>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CasellaDiTesto 35">
            <a:extLst>
              <a:ext uri="{FF2B5EF4-FFF2-40B4-BE49-F238E27FC236}">
                <a16:creationId xmlns="" xmlns:a16="http://schemas.microsoft.com/office/drawing/2014/main" id="{794BCFD5-45F3-4773-AE6B-9A19EEEEBF8B}"/>
              </a:ext>
            </a:extLst>
          </p:cNvPr>
          <p:cNvSpPr txBox="1"/>
          <p:nvPr/>
        </p:nvSpPr>
        <p:spPr>
          <a:xfrm>
            <a:off x="205707" y="4087601"/>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Limiti:</a:t>
            </a:r>
          </a:p>
        </p:txBody>
      </p:sp>
      <p:sp>
        <p:nvSpPr>
          <p:cNvPr id="37" name="Documento 36">
            <a:extLst>
              <a:ext uri="{FF2B5EF4-FFF2-40B4-BE49-F238E27FC236}">
                <a16:creationId xmlns="" xmlns:a16="http://schemas.microsoft.com/office/drawing/2014/main" id="{9B1DD8A7-B313-431D-A6A5-49721B352011}"/>
              </a:ext>
            </a:extLst>
          </p:cNvPr>
          <p:cNvSpPr/>
          <p:nvPr/>
        </p:nvSpPr>
        <p:spPr>
          <a:xfrm>
            <a:off x="589051" y="5195748"/>
            <a:ext cx="5562100" cy="834022"/>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se non si paga l’abbonamento non è possibile utilizzare il software;</a:t>
            </a:r>
          </a:p>
          <a:p>
            <a:pPr lvl="0">
              <a:lnSpc>
                <a:spcPct val="150000"/>
              </a:lnSpc>
            </a:pPr>
            <a:r>
              <a:rPr lang="it-IT" dirty="0">
                <a:solidFill>
                  <a:schemeClr val="tx2">
                    <a:lumMod val="75000"/>
                  </a:schemeClr>
                </a:solidFill>
              </a:rPr>
              <a:t>è necessaria una connessione internet costante per utilizzare il software. </a:t>
            </a:r>
          </a:p>
          <a:p>
            <a:pPr lvl="0">
              <a:lnSpc>
                <a:spcPct val="150000"/>
              </a:lnSpc>
            </a:pPr>
            <a:endParaRPr lang="it-IT" dirty="0">
              <a:solidFill>
                <a:schemeClr val="tx2">
                  <a:lumMod val="75000"/>
                </a:schemeClr>
              </a:solidFill>
            </a:endParaRPr>
          </a:p>
        </p:txBody>
      </p:sp>
      <p:sp>
        <p:nvSpPr>
          <p:cNvPr id="38" name="Goccia 37">
            <a:extLst>
              <a:ext uri="{FF2B5EF4-FFF2-40B4-BE49-F238E27FC236}">
                <a16:creationId xmlns="" xmlns:a16="http://schemas.microsoft.com/office/drawing/2014/main" id="{EDDC88EA-AE89-43C1-B03E-D0B11B6D6026}"/>
              </a:ext>
            </a:extLst>
          </p:cNvPr>
          <p:cNvSpPr/>
          <p:nvPr/>
        </p:nvSpPr>
        <p:spPr>
          <a:xfrm rot="2700000">
            <a:off x="251480" y="465291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9" name="Goccia 38">
            <a:extLst>
              <a:ext uri="{FF2B5EF4-FFF2-40B4-BE49-F238E27FC236}">
                <a16:creationId xmlns="" xmlns:a16="http://schemas.microsoft.com/office/drawing/2014/main" id="{76839CFE-6A95-48B8-A921-BE747F114A25}"/>
              </a:ext>
            </a:extLst>
          </p:cNvPr>
          <p:cNvSpPr/>
          <p:nvPr/>
        </p:nvSpPr>
        <p:spPr>
          <a:xfrm rot="2700000">
            <a:off x="279423" y="548048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40" name="Rettangolo arrotondato 31">
            <a:extLst>
              <a:ext uri="{FF2B5EF4-FFF2-40B4-BE49-F238E27FC236}">
                <a16:creationId xmlns="" xmlns:a16="http://schemas.microsoft.com/office/drawing/2014/main" id="{1F7DC28A-F30D-45B8-A759-7E64A0AB2A7E}"/>
              </a:ext>
            </a:extLst>
          </p:cNvPr>
          <p:cNvSpPr/>
          <p:nvPr/>
        </p:nvSpPr>
        <p:spPr>
          <a:xfrm>
            <a:off x="3249786" y="1463218"/>
            <a:ext cx="758165" cy="47625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3-6</a:t>
            </a:r>
          </a:p>
        </p:txBody>
      </p:sp>
    </p:spTree>
    <p:extLst>
      <p:ext uri="{BB962C8B-B14F-4D97-AF65-F5344CB8AC3E}">
        <p14:creationId xmlns="" xmlns:p14="http://schemas.microsoft.com/office/powerpoint/2010/main" val="13418515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8" name="Rettangolo 47">
            <a:extLst>
              <a:ext uri="{FF2B5EF4-FFF2-40B4-BE49-F238E27FC236}">
                <a16:creationId xmlns="" xmlns:a16="http://schemas.microsoft.com/office/drawing/2014/main" id="{048A20EE-898C-45AD-BBC6-70B473489B8A}"/>
              </a:ext>
            </a:extLst>
          </p:cNvPr>
          <p:cNvSpPr/>
          <p:nvPr/>
        </p:nvSpPr>
        <p:spPr>
          <a:xfrm>
            <a:off x="0" y="0"/>
            <a:ext cx="12192000" cy="476250"/>
          </a:xfrm>
          <a:prstGeom prst="rec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4" name="Segnaposto testo 3">
            <a:extLst>
              <a:ext uri="{FF2B5EF4-FFF2-40B4-BE49-F238E27FC236}">
                <a16:creationId xmlns="" xmlns:a16="http://schemas.microsoft.com/office/drawing/2014/main" id="{F253B9FE-41A1-47DC-935A-B3FCFB116763}"/>
              </a:ext>
            </a:extLst>
          </p:cNvPr>
          <p:cNvSpPr>
            <a:spLocks noGrp="1"/>
          </p:cNvSpPr>
          <p:nvPr>
            <p:ph type="body" sz="quarter" idx="11"/>
          </p:nvPr>
        </p:nvSpPr>
        <p:spPr>
          <a:xfrm>
            <a:off x="61519" y="-152399"/>
            <a:ext cx="11496675" cy="341313"/>
          </a:xfrm>
        </p:spPr>
        <p:txBody>
          <a:bodyPr>
            <a:noAutofit/>
          </a:bodyPr>
          <a:lstStyle/>
          <a:p>
            <a:r>
              <a:rPr lang="it-IT" sz="3200" dirty="0">
                <a:solidFill>
                  <a:schemeClr val="tx1"/>
                </a:solidFill>
                <a:latin typeface="Microsoft Yi Baiti" panose="03000500000000000000" pitchFamily="66" charset="0"/>
                <a:ea typeface="Microsoft Yi Baiti" panose="03000500000000000000" pitchFamily="66" charset="0"/>
              </a:rPr>
              <a:t>La sicurezza dei servizi cloud 1/3</a:t>
            </a:r>
          </a:p>
        </p:txBody>
      </p:sp>
      <p:sp>
        <p:nvSpPr>
          <p:cNvPr id="10" name="CasellaDiTesto 9">
            <a:extLst>
              <a:ext uri="{FF2B5EF4-FFF2-40B4-BE49-F238E27FC236}">
                <a16:creationId xmlns="" xmlns:a16="http://schemas.microsoft.com/office/drawing/2014/main" id="{98A41FEB-BE46-4298-8F16-16001189BF7E}"/>
              </a:ext>
            </a:extLst>
          </p:cNvPr>
          <p:cNvSpPr txBox="1"/>
          <p:nvPr/>
        </p:nvSpPr>
        <p:spPr>
          <a:xfrm>
            <a:off x="11627141" y="0"/>
            <a:ext cx="503340" cy="338554"/>
          </a:xfrm>
          <a:prstGeom prst="rect">
            <a:avLst/>
          </a:prstGeom>
          <a:noFill/>
        </p:spPr>
        <p:txBody>
          <a:bodyPr wrap="square" rtlCol="0">
            <a:spAutoFit/>
          </a:bodyPr>
          <a:lstStyle/>
          <a:p>
            <a:r>
              <a:rPr lang="it-IT" sz="1600" dirty="0">
                <a:latin typeface="Microsoft Yi Baiti" panose="03000500000000000000" pitchFamily="66" charset="0"/>
                <a:ea typeface="Microsoft Yi Baiti" panose="03000500000000000000" pitchFamily="66" charset="0"/>
              </a:rPr>
              <a:t>8</a:t>
            </a:r>
          </a:p>
        </p:txBody>
      </p:sp>
      <p:sp>
        <p:nvSpPr>
          <p:cNvPr id="70" name="Segnaposto testo 7">
            <a:extLst>
              <a:ext uri="{FF2B5EF4-FFF2-40B4-BE49-F238E27FC236}">
                <a16:creationId xmlns="" xmlns:a16="http://schemas.microsoft.com/office/drawing/2014/main" id="{2036D021-4959-410B-9EA9-F240321A8817}"/>
              </a:ext>
            </a:extLst>
          </p:cNvPr>
          <p:cNvSpPr txBox="1">
            <a:spLocks/>
          </p:cNvSpPr>
          <p:nvPr/>
        </p:nvSpPr>
        <p:spPr>
          <a:xfrm>
            <a:off x="6369170"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a:t>Descrizione Scenario 01</a:t>
            </a:r>
          </a:p>
          <a:p>
            <a:r>
              <a:rPr lang="it-IT" sz="1600"/>
              <a:t>….</a:t>
            </a:r>
          </a:p>
          <a:p>
            <a:endParaRPr lang="it-IT" sz="1600" dirty="0"/>
          </a:p>
        </p:txBody>
      </p:sp>
      <p:sp>
        <p:nvSpPr>
          <p:cNvPr id="71" name="Segnaposto testo 7">
            <a:extLst>
              <a:ext uri="{FF2B5EF4-FFF2-40B4-BE49-F238E27FC236}">
                <a16:creationId xmlns="" xmlns:a16="http://schemas.microsoft.com/office/drawing/2014/main" id="{88167B35-4AA4-42ED-B6F5-DBC0F1E2893C}"/>
              </a:ext>
            </a:extLst>
          </p:cNvPr>
          <p:cNvSpPr txBox="1">
            <a:spLocks/>
          </p:cNvSpPr>
          <p:nvPr/>
        </p:nvSpPr>
        <p:spPr>
          <a:xfrm>
            <a:off x="9466053" y="3311011"/>
            <a:ext cx="2501660" cy="2020004"/>
          </a:xfrm>
          <a:prstGeom prst="rect">
            <a:avLst/>
          </a:prstGeom>
        </p:spPr>
        <p:txBody>
          <a:bodyPr vert="horz" lIns="91440" tIns="45720" rIns="91440" bIns="45720" rtlCol="0">
            <a:normAutofit/>
          </a:bodyPr>
          <a:lstStyle>
            <a:lvl1pPr marL="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1pPr>
            <a:lvl2pPr marL="4572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2pPr>
            <a:lvl3pPr marL="9144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3pPr>
            <a:lvl4pPr marL="13716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4pPr>
            <a:lvl5pPr marL="1828800" indent="0" algn="l" defTabSz="457200" rtl="0" eaLnBrk="1" latinLnBrk="0" hangingPunct="1">
              <a:lnSpc>
                <a:spcPct val="100000"/>
              </a:lnSpc>
              <a:spcBef>
                <a:spcPts val="1000"/>
              </a:spcBef>
              <a:spcAft>
                <a:spcPts val="0"/>
              </a:spcAft>
              <a:buClr>
                <a:schemeClr val="bg2">
                  <a:lumMod val="40000"/>
                  <a:lumOff val="60000"/>
                </a:schemeClr>
              </a:buClr>
              <a:buSzPct val="80000"/>
              <a:buFont typeface="Wingdings 3" charset="2"/>
              <a:buNone/>
              <a:defRPr sz="1400" b="0" i="0" kern="1200">
                <a:solidFill>
                  <a:schemeClr val="tx1"/>
                </a:solidFill>
                <a:latin typeface="Gisha" panose="020B0502040204020203" pitchFamily="34" charset="-79"/>
                <a:ea typeface="+mj-ea"/>
                <a:cs typeface="Gisha" panose="020B0502040204020203" pitchFamily="34" charset="-79"/>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r>
              <a:rPr lang="it-IT" sz="1600" dirty="0"/>
              <a:t>Descrizione Scenario 02</a:t>
            </a:r>
          </a:p>
          <a:p>
            <a:r>
              <a:rPr lang="it-IT" sz="1600" dirty="0"/>
              <a:t>….</a:t>
            </a:r>
          </a:p>
          <a:p>
            <a:endParaRPr lang="it-IT" sz="1600" dirty="0"/>
          </a:p>
        </p:txBody>
      </p:sp>
      <p:sp>
        <p:nvSpPr>
          <p:cNvPr id="2" name="Documento 1">
            <a:extLst>
              <a:ext uri="{FF2B5EF4-FFF2-40B4-BE49-F238E27FC236}">
                <a16:creationId xmlns="" xmlns:a16="http://schemas.microsoft.com/office/drawing/2014/main" id="{B5D6EA2C-C98E-4C7C-9DC4-0DFE4FB8D0AA}"/>
              </a:ext>
            </a:extLst>
          </p:cNvPr>
          <p:cNvSpPr/>
          <p:nvPr/>
        </p:nvSpPr>
        <p:spPr>
          <a:xfrm>
            <a:off x="130365" y="761674"/>
            <a:ext cx="5562100" cy="1883575"/>
          </a:xfrm>
          <a:prstGeom prst="flowChartDocument">
            <a:avLst/>
          </a:prstGeom>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Se il servizio fosse temporaneamente non disponibile, l’utente subirebbe un danno.</a:t>
            </a:r>
          </a:p>
        </p:txBody>
      </p:sp>
      <p:sp>
        <p:nvSpPr>
          <p:cNvPr id="18" name="Documento 17">
            <a:extLst>
              <a:ext uri="{FF2B5EF4-FFF2-40B4-BE49-F238E27FC236}">
                <a16:creationId xmlns="" xmlns:a16="http://schemas.microsoft.com/office/drawing/2014/main" id="{91533276-59B9-4178-88EF-417434897E71}"/>
              </a:ext>
            </a:extLst>
          </p:cNvPr>
          <p:cNvSpPr/>
          <p:nvPr/>
        </p:nvSpPr>
        <p:spPr>
          <a:xfrm rot="10800000">
            <a:off x="0" y="3159065"/>
            <a:ext cx="6369170" cy="3698935"/>
          </a:xfrm>
          <a:prstGeom prst="flowChartDocument">
            <a:avLst/>
          </a:prstGeom>
          <a:blipFill dpi="0" rotWithShape="0">
            <a:blip r:embed="rId3" cstate="print">
              <a:alphaModFix amt="99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23" name="Documento 22">
            <a:extLst>
              <a:ext uri="{FF2B5EF4-FFF2-40B4-BE49-F238E27FC236}">
                <a16:creationId xmlns="" xmlns:a16="http://schemas.microsoft.com/office/drawing/2014/main" id="{C5C371FA-CC62-46FE-B661-19ACE04BA40D}"/>
              </a:ext>
            </a:extLst>
          </p:cNvPr>
          <p:cNvSpPr/>
          <p:nvPr/>
        </p:nvSpPr>
        <p:spPr>
          <a:xfrm>
            <a:off x="6369170" y="470180"/>
            <a:ext cx="5822830" cy="3775816"/>
          </a:xfrm>
          <a:prstGeom prst="flowChartDocument">
            <a:avLst/>
          </a:prstGeom>
          <a:blipFill>
            <a:blip r:embed="rId4" cstate="print">
              <a:alphaModFix amt="99000"/>
            </a:blip>
            <a:stretch>
              <a:fillRect t="-19716" b="19716"/>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50000"/>
              </a:lnSpc>
            </a:pPr>
            <a:endParaRPr lang="it-IT" dirty="0">
              <a:solidFill>
                <a:schemeClr val="tx2">
                  <a:lumMod val="75000"/>
                </a:schemeClr>
              </a:solidFill>
            </a:endParaRPr>
          </a:p>
        </p:txBody>
      </p:sp>
      <p:sp>
        <p:nvSpPr>
          <p:cNvPr id="24" name="Documento 23">
            <a:extLst>
              <a:ext uri="{FF2B5EF4-FFF2-40B4-BE49-F238E27FC236}">
                <a16:creationId xmlns="" xmlns:a16="http://schemas.microsoft.com/office/drawing/2014/main" id="{ABB207A1-8AF5-47AB-B50D-C3D7D6AA8047}"/>
              </a:ext>
            </a:extLst>
          </p:cNvPr>
          <p:cNvSpPr>
            <a:spLocks/>
          </p:cNvSpPr>
          <p:nvPr/>
        </p:nvSpPr>
        <p:spPr>
          <a:xfrm rot="10800000">
            <a:off x="6369170" y="2554095"/>
            <a:ext cx="5822830" cy="4307583"/>
          </a:xfrm>
          <a:prstGeom prst="flowChartDocument">
            <a:avLst/>
          </a:prstGeom>
          <a:solidFill>
            <a:srgbClr val="426B6F"/>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0" anchor="ctr"/>
          <a:lstStyle/>
          <a:p>
            <a:pPr lvl="0">
              <a:lnSpc>
                <a:spcPct val="150000"/>
              </a:lnSpc>
            </a:pPr>
            <a:endParaRPr lang="it-IT" dirty="0">
              <a:solidFill>
                <a:schemeClr val="tx2">
                  <a:lumMod val="75000"/>
                </a:schemeClr>
              </a:solidFill>
            </a:endParaRPr>
          </a:p>
        </p:txBody>
      </p:sp>
      <p:sp>
        <p:nvSpPr>
          <p:cNvPr id="3" name="CasellaDiTesto 2">
            <a:extLst>
              <a:ext uri="{FF2B5EF4-FFF2-40B4-BE49-F238E27FC236}">
                <a16:creationId xmlns="" xmlns:a16="http://schemas.microsoft.com/office/drawing/2014/main" id="{E318A116-4E6D-4BBC-8641-7204884D04D7}"/>
              </a:ext>
            </a:extLst>
          </p:cNvPr>
          <p:cNvSpPr txBox="1"/>
          <p:nvPr/>
        </p:nvSpPr>
        <p:spPr>
          <a:xfrm>
            <a:off x="7298244" y="4226017"/>
            <a:ext cx="5138325" cy="455189"/>
          </a:xfrm>
          <a:prstGeom prst="rect">
            <a:avLst/>
          </a:prstGeom>
          <a:noFill/>
        </p:spPr>
        <p:txBody>
          <a:bodyPr wrap="square" rtlCol="0">
            <a:spAutoFit/>
          </a:bodyPr>
          <a:lstStyle/>
          <a:p>
            <a:pPr lvl="0">
              <a:lnSpc>
                <a:spcPct val="150000"/>
              </a:lnSpc>
            </a:pPr>
            <a:r>
              <a:rPr lang="it-IT" dirty="0">
                <a:solidFill>
                  <a:schemeClr val="tx2">
                    <a:lumMod val="75000"/>
                  </a:schemeClr>
                </a:solidFill>
              </a:rPr>
              <a:t>.</a:t>
            </a:r>
            <a:endParaRPr lang="it-IT" dirty="0"/>
          </a:p>
        </p:txBody>
      </p:sp>
      <p:sp>
        <p:nvSpPr>
          <p:cNvPr id="28" name="CasellaDiTesto 27">
            <a:extLst>
              <a:ext uri="{FF2B5EF4-FFF2-40B4-BE49-F238E27FC236}">
                <a16:creationId xmlns="" xmlns:a16="http://schemas.microsoft.com/office/drawing/2014/main" id="{FA93332E-8997-4350-84B6-79751EB92377}"/>
              </a:ext>
            </a:extLst>
          </p:cNvPr>
          <p:cNvSpPr txBox="1"/>
          <p:nvPr/>
        </p:nvSpPr>
        <p:spPr>
          <a:xfrm>
            <a:off x="130365" y="65786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Una questione di affidabilità</a:t>
            </a:r>
          </a:p>
        </p:txBody>
      </p:sp>
      <p:sp>
        <p:nvSpPr>
          <p:cNvPr id="31" name="Rettangolo 30">
            <a:extLst>
              <a:ext uri="{FF2B5EF4-FFF2-40B4-BE49-F238E27FC236}">
                <a16:creationId xmlns="" xmlns:a16="http://schemas.microsoft.com/office/drawing/2014/main" id="{33B199EA-633B-400D-9ECA-5D932403266F}"/>
              </a:ext>
            </a:extLst>
          </p:cNvPr>
          <p:cNvSpPr/>
          <p:nvPr/>
        </p:nvSpPr>
        <p:spPr>
          <a:xfrm>
            <a:off x="-2810123" y="-6700"/>
            <a:ext cx="2810123" cy="6570060"/>
          </a:xfrm>
          <a:prstGeom prst="rect">
            <a:avLst/>
          </a:prstGeom>
          <a:solidFill>
            <a:schemeClr val="tx1">
              <a:alpha val="58824"/>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600" b="1" dirty="0">
                <a:solidFill>
                  <a:schemeClr val="bg2">
                    <a:lumMod val="75000"/>
                  </a:schemeClr>
                </a:solidFill>
              </a:rPr>
              <a:t>Note sviluppo:</a:t>
            </a:r>
          </a:p>
          <a:p>
            <a:r>
              <a:rPr lang="it-IT" sz="1600" dirty="0">
                <a:solidFill>
                  <a:schemeClr val="bg2">
                    <a:lumMod val="75000"/>
                  </a:schemeClr>
                </a:solidFill>
              </a:rPr>
              <a:t>img1</a:t>
            </a:r>
          </a:p>
          <a:p>
            <a:r>
              <a:rPr lang="it-IT" sz="1600" dirty="0">
                <a:solidFill>
                  <a:schemeClr val="bg2">
                    <a:lumMod val="75000"/>
                  </a:schemeClr>
                </a:solidFill>
                <a:hlinkClick r:id="rId5"/>
              </a:rPr>
              <a:t>https://pixabay.com/it/e-commerce-computer-contanti-2301933/</a:t>
            </a:r>
            <a:endParaRPr lang="it-IT" sz="1600" dirty="0">
              <a:solidFill>
                <a:schemeClr val="bg2">
                  <a:lumMod val="75000"/>
                </a:schemeClr>
              </a:solidFill>
            </a:endParaRPr>
          </a:p>
          <a:p>
            <a:endParaRPr lang="it-IT" sz="1600" dirty="0">
              <a:solidFill>
                <a:schemeClr val="bg2">
                  <a:lumMod val="75000"/>
                </a:schemeClr>
              </a:solidFill>
            </a:endParaRPr>
          </a:p>
          <a:p>
            <a:r>
              <a:rPr lang="it-IT" sz="1600" dirty="0">
                <a:solidFill>
                  <a:schemeClr val="bg2">
                    <a:lumMod val="75000"/>
                  </a:schemeClr>
                </a:solidFill>
              </a:rPr>
              <a:t>img2</a:t>
            </a:r>
          </a:p>
          <a:p>
            <a:r>
              <a:rPr lang="it-IT" sz="1600" dirty="0">
                <a:solidFill>
                  <a:schemeClr val="bg2">
                    <a:lumMod val="75000"/>
                  </a:schemeClr>
                </a:solidFill>
              </a:rPr>
              <a:t>https://pixabay.com/it/backup-outsider-spento-corrente-1096398/</a:t>
            </a:r>
          </a:p>
          <a:p>
            <a:endParaRPr lang="it-IT" sz="1600" dirty="0">
              <a:solidFill>
                <a:schemeClr val="bg2">
                  <a:lumMod val="75000"/>
                </a:schemeClr>
              </a:solidFill>
            </a:endParaRPr>
          </a:p>
        </p:txBody>
      </p:sp>
      <p:sp>
        <p:nvSpPr>
          <p:cNvPr id="35" name="Rettangolo arrotondato 31">
            <a:extLst>
              <a:ext uri="{FF2B5EF4-FFF2-40B4-BE49-F238E27FC236}">
                <a16:creationId xmlns="" xmlns:a16="http://schemas.microsoft.com/office/drawing/2014/main" id="{9E9628D2-A516-428B-8D75-4F48E10C9B4E}"/>
              </a:ext>
            </a:extLst>
          </p:cNvPr>
          <p:cNvSpPr/>
          <p:nvPr/>
        </p:nvSpPr>
        <p:spPr>
          <a:xfrm>
            <a:off x="5068124" y="520174"/>
            <a:ext cx="867490" cy="48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1-4</a:t>
            </a:r>
          </a:p>
        </p:txBody>
      </p:sp>
      <p:sp>
        <p:nvSpPr>
          <p:cNvPr id="22" name="CasellaDiTesto 21">
            <a:extLst>
              <a:ext uri="{FF2B5EF4-FFF2-40B4-BE49-F238E27FC236}">
                <a16:creationId xmlns="" xmlns:a16="http://schemas.microsoft.com/office/drawing/2014/main" id="{D2107217-839F-4612-83F1-4C3851619A0E}"/>
              </a:ext>
            </a:extLst>
          </p:cNvPr>
          <p:cNvSpPr txBox="1"/>
          <p:nvPr/>
        </p:nvSpPr>
        <p:spPr>
          <a:xfrm>
            <a:off x="130365" y="1975492"/>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Garanzie…ma non per tutti</a:t>
            </a:r>
          </a:p>
        </p:txBody>
      </p:sp>
      <p:sp>
        <p:nvSpPr>
          <p:cNvPr id="25" name="Documento 24">
            <a:extLst>
              <a:ext uri="{FF2B5EF4-FFF2-40B4-BE49-F238E27FC236}">
                <a16:creationId xmlns="" xmlns:a16="http://schemas.microsoft.com/office/drawing/2014/main" id="{405B0240-9B88-42BA-8656-CF89CA7C1D3D}"/>
              </a:ext>
            </a:extLst>
          </p:cNvPr>
          <p:cNvSpPr/>
          <p:nvPr/>
        </p:nvSpPr>
        <p:spPr>
          <a:xfrm>
            <a:off x="527681" y="2038784"/>
            <a:ext cx="5562100"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Aziende: è prevista una penale per il fornitore a seconda del livello del disservizio.</a:t>
            </a:r>
          </a:p>
        </p:txBody>
      </p:sp>
      <p:sp>
        <p:nvSpPr>
          <p:cNvPr id="26" name="Documento 25">
            <a:extLst>
              <a:ext uri="{FF2B5EF4-FFF2-40B4-BE49-F238E27FC236}">
                <a16:creationId xmlns="" xmlns:a16="http://schemas.microsoft.com/office/drawing/2014/main" id="{1FBD9FC7-07A7-4072-B01D-7AC29BE26C39}"/>
              </a:ext>
            </a:extLst>
          </p:cNvPr>
          <p:cNvSpPr/>
          <p:nvPr/>
        </p:nvSpPr>
        <p:spPr>
          <a:xfrm>
            <a:off x="6813155" y="3542796"/>
            <a:ext cx="5317326"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Singolo professionista: un risarcimento è difficile.</a:t>
            </a:r>
          </a:p>
          <a:p>
            <a:pPr lvl="0">
              <a:lnSpc>
                <a:spcPct val="150000"/>
              </a:lnSpc>
            </a:pPr>
            <a:r>
              <a:rPr lang="it-IT" dirty="0">
                <a:solidFill>
                  <a:schemeClr val="tx2">
                    <a:lumMod val="75000"/>
                  </a:schemeClr>
                </a:solidFill>
              </a:rPr>
              <a:t>Servizi gratuiti rivolti ai privati: non esiste nessuna garanzia.</a:t>
            </a:r>
          </a:p>
        </p:txBody>
      </p:sp>
      <p:sp>
        <p:nvSpPr>
          <p:cNvPr id="27" name="Goccia 26">
            <a:extLst>
              <a:ext uri="{FF2B5EF4-FFF2-40B4-BE49-F238E27FC236}">
                <a16:creationId xmlns="" xmlns:a16="http://schemas.microsoft.com/office/drawing/2014/main" id="{B6F08567-6A5F-4B6C-A41C-773E0C5ABC56}"/>
              </a:ext>
            </a:extLst>
          </p:cNvPr>
          <p:cNvSpPr/>
          <p:nvPr/>
        </p:nvSpPr>
        <p:spPr>
          <a:xfrm rot="2700000">
            <a:off x="228890" y="2489149"/>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0" name="Goccia 29">
            <a:extLst>
              <a:ext uri="{FF2B5EF4-FFF2-40B4-BE49-F238E27FC236}">
                <a16:creationId xmlns="" xmlns:a16="http://schemas.microsoft.com/office/drawing/2014/main" id="{D0B61BE4-44AF-4FBB-AE8D-4CFC58EFA11D}"/>
              </a:ext>
            </a:extLst>
          </p:cNvPr>
          <p:cNvSpPr/>
          <p:nvPr/>
        </p:nvSpPr>
        <p:spPr>
          <a:xfrm rot="2700000">
            <a:off x="6516297" y="3604637"/>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6" name="Goccia 35">
            <a:extLst>
              <a:ext uri="{FF2B5EF4-FFF2-40B4-BE49-F238E27FC236}">
                <a16:creationId xmlns="" xmlns:a16="http://schemas.microsoft.com/office/drawing/2014/main" id="{064BF209-D449-4C0E-933D-DFB5F4247626}"/>
              </a:ext>
            </a:extLst>
          </p:cNvPr>
          <p:cNvSpPr/>
          <p:nvPr/>
        </p:nvSpPr>
        <p:spPr>
          <a:xfrm rot="2700000">
            <a:off x="6510880" y="4388710"/>
            <a:ext cx="264525" cy="216344"/>
          </a:xfrm>
          <a:prstGeom prst="teardrop">
            <a:avLst/>
          </a:prstGeom>
          <a:ln/>
        </p:spPr>
        <p:style>
          <a:lnRef idx="2">
            <a:schemeClr val="accent5"/>
          </a:lnRef>
          <a:fillRef idx="1">
            <a:schemeClr val="lt1"/>
          </a:fillRef>
          <a:effectRef idx="0">
            <a:schemeClr val="accent5"/>
          </a:effectRef>
          <a:fontRef idx="minor">
            <a:schemeClr val="dk1"/>
          </a:fontRef>
        </p:style>
        <p:txBody>
          <a:bodyPr rtlCol="0" anchor="ctr"/>
          <a:lstStyle/>
          <a:p>
            <a:pPr algn="ctr"/>
            <a:endParaRPr lang="it-IT" b="1" dirty="0"/>
          </a:p>
        </p:txBody>
      </p:sp>
      <p:sp>
        <p:nvSpPr>
          <p:cNvPr id="37" name="CasellaDiTesto 36">
            <a:extLst>
              <a:ext uri="{FF2B5EF4-FFF2-40B4-BE49-F238E27FC236}">
                <a16:creationId xmlns="" xmlns:a16="http://schemas.microsoft.com/office/drawing/2014/main" id="{6BC48814-CE70-4773-A9EF-E864ACA04E82}"/>
              </a:ext>
            </a:extLst>
          </p:cNvPr>
          <p:cNvSpPr txBox="1"/>
          <p:nvPr/>
        </p:nvSpPr>
        <p:spPr>
          <a:xfrm>
            <a:off x="6473129" y="5234697"/>
            <a:ext cx="5229302" cy="400110"/>
          </a:xfrm>
          <a:prstGeom prst="rect">
            <a:avLst/>
          </a:prstGeom>
          <a:noFill/>
        </p:spPr>
        <p:txBody>
          <a:bodyPr wrap="square" rtlCol="0">
            <a:spAutoFit/>
          </a:bodyPr>
          <a:lstStyle/>
          <a:p>
            <a:pPr lvl="0">
              <a:lnSpc>
                <a:spcPts val="2400"/>
              </a:lnSpc>
              <a:spcBef>
                <a:spcPts val="1000"/>
              </a:spcBef>
              <a:defRPr/>
            </a:pPr>
            <a:r>
              <a:rPr lang="it-IT" sz="2000" b="1" dirty="0">
                <a:latin typeface="Tempus Sans ITC" panose="04020404030D07020202" pitchFamily="82" charset="0"/>
                <a:cs typeface="Gisha" panose="020B0502040204020203" pitchFamily="34" charset="-79"/>
              </a:rPr>
              <a:t>Conseguenze</a:t>
            </a:r>
          </a:p>
        </p:txBody>
      </p:sp>
      <p:sp>
        <p:nvSpPr>
          <p:cNvPr id="39" name="Documento 38">
            <a:extLst>
              <a:ext uri="{FF2B5EF4-FFF2-40B4-BE49-F238E27FC236}">
                <a16:creationId xmlns="" xmlns:a16="http://schemas.microsoft.com/office/drawing/2014/main" id="{6683A01D-93A5-4873-B34E-9DA2F0AC6DD7}"/>
              </a:ext>
            </a:extLst>
          </p:cNvPr>
          <p:cNvSpPr/>
          <p:nvPr/>
        </p:nvSpPr>
        <p:spPr>
          <a:xfrm>
            <a:off x="6489064" y="5303008"/>
            <a:ext cx="5317326" cy="1883575"/>
          </a:xfrm>
          <a:prstGeom prst="flowChartDocumen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tIns="0" rtlCol="0" anchor="ctr"/>
          <a:lstStyle/>
          <a:p>
            <a:pPr lvl="0">
              <a:lnSpc>
                <a:spcPct val="150000"/>
              </a:lnSpc>
            </a:pPr>
            <a:r>
              <a:rPr lang="it-IT" dirty="0">
                <a:solidFill>
                  <a:schemeClr val="tx2">
                    <a:lumMod val="75000"/>
                  </a:schemeClr>
                </a:solidFill>
              </a:rPr>
              <a:t>Perdita di produttività, reddito e reputazione in presenza di disservizi dovuti al fornitore. </a:t>
            </a:r>
          </a:p>
        </p:txBody>
      </p:sp>
      <p:sp>
        <p:nvSpPr>
          <p:cNvPr id="42" name="Rettangolo arrotondato 31">
            <a:extLst>
              <a:ext uri="{FF2B5EF4-FFF2-40B4-BE49-F238E27FC236}">
                <a16:creationId xmlns="" xmlns:a16="http://schemas.microsoft.com/office/drawing/2014/main" id="{0ABB8A64-F5DC-4D16-AFDF-2077FBF0FF07}"/>
              </a:ext>
            </a:extLst>
          </p:cNvPr>
          <p:cNvSpPr/>
          <p:nvPr/>
        </p:nvSpPr>
        <p:spPr>
          <a:xfrm>
            <a:off x="10283138" y="2835978"/>
            <a:ext cx="867490" cy="4830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it-IT" dirty="0"/>
              <a:t>5-7</a:t>
            </a:r>
          </a:p>
        </p:txBody>
      </p:sp>
    </p:spTree>
    <p:extLst>
      <p:ext uri="{BB962C8B-B14F-4D97-AF65-F5344CB8AC3E}">
        <p14:creationId xmlns="" xmlns:p14="http://schemas.microsoft.com/office/powerpoint/2010/main" val="873549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1_Ione">
  <a:themeElements>
    <a:clrScheme name="Ione">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e">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e">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6405</TotalTime>
  <Words>3989</Words>
  <Application>Microsoft Office PowerPoint</Application>
  <PresentationFormat>Personalizzato</PresentationFormat>
  <Paragraphs>515</Paragraphs>
  <Slides>19</Slides>
  <Notes>19</Notes>
  <HiddenSlides>0</HiddenSlides>
  <MMClips>0</MMClips>
  <ScaleCrop>false</ScaleCrop>
  <HeadingPairs>
    <vt:vector size="4" baseType="variant">
      <vt:variant>
        <vt:lpstr>Tema</vt:lpstr>
      </vt:variant>
      <vt:variant>
        <vt:i4>2</vt:i4>
      </vt:variant>
      <vt:variant>
        <vt:lpstr>Titoli diapositive</vt:lpstr>
      </vt:variant>
      <vt:variant>
        <vt:i4>19</vt:i4>
      </vt:variant>
    </vt:vector>
  </HeadingPairs>
  <TitlesOfParts>
    <vt:vector size="21" baseType="lpstr">
      <vt:lpstr>Ione</vt:lpstr>
      <vt:lpstr>1_Ione</vt:lpstr>
      <vt:lpstr>Diapositiva 1</vt:lpstr>
      <vt:lpstr>Diapositiva 2</vt:lpstr>
      <vt:lpstr>Diapositiva 3</vt:lpstr>
      <vt:lpstr>Diapositiva 4</vt:lpstr>
      <vt:lpstr>Diapositiva 5</vt:lpstr>
      <vt:lpstr>Diapositiva 6</vt:lpstr>
      <vt:lpstr>Diapositiva 7</vt:lpstr>
      <vt:lpstr>Diapositiva 8</vt:lpstr>
      <vt:lpstr>Diapositiva 9</vt:lpstr>
      <vt:lpstr>Diapositiva 10</vt:lpstr>
      <vt:lpstr>Diapositiva 11</vt:lpstr>
      <vt:lpstr>Diapositiva 12</vt:lpstr>
      <vt:lpstr>Diapositiva 13</vt:lpstr>
      <vt:lpstr>Diapositiva 14</vt:lpstr>
      <vt:lpstr>Diapositiva 15</vt:lpstr>
      <vt:lpstr>Diapositiva 16</vt:lpstr>
      <vt:lpstr>Diapositiva 17</vt:lpstr>
      <vt:lpstr>Diapositiva 18</vt:lpstr>
      <vt:lpstr>Diapositiva 19</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Valentina</dc:creator>
  <cp:lastModifiedBy>Carlo Cerroni</cp:lastModifiedBy>
  <cp:revision>514</cp:revision>
  <dcterms:created xsi:type="dcterms:W3CDTF">2018-07-03T17:42:04Z</dcterms:created>
  <dcterms:modified xsi:type="dcterms:W3CDTF">2018-09-26T14:24:42Z</dcterms:modified>
</cp:coreProperties>
</file>