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9"/>
  </p:notesMasterIdLst>
  <p:sldIdLst>
    <p:sldId id="348" r:id="rId2"/>
    <p:sldId id="260" r:id="rId3"/>
    <p:sldId id="331" r:id="rId4"/>
    <p:sldId id="315" r:id="rId5"/>
    <p:sldId id="313" r:id="rId6"/>
    <p:sldId id="347" r:id="rId7"/>
    <p:sldId id="349" r:id="rId8"/>
    <p:sldId id="350" r:id="rId9"/>
    <p:sldId id="309" r:id="rId10"/>
    <p:sldId id="339" r:id="rId11"/>
    <p:sldId id="351" r:id="rId12"/>
    <p:sldId id="314" r:id="rId13"/>
    <p:sldId id="352" r:id="rId14"/>
    <p:sldId id="353" r:id="rId15"/>
    <p:sldId id="354" r:id="rId16"/>
    <p:sldId id="29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B6F"/>
    <a:srgbClr val="FFFFFF"/>
    <a:srgbClr val="CC0000"/>
    <a:srgbClr val="B01513"/>
    <a:srgbClr val="C00000"/>
    <a:srgbClr val="FF0000"/>
    <a:srgbClr val="18697C"/>
    <a:srgbClr val="000000"/>
    <a:srgbClr val="754F67"/>
    <a:srgbClr val="6E5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46335" autoAdjust="0"/>
  </p:normalViewPr>
  <p:slideViewPr>
    <p:cSldViewPr snapToGrid="0">
      <p:cViewPr varScale="1">
        <p:scale>
          <a:sx n="32" d="100"/>
          <a:sy n="32" d="100"/>
        </p:scale>
        <p:origin x="194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405C6-E33E-48AD-B33C-4258E062F25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D56B6F8-D721-448F-8140-AE5E42D0CFA6}">
      <dgm:prSet phldrT="[Testo]"/>
      <dgm:spPr/>
      <dgm:t>
        <a:bodyPr/>
        <a:lstStyle/>
        <a:p>
          <a:r>
            <a:rPr lang="it-IT" b="1" dirty="0" smtClean="0"/>
            <a:t>1. Identificazione dei rischi  </a:t>
          </a:r>
        </a:p>
        <a:p>
          <a:r>
            <a:rPr lang="it-IT" dirty="0" smtClean="0"/>
            <a:t>Si raccolgono dati empirici (interviste, eventi pregressi…)  </a:t>
          </a:r>
          <a:endParaRPr lang="it-IT" dirty="0"/>
        </a:p>
      </dgm:t>
    </dgm:pt>
    <dgm:pt modelId="{190D48FF-CF87-4690-92E7-A1FCA6C77B59}" type="parTrans" cxnId="{E9E6D69B-DF8C-4FF1-8161-EEB7A949C8B5}">
      <dgm:prSet/>
      <dgm:spPr/>
      <dgm:t>
        <a:bodyPr/>
        <a:lstStyle/>
        <a:p>
          <a:endParaRPr lang="it-IT"/>
        </a:p>
      </dgm:t>
    </dgm:pt>
    <dgm:pt modelId="{8D8261BA-3957-4205-95AF-DDADB123F434}" type="sibTrans" cxnId="{E9E6D69B-DF8C-4FF1-8161-EEB7A949C8B5}">
      <dgm:prSet/>
      <dgm:spPr/>
      <dgm:t>
        <a:bodyPr/>
        <a:lstStyle/>
        <a:p>
          <a:endParaRPr lang="it-IT"/>
        </a:p>
      </dgm:t>
    </dgm:pt>
    <dgm:pt modelId="{129E1807-8A21-4CC2-AF10-1C5A3022EA78}">
      <dgm:prSet phldrT="[Testo]"/>
      <dgm:spPr/>
      <dgm:t>
        <a:bodyPr/>
        <a:lstStyle/>
        <a:p>
          <a:r>
            <a:rPr lang="it-IT" b="1" dirty="0" smtClean="0"/>
            <a:t>2. Valutazione quantitativa </a:t>
          </a:r>
          <a:endParaRPr lang="it-IT" dirty="0" smtClean="0"/>
        </a:p>
        <a:p>
          <a:r>
            <a:rPr lang="it-IT" dirty="0" smtClean="0"/>
            <a:t>Considerando probabilità di accadimento e impatto atteso</a:t>
          </a:r>
          <a:endParaRPr lang="it-IT" dirty="0"/>
        </a:p>
      </dgm:t>
    </dgm:pt>
    <dgm:pt modelId="{B3631AD3-6A0A-49AF-8692-62A718F3ADAD}" type="parTrans" cxnId="{C4CE2DD1-C317-4423-B407-713255654BD6}">
      <dgm:prSet/>
      <dgm:spPr/>
      <dgm:t>
        <a:bodyPr/>
        <a:lstStyle/>
        <a:p>
          <a:endParaRPr lang="it-IT"/>
        </a:p>
      </dgm:t>
    </dgm:pt>
    <dgm:pt modelId="{15750943-B5C1-4B4E-B9E4-B4BDCC4B0260}" type="sibTrans" cxnId="{C4CE2DD1-C317-4423-B407-713255654BD6}">
      <dgm:prSet/>
      <dgm:spPr/>
      <dgm:t>
        <a:bodyPr/>
        <a:lstStyle/>
        <a:p>
          <a:endParaRPr lang="it-IT"/>
        </a:p>
      </dgm:t>
    </dgm:pt>
    <dgm:pt modelId="{EF0A37F8-53E5-4442-A862-F8B8F5C6E751}">
      <dgm:prSet phldrT="[Testo]"/>
      <dgm:spPr/>
      <dgm:t>
        <a:bodyPr/>
        <a:lstStyle/>
        <a:p>
          <a:r>
            <a:rPr lang="it-IT" b="1" dirty="0" smtClean="0"/>
            <a:t>3. Scelta della strategia </a:t>
          </a:r>
        </a:p>
        <a:p>
          <a:r>
            <a:rPr lang="it-IT" dirty="0" smtClean="0"/>
            <a:t>anche in base alla strategia complessiva di  </a:t>
          </a:r>
          <a:r>
            <a:rPr lang="it-IT" dirty="0" err="1" smtClean="0"/>
            <a:t>Risk</a:t>
          </a:r>
          <a:r>
            <a:rPr lang="it-IT" dirty="0" smtClean="0"/>
            <a:t> Management dell’azienda </a:t>
          </a:r>
          <a:endParaRPr lang="it-IT" dirty="0"/>
        </a:p>
      </dgm:t>
    </dgm:pt>
    <dgm:pt modelId="{92BDB96B-A3BC-49CA-9EE3-9DA5A4C8E901}" type="parTrans" cxnId="{91598832-7C40-4648-A80A-36732EA3C19D}">
      <dgm:prSet/>
      <dgm:spPr/>
      <dgm:t>
        <a:bodyPr/>
        <a:lstStyle/>
        <a:p>
          <a:endParaRPr lang="it-IT"/>
        </a:p>
      </dgm:t>
    </dgm:pt>
    <dgm:pt modelId="{2AC8F30D-8331-46F0-9D76-2D25B5E56F06}" type="sibTrans" cxnId="{91598832-7C40-4648-A80A-36732EA3C19D}">
      <dgm:prSet/>
      <dgm:spPr/>
      <dgm:t>
        <a:bodyPr/>
        <a:lstStyle/>
        <a:p>
          <a:endParaRPr lang="it-IT"/>
        </a:p>
      </dgm:t>
    </dgm:pt>
    <dgm:pt modelId="{58E03136-A2E7-4C19-8F37-DA90F70422F3}" type="pres">
      <dgm:prSet presAssocID="{1BF405C6-E33E-48AD-B33C-4258E062F25B}" presName="linearFlow" presStyleCnt="0">
        <dgm:presLayoutVars>
          <dgm:dir/>
          <dgm:resizeHandles val="exact"/>
        </dgm:presLayoutVars>
      </dgm:prSet>
      <dgm:spPr/>
    </dgm:pt>
    <dgm:pt modelId="{93BCF007-F592-4FE3-8F58-462ECCDBCEEF}" type="pres">
      <dgm:prSet presAssocID="{AD56B6F8-D721-448F-8140-AE5E42D0CFA6}" presName="composite" presStyleCnt="0"/>
      <dgm:spPr/>
    </dgm:pt>
    <dgm:pt modelId="{C8A8C3EC-0022-4B81-949F-042EBA5D38BC}" type="pres">
      <dgm:prSet presAssocID="{AD56B6F8-D721-448F-8140-AE5E42D0CFA6}" presName="imgShp" presStyleLbl="fgImgPlace1" presStyleIdx="0" presStyleCnt="3"/>
      <dgm:spPr/>
    </dgm:pt>
    <dgm:pt modelId="{057F3A17-D8EF-41C2-9C7B-09FE4452AE62}" type="pres">
      <dgm:prSet presAssocID="{AD56B6F8-D721-448F-8140-AE5E42D0CFA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FF38CF-2185-485D-B97C-2BA93F0A57A5}" type="pres">
      <dgm:prSet presAssocID="{8D8261BA-3957-4205-95AF-DDADB123F434}" presName="spacing" presStyleCnt="0"/>
      <dgm:spPr/>
    </dgm:pt>
    <dgm:pt modelId="{E4BC3B2D-AA9B-4DDB-B1EE-7C59DDA61290}" type="pres">
      <dgm:prSet presAssocID="{129E1807-8A21-4CC2-AF10-1C5A3022EA78}" presName="composite" presStyleCnt="0"/>
      <dgm:spPr/>
    </dgm:pt>
    <dgm:pt modelId="{24FF94B4-0D4D-454B-ACAB-8508AC996172}" type="pres">
      <dgm:prSet presAssocID="{129E1807-8A21-4CC2-AF10-1C5A3022EA78}" presName="imgShp" presStyleLbl="fgImgPlace1" presStyleIdx="1" presStyleCnt="3"/>
      <dgm:spPr/>
    </dgm:pt>
    <dgm:pt modelId="{6651C0E2-5192-42C2-B4D3-CE719AEED107}" type="pres">
      <dgm:prSet presAssocID="{129E1807-8A21-4CC2-AF10-1C5A3022EA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4ED070D-11C1-47DE-9023-7382BD54E954}" type="pres">
      <dgm:prSet presAssocID="{15750943-B5C1-4B4E-B9E4-B4BDCC4B0260}" presName="spacing" presStyleCnt="0"/>
      <dgm:spPr/>
    </dgm:pt>
    <dgm:pt modelId="{FAE24BE8-044B-4AC6-AFC3-5C67D8D75CF7}" type="pres">
      <dgm:prSet presAssocID="{EF0A37F8-53E5-4442-A862-F8B8F5C6E751}" presName="composite" presStyleCnt="0"/>
      <dgm:spPr/>
    </dgm:pt>
    <dgm:pt modelId="{C35C4F92-35AB-49BC-BE2B-7EA8395A3727}" type="pres">
      <dgm:prSet presAssocID="{EF0A37F8-53E5-4442-A862-F8B8F5C6E751}" presName="imgShp" presStyleLbl="fgImgPlace1" presStyleIdx="2" presStyleCnt="3"/>
      <dgm:spPr/>
    </dgm:pt>
    <dgm:pt modelId="{13FAAA66-4B3B-4126-BC90-C794A1000CFD}" type="pres">
      <dgm:prSet presAssocID="{EF0A37F8-53E5-4442-A862-F8B8F5C6E75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1598832-7C40-4648-A80A-36732EA3C19D}" srcId="{1BF405C6-E33E-48AD-B33C-4258E062F25B}" destId="{EF0A37F8-53E5-4442-A862-F8B8F5C6E751}" srcOrd="2" destOrd="0" parTransId="{92BDB96B-A3BC-49CA-9EE3-9DA5A4C8E901}" sibTransId="{2AC8F30D-8331-46F0-9D76-2D25B5E56F06}"/>
    <dgm:cxn modelId="{C4CE2DD1-C317-4423-B407-713255654BD6}" srcId="{1BF405C6-E33E-48AD-B33C-4258E062F25B}" destId="{129E1807-8A21-4CC2-AF10-1C5A3022EA78}" srcOrd="1" destOrd="0" parTransId="{B3631AD3-6A0A-49AF-8692-62A718F3ADAD}" sibTransId="{15750943-B5C1-4B4E-B9E4-B4BDCC4B0260}"/>
    <dgm:cxn modelId="{6ECACAC8-87A9-4142-A58B-327C6CC86627}" type="presOf" srcId="{1BF405C6-E33E-48AD-B33C-4258E062F25B}" destId="{58E03136-A2E7-4C19-8F37-DA90F70422F3}" srcOrd="0" destOrd="0" presId="urn:microsoft.com/office/officeart/2005/8/layout/vList3"/>
    <dgm:cxn modelId="{F64FC93D-7955-4EFF-A393-C3154D9C5666}" type="presOf" srcId="{AD56B6F8-D721-448F-8140-AE5E42D0CFA6}" destId="{057F3A17-D8EF-41C2-9C7B-09FE4452AE62}" srcOrd="0" destOrd="0" presId="urn:microsoft.com/office/officeart/2005/8/layout/vList3"/>
    <dgm:cxn modelId="{E9E6D69B-DF8C-4FF1-8161-EEB7A949C8B5}" srcId="{1BF405C6-E33E-48AD-B33C-4258E062F25B}" destId="{AD56B6F8-D721-448F-8140-AE5E42D0CFA6}" srcOrd="0" destOrd="0" parTransId="{190D48FF-CF87-4690-92E7-A1FCA6C77B59}" sibTransId="{8D8261BA-3957-4205-95AF-DDADB123F434}"/>
    <dgm:cxn modelId="{7E9C559C-36B1-49A7-9E03-339E1B4FE831}" type="presOf" srcId="{EF0A37F8-53E5-4442-A862-F8B8F5C6E751}" destId="{13FAAA66-4B3B-4126-BC90-C794A1000CFD}" srcOrd="0" destOrd="0" presId="urn:microsoft.com/office/officeart/2005/8/layout/vList3"/>
    <dgm:cxn modelId="{7C7B8CFF-F2EB-487C-8412-C64D0AEF5303}" type="presOf" srcId="{129E1807-8A21-4CC2-AF10-1C5A3022EA78}" destId="{6651C0E2-5192-42C2-B4D3-CE719AEED107}" srcOrd="0" destOrd="0" presId="urn:microsoft.com/office/officeart/2005/8/layout/vList3"/>
    <dgm:cxn modelId="{1474664B-8AE1-47FC-98C9-F744F81C6139}" type="presParOf" srcId="{58E03136-A2E7-4C19-8F37-DA90F70422F3}" destId="{93BCF007-F592-4FE3-8F58-462ECCDBCEEF}" srcOrd="0" destOrd="0" presId="urn:microsoft.com/office/officeart/2005/8/layout/vList3"/>
    <dgm:cxn modelId="{7FD736A1-030E-4B75-881A-9FD59E123BDC}" type="presParOf" srcId="{93BCF007-F592-4FE3-8F58-462ECCDBCEEF}" destId="{C8A8C3EC-0022-4B81-949F-042EBA5D38BC}" srcOrd="0" destOrd="0" presId="urn:microsoft.com/office/officeart/2005/8/layout/vList3"/>
    <dgm:cxn modelId="{F2EB651B-AFF8-4893-B915-3604D8DEA5F2}" type="presParOf" srcId="{93BCF007-F592-4FE3-8F58-462ECCDBCEEF}" destId="{057F3A17-D8EF-41C2-9C7B-09FE4452AE62}" srcOrd="1" destOrd="0" presId="urn:microsoft.com/office/officeart/2005/8/layout/vList3"/>
    <dgm:cxn modelId="{6C71481D-11B0-4030-978E-D07FD32E7868}" type="presParOf" srcId="{58E03136-A2E7-4C19-8F37-DA90F70422F3}" destId="{13FF38CF-2185-485D-B97C-2BA93F0A57A5}" srcOrd="1" destOrd="0" presId="urn:microsoft.com/office/officeart/2005/8/layout/vList3"/>
    <dgm:cxn modelId="{E6914C89-3F2D-4489-AFB0-F371765FC7C5}" type="presParOf" srcId="{58E03136-A2E7-4C19-8F37-DA90F70422F3}" destId="{E4BC3B2D-AA9B-4DDB-B1EE-7C59DDA61290}" srcOrd="2" destOrd="0" presId="urn:microsoft.com/office/officeart/2005/8/layout/vList3"/>
    <dgm:cxn modelId="{E13A8D94-248F-4657-94AF-6FEB26B242A2}" type="presParOf" srcId="{E4BC3B2D-AA9B-4DDB-B1EE-7C59DDA61290}" destId="{24FF94B4-0D4D-454B-ACAB-8508AC996172}" srcOrd="0" destOrd="0" presId="urn:microsoft.com/office/officeart/2005/8/layout/vList3"/>
    <dgm:cxn modelId="{41D75282-D10A-4F6E-BC55-248376C44A72}" type="presParOf" srcId="{E4BC3B2D-AA9B-4DDB-B1EE-7C59DDA61290}" destId="{6651C0E2-5192-42C2-B4D3-CE719AEED107}" srcOrd="1" destOrd="0" presId="urn:microsoft.com/office/officeart/2005/8/layout/vList3"/>
    <dgm:cxn modelId="{72FBA38F-7945-4629-99A8-4A9BB1B174D2}" type="presParOf" srcId="{58E03136-A2E7-4C19-8F37-DA90F70422F3}" destId="{14ED070D-11C1-47DE-9023-7382BD54E954}" srcOrd="3" destOrd="0" presId="urn:microsoft.com/office/officeart/2005/8/layout/vList3"/>
    <dgm:cxn modelId="{E5FD061C-139F-478D-8603-A41D8D7F13E9}" type="presParOf" srcId="{58E03136-A2E7-4C19-8F37-DA90F70422F3}" destId="{FAE24BE8-044B-4AC6-AFC3-5C67D8D75CF7}" srcOrd="4" destOrd="0" presId="urn:microsoft.com/office/officeart/2005/8/layout/vList3"/>
    <dgm:cxn modelId="{3EF15005-A39B-4AC8-8F0C-1F490B3FE29D}" type="presParOf" srcId="{FAE24BE8-044B-4AC6-AFC3-5C67D8D75CF7}" destId="{C35C4F92-35AB-49BC-BE2B-7EA8395A3727}" srcOrd="0" destOrd="0" presId="urn:microsoft.com/office/officeart/2005/8/layout/vList3"/>
    <dgm:cxn modelId="{0DBCB9C1-DAC0-4A76-BCC5-378397F2D43C}" type="presParOf" srcId="{FAE24BE8-044B-4AC6-AFC3-5C67D8D75CF7}" destId="{13FAAA66-4B3B-4126-BC90-C794A1000CF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F3A17-D8EF-41C2-9C7B-09FE4452AE62}">
      <dsp:nvSpPr>
        <dsp:cNvPr id="0" name=""/>
        <dsp:cNvSpPr/>
      </dsp:nvSpPr>
      <dsp:spPr>
        <a:xfrm rot="10800000">
          <a:off x="1648052" y="2124"/>
          <a:ext cx="5244655" cy="1308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45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1. Identificazione dei rischi 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Si raccolgono dati empirici (interviste, eventi pregressi…)  </a:t>
          </a:r>
          <a:endParaRPr lang="it-IT" sz="1800" kern="1200" dirty="0"/>
        </a:p>
      </dsp:txBody>
      <dsp:txXfrm rot="10800000">
        <a:off x="1975082" y="2124"/>
        <a:ext cx="4917625" cy="1308121"/>
      </dsp:txXfrm>
    </dsp:sp>
    <dsp:sp modelId="{C8A8C3EC-0022-4B81-949F-042EBA5D38BC}">
      <dsp:nvSpPr>
        <dsp:cNvPr id="0" name=""/>
        <dsp:cNvSpPr/>
      </dsp:nvSpPr>
      <dsp:spPr>
        <a:xfrm>
          <a:off x="993991" y="2124"/>
          <a:ext cx="1308121" cy="1308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1C0E2-5192-42C2-B4D3-CE719AEED107}">
      <dsp:nvSpPr>
        <dsp:cNvPr id="0" name=""/>
        <dsp:cNvSpPr/>
      </dsp:nvSpPr>
      <dsp:spPr>
        <a:xfrm rot="10800000">
          <a:off x="1648052" y="1700730"/>
          <a:ext cx="5244655" cy="1308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45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2. Valutazione quantitativa </a:t>
          </a:r>
          <a:endParaRPr lang="it-IT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Considerando probabilità di accadimento e impatto atteso</a:t>
          </a:r>
          <a:endParaRPr lang="it-IT" sz="1800" kern="1200" dirty="0"/>
        </a:p>
      </dsp:txBody>
      <dsp:txXfrm rot="10800000">
        <a:off x="1975082" y="1700730"/>
        <a:ext cx="4917625" cy="1308121"/>
      </dsp:txXfrm>
    </dsp:sp>
    <dsp:sp modelId="{24FF94B4-0D4D-454B-ACAB-8508AC996172}">
      <dsp:nvSpPr>
        <dsp:cNvPr id="0" name=""/>
        <dsp:cNvSpPr/>
      </dsp:nvSpPr>
      <dsp:spPr>
        <a:xfrm>
          <a:off x="993991" y="1700730"/>
          <a:ext cx="1308121" cy="1308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AAA66-4B3B-4126-BC90-C794A1000CFD}">
      <dsp:nvSpPr>
        <dsp:cNvPr id="0" name=""/>
        <dsp:cNvSpPr/>
      </dsp:nvSpPr>
      <dsp:spPr>
        <a:xfrm rot="10800000">
          <a:off x="1648052" y="3399336"/>
          <a:ext cx="5244655" cy="13081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845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3. Scelta della strategia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anche in base alla strategia complessiva di  </a:t>
          </a:r>
          <a:r>
            <a:rPr lang="it-IT" sz="1800" kern="1200" dirty="0" err="1" smtClean="0"/>
            <a:t>Risk</a:t>
          </a:r>
          <a:r>
            <a:rPr lang="it-IT" sz="1800" kern="1200" dirty="0" smtClean="0"/>
            <a:t> Management dell’azienda </a:t>
          </a:r>
          <a:endParaRPr lang="it-IT" sz="1800" kern="1200" dirty="0"/>
        </a:p>
      </dsp:txBody>
      <dsp:txXfrm rot="10800000">
        <a:off x="1975082" y="3399336"/>
        <a:ext cx="4917625" cy="1308121"/>
      </dsp:txXfrm>
    </dsp:sp>
    <dsp:sp modelId="{C35C4F92-35AB-49BC-BE2B-7EA8395A3727}">
      <dsp:nvSpPr>
        <dsp:cNvPr id="0" name=""/>
        <dsp:cNvSpPr/>
      </dsp:nvSpPr>
      <dsp:spPr>
        <a:xfrm>
          <a:off x="993991" y="3399336"/>
          <a:ext cx="1308121" cy="130812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Passiamo ora a una serie di suggerimenti</a:t>
            </a:r>
            <a:r>
              <a:rPr lang="it-IT" sz="1200" baseline="0" dirty="0" smtClean="0">
                <a:latin typeface="+mn-lt"/>
              </a:rPr>
              <a:t> strettamente pratici</a:t>
            </a:r>
            <a:r>
              <a:rPr lang="it-IT" sz="1200" dirty="0" smtClean="0">
                <a:latin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Come</a:t>
            </a:r>
            <a:r>
              <a:rPr lang="it-IT" sz="1200" baseline="0" dirty="0" smtClean="0">
                <a:latin typeface="+mn-lt"/>
              </a:rPr>
              <a:t> noto, l</a:t>
            </a:r>
            <a:r>
              <a:rPr lang="it-IT" sz="1200" dirty="0" smtClean="0">
                <a:latin typeface="+mn-lt"/>
              </a:rPr>
              <a:t>'aggiornamento periodico dei sistemi operativi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è essenziale per la sicurezza IT.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Ancora meglio, se questo è fatto da un esperto, poiché gli aggiornamenti vengono scelti,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evitando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possibili conflitti di compatibilità e altri problemi.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Con </a:t>
            </a:r>
            <a:r>
              <a:rPr lang="it-IT" sz="1200" baseline="0" dirty="0" smtClean="0">
                <a:latin typeface="+mn-lt"/>
              </a:rPr>
              <a:t> gli aggiornamenti inoltre diminuisce la probabilità che hacker e software maligni possano farsi strada grazie ai cosiddetti “bug di sistema”.</a:t>
            </a: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Bisogna poi installare le nuove versioni dei software, quando le precedenti vengono dismesse dalla casa madre,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per</a:t>
            </a:r>
            <a:r>
              <a:rPr lang="it-IT" sz="1200" baseline="0" dirty="0" smtClean="0">
                <a:latin typeface="+mn-lt"/>
              </a:rPr>
              <a:t> poter  usufruire delle successive correzioni degli errori. Quelli presenti nelle vecchie versioni, sono destinati a rimanervi!</a:t>
            </a:r>
            <a:endParaRPr lang="it-IT" sz="1200" dirty="0" smtClean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Inoltre, bisogna tenere aggiornate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tutte le altre periferiche di rete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quali firewall, </a:t>
            </a:r>
            <a:r>
              <a:rPr lang="it-IT" sz="1200" baseline="0" dirty="0" err="1" smtClean="0">
                <a:latin typeface="+mn-lt"/>
              </a:rPr>
              <a:t>switch</a:t>
            </a:r>
            <a:r>
              <a:rPr lang="it-IT" sz="1200" baseline="0" dirty="0" smtClean="0">
                <a:latin typeface="+mn-lt"/>
              </a:rPr>
              <a:t>, apparati di videosorveglianza, eccetera.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Ugualmente i sistemi antintrusione, antispam e antivirus se non aggiornati diventano inutili,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data la velocità con la quale cambiano e si moltiplicano le minacce provenienti dalla Rete.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Infine, è importante che tutta la manutenzione dei sistemi, aggiornamenti compresi, sia fatta da personale realmente in possesso di competenze specifiche.</a:t>
            </a:r>
          </a:p>
          <a:p>
            <a:pPr marL="228600" indent="-228600">
              <a:buFont typeface="+mj-lt"/>
              <a:buAutoNum type="arabicPeriod"/>
            </a:pPr>
            <a:endParaRPr lang="it-IT" sz="1200" baseline="0" dirty="0" smtClean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Veniamo ora a una minaccia</a:t>
            </a:r>
            <a:r>
              <a:rPr lang="it-IT" sz="1200" baseline="0" dirty="0" smtClean="0">
                <a:cs typeface="+mn-cs"/>
              </a:rPr>
              <a:t> molto nota, quella dei codici maligni, </a:t>
            </a:r>
            <a:r>
              <a:rPr lang="it-IT" sz="1200" dirty="0" smtClean="0">
                <a:cs typeface="+mn-cs"/>
              </a:rPr>
              <a:t>software creati appositamente per causare danni sul computer in cui vengono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eseguiti.</a:t>
            </a:r>
            <a:endParaRPr lang="it-IT" sz="1200" baseline="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Ne esistono diverse tipologie.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 virus, infettano programmi installati sul computer e si replicano causando danni più o meno direttamente visibili, anche all’hardware.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 cavalli di Troia,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vengono nascosti in altri programmi normalmente scaricati dall'utente.</a:t>
            </a:r>
            <a:r>
              <a:rPr lang="it-IT" sz="1200" baseline="0" dirty="0" smtClean="0">
                <a:cs typeface="+mn-cs"/>
              </a:rPr>
              <a:t> I</a:t>
            </a:r>
            <a:r>
              <a:rPr lang="it-IT" sz="1200" dirty="0" smtClean="0">
                <a:cs typeface="+mn-cs"/>
              </a:rPr>
              <a:t>nstallano codice maligno che</a:t>
            </a:r>
            <a:r>
              <a:rPr lang="it-IT" sz="1200" baseline="0" dirty="0" smtClean="0">
                <a:cs typeface="+mn-cs"/>
              </a:rPr>
              <a:t> apre la strada ad attacchi (furto di dati, danni e malfunzionamenti vari).</a:t>
            </a: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Le p</a:t>
            </a:r>
            <a:r>
              <a:rPr lang="it-IT" sz="1200" dirty="0" smtClean="0">
                <a:cs typeface="+mn-cs"/>
              </a:rPr>
              <a:t>orte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 di servizio,</a:t>
            </a:r>
            <a:r>
              <a:rPr lang="it-IT" sz="1200" baseline="0" dirty="0" smtClean="0">
                <a:cs typeface="+mn-cs"/>
              </a:rPr>
              <a:t> c</a:t>
            </a:r>
            <a:r>
              <a:rPr lang="it-IT" sz="1200" dirty="0" smtClean="0">
                <a:cs typeface="+mn-cs"/>
              </a:rPr>
              <a:t>reano</a:t>
            </a:r>
            <a:r>
              <a:rPr lang="it-IT" sz="1200" baseline="0" dirty="0" smtClean="0">
                <a:cs typeface="+mn-cs"/>
              </a:rPr>
              <a:t> una sorta di canale di accesso al </a:t>
            </a:r>
            <a:r>
              <a:rPr lang="it-IT" sz="1200" dirty="0" smtClean="0">
                <a:cs typeface="+mn-cs"/>
              </a:rPr>
              <a:t>computer attaccato, così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le varie misure di sicurezza sono vanificate e viene</a:t>
            </a:r>
            <a:r>
              <a:rPr lang="it-IT" sz="1200" baseline="0" dirty="0" smtClean="0">
                <a:cs typeface="+mn-cs"/>
              </a:rPr>
              <a:t> preso</a:t>
            </a:r>
            <a:r>
              <a:rPr lang="it-IT" sz="1200" dirty="0" smtClean="0">
                <a:cs typeface="+mn-cs"/>
              </a:rPr>
              <a:t> il controllo del</a:t>
            </a:r>
            <a:r>
              <a:rPr lang="it-IT" sz="1200" baseline="0" dirty="0" smtClean="0">
                <a:cs typeface="+mn-cs"/>
              </a:rPr>
              <a:t>la macchina, </a:t>
            </a:r>
            <a:r>
              <a:rPr lang="it-IT" sz="1200" dirty="0" smtClean="0">
                <a:cs typeface="+mn-cs"/>
              </a:rPr>
              <a:t>all’insaputa del legittimo  </a:t>
            </a:r>
            <a:r>
              <a:rPr lang="it-IT" sz="1200" baseline="0" dirty="0" smtClean="0">
                <a:cs typeface="+mn-cs"/>
              </a:rPr>
              <a:t>utente.</a:t>
            </a: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 programmi spia,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registrano le attività dell'utente, per poi inviarle a</a:t>
            </a:r>
            <a:r>
              <a:rPr lang="it-IT" sz="1200" baseline="0" dirty="0" smtClean="0">
                <a:cs typeface="+mn-cs"/>
              </a:rPr>
              <a:t> qualcuno </a:t>
            </a:r>
            <a:r>
              <a:rPr lang="it-IT" sz="1200" dirty="0" smtClean="0">
                <a:cs typeface="+mn-cs"/>
              </a:rPr>
              <a:t>che le userà a scopo di lucro (per esempio </a:t>
            </a:r>
            <a:r>
              <a:rPr lang="it-IT" sz="1200" baseline="0" dirty="0" smtClean="0">
                <a:cs typeface="+mn-cs"/>
              </a:rPr>
              <a:t>invio di pubblicità).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Infine, gli intercettori</a:t>
            </a:r>
            <a:r>
              <a:rPr lang="it-IT" sz="1200" baseline="0" dirty="0" smtClean="0">
                <a:cs typeface="+mn-cs"/>
              </a:rPr>
              <a:t> della tastiera </a:t>
            </a:r>
            <a:r>
              <a:rPr lang="it-IT" sz="1200" dirty="0" smtClean="0">
                <a:cs typeface="+mn-cs"/>
              </a:rPr>
              <a:t>tracciano tutto quello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che viene digitato dall’utente e</a:t>
            </a:r>
            <a:r>
              <a:rPr lang="it-IT" sz="1200" baseline="0" dirty="0" smtClean="0">
                <a:cs typeface="+mn-cs"/>
              </a:rPr>
              <a:t> poi lo trasferiscono </a:t>
            </a:r>
            <a:r>
              <a:rPr lang="it-IT" sz="1200" dirty="0" smtClean="0">
                <a:cs typeface="+mn-cs"/>
              </a:rPr>
              <a:t>all’esterno.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 </a:t>
            </a:r>
            <a:r>
              <a:rPr lang="it-IT" sz="1200" baseline="0" dirty="0" err="1" smtClean="0">
                <a:cs typeface="Arial" charset="0"/>
              </a:rPr>
              <a:t>malware</a:t>
            </a:r>
            <a:r>
              <a:rPr lang="it-IT" sz="1200" baseline="0" dirty="0" smtClean="0">
                <a:cs typeface="Arial" charset="0"/>
              </a:rPr>
              <a:t> possono quindi causare danni anche gravi, ma si può fare molto per contrastarli, con accorgimenti semplici.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In primo luogo si deve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evitare di</a:t>
            </a: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navigare su siti non sicuri,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aprire allegati dannosi ricevuti via </a:t>
            </a:r>
            <a:r>
              <a:rPr lang="it-IT" sz="1200" dirty="0" err="1" smtClean="0">
                <a:cs typeface="Arial" charset="0"/>
              </a:rPr>
              <a:t>email</a:t>
            </a:r>
            <a:r>
              <a:rPr lang="it-IT" sz="1200" dirty="0" smtClean="0">
                <a:cs typeface="Arial" charset="0"/>
              </a:rPr>
              <a:t>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scaricare programmi di dubbia provenienza,</a:t>
            </a: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</a:t>
            </a:r>
            <a:r>
              <a:rPr lang="it-IT" sz="1200" dirty="0" smtClean="0">
                <a:cs typeface="Arial" charset="0"/>
              </a:rPr>
              <a:t>navigare con computer dotato di software vecchio, non aggiornato.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Ovviamente, i</a:t>
            </a:r>
            <a:r>
              <a:rPr lang="it-IT" sz="1200" baseline="0" dirty="0" smtClean="0">
                <a:cs typeface="Arial" charset="0"/>
              </a:rPr>
              <a:t> computer devono tutti avere a</a:t>
            </a:r>
            <a:r>
              <a:rPr lang="it-IT" sz="1200" dirty="0" smtClean="0">
                <a:cs typeface="Arial" charset="0"/>
              </a:rPr>
              <a:t>ntivirus e firewall. 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Se </a:t>
            </a:r>
            <a:r>
              <a:rPr lang="it-IT" sz="1200" baseline="0" dirty="0" smtClean="0">
                <a:cs typeface="Arial" charset="0"/>
              </a:rPr>
              <a:t> bisogna proteggere </a:t>
            </a:r>
            <a:r>
              <a:rPr lang="it-IT" sz="1200" dirty="0" smtClean="0">
                <a:cs typeface="Arial" charset="0"/>
              </a:rPr>
              <a:t>una rete, è ancora meglio avere</a:t>
            </a:r>
            <a:r>
              <a:rPr lang="it-IT" sz="1200" baseline="0" dirty="0" smtClean="0">
                <a:cs typeface="Arial" charset="0"/>
              </a:rPr>
              <a:t> un unico firewall,</a:t>
            </a:r>
            <a:r>
              <a:rPr lang="it-IT" sz="1200" dirty="0" smtClean="0">
                <a:cs typeface="Arial" charset="0"/>
              </a:rPr>
              <a:t> con la gestione centralizzata di un tecnico.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Un sistema di rilevazione delle intrusioni difende invece da attacchi che mirano a prendere il controllo del computer.</a:t>
            </a: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smtClean="0">
                <a:latin typeface="+mn-lt"/>
              </a:rPr>
              <a:t>Vediamo cosa </a:t>
            </a:r>
            <a:r>
              <a:rPr lang="it-IT" sz="1200" dirty="0" smtClean="0">
                <a:latin typeface="+mn-lt"/>
              </a:rPr>
              <a:t>fare per</a:t>
            </a:r>
            <a:r>
              <a:rPr lang="it-IT" sz="1200" baseline="0" dirty="0" smtClean="0">
                <a:latin typeface="+mn-lt"/>
              </a:rPr>
              <a:t> rendere più sicuro il proprio sito aziendale, che è uno strumento ormai irrinunciabile di business.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Agire contro possibili oscuramenti o attacchi con furto di dati è importante non solo per l’operatività aziendale, ma anche per non causare involontariamente danni ai propri utenti/clienti.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Si dovrebbe iniziare con una valutazione dei rischi, focalizzata su criticità del sito, dell’applicazione Web e dei dati trattati.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Un provider affidabile e software sicuri sono ulteriori elementi essenziali.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Come per tutti i software già citati, anche per il CMS del sito è importante l’aggiornamento, che lo rende meno vulnerabile ad attacchi.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I cookie facilitano l'autenticazione e la navigazione: poiché memorizzano una serie di informazioni, se sono trasmessi in chiaro, non devono contenere  dati sensibili dell’utente. In caso contrario, vanno crittografati.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I privilegi di accesso devono essere conferiti secondo attenta valutazione e commisurati al ruolo e alle attività dell’utente.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 Si deve poi prevedere l’autenticazione, con password sicure, crittografia delle informazioni di accesso e loro memorizzazione in database sicuri.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È bene impostare un blocco automatico dopo un certo numero di tentativi falliti.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</a:rPr>
              <a:t>Infine, le sessioni dell’utente autenticato vanno tracciate, attribuendogli un ID univoco,  in modo da riconoscerlo durante la navigazione.</a:t>
            </a:r>
          </a:p>
          <a:p>
            <a:pPr marL="228600" indent="-228600">
              <a:buFont typeface="+mj-lt"/>
              <a:buNone/>
            </a:pPr>
            <a:endParaRPr lang="it-IT" sz="1200" baseline="0" dirty="0" smtClean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Proseguiamo ad esaminare le misure importanti</a:t>
            </a:r>
            <a:r>
              <a:rPr lang="it-IT" sz="1200" baseline="0" dirty="0" smtClean="0">
                <a:latin typeface="+mn-lt"/>
              </a:rPr>
              <a:t> per la sicurezza del sito aziendale.</a:t>
            </a: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L'input, in particolare se proveniente da fonti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non sicure,</a:t>
            </a:r>
            <a:r>
              <a:rPr lang="it-IT" sz="1200" baseline="0" dirty="0" smtClean="0">
                <a:latin typeface="+mn-lt"/>
              </a:rPr>
              <a:t> come appunto gli</a:t>
            </a:r>
            <a:r>
              <a:rPr lang="it-IT" sz="1200" dirty="0" smtClean="0">
                <a:latin typeface="+mn-lt"/>
              </a:rPr>
              <a:t> utenti, deve essere validato e filtrato, per prevenire il crearsi di vulnerabilità.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Gli output dell’applicazione del sito vanno controllati, perché potrebbero esservi parte dei dati immessi come input oppure dei </a:t>
            </a:r>
            <a:r>
              <a:rPr lang="it-IT" sz="1200" dirty="0" err="1" smtClean="0">
                <a:latin typeface="+mn-lt"/>
              </a:rPr>
              <a:t>malware</a:t>
            </a:r>
            <a:r>
              <a:rPr lang="it-IT" sz="1200" dirty="0" smtClean="0">
                <a:latin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Il codice sorgente dei programmi deve esser</a:t>
            </a:r>
            <a:r>
              <a:rPr lang="it-IT" sz="1200" baseline="0" dirty="0" smtClean="0">
                <a:latin typeface="+mn-lt"/>
              </a:rPr>
              <a:t>e </a:t>
            </a:r>
            <a:r>
              <a:rPr lang="it-IT" sz="1200" dirty="0" smtClean="0">
                <a:latin typeface="+mn-lt"/>
              </a:rPr>
              <a:t>ben analizzato, sempre per verificare la presenza di eventuali vulnerabilità, "attraenti" per gli hacker.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Inoltre,</a:t>
            </a:r>
            <a:r>
              <a:rPr lang="it-IT" sz="1200" baseline="0" dirty="0" smtClean="0">
                <a:latin typeface="+mn-lt"/>
              </a:rPr>
              <a:t> i</a:t>
            </a:r>
            <a:r>
              <a:rPr lang="it-IT" sz="1200" dirty="0" smtClean="0">
                <a:latin typeface="+mn-lt"/>
              </a:rPr>
              <a:t> messaggi di errore non devono</a:t>
            </a:r>
            <a:r>
              <a:rPr lang="it-IT" sz="1200" baseline="0" dirty="0" smtClean="0">
                <a:latin typeface="+mn-lt"/>
              </a:rPr>
              <a:t> lasciar facilmente dedurre </a:t>
            </a:r>
            <a:r>
              <a:rPr lang="it-IT" sz="1200" dirty="0" smtClean="0">
                <a:latin typeface="+mn-lt"/>
              </a:rPr>
              <a:t>informazioni utili</a:t>
            </a:r>
            <a:r>
              <a:rPr lang="it-IT" sz="1200" baseline="0" dirty="0" smtClean="0">
                <a:latin typeface="+mn-lt"/>
              </a:rPr>
              <a:t> ai fini di un attacco.</a:t>
            </a: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Si devono fare (e testare) regolarmente delle copie di sicurezza.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È importante anche registrare e verificare autenticazioni e autorizzazioni, attività degli amministratori, </a:t>
            </a:r>
            <a:r>
              <a:rPr lang="it-IT" sz="1200" baseline="0" dirty="0" smtClean="0">
                <a:latin typeface="+mn-lt"/>
              </a:rPr>
              <a:t> modifica </a:t>
            </a:r>
            <a:r>
              <a:rPr lang="it-IT" sz="1200" dirty="0" smtClean="0">
                <a:latin typeface="+mn-lt"/>
              </a:rPr>
              <a:t>di dati o permessi.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Tali registrazioni, infine, devono essere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adeguatamente protette.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a rispondere a questa domanda!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dirty="0"/>
              <a:t>Esatto!/Non </a:t>
            </a:r>
            <a:r>
              <a:rPr lang="it-IT" dirty="0" smtClean="0"/>
              <a:t>esatto!</a:t>
            </a:r>
            <a:r>
              <a:rPr lang="it-IT" baseline="0" dirty="0" smtClean="0"/>
              <a:t> </a:t>
            </a:r>
            <a:r>
              <a:rPr lang="it-IT" sz="1200" dirty="0" smtClean="0">
                <a:cs typeface="+mn-cs"/>
              </a:rPr>
              <a:t>La protezione dei dati aziendali, richiede pianificazione e un approccio proattivo.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sz="1200" dirty="0" smtClean="0">
                <a:cs typeface="+mn-cs"/>
              </a:rPr>
              <a:t>Deve prendere in considerazione sia la parte tecnologica</a:t>
            </a:r>
            <a:r>
              <a:rPr lang="it-IT" sz="1200" baseline="0" dirty="0" smtClean="0">
                <a:cs typeface="+mn-cs"/>
              </a:rPr>
              <a:t> sia </a:t>
            </a:r>
            <a:r>
              <a:rPr lang="it-IT" sz="1200" dirty="0" smtClean="0">
                <a:cs typeface="+mn-cs"/>
              </a:rPr>
              <a:t>la dimensione organizzativa</a:t>
            </a:r>
            <a:r>
              <a:rPr lang="it-IT" sz="1200" baseline="0" dirty="0" smtClean="0">
                <a:cs typeface="+mn-cs"/>
              </a:rPr>
              <a:t> ed essere coerente con la complessiva gestione </a:t>
            </a:r>
            <a:r>
              <a:rPr lang="it-IT" sz="1200" baseline="0" smtClean="0">
                <a:cs typeface="+mn-cs"/>
              </a:rPr>
              <a:t>del 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smtClean="0">
                <a:cs typeface="+mn-cs"/>
              </a:rPr>
              <a:t>rischio in azienda.</a:t>
            </a:r>
            <a:endParaRPr lang="it-IT" sz="1200" b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 smtClean="0"/>
              <a:t>AUDIO</a:t>
            </a:r>
            <a:br>
              <a:rPr lang="it-IT" dirty="0" smtClean="0"/>
            </a:br>
            <a:endParaRPr lang="it-IT" dirty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</a:t>
            </a:r>
            <a:r>
              <a:rPr lang="it-IT" sz="1200" baseline="0" dirty="0" smtClean="0">
                <a:cs typeface="Arial" charset="0"/>
              </a:rPr>
              <a:t> sistemi informatici , i dati e le informazioni che l’azienda possiede, come già visto, si trovano sempre più frequentemente sotto attacco.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Diventa pertanto essenziale </a:t>
            </a:r>
            <a:r>
              <a:rPr lang="it-IT" sz="1200" dirty="0" smtClean="0">
                <a:cs typeface="Arial" charset="0"/>
              </a:rPr>
              <a:t>capire puntualmente a quali minacce essi sono esposti,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e saper</a:t>
            </a:r>
            <a:r>
              <a:rPr lang="it-IT" sz="1200" baseline="0" dirty="0" smtClean="0">
                <a:cs typeface="Arial" charset="0"/>
              </a:rPr>
              <a:t> utilizzare le metodologie e gli strumenti disponibili, sia tecnici che organizzativi, per difendersi a vari livelli.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Fai clic sulle immagini e scopri di che cosa parleremo nelle prossime pagine!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La protezione dei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dati aziendali, per la complessità del problema, non può essere improvvisata o attuata in maniera discontinua.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Richiede invece pianificazione e un approccio proattivo.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 deve prendere in considerazione la parte tecnologica,</a:t>
            </a:r>
            <a:endParaRPr lang="it-IT" sz="1200" kern="1200" baseline="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usando strumenti di controllo di sistemi e applicazioni, monitorando la rete e raccogliendo dati sugli accessi e simili.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Ma la dimensione organizzativa è ugualmente importante: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servono in primo luogo procedure specifiche relative alla sicurezza, che siano realmente applicate.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Non si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deve poi trascurare un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’analisi dei processi organizzativi,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che identifichi i loro punti di debolezza. 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Infine, vanno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anche considerate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l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 possibili minacce di tipo fisico,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come danneggiamenti delle strutture,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derivanti da eventi naturali o atti umani più o meno deliberati.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Anche per queste esistono contromisure efficaci.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dirty="0" smtClean="0"/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La valutazione dei rischi ai quali sono esposti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i dati e il sistema IT dell’azienda passa per</a:t>
            </a:r>
            <a:r>
              <a:rPr lang="it-IT" baseline="0" dirty="0" smtClean="0"/>
              <a:t> 3 fasi.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La prima è l’i</a:t>
            </a:r>
            <a:r>
              <a:rPr lang="it-IT" dirty="0" smtClean="0"/>
              <a:t>dentificazione dei rischi,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che</a:t>
            </a:r>
            <a:r>
              <a:rPr lang="it-IT" baseline="0" dirty="0" smtClean="0"/>
              <a:t> si svolge in particolare raccogliendo dati sulla situazione concreta.</a:t>
            </a:r>
            <a:endParaRPr lang="it-IT" dirty="0" smtClean="0"/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La</a:t>
            </a:r>
            <a:r>
              <a:rPr lang="it-IT" baseline="0" dirty="0" smtClean="0"/>
              <a:t> seconda consiste nella </a:t>
            </a:r>
            <a:r>
              <a:rPr lang="it-IT" dirty="0" smtClean="0"/>
              <a:t>valutazione, non intuitiva ma quantitativa</a:t>
            </a:r>
            <a:r>
              <a:rPr lang="it-IT" baseline="0" dirty="0" smtClean="0"/>
              <a:t> (esempio: scale di valutazione), 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della relazione tra probabilità</a:t>
            </a:r>
            <a:r>
              <a:rPr lang="it-IT" baseline="0" dirty="0" smtClean="0"/>
              <a:t> </a:t>
            </a:r>
            <a:r>
              <a:rPr lang="it-IT" dirty="0" smtClean="0"/>
              <a:t>di accadimento e impatto atteso di un determinato</a:t>
            </a:r>
            <a:r>
              <a:rPr lang="it-IT" baseline="0" dirty="0" smtClean="0"/>
              <a:t> evento</a:t>
            </a:r>
            <a:r>
              <a:rPr lang="it-IT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Per esempio, se questo ha buona </a:t>
            </a:r>
            <a:r>
              <a:rPr lang="it-IT" baseline="0" dirty="0" smtClean="0"/>
              <a:t>probabilità di verificarsi e alto impatto,  andrà considerato come un “rischio alto”</a:t>
            </a:r>
            <a:r>
              <a:rPr lang="it-IT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Sulla base di tali elementi, si potranno scegliere</a:t>
            </a:r>
            <a:r>
              <a:rPr lang="it-IT" baseline="0" dirty="0" smtClean="0"/>
              <a:t> tempi e modi di gestione </a:t>
            </a:r>
            <a:r>
              <a:rPr lang="it-IT" dirty="0" smtClean="0"/>
              <a:t>dei rischi individuati,</a:t>
            </a:r>
            <a:r>
              <a:rPr lang="it-IT" baseline="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considerando anche il tipo di</a:t>
            </a:r>
            <a:r>
              <a:rPr lang="it-IT" dirty="0" smtClean="0"/>
              <a:t> strategia generale di gestione rischi.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Si tratta evidentemente di</a:t>
            </a:r>
            <a:r>
              <a:rPr lang="it-IT" baseline="0" dirty="0" smtClean="0"/>
              <a:t> un processo importante: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misure di sicurezza insufficienti,</a:t>
            </a:r>
            <a:r>
              <a:rPr lang="it-IT" baseline="0" dirty="0" smtClean="0"/>
              <a:t> anche in caso di servizi IT</a:t>
            </a:r>
            <a:r>
              <a:rPr lang="it-IT" dirty="0" smtClean="0"/>
              <a:t> </a:t>
            </a:r>
            <a:r>
              <a:rPr lang="it-IT" dirty="0" err="1" smtClean="0"/>
              <a:t>esternalizzati</a:t>
            </a:r>
            <a:r>
              <a:rPr lang="it-IT" dirty="0" smtClean="0"/>
              <a:t>,</a:t>
            </a:r>
            <a:r>
              <a:rPr lang="it-IT" baseline="0" dirty="0" smtClean="0"/>
              <a:t>  </a:t>
            </a:r>
            <a:r>
              <a:rPr lang="it-IT" dirty="0" smtClean="0"/>
              <a:t>possono compromettere</a:t>
            </a:r>
            <a:r>
              <a:rPr lang="it-IT" baseline="0" dirty="0" smtClean="0"/>
              <a:t> l’operatività aziendale, i risultati, la conformità alle normative.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Quando si effettua la valutazione del rischio, è probabile che si debba valutare anche l’efficacia di misure di sicurezza esistenti.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Questo elemento va a completare ulteriormente i risultati.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Una volta calcolato il rischio, si deve capire se esso rientra in un livello accettabile,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rispetto a criteri che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Direzione aziendale dovrebbe aver condiviso con gli esperti della valutazione.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Nel caso i rischi rilevati non rispettino tali criteri, sarà opportuno pensare a un miglioramento delle misure di sicurezza.</a:t>
            </a: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Guardiamo ora all’analisi dei rischi anche nei vari aspetti pratici.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prima cosa,  con quale frequenza va effettuata?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generale, almeno una volta l’anno, e, comunque,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se vi sono rilevanti cambiamenti del sistema informativo aziendale.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Già abbiamo ricordato che occorre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definire la metodologia aziendale per la gestione del rischio.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questo, si dovrebbero prendere come standard di riferimento le “migliori pratiche” disponibili, come le Norme ISO. Esistono anche strumenti per svolgere il </a:t>
            </a:r>
            <a:r>
              <a:rPr lang="it-IT" sz="1200" baseline="0" dirty="0" err="1" smtClean="0">
                <a:cs typeface="Arial" charset="0"/>
              </a:rPr>
              <a:t>risk</a:t>
            </a:r>
            <a:r>
              <a:rPr lang="it-IT" sz="1200" baseline="0" dirty="0" smtClean="0">
                <a:cs typeface="Arial" charset="0"/>
              </a:rPr>
              <a:t> management.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Quest’ultimo, ovviamente, deve coinvolgere non solo la funzione IT,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ma anche i responsabili della progettazione dei processi e i responsabili operativi, chi si occupa della </a:t>
            </a:r>
            <a:r>
              <a:rPr lang="it-IT" sz="1200" baseline="0" dirty="0" err="1" smtClean="0">
                <a:cs typeface="Arial" charset="0"/>
              </a:rPr>
              <a:t>compliance</a:t>
            </a:r>
            <a:r>
              <a:rPr lang="it-IT" sz="1200" baseline="0" dirty="0" smtClean="0">
                <a:cs typeface="Arial" charset="0"/>
              </a:rPr>
              <a:t>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 fornitori direttamente implicati.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POP UP Ulteriori soluzioni a supporto dell’analisi dei rischi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Eventualmente l’azienda può trovare ulteriore supporto nel processo di analisi dei rischi adottando la Norma ISO 27001 (in modalità certificata) e 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rivolgendosi a dei consulenti.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81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I sistemi IT aziendali prevedono come noto degli account privilegiati.  Almeno</a:t>
            </a:r>
            <a:r>
              <a:rPr lang="it-IT" baseline="0" dirty="0" smtClean="0"/>
              <a:t> </a:t>
            </a:r>
            <a:r>
              <a:rPr lang="it-IT" dirty="0" smtClean="0"/>
              <a:t>uno di questi fornisce accesso quasi illimitato a tutte le risorse e i dispositivi.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non opportunamente gestiti, gli account consentono agli hacker di compiere attacchi con estrema facilità</a:t>
            </a:r>
            <a:r>
              <a:rPr lang="it-IT" smtClean="0"/>
              <a:t>.</a:t>
            </a:r>
            <a:endParaRPr lang="it-IT" dirty="0" smtClean="0"/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Vediamo</a:t>
            </a:r>
            <a:r>
              <a:rPr lang="it-IT" baseline="0" dirty="0" smtClean="0"/>
              <a:t> qui riepilogati  alcuni account con privilegi</a:t>
            </a:r>
            <a:r>
              <a:rPr lang="it-IT" dirty="0" smtClean="0"/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Amministratore</a:t>
            </a:r>
            <a:r>
              <a:rPr lang="it-IT" baseline="0" dirty="0" smtClean="0"/>
              <a:t> locale;</a:t>
            </a:r>
            <a:endParaRPr lang="it-IT" dirty="0" smtClean="0"/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Amministratore di sistema;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Amministratore di dominio;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Account d’emergenza.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Soffermiamoci</a:t>
            </a:r>
            <a:r>
              <a:rPr lang="it-IT" baseline="0" dirty="0" smtClean="0"/>
              <a:t> sull’amministratore di dominio</a:t>
            </a:r>
          </a:p>
          <a:p>
            <a:pPr marL="228600" indent="-228600">
              <a:buFont typeface="+mj-lt"/>
              <a:buAutoNum type="arabicPeriod"/>
            </a:pPr>
            <a:r>
              <a:rPr lang="it-IT" baseline="0" dirty="0" smtClean="0"/>
              <a:t>Poiché questo account, </a:t>
            </a:r>
            <a:r>
              <a:rPr lang="it-IT" dirty="0" smtClean="0"/>
              <a:t>fornendo il massimo accesso a tutti i sistemi della rete, ha un ampio potere di controllo, e può modificarne altri.</a:t>
            </a:r>
            <a:r>
              <a:rPr lang="it-IT" baseline="0" dirty="0" smtClean="0"/>
              <a:t> Perciò è</a:t>
            </a:r>
            <a:r>
              <a:rPr lang="it-IT" dirty="0" smtClean="0"/>
              <a:t> attribuito con estrema parsimonia.</a:t>
            </a:r>
            <a:endParaRPr lang="it-IT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La sua violazione è quindi</a:t>
            </a:r>
            <a:r>
              <a:rPr lang="it-IT" baseline="0" dirty="0" smtClean="0"/>
              <a:t> </a:t>
            </a:r>
            <a:r>
              <a:rPr lang="it-IT" dirty="0" smtClean="0"/>
              <a:t>molto grave!</a:t>
            </a:r>
          </a:p>
          <a:p>
            <a:pPr marL="228600" indent="-228600">
              <a:buFont typeface="+mj-lt"/>
              <a:buAutoNum type="arabicPeriod"/>
            </a:pPr>
            <a:endParaRPr lang="it-IT" dirty="0" smtClean="0"/>
          </a:p>
          <a:p>
            <a:pPr marL="228600" indent="-228600">
              <a:buFont typeface="+mj-lt"/>
              <a:buNone/>
            </a:pPr>
            <a:r>
              <a:rPr lang="it-IT" dirty="0" smtClean="0"/>
              <a:t>POP UP Account utilizzati dalle applicazioni/servizi</a:t>
            </a:r>
          </a:p>
          <a:p>
            <a:pPr marL="228600" indent="-228600">
              <a:buFont typeface="+mj-lt"/>
              <a:buNone/>
            </a:pPr>
            <a:endParaRPr lang="it-IT" dirty="0" smtClean="0"/>
          </a:p>
          <a:p>
            <a:pPr marL="228600" indent="-228600">
              <a:buFont typeface="+mj-lt"/>
              <a:buNone/>
            </a:pPr>
            <a:r>
              <a:rPr lang="it-IT" dirty="0" smtClean="0"/>
              <a:t>Account di servizio:</a:t>
            </a:r>
          </a:p>
          <a:p>
            <a:pPr marL="228600" indent="-228600">
              <a:buFont typeface="+mj-lt"/>
              <a:buNone/>
            </a:pPr>
            <a:r>
              <a:rPr lang="it-IT" dirty="0" smtClean="0"/>
              <a:t>consente di interagire con un sistema operativo.</a:t>
            </a:r>
          </a:p>
          <a:p>
            <a:pPr marL="228600" indent="-228600">
              <a:buFont typeface="+mj-lt"/>
              <a:buNone/>
            </a:pPr>
            <a:r>
              <a:rPr lang="it-IT" dirty="0" smtClean="0"/>
              <a:t>Account applicativo:</a:t>
            </a:r>
          </a:p>
          <a:p>
            <a:pPr marL="228600" indent="-228600">
              <a:buFont typeface="+mj-lt"/>
              <a:buNone/>
            </a:pPr>
            <a:r>
              <a:rPr lang="it-IT" dirty="0" smtClean="0"/>
              <a:t>serve per accedere ai database, e per fornire tale accesso ad altre applicazioni.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Le password sono importantissime per la protezione delle risorse  IT.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 maggior ragione, lo sono quelle degli account privilegiati.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Occorre evitare che queste password siano note a molti, e magari cambiate di rado, e usate su sistemi diversi.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Si possono prevedere quindi degli accorgimenti specifici: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ovviamente, non bisogna utilizzare password deboli o prive di scadenza, ma affidarsi a sistemi di crittografia … ed evitare di appuntarle su dei promemoria!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prevederne il cambiamento automatico;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usare password valide per un solo accesso o transazione, o soluzioni “strong </a:t>
            </a:r>
            <a:r>
              <a:rPr lang="it-IT" sz="1200" kern="1200" baseline="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authentication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”;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attivare software di verifica e gestione delle password.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Oltreché sulla gestione delle password, si può agire in molti altri modi sulle utenze privilegiate.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Molto importante è ridurle al minimo e averne una lista aggiornata,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sia per controllarle meglio, sia perché, come ricordato, sono in sé e per sé un elemento di vulnerabilità.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Queste utenze comportano delle responsabilità per chi le adopera: ciò deve essere ben chiarito,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non bisogna sovrapporre account generici e account amministrativi.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Molto importante disabilitare e sostituire gli account e i privilegi, quando non più richiesti,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particolare, quando un lavoratore lascia l’azienda, si devono cambiare anche le password delle utenze condivise.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latin typeface="Calibri"/>
                <a:cs typeface="Arial" charset="0"/>
              </a:rPr>
              <a:t>È poi anche utile </a:t>
            </a:r>
            <a:r>
              <a:rPr lang="it-IT" sz="1200" baseline="0" dirty="0" smtClean="0">
                <a:cs typeface="Arial" charset="0"/>
              </a:rPr>
              <a:t>registrare i log delle attività degli account privilegiati, e comunque monitorarli. A tal fine, queste utenze devono essere individuali, e non di gruppo.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14/12/2018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unsplash.com/photos/iar-afB0QQw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jpeg"/><Relationship Id="rId5" Type="http://schemas.openxmlformats.org/officeDocument/2006/relationships/hyperlink" Target="https://unsplash.com/photos/vdWewqfr_V0" TargetMode="Externa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hyperlink" Target="https://unsplash.com/photos/iar-afB0QQw" TargetMode="External"/><Relationship Id="rId4" Type="http://schemas.openxmlformats.org/officeDocument/2006/relationships/hyperlink" Target="https://www.pexels.com/photo/four-rock-formation-66835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3145457" y="-598667"/>
            <a:ext cx="2743201" cy="9034118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Cyber Security: un'analisi tecnica</a:t>
            </a:r>
          </a:p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[Vademecum per la sicurezza dei dati aziendali – Parte 3]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/>
          <p:cNvSpPr txBox="1"/>
          <p:nvPr/>
        </p:nvSpPr>
        <p:spPr>
          <a:xfrm>
            <a:off x="1781503" y="6321971"/>
            <a:ext cx="10410497" cy="523220"/>
          </a:xfrm>
          <a:prstGeom prst="rect">
            <a:avLst/>
          </a:prstGeom>
          <a:solidFill>
            <a:srgbClr val="18697C"/>
          </a:solidFill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I contenuti di questa lezione  sono liberamente tratti e sintetizzati da: </a:t>
            </a:r>
            <a:r>
              <a:rPr lang="en-US" sz="1400" b="1" dirty="0" err="1" smtClean="0"/>
              <a:t>Metti</a:t>
            </a:r>
            <a:r>
              <a:rPr lang="en-US" sz="1400" b="1" dirty="0" smtClean="0"/>
              <a:t> al </a:t>
            </a:r>
            <a:r>
              <a:rPr lang="en-US" sz="1400" b="1" dirty="0" err="1" smtClean="0"/>
              <a:t>sicuro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tuo</a:t>
            </a:r>
            <a:r>
              <a:rPr lang="en-US" sz="1400" b="1" dirty="0" smtClean="0"/>
              <a:t> business- </a:t>
            </a:r>
            <a:r>
              <a:rPr lang="en-US" sz="1400" b="1" dirty="0" err="1" smtClean="0"/>
              <a:t>Vademecum</a:t>
            </a:r>
            <a:r>
              <a:rPr lang="en-US" sz="1400" b="1" dirty="0" smtClean="0"/>
              <a:t> per la </a:t>
            </a:r>
            <a:r>
              <a:rPr lang="en-US" sz="1400" b="1" dirty="0" err="1" smtClean="0"/>
              <a:t>sicurezza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dati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aziendali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Assintel</a:t>
            </a:r>
            <a:r>
              <a:rPr lang="en-US" sz="1400" b="1" dirty="0" smtClean="0"/>
              <a:t> 2017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Aggiornamento dei sistemi1/2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icone centrali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514350" y="1890589"/>
            <a:ext cx="44577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Essenziali aggiornamenti</a:t>
            </a:r>
          </a:p>
          <a:p>
            <a:r>
              <a:rPr lang="it-IT" sz="2200" dirty="0" smtClean="0">
                <a:cs typeface="Arial" charset="0"/>
              </a:rPr>
              <a:t> periodici </a:t>
            </a:r>
            <a:br>
              <a:rPr lang="it-IT" sz="2200" dirty="0" smtClean="0">
                <a:cs typeface="Arial" charset="0"/>
              </a:rPr>
            </a:br>
            <a:endParaRPr lang="it-IT" sz="2200" dirty="0" smtClean="0">
              <a:cs typeface="Arial" charset="0"/>
            </a:endParaRPr>
          </a:p>
          <a:p>
            <a:r>
              <a:rPr lang="it-IT" sz="2200" dirty="0" smtClean="0">
                <a:cs typeface="Arial" charset="0"/>
              </a:rPr>
              <a:t>Se fatti da un esperto, si evitano eventuali problemi (conflitti ecc)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931880" y="4709989"/>
            <a:ext cx="4173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SW/SO aggiornati sono più resistenti ad attacchi  di hacker e </a:t>
            </a:r>
            <a:r>
              <a:rPr lang="it-IT" sz="2200" dirty="0" err="1" smtClean="0">
                <a:cs typeface="Arial" charset="0"/>
              </a:rPr>
              <a:t>sw</a:t>
            </a:r>
            <a:r>
              <a:rPr lang="it-IT" sz="2200" dirty="0" smtClean="0">
                <a:cs typeface="Arial" charset="0"/>
              </a:rPr>
              <a:t> maligni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7641108" y="4065095"/>
            <a:ext cx="340842" cy="3354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459258" y="4648200"/>
            <a:ext cx="359892" cy="400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4667576" y="28580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7698258" y="1695451"/>
            <a:ext cx="378942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49" name="Rettangolo 448"/>
          <p:cNvSpPr/>
          <p:nvPr/>
        </p:nvSpPr>
        <p:spPr>
          <a:xfrm>
            <a:off x="2952750" y="613670"/>
            <a:ext cx="615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FF"/>
                </a:solidFill>
                <a:latin typeface="Tempus Sans ITC" pitchFamily="82" charset="0"/>
                <a:cs typeface="Gisha" panose="020B0502040204020203" pitchFamily="34" charset="-79"/>
              </a:rPr>
              <a:t>Sicurezza in pratica</a:t>
            </a:r>
            <a:endParaRPr lang="it-IT" sz="2000" b="1" dirty="0">
              <a:solidFill>
                <a:srgbClr val="FFFFFF"/>
              </a:solidFill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62" name="Rettangolo arrotondato 61"/>
          <p:cNvSpPr/>
          <p:nvPr/>
        </p:nvSpPr>
        <p:spPr>
          <a:xfrm>
            <a:off x="3734126" y="2647950"/>
            <a:ext cx="304474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1052684">
            <a:off x="4038860" y="1909771"/>
            <a:ext cx="2716023" cy="184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219321">
            <a:off x="4925531" y="2397615"/>
            <a:ext cx="2718510" cy="213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105400" y="3886200"/>
            <a:ext cx="1276350" cy="110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2" descr="Risultati immagini per icona laptop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447800"/>
            <a:ext cx="10096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tangolo arrotondato 29"/>
          <p:cNvSpPr/>
          <p:nvPr/>
        </p:nvSpPr>
        <p:spPr>
          <a:xfrm>
            <a:off x="400376" y="150546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7446980" y="2023939"/>
            <a:ext cx="41735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Passare alle nuove versioni di SW/SO …</a:t>
            </a:r>
          </a:p>
          <a:p>
            <a:endParaRPr lang="it-IT" sz="2200" dirty="0" smtClean="0">
              <a:cs typeface="Arial" charset="0"/>
            </a:endParaRPr>
          </a:p>
          <a:p>
            <a:endParaRPr lang="it-IT" sz="2200" dirty="0" smtClean="0">
              <a:cs typeface="Arial" charset="0"/>
            </a:endParaRPr>
          </a:p>
          <a:p>
            <a:endParaRPr lang="it-IT" sz="2200" dirty="0" smtClean="0">
              <a:cs typeface="Arial" charset="0"/>
            </a:endParaRPr>
          </a:p>
          <a:p>
            <a:endParaRPr lang="it-IT" sz="2200" dirty="0" smtClean="0">
              <a:cs typeface="Arial" charset="0"/>
            </a:endParaRPr>
          </a:p>
          <a:p>
            <a:endParaRPr lang="it-IT" sz="2200" dirty="0" smtClean="0">
              <a:cs typeface="Arial" charset="0"/>
            </a:endParaRPr>
          </a:p>
          <a:p>
            <a:r>
              <a:rPr lang="it-IT" sz="2200" dirty="0" smtClean="0">
                <a:cs typeface="Arial" charset="0"/>
              </a:rPr>
              <a:t>… altrimenti  si dovrà sempre convivere con i vecchi errori  eventualmente presenti,</a:t>
            </a:r>
          </a:p>
          <a:p>
            <a:r>
              <a:rPr lang="it-IT" sz="2200" dirty="0" smtClean="0">
                <a:cs typeface="Arial" charset="0"/>
              </a:rPr>
              <a:t>non più gestibili dalla casa madre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4305626" y="6482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Aggiornamento dei sistemi 2/2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icone centrali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38150" y="1833439"/>
            <a:ext cx="44577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Aggiornare tutte le</a:t>
            </a:r>
            <a:br>
              <a:rPr lang="it-IT" sz="2200" dirty="0" smtClean="0">
                <a:cs typeface="Arial" charset="0"/>
              </a:rPr>
            </a:br>
            <a:r>
              <a:rPr lang="it-IT" sz="2200" dirty="0" smtClean="0">
                <a:cs typeface="Arial" charset="0"/>
              </a:rPr>
              <a:t>periferiche, non solo PC e server</a:t>
            </a:r>
            <a:br>
              <a:rPr lang="it-IT" sz="2200" dirty="0" smtClean="0">
                <a:cs typeface="Arial" charset="0"/>
              </a:rPr>
            </a:br>
            <a:endParaRPr lang="it-IT" sz="2200" dirty="0" smtClean="0">
              <a:cs typeface="Arial" charset="0"/>
            </a:endParaRPr>
          </a:p>
          <a:p>
            <a:r>
              <a:rPr lang="it-IT" sz="2200" i="1" dirty="0" smtClean="0">
                <a:cs typeface="Arial" charset="0"/>
              </a:rPr>
              <a:t>Firewall, </a:t>
            </a:r>
            <a:r>
              <a:rPr lang="it-IT" sz="2200" i="1" dirty="0" err="1" smtClean="0">
                <a:cs typeface="Arial" charset="0"/>
              </a:rPr>
              <a:t>switch</a:t>
            </a:r>
            <a:r>
              <a:rPr lang="it-IT" sz="2200" i="1" dirty="0" smtClean="0">
                <a:cs typeface="Arial" charset="0"/>
              </a:rPr>
              <a:t>, apparati di videosorveglianza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1983258" y="5703395"/>
            <a:ext cx="340842" cy="3354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564908" y="2971800"/>
            <a:ext cx="359892" cy="400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4667576" y="28580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7431558" y="1543051"/>
            <a:ext cx="378942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49" name="Rettangolo 448"/>
          <p:cNvSpPr/>
          <p:nvPr/>
        </p:nvSpPr>
        <p:spPr>
          <a:xfrm>
            <a:off x="2952750" y="613670"/>
            <a:ext cx="615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FF"/>
                </a:solidFill>
                <a:latin typeface="Tempus Sans ITC" pitchFamily="82" charset="0"/>
                <a:cs typeface="Gisha" panose="020B0502040204020203" pitchFamily="34" charset="-79"/>
              </a:rPr>
              <a:t>Sicurezza in pratica</a:t>
            </a:r>
            <a:endParaRPr lang="it-IT" sz="2000" b="1" dirty="0">
              <a:solidFill>
                <a:srgbClr val="FFFFFF"/>
              </a:solidFill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62" name="Rettangolo arrotondato 61"/>
          <p:cNvSpPr/>
          <p:nvPr/>
        </p:nvSpPr>
        <p:spPr>
          <a:xfrm>
            <a:off x="3105476" y="3829050"/>
            <a:ext cx="304474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1052684">
            <a:off x="4038860" y="1909771"/>
            <a:ext cx="2716023" cy="184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5064">
            <a:off x="4715981" y="2492864"/>
            <a:ext cx="2718510" cy="213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5372100" y="4229100"/>
            <a:ext cx="1276350" cy="110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2" descr="Risultati immagini per icona laptop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466850"/>
            <a:ext cx="10096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tangolo arrotondato 29"/>
          <p:cNvSpPr/>
          <p:nvPr/>
        </p:nvSpPr>
        <p:spPr>
          <a:xfrm>
            <a:off x="228926" y="16007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7829550" y="1653600"/>
            <a:ext cx="3962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Sistemi antintrusione, antivirus, antispam</a:t>
            </a:r>
          </a:p>
          <a:p>
            <a:r>
              <a:rPr lang="it-IT" sz="2200" dirty="0" smtClean="0">
                <a:cs typeface="Arial" charset="0"/>
              </a:rPr>
              <a:t>inutili senza aggiornamento</a:t>
            </a:r>
          </a:p>
          <a:p>
            <a:endParaRPr lang="it-IT" sz="2200" dirty="0" smtClean="0">
              <a:cs typeface="Arial" charset="0"/>
            </a:endParaRPr>
          </a:p>
          <a:p>
            <a:r>
              <a:rPr lang="it-IT" sz="2200" i="1" dirty="0" smtClean="0">
                <a:cs typeface="Arial" charset="0"/>
              </a:rPr>
              <a:t>Minacce dalla  Rete cambiano in continuazione</a:t>
            </a:r>
          </a:p>
          <a:p>
            <a:endParaRPr lang="it-IT" sz="2200" i="1" dirty="0" smtClean="0">
              <a:cs typeface="Arial" charset="0"/>
            </a:endParaRPr>
          </a:p>
          <a:p>
            <a:endParaRPr lang="it-IT" sz="2200" i="1" dirty="0" smtClean="0">
              <a:cs typeface="Arial" charset="0"/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4305626" y="6482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2461987" y="5644634"/>
            <a:ext cx="7617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 smtClean="0">
                <a:cs typeface="Arial" charset="0"/>
              </a:rPr>
              <a:t>Affidarsi a personale con specifiche competenze!</a:t>
            </a:r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0852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" y="0"/>
            <a:ext cx="11558194" cy="188914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Proteggersi dai codici maligni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lum bright="30000" contrast="10000"/>
          </a:blip>
          <a:stretch>
            <a:fillRect/>
          </a:stretch>
        </p:blipFill>
        <p:spPr bwMode="auto">
          <a:xfrm rot="5400000">
            <a:off x="6664539" y="1345780"/>
            <a:ext cx="6287572" cy="473686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 tabella vuota</a:t>
            </a:r>
          </a:p>
          <a:p>
            <a:endParaRPr lang="it-IT" sz="1400" dirty="0" smtClean="0"/>
          </a:p>
          <a:p>
            <a:r>
              <a:rPr lang="it-IT" sz="1400" dirty="0" smtClean="0"/>
              <a:t>In </a:t>
            </a:r>
            <a:r>
              <a:rPr lang="it-IT" sz="1400" dirty="0" err="1" smtClean="0"/>
              <a:t>sync</a:t>
            </a:r>
            <a:r>
              <a:rPr lang="it-IT" sz="1400" dirty="0" smtClean="0"/>
              <a:t> con 2 compaiono in rapida </a:t>
            </a:r>
            <a:r>
              <a:rPr lang="it-IT" sz="1400" dirty="0" err="1" smtClean="0"/>
              <a:t>dequenza</a:t>
            </a:r>
            <a:r>
              <a:rPr lang="it-IT" sz="1400" dirty="0" smtClean="0"/>
              <a:t> tutti i nomi dei </a:t>
            </a:r>
            <a:r>
              <a:rPr lang="it-IT" sz="1400" dirty="0" err="1" smtClean="0"/>
              <a:t>malware</a:t>
            </a:r>
            <a:endParaRPr lang="it-IT" sz="1400" dirty="0" smtClean="0"/>
          </a:p>
          <a:p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>
                <a:hlinkClick r:id="rId4"/>
              </a:rPr>
              <a:t>https://unsplash.com/photos/iar-afB0QQw</a:t>
            </a:r>
            <a:endParaRPr lang="it-IT" sz="1400" dirty="0" smtClean="0"/>
          </a:p>
          <a:p>
            <a:r>
              <a:rPr lang="it-IT" sz="1400" dirty="0" err="1" smtClean="0"/>
              <a:t>Lumin</a:t>
            </a:r>
            <a:r>
              <a:rPr lang="it-IT" sz="1400" dirty="0" smtClean="0"/>
              <a:t> più 30</a:t>
            </a:r>
          </a:p>
          <a:p>
            <a:r>
              <a:rPr lang="it-IT" sz="1400" dirty="0" smtClean="0"/>
              <a:t>Contrasto meno 10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3" name="Rettangolo arrotondato 42"/>
          <p:cNvSpPr/>
          <p:nvPr/>
        </p:nvSpPr>
        <p:spPr>
          <a:xfrm>
            <a:off x="6195367" y="539333"/>
            <a:ext cx="338783" cy="2798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graphicFrame>
        <p:nvGraphicFramePr>
          <p:cNvPr id="27" name="Tabella 26"/>
          <p:cNvGraphicFramePr>
            <a:graphicFrameLocks noGrp="1"/>
          </p:cNvGraphicFramePr>
          <p:nvPr/>
        </p:nvGraphicFramePr>
        <p:xfrm>
          <a:off x="190500" y="1274517"/>
          <a:ext cx="7486649" cy="546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8336">
                <a:tc>
                  <a:txBody>
                    <a:bodyPr/>
                    <a:lstStyle/>
                    <a:p>
                      <a:pPr algn="l"/>
                      <a:r>
                        <a:rPr lang="it-IT" sz="1800" b="1" baseline="0" dirty="0" smtClean="0">
                          <a:solidFill>
                            <a:schemeClr val="tx1"/>
                          </a:solidFill>
                        </a:rPr>
                        <a:t>Virus (programmi pirata)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Infettano programmi installati sul </a:t>
                      </a:r>
                      <a:r>
                        <a:rPr lang="it-IT" sz="1800" b="0" dirty="0" err="1" smtClean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 e si replicano causando danni più o meno direttamente visibili.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baseline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avalli di Troia (</a:t>
                      </a:r>
                      <a:r>
                        <a:rPr lang="it-IT" sz="1800" b="1" dirty="0" err="1" smtClean="0">
                          <a:solidFill>
                            <a:schemeClr val="tx1"/>
                          </a:solidFill>
                        </a:rPr>
                        <a:t>Trojan</a:t>
                      </a: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it-IT" sz="1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Vengono nascosti in altri programmi normalmente scaricati dall'utente. Installano codice maligno che apre la strada ad attacchi 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8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Porte  di servizio (</a:t>
                      </a:r>
                      <a:r>
                        <a:rPr lang="it-IT" sz="1800" b="1" dirty="0" err="1" smtClean="0">
                          <a:solidFill>
                            <a:schemeClr val="tx1"/>
                          </a:solidFill>
                        </a:rPr>
                        <a:t>Backdoor</a:t>
                      </a: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Creano un</a:t>
                      </a: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canale di accesso al computer attaccato, così</a:t>
                      </a: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le misure di sicurezza sono vanificate e viene preso il controllo della macchina.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3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Programmi spia (</a:t>
                      </a:r>
                      <a:r>
                        <a:rPr lang="it-IT" sz="1800" b="1" dirty="0" err="1" smtClean="0">
                          <a:solidFill>
                            <a:schemeClr val="tx1"/>
                          </a:solidFill>
                        </a:rPr>
                        <a:t>Spyware</a:t>
                      </a: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Registrano le attività dell'utente per poi inviare</a:t>
                      </a: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 i dati</a:t>
                      </a: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 a qualcuno,</a:t>
                      </a:r>
                      <a:r>
                        <a:rPr lang="it-IT" sz="1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a scopo di lucro.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483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Intercettori della  tastiera (</a:t>
                      </a:r>
                      <a:r>
                        <a:rPr lang="it-IT" sz="1800" b="1" dirty="0" err="1" smtClean="0">
                          <a:solidFill>
                            <a:schemeClr val="tx1"/>
                          </a:solidFill>
                        </a:rPr>
                        <a:t>Keylogger</a:t>
                      </a:r>
                      <a:r>
                        <a:rPr lang="it-IT" sz="1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it-IT" sz="1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dirty="0" smtClean="0">
                          <a:solidFill>
                            <a:schemeClr val="tx1"/>
                          </a:solidFill>
                        </a:rPr>
                        <a:t>Tracciano tutto quello che viene digitato dall’utente e lo inviano all’esterno.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866D">
                        <a:alpha val="3882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Rettangolo 30"/>
          <p:cNvSpPr/>
          <p:nvPr/>
        </p:nvSpPr>
        <p:spPr>
          <a:xfrm>
            <a:off x="438150" y="671389"/>
            <a:ext cx="7715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cs typeface="Arial" charset="0"/>
              </a:rPr>
              <a:t>SW Creati appositamente per diffondersi e causare danni</a:t>
            </a:r>
            <a:endParaRPr lang="it-IT" sz="2000" b="1" i="1" dirty="0" smtClean="0">
              <a:cs typeface="Arial" charset="0"/>
            </a:endParaRPr>
          </a:p>
        </p:txBody>
      </p:sp>
      <p:sp>
        <p:nvSpPr>
          <p:cNvPr id="36" name="Rettangolo arrotondato 35"/>
          <p:cNvSpPr/>
          <p:nvPr/>
        </p:nvSpPr>
        <p:spPr>
          <a:xfrm flipH="1">
            <a:off x="-140403" y="776224"/>
            <a:ext cx="476250" cy="590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7148423" y="1661611"/>
            <a:ext cx="828853" cy="4719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>
            <a:lum bright="20000"/>
          </a:blip>
          <a:srcRect r="4190"/>
          <a:stretch>
            <a:fillRect/>
          </a:stretch>
        </p:blipFill>
        <p:spPr bwMode="auto">
          <a:xfrm>
            <a:off x="0" y="3515603"/>
            <a:ext cx="6343649" cy="334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38100" y="41910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533400" y="716363"/>
            <a:ext cx="499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Evitare comportamenti a rischio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38100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Proteggersi dai codici maligni 2/2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lum bright="20000"/>
          </a:blip>
          <a:stretch>
            <a:fillRect/>
          </a:stretch>
        </p:blipFill>
        <p:spPr bwMode="auto">
          <a:xfrm>
            <a:off x="6381750" y="495300"/>
            <a:ext cx="5772150" cy="3257550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 ricolorate</a:t>
            </a:r>
            <a:endParaRPr lang="it-IT" sz="1400" b="1" dirty="0"/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>
                <a:hlinkClick r:id="rId5"/>
              </a:rPr>
              <a:t>https://unsplash.com/photos/vdWewqfr_V0</a:t>
            </a:r>
            <a:r>
              <a:rPr lang="it-IT" sz="1400" dirty="0" smtClean="0"/>
              <a:t>   </a:t>
            </a:r>
            <a:r>
              <a:rPr lang="it-IT" sz="1400" dirty="0" err="1" smtClean="0"/>
              <a:t>lum</a:t>
            </a:r>
            <a:r>
              <a:rPr lang="it-IT" sz="1400" dirty="0" smtClean="0"/>
              <a:t> +20</a:t>
            </a:r>
          </a:p>
          <a:p>
            <a:endParaRPr lang="it-IT" sz="1400" dirty="0" smtClean="0"/>
          </a:p>
          <a:p>
            <a:r>
              <a:rPr lang="it-IT" sz="1400" dirty="0" smtClean="0"/>
              <a:t>https://unsplash.com/photos/gp8BLyaTaA0</a:t>
            </a:r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tangolo arrotondato 49"/>
          <p:cNvSpPr/>
          <p:nvPr/>
        </p:nvSpPr>
        <p:spPr>
          <a:xfrm>
            <a:off x="5852497" y="719912"/>
            <a:ext cx="391916" cy="3579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11029950" y="3734704"/>
            <a:ext cx="247650" cy="361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857250" y="1455003"/>
            <a:ext cx="49339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Navigare su siti non sicuri, aprire allegati da mail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Scaricare  programmi di dubbia provenienza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Navigare su </a:t>
            </a:r>
            <a:r>
              <a:rPr lang="it-IT" sz="2000" dirty="0" err="1" smtClean="0">
                <a:cs typeface="Arial" charset="0"/>
              </a:rPr>
              <a:t>pc</a:t>
            </a:r>
            <a:r>
              <a:rPr lang="it-IT" sz="2000" dirty="0" smtClean="0">
                <a:cs typeface="Arial" charset="0"/>
              </a:rPr>
              <a:t> con </a:t>
            </a:r>
            <a:r>
              <a:rPr lang="it-IT" sz="2000" dirty="0" err="1" smtClean="0">
                <a:cs typeface="Arial" charset="0"/>
              </a:rPr>
              <a:t>sw</a:t>
            </a:r>
            <a:r>
              <a:rPr lang="it-IT" sz="2000" dirty="0" smtClean="0">
                <a:cs typeface="Arial" charset="0"/>
              </a:rPr>
              <a:t> vecchio/non aggiornato</a:t>
            </a:r>
          </a:p>
        </p:txBody>
      </p:sp>
      <p:sp>
        <p:nvSpPr>
          <p:cNvPr id="30" name="Rettangolo arrotondato 29"/>
          <p:cNvSpPr/>
          <p:nvPr/>
        </p:nvSpPr>
        <p:spPr>
          <a:xfrm>
            <a:off x="0" y="2010900"/>
            <a:ext cx="702032" cy="446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dirty="0"/>
          </a:p>
        </p:txBody>
      </p:sp>
      <p:sp>
        <p:nvSpPr>
          <p:cNvPr id="32" name="Rettangolo 31"/>
          <p:cNvSpPr/>
          <p:nvPr/>
        </p:nvSpPr>
        <p:spPr>
          <a:xfrm>
            <a:off x="6858001" y="4217253"/>
            <a:ext cx="48196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cs typeface="Arial" charset="0"/>
              </a:rPr>
              <a:t>Antivirus </a:t>
            </a:r>
            <a:r>
              <a:rPr lang="it-IT" sz="2000" dirty="0" smtClean="0">
                <a:cs typeface="Arial" charset="0"/>
              </a:rPr>
              <a:t>e</a:t>
            </a:r>
            <a:r>
              <a:rPr lang="it-IT" sz="2000" b="1" dirty="0" smtClean="0">
                <a:cs typeface="Arial" charset="0"/>
              </a:rPr>
              <a:t> </a:t>
            </a:r>
            <a:r>
              <a:rPr lang="it-IT" sz="2000" i="1" dirty="0" smtClean="0">
                <a:cs typeface="Arial" charset="0"/>
              </a:rPr>
              <a:t>firewall</a:t>
            </a:r>
          </a:p>
          <a:p>
            <a:r>
              <a:rPr lang="it-IT" sz="2000" dirty="0" smtClean="0">
                <a:cs typeface="Arial" charset="0"/>
              </a:rPr>
              <a:t>(i sistemi operativi hanno firewall in dotazione)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In Rete, meglio un firewall unico  a gestione centralizzata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Sistemi antintrusione</a:t>
            </a:r>
          </a:p>
        </p:txBody>
      </p:sp>
      <p:sp>
        <p:nvSpPr>
          <p:cNvPr id="42" name="Rettangolo arrotondato 41"/>
          <p:cNvSpPr/>
          <p:nvPr/>
        </p:nvSpPr>
        <p:spPr>
          <a:xfrm>
            <a:off x="11372850" y="4515754"/>
            <a:ext cx="571500" cy="4562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6-8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124701" y="3764363"/>
            <a:ext cx="412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Proteggere la macchina, con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7" name="Ovale 26"/>
          <p:cNvSpPr/>
          <p:nvPr/>
        </p:nvSpPr>
        <p:spPr>
          <a:xfrm>
            <a:off x="5581650" y="1028700"/>
            <a:ext cx="1733550" cy="1619250"/>
          </a:xfrm>
          <a:prstGeom prst="ellipse">
            <a:avLst/>
          </a:prstGeom>
          <a:solidFill>
            <a:schemeClr val="tx1">
              <a:alpha val="69020"/>
            </a:schemeClr>
          </a:solidFill>
          <a:ln w="57150">
            <a:solidFill>
              <a:srgbClr val="426B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3" name="Picture 12" descr="Risultati immagini per icona laptop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1524000"/>
            <a:ext cx="1009650" cy="80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Immagine correlata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5177">
            <a:off x="6369082" y="1139104"/>
            <a:ext cx="803599" cy="80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ttangolo arrotondato 34"/>
          <p:cNvSpPr/>
          <p:nvPr/>
        </p:nvSpPr>
        <p:spPr>
          <a:xfrm>
            <a:off x="442297" y="796112"/>
            <a:ext cx="391916" cy="3579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il sito web aziendale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icone centrali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438150" y="1909639"/>
            <a:ext cx="44577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Valutazione rischi specifici</a:t>
            </a:r>
          </a:p>
          <a:p>
            <a:r>
              <a:rPr lang="it-IT" sz="2200" dirty="0" smtClean="0">
                <a:cs typeface="Arial" charset="0"/>
                <a:sym typeface="Wingdings" pitchFamily="2" charset="2"/>
              </a:rPr>
              <a:t> </a:t>
            </a:r>
            <a:r>
              <a:rPr lang="it-IT" dirty="0" smtClean="0">
                <a:cs typeface="Arial" charset="0"/>
                <a:sym typeface="Wingdings" pitchFamily="2" charset="2"/>
              </a:rPr>
              <a:t>Criticità del sito, del’applicazione e dei dati</a:t>
            </a:r>
            <a:r>
              <a:rPr lang="it-IT" sz="2200" dirty="0" smtClean="0">
                <a:cs typeface="Arial" charset="0"/>
              </a:rPr>
              <a:t/>
            </a:r>
            <a:br>
              <a:rPr lang="it-IT" sz="2200" dirty="0" smtClean="0">
                <a:cs typeface="Arial" charset="0"/>
              </a:rPr>
            </a:br>
            <a:endParaRPr lang="it-IT" sz="2200" dirty="0" smtClean="0">
              <a:cs typeface="Arial" charset="0"/>
            </a:endParaRPr>
          </a:p>
          <a:p>
            <a:r>
              <a:rPr lang="it-IT" sz="2200" dirty="0" smtClean="0">
                <a:cs typeface="Arial" charset="0"/>
              </a:rPr>
              <a:t>Provider affidabile, software sicuri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1106958" y="5665295"/>
            <a:ext cx="340842" cy="3354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564908" y="2971800"/>
            <a:ext cx="359892" cy="400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4210376" y="20198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7431558" y="1543051"/>
            <a:ext cx="378942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49" name="Rettangolo 448"/>
          <p:cNvSpPr/>
          <p:nvPr/>
        </p:nvSpPr>
        <p:spPr>
          <a:xfrm>
            <a:off x="2857500" y="670820"/>
            <a:ext cx="6210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FF"/>
                </a:solidFill>
                <a:latin typeface="Tempus Sans ITC" pitchFamily="82" charset="0"/>
                <a:cs typeface="Gisha" panose="020B0502040204020203" pitchFamily="34" charset="-79"/>
              </a:rPr>
              <a:t>Un sito sicuro:</a:t>
            </a:r>
          </a:p>
          <a:p>
            <a:pPr algn="ctr"/>
            <a:r>
              <a:rPr lang="it-IT" sz="2000" b="1" dirty="0" smtClean="0">
                <a:solidFill>
                  <a:srgbClr val="FFFFFF"/>
                </a:solidFill>
                <a:latin typeface="Tempus Sans ITC" pitchFamily="82" charset="0"/>
                <a:cs typeface="Gisha" panose="020B0502040204020203" pitchFamily="34" charset="-79"/>
              </a:rPr>
              <a:t>importante per azienda e clienti</a:t>
            </a:r>
            <a:endParaRPr lang="it-IT" sz="2000" b="1" dirty="0">
              <a:solidFill>
                <a:srgbClr val="FFFFFF"/>
              </a:solidFill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62" name="Rettangolo arrotondato 61"/>
          <p:cNvSpPr/>
          <p:nvPr/>
        </p:nvSpPr>
        <p:spPr>
          <a:xfrm>
            <a:off x="76200" y="3314700"/>
            <a:ext cx="304474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1052684">
            <a:off x="4839493" y="2074248"/>
            <a:ext cx="2364486" cy="243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2" descr="Risultati immagini per icona laptop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4216109"/>
            <a:ext cx="800100" cy="6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tangolo arrotondato 29"/>
          <p:cNvSpPr/>
          <p:nvPr/>
        </p:nvSpPr>
        <p:spPr>
          <a:xfrm>
            <a:off x="228926" y="16007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7829550" y="1653600"/>
            <a:ext cx="396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err="1" smtClean="0">
                <a:cs typeface="Arial" charset="0"/>
              </a:rPr>
              <a:t>Cookies</a:t>
            </a:r>
            <a:r>
              <a:rPr lang="it-IT" sz="2200" dirty="0" smtClean="0">
                <a:cs typeface="Arial" charset="0"/>
              </a:rPr>
              <a:t> di navigazione da crittografare se contengono dati sensibili</a:t>
            </a:r>
          </a:p>
          <a:p>
            <a:endParaRPr lang="it-IT" sz="2200" dirty="0" smtClean="0">
              <a:cs typeface="Arial" charset="0"/>
            </a:endParaRPr>
          </a:p>
          <a:p>
            <a:endParaRPr lang="it-IT" sz="2200" i="1" dirty="0" smtClean="0">
              <a:cs typeface="Arial" charset="0"/>
            </a:endParaRPr>
          </a:p>
          <a:p>
            <a:r>
              <a:rPr lang="it-IT" sz="2200" dirty="0" smtClean="0">
                <a:cs typeface="Arial" charset="0"/>
              </a:rPr>
              <a:t>Privilegi  di accesso in base a  effettivo ruolo  dell’utente</a:t>
            </a:r>
          </a:p>
          <a:p>
            <a:endParaRPr lang="it-IT" sz="2200" i="1" dirty="0" smtClean="0">
              <a:cs typeface="Arial" charset="0"/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3238500" y="800100"/>
            <a:ext cx="78105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1 - 2</a:t>
            </a:r>
            <a:endParaRPr lang="it-IT" sz="1600" dirty="0"/>
          </a:p>
        </p:txBody>
      </p:sp>
      <p:sp>
        <p:nvSpPr>
          <p:cNvPr id="33" name="Rettangolo 32"/>
          <p:cNvSpPr/>
          <p:nvPr/>
        </p:nvSpPr>
        <p:spPr>
          <a:xfrm>
            <a:off x="590550" y="4576639"/>
            <a:ext cx="4457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Aggiornamento del CMS del sito </a:t>
            </a:r>
            <a:r>
              <a:rPr lang="it-IT" sz="2200" dirty="0" smtClean="0">
                <a:cs typeface="Arial" charset="0"/>
                <a:sym typeface="Wingdings" pitchFamily="2" charset="2"/>
              </a:rPr>
              <a:t> </a:t>
            </a:r>
            <a:r>
              <a:rPr lang="it-IT" sz="2200" dirty="0" smtClean="0">
                <a:cs typeface="Arial" charset="0"/>
              </a:rPr>
              <a:t>minor vulnerabilità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285750" y="4400550"/>
            <a:ext cx="304474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7105650" y="4614739"/>
            <a:ext cx="4457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Autenticazione con password , crittografia e memorizzazione delle informazioni di accesso</a:t>
            </a:r>
          </a:p>
        </p:txBody>
      </p:sp>
      <p:sp>
        <p:nvSpPr>
          <p:cNvPr id="36" name="Rettangolo arrotondato 35"/>
          <p:cNvSpPr/>
          <p:nvPr/>
        </p:nvSpPr>
        <p:spPr>
          <a:xfrm>
            <a:off x="7124700" y="4343400"/>
            <a:ext cx="361950" cy="323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1657350" y="5891089"/>
            <a:ext cx="91630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Tracciamento della navigazione di utenti autenticati (ID univoco)</a:t>
            </a:r>
          </a:p>
        </p:txBody>
      </p:sp>
      <p:pic>
        <p:nvPicPr>
          <p:cNvPr id="38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0354">
            <a:off x="4718690" y="3397591"/>
            <a:ext cx="701148" cy="7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Immagine correlat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0307">
            <a:off x="4557465" y="2459268"/>
            <a:ext cx="491845" cy="50335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isultati immagini per maestra icona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22" y="3476551"/>
            <a:ext cx="683928" cy="6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219A0911-E806-4C35-83E8-F1CBBF9E6C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1" y="1676400"/>
            <a:ext cx="781050" cy="733021"/>
          </a:xfrm>
          <a:prstGeom prst="rect">
            <a:avLst/>
          </a:prstGeom>
        </p:spPr>
      </p:pic>
      <p:pic>
        <p:nvPicPr>
          <p:cNvPr id="44" name="Picture 6" descr="Risultati immagini per cellulare icon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392" y="2409832"/>
            <a:ext cx="666301" cy="6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e 45"/>
          <p:cNvSpPr/>
          <p:nvPr/>
        </p:nvSpPr>
        <p:spPr>
          <a:xfrm>
            <a:off x="5581650" y="2686050"/>
            <a:ext cx="1181100" cy="9525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B01513"/>
                </a:solidFill>
                <a:latin typeface="Tempus Sans ITC" pitchFamily="82" charset="0"/>
                <a:cs typeface="Gisha" panose="020B0502040204020203" pitchFamily="34" charset="-79"/>
              </a:rPr>
              <a:t>Sito</a:t>
            </a:r>
            <a:br>
              <a:rPr lang="it-IT" b="1" dirty="0" smtClean="0">
                <a:solidFill>
                  <a:srgbClr val="B01513"/>
                </a:solidFill>
                <a:latin typeface="Tempus Sans ITC" pitchFamily="82" charset="0"/>
                <a:cs typeface="Gisha" panose="020B0502040204020203" pitchFamily="34" charset="-79"/>
              </a:rPr>
            </a:br>
            <a:r>
              <a:rPr lang="it-IT" b="1" dirty="0" smtClean="0">
                <a:solidFill>
                  <a:srgbClr val="B01513"/>
                </a:solidFill>
                <a:latin typeface="Tempus Sans ITC" pitchFamily="82" charset="0"/>
                <a:cs typeface="Gisha" panose="020B0502040204020203" pitchFamily="34" charset="-79"/>
              </a:rPr>
              <a:t>Web </a:t>
            </a:r>
            <a:endParaRPr lang="it-IT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il sito web aziendale 2/2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icone centrali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590550" y="1909639"/>
            <a:ext cx="44577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b="1" dirty="0" smtClean="0">
                <a:cs typeface="Arial" charset="0"/>
              </a:rPr>
              <a:t>Input</a:t>
            </a:r>
            <a:r>
              <a:rPr lang="it-IT" sz="2200" dirty="0" smtClean="0">
                <a:cs typeface="Arial" charset="0"/>
              </a:rPr>
              <a:t>: deve essere validato e filtrato</a:t>
            </a:r>
            <a:br>
              <a:rPr lang="it-IT" sz="2200" dirty="0" smtClean="0">
                <a:cs typeface="Arial" charset="0"/>
              </a:rPr>
            </a:br>
            <a:endParaRPr lang="it-IT" sz="2200" dirty="0" smtClean="0">
              <a:cs typeface="Arial" charset="0"/>
            </a:endParaRPr>
          </a:p>
          <a:p>
            <a:r>
              <a:rPr lang="it-IT" sz="2200" b="1" dirty="0" smtClean="0">
                <a:cs typeface="Arial" charset="0"/>
              </a:rPr>
              <a:t>Output</a:t>
            </a:r>
            <a:r>
              <a:rPr lang="it-IT" sz="2200" dirty="0" smtClean="0">
                <a:cs typeface="Arial" charset="0"/>
              </a:rPr>
              <a:t>:  deve essere controllato</a:t>
            </a:r>
          </a:p>
          <a:p>
            <a:r>
              <a:rPr lang="it-IT" dirty="0" smtClean="0">
                <a:cs typeface="Arial" charset="0"/>
                <a:sym typeface="Wingdings" pitchFamily="2" charset="2"/>
              </a:rPr>
              <a:t> </a:t>
            </a:r>
            <a:r>
              <a:rPr lang="it-IT" dirty="0" smtClean="0">
                <a:cs typeface="Arial" charset="0"/>
              </a:rPr>
              <a:t>presenta dati/codice errati?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2650008" y="5779595"/>
            <a:ext cx="340842" cy="3354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469658" y="3295650"/>
            <a:ext cx="359892" cy="400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5162876" y="173406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7431558" y="1543051"/>
            <a:ext cx="378942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49" name="Rettangolo 448"/>
          <p:cNvSpPr/>
          <p:nvPr/>
        </p:nvSpPr>
        <p:spPr>
          <a:xfrm>
            <a:off x="2857500" y="670820"/>
            <a:ext cx="6210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FF"/>
                </a:solidFill>
                <a:latin typeface="Tempus Sans ITC" pitchFamily="82" charset="0"/>
                <a:cs typeface="Gisha" panose="020B0502040204020203" pitchFamily="34" charset="-79"/>
              </a:rPr>
              <a:t>Un sito sicuro:</a:t>
            </a:r>
          </a:p>
          <a:p>
            <a:pPr algn="ctr"/>
            <a:r>
              <a:rPr lang="it-IT" sz="2000" b="1" dirty="0" smtClean="0">
                <a:solidFill>
                  <a:srgbClr val="FFFFFF"/>
                </a:solidFill>
                <a:latin typeface="Tempus Sans ITC" pitchFamily="82" charset="0"/>
                <a:cs typeface="Gisha" panose="020B0502040204020203" pitchFamily="34" charset="-79"/>
              </a:rPr>
              <a:t>importante per azienda e clienti</a:t>
            </a:r>
            <a:endParaRPr lang="it-IT" sz="2000" b="1" dirty="0">
              <a:solidFill>
                <a:srgbClr val="FFFFFF"/>
              </a:solidFill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62" name="Rettangolo arrotondato 61"/>
          <p:cNvSpPr/>
          <p:nvPr/>
        </p:nvSpPr>
        <p:spPr>
          <a:xfrm>
            <a:off x="152400" y="3028950"/>
            <a:ext cx="43815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1052684">
            <a:off x="4839493" y="2074248"/>
            <a:ext cx="2364486" cy="243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12" descr="Risultati immagini per icona laptop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178009"/>
            <a:ext cx="800100" cy="6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tangolo arrotondato 29"/>
          <p:cNvSpPr/>
          <p:nvPr/>
        </p:nvSpPr>
        <p:spPr>
          <a:xfrm>
            <a:off x="152400" y="1924568"/>
            <a:ext cx="381000" cy="3042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7829550" y="1653600"/>
            <a:ext cx="401955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I messaggi di errore non devono “svelare” informazioni  sul sistema!</a:t>
            </a:r>
          </a:p>
          <a:p>
            <a:endParaRPr lang="it-IT" sz="2200" dirty="0" smtClean="0">
              <a:cs typeface="Arial" charset="0"/>
            </a:endParaRPr>
          </a:p>
          <a:p>
            <a:endParaRPr lang="it-IT" sz="2200" i="1" dirty="0" smtClean="0">
              <a:cs typeface="Arial" charset="0"/>
            </a:endParaRPr>
          </a:p>
          <a:p>
            <a:r>
              <a:rPr lang="it-IT" sz="2200" dirty="0" smtClean="0">
                <a:cs typeface="Arial" charset="0"/>
              </a:rPr>
              <a:t>Fare </a:t>
            </a:r>
            <a:r>
              <a:rPr lang="it-IT" sz="2200" b="1" dirty="0" smtClean="0">
                <a:cs typeface="Arial" charset="0"/>
              </a:rPr>
              <a:t>backup</a:t>
            </a:r>
            <a:r>
              <a:rPr lang="it-IT" sz="2200" dirty="0" smtClean="0">
                <a:cs typeface="Arial" charset="0"/>
              </a:rPr>
              <a:t> regolari</a:t>
            </a:r>
            <a:endParaRPr lang="it-IT" sz="2200" i="1" dirty="0" smtClean="0">
              <a:cs typeface="Arial" charset="0"/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3810000" y="743468"/>
            <a:ext cx="361950" cy="3995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 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685800" y="4576639"/>
            <a:ext cx="4457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Analisi del codice sorgente, per individuare vulnerabilità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209550" y="4400550"/>
            <a:ext cx="361950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7200900" y="4462339"/>
            <a:ext cx="4457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Registrare (</a:t>
            </a:r>
            <a:r>
              <a:rPr lang="it-IT" sz="2200" dirty="0" err="1" smtClean="0">
                <a:cs typeface="Arial" charset="0"/>
              </a:rPr>
              <a:t>logging</a:t>
            </a:r>
            <a:r>
              <a:rPr lang="it-IT" sz="2200" dirty="0" smtClean="0">
                <a:cs typeface="Arial" charset="0"/>
              </a:rPr>
              <a:t>) e verificare (auditing) autenticazioni, autorizzazioni, attività degli amministratori, modifica di dati o permessi  </a:t>
            </a:r>
          </a:p>
        </p:txBody>
      </p:sp>
      <p:sp>
        <p:nvSpPr>
          <p:cNvPr id="36" name="Rettangolo arrotondato 35"/>
          <p:cNvSpPr/>
          <p:nvPr/>
        </p:nvSpPr>
        <p:spPr>
          <a:xfrm>
            <a:off x="7124700" y="4133850"/>
            <a:ext cx="361950" cy="323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3181350" y="5776789"/>
            <a:ext cx="34861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Proteggere i  </a:t>
            </a:r>
            <a:r>
              <a:rPr lang="it-IT" sz="2200" i="1" dirty="0" smtClean="0">
                <a:cs typeface="Arial" charset="0"/>
              </a:rPr>
              <a:t>log</a:t>
            </a:r>
            <a:r>
              <a:rPr lang="it-IT" sz="2200" dirty="0" smtClean="0">
                <a:cs typeface="Arial" charset="0"/>
              </a:rPr>
              <a:t> dalle intrusioni!</a:t>
            </a:r>
          </a:p>
        </p:txBody>
      </p:sp>
      <p:pic>
        <p:nvPicPr>
          <p:cNvPr id="38" name="Picture 8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0354">
            <a:off x="4718690" y="3397591"/>
            <a:ext cx="701148" cy="7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Immagine correlata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0307">
            <a:off x="4805115" y="2325918"/>
            <a:ext cx="491845" cy="50335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isultati immagini per maestra icona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272" y="3438451"/>
            <a:ext cx="683928" cy="6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219A0911-E806-4C35-83E8-F1CBBF9E6C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1" y="1657350"/>
            <a:ext cx="781050" cy="733021"/>
          </a:xfrm>
          <a:prstGeom prst="rect">
            <a:avLst/>
          </a:prstGeom>
        </p:spPr>
      </p:pic>
      <p:pic>
        <p:nvPicPr>
          <p:cNvPr id="44" name="Picture 6" descr="Risultati immagini per cellulare icona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42" y="2524132"/>
            <a:ext cx="666301" cy="66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e 45"/>
          <p:cNvSpPr/>
          <p:nvPr/>
        </p:nvSpPr>
        <p:spPr>
          <a:xfrm>
            <a:off x="5581650" y="2686050"/>
            <a:ext cx="1181100" cy="952500"/>
          </a:xfrm>
          <a:prstGeom prst="ellipse">
            <a:avLst/>
          </a:prstGeom>
          <a:solidFill>
            <a:schemeClr val="tx1">
              <a:lumMod val="8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B01513"/>
                </a:solidFill>
                <a:latin typeface="Tempus Sans ITC" pitchFamily="82" charset="0"/>
                <a:cs typeface="Gisha" panose="020B0502040204020203" pitchFamily="34" charset="-79"/>
              </a:rPr>
              <a:t>Sito</a:t>
            </a:r>
            <a:br>
              <a:rPr lang="it-IT" b="1" dirty="0" smtClean="0">
                <a:solidFill>
                  <a:srgbClr val="B01513"/>
                </a:solidFill>
                <a:latin typeface="Tempus Sans ITC" pitchFamily="82" charset="0"/>
                <a:cs typeface="Gisha" panose="020B0502040204020203" pitchFamily="34" charset="-79"/>
              </a:rPr>
            </a:br>
            <a:r>
              <a:rPr lang="it-IT" b="1" dirty="0" smtClean="0">
                <a:solidFill>
                  <a:srgbClr val="B01513"/>
                </a:solidFill>
                <a:latin typeface="Tempus Sans ITC" pitchFamily="82" charset="0"/>
                <a:cs typeface="Gisha" panose="020B0502040204020203" pitchFamily="34" charset="-79"/>
              </a:rPr>
              <a:t>Web </a:t>
            </a:r>
            <a:endParaRPr lang="it-IT" dirty="0">
              <a:solidFill>
                <a:srgbClr val="B015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15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Quali sono le fasi della valutazione dei rischi relativi alla sicurezza di dati e sistemi IT?</a:t>
            </a: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Quali sono alcuni aspetti operativi essenziali della valutazione del rischio IT?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Quali accorgimenti si debbono prendere per proteggere le utenze con privilegi amministrativi?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905733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 i sono i principali codici maligni (</a:t>
            </a:r>
            <a:r>
              <a:rPr lang="it-IT" i="1" dirty="0" err="1" smtClean="0">
                <a:ea typeface="+mj-ea"/>
                <a:cs typeface="Arial" charset="0"/>
              </a:rPr>
              <a:t>malware</a:t>
            </a:r>
            <a:r>
              <a:rPr lang="it-IT" i="1" dirty="0" smtClean="0">
                <a:ea typeface="+mj-ea"/>
                <a:cs typeface="Arial" charset="0"/>
              </a:rPr>
              <a:t>) che minacciano un sistema IT e i suoi dati?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090510"/>
            <a:ext cx="2464689" cy="35198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dirty="0" smtClean="0">
                <a:cs typeface="Arial" charset="0"/>
              </a:rPr>
              <a:t>La prima è l’identificazione dei rischi, a partire dai dati concreti dell’azienda. La seconda consiste nella valutazione, su base quantitativa, della relazione tra probabilità di accadimento e impatto di un certo evento. La terza, è la scelta di tempi e modi di gestione dei rischi individuati.</a:t>
            </a:r>
            <a:endParaRPr lang="it-IT" dirty="0">
              <a:cs typeface="Arial" charset="0"/>
            </a:endParaRP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090509"/>
            <a:ext cx="2464689" cy="34835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Il processo va attivato almeno una volta l’anno, e comunque in occasione di cambiamenti importanti (organizzativi, tecnologici). Le soluzioni individuate, anche tramite riferimento a ”best </a:t>
            </a:r>
            <a:r>
              <a:rPr lang="it-IT" dirty="0" err="1" smtClean="0">
                <a:cs typeface="Arial" charset="0"/>
              </a:rPr>
              <a:t>practices</a:t>
            </a:r>
            <a:r>
              <a:rPr lang="it-IT" dirty="0" smtClean="0">
                <a:cs typeface="Arial" charset="0"/>
              </a:rPr>
              <a:t>” (es. norme ISO), devono inserirsi nella complessiva strategia per la sicurezza. Si devono coinvolgere tutte le professionalità e aree necessarie, non solo IT.  </a:t>
            </a:r>
            <a:endParaRPr lang="it-IT" dirty="0">
              <a:cs typeface="Arial" charset="0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Gli account con privilegi, dato che sono potenziali “porte” di accesso ai sistemi IT, devono essere distribuiti con parsimonia, monitorati costantemente (</a:t>
            </a:r>
            <a:r>
              <a:rPr lang="it-IT" dirty="0" err="1" smtClean="0">
                <a:cs typeface="Arial" charset="0"/>
              </a:rPr>
              <a:t>es</a:t>
            </a:r>
            <a:r>
              <a:rPr lang="it-IT" dirty="0" smtClean="0">
                <a:cs typeface="Arial" charset="0"/>
              </a:rPr>
              <a:t> dati di log), mai sovrapposti a quelli delle utenze semplici, e mantenuti individuali, sempre per un migliore controllo.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Ne esistono molti tipi, più o meno comuni: virus, cavalli di troia, e “porte di servizio”,  che causano o facilitano danneggiamenti a vari livelli ;  intercettori della tastiera, programmi spia, che violano la risorsa-bersaglio, in particolare per carpirne i dati.</a:t>
            </a:r>
            <a:endParaRPr lang="it-IT" dirty="0">
              <a:cs typeface="Arial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 dirty="0" smtClean="0">
                <a:solidFill>
                  <a:schemeClr val="tx1"/>
                </a:solidFill>
              </a:rPr>
              <a:t>La protezione dei dati e sistemi IT aziendali…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809065"/>
            <a:ext cx="2996369" cy="200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Viene assicurata da un buon team IT e da comportamenti responsabili da parte degli utenti.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56" y="289674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25" y="2907910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69" y="28466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29" y="291775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594126" y="3792393"/>
            <a:ext cx="2746766" cy="167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Dovrebbe essere preferibilmente affidata in outsourcing, perché i consulenti esterni sono maggiormente specializzati.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79349" y="57315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9181240" y="3843725"/>
            <a:ext cx="2166693" cy="236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Richiede la </a:t>
            </a:r>
            <a:r>
              <a:rPr lang="it-IT" sz="1600" smtClean="0"/>
              <a:t>condivisione della </a:t>
            </a:r>
            <a:r>
              <a:rPr lang="it-IT" sz="1600" dirty="0" smtClean="0"/>
              <a:t>Direzione,  implica dimensioni tecnologiche e organizzative, deve essere pianificata proattivamente.</a:t>
            </a:r>
          </a:p>
          <a:p>
            <a:endParaRPr lang="it-IT" sz="1600" dirty="0" smtClean="0"/>
          </a:p>
          <a:p>
            <a:pPr>
              <a:lnSpc>
                <a:spcPct val="150000"/>
              </a:lnSpc>
            </a:pP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6335887" y="3866215"/>
            <a:ext cx="2827163" cy="1944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Richiede una sostituzione frequente dell’hardware e dei software in dotazione.</a:t>
            </a:r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526985"/>
            <a:ext cx="2990850" cy="196103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64835" y="609584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Che cos’è  e come si articola la valutazione dei rischi IT in azienda?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6331070" y="259896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 smtClean="0"/>
              <a:t>Quali sono le minacce più frequenti alle quali sono esposti i sistemi e i dati aziendali?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170052" y="11780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</a:t>
            </a:r>
          </a:p>
          <a:p>
            <a:endParaRPr lang="it-IT" sz="1400" b="1" dirty="0" smtClean="0"/>
          </a:p>
          <a:p>
            <a:pPr marL="342900" indent="-342900"/>
            <a:endParaRPr lang="it-IT" sz="1400" dirty="0" smtClean="0"/>
          </a:p>
          <a:p>
            <a:pPr marL="342900" indent="-342900"/>
            <a:r>
              <a:rPr lang="it-IT" sz="1400" dirty="0" smtClean="0"/>
              <a:t>1. https://unsplash.com/photos/a2VqhP3d4Vg</a:t>
            </a:r>
          </a:p>
          <a:p>
            <a:pPr marL="342900" indent="-342900"/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sz="1400" b="1" dirty="0" smtClean="0"/>
          </a:p>
          <a:p>
            <a:pPr marL="342900" indent="-342900"/>
            <a:r>
              <a:rPr lang="it-IT" sz="1400" b="1" dirty="0" smtClean="0"/>
              <a:t>2.</a:t>
            </a:r>
            <a:r>
              <a:rPr lang="it-IT" sz="1400" dirty="0" smtClean="0"/>
              <a:t> https://unsplash.com/photos/t5YUoHW6zRo</a:t>
            </a:r>
          </a:p>
          <a:p>
            <a:pPr marL="342900" indent="-342900"/>
            <a:endParaRPr lang="it-IT" sz="1400" b="1" dirty="0" smtClean="0"/>
          </a:p>
          <a:p>
            <a:pPr marL="342900" indent="-342900"/>
            <a:endParaRPr lang="it-IT" sz="1400" b="1" dirty="0" smtClean="0">
              <a:hlinkClick r:id="rId4"/>
            </a:endParaRPr>
          </a:p>
          <a:p>
            <a:pPr marL="342900" indent="-342900"/>
            <a:endParaRPr lang="it-IT" sz="1400" b="1" dirty="0" smtClean="0">
              <a:hlinkClick r:id="rId4"/>
            </a:endParaRPr>
          </a:p>
          <a:p>
            <a:pPr marL="342900" indent="-342900"/>
            <a:r>
              <a:rPr lang="it-IT" sz="1400" b="1" dirty="0" smtClean="0">
                <a:hlinkClick r:id="rId4"/>
              </a:rPr>
              <a:t>3. </a:t>
            </a:r>
            <a:r>
              <a:rPr lang="it-IT" sz="1400" dirty="0" smtClean="0">
                <a:hlinkClick r:id="rId5"/>
              </a:rPr>
              <a:t>https://unsplash.com/photos/iar-afB0QQw</a:t>
            </a:r>
            <a:endParaRPr lang="it-IT" sz="1400" dirty="0" smtClean="0"/>
          </a:p>
          <a:p>
            <a:pPr marL="342900" indent="-342900"/>
            <a:r>
              <a:rPr lang="it-IT" sz="1400" dirty="0" smtClean="0"/>
              <a:t>+ lumi + contrasto</a:t>
            </a:r>
          </a:p>
          <a:p>
            <a:pPr marL="342900" indent="-342900"/>
            <a:endParaRPr lang="it-IT" sz="1400" b="1" dirty="0" smtClean="0"/>
          </a:p>
          <a:p>
            <a:pPr marL="342900" indent="-342900"/>
            <a:endParaRPr lang="it-IT" sz="1400" b="1" dirty="0" smtClean="0"/>
          </a:p>
          <a:p>
            <a:pPr marL="342900" indent="-342900"/>
            <a:r>
              <a:rPr lang="it-IT" sz="1400" b="1" dirty="0" smtClean="0"/>
              <a:t>4. https://pixabay.com/it/chiave-buco-della-serratura-blocco-2114046/</a:t>
            </a:r>
          </a:p>
          <a:p>
            <a:pPr marL="342900" indent="-342900"/>
            <a:endParaRPr lang="it-IT" sz="1400" dirty="0" smtClean="0"/>
          </a:p>
          <a:p>
            <a:pPr marL="342900" indent="-342900"/>
            <a:endParaRPr lang="it-IT" sz="1400" dirty="0" smtClean="0"/>
          </a:p>
          <a:p>
            <a:pPr marL="342900" indent="-342900"/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162300" y="511182"/>
            <a:ext cx="2819400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4367412" y="11320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lum bright="30000" contrast="20000"/>
          </a:blip>
          <a:stretch>
            <a:fillRect/>
          </a:stretch>
        </p:blipFill>
        <p:spPr bwMode="auto">
          <a:xfrm>
            <a:off x="6191250" y="454497"/>
            <a:ext cx="2933700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9220200" y="460835"/>
            <a:ext cx="2914650" cy="198591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563765" y="1039706"/>
            <a:ext cx="466185" cy="484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285133" y="11170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Perché gli account privilegiati sono da gestire con particolare attenzione?</a:t>
            </a:r>
            <a:endParaRPr lang="it-IT" sz="1600" dirty="0"/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57986" y="27323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Perché è necessario coinvolgere più professionalità e funzioni  nel processo di valutazione e gestione dei rischi? </a:t>
            </a:r>
            <a:endParaRPr lang="it-IT" sz="1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1052684">
            <a:off x="10676278" y="2083292"/>
            <a:ext cx="1030659" cy="105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0526"/>
            <a:ext cx="6038849" cy="351509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0" y="476250"/>
            <a:ext cx="6000750" cy="41529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Approccio strategico alla protezione dei dati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dirty="0" smtClean="0"/>
              <a:t>https://unsplash.com/photos/a2VqhP3d4Vg</a:t>
            </a:r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667250"/>
            <a:ext cx="310137" cy="271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4951207" y="803174"/>
            <a:ext cx="325644" cy="2826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1" name="Goccia 3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07326" y="124702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65244" y="2788073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6402621" y="1752600"/>
            <a:ext cx="264879" cy="228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708197" y="1163213"/>
            <a:ext cx="5483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cs typeface="Arial" charset="0"/>
              </a:rPr>
              <a:t>Area tecnologica</a:t>
            </a:r>
            <a:br>
              <a:rPr lang="it-IT" sz="2400" b="1" dirty="0" smtClean="0">
                <a:cs typeface="Arial" charset="0"/>
              </a:rPr>
            </a:br>
            <a:r>
              <a:rPr lang="it-IT" sz="2400" dirty="0" smtClean="0">
                <a:cs typeface="Arial" charset="0"/>
              </a:rPr>
              <a:t>controllo su sistemi e applicazioni, monitoraggio rete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6708197" y="2708001"/>
            <a:ext cx="54838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cs typeface="Arial" charset="0"/>
              </a:rPr>
              <a:t>Area organizzativa</a:t>
            </a:r>
          </a:p>
          <a:p>
            <a:r>
              <a:rPr lang="it-IT" sz="2400" dirty="0" smtClean="0">
                <a:cs typeface="Arial" charset="0"/>
              </a:rPr>
              <a:t>procedure per la sicurezza</a:t>
            </a:r>
          </a:p>
          <a:p>
            <a:r>
              <a:rPr lang="it-IT" sz="2400" dirty="0" smtClean="0">
                <a:cs typeface="Arial" charset="0"/>
              </a:rPr>
              <a:t>analisi dei processi e individuazione punti deboli</a:t>
            </a:r>
          </a:p>
          <a:p>
            <a:endParaRPr lang="it-IT" sz="2400" dirty="0" smtClean="0">
              <a:cs typeface="Arial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65931" y="4785658"/>
            <a:ext cx="4878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cs typeface="Arial" charset="0"/>
              </a:rPr>
              <a:t>Area infrastrutturale/fisica</a:t>
            </a:r>
            <a:endParaRPr lang="it-IT" sz="2400" dirty="0" smtClean="0">
              <a:cs typeface="Arial" charset="0"/>
            </a:endParaRPr>
          </a:p>
          <a:p>
            <a:r>
              <a:rPr lang="it-IT" sz="2400" dirty="0" smtClean="0">
                <a:cs typeface="Arial" charset="0"/>
              </a:rPr>
              <a:t>prevedere difese contro i danni dovuti  a eventi “violenti” (naturali/umani)</a:t>
            </a:r>
          </a:p>
          <a:p>
            <a:r>
              <a:rPr lang="it-IT" sz="2400" dirty="0" smtClean="0">
                <a:cs typeface="Arial" charset="0"/>
              </a:rPr>
              <a:t> </a:t>
            </a: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32338" y="479179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9564767" y="1013771"/>
            <a:ext cx="303133" cy="2625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065879" y="944982"/>
            <a:ext cx="3924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Protezione dati aziendali: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9661749" y="2628900"/>
            <a:ext cx="301401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5351257" y="1508024"/>
            <a:ext cx="249444" cy="3017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170529" y="1783182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pianificazione e approccio proattivo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7850" y="2892424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62180" y="2995250"/>
            <a:ext cx="836695" cy="8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ttangolo arrotondato 37"/>
          <p:cNvSpPr/>
          <p:nvPr/>
        </p:nvSpPr>
        <p:spPr>
          <a:xfrm>
            <a:off x="2798557" y="2384324"/>
            <a:ext cx="249444" cy="3017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3" name="Rettangolo arrotondato 42"/>
          <p:cNvSpPr/>
          <p:nvPr/>
        </p:nvSpPr>
        <p:spPr>
          <a:xfrm>
            <a:off x="6347049" y="3181350"/>
            <a:ext cx="301401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6404199" y="3676650"/>
            <a:ext cx="301401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6613749" y="4533900"/>
            <a:ext cx="358551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6019801" y="5410200"/>
            <a:ext cx="552450" cy="5143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9-10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0" y="6308393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b="1" dirty="0" smtClean="0"/>
              <a:t>I contenuti di questa lezione sono liberamente tratti e sintetizzati da: «</a:t>
            </a:r>
            <a:r>
              <a:rPr lang="en-US" sz="1400" b="1" dirty="0" err="1" smtClean="0"/>
              <a:t>Metti</a:t>
            </a:r>
            <a:r>
              <a:rPr lang="en-US" sz="1400" b="1" dirty="0" smtClean="0"/>
              <a:t> al </a:t>
            </a:r>
            <a:r>
              <a:rPr lang="en-US" sz="1400" b="1" dirty="0" err="1" smtClean="0"/>
              <a:t>sicuro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il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tuo</a:t>
            </a:r>
            <a:r>
              <a:rPr lang="en-US" sz="1400" b="1" dirty="0" smtClean="0"/>
              <a:t> business - </a:t>
            </a:r>
            <a:r>
              <a:rPr lang="en-US" sz="1400" b="1" dirty="0" err="1" smtClean="0"/>
              <a:t>Vademecum</a:t>
            </a:r>
            <a:r>
              <a:rPr lang="en-US" sz="1400" b="1" dirty="0" smtClean="0"/>
              <a:t> per la </a:t>
            </a:r>
            <a:r>
              <a:rPr lang="en-US" sz="1400" b="1" dirty="0" err="1" smtClean="0"/>
              <a:t>sicurezza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dati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aziendali</a:t>
            </a:r>
            <a:r>
              <a:rPr lang="en-US" sz="1400" b="1" dirty="0" smtClean="0"/>
              <a:t>” </a:t>
            </a:r>
            <a:r>
              <a:rPr lang="en-US" sz="1400" b="1" dirty="0" err="1" smtClean="0"/>
              <a:t>Assintel</a:t>
            </a:r>
            <a:r>
              <a:rPr lang="en-US" sz="1400" b="1" dirty="0" smtClean="0"/>
              <a:t> 2017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Valutazione del rischio: le fasi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grafico vuoto</a:t>
            </a:r>
          </a:p>
          <a:p>
            <a:endParaRPr lang="it-IT" sz="1400" dirty="0" smtClean="0"/>
          </a:p>
          <a:p>
            <a:r>
              <a:rPr lang="it-IT" sz="1400" dirty="0" smtClean="0"/>
              <a:t>Le </a:t>
            </a:r>
            <a:r>
              <a:rPr lang="it-IT" sz="1400" dirty="0" err="1" smtClean="0"/>
              <a:t>iconcine</a:t>
            </a:r>
            <a:r>
              <a:rPr lang="it-IT" sz="1400" dirty="0" smtClean="0"/>
              <a:t> compaiono dall’alto in basso in rapida sequenza</a:t>
            </a:r>
          </a:p>
          <a:p>
            <a:endParaRPr lang="it-IT" sz="1400" dirty="0" smtClean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336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3" name="Rettangolo arrotondato 62"/>
          <p:cNvSpPr/>
          <p:nvPr/>
        </p:nvSpPr>
        <p:spPr>
          <a:xfrm>
            <a:off x="8382326" y="666750"/>
            <a:ext cx="3997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2" name="Rettangolo arrotondato 141"/>
          <p:cNvSpPr/>
          <p:nvPr/>
        </p:nvSpPr>
        <p:spPr>
          <a:xfrm>
            <a:off x="2753865" y="1752600"/>
            <a:ext cx="313185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7" name="Goccia 26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5965637" y="5039443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4" name="Diagramma 33"/>
          <p:cNvGraphicFramePr/>
          <p:nvPr>
            <p:extLst>
              <p:ext uri="{D42A27DB-BD31-4B8C-83A1-F6EECF244321}">
                <p14:modId xmlns:p14="http://schemas.microsoft.com/office/powerpoint/2010/main" val="4240532993"/>
              </p:ext>
            </p:extLst>
          </p:nvPr>
        </p:nvGraphicFramePr>
        <p:xfrm>
          <a:off x="2095500" y="1143000"/>
          <a:ext cx="7886700" cy="4709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5" name="Ovale 34"/>
          <p:cNvSpPr/>
          <p:nvPr/>
        </p:nvSpPr>
        <p:spPr>
          <a:xfrm>
            <a:off x="3143250" y="1219200"/>
            <a:ext cx="123825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76531" y="1428750"/>
            <a:ext cx="719394" cy="83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Ovale 36"/>
          <p:cNvSpPr/>
          <p:nvPr/>
        </p:nvSpPr>
        <p:spPr>
          <a:xfrm>
            <a:off x="3143250" y="2857500"/>
            <a:ext cx="123825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3143250" y="4591050"/>
            <a:ext cx="1238250" cy="1200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 rot="563872">
            <a:off x="3356334" y="3024485"/>
            <a:ext cx="785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%</a:t>
            </a:r>
            <a:endParaRPr lang="it-IT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0" name="Freccia a destra 39"/>
          <p:cNvSpPr/>
          <p:nvPr/>
        </p:nvSpPr>
        <p:spPr>
          <a:xfrm rot="19863699">
            <a:off x="3409950" y="4686300"/>
            <a:ext cx="552450" cy="43815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a destra 40"/>
          <p:cNvSpPr/>
          <p:nvPr/>
        </p:nvSpPr>
        <p:spPr>
          <a:xfrm rot="20670669">
            <a:off x="3543300" y="4991100"/>
            <a:ext cx="552450" cy="438150"/>
          </a:xfrm>
          <a:prstGeom prst="rightArrow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a destra 41"/>
          <p:cNvSpPr/>
          <p:nvPr/>
        </p:nvSpPr>
        <p:spPr>
          <a:xfrm rot="999245">
            <a:off x="3524250" y="5295899"/>
            <a:ext cx="552450" cy="438150"/>
          </a:xfrm>
          <a:prstGeom prst="rightArrow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arrotondato 42"/>
          <p:cNvSpPr/>
          <p:nvPr/>
        </p:nvSpPr>
        <p:spPr>
          <a:xfrm>
            <a:off x="2696715" y="3238500"/>
            <a:ext cx="313185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2582415" y="4895850"/>
            <a:ext cx="313185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8830815" y="1524000"/>
            <a:ext cx="84658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3-4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8868915" y="3238500"/>
            <a:ext cx="84658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5-6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8983215" y="4972050"/>
            <a:ext cx="846585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8-9</a:t>
            </a:r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419100" y="5772150"/>
            <a:ext cx="11772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400" dirty="0" smtClean="0">
              <a:cs typeface="Arial" charset="0"/>
            </a:endParaRPr>
          </a:p>
          <a:p>
            <a:r>
              <a:rPr lang="it-IT" sz="2400" b="1" dirty="0" smtClean="0">
                <a:cs typeface="Arial" charset="0"/>
              </a:rPr>
              <a:t>Misure di sicurezza scarse possono compromettere business e </a:t>
            </a:r>
            <a:r>
              <a:rPr lang="it-IT" sz="2400" b="1" dirty="0" err="1" smtClean="0">
                <a:cs typeface="Arial" charset="0"/>
              </a:rPr>
              <a:t>compliance</a:t>
            </a:r>
            <a:r>
              <a:rPr lang="it-IT" sz="2400" b="1" dirty="0" smtClean="0">
                <a:cs typeface="Arial" charset="0"/>
              </a:rPr>
              <a:t>!</a:t>
            </a:r>
          </a:p>
          <a:p>
            <a:r>
              <a:rPr lang="it-IT" sz="2400" b="1" dirty="0" smtClean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cumento 10"/>
          <p:cNvSpPr/>
          <p:nvPr/>
        </p:nvSpPr>
        <p:spPr>
          <a:xfrm>
            <a:off x="0" y="476250"/>
            <a:ext cx="6324600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990601" y="906863"/>
            <a:ext cx="4121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Le misure di sicurezza esistenti sono sufficienti?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rischio accettabile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lum bright="10000"/>
          </a:blip>
          <a:stretch>
            <a:fillRect/>
          </a:stretch>
        </p:blipFill>
        <p:spPr bwMode="auto">
          <a:xfrm>
            <a:off x="6191250" y="402190"/>
            <a:ext cx="6000750" cy="6455810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/>
              <a:t>Grafico di pag precedente, ricolorato variante 5 </a:t>
            </a:r>
            <a:r>
              <a:rPr lang="it-IT" sz="1400" dirty="0" err="1" smtClean="0"/>
              <a:t>ppt</a:t>
            </a:r>
            <a:r>
              <a:rPr lang="it-IT" sz="1400" dirty="0" smtClean="0"/>
              <a:t> chiara luminosità +10</a:t>
            </a:r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50" name="Rettangolo arrotondato 49"/>
          <p:cNvSpPr/>
          <p:nvPr/>
        </p:nvSpPr>
        <p:spPr>
          <a:xfrm>
            <a:off x="518497" y="872312"/>
            <a:ext cx="391916" cy="3579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555269" y="4277685"/>
            <a:ext cx="430902" cy="3419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533400" y="2819400"/>
            <a:ext cx="381000" cy="361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1143001" y="4247985"/>
            <a:ext cx="4648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Criteri</a:t>
            </a:r>
            <a:r>
              <a:rPr lang="it-IT" sz="2200" b="1" dirty="0" smtClean="0">
                <a:cs typeface="Arial" charset="0"/>
              </a:rPr>
              <a:t> 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di</a:t>
            </a:r>
            <a:r>
              <a:rPr lang="it-IT" sz="2200" b="1" dirty="0" smtClean="0">
                <a:cs typeface="Arial" charset="0"/>
              </a:rPr>
              <a:t> 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accettabilità</a:t>
            </a:r>
            <a:r>
              <a:rPr lang="it-IT" sz="2200" b="1" dirty="0" smtClean="0">
                <a:cs typeface="Arial" charset="0"/>
              </a:rPr>
              <a:t> 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del</a:t>
            </a:r>
            <a:r>
              <a:rPr lang="it-IT" sz="2200" b="1" dirty="0" smtClean="0">
                <a:cs typeface="Arial" charset="0"/>
              </a:rPr>
              <a:t> 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rischio</a:t>
            </a:r>
          </a:p>
          <a:p>
            <a:pPr marL="457200" indent="-457200"/>
            <a:endParaRPr lang="it-IT" sz="2200" dirty="0" smtClean="0">
              <a:cs typeface="Arial" charset="0"/>
            </a:endParaRPr>
          </a:p>
          <a:p>
            <a:pPr marL="457200" indent="-457200"/>
            <a:r>
              <a:rPr lang="it-IT" sz="2200" dirty="0" smtClean="0">
                <a:cs typeface="Arial" charset="0"/>
              </a:rPr>
              <a:t>Condivisi dalla Direzione con </a:t>
            </a:r>
          </a:p>
          <a:p>
            <a:pPr marL="457200" indent="-457200"/>
            <a:r>
              <a:rPr lang="it-IT" sz="2200" dirty="0" smtClean="0">
                <a:cs typeface="Arial" charset="0"/>
              </a:rPr>
              <a:t>esperti valutazione</a:t>
            </a:r>
          </a:p>
          <a:p>
            <a:pPr marL="457200" indent="-457200"/>
            <a:endParaRPr lang="it-IT" sz="2200" dirty="0" smtClean="0">
              <a:cs typeface="Arial" charset="0"/>
            </a:endParaRPr>
          </a:p>
          <a:p>
            <a:pPr marL="457200" indent="-457200"/>
            <a:r>
              <a:rPr lang="it-IT" sz="2200" dirty="0" smtClean="0">
                <a:cs typeface="Arial" charset="0"/>
              </a:rPr>
              <a:t>Se  evidenziano  “sforamenti”, </a:t>
            </a:r>
          </a:p>
          <a:p>
            <a:pPr marL="457200" indent="-457200"/>
            <a:r>
              <a:rPr lang="it-IT" sz="2200" dirty="0" smtClean="0">
                <a:cs typeface="Arial" charset="0"/>
              </a:rPr>
              <a:t>ripensare le misure di sicurezza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555269" y="5077785"/>
            <a:ext cx="430902" cy="3419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589631" y="6038685"/>
            <a:ext cx="381920" cy="4000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143001" y="2716613"/>
            <a:ext cx="4121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Il rischio rilevato rientra in un livello accettabile?</a:t>
            </a:r>
            <a:endParaRPr lang="it-IT" dirty="0">
              <a:cs typeface="Gisha" panose="020B0502040204020203" pitchFamily="34" charset="-79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 l="9459" t="33750" r="8108" b="10000"/>
          <a:stretch>
            <a:fillRect/>
          </a:stretch>
        </p:blipFill>
        <p:spPr bwMode="auto">
          <a:xfrm>
            <a:off x="2457450" y="1752600"/>
            <a:ext cx="1162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ttangolo arrotondato 24"/>
          <p:cNvSpPr/>
          <p:nvPr/>
        </p:nvSpPr>
        <p:spPr>
          <a:xfrm>
            <a:off x="1847850" y="1924050"/>
            <a:ext cx="381000" cy="361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467833"/>
            <a:ext cx="5791199" cy="63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Preparare la gestione del rischio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11351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0" y="2191124"/>
            <a:ext cx="6369169" cy="3698936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marL="0" lvl="1" algn="just">
              <a:lnSpc>
                <a:spcPct val="120000"/>
              </a:lnSpc>
            </a:pPr>
            <a:endParaRPr lang="it-IT" altLang="it-IT" sz="2000" dirty="0" smtClean="0"/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pPr algn="r"/>
            <a:r>
              <a:rPr lang="it-IT" sz="1400" dirty="0" smtClean="0"/>
              <a:t>https://unsplash.com/photos/t5YUoHW6zRo</a:t>
            </a:r>
            <a:endParaRPr lang="it-IT" sz="1400" dirty="0"/>
          </a:p>
        </p:txBody>
      </p:sp>
      <p:sp>
        <p:nvSpPr>
          <p:cNvPr id="30" name="Documento 29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0" y="4797652"/>
            <a:ext cx="6369169" cy="2060348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419100" y="590550"/>
            <a:ext cx="476250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1000" y="1176620"/>
            <a:ext cx="520851" cy="309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381000" y="1825443"/>
            <a:ext cx="438150" cy="3081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570371" y="4911620"/>
            <a:ext cx="286879" cy="3271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4400550" y="2533649"/>
            <a:ext cx="400050" cy="2857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8" name="Rettangolo 37"/>
          <p:cNvSpPr/>
          <p:nvPr/>
        </p:nvSpPr>
        <p:spPr>
          <a:xfrm>
            <a:off x="1181100" y="2469779"/>
            <a:ext cx="3714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Quale  approccio?</a:t>
            </a:r>
          </a:p>
        </p:txBody>
      </p:sp>
      <p:sp>
        <p:nvSpPr>
          <p:cNvPr id="41" name="Rettangolo 40"/>
          <p:cNvSpPr/>
          <p:nvPr/>
        </p:nvSpPr>
        <p:spPr>
          <a:xfrm>
            <a:off x="1238250" y="1117228"/>
            <a:ext cx="5086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Almeno 1 volta l’anno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Ogni volta che si verifichino cambiamenti </a:t>
            </a:r>
            <a:endParaRPr lang="it-IT" sz="2000" dirty="0"/>
          </a:p>
        </p:txBody>
      </p:sp>
      <p:sp>
        <p:nvSpPr>
          <p:cNvPr id="51" name="Rettangolo 50"/>
          <p:cNvSpPr/>
          <p:nvPr/>
        </p:nvSpPr>
        <p:spPr>
          <a:xfrm>
            <a:off x="1123950" y="3041278"/>
            <a:ext cx="5219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Definizione della metodologia di </a:t>
            </a:r>
            <a:r>
              <a:rPr lang="it-IT" sz="2000" dirty="0" err="1" smtClean="0">
                <a:cs typeface="Arial" charset="0"/>
              </a:rPr>
              <a:t>Risk</a:t>
            </a:r>
            <a:r>
              <a:rPr lang="it-IT" sz="2000" dirty="0" smtClean="0">
                <a:cs typeface="Arial" charset="0"/>
              </a:rPr>
              <a:t> Management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Riferimento a best </a:t>
            </a:r>
            <a:r>
              <a:rPr lang="it-IT" sz="2000" dirty="0" err="1" smtClean="0">
                <a:cs typeface="Arial" charset="0"/>
              </a:rPr>
              <a:t>practices</a:t>
            </a:r>
            <a:r>
              <a:rPr lang="it-IT" sz="2000" dirty="0" smtClean="0">
                <a:cs typeface="Arial" charset="0"/>
              </a:rPr>
              <a:t> (Norme ISO 270013 e ISO 270054) e uso di </a:t>
            </a:r>
            <a:r>
              <a:rPr lang="it-IT" sz="2000" b="1" dirty="0" smtClean="0">
                <a:cs typeface="Arial" charset="0"/>
              </a:rPr>
              <a:t>strumenti</a:t>
            </a:r>
            <a:endParaRPr lang="it-IT" sz="2000" b="1" i="1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</p:txBody>
      </p:sp>
      <p:sp>
        <p:nvSpPr>
          <p:cNvPr id="53" name="Rettangolo 52"/>
          <p:cNvSpPr/>
          <p:nvPr/>
        </p:nvSpPr>
        <p:spPr>
          <a:xfrm>
            <a:off x="914400" y="4908179"/>
            <a:ext cx="5219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Funzioni coinvolte (oltre  a IT)</a:t>
            </a:r>
          </a:p>
        </p:txBody>
      </p:sp>
      <p:sp>
        <p:nvSpPr>
          <p:cNvPr id="26" name="Rettangolo arrotondato 25"/>
          <p:cNvSpPr/>
          <p:nvPr/>
        </p:nvSpPr>
        <p:spPr>
          <a:xfrm>
            <a:off x="552451" y="5505450"/>
            <a:ext cx="400050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161" y="4709260"/>
            <a:ext cx="758090" cy="75809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77423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257027">
            <a:off x="5650785" y="2001292"/>
            <a:ext cx="616664" cy="79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ttangolo 31"/>
          <p:cNvSpPr/>
          <p:nvPr/>
        </p:nvSpPr>
        <p:spPr>
          <a:xfrm>
            <a:off x="1238250" y="545729"/>
            <a:ext cx="407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Analisi rischi: quale frequenza?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1162050" y="5417284"/>
            <a:ext cx="5848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Responsabili dei processi, responsabili operativi e della </a:t>
            </a:r>
            <a:r>
              <a:rPr lang="it-IT" sz="2000" dirty="0" err="1" smtClean="0">
                <a:cs typeface="Arial" charset="0"/>
              </a:rPr>
              <a:t>compliance</a:t>
            </a:r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err="1" smtClean="0">
                <a:cs typeface="Arial" charset="0"/>
              </a:rPr>
              <a:t>Fornitori-partner</a:t>
            </a:r>
            <a:endParaRPr lang="it-IT" sz="2000" dirty="0" smtClean="0">
              <a:cs typeface="Arial" charset="0"/>
            </a:endParaRPr>
          </a:p>
        </p:txBody>
      </p:sp>
      <p:sp>
        <p:nvSpPr>
          <p:cNvPr id="42" name="Rettangolo arrotondato 41"/>
          <p:cNvSpPr/>
          <p:nvPr/>
        </p:nvSpPr>
        <p:spPr>
          <a:xfrm>
            <a:off x="590550" y="3162299"/>
            <a:ext cx="400050" cy="2857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3" name="Rettangolo arrotondato 42"/>
          <p:cNvSpPr/>
          <p:nvPr/>
        </p:nvSpPr>
        <p:spPr>
          <a:xfrm>
            <a:off x="609600" y="4095749"/>
            <a:ext cx="400050" cy="2857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5391150" y="1600200"/>
            <a:ext cx="476250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33400" y="6324600"/>
            <a:ext cx="590550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Gestione di utenti con privilegi  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tabella vuoto</a:t>
            </a:r>
          </a:p>
          <a:p>
            <a:endParaRPr lang="it-IT" sz="1400" dirty="0" smtClean="0"/>
          </a:p>
          <a:p>
            <a:r>
              <a:rPr lang="it-IT" sz="1400" dirty="0" smtClean="0"/>
              <a:t>Le </a:t>
            </a:r>
            <a:r>
              <a:rPr lang="it-IT" sz="1400" dirty="0" err="1" smtClean="0"/>
              <a:t>iconcine</a:t>
            </a:r>
            <a:r>
              <a:rPr lang="it-IT" sz="1400" dirty="0" smtClean="0"/>
              <a:t> compaiono dall’alto in basso in rapida sequenza</a:t>
            </a:r>
          </a:p>
          <a:p>
            <a:endParaRPr lang="it-IT" sz="1400" dirty="0" smtClean="0"/>
          </a:p>
          <a:p>
            <a:r>
              <a:rPr lang="it-IT" sz="1400" dirty="0" smtClean="0"/>
              <a:t>La tabella si riempie per righe in </a:t>
            </a:r>
            <a:r>
              <a:rPr lang="it-IT" sz="1400" dirty="0" err="1" smtClean="0"/>
              <a:t>sync</a:t>
            </a:r>
            <a:r>
              <a:rPr lang="it-IT" sz="1400" dirty="0" smtClean="0"/>
              <a:t> con audio 4-7</a:t>
            </a:r>
          </a:p>
          <a:p>
            <a:endParaRPr lang="it-IT" sz="1400" dirty="0" smtClean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336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3" name="Rettangolo arrotondato 62"/>
          <p:cNvSpPr/>
          <p:nvPr/>
        </p:nvSpPr>
        <p:spPr>
          <a:xfrm>
            <a:off x="228926" y="1390650"/>
            <a:ext cx="3997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42" name="Rettangolo arrotondato 141"/>
          <p:cNvSpPr/>
          <p:nvPr/>
        </p:nvSpPr>
        <p:spPr>
          <a:xfrm>
            <a:off x="876300" y="762000"/>
            <a:ext cx="313185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11250165" y="3752850"/>
            <a:ext cx="389385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742950" y="438150"/>
            <a:ext cx="114490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 smtClean="0">
              <a:cs typeface="Arial" charset="0"/>
            </a:endParaRPr>
          </a:p>
          <a:p>
            <a:pPr algn="ctr"/>
            <a:r>
              <a:rPr lang="it-IT" sz="2000" b="1" dirty="0" smtClean="0">
                <a:cs typeface="Arial" charset="0"/>
              </a:rPr>
              <a:t>Account privilegiati: possono permettere facili attacchi da parte degli hacker!</a:t>
            </a:r>
          </a:p>
          <a:p>
            <a:r>
              <a:rPr lang="it-IT" sz="2000" b="1" dirty="0" smtClean="0">
                <a:cs typeface="Arial" charset="0"/>
              </a:rPr>
              <a:t> </a:t>
            </a:r>
          </a:p>
        </p:txBody>
      </p:sp>
      <p:graphicFrame>
        <p:nvGraphicFramePr>
          <p:cNvPr id="26" name="Tabella 25"/>
          <p:cNvGraphicFramePr>
            <a:graphicFrameLocks noGrp="1"/>
          </p:cNvGraphicFramePr>
          <p:nvPr/>
        </p:nvGraphicFramePr>
        <p:xfrm>
          <a:off x="1562100" y="1314450"/>
          <a:ext cx="9448800" cy="511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3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b="1" dirty="0" smtClean="0"/>
                        <a:t>Account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  <a:p>
                      <a:pPr algn="ctr"/>
                      <a:r>
                        <a:rPr lang="it-IT" dirty="0" smtClean="0"/>
                        <a:t>Privilegi amministrativi/funzioni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70"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  <a:p>
                      <a:pPr algn="ctr"/>
                      <a:r>
                        <a:rPr lang="it-IT" dirty="0" smtClean="0"/>
                        <a:t>Amministratore locale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None/>
                      </a:pPr>
                      <a:r>
                        <a:rPr lang="it-IT" dirty="0" smtClean="0"/>
                        <a:t>Solitamente utilizzato 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da più utenti, per </a:t>
                      </a:r>
                    </a:p>
                    <a:p>
                      <a:pPr marL="228600" indent="-228600">
                        <a:buFont typeface="+mj-lt"/>
                        <a:buNone/>
                      </a:pPr>
                      <a:r>
                        <a:rPr lang="it-IT" dirty="0" smtClean="0"/>
                        <a:t>svolgere</a:t>
                      </a:r>
                      <a:r>
                        <a:rPr lang="it-IT" baseline="0" dirty="0" smtClean="0"/>
                        <a:t>  </a:t>
                      </a:r>
                      <a:r>
                        <a:rPr lang="it-IT" dirty="0" smtClean="0"/>
                        <a:t>manutenzione 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della  rete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Amministratore di sistema</a:t>
                      </a:r>
                    </a:p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Conferisce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privilegi 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su uno o più sistemi e dunque generalmente è protetta da password complesse, e monitorata.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  <a:p>
                      <a:pPr algn="ctr"/>
                      <a:r>
                        <a:rPr lang="it-IT" dirty="0" smtClean="0"/>
                        <a:t>Amministratore di dominio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Fornisce massimo accesso a tutti i sistemi della rete. Ha ampio potere di controllo, e può modificarne altri, dunque è attribuito con parsimonia.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La sua violazione è un incidente molto grave.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algn="ctr"/>
                      <a:endParaRPr lang="it-IT" dirty="0" smtClean="0"/>
                    </a:p>
                    <a:p>
                      <a:pPr algn="ctr"/>
                      <a:r>
                        <a:rPr lang="it-IT" dirty="0" smtClean="0"/>
                        <a:t>Di emergenza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Fornisce agli utenti un accesso a sistemi sicuri in casi di emergenza.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Immagine 27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61" y="5795110"/>
            <a:ext cx="758090" cy="758090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77423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  <p:pic>
        <p:nvPicPr>
          <p:cNvPr id="30" name="Picture 12" descr="Risultati immagini per icona laptop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8049">
            <a:off x="371447" y="2623236"/>
            <a:ext cx="653364" cy="6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70189" flipH="1">
            <a:off x="409541" y="1752600"/>
            <a:ext cx="771558" cy="78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70234E53-0889-4D6B-B017-57D68F4E55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8" y="4552950"/>
            <a:ext cx="560072" cy="570370"/>
          </a:xfrm>
          <a:prstGeom prst="rect">
            <a:avLst/>
          </a:prstGeom>
        </p:spPr>
      </p:pic>
      <p:pic>
        <p:nvPicPr>
          <p:cNvPr id="33" name="Picture 6" descr="Immagine correlata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30307">
            <a:off x="60642" y="3873092"/>
            <a:ext cx="676830" cy="692662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isultati immagini per maestra icon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22" y="3200121"/>
            <a:ext cx="941156" cy="9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tangolo arrotondato 53"/>
          <p:cNvSpPr/>
          <p:nvPr/>
        </p:nvSpPr>
        <p:spPr>
          <a:xfrm>
            <a:off x="2248226" y="1409700"/>
            <a:ext cx="3997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55" name="Rettangolo arrotondato 54"/>
          <p:cNvSpPr/>
          <p:nvPr/>
        </p:nvSpPr>
        <p:spPr>
          <a:xfrm>
            <a:off x="5848676" y="1352550"/>
            <a:ext cx="3997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56" name="Rettangolo arrotondato 55"/>
          <p:cNvSpPr/>
          <p:nvPr/>
        </p:nvSpPr>
        <p:spPr>
          <a:xfrm>
            <a:off x="1390976" y="3448050"/>
            <a:ext cx="723574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4-7</a:t>
            </a:r>
            <a:endParaRPr lang="it-IT" dirty="0"/>
          </a:p>
        </p:txBody>
      </p:sp>
      <p:sp>
        <p:nvSpPr>
          <p:cNvPr id="57" name="Rettangolo 56"/>
          <p:cNvSpPr/>
          <p:nvPr/>
        </p:nvSpPr>
        <p:spPr>
          <a:xfrm>
            <a:off x="5334000" y="3867150"/>
            <a:ext cx="5695950" cy="1466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arrotondato 57"/>
          <p:cNvSpPr/>
          <p:nvPr/>
        </p:nvSpPr>
        <p:spPr>
          <a:xfrm>
            <a:off x="10858826" y="4819650"/>
            <a:ext cx="533074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sp>
        <p:nvSpPr>
          <p:cNvPr id="59" name="Freccia a destra 58"/>
          <p:cNvSpPr/>
          <p:nvPr/>
        </p:nvSpPr>
        <p:spPr>
          <a:xfrm rot="20254244" flipH="1">
            <a:off x="10382250" y="4705350"/>
            <a:ext cx="4762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1052684">
            <a:off x="10232676" y="1312001"/>
            <a:ext cx="1322376" cy="130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0526"/>
            <a:ext cx="5886450" cy="351509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36513" y="114300"/>
            <a:ext cx="6000750" cy="41529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Gestione di utenti con privilegi 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endParaRPr lang="it-IT" b="1" dirty="0" smtClean="0"/>
          </a:p>
          <a:p>
            <a:r>
              <a:rPr lang="it-IT" b="1" dirty="0" smtClean="0"/>
              <a:t>https://pixabay.com/it/chiave-buco-della-serratura-blocco-2114046/</a:t>
            </a:r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667250"/>
            <a:ext cx="310137" cy="271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065507" y="822224"/>
            <a:ext cx="325644" cy="2826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60493" y="210227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6040671" y="990600"/>
            <a:ext cx="379179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6818331" y="3223558"/>
            <a:ext cx="4878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Cambiamento automatico</a:t>
            </a:r>
          </a:p>
          <a:p>
            <a:endParaRPr lang="it-IT" sz="2400" b="1" dirty="0" smtClean="0">
              <a:cs typeface="Arial" charset="0"/>
            </a:endParaRPr>
          </a:p>
          <a:p>
            <a:endParaRPr lang="it-IT" sz="2400" b="1" dirty="0" smtClean="0">
              <a:cs typeface="Arial" charset="0"/>
            </a:endParaRPr>
          </a:p>
          <a:p>
            <a:r>
              <a:rPr lang="it-IT" sz="2400" dirty="0" err="1" smtClean="0">
                <a:cs typeface="Arial" charset="0"/>
              </a:rPr>
              <a:t>Pw</a:t>
            </a:r>
            <a:r>
              <a:rPr lang="it-IT" sz="2400" dirty="0" smtClean="0">
                <a:cs typeface="Arial" charset="0"/>
              </a:rPr>
              <a:t> valide per 1 solo accesso, strong </a:t>
            </a:r>
            <a:r>
              <a:rPr lang="it-IT" sz="2400" dirty="0" err="1" smtClean="0">
                <a:cs typeface="Arial" charset="0"/>
              </a:rPr>
              <a:t>authentication</a:t>
            </a:r>
            <a:endParaRPr lang="it-IT" sz="2400" dirty="0" smtClean="0">
              <a:cs typeface="Arial" charset="0"/>
            </a:endParaRPr>
          </a:p>
          <a:p>
            <a:endParaRPr lang="it-IT" sz="2400" b="1" dirty="0" smtClean="0">
              <a:cs typeface="Arial" charset="0"/>
            </a:endParaRPr>
          </a:p>
          <a:p>
            <a:r>
              <a:rPr lang="it-IT" sz="2400" dirty="0" smtClean="0">
                <a:cs typeface="Arial" charset="0"/>
              </a:rPr>
              <a:t>Software di verifica  e gestione delle </a:t>
            </a:r>
            <a:r>
              <a:rPr lang="it-IT" sz="2400" dirty="0" err="1" smtClean="0">
                <a:cs typeface="Arial" charset="0"/>
              </a:rPr>
              <a:t>pw</a:t>
            </a:r>
            <a:endParaRPr lang="it-IT" sz="2400" dirty="0" smtClean="0">
              <a:cs typeface="Arial" charset="0"/>
            </a:endParaRPr>
          </a:p>
          <a:p>
            <a:r>
              <a:rPr lang="it-IT" sz="2400" dirty="0" smtClean="0">
                <a:cs typeface="Arial" charset="0"/>
              </a:rPr>
              <a:t> </a:t>
            </a: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65686" y="442984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647701" y="2819399"/>
            <a:ext cx="266699" cy="3238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027779" y="811632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Protezione degli account:</a:t>
            </a:r>
          </a:p>
        </p:txBody>
      </p:sp>
      <p:sp>
        <p:nvSpPr>
          <p:cNvPr id="41" name="Rettangolo arrotondato 40"/>
          <p:cNvSpPr/>
          <p:nvPr/>
        </p:nvSpPr>
        <p:spPr>
          <a:xfrm>
            <a:off x="647700" y="1755674"/>
            <a:ext cx="342900" cy="3588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989679" y="1668882"/>
            <a:ext cx="4176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le password prima di tutto!</a:t>
            </a:r>
          </a:p>
        </p:txBody>
      </p:sp>
      <p:sp>
        <p:nvSpPr>
          <p:cNvPr id="49" name="Rettangolo arrotondato 48"/>
          <p:cNvSpPr/>
          <p:nvPr/>
        </p:nvSpPr>
        <p:spPr>
          <a:xfrm>
            <a:off x="9829801" y="2457450"/>
            <a:ext cx="609599" cy="5524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5-8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1009650" y="2420513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Devono essere mantenute segrete, cambiate spesso e variare per i diversi sistemi. 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6399879" y="830682"/>
            <a:ext cx="5353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Protezione degli account</a:t>
            </a:r>
            <a:br>
              <a:rPr lang="it-IT" sz="2400" b="1" dirty="0" smtClean="0"/>
            </a:br>
            <a:r>
              <a:rPr lang="it-IT" sz="2400" b="1" dirty="0" smtClean="0"/>
              <a:t>con privilegi</a:t>
            </a:r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460938" y="5572843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2" name="Immagine 51">
            <a:extLst>
              <a:ext uri="{FF2B5EF4-FFF2-40B4-BE49-F238E27FC236}">
                <a16:creationId xmlns:a16="http://schemas.microsoft.com/office/drawing/2014/main" id="{CDF2608D-83F6-45A9-9123-1277156273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25862">
            <a:off x="303001" y="1039722"/>
            <a:ext cx="671885" cy="752713"/>
          </a:xfrm>
          <a:prstGeom prst="rect">
            <a:avLst/>
          </a:prstGeom>
        </p:spPr>
      </p:pic>
      <p:sp>
        <p:nvSpPr>
          <p:cNvPr id="55" name="Rettangolo arrotondato 54"/>
          <p:cNvSpPr/>
          <p:nvPr/>
        </p:nvSpPr>
        <p:spPr>
          <a:xfrm>
            <a:off x="303007" y="1012724"/>
            <a:ext cx="325644" cy="2826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5" name="Goccia 34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436694" y="341672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/>
          <p:cNvSpPr/>
          <p:nvPr/>
        </p:nvSpPr>
        <p:spPr>
          <a:xfrm>
            <a:off x="6743700" y="1982363"/>
            <a:ext cx="495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 smtClean="0">
                <a:cs typeface="Arial" charset="0"/>
              </a:rPr>
              <a:t>Pw</a:t>
            </a:r>
            <a:r>
              <a:rPr lang="it-IT" sz="2400" dirty="0" smtClean="0">
                <a:cs typeface="Arial" charset="0"/>
              </a:rPr>
              <a:t> con scadenza, </a:t>
            </a:r>
            <a:br>
              <a:rPr lang="it-IT" sz="2400" dirty="0" smtClean="0">
                <a:cs typeface="Arial" charset="0"/>
              </a:rPr>
            </a:br>
            <a:r>
              <a:rPr lang="it-IT" sz="2400" dirty="0" smtClean="0">
                <a:cs typeface="Arial" charset="0"/>
              </a:rPr>
              <a:t>crittografate</a:t>
            </a:r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20973" y="366956"/>
            <a:ext cx="7999078" cy="237624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Gestione di utenti con privilegi 3/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r>
              <a:rPr lang="it-IT" sz="1400" dirty="0" smtClean="0"/>
              <a:t>https://unsplash.com/photos/-1_RZL8BGBM</a:t>
            </a:r>
          </a:p>
          <a:p>
            <a:endParaRPr lang="it-IT" sz="1400" dirty="0"/>
          </a:p>
          <a:p>
            <a:endParaRPr lang="it-IT" sz="1400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418622" y="2019115"/>
            <a:ext cx="305278" cy="5335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20973" y="4839654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1463990" y="628650"/>
            <a:ext cx="326710" cy="306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021782" y="495300"/>
            <a:ext cx="4170218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Rettangolo arrotondato 52"/>
          <p:cNvSpPr/>
          <p:nvPr/>
        </p:nvSpPr>
        <p:spPr>
          <a:xfrm>
            <a:off x="438150" y="1207508"/>
            <a:ext cx="283997" cy="4307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257300" y="572786"/>
            <a:ext cx="6019800" cy="474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Proteggere le utenze con privilegi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933450" y="1205150"/>
            <a:ext cx="6515100" cy="1123712"/>
          </a:xfrm>
          <a:prstGeom prst="roundRect">
            <a:avLst/>
          </a:prstGeom>
          <a:solidFill>
            <a:srgbClr val="FFFFFF">
              <a:alpha val="41176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Ridurle al </a:t>
            </a:r>
            <a:r>
              <a:rPr lang="it-IT" sz="2000" b="1" dirty="0" smtClean="0"/>
              <a:t>minimo</a:t>
            </a:r>
            <a:r>
              <a:rPr lang="it-IT" sz="2000" dirty="0" smtClean="0"/>
              <a:t> e averne una lista aggiornata</a:t>
            </a:r>
          </a:p>
          <a:p>
            <a:r>
              <a:rPr lang="it-IT" sz="2000" dirty="0" smtClean="0"/>
              <a:t/>
            </a:r>
            <a:br>
              <a:rPr lang="it-IT" sz="2000" dirty="0" smtClean="0"/>
            </a:br>
            <a:r>
              <a:rPr lang="it-IT" sz="2000" dirty="0" smtClean="0">
                <a:sym typeface="Wingdings" pitchFamily="2" charset="2"/>
              </a:rPr>
              <a:t> </a:t>
            </a:r>
            <a:r>
              <a:rPr lang="it-IT" sz="2000" i="1" dirty="0" smtClean="0">
                <a:sym typeface="Wingdings" pitchFamily="2" charset="2"/>
              </a:rPr>
              <a:t>miglior </a:t>
            </a:r>
            <a:r>
              <a:rPr lang="it-IT" sz="2000" b="1" i="1" dirty="0" smtClean="0"/>
              <a:t>controllo,</a:t>
            </a:r>
            <a:r>
              <a:rPr lang="it-IT" sz="2000" i="1" dirty="0" smtClean="0"/>
              <a:t> diminuzione rischio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971551" y="3053001"/>
            <a:ext cx="6515100" cy="1464231"/>
          </a:xfrm>
          <a:prstGeom prst="roundRect">
            <a:avLst/>
          </a:prstGeom>
          <a:solidFill>
            <a:srgbClr val="FFFFFF">
              <a:alpha val="41176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Chiarire le responsabilità degli utenti a cui vengono assegnate</a:t>
            </a:r>
          </a:p>
          <a:p>
            <a:endParaRPr lang="it-IT" sz="2000" dirty="0" smtClean="0"/>
          </a:p>
          <a:p>
            <a:r>
              <a:rPr lang="it-IT" sz="2000" dirty="0" smtClean="0"/>
              <a:t>Separare account generici e di amministrazione</a:t>
            </a:r>
            <a:endParaRPr lang="it-IT" sz="20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437672" y="2857315"/>
            <a:ext cx="362428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494822" y="4305115"/>
            <a:ext cx="362428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0" y="5372100"/>
            <a:ext cx="705328" cy="4381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6 -7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38200" y="5205651"/>
            <a:ext cx="6705600" cy="1464231"/>
          </a:xfrm>
          <a:prstGeom prst="roundRect">
            <a:avLst/>
          </a:prstGeom>
          <a:solidFill>
            <a:srgbClr val="FFFFFF">
              <a:alpha val="41176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1">
                    <a:lumMod val="50000"/>
                  </a:schemeClr>
                </a:solidFill>
              </a:rPr>
              <a:t>Disabilitare/sostituire account non più richiesti</a:t>
            </a:r>
          </a:p>
          <a:p>
            <a:pPr>
              <a:buFont typeface="Wingdings"/>
              <a:buChar char="à"/>
            </a:pPr>
            <a:r>
              <a:rPr lang="it-IT" sz="2000" dirty="0" err="1" smtClean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e</a:t>
            </a:r>
            <a:r>
              <a:rPr lang="it-IT" sz="2000" i="1" dirty="0" err="1" smtClean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s</a:t>
            </a:r>
            <a:r>
              <a:rPr lang="it-IT" sz="2000" i="1" dirty="0" smtClean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 utenti che lasciano l’azienda</a:t>
            </a:r>
          </a:p>
          <a:p>
            <a:endParaRPr lang="it-IT" sz="2000" i="1" dirty="0" smtClean="0">
              <a:solidFill>
                <a:schemeClr val="tx1">
                  <a:lumMod val="50000"/>
                </a:schemeClr>
              </a:solidFill>
              <a:sym typeface="Wingdings" pitchFamily="2" charset="2"/>
            </a:endParaRPr>
          </a:p>
          <a:p>
            <a:r>
              <a:rPr lang="it-IT" sz="2000" dirty="0" smtClean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Monitorare log e attività svolte (utenze individuali)</a:t>
            </a:r>
            <a:endParaRPr lang="it-IT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380522" y="6210300"/>
            <a:ext cx="343378" cy="36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8128</TotalTime>
  <Words>3605</Words>
  <Application>Microsoft Office PowerPoint</Application>
  <PresentationFormat>Widescreen</PresentationFormat>
  <Paragraphs>573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31" baseType="lpstr">
      <vt:lpstr>Arial</vt:lpstr>
      <vt:lpstr>Articulate</vt:lpstr>
      <vt:lpstr>Articulate Light</vt:lpstr>
      <vt:lpstr>Bahnschrift</vt:lpstr>
      <vt:lpstr>Calibri</vt:lpstr>
      <vt:lpstr>Century Gothic</vt:lpstr>
      <vt:lpstr>Garamond</vt:lpstr>
      <vt:lpstr>Gisha</vt:lpstr>
      <vt:lpstr>Microsoft Yi Baiti</vt:lpstr>
      <vt:lpstr>Tempus Sans ITC</vt:lpstr>
      <vt:lpstr>Times New Roman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1081</cp:revision>
  <dcterms:created xsi:type="dcterms:W3CDTF">2018-07-03T17:42:04Z</dcterms:created>
  <dcterms:modified xsi:type="dcterms:W3CDTF">2018-12-14T09:26:08Z</dcterms:modified>
</cp:coreProperties>
</file>