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0" r:id="rId2"/>
  </p:sldMasterIdLst>
  <p:notesMasterIdLst>
    <p:notesMasterId r:id="rId21"/>
  </p:notesMasterIdLst>
  <p:sldIdLst>
    <p:sldId id="292" r:id="rId3"/>
    <p:sldId id="260" r:id="rId4"/>
    <p:sldId id="267" r:id="rId5"/>
    <p:sldId id="273" r:id="rId6"/>
    <p:sldId id="296" r:id="rId7"/>
    <p:sldId id="323" r:id="rId8"/>
    <p:sldId id="289" r:id="rId9"/>
    <p:sldId id="318" r:id="rId10"/>
    <p:sldId id="317" r:id="rId11"/>
    <p:sldId id="324" r:id="rId12"/>
    <p:sldId id="325" r:id="rId13"/>
    <p:sldId id="265" r:id="rId14"/>
    <p:sldId id="326" r:id="rId15"/>
    <p:sldId id="314" r:id="rId16"/>
    <p:sldId id="294" r:id="rId17"/>
    <p:sldId id="266" r:id="rId18"/>
    <p:sldId id="288"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095841E-D85F-4270-9AED-1E8BB901949A}">
          <p14:sldIdLst>
            <p14:sldId id="292"/>
            <p14:sldId id="260"/>
            <p14:sldId id="267"/>
            <p14:sldId id="273"/>
            <p14:sldId id="296"/>
            <p14:sldId id="323"/>
            <p14:sldId id="289"/>
            <p14:sldId id="318"/>
          </p14:sldIdLst>
        </p14:section>
        <p14:section name="Sezione senza titolo" id="{0A765230-CE5E-414F-953B-91EFAFE17D7D}">
          <p14:sldIdLst>
            <p14:sldId id="317"/>
            <p14:sldId id="324"/>
            <p14:sldId id="325"/>
            <p14:sldId id="265"/>
            <p14:sldId id="326"/>
            <p14:sldId id="314"/>
            <p14:sldId id="294"/>
            <p14:sldId id="266"/>
            <p14:sldId id="288"/>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426B6F"/>
    <a:srgbClr val="E6B729"/>
    <a:srgbClr val="B68E15"/>
    <a:srgbClr val="262626"/>
    <a:srgbClr val="CE3A1C"/>
    <a:srgbClr val="EDED1F"/>
    <a:srgbClr val="F4A16F"/>
    <a:srgbClr val="757575"/>
    <a:srgbClr val="A6CD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2749" autoAdjust="0"/>
  </p:normalViewPr>
  <p:slideViewPr>
    <p:cSldViewPr snapToGrid="0">
      <p:cViewPr varScale="1">
        <p:scale>
          <a:sx n="36" d="100"/>
          <a:sy n="36" d="100"/>
        </p:scale>
        <p:origin x="180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28/09/2018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orproject.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6"/>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 buon antivirus e un buon </a:t>
            </a:r>
            <a:r>
              <a:rPr lang="it-IT" sz="1200" kern="1200" dirty="0" err="1" smtClean="0">
                <a:solidFill>
                  <a:schemeClr val="tx1"/>
                </a:solidFill>
                <a:effectLst/>
                <a:latin typeface="+mn-lt"/>
                <a:ea typeface="+mn-ea"/>
                <a:cs typeface="+mn-cs"/>
              </a:rPr>
              <a:t>antimalware</a:t>
            </a:r>
            <a:r>
              <a:rPr kumimoji="0" lang="it-IT"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sia per computer che per dispositivi mobili, almeno nella loro versione free, è la base per proteggere i propri dispositivi contro le principali tipologie di malware.</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6"/>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 sei stato colpito da uno di questi attacchi, consulta immediatamente un esperto, prima di pagare qualsiasi riscatto richiesto. Pagare il riscatto causa solo un'ulteriore perdita di denaro, in quanto non vi è alcuna garanzia che i malintenzionati restituiscano i codici di sblocco dei dati.</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6"/>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Ricordiamoci inoltre di rimuovere tutti i programmi che non sono più utili e che occupano solo spazio sull'hard disk, oltreché rendono il computer più lento ed esposto agli attacchi.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6"/>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Infine è opportuno utilizzare sempre le versioni più aggiornate di browser, programmi antivirus e software </a:t>
            </a:r>
            <a:r>
              <a:rPr kumimoji="0" lang="it-IT" sz="1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antimalware</a:t>
            </a:r>
            <a:r>
              <a:rPr kumimoji="0" lang="it-IT"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che oggigiorno offrono agli utenti avvisi su potenziali software dannosi o siti a rischio.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114691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Tutto noi sappiamo chi è Edward </a:t>
            </a:r>
            <a:r>
              <a:rPr lang="it-IT" sz="1200" dirty="0" err="1"/>
              <a:t>Snowden</a:t>
            </a:r>
            <a:r>
              <a:rPr lang="it-IT" sz="1200" dirty="0"/>
              <a:t> o lo abbiamo sentito nominare almeno una volta. </a:t>
            </a:r>
          </a:p>
          <a:p>
            <a:pPr marL="228600" indent="-228600" algn="just">
              <a:lnSpc>
                <a:spcPct val="120000"/>
              </a:lnSpc>
              <a:buFont typeface="+mj-lt"/>
              <a:buAutoNum type="arabicPeriod"/>
              <a:defRPr/>
            </a:pPr>
            <a:r>
              <a:rPr lang="it-IT" sz="1200" dirty="0"/>
              <a:t>Ex-tecnico della CIA ed ex- consulente della NSA, </a:t>
            </a:r>
            <a:r>
              <a:rPr lang="it-IT" sz="1200" dirty="0" err="1"/>
              <a:t>Snowden</a:t>
            </a:r>
            <a:r>
              <a:rPr lang="it-IT" sz="1200" dirty="0"/>
              <a:t> è noto per aver rivelato pubblicamente dettagli di diversi programmi di sorveglianza di massa del governo statunitense e britannico, fino ad allora tenuti segreti. </a:t>
            </a:r>
          </a:p>
          <a:p>
            <a:pPr marL="228600" indent="-228600" algn="just">
              <a:lnSpc>
                <a:spcPct val="120000"/>
              </a:lnSpc>
              <a:buFont typeface="+mj-lt"/>
              <a:buAutoNum type="arabicPeriod"/>
              <a:defRPr/>
            </a:pPr>
            <a:r>
              <a:rPr lang="it-IT" sz="1200" dirty="0"/>
              <a:t>Tutti noi siamo quindi spiati. Non dovremmo tuttavia preoccuparci tanto dei governi, quanto delle società che hanno un interesse a raccogliere il maggior numero possibile di dati sulle nostre attività in rete.</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Se stiamo ad esempio navigando su un sito di una certa società, alcune aziende vogliono saperlo, in modo da mostrarci in futuro annunci pubblicitari pertinenti ai nostri interessi online, che possono catturare maggiormente la nostra attenzione.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Fin dalla fine degli anni Novanta, ogni volta che </a:t>
            </a:r>
            <a:r>
              <a:rPr lang="it-IT" sz="1200" dirty="0" smtClean="0"/>
              <a:t>visitiamo </a:t>
            </a:r>
            <a:r>
              <a:rPr lang="it-IT" sz="1200" dirty="0"/>
              <a:t>un sito web, questo rilascia un piccolo file nel nostro computer, i così detti "cookie" in modo che alla prossima visita, il sito sia in grado di riconoscere cosa abbiamo visto o fatto.</a:t>
            </a:r>
          </a:p>
          <a:p>
            <a:pPr marL="0" marR="0" lvl="0" indent="0" algn="just" defTabSz="914400" rtl="0" eaLnBrk="1" fontAlgn="auto" latinLnBrk="0" hangingPunct="1">
              <a:lnSpc>
                <a:spcPct val="120000"/>
              </a:lnSpc>
              <a:spcBef>
                <a:spcPts val="0"/>
              </a:spcBef>
              <a:spcAft>
                <a:spcPts val="0"/>
              </a:spcAft>
              <a:buClrTx/>
              <a:buSzTx/>
              <a:buFont typeface="+mj-lt"/>
              <a:buNone/>
              <a:tabLst/>
              <a:defRPr/>
            </a:pPr>
            <a:endParaRPr lang="it-IT" sz="1200" dirty="0"/>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dirty="0"/>
              <a:t>Popup</a:t>
            </a: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b="1" dirty="0"/>
              <a:t>L’esempio di Facebook</a:t>
            </a: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dirty="0"/>
              <a:t>Facebook ha annunciato di aver iniziato a monitorare le abitudini di navigazione dei propri utenti al di fuori del proprio social. Come? Ogni volta che un utente effettua l'accesso a Facebook mentre naviga su altri siti, Facebook utilizza tali dati per guidare la visualizzazione degli annunci in modo che coincidano con il contenuto dell'attività online svolta degli utenti. </a:t>
            </a:r>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151854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È importante dunque essere in grado di tenere riservati i nostri dati personali. </a:t>
            </a:r>
          </a:p>
          <a:p>
            <a:pPr marL="228600" indent="-228600" algn="just">
              <a:lnSpc>
                <a:spcPct val="120000"/>
              </a:lnSpc>
              <a:buFont typeface="+mj-lt"/>
              <a:buAutoNum type="arabicPeriod"/>
              <a:defRPr/>
            </a:pPr>
            <a:r>
              <a:rPr lang="it-IT" sz="1200" dirty="0"/>
              <a:t>Se per esempio stiamo trasmettendo dei dati a colleghi o amici, possiamo usufruire di servizi per firmare digitalmente le email; </a:t>
            </a:r>
          </a:p>
          <a:p>
            <a:pPr marL="228600" indent="-228600" algn="just">
              <a:lnSpc>
                <a:spcPct val="120000"/>
              </a:lnSpc>
              <a:buFont typeface="+mj-lt"/>
              <a:buAutoNum type="arabicPeriod"/>
              <a:defRPr/>
            </a:pPr>
            <a:r>
              <a:rPr lang="it-IT" sz="1200" dirty="0"/>
              <a:t>in questo caso i messaggi possono essere letti solo se il destinatario ha la chiave per decifrarli. </a:t>
            </a:r>
          </a:p>
          <a:p>
            <a:pPr marL="228600" indent="-228600" algn="just">
              <a:lnSpc>
                <a:spcPct val="120000"/>
              </a:lnSpc>
              <a:buFont typeface="+mj-lt"/>
              <a:buAutoNum type="arabicPeriod"/>
              <a:defRPr/>
            </a:pPr>
            <a:r>
              <a:rPr lang="it-IT" sz="1200" dirty="0"/>
              <a:t>Purtroppo la complessità di questi servizi, non ha reso molto diffuse </a:t>
            </a:r>
            <a:r>
              <a:rPr lang="it-IT" sz="1200" dirty="0" smtClean="0"/>
              <a:t>tali </a:t>
            </a:r>
            <a:r>
              <a:rPr lang="it-IT" sz="1200" dirty="0"/>
              <a:t>pratiche, </a:t>
            </a:r>
          </a:p>
          <a:p>
            <a:pPr marL="228600" indent="-228600" algn="just">
              <a:lnSpc>
                <a:spcPct val="120000"/>
              </a:lnSpc>
              <a:buFont typeface="+mj-lt"/>
              <a:buAutoNum type="arabicPeriod"/>
              <a:defRPr/>
            </a:pPr>
            <a:r>
              <a:rPr lang="it-IT" sz="1200" dirty="0"/>
              <a:t>sebbene alcuni programmi di crittografia, come </a:t>
            </a:r>
            <a:r>
              <a:rPr lang="it-IT" sz="1200" dirty="0" err="1"/>
              <a:t>miniLock</a:t>
            </a:r>
            <a:r>
              <a:rPr lang="it-IT" sz="1200" dirty="0"/>
              <a:t>, rivolti al grande pubblico, stiano iniziando a comparire sul mercato.</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100853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Oltre alla posta elettronica, sempre più professionisti utilizzano i servizi cloud per gestire i propri dati. </a:t>
            </a:r>
          </a:p>
          <a:p>
            <a:pPr marL="228600" indent="-228600" algn="just">
              <a:lnSpc>
                <a:spcPct val="120000"/>
              </a:lnSpc>
              <a:buFont typeface="+mj-lt"/>
              <a:buAutoNum type="arabicPeriod"/>
              <a:defRPr/>
            </a:pPr>
            <a:r>
              <a:rPr lang="it-IT" sz="1200" dirty="0"/>
              <a:t>Mentre la maggior parte di questi servizi offre un buon livello di protezione dei dati sui server remoti contro possibili intrusioni, alcuni fornitori si riservano la facoltà di ispezionare i dati degli utenti o di fornire accesso a tali dati alle autorità governative, se richiesto. </a:t>
            </a:r>
          </a:p>
          <a:p>
            <a:pPr marL="228600" indent="-228600" algn="just">
              <a:lnSpc>
                <a:spcPct val="120000"/>
              </a:lnSpc>
              <a:buFont typeface="+mj-lt"/>
              <a:buAutoNum type="arabicPeriod"/>
              <a:defRPr/>
            </a:pPr>
            <a:r>
              <a:rPr lang="it-IT" sz="1200" dirty="0"/>
              <a:t>Alcuni servizi di cloud storage, come ad esempio </a:t>
            </a:r>
            <a:r>
              <a:rPr lang="it-IT" sz="1200" dirty="0" err="1"/>
              <a:t>SpiderOak</a:t>
            </a:r>
            <a:r>
              <a:rPr lang="it-IT" sz="1200" dirty="0"/>
              <a:t>, </a:t>
            </a:r>
          </a:p>
          <a:p>
            <a:pPr marL="228600" indent="-228600" algn="just">
              <a:lnSpc>
                <a:spcPct val="120000"/>
              </a:lnSpc>
              <a:buFont typeface="+mj-lt"/>
              <a:buAutoNum type="arabicPeriod"/>
              <a:defRPr/>
            </a:pPr>
            <a:r>
              <a:rPr lang="it-IT" sz="1200" dirty="0"/>
              <a:t>richiedono invece agli utenti di crittografare tutti i loro file, prima di caricare qualsiasi dato nei loro spazi online. </a:t>
            </a:r>
          </a:p>
          <a:p>
            <a:pPr marL="228600" indent="-228600" algn="just">
              <a:lnSpc>
                <a:spcPct val="120000"/>
              </a:lnSpc>
              <a:buFont typeface="+mj-lt"/>
              <a:buAutoNum type="arabicPeriod"/>
              <a:defRPr/>
            </a:pPr>
            <a:r>
              <a:rPr lang="it-IT" sz="1200" dirty="0"/>
              <a:t>Poiché la crittografia dei dati viene eseguita direttamente sui dispositivi fisici degli utenti, questi provider non possono esaminare i dati dei loro clienti, anche se lo volessero o se fosse loro richiesto.</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320938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startAt="6"/>
              <a:defRPr/>
            </a:pPr>
            <a:r>
              <a:rPr lang="it-IT" sz="1200" dirty="0"/>
              <a:t>Nel tempo il problema della privacy è diventato un tema sempre più sentito da parte degli utenti. </a:t>
            </a:r>
          </a:p>
          <a:p>
            <a:pPr marL="228600" indent="-228600" algn="just">
              <a:lnSpc>
                <a:spcPct val="120000"/>
              </a:lnSpc>
              <a:buFont typeface="+mj-lt"/>
              <a:buAutoNum type="arabicPeriod" startAt="6"/>
              <a:defRPr/>
            </a:pPr>
            <a:r>
              <a:rPr lang="it-IT" sz="1200" dirty="0"/>
              <a:t>La Electronic </a:t>
            </a:r>
            <a:r>
              <a:rPr lang="it-IT" sz="1200" dirty="0" err="1"/>
              <a:t>Frontier</a:t>
            </a:r>
            <a:r>
              <a:rPr lang="it-IT" sz="1200" dirty="0"/>
              <a:t> Foundation ha effettuato un sondaggio per valutare le protezioni offerte ai clienti da parte dei principali fornitori di servizi cloud. </a:t>
            </a:r>
          </a:p>
          <a:p>
            <a:pPr marL="228600" indent="-228600" algn="just">
              <a:lnSpc>
                <a:spcPct val="120000"/>
              </a:lnSpc>
              <a:buFont typeface="+mj-lt"/>
              <a:buAutoNum type="arabicPeriod" startAt="6"/>
              <a:defRPr/>
            </a:pPr>
            <a:r>
              <a:rPr lang="it-IT" sz="1200" dirty="0"/>
              <a:t>La figura, che rappresenta un estratto di una tabella più estesa, riporta le forme di protezione che nel 2017 i vari fornitori di servizi online offrivano ai propri utenti, nel caso in cui il governo degli Stati Uniti avesse avanzato una richiesta di visione di dati in loro possesso.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997520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Una forma di protezione della privacy, spesso sottovalutata dagli utenti, è la così detta "navigazione privata", </a:t>
            </a:r>
          </a:p>
          <a:p>
            <a:pPr marL="228600" indent="-228600" algn="just">
              <a:lnSpc>
                <a:spcPct val="120000"/>
              </a:lnSpc>
              <a:buFont typeface="+mj-lt"/>
              <a:buAutoNum type="arabicPeriod"/>
              <a:defRPr/>
            </a:pPr>
            <a:r>
              <a:rPr lang="it-IT" sz="1200" dirty="0"/>
              <a:t>che è stata per la prima volta incorporata nel browser Safari da Apple a metà degli anni Duemila. </a:t>
            </a:r>
          </a:p>
          <a:p>
            <a:pPr marL="228600" indent="-228600" algn="just">
              <a:lnSpc>
                <a:spcPct val="120000"/>
              </a:lnSpc>
              <a:buFont typeface="+mj-lt"/>
              <a:buAutoNum type="arabicPeriod"/>
              <a:defRPr/>
            </a:pPr>
            <a:r>
              <a:rPr lang="it-IT" sz="1200" dirty="0"/>
              <a:t>Questa modalità operativa è progettata specificamente per non memorizzare cookie o altri file nella cache del browser, non lasciando quindi tracce sul computer locale. </a:t>
            </a:r>
          </a:p>
          <a:p>
            <a:pPr marL="228600" indent="-228600" algn="just">
              <a:lnSpc>
                <a:spcPct val="120000"/>
              </a:lnSpc>
              <a:buFont typeface="+mj-lt"/>
              <a:buAutoNum type="arabicPeriod"/>
              <a:defRPr/>
            </a:pPr>
            <a:r>
              <a:rPr lang="it-IT" sz="1200" dirty="0"/>
              <a:t>Negli anni seguenti tutti gli altri browser sul mercato hanno aggiunto questa funzionalità.</a:t>
            </a:r>
          </a:p>
          <a:p>
            <a:pPr marL="228600" indent="-228600" algn="just">
              <a:lnSpc>
                <a:spcPct val="120000"/>
              </a:lnSpc>
              <a:buFont typeface="+mj-lt"/>
              <a:buAutoNum type="arabicPeriod"/>
              <a:defRPr/>
            </a:pPr>
            <a:r>
              <a:rPr lang="it-IT" sz="1200" dirty="0"/>
              <a:t>Ma nella pratica, le varie funzioni di camuffamento offerte dai browser non sono completamente efficaci. Un modo più sicuro per proteggere ulteriormente la nostra privacy è l'uso di un browser proxy, </a:t>
            </a:r>
          </a:p>
          <a:p>
            <a:pPr marL="228600" indent="-228600" algn="just">
              <a:lnSpc>
                <a:spcPct val="120000"/>
              </a:lnSpc>
              <a:buFont typeface="+mj-lt"/>
              <a:buAutoNum type="arabicPeriod"/>
              <a:defRPr/>
            </a:pPr>
            <a:r>
              <a:rPr lang="it-IT" sz="1200" dirty="0"/>
              <a:t>che maschera l'identità e la posizione geografica dell'utente. </a:t>
            </a:r>
          </a:p>
          <a:p>
            <a:pPr marL="228600" indent="-228600" algn="just">
              <a:lnSpc>
                <a:spcPct val="120000"/>
              </a:lnSpc>
              <a:buFont typeface="+mj-lt"/>
              <a:buAutoNum type="arabicPeriod"/>
              <a:defRPr/>
            </a:pPr>
            <a:r>
              <a:rPr lang="it-IT" sz="1200" dirty="0"/>
              <a:t>Ciò non significa ancora che gli utenti diventano completamente invisibili online; piuttosto, questo impedisce alle varie società che utilizzano i nostri dati di navigazione di risalire ai vari siti che abbiamo visitato. </a:t>
            </a:r>
          </a:p>
          <a:p>
            <a:pPr marL="228600" indent="-228600" algn="just">
              <a:lnSpc>
                <a:spcPct val="120000"/>
              </a:lnSpc>
              <a:buFont typeface="+mj-lt"/>
              <a:buAutoNum type="arabicPeriod"/>
              <a:defRPr/>
            </a:pPr>
            <a:r>
              <a:rPr lang="it-IT" sz="1200" dirty="0"/>
              <a:t>Quando si utilizza un browser proxy, infatti, il traffico dell'utente viene rimbalzato attraverso diversi server in giro per il globo prima di arrivare alla destinazione finale.</a:t>
            </a:r>
          </a:p>
          <a:p>
            <a:pPr marL="228600" indent="-228600" algn="just">
              <a:lnSpc>
                <a:spcPct val="120000"/>
              </a:lnSpc>
              <a:buFont typeface="+mj-lt"/>
              <a:buAutoNum type="arabicPeriod"/>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Il browser proxy più conosciuto </a:t>
            </a:r>
          </a:p>
          <a:p>
            <a:pPr marL="0" indent="0" algn="just">
              <a:lnSpc>
                <a:spcPct val="120000"/>
              </a:lnSpc>
              <a:buFont typeface="+mj-lt"/>
              <a:buNone/>
              <a:defRPr/>
            </a:pPr>
            <a:r>
              <a:rPr lang="it-IT" sz="1200" dirty="0"/>
              <a:t>Il browser proxy più conosciuto è Tor, scaricabile gratuitamente dalla rete (</a:t>
            </a:r>
            <a:r>
              <a:rPr lang="it-IT" sz="1200" dirty="0">
                <a:hlinkClick r:id="rId3"/>
              </a:rPr>
              <a:t>https://www.torproject.org/</a:t>
            </a:r>
            <a:r>
              <a:rPr lang="it-IT" sz="1200" dirty="0"/>
              <a:t>). </a:t>
            </a:r>
          </a:p>
          <a:p>
            <a:pPr marL="0" indent="0" algn="just">
              <a:lnSpc>
                <a:spcPct val="120000"/>
              </a:lnSpc>
              <a:buFont typeface="+mj-lt"/>
              <a:buNone/>
              <a:defRPr/>
            </a:pPr>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039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 il nostro interesse è invece proteggere i dati "locali" salvati sui nostri dispositivi, diverse sono invece le alternative a nostra disposizione. </a:t>
            </a:r>
          </a:p>
          <a:p>
            <a:pPr marL="228600" indent="-228600" algn="just">
              <a:lnSpc>
                <a:spcPct val="120000"/>
              </a:lnSpc>
              <a:buFont typeface="+mj-lt"/>
              <a:buAutoNum type="arabicPeriod"/>
              <a:defRPr/>
            </a:pPr>
            <a:r>
              <a:rPr lang="it-IT" sz="1200" dirty="0"/>
              <a:t>Un primo passo di protezione in loco è la crittografia dell'intero disco, di una o più cartelle, mantenendo comunque visibile a tutti gli utenti i file salvati in altre destinazioni, </a:t>
            </a:r>
          </a:p>
          <a:p>
            <a:pPr marL="228600" indent="-228600" algn="just">
              <a:lnSpc>
                <a:spcPct val="120000"/>
              </a:lnSpc>
              <a:buFont typeface="+mj-lt"/>
              <a:buAutoNum type="arabicPeriod"/>
              <a:defRPr/>
            </a:pPr>
            <a:r>
              <a:rPr lang="it-IT" sz="1200" dirty="0"/>
              <a:t>Oppure utilizzare dei dispositivi di archiviazione esterna. </a:t>
            </a:r>
          </a:p>
          <a:p>
            <a:pPr marL="228600" indent="-228600" algn="just">
              <a:lnSpc>
                <a:spcPct val="120000"/>
              </a:lnSpc>
              <a:buFont typeface="+mj-lt"/>
              <a:buAutoNum type="arabicPeriod"/>
              <a:defRPr/>
            </a:pPr>
            <a:r>
              <a:rPr lang="it-IT" sz="1200" dirty="0"/>
              <a:t>I moderni sistemi operativi proposti da Microsoft e Apple includono opzioni </a:t>
            </a:r>
          </a:p>
          <a:p>
            <a:pPr marL="228600" indent="-228600" algn="just">
              <a:lnSpc>
                <a:spcPct val="120000"/>
              </a:lnSpc>
              <a:buFont typeface="+mj-lt"/>
              <a:buAutoNum type="arabicPeriod"/>
              <a:defRPr/>
            </a:pPr>
            <a:r>
              <a:rPr lang="it-IT" sz="1200" dirty="0"/>
              <a:t>che offrono agli utenti la possibilità di crittografare l'intero disco rigido in pochi passaggi; </a:t>
            </a:r>
          </a:p>
          <a:p>
            <a:pPr marL="228600" indent="-228600" algn="just">
              <a:lnSpc>
                <a:spcPct val="120000"/>
              </a:lnSpc>
              <a:buFont typeface="+mj-lt"/>
              <a:buAutoNum type="arabicPeriod"/>
              <a:defRPr/>
            </a:pPr>
            <a:r>
              <a:rPr lang="it-IT" sz="1200" dirty="0"/>
              <a:t>software dalle stesse funzionalità si trovano anche in commercio, sia a pagamento che in modalità open-source, come ad esempio </a:t>
            </a:r>
            <a:r>
              <a:rPr lang="it-IT" sz="1200" dirty="0" err="1"/>
              <a:t>VeraCrypt</a:t>
            </a:r>
            <a:r>
              <a:rPr lang="it-IT" sz="1200" dirty="0"/>
              <a:t>.  </a:t>
            </a:r>
          </a:p>
          <a:p>
            <a:pPr marL="228600" indent="-228600" algn="just">
              <a:lnSpc>
                <a:spcPct val="120000"/>
              </a:lnSpc>
              <a:buFont typeface="+mj-lt"/>
              <a:buAutoNum type="arabicPeriod"/>
              <a:defRPr/>
            </a:pPr>
            <a:r>
              <a:rPr lang="it-IT" sz="1200" dirty="0"/>
              <a:t>Una volta crittato il disco, o parte di questo, senza la password corretta o un altro metodo di autenticazione accettato, i dati memorizzati sul dispositivo non sono accessibili e diventano quindi inutilizzabili per i terzi.</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16</a:t>
            </a:fld>
            <a:endParaRPr lang="it-IT"/>
          </a:p>
        </p:txBody>
      </p:sp>
    </p:spTree>
    <p:extLst>
      <p:ext uri="{BB962C8B-B14F-4D97-AF65-F5344CB8AC3E}">
        <p14:creationId xmlns:p14="http://schemas.microsoft.com/office/powerpoint/2010/main" val="3783930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Bene, andiamo a fare il punto con il nostro 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34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AUDIO:</a:t>
            </a:r>
          </a:p>
          <a:p>
            <a:r>
              <a:rPr lang="en-US" dirty="0"/>
              <a:t>Ora</a:t>
            </a:r>
            <a:r>
              <a:rPr lang="en-US" baseline="0" dirty="0"/>
              <a:t> </a:t>
            </a:r>
            <a:r>
              <a:rPr lang="en-US" baseline="0" dirty="0" err="1"/>
              <a:t>fermati</a:t>
            </a:r>
            <a:r>
              <a:rPr lang="en-US" baseline="0" dirty="0"/>
              <a:t> un secondo e </a:t>
            </a:r>
            <a:r>
              <a:rPr lang="en-US" baseline="0" dirty="0" err="1"/>
              <a:t>prova</a:t>
            </a:r>
            <a:r>
              <a:rPr lang="en-US" baseline="0" dirty="0"/>
              <a:t> a </a:t>
            </a:r>
            <a:r>
              <a:rPr lang="en-US" baseline="0" dirty="0" err="1"/>
              <a:t>rispondere</a:t>
            </a:r>
            <a:r>
              <a:rPr lang="en-US" baseline="0" dirty="0"/>
              <a:t>!</a:t>
            </a:r>
          </a:p>
          <a:p>
            <a:endParaRPr lang="en-US" baseline="0" dirty="0"/>
          </a:p>
          <a:p>
            <a:r>
              <a:rPr lang="en-US" baseline="0" dirty="0"/>
              <a:t>Feedback</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err="1"/>
              <a:t>Esatto</a:t>
            </a:r>
            <a:r>
              <a:rPr lang="en-US" baseline="0" dirty="0"/>
              <a:t>/Non </a:t>
            </a:r>
            <a:r>
              <a:rPr lang="en-US" baseline="0" dirty="0" err="1"/>
              <a:t>esatto</a:t>
            </a:r>
            <a:r>
              <a:rPr lang="en-US" baseline="0" dirty="0"/>
              <a:t>! </a:t>
            </a:r>
            <a:r>
              <a:rPr lang="it-IT" baseline="0" dirty="0"/>
              <a:t>Tra i metodi </a:t>
            </a:r>
            <a:r>
              <a:rPr lang="it-IT" baseline="0" dirty="0" smtClean="0"/>
              <a:t>per </a:t>
            </a:r>
            <a:r>
              <a:rPr lang="it-IT" baseline="0" dirty="0"/>
              <a:t>proteggere la privacy durante la navigazione </a:t>
            </a:r>
            <a:r>
              <a:rPr lang="it-IT" baseline="0" dirty="0" smtClean="0"/>
              <a:t>privata il più sicuro è </a:t>
            </a:r>
            <a:r>
              <a:rPr lang="it-IT" baseline="0" dirty="0"/>
              <a:t>l'uso di un browser proxy, che maschera l'identità e la posizione geografica dell'utente. </a:t>
            </a: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18</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buFont typeface="+mj-lt"/>
              <a:buAutoNum type="arabicPeriod"/>
            </a:pPr>
            <a:r>
              <a:rPr lang="it-IT" dirty="0"/>
              <a:t>Quando si presenta la necessità di utilizzare un software di cui non disponiamo, spesso ricorriamo alle risorse gratuite che internet ci offre. </a:t>
            </a:r>
          </a:p>
          <a:p>
            <a:pPr marL="228600" indent="-228600">
              <a:buFont typeface="+mj-lt"/>
              <a:buAutoNum type="arabicPeriod"/>
            </a:pPr>
            <a:r>
              <a:rPr lang="it-IT" dirty="0"/>
              <a:t>Questo comportamento ci espone a minacce di cui spesso non siamo consapevoli.</a:t>
            </a:r>
          </a:p>
          <a:p>
            <a:pPr marL="228600" indent="-228600">
              <a:buFont typeface="+mj-lt"/>
              <a:buAutoNum type="arabicPeriod"/>
            </a:pPr>
            <a:r>
              <a:rPr lang="it-IT" dirty="0"/>
              <a:t>La stessa cosa vale quando riponiamo una fiducia eccessiva nella sicurezza dei vari servizi online.</a:t>
            </a:r>
          </a:p>
          <a:p>
            <a:pPr marL="228600" indent="-228600">
              <a:buFont typeface="+mj-lt"/>
              <a:buAutoNum type="arabicPeriod"/>
            </a:pPr>
            <a:r>
              <a:rPr lang="it-IT" dirty="0"/>
              <a:t>Fortunatamente è possibile attuare delle strategie per rendere la nostra navigazione molto più sicura.</a:t>
            </a:r>
          </a:p>
          <a:p>
            <a:pPr marL="228600" indent="-228600">
              <a:buFont typeface="+mj-lt"/>
              <a:buAutoNum type="arabicPeriod"/>
            </a:pPr>
            <a:r>
              <a:rPr lang="it-IT" dirty="0"/>
              <a:t>Fai clic sulle foto per scoprire gli argomenti che andremo a trattare nelle prossime pagine! </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Sicuramente sarà capitato a tutti noi di avere la necessità di utilizzare un software per aprire un documento, guardare un video o convertire dei file. </a:t>
            </a:r>
          </a:p>
          <a:p>
            <a:pPr marL="228600" indent="-228600" algn="just">
              <a:lnSpc>
                <a:spcPct val="120000"/>
              </a:lnSpc>
              <a:buFont typeface="+mj-lt"/>
              <a:buAutoNum type="arabicPeriod"/>
              <a:defRPr/>
            </a:pPr>
            <a:r>
              <a:rPr lang="it-IT" sz="1200" dirty="0"/>
              <a:t>In questi casi, la cosa immediata che siamo portati a fare è cercare online </a:t>
            </a:r>
          </a:p>
          <a:p>
            <a:pPr marL="228600" indent="-228600" algn="just">
              <a:lnSpc>
                <a:spcPct val="120000"/>
              </a:lnSpc>
              <a:buFont typeface="+mj-lt"/>
              <a:buAutoNum type="arabicPeriod"/>
              <a:defRPr/>
            </a:pPr>
            <a:r>
              <a:rPr lang="it-IT" sz="1200" dirty="0"/>
              <a:t>e scaricare uno dei tanti prodotti gratuiti disponibili in rete. </a:t>
            </a:r>
          </a:p>
          <a:p>
            <a:pPr marL="228600" indent="-228600" algn="just">
              <a:lnSpc>
                <a:spcPct val="120000"/>
              </a:lnSpc>
              <a:buFont typeface="+mj-lt"/>
              <a:buAutoNum type="arabicPeriod"/>
              <a:defRPr/>
            </a:pPr>
            <a:r>
              <a:rPr lang="it-IT" sz="1200" dirty="0"/>
              <a:t>Durante la loro installazione sul nostro computer, molti di questi prodotti freeware</a:t>
            </a:r>
          </a:p>
          <a:p>
            <a:pPr marL="228600" indent="-228600" algn="just">
              <a:lnSpc>
                <a:spcPct val="120000"/>
              </a:lnSpc>
              <a:buFont typeface="+mj-lt"/>
              <a:buAutoNum type="arabicPeriod"/>
              <a:defRPr/>
            </a:pPr>
            <a:r>
              <a:rPr lang="it-IT" sz="1200" dirty="0"/>
              <a:t>sono dotati di programmi extra o plug-in, detti adware, che si installano automaticamente nel nostro computer o nel nostro browser, in concomitanza con l'installazione del software principale, senza che ce ne rendiamo troppo conto.</a:t>
            </a:r>
          </a:p>
          <a:p>
            <a:pPr marL="228600" indent="-228600" algn="just">
              <a:lnSpc>
                <a:spcPct val="120000"/>
              </a:lnSpc>
              <a:buFont typeface="+mj-lt"/>
              <a:buAutoNum type="arabicPeriod"/>
              <a:defRPr/>
            </a:pPr>
            <a:r>
              <a:rPr lang="it-IT" sz="1200" dirty="0"/>
              <a:t>Questi programmi aggiuntivi portano a una riduzione delle prestazioni e della sicurezza per il nostro computer, con il rischio di dover talvolta riportare il nostro dispositivo al suo stato iniziale, riformattandolo, per rimuoverli completamente.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151854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Sempre più frequentemente utilizziamo sistemi di condivisione file per collaborare a distanza con colleghi o clienti. I sistemi di condivisione file "peer-to-peer" rappresentano un protocollo utile allo scopo,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offrendo un modo efficace per condividere file direttamente da un computer a un altro, senza passare attraverso un server intermedio.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Ciò riduce la complessità del sistema,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abbatte i tempi di trasferimento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 aumenta da ultimo la produttività del professionista.</a:t>
            </a:r>
          </a:p>
          <a:p>
            <a:pPr marL="0" marR="0" lvl="0" indent="0" algn="just" defTabSz="914400" rtl="0" eaLnBrk="1" fontAlgn="base" latinLnBrk="0" hangingPunct="1">
              <a:lnSpc>
                <a:spcPct val="120000"/>
              </a:lnSpc>
              <a:spcBef>
                <a:spcPct val="0"/>
              </a:spcBef>
              <a:spcAft>
                <a:spcPct val="0"/>
              </a:spcAft>
              <a:buClrTx/>
              <a:buSzTx/>
              <a:buFont typeface="+mj-lt"/>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Popup</a:t>
            </a: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Usi illegittimi dei sistemi P2P</a:t>
            </a: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Sebbene i sistemi P2P siano dei protocolli di rete legittimi, questi sono diventati famosi verso la fine degli anni ‘90 per offrire metodi di condivisione illegale di file. L'esempio più famoso è certamente quello di Napster, in quanto permetteva la condivisione di file musicali digitali fra tutti i vari utenti che utilizzavano il suo software. Sebbene il focus originario di questi servizi fosse lo scambio di musica, con l'aumentare della velocità di internet, anche file video e applicazioni software vengono regolarmente scambiati fra gli utenti, senza pagare alcuna licenza ai rispettivi creatori. Le società danneggiate hanno cercato vari metodi di protezione per impedire la pirateria diffusa dei loro prodotti, ma lo scambio di programmi piratati è ancora molto attivo fra gli utenti della rete.</a:t>
            </a:r>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29562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Occorre tuttavia evidenziare che scaricare e condividere programmi piratati tramite i sistemi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peer-to-peer </a:t>
            </a:r>
            <a:r>
              <a:rPr lang="it-IT" sz="1200" dirty="0"/>
              <a:t>è illegale. </a:t>
            </a:r>
          </a:p>
          <a:p>
            <a:pPr marL="228600" indent="-228600" algn="just">
              <a:lnSpc>
                <a:spcPct val="120000"/>
              </a:lnSpc>
              <a:buFont typeface="+mj-lt"/>
              <a:buAutoNum type="arabicPeriod"/>
              <a:defRPr/>
            </a:pPr>
            <a:r>
              <a:rPr lang="it-IT" sz="1200" dirty="0"/>
              <a:t>Ogni violazioni della licenza può avere una serie di conseguenze negative sul piano </a:t>
            </a:r>
          </a:p>
          <a:p>
            <a:pPr marL="228600" indent="-228600" algn="just">
              <a:lnSpc>
                <a:spcPct val="120000"/>
              </a:lnSpc>
              <a:buFont typeface="+mj-lt"/>
              <a:buAutoNum type="arabicPeriod"/>
              <a:defRPr/>
            </a:pPr>
            <a:r>
              <a:rPr lang="it-IT" sz="1200" dirty="0"/>
              <a:t>personale, </a:t>
            </a:r>
          </a:p>
          <a:p>
            <a:pPr marL="228600" indent="-228600" algn="just">
              <a:lnSpc>
                <a:spcPct val="120000"/>
              </a:lnSpc>
              <a:buFont typeface="+mj-lt"/>
              <a:buAutoNum type="arabicPeriod"/>
              <a:defRPr/>
            </a:pPr>
            <a:r>
              <a:rPr lang="it-IT" sz="1200" dirty="0"/>
              <a:t>finanziario </a:t>
            </a:r>
          </a:p>
          <a:p>
            <a:pPr marL="228600" indent="-228600" algn="just">
              <a:lnSpc>
                <a:spcPct val="120000"/>
              </a:lnSpc>
              <a:buFont typeface="+mj-lt"/>
              <a:buAutoNum type="arabicPeriod"/>
              <a:defRPr/>
            </a:pPr>
            <a:r>
              <a:rPr lang="it-IT" sz="1200" dirty="0"/>
              <a:t>e perfino legale.</a:t>
            </a:r>
          </a:p>
          <a:p>
            <a:pPr marL="228600" indent="-228600" algn="just">
              <a:lnSpc>
                <a:spcPct val="120000"/>
              </a:lnSpc>
              <a:buFont typeface="+mj-lt"/>
              <a:buAutoNum type="arabicPeriod"/>
              <a:defRPr/>
            </a:pPr>
            <a:r>
              <a:rPr lang="it-IT" sz="1200" dirty="0"/>
              <a:t>Il maggiore pericolo associato ai così detti </a:t>
            </a:r>
            <a:r>
              <a:rPr lang="it-IT" sz="1200" dirty="0" err="1"/>
              <a:t>warez</a:t>
            </a:r>
            <a:r>
              <a:rPr lang="it-IT" sz="1200" dirty="0"/>
              <a:t>, ossia ai programmi piratati, è che questi sono diventati un veicolo molto comune per la diffusione di virus e malware, </a:t>
            </a:r>
          </a:p>
          <a:p>
            <a:pPr marL="228600" indent="-228600" algn="just">
              <a:lnSpc>
                <a:spcPct val="120000"/>
              </a:lnSpc>
              <a:buFont typeface="+mj-lt"/>
              <a:buAutoNum type="arabicPeriod"/>
              <a:defRPr/>
            </a:pPr>
            <a:r>
              <a:rPr lang="it-IT" sz="1200" dirty="0"/>
              <a:t>con conseguenze potenzialmente devastanti sui dispositivi in nostro possesso e sui file in essi contenuti. </a:t>
            </a:r>
          </a:p>
          <a:p>
            <a:pPr marL="228600" indent="-228600" algn="just">
              <a:lnSpc>
                <a:spcPct val="120000"/>
              </a:lnSpc>
              <a:buFont typeface="+mj-lt"/>
              <a:buAutoNum type="arabicPeriod"/>
              <a:defRPr/>
            </a:pPr>
            <a:r>
              <a:rPr lang="it-IT" sz="1200" dirty="0"/>
              <a:t>I malware, infatti, </a:t>
            </a:r>
          </a:p>
          <a:p>
            <a:pPr marL="228600" indent="-228600" algn="just">
              <a:lnSpc>
                <a:spcPct val="120000"/>
              </a:lnSpc>
              <a:buFont typeface="+mj-lt"/>
              <a:buAutoNum type="arabicPeriod"/>
              <a:defRPr/>
            </a:pPr>
            <a:r>
              <a:rPr lang="it-IT" sz="1200" dirty="0"/>
              <a:t>sono programmi nascosti che si installano all'insaputa dell'utente e sono progettati per rubare le credenziali dell'utente, nonché altri dati di tipo finanziario o personale, che vengono utilizzati poi dagli hacker con finalità illecite.</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57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Più recentemente, i malware sono soliti assumere la forma di "ransomware",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ossia di programmi che bloccano o criptano l'accesso dell'utente ai file contenuti </a:t>
            </a:r>
            <a:r>
              <a:rPr kumimoji="0" lang="it-IT" sz="12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nell'intero dispositivo</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 l'obiettivo per</a:t>
            </a:r>
            <a:r>
              <a:rPr kumimoji="0" lang="it-IT"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l'hacker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 estorcere al malcapitato un riscatto, che così spera di ritornare in possesso dei documenti bloccati</a:t>
            </a:r>
            <a:r>
              <a:rPr kumimoji="0" lang="it-IT"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ricevendo in cambio la chiave di sblocco.</a:t>
            </a: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 malware può anche essere progettato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 controllare il computer di un utente, in modo da poterlo usare per diffondere ulteriormente il software maligno ad altri utenti o per eseguire altre attività dannose per conto di chi aggredisce.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startAt="10"/>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 altre </a:t>
            </a:r>
            <a:r>
              <a:rPr kumimoji="0" lang="it-IT"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situazioni,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invece, viene semplicemente progettato per essere distruttivo per il dispositivo, senza alcun vantaggio per l'aggressore, oltre alla soddisfazione personale. </a:t>
            </a:r>
          </a:p>
          <a:p>
            <a:pPr marL="0" marR="0" lvl="0" indent="0" algn="just" defTabSz="914400" rtl="0" eaLnBrk="1" fontAlgn="base" latinLnBrk="0" hangingPunct="1">
              <a:lnSpc>
                <a:spcPct val="120000"/>
              </a:lnSpc>
              <a:spcBef>
                <a:spcPct val="0"/>
              </a:spcBef>
              <a:spcAft>
                <a:spcPct val="0"/>
              </a:spcAft>
              <a:buClrTx/>
              <a:buSzTx/>
              <a:buFont typeface="+mj-lt"/>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Popup</a:t>
            </a: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Malware e software gratuiti</a:t>
            </a:r>
          </a:p>
          <a:p>
            <a:pPr marL="0" marR="0" lvl="0" indent="0" algn="just" defTabSz="914400" rtl="0" eaLnBrk="1" fontAlgn="base" latinLnBrk="0" hangingPunct="1">
              <a:lnSpc>
                <a:spcPct val="120000"/>
              </a:lnSpc>
              <a:spcBef>
                <a:spcPct val="0"/>
              </a:spcBef>
              <a:spcAft>
                <a:spcPct val="0"/>
              </a:spcAft>
              <a:buClrTx/>
              <a:buSzTx/>
              <a:buFont typeface="+mj-lt"/>
              <a:buNone/>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 malware sono presenti in rete più di quanto possiamo immaginare. Tutte le volte che decidiamo di scaricare un programma gratuito, le probabilità di imbatterci in un software a rischio sono molto elevate. Ad esempio, un link per il download chiamato "MS Office 2016.exe", apparentemente utilizzabile per scaricare il pacchetto Office 2016 di Microsoft, potrebbe in realtà essere qualcosa di completamente diverso. I siti di programmi piratati spesso conducono gli utenti a una serie di pagine contenenti link familiari del tipo "Clicca qui per scaricare", oppure "Accetta il nostro accordo", oppure ancora "Scarica il nostro file manager". Alla fine, gli utenti finiscono con scaricare il file suggerito, senza che questo sia tuttavia il software che stavano cercando in origine. </a:t>
            </a:r>
          </a:p>
          <a:p>
            <a:pPr marL="0" marR="0" lvl="0" indent="0" algn="just" defTabSz="914400" rtl="0" eaLnBrk="1" fontAlgn="base" latinLnBrk="0" hangingPunct="1">
              <a:lnSpc>
                <a:spcPct val="120000"/>
              </a:lnSpc>
              <a:spcBef>
                <a:spcPct val="0"/>
              </a:spcBef>
              <a:spcAft>
                <a:spcPct val="0"/>
              </a:spcAft>
              <a:buClrTx/>
              <a:buSzTx/>
              <a:buFont typeface="+mj-lt"/>
              <a:buNone/>
              <a:tabLst/>
              <a:defRPr/>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311238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 siti pirata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utilizzano alcune tecniche per ingannare gli utenti e poi infettarne i dispositivi, ancora una volta basate sull'ingegneria</a:t>
            </a:r>
            <a:r>
              <a:rPr kumimoji="0" lang="it-IT"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sociale</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 un processo in due passaggi,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gli utenti scaricano un file che sembra essere una versione trial / gratuita / a tempo limitato dell'applicazione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 una volta installato il programma, il malware produce i suoi impatti negativi.</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 altri casi,</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 siti pirata sono progettati specificamente allo scopo di acquisire le informazioni personali degli utenti finali,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ai navigatori viene infatti richiesto di inserire un nome utente e un indirizzo e-mail,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eventualmente anche un numero di carta di credito, con l'assicurazione che non sarà addebitato alcun costo.</a:t>
            </a: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71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Alcune volte è lo stesso utente che per distrazione accetta l'installazione dei </a:t>
            </a:r>
            <a:r>
              <a:rPr kumimoji="0" lang="it-IT"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bloatware</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 cioè i programmi accessori non correlati al software principale. </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Quando si installa infatti un nuovo programma, la maggior parte degli utenti è solita cliccare </a:t>
            </a:r>
            <a:r>
              <a:rPr lang="it-IT" sz="1200" dirty="0">
                <a:solidFill>
                  <a:srgbClr val="000000"/>
                </a:solidFill>
              </a:rPr>
              <a:t>in maniera immediata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nelle istruzioni di </a:t>
            </a:r>
            <a:r>
              <a:rPr lang="it-IT" sz="1200" dirty="0">
                <a:solidFill>
                  <a:srgbClr val="000000"/>
                </a:solidFill>
              </a:rPr>
              <a:t>installazione sul pulsante "Avanti"</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senza prestare attenzione ai contenuti delle schermate e alle possibili opzioni di scelta. </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Sono proprio in queste schermate intermedie che l'utente accetta </a:t>
            </a:r>
            <a:r>
              <a:rPr lang="it-IT" sz="1200" dirty="0">
                <a:solidFill>
                  <a:srgbClr val="000000"/>
                </a:solidFill>
              </a:rPr>
              <a:t>implicitamente l’installazione di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uno o più programmi accessori, oltre a quello principale. </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Ogni volta che si installa qualsiasi nuovo software su uno dei nostri dispositivi,</a:t>
            </a:r>
          </a:p>
          <a:p>
            <a:pPr marL="228600" lvl="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è essenziale leggere attentamente ogni schermata, per ridurre la probabilità che si installino inconsapevolmente programmi aggiuntivi diversi da quello desiderato. </a:t>
            </a:r>
          </a:p>
          <a:p>
            <a:pPr marL="228600" lvl="0" indent="-228600" algn="just">
              <a:lnSpc>
                <a:spcPct val="120000"/>
              </a:lnSpc>
              <a:buFont typeface="+mj-lt"/>
              <a:buAutoNum type="arabicPeriod"/>
              <a:defRPr/>
            </a:pPr>
            <a:r>
              <a:rPr lang="it-IT" sz="1200" dirty="0">
                <a:solidFill>
                  <a:srgbClr val="000000"/>
                </a:solidFill>
              </a:rPr>
              <a:t>Questo tipo di pratica ingannevole ha colpito anche il mercato delle applicazioni per dispositivi mobili. </a:t>
            </a:r>
          </a:p>
          <a:p>
            <a:pPr marL="228600" lvl="0" indent="-228600" algn="just">
              <a:lnSpc>
                <a:spcPct val="120000"/>
              </a:lnSpc>
              <a:buFont typeface="+mj-lt"/>
              <a:buAutoNum type="arabicPeriod"/>
              <a:defRPr/>
            </a:pPr>
            <a:r>
              <a:rPr lang="it-IT" sz="1200" dirty="0">
                <a:solidFill>
                  <a:srgbClr val="000000"/>
                </a:solidFill>
              </a:rPr>
              <a:t>Poiché è molto facile scaricare accidentalmente un programma "mimetizzato", ogni volta che si scarica qualsiasi app, è sempre consigliabile farlo direttamente dal marketplace originale onde evitare spiacevoli sorprese.</a:t>
            </a:r>
          </a:p>
          <a:p>
            <a:pPr lvl="0" algn="just">
              <a:lnSpc>
                <a:spcPct val="120000"/>
              </a:lnSpc>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326782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Così come in finanza "non esistono pasti gratis", anche nell'informatica vale la stessa regola.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 miglior modo per proteggersi dalle varie tipologie di malware è semplicemente quello di evitare di visitare siti a rischio e di installare software gratuiti </a:t>
            </a:r>
            <a:r>
              <a:rPr lang="it-IT" sz="1200" dirty="0"/>
              <a:t>da reti P2P</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 per motivi </a:t>
            </a:r>
            <a:r>
              <a:rPr kumimoji="0" lang="it-IT"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professionali</a:t>
            </a:r>
            <a:r>
              <a:rPr kumimoji="0" lang="it-IT" sz="12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o personali </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abbiamo bisogno di un software particolare, la soluzione a tutela della nostra privacy e dei nostri dati è comprare il programma direttamente dal sito del fornitore.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Nel corso del processo di installazione, è bene ricordarsi di deselezionare le caselle relative ai vari componenti aggiuntivi e software extra che non sono necessari.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È sempre bene non cercare scorciatoie per ottenere gratuitamente altri file musicali, video o app per dispositivi mobili. Non solo tale pratica è di solito illegale, ma espone al rischio di possibili intrusioni e/o furto dei dati. </a:t>
            </a: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222565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407337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022917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684158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24676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737639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12726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577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875213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9780176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6410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954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3846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4487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866498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26594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295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82120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857931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8993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5.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4.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28/09/2018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28/09/2018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3589810605"/>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5.jpeg"/><Relationship Id="rId5" Type="http://schemas.openxmlformats.org/officeDocument/2006/relationships/hyperlink" Target="https://it.wikipedia.org/wiki/Edward_Snowden" TargetMode="External"/><Relationship Id="rId4" Type="http://schemas.openxmlformats.org/officeDocument/2006/relationships/hyperlink" Target="https://pixabay.com/it/nascondere-ragazzo-ragazza-bambino-120913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hyperlink" Target="https://pixabay.com/it/codice-programma-fonte-computer-pc-113611/" TargetMode="External"/><Relationship Id="rId5" Type="http://schemas.openxmlformats.org/officeDocument/2006/relationships/hyperlink" Target="https://pixabay.com/it/portatile-di-lavoro-portatile-1148958/" TargetMode="External"/><Relationship Id="rId4" Type="http://schemas.openxmlformats.org/officeDocument/2006/relationships/image" Target="../media/image37.jpeg"/></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hyperlink" Target="https://pixabay.com/it/nube-internet-castello-sicurezza-314712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hyperlink" Target="https://pixabay.com/it/nube-internet-castello-sicurezza-3147121/"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pixabay.com/it/bullismo-testa-faccia-stress-2775272/" TargetMode="External"/><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42.jpeg"/><Relationship Id="rId5" Type="http://schemas.openxmlformats.org/officeDocument/2006/relationships/hyperlink" Target="https://pixabay.com/it/web-questione-azione-browser-icona-27527/" TargetMode="External"/><Relationship Id="rId10" Type="http://schemas.openxmlformats.org/officeDocument/2006/relationships/image" Target="../media/image45.png"/><Relationship Id="rId4" Type="http://schemas.openxmlformats.org/officeDocument/2006/relationships/hyperlink" Target="https://pixabay.com/it/bussola-safari-navigazione-151722/" TargetMode="External"/><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6.jpe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4.png"/><Relationship Id="rId4" Type="http://schemas.openxmlformats.org/officeDocument/2006/relationships/hyperlink" Target="https://pixabay.com/it/informativa-sulla-privacy-tastiera-51073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it/matrix-terra-global-international-2502954/" TargetMode="External"/><Relationship Id="rId3" Type="http://schemas.openxmlformats.org/officeDocument/2006/relationships/image" Target="../media/image7.jpeg"/><Relationship Id="rId7" Type="http://schemas.openxmlformats.org/officeDocument/2006/relationships/hyperlink" Target="https://pixabay.com/it/html5-html-tipo-di-file-tastiera-386614/"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eg"/><Relationship Id="rId10" Type="http://schemas.openxmlformats.org/officeDocument/2006/relationships/hyperlink" Target="https://pixabay.com/it/social-media-icona-mano-mantenere-2489594/" TargetMode="External"/><Relationship Id="rId4" Type="http://schemas.openxmlformats.org/officeDocument/2006/relationships/image" Target="../media/image8.jpeg"/><Relationship Id="rId9" Type="http://schemas.openxmlformats.org/officeDocument/2006/relationships/hyperlink" Target="https://pixabay.com/it/carta-business-finanza-documento-321392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hyperlink" Target="https://pixabay.com/it/scarica-download-file-icona-1681779/" TargetMode="External"/><Relationship Id="rId4" Type="http://schemas.openxmlformats.org/officeDocument/2006/relationships/hyperlink" Target="https://pixabay.com/it/pagina-web-htlm-codice-2341973/"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hyperlink" Target="https://pixabay.com/it/cacciavite-impostazioni-1294338/" TargetMode="External"/><Relationship Id="rId10" Type="http://schemas.openxmlformats.org/officeDocument/2006/relationships/image" Target="../media/image19.png"/><Relationship Id="rId4" Type="http://schemas.openxmlformats.org/officeDocument/2006/relationships/hyperlink" Target="https://pixabay.com/it/cronometro-tempo-icone-simboli-1749080/" TargetMode="Externa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hyperlink" Target="https://pixabay.com/it/calcolatore-virus-trojan-programma-1446109/" TargetMode="External"/><Relationship Id="rId5" Type="http://schemas.openxmlformats.org/officeDocument/2006/relationships/hyperlink" Target="https://pixabay.com/it/software-di-pirateria-furto-cd-1067128/" TargetMode="Externa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hyperlink" Target="https://pixabay.com/it/calcolatore-virus-trojan-programma-1446109/" TargetMode="External"/><Relationship Id="rId5" Type="http://schemas.openxmlformats.org/officeDocument/2006/relationships/hyperlink" Target="https://pixabay.com/it/software-di-pirateria-furto-cd-1067128/" TargetMode="Externa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jpe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hyperlink" Target="https://pixabay.com/it/pirati-bandiera-cranio-simbolo-1693519/" TargetMode="Externa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hyperlink" Target="https://pixabay.com/it/segno-di-spunta-controllo-146635/" TargetMode="External"/><Relationship Id="rId4" Type="http://schemas.openxmlformats.org/officeDocument/2006/relationships/hyperlink" Target="https://pixabay.com/it/donna-di-lavoro-letto-portatile-73189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s://pixabay.com/it/costruzione-casco-operaio-2207004/"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Ritardo 7">
            <a:extLst>
              <a:ext uri="{FF2B5EF4-FFF2-40B4-BE49-F238E27FC236}">
                <a16:creationId xmlns:a16="http://schemas.microsoft.com/office/drawing/2014/main" id="{B7123CEB-155E-4C7B-8A86-118048044F1A}"/>
              </a:ext>
            </a:extLst>
          </p:cNvPr>
          <p:cNvSpPr/>
          <p:nvPr/>
        </p:nvSpPr>
        <p:spPr>
          <a:xfrm rot="5400000">
            <a:off x="2645898" y="-829287"/>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r>
              <a:rPr lang="it-IT" sz="3600" b="1" dirty="0">
                <a:solidFill>
                  <a:srgbClr val="EBEBEB">
                    <a:lumMod val="75000"/>
                  </a:srgbClr>
                </a:solidFill>
                <a:latin typeface="Articulate Light" panose="02000503040000020004" pitchFamily="2" charset="0"/>
              </a:rPr>
              <a:t>Le forme di prevenzione</a:t>
            </a:r>
          </a:p>
          <a:p>
            <a:pPr lvl="0" algn="ctr">
              <a:defRPr/>
            </a:pPr>
            <a:endParaRPr kumimoji="0" lang="it-IT" sz="3600" b="1" i="0" u="none" strike="noStrike" kern="1200" cap="none" spc="0" normalizeH="0" baseline="0" noProof="0" dirty="0">
              <a:ln>
                <a:noFill/>
              </a:ln>
              <a:solidFill>
                <a:srgbClr val="EBEBEB">
                  <a:lumMod val="60000"/>
                  <a:lumOff val="40000"/>
                </a:srgbClr>
              </a:solidFill>
              <a:effectLst/>
              <a:uLnTx/>
              <a:uFillTx/>
              <a:latin typeface="Articulate" panose="02000503040000020004" pitchFamily="2" charset="0"/>
              <a:ea typeface="+mn-ea"/>
              <a:cs typeface="+mn-cs"/>
            </a:endParaRPr>
          </a:p>
          <a:p>
            <a:pPr lvl="0" algn="ctr">
              <a:defRPr/>
            </a:pPr>
            <a:r>
              <a:rPr lang="it-IT" sz="3600" b="1" dirty="0">
                <a:solidFill>
                  <a:srgbClr val="EBEBEB">
                    <a:lumMod val="75000"/>
                  </a:srgbClr>
                </a:solidFill>
                <a:latin typeface="Articulate Light" panose="02000503040000020004" pitchFamily="2" charset="0"/>
              </a:rPr>
              <a:t>Come proteggersi dai principali pericoli - Parte 1</a:t>
            </a:r>
            <a:endParaRPr kumimoji="0" lang="it-IT" sz="3600" b="1" i="0" u="none" strike="noStrike" kern="1200" cap="none" spc="0" normalizeH="0" baseline="0" noProof="0" dirty="0">
              <a:ln>
                <a:noFill/>
              </a:ln>
              <a:solidFill>
                <a:srgbClr val="EBEBEB">
                  <a:lumMod val="75000"/>
                </a:srgbClr>
              </a:solidFill>
              <a:effectLst/>
              <a:uLnTx/>
              <a:uFillTx/>
              <a:latin typeface="Articulate Light" panose="02000503040000020004" pitchFamily="2" charset="0"/>
              <a:ea typeface="+mn-ea"/>
              <a:cs typeface="+mn-cs"/>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7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Elaborazione 30">
            <a:extLst>
              <a:ext uri="{FF2B5EF4-FFF2-40B4-BE49-F238E27FC236}">
                <a16:creationId xmlns:a16="http://schemas.microsoft.com/office/drawing/2014/main" id="{12139271-E13E-4B4C-B87B-02CFD1076B64}"/>
              </a:ext>
            </a:extLst>
          </p:cNvPr>
          <p:cNvSpPr/>
          <p:nvPr/>
        </p:nvSpPr>
        <p:spPr>
          <a:xfrm>
            <a:off x="3981450" y="5339561"/>
            <a:ext cx="8210550" cy="1320594"/>
          </a:xfrm>
          <a:prstGeom prst="flowChart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2707743"/>
            <a:ext cx="8210550" cy="1320594"/>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389264"/>
            <a:ext cx="8210550" cy="1320594"/>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4018761"/>
            <a:ext cx="8210550" cy="1320594"/>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7</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Non esistono i «pasti gratis» 1/1</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32991" y="1645685"/>
            <a:ext cx="6147170" cy="870688"/>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proteggere i propri dispositivi con antivirus e </a:t>
            </a:r>
            <a:r>
              <a:rPr lang="it-IT" dirty="0" err="1">
                <a:solidFill>
                  <a:schemeClr val="tx2">
                    <a:lumMod val="75000"/>
                  </a:schemeClr>
                </a:solidFill>
              </a:rPr>
              <a:t>antimalware</a:t>
            </a:r>
            <a:r>
              <a:rPr lang="it-IT" dirty="0" smtClean="0">
                <a:solidFill>
                  <a:schemeClr val="tx2">
                    <a:lumMod val="75000"/>
                  </a:schemeClr>
                </a:solidFill>
              </a:rPr>
              <a:t>;</a:t>
            </a:r>
            <a:endParaRPr lang="it-IT" dirty="0">
              <a:solidFill>
                <a:schemeClr val="tx2">
                  <a:lumMod val="75000"/>
                </a:schemeClr>
              </a:solidFill>
            </a:endParaRP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6425271" y="752591"/>
            <a:ext cx="5157925"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Come in finanza, così anche nell'informatica </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642841"/>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890907"/>
            <a:ext cx="444352" cy="369332"/>
          </a:xfrm>
          <a:prstGeom prst="rect">
            <a:avLst/>
          </a:prstGeom>
          <a:noFill/>
        </p:spPr>
        <p:txBody>
          <a:bodyPr wrap="none" rtlCol="0">
            <a:spAutoFit/>
          </a:bodyPr>
          <a:lstStyle/>
          <a:p>
            <a:r>
              <a:rPr lang="it-IT" b="1" dirty="0"/>
              <a:t>05</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32991" y="3130679"/>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consultare un esperto in caso di attacco informatico;</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297722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3204102"/>
            <a:ext cx="444352" cy="369332"/>
          </a:xfrm>
          <a:prstGeom prst="rect">
            <a:avLst/>
          </a:prstGeom>
          <a:noFill/>
        </p:spPr>
        <p:txBody>
          <a:bodyPr wrap="none" rtlCol="0">
            <a:spAutoFit/>
          </a:bodyPr>
          <a:lstStyle/>
          <a:p>
            <a:r>
              <a:rPr lang="it-IT" b="1" dirty="0"/>
              <a:t>06</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428723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4544302"/>
            <a:ext cx="444352" cy="369332"/>
          </a:xfrm>
          <a:prstGeom prst="rect">
            <a:avLst/>
          </a:prstGeom>
          <a:noFill/>
        </p:spPr>
        <p:txBody>
          <a:bodyPr wrap="none" rtlCol="0">
            <a:spAutoFit/>
          </a:bodyPr>
          <a:lstStyle/>
          <a:p>
            <a:r>
              <a:rPr lang="it-IT" b="1" dirty="0"/>
              <a:t>07</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60319" y="4232990"/>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rimuovere i programmi non più utili e che occupano spazio;</a:t>
            </a: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cstate="print"/>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https://pixabay.com/it/costruzione-casco-operaio-2207004/</a:t>
            </a: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549627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5753342"/>
            <a:ext cx="444352" cy="369332"/>
          </a:xfrm>
          <a:prstGeom prst="rect">
            <a:avLst/>
          </a:prstGeom>
          <a:noFill/>
        </p:spPr>
        <p:txBody>
          <a:bodyPr wrap="none" rtlCol="0">
            <a:spAutoFit/>
          </a:bodyPr>
          <a:lstStyle/>
          <a:p>
            <a:r>
              <a:rPr lang="it-IT" b="1" dirty="0"/>
              <a:t>08</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930648" y="5587150"/>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utilizzare le versioni più aggiornate di browser, programmi antivirus e </a:t>
            </a:r>
            <a:r>
              <a:rPr lang="it-IT" dirty="0" err="1" smtClean="0">
                <a:solidFill>
                  <a:schemeClr val="tx2">
                    <a:lumMod val="75000"/>
                  </a:schemeClr>
                </a:solidFill>
              </a:rPr>
              <a:t>antimalware</a:t>
            </a:r>
            <a:r>
              <a:rPr lang="it-IT" dirty="0">
                <a:solidFill>
                  <a:schemeClr val="tx2">
                    <a:lumMod val="75000"/>
                  </a:schemeClr>
                </a:solidFill>
              </a:rPr>
              <a:t>.</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203048" y="179472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58460" y="313243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120538" y="442486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185788" y="573587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Tree>
    <p:extLst>
      <p:ext uri="{BB962C8B-B14F-4D97-AF65-F5344CB8AC3E}">
        <p14:creationId xmlns:p14="http://schemas.microsoft.com/office/powerpoint/2010/main" val="245797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8</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Mantenere i dati…personali</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74453" y="1423710"/>
            <a:ext cx="6375054" cy="4460036"/>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Goccia 40">
            <a:extLst>
              <a:ext uri="{FF2B5EF4-FFF2-40B4-BE49-F238E27FC236}">
                <a16:creationId xmlns:a16="http://schemas.microsoft.com/office/drawing/2014/main" id="{ED34B437-BD07-4240-B46E-68949A03EE44}"/>
              </a:ext>
            </a:extLst>
          </p:cNvPr>
          <p:cNvSpPr/>
          <p:nvPr/>
        </p:nvSpPr>
        <p:spPr>
          <a:xfrm rot="13459496">
            <a:off x="5567773" y="1083500"/>
            <a:ext cx="2144372" cy="2093620"/>
          </a:xfrm>
          <a:prstGeom prst="teardrop">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https://pixabay.com/it/nascondere-ragazzo-ragazza-bambino-1209131/</a:t>
            </a:r>
            <a:endParaRPr lang="it-IT" sz="1600" dirty="0">
              <a:solidFill>
                <a:schemeClr val="bg2">
                  <a:lumMod val="75000"/>
                </a:schemeClr>
              </a:solidFill>
            </a:endParaRPr>
          </a:p>
          <a:p>
            <a:endParaRPr lang="it-IT" sz="1600" dirty="0">
              <a:solidFill>
                <a:schemeClr val="bg2">
                  <a:lumMod val="75000"/>
                </a:schemeClr>
              </a:solidFill>
            </a:endParaRPr>
          </a:p>
          <a:p>
            <a:r>
              <a:rPr lang="it-IT" sz="1600" dirty="0" err="1">
                <a:solidFill>
                  <a:schemeClr val="bg2">
                    <a:lumMod val="75000"/>
                  </a:schemeClr>
                </a:solidFill>
              </a:rPr>
              <a:t>Img</a:t>
            </a:r>
            <a:endParaRPr lang="it-IT" sz="1600" dirty="0">
              <a:solidFill>
                <a:schemeClr val="bg2">
                  <a:lumMod val="75000"/>
                </a:schemeClr>
              </a:solidFill>
            </a:endParaRPr>
          </a:p>
          <a:p>
            <a:r>
              <a:rPr lang="it-IT" sz="1600" dirty="0">
                <a:solidFill>
                  <a:schemeClr val="bg2">
                    <a:lumMod val="75000"/>
                  </a:schemeClr>
                </a:solidFill>
                <a:hlinkClick r:id="rId5"/>
              </a:rPr>
              <a:t>https://it.wikipedia.org/wiki/Edward_Snowden#/media/File:Edward_Snowden_2013-10-9_(1)_(cropped).jpg</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a:t>
            </a:r>
          </a:p>
        </p:txBody>
      </p:sp>
      <p:sp>
        <p:nvSpPr>
          <p:cNvPr id="28" name="Rettangolo arrotondato 31">
            <a:extLst>
              <a:ext uri="{FF2B5EF4-FFF2-40B4-BE49-F238E27FC236}">
                <a16:creationId xmlns:a16="http://schemas.microsoft.com/office/drawing/2014/main" id="{D6A38EE6-A411-4434-AACC-CA425F4769A4}"/>
              </a:ext>
            </a:extLst>
          </p:cNvPr>
          <p:cNvSpPr/>
          <p:nvPr/>
        </p:nvSpPr>
        <p:spPr>
          <a:xfrm>
            <a:off x="6323912" y="54220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a16="http://schemas.microsoft.com/office/drawing/2014/main" id="{B5884BB0-D829-47E2-9975-8419C55DB03C}"/>
              </a:ext>
            </a:extLst>
          </p:cNvPr>
          <p:cNvSpPr/>
          <p:nvPr/>
        </p:nvSpPr>
        <p:spPr>
          <a:xfrm>
            <a:off x="2255677" y="9990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5" name="CasellaDiTesto 34">
            <a:extLst>
              <a:ext uri="{FF2B5EF4-FFF2-40B4-BE49-F238E27FC236}">
                <a16:creationId xmlns:a16="http://schemas.microsoft.com/office/drawing/2014/main" id="{F950EBD1-793C-4500-B3EA-7E342B9A5944}"/>
              </a:ext>
            </a:extLst>
          </p:cNvPr>
          <p:cNvSpPr txBox="1"/>
          <p:nvPr/>
        </p:nvSpPr>
        <p:spPr>
          <a:xfrm>
            <a:off x="-162643" y="1415569"/>
            <a:ext cx="5158978" cy="1754326"/>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Edward </a:t>
            </a:r>
            <a:r>
              <a:rPr lang="it-IT" dirty="0" err="1" smtClean="0">
                <a:solidFill>
                  <a:schemeClr val="tx2">
                    <a:lumMod val="75000"/>
                  </a:schemeClr>
                </a:solidFill>
              </a:rPr>
              <a:t>Snowden</a:t>
            </a:r>
            <a:r>
              <a:rPr lang="it-IT" dirty="0">
                <a:solidFill>
                  <a:schemeClr val="tx2">
                    <a:lumMod val="75000"/>
                  </a:schemeClr>
                </a:solidFill>
              </a:rPr>
              <a:t>,</a:t>
            </a:r>
            <a:r>
              <a:rPr lang="it-IT" dirty="0" smtClean="0">
                <a:solidFill>
                  <a:schemeClr val="tx2">
                    <a:lumMod val="75000"/>
                  </a:schemeClr>
                </a:solidFill>
              </a:rPr>
              <a:t> </a:t>
            </a:r>
            <a:r>
              <a:rPr lang="it-IT" dirty="0">
                <a:solidFill>
                  <a:schemeClr val="tx2">
                    <a:lumMod val="75000"/>
                  </a:schemeClr>
                </a:solidFill>
              </a:rPr>
              <a:t>noto per aver rivelato dettagli di diversi programmi di sorveglianza di massa del governo statunitense e britannico.</a:t>
            </a:r>
          </a:p>
        </p:txBody>
      </p:sp>
      <p:sp>
        <p:nvSpPr>
          <p:cNvPr id="6" name="Ovale 5">
            <a:extLst>
              <a:ext uri="{FF2B5EF4-FFF2-40B4-BE49-F238E27FC236}">
                <a16:creationId xmlns:a16="http://schemas.microsoft.com/office/drawing/2014/main" id="{5A988194-E9E6-48BB-B55C-F8EBF15B7A80}"/>
              </a:ext>
            </a:extLst>
          </p:cNvPr>
          <p:cNvSpPr/>
          <p:nvPr/>
        </p:nvSpPr>
        <p:spPr>
          <a:xfrm>
            <a:off x="5661619" y="1145304"/>
            <a:ext cx="1925183" cy="1916351"/>
          </a:xfrm>
          <a:prstGeom prst="ellipse">
            <a:avLst/>
          </a:prstGeom>
          <a:blipFill>
            <a:blip r:embed="rId6" cstate="print"/>
            <a:stretch>
              <a:fillRect l="-1555" t="-1606" r="-1933" b="-2079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asellaDiTesto 25">
            <a:extLst>
              <a:ext uri="{FF2B5EF4-FFF2-40B4-BE49-F238E27FC236}">
                <a16:creationId xmlns:a16="http://schemas.microsoft.com/office/drawing/2014/main" id="{8827D762-8CA9-44F0-93F4-BE31EA6F1631}"/>
              </a:ext>
            </a:extLst>
          </p:cNvPr>
          <p:cNvSpPr txBox="1"/>
          <p:nvPr/>
        </p:nvSpPr>
        <p:spPr>
          <a:xfrm>
            <a:off x="2460828" y="4434041"/>
            <a:ext cx="5971972" cy="2117183"/>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Le aziende monitorano le nostre attività in rete, per mostrarci annunci pubblicitari personalizzati.</a:t>
            </a:r>
          </a:p>
          <a:p>
            <a:pPr marL="457200">
              <a:lnSpc>
                <a:spcPct val="150000"/>
              </a:lnSpc>
            </a:pPr>
            <a:r>
              <a:rPr lang="it-IT" dirty="0">
                <a:solidFill>
                  <a:schemeClr val="tx2">
                    <a:lumMod val="75000"/>
                  </a:schemeClr>
                </a:solidFill>
              </a:rPr>
              <a:t>Attraverso il rilascio di cookie, un sito è in grado di riconoscere se lo abbiamo già visitato e cosa abbiamo visto.</a:t>
            </a:r>
          </a:p>
        </p:txBody>
      </p:sp>
      <p:sp>
        <p:nvSpPr>
          <p:cNvPr id="27" name="Goccia 26">
            <a:extLst>
              <a:ext uri="{FF2B5EF4-FFF2-40B4-BE49-F238E27FC236}">
                <a16:creationId xmlns:a16="http://schemas.microsoft.com/office/drawing/2014/main" id="{CAD192DA-150C-41E2-99A6-DBD9C1AE2836}"/>
              </a:ext>
            </a:extLst>
          </p:cNvPr>
          <p:cNvSpPr/>
          <p:nvPr/>
        </p:nvSpPr>
        <p:spPr>
          <a:xfrm rot="2700000">
            <a:off x="2584554" y="46210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9" name="Goccia 28">
            <a:extLst>
              <a:ext uri="{FF2B5EF4-FFF2-40B4-BE49-F238E27FC236}">
                <a16:creationId xmlns:a16="http://schemas.microsoft.com/office/drawing/2014/main" id="{146D748B-0A9B-4207-A5E5-2AB46CA122C6}"/>
              </a:ext>
            </a:extLst>
          </p:cNvPr>
          <p:cNvSpPr/>
          <p:nvPr/>
        </p:nvSpPr>
        <p:spPr>
          <a:xfrm rot="2700000">
            <a:off x="2601036" y="542632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1" name="Goccia 30">
            <a:extLst>
              <a:ext uri="{FF2B5EF4-FFF2-40B4-BE49-F238E27FC236}">
                <a16:creationId xmlns:a16="http://schemas.microsoft.com/office/drawing/2014/main" id="{5F66C07B-F74C-4D3F-BED2-7BCB16AF5F56}"/>
              </a:ext>
            </a:extLst>
          </p:cNvPr>
          <p:cNvSpPr/>
          <p:nvPr/>
        </p:nvSpPr>
        <p:spPr>
          <a:xfrm rot="2700000">
            <a:off x="63398" y="4460775"/>
            <a:ext cx="2055680" cy="2007027"/>
          </a:xfrm>
          <a:prstGeom prst="teardrop">
            <a:avLst>
              <a:gd name="adj" fmla="val 965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DE73D624-A735-4C8F-95CC-6FD81A5667F4}"/>
              </a:ext>
            </a:extLst>
          </p:cNvPr>
          <p:cNvSpPr txBox="1"/>
          <p:nvPr/>
        </p:nvSpPr>
        <p:spPr>
          <a:xfrm>
            <a:off x="86463" y="5116499"/>
            <a:ext cx="2015159" cy="738664"/>
          </a:xfrm>
          <a:prstGeom prst="rect">
            <a:avLst/>
          </a:prstGeom>
          <a:noFill/>
        </p:spPr>
        <p:txBody>
          <a:bodyPr wrap="square" rtlCol="0">
            <a:spAutoFit/>
          </a:bodyPr>
          <a:lstStyle/>
          <a:p>
            <a:pPr lvl="0" algn="ctr">
              <a:lnSpc>
                <a:spcPts val="2400"/>
              </a:lnSpc>
              <a:spcBef>
                <a:spcPts val="1000"/>
              </a:spcBef>
              <a:defRPr/>
            </a:pPr>
            <a:r>
              <a:rPr lang="it-IT" sz="2800" b="1" dirty="0">
                <a:latin typeface="Tempus Sans ITC" panose="04020404030D07020202" pitchFamily="82" charset="0"/>
                <a:cs typeface="Gisha" panose="020B0502040204020203" pitchFamily="34" charset="-79"/>
              </a:rPr>
              <a:t>Siamo tutti spiati:</a:t>
            </a:r>
          </a:p>
        </p:txBody>
      </p:sp>
      <p:sp>
        <p:nvSpPr>
          <p:cNvPr id="42" name="Rettangolo con angoli arrotondati 41">
            <a:extLst>
              <a:ext uri="{FF2B5EF4-FFF2-40B4-BE49-F238E27FC236}">
                <a16:creationId xmlns:a16="http://schemas.microsoft.com/office/drawing/2014/main" id="{9FC79994-42BB-441A-BE3A-1EF6E5619FE3}"/>
              </a:ext>
            </a:extLst>
          </p:cNvPr>
          <p:cNvSpPr/>
          <p:nvPr/>
        </p:nvSpPr>
        <p:spPr>
          <a:xfrm>
            <a:off x="2460826" y="4491096"/>
            <a:ext cx="5872990" cy="2051127"/>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arrotondato 31">
            <a:extLst>
              <a:ext uri="{FF2B5EF4-FFF2-40B4-BE49-F238E27FC236}">
                <a16:creationId xmlns:a16="http://schemas.microsoft.com/office/drawing/2014/main" id="{50E448AC-693F-4978-B0BA-34A9B5158F04}"/>
              </a:ext>
            </a:extLst>
          </p:cNvPr>
          <p:cNvSpPr/>
          <p:nvPr/>
        </p:nvSpPr>
        <p:spPr>
          <a:xfrm>
            <a:off x="944613" y="442447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pic>
        <p:nvPicPr>
          <p:cNvPr id="44" name="Immagine 43">
            <a:extLst>
              <a:ext uri="{FF2B5EF4-FFF2-40B4-BE49-F238E27FC236}">
                <a16:creationId xmlns:a16="http://schemas.microsoft.com/office/drawing/2014/main" id="{2584BA91-F0A7-4768-BD1F-7B9B8F5FB3EE}"/>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7095343" y="6267067"/>
            <a:ext cx="537635" cy="537635"/>
          </a:xfrm>
          <a:prstGeom prst="rect">
            <a:avLst/>
          </a:prstGeom>
        </p:spPr>
      </p:pic>
      <p:sp>
        <p:nvSpPr>
          <p:cNvPr id="46" name="CasellaDiTesto 45">
            <a:extLst>
              <a:ext uri="{FF2B5EF4-FFF2-40B4-BE49-F238E27FC236}">
                <a16:creationId xmlns:a16="http://schemas.microsoft.com/office/drawing/2014/main" id="{F8001EA6-C94B-45EF-89F9-83A7634028D8}"/>
              </a:ext>
            </a:extLst>
          </p:cNvPr>
          <p:cNvSpPr txBox="1"/>
          <p:nvPr/>
        </p:nvSpPr>
        <p:spPr>
          <a:xfrm>
            <a:off x="7731962" y="6535885"/>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47" name="Rettangolo arrotondato 31">
            <a:extLst>
              <a:ext uri="{FF2B5EF4-FFF2-40B4-BE49-F238E27FC236}">
                <a16:creationId xmlns:a16="http://schemas.microsoft.com/office/drawing/2014/main" id="{A8DA2E4A-0DBC-47F3-91FF-3339C9AAA76E}"/>
              </a:ext>
            </a:extLst>
          </p:cNvPr>
          <p:cNvSpPr/>
          <p:nvPr/>
        </p:nvSpPr>
        <p:spPr>
          <a:xfrm>
            <a:off x="5600322" y="4016088"/>
            <a:ext cx="723589" cy="5431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4-5</a:t>
            </a:r>
          </a:p>
        </p:txBody>
      </p:sp>
    </p:spTree>
    <p:extLst>
      <p:ext uri="{BB962C8B-B14F-4D97-AF65-F5344CB8AC3E}">
        <p14:creationId xmlns:p14="http://schemas.microsoft.com/office/powerpoint/2010/main" val="235572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Proteggere le email</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9</a:t>
            </a: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130365" y="679263"/>
            <a:ext cx="5562100" cy="188357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Utilizzare servizi per firmare digitalmente le email.</a:t>
            </a:r>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a16="http://schemas.microsoft.com/office/drawing/2014/main" id="{C5C371FA-CC62-46FE-B661-19ACE04BA40D}"/>
              </a:ext>
            </a:extLst>
          </p:cNvPr>
          <p:cNvSpPr/>
          <p:nvPr/>
        </p:nvSpPr>
        <p:spPr>
          <a:xfrm>
            <a:off x="6369170" y="470180"/>
            <a:ext cx="5822830" cy="3775816"/>
          </a:xfrm>
          <a:prstGeom prst="flowChartDocument">
            <a:avLst/>
          </a:prstGeom>
          <a:blipFill>
            <a:blip r:embed="rId4" cstate="print">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a16="http://schemas.microsoft.com/office/drawing/2014/main" id="{FA93332E-8997-4350-84B6-79751EB92377}"/>
              </a:ext>
            </a:extLst>
          </p:cNvPr>
          <p:cNvSpPr txBox="1"/>
          <p:nvPr/>
        </p:nvSpPr>
        <p:spPr>
          <a:xfrm>
            <a:off x="130365" y="65786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Nascondere i propri dati personali</a:t>
            </a:r>
          </a:p>
        </p:txBody>
      </p:sp>
      <p:sp>
        <p:nvSpPr>
          <p:cNvPr id="31" name="Rettangolo 30">
            <a:extLst>
              <a:ext uri="{FF2B5EF4-FFF2-40B4-BE49-F238E27FC236}">
                <a16:creationId xmlns:a16="http://schemas.microsoft.com/office/drawing/2014/main" id="{33B199EA-633B-400D-9ECA-5D932403266F}"/>
              </a:ext>
            </a:extLst>
          </p:cNvPr>
          <p:cNvSpPr/>
          <p:nvPr/>
        </p:nvSpPr>
        <p:spPr>
          <a:xfrm>
            <a:off x="-2810123" y="-6700"/>
            <a:ext cx="2810123" cy="657006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https://pixabay.com/it/portatile-di-lavoro-portatile-1148958/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https://pixabay.com/it/codice-programma-fonte-computer-pc-113611/</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rPr>
              <a:t>http://www.iconarchive.com/show/ios7-icons-by-icons8/Data-Database-Encryption-icon.html</a:t>
            </a:r>
          </a:p>
        </p:txBody>
      </p:sp>
      <p:sp>
        <p:nvSpPr>
          <p:cNvPr id="35" name="Rettangolo arrotondato 31">
            <a:extLst>
              <a:ext uri="{FF2B5EF4-FFF2-40B4-BE49-F238E27FC236}">
                <a16:creationId xmlns:a16="http://schemas.microsoft.com/office/drawing/2014/main" id="{9E9628D2-A516-428B-8D75-4F48E10C9B4E}"/>
              </a:ext>
            </a:extLst>
          </p:cNvPr>
          <p:cNvSpPr/>
          <p:nvPr/>
        </p:nvSpPr>
        <p:spPr>
          <a:xfrm>
            <a:off x="5187538" y="596373"/>
            <a:ext cx="867490" cy="48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1-3</a:t>
            </a:r>
          </a:p>
        </p:txBody>
      </p:sp>
      <p:sp>
        <p:nvSpPr>
          <p:cNvPr id="26" name="Documento 25">
            <a:extLst>
              <a:ext uri="{FF2B5EF4-FFF2-40B4-BE49-F238E27FC236}">
                <a16:creationId xmlns:a16="http://schemas.microsoft.com/office/drawing/2014/main" id="{1FBD9FC7-07A7-4072-B01D-7AC29BE26C39}"/>
              </a:ext>
            </a:extLst>
          </p:cNvPr>
          <p:cNvSpPr/>
          <p:nvPr/>
        </p:nvSpPr>
        <p:spPr>
          <a:xfrm>
            <a:off x="6751636" y="3766099"/>
            <a:ext cx="5317326"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I servizi di crittografia non sono molto diffusi.</a:t>
            </a:r>
          </a:p>
        </p:txBody>
      </p:sp>
      <p:sp>
        <p:nvSpPr>
          <p:cNvPr id="42" name="Rettangolo arrotondato 31">
            <a:extLst>
              <a:ext uri="{FF2B5EF4-FFF2-40B4-BE49-F238E27FC236}">
                <a16:creationId xmlns:a16="http://schemas.microsoft.com/office/drawing/2014/main" id="{0ABB8A64-F5DC-4D16-AFDF-2077FBF0FF07}"/>
              </a:ext>
            </a:extLst>
          </p:cNvPr>
          <p:cNvSpPr/>
          <p:nvPr/>
        </p:nvSpPr>
        <p:spPr>
          <a:xfrm>
            <a:off x="6642274" y="3573513"/>
            <a:ext cx="867490" cy="48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4-5</a:t>
            </a:r>
          </a:p>
        </p:txBody>
      </p:sp>
      <p:sp>
        <p:nvSpPr>
          <p:cNvPr id="29" name="Triangolo isoscele 28">
            <a:extLst>
              <a:ext uri="{FF2B5EF4-FFF2-40B4-BE49-F238E27FC236}">
                <a16:creationId xmlns:a16="http://schemas.microsoft.com/office/drawing/2014/main" id="{0D11FF6B-F5FA-46E1-986C-30F242BF2BD1}"/>
              </a:ext>
            </a:extLst>
          </p:cNvPr>
          <p:cNvSpPr/>
          <p:nvPr/>
        </p:nvSpPr>
        <p:spPr>
          <a:xfrm rot="10800000">
            <a:off x="2505401" y="1956136"/>
            <a:ext cx="679183" cy="261706"/>
          </a:xfrm>
          <a:prstGeom prst="triangle">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Documento 31">
            <a:extLst>
              <a:ext uri="{FF2B5EF4-FFF2-40B4-BE49-F238E27FC236}">
                <a16:creationId xmlns:a16="http://schemas.microsoft.com/office/drawing/2014/main" id="{B87A8E02-561E-4EB8-B78C-A7D41D7A0FE3}"/>
              </a:ext>
            </a:extLst>
          </p:cNvPr>
          <p:cNvSpPr/>
          <p:nvPr/>
        </p:nvSpPr>
        <p:spPr>
          <a:xfrm>
            <a:off x="190483" y="1999247"/>
            <a:ext cx="5973042"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I messaggi possono essere letti solo dal destinatario che possiede la chiave per decifrarli.</a:t>
            </a:r>
          </a:p>
        </p:txBody>
      </p:sp>
      <p:sp>
        <p:nvSpPr>
          <p:cNvPr id="34" name="Triangolo isoscele 33">
            <a:extLst>
              <a:ext uri="{FF2B5EF4-FFF2-40B4-BE49-F238E27FC236}">
                <a16:creationId xmlns:a16="http://schemas.microsoft.com/office/drawing/2014/main" id="{81841A4A-59DB-4018-B1BD-F3994841A435}"/>
              </a:ext>
            </a:extLst>
          </p:cNvPr>
          <p:cNvSpPr/>
          <p:nvPr/>
        </p:nvSpPr>
        <p:spPr>
          <a:xfrm rot="10800000">
            <a:off x="8880801" y="4927936"/>
            <a:ext cx="679183" cy="261706"/>
          </a:xfrm>
          <a:prstGeom prst="triangle">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Documento 37">
            <a:extLst>
              <a:ext uri="{FF2B5EF4-FFF2-40B4-BE49-F238E27FC236}">
                <a16:creationId xmlns:a16="http://schemas.microsoft.com/office/drawing/2014/main" id="{21519C37-74E9-40CB-9CA3-00F7C26BA180}"/>
              </a:ext>
            </a:extLst>
          </p:cNvPr>
          <p:cNvSpPr/>
          <p:nvPr/>
        </p:nvSpPr>
        <p:spPr>
          <a:xfrm>
            <a:off x="6813155" y="5071167"/>
            <a:ext cx="5317326"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Nonostante esistano programmi sul mercato (http://minilock.io), rivolti al grande pubblico.</a:t>
            </a:r>
          </a:p>
        </p:txBody>
      </p:sp>
      <p:pic>
        <p:nvPicPr>
          <p:cNvPr id="8" name="Immagine 7">
            <a:extLst>
              <a:ext uri="{FF2B5EF4-FFF2-40B4-BE49-F238E27FC236}">
                <a16:creationId xmlns:a16="http://schemas.microsoft.com/office/drawing/2014/main" id="{A8935DAD-A872-43F9-9766-80F9876A3074}"/>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0107283" y="2863909"/>
            <a:ext cx="1219200" cy="1219200"/>
          </a:xfrm>
          <a:prstGeom prst="rect">
            <a:avLst/>
          </a:prstGeom>
        </p:spPr>
      </p:pic>
    </p:spTree>
    <p:extLst>
      <p:ext uri="{BB962C8B-B14F-4D97-AF65-F5344CB8AC3E}">
        <p14:creationId xmlns:p14="http://schemas.microsoft.com/office/powerpoint/2010/main" val="87354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45" r="32732"/>
          <a:stretch/>
        </p:blipFill>
        <p:spPr>
          <a:xfrm>
            <a:off x="6361155" y="482949"/>
            <a:ext cx="5830845" cy="6375051"/>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Proteggersi nel cloud 1/1</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10</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0" y="314302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a16="http://schemas.microsoft.com/office/drawing/2014/main" id="{BBAC464B-CCFB-4B31-90C9-C1A314F44AA6}"/>
              </a:ext>
            </a:extLst>
          </p:cNvPr>
          <p:cNvSpPr/>
          <p:nvPr/>
        </p:nvSpPr>
        <p:spPr>
          <a:xfrm>
            <a:off x="-2779787" y="-6699"/>
            <a:ext cx="2779787" cy="6006632"/>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https://pixabay.com/it/nube-internet-castello-sicurezza-3147121/</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Sostituire testo alla fine dell’audio con quello presente nella successiva slide</a:t>
            </a:r>
          </a:p>
          <a:p>
            <a:endParaRPr lang="it-IT" sz="1600" dirty="0">
              <a:solidFill>
                <a:schemeClr val="bg2">
                  <a:lumMod val="75000"/>
                </a:schemeClr>
              </a:solidFill>
            </a:endParaRPr>
          </a:p>
          <a:p>
            <a:endParaRPr lang="it-IT" sz="1600" dirty="0">
              <a:solidFill>
                <a:schemeClr val="bg2">
                  <a:lumMod val="75000"/>
                </a:schemeClr>
              </a:solidFill>
            </a:endParaRPr>
          </a:p>
        </p:txBody>
      </p:sp>
      <p:sp>
        <p:nvSpPr>
          <p:cNvPr id="29" name="CasellaDiTesto 28">
            <a:extLst>
              <a:ext uri="{FF2B5EF4-FFF2-40B4-BE49-F238E27FC236}">
                <a16:creationId xmlns:a16="http://schemas.microsoft.com/office/drawing/2014/main" id="{E565FCB8-DC28-414A-8A55-64DA58FDB42D}"/>
              </a:ext>
            </a:extLst>
          </p:cNvPr>
          <p:cNvSpPr txBox="1"/>
          <p:nvPr/>
        </p:nvSpPr>
        <p:spPr>
          <a:xfrm>
            <a:off x="247756" y="768799"/>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Cloud, gestione dati e sicurezza</a:t>
            </a:r>
          </a:p>
        </p:txBody>
      </p:sp>
      <p:sp>
        <p:nvSpPr>
          <p:cNvPr id="30" name="Documento 29">
            <a:extLst>
              <a:ext uri="{FF2B5EF4-FFF2-40B4-BE49-F238E27FC236}">
                <a16:creationId xmlns:a16="http://schemas.microsoft.com/office/drawing/2014/main" id="{3864394B-DD98-4E00-9DB0-5B1F14F562B0}"/>
              </a:ext>
            </a:extLst>
          </p:cNvPr>
          <p:cNvSpPr/>
          <p:nvPr/>
        </p:nvSpPr>
        <p:spPr>
          <a:xfrm>
            <a:off x="247756" y="1657961"/>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I servizi cloud offrono un buon livello di protezione contro le intrusioni, ma alcuni fornitori si riservano la facoltà di ispezionare i dati o di fornire l’accesso alle autorità governative.</a:t>
            </a:r>
          </a:p>
        </p:txBody>
      </p:sp>
      <p:pic>
        <p:nvPicPr>
          <p:cNvPr id="28" name="Immagine 27">
            <a:extLst>
              <a:ext uri="{FF2B5EF4-FFF2-40B4-BE49-F238E27FC236}">
                <a16:creationId xmlns:a16="http://schemas.microsoft.com/office/drawing/2014/main" id="{26422F6D-CCBE-465B-9FFA-777D7866CD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45" r="32732"/>
          <a:stretch/>
        </p:blipFill>
        <p:spPr>
          <a:xfrm>
            <a:off x="6291432" y="482949"/>
            <a:ext cx="5830845" cy="6375051"/>
          </a:xfrm>
          <a:prstGeom prst="rect">
            <a:avLst/>
          </a:prstGeom>
        </p:spPr>
      </p:pic>
      <p:sp>
        <p:nvSpPr>
          <p:cNvPr id="16" name="CasellaDiTesto 15">
            <a:extLst>
              <a:ext uri="{FF2B5EF4-FFF2-40B4-BE49-F238E27FC236}">
                <a16:creationId xmlns:a16="http://schemas.microsoft.com/office/drawing/2014/main" id="{FD8589F4-3F7E-4FC1-8891-2B62F309AD50}"/>
              </a:ext>
            </a:extLst>
          </p:cNvPr>
          <p:cNvSpPr txBox="1"/>
          <p:nvPr/>
        </p:nvSpPr>
        <p:spPr>
          <a:xfrm>
            <a:off x="288076" y="405420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Il caso </a:t>
            </a:r>
            <a:r>
              <a:rPr lang="it-IT" sz="2000" b="1" dirty="0" err="1">
                <a:latin typeface="Tempus Sans ITC" panose="04020404030D07020202" pitchFamily="82" charset="0"/>
                <a:cs typeface="Gisha" panose="020B0502040204020203" pitchFamily="34" charset="-79"/>
              </a:rPr>
              <a:t>SpiderOak</a:t>
            </a:r>
            <a:endParaRPr lang="it-IT" sz="2000" b="1" dirty="0">
              <a:latin typeface="Tempus Sans ITC" panose="04020404030D07020202" pitchFamily="82" charset="0"/>
              <a:cs typeface="Gisha" panose="020B0502040204020203" pitchFamily="34" charset="-79"/>
            </a:endParaRPr>
          </a:p>
        </p:txBody>
      </p:sp>
      <p:sp>
        <p:nvSpPr>
          <p:cNvPr id="17" name="Documento 16">
            <a:extLst>
              <a:ext uri="{FF2B5EF4-FFF2-40B4-BE49-F238E27FC236}">
                <a16:creationId xmlns:a16="http://schemas.microsoft.com/office/drawing/2014/main" id="{7BD369CF-A35B-46C4-9C64-A8B7A27B8CB3}"/>
              </a:ext>
            </a:extLst>
          </p:cNvPr>
          <p:cNvSpPr/>
          <p:nvPr/>
        </p:nvSpPr>
        <p:spPr>
          <a:xfrm>
            <a:off x="338469" y="4950785"/>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Richiede agli utenti di crittografare i dati prima di caricarli nel suo spazio online.</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Il provider non può esaminare i dati dei clienti.</a:t>
            </a:r>
          </a:p>
        </p:txBody>
      </p:sp>
      <p:sp>
        <p:nvSpPr>
          <p:cNvPr id="21" name="Triangolo isoscele 20">
            <a:extLst>
              <a:ext uri="{FF2B5EF4-FFF2-40B4-BE49-F238E27FC236}">
                <a16:creationId xmlns:a16="http://schemas.microsoft.com/office/drawing/2014/main" id="{C2D9267C-9650-4176-A6F7-3C252B2671CD}"/>
              </a:ext>
            </a:extLst>
          </p:cNvPr>
          <p:cNvSpPr/>
          <p:nvPr/>
        </p:nvSpPr>
        <p:spPr>
          <a:xfrm rot="10800000">
            <a:off x="2779927" y="5397802"/>
            <a:ext cx="679183" cy="261706"/>
          </a:xfrm>
          <a:prstGeom prst="triangle">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2BF7F0FB-078F-4533-91D0-52FF835913AE}"/>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40553" y="3333663"/>
            <a:ext cx="1074458" cy="1074458"/>
          </a:xfrm>
          <a:prstGeom prst="rect">
            <a:avLst/>
          </a:prstGeom>
        </p:spPr>
      </p:pic>
      <p:sp>
        <p:nvSpPr>
          <p:cNvPr id="25" name="Rettangolo arrotondato 31">
            <a:extLst>
              <a:ext uri="{FF2B5EF4-FFF2-40B4-BE49-F238E27FC236}">
                <a16:creationId xmlns:a16="http://schemas.microsoft.com/office/drawing/2014/main" id="{1698070F-AF0D-4C5B-AB71-D7767B5F2915}"/>
              </a:ext>
            </a:extLst>
          </p:cNvPr>
          <p:cNvSpPr/>
          <p:nvPr/>
        </p:nvSpPr>
        <p:spPr>
          <a:xfrm>
            <a:off x="4368112" y="596527"/>
            <a:ext cx="901720" cy="4103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31" name="Rettangolo arrotondato 31">
            <a:extLst>
              <a:ext uri="{FF2B5EF4-FFF2-40B4-BE49-F238E27FC236}">
                <a16:creationId xmlns:a16="http://schemas.microsoft.com/office/drawing/2014/main" id="{07E0F980-9D13-47B7-B3B8-023DB23E7332}"/>
              </a:ext>
            </a:extLst>
          </p:cNvPr>
          <p:cNvSpPr/>
          <p:nvPr/>
        </p:nvSpPr>
        <p:spPr>
          <a:xfrm>
            <a:off x="2550646" y="3928908"/>
            <a:ext cx="901720" cy="4103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3-5</a:t>
            </a:r>
          </a:p>
        </p:txBody>
      </p:sp>
    </p:spTree>
    <p:extLst>
      <p:ext uri="{BB962C8B-B14F-4D97-AF65-F5344CB8AC3E}">
        <p14:creationId xmlns:p14="http://schemas.microsoft.com/office/powerpoint/2010/main" val="213195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45" r="32732"/>
          <a:stretch/>
        </p:blipFill>
        <p:spPr>
          <a:xfrm>
            <a:off x="6361155" y="482949"/>
            <a:ext cx="5830845" cy="6375051"/>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Proteggersi nel cloud 1/1</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10</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8014" y="3131243"/>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a16="http://schemas.microsoft.com/office/drawing/2014/main" id="{BBAC464B-CCFB-4B31-90C9-C1A314F44AA6}"/>
              </a:ext>
            </a:extLst>
          </p:cNvPr>
          <p:cNvSpPr/>
          <p:nvPr/>
        </p:nvSpPr>
        <p:spPr>
          <a:xfrm>
            <a:off x="-2779787" y="-6699"/>
            <a:ext cx="2779787" cy="6006632"/>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https://pixabay.com/it/nube-internet-castello-sicurezza-3147121/</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err="1">
                <a:solidFill>
                  <a:schemeClr val="bg2">
                    <a:lumMod val="75000"/>
                  </a:schemeClr>
                </a:solidFill>
              </a:rPr>
              <a:t>Tab</a:t>
            </a:r>
            <a:endParaRPr lang="it-IT" sz="1600" dirty="0">
              <a:solidFill>
                <a:schemeClr val="bg2">
                  <a:lumMod val="75000"/>
                </a:schemeClr>
              </a:solidFill>
            </a:endParaRPr>
          </a:p>
          <a:p>
            <a:r>
              <a:rPr lang="it-IT" sz="1600" dirty="0">
                <a:solidFill>
                  <a:schemeClr val="bg2">
                    <a:lumMod val="75000"/>
                  </a:schemeClr>
                </a:solidFill>
              </a:rPr>
              <a:t>https://www.eff.org/who-has-your-back-2017</a:t>
            </a:r>
          </a:p>
          <a:p>
            <a:endParaRPr lang="it-IT" sz="1600" dirty="0">
              <a:solidFill>
                <a:schemeClr val="bg2">
                  <a:lumMod val="75000"/>
                </a:schemeClr>
              </a:solidFill>
            </a:endParaRPr>
          </a:p>
        </p:txBody>
      </p:sp>
      <p:sp>
        <p:nvSpPr>
          <p:cNvPr id="29" name="CasellaDiTesto 28">
            <a:extLst>
              <a:ext uri="{FF2B5EF4-FFF2-40B4-BE49-F238E27FC236}">
                <a16:creationId xmlns:a16="http://schemas.microsoft.com/office/drawing/2014/main" id="{E565FCB8-DC28-414A-8A55-64DA58FDB42D}"/>
              </a:ext>
            </a:extLst>
          </p:cNvPr>
          <p:cNvSpPr txBox="1"/>
          <p:nvPr/>
        </p:nvSpPr>
        <p:spPr>
          <a:xfrm>
            <a:off x="205708" y="614987"/>
            <a:ext cx="5229302" cy="400110"/>
          </a:xfrm>
          <a:prstGeom prst="rect">
            <a:avLst/>
          </a:prstGeom>
          <a:noFill/>
        </p:spPr>
        <p:txBody>
          <a:bodyPr wrap="square" rtlCol="0">
            <a:spAutoFit/>
          </a:bodyPr>
          <a:lstStyle/>
          <a:p>
            <a:pPr lvl="0">
              <a:lnSpc>
                <a:spcPts val="2400"/>
              </a:lnSpc>
              <a:spcBef>
                <a:spcPts val="1000"/>
              </a:spcBef>
              <a:defRPr/>
            </a:pPr>
            <a:r>
              <a:rPr lang="it-IT" sz="2000" b="1" dirty="0" smtClean="0">
                <a:latin typeface="Tempus Sans ITC" panose="04020404030D07020202" pitchFamily="82" charset="0"/>
                <a:cs typeface="Gisha" panose="020B0502040204020203" pitchFamily="34" charset="-79"/>
              </a:rPr>
              <a:t>Privacy, </a:t>
            </a:r>
            <a:r>
              <a:rPr lang="it-IT" sz="2000" b="1" dirty="0">
                <a:latin typeface="Tempus Sans ITC" panose="04020404030D07020202" pitchFamily="82" charset="0"/>
                <a:cs typeface="Gisha" panose="020B0502040204020203" pitchFamily="34" charset="-79"/>
              </a:rPr>
              <a:t>un tema sempre più sentito </a:t>
            </a:r>
          </a:p>
        </p:txBody>
      </p:sp>
      <p:sp>
        <p:nvSpPr>
          <p:cNvPr id="30" name="Documento 29">
            <a:extLst>
              <a:ext uri="{FF2B5EF4-FFF2-40B4-BE49-F238E27FC236}">
                <a16:creationId xmlns:a16="http://schemas.microsoft.com/office/drawing/2014/main" id="{3864394B-DD98-4E00-9DB0-5B1F14F562B0}"/>
              </a:ext>
            </a:extLst>
          </p:cNvPr>
          <p:cNvSpPr/>
          <p:nvPr/>
        </p:nvSpPr>
        <p:spPr>
          <a:xfrm>
            <a:off x="247756" y="1331414"/>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Sondaggio della EFF per valutare le protezioni offerte da parte dei principali fornitori di servizi cloud. </a:t>
            </a:r>
          </a:p>
        </p:txBody>
      </p:sp>
      <p:pic>
        <p:nvPicPr>
          <p:cNvPr id="2" name="Immagine 1">
            <a:extLst>
              <a:ext uri="{FF2B5EF4-FFF2-40B4-BE49-F238E27FC236}">
                <a16:creationId xmlns:a16="http://schemas.microsoft.com/office/drawing/2014/main" id="{9E266AAA-E876-4091-A471-35DBEDF27769}"/>
              </a:ext>
            </a:extLst>
          </p:cNvPr>
          <p:cNvPicPr>
            <a:picLocks noChangeAspect="1"/>
          </p:cNvPicPr>
          <p:nvPr/>
        </p:nvPicPr>
        <p:blipFill>
          <a:blip r:embed="rId5" cstate="print"/>
          <a:stretch>
            <a:fillRect/>
          </a:stretch>
        </p:blipFill>
        <p:spPr>
          <a:xfrm>
            <a:off x="302292" y="2592396"/>
            <a:ext cx="5770642" cy="3806774"/>
          </a:xfrm>
          <a:prstGeom prst="rect">
            <a:avLst/>
          </a:prstGeom>
        </p:spPr>
      </p:pic>
      <p:sp>
        <p:nvSpPr>
          <p:cNvPr id="3" name="CasellaDiTesto 2">
            <a:extLst>
              <a:ext uri="{FF2B5EF4-FFF2-40B4-BE49-F238E27FC236}">
                <a16:creationId xmlns:a16="http://schemas.microsoft.com/office/drawing/2014/main" id="{54472C34-D851-4756-A87F-75B39954330F}"/>
              </a:ext>
            </a:extLst>
          </p:cNvPr>
          <p:cNvSpPr txBox="1"/>
          <p:nvPr/>
        </p:nvSpPr>
        <p:spPr>
          <a:xfrm>
            <a:off x="302292" y="6461891"/>
            <a:ext cx="5989140" cy="646331"/>
          </a:xfrm>
          <a:prstGeom prst="rect">
            <a:avLst/>
          </a:prstGeom>
          <a:noFill/>
        </p:spPr>
        <p:txBody>
          <a:bodyPr wrap="none" rtlCol="0">
            <a:spAutoFit/>
          </a:bodyPr>
          <a:lstStyle/>
          <a:p>
            <a:r>
              <a:rPr lang="it-IT" dirty="0"/>
              <a:t>Fonte: https://www.eff.org/who-has-your-back-2017</a:t>
            </a:r>
          </a:p>
          <a:p>
            <a:endParaRPr lang="it-IT" dirty="0"/>
          </a:p>
        </p:txBody>
      </p:sp>
      <p:sp>
        <p:nvSpPr>
          <p:cNvPr id="26" name="Rettangolo arrotondato 31">
            <a:extLst>
              <a:ext uri="{FF2B5EF4-FFF2-40B4-BE49-F238E27FC236}">
                <a16:creationId xmlns:a16="http://schemas.microsoft.com/office/drawing/2014/main" id="{DAB15EA4-6A33-4809-BC87-FE7DFE5FFE60}"/>
              </a:ext>
            </a:extLst>
          </p:cNvPr>
          <p:cNvSpPr/>
          <p:nvPr/>
        </p:nvSpPr>
        <p:spPr>
          <a:xfrm>
            <a:off x="4368112" y="59652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27" name="Rettangolo arrotondato 31">
            <a:extLst>
              <a:ext uri="{FF2B5EF4-FFF2-40B4-BE49-F238E27FC236}">
                <a16:creationId xmlns:a16="http://schemas.microsoft.com/office/drawing/2014/main" id="{F76BCFB9-0833-433F-AC53-46729C1EF772}"/>
              </a:ext>
            </a:extLst>
          </p:cNvPr>
          <p:cNvSpPr/>
          <p:nvPr/>
        </p:nvSpPr>
        <p:spPr>
          <a:xfrm>
            <a:off x="5560404" y="140588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pic>
        <p:nvPicPr>
          <p:cNvPr id="28" name="Immagine 27">
            <a:extLst>
              <a:ext uri="{FF2B5EF4-FFF2-40B4-BE49-F238E27FC236}">
                <a16:creationId xmlns:a16="http://schemas.microsoft.com/office/drawing/2014/main" id="{26422F6D-CCBE-465B-9FFA-777D7866CD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45" r="32732"/>
          <a:stretch/>
        </p:blipFill>
        <p:spPr>
          <a:xfrm>
            <a:off x="6291432" y="482949"/>
            <a:ext cx="5830845" cy="6375051"/>
          </a:xfrm>
          <a:prstGeom prst="rect">
            <a:avLst/>
          </a:prstGeom>
        </p:spPr>
      </p:pic>
      <p:sp>
        <p:nvSpPr>
          <p:cNvPr id="41" name="Rettangolo arrotondato 31">
            <a:extLst>
              <a:ext uri="{FF2B5EF4-FFF2-40B4-BE49-F238E27FC236}">
                <a16:creationId xmlns:a16="http://schemas.microsoft.com/office/drawing/2014/main" id="{5EF0CD9E-8F89-4224-82B8-9DF1D68C2746}"/>
              </a:ext>
            </a:extLst>
          </p:cNvPr>
          <p:cNvSpPr/>
          <p:nvPr/>
        </p:nvSpPr>
        <p:spPr>
          <a:xfrm>
            <a:off x="832176" y="2571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Tree>
    <p:extLst>
      <p:ext uri="{BB962C8B-B14F-4D97-AF65-F5344CB8AC3E}">
        <p14:creationId xmlns:p14="http://schemas.microsoft.com/office/powerpoint/2010/main" val="134185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navigazione «privata»</a:t>
            </a:r>
          </a:p>
        </p:txBody>
      </p:sp>
      <p:sp>
        <p:nvSpPr>
          <p:cNvPr id="4" name="Rettangolo 3">
            <a:extLst>
              <a:ext uri="{FF2B5EF4-FFF2-40B4-BE49-F238E27FC236}">
                <a16:creationId xmlns:a16="http://schemas.microsoft.com/office/drawing/2014/main" id="{912A912C-6FAB-47E7-A458-0709DAECC9E8}"/>
              </a:ext>
            </a:extLst>
          </p:cNvPr>
          <p:cNvSpPr/>
          <p:nvPr/>
        </p:nvSpPr>
        <p:spPr>
          <a:xfrm>
            <a:off x="-2975903" y="-6700"/>
            <a:ext cx="2975903" cy="637869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3"/>
              </a:rPr>
              <a:t>https://pixabay.com/it/bullismo-testa-faccia-stress-2775272/</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Icona</a:t>
            </a:r>
          </a:p>
          <a:p>
            <a:pPr lvl="0"/>
            <a:r>
              <a:rPr lang="it-IT" sz="1600" dirty="0">
                <a:solidFill>
                  <a:srgbClr val="1E5155">
                    <a:lumMod val="75000"/>
                  </a:srgbClr>
                </a:solidFill>
                <a:hlinkClick r:id="rId4"/>
              </a:rPr>
              <a:t>https://pixabay.com/it/bussola-safari-navigazione-151722/</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Icona</a:t>
            </a:r>
          </a:p>
          <a:p>
            <a:pPr lvl="0"/>
            <a:r>
              <a:rPr lang="it-IT" sz="1600" dirty="0">
                <a:solidFill>
                  <a:srgbClr val="1E5155">
                    <a:lumMod val="75000"/>
                  </a:srgbClr>
                </a:solidFill>
                <a:hlinkClick r:id="rId5"/>
              </a:rPr>
              <a:t>https://pixabay.com/it/web-questione-azione-browser-icona-27527/</a:t>
            </a:r>
            <a:endParaRPr lang="it-IT" sz="1600" dirty="0">
              <a:solidFill>
                <a:srgbClr val="1E5155">
                  <a:lumMod val="75000"/>
                </a:srgbClr>
              </a:solidFill>
            </a:endParaRPr>
          </a:p>
          <a:p>
            <a:pPr lvl="0"/>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popup</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52445" y="1418447"/>
            <a:ext cx="6429876" cy="4449229"/>
          </a:xfrm>
          <a:prstGeom prst="flowChartDocument">
            <a:avLst/>
          </a:prstGeom>
          <a:blipFill dpi="0" rotWithShape="0">
            <a:blip r:embed="rId6" cstate="print">
              <a:alphaModFix amt="99000"/>
            </a:blip>
            <a:srcRect/>
            <a:stretch>
              <a:fillRect l="-65392" t="623" r="-109064" b="-67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ttangolo 36">
            <a:extLst>
              <a:ext uri="{FF2B5EF4-FFF2-40B4-BE49-F238E27FC236}">
                <a16:creationId xmlns:a16="http://schemas.microsoft.com/office/drawing/2014/main" id="{06891F85-01DB-4D4B-A016-004CD0E9C83F}"/>
              </a:ext>
            </a:extLst>
          </p:cNvPr>
          <p:cNvSpPr/>
          <p:nvPr/>
        </p:nvSpPr>
        <p:spPr>
          <a:xfrm>
            <a:off x="179392" y="1211558"/>
            <a:ext cx="4702436" cy="870688"/>
          </a:xfrm>
          <a:prstGeom prst="rect">
            <a:avLst/>
          </a:prstGeom>
        </p:spPr>
        <p:txBody>
          <a:bodyPr wrap="square">
            <a:spAutoFit/>
          </a:bodyPr>
          <a:lstStyle/>
          <a:p>
            <a:pPr lvl="0">
              <a:lnSpc>
                <a:spcPct val="150000"/>
              </a:lnSpc>
              <a:defRPr/>
            </a:pPr>
            <a:r>
              <a:rPr lang="it-IT" dirty="0">
                <a:solidFill>
                  <a:srgbClr val="EBEBEB">
                    <a:lumMod val="75000"/>
                  </a:srgbClr>
                </a:solidFill>
              </a:rPr>
              <a:t>Navigare su internet senza memorizzare cookie né lasciare tracce sul computer.</a:t>
            </a:r>
          </a:p>
        </p:txBody>
      </p:sp>
      <p:sp>
        <p:nvSpPr>
          <p:cNvPr id="44" name="Rettangolo arrotondato 31">
            <a:extLst>
              <a:ext uri="{FF2B5EF4-FFF2-40B4-BE49-F238E27FC236}">
                <a16:creationId xmlns:a16="http://schemas.microsoft.com/office/drawing/2014/main" id="{123CE959-6D40-4C20-A731-B3A6373A8ADC}"/>
              </a:ext>
            </a:extLst>
          </p:cNvPr>
          <p:cNvSpPr/>
          <p:nvPr/>
        </p:nvSpPr>
        <p:spPr>
          <a:xfrm>
            <a:off x="3917756" y="4339634"/>
            <a:ext cx="763528" cy="3780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5-8</a:t>
            </a:r>
          </a:p>
        </p:txBody>
      </p:sp>
      <p:sp>
        <p:nvSpPr>
          <p:cNvPr id="23" name="CasellaDiTesto 22">
            <a:extLst>
              <a:ext uri="{FF2B5EF4-FFF2-40B4-BE49-F238E27FC236}">
                <a16:creationId xmlns:a16="http://schemas.microsoft.com/office/drawing/2014/main" id="{A7777EAD-0A68-40D3-8560-AF131CE4F2BD}"/>
              </a:ext>
            </a:extLst>
          </p:cNvPr>
          <p:cNvSpPr txBox="1"/>
          <p:nvPr/>
        </p:nvSpPr>
        <p:spPr>
          <a:xfrm>
            <a:off x="445350" y="4393343"/>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…meglio un browser proxy</a:t>
            </a:r>
          </a:p>
        </p:txBody>
      </p:sp>
      <p:sp>
        <p:nvSpPr>
          <p:cNvPr id="24" name="CasellaDiTesto 23">
            <a:extLst>
              <a:ext uri="{FF2B5EF4-FFF2-40B4-BE49-F238E27FC236}">
                <a16:creationId xmlns:a16="http://schemas.microsoft.com/office/drawing/2014/main" id="{713FB78E-59BC-49FE-8389-D1DAEA94A122}"/>
              </a:ext>
            </a:extLst>
          </p:cNvPr>
          <p:cNvSpPr txBox="1"/>
          <p:nvPr/>
        </p:nvSpPr>
        <p:spPr>
          <a:xfrm>
            <a:off x="179392" y="81145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Navigare in incognito…</a:t>
            </a:r>
          </a:p>
        </p:txBody>
      </p:sp>
      <p:pic>
        <p:nvPicPr>
          <p:cNvPr id="12" name="Immagine 11">
            <a:extLst>
              <a:ext uri="{FF2B5EF4-FFF2-40B4-BE49-F238E27FC236}">
                <a16:creationId xmlns:a16="http://schemas.microsoft.com/office/drawing/2014/main" id="{B5D33259-F95A-4E3E-B8CB-F3355EA842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8277" y="2320010"/>
            <a:ext cx="1729806" cy="1566617"/>
          </a:xfrm>
          <a:prstGeom prst="rect">
            <a:avLst/>
          </a:prstGeom>
        </p:spPr>
      </p:pic>
      <p:sp>
        <p:nvSpPr>
          <p:cNvPr id="33" name="Rettangolo arrotondato 31">
            <a:extLst>
              <a:ext uri="{FF2B5EF4-FFF2-40B4-BE49-F238E27FC236}">
                <a16:creationId xmlns:a16="http://schemas.microsoft.com/office/drawing/2014/main" id="{2CAE84E9-0BED-4092-9189-1B8E23CC124B}"/>
              </a:ext>
            </a:extLst>
          </p:cNvPr>
          <p:cNvSpPr/>
          <p:nvPr/>
        </p:nvSpPr>
        <p:spPr>
          <a:xfrm>
            <a:off x="2929974" y="71519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1" name="Rettangolo arrotondato 31">
            <a:extLst>
              <a:ext uri="{FF2B5EF4-FFF2-40B4-BE49-F238E27FC236}">
                <a16:creationId xmlns:a16="http://schemas.microsoft.com/office/drawing/2014/main" id="{E209E8AE-7A9F-44B5-AB7D-9518DAB1EDED}"/>
              </a:ext>
            </a:extLst>
          </p:cNvPr>
          <p:cNvSpPr/>
          <p:nvPr/>
        </p:nvSpPr>
        <p:spPr>
          <a:xfrm>
            <a:off x="7124939" y="14044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2" name="Rettangolo arrotondato 31">
            <a:extLst>
              <a:ext uri="{FF2B5EF4-FFF2-40B4-BE49-F238E27FC236}">
                <a16:creationId xmlns:a16="http://schemas.microsoft.com/office/drawing/2014/main" id="{E20ACAD1-FB04-40EB-9981-F1BDDE0F21D6}"/>
              </a:ext>
            </a:extLst>
          </p:cNvPr>
          <p:cNvSpPr/>
          <p:nvPr/>
        </p:nvSpPr>
        <p:spPr>
          <a:xfrm>
            <a:off x="4718342" y="139569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5" name="Rettangolo arrotondato 31">
            <a:extLst>
              <a:ext uri="{FF2B5EF4-FFF2-40B4-BE49-F238E27FC236}">
                <a16:creationId xmlns:a16="http://schemas.microsoft.com/office/drawing/2014/main" id="{9943876F-70BA-480F-8C98-A5DA2327D140}"/>
              </a:ext>
            </a:extLst>
          </p:cNvPr>
          <p:cNvSpPr/>
          <p:nvPr/>
        </p:nvSpPr>
        <p:spPr>
          <a:xfrm>
            <a:off x="3885193" y="252112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6" name="Rettangolo 45">
            <a:extLst>
              <a:ext uri="{FF2B5EF4-FFF2-40B4-BE49-F238E27FC236}">
                <a16:creationId xmlns:a16="http://schemas.microsoft.com/office/drawing/2014/main" id="{FCF63D41-60EE-43C7-8CCD-C2F46A2CDBF5}"/>
              </a:ext>
            </a:extLst>
          </p:cNvPr>
          <p:cNvSpPr/>
          <p:nvPr/>
        </p:nvSpPr>
        <p:spPr>
          <a:xfrm>
            <a:off x="727155" y="4762201"/>
            <a:ext cx="7702953" cy="1338828"/>
          </a:xfrm>
          <a:prstGeom prst="rect">
            <a:avLst/>
          </a:prstGeom>
        </p:spPr>
        <p:txBody>
          <a:bodyPr wrap="square">
            <a:spAutoFit/>
          </a:bodyPr>
          <a:lstStyle/>
          <a:p>
            <a:pPr lvl="0">
              <a:lnSpc>
                <a:spcPct val="150000"/>
              </a:lnSpc>
              <a:defRPr/>
            </a:pPr>
            <a:r>
              <a:rPr lang="it-IT" dirty="0">
                <a:solidFill>
                  <a:srgbClr val="EBEBEB">
                    <a:lumMod val="75000"/>
                  </a:srgbClr>
                </a:solidFill>
              </a:rPr>
              <a:t>permette di mascherare identità </a:t>
            </a:r>
            <a:r>
              <a:rPr lang="it-IT" dirty="0" smtClean="0">
                <a:solidFill>
                  <a:srgbClr val="EBEBEB">
                    <a:lumMod val="75000"/>
                  </a:srgbClr>
                </a:solidFill>
              </a:rPr>
              <a:t>e </a:t>
            </a:r>
            <a:r>
              <a:rPr lang="it-IT" dirty="0">
                <a:solidFill>
                  <a:srgbClr val="EBEBEB">
                    <a:lumMod val="75000"/>
                  </a:srgbClr>
                </a:solidFill>
              </a:rPr>
              <a:t>posizione geografica;</a:t>
            </a:r>
          </a:p>
          <a:p>
            <a:pPr lvl="0">
              <a:lnSpc>
                <a:spcPct val="150000"/>
              </a:lnSpc>
              <a:defRPr/>
            </a:pPr>
            <a:r>
              <a:rPr lang="it-IT" dirty="0">
                <a:solidFill>
                  <a:srgbClr val="EBEBEB">
                    <a:lumMod val="75000"/>
                  </a:srgbClr>
                </a:solidFill>
              </a:rPr>
              <a:t>impedisce alle società di risalire ai vari siti che abbiamo visitato;</a:t>
            </a:r>
          </a:p>
          <a:p>
            <a:pPr lvl="0">
              <a:lnSpc>
                <a:spcPct val="150000"/>
              </a:lnSpc>
              <a:defRPr/>
            </a:pPr>
            <a:r>
              <a:rPr lang="it-IT" dirty="0">
                <a:solidFill>
                  <a:srgbClr val="EBEBEB">
                    <a:lumMod val="75000"/>
                  </a:srgbClr>
                </a:solidFill>
              </a:rPr>
              <a:t>il traffico viene rimbalzato attraverso server in giro per il mondo. </a:t>
            </a:r>
          </a:p>
        </p:txBody>
      </p:sp>
      <p:sp>
        <p:nvSpPr>
          <p:cNvPr id="47" name="Goccia 46">
            <a:extLst>
              <a:ext uri="{FF2B5EF4-FFF2-40B4-BE49-F238E27FC236}">
                <a16:creationId xmlns:a16="http://schemas.microsoft.com/office/drawing/2014/main" id="{28B64120-ADAA-412C-8700-1CF55A937EA2}"/>
              </a:ext>
            </a:extLst>
          </p:cNvPr>
          <p:cNvSpPr/>
          <p:nvPr/>
        </p:nvSpPr>
        <p:spPr>
          <a:xfrm rot="2700000">
            <a:off x="424880" y="4942682"/>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9" name="Goccia 48">
            <a:extLst>
              <a:ext uri="{FF2B5EF4-FFF2-40B4-BE49-F238E27FC236}">
                <a16:creationId xmlns:a16="http://schemas.microsoft.com/office/drawing/2014/main" id="{7DC4E58E-7E73-4C75-9527-675796BA0117}"/>
              </a:ext>
            </a:extLst>
          </p:cNvPr>
          <p:cNvSpPr/>
          <p:nvPr/>
        </p:nvSpPr>
        <p:spPr>
          <a:xfrm rot="2700000">
            <a:off x="424878" y="538855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50" name="Goccia 49">
            <a:extLst>
              <a:ext uri="{FF2B5EF4-FFF2-40B4-BE49-F238E27FC236}">
                <a16:creationId xmlns:a16="http://schemas.microsoft.com/office/drawing/2014/main" id="{EC4666F2-EAD1-4ED7-8F3E-14EB7A58E60C}"/>
              </a:ext>
            </a:extLst>
          </p:cNvPr>
          <p:cNvSpPr/>
          <p:nvPr/>
        </p:nvSpPr>
        <p:spPr>
          <a:xfrm rot="2700000">
            <a:off x="424879" y="5787128"/>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51" name="Immagine 50">
            <a:extLst>
              <a:ext uri="{FF2B5EF4-FFF2-40B4-BE49-F238E27FC236}">
                <a16:creationId xmlns:a16="http://schemas.microsoft.com/office/drawing/2014/main" id="{2030DF19-4AA4-47A8-BD4B-733012D8C9F8}"/>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5040579" y="6172027"/>
            <a:ext cx="537635" cy="537635"/>
          </a:xfrm>
          <a:prstGeom prst="rect">
            <a:avLst/>
          </a:prstGeom>
        </p:spPr>
      </p:pic>
      <p:sp>
        <p:nvSpPr>
          <p:cNvPr id="52" name="CasellaDiTesto 51">
            <a:extLst>
              <a:ext uri="{FF2B5EF4-FFF2-40B4-BE49-F238E27FC236}">
                <a16:creationId xmlns:a16="http://schemas.microsoft.com/office/drawing/2014/main" id="{C6BB91EC-484D-440F-BA8A-DD27B34F45F8}"/>
              </a:ext>
            </a:extLst>
          </p:cNvPr>
          <p:cNvSpPr txBox="1"/>
          <p:nvPr/>
        </p:nvSpPr>
        <p:spPr>
          <a:xfrm>
            <a:off x="7731962" y="6535885"/>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pic>
        <p:nvPicPr>
          <p:cNvPr id="53" name="Immagine 52">
            <a:extLst>
              <a:ext uri="{FF2B5EF4-FFF2-40B4-BE49-F238E27FC236}">
                <a16:creationId xmlns:a16="http://schemas.microsoft.com/office/drawing/2014/main" id="{57333DB1-3830-42CA-82C7-26EC5D7609A5}"/>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5181782" y="1466171"/>
            <a:ext cx="2475266" cy="2475266"/>
          </a:xfrm>
          <a:prstGeom prst="rect">
            <a:avLst/>
          </a:prstGeom>
        </p:spPr>
      </p:pic>
      <p:pic>
        <p:nvPicPr>
          <p:cNvPr id="3" name="Immagine 2">
            <a:extLst>
              <a:ext uri="{FF2B5EF4-FFF2-40B4-BE49-F238E27FC236}">
                <a16:creationId xmlns:a16="http://schemas.microsoft.com/office/drawing/2014/main" id="{A7D90958-6F98-4D54-8C47-3C6E33FA73B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28775" y="2170584"/>
            <a:ext cx="1237359" cy="1562980"/>
          </a:xfrm>
          <a:prstGeom prst="rect">
            <a:avLst/>
          </a:prstGeom>
        </p:spPr>
      </p:pic>
    </p:spTree>
    <p:extLst>
      <p:ext uri="{BB962C8B-B14F-4D97-AF65-F5344CB8AC3E}">
        <p14:creationId xmlns:p14="http://schemas.microsoft.com/office/powerpoint/2010/main" val="342959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12</a:t>
            </a: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56663" y="2511194"/>
            <a:ext cx="5835327" cy="434680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6" name="CasellaDiTesto 25">
            <a:extLst>
              <a:ext uri="{FF2B5EF4-FFF2-40B4-BE49-F238E27FC236}">
                <a16:creationId xmlns:a16="http://schemas.microsoft.com/office/drawing/2014/main" id="{016D865F-FECA-4051-B977-ACF9B174742F}"/>
              </a:ext>
            </a:extLst>
          </p:cNvPr>
          <p:cNvSpPr txBox="1"/>
          <p:nvPr/>
        </p:nvSpPr>
        <p:spPr>
          <a:xfrm>
            <a:off x="191067" y="724011"/>
            <a:ext cx="528534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Proteggere i dati  sui nostri dispositivi</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23092"/>
            <a:ext cx="11496675" cy="599342"/>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Proteggere i dati «locali»</a:t>
            </a:r>
          </a:p>
        </p:txBody>
      </p:sp>
      <p:sp>
        <p:nvSpPr>
          <p:cNvPr id="28" name="Rettangolo 27">
            <a:extLst>
              <a:ext uri="{FF2B5EF4-FFF2-40B4-BE49-F238E27FC236}">
                <a16:creationId xmlns:a16="http://schemas.microsoft.com/office/drawing/2014/main" id="{DFFA9838-27DF-463D-B1BB-FACED4C176D2}"/>
              </a:ext>
            </a:extLst>
          </p:cNvPr>
          <p:cNvSpPr/>
          <p:nvPr/>
        </p:nvSpPr>
        <p:spPr>
          <a:xfrm>
            <a:off x="-4211053" y="-6700"/>
            <a:ext cx="4211053" cy="7273773"/>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https://pixabay.com/it/informativa-sulla-privacy-tastiera-510731/</a:t>
            </a:r>
            <a:endParaRPr lang="it-IT" sz="1600" dirty="0">
              <a:solidFill>
                <a:schemeClr val="bg2">
                  <a:lumMod val="75000"/>
                </a:schemeClr>
              </a:solidFill>
            </a:endParaRPr>
          </a:p>
          <a:p>
            <a:endParaRPr lang="it-IT" sz="1600" b="1" dirty="0">
              <a:solidFill>
                <a:schemeClr val="bg2">
                  <a:lumMod val="75000"/>
                </a:schemeClr>
              </a:solidFill>
            </a:endParaRPr>
          </a:p>
          <a:p>
            <a:r>
              <a:rPr lang="it-IT" sz="1600" b="1" dirty="0">
                <a:solidFill>
                  <a:schemeClr val="bg2">
                    <a:lumMod val="75000"/>
                  </a:schemeClr>
                </a:solidFill>
              </a:rPr>
              <a:t>Icona</a:t>
            </a:r>
          </a:p>
          <a:p>
            <a:r>
              <a:rPr lang="it-IT" sz="1600" b="1" dirty="0">
                <a:solidFill>
                  <a:schemeClr val="bg2">
                    <a:lumMod val="75000"/>
                  </a:schemeClr>
                </a:solidFill>
              </a:rPr>
              <a:t>https://it.wikipedia.org/wiki/VeraCrypt#/media/File:VeraCrypt_Logo.svg</a:t>
            </a:r>
          </a:p>
        </p:txBody>
      </p:sp>
      <p:sp>
        <p:nvSpPr>
          <p:cNvPr id="65" name="Rettangolo arrotondato 31">
            <a:extLst>
              <a:ext uri="{FF2B5EF4-FFF2-40B4-BE49-F238E27FC236}">
                <a16:creationId xmlns:a16="http://schemas.microsoft.com/office/drawing/2014/main" id="{29E64C96-F2B8-4A4E-A80D-47FF0562802F}"/>
              </a:ext>
            </a:extLst>
          </p:cNvPr>
          <p:cNvSpPr/>
          <p:nvPr/>
        </p:nvSpPr>
        <p:spPr>
          <a:xfrm>
            <a:off x="7684843" y="57283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66" name="Rettangolo arrotondato 31">
            <a:extLst>
              <a:ext uri="{FF2B5EF4-FFF2-40B4-BE49-F238E27FC236}">
                <a16:creationId xmlns:a16="http://schemas.microsoft.com/office/drawing/2014/main" id="{346D2A15-6D2A-4651-A1EA-21F5E8402829}"/>
              </a:ext>
            </a:extLst>
          </p:cNvPr>
          <p:cNvSpPr/>
          <p:nvPr/>
        </p:nvSpPr>
        <p:spPr>
          <a:xfrm>
            <a:off x="4359445" y="617935"/>
            <a:ext cx="856940" cy="4900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1-3</a:t>
            </a:r>
          </a:p>
        </p:txBody>
      </p:sp>
      <p:sp>
        <p:nvSpPr>
          <p:cNvPr id="67" name="Rettangolo arrotondato 31">
            <a:extLst>
              <a:ext uri="{FF2B5EF4-FFF2-40B4-BE49-F238E27FC236}">
                <a16:creationId xmlns:a16="http://schemas.microsoft.com/office/drawing/2014/main" id="{E92B878F-2B31-4C56-9F30-ED5B5D2F680F}"/>
              </a:ext>
            </a:extLst>
          </p:cNvPr>
          <p:cNvSpPr/>
          <p:nvPr/>
        </p:nvSpPr>
        <p:spPr>
          <a:xfrm>
            <a:off x="11277074" y="61177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4" name="CasellaDiTesto 33">
            <a:extLst>
              <a:ext uri="{FF2B5EF4-FFF2-40B4-BE49-F238E27FC236}">
                <a16:creationId xmlns:a16="http://schemas.microsoft.com/office/drawing/2014/main" id="{CCB396C0-B75B-4B4A-B3FA-0CA0AA449FEE}"/>
              </a:ext>
            </a:extLst>
          </p:cNvPr>
          <p:cNvSpPr txBox="1"/>
          <p:nvPr/>
        </p:nvSpPr>
        <p:spPr>
          <a:xfrm>
            <a:off x="693946" y="1331255"/>
            <a:ext cx="5812028" cy="1286186"/>
          </a:xfrm>
          <a:prstGeom prst="rect">
            <a:avLst/>
          </a:prstGeom>
          <a:noFill/>
        </p:spPr>
        <p:txBody>
          <a:bodyPr wrap="square" rtlCol="0">
            <a:spAutoFit/>
          </a:bodyPr>
          <a:lstStyle/>
          <a:p>
            <a:pPr lvl="0">
              <a:lnSpc>
                <a:spcPct val="150000"/>
              </a:lnSpc>
            </a:pPr>
            <a:r>
              <a:rPr lang="it-IT" dirty="0">
                <a:solidFill>
                  <a:schemeClr val="tx2">
                    <a:lumMod val="75000"/>
                  </a:schemeClr>
                </a:solidFill>
              </a:rPr>
              <a:t>crittografare l’hard disk;</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utilizzare dispositivi di archiviazione esterna.</a:t>
            </a:r>
            <a:endParaRPr lang="it-IT" dirty="0"/>
          </a:p>
        </p:txBody>
      </p:sp>
      <p:pic>
        <p:nvPicPr>
          <p:cNvPr id="3" name="Immagine 2">
            <a:extLst>
              <a:ext uri="{FF2B5EF4-FFF2-40B4-BE49-F238E27FC236}">
                <a16:creationId xmlns:a16="http://schemas.microsoft.com/office/drawing/2014/main" id="{8F8C690D-D29E-4056-8BA6-6ED6FEC76D01}"/>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7535532" y="741894"/>
            <a:ext cx="1905000" cy="1905000"/>
          </a:xfrm>
          <a:prstGeom prst="rect">
            <a:avLst/>
          </a:prstGeom>
        </p:spPr>
      </p:pic>
      <p:pic>
        <p:nvPicPr>
          <p:cNvPr id="35" name="Immagine 34">
            <a:extLst>
              <a:ext uri="{FF2B5EF4-FFF2-40B4-BE49-F238E27FC236}">
                <a16:creationId xmlns:a16="http://schemas.microsoft.com/office/drawing/2014/main" id="{29467958-163A-413A-B523-A62828809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07452" y="924066"/>
            <a:ext cx="3202802" cy="1905000"/>
          </a:xfrm>
          <a:prstGeom prst="rect">
            <a:avLst/>
          </a:prstGeom>
        </p:spPr>
      </p:pic>
      <p:sp>
        <p:nvSpPr>
          <p:cNvPr id="38" name="Goccia 37">
            <a:extLst>
              <a:ext uri="{FF2B5EF4-FFF2-40B4-BE49-F238E27FC236}">
                <a16:creationId xmlns:a16="http://schemas.microsoft.com/office/drawing/2014/main" id="{E9C33390-611D-49F0-8CF0-59728E302A9D}"/>
              </a:ext>
            </a:extLst>
          </p:cNvPr>
          <p:cNvSpPr/>
          <p:nvPr/>
        </p:nvSpPr>
        <p:spPr>
          <a:xfrm rot="2700000">
            <a:off x="304695" y="1455411"/>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9" name="Goccia 38">
            <a:extLst>
              <a:ext uri="{FF2B5EF4-FFF2-40B4-BE49-F238E27FC236}">
                <a16:creationId xmlns:a16="http://schemas.microsoft.com/office/drawing/2014/main" id="{E79192D6-0C05-4E0E-AD13-DF0683865180}"/>
              </a:ext>
            </a:extLst>
          </p:cNvPr>
          <p:cNvSpPr/>
          <p:nvPr/>
        </p:nvSpPr>
        <p:spPr>
          <a:xfrm rot="2700000">
            <a:off x="351094" y="2259962"/>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40" name="Immagine 39">
            <a:extLst>
              <a:ext uri="{FF2B5EF4-FFF2-40B4-BE49-F238E27FC236}">
                <a16:creationId xmlns:a16="http://schemas.microsoft.com/office/drawing/2014/main" id="{61703A6E-A765-4F72-98D7-DC081A10A72D}"/>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0319431" y="1108030"/>
            <a:ext cx="1219200" cy="1219200"/>
          </a:xfrm>
          <a:prstGeom prst="rect">
            <a:avLst/>
          </a:prstGeom>
        </p:spPr>
      </p:pic>
      <p:pic>
        <p:nvPicPr>
          <p:cNvPr id="7" name="Immagine 6">
            <a:extLst>
              <a:ext uri="{FF2B5EF4-FFF2-40B4-BE49-F238E27FC236}">
                <a16:creationId xmlns:a16="http://schemas.microsoft.com/office/drawing/2014/main" id="{A3CE8BF9-8ED2-4AE7-B185-F6CC32ECF6C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00960" y="3276882"/>
            <a:ext cx="1813409" cy="1488178"/>
          </a:xfrm>
          <a:prstGeom prst="rect">
            <a:avLst/>
          </a:prstGeom>
        </p:spPr>
      </p:pic>
      <p:sp>
        <p:nvSpPr>
          <p:cNvPr id="43" name="CasellaDiTesto 42">
            <a:extLst>
              <a:ext uri="{FF2B5EF4-FFF2-40B4-BE49-F238E27FC236}">
                <a16:creationId xmlns:a16="http://schemas.microsoft.com/office/drawing/2014/main" id="{DECA6850-5762-4CCB-9426-517A84855398}"/>
              </a:ext>
            </a:extLst>
          </p:cNvPr>
          <p:cNvSpPr txBox="1"/>
          <p:nvPr/>
        </p:nvSpPr>
        <p:spPr>
          <a:xfrm>
            <a:off x="6627558" y="4814903"/>
            <a:ext cx="5564442" cy="1338828"/>
          </a:xfrm>
          <a:prstGeom prst="rect">
            <a:avLst/>
          </a:prstGeom>
          <a:noFill/>
        </p:spPr>
        <p:txBody>
          <a:bodyPr wrap="square" rtlCol="0">
            <a:spAutoFit/>
          </a:bodyPr>
          <a:lstStyle/>
          <a:p>
            <a:pPr lvl="0">
              <a:lnSpc>
                <a:spcPct val="150000"/>
              </a:lnSpc>
            </a:pPr>
            <a:r>
              <a:rPr lang="it-IT" dirty="0">
                <a:solidFill>
                  <a:schemeClr val="tx2">
                    <a:lumMod val="75000"/>
                  </a:schemeClr>
                </a:solidFill>
              </a:rPr>
              <a:t>Una volta crittato il disco, senza la </a:t>
            </a:r>
            <a:r>
              <a:rPr lang="it-IT">
                <a:solidFill>
                  <a:schemeClr val="tx2">
                    <a:lumMod val="75000"/>
                  </a:schemeClr>
                </a:solidFill>
              </a:rPr>
              <a:t>password </a:t>
            </a:r>
            <a:r>
              <a:rPr lang="it-IT" smtClean="0">
                <a:solidFill>
                  <a:schemeClr val="tx2">
                    <a:lumMod val="75000"/>
                  </a:schemeClr>
                </a:solidFill>
              </a:rPr>
              <a:t>corretta, </a:t>
            </a:r>
            <a:r>
              <a:rPr lang="it-IT" dirty="0">
                <a:solidFill>
                  <a:schemeClr val="tx2">
                    <a:lumMod val="75000"/>
                  </a:schemeClr>
                </a:solidFill>
              </a:rPr>
              <a:t>i dati memorizzati sul dispositivo non sono accessibili.</a:t>
            </a:r>
            <a:endParaRPr lang="it-IT" dirty="0"/>
          </a:p>
        </p:txBody>
      </p:sp>
      <p:sp>
        <p:nvSpPr>
          <p:cNvPr id="44" name="Rettangolo arrotondato 31">
            <a:extLst>
              <a:ext uri="{FF2B5EF4-FFF2-40B4-BE49-F238E27FC236}">
                <a16:creationId xmlns:a16="http://schemas.microsoft.com/office/drawing/2014/main" id="{A30284E7-F35E-4A5F-9418-81FBAF04FC30}"/>
              </a:ext>
            </a:extLst>
          </p:cNvPr>
          <p:cNvSpPr/>
          <p:nvPr/>
        </p:nvSpPr>
        <p:spPr>
          <a:xfrm>
            <a:off x="7535532" y="370869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45" name="Rettangolo arrotondato 31">
            <a:extLst>
              <a:ext uri="{FF2B5EF4-FFF2-40B4-BE49-F238E27FC236}">
                <a16:creationId xmlns:a16="http://schemas.microsoft.com/office/drawing/2014/main" id="{94D0A136-2368-47EF-B238-57601591E8C1}"/>
              </a:ext>
            </a:extLst>
          </p:cNvPr>
          <p:cNvSpPr/>
          <p:nvPr/>
        </p:nvSpPr>
        <p:spPr>
          <a:xfrm>
            <a:off x="8893732" y="570556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p14="http://schemas.microsoft.com/office/powerpoint/2010/main" val="176806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13</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lstStyle/>
          <a:p>
            <a:r>
              <a:rPr lang="it-IT" dirty="0"/>
              <a:t>Quali sono i rischi legati all’utilizzo di un software gratuito?</a:t>
            </a:r>
          </a:p>
          <a:p>
            <a:endParaRPr lang="it-IT" dirty="0"/>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rPr>
              <a:t>Cosa sono i malware?</a:t>
            </a: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971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In quali modo possiamo proteggere i dati contenuti nelle email?</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83216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 servizi cloud proteggono sempre i nostri dati?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613791"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Il rischio dipende dal fatto che in molti di questi prodotti, sono inseriti adware che si installano automaticamente nel computer, riducendo prestazioni e sicurezza. Inoltre possono contenere malware potenzialmente distruttivi per i dispositivi. </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Sono programmi che si installano all'insaputa dell'utente, progettati per rubare id e password, oltre ad altri dati di tipo finanziario o personale.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Il metodo più efficace è usufruire di servizi per firmare digitalmente le email; in questo modo i messaggi possono essere letti solo se il destinatario ha la chiave per decifrarle. </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La Electronic </a:t>
            </a:r>
            <a:r>
              <a:rPr lang="it-IT" dirty="0" err="1">
                <a:solidFill>
                  <a:prstClr val="white"/>
                </a:solidFill>
              </a:rPr>
              <a:t>Frontier</a:t>
            </a:r>
            <a:r>
              <a:rPr lang="it-IT" dirty="0">
                <a:solidFill>
                  <a:prstClr val="white"/>
                </a:solidFill>
              </a:rPr>
              <a:t> Foundation, con i suoi sondaggi, ha dimostrato che questi servizi non sempre garantiscono la nostra privacy. Criptare i dati prima di caricarli in uno spazio online offre maggiori garanzie di sicurezza.</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5" name="Ovale 4">
            <a:extLst>
              <a:ext uri="{FF2B5EF4-FFF2-40B4-BE49-F238E27FC236}">
                <a16:creationId xmlns:a16="http://schemas.microsoft.com/office/drawing/2014/main" id="{15FB5E36-28CE-4387-AAC9-BBD57A93CC73}"/>
              </a:ext>
            </a:extLst>
          </p:cNvPr>
          <p:cNvSpPr/>
          <p:nvPr/>
        </p:nvSpPr>
        <p:spPr>
          <a:xfrm>
            <a:off x="10764920" y="2326306"/>
            <a:ext cx="1228403" cy="781256"/>
          </a:xfrm>
          <a:custGeom>
            <a:avLst/>
            <a:gdLst>
              <a:gd name="connsiteX0" fmla="*/ 0 w 1018796"/>
              <a:gd name="connsiteY0" fmla="*/ 514350 h 1028700"/>
              <a:gd name="connsiteX1" fmla="*/ 509398 w 1018796"/>
              <a:gd name="connsiteY1" fmla="*/ 0 h 1028700"/>
              <a:gd name="connsiteX2" fmla="*/ 1018796 w 1018796"/>
              <a:gd name="connsiteY2" fmla="*/ 514350 h 1028700"/>
              <a:gd name="connsiteX3" fmla="*/ 509398 w 1018796"/>
              <a:gd name="connsiteY3" fmla="*/ 1028700 h 1028700"/>
              <a:gd name="connsiteX4" fmla="*/ 0 w 1018796"/>
              <a:gd name="connsiteY4" fmla="*/ 514350 h 1028700"/>
              <a:gd name="connsiteX0" fmla="*/ 126 w 1018922"/>
              <a:gd name="connsiteY0" fmla="*/ 514350 h 781256"/>
              <a:gd name="connsiteX1" fmla="*/ 509524 w 1018922"/>
              <a:gd name="connsiteY1" fmla="*/ 0 h 781256"/>
              <a:gd name="connsiteX2" fmla="*/ 1018922 w 1018922"/>
              <a:gd name="connsiteY2" fmla="*/ 514350 h 781256"/>
              <a:gd name="connsiteX3" fmla="*/ 547624 w 1018922"/>
              <a:gd name="connsiteY3" fmla="*/ 781050 h 781256"/>
              <a:gd name="connsiteX4" fmla="*/ 126 w 1018922"/>
              <a:gd name="connsiteY4" fmla="*/ 514350 h 781256"/>
              <a:gd name="connsiteX0" fmla="*/ 57 w 1228403"/>
              <a:gd name="connsiteY0" fmla="*/ 514350 h 781256"/>
              <a:gd name="connsiteX1" fmla="*/ 719005 w 1228403"/>
              <a:gd name="connsiteY1" fmla="*/ 0 h 781256"/>
              <a:gd name="connsiteX2" fmla="*/ 1228403 w 1228403"/>
              <a:gd name="connsiteY2" fmla="*/ 514350 h 781256"/>
              <a:gd name="connsiteX3" fmla="*/ 757105 w 1228403"/>
              <a:gd name="connsiteY3" fmla="*/ 781050 h 781256"/>
              <a:gd name="connsiteX4" fmla="*/ 57 w 1228403"/>
              <a:gd name="connsiteY4" fmla="*/ 514350 h 7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03" h="781256">
                <a:moveTo>
                  <a:pt x="57" y="514350"/>
                </a:moveTo>
                <a:cubicBezTo>
                  <a:pt x="-6293" y="384175"/>
                  <a:pt x="514281" y="0"/>
                  <a:pt x="719005" y="0"/>
                </a:cubicBezTo>
                <a:cubicBezTo>
                  <a:pt x="923729" y="0"/>
                  <a:pt x="1228403" y="230282"/>
                  <a:pt x="1228403" y="514350"/>
                </a:cubicBezTo>
                <a:cubicBezTo>
                  <a:pt x="1228403" y="798418"/>
                  <a:pt x="961829" y="781050"/>
                  <a:pt x="757105" y="781050"/>
                </a:cubicBezTo>
                <a:cubicBezTo>
                  <a:pt x="552381" y="781050"/>
                  <a:pt x="6407" y="644525"/>
                  <a:pt x="57" y="51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7804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14</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991575" y="1172174"/>
            <a:ext cx="9930891" cy="955564"/>
          </a:xfrm>
          <a:prstGeom prst="wedgeRoundRectCallout">
            <a:avLst>
              <a:gd name="adj1" fmla="val -21086"/>
              <a:gd name="adj2" fmla="val 89790"/>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b="1" dirty="0">
                <a:latin typeface="+mn-lt"/>
              </a:rPr>
              <a:t>Il modo migliore per navigare in modalità «privata» è utilizzare</a:t>
            </a:r>
            <a:r>
              <a:rPr lang="en-US" sz="1800" b="1" dirty="0">
                <a:latin typeface="+mn-lt"/>
              </a:rPr>
              <a:t>:</a:t>
            </a:r>
            <a:endParaRPr lang="it-IT" sz="1800" b="1" dirty="0">
              <a:latin typeface="Bahnschrift" panose="020B0502040204020203" pitchFamily="34" charset="0"/>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991575" y="4025754"/>
            <a:ext cx="2083685" cy="5031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t>Un browser.</a:t>
            </a:r>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31536" y="2930073"/>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5496" y="292748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991483" y="292748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837470" y="2927480"/>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509122" y="4025752"/>
            <a:ext cx="2083685"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browser proxy. </a:t>
            </a:r>
          </a:p>
        </p:txBody>
      </p:sp>
      <p:sp>
        <p:nvSpPr>
          <p:cNvPr id="27" name="Segnaposto testo 7">
            <a:extLst>
              <a:ext uri="{FF2B5EF4-FFF2-40B4-BE49-F238E27FC236}">
                <a16:creationId xmlns:a16="http://schemas.microsoft.com/office/drawing/2014/main" id="{9F838B78-B74A-42CC-8469-BF2D7DBD1216}"/>
              </a:ext>
            </a:extLst>
          </p:cNvPr>
          <p:cNvSpPr txBox="1">
            <a:spLocks/>
          </p:cNvSpPr>
          <p:nvPr/>
        </p:nvSpPr>
        <p:spPr>
          <a:xfrm>
            <a:off x="6599195" y="4094457"/>
            <a:ext cx="1452232" cy="365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antivirus.</a:t>
            </a:r>
            <a:endParaRPr kumimoji="0" lang="it-IT" sz="1600" b="0" i="0" u="none" strike="noStrike" kern="1200" cap="none" spc="0" normalizeH="0" baseline="0" noProof="0" dirty="0">
              <a:ln>
                <a:noFill/>
              </a:ln>
              <a:effectLst/>
              <a:uLnTx/>
              <a:uFillTx/>
              <a:latin typeface="+mn-lt"/>
              <a:ea typeface="+mn-ea"/>
              <a:cs typeface="Gisha" panose="020B0502040204020203" pitchFamily="34" charset="-79"/>
            </a:endParaRPr>
          </a:p>
        </p:txBody>
      </p:sp>
      <p:sp>
        <p:nvSpPr>
          <p:cNvPr id="29" name="Segnaposto testo 7">
            <a:extLst>
              <a:ext uri="{FF2B5EF4-FFF2-40B4-BE49-F238E27FC236}">
                <a16:creationId xmlns:a16="http://schemas.microsoft.com/office/drawing/2014/main" id="{917A89B1-5851-4749-BAA4-908C235E8A5C}"/>
              </a:ext>
            </a:extLst>
          </p:cNvPr>
          <p:cNvSpPr txBox="1">
            <a:spLocks/>
          </p:cNvSpPr>
          <p:nvPr/>
        </p:nvSpPr>
        <p:spPr>
          <a:xfrm>
            <a:off x="9058729" y="4025752"/>
            <a:ext cx="2368417"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hard disk esterno.</a:t>
            </a:r>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Scenario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a:t>
            </a:r>
          </a:p>
        </p:txBody>
      </p:sp>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3D044AC9-C6B6-4F3F-9D7F-A0EEE1C75AD2}"/>
              </a:ext>
            </a:extLst>
          </p:cNvPr>
          <p:cNvSpPr/>
          <p:nvPr/>
        </p:nvSpPr>
        <p:spPr>
          <a:xfrm>
            <a:off x="3062037"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29087"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19737189-C7F0-4B80-860D-548E2EDC43AC}"/>
              </a:ext>
            </a:extLst>
          </p:cNvPr>
          <p:cNvSpPr/>
          <p:nvPr/>
        </p:nvSpPr>
        <p:spPr>
          <a:xfrm>
            <a:off x="9158680" y="1811540"/>
            <a:ext cx="3044457" cy="5046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Documento 63">
            <a:extLst>
              <a:ext uri="{FF2B5EF4-FFF2-40B4-BE49-F238E27FC236}">
                <a16:creationId xmlns:a16="http://schemas.microsoft.com/office/drawing/2014/main" id="{DB5C8490-BCE9-4D99-868D-CCF05F85D7BB}"/>
              </a:ext>
            </a:extLst>
          </p:cNvPr>
          <p:cNvSpPr/>
          <p:nvPr/>
        </p:nvSpPr>
        <p:spPr>
          <a:xfrm>
            <a:off x="3062037" y="481721"/>
            <a:ext cx="2971800" cy="1766258"/>
          </a:xfrm>
          <a:prstGeom prst="flowChartDocument">
            <a:avLst/>
          </a:prstGeom>
          <a:blipFill>
            <a:blip r:embed="rId3" cstate="print">
              <a:alphaModFix amt="99000"/>
            </a:blip>
            <a:stretch>
              <a:fillRect l="-272" t="-18129" r="-272" b="-181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Documento 64">
            <a:extLst>
              <a:ext uri="{FF2B5EF4-FFF2-40B4-BE49-F238E27FC236}">
                <a16:creationId xmlns:a16="http://schemas.microsoft.com/office/drawing/2014/main" id="{DA873CBC-0C20-4A96-966A-8E27CA8C4E1F}"/>
              </a:ext>
            </a:extLst>
          </p:cNvPr>
          <p:cNvSpPr/>
          <p:nvPr/>
        </p:nvSpPr>
        <p:spPr>
          <a:xfrm>
            <a:off x="0" y="481721"/>
            <a:ext cx="2971800" cy="1766258"/>
          </a:xfrm>
          <a:prstGeom prst="flowChartDocument">
            <a:avLst/>
          </a:prstGeom>
          <a:blipFill>
            <a:blip r:embed="rId4"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Documento 65">
            <a:extLst>
              <a:ext uri="{FF2B5EF4-FFF2-40B4-BE49-F238E27FC236}">
                <a16:creationId xmlns:a16="http://schemas.microsoft.com/office/drawing/2014/main" id="{E39373D7-A8EA-4DC6-BE89-79AFB641E12E}"/>
              </a:ext>
            </a:extLst>
          </p:cNvPr>
          <p:cNvSpPr/>
          <p:nvPr/>
        </p:nvSpPr>
        <p:spPr>
          <a:xfrm>
            <a:off x="6129087" y="481721"/>
            <a:ext cx="2971800" cy="1766258"/>
          </a:xfrm>
          <a:prstGeom prst="flowChartDocument">
            <a:avLst/>
          </a:prstGeom>
          <a:blipFill>
            <a:blip r:embed="rId5"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Documento 66">
            <a:extLst>
              <a:ext uri="{FF2B5EF4-FFF2-40B4-BE49-F238E27FC236}">
                <a16:creationId xmlns:a16="http://schemas.microsoft.com/office/drawing/2014/main" id="{22AE224D-59AE-4801-AB27-30C62433D6AB}"/>
              </a:ext>
            </a:extLst>
          </p:cNvPr>
          <p:cNvSpPr/>
          <p:nvPr/>
        </p:nvSpPr>
        <p:spPr>
          <a:xfrm>
            <a:off x="9158680" y="476250"/>
            <a:ext cx="3033320" cy="1766258"/>
          </a:xfrm>
          <a:prstGeom prst="flowChartDocument">
            <a:avLst/>
          </a:prstGeom>
          <a:blipFill>
            <a:blip r:embed="rId6"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2694216"/>
            <a:ext cx="2501660" cy="2020004"/>
          </a:xfrm>
        </p:spPr>
        <p:txBody>
          <a:bodyPr>
            <a:normAutofit/>
          </a:bodyPr>
          <a:lstStyle/>
          <a:p>
            <a:r>
              <a:rPr lang="it-IT" sz="1600" dirty="0">
                <a:latin typeface="+mn-lt"/>
              </a:rPr>
              <a:t>In quali pericoli incorriamo quando scarichiamo un software gratuito?</a:t>
            </a:r>
          </a:p>
          <a:p>
            <a:endParaRPr lang="it-IT" sz="1600" dirty="0">
              <a:latin typeface="+mn-lt"/>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Cosa sono i malware e come arrivano a minacciare i nostri dispositivi?</a:t>
            </a:r>
          </a:p>
          <a:p>
            <a:endParaRPr lang="it-IT" sz="1600" dirty="0">
              <a:latin typeface="+mn-lt"/>
            </a:endParaRP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Possiamo sempre fidarci dei vari servizi online?</a:t>
            </a:r>
          </a:p>
          <a:p>
            <a:endParaRPr lang="it-IT" sz="1600" dirty="0">
              <a:latin typeface="+mn-lt"/>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338436"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Quali strategie possiamo attuare per proteggere la nostra navigazione da occhi indiscreti?</a:t>
            </a:r>
          </a:p>
          <a:p>
            <a:endParaRPr lang="it-IT" sz="1600" dirty="0">
              <a:latin typeface="+mn-lt"/>
            </a:endParaRPr>
          </a:p>
        </p:txBody>
      </p:sp>
      <p:sp>
        <p:nvSpPr>
          <p:cNvPr id="17" name="Rettangolo 16">
            <a:extLst>
              <a:ext uri="{FF2B5EF4-FFF2-40B4-BE49-F238E27FC236}">
                <a16:creationId xmlns:a16="http://schemas.microsoft.com/office/drawing/2014/main" id="{5CB850F6-7EDA-45F3-A910-71585B792A59}"/>
              </a:ext>
            </a:extLst>
          </p:cNvPr>
          <p:cNvSpPr/>
          <p:nvPr/>
        </p:nvSpPr>
        <p:spPr>
          <a:xfrm>
            <a:off x="-2141924" y="-6699"/>
            <a:ext cx="2141924" cy="6864698"/>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bg2">
                    <a:lumMod val="75000"/>
                  </a:schemeClr>
                </a:solidFill>
              </a:rPr>
              <a:t>Note sviluppo:</a:t>
            </a:r>
          </a:p>
          <a:p>
            <a:r>
              <a:rPr lang="it-IT" sz="1400" dirty="0">
                <a:solidFill>
                  <a:schemeClr val="bg2">
                    <a:lumMod val="75000"/>
                  </a:schemeClr>
                </a:solidFill>
                <a:hlinkClick r:id="rId7"/>
              </a:rPr>
              <a:t>https://pixabay.com/it/html5-html-tipo-di-file-tastiera-386614/</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8"/>
              </a:rPr>
              <a:t>https://pixabay.com/it/matrix-terra-global-international-2502954/</a:t>
            </a:r>
            <a:endParaRPr lang="it-IT" sz="1400" dirty="0">
              <a:solidFill>
                <a:schemeClr val="bg2">
                  <a:lumMod val="75000"/>
                </a:schemeClr>
              </a:solidFill>
            </a:endParaRPr>
          </a:p>
          <a:p>
            <a:endParaRPr lang="it-IT" sz="1400" dirty="0">
              <a:solidFill>
                <a:schemeClr val="bg2">
                  <a:lumMod val="75000"/>
                </a:schemeClr>
              </a:solidFill>
              <a:hlinkClick r:id="rId9"/>
            </a:endParaRPr>
          </a:p>
          <a:p>
            <a:r>
              <a:rPr lang="it-IT" sz="1400" dirty="0">
                <a:solidFill>
                  <a:schemeClr val="bg2">
                    <a:lumMod val="75000"/>
                  </a:schemeClr>
                </a:solidFill>
                <a:hlinkClick r:id="rId10"/>
              </a:rPr>
              <a:t>https://pixabay.com/it/social-media-icona-mano-mantenere-2489594/</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rPr>
              <a:t>https://pixabay.com/it/login-password-registro-sign-on-1203603/</a:t>
            </a:r>
          </a:p>
        </p:txBody>
      </p:sp>
      <p:sp>
        <p:nvSpPr>
          <p:cNvPr id="22" name="Rettangolo arrotondato 31">
            <a:extLst>
              <a:ext uri="{FF2B5EF4-FFF2-40B4-BE49-F238E27FC236}">
                <a16:creationId xmlns:a16="http://schemas.microsoft.com/office/drawing/2014/main" id="{8412504B-54B4-45EC-AA93-FF7EB8DD7453}"/>
              </a:ext>
            </a:extLst>
          </p:cNvPr>
          <p:cNvSpPr/>
          <p:nvPr/>
        </p:nvSpPr>
        <p:spPr>
          <a:xfrm>
            <a:off x="2357338" y="215271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3" name="Rettangolo arrotondato 31">
            <a:extLst>
              <a:ext uri="{FF2B5EF4-FFF2-40B4-BE49-F238E27FC236}">
                <a16:creationId xmlns:a16="http://schemas.microsoft.com/office/drawing/2014/main" id="{B9DF87B7-8119-4437-9942-777876983E77}"/>
              </a:ext>
            </a:extLst>
          </p:cNvPr>
          <p:cNvSpPr/>
          <p:nvPr/>
        </p:nvSpPr>
        <p:spPr>
          <a:xfrm>
            <a:off x="5444961"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4" name="Rettangolo arrotondato 31">
            <a:extLst>
              <a:ext uri="{FF2B5EF4-FFF2-40B4-BE49-F238E27FC236}">
                <a16:creationId xmlns:a16="http://schemas.microsoft.com/office/drawing/2014/main" id="{4D6193AB-44DC-4871-8F4B-7F7BC8BC4CF4}"/>
              </a:ext>
            </a:extLst>
          </p:cNvPr>
          <p:cNvSpPr/>
          <p:nvPr/>
        </p:nvSpPr>
        <p:spPr>
          <a:xfrm>
            <a:off x="8544218"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5" name="Rettangolo arrotondato 31">
            <a:extLst>
              <a:ext uri="{FF2B5EF4-FFF2-40B4-BE49-F238E27FC236}">
                <a16:creationId xmlns:a16="http://schemas.microsoft.com/office/drawing/2014/main" id="{376D791D-AF18-4096-B08A-3AEFACD52799}"/>
              </a:ext>
            </a:extLst>
          </p:cNvPr>
          <p:cNvSpPr/>
          <p:nvPr/>
        </p:nvSpPr>
        <p:spPr>
          <a:xfrm>
            <a:off x="11655792" y="203299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software «gratuiti» 1/2</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74453" y="1450604"/>
            <a:ext cx="6375054" cy="4460036"/>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https://pixabay.com/it/pagina-web-htlm-codice-2341973/</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https://pixabay.com/it/scarica-download-file-icona-1681779/</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rPr>
              <a:t>https://pixabay.com/it/informazioni-hotel-rete-internet-1985655/</a:t>
            </a:r>
          </a:p>
        </p:txBody>
      </p:sp>
      <p:sp>
        <p:nvSpPr>
          <p:cNvPr id="33" name="Goccia 32">
            <a:extLst>
              <a:ext uri="{FF2B5EF4-FFF2-40B4-BE49-F238E27FC236}">
                <a16:creationId xmlns:a16="http://schemas.microsoft.com/office/drawing/2014/main" id="{44C4B0C4-52EA-498D-9BFD-3CD4F387DABE}"/>
              </a:ext>
            </a:extLst>
          </p:cNvPr>
          <p:cNvSpPr/>
          <p:nvPr/>
        </p:nvSpPr>
        <p:spPr>
          <a:xfrm rot="2700000">
            <a:off x="2626395" y="47536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F7BEF770-A37A-4001-BC45-A704D8EC59A2}"/>
              </a:ext>
            </a:extLst>
          </p:cNvPr>
          <p:cNvSpPr/>
          <p:nvPr/>
        </p:nvSpPr>
        <p:spPr>
          <a:xfrm rot="2700000">
            <a:off x="2631933" y="55900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a16="http://schemas.microsoft.com/office/drawing/2014/main" id="{38CCEBC5-6035-4F66-BA98-59EA656152C9}"/>
              </a:ext>
            </a:extLst>
          </p:cNvPr>
          <p:cNvSpPr txBox="1"/>
          <p:nvPr/>
        </p:nvSpPr>
        <p:spPr>
          <a:xfrm>
            <a:off x="2553679" y="4600845"/>
            <a:ext cx="5679564" cy="1754326"/>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contengono adware che si installano automaticamente;</a:t>
            </a:r>
          </a:p>
          <a:p>
            <a:pPr marL="457200">
              <a:lnSpc>
                <a:spcPct val="150000"/>
              </a:lnSpc>
            </a:pPr>
            <a:r>
              <a:rPr lang="it-IT" dirty="0" smtClean="0">
                <a:solidFill>
                  <a:schemeClr val="tx2">
                    <a:lumMod val="75000"/>
                  </a:schemeClr>
                </a:solidFill>
              </a:rPr>
              <a:t>riducono </a:t>
            </a:r>
            <a:r>
              <a:rPr lang="it-IT" dirty="0">
                <a:solidFill>
                  <a:schemeClr val="tx2">
                    <a:lumMod val="75000"/>
                  </a:schemeClr>
                </a:solidFill>
              </a:rPr>
              <a:t>prestazioni e sicurezza del computer.</a:t>
            </a:r>
          </a:p>
        </p:txBody>
      </p:sp>
      <p:sp>
        <p:nvSpPr>
          <p:cNvPr id="28" name="Rettangolo arrotondato 31">
            <a:extLst>
              <a:ext uri="{FF2B5EF4-FFF2-40B4-BE49-F238E27FC236}">
                <a16:creationId xmlns:a16="http://schemas.microsoft.com/office/drawing/2014/main" id="{D6A38EE6-A411-4434-AACC-CA425F4769A4}"/>
              </a:ext>
            </a:extLst>
          </p:cNvPr>
          <p:cNvSpPr/>
          <p:nvPr/>
        </p:nvSpPr>
        <p:spPr>
          <a:xfrm>
            <a:off x="3694061" y="63209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a16="http://schemas.microsoft.com/office/drawing/2014/main" id="{B5884BB0-D829-47E2-9975-8419C55DB03C}"/>
              </a:ext>
            </a:extLst>
          </p:cNvPr>
          <p:cNvSpPr/>
          <p:nvPr/>
        </p:nvSpPr>
        <p:spPr>
          <a:xfrm>
            <a:off x="3788069" y="188453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Goccia 49">
            <a:extLst>
              <a:ext uri="{FF2B5EF4-FFF2-40B4-BE49-F238E27FC236}">
                <a16:creationId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a16="http://schemas.microsoft.com/office/drawing/2014/main" id="{FFF7AEE6-B5AB-45E3-B5F5-9D8CA25604BD}"/>
              </a:ext>
            </a:extLst>
          </p:cNvPr>
          <p:cNvSpPr/>
          <p:nvPr/>
        </p:nvSpPr>
        <p:spPr>
          <a:xfrm>
            <a:off x="6061443" y="174327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37" name="CasellaDiTesto 36">
            <a:extLst>
              <a:ext uri="{FF2B5EF4-FFF2-40B4-BE49-F238E27FC236}">
                <a16:creationId xmlns:a16="http://schemas.microsoft.com/office/drawing/2014/main" id="{9836B733-54CD-46A5-B534-6ADD36170D46}"/>
              </a:ext>
            </a:extLst>
          </p:cNvPr>
          <p:cNvSpPr txBox="1"/>
          <p:nvPr/>
        </p:nvSpPr>
        <p:spPr>
          <a:xfrm>
            <a:off x="-104975" y="5146608"/>
            <a:ext cx="2444590" cy="584775"/>
          </a:xfrm>
          <a:prstGeom prst="rect">
            <a:avLst/>
          </a:prstGeom>
          <a:noFill/>
        </p:spPr>
        <p:txBody>
          <a:bodyPr wrap="square" rtlCol="0">
            <a:spAutoFit/>
          </a:bodyPr>
          <a:lstStyle/>
          <a:p>
            <a:pPr lvl="0" algn="ctr" defTabSz="914400">
              <a:spcBef>
                <a:spcPts val="1000"/>
              </a:spcBef>
              <a:defRPr/>
            </a:pPr>
            <a:r>
              <a:rPr lang="it-IT" sz="3200" b="1" dirty="0">
                <a:latin typeface="Tempus Sans ITC" panose="04020404030D07020202" pitchFamily="82" charset="0"/>
                <a:cs typeface="Gisha" panose="020B0502040204020203" pitchFamily="34" charset="-79"/>
              </a:rPr>
              <a:t>freeware</a:t>
            </a:r>
            <a:endParaRPr kumimoji="0" lang="it-IT" sz="32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22" name="CasellaDiTesto 21">
            <a:extLst>
              <a:ext uri="{FF2B5EF4-FFF2-40B4-BE49-F238E27FC236}">
                <a16:creationId xmlns:a16="http://schemas.microsoft.com/office/drawing/2014/main" id="{71D5A43B-D2D0-4E4A-BB3B-94CE1012C2B8}"/>
              </a:ext>
            </a:extLst>
          </p:cNvPr>
          <p:cNvSpPr txBox="1"/>
          <p:nvPr/>
        </p:nvSpPr>
        <p:spPr>
          <a:xfrm>
            <a:off x="215770" y="763121"/>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Utilizzare un software gratuito </a:t>
            </a:r>
          </a:p>
        </p:txBody>
      </p:sp>
      <p:pic>
        <p:nvPicPr>
          <p:cNvPr id="3" name="Immagine 2">
            <a:extLst>
              <a:ext uri="{FF2B5EF4-FFF2-40B4-BE49-F238E27FC236}">
                <a16:creationId xmlns:a16="http://schemas.microsoft.com/office/drawing/2014/main" id="{1B32C3CB-EAA0-490A-9343-4E2AA0257F59}"/>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flipH="1">
            <a:off x="4975139" y="1697183"/>
            <a:ext cx="1266602" cy="1583252"/>
          </a:xfrm>
          <a:prstGeom prst="rect">
            <a:avLst/>
          </a:prstGeom>
        </p:spPr>
      </p:pic>
      <p:pic>
        <p:nvPicPr>
          <p:cNvPr id="7" name="Immagine 6">
            <a:extLst>
              <a:ext uri="{FF2B5EF4-FFF2-40B4-BE49-F238E27FC236}">
                <a16:creationId xmlns:a16="http://schemas.microsoft.com/office/drawing/2014/main" id="{818CAFB3-0FC5-4EDC-B2C3-29628B758F60}"/>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98098" y="1467106"/>
            <a:ext cx="3958062" cy="2226410"/>
          </a:xfrm>
          <a:prstGeom prst="rect">
            <a:avLst/>
          </a:prstGeom>
        </p:spPr>
      </p:pic>
      <p:sp>
        <p:nvSpPr>
          <p:cNvPr id="8" name="Rettangolo con angoli arrotondati 7">
            <a:extLst>
              <a:ext uri="{FF2B5EF4-FFF2-40B4-BE49-F238E27FC236}">
                <a16:creationId xmlns:a16="http://schemas.microsoft.com/office/drawing/2014/main" id="{34811069-0A9D-419C-AA7A-838AF60F3F04}"/>
              </a:ext>
            </a:extLst>
          </p:cNvPr>
          <p:cNvSpPr/>
          <p:nvPr/>
        </p:nvSpPr>
        <p:spPr>
          <a:xfrm>
            <a:off x="2507292" y="4410520"/>
            <a:ext cx="5705055" cy="2029868"/>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arrotondato 31">
            <a:extLst>
              <a:ext uri="{FF2B5EF4-FFF2-40B4-BE49-F238E27FC236}">
                <a16:creationId xmlns:a16="http://schemas.microsoft.com/office/drawing/2014/main" id="{270BBD6B-EE52-46B1-A9C1-FE80F4098E13}"/>
              </a:ext>
            </a:extLst>
          </p:cNvPr>
          <p:cNvSpPr/>
          <p:nvPr/>
        </p:nvSpPr>
        <p:spPr>
          <a:xfrm>
            <a:off x="998311" y="452944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1" name="Rettangolo arrotondato 31">
            <a:extLst>
              <a:ext uri="{FF2B5EF4-FFF2-40B4-BE49-F238E27FC236}">
                <a16:creationId xmlns:a16="http://schemas.microsoft.com/office/drawing/2014/main" id="{3CEEE53B-80C8-4E82-BC3B-283DA1C0180B}"/>
              </a:ext>
            </a:extLst>
          </p:cNvPr>
          <p:cNvSpPr/>
          <p:nvPr/>
        </p:nvSpPr>
        <p:spPr>
          <a:xfrm>
            <a:off x="5166479" y="4127000"/>
            <a:ext cx="894963" cy="472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spTree>
    <p:extLst>
      <p:ext uri="{BB962C8B-B14F-4D97-AF65-F5344CB8AC3E}">
        <p14:creationId xmlns:p14="http://schemas.microsoft.com/office/powerpoint/2010/main" val="41995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484" t="5490" r="21273" b="3960"/>
          <a:stretch/>
        </p:blipFill>
        <p:spPr>
          <a:xfrm>
            <a:off x="6369167" y="487806"/>
            <a:ext cx="5822833" cy="6370194"/>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software «gratuiti» 2/2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3</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31566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a16="http://schemas.microsoft.com/office/drawing/2014/main" id="{E318A116-4E6D-4BBC-8641-7204884D04D7}"/>
              </a:ext>
            </a:extLst>
          </p:cNvPr>
          <p:cNvSpPr txBox="1"/>
          <p:nvPr/>
        </p:nvSpPr>
        <p:spPr>
          <a:xfrm>
            <a:off x="557493" y="1107331"/>
            <a:ext cx="4092458" cy="2862322"/>
          </a:xfrm>
          <a:prstGeom prst="rect">
            <a:avLst/>
          </a:prstGeom>
          <a:noFill/>
        </p:spPr>
        <p:txBody>
          <a:bodyPr wrap="square" rtlCol="0">
            <a:spAutoFit/>
          </a:bodyPr>
          <a:lstStyle/>
          <a:p>
            <a:pPr lvl="0">
              <a:lnSpc>
                <a:spcPct val="150000"/>
              </a:lnSpc>
            </a:pPr>
            <a:r>
              <a:rPr lang="it-IT" dirty="0">
                <a:solidFill>
                  <a:schemeClr val="tx2">
                    <a:lumMod val="75000"/>
                  </a:schemeClr>
                </a:solidFill>
              </a:rPr>
              <a:t>permettono di condividere file da un computer a un altro;</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riducono la complessità del sistema;</a:t>
            </a:r>
          </a:p>
          <a:p>
            <a:pPr lvl="0">
              <a:lnSpc>
                <a:spcPct val="150000"/>
              </a:lnSpc>
            </a:pPr>
            <a:endParaRPr lang="it-IT" dirty="0">
              <a:solidFill>
                <a:schemeClr val="tx2">
                  <a:lumMod val="75000"/>
                </a:schemeClr>
              </a:solidFill>
            </a:endParaRPr>
          </a:p>
          <a:p>
            <a:endParaRPr lang="it-IT" dirty="0"/>
          </a:p>
        </p:txBody>
      </p:sp>
      <p:sp>
        <p:nvSpPr>
          <p:cNvPr id="18" name="Rettangolo 17">
            <a:extLst>
              <a:ext uri="{FF2B5EF4-FFF2-40B4-BE49-F238E27FC236}">
                <a16:creationId xmlns:a16="http://schemas.microsoft.com/office/drawing/2014/main" id="{BBAC464B-CCFB-4B31-90C9-C1A314F44AA6}"/>
              </a:ext>
            </a:extLst>
          </p:cNvPr>
          <p:cNvSpPr/>
          <p:nvPr/>
        </p:nvSpPr>
        <p:spPr>
          <a:xfrm>
            <a:off x="-2141924" y="-6700"/>
            <a:ext cx="2141924" cy="60404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https://pixabay.com/it/scambio-di-idee-ingranaggio-222790/</a:t>
            </a: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4"/>
              </a:rPr>
              <a:t>https://pixabay.com/it/cronometro-tempo-icone-simboli-1749080/</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https://pixabay.com/it/cacciavite-impostazioni-1294338/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a:t>
            </a:r>
          </a:p>
          <a:p>
            <a:endParaRPr lang="it-IT" sz="1600" dirty="0">
              <a:solidFill>
                <a:schemeClr val="bg2">
                  <a:lumMod val="75000"/>
                </a:schemeClr>
              </a:solidFill>
            </a:endParaRPr>
          </a:p>
        </p:txBody>
      </p:sp>
      <p:sp>
        <p:nvSpPr>
          <p:cNvPr id="30" name="CasellaDiTesto 29">
            <a:extLst>
              <a:ext uri="{FF2B5EF4-FFF2-40B4-BE49-F238E27FC236}">
                <a16:creationId xmlns:a16="http://schemas.microsoft.com/office/drawing/2014/main" id="{F0733710-BA05-45C7-B548-7806B08A1577}"/>
              </a:ext>
            </a:extLst>
          </p:cNvPr>
          <p:cNvSpPr txBox="1"/>
          <p:nvPr/>
        </p:nvSpPr>
        <p:spPr>
          <a:xfrm>
            <a:off x="176318" y="622509"/>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I sistemi P2P:</a:t>
            </a:r>
          </a:p>
        </p:txBody>
      </p:sp>
      <p:sp>
        <p:nvSpPr>
          <p:cNvPr id="51" name="Rettangolo arrotondato 31">
            <a:extLst>
              <a:ext uri="{FF2B5EF4-FFF2-40B4-BE49-F238E27FC236}">
                <a16:creationId xmlns:a16="http://schemas.microsoft.com/office/drawing/2014/main" id="{8EBDD19E-D73A-4FE8-8325-2FDC31A74A57}"/>
              </a:ext>
            </a:extLst>
          </p:cNvPr>
          <p:cNvSpPr/>
          <p:nvPr/>
        </p:nvSpPr>
        <p:spPr>
          <a:xfrm>
            <a:off x="7196142" y="104124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28" name="Goccia 27">
            <a:extLst>
              <a:ext uri="{FF2B5EF4-FFF2-40B4-BE49-F238E27FC236}">
                <a16:creationId xmlns:a16="http://schemas.microsoft.com/office/drawing/2014/main" id="{E03D22A7-4564-4933-9A5F-103F70048161}"/>
              </a:ext>
            </a:extLst>
          </p:cNvPr>
          <p:cNvSpPr/>
          <p:nvPr/>
        </p:nvSpPr>
        <p:spPr>
          <a:xfrm rot="2700000">
            <a:off x="242657" y="122338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1" name="Goccia 30">
            <a:extLst>
              <a:ext uri="{FF2B5EF4-FFF2-40B4-BE49-F238E27FC236}">
                <a16:creationId xmlns:a16="http://schemas.microsoft.com/office/drawing/2014/main" id="{995A0456-6ED0-4FDA-BFFB-733AE4749E96}"/>
              </a:ext>
            </a:extLst>
          </p:cNvPr>
          <p:cNvSpPr/>
          <p:nvPr/>
        </p:nvSpPr>
        <p:spPr>
          <a:xfrm rot="2700000">
            <a:off x="259838" y="243032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2" name="Goccia 31">
            <a:extLst>
              <a:ext uri="{FF2B5EF4-FFF2-40B4-BE49-F238E27FC236}">
                <a16:creationId xmlns:a16="http://schemas.microsoft.com/office/drawing/2014/main" id="{226B7FCF-C8EF-4B18-A82F-DB0AFE6F8433}"/>
              </a:ext>
            </a:extLst>
          </p:cNvPr>
          <p:cNvSpPr/>
          <p:nvPr/>
        </p:nvSpPr>
        <p:spPr>
          <a:xfrm rot="2700000">
            <a:off x="233693" y="468375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197BBF68-9BFA-493C-9976-B4703FF8BE8A}"/>
              </a:ext>
            </a:extLst>
          </p:cNvPr>
          <p:cNvSpPr/>
          <p:nvPr/>
        </p:nvSpPr>
        <p:spPr>
          <a:xfrm rot="2700000">
            <a:off x="232372" y="595730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CasellaDiTesto 35">
            <a:extLst>
              <a:ext uri="{FF2B5EF4-FFF2-40B4-BE49-F238E27FC236}">
                <a16:creationId xmlns:a16="http://schemas.microsoft.com/office/drawing/2014/main" id="{EE59FACE-BBFB-4977-926D-6B1738F38B2C}"/>
              </a:ext>
            </a:extLst>
          </p:cNvPr>
          <p:cNvSpPr txBox="1"/>
          <p:nvPr/>
        </p:nvSpPr>
        <p:spPr>
          <a:xfrm>
            <a:off x="557493" y="4516906"/>
            <a:ext cx="5939216" cy="2446824"/>
          </a:xfrm>
          <a:prstGeom prst="rect">
            <a:avLst/>
          </a:prstGeom>
          <a:noFill/>
        </p:spPr>
        <p:txBody>
          <a:bodyPr wrap="square" rtlCol="0">
            <a:spAutoFit/>
          </a:bodyPr>
          <a:lstStyle/>
          <a:p>
            <a:pPr lvl="0">
              <a:lnSpc>
                <a:spcPct val="150000"/>
              </a:lnSpc>
            </a:pPr>
            <a:r>
              <a:rPr lang="it-IT" dirty="0">
                <a:solidFill>
                  <a:schemeClr val="tx2">
                    <a:lumMod val="75000"/>
                  </a:schemeClr>
                </a:solidFill>
              </a:rPr>
              <a:t>riducono i tempi di trasferimento;</a:t>
            </a:r>
          </a:p>
          <a:p>
            <a:pPr lvl="0">
              <a:lnSpc>
                <a:spcPct val="150000"/>
              </a:lnSpc>
            </a:pPr>
            <a:endParaRPr lang="it-IT" dirty="0">
              <a:solidFill>
                <a:schemeClr val="tx2">
                  <a:lumMod val="75000"/>
                </a:schemeClr>
              </a:solidFill>
            </a:endParaRP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aumentano la produttività.</a:t>
            </a:r>
          </a:p>
          <a:p>
            <a:pPr lvl="0">
              <a:lnSpc>
                <a:spcPct val="150000"/>
              </a:lnSpc>
            </a:pPr>
            <a:endParaRPr lang="it-IT" dirty="0">
              <a:solidFill>
                <a:schemeClr val="tx2">
                  <a:lumMod val="75000"/>
                </a:schemeClr>
              </a:solidFill>
            </a:endParaRPr>
          </a:p>
          <a:p>
            <a:endParaRPr lang="it-IT" dirty="0"/>
          </a:p>
        </p:txBody>
      </p:sp>
      <p:pic>
        <p:nvPicPr>
          <p:cNvPr id="5" name="Immagine 4">
            <a:extLst>
              <a:ext uri="{FF2B5EF4-FFF2-40B4-BE49-F238E27FC236}">
                <a16:creationId xmlns:a16="http://schemas.microsoft.com/office/drawing/2014/main" id="{26D0BE92-0D69-472B-89AB-AEB3FD3A77D3}"/>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731940" y="962314"/>
            <a:ext cx="799820" cy="868583"/>
          </a:xfrm>
          <a:prstGeom prst="rect">
            <a:avLst/>
          </a:prstGeom>
        </p:spPr>
      </p:pic>
      <p:pic>
        <p:nvPicPr>
          <p:cNvPr id="38" name="Immagine 37">
            <a:extLst>
              <a:ext uri="{FF2B5EF4-FFF2-40B4-BE49-F238E27FC236}">
                <a16:creationId xmlns:a16="http://schemas.microsoft.com/office/drawing/2014/main" id="{2E11DC2E-F2E3-4CA5-A6BF-D47AFBBBE76B}"/>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671157" y="2039166"/>
            <a:ext cx="948438" cy="948438"/>
          </a:xfrm>
          <a:prstGeom prst="rect">
            <a:avLst/>
          </a:prstGeom>
        </p:spPr>
      </p:pic>
      <p:pic>
        <p:nvPicPr>
          <p:cNvPr id="9" name="Immagine 8">
            <a:extLst>
              <a:ext uri="{FF2B5EF4-FFF2-40B4-BE49-F238E27FC236}">
                <a16:creationId xmlns:a16="http://schemas.microsoft.com/office/drawing/2014/main" id="{906CE37C-CEF8-457B-850F-B0FDAD771DB9}"/>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4445679" y="3964920"/>
            <a:ext cx="1402774" cy="1402774"/>
          </a:xfrm>
          <a:prstGeom prst="rect">
            <a:avLst/>
          </a:prstGeom>
        </p:spPr>
      </p:pic>
      <p:pic>
        <p:nvPicPr>
          <p:cNvPr id="13" name="Immagine 12">
            <a:extLst>
              <a:ext uri="{FF2B5EF4-FFF2-40B4-BE49-F238E27FC236}">
                <a16:creationId xmlns:a16="http://schemas.microsoft.com/office/drawing/2014/main" id="{4DC36444-A2D0-49E6-B892-0A638B2BCBD9}"/>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4649951" y="5543415"/>
            <a:ext cx="1070231" cy="1044127"/>
          </a:xfrm>
          <a:prstGeom prst="rect">
            <a:avLst/>
          </a:prstGeom>
        </p:spPr>
      </p:pic>
      <p:pic>
        <p:nvPicPr>
          <p:cNvPr id="41" name="Immagine 40">
            <a:extLst>
              <a:ext uri="{FF2B5EF4-FFF2-40B4-BE49-F238E27FC236}">
                <a16:creationId xmlns:a16="http://schemas.microsoft.com/office/drawing/2014/main" id="{A32F6B42-94B5-486B-8644-E20564AA80CA}"/>
              </a:ext>
            </a:extLst>
          </p:cNvPr>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1422692" y="6302661"/>
            <a:ext cx="537635" cy="537635"/>
          </a:xfrm>
          <a:prstGeom prst="rect">
            <a:avLst/>
          </a:prstGeom>
        </p:spPr>
      </p:pic>
      <p:sp>
        <p:nvSpPr>
          <p:cNvPr id="46" name="CasellaDiTesto 45">
            <a:extLst>
              <a:ext uri="{FF2B5EF4-FFF2-40B4-BE49-F238E27FC236}">
                <a16:creationId xmlns:a16="http://schemas.microsoft.com/office/drawing/2014/main" id="{DD9CCDBF-514B-4C8E-9E2E-4209136F02F2}"/>
              </a:ext>
            </a:extLst>
          </p:cNvPr>
          <p:cNvSpPr txBox="1"/>
          <p:nvPr/>
        </p:nvSpPr>
        <p:spPr>
          <a:xfrm>
            <a:off x="1960327" y="6588911"/>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22" name="Rettangolo arrotondato 31">
            <a:extLst>
              <a:ext uri="{FF2B5EF4-FFF2-40B4-BE49-F238E27FC236}">
                <a16:creationId xmlns:a16="http://schemas.microsoft.com/office/drawing/2014/main" id="{D0AE370D-1685-4C22-98E1-BC40454EEBC0}"/>
              </a:ext>
            </a:extLst>
          </p:cNvPr>
          <p:cNvSpPr/>
          <p:nvPr/>
        </p:nvSpPr>
        <p:spPr>
          <a:xfrm>
            <a:off x="3865755" y="568413"/>
            <a:ext cx="894963" cy="472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1-5</a:t>
            </a:r>
          </a:p>
        </p:txBody>
      </p:sp>
    </p:spTree>
    <p:extLst>
      <p:ext uri="{BB962C8B-B14F-4D97-AF65-F5344CB8AC3E}">
        <p14:creationId xmlns:p14="http://schemas.microsoft.com/office/powerpoint/2010/main" val="317913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I malware 1/3</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a16="http://schemas.microsoft.com/office/drawing/2014/main" id="{C5C371FA-CC62-46FE-B661-19ACE04BA40D}"/>
              </a:ext>
            </a:extLst>
          </p:cNvPr>
          <p:cNvSpPr/>
          <p:nvPr/>
        </p:nvSpPr>
        <p:spPr>
          <a:xfrm>
            <a:off x="6369170" y="470180"/>
            <a:ext cx="5822830" cy="3775816"/>
          </a:xfrm>
          <a:prstGeom prst="flowChartDocument">
            <a:avLst/>
          </a:prstGeom>
          <a:blipFill>
            <a:blip r:embed="rId4" cstate="print">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a16="http://schemas.microsoft.com/office/drawing/2014/main" id="{FA93332E-8997-4350-84B6-79751EB92377}"/>
              </a:ext>
            </a:extLst>
          </p:cNvPr>
          <p:cNvSpPr txBox="1"/>
          <p:nvPr/>
        </p:nvSpPr>
        <p:spPr>
          <a:xfrm>
            <a:off x="177950" y="604345"/>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P2P e software piratati</a:t>
            </a:r>
          </a:p>
        </p:txBody>
      </p:sp>
      <p:sp>
        <p:nvSpPr>
          <p:cNvPr id="31" name="Rettangolo 30">
            <a:extLst>
              <a:ext uri="{FF2B5EF4-FFF2-40B4-BE49-F238E27FC236}">
                <a16:creationId xmlns:a16="http://schemas.microsoft.com/office/drawing/2014/main" id="{33B199EA-633B-400D-9ECA-5D932403266F}"/>
              </a:ext>
            </a:extLst>
          </p:cNvPr>
          <p:cNvSpPr/>
          <p:nvPr/>
        </p:nvSpPr>
        <p:spPr>
          <a:xfrm>
            <a:off x="-3769936" y="-6700"/>
            <a:ext cx="3769936" cy="661887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https://pixabay.com/it/software-di-pirateria-furto-cd-1067128/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https://pixabay.com/it/calcolatore-virus-trojan-programma-1446109/</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Sostituire testo alla fine dell’audio con quello presente nella successiva slide</a:t>
            </a:r>
          </a:p>
          <a:p>
            <a:endParaRPr lang="it-IT" sz="1600" dirty="0">
              <a:solidFill>
                <a:schemeClr val="bg2">
                  <a:lumMod val="75000"/>
                </a:schemeClr>
              </a:solidFill>
            </a:endParaRPr>
          </a:p>
        </p:txBody>
      </p:sp>
      <p:sp>
        <p:nvSpPr>
          <p:cNvPr id="29" name="Documento 28">
            <a:extLst>
              <a:ext uri="{FF2B5EF4-FFF2-40B4-BE49-F238E27FC236}">
                <a16:creationId xmlns:a16="http://schemas.microsoft.com/office/drawing/2014/main" id="{85B953E9-33B9-4168-9DEC-F155315702CB}"/>
              </a:ext>
            </a:extLst>
          </p:cNvPr>
          <p:cNvSpPr/>
          <p:nvPr/>
        </p:nvSpPr>
        <p:spPr>
          <a:xfrm>
            <a:off x="177950" y="1014295"/>
            <a:ext cx="4622676"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Violare la licenza dei software può avere conseguenze negative sul piano:</a:t>
            </a:r>
          </a:p>
        </p:txBody>
      </p:sp>
      <p:sp>
        <p:nvSpPr>
          <p:cNvPr id="39" name="Documento 38">
            <a:extLst>
              <a:ext uri="{FF2B5EF4-FFF2-40B4-BE49-F238E27FC236}">
                <a16:creationId xmlns:a16="http://schemas.microsoft.com/office/drawing/2014/main" id="{F7FAFF14-31D3-4F48-87BB-CADA55474D43}"/>
              </a:ext>
            </a:extLst>
          </p:cNvPr>
          <p:cNvSpPr/>
          <p:nvPr/>
        </p:nvSpPr>
        <p:spPr>
          <a:xfrm>
            <a:off x="650132" y="2197582"/>
            <a:ext cx="4646579"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personale;</a:t>
            </a:r>
          </a:p>
          <a:p>
            <a:pPr lvl="0">
              <a:lnSpc>
                <a:spcPct val="150000"/>
              </a:lnSpc>
            </a:pPr>
            <a:r>
              <a:rPr lang="it-IT" dirty="0">
                <a:solidFill>
                  <a:schemeClr val="tx2">
                    <a:lumMod val="75000"/>
                  </a:schemeClr>
                </a:solidFill>
              </a:rPr>
              <a:t>finanziario;</a:t>
            </a:r>
          </a:p>
          <a:p>
            <a:pPr lvl="0">
              <a:lnSpc>
                <a:spcPct val="150000"/>
              </a:lnSpc>
            </a:pPr>
            <a:r>
              <a:rPr lang="it-IT" dirty="0">
                <a:solidFill>
                  <a:schemeClr val="tx2">
                    <a:lumMod val="75000"/>
                  </a:schemeClr>
                </a:solidFill>
              </a:rPr>
              <a:t>legale.</a:t>
            </a:r>
          </a:p>
        </p:txBody>
      </p:sp>
      <p:sp>
        <p:nvSpPr>
          <p:cNvPr id="42" name="Goccia 41">
            <a:extLst>
              <a:ext uri="{FF2B5EF4-FFF2-40B4-BE49-F238E27FC236}">
                <a16:creationId xmlns:a16="http://schemas.microsoft.com/office/drawing/2014/main" id="{FF5B1ECB-21DB-45F7-B548-0E4488C7202A}"/>
              </a:ext>
            </a:extLst>
          </p:cNvPr>
          <p:cNvSpPr/>
          <p:nvPr/>
        </p:nvSpPr>
        <p:spPr>
          <a:xfrm rot="2700000">
            <a:off x="269551" y="205710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3" name="Goccia 42">
            <a:extLst>
              <a:ext uri="{FF2B5EF4-FFF2-40B4-BE49-F238E27FC236}">
                <a16:creationId xmlns:a16="http://schemas.microsoft.com/office/drawing/2014/main" id="{27ECA684-11B0-4E24-9A45-1826A4C32818}"/>
              </a:ext>
            </a:extLst>
          </p:cNvPr>
          <p:cNvSpPr/>
          <p:nvPr/>
        </p:nvSpPr>
        <p:spPr>
          <a:xfrm rot="2700000">
            <a:off x="269550" y="251530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5" name="Documento 44">
            <a:extLst>
              <a:ext uri="{FF2B5EF4-FFF2-40B4-BE49-F238E27FC236}">
                <a16:creationId xmlns:a16="http://schemas.microsoft.com/office/drawing/2014/main" id="{4EF88340-AAD5-4C29-B1BA-688EB1C42CCA}"/>
              </a:ext>
            </a:extLst>
          </p:cNvPr>
          <p:cNvSpPr/>
          <p:nvPr/>
        </p:nvSpPr>
        <p:spPr>
          <a:xfrm>
            <a:off x="6531392" y="4819144"/>
            <a:ext cx="5660608"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Rappresentano una minaccia  per i dispositivi e i file in essi contenuti. </a:t>
            </a:r>
            <a:endParaRPr lang="it-IT" dirty="0" smtClean="0">
              <a:solidFill>
                <a:schemeClr val="tx2">
                  <a:lumMod val="75000"/>
                </a:schemeClr>
              </a:solidFill>
            </a:endParaRPr>
          </a:p>
          <a:p>
            <a:pPr lvl="0">
              <a:lnSpc>
                <a:spcPct val="150000"/>
              </a:lnSpc>
            </a:pPr>
            <a:endParaRPr lang="it-IT" dirty="0">
              <a:solidFill>
                <a:schemeClr val="tx2">
                  <a:lumMod val="75000"/>
                </a:schemeClr>
              </a:solidFill>
            </a:endParaRP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Programmi nascosti che si installano all'insaputa dell'utente per rubare  credenziali e dati personali.</a:t>
            </a:r>
          </a:p>
        </p:txBody>
      </p:sp>
      <p:sp>
        <p:nvSpPr>
          <p:cNvPr id="47" name="CasellaDiTesto 46">
            <a:extLst>
              <a:ext uri="{FF2B5EF4-FFF2-40B4-BE49-F238E27FC236}">
                <a16:creationId xmlns:a16="http://schemas.microsoft.com/office/drawing/2014/main" id="{63E14E86-7815-463A-8C01-5AA29D9D0AFA}"/>
              </a:ext>
            </a:extLst>
          </p:cNvPr>
          <p:cNvSpPr txBox="1"/>
          <p:nvPr/>
        </p:nvSpPr>
        <p:spPr>
          <a:xfrm>
            <a:off x="6515047" y="3392070"/>
            <a:ext cx="4550690"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I </a:t>
            </a:r>
            <a:r>
              <a:rPr lang="it-IT" sz="2000" b="1" dirty="0" err="1">
                <a:latin typeface="Tempus Sans ITC" panose="04020404030D07020202" pitchFamily="82" charset="0"/>
                <a:cs typeface="Gisha" panose="020B0502040204020203" pitchFamily="34" charset="-79"/>
              </a:rPr>
              <a:t>warez</a:t>
            </a:r>
            <a:r>
              <a:rPr lang="it-IT" sz="2000" b="1" dirty="0">
                <a:latin typeface="Tempus Sans ITC" panose="04020404030D07020202" pitchFamily="82" charset="0"/>
                <a:cs typeface="Gisha" panose="020B0502040204020203" pitchFamily="34" charset="-79"/>
              </a:rPr>
              <a:t>, veicoli di virus e malware</a:t>
            </a:r>
          </a:p>
        </p:txBody>
      </p:sp>
      <p:sp>
        <p:nvSpPr>
          <p:cNvPr id="33" name="Goccia 32">
            <a:extLst>
              <a:ext uri="{FF2B5EF4-FFF2-40B4-BE49-F238E27FC236}">
                <a16:creationId xmlns:a16="http://schemas.microsoft.com/office/drawing/2014/main" id="{43D29097-BBFA-4122-B10A-AEABE420F3FA}"/>
              </a:ext>
            </a:extLst>
          </p:cNvPr>
          <p:cNvSpPr/>
          <p:nvPr/>
        </p:nvSpPr>
        <p:spPr>
          <a:xfrm rot="2700000">
            <a:off x="314374" y="293664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CasellaDiTesto 33">
            <a:extLst>
              <a:ext uri="{FF2B5EF4-FFF2-40B4-BE49-F238E27FC236}">
                <a16:creationId xmlns:a16="http://schemas.microsoft.com/office/drawing/2014/main" id="{65EBDC96-F1A5-46C9-8E87-5280F03F66F0}"/>
              </a:ext>
            </a:extLst>
          </p:cNvPr>
          <p:cNvSpPr txBox="1"/>
          <p:nvPr/>
        </p:nvSpPr>
        <p:spPr>
          <a:xfrm>
            <a:off x="6531392" y="4873342"/>
            <a:ext cx="4550690"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I malware</a:t>
            </a:r>
          </a:p>
        </p:txBody>
      </p:sp>
      <p:sp>
        <p:nvSpPr>
          <p:cNvPr id="21" name="Rettangolo arrotondato 31">
            <a:extLst>
              <a:ext uri="{FF2B5EF4-FFF2-40B4-BE49-F238E27FC236}">
                <a16:creationId xmlns:a16="http://schemas.microsoft.com/office/drawing/2014/main" id="{B5811C1B-990C-44A7-A978-9BF874CF3ADE}"/>
              </a:ext>
            </a:extLst>
          </p:cNvPr>
          <p:cNvSpPr/>
          <p:nvPr/>
        </p:nvSpPr>
        <p:spPr>
          <a:xfrm>
            <a:off x="4743596" y="578803"/>
            <a:ext cx="841606" cy="5715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1-5</a:t>
            </a:r>
          </a:p>
        </p:txBody>
      </p:sp>
      <p:sp>
        <p:nvSpPr>
          <p:cNvPr id="22" name="Rettangolo arrotondato 31">
            <a:extLst>
              <a:ext uri="{FF2B5EF4-FFF2-40B4-BE49-F238E27FC236}">
                <a16:creationId xmlns:a16="http://schemas.microsoft.com/office/drawing/2014/main" id="{4DCD55EE-851B-48D8-AFDE-AAADFCE5A812}"/>
              </a:ext>
            </a:extLst>
          </p:cNvPr>
          <p:cNvSpPr/>
          <p:nvPr/>
        </p:nvSpPr>
        <p:spPr>
          <a:xfrm>
            <a:off x="10644934" y="3088960"/>
            <a:ext cx="841606" cy="5715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6-9</a:t>
            </a:r>
          </a:p>
        </p:txBody>
      </p:sp>
      <p:pic>
        <p:nvPicPr>
          <p:cNvPr id="3" name="Immagine 2">
            <a:extLst>
              <a:ext uri="{FF2B5EF4-FFF2-40B4-BE49-F238E27FC236}">
                <a16:creationId xmlns:a16="http://schemas.microsoft.com/office/drawing/2014/main" id="{961B356D-28B5-478F-8B6E-D9B358757C12}"/>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847590" y="1444326"/>
            <a:ext cx="1327953" cy="1654198"/>
          </a:xfrm>
          <a:prstGeom prst="rect">
            <a:avLst/>
          </a:prstGeom>
        </p:spPr>
      </p:pic>
    </p:spTree>
    <p:extLst>
      <p:ext uri="{BB962C8B-B14F-4D97-AF65-F5344CB8AC3E}">
        <p14:creationId xmlns:p14="http://schemas.microsoft.com/office/powerpoint/2010/main" val="149561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I malware 1/3</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a16="http://schemas.microsoft.com/office/drawing/2014/main" id="{C5C371FA-CC62-46FE-B661-19ACE04BA40D}"/>
              </a:ext>
            </a:extLst>
          </p:cNvPr>
          <p:cNvSpPr/>
          <p:nvPr/>
        </p:nvSpPr>
        <p:spPr>
          <a:xfrm>
            <a:off x="6369170" y="470180"/>
            <a:ext cx="5822830" cy="3775816"/>
          </a:xfrm>
          <a:prstGeom prst="flowChartDocument">
            <a:avLst/>
          </a:prstGeom>
          <a:blipFill>
            <a:blip r:embed="rId4" cstate="print">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a16="http://schemas.microsoft.com/office/drawing/2014/main" id="{FA93332E-8997-4350-84B6-79751EB92377}"/>
              </a:ext>
            </a:extLst>
          </p:cNvPr>
          <p:cNvSpPr txBox="1"/>
          <p:nvPr/>
        </p:nvSpPr>
        <p:spPr>
          <a:xfrm>
            <a:off x="177950" y="604345"/>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Ransomware</a:t>
            </a:r>
          </a:p>
        </p:txBody>
      </p:sp>
      <p:sp>
        <p:nvSpPr>
          <p:cNvPr id="31" name="Rettangolo 30">
            <a:extLst>
              <a:ext uri="{FF2B5EF4-FFF2-40B4-BE49-F238E27FC236}">
                <a16:creationId xmlns:a16="http://schemas.microsoft.com/office/drawing/2014/main" id="{33B199EA-633B-400D-9ECA-5D932403266F}"/>
              </a:ext>
            </a:extLst>
          </p:cNvPr>
          <p:cNvSpPr/>
          <p:nvPr/>
        </p:nvSpPr>
        <p:spPr>
          <a:xfrm>
            <a:off x="-3769936" y="-6700"/>
            <a:ext cx="3769936" cy="661887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https://pixabay.com/it/software-di-pirateria-furto-cd-1067128/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https://pixabay.com/it/calcolatore-virus-trojan-programma-1446109/</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a:t>
            </a:r>
          </a:p>
          <a:p>
            <a:endParaRPr lang="it-IT" sz="1600" dirty="0">
              <a:solidFill>
                <a:schemeClr val="bg2">
                  <a:lumMod val="75000"/>
                </a:schemeClr>
              </a:solidFill>
            </a:endParaRPr>
          </a:p>
        </p:txBody>
      </p:sp>
      <p:sp>
        <p:nvSpPr>
          <p:cNvPr id="29" name="Documento 28">
            <a:extLst>
              <a:ext uri="{FF2B5EF4-FFF2-40B4-BE49-F238E27FC236}">
                <a16:creationId xmlns:a16="http://schemas.microsoft.com/office/drawing/2014/main" id="{85B953E9-33B9-4168-9DEC-F155315702CB}"/>
              </a:ext>
            </a:extLst>
          </p:cNvPr>
          <p:cNvSpPr/>
          <p:nvPr/>
        </p:nvSpPr>
        <p:spPr>
          <a:xfrm>
            <a:off x="196969" y="1838025"/>
            <a:ext cx="5822830"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Programmi che bloccano l'accesso ai file contenuti nel  dispositivo. </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Per ritornare in possesso dei documenti bisogna pagare un riscatto ricevendo in cambio la chiave di sblocco.</a:t>
            </a:r>
          </a:p>
        </p:txBody>
      </p:sp>
      <p:sp>
        <p:nvSpPr>
          <p:cNvPr id="45" name="Documento 44">
            <a:extLst>
              <a:ext uri="{FF2B5EF4-FFF2-40B4-BE49-F238E27FC236}">
                <a16:creationId xmlns:a16="http://schemas.microsoft.com/office/drawing/2014/main" id="{4EF88340-AAD5-4C29-B1BA-688EB1C42CCA}"/>
              </a:ext>
            </a:extLst>
          </p:cNvPr>
          <p:cNvSpPr/>
          <p:nvPr/>
        </p:nvSpPr>
        <p:spPr>
          <a:xfrm>
            <a:off x="7099657" y="4780395"/>
            <a:ext cx="5660608"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controllare il computer di un utente per diffondere il software maligno;</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essere distruttivo per il dispositivo.</a:t>
            </a:r>
          </a:p>
          <a:p>
            <a:pPr lvl="0">
              <a:lnSpc>
                <a:spcPct val="150000"/>
              </a:lnSpc>
            </a:pPr>
            <a:endParaRPr lang="it-IT" dirty="0">
              <a:solidFill>
                <a:schemeClr val="tx2">
                  <a:lumMod val="75000"/>
                </a:schemeClr>
              </a:solidFill>
            </a:endParaRPr>
          </a:p>
          <a:p>
            <a:pPr lvl="0">
              <a:lnSpc>
                <a:spcPct val="150000"/>
              </a:lnSpc>
            </a:pPr>
            <a:endParaRPr lang="it-IT" dirty="0">
              <a:solidFill>
                <a:schemeClr val="tx2">
                  <a:lumMod val="75000"/>
                </a:schemeClr>
              </a:solidFill>
            </a:endParaRPr>
          </a:p>
        </p:txBody>
      </p:sp>
      <p:sp>
        <p:nvSpPr>
          <p:cNvPr id="34" name="CasellaDiTesto 33">
            <a:extLst>
              <a:ext uri="{FF2B5EF4-FFF2-40B4-BE49-F238E27FC236}">
                <a16:creationId xmlns:a16="http://schemas.microsoft.com/office/drawing/2014/main" id="{65EBDC96-F1A5-46C9-8E87-5280F03F66F0}"/>
              </a:ext>
            </a:extLst>
          </p:cNvPr>
          <p:cNvSpPr txBox="1"/>
          <p:nvPr/>
        </p:nvSpPr>
        <p:spPr>
          <a:xfrm>
            <a:off x="6531392" y="3580167"/>
            <a:ext cx="4550690"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Gli utilizzi dei malware:</a:t>
            </a:r>
          </a:p>
        </p:txBody>
      </p:sp>
      <p:sp>
        <p:nvSpPr>
          <p:cNvPr id="17" name="Goccia 16">
            <a:extLst>
              <a:ext uri="{FF2B5EF4-FFF2-40B4-BE49-F238E27FC236}">
                <a16:creationId xmlns:a16="http://schemas.microsoft.com/office/drawing/2014/main" id="{3587D785-F614-4482-AB0A-F13BAAA50B73}"/>
              </a:ext>
            </a:extLst>
          </p:cNvPr>
          <p:cNvSpPr/>
          <p:nvPr/>
        </p:nvSpPr>
        <p:spPr>
          <a:xfrm rot="2700000">
            <a:off x="6745057" y="409358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19" name="Goccia 18">
            <a:extLst>
              <a:ext uri="{FF2B5EF4-FFF2-40B4-BE49-F238E27FC236}">
                <a16:creationId xmlns:a16="http://schemas.microsoft.com/office/drawing/2014/main" id="{50BAB13C-92AC-4D3E-8D83-18F47B95636C}"/>
              </a:ext>
            </a:extLst>
          </p:cNvPr>
          <p:cNvSpPr/>
          <p:nvPr/>
        </p:nvSpPr>
        <p:spPr>
          <a:xfrm rot="2700000">
            <a:off x="6784158" y="531269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0" name="Triangolo isoscele 19">
            <a:extLst>
              <a:ext uri="{FF2B5EF4-FFF2-40B4-BE49-F238E27FC236}">
                <a16:creationId xmlns:a16="http://schemas.microsoft.com/office/drawing/2014/main" id="{1135A7B6-5127-4EB3-BDFF-9226E314F66C}"/>
              </a:ext>
            </a:extLst>
          </p:cNvPr>
          <p:cNvSpPr/>
          <p:nvPr/>
        </p:nvSpPr>
        <p:spPr>
          <a:xfrm rot="10800000">
            <a:off x="2575848" y="1964249"/>
            <a:ext cx="679183" cy="261706"/>
          </a:xfrm>
          <a:prstGeom prst="triangle">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BAC950D4-9D61-4EC0-942E-FEA6778EF430}"/>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7066674" y="5892933"/>
            <a:ext cx="537635" cy="537635"/>
          </a:xfrm>
          <a:prstGeom prst="rect">
            <a:avLst/>
          </a:prstGeom>
        </p:spPr>
      </p:pic>
      <p:sp>
        <p:nvSpPr>
          <p:cNvPr id="25" name="CasellaDiTesto 24">
            <a:extLst>
              <a:ext uri="{FF2B5EF4-FFF2-40B4-BE49-F238E27FC236}">
                <a16:creationId xmlns:a16="http://schemas.microsoft.com/office/drawing/2014/main" id="{133720C2-E03A-4BE6-A89E-267A61E24A77}"/>
              </a:ext>
            </a:extLst>
          </p:cNvPr>
          <p:cNvSpPr txBox="1"/>
          <p:nvPr/>
        </p:nvSpPr>
        <p:spPr>
          <a:xfrm>
            <a:off x="7643483" y="6461596"/>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26" name="Rettangolo arrotondato 31">
            <a:extLst>
              <a:ext uri="{FF2B5EF4-FFF2-40B4-BE49-F238E27FC236}">
                <a16:creationId xmlns:a16="http://schemas.microsoft.com/office/drawing/2014/main" id="{D1F45281-F19B-41E0-87FF-0F8292D5205E}"/>
              </a:ext>
            </a:extLst>
          </p:cNvPr>
          <p:cNvSpPr/>
          <p:nvPr/>
        </p:nvSpPr>
        <p:spPr>
          <a:xfrm>
            <a:off x="5099046" y="573716"/>
            <a:ext cx="841606" cy="5715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10-12</a:t>
            </a:r>
          </a:p>
        </p:txBody>
      </p:sp>
      <p:sp>
        <p:nvSpPr>
          <p:cNvPr id="27" name="Rettangolo arrotondato 31">
            <a:extLst>
              <a:ext uri="{FF2B5EF4-FFF2-40B4-BE49-F238E27FC236}">
                <a16:creationId xmlns:a16="http://schemas.microsoft.com/office/drawing/2014/main" id="{49904F06-2F59-415E-B96E-B53A63FE9D8A}"/>
              </a:ext>
            </a:extLst>
          </p:cNvPr>
          <p:cNvSpPr/>
          <p:nvPr/>
        </p:nvSpPr>
        <p:spPr>
          <a:xfrm>
            <a:off x="10287887" y="3015057"/>
            <a:ext cx="841606" cy="5715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13-15</a:t>
            </a:r>
          </a:p>
        </p:txBody>
      </p:sp>
    </p:spTree>
    <p:extLst>
      <p:ext uri="{BB962C8B-B14F-4D97-AF65-F5344CB8AC3E}">
        <p14:creationId xmlns:p14="http://schemas.microsoft.com/office/powerpoint/2010/main" val="308097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malware 2/3</a:t>
            </a: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cstate="print">
              <a:alphaModFix amt="99000"/>
            </a:blip>
            <a:srcRect/>
            <a:stretch>
              <a:fillRect l="-960" r="-37548" b="-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ttangolo 16">
            <a:extLst>
              <a:ext uri="{FF2B5EF4-FFF2-40B4-BE49-F238E27FC236}">
                <a16:creationId xmlns:a16="http://schemas.microsoft.com/office/drawing/2014/main" id="{ACAA8D01-21AE-4135-8469-791D7CBC3AD4}"/>
              </a:ext>
            </a:extLst>
          </p:cNvPr>
          <p:cNvSpPr/>
          <p:nvPr/>
        </p:nvSpPr>
        <p:spPr>
          <a:xfrm>
            <a:off x="157023" y="980815"/>
            <a:ext cx="6345542" cy="870688"/>
          </a:xfrm>
          <a:prstGeom prst="rect">
            <a:avLst/>
          </a:prstGeom>
        </p:spPr>
        <p:txBody>
          <a:bodyPr wrap="square">
            <a:spAutoFit/>
          </a:bodyPr>
          <a:lstStyle/>
          <a:p>
            <a:pPr lvl="0">
              <a:lnSpc>
                <a:spcPct val="150000"/>
              </a:lnSpc>
            </a:pPr>
            <a:r>
              <a:rPr lang="it-IT" dirty="0">
                <a:solidFill>
                  <a:srgbClr val="EBEBEB">
                    <a:lumMod val="75000"/>
                  </a:srgbClr>
                </a:solidFill>
              </a:rPr>
              <a:t>Utilizzano tecniche per ingannare gli utenti basate sull'ingegneria sociale.</a:t>
            </a:r>
          </a:p>
        </p:txBody>
      </p:sp>
      <p:sp>
        <p:nvSpPr>
          <p:cNvPr id="4" name="Rettangolo 3">
            <a:extLst>
              <a:ext uri="{FF2B5EF4-FFF2-40B4-BE49-F238E27FC236}">
                <a16:creationId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https://pixabay.com/it/pirati-bandiera-cranio-simbolo-1693519/</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chemeClr val="bg2">
                  <a:lumMod val="75000"/>
                </a:schemeClr>
              </a:solidFill>
              <a:effectLst/>
              <a:uLnTx/>
              <a:uFillTx/>
              <a:latin typeface="Century Gothic" panose="020B0502020202020204"/>
              <a:ea typeface="+mn-ea"/>
              <a:cs typeface="+mn-cs"/>
            </a:endParaRPr>
          </a:p>
          <a:p>
            <a:r>
              <a:rPr lang="it-IT" sz="1600" dirty="0">
                <a:solidFill>
                  <a:schemeClr val="bg2">
                    <a:lumMod val="75000"/>
                  </a:schemeClr>
                </a:solidFill>
                <a:latin typeface="Century Gothic" panose="020B0502020202020204"/>
              </a:rPr>
              <a:t>Icona</a:t>
            </a:r>
          </a:p>
          <a:p>
            <a:r>
              <a:rPr lang="it-IT" sz="1600" dirty="0">
                <a:solidFill>
                  <a:srgbClr val="1E5155">
                    <a:lumMod val="75000"/>
                  </a:srgbClr>
                </a:solidFill>
              </a:rPr>
              <a:t>https://pixabay.com/it/banca-comprare-carta-credito-1300155/</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157023" y="608252"/>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I siti pirata: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3" name="Rettangolo arrotondato 31">
            <a:extLst>
              <a:ext uri="{FF2B5EF4-FFF2-40B4-BE49-F238E27FC236}">
                <a16:creationId xmlns:a16="http://schemas.microsoft.com/office/drawing/2014/main" id="{9E6B7E2D-655B-4CF9-90BE-C23F05913262}"/>
              </a:ext>
            </a:extLst>
          </p:cNvPr>
          <p:cNvSpPr/>
          <p:nvPr/>
        </p:nvSpPr>
        <p:spPr>
          <a:xfrm>
            <a:off x="8811126" y="58626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31">
            <a:extLst>
              <a:ext uri="{FF2B5EF4-FFF2-40B4-BE49-F238E27FC236}">
                <a16:creationId xmlns:a16="http://schemas.microsoft.com/office/drawing/2014/main" id="{84DBCC11-5AF5-4BF4-8CF7-469D91F8357A}"/>
              </a:ext>
            </a:extLst>
          </p:cNvPr>
          <p:cNvSpPr/>
          <p:nvPr/>
        </p:nvSpPr>
        <p:spPr>
          <a:xfrm>
            <a:off x="1547866" y="5710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6" name="Rettangolo 35">
            <a:extLst>
              <a:ext uri="{FF2B5EF4-FFF2-40B4-BE49-F238E27FC236}">
                <a16:creationId xmlns:a16="http://schemas.microsoft.com/office/drawing/2014/main" id="{6BE03FEA-81AC-45BC-8EC2-84B941D911D7}"/>
              </a:ext>
            </a:extLst>
          </p:cNvPr>
          <p:cNvSpPr/>
          <p:nvPr/>
        </p:nvSpPr>
        <p:spPr>
          <a:xfrm>
            <a:off x="263152" y="4726144"/>
            <a:ext cx="7949195" cy="507831"/>
          </a:xfrm>
          <a:prstGeom prst="rect">
            <a:avLst/>
          </a:prstGeom>
        </p:spPr>
        <p:txBody>
          <a:bodyPr wrap="square">
            <a:spAutoFit/>
          </a:bodyPr>
          <a:lstStyle/>
          <a:p>
            <a:pPr lvl="0">
              <a:lnSpc>
                <a:spcPct val="150000"/>
              </a:lnSpc>
            </a:pPr>
            <a:r>
              <a:rPr lang="it-IT" dirty="0" smtClean="0">
                <a:solidFill>
                  <a:srgbClr val="EBEBEB">
                    <a:lumMod val="75000"/>
                  </a:srgbClr>
                </a:solidFill>
              </a:rPr>
              <a:t>…i </a:t>
            </a:r>
            <a:r>
              <a:rPr lang="it-IT" dirty="0">
                <a:solidFill>
                  <a:srgbClr val="EBEBEB">
                    <a:lumMod val="75000"/>
                  </a:srgbClr>
                </a:solidFill>
              </a:rPr>
              <a:t>siti pirata acquisiscono informazioni personali degli </a:t>
            </a:r>
            <a:r>
              <a:rPr lang="it-IT" dirty="0" smtClean="0">
                <a:solidFill>
                  <a:srgbClr val="EBEBEB">
                    <a:lumMod val="75000"/>
                  </a:srgbClr>
                </a:solidFill>
              </a:rPr>
              <a:t>utenti.</a:t>
            </a:r>
            <a:endParaRPr lang="it-IT" dirty="0">
              <a:solidFill>
                <a:srgbClr val="EBEBEB">
                  <a:lumMod val="75000"/>
                </a:srgbClr>
              </a:solidFill>
            </a:endParaRPr>
          </a:p>
        </p:txBody>
      </p:sp>
      <p:sp>
        <p:nvSpPr>
          <p:cNvPr id="21" name="Rettangolo arrotondato 31">
            <a:extLst>
              <a:ext uri="{FF2B5EF4-FFF2-40B4-BE49-F238E27FC236}">
                <a16:creationId xmlns:a16="http://schemas.microsoft.com/office/drawing/2014/main" id="{D5EED751-559C-4A81-AE54-922449D18EC3}"/>
              </a:ext>
            </a:extLst>
          </p:cNvPr>
          <p:cNvSpPr/>
          <p:nvPr/>
        </p:nvSpPr>
        <p:spPr>
          <a:xfrm>
            <a:off x="5936054" y="9856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2" name="Rettangolo arrotondato 31">
            <a:extLst>
              <a:ext uri="{FF2B5EF4-FFF2-40B4-BE49-F238E27FC236}">
                <a16:creationId xmlns:a16="http://schemas.microsoft.com/office/drawing/2014/main" id="{C84E324E-26AD-4BD5-ADBD-5074F8628D96}"/>
              </a:ext>
            </a:extLst>
          </p:cNvPr>
          <p:cNvSpPr/>
          <p:nvPr/>
        </p:nvSpPr>
        <p:spPr>
          <a:xfrm>
            <a:off x="3321158" y="167666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3" name="Rettangolo arrotondato 31">
            <a:extLst>
              <a:ext uri="{FF2B5EF4-FFF2-40B4-BE49-F238E27FC236}">
                <a16:creationId xmlns:a16="http://schemas.microsoft.com/office/drawing/2014/main" id="{F2A7EB26-80A4-4D83-862F-2545C06F8B8A}"/>
              </a:ext>
            </a:extLst>
          </p:cNvPr>
          <p:cNvSpPr/>
          <p:nvPr/>
        </p:nvSpPr>
        <p:spPr>
          <a:xfrm>
            <a:off x="1083848" y="283699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27" name="CasellaDiTesto 26">
            <a:extLst>
              <a:ext uri="{FF2B5EF4-FFF2-40B4-BE49-F238E27FC236}">
                <a16:creationId xmlns:a16="http://schemas.microsoft.com/office/drawing/2014/main" id="{38C785AA-B2C6-4B24-8828-10FB51C4AB27}"/>
              </a:ext>
            </a:extLst>
          </p:cNvPr>
          <p:cNvSpPr txBox="1"/>
          <p:nvPr/>
        </p:nvSpPr>
        <p:spPr>
          <a:xfrm>
            <a:off x="157023" y="2006433"/>
            <a:ext cx="6172233" cy="400110"/>
          </a:xfrm>
          <a:prstGeom prst="rect">
            <a:avLst/>
          </a:prstGeom>
          <a:noFill/>
        </p:spPr>
        <p:txBody>
          <a:bodyPr wrap="square" rtlCol="0">
            <a:spAutoFit/>
          </a:bodyPr>
          <a:lstStyle/>
          <a:p>
            <a:pPr lvl="0" defTabSz="914400">
              <a:spcBef>
                <a:spcPts val="1000"/>
              </a:spcBef>
              <a:defRPr/>
            </a:pP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Un processo </a:t>
            </a:r>
            <a:r>
              <a:rPr lang="it-IT" sz="2000" b="1" dirty="0">
                <a:latin typeface="Tempus Sans ITC" panose="04020404030D07020202" pitchFamily="82" charset="0"/>
                <a:cs typeface="Gisha" panose="020B0502040204020203" pitchFamily="34" charset="-79"/>
              </a:rPr>
              <a:t>in </a:t>
            </a: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due passaggi:</a:t>
            </a:r>
          </a:p>
        </p:txBody>
      </p:sp>
      <p:pic>
        <p:nvPicPr>
          <p:cNvPr id="28" name="Immagine 27">
            <a:extLst>
              <a:ext uri="{FF2B5EF4-FFF2-40B4-BE49-F238E27FC236}">
                <a16:creationId xmlns:a16="http://schemas.microsoft.com/office/drawing/2014/main" id="{5AC1285B-A8AA-4B08-BEEA-9B1EA2A084C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flipH="1">
            <a:off x="1688204" y="2638179"/>
            <a:ext cx="933372" cy="1166715"/>
          </a:xfrm>
          <a:prstGeom prst="rect">
            <a:avLst/>
          </a:prstGeom>
        </p:spPr>
      </p:pic>
      <p:pic>
        <p:nvPicPr>
          <p:cNvPr id="3" name="Immagine 2">
            <a:extLst>
              <a:ext uri="{FF2B5EF4-FFF2-40B4-BE49-F238E27FC236}">
                <a16:creationId xmlns:a16="http://schemas.microsoft.com/office/drawing/2014/main" id="{64E4ADC9-3A18-4ADE-B753-9EE460E725C2}"/>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3951168" y="2378374"/>
            <a:ext cx="2340053" cy="1425970"/>
          </a:xfrm>
          <a:prstGeom prst="rect">
            <a:avLst/>
          </a:prstGeom>
        </p:spPr>
      </p:pic>
      <p:pic>
        <p:nvPicPr>
          <p:cNvPr id="7" name="Immagine 6">
            <a:extLst>
              <a:ext uri="{FF2B5EF4-FFF2-40B4-BE49-F238E27FC236}">
                <a16:creationId xmlns:a16="http://schemas.microsoft.com/office/drawing/2014/main" id="{125D4EF4-E401-4031-B571-B5188DA612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8509" y="2530103"/>
            <a:ext cx="928506" cy="1025344"/>
          </a:xfrm>
          <a:prstGeom prst="rect">
            <a:avLst/>
          </a:prstGeom>
        </p:spPr>
      </p:pic>
      <p:sp>
        <p:nvSpPr>
          <p:cNvPr id="37" name="Rettangolo arrotondato 31">
            <a:extLst>
              <a:ext uri="{FF2B5EF4-FFF2-40B4-BE49-F238E27FC236}">
                <a16:creationId xmlns:a16="http://schemas.microsoft.com/office/drawing/2014/main" id="{BE23A0B8-8B7D-4C88-A20A-E5C5B3193D24}"/>
              </a:ext>
            </a:extLst>
          </p:cNvPr>
          <p:cNvSpPr/>
          <p:nvPr/>
        </p:nvSpPr>
        <p:spPr>
          <a:xfrm>
            <a:off x="6317837" y="284015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Triangolo isoscele 37">
            <a:extLst>
              <a:ext uri="{FF2B5EF4-FFF2-40B4-BE49-F238E27FC236}">
                <a16:creationId xmlns:a16="http://schemas.microsoft.com/office/drawing/2014/main" id="{CBBF750F-330D-4966-9678-2B7AC9E07931}"/>
              </a:ext>
            </a:extLst>
          </p:cNvPr>
          <p:cNvSpPr/>
          <p:nvPr/>
        </p:nvSpPr>
        <p:spPr>
          <a:xfrm rot="5400000">
            <a:off x="3007648" y="3005649"/>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2607C68F-015B-4356-98EB-B0D1CE43157F}"/>
              </a:ext>
            </a:extLst>
          </p:cNvPr>
          <p:cNvSpPr txBox="1"/>
          <p:nvPr/>
        </p:nvSpPr>
        <p:spPr>
          <a:xfrm>
            <a:off x="235041" y="4212420"/>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Oppure…</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pic>
        <p:nvPicPr>
          <p:cNvPr id="18" name="Immagine 17">
            <a:extLst>
              <a:ext uri="{FF2B5EF4-FFF2-40B4-BE49-F238E27FC236}">
                <a16:creationId xmlns:a16="http://schemas.microsoft.com/office/drawing/2014/main" id="{1DD74313-1136-4404-AE66-6F3E392DD6AD}"/>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4954307" y="5517471"/>
            <a:ext cx="1698305" cy="1064979"/>
          </a:xfrm>
          <a:prstGeom prst="rect">
            <a:avLst/>
          </a:prstGeom>
        </p:spPr>
      </p:pic>
      <p:pic>
        <p:nvPicPr>
          <p:cNvPr id="42" name="Immagine 41">
            <a:extLst>
              <a:ext uri="{FF2B5EF4-FFF2-40B4-BE49-F238E27FC236}">
                <a16:creationId xmlns:a16="http://schemas.microsoft.com/office/drawing/2014/main" id="{E668F098-A52F-455F-95D5-02668BB588DB}"/>
              </a:ext>
            </a:extLst>
          </p:cNvPr>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1664181" y="5331734"/>
            <a:ext cx="1154600" cy="1154600"/>
          </a:xfrm>
          <a:prstGeom prst="rect">
            <a:avLst/>
          </a:prstGeom>
        </p:spPr>
      </p:pic>
      <p:sp>
        <p:nvSpPr>
          <p:cNvPr id="43" name="Rettangolo arrotondato 31">
            <a:extLst>
              <a:ext uri="{FF2B5EF4-FFF2-40B4-BE49-F238E27FC236}">
                <a16:creationId xmlns:a16="http://schemas.microsoft.com/office/drawing/2014/main" id="{8D05E0CD-E6C2-4A6C-82BB-E837A267B264}"/>
              </a:ext>
            </a:extLst>
          </p:cNvPr>
          <p:cNvSpPr/>
          <p:nvPr/>
        </p:nvSpPr>
        <p:spPr>
          <a:xfrm>
            <a:off x="1474070" y="408799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44" name="Rettangolo arrotondato 31">
            <a:extLst>
              <a:ext uri="{FF2B5EF4-FFF2-40B4-BE49-F238E27FC236}">
                <a16:creationId xmlns:a16="http://schemas.microsoft.com/office/drawing/2014/main" id="{A8CE3916-2F9F-4A2E-9C42-F309BF2006FC}"/>
              </a:ext>
            </a:extLst>
          </p:cNvPr>
          <p:cNvSpPr/>
          <p:nvPr/>
        </p:nvSpPr>
        <p:spPr>
          <a:xfrm>
            <a:off x="6854042" y="441247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
        <p:nvSpPr>
          <p:cNvPr id="45" name="Rettangolo arrotondato 31">
            <a:extLst>
              <a:ext uri="{FF2B5EF4-FFF2-40B4-BE49-F238E27FC236}">
                <a16:creationId xmlns:a16="http://schemas.microsoft.com/office/drawing/2014/main" id="{48D0E83D-303E-4F4A-8DB7-6ADB5C0DF476}"/>
              </a:ext>
            </a:extLst>
          </p:cNvPr>
          <p:cNvSpPr/>
          <p:nvPr/>
        </p:nvSpPr>
        <p:spPr>
          <a:xfrm>
            <a:off x="1059957" y="584450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
        <p:nvSpPr>
          <p:cNvPr id="46" name="Rettangolo arrotondato 31">
            <a:extLst>
              <a:ext uri="{FF2B5EF4-FFF2-40B4-BE49-F238E27FC236}">
                <a16:creationId xmlns:a16="http://schemas.microsoft.com/office/drawing/2014/main" id="{60EA85C0-67B9-4B47-86F0-EACBD51F3CFB}"/>
              </a:ext>
            </a:extLst>
          </p:cNvPr>
          <p:cNvSpPr/>
          <p:nvPr/>
        </p:nvSpPr>
        <p:spPr>
          <a:xfrm>
            <a:off x="6799248" y="584450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pic>
        <p:nvPicPr>
          <p:cNvPr id="47" name="Immagine 46">
            <a:extLst>
              <a:ext uri="{FF2B5EF4-FFF2-40B4-BE49-F238E27FC236}">
                <a16:creationId xmlns:a16="http://schemas.microsoft.com/office/drawing/2014/main" id="{54AA4D9E-D463-49F1-8538-AF36628155AB}"/>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786560" y="5701707"/>
            <a:ext cx="859651" cy="859651"/>
          </a:xfrm>
          <a:prstGeom prst="rect">
            <a:avLst/>
          </a:prstGeom>
        </p:spPr>
      </p:pic>
    </p:spTree>
    <p:extLst>
      <p:ext uri="{BB962C8B-B14F-4D97-AF65-F5344CB8AC3E}">
        <p14:creationId xmlns:p14="http://schemas.microsoft.com/office/powerpoint/2010/main" val="14477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6</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malware 3/3</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66080" y="1432082"/>
            <a:ext cx="6391799" cy="4460036"/>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https://pixabay.com/it/donna-di-lavoro-letto-portatile-731894/</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https://pixabay.com/it/segno-di-spunta-controllo-146635/</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rPr>
              <a:t>https://pixabay.com/it/cursore-mouse-interfaccia-gui-34165/</a:t>
            </a:r>
          </a:p>
          <a:p>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p:txBody>
      </p:sp>
      <p:sp>
        <p:nvSpPr>
          <p:cNvPr id="33" name="Goccia 32">
            <a:extLst>
              <a:ext uri="{FF2B5EF4-FFF2-40B4-BE49-F238E27FC236}">
                <a16:creationId xmlns:a16="http://schemas.microsoft.com/office/drawing/2014/main" id="{44C4B0C4-52EA-498D-9BFD-3CD4F387DABE}"/>
              </a:ext>
            </a:extLst>
          </p:cNvPr>
          <p:cNvSpPr/>
          <p:nvPr/>
        </p:nvSpPr>
        <p:spPr>
          <a:xfrm rot="2700000">
            <a:off x="2596316" y="4650615"/>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F7BEF770-A37A-4001-BC45-A704D8EC59A2}"/>
              </a:ext>
            </a:extLst>
          </p:cNvPr>
          <p:cNvSpPr/>
          <p:nvPr/>
        </p:nvSpPr>
        <p:spPr>
          <a:xfrm rot="2700000">
            <a:off x="2621037" y="51113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a16="http://schemas.microsoft.com/office/drawing/2014/main" id="{38CCEBC5-6035-4F66-BA98-59EA656152C9}"/>
              </a:ext>
            </a:extLst>
          </p:cNvPr>
          <p:cNvSpPr txBox="1"/>
          <p:nvPr/>
        </p:nvSpPr>
        <p:spPr>
          <a:xfrm>
            <a:off x="2554792" y="4513645"/>
            <a:ext cx="5931990" cy="1754326"/>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leggere attentamente ogni schermata;</a:t>
            </a:r>
          </a:p>
          <a:p>
            <a:pPr marL="457200">
              <a:lnSpc>
                <a:spcPct val="150000"/>
              </a:lnSpc>
            </a:pPr>
            <a:r>
              <a:rPr lang="it-IT" dirty="0">
                <a:solidFill>
                  <a:schemeClr val="tx2">
                    <a:lumMod val="75000"/>
                  </a:schemeClr>
                </a:solidFill>
              </a:rPr>
              <a:t>prestare attenzione anche alle </a:t>
            </a:r>
            <a:r>
              <a:rPr lang="it-IT" dirty="0" smtClean="0">
                <a:solidFill>
                  <a:schemeClr val="tx2">
                    <a:lumMod val="75000"/>
                  </a:schemeClr>
                </a:solidFill>
              </a:rPr>
              <a:t>applicazioni </a:t>
            </a:r>
            <a:r>
              <a:rPr lang="it-IT" dirty="0">
                <a:solidFill>
                  <a:schemeClr val="tx2">
                    <a:lumMod val="75000"/>
                  </a:schemeClr>
                </a:solidFill>
              </a:rPr>
              <a:t>per dispositivi mobili;</a:t>
            </a:r>
          </a:p>
          <a:p>
            <a:pPr marL="457200">
              <a:lnSpc>
                <a:spcPct val="150000"/>
              </a:lnSpc>
            </a:pPr>
            <a:r>
              <a:rPr lang="it-IT" dirty="0">
                <a:solidFill>
                  <a:schemeClr val="tx2">
                    <a:lumMod val="75000"/>
                  </a:schemeClr>
                </a:solidFill>
              </a:rPr>
              <a:t>scaricare sempre dal marketplace originale. </a:t>
            </a:r>
          </a:p>
        </p:txBody>
      </p:sp>
      <p:sp>
        <p:nvSpPr>
          <p:cNvPr id="28" name="Rettangolo arrotondato 31">
            <a:extLst>
              <a:ext uri="{FF2B5EF4-FFF2-40B4-BE49-F238E27FC236}">
                <a16:creationId xmlns:a16="http://schemas.microsoft.com/office/drawing/2014/main" id="{D6A38EE6-A411-4434-AACC-CA425F4769A4}"/>
              </a:ext>
            </a:extLst>
          </p:cNvPr>
          <p:cNvSpPr/>
          <p:nvPr/>
        </p:nvSpPr>
        <p:spPr>
          <a:xfrm>
            <a:off x="1859087" y="538277"/>
            <a:ext cx="699477" cy="4127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32" name="Rettangolo arrotondato 31">
            <a:extLst>
              <a:ext uri="{FF2B5EF4-FFF2-40B4-BE49-F238E27FC236}">
                <a16:creationId xmlns:a16="http://schemas.microsoft.com/office/drawing/2014/main" id="{B5884BB0-D829-47E2-9975-8419C55DB03C}"/>
              </a:ext>
            </a:extLst>
          </p:cNvPr>
          <p:cNvSpPr/>
          <p:nvPr/>
        </p:nvSpPr>
        <p:spPr>
          <a:xfrm>
            <a:off x="1489554" y="257064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0" name="Goccia 49">
            <a:extLst>
              <a:ext uri="{FF2B5EF4-FFF2-40B4-BE49-F238E27FC236}">
                <a16:creationId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a16="http://schemas.microsoft.com/office/drawing/2014/main" id="{FFF7AEE6-B5AB-45E3-B5F5-9D8CA25604BD}"/>
              </a:ext>
            </a:extLst>
          </p:cNvPr>
          <p:cNvSpPr/>
          <p:nvPr/>
        </p:nvSpPr>
        <p:spPr>
          <a:xfrm>
            <a:off x="896340" y="430888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5" name="CasellaDiTesto 34">
            <a:extLst>
              <a:ext uri="{FF2B5EF4-FFF2-40B4-BE49-F238E27FC236}">
                <a16:creationId xmlns:a16="http://schemas.microsoft.com/office/drawing/2014/main" id="{F950EBD1-793C-4500-B3EA-7E342B9A5944}"/>
              </a:ext>
            </a:extLst>
          </p:cNvPr>
          <p:cNvSpPr txBox="1"/>
          <p:nvPr/>
        </p:nvSpPr>
        <p:spPr>
          <a:xfrm>
            <a:off x="-339985" y="1175809"/>
            <a:ext cx="7752665" cy="455189"/>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Programmi accessori non correlati al software principale. </a:t>
            </a:r>
          </a:p>
        </p:txBody>
      </p:sp>
      <p:sp>
        <p:nvSpPr>
          <p:cNvPr id="37" name="CasellaDiTesto 36">
            <a:extLst>
              <a:ext uri="{FF2B5EF4-FFF2-40B4-BE49-F238E27FC236}">
                <a16:creationId xmlns:a16="http://schemas.microsoft.com/office/drawing/2014/main" id="{9836B733-54CD-46A5-B534-6ADD36170D46}"/>
              </a:ext>
            </a:extLst>
          </p:cNvPr>
          <p:cNvSpPr txBox="1"/>
          <p:nvPr/>
        </p:nvSpPr>
        <p:spPr>
          <a:xfrm>
            <a:off x="49247" y="4691508"/>
            <a:ext cx="2094304" cy="1569660"/>
          </a:xfrm>
          <a:prstGeom prst="rect">
            <a:avLst/>
          </a:prstGeom>
          <a:noFill/>
        </p:spPr>
        <p:txBody>
          <a:bodyPr wrap="square" rtlCol="0">
            <a:spAutoFit/>
          </a:bodyPr>
          <a:lstStyle/>
          <a:p>
            <a:pPr lvl="0" algn="ctr" defTabSz="914400">
              <a:spcBef>
                <a:spcPts val="1000"/>
              </a:spcBef>
              <a:defRPr/>
            </a:pPr>
            <a:r>
              <a:rPr lang="it-IT" sz="2400" b="1" dirty="0">
                <a:latin typeface="Tempus Sans ITC" panose="04020404030D07020202" pitchFamily="82" charset="0"/>
                <a:cs typeface="Gisha" panose="020B0502040204020203" pitchFamily="34" charset="-79"/>
              </a:rPr>
              <a:t>Quando si installa un nuovo software: </a:t>
            </a:r>
            <a:endParaRPr kumimoji="0" lang="it-IT" sz="24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24" name="Goccia 23">
            <a:extLst>
              <a:ext uri="{FF2B5EF4-FFF2-40B4-BE49-F238E27FC236}">
                <a16:creationId xmlns:a16="http://schemas.microsoft.com/office/drawing/2014/main" id="{7E759A2B-08A7-4DCB-9AD7-ED2E60931574}"/>
              </a:ext>
            </a:extLst>
          </p:cNvPr>
          <p:cNvSpPr/>
          <p:nvPr/>
        </p:nvSpPr>
        <p:spPr>
          <a:xfrm rot="2700000">
            <a:off x="2621075" y="593714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5" name="CasellaDiTesto 24">
            <a:extLst>
              <a:ext uri="{FF2B5EF4-FFF2-40B4-BE49-F238E27FC236}">
                <a16:creationId xmlns:a16="http://schemas.microsoft.com/office/drawing/2014/main" id="{A66624CA-8DC3-48B4-B593-37DF1D7ED6F2}"/>
              </a:ext>
            </a:extLst>
          </p:cNvPr>
          <p:cNvSpPr txBox="1"/>
          <p:nvPr/>
        </p:nvSpPr>
        <p:spPr>
          <a:xfrm>
            <a:off x="123492" y="812684"/>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I </a:t>
            </a:r>
            <a:r>
              <a:rPr lang="it-IT" sz="2000" b="1" dirty="0" err="1">
                <a:latin typeface="Tempus Sans ITC" panose="04020404030D07020202" pitchFamily="82" charset="0"/>
                <a:cs typeface="Gisha" panose="020B0502040204020203" pitchFamily="34" charset="-79"/>
              </a:rPr>
              <a:t>bloatware</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pic>
        <p:nvPicPr>
          <p:cNvPr id="8" name="Immagine 7">
            <a:extLst>
              <a:ext uri="{FF2B5EF4-FFF2-40B4-BE49-F238E27FC236}">
                <a16:creationId xmlns:a16="http://schemas.microsoft.com/office/drawing/2014/main" id="{89F642DF-71A1-4C7B-88C7-31DB1F4E60B0}"/>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806888" y="2190091"/>
            <a:ext cx="1427799" cy="1477033"/>
          </a:xfrm>
          <a:prstGeom prst="rect">
            <a:avLst/>
          </a:prstGeom>
        </p:spPr>
      </p:pic>
      <p:pic>
        <p:nvPicPr>
          <p:cNvPr id="11" name="Immagine 10">
            <a:extLst>
              <a:ext uri="{FF2B5EF4-FFF2-40B4-BE49-F238E27FC236}">
                <a16:creationId xmlns:a16="http://schemas.microsoft.com/office/drawing/2014/main" id="{2807D254-9B95-47CE-BF67-B21F84E59180}"/>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2093403" y="2234672"/>
            <a:ext cx="1610376" cy="1477033"/>
          </a:xfrm>
          <a:prstGeom prst="rect">
            <a:avLst/>
          </a:prstGeom>
        </p:spPr>
      </p:pic>
      <p:sp>
        <p:nvSpPr>
          <p:cNvPr id="31" name="Rettangolo arrotondato 31">
            <a:extLst>
              <a:ext uri="{FF2B5EF4-FFF2-40B4-BE49-F238E27FC236}">
                <a16:creationId xmlns:a16="http://schemas.microsoft.com/office/drawing/2014/main" id="{00233B03-79E8-41F9-9D55-BCB54CBD772B}"/>
              </a:ext>
            </a:extLst>
          </p:cNvPr>
          <p:cNvSpPr/>
          <p:nvPr/>
        </p:nvSpPr>
        <p:spPr>
          <a:xfrm>
            <a:off x="6315631" y="254488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12" name="Rettangolo con angoli arrotondati 11">
            <a:extLst>
              <a:ext uri="{FF2B5EF4-FFF2-40B4-BE49-F238E27FC236}">
                <a16:creationId xmlns:a16="http://schemas.microsoft.com/office/drawing/2014/main" id="{15FAFE60-4AC4-43A7-9080-B5E482B9E5BC}"/>
              </a:ext>
            </a:extLst>
          </p:cNvPr>
          <p:cNvSpPr/>
          <p:nvPr/>
        </p:nvSpPr>
        <p:spPr>
          <a:xfrm>
            <a:off x="2532782" y="4386645"/>
            <a:ext cx="5953999" cy="2051127"/>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arrotondato 31">
            <a:extLst>
              <a:ext uri="{FF2B5EF4-FFF2-40B4-BE49-F238E27FC236}">
                <a16:creationId xmlns:a16="http://schemas.microsoft.com/office/drawing/2014/main" id="{3959E41A-EBF5-4D82-9FE2-87F15C280614}"/>
              </a:ext>
            </a:extLst>
          </p:cNvPr>
          <p:cNvSpPr/>
          <p:nvPr/>
        </p:nvSpPr>
        <p:spPr>
          <a:xfrm>
            <a:off x="7039524" y="4200977"/>
            <a:ext cx="746311" cy="3400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6-8</a:t>
            </a:r>
          </a:p>
        </p:txBody>
      </p:sp>
    </p:spTree>
    <p:extLst>
      <p:ext uri="{BB962C8B-B14F-4D97-AF65-F5344CB8AC3E}">
        <p14:creationId xmlns:p14="http://schemas.microsoft.com/office/powerpoint/2010/main" val="185195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Elaborazione 30">
            <a:extLst>
              <a:ext uri="{FF2B5EF4-FFF2-40B4-BE49-F238E27FC236}">
                <a16:creationId xmlns:a16="http://schemas.microsoft.com/office/drawing/2014/main" id="{12139271-E13E-4B4C-B87B-02CFD1076B64}"/>
              </a:ext>
            </a:extLst>
          </p:cNvPr>
          <p:cNvSpPr/>
          <p:nvPr/>
        </p:nvSpPr>
        <p:spPr>
          <a:xfrm>
            <a:off x="3981450" y="5339561"/>
            <a:ext cx="8210550" cy="1320594"/>
          </a:xfrm>
          <a:prstGeom prst="flowChart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2707743"/>
            <a:ext cx="8210550" cy="1320594"/>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389264"/>
            <a:ext cx="8210550" cy="1320594"/>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4018761"/>
            <a:ext cx="8210550" cy="1320594"/>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7</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Non esistono i «pasti gratis» 1/1</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32991" y="1645685"/>
            <a:ext cx="6147170" cy="870688"/>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evitare di visitare siti a rischio e di installare software gratuiti;</a:t>
            </a: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6425271" y="752591"/>
            <a:ext cx="5157925"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Come in finanza, così anche nell'informatica </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642841"/>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89090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60319" y="2900278"/>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comprare i programmi direttamente dal sito del fornitore;</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297722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3204102"/>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428723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4544302"/>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60319" y="4232990"/>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deselezionare le caselle relative a componenti aggiuntivi e software extra;</a:t>
            </a: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cstate="print"/>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https://pixabay.com/it/costruzione-casco-operaio-2207004/</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Sostituire testo alla fine dell’audio con quello presente nella successiva slide</a:t>
            </a:r>
          </a:p>
          <a:p>
            <a:endParaRPr lang="it-IT" sz="1600" dirty="0">
              <a:solidFill>
                <a:schemeClr val="bg2">
                  <a:lumMod val="75000"/>
                </a:schemeClr>
              </a:solidFill>
            </a:endParaRP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549627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5753342"/>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930648" y="5587150"/>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ottenere gratuitamente file per dispositivi mobili è una pratica illegale e pericolosa;</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203048" y="179472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58460" y="313243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120538" y="442486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185788" y="573587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5983311" y="64666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val="4294381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6701</TotalTime>
  <Words>3801</Words>
  <Application>Microsoft Office PowerPoint</Application>
  <PresentationFormat>Widescreen</PresentationFormat>
  <Paragraphs>477</Paragraphs>
  <Slides>18</Slides>
  <Notes>18</Notes>
  <HiddenSlides>0</HiddenSlides>
  <MMClips>0</MMClips>
  <ScaleCrop>false</ScaleCrop>
  <HeadingPairs>
    <vt:vector size="6" baseType="variant">
      <vt:variant>
        <vt:lpstr>Caratteri utilizzati</vt:lpstr>
      </vt:variant>
      <vt:variant>
        <vt:i4>11</vt:i4>
      </vt:variant>
      <vt:variant>
        <vt:lpstr>Tema</vt:lpstr>
      </vt:variant>
      <vt:variant>
        <vt:i4>2</vt:i4>
      </vt:variant>
      <vt:variant>
        <vt:lpstr>Titoli diapositive</vt:lpstr>
      </vt:variant>
      <vt:variant>
        <vt:i4>18</vt:i4>
      </vt:variant>
    </vt:vector>
  </HeadingPairs>
  <TitlesOfParts>
    <vt:vector size="31" baseType="lpstr">
      <vt:lpstr>Arial</vt:lpstr>
      <vt:lpstr>Articulate</vt:lpstr>
      <vt:lpstr>Articulate Light</vt:lpstr>
      <vt:lpstr>Bahnschrift</vt:lpstr>
      <vt:lpstr>Calibri</vt:lpstr>
      <vt:lpstr>Century Gothic</vt:lpstr>
      <vt:lpstr>Gisha</vt:lpstr>
      <vt:lpstr>Microsoft Yi Baiti</vt:lpstr>
      <vt:lpstr>Tempus Sans ITC</vt:lpstr>
      <vt:lpstr>Times New Roman</vt:lpstr>
      <vt:lpstr>Wingdings 3</vt:lpstr>
      <vt:lpstr>Ione</vt:lpstr>
      <vt:lpstr>1_Ione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529</cp:revision>
  <dcterms:created xsi:type="dcterms:W3CDTF">2018-07-03T17:42:04Z</dcterms:created>
  <dcterms:modified xsi:type="dcterms:W3CDTF">2018-09-28T16:36:08Z</dcterms:modified>
</cp:coreProperties>
</file>