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 id="2147483760" r:id="rId2"/>
  </p:sldMasterIdLst>
  <p:notesMasterIdLst>
    <p:notesMasterId r:id="rId17"/>
  </p:notesMasterIdLst>
  <p:sldIdLst>
    <p:sldId id="292" r:id="rId3"/>
    <p:sldId id="260" r:id="rId4"/>
    <p:sldId id="267" r:id="rId5"/>
    <p:sldId id="330" r:id="rId6"/>
    <p:sldId id="317" r:id="rId7"/>
    <p:sldId id="289" r:id="rId8"/>
    <p:sldId id="327" r:id="rId9"/>
    <p:sldId id="328" r:id="rId10"/>
    <p:sldId id="296" r:id="rId11"/>
    <p:sldId id="318" r:id="rId12"/>
    <p:sldId id="265" r:id="rId13"/>
    <p:sldId id="329" r:id="rId14"/>
    <p:sldId id="28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A095841E-D85F-4270-9AED-1E8BB901949A}">
          <p14:sldIdLst>
            <p14:sldId id="292"/>
            <p14:sldId id="260"/>
            <p14:sldId id="267"/>
            <p14:sldId id="330"/>
            <p14:sldId id="317"/>
            <p14:sldId id="289"/>
            <p14:sldId id="327"/>
            <p14:sldId id="328"/>
            <p14:sldId id="296"/>
            <p14:sldId id="318"/>
            <p14:sldId id="265"/>
            <p14:sldId id="329"/>
          </p14:sldIdLst>
        </p14:section>
        <p14:section name="Sezione senza titolo" id="{0A765230-CE5E-414F-953B-91EFAFE17D7D}">
          <p14:sldIdLst>
            <p14:sldId id="288"/>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6B6F"/>
    <a:srgbClr val="B01513"/>
    <a:srgbClr val="E6B729"/>
    <a:srgbClr val="B68E15"/>
    <a:srgbClr val="262626"/>
    <a:srgbClr val="CE3A1C"/>
    <a:srgbClr val="EDED1F"/>
    <a:srgbClr val="F4A16F"/>
    <a:srgbClr val="757575"/>
    <a:srgbClr val="A6CD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8379" autoAdjust="0"/>
  </p:normalViewPr>
  <p:slideViewPr>
    <p:cSldViewPr snapToGrid="0">
      <p:cViewPr varScale="1">
        <p:scale>
          <a:sx n="40" d="100"/>
          <a:sy n="40" d="100"/>
        </p:scale>
        <p:origin x="1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F8108F-C27D-4CA0-A95A-AC3C56E58190}"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it-IT"/>
        </a:p>
      </dgm:t>
    </dgm:pt>
    <dgm:pt modelId="{203E0335-12FF-4FE6-A859-FBCBE28349A2}">
      <dgm:prSet phldrT="[Testo]"/>
      <dgm:spPr>
        <a:solidFill>
          <a:schemeClr val="accent3">
            <a:lumMod val="75000"/>
          </a:schemeClr>
        </a:solidFill>
      </dgm:spPr>
      <dgm:t>
        <a:bodyPr/>
        <a:lstStyle/>
        <a:p>
          <a:r>
            <a:rPr lang="it-IT" dirty="0"/>
            <a:t>hacker</a:t>
          </a:r>
        </a:p>
      </dgm:t>
    </dgm:pt>
    <dgm:pt modelId="{A355FA7A-4550-451A-A388-7BD6954ED631}" type="parTrans" cxnId="{40B9179F-C4E2-4378-98FE-C03C0075FD70}">
      <dgm:prSet/>
      <dgm:spPr/>
      <dgm:t>
        <a:bodyPr/>
        <a:lstStyle/>
        <a:p>
          <a:endParaRPr lang="it-IT"/>
        </a:p>
      </dgm:t>
    </dgm:pt>
    <dgm:pt modelId="{90C9DC68-4BA6-4937-A809-D7754CDC19A8}" type="sibTrans" cxnId="{40B9179F-C4E2-4378-98FE-C03C0075FD70}">
      <dgm:prSet/>
      <dgm:spPr/>
      <dgm:t>
        <a:bodyPr/>
        <a:lstStyle/>
        <a:p>
          <a:endParaRPr lang="it-IT"/>
        </a:p>
      </dgm:t>
    </dgm:pt>
    <dgm:pt modelId="{F7D2DF0F-557B-43C7-96F1-DEC4D6F4CD20}">
      <dgm:prSet phldrT="[Testo]"/>
      <dgm:spPr>
        <a:solidFill>
          <a:schemeClr val="accent3">
            <a:lumMod val="75000"/>
          </a:schemeClr>
        </a:solidFill>
      </dgm:spPr>
      <dgm:t>
        <a:bodyPr/>
        <a:lstStyle/>
        <a:p>
          <a:r>
            <a:rPr lang="it-IT" dirty="0"/>
            <a:t>malware</a:t>
          </a:r>
        </a:p>
      </dgm:t>
    </dgm:pt>
    <dgm:pt modelId="{EDC2BBB9-CA63-4D2A-B6AC-53E04CD98BB2}" type="parTrans" cxnId="{DB7FFF32-D3E2-4B0A-8938-066A47609D40}">
      <dgm:prSet/>
      <dgm:spPr/>
      <dgm:t>
        <a:bodyPr/>
        <a:lstStyle/>
        <a:p>
          <a:endParaRPr lang="it-IT"/>
        </a:p>
      </dgm:t>
    </dgm:pt>
    <dgm:pt modelId="{B3E969DF-0125-4885-ADDD-FADE7C12CA5B}" type="sibTrans" cxnId="{DB7FFF32-D3E2-4B0A-8938-066A47609D40}">
      <dgm:prSet/>
      <dgm:spPr/>
      <dgm:t>
        <a:bodyPr/>
        <a:lstStyle/>
        <a:p>
          <a:endParaRPr lang="it-IT"/>
        </a:p>
      </dgm:t>
    </dgm:pt>
    <dgm:pt modelId="{B9437C65-0625-45BD-9CEC-6A30A09A5911}">
      <dgm:prSet phldrT="[Testo]"/>
      <dgm:spPr>
        <a:solidFill>
          <a:schemeClr val="accent5">
            <a:lumMod val="75000"/>
          </a:schemeClr>
        </a:solidFill>
      </dgm:spPr>
      <dgm:t>
        <a:bodyPr/>
        <a:lstStyle/>
        <a:p>
          <a:r>
            <a:rPr lang="it-IT" dirty="0"/>
            <a:t>sviluppatore</a:t>
          </a:r>
        </a:p>
      </dgm:t>
    </dgm:pt>
    <dgm:pt modelId="{1AC9A29D-0518-4811-AB8A-6877A76AC6AD}" type="parTrans" cxnId="{A7D6EF0F-6A1B-4718-B313-7FCC326E7E9C}">
      <dgm:prSet/>
      <dgm:spPr/>
      <dgm:t>
        <a:bodyPr/>
        <a:lstStyle/>
        <a:p>
          <a:endParaRPr lang="it-IT"/>
        </a:p>
      </dgm:t>
    </dgm:pt>
    <dgm:pt modelId="{472C13C5-CF59-4949-84CB-953569308CB3}" type="sibTrans" cxnId="{A7D6EF0F-6A1B-4718-B313-7FCC326E7E9C}">
      <dgm:prSet/>
      <dgm:spPr/>
      <dgm:t>
        <a:bodyPr/>
        <a:lstStyle/>
        <a:p>
          <a:endParaRPr lang="it-IT"/>
        </a:p>
      </dgm:t>
    </dgm:pt>
    <dgm:pt modelId="{A4742493-A5B9-49C8-AE63-FFB6750F192B}">
      <dgm:prSet phldrT="[Testo]"/>
      <dgm:spPr>
        <a:solidFill>
          <a:schemeClr val="accent5">
            <a:lumMod val="75000"/>
          </a:schemeClr>
        </a:solidFill>
      </dgm:spPr>
      <dgm:t>
        <a:bodyPr/>
        <a:lstStyle/>
        <a:p>
          <a:r>
            <a:rPr lang="it-IT" dirty="0"/>
            <a:t>difesa</a:t>
          </a:r>
        </a:p>
      </dgm:t>
    </dgm:pt>
    <dgm:pt modelId="{54626A9A-12F9-4281-BDCF-2FB5275B1419}" type="parTrans" cxnId="{DA55A416-4F57-4C52-A8BC-E80417878065}">
      <dgm:prSet/>
      <dgm:spPr/>
      <dgm:t>
        <a:bodyPr/>
        <a:lstStyle/>
        <a:p>
          <a:endParaRPr lang="it-IT"/>
        </a:p>
      </dgm:t>
    </dgm:pt>
    <dgm:pt modelId="{9BF8060B-C1C0-456F-B65E-1BD9F0A7E3FB}" type="sibTrans" cxnId="{DA55A416-4F57-4C52-A8BC-E80417878065}">
      <dgm:prSet/>
      <dgm:spPr/>
      <dgm:t>
        <a:bodyPr/>
        <a:lstStyle/>
        <a:p>
          <a:endParaRPr lang="it-IT"/>
        </a:p>
      </dgm:t>
    </dgm:pt>
    <dgm:pt modelId="{E30174E4-1F5E-4E75-92C0-00885B48890A}" type="pres">
      <dgm:prSet presAssocID="{7BF8108F-C27D-4CA0-A95A-AC3C56E58190}" presName="Name0" presStyleCnt="0">
        <dgm:presLayoutVars>
          <dgm:dir/>
          <dgm:resizeHandles val="exact"/>
        </dgm:presLayoutVars>
      </dgm:prSet>
      <dgm:spPr/>
      <dgm:t>
        <a:bodyPr/>
        <a:lstStyle/>
        <a:p>
          <a:endParaRPr lang="it-IT"/>
        </a:p>
      </dgm:t>
    </dgm:pt>
    <dgm:pt modelId="{6A5DB64F-E2A5-4A3E-91BF-32DF27C4C5BD}" type="pres">
      <dgm:prSet presAssocID="{7BF8108F-C27D-4CA0-A95A-AC3C56E58190}" presName="cycle" presStyleCnt="0"/>
      <dgm:spPr/>
    </dgm:pt>
    <dgm:pt modelId="{AEEC73EA-2139-4436-B750-BA912AD53B0C}" type="pres">
      <dgm:prSet presAssocID="{203E0335-12FF-4FE6-A859-FBCBE28349A2}" presName="nodeFirstNode" presStyleLbl="node1" presStyleIdx="0" presStyleCnt="4">
        <dgm:presLayoutVars>
          <dgm:bulletEnabled val="1"/>
        </dgm:presLayoutVars>
      </dgm:prSet>
      <dgm:spPr/>
      <dgm:t>
        <a:bodyPr/>
        <a:lstStyle/>
        <a:p>
          <a:endParaRPr lang="it-IT"/>
        </a:p>
      </dgm:t>
    </dgm:pt>
    <dgm:pt modelId="{350DBD8B-6B7F-4C43-819C-400B96A3F7A9}" type="pres">
      <dgm:prSet presAssocID="{90C9DC68-4BA6-4937-A809-D7754CDC19A8}" presName="sibTransFirstNode" presStyleLbl="bgShp" presStyleIdx="0" presStyleCnt="1"/>
      <dgm:spPr/>
      <dgm:t>
        <a:bodyPr/>
        <a:lstStyle/>
        <a:p>
          <a:endParaRPr lang="it-IT"/>
        </a:p>
      </dgm:t>
    </dgm:pt>
    <dgm:pt modelId="{842C8154-ABFB-4919-851D-FEAC8B75ADFD}" type="pres">
      <dgm:prSet presAssocID="{F7D2DF0F-557B-43C7-96F1-DEC4D6F4CD20}" presName="nodeFollowingNodes" presStyleLbl="node1" presStyleIdx="1" presStyleCnt="4">
        <dgm:presLayoutVars>
          <dgm:bulletEnabled val="1"/>
        </dgm:presLayoutVars>
      </dgm:prSet>
      <dgm:spPr/>
      <dgm:t>
        <a:bodyPr/>
        <a:lstStyle/>
        <a:p>
          <a:endParaRPr lang="it-IT"/>
        </a:p>
      </dgm:t>
    </dgm:pt>
    <dgm:pt modelId="{983BC988-F3AF-428C-B4B6-AB3432E25844}" type="pres">
      <dgm:prSet presAssocID="{B9437C65-0625-45BD-9CEC-6A30A09A5911}" presName="nodeFollowingNodes" presStyleLbl="node1" presStyleIdx="2" presStyleCnt="4">
        <dgm:presLayoutVars>
          <dgm:bulletEnabled val="1"/>
        </dgm:presLayoutVars>
      </dgm:prSet>
      <dgm:spPr/>
      <dgm:t>
        <a:bodyPr/>
        <a:lstStyle/>
        <a:p>
          <a:endParaRPr lang="it-IT"/>
        </a:p>
      </dgm:t>
    </dgm:pt>
    <dgm:pt modelId="{F50C1174-EFD5-44EB-84E2-79C75197FD5C}" type="pres">
      <dgm:prSet presAssocID="{A4742493-A5B9-49C8-AE63-FFB6750F192B}" presName="nodeFollowingNodes" presStyleLbl="node1" presStyleIdx="3" presStyleCnt="4">
        <dgm:presLayoutVars>
          <dgm:bulletEnabled val="1"/>
        </dgm:presLayoutVars>
      </dgm:prSet>
      <dgm:spPr/>
      <dgm:t>
        <a:bodyPr/>
        <a:lstStyle/>
        <a:p>
          <a:endParaRPr lang="it-IT"/>
        </a:p>
      </dgm:t>
    </dgm:pt>
  </dgm:ptLst>
  <dgm:cxnLst>
    <dgm:cxn modelId="{4AC5AC8B-6919-4219-B026-50336B7821D7}" type="presOf" srcId="{90C9DC68-4BA6-4937-A809-D7754CDC19A8}" destId="{350DBD8B-6B7F-4C43-819C-400B96A3F7A9}" srcOrd="0" destOrd="0" presId="urn:microsoft.com/office/officeart/2005/8/layout/cycle3"/>
    <dgm:cxn modelId="{11E84402-DE97-4F86-A3EF-2437D891CA57}" type="presOf" srcId="{7BF8108F-C27D-4CA0-A95A-AC3C56E58190}" destId="{E30174E4-1F5E-4E75-92C0-00885B48890A}" srcOrd="0" destOrd="0" presId="urn:microsoft.com/office/officeart/2005/8/layout/cycle3"/>
    <dgm:cxn modelId="{DA55A416-4F57-4C52-A8BC-E80417878065}" srcId="{7BF8108F-C27D-4CA0-A95A-AC3C56E58190}" destId="{A4742493-A5B9-49C8-AE63-FFB6750F192B}" srcOrd="3" destOrd="0" parTransId="{54626A9A-12F9-4281-BDCF-2FB5275B1419}" sibTransId="{9BF8060B-C1C0-456F-B65E-1BD9F0A7E3FB}"/>
    <dgm:cxn modelId="{40B9179F-C4E2-4378-98FE-C03C0075FD70}" srcId="{7BF8108F-C27D-4CA0-A95A-AC3C56E58190}" destId="{203E0335-12FF-4FE6-A859-FBCBE28349A2}" srcOrd="0" destOrd="0" parTransId="{A355FA7A-4550-451A-A388-7BD6954ED631}" sibTransId="{90C9DC68-4BA6-4937-A809-D7754CDC19A8}"/>
    <dgm:cxn modelId="{21D5AD14-7086-4480-AB3C-39284D34F2BE}" type="presOf" srcId="{F7D2DF0F-557B-43C7-96F1-DEC4D6F4CD20}" destId="{842C8154-ABFB-4919-851D-FEAC8B75ADFD}" srcOrd="0" destOrd="0" presId="urn:microsoft.com/office/officeart/2005/8/layout/cycle3"/>
    <dgm:cxn modelId="{DB7FFF32-D3E2-4B0A-8938-066A47609D40}" srcId="{7BF8108F-C27D-4CA0-A95A-AC3C56E58190}" destId="{F7D2DF0F-557B-43C7-96F1-DEC4D6F4CD20}" srcOrd="1" destOrd="0" parTransId="{EDC2BBB9-CA63-4D2A-B6AC-53E04CD98BB2}" sibTransId="{B3E969DF-0125-4885-ADDD-FADE7C12CA5B}"/>
    <dgm:cxn modelId="{A4768C15-ADAF-469C-B333-5A8E15647256}" type="presOf" srcId="{203E0335-12FF-4FE6-A859-FBCBE28349A2}" destId="{AEEC73EA-2139-4436-B750-BA912AD53B0C}" srcOrd="0" destOrd="0" presId="urn:microsoft.com/office/officeart/2005/8/layout/cycle3"/>
    <dgm:cxn modelId="{B5F2F18A-8271-4451-83DD-FFA364D38324}" type="presOf" srcId="{B9437C65-0625-45BD-9CEC-6A30A09A5911}" destId="{983BC988-F3AF-428C-B4B6-AB3432E25844}" srcOrd="0" destOrd="0" presId="urn:microsoft.com/office/officeart/2005/8/layout/cycle3"/>
    <dgm:cxn modelId="{6C768B6B-786A-41CC-9733-0BA8D413ED58}" type="presOf" srcId="{A4742493-A5B9-49C8-AE63-FFB6750F192B}" destId="{F50C1174-EFD5-44EB-84E2-79C75197FD5C}" srcOrd="0" destOrd="0" presId="urn:microsoft.com/office/officeart/2005/8/layout/cycle3"/>
    <dgm:cxn modelId="{A7D6EF0F-6A1B-4718-B313-7FCC326E7E9C}" srcId="{7BF8108F-C27D-4CA0-A95A-AC3C56E58190}" destId="{B9437C65-0625-45BD-9CEC-6A30A09A5911}" srcOrd="2" destOrd="0" parTransId="{1AC9A29D-0518-4811-AB8A-6877A76AC6AD}" sibTransId="{472C13C5-CF59-4949-84CB-953569308CB3}"/>
    <dgm:cxn modelId="{1AB71E31-3BD0-4D8E-BB96-8FCD363390C7}" type="presParOf" srcId="{E30174E4-1F5E-4E75-92C0-00885B48890A}" destId="{6A5DB64F-E2A5-4A3E-91BF-32DF27C4C5BD}" srcOrd="0" destOrd="0" presId="urn:microsoft.com/office/officeart/2005/8/layout/cycle3"/>
    <dgm:cxn modelId="{068482DA-A3C8-45CF-87A0-521D31A1D868}" type="presParOf" srcId="{6A5DB64F-E2A5-4A3E-91BF-32DF27C4C5BD}" destId="{AEEC73EA-2139-4436-B750-BA912AD53B0C}" srcOrd="0" destOrd="0" presId="urn:microsoft.com/office/officeart/2005/8/layout/cycle3"/>
    <dgm:cxn modelId="{132D3744-64C3-4686-893C-77CF1583B7F9}" type="presParOf" srcId="{6A5DB64F-E2A5-4A3E-91BF-32DF27C4C5BD}" destId="{350DBD8B-6B7F-4C43-819C-400B96A3F7A9}" srcOrd="1" destOrd="0" presId="urn:microsoft.com/office/officeart/2005/8/layout/cycle3"/>
    <dgm:cxn modelId="{6AFAA6D9-BCC1-499D-A53D-D028CB7CB900}" type="presParOf" srcId="{6A5DB64F-E2A5-4A3E-91BF-32DF27C4C5BD}" destId="{842C8154-ABFB-4919-851D-FEAC8B75ADFD}" srcOrd="2" destOrd="0" presId="urn:microsoft.com/office/officeart/2005/8/layout/cycle3"/>
    <dgm:cxn modelId="{1333971B-ADEF-4060-9793-171E735CE85C}" type="presParOf" srcId="{6A5DB64F-E2A5-4A3E-91BF-32DF27C4C5BD}" destId="{983BC988-F3AF-428C-B4B6-AB3432E25844}" srcOrd="3" destOrd="0" presId="urn:microsoft.com/office/officeart/2005/8/layout/cycle3"/>
    <dgm:cxn modelId="{F6531116-684B-4785-B745-874F2C751E1C}" type="presParOf" srcId="{6A5DB64F-E2A5-4A3E-91BF-32DF27C4C5BD}" destId="{F50C1174-EFD5-44EB-84E2-79C75197FD5C}" srcOrd="4" destOrd="0" presId="urn:microsoft.com/office/officeart/2005/8/layout/cycle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DBD8B-6B7F-4C43-819C-400B96A3F7A9}">
      <dsp:nvSpPr>
        <dsp:cNvPr id="0" name=""/>
        <dsp:cNvSpPr/>
      </dsp:nvSpPr>
      <dsp:spPr>
        <a:xfrm>
          <a:off x="1935586" y="-36331"/>
          <a:ext cx="1951656" cy="1951656"/>
        </a:xfrm>
        <a:prstGeom prst="circularArrow">
          <a:avLst>
            <a:gd name="adj1" fmla="val 4668"/>
            <a:gd name="adj2" fmla="val 272909"/>
            <a:gd name="adj3" fmla="val 13019027"/>
            <a:gd name="adj4" fmla="val 17904252"/>
            <a:gd name="adj5" fmla="val 484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EC73EA-2139-4436-B750-BA912AD53B0C}">
      <dsp:nvSpPr>
        <dsp:cNvPr id="0" name=""/>
        <dsp:cNvSpPr/>
      </dsp:nvSpPr>
      <dsp:spPr>
        <a:xfrm>
          <a:off x="2293023" y="32"/>
          <a:ext cx="1236782" cy="618391"/>
        </a:xfrm>
        <a:prstGeom prst="roundRect">
          <a:avLst/>
        </a:prstGeom>
        <a:solidFill>
          <a:schemeClr val="accent3">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a:t>hacker</a:t>
          </a:r>
        </a:p>
      </dsp:txBody>
      <dsp:txXfrm>
        <a:off x="2323210" y="30219"/>
        <a:ext cx="1176408" cy="558017"/>
      </dsp:txXfrm>
    </dsp:sp>
    <dsp:sp modelId="{842C8154-ABFB-4919-851D-FEAC8B75ADFD}">
      <dsp:nvSpPr>
        <dsp:cNvPr id="0" name=""/>
        <dsp:cNvSpPr/>
      </dsp:nvSpPr>
      <dsp:spPr>
        <a:xfrm>
          <a:off x="2993798" y="700806"/>
          <a:ext cx="1236782" cy="618391"/>
        </a:xfrm>
        <a:prstGeom prst="roundRect">
          <a:avLst/>
        </a:prstGeom>
        <a:solidFill>
          <a:schemeClr val="accent3">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a:t>malware</a:t>
          </a:r>
        </a:p>
      </dsp:txBody>
      <dsp:txXfrm>
        <a:off x="3023985" y="730993"/>
        <a:ext cx="1176408" cy="558017"/>
      </dsp:txXfrm>
    </dsp:sp>
    <dsp:sp modelId="{983BC988-F3AF-428C-B4B6-AB3432E25844}">
      <dsp:nvSpPr>
        <dsp:cNvPr id="0" name=""/>
        <dsp:cNvSpPr/>
      </dsp:nvSpPr>
      <dsp:spPr>
        <a:xfrm>
          <a:off x="2293023" y="1401581"/>
          <a:ext cx="1236782" cy="618391"/>
        </a:xfrm>
        <a:prstGeom prst="roundRect">
          <a:avLst/>
        </a:prstGeom>
        <a:solidFill>
          <a:schemeClr val="accent5">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a:t>sviluppatore</a:t>
          </a:r>
        </a:p>
      </dsp:txBody>
      <dsp:txXfrm>
        <a:off x="2323210" y="1431768"/>
        <a:ext cx="1176408" cy="558017"/>
      </dsp:txXfrm>
    </dsp:sp>
    <dsp:sp modelId="{F50C1174-EFD5-44EB-84E2-79C75197FD5C}">
      <dsp:nvSpPr>
        <dsp:cNvPr id="0" name=""/>
        <dsp:cNvSpPr/>
      </dsp:nvSpPr>
      <dsp:spPr>
        <a:xfrm>
          <a:off x="1592249" y="700806"/>
          <a:ext cx="1236782" cy="618391"/>
        </a:xfrm>
        <a:prstGeom prst="roundRect">
          <a:avLst/>
        </a:prstGeom>
        <a:solidFill>
          <a:schemeClr val="accent5">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it-IT" sz="1400" kern="1200" dirty="0"/>
            <a:t>difesa</a:t>
          </a:r>
        </a:p>
      </dsp:txBody>
      <dsp:txXfrm>
        <a:off x="1622436" y="730993"/>
        <a:ext cx="1176408" cy="558017"/>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8A6058-E8ED-4072-A8C8-7433F3504CAB}" type="datetimeFigureOut">
              <a:rPr lang="it-IT" smtClean="0"/>
              <a:t>20/09/2018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6BEB06-CD59-4FDF-9C41-A98B09EE3869}" type="slidenum">
              <a:rPr lang="it-IT" smtClean="0"/>
              <a:t>‹N›</a:t>
            </a:fld>
            <a:endParaRPr lang="it-IT"/>
          </a:p>
        </p:txBody>
      </p:sp>
    </p:spTree>
    <p:extLst>
      <p:ext uri="{BB962C8B-B14F-4D97-AF65-F5344CB8AC3E}">
        <p14:creationId xmlns:p14="http://schemas.microsoft.com/office/powerpoint/2010/main" val="64427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itunes.apple.com/it/app/avira-mobile-security/id692893556?mt=8"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play.google.com/store/apps/details?id=com.antiviru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98815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Un ulteriore fattore di complicazione </a:t>
            </a:r>
          </a:p>
          <a:p>
            <a:pPr marL="228600" indent="-228600" algn="just">
              <a:lnSpc>
                <a:spcPct val="120000"/>
              </a:lnSpc>
              <a:buFont typeface="+mj-lt"/>
              <a:buAutoNum type="arabicPeriod"/>
              <a:defRPr/>
            </a:pPr>
            <a:r>
              <a:rPr lang="it-IT" sz="1200" dirty="0"/>
              <a:t>riguarda le numerose versioni dei principali sistemi operativi presenti sul mercato. </a:t>
            </a:r>
          </a:p>
          <a:p>
            <a:pPr marL="228600" indent="-228600" algn="just">
              <a:lnSpc>
                <a:spcPct val="120000"/>
              </a:lnSpc>
              <a:buFont typeface="+mj-lt"/>
              <a:buAutoNum type="arabicPeriod"/>
              <a:defRPr/>
            </a:pPr>
            <a:r>
              <a:rPr lang="it-IT" sz="1200" dirty="0"/>
              <a:t>Talvolta le specifiche richieste dagli ultimi sistemi operativi per funzionare correttamente, impediscono ai possessori di device più datati, di procedere all'aggiornamento. </a:t>
            </a:r>
          </a:p>
          <a:p>
            <a:pPr marL="228600" indent="-228600" algn="just">
              <a:lnSpc>
                <a:spcPct val="120000"/>
              </a:lnSpc>
              <a:buFont typeface="+mj-lt"/>
              <a:buAutoNum type="arabicPeriod"/>
              <a:defRPr/>
            </a:pPr>
            <a:r>
              <a:rPr lang="it-IT" sz="1200" dirty="0"/>
              <a:t>Gli utenti si trovano quindi a dover effettuare una scelta: </a:t>
            </a:r>
          </a:p>
          <a:p>
            <a:pPr marL="228600" indent="-228600" algn="just">
              <a:lnSpc>
                <a:spcPct val="120000"/>
              </a:lnSpc>
              <a:buFont typeface="+mj-lt"/>
              <a:buAutoNum type="arabicPeriod"/>
              <a:defRPr/>
            </a:pPr>
            <a:r>
              <a:rPr lang="it-IT" sz="1200" dirty="0"/>
              <a:t>o sostituire il vecchio dispositivo con un nuovo device, dovendo settare tutte le impostazioni del telefono e delle varie app;</a:t>
            </a:r>
          </a:p>
          <a:p>
            <a:pPr marL="228600" indent="-228600" algn="just">
              <a:lnSpc>
                <a:spcPct val="120000"/>
              </a:lnSpc>
              <a:buFont typeface="+mj-lt"/>
              <a:buAutoNum type="arabicPeriod"/>
              <a:defRPr/>
            </a:pPr>
            <a:r>
              <a:rPr lang="it-IT" sz="1200" dirty="0"/>
              <a:t>oppure non fare nulla, continuando ad utilizzare i vecchi dispositivi, sempre funzionanti, ma non più aggiornabili ai nuovi standard di sicurezza.</a:t>
            </a:r>
          </a:p>
          <a:p>
            <a:pPr marL="0" indent="0" algn="just">
              <a:lnSpc>
                <a:spcPct val="120000"/>
              </a:lnSpc>
              <a:buFont typeface="+mj-lt"/>
              <a:buNone/>
              <a:defRPr/>
            </a:pPr>
            <a:endParaRPr lang="it-IT" sz="1200" dirty="0"/>
          </a:p>
          <a:p>
            <a:pPr marL="0" indent="0" algn="just">
              <a:lnSpc>
                <a:spcPct val="120000"/>
              </a:lnSpc>
              <a:buFont typeface="+mj-lt"/>
              <a:buNone/>
              <a:defRPr/>
            </a:pPr>
            <a:r>
              <a:rPr lang="it-IT" sz="1200" dirty="0"/>
              <a:t>Popup</a:t>
            </a:r>
          </a:p>
          <a:p>
            <a:pPr marL="0" marR="0" lvl="0" indent="0" algn="just" defTabSz="914400" rtl="0" eaLnBrk="1" fontAlgn="auto" latinLnBrk="0" hangingPunct="1">
              <a:lnSpc>
                <a:spcPct val="120000"/>
              </a:lnSpc>
              <a:spcBef>
                <a:spcPts val="0"/>
              </a:spcBef>
              <a:spcAft>
                <a:spcPts val="0"/>
              </a:spcAft>
              <a:buClrTx/>
              <a:buSzTx/>
              <a:buFont typeface="+mj-lt"/>
              <a:buNone/>
              <a:tabLst/>
              <a:defRPr/>
            </a:pPr>
            <a:r>
              <a:rPr lang="it-IT" sz="1200" b="1" dirty="0">
                <a:solidFill>
                  <a:srgbClr val="F26200"/>
                </a:solidFill>
                <a:latin typeface="Georgia" panose="02040502050405020303" pitchFamily="18" charset="0"/>
              </a:rPr>
              <a:t>Anche i computer invecchiano</a:t>
            </a:r>
            <a:endParaRPr lang="it-IT" sz="1200" dirty="0"/>
          </a:p>
          <a:p>
            <a:pPr marL="0" indent="0" algn="just">
              <a:lnSpc>
                <a:spcPct val="120000"/>
              </a:lnSpc>
              <a:buFont typeface="+mj-lt"/>
              <a:buNone/>
              <a:defRPr/>
            </a:pPr>
            <a:r>
              <a:rPr lang="it-IT" sz="1200" dirty="0"/>
              <a:t>Per proteggersi in maniera efficace dalla continue minacce presenti in rete è fondamentale che gli utenti aggiornino non solo i sistemi operativi e le app sui propri smartphone, ma facciano lo stesso anche sui loro dispositivi fissi e sui laptop, in modo che questi possano continuare a funzionare in completa sicurezza. Anche i computer, infatti, invecchiano.</a:t>
            </a:r>
          </a:p>
          <a:p>
            <a:pPr marL="0" indent="0" algn="just">
              <a:lnSpc>
                <a:spcPct val="120000"/>
              </a:lnSpc>
              <a:buFont typeface="+mj-lt"/>
              <a:buNone/>
              <a:defRPr/>
            </a:pPr>
            <a:endParaRPr lang="it-IT" sz="1200" dirty="0"/>
          </a:p>
          <a:p>
            <a:pPr marL="0" indent="0" algn="just">
              <a:lnSpc>
                <a:spcPct val="120000"/>
              </a:lnSpc>
              <a:buFont typeface="+mj-lt"/>
              <a:buNone/>
              <a:defRPr/>
            </a:pPr>
            <a:endParaRPr lang="it-IT" sz="1200" dirty="0"/>
          </a:p>
          <a:p>
            <a:pPr marL="228600" indent="-228600" algn="just">
              <a:lnSpc>
                <a:spcPct val="120000"/>
              </a:lnSpc>
              <a:buFont typeface="+mj-lt"/>
              <a:buAutoNum type="arabicPeriod"/>
              <a:defRPr/>
            </a:pPr>
            <a:endParaRPr lang="it-IT" sz="1200"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t>10</a:t>
            </a:fld>
            <a:endParaRPr lang="it-IT"/>
          </a:p>
        </p:txBody>
      </p:sp>
    </p:spTree>
    <p:extLst>
      <p:ext uri="{BB962C8B-B14F-4D97-AF65-F5344CB8AC3E}">
        <p14:creationId xmlns:p14="http://schemas.microsoft.com/office/powerpoint/2010/main" val="3267828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Con la crescente sofisticazione dei criminali informatici, </a:t>
            </a:r>
          </a:p>
          <a:p>
            <a:pPr marL="228600" indent="-228600" algn="just">
              <a:lnSpc>
                <a:spcPct val="120000"/>
              </a:lnSpc>
              <a:buFont typeface="+mj-lt"/>
              <a:buAutoNum type="arabicPeriod"/>
              <a:defRPr/>
            </a:pPr>
            <a:r>
              <a:rPr lang="it-IT" sz="1200" dirty="0"/>
              <a:t>la vita e la sicurezza dei software e dei sistemi operativi, si è decisamente ridotta. </a:t>
            </a:r>
          </a:p>
          <a:p>
            <a:pPr marL="228600" indent="-228600" algn="just">
              <a:lnSpc>
                <a:spcPct val="120000"/>
              </a:lnSpc>
              <a:buFont typeface="+mj-lt"/>
              <a:buAutoNum type="arabicPeriod"/>
              <a:defRPr/>
            </a:pPr>
            <a:r>
              <a:rPr lang="it-IT" sz="1200" dirty="0"/>
              <a:t>Quando gli hacker sviluppano varianti di malware più sofisticate, gli sviluppatori di software creano infatti nuove difese; con il tempo gli aggressori trovano il modo di aggirare le nuove difese e la rincorsa fra guardie e ladri continua. </a:t>
            </a:r>
          </a:p>
          <a:p>
            <a:pPr marL="228600" indent="-228600" algn="just">
              <a:lnSpc>
                <a:spcPct val="120000"/>
              </a:lnSpc>
              <a:buFont typeface="+mj-lt"/>
              <a:buAutoNum type="arabicPeriod"/>
              <a:defRPr/>
            </a:pPr>
            <a:r>
              <a:rPr lang="it-IT" sz="1200" dirty="0"/>
              <a:t>Oggi, un sistema operativo che non riceve più patch di sicurezza fornite dal produttore, rappresenta un rischio per chiunque utilizzi quella macchina. </a:t>
            </a:r>
          </a:p>
          <a:p>
            <a:pPr marL="0" indent="0" algn="just">
              <a:lnSpc>
                <a:spcPct val="120000"/>
              </a:lnSpc>
              <a:buFont typeface="+mj-lt"/>
              <a:buNone/>
              <a:defRPr/>
            </a:pPr>
            <a:endParaRPr lang="it-IT" sz="1200" dirty="0"/>
          </a:p>
          <a:p>
            <a:pPr marL="0" indent="0" algn="just">
              <a:lnSpc>
                <a:spcPct val="120000"/>
              </a:lnSpc>
              <a:buFont typeface="+mj-lt"/>
              <a:buNone/>
              <a:defRPr/>
            </a:pPr>
            <a:r>
              <a:rPr lang="it-IT" sz="1200" dirty="0"/>
              <a:t>Popup</a:t>
            </a:r>
          </a:p>
          <a:p>
            <a:pPr marL="0" indent="0" algn="just">
              <a:lnSpc>
                <a:spcPct val="120000"/>
              </a:lnSpc>
              <a:buFont typeface="+mj-lt"/>
              <a:buNone/>
              <a:defRPr/>
            </a:pPr>
            <a:r>
              <a:rPr lang="it-IT" sz="1200" b="1" dirty="0"/>
              <a:t>L’esempio di Windows XP</a:t>
            </a:r>
          </a:p>
          <a:p>
            <a:pPr marL="0" indent="0" algn="just">
              <a:lnSpc>
                <a:spcPct val="120000"/>
              </a:lnSpc>
              <a:buFont typeface="+mj-lt"/>
              <a:buNone/>
              <a:defRPr/>
            </a:pPr>
            <a:r>
              <a:rPr lang="it-IT" sz="1200" dirty="0"/>
              <a:t>Ancora oggi esistono molti computer su cui sono installati sistemi operativi non più supportati dai produttori. L'esempio più noto è quello di Windows XP, il sistema operativo più venduto della storia. Nell'aprile 2014, Microsoft ha annunciato che non avrebbe più continuato a rilasciare aggiornamenti di sicurezza per Windows XP.</a:t>
            </a:r>
          </a:p>
          <a:p>
            <a:pPr marL="0" indent="0" algn="just">
              <a:lnSpc>
                <a:spcPct val="120000"/>
              </a:lnSpc>
              <a:buFont typeface="+mj-lt"/>
              <a:buNone/>
              <a:defRPr/>
            </a:pPr>
            <a:r>
              <a:rPr lang="it-IT" sz="1200" dirty="0"/>
              <a:t>La fine dell'era XP è stata piuttosto preoccupante dal punto di vista della sicurezza. Ad aprile 2014 infatti la quota di mercato detenuta da Windows XP era stimata in poco meno di un terzo di tutti i computer connessi a internet. Sebbene gli sforzi fatti da Microsoft per comunicare agli utenti l'imminente vulnerabilità del sistema, invitandoli ad aggiornare o a sostituire del tutto i loro vecchi computer, non tutti, anzi pochi, decisero allora di aggiornare i loro dispositivi.</a:t>
            </a:r>
          </a:p>
          <a:p>
            <a:pPr marL="0" indent="0" algn="just">
              <a:lnSpc>
                <a:spcPct val="120000"/>
              </a:lnSpc>
              <a:buFont typeface="+mj-lt"/>
              <a:buNone/>
              <a:defRPr/>
            </a:pPr>
            <a:endParaRPr lang="it-IT" sz="1200"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t>11</a:t>
            </a:fld>
            <a:endParaRPr lang="it-IT"/>
          </a:p>
        </p:txBody>
      </p:sp>
    </p:spTree>
    <p:extLst>
      <p:ext uri="{BB962C8B-B14F-4D97-AF65-F5344CB8AC3E}">
        <p14:creationId xmlns:p14="http://schemas.microsoft.com/office/powerpoint/2010/main" val="1008533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Per questi motivi legati alla sicurezza di tutti gli utenti, professionali e non, </a:t>
            </a:r>
          </a:p>
          <a:p>
            <a:pPr marL="228600" indent="-228600" algn="just">
              <a:lnSpc>
                <a:spcPct val="120000"/>
              </a:lnSpc>
              <a:buFont typeface="+mj-lt"/>
              <a:buAutoNum type="arabicPeriod"/>
              <a:defRPr/>
            </a:pPr>
            <a:r>
              <a:rPr lang="it-IT" sz="1200" dirty="0"/>
              <a:t>si dovrebbe immediatamente aggiornare qualsiasi macchina che utilizza ancora sistemi operativi non più supportati, </a:t>
            </a:r>
          </a:p>
          <a:p>
            <a:pPr marL="228600" indent="-228600" algn="just">
              <a:lnSpc>
                <a:spcPct val="120000"/>
              </a:lnSpc>
              <a:buFont typeface="+mj-lt"/>
              <a:buAutoNum type="arabicPeriod"/>
              <a:defRPr/>
            </a:pPr>
            <a:r>
              <a:rPr lang="it-IT" sz="1200" dirty="0"/>
              <a:t>ed evitare di utilizzare per qualsiasi scopo computer simili, che alle volte si trovano ancora in spazi pubblici o in casa. </a:t>
            </a:r>
          </a:p>
          <a:p>
            <a:pPr marL="228600" indent="-228600" algn="just">
              <a:lnSpc>
                <a:spcPct val="120000"/>
              </a:lnSpc>
              <a:buFont typeface="+mj-lt"/>
              <a:buAutoNum type="arabicPeriod"/>
              <a:defRPr/>
            </a:pPr>
            <a:r>
              <a:rPr lang="it-IT" sz="1200" dirty="0"/>
              <a:t>Oltre ai sistemi operativi, tutti gli altri programmi caricati sui device devono essere tenuti aggiornati per mantenere un elevato livello di sicurezza. Non solo </a:t>
            </a:r>
            <a:r>
              <a:rPr lang="it-IT" sz="1200" dirty="0" smtClean="0"/>
              <a:t>i plug-in </a:t>
            </a:r>
            <a:r>
              <a:rPr lang="it-IT" sz="1200" dirty="0"/>
              <a:t>dei browser, ma anche i software possono essere usati come canali per condurre attacchi da parte degli hacker.</a:t>
            </a:r>
          </a:p>
          <a:p>
            <a:pPr marL="228600" indent="-228600" algn="just">
              <a:lnSpc>
                <a:spcPct val="120000"/>
              </a:lnSpc>
              <a:buFont typeface="+mj-lt"/>
              <a:buAutoNum type="arabicPeriod"/>
              <a:defRPr/>
            </a:pPr>
            <a:r>
              <a:rPr lang="it-IT" sz="1200" dirty="0"/>
              <a:t>Gli utenti, inoltre, possono usufruire dell'opzione di aggiornamento automatico in tutti i moderni sistemi operativi per scaricare automaticamente i nuovi aggiornamenti quando questi vengono resi disponibili.</a:t>
            </a:r>
          </a:p>
          <a:p>
            <a:pPr marL="228600" indent="-228600" algn="just">
              <a:lnSpc>
                <a:spcPct val="120000"/>
              </a:lnSpc>
              <a:buFont typeface="+mj-lt"/>
              <a:buAutoNum type="arabicPeriod"/>
              <a:defRPr/>
            </a:pPr>
            <a:r>
              <a:rPr lang="it-IT" sz="1200" dirty="0"/>
              <a:t>Se un dispositivo è abbastanza vecchio da non supportare più gli aggiornamenti software o non è compatibile con il nuovo sistema operativo, può essere utile prendere in considerazione l'alternativa di investire in un nuovo dispositivo.</a:t>
            </a:r>
          </a:p>
          <a:p>
            <a:pPr marL="228600" indent="-228600" algn="just">
              <a:lnSpc>
                <a:spcPct val="120000"/>
              </a:lnSpc>
              <a:buFont typeface="+mj-lt"/>
              <a:buAutoNum type="arabicPeriod"/>
              <a:defRPr/>
            </a:pPr>
            <a:endParaRPr lang="it-IT" sz="1200" dirty="0"/>
          </a:p>
          <a:p>
            <a:pPr marL="228600" indent="-228600" algn="just">
              <a:lnSpc>
                <a:spcPct val="120000"/>
              </a:lnSpc>
              <a:buFont typeface="+mj-lt"/>
              <a:buAutoNum type="arabicPeriod"/>
              <a:defRPr/>
            </a:pPr>
            <a:endParaRPr lang="it-IT" sz="1200"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t>12</a:t>
            </a:fld>
            <a:endParaRPr lang="it-IT"/>
          </a:p>
        </p:txBody>
      </p:sp>
    </p:spTree>
    <p:extLst>
      <p:ext uri="{BB962C8B-B14F-4D97-AF65-F5344CB8AC3E}">
        <p14:creationId xmlns:p14="http://schemas.microsoft.com/office/powerpoint/2010/main" val="1375107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Bene, andiamo a fare il punto con il nostro esperto. Clicca sulle domande e scopri le risposte.</a:t>
            </a:r>
          </a:p>
          <a:p>
            <a:endParaRPr lang="it-IT"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5344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AUDIO:</a:t>
            </a:r>
          </a:p>
          <a:p>
            <a:r>
              <a:rPr lang="en-US" dirty="0"/>
              <a:t>Ora</a:t>
            </a:r>
            <a:r>
              <a:rPr lang="en-US" baseline="0" dirty="0"/>
              <a:t> </a:t>
            </a:r>
            <a:r>
              <a:rPr lang="en-US" baseline="0" dirty="0" err="1"/>
              <a:t>fermati</a:t>
            </a:r>
            <a:r>
              <a:rPr lang="en-US" baseline="0" dirty="0"/>
              <a:t> un secondo e </a:t>
            </a:r>
            <a:r>
              <a:rPr lang="en-US" baseline="0" dirty="0" err="1"/>
              <a:t>prova</a:t>
            </a:r>
            <a:r>
              <a:rPr lang="en-US" baseline="0" dirty="0"/>
              <a:t> a </a:t>
            </a:r>
            <a:r>
              <a:rPr lang="en-US" baseline="0" dirty="0" err="1"/>
              <a:t>rispondere</a:t>
            </a:r>
            <a:r>
              <a:rPr lang="en-US" baseline="0" dirty="0"/>
              <a:t>!</a:t>
            </a:r>
          </a:p>
          <a:p>
            <a:endParaRPr lang="en-US" baseline="0" dirty="0"/>
          </a:p>
          <a:p>
            <a:r>
              <a:rPr lang="en-US" baseline="0" dirty="0"/>
              <a:t>Feedback</a:t>
            </a:r>
          </a:p>
          <a:p>
            <a:pPr marL="0" marR="0" lvl="0" indent="0" algn="l" defTabSz="685800" rtl="0" eaLnBrk="1" fontAlgn="auto" latinLnBrk="0" hangingPunct="1">
              <a:lnSpc>
                <a:spcPct val="100000"/>
              </a:lnSpc>
              <a:spcBef>
                <a:spcPts val="0"/>
              </a:spcBef>
              <a:spcAft>
                <a:spcPts val="0"/>
              </a:spcAft>
              <a:buClrTx/>
              <a:buSzTx/>
              <a:buFontTx/>
              <a:buNone/>
              <a:tabLst/>
              <a:defRPr/>
            </a:pPr>
            <a:r>
              <a:rPr lang="en-US" baseline="0" dirty="0" err="1"/>
              <a:t>Esatto</a:t>
            </a:r>
            <a:r>
              <a:rPr lang="en-US" baseline="0" dirty="0"/>
              <a:t>/Non </a:t>
            </a:r>
            <a:r>
              <a:rPr lang="en-US" baseline="0" dirty="0" err="1"/>
              <a:t>esatto</a:t>
            </a:r>
            <a:r>
              <a:rPr lang="en-US" baseline="0" dirty="0"/>
              <a:t>! </a:t>
            </a:r>
            <a:r>
              <a:rPr lang="it-IT" baseline="0" dirty="0"/>
              <a:t>Il Bluetooth è un protocollo wireless sviluppato per la comunicazione a corto raggio tra dispositivi dotati della stessa tecnologia.</a:t>
            </a:r>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t>14</a:t>
            </a:fld>
            <a:endParaRPr lang="it-IT"/>
          </a:p>
        </p:txBody>
      </p:sp>
    </p:spTree>
    <p:extLst>
      <p:ext uri="{BB962C8B-B14F-4D97-AF65-F5344CB8AC3E}">
        <p14:creationId xmlns:p14="http://schemas.microsoft.com/office/powerpoint/2010/main" val="3129373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buFont typeface="+mj-lt"/>
              <a:buAutoNum type="arabicPeriod"/>
            </a:pPr>
            <a:r>
              <a:rPr lang="it-IT" sz="1200" b="0" i="0" u="none" strike="noStrike" kern="1200" dirty="0">
                <a:solidFill>
                  <a:schemeClr val="tx1"/>
                </a:solidFill>
                <a:effectLst/>
                <a:latin typeface="+mn-lt"/>
                <a:ea typeface="+mn-ea"/>
                <a:cs typeface="+mn-cs"/>
              </a:rPr>
              <a:t>Con il diffondersi del fenomeno della </a:t>
            </a:r>
            <a:r>
              <a:rPr lang="it-IT" sz="1200" b="0" i="0" u="none" strike="noStrike" kern="1200" dirty="0" err="1">
                <a:solidFill>
                  <a:schemeClr val="tx1"/>
                </a:solidFill>
                <a:effectLst/>
                <a:latin typeface="+mn-lt"/>
                <a:ea typeface="+mn-ea"/>
                <a:cs typeface="+mn-cs"/>
              </a:rPr>
              <a:t>mobility</a:t>
            </a:r>
            <a:r>
              <a:rPr lang="it-IT" sz="1200" b="0" i="0" u="none" strike="noStrike" kern="1200" dirty="0">
                <a:solidFill>
                  <a:schemeClr val="tx1"/>
                </a:solidFill>
                <a:effectLst/>
                <a:latin typeface="+mn-lt"/>
                <a:ea typeface="+mn-ea"/>
                <a:cs typeface="+mn-cs"/>
              </a:rPr>
              <a:t>, sempre più persone diventano un inconsapevole bersaglio di una miriade di attività illecite.</a:t>
            </a:r>
          </a:p>
          <a:p>
            <a:pPr marL="228600" indent="-228600">
              <a:buFont typeface="+mj-lt"/>
              <a:buAutoNum type="arabicPeriod"/>
            </a:pPr>
            <a:r>
              <a:rPr lang="it-IT" sz="1200" b="0" i="0" u="none" strike="noStrike" kern="1200" dirty="0">
                <a:solidFill>
                  <a:schemeClr val="tx1"/>
                </a:solidFill>
                <a:effectLst/>
                <a:latin typeface="+mn-lt"/>
                <a:ea typeface="+mn-ea"/>
                <a:cs typeface="+mn-cs"/>
              </a:rPr>
              <a:t>Essere consapevoli di queste vulnerabilità è diventato un aspetto fondamentale per il corretto uso dei nostri device.</a:t>
            </a:r>
          </a:p>
          <a:p>
            <a:pPr marL="228600" indent="-228600">
              <a:buFont typeface="+mj-lt"/>
              <a:buAutoNum type="arabicPeriod"/>
            </a:pPr>
            <a:r>
              <a:rPr lang="it-IT" sz="1200" b="0" i="0" u="none" strike="noStrike" kern="1200" dirty="0">
                <a:solidFill>
                  <a:schemeClr val="tx1"/>
                </a:solidFill>
                <a:effectLst/>
                <a:latin typeface="+mn-lt"/>
                <a:ea typeface="+mn-ea"/>
                <a:cs typeface="+mn-cs"/>
              </a:rPr>
              <a:t>Infatti, il furto di dati </a:t>
            </a:r>
            <a:r>
              <a:rPr lang="it-IT" sz="1200" b="0" i="0" u="none" strike="noStrike" kern="1200">
                <a:solidFill>
                  <a:schemeClr val="tx1"/>
                </a:solidFill>
                <a:effectLst/>
                <a:latin typeface="+mn-lt"/>
                <a:ea typeface="+mn-ea"/>
                <a:cs typeface="+mn-cs"/>
              </a:rPr>
              <a:t>sensibili o </a:t>
            </a:r>
            <a:r>
              <a:rPr lang="it-IT" sz="1200" b="0" i="0" u="none" strike="noStrike" kern="1200" dirty="0">
                <a:solidFill>
                  <a:schemeClr val="tx1"/>
                </a:solidFill>
                <a:effectLst/>
                <a:latin typeface="+mn-lt"/>
                <a:ea typeface="+mn-ea"/>
                <a:cs typeface="+mn-cs"/>
              </a:rPr>
              <a:t>l’appropriazione di identità digitali, sono solo alcune delle attività che possono essere compiute da virus e malware.</a:t>
            </a:r>
          </a:p>
          <a:p>
            <a:pPr marL="228600" indent="-228600">
              <a:buFont typeface="+mj-lt"/>
              <a:buAutoNum type="arabicPeriod"/>
            </a:pPr>
            <a:r>
              <a:rPr lang="it-IT" sz="1200" b="0" i="0" u="none" strike="noStrike" kern="1200" dirty="0">
                <a:solidFill>
                  <a:schemeClr val="tx1"/>
                </a:solidFill>
                <a:effectLst/>
                <a:latin typeface="+mn-lt"/>
                <a:ea typeface="+mn-ea"/>
                <a:cs typeface="+mn-cs"/>
              </a:rPr>
              <a:t>Conoscere tutte le potenzialità e i pericoli legati all’uso di questi dispositivi può risparmiarci molte brutte sorprese.</a:t>
            </a:r>
          </a:p>
          <a:p>
            <a:pPr marL="228600" indent="-228600">
              <a:buFont typeface="+mj-lt"/>
              <a:buAutoNum type="arabicPeriod"/>
            </a:pPr>
            <a:r>
              <a:rPr lang="it-IT" dirty="0"/>
              <a:t>Fai clic sulle foto per scoprire gli argomenti che andremo a trattare nelle prossime pagine! </a:t>
            </a:r>
          </a:p>
          <a:p>
            <a:pPr marL="228600" indent="-228600">
              <a:buFont typeface="+mj-lt"/>
              <a:buAutoNum type="arabicPeriod"/>
            </a:pPr>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t>2</a:t>
            </a:fld>
            <a:endParaRPr lang="it-IT"/>
          </a:p>
        </p:txBody>
      </p:sp>
    </p:spTree>
    <p:extLst>
      <p:ext uri="{BB962C8B-B14F-4D97-AF65-F5344CB8AC3E}">
        <p14:creationId xmlns:p14="http://schemas.microsoft.com/office/powerpoint/2010/main" val="3558491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Nell'epoca in cui viviamo, il telefono non è solamente un oggetto per effettuare chiamate, </a:t>
            </a:r>
          </a:p>
          <a:p>
            <a:pPr marL="228600" indent="-228600" algn="just">
              <a:lnSpc>
                <a:spcPct val="120000"/>
              </a:lnSpc>
              <a:buFont typeface="+mj-lt"/>
              <a:buAutoNum type="arabicPeriod"/>
              <a:defRPr/>
            </a:pPr>
            <a:r>
              <a:rPr lang="it-IT" sz="1200" dirty="0"/>
              <a:t>ma anzi, svolge funzioni al pari di un vero personal computer.</a:t>
            </a:r>
          </a:p>
          <a:p>
            <a:pPr marL="228600" indent="-228600" algn="just">
              <a:lnSpc>
                <a:spcPct val="120000"/>
              </a:lnSpc>
              <a:buFont typeface="+mj-lt"/>
              <a:buAutoNum type="arabicPeriod"/>
              <a:defRPr/>
            </a:pPr>
            <a:r>
              <a:rPr lang="it-IT" sz="1200" dirty="0"/>
              <a:t>Questo però, aumenta la nostra vulnerabilità alle potenziali minacce derivanti da un uso improprio di questi dispositivi.</a:t>
            </a:r>
          </a:p>
          <a:p>
            <a:pPr marL="228600" indent="-228600" algn="just">
              <a:lnSpc>
                <a:spcPct val="120000"/>
              </a:lnSpc>
              <a:buFont typeface="+mj-lt"/>
              <a:buAutoNum type="arabicPeriod"/>
              <a:defRPr/>
            </a:pPr>
            <a:r>
              <a:rPr lang="it-IT" sz="1200" dirty="0"/>
              <a:t>Ogni giorno ognuno di noi memorizza sui propri dispositivi mobili un'ampia varietà di dati sensibili. </a:t>
            </a:r>
          </a:p>
          <a:p>
            <a:pPr marL="228600" indent="-228600" algn="just">
              <a:lnSpc>
                <a:spcPct val="120000"/>
              </a:lnSpc>
              <a:buFont typeface="+mj-lt"/>
              <a:buAutoNum type="arabicPeriod"/>
              <a:defRPr/>
            </a:pPr>
            <a:r>
              <a:rPr lang="it-IT" sz="1200" dirty="0"/>
              <a:t>Ne deriva che la perdita dei dati memorizzati sul dispositivo è sostanzialmente più grave, da un punto di vista economico e reputazionale, della perdita del dispositivo stesso.</a:t>
            </a:r>
          </a:p>
          <a:p>
            <a:pPr marL="228600" indent="-228600" algn="just">
              <a:lnSpc>
                <a:spcPct val="120000"/>
              </a:lnSpc>
              <a:buFont typeface="+mj-lt"/>
              <a:buAutoNum type="arabicPeriod"/>
              <a:defRPr/>
            </a:pPr>
            <a:r>
              <a:rPr lang="it-IT" sz="1200" dirty="0"/>
              <a:t>Alla luce di questa potenziale vulnerabilità, tutti gli utenti di smartphone o tablet dovrebbero eseguire con regolarità alcune operazioni di base per proteggere sé stessi e i dati in essi contenuti. </a:t>
            </a:r>
          </a:p>
        </p:txBody>
      </p:sp>
      <p:sp>
        <p:nvSpPr>
          <p:cNvPr id="4" name="Segnaposto numero diapositiva 3"/>
          <p:cNvSpPr>
            <a:spLocks noGrp="1"/>
          </p:cNvSpPr>
          <p:nvPr>
            <p:ph type="sldNum" sz="quarter" idx="10"/>
          </p:nvPr>
        </p:nvSpPr>
        <p:spPr/>
        <p:txBody>
          <a:bodyPr/>
          <a:lstStyle/>
          <a:p>
            <a:fld id="{676BEB06-CD59-4FDF-9C41-A98B09EE3869}" type="slidenum">
              <a:rPr lang="it-IT" smtClean="0"/>
              <a:t>3</a:t>
            </a:fld>
            <a:endParaRPr lang="it-IT"/>
          </a:p>
        </p:txBody>
      </p:sp>
    </p:spTree>
    <p:extLst>
      <p:ext uri="{BB962C8B-B14F-4D97-AF65-F5344CB8AC3E}">
        <p14:creationId xmlns:p14="http://schemas.microsoft.com/office/powerpoint/2010/main" val="1518540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lang="it-IT" sz="1200" dirty="0"/>
              <a:t>Prima di tutto, l'operazione di sicurezza base di tutti i dispositivi mobili, è l'uso di una forma di protezione ogni volta che il telefono deve essere sbloccato. </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lang="it-IT" sz="1200" dirty="0"/>
              <a:t>Tutti gli smartphone forniscono agli utenti </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lang="it-IT" sz="1200" dirty="0"/>
              <a:t>sia opzioni di sicurezza semplici, con codici numerici a 4 cifre, dove è relativamente facile, per un malintenzionato, individuare la sequenza dei tasti numerici premuti osservando anche solo il movimento delle dita;</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lang="it-IT" sz="1200" dirty="0"/>
              <a:t>sia opzioni più complesse, come password alfanumeriche di lunghezza variabile la cui identificazione è più problematica.</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lang="it-IT" sz="1200" dirty="0"/>
              <a:t>Come per qualsiasi altra password, occorre anche in questo caso utilizzare il buon senso per la protezione del proprio dispositivo.</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lang="it-IT" sz="1200" dirty="0"/>
              <a:t>Mai usare il proprio nome o la propria data di nascita, </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lang="it-IT" sz="1200" dirty="0"/>
              <a:t>così come sconsigliato è l'utilizzo di altri dati personali o qualsiasi informazione pubblicamente disponibile online, che possa essere collegata direttamente a noi.</a:t>
            </a:r>
          </a:p>
          <a:p>
            <a:pPr algn="just">
              <a:lnSpc>
                <a:spcPct val="120000"/>
              </a:lnSpc>
              <a:defRPr/>
            </a:pPr>
            <a:endParaRPr lang="it-IT" sz="1200" dirty="0"/>
          </a:p>
          <a:p>
            <a:pPr algn="just">
              <a:lnSpc>
                <a:spcPct val="120000"/>
              </a:lnSpc>
              <a:defRPr/>
            </a:pPr>
            <a:r>
              <a:rPr lang="it-IT" sz="1200" dirty="0"/>
              <a:t>Popup</a:t>
            </a:r>
          </a:p>
          <a:p>
            <a:pPr algn="just">
              <a:lnSpc>
                <a:spcPct val="120000"/>
              </a:lnSpc>
              <a:defRPr/>
            </a:pPr>
            <a:r>
              <a:rPr lang="it-IT" sz="1200" b="1" dirty="0"/>
              <a:t>L’attitudine alla protezione</a:t>
            </a:r>
          </a:p>
          <a:p>
            <a:pPr marL="0" marR="0" lvl="0" indent="0" algn="just" defTabSz="914400" rtl="0" eaLnBrk="1" fontAlgn="auto" latinLnBrk="0" hangingPunct="1">
              <a:lnSpc>
                <a:spcPct val="120000"/>
              </a:lnSpc>
              <a:spcBef>
                <a:spcPts val="0"/>
              </a:spcBef>
              <a:spcAft>
                <a:spcPts val="0"/>
              </a:spcAft>
              <a:buClrTx/>
              <a:buSzTx/>
              <a:buFontTx/>
              <a:buNone/>
              <a:tabLst/>
              <a:defRPr/>
            </a:pPr>
            <a:r>
              <a:rPr lang="it-IT" sz="1200" dirty="0"/>
              <a:t>Sebbene sia quasi da non credere, uno studio di Consumer Reports del 2014 afferma come solo il 54% degli utenti americani utilizza un qualsiasi tipo di protezione sui propri dispositivi mobili. Risultati leggermente migliori vengono proposti in uno studio successivo del 2016, dal quale si evince che circa un americano su tre non utilizza nessuna forma di protezione di sblocco dei propri device.</a:t>
            </a:r>
          </a:p>
          <a:p>
            <a:pPr algn="just">
              <a:lnSpc>
                <a:spcPct val="120000"/>
              </a:lnSpc>
              <a:defRPr/>
            </a:pPr>
            <a:endParaRPr lang="it-IT" sz="1200" dirty="0"/>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endParaRPr lang="it-IT" sz="1200"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t>4</a:t>
            </a:fld>
            <a:endParaRPr lang="it-IT"/>
          </a:p>
        </p:txBody>
      </p:sp>
    </p:spTree>
    <p:extLst>
      <p:ext uri="{BB962C8B-B14F-4D97-AF65-F5344CB8AC3E}">
        <p14:creationId xmlns:p14="http://schemas.microsoft.com/office/powerpoint/2010/main" val="3040847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Inoltre è buona regola </a:t>
            </a:r>
          </a:p>
          <a:p>
            <a:pPr marL="228600" indent="-228600" algn="just">
              <a:lnSpc>
                <a:spcPct val="120000"/>
              </a:lnSpc>
              <a:buFont typeface="+mj-lt"/>
              <a:buAutoNum type="arabicPeriod"/>
              <a:defRPr/>
            </a:pPr>
            <a:r>
              <a:rPr lang="it-IT" sz="1200" dirty="0"/>
              <a:t>non comunicare il proprio pin o la propria password a nessun soggetto, inclusi il partner ed i familiari. </a:t>
            </a:r>
          </a:p>
          <a:p>
            <a:pPr marL="228600" indent="-228600" algn="just">
              <a:lnSpc>
                <a:spcPct val="120000"/>
              </a:lnSpc>
              <a:buFont typeface="+mj-lt"/>
              <a:buAutoNum type="arabicPeriod"/>
              <a:defRPr/>
            </a:pPr>
            <a:r>
              <a:rPr lang="it-IT" sz="1200" dirty="0"/>
              <a:t>Anche se siamo legati alle nostre abitudini, cambiare il pin e la password con regolarità è certamente di aiuto, in quanto nel tempo le macchie sullo schermo potrebbero rivelare lo schema di sblocco del dispositivo. </a:t>
            </a:r>
          </a:p>
          <a:p>
            <a:pPr marL="228600" indent="-228600" algn="just">
              <a:lnSpc>
                <a:spcPct val="120000"/>
              </a:lnSpc>
              <a:buFont typeface="+mj-lt"/>
              <a:buAutoNum type="arabicPeriod"/>
              <a:defRPr/>
            </a:pPr>
            <a:r>
              <a:rPr lang="it-IT" sz="1200" dirty="0"/>
              <a:t>I dati memorizzati su telefoni sbloccati sono vulnerabili se il dispositivo viene rubato. Per disattivare questa vulnerabilità, gli utenti dovrebbero bloccare automaticamente il device dopo un periodo di inattività di massimo cinque minuti.</a:t>
            </a:r>
          </a:p>
          <a:p>
            <a:pPr marL="228600" indent="-228600" algn="just">
              <a:lnSpc>
                <a:spcPct val="120000"/>
              </a:lnSpc>
              <a:buFont typeface="+mj-lt"/>
              <a:buAutoNum type="arabicPeriod"/>
              <a:defRPr/>
            </a:pPr>
            <a:r>
              <a:rPr lang="it-IT" sz="1200" dirty="0"/>
              <a:t>A maggior tutela della propria privacy, inoltre, è possibile limitare le notifiche visualizzabili sulla schermata di blocco.</a:t>
            </a:r>
          </a:p>
          <a:p>
            <a:pPr marL="228600" indent="-228600" algn="just">
              <a:lnSpc>
                <a:spcPct val="120000"/>
              </a:lnSpc>
              <a:buFont typeface="+mj-lt"/>
              <a:buAutoNum type="arabicPeriod"/>
              <a:defRPr/>
            </a:pPr>
            <a:r>
              <a:rPr lang="it-IT" sz="1200" dirty="0"/>
              <a:t>Gli utenti possono anche scegliere una protezione maggiore, attivando un'opzione che cancelli i dati memorizzati sul proprio telefono dopo un determinato numero di tentativi di accesso errati.</a:t>
            </a:r>
          </a:p>
          <a:p>
            <a:pPr marL="228600" indent="-228600" algn="just">
              <a:lnSpc>
                <a:spcPct val="120000"/>
              </a:lnSpc>
              <a:buFont typeface="+mj-lt"/>
              <a:buAutoNum type="arabicPeriod"/>
              <a:defRPr/>
            </a:pPr>
            <a:r>
              <a:rPr lang="it-IT" sz="1200" dirty="0"/>
              <a:t>Infine, gli utenti possono abilitare un'impostazione, che consenta loro di geolocalizzare i device in caso di smarrimento o furto.</a:t>
            </a:r>
          </a:p>
          <a:p>
            <a:pPr marL="228600" indent="-228600" algn="just">
              <a:lnSpc>
                <a:spcPct val="120000"/>
              </a:lnSpc>
              <a:buFont typeface="+mj-lt"/>
              <a:buAutoNum type="arabicPeriod"/>
              <a:defRPr/>
            </a:pPr>
            <a:endParaRPr lang="it-IT" sz="1200" dirty="0"/>
          </a:p>
          <a:p>
            <a:pPr marL="0" indent="0" algn="just">
              <a:lnSpc>
                <a:spcPct val="120000"/>
              </a:lnSpc>
              <a:buFont typeface="+mj-lt"/>
              <a:buNone/>
              <a:defRPr/>
            </a:pPr>
            <a:r>
              <a:rPr lang="it-IT" sz="1200" dirty="0"/>
              <a:t>Popup</a:t>
            </a:r>
          </a:p>
          <a:p>
            <a:pPr marL="0" indent="0" algn="just">
              <a:lnSpc>
                <a:spcPct val="120000"/>
              </a:lnSpc>
              <a:buFont typeface="+mj-lt"/>
              <a:buNone/>
              <a:defRPr/>
            </a:pPr>
            <a:r>
              <a:rPr lang="it-IT" sz="1200" b="1" dirty="0"/>
              <a:t>Le impostazioni di geolocalizzazione</a:t>
            </a:r>
          </a:p>
          <a:p>
            <a:pPr marL="0" indent="0" algn="just">
              <a:lnSpc>
                <a:spcPct val="120000"/>
              </a:lnSpc>
              <a:buFont typeface="+mj-lt"/>
              <a:buNone/>
              <a:defRPr/>
            </a:pPr>
            <a:r>
              <a:rPr lang="it-IT" sz="1200" dirty="0"/>
              <a:t>Queste impostazioni consentono agli utenti non solo di geolocalizzare il proprio dispositivo su una mappa, ma anche di bloccarlo con un pin, farlo squillare, far suonare un allarme, visualizzare un messaggio e, da ultimo, cancellare da remoto i dati contenuti nel dispositivo. Queste funzioni sono attive solo se il dispositivo è acceso ed è connesso a una rete cellulare o wireless. </a:t>
            </a:r>
          </a:p>
          <a:p>
            <a:pPr marL="0" indent="0" algn="just">
              <a:lnSpc>
                <a:spcPct val="120000"/>
              </a:lnSpc>
              <a:buFont typeface="+mj-lt"/>
              <a:buNone/>
              <a:defRPr/>
            </a:pPr>
            <a:endParaRPr lang="it-IT" sz="1200" dirty="0"/>
          </a:p>
          <a:p>
            <a:pPr marL="228600" indent="-228600" algn="just">
              <a:lnSpc>
                <a:spcPct val="120000"/>
              </a:lnSpc>
              <a:buFont typeface="+mj-lt"/>
              <a:buAutoNum type="arabicPeriod"/>
              <a:defRPr/>
            </a:pPr>
            <a:endParaRPr lang="it-IT" sz="1200"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t>5</a:t>
            </a:fld>
            <a:endParaRPr lang="it-IT"/>
          </a:p>
        </p:txBody>
      </p:sp>
    </p:spTree>
    <p:extLst>
      <p:ext uri="{BB962C8B-B14F-4D97-AF65-F5344CB8AC3E}">
        <p14:creationId xmlns:p14="http://schemas.microsoft.com/office/powerpoint/2010/main" val="2225657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Sono noti i problemi legati all'utilizzo di reti wireless di origine dubbia; </a:t>
            </a:r>
          </a:p>
          <a:p>
            <a:pPr marL="228600" indent="-228600" algn="just">
              <a:lnSpc>
                <a:spcPct val="120000"/>
              </a:lnSpc>
              <a:buFont typeface="+mj-lt"/>
              <a:buAutoNum type="arabicPeriod"/>
              <a:defRPr/>
            </a:pPr>
            <a:r>
              <a:rPr lang="it-IT" sz="1200" dirty="0"/>
              <a:t>tali rischi sono ampliati dall'utilizzo di device portatili che per default si connettono a reti aperte senza il preventivo consenso dei proprietari. </a:t>
            </a:r>
          </a:p>
          <a:p>
            <a:pPr marL="228600" indent="-228600" algn="just">
              <a:lnSpc>
                <a:spcPct val="120000"/>
              </a:lnSpc>
              <a:buFont typeface="+mj-lt"/>
              <a:buAutoNum type="arabicPeriod"/>
              <a:defRPr/>
            </a:pPr>
            <a:r>
              <a:rPr lang="it-IT" sz="1200" dirty="0"/>
              <a:t>I pericoli associati a questa pratica di riconnessione automatica sono reali. Non esiste impedimento affinché un criminale decida di creare una rete wireless utilizzando un nome identico ad una rete aperta sicura. </a:t>
            </a:r>
          </a:p>
          <a:p>
            <a:pPr marL="228600" indent="-228600" algn="just">
              <a:lnSpc>
                <a:spcPct val="120000"/>
              </a:lnSpc>
              <a:buFont typeface="+mj-lt"/>
              <a:buAutoNum type="arabicPeriod"/>
              <a:defRPr/>
            </a:pPr>
            <a:r>
              <a:rPr lang="it-IT" sz="1200" dirty="0"/>
              <a:t>Questo escamotage può facilmente far cadere in trappola gli utenti disattenti; anche quando il telefono non viene utilizzato attivamente, infatti, le app sul telefono trasmettono e ricevono dati e credenziali. </a:t>
            </a:r>
          </a:p>
          <a:p>
            <a:pPr marL="228600" indent="-228600" algn="just">
              <a:lnSpc>
                <a:spcPct val="120000"/>
              </a:lnSpc>
              <a:buFont typeface="+mj-lt"/>
              <a:buAutoNum type="arabicPeriod"/>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Alcune semplici regole possono aiutare l'utente a proteggersi dall'acquisizione passiva dei dati. </a:t>
            </a:r>
          </a:p>
          <a:p>
            <a:pPr marL="228600" indent="-228600" algn="just">
              <a:lnSpc>
                <a:spcPct val="120000"/>
              </a:lnSpc>
              <a:buFont typeface="+mj-lt"/>
              <a:buAutoNum type="arabicPeriod"/>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Innanzitutto, è opportuno tenere sempre disattivato il </a:t>
            </a:r>
            <a:r>
              <a:rPr kumimoji="0" lang="it-IT" sz="1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wi-fi</a:t>
            </a: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su tutti i dispositivi quando non lo stiamo effettivamente utilizzando.</a:t>
            </a:r>
          </a:p>
          <a:p>
            <a:pPr marL="228600" indent="-228600" algn="just">
              <a:lnSpc>
                <a:spcPct val="120000"/>
              </a:lnSpc>
              <a:buFont typeface="+mj-lt"/>
              <a:buAutoNum type="arabicPeriod"/>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Inoltre è importante disattivare l'opzione di auto-connessione alle reti conosciute, </a:t>
            </a:r>
          </a:p>
          <a:p>
            <a:pPr marL="228600" indent="-228600" algn="just">
              <a:lnSpc>
                <a:spcPct val="120000"/>
              </a:lnSpc>
              <a:buFont typeface="+mj-lt"/>
              <a:buAutoNum type="arabicPeriod"/>
              <a:defRPr/>
            </a:pPr>
            <a:r>
              <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eliminando dalla cronologia quelle reti pubbliche che prevediamo di non utilizzare in futuro.</a:t>
            </a:r>
          </a:p>
          <a:p>
            <a:pPr marL="0" marR="0" lvl="0" indent="0" algn="just" defTabSz="914400" rtl="0" eaLnBrk="1" fontAlgn="base" latinLnBrk="0" hangingPunct="1">
              <a:lnSpc>
                <a:spcPct val="120000"/>
              </a:lnSpc>
              <a:spcBef>
                <a:spcPct val="0"/>
              </a:spcBef>
              <a:spcAft>
                <a:spcPct val="0"/>
              </a:spcAft>
              <a:buClrTx/>
              <a:buSzTx/>
              <a:buFontTx/>
              <a:buNone/>
              <a:tabLst/>
              <a:defRPr/>
            </a:pPr>
            <a:endPar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4712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Un altro canale di accesso per i malintenzionati ai nostri dispositivi mobili è la tecnologia Bluetooth, </a:t>
            </a:r>
          </a:p>
          <a:p>
            <a:pPr marL="228600" indent="-228600" algn="just">
              <a:lnSpc>
                <a:spcPct val="120000"/>
              </a:lnSpc>
              <a:buFont typeface="+mj-lt"/>
              <a:buAutoNum type="arabicPeriod"/>
              <a:defRPr/>
            </a:pPr>
            <a:r>
              <a:rPr lang="it-IT" sz="1200" dirty="0"/>
              <a:t>ossia un protocollo wireless sviluppato per la comunicazione a corto raggio tra dispositivi dotati della stessa tecnologia. </a:t>
            </a:r>
          </a:p>
          <a:p>
            <a:pPr marL="228600" indent="-228600" algn="just">
              <a:lnSpc>
                <a:spcPct val="120000"/>
              </a:lnSpc>
              <a:buFont typeface="+mj-lt"/>
              <a:buAutoNum type="arabicPeriod"/>
              <a:defRPr/>
            </a:pPr>
            <a:r>
              <a:rPr lang="it-IT" sz="1200" dirty="0"/>
              <a:t>Lo utilizziamo regolarmente in numerose occasioni: per connettere i nostri device portatili con il vivavoce in auto, </a:t>
            </a:r>
          </a:p>
          <a:p>
            <a:pPr marL="228600" indent="-228600" algn="just">
              <a:lnSpc>
                <a:spcPct val="120000"/>
              </a:lnSpc>
              <a:buFont typeface="+mj-lt"/>
              <a:buAutoNum type="arabicPeriod"/>
              <a:defRPr/>
            </a:pPr>
            <a:r>
              <a:rPr lang="it-IT" sz="1200" dirty="0"/>
              <a:t>le cuffie o uno speaker, </a:t>
            </a:r>
          </a:p>
          <a:p>
            <a:pPr marL="228600" indent="-228600" algn="just">
              <a:lnSpc>
                <a:spcPct val="120000"/>
              </a:lnSpc>
              <a:buFont typeface="+mj-lt"/>
              <a:buAutoNum type="arabicPeriod"/>
              <a:defRPr/>
            </a:pPr>
            <a:r>
              <a:rPr lang="it-IT" sz="1200" dirty="0"/>
              <a:t>oppure per far parlare tastiere e mouse wireless con il nostro computer. </a:t>
            </a:r>
          </a:p>
          <a:p>
            <a:pPr marL="228600" indent="-228600" algn="just">
              <a:lnSpc>
                <a:spcPct val="120000"/>
              </a:lnSpc>
              <a:buFont typeface="+mj-lt"/>
              <a:buAutoNum type="arabicPeriod"/>
              <a:defRPr/>
            </a:pPr>
            <a:r>
              <a:rPr lang="it-IT" sz="1200" dirty="0"/>
              <a:t>È proprio questa capacità di trasferimento dati a corto raggio che può risultare pericolosa per gli utenti inesperti.</a:t>
            </a:r>
          </a:p>
          <a:p>
            <a:pPr marL="228600" indent="-228600" algn="just">
              <a:lnSpc>
                <a:spcPct val="120000"/>
              </a:lnSpc>
              <a:buFont typeface="+mj-lt"/>
              <a:buAutoNum type="arabicPeriod"/>
              <a:defRPr/>
            </a:pPr>
            <a:r>
              <a:rPr lang="it-IT" sz="1200" dirty="0"/>
              <a:t>Come nel caso del </a:t>
            </a:r>
            <a:r>
              <a:rPr lang="it-IT" sz="1200" dirty="0" err="1"/>
              <a:t>wi-fi</a:t>
            </a:r>
            <a:r>
              <a:rPr lang="it-IT" sz="1200" dirty="0"/>
              <a:t>, è importante disattivare il Bluetooth se non è necessario che rimanga acceso, </a:t>
            </a:r>
          </a:p>
          <a:p>
            <a:pPr marL="228600" indent="-228600" algn="just">
              <a:lnSpc>
                <a:spcPct val="120000"/>
              </a:lnSpc>
              <a:buFont typeface="+mj-lt"/>
              <a:buAutoNum type="arabicPeriod"/>
              <a:defRPr/>
            </a:pPr>
            <a:r>
              <a:rPr lang="it-IT" sz="1200" dirty="0"/>
              <a:t>o quantomeno è opportuno disabilitare l'opzione di rilevamento del dispositivo da parte di altri device. Ciò renderà il nostro telefono invisibile agli altri dispositivi. </a:t>
            </a:r>
          </a:p>
          <a:p>
            <a:pPr marL="228600" indent="-228600" algn="just">
              <a:lnSpc>
                <a:spcPct val="120000"/>
              </a:lnSpc>
              <a:buFont typeface="+mj-lt"/>
              <a:buAutoNum type="arabicPeriod"/>
              <a:defRPr/>
            </a:pPr>
            <a:r>
              <a:rPr lang="it-IT" sz="1200" dirty="0"/>
              <a:t>Nel caso in cui dovessimo ricevere dei messaggi sul display, non cliccare automaticamente su "OK" o "Accetta" per avviare un trasferimento di file, se non siamo stati noi a richiederlo.</a:t>
            </a:r>
          </a:p>
          <a:p>
            <a:pPr marL="0" marR="0" lvl="0" indent="0" algn="just" defTabSz="914400" rtl="0" eaLnBrk="1" fontAlgn="base" latinLnBrk="0" hangingPunct="1">
              <a:lnSpc>
                <a:spcPct val="120000"/>
              </a:lnSpc>
              <a:spcBef>
                <a:spcPct val="0"/>
              </a:spcBef>
              <a:spcAft>
                <a:spcPct val="0"/>
              </a:spcAft>
              <a:buClrTx/>
              <a:buSzTx/>
              <a:buFontTx/>
              <a:buNone/>
              <a:tabLst/>
              <a:defRPr/>
            </a:pPr>
            <a:endPar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7723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Sebbene storicamente i malware abbiano infettato principalmente i computer, </a:t>
            </a:r>
          </a:p>
          <a:p>
            <a:pPr marL="228600" indent="-228600" algn="just">
              <a:lnSpc>
                <a:spcPct val="120000"/>
              </a:lnSpc>
              <a:buFont typeface="+mj-lt"/>
              <a:buAutoNum type="arabicPeriod"/>
              <a:defRPr/>
            </a:pPr>
            <a:r>
              <a:rPr lang="it-IT" sz="1200" dirty="0"/>
              <a:t>non sorprende che oggi questa minaccia tenda ad infettare anche smartphone e tablet. </a:t>
            </a:r>
          </a:p>
          <a:p>
            <a:pPr marL="228600" indent="-228600" algn="just">
              <a:lnSpc>
                <a:spcPct val="120000"/>
              </a:lnSpc>
              <a:buFont typeface="+mj-lt"/>
              <a:buAutoNum type="arabicPeriod"/>
              <a:defRPr/>
            </a:pPr>
            <a:r>
              <a:rPr lang="it-IT" sz="1200" dirty="0"/>
              <a:t>La diffusione di malware sui dispositivi mobili ha registrato recentemente tassi di crescita annuali a tre cifre!</a:t>
            </a:r>
          </a:p>
          <a:p>
            <a:pPr marL="228600" indent="-228600" algn="just">
              <a:lnSpc>
                <a:spcPct val="120000"/>
              </a:lnSpc>
              <a:buFont typeface="+mj-lt"/>
              <a:buAutoNum type="arabicPeriod"/>
              <a:defRPr/>
            </a:pPr>
            <a:r>
              <a:rPr lang="it-IT" sz="1200" dirty="0"/>
              <a:t>Sfruttando infatti la popolarità di alcune app, gli hacker cercano di emularle, </a:t>
            </a:r>
          </a:p>
          <a:p>
            <a:pPr marL="228600" indent="-228600" algn="just">
              <a:lnSpc>
                <a:spcPct val="120000"/>
              </a:lnSpc>
              <a:buFont typeface="+mj-lt"/>
              <a:buAutoNum type="arabicPeriod"/>
              <a:defRPr/>
            </a:pPr>
            <a:r>
              <a:rPr lang="it-IT" sz="1200" dirty="0"/>
              <a:t>includendo in esse varianti di codici maligno, per indurre gli utenti a scaricare i loro programmi. </a:t>
            </a:r>
          </a:p>
          <a:p>
            <a:pPr marL="228600" indent="-228600" algn="just">
              <a:lnSpc>
                <a:spcPct val="120000"/>
              </a:lnSpc>
              <a:buFont typeface="+mj-lt"/>
              <a:buAutoNum type="arabicPeriod"/>
              <a:defRPr/>
            </a:pPr>
            <a:r>
              <a:rPr lang="it-IT" sz="1200" dirty="0"/>
              <a:t>La piattaforma mobile più colpita sembra essere quella Android, in quanto maggiormente aperta nei confronti degli sviluppatori. </a:t>
            </a:r>
          </a:p>
          <a:p>
            <a:pPr marL="228600" indent="-228600" algn="just">
              <a:lnSpc>
                <a:spcPct val="120000"/>
              </a:lnSpc>
              <a:buFont typeface="+mj-lt"/>
              <a:buAutoNum type="arabicPeriod"/>
              <a:defRPr/>
            </a:pPr>
            <a:r>
              <a:rPr lang="it-IT" sz="1200" dirty="0"/>
              <a:t>La maggior parte di questo software corrotto proviene da app store di terze parti e non dai market place ufficiali dei produttori, che utilizzano invece regole e criteri di screening per rilevare l'eventuale presenza di codici infetti nelle app da loro proposte. </a:t>
            </a:r>
          </a:p>
          <a:p>
            <a:pPr marL="228600" indent="-228600" algn="just">
              <a:lnSpc>
                <a:spcPct val="120000"/>
              </a:lnSpc>
              <a:buFont typeface="+mj-lt"/>
              <a:buAutoNum type="arabicPeriod"/>
              <a:defRPr/>
            </a:pPr>
            <a:r>
              <a:rPr lang="it-IT" sz="1200" dirty="0"/>
              <a:t>Un modo efficace per evitare queste trappole è quindi quello di utilizzare sempre il canale ufficiale di download delle applicazioni, senza cercare scorciatoie per risparmiare magari sul costo del prodotto.</a:t>
            </a:r>
          </a:p>
          <a:p>
            <a:pPr marL="228600" indent="-228600" algn="just">
              <a:lnSpc>
                <a:spcPct val="120000"/>
              </a:lnSpc>
              <a:buFont typeface="+mj-lt"/>
              <a:buAutoNum type="arabicPeriod"/>
              <a:defRPr/>
            </a:pPr>
            <a:endParaRPr lang="it-IT" sz="1200" dirty="0"/>
          </a:p>
          <a:p>
            <a:pPr marL="0" indent="0" algn="just">
              <a:lnSpc>
                <a:spcPct val="120000"/>
              </a:lnSpc>
              <a:buFont typeface="+mj-lt"/>
              <a:buNone/>
              <a:defRPr/>
            </a:pPr>
            <a:r>
              <a:rPr lang="it-IT" sz="1200" dirty="0"/>
              <a:t>Popup</a:t>
            </a:r>
          </a:p>
          <a:p>
            <a:pPr marL="0" indent="0" algn="just">
              <a:lnSpc>
                <a:spcPct val="120000"/>
              </a:lnSpc>
              <a:buFont typeface="+mj-lt"/>
              <a:buNone/>
              <a:defRPr/>
            </a:pPr>
            <a:r>
              <a:rPr lang="it-IT" sz="1200" b="1" dirty="0"/>
              <a:t>Difendersi dai malware per dispositivi mobili</a:t>
            </a:r>
          </a:p>
          <a:p>
            <a:pPr marL="0" marR="0" lvl="0" indent="0" algn="just" defTabSz="914400" rtl="0" eaLnBrk="1" fontAlgn="auto" latinLnBrk="0" hangingPunct="1">
              <a:lnSpc>
                <a:spcPct val="120000"/>
              </a:lnSpc>
              <a:spcBef>
                <a:spcPts val="0"/>
              </a:spcBef>
              <a:spcAft>
                <a:spcPts val="0"/>
              </a:spcAft>
              <a:buClrTx/>
              <a:buSzTx/>
              <a:buFont typeface="+mj-lt"/>
              <a:buNone/>
              <a:tabLst/>
              <a:defRPr/>
            </a:pPr>
            <a:r>
              <a:rPr lang="it-IT" sz="1200" dirty="0"/>
              <a:t>Per rafforzare il livello di sicurezza del proprio dispositivo contro i malware, sono oggi disponibili in commercio programmi antivirus e </a:t>
            </a:r>
            <a:r>
              <a:rPr lang="it-IT" sz="1200" dirty="0" err="1"/>
              <a:t>antimalware</a:t>
            </a:r>
            <a:r>
              <a:rPr lang="it-IT" sz="1200" dirty="0"/>
              <a:t>, molto simili a quelli specifici per i computer, come </a:t>
            </a:r>
            <a:r>
              <a:rPr lang="it-IT" sz="1200" dirty="0" err="1"/>
              <a:t>Avira</a:t>
            </a:r>
            <a:r>
              <a:rPr lang="it-IT" sz="1200" dirty="0"/>
              <a:t> Mobile Security (</a:t>
            </a:r>
            <a:r>
              <a:rPr lang="it-IT" sz="1200" dirty="0">
                <a:hlinkClick r:id="rId3"/>
              </a:rPr>
              <a:t>https://itunes.apple.com/it/app/avira-mobile-security/id692893556?mt=8</a:t>
            </a:r>
            <a:r>
              <a:rPr lang="it-IT" sz="1200" dirty="0"/>
              <a:t>) per dispositivi Apple o AVG (</a:t>
            </a:r>
            <a:r>
              <a:rPr lang="it-IT" sz="1200" dirty="0">
                <a:hlinkClick r:id="rId4"/>
              </a:rPr>
              <a:t>https://play.google.com/store/apps/details?id=com.antivirus</a:t>
            </a:r>
            <a:r>
              <a:rPr lang="it-IT" sz="1200" dirty="0"/>
              <a:t>) per dispositivi Android.</a:t>
            </a:r>
          </a:p>
          <a:p>
            <a:pPr marL="0" indent="0" algn="just">
              <a:lnSpc>
                <a:spcPct val="120000"/>
              </a:lnSpc>
              <a:buFont typeface="+mj-lt"/>
              <a:buNone/>
              <a:defRPr/>
            </a:pPr>
            <a:endParaRPr lang="it-IT" sz="1200" dirty="0"/>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endParaRPr lang="it-IT" sz="1200"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t>8</a:t>
            </a:fld>
            <a:endParaRPr lang="it-IT"/>
          </a:p>
        </p:txBody>
      </p:sp>
    </p:spTree>
    <p:extLst>
      <p:ext uri="{BB962C8B-B14F-4D97-AF65-F5344CB8AC3E}">
        <p14:creationId xmlns:p14="http://schemas.microsoft.com/office/powerpoint/2010/main" val="3534815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Sempre più spesso anche gli utenti poco esperti, sono portati a rimuove le restrizioni software imposte dai produttori sui nuovi dispositivi, </a:t>
            </a:r>
          </a:p>
          <a:p>
            <a:pPr marL="228600" indent="-228600" algn="just">
              <a:lnSpc>
                <a:spcPct val="120000"/>
              </a:lnSpc>
              <a:buFont typeface="+mj-lt"/>
              <a:buAutoNum type="arabicPeriod"/>
              <a:defRPr/>
            </a:pPr>
            <a:r>
              <a:rPr lang="it-IT" sz="1200" dirty="0"/>
              <a:t>in modo da poter installare software di terze parti, non autorizzati dagli store ufficiali. </a:t>
            </a:r>
          </a:p>
          <a:p>
            <a:pPr marL="228600" indent="-228600" algn="just">
              <a:lnSpc>
                <a:spcPct val="120000"/>
              </a:lnSpc>
              <a:buFont typeface="+mj-lt"/>
              <a:buAutoNum type="arabicPeriod"/>
              <a:defRPr/>
            </a:pPr>
            <a:r>
              <a:rPr lang="it-IT" sz="1200" dirty="0"/>
              <a:t>Sebbene sia ancora dibattuto se tale pratica sia sotto alcuni punti di vista legale, l'utilizzo di dispositivi manomessi aumenta il rischio di incappare in problemi causati da malware e altri software dannosi.</a:t>
            </a:r>
          </a:p>
          <a:p>
            <a:pPr marL="228600" indent="-228600" algn="just">
              <a:lnSpc>
                <a:spcPct val="120000"/>
              </a:lnSpc>
              <a:buFont typeface="+mj-lt"/>
              <a:buAutoNum type="arabicPeriod"/>
              <a:defRPr/>
            </a:pPr>
            <a:r>
              <a:rPr lang="it-IT" sz="1200" dirty="0"/>
              <a:t>La miglior forma di protezione resta ancora </a:t>
            </a:r>
          </a:p>
          <a:p>
            <a:pPr marL="228600" indent="-228600" algn="just">
              <a:lnSpc>
                <a:spcPct val="120000"/>
              </a:lnSpc>
              <a:buFont typeface="+mj-lt"/>
              <a:buAutoNum type="arabicPeriod"/>
              <a:defRPr/>
            </a:pPr>
            <a:r>
              <a:rPr lang="it-IT" sz="1200" dirty="0"/>
              <a:t>il costante aggiornamento del sistema operativo e delle app installate nei vari dispostivi, </a:t>
            </a:r>
            <a:r>
              <a:rPr lang="it-IT" sz="1200" dirty="0" smtClean="0"/>
              <a:t>a mano </a:t>
            </a:r>
            <a:r>
              <a:rPr lang="it-IT" sz="1200" dirty="0"/>
              <a:t>a mano che i produttori di hardware e software rilasciano nuove versioni.</a:t>
            </a:r>
          </a:p>
          <a:p>
            <a:pPr marL="228600" indent="-228600">
              <a:buFont typeface="+mj-lt"/>
              <a:buAutoNum type="arabicPeriod"/>
            </a:pPr>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t>9</a:t>
            </a:fld>
            <a:endParaRPr lang="it-IT"/>
          </a:p>
        </p:txBody>
      </p:sp>
    </p:spTree>
    <p:extLst>
      <p:ext uri="{BB962C8B-B14F-4D97-AF65-F5344CB8AC3E}">
        <p14:creationId xmlns:p14="http://schemas.microsoft.com/office/powerpoint/2010/main" val="5745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t>20/09/2018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249250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t>20/09/2018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202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t>20/09/2018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72393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 dello schema</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a:t>Modifica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t>20/09/2018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t>‹N›</a:t>
            </a:fld>
            <a:endParaRPr lang="it-I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80460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t>20/09/2018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195425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t>20/09/2018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488942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t>20/09/2018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2974292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t>20/09/2018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2335862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t>20/09/2018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2923187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3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18" name="Segnaposto testo 19">
            <a:extLst>
              <a:ext uri="{FF2B5EF4-FFF2-40B4-BE49-F238E27FC236}">
                <a16:creationId xmlns:a16="http://schemas.microsoft.com/office/drawing/2014/main" id="{79385AC6-A2B3-4021-BD72-791421DCEEA2}"/>
              </a:ext>
            </a:extLst>
          </p:cNvPr>
          <p:cNvSpPr>
            <a:spLocks noGrp="1"/>
          </p:cNvSpPr>
          <p:nvPr>
            <p:ph type="body" sz="quarter" idx="17"/>
          </p:nvPr>
        </p:nvSpPr>
        <p:spPr>
          <a:xfrm>
            <a:off x="3021711" y="1037950"/>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4" name="Segnaposto immagine 3">
            <a:extLst>
              <a:ext uri="{FF2B5EF4-FFF2-40B4-BE49-F238E27FC236}">
                <a16:creationId xmlns:a16="http://schemas.microsoft.com/office/drawing/2014/main" id="{7C39B2CD-E6BE-4DE1-A886-9DD76ED17A20}"/>
              </a:ext>
            </a:extLst>
          </p:cNvPr>
          <p:cNvSpPr>
            <a:spLocks noGrp="1"/>
          </p:cNvSpPr>
          <p:nvPr>
            <p:ph type="pic" sz="quarter" idx="12"/>
          </p:nvPr>
        </p:nvSpPr>
        <p:spPr>
          <a:xfrm flipH="1">
            <a:off x="729554" y="1037950"/>
            <a:ext cx="2015346" cy="2015344"/>
          </a:xfrm>
          <a:prstGeom prst="flowChartDelay">
            <a:avLst/>
          </a:prstGeom>
        </p:spPr>
        <p:txBody>
          <a:bodyPr vert="horz"/>
          <a:lstStyle/>
          <a:p>
            <a:endParaRPr lang="it-IT"/>
          </a:p>
        </p:txBody>
      </p:sp>
      <p:sp>
        <p:nvSpPr>
          <p:cNvPr id="30" name="Segnaposto testo 19">
            <a:extLst>
              <a:ext uri="{FF2B5EF4-FFF2-40B4-BE49-F238E27FC236}">
                <a16:creationId xmlns:a16="http://schemas.microsoft.com/office/drawing/2014/main" id="{45FECD9B-6A25-43FA-B234-0E05658BE97F}"/>
              </a:ext>
            </a:extLst>
          </p:cNvPr>
          <p:cNvSpPr>
            <a:spLocks noGrp="1"/>
          </p:cNvSpPr>
          <p:nvPr>
            <p:ph type="body" sz="quarter" idx="18"/>
          </p:nvPr>
        </p:nvSpPr>
        <p:spPr>
          <a:xfrm>
            <a:off x="8776014" y="1122974"/>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1" name="Segnaposto immagine 3">
            <a:extLst>
              <a:ext uri="{FF2B5EF4-FFF2-40B4-BE49-F238E27FC236}">
                <a16:creationId xmlns:a16="http://schemas.microsoft.com/office/drawing/2014/main" id="{B9356514-9BD6-4AE4-B724-EC87B101CBD8}"/>
              </a:ext>
            </a:extLst>
          </p:cNvPr>
          <p:cNvSpPr>
            <a:spLocks noGrp="1"/>
          </p:cNvSpPr>
          <p:nvPr>
            <p:ph type="pic" sz="quarter" idx="19"/>
          </p:nvPr>
        </p:nvSpPr>
        <p:spPr>
          <a:xfrm flipH="1">
            <a:off x="6483857" y="1122974"/>
            <a:ext cx="2015346" cy="2015344"/>
          </a:xfrm>
          <a:prstGeom prst="flowChartDelay">
            <a:avLst/>
          </a:prstGeom>
        </p:spPr>
        <p:txBody>
          <a:bodyPr vert="horz"/>
          <a:lstStyle/>
          <a:p>
            <a:endParaRPr lang="it-IT"/>
          </a:p>
        </p:txBody>
      </p:sp>
      <p:sp>
        <p:nvSpPr>
          <p:cNvPr id="32" name="Segnaposto testo 19">
            <a:extLst>
              <a:ext uri="{FF2B5EF4-FFF2-40B4-BE49-F238E27FC236}">
                <a16:creationId xmlns:a16="http://schemas.microsoft.com/office/drawing/2014/main" id="{74325C9B-CA40-4187-ADB7-2FC431A0ECD5}"/>
              </a:ext>
            </a:extLst>
          </p:cNvPr>
          <p:cNvSpPr>
            <a:spLocks noGrp="1"/>
          </p:cNvSpPr>
          <p:nvPr>
            <p:ph type="body" sz="quarter" idx="20"/>
          </p:nvPr>
        </p:nvSpPr>
        <p:spPr>
          <a:xfrm>
            <a:off x="3021711" y="3776157"/>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3" name="Segnaposto immagine 3">
            <a:extLst>
              <a:ext uri="{FF2B5EF4-FFF2-40B4-BE49-F238E27FC236}">
                <a16:creationId xmlns:a16="http://schemas.microsoft.com/office/drawing/2014/main" id="{8035426F-B3E7-4F22-9B5D-78A44BEA9F26}"/>
              </a:ext>
            </a:extLst>
          </p:cNvPr>
          <p:cNvSpPr>
            <a:spLocks noGrp="1"/>
          </p:cNvSpPr>
          <p:nvPr>
            <p:ph type="pic" sz="quarter" idx="21"/>
          </p:nvPr>
        </p:nvSpPr>
        <p:spPr>
          <a:xfrm flipH="1">
            <a:off x="729554" y="3776157"/>
            <a:ext cx="2015346" cy="2015344"/>
          </a:xfrm>
          <a:prstGeom prst="flowChartDelay">
            <a:avLst/>
          </a:prstGeom>
        </p:spPr>
        <p:txBody>
          <a:bodyPr vert="horz"/>
          <a:lstStyle/>
          <a:p>
            <a:endParaRPr lang="it-IT"/>
          </a:p>
        </p:txBody>
      </p:sp>
      <p:sp>
        <p:nvSpPr>
          <p:cNvPr id="34" name="Segnaposto testo 19">
            <a:extLst>
              <a:ext uri="{FF2B5EF4-FFF2-40B4-BE49-F238E27FC236}">
                <a16:creationId xmlns:a16="http://schemas.microsoft.com/office/drawing/2014/main" id="{9CE9ED9C-25DF-4671-A836-0F1AC0EBEFCF}"/>
              </a:ext>
            </a:extLst>
          </p:cNvPr>
          <p:cNvSpPr>
            <a:spLocks noGrp="1"/>
          </p:cNvSpPr>
          <p:nvPr>
            <p:ph type="body" sz="quarter" idx="22"/>
          </p:nvPr>
        </p:nvSpPr>
        <p:spPr>
          <a:xfrm>
            <a:off x="8776014" y="3861181"/>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5" name="Segnaposto immagine 3">
            <a:extLst>
              <a:ext uri="{FF2B5EF4-FFF2-40B4-BE49-F238E27FC236}">
                <a16:creationId xmlns:a16="http://schemas.microsoft.com/office/drawing/2014/main" id="{0AD52653-42A4-424F-B1D4-E8CC7B0BB456}"/>
              </a:ext>
            </a:extLst>
          </p:cNvPr>
          <p:cNvSpPr>
            <a:spLocks noGrp="1"/>
          </p:cNvSpPr>
          <p:nvPr>
            <p:ph type="pic" sz="quarter" idx="23"/>
          </p:nvPr>
        </p:nvSpPr>
        <p:spPr>
          <a:xfrm flipH="1">
            <a:off x="6483857" y="3861181"/>
            <a:ext cx="2015346" cy="2015344"/>
          </a:xfrm>
          <a:prstGeom prst="flowChartDelay">
            <a:avLst/>
          </a:prstGeom>
        </p:spPr>
        <p:txBody>
          <a:bodyPr vert="horz"/>
          <a:lstStyle/>
          <a:p>
            <a:endParaRPr lang="it-IT"/>
          </a:p>
        </p:txBody>
      </p:sp>
    </p:spTree>
    <p:extLst>
      <p:ext uri="{BB962C8B-B14F-4D97-AF65-F5344CB8AC3E}">
        <p14:creationId xmlns:p14="http://schemas.microsoft.com/office/powerpoint/2010/main" val="17766024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20" name="Segnaposto testo 19">
            <a:extLst>
              <a:ext uri="{FF2B5EF4-FFF2-40B4-BE49-F238E27FC236}">
                <a16:creationId xmlns:a16="http://schemas.microsoft.com/office/drawing/2014/main" id="{5992486F-1F4F-4134-B0D9-303A275658F8}"/>
              </a:ext>
            </a:extLst>
          </p:cNvPr>
          <p:cNvSpPr>
            <a:spLocks noGrp="1"/>
          </p:cNvSpPr>
          <p:nvPr>
            <p:ph type="body" sz="quarter" idx="13"/>
          </p:nvPr>
        </p:nvSpPr>
        <p:spPr>
          <a:xfrm>
            <a:off x="322436" y="861754"/>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23" name="Segnaposto testo 19">
            <a:extLst>
              <a:ext uri="{FF2B5EF4-FFF2-40B4-BE49-F238E27FC236}">
                <a16:creationId xmlns:a16="http://schemas.microsoft.com/office/drawing/2014/main" id="{5114F84A-C927-40DB-9548-17B831BA8D7B}"/>
              </a:ext>
            </a:extLst>
          </p:cNvPr>
          <p:cNvSpPr>
            <a:spLocks noGrp="1"/>
          </p:cNvSpPr>
          <p:nvPr>
            <p:ph type="body" sz="quarter" idx="14"/>
          </p:nvPr>
        </p:nvSpPr>
        <p:spPr>
          <a:xfrm>
            <a:off x="322436" y="4091940"/>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cxnSp>
        <p:nvCxnSpPr>
          <p:cNvPr id="24" name="Connettore diritto 23">
            <a:extLst>
              <a:ext uri="{FF2B5EF4-FFF2-40B4-BE49-F238E27FC236}">
                <a16:creationId xmlns:a16="http://schemas.microsoft.com/office/drawing/2014/main" id="{9605B206-8EC2-4B2F-B166-FCD009CD862E}"/>
              </a:ext>
            </a:extLst>
          </p:cNvPr>
          <p:cNvCxnSpPr>
            <a:cxnSpLocks/>
          </p:cNvCxnSpPr>
          <p:nvPr userDrawn="1"/>
        </p:nvCxnSpPr>
        <p:spPr>
          <a:xfrm>
            <a:off x="0" y="3536779"/>
            <a:ext cx="1202851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egnaposto immagine 7">
            <a:extLst>
              <a:ext uri="{FF2B5EF4-FFF2-40B4-BE49-F238E27FC236}">
                <a16:creationId xmlns:a16="http://schemas.microsoft.com/office/drawing/2014/main" id="{106FAF5C-F3E2-439D-A23C-A25ACDAC95E2}"/>
              </a:ext>
            </a:extLst>
          </p:cNvPr>
          <p:cNvSpPr>
            <a:spLocks noGrp="1"/>
          </p:cNvSpPr>
          <p:nvPr>
            <p:ph type="pic" sz="quarter" idx="10"/>
          </p:nvPr>
        </p:nvSpPr>
        <p:spPr>
          <a:xfrm>
            <a:off x="7528560" y="573580"/>
            <a:ext cx="4599709" cy="6126480"/>
          </a:xfrm>
          <a:prstGeom prst="flowChartDelay">
            <a:avLst/>
          </a:prstGeom>
        </p:spPr>
        <p:txBody>
          <a:bodyPr/>
          <a:lstStyle/>
          <a:p>
            <a:endParaRPr lang="it-IT"/>
          </a:p>
        </p:txBody>
      </p:sp>
    </p:spTree>
    <p:extLst>
      <p:ext uri="{BB962C8B-B14F-4D97-AF65-F5344CB8AC3E}">
        <p14:creationId xmlns:p14="http://schemas.microsoft.com/office/powerpoint/2010/main" val="3517471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3"/>
          <p:cNvSpPr>
            <a:spLocks noGrp="1"/>
          </p:cNvSpPr>
          <p:nvPr>
            <p:ph type="dt" sz="half" idx="10"/>
          </p:nvPr>
        </p:nvSpPr>
        <p:spPr/>
        <p:txBody>
          <a:bodyPr/>
          <a:lstStyle/>
          <a:p>
            <a:fld id="{ACA67048-8DE2-40E6-8AFC-3B04CF619662}" type="datetimeFigureOut">
              <a:rPr lang="it-IT" smtClean="0"/>
              <a:t>20/09/2018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20705377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20/09/2018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34073370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3"/>
          <p:cNvSpPr>
            <a:spLocks noGrp="1"/>
          </p:cNvSpPr>
          <p:nvPr>
            <p:ph type="dt" sz="half" idx="10"/>
          </p:nvPr>
        </p:nvSpPr>
        <p:spPr/>
        <p:txBody>
          <a:bodyPr/>
          <a:lstStyle/>
          <a:p>
            <a:fld id="{ACA67048-8DE2-40E6-8AFC-3B04CF619662}" type="datetimeFigureOut">
              <a:rPr lang="it-IT" smtClean="0"/>
              <a:pPr/>
              <a:t>20/09/2018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40229172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20/09/2018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6841582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CA67048-8DE2-40E6-8AFC-3B04CF619662}" type="datetimeFigureOut">
              <a:rPr lang="it-IT" smtClean="0"/>
              <a:pPr/>
              <a:t>20/09/2018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4246768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CA67048-8DE2-40E6-8AFC-3B04CF619662}" type="datetimeFigureOut">
              <a:rPr lang="it-IT" smtClean="0"/>
              <a:pPr/>
              <a:t>20/09/2018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7376397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7" name="Date Placeholder 2"/>
          <p:cNvSpPr>
            <a:spLocks noGrp="1"/>
          </p:cNvSpPr>
          <p:nvPr>
            <p:ph type="dt" sz="half" idx="10"/>
          </p:nvPr>
        </p:nvSpPr>
        <p:spPr/>
        <p:txBody>
          <a:bodyPr/>
          <a:lstStyle/>
          <a:p>
            <a:fld id="{ACA67048-8DE2-40E6-8AFC-3B04CF619662}" type="datetimeFigureOut">
              <a:rPr lang="it-IT" smtClean="0"/>
              <a:pPr/>
              <a:t>20/09/2018</a:t>
            </a:fld>
            <a:endParaRPr lang="it-IT"/>
          </a:p>
        </p:txBody>
      </p:sp>
      <p:sp>
        <p:nvSpPr>
          <p:cNvPr id="5" name="Footer Placeholder 3"/>
          <p:cNvSpPr>
            <a:spLocks noGrp="1"/>
          </p:cNvSpPr>
          <p:nvPr>
            <p:ph type="ftr" sz="quarter" idx="11"/>
          </p:nvPr>
        </p:nvSpPr>
        <p:spPr/>
        <p:txBody>
          <a:bodyPr/>
          <a:lstStyle/>
          <a:p>
            <a:endParaRPr lang="it-IT"/>
          </a:p>
        </p:txBody>
      </p:sp>
      <p:sp>
        <p:nvSpPr>
          <p:cNvPr id="6" name="Slide Number Placeholder 4"/>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9127261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CA67048-8DE2-40E6-8AFC-3B04CF619662}" type="datetimeFigureOut">
              <a:rPr lang="it-IT" smtClean="0"/>
              <a:pPr/>
              <a:t>20/09/2018</a:t>
            </a:fld>
            <a:endParaRPr lang="it-IT"/>
          </a:p>
        </p:txBody>
      </p:sp>
      <p:sp>
        <p:nvSpPr>
          <p:cNvPr id="5" name="Footer Placeholder 2"/>
          <p:cNvSpPr>
            <a:spLocks noGrp="1"/>
          </p:cNvSpPr>
          <p:nvPr>
            <p:ph type="ftr" sz="quarter" idx="11"/>
          </p:nvPr>
        </p:nvSpPr>
        <p:spPr/>
        <p:txBody>
          <a:bodyPr/>
          <a:lstStyle/>
          <a:p>
            <a:endParaRPr lang="it-IT"/>
          </a:p>
        </p:txBody>
      </p:sp>
      <p:sp>
        <p:nvSpPr>
          <p:cNvPr id="6" name="Slide Number Placeholder 3"/>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8225774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7" name="Date Placeholder 4"/>
          <p:cNvSpPr>
            <a:spLocks noGrp="1"/>
          </p:cNvSpPr>
          <p:nvPr>
            <p:ph type="dt" sz="half" idx="10"/>
          </p:nvPr>
        </p:nvSpPr>
        <p:spPr/>
        <p:txBody>
          <a:bodyPr/>
          <a:lstStyle/>
          <a:p>
            <a:fld id="{ACA67048-8DE2-40E6-8AFC-3B04CF619662}" type="datetimeFigureOut">
              <a:rPr lang="it-IT" smtClean="0"/>
              <a:pPr/>
              <a:t>20/09/2018</a:t>
            </a:fld>
            <a:endParaRPr lang="it-IT"/>
          </a:p>
        </p:txBody>
      </p:sp>
      <p:sp>
        <p:nvSpPr>
          <p:cNvPr id="5" name="Footer Placeholder 5"/>
          <p:cNvSpPr>
            <a:spLocks noGrp="1"/>
          </p:cNvSpPr>
          <p:nvPr>
            <p:ph type="ftr" sz="quarter" idx="11"/>
          </p:nvPr>
        </p:nvSpPr>
        <p:spPr/>
        <p:txBody>
          <a:bodyPr/>
          <a:lstStyle/>
          <a:p>
            <a:endParaRPr lang="it-IT"/>
          </a:p>
        </p:txBody>
      </p:sp>
      <p:sp>
        <p:nvSpPr>
          <p:cNvPr id="6"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8752131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20/09/2018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9780176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20/09/2018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64109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t>20/09/2018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17763114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20/09/2018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1095426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 dello schema</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a:t>Modifica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20/09/2018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338466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20/09/2018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1448754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20/09/2018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38664986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20/09/2018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42659459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20/09/2018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8222952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20/09/2018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8212028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18" name="Segnaposto testo 19">
            <a:extLst>
              <a:ext uri="{FF2B5EF4-FFF2-40B4-BE49-F238E27FC236}">
                <a16:creationId xmlns:a16="http://schemas.microsoft.com/office/drawing/2014/main" id="{79385AC6-A2B3-4021-BD72-791421DCEEA2}"/>
              </a:ext>
            </a:extLst>
          </p:cNvPr>
          <p:cNvSpPr>
            <a:spLocks noGrp="1"/>
          </p:cNvSpPr>
          <p:nvPr>
            <p:ph type="body" sz="quarter" idx="17"/>
          </p:nvPr>
        </p:nvSpPr>
        <p:spPr>
          <a:xfrm>
            <a:off x="3021711" y="1037950"/>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4" name="Segnaposto immagine 3">
            <a:extLst>
              <a:ext uri="{FF2B5EF4-FFF2-40B4-BE49-F238E27FC236}">
                <a16:creationId xmlns:a16="http://schemas.microsoft.com/office/drawing/2014/main" id="{7C39B2CD-E6BE-4DE1-A886-9DD76ED17A20}"/>
              </a:ext>
            </a:extLst>
          </p:cNvPr>
          <p:cNvSpPr>
            <a:spLocks noGrp="1"/>
          </p:cNvSpPr>
          <p:nvPr>
            <p:ph type="pic" sz="quarter" idx="12"/>
          </p:nvPr>
        </p:nvSpPr>
        <p:spPr>
          <a:xfrm flipH="1">
            <a:off x="729554" y="1037950"/>
            <a:ext cx="2015346" cy="2015344"/>
          </a:xfrm>
          <a:prstGeom prst="flowChartDelay">
            <a:avLst/>
          </a:prstGeom>
        </p:spPr>
        <p:txBody>
          <a:bodyPr vert="horz"/>
          <a:lstStyle/>
          <a:p>
            <a:endParaRPr lang="it-IT"/>
          </a:p>
        </p:txBody>
      </p:sp>
      <p:sp>
        <p:nvSpPr>
          <p:cNvPr id="30" name="Segnaposto testo 19">
            <a:extLst>
              <a:ext uri="{FF2B5EF4-FFF2-40B4-BE49-F238E27FC236}">
                <a16:creationId xmlns:a16="http://schemas.microsoft.com/office/drawing/2014/main" id="{45FECD9B-6A25-43FA-B234-0E05658BE97F}"/>
              </a:ext>
            </a:extLst>
          </p:cNvPr>
          <p:cNvSpPr>
            <a:spLocks noGrp="1"/>
          </p:cNvSpPr>
          <p:nvPr>
            <p:ph type="body" sz="quarter" idx="18"/>
          </p:nvPr>
        </p:nvSpPr>
        <p:spPr>
          <a:xfrm>
            <a:off x="8776014" y="1122974"/>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1" name="Segnaposto immagine 3">
            <a:extLst>
              <a:ext uri="{FF2B5EF4-FFF2-40B4-BE49-F238E27FC236}">
                <a16:creationId xmlns:a16="http://schemas.microsoft.com/office/drawing/2014/main" id="{B9356514-9BD6-4AE4-B724-EC87B101CBD8}"/>
              </a:ext>
            </a:extLst>
          </p:cNvPr>
          <p:cNvSpPr>
            <a:spLocks noGrp="1"/>
          </p:cNvSpPr>
          <p:nvPr>
            <p:ph type="pic" sz="quarter" idx="19"/>
          </p:nvPr>
        </p:nvSpPr>
        <p:spPr>
          <a:xfrm flipH="1">
            <a:off x="6483857" y="1122974"/>
            <a:ext cx="2015346" cy="2015344"/>
          </a:xfrm>
          <a:prstGeom prst="flowChartDelay">
            <a:avLst/>
          </a:prstGeom>
        </p:spPr>
        <p:txBody>
          <a:bodyPr vert="horz"/>
          <a:lstStyle/>
          <a:p>
            <a:endParaRPr lang="it-IT"/>
          </a:p>
        </p:txBody>
      </p:sp>
      <p:sp>
        <p:nvSpPr>
          <p:cNvPr id="32" name="Segnaposto testo 19">
            <a:extLst>
              <a:ext uri="{FF2B5EF4-FFF2-40B4-BE49-F238E27FC236}">
                <a16:creationId xmlns:a16="http://schemas.microsoft.com/office/drawing/2014/main" id="{74325C9B-CA40-4187-ADB7-2FC431A0ECD5}"/>
              </a:ext>
            </a:extLst>
          </p:cNvPr>
          <p:cNvSpPr>
            <a:spLocks noGrp="1"/>
          </p:cNvSpPr>
          <p:nvPr>
            <p:ph type="body" sz="quarter" idx="20"/>
          </p:nvPr>
        </p:nvSpPr>
        <p:spPr>
          <a:xfrm>
            <a:off x="3021711" y="3776157"/>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3" name="Segnaposto immagine 3">
            <a:extLst>
              <a:ext uri="{FF2B5EF4-FFF2-40B4-BE49-F238E27FC236}">
                <a16:creationId xmlns:a16="http://schemas.microsoft.com/office/drawing/2014/main" id="{8035426F-B3E7-4F22-9B5D-78A44BEA9F26}"/>
              </a:ext>
            </a:extLst>
          </p:cNvPr>
          <p:cNvSpPr>
            <a:spLocks noGrp="1"/>
          </p:cNvSpPr>
          <p:nvPr>
            <p:ph type="pic" sz="quarter" idx="21"/>
          </p:nvPr>
        </p:nvSpPr>
        <p:spPr>
          <a:xfrm flipH="1">
            <a:off x="729554" y="3776157"/>
            <a:ext cx="2015346" cy="2015344"/>
          </a:xfrm>
          <a:prstGeom prst="flowChartDelay">
            <a:avLst/>
          </a:prstGeom>
        </p:spPr>
        <p:txBody>
          <a:bodyPr vert="horz"/>
          <a:lstStyle/>
          <a:p>
            <a:endParaRPr lang="it-IT"/>
          </a:p>
        </p:txBody>
      </p:sp>
      <p:sp>
        <p:nvSpPr>
          <p:cNvPr id="34" name="Segnaposto testo 19">
            <a:extLst>
              <a:ext uri="{FF2B5EF4-FFF2-40B4-BE49-F238E27FC236}">
                <a16:creationId xmlns:a16="http://schemas.microsoft.com/office/drawing/2014/main" id="{9CE9ED9C-25DF-4671-A836-0F1AC0EBEFCF}"/>
              </a:ext>
            </a:extLst>
          </p:cNvPr>
          <p:cNvSpPr>
            <a:spLocks noGrp="1"/>
          </p:cNvSpPr>
          <p:nvPr>
            <p:ph type="body" sz="quarter" idx="22"/>
          </p:nvPr>
        </p:nvSpPr>
        <p:spPr>
          <a:xfrm>
            <a:off x="8776014" y="3861181"/>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5" name="Segnaposto immagine 3">
            <a:extLst>
              <a:ext uri="{FF2B5EF4-FFF2-40B4-BE49-F238E27FC236}">
                <a16:creationId xmlns:a16="http://schemas.microsoft.com/office/drawing/2014/main" id="{0AD52653-42A4-424F-B1D4-E8CC7B0BB456}"/>
              </a:ext>
            </a:extLst>
          </p:cNvPr>
          <p:cNvSpPr>
            <a:spLocks noGrp="1"/>
          </p:cNvSpPr>
          <p:nvPr>
            <p:ph type="pic" sz="quarter" idx="23"/>
          </p:nvPr>
        </p:nvSpPr>
        <p:spPr>
          <a:xfrm flipH="1">
            <a:off x="6483857" y="3861181"/>
            <a:ext cx="2015346" cy="2015344"/>
          </a:xfrm>
          <a:prstGeom prst="flowChartDelay">
            <a:avLst/>
          </a:prstGeom>
        </p:spPr>
        <p:txBody>
          <a:bodyPr vert="horz"/>
          <a:lstStyle/>
          <a:p>
            <a:endParaRPr lang="it-IT"/>
          </a:p>
        </p:txBody>
      </p:sp>
    </p:spTree>
    <p:extLst>
      <p:ext uri="{BB962C8B-B14F-4D97-AF65-F5344CB8AC3E}">
        <p14:creationId xmlns:p14="http://schemas.microsoft.com/office/powerpoint/2010/main" val="8579317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20" name="Segnaposto testo 19">
            <a:extLst>
              <a:ext uri="{FF2B5EF4-FFF2-40B4-BE49-F238E27FC236}">
                <a16:creationId xmlns:a16="http://schemas.microsoft.com/office/drawing/2014/main" id="{5992486F-1F4F-4134-B0D9-303A275658F8}"/>
              </a:ext>
            </a:extLst>
          </p:cNvPr>
          <p:cNvSpPr>
            <a:spLocks noGrp="1"/>
          </p:cNvSpPr>
          <p:nvPr>
            <p:ph type="body" sz="quarter" idx="13"/>
          </p:nvPr>
        </p:nvSpPr>
        <p:spPr>
          <a:xfrm>
            <a:off x="322436" y="861754"/>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23" name="Segnaposto testo 19">
            <a:extLst>
              <a:ext uri="{FF2B5EF4-FFF2-40B4-BE49-F238E27FC236}">
                <a16:creationId xmlns:a16="http://schemas.microsoft.com/office/drawing/2014/main" id="{5114F84A-C927-40DB-9548-17B831BA8D7B}"/>
              </a:ext>
            </a:extLst>
          </p:cNvPr>
          <p:cNvSpPr>
            <a:spLocks noGrp="1"/>
          </p:cNvSpPr>
          <p:nvPr>
            <p:ph type="body" sz="quarter" idx="14"/>
          </p:nvPr>
        </p:nvSpPr>
        <p:spPr>
          <a:xfrm>
            <a:off x="322436" y="4091940"/>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cxnSp>
        <p:nvCxnSpPr>
          <p:cNvPr id="24" name="Connettore diritto 23">
            <a:extLst>
              <a:ext uri="{FF2B5EF4-FFF2-40B4-BE49-F238E27FC236}">
                <a16:creationId xmlns:a16="http://schemas.microsoft.com/office/drawing/2014/main" id="{9605B206-8EC2-4B2F-B166-FCD009CD862E}"/>
              </a:ext>
            </a:extLst>
          </p:cNvPr>
          <p:cNvCxnSpPr>
            <a:cxnSpLocks/>
          </p:cNvCxnSpPr>
          <p:nvPr userDrawn="1"/>
        </p:nvCxnSpPr>
        <p:spPr>
          <a:xfrm>
            <a:off x="0" y="3536779"/>
            <a:ext cx="1202851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egnaposto immagine 7">
            <a:extLst>
              <a:ext uri="{FF2B5EF4-FFF2-40B4-BE49-F238E27FC236}">
                <a16:creationId xmlns:a16="http://schemas.microsoft.com/office/drawing/2014/main" id="{106FAF5C-F3E2-439D-A23C-A25ACDAC95E2}"/>
              </a:ext>
            </a:extLst>
          </p:cNvPr>
          <p:cNvSpPr>
            <a:spLocks noGrp="1"/>
          </p:cNvSpPr>
          <p:nvPr>
            <p:ph type="pic" sz="quarter" idx="10"/>
          </p:nvPr>
        </p:nvSpPr>
        <p:spPr>
          <a:xfrm>
            <a:off x="7528560" y="573580"/>
            <a:ext cx="4599709" cy="6126480"/>
          </a:xfrm>
          <a:prstGeom prst="flowChartDelay">
            <a:avLst/>
          </a:prstGeom>
        </p:spPr>
        <p:txBody>
          <a:bodyPr/>
          <a:lstStyle/>
          <a:p>
            <a:endParaRPr lang="it-IT"/>
          </a:p>
        </p:txBody>
      </p:sp>
    </p:spTree>
    <p:extLst>
      <p:ext uri="{BB962C8B-B14F-4D97-AF65-F5344CB8AC3E}">
        <p14:creationId xmlns:p14="http://schemas.microsoft.com/office/powerpoint/2010/main" val="899339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CA67048-8DE2-40E6-8AFC-3B04CF619662}" type="datetimeFigureOut">
              <a:rPr lang="it-IT" smtClean="0"/>
              <a:t>20/09/2018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120320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CA67048-8DE2-40E6-8AFC-3B04CF619662}" type="datetimeFigureOut">
              <a:rPr lang="it-IT" smtClean="0"/>
              <a:t>20/09/2018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172463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7" name="Date Placeholder 2"/>
          <p:cNvSpPr>
            <a:spLocks noGrp="1"/>
          </p:cNvSpPr>
          <p:nvPr>
            <p:ph type="dt" sz="half" idx="10"/>
          </p:nvPr>
        </p:nvSpPr>
        <p:spPr/>
        <p:txBody>
          <a:bodyPr/>
          <a:lstStyle/>
          <a:p>
            <a:fld id="{ACA67048-8DE2-40E6-8AFC-3B04CF619662}" type="datetimeFigureOut">
              <a:rPr lang="it-IT" smtClean="0"/>
              <a:t>20/09/2018</a:t>
            </a:fld>
            <a:endParaRPr lang="it-IT"/>
          </a:p>
        </p:txBody>
      </p:sp>
      <p:sp>
        <p:nvSpPr>
          <p:cNvPr id="5" name="Footer Placeholder 3"/>
          <p:cNvSpPr>
            <a:spLocks noGrp="1"/>
          </p:cNvSpPr>
          <p:nvPr>
            <p:ph type="ftr" sz="quarter" idx="11"/>
          </p:nvPr>
        </p:nvSpPr>
        <p:spPr/>
        <p:txBody>
          <a:bodyPr/>
          <a:lstStyle/>
          <a:p>
            <a:endParaRPr lang="it-IT"/>
          </a:p>
        </p:txBody>
      </p:sp>
      <p:sp>
        <p:nvSpPr>
          <p:cNvPr id="6" name="Slide Number Placeholder 4"/>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2102506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CA67048-8DE2-40E6-8AFC-3B04CF619662}" type="datetimeFigureOut">
              <a:rPr lang="it-IT" smtClean="0"/>
              <a:t>20/09/2018</a:t>
            </a:fld>
            <a:endParaRPr lang="it-IT"/>
          </a:p>
        </p:txBody>
      </p:sp>
      <p:sp>
        <p:nvSpPr>
          <p:cNvPr id="5" name="Footer Placeholder 2"/>
          <p:cNvSpPr>
            <a:spLocks noGrp="1"/>
          </p:cNvSpPr>
          <p:nvPr>
            <p:ph type="ftr" sz="quarter" idx="11"/>
          </p:nvPr>
        </p:nvSpPr>
        <p:spPr/>
        <p:txBody>
          <a:bodyPr/>
          <a:lstStyle/>
          <a:p>
            <a:endParaRPr lang="it-IT"/>
          </a:p>
        </p:txBody>
      </p:sp>
      <p:sp>
        <p:nvSpPr>
          <p:cNvPr id="6" name="Slide Number Placeholder 3"/>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35693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7" name="Date Placeholder 4"/>
          <p:cNvSpPr>
            <a:spLocks noGrp="1"/>
          </p:cNvSpPr>
          <p:nvPr>
            <p:ph type="dt" sz="half" idx="10"/>
          </p:nvPr>
        </p:nvSpPr>
        <p:spPr/>
        <p:txBody>
          <a:bodyPr/>
          <a:lstStyle/>
          <a:p>
            <a:fld id="{ACA67048-8DE2-40E6-8AFC-3B04CF619662}" type="datetimeFigureOut">
              <a:rPr lang="it-IT" smtClean="0"/>
              <a:t>20/09/2018</a:t>
            </a:fld>
            <a:endParaRPr lang="it-IT"/>
          </a:p>
        </p:txBody>
      </p:sp>
      <p:sp>
        <p:nvSpPr>
          <p:cNvPr id="5" name="Footer Placeholder 5"/>
          <p:cNvSpPr>
            <a:spLocks noGrp="1"/>
          </p:cNvSpPr>
          <p:nvPr>
            <p:ph type="ftr" sz="quarter" idx="11"/>
          </p:nvPr>
        </p:nvSpPr>
        <p:spPr/>
        <p:txBody>
          <a:bodyPr/>
          <a:lstStyle/>
          <a:p>
            <a:endParaRPr lang="it-IT"/>
          </a:p>
        </p:txBody>
      </p:sp>
      <p:sp>
        <p:nvSpPr>
          <p:cNvPr id="6" name="Slide Number Placeholder 6"/>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364213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t>20/09/2018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2494607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2.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image" Target="../media/image5.png"/><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image" Target="../media/image4.png"/><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CA67048-8DE2-40E6-8AFC-3B04CF619662}" type="datetimeFigureOut">
              <a:rPr lang="it-IT" smtClean="0"/>
              <a:t>20/09/2018</a:t>
            </a:fld>
            <a:endParaRPr lang="it-I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t-I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DB8AB4-81AB-4E20-95C6-7AAAE526AF48}" type="slidenum">
              <a:rPr lang="it-IT" smtClean="0"/>
              <a:t>‹N›</a:t>
            </a:fld>
            <a:endParaRPr lang="it-IT"/>
          </a:p>
        </p:txBody>
      </p:sp>
    </p:spTree>
    <p:extLst>
      <p:ext uri="{BB962C8B-B14F-4D97-AF65-F5344CB8AC3E}">
        <p14:creationId xmlns:p14="http://schemas.microsoft.com/office/powerpoint/2010/main" val="2920648480"/>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660"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cstate="print">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cstate="print">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cstate="print">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cstate="print">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CA67048-8DE2-40E6-8AFC-3B04CF619662}" type="datetimeFigureOut">
              <a:rPr lang="it-IT" smtClean="0"/>
              <a:pPr/>
              <a:t>20/09/2018</a:t>
            </a:fld>
            <a:endParaRPr lang="it-I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t-I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DB8AB4-81AB-4E20-95C6-7AAAE526AF48}" type="slidenum">
              <a:rPr lang="it-IT" smtClean="0"/>
              <a:pPr/>
              <a:t>‹N›</a:t>
            </a:fld>
            <a:endParaRPr lang="it-IT"/>
          </a:p>
        </p:txBody>
      </p:sp>
    </p:spTree>
    <p:extLst>
      <p:ext uri="{BB962C8B-B14F-4D97-AF65-F5344CB8AC3E}">
        <p14:creationId xmlns:p14="http://schemas.microsoft.com/office/powerpoint/2010/main" val="3589810605"/>
      </p:ext>
    </p:extLst>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79"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6.jpg"/><Relationship Id="rId7" Type="http://schemas.openxmlformats.org/officeDocument/2006/relationships/image" Target="../media/image48.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47.png"/><Relationship Id="rId11" Type="http://schemas.openxmlformats.org/officeDocument/2006/relationships/image" Target="../media/image24.png"/><Relationship Id="rId5" Type="http://schemas.openxmlformats.org/officeDocument/2006/relationships/hyperlink" Target="https://pixabay.com/it/ricarica-riciclare-aggiornamento-97640/" TargetMode="External"/><Relationship Id="rId10" Type="http://schemas.openxmlformats.org/officeDocument/2006/relationships/image" Target="../media/image50.png"/><Relationship Id="rId4" Type="http://schemas.openxmlformats.org/officeDocument/2006/relationships/hyperlink" Target="https://pixabay.com/it/smartphone-tecnologia-intelligente-1138916/" TargetMode="External"/><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24.png"/><Relationship Id="rId3" Type="http://schemas.openxmlformats.org/officeDocument/2006/relationships/image" Target="../media/image51.jpg"/><Relationship Id="rId7" Type="http://schemas.openxmlformats.org/officeDocument/2006/relationships/diagramData" Target="../diagrams/data1.xml"/><Relationship Id="rId12"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hyperlink" Target="https://pixabay.com/it/donne-casella-boxer-lotta-3265804/" TargetMode="External"/><Relationship Id="rId11" Type="http://schemas.microsoft.com/office/2007/relationships/diagramDrawing" Target="../diagrams/drawing1.xml"/><Relationship Id="rId5" Type="http://schemas.openxmlformats.org/officeDocument/2006/relationships/hyperlink" Target="https://pixabay.com/it/virus-calcolatore-crittografia-1889372/" TargetMode="External"/><Relationship Id="rId10" Type="http://schemas.openxmlformats.org/officeDocument/2006/relationships/diagramColors" Target="../diagrams/colors1.xml"/><Relationship Id="rId4" Type="http://schemas.openxmlformats.org/officeDocument/2006/relationships/image" Target="../media/image52.jpg"/><Relationship Id="rId9"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hyperlink" Target="https://pixabay.com/it/tecnologia-computer-portatile-3489503/" TargetMode="External"/><Relationship Id="rId3" Type="http://schemas.openxmlformats.org/officeDocument/2006/relationships/image" Target="../media/image7.jpg"/><Relationship Id="rId7" Type="http://schemas.openxmlformats.org/officeDocument/2006/relationships/hyperlink" Target="https://pixabay.com/it/apple-iphone-display-danni-rotto-1120731/"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0.jpg"/><Relationship Id="rId11" Type="http://schemas.openxmlformats.org/officeDocument/2006/relationships/hyperlink" Target="https://pixabay.com/it/aggiornamento-aggiornare-pensione-1672385/" TargetMode="External"/><Relationship Id="rId5" Type="http://schemas.openxmlformats.org/officeDocument/2006/relationships/image" Target="../media/image9.jpg"/><Relationship Id="rId10" Type="http://schemas.openxmlformats.org/officeDocument/2006/relationships/hyperlink" Target="https://pixabay.com/it/immunologia-virione-epidemia-salute-1787743/" TargetMode="External"/><Relationship Id="rId4" Type="http://schemas.openxmlformats.org/officeDocument/2006/relationships/image" Target="../media/image8.jpg"/><Relationship Id="rId9" Type="http://schemas.openxmlformats.org/officeDocument/2006/relationships/hyperlink" Target="https://pixabay.com/it/carta-business-finanza-documento-3213924/"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9.png"/><Relationship Id="rId18" Type="http://schemas.openxmlformats.org/officeDocument/2006/relationships/image" Target="../media/image22.png"/><Relationship Id="rId3" Type="http://schemas.openxmlformats.org/officeDocument/2006/relationships/image" Target="../media/image11.jpg"/><Relationship Id="rId7" Type="http://schemas.openxmlformats.org/officeDocument/2006/relationships/image" Target="../media/image14.png"/><Relationship Id="rId12" Type="http://schemas.microsoft.com/office/2007/relationships/hdphoto" Target="../media/hdphoto2.wdp"/><Relationship Id="rId17" Type="http://schemas.microsoft.com/office/2007/relationships/hdphoto" Target="../media/hdphoto4.wdp"/><Relationship Id="rId2" Type="http://schemas.openxmlformats.org/officeDocument/2006/relationships/notesSlide" Target="../notesSlides/notesSlide3.xml"/><Relationship Id="rId16" Type="http://schemas.openxmlformats.org/officeDocument/2006/relationships/image" Target="../media/image21.png"/><Relationship Id="rId1" Type="http://schemas.openxmlformats.org/officeDocument/2006/relationships/slideLayout" Target="../slideLayouts/slideLayout18.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microsoft.com/office/2007/relationships/hdphoto" Target="../media/hdphoto3.wdp"/><Relationship Id="rId10" Type="http://schemas.openxmlformats.org/officeDocument/2006/relationships/image" Target="../media/image17.png"/><Relationship Id="rId4" Type="http://schemas.openxmlformats.org/officeDocument/2006/relationships/hyperlink" Target="https://pixabay.com/it/elettronica-mani-telefono-cellulare-1851218/" TargetMode="External"/><Relationship Id="rId9" Type="http://schemas.openxmlformats.org/officeDocument/2006/relationships/image" Target="../media/image16.png"/><Relationship Id="rId14" Type="http://schemas.openxmlformats.org/officeDocument/2006/relationships/image" Target="../media/image20.png"/></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jp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hyperlink" Target="https://pixabay.com/it/sicurezza-informatica-smartphone-2765707/"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24.png"/><Relationship Id="rId4" Type="http://schemas.openxmlformats.org/officeDocument/2006/relationships/hyperlink" Target="https://pixabay.com/it/tablet-smartphone-portatile-62609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openxmlformats.org/officeDocument/2006/relationships/hyperlink" Target="https://pixabay.com/it/rete-senza-fili-segnale-l-invio-di-36264/" TargetMode="External"/><Relationship Id="rId13" Type="http://schemas.openxmlformats.org/officeDocument/2006/relationships/image" Target="../media/image33.png"/><Relationship Id="rId3" Type="http://schemas.openxmlformats.org/officeDocument/2006/relationships/image" Target="../media/image30.jpg"/><Relationship Id="rId7" Type="http://schemas.openxmlformats.org/officeDocument/2006/relationships/hyperlink" Target="https://pixabay.com/it/icone-telefono-cellulare-turno-1831922/" TargetMode="External"/><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notesSlide" Target="../notesSlides/notesSlide7.xml"/><Relationship Id="rId16" Type="http://schemas.openxmlformats.org/officeDocument/2006/relationships/image" Target="../media/image36.png"/><Relationship Id="rId1" Type="http://schemas.openxmlformats.org/officeDocument/2006/relationships/slideLayout" Target="../slideLayouts/slideLayout18.xml"/><Relationship Id="rId6" Type="http://schemas.openxmlformats.org/officeDocument/2006/relationships/hyperlink" Target="https://pixabay.com/it/mouse-dispositivo-ingresso-35096/" TargetMode="External"/><Relationship Id="rId11" Type="http://schemas.openxmlformats.org/officeDocument/2006/relationships/image" Target="../media/image31.png"/><Relationship Id="rId5" Type="http://schemas.openxmlformats.org/officeDocument/2006/relationships/hyperlink" Target="https://pixabay.com/it/cuffie-auricolari-audio-suono-309805/" TargetMode="External"/><Relationship Id="rId15" Type="http://schemas.openxmlformats.org/officeDocument/2006/relationships/image" Target="../media/image35.png"/><Relationship Id="rId10" Type="http://schemas.openxmlformats.org/officeDocument/2006/relationships/hyperlink" Target="https://pixabay.com/it/acustico-audio-equilibrio-1294298/" TargetMode="External"/><Relationship Id="rId4" Type="http://schemas.openxmlformats.org/officeDocument/2006/relationships/hyperlink" Target="https://pixabay.com/it/bluetooth-connessione-468288/" TargetMode="External"/><Relationship Id="rId9" Type="http://schemas.openxmlformats.org/officeDocument/2006/relationships/hyperlink" Target="http://www.iconarchive.com/show/ios7-icons-by-icons8/Data-Export-icon.html" TargetMode="External"/><Relationship Id="rId14" Type="http://schemas.openxmlformats.org/officeDocument/2006/relationships/image" Target="../media/image34.png"/></Relationships>
</file>

<file path=ppt/slides/_rels/slide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8.jpg"/><Relationship Id="rId7"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hyperlink" Target="https://pixabay.com/it/tecnologia-tavoletta-computer-2237423/" TargetMode="External"/><Relationship Id="rId10" Type="http://schemas.openxmlformats.org/officeDocument/2006/relationships/image" Target="../media/image42.png"/><Relationship Id="rId4" Type="http://schemas.openxmlformats.org/officeDocument/2006/relationships/hyperlink" Target="https://pixabay.com/it/matrix-comunicazione-software-pc-2326147/" TargetMode="External"/><Relationship Id="rId9"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43.jpg"/><Relationship Id="rId7"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hyperlink" Target="https://pixabay.com/it/lucchetto-chiave-blocco-sicurezza-3658577/" TargetMode="External"/><Relationship Id="rId5" Type="http://schemas.openxmlformats.org/officeDocument/2006/relationships/hyperlink" Target="https://pixabay.com/it/app-store-iphone-archivio-apps-1174440/" TargetMode="External"/><Relationship Id="rId4" Type="http://schemas.openxmlformats.org/officeDocument/2006/relationships/image" Target="../media/image44.jp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alpha val="82000"/>
          </a:schemeClr>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E6EAE5D-D554-4C29-BFCC-8FB07C1A4B42}"/>
              </a:ext>
            </a:extLst>
          </p:cNvPr>
          <p:cNvSpPr/>
          <p:nvPr/>
        </p:nvSpPr>
        <p:spPr>
          <a:xfrm>
            <a:off x="0" y="1605280"/>
            <a:ext cx="12192000" cy="390144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 name="Rettangolo 2">
            <a:extLst>
              <a:ext uri="{FF2B5EF4-FFF2-40B4-BE49-F238E27FC236}">
                <a16:creationId xmlns:a16="http://schemas.microsoft.com/office/drawing/2014/main" id="{A0E21B82-D5FE-4693-A1B5-F7CAB16976A4}"/>
              </a:ext>
            </a:extLst>
          </p:cNvPr>
          <p:cNvSpPr/>
          <p:nvPr/>
        </p:nvSpPr>
        <p:spPr>
          <a:xfrm>
            <a:off x="0" y="1605280"/>
            <a:ext cx="12192000" cy="212852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8" name="Ritardo 7">
            <a:extLst>
              <a:ext uri="{FF2B5EF4-FFF2-40B4-BE49-F238E27FC236}">
                <a16:creationId xmlns:a16="http://schemas.microsoft.com/office/drawing/2014/main" id="{B7123CEB-155E-4C7B-8A86-118048044F1A}"/>
              </a:ext>
            </a:extLst>
          </p:cNvPr>
          <p:cNvSpPr/>
          <p:nvPr/>
        </p:nvSpPr>
        <p:spPr>
          <a:xfrm rot="5400000">
            <a:off x="2645898" y="-829287"/>
            <a:ext cx="2743201" cy="10033236"/>
          </a:xfrm>
          <a:prstGeom prst="flowChartDelay">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ctr">
              <a:defRPr/>
            </a:pPr>
            <a:r>
              <a:rPr lang="it-IT" sz="3600" b="1" dirty="0">
                <a:solidFill>
                  <a:srgbClr val="EBEBEB">
                    <a:lumMod val="75000"/>
                  </a:srgbClr>
                </a:solidFill>
                <a:latin typeface="Articulate Light" panose="02000503040000020004" pitchFamily="2" charset="0"/>
              </a:rPr>
              <a:t>Le forme di prevenzione</a:t>
            </a:r>
          </a:p>
          <a:p>
            <a:pPr lvl="0" algn="ctr">
              <a:defRPr/>
            </a:pPr>
            <a:endParaRPr kumimoji="0" lang="it-IT" sz="3600" b="1" i="0" u="none" strike="noStrike" kern="1200" cap="none" spc="0" normalizeH="0" baseline="0" noProof="0" dirty="0">
              <a:ln>
                <a:noFill/>
              </a:ln>
              <a:solidFill>
                <a:srgbClr val="EBEBEB">
                  <a:lumMod val="60000"/>
                  <a:lumOff val="40000"/>
                </a:srgbClr>
              </a:solidFill>
              <a:effectLst/>
              <a:uLnTx/>
              <a:uFillTx/>
              <a:latin typeface="Articulate" panose="02000503040000020004" pitchFamily="2" charset="0"/>
              <a:ea typeface="+mn-ea"/>
              <a:cs typeface="+mn-cs"/>
            </a:endParaRPr>
          </a:p>
          <a:p>
            <a:pPr lvl="0" algn="ctr">
              <a:defRPr/>
            </a:pPr>
            <a:r>
              <a:rPr lang="it-IT" sz="3600" b="1" dirty="0">
                <a:solidFill>
                  <a:srgbClr val="EBEBEB">
                    <a:lumMod val="75000"/>
                  </a:srgbClr>
                </a:solidFill>
                <a:latin typeface="Articulate Light" panose="02000503040000020004" pitchFamily="2" charset="0"/>
              </a:rPr>
              <a:t>Come proteggersi dai principali pericoli - Parte 2</a:t>
            </a:r>
            <a:endParaRPr kumimoji="0" lang="it-IT" sz="3600" b="1" i="0" u="none" strike="noStrike" kern="1200" cap="none" spc="0" normalizeH="0" baseline="0" noProof="0" dirty="0">
              <a:ln>
                <a:noFill/>
              </a:ln>
              <a:solidFill>
                <a:srgbClr val="EBEBEB">
                  <a:lumMod val="75000"/>
                </a:srgbClr>
              </a:solidFill>
              <a:effectLst/>
              <a:uLnTx/>
              <a:uFillTx/>
              <a:latin typeface="Articulate Light" panose="02000503040000020004" pitchFamily="2" charset="0"/>
              <a:ea typeface="+mn-ea"/>
              <a:cs typeface="+mn-cs"/>
            </a:endParaRPr>
          </a:p>
        </p:txBody>
      </p:sp>
      <p:cxnSp>
        <p:nvCxnSpPr>
          <p:cNvPr id="17" name="Connettore diritto 16">
            <a:extLst>
              <a:ext uri="{FF2B5EF4-FFF2-40B4-BE49-F238E27FC236}">
                <a16:creationId xmlns:a16="http://schemas.microsoft.com/office/drawing/2014/main" id="{9AC420FA-A18E-4CB2-BAB3-A63E3EC1ED91}"/>
              </a:ext>
            </a:extLst>
          </p:cNvPr>
          <p:cNvCxnSpPr/>
          <p:nvPr/>
        </p:nvCxnSpPr>
        <p:spPr>
          <a:xfrm>
            <a:off x="0" y="3733800"/>
            <a:ext cx="77728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3974546-CBAC-4664-9B03-882C9DC135E3}"/>
              </a:ext>
            </a:extLst>
          </p:cNvPr>
          <p:cNvCxnSpPr>
            <a:cxnSpLocks/>
          </p:cNvCxnSpPr>
          <p:nvPr/>
        </p:nvCxnSpPr>
        <p:spPr>
          <a:xfrm>
            <a:off x="11559396" y="3733800"/>
            <a:ext cx="6326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Immagine correlata"/>
          <p:cNvPicPr>
            <a:picLocks noChangeAspect="1" noChangeArrowheads="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543800" y="1501774"/>
            <a:ext cx="4331898" cy="3817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874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Elaborazione 29">
            <a:extLst>
              <a:ext uri="{FF2B5EF4-FFF2-40B4-BE49-F238E27FC236}">
                <a16:creationId xmlns:a16="http://schemas.microsoft.com/office/drawing/2014/main" id="{8AA135C1-60F5-41E3-BC26-F98C1F4A1A9A}"/>
              </a:ext>
            </a:extLst>
          </p:cNvPr>
          <p:cNvSpPr/>
          <p:nvPr/>
        </p:nvSpPr>
        <p:spPr>
          <a:xfrm>
            <a:off x="0" y="3373898"/>
            <a:ext cx="8816196" cy="3485202"/>
          </a:xfrm>
          <a:prstGeom prst="flowChartProcess">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Elaborazione 13">
            <a:extLst>
              <a:ext uri="{FF2B5EF4-FFF2-40B4-BE49-F238E27FC236}">
                <a16:creationId xmlns:a16="http://schemas.microsoft.com/office/drawing/2014/main" id="{D196522F-FD5B-4D98-8E11-918D3F154707}"/>
              </a:ext>
            </a:extLst>
          </p:cNvPr>
          <p:cNvSpPr/>
          <p:nvPr/>
        </p:nvSpPr>
        <p:spPr>
          <a:xfrm>
            <a:off x="0" y="627026"/>
            <a:ext cx="8212347" cy="348520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9</a:t>
            </a: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55123" y="6051"/>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Gli app store 2/2</a:t>
            </a:r>
          </a:p>
        </p:txBody>
      </p:sp>
      <p:sp>
        <p:nvSpPr>
          <p:cNvPr id="13" name="Documento 12">
            <a:extLst>
              <a:ext uri="{FF2B5EF4-FFF2-40B4-BE49-F238E27FC236}">
                <a16:creationId xmlns:a16="http://schemas.microsoft.com/office/drawing/2014/main" id="{E9347E24-CD42-4187-AF4B-B26BC004BD7E}"/>
              </a:ext>
            </a:extLst>
          </p:cNvPr>
          <p:cNvSpPr>
            <a:spLocks noChangeAspect="1"/>
          </p:cNvSpPr>
          <p:nvPr/>
        </p:nvSpPr>
        <p:spPr>
          <a:xfrm rot="5400000">
            <a:off x="6766080" y="1432082"/>
            <a:ext cx="6391799" cy="4460036"/>
          </a:xfrm>
          <a:prstGeom prst="flowChartDocument">
            <a:avLst/>
          </a:prstGeom>
          <a:blipFill dpi="0" rotWithShape="0">
            <a:blip r:embed="rId3">
              <a:alphaModFix amt="9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Rettangolo 3">
            <a:extLst>
              <a:ext uri="{FF2B5EF4-FFF2-40B4-BE49-F238E27FC236}">
                <a16:creationId xmlns:a16="http://schemas.microsoft.com/office/drawing/2014/main" id="{912A912C-6FAB-47E7-A458-0709DAECC9E8}"/>
              </a:ext>
            </a:extLst>
          </p:cNvPr>
          <p:cNvSpPr/>
          <p:nvPr/>
        </p:nvSpPr>
        <p:spPr>
          <a:xfrm>
            <a:off x="-2015159" y="-6699"/>
            <a:ext cx="2015159" cy="6847954"/>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hlinkClick r:id="rId4"/>
              </a:rPr>
              <a:t>https://pixabay.com/it/smartphone-tecnologia-intelligente-1138916/</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Icona</a:t>
            </a:r>
          </a:p>
          <a:p>
            <a:r>
              <a:rPr lang="it-IT" sz="1600" dirty="0">
                <a:solidFill>
                  <a:schemeClr val="bg2">
                    <a:lumMod val="75000"/>
                  </a:schemeClr>
                </a:solidFill>
                <a:hlinkClick r:id="rId5"/>
              </a:rPr>
              <a:t>https://pixabay.com/it/ricarica-riciclare-aggiornamento-97640/</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popup</a:t>
            </a:r>
          </a:p>
          <a:p>
            <a:endParaRPr lang="it-IT" sz="1600" dirty="0">
              <a:solidFill>
                <a:schemeClr val="bg2">
                  <a:lumMod val="75000"/>
                </a:schemeClr>
              </a:solidFill>
            </a:endParaRPr>
          </a:p>
          <a:p>
            <a:endParaRPr lang="it-IT" sz="1600" dirty="0">
              <a:solidFill>
                <a:schemeClr val="bg2">
                  <a:lumMod val="75000"/>
                </a:schemeClr>
              </a:solidFill>
            </a:endParaRPr>
          </a:p>
        </p:txBody>
      </p:sp>
      <p:sp>
        <p:nvSpPr>
          <p:cNvPr id="38" name="CasellaDiTesto 37">
            <a:extLst>
              <a:ext uri="{FF2B5EF4-FFF2-40B4-BE49-F238E27FC236}">
                <a16:creationId xmlns:a16="http://schemas.microsoft.com/office/drawing/2014/main" id="{38CCEBC5-6035-4F66-BA98-59EA656152C9}"/>
              </a:ext>
            </a:extLst>
          </p:cNvPr>
          <p:cNvSpPr txBox="1"/>
          <p:nvPr/>
        </p:nvSpPr>
        <p:spPr>
          <a:xfrm>
            <a:off x="2872768" y="4421457"/>
            <a:ext cx="5089203" cy="870688"/>
          </a:xfrm>
          <a:prstGeom prst="rect">
            <a:avLst/>
          </a:prstGeom>
          <a:noFill/>
          <a:ln>
            <a:noFill/>
          </a:ln>
        </p:spPr>
        <p:txBody>
          <a:bodyPr wrap="square" rtlCol="0">
            <a:spAutoFit/>
          </a:bodyPr>
          <a:lstStyle/>
          <a:p>
            <a:pPr marL="457200">
              <a:lnSpc>
                <a:spcPct val="150000"/>
              </a:lnSpc>
            </a:pPr>
            <a:r>
              <a:rPr lang="it-IT" dirty="0">
                <a:solidFill>
                  <a:schemeClr val="tx2">
                    <a:lumMod val="75000"/>
                  </a:schemeClr>
                </a:solidFill>
              </a:rPr>
              <a:t>sostituire il vecchio dispositivo con un nuovo device;</a:t>
            </a:r>
          </a:p>
        </p:txBody>
      </p:sp>
      <p:sp>
        <p:nvSpPr>
          <p:cNvPr id="50" name="Goccia 49">
            <a:extLst>
              <a:ext uri="{FF2B5EF4-FFF2-40B4-BE49-F238E27FC236}">
                <a16:creationId xmlns:a16="http://schemas.microsoft.com/office/drawing/2014/main" id="{7315D72F-0C83-4E18-BD18-04E9603B5E2D}"/>
              </a:ext>
            </a:extLst>
          </p:cNvPr>
          <p:cNvSpPr/>
          <p:nvPr/>
        </p:nvSpPr>
        <p:spPr>
          <a:xfrm rot="2700000">
            <a:off x="68559" y="4386049"/>
            <a:ext cx="2055680" cy="2007027"/>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arrotondato 31">
            <a:extLst>
              <a:ext uri="{FF2B5EF4-FFF2-40B4-BE49-F238E27FC236}">
                <a16:creationId xmlns:a16="http://schemas.microsoft.com/office/drawing/2014/main" id="{FFF7AEE6-B5AB-45E3-B5F5-9D8CA25604BD}"/>
              </a:ext>
            </a:extLst>
          </p:cNvPr>
          <p:cNvSpPr/>
          <p:nvPr/>
        </p:nvSpPr>
        <p:spPr>
          <a:xfrm>
            <a:off x="852075" y="4150659"/>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37" name="CasellaDiTesto 36">
            <a:extLst>
              <a:ext uri="{FF2B5EF4-FFF2-40B4-BE49-F238E27FC236}">
                <a16:creationId xmlns:a16="http://schemas.microsoft.com/office/drawing/2014/main" id="{9836B733-54CD-46A5-B534-6ADD36170D46}"/>
              </a:ext>
            </a:extLst>
          </p:cNvPr>
          <p:cNvSpPr txBox="1"/>
          <p:nvPr/>
        </p:nvSpPr>
        <p:spPr>
          <a:xfrm>
            <a:off x="109875" y="5052520"/>
            <a:ext cx="2094304" cy="830997"/>
          </a:xfrm>
          <a:prstGeom prst="rect">
            <a:avLst/>
          </a:prstGeom>
          <a:noFill/>
        </p:spPr>
        <p:txBody>
          <a:bodyPr wrap="square" rtlCol="0">
            <a:spAutoFit/>
          </a:bodyPr>
          <a:lstStyle/>
          <a:p>
            <a:pPr lvl="0" algn="ctr" defTabSz="914400">
              <a:spcBef>
                <a:spcPts val="1000"/>
              </a:spcBef>
              <a:defRPr/>
            </a:pPr>
            <a:r>
              <a:rPr lang="it-IT" sz="2400" b="1" dirty="0">
                <a:latin typeface="Tempus Sans ITC" panose="04020404030D07020202" pitchFamily="82" charset="0"/>
                <a:cs typeface="Gisha" panose="020B0502040204020203" pitchFamily="34" charset="-79"/>
              </a:rPr>
              <a:t>Due possibili scelte: </a:t>
            </a:r>
            <a:endParaRPr kumimoji="0" lang="it-IT" sz="2400" b="1" i="0" u="none" strike="noStrike" kern="1200" cap="none" spc="0" normalizeH="0" baseline="0" noProof="0" dirty="0">
              <a:ln>
                <a:noFill/>
              </a:ln>
              <a:effectLst/>
              <a:uLnTx/>
              <a:uFillTx/>
              <a:latin typeface="Tempus Sans ITC" panose="04020404030D07020202" pitchFamily="82" charset="0"/>
              <a:ea typeface="+mn-ea"/>
              <a:cs typeface="Gisha" panose="020B0502040204020203" pitchFamily="34" charset="-79"/>
            </a:endParaRPr>
          </a:p>
        </p:txBody>
      </p:sp>
      <p:sp>
        <p:nvSpPr>
          <p:cNvPr id="25" name="CasellaDiTesto 24">
            <a:extLst>
              <a:ext uri="{FF2B5EF4-FFF2-40B4-BE49-F238E27FC236}">
                <a16:creationId xmlns:a16="http://schemas.microsoft.com/office/drawing/2014/main" id="{A66624CA-8DC3-48B4-B593-37DF1D7ED6F2}"/>
              </a:ext>
            </a:extLst>
          </p:cNvPr>
          <p:cNvSpPr txBox="1"/>
          <p:nvPr/>
        </p:nvSpPr>
        <p:spPr>
          <a:xfrm>
            <a:off x="35424" y="656593"/>
            <a:ext cx="6172233" cy="400110"/>
          </a:xfrm>
          <a:prstGeom prst="rect">
            <a:avLst/>
          </a:prstGeom>
          <a:noFill/>
        </p:spPr>
        <p:txBody>
          <a:bodyPr wrap="square" rtlCol="0">
            <a:spAutoFit/>
          </a:bodyPr>
          <a:lstStyle/>
          <a:p>
            <a:pPr lvl="0" defTabSz="914400">
              <a:spcBef>
                <a:spcPts val="1000"/>
              </a:spcBef>
              <a:defRPr/>
            </a:pPr>
            <a:r>
              <a:rPr lang="it-IT" sz="2000" b="1" dirty="0">
                <a:latin typeface="Tempus Sans ITC" panose="04020404030D07020202" pitchFamily="82" charset="0"/>
                <a:cs typeface="Gisha" panose="020B0502040204020203" pitchFamily="34" charset="-79"/>
              </a:rPr>
              <a:t>Una complicazione…</a:t>
            </a:r>
            <a:endParaRPr kumimoji="0" lang="it-IT" sz="2000" b="1" i="0" u="none" strike="noStrike" kern="1200" cap="none" spc="0" normalizeH="0" baseline="0" noProof="0" dirty="0">
              <a:ln>
                <a:noFill/>
              </a:ln>
              <a:effectLst/>
              <a:uLnTx/>
              <a:uFillTx/>
              <a:latin typeface="Tempus Sans ITC" panose="04020404030D07020202" pitchFamily="82" charset="0"/>
              <a:ea typeface="+mn-ea"/>
              <a:cs typeface="Gisha" panose="020B0502040204020203" pitchFamily="34" charset="-79"/>
            </a:endParaRPr>
          </a:p>
        </p:txBody>
      </p:sp>
      <p:sp>
        <p:nvSpPr>
          <p:cNvPr id="12" name="Rettangolo con angoli arrotondati 11">
            <a:extLst>
              <a:ext uri="{FF2B5EF4-FFF2-40B4-BE49-F238E27FC236}">
                <a16:creationId xmlns:a16="http://schemas.microsoft.com/office/drawing/2014/main" id="{15FAFE60-4AC4-43A7-9080-B5E482B9E5BC}"/>
              </a:ext>
            </a:extLst>
          </p:cNvPr>
          <p:cNvSpPr/>
          <p:nvPr/>
        </p:nvSpPr>
        <p:spPr>
          <a:xfrm>
            <a:off x="2532783" y="4386645"/>
            <a:ext cx="5679564" cy="2051127"/>
          </a:xfrm>
          <a:prstGeom prst="roundRect">
            <a:avLst/>
          </a:prstGeom>
          <a:noFill/>
          <a:ln>
            <a:solidFill>
              <a:srgbClr val="E6B7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arrotondato 31">
            <a:extLst>
              <a:ext uri="{FF2B5EF4-FFF2-40B4-BE49-F238E27FC236}">
                <a16:creationId xmlns:a16="http://schemas.microsoft.com/office/drawing/2014/main" id="{3959E41A-EBF5-4D82-9FE2-87F15C280614}"/>
              </a:ext>
            </a:extLst>
          </p:cNvPr>
          <p:cNvSpPr/>
          <p:nvPr/>
        </p:nvSpPr>
        <p:spPr>
          <a:xfrm>
            <a:off x="7039524" y="4200977"/>
            <a:ext cx="746311" cy="34002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5-6</a:t>
            </a:r>
          </a:p>
        </p:txBody>
      </p:sp>
      <p:pic>
        <p:nvPicPr>
          <p:cNvPr id="3" name="Immagine 2">
            <a:extLst>
              <a:ext uri="{FF2B5EF4-FFF2-40B4-BE49-F238E27FC236}">
                <a16:creationId xmlns:a16="http://schemas.microsoft.com/office/drawing/2014/main" id="{3B07287B-74D6-47D4-B66E-B004DBD6460D}"/>
              </a:ext>
            </a:extLst>
          </p:cNvPr>
          <p:cNvPicPr>
            <a:picLocks noChangeAspect="1"/>
          </p:cNvPicPr>
          <p:nvPr/>
        </p:nvPicPr>
        <p:blipFill>
          <a:blip r:embed="rId6" cstate="hqprint">
            <a:lum bright="70000" contrast="-70000"/>
            <a:extLst>
              <a:ext uri="{28A0092B-C50C-407E-A947-70E740481C1C}">
                <a14:useLocalDpi xmlns:a14="http://schemas.microsoft.com/office/drawing/2010/main" val="0"/>
              </a:ext>
            </a:extLst>
          </a:blip>
          <a:stretch>
            <a:fillRect/>
          </a:stretch>
        </p:blipFill>
        <p:spPr>
          <a:xfrm>
            <a:off x="702017" y="2216886"/>
            <a:ext cx="1387604" cy="1387604"/>
          </a:xfrm>
          <a:prstGeom prst="rect">
            <a:avLst/>
          </a:prstGeom>
        </p:spPr>
      </p:pic>
      <p:pic>
        <p:nvPicPr>
          <p:cNvPr id="6" name="Immagine 5">
            <a:extLst>
              <a:ext uri="{FF2B5EF4-FFF2-40B4-BE49-F238E27FC236}">
                <a16:creationId xmlns:a16="http://schemas.microsoft.com/office/drawing/2014/main" id="{53652107-68AA-442A-BF56-056264DAA2B1}"/>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96689" y="1376570"/>
            <a:ext cx="1084880" cy="1084880"/>
          </a:xfrm>
          <a:prstGeom prst="rect">
            <a:avLst/>
          </a:prstGeom>
        </p:spPr>
      </p:pic>
      <p:pic>
        <p:nvPicPr>
          <p:cNvPr id="9" name="Immagine 8">
            <a:extLst>
              <a:ext uri="{FF2B5EF4-FFF2-40B4-BE49-F238E27FC236}">
                <a16:creationId xmlns:a16="http://schemas.microsoft.com/office/drawing/2014/main" id="{BC12FF9D-F772-459C-9244-080AE0071B5C}"/>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2146110" y="2395672"/>
            <a:ext cx="1460359" cy="1456314"/>
          </a:xfrm>
          <a:prstGeom prst="rect">
            <a:avLst/>
          </a:prstGeom>
        </p:spPr>
      </p:pic>
      <p:pic>
        <p:nvPicPr>
          <p:cNvPr id="36" name="Immagine 35">
            <a:extLst>
              <a:ext uri="{FF2B5EF4-FFF2-40B4-BE49-F238E27FC236}">
                <a16:creationId xmlns:a16="http://schemas.microsoft.com/office/drawing/2014/main" id="{D85FDEA8-3221-489A-90B5-95BB0AB639DA}"/>
              </a:ext>
            </a:extLst>
          </p:cNvPr>
          <p:cNvPicPr>
            <a:picLocks noChangeAspect="1"/>
          </p:cNvPicPr>
          <p:nvPr/>
        </p:nvPicPr>
        <p:blipFill>
          <a:blip r:embed="rId9">
            <a:lum bright="70000" contrast="-70000"/>
            <a:extLst>
              <a:ext uri="{28A0092B-C50C-407E-A947-70E740481C1C}">
                <a14:useLocalDpi xmlns:a14="http://schemas.microsoft.com/office/drawing/2010/main" val="0"/>
              </a:ext>
            </a:extLst>
          </a:blip>
          <a:stretch>
            <a:fillRect/>
          </a:stretch>
        </p:blipFill>
        <p:spPr>
          <a:xfrm rot="20946477">
            <a:off x="4784522" y="1042236"/>
            <a:ext cx="1472530" cy="2585906"/>
          </a:xfrm>
          <a:prstGeom prst="rect">
            <a:avLst/>
          </a:prstGeom>
        </p:spPr>
      </p:pic>
      <p:pic>
        <p:nvPicPr>
          <p:cNvPr id="16" name="Immagine 15">
            <a:extLst>
              <a:ext uri="{FF2B5EF4-FFF2-40B4-BE49-F238E27FC236}">
                <a16:creationId xmlns:a16="http://schemas.microsoft.com/office/drawing/2014/main" id="{28C2FE5D-F623-4515-8C04-B257CC5F0DCB}"/>
              </a:ext>
            </a:extLst>
          </p:cNvPr>
          <p:cNvPicPr>
            <a:picLocks noChangeAspect="1"/>
          </p:cNvPicPr>
          <p:nvPr/>
        </p:nvPicPr>
        <p:blipFill>
          <a:blip r:embed="rId10" cstate="hqprint">
            <a:lum bright="70000" contrast="-70000"/>
            <a:extLst>
              <a:ext uri="{28A0092B-C50C-407E-A947-70E740481C1C}">
                <a14:useLocalDpi xmlns:a14="http://schemas.microsoft.com/office/drawing/2010/main" val="0"/>
              </a:ext>
            </a:extLst>
          </a:blip>
          <a:stretch>
            <a:fillRect/>
          </a:stretch>
        </p:blipFill>
        <p:spPr>
          <a:xfrm>
            <a:off x="4991934" y="1826813"/>
            <a:ext cx="1057705" cy="1016752"/>
          </a:xfrm>
          <a:prstGeom prst="rect">
            <a:avLst/>
          </a:prstGeom>
        </p:spPr>
      </p:pic>
      <p:sp>
        <p:nvSpPr>
          <p:cNvPr id="17" name="Rettangolo 16">
            <a:extLst>
              <a:ext uri="{FF2B5EF4-FFF2-40B4-BE49-F238E27FC236}">
                <a16:creationId xmlns:a16="http://schemas.microsoft.com/office/drawing/2014/main" id="{5968282E-9575-4716-9698-42790497634C}"/>
              </a:ext>
            </a:extLst>
          </p:cNvPr>
          <p:cNvSpPr/>
          <p:nvPr/>
        </p:nvSpPr>
        <p:spPr>
          <a:xfrm rot="1800000">
            <a:off x="3516550" y="2285755"/>
            <a:ext cx="4008469"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AC55D6CF-67DE-48B5-BBE5-C82F17EBB612}"/>
              </a:ext>
            </a:extLst>
          </p:cNvPr>
          <p:cNvSpPr/>
          <p:nvPr/>
        </p:nvSpPr>
        <p:spPr>
          <a:xfrm rot="8100000">
            <a:off x="3601918" y="2346768"/>
            <a:ext cx="4008469"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Goccia 40">
            <a:extLst>
              <a:ext uri="{FF2B5EF4-FFF2-40B4-BE49-F238E27FC236}">
                <a16:creationId xmlns:a16="http://schemas.microsoft.com/office/drawing/2014/main" id="{14C0431B-3C66-4256-89C9-AB3A3A1C2D17}"/>
              </a:ext>
            </a:extLst>
          </p:cNvPr>
          <p:cNvSpPr/>
          <p:nvPr/>
        </p:nvSpPr>
        <p:spPr>
          <a:xfrm rot="2700000">
            <a:off x="2683558" y="4593269"/>
            <a:ext cx="485371" cy="473883"/>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42" name="CasellaDiTesto 41">
            <a:extLst>
              <a:ext uri="{FF2B5EF4-FFF2-40B4-BE49-F238E27FC236}">
                <a16:creationId xmlns:a16="http://schemas.microsoft.com/office/drawing/2014/main" id="{E8885F06-7A64-46F7-98F9-6F747ADE3AAE}"/>
              </a:ext>
            </a:extLst>
          </p:cNvPr>
          <p:cNvSpPr txBox="1"/>
          <p:nvPr/>
        </p:nvSpPr>
        <p:spPr>
          <a:xfrm>
            <a:off x="2766141" y="4645544"/>
            <a:ext cx="314510" cy="369332"/>
          </a:xfrm>
          <a:prstGeom prst="rect">
            <a:avLst/>
          </a:prstGeom>
          <a:noFill/>
        </p:spPr>
        <p:txBody>
          <a:bodyPr wrap="none" rtlCol="0">
            <a:spAutoFit/>
          </a:bodyPr>
          <a:lstStyle/>
          <a:p>
            <a:r>
              <a:rPr lang="it-IT" b="1" dirty="0"/>
              <a:t>1</a:t>
            </a:r>
          </a:p>
        </p:txBody>
      </p:sp>
      <p:sp>
        <p:nvSpPr>
          <p:cNvPr id="43" name="Goccia 42">
            <a:extLst>
              <a:ext uri="{FF2B5EF4-FFF2-40B4-BE49-F238E27FC236}">
                <a16:creationId xmlns:a16="http://schemas.microsoft.com/office/drawing/2014/main" id="{1376F98C-B836-4FA0-B118-8BB7125E3161}"/>
              </a:ext>
            </a:extLst>
          </p:cNvPr>
          <p:cNvSpPr/>
          <p:nvPr/>
        </p:nvSpPr>
        <p:spPr>
          <a:xfrm rot="2700000">
            <a:off x="2724448" y="5459342"/>
            <a:ext cx="485371" cy="473883"/>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44" name="CasellaDiTesto 43">
            <a:extLst>
              <a:ext uri="{FF2B5EF4-FFF2-40B4-BE49-F238E27FC236}">
                <a16:creationId xmlns:a16="http://schemas.microsoft.com/office/drawing/2014/main" id="{5A763219-A755-4169-877F-89F67A715487}"/>
              </a:ext>
            </a:extLst>
          </p:cNvPr>
          <p:cNvSpPr txBox="1"/>
          <p:nvPr/>
        </p:nvSpPr>
        <p:spPr>
          <a:xfrm>
            <a:off x="2807031" y="5511617"/>
            <a:ext cx="314510" cy="369332"/>
          </a:xfrm>
          <a:prstGeom prst="rect">
            <a:avLst/>
          </a:prstGeom>
          <a:noFill/>
        </p:spPr>
        <p:txBody>
          <a:bodyPr wrap="none" rtlCol="0">
            <a:spAutoFit/>
          </a:bodyPr>
          <a:lstStyle/>
          <a:p>
            <a:r>
              <a:rPr lang="it-IT" b="1" dirty="0"/>
              <a:t>2</a:t>
            </a:r>
          </a:p>
        </p:txBody>
      </p:sp>
      <p:sp>
        <p:nvSpPr>
          <p:cNvPr id="46" name="CasellaDiTesto 45">
            <a:extLst>
              <a:ext uri="{FF2B5EF4-FFF2-40B4-BE49-F238E27FC236}">
                <a16:creationId xmlns:a16="http://schemas.microsoft.com/office/drawing/2014/main" id="{C18E894E-BB7F-4970-B849-32AD7309D7C8}"/>
              </a:ext>
            </a:extLst>
          </p:cNvPr>
          <p:cNvSpPr txBox="1"/>
          <p:nvPr/>
        </p:nvSpPr>
        <p:spPr>
          <a:xfrm>
            <a:off x="2870293" y="5238964"/>
            <a:ext cx="5089203" cy="870688"/>
          </a:xfrm>
          <a:prstGeom prst="rect">
            <a:avLst/>
          </a:prstGeom>
          <a:noFill/>
          <a:ln>
            <a:noFill/>
          </a:ln>
        </p:spPr>
        <p:txBody>
          <a:bodyPr wrap="square" rtlCol="0">
            <a:spAutoFit/>
          </a:bodyPr>
          <a:lstStyle/>
          <a:p>
            <a:pPr marL="457200">
              <a:lnSpc>
                <a:spcPct val="150000"/>
              </a:lnSpc>
            </a:pPr>
            <a:r>
              <a:rPr lang="it-IT" dirty="0">
                <a:solidFill>
                  <a:schemeClr val="tx2">
                    <a:lumMod val="75000"/>
                  </a:schemeClr>
                </a:solidFill>
              </a:rPr>
              <a:t>utilizzare i vecchi dispositivi senza gli aggiornamenti sulla sicurezza.</a:t>
            </a:r>
          </a:p>
        </p:txBody>
      </p:sp>
      <p:sp>
        <p:nvSpPr>
          <p:cNvPr id="47" name="Rettangolo arrotondato 31">
            <a:extLst>
              <a:ext uri="{FF2B5EF4-FFF2-40B4-BE49-F238E27FC236}">
                <a16:creationId xmlns:a16="http://schemas.microsoft.com/office/drawing/2014/main" id="{E59FA248-B4B5-43B8-BD82-D7F60F351738}"/>
              </a:ext>
            </a:extLst>
          </p:cNvPr>
          <p:cNvSpPr/>
          <p:nvPr/>
        </p:nvSpPr>
        <p:spPr>
          <a:xfrm>
            <a:off x="2545161" y="58066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9" name="Rettangolo arrotondato 31">
            <a:extLst>
              <a:ext uri="{FF2B5EF4-FFF2-40B4-BE49-F238E27FC236}">
                <a16:creationId xmlns:a16="http://schemas.microsoft.com/office/drawing/2014/main" id="{A56A8703-15D6-4FE2-835F-CFAD063C9DAF}"/>
              </a:ext>
            </a:extLst>
          </p:cNvPr>
          <p:cNvSpPr/>
          <p:nvPr/>
        </p:nvSpPr>
        <p:spPr>
          <a:xfrm>
            <a:off x="1004253" y="1532512"/>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51" name="Rettangolo arrotondato 31">
            <a:extLst>
              <a:ext uri="{FF2B5EF4-FFF2-40B4-BE49-F238E27FC236}">
                <a16:creationId xmlns:a16="http://schemas.microsoft.com/office/drawing/2014/main" id="{7D28D83E-E473-46A6-84E8-78CCA1DBABCB}"/>
              </a:ext>
            </a:extLst>
          </p:cNvPr>
          <p:cNvSpPr/>
          <p:nvPr/>
        </p:nvSpPr>
        <p:spPr>
          <a:xfrm>
            <a:off x="6465101" y="1893255"/>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pic>
        <p:nvPicPr>
          <p:cNvPr id="52" name="Immagine 51">
            <a:extLst>
              <a:ext uri="{FF2B5EF4-FFF2-40B4-BE49-F238E27FC236}">
                <a16:creationId xmlns:a16="http://schemas.microsoft.com/office/drawing/2014/main" id="{6F38538D-87B4-4A32-9B2A-4F65CC59B641}"/>
              </a:ext>
            </a:extLst>
          </p:cNvPr>
          <p:cNvPicPr>
            <a:picLocks noChangeAspect="1"/>
          </p:cNvPicPr>
          <p:nvPr/>
        </p:nvPicPr>
        <p:blipFill>
          <a:blip r:embed="rId11" cstate="hqprint">
            <a:lum bright="70000" contrast="-70000"/>
            <a:extLst>
              <a:ext uri="{28A0092B-C50C-407E-A947-70E740481C1C}">
                <a14:useLocalDpi xmlns:a14="http://schemas.microsoft.com/office/drawing/2010/main" val="0"/>
              </a:ext>
            </a:extLst>
          </a:blip>
          <a:stretch>
            <a:fillRect/>
          </a:stretch>
        </p:blipFill>
        <p:spPr>
          <a:xfrm>
            <a:off x="8297006" y="5981811"/>
            <a:ext cx="537635" cy="537635"/>
          </a:xfrm>
          <a:prstGeom prst="rect">
            <a:avLst/>
          </a:prstGeom>
        </p:spPr>
      </p:pic>
      <p:sp>
        <p:nvSpPr>
          <p:cNvPr id="53" name="CasellaDiTesto 52">
            <a:extLst>
              <a:ext uri="{FF2B5EF4-FFF2-40B4-BE49-F238E27FC236}">
                <a16:creationId xmlns:a16="http://schemas.microsoft.com/office/drawing/2014/main" id="{3EAD1329-B2A5-45B5-BFE3-801D29F4B7FC}"/>
              </a:ext>
            </a:extLst>
          </p:cNvPr>
          <p:cNvSpPr txBox="1"/>
          <p:nvPr/>
        </p:nvSpPr>
        <p:spPr>
          <a:xfrm>
            <a:off x="7726906" y="6520546"/>
            <a:ext cx="4929554" cy="338554"/>
          </a:xfrm>
          <a:prstGeom prst="rect">
            <a:avLst/>
          </a:prstGeom>
          <a:noFill/>
        </p:spPr>
        <p:txBody>
          <a:bodyPr wrap="square" rtlCol="0">
            <a:spAutoFit/>
          </a:bodyPr>
          <a:lstStyle/>
          <a:p>
            <a:r>
              <a:rPr lang="it-IT" sz="1600" i="1" dirty="0">
                <a:latin typeface="Times New Roman" panose="02020603050405020304" pitchFamily="18" charset="0"/>
                <a:cs typeface="Times New Roman" panose="02020603050405020304" pitchFamily="18" charset="0"/>
              </a:rPr>
              <a:t>Fai clic sull'info point per approfondire l’argomento</a:t>
            </a:r>
          </a:p>
        </p:txBody>
      </p:sp>
    </p:spTree>
    <p:extLst>
      <p:ext uri="{BB962C8B-B14F-4D97-AF65-F5344CB8AC3E}">
        <p14:creationId xmlns:p14="http://schemas.microsoft.com/office/powerpoint/2010/main" val="1851953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L'importanza dell'aggiornamento 1/2</a:t>
            </a: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10</a:t>
            </a:r>
          </a:p>
        </p:txBody>
      </p:sp>
      <p:sp>
        <p:nvSpPr>
          <p:cNvPr id="70" name="Segnaposto testo 7">
            <a:extLst>
              <a:ext uri="{FF2B5EF4-FFF2-40B4-BE49-F238E27FC236}">
                <a16:creationId xmlns:a16="http://schemas.microsoft.com/office/drawing/2014/main" id="{2036D021-4959-410B-9EA9-F240321A8817}"/>
              </a:ext>
            </a:extLst>
          </p:cNvPr>
          <p:cNvSpPr txBox="1">
            <a:spLocks/>
          </p:cNvSpPr>
          <p:nvPr/>
        </p:nvSpPr>
        <p:spPr>
          <a:xfrm>
            <a:off x="6369170" y="3311011"/>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a:t>Descrizione Scenario 01</a:t>
            </a:r>
          </a:p>
          <a:p>
            <a:r>
              <a:rPr lang="it-IT" sz="1600"/>
              <a:t>….</a:t>
            </a:r>
          </a:p>
          <a:p>
            <a:endParaRPr lang="it-IT" sz="1600" dirty="0"/>
          </a:p>
        </p:txBody>
      </p:sp>
      <p:sp>
        <p:nvSpPr>
          <p:cNvPr id="71" name="Segnaposto testo 7">
            <a:extLst>
              <a:ext uri="{FF2B5EF4-FFF2-40B4-BE49-F238E27FC236}">
                <a16:creationId xmlns:a16="http://schemas.microsoft.com/office/drawing/2014/main" id="{88167B35-4AA4-42ED-B6F5-DBC0F1E2893C}"/>
              </a:ext>
            </a:extLst>
          </p:cNvPr>
          <p:cNvSpPr txBox="1">
            <a:spLocks/>
          </p:cNvSpPr>
          <p:nvPr/>
        </p:nvSpPr>
        <p:spPr>
          <a:xfrm>
            <a:off x="9466053" y="3311011"/>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a:t>Descrizione Scenario 02</a:t>
            </a:r>
          </a:p>
          <a:p>
            <a:r>
              <a:rPr lang="it-IT" sz="1600" dirty="0"/>
              <a:t>….</a:t>
            </a:r>
          </a:p>
          <a:p>
            <a:endParaRPr lang="it-IT" sz="1600" dirty="0"/>
          </a:p>
        </p:txBody>
      </p:sp>
      <p:sp>
        <p:nvSpPr>
          <p:cNvPr id="18" name="Documento 17">
            <a:extLst>
              <a:ext uri="{FF2B5EF4-FFF2-40B4-BE49-F238E27FC236}">
                <a16:creationId xmlns:a16="http://schemas.microsoft.com/office/drawing/2014/main" id="{91533276-59B9-4178-88EF-417434897E71}"/>
              </a:ext>
            </a:extLst>
          </p:cNvPr>
          <p:cNvSpPr/>
          <p:nvPr/>
        </p:nvSpPr>
        <p:spPr>
          <a:xfrm rot="10800000">
            <a:off x="0" y="3159065"/>
            <a:ext cx="6369170" cy="3698935"/>
          </a:xfrm>
          <a:prstGeom prst="flowChartDocument">
            <a:avLst/>
          </a:prstGeom>
          <a:blipFill dpi="0" rotWithShape="0">
            <a:blip r:embed="rId3">
              <a:alphaModFix amt="9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Documento 22">
            <a:extLst>
              <a:ext uri="{FF2B5EF4-FFF2-40B4-BE49-F238E27FC236}">
                <a16:creationId xmlns:a16="http://schemas.microsoft.com/office/drawing/2014/main" id="{C5C371FA-CC62-46FE-B661-19ACE04BA40D}"/>
              </a:ext>
            </a:extLst>
          </p:cNvPr>
          <p:cNvSpPr/>
          <p:nvPr/>
        </p:nvSpPr>
        <p:spPr>
          <a:xfrm>
            <a:off x="6369170" y="470180"/>
            <a:ext cx="5822830" cy="3775816"/>
          </a:xfrm>
          <a:prstGeom prst="flowChartDocument">
            <a:avLst/>
          </a:prstGeom>
          <a:blipFill>
            <a:blip r:embed="rId4">
              <a:alphaModFix amt="99000"/>
            </a:blip>
            <a:stretch>
              <a:fillRect t="-19716" b="197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endParaRPr lang="it-IT" dirty="0">
              <a:solidFill>
                <a:schemeClr val="tx2">
                  <a:lumMod val="75000"/>
                </a:schemeClr>
              </a:solidFill>
            </a:endParaRPr>
          </a:p>
        </p:txBody>
      </p:sp>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6369170" y="2554095"/>
            <a:ext cx="5822830" cy="4307583"/>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28" name="CasellaDiTesto 27">
            <a:extLst>
              <a:ext uri="{FF2B5EF4-FFF2-40B4-BE49-F238E27FC236}">
                <a16:creationId xmlns:a16="http://schemas.microsoft.com/office/drawing/2014/main" id="{FA93332E-8997-4350-84B6-79751EB92377}"/>
              </a:ext>
            </a:extLst>
          </p:cNvPr>
          <p:cNvSpPr txBox="1"/>
          <p:nvPr/>
        </p:nvSpPr>
        <p:spPr>
          <a:xfrm>
            <a:off x="0" y="619662"/>
            <a:ext cx="5229302" cy="400110"/>
          </a:xfrm>
          <a:prstGeom prst="rect">
            <a:avLst/>
          </a:prstGeom>
          <a:noFill/>
        </p:spPr>
        <p:txBody>
          <a:bodyPr wrap="square" rtlCol="0">
            <a:spAutoFit/>
          </a:bodyPr>
          <a:lstStyle/>
          <a:p>
            <a:pPr lvl="0">
              <a:lnSpc>
                <a:spcPts val="2400"/>
              </a:lnSpc>
              <a:spcBef>
                <a:spcPts val="1000"/>
              </a:spcBef>
              <a:defRPr/>
            </a:pPr>
            <a:r>
              <a:rPr lang="it-IT" sz="2000" b="1" dirty="0">
                <a:latin typeface="Tempus Sans ITC" panose="04020404030D07020202" pitchFamily="82" charset="0"/>
                <a:cs typeface="Gisha" panose="020B0502040204020203" pitchFamily="34" charset="-79"/>
              </a:rPr>
              <a:t>Criminali sempre più sofisticati</a:t>
            </a:r>
          </a:p>
        </p:txBody>
      </p:sp>
      <p:sp>
        <p:nvSpPr>
          <p:cNvPr id="31" name="Rettangolo 30">
            <a:extLst>
              <a:ext uri="{FF2B5EF4-FFF2-40B4-BE49-F238E27FC236}">
                <a16:creationId xmlns:a16="http://schemas.microsoft.com/office/drawing/2014/main" id="{33B199EA-633B-400D-9ECA-5D932403266F}"/>
              </a:ext>
            </a:extLst>
          </p:cNvPr>
          <p:cNvSpPr/>
          <p:nvPr/>
        </p:nvSpPr>
        <p:spPr>
          <a:xfrm>
            <a:off x="-2810123" y="-6700"/>
            <a:ext cx="2810123" cy="6570060"/>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rPr>
              <a:t>img1</a:t>
            </a:r>
          </a:p>
          <a:p>
            <a:r>
              <a:rPr lang="it-IT" sz="1600" dirty="0">
                <a:solidFill>
                  <a:schemeClr val="bg2">
                    <a:lumMod val="75000"/>
                  </a:schemeClr>
                </a:solidFill>
                <a:hlinkClick r:id="rId5"/>
              </a:rPr>
              <a:t>https://pixabay.com/it/virus-calcolatore-crittografia-1889372/</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img2</a:t>
            </a:r>
          </a:p>
          <a:p>
            <a:r>
              <a:rPr lang="it-IT" sz="1600" dirty="0">
                <a:solidFill>
                  <a:schemeClr val="bg2">
                    <a:lumMod val="75000"/>
                  </a:schemeClr>
                </a:solidFill>
                <a:hlinkClick r:id="rId6"/>
              </a:rPr>
              <a:t>https://pixabay.com/it/donne-casella-boxer-lotta-3265804/</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Popup relativo a testo 4</a:t>
            </a:r>
          </a:p>
        </p:txBody>
      </p:sp>
      <p:sp>
        <p:nvSpPr>
          <p:cNvPr id="26" name="Documento 25">
            <a:extLst>
              <a:ext uri="{FF2B5EF4-FFF2-40B4-BE49-F238E27FC236}">
                <a16:creationId xmlns:a16="http://schemas.microsoft.com/office/drawing/2014/main" id="{1FBD9FC7-07A7-4072-B01D-7AC29BE26C39}"/>
              </a:ext>
            </a:extLst>
          </p:cNvPr>
          <p:cNvSpPr/>
          <p:nvPr/>
        </p:nvSpPr>
        <p:spPr>
          <a:xfrm>
            <a:off x="61519" y="1314413"/>
            <a:ext cx="3194637" cy="1883575"/>
          </a:xfrm>
          <a:prstGeom prst="flowChartDocumen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nSpc>
                <a:spcPct val="150000"/>
              </a:lnSpc>
            </a:pPr>
            <a:r>
              <a:rPr lang="it-IT" dirty="0">
                <a:solidFill>
                  <a:schemeClr val="tx2">
                    <a:lumMod val="75000"/>
                  </a:schemeClr>
                </a:solidFill>
              </a:rPr>
              <a:t>La vita e la sicurezza dei software e dei sistemi operativi si è ridotta. </a:t>
            </a:r>
          </a:p>
        </p:txBody>
      </p:sp>
      <p:sp>
        <p:nvSpPr>
          <p:cNvPr id="38" name="Documento 37">
            <a:extLst>
              <a:ext uri="{FF2B5EF4-FFF2-40B4-BE49-F238E27FC236}">
                <a16:creationId xmlns:a16="http://schemas.microsoft.com/office/drawing/2014/main" id="{21519C37-74E9-40CB-9CA3-00F7C26BA180}"/>
              </a:ext>
            </a:extLst>
          </p:cNvPr>
          <p:cNvSpPr/>
          <p:nvPr/>
        </p:nvSpPr>
        <p:spPr>
          <a:xfrm>
            <a:off x="6798218" y="4680964"/>
            <a:ext cx="4964734" cy="1883575"/>
          </a:xfrm>
          <a:prstGeom prst="flowChartDocumen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nSpc>
                <a:spcPct val="150000"/>
              </a:lnSpc>
            </a:pPr>
            <a:r>
              <a:rPr lang="it-IT" dirty="0">
                <a:solidFill>
                  <a:schemeClr val="tx2">
                    <a:lumMod val="75000"/>
                  </a:schemeClr>
                </a:solidFill>
              </a:rPr>
              <a:t>Un sistema operativo che non riceve più patch di sicurezza, rappresenta un rischio per chiunque utilizzi quella macchina. </a:t>
            </a:r>
          </a:p>
        </p:txBody>
      </p:sp>
      <p:graphicFrame>
        <p:nvGraphicFramePr>
          <p:cNvPr id="5" name="Diagramma 4">
            <a:extLst>
              <a:ext uri="{FF2B5EF4-FFF2-40B4-BE49-F238E27FC236}">
                <a16:creationId xmlns:a16="http://schemas.microsoft.com/office/drawing/2014/main" id="{FA1CCB83-0766-4A10-AADE-B2B06F03D090}"/>
              </a:ext>
            </a:extLst>
          </p:cNvPr>
          <p:cNvGraphicFramePr/>
          <p:nvPr>
            <p:extLst>
              <p:ext uri="{D42A27DB-BD31-4B8C-83A1-F6EECF244321}">
                <p14:modId xmlns:p14="http://schemas.microsoft.com/office/powerpoint/2010/main" val="2266073587"/>
              </p:ext>
            </p:extLst>
          </p:nvPr>
        </p:nvGraphicFramePr>
        <p:xfrm>
          <a:off x="1776144" y="1079645"/>
          <a:ext cx="5822830" cy="202000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5" name="Rettangolo arrotondato 31">
            <a:extLst>
              <a:ext uri="{FF2B5EF4-FFF2-40B4-BE49-F238E27FC236}">
                <a16:creationId xmlns:a16="http://schemas.microsoft.com/office/drawing/2014/main" id="{8ECC4AD5-B5FC-45AE-ABEE-4076EAE65F42}"/>
              </a:ext>
            </a:extLst>
          </p:cNvPr>
          <p:cNvSpPr/>
          <p:nvPr/>
        </p:nvSpPr>
        <p:spPr>
          <a:xfrm>
            <a:off x="3409717" y="535665"/>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27" name="Rettangolo arrotondato 31">
            <a:extLst>
              <a:ext uri="{FF2B5EF4-FFF2-40B4-BE49-F238E27FC236}">
                <a16:creationId xmlns:a16="http://schemas.microsoft.com/office/drawing/2014/main" id="{3FA53700-5D10-46D3-B2DF-1293C9AACEF4}"/>
              </a:ext>
            </a:extLst>
          </p:cNvPr>
          <p:cNvSpPr/>
          <p:nvPr/>
        </p:nvSpPr>
        <p:spPr>
          <a:xfrm>
            <a:off x="208494" y="1019772"/>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30" name="Rettangolo arrotondato 31">
            <a:extLst>
              <a:ext uri="{FF2B5EF4-FFF2-40B4-BE49-F238E27FC236}">
                <a16:creationId xmlns:a16="http://schemas.microsoft.com/office/drawing/2014/main" id="{6FEEECDE-3D30-4AF8-9312-E22618F61B9D}"/>
              </a:ext>
            </a:extLst>
          </p:cNvPr>
          <p:cNvSpPr/>
          <p:nvPr/>
        </p:nvSpPr>
        <p:spPr>
          <a:xfrm>
            <a:off x="5592590" y="997419"/>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pic>
        <p:nvPicPr>
          <p:cNvPr id="7" name="Immagine 6">
            <a:extLst>
              <a:ext uri="{FF2B5EF4-FFF2-40B4-BE49-F238E27FC236}">
                <a16:creationId xmlns:a16="http://schemas.microsoft.com/office/drawing/2014/main" id="{8325CD27-BEC0-4121-AB61-4D73DB66D7F4}"/>
              </a:ext>
            </a:extLst>
          </p:cNvPr>
          <p:cNvPicPr>
            <a:picLocks noChangeAspect="1"/>
          </p:cNvPicPr>
          <p:nvPr/>
        </p:nvPicPr>
        <p:blipFill>
          <a:blip r:embed="rId12" cstate="hqprint">
            <a:lum bright="70000" contrast="-70000"/>
            <a:extLst>
              <a:ext uri="{28A0092B-C50C-407E-A947-70E740481C1C}">
                <a14:useLocalDpi xmlns:a14="http://schemas.microsoft.com/office/drawing/2010/main" val="0"/>
              </a:ext>
            </a:extLst>
          </a:blip>
          <a:stretch>
            <a:fillRect/>
          </a:stretch>
        </p:blipFill>
        <p:spPr>
          <a:xfrm>
            <a:off x="8334496" y="3183714"/>
            <a:ext cx="1618876" cy="1439001"/>
          </a:xfrm>
          <a:prstGeom prst="rect">
            <a:avLst/>
          </a:prstGeom>
        </p:spPr>
      </p:pic>
      <p:sp>
        <p:nvSpPr>
          <p:cNvPr id="33" name="Rettangolo arrotondato 31">
            <a:extLst>
              <a:ext uri="{FF2B5EF4-FFF2-40B4-BE49-F238E27FC236}">
                <a16:creationId xmlns:a16="http://schemas.microsoft.com/office/drawing/2014/main" id="{10376838-2B54-4952-B128-0EF133D0136E}"/>
              </a:ext>
            </a:extLst>
          </p:cNvPr>
          <p:cNvSpPr/>
          <p:nvPr/>
        </p:nvSpPr>
        <p:spPr>
          <a:xfrm>
            <a:off x="7442164" y="4172406"/>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pic>
        <p:nvPicPr>
          <p:cNvPr id="36" name="Immagine 35">
            <a:extLst>
              <a:ext uri="{FF2B5EF4-FFF2-40B4-BE49-F238E27FC236}">
                <a16:creationId xmlns:a16="http://schemas.microsoft.com/office/drawing/2014/main" id="{3594A250-EB87-441E-BDA0-564BC721B07F}"/>
              </a:ext>
            </a:extLst>
          </p:cNvPr>
          <p:cNvPicPr>
            <a:picLocks noChangeAspect="1"/>
          </p:cNvPicPr>
          <p:nvPr/>
        </p:nvPicPr>
        <p:blipFill>
          <a:blip r:embed="rId13" cstate="hqprint">
            <a:lum bright="70000" contrast="-70000"/>
            <a:extLst>
              <a:ext uri="{28A0092B-C50C-407E-A947-70E740481C1C}">
                <a14:useLocalDpi xmlns:a14="http://schemas.microsoft.com/office/drawing/2010/main" val="0"/>
              </a:ext>
            </a:extLst>
          </a:blip>
          <a:stretch>
            <a:fillRect/>
          </a:stretch>
        </p:blipFill>
        <p:spPr>
          <a:xfrm>
            <a:off x="6976039" y="6215033"/>
            <a:ext cx="537635" cy="537635"/>
          </a:xfrm>
          <a:prstGeom prst="rect">
            <a:avLst/>
          </a:prstGeom>
        </p:spPr>
      </p:pic>
      <p:sp>
        <p:nvSpPr>
          <p:cNvPr id="37" name="CasellaDiTesto 36">
            <a:extLst>
              <a:ext uri="{FF2B5EF4-FFF2-40B4-BE49-F238E27FC236}">
                <a16:creationId xmlns:a16="http://schemas.microsoft.com/office/drawing/2014/main" id="{EE7A97C3-DB80-4B38-90A2-8CDC91C76EB6}"/>
              </a:ext>
            </a:extLst>
          </p:cNvPr>
          <p:cNvSpPr txBox="1"/>
          <p:nvPr/>
        </p:nvSpPr>
        <p:spPr>
          <a:xfrm>
            <a:off x="7691494" y="6471681"/>
            <a:ext cx="4929554" cy="338554"/>
          </a:xfrm>
          <a:prstGeom prst="rect">
            <a:avLst/>
          </a:prstGeom>
          <a:noFill/>
        </p:spPr>
        <p:txBody>
          <a:bodyPr wrap="square" rtlCol="0">
            <a:spAutoFit/>
          </a:bodyPr>
          <a:lstStyle/>
          <a:p>
            <a:r>
              <a:rPr lang="it-IT" sz="1600" i="1" dirty="0">
                <a:latin typeface="Times New Roman" panose="02020603050405020304" pitchFamily="18" charset="0"/>
                <a:cs typeface="Times New Roman" panose="02020603050405020304" pitchFamily="18" charset="0"/>
              </a:rPr>
              <a:t>Fai clic sull'info point per approfondire l’argomento</a:t>
            </a:r>
          </a:p>
        </p:txBody>
      </p:sp>
    </p:spTree>
    <p:extLst>
      <p:ext uri="{BB962C8B-B14F-4D97-AF65-F5344CB8AC3E}">
        <p14:creationId xmlns:p14="http://schemas.microsoft.com/office/powerpoint/2010/main" val="873549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Elaborazione 42">
            <a:extLst>
              <a:ext uri="{FF2B5EF4-FFF2-40B4-BE49-F238E27FC236}">
                <a16:creationId xmlns:a16="http://schemas.microsoft.com/office/drawing/2014/main" id="{991A7272-F3AA-44D6-AA30-25F044F17B43}"/>
              </a:ext>
            </a:extLst>
          </p:cNvPr>
          <p:cNvSpPr/>
          <p:nvPr/>
        </p:nvSpPr>
        <p:spPr>
          <a:xfrm>
            <a:off x="3995732" y="5195719"/>
            <a:ext cx="8210550" cy="963899"/>
          </a:xfrm>
          <a:prstGeom prst="flowChartProcess">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Elaborazione 41">
            <a:extLst>
              <a:ext uri="{FF2B5EF4-FFF2-40B4-BE49-F238E27FC236}">
                <a16:creationId xmlns:a16="http://schemas.microsoft.com/office/drawing/2014/main" id="{7B8C4D67-9373-4F09-9A9F-EFCA3DAC5D68}"/>
              </a:ext>
            </a:extLst>
          </p:cNvPr>
          <p:cNvSpPr/>
          <p:nvPr/>
        </p:nvSpPr>
        <p:spPr>
          <a:xfrm>
            <a:off x="3995732" y="4231611"/>
            <a:ext cx="8210550" cy="963899"/>
          </a:xfrm>
          <a:prstGeom prst="flowChartProcess">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Elaborazione 29">
            <a:extLst>
              <a:ext uri="{FF2B5EF4-FFF2-40B4-BE49-F238E27FC236}">
                <a16:creationId xmlns:a16="http://schemas.microsoft.com/office/drawing/2014/main" id="{7C8054B2-35F8-468E-934D-14DFD7E71ADC}"/>
              </a:ext>
            </a:extLst>
          </p:cNvPr>
          <p:cNvSpPr/>
          <p:nvPr/>
        </p:nvSpPr>
        <p:spPr>
          <a:xfrm>
            <a:off x="3981450" y="2378751"/>
            <a:ext cx="8210550" cy="963899"/>
          </a:xfrm>
          <a:prstGeom prst="flowChartProcess">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Elaborazione 28">
            <a:extLst>
              <a:ext uri="{FF2B5EF4-FFF2-40B4-BE49-F238E27FC236}">
                <a16:creationId xmlns:a16="http://schemas.microsoft.com/office/drawing/2014/main" id="{13CB01B9-4911-4E4C-857C-E9CCA2A2DCA3}"/>
              </a:ext>
            </a:extLst>
          </p:cNvPr>
          <p:cNvSpPr/>
          <p:nvPr/>
        </p:nvSpPr>
        <p:spPr>
          <a:xfrm>
            <a:off x="3981450" y="1455010"/>
            <a:ext cx="8210550" cy="970462"/>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Elaborazione 38">
            <a:extLst>
              <a:ext uri="{FF2B5EF4-FFF2-40B4-BE49-F238E27FC236}">
                <a16:creationId xmlns:a16="http://schemas.microsoft.com/office/drawing/2014/main" id="{81DF519C-F6E8-401F-8B9E-9841F3011B71}"/>
              </a:ext>
            </a:extLst>
          </p:cNvPr>
          <p:cNvSpPr/>
          <p:nvPr/>
        </p:nvSpPr>
        <p:spPr>
          <a:xfrm>
            <a:off x="3981450" y="3304756"/>
            <a:ext cx="8210550" cy="963899"/>
          </a:xfrm>
          <a:prstGeom prst="flowChartProcess">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11</a:t>
            </a: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29304"/>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L'importanza dell'aggiornamento 2/2</a:t>
            </a:r>
          </a:p>
        </p:txBody>
      </p:sp>
      <p:sp>
        <p:nvSpPr>
          <p:cNvPr id="24" name="CasellaDiTesto 23">
            <a:extLst>
              <a:ext uri="{FF2B5EF4-FFF2-40B4-BE49-F238E27FC236}">
                <a16:creationId xmlns:a16="http://schemas.microsoft.com/office/drawing/2014/main" id="{3EB8EA8D-DF8C-4170-A276-9D05D5B576BC}"/>
              </a:ext>
            </a:extLst>
          </p:cNvPr>
          <p:cNvSpPr txBox="1"/>
          <p:nvPr/>
        </p:nvSpPr>
        <p:spPr>
          <a:xfrm>
            <a:off x="5883792" y="1461322"/>
            <a:ext cx="6147170" cy="870688"/>
          </a:xfrm>
          <a:prstGeom prst="rect">
            <a:avLst/>
          </a:prstGeom>
          <a:noFill/>
          <a:ln>
            <a:noFill/>
          </a:ln>
        </p:spPr>
        <p:txBody>
          <a:bodyPr wrap="square" rtlCol="0">
            <a:spAutoFit/>
          </a:bodyPr>
          <a:lstStyle/>
          <a:p>
            <a:pPr lvl="0">
              <a:lnSpc>
                <a:spcPct val="150000"/>
              </a:lnSpc>
            </a:pPr>
            <a:r>
              <a:rPr lang="it-IT" dirty="0">
                <a:solidFill>
                  <a:schemeClr val="tx2">
                    <a:lumMod val="75000"/>
                  </a:schemeClr>
                </a:solidFill>
              </a:rPr>
              <a:t>aggiornare qualsiasi macchina che utilizza sistemi operativi datati;</a:t>
            </a:r>
          </a:p>
        </p:txBody>
      </p:sp>
      <p:sp>
        <p:nvSpPr>
          <p:cNvPr id="25" name="CasellaDiTesto 24">
            <a:extLst>
              <a:ext uri="{FF2B5EF4-FFF2-40B4-BE49-F238E27FC236}">
                <a16:creationId xmlns:a16="http://schemas.microsoft.com/office/drawing/2014/main" id="{3228FBD9-6C23-4DA2-B4F2-D0A5FE89E812}"/>
              </a:ext>
            </a:extLst>
          </p:cNvPr>
          <p:cNvSpPr txBox="1"/>
          <p:nvPr/>
        </p:nvSpPr>
        <p:spPr>
          <a:xfrm>
            <a:off x="6867138" y="788993"/>
            <a:ext cx="3882295" cy="400110"/>
          </a:xfrm>
          <a:prstGeom prst="rect">
            <a:avLst/>
          </a:prstGeom>
          <a:noFill/>
        </p:spPr>
        <p:txBody>
          <a:bodyPr wrap="square" rtlCol="0">
            <a:spAutoFit/>
          </a:bodyPr>
          <a:lstStyle/>
          <a:p>
            <a:pPr lvl="0">
              <a:spcBef>
                <a:spcPts val="1000"/>
              </a:spcBef>
              <a:defRPr/>
            </a:pPr>
            <a:r>
              <a:rPr lang="it-IT" sz="2000" b="1" dirty="0">
                <a:latin typeface="Tempus Sans ITC" panose="04020404030D07020202" pitchFamily="82" charset="0"/>
                <a:cs typeface="Gisha" panose="020B0502040204020203" pitchFamily="34" charset="-79"/>
              </a:rPr>
              <a:t>Per la sicurezza di tutti gli utenti:</a:t>
            </a:r>
          </a:p>
        </p:txBody>
      </p:sp>
      <p:sp>
        <p:nvSpPr>
          <p:cNvPr id="26" name="Goccia 25">
            <a:extLst>
              <a:ext uri="{FF2B5EF4-FFF2-40B4-BE49-F238E27FC236}">
                <a16:creationId xmlns:a16="http://schemas.microsoft.com/office/drawing/2014/main" id="{CAACC758-F1BB-41E1-A77A-2FC8748E68BC}"/>
              </a:ext>
            </a:extLst>
          </p:cNvPr>
          <p:cNvSpPr/>
          <p:nvPr/>
        </p:nvSpPr>
        <p:spPr>
          <a:xfrm rot="2700000">
            <a:off x="4756097" y="1512613"/>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5" name="CasellaDiTesto 4">
            <a:extLst>
              <a:ext uri="{FF2B5EF4-FFF2-40B4-BE49-F238E27FC236}">
                <a16:creationId xmlns:a16="http://schemas.microsoft.com/office/drawing/2014/main" id="{4F03E267-78D8-4FDC-B980-AF491ADBC503}"/>
              </a:ext>
            </a:extLst>
          </p:cNvPr>
          <p:cNvSpPr txBox="1"/>
          <p:nvPr/>
        </p:nvSpPr>
        <p:spPr>
          <a:xfrm>
            <a:off x="5012923" y="1738377"/>
            <a:ext cx="441146" cy="369332"/>
          </a:xfrm>
          <a:prstGeom prst="rect">
            <a:avLst/>
          </a:prstGeom>
          <a:noFill/>
        </p:spPr>
        <p:txBody>
          <a:bodyPr wrap="none" rtlCol="0">
            <a:spAutoFit/>
          </a:bodyPr>
          <a:lstStyle/>
          <a:p>
            <a:r>
              <a:rPr lang="it-IT" b="1" dirty="0"/>
              <a:t>01</a:t>
            </a:r>
          </a:p>
        </p:txBody>
      </p:sp>
      <p:sp>
        <p:nvSpPr>
          <p:cNvPr id="28" name="CasellaDiTesto 27">
            <a:extLst>
              <a:ext uri="{FF2B5EF4-FFF2-40B4-BE49-F238E27FC236}">
                <a16:creationId xmlns:a16="http://schemas.microsoft.com/office/drawing/2014/main" id="{FEF8E2AC-7B3C-440B-B78F-4C1DB6890EAF}"/>
              </a:ext>
            </a:extLst>
          </p:cNvPr>
          <p:cNvSpPr txBox="1"/>
          <p:nvPr/>
        </p:nvSpPr>
        <p:spPr>
          <a:xfrm>
            <a:off x="5883792" y="2413864"/>
            <a:ext cx="6147170" cy="870688"/>
          </a:xfrm>
          <a:prstGeom prst="rect">
            <a:avLst/>
          </a:prstGeom>
          <a:noFill/>
        </p:spPr>
        <p:txBody>
          <a:bodyPr wrap="square" rtlCol="0">
            <a:spAutoFit/>
          </a:bodyPr>
          <a:lstStyle/>
          <a:p>
            <a:pPr lvl="0">
              <a:lnSpc>
                <a:spcPct val="150000"/>
              </a:lnSpc>
            </a:pPr>
            <a:r>
              <a:rPr lang="it-IT" dirty="0">
                <a:solidFill>
                  <a:schemeClr val="tx2">
                    <a:lumMod val="75000"/>
                  </a:schemeClr>
                </a:solidFill>
              </a:rPr>
              <a:t>evitare di utilizzare computer con sistemi operativi non supportati;</a:t>
            </a:r>
          </a:p>
        </p:txBody>
      </p:sp>
      <p:sp>
        <p:nvSpPr>
          <p:cNvPr id="32" name="Goccia 31">
            <a:extLst>
              <a:ext uri="{FF2B5EF4-FFF2-40B4-BE49-F238E27FC236}">
                <a16:creationId xmlns:a16="http://schemas.microsoft.com/office/drawing/2014/main" id="{82009CDE-E001-48ED-ABC6-0C88C46E8072}"/>
              </a:ext>
            </a:extLst>
          </p:cNvPr>
          <p:cNvSpPr/>
          <p:nvPr/>
        </p:nvSpPr>
        <p:spPr>
          <a:xfrm rot="2700000">
            <a:off x="4770378" y="2407600"/>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33" name="CasellaDiTesto 32">
            <a:extLst>
              <a:ext uri="{FF2B5EF4-FFF2-40B4-BE49-F238E27FC236}">
                <a16:creationId xmlns:a16="http://schemas.microsoft.com/office/drawing/2014/main" id="{BB2FBD3C-A2FF-41DF-BA66-A01CDC2373A3}"/>
              </a:ext>
            </a:extLst>
          </p:cNvPr>
          <p:cNvSpPr txBox="1"/>
          <p:nvPr/>
        </p:nvSpPr>
        <p:spPr>
          <a:xfrm>
            <a:off x="5027724" y="2634476"/>
            <a:ext cx="444352" cy="369332"/>
          </a:xfrm>
          <a:prstGeom prst="rect">
            <a:avLst/>
          </a:prstGeom>
          <a:noFill/>
        </p:spPr>
        <p:txBody>
          <a:bodyPr wrap="none" rtlCol="0">
            <a:spAutoFit/>
          </a:bodyPr>
          <a:lstStyle/>
          <a:p>
            <a:r>
              <a:rPr lang="it-IT" b="1" dirty="0"/>
              <a:t>02</a:t>
            </a:r>
          </a:p>
        </p:txBody>
      </p:sp>
      <p:sp>
        <p:nvSpPr>
          <p:cNvPr id="34" name="Goccia 33">
            <a:extLst>
              <a:ext uri="{FF2B5EF4-FFF2-40B4-BE49-F238E27FC236}">
                <a16:creationId xmlns:a16="http://schemas.microsoft.com/office/drawing/2014/main" id="{7F480DCC-4937-40D8-8024-28BADE538C7B}"/>
              </a:ext>
            </a:extLst>
          </p:cNvPr>
          <p:cNvSpPr/>
          <p:nvPr/>
        </p:nvSpPr>
        <p:spPr>
          <a:xfrm rot="2700000">
            <a:off x="4770379" y="3332596"/>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35" name="CasellaDiTesto 34">
            <a:extLst>
              <a:ext uri="{FF2B5EF4-FFF2-40B4-BE49-F238E27FC236}">
                <a16:creationId xmlns:a16="http://schemas.microsoft.com/office/drawing/2014/main" id="{BFB4ED59-9EED-43BE-918C-0094623615A2}"/>
              </a:ext>
            </a:extLst>
          </p:cNvPr>
          <p:cNvSpPr txBox="1"/>
          <p:nvPr/>
        </p:nvSpPr>
        <p:spPr>
          <a:xfrm>
            <a:off x="5000540" y="3589666"/>
            <a:ext cx="444352" cy="369332"/>
          </a:xfrm>
          <a:prstGeom prst="rect">
            <a:avLst/>
          </a:prstGeom>
          <a:noFill/>
        </p:spPr>
        <p:txBody>
          <a:bodyPr wrap="none" rtlCol="0">
            <a:spAutoFit/>
          </a:bodyPr>
          <a:lstStyle/>
          <a:p>
            <a:r>
              <a:rPr lang="it-IT" b="1" dirty="0"/>
              <a:t>03</a:t>
            </a:r>
          </a:p>
        </p:txBody>
      </p:sp>
      <p:sp>
        <p:nvSpPr>
          <p:cNvPr id="36" name="CasellaDiTesto 35">
            <a:extLst>
              <a:ext uri="{FF2B5EF4-FFF2-40B4-BE49-F238E27FC236}">
                <a16:creationId xmlns:a16="http://schemas.microsoft.com/office/drawing/2014/main" id="{0B08ECD6-0F0A-4518-BAB0-BA8970884835}"/>
              </a:ext>
            </a:extLst>
          </p:cNvPr>
          <p:cNvSpPr txBox="1"/>
          <p:nvPr/>
        </p:nvSpPr>
        <p:spPr>
          <a:xfrm>
            <a:off x="5857982" y="3261303"/>
            <a:ext cx="6147170" cy="923330"/>
          </a:xfrm>
          <a:prstGeom prst="rect">
            <a:avLst/>
          </a:prstGeom>
          <a:noFill/>
        </p:spPr>
        <p:txBody>
          <a:bodyPr wrap="square" rtlCol="0">
            <a:spAutoFit/>
          </a:bodyPr>
          <a:lstStyle/>
          <a:p>
            <a:pPr lvl="0">
              <a:lnSpc>
                <a:spcPct val="150000"/>
              </a:lnSpc>
            </a:pPr>
            <a:r>
              <a:rPr lang="it-IT" dirty="0">
                <a:solidFill>
                  <a:schemeClr val="tx2">
                    <a:lumMod val="75000"/>
                  </a:schemeClr>
                </a:solidFill>
              </a:rPr>
              <a:t>tenere aggiornati, alla loro ultima versione</a:t>
            </a:r>
            <a:r>
              <a:rPr lang="it-IT" dirty="0" smtClean="0">
                <a:solidFill>
                  <a:schemeClr val="tx2">
                    <a:lumMod val="75000"/>
                  </a:schemeClr>
                </a:solidFill>
              </a:rPr>
              <a:t>, </a:t>
            </a:r>
            <a:r>
              <a:rPr lang="it-IT" dirty="0">
                <a:solidFill>
                  <a:schemeClr val="tx2">
                    <a:lumMod val="75000"/>
                  </a:schemeClr>
                </a:solidFill>
              </a:rPr>
              <a:t>plug-in dei browser e software;</a:t>
            </a:r>
          </a:p>
        </p:txBody>
      </p:sp>
      <p:sp>
        <p:nvSpPr>
          <p:cNvPr id="4" name="Dati memorizzati 3">
            <a:extLst>
              <a:ext uri="{FF2B5EF4-FFF2-40B4-BE49-F238E27FC236}">
                <a16:creationId xmlns:a16="http://schemas.microsoft.com/office/drawing/2014/main" id="{A323F6F1-2450-45C6-9371-19A2AE8D7880}"/>
              </a:ext>
            </a:extLst>
          </p:cNvPr>
          <p:cNvSpPr/>
          <p:nvPr/>
        </p:nvSpPr>
        <p:spPr>
          <a:xfrm>
            <a:off x="-1097280" y="455930"/>
            <a:ext cx="6521852" cy="6402070"/>
          </a:xfrm>
          <a:prstGeom prst="flowChartOnlineStorage">
            <a:avLst/>
          </a:prstGeom>
          <a:blipFill dpi="0" rotWithShape="1">
            <a:blip r:embed="rId3"/>
            <a:srcRect/>
            <a:stretch>
              <a:fillRect l="16732" t="209" r="-2970" b="-22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7" name="Rettangolo 26">
            <a:extLst>
              <a:ext uri="{FF2B5EF4-FFF2-40B4-BE49-F238E27FC236}">
                <a16:creationId xmlns:a16="http://schemas.microsoft.com/office/drawing/2014/main" id="{44ADC6B7-EE1E-4C66-8F14-10F6285C54C5}"/>
              </a:ext>
            </a:extLst>
          </p:cNvPr>
          <p:cNvSpPr/>
          <p:nvPr/>
        </p:nvSpPr>
        <p:spPr>
          <a:xfrm>
            <a:off x="-2141924" y="-6699"/>
            <a:ext cx="2141924" cy="4084024"/>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rPr>
              <a:t>https://pixabay.com/it/sicurezza-tecnologia-3497068/</a:t>
            </a:r>
          </a:p>
          <a:p>
            <a:endParaRPr lang="it-IT" sz="1600" dirty="0">
              <a:solidFill>
                <a:schemeClr val="bg2">
                  <a:lumMod val="75000"/>
                </a:schemeClr>
              </a:solidFill>
            </a:endParaRPr>
          </a:p>
        </p:txBody>
      </p:sp>
      <p:sp>
        <p:nvSpPr>
          <p:cNvPr id="37" name="Goccia 36">
            <a:extLst>
              <a:ext uri="{FF2B5EF4-FFF2-40B4-BE49-F238E27FC236}">
                <a16:creationId xmlns:a16="http://schemas.microsoft.com/office/drawing/2014/main" id="{907268FB-E233-4BA3-BF92-5621116828A8}"/>
              </a:ext>
            </a:extLst>
          </p:cNvPr>
          <p:cNvSpPr/>
          <p:nvPr/>
        </p:nvSpPr>
        <p:spPr>
          <a:xfrm rot="2700000">
            <a:off x="4821179" y="4252878"/>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40" name="CasellaDiTesto 39">
            <a:extLst>
              <a:ext uri="{FF2B5EF4-FFF2-40B4-BE49-F238E27FC236}">
                <a16:creationId xmlns:a16="http://schemas.microsoft.com/office/drawing/2014/main" id="{3484D9F8-8B5E-46C7-A6ED-FC196C5F76BF}"/>
              </a:ext>
            </a:extLst>
          </p:cNvPr>
          <p:cNvSpPr txBox="1"/>
          <p:nvPr/>
        </p:nvSpPr>
        <p:spPr>
          <a:xfrm>
            <a:off x="5051340" y="4509948"/>
            <a:ext cx="444352" cy="369332"/>
          </a:xfrm>
          <a:prstGeom prst="rect">
            <a:avLst/>
          </a:prstGeom>
          <a:noFill/>
        </p:spPr>
        <p:txBody>
          <a:bodyPr wrap="none" rtlCol="0">
            <a:spAutoFit/>
          </a:bodyPr>
          <a:lstStyle/>
          <a:p>
            <a:r>
              <a:rPr lang="it-IT" b="1" dirty="0"/>
              <a:t>04</a:t>
            </a:r>
          </a:p>
        </p:txBody>
      </p:sp>
      <p:sp>
        <p:nvSpPr>
          <p:cNvPr id="41" name="CasellaDiTesto 40">
            <a:extLst>
              <a:ext uri="{FF2B5EF4-FFF2-40B4-BE49-F238E27FC236}">
                <a16:creationId xmlns:a16="http://schemas.microsoft.com/office/drawing/2014/main" id="{B8D74A87-29BB-4BF3-A6D1-EC9CA42B7678}"/>
              </a:ext>
            </a:extLst>
          </p:cNvPr>
          <p:cNvSpPr txBox="1"/>
          <p:nvPr/>
        </p:nvSpPr>
        <p:spPr>
          <a:xfrm>
            <a:off x="5870887" y="4404168"/>
            <a:ext cx="6147170" cy="455189"/>
          </a:xfrm>
          <a:prstGeom prst="rect">
            <a:avLst/>
          </a:prstGeom>
          <a:noFill/>
        </p:spPr>
        <p:txBody>
          <a:bodyPr wrap="square" rtlCol="0">
            <a:spAutoFit/>
          </a:bodyPr>
          <a:lstStyle/>
          <a:p>
            <a:pPr lvl="0">
              <a:lnSpc>
                <a:spcPct val="150000"/>
              </a:lnSpc>
            </a:pPr>
            <a:r>
              <a:rPr lang="it-IT" dirty="0">
                <a:solidFill>
                  <a:schemeClr val="tx2">
                    <a:lumMod val="75000"/>
                  </a:schemeClr>
                </a:solidFill>
              </a:rPr>
              <a:t>utilizzare l'opzione di aggiornamento automatico;</a:t>
            </a:r>
          </a:p>
        </p:txBody>
      </p:sp>
      <p:sp>
        <p:nvSpPr>
          <p:cNvPr id="45" name="Rettangolo arrotondato 31">
            <a:extLst>
              <a:ext uri="{FF2B5EF4-FFF2-40B4-BE49-F238E27FC236}">
                <a16:creationId xmlns:a16="http://schemas.microsoft.com/office/drawing/2014/main" id="{AA77EA55-7630-46C3-BDCC-D907E83166EB}"/>
              </a:ext>
            </a:extLst>
          </p:cNvPr>
          <p:cNvSpPr/>
          <p:nvPr/>
        </p:nvSpPr>
        <p:spPr>
          <a:xfrm>
            <a:off x="4200468" y="1706518"/>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46" name="Rettangolo arrotondato 31">
            <a:extLst>
              <a:ext uri="{FF2B5EF4-FFF2-40B4-BE49-F238E27FC236}">
                <a16:creationId xmlns:a16="http://schemas.microsoft.com/office/drawing/2014/main" id="{093B805B-D954-4567-A74D-514E3A12BF58}"/>
              </a:ext>
            </a:extLst>
          </p:cNvPr>
          <p:cNvSpPr/>
          <p:nvPr/>
        </p:nvSpPr>
        <p:spPr>
          <a:xfrm>
            <a:off x="4191626" y="2630193"/>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47" name="Rettangolo arrotondato 31">
            <a:extLst>
              <a:ext uri="{FF2B5EF4-FFF2-40B4-BE49-F238E27FC236}">
                <a16:creationId xmlns:a16="http://schemas.microsoft.com/office/drawing/2014/main" id="{DD92531F-CADF-4DCA-B9FC-622525A79BEF}"/>
              </a:ext>
            </a:extLst>
          </p:cNvPr>
          <p:cNvSpPr/>
          <p:nvPr/>
        </p:nvSpPr>
        <p:spPr>
          <a:xfrm>
            <a:off x="4206760" y="3446164"/>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49" name="Rettangolo arrotondato 31">
            <a:extLst>
              <a:ext uri="{FF2B5EF4-FFF2-40B4-BE49-F238E27FC236}">
                <a16:creationId xmlns:a16="http://schemas.microsoft.com/office/drawing/2014/main" id="{AD361DE8-7EDB-489A-A871-5CA70988B1D9}"/>
              </a:ext>
            </a:extLst>
          </p:cNvPr>
          <p:cNvSpPr/>
          <p:nvPr/>
        </p:nvSpPr>
        <p:spPr>
          <a:xfrm>
            <a:off x="4206760" y="446925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a:t>
            </a:r>
          </a:p>
        </p:txBody>
      </p:sp>
      <p:sp>
        <p:nvSpPr>
          <p:cNvPr id="38" name="Rettangolo arrotondato 31">
            <a:extLst>
              <a:ext uri="{FF2B5EF4-FFF2-40B4-BE49-F238E27FC236}">
                <a16:creationId xmlns:a16="http://schemas.microsoft.com/office/drawing/2014/main" id="{67020E19-1CD5-4E5D-AF66-20DD83BFD8AF}"/>
              </a:ext>
            </a:extLst>
          </p:cNvPr>
          <p:cNvSpPr/>
          <p:nvPr/>
        </p:nvSpPr>
        <p:spPr>
          <a:xfrm>
            <a:off x="6390145" y="671315"/>
            <a:ext cx="377285" cy="4288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4" name="Goccia 43">
            <a:extLst>
              <a:ext uri="{FF2B5EF4-FFF2-40B4-BE49-F238E27FC236}">
                <a16:creationId xmlns:a16="http://schemas.microsoft.com/office/drawing/2014/main" id="{FAFA779E-7DFC-445C-9E96-08B167804E45}"/>
              </a:ext>
            </a:extLst>
          </p:cNvPr>
          <p:cNvSpPr/>
          <p:nvPr/>
        </p:nvSpPr>
        <p:spPr>
          <a:xfrm rot="2700000">
            <a:off x="4813159" y="5223424"/>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50" name="CasellaDiTesto 49">
            <a:extLst>
              <a:ext uri="{FF2B5EF4-FFF2-40B4-BE49-F238E27FC236}">
                <a16:creationId xmlns:a16="http://schemas.microsoft.com/office/drawing/2014/main" id="{36CFF5C7-8F5C-4E5A-B7FC-6ADFC10A8CCD}"/>
              </a:ext>
            </a:extLst>
          </p:cNvPr>
          <p:cNvSpPr txBox="1"/>
          <p:nvPr/>
        </p:nvSpPr>
        <p:spPr>
          <a:xfrm>
            <a:off x="5043320" y="5480494"/>
            <a:ext cx="444352" cy="369332"/>
          </a:xfrm>
          <a:prstGeom prst="rect">
            <a:avLst/>
          </a:prstGeom>
          <a:noFill/>
        </p:spPr>
        <p:txBody>
          <a:bodyPr wrap="none" rtlCol="0">
            <a:spAutoFit/>
          </a:bodyPr>
          <a:lstStyle/>
          <a:p>
            <a:r>
              <a:rPr lang="it-IT" b="1" dirty="0"/>
              <a:t>05</a:t>
            </a:r>
          </a:p>
        </p:txBody>
      </p:sp>
      <p:sp>
        <p:nvSpPr>
          <p:cNvPr id="51" name="CasellaDiTesto 50">
            <a:extLst>
              <a:ext uri="{FF2B5EF4-FFF2-40B4-BE49-F238E27FC236}">
                <a16:creationId xmlns:a16="http://schemas.microsoft.com/office/drawing/2014/main" id="{64F39362-2E68-4203-A819-7CDF042CC2AD}"/>
              </a:ext>
            </a:extLst>
          </p:cNvPr>
          <p:cNvSpPr txBox="1"/>
          <p:nvPr/>
        </p:nvSpPr>
        <p:spPr>
          <a:xfrm>
            <a:off x="5881118" y="5172276"/>
            <a:ext cx="6147170" cy="870688"/>
          </a:xfrm>
          <a:prstGeom prst="rect">
            <a:avLst/>
          </a:prstGeom>
          <a:noFill/>
        </p:spPr>
        <p:txBody>
          <a:bodyPr wrap="square" rtlCol="0">
            <a:spAutoFit/>
          </a:bodyPr>
          <a:lstStyle/>
          <a:p>
            <a:pPr lvl="0">
              <a:lnSpc>
                <a:spcPct val="150000"/>
              </a:lnSpc>
            </a:pPr>
            <a:r>
              <a:rPr lang="it-IT" dirty="0">
                <a:solidFill>
                  <a:schemeClr val="tx2">
                    <a:lumMod val="75000"/>
                  </a:schemeClr>
                </a:solidFill>
              </a:rPr>
              <a:t>prendere in considerazione l'alternativa di investire in un nuovo dispositivo.</a:t>
            </a:r>
          </a:p>
        </p:txBody>
      </p:sp>
      <p:sp>
        <p:nvSpPr>
          <p:cNvPr id="52" name="Rettangolo arrotondato 31">
            <a:extLst>
              <a:ext uri="{FF2B5EF4-FFF2-40B4-BE49-F238E27FC236}">
                <a16:creationId xmlns:a16="http://schemas.microsoft.com/office/drawing/2014/main" id="{E94C9D10-987B-4C84-BE7E-EBCA8A94E763}"/>
              </a:ext>
            </a:extLst>
          </p:cNvPr>
          <p:cNvSpPr/>
          <p:nvPr/>
        </p:nvSpPr>
        <p:spPr>
          <a:xfrm>
            <a:off x="4238014" y="5470395"/>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6</a:t>
            </a:r>
          </a:p>
        </p:txBody>
      </p:sp>
    </p:spTree>
    <p:extLst>
      <p:ext uri="{BB962C8B-B14F-4D97-AF65-F5344CB8AC3E}">
        <p14:creationId xmlns:p14="http://schemas.microsoft.com/office/powerpoint/2010/main" val="3432037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riangolo isoscele 2">
            <a:extLst>
              <a:ext uri="{FF2B5EF4-FFF2-40B4-BE49-F238E27FC236}">
                <a16:creationId xmlns:a16="http://schemas.microsoft.com/office/drawing/2014/main" id="{1C682728-B298-4E1A-9422-94E0141E32B7}"/>
              </a:ext>
            </a:extLst>
          </p:cNvPr>
          <p:cNvSpPr/>
          <p:nvPr/>
        </p:nvSpPr>
        <p:spPr>
          <a:xfrm rot="10800000">
            <a:off x="0" y="476250"/>
            <a:ext cx="12192000" cy="6381750"/>
          </a:xfrm>
          <a:prstGeom prst="triangle">
            <a:avLst>
              <a:gd name="adj" fmla="val 72813"/>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rPr>
              <a:t>12</a:t>
            </a: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L’esperto risponde</a:t>
            </a:r>
          </a:p>
        </p:txBody>
      </p:sp>
      <p:sp>
        <p:nvSpPr>
          <p:cNvPr id="12" name="Segnaposto testo 7">
            <a:extLst>
              <a:ext uri="{FF2B5EF4-FFF2-40B4-BE49-F238E27FC236}">
                <a16:creationId xmlns:a16="http://schemas.microsoft.com/office/drawing/2014/main" id="{D335602E-1140-4CB3-BBA8-A2483E569201}"/>
              </a:ext>
            </a:extLst>
          </p:cNvPr>
          <p:cNvSpPr>
            <a:spLocks noGrp="1"/>
          </p:cNvSpPr>
          <p:nvPr>
            <p:ph type="body" sz="quarter" idx="17"/>
          </p:nvPr>
        </p:nvSpPr>
        <p:spPr>
          <a:xfrm>
            <a:off x="682772" y="941697"/>
            <a:ext cx="2464689" cy="1368366"/>
          </a:xfrm>
          <a:prstGeom prst="wedgeRoundRectCallout">
            <a:avLst/>
          </a:prstGeom>
          <a:solidFill>
            <a:schemeClr val="accent1">
              <a:lumMod val="75000"/>
            </a:schemeClr>
          </a:solidFill>
          <a:ln w="57150">
            <a:solidFill>
              <a:schemeClr val="accent3"/>
            </a:solidFill>
          </a:ln>
        </p:spPr>
        <p:txBody>
          <a:bodyPr/>
          <a:lstStyle/>
          <a:p>
            <a:r>
              <a:rPr lang="it-IT" dirty="0"/>
              <a:t>Cosa sono i servizi di geolocalizzazione?</a:t>
            </a:r>
          </a:p>
          <a:p>
            <a:endParaRPr lang="it-IT" dirty="0"/>
          </a:p>
        </p:txBody>
      </p:sp>
      <p:sp>
        <p:nvSpPr>
          <p:cNvPr id="14" name="Segnaposto testo 7">
            <a:extLst>
              <a:ext uri="{FF2B5EF4-FFF2-40B4-BE49-F238E27FC236}">
                <a16:creationId xmlns:a16="http://schemas.microsoft.com/office/drawing/2014/main" id="{1D2A209F-5314-4ED3-BA8B-D41B28EBDE4F}"/>
              </a:ext>
            </a:extLst>
          </p:cNvPr>
          <p:cNvSpPr txBox="1">
            <a:spLocks/>
          </p:cNvSpPr>
          <p:nvPr/>
        </p:nvSpPr>
        <p:spPr>
          <a:xfrm>
            <a:off x="3376241"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dirty="0">
                <a:solidFill>
                  <a:prstClr val="white"/>
                </a:solidFill>
              </a:rPr>
              <a:t>Quali sono i pericoli legati alla riconnessione automatica alle reti Wi-Fi?</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17" name="Segnaposto testo 7">
            <a:extLst>
              <a:ext uri="{FF2B5EF4-FFF2-40B4-BE49-F238E27FC236}">
                <a16:creationId xmlns:a16="http://schemas.microsoft.com/office/drawing/2014/main" id="{3AAED16F-D11B-4E11-9EBC-632F9541F99C}"/>
              </a:ext>
            </a:extLst>
          </p:cNvPr>
          <p:cNvSpPr txBox="1">
            <a:spLocks/>
          </p:cNvSpPr>
          <p:nvPr/>
        </p:nvSpPr>
        <p:spPr>
          <a:xfrm>
            <a:off x="6069710"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dirty="0">
                <a:solidFill>
                  <a:prstClr val="white"/>
                </a:solidFill>
              </a:rPr>
              <a:t>Perché è importante usare gli app store ufficiali?</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21" name="Segnaposto testo 7">
            <a:extLst>
              <a:ext uri="{FF2B5EF4-FFF2-40B4-BE49-F238E27FC236}">
                <a16:creationId xmlns:a16="http://schemas.microsoft.com/office/drawing/2014/main" id="{E9D34C42-C371-4B24-AF88-175848429470}"/>
              </a:ext>
            </a:extLst>
          </p:cNvPr>
          <p:cNvSpPr txBox="1">
            <a:spLocks/>
          </p:cNvSpPr>
          <p:nvPr/>
        </p:nvSpPr>
        <p:spPr>
          <a:xfrm>
            <a:off x="8832160"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dirty="0">
                <a:solidFill>
                  <a:prstClr val="white"/>
                </a:solidFill>
              </a:rPr>
              <a:t>Perché è importante mantenere i software aggiornati?</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13" name="Segnaposto testo 7">
            <a:extLst>
              <a:ext uri="{FF2B5EF4-FFF2-40B4-BE49-F238E27FC236}">
                <a16:creationId xmlns:a16="http://schemas.microsoft.com/office/drawing/2014/main" id="{030E7601-1BCD-4147-A51C-33FE13621765}"/>
              </a:ext>
            </a:extLst>
          </p:cNvPr>
          <p:cNvSpPr txBox="1">
            <a:spLocks/>
          </p:cNvSpPr>
          <p:nvPr/>
        </p:nvSpPr>
        <p:spPr>
          <a:xfrm>
            <a:off x="613791"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dirty="0">
                <a:solidFill>
                  <a:prstClr val="white"/>
                </a:solidFill>
              </a:rPr>
              <a:t>È un sistema che consente agli utenti di localizzare il proprio dispositivo su una mappa, in caso di smarrimento o furto.</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15" name="Segnaposto testo 7">
            <a:extLst>
              <a:ext uri="{FF2B5EF4-FFF2-40B4-BE49-F238E27FC236}">
                <a16:creationId xmlns:a16="http://schemas.microsoft.com/office/drawing/2014/main" id="{2FBEB95A-A70B-4CAE-9849-97A449015A12}"/>
              </a:ext>
            </a:extLst>
          </p:cNvPr>
          <p:cNvSpPr txBox="1">
            <a:spLocks/>
          </p:cNvSpPr>
          <p:nvPr/>
        </p:nvSpPr>
        <p:spPr>
          <a:xfrm>
            <a:off x="3307260"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dirty="0">
                <a:solidFill>
                  <a:prstClr val="white"/>
                </a:solidFill>
              </a:rPr>
              <a:t>Il rischio è rappresentato dalla capacità dei nostri device di auto-connettersi alle reti memorizzate senza che noi ce ne accorgiamo, esponendoci ad un potenziale furto di dati.</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18" name="Segnaposto testo 7">
            <a:extLst>
              <a:ext uri="{FF2B5EF4-FFF2-40B4-BE49-F238E27FC236}">
                <a16:creationId xmlns:a16="http://schemas.microsoft.com/office/drawing/2014/main" id="{07E1536A-CBFB-41AD-9122-A925A67AB611}"/>
              </a:ext>
            </a:extLst>
          </p:cNvPr>
          <p:cNvSpPr txBox="1">
            <a:spLocks/>
          </p:cNvSpPr>
          <p:nvPr/>
        </p:nvSpPr>
        <p:spPr>
          <a:xfrm>
            <a:off x="6000729"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dirty="0">
                <a:solidFill>
                  <a:prstClr val="white"/>
                </a:solidFill>
              </a:rPr>
              <a:t>Utilizzare software di terze parti rappresenta sempre un rischio, in quanto questi programmi non sempre garantiscono standard di sicurezza elevati. Usare software autorizzati dagli store ufficiali, invece, limita il rischio delle minacce in rete.</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23" name="Segnaposto testo 7">
            <a:extLst>
              <a:ext uri="{FF2B5EF4-FFF2-40B4-BE49-F238E27FC236}">
                <a16:creationId xmlns:a16="http://schemas.microsoft.com/office/drawing/2014/main" id="{F49D8BF1-CE02-446F-BA87-BDD1F885AAFA}"/>
              </a:ext>
            </a:extLst>
          </p:cNvPr>
          <p:cNvSpPr txBox="1">
            <a:spLocks/>
          </p:cNvSpPr>
          <p:nvPr/>
        </p:nvSpPr>
        <p:spPr>
          <a:xfrm>
            <a:off x="8763179"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dirty="0">
                <a:solidFill>
                  <a:prstClr val="white"/>
                </a:solidFill>
              </a:rPr>
              <a:t>Utilizzare software o sistemi operativi non aggiornati facilita le intrusioni degli hacker nei nostri device.</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5" name="Ovale 4">
            <a:extLst>
              <a:ext uri="{FF2B5EF4-FFF2-40B4-BE49-F238E27FC236}">
                <a16:creationId xmlns:a16="http://schemas.microsoft.com/office/drawing/2014/main" id="{15FB5E36-28CE-4387-AAC9-BBD57A93CC73}"/>
              </a:ext>
            </a:extLst>
          </p:cNvPr>
          <p:cNvSpPr/>
          <p:nvPr/>
        </p:nvSpPr>
        <p:spPr>
          <a:xfrm>
            <a:off x="10764920" y="2326306"/>
            <a:ext cx="1228403" cy="781256"/>
          </a:xfrm>
          <a:custGeom>
            <a:avLst/>
            <a:gdLst>
              <a:gd name="connsiteX0" fmla="*/ 0 w 1018796"/>
              <a:gd name="connsiteY0" fmla="*/ 514350 h 1028700"/>
              <a:gd name="connsiteX1" fmla="*/ 509398 w 1018796"/>
              <a:gd name="connsiteY1" fmla="*/ 0 h 1028700"/>
              <a:gd name="connsiteX2" fmla="*/ 1018796 w 1018796"/>
              <a:gd name="connsiteY2" fmla="*/ 514350 h 1028700"/>
              <a:gd name="connsiteX3" fmla="*/ 509398 w 1018796"/>
              <a:gd name="connsiteY3" fmla="*/ 1028700 h 1028700"/>
              <a:gd name="connsiteX4" fmla="*/ 0 w 1018796"/>
              <a:gd name="connsiteY4" fmla="*/ 514350 h 1028700"/>
              <a:gd name="connsiteX0" fmla="*/ 126 w 1018922"/>
              <a:gd name="connsiteY0" fmla="*/ 514350 h 781256"/>
              <a:gd name="connsiteX1" fmla="*/ 509524 w 1018922"/>
              <a:gd name="connsiteY1" fmla="*/ 0 h 781256"/>
              <a:gd name="connsiteX2" fmla="*/ 1018922 w 1018922"/>
              <a:gd name="connsiteY2" fmla="*/ 514350 h 781256"/>
              <a:gd name="connsiteX3" fmla="*/ 547624 w 1018922"/>
              <a:gd name="connsiteY3" fmla="*/ 781050 h 781256"/>
              <a:gd name="connsiteX4" fmla="*/ 126 w 1018922"/>
              <a:gd name="connsiteY4" fmla="*/ 514350 h 781256"/>
              <a:gd name="connsiteX0" fmla="*/ 57 w 1228403"/>
              <a:gd name="connsiteY0" fmla="*/ 514350 h 781256"/>
              <a:gd name="connsiteX1" fmla="*/ 719005 w 1228403"/>
              <a:gd name="connsiteY1" fmla="*/ 0 h 781256"/>
              <a:gd name="connsiteX2" fmla="*/ 1228403 w 1228403"/>
              <a:gd name="connsiteY2" fmla="*/ 514350 h 781256"/>
              <a:gd name="connsiteX3" fmla="*/ 757105 w 1228403"/>
              <a:gd name="connsiteY3" fmla="*/ 781050 h 781256"/>
              <a:gd name="connsiteX4" fmla="*/ 57 w 1228403"/>
              <a:gd name="connsiteY4" fmla="*/ 514350 h 781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403" h="781256">
                <a:moveTo>
                  <a:pt x="57" y="514350"/>
                </a:moveTo>
                <a:cubicBezTo>
                  <a:pt x="-6293" y="384175"/>
                  <a:pt x="514281" y="0"/>
                  <a:pt x="719005" y="0"/>
                </a:cubicBezTo>
                <a:cubicBezTo>
                  <a:pt x="923729" y="0"/>
                  <a:pt x="1228403" y="230282"/>
                  <a:pt x="1228403" y="514350"/>
                </a:cubicBezTo>
                <a:cubicBezTo>
                  <a:pt x="1228403" y="798418"/>
                  <a:pt x="961829" y="781050"/>
                  <a:pt x="757105" y="781050"/>
                </a:cubicBezTo>
                <a:cubicBezTo>
                  <a:pt x="552381" y="781050"/>
                  <a:pt x="6407" y="644525"/>
                  <a:pt x="57" y="51435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978046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13</a:t>
            </a: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Learning stop</a:t>
            </a:r>
          </a:p>
        </p:txBody>
      </p:sp>
      <p:sp>
        <p:nvSpPr>
          <p:cNvPr id="16" name="Segnaposto testo 7">
            <a:extLst>
              <a:ext uri="{FF2B5EF4-FFF2-40B4-BE49-F238E27FC236}">
                <a16:creationId xmlns:a16="http://schemas.microsoft.com/office/drawing/2014/main" id="{FCA1622D-041E-4120-9404-586FA559CCD1}"/>
              </a:ext>
            </a:extLst>
          </p:cNvPr>
          <p:cNvSpPr>
            <a:spLocks noGrp="1"/>
          </p:cNvSpPr>
          <p:nvPr>
            <p:ph type="body" sz="quarter" idx="17"/>
          </p:nvPr>
        </p:nvSpPr>
        <p:spPr>
          <a:xfrm>
            <a:off x="991575" y="1172174"/>
            <a:ext cx="9930891" cy="955564"/>
          </a:xfrm>
          <a:prstGeom prst="wedgeRoundRectCallout">
            <a:avLst>
              <a:gd name="adj1" fmla="val -21086"/>
              <a:gd name="adj2" fmla="val 89790"/>
              <a:gd name="adj3" fmla="val 16667"/>
            </a:avLst>
          </a:prstGeom>
          <a:solidFill>
            <a:srgbClr val="426B6F"/>
          </a:solidFill>
          <a:ln>
            <a:noFill/>
          </a:ln>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it-IT" sz="1800" b="1" dirty="0">
                <a:latin typeface="+mn-lt"/>
              </a:rPr>
              <a:t>Cos’è il Bluetooth?</a:t>
            </a:r>
            <a:endParaRPr lang="it-IT" sz="1800" b="1" dirty="0">
              <a:latin typeface="Bahnschrift" panose="020B0502040204020203" pitchFamily="34" charset="0"/>
            </a:endParaRPr>
          </a:p>
        </p:txBody>
      </p:sp>
      <p:sp>
        <p:nvSpPr>
          <p:cNvPr id="17" name="Segnaposto testo 7">
            <a:extLst>
              <a:ext uri="{FF2B5EF4-FFF2-40B4-BE49-F238E27FC236}">
                <a16:creationId xmlns:a16="http://schemas.microsoft.com/office/drawing/2014/main" id="{EB98D9BD-BC22-4143-A9ED-B7D32987B10E}"/>
              </a:ext>
            </a:extLst>
          </p:cNvPr>
          <p:cNvSpPr txBox="1">
            <a:spLocks/>
          </p:cNvSpPr>
          <p:nvPr/>
        </p:nvSpPr>
        <p:spPr>
          <a:xfrm>
            <a:off x="921786" y="3957048"/>
            <a:ext cx="2083685" cy="50317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sz="1600" dirty="0">
                <a:latin typeface="+mn-lt"/>
              </a:rPr>
              <a:t>Un sistema di geolocalizzazione.</a:t>
            </a:r>
          </a:p>
        </p:txBody>
      </p:sp>
      <p:pic>
        <p:nvPicPr>
          <p:cNvPr id="18" name="Immagine 17">
            <a:extLst>
              <a:ext uri="{FF2B5EF4-FFF2-40B4-BE49-F238E27FC236}">
                <a16:creationId xmlns:a16="http://schemas.microsoft.com/office/drawing/2014/main" id="{08B0BD39-4009-400F-BA34-32995A8CBDD2}"/>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1331536" y="2930073"/>
            <a:ext cx="810936" cy="810936"/>
          </a:xfrm>
          <a:prstGeom prst="rect">
            <a:avLst/>
          </a:prstGeom>
        </p:spPr>
      </p:pic>
      <p:pic>
        <p:nvPicPr>
          <p:cNvPr id="19" name="Immagine 18">
            <a:extLst>
              <a:ext uri="{FF2B5EF4-FFF2-40B4-BE49-F238E27FC236}">
                <a16:creationId xmlns:a16="http://schemas.microsoft.com/office/drawing/2014/main" id="{B286E357-1027-4805-9E07-4A5FE177C372}"/>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4145496" y="2927480"/>
            <a:ext cx="810936" cy="810936"/>
          </a:xfrm>
          <a:prstGeom prst="rect">
            <a:avLst/>
          </a:prstGeom>
        </p:spPr>
      </p:pic>
      <p:pic>
        <p:nvPicPr>
          <p:cNvPr id="21" name="Immagine 20">
            <a:extLst>
              <a:ext uri="{FF2B5EF4-FFF2-40B4-BE49-F238E27FC236}">
                <a16:creationId xmlns:a16="http://schemas.microsoft.com/office/drawing/2014/main" id="{2EEA935A-7BF4-48CA-9E1C-380E3CD4D6B2}"/>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6991483" y="2927480"/>
            <a:ext cx="810936" cy="810936"/>
          </a:xfrm>
          <a:prstGeom prst="rect">
            <a:avLst/>
          </a:prstGeom>
        </p:spPr>
      </p:pic>
      <p:pic>
        <p:nvPicPr>
          <p:cNvPr id="22" name="Immagine 21">
            <a:extLst>
              <a:ext uri="{FF2B5EF4-FFF2-40B4-BE49-F238E27FC236}">
                <a16:creationId xmlns:a16="http://schemas.microsoft.com/office/drawing/2014/main" id="{B34726F8-5FE8-4E15-932E-C2E12B569079}"/>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837470" y="2927480"/>
            <a:ext cx="810936" cy="810936"/>
          </a:xfrm>
          <a:prstGeom prst="rect">
            <a:avLst/>
          </a:prstGeom>
        </p:spPr>
      </p:pic>
      <p:sp>
        <p:nvSpPr>
          <p:cNvPr id="23" name="Segnaposto testo 7">
            <a:extLst>
              <a:ext uri="{FF2B5EF4-FFF2-40B4-BE49-F238E27FC236}">
                <a16:creationId xmlns:a16="http://schemas.microsoft.com/office/drawing/2014/main" id="{4A67FF13-402A-4E84-A051-62BD0CA448D0}"/>
              </a:ext>
            </a:extLst>
          </p:cNvPr>
          <p:cNvSpPr txBox="1">
            <a:spLocks/>
          </p:cNvSpPr>
          <p:nvPr/>
        </p:nvSpPr>
        <p:spPr>
          <a:xfrm>
            <a:off x="3235956" y="3956708"/>
            <a:ext cx="2796144" cy="50317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sz="1600" dirty="0">
                <a:latin typeface="+mn-lt"/>
              </a:rPr>
              <a:t>Un sistema che permette la comunicazione a corto raggio tra i dispositivi.</a:t>
            </a:r>
          </a:p>
        </p:txBody>
      </p:sp>
      <p:sp>
        <p:nvSpPr>
          <p:cNvPr id="27" name="Segnaposto testo 7">
            <a:extLst>
              <a:ext uri="{FF2B5EF4-FFF2-40B4-BE49-F238E27FC236}">
                <a16:creationId xmlns:a16="http://schemas.microsoft.com/office/drawing/2014/main" id="{9F838B78-B74A-42CC-8469-BF2D7DBD1216}"/>
              </a:ext>
            </a:extLst>
          </p:cNvPr>
          <p:cNvSpPr txBox="1">
            <a:spLocks/>
          </p:cNvSpPr>
          <p:nvPr/>
        </p:nvSpPr>
        <p:spPr>
          <a:xfrm>
            <a:off x="6429961" y="3956708"/>
            <a:ext cx="2230906" cy="36576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sz="1600" dirty="0">
                <a:latin typeface="+mn-lt"/>
              </a:rPr>
              <a:t>Un sistema di aggiornamento dei software.</a:t>
            </a:r>
            <a:endParaRPr kumimoji="0" lang="it-IT" sz="1600" b="0" i="0" u="none" strike="noStrike" kern="1200" cap="none" spc="0" normalizeH="0" baseline="0" noProof="0" dirty="0">
              <a:ln>
                <a:noFill/>
              </a:ln>
              <a:effectLst/>
              <a:uLnTx/>
              <a:uFillTx/>
              <a:latin typeface="+mn-lt"/>
              <a:ea typeface="+mn-ea"/>
              <a:cs typeface="Gisha" panose="020B0502040204020203" pitchFamily="34" charset="-79"/>
            </a:endParaRPr>
          </a:p>
        </p:txBody>
      </p:sp>
      <p:sp>
        <p:nvSpPr>
          <p:cNvPr id="29" name="Segnaposto testo 7">
            <a:extLst>
              <a:ext uri="{FF2B5EF4-FFF2-40B4-BE49-F238E27FC236}">
                <a16:creationId xmlns:a16="http://schemas.microsoft.com/office/drawing/2014/main" id="{917A89B1-5851-4749-BAA4-908C235E8A5C}"/>
              </a:ext>
            </a:extLst>
          </p:cNvPr>
          <p:cNvSpPr txBox="1">
            <a:spLocks/>
          </p:cNvSpPr>
          <p:nvPr/>
        </p:nvSpPr>
        <p:spPr>
          <a:xfrm>
            <a:off x="9317572" y="4034986"/>
            <a:ext cx="2368417" cy="50317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sz="1600" dirty="0">
                <a:latin typeface="+mn-lt"/>
              </a:rPr>
              <a:t>Uno smartphone.</a:t>
            </a:r>
          </a:p>
        </p:txBody>
      </p:sp>
      <p:sp>
        <p:nvSpPr>
          <p:cNvPr id="30" name="Rettangolo arrotondato 23">
            <a:extLst>
              <a:ext uri="{FF2B5EF4-FFF2-40B4-BE49-F238E27FC236}">
                <a16:creationId xmlns:a16="http://schemas.microsoft.com/office/drawing/2014/main" id="{61BB96AD-C654-43EF-886F-9E42B0324C47}"/>
              </a:ext>
            </a:extLst>
          </p:cNvPr>
          <p:cNvSpPr/>
          <p:nvPr/>
        </p:nvSpPr>
        <p:spPr>
          <a:xfrm>
            <a:off x="4898399" y="5502946"/>
            <a:ext cx="2083685" cy="365760"/>
          </a:xfrm>
          <a:prstGeom prst="roundRect">
            <a:avLst/>
          </a:prstGeom>
          <a:solidFill>
            <a:srgbClr val="426B6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ts val="1000"/>
              </a:spcBef>
              <a:spcAft>
                <a:spcPts val="0"/>
              </a:spcAft>
              <a:buClrTx/>
              <a:buSzTx/>
              <a:buFontTx/>
              <a:buNone/>
              <a:tabLst/>
              <a:defRPr/>
            </a:pPr>
            <a:r>
              <a:rPr kumimoji="0" lang="it-IT" sz="1800" b="1" i="0" u="none" strike="noStrike" kern="1200" cap="none" spc="0" normalizeH="0" baseline="0" noProof="0" dirty="0">
                <a:ln>
                  <a:noFill/>
                </a:ln>
                <a:solidFill>
                  <a:prstClr val="white"/>
                </a:solidFill>
                <a:effectLst/>
                <a:uLnTx/>
                <a:uFillTx/>
                <a:latin typeface="Articulate" panose="02000503040000020004" pitchFamily="2" charset="0"/>
                <a:ea typeface="+mn-ea"/>
                <a:cs typeface="Gisha" panose="020B0502040204020203" pitchFamily="34" charset="-79"/>
              </a:rPr>
              <a:t>Conferma</a:t>
            </a:r>
          </a:p>
        </p:txBody>
      </p:sp>
    </p:spTree>
    <p:extLst>
      <p:ext uri="{BB962C8B-B14F-4D97-AF65-F5344CB8AC3E}">
        <p14:creationId xmlns:p14="http://schemas.microsoft.com/office/powerpoint/2010/main" val="2260751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Scenario</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1</a:t>
            </a:r>
          </a:p>
        </p:txBody>
      </p:sp>
      <p:sp>
        <p:nvSpPr>
          <p:cNvPr id="33" name="Rettangolo 32">
            <a:extLst>
              <a:ext uri="{FF2B5EF4-FFF2-40B4-BE49-F238E27FC236}">
                <a16:creationId xmlns:a16="http://schemas.microsoft.com/office/drawing/2014/main" id="{6A666111-48B8-4545-8DBB-7AF89FD58BEF}"/>
              </a:ext>
            </a:extLst>
          </p:cNvPr>
          <p:cNvSpPr/>
          <p:nvPr/>
        </p:nvSpPr>
        <p:spPr>
          <a:xfrm>
            <a:off x="0" y="1639012"/>
            <a:ext cx="2971800" cy="524243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3D044AC9-C6B6-4F3F-9D7F-A0EEE1C75AD2}"/>
              </a:ext>
            </a:extLst>
          </p:cNvPr>
          <p:cNvSpPr/>
          <p:nvPr/>
        </p:nvSpPr>
        <p:spPr>
          <a:xfrm>
            <a:off x="3062037" y="638349"/>
            <a:ext cx="2971800" cy="6248416"/>
          </a:xfrm>
          <a:prstGeom prst="rect">
            <a:avLst/>
          </a:prstGeom>
          <a:solidFill>
            <a:srgbClr val="B015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Rettangolo 39">
            <a:extLst>
              <a:ext uri="{FF2B5EF4-FFF2-40B4-BE49-F238E27FC236}">
                <a16:creationId xmlns:a16="http://schemas.microsoft.com/office/drawing/2014/main" id="{A2DBA2A7-A6BC-4EB2-AA72-CF9832627874}"/>
              </a:ext>
            </a:extLst>
          </p:cNvPr>
          <p:cNvSpPr/>
          <p:nvPr/>
        </p:nvSpPr>
        <p:spPr>
          <a:xfrm>
            <a:off x="6129087" y="1811540"/>
            <a:ext cx="2971800" cy="504645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a:extLst>
              <a:ext uri="{FF2B5EF4-FFF2-40B4-BE49-F238E27FC236}">
                <a16:creationId xmlns:a16="http://schemas.microsoft.com/office/drawing/2014/main" id="{19737189-C7F0-4B80-860D-548E2EDC43AC}"/>
              </a:ext>
            </a:extLst>
          </p:cNvPr>
          <p:cNvSpPr/>
          <p:nvPr/>
        </p:nvSpPr>
        <p:spPr>
          <a:xfrm>
            <a:off x="9158680" y="1811540"/>
            <a:ext cx="3044457" cy="50464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Documento 63">
            <a:extLst>
              <a:ext uri="{FF2B5EF4-FFF2-40B4-BE49-F238E27FC236}">
                <a16:creationId xmlns:a16="http://schemas.microsoft.com/office/drawing/2014/main" id="{DB5C8490-BCE9-4D99-868D-CCF05F85D7BB}"/>
              </a:ext>
            </a:extLst>
          </p:cNvPr>
          <p:cNvSpPr/>
          <p:nvPr/>
        </p:nvSpPr>
        <p:spPr>
          <a:xfrm>
            <a:off x="3062037" y="481721"/>
            <a:ext cx="2971800" cy="1766258"/>
          </a:xfrm>
          <a:prstGeom prst="flowChartDocument">
            <a:avLst/>
          </a:prstGeom>
          <a:blipFill>
            <a:blip r:embed="rId3">
              <a:alphaModFix amt="99000"/>
            </a:blip>
            <a:stretch>
              <a:fillRect l="-272" t="-18129" r="-272" b="-1812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Documento 64">
            <a:extLst>
              <a:ext uri="{FF2B5EF4-FFF2-40B4-BE49-F238E27FC236}">
                <a16:creationId xmlns:a16="http://schemas.microsoft.com/office/drawing/2014/main" id="{DA873CBC-0C20-4A96-966A-8E27CA8C4E1F}"/>
              </a:ext>
            </a:extLst>
          </p:cNvPr>
          <p:cNvSpPr/>
          <p:nvPr/>
        </p:nvSpPr>
        <p:spPr>
          <a:xfrm>
            <a:off x="0" y="481721"/>
            <a:ext cx="2971800" cy="1766258"/>
          </a:xfrm>
          <a:prstGeom prst="flowChartDocument">
            <a:avLst/>
          </a:prstGeom>
          <a:blipFill>
            <a:blip r:embed="rId4">
              <a:alphaModFix amt="99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Documento 65">
            <a:extLst>
              <a:ext uri="{FF2B5EF4-FFF2-40B4-BE49-F238E27FC236}">
                <a16:creationId xmlns:a16="http://schemas.microsoft.com/office/drawing/2014/main" id="{E39373D7-A8EA-4DC6-BE89-79AFB641E12E}"/>
              </a:ext>
            </a:extLst>
          </p:cNvPr>
          <p:cNvSpPr/>
          <p:nvPr/>
        </p:nvSpPr>
        <p:spPr>
          <a:xfrm>
            <a:off x="6129087" y="481721"/>
            <a:ext cx="2971800" cy="1766258"/>
          </a:xfrm>
          <a:prstGeom prst="flowChartDocument">
            <a:avLst/>
          </a:prstGeom>
          <a:blipFill>
            <a:blip r:embed="rId5">
              <a:alphaModFix amt="99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Documento 66">
            <a:extLst>
              <a:ext uri="{FF2B5EF4-FFF2-40B4-BE49-F238E27FC236}">
                <a16:creationId xmlns:a16="http://schemas.microsoft.com/office/drawing/2014/main" id="{22AE224D-59AE-4801-AB27-30C62433D6AB}"/>
              </a:ext>
            </a:extLst>
          </p:cNvPr>
          <p:cNvSpPr/>
          <p:nvPr/>
        </p:nvSpPr>
        <p:spPr>
          <a:xfrm>
            <a:off x="9158680" y="476250"/>
            <a:ext cx="3033320" cy="1766258"/>
          </a:xfrm>
          <a:prstGeom prst="flowChartDocument">
            <a:avLst/>
          </a:prstGeom>
          <a:blipFill>
            <a:blip r:embed="rId6">
              <a:alphaModFix amt="99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Segnaposto testo 7">
            <a:extLst>
              <a:ext uri="{FF2B5EF4-FFF2-40B4-BE49-F238E27FC236}">
                <a16:creationId xmlns:a16="http://schemas.microsoft.com/office/drawing/2014/main" id="{33C37E95-5F17-4534-AC47-05ECE8B02EF6}"/>
              </a:ext>
            </a:extLst>
          </p:cNvPr>
          <p:cNvSpPr>
            <a:spLocks noGrp="1"/>
          </p:cNvSpPr>
          <p:nvPr>
            <p:ph type="body" sz="quarter" idx="17"/>
          </p:nvPr>
        </p:nvSpPr>
        <p:spPr>
          <a:xfrm>
            <a:off x="224287" y="2694216"/>
            <a:ext cx="2501660" cy="2020004"/>
          </a:xfrm>
        </p:spPr>
        <p:txBody>
          <a:bodyPr>
            <a:normAutofit/>
          </a:bodyPr>
          <a:lstStyle/>
          <a:p>
            <a:r>
              <a:rPr lang="it-IT" sz="1600" dirty="0">
                <a:latin typeface="+mn-lt"/>
              </a:rPr>
              <a:t>Quali sono le vulnerabilità derivanti da un uso improprio dei dispositivi mobili?</a:t>
            </a:r>
          </a:p>
          <a:p>
            <a:endParaRPr lang="it-IT" sz="1600" dirty="0">
              <a:latin typeface="+mn-lt"/>
            </a:endParaRPr>
          </a:p>
        </p:txBody>
      </p:sp>
      <p:sp>
        <p:nvSpPr>
          <p:cNvPr id="69" name="Segnaposto testo 7">
            <a:extLst>
              <a:ext uri="{FF2B5EF4-FFF2-40B4-BE49-F238E27FC236}">
                <a16:creationId xmlns:a16="http://schemas.microsoft.com/office/drawing/2014/main" id="{F2CD7C70-B322-476A-A001-2A0AF494982C}"/>
              </a:ext>
            </a:extLst>
          </p:cNvPr>
          <p:cNvSpPr txBox="1">
            <a:spLocks/>
          </p:cNvSpPr>
          <p:nvPr/>
        </p:nvSpPr>
        <p:spPr>
          <a:xfrm>
            <a:off x="3321170" y="269421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a:latin typeface="+mn-lt"/>
              </a:rPr>
              <a:t>Come è possibile gestire al meglio i dispositivi wireless?</a:t>
            </a:r>
          </a:p>
          <a:p>
            <a:endParaRPr lang="it-IT" sz="1600" dirty="0">
              <a:latin typeface="+mn-lt"/>
            </a:endParaRPr>
          </a:p>
        </p:txBody>
      </p:sp>
      <p:sp>
        <p:nvSpPr>
          <p:cNvPr id="70" name="Segnaposto testo 7">
            <a:extLst>
              <a:ext uri="{FF2B5EF4-FFF2-40B4-BE49-F238E27FC236}">
                <a16:creationId xmlns:a16="http://schemas.microsoft.com/office/drawing/2014/main" id="{2036D021-4959-410B-9EA9-F240321A8817}"/>
              </a:ext>
            </a:extLst>
          </p:cNvPr>
          <p:cNvSpPr txBox="1">
            <a:spLocks/>
          </p:cNvSpPr>
          <p:nvPr/>
        </p:nvSpPr>
        <p:spPr>
          <a:xfrm>
            <a:off x="6369170" y="270715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a:latin typeface="+mn-lt"/>
              </a:rPr>
              <a:t>In che modo gli hacker infettano i mobile device?</a:t>
            </a:r>
          </a:p>
          <a:p>
            <a:endParaRPr lang="it-IT" sz="1600" dirty="0">
              <a:latin typeface="+mn-lt"/>
            </a:endParaRPr>
          </a:p>
        </p:txBody>
      </p:sp>
      <p:sp>
        <p:nvSpPr>
          <p:cNvPr id="71" name="Segnaposto testo 7">
            <a:extLst>
              <a:ext uri="{FF2B5EF4-FFF2-40B4-BE49-F238E27FC236}">
                <a16:creationId xmlns:a16="http://schemas.microsoft.com/office/drawing/2014/main" id="{88167B35-4AA4-42ED-B6F5-DBC0F1E2893C}"/>
              </a:ext>
            </a:extLst>
          </p:cNvPr>
          <p:cNvSpPr txBox="1">
            <a:spLocks/>
          </p:cNvSpPr>
          <p:nvPr/>
        </p:nvSpPr>
        <p:spPr>
          <a:xfrm>
            <a:off x="9338436" y="270715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a:latin typeface="+mn-lt"/>
              </a:rPr>
              <a:t>Quanto è importante mantenere i sistemi dei nostri dispositivi sempre aggiornati?</a:t>
            </a:r>
          </a:p>
          <a:p>
            <a:endParaRPr lang="it-IT" sz="1600" dirty="0">
              <a:latin typeface="+mn-lt"/>
            </a:endParaRPr>
          </a:p>
        </p:txBody>
      </p:sp>
      <p:sp>
        <p:nvSpPr>
          <p:cNvPr id="17" name="Rettangolo 16">
            <a:extLst>
              <a:ext uri="{FF2B5EF4-FFF2-40B4-BE49-F238E27FC236}">
                <a16:creationId xmlns:a16="http://schemas.microsoft.com/office/drawing/2014/main" id="{5CB850F6-7EDA-45F3-A910-71585B792A59}"/>
              </a:ext>
            </a:extLst>
          </p:cNvPr>
          <p:cNvSpPr/>
          <p:nvPr/>
        </p:nvSpPr>
        <p:spPr>
          <a:xfrm>
            <a:off x="-2141924" y="-6699"/>
            <a:ext cx="2141924" cy="6864698"/>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b="1" dirty="0">
                <a:solidFill>
                  <a:schemeClr val="bg2">
                    <a:lumMod val="75000"/>
                  </a:schemeClr>
                </a:solidFill>
              </a:rPr>
              <a:t>Note sviluppo:</a:t>
            </a:r>
          </a:p>
          <a:p>
            <a:r>
              <a:rPr lang="it-IT" sz="1400" dirty="0">
                <a:solidFill>
                  <a:schemeClr val="bg2">
                    <a:lumMod val="75000"/>
                  </a:schemeClr>
                </a:solidFill>
                <a:hlinkClick r:id="rId7"/>
              </a:rPr>
              <a:t>https://pixabay.com/it/apple-iphone-display-danni-rotto-1120731/</a:t>
            </a:r>
            <a:endParaRPr lang="it-IT" sz="1400" dirty="0">
              <a:solidFill>
                <a:schemeClr val="bg2">
                  <a:lumMod val="75000"/>
                </a:schemeClr>
              </a:solidFill>
            </a:endParaRPr>
          </a:p>
          <a:p>
            <a:endParaRPr lang="it-IT" sz="1400" dirty="0">
              <a:solidFill>
                <a:schemeClr val="bg2">
                  <a:lumMod val="75000"/>
                </a:schemeClr>
              </a:solidFill>
            </a:endParaRPr>
          </a:p>
          <a:p>
            <a:r>
              <a:rPr lang="it-IT" sz="1400" dirty="0">
                <a:solidFill>
                  <a:schemeClr val="bg2">
                    <a:lumMod val="75000"/>
                  </a:schemeClr>
                </a:solidFill>
                <a:hlinkClick r:id="rId8"/>
              </a:rPr>
              <a:t>https://pixabay.com/it/tecnologia-computer-portatile-3489503/</a:t>
            </a:r>
            <a:endParaRPr lang="it-IT" sz="1400" dirty="0">
              <a:solidFill>
                <a:schemeClr val="bg2">
                  <a:lumMod val="75000"/>
                </a:schemeClr>
              </a:solidFill>
            </a:endParaRPr>
          </a:p>
          <a:p>
            <a:endParaRPr lang="it-IT" sz="1400" dirty="0">
              <a:solidFill>
                <a:schemeClr val="bg2">
                  <a:lumMod val="75000"/>
                </a:schemeClr>
              </a:solidFill>
              <a:hlinkClick r:id="rId9"/>
            </a:endParaRPr>
          </a:p>
          <a:p>
            <a:r>
              <a:rPr lang="it-IT" sz="1400" dirty="0">
                <a:solidFill>
                  <a:schemeClr val="bg2">
                    <a:lumMod val="75000"/>
                  </a:schemeClr>
                </a:solidFill>
                <a:hlinkClick r:id="rId10"/>
              </a:rPr>
              <a:t>https://pixabay.com/it/immunologia-virione-epidemia-salute-1787743/</a:t>
            </a:r>
            <a:endParaRPr lang="it-IT" sz="1400" dirty="0">
              <a:solidFill>
                <a:schemeClr val="bg2">
                  <a:lumMod val="75000"/>
                </a:schemeClr>
              </a:solidFill>
            </a:endParaRPr>
          </a:p>
          <a:p>
            <a:endParaRPr lang="it-IT" sz="1400" dirty="0">
              <a:solidFill>
                <a:schemeClr val="bg2">
                  <a:lumMod val="75000"/>
                </a:schemeClr>
              </a:solidFill>
            </a:endParaRPr>
          </a:p>
          <a:p>
            <a:r>
              <a:rPr lang="it-IT" sz="1400" dirty="0">
                <a:solidFill>
                  <a:schemeClr val="bg2">
                    <a:lumMod val="75000"/>
                  </a:schemeClr>
                </a:solidFill>
                <a:hlinkClick r:id="rId11"/>
              </a:rPr>
              <a:t>https://pixabay.com/it/aggiornamento-aggiornare-pensione-1672385/</a:t>
            </a:r>
            <a:endParaRPr lang="it-IT" sz="1400" dirty="0">
              <a:solidFill>
                <a:schemeClr val="bg2">
                  <a:lumMod val="75000"/>
                </a:schemeClr>
              </a:solidFill>
            </a:endParaRPr>
          </a:p>
          <a:p>
            <a:endParaRPr lang="it-IT" sz="1400" dirty="0">
              <a:solidFill>
                <a:schemeClr val="bg2">
                  <a:lumMod val="75000"/>
                </a:schemeClr>
              </a:solidFill>
            </a:endParaRPr>
          </a:p>
        </p:txBody>
      </p:sp>
      <p:sp>
        <p:nvSpPr>
          <p:cNvPr id="22" name="Rettangolo arrotondato 31">
            <a:extLst>
              <a:ext uri="{FF2B5EF4-FFF2-40B4-BE49-F238E27FC236}">
                <a16:creationId xmlns:a16="http://schemas.microsoft.com/office/drawing/2014/main" id="{8412504B-54B4-45EC-AA93-FF7EB8DD7453}"/>
              </a:ext>
            </a:extLst>
          </p:cNvPr>
          <p:cNvSpPr/>
          <p:nvPr/>
        </p:nvSpPr>
        <p:spPr>
          <a:xfrm>
            <a:off x="2357338" y="2152712"/>
            <a:ext cx="368609" cy="419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23" name="Rettangolo arrotondato 31">
            <a:extLst>
              <a:ext uri="{FF2B5EF4-FFF2-40B4-BE49-F238E27FC236}">
                <a16:creationId xmlns:a16="http://schemas.microsoft.com/office/drawing/2014/main" id="{B9DF87B7-8119-4437-9942-777876983E77}"/>
              </a:ext>
            </a:extLst>
          </p:cNvPr>
          <p:cNvSpPr/>
          <p:nvPr/>
        </p:nvSpPr>
        <p:spPr>
          <a:xfrm>
            <a:off x="5444961" y="2088919"/>
            <a:ext cx="368609" cy="419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24" name="Rettangolo arrotondato 31">
            <a:extLst>
              <a:ext uri="{FF2B5EF4-FFF2-40B4-BE49-F238E27FC236}">
                <a16:creationId xmlns:a16="http://schemas.microsoft.com/office/drawing/2014/main" id="{4D6193AB-44DC-4871-8F4B-7F7BC8BC4CF4}"/>
              </a:ext>
            </a:extLst>
          </p:cNvPr>
          <p:cNvSpPr/>
          <p:nvPr/>
        </p:nvSpPr>
        <p:spPr>
          <a:xfrm>
            <a:off x="8544218" y="2088919"/>
            <a:ext cx="368609" cy="419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25" name="Rettangolo arrotondato 31">
            <a:extLst>
              <a:ext uri="{FF2B5EF4-FFF2-40B4-BE49-F238E27FC236}">
                <a16:creationId xmlns:a16="http://schemas.microsoft.com/office/drawing/2014/main" id="{376D791D-AF18-4096-B08A-3AEFACD52799}"/>
              </a:ext>
            </a:extLst>
          </p:cNvPr>
          <p:cNvSpPr/>
          <p:nvPr/>
        </p:nvSpPr>
        <p:spPr>
          <a:xfrm>
            <a:off x="11655792" y="2032992"/>
            <a:ext cx="368609" cy="419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Tree>
    <p:extLst>
      <p:ext uri="{BB962C8B-B14F-4D97-AF65-F5344CB8AC3E}">
        <p14:creationId xmlns:p14="http://schemas.microsoft.com/office/powerpoint/2010/main" val="345341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Elaborazione 29">
            <a:extLst>
              <a:ext uri="{FF2B5EF4-FFF2-40B4-BE49-F238E27FC236}">
                <a16:creationId xmlns:a16="http://schemas.microsoft.com/office/drawing/2014/main" id="{8AA135C1-60F5-41E3-BC26-F98C1F4A1A9A}"/>
              </a:ext>
            </a:extLst>
          </p:cNvPr>
          <p:cNvSpPr/>
          <p:nvPr/>
        </p:nvSpPr>
        <p:spPr>
          <a:xfrm>
            <a:off x="0" y="3373898"/>
            <a:ext cx="8816196" cy="3485202"/>
          </a:xfrm>
          <a:prstGeom prst="flowChartProcess">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Elaborazione 13">
            <a:extLst>
              <a:ext uri="{FF2B5EF4-FFF2-40B4-BE49-F238E27FC236}">
                <a16:creationId xmlns:a16="http://schemas.microsoft.com/office/drawing/2014/main" id="{D196522F-FD5B-4D98-8E11-918D3F154707}"/>
              </a:ext>
            </a:extLst>
          </p:cNvPr>
          <p:cNvSpPr/>
          <p:nvPr/>
        </p:nvSpPr>
        <p:spPr>
          <a:xfrm>
            <a:off x="0" y="627026"/>
            <a:ext cx="8212347" cy="348520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2</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55123" y="6051"/>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La gestione dei device mobili 1/3</a:t>
            </a:r>
          </a:p>
        </p:txBody>
      </p:sp>
      <p:sp>
        <p:nvSpPr>
          <p:cNvPr id="13" name="Documento 12">
            <a:extLst>
              <a:ext uri="{FF2B5EF4-FFF2-40B4-BE49-F238E27FC236}">
                <a16:creationId xmlns:a16="http://schemas.microsoft.com/office/drawing/2014/main" id="{E9347E24-CD42-4187-AF4B-B26BC004BD7E}"/>
              </a:ext>
            </a:extLst>
          </p:cNvPr>
          <p:cNvSpPr>
            <a:spLocks noChangeAspect="1"/>
          </p:cNvSpPr>
          <p:nvPr/>
        </p:nvSpPr>
        <p:spPr>
          <a:xfrm rot="5400000">
            <a:off x="6766031" y="1442183"/>
            <a:ext cx="6391898" cy="4460036"/>
          </a:xfrm>
          <a:prstGeom prst="flowChartDocument">
            <a:avLst/>
          </a:prstGeom>
          <a:blipFill dpi="0" rotWithShape="0">
            <a:blip r:embed="rId3">
              <a:alphaModFix amt="9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Rettangolo 3">
            <a:extLst>
              <a:ext uri="{FF2B5EF4-FFF2-40B4-BE49-F238E27FC236}">
                <a16:creationId xmlns:a16="http://schemas.microsoft.com/office/drawing/2014/main" id="{912A912C-6FAB-47E7-A458-0709DAECC9E8}"/>
              </a:ext>
            </a:extLst>
          </p:cNvPr>
          <p:cNvSpPr/>
          <p:nvPr/>
        </p:nvSpPr>
        <p:spPr>
          <a:xfrm>
            <a:off x="-2015159" y="-6699"/>
            <a:ext cx="2015159" cy="6847954"/>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hlinkClick r:id="rId4"/>
              </a:rPr>
              <a:t>https://pixabay.com/it/elettronica-mani-telefono-cellulare-1851218/</a:t>
            </a:r>
            <a:endParaRPr lang="it-IT" sz="1600" dirty="0">
              <a:solidFill>
                <a:schemeClr val="bg2">
                  <a:lumMod val="75000"/>
                </a:schemeClr>
              </a:solidFill>
            </a:endParaRPr>
          </a:p>
          <a:p>
            <a:endParaRPr lang="it-IT" sz="1600" dirty="0">
              <a:solidFill>
                <a:schemeClr val="bg2">
                  <a:lumMod val="75000"/>
                </a:schemeClr>
              </a:solidFill>
            </a:endParaRPr>
          </a:p>
        </p:txBody>
      </p:sp>
      <p:sp>
        <p:nvSpPr>
          <p:cNvPr id="33" name="Goccia 32">
            <a:extLst>
              <a:ext uri="{FF2B5EF4-FFF2-40B4-BE49-F238E27FC236}">
                <a16:creationId xmlns:a16="http://schemas.microsoft.com/office/drawing/2014/main" id="{44C4B0C4-52EA-498D-9BFD-3CD4F387DABE}"/>
              </a:ext>
            </a:extLst>
          </p:cNvPr>
          <p:cNvSpPr/>
          <p:nvPr/>
        </p:nvSpPr>
        <p:spPr>
          <a:xfrm rot="2700000">
            <a:off x="2626395" y="4753679"/>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4" name="Goccia 33">
            <a:extLst>
              <a:ext uri="{FF2B5EF4-FFF2-40B4-BE49-F238E27FC236}">
                <a16:creationId xmlns:a16="http://schemas.microsoft.com/office/drawing/2014/main" id="{F7BEF770-A37A-4001-BC45-A704D8EC59A2}"/>
              </a:ext>
            </a:extLst>
          </p:cNvPr>
          <p:cNvSpPr/>
          <p:nvPr/>
        </p:nvSpPr>
        <p:spPr>
          <a:xfrm rot="2700000">
            <a:off x="2631933" y="5590079"/>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8" name="CasellaDiTesto 37">
            <a:extLst>
              <a:ext uri="{FF2B5EF4-FFF2-40B4-BE49-F238E27FC236}">
                <a16:creationId xmlns:a16="http://schemas.microsoft.com/office/drawing/2014/main" id="{38CCEBC5-6035-4F66-BA98-59EA656152C9}"/>
              </a:ext>
            </a:extLst>
          </p:cNvPr>
          <p:cNvSpPr txBox="1"/>
          <p:nvPr/>
        </p:nvSpPr>
        <p:spPr>
          <a:xfrm>
            <a:off x="2553679" y="4600845"/>
            <a:ext cx="5679564" cy="1701684"/>
          </a:xfrm>
          <a:prstGeom prst="rect">
            <a:avLst/>
          </a:prstGeom>
          <a:noFill/>
          <a:ln>
            <a:noFill/>
          </a:ln>
        </p:spPr>
        <p:txBody>
          <a:bodyPr wrap="square" rtlCol="0">
            <a:spAutoFit/>
          </a:bodyPr>
          <a:lstStyle/>
          <a:p>
            <a:pPr marL="457200">
              <a:lnSpc>
                <a:spcPct val="150000"/>
              </a:lnSpc>
            </a:pPr>
            <a:r>
              <a:rPr lang="it-IT" dirty="0">
                <a:solidFill>
                  <a:schemeClr val="tx2">
                    <a:lumMod val="75000"/>
                  </a:schemeClr>
                </a:solidFill>
              </a:rPr>
              <a:t>La perdita dei dati sul dispositivo è più grave della perdita del dispositivo stesso.</a:t>
            </a:r>
          </a:p>
          <a:p>
            <a:pPr marL="457200">
              <a:lnSpc>
                <a:spcPct val="150000"/>
              </a:lnSpc>
            </a:pPr>
            <a:r>
              <a:rPr lang="it-IT" dirty="0">
                <a:solidFill>
                  <a:schemeClr val="tx2">
                    <a:lumMod val="75000"/>
                  </a:schemeClr>
                </a:solidFill>
              </a:rPr>
              <a:t>Gli utenti dovrebbero proteggere i dati contenuti nei device. </a:t>
            </a:r>
          </a:p>
        </p:txBody>
      </p:sp>
      <p:sp>
        <p:nvSpPr>
          <p:cNvPr id="28" name="Rettangolo arrotondato 31">
            <a:extLst>
              <a:ext uri="{FF2B5EF4-FFF2-40B4-BE49-F238E27FC236}">
                <a16:creationId xmlns:a16="http://schemas.microsoft.com/office/drawing/2014/main" id="{D6A38EE6-A411-4434-AACC-CA425F4769A4}"/>
              </a:ext>
            </a:extLst>
          </p:cNvPr>
          <p:cNvSpPr/>
          <p:nvPr/>
        </p:nvSpPr>
        <p:spPr>
          <a:xfrm>
            <a:off x="875419" y="3025885"/>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32" name="Rettangolo arrotondato 31">
            <a:extLst>
              <a:ext uri="{FF2B5EF4-FFF2-40B4-BE49-F238E27FC236}">
                <a16:creationId xmlns:a16="http://schemas.microsoft.com/office/drawing/2014/main" id="{B5884BB0-D829-47E2-9975-8419C55DB03C}"/>
              </a:ext>
            </a:extLst>
          </p:cNvPr>
          <p:cNvSpPr/>
          <p:nvPr/>
        </p:nvSpPr>
        <p:spPr>
          <a:xfrm>
            <a:off x="3664213" y="3006386"/>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50" name="Goccia 49">
            <a:extLst>
              <a:ext uri="{FF2B5EF4-FFF2-40B4-BE49-F238E27FC236}">
                <a16:creationId xmlns:a16="http://schemas.microsoft.com/office/drawing/2014/main" id="{7315D72F-0C83-4E18-BD18-04E9603B5E2D}"/>
              </a:ext>
            </a:extLst>
          </p:cNvPr>
          <p:cNvSpPr/>
          <p:nvPr/>
        </p:nvSpPr>
        <p:spPr>
          <a:xfrm rot="2700000">
            <a:off x="68559" y="4386049"/>
            <a:ext cx="2055680" cy="2007027"/>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arrotondato 31">
            <a:extLst>
              <a:ext uri="{FF2B5EF4-FFF2-40B4-BE49-F238E27FC236}">
                <a16:creationId xmlns:a16="http://schemas.microsoft.com/office/drawing/2014/main" id="{FFF7AEE6-B5AB-45E3-B5F5-9D8CA25604BD}"/>
              </a:ext>
            </a:extLst>
          </p:cNvPr>
          <p:cNvSpPr/>
          <p:nvPr/>
        </p:nvSpPr>
        <p:spPr>
          <a:xfrm>
            <a:off x="6495662" y="2984792"/>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8" name="Rettangolo con angoli arrotondati 7">
            <a:extLst>
              <a:ext uri="{FF2B5EF4-FFF2-40B4-BE49-F238E27FC236}">
                <a16:creationId xmlns:a16="http://schemas.microsoft.com/office/drawing/2014/main" id="{34811069-0A9D-419C-AA7A-838AF60F3F04}"/>
              </a:ext>
            </a:extLst>
          </p:cNvPr>
          <p:cNvSpPr/>
          <p:nvPr/>
        </p:nvSpPr>
        <p:spPr>
          <a:xfrm>
            <a:off x="2507292" y="4410520"/>
            <a:ext cx="5705055" cy="2029868"/>
          </a:xfrm>
          <a:prstGeom prst="roundRect">
            <a:avLst/>
          </a:prstGeom>
          <a:noFill/>
          <a:ln>
            <a:solidFill>
              <a:srgbClr val="E6B7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Rettangolo arrotondato 31">
            <a:extLst>
              <a:ext uri="{FF2B5EF4-FFF2-40B4-BE49-F238E27FC236}">
                <a16:creationId xmlns:a16="http://schemas.microsoft.com/office/drawing/2014/main" id="{270BBD6B-EE52-46B1-A9C1-FE80F4098E13}"/>
              </a:ext>
            </a:extLst>
          </p:cNvPr>
          <p:cNvSpPr/>
          <p:nvPr/>
        </p:nvSpPr>
        <p:spPr>
          <a:xfrm>
            <a:off x="1605904" y="4250125"/>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31" name="Rettangolo arrotondato 31">
            <a:extLst>
              <a:ext uri="{FF2B5EF4-FFF2-40B4-BE49-F238E27FC236}">
                <a16:creationId xmlns:a16="http://schemas.microsoft.com/office/drawing/2014/main" id="{3CEEE53B-80C8-4E82-BC3B-283DA1C0180B}"/>
              </a:ext>
            </a:extLst>
          </p:cNvPr>
          <p:cNvSpPr/>
          <p:nvPr/>
        </p:nvSpPr>
        <p:spPr>
          <a:xfrm>
            <a:off x="5166479" y="4127000"/>
            <a:ext cx="894963" cy="47282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5-6</a:t>
            </a:r>
          </a:p>
        </p:txBody>
      </p:sp>
      <p:pic>
        <p:nvPicPr>
          <p:cNvPr id="5" name="Immagine 4">
            <a:extLst>
              <a:ext uri="{FF2B5EF4-FFF2-40B4-BE49-F238E27FC236}">
                <a16:creationId xmlns:a16="http://schemas.microsoft.com/office/drawing/2014/main" id="{3F35EF23-81E5-4953-B10C-ED9D9BC19AE6}"/>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609227" y="1264700"/>
            <a:ext cx="974344" cy="1711043"/>
          </a:xfrm>
          <a:prstGeom prst="rect">
            <a:avLst/>
          </a:prstGeom>
        </p:spPr>
      </p:pic>
      <p:pic>
        <p:nvPicPr>
          <p:cNvPr id="27" name="Immagine 26">
            <a:extLst>
              <a:ext uri="{FF2B5EF4-FFF2-40B4-BE49-F238E27FC236}">
                <a16:creationId xmlns:a16="http://schemas.microsoft.com/office/drawing/2014/main" id="{B0F31908-3CAB-4D76-A7C0-A9C67E04171C}"/>
              </a:ext>
            </a:extLst>
          </p:cNvPr>
          <p:cNvPicPr>
            <a:picLocks noChangeAspect="1"/>
          </p:cNvPicPr>
          <p:nvPr/>
        </p:nvPicPr>
        <p:blipFill>
          <a:blip r:embed="rId6" cstate="hqprint">
            <a:lum bright="70000" contrast="-70000"/>
            <a:extLst>
              <a:ext uri="{28A0092B-C50C-407E-A947-70E740481C1C}">
                <a14:useLocalDpi xmlns:a14="http://schemas.microsoft.com/office/drawing/2010/main" val="0"/>
              </a:ext>
            </a:extLst>
          </a:blip>
          <a:stretch>
            <a:fillRect/>
          </a:stretch>
        </p:blipFill>
        <p:spPr>
          <a:xfrm>
            <a:off x="2780164" y="1669871"/>
            <a:ext cx="2060929" cy="1255879"/>
          </a:xfrm>
          <a:prstGeom prst="rect">
            <a:avLst/>
          </a:prstGeom>
        </p:spPr>
      </p:pic>
      <p:pic>
        <p:nvPicPr>
          <p:cNvPr id="12" name="Immagine 11">
            <a:extLst>
              <a:ext uri="{FF2B5EF4-FFF2-40B4-BE49-F238E27FC236}">
                <a16:creationId xmlns:a16="http://schemas.microsoft.com/office/drawing/2014/main" id="{DB7DD851-DA7E-4E42-B0D8-90211F921C2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5731884" y="1222608"/>
            <a:ext cx="1897646" cy="1686796"/>
          </a:xfrm>
          <a:prstGeom prst="rect">
            <a:avLst/>
          </a:prstGeom>
        </p:spPr>
      </p:pic>
      <p:pic>
        <p:nvPicPr>
          <p:cNvPr id="16" name="Immagine 15">
            <a:extLst>
              <a:ext uri="{FF2B5EF4-FFF2-40B4-BE49-F238E27FC236}">
                <a16:creationId xmlns:a16="http://schemas.microsoft.com/office/drawing/2014/main" id="{ED69E818-7BD0-4856-A618-D8BBC0AD8249}"/>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1904596" y="1967555"/>
            <a:ext cx="685392" cy="685392"/>
          </a:xfrm>
          <a:prstGeom prst="rect">
            <a:avLst/>
          </a:prstGeom>
        </p:spPr>
      </p:pic>
      <p:pic>
        <p:nvPicPr>
          <p:cNvPr id="35" name="Immagine 34">
            <a:extLst>
              <a:ext uri="{FF2B5EF4-FFF2-40B4-BE49-F238E27FC236}">
                <a16:creationId xmlns:a16="http://schemas.microsoft.com/office/drawing/2014/main" id="{0A59F06A-1570-48B2-ABE9-5BE0C7DFCB00}"/>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5050765" y="1909811"/>
            <a:ext cx="685392" cy="685392"/>
          </a:xfrm>
          <a:prstGeom prst="rect">
            <a:avLst/>
          </a:prstGeom>
        </p:spPr>
      </p:pic>
      <p:pic>
        <p:nvPicPr>
          <p:cNvPr id="36" name="Immagine 35">
            <a:extLst>
              <a:ext uri="{FF2B5EF4-FFF2-40B4-BE49-F238E27FC236}">
                <a16:creationId xmlns:a16="http://schemas.microsoft.com/office/drawing/2014/main" id="{B0DDC862-5C60-4BAE-8FAB-FA56E31D20AF}"/>
              </a:ext>
            </a:extLst>
          </p:cNvPr>
          <p:cNvPicPr>
            <a:picLocks noChangeAspect="1"/>
          </p:cNvPicPr>
          <p:nvPr/>
        </p:nvPicPr>
        <p:blipFill>
          <a:blip r:embed="rId9" cstate="hqprint">
            <a:biLevel thresh="50000"/>
            <a:extLst>
              <a:ext uri="{28A0092B-C50C-407E-A947-70E740481C1C}">
                <a14:useLocalDpi xmlns:a14="http://schemas.microsoft.com/office/drawing/2010/main" val="0"/>
              </a:ext>
            </a:extLst>
          </a:blip>
          <a:stretch>
            <a:fillRect/>
          </a:stretch>
        </p:blipFill>
        <p:spPr>
          <a:xfrm>
            <a:off x="915922" y="5067200"/>
            <a:ext cx="476114" cy="836103"/>
          </a:xfrm>
          <a:prstGeom prst="rect">
            <a:avLst/>
          </a:prstGeom>
        </p:spPr>
      </p:pic>
      <p:pic>
        <p:nvPicPr>
          <p:cNvPr id="18" name="Immagine 17">
            <a:extLst>
              <a:ext uri="{FF2B5EF4-FFF2-40B4-BE49-F238E27FC236}">
                <a16:creationId xmlns:a16="http://schemas.microsoft.com/office/drawing/2014/main" id="{015ADE16-F046-40F5-8B71-FF211E32653E}"/>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rot="20612806">
            <a:off x="270368" y="5082527"/>
            <a:ext cx="471395" cy="366132"/>
          </a:xfrm>
          <a:prstGeom prst="rect">
            <a:avLst/>
          </a:prstGeom>
        </p:spPr>
      </p:pic>
      <p:pic>
        <p:nvPicPr>
          <p:cNvPr id="21" name="Immagine 20">
            <a:extLst>
              <a:ext uri="{FF2B5EF4-FFF2-40B4-BE49-F238E27FC236}">
                <a16:creationId xmlns:a16="http://schemas.microsoft.com/office/drawing/2014/main" id="{F8B3A2B9-DA0C-4C20-A150-CE54BDFA5DC3}"/>
              </a:ext>
            </a:extLst>
          </p:cNvPr>
          <p:cNvPicPr>
            <a:picLocks noChangeAspect="1"/>
          </p:cNvPicPr>
          <p:nvPr/>
        </p:nvPicPr>
        <p:blipFill>
          <a:blip r:embed="rId11" cstate="hqprint">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tretch>
            <a:fillRect/>
          </a:stretch>
        </p:blipFill>
        <p:spPr>
          <a:xfrm flipH="1">
            <a:off x="794340" y="4510383"/>
            <a:ext cx="653210" cy="436154"/>
          </a:xfrm>
          <a:prstGeom prst="rect">
            <a:avLst/>
          </a:prstGeom>
        </p:spPr>
      </p:pic>
      <p:pic>
        <p:nvPicPr>
          <p:cNvPr id="24" name="Immagine 23">
            <a:extLst>
              <a:ext uri="{FF2B5EF4-FFF2-40B4-BE49-F238E27FC236}">
                <a16:creationId xmlns:a16="http://schemas.microsoft.com/office/drawing/2014/main" id="{AA948E03-1719-4C92-82EC-5C33DC6E9B4C}"/>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1511968" y="4936657"/>
            <a:ext cx="598154" cy="591581"/>
          </a:xfrm>
          <a:prstGeom prst="rect">
            <a:avLst/>
          </a:prstGeom>
        </p:spPr>
      </p:pic>
      <p:pic>
        <p:nvPicPr>
          <p:cNvPr id="40" name="Immagine 39">
            <a:extLst>
              <a:ext uri="{FF2B5EF4-FFF2-40B4-BE49-F238E27FC236}">
                <a16:creationId xmlns:a16="http://schemas.microsoft.com/office/drawing/2014/main" id="{05240DB1-235D-422C-9671-BE6253A0F684}"/>
              </a:ext>
            </a:extLst>
          </p:cNvPr>
          <p:cNvPicPr>
            <a:picLocks noChangeAspect="1"/>
          </p:cNvPicPr>
          <p:nvPr/>
        </p:nvPicPr>
        <p:blipFill>
          <a:blip r:embed="rId14" cstate="hqprint">
            <a:extLst>
              <a:ext uri="{BEBA8EAE-BF5A-486C-A8C5-ECC9F3942E4B}">
                <a14:imgProps xmlns:a14="http://schemas.microsoft.com/office/drawing/2010/main">
                  <a14:imgLayer r:embed="rId15">
                    <a14:imgEffect>
                      <a14:saturation sat="0"/>
                    </a14:imgEffect>
                  </a14:imgLayer>
                </a14:imgProps>
              </a:ext>
              <a:ext uri="{28A0092B-C50C-407E-A947-70E740481C1C}">
                <a14:useLocalDpi xmlns:a14="http://schemas.microsoft.com/office/drawing/2010/main" val="0"/>
              </a:ext>
            </a:extLst>
          </a:blip>
          <a:stretch>
            <a:fillRect/>
          </a:stretch>
        </p:blipFill>
        <p:spPr>
          <a:xfrm>
            <a:off x="410941" y="5740175"/>
            <a:ext cx="464478" cy="464478"/>
          </a:xfrm>
          <a:prstGeom prst="rect">
            <a:avLst/>
          </a:prstGeom>
        </p:spPr>
      </p:pic>
      <p:pic>
        <p:nvPicPr>
          <p:cNvPr id="47" name="Immagine 46">
            <a:extLst>
              <a:ext uri="{FF2B5EF4-FFF2-40B4-BE49-F238E27FC236}">
                <a16:creationId xmlns:a16="http://schemas.microsoft.com/office/drawing/2014/main" id="{53DF3466-53BF-4F73-A7CF-4CDC7A0A98F1}"/>
              </a:ext>
            </a:extLst>
          </p:cNvPr>
          <p:cNvPicPr>
            <a:picLocks noChangeAspect="1"/>
          </p:cNvPicPr>
          <p:nvPr/>
        </p:nvPicPr>
        <p:blipFill>
          <a:blip r:embed="rId16">
            <a:extLst>
              <a:ext uri="{BEBA8EAE-BF5A-486C-A8C5-ECC9F3942E4B}">
                <a14:imgProps xmlns:a14="http://schemas.microsoft.com/office/drawing/2010/main">
                  <a14:imgLayer r:embed="rId17">
                    <a14:imgEffect>
                      <a14:colorTemperature colorTemp="11200"/>
                    </a14:imgEffect>
                  </a14:imgLayer>
                </a14:imgProps>
              </a:ext>
              <a:ext uri="{28A0092B-C50C-407E-A947-70E740481C1C}">
                <a14:useLocalDpi xmlns:a14="http://schemas.microsoft.com/office/drawing/2010/main" val="0"/>
              </a:ext>
            </a:extLst>
          </a:blip>
          <a:stretch>
            <a:fillRect/>
          </a:stretch>
        </p:blipFill>
        <p:spPr>
          <a:xfrm rot="19782337">
            <a:off x="1393525" y="5729602"/>
            <a:ext cx="515992" cy="515992"/>
          </a:xfrm>
          <a:prstGeom prst="rect">
            <a:avLst/>
          </a:prstGeom>
        </p:spPr>
      </p:pic>
      <p:pic>
        <p:nvPicPr>
          <p:cNvPr id="51" name="Immagine 50">
            <a:extLst>
              <a:ext uri="{FF2B5EF4-FFF2-40B4-BE49-F238E27FC236}">
                <a16:creationId xmlns:a16="http://schemas.microsoft.com/office/drawing/2014/main" id="{9BBFA263-ED9A-45B5-9783-1EF5CBFCA5A6}"/>
              </a:ext>
            </a:extLst>
          </p:cNvPr>
          <p:cNvPicPr>
            <a:picLocks noChangeAspect="1"/>
          </p:cNvPicPr>
          <p:nvPr/>
        </p:nvPicPr>
        <p:blipFill>
          <a:blip r:embed="rId18" cstate="hqprint">
            <a:lum bright="70000" contrast="-70000"/>
            <a:extLst>
              <a:ext uri="{28A0092B-C50C-407E-A947-70E740481C1C}">
                <a14:useLocalDpi xmlns:a14="http://schemas.microsoft.com/office/drawing/2010/main" val="0"/>
              </a:ext>
            </a:extLst>
          </a:blip>
          <a:stretch>
            <a:fillRect/>
          </a:stretch>
        </p:blipFill>
        <p:spPr>
          <a:xfrm>
            <a:off x="851812" y="1719713"/>
            <a:ext cx="558745" cy="754777"/>
          </a:xfrm>
          <a:prstGeom prst="rect">
            <a:avLst/>
          </a:prstGeom>
        </p:spPr>
      </p:pic>
    </p:spTree>
    <p:extLst>
      <p:ext uri="{BB962C8B-B14F-4D97-AF65-F5344CB8AC3E}">
        <p14:creationId xmlns:p14="http://schemas.microsoft.com/office/powerpoint/2010/main" val="419956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3755494B-D7A7-4494-8C3F-EEF1639370BF}"/>
              </a:ext>
            </a:extLst>
          </p:cNvPr>
          <p:cNvPicPr>
            <a:picLocks noChangeAspect="1"/>
          </p:cNvPicPr>
          <p:nvPr/>
        </p:nvPicPr>
        <p:blipFill rotWithShape="1">
          <a:blip r:embed="rId3">
            <a:extLst>
              <a:ext uri="{28A0092B-C50C-407E-A947-70E740481C1C}">
                <a14:useLocalDpi xmlns:a14="http://schemas.microsoft.com/office/drawing/2010/main" val="0"/>
              </a:ext>
            </a:extLst>
          </a:blip>
          <a:srcRect l="19573" r="19811"/>
          <a:stretch/>
        </p:blipFill>
        <p:spPr>
          <a:xfrm>
            <a:off x="6358516" y="477549"/>
            <a:ext cx="5855008" cy="6380451"/>
          </a:xfrm>
          <a:prstGeom prst="rect">
            <a:avLst/>
          </a:prstGeom>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1719"/>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La gestione dei device mobili 2/3</a:t>
            </a: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3</a:t>
            </a:r>
          </a:p>
        </p:txBody>
      </p:sp>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2" y="3156642"/>
            <a:ext cx="6369169" cy="3721677"/>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3" name="CasellaDiTesto 2">
            <a:extLst>
              <a:ext uri="{FF2B5EF4-FFF2-40B4-BE49-F238E27FC236}">
                <a16:creationId xmlns:a16="http://schemas.microsoft.com/office/drawing/2014/main" id="{E318A116-4E6D-4BBC-8641-7204884D04D7}"/>
              </a:ext>
            </a:extLst>
          </p:cNvPr>
          <p:cNvSpPr txBox="1"/>
          <p:nvPr/>
        </p:nvSpPr>
        <p:spPr>
          <a:xfrm>
            <a:off x="2378875" y="1397675"/>
            <a:ext cx="4092458" cy="2031325"/>
          </a:xfrm>
          <a:prstGeom prst="rect">
            <a:avLst/>
          </a:prstGeom>
          <a:noFill/>
        </p:spPr>
        <p:txBody>
          <a:bodyPr wrap="square" rtlCol="0">
            <a:spAutoFit/>
          </a:bodyPr>
          <a:lstStyle/>
          <a:p>
            <a:pPr lvl="0">
              <a:lnSpc>
                <a:spcPct val="150000"/>
              </a:lnSpc>
            </a:pPr>
            <a:r>
              <a:rPr lang="it-IT" dirty="0">
                <a:solidFill>
                  <a:schemeClr val="tx2">
                    <a:lumMod val="75000"/>
                  </a:schemeClr>
                </a:solidFill>
              </a:rPr>
              <a:t>Codici numerici a 4 cifre.</a:t>
            </a:r>
          </a:p>
          <a:p>
            <a:pPr lvl="0">
              <a:lnSpc>
                <a:spcPct val="150000"/>
              </a:lnSpc>
            </a:pPr>
            <a:endParaRPr lang="it-IT" dirty="0">
              <a:solidFill>
                <a:schemeClr val="tx2">
                  <a:lumMod val="75000"/>
                </a:schemeClr>
              </a:solidFill>
            </a:endParaRPr>
          </a:p>
          <a:p>
            <a:pPr lvl="0">
              <a:lnSpc>
                <a:spcPct val="150000"/>
              </a:lnSpc>
            </a:pPr>
            <a:r>
              <a:rPr lang="it-IT" dirty="0">
                <a:solidFill>
                  <a:schemeClr val="tx2">
                    <a:lumMod val="75000"/>
                  </a:schemeClr>
                </a:solidFill>
              </a:rPr>
              <a:t>Password alfanumeriche.</a:t>
            </a:r>
          </a:p>
          <a:p>
            <a:pPr lvl="0">
              <a:lnSpc>
                <a:spcPct val="150000"/>
              </a:lnSpc>
            </a:pPr>
            <a:endParaRPr lang="it-IT" dirty="0">
              <a:solidFill>
                <a:schemeClr val="tx2">
                  <a:lumMod val="75000"/>
                </a:schemeClr>
              </a:solidFill>
            </a:endParaRPr>
          </a:p>
          <a:p>
            <a:endParaRPr lang="it-IT" dirty="0"/>
          </a:p>
        </p:txBody>
      </p:sp>
      <p:sp>
        <p:nvSpPr>
          <p:cNvPr id="18" name="Rettangolo 17">
            <a:extLst>
              <a:ext uri="{FF2B5EF4-FFF2-40B4-BE49-F238E27FC236}">
                <a16:creationId xmlns:a16="http://schemas.microsoft.com/office/drawing/2014/main" id="{BBAC464B-CCFB-4B31-90C9-C1A314F44AA6}"/>
              </a:ext>
            </a:extLst>
          </p:cNvPr>
          <p:cNvSpPr/>
          <p:nvPr/>
        </p:nvSpPr>
        <p:spPr>
          <a:xfrm>
            <a:off x="-2141924" y="-6700"/>
            <a:ext cx="2141924" cy="6040437"/>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hlinkClick r:id="rId4"/>
              </a:rPr>
              <a:t>https://pixabay.com/it/sicurezza-informatica-smartphone-2765707/</a:t>
            </a:r>
            <a:endParaRPr lang="it-IT" sz="1600" dirty="0">
              <a:solidFill>
                <a:schemeClr val="bg2">
                  <a:lumMod val="75000"/>
                </a:schemeClr>
              </a:solidFill>
            </a:endParaRPr>
          </a:p>
          <a:p>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Popup </a:t>
            </a:r>
          </a:p>
          <a:p>
            <a:endParaRPr lang="it-IT" sz="1600" dirty="0">
              <a:solidFill>
                <a:schemeClr val="bg2">
                  <a:lumMod val="75000"/>
                </a:schemeClr>
              </a:solidFill>
            </a:endParaRPr>
          </a:p>
        </p:txBody>
      </p:sp>
      <p:sp>
        <p:nvSpPr>
          <p:cNvPr id="30" name="CasellaDiTesto 29">
            <a:extLst>
              <a:ext uri="{FF2B5EF4-FFF2-40B4-BE49-F238E27FC236}">
                <a16:creationId xmlns:a16="http://schemas.microsoft.com/office/drawing/2014/main" id="{F0733710-BA05-45C7-B548-7806B08A1577}"/>
              </a:ext>
            </a:extLst>
          </p:cNvPr>
          <p:cNvSpPr txBox="1"/>
          <p:nvPr/>
        </p:nvSpPr>
        <p:spPr>
          <a:xfrm>
            <a:off x="176318" y="622509"/>
            <a:ext cx="5063879" cy="400110"/>
          </a:xfrm>
          <a:prstGeom prst="rect">
            <a:avLst/>
          </a:prstGeom>
          <a:noFill/>
        </p:spPr>
        <p:txBody>
          <a:bodyPr wrap="square" rtlCol="0">
            <a:spAutoFit/>
          </a:bodyPr>
          <a:lstStyle/>
          <a:p>
            <a:pPr lvl="0">
              <a:spcBef>
                <a:spcPts val="1000"/>
              </a:spcBef>
              <a:defRPr/>
            </a:pPr>
            <a:r>
              <a:rPr lang="it-IT" sz="2000" b="1" dirty="0">
                <a:latin typeface="Tempus Sans ITC" panose="04020404030D07020202" pitchFamily="82" charset="0"/>
                <a:cs typeface="Gisha" panose="020B0502040204020203" pitchFamily="34" charset="-79"/>
              </a:rPr>
              <a:t>La sicurezza di base:</a:t>
            </a:r>
          </a:p>
        </p:txBody>
      </p:sp>
      <p:sp>
        <p:nvSpPr>
          <p:cNvPr id="28" name="Goccia 27">
            <a:extLst>
              <a:ext uri="{FF2B5EF4-FFF2-40B4-BE49-F238E27FC236}">
                <a16:creationId xmlns:a16="http://schemas.microsoft.com/office/drawing/2014/main" id="{E03D22A7-4564-4933-9A5F-103F70048161}"/>
              </a:ext>
            </a:extLst>
          </p:cNvPr>
          <p:cNvSpPr/>
          <p:nvPr/>
        </p:nvSpPr>
        <p:spPr>
          <a:xfrm rot="2700000">
            <a:off x="2030943" y="1606484"/>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2" name="Goccia 31">
            <a:extLst>
              <a:ext uri="{FF2B5EF4-FFF2-40B4-BE49-F238E27FC236}">
                <a16:creationId xmlns:a16="http://schemas.microsoft.com/office/drawing/2014/main" id="{226B7FCF-C8EF-4B18-A82F-DB0AFE6F8433}"/>
              </a:ext>
            </a:extLst>
          </p:cNvPr>
          <p:cNvSpPr/>
          <p:nvPr/>
        </p:nvSpPr>
        <p:spPr>
          <a:xfrm rot="2700000">
            <a:off x="233693" y="4683759"/>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4" name="Goccia 33">
            <a:extLst>
              <a:ext uri="{FF2B5EF4-FFF2-40B4-BE49-F238E27FC236}">
                <a16:creationId xmlns:a16="http://schemas.microsoft.com/office/drawing/2014/main" id="{197BBF68-9BFA-493C-9976-B4703FF8BE8A}"/>
              </a:ext>
            </a:extLst>
          </p:cNvPr>
          <p:cNvSpPr/>
          <p:nvPr/>
        </p:nvSpPr>
        <p:spPr>
          <a:xfrm rot="2700000">
            <a:off x="232372" y="5957307"/>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6" name="CasellaDiTesto 35">
            <a:extLst>
              <a:ext uri="{FF2B5EF4-FFF2-40B4-BE49-F238E27FC236}">
                <a16:creationId xmlns:a16="http://schemas.microsoft.com/office/drawing/2014/main" id="{EE59FACE-BBFB-4977-926D-6B1738F38B2C}"/>
              </a:ext>
            </a:extLst>
          </p:cNvPr>
          <p:cNvSpPr txBox="1"/>
          <p:nvPr/>
        </p:nvSpPr>
        <p:spPr>
          <a:xfrm>
            <a:off x="557493" y="4516906"/>
            <a:ext cx="4387316" cy="870688"/>
          </a:xfrm>
          <a:prstGeom prst="rect">
            <a:avLst/>
          </a:prstGeom>
          <a:noFill/>
        </p:spPr>
        <p:txBody>
          <a:bodyPr wrap="square" rtlCol="0">
            <a:spAutoFit/>
          </a:bodyPr>
          <a:lstStyle/>
          <a:p>
            <a:pPr lvl="0">
              <a:lnSpc>
                <a:spcPct val="150000"/>
              </a:lnSpc>
            </a:pPr>
            <a:r>
              <a:rPr lang="it-IT" dirty="0">
                <a:solidFill>
                  <a:schemeClr val="tx2">
                    <a:lumMod val="75000"/>
                  </a:schemeClr>
                </a:solidFill>
              </a:rPr>
              <a:t>mai usare il proprio nome o la propria data di nascita;</a:t>
            </a:r>
          </a:p>
        </p:txBody>
      </p:sp>
      <p:pic>
        <p:nvPicPr>
          <p:cNvPr id="41" name="Immagine 40">
            <a:extLst>
              <a:ext uri="{FF2B5EF4-FFF2-40B4-BE49-F238E27FC236}">
                <a16:creationId xmlns:a16="http://schemas.microsoft.com/office/drawing/2014/main" id="{A32F6B42-94B5-486B-8644-E20564AA80CA}"/>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5664967" y="6065479"/>
            <a:ext cx="537635" cy="537635"/>
          </a:xfrm>
          <a:prstGeom prst="rect">
            <a:avLst/>
          </a:prstGeom>
        </p:spPr>
      </p:pic>
      <p:sp>
        <p:nvSpPr>
          <p:cNvPr id="46" name="CasellaDiTesto 45">
            <a:extLst>
              <a:ext uri="{FF2B5EF4-FFF2-40B4-BE49-F238E27FC236}">
                <a16:creationId xmlns:a16="http://schemas.microsoft.com/office/drawing/2014/main" id="{DD9CCDBF-514B-4C8E-9E2E-4209136F02F2}"/>
              </a:ext>
            </a:extLst>
          </p:cNvPr>
          <p:cNvSpPr txBox="1"/>
          <p:nvPr/>
        </p:nvSpPr>
        <p:spPr>
          <a:xfrm>
            <a:off x="1960327" y="6588911"/>
            <a:ext cx="4929554" cy="338554"/>
          </a:xfrm>
          <a:prstGeom prst="rect">
            <a:avLst/>
          </a:prstGeom>
          <a:noFill/>
        </p:spPr>
        <p:txBody>
          <a:bodyPr wrap="square" rtlCol="0">
            <a:spAutoFit/>
          </a:bodyPr>
          <a:lstStyle/>
          <a:p>
            <a:r>
              <a:rPr lang="it-IT" sz="1600" i="1" dirty="0">
                <a:latin typeface="Times New Roman" panose="02020603050405020304" pitchFamily="18" charset="0"/>
                <a:cs typeface="Times New Roman" panose="02020603050405020304" pitchFamily="18" charset="0"/>
              </a:rPr>
              <a:t>Fai clic sull'info point per approfondire l’argomento</a:t>
            </a:r>
          </a:p>
        </p:txBody>
      </p:sp>
      <p:sp>
        <p:nvSpPr>
          <p:cNvPr id="22" name="Rettangolo arrotondato 31">
            <a:extLst>
              <a:ext uri="{FF2B5EF4-FFF2-40B4-BE49-F238E27FC236}">
                <a16:creationId xmlns:a16="http://schemas.microsoft.com/office/drawing/2014/main" id="{D0AE370D-1685-4C22-98E1-BC40454EEBC0}"/>
              </a:ext>
            </a:extLst>
          </p:cNvPr>
          <p:cNvSpPr/>
          <p:nvPr/>
        </p:nvSpPr>
        <p:spPr>
          <a:xfrm>
            <a:off x="2570356" y="568413"/>
            <a:ext cx="532434" cy="3623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pic>
        <p:nvPicPr>
          <p:cNvPr id="23" name="Immagine 22">
            <a:extLst>
              <a:ext uri="{FF2B5EF4-FFF2-40B4-BE49-F238E27FC236}">
                <a16:creationId xmlns:a16="http://schemas.microsoft.com/office/drawing/2014/main" id="{D4EF3760-8FF6-47CC-987C-6B713858FCD6}"/>
              </a:ext>
            </a:extLst>
          </p:cNvPr>
          <p:cNvPicPr>
            <a:picLocks noChangeAspect="1"/>
          </p:cNvPicPr>
          <p:nvPr/>
        </p:nvPicPr>
        <p:blipFill>
          <a:blip r:embed="rId6" cstate="hqprint">
            <a:lum bright="70000" contrast="-70000"/>
            <a:extLst>
              <a:ext uri="{28A0092B-C50C-407E-A947-70E740481C1C}">
                <a14:useLocalDpi xmlns:a14="http://schemas.microsoft.com/office/drawing/2010/main" val="0"/>
              </a:ext>
            </a:extLst>
          </a:blip>
          <a:stretch>
            <a:fillRect/>
          </a:stretch>
        </p:blipFill>
        <p:spPr>
          <a:xfrm>
            <a:off x="469912" y="1199851"/>
            <a:ext cx="1064045" cy="1868567"/>
          </a:xfrm>
          <a:prstGeom prst="rect">
            <a:avLst/>
          </a:prstGeom>
        </p:spPr>
      </p:pic>
      <p:sp>
        <p:nvSpPr>
          <p:cNvPr id="25" name="Triangolo isoscele 24">
            <a:extLst>
              <a:ext uri="{FF2B5EF4-FFF2-40B4-BE49-F238E27FC236}">
                <a16:creationId xmlns:a16="http://schemas.microsoft.com/office/drawing/2014/main" id="{6202162A-E382-484C-9C40-6A6CA5D81BC5}"/>
              </a:ext>
            </a:extLst>
          </p:cNvPr>
          <p:cNvSpPr/>
          <p:nvPr/>
        </p:nvSpPr>
        <p:spPr>
          <a:xfrm rot="5400000">
            <a:off x="1399710" y="1930942"/>
            <a:ext cx="679183" cy="26170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Goccia 25">
            <a:extLst>
              <a:ext uri="{FF2B5EF4-FFF2-40B4-BE49-F238E27FC236}">
                <a16:creationId xmlns:a16="http://schemas.microsoft.com/office/drawing/2014/main" id="{38759AE3-FC92-497C-8224-8B05D318A75E}"/>
              </a:ext>
            </a:extLst>
          </p:cNvPr>
          <p:cNvSpPr/>
          <p:nvPr/>
        </p:nvSpPr>
        <p:spPr>
          <a:xfrm rot="2700000">
            <a:off x="2030942" y="2423971"/>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27" name="CasellaDiTesto 26">
            <a:extLst>
              <a:ext uri="{FF2B5EF4-FFF2-40B4-BE49-F238E27FC236}">
                <a16:creationId xmlns:a16="http://schemas.microsoft.com/office/drawing/2014/main" id="{08102D24-10CB-42B7-A52B-EFD4EBF2EDB8}"/>
              </a:ext>
            </a:extLst>
          </p:cNvPr>
          <p:cNvSpPr txBox="1"/>
          <p:nvPr/>
        </p:nvSpPr>
        <p:spPr>
          <a:xfrm>
            <a:off x="155914" y="3988544"/>
            <a:ext cx="5063879" cy="400110"/>
          </a:xfrm>
          <a:prstGeom prst="rect">
            <a:avLst/>
          </a:prstGeom>
          <a:noFill/>
        </p:spPr>
        <p:txBody>
          <a:bodyPr wrap="square" rtlCol="0">
            <a:spAutoFit/>
          </a:bodyPr>
          <a:lstStyle/>
          <a:p>
            <a:pPr lvl="0">
              <a:spcBef>
                <a:spcPts val="1000"/>
              </a:spcBef>
              <a:defRPr/>
            </a:pPr>
            <a:r>
              <a:rPr lang="it-IT" sz="2000" b="1" dirty="0">
                <a:latin typeface="Tempus Sans ITC" panose="04020404030D07020202" pitchFamily="82" charset="0"/>
                <a:cs typeface="Gisha" panose="020B0502040204020203" pitchFamily="34" charset="-79"/>
              </a:rPr>
              <a:t>Usare il buon senso:</a:t>
            </a:r>
          </a:p>
        </p:txBody>
      </p:sp>
      <p:sp>
        <p:nvSpPr>
          <p:cNvPr id="29" name="CasellaDiTesto 28">
            <a:extLst>
              <a:ext uri="{FF2B5EF4-FFF2-40B4-BE49-F238E27FC236}">
                <a16:creationId xmlns:a16="http://schemas.microsoft.com/office/drawing/2014/main" id="{99DE782D-27B7-49F6-8D32-31F32D9F0FC1}"/>
              </a:ext>
            </a:extLst>
          </p:cNvPr>
          <p:cNvSpPr txBox="1"/>
          <p:nvPr/>
        </p:nvSpPr>
        <p:spPr>
          <a:xfrm>
            <a:off x="557493" y="5546467"/>
            <a:ext cx="5939216" cy="870688"/>
          </a:xfrm>
          <a:prstGeom prst="rect">
            <a:avLst/>
          </a:prstGeom>
          <a:noFill/>
        </p:spPr>
        <p:txBody>
          <a:bodyPr wrap="square" rtlCol="0">
            <a:spAutoFit/>
          </a:bodyPr>
          <a:lstStyle/>
          <a:p>
            <a:pPr lvl="0">
              <a:lnSpc>
                <a:spcPct val="150000"/>
              </a:lnSpc>
            </a:pPr>
            <a:r>
              <a:rPr lang="it-IT" dirty="0">
                <a:solidFill>
                  <a:schemeClr val="tx2">
                    <a:lumMod val="75000"/>
                  </a:schemeClr>
                </a:solidFill>
              </a:rPr>
              <a:t>non usare dati personali o informazioni pubblicamente disponibili online.</a:t>
            </a:r>
          </a:p>
        </p:txBody>
      </p:sp>
      <p:pic>
        <p:nvPicPr>
          <p:cNvPr id="33" name="Immagine 32">
            <a:extLst>
              <a:ext uri="{FF2B5EF4-FFF2-40B4-BE49-F238E27FC236}">
                <a16:creationId xmlns:a16="http://schemas.microsoft.com/office/drawing/2014/main" id="{EFEE1AF9-694B-44BB-8F8B-B7FC6E9F4F6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5149855" y="4729374"/>
            <a:ext cx="886182" cy="787717"/>
          </a:xfrm>
          <a:prstGeom prst="rect">
            <a:avLst/>
          </a:prstGeom>
        </p:spPr>
      </p:pic>
      <p:pic>
        <p:nvPicPr>
          <p:cNvPr id="7" name="Immagine 6">
            <a:extLst>
              <a:ext uri="{FF2B5EF4-FFF2-40B4-BE49-F238E27FC236}">
                <a16:creationId xmlns:a16="http://schemas.microsoft.com/office/drawing/2014/main" id="{14CD71ED-12A6-44E2-A2CA-1BC6D4F52D66}"/>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744224" y="1706013"/>
            <a:ext cx="515420" cy="733404"/>
          </a:xfrm>
          <a:prstGeom prst="rect">
            <a:avLst/>
          </a:prstGeom>
        </p:spPr>
      </p:pic>
      <p:sp>
        <p:nvSpPr>
          <p:cNvPr id="35" name="Rettangolo arrotondato 31">
            <a:extLst>
              <a:ext uri="{FF2B5EF4-FFF2-40B4-BE49-F238E27FC236}">
                <a16:creationId xmlns:a16="http://schemas.microsoft.com/office/drawing/2014/main" id="{B1CD4CE3-1ADB-4841-B815-D651B182F267}"/>
              </a:ext>
            </a:extLst>
          </p:cNvPr>
          <p:cNvSpPr/>
          <p:nvPr/>
        </p:nvSpPr>
        <p:spPr>
          <a:xfrm>
            <a:off x="2956310" y="3872321"/>
            <a:ext cx="894963" cy="47282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5-7</a:t>
            </a:r>
          </a:p>
        </p:txBody>
      </p:sp>
      <p:sp>
        <p:nvSpPr>
          <p:cNvPr id="37" name="Rettangolo arrotondato 31">
            <a:extLst>
              <a:ext uri="{FF2B5EF4-FFF2-40B4-BE49-F238E27FC236}">
                <a16:creationId xmlns:a16="http://schemas.microsoft.com/office/drawing/2014/main" id="{8F20833A-9C61-4D2E-8DA3-5885760FC7AC}"/>
              </a:ext>
            </a:extLst>
          </p:cNvPr>
          <p:cNvSpPr/>
          <p:nvPr/>
        </p:nvSpPr>
        <p:spPr>
          <a:xfrm>
            <a:off x="744224" y="3135784"/>
            <a:ext cx="532434" cy="3623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38" name="Rettangolo arrotondato 31">
            <a:extLst>
              <a:ext uri="{FF2B5EF4-FFF2-40B4-BE49-F238E27FC236}">
                <a16:creationId xmlns:a16="http://schemas.microsoft.com/office/drawing/2014/main" id="{45296925-056C-44BF-BA16-C43BB29ED101}"/>
              </a:ext>
            </a:extLst>
          </p:cNvPr>
          <p:cNvSpPr/>
          <p:nvPr/>
        </p:nvSpPr>
        <p:spPr>
          <a:xfrm>
            <a:off x="5266923" y="1448806"/>
            <a:ext cx="532434" cy="3623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39" name="Rettangolo arrotondato 31">
            <a:extLst>
              <a:ext uri="{FF2B5EF4-FFF2-40B4-BE49-F238E27FC236}">
                <a16:creationId xmlns:a16="http://schemas.microsoft.com/office/drawing/2014/main" id="{AE007AAC-D96D-47E2-8163-8EB0CDDCBB88}"/>
              </a:ext>
            </a:extLst>
          </p:cNvPr>
          <p:cNvSpPr/>
          <p:nvPr/>
        </p:nvSpPr>
        <p:spPr>
          <a:xfrm>
            <a:off x="5385446" y="2302724"/>
            <a:ext cx="532434" cy="3623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Tree>
    <p:extLst>
      <p:ext uri="{BB962C8B-B14F-4D97-AF65-F5344CB8AC3E}">
        <p14:creationId xmlns:p14="http://schemas.microsoft.com/office/powerpoint/2010/main" val="198806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 name="Elaborazione 52">
            <a:extLst>
              <a:ext uri="{FF2B5EF4-FFF2-40B4-BE49-F238E27FC236}">
                <a16:creationId xmlns:a16="http://schemas.microsoft.com/office/drawing/2014/main" id="{AA57FA3E-FEF5-4512-938A-DA1A54E9A4DF}"/>
              </a:ext>
            </a:extLst>
          </p:cNvPr>
          <p:cNvSpPr/>
          <p:nvPr/>
        </p:nvSpPr>
        <p:spPr>
          <a:xfrm>
            <a:off x="3983694" y="5683846"/>
            <a:ext cx="8210550" cy="963899"/>
          </a:xfrm>
          <a:prstGeom prst="flowChartProcess">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Elaborazione 42">
            <a:extLst>
              <a:ext uri="{FF2B5EF4-FFF2-40B4-BE49-F238E27FC236}">
                <a16:creationId xmlns:a16="http://schemas.microsoft.com/office/drawing/2014/main" id="{991A7272-F3AA-44D6-AA30-25F044F17B43}"/>
              </a:ext>
            </a:extLst>
          </p:cNvPr>
          <p:cNvSpPr/>
          <p:nvPr/>
        </p:nvSpPr>
        <p:spPr>
          <a:xfrm>
            <a:off x="3973430" y="4749679"/>
            <a:ext cx="8210550" cy="963899"/>
          </a:xfrm>
          <a:prstGeom prst="flowChartProcess">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Elaborazione 41">
            <a:extLst>
              <a:ext uri="{FF2B5EF4-FFF2-40B4-BE49-F238E27FC236}">
                <a16:creationId xmlns:a16="http://schemas.microsoft.com/office/drawing/2014/main" id="{7B8C4D67-9373-4F09-9A9F-EFCA3DAC5D68}"/>
              </a:ext>
            </a:extLst>
          </p:cNvPr>
          <p:cNvSpPr/>
          <p:nvPr/>
        </p:nvSpPr>
        <p:spPr>
          <a:xfrm>
            <a:off x="3973430" y="3785571"/>
            <a:ext cx="8210550" cy="963899"/>
          </a:xfrm>
          <a:prstGeom prst="flowChartProcess">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Elaborazione 29">
            <a:extLst>
              <a:ext uri="{FF2B5EF4-FFF2-40B4-BE49-F238E27FC236}">
                <a16:creationId xmlns:a16="http://schemas.microsoft.com/office/drawing/2014/main" id="{7C8054B2-35F8-468E-934D-14DFD7E71ADC}"/>
              </a:ext>
            </a:extLst>
          </p:cNvPr>
          <p:cNvSpPr/>
          <p:nvPr/>
        </p:nvSpPr>
        <p:spPr>
          <a:xfrm>
            <a:off x="3981450" y="1932711"/>
            <a:ext cx="8210550" cy="963899"/>
          </a:xfrm>
          <a:prstGeom prst="flowChartProcess">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Elaborazione 28">
            <a:extLst>
              <a:ext uri="{FF2B5EF4-FFF2-40B4-BE49-F238E27FC236}">
                <a16:creationId xmlns:a16="http://schemas.microsoft.com/office/drawing/2014/main" id="{13CB01B9-4911-4E4C-857C-E9CCA2A2DCA3}"/>
              </a:ext>
            </a:extLst>
          </p:cNvPr>
          <p:cNvSpPr/>
          <p:nvPr/>
        </p:nvSpPr>
        <p:spPr>
          <a:xfrm>
            <a:off x="3981450" y="1008970"/>
            <a:ext cx="8210550" cy="970462"/>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Elaborazione 38">
            <a:extLst>
              <a:ext uri="{FF2B5EF4-FFF2-40B4-BE49-F238E27FC236}">
                <a16:creationId xmlns:a16="http://schemas.microsoft.com/office/drawing/2014/main" id="{81DF519C-F6E8-401F-8B9E-9841F3011B71}"/>
              </a:ext>
            </a:extLst>
          </p:cNvPr>
          <p:cNvSpPr/>
          <p:nvPr/>
        </p:nvSpPr>
        <p:spPr>
          <a:xfrm>
            <a:off x="3981450" y="2858716"/>
            <a:ext cx="8210550" cy="963899"/>
          </a:xfrm>
          <a:prstGeom prst="flowChartProcess">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4</a:t>
            </a: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29304"/>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La gestione dei device mobili 3/3</a:t>
            </a:r>
          </a:p>
        </p:txBody>
      </p:sp>
      <p:sp>
        <p:nvSpPr>
          <p:cNvPr id="24" name="CasellaDiTesto 23">
            <a:extLst>
              <a:ext uri="{FF2B5EF4-FFF2-40B4-BE49-F238E27FC236}">
                <a16:creationId xmlns:a16="http://schemas.microsoft.com/office/drawing/2014/main" id="{3EB8EA8D-DF8C-4170-A276-9D05D5B576BC}"/>
              </a:ext>
            </a:extLst>
          </p:cNvPr>
          <p:cNvSpPr txBox="1"/>
          <p:nvPr/>
        </p:nvSpPr>
        <p:spPr>
          <a:xfrm>
            <a:off x="5883792" y="1015282"/>
            <a:ext cx="6147170" cy="870688"/>
          </a:xfrm>
          <a:prstGeom prst="rect">
            <a:avLst/>
          </a:prstGeom>
          <a:noFill/>
          <a:ln>
            <a:noFill/>
          </a:ln>
        </p:spPr>
        <p:txBody>
          <a:bodyPr wrap="square" rtlCol="0">
            <a:spAutoFit/>
          </a:bodyPr>
          <a:lstStyle/>
          <a:p>
            <a:pPr lvl="0">
              <a:lnSpc>
                <a:spcPct val="150000"/>
              </a:lnSpc>
            </a:pPr>
            <a:r>
              <a:rPr lang="it-IT" dirty="0">
                <a:solidFill>
                  <a:schemeClr val="tx2">
                    <a:lumMod val="75000"/>
                  </a:schemeClr>
                </a:solidFill>
              </a:rPr>
              <a:t>non comunicare il proprio pin o la propria password a nessuno;</a:t>
            </a:r>
          </a:p>
        </p:txBody>
      </p:sp>
      <p:sp>
        <p:nvSpPr>
          <p:cNvPr id="25" name="CasellaDiTesto 24">
            <a:extLst>
              <a:ext uri="{FF2B5EF4-FFF2-40B4-BE49-F238E27FC236}">
                <a16:creationId xmlns:a16="http://schemas.microsoft.com/office/drawing/2014/main" id="{3228FBD9-6C23-4DA2-B4F2-D0A5FE89E812}"/>
              </a:ext>
            </a:extLst>
          </p:cNvPr>
          <p:cNvSpPr txBox="1"/>
          <p:nvPr/>
        </p:nvSpPr>
        <p:spPr>
          <a:xfrm>
            <a:off x="7572083" y="521048"/>
            <a:ext cx="2122381" cy="396490"/>
          </a:xfrm>
          <a:prstGeom prst="rect">
            <a:avLst/>
          </a:prstGeom>
          <a:noFill/>
        </p:spPr>
        <p:txBody>
          <a:bodyPr wrap="square" rtlCol="0">
            <a:spAutoFit/>
          </a:bodyPr>
          <a:lstStyle/>
          <a:p>
            <a:pPr lvl="0">
              <a:spcBef>
                <a:spcPts val="1000"/>
              </a:spcBef>
              <a:defRPr/>
            </a:pPr>
            <a:r>
              <a:rPr lang="it-IT" sz="2000" b="1" dirty="0">
                <a:latin typeface="Tempus Sans ITC" panose="04020404030D07020202" pitchFamily="82" charset="0"/>
                <a:cs typeface="Gisha" panose="020B0502040204020203" pitchFamily="34" charset="-79"/>
              </a:rPr>
              <a:t>Le buone regole:</a:t>
            </a:r>
          </a:p>
        </p:txBody>
      </p:sp>
      <p:sp>
        <p:nvSpPr>
          <p:cNvPr id="26" name="Goccia 25">
            <a:extLst>
              <a:ext uri="{FF2B5EF4-FFF2-40B4-BE49-F238E27FC236}">
                <a16:creationId xmlns:a16="http://schemas.microsoft.com/office/drawing/2014/main" id="{CAACC758-F1BB-41E1-A77A-2FC8748E68BC}"/>
              </a:ext>
            </a:extLst>
          </p:cNvPr>
          <p:cNvSpPr/>
          <p:nvPr/>
        </p:nvSpPr>
        <p:spPr>
          <a:xfrm rot="2700000">
            <a:off x="4756097" y="1044271"/>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5" name="CasellaDiTesto 4">
            <a:extLst>
              <a:ext uri="{FF2B5EF4-FFF2-40B4-BE49-F238E27FC236}">
                <a16:creationId xmlns:a16="http://schemas.microsoft.com/office/drawing/2014/main" id="{4F03E267-78D8-4FDC-B980-AF491ADBC503}"/>
              </a:ext>
            </a:extLst>
          </p:cNvPr>
          <p:cNvSpPr txBox="1"/>
          <p:nvPr/>
        </p:nvSpPr>
        <p:spPr>
          <a:xfrm>
            <a:off x="5012923" y="1292337"/>
            <a:ext cx="441146" cy="369332"/>
          </a:xfrm>
          <a:prstGeom prst="rect">
            <a:avLst/>
          </a:prstGeom>
          <a:noFill/>
        </p:spPr>
        <p:txBody>
          <a:bodyPr wrap="none" rtlCol="0">
            <a:spAutoFit/>
          </a:bodyPr>
          <a:lstStyle/>
          <a:p>
            <a:r>
              <a:rPr lang="it-IT" b="1" dirty="0"/>
              <a:t>01</a:t>
            </a:r>
          </a:p>
        </p:txBody>
      </p:sp>
      <p:sp>
        <p:nvSpPr>
          <p:cNvPr id="28" name="CasellaDiTesto 27">
            <a:extLst>
              <a:ext uri="{FF2B5EF4-FFF2-40B4-BE49-F238E27FC236}">
                <a16:creationId xmlns:a16="http://schemas.microsoft.com/office/drawing/2014/main" id="{FEF8E2AC-7B3C-440B-B78F-4C1DB6890EAF}"/>
              </a:ext>
            </a:extLst>
          </p:cNvPr>
          <p:cNvSpPr txBox="1"/>
          <p:nvPr/>
        </p:nvSpPr>
        <p:spPr>
          <a:xfrm>
            <a:off x="5885296" y="2078537"/>
            <a:ext cx="6147170" cy="507831"/>
          </a:xfrm>
          <a:prstGeom prst="rect">
            <a:avLst/>
          </a:prstGeom>
          <a:noFill/>
        </p:spPr>
        <p:txBody>
          <a:bodyPr wrap="square" rtlCol="0">
            <a:spAutoFit/>
          </a:bodyPr>
          <a:lstStyle/>
          <a:p>
            <a:pPr lvl="0">
              <a:lnSpc>
                <a:spcPct val="150000"/>
              </a:lnSpc>
            </a:pPr>
            <a:r>
              <a:rPr lang="it-IT" dirty="0">
                <a:solidFill>
                  <a:schemeClr val="tx2">
                    <a:lumMod val="75000"/>
                  </a:schemeClr>
                </a:solidFill>
              </a:rPr>
              <a:t>cambiare pin e </a:t>
            </a:r>
            <a:r>
              <a:rPr lang="it-IT" dirty="0" smtClean="0">
                <a:solidFill>
                  <a:schemeClr val="tx2">
                    <a:lumMod val="75000"/>
                  </a:schemeClr>
                </a:solidFill>
              </a:rPr>
              <a:t>password </a:t>
            </a:r>
            <a:r>
              <a:rPr lang="it-IT" dirty="0">
                <a:solidFill>
                  <a:schemeClr val="tx2">
                    <a:lumMod val="75000"/>
                  </a:schemeClr>
                </a:solidFill>
              </a:rPr>
              <a:t>con regolarità;</a:t>
            </a:r>
          </a:p>
        </p:txBody>
      </p:sp>
      <p:sp>
        <p:nvSpPr>
          <p:cNvPr id="32" name="Goccia 31">
            <a:extLst>
              <a:ext uri="{FF2B5EF4-FFF2-40B4-BE49-F238E27FC236}">
                <a16:creationId xmlns:a16="http://schemas.microsoft.com/office/drawing/2014/main" id="{82009CDE-E001-48ED-ABC6-0C88C46E8072}"/>
              </a:ext>
            </a:extLst>
          </p:cNvPr>
          <p:cNvSpPr/>
          <p:nvPr/>
        </p:nvSpPr>
        <p:spPr>
          <a:xfrm rot="2700000">
            <a:off x="4770378" y="1961560"/>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33" name="CasellaDiTesto 32">
            <a:extLst>
              <a:ext uri="{FF2B5EF4-FFF2-40B4-BE49-F238E27FC236}">
                <a16:creationId xmlns:a16="http://schemas.microsoft.com/office/drawing/2014/main" id="{BB2FBD3C-A2FF-41DF-BA66-A01CDC2373A3}"/>
              </a:ext>
            </a:extLst>
          </p:cNvPr>
          <p:cNvSpPr txBox="1"/>
          <p:nvPr/>
        </p:nvSpPr>
        <p:spPr>
          <a:xfrm>
            <a:off x="5027724" y="2188436"/>
            <a:ext cx="444352" cy="369332"/>
          </a:xfrm>
          <a:prstGeom prst="rect">
            <a:avLst/>
          </a:prstGeom>
          <a:noFill/>
        </p:spPr>
        <p:txBody>
          <a:bodyPr wrap="none" rtlCol="0">
            <a:spAutoFit/>
          </a:bodyPr>
          <a:lstStyle/>
          <a:p>
            <a:r>
              <a:rPr lang="it-IT" b="1" dirty="0"/>
              <a:t>02</a:t>
            </a:r>
          </a:p>
        </p:txBody>
      </p:sp>
      <p:sp>
        <p:nvSpPr>
          <p:cNvPr id="34" name="Goccia 33">
            <a:extLst>
              <a:ext uri="{FF2B5EF4-FFF2-40B4-BE49-F238E27FC236}">
                <a16:creationId xmlns:a16="http://schemas.microsoft.com/office/drawing/2014/main" id="{7F480DCC-4937-40D8-8024-28BADE538C7B}"/>
              </a:ext>
            </a:extLst>
          </p:cNvPr>
          <p:cNvSpPr/>
          <p:nvPr/>
        </p:nvSpPr>
        <p:spPr>
          <a:xfrm rot="2700000">
            <a:off x="4770379" y="2886556"/>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35" name="CasellaDiTesto 34">
            <a:extLst>
              <a:ext uri="{FF2B5EF4-FFF2-40B4-BE49-F238E27FC236}">
                <a16:creationId xmlns:a16="http://schemas.microsoft.com/office/drawing/2014/main" id="{BFB4ED59-9EED-43BE-918C-0094623615A2}"/>
              </a:ext>
            </a:extLst>
          </p:cNvPr>
          <p:cNvSpPr txBox="1"/>
          <p:nvPr/>
        </p:nvSpPr>
        <p:spPr>
          <a:xfrm>
            <a:off x="5000540" y="3143626"/>
            <a:ext cx="444352" cy="369332"/>
          </a:xfrm>
          <a:prstGeom prst="rect">
            <a:avLst/>
          </a:prstGeom>
          <a:noFill/>
        </p:spPr>
        <p:txBody>
          <a:bodyPr wrap="none" rtlCol="0">
            <a:spAutoFit/>
          </a:bodyPr>
          <a:lstStyle/>
          <a:p>
            <a:r>
              <a:rPr lang="it-IT" b="1" dirty="0"/>
              <a:t>03</a:t>
            </a:r>
          </a:p>
        </p:txBody>
      </p:sp>
      <p:sp>
        <p:nvSpPr>
          <p:cNvPr id="36" name="CasellaDiTesto 35">
            <a:extLst>
              <a:ext uri="{FF2B5EF4-FFF2-40B4-BE49-F238E27FC236}">
                <a16:creationId xmlns:a16="http://schemas.microsoft.com/office/drawing/2014/main" id="{0B08ECD6-0F0A-4518-BAB0-BA8970884835}"/>
              </a:ext>
            </a:extLst>
          </p:cNvPr>
          <p:cNvSpPr txBox="1"/>
          <p:nvPr/>
        </p:nvSpPr>
        <p:spPr>
          <a:xfrm>
            <a:off x="5857982" y="2815263"/>
            <a:ext cx="6147170" cy="923330"/>
          </a:xfrm>
          <a:prstGeom prst="rect">
            <a:avLst/>
          </a:prstGeom>
          <a:noFill/>
        </p:spPr>
        <p:txBody>
          <a:bodyPr wrap="square" rtlCol="0">
            <a:spAutoFit/>
          </a:bodyPr>
          <a:lstStyle/>
          <a:p>
            <a:pPr lvl="0">
              <a:lnSpc>
                <a:spcPct val="150000"/>
              </a:lnSpc>
            </a:pPr>
            <a:r>
              <a:rPr lang="it-IT" dirty="0">
                <a:solidFill>
                  <a:schemeClr val="tx2">
                    <a:lumMod val="75000"/>
                  </a:schemeClr>
                </a:solidFill>
              </a:rPr>
              <a:t>bloccare automaticamente il dispositivo dopo un periodo di inattività non superiore ai 5 </a:t>
            </a:r>
            <a:r>
              <a:rPr lang="it-IT" dirty="0" smtClean="0">
                <a:solidFill>
                  <a:schemeClr val="tx2">
                    <a:lumMod val="75000"/>
                  </a:schemeClr>
                </a:solidFill>
              </a:rPr>
              <a:t>minuti;</a:t>
            </a:r>
            <a:endParaRPr lang="it-IT" dirty="0">
              <a:solidFill>
                <a:schemeClr val="tx2">
                  <a:lumMod val="75000"/>
                </a:schemeClr>
              </a:solidFill>
            </a:endParaRPr>
          </a:p>
        </p:txBody>
      </p:sp>
      <p:sp>
        <p:nvSpPr>
          <p:cNvPr id="4" name="Dati memorizzati 3">
            <a:extLst>
              <a:ext uri="{FF2B5EF4-FFF2-40B4-BE49-F238E27FC236}">
                <a16:creationId xmlns:a16="http://schemas.microsoft.com/office/drawing/2014/main" id="{A323F6F1-2450-45C6-9371-19A2AE8D7880}"/>
              </a:ext>
            </a:extLst>
          </p:cNvPr>
          <p:cNvSpPr/>
          <p:nvPr/>
        </p:nvSpPr>
        <p:spPr>
          <a:xfrm>
            <a:off x="-1097280" y="455930"/>
            <a:ext cx="6521852" cy="6402070"/>
          </a:xfrm>
          <a:prstGeom prst="flowChartOnlineStorage">
            <a:avLst/>
          </a:prstGeom>
          <a:blipFill dpi="0" rotWithShape="1">
            <a:blip r:embed="rId3"/>
            <a:srcRect/>
            <a:stretch>
              <a:fillRect l="16732" t="209" r="-2970" b="-22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7" name="Rettangolo 26">
            <a:extLst>
              <a:ext uri="{FF2B5EF4-FFF2-40B4-BE49-F238E27FC236}">
                <a16:creationId xmlns:a16="http://schemas.microsoft.com/office/drawing/2014/main" id="{44ADC6B7-EE1E-4C66-8F14-10F6285C54C5}"/>
              </a:ext>
            </a:extLst>
          </p:cNvPr>
          <p:cNvSpPr/>
          <p:nvPr/>
        </p:nvSpPr>
        <p:spPr>
          <a:xfrm>
            <a:off x="-2141924" y="-6699"/>
            <a:ext cx="2141924" cy="4084024"/>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hlinkClick r:id="rId4"/>
              </a:rPr>
              <a:t>https://pixabay.com/it/tablet-smartphone-portatile-626090/</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Popup relativo a testo 7</a:t>
            </a:r>
          </a:p>
          <a:p>
            <a:endParaRPr lang="it-IT" sz="1600" dirty="0">
              <a:solidFill>
                <a:schemeClr val="bg2">
                  <a:lumMod val="75000"/>
                </a:schemeClr>
              </a:solidFill>
            </a:endParaRPr>
          </a:p>
        </p:txBody>
      </p:sp>
      <p:sp>
        <p:nvSpPr>
          <p:cNvPr id="37" name="Goccia 36">
            <a:extLst>
              <a:ext uri="{FF2B5EF4-FFF2-40B4-BE49-F238E27FC236}">
                <a16:creationId xmlns:a16="http://schemas.microsoft.com/office/drawing/2014/main" id="{907268FB-E233-4BA3-BF92-5621116828A8}"/>
              </a:ext>
            </a:extLst>
          </p:cNvPr>
          <p:cNvSpPr/>
          <p:nvPr/>
        </p:nvSpPr>
        <p:spPr>
          <a:xfrm rot="2700000">
            <a:off x="4821179" y="3806838"/>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40" name="CasellaDiTesto 39">
            <a:extLst>
              <a:ext uri="{FF2B5EF4-FFF2-40B4-BE49-F238E27FC236}">
                <a16:creationId xmlns:a16="http://schemas.microsoft.com/office/drawing/2014/main" id="{3484D9F8-8B5E-46C7-A6ED-FC196C5F76BF}"/>
              </a:ext>
            </a:extLst>
          </p:cNvPr>
          <p:cNvSpPr txBox="1"/>
          <p:nvPr/>
        </p:nvSpPr>
        <p:spPr>
          <a:xfrm>
            <a:off x="5051340" y="4063908"/>
            <a:ext cx="444352" cy="369332"/>
          </a:xfrm>
          <a:prstGeom prst="rect">
            <a:avLst/>
          </a:prstGeom>
          <a:noFill/>
        </p:spPr>
        <p:txBody>
          <a:bodyPr wrap="none" rtlCol="0">
            <a:spAutoFit/>
          </a:bodyPr>
          <a:lstStyle/>
          <a:p>
            <a:r>
              <a:rPr lang="it-IT" b="1" dirty="0"/>
              <a:t>04</a:t>
            </a:r>
          </a:p>
        </p:txBody>
      </p:sp>
      <p:sp>
        <p:nvSpPr>
          <p:cNvPr id="41" name="CasellaDiTesto 40">
            <a:extLst>
              <a:ext uri="{FF2B5EF4-FFF2-40B4-BE49-F238E27FC236}">
                <a16:creationId xmlns:a16="http://schemas.microsoft.com/office/drawing/2014/main" id="{B8D74A87-29BB-4BF3-A6D1-EC9CA42B7678}"/>
              </a:ext>
            </a:extLst>
          </p:cNvPr>
          <p:cNvSpPr txBox="1"/>
          <p:nvPr/>
        </p:nvSpPr>
        <p:spPr>
          <a:xfrm>
            <a:off x="5889138" y="3755690"/>
            <a:ext cx="6147170" cy="870688"/>
          </a:xfrm>
          <a:prstGeom prst="rect">
            <a:avLst/>
          </a:prstGeom>
          <a:noFill/>
        </p:spPr>
        <p:txBody>
          <a:bodyPr wrap="square" rtlCol="0">
            <a:spAutoFit/>
          </a:bodyPr>
          <a:lstStyle/>
          <a:p>
            <a:pPr lvl="0">
              <a:lnSpc>
                <a:spcPct val="150000"/>
              </a:lnSpc>
            </a:pPr>
            <a:r>
              <a:rPr lang="it-IT" dirty="0">
                <a:solidFill>
                  <a:schemeClr val="tx2">
                    <a:lumMod val="75000"/>
                  </a:schemeClr>
                </a:solidFill>
              </a:rPr>
              <a:t>limitare il tipo di informazioni visualizzabili sulla schermata di blocco;</a:t>
            </a:r>
          </a:p>
        </p:txBody>
      </p:sp>
      <p:sp>
        <p:nvSpPr>
          <p:cNvPr id="45" name="Rettangolo arrotondato 31">
            <a:extLst>
              <a:ext uri="{FF2B5EF4-FFF2-40B4-BE49-F238E27FC236}">
                <a16:creationId xmlns:a16="http://schemas.microsoft.com/office/drawing/2014/main" id="{AA77EA55-7630-46C3-BDCC-D907E83166EB}"/>
              </a:ext>
            </a:extLst>
          </p:cNvPr>
          <p:cNvSpPr/>
          <p:nvPr/>
        </p:nvSpPr>
        <p:spPr>
          <a:xfrm>
            <a:off x="4128726" y="1202021"/>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46" name="Rettangolo arrotondato 31">
            <a:extLst>
              <a:ext uri="{FF2B5EF4-FFF2-40B4-BE49-F238E27FC236}">
                <a16:creationId xmlns:a16="http://schemas.microsoft.com/office/drawing/2014/main" id="{093B805B-D954-4567-A74D-514E3A12BF58}"/>
              </a:ext>
            </a:extLst>
          </p:cNvPr>
          <p:cNvSpPr/>
          <p:nvPr/>
        </p:nvSpPr>
        <p:spPr>
          <a:xfrm>
            <a:off x="4122750" y="217734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47" name="Rettangolo arrotondato 31">
            <a:extLst>
              <a:ext uri="{FF2B5EF4-FFF2-40B4-BE49-F238E27FC236}">
                <a16:creationId xmlns:a16="http://schemas.microsoft.com/office/drawing/2014/main" id="{DD92531F-CADF-4DCA-B9FC-622525A79BEF}"/>
              </a:ext>
            </a:extLst>
          </p:cNvPr>
          <p:cNvSpPr/>
          <p:nvPr/>
        </p:nvSpPr>
        <p:spPr>
          <a:xfrm>
            <a:off x="4107380" y="2990138"/>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49" name="Rettangolo arrotondato 31">
            <a:extLst>
              <a:ext uri="{FF2B5EF4-FFF2-40B4-BE49-F238E27FC236}">
                <a16:creationId xmlns:a16="http://schemas.microsoft.com/office/drawing/2014/main" id="{AD361DE8-7EDB-489A-A871-5CA70988B1D9}"/>
              </a:ext>
            </a:extLst>
          </p:cNvPr>
          <p:cNvSpPr/>
          <p:nvPr/>
        </p:nvSpPr>
        <p:spPr>
          <a:xfrm>
            <a:off x="4146550" y="3942939"/>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a:t>
            </a:r>
          </a:p>
        </p:txBody>
      </p:sp>
      <p:sp>
        <p:nvSpPr>
          <p:cNvPr id="38" name="Rettangolo arrotondato 31">
            <a:extLst>
              <a:ext uri="{FF2B5EF4-FFF2-40B4-BE49-F238E27FC236}">
                <a16:creationId xmlns:a16="http://schemas.microsoft.com/office/drawing/2014/main" id="{67020E19-1CD5-4E5D-AF66-20DD83BFD8AF}"/>
              </a:ext>
            </a:extLst>
          </p:cNvPr>
          <p:cNvSpPr/>
          <p:nvPr/>
        </p:nvSpPr>
        <p:spPr>
          <a:xfrm>
            <a:off x="7095643" y="539037"/>
            <a:ext cx="377285" cy="4288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4" name="Goccia 43">
            <a:extLst>
              <a:ext uri="{FF2B5EF4-FFF2-40B4-BE49-F238E27FC236}">
                <a16:creationId xmlns:a16="http://schemas.microsoft.com/office/drawing/2014/main" id="{FAFA779E-7DFC-445C-9E96-08B167804E45}"/>
              </a:ext>
            </a:extLst>
          </p:cNvPr>
          <p:cNvSpPr/>
          <p:nvPr/>
        </p:nvSpPr>
        <p:spPr>
          <a:xfrm rot="2700000">
            <a:off x="4813159" y="4777384"/>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50" name="CasellaDiTesto 49">
            <a:extLst>
              <a:ext uri="{FF2B5EF4-FFF2-40B4-BE49-F238E27FC236}">
                <a16:creationId xmlns:a16="http://schemas.microsoft.com/office/drawing/2014/main" id="{36CFF5C7-8F5C-4E5A-B7FC-6ADFC10A8CCD}"/>
              </a:ext>
            </a:extLst>
          </p:cNvPr>
          <p:cNvSpPr txBox="1"/>
          <p:nvPr/>
        </p:nvSpPr>
        <p:spPr>
          <a:xfrm>
            <a:off x="5043320" y="5034454"/>
            <a:ext cx="444352" cy="369332"/>
          </a:xfrm>
          <a:prstGeom prst="rect">
            <a:avLst/>
          </a:prstGeom>
          <a:noFill/>
        </p:spPr>
        <p:txBody>
          <a:bodyPr wrap="none" rtlCol="0">
            <a:spAutoFit/>
          </a:bodyPr>
          <a:lstStyle/>
          <a:p>
            <a:r>
              <a:rPr lang="it-IT" b="1" dirty="0"/>
              <a:t>05</a:t>
            </a:r>
          </a:p>
        </p:txBody>
      </p:sp>
      <p:sp>
        <p:nvSpPr>
          <p:cNvPr id="51" name="CasellaDiTesto 50">
            <a:extLst>
              <a:ext uri="{FF2B5EF4-FFF2-40B4-BE49-F238E27FC236}">
                <a16:creationId xmlns:a16="http://schemas.microsoft.com/office/drawing/2014/main" id="{64F39362-2E68-4203-A819-7CDF042CC2AD}"/>
              </a:ext>
            </a:extLst>
          </p:cNvPr>
          <p:cNvSpPr txBox="1"/>
          <p:nvPr/>
        </p:nvSpPr>
        <p:spPr>
          <a:xfrm>
            <a:off x="5881118" y="4726236"/>
            <a:ext cx="6147170" cy="923330"/>
          </a:xfrm>
          <a:prstGeom prst="rect">
            <a:avLst/>
          </a:prstGeom>
          <a:noFill/>
        </p:spPr>
        <p:txBody>
          <a:bodyPr wrap="square" rtlCol="0">
            <a:spAutoFit/>
          </a:bodyPr>
          <a:lstStyle/>
          <a:p>
            <a:pPr lvl="0">
              <a:lnSpc>
                <a:spcPct val="150000"/>
              </a:lnSpc>
            </a:pPr>
            <a:r>
              <a:rPr lang="it-IT" dirty="0">
                <a:solidFill>
                  <a:schemeClr val="tx2">
                    <a:lumMod val="75000"/>
                  </a:schemeClr>
                </a:solidFill>
              </a:rPr>
              <a:t>attivare la cancellazione automatica dei dati dopo un determinato numero di tentativi di password errati;</a:t>
            </a:r>
          </a:p>
        </p:txBody>
      </p:sp>
      <p:sp>
        <p:nvSpPr>
          <p:cNvPr id="52" name="Rettangolo arrotondato 31">
            <a:extLst>
              <a:ext uri="{FF2B5EF4-FFF2-40B4-BE49-F238E27FC236}">
                <a16:creationId xmlns:a16="http://schemas.microsoft.com/office/drawing/2014/main" id="{E94C9D10-987B-4C84-BE7E-EBCA8A94E763}"/>
              </a:ext>
            </a:extLst>
          </p:cNvPr>
          <p:cNvSpPr/>
          <p:nvPr/>
        </p:nvSpPr>
        <p:spPr>
          <a:xfrm>
            <a:off x="4203048" y="4958906"/>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6</a:t>
            </a:r>
          </a:p>
        </p:txBody>
      </p:sp>
      <p:sp>
        <p:nvSpPr>
          <p:cNvPr id="54" name="Goccia 53">
            <a:extLst>
              <a:ext uri="{FF2B5EF4-FFF2-40B4-BE49-F238E27FC236}">
                <a16:creationId xmlns:a16="http://schemas.microsoft.com/office/drawing/2014/main" id="{FCCB8AA4-5398-4CD4-9756-79A512DE5F53}"/>
              </a:ext>
            </a:extLst>
          </p:cNvPr>
          <p:cNvSpPr/>
          <p:nvPr/>
        </p:nvSpPr>
        <p:spPr>
          <a:xfrm rot="2700000">
            <a:off x="4813159" y="5729884"/>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55" name="CasellaDiTesto 54">
            <a:extLst>
              <a:ext uri="{FF2B5EF4-FFF2-40B4-BE49-F238E27FC236}">
                <a16:creationId xmlns:a16="http://schemas.microsoft.com/office/drawing/2014/main" id="{01AA75E2-9200-4D1E-A0D5-A5E55C633195}"/>
              </a:ext>
            </a:extLst>
          </p:cNvPr>
          <p:cNvSpPr txBox="1"/>
          <p:nvPr/>
        </p:nvSpPr>
        <p:spPr>
          <a:xfrm>
            <a:off x="5043320" y="5986954"/>
            <a:ext cx="444352" cy="369332"/>
          </a:xfrm>
          <a:prstGeom prst="rect">
            <a:avLst/>
          </a:prstGeom>
          <a:noFill/>
        </p:spPr>
        <p:txBody>
          <a:bodyPr wrap="none" rtlCol="0">
            <a:spAutoFit/>
          </a:bodyPr>
          <a:lstStyle/>
          <a:p>
            <a:r>
              <a:rPr lang="it-IT" b="1" dirty="0"/>
              <a:t>06</a:t>
            </a:r>
          </a:p>
        </p:txBody>
      </p:sp>
      <p:sp>
        <p:nvSpPr>
          <p:cNvPr id="56" name="CasellaDiTesto 55">
            <a:extLst>
              <a:ext uri="{FF2B5EF4-FFF2-40B4-BE49-F238E27FC236}">
                <a16:creationId xmlns:a16="http://schemas.microsoft.com/office/drawing/2014/main" id="{45FF4BD9-DC05-46A4-BFCE-44652CA52BB8}"/>
              </a:ext>
            </a:extLst>
          </p:cNvPr>
          <p:cNvSpPr txBox="1"/>
          <p:nvPr/>
        </p:nvSpPr>
        <p:spPr>
          <a:xfrm>
            <a:off x="5801244" y="5718041"/>
            <a:ext cx="6147170" cy="870688"/>
          </a:xfrm>
          <a:prstGeom prst="rect">
            <a:avLst/>
          </a:prstGeom>
          <a:noFill/>
        </p:spPr>
        <p:txBody>
          <a:bodyPr wrap="square" rtlCol="0">
            <a:spAutoFit/>
          </a:bodyPr>
          <a:lstStyle/>
          <a:p>
            <a:pPr lvl="0">
              <a:lnSpc>
                <a:spcPct val="150000"/>
              </a:lnSpc>
            </a:pPr>
            <a:r>
              <a:rPr lang="it-IT" dirty="0">
                <a:solidFill>
                  <a:schemeClr val="tx2">
                    <a:lumMod val="75000"/>
                  </a:schemeClr>
                </a:solidFill>
              </a:rPr>
              <a:t>attivare i servizi di geolocalizzare in caso di smarrimento o furto.</a:t>
            </a:r>
          </a:p>
        </p:txBody>
      </p:sp>
      <p:pic>
        <p:nvPicPr>
          <p:cNvPr id="57" name="Immagine 56">
            <a:extLst>
              <a:ext uri="{FF2B5EF4-FFF2-40B4-BE49-F238E27FC236}">
                <a16:creationId xmlns:a16="http://schemas.microsoft.com/office/drawing/2014/main" id="{32CEA9E5-C0F3-413A-A316-C5018C212ED3}"/>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11089506" y="5988850"/>
            <a:ext cx="537635" cy="537635"/>
          </a:xfrm>
          <a:prstGeom prst="rect">
            <a:avLst/>
          </a:prstGeom>
        </p:spPr>
      </p:pic>
      <p:sp>
        <p:nvSpPr>
          <p:cNvPr id="58" name="CasellaDiTesto 57">
            <a:extLst>
              <a:ext uri="{FF2B5EF4-FFF2-40B4-BE49-F238E27FC236}">
                <a16:creationId xmlns:a16="http://schemas.microsoft.com/office/drawing/2014/main" id="{05792B10-EB8F-4DA5-A1CB-53A42F775CA8}"/>
              </a:ext>
            </a:extLst>
          </p:cNvPr>
          <p:cNvSpPr txBox="1"/>
          <p:nvPr/>
        </p:nvSpPr>
        <p:spPr>
          <a:xfrm>
            <a:off x="7679462" y="6589917"/>
            <a:ext cx="4929554" cy="338554"/>
          </a:xfrm>
          <a:prstGeom prst="rect">
            <a:avLst/>
          </a:prstGeom>
          <a:noFill/>
        </p:spPr>
        <p:txBody>
          <a:bodyPr wrap="square" rtlCol="0">
            <a:spAutoFit/>
          </a:bodyPr>
          <a:lstStyle/>
          <a:p>
            <a:r>
              <a:rPr lang="it-IT" sz="1600" i="1" dirty="0">
                <a:latin typeface="Times New Roman" panose="02020603050405020304" pitchFamily="18" charset="0"/>
                <a:cs typeface="Times New Roman" panose="02020603050405020304" pitchFamily="18" charset="0"/>
              </a:rPr>
              <a:t>Fai clic sull'info point per approfondire l’argomento</a:t>
            </a:r>
          </a:p>
        </p:txBody>
      </p:sp>
      <p:sp>
        <p:nvSpPr>
          <p:cNvPr id="59" name="Rettangolo arrotondato 31">
            <a:extLst>
              <a:ext uri="{FF2B5EF4-FFF2-40B4-BE49-F238E27FC236}">
                <a16:creationId xmlns:a16="http://schemas.microsoft.com/office/drawing/2014/main" id="{6A0DB216-7B57-4BE0-8DC7-85FE22C73642}"/>
              </a:ext>
            </a:extLst>
          </p:cNvPr>
          <p:cNvSpPr/>
          <p:nvPr/>
        </p:nvSpPr>
        <p:spPr>
          <a:xfrm>
            <a:off x="4315715" y="5968944"/>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7</a:t>
            </a:r>
          </a:p>
        </p:txBody>
      </p:sp>
    </p:spTree>
    <p:extLst>
      <p:ext uri="{BB962C8B-B14F-4D97-AF65-F5344CB8AC3E}">
        <p14:creationId xmlns:p14="http://schemas.microsoft.com/office/powerpoint/2010/main" val="4294381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Elaborazione 29">
            <a:extLst>
              <a:ext uri="{FF2B5EF4-FFF2-40B4-BE49-F238E27FC236}">
                <a16:creationId xmlns:a16="http://schemas.microsoft.com/office/drawing/2014/main" id="{8AA135C1-60F5-41E3-BC26-F98C1F4A1A9A}"/>
              </a:ext>
            </a:extLst>
          </p:cNvPr>
          <p:cNvSpPr/>
          <p:nvPr/>
        </p:nvSpPr>
        <p:spPr>
          <a:xfrm>
            <a:off x="-5070" y="3379500"/>
            <a:ext cx="8816196" cy="3485202"/>
          </a:xfrm>
          <a:prstGeom prst="flowChartProcess">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4" name="Elaborazione 13">
            <a:extLst>
              <a:ext uri="{FF2B5EF4-FFF2-40B4-BE49-F238E27FC236}">
                <a16:creationId xmlns:a16="http://schemas.microsoft.com/office/drawing/2014/main" id="{D196522F-FD5B-4D98-8E11-918D3F154707}"/>
              </a:ext>
            </a:extLst>
          </p:cNvPr>
          <p:cNvSpPr/>
          <p:nvPr/>
        </p:nvSpPr>
        <p:spPr>
          <a:xfrm>
            <a:off x="0" y="536106"/>
            <a:ext cx="8212347" cy="348520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rPr>
              <a:t>5</a:t>
            </a: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55123" y="6051"/>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Le reti </a:t>
            </a:r>
            <a:r>
              <a:rPr lang="it-IT" sz="3200" dirty="0" err="1">
                <a:solidFill>
                  <a:schemeClr val="tx1"/>
                </a:solidFill>
                <a:latin typeface="Microsoft Yi Baiti" panose="03000500000000000000" pitchFamily="66" charset="0"/>
                <a:ea typeface="Microsoft Yi Baiti" panose="03000500000000000000" pitchFamily="66" charset="0"/>
              </a:rPr>
              <a:t>wi-fi</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3" name="Documento 12">
            <a:extLst>
              <a:ext uri="{FF2B5EF4-FFF2-40B4-BE49-F238E27FC236}">
                <a16:creationId xmlns:a16="http://schemas.microsoft.com/office/drawing/2014/main" id="{E9347E24-CD42-4187-AF4B-B26BC004BD7E}"/>
              </a:ext>
            </a:extLst>
          </p:cNvPr>
          <p:cNvSpPr>
            <a:spLocks/>
          </p:cNvSpPr>
          <p:nvPr/>
        </p:nvSpPr>
        <p:spPr>
          <a:xfrm rot="5400000">
            <a:off x="6773159" y="1445864"/>
            <a:ext cx="6388453" cy="4449228"/>
          </a:xfrm>
          <a:prstGeom prst="flowChartDocument">
            <a:avLst/>
          </a:prstGeom>
          <a:blipFill dpi="0" rotWithShape="0">
            <a:blip r:embed="rId3">
              <a:alphaModFix amt="99000"/>
            </a:blip>
            <a:srcRect/>
            <a:stretch>
              <a:fillRect l="-960" r="-37548" b="-4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7" name="Rettangolo 16">
            <a:extLst>
              <a:ext uri="{FF2B5EF4-FFF2-40B4-BE49-F238E27FC236}">
                <a16:creationId xmlns:a16="http://schemas.microsoft.com/office/drawing/2014/main" id="{ACAA8D01-21AE-4135-8469-791D7CBC3AD4}"/>
              </a:ext>
            </a:extLst>
          </p:cNvPr>
          <p:cNvSpPr/>
          <p:nvPr/>
        </p:nvSpPr>
        <p:spPr>
          <a:xfrm>
            <a:off x="518790" y="1055413"/>
            <a:ext cx="7289065" cy="2532681"/>
          </a:xfrm>
          <a:prstGeom prst="rect">
            <a:avLst/>
          </a:prstGeom>
        </p:spPr>
        <p:txBody>
          <a:bodyPr wrap="square">
            <a:spAutoFit/>
          </a:bodyPr>
          <a:lstStyle/>
          <a:p>
            <a:pPr lvl="0">
              <a:lnSpc>
                <a:spcPct val="150000"/>
              </a:lnSpc>
            </a:pPr>
            <a:r>
              <a:rPr lang="it-IT" dirty="0">
                <a:solidFill>
                  <a:srgbClr val="EBEBEB">
                    <a:lumMod val="75000"/>
                  </a:srgbClr>
                </a:solidFill>
              </a:rPr>
              <a:t>Molti device si connettono a reti aperte senza il consenso dei proprietari.</a:t>
            </a:r>
          </a:p>
          <a:p>
            <a:pPr lvl="0">
              <a:lnSpc>
                <a:spcPct val="150000"/>
              </a:lnSpc>
            </a:pPr>
            <a:r>
              <a:rPr lang="it-IT" dirty="0">
                <a:solidFill>
                  <a:srgbClr val="EBEBEB">
                    <a:lumMod val="75000"/>
                  </a:srgbClr>
                </a:solidFill>
              </a:rPr>
              <a:t>Un criminale può creare una rete wireless utilizzando un nome identico ad una rete aperta.</a:t>
            </a:r>
          </a:p>
          <a:p>
            <a:pPr lvl="0">
              <a:lnSpc>
                <a:spcPct val="150000"/>
              </a:lnSpc>
            </a:pPr>
            <a:r>
              <a:rPr lang="it-IT" dirty="0">
                <a:solidFill>
                  <a:srgbClr val="EBEBEB">
                    <a:lumMod val="75000"/>
                  </a:srgbClr>
                </a:solidFill>
              </a:rPr>
              <a:t>Anche quando il telefono non viene utilizzato, le app trasmettono e ricevono dati e credenziali. </a:t>
            </a:r>
          </a:p>
        </p:txBody>
      </p:sp>
      <p:sp>
        <p:nvSpPr>
          <p:cNvPr id="4" name="Rettangolo 3">
            <a:extLst>
              <a:ext uri="{FF2B5EF4-FFF2-40B4-BE49-F238E27FC236}">
                <a16:creationId xmlns:a16="http://schemas.microsoft.com/office/drawing/2014/main" id="{912A912C-6FAB-47E7-A458-0709DAECC9E8}"/>
              </a:ext>
            </a:extLst>
          </p:cNvPr>
          <p:cNvSpPr/>
          <p:nvPr/>
        </p:nvSpPr>
        <p:spPr>
          <a:xfrm>
            <a:off x="-2141924" y="-6700"/>
            <a:ext cx="2141924" cy="5919449"/>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1"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rPr>
              <a:t>Note sviluppo:</a:t>
            </a:r>
          </a:p>
          <a:p>
            <a:pPr lvl="0"/>
            <a:r>
              <a:rPr lang="it-IT" sz="1600" dirty="0">
                <a:solidFill>
                  <a:srgbClr val="1E5155">
                    <a:lumMod val="75000"/>
                  </a:srgbClr>
                </a:solidFill>
              </a:rPr>
              <a:t>https://pixabay.com/it/senza-fili-home-router-adsl-modem-1861612/</a:t>
            </a:r>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p:txBody>
      </p:sp>
      <p:sp>
        <p:nvSpPr>
          <p:cNvPr id="35" name="CasellaDiTesto 34">
            <a:extLst>
              <a:ext uri="{FF2B5EF4-FFF2-40B4-BE49-F238E27FC236}">
                <a16:creationId xmlns:a16="http://schemas.microsoft.com/office/drawing/2014/main" id="{AE01C165-6C65-4A3E-8F43-8D5C49BB5DA5}"/>
              </a:ext>
            </a:extLst>
          </p:cNvPr>
          <p:cNvSpPr txBox="1"/>
          <p:nvPr/>
        </p:nvSpPr>
        <p:spPr>
          <a:xfrm>
            <a:off x="157023" y="608252"/>
            <a:ext cx="6172233" cy="400110"/>
          </a:xfrm>
          <a:prstGeom prst="rect">
            <a:avLst/>
          </a:prstGeom>
          <a:noFill/>
        </p:spPr>
        <p:txBody>
          <a:bodyPr wrap="square" rtlCol="0">
            <a:spAutoFit/>
          </a:bodyPr>
          <a:lstStyle/>
          <a:p>
            <a:pPr lvl="0" defTabSz="914400">
              <a:spcBef>
                <a:spcPts val="1000"/>
              </a:spcBef>
              <a:defRPr/>
            </a:pPr>
            <a:r>
              <a:rPr lang="it-IT" sz="2000" b="1" dirty="0">
                <a:latin typeface="Tempus Sans ITC" panose="04020404030D07020202" pitchFamily="82" charset="0"/>
                <a:cs typeface="Gisha" panose="020B0502040204020203" pitchFamily="34" charset="-79"/>
              </a:rPr>
              <a:t>Problemi legati all'utilizzo di reti wireless: </a:t>
            </a:r>
            <a:endParaRPr kumimoji="0" lang="it-IT" sz="2000" b="1" i="0" u="none" strike="noStrike" kern="1200" cap="none" spc="0" normalizeH="0" baseline="0" noProof="0" dirty="0">
              <a:ln>
                <a:noFill/>
              </a:ln>
              <a:effectLst/>
              <a:uLnTx/>
              <a:uFillTx/>
              <a:latin typeface="Tempus Sans ITC" panose="04020404030D07020202" pitchFamily="82" charset="0"/>
              <a:ea typeface="+mn-ea"/>
              <a:cs typeface="Gisha" panose="020B0502040204020203" pitchFamily="34" charset="-79"/>
            </a:endParaRPr>
          </a:p>
        </p:txBody>
      </p:sp>
      <p:sp>
        <p:nvSpPr>
          <p:cNvPr id="36" name="Rettangolo 35">
            <a:extLst>
              <a:ext uri="{FF2B5EF4-FFF2-40B4-BE49-F238E27FC236}">
                <a16:creationId xmlns:a16="http://schemas.microsoft.com/office/drawing/2014/main" id="{6BE03FEA-81AC-45BC-8EC2-84B941D911D7}"/>
              </a:ext>
            </a:extLst>
          </p:cNvPr>
          <p:cNvSpPr/>
          <p:nvPr/>
        </p:nvSpPr>
        <p:spPr>
          <a:xfrm>
            <a:off x="2494549" y="4698537"/>
            <a:ext cx="6596800" cy="1701684"/>
          </a:xfrm>
          <a:prstGeom prst="rect">
            <a:avLst/>
          </a:prstGeom>
        </p:spPr>
        <p:txBody>
          <a:bodyPr wrap="square">
            <a:spAutoFit/>
          </a:bodyPr>
          <a:lstStyle/>
          <a:p>
            <a:pPr lvl="0">
              <a:lnSpc>
                <a:spcPct val="150000"/>
              </a:lnSpc>
            </a:pPr>
            <a:r>
              <a:rPr lang="it-IT" dirty="0">
                <a:solidFill>
                  <a:srgbClr val="EBEBEB">
                    <a:lumMod val="75000"/>
                  </a:srgbClr>
                </a:solidFill>
              </a:rPr>
              <a:t>tenere disattivato il </a:t>
            </a:r>
            <a:r>
              <a:rPr lang="it-IT" dirty="0" err="1">
                <a:solidFill>
                  <a:srgbClr val="EBEBEB">
                    <a:lumMod val="75000"/>
                  </a:srgbClr>
                </a:solidFill>
              </a:rPr>
              <a:t>wi-fi</a:t>
            </a:r>
            <a:r>
              <a:rPr lang="it-IT" dirty="0">
                <a:solidFill>
                  <a:srgbClr val="EBEBEB">
                    <a:lumMod val="75000"/>
                  </a:srgbClr>
                </a:solidFill>
              </a:rPr>
              <a:t>, quando non lo utilizziamo;</a:t>
            </a:r>
          </a:p>
          <a:p>
            <a:pPr lvl="0">
              <a:lnSpc>
                <a:spcPct val="150000"/>
              </a:lnSpc>
            </a:pPr>
            <a:r>
              <a:rPr lang="it-IT" dirty="0">
                <a:solidFill>
                  <a:srgbClr val="EBEBEB">
                    <a:lumMod val="75000"/>
                  </a:srgbClr>
                </a:solidFill>
              </a:rPr>
              <a:t>disattivare l'auto-connessione alle reti conosciute;</a:t>
            </a:r>
          </a:p>
          <a:p>
            <a:pPr lvl="0">
              <a:lnSpc>
                <a:spcPct val="150000"/>
              </a:lnSpc>
            </a:pPr>
            <a:r>
              <a:rPr lang="it-IT" dirty="0">
                <a:solidFill>
                  <a:srgbClr val="EBEBEB">
                    <a:lumMod val="75000"/>
                  </a:srgbClr>
                </a:solidFill>
              </a:rPr>
              <a:t>eliminare dalla cronologia le reti pubbliche che </a:t>
            </a:r>
          </a:p>
          <a:p>
            <a:pPr lvl="0">
              <a:lnSpc>
                <a:spcPct val="150000"/>
              </a:lnSpc>
            </a:pPr>
            <a:r>
              <a:rPr lang="it-IT" dirty="0">
                <a:solidFill>
                  <a:srgbClr val="EBEBEB">
                    <a:lumMod val="75000"/>
                  </a:srgbClr>
                </a:solidFill>
              </a:rPr>
              <a:t>non utilizziamo.</a:t>
            </a:r>
          </a:p>
        </p:txBody>
      </p:sp>
      <p:sp>
        <p:nvSpPr>
          <p:cNvPr id="21" name="Rettangolo arrotondato 31">
            <a:extLst>
              <a:ext uri="{FF2B5EF4-FFF2-40B4-BE49-F238E27FC236}">
                <a16:creationId xmlns:a16="http://schemas.microsoft.com/office/drawing/2014/main" id="{D5EED751-559C-4A81-AE54-922449D18EC3}"/>
              </a:ext>
            </a:extLst>
          </p:cNvPr>
          <p:cNvSpPr/>
          <p:nvPr/>
        </p:nvSpPr>
        <p:spPr>
          <a:xfrm>
            <a:off x="707721" y="4098111"/>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a:t>
            </a:r>
          </a:p>
        </p:txBody>
      </p:sp>
      <p:sp>
        <p:nvSpPr>
          <p:cNvPr id="37" name="Rettangolo arrotondato 31">
            <a:extLst>
              <a:ext uri="{FF2B5EF4-FFF2-40B4-BE49-F238E27FC236}">
                <a16:creationId xmlns:a16="http://schemas.microsoft.com/office/drawing/2014/main" id="{BE23A0B8-8B7D-4C88-A20A-E5C5B3193D24}"/>
              </a:ext>
            </a:extLst>
          </p:cNvPr>
          <p:cNvSpPr/>
          <p:nvPr/>
        </p:nvSpPr>
        <p:spPr>
          <a:xfrm>
            <a:off x="4897679" y="532851"/>
            <a:ext cx="684113"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1-4</a:t>
            </a:r>
          </a:p>
        </p:txBody>
      </p:sp>
      <p:sp>
        <p:nvSpPr>
          <p:cNvPr id="31" name="Goccia 30">
            <a:extLst>
              <a:ext uri="{FF2B5EF4-FFF2-40B4-BE49-F238E27FC236}">
                <a16:creationId xmlns:a16="http://schemas.microsoft.com/office/drawing/2014/main" id="{19AF221D-A438-43A8-AE32-9F01216651B4}"/>
              </a:ext>
            </a:extLst>
          </p:cNvPr>
          <p:cNvSpPr/>
          <p:nvPr/>
        </p:nvSpPr>
        <p:spPr>
          <a:xfrm rot="2700000">
            <a:off x="2229237" y="4836297"/>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2" name="Goccia 31">
            <a:extLst>
              <a:ext uri="{FF2B5EF4-FFF2-40B4-BE49-F238E27FC236}">
                <a16:creationId xmlns:a16="http://schemas.microsoft.com/office/drawing/2014/main" id="{A37F17CF-8EEE-4209-B206-1E7133DDF8F5}"/>
              </a:ext>
            </a:extLst>
          </p:cNvPr>
          <p:cNvSpPr/>
          <p:nvPr/>
        </p:nvSpPr>
        <p:spPr>
          <a:xfrm rot="2700000">
            <a:off x="2229236" y="5294500"/>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4" name="Goccia 33">
            <a:extLst>
              <a:ext uri="{FF2B5EF4-FFF2-40B4-BE49-F238E27FC236}">
                <a16:creationId xmlns:a16="http://schemas.microsoft.com/office/drawing/2014/main" id="{23D25494-B9CC-4C8A-87F8-E5777F214186}"/>
              </a:ext>
            </a:extLst>
          </p:cNvPr>
          <p:cNvSpPr/>
          <p:nvPr/>
        </p:nvSpPr>
        <p:spPr>
          <a:xfrm rot="2700000">
            <a:off x="2235960" y="5715840"/>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41" name="Goccia 40">
            <a:extLst>
              <a:ext uri="{FF2B5EF4-FFF2-40B4-BE49-F238E27FC236}">
                <a16:creationId xmlns:a16="http://schemas.microsoft.com/office/drawing/2014/main" id="{D96CB005-9A4F-4956-A99B-59995492D21B}"/>
              </a:ext>
            </a:extLst>
          </p:cNvPr>
          <p:cNvSpPr/>
          <p:nvPr/>
        </p:nvSpPr>
        <p:spPr>
          <a:xfrm rot="2700000">
            <a:off x="46916" y="4701544"/>
            <a:ext cx="1763571" cy="1721832"/>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CasellaDiTesto 38">
            <a:extLst>
              <a:ext uri="{FF2B5EF4-FFF2-40B4-BE49-F238E27FC236}">
                <a16:creationId xmlns:a16="http://schemas.microsoft.com/office/drawing/2014/main" id="{2607C68F-015B-4356-98EB-B0D1CE43157F}"/>
              </a:ext>
            </a:extLst>
          </p:cNvPr>
          <p:cNvSpPr txBox="1"/>
          <p:nvPr/>
        </p:nvSpPr>
        <p:spPr>
          <a:xfrm>
            <a:off x="125757" y="5039719"/>
            <a:ext cx="1978250" cy="1015663"/>
          </a:xfrm>
          <a:prstGeom prst="rect">
            <a:avLst/>
          </a:prstGeom>
          <a:noFill/>
        </p:spPr>
        <p:txBody>
          <a:bodyPr wrap="square" rtlCol="0">
            <a:spAutoFit/>
          </a:bodyPr>
          <a:lstStyle/>
          <a:p>
            <a:pPr lvl="0" defTabSz="914400">
              <a:spcBef>
                <a:spcPts val="1000"/>
              </a:spcBef>
              <a:defRPr/>
            </a:pPr>
            <a:r>
              <a:rPr lang="it-IT" sz="2000" b="1" dirty="0">
                <a:latin typeface="Tempus Sans ITC" panose="04020404030D07020202" pitchFamily="82" charset="0"/>
                <a:cs typeface="Gisha" panose="020B0502040204020203" pitchFamily="34" charset="-79"/>
              </a:rPr>
              <a:t>Proteggersi dall'acquisizione dei dati:</a:t>
            </a:r>
            <a:endParaRPr kumimoji="0" lang="it-IT" sz="2000" b="1" i="0" u="none" strike="noStrike" kern="1200" cap="none" spc="0" normalizeH="0" baseline="0" noProof="0" dirty="0">
              <a:ln>
                <a:noFill/>
              </a:ln>
              <a:effectLst/>
              <a:uLnTx/>
              <a:uFillTx/>
              <a:latin typeface="Tempus Sans ITC" panose="04020404030D07020202" pitchFamily="82" charset="0"/>
              <a:ea typeface="+mn-ea"/>
              <a:cs typeface="Gisha" panose="020B0502040204020203" pitchFamily="34" charset="-79"/>
            </a:endParaRPr>
          </a:p>
        </p:txBody>
      </p:sp>
      <p:sp>
        <p:nvSpPr>
          <p:cNvPr id="49" name="Rettangolo con angoli arrotondati 48">
            <a:extLst>
              <a:ext uri="{FF2B5EF4-FFF2-40B4-BE49-F238E27FC236}">
                <a16:creationId xmlns:a16="http://schemas.microsoft.com/office/drawing/2014/main" id="{8E278771-C102-4267-94EB-BD2681D0E187}"/>
              </a:ext>
            </a:extLst>
          </p:cNvPr>
          <p:cNvSpPr/>
          <p:nvPr/>
        </p:nvSpPr>
        <p:spPr>
          <a:xfrm>
            <a:off x="2160978" y="4543870"/>
            <a:ext cx="6051369" cy="2029868"/>
          </a:xfrm>
          <a:prstGeom prst="roundRect">
            <a:avLst/>
          </a:prstGeom>
          <a:noFill/>
          <a:ln>
            <a:solidFill>
              <a:srgbClr val="E6B7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Goccia 49">
            <a:extLst>
              <a:ext uri="{FF2B5EF4-FFF2-40B4-BE49-F238E27FC236}">
                <a16:creationId xmlns:a16="http://schemas.microsoft.com/office/drawing/2014/main" id="{77FD5D20-A0E1-4862-96C2-77D54B796086}"/>
              </a:ext>
            </a:extLst>
          </p:cNvPr>
          <p:cNvSpPr/>
          <p:nvPr/>
        </p:nvSpPr>
        <p:spPr>
          <a:xfrm rot="2700000">
            <a:off x="248037" y="1178697"/>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51" name="Goccia 50">
            <a:extLst>
              <a:ext uri="{FF2B5EF4-FFF2-40B4-BE49-F238E27FC236}">
                <a16:creationId xmlns:a16="http://schemas.microsoft.com/office/drawing/2014/main" id="{7845A4E6-E3C7-481F-958D-7732C86C8B2A}"/>
              </a:ext>
            </a:extLst>
          </p:cNvPr>
          <p:cNvSpPr/>
          <p:nvPr/>
        </p:nvSpPr>
        <p:spPr>
          <a:xfrm rot="2700000">
            <a:off x="248036" y="2017900"/>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52" name="Goccia 51">
            <a:extLst>
              <a:ext uri="{FF2B5EF4-FFF2-40B4-BE49-F238E27FC236}">
                <a16:creationId xmlns:a16="http://schemas.microsoft.com/office/drawing/2014/main" id="{59EEC04C-7820-4887-8AFE-FEF28F18E7E8}"/>
              </a:ext>
            </a:extLst>
          </p:cNvPr>
          <p:cNvSpPr/>
          <p:nvPr/>
        </p:nvSpPr>
        <p:spPr>
          <a:xfrm rot="2700000">
            <a:off x="254760" y="2915490"/>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53" name="Rettangolo arrotondato 31">
            <a:extLst>
              <a:ext uri="{FF2B5EF4-FFF2-40B4-BE49-F238E27FC236}">
                <a16:creationId xmlns:a16="http://schemas.microsoft.com/office/drawing/2014/main" id="{96CFC458-462F-4E14-A5D8-50A895093E3B}"/>
              </a:ext>
            </a:extLst>
          </p:cNvPr>
          <p:cNvSpPr/>
          <p:nvPr/>
        </p:nvSpPr>
        <p:spPr>
          <a:xfrm>
            <a:off x="5987199" y="4289406"/>
            <a:ext cx="684113"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6-8</a:t>
            </a:r>
          </a:p>
        </p:txBody>
      </p:sp>
    </p:spTree>
    <p:extLst>
      <p:ext uri="{BB962C8B-B14F-4D97-AF65-F5344CB8AC3E}">
        <p14:creationId xmlns:p14="http://schemas.microsoft.com/office/powerpoint/2010/main" val="14477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Elaborazione 29">
            <a:extLst>
              <a:ext uri="{FF2B5EF4-FFF2-40B4-BE49-F238E27FC236}">
                <a16:creationId xmlns:a16="http://schemas.microsoft.com/office/drawing/2014/main" id="{8AA135C1-60F5-41E3-BC26-F98C1F4A1A9A}"/>
              </a:ext>
            </a:extLst>
          </p:cNvPr>
          <p:cNvSpPr/>
          <p:nvPr/>
        </p:nvSpPr>
        <p:spPr>
          <a:xfrm>
            <a:off x="-5070" y="3379500"/>
            <a:ext cx="8816196" cy="3485202"/>
          </a:xfrm>
          <a:prstGeom prst="flowChartProcess">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4" name="Elaborazione 13">
            <a:extLst>
              <a:ext uri="{FF2B5EF4-FFF2-40B4-BE49-F238E27FC236}">
                <a16:creationId xmlns:a16="http://schemas.microsoft.com/office/drawing/2014/main" id="{D196522F-FD5B-4D98-8E11-918D3F154707}"/>
              </a:ext>
            </a:extLst>
          </p:cNvPr>
          <p:cNvSpPr/>
          <p:nvPr/>
        </p:nvSpPr>
        <p:spPr>
          <a:xfrm>
            <a:off x="0" y="536106"/>
            <a:ext cx="8212347" cy="348520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rPr>
              <a:t>6</a:t>
            </a: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55123" y="6051"/>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La tecnologia Bluetooth</a:t>
            </a:r>
          </a:p>
        </p:txBody>
      </p:sp>
      <p:sp>
        <p:nvSpPr>
          <p:cNvPr id="13" name="Documento 12">
            <a:extLst>
              <a:ext uri="{FF2B5EF4-FFF2-40B4-BE49-F238E27FC236}">
                <a16:creationId xmlns:a16="http://schemas.microsoft.com/office/drawing/2014/main" id="{E9347E24-CD42-4187-AF4B-B26BC004BD7E}"/>
              </a:ext>
            </a:extLst>
          </p:cNvPr>
          <p:cNvSpPr>
            <a:spLocks/>
          </p:cNvSpPr>
          <p:nvPr/>
        </p:nvSpPr>
        <p:spPr>
          <a:xfrm rot="5400000">
            <a:off x="6773159" y="1445864"/>
            <a:ext cx="6388453" cy="4449228"/>
          </a:xfrm>
          <a:prstGeom prst="flowChartDocument">
            <a:avLst/>
          </a:prstGeom>
          <a:blipFill dpi="0" rotWithShape="0">
            <a:blip r:embed="rId3">
              <a:alphaModFix amt="99000"/>
            </a:blip>
            <a:srcRect/>
            <a:stretch>
              <a:fillRect l="-11212" t="-248" r="-27296" b="2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 name="Rettangolo 3">
            <a:extLst>
              <a:ext uri="{FF2B5EF4-FFF2-40B4-BE49-F238E27FC236}">
                <a16:creationId xmlns:a16="http://schemas.microsoft.com/office/drawing/2014/main" id="{912A912C-6FAB-47E7-A458-0709DAECC9E8}"/>
              </a:ext>
            </a:extLst>
          </p:cNvPr>
          <p:cNvSpPr/>
          <p:nvPr/>
        </p:nvSpPr>
        <p:spPr>
          <a:xfrm>
            <a:off x="-3979653" y="-400050"/>
            <a:ext cx="3979654" cy="8172450"/>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1"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rPr>
              <a:t>Note sviluppo:</a:t>
            </a:r>
          </a:p>
          <a:p>
            <a:pPr lvl="0"/>
            <a:r>
              <a:rPr lang="it-IT" sz="1600" dirty="0">
                <a:solidFill>
                  <a:srgbClr val="1E5155">
                    <a:lumMod val="75000"/>
                  </a:srgbClr>
                </a:solidFill>
              </a:rPr>
              <a:t>https://pixabay.com/it/uomo-business-persone-africa-3246116/</a:t>
            </a:r>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a:p>
            <a:pPr lvl="0"/>
            <a:endParaRPr lang="it-IT" sz="1600" dirty="0">
              <a:solidFill>
                <a:srgbClr val="1E5155">
                  <a:lumMod val="75000"/>
                </a:srgbClr>
              </a:solidFill>
              <a:latin typeface="Century Gothic" panose="020B0502020202020204"/>
            </a:endParaRPr>
          </a:p>
          <a:p>
            <a:pPr lvl="0"/>
            <a:r>
              <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rPr>
              <a:t>Icona</a:t>
            </a:r>
          </a:p>
          <a:p>
            <a:pPr lvl="0"/>
            <a:r>
              <a:rPr lang="it-IT" sz="1600" dirty="0">
                <a:solidFill>
                  <a:srgbClr val="1E5155">
                    <a:lumMod val="75000"/>
                  </a:srgbClr>
                </a:solidFill>
                <a:hlinkClick r:id="rId4"/>
              </a:rPr>
              <a:t>https://pixabay.com/it/bluetooth-connessione-468288/</a:t>
            </a:r>
            <a:endParaRPr lang="it-IT" sz="1600" dirty="0">
              <a:solidFill>
                <a:srgbClr val="1E5155">
                  <a:lumMod val="75000"/>
                </a:srgbClr>
              </a:solidFill>
            </a:endParaRPr>
          </a:p>
          <a:p>
            <a:pPr lvl="0"/>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a:p>
            <a:pPr lvl="0"/>
            <a:r>
              <a:rPr lang="it-IT" sz="1600" dirty="0">
                <a:solidFill>
                  <a:srgbClr val="1E5155">
                    <a:lumMod val="75000"/>
                  </a:srgbClr>
                </a:solidFill>
                <a:latin typeface="Century Gothic" panose="020B0502020202020204"/>
              </a:rPr>
              <a:t>Icona</a:t>
            </a:r>
          </a:p>
          <a:p>
            <a:pPr lvl="0"/>
            <a:r>
              <a:rPr lang="it-IT" sz="1600" dirty="0">
                <a:solidFill>
                  <a:srgbClr val="1E5155">
                    <a:lumMod val="75000"/>
                  </a:srgbClr>
                </a:solidFill>
                <a:hlinkClick r:id="rId5"/>
              </a:rPr>
              <a:t>https://pixabay.com/it/cuffie-auricolari-audio-suono-309805/</a:t>
            </a:r>
            <a:endParaRPr lang="it-IT" sz="1600" dirty="0">
              <a:solidFill>
                <a:srgbClr val="1E5155">
                  <a:lumMod val="75000"/>
                </a:srgbClr>
              </a:solidFill>
            </a:endParaRPr>
          </a:p>
          <a:p>
            <a:pPr lvl="0"/>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a:p>
            <a:pPr lvl="0"/>
            <a:r>
              <a:rPr lang="it-IT" sz="1600" dirty="0">
                <a:solidFill>
                  <a:srgbClr val="1E5155">
                    <a:lumMod val="75000"/>
                  </a:srgbClr>
                </a:solidFill>
                <a:latin typeface="Century Gothic" panose="020B0502020202020204"/>
              </a:rPr>
              <a:t>Icona</a:t>
            </a:r>
          </a:p>
          <a:p>
            <a:pPr lvl="0"/>
            <a:r>
              <a:rPr lang="it-IT" sz="1600" dirty="0">
                <a:solidFill>
                  <a:srgbClr val="1E5155">
                    <a:lumMod val="75000"/>
                  </a:srgbClr>
                </a:solidFill>
                <a:hlinkClick r:id="rId6"/>
              </a:rPr>
              <a:t>https://pixabay.com/it/mouse-dispositivo-ingresso-35096/</a:t>
            </a:r>
            <a:endParaRPr lang="it-IT" sz="1600" dirty="0">
              <a:solidFill>
                <a:srgbClr val="1E5155">
                  <a:lumMod val="75000"/>
                </a:srgbClr>
              </a:solidFill>
            </a:endParaRPr>
          </a:p>
          <a:p>
            <a:pPr lvl="0"/>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a:p>
            <a:pPr lvl="0"/>
            <a:r>
              <a:rPr lang="it-IT" sz="1600" dirty="0">
                <a:solidFill>
                  <a:srgbClr val="1E5155">
                    <a:lumMod val="75000"/>
                  </a:srgbClr>
                </a:solidFill>
                <a:latin typeface="Century Gothic" panose="020B0502020202020204"/>
              </a:rPr>
              <a:t>Icona</a:t>
            </a:r>
          </a:p>
          <a:p>
            <a:pPr lvl="0"/>
            <a:r>
              <a:rPr lang="it-IT" sz="1600" dirty="0">
                <a:solidFill>
                  <a:srgbClr val="1E5155">
                    <a:lumMod val="75000"/>
                  </a:srgbClr>
                </a:solidFill>
                <a:hlinkClick r:id="rId7"/>
              </a:rPr>
              <a:t>https://pixabay.com/it/icone-telefono-cellulare-turno-1831922/</a:t>
            </a:r>
            <a:endParaRPr lang="it-IT" sz="1600" dirty="0">
              <a:solidFill>
                <a:srgbClr val="1E5155">
                  <a:lumMod val="75000"/>
                </a:srgbClr>
              </a:solidFill>
            </a:endParaRPr>
          </a:p>
          <a:p>
            <a:pPr lvl="0"/>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a:p>
            <a:pPr lvl="0"/>
            <a:r>
              <a:rPr lang="it-IT" sz="1600" dirty="0">
                <a:solidFill>
                  <a:srgbClr val="1E5155">
                    <a:lumMod val="75000"/>
                  </a:srgbClr>
                </a:solidFill>
                <a:latin typeface="Century Gothic" panose="020B0502020202020204"/>
              </a:rPr>
              <a:t>Icona</a:t>
            </a:r>
          </a:p>
          <a:p>
            <a:pPr lvl="0"/>
            <a:r>
              <a:rPr lang="it-IT" sz="1600" dirty="0">
                <a:solidFill>
                  <a:srgbClr val="1E5155">
                    <a:lumMod val="75000"/>
                  </a:srgbClr>
                </a:solidFill>
                <a:hlinkClick r:id="rId8"/>
              </a:rPr>
              <a:t>https://pixabay.com/it/rete-senza-fili-segnale-l-invio-di-36264/</a:t>
            </a:r>
            <a:endParaRPr lang="it-IT" sz="1600" dirty="0">
              <a:solidFill>
                <a:srgbClr val="1E5155">
                  <a:lumMod val="75000"/>
                </a:srgbClr>
              </a:solidFill>
            </a:endParaRPr>
          </a:p>
          <a:p>
            <a:pPr lvl="0"/>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a:p>
            <a:pPr lvl="0"/>
            <a:r>
              <a:rPr lang="it-IT" sz="1600" dirty="0">
                <a:solidFill>
                  <a:srgbClr val="1E5155">
                    <a:lumMod val="75000"/>
                  </a:srgbClr>
                </a:solidFill>
                <a:latin typeface="Century Gothic" panose="020B0502020202020204"/>
              </a:rPr>
              <a:t>Icona</a:t>
            </a:r>
          </a:p>
          <a:p>
            <a:pPr lvl="0"/>
            <a:r>
              <a:rPr lang="it-IT" sz="1600" dirty="0">
                <a:solidFill>
                  <a:srgbClr val="1E5155">
                    <a:lumMod val="75000"/>
                  </a:srgbClr>
                </a:solidFill>
                <a:hlinkClick r:id="rId9"/>
              </a:rPr>
              <a:t>http://www.iconarchive.com/show/ios7-icons-by-icons8/Data-Export-icon.html</a:t>
            </a:r>
            <a:endParaRPr lang="it-IT" sz="1600" dirty="0">
              <a:solidFill>
                <a:srgbClr val="1E5155">
                  <a:lumMod val="75000"/>
                </a:srgbClr>
              </a:solidFill>
            </a:endParaRPr>
          </a:p>
          <a:p>
            <a:pPr lvl="0"/>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a:p>
            <a:pPr lvl="0"/>
            <a:r>
              <a:rPr lang="it-IT" sz="1600" dirty="0">
                <a:solidFill>
                  <a:srgbClr val="1E5155">
                    <a:lumMod val="75000"/>
                  </a:srgbClr>
                </a:solidFill>
                <a:latin typeface="Century Gothic" panose="020B0502020202020204"/>
              </a:rPr>
              <a:t>Icona</a:t>
            </a:r>
          </a:p>
          <a:p>
            <a:pPr lvl="0"/>
            <a:r>
              <a:rPr lang="it-IT" sz="1600" dirty="0">
                <a:solidFill>
                  <a:srgbClr val="1E5155">
                    <a:lumMod val="75000"/>
                  </a:srgbClr>
                </a:solidFill>
                <a:hlinkClick r:id="rId10"/>
              </a:rPr>
              <a:t>https://pixabay.com/it/acustico-audio-equilibrio-1294298/</a:t>
            </a:r>
            <a:endParaRPr lang="it-IT" sz="1600" dirty="0">
              <a:solidFill>
                <a:srgbClr val="1E5155">
                  <a:lumMod val="75000"/>
                </a:srgbClr>
              </a:solidFill>
            </a:endParaRPr>
          </a:p>
          <a:p>
            <a:pPr lvl="0"/>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p:txBody>
      </p:sp>
      <p:sp>
        <p:nvSpPr>
          <p:cNvPr id="35" name="CasellaDiTesto 34">
            <a:extLst>
              <a:ext uri="{FF2B5EF4-FFF2-40B4-BE49-F238E27FC236}">
                <a16:creationId xmlns:a16="http://schemas.microsoft.com/office/drawing/2014/main" id="{AE01C165-6C65-4A3E-8F43-8D5C49BB5DA5}"/>
              </a:ext>
            </a:extLst>
          </p:cNvPr>
          <p:cNvSpPr txBox="1"/>
          <p:nvPr/>
        </p:nvSpPr>
        <p:spPr>
          <a:xfrm>
            <a:off x="157023" y="608252"/>
            <a:ext cx="6172233" cy="400110"/>
          </a:xfrm>
          <a:prstGeom prst="rect">
            <a:avLst/>
          </a:prstGeom>
          <a:noFill/>
        </p:spPr>
        <p:txBody>
          <a:bodyPr wrap="square" rtlCol="0">
            <a:spAutoFit/>
          </a:bodyPr>
          <a:lstStyle/>
          <a:p>
            <a:pPr lvl="0" defTabSz="914400">
              <a:spcBef>
                <a:spcPts val="1000"/>
              </a:spcBef>
              <a:defRPr/>
            </a:pPr>
            <a:r>
              <a:rPr lang="it-IT" sz="2000" b="1" dirty="0">
                <a:latin typeface="Tempus Sans ITC" panose="04020404030D07020202" pitchFamily="82" charset="0"/>
                <a:cs typeface="Gisha" panose="020B0502040204020203" pitchFamily="34" charset="-79"/>
              </a:rPr>
              <a:t>Accesso ai dati tramite Bluetooth: </a:t>
            </a:r>
            <a:endParaRPr kumimoji="0" lang="it-IT" sz="2000" b="1" i="0" u="none" strike="noStrike" kern="1200" cap="none" spc="0" normalizeH="0" baseline="0" noProof="0" dirty="0">
              <a:ln>
                <a:noFill/>
              </a:ln>
              <a:effectLst/>
              <a:uLnTx/>
              <a:uFillTx/>
              <a:latin typeface="Tempus Sans ITC" panose="04020404030D07020202" pitchFamily="82" charset="0"/>
              <a:ea typeface="+mn-ea"/>
              <a:cs typeface="Gisha" panose="020B0502040204020203" pitchFamily="34" charset="-79"/>
            </a:endParaRPr>
          </a:p>
        </p:txBody>
      </p:sp>
      <p:sp>
        <p:nvSpPr>
          <p:cNvPr id="36" name="Rettangolo 35">
            <a:extLst>
              <a:ext uri="{FF2B5EF4-FFF2-40B4-BE49-F238E27FC236}">
                <a16:creationId xmlns:a16="http://schemas.microsoft.com/office/drawing/2014/main" id="{6BE03FEA-81AC-45BC-8EC2-84B941D911D7}"/>
              </a:ext>
            </a:extLst>
          </p:cNvPr>
          <p:cNvSpPr/>
          <p:nvPr/>
        </p:nvSpPr>
        <p:spPr>
          <a:xfrm>
            <a:off x="589049" y="4907045"/>
            <a:ext cx="7146997" cy="1286186"/>
          </a:xfrm>
          <a:prstGeom prst="rect">
            <a:avLst/>
          </a:prstGeom>
        </p:spPr>
        <p:txBody>
          <a:bodyPr wrap="square">
            <a:spAutoFit/>
          </a:bodyPr>
          <a:lstStyle/>
          <a:p>
            <a:pPr lvl="0">
              <a:lnSpc>
                <a:spcPct val="150000"/>
              </a:lnSpc>
            </a:pPr>
            <a:r>
              <a:rPr lang="it-IT" dirty="0">
                <a:solidFill>
                  <a:srgbClr val="EBEBEB">
                    <a:lumMod val="75000"/>
                  </a:srgbClr>
                </a:solidFill>
              </a:rPr>
              <a:t>disattivare il Bluetooth se non necessario;</a:t>
            </a:r>
          </a:p>
          <a:p>
            <a:pPr lvl="0">
              <a:lnSpc>
                <a:spcPct val="150000"/>
              </a:lnSpc>
            </a:pPr>
            <a:r>
              <a:rPr lang="it-IT" dirty="0">
                <a:solidFill>
                  <a:srgbClr val="EBEBEB">
                    <a:lumMod val="75000"/>
                  </a:srgbClr>
                </a:solidFill>
              </a:rPr>
              <a:t>disabilitare l'opzione di rilevamento da parte di altri device;</a:t>
            </a:r>
          </a:p>
          <a:p>
            <a:pPr lvl="0">
              <a:lnSpc>
                <a:spcPct val="150000"/>
              </a:lnSpc>
            </a:pPr>
            <a:r>
              <a:rPr lang="it-IT" dirty="0">
                <a:solidFill>
                  <a:srgbClr val="EBEBEB">
                    <a:lumMod val="75000"/>
                  </a:srgbClr>
                </a:solidFill>
              </a:rPr>
              <a:t>non avviare il trasferimento di file, se non richiesto.</a:t>
            </a:r>
          </a:p>
        </p:txBody>
      </p:sp>
      <p:sp>
        <p:nvSpPr>
          <p:cNvPr id="31" name="Goccia 30">
            <a:extLst>
              <a:ext uri="{FF2B5EF4-FFF2-40B4-BE49-F238E27FC236}">
                <a16:creationId xmlns:a16="http://schemas.microsoft.com/office/drawing/2014/main" id="{19AF221D-A438-43A8-AE32-9F01216651B4}"/>
              </a:ext>
            </a:extLst>
          </p:cNvPr>
          <p:cNvSpPr/>
          <p:nvPr/>
        </p:nvSpPr>
        <p:spPr>
          <a:xfrm rot="2700000">
            <a:off x="228987" y="5026797"/>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2" name="Goccia 31">
            <a:extLst>
              <a:ext uri="{FF2B5EF4-FFF2-40B4-BE49-F238E27FC236}">
                <a16:creationId xmlns:a16="http://schemas.microsoft.com/office/drawing/2014/main" id="{A37F17CF-8EEE-4209-B206-1E7133DDF8F5}"/>
              </a:ext>
            </a:extLst>
          </p:cNvPr>
          <p:cNvSpPr/>
          <p:nvPr/>
        </p:nvSpPr>
        <p:spPr>
          <a:xfrm rot="2700000">
            <a:off x="228986" y="5485000"/>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4" name="Goccia 33">
            <a:extLst>
              <a:ext uri="{FF2B5EF4-FFF2-40B4-BE49-F238E27FC236}">
                <a16:creationId xmlns:a16="http://schemas.microsoft.com/office/drawing/2014/main" id="{23D25494-B9CC-4C8A-87F8-E5777F214186}"/>
              </a:ext>
            </a:extLst>
          </p:cNvPr>
          <p:cNvSpPr/>
          <p:nvPr/>
        </p:nvSpPr>
        <p:spPr>
          <a:xfrm rot="2700000">
            <a:off x="235710" y="5906340"/>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9" name="CasellaDiTesto 38">
            <a:extLst>
              <a:ext uri="{FF2B5EF4-FFF2-40B4-BE49-F238E27FC236}">
                <a16:creationId xmlns:a16="http://schemas.microsoft.com/office/drawing/2014/main" id="{2607C68F-015B-4356-98EB-B0D1CE43157F}"/>
              </a:ext>
            </a:extLst>
          </p:cNvPr>
          <p:cNvSpPr txBox="1"/>
          <p:nvPr/>
        </p:nvSpPr>
        <p:spPr>
          <a:xfrm>
            <a:off x="181947" y="4425621"/>
            <a:ext cx="5723752" cy="400110"/>
          </a:xfrm>
          <a:prstGeom prst="rect">
            <a:avLst/>
          </a:prstGeom>
          <a:noFill/>
        </p:spPr>
        <p:txBody>
          <a:bodyPr wrap="square" rtlCol="0">
            <a:spAutoFit/>
          </a:bodyPr>
          <a:lstStyle/>
          <a:p>
            <a:pPr lvl="0" defTabSz="914400">
              <a:spcBef>
                <a:spcPts val="1000"/>
              </a:spcBef>
              <a:defRPr/>
            </a:pPr>
            <a:r>
              <a:rPr lang="it-IT" sz="2000" b="1" dirty="0">
                <a:latin typeface="Tempus Sans ITC" panose="04020404030D07020202" pitchFamily="82" charset="0"/>
                <a:cs typeface="Gisha" panose="020B0502040204020203" pitchFamily="34" charset="-79"/>
              </a:rPr>
              <a:t>Precauzioni per il trasferimento dati a corto raggio:</a:t>
            </a:r>
            <a:endParaRPr kumimoji="0" lang="it-IT" sz="2000" b="1" i="0" u="none" strike="noStrike" kern="1200" cap="none" spc="0" normalizeH="0" baseline="0" noProof="0" dirty="0">
              <a:ln>
                <a:noFill/>
              </a:ln>
              <a:effectLst/>
              <a:uLnTx/>
              <a:uFillTx/>
              <a:latin typeface="Tempus Sans ITC" panose="04020404030D07020202" pitchFamily="82" charset="0"/>
              <a:ea typeface="+mn-ea"/>
              <a:cs typeface="Gisha" panose="020B0502040204020203" pitchFamily="34" charset="-79"/>
            </a:endParaRPr>
          </a:p>
        </p:txBody>
      </p:sp>
      <p:sp>
        <p:nvSpPr>
          <p:cNvPr id="53" name="Rettangolo arrotondato 31">
            <a:extLst>
              <a:ext uri="{FF2B5EF4-FFF2-40B4-BE49-F238E27FC236}">
                <a16:creationId xmlns:a16="http://schemas.microsoft.com/office/drawing/2014/main" id="{96CFC458-462F-4E14-A5D8-50A895093E3B}"/>
              </a:ext>
            </a:extLst>
          </p:cNvPr>
          <p:cNvSpPr/>
          <p:nvPr/>
        </p:nvSpPr>
        <p:spPr>
          <a:xfrm>
            <a:off x="6996397" y="4251726"/>
            <a:ext cx="684113"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6-9</a:t>
            </a:r>
          </a:p>
        </p:txBody>
      </p:sp>
      <p:pic>
        <p:nvPicPr>
          <p:cNvPr id="3" name="Immagine 2">
            <a:extLst>
              <a:ext uri="{FF2B5EF4-FFF2-40B4-BE49-F238E27FC236}">
                <a16:creationId xmlns:a16="http://schemas.microsoft.com/office/drawing/2014/main" id="{396B59EB-5D82-433E-95FE-428C0E961D15}"/>
              </a:ext>
            </a:extLst>
          </p:cNvPr>
          <p:cNvPicPr>
            <a:picLocks noChangeAspect="1"/>
          </p:cNvPicPr>
          <p:nvPr/>
        </p:nvPicPr>
        <p:blipFill>
          <a:blip r:embed="rId11" cstate="hqprint">
            <a:lum bright="70000" contrast="-70000"/>
            <a:extLst>
              <a:ext uri="{28A0092B-C50C-407E-A947-70E740481C1C}">
                <a14:useLocalDpi xmlns:a14="http://schemas.microsoft.com/office/drawing/2010/main" val="0"/>
              </a:ext>
            </a:extLst>
          </a:blip>
          <a:stretch>
            <a:fillRect/>
          </a:stretch>
        </p:blipFill>
        <p:spPr>
          <a:xfrm>
            <a:off x="707721" y="1852845"/>
            <a:ext cx="501360" cy="865657"/>
          </a:xfrm>
          <a:prstGeom prst="rect">
            <a:avLst/>
          </a:prstGeom>
        </p:spPr>
      </p:pic>
      <p:pic>
        <p:nvPicPr>
          <p:cNvPr id="6" name="Immagine 5">
            <a:extLst>
              <a:ext uri="{FF2B5EF4-FFF2-40B4-BE49-F238E27FC236}">
                <a16:creationId xmlns:a16="http://schemas.microsoft.com/office/drawing/2014/main" id="{5FE95186-A210-4A3C-A442-86EED5B6386C}"/>
              </a:ext>
            </a:extLst>
          </p:cNvPr>
          <p:cNvPicPr>
            <a:picLocks noChangeAspect="1"/>
          </p:cNvPicPr>
          <p:nvPr/>
        </p:nvPicPr>
        <p:blipFill>
          <a:blip r:embed="rId12" cstate="hqprint">
            <a:lum bright="70000" contrast="-70000"/>
            <a:extLst>
              <a:ext uri="{28A0092B-C50C-407E-A947-70E740481C1C}">
                <a14:useLocalDpi xmlns:a14="http://schemas.microsoft.com/office/drawing/2010/main" val="0"/>
              </a:ext>
            </a:extLst>
          </a:blip>
          <a:stretch>
            <a:fillRect/>
          </a:stretch>
        </p:blipFill>
        <p:spPr>
          <a:xfrm>
            <a:off x="482142" y="1476368"/>
            <a:ext cx="952518" cy="1672714"/>
          </a:xfrm>
          <a:prstGeom prst="rect">
            <a:avLst/>
          </a:prstGeom>
        </p:spPr>
      </p:pic>
      <p:pic>
        <p:nvPicPr>
          <p:cNvPr id="28" name="Immagine 27">
            <a:extLst>
              <a:ext uri="{FF2B5EF4-FFF2-40B4-BE49-F238E27FC236}">
                <a16:creationId xmlns:a16="http://schemas.microsoft.com/office/drawing/2014/main" id="{70BF2BB6-E39A-48DB-A7E8-5101DF305989}"/>
              </a:ext>
            </a:extLst>
          </p:cNvPr>
          <p:cNvPicPr>
            <a:picLocks noChangeAspect="1"/>
          </p:cNvPicPr>
          <p:nvPr/>
        </p:nvPicPr>
        <p:blipFill>
          <a:blip r:embed="rId12" cstate="hqprint">
            <a:lum bright="70000" contrast="-70000"/>
            <a:extLst>
              <a:ext uri="{28A0092B-C50C-407E-A947-70E740481C1C}">
                <a14:useLocalDpi xmlns:a14="http://schemas.microsoft.com/office/drawing/2010/main" val="0"/>
              </a:ext>
            </a:extLst>
          </a:blip>
          <a:stretch>
            <a:fillRect/>
          </a:stretch>
        </p:blipFill>
        <p:spPr>
          <a:xfrm>
            <a:off x="2284990" y="1466344"/>
            <a:ext cx="952518" cy="1672714"/>
          </a:xfrm>
          <a:prstGeom prst="rect">
            <a:avLst/>
          </a:prstGeom>
        </p:spPr>
      </p:pic>
      <p:pic>
        <p:nvPicPr>
          <p:cNvPr id="29" name="Immagine 28">
            <a:extLst>
              <a:ext uri="{FF2B5EF4-FFF2-40B4-BE49-F238E27FC236}">
                <a16:creationId xmlns:a16="http://schemas.microsoft.com/office/drawing/2014/main" id="{67D73BE0-3CCC-444D-A7B3-D0176D1EF9CC}"/>
              </a:ext>
            </a:extLst>
          </p:cNvPr>
          <p:cNvPicPr>
            <a:picLocks noChangeAspect="1"/>
          </p:cNvPicPr>
          <p:nvPr/>
        </p:nvPicPr>
        <p:blipFill>
          <a:blip r:embed="rId11" cstate="hqprint">
            <a:lum bright="70000" contrast="-70000"/>
            <a:extLst>
              <a:ext uri="{28A0092B-C50C-407E-A947-70E740481C1C}">
                <a14:useLocalDpi xmlns:a14="http://schemas.microsoft.com/office/drawing/2010/main" val="0"/>
              </a:ext>
            </a:extLst>
          </a:blip>
          <a:stretch>
            <a:fillRect/>
          </a:stretch>
        </p:blipFill>
        <p:spPr>
          <a:xfrm>
            <a:off x="2510569" y="1833970"/>
            <a:ext cx="501360" cy="865657"/>
          </a:xfrm>
          <a:prstGeom prst="rect">
            <a:avLst/>
          </a:prstGeom>
        </p:spPr>
      </p:pic>
      <p:sp>
        <p:nvSpPr>
          <p:cNvPr id="7" name="Freccia destra con strisce 6">
            <a:extLst>
              <a:ext uri="{FF2B5EF4-FFF2-40B4-BE49-F238E27FC236}">
                <a16:creationId xmlns:a16="http://schemas.microsoft.com/office/drawing/2014/main" id="{06AE77D9-F622-4F6C-B46A-8BA46DB30532}"/>
              </a:ext>
            </a:extLst>
          </p:cNvPr>
          <p:cNvSpPr/>
          <p:nvPr/>
        </p:nvSpPr>
        <p:spPr>
          <a:xfrm>
            <a:off x="1553515" y="1939216"/>
            <a:ext cx="686112" cy="400110"/>
          </a:xfrm>
          <a:prstGeom prst="strip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Freccia destra con strisce 32">
            <a:extLst>
              <a:ext uri="{FF2B5EF4-FFF2-40B4-BE49-F238E27FC236}">
                <a16:creationId xmlns:a16="http://schemas.microsoft.com/office/drawing/2014/main" id="{3F3B411D-CD86-479A-8A56-628895862C01}"/>
              </a:ext>
            </a:extLst>
          </p:cNvPr>
          <p:cNvSpPr/>
          <p:nvPr/>
        </p:nvSpPr>
        <p:spPr>
          <a:xfrm rot="10800000">
            <a:off x="1480336" y="2356164"/>
            <a:ext cx="686112" cy="400110"/>
          </a:xfrm>
          <a:prstGeom prst="strip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9" name="Immagine 8">
            <a:extLst>
              <a:ext uri="{FF2B5EF4-FFF2-40B4-BE49-F238E27FC236}">
                <a16:creationId xmlns:a16="http://schemas.microsoft.com/office/drawing/2014/main" id="{85C88046-C7A8-4455-A9D8-0337EC2759E2}"/>
              </a:ext>
            </a:extLst>
          </p:cNvPr>
          <p:cNvPicPr>
            <a:picLocks noChangeAspect="1"/>
          </p:cNvPicPr>
          <p:nvPr/>
        </p:nvPicPr>
        <p:blipFill>
          <a:blip r:embed="rId13" cstate="hqprint">
            <a:lum bright="70000" contrast="-70000"/>
            <a:extLst>
              <a:ext uri="{28A0092B-C50C-407E-A947-70E740481C1C}">
                <a14:useLocalDpi xmlns:a14="http://schemas.microsoft.com/office/drawing/2010/main" val="0"/>
              </a:ext>
            </a:extLst>
          </a:blip>
          <a:stretch>
            <a:fillRect/>
          </a:stretch>
        </p:blipFill>
        <p:spPr>
          <a:xfrm>
            <a:off x="4452894" y="1685591"/>
            <a:ext cx="1184533" cy="927026"/>
          </a:xfrm>
          <a:prstGeom prst="rect">
            <a:avLst/>
          </a:prstGeom>
        </p:spPr>
      </p:pic>
      <p:grpSp>
        <p:nvGrpSpPr>
          <p:cNvPr id="27" name="Gruppo 26">
            <a:extLst>
              <a:ext uri="{FF2B5EF4-FFF2-40B4-BE49-F238E27FC236}">
                <a16:creationId xmlns:a16="http://schemas.microsoft.com/office/drawing/2014/main" id="{706B5E45-91DD-4C12-A186-42F3223DB0B3}"/>
              </a:ext>
            </a:extLst>
          </p:cNvPr>
          <p:cNvGrpSpPr/>
          <p:nvPr/>
        </p:nvGrpSpPr>
        <p:grpSpPr>
          <a:xfrm rot="4500000">
            <a:off x="6016207" y="2753459"/>
            <a:ext cx="1123389" cy="594945"/>
            <a:chOff x="6259310" y="3071980"/>
            <a:chExt cx="1042296" cy="551999"/>
          </a:xfrm>
        </p:grpSpPr>
        <p:pic>
          <p:nvPicPr>
            <p:cNvPr id="12" name="Immagine 11">
              <a:extLst>
                <a:ext uri="{FF2B5EF4-FFF2-40B4-BE49-F238E27FC236}">
                  <a16:creationId xmlns:a16="http://schemas.microsoft.com/office/drawing/2014/main" id="{9BE02C22-7C97-47FD-AD91-5D17016AD84D}"/>
                </a:ext>
              </a:extLst>
            </p:cNvPr>
            <p:cNvPicPr>
              <a:picLocks noChangeAspect="1"/>
            </p:cNvPicPr>
            <p:nvPr/>
          </p:nvPicPr>
          <p:blipFill>
            <a:blip r:embed="rId14" cstate="hqprint">
              <a:lum bright="70000" contrast="-70000"/>
              <a:extLst>
                <a:ext uri="{28A0092B-C50C-407E-A947-70E740481C1C}">
                  <a14:useLocalDpi xmlns:a14="http://schemas.microsoft.com/office/drawing/2010/main" val="0"/>
                </a:ext>
              </a:extLst>
            </a:blip>
            <a:stretch>
              <a:fillRect/>
            </a:stretch>
          </p:blipFill>
          <p:spPr>
            <a:xfrm rot="900000">
              <a:off x="6323682" y="3135017"/>
              <a:ext cx="977924" cy="488962"/>
            </a:xfrm>
            <a:prstGeom prst="rect">
              <a:avLst/>
            </a:prstGeom>
          </p:spPr>
        </p:pic>
        <p:sp>
          <p:nvSpPr>
            <p:cNvPr id="26" name="Rettangolo 25">
              <a:extLst>
                <a:ext uri="{FF2B5EF4-FFF2-40B4-BE49-F238E27FC236}">
                  <a16:creationId xmlns:a16="http://schemas.microsoft.com/office/drawing/2014/main" id="{546F8704-8167-4D5E-87DD-900C5AD81A79}"/>
                </a:ext>
              </a:extLst>
            </p:cNvPr>
            <p:cNvSpPr/>
            <p:nvPr/>
          </p:nvSpPr>
          <p:spPr>
            <a:xfrm rot="900000">
              <a:off x="6259310" y="3071980"/>
              <a:ext cx="466352" cy="3280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25" name="Immagine 24">
            <a:extLst>
              <a:ext uri="{FF2B5EF4-FFF2-40B4-BE49-F238E27FC236}">
                <a16:creationId xmlns:a16="http://schemas.microsoft.com/office/drawing/2014/main" id="{BD8B8A90-1FAC-41BE-9A8D-C3F1A2483A8F}"/>
              </a:ext>
            </a:extLst>
          </p:cNvPr>
          <p:cNvPicPr>
            <a:picLocks noChangeAspect="1"/>
          </p:cNvPicPr>
          <p:nvPr/>
        </p:nvPicPr>
        <p:blipFill>
          <a:blip r:embed="rId15" cstate="hqprint">
            <a:lum bright="70000" contrast="-70000"/>
            <a:extLst>
              <a:ext uri="{28A0092B-C50C-407E-A947-70E740481C1C}">
                <a14:useLocalDpi xmlns:a14="http://schemas.microsoft.com/office/drawing/2010/main" val="0"/>
              </a:ext>
            </a:extLst>
          </a:blip>
          <a:stretch>
            <a:fillRect/>
          </a:stretch>
        </p:blipFill>
        <p:spPr>
          <a:xfrm>
            <a:off x="4919013" y="2801937"/>
            <a:ext cx="1313277" cy="995325"/>
          </a:xfrm>
          <a:prstGeom prst="rect">
            <a:avLst/>
          </a:prstGeom>
        </p:spPr>
      </p:pic>
      <p:pic>
        <p:nvPicPr>
          <p:cNvPr id="40" name="Immagine 39">
            <a:extLst>
              <a:ext uri="{FF2B5EF4-FFF2-40B4-BE49-F238E27FC236}">
                <a16:creationId xmlns:a16="http://schemas.microsoft.com/office/drawing/2014/main" id="{A6844F17-91E1-4B87-A4E9-EA9DD1F3D85A}"/>
              </a:ext>
            </a:extLst>
          </p:cNvPr>
          <p:cNvPicPr>
            <a:picLocks noChangeAspect="1"/>
          </p:cNvPicPr>
          <p:nvPr/>
        </p:nvPicPr>
        <p:blipFill>
          <a:blip r:embed="rId16" cstate="hqprint">
            <a:lum bright="70000" contrast="-70000"/>
            <a:extLst>
              <a:ext uri="{28A0092B-C50C-407E-A947-70E740481C1C}">
                <a14:useLocalDpi xmlns:a14="http://schemas.microsoft.com/office/drawing/2010/main" val="0"/>
              </a:ext>
            </a:extLst>
          </a:blip>
          <a:stretch>
            <a:fillRect/>
          </a:stretch>
        </p:blipFill>
        <p:spPr>
          <a:xfrm>
            <a:off x="5390178" y="719130"/>
            <a:ext cx="1085850" cy="1091916"/>
          </a:xfrm>
          <a:prstGeom prst="rect">
            <a:avLst/>
          </a:prstGeom>
        </p:spPr>
      </p:pic>
      <p:pic>
        <p:nvPicPr>
          <p:cNvPr id="45" name="Immagine 44">
            <a:extLst>
              <a:ext uri="{FF2B5EF4-FFF2-40B4-BE49-F238E27FC236}">
                <a16:creationId xmlns:a16="http://schemas.microsoft.com/office/drawing/2014/main" id="{F4CC3C1A-BCA4-4468-B66D-67C51909B364}"/>
              </a:ext>
            </a:extLst>
          </p:cNvPr>
          <p:cNvPicPr>
            <a:picLocks noChangeAspect="1"/>
          </p:cNvPicPr>
          <p:nvPr/>
        </p:nvPicPr>
        <p:blipFill>
          <a:blip r:embed="rId17" cstate="hqprint">
            <a:lum bright="70000" contrast="-70000"/>
            <a:extLst>
              <a:ext uri="{28A0092B-C50C-407E-A947-70E740481C1C}">
                <a14:useLocalDpi xmlns:a14="http://schemas.microsoft.com/office/drawing/2010/main" val="0"/>
              </a:ext>
            </a:extLst>
          </a:blip>
          <a:stretch>
            <a:fillRect/>
          </a:stretch>
        </p:blipFill>
        <p:spPr>
          <a:xfrm>
            <a:off x="6173971" y="1924050"/>
            <a:ext cx="807863" cy="847903"/>
          </a:xfrm>
          <a:prstGeom prst="rect">
            <a:avLst/>
          </a:prstGeom>
        </p:spPr>
      </p:pic>
      <p:sp>
        <p:nvSpPr>
          <p:cNvPr id="54" name="Rettangolo arrotondato 31">
            <a:extLst>
              <a:ext uri="{FF2B5EF4-FFF2-40B4-BE49-F238E27FC236}">
                <a16:creationId xmlns:a16="http://schemas.microsoft.com/office/drawing/2014/main" id="{D02CB7F5-7D68-406A-B76B-E8CA90CEA7DC}"/>
              </a:ext>
            </a:extLst>
          </p:cNvPr>
          <p:cNvSpPr/>
          <p:nvPr/>
        </p:nvSpPr>
        <p:spPr>
          <a:xfrm>
            <a:off x="3871883" y="514732"/>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55" name="Rettangolo arrotondato 31">
            <a:extLst>
              <a:ext uri="{FF2B5EF4-FFF2-40B4-BE49-F238E27FC236}">
                <a16:creationId xmlns:a16="http://schemas.microsoft.com/office/drawing/2014/main" id="{E352EA69-FC9E-4DD5-884F-B10F1F165F3F}"/>
              </a:ext>
            </a:extLst>
          </p:cNvPr>
          <p:cNvSpPr/>
          <p:nvPr/>
        </p:nvSpPr>
        <p:spPr>
          <a:xfrm>
            <a:off x="1662047" y="2877080"/>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56" name="Rettangolo arrotondato 31">
            <a:extLst>
              <a:ext uri="{FF2B5EF4-FFF2-40B4-BE49-F238E27FC236}">
                <a16:creationId xmlns:a16="http://schemas.microsoft.com/office/drawing/2014/main" id="{0E53C5FD-C9A1-4B97-A201-FCA05C3998AD}"/>
              </a:ext>
            </a:extLst>
          </p:cNvPr>
          <p:cNvSpPr/>
          <p:nvPr/>
        </p:nvSpPr>
        <p:spPr>
          <a:xfrm>
            <a:off x="6554437" y="626663"/>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57" name="Rettangolo arrotondato 31">
            <a:extLst>
              <a:ext uri="{FF2B5EF4-FFF2-40B4-BE49-F238E27FC236}">
                <a16:creationId xmlns:a16="http://schemas.microsoft.com/office/drawing/2014/main" id="{47B907D6-92EF-44B1-812C-A339AD130C52}"/>
              </a:ext>
            </a:extLst>
          </p:cNvPr>
          <p:cNvSpPr/>
          <p:nvPr/>
        </p:nvSpPr>
        <p:spPr>
          <a:xfrm>
            <a:off x="5684719" y="2076190"/>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58" name="Rettangolo arrotondato 31">
            <a:extLst>
              <a:ext uri="{FF2B5EF4-FFF2-40B4-BE49-F238E27FC236}">
                <a16:creationId xmlns:a16="http://schemas.microsoft.com/office/drawing/2014/main" id="{04AFF007-151A-4CED-ABCD-6834CBD367FB}"/>
              </a:ext>
            </a:extLst>
          </p:cNvPr>
          <p:cNvSpPr/>
          <p:nvPr/>
        </p:nvSpPr>
        <p:spPr>
          <a:xfrm>
            <a:off x="4443284" y="2993965"/>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a:t>
            </a:r>
          </a:p>
        </p:txBody>
      </p:sp>
    </p:spTree>
    <p:extLst>
      <p:ext uri="{BB962C8B-B14F-4D97-AF65-F5344CB8AC3E}">
        <p14:creationId xmlns:p14="http://schemas.microsoft.com/office/powerpoint/2010/main" val="237389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3755494B-D7A7-4494-8C3F-EEF1639370BF}"/>
              </a:ext>
            </a:extLst>
          </p:cNvPr>
          <p:cNvPicPr>
            <a:picLocks noChangeAspect="1"/>
          </p:cNvPicPr>
          <p:nvPr/>
        </p:nvPicPr>
        <p:blipFill rotWithShape="1">
          <a:blip r:embed="rId3">
            <a:extLst>
              <a:ext uri="{28A0092B-C50C-407E-A947-70E740481C1C}">
                <a14:useLocalDpi xmlns:a14="http://schemas.microsoft.com/office/drawing/2010/main" val="0"/>
              </a:ext>
            </a:extLst>
          </a:blip>
          <a:srcRect l="19455" r="19653"/>
          <a:stretch/>
        </p:blipFill>
        <p:spPr>
          <a:xfrm>
            <a:off x="6369167" y="482950"/>
            <a:ext cx="5822833" cy="6375050"/>
          </a:xfrm>
          <a:prstGeom prst="rect">
            <a:avLst/>
          </a:prstGeom>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1719"/>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I malware per dispositivi mobili</a:t>
            </a: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7</a:t>
            </a:r>
          </a:p>
        </p:txBody>
      </p:sp>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2" y="3156642"/>
            <a:ext cx="6369169" cy="3721677"/>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18" name="Rettangolo 17">
            <a:extLst>
              <a:ext uri="{FF2B5EF4-FFF2-40B4-BE49-F238E27FC236}">
                <a16:creationId xmlns:a16="http://schemas.microsoft.com/office/drawing/2014/main" id="{BBAC464B-CCFB-4B31-90C9-C1A314F44AA6}"/>
              </a:ext>
            </a:extLst>
          </p:cNvPr>
          <p:cNvSpPr/>
          <p:nvPr/>
        </p:nvSpPr>
        <p:spPr>
          <a:xfrm>
            <a:off x="-2141924" y="-6700"/>
            <a:ext cx="2141924" cy="6040437"/>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hlinkClick r:id="rId4"/>
              </a:rPr>
              <a:t>https://pixabay.com/it/matrix-comunicazione-software-pc-2326147/</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Icona</a:t>
            </a:r>
          </a:p>
          <a:p>
            <a:r>
              <a:rPr lang="it-IT" sz="1600" dirty="0">
                <a:solidFill>
                  <a:schemeClr val="bg2">
                    <a:lumMod val="75000"/>
                  </a:schemeClr>
                </a:solidFill>
                <a:hlinkClick r:id="rId5"/>
              </a:rPr>
              <a:t>https://pixabay.com/it/tecnologia-tavoletta-computer-2237423/</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popup</a:t>
            </a:r>
          </a:p>
        </p:txBody>
      </p:sp>
      <p:sp>
        <p:nvSpPr>
          <p:cNvPr id="32" name="Goccia 31">
            <a:extLst>
              <a:ext uri="{FF2B5EF4-FFF2-40B4-BE49-F238E27FC236}">
                <a16:creationId xmlns:a16="http://schemas.microsoft.com/office/drawing/2014/main" id="{226B7FCF-C8EF-4B18-A82F-DB0AFE6F8433}"/>
              </a:ext>
            </a:extLst>
          </p:cNvPr>
          <p:cNvSpPr/>
          <p:nvPr/>
        </p:nvSpPr>
        <p:spPr>
          <a:xfrm rot="2700000">
            <a:off x="257981" y="4529926"/>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4" name="Goccia 33">
            <a:extLst>
              <a:ext uri="{FF2B5EF4-FFF2-40B4-BE49-F238E27FC236}">
                <a16:creationId xmlns:a16="http://schemas.microsoft.com/office/drawing/2014/main" id="{197BBF68-9BFA-493C-9976-B4703FF8BE8A}"/>
              </a:ext>
            </a:extLst>
          </p:cNvPr>
          <p:cNvSpPr/>
          <p:nvPr/>
        </p:nvSpPr>
        <p:spPr>
          <a:xfrm rot="2700000">
            <a:off x="286949" y="4976737"/>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6" name="CasellaDiTesto 35">
            <a:extLst>
              <a:ext uri="{FF2B5EF4-FFF2-40B4-BE49-F238E27FC236}">
                <a16:creationId xmlns:a16="http://schemas.microsoft.com/office/drawing/2014/main" id="{EE59FACE-BBFB-4977-926D-6B1738F38B2C}"/>
              </a:ext>
            </a:extLst>
          </p:cNvPr>
          <p:cNvSpPr txBox="1"/>
          <p:nvPr/>
        </p:nvSpPr>
        <p:spPr>
          <a:xfrm>
            <a:off x="342727" y="2534069"/>
            <a:ext cx="5450911" cy="870688"/>
          </a:xfrm>
          <a:prstGeom prst="rect">
            <a:avLst/>
          </a:prstGeom>
          <a:noFill/>
        </p:spPr>
        <p:txBody>
          <a:bodyPr wrap="square" rtlCol="0">
            <a:spAutoFit/>
          </a:bodyPr>
          <a:lstStyle/>
          <a:p>
            <a:pPr lvl="0">
              <a:lnSpc>
                <a:spcPct val="150000"/>
              </a:lnSpc>
            </a:pPr>
            <a:r>
              <a:rPr lang="it-IT" dirty="0">
                <a:solidFill>
                  <a:schemeClr val="tx2">
                    <a:lumMod val="75000"/>
                  </a:schemeClr>
                </a:solidFill>
              </a:rPr>
              <a:t>La diffusione di malware sui dispositivi mobili è in crescita costante.</a:t>
            </a:r>
          </a:p>
        </p:txBody>
      </p:sp>
      <p:pic>
        <p:nvPicPr>
          <p:cNvPr id="41" name="Immagine 40">
            <a:extLst>
              <a:ext uri="{FF2B5EF4-FFF2-40B4-BE49-F238E27FC236}">
                <a16:creationId xmlns:a16="http://schemas.microsoft.com/office/drawing/2014/main" id="{A32F6B42-94B5-486B-8644-E20564AA80CA}"/>
              </a:ext>
            </a:extLst>
          </p:cNvPr>
          <p:cNvPicPr>
            <a:picLocks noChangeAspect="1"/>
          </p:cNvPicPr>
          <p:nvPr/>
        </p:nvPicPr>
        <p:blipFill>
          <a:blip r:embed="rId6" cstate="hqprint">
            <a:lum bright="70000" contrast="-70000"/>
            <a:extLst>
              <a:ext uri="{28A0092B-C50C-407E-A947-70E740481C1C}">
                <a14:useLocalDpi xmlns:a14="http://schemas.microsoft.com/office/drawing/2010/main" val="0"/>
              </a:ext>
            </a:extLst>
          </a:blip>
          <a:stretch>
            <a:fillRect/>
          </a:stretch>
        </p:blipFill>
        <p:spPr>
          <a:xfrm>
            <a:off x="5664967" y="6065479"/>
            <a:ext cx="537635" cy="537635"/>
          </a:xfrm>
          <a:prstGeom prst="rect">
            <a:avLst/>
          </a:prstGeom>
        </p:spPr>
      </p:pic>
      <p:sp>
        <p:nvSpPr>
          <p:cNvPr id="46" name="CasellaDiTesto 45">
            <a:extLst>
              <a:ext uri="{FF2B5EF4-FFF2-40B4-BE49-F238E27FC236}">
                <a16:creationId xmlns:a16="http://schemas.microsoft.com/office/drawing/2014/main" id="{DD9CCDBF-514B-4C8E-9E2E-4209136F02F2}"/>
              </a:ext>
            </a:extLst>
          </p:cNvPr>
          <p:cNvSpPr txBox="1"/>
          <p:nvPr/>
        </p:nvSpPr>
        <p:spPr>
          <a:xfrm>
            <a:off x="1960327" y="6588911"/>
            <a:ext cx="4929554" cy="338554"/>
          </a:xfrm>
          <a:prstGeom prst="rect">
            <a:avLst/>
          </a:prstGeom>
          <a:noFill/>
        </p:spPr>
        <p:txBody>
          <a:bodyPr wrap="square" rtlCol="0">
            <a:spAutoFit/>
          </a:bodyPr>
          <a:lstStyle/>
          <a:p>
            <a:r>
              <a:rPr lang="it-IT" sz="1600" i="1" dirty="0">
                <a:latin typeface="Times New Roman" panose="02020603050405020304" pitchFamily="18" charset="0"/>
                <a:cs typeface="Times New Roman" panose="02020603050405020304" pitchFamily="18" charset="0"/>
              </a:rPr>
              <a:t>Fai clic sull'info point per approfondire l’argomento</a:t>
            </a:r>
          </a:p>
        </p:txBody>
      </p:sp>
      <p:pic>
        <p:nvPicPr>
          <p:cNvPr id="23" name="Immagine 22">
            <a:extLst>
              <a:ext uri="{FF2B5EF4-FFF2-40B4-BE49-F238E27FC236}">
                <a16:creationId xmlns:a16="http://schemas.microsoft.com/office/drawing/2014/main" id="{D4EF3760-8FF6-47CC-987C-6B713858FCD6}"/>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3232144" y="871230"/>
            <a:ext cx="730758" cy="1283282"/>
          </a:xfrm>
          <a:prstGeom prst="rect">
            <a:avLst/>
          </a:prstGeom>
        </p:spPr>
      </p:pic>
      <p:sp>
        <p:nvSpPr>
          <p:cNvPr id="27" name="CasellaDiTesto 26">
            <a:extLst>
              <a:ext uri="{FF2B5EF4-FFF2-40B4-BE49-F238E27FC236}">
                <a16:creationId xmlns:a16="http://schemas.microsoft.com/office/drawing/2014/main" id="{08102D24-10CB-42B7-A52B-EFD4EBF2EDB8}"/>
              </a:ext>
            </a:extLst>
          </p:cNvPr>
          <p:cNvSpPr txBox="1"/>
          <p:nvPr/>
        </p:nvSpPr>
        <p:spPr>
          <a:xfrm>
            <a:off x="171216" y="4014656"/>
            <a:ext cx="5063879" cy="400110"/>
          </a:xfrm>
          <a:prstGeom prst="rect">
            <a:avLst/>
          </a:prstGeom>
          <a:noFill/>
        </p:spPr>
        <p:txBody>
          <a:bodyPr wrap="square" rtlCol="0">
            <a:spAutoFit/>
          </a:bodyPr>
          <a:lstStyle/>
          <a:p>
            <a:pPr lvl="0">
              <a:spcBef>
                <a:spcPts val="1000"/>
              </a:spcBef>
              <a:defRPr/>
            </a:pPr>
            <a:r>
              <a:rPr lang="it-IT" sz="2000" b="1" dirty="0">
                <a:latin typeface="Tempus Sans ITC" panose="04020404030D07020202" pitchFamily="82" charset="0"/>
                <a:cs typeface="Gisha" panose="020B0502040204020203" pitchFamily="34" charset="-79"/>
              </a:rPr>
              <a:t>Attenzione alle app più popolari:</a:t>
            </a:r>
          </a:p>
        </p:txBody>
      </p:sp>
      <p:sp>
        <p:nvSpPr>
          <p:cNvPr id="29" name="CasellaDiTesto 28">
            <a:extLst>
              <a:ext uri="{FF2B5EF4-FFF2-40B4-BE49-F238E27FC236}">
                <a16:creationId xmlns:a16="http://schemas.microsoft.com/office/drawing/2014/main" id="{99DE782D-27B7-49F6-8D32-31F32D9F0FC1}"/>
              </a:ext>
            </a:extLst>
          </p:cNvPr>
          <p:cNvSpPr txBox="1"/>
          <p:nvPr/>
        </p:nvSpPr>
        <p:spPr>
          <a:xfrm>
            <a:off x="618105" y="4395615"/>
            <a:ext cx="5939216" cy="2117183"/>
          </a:xfrm>
          <a:prstGeom prst="rect">
            <a:avLst/>
          </a:prstGeom>
          <a:noFill/>
        </p:spPr>
        <p:txBody>
          <a:bodyPr wrap="square" rtlCol="0">
            <a:spAutoFit/>
          </a:bodyPr>
          <a:lstStyle/>
          <a:p>
            <a:pPr lvl="0">
              <a:lnSpc>
                <a:spcPct val="150000"/>
              </a:lnSpc>
            </a:pPr>
            <a:r>
              <a:rPr lang="it-IT" dirty="0">
                <a:solidFill>
                  <a:schemeClr val="tx2">
                    <a:lumMod val="75000"/>
                  </a:schemeClr>
                </a:solidFill>
              </a:rPr>
              <a:t>gli hacker inseriscono codici maligni nelle app;</a:t>
            </a:r>
          </a:p>
          <a:p>
            <a:pPr lvl="0">
              <a:lnSpc>
                <a:spcPct val="150000"/>
              </a:lnSpc>
            </a:pPr>
            <a:r>
              <a:rPr lang="it-IT" dirty="0">
                <a:solidFill>
                  <a:schemeClr val="tx2">
                    <a:lumMod val="75000"/>
                  </a:schemeClr>
                </a:solidFill>
              </a:rPr>
              <a:t>la piattaforma più colpita è Android;</a:t>
            </a:r>
          </a:p>
          <a:p>
            <a:pPr lvl="0">
              <a:lnSpc>
                <a:spcPct val="150000"/>
              </a:lnSpc>
            </a:pPr>
            <a:r>
              <a:rPr lang="it-IT" dirty="0">
                <a:solidFill>
                  <a:schemeClr val="tx2">
                    <a:lumMod val="75000"/>
                  </a:schemeClr>
                </a:solidFill>
              </a:rPr>
              <a:t>il software corrotto proviene da app store di terze parti;</a:t>
            </a:r>
          </a:p>
          <a:p>
            <a:pPr lvl="0">
              <a:lnSpc>
                <a:spcPct val="150000"/>
              </a:lnSpc>
            </a:pPr>
            <a:r>
              <a:rPr lang="it-IT" dirty="0">
                <a:solidFill>
                  <a:schemeClr val="tx2">
                    <a:lumMod val="75000"/>
                  </a:schemeClr>
                </a:solidFill>
              </a:rPr>
              <a:t>usare sempre i market place ufficiali.</a:t>
            </a:r>
          </a:p>
        </p:txBody>
      </p:sp>
      <p:pic>
        <p:nvPicPr>
          <p:cNvPr id="5" name="Immagine 4">
            <a:extLst>
              <a:ext uri="{FF2B5EF4-FFF2-40B4-BE49-F238E27FC236}">
                <a16:creationId xmlns:a16="http://schemas.microsoft.com/office/drawing/2014/main" id="{8B4A9FE8-C4EF-47C6-BA7A-7EC7332536B9}"/>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407326" y="778217"/>
            <a:ext cx="1553001" cy="1627599"/>
          </a:xfrm>
          <a:prstGeom prst="rect">
            <a:avLst/>
          </a:prstGeom>
        </p:spPr>
      </p:pic>
      <p:pic>
        <p:nvPicPr>
          <p:cNvPr id="9" name="Immagine 8">
            <a:extLst>
              <a:ext uri="{FF2B5EF4-FFF2-40B4-BE49-F238E27FC236}">
                <a16:creationId xmlns:a16="http://schemas.microsoft.com/office/drawing/2014/main" id="{FF49EC4D-219A-4629-BE3F-FDC5D6D5CE58}"/>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953530" y="1083665"/>
            <a:ext cx="449003" cy="451511"/>
          </a:xfrm>
          <a:prstGeom prst="rect">
            <a:avLst/>
          </a:prstGeom>
        </p:spPr>
      </p:pic>
      <p:pic>
        <p:nvPicPr>
          <p:cNvPr id="12" name="Immagine 11">
            <a:extLst>
              <a:ext uri="{FF2B5EF4-FFF2-40B4-BE49-F238E27FC236}">
                <a16:creationId xmlns:a16="http://schemas.microsoft.com/office/drawing/2014/main" id="{7FEA7439-7F91-4680-806F-8E0FD4A2474F}"/>
              </a:ext>
            </a:extLst>
          </p:cNvPr>
          <p:cNvPicPr>
            <a:picLocks noChangeAspect="1"/>
          </p:cNvPicPr>
          <p:nvPr/>
        </p:nvPicPr>
        <p:blipFill>
          <a:blip r:embed="rId10" cstate="hqprint">
            <a:lum bright="70000" contrast="-70000"/>
            <a:extLst>
              <a:ext uri="{28A0092B-C50C-407E-A947-70E740481C1C}">
                <a14:useLocalDpi xmlns:a14="http://schemas.microsoft.com/office/drawing/2010/main" val="0"/>
              </a:ext>
            </a:extLst>
          </a:blip>
          <a:stretch>
            <a:fillRect/>
          </a:stretch>
        </p:blipFill>
        <p:spPr>
          <a:xfrm rot="20885314">
            <a:off x="4290317" y="958472"/>
            <a:ext cx="1505114" cy="1003409"/>
          </a:xfrm>
          <a:prstGeom prst="rect">
            <a:avLst/>
          </a:prstGeom>
        </p:spPr>
      </p:pic>
      <p:pic>
        <p:nvPicPr>
          <p:cNvPr id="31" name="Immagine 30">
            <a:extLst>
              <a:ext uri="{FF2B5EF4-FFF2-40B4-BE49-F238E27FC236}">
                <a16:creationId xmlns:a16="http://schemas.microsoft.com/office/drawing/2014/main" id="{31D45AB9-21E4-47FE-9862-10CBEEA1520E}"/>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3363212" y="1234518"/>
            <a:ext cx="449003" cy="451511"/>
          </a:xfrm>
          <a:prstGeom prst="rect">
            <a:avLst/>
          </a:prstGeom>
        </p:spPr>
      </p:pic>
      <p:pic>
        <p:nvPicPr>
          <p:cNvPr id="35" name="Immagine 34">
            <a:extLst>
              <a:ext uri="{FF2B5EF4-FFF2-40B4-BE49-F238E27FC236}">
                <a16:creationId xmlns:a16="http://schemas.microsoft.com/office/drawing/2014/main" id="{CA2ADE19-4EAB-4D37-8C9A-9C49D84E2976}"/>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rot="20700000">
            <a:off x="4813382" y="1228164"/>
            <a:ext cx="449003" cy="451511"/>
          </a:xfrm>
          <a:prstGeom prst="rect">
            <a:avLst/>
          </a:prstGeom>
        </p:spPr>
      </p:pic>
      <p:sp>
        <p:nvSpPr>
          <p:cNvPr id="37" name="Freccia destra con strisce 36">
            <a:extLst>
              <a:ext uri="{FF2B5EF4-FFF2-40B4-BE49-F238E27FC236}">
                <a16:creationId xmlns:a16="http://schemas.microsoft.com/office/drawing/2014/main" id="{5DF7DC58-F9E8-4BD2-A9FF-8BDC5A6FF12E}"/>
              </a:ext>
            </a:extLst>
          </p:cNvPr>
          <p:cNvSpPr/>
          <p:nvPr/>
        </p:nvSpPr>
        <p:spPr>
          <a:xfrm>
            <a:off x="2206615" y="1479253"/>
            <a:ext cx="686112" cy="400110"/>
          </a:xfrm>
          <a:prstGeom prst="strip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Goccia 37">
            <a:extLst>
              <a:ext uri="{FF2B5EF4-FFF2-40B4-BE49-F238E27FC236}">
                <a16:creationId xmlns:a16="http://schemas.microsoft.com/office/drawing/2014/main" id="{2E74EDF6-1F8D-419A-8D4F-A9E890C7D1B7}"/>
              </a:ext>
            </a:extLst>
          </p:cNvPr>
          <p:cNvSpPr/>
          <p:nvPr/>
        </p:nvSpPr>
        <p:spPr>
          <a:xfrm rot="2700000">
            <a:off x="291270" y="5395017"/>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9" name="Goccia 38">
            <a:extLst>
              <a:ext uri="{FF2B5EF4-FFF2-40B4-BE49-F238E27FC236}">
                <a16:creationId xmlns:a16="http://schemas.microsoft.com/office/drawing/2014/main" id="{675136BC-92B5-4E55-AE11-E3E990C30828}"/>
              </a:ext>
            </a:extLst>
          </p:cNvPr>
          <p:cNvSpPr/>
          <p:nvPr/>
        </p:nvSpPr>
        <p:spPr>
          <a:xfrm rot="2700000">
            <a:off x="283589" y="6226124"/>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40" name="Rettangolo arrotondato 31">
            <a:extLst>
              <a:ext uri="{FF2B5EF4-FFF2-40B4-BE49-F238E27FC236}">
                <a16:creationId xmlns:a16="http://schemas.microsoft.com/office/drawing/2014/main" id="{14445AA6-3B72-4E49-81CE-78A3D914539E}"/>
              </a:ext>
            </a:extLst>
          </p:cNvPr>
          <p:cNvSpPr/>
          <p:nvPr/>
        </p:nvSpPr>
        <p:spPr>
          <a:xfrm>
            <a:off x="1756235" y="538071"/>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2" name="Rettangolo arrotondato 31">
            <a:extLst>
              <a:ext uri="{FF2B5EF4-FFF2-40B4-BE49-F238E27FC236}">
                <a16:creationId xmlns:a16="http://schemas.microsoft.com/office/drawing/2014/main" id="{6B77A7DC-2461-401B-99AE-D9CDB44858CF}"/>
              </a:ext>
            </a:extLst>
          </p:cNvPr>
          <p:cNvSpPr/>
          <p:nvPr/>
        </p:nvSpPr>
        <p:spPr>
          <a:xfrm>
            <a:off x="3983144" y="537590"/>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43" name="Rettangolo arrotondato 31">
            <a:extLst>
              <a:ext uri="{FF2B5EF4-FFF2-40B4-BE49-F238E27FC236}">
                <a16:creationId xmlns:a16="http://schemas.microsoft.com/office/drawing/2014/main" id="{25D540A6-B903-42F4-919F-8DFF15B38432}"/>
              </a:ext>
            </a:extLst>
          </p:cNvPr>
          <p:cNvSpPr/>
          <p:nvPr/>
        </p:nvSpPr>
        <p:spPr>
          <a:xfrm>
            <a:off x="61459" y="3189342"/>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44" name="Rettangolo arrotondato 31">
            <a:extLst>
              <a:ext uri="{FF2B5EF4-FFF2-40B4-BE49-F238E27FC236}">
                <a16:creationId xmlns:a16="http://schemas.microsoft.com/office/drawing/2014/main" id="{C908EABF-6C40-4D02-9E9E-A9965997526B}"/>
              </a:ext>
            </a:extLst>
          </p:cNvPr>
          <p:cNvSpPr/>
          <p:nvPr/>
        </p:nvSpPr>
        <p:spPr>
          <a:xfrm>
            <a:off x="4299498" y="3835885"/>
            <a:ext cx="926205" cy="46670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4-8</a:t>
            </a:r>
          </a:p>
        </p:txBody>
      </p:sp>
    </p:spTree>
    <p:extLst>
      <p:ext uri="{BB962C8B-B14F-4D97-AF65-F5344CB8AC3E}">
        <p14:creationId xmlns:p14="http://schemas.microsoft.com/office/powerpoint/2010/main" val="3031426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Gli app store 1/2</a:t>
            </a: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8</a:t>
            </a:r>
          </a:p>
        </p:txBody>
      </p:sp>
      <p:sp>
        <p:nvSpPr>
          <p:cNvPr id="70" name="Segnaposto testo 7">
            <a:extLst>
              <a:ext uri="{FF2B5EF4-FFF2-40B4-BE49-F238E27FC236}">
                <a16:creationId xmlns:a16="http://schemas.microsoft.com/office/drawing/2014/main" id="{2036D021-4959-410B-9EA9-F240321A8817}"/>
              </a:ext>
            </a:extLst>
          </p:cNvPr>
          <p:cNvSpPr txBox="1">
            <a:spLocks/>
          </p:cNvSpPr>
          <p:nvPr/>
        </p:nvSpPr>
        <p:spPr>
          <a:xfrm>
            <a:off x="6369170" y="3311011"/>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a:t>Descrizione Scenario 01</a:t>
            </a:r>
          </a:p>
          <a:p>
            <a:r>
              <a:rPr lang="it-IT" sz="1600"/>
              <a:t>….</a:t>
            </a:r>
          </a:p>
          <a:p>
            <a:endParaRPr lang="it-IT" sz="1600" dirty="0"/>
          </a:p>
        </p:txBody>
      </p:sp>
      <p:sp>
        <p:nvSpPr>
          <p:cNvPr id="71" name="Segnaposto testo 7">
            <a:extLst>
              <a:ext uri="{FF2B5EF4-FFF2-40B4-BE49-F238E27FC236}">
                <a16:creationId xmlns:a16="http://schemas.microsoft.com/office/drawing/2014/main" id="{88167B35-4AA4-42ED-B6F5-DBC0F1E2893C}"/>
              </a:ext>
            </a:extLst>
          </p:cNvPr>
          <p:cNvSpPr txBox="1">
            <a:spLocks/>
          </p:cNvSpPr>
          <p:nvPr/>
        </p:nvSpPr>
        <p:spPr>
          <a:xfrm>
            <a:off x="9466053" y="3311011"/>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a:t>Descrizione Scenario 02</a:t>
            </a:r>
          </a:p>
          <a:p>
            <a:r>
              <a:rPr lang="it-IT" sz="1600" dirty="0"/>
              <a:t>….</a:t>
            </a:r>
          </a:p>
          <a:p>
            <a:endParaRPr lang="it-IT" sz="1600" dirty="0"/>
          </a:p>
        </p:txBody>
      </p:sp>
      <p:sp>
        <p:nvSpPr>
          <p:cNvPr id="18" name="Documento 17">
            <a:extLst>
              <a:ext uri="{FF2B5EF4-FFF2-40B4-BE49-F238E27FC236}">
                <a16:creationId xmlns:a16="http://schemas.microsoft.com/office/drawing/2014/main" id="{91533276-59B9-4178-88EF-417434897E71}"/>
              </a:ext>
            </a:extLst>
          </p:cNvPr>
          <p:cNvSpPr/>
          <p:nvPr/>
        </p:nvSpPr>
        <p:spPr>
          <a:xfrm rot="10800000">
            <a:off x="0" y="3159065"/>
            <a:ext cx="6369170" cy="3698935"/>
          </a:xfrm>
          <a:prstGeom prst="flowChartDocument">
            <a:avLst/>
          </a:prstGeom>
          <a:blipFill dpi="0" rotWithShape="0">
            <a:blip r:embed="rId3">
              <a:alphaModFix amt="9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Documento 22">
            <a:extLst>
              <a:ext uri="{FF2B5EF4-FFF2-40B4-BE49-F238E27FC236}">
                <a16:creationId xmlns:a16="http://schemas.microsoft.com/office/drawing/2014/main" id="{C5C371FA-CC62-46FE-B661-19ACE04BA40D}"/>
              </a:ext>
            </a:extLst>
          </p:cNvPr>
          <p:cNvSpPr/>
          <p:nvPr/>
        </p:nvSpPr>
        <p:spPr>
          <a:xfrm>
            <a:off x="6369170" y="470180"/>
            <a:ext cx="5822830" cy="3775816"/>
          </a:xfrm>
          <a:prstGeom prst="flowChartDocument">
            <a:avLst/>
          </a:prstGeom>
          <a:blipFill>
            <a:blip r:embed="rId4">
              <a:alphaModFix amt="99000"/>
            </a:blip>
            <a:stretch>
              <a:fillRect t="-19716" b="197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endParaRPr lang="it-IT" dirty="0">
              <a:solidFill>
                <a:schemeClr val="tx2">
                  <a:lumMod val="75000"/>
                </a:schemeClr>
              </a:solidFill>
            </a:endParaRPr>
          </a:p>
        </p:txBody>
      </p:sp>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6369170" y="2554095"/>
            <a:ext cx="5822830" cy="4307583"/>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28" name="CasellaDiTesto 27">
            <a:extLst>
              <a:ext uri="{FF2B5EF4-FFF2-40B4-BE49-F238E27FC236}">
                <a16:creationId xmlns:a16="http://schemas.microsoft.com/office/drawing/2014/main" id="{FA93332E-8997-4350-84B6-79751EB92377}"/>
              </a:ext>
            </a:extLst>
          </p:cNvPr>
          <p:cNvSpPr txBox="1"/>
          <p:nvPr/>
        </p:nvSpPr>
        <p:spPr>
          <a:xfrm>
            <a:off x="133462" y="916295"/>
            <a:ext cx="6191220" cy="400110"/>
          </a:xfrm>
          <a:prstGeom prst="rect">
            <a:avLst/>
          </a:prstGeom>
          <a:noFill/>
        </p:spPr>
        <p:txBody>
          <a:bodyPr wrap="square" rtlCol="0">
            <a:spAutoFit/>
          </a:bodyPr>
          <a:lstStyle/>
          <a:p>
            <a:pPr lvl="0">
              <a:lnSpc>
                <a:spcPts val="2400"/>
              </a:lnSpc>
              <a:spcBef>
                <a:spcPts val="1000"/>
              </a:spcBef>
              <a:defRPr/>
            </a:pPr>
            <a:r>
              <a:rPr lang="it-IT" sz="2000" b="1" dirty="0">
                <a:latin typeface="Tempus Sans ITC" panose="04020404030D07020202" pitchFamily="82" charset="0"/>
                <a:cs typeface="Gisha" panose="020B0502040204020203" pitchFamily="34" charset="-79"/>
              </a:rPr>
              <a:t>Rimuove le restrizioni software imposte dai produttori </a:t>
            </a:r>
          </a:p>
        </p:txBody>
      </p:sp>
      <p:sp>
        <p:nvSpPr>
          <p:cNvPr id="31" name="Rettangolo 30">
            <a:extLst>
              <a:ext uri="{FF2B5EF4-FFF2-40B4-BE49-F238E27FC236}">
                <a16:creationId xmlns:a16="http://schemas.microsoft.com/office/drawing/2014/main" id="{33B199EA-633B-400D-9ECA-5D932403266F}"/>
              </a:ext>
            </a:extLst>
          </p:cNvPr>
          <p:cNvSpPr/>
          <p:nvPr/>
        </p:nvSpPr>
        <p:spPr>
          <a:xfrm>
            <a:off x="-3769936" y="-6700"/>
            <a:ext cx="3769936" cy="6618874"/>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rPr>
              <a:t>img1</a:t>
            </a:r>
          </a:p>
          <a:p>
            <a:r>
              <a:rPr lang="it-IT" sz="1600" dirty="0">
                <a:solidFill>
                  <a:schemeClr val="bg2">
                    <a:lumMod val="75000"/>
                  </a:schemeClr>
                </a:solidFill>
                <a:hlinkClick r:id="rId5"/>
              </a:rPr>
              <a:t>https://pixabay.com/it/app-store-iphone-archivio-apps-1174440/</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img2</a:t>
            </a:r>
          </a:p>
          <a:p>
            <a:r>
              <a:rPr lang="it-IT" sz="1600" dirty="0">
                <a:solidFill>
                  <a:schemeClr val="bg2">
                    <a:lumMod val="75000"/>
                  </a:schemeClr>
                </a:solidFill>
                <a:hlinkClick r:id="rId6"/>
              </a:rPr>
              <a:t>https://pixabay.com/it/lucchetto-chiave-blocco-sicurezza-3658577/</a:t>
            </a:r>
            <a:endParaRPr lang="it-IT" sz="1600" dirty="0">
              <a:solidFill>
                <a:schemeClr val="bg2">
                  <a:lumMod val="75000"/>
                </a:schemeClr>
              </a:solidFill>
            </a:endParaRPr>
          </a:p>
          <a:p>
            <a:endParaRPr lang="it-IT" sz="1600" dirty="0">
              <a:solidFill>
                <a:schemeClr val="bg2">
                  <a:lumMod val="75000"/>
                </a:schemeClr>
              </a:solidFill>
            </a:endParaRPr>
          </a:p>
          <a:p>
            <a:endParaRPr lang="it-IT" sz="1600" dirty="0">
              <a:solidFill>
                <a:schemeClr val="bg2">
                  <a:lumMod val="75000"/>
                </a:schemeClr>
              </a:solidFill>
            </a:endParaRPr>
          </a:p>
        </p:txBody>
      </p:sp>
      <p:sp>
        <p:nvSpPr>
          <p:cNvPr id="29" name="Documento 28">
            <a:extLst>
              <a:ext uri="{FF2B5EF4-FFF2-40B4-BE49-F238E27FC236}">
                <a16:creationId xmlns:a16="http://schemas.microsoft.com/office/drawing/2014/main" id="{85B953E9-33B9-4168-9DEC-F155315702CB}"/>
              </a:ext>
            </a:extLst>
          </p:cNvPr>
          <p:cNvSpPr/>
          <p:nvPr/>
        </p:nvSpPr>
        <p:spPr>
          <a:xfrm>
            <a:off x="133462" y="1980515"/>
            <a:ext cx="6102245" cy="1023742"/>
          </a:xfrm>
          <a:prstGeom prst="flowChartDocumen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nSpc>
                <a:spcPct val="150000"/>
              </a:lnSpc>
            </a:pPr>
            <a:r>
              <a:rPr lang="it-IT" dirty="0">
                <a:solidFill>
                  <a:schemeClr val="tx2">
                    <a:lumMod val="75000"/>
                  </a:schemeClr>
                </a:solidFill>
              </a:rPr>
              <a:t>È una pratica per poter </a:t>
            </a:r>
            <a:r>
              <a:rPr lang="it-IT" dirty="0" smtClean="0">
                <a:solidFill>
                  <a:schemeClr val="tx2">
                    <a:lumMod val="75000"/>
                  </a:schemeClr>
                </a:solidFill>
              </a:rPr>
              <a:t>installare </a:t>
            </a:r>
            <a:r>
              <a:rPr lang="it-IT" dirty="0">
                <a:solidFill>
                  <a:schemeClr val="tx2">
                    <a:lumMod val="75000"/>
                  </a:schemeClr>
                </a:solidFill>
              </a:rPr>
              <a:t>software di terze parti.</a:t>
            </a:r>
          </a:p>
          <a:p>
            <a:pPr lvl="0">
              <a:lnSpc>
                <a:spcPct val="150000"/>
              </a:lnSpc>
            </a:pPr>
            <a:endParaRPr lang="it-IT" dirty="0">
              <a:solidFill>
                <a:schemeClr val="tx2">
                  <a:lumMod val="75000"/>
                </a:schemeClr>
              </a:solidFill>
            </a:endParaRPr>
          </a:p>
          <a:p>
            <a:pPr lvl="0">
              <a:lnSpc>
                <a:spcPct val="150000"/>
              </a:lnSpc>
            </a:pPr>
            <a:r>
              <a:rPr lang="it-IT" dirty="0">
                <a:solidFill>
                  <a:schemeClr val="tx2">
                    <a:lumMod val="75000"/>
                  </a:schemeClr>
                </a:solidFill>
              </a:rPr>
              <a:t>L'utilizzo di dispositivi manomessi aumenta il rischio di un attacco malware.</a:t>
            </a:r>
          </a:p>
        </p:txBody>
      </p:sp>
      <p:sp>
        <p:nvSpPr>
          <p:cNvPr id="45" name="Documento 44">
            <a:extLst>
              <a:ext uri="{FF2B5EF4-FFF2-40B4-BE49-F238E27FC236}">
                <a16:creationId xmlns:a16="http://schemas.microsoft.com/office/drawing/2014/main" id="{4EF88340-AAD5-4C29-B1BA-688EB1C42CCA}"/>
              </a:ext>
            </a:extLst>
          </p:cNvPr>
          <p:cNvSpPr/>
          <p:nvPr/>
        </p:nvSpPr>
        <p:spPr>
          <a:xfrm>
            <a:off x="6469873" y="5002912"/>
            <a:ext cx="5660608" cy="1023742"/>
          </a:xfrm>
          <a:prstGeom prst="flowChartDocumen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nSpc>
                <a:spcPct val="150000"/>
              </a:lnSpc>
            </a:pPr>
            <a:r>
              <a:rPr lang="it-IT" dirty="0">
                <a:solidFill>
                  <a:schemeClr val="tx2">
                    <a:lumMod val="75000"/>
                  </a:schemeClr>
                </a:solidFill>
              </a:rPr>
              <a:t>Aggiornamento costante del sistema operativo e delle app installate, con le nuove versioni rilasciate dai produttori ufficiali.</a:t>
            </a:r>
          </a:p>
        </p:txBody>
      </p:sp>
      <p:sp>
        <p:nvSpPr>
          <p:cNvPr id="47" name="CasellaDiTesto 46">
            <a:extLst>
              <a:ext uri="{FF2B5EF4-FFF2-40B4-BE49-F238E27FC236}">
                <a16:creationId xmlns:a16="http://schemas.microsoft.com/office/drawing/2014/main" id="{63E14E86-7815-463A-8C01-5AA29D9D0AFA}"/>
              </a:ext>
            </a:extLst>
          </p:cNvPr>
          <p:cNvSpPr txBox="1"/>
          <p:nvPr/>
        </p:nvSpPr>
        <p:spPr>
          <a:xfrm>
            <a:off x="6531392" y="4017360"/>
            <a:ext cx="4550690" cy="400110"/>
          </a:xfrm>
          <a:prstGeom prst="rect">
            <a:avLst/>
          </a:prstGeom>
          <a:noFill/>
        </p:spPr>
        <p:txBody>
          <a:bodyPr wrap="square" rtlCol="0">
            <a:spAutoFit/>
          </a:bodyPr>
          <a:lstStyle/>
          <a:p>
            <a:pPr lvl="0">
              <a:spcBef>
                <a:spcPts val="1000"/>
              </a:spcBef>
              <a:defRPr/>
            </a:pPr>
            <a:r>
              <a:rPr lang="it-IT" sz="2000" b="1" dirty="0">
                <a:latin typeface="Tempus Sans ITC" panose="04020404030D07020202" pitchFamily="82" charset="0"/>
                <a:cs typeface="Gisha" panose="020B0502040204020203" pitchFamily="34" charset="-79"/>
              </a:rPr>
              <a:t>La miglior forma di protezione </a:t>
            </a:r>
          </a:p>
        </p:txBody>
      </p:sp>
      <p:sp>
        <p:nvSpPr>
          <p:cNvPr id="22" name="Rettangolo arrotondato 31">
            <a:extLst>
              <a:ext uri="{FF2B5EF4-FFF2-40B4-BE49-F238E27FC236}">
                <a16:creationId xmlns:a16="http://schemas.microsoft.com/office/drawing/2014/main" id="{4DCD55EE-851B-48D8-AFDE-AAADFCE5A812}"/>
              </a:ext>
            </a:extLst>
          </p:cNvPr>
          <p:cNvSpPr/>
          <p:nvPr/>
        </p:nvSpPr>
        <p:spPr>
          <a:xfrm>
            <a:off x="4392398" y="565614"/>
            <a:ext cx="841606" cy="39174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1-3</a:t>
            </a:r>
          </a:p>
        </p:txBody>
      </p:sp>
      <p:sp>
        <p:nvSpPr>
          <p:cNvPr id="25" name="Triangolo isoscele 24">
            <a:extLst>
              <a:ext uri="{FF2B5EF4-FFF2-40B4-BE49-F238E27FC236}">
                <a16:creationId xmlns:a16="http://schemas.microsoft.com/office/drawing/2014/main" id="{5D1D8A1D-2384-467B-8E6D-E4975925D945}"/>
              </a:ext>
            </a:extLst>
          </p:cNvPr>
          <p:cNvSpPr/>
          <p:nvPr/>
        </p:nvSpPr>
        <p:spPr>
          <a:xfrm rot="10800000">
            <a:off x="2780229" y="2152936"/>
            <a:ext cx="679183" cy="252336"/>
          </a:xfrm>
          <a:prstGeom prst="triangle">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75BDA9C1-532F-482F-89AA-63F7F04EEEAF}"/>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0475269" y="3518188"/>
            <a:ext cx="1082925" cy="998343"/>
          </a:xfrm>
          <a:prstGeom prst="rect">
            <a:avLst/>
          </a:prstGeom>
        </p:spPr>
      </p:pic>
      <p:sp>
        <p:nvSpPr>
          <p:cNvPr id="26" name="Rettangolo arrotondato 31">
            <a:extLst>
              <a:ext uri="{FF2B5EF4-FFF2-40B4-BE49-F238E27FC236}">
                <a16:creationId xmlns:a16="http://schemas.microsoft.com/office/drawing/2014/main" id="{4EEFA102-4915-49A1-B9A1-7A55328466FF}"/>
              </a:ext>
            </a:extLst>
          </p:cNvPr>
          <p:cNvSpPr/>
          <p:nvPr/>
        </p:nvSpPr>
        <p:spPr>
          <a:xfrm>
            <a:off x="9129055" y="3322315"/>
            <a:ext cx="841606" cy="39174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4-5</a:t>
            </a:r>
          </a:p>
        </p:txBody>
      </p:sp>
    </p:spTree>
    <p:extLst>
      <p:ext uri="{BB962C8B-B14F-4D97-AF65-F5344CB8AC3E}">
        <p14:creationId xmlns:p14="http://schemas.microsoft.com/office/powerpoint/2010/main" val="14956126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Ion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e">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1_Ione">
  <a:themeElements>
    <a:clrScheme name="Ion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e">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7396</TotalTime>
  <Words>3098</Words>
  <Application>Microsoft Office PowerPoint</Application>
  <PresentationFormat>Widescreen</PresentationFormat>
  <Paragraphs>382</Paragraphs>
  <Slides>14</Slides>
  <Notes>14</Notes>
  <HiddenSlides>0</HiddenSlides>
  <MMClips>0</MMClips>
  <ScaleCrop>false</ScaleCrop>
  <HeadingPairs>
    <vt:vector size="6" baseType="variant">
      <vt:variant>
        <vt:lpstr>Caratteri utilizzati</vt:lpstr>
      </vt:variant>
      <vt:variant>
        <vt:i4>12</vt:i4>
      </vt:variant>
      <vt:variant>
        <vt:lpstr>Tema</vt:lpstr>
      </vt:variant>
      <vt:variant>
        <vt:i4>2</vt:i4>
      </vt:variant>
      <vt:variant>
        <vt:lpstr>Titoli diapositive</vt:lpstr>
      </vt:variant>
      <vt:variant>
        <vt:i4>14</vt:i4>
      </vt:variant>
    </vt:vector>
  </HeadingPairs>
  <TitlesOfParts>
    <vt:vector size="28" baseType="lpstr">
      <vt:lpstr>Arial</vt:lpstr>
      <vt:lpstr>Articulate</vt:lpstr>
      <vt:lpstr>Articulate Light</vt:lpstr>
      <vt:lpstr>Bahnschrift</vt:lpstr>
      <vt:lpstr>Calibri</vt:lpstr>
      <vt:lpstr>Century Gothic</vt:lpstr>
      <vt:lpstr>Georgia</vt:lpstr>
      <vt:lpstr>Gisha</vt:lpstr>
      <vt:lpstr>Microsoft Yi Baiti</vt:lpstr>
      <vt:lpstr>Tempus Sans ITC</vt:lpstr>
      <vt:lpstr>Times New Roman</vt:lpstr>
      <vt:lpstr>Wingdings 3</vt:lpstr>
      <vt:lpstr>Ione</vt:lpstr>
      <vt:lpstr>1_Ione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Valentina</dc:creator>
  <cp:lastModifiedBy>emessore</cp:lastModifiedBy>
  <cp:revision>598</cp:revision>
  <dcterms:created xsi:type="dcterms:W3CDTF">2018-07-03T17:42:04Z</dcterms:created>
  <dcterms:modified xsi:type="dcterms:W3CDTF">2018-09-20T09:54:03Z</dcterms:modified>
</cp:coreProperties>
</file>