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 id="2147483760" r:id="rId2"/>
  </p:sldMasterIdLst>
  <p:notesMasterIdLst>
    <p:notesMasterId r:id="rId18"/>
  </p:notesMasterIdLst>
  <p:sldIdLst>
    <p:sldId id="292" r:id="rId3"/>
    <p:sldId id="260" r:id="rId4"/>
    <p:sldId id="267" r:id="rId5"/>
    <p:sldId id="273" r:id="rId6"/>
    <p:sldId id="329" r:id="rId7"/>
    <p:sldId id="289" r:id="rId8"/>
    <p:sldId id="317" r:id="rId9"/>
    <p:sldId id="328" r:id="rId10"/>
    <p:sldId id="330" r:id="rId11"/>
    <p:sldId id="331" r:id="rId12"/>
    <p:sldId id="327" r:id="rId13"/>
    <p:sldId id="332" r:id="rId14"/>
    <p:sldId id="333" r:id="rId15"/>
    <p:sldId id="288"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zione predefinita" id="{A095841E-D85F-4270-9AED-1E8BB901949A}">
          <p14:sldIdLst>
            <p14:sldId id="292"/>
            <p14:sldId id="260"/>
            <p14:sldId id="267"/>
            <p14:sldId id="273"/>
            <p14:sldId id="329"/>
            <p14:sldId id="289"/>
            <p14:sldId id="317"/>
            <p14:sldId id="328"/>
            <p14:sldId id="330"/>
            <p14:sldId id="331"/>
            <p14:sldId id="327"/>
            <p14:sldId id="332"/>
            <p14:sldId id="333"/>
          </p14:sldIdLst>
        </p14:section>
        <p14:section name="Sezione senza titolo" id="{0A765230-CE5E-414F-953B-91EFAFE17D7D}">
          <p14:sldIdLst>
            <p14:sldId id="288"/>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6B6F"/>
    <a:srgbClr val="B01513"/>
    <a:srgbClr val="E6B729"/>
    <a:srgbClr val="B68E15"/>
    <a:srgbClr val="262626"/>
    <a:srgbClr val="CE3A1C"/>
    <a:srgbClr val="EDED1F"/>
    <a:srgbClr val="F4A16F"/>
    <a:srgbClr val="757575"/>
    <a:srgbClr val="A6CD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46466" autoAdjust="0"/>
  </p:normalViewPr>
  <p:slideViewPr>
    <p:cSldViewPr snapToGrid="0">
      <p:cViewPr varScale="1">
        <p:scale>
          <a:sx n="32" d="100"/>
          <a:sy n="32" d="100"/>
        </p:scale>
        <p:origin x="194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8A6058-E8ED-4072-A8C8-7433F3504CAB}" type="datetimeFigureOut">
              <a:rPr lang="it-IT" smtClean="0"/>
              <a:t>01/10/2018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6BEB06-CD59-4FDF-9C41-A98B09EE3869}" type="slidenum">
              <a:rPr lang="it-IT" smtClean="0"/>
              <a:t>‹N›</a:t>
            </a:fld>
            <a:endParaRPr lang="it-IT"/>
          </a:p>
        </p:txBody>
      </p:sp>
    </p:spTree>
    <p:extLst>
      <p:ext uri="{BB962C8B-B14F-4D97-AF65-F5344CB8AC3E}">
        <p14:creationId xmlns:p14="http://schemas.microsoft.com/office/powerpoint/2010/main" val="64427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98815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lgn="just">
              <a:lnSpc>
                <a:spcPct val="120000"/>
              </a:lnSpc>
              <a:buFont typeface="+mj-lt"/>
              <a:buAutoNum type="arabicPeriod" startAt="10"/>
              <a:defRPr/>
            </a:pPr>
            <a:r>
              <a:rPr lang="it-IT" sz="1200" dirty="0"/>
              <a:t>Come per gli altri oggetti di valore, è importante inoltre non lasciare il proprio laptop o il tablet incustoditi in una sala conferenze o in un bar. </a:t>
            </a:r>
          </a:p>
          <a:p>
            <a:pPr marL="228600" indent="-228600" algn="just">
              <a:lnSpc>
                <a:spcPct val="120000"/>
              </a:lnSpc>
              <a:buFont typeface="+mj-lt"/>
              <a:buAutoNum type="arabicPeriod" startAt="10"/>
              <a:defRPr/>
            </a:pPr>
            <a:r>
              <a:rPr lang="it-IT" sz="1200" dirty="0"/>
              <a:t>Ambienti di questo tipo creano infatti le occasioni ideali per i malintenzionati che vogliono rubare i nostri dispositivi. </a:t>
            </a:r>
          </a:p>
          <a:p>
            <a:pPr marL="228600" indent="-228600" algn="just">
              <a:lnSpc>
                <a:spcPct val="120000"/>
              </a:lnSpc>
              <a:buFont typeface="+mj-lt"/>
              <a:buAutoNum type="arabicPeriod" startAt="10"/>
              <a:defRPr/>
            </a:pPr>
            <a:r>
              <a:rPr lang="it-IT" sz="1200" dirty="0"/>
              <a:t>Quando dobbiamo utilizzare i nostri device in questi luoghi pubblici, ricordiamoci sempre di utilizzare un cavo di sicurezza, in modo da scoraggiare possibili malintenzionati.</a:t>
            </a:r>
          </a:p>
          <a:p>
            <a:pPr marL="228600" marR="0" lvl="0" indent="-228600" algn="just" defTabSz="914400" rtl="0" eaLnBrk="1" fontAlgn="auto" latinLnBrk="0" hangingPunct="1">
              <a:lnSpc>
                <a:spcPct val="120000"/>
              </a:lnSpc>
              <a:spcBef>
                <a:spcPts val="0"/>
              </a:spcBef>
              <a:spcAft>
                <a:spcPts val="0"/>
              </a:spcAft>
              <a:buClrTx/>
              <a:buSzTx/>
              <a:buFont typeface="+mj-lt"/>
              <a:buAutoNum type="arabicPeriod" startAt="10"/>
              <a:tabLst/>
              <a:defRPr/>
            </a:pPr>
            <a:r>
              <a:rPr lang="it-IT" sz="1200" dirty="0"/>
              <a:t>Gli hotel sono un altro luogo pericoloso </a:t>
            </a:r>
          </a:p>
          <a:p>
            <a:pPr marL="228600" marR="0" lvl="0" indent="-228600" algn="just" defTabSz="914400" rtl="0" eaLnBrk="1" fontAlgn="auto" latinLnBrk="0" hangingPunct="1">
              <a:lnSpc>
                <a:spcPct val="120000"/>
              </a:lnSpc>
              <a:spcBef>
                <a:spcPts val="0"/>
              </a:spcBef>
              <a:spcAft>
                <a:spcPts val="0"/>
              </a:spcAft>
              <a:buClrTx/>
              <a:buSzTx/>
              <a:buFont typeface="+mj-lt"/>
              <a:buAutoNum type="arabicPeriod" startAt="10"/>
              <a:tabLst/>
              <a:defRPr/>
            </a:pPr>
            <a:r>
              <a:rPr lang="it-IT" sz="1200" dirty="0"/>
              <a:t>dove avvengono furti, sebbene le camere offrano casseforti a protezione degli oggetti di valore. </a:t>
            </a:r>
          </a:p>
          <a:p>
            <a:pPr marL="228600" marR="0" lvl="0" indent="-228600" algn="just" defTabSz="914400" rtl="0" eaLnBrk="1" fontAlgn="auto" latinLnBrk="0" hangingPunct="1">
              <a:lnSpc>
                <a:spcPct val="120000"/>
              </a:lnSpc>
              <a:spcBef>
                <a:spcPts val="0"/>
              </a:spcBef>
              <a:spcAft>
                <a:spcPts val="0"/>
              </a:spcAft>
              <a:buClrTx/>
              <a:buSzTx/>
              <a:buFont typeface="+mj-lt"/>
              <a:buAutoNum type="arabicPeriod" startAt="10"/>
              <a:tabLst/>
              <a:defRPr/>
            </a:pPr>
            <a:r>
              <a:rPr lang="it-IT" sz="1200" dirty="0"/>
              <a:t>Tuttavia, anche in presenza di questi dispositivi di sicurezza, le loro serrature elettroniche possono essere facilmente aperte, anche in assenza del codice o della chiave master.</a:t>
            </a:r>
          </a:p>
          <a:p>
            <a:pPr marL="228600" marR="0" lvl="0" indent="-228600" algn="just" defTabSz="914400" rtl="0" eaLnBrk="1" fontAlgn="auto" latinLnBrk="0" hangingPunct="1">
              <a:lnSpc>
                <a:spcPct val="120000"/>
              </a:lnSpc>
              <a:spcBef>
                <a:spcPts val="0"/>
              </a:spcBef>
              <a:spcAft>
                <a:spcPts val="0"/>
              </a:spcAft>
              <a:buClrTx/>
              <a:buSzTx/>
              <a:buFont typeface="+mj-lt"/>
              <a:buAutoNum type="arabicPeriod" startAt="10"/>
              <a:tabLst/>
              <a:defRPr/>
            </a:pPr>
            <a:endParaRPr lang="it-IT" sz="1200" dirty="0"/>
          </a:p>
          <a:p>
            <a:pPr marL="0" marR="0" lvl="0" indent="0" algn="just" defTabSz="914400" rtl="0" eaLnBrk="1" fontAlgn="auto" latinLnBrk="0" hangingPunct="1">
              <a:lnSpc>
                <a:spcPct val="120000"/>
              </a:lnSpc>
              <a:spcBef>
                <a:spcPts val="0"/>
              </a:spcBef>
              <a:spcAft>
                <a:spcPts val="0"/>
              </a:spcAft>
              <a:buClrTx/>
              <a:buSzTx/>
              <a:buFont typeface="+mj-lt"/>
              <a:buNone/>
              <a:tabLst/>
              <a:defRPr/>
            </a:pPr>
            <a:r>
              <a:rPr lang="it-IT" sz="1200" dirty="0"/>
              <a:t>Popup</a:t>
            </a:r>
          </a:p>
          <a:p>
            <a:pPr marL="0" marR="0" lvl="0" indent="0" algn="just" defTabSz="914400" rtl="0" eaLnBrk="1" fontAlgn="auto" latinLnBrk="0" hangingPunct="1">
              <a:lnSpc>
                <a:spcPct val="120000"/>
              </a:lnSpc>
              <a:spcBef>
                <a:spcPts val="0"/>
              </a:spcBef>
              <a:spcAft>
                <a:spcPts val="0"/>
              </a:spcAft>
              <a:buClrTx/>
              <a:buSzTx/>
              <a:buFont typeface="+mj-lt"/>
              <a:buNone/>
              <a:tabLst/>
              <a:defRPr/>
            </a:pPr>
            <a:r>
              <a:rPr lang="it-IT" sz="1200" b="1" dirty="0"/>
              <a:t>Pericoli nell’utilizzo dei computer pubblici</a:t>
            </a:r>
          </a:p>
          <a:p>
            <a:pPr marL="0" indent="0" algn="just">
              <a:lnSpc>
                <a:spcPct val="120000"/>
              </a:lnSpc>
              <a:buFont typeface="+mj-lt"/>
              <a:buNone/>
              <a:defRPr/>
            </a:pPr>
            <a:r>
              <a:rPr lang="it-IT" sz="1200" dirty="0"/>
              <a:t>Utilizziamo sempre le dovute precauzioni quando utilizziamo dei computer fissi pubblici, presenti ad esempio all'interno dei centri congressi o negli hotel. </a:t>
            </a:r>
          </a:p>
          <a:p>
            <a:pPr marL="0" indent="0" algn="just">
              <a:lnSpc>
                <a:spcPct val="120000"/>
              </a:lnSpc>
              <a:buFont typeface="+mj-lt"/>
              <a:buNone/>
              <a:defRPr/>
            </a:pPr>
            <a:r>
              <a:rPr lang="it-IT" sz="1200" dirty="0"/>
              <a:t>Se configurati in maniera impropria, il traffico potrebbe essere facilmente visibile agli altri ospiti dell'hotel o ai dipendenti della struttura che monitorano la connessione. Non solo: particolarmente diffusi sono anche i </a:t>
            </a:r>
            <a:r>
              <a:rPr lang="it-IT" sz="1200" dirty="0" err="1"/>
              <a:t>keylogger</a:t>
            </a:r>
            <a:r>
              <a:rPr lang="it-IT" sz="1200" dirty="0"/>
              <a:t>, ossia software che registrano ogni tasto digitato sulla tastiera di un computer. </a:t>
            </a:r>
          </a:p>
          <a:p>
            <a:pPr marL="0" indent="0" algn="just">
              <a:lnSpc>
                <a:spcPct val="120000"/>
              </a:lnSpc>
              <a:buFont typeface="+mj-lt"/>
              <a:buNone/>
              <a:defRPr/>
            </a:pPr>
            <a:r>
              <a:rPr lang="it-IT" sz="1200" dirty="0"/>
              <a:t>Con questo software installato, un criminale può acquisire le nostre credenziali di posta elettronica o qualsiasi altra informazione il malcapitato digiti sulla tastiera. </a:t>
            </a:r>
          </a:p>
          <a:p>
            <a:pPr marL="0" indent="0" algn="just">
              <a:lnSpc>
                <a:spcPct val="120000"/>
              </a:lnSpc>
              <a:buFont typeface="+mj-lt"/>
              <a:buNone/>
              <a:defRPr/>
            </a:pPr>
            <a:r>
              <a:rPr lang="it-IT" sz="1200" dirty="0"/>
              <a:t>Ecco perché utilizzare dispositivi accessibili al pubblico per inserire credenziali, inviare o modificare documenti e informazioni sensibili può essere pericoloso.</a:t>
            </a:r>
          </a:p>
          <a:p>
            <a:pPr marL="0" marR="0" lvl="0" indent="0" algn="just" defTabSz="914400" rtl="0" eaLnBrk="1" fontAlgn="auto" latinLnBrk="0" hangingPunct="1">
              <a:lnSpc>
                <a:spcPct val="120000"/>
              </a:lnSpc>
              <a:spcBef>
                <a:spcPts val="0"/>
              </a:spcBef>
              <a:spcAft>
                <a:spcPts val="0"/>
              </a:spcAft>
              <a:buClrTx/>
              <a:buSzTx/>
              <a:buFont typeface="+mj-lt"/>
              <a:buNone/>
              <a:tabLst/>
              <a:defRPr/>
            </a:pPr>
            <a:endParaRPr lang="it-IT" sz="1200" dirty="0"/>
          </a:p>
          <a:p>
            <a:pPr marL="228600" indent="-228600" algn="just">
              <a:lnSpc>
                <a:spcPct val="120000"/>
              </a:lnSpc>
              <a:buFont typeface="+mj-lt"/>
              <a:buAutoNum type="arabicPeriod" startAt="10"/>
              <a:defRPr/>
            </a:pPr>
            <a:endParaRPr lang="it-IT" sz="1200" dirty="0"/>
          </a:p>
          <a:p>
            <a:endParaRPr lang="it-IT"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t>10</a:t>
            </a:fld>
            <a:endParaRPr lang="it-IT"/>
          </a:p>
        </p:txBody>
      </p:sp>
    </p:spTree>
    <p:extLst>
      <p:ext uri="{BB962C8B-B14F-4D97-AF65-F5344CB8AC3E}">
        <p14:creationId xmlns:p14="http://schemas.microsoft.com/office/powerpoint/2010/main" val="3479078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lgn="just">
              <a:lnSpc>
                <a:spcPct val="120000"/>
              </a:lnSpc>
              <a:buFont typeface="+mj-lt"/>
              <a:buAutoNum type="arabicPeriod"/>
              <a:defRPr/>
            </a:pPr>
            <a:r>
              <a:rPr lang="it-IT" sz="1200" dirty="0"/>
              <a:t>Se il dispositivo mobile viene rubato o smarrito, </a:t>
            </a:r>
          </a:p>
          <a:p>
            <a:pPr marL="228600" indent="-228600" algn="just">
              <a:lnSpc>
                <a:spcPct val="120000"/>
              </a:lnSpc>
              <a:buFont typeface="+mj-lt"/>
              <a:buAutoNum type="arabicPeriod"/>
              <a:defRPr/>
            </a:pPr>
            <a:r>
              <a:rPr lang="it-IT" sz="1200" dirty="0"/>
              <a:t>è possibile attivare servizi di ricerca del dispositivo presenti all'interno dei vari sistemi operativi.</a:t>
            </a:r>
          </a:p>
          <a:p>
            <a:pPr marL="228600" indent="-228600" algn="just">
              <a:lnSpc>
                <a:spcPct val="120000"/>
              </a:lnSpc>
              <a:buFont typeface="+mj-lt"/>
              <a:buAutoNum type="arabicPeriod"/>
              <a:defRPr/>
            </a:pPr>
            <a:r>
              <a:rPr lang="it-IT" sz="1200" dirty="0"/>
              <a:t>In commercio esistono servizi a pagamento offerti da società specializzate, come </a:t>
            </a:r>
            <a:r>
              <a:rPr lang="it-IT" sz="1200" dirty="0" err="1"/>
              <a:t>Prey</a:t>
            </a:r>
            <a:r>
              <a:rPr lang="it-IT" sz="1200" dirty="0"/>
              <a:t> o </a:t>
            </a:r>
            <a:r>
              <a:rPr lang="it-IT" sz="1200" dirty="0" err="1"/>
              <a:t>LoJack</a:t>
            </a:r>
            <a:r>
              <a:rPr lang="it-IT" sz="1200" dirty="0"/>
              <a:t> che offrono funzionalità simili a quelle disponibili tramite i sistemi operativi, </a:t>
            </a:r>
          </a:p>
          <a:p>
            <a:pPr marL="228600" indent="-228600" algn="just">
              <a:lnSpc>
                <a:spcPct val="120000"/>
              </a:lnSpc>
              <a:buFont typeface="+mj-lt"/>
              <a:buAutoNum type="arabicPeriod"/>
              <a:defRPr/>
            </a:pPr>
            <a:r>
              <a:rPr lang="it-IT" sz="1200" dirty="0"/>
              <a:t>ma permettono una gestione accentrata di tutti i dispositivi dell'utente, aiutandolo a localizzarli, riprenderne il controllo ed in alcuni casi persino a recuperare il device sottratto, specie se la perdita è stata accidentale. </a:t>
            </a:r>
          </a:p>
          <a:p>
            <a:pPr marL="228600" indent="-228600" algn="just">
              <a:lnSpc>
                <a:spcPct val="120000"/>
              </a:lnSpc>
              <a:buFont typeface="+mj-lt"/>
              <a:buAutoNum type="arabicPeriod"/>
              <a:defRPr/>
            </a:pPr>
            <a:r>
              <a:rPr lang="it-IT" sz="1200" dirty="0"/>
              <a:t>La crittografia del disco rigido rappresenta ancora una volta </a:t>
            </a:r>
          </a:p>
          <a:p>
            <a:pPr marL="228600" indent="-228600" algn="just">
              <a:lnSpc>
                <a:spcPct val="120000"/>
              </a:lnSpc>
              <a:buFont typeface="+mj-lt"/>
              <a:buAutoNum type="arabicPeriod"/>
              <a:defRPr/>
            </a:pPr>
            <a:r>
              <a:rPr lang="it-IT" sz="1200" dirty="0"/>
              <a:t>il principale strumento di protezione dei dati e delle informazioni contenute in dispositivi andati smarriti o rubati. </a:t>
            </a:r>
          </a:p>
          <a:p>
            <a:pPr marL="228600" indent="-228600" algn="just">
              <a:lnSpc>
                <a:spcPct val="120000"/>
              </a:lnSpc>
              <a:buFont typeface="+mj-lt"/>
              <a:buAutoNum type="arabicPeriod"/>
              <a:defRPr/>
            </a:pPr>
            <a:r>
              <a:rPr lang="it-IT" sz="1200" dirty="0"/>
              <a:t>Deve sempre essere utilizzata in combinazione con una password complessa; le due forme di protezione limitano in maniera significativa il potenziale danno derivante dall'evento negativo.</a:t>
            </a:r>
          </a:p>
          <a:p>
            <a:pPr algn="just">
              <a:lnSpc>
                <a:spcPct val="120000"/>
              </a:lnSpc>
              <a:defRPr/>
            </a:pPr>
            <a:endParaRPr lang="it-IT" sz="1200" dirty="0"/>
          </a:p>
          <a:p>
            <a:pPr marL="0" marR="0" lvl="0" indent="0" algn="just" defTabSz="914400" rtl="0" eaLnBrk="1" fontAlgn="base" latinLnBrk="0" hangingPunct="1">
              <a:lnSpc>
                <a:spcPct val="120000"/>
              </a:lnSpc>
              <a:spcBef>
                <a:spcPct val="0"/>
              </a:spcBef>
              <a:spcAft>
                <a:spcPct val="0"/>
              </a:spcAft>
              <a:buClrTx/>
              <a:buSzTx/>
              <a:buFontTx/>
              <a:buNone/>
              <a:tabLst/>
              <a:defRPr/>
            </a:pPr>
            <a:endPar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7723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lgn="just">
              <a:lnSpc>
                <a:spcPct val="120000"/>
              </a:lnSpc>
              <a:buFont typeface="+mj-lt"/>
              <a:buAutoNum type="arabicPeriod"/>
              <a:defRPr/>
            </a:pPr>
            <a:r>
              <a:rPr lang="it-IT" sz="1200" dirty="0"/>
              <a:t>Per concludere, ricapitoliamo le norme di buon senso a tutela della privacy e a protezione dei dati personali. </a:t>
            </a:r>
          </a:p>
          <a:p>
            <a:pPr marL="228600" indent="-228600" algn="just">
              <a:lnSpc>
                <a:spcPct val="120000"/>
              </a:lnSpc>
              <a:buFont typeface="+mj-lt"/>
              <a:buAutoNum type="arabicPeriod"/>
              <a:defRPr/>
            </a:pPr>
            <a:r>
              <a:rPr lang="it-IT" sz="1200" dirty="0"/>
              <a:t>Se notiamo qualcosa di sospetto, come rallentamenti nel computer, malfunzionamenti di un software o anomalie nel </a:t>
            </a:r>
            <a:r>
              <a:rPr lang="it-IT" sz="1200" dirty="0" err="1"/>
              <a:t>wi-fi</a:t>
            </a:r>
            <a:r>
              <a:rPr lang="it-IT" sz="1200" dirty="0"/>
              <a:t>, la prima cosa da fare è cambiare le nostre password, per poi condurre magari analisi più approfondite con programmi specifici.</a:t>
            </a:r>
          </a:p>
          <a:p>
            <a:pPr marL="228600" indent="-228600" algn="just">
              <a:lnSpc>
                <a:spcPct val="120000"/>
              </a:lnSpc>
              <a:buFont typeface="+mj-lt"/>
              <a:buAutoNum type="arabicPeriod"/>
              <a:defRPr/>
            </a:pPr>
            <a:r>
              <a:rPr lang="it-IT" sz="1200" dirty="0"/>
              <a:t>Basta poco per rendere più difficile l'accesso ai nostri dati, iniziando ad esempio dal verificare sempre l'autenticità dei messaggi che riceviamo o dei siti internet che visitiamo, prima di fornire password o altri dati personali.</a:t>
            </a:r>
          </a:p>
          <a:p>
            <a:pPr marL="228600" indent="-228600" algn="just">
              <a:lnSpc>
                <a:spcPct val="120000"/>
              </a:lnSpc>
              <a:buFont typeface="+mj-lt"/>
              <a:buAutoNum type="arabicPeriod"/>
              <a:defRPr/>
            </a:pPr>
            <a:r>
              <a:rPr lang="it-IT" sz="1200" dirty="0"/>
              <a:t>Un'altra attività che deve essere svolta regolarmente è la gestione delle proprie password, mantenendo codici diversi per servizi diversi, anche per dispositivi diversi. </a:t>
            </a:r>
          </a:p>
          <a:p>
            <a:pPr marL="228600" indent="-228600" algn="just">
              <a:lnSpc>
                <a:spcPct val="120000"/>
              </a:lnSpc>
              <a:buFont typeface="+mj-lt"/>
              <a:buAutoNum type="arabicPeriod"/>
              <a:defRPr/>
            </a:pPr>
            <a:r>
              <a:rPr lang="it-IT" sz="1200" dirty="0"/>
              <a:t>Ricordiamoci di utilizzare sui nostri dispositivi fissi e mobili antivirus e </a:t>
            </a:r>
            <a:r>
              <a:rPr lang="it-IT" sz="1200" dirty="0" err="1"/>
              <a:t>antimalware</a:t>
            </a:r>
            <a:r>
              <a:rPr lang="it-IT" sz="1200" dirty="0"/>
              <a:t>, programmi di crittografia e altri sistemi fisici di sicurezza, rimanendo aggiornati sulle nuove minacce presenti in rete.</a:t>
            </a:r>
          </a:p>
          <a:p>
            <a:pPr marL="228600" indent="-228600" algn="just">
              <a:lnSpc>
                <a:spcPct val="120000"/>
              </a:lnSpc>
              <a:buFont typeface="+mj-lt"/>
              <a:buAutoNum type="arabicPeriod"/>
              <a:defRPr/>
            </a:pPr>
            <a:r>
              <a:rPr lang="it-IT" sz="1200" dirty="0"/>
              <a:t>Aggiorniamo con regolarità i nostri software, con le varie patch di sicurezza rilasciate dai produttori.</a:t>
            </a:r>
          </a:p>
          <a:p>
            <a:pPr marL="228600" indent="-228600" algn="just">
              <a:lnSpc>
                <a:spcPct val="120000"/>
              </a:lnSpc>
              <a:buFont typeface="+mj-lt"/>
              <a:buAutoNum type="arabicPeriod"/>
              <a:defRPr/>
            </a:pPr>
            <a:r>
              <a:rPr lang="it-IT" sz="1200" dirty="0"/>
              <a:t>Evitiamo, infine, di pubblicare dati sensibili e informazioni private sui social network, che potrebbero essere utilizzati da alcuni ingegneri sociali contro di noi.</a:t>
            </a:r>
          </a:p>
          <a:p>
            <a:pPr algn="just">
              <a:lnSpc>
                <a:spcPct val="120000"/>
              </a:lnSpc>
              <a:defRPr/>
            </a:pPr>
            <a:endParaRPr lang="it-IT" sz="1200" dirty="0"/>
          </a:p>
          <a:p>
            <a:pPr marL="228600" indent="-228600" algn="just">
              <a:lnSpc>
                <a:spcPct val="120000"/>
              </a:lnSpc>
              <a:buFont typeface="+mj-lt"/>
              <a:buAutoNum type="arabicPeriod"/>
              <a:defRPr/>
            </a:pPr>
            <a:endParaRPr lang="it-IT" sz="1200"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t>12</a:t>
            </a:fld>
            <a:endParaRPr lang="it-IT"/>
          </a:p>
        </p:txBody>
      </p:sp>
    </p:spTree>
    <p:extLst>
      <p:ext uri="{BB962C8B-B14F-4D97-AF65-F5344CB8AC3E}">
        <p14:creationId xmlns:p14="http://schemas.microsoft.com/office/powerpoint/2010/main" val="2225657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lgn="just">
              <a:lnSpc>
                <a:spcPct val="120000"/>
              </a:lnSpc>
              <a:buFont typeface="+mj-lt"/>
              <a:buAutoNum type="arabicPeriod"/>
              <a:defRPr/>
            </a:pPr>
            <a:r>
              <a:rPr lang="it-IT" sz="1200" dirty="0"/>
              <a:t>Infine, proponiamo un modo di dire africano molto conosciuto, che ci suggerisce il giusto approccio alle minacce informatiche.</a:t>
            </a:r>
          </a:p>
          <a:p>
            <a:pPr marL="228600" indent="-228600" algn="just">
              <a:lnSpc>
                <a:spcPct val="120000"/>
              </a:lnSpc>
              <a:buFont typeface="+mj-lt"/>
              <a:buAutoNum type="arabicPeriod"/>
              <a:defRPr/>
            </a:pPr>
            <a:r>
              <a:rPr lang="it-IT" sz="1200" dirty="0"/>
              <a:t>"Ogni giorno in Africa la gazzella si sveglia e sa che dovrà correre più veloce del leone. Ogni giorno in Africa il leone si sveglia e sa che dovrà correre più veloce della gazzella. Non importa che tu sia leone o gazzella: l'importante è correre".</a:t>
            </a:r>
          </a:p>
          <a:p>
            <a:pPr marL="228600" indent="-228600" algn="just">
              <a:lnSpc>
                <a:spcPct val="120000"/>
              </a:lnSpc>
              <a:buFont typeface="+mj-lt"/>
              <a:buAutoNum type="arabicPeriod"/>
              <a:defRPr/>
            </a:pPr>
            <a:r>
              <a:rPr lang="it-IT" sz="1200" dirty="0"/>
              <a:t>Lo stesso principio si applica anche nella protezione della nostra privacy e dei nostri dati: </a:t>
            </a:r>
          </a:p>
          <a:p>
            <a:pPr marL="228600" indent="-228600" algn="just">
              <a:lnSpc>
                <a:spcPct val="120000"/>
              </a:lnSpc>
              <a:buFont typeface="+mj-lt"/>
              <a:buAutoNum type="arabicPeriod"/>
              <a:defRPr/>
            </a:pPr>
            <a:r>
              <a:rPr lang="it-IT" sz="1200" dirty="0"/>
              <a:t>dobbiamo correre per evitare di essere, tra tutte le gazzelle, quella più lenta.</a:t>
            </a:r>
          </a:p>
          <a:p>
            <a:pPr marL="0" marR="0" lvl="0" indent="0" algn="just" defTabSz="914400" rtl="0" eaLnBrk="1" fontAlgn="base" latinLnBrk="0" hangingPunct="1">
              <a:lnSpc>
                <a:spcPct val="120000"/>
              </a:lnSpc>
              <a:spcBef>
                <a:spcPct val="0"/>
              </a:spcBef>
              <a:spcAft>
                <a:spcPct val="0"/>
              </a:spcAft>
              <a:buClrTx/>
              <a:buSzTx/>
              <a:buFontTx/>
              <a:buNone/>
              <a:tabLst/>
              <a:defRPr/>
            </a:pPr>
            <a:endPar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8445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Bene, andiamo a fare il punto con il nostro esperto. Clicca sulle domande e scopri le risposte.</a:t>
            </a:r>
          </a:p>
          <a:p>
            <a:endParaRPr lang="it-IT" dirty="0"/>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5344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AUDIO:</a:t>
            </a:r>
          </a:p>
          <a:p>
            <a:r>
              <a:rPr lang="en-US" baseline="0" dirty="0" smtClean="0"/>
              <a:t>Per </a:t>
            </a:r>
            <a:r>
              <a:rPr lang="en-US" baseline="0" dirty="0" err="1" smtClean="0"/>
              <a:t>concludere</a:t>
            </a:r>
            <a:r>
              <a:rPr lang="en-US" baseline="0" dirty="0" smtClean="0"/>
              <a:t>, </a:t>
            </a:r>
            <a:r>
              <a:rPr lang="en-US" baseline="0" dirty="0" err="1" smtClean="0"/>
              <a:t>prova</a:t>
            </a:r>
            <a:r>
              <a:rPr lang="en-US" baseline="0" dirty="0" smtClean="0"/>
              <a:t> a </a:t>
            </a:r>
            <a:r>
              <a:rPr lang="en-US" baseline="0" dirty="0" err="1" smtClean="0"/>
              <a:t>rispondere</a:t>
            </a:r>
            <a:r>
              <a:rPr lang="en-US" baseline="0" dirty="0" smtClean="0"/>
              <a:t> a </a:t>
            </a:r>
            <a:r>
              <a:rPr lang="en-US" baseline="0" dirty="0" err="1" smtClean="0"/>
              <a:t>questa</a:t>
            </a:r>
            <a:r>
              <a:rPr lang="en-US" baseline="0" dirty="0" smtClean="0"/>
              <a:t> </a:t>
            </a:r>
            <a:r>
              <a:rPr lang="en-US" baseline="0" dirty="0" err="1" smtClean="0"/>
              <a:t>domanda</a:t>
            </a:r>
            <a:r>
              <a:rPr lang="en-US" baseline="0" smtClean="0"/>
              <a:t>!</a:t>
            </a:r>
            <a:endParaRPr lang="en-US" baseline="0" dirty="0"/>
          </a:p>
          <a:p>
            <a:endParaRPr lang="en-US" baseline="0" dirty="0"/>
          </a:p>
          <a:p>
            <a:r>
              <a:rPr lang="en-US" baseline="0" dirty="0"/>
              <a:t>Feedback</a:t>
            </a:r>
          </a:p>
          <a:p>
            <a:pPr marL="0" marR="0" lvl="0" indent="0" algn="l" defTabSz="685800" rtl="0" eaLnBrk="1" fontAlgn="auto" latinLnBrk="0" hangingPunct="1">
              <a:lnSpc>
                <a:spcPct val="100000"/>
              </a:lnSpc>
              <a:spcBef>
                <a:spcPts val="0"/>
              </a:spcBef>
              <a:spcAft>
                <a:spcPts val="0"/>
              </a:spcAft>
              <a:buClrTx/>
              <a:buSzTx/>
              <a:buFontTx/>
              <a:buNone/>
              <a:tabLst/>
              <a:defRPr/>
            </a:pPr>
            <a:r>
              <a:rPr lang="en-US" baseline="0" dirty="0" err="1"/>
              <a:t>Esatto</a:t>
            </a:r>
            <a:r>
              <a:rPr lang="en-US" baseline="0" dirty="0"/>
              <a:t>/Non </a:t>
            </a:r>
            <a:r>
              <a:rPr lang="en-US" baseline="0" dirty="0" err="1"/>
              <a:t>esatto</a:t>
            </a:r>
            <a:r>
              <a:rPr lang="en-US" baseline="0" dirty="0"/>
              <a:t>! </a:t>
            </a:r>
            <a:r>
              <a:rPr lang="it-IT" baseline="0" dirty="0"/>
              <a:t>La rete privata permette l'accesso sia ad internet, che la comunicazione fra tutti i dispositivi ad essa connessi.</a:t>
            </a:r>
            <a:endParaRPr lang="it-IT"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t>15</a:t>
            </a:fld>
            <a:endParaRPr lang="it-IT"/>
          </a:p>
        </p:txBody>
      </p:sp>
    </p:spTree>
    <p:extLst>
      <p:ext uri="{BB962C8B-B14F-4D97-AF65-F5344CB8AC3E}">
        <p14:creationId xmlns:p14="http://schemas.microsoft.com/office/powerpoint/2010/main" val="3129373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buFont typeface="+mj-lt"/>
              <a:buAutoNum type="arabicPeriod"/>
            </a:pPr>
            <a:r>
              <a:rPr lang="it-IT" sz="1200" b="0" i="0" u="none" strike="noStrike" kern="1200" dirty="0">
                <a:solidFill>
                  <a:schemeClr val="tx1"/>
                </a:solidFill>
                <a:effectLst/>
                <a:latin typeface="+mn-lt"/>
                <a:ea typeface="+mn-ea"/>
                <a:cs typeface="+mn-cs"/>
              </a:rPr>
              <a:t>Oggigiorno è più che normale portare con sé i propri dispositivi mobili per varie ragioni, ma questo ci espone ad una serie di rischi, come lo smarrimento o il furto.</a:t>
            </a:r>
          </a:p>
          <a:p>
            <a:pPr marL="228600" indent="-228600">
              <a:buFont typeface="+mj-lt"/>
              <a:buAutoNum type="arabicPeriod"/>
            </a:pPr>
            <a:r>
              <a:rPr lang="it-IT" sz="1200" b="0" i="0" u="none" strike="noStrike" kern="1200" dirty="0">
                <a:solidFill>
                  <a:schemeClr val="tx1"/>
                </a:solidFill>
                <a:effectLst/>
                <a:latin typeface="+mn-lt"/>
                <a:ea typeface="+mn-ea"/>
                <a:cs typeface="+mn-cs"/>
              </a:rPr>
              <a:t>Questo rischio può concretizzarsi perfino negli ambienti in cui ci sentiamo più sicuri.</a:t>
            </a:r>
          </a:p>
          <a:p>
            <a:pPr marL="228600" indent="-228600">
              <a:buFont typeface="+mj-lt"/>
              <a:buAutoNum type="arabicPeriod"/>
            </a:pPr>
            <a:r>
              <a:rPr lang="it-IT" sz="1200" b="0" i="0" u="none" strike="noStrike" kern="1200" dirty="0">
                <a:solidFill>
                  <a:schemeClr val="tx1"/>
                </a:solidFill>
                <a:effectLst/>
                <a:latin typeface="+mn-lt"/>
                <a:ea typeface="+mn-ea"/>
                <a:cs typeface="+mn-cs"/>
              </a:rPr>
              <a:t>Anche il luogo di lavoro non è esente dal pericolo di un accesso fisico non autorizzato ai nostri molteplici device.</a:t>
            </a:r>
          </a:p>
          <a:p>
            <a:pPr marL="228600" indent="-228600">
              <a:buFont typeface="+mj-lt"/>
              <a:buAutoNum type="arabicPeriod"/>
            </a:pPr>
            <a:r>
              <a:rPr lang="it-IT" sz="1200" b="0" i="0" u="none" strike="noStrike" kern="1200" dirty="0">
                <a:solidFill>
                  <a:schemeClr val="tx1"/>
                </a:solidFill>
                <a:effectLst/>
                <a:latin typeface="+mn-lt"/>
                <a:ea typeface="+mn-ea"/>
                <a:cs typeface="+mn-cs"/>
              </a:rPr>
              <a:t>Per questi motivi, ogni volta che siamo in movimento, è opportuno prendere delle precauzioni per evitare spiacevoli inconvenienti.</a:t>
            </a:r>
          </a:p>
          <a:p>
            <a:pPr marL="228600" indent="-228600">
              <a:buFont typeface="+mj-lt"/>
              <a:buAutoNum type="arabicPeriod"/>
            </a:pPr>
            <a:r>
              <a:rPr lang="it-IT" dirty="0"/>
              <a:t>Fai clic sulle foto per scoprire gli argomenti che andremo a trattare nelle prossime pagine! </a:t>
            </a:r>
          </a:p>
          <a:p>
            <a:pPr marL="228600" indent="-228600">
              <a:buFont typeface="+mj-lt"/>
              <a:buAutoNum type="arabicPeriod"/>
            </a:pPr>
            <a:endParaRPr lang="it-IT"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t>2</a:t>
            </a:fld>
            <a:endParaRPr lang="it-IT"/>
          </a:p>
        </p:txBody>
      </p:sp>
    </p:spTree>
    <p:extLst>
      <p:ext uri="{BB962C8B-B14F-4D97-AF65-F5344CB8AC3E}">
        <p14:creationId xmlns:p14="http://schemas.microsoft.com/office/powerpoint/2010/main" val="3558491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lgn="just">
              <a:lnSpc>
                <a:spcPct val="120000"/>
              </a:lnSpc>
              <a:buFont typeface="+mj-lt"/>
              <a:buAutoNum type="arabicPeriod"/>
              <a:defRPr/>
            </a:pPr>
            <a:r>
              <a:rPr lang="it-IT" sz="1200" dirty="0"/>
              <a:t>Sebbene fino ad ora la discussione abbia analizzato principalmente le possibili minacce virtuali, è essenziale considerare anche le misure di protezione a garanzia della sicurezza fisica dei dati e della privacy.</a:t>
            </a:r>
          </a:p>
          <a:p>
            <a:pPr marL="228600" indent="-228600" algn="just">
              <a:lnSpc>
                <a:spcPct val="120000"/>
              </a:lnSpc>
              <a:buFont typeface="+mj-lt"/>
              <a:buAutoNum type="arabicPeriod"/>
              <a:defRPr/>
            </a:pPr>
            <a:r>
              <a:rPr lang="it-IT" sz="1200" dirty="0"/>
              <a:t>La sicurezza fisica implica la protezione dei dispositivi in nostro possesso da un uso non autorizzato da parte di terzi soggetti.</a:t>
            </a:r>
          </a:p>
          <a:p>
            <a:pPr marL="228600" indent="-228600" algn="just">
              <a:lnSpc>
                <a:spcPct val="120000"/>
              </a:lnSpc>
              <a:buFont typeface="+mj-lt"/>
              <a:buAutoNum type="arabicPeriod"/>
              <a:defRPr/>
            </a:pPr>
            <a:r>
              <a:rPr lang="it-IT" sz="1200" dirty="0"/>
              <a:t>I malintenzionati, infatti, possono fisicamente entrare in possesso dei nostri dispositivi; </a:t>
            </a:r>
          </a:p>
          <a:p>
            <a:pPr marL="228600" indent="-228600" algn="just">
              <a:lnSpc>
                <a:spcPct val="120000"/>
              </a:lnSpc>
              <a:buFont typeface="+mj-lt"/>
              <a:buAutoNum type="arabicPeriod"/>
              <a:defRPr/>
            </a:pPr>
            <a:r>
              <a:rPr lang="it-IT" sz="1200" dirty="0"/>
              <a:t>la sicurezza fisica dei device mira a prevenire perdite di dati potenzialmente catastrofiche, dovute principalmente a due fattori: </a:t>
            </a:r>
          </a:p>
          <a:p>
            <a:pPr marL="228600" indent="-228600" algn="just">
              <a:lnSpc>
                <a:spcPct val="120000"/>
              </a:lnSpc>
              <a:buFont typeface="+mj-lt"/>
              <a:buAutoNum type="arabicPeriod"/>
              <a:defRPr/>
            </a:pPr>
            <a:r>
              <a:rPr lang="it-IT" sz="1200" dirty="0"/>
              <a:t>il primo è il furto effettivo del dispositivo, che comporta ovviamente non solo la perdita del bene stesso, ma anche di tutti i dati memorizzati.</a:t>
            </a:r>
          </a:p>
          <a:p>
            <a:pPr marL="228600" indent="-228600" algn="just">
              <a:lnSpc>
                <a:spcPct val="120000"/>
              </a:lnSpc>
              <a:buFont typeface="+mj-lt"/>
              <a:buAutoNum type="arabicPeriod"/>
              <a:defRPr/>
            </a:pPr>
            <a:r>
              <a:rPr lang="it-IT" sz="1200" dirty="0"/>
              <a:t>Il secondo rischio è un possibile uso non autorizzato del device. Un malintenzionato infatti potrebbe aver installato un software di registrazione dei tasti digitati o altro malware nel sistema, consentendo l'accesso continuo ai dati presenti sul dispositivo e in rete.</a:t>
            </a:r>
          </a:p>
        </p:txBody>
      </p:sp>
      <p:sp>
        <p:nvSpPr>
          <p:cNvPr id="4" name="Segnaposto numero diapositiva 3"/>
          <p:cNvSpPr>
            <a:spLocks noGrp="1"/>
          </p:cNvSpPr>
          <p:nvPr>
            <p:ph type="sldNum" sz="quarter" idx="10"/>
          </p:nvPr>
        </p:nvSpPr>
        <p:spPr/>
        <p:txBody>
          <a:bodyPr/>
          <a:lstStyle/>
          <a:p>
            <a:fld id="{676BEB06-CD59-4FDF-9C41-A98B09EE3869}" type="slidenum">
              <a:rPr lang="it-IT" smtClean="0"/>
              <a:t>3</a:t>
            </a:fld>
            <a:endParaRPr lang="it-IT"/>
          </a:p>
        </p:txBody>
      </p:sp>
    </p:spTree>
    <p:extLst>
      <p:ext uri="{BB962C8B-B14F-4D97-AF65-F5344CB8AC3E}">
        <p14:creationId xmlns:p14="http://schemas.microsoft.com/office/powerpoint/2010/main" val="1518540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a:tabLst/>
              <a:defRPr/>
            </a:pPr>
            <a:r>
              <a:rPr lang="it-IT" sz="1200" dirty="0"/>
              <a:t>La maggior parte dei professionisti </a:t>
            </a:r>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a:tabLst/>
              <a:defRPr/>
            </a:pPr>
            <a:r>
              <a:rPr lang="it-IT" sz="1200" dirty="0"/>
              <a:t>utilizza anche i dispositivi domestici e la rete casalinga per svolgere attività lavorative. </a:t>
            </a:r>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a:tabLst/>
              <a:defRPr/>
            </a:pPr>
            <a:r>
              <a:rPr lang="it-IT" sz="1200" dirty="0"/>
              <a:t>Quando siamo a casa </a:t>
            </a:r>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a:tabLst/>
              <a:defRPr/>
            </a:pPr>
            <a:r>
              <a:rPr lang="it-IT" sz="1200" dirty="0"/>
              <a:t>siamo connessi come se fossimo in ufficio. </a:t>
            </a:r>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a:tabLst/>
              <a:defRPr/>
            </a:pPr>
            <a:r>
              <a:rPr lang="it-IT" sz="1200" dirty="0"/>
              <a:t>All'interno delle mura domestiche vogliamo sempre mantenere i nostri dati protetti </a:t>
            </a:r>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a:tabLst/>
              <a:defRPr/>
            </a:pPr>
            <a:r>
              <a:rPr lang="it-IT" sz="1200" dirty="0"/>
              <a:t>sia dai ladri tradizionali, sia dai familiari o persone vicine alla famiglia, che pur essendo autorizzati ad essere presenti nelle nostre case, </a:t>
            </a:r>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a:tabLst/>
              <a:defRPr/>
            </a:pPr>
            <a:r>
              <a:rPr lang="it-IT" sz="1200" dirty="0"/>
              <a:t>non sono in alcun modo autorizzati ad accedere ai nostri dispositivi digitali e ai nostri dati personali. </a:t>
            </a:r>
          </a:p>
          <a:p>
            <a:pPr marL="228600" marR="0" lvl="0" indent="-228600" algn="just" defTabSz="914400" rtl="0" eaLnBrk="1" fontAlgn="base" latinLnBrk="0" hangingPunct="1">
              <a:lnSpc>
                <a:spcPct val="120000"/>
              </a:lnSpc>
              <a:spcBef>
                <a:spcPct val="0"/>
              </a:spcBef>
              <a:spcAft>
                <a:spcPct val="0"/>
              </a:spcAft>
              <a:buClrTx/>
              <a:buSzTx/>
              <a:buFont typeface="+mj-lt"/>
              <a:buAutoNum type="arabicPeriod"/>
              <a:tabLst/>
              <a:defRPr/>
            </a:pPr>
            <a:endParaRPr lang="it-IT" sz="1200"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t>4</a:t>
            </a:fld>
            <a:endParaRPr lang="it-IT"/>
          </a:p>
        </p:txBody>
      </p:sp>
    </p:spTree>
    <p:extLst>
      <p:ext uri="{BB962C8B-B14F-4D97-AF65-F5344CB8AC3E}">
        <p14:creationId xmlns:p14="http://schemas.microsoft.com/office/powerpoint/2010/main" val="2956205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lgn="just">
              <a:lnSpc>
                <a:spcPct val="120000"/>
              </a:lnSpc>
              <a:buFont typeface="+mj-lt"/>
              <a:buAutoNum type="arabicPeriod"/>
              <a:defRPr/>
            </a:pPr>
            <a:r>
              <a:rPr lang="it-IT" sz="1200" dirty="0"/>
              <a:t>Il modo migliore per proteggere i dati digitali quando siamo a casa </a:t>
            </a:r>
          </a:p>
          <a:p>
            <a:pPr marL="228600" indent="-228600" algn="just">
              <a:lnSpc>
                <a:spcPct val="120000"/>
              </a:lnSpc>
              <a:buFont typeface="+mj-lt"/>
              <a:buAutoNum type="arabicPeriod"/>
              <a:defRPr/>
            </a:pPr>
            <a:r>
              <a:rPr lang="it-IT" sz="1200" dirty="0"/>
              <a:t>è prendere le stesse precauzioni che abbiamo quando siamo sul luogo di lavoro. </a:t>
            </a:r>
          </a:p>
          <a:p>
            <a:pPr marL="228600" indent="-228600" algn="just">
              <a:lnSpc>
                <a:spcPct val="120000"/>
              </a:lnSpc>
              <a:buFont typeface="+mj-lt"/>
              <a:buAutoNum type="arabicPeriod"/>
              <a:defRPr/>
            </a:pPr>
            <a:r>
              <a:rPr lang="it-IT" sz="1200" dirty="0"/>
              <a:t>I computer di casa devono essere sempre protetti con una password robusta, che non sia scritta in luoghi facilmente accessibili.</a:t>
            </a:r>
          </a:p>
          <a:p>
            <a:pPr marL="228600" indent="-228600" algn="just">
              <a:lnSpc>
                <a:spcPct val="120000"/>
              </a:lnSpc>
              <a:buFont typeface="+mj-lt"/>
              <a:buAutoNum type="arabicPeriod"/>
              <a:defRPr/>
            </a:pPr>
            <a:r>
              <a:rPr lang="it-IT" sz="1200" dirty="0"/>
              <a:t>Tutti i dispositivi devono essere impostati in modo da richiedere l'immissione di una password dopo che sia trascorso un determinato intervallo di inattività, limitando in questo modo la finestra di opportunità per chiunque entri in contatto con un dispositivo.</a:t>
            </a:r>
          </a:p>
          <a:p>
            <a:pPr marL="228600" indent="-228600" algn="just">
              <a:lnSpc>
                <a:spcPct val="120000"/>
              </a:lnSpc>
              <a:buFont typeface="+mj-lt"/>
              <a:buAutoNum type="arabicPeriod"/>
              <a:defRPr/>
            </a:pPr>
            <a:r>
              <a:rPr lang="it-IT" sz="1200" dirty="0"/>
              <a:t>Creare account diversi per ogni utente autorizzato all'accesso, ognuno con una propria password, è una misura di sicurezza per preservare i dati da manomissioni o cancellazioni accidentali; </a:t>
            </a:r>
          </a:p>
          <a:p>
            <a:pPr marL="228600" indent="-228600" algn="just">
              <a:lnSpc>
                <a:spcPct val="120000"/>
              </a:lnSpc>
              <a:buFont typeface="+mj-lt"/>
              <a:buAutoNum type="arabicPeriod"/>
              <a:defRPr/>
            </a:pPr>
            <a:r>
              <a:rPr lang="it-IT" sz="1200" dirty="0"/>
              <a:t>prevedere anche la creazione di un account master che possa gestire tutti i vari profili. </a:t>
            </a:r>
          </a:p>
        </p:txBody>
      </p:sp>
      <p:sp>
        <p:nvSpPr>
          <p:cNvPr id="4" name="Segnaposto numero diapositiva 3"/>
          <p:cNvSpPr>
            <a:spLocks noGrp="1"/>
          </p:cNvSpPr>
          <p:nvPr>
            <p:ph type="sldNum" sz="quarter" idx="10"/>
          </p:nvPr>
        </p:nvSpPr>
        <p:spPr/>
        <p:txBody>
          <a:bodyPr/>
          <a:lstStyle/>
          <a:p>
            <a:fld id="{676BEB06-CD59-4FDF-9C41-A98B09EE3869}" type="slidenum">
              <a:rPr lang="it-IT" smtClean="0"/>
              <a:t>5</a:t>
            </a:fld>
            <a:endParaRPr lang="it-IT"/>
          </a:p>
        </p:txBody>
      </p:sp>
    </p:spTree>
    <p:extLst>
      <p:ext uri="{BB962C8B-B14F-4D97-AF65-F5344CB8AC3E}">
        <p14:creationId xmlns:p14="http://schemas.microsoft.com/office/powerpoint/2010/main" val="1375107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lgn="just">
              <a:lnSpc>
                <a:spcPct val="120000"/>
              </a:lnSpc>
              <a:buFont typeface="+mj-lt"/>
              <a:buAutoNum type="arabicPeriod"/>
              <a:defRPr/>
            </a:pPr>
            <a:r>
              <a:rPr lang="it-IT" sz="1200" dirty="0"/>
              <a:t>Anche la rete </a:t>
            </a:r>
            <a:r>
              <a:rPr lang="it-IT" sz="1200" dirty="0" err="1"/>
              <a:t>wi-fi</a:t>
            </a:r>
            <a:r>
              <a:rPr lang="it-IT" sz="1200" dirty="0"/>
              <a:t> domestica deve essere protetta, almeno con una password. </a:t>
            </a:r>
          </a:p>
          <a:p>
            <a:pPr marL="228600" indent="-228600" algn="just">
              <a:lnSpc>
                <a:spcPct val="120000"/>
              </a:lnSpc>
              <a:buFont typeface="+mj-lt"/>
              <a:buAutoNum type="arabicPeriod"/>
              <a:defRPr/>
            </a:pPr>
            <a:r>
              <a:rPr lang="it-IT" sz="1200" dirty="0"/>
              <a:t>Se vogliamo condividere la rete con soggetti terzi la soluzione migliore è la creazione di una doppia rete </a:t>
            </a:r>
            <a:r>
              <a:rPr lang="it-IT" sz="1200" dirty="0" err="1"/>
              <a:t>wi-fi</a:t>
            </a:r>
            <a:r>
              <a:rPr lang="it-IT" sz="1200" dirty="0"/>
              <a:t>: </a:t>
            </a:r>
          </a:p>
          <a:p>
            <a:pPr marL="228600" indent="-228600" algn="just">
              <a:lnSpc>
                <a:spcPct val="120000"/>
              </a:lnSpc>
              <a:buFont typeface="+mj-lt"/>
              <a:buAutoNum type="arabicPeriod"/>
              <a:defRPr/>
            </a:pPr>
            <a:r>
              <a:rPr lang="it-IT" sz="1200" dirty="0"/>
              <a:t>una privata che permette l'accesso sia ad internet, che la comunicazione fra tutti i dispositivi ad essa connessi,</a:t>
            </a:r>
          </a:p>
          <a:p>
            <a:pPr marL="228600" indent="-228600" algn="just">
              <a:lnSpc>
                <a:spcPct val="120000"/>
              </a:lnSpc>
              <a:buFont typeface="+mj-lt"/>
              <a:buAutoNum type="arabicPeriod"/>
              <a:defRPr/>
            </a:pPr>
            <a:r>
              <a:rPr lang="it-IT" sz="1200" dirty="0"/>
              <a:t>e una pubblica, che invece, permette solo l'accesso ad internet.</a:t>
            </a:r>
          </a:p>
          <a:p>
            <a:pPr marL="228600" indent="-228600" algn="just">
              <a:lnSpc>
                <a:spcPct val="120000"/>
              </a:lnSpc>
              <a:buFont typeface="+mj-lt"/>
              <a:buAutoNum type="arabicPeriod"/>
              <a:defRPr/>
            </a:pPr>
            <a:r>
              <a:rPr lang="it-IT" sz="1200" dirty="0"/>
              <a:t>I router più recenti presenti nelle nostre case permettono già di creare e gestire due reti separate in modo molto semplice. </a:t>
            </a:r>
          </a:p>
          <a:p>
            <a:pPr marL="228600" indent="-228600" algn="just">
              <a:lnSpc>
                <a:spcPct val="120000"/>
              </a:lnSpc>
              <a:buFont typeface="+mj-lt"/>
              <a:buAutoNum type="arabicPeriod"/>
              <a:defRPr/>
            </a:pPr>
            <a:r>
              <a:rPr lang="it-IT" sz="1200" dirty="0"/>
              <a:t>Occorre infine prestare attenzione al raggio di azione della rete domestica, in modo da trovare un compromesso fra un utilizzo da parte nostra quando ci troviamo all'esterno, </a:t>
            </a:r>
          </a:p>
          <a:p>
            <a:pPr marL="228600" indent="-228600" algn="just">
              <a:lnSpc>
                <a:spcPct val="120000"/>
              </a:lnSpc>
              <a:buFont typeface="+mj-lt"/>
              <a:buAutoNum type="arabicPeriod"/>
              <a:defRPr/>
            </a:pPr>
            <a:r>
              <a:rPr lang="it-IT" sz="1200" dirty="0"/>
              <a:t>ed un possibile utilizzo da parte dei nostri vicini.</a:t>
            </a:r>
          </a:p>
          <a:p>
            <a:pPr marL="0" marR="0" lvl="0" indent="0" algn="just" defTabSz="914400" rtl="0" eaLnBrk="1" fontAlgn="base" latinLnBrk="0" hangingPunct="1">
              <a:lnSpc>
                <a:spcPct val="120000"/>
              </a:lnSpc>
              <a:spcBef>
                <a:spcPct val="0"/>
              </a:spcBef>
              <a:spcAft>
                <a:spcPct val="0"/>
              </a:spcAft>
              <a:buClrTx/>
              <a:buSzTx/>
              <a:buFontTx/>
              <a:buNone/>
              <a:tabLst/>
              <a:defRPr/>
            </a:pPr>
            <a:endParaRPr kumimoji="0" lang="it-IT" sz="12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4712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lgn="just">
              <a:lnSpc>
                <a:spcPct val="120000"/>
              </a:lnSpc>
              <a:buFont typeface="+mj-lt"/>
              <a:buAutoNum type="arabicPeriod"/>
              <a:defRPr/>
            </a:pPr>
            <a:r>
              <a:rPr lang="it-IT" sz="1200" dirty="0"/>
              <a:t>Il mantenimento della sicurezza fisica sul posto di lavoro comporta una serie di semplici precauzioni: </a:t>
            </a:r>
          </a:p>
          <a:p>
            <a:pPr marL="228600" indent="-228600" algn="just">
              <a:lnSpc>
                <a:spcPct val="120000"/>
              </a:lnSpc>
              <a:buFont typeface="+mj-lt"/>
              <a:buAutoNum type="arabicPeriod"/>
              <a:defRPr/>
            </a:pPr>
            <a:r>
              <a:rPr lang="it-IT" sz="1200" dirty="0"/>
              <a:t>Avere le password scritte sul telefono, nell'agenda o addirittura su un foglio di carta lasciato sulla scrivania, sono gli errori più comuni che ancora oggi vengono commessi.</a:t>
            </a:r>
          </a:p>
          <a:p>
            <a:pPr marL="228600" indent="-228600" algn="just">
              <a:lnSpc>
                <a:spcPct val="120000"/>
              </a:lnSpc>
              <a:buFont typeface="+mj-lt"/>
              <a:buAutoNum type="arabicPeriod"/>
              <a:defRPr/>
            </a:pPr>
            <a:r>
              <a:rPr lang="it-IT" sz="1200" dirty="0"/>
              <a:t>L'uso regolare di dispositivi fisici di sicurezza, </a:t>
            </a:r>
            <a:r>
              <a:rPr lang="it-IT" sz="1200" kern="1200" dirty="0" smtClean="0">
                <a:solidFill>
                  <a:schemeClr val="tx1"/>
                </a:solidFill>
                <a:effectLst/>
                <a:latin typeface="+mn-lt"/>
                <a:ea typeface="+mn-ea"/>
                <a:cs typeface="+mn-cs"/>
              </a:rPr>
              <a:t>come cavi </a:t>
            </a:r>
            <a:r>
              <a:rPr lang="it-IT" sz="1200" i="1" kern="1200" dirty="0" smtClean="0">
                <a:solidFill>
                  <a:schemeClr val="tx1"/>
                </a:solidFill>
                <a:effectLst/>
                <a:latin typeface="+mn-lt"/>
                <a:ea typeface="+mn-ea"/>
                <a:cs typeface="+mn-cs"/>
              </a:rPr>
              <a:t>ad hoc</a:t>
            </a:r>
            <a:r>
              <a:rPr lang="it-IT" sz="1200" dirty="0" smtClean="0"/>
              <a:t>, </a:t>
            </a:r>
            <a:r>
              <a:rPr lang="it-IT" sz="1200" dirty="0"/>
              <a:t>a protezione del laptop lasciato sulla scrivania, sono un utile strumento di protezione dai furti fisici degli apparecchi. </a:t>
            </a:r>
          </a:p>
          <a:p>
            <a:pPr marL="228600" indent="-228600" algn="just">
              <a:lnSpc>
                <a:spcPct val="120000"/>
              </a:lnSpc>
              <a:buFont typeface="+mj-lt"/>
              <a:buAutoNum type="arabicPeriod"/>
              <a:defRPr/>
            </a:pPr>
            <a:r>
              <a:rPr lang="it-IT" sz="1200" dirty="0"/>
              <a:t>Recentemente sono nati dei dispositivi a protezione di un uso illecito delle webcam dei device mobili: infatti gli hacker, lanciano attacchi volti a prendere possesso delle webcam per scattare foto e video e ricattare poi i malcapitati con tale materiale. Nella partica, per coprire la webcam basta solamente un post </a:t>
            </a:r>
            <a:r>
              <a:rPr lang="it-IT" sz="1200" dirty="0" err="1"/>
              <a:t>it!</a:t>
            </a:r>
            <a:endParaRPr lang="it-IT" sz="1200" dirty="0"/>
          </a:p>
          <a:p>
            <a:pPr marL="228600" indent="-228600" algn="just">
              <a:lnSpc>
                <a:spcPct val="120000"/>
              </a:lnSpc>
              <a:buFont typeface="+mj-lt"/>
              <a:buAutoNum type="arabicPeriod"/>
              <a:defRPr/>
            </a:pPr>
            <a:r>
              <a:rPr lang="it-IT" sz="1200" dirty="0"/>
              <a:t>Attenzione anche alla condivisione di chiavette </a:t>
            </a:r>
            <a:r>
              <a:rPr lang="it-IT" sz="1200" dirty="0" err="1"/>
              <a:t>usb</a:t>
            </a:r>
            <a:r>
              <a:rPr lang="it-IT" sz="1200" dirty="0"/>
              <a:t> fra colleghi: infatti possono essere veicoli di diffusione di malware, con conseguenze negative per tutta la rete dell'ufficio.</a:t>
            </a:r>
          </a:p>
          <a:p>
            <a:pPr algn="just">
              <a:lnSpc>
                <a:spcPct val="120000"/>
              </a:lnSpc>
              <a:defRPr/>
            </a:pPr>
            <a:endParaRPr lang="it-IT" sz="1200" dirty="0"/>
          </a:p>
          <a:p>
            <a:pPr algn="just">
              <a:lnSpc>
                <a:spcPct val="120000"/>
              </a:lnSpc>
              <a:defRPr/>
            </a:pPr>
            <a:r>
              <a:rPr lang="it-IT" sz="1200" dirty="0"/>
              <a:t>Popup</a:t>
            </a:r>
          </a:p>
          <a:p>
            <a:pPr algn="just">
              <a:lnSpc>
                <a:spcPct val="120000"/>
              </a:lnSpc>
              <a:defRPr/>
            </a:pPr>
            <a:r>
              <a:rPr lang="it-IT" sz="1200" b="1" kern="1200" dirty="0" smtClean="0">
                <a:solidFill>
                  <a:schemeClr val="tx1"/>
                </a:solidFill>
                <a:effectLst/>
                <a:latin typeface="+mn-lt"/>
                <a:ea typeface="+mn-ea"/>
                <a:cs typeface="+mn-cs"/>
              </a:rPr>
              <a:t>Il cavo di sicurezza</a:t>
            </a:r>
          </a:p>
          <a:p>
            <a:pPr algn="just">
              <a:lnSpc>
                <a:spcPct val="120000"/>
              </a:lnSpc>
              <a:defRPr/>
            </a:pPr>
            <a:r>
              <a:rPr lang="it-IT" sz="1200" kern="1200" dirty="0" smtClean="0">
                <a:solidFill>
                  <a:schemeClr val="tx1"/>
                </a:solidFill>
                <a:effectLst/>
                <a:latin typeface="+mn-lt"/>
                <a:ea typeface="+mn-ea"/>
                <a:cs typeface="+mn-cs"/>
              </a:rPr>
              <a:t>Il cavo di sicurezza è un dispositivo che se agganciato ad un piccolo foro presente in quasi tutti i computer portatili recenti, permette di assicurarli al tavolo ed evitarne il furto.</a:t>
            </a:r>
            <a:endParaRPr lang="it-IT" sz="1200" dirty="0"/>
          </a:p>
          <a:p>
            <a:pPr marL="228600" indent="-228600" algn="just">
              <a:lnSpc>
                <a:spcPct val="120000"/>
              </a:lnSpc>
              <a:buFont typeface="+mj-lt"/>
              <a:buAutoNum type="arabicPeriod"/>
              <a:defRPr/>
            </a:pPr>
            <a:endParaRPr lang="it-IT" sz="1200"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t>7</a:t>
            </a:fld>
            <a:endParaRPr lang="it-IT"/>
          </a:p>
        </p:txBody>
      </p:sp>
    </p:spTree>
    <p:extLst>
      <p:ext uri="{BB962C8B-B14F-4D97-AF65-F5344CB8AC3E}">
        <p14:creationId xmlns:p14="http://schemas.microsoft.com/office/powerpoint/2010/main" val="2225657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lgn="just">
              <a:lnSpc>
                <a:spcPct val="120000"/>
              </a:lnSpc>
              <a:buFont typeface="+mj-lt"/>
              <a:buAutoNum type="arabicPeriod"/>
              <a:defRPr/>
            </a:pPr>
            <a:r>
              <a:rPr lang="it-IT" sz="1200" dirty="0"/>
              <a:t>Oggigiorno, trascorriamo molto tempo al di fuori dell'ufficio e della nostra abitazione, mentre siamo in viaggio, dai clienti o pernottando negli hotel.</a:t>
            </a:r>
          </a:p>
          <a:p>
            <a:pPr marL="228600" indent="-228600" algn="just">
              <a:lnSpc>
                <a:spcPct val="120000"/>
              </a:lnSpc>
              <a:buFont typeface="+mj-lt"/>
              <a:buAutoNum type="arabicPeriod"/>
              <a:defRPr/>
            </a:pPr>
            <a:r>
              <a:rPr lang="it-IT" sz="1200" dirty="0"/>
              <a:t>Il furto di laptop e altri dispositivi mobili, inclusi telefoni e tablet, è diventato un problema importante per tutti i professionisti sempre in movimento.</a:t>
            </a:r>
          </a:p>
          <a:p>
            <a:pPr marL="228600" indent="-228600" algn="just">
              <a:lnSpc>
                <a:spcPct val="120000"/>
              </a:lnSpc>
              <a:buFont typeface="+mj-lt"/>
              <a:buAutoNum type="arabicPeriod"/>
              <a:defRPr/>
            </a:pPr>
            <a:r>
              <a:rPr lang="it-IT" sz="1200" dirty="0"/>
              <a:t>Gli ambienti di transito, come aeroporti e stazioni, sono i principali luoghi dove avvengono questi furti. In questi luoghi, infatti, siamo più vulnerabili, in quanto la nostra attenzione è rivolta ad altre attività.</a:t>
            </a:r>
          </a:p>
          <a:p>
            <a:pPr marL="228600" indent="-228600" algn="just">
              <a:lnSpc>
                <a:spcPct val="120000"/>
              </a:lnSpc>
              <a:buFont typeface="+mj-lt"/>
              <a:buAutoNum type="arabicPeriod"/>
              <a:defRPr/>
            </a:pPr>
            <a:r>
              <a:rPr lang="it-IT" sz="1200" dirty="0"/>
              <a:t>L'aspetto più importante da tenere in considerazione è quella di non perdere mai il contatto, visivo e fisico, con la borsa contenente i nostri dispositivi portatili. </a:t>
            </a:r>
          </a:p>
          <a:p>
            <a:pPr algn="just">
              <a:lnSpc>
                <a:spcPct val="120000"/>
              </a:lnSpc>
              <a:defRPr/>
            </a:pPr>
            <a:endParaRPr lang="it-IT" sz="1200" dirty="0"/>
          </a:p>
          <a:p>
            <a:pPr algn="just">
              <a:lnSpc>
                <a:spcPct val="120000"/>
              </a:lnSpc>
              <a:defRPr/>
            </a:pPr>
            <a:endParaRPr lang="it-IT" sz="1200" dirty="0"/>
          </a:p>
          <a:p>
            <a:pPr algn="just">
              <a:lnSpc>
                <a:spcPct val="120000"/>
              </a:lnSpc>
              <a:defRPr/>
            </a:pPr>
            <a:r>
              <a:rPr lang="it-IT" sz="1200" dirty="0"/>
              <a:t>Popup</a:t>
            </a:r>
          </a:p>
          <a:p>
            <a:pPr algn="just">
              <a:lnSpc>
                <a:spcPct val="120000"/>
              </a:lnSpc>
              <a:defRPr/>
            </a:pPr>
            <a:r>
              <a:rPr lang="it-IT" sz="1200" b="1" dirty="0"/>
              <a:t>Quanto costa perdere un device?</a:t>
            </a:r>
          </a:p>
          <a:p>
            <a:pPr algn="just">
              <a:lnSpc>
                <a:spcPct val="120000"/>
              </a:lnSpc>
              <a:defRPr/>
            </a:pPr>
            <a:r>
              <a:rPr lang="it-IT" sz="1200" dirty="0"/>
              <a:t>Alcuni studi stimano che il costo economico della perdita fisica di un device ammonta mediamente a solo il 20% del totale del danno economico registrato a seguito di furto o smarrimento del dispositivo. Il restante 80% è legato alla gestione delle conseguenze operative dei dati rubati o smarriti, come ad esempio il ripristino della sicurezza della rete e dei nostri account, la ricostituzione dei database eventualmente compromessi, la riconfigurazione dei nuovi dispositivi. Il costo di sostituzione del bene fisico è quindi solo un danno accidentale!</a:t>
            </a:r>
          </a:p>
        </p:txBody>
      </p:sp>
      <p:sp>
        <p:nvSpPr>
          <p:cNvPr id="4" name="Segnaposto numero diapositiva 3"/>
          <p:cNvSpPr>
            <a:spLocks noGrp="1"/>
          </p:cNvSpPr>
          <p:nvPr>
            <p:ph type="sldNum" sz="quarter" idx="10"/>
          </p:nvPr>
        </p:nvSpPr>
        <p:spPr/>
        <p:txBody>
          <a:bodyPr/>
          <a:lstStyle/>
          <a:p>
            <a:fld id="{676BEB06-CD59-4FDF-9C41-A98B09EE3869}" type="slidenum">
              <a:rPr lang="it-IT" smtClean="0"/>
              <a:t>8</a:t>
            </a:fld>
            <a:endParaRPr lang="it-IT"/>
          </a:p>
        </p:txBody>
      </p:sp>
    </p:spTree>
    <p:extLst>
      <p:ext uri="{BB962C8B-B14F-4D97-AF65-F5344CB8AC3E}">
        <p14:creationId xmlns:p14="http://schemas.microsoft.com/office/powerpoint/2010/main" val="3534815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buFont typeface="+mj-lt"/>
              <a:buAutoNum type="arabicPeriod"/>
            </a:pPr>
            <a:r>
              <a:rPr lang="it-IT" dirty="0"/>
              <a:t>Sia in treno, che in aereo è opportuno </a:t>
            </a:r>
          </a:p>
          <a:p>
            <a:pPr marL="228600" indent="-228600">
              <a:buFont typeface="+mj-lt"/>
              <a:buAutoNum type="arabicPeriod"/>
            </a:pPr>
            <a:r>
              <a:rPr lang="it-IT" dirty="0"/>
              <a:t>tenere i nostri dispositivi con noi durante il viaggio specie se ci riposiamo nel tragitto. </a:t>
            </a:r>
          </a:p>
          <a:p>
            <a:pPr marL="228600" indent="-228600">
              <a:buFont typeface="+mj-lt"/>
              <a:buAutoNum type="arabicPeriod"/>
            </a:pPr>
            <a:r>
              <a:rPr lang="it-IT" dirty="0"/>
              <a:t>Inoltre non mettere mai un laptop, un tablet o un telefono nel bagaglio da stiva, che può essere aperto in maniera molto semplice, anche in presenza di lucchetti di protezione. </a:t>
            </a:r>
          </a:p>
          <a:p>
            <a:pPr marL="228600" indent="-228600">
              <a:buFont typeface="+mj-lt"/>
              <a:buAutoNum type="arabicPeriod"/>
            </a:pPr>
            <a:r>
              <a:rPr lang="it-IT" dirty="0"/>
              <a:t>Per quanto riguarda hard disk esterni e chiavette </a:t>
            </a:r>
            <a:r>
              <a:rPr lang="it-IT" dirty="0" err="1"/>
              <a:t>usb</a:t>
            </a:r>
            <a:r>
              <a:rPr lang="it-IT" dirty="0"/>
              <a:t>, molti professionisti imbarcano il disco esterno di backup, in modo da tenerlo separato dal computer, così che in caso di perdita di uno, rimangono sempre i dati nell'altro.</a:t>
            </a:r>
          </a:p>
          <a:p>
            <a:pPr marL="228600" indent="-228600">
              <a:buFont typeface="+mj-lt"/>
              <a:buAutoNum type="arabicPeriod"/>
            </a:pPr>
            <a:r>
              <a:rPr lang="it-IT" dirty="0"/>
              <a:t>Precauzioni simili devono essere tenute anche quando si viaggia in auto. </a:t>
            </a:r>
          </a:p>
          <a:p>
            <a:pPr marL="228600" indent="-228600">
              <a:buFont typeface="+mj-lt"/>
              <a:buAutoNum type="arabicPeriod"/>
            </a:pPr>
            <a:r>
              <a:rPr lang="it-IT" dirty="0"/>
              <a:t>È consigliabile non lasciare mai i dispositivi all'interno del veicolo, anche se nascosti alla vista di estranei nel portabagagli, </a:t>
            </a:r>
          </a:p>
          <a:p>
            <a:pPr marL="228600" indent="-228600">
              <a:buFont typeface="+mj-lt"/>
              <a:buAutoNum type="arabicPeriod"/>
            </a:pPr>
            <a:r>
              <a:rPr lang="it-IT" dirty="0"/>
              <a:t>i malintenzionati possono infatti </a:t>
            </a:r>
          </a:p>
          <a:p>
            <a:pPr marL="228600" indent="-228600">
              <a:buFont typeface="+mj-lt"/>
              <a:buAutoNum type="arabicPeriod"/>
            </a:pPr>
            <a:r>
              <a:rPr lang="it-IT" dirty="0"/>
              <a:t>averci visto scendere dall'auto e posizionare la borsa nel vano portabagagli </a:t>
            </a:r>
          </a:p>
          <a:p>
            <a:pPr marL="228600" indent="-228600">
              <a:buFont typeface="+mj-lt"/>
              <a:buAutoNum type="arabicPeriod"/>
            </a:pPr>
            <a:r>
              <a:rPr lang="it-IT" dirty="0"/>
              <a:t>o desumere dal nostro abbigliamento e dal luogo dove siamo che possiamo avere con noi alcuni device portatili nascosti.</a:t>
            </a:r>
          </a:p>
          <a:p>
            <a:pPr marL="228600" indent="-228600">
              <a:buFont typeface="+mj-lt"/>
              <a:buAutoNum type="arabicPeriod"/>
            </a:pPr>
            <a:endParaRPr lang="it-IT" dirty="0"/>
          </a:p>
          <a:p>
            <a:endParaRPr lang="it-IT"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t>9</a:t>
            </a:fld>
            <a:endParaRPr lang="it-IT"/>
          </a:p>
        </p:txBody>
      </p:sp>
    </p:spTree>
    <p:extLst>
      <p:ext uri="{BB962C8B-B14F-4D97-AF65-F5344CB8AC3E}">
        <p14:creationId xmlns:p14="http://schemas.microsoft.com/office/powerpoint/2010/main" val="2956205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t>01/10/2018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t>‹N›</a:t>
            </a:fld>
            <a:endParaRPr lang="it-IT"/>
          </a:p>
        </p:txBody>
      </p:sp>
    </p:spTree>
    <p:extLst>
      <p:ext uri="{BB962C8B-B14F-4D97-AF65-F5344CB8AC3E}">
        <p14:creationId xmlns:p14="http://schemas.microsoft.com/office/powerpoint/2010/main" val="2492508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CA67048-8DE2-40E6-8AFC-3B04CF619662}" type="datetimeFigureOut">
              <a:rPr lang="it-IT" smtClean="0"/>
              <a:t>01/10/2018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t>‹N›</a:t>
            </a:fld>
            <a:endParaRPr lang="it-IT"/>
          </a:p>
        </p:txBody>
      </p:sp>
    </p:spTree>
    <p:extLst>
      <p:ext uri="{BB962C8B-B14F-4D97-AF65-F5344CB8AC3E}">
        <p14:creationId xmlns:p14="http://schemas.microsoft.com/office/powerpoint/2010/main" val="2023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it-IT"/>
              <a:t>Fare clic per modificare lo stile del titolo dello schema</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t>01/10/2018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t>‹N›</a:t>
            </a:fld>
            <a:endParaRPr lang="it-IT"/>
          </a:p>
        </p:txBody>
      </p:sp>
    </p:spTree>
    <p:extLst>
      <p:ext uri="{BB962C8B-B14F-4D97-AF65-F5344CB8AC3E}">
        <p14:creationId xmlns:p14="http://schemas.microsoft.com/office/powerpoint/2010/main" val="723932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it-IT"/>
              <a:t>Fare clic per modificare lo stile del titolo dello schema</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it-IT"/>
              <a:t>Modifica gli stili del testo dello schema</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t>01/10/2018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t>‹N›</a:t>
            </a:fld>
            <a:endParaRPr lang="it-I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80460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t>01/10/2018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t>‹N›</a:t>
            </a:fld>
            <a:endParaRPr lang="it-IT"/>
          </a:p>
        </p:txBody>
      </p:sp>
    </p:spTree>
    <p:extLst>
      <p:ext uri="{BB962C8B-B14F-4D97-AF65-F5344CB8AC3E}">
        <p14:creationId xmlns:p14="http://schemas.microsoft.com/office/powerpoint/2010/main" val="195425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A67048-8DE2-40E6-8AFC-3B04CF619662}" type="datetimeFigureOut">
              <a:rPr lang="it-IT" smtClean="0"/>
              <a:t>01/10/2018</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t>‹N›</a:t>
            </a:fld>
            <a:endParaRPr lang="it-IT"/>
          </a:p>
        </p:txBody>
      </p:sp>
    </p:spTree>
    <p:extLst>
      <p:ext uri="{BB962C8B-B14F-4D97-AF65-F5344CB8AC3E}">
        <p14:creationId xmlns:p14="http://schemas.microsoft.com/office/powerpoint/2010/main" val="488942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A67048-8DE2-40E6-8AFC-3B04CF619662}" type="datetimeFigureOut">
              <a:rPr lang="it-IT" smtClean="0"/>
              <a:t>01/10/2018</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t>‹N›</a:t>
            </a:fld>
            <a:endParaRPr lang="it-IT"/>
          </a:p>
        </p:txBody>
      </p:sp>
    </p:spTree>
    <p:extLst>
      <p:ext uri="{BB962C8B-B14F-4D97-AF65-F5344CB8AC3E}">
        <p14:creationId xmlns:p14="http://schemas.microsoft.com/office/powerpoint/2010/main" val="2974292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nchorCtr="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t>01/10/2018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t>‹N›</a:t>
            </a:fld>
            <a:endParaRPr lang="it-IT"/>
          </a:p>
        </p:txBody>
      </p:sp>
    </p:spTree>
    <p:extLst>
      <p:ext uri="{BB962C8B-B14F-4D97-AF65-F5344CB8AC3E}">
        <p14:creationId xmlns:p14="http://schemas.microsoft.com/office/powerpoint/2010/main" val="2335862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t>01/10/2018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t>‹N›</a:t>
            </a:fld>
            <a:endParaRPr lang="it-IT"/>
          </a:p>
        </p:txBody>
      </p:sp>
    </p:spTree>
    <p:extLst>
      <p:ext uri="{BB962C8B-B14F-4D97-AF65-F5344CB8AC3E}">
        <p14:creationId xmlns:p14="http://schemas.microsoft.com/office/powerpoint/2010/main" val="2923187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3_Vuota">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C62164E0-9644-4C0E-8373-D614D95BAFAE}"/>
              </a:ext>
            </a:extLst>
          </p:cNvPr>
          <p:cNvSpPr txBox="1"/>
          <p:nvPr userDrawn="1"/>
        </p:nvSpPr>
        <p:spPr>
          <a:xfrm>
            <a:off x="0" y="0"/>
            <a:ext cx="11587942" cy="400110"/>
          </a:xfrm>
          <a:prstGeom prst="rect">
            <a:avLst/>
          </a:prstGeom>
          <a:solidFill>
            <a:schemeClr val="tx2">
              <a:lumMod val="75000"/>
            </a:schemeClr>
          </a:solidFill>
        </p:spPr>
        <p:txBody>
          <a:bodyPr wrap="square" rtlCol="0">
            <a:spAutoFit/>
          </a:bodyPr>
          <a:lstStyle/>
          <a:p>
            <a:endParaRPr lang="it-IT" sz="2000">
              <a:solidFill>
                <a:schemeClr val="bg1"/>
              </a:solidFill>
              <a:latin typeface="Bahnschrift" panose="020B0502040204020203" pitchFamily="34" charset="0"/>
            </a:endParaRPr>
          </a:p>
        </p:txBody>
      </p:sp>
      <p:sp>
        <p:nvSpPr>
          <p:cNvPr id="6" name="CasellaDiTesto 5">
            <a:extLst>
              <a:ext uri="{FF2B5EF4-FFF2-40B4-BE49-F238E27FC236}">
                <a16:creationId xmlns:a16="http://schemas.microsoft.com/office/drawing/2014/main" id="{16B7858F-34D8-4C94-90DF-4A4E8E8C0809}"/>
              </a:ext>
            </a:extLst>
          </p:cNvPr>
          <p:cNvSpPr txBox="1"/>
          <p:nvPr userDrawn="1"/>
        </p:nvSpPr>
        <p:spPr>
          <a:xfrm>
            <a:off x="11596255" y="0"/>
            <a:ext cx="595745" cy="400110"/>
          </a:xfrm>
          <a:prstGeom prst="rect">
            <a:avLst/>
          </a:prstGeom>
          <a:solidFill>
            <a:schemeClr val="tx2">
              <a:lumMod val="75000"/>
            </a:schemeClr>
          </a:solidFill>
        </p:spPr>
        <p:txBody>
          <a:bodyPr wrap="square" rtlCol="0">
            <a:spAutoFit/>
          </a:bodyPr>
          <a:lstStyle>
            <a:defPPr>
              <a:defRPr lang="it-IT"/>
            </a:defPPr>
            <a:lvl1pPr>
              <a:defRPr sz="2000">
                <a:solidFill>
                  <a:schemeClr val="bg1"/>
                </a:solidFill>
                <a:latin typeface="Bahnschrift" panose="020B0502040204020203" pitchFamily="34" charset="0"/>
              </a:defRPr>
            </a:lvl1pPr>
          </a:lstStyle>
          <a:p>
            <a:pPr lvl="0"/>
            <a:endParaRPr lang="it-IT"/>
          </a:p>
        </p:txBody>
      </p:sp>
      <p:cxnSp>
        <p:nvCxnSpPr>
          <p:cNvPr id="10" name="Connettore diritto 9">
            <a:extLst>
              <a:ext uri="{FF2B5EF4-FFF2-40B4-BE49-F238E27FC236}">
                <a16:creationId xmlns:a16="http://schemas.microsoft.com/office/drawing/2014/main" id="{FE3C1D11-31BA-4225-9FF9-15B8F694EB1F}"/>
              </a:ext>
            </a:extLst>
          </p:cNvPr>
          <p:cNvCxnSpPr/>
          <p:nvPr userDrawn="1"/>
        </p:nvCxnSpPr>
        <p:spPr>
          <a:xfrm>
            <a:off x="0" y="400110"/>
            <a:ext cx="1219200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egnaposto testo 11">
            <a:extLst>
              <a:ext uri="{FF2B5EF4-FFF2-40B4-BE49-F238E27FC236}">
                <a16:creationId xmlns:a16="http://schemas.microsoft.com/office/drawing/2014/main" id="{A4446023-9410-4424-B6AC-84C309F60F3A}"/>
              </a:ext>
            </a:extLst>
          </p:cNvPr>
          <p:cNvSpPr>
            <a:spLocks noGrp="1"/>
          </p:cNvSpPr>
          <p:nvPr>
            <p:ph type="body" sz="quarter" idx="11"/>
          </p:nvPr>
        </p:nvSpPr>
        <p:spPr>
          <a:xfrm>
            <a:off x="0" y="0"/>
            <a:ext cx="11496675" cy="341313"/>
          </a:xfrm>
        </p:spPr>
        <p:txBody>
          <a:bodyPr/>
          <a:lstStyle>
            <a:lvl1pPr marL="0" indent="0">
              <a:buNone/>
              <a:defRPr sz="2000">
                <a:solidFill>
                  <a:schemeClr val="bg1"/>
                </a:solidFill>
                <a:latin typeface="Bahnschrift" panose="020B0502040204020203" pitchFamily="34" charset="0"/>
              </a:defRPr>
            </a:lvl1pPr>
          </a:lstStyle>
          <a:p>
            <a:pPr lvl="0"/>
            <a:r>
              <a:rPr lang="it-IT"/>
              <a:t>Modifica gli stili del testo dello schema</a:t>
            </a:r>
          </a:p>
        </p:txBody>
      </p:sp>
      <p:sp>
        <p:nvSpPr>
          <p:cNvPr id="18" name="Segnaposto testo 19">
            <a:extLst>
              <a:ext uri="{FF2B5EF4-FFF2-40B4-BE49-F238E27FC236}">
                <a16:creationId xmlns:a16="http://schemas.microsoft.com/office/drawing/2014/main" id="{79385AC6-A2B3-4021-BD72-791421DCEEA2}"/>
              </a:ext>
            </a:extLst>
          </p:cNvPr>
          <p:cNvSpPr>
            <a:spLocks noGrp="1"/>
          </p:cNvSpPr>
          <p:nvPr>
            <p:ph type="body" sz="quarter" idx="17"/>
          </p:nvPr>
        </p:nvSpPr>
        <p:spPr>
          <a:xfrm>
            <a:off x="3021711" y="1037950"/>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4" name="Segnaposto immagine 3">
            <a:extLst>
              <a:ext uri="{FF2B5EF4-FFF2-40B4-BE49-F238E27FC236}">
                <a16:creationId xmlns:a16="http://schemas.microsoft.com/office/drawing/2014/main" id="{7C39B2CD-E6BE-4DE1-A886-9DD76ED17A20}"/>
              </a:ext>
            </a:extLst>
          </p:cNvPr>
          <p:cNvSpPr>
            <a:spLocks noGrp="1"/>
          </p:cNvSpPr>
          <p:nvPr>
            <p:ph type="pic" sz="quarter" idx="12"/>
          </p:nvPr>
        </p:nvSpPr>
        <p:spPr>
          <a:xfrm flipH="1">
            <a:off x="729554" y="1037950"/>
            <a:ext cx="2015346" cy="2015344"/>
          </a:xfrm>
          <a:prstGeom prst="flowChartDelay">
            <a:avLst/>
          </a:prstGeom>
        </p:spPr>
        <p:txBody>
          <a:bodyPr vert="horz"/>
          <a:lstStyle/>
          <a:p>
            <a:endParaRPr lang="it-IT"/>
          </a:p>
        </p:txBody>
      </p:sp>
      <p:sp>
        <p:nvSpPr>
          <p:cNvPr id="30" name="Segnaposto testo 19">
            <a:extLst>
              <a:ext uri="{FF2B5EF4-FFF2-40B4-BE49-F238E27FC236}">
                <a16:creationId xmlns:a16="http://schemas.microsoft.com/office/drawing/2014/main" id="{45FECD9B-6A25-43FA-B234-0E05658BE97F}"/>
              </a:ext>
            </a:extLst>
          </p:cNvPr>
          <p:cNvSpPr>
            <a:spLocks noGrp="1"/>
          </p:cNvSpPr>
          <p:nvPr>
            <p:ph type="body" sz="quarter" idx="18"/>
          </p:nvPr>
        </p:nvSpPr>
        <p:spPr>
          <a:xfrm>
            <a:off x="8776014" y="1122974"/>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1" name="Segnaposto immagine 3">
            <a:extLst>
              <a:ext uri="{FF2B5EF4-FFF2-40B4-BE49-F238E27FC236}">
                <a16:creationId xmlns:a16="http://schemas.microsoft.com/office/drawing/2014/main" id="{B9356514-9BD6-4AE4-B724-EC87B101CBD8}"/>
              </a:ext>
            </a:extLst>
          </p:cNvPr>
          <p:cNvSpPr>
            <a:spLocks noGrp="1"/>
          </p:cNvSpPr>
          <p:nvPr>
            <p:ph type="pic" sz="quarter" idx="19"/>
          </p:nvPr>
        </p:nvSpPr>
        <p:spPr>
          <a:xfrm flipH="1">
            <a:off x="6483857" y="1122974"/>
            <a:ext cx="2015346" cy="2015344"/>
          </a:xfrm>
          <a:prstGeom prst="flowChartDelay">
            <a:avLst/>
          </a:prstGeom>
        </p:spPr>
        <p:txBody>
          <a:bodyPr vert="horz"/>
          <a:lstStyle/>
          <a:p>
            <a:endParaRPr lang="it-IT"/>
          </a:p>
        </p:txBody>
      </p:sp>
      <p:sp>
        <p:nvSpPr>
          <p:cNvPr id="32" name="Segnaposto testo 19">
            <a:extLst>
              <a:ext uri="{FF2B5EF4-FFF2-40B4-BE49-F238E27FC236}">
                <a16:creationId xmlns:a16="http://schemas.microsoft.com/office/drawing/2014/main" id="{74325C9B-CA40-4187-ADB7-2FC431A0ECD5}"/>
              </a:ext>
            </a:extLst>
          </p:cNvPr>
          <p:cNvSpPr>
            <a:spLocks noGrp="1"/>
          </p:cNvSpPr>
          <p:nvPr>
            <p:ph type="body" sz="quarter" idx="20"/>
          </p:nvPr>
        </p:nvSpPr>
        <p:spPr>
          <a:xfrm>
            <a:off x="3021711" y="3776157"/>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3" name="Segnaposto immagine 3">
            <a:extLst>
              <a:ext uri="{FF2B5EF4-FFF2-40B4-BE49-F238E27FC236}">
                <a16:creationId xmlns:a16="http://schemas.microsoft.com/office/drawing/2014/main" id="{8035426F-B3E7-4F22-9B5D-78A44BEA9F26}"/>
              </a:ext>
            </a:extLst>
          </p:cNvPr>
          <p:cNvSpPr>
            <a:spLocks noGrp="1"/>
          </p:cNvSpPr>
          <p:nvPr>
            <p:ph type="pic" sz="quarter" idx="21"/>
          </p:nvPr>
        </p:nvSpPr>
        <p:spPr>
          <a:xfrm flipH="1">
            <a:off x="729554" y="3776157"/>
            <a:ext cx="2015346" cy="2015344"/>
          </a:xfrm>
          <a:prstGeom prst="flowChartDelay">
            <a:avLst/>
          </a:prstGeom>
        </p:spPr>
        <p:txBody>
          <a:bodyPr vert="horz"/>
          <a:lstStyle/>
          <a:p>
            <a:endParaRPr lang="it-IT"/>
          </a:p>
        </p:txBody>
      </p:sp>
      <p:sp>
        <p:nvSpPr>
          <p:cNvPr id="34" name="Segnaposto testo 19">
            <a:extLst>
              <a:ext uri="{FF2B5EF4-FFF2-40B4-BE49-F238E27FC236}">
                <a16:creationId xmlns:a16="http://schemas.microsoft.com/office/drawing/2014/main" id="{9CE9ED9C-25DF-4671-A836-0F1AC0EBEFCF}"/>
              </a:ext>
            </a:extLst>
          </p:cNvPr>
          <p:cNvSpPr>
            <a:spLocks noGrp="1"/>
          </p:cNvSpPr>
          <p:nvPr>
            <p:ph type="body" sz="quarter" idx="22"/>
          </p:nvPr>
        </p:nvSpPr>
        <p:spPr>
          <a:xfrm>
            <a:off x="8776014" y="3861181"/>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5" name="Segnaposto immagine 3">
            <a:extLst>
              <a:ext uri="{FF2B5EF4-FFF2-40B4-BE49-F238E27FC236}">
                <a16:creationId xmlns:a16="http://schemas.microsoft.com/office/drawing/2014/main" id="{0AD52653-42A4-424F-B1D4-E8CC7B0BB456}"/>
              </a:ext>
            </a:extLst>
          </p:cNvPr>
          <p:cNvSpPr>
            <a:spLocks noGrp="1"/>
          </p:cNvSpPr>
          <p:nvPr>
            <p:ph type="pic" sz="quarter" idx="23"/>
          </p:nvPr>
        </p:nvSpPr>
        <p:spPr>
          <a:xfrm flipH="1">
            <a:off x="6483857" y="3861181"/>
            <a:ext cx="2015346" cy="2015344"/>
          </a:xfrm>
          <a:prstGeom prst="flowChartDelay">
            <a:avLst/>
          </a:prstGeom>
        </p:spPr>
        <p:txBody>
          <a:bodyPr vert="horz"/>
          <a:lstStyle/>
          <a:p>
            <a:endParaRPr lang="it-IT"/>
          </a:p>
        </p:txBody>
      </p:sp>
    </p:spTree>
    <p:extLst>
      <p:ext uri="{BB962C8B-B14F-4D97-AF65-F5344CB8AC3E}">
        <p14:creationId xmlns:p14="http://schemas.microsoft.com/office/powerpoint/2010/main" val="17766024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4_Vuota">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C62164E0-9644-4C0E-8373-D614D95BAFAE}"/>
              </a:ext>
            </a:extLst>
          </p:cNvPr>
          <p:cNvSpPr txBox="1"/>
          <p:nvPr userDrawn="1"/>
        </p:nvSpPr>
        <p:spPr>
          <a:xfrm>
            <a:off x="0" y="0"/>
            <a:ext cx="11587942" cy="400110"/>
          </a:xfrm>
          <a:prstGeom prst="rect">
            <a:avLst/>
          </a:prstGeom>
          <a:solidFill>
            <a:schemeClr val="tx2">
              <a:lumMod val="75000"/>
            </a:schemeClr>
          </a:solidFill>
        </p:spPr>
        <p:txBody>
          <a:bodyPr wrap="square" rtlCol="0">
            <a:spAutoFit/>
          </a:bodyPr>
          <a:lstStyle/>
          <a:p>
            <a:endParaRPr lang="it-IT" sz="2000">
              <a:solidFill>
                <a:schemeClr val="bg1"/>
              </a:solidFill>
              <a:latin typeface="Bahnschrift" panose="020B0502040204020203" pitchFamily="34" charset="0"/>
            </a:endParaRPr>
          </a:p>
        </p:txBody>
      </p:sp>
      <p:sp>
        <p:nvSpPr>
          <p:cNvPr id="6" name="CasellaDiTesto 5">
            <a:extLst>
              <a:ext uri="{FF2B5EF4-FFF2-40B4-BE49-F238E27FC236}">
                <a16:creationId xmlns:a16="http://schemas.microsoft.com/office/drawing/2014/main" id="{16B7858F-34D8-4C94-90DF-4A4E8E8C0809}"/>
              </a:ext>
            </a:extLst>
          </p:cNvPr>
          <p:cNvSpPr txBox="1"/>
          <p:nvPr userDrawn="1"/>
        </p:nvSpPr>
        <p:spPr>
          <a:xfrm>
            <a:off x="11596255" y="0"/>
            <a:ext cx="595745" cy="400110"/>
          </a:xfrm>
          <a:prstGeom prst="rect">
            <a:avLst/>
          </a:prstGeom>
          <a:solidFill>
            <a:schemeClr val="tx2">
              <a:lumMod val="75000"/>
            </a:schemeClr>
          </a:solidFill>
        </p:spPr>
        <p:txBody>
          <a:bodyPr wrap="square" rtlCol="0">
            <a:spAutoFit/>
          </a:bodyPr>
          <a:lstStyle>
            <a:defPPr>
              <a:defRPr lang="it-IT"/>
            </a:defPPr>
            <a:lvl1pPr>
              <a:defRPr sz="2000">
                <a:solidFill>
                  <a:schemeClr val="bg1"/>
                </a:solidFill>
                <a:latin typeface="Bahnschrift" panose="020B0502040204020203" pitchFamily="34" charset="0"/>
              </a:defRPr>
            </a:lvl1pPr>
          </a:lstStyle>
          <a:p>
            <a:pPr lvl="0"/>
            <a:endParaRPr lang="it-IT"/>
          </a:p>
        </p:txBody>
      </p:sp>
      <p:cxnSp>
        <p:nvCxnSpPr>
          <p:cNvPr id="10" name="Connettore diritto 9">
            <a:extLst>
              <a:ext uri="{FF2B5EF4-FFF2-40B4-BE49-F238E27FC236}">
                <a16:creationId xmlns:a16="http://schemas.microsoft.com/office/drawing/2014/main" id="{FE3C1D11-31BA-4225-9FF9-15B8F694EB1F}"/>
              </a:ext>
            </a:extLst>
          </p:cNvPr>
          <p:cNvCxnSpPr/>
          <p:nvPr userDrawn="1"/>
        </p:nvCxnSpPr>
        <p:spPr>
          <a:xfrm>
            <a:off x="0" y="400110"/>
            <a:ext cx="1219200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egnaposto testo 11">
            <a:extLst>
              <a:ext uri="{FF2B5EF4-FFF2-40B4-BE49-F238E27FC236}">
                <a16:creationId xmlns:a16="http://schemas.microsoft.com/office/drawing/2014/main" id="{A4446023-9410-4424-B6AC-84C309F60F3A}"/>
              </a:ext>
            </a:extLst>
          </p:cNvPr>
          <p:cNvSpPr>
            <a:spLocks noGrp="1"/>
          </p:cNvSpPr>
          <p:nvPr>
            <p:ph type="body" sz="quarter" idx="11"/>
          </p:nvPr>
        </p:nvSpPr>
        <p:spPr>
          <a:xfrm>
            <a:off x="0" y="0"/>
            <a:ext cx="11496675" cy="341313"/>
          </a:xfrm>
        </p:spPr>
        <p:txBody>
          <a:bodyPr/>
          <a:lstStyle>
            <a:lvl1pPr marL="0" indent="0">
              <a:buNone/>
              <a:defRPr sz="2000">
                <a:solidFill>
                  <a:schemeClr val="bg1"/>
                </a:solidFill>
                <a:latin typeface="Bahnschrift" panose="020B0502040204020203" pitchFamily="34" charset="0"/>
              </a:defRPr>
            </a:lvl1pPr>
          </a:lstStyle>
          <a:p>
            <a:pPr lvl="0"/>
            <a:r>
              <a:rPr lang="it-IT"/>
              <a:t>Modifica gli stili del testo dello schema</a:t>
            </a:r>
          </a:p>
        </p:txBody>
      </p:sp>
      <p:sp>
        <p:nvSpPr>
          <p:cNvPr id="20" name="Segnaposto testo 19">
            <a:extLst>
              <a:ext uri="{FF2B5EF4-FFF2-40B4-BE49-F238E27FC236}">
                <a16:creationId xmlns:a16="http://schemas.microsoft.com/office/drawing/2014/main" id="{5992486F-1F4F-4134-B0D9-303A275658F8}"/>
              </a:ext>
            </a:extLst>
          </p:cNvPr>
          <p:cNvSpPr>
            <a:spLocks noGrp="1"/>
          </p:cNvSpPr>
          <p:nvPr>
            <p:ph type="body" sz="quarter" idx="13"/>
          </p:nvPr>
        </p:nvSpPr>
        <p:spPr>
          <a:xfrm>
            <a:off x="322436" y="861754"/>
            <a:ext cx="6842125" cy="1954182"/>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23" name="Segnaposto testo 19">
            <a:extLst>
              <a:ext uri="{FF2B5EF4-FFF2-40B4-BE49-F238E27FC236}">
                <a16:creationId xmlns:a16="http://schemas.microsoft.com/office/drawing/2014/main" id="{5114F84A-C927-40DB-9548-17B831BA8D7B}"/>
              </a:ext>
            </a:extLst>
          </p:cNvPr>
          <p:cNvSpPr>
            <a:spLocks noGrp="1"/>
          </p:cNvSpPr>
          <p:nvPr>
            <p:ph type="body" sz="quarter" idx="14"/>
          </p:nvPr>
        </p:nvSpPr>
        <p:spPr>
          <a:xfrm>
            <a:off x="322436" y="4091940"/>
            <a:ext cx="6842125" cy="1954182"/>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cxnSp>
        <p:nvCxnSpPr>
          <p:cNvPr id="24" name="Connettore diritto 23">
            <a:extLst>
              <a:ext uri="{FF2B5EF4-FFF2-40B4-BE49-F238E27FC236}">
                <a16:creationId xmlns:a16="http://schemas.microsoft.com/office/drawing/2014/main" id="{9605B206-8EC2-4B2F-B166-FCD009CD862E}"/>
              </a:ext>
            </a:extLst>
          </p:cNvPr>
          <p:cNvCxnSpPr>
            <a:cxnSpLocks/>
          </p:cNvCxnSpPr>
          <p:nvPr userDrawn="1"/>
        </p:nvCxnSpPr>
        <p:spPr>
          <a:xfrm>
            <a:off x="0" y="3536779"/>
            <a:ext cx="1202851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Segnaposto immagine 7">
            <a:extLst>
              <a:ext uri="{FF2B5EF4-FFF2-40B4-BE49-F238E27FC236}">
                <a16:creationId xmlns:a16="http://schemas.microsoft.com/office/drawing/2014/main" id="{106FAF5C-F3E2-439D-A23C-A25ACDAC95E2}"/>
              </a:ext>
            </a:extLst>
          </p:cNvPr>
          <p:cNvSpPr>
            <a:spLocks noGrp="1"/>
          </p:cNvSpPr>
          <p:nvPr>
            <p:ph type="pic" sz="quarter" idx="10"/>
          </p:nvPr>
        </p:nvSpPr>
        <p:spPr>
          <a:xfrm>
            <a:off x="7528560" y="573580"/>
            <a:ext cx="4599709" cy="6126480"/>
          </a:xfrm>
          <a:prstGeom prst="flowChartDelay">
            <a:avLst/>
          </a:prstGeom>
        </p:spPr>
        <p:txBody>
          <a:bodyPr/>
          <a:lstStyle/>
          <a:p>
            <a:endParaRPr lang="it-IT"/>
          </a:p>
        </p:txBody>
      </p:sp>
    </p:spTree>
    <p:extLst>
      <p:ext uri="{BB962C8B-B14F-4D97-AF65-F5344CB8AC3E}">
        <p14:creationId xmlns:p14="http://schemas.microsoft.com/office/powerpoint/2010/main" val="3517471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3"/>
          <p:cNvSpPr>
            <a:spLocks noGrp="1"/>
          </p:cNvSpPr>
          <p:nvPr>
            <p:ph type="dt" sz="half" idx="10"/>
          </p:nvPr>
        </p:nvSpPr>
        <p:spPr/>
        <p:txBody>
          <a:bodyPr/>
          <a:lstStyle/>
          <a:p>
            <a:fld id="{ACA67048-8DE2-40E6-8AFC-3B04CF619662}" type="datetimeFigureOut">
              <a:rPr lang="it-IT" smtClean="0"/>
              <a:t>01/10/2018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t>‹N›</a:t>
            </a:fld>
            <a:endParaRPr lang="it-IT"/>
          </a:p>
        </p:txBody>
      </p:sp>
    </p:spTree>
    <p:extLst>
      <p:ext uri="{BB962C8B-B14F-4D97-AF65-F5344CB8AC3E}">
        <p14:creationId xmlns:p14="http://schemas.microsoft.com/office/powerpoint/2010/main" val="20705377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01/10/2018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34073370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3"/>
          <p:cNvSpPr>
            <a:spLocks noGrp="1"/>
          </p:cNvSpPr>
          <p:nvPr>
            <p:ph type="dt" sz="half" idx="10"/>
          </p:nvPr>
        </p:nvSpPr>
        <p:spPr/>
        <p:txBody>
          <a:bodyPr/>
          <a:lstStyle/>
          <a:p>
            <a:fld id="{ACA67048-8DE2-40E6-8AFC-3B04CF619662}" type="datetimeFigureOut">
              <a:rPr lang="it-IT" smtClean="0"/>
              <a:pPr/>
              <a:t>01/10/2018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40229172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01/10/2018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6841582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CA67048-8DE2-40E6-8AFC-3B04CF619662}" type="datetimeFigureOut">
              <a:rPr lang="it-IT" smtClean="0"/>
              <a:pPr/>
              <a:t>01/10/2018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4246768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CA67048-8DE2-40E6-8AFC-3B04CF619662}" type="datetimeFigureOut">
              <a:rPr lang="it-IT" smtClean="0"/>
              <a:pPr/>
              <a:t>01/10/2018</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7376397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7" name="Date Placeholder 2"/>
          <p:cNvSpPr>
            <a:spLocks noGrp="1"/>
          </p:cNvSpPr>
          <p:nvPr>
            <p:ph type="dt" sz="half" idx="10"/>
          </p:nvPr>
        </p:nvSpPr>
        <p:spPr/>
        <p:txBody>
          <a:bodyPr/>
          <a:lstStyle/>
          <a:p>
            <a:fld id="{ACA67048-8DE2-40E6-8AFC-3B04CF619662}" type="datetimeFigureOut">
              <a:rPr lang="it-IT" smtClean="0"/>
              <a:pPr/>
              <a:t>01/10/2018</a:t>
            </a:fld>
            <a:endParaRPr lang="it-IT"/>
          </a:p>
        </p:txBody>
      </p:sp>
      <p:sp>
        <p:nvSpPr>
          <p:cNvPr id="5" name="Footer Placeholder 3"/>
          <p:cNvSpPr>
            <a:spLocks noGrp="1"/>
          </p:cNvSpPr>
          <p:nvPr>
            <p:ph type="ftr" sz="quarter" idx="11"/>
          </p:nvPr>
        </p:nvSpPr>
        <p:spPr/>
        <p:txBody>
          <a:bodyPr/>
          <a:lstStyle/>
          <a:p>
            <a:endParaRPr lang="it-IT"/>
          </a:p>
        </p:txBody>
      </p:sp>
      <p:sp>
        <p:nvSpPr>
          <p:cNvPr id="6" name="Slide Number Placeholder 4"/>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9127261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CA67048-8DE2-40E6-8AFC-3B04CF619662}" type="datetimeFigureOut">
              <a:rPr lang="it-IT" smtClean="0"/>
              <a:pPr/>
              <a:t>01/10/2018</a:t>
            </a:fld>
            <a:endParaRPr lang="it-IT"/>
          </a:p>
        </p:txBody>
      </p:sp>
      <p:sp>
        <p:nvSpPr>
          <p:cNvPr id="5" name="Footer Placeholder 2"/>
          <p:cNvSpPr>
            <a:spLocks noGrp="1"/>
          </p:cNvSpPr>
          <p:nvPr>
            <p:ph type="ftr" sz="quarter" idx="11"/>
          </p:nvPr>
        </p:nvSpPr>
        <p:spPr/>
        <p:txBody>
          <a:bodyPr/>
          <a:lstStyle/>
          <a:p>
            <a:endParaRPr lang="it-IT"/>
          </a:p>
        </p:txBody>
      </p:sp>
      <p:sp>
        <p:nvSpPr>
          <p:cNvPr id="6" name="Slide Number Placeholder 3"/>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8225774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7" name="Date Placeholder 4"/>
          <p:cNvSpPr>
            <a:spLocks noGrp="1"/>
          </p:cNvSpPr>
          <p:nvPr>
            <p:ph type="dt" sz="half" idx="10"/>
          </p:nvPr>
        </p:nvSpPr>
        <p:spPr/>
        <p:txBody>
          <a:bodyPr/>
          <a:lstStyle/>
          <a:p>
            <a:fld id="{ACA67048-8DE2-40E6-8AFC-3B04CF619662}" type="datetimeFigureOut">
              <a:rPr lang="it-IT" smtClean="0"/>
              <a:pPr/>
              <a:t>01/10/2018</a:t>
            </a:fld>
            <a:endParaRPr lang="it-IT"/>
          </a:p>
        </p:txBody>
      </p:sp>
      <p:sp>
        <p:nvSpPr>
          <p:cNvPr id="5" name="Footer Placeholder 5"/>
          <p:cNvSpPr>
            <a:spLocks noGrp="1"/>
          </p:cNvSpPr>
          <p:nvPr>
            <p:ph type="ftr" sz="quarter" idx="11"/>
          </p:nvPr>
        </p:nvSpPr>
        <p:spPr/>
        <p:txBody>
          <a:bodyPr/>
          <a:lstStyle/>
          <a:p>
            <a:endParaRPr lang="it-IT"/>
          </a:p>
        </p:txBody>
      </p:sp>
      <p:sp>
        <p:nvSpPr>
          <p:cNvPr id="6"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8752131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CA67048-8DE2-40E6-8AFC-3B04CF619662}" type="datetimeFigureOut">
              <a:rPr lang="it-IT" smtClean="0"/>
              <a:pPr/>
              <a:t>01/10/2018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9780176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CA67048-8DE2-40E6-8AFC-3B04CF619662}" type="datetimeFigureOut">
              <a:rPr lang="it-IT" smtClean="0"/>
              <a:pPr/>
              <a:t>01/10/2018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641097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t>01/10/2018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t>‹N›</a:t>
            </a:fld>
            <a:endParaRPr lang="it-IT"/>
          </a:p>
        </p:txBody>
      </p:sp>
    </p:spTree>
    <p:extLst>
      <p:ext uri="{BB962C8B-B14F-4D97-AF65-F5344CB8AC3E}">
        <p14:creationId xmlns:p14="http://schemas.microsoft.com/office/powerpoint/2010/main" val="17763114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it-IT"/>
              <a:t>Fare clic per modificare lo stile del titolo dello schema</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01/10/2018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1095426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it-IT"/>
              <a:t>Fare clic per modificare lo stile del titolo dello schema</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it-IT"/>
              <a:t>Modifica gli stili del testo dello schema</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01/10/2018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338466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01/10/2018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1448754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A67048-8DE2-40E6-8AFC-3B04CF619662}" type="datetimeFigureOut">
              <a:rPr lang="it-IT" smtClean="0"/>
              <a:pPr/>
              <a:t>01/10/2018</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38664986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A67048-8DE2-40E6-8AFC-3B04CF619662}" type="datetimeFigureOut">
              <a:rPr lang="it-IT" smtClean="0"/>
              <a:pPr/>
              <a:t>01/10/2018</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42659459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nchorCtr="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01/10/2018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8222952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01/10/2018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8212028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_Vuota">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C62164E0-9644-4C0E-8373-D614D95BAFAE}"/>
              </a:ext>
            </a:extLst>
          </p:cNvPr>
          <p:cNvSpPr txBox="1"/>
          <p:nvPr userDrawn="1"/>
        </p:nvSpPr>
        <p:spPr>
          <a:xfrm>
            <a:off x="0" y="0"/>
            <a:ext cx="11587942" cy="400110"/>
          </a:xfrm>
          <a:prstGeom prst="rect">
            <a:avLst/>
          </a:prstGeom>
          <a:solidFill>
            <a:schemeClr val="tx2">
              <a:lumMod val="75000"/>
            </a:schemeClr>
          </a:solidFill>
        </p:spPr>
        <p:txBody>
          <a:bodyPr wrap="square" rtlCol="0">
            <a:spAutoFit/>
          </a:bodyPr>
          <a:lstStyle/>
          <a:p>
            <a:endParaRPr lang="it-IT" sz="2000">
              <a:solidFill>
                <a:schemeClr val="bg1"/>
              </a:solidFill>
              <a:latin typeface="Bahnschrift" panose="020B0502040204020203" pitchFamily="34" charset="0"/>
            </a:endParaRPr>
          </a:p>
        </p:txBody>
      </p:sp>
      <p:sp>
        <p:nvSpPr>
          <p:cNvPr id="6" name="CasellaDiTesto 5">
            <a:extLst>
              <a:ext uri="{FF2B5EF4-FFF2-40B4-BE49-F238E27FC236}">
                <a16:creationId xmlns:a16="http://schemas.microsoft.com/office/drawing/2014/main" id="{16B7858F-34D8-4C94-90DF-4A4E8E8C0809}"/>
              </a:ext>
            </a:extLst>
          </p:cNvPr>
          <p:cNvSpPr txBox="1"/>
          <p:nvPr userDrawn="1"/>
        </p:nvSpPr>
        <p:spPr>
          <a:xfrm>
            <a:off x="11596255" y="0"/>
            <a:ext cx="595745" cy="400110"/>
          </a:xfrm>
          <a:prstGeom prst="rect">
            <a:avLst/>
          </a:prstGeom>
          <a:solidFill>
            <a:schemeClr val="tx2">
              <a:lumMod val="75000"/>
            </a:schemeClr>
          </a:solidFill>
        </p:spPr>
        <p:txBody>
          <a:bodyPr wrap="square" rtlCol="0">
            <a:spAutoFit/>
          </a:bodyPr>
          <a:lstStyle>
            <a:defPPr>
              <a:defRPr lang="it-IT"/>
            </a:defPPr>
            <a:lvl1pPr>
              <a:defRPr sz="2000">
                <a:solidFill>
                  <a:schemeClr val="bg1"/>
                </a:solidFill>
                <a:latin typeface="Bahnschrift" panose="020B0502040204020203" pitchFamily="34" charset="0"/>
              </a:defRPr>
            </a:lvl1pPr>
          </a:lstStyle>
          <a:p>
            <a:pPr lvl="0"/>
            <a:endParaRPr lang="it-IT"/>
          </a:p>
        </p:txBody>
      </p:sp>
      <p:cxnSp>
        <p:nvCxnSpPr>
          <p:cNvPr id="10" name="Connettore diritto 9">
            <a:extLst>
              <a:ext uri="{FF2B5EF4-FFF2-40B4-BE49-F238E27FC236}">
                <a16:creationId xmlns:a16="http://schemas.microsoft.com/office/drawing/2014/main" id="{FE3C1D11-31BA-4225-9FF9-15B8F694EB1F}"/>
              </a:ext>
            </a:extLst>
          </p:cNvPr>
          <p:cNvCxnSpPr/>
          <p:nvPr userDrawn="1"/>
        </p:nvCxnSpPr>
        <p:spPr>
          <a:xfrm>
            <a:off x="0" y="400110"/>
            <a:ext cx="1219200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egnaposto testo 11">
            <a:extLst>
              <a:ext uri="{FF2B5EF4-FFF2-40B4-BE49-F238E27FC236}">
                <a16:creationId xmlns:a16="http://schemas.microsoft.com/office/drawing/2014/main" id="{A4446023-9410-4424-B6AC-84C309F60F3A}"/>
              </a:ext>
            </a:extLst>
          </p:cNvPr>
          <p:cNvSpPr>
            <a:spLocks noGrp="1"/>
          </p:cNvSpPr>
          <p:nvPr>
            <p:ph type="body" sz="quarter" idx="11"/>
          </p:nvPr>
        </p:nvSpPr>
        <p:spPr>
          <a:xfrm>
            <a:off x="0" y="0"/>
            <a:ext cx="11496675" cy="341313"/>
          </a:xfrm>
        </p:spPr>
        <p:txBody>
          <a:bodyPr/>
          <a:lstStyle>
            <a:lvl1pPr marL="0" indent="0">
              <a:buNone/>
              <a:defRPr sz="2000">
                <a:solidFill>
                  <a:schemeClr val="bg1"/>
                </a:solidFill>
                <a:latin typeface="Bahnschrift" panose="020B0502040204020203" pitchFamily="34" charset="0"/>
              </a:defRPr>
            </a:lvl1pPr>
          </a:lstStyle>
          <a:p>
            <a:pPr lvl="0"/>
            <a:r>
              <a:rPr lang="it-IT"/>
              <a:t>Modifica gli stili del testo dello schema</a:t>
            </a:r>
          </a:p>
        </p:txBody>
      </p:sp>
      <p:sp>
        <p:nvSpPr>
          <p:cNvPr id="18" name="Segnaposto testo 19">
            <a:extLst>
              <a:ext uri="{FF2B5EF4-FFF2-40B4-BE49-F238E27FC236}">
                <a16:creationId xmlns:a16="http://schemas.microsoft.com/office/drawing/2014/main" id="{79385AC6-A2B3-4021-BD72-791421DCEEA2}"/>
              </a:ext>
            </a:extLst>
          </p:cNvPr>
          <p:cNvSpPr>
            <a:spLocks noGrp="1"/>
          </p:cNvSpPr>
          <p:nvPr>
            <p:ph type="body" sz="quarter" idx="17"/>
          </p:nvPr>
        </p:nvSpPr>
        <p:spPr>
          <a:xfrm>
            <a:off x="3021711" y="1037950"/>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4" name="Segnaposto immagine 3">
            <a:extLst>
              <a:ext uri="{FF2B5EF4-FFF2-40B4-BE49-F238E27FC236}">
                <a16:creationId xmlns:a16="http://schemas.microsoft.com/office/drawing/2014/main" id="{7C39B2CD-E6BE-4DE1-A886-9DD76ED17A20}"/>
              </a:ext>
            </a:extLst>
          </p:cNvPr>
          <p:cNvSpPr>
            <a:spLocks noGrp="1"/>
          </p:cNvSpPr>
          <p:nvPr>
            <p:ph type="pic" sz="quarter" idx="12"/>
          </p:nvPr>
        </p:nvSpPr>
        <p:spPr>
          <a:xfrm flipH="1">
            <a:off x="729554" y="1037950"/>
            <a:ext cx="2015346" cy="2015344"/>
          </a:xfrm>
          <a:prstGeom prst="flowChartDelay">
            <a:avLst/>
          </a:prstGeom>
        </p:spPr>
        <p:txBody>
          <a:bodyPr vert="horz"/>
          <a:lstStyle/>
          <a:p>
            <a:endParaRPr lang="it-IT"/>
          </a:p>
        </p:txBody>
      </p:sp>
      <p:sp>
        <p:nvSpPr>
          <p:cNvPr id="30" name="Segnaposto testo 19">
            <a:extLst>
              <a:ext uri="{FF2B5EF4-FFF2-40B4-BE49-F238E27FC236}">
                <a16:creationId xmlns:a16="http://schemas.microsoft.com/office/drawing/2014/main" id="{45FECD9B-6A25-43FA-B234-0E05658BE97F}"/>
              </a:ext>
            </a:extLst>
          </p:cNvPr>
          <p:cNvSpPr>
            <a:spLocks noGrp="1"/>
          </p:cNvSpPr>
          <p:nvPr>
            <p:ph type="body" sz="quarter" idx="18"/>
          </p:nvPr>
        </p:nvSpPr>
        <p:spPr>
          <a:xfrm>
            <a:off x="8776014" y="1122974"/>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1" name="Segnaposto immagine 3">
            <a:extLst>
              <a:ext uri="{FF2B5EF4-FFF2-40B4-BE49-F238E27FC236}">
                <a16:creationId xmlns:a16="http://schemas.microsoft.com/office/drawing/2014/main" id="{B9356514-9BD6-4AE4-B724-EC87B101CBD8}"/>
              </a:ext>
            </a:extLst>
          </p:cNvPr>
          <p:cNvSpPr>
            <a:spLocks noGrp="1"/>
          </p:cNvSpPr>
          <p:nvPr>
            <p:ph type="pic" sz="quarter" idx="19"/>
          </p:nvPr>
        </p:nvSpPr>
        <p:spPr>
          <a:xfrm flipH="1">
            <a:off x="6483857" y="1122974"/>
            <a:ext cx="2015346" cy="2015344"/>
          </a:xfrm>
          <a:prstGeom prst="flowChartDelay">
            <a:avLst/>
          </a:prstGeom>
        </p:spPr>
        <p:txBody>
          <a:bodyPr vert="horz"/>
          <a:lstStyle/>
          <a:p>
            <a:endParaRPr lang="it-IT"/>
          </a:p>
        </p:txBody>
      </p:sp>
      <p:sp>
        <p:nvSpPr>
          <p:cNvPr id="32" name="Segnaposto testo 19">
            <a:extLst>
              <a:ext uri="{FF2B5EF4-FFF2-40B4-BE49-F238E27FC236}">
                <a16:creationId xmlns:a16="http://schemas.microsoft.com/office/drawing/2014/main" id="{74325C9B-CA40-4187-ADB7-2FC431A0ECD5}"/>
              </a:ext>
            </a:extLst>
          </p:cNvPr>
          <p:cNvSpPr>
            <a:spLocks noGrp="1"/>
          </p:cNvSpPr>
          <p:nvPr>
            <p:ph type="body" sz="quarter" idx="20"/>
          </p:nvPr>
        </p:nvSpPr>
        <p:spPr>
          <a:xfrm>
            <a:off x="3021711" y="3776157"/>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3" name="Segnaposto immagine 3">
            <a:extLst>
              <a:ext uri="{FF2B5EF4-FFF2-40B4-BE49-F238E27FC236}">
                <a16:creationId xmlns:a16="http://schemas.microsoft.com/office/drawing/2014/main" id="{8035426F-B3E7-4F22-9B5D-78A44BEA9F26}"/>
              </a:ext>
            </a:extLst>
          </p:cNvPr>
          <p:cNvSpPr>
            <a:spLocks noGrp="1"/>
          </p:cNvSpPr>
          <p:nvPr>
            <p:ph type="pic" sz="quarter" idx="21"/>
          </p:nvPr>
        </p:nvSpPr>
        <p:spPr>
          <a:xfrm flipH="1">
            <a:off x="729554" y="3776157"/>
            <a:ext cx="2015346" cy="2015344"/>
          </a:xfrm>
          <a:prstGeom prst="flowChartDelay">
            <a:avLst/>
          </a:prstGeom>
        </p:spPr>
        <p:txBody>
          <a:bodyPr vert="horz"/>
          <a:lstStyle/>
          <a:p>
            <a:endParaRPr lang="it-IT"/>
          </a:p>
        </p:txBody>
      </p:sp>
      <p:sp>
        <p:nvSpPr>
          <p:cNvPr id="34" name="Segnaposto testo 19">
            <a:extLst>
              <a:ext uri="{FF2B5EF4-FFF2-40B4-BE49-F238E27FC236}">
                <a16:creationId xmlns:a16="http://schemas.microsoft.com/office/drawing/2014/main" id="{9CE9ED9C-25DF-4671-A836-0F1AC0EBEFCF}"/>
              </a:ext>
            </a:extLst>
          </p:cNvPr>
          <p:cNvSpPr>
            <a:spLocks noGrp="1"/>
          </p:cNvSpPr>
          <p:nvPr>
            <p:ph type="body" sz="quarter" idx="22"/>
          </p:nvPr>
        </p:nvSpPr>
        <p:spPr>
          <a:xfrm>
            <a:off x="8776014" y="3861181"/>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5" name="Segnaposto immagine 3">
            <a:extLst>
              <a:ext uri="{FF2B5EF4-FFF2-40B4-BE49-F238E27FC236}">
                <a16:creationId xmlns:a16="http://schemas.microsoft.com/office/drawing/2014/main" id="{0AD52653-42A4-424F-B1D4-E8CC7B0BB456}"/>
              </a:ext>
            </a:extLst>
          </p:cNvPr>
          <p:cNvSpPr>
            <a:spLocks noGrp="1"/>
          </p:cNvSpPr>
          <p:nvPr>
            <p:ph type="pic" sz="quarter" idx="23"/>
          </p:nvPr>
        </p:nvSpPr>
        <p:spPr>
          <a:xfrm flipH="1">
            <a:off x="6483857" y="3861181"/>
            <a:ext cx="2015346" cy="2015344"/>
          </a:xfrm>
          <a:prstGeom prst="flowChartDelay">
            <a:avLst/>
          </a:prstGeom>
        </p:spPr>
        <p:txBody>
          <a:bodyPr vert="horz"/>
          <a:lstStyle/>
          <a:p>
            <a:endParaRPr lang="it-IT"/>
          </a:p>
        </p:txBody>
      </p:sp>
    </p:spTree>
    <p:extLst>
      <p:ext uri="{BB962C8B-B14F-4D97-AF65-F5344CB8AC3E}">
        <p14:creationId xmlns:p14="http://schemas.microsoft.com/office/powerpoint/2010/main" val="8579317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_Vuota">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C62164E0-9644-4C0E-8373-D614D95BAFAE}"/>
              </a:ext>
            </a:extLst>
          </p:cNvPr>
          <p:cNvSpPr txBox="1"/>
          <p:nvPr userDrawn="1"/>
        </p:nvSpPr>
        <p:spPr>
          <a:xfrm>
            <a:off x="0" y="0"/>
            <a:ext cx="11587942" cy="400110"/>
          </a:xfrm>
          <a:prstGeom prst="rect">
            <a:avLst/>
          </a:prstGeom>
          <a:solidFill>
            <a:schemeClr val="tx2">
              <a:lumMod val="75000"/>
            </a:schemeClr>
          </a:solidFill>
        </p:spPr>
        <p:txBody>
          <a:bodyPr wrap="square" rtlCol="0">
            <a:spAutoFit/>
          </a:bodyPr>
          <a:lstStyle/>
          <a:p>
            <a:endParaRPr lang="it-IT" sz="2000">
              <a:solidFill>
                <a:schemeClr val="bg1"/>
              </a:solidFill>
              <a:latin typeface="Bahnschrift" panose="020B0502040204020203" pitchFamily="34" charset="0"/>
            </a:endParaRPr>
          </a:p>
        </p:txBody>
      </p:sp>
      <p:sp>
        <p:nvSpPr>
          <p:cNvPr id="6" name="CasellaDiTesto 5">
            <a:extLst>
              <a:ext uri="{FF2B5EF4-FFF2-40B4-BE49-F238E27FC236}">
                <a16:creationId xmlns:a16="http://schemas.microsoft.com/office/drawing/2014/main" id="{16B7858F-34D8-4C94-90DF-4A4E8E8C0809}"/>
              </a:ext>
            </a:extLst>
          </p:cNvPr>
          <p:cNvSpPr txBox="1"/>
          <p:nvPr userDrawn="1"/>
        </p:nvSpPr>
        <p:spPr>
          <a:xfrm>
            <a:off x="11596255" y="0"/>
            <a:ext cx="595745" cy="400110"/>
          </a:xfrm>
          <a:prstGeom prst="rect">
            <a:avLst/>
          </a:prstGeom>
          <a:solidFill>
            <a:schemeClr val="tx2">
              <a:lumMod val="75000"/>
            </a:schemeClr>
          </a:solidFill>
        </p:spPr>
        <p:txBody>
          <a:bodyPr wrap="square" rtlCol="0">
            <a:spAutoFit/>
          </a:bodyPr>
          <a:lstStyle>
            <a:defPPr>
              <a:defRPr lang="it-IT"/>
            </a:defPPr>
            <a:lvl1pPr>
              <a:defRPr sz="2000">
                <a:solidFill>
                  <a:schemeClr val="bg1"/>
                </a:solidFill>
                <a:latin typeface="Bahnschrift" panose="020B0502040204020203" pitchFamily="34" charset="0"/>
              </a:defRPr>
            </a:lvl1pPr>
          </a:lstStyle>
          <a:p>
            <a:pPr lvl="0"/>
            <a:endParaRPr lang="it-IT"/>
          </a:p>
        </p:txBody>
      </p:sp>
      <p:cxnSp>
        <p:nvCxnSpPr>
          <p:cNvPr id="10" name="Connettore diritto 9">
            <a:extLst>
              <a:ext uri="{FF2B5EF4-FFF2-40B4-BE49-F238E27FC236}">
                <a16:creationId xmlns:a16="http://schemas.microsoft.com/office/drawing/2014/main" id="{FE3C1D11-31BA-4225-9FF9-15B8F694EB1F}"/>
              </a:ext>
            </a:extLst>
          </p:cNvPr>
          <p:cNvCxnSpPr/>
          <p:nvPr userDrawn="1"/>
        </p:nvCxnSpPr>
        <p:spPr>
          <a:xfrm>
            <a:off x="0" y="400110"/>
            <a:ext cx="1219200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egnaposto testo 11">
            <a:extLst>
              <a:ext uri="{FF2B5EF4-FFF2-40B4-BE49-F238E27FC236}">
                <a16:creationId xmlns:a16="http://schemas.microsoft.com/office/drawing/2014/main" id="{A4446023-9410-4424-B6AC-84C309F60F3A}"/>
              </a:ext>
            </a:extLst>
          </p:cNvPr>
          <p:cNvSpPr>
            <a:spLocks noGrp="1"/>
          </p:cNvSpPr>
          <p:nvPr>
            <p:ph type="body" sz="quarter" idx="11"/>
          </p:nvPr>
        </p:nvSpPr>
        <p:spPr>
          <a:xfrm>
            <a:off x="0" y="0"/>
            <a:ext cx="11496675" cy="341313"/>
          </a:xfrm>
        </p:spPr>
        <p:txBody>
          <a:bodyPr/>
          <a:lstStyle>
            <a:lvl1pPr marL="0" indent="0">
              <a:buNone/>
              <a:defRPr sz="2000">
                <a:solidFill>
                  <a:schemeClr val="bg1"/>
                </a:solidFill>
                <a:latin typeface="Bahnschrift" panose="020B0502040204020203" pitchFamily="34" charset="0"/>
              </a:defRPr>
            </a:lvl1pPr>
          </a:lstStyle>
          <a:p>
            <a:pPr lvl="0"/>
            <a:r>
              <a:rPr lang="it-IT"/>
              <a:t>Modifica gli stili del testo dello schema</a:t>
            </a:r>
          </a:p>
        </p:txBody>
      </p:sp>
      <p:sp>
        <p:nvSpPr>
          <p:cNvPr id="20" name="Segnaposto testo 19">
            <a:extLst>
              <a:ext uri="{FF2B5EF4-FFF2-40B4-BE49-F238E27FC236}">
                <a16:creationId xmlns:a16="http://schemas.microsoft.com/office/drawing/2014/main" id="{5992486F-1F4F-4134-B0D9-303A275658F8}"/>
              </a:ext>
            </a:extLst>
          </p:cNvPr>
          <p:cNvSpPr>
            <a:spLocks noGrp="1"/>
          </p:cNvSpPr>
          <p:nvPr>
            <p:ph type="body" sz="quarter" idx="13"/>
          </p:nvPr>
        </p:nvSpPr>
        <p:spPr>
          <a:xfrm>
            <a:off x="322436" y="861754"/>
            <a:ext cx="6842125" cy="1954182"/>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23" name="Segnaposto testo 19">
            <a:extLst>
              <a:ext uri="{FF2B5EF4-FFF2-40B4-BE49-F238E27FC236}">
                <a16:creationId xmlns:a16="http://schemas.microsoft.com/office/drawing/2014/main" id="{5114F84A-C927-40DB-9548-17B831BA8D7B}"/>
              </a:ext>
            </a:extLst>
          </p:cNvPr>
          <p:cNvSpPr>
            <a:spLocks noGrp="1"/>
          </p:cNvSpPr>
          <p:nvPr>
            <p:ph type="body" sz="quarter" idx="14"/>
          </p:nvPr>
        </p:nvSpPr>
        <p:spPr>
          <a:xfrm>
            <a:off x="322436" y="4091940"/>
            <a:ext cx="6842125" cy="1954182"/>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cxnSp>
        <p:nvCxnSpPr>
          <p:cNvPr id="24" name="Connettore diritto 23">
            <a:extLst>
              <a:ext uri="{FF2B5EF4-FFF2-40B4-BE49-F238E27FC236}">
                <a16:creationId xmlns:a16="http://schemas.microsoft.com/office/drawing/2014/main" id="{9605B206-8EC2-4B2F-B166-FCD009CD862E}"/>
              </a:ext>
            </a:extLst>
          </p:cNvPr>
          <p:cNvCxnSpPr>
            <a:cxnSpLocks/>
          </p:cNvCxnSpPr>
          <p:nvPr userDrawn="1"/>
        </p:nvCxnSpPr>
        <p:spPr>
          <a:xfrm>
            <a:off x="0" y="3536779"/>
            <a:ext cx="1202851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Segnaposto immagine 7">
            <a:extLst>
              <a:ext uri="{FF2B5EF4-FFF2-40B4-BE49-F238E27FC236}">
                <a16:creationId xmlns:a16="http://schemas.microsoft.com/office/drawing/2014/main" id="{106FAF5C-F3E2-439D-A23C-A25ACDAC95E2}"/>
              </a:ext>
            </a:extLst>
          </p:cNvPr>
          <p:cNvSpPr>
            <a:spLocks noGrp="1"/>
          </p:cNvSpPr>
          <p:nvPr>
            <p:ph type="pic" sz="quarter" idx="10"/>
          </p:nvPr>
        </p:nvSpPr>
        <p:spPr>
          <a:xfrm>
            <a:off x="7528560" y="573580"/>
            <a:ext cx="4599709" cy="6126480"/>
          </a:xfrm>
          <a:prstGeom prst="flowChartDelay">
            <a:avLst/>
          </a:prstGeom>
        </p:spPr>
        <p:txBody>
          <a:bodyPr/>
          <a:lstStyle/>
          <a:p>
            <a:endParaRPr lang="it-IT"/>
          </a:p>
        </p:txBody>
      </p:sp>
    </p:spTree>
    <p:extLst>
      <p:ext uri="{BB962C8B-B14F-4D97-AF65-F5344CB8AC3E}">
        <p14:creationId xmlns:p14="http://schemas.microsoft.com/office/powerpoint/2010/main" val="899339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CA67048-8DE2-40E6-8AFC-3B04CF619662}" type="datetimeFigureOut">
              <a:rPr lang="it-IT" smtClean="0"/>
              <a:t>01/10/2018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t>‹N›</a:t>
            </a:fld>
            <a:endParaRPr lang="it-IT"/>
          </a:p>
        </p:txBody>
      </p:sp>
    </p:spTree>
    <p:extLst>
      <p:ext uri="{BB962C8B-B14F-4D97-AF65-F5344CB8AC3E}">
        <p14:creationId xmlns:p14="http://schemas.microsoft.com/office/powerpoint/2010/main" val="1203200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CA67048-8DE2-40E6-8AFC-3B04CF619662}" type="datetimeFigureOut">
              <a:rPr lang="it-IT" smtClean="0"/>
              <a:t>01/10/2018</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8DDB8AB4-81AB-4E20-95C6-7AAAE526AF48}" type="slidenum">
              <a:rPr lang="it-IT" smtClean="0"/>
              <a:t>‹N›</a:t>
            </a:fld>
            <a:endParaRPr lang="it-IT"/>
          </a:p>
        </p:txBody>
      </p:sp>
    </p:spTree>
    <p:extLst>
      <p:ext uri="{BB962C8B-B14F-4D97-AF65-F5344CB8AC3E}">
        <p14:creationId xmlns:p14="http://schemas.microsoft.com/office/powerpoint/2010/main" val="1724635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7" name="Date Placeholder 2"/>
          <p:cNvSpPr>
            <a:spLocks noGrp="1"/>
          </p:cNvSpPr>
          <p:nvPr>
            <p:ph type="dt" sz="half" idx="10"/>
          </p:nvPr>
        </p:nvSpPr>
        <p:spPr/>
        <p:txBody>
          <a:bodyPr/>
          <a:lstStyle/>
          <a:p>
            <a:fld id="{ACA67048-8DE2-40E6-8AFC-3B04CF619662}" type="datetimeFigureOut">
              <a:rPr lang="it-IT" smtClean="0"/>
              <a:t>01/10/2018</a:t>
            </a:fld>
            <a:endParaRPr lang="it-IT"/>
          </a:p>
        </p:txBody>
      </p:sp>
      <p:sp>
        <p:nvSpPr>
          <p:cNvPr id="5" name="Footer Placeholder 3"/>
          <p:cNvSpPr>
            <a:spLocks noGrp="1"/>
          </p:cNvSpPr>
          <p:nvPr>
            <p:ph type="ftr" sz="quarter" idx="11"/>
          </p:nvPr>
        </p:nvSpPr>
        <p:spPr/>
        <p:txBody>
          <a:bodyPr/>
          <a:lstStyle/>
          <a:p>
            <a:endParaRPr lang="it-IT"/>
          </a:p>
        </p:txBody>
      </p:sp>
      <p:sp>
        <p:nvSpPr>
          <p:cNvPr id="6" name="Slide Number Placeholder 4"/>
          <p:cNvSpPr>
            <a:spLocks noGrp="1"/>
          </p:cNvSpPr>
          <p:nvPr>
            <p:ph type="sldNum" sz="quarter" idx="12"/>
          </p:nvPr>
        </p:nvSpPr>
        <p:spPr/>
        <p:txBody>
          <a:bodyPr/>
          <a:lstStyle/>
          <a:p>
            <a:fld id="{8DDB8AB4-81AB-4E20-95C6-7AAAE526AF48}" type="slidenum">
              <a:rPr lang="it-IT" smtClean="0"/>
              <a:t>‹N›</a:t>
            </a:fld>
            <a:endParaRPr lang="it-IT"/>
          </a:p>
        </p:txBody>
      </p:sp>
    </p:spTree>
    <p:extLst>
      <p:ext uri="{BB962C8B-B14F-4D97-AF65-F5344CB8AC3E}">
        <p14:creationId xmlns:p14="http://schemas.microsoft.com/office/powerpoint/2010/main" val="2102506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CA67048-8DE2-40E6-8AFC-3B04CF619662}" type="datetimeFigureOut">
              <a:rPr lang="it-IT" smtClean="0"/>
              <a:t>01/10/2018</a:t>
            </a:fld>
            <a:endParaRPr lang="it-IT"/>
          </a:p>
        </p:txBody>
      </p:sp>
      <p:sp>
        <p:nvSpPr>
          <p:cNvPr id="5" name="Footer Placeholder 2"/>
          <p:cNvSpPr>
            <a:spLocks noGrp="1"/>
          </p:cNvSpPr>
          <p:nvPr>
            <p:ph type="ftr" sz="quarter" idx="11"/>
          </p:nvPr>
        </p:nvSpPr>
        <p:spPr/>
        <p:txBody>
          <a:bodyPr/>
          <a:lstStyle/>
          <a:p>
            <a:endParaRPr lang="it-IT"/>
          </a:p>
        </p:txBody>
      </p:sp>
      <p:sp>
        <p:nvSpPr>
          <p:cNvPr id="6" name="Slide Number Placeholder 3"/>
          <p:cNvSpPr>
            <a:spLocks noGrp="1"/>
          </p:cNvSpPr>
          <p:nvPr>
            <p:ph type="sldNum" sz="quarter" idx="12"/>
          </p:nvPr>
        </p:nvSpPr>
        <p:spPr/>
        <p:txBody>
          <a:bodyPr/>
          <a:lstStyle/>
          <a:p>
            <a:fld id="{8DDB8AB4-81AB-4E20-95C6-7AAAE526AF48}" type="slidenum">
              <a:rPr lang="it-IT" smtClean="0"/>
              <a:t>‹N›</a:t>
            </a:fld>
            <a:endParaRPr lang="it-IT"/>
          </a:p>
        </p:txBody>
      </p:sp>
    </p:spTree>
    <p:extLst>
      <p:ext uri="{BB962C8B-B14F-4D97-AF65-F5344CB8AC3E}">
        <p14:creationId xmlns:p14="http://schemas.microsoft.com/office/powerpoint/2010/main" val="356932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7" name="Date Placeholder 4"/>
          <p:cNvSpPr>
            <a:spLocks noGrp="1"/>
          </p:cNvSpPr>
          <p:nvPr>
            <p:ph type="dt" sz="half" idx="10"/>
          </p:nvPr>
        </p:nvSpPr>
        <p:spPr/>
        <p:txBody>
          <a:bodyPr/>
          <a:lstStyle/>
          <a:p>
            <a:fld id="{ACA67048-8DE2-40E6-8AFC-3B04CF619662}" type="datetimeFigureOut">
              <a:rPr lang="it-IT" smtClean="0"/>
              <a:t>01/10/2018</a:t>
            </a:fld>
            <a:endParaRPr lang="it-IT"/>
          </a:p>
        </p:txBody>
      </p:sp>
      <p:sp>
        <p:nvSpPr>
          <p:cNvPr id="5" name="Footer Placeholder 5"/>
          <p:cNvSpPr>
            <a:spLocks noGrp="1"/>
          </p:cNvSpPr>
          <p:nvPr>
            <p:ph type="ftr" sz="quarter" idx="11"/>
          </p:nvPr>
        </p:nvSpPr>
        <p:spPr/>
        <p:txBody>
          <a:bodyPr/>
          <a:lstStyle/>
          <a:p>
            <a:endParaRPr lang="it-IT"/>
          </a:p>
        </p:txBody>
      </p:sp>
      <p:sp>
        <p:nvSpPr>
          <p:cNvPr id="6" name="Slide Number Placeholder 6"/>
          <p:cNvSpPr>
            <a:spLocks noGrp="1"/>
          </p:cNvSpPr>
          <p:nvPr>
            <p:ph type="sldNum" sz="quarter" idx="12"/>
          </p:nvPr>
        </p:nvSpPr>
        <p:spPr/>
        <p:txBody>
          <a:bodyPr/>
          <a:lstStyle/>
          <a:p>
            <a:fld id="{8DDB8AB4-81AB-4E20-95C6-7AAAE526AF48}" type="slidenum">
              <a:rPr lang="it-IT" smtClean="0"/>
              <a:t>‹N›</a:t>
            </a:fld>
            <a:endParaRPr lang="it-IT"/>
          </a:p>
        </p:txBody>
      </p:sp>
    </p:spTree>
    <p:extLst>
      <p:ext uri="{BB962C8B-B14F-4D97-AF65-F5344CB8AC3E}">
        <p14:creationId xmlns:p14="http://schemas.microsoft.com/office/powerpoint/2010/main" val="3642131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CA67048-8DE2-40E6-8AFC-3B04CF619662}" type="datetimeFigureOut">
              <a:rPr lang="it-IT" smtClean="0"/>
              <a:t>01/10/2018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t>‹N›</a:t>
            </a:fld>
            <a:endParaRPr lang="it-IT"/>
          </a:p>
        </p:txBody>
      </p:sp>
    </p:spTree>
    <p:extLst>
      <p:ext uri="{BB962C8B-B14F-4D97-AF65-F5344CB8AC3E}">
        <p14:creationId xmlns:p14="http://schemas.microsoft.com/office/powerpoint/2010/main" val="2494607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2.pn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image" Target="../media/image5.png"/><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image" Target="../media/image4.png"/><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CA67048-8DE2-40E6-8AFC-3B04CF619662}" type="datetimeFigureOut">
              <a:rPr lang="it-IT" smtClean="0"/>
              <a:t>01/10/2018</a:t>
            </a:fld>
            <a:endParaRPr lang="it-I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it-I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DDB8AB4-81AB-4E20-95C6-7AAAE526AF48}" type="slidenum">
              <a:rPr lang="it-IT" smtClean="0"/>
              <a:t>‹N›</a:t>
            </a:fld>
            <a:endParaRPr lang="it-IT"/>
          </a:p>
        </p:txBody>
      </p:sp>
    </p:spTree>
    <p:extLst>
      <p:ext uri="{BB962C8B-B14F-4D97-AF65-F5344CB8AC3E}">
        <p14:creationId xmlns:p14="http://schemas.microsoft.com/office/powerpoint/2010/main" val="2920648480"/>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 id="2147483759" r:id="rId18"/>
    <p:sldLayoutId id="2147483660" r:id="rId19"/>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cstate="print">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cstate="print">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cstate="print">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cstate="print">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CA67048-8DE2-40E6-8AFC-3B04CF619662}" type="datetimeFigureOut">
              <a:rPr lang="it-IT" smtClean="0"/>
              <a:pPr/>
              <a:t>01/10/2018</a:t>
            </a:fld>
            <a:endParaRPr lang="it-I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it-I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DDB8AB4-81AB-4E20-95C6-7AAAE526AF48}" type="slidenum">
              <a:rPr lang="it-IT" smtClean="0"/>
              <a:pPr/>
              <a:t>‹N›</a:t>
            </a:fld>
            <a:endParaRPr lang="it-IT"/>
          </a:p>
        </p:txBody>
      </p:sp>
    </p:spTree>
    <p:extLst>
      <p:ext uri="{BB962C8B-B14F-4D97-AF65-F5344CB8AC3E}">
        <p14:creationId xmlns:p14="http://schemas.microsoft.com/office/powerpoint/2010/main" val="3589810605"/>
      </p:ext>
    </p:extLst>
  </p:cSld>
  <p:clrMap bg1="dk1" tx1="lt1" bg2="dk2" tx2="lt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 id="2147483779" r:id="rId19"/>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0.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jpg"/><Relationship Id="rId7"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hyperlink" Target="https://pixabay.com/it/tazza-icona-simbolo-caff&#232;-bar-804824/" TargetMode="External"/><Relationship Id="rId5" Type="http://schemas.openxmlformats.org/officeDocument/2006/relationships/hyperlink" Target="https://pixabay.com/it/conferenza-riunione-business-150613/" TargetMode="External"/><Relationship Id="rId10" Type="http://schemas.openxmlformats.org/officeDocument/2006/relationships/image" Target="../media/image29.png"/><Relationship Id="rId4" Type="http://schemas.openxmlformats.org/officeDocument/2006/relationships/hyperlink" Target="https://pixabay.com/it/borsa-sedia-computer-in-casa-1866582/" TargetMode="External"/><Relationship Id="rId9"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43.jpg"/><Relationship Id="rId7"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44.png"/><Relationship Id="rId5" Type="http://schemas.openxmlformats.org/officeDocument/2006/relationships/hyperlink" Target="https://en.wikipedia.org/wiki/Prey_(software)#/media/File:Prey_Logo_(Radar).png" TargetMode="External"/><Relationship Id="rId4" Type="http://schemas.openxmlformats.org/officeDocument/2006/relationships/hyperlink" Target="https://pixabay.com/it/ufficio-oggetti-smarriti-perdere-2516068/"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13.xml"/><Relationship Id="rId1" Type="http://schemas.openxmlformats.org/officeDocument/2006/relationships/slideLayout" Target="../slideLayouts/slideLayout18.xml"/><Relationship Id="rId5" Type="http://schemas.openxmlformats.org/officeDocument/2006/relationships/image" Target="../media/image48.png"/><Relationship Id="rId4" Type="http://schemas.openxmlformats.org/officeDocument/2006/relationships/hyperlink" Target="https://pixabay.com/it/individuare-corre-start-la-stadion-862274/"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hyperlink" Target="https://pixabay.com/it/privato-sulla-privacy-verde-segreto-1647769/" TargetMode="External"/><Relationship Id="rId3" Type="http://schemas.openxmlformats.org/officeDocument/2006/relationships/image" Target="../media/image7.jpg"/><Relationship Id="rId7" Type="http://schemas.openxmlformats.org/officeDocument/2006/relationships/hyperlink" Target="https://pixabay.com/it/lucchetto-blocco-catena-chiave-597495/"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10.jpg"/><Relationship Id="rId11" Type="http://schemas.openxmlformats.org/officeDocument/2006/relationships/hyperlink" Target="https://pixabay.com/it/portatile-mac-computer-browser-2557615/" TargetMode="External"/><Relationship Id="rId5" Type="http://schemas.openxmlformats.org/officeDocument/2006/relationships/image" Target="../media/image9.jpg"/><Relationship Id="rId10" Type="http://schemas.openxmlformats.org/officeDocument/2006/relationships/hyperlink" Target="https://pixabay.com/it/disperato-uomo-d-affari-business-2261021/" TargetMode="External"/><Relationship Id="rId4" Type="http://schemas.openxmlformats.org/officeDocument/2006/relationships/image" Target="../media/image8.jpg"/><Relationship Id="rId9" Type="http://schemas.openxmlformats.org/officeDocument/2006/relationships/hyperlink" Target="https://pixabay.com/it/carta-business-finanza-documento-3213924/"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3" Type="http://schemas.openxmlformats.org/officeDocument/2006/relationships/image" Target="../media/image12.jpg"/><Relationship Id="rId7" Type="http://schemas.openxmlformats.org/officeDocument/2006/relationships/hyperlink" Target="https://pixabay.com/it/non-autorizzato-negato-divieto-156169/" TargetMode="External"/><Relationship Id="rId12" Type="http://schemas.openxmlformats.org/officeDocument/2006/relationships/image" Target="../media/image16.png"/><Relationship Id="rId17" Type="http://schemas.openxmlformats.org/officeDocument/2006/relationships/image" Target="../media/image20.png"/><Relationship Id="rId2" Type="http://schemas.openxmlformats.org/officeDocument/2006/relationships/notesSlide" Target="../notesSlides/notesSlide4.xml"/><Relationship Id="rId16" Type="http://schemas.microsoft.com/office/2007/relationships/hdphoto" Target="../media/hdphoto3.wdp"/><Relationship Id="rId1" Type="http://schemas.openxmlformats.org/officeDocument/2006/relationships/slideLayout" Target="../slideLayouts/slideLayout18.xml"/><Relationship Id="rId6" Type="http://schemas.openxmlformats.org/officeDocument/2006/relationships/hyperlink" Target="https://pixabay.com/it/silhouette-uomini-tuta-3115279/" TargetMode="External"/><Relationship Id="rId11" Type="http://schemas.openxmlformats.org/officeDocument/2006/relationships/image" Target="../media/image15.png"/><Relationship Id="rId5" Type="http://schemas.openxmlformats.org/officeDocument/2006/relationships/hyperlink" Target="https://pixabay.com/it/wifi-wlan-mittente-bluetooth-297697/" TargetMode="External"/><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hyperlink" Target="https://pixabay.com/it/casa-casa-di-propriet&#224;-addomesticato-2368389/" TargetMode="External"/><Relationship Id="rId9" Type="http://schemas.microsoft.com/office/2007/relationships/hdphoto" Target="../media/hdphoto2.wdp"/><Relationship Id="rId1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hyperlink" Target="https://pixabay.com/it/le-mani-casa-protezione-proteggere-1176674/"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7.png"/><Relationship Id="rId3" Type="http://schemas.openxmlformats.org/officeDocument/2006/relationships/image" Target="../media/image22.jpg"/><Relationship Id="rId7" Type="http://schemas.openxmlformats.org/officeDocument/2006/relationships/image" Target="../media/image23.png"/><Relationship Id="rId12"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hyperlink" Target="https://pixabay.com/it/mattone-red-muro-barriera-158629/" TargetMode="External"/><Relationship Id="rId11" Type="http://schemas.openxmlformats.org/officeDocument/2006/relationships/image" Target="../media/image25.png"/><Relationship Id="rId5" Type="http://schemas.openxmlformats.org/officeDocument/2006/relationships/hyperlink" Target="https://pixabay.com/it/maschio-uomo-figura-stilizzata-294095/" TargetMode="External"/><Relationship Id="rId10" Type="http://schemas.openxmlformats.org/officeDocument/2006/relationships/image" Target="../media/image17.png"/><Relationship Id="rId4" Type="http://schemas.openxmlformats.org/officeDocument/2006/relationships/hyperlink" Target="https://pixabay.com/it/affaticato-giovani-laptop-bello-1822678/" TargetMode="External"/><Relationship Id="rId9" Type="http://schemas.microsoft.com/office/2007/relationships/hdphoto" Target="../media/hdphoto4.wdp"/></Relationships>
</file>

<file path=ppt/slides/_rels/slide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29.png"/><Relationship Id="rId4" Type="http://schemas.openxmlformats.org/officeDocument/2006/relationships/hyperlink" Target="https://pixabay.com/it/sul-posto-di-lavoro-squadra-1245776/"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pixabay.com/it/partenze-aeroporto-segno-153136/" TargetMode="External"/><Relationship Id="rId13" Type="http://schemas.openxmlformats.org/officeDocument/2006/relationships/image" Target="../media/image33.png"/><Relationship Id="rId3" Type="http://schemas.openxmlformats.org/officeDocument/2006/relationships/image" Target="../media/image30.jpg"/><Relationship Id="rId7" Type="http://schemas.openxmlformats.org/officeDocument/2006/relationships/hyperlink" Target="https://pixabay.com/it/ferrovia-stazione-segni-simboli-38185/" TargetMode="External"/><Relationship Id="rId12" Type="http://schemas.openxmlformats.org/officeDocument/2006/relationships/image" Target="../media/image18.png"/><Relationship Id="rId17" Type="http://schemas.openxmlformats.org/officeDocument/2006/relationships/image" Target="../media/image29.png"/><Relationship Id="rId2" Type="http://schemas.openxmlformats.org/officeDocument/2006/relationships/notesSlide" Target="../notesSlides/notesSlide8.xml"/><Relationship Id="rId16" Type="http://schemas.openxmlformats.org/officeDocument/2006/relationships/image" Target="../media/image36.png"/><Relationship Id="rId1" Type="http://schemas.openxmlformats.org/officeDocument/2006/relationships/slideLayout" Target="../slideLayouts/slideLayout18.xml"/><Relationship Id="rId6" Type="http://schemas.openxmlformats.org/officeDocument/2006/relationships/hyperlink" Target="https://pixabay.com/it/letto-camera-da-letto-riposo-stanco-297724/" TargetMode="External"/><Relationship Id="rId11" Type="http://schemas.openxmlformats.org/officeDocument/2006/relationships/image" Target="../media/image32.png"/><Relationship Id="rId5" Type="http://schemas.openxmlformats.org/officeDocument/2006/relationships/hyperlink" Target="https://pixabay.com/it/aereo-getto-silhouette-volo-309386/" TargetMode="External"/><Relationship Id="rId15" Type="http://schemas.openxmlformats.org/officeDocument/2006/relationships/image" Target="../media/image35.png"/><Relationship Id="rId10" Type="http://schemas.openxmlformats.org/officeDocument/2006/relationships/image" Target="../media/image31.png"/><Relationship Id="rId4" Type="http://schemas.openxmlformats.org/officeDocument/2006/relationships/hyperlink" Target="https://pixabay.com/it/macchina-fotografica-zaino-furto-2292843/" TargetMode="External"/><Relationship Id="rId9" Type="http://schemas.openxmlformats.org/officeDocument/2006/relationships/hyperlink" Target="https://pixabay.com/it/valigia-informazioni-bagaglio-43978/" TargetMode="External"/><Relationship Id="rId14" Type="http://schemas.openxmlformats.org/officeDocument/2006/relationships/image" Target="../media/image34.png"/></Relationships>
</file>

<file path=ppt/slides/_rels/slide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7.jpg"/><Relationship Id="rId7" Type="http://schemas.openxmlformats.org/officeDocument/2006/relationships/hyperlink" Target="https://pixabay.com/it/auto-veicolo-automobile-automatico-2027078/" TargetMode="External"/><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hyperlink" Target="https://pixabay.com/it/borsa-sedia-computer-in-casa-1866582/" TargetMode="External"/><Relationship Id="rId5" Type="http://schemas.openxmlformats.org/officeDocument/2006/relationships/image" Target="../media/image39.png"/><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alpha val="82000"/>
          </a:schemeClr>
        </a:solidFill>
        <a:effectLst/>
      </p:bgPr>
    </p:bg>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EE6EAE5D-D554-4C29-BFCC-8FB07C1A4B42}"/>
              </a:ext>
            </a:extLst>
          </p:cNvPr>
          <p:cNvSpPr/>
          <p:nvPr/>
        </p:nvSpPr>
        <p:spPr>
          <a:xfrm>
            <a:off x="0" y="1605280"/>
            <a:ext cx="12192000" cy="390144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3" name="Rettangolo 2">
            <a:extLst>
              <a:ext uri="{FF2B5EF4-FFF2-40B4-BE49-F238E27FC236}">
                <a16:creationId xmlns:a16="http://schemas.microsoft.com/office/drawing/2014/main" id="{A0E21B82-D5FE-4693-A1B5-F7CAB16976A4}"/>
              </a:ext>
            </a:extLst>
          </p:cNvPr>
          <p:cNvSpPr/>
          <p:nvPr/>
        </p:nvSpPr>
        <p:spPr>
          <a:xfrm>
            <a:off x="0" y="1605280"/>
            <a:ext cx="12192000" cy="212852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8" name="Ritardo 7">
            <a:extLst>
              <a:ext uri="{FF2B5EF4-FFF2-40B4-BE49-F238E27FC236}">
                <a16:creationId xmlns:a16="http://schemas.microsoft.com/office/drawing/2014/main" id="{B7123CEB-155E-4C7B-8A86-118048044F1A}"/>
              </a:ext>
            </a:extLst>
          </p:cNvPr>
          <p:cNvSpPr/>
          <p:nvPr/>
        </p:nvSpPr>
        <p:spPr>
          <a:xfrm rot="5400000">
            <a:off x="2645898" y="-829287"/>
            <a:ext cx="2743201" cy="10033236"/>
          </a:xfrm>
          <a:prstGeom prst="flowChartDelay">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lvl="0" algn="ctr">
              <a:defRPr/>
            </a:pPr>
            <a:r>
              <a:rPr lang="it-IT" sz="3600" b="1" dirty="0">
                <a:solidFill>
                  <a:srgbClr val="EBEBEB">
                    <a:lumMod val="75000"/>
                  </a:srgbClr>
                </a:solidFill>
                <a:latin typeface="Articulate Light" panose="02000503040000020004" pitchFamily="2" charset="0"/>
              </a:rPr>
              <a:t>Le forme di prevenzione</a:t>
            </a:r>
          </a:p>
          <a:p>
            <a:pPr lvl="0" algn="ctr">
              <a:defRPr/>
            </a:pPr>
            <a:endParaRPr kumimoji="0" lang="it-IT" sz="3600" b="1" i="0" u="none" strike="noStrike" kern="1200" cap="none" spc="0" normalizeH="0" baseline="0" noProof="0" dirty="0">
              <a:ln>
                <a:noFill/>
              </a:ln>
              <a:solidFill>
                <a:srgbClr val="EBEBEB">
                  <a:lumMod val="60000"/>
                  <a:lumOff val="40000"/>
                </a:srgbClr>
              </a:solidFill>
              <a:effectLst/>
              <a:uLnTx/>
              <a:uFillTx/>
              <a:latin typeface="Articulate" panose="02000503040000020004" pitchFamily="2" charset="0"/>
              <a:ea typeface="+mn-ea"/>
              <a:cs typeface="+mn-cs"/>
            </a:endParaRPr>
          </a:p>
          <a:p>
            <a:pPr lvl="0" algn="ctr">
              <a:defRPr/>
            </a:pPr>
            <a:r>
              <a:rPr lang="it-IT" sz="3600" b="1" dirty="0">
                <a:solidFill>
                  <a:srgbClr val="EBEBEB">
                    <a:lumMod val="75000"/>
                  </a:srgbClr>
                </a:solidFill>
                <a:latin typeface="Articulate Light" panose="02000503040000020004" pitchFamily="2" charset="0"/>
              </a:rPr>
              <a:t>Dispositivi sicuri</a:t>
            </a:r>
            <a:endParaRPr kumimoji="0" lang="it-IT" sz="3600" b="1" i="0" u="none" strike="noStrike" kern="1200" cap="none" spc="0" normalizeH="0" baseline="0" noProof="0" dirty="0">
              <a:ln>
                <a:noFill/>
              </a:ln>
              <a:solidFill>
                <a:srgbClr val="EBEBEB">
                  <a:lumMod val="75000"/>
                </a:srgbClr>
              </a:solidFill>
              <a:effectLst/>
              <a:uLnTx/>
              <a:uFillTx/>
              <a:latin typeface="Articulate Light" panose="02000503040000020004" pitchFamily="2" charset="0"/>
              <a:ea typeface="+mn-ea"/>
              <a:cs typeface="+mn-cs"/>
            </a:endParaRPr>
          </a:p>
        </p:txBody>
      </p:sp>
      <p:cxnSp>
        <p:nvCxnSpPr>
          <p:cNvPr id="17" name="Connettore diritto 16">
            <a:extLst>
              <a:ext uri="{FF2B5EF4-FFF2-40B4-BE49-F238E27FC236}">
                <a16:creationId xmlns:a16="http://schemas.microsoft.com/office/drawing/2014/main" id="{9AC420FA-A18E-4CB2-BAB3-A63E3EC1ED91}"/>
              </a:ext>
            </a:extLst>
          </p:cNvPr>
          <p:cNvCxnSpPr/>
          <p:nvPr/>
        </p:nvCxnSpPr>
        <p:spPr>
          <a:xfrm>
            <a:off x="0" y="3733800"/>
            <a:ext cx="77728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23974546-CBAC-4664-9B03-882C9DC135E3}"/>
              </a:ext>
            </a:extLst>
          </p:cNvPr>
          <p:cNvCxnSpPr>
            <a:cxnSpLocks/>
          </p:cNvCxnSpPr>
          <p:nvPr/>
        </p:nvCxnSpPr>
        <p:spPr>
          <a:xfrm>
            <a:off x="11559396" y="3733800"/>
            <a:ext cx="6326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Immagine correlata"/>
          <p:cNvPicPr>
            <a:picLocks noChangeAspect="1" noChangeArrowheads="1"/>
          </p:cNvPicPr>
          <p:nvPr/>
        </p:nvPicPr>
        <p:blipFill>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543800" y="1501774"/>
            <a:ext cx="4331898" cy="3817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874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3755494B-D7A7-4494-8C3F-EEF1639370BF}"/>
              </a:ext>
            </a:extLst>
          </p:cNvPr>
          <p:cNvPicPr>
            <a:picLocks noChangeAspect="1"/>
          </p:cNvPicPr>
          <p:nvPr/>
        </p:nvPicPr>
        <p:blipFill rotWithShape="1">
          <a:blip r:embed="rId3">
            <a:extLst>
              <a:ext uri="{28A0092B-C50C-407E-A947-70E740481C1C}">
                <a14:useLocalDpi xmlns:a14="http://schemas.microsoft.com/office/drawing/2010/main" val="0"/>
              </a:ext>
            </a:extLst>
          </a:blip>
          <a:srcRect l="21610" r="20784"/>
          <a:stretch/>
        </p:blipFill>
        <p:spPr>
          <a:xfrm>
            <a:off x="6388218" y="435298"/>
            <a:ext cx="5803782" cy="6422701"/>
          </a:xfrm>
          <a:prstGeom prst="rect">
            <a:avLst/>
          </a:prstGeom>
        </p:spPr>
      </p:pic>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a16="http://schemas.microsoft.com/office/drawing/2014/main" id="{F253B9FE-41A1-47DC-935A-B3FCFB11676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La sicurezza fisica nei luoghi pubblici 2/2</a:t>
            </a: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8</a:t>
            </a:r>
          </a:p>
        </p:txBody>
      </p:sp>
      <p:sp>
        <p:nvSpPr>
          <p:cNvPr id="68" name="Segnaposto testo 7">
            <a:extLst>
              <a:ext uri="{FF2B5EF4-FFF2-40B4-BE49-F238E27FC236}">
                <a16:creationId xmlns:a16="http://schemas.microsoft.com/office/drawing/2014/main" id="{33C37E95-5F17-4534-AC47-05ECE8B02EF6}"/>
              </a:ext>
            </a:extLst>
          </p:cNvPr>
          <p:cNvSpPr>
            <a:spLocks noGrp="1"/>
          </p:cNvSpPr>
          <p:nvPr>
            <p:ph type="body" sz="quarter" idx="17"/>
          </p:nvPr>
        </p:nvSpPr>
        <p:spPr>
          <a:xfrm>
            <a:off x="224287" y="3298071"/>
            <a:ext cx="2501660" cy="2020004"/>
          </a:xfrm>
        </p:spPr>
        <p:txBody>
          <a:bodyPr>
            <a:normAutofit/>
          </a:bodyPr>
          <a:lstStyle/>
          <a:p>
            <a:r>
              <a:rPr lang="it-IT" sz="1600"/>
              <a:t>Descrizione Scenario 01</a:t>
            </a:r>
          </a:p>
          <a:p>
            <a:r>
              <a:rPr lang="it-IT" sz="1600"/>
              <a:t>….</a:t>
            </a:r>
          </a:p>
          <a:p>
            <a:endParaRPr lang="it-IT" sz="1600" dirty="0"/>
          </a:p>
        </p:txBody>
      </p:sp>
      <p:sp>
        <p:nvSpPr>
          <p:cNvPr id="2" name="Documento 1">
            <a:extLst>
              <a:ext uri="{FF2B5EF4-FFF2-40B4-BE49-F238E27FC236}">
                <a16:creationId xmlns:a16="http://schemas.microsoft.com/office/drawing/2014/main" id="{B5D6EA2C-C98E-4C7C-9DC4-0DFE4FB8D0AA}"/>
              </a:ext>
            </a:extLst>
          </p:cNvPr>
          <p:cNvSpPr/>
          <p:nvPr/>
        </p:nvSpPr>
        <p:spPr>
          <a:xfrm>
            <a:off x="0" y="476249"/>
            <a:ext cx="6369170" cy="3698935"/>
          </a:xfrm>
          <a:prstGeom prst="flowChart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endParaRPr lang="it-IT" dirty="0">
              <a:solidFill>
                <a:schemeClr val="tx2">
                  <a:lumMod val="75000"/>
                </a:schemeClr>
              </a:solidFill>
            </a:endParaRPr>
          </a:p>
        </p:txBody>
      </p:sp>
      <p:sp>
        <p:nvSpPr>
          <p:cNvPr id="24" name="Documento 23">
            <a:extLst>
              <a:ext uri="{FF2B5EF4-FFF2-40B4-BE49-F238E27FC236}">
                <a16:creationId xmlns:a16="http://schemas.microsoft.com/office/drawing/2014/main" id="{ABB207A1-8AF5-47AB-B50D-C3D7D6AA8047}"/>
              </a:ext>
            </a:extLst>
          </p:cNvPr>
          <p:cNvSpPr>
            <a:spLocks/>
          </p:cNvSpPr>
          <p:nvPr/>
        </p:nvSpPr>
        <p:spPr>
          <a:xfrm rot="10800000">
            <a:off x="-1" y="3163217"/>
            <a:ext cx="6369169" cy="3698936"/>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3" name="CasellaDiTesto 2">
            <a:extLst>
              <a:ext uri="{FF2B5EF4-FFF2-40B4-BE49-F238E27FC236}">
                <a16:creationId xmlns:a16="http://schemas.microsoft.com/office/drawing/2014/main" id="{E318A116-4E6D-4BBC-8641-7204884D04D7}"/>
              </a:ext>
            </a:extLst>
          </p:cNvPr>
          <p:cNvSpPr txBox="1"/>
          <p:nvPr/>
        </p:nvSpPr>
        <p:spPr>
          <a:xfrm>
            <a:off x="766411" y="4146822"/>
            <a:ext cx="5409114" cy="2117183"/>
          </a:xfrm>
          <a:prstGeom prst="rect">
            <a:avLst/>
          </a:prstGeom>
          <a:noFill/>
        </p:spPr>
        <p:txBody>
          <a:bodyPr wrap="square" rtlCol="0">
            <a:spAutoFit/>
          </a:bodyPr>
          <a:lstStyle/>
          <a:p>
            <a:pPr lvl="0">
              <a:lnSpc>
                <a:spcPct val="150000"/>
              </a:lnSpc>
            </a:pPr>
            <a:r>
              <a:rPr lang="it-IT" dirty="0">
                <a:solidFill>
                  <a:schemeClr val="tx2">
                    <a:lumMod val="75000"/>
                  </a:schemeClr>
                </a:solidFill>
              </a:rPr>
              <a:t>Avvengono furti, nonostante le camere offrano casseforti.</a:t>
            </a:r>
          </a:p>
          <a:p>
            <a:pPr lvl="0">
              <a:lnSpc>
                <a:spcPct val="150000"/>
              </a:lnSpc>
            </a:pPr>
            <a:endParaRPr lang="it-IT" dirty="0">
              <a:solidFill>
                <a:schemeClr val="tx2">
                  <a:lumMod val="75000"/>
                </a:schemeClr>
              </a:solidFill>
            </a:endParaRPr>
          </a:p>
          <a:p>
            <a:pPr lvl="0">
              <a:lnSpc>
                <a:spcPct val="150000"/>
              </a:lnSpc>
            </a:pPr>
            <a:r>
              <a:rPr lang="it-IT" dirty="0">
                <a:solidFill>
                  <a:schemeClr val="tx2">
                    <a:lumMod val="75000"/>
                  </a:schemeClr>
                </a:solidFill>
              </a:rPr>
              <a:t>Le serrature delle casseforti possono essere facilmente aperte.</a:t>
            </a:r>
          </a:p>
        </p:txBody>
      </p:sp>
      <p:sp>
        <p:nvSpPr>
          <p:cNvPr id="7" name="Unità di visualizzazione grafica 6">
            <a:extLst>
              <a:ext uri="{FF2B5EF4-FFF2-40B4-BE49-F238E27FC236}">
                <a16:creationId xmlns:a16="http://schemas.microsoft.com/office/drawing/2014/main" id="{6DDBE34B-0610-439C-8B21-724808CA2911}"/>
              </a:ext>
            </a:extLst>
          </p:cNvPr>
          <p:cNvSpPr/>
          <p:nvPr/>
        </p:nvSpPr>
        <p:spPr>
          <a:xfrm>
            <a:off x="6350118" y="1213071"/>
            <a:ext cx="5092991" cy="1466850"/>
          </a:xfrm>
          <a:prstGeom prst="flowChartDispla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sz="2000" b="1" dirty="0">
              <a:solidFill>
                <a:schemeClr val="tx1"/>
              </a:solidFill>
              <a:latin typeface="Tempus Sans ITC" panose="04020404030D07020202" pitchFamily="82" charset="0"/>
              <a:cs typeface="Gisha" panose="020B0502040204020203" pitchFamily="34" charset="-79"/>
            </a:endParaRPr>
          </a:p>
        </p:txBody>
      </p:sp>
      <p:sp>
        <p:nvSpPr>
          <p:cNvPr id="25" name="Unità di visualizzazione grafica 24">
            <a:extLst>
              <a:ext uri="{FF2B5EF4-FFF2-40B4-BE49-F238E27FC236}">
                <a16:creationId xmlns:a16="http://schemas.microsoft.com/office/drawing/2014/main" id="{6CB09D50-E397-4749-8861-6D5A067CE262}"/>
              </a:ext>
            </a:extLst>
          </p:cNvPr>
          <p:cNvSpPr/>
          <p:nvPr/>
        </p:nvSpPr>
        <p:spPr>
          <a:xfrm>
            <a:off x="6369168" y="4441641"/>
            <a:ext cx="5092991" cy="1466850"/>
          </a:xfrm>
          <a:prstGeom prst="flowChartDisplay">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2000" b="1" dirty="0">
                <a:solidFill>
                  <a:schemeClr val="tx1"/>
                </a:solidFill>
                <a:latin typeface="Tempus Sans ITC" panose="04020404030D07020202" pitchFamily="82" charset="0"/>
                <a:cs typeface="Gisha" panose="020B0502040204020203" pitchFamily="34" charset="-79"/>
              </a:rPr>
              <a:t>Hotel</a:t>
            </a:r>
          </a:p>
        </p:txBody>
      </p:sp>
      <p:sp>
        <p:nvSpPr>
          <p:cNvPr id="16" name="CasellaDiTesto 15">
            <a:extLst>
              <a:ext uri="{FF2B5EF4-FFF2-40B4-BE49-F238E27FC236}">
                <a16:creationId xmlns:a16="http://schemas.microsoft.com/office/drawing/2014/main" id="{A0683BE3-18C2-41D6-8BB4-7AD1EA53CE3C}"/>
              </a:ext>
            </a:extLst>
          </p:cNvPr>
          <p:cNvSpPr txBox="1"/>
          <p:nvPr/>
        </p:nvSpPr>
        <p:spPr>
          <a:xfrm>
            <a:off x="653022" y="1064349"/>
            <a:ext cx="5392880" cy="1701684"/>
          </a:xfrm>
          <a:prstGeom prst="rect">
            <a:avLst/>
          </a:prstGeom>
          <a:noFill/>
        </p:spPr>
        <p:txBody>
          <a:bodyPr wrap="square" rtlCol="0">
            <a:spAutoFit/>
          </a:bodyPr>
          <a:lstStyle/>
          <a:p>
            <a:pPr lvl="0">
              <a:lnSpc>
                <a:spcPct val="150000"/>
              </a:lnSpc>
            </a:pPr>
            <a:r>
              <a:rPr lang="it-IT" dirty="0">
                <a:solidFill>
                  <a:schemeClr val="tx2">
                    <a:lumMod val="75000"/>
                  </a:schemeClr>
                </a:solidFill>
              </a:rPr>
              <a:t>Rappresentano ambienti ideali per rubare i dispositivi. </a:t>
            </a:r>
          </a:p>
          <a:p>
            <a:pPr lvl="0">
              <a:lnSpc>
                <a:spcPct val="150000"/>
              </a:lnSpc>
            </a:pPr>
            <a:endParaRPr lang="it-IT" dirty="0">
              <a:solidFill>
                <a:schemeClr val="tx2">
                  <a:lumMod val="75000"/>
                </a:schemeClr>
              </a:solidFill>
            </a:endParaRPr>
          </a:p>
          <a:p>
            <a:pPr>
              <a:lnSpc>
                <a:spcPct val="150000"/>
              </a:lnSpc>
            </a:pPr>
            <a:r>
              <a:rPr lang="it-IT" dirty="0">
                <a:solidFill>
                  <a:schemeClr val="tx2">
                    <a:lumMod val="75000"/>
                  </a:schemeClr>
                </a:solidFill>
              </a:rPr>
              <a:t>Utilizzare un cavo di sicurezza.</a:t>
            </a:r>
          </a:p>
        </p:txBody>
      </p:sp>
      <p:sp>
        <p:nvSpPr>
          <p:cNvPr id="17" name="Goccia 16">
            <a:extLst>
              <a:ext uri="{FF2B5EF4-FFF2-40B4-BE49-F238E27FC236}">
                <a16:creationId xmlns:a16="http://schemas.microsoft.com/office/drawing/2014/main" id="{CA51A5B0-BD61-4182-A299-C34119CFEED6}"/>
              </a:ext>
            </a:extLst>
          </p:cNvPr>
          <p:cNvSpPr/>
          <p:nvPr/>
        </p:nvSpPr>
        <p:spPr>
          <a:xfrm rot="2700000">
            <a:off x="325239" y="1200759"/>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18" name="Goccia 17">
            <a:extLst>
              <a:ext uri="{FF2B5EF4-FFF2-40B4-BE49-F238E27FC236}">
                <a16:creationId xmlns:a16="http://schemas.microsoft.com/office/drawing/2014/main" id="{6A3E6CC6-58F3-4710-AE0A-0439312FCDA7}"/>
              </a:ext>
            </a:extLst>
          </p:cNvPr>
          <p:cNvSpPr/>
          <p:nvPr/>
        </p:nvSpPr>
        <p:spPr>
          <a:xfrm rot="2700000">
            <a:off x="386556" y="2434334"/>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20" name="Goccia 19">
            <a:extLst>
              <a:ext uri="{FF2B5EF4-FFF2-40B4-BE49-F238E27FC236}">
                <a16:creationId xmlns:a16="http://schemas.microsoft.com/office/drawing/2014/main" id="{774C05E5-543E-4DB2-8F9E-240A5B492975}"/>
              </a:ext>
            </a:extLst>
          </p:cNvPr>
          <p:cNvSpPr/>
          <p:nvPr/>
        </p:nvSpPr>
        <p:spPr>
          <a:xfrm rot="2700000">
            <a:off x="360965" y="4316136"/>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21" name="Goccia 20">
            <a:extLst>
              <a:ext uri="{FF2B5EF4-FFF2-40B4-BE49-F238E27FC236}">
                <a16:creationId xmlns:a16="http://schemas.microsoft.com/office/drawing/2014/main" id="{16921C00-C88E-49DC-B42F-59EAF16EB0A1}"/>
              </a:ext>
            </a:extLst>
          </p:cNvPr>
          <p:cNvSpPr/>
          <p:nvPr/>
        </p:nvSpPr>
        <p:spPr>
          <a:xfrm rot="2700000">
            <a:off x="350746" y="5580493"/>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26" name="Rettangolo 25">
            <a:extLst>
              <a:ext uri="{FF2B5EF4-FFF2-40B4-BE49-F238E27FC236}">
                <a16:creationId xmlns:a16="http://schemas.microsoft.com/office/drawing/2014/main" id="{0568FA9C-8C4A-4BAD-8391-B006B8144899}"/>
              </a:ext>
            </a:extLst>
          </p:cNvPr>
          <p:cNvSpPr/>
          <p:nvPr/>
        </p:nvSpPr>
        <p:spPr>
          <a:xfrm>
            <a:off x="-4394200" y="-584200"/>
            <a:ext cx="4394200" cy="6617937"/>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sz="1600" b="1" dirty="0">
              <a:solidFill>
                <a:schemeClr val="bg2">
                  <a:lumMod val="75000"/>
                </a:schemeClr>
              </a:solidFill>
            </a:endParaRPr>
          </a:p>
          <a:p>
            <a:r>
              <a:rPr lang="it-IT" sz="1600" b="1" dirty="0">
                <a:solidFill>
                  <a:schemeClr val="bg2">
                    <a:lumMod val="75000"/>
                  </a:schemeClr>
                </a:solidFill>
              </a:rPr>
              <a:t>Note sviluppo:</a:t>
            </a:r>
          </a:p>
          <a:p>
            <a:r>
              <a:rPr lang="it-IT" sz="1600" dirty="0">
                <a:solidFill>
                  <a:schemeClr val="bg2">
                    <a:lumMod val="75000"/>
                  </a:schemeClr>
                </a:solidFill>
                <a:hlinkClick r:id="rId4"/>
              </a:rPr>
              <a:t>https://pixabay.com/it/borsa-sedia-computer-in-casa-1866582/</a:t>
            </a:r>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Icona</a:t>
            </a:r>
          </a:p>
          <a:p>
            <a:r>
              <a:rPr lang="it-IT" sz="1600" dirty="0">
                <a:solidFill>
                  <a:schemeClr val="bg2">
                    <a:lumMod val="75000"/>
                  </a:schemeClr>
                </a:solidFill>
                <a:hlinkClick r:id="rId5"/>
              </a:rPr>
              <a:t>https://pixabay.com/it/conferenza-riunione-business-150613/</a:t>
            </a:r>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Icona</a:t>
            </a:r>
          </a:p>
          <a:p>
            <a:r>
              <a:rPr lang="it-IT" sz="1600" dirty="0">
                <a:solidFill>
                  <a:schemeClr val="bg2">
                    <a:lumMod val="75000"/>
                  </a:schemeClr>
                </a:solidFill>
                <a:hlinkClick r:id="rId6"/>
              </a:rPr>
              <a:t>https://pixabay.com/it/tazza-icona-simbolo-caffè-bar-804824/</a:t>
            </a:r>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Popup</a:t>
            </a:r>
          </a:p>
          <a:p>
            <a:endParaRPr lang="it-IT" sz="1600" dirty="0">
              <a:solidFill>
                <a:schemeClr val="bg2">
                  <a:lumMod val="75000"/>
                </a:schemeClr>
              </a:solidFill>
            </a:endParaRPr>
          </a:p>
        </p:txBody>
      </p:sp>
      <p:sp>
        <p:nvSpPr>
          <p:cNvPr id="27" name="Rettangolo arrotondato 31">
            <a:extLst>
              <a:ext uri="{FF2B5EF4-FFF2-40B4-BE49-F238E27FC236}">
                <a16:creationId xmlns:a16="http://schemas.microsoft.com/office/drawing/2014/main" id="{9AEBD772-A836-4CE0-9B59-DC24CE87C77F}"/>
              </a:ext>
            </a:extLst>
          </p:cNvPr>
          <p:cNvSpPr/>
          <p:nvPr/>
        </p:nvSpPr>
        <p:spPr>
          <a:xfrm>
            <a:off x="8219956" y="1407790"/>
            <a:ext cx="562741" cy="31759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10</a:t>
            </a:r>
          </a:p>
        </p:txBody>
      </p:sp>
      <p:sp>
        <p:nvSpPr>
          <p:cNvPr id="32" name="Rettangolo arrotondato 31">
            <a:extLst>
              <a:ext uri="{FF2B5EF4-FFF2-40B4-BE49-F238E27FC236}">
                <a16:creationId xmlns:a16="http://schemas.microsoft.com/office/drawing/2014/main" id="{D220E42F-35E4-4B6A-9260-AB358888C3F5}"/>
              </a:ext>
            </a:extLst>
          </p:cNvPr>
          <p:cNvSpPr/>
          <p:nvPr/>
        </p:nvSpPr>
        <p:spPr>
          <a:xfrm>
            <a:off x="5216686" y="595554"/>
            <a:ext cx="879313" cy="4362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11-12</a:t>
            </a:r>
          </a:p>
        </p:txBody>
      </p:sp>
      <p:sp>
        <p:nvSpPr>
          <p:cNvPr id="33" name="Rettangolo arrotondato 31">
            <a:extLst>
              <a:ext uri="{FF2B5EF4-FFF2-40B4-BE49-F238E27FC236}">
                <a16:creationId xmlns:a16="http://schemas.microsoft.com/office/drawing/2014/main" id="{44CEDDF7-231C-4313-A6F7-747449E3A635}"/>
              </a:ext>
            </a:extLst>
          </p:cNvPr>
          <p:cNvSpPr/>
          <p:nvPr/>
        </p:nvSpPr>
        <p:spPr>
          <a:xfrm>
            <a:off x="8405412" y="4960618"/>
            <a:ext cx="622074" cy="48959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13</a:t>
            </a:r>
          </a:p>
        </p:txBody>
      </p:sp>
      <p:sp>
        <p:nvSpPr>
          <p:cNvPr id="34" name="Rettangolo arrotondato 31">
            <a:extLst>
              <a:ext uri="{FF2B5EF4-FFF2-40B4-BE49-F238E27FC236}">
                <a16:creationId xmlns:a16="http://schemas.microsoft.com/office/drawing/2014/main" id="{CF75D95F-443A-4303-AE37-D4CEE48A8C0E}"/>
              </a:ext>
            </a:extLst>
          </p:cNvPr>
          <p:cNvSpPr/>
          <p:nvPr/>
        </p:nvSpPr>
        <p:spPr>
          <a:xfrm>
            <a:off x="4383603" y="3416223"/>
            <a:ext cx="879313" cy="4362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14-15</a:t>
            </a:r>
          </a:p>
        </p:txBody>
      </p:sp>
      <p:pic>
        <p:nvPicPr>
          <p:cNvPr id="12" name="Immagine 11">
            <a:extLst>
              <a:ext uri="{FF2B5EF4-FFF2-40B4-BE49-F238E27FC236}">
                <a16:creationId xmlns:a16="http://schemas.microsoft.com/office/drawing/2014/main" id="{DA6C23D9-DF7A-4202-914A-F2AD920E2B0E}"/>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9027486" y="1520526"/>
            <a:ext cx="1342046" cy="753503"/>
          </a:xfrm>
          <a:prstGeom prst="rect">
            <a:avLst/>
          </a:prstGeom>
        </p:spPr>
      </p:pic>
      <p:pic>
        <p:nvPicPr>
          <p:cNvPr id="14" name="Immagine 13">
            <a:extLst>
              <a:ext uri="{FF2B5EF4-FFF2-40B4-BE49-F238E27FC236}">
                <a16:creationId xmlns:a16="http://schemas.microsoft.com/office/drawing/2014/main" id="{2DBA8974-3E27-4FD9-91BD-754AE599F4FE}"/>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a:off x="10447400" y="1407790"/>
            <a:ext cx="740945" cy="753503"/>
          </a:xfrm>
          <a:prstGeom prst="rect">
            <a:avLst/>
          </a:prstGeom>
        </p:spPr>
      </p:pic>
      <p:sp>
        <p:nvSpPr>
          <p:cNvPr id="35" name="CasellaDiTesto 34">
            <a:extLst>
              <a:ext uri="{FF2B5EF4-FFF2-40B4-BE49-F238E27FC236}">
                <a16:creationId xmlns:a16="http://schemas.microsoft.com/office/drawing/2014/main" id="{A52CB2AE-30B4-428E-AF7F-763F2F645798}"/>
              </a:ext>
            </a:extLst>
          </p:cNvPr>
          <p:cNvSpPr txBox="1"/>
          <p:nvPr/>
        </p:nvSpPr>
        <p:spPr>
          <a:xfrm>
            <a:off x="6886457" y="1726245"/>
            <a:ext cx="2141029" cy="707886"/>
          </a:xfrm>
          <a:prstGeom prst="rect">
            <a:avLst/>
          </a:prstGeom>
          <a:noFill/>
        </p:spPr>
        <p:txBody>
          <a:bodyPr wrap="square" rtlCol="0">
            <a:spAutoFit/>
          </a:bodyPr>
          <a:lstStyle/>
          <a:p>
            <a:pPr lvl="0" algn="ctr" defTabSz="914400">
              <a:spcBef>
                <a:spcPts val="1000"/>
              </a:spcBef>
              <a:defRPr/>
            </a:pPr>
            <a:r>
              <a:rPr lang="it-IT" sz="2000" b="1" dirty="0">
                <a:latin typeface="Tempus Sans ITC" panose="04020404030D07020202" pitchFamily="82" charset="0"/>
                <a:cs typeface="Gisha" panose="020B0502040204020203" pitchFamily="34" charset="-79"/>
              </a:rPr>
              <a:t>Sala conferenza/ Bar</a:t>
            </a:r>
            <a:endParaRPr kumimoji="0" lang="it-IT" sz="2000" b="1" i="0" u="none" strike="noStrike" kern="1200" cap="none" spc="0" normalizeH="0" baseline="0" noProof="0" dirty="0">
              <a:ln>
                <a:noFill/>
              </a:ln>
              <a:effectLst/>
              <a:uLnTx/>
              <a:uFillTx/>
              <a:latin typeface="Tempus Sans ITC" panose="04020404030D07020202" pitchFamily="82" charset="0"/>
              <a:ea typeface="+mn-ea"/>
              <a:cs typeface="Gisha" panose="020B0502040204020203" pitchFamily="34" charset="-79"/>
            </a:endParaRPr>
          </a:p>
        </p:txBody>
      </p:sp>
      <p:pic>
        <p:nvPicPr>
          <p:cNvPr id="36" name="Immagine 35">
            <a:extLst>
              <a:ext uri="{FF2B5EF4-FFF2-40B4-BE49-F238E27FC236}">
                <a16:creationId xmlns:a16="http://schemas.microsoft.com/office/drawing/2014/main" id="{A9A4F262-324A-421A-8E37-24105F0F395F}"/>
              </a:ext>
            </a:extLst>
          </p:cNvPr>
          <p:cNvPicPr>
            <a:picLocks noChangeAspect="1"/>
          </p:cNvPicPr>
          <p:nvPr/>
        </p:nvPicPr>
        <p:blipFill>
          <a:blip r:embed="rId9" cstate="hqprint">
            <a:lum bright="70000" contrast="-70000"/>
            <a:extLst>
              <a:ext uri="{28A0092B-C50C-407E-A947-70E740481C1C}">
                <a14:useLocalDpi xmlns:a14="http://schemas.microsoft.com/office/drawing/2010/main" val="0"/>
              </a:ext>
            </a:extLst>
          </a:blip>
          <a:stretch>
            <a:fillRect/>
          </a:stretch>
        </p:blipFill>
        <p:spPr>
          <a:xfrm>
            <a:off x="9566922" y="4702791"/>
            <a:ext cx="1250950" cy="942138"/>
          </a:xfrm>
          <a:prstGeom prst="rect">
            <a:avLst/>
          </a:prstGeom>
        </p:spPr>
      </p:pic>
      <p:pic>
        <p:nvPicPr>
          <p:cNvPr id="28" name="Immagine 27">
            <a:extLst>
              <a:ext uri="{FF2B5EF4-FFF2-40B4-BE49-F238E27FC236}">
                <a16:creationId xmlns:a16="http://schemas.microsoft.com/office/drawing/2014/main" id="{C0F18FC3-0769-44D4-BF0B-FB857772E99C}"/>
              </a:ext>
            </a:extLst>
          </p:cNvPr>
          <p:cNvPicPr>
            <a:picLocks noChangeAspect="1"/>
          </p:cNvPicPr>
          <p:nvPr/>
        </p:nvPicPr>
        <p:blipFill>
          <a:blip r:embed="rId10" cstate="hqprint">
            <a:lum bright="70000" contrast="-70000"/>
            <a:extLst>
              <a:ext uri="{28A0092B-C50C-407E-A947-70E740481C1C}">
                <a14:useLocalDpi xmlns:a14="http://schemas.microsoft.com/office/drawing/2010/main" val="0"/>
              </a:ext>
            </a:extLst>
          </a:blip>
          <a:stretch>
            <a:fillRect/>
          </a:stretch>
        </p:blipFill>
        <p:spPr>
          <a:xfrm>
            <a:off x="5541038" y="5933973"/>
            <a:ext cx="537635" cy="537635"/>
          </a:xfrm>
          <a:prstGeom prst="rect">
            <a:avLst/>
          </a:prstGeom>
        </p:spPr>
      </p:pic>
      <p:sp>
        <p:nvSpPr>
          <p:cNvPr id="29" name="CasellaDiTesto 28">
            <a:extLst>
              <a:ext uri="{FF2B5EF4-FFF2-40B4-BE49-F238E27FC236}">
                <a16:creationId xmlns:a16="http://schemas.microsoft.com/office/drawing/2014/main" id="{900266C5-2D39-441D-BA8E-447A1BBE954B}"/>
              </a:ext>
            </a:extLst>
          </p:cNvPr>
          <p:cNvSpPr txBox="1"/>
          <p:nvPr/>
        </p:nvSpPr>
        <p:spPr>
          <a:xfrm>
            <a:off x="7664295" y="6566726"/>
            <a:ext cx="4929554" cy="338554"/>
          </a:xfrm>
          <a:prstGeom prst="rect">
            <a:avLst/>
          </a:prstGeom>
          <a:noFill/>
        </p:spPr>
        <p:txBody>
          <a:bodyPr wrap="square" rtlCol="0">
            <a:spAutoFit/>
          </a:bodyPr>
          <a:lstStyle/>
          <a:p>
            <a:r>
              <a:rPr lang="it-IT" sz="1600" i="1" dirty="0">
                <a:latin typeface="Times New Roman" panose="02020603050405020304" pitchFamily="18" charset="0"/>
                <a:cs typeface="Times New Roman" panose="02020603050405020304" pitchFamily="18" charset="0"/>
              </a:rPr>
              <a:t>Fai clic sull'info point per approfondire l’argomento</a:t>
            </a:r>
          </a:p>
        </p:txBody>
      </p:sp>
    </p:spTree>
    <p:extLst>
      <p:ext uri="{BB962C8B-B14F-4D97-AF65-F5344CB8AC3E}">
        <p14:creationId xmlns:p14="http://schemas.microsoft.com/office/powerpoint/2010/main" val="434285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Elaborazione 29">
            <a:extLst>
              <a:ext uri="{FF2B5EF4-FFF2-40B4-BE49-F238E27FC236}">
                <a16:creationId xmlns:a16="http://schemas.microsoft.com/office/drawing/2014/main" id="{8AA135C1-60F5-41E3-BC26-F98C1F4A1A9A}"/>
              </a:ext>
            </a:extLst>
          </p:cNvPr>
          <p:cNvSpPr/>
          <p:nvPr/>
        </p:nvSpPr>
        <p:spPr>
          <a:xfrm>
            <a:off x="-5070" y="3379500"/>
            <a:ext cx="8816196" cy="3485202"/>
          </a:xfrm>
          <a:prstGeom prst="flowChartProcess">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4" name="Elaborazione 13">
            <a:extLst>
              <a:ext uri="{FF2B5EF4-FFF2-40B4-BE49-F238E27FC236}">
                <a16:creationId xmlns:a16="http://schemas.microsoft.com/office/drawing/2014/main" id="{D196522F-FD5B-4D98-8E11-918D3F154707}"/>
              </a:ext>
            </a:extLst>
          </p:cNvPr>
          <p:cNvSpPr/>
          <p:nvPr/>
        </p:nvSpPr>
        <p:spPr>
          <a:xfrm>
            <a:off x="0" y="536106"/>
            <a:ext cx="8212347" cy="3485202"/>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rPr>
              <a:t>9</a:t>
            </a: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55123" y="6051"/>
            <a:ext cx="11496675" cy="341313"/>
          </a:xfrm>
        </p:spPr>
        <p:txBody>
          <a:bodyPr anchor="ctr" anchorCtr="0">
            <a:noAutofit/>
          </a:bodyPr>
          <a:lstStyle/>
          <a:p>
            <a:r>
              <a:rPr lang="it-IT" sz="3200" dirty="0">
                <a:solidFill>
                  <a:schemeClr val="tx1"/>
                </a:solidFill>
                <a:latin typeface="Microsoft Yi Baiti" panose="03000500000000000000" pitchFamily="66" charset="0"/>
                <a:ea typeface="Microsoft Yi Baiti" panose="03000500000000000000" pitchFamily="66" charset="0"/>
              </a:rPr>
              <a:t>Servizi in caso di furto e smarrimento</a:t>
            </a:r>
          </a:p>
        </p:txBody>
      </p:sp>
      <p:sp>
        <p:nvSpPr>
          <p:cNvPr id="13" name="Documento 12">
            <a:extLst>
              <a:ext uri="{FF2B5EF4-FFF2-40B4-BE49-F238E27FC236}">
                <a16:creationId xmlns:a16="http://schemas.microsoft.com/office/drawing/2014/main" id="{E9347E24-CD42-4187-AF4B-B26BC004BD7E}"/>
              </a:ext>
            </a:extLst>
          </p:cNvPr>
          <p:cNvSpPr>
            <a:spLocks/>
          </p:cNvSpPr>
          <p:nvPr/>
        </p:nvSpPr>
        <p:spPr>
          <a:xfrm rot="5400000">
            <a:off x="6760698" y="1458324"/>
            <a:ext cx="6413376" cy="4449228"/>
          </a:xfrm>
          <a:prstGeom prst="flowChartDocument">
            <a:avLst/>
          </a:prstGeom>
          <a:blipFill dpi="0" rotWithShape="0">
            <a:blip r:embed="rId3">
              <a:alphaModFix amt="99000"/>
            </a:blip>
            <a:srcRect/>
            <a:stretch>
              <a:fillRect l="-11212" t="-248" r="-27296" b="2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 name="Rettangolo 3">
            <a:extLst>
              <a:ext uri="{FF2B5EF4-FFF2-40B4-BE49-F238E27FC236}">
                <a16:creationId xmlns:a16="http://schemas.microsoft.com/office/drawing/2014/main" id="{912A912C-6FAB-47E7-A458-0709DAECC9E8}"/>
              </a:ext>
            </a:extLst>
          </p:cNvPr>
          <p:cNvSpPr/>
          <p:nvPr/>
        </p:nvSpPr>
        <p:spPr>
          <a:xfrm>
            <a:off x="-3979653" y="-400050"/>
            <a:ext cx="3979654" cy="8172450"/>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1"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rPr>
              <a:t>Note sviluppo:</a:t>
            </a:r>
          </a:p>
          <a:p>
            <a:pPr lvl="0"/>
            <a:r>
              <a:rPr lang="it-IT" sz="1600" dirty="0">
                <a:solidFill>
                  <a:srgbClr val="1E5155">
                    <a:lumMod val="75000"/>
                  </a:srgbClr>
                </a:solidFill>
                <a:hlinkClick r:id="rId4"/>
              </a:rPr>
              <a:t>https://pixabay.com/it/ufficio-oggetti-smarriti-perdere-2516068/</a:t>
            </a:r>
            <a:endParaRPr lang="it-IT" sz="1600" dirty="0">
              <a:solidFill>
                <a:srgbClr val="1E5155">
                  <a:lumMod val="75000"/>
                </a:srgbClr>
              </a:solidFill>
            </a:endParaRPr>
          </a:p>
          <a:p>
            <a:pPr lvl="0"/>
            <a:endParaRPr kumimoji="0" lang="it-IT" sz="1600"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endParaRPr>
          </a:p>
          <a:p>
            <a:pPr lvl="0"/>
            <a:r>
              <a:rPr lang="it-IT" sz="1600" dirty="0">
                <a:solidFill>
                  <a:srgbClr val="1E5155">
                    <a:lumMod val="75000"/>
                  </a:srgbClr>
                </a:solidFill>
                <a:latin typeface="Century Gothic" panose="020B0502020202020204"/>
              </a:rPr>
              <a:t>Logo</a:t>
            </a:r>
          </a:p>
          <a:p>
            <a:pPr lvl="0"/>
            <a:r>
              <a:rPr lang="it-IT" sz="1600" dirty="0">
                <a:solidFill>
                  <a:srgbClr val="1E5155">
                    <a:lumMod val="75000"/>
                  </a:srgbClr>
                </a:solidFill>
                <a:hlinkClick r:id="rId5"/>
              </a:rPr>
              <a:t>https://en.wikipedia.org/wiki/Prey_(software)#/media/File:Prey_Logo_(Radar).png</a:t>
            </a:r>
            <a:endParaRPr lang="it-IT" sz="1600" dirty="0">
              <a:solidFill>
                <a:srgbClr val="1E5155">
                  <a:lumMod val="75000"/>
                </a:srgbClr>
              </a:solidFill>
            </a:endParaRPr>
          </a:p>
          <a:p>
            <a:pPr lvl="0"/>
            <a:endParaRPr kumimoji="0" lang="it-IT" sz="1600"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endParaRPr>
          </a:p>
          <a:p>
            <a:pPr lvl="0"/>
            <a:r>
              <a:rPr lang="it-IT" sz="1600" dirty="0">
                <a:solidFill>
                  <a:srgbClr val="1E5155">
                    <a:lumMod val="75000"/>
                  </a:srgbClr>
                </a:solidFill>
                <a:latin typeface="Century Gothic" panose="020B0502020202020204"/>
              </a:rPr>
              <a:t>Logo</a:t>
            </a:r>
          </a:p>
          <a:p>
            <a:pPr lvl="0"/>
            <a:r>
              <a:rPr lang="it-IT" sz="1600" dirty="0">
                <a:solidFill>
                  <a:srgbClr val="1E5155">
                    <a:lumMod val="75000"/>
                  </a:srgbClr>
                </a:solidFill>
              </a:rPr>
              <a:t>https://www.google.it/imgres?imgurl=https://www.lojack.it/wp-content/uploads/2017/10/logo.svg&amp;imgrefurl=https://www.lojack.it/&amp;h=302&amp;w=800&amp;tbnid=ePSoeM2ZznPSZM:&amp;q=LoJack&amp;tbnh=56&amp;tbnw=151&amp;usg=AI4_-kRaK7-TTBlO0lfzXnM-Ztf3ggbpdQ&amp;vet=12ahUKEwi_lorL2MvdAhUOO8AKHYBtAbYQ_B0wGHoECAgQFA..i&amp;docid=SYD4Ef0cK5FmHM&amp;itg=1&amp;sa=X&amp;ved=2ahUKEwi_lorL2MvdAhUOO8AKHYBtAbYQ_B0wGHoECAgQFA</a:t>
            </a:r>
          </a:p>
          <a:p>
            <a:pPr lvl="0"/>
            <a:endParaRPr kumimoji="0" lang="it-IT" sz="1600"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endParaRPr>
          </a:p>
          <a:p>
            <a:pPr lvl="0"/>
            <a:endParaRPr lang="it-IT" sz="1600" dirty="0">
              <a:solidFill>
                <a:srgbClr val="1E5155">
                  <a:lumMod val="75000"/>
                </a:srgbClr>
              </a:solidFill>
              <a:latin typeface="Century Gothic" panose="020B0502020202020204"/>
            </a:endParaRPr>
          </a:p>
          <a:p>
            <a:pPr lvl="0"/>
            <a:endParaRPr kumimoji="0" lang="it-IT" sz="1600"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endParaRPr>
          </a:p>
        </p:txBody>
      </p:sp>
      <p:sp>
        <p:nvSpPr>
          <p:cNvPr id="35" name="CasellaDiTesto 34">
            <a:extLst>
              <a:ext uri="{FF2B5EF4-FFF2-40B4-BE49-F238E27FC236}">
                <a16:creationId xmlns:a16="http://schemas.microsoft.com/office/drawing/2014/main" id="{AE01C165-6C65-4A3E-8F43-8D5C49BB5DA5}"/>
              </a:ext>
            </a:extLst>
          </p:cNvPr>
          <p:cNvSpPr txBox="1"/>
          <p:nvPr/>
        </p:nvSpPr>
        <p:spPr>
          <a:xfrm>
            <a:off x="81592" y="609587"/>
            <a:ext cx="6172233" cy="400110"/>
          </a:xfrm>
          <a:prstGeom prst="rect">
            <a:avLst/>
          </a:prstGeom>
          <a:noFill/>
        </p:spPr>
        <p:txBody>
          <a:bodyPr wrap="square" rtlCol="0">
            <a:spAutoFit/>
          </a:bodyPr>
          <a:lstStyle/>
          <a:p>
            <a:pPr lvl="0" defTabSz="914400">
              <a:spcBef>
                <a:spcPts val="1000"/>
              </a:spcBef>
              <a:defRPr/>
            </a:pPr>
            <a:r>
              <a:rPr lang="it-IT" sz="2000" b="1" dirty="0">
                <a:latin typeface="Tempus Sans ITC" panose="04020404030D07020202" pitchFamily="82" charset="0"/>
                <a:cs typeface="Gisha" panose="020B0502040204020203" pitchFamily="34" charset="-79"/>
              </a:rPr>
              <a:t>Se il dispositivo viene rubato o smarrito:</a:t>
            </a:r>
            <a:endParaRPr kumimoji="0" lang="it-IT" sz="2000" b="1" i="0" u="none" strike="noStrike" kern="1200" cap="none" spc="0" normalizeH="0" baseline="0" noProof="0" dirty="0">
              <a:ln>
                <a:noFill/>
              </a:ln>
              <a:effectLst/>
              <a:uLnTx/>
              <a:uFillTx/>
              <a:latin typeface="Tempus Sans ITC" panose="04020404030D07020202" pitchFamily="82" charset="0"/>
              <a:ea typeface="+mn-ea"/>
              <a:cs typeface="Gisha" panose="020B0502040204020203" pitchFamily="34" charset="-79"/>
            </a:endParaRPr>
          </a:p>
        </p:txBody>
      </p:sp>
      <p:sp>
        <p:nvSpPr>
          <p:cNvPr id="36" name="Rettangolo 35">
            <a:extLst>
              <a:ext uri="{FF2B5EF4-FFF2-40B4-BE49-F238E27FC236}">
                <a16:creationId xmlns:a16="http://schemas.microsoft.com/office/drawing/2014/main" id="{6BE03FEA-81AC-45BC-8EC2-84B941D911D7}"/>
              </a:ext>
            </a:extLst>
          </p:cNvPr>
          <p:cNvSpPr/>
          <p:nvPr/>
        </p:nvSpPr>
        <p:spPr>
          <a:xfrm>
            <a:off x="3004446" y="4693654"/>
            <a:ext cx="5085226" cy="1754326"/>
          </a:xfrm>
          <a:prstGeom prst="rect">
            <a:avLst/>
          </a:prstGeom>
        </p:spPr>
        <p:txBody>
          <a:bodyPr wrap="square">
            <a:spAutoFit/>
          </a:bodyPr>
          <a:lstStyle/>
          <a:p>
            <a:pPr lvl="0">
              <a:lnSpc>
                <a:spcPct val="150000"/>
              </a:lnSpc>
            </a:pPr>
            <a:r>
              <a:rPr lang="it-IT" dirty="0">
                <a:solidFill>
                  <a:srgbClr val="EBEBEB">
                    <a:lumMod val="75000"/>
                  </a:srgbClr>
                </a:solidFill>
              </a:rPr>
              <a:t>principale strumento di protezione dei dati in caso di smarrimento o furto;</a:t>
            </a:r>
          </a:p>
          <a:p>
            <a:pPr lvl="0">
              <a:lnSpc>
                <a:spcPct val="150000"/>
              </a:lnSpc>
            </a:pPr>
            <a:r>
              <a:rPr lang="it-IT" dirty="0">
                <a:solidFill>
                  <a:srgbClr val="EBEBEB">
                    <a:lumMod val="75000"/>
                  </a:srgbClr>
                </a:solidFill>
              </a:rPr>
              <a:t>va utilizzata in combinazione con una </a:t>
            </a:r>
            <a:r>
              <a:rPr lang="it-IT" dirty="0" smtClean="0">
                <a:solidFill>
                  <a:srgbClr val="EBEBEB">
                    <a:lumMod val="75000"/>
                  </a:srgbClr>
                </a:solidFill>
              </a:rPr>
              <a:t>password. </a:t>
            </a:r>
            <a:endParaRPr lang="it-IT" dirty="0">
              <a:solidFill>
                <a:srgbClr val="EBEBEB">
                  <a:lumMod val="75000"/>
                </a:srgbClr>
              </a:solidFill>
            </a:endParaRPr>
          </a:p>
        </p:txBody>
      </p:sp>
      <p:sp>
        <p:nvSpPr>
          <p:cNvPr id="31" name="Goccia 30">
            <a:extLst>
              <a:ext uri="{FF2B5EF4-FFF2-40B4-BE49-F238E27FC236}">
                <a16:creationId xmlns:a16="http://schemas.microsoft.com/office/drawing/2014/main" id="{19AF221D-A438-43A8-AE32-9F01216651B4}"/>
              </a:ext>
            </a:extLst>
          </p:cNvPr>
          <p:cNvSpPr/>
          <p:nvPr/>
        </p:nvSpPr>
        <p:spPr>
          <a:xfrm rot="2700000">
            <a:off x="2695296" y="4856890"/>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34" name="Goccia 33">
            <a:extLst>
              <a:ext uri="{FF2B5EF4-FFF2-40B4-BE49-F238E27FC236}">
                <a16:creationId xmlns:a16="http://schemas.microsoft.com/office/drawing/2014/main" id="{23D25494-B9CC-4C8A-87F8-E5777F214186}"/>
              </a:ext>
            </a:extLst>
          </p:cNvPr>
          <p:cNvSpPr/>
          <p:nvPr/>
        </p:nvSpPr>
        <p:spPr>
          <a:xfrm rot="2700000">
            <a:off x="2737155" y="5693656"/>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37" name="Rettangolo 36">
            <a:extLst>
              <a:ext uri="{FF2B5EF4-FFF2-40B4-BE49-F238E27FC236}">
                <a16:creationId xmlns:a16="http://schemas.microsoft.com/office/drawing/2014/main" id="{A4DFB110-7FF7-46C0-BFCA-385DFBE75C4C}"/>
              </a:ext>
            </a:extLst>
          </p:cNvPr>
          <p:cNvSpPr/>
          <p:nvPr/>
        </p:nvSpPr>
        <p:spPr>
          <a:xfrm>
            <a:off x="81591" y="971084"/>
            <a:ext cx="7146997" cy="870688"/>
          </a:xfrm>
          <a:prstGeom prst="rect">
            <a:avLst/>
          </a:prstGeom>
        </p:spPr>
        <p:txBody>
          <a:bodyPr wrap="square">
            <a:spAutoFit/>
          </a:bodyPr>
          <a:lstStyle/>
          <a:p>
            <a:pPr lvl="0">
              <a:lnSpc>
                <a:spcPct val="150000"/>
              </a:lnSpc>
            </a:pPr>
            <a:r>
              <a:rPr lang="it-IT" dirty="0">
                <a:solidFill>
                  <a:srgbClr val="EBEBEB">
                    <a:lumMod val="75000"/>
                  </a:srgbClr>
                </a:solidFill>
              </a:rPr>
              <a:t>È possibile attivare i servizi di ricerca presenti all'interno del sistema operativo.</a:t>
            </a:r>
          </a:p>
        </p:txBody>
      </p:sp>
      <p:pic>
        <p:nvPicPr>
          <p:cNvPr id="5" name="Immagine 4">
            <a:extLst>
              <a:ext uri="{FF2B5EF4-FFF2-40B4-BE49-F238E27FC236}">
                <a16:creationId xmlns:a16="http://schemas.microsoft.com/office/drawing/2014/main" id="{4120665C-965B-43E1-B2BC-A4A3C0F2C0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7959" y="2947412"/>
            <a:ext cx="1715465" cy="646814"/>
          </a:xfrm>
          <a:prstGeom prst="rect">
            <a:avLst/>
          </a:prstGeom>
        </p:spPr>
      </p:pic>
      <p:pic>
        <p:nvPicPr>
          <p:cNvPr id="11" name="Immagine 10">
            <a:extLst>
              <a:ext uri="{FF2B5EF4-FFF2-40B4-BE49-F238E27FC236}">
                <a16:creationId xmlns:a16="http://schemas.microsoft.com/office/drawing/2014/main" id="{9E751094-E0AD-4F7E-8C68-006B34B8BDC1}"/>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191235" y="2147712"/>
            <a:ext cx="1693457" cy="518621"/>
          </a:xfrm>
          <a:prstGeom prst="rect">
            <a:avLst/>
          </a:prstGeom>
        </p:spPr>
      </p:pic>
      <p:sp>
        <p:nvSpPr>
          <p:cNvPr id="41" name="Rettangolo 40">
            <a:extLst>
              <a:ext uri="{FF2B5EF4-FFF2-40B4-BE49-F238E27FC236}">
                <a16:creationId xmlns:a16="http://schemas.microsoft.com/office/drawing/2014/main" id="{E99ED3D5-92AC-4E04-A71B-C2D41E70E911}"/>
              </a:ext>
            </a:extLst>
          </p:cNvPr>
          <p:cNvSpPr/>
          <p:nvPr/>
        </p:nvSpPr>
        <p:spPr>
          <a:xfrm>
            <a:off x="2788919" y="2153803"/>
            <a:ext cx="4885015" cy="1286186"/>
          </a:xfrm>
          <a:prstGeom prst="rect">
            <a:avLst/>
          </a:prstGeom>
        </p:spPr>
        <p:txBody>
          <a:bodyPr wrap="square">
            <a:spAutoFit/>
          </a:bodyPr>
          <a:lstStyle/>
          <a:p>
            <a:pPr lvl="0">
              <a:lnSpc>
                <a:spcPct val="150000"/>
              </a:lnSpc>
            </a:pPr>
            <a:r>
              <a:rPr lang="it-IT" dirty="0">
                <a:solidFill>
                  <a:srgbClr val="EBEBEB">
                    <a:lumMod val="75000"/>
                  </a:srgbClr>
                </a:solidFill>
              </a:rPr>
              <a:t>Permettono una gestione accentrata di tutti i dispositivi dell'utente, aiutandolo a localizzarli e riprenderne il controllo.</a:t>
            </a:r>
          </a:p>
        </p:txBody>
      </p:sp>
      <p:sp>
        <p:nvSpPr>
          <p:cNvPr id="15" name="Triangolo isoscele 14">
            <a:extLst>
              <a:ext uri="{FF2B5EF4-FFF2-40B4-BE49-F238E27FC236}">
                <a16:creationId xmlns:a16="http://schemas.microsoft.com/office/drawing/2014/main" id="{3219CC74-7CC3-4894-8F4A-559C028CA094}"/>
              </a:ext>
            </a:extLst>
          </p:cNvPr>
          <p:cNvSpPr/>
          <p:nvPr/>
        </p:nvSpPr>
        <p:spPr>
          <a:xfrm rot="5400000">
            <a:off x="1924155" y="2683826"/>
            <a:ext cx="1043345" cy="355767"/>
          </a:xfrm>
          <a:prstGeom prst="triangle">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Goccia 41">
            <a:extLst>
              <a:ext uri="{FF2B5EF4-FFF2-40B4-BE49-F238E27FC236}">
                <a16:creationId xmlns:a16="http://schemas.microsoft.com/office/drawing/2014/main" id="{8A8DE8C5-2CF3-4468-8319-1B0A015173BF}"/>
              </a:ext>
            </a:extLst>
          </p:cNvPr>
          <p:cNvSpPr/>
          <p:nvPr/>
        </p:nvSpPr>
        <p:spPr>
          <a:xfrm rot="2700000">
            <a:off x="61685" y="4424805"/>
            <a:ext cx="2055680" cy="2007027"/>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CasellaDiTesto 38">
            <a:extLst>
              <a:ext uri="{FF2B5EF4-FFF2-40B4-BE49-F238E27FC236}">
                <a16:creationId xmlns:a16="http://schemas.microsoft.com/office/drawing/2014/main" id="{2607C68F-015B-4356-98EB-B0D1CE43157F}"/>
              </a:ext>
            </a:extLst>
          </p:cNvPr>
          <p:cNvSpPr txBox="1"/>
          <p:nvPr/>
        </p:nvSpPr>
        <p:spPr>
          <a:xfrm>
            <a:off x="118390" y="5090299"/>
            <a:ext cx="2063182" cy="707886"/>
          </a:xfrm>
          <a:prstGeom prst="rect">
            <a:avLst/>
          </a:prstGeom>
          <a:noFill/>
        </p:spPr>
        <p:txBody>
          <a:bodyPr wrap="square" rtlCol="0">
            <a:spAutoFit/>
          </a:bodyPr>
          <a:lstStyle/>
          <a:p>
            <a:pPr lvl="0" algn="ctr" defTabSz="914400">
              <a:spcBef>
                <a:spcPts val="1000"/>
              </a:spcBef>
              <a:defRPr/>
            </a:pPr>
            <a:r>
              <a:rPr lang="it-IT" sz="2000" b="1" dirty="0">
                <a:latin typeface="Tempus Sans ITC" panose="04020404030D07020202" pitchFamily="82" charset="0"/>
                <a:cs typeface="Gisha" panose="020B0502040204020203" pitchFamily="34" charset="-79"/>
              </a:rPr>
              <a:t>Crittografia del disco </a:t>
            </a:r>
            <a:r>
              <a:rPr lang="it-IT" sz="2000" b="1" dirty="0" smtClean="0">
                <a:latin typeface="Tempus Sans ITC" panose="04020404030D07020202" pitchFamily="82" charset="0"/>
                <a:cs typeface="Gisha" panose="020B0502040204020203" pitchFamily="34" charset="-79"/>
              </a:rPr>
              <a:t>rigido:</a:t>
            </a:r>
            <a:endParaRPr kumimoji="0" lang="it-IT" sz="2000" b="1" i="0" u="none" strike="noStrike" kern="1200" cap="none" spc="0" normalizeH="0" baseline="0" noProof="0" dirty="0">
              <a:ln>
                <a:noFill/>
              </a:ln>
              <a:effectLst/>
              <a:uLnTx/>
              <a:uFillTx/>
              <a:latin typeface="Tempus Sans ITC" panose="04020404030D07020202" pitchFamily="82" charset="0"/>
              <a:ea typeface="+mn-ea"/>
              <a:cs typeface="Gisha" panose="020B0502040204020203" pitchFamily="34" charset="-79"/>
            </a:endParaRPr>
          </a:p>
        </p:txBody>
      </p:sp>
      <p:sp>
        <p:nvSpPr>
          <p:cNvPr id="43" name="Rettangolo con angoli arrotondati 42">
            <a:extLst>
              <a:ext uri="{FF2B5EF4-FFF2-40B4-BE49-F238E27FC236}">
                <a16:creationId xmlns:a16="http://schemas.microsoft.com/office/drawing/2014/main" id="{47A57DFD-6574-4469-A9DF-2E9754B02131}"/>
              </a:ext>
            </a:extLst>
          </p:cNvPr>
          <p:cNvSpPr/>
          <p:nvPr/>
        </p:nvSpPr>
        <p:spPr>
          <a:xfrm>
            <a:off x="2532783" y="4386645"/>
            <a:ext cx="5679564" cy="2051127"/>
          </a:xfrm>
          <a:prstGeom prst="roundRect">
            <a:avLst/>
          </a:prstGeom>
          <a:noFill/>
          <a:ln>
            <a:solidFill>
              <a:srgbClr val="E6B7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Rettangolo arrotondato 31">
            <a:extLst>
              <a:ext uri="{FF2B5EF4-FFF2-40B4-BE49-F238E27FC236}">
                <a16:creationId xmlns:a16="http://schemas.microsoft.com/office/drawing/2014/main" id="{E3C3F8D3-7A82-42DB-969C-4D04363846DC}"/>
              </a:ext>
            </a:extLst>
          </p:cNvPr>
          <p:cNvSpPr/>
          <p:nvPr/>
        </p:nvSpPr>
        <p:spPr>
          <a:xfrm>
            <a:off x="4639665" y="535436"/>
            <a:ext cx="822671" cy="4356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1-2</a:t>
            </a:r>
          </a:p>
        </p:txBody>
      </p:sp>
      <p:sp>
        <p:nvSpPr>
          <p:cNvPr id="46" name="Rettangolo arrotondato 31">
            <a:extLst>
              <a:ext uri="{FF2B5EF4-FFF2-40B4-BE49-F238E27FC236}">
                <a16:creationId xmlns:a16="http://schemas.microsoft.com/office/drawing/2014/main" id="{4936976D-D305-4D1B-9243-AD447A38D40C}"/>
              </a:ext>
            </a:extLst>
          </p:cNvPr>
          <p:cNvSpPr/>
          <p:nvPr/>
        </p:nvSpPr>
        <p:spPr>
          <a:xfrm>
            <a:off x="1702557" y="2601675"/>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47" name="Rettangolo arrotondato 31">
            <a:extLst>
              <a:ext uri="{FF2B5EF4-FFF2-40B4-BE49-F238E27FC236}">
                <a16:creationId xmlns:a16="http://schemas.microsoft.com/office/drawing/2014/main" id="{BB31DA53-7A63-4EAA-AD69-1A1BDE3FEBB2}"/>
              </a:ext>
            </a:extLst>
          </p:cNvPr>
          <p:cNvSpPr/>
          <p:nvPr/>
        </p:nvSpPr>
        <p:spPr>
          <a:xfrm>
            <a:off x="7045413" y="3107605"/>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
        <p:nvSpPr>
          <p:cNvPr id="49" name="Rettangolo arrotondato 31">
            <a:extLst>
              <a:ext uri="{FF2B5EF4-FFF2-40B4-BE49-F238E27FC236}">
                <a16:creationId xmlns:a16="http://schemas.microsoft.com/office/drawing/2014/main" id="{E6FC2B77-F3E7-47B7-97B4-871675BAAE7E}"/>
              </a:ext>
            </a:extLst>
          </p:cNvPr>
          <p:cNvSpPr/>
          <p:nvPr/>
        </p:nvSpPr>
        <p:spPr>
          <a:xfrm>
            <a:off x="868545" y="419123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5</a:t>
            </a:r>
          </a:p>
        </p:txBody>
      </p:sp>
      <p:sp>
        <p:nvSpPr>
          <p:cNvPr id="50" name="Rettangolo arrotondato 31">
            <a:extLst>
              <a:ext uri="{FF2B5EF4-FFF2-40B4-BE49-F238E27FC236}">
                <a16:creationId xmlns:a16="http://schemas.microsoft.com/office/drawing/2014/main" id="{FD05D90C-0CD4-44DD-8A20-FDD6D92B346B}"/>
              </a:ext>
            </a:extLst>
          </p:cNvPr>
          <p:cNvSpPr/>
          <p:nvPr/>
        </p:nvSpPr>
        <p:spPr>
          <a:xfrm>
            <a:off x="5779882" y="4153156"/>
            <a:ext cx="822671" cy="4356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6-7</a:t>
            </a:r>
          </a:p>
        </p:txBody>
      </p:sp>
    </p:spTree>
    <p:extLst>
      <p:ext uri="{BB962C8B-B14F-4D97-AF65-F5344CB8AC3E}">
        <p14:creationId xmlns:p14="http://schemas.microsoft.com/office/powerpoint/2010/main" val="237389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Elaborazione 52">
            <a:extLst>
              <a:ext uri="{FF2B5EF4-FFF2-40B4-BE49-F238E27FC236}">
                <a16:creationId xmlns:a16="http://schemas.microsoft.com/office/drawing/2014/main" id="{AA57FA3E-FEF5-4512-938A-DA1A54E9A4DF}"/>
              </a:ext>
            </a:extLst>
          </p:cNvPr>
          <p:cNvSpPr/>
          <p:nvPr/>
        </p:nvSpPr>
        <p:spPr>
          <a:xfrm>
            <a:off x="3983694" y="5683846"/>
            <a:ext cx="8210550" cy="963899"/>
          </a:xfrm>
          <a:prstGeom prst="flowChartProcess">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Elaborazione 42">
            <a:extLst>
              <a:ext uri="{FF2B5EF4-FFF2-40B4-BE49-F238E27FC236}">
                <a16:creationId xmlns:a16="http://schemas.microsoft.com/office/drawing/2014/main" id="{991A7272-F3AA-44D6-AA30-25F044F17B43}"/>
              </a:ext>
            </a:extLst>
          </p:cNvPr>
          <p:cNvSpPr/>
          <p:nvPr/>
        </p:nvSpPr>
        <p:spPr>
          <a:xfrm>
            <a:off x="3997493" y="4749679"/>
            <a:ext cx="8210550" cy="963899"/>
          </a:xfrm>
          <a:prstGeom prst="flowChartProcess">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Elaborazione 41">
            <a:extLst>
              <a:ext uri="{FF2B5EF4-FFF2-40B4-BE49-F238E27FC236}">
                <a16:creationId xmlns:a16="http://schemas.microsoft.com/office/drawing/2014/main" id="{7B8C4D67-9373-4F09-9A9F-EFCA3DAC5D68}"/>
              </a:ext>
            </a:extLst>
          </p:cNvPr>
          <p:cNvSpPr/>
          <p:nvPr/>
        </p:nvSpPr>
        <p:spPr>
          <a:xfrm>
            <a:off x="3997493" y="3785571"/>
            <a:ext cx="8210550" cy="963899"/>
          </a:xfrm>
          <a:prstGeom prst="flowChartProcess">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Elaborazione 29">
            <a:extLst>
              <a:ext uri="{FF2B5EF4-FFF2-40B4-BE49-F238E27FC236}">
                <a16:creationId xmlns:a16="http://schemas.microsoft.com/office/drawing/2014/main" id="{7C8054B2-35F8-468E-934D-14DFD7E71ADC}"/>
              </a:ext>
            </a:extLst>
          </p:cNvPr>
          <p:cNvSpPr/>
          <p:nvPr/>
        </p:nvSpPr>
        <p:spPr>
          <a:xfrm>
            <a:off x="3981450" y="1932711"/>
            <a:ext cx="8210550" cy="963899"/>
          </a:xfrm>
          <a:prstGeom prst="flowChartProcess">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Elaborazione 28">
            <a:extLst>
              <a:ext uri="{FF2B5EF4-FFF2-40B4-BE49-F238E27FC236}">
                <a16:creationId xmlns:a16="http://schemas.microsoft.com/office/drawing/2014/main" id="{13CB01B9-4911-4E4C-857C-E9CCA2A2DCA3}"/>
              </a:ext>
            </a:extLst>
          </p:cNvPr>
          <p:cNvSpPr/>
          <p:nvPr/>
        </p:nvSpPr>
        <p:spPr>
          <a:xfrm>
            <a:off x="3981450" y="1008970"/>
            <a:ext cx="8210550" cy="970462"/>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Elaborazione 38">
            <a:extLst>
              <a:ext uri="{FF2B5EF4-FFF2-40B4-BE49-F238E27FC236}">
                <a16:creationId xmlns:a16="http://schemas.microsoft.com/office/drawing/2014/main" id="{81DF519C-F6E8-401F-8B9E-9841F3011B71}"/>
              </a:ext>
            </a:extLst>
          </p:cNvPr>
          <p:cNvSpPr/>
          <p:nvPr/>
        </p:nvSpPr>
        <p:spPr>
          <a:xfrm>
            <a:off x="3981450" y="2858716"/>
            <a:ext cx="8210550" cy="963899"/>
          </a:xfrm>
          <a:prstGeom prst="flowChartProcess">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10</a:t>
            </a: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29304"/>
            <a:ext cx="11496675" cy="341313"/>
          </a:xfrm>
        </p:spPr>
        <p:txBody>
          <a:bodyPr anchor="ctr" anchorCtr="0">
            <a:noAutofit/>
          </a:bodyPr>
          <a:lstStyle/>
          <a:p>
            <a:r>
              <a:rPr lang="it-IT" sz="3200" dirty="0">
                <a:solidFill>
                  <a:schemeClr val="tx1"/>
                </a:solidFill>
                <a:latin typeface="Microsoft Yi Baiti" panose="03000500000000000000" pitchFamily="66" charset="0"/>
                <a:ea typeface="Microsoft Yi Baiti" panose="03000500000000000000" pitchFamily="66" charset="0"/>
              </a:rPr>
              <a:t>Per concludere 1/2</a:t>
            </a:r>
          </a:p>
        </p:txBody>
      </p:sp>
      <p:sp>
        <p:nvSpPr>
          <p:cNvPr id="24" name="CasellaDiTesto 23">
            <a:extLst>
              <a:ext uri="{FF2B5EF4-FFF2-40B4-BE49-F238E27FC236}">
                <a16:creationId xmlns:a16="http://schemas.microsoft.com/office/drawing/2014/main" id="{3EB8EA8D-DF8C-4170-A276-9D05D5B576BC}"/>
              </a:ext>
            </a:extLst>
          </p:cNvPr>
          <p:cNvSpPr txBox="1"/>
          <p:nvPr/>
        </p:nvSpPr>
        <p:spPr>
          <a:xfrm>
            <a:off x="5883792" y="1015282"/>
            <a:ext cx="6147170" cy="923330"/>
          </a:xfrm>
          <a:prstGeom prst="rect">
            <a:avLst/>
          </a:prstGeom>
          <a:noFill/>
          <a:ln>
            <a:noFill/>
          </a:ln>
        </p:spPr>
        <p:txBody>
          <a:bodyPr wrap="square" rtlCol="0">
            <a:spAutoFit/>
          </a:bodyPr>
          <a:lstStyle/>
          <a:p>
            <a:pPr lvl="0">
              <a:lnSpc>
                <a:spcPct val="150000"/>
              </a:lnSpc>
            </a:pPr>
            <a:r>
              <a:rPr lang="it-IT" dirty="0">
                <a:solidFill>
                  <a:schemeClr val="tx2">
                    <a:lumMod val="75000"/>
                  </a:schemeClr>
                </a:solidFill>
              </a:rPr>
              <a:t>in caso di malfunzionamenti del computer, la prima cosa da fare è cambiare le nostre </a:t>
            </a:r>
            <a:r>
              <a:rPr lang="it-IT" dirty="0" err="1" smtClean="0">
                <a:solidFill>
                  <a:schemeClr val="tx2">
                    <a:lumMod val="75000"/>
                  </a:schemeClr>
                </a:solidFill>
              </a:rPr>
              <a:t>passowrd</a:t>
            </a:r>
            <a:r>
              <a:rPr lang="it-IT" dirty="0" smtClean="0">
                <a:solidFill>
                  <a:schemeClr val="tx2">
                    <a:lumMod val="75000"/>
                  </a:schemeClr>
                </a:solidFill>
              </a:rPr>
              <a:t>;</a:t>
            </a:r>
            <a:endParaRPr lang="it-IT" dirty="0">
              <a:solidFill>
                <a:schemeClr val="tx2">
                  <a:lumMod val="75000"/>
                </a:schemeClr>
              </a:solidFill>
            </a:endParaRPr>
          </a:p>
        </p:txBody>
      </p:sp>
      <p:sp>
        <p:nvSpPr>
          <p:cNvPr id="25" name="CasellaDiTesto 24">
            <a:extLst>
              <a:ext uri="{FF2B5EF4-FFF2-40B4-BE49-F238E27FC236}">
                <a16:creationId xmlns:a16="http://schemas.microsoft.com/office/drawing/2014/main" id="{3228FBD9-6C23-4DA2-B4F2-D0A5FE89E812}"/>
              </a:ext>
            </a:extLst>
          </p:cNvPr>
          <p:cNvSpPr txBox="1"/>
          <p:nvPr/>
        </p:nvSpPr>
        <p:spPr>
          <a:xfrm>
            <a:off x="7572083" y="521048"/>
            <a:ext cx="2122381" cy="396490"/>
          </a:xfrm>
          <a:prstGeom prst="rect">
            <a:avLst/>
          </a:prstGeom>
          <a:noFill/>
        </p:spPr>
        <p:txBody>
          <a:bodyPr wrap="square" rtlCol="0">
            <a:spAutoFit/>
          </a:bodyPr>
          <a:lstStyle/>
          <a:p>
            <a:pPr lvl="0">
              <a:spcBef>
                <a:spcPts val="1000"/>
              </a:spcBef>
              <a:defRPr/>
            </a:pPr>
            <a:r>
              <a:rPr lang="it-IT" sz="2000" b="1" dirty="0">
                <a:latin typeface="Tempus Sans ITC" panose="04020404030D07020202" pitchFamily="82" charset="0"/>
                <a:cs typeface="Gisha" panose="020B0502040204020203" pitchFamily="34" charset="-79"/>
              </a:rPr>
              <a:t>Per ricapitolare:</a:t>
            </a:r>
          </a:p>
        </p:txBody>
      </p:sp>
      <p:sp>
        <p:nvSpPr>
          <p:cNvPr id="26" name="Goccia 25">
            <a:extLst>
              <a:ext uri="{FF2B5EF4-FFF2-40B4-BE49-F238E27FC236}">
                <a16:creationId xmlns:a16="http://schemas.microsoft.com/office/drawing/2014/main" id="{CAACC758-F1BB-41E1-A77A-2FC8748E68BC}"/>
              </a:ext>
            </a:extLst>
          </p:cNvPr>
          <p:cNvSpPr/>
          <p:nvPr/>
        </p:nvSpPr>
        <p:spPr>
          <a:xfrm rot="2700000">
            <a:off x="4756097" y="1044271"/>
            <a:ext cx="886442" cy="865462"/>
          </a:xfrm>
          <a:prstGeom prst="teardrop">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5" name="CasellaDiTesto 4">
            <a:extLst>
              <a:ext uri="{FF2B5EF4-FFF2-40B4-BE49-F238E27FC236}">
                <a16:creationId xmlns:a16="http://schemas.microsoft.com/office/drawing/2014/main" id="{4F03E267-78D8-4FDC-B980-AF491ADBC503}"/>
              </a:ext>
            </a:extLst>
          </p:cNvPr>
          <p:cNvSpPr txBox="1"/>
          <p:nvPr/>
        </p:nvSpPr>
        <p:spPr>
          <a:xfrm>
            <a:off x="5012923" y="1292337"/>
            <a:ext cx="441146" cy="369332"/>
          </a:xfrm>
          <a:prstGeom prst="rect">
            <a:avLst/>
          </a:prstGeom>
          <a:noFill/>
        </p:spPr>
        <p:txBody>
          <a:bodyPr wrap="none" rtlCol="0">
            <a:spAutoFit/>
          </a:bodyPr>
          <a:lstStyle/>
          <a:p>
            <a:r>
              <a:rPr lang="it-IT" b="1" dirty="0"/>
              <a:t>01</a:t>
            </a:r>
          </a:p>
        </p:txBody>
      </p:sp>
      <p:sp>
        <p:nvSpPr>
          <p:cNvPr id="28" name="CasellaDiTesto 27">
            <a:extLst>
              <a:ext uri="{FF2B5EF4-FFF2-40B4-BE49-F238E27FC236}">
                <a16:creationId xmlns:a16="http://schemas.microsoft.com/office/drawing/2014/main" id="{FEF8E2AC-7B3C-440B-B78F-4C1DB6890EAF}"/>
              </a:ext>
            </a:extLst>
          </p:cNvPr>
          <p:cNvSpPr txBox="1"/>
          <p:nvPr/>
        </p:nvSpPr>
        <p:spPr>
          <a:xfrm>
            <a:off x="5884844" y="1958475"/>
            <a:ext cx="6147170" cy="870688"/>
          </a:xfrm>
          <a:prstGeom prst="rect">
            <a:avLst/>
          </a:prstGeom>
          <a:noFill/>
        </p:spPr>
        <p:txBody>
          <a:bodyPr wrap="square" rtlCol="0">
            <a:spAutoFit/>
          </a:bodyPr>
          <a:lstStyle/>
          <a:p>
            <a:pPr lvl="0">
              <a:lnSpc>
                <a:spcPct val="150000"/>
              </a:lnSpc>
            </a:pPr>
            <a:r>
              <a:rPr lang="it-IT" dirty="0">
                <a:solidFill>
                  <a:schemeClr val="tx2">
                    <a:lumMod val="75000"/>
                  </a:schemeClr>
                </a:solidFill>
              </a:rPr>
              <a:t>verificare sempre l'autenticità dei messaggi che riceviamo o dei siti internet che visitiamo;</a:t>
            </a:r>
          </a:p>
        </p:txBody>
      </p:sp>
      <p:sp>
        <p:nvSpPr>
          <p:cNvPr id="32" name="Goccia 31">
            <a:extLst>
              <a:ext uri="{FF2B5EF4-FFF2-40B4-BE49-F238E27FC236}">
                <a16:creationId xmlns:a16="http://schemas.microsoft.com/office/drawing/2014/main" id="{82009CDE-E001-48ED-ABC6-0C88C46E8072}"/>
              </a:ext>
            </a:extLst>
          </p:cNvPr>
          <p:cNvSpPr/>
          <p:nvPr/>
        </p:nvSpPr>
        <p:spPr>
          <a:xfrm rot="2700000">
            <a:off x="4770378" y="1961560"/>
            <a:ext cx="886442" cy="865462"/>
          </a:xfrm>
          <a:prstGeom prst="teardrop">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33" name="CasellaDiTesto 32">
            <a:extLst>
              <a:ext uri="{FF2B5EF4-FFF2-40B4-BE49-F238E27FC236}">
                <a16:creationId xmlns:a16="http://schemas.microsoft.com/office/drawing/2014/main" id="{BB2FBD3C-A2FF-41DF-BA66-A01CDC2373A3}"/>
              </a:ext>
            </a:extLst>
          </p:cNvPr>
          <p:cNvSpPr txBox="1"/>
          <p:nvPr/>
        </p:nvSpPr>
        <p:spPr>
          <a:xfrm>
            <a:off x="5027724" y="2188436"/>
            <a:ext cx="444352" cy="369332"/>
          </a:xfrm>
          <a:prstGeom prst="rect">
            <a:avLst/>
          </a:prstGeom>
          <a:noFill/>
        </p:spPr>
        <p:txBody>
          <a:bodyPr wrap="none" rtlCol="0">
            <a:spAutoFit/>
          </a:bodyPr>
          <a:lstStyle/>
          <a:p>
            <a:r>
              <a:rPr lang="it-IT" b="1" dirty="0"/>
              <a:t>02</a:t>
            </a:r>
          </a:p>
        </p:txBody>
      </p:sp>
      <p:sp>
        <p:nvSpPr>
          <p:cNvPr id="34" name="Goccia 33">
            <a:extLst>
              <a:ext uri="{FF2B5EF4-FFF2-40B4-BE49-F238E27FC236}">
                <a16:creationId xmlns:a16="http://schemas.microsoft.com/office/drawing/2014/main" id="{7F480DCC-4937-40D8-8024-28BADE538C7B}"/>
              </a:ext>
            </a:extLst>
          </p:cNvPr>
          <p:cNvSpPr/>
          <p:nvPr/>
        </p:nvSpPr>
        <p:spPr>
          <a:xfrm rot="2700000">
            <a:off x="4770379" y="2886556"/>
            <a:ext cx="886442" cy="865462"/>
          </a:xfrm>
          <a:prstGeom prst="teardrop">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35" name="CasellaDiTesto 34">
            <a:extLst>
              <a:ext uri="{FF2B5EF4-FFF2-40B4-BE49-F238E27FC236}">
                <a16:creationId xmlns:a16="http://schemas.microsoft.com/office/drawing/2014/main" id="{BFB4ED59-9EED-43BE-918C-0094623615A2}"/>
              </a:ext>
            </a:extLst>
          </p:cNvPr>
          <p:cNvSpPr txBox="1"/>
          <p:nvPr/>
        </p:nvSpPr>
        <p:spPr>
          <a:xfrm>
            <a:off x="5000540" y="3143626"/>
            <a:ext cx="444352" cy="369332"/>
          </a:xfrm>
          <a:prstGeom prst="rect">
            <a:avLst/>
          </a:prstGeom>
          <a:noFill/>
        </p:spPr>
        <p:txBody>
          <a:bodyPr wrap="none" rtlCol="0">
            <a:spAutoFit/>
          </a:bodyPr>
          <a:lstStyle/>
          <a:p>
            <a:r>
              <a:rPr lang="it-IT" b="1" dirty="0"/>
              <a:t>03</a:t>
            </a:r>
          </a:p>
        </p:txBody>
      </p:sp>
      <p:sp>
        <p:nvSpPr>
          <p:cNvPr id="36" name="CasellaDiTesto 35">
            <a:extLst>
              <a:ext uri="{FF2B5EF4-FFF2-40B4-BE49-F238E27FC236}">
                <a16:creationId xmlns:a16="http://schemas.microsoft.com/office/drawing/2014/main" id="{0B08ECD6-0F0A-4518-BAB0-BA8970884835}"/>
              </a:ext>
            </a:extLst>
          </p:cNvPr>
          <p:cNvSpPr txBox="1"/>
          <p:nvPr/>
        </p:nvSpPr>
        <p:spPr>
          <a:xfrm>
            <a:off x="5857982" y="2815263"/>
            <a:ext cx="6147170" cy="870688"/>
          </a:xfrm>
          <a:prstGeom prst="rect">
            <a:avLst/>
          </a:prstGeom>
          <a:noFill/>
        </p:spPr>
        <p:txBody>
          <a:bodyPr wrap="square" rtlCol="0">
            <a:spAutoFit/>
          </a:bodyPr>
          <a:lstStyle/>
          <a:p>
            <a:pPr lvl="0">
              <a:lnSpc>
                <a:spcPct val="150000"/>
              </a:lnSpc>
            </a:pPr>
            <a:r>
              <a:rPr lang="it-IT" dirty="0">
                <a:solidFill>
                  <a:schemeClr val="tx2">
                    <a:lumMod val="75000"/>
                  </a:schemeClr>
                </a:solidFill>
              </a:rPr>
              <a:t>usare codici diversi per servizi diversi, ma anche per dispositivi diversi;</a:t>
            </a:r>
          </a:p>
        </p:txBody>
      </p:sp>
      <p:sp>
        <p:nvSpPr>
          <p:cNvPr id="4" name="Dati memorizzati 3">
            <a:extLst>
              <a:ext uri="{FF2B5EF4-FFF2-40B4-BE49-F238E27FC236}">
                <a16:creationId xmlns:a16="http://schemas.microsoft.com/office/drawing/2014/main" id="{A323F6F1-2450-45C6-9371-19A2AE8D7880}"/>
              </a:ext>
            </a:extLst>
          </p:cNvPr>
          <p:cNvSpPr/>
          <p:nvPr/>
        </p:nvSpPr>
        <p:spPr>
          <a:xfrm>
            <a:off x="-1097280" y="455930"/>
            <a:ext cx="6521852" cy="6402070"/>
          </a:xfrm>
          <a:prstGeom prst="flowChartOnlineStorage">
            <a:avLst/>
          </a:prstGeom>
          <a:blipFill dpi="0" rotWithShape="1">
            <a:blip r:embed="rId3"/>
            <a:srcRect/>
            <a:stretch>
              <a:fillRect l="16732" t="209" r="-2970" b="-22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7" name="Rettangolo 26">
            <a:extLst>
              <a:ext uri="{FF2B5EF4-FFF2-40B4-BE49-F238E27FC236}">
                <a16:creationId xmlns:a16="http://schemas.microsoft.com/office/drawing/2014/main" id="{44ADC6B7-EE1E-4C66-8F14-10F6285C54C5}"/>
              </a:ext>
            </a:extLst>
          </p:cNvPr>
          <p:cNvSpPr/>
          <p:nvPr/>
        </p:nvSpPr>
        <p:spPr>
          <a:xfrm>
            <a:off x="-2141924" y="-6699"/>
            <a:ext cx="2141924" cy="4084024"/>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1" dirty="0">
                <a:solidFill>
                  <a:schemeClr val="bg2">
                    <a:lumMod val="75000"/>
                  </a:schemeClr>
                </a:solidFill>
              </a:rPr>
              <a:t>Note sviluppo:</a:t>
            </a:r>
          </a:p>
          <a:p>
            <a:r>
              <a:rPr lang="it-IT" sz="1600" dirty="0">
                <a:solidFill>
                  <a:schemeClr val="bg2">
                    <a:lumMod val="75000"/>
                  </a:schemeClr>
                </a:solidFill>
              </a:rPr>
              <a:t>https://pixabay.com/it/applicazione-cura-controllo-3399516/</a:t>
            </a:r>
          </a:p>
        </p:txBody>
      </p:sp>
      <p:sp>
        <p:nvSpPr>
          <p:cNvPr id="37" name="Goccia 36">
            <a:extLst>
              <a:ext uri="{FF2B5EF4-FFF2-40B4-BE49-F238E27FC236}">
                <a16:creationId xmlns:a16="http://schemas.microsoft.com/office/drawing/2014/main" id="{907268FB-E233-4BA3-BF92-5621116828A8}"/>
              </a:ext>
            </a:extLst>
          </p:cNvPr>
          <p:cNvSpPr/>
          <p:nvPr/>
        </p:nvSpPr>
        <p:spPr>
          <a:xfrm rot="2700000">
            <a:off x="4821179" y="3806838"/>
            <a:ext cx="886442" cy="865462"/>
          </a:xfrm>
          <a:prstGeom prst="teardrop">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40" name="CasellaDiTesto 39">
            <a:extLst>
              <a:ext uri="{FF2B5EF4-FFF2-40B4-BE49-F238E27FC236}">
                <a16:creationId xmlns:a16="http://schemas.microsoft.com/office/drawing/2014/main" id="{3484D9F8-8B5E-46C7-A6ED-FC196C5F76BF}"/>
              </a:ext>
            </a:extLst>
          </p:cNvPr>
          <p:cNvSpPr txBox="1"/>
          <p:nvPr/>
        </p:nvSpPr>
        <p:spPr>
          <a:xfrm>
            <a:off x="5051340" y="4063908"/>
            <a:ext cx="444352" cy="369332"/>
          </a:xfrm>
          <a:prstGeom prst="rect">
            <a:avLst/>
          </a:prstGeom>
          <a:noFill/>
        </p:spPr>
        <p:txBody>
          <a:bodyPr wrap="none" rtlCol="0">
            <a:spAutoFit/>
          </a:bodyPr>
          <a:lstStyle/>
          <a:p>
            <a:r>
              <a:rPr lang="it-IT" b="1" dirty="0"/>
              <a:t>04</a:t>
            </a:r>
          </a:p>
        </p:txBody>
      </p:sp>
      <p:sp>
        <p:nvSpPr>
          <p:cNvPr id="41" name="CasellaDiTesto 40">
            <a:extLst>
              <a:ext uri="{FF2B5EF4-FFF2-40B4-BE49-F238E27FC236}">
                <a16:creationId xmlns:a16="http://schemas.microsoft.com/office/drawing/2014/main" id="{B8D74A87-29BB-4BF3-A6D1-EC9CA42B7678}"/>
              </a:ext>
            </a:extLst>
          </p:cNvPr>
          <p:cNvSpPr txBox="1"/>
          <p:nvPr/>
        </p:nvSpPr>
        <p:spPr>
          <a:xfrm>
            <a:off x="5891812" y="3804225"/>
            <a:ext cx="6147170" cy="923330"/>
          </a:xfrm>
          <a:prstGeom prst="rect">
            <a:avLst/>
          </a:prstGeom>
          <a:noFill/>
        </p:spPr>
        <p:txBody>
          <a:bodyPr wrap="square" rtlCol="0">
            <a:spAutoFit/>
          </a:bodyPr>
          <a:lstStyle/>
          <a:p>
            <a:pPr lvl="0">
              <a:lnSpc>
                <a:spcPct val="150000"/>
              </a:lnSpc>
            </a:pPr>
            <a:r>
              <a:rPr lang="it-IT" dirty="0">
                <a:solidFill>
                  <a:schemeClr val="tx2">
                    <a:lumMod val="75000"/>
                  </a:schemeClr>
                </a:solidFill>
              </a:rPr>
              <a:t>utilizzare antivirus, </a:t>
            </a:r>
            <a:r>
              <a:rPr lang="it-IT" dirty="0" err="1">
                <a:solidFill>
                  <a:schemeClr val="tx2">
                    <a:lumMod val="75000"/>
                  </a:schemeClr>
                </a:solidFill>
              </a:rPr>
              <a:t>antimalware</a:t>
            </a:r>
            <a:r>
              <a:rPr lang="it-IT" dirty="0">
                <a:solidFill>
                  <a:schemeClr val="tx2">
                    <a:lumMod val="75000"/>
                  </a:schemeClr>
                </a:solidFill>
              </a:rPr>
              <a:t> e programmi di </a:t>
            </a:r>
            <a:r>
              <a:rPr lang="it-IT" dirty="0" smtClean="0">
                <a:solidFill>
                  <a:schemeClr val="tx2">
                    <a:lumMod val="75000"/>
                  </a:schemeClr>
                </a:solidFill>
              </a:rPr>
              <a:t>crittografia;</a:t>
            </a:r>
            <a:endParaRPr lang="it-IT" dirty="0">
              <a:solidFill>
                <a:schemeClr val="tx2">
                  <a:lumMod val="75000"/>
                </a:schemeClr>
              </a:solidFill>
            </a:endParaRPr>
          </a:p>
        </p:txBody>
      </p:sp>
      <p:sp>
        <p:nvSpPr>
          <p:cNvPr id="45" name="Rettangolo arrotondato 31">
            <a:extLst>
              <a:ext uri="{FF2B5EF4-FFF2-40B4-BE49-F238E27FC236}">
                <a16:creationId xmlns:a16="http://schemas.microsoft.com/office/drawing/2014/main" id="{AA77EA55-7630-46C3-BDCC-D907E83166EB}"/>
              </a:ext>
            </a:extLst>
          </p:cNvPr>
          <p:cNvSpPr/>
          <p:nvPr/>
        </p:nvSpPr>
        <p:spPr>
          <a:xfrm>
            <a:off x="4128726" y="1202021"/>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sp>
        <p:nvSpPr>
          <p:cNvPr id="46" name="Rettangolo arrotondato 31">
            <a:extLst>
              <a:ext uri="{FF2B5EF4-FFF2-40B4-BE49-F238E27FC236}">
                <a16:creationId xmlns:a16="http://schemas.microsoft.com/office/drawing/2014/main" id="{093B805B-D954-4567-A74D-514E3A12BF58}"/>
              </a:ext>
            </a:extLst>
          </p:cNvPr>
          <p:cNvSpPr/>
          <p:nvPr/>
        </p:nvSpPr>
        <p:spPr>
          <a:xfrm>
            <a:off x="4122750" y="217734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47" name="Rettangolo arrotondato 31">
            <a:extLst>
              <a:ext uri="{FF2B5EF4-FFF2-40B4-BE49-F238E27FC236}">
                <a16:creationId xmlns:a16="http://schemas.microsoft.com/office/drawing/2014/main" id="{DD92531F-CADF-4DCA-B9FC-622525A79BEF}"/>
              </a:ext>
            </a:extLst>
          </p:cNvPr>
          <p:cNvSpPr/>
          <p:nvPr/>
        </p:nvSpPr>
        <p:spPr>
          <a:xfrm>
            <a:off x="4107380" y="2990138"/>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
        <p:nvSpPr>
          <p:cNvPr id="49" name="Rettangolo arrotondato 31">
            <a:extLst>
              <a:ext uri="{FF2B5EF4-FFF2-40B4-BE49-F238E27FC236}">
                <a16:creationId xmlns:a16="http://schemas.microsoft.com/office/drawing/2014/main" id="{AD361DE8-7EDB-489A-A871-5CA70988B1D9}"/>
              </a:ext>
            </a:extLst>
          </p:cNvPr>
          <p:cNvSpPr/>
          <p:nvPr/>
        </p:nvSpPr>
        <p:spPr>
          <a:xfrm>
            <a:off x="4146550" y="3942939"/>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5</a:t>
            </a:r>
          </a:p>
        </p:txBody>
      </p:sp>
      <p:sp>
        <p:nvSpPr>
          <p:cNvPr id="38" name="Rettangolo arrotondato 31">
            <a:extLst>
              <a:ext uri="{FF2B5EF4-FFF2-40B4-BE49-F238E27FC236}">
                <a16:creationId xmlns:a16="http://schemas.microsoft.com/office/drawing/2014/main" id="{67020E19-1CD5-4E5D-AF66-20DD83BFD8AF}"/>
              </a:ext>
            </a:extLst>
          </p:cNvPr>
          <p:cNvSpPr/>
          <p:nvPr/>
        </p:nvSpPr>
        <p:spPr>
          <a:xfrm>
            <a:off x="7095643" y="539037"/>
            <a:ext cx="377285" cy="4288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44" name="Goccia 43">
            <a:extLst>
              <a:ext uri="{FF2B5EF4-FFF2-40B4-BE49-F238E27FC236}">
                <a16:creationId xmlns:a16="http://schemas.microsoft.com/office/drawing/2014/main" id="{FAFA779E-7DFC-445C-9E96-08B167804E45}"/>
              </a:ext>
            </a:extLst>
          </p:cNvPr>
          <p:cNvSpPr/>
          <p:nvPr/>
        </p:nvSpPr>
        <p:spPr>
          <a:xfrm rot="2700000">
            <a:off x="4813159" y="4777384"/>
            <a:ext cx="886442" cy="865462"/>
          </a:xfrm>
          <a:prstGeom prst="teardrop">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50" name="CasellaDiTesto 49">
            <a:extLst>
              <a:ext uri="{FF2B5EF4-FFF2-40B4-BE49-F238E27FC236}">
                <a16:creationId xmlns:a16="http://schemas.microsoft.com/office/drawing/2014/main" id="{36CFF5C7-8F5C-4E5A-B7FC-6ADFC10A8CCD}"/>
              </a:ext>
            </a:extLst>
          </p:cNvPr>
          <p:cNvSpPr txBox="1"/>
          <p:nvPr/>
        </p:nvSpPr>
        <p:spPr>
          <a:xfrm>
            <a:off x="5043320" y="5034454"/>
            <a:ext cx="444352" cy="369332"/>
          </a:xfrm>
          <a:prstGeom prst="rect">
            <a:avLst/>
          </a:prstGeom>
          <a:noFill/>
        </p:spPr>
        <p:txBody>
          <a:bodyPr wrap="none" rtlCol="0">
            <a:spAutoFit/>
          </a:bodyPr>
          <a:lstStyle/>
          <a:p>
            <a:r>
              <a:rPr lang="it-IT" b="1" dirty="0"/>
              <a:t>05</a:t>
            </a:r>
          </a:p>
        </p:txBody>
      </p:sp>
      <p:sp>
        <p:nvSpPr>
          <p:cNvPr id="51" name="CasellaDiTesto 50">
            <a:extLst>
              <a:ext uri="{FF2B5EF4-FFF2-40B4-BE49-F238E27FC236}">
                <a16:creationId xmlns:a16="http://schemas.microsoft.com/office/drawing/2014/main" id="{64F39362-2E68-4203-A819-7CDF042CC2AD}"/>
              </a:ext>
            </a:extLst>
          </p:cNvPr>
          <p:cNvSpPr txBox="1"/>
          <p:nvPr/>
        </p:nvSpPr>
        <p:spPr>
          <a:xfrm>
            <a:off x="5956291" y="4943077"/>
            <a:ext cx="6147170" cy="455189"/>
          </a:xfrm>
          <a:prstGeom prst="rect">
            <a:avLst/>
          </a:prstGeom>
          <a:noFill/>
        </p:spPr>
        <p:txBody>
          <a:bodyPr wrap="square" rtlCol="0">
            <a:spAutoFit/>
          </a:bodyPr>
          <a:lstStyle/>
          <a:p>
            <a:pPr lvl="0">
              <a:lnSpc>
                <a:spcPct val="150000"/>
              </a:lnSpc>
            </a:pPr>
            <a:r>
              <a:rPr lang="it-IT" dirty="0">
                <a:solidFill>
                  <a:schemeClr val="tx2">
                    <a:lumMod val="75000"/>
                  </a:schemeClr>
                </a:solidFill>
              </a:rPr>
              <a:t>aggiornare regolarmente i software;</a:t>
            </a:r>
          </a:p>
        </p:txBody>
      </p:sp>
      <p:sp>
        <p:nvSpPr>
          <p:cNvPr id="52" name="Rettangolo arrotondato 31">
            <a:extLst>
              <a:ext uri="{FF2B5EF4-FFF2-40B4-BE49-F238E27FC236}">
                <a16:creationId xmlns:a16="http://schemas.microsoft.com/office/drawing/2014/main" id="{E94C9D10-987B-4C84-BE7E-EBCA8A94E763}"/>
              </a:ext>
            </a:extLst>
          </p:cNvPr>
          <p:cNvSpPr/>
          <p:nvPr/>
        </p:nvSpPr>
        <p:spPr>
          <a:xfrm>
            <a:off x="4203048" y="4958906"/>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6</a:t>
            </a:r>
          </a:p>
        </p:txBody>
      </p:sp>
      <p:sp>
        <p:nvSpPr>
          <p:cNvPr id="54" name="Goccia 53">
            <a:extLst>
              <a:ext uri="{FF2B5EF4-FFF2-40B4-BE49-F238E27FC236}">
                <a16:creationId xmlns:a16="http://schemas.microsoft.com/office/drawing/2014/main" id="{FCCB8AA4-5398-4CD4-9756-79A512DE5F53}"/>
              </a:ext>
            </a:extLst>
          </p:cNvPr>
          <p:cNvSpPr/>
          <p:nvPr/>
        </p:nvSpPr>
        <p:spPr>
          <a:xfrm rot="2700000">
            <a:off x="4813159" y="5729884"/>
            <a:ext cx="886442" cy="865462"/>
          </a:xfrm>
          <a:prstGeom prst="teardrop">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55" name="CasellaDiTesto 54">
            <a:extLst>
              <a:ext uri="{FF2B5EF4-FFF2-40B4-BE49-F238E27FC236}">
                <a16:creationId xmlns:a16="http://schemas.microsoft.com/office/drawing/2014/main" id="{01AA75E2-9200-4D1E-A0D5-A5E55C633195}"/>
              </a:ext>
            </a:extLst>
          </p:cNvPr>
          <p:cNvSpPr txBox="1"/>
          <p:nvPr/>
        </p:nvSpPr>
        <p:spPr>
          <a:xfrm>
            <a:off x="5043320" y="5986954"/>
            <a:ext cx="444352" cy="369332"/>
          </a:xfrm>
          <a:prstGeom prst="rect">
            <a:avLst/>
          </a:prstGeom>
          <a:noFill/>
        </p:spPr>
        <p:txBody>
          <a:bodyPr wrap="none" rtlCol="0">
            <a:spAutoFit/>
          </a:bodyPr>
          <a:lstStyle/>
          <a:p>
            <a:r>
              <a:rPr lang="it-IT" b="1" dirty="0"/>
              <a:t>06</a:t>
            </a:r>
          </a:p>
        </p:txBody>
      </p:sp>
      <p:sp>
        <p:nvSpPr>
          <p:cNvPr id="56" name="CasellaDiTesto 55">
            <a:extLst>
              <a:ext uri="{FF2B5EF4-FFF2-40B4-BE49-F238E27FC236}">
                <a16:creationId xmlns:a16="http://schemas.microsoft.com/office/drawing/2014/main" id="{45FF4BD9-DC05-46A4-BFCE-44652CA52BB8}"/>
              </a:ext>
            </a:extLst>
          </p:cNvPr>
          <p:cNvSpPr txBox="1"/>
          <p:nvPr/>
        </p:nvSpPr>
        <p:spPr>
          <a:xfrm>
            <a:off x="5801244" y="5718041"/>
            <a:ext cx="6147170" cy="870688"/>
          </a:xfrm>
          <a:prstGeom prst="rect">
            <a:avLst/>
          </a:prstGeom>
          <a:noFill/>
        </p:spPr>
        <p:txBody>
          <a:bodyPr wrap="square" rtlCol="0">
            <a:spAutoFit/>
          </a:bodyPr>
          <a:lstStyle/>
          <a:p>
            <a:pPr lvl="0">
              <a:lnSpc>
                <a:spcPct val="150000"/>
              </a:lnSpc>
            </a:pPr>
            <a:r>
              <a:rPr lang="it-IT" dirty="0">
                <a:solidFill>
                  <a:schemeClr val="tx2">
                    <a:lumMod val="75000"/>
                  </a:schemeClr>
                </a:solidFill>
              </a:rPr>
              <a:t>evitare di pubblicare dati sensibili e informazioni private sui social network.</a:t>
            </a:r>
          </a:p>
        </p:txBody>
      </p:sp>
      <p:sp>
        <p:nvSpPr>
          <p:cNvPr id="59" name="Rettangolo arrotondato 31">
            <a:extLst>
              <a:ext uri="{FF2B5EF4-FFF2-40B4-BE49-F238E27FC236}">
                <a16:creationId xmlns:a16="http://schemas.microsoft.com/office/drawing/2014/main" id="{6A0DB216-7B57-4BE0-8DC7-85FE22C73642}"/>
              </a:ext>
            </a:extLst>
          </p:cNvPr>
          <p:cNvSpPr/>
          <p:nvPr/>
        </p:nvSpPr>
        <p:spPr>
          <a:xfrm>
            <a:off x="4315715" y="5968944"/>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7</a:t>
            </a:r>
          </a:p>
        </p:txBody>
      </p:sp>
    </p:spTree>
    <p:extLst>
      <p:ext uri="{BB962C8B-B14F-4D97-AF65-F5344CB8AC3E}">
        <p14:creationId xmlns:p14="http://schemas.microsoft.com/office/powerpoint/2010/main" val="4138662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Elaborazione 29">
            <a:extLst>
              <a:ext uri="{FF2B5EF4-FFF2-40B4-BE49-F238E27FC236}">
                <a16:creationId xmlns:a16="http://schemas.microsoft.com/office/drawing/2014/main" id="{8AA135C1-60F5-41E3-BC26-F98C1F4A1A9A}"/>
              </a:ext>
            </a:extLst>
          </p:cNvPr>
          <p:cNvSpPr/>
          <p:nvPr/>
        </p:nvSpPr>
        <p:spPr>
          <a:xfrm>
            <a:off x="-5070" y="3379500"/>
            <a:ext cx="8816196" cy="3485202"/>
          </a:xfrm>
          <a:prstGeom prst="flowChartProcess">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4" name="Elaborazione 13">
            <a:extLst>
              <a:ext uri="{FF2B5EF4-FFF2-40B4-BE49-F238E27FC236}">
                <a16:creationId xmlns:a16="http://schemas.microsoft.com/office/drawing/2014/main" id="{D196522F-FD5B-4D98-8E11-918D3F154707}"/>
              </a:ext>
            </a:extLst>
          </p:cNvPr>
          <p:cNvSpPr/>
          <p:nvPr/>
        </p:nvSpPr>
        <p:spPr>
          <a:xfrm>
            <a:off x="0" y="536106"/>
            <a:ext cx="8212347" cy="3485202"/>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rPr>
              <a:t>11</a:t>
            </a: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55123" y="6051"/>
            <a:ext cx="11496675" cy="341313"/>
          </a:xfrm>
        </p:spPr>
        <p:txBody>
          <a:bodyPr anchor="ctr" anchorCtr="0">
            <a:noAutofit/>
          </a:bodyPr>
          <a:lstStyle/>
          <a:p>
            <a:r>
              <a:rPr lang="it-IT" sz="3200" dirty="0">
                <a:solidFill>
                  <a:schemeClr val="tx1"/>
                </a:solidFill>
                <a:latin typeface="Microsoft Yi Baiti" panose="03000500000000000000" pitchFamily="66" charset="0"/>
                <a:ea typeface="Microsoft Yi Baiti" panose="03000500000000000000" pitchFamily="66" charset="0"/>
              </a:rPr>
              <a:t>Per concludere 2/2</a:t>
            </a:r>
          </a:p>
        </p:txBody>
      </p:sp>
      <p:sp>
        <p:nvSpPr>
          <p:cNvPr id="13" name="Documento 12">
            <a:extLst>
              <a:ext uri="{FF2B5EF4-FFF2-40B4-BE49-F238E27FC236}">
                <a16:creationId xmlns:a16="http://schemas.microsoft.com/office/drawing/2014/main" id="{E9347E24-CD42-4187-AF4B-B26BC004BD7E}"/>
              </a:ext>
            </a:extLst>
          </p:cNvPr>
          <p:cNvSpPr>
            <a:spLocks/>
          </p:cNvSpPr>
          <p:nvPr/>
        </p:nvSpPr>
        <p:spPr>
          <a:xfrm rot="5400000">
            <a:off x="6760698" y="1458324"/>
            <a:ext cx="6413376" cy="4449228"/>
          </a:xfrm>
          <a:prstGeom prst="flowChartDocument">
            <a:avLst/>
          </a:prstGeom>
          <a:blipFill dpi="0" rotWithShape="0">
            <a:blip r:embed="rId3">
              <a:alphaModFix amt="99000"/>
            </a:blip>
            <a:srcRect/>
            <a:stretch>
              <a:fillRect l="-11212" t="-248" r="-27296" b="2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 name="Rettangolo 3">
            <a:extLst>
              <a:ext uri="{FF2B5EF4-FFF2-40B4-BE49-F238E27FC236}">
                <a16:creationId xmlns:a16="http://schemas.microsoft.com/office/drawing/2014/main" id="{912A912C-6FAB-47E7-A458-0709DAECC9E8}"/>
              </a:ext>
            </a:extLst>
          </p:cNvPr>
          <p:cNvSpPr/>
          <p:nvPr/>
        </p:nvSpPr>
        <p:spPr>
          <a:xfrm>
            <a:off x="-3979653" y="-400050"/>
            <a:ext cx="3979654" cy="8172450"/>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1"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rPr>
              <a:t>Note sviluppo:</a:t>
            </a:r>
          </a:p>
          <a:p>
            <a:pPr lvl="0"/>
            <a:r>
              <a:rPr lang="it-IT" sz="1600" dirty="0">
                <a:solidFill>
                  <a:srgbClr val="1E5155">
                    <a:lumMod val="75000"/>
                  </a:srgbClr>
                </a:solidFill>
                <a:hlinkClick r:id="rId4"/>
              </a:rPr>
              <a:t>https://pixabay.com/it/individuare-corre-start-la-stadion-862274/</a:t>
            </a:r>
            <a:endParaRPr lang="it-IT" sz="1600" dirty="0">
              <a:solidFill>
                <a:srgbClr val="1E5155">
                  <a:lumMod val="75000"/>
                </a:srgbClr>
              </a:solidFill>
            </a:endParaRPr>
          </a:p>
          <a:p>
            <a:pPr lvl="0"/>
            <a:endParaRPr kumimoji="0" lang="it-IT" sz="1600"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endParaRPr>
          </a:p>
          <a:p>
            <a:pPr lvl="0"/>
            <a:r>
              <a:rPr lang="it-IT" sz="1600" dirty="0">
                <a:solidFill>
                  <a:srgbClr val="1E5155">
                    <a:lumMod val="75000"/>
                  </a:srgbClr>
                </a:solidFill>
                <a:latin typeface="Century Gothic" panose="020B0502020202020204"/>
              </a:rPr>
              <a:t>Icona</a:t>
            </a:r>
          </a:p>
          <a:p>
            <a:pPr lvl="0"/>
            <a:r>
              <a:rPr lang="it-IT" sz="1600" dirty="0">
                <a:solidFill>
                  <a:srgbClr val="1E5155">
                    <a:lumMod val="75000"/>
                  </a:srgbClr>
                </a:solidFill>
              </a:rPr>
              <a:t>https://pixabay.com/it/leone-attacco-cervo-silhouette-3670294/</a:t>
            </a:r>
          </a:p>
          <a:p>
            <a:pPr lvl="0"/>
            <a:endParaRPr kumimoji="0" lang="it-IT" sz="1600"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endParaRPr>
          </a:p>
          <a:p>
            <a:pPr lvl="0"/>
            <a:endParaRPr lang="it-IT" sz="1600" dirty="0">
              <a:solidFill>
                <a:srgbClr val="1E5155">
                  <a:lumMod val="75000"/>
                </a:srgbClr>
              </a:solidFill>
              <a:latin typeface="Century Gothic" panose="020B0502020202020204"/>
            </a:endParaRPr>
          </a:p>
          <a:p>
            <a:pPr lvl="0"/>
            <a:endParaRPr kumimoji="0" lang="it-IT" sz="1600"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endParaRPr>
          </a:p>
        </p:txBody>
      </p:sp>
      <p:sp>
        <p:nvSpPr>
          <p:cNvPr id="37" name="Rettangolo 36">
            <a:extLst>
              <a:ext uri="{FF2B5EF4-FFF2-40B4-BE49-F238E27FC236}">
                <a16:creationId xmlns:a16="http://schemas.microsoft.com/office/drawing/2014/main" id="{A4DFB110-7FF7-46C0-BFCA-385DFBE75C4C}"/>
              </a:ext>
            </a:extLst>
          </p:cNvPr>
          <p:cNvSpPr/>
          <p:nvPr/>
        </p:nvSpPr>
        <p:spPr>
          <a:xfrm>
            <a:off x="392294" y="969388"/>
            <a:ext cx="4998808" cy="2532681"/>
          </a:xfrm>
          <a:prstGeom prst="rect">
            <a:avLst/>
          </a:prstGeom>
        </p:spPr>
        <p:txBody>
          <a:bodyPr wrap="square">
            <a:spAutoFit/>
          </a:bodyPr>
          <a:lstStyle/>
          <a:p>
            <a:pPr lvl="0">
              <a:lnSpc>
                <a:spcPct val="150000"/>
              </a:lnSpc>
            </a:pPr>
            <a:r>
              <a:rPr lang="it-IT" dirty="0">
                <a:solidFill>
                  <a:srgbClr val="EBEBEB">
                    <a:lumMod val="75000"/>
                  </a:srgbClr>
                </a:solidFill>
              </a:rPr>
              <a:t>«Ogni giorno in Africa la gazzella si sveglia e sa che dovrà correre più veloce del leone. Ogni giorno in Africa il leone si sveglia e sa che dovrà correre più veloce della gazzella. Non importa che tu sia leone o gazzella: l'importante è correre»</a:t>
            </a:r>
          </a:p>
        </p:txBody>
      </p:sp>
      <p:sp>
        <p:nvSpPr>
          <p:cNvPr id="47" name="Rettangolo arrotondato 31">
            <a:extLst>
              <a:ext uri="{FF2B5EF4-FFF2-40B4-BE49-F238E27FC236}">
                <a16:creationId xmlns:a16="http://schemas.microsoft.com/office/drawing/2014/main" id="{BB31DA53-7A63-4EAA-AD69-1A1BDE3FEBB2}"/>
              </a:ext>
            </a:extLst>
          </p:cNvPr>
          <p:cNvSpPr/>
          <p:nvPr/>
        </p:nvSpPr>
        <p:spPr>
          <a:xfrm>
            <a:off x="6377226" y="669644"/>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26" name="Goccia 25">
            <a:extLst>
              <a:ext uri="{FF2B5EF4-FFF2-40B4-BE49-F238E27FC236}">
                <a16:creationId xmlns:a16="http://schemas.microsoft.com/office/drawing/2014/main" id="{B6B9818C-B727-4D6B-9F7A-B2B16EF2B6E8}"/>
              </a:ext>
            </a:extLst>
          </p:cNvPr>
          <p:cNvSpPr/>
          <p:nvPr/>
        </p:nvSpPr>
        <p:spPr>
          <a:xfrm rot="13500000">
            <a:off x="5618533" y="1274456"/>
            <a:ext cx="2055680" cy="2007027"/>
          </a:xfrm>
          <a:prstGeom prst="teardrop">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CasellaDiTesto 34">
            <a:extLst>
              <a:ext uri="{FF2B5EF4-FFF2-40B4-BE49-F238E27FC236}">
                <a16:creationId xmlns:a16="http://schemas.microsoft.com/office/drawing/2014/main" id="{AE01C165-6C65-4A3E-8F43-8D5C49BB5DA5}"/>
              </a:ext>
            </a:extLst>
          </p:cNvPr>
          <p:cNvSpPr txBox="1"/>
          <p:nvPr/>
        </p:nvSpPr>
        <p:spPr>
          <a:xfrm>
            <a:off x="5699032" y="1720058"/>
            <a:ext cx="1611146" cy="1015663"/>
          </a:xfrm>
          <a:prstGeom prst="rect">
            <a:avLst/>
          </a:prstGeom>
          <a:noFill/>
        </p:spPr>
        <p:txBody>
          <a:bodyPr wrap="square" rtlCol="0">
            <a:spAutoFit/>
          </a:bodyPr>
          <a:lstStyle/>
          <a:p>
            <a:pPr lvl="0" algn="ctr" defTabSz="914400">
              <a:spcBef>
                <a:spcPts val="1000"/>
              </a:spcBef>
              <a:defRPr/>
            </a:pPr>
            <a:r>
              <a:rPr lang="it-IT" sz="2000" b="1" dirty="0">
                <a:latin typeface="Tempus Sans ITC" panose="04020404030D07020202" pitchFamily="82" charset="0"/>
                <a:cs typeface="Gisha" panose="020B0502040204020203" pitchFamily="34" charset="-79"/>
              </a:rPr>
              <a:t>Vale di più un detto che tante parole</a:t>
            </a:r>
            <a:endParaRPr kumimoji="0" lang="it-IT" sz="2000" b="1" i="0" u="none" strike="noStrike" kern="1200" cap="none" spc="0" normalizeH="0" baseline="0" noProof="0" dirty="0">
              <a:ln>
                <a:noFill/>
              </a:ln>
              <a:effectLst/>
              <a:uLnTx/>
              <a:uFillTx/>
              <a:latin typeface="Tempus Sans ITC" panose="04020404030D07020202" pitchFamily="82" charset="0"/>
              <a:ea typeface="+mn-ea"/>
              <a:cs typeface="Gisha" panose="020B0502040204020203" pitchFamily="34" charset="-79"/>
            </a:endParaRPr>
          </a:p>
        </p:txBody>
      </p:sp>
      <p:sp>
        <p:nvSpPr>
          <p:cNvPr id="27" name="Rettangolo con angoli arrotondati 26">
            <a:extLst>
              <a:ext uri="{FF2B5EF4-FFF2-40B4-BE49-F238E27FC236}">
                <a16:creationId xmlns:a16="http://schemas.microsoft.com/office/drawing/2014/main" id="{4ADF71FE-C258-4499-836D-24ADE1F2F12B}"/>
              </a:ext>
            </a:extLst>
          </p:cNvPr>
          <p:cNvSpPr/>
          <p:nvPr/>
        </p:nvSpPr>
        <p:spPr>
          <a:xfrm>
            <a:off x="307931" y="880156"/>
            <a:ext cx="4902057" cy="2729866"/>
          </a:xfrm>
          <a:prstGeom prst="roundRect">
            <a:avLst/>
          </a:prstGeom>
          <a:noFill/>
          <a:ln>
            <a:solidFill>
              <a:schemeClr val="bg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riangolo isoscele 1">
            <a:extLst>
              <a:ext uri="{FF2B5EF4-FFF2-40B4-BE49-F238E27FC236}">
                <a16:creationId xmlns:a16="http://schemas.microsoft.com/office/drawing/2014/main" id="{42220815-A19C-4B0A-A98A-2EA48E80C943}"/>
              </a:ext>
            </a:extLst>
          </p:cNvPr>
          <p:cNvSpPr/>
          <p:nvPr/>
        </p:nvSpPr>
        <p:spPr>
          <a:xfrm rot="10503073">
            <a:off x="1757750" y="3972701"/>
            <a:ext cx="1187841" cy="933088"/>
          </a:xfrm>
          <a:prstGeom prst="triangle">
            <a:avLst>
              <a:gd name="adj" fmla="val 1662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Rettangolo 28">
            <a:extLst>
              <a:ext uri="{FF2B5EF4-FFF2-40B4-BE49-F238E27FC236}">
                <a16:creationId xmlns:a16="http://schemas.microsoft.com/office/drawing/2014/main" id="{5F2FC5CB-BAFA-4CD3-A597-8A08EFFDBE87}"/>
              </a:ext>
            </a:extLst>
          </p:cNvPr>
          <p:cNvSpPr/>
          <p:nvPr/>
        </p:nvSpPr>
        <p:spPr>
          <a:xfrm>
            <a:off x="101313" y="5331418"/>
            <a:ext cx="5994688" cy="1286186"/>
          </a:xfrm>
          <a:prstGeom prst="rect">
            <a:avLst/>
          </a:prstGeom>
        </p:spPr>
        <p:txBody>
          <a:bodyPr wrap="square">
            <a:spAutoFit/>
          </a:bodyPr>
          <a:lstStyle/>
          <a:p>
            <a:pPr lvl="0">
              <a:lnSpc>
                <a:spcPct val="150000"/>
              </a:lnSpc>
            </a:pPr>
            <a:r>
              <a:rPr lang="it-IT" dirty="0">
                <a:solidFill>
                  <a:srgbClr val="EBEBEB">
                    <a:lumMod val="75000"/>
                  </a:srgbClr>
                </a:solidFill>
              </a:rPr>
              <a:t>Dobbiamo correre per evitare di essere, tra tutte le gazzelle, quella più lenta.</a:t>
            </a:r>
          </a:p>
          <a:p>
            <a:pPr lvl="0">
              <a:lnSpc>
                <a:spcPct val="150000"/>
              </a:lnSpc>
            </a:pPr>
            <a:endParaRPr lang="it-IT" dirty="0">
              <a:solidFill>
                <a:srgbClr val="EBEBEB">
                  <a:lumMod val="75000"/>
                </a:srgbClr>
              </a:solidFill>
            </a:endParaRPr>
          </a:p>
        </p:txBody>
      </p:sp>
      <p:sp>
        <p:nvSpPr>
          <p:cNvPr id="32" name="CasellaDiTesto 31">
            <a:extLst>
              <a:ext uri="{FF2B5EF4-FFF2-40B4-BE49-F238E27FC236}">
                <a16:creationId xmlns:a16="http://schemas.microsoft.com/office/drawing/2014/main" id="{86DFC9C7-A2C1-4D30-BD31-67140529DF9C}"/>
              </a:ext>
            </a:extLst>
          </p:cNvPr>
          <p:cNvSpPr txBox="1"/>
          <p:nvPr/>
        </p:nvSpPr>
        <p:spPr>
          <a:xfrm>
            <a:off x="101312" y="4898617"/>
            <a:ext cx="8212347" cy="400110"/>
          </a:xfrm>
          <a:prstGeom prst="rect">
            <a:avLst/>
          </a:prstGeom>
          <a:noFill/>
        </p:spPr>
        <p:txBody>
          <a:bodyPr wrap="square" rtlCol="0">
            <a:spAutoFit/>
          </a:bodyPr>
          <a:lstStyle/>
          <a:p>
            <a:pPr lvl="0" defTabSz="914400">
              <a:spcBef>
                <a:spcPts val="1000"/>
              </a:spcBef>
              <a:defRPr/>
            </a:pPr>
            <a:r>
              <a:rPr lang="it-IT" sz="2000" b="1" dirty="0">
                <a:latin typeface="Tempus Sans ITC" panose="04020404030D07020202" pitchFamily="82" charset="0"/>
                <a:cs typeface="Gisha" panose="020B0502040204020203" pitchFamily="34" charset="-79"/>
              </a:rPr>
              <a:t>Un principio che si applica anche alla sicurezza informatica </a:t>
            </a:r>
            <a:endParaRPr kumimoji="0" lang="it-IT" sz="2000" b="1" i="0" u="none" strike="noStrike" kern="1200" cap="none" spc="0" normalizeH="0" baseline="0" noProof="0" dirty="0">
              <a:ln>
                <a:noFill/>
              </a:ln>
              <a:effectLst/>
              <a:uLnTx/>
              <a:uFillTx/>
              <a:latin typeface="Tempus Sans ITC" panose="04020404030D07020202" pitchFamily="82" charset="0"/>
              <a:ea typeface="+mn-ea"/>
              <a:cs typeface="Gisha" panose="020B0502040204020203" pitchFamily="34" charset="-79"/>
            </a:endParaRPr>
          </a:p>
        </p:txBody>
      </p:sp>
      <p:pic>
        <p:nvPicPr>
          <p:cNvPr id="6" name="Immagine 5">
            <a:extLst>
              <a:ext uri="{FF2B5EF4-FFF2-40B4-BE49-F238E27FC236}">
                <a16:creationId xmlns:a16="http://schemas.microsoft.com/office/drawing/2014/main" id="{27B6E14E-91BC-4504-A5B4-BBB19DA77CFC}"/>
              </a:ext>
            </a:extLst>
          </p:cNvPr>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4781442" y="4614886"/>
            <a:ext cx="3633528" cy="2274740"/>
          </a:xfrm>
          <a:prstGeom prst="rect">
            <a:avLst/>
          </a:prstGeom>
        </p:spPr>
      </p:pic>
      <p:sp>
        <p:nvSpPr>
          <p:cNvPr id="33" name="Rettangolo arrotondato 31">
            <a:extLst>
              <a:ext uri="{FF2B5EF4-FFF2-40B4-BE49-F238E27FC236}">
                <a16:creationId xmlns:a16="http://schemas.microsoft.com/office/drawing/2014/main" id="{41282C9C-5B69-4181-9BC2-6F55E678AC14}"/>
              </a:ext>
            </a:extLst>
          </p:cNvPr>
          <p:cNvSpPr/>
          <p:nvPr/>
        </p:nvSpPr>
        <p:spPr>
          <a:xfrm>
            <a:off x="306689" y="558556"/>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sp>
        <p:nvSpPr>
          <p:cNvPr id="38" name="Rettangolo arrotondato 31">
            <a:extLst>
              <a:ext uri="{FF2B5EF4-FFF2-40B4-BE49-F238E27FC236}">
                <a16:creationId xmlns:a16="http://schemas.microsoft.com/office/drawing/2014/main" id="{C99E04CD-6770-4192-9D4F-3E54F3F2DE66}"/>
              </a:ext>
            </a:extLst>
          </p:cNvPr>
          <p:cNvSpPr/>
          <p:nvPr/>
        </p:nvSpPr>
        <p:spPr>
          <a:xfrm>
            <a:off x="4538168" y="4305040"/>
            <a:ext cx="797125" cy="4324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3-4</a:t>
            </a:r>
          </a:p>
        </p:txBody>
      </p:sp>
    </p:spTree>
    <p:extLst>
      <p:ext uri="{BB962C8B-B14F-4D97-AF65-F5344CB8AC3E}">
        <p14:creationId xmlns:p14="http://schemas.microsoft.com/office/powerpoint/2010/main" val="2932556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riangolo isoscele 2">
            <a:extLst>
              <a:ext uri="{FF2B5EF4-FFF2-40B4-BE49-F238E27FC236}">
                <a16:creationId xmlns:a16="http://schemas.microsoft.com/office/drawing/2014/main" id="{1C682728-B298-4E1A-9422-94E0141E32B7}"/>
              </a:ext>
            </a:extLst>
          </p:cNvPr>
          <p:cNvSpPr/>
          <p:nvPr/>
        </p:nvSpPr>
        <p:spPr>
          <a:xfrm rot="10800000">
            <a:off x="0" y="476250"/>
            <a:ext cx="12192000" cy="6381750"/>
          </a:xfrm>
          <a:prstGeom prst="triangle">
            <a:avLst>
              <a:gd name="adj" fmla="val 72813"/>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rPr>
              <a:t>12</a:t>
            </a: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L’esperto risponde</a:t>
            </a:r>
          </a:p>
        </p:txBody>
      </p:sp>
      <p:sp>
        <p:nvSpPr>
          <p:cNvPr id="12" name="Segnaposto testo 7">
            <a:extLst>
              <a:ext uri="{FF2B5EF4-FFF2-40B4-BE49-F238E27FC236}">
                <a16:creationId xmlns:a16="http://schemas.microsoft.com/office/drawing/2014/main" id="{D335602E-1140-4CB3-BBA8-A2483E569201}"/>
              </a:ext>
            </a:extLst>
          </p:cNvPr>
          <p:cNvSpPr>
            <a:spLocks noGrp="1"/>
          </p:cNvSpPr>
          <p:nvPr>
            <p:ph type="body" sz="quarter" idx="17"/>
          </p:nvPr>
        </p:nvSpPr>
        <p:spPr>
          <a:xfrm>
            <a:off x="682772" y="941697"/>
            <a:ext cx="2464689" cy="1368366"/>
          </a:xfrm>
          <a:prstGeom prst="wedgeRoundRectCallout">
            <a:avLst/>
          </a:prstGeom>
          <a:solidFill>
            <a:schemeClr val="accent1">
              <a:lumMod val="75000"/>
            </a:schemeClr>
          </a:solidFill>
          <a:ln w="57150">
            <a:solidFill>
              <a:schemeClr val="accent3"/>
            </a:solidFill>
          </a:ln>
        </p:spPr>
        <p:txBody>
          <a:bodyPr/>
          <a:lstStyle/>
          <a:p>
            <a:r>
              <a:rPr lang="it-IT" dirty="0"/>
              <a:t>Cosa si intende per sicurezza fisica dei dispositivi?</a:t>
            </a:r>
          </a:p>
          <a:p>
            <a:endParaRPr lang="it-IT" dirty="0"/>
          </a:p>
        </p:txBody>
      </p:sp>
      <p:sp>
        <p:nvSpPr>
          <p:cNvPr id="14" name="Segnaposto testo 7">
            <a:extLst>
              <a:ext uri="{FF2B5EF4-FFF2-40B4-BE49-F238E27FC236}">
                <a16:creationId xmlns:a16="http://schemas.microsoft.com/office/drawing/2014/main" id="{1D2A209F-5314-4ED3-BA8B-D41B28EBDE4F}"/>
              </a:ext>
            </a:extLst>
          </p:cNvPr>
          <p:cNvSpPr txBox="1">
            <a:spLocks/>
          </p:cNvSpPr>
          <p:nvPr/>
        </p:nvSpPr>
        <p:spPr>
          <a:xfrm>
            <a:off x="3376241" y="94169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dirty="0">
                <a:solidFill>
                  <a:prstClr val="white"/>
                </a:solidFill>
              </a:rPr>
              <a:t>Qual è la soluzione migliore quando dobbiamo condividere la rete </a:t>
            </a:r>
            <a:r>
              <a:rPr lang="it-IT" dirty="0" err="1" smtClean="0">
                <a:solidFill>
                  <a:prstClr val="white"/>
                </a:solidFill>
              </a:rPr>
              <a:t>wi-fi</a:t>
            </a:r>
            <a:r>
              <a:rPr lang="it-IT" dirty="0" smtClean="0">
                <a:solidFill>
                  <a:prstClr val="white"/>
                </a:solidFill>
              </a:rPr>
              <a:t> </a:t>
            </a:r>
            <a:r>
              <a:rPr lang="it-IT" dirty="0">
                <a:solidFill>
                  <a:prstClr val="white"/>
                </a:solidFill>
              </a:rPr>
              <a:t>con terzi soggetti?</a:t>
            </a:r>
            <a:endParaRPr kumimoji="0" lang="it-IT" sz="1400" b="0" i="0" u="none" strike="noStrike" kern="1200" cap="none" spc="0" normalizeH="0" baseline="0" noProof="0" dirty="0">
              <a:ln>
                <a:noFill/>
              </a:ln>
              <a:solidFill>
                <a:prstClr val="white"/>
              </a:solidFill>
              <a:effectLst/>
              <a:uLnTx/>
              <a:uFillTx/>
              <a:latin typeface="Gisha" panose="020B0502040204020203" pitchFamily="34" charset="-79"/>
              <a:ea typeface="+mn-ea"/>
              <a:cs typeface="Gisha" panose="020B0502040204020203" pitchFamily="34" charset="-79"/>
            </a:endParaRPr>
          </a:p>
        </p:txBody>
      </p:sp>
      <p:sp>
        <p:nvSpPr>
          <p:cNvPr id="17" name="Segnaposto testo 7">
            <a:extLst>
              <a:ext uri="{FF2B5EF4-FFF2-40B4-BE49-F238E27FC236}">
                <a16:creationId xmlns:a16="http://schemas.microsoft.com/office/drawing/2014/main" id="{3AAED16F-D11B-4E11-9EBC-632F9541F99C}"/>
              </a:ext>
            </a:extLst>
          </p:cNvPr>
          <p:cNvSpPr txBox="1">
            <a:spLocks/>
          </p:cNvSpPr>
          <p:nvPr/>
        </p:nvSpPr>
        <p:spPr>
          <a:xfrm>
            <a:off x="6069710" y="94169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dirty="0">
                <a:solidFill>
                  <a:prstClr val="white"/>
                </a:solidFill>
              </a:rPr>
              <a:t>Quali sono i luoghi pubblici in cui è più probabile smarrire o subire il furto del proprio dispositivo?</a:t>
            </a:r>
            <a:endParaRPr kumimoji="0" lang="it-IT" sz="1400" b="0" i="0" u="none" strike="noStrike" kern="1200" cap="none" spc="0" normalizeH="0" baseline="0" noProof="0" dirty="0">
              <a:ln>
                <a:noFill/>
              </a:ln>
              <a:solidFill>
                <a:prstClr val="white"/>
              </a:solidFill>
              <a:effectLst/>
              <a:uLnTx/>
              <a:uFillTx/>
              <a:latin typeface="Gisha" panose="020B0502040204020203" pitchFamily="34" charset="-79"/>
              <a:ea typeface="+mn-ea"/>
              <a:cs typeface="Gisha" panose="020B0502040204020203" pitchFamily="34" charset="-79"/>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it-IT" sz="1400" b="0" i="0" u="none" strike="noStrike" kern="1200" cap="none" spc="0" normalizeH="0" baseline="0" noProof="0" dirty="0">
              <a:ln>
                <a:noFill/>
              </a:ln>
              <a:solidFill>
                <a:prstClr val="white"/>
              </a:solidFill>
              <a:effectLst/>
              <a:uLnTx/>
              <a:uFillTx/>
              <a:latin typeface="Gisha" panose="020B0502040204020203" pitchFamily="34" charset="-79"/>
              <a:ea typeface="+mn-ea"/>
              <a:cs typeface="Gisha" panose="020B0502040204020203" pitchFamily="34" charset="-79"/>
            </a:endParaRPr>
          </a:p>
        </p:txBody>
      </p:sp>
      <p:sp>
        <p:nvSpPr>
          <p:cNvPr id="21" name="Segnaposto testo 7">
            <a:extLst>
              <a:ext uri="{FF2B5EF4-FFF2-40B4-BE49-F238E27FC236}">
                <a16:creationId xmlns:a16="http://schemas.microsoft.com/office/drawing/2014/main" id="{E9D34C42-C371-4B24-AF88-175848429470}"/>
              </a:ext>
            </a:extLst>
          </p:cNvPr>
          <p:cNvSpPr txBox="1">
            <a:spLocks/>
          </p:cNvSpPr>
          <p:nvPr/>
        </p:nvSpPr>
        <p:spPr>
          <a:xfrm>
            <a:off x="8832160" y="94169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dirty="0">
                <a:solidFill>
                  <a:prstClr val="white"/>
                </a:solidFill>
              </a:rPr>
              <a:t>A che tipo di servizi possiamo ricorrere in caso di smarrimento o furto dei dispositivi mobili?</a:t>
            </a:r>
            <a:endParaRPr kumimoji="0" lang="it-IT" sz="1400" b="0" i="0" u="none" strike="noStrike" kern="1200" cap="none" spc="0" normalizeH="0" baseline="0" noProof="0" dirty="0">
              <a:ln>
                <a:noFill/>
              </a:ln>
              <a:solidFill>
                <a:prstClr val="white"/>
              </a:solidFill>
              <a:effectLst/>
              <a:uLnTx/>
              <a:uFillTx/>
              <a:latin typeface="Gisha" panose="020B0502040204020203" pitchFamily="34" charset="-79"/>
              <a:ea typeface="+mn-ea"/>
              <a:cs typeface="Gisha" panose="020B0502040204020203" pitchFamily="34" charset="-79"/>
            </a:endParaRPr>
          </a:p>
        </p:txBody>
      </p:sp>
      <p:sp>
        <p:nvSpPr>
          <p:cNvPr id="13" name="Segnaposto testo 7">
            <a:extLst>
              <a:ext uri="{FF2B5EF4-FFF2-40B4-BE49-F238E27FC236}">
                <a16:creationId xmlns:a16="http://schemas.microsoft.com/office/drawing/2014/main" id="{030E7601-1BCD-4147-A51C-33FE13621765}"/>
              </a:ext>
            </a:extLst>
          </p:cNvPr>
          <p:cNvSpPr txBox="1">
            <a:spLocks/>
          </p:cNvSpPr>
          <p:nvPr/>
        </p:nvSpPr>
        <p:spPr>
          <a:xfrm>
            <a:off x="613791" y="3166711"/>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dirty="0">
                <a:solidFill>
                  <a:prstClr val="white"/>
                </a:solidFill>
              </a:rPr>
              <a:t>Si intendono tutti quei comportamenti da adottare per prevenire o limitare l’utilizzo non autorizzato del device in caso di furto o smarrimento.</a:t>
            </a:r>
            <a:endParaRPr kumimoji="0" lang="it-IT" sz="1400" b="0" i="0" u="none" strike="noStrike" kern="1200" cap="none" spc="0" normalizeH="0" baseline="0" noProof="0" dirty="0">
              <a:ln>
                <a:noFill/>
              </a:ln>
              <a:solidFill>
                <a:prstClr val="white"/>
              </a:solidFill>
              <a:effectLst/>
              <a:uLnTx/>
              <a:uFillTx/>
              <a:latin typeface="Gisha" panose="020B0502040204020203" pitchFamily="34" charset="-79"/>
              <a:ea typeface="+mn-ea"/>
              <a:cs typeface="Gisha" panose="020B0502040204020203" pitchFamily="34" charset="-79"/>
            </a:endParaRPr>
          </a:p>
        </p:txBody>
      </p:sp>
      <p:sp>
        <p:nvSpPr>
          <p:cNvPr id="15" name="Segnaposto testo 7">
            <a:extLst>
              <a:ext uri="{FF2B5EF4-FFF2-40B4-BE49-F238E27FC236}">
                <a16:creationId xmlns:a16="http://schemas.microsoft.com/office/drawing/2014/main" id="{2FBEB95A-A70B-4CAE-9849-97A449015A12}"/>
              </a:ext>
            </a:extLst>
          </p:cNvPr>
          <p:cNvSpPr txBox="1">
            <a:spLocks/>
          </p:cNvSpPr>
          <p:nvPr/>
        </p:nvSpPr>
        <p:spPr>
          <a:xfrm>
            <a:off x="3307260" y="3166711"/>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dirty="0">
                <a:solidFill>
                  <a:prstClr val="white"/>
                </a:solidFill>
              </a:rPr>
              <a:t>La soluzione migliore è la creazione di una doppia rete </a:t>
            </a:r>
            <a:r>
              <a:rPr lang="it-IT" dirty="0" err="1" smtClean="0">
                <a:solidFill>
                  <a:prstClr val="white"/>
                </a:solidFill>
              </a:rPr>
              <a:t>wi-fi</a:t>
            </a:r>
            <a:r>
              <a:rPr lang="it-IT" dirty="0" smtClean="0">
                <a:solidFill>
                  <a:prstClr val="white"/>
                </a:solidFill>
              </a:rPr>
              <a:t>: </a:t>
            </a:r>
            <a:r>
              <a:rPr lang="it-IT" dirty="0">
                <a:solidFill>
                  <a:prstClr val="white"/>
                </a:solidFill>
              </a:rPr>
              <a:t>una privata e una pubblica.</a:t>
            </a:r>
            <a:endParaRPr kumimoji="0" lang="it-IT" sz="1400" b="0" i="0" u="none" strike="noStrike" kern="1200" cap="none" spc="0" normalizeH="0" baseline="0" noProof="0" dirty="0">
              <a:ln>
                <a:noFill/>
              </a:ln>
              <a:solidFill>
                <a:prstClr val="white"/>
              </a:solidFill>
              <a:effectLst/>
              <a:uLnTx/>
              <a:uFillTx/>
              <a:latin typeface="Gisha" panose="020B0502040204020203" pitchFamily="34" charset="-79"/>
              <a:ea typeface="+mn-ea"/>
              <a:cs typeface="Gisha" panose="020B0502040204020203" pitchFamily="34" charset="-79"/>
            </a:endParaRPr>
          </a:p>
        </p:txBody>
      </p:sp>
      <p:sp>
        <p:nvSpPr>
          <p:cNvPr id="18" name="Segnaposto testo 7">
            <a:extLst>
              <a:ext uri="{FF2B5EF4-FFF2-40B4-BE49-F238E27FC236}">
                <a16:creationId xmlns:a16="http://schemas.microsoft.com/office/drawing/2014/main" id="{07E1536A-CBFB-41AD-9122-A925A67AB611}"/>
              </a:ext>
            </a:extLst>
          </p:cNvPr>
          <p:cNvSpPr txBox="1">
            <a:spLocks/>
          </p:cNvSpPr>
          <p:nvPr/>
        </p:nvSpPr>
        <p:spPr>
          <a:xfrm>
            <a:off x="6000729" y="3166711"/>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dirty="0">
                <a:solidFill>
                  <a:prstClr val="white"/>
                </a:solidFill>
              </a:rPr>
              <a:t>I luoghi più probabili sono stazioni e aeroporti, ma anche sale </a:t>
            </a:r>
            <a:r>
              <a:rPr lang="it-IT" dirty="0" smtClean="0">
                <a:solidFill>
                  <a:prstClr val="white"/>
                </a:solidFill>
              </a:rPr>
              <a:t>conferenze, </a:t>
            </a:r>
            <a:r>
              <a:rPr lang="it-IT" dirty="0">
                <a:solidFill>
                  <a:prstClr val="white"/>
                </a:solidFill>
              </a:rPr>
              <a:t>bar e hotel.</a:t>
            </a:r>
            <a:endParaRPr kumimoji="0" lang="it-IT" sz="1400" b="0" i="0" u="none" strike="noStrike" kern="1200" cap="none" spc="0" normalizeH="0" baseline="0" noProof="0" dirty="0">
              <a:ln>
                <a:noFill/>
              </a:ln>
              <a:solidFill>
                <a:prstClr val="white"/>
              </a:solidFill>
              <a:effectLst/>
              <a:uLnTx/>
              <a:uFillTx/>
              <a:latin typeface="Gisha" panose="020B0502040204020203" pitchFamily="34" charset="-79"/>
              <a:ea typeface="+mn-ea"/>
              <a:cs typeface="Gisha" panose="020B0502040204020203" pitchFamily="34" charset="-79"/>
            </a:endParaRPr>
          </a:p>
        </p:txBody>
      </p:sp>
      <p:sp>
        <p:nvSpPr>
          <p:cNvPr id="23" name="Segnaposto testo 7">
            <a:extLst>
              <a:ext uri="{FF2B5EF4-FFF2-40B4-BE49-F238E27FC236}">
                <a16:creationId xmlns:a16="http://schemas.microsoft.com/office/drawing/2014/main" id="{F49D8BF1-CE02-446F-BA87-BDD1F885AAFA}"/>
              </a:ext>
            </a:extLst>
          </p:cNvPr>
          <p:cNvSpPr txBox="1">
            <a:spLocks/>
          </p:cNvSpPr>
          <p:nvPr/>
        </p:nvSpPr>
        <p:spPr>
          <a:xfrm>
            <a:off x="8763179" y="3166711"/>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dirty="0">
                <a:solidFill>
                  <a:prstClr val="white"/>
                </a:solidFill>
              </a:rPr>
              <a:t>È possibile attivare i servizi di ricerca presenti all'interno del sistema operativo del dispositivo, oppure utilizzare servizi a pagamento offerti da società specializzate.</a:t>
            </a:r>
            <a:endParaRPr kumimoji="0" lang="it-IT" sz="1400" b="0" i="0" u="none" strike="noStrike" kern="1200" cap="none" spc="0" normalizeH="0" baseline="0" noProof="0" dirty="0">
              <a:ln>
                <a:noFill/>
              </a:ln>
              <a:solidFill>
                <a:prstClr val="white"/>
              </a:solidFill>
              <a:effectLst/>
              <a:uLnTx/>
              <a:uFillTx/>
              <a:latin typeface="Gisha" panose="020B0502040204020203" pitchFamily="34" charset="-79"/>
              <a:ea typeface="+mn-ea"/>
              <a:cs typeface="Gisha" panose="020B0502040204020203" pitchFamily="34" charset="-79"/>
            </a:endParaRPr>
          </a:p>
        </p:txBody>
      </p:sp>
      <p:sp>
        <p:nvSpPr>
          <p:cNvPr id="5" name="Ovale 4">
            <a:extLst>
              <a:ext uri="{FF2B5EF4-FFF2-40B4-BE49-F238E27FC236}">
                <a16:creationId xmlns:a16="http://schemas.microsoft.com/office/drawing/2014/main" id="{15FB5E36-28CE-4387-AAC9-BBD57A93CC73}"/>
              </a:ext>
            </a:extLst>
          </p:cNvPr>
          <p:cNvSpPr/>
          <p:nvPr/>
        </p:nvSpPr>
        <p:spPr>
          <a:xfrm>
            <a:off x="10764920" y="2326306"/>
            <a:ext cx="1228403" cy="781256"/>
          </a:xfrm>
          <a:custGeom>
            <a:avLst/>
            <a:gdLst>
              <a:gd name="connsiteX0" fmla="*/ 0 w 1018796"/>
              <a:gd name="connsiteY0" fmla="*/ 514350 h 1028700"/>
              <a:gd name="connsiteX1" fmla="*/ 509398 w 1018796"/>
              <a:gd name="connsiteY1" fmla="*/ 0 h 1028700"/>
              <a:gd name="connsiteX2" fmla="*/ 1018796 w 1018796"/>
              <a:gd name="connsiteY2" fmla="*/ 514350 h 1028700"/>
              <a:gd name="connsiteX3" fmla="*/ 509398 w 1018796"/>
              <a:gd name="connsiteY3" fmla="*/ 1028700 h 1028700"/>
              <a:gd name="connsiteX4" fmla="*/ 0 w 1018796"/>
              <a:gd name="connsiteY4" fmla="*/ 514350 h 1028700"/>
              <a:gd name="connsiteX0" fmla="*/ 126 w 1018922"/>
              <a:gd name="connsiteY0" fmla="*/ 514350 h 781256"/>
              <a:gd name="connsiteX1" fmla="*/ 509524 w 1018922"/>
              <a:gd name="connsiteY1" fmla="*/ 0 h 781256"/>
              <a:gd name="connsiteX2" fmla="*/ 1018922 w 1018922"/>
              <a:gd name="connsiteY2" fmla="*/ 514350 h 781256"/>
              <a:gd name="connsiteX3" fmla="*/ 547624 w 1018922"/>
              <a:gd name="connsiteY3" fmla="*/ 781050 h 781256"/>
              <a:gd name="connsiteX4" fmla="*/ 126 w 1018922"/>
              <a:gd name="connsiteY4" fmla="*/ 514350 h 781256"/>
              <a:gd name="connsiteX0" fmla="*/ 57 w 1228403"/>
              <a:gd name="connsiteY0" fmla="*/ 514350 h 781256"/>
              <a:gd name="connsiteX1" fmla="*/ 719005 w 1228403"/>
              <a:gd name="connsiteY1" fmla="*/ 0 h 781256"/>
              <a:gd name="connsiteX2" fmla="*/ 1228403 w 1228403"/>
              <a:gd name="connsiteY2" fmla="*/ 514350 h 781256"/>
              <a:gd name="connsiteX3" fmla="*/ 757105 w 1228403"/>
              <a:gd name="connsiteY3" fmla="*/ 781050 h 781256"/>
              <a:gd name="connsiteX4" fmla="*/ 57 w 1228403"/>
              <a:gd name="connsiteY4" fmla="*/ 514350 h 781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403" h="781256">
                <a:moveTo>
                  <a:pt x="57" y="514350"/>
                </a:moveTo>
                <a:cubicBezTo>
                  <a:pt x="-6293" y="384175"/>
                  <a:pt x="514281" y="0"/>
                  <a:pt x="719005" y="0"/>
                </a:cubicBezTo>
                <a:cubicBezTo>
                  <a:pt x="923729" y="0"/>
                  <a:pt x="1228403" y="230282"/>
                  <a:pt x="1228403" y="514350"/>
                </a:cubicBezTo>
                <a:cubicBezTo>
                  <a:pt x="1228403" y="798418"/>
                  <a:pt x="961829" y="781050"/>
                  <a:pt x="757105" y="781050"/>
                </a:cubicBezTo>
                <a:cubicBezTo>
                  <a:pt x="552381" y="781050"/>
                  <a:pt x="6407" y="644525"/>
                  <a:pt x="57" y="51435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978046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13</a:t>
            </a: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Learning stop</a:t>
            </a:r>
          </a:p>
        </p:txBody>
      </p:sp>
      <p:sp>
        <p:nvSpPr>
          <p:cNvPr id="16" name="Segnaposto testo 7">
            <a:extLst>
              <a:ext uri="{FF2B5EF4-FFF2-40B4-BE49-F238E27FC236}">
                <a16:creationId xmlns:a16="http://schemas.microsoft.com/office/drawing/2014/main" id="{FCA1622D-041E-4120-9404-586FA559CCD1}"/>
              </a:ext>
            </a:extLst>
          </p:cNvPr>
          <p:cNvSpPr>
            <a:spLocks noGrp="1"/>
          </p:cNvSpPr>
          <p:nvPr>
            <p:ph type="body" sz="quarter" idx="17"/>
          </p:nvPr>
        </p:nvSpPr>
        <p:spPr>
          <a:xfrm>
            <a:off x="991575" y="1172174"/>
            <a:ext cx="9930891" cy="955564"/>
          </a:xfrm>
          <a:prstGeom prst="wedgeRoundRectCallout">
            <a:avLst>
              <a:gd name="adj1" fmla="val -21086"/>
              <a:gd name="adj2" fmla="val 89790"/>
              <a:gd name="adj3" fmla="val 16667"/>
            </a:avLst>
          </a:prstGeom>
          <a:solidFill>
            <a:srgbClr val="426B6F"/>
          </a:solidFill>
          <a:ln>
            <a:noFill/>
          </a:ln>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it-IT" sz="1800" b="1" dirty="0">
                <a:latin typeface="+mn-lt"/>
              </a:rPr>
              <a:t>Una rete privata permette:</a:t>
            </a:r>
            <a:endParaRPr lang="it-IT" sz="1800" b="1" dirty="0">
              <a:latin typeface="Bahnschrift" panose="020B0502040204020203" pitchFamily="34" charset="0"/>
            </a:endParaRPr>
          </a:p>
        </p:txBody>
      </p:sp>
      <p:sp>
        <p:nvSpPr>
          <p:cNvPr id="17" name="Segnaposto testo 7">
            <a:extLst>
              <a:ext uri="{FF2B5EF4-FFF2-40B4-BE49-F238E27FC236}">
                <a16:creationId xmlns:a16="http://schemas.microsoft.com/office/drawing/2014/main" id="{EB98D9BD-BC22-4143-A9ED-B7D32987B10E}"/>
              </a:ext>
            </a:extLst>
          </p:cNvPr>
          <p:cNvSpPr txBox="1">
            <a:spLocks/>
          </p:cNvSpPr>
          <p:nvPr/>
        </p:nvSpPr>
        <p:spPr>
          <a:xfrm>
            <a:off x="921786" y="3957048"/>
            <a:ext cx="2083685" cy="50317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sz="1600" dirty="0"/>
              <a:t>L</a:t>
            </a:r>
            <a:r>
              <a:rPr lang="it-IT" sz="1600" dirty="0" smtClean="0"/>
              <a:t>'accesso </a:t>
            </a:r>
            <a:r>
              <a:rPr lang="it-IT" sz="1600" dirty="0"/>
              <a:t>ad internet, e la comunicazione fra i dispositivi ad essa connessi.</a:t>
            </a:r>
          </a:p>
        </p:txBody>
      </p:sp>
      <p:pic>
        <p:nvPicPr>
          <p:cNvPr id="18" name="Immagine 17">
            <a:extLst>
              <a:ext uri="{FF2B5EF4-FFF2-40B4-BE49-F238E27FC236}">
                <a16:creationId xmlns:a16="http://schemas.microsoft.com/office/drawing/2014/main" id="{08B0BD39-4009-400F-BA34-32995A8CBDD2}"/>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4145496" y="3084360"/>
            <a:ext cx="810936" cy="810936"/>
          </a:xfrm>
          <a:prstGeom prst="rect">
            <a:avLst/>
          </a:prstGeom>
        </p:spPr>
      </p:pic>
      <p:pic>
        <p:nvPicPr>
          <p:cNvPr id="19" name="Immagine 18">
            <a:extLst>
              <a:ext uri="{FF2B5EF4-FFF2-40B4-BE49-F238E27FC236}">
                <a16:creationId xmlns:a16="http://schemas.microsoft.com/office/drawing/2014/main" id="{B286E357-1027-4805-9E07-4A5FE177C372}"/>
              </a:ext>
            </a:extLst>
          </p:cNvPr>
          <p:cNvPicPr>
            <a:picLocks noChangeAspect="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299509" y="3084360"/>
            <a:ext cx="810936" cy="810936"/>
          </a:xfrm>
          <a:prstGeom prst="rect">
            <a:avLst/>
          </a:prstGeom>
        </p:spPr>
      </p:pic>
      <p:pic>
        <p:nvPicPr>
          <p:cNvPr id="21" name="Immagine 20">
            <a:extLst>
              <a:ext uri="{FF2B5EF4-FFF2-40B4-BE49-F238E27FC236}">
                <a16:creationId xmlns:a16="http://schemas.microsoft.com/office/drawing/2014/main" id="{2EEA935A-7BF4-48CA-9E1C-380E3CD4D6B2}"/>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6991483" y="2927480"/>
            <a:ext cx="810936" cy="810936"/>
          </a:xfrm>
          <a:prstGeom prst="rect">
            <a:avLst/>
          </a:prstGeom>
        </p:spPr>
      </p:pic>
      <p:pic>
        <p:nvPicPr>
          <p:cNvPr id="22" name="Immagine 21">
            <a:extLst>
              <a:ext uri="{FF2B5EF4-FFF2-40B4-BE49-F238E27FC236}">
                <a16:creationId xmlns:a16="http://schemas.microsoft.com/office/drawing/2014/main" id="{B34726F8-5FE8-4E15-932E-C2E12B569079}"/>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9837470" y="2927480"/>
            <a:ext cx="810936" cy="810936"/>
          </a:xfrm>
          <a:prstGeom prst="rect">
            <a:avLst/>
          </a:prstGeom>
        </p:spPr>
      </p:pic>
      <p:sp>
        <p:nvSpPr>
          <p:cNvPr id="23" name="Segnaposto testo 7">
            <a:extLst>
              <a:ext uri="{FF2B5EF4-FFF2-40B4-BE49-F238E27FC236}">
                <a16:creationId xmlns:a16="http://schemas.microsoft.com/office/drawing/2014/main" id="{4A67FF13-402A-4E84-A051-62BD0CA448D0}"/>
              </a:ext>
            </a:extLst>
          </p:cNvPr>
          <p:cNvSpPr txBox="1">
            <a:spLocks/>
          </p:cNvSpPr>
          <p:nvPr/>
        </p:nvSpPr>
        <p:spPr>
          <a:xfrm>
            <a:off x="3235956" y="3956708"/>
            <a:ext cx="2796144" cy="50317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sz="1600" dirty="0">
                <a:latin typeface="+mn-lt"/>
              </a:rPr>
              <a:t>S</a:t>
            </a:r>
            <a:r>
              <a:rPr lang="it-IT" sz="1600" dirty="0" smtClean="0">
                <a:latin typeface="+mn-lt"/>
              </a:rPr>
              <a:t>olo </a:t>
            </a:r>
            <a:r>
              <a:rPr lang="it-IT" sz="1600" dirty="0">
                <a:latin typeface="+mn-lt"/>
              </a:rPr>
              <a:t>l'accesso ad internet.</a:t>
            </a:r>
          </a:p>
        </p:txBody>
      </p:sp>
      <p:sp>
        <p:nvSpPr>
          <p:cNvPr id="27" name="Segnaposto testo 7">
            <a:extLst>
              <a:ext uri="{FF2B5EF4-FFF2-40B4-BE49-F238E27FC236}">
                <a16:creationId xmlns:a16="http://schemas.microsoft.com/office/drawing/2014/main" id="{9F838B78-B74A-42CC-8469-BF2D7DBD1216}"/>
              </a:ext>
            </a:extLst>
          </p:cNvPr>
          <p:cNvSpPr txBox="1">
            <a:spLocks/>
          </p:cNvSpPr>
          <p:nvPr/>
        </p:nvSpPr>
        <p:spPr>
          <a:xfrm>
            <a:off x="6429961" y="3956708"/>
            <a:ext cx="2230906" cy="36576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sz="1600" dirty="0" smtClean="0">
                <a:latin typeface="+mn-lt"/>
              </a:rPr>
              <a:t>Solo </a:t>
            </a:r>
            <a:r>
              <a:rPr lang="it-IT" sz="1600" dirty="0">
                <a:latin typeface="+mn-lt"/>
              </a:rPr>
              <a:t>la comunicazione fra i dispositivi ad essa connessi.</a:t>
            </a:r>
            <a:endParaRPr kumimoji="0" lang="it-IT" sz="1600" b="0" i="0" u="none" strike="noStrike" kern="1200" cap="none" spc="0" normalizeH="0" baseline="0" noProof="0" dirty="0">
              <a:ln>
                <a:noFill/>
              </a:ln>
              <a:effectLst/>
              <a:uLnTx/>
              <a:uFillTx/>
              <a:latin typeface="+mn-lt"/>
              <a:ea typeface="+mn-ea"/>
              <a:cs typeface="Gisha" panose="020B0502040204020203" pitchFamily="34" charset="-79"/>
            </a:endParaRPr>
          </a:p>
        </p:txBody>
      </p:sp>
      <p:sp>
        <p:nvSpPr>
          <p:cNvPr id="29" name="Segnaposto testo 7">
            <a:extLst>
              <a:ext uri="{FF2B5EF4-FFF2-40B4-BE49-F238E27FC236}">
                <a16:creationId xmlns:a16="http://schemas.microsoft.com/office/drawing/2014/main" id="{917A89B1-5851-4749-BAA4-908C235E8A5C}"/>
              </a:ext>
            </a:extLst>
          </p:cNvPr>
          <p:cNvSpPr txBox="1">
            <a:spLocks/>
          </p:cNvSpPr>
          <p:nvPr/>
        </p:nvSpPr>
        <p:spPr>
          <a:xfrm>
            <a:off x="9317572" y="4034986"/>
            <a:ext cx="2368417" cy="50317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sz="1600" dirty="0">
                <a:latin typeface="+mn-lt"/>
              </a:rPr>
              <a:t>L</a:t>
            </a:r>
            <a:r>
              <a:rPr lang="it-IT" sz="1600" dirty="0" smtClean="0">
                <a:latin typeface="+mn-lt"/>
              </a:rPr>
              <a:t>’accesso </a:t>
            </a:r>
            <a:r>
              <a:rPr lang="it-IT" sz="1600" dirty="0">
                <a:latin typeface="+mn-lt"/>
              </a:rPr>
              <a:t>ad una rete VPN.</a:t>
            </a:r>
          </a:p>
        </p:txBody>
      </p:sp>
      <p:sp>
        <p:nvSpPr>
          <p:cNvPr id="30" name="Rettangolo arrotondato 23">
            <a:extLst>
              <a:ext uri="{FF2B5EF4-FFF2-40B4-BE49-F238E27FC236}">
                <a16:creationId xmlns:a16="http://schemas.microsoft.com/office/drawing/2014/main" id="{61BB96AD-C654-43EF-886F-9E42B0324C47}"/>
              </a:ext>
            </a:extLst>
          </p:cNvPr>
          <p:cNvSpPr/>
          <p:nvPr/>
        </p:nvSpPr>
        <p:spPr>
          <a:xfrm>
            <a:off x="4898399" y="5502946"/>
            <a:ext cx="2083685" cy="365760"/>
          </a:xfrm>
          <a:prstGeom prst="roundRect">
            <a:avLst/>
          </a:prstGeom>
          <a:solidFill>
            <a:srgbClr val="426B6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ts val="1000"/>
              </a:spcBef>
              <a:spcAft>
                <a:spcPts val="0"/>
              </a:spcAft>
              <a:buClrTx/>
              <a:buSzTx/>
              <a:buFontTx/>
              <a:buNone/>
              <a:tabLst/>
              <a:defRPr/>
            </a:pPr>
            <a:r>
              <a:rPr kumimoji="0" lang="it-IT" sz="1800" b="1" i="0" u="none" strike="noStrike" kern="1200" cap="none" spc="0" normalizeH="0" baseline="0" noProof="0" dirty="0">
                <a:ln>
                  <a:noFill/>
                </a:ln>
                <a:solidFill>
                  <a:prstClr val="white"/>
                </a:solidFill>
                <a:effectLst/>
                <a:uLnTx/>
                <a:uFillTx/>
                <a:latin typeface="Articulate" panose="02000503040000020004" pitchFamily="2" charset="0"/>
                <a:ea typeface="+mn-ea"/>
                <a:cs typeface="Gisha" panose="020B0502040204020203" pitchFamily="34" charset="-79"/>
              </a:rPr>
              <a:t>Conferma</a:t>
            </a:r>
          </a:p>
        </p:txBody>
      </p:sp>
    </p:spTree>
    <p:extLst>
      <p:ext uri="{BB962C8B-B14F-4D97-AF65-F5344CB8AC3E}">
        <p14:creationId xmlns:p14="http://schemas.microsoft.com/office/powerpoint/2010/main" val="2260751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Segnaposto testo 3">
            <a:extLst>
              <a:ext uri="{FF2B5EF4-FFF2-40B4-BE49-F238E27FC236}">
                <a16:creationId xmlns:a16="http://schemas.microsoft.com/office/drawing/2014/main" id="{F253B9FE-41A1-47DC-935A-B3FCFB11676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Scenario</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1</a:t>
            </a:r>
          </a:p>
        </p:txBody>
      </p:sp>
      <p:sp>
        <p:nvSpPr>
          <p:cNvPr id="33" name="Rettangolo 32">
            <a:extLst>
              <a:ext uri="{FF2B5EF4-FFF2-40B4-BE49-F238E27FC236}">
                <a16:creationId xmlns:a16="http://schemas.microsoft.com/office/drawing/2014/main" id="{6A666111-48B8-4545-8DBB-7AF89FD58BEF}"/>
              </a:ext>
            </a:extLst>
          </p:cNvPr>
          <p:cNvSpPr/>
          <p:nvPr/>
        </p:nvSpPr>
        <p:spPr>
          <a:xfrm>
            <a:off x="0" y="1639012"/>
            <a:ext cx="2971800" cy="524243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Rettangolo 38">
            <a:extLst>
              <a:ext uri="{FF2B5EF4-FFF2-40B4-BE49-F238E27FC236}">
                <a16:creationId xmlns:a16="http://schemas.microsoft.com/office/drawing/2014/main" id="{3D044AC9-C6B6-4F3F-9D7F-A0EEE1C75AD2}"/>
              </a:ext>
            </a:extLst>
          </p:cNvPr>
          <p:cNvSpPr/>
          <p:nvPr/>
        </p:nvSpPr>
        <p:spPr>
          <a:xfrm>
            <a:off x="3062037" y="638349"/>
            <a:ext cx="2971800" cy="6248416"/>
          </a:xfrm>
          <a:prstGeom prst="rect">
            <a:avLst/>
          </a:prstGeom>
          <a:solidFill>
            <a:srgbClr val="B015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0" name="Rettangolo 39">
            <a:extLst>
              <a:ext uri="{FF2B5EF4-FFF2-40B4-BE49-F238E27FC236}">
                <a16:creationId xmlns:a16="http://schemas.microsoft.com/office/drawing/2014/main" id="{A2DBA2A7-A6BC-4EB2-AA72-CF9832627874}"/>
              </a:ext>
            </a:extLst>
          </p:cNvPr>
          <p:cNvSpPr/>
          <p:nvPr/>
        </p:nvSpPr>
        <p:spPr>
          <a:xfrm>
            <a:off x="6129087" y="1811540"/>
            <a:ext cx="2971800" cy="504645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Rettangolo 40">
            <a:extLst>
              <a:ext uri="{FF2B5EF4-FFF2-40B4-BE49-F238E27FC236}">
                <a16:creationId xmlns:a16="http://schemas.microsoft.com/office/drawing/2014/main" id="{19737189-C7F0-4B80-860D-548E2EDC43AC}"/>
              </a:ext>
            </a:extLst>
          </p:cNvPr>
          <p:cNvSpPr/>
          <p:nvPr/>
        </p:nvSpPr>
        <p:spPr>
          <a:xfrm>
            <a:off x="9158680" y="1811540"/>
            <a:ext cx="3044457" cy="50464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Documento 63">
            <a:extLst>
              <a:ext uri="{FF2B5EF4-FFF2-40B4-BE49-F238E27FC236}">
                <a16:creationId xmlns:a16="http://schemas.microsoft.com/office/drawing/2014/main" id="{DB5C8490-BCE9-4D99-868D-CCF05F85D7BB}"/>
              </a:ext>
            </a:extLst>
          </p:cNvPr>
          <p:cNvSpPr/>
          <p:nvPr/>
        </p:nvSpPr>
        <p:spPr>
          <a:xfrm>
            <a:off x="3062037" y="481721"/>
            <a:ext cx="2971800" cy="1766258"/>
          </a:xfrm>
          <a:prstGeom prst="flowChartDocument">
            <a:avLst/>
          </a:prstGeom>
          <a:blipFill>
            <a:blip r:embed="rId3">
              <a:alphaModFix amt="99000"/>
            </a:blip>
            <a:stretch>
              <a:fillRect l="-272" t="-18129" r="-272" b="-1812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5" name="Documento 64">
            <a:extLst>
              <a:ext uri="{FF2B5EF4-FFF2-40B4-BE49-F238E27FC236}">
                <a16:creationId xmlns:a16="http://schemas.microsoft.com/office/drawing/2014/main" id="{DA873CBC-0C20-4A96-966A-8E27CA8C4E1F}"/>
              </a:ext>
            </a:extLst>
          </p:cNvPr>
          <p:cNvSpPr/>
          <p:nvPr/>
        </p:nvSpPr>
        <p:spPr>
          <a:xfrm>
            <a:off x="0" y="481721"/>
            <a:ext cx="2971800" cy="1766258"/>
          </a:xfrm>
          <a:prstGeom prst="flowChartDocument">
            <a:avLst/>
          </a:prstGeom>
          <a:blipFill>
            <a:blip r:embed="rId4">
              <a:alphaModFix amt="99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6" name="Documento 65">
            <a:extLst>
              <a:ext uri="{FF2B5EF4-FFF2-40B4-BE49-F238E27FC236}">
                <a16:creationId xmlns:a16="http://schemas.microsoft.com/office/drawing/2014/main" id="{E39373D7-A8EA-4DC6-BE89-79AFB641E12E}"/>
              </a:ext>
            </a:extLst>
          </p:cNvPr>
          <p:cNvSpPr/>
          <p:nvPr/>
        </p:nvSpPr>
        <p:spPr>
          <a:xfrm>
            <a:off x="6129087" y="481721"/>
            <a:ext cx="2971800" cy="1766258"/>
          </a:xfrm>
          <a:prstGeom prst="flowChartDocument">
            <a:avLst/>
          </a:prstGeom>
          <a:blipFill>
            <a:blip r:embed="rId5">
              <a:alphaModFix amt="99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Documento 66">
            <a:extLst>
              <a:ext uri="{FF2B5EF4-FFF2-40B4-BE49-F238E27FC236}">
                <a16:creationId xmlns:a16="http://schemas.microsoft.com/office/drawing/2014/main" id="{22AE224D-59AE-4801-AB27-30C62433D6AB}"/>
              </a:ext>
            </a:extLst>
          </p:cNvPr>
          <p:cNvSpPr/>
          <p:nvPr/>
        </p:nvSpPr>
        <p:spPr>
          <a:xfrm>
            <a:off x="9158680" y="476250"/>
            <a:ext cx="3033320" cy="1766258"/>
          </a:xfrm>
          <a:prstGeom prst="flowChartDocument">
            <a:avLst/>
          </a:prstGeom>
          <a:blipFill>
            <a:blip r:embed="rId6">
              <a:alphaModFix amt="99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Segnaposto testo 7">
            <a:extLst>
              <a:ext uri="{FF2B5EF4-FFF2-40B4-BE49-F238E27FC236}">
                <a16:creationId xmlns:a16="http://schemas.microsoft.com/office/drawing/2014/main" id="{33C37E95-5F17-4534-AC47-05ECE8B02EF6}"/>
              </a:ext>
            </a:extLst>
          </p:cNvPr>
          <p:cNvSpPr>
            <a:spLocks noGrp="1"/>
          </p:cNvSpPr>
          <p:nvPr>
            <p:ph type="body" sz="quarter" idx="17"/>
          </p:nvPr>
        </p:nvSpPr>
        <p:spPr>
          <a:xfrm>
            <a:off x="224287" y="2694216"/>
            <a:ext cx="2501660" cy="2020004"/>
          </a:xfrm>
        </p:spPr>
        <p:txBody>
          <a:bodyPr>
            <a:normAutofit/>
          </a:bodyPr>
          <a:lstStyle/>
          <a:p>
            <a:r>
              <a:rPr lang="it-IT" sz="1600" dirty="0">
                <a:latin typeface="+mn-lt"/>
              </a:rPr>
              <a:t>Come possiamo proteggere i dispositivi mobili dal rischio di smarrimento o furto?</a:t>
            </a:r>
          </a:p>
          <a:p>
            <a:endParaRPr lang="it-IT" sz="1600" dirty="0">
              <a:latin typeface="+mn-lt"/>
            </a:endParaRPr>
          </a:p>
        </p:txBody>
      </p:sp>
      <p:sp>
        <p:nvSpPr>
          <p:cNvPr id="69" name="Segnaposto testo 7">
            <a:extLst>
              <a:ext uri="{FF2B5EF4-FFF2-40B4-BE49-F238E27FC236}">
                <a16:creationId xmlns:a16="http://schemas.microsoft.com/office/drawing/2014/main" id="{F2CD7C70-B322-476A-A001-2A0AF494982C}"/>
              </a:ext>
            </a:extLst>
          </p:cNvPr>
          <p:cNvSpPr txBox="1">
            <a:spLocks/>
          </p:cNvSpPr>
          <p:nvPr/>
        </p:nvSpPr>
        <p:spPr>
          <a:xfrm>
            <a:off x="3321170" y="2694216"/>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dirty="0">
                <a:latin typeface="+mn-lt"/>
              </a:rPr>
              <a:t>Quali precauzioni possiamo prendere per  limitare gli accessi non autorizzati ai nostri dispositivi domestici?</a:t>
            </a:r>
          </a:p>
          <a:p>
            <a:endParaRPr lang="it-IT" sz="1600" dirty="0">
              <a:latin typeface="+mn-lt"/>
            </a:endParaRPr>
          </a:p>
        </p:txBody>
      </p:sp>
      <p:sp>
        <p:nvSpPr>
          <p:cNvPr id="70" name="Segnaposto testo 7">
            <a:extLst>
              <a:ext uri="{FF2B5EF4-FFF2-40B4-BE49-F238E27FC236}">
                <a16:creationId xmlns:a16="http://schemas.microsoft.com/office/drawing/2014/main" id="{2036D021-4959-410B-9EA9-F240321A8817}"/>
              </a:ext>
            </a:extLst>
          </p:cNvPr>
          <p:cNvSpPr txBox="1">
            <a:spLocks/>
          </p:cNvSpPr>
          <p:nvPr/>
        </p:nvSpPr>
        <p:spPr>
          <a:xfrm>
            <a:off x="6369170" y="2707156"/>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dirty="0">
                <a:latin typeface="+mn-lt"/>
              </a:rPr>
              <a:t>Quali precauzioni adottare per evitare accessi illeciti ai nostri dispositivi in ufficio?</a:t>
            </a:r>
          </a:p>
          <a:p>
            <a:endParaRPr lang="it-IT" sz="1600" dirty="0">
              <a:latin typeface="+mn-lt"/>
            </a:endParaRPr>
          </a:p>
        </p:txBody>
      </p:sp>
      <p:sp>
        <p:nvSpPr>
          <p:cNvPr id="71" name="Segnaposto testo 7">
            <a:extLst>
              <a:ext uri="{FF2B5EF4-FFF2-40B4-BE49-F238E27FC236}">
                <a16:creationId xmlns:a16="http://schemas.microsoft.com/office/drawing/2014/main" id="{88167B35-4AA4-42ED-B6F5-DBC0F1E2893C}"/>
              </a:ext>
            </a:extLst>
          </p:cNvPr>
          <p:cNvSpPr txBox="1">
            <a:spLocks/>
          </p:cNvSpPr>
          <p:nvPr/>
        </p:nvSpPr>
        <p:spPr>
          <a:xfrm>
            <a:off x="9338436" y="2707156"/>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dirty="0">
                <a:latin typeface="+mn-lt"/>
              </a:rPr>
              <a:t>Quando siamo in movimento per varie ragioni, quali metodi possiamo utilizzare per salvaguardare dispositivi e dati personali?</a:t>
            </a:r>
          </a:p>
          <a:p>
            <a:endParaRPr lang="it-IT" sz="1600" dirty="0">
              <a:latin typeface="+mn-lt"/>
            </a:endParaRPr>
          </a:p>
        </p:txBody>
      </p:sp>
      <p:sp>
        <p:nvSpPr>
          <p:cNvPr id="17" name="Rettangolo 16">
            <a:extLst>
              <a:ext uri="{FF2B5EF4-FFF2-40B4-BE49-F238E27FC236}">
                <a16:creationId xmlns:a16="http://schemas.microsoft.com/office/drawing/2014/main" id="{5CB850F6-7EDA-45F3-A910-71585B792A59}"/>
              </a:ext>
            </a:extLst>
          </p:cNvPr>
          <p:cNvSpPr/>
          <p:nvPr/>
        </p:nvSpPr>
        <p:spPr>
          <a:xfrm>
            <a:off x="-2141924" y="-6699"/>
            <a:ext cx="2141924" cy="6864698"/>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b="1" dirty="0">
                <a:solidFill>
                  <a:schemeClr val="bg2">
                    <a:lumMod val="75000"/>
                  </a:schemeClr>
                </a:solidFill>
              </a:rPr>
              <a:t>Note sviluppo:</a:t>
            </a:r>
            <a:endParaRPr lang="it-IT" sz="1400" b="1" dirty="0">
              <a:solidFill>
                <a:schemeClr val="bg2">
                  <a:lumMod val="75000"/>
                </a:schemeClr>
              </a:solidFill>
              <a:hlinkClick r:id="rId7"/>
            </a:endParaRPr>
          </a:p>
          <a:p>
            <a:r>
              <a:rPr lang="it-IT" sz="1400" b="1" dirty="0">
                <a:solidFill>
                  <a:schemeClr val="bg2">
                    <a:lumMod val="75000"/>
                  </a:schemeClr>
                </a:solidFill>
                <a:hlinkClick r:id="rId7"/>
              </a:rPr>
              <a:t>https://pixabay.com/it/lucchetto-blocco-catena-chiave-597495/</a:t>
            </a:r>
            <a:endParaRPr lang="it-IT" sz="1400" b="1" dirty="0">
              <a:solidFill>
                <a:schemeClr val="bg2">
                  <a:lumMod val="75000"/>
                </a:schemeClr>
              </a:solidFill>
            </a:endParaRPr>
          </a:p>
          <a:p>
            <a:endParaRPr lang="it-IT" sz="1400" dirty="0">
              <a:solidFill>
                <a:schemeClr val="bg2">
                  <a:lumMod val="75000"/>
                </a:schemeClr>
              </a:solidFill>
            </a:endParaRPr>
          </a:p>
          <a:p>
            <a:r>
              <a:rPr lang="it-IT" sz="1400" dirty="0">
                <a:solidFill>
                  <a:schemeClr val="bg2">
                    <a:lumMod val="75000"/>
                  </a:schemeClr>
                </a:solidFill>
                <a:hlinkClick r:id="rId8"/>
              </a:rPr>
              <a:t>https://pixabay.com/it/privato-sulla-privacy-verde-segreto-1647769/</a:t>
            </a:r>
            <a:endParaRPr lang="it-IT" sz="1400" dirty="0">
              <a:solidFill>
                <a:schemeClr val="bg2">
                  <a:lumMod val="75000"/>
                </a:schemeClr>
              </a:solidFill>
            </a:endParaRPr>
          </a:p>
          <a:p>
            <a:endParaRPr lang="it-IT" sz="1400" dirty="0">
              <a:solidFill>
                <a:schemeClr val="bg2">
                  <a:lumMod val="75000"/>
                </a:schemeClr>
              </a:solidFill>
              <a:hlinkClick r:id="rId9"/>
            </a:endParaRPr>
          </a:p>
          <a:p>
            <a:r>
              <a:rPr lang="it-IT" sz="1400" dirty="0">
                <a:solidFill>
                  <a:schemeClr val="bg2">
                    <a:lumMod val="75000"/>
                  </a:schemeClr>
                </a:solidFill>
                <a:hlinkClick r:id="rId10"/>
              </a:rPr>
              <a:t>https://pixabay.com/it/disperato-uomo-d-affari-business-2261021/</a:t>
            </a:r>
            <a:endParaRPr lang="it-IT" sz="1400" dirty="0">
              <a:solidFill>
                <a:schemeClr val="bg2">
                  <a:lumMod val="75000"/>
                </a:schemeClr>
              </a:solidFill>
            </a:endParaRPr>
          </a:p>
          <a:p>
            <a:endParaRPr lang="it-IT" sz="1400" dirty="0">
              <a:solidFill>
                <a:schemeClr val="bg2">
                  <a:lumMod val="75000"/>
                </a:schemeClr>
              </a:solidFill>
            </a:endParaRPr>
          </a:p>
          <a:p>
            <a:r>
              <a:rPr lang="it-IT" sz="1400" dirty="0">
                <a:solidFill>
                  <a:schemeClr val="bg2">
                    <a:lumMod val="75000"/>
                  </a:schemeClr>
                </a:solidFill>
                <a:hlinkClick r:id="rId11"/>
              </a:rPr>
              <a:t>https://pixabay.com/it/portatile-mac-computer-browser-2557615/</a:t>
            </a:r>
            <a:endParaRPr lang="it-IT" sz="1400" dirty="0">
              <a:solidFill>
                <a:schemeClr val="bg2">
                  <a:lumMod val="75000"/>
                </a:schemeClr>
              </a:solidFill>
            </a:endParaRPr>
          </a:p>
          <a:p>
            <a:endParaRPr lang="it-IT" sz="1400" dirty="0">
              <a:solidFill>
                <a:schemeClr val="bg2">
                  <a:lumMod val="75000"/>
                </a:schemeClr>
              </a:solidFill>
            </a:endParaRPr>
          </a:p>
        </p:txBody>
      </p:sp>
      <p:sp>
        <p:nvSpPr>
          <p:cNvPr id="22" name="Rettangolo arrotondato 31">
            <a:extLst>
              <a:ext uri="{FF2B5EF4-FFF2-40B4-BE49-F238E27FC236}">
                <a16:creationId xmlns:a16="http://schemas.microsoft.com/office/drawing/2014/main" id="{8412504B-54B4-45EC-AA93-FF7EB8DD7453}"/>
              </a:ext>
            </a:extLst>
          </p:cNvPr>
          <p:cNvSpPr/>
          <p:nvPr/>
        </p:nvSpPr>
        <p:spPr>
          <a:xfrm>
            <a:off x="2357338" y="2152712"/>
            <a:ext cx="368609" cy="4190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23" name="Rettangolo arrotondato 31">
            <a:extLst>
              <a:ext uri="{FF2B5EF4-FFF2-40B4-BE49-F238E27FC236}">
                <a16:creationId xmlns:a16="http://schemas.microsoft.com/office/drawing/2014/main" id="{B9DF87B7-8119-4437-9942-777876983E77}"/>
              </a:ext>
            </a:extLst>
          </p:cNvPr>
          <p:cNvSpPr/>
          <p:nvPr/>
        </p:nvSpPr>
        <p:spPr>
          <a:xfrm>
            <a:off x="5444961" y="2088919"/>
            <a:ext cx="368609" cy="4190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sp>
        <p:nvSpPr>
          <p:cNvPr id="24" name="Rettangolo arrotondato 31">
            <a:extLst>
              <a:ext uri="{FF2B5EF4-FFF2-40B4-BE49-F238E27FC236}">
                <a16:creationId xmlns:a16="http://schemas.microsoft.com/office/drawing/2014/main" id="{4D6193AB-44DC-4871-8F4B-7F7BC8BC4CF4}"/>
              </a:ext>
            </a:extLst>
          </p:cNvPr>
          <p:cNvSpPr/>
          <p:nvPr/>
        </p:nvSpPr>
        <p:spPr>
          <a:xfrm>
            <a:off x="8544218" y="2088919"/>
            <a:ext cx="368609" cy="4190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25" name="Rettangolo arrotondato 31">
            <a:extLst>
              <a:ext uri="{FF2B5EF4-FFF2-40B4-BE49-F238E27FC236}">
                <a16:creationId xmlns:a16="http://schemas.microsoft.com/office/drawing/2014/main" id="{376D791D-AF18-4096-B08A-3AEFACD52799}"/>
              </a:ext>
            </a:extLst>
          </p:cNvPr>
          <p:cNvSpPr/>
          <p:nvPr/>
        </p:nvSpPr>
        <p:spPr>
          <a:xfrm>
            <a:off x="11655792" y="2032992"/>
            <a:ext cx="368609" cy="4190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Tree>
    <p:extLst>
      <p:ext uri="{BB962C8B-B14F-4D97-AF65-F5344CB8AC3E}">
        <p14:creationId xmlns:p14="http://schemas.microsoft.com/office/powerpoint/2010/main" val="345341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Elaborazione 29">
            <a:extLst>
              <a:ext uri="{FF2B5EF4-FFF2-40B4-BE49-F238E27FC236}">
                <a16:creationId xmlns:a16="http://schemas.microsoft.com/office/drawing/2014/main" id="{8AA135C1-60F5-41E3-BC26-F98C1F4A1A9A}"/>
              </a:ext>
            </a:extLst>
          </p:cNvPr>
          <p:cNvSpPr/>
          <p:nvPr/>
        </p:nvSpPr>
        <p:spPr>
          <a:xfrm>
            <a:off x="0" y="3373898"/>
            <a:ext cx="8816196" cy="3485202"/>
          </a:xfrm>
          <a:prstGeom prst="flowChartProcess">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Elaborazione 13">
            <a:extLst>
              <a:ext uri="{FF2B5EF4-FFF2-40B4-BE49-F238E27FC236}">
                <a16:creationId xmlns:a16="http://schemas.microsoft.com/office/drawing/2014/main" id="{D196522F-FD5B-4D98-8E11-918D3F154707}"/>
              </a:ext>
            </a:extLst>
          </p:cNvPr>
          <p:cNvSpPr/>
          <p:nvPr/>
        </p:nvSpPr>
        <p:spPr>
          <a:xfrm>
            <a:off x="0" y="627026"/>
            <a:ext cx="8212347" cy="3485202"/>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a:latin typeface="Microsoft Yi Baiti" panose="03000500000000000000" pitchFamily="66" charset="0"/>
                <a:ea typeface="Microsoft Yi Baiti" panose="03000500000000000000" pitchFamily="66" charset="0"/>
              </a:rPr>
              <a:t>2</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55123" y="6051"/>
            <a:ext cx="11496675" cy="341313"/>
          </a:xfrm>
        </p:spPr>
        <p:txBody>
          <a:bodyPr anchor="ctr" anchorCtr="0">
            <a:noAutofit/>
          </a:bodyPr>
          <a:lstStyle/>
          <a:p>
            <a:r>
              <a:rPr lang="it-IT" sz="3200" dirty="0">
                <a:solidFill>
                  <a:schemeClr val="tx1"/>
                </a:solidFill>
                <a:latin typeface="Microsoft Yi Baiti" panose="03000500000000000000" pitchFamily="66" charset="0"/>
                <a:ea typeface="Microsoft Yi Baiti" panose="03000500000000000000" pitchFamily="66" charset="0"/>
              </a:rPr>
              <a:t>La sicurezza fisica dei dispositivi</a:t>
            </a:r>
          </a:p>
        </p:txBody>
      </p:sp>
      <p:sp>
        <p:nvSpPr>
          <p:cNvPr id="13" name="Documento 12">
            <a:extLst>
              <a:ext uri="{FF2B5EF4-FFF2-40B4-BE49-F238E27FC236}">
                <a16:creationId xmlns:a16="http://schemas.microsoft.com/office/drawing/2014/main" id="{E9347E24-CD42-4187-AF4B-B26BC004BD7E}"/>
              </a:ext>
            </a:extLst>
          </p:cNvPr>
          <p:cNvSpPr>
            <a:spLocks noChangeAspect="1"/>
          </p:cNvSpPr>
          <p:nvPr/>
        </p:nvSpPr>
        <p:spPr>
          <a:xfrm rot="5400000">
            <a:off x="6766031" y="1442183"/>
            <a:ext cx="6391898" cy="4460036"/>
          </a:xfrm>
          <a:prstGeom prst="flowChartDocument">
            <a:avLst/>
          </a:prstGeom>
          <a:blipFill dpi="0" rotWithShape="0">
            <a:blip r:embed="rId3">
              <a:alphaModFix amt="9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Rettangolo 3">
            <a:extLst>
              <a:ext uri="{FF2B5EF4-FFF2-40B4-BE49-F238E27FC236}">
                <a16:creationId xmlns:a16="http://schemas.microsoft.com/office/drawing/2014/main" id="{912A912C-6FAB-47E7-A458-0709DAECC9E8}"/>
              </a:ext>
            </a:extLst>
          </p:cNvPr>
          <p:cNvSpPr/>
          <p:nvPr/>
        </p:nvSpPr>
        <p:spPr>
          <a:xfrm>
            <a:off x="-2015159" y="-6699"/>
            <a:ext cx="2015159" cy="6847954"/>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1" dirty="0">
                <a:solidFill>
                  <a:schemeClr val="bg2">
                    <a:lumMod val="75000"/>
                  </a:schemeClr>
                </a:solidFill>
              </a:rPr>
              <a:t>Note sviluppo:</a:t>
            </a:r>
          </a:p>
          <a:p>
            <a:r>
              <a:rPr lang="it-IT" sz="1600" dirty="0">
                <a:solidFill>
                  <a:schemeClr val="bg2">
                    <a:lumMod val="75000"/>
                  </a:schemeClr>
                </a:solidFill>
              </a:rPr>
              <a:t>https://pixabay.com/it/statura-pc-accesso-bloccato-dati-935643/</a:t>
            </a:r>
          </a:p>
        </p:txBody>
      </p:sp>
      <p:sp>
        <p:nvSpPr>
          <p:cNvPr id="33" name="Goccia 32">
            <a:extLst>
              <a:ext uri="{FF2B5EF4-FFF2-40B4-BE49-F238E27FC236}">
                <a16:creationId xmlns:a16="http://schemas.microsoft.com/office/drawing/2014/main" id="{44C4B0C4-52EA-498D-9BFD-3CD4F387DABE}"/>
              </a:ext>
            </a:extLst>
          </p:cNvPr>
          <p:cNvSpPr/>
          <p:nvPr/>
        </p:nvSpPr>
        <p:spPr>
          <a:xfrm rot="2700000">
            <a:off x="2626395" y="4753679"/>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34" name="Goccia 33">
            <a:extLst>
              <a:ext uri="{FF2B5EF4-FFF2-40B4-BE49-F238E27FC236}">
                <a16:creationId xmlns:a16="http://schemas.microsoft.com/office/drawing/2014/main" id="{F7BEF770-A37A-4001-BC45-A704D8EC59A2}"/>
              </a:ext>
            </a:extLst>
          </p:cNvPr>
          <p:cNvSpPr/>
          <p:nvPr/>
        </p:nvSpPr>
        <p:spPr>
          <a:xfrm rot="2700000">
            <a:off x="2631933" y="5590079"/>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38" name="CasellaDiTesto 37">
            <a:extLst>
              <a:ext uri="{FF2B5EF4-FFF2-40B4-BE49-F238E27FC236}">
                <a16:creationId xmlns:a16="http://schemas.microsoft.com/office/drawing/2014/main" id="{38CCEBC5-6035-4F66-BA98-59EA656152C9}"/>
              </a:ext>
            </a:extLst>
          </p:cNvPr>
          <p:cNvSpPr txBox="1"/>
          <p:nvPr/>
        </p:nvSpPr>
        <p:spPr>
          <a:xfrm>
            <a:off x="2553679" y="4600845"/>
            <a:ext cx="5679564" cy="1701684"/>
          </a:xfrm>
          <a:prstGeom prst="rect">
            <a:avLst/>
          </a:prstGeom>
          <a:noFill/>
          <a:ln>
            <a:noFill/>
          </a:ln>
        </p:spPr>
        <p:txBody>
          <a:bodyPr wrap="square" rtlCol="0">
            <a:spAutoFit/>
          </a:bodyPr>
          <a:lstStyle/>
          <a:p>
            <a:pPr marL="457200">
              <a:lnSpc>
                <a:spcPct val="150000"/>
              </a:lnSpc>
            </a:pPr>
            <a:r>
              <a:rPr lang="it-IT" dirty="0">
                <a:solidFill>
                  <a:schemeClr val="tx2">
                    <a:lumMod val="75000"/>
                  </a:schemeClr>
                </a:solidFill>
              </a:rPr>
              <a:t>furto effettivo del dispositivo;</a:t>
            </a:r>
          </a:p>
          <a:p>
            <a:pPr marL="457200">
              <a:lnSpc>
                <a:spcPct val="150000"/>
              </a:lnSpc>
            </a:pPr>
            <a:endParaRPr lang="it-IT" dirty="0">
              <a:solidFill>
                <a:schemeClr val="tx2">
                  <a:lumMod val="75000"/>
                </a:schemeClr>
              </a:solidFill>
            </a:endParaRPr>
          </a:p>
          <a:p>
            <a:pPr marL="457200">
              <a:lnSpc>
                <a:spcPct val="150000"/>
              </a:lnSpc>
            </a:pPr>
            <a:r>
              <a:rPr lang="it-IT" dirty="0">
                <a:solidFill>
                  <a:schemeClr val="tx2">
                    <a:lumMod val="75000"/>
                  </a:schemeClr>
                </a:solidFill>
              </a:rPr>
              <a:t>installazione di software di registrazione o malware.</a:t>
            </a:r>
          </a:p>
        </p:txBody>
      </p:sp>
      <p:sp>
        <p:nvSpPr>
          <p:cNvPr id="50" name="Goccia 49">
            <a:extLst>
              <a:ext uri="{FF2B5EF4-FFF2-40B4-BE49-F238E27FC236}">
                <a16:creationId xmlns:a16="http://schemas.microsoft.com/office/drawing/2014/main" id="{7315D72F-0C83-4E18-BD18-04E9603B5E2D}"/>
              </a:ext>
            </a:extLst>
          </p:cNvPr>
          <p:cNvSpPr/>
          <p:nvPr/>
        </p:nvSpPr>
        <p:spPr>
          <a:xfrm rot="2700000">
            <a:off x="68559" y="4386049"/>
            <a:ext cx="2055680" cy="2007027"/>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con angoli arrotondati 7">
            <a:extLst>
              <a:ext uri="{FF2B5EF4-FFF2-40B4-BE49-F238E27FC236}">
                <a16:creationId xmlns:a16="http://schemas.microsoft.com/office/drawing/2014/main" id="{34811069-0A9D-419C-AA7A-838AF60F3F04}"/>
              </a:ext>
            </a:extLst>
          </p:cNvPr>
          <p:cNvSpPr/>
          <p:nvPr/>
        </p:nvSpPr>
        <p:spPr>
          <a:xfrm>
            <a:off x="2507292" y="4410520"/>
            <a:ext cx="5705055" cy="2029868"/>
          </a:xfrm>
          <a:prstGeom prst="roundRect">
            <a:avLst/>
          </a:prstGeom>
          <a:noFill/>
          <a:ln>
            <a:solidFill>
              <a:srgbClr val="E6B7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Rettangolo arrotondato 31">
            <a:extLst>
              <a:ext uri="{FF2B5EF4-FFF2-40B4-BE49-F238E27FC236}">
                <a16:creationId xmlns:a16="http://schemas.microsoft.com/office/drawing/2014/main" id="{270BBD6B-EE52-46B1-A9C1-FE80F4098E13}"/>
              </a:ext>
            </a:extLst>
          </p:cNvPr>
          <p:cNvSpPr/>
          <p:nvPr/>
        </p:nvSpPr>
        <p:spPr>
          <a:xfrm>
            <a:off x="1605904" y="4250125"/>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
        <p:nvSpPr>
          <p:cNvPr id="31" name="Rettangolo arrotondato 31">
            <a:extLst>
              <a:ext uri="{FF2B5EF4-FFF2-40B4-BE49-F238E27FC236}">
                <a16:creationId xmlns:a16="http://schemas.microsoft.com/office/drawing/2014/main" id="{3CEEE53B-80C8-4E82-BC3B-283DA1C0180B}"/>
              </a:ext>
            </a:extLst>
          </p:cNvPr>
          <p:cNvSpPr/>
          <p:nvPr/>
        </p:nvSpPr>
        <p:spPr>
          <a:xfrm>
            <a:off x="5166479" y="4127000"/>
            <a:ext cx="894963" cy="47282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5-6</a:t>
            </a:r>
          </a:p>
        </p:txBody>
      </p:sp>
      <p:sp>
        <p:nvSpPr>
          <p:cNvPr id="37" name="CasellaDiTesto 36">
            <a:extLst>
              <a:ext uri="{FF2B5EF4-FFF2-40B4-BE49-F238E27FC236}">
                <a16:creationId xmlns:a16="http://schemas.microsoft.com/office/drawing/2014/main" id="{960A4851-6D08-4A57-BB20-5C829BCF2A36}"/>
              </a:ext>
            </a:extLst>
          </p:cNvPr>
          <p:cNvSpPr txBox="1"/>
          <p:nvPr/>
        </p:nvSpPr>
        <p:spPr>
          <a:xfrm>
            <a:off x="60827" y="663212"/>
            <a:ext cx="6992813" cy="400110"/>
          </a:xfrm>
          <a:prstGeom prst="rect">
            <a:avLst/>
          </a:prstGeom>
          <a:noFill/>
        </p:spPr>
        <p:txBody>
          <a:bodyPr wrap="square" rtlCol="0">
            <a:spAutoFit/>
          </a:bodyPr>
          <a:lstStyle/>
          <a:p>
            <a:pPr lvl="0">
              <a:spcBef>
                <a:spcPts val="1000"/>
              </a:spcBef>
              <a:defRPr/>
            </a:pPr>
            <a:r>
              <a:rPr lang="it-IT" sz="2000" b="1" dirty="0">
                <a:latin typeface="Tempus Sans ITC" panose="04020404030D07020202" pitchFamily="82" charset="0"/>
                <a:cs typeface="Gisha" panose="020B0502040204020203" pitchFamily="34" charset="-79"/>
              </a:rPr>
              <a:t>Misure di protezione della sicurezza fisica dei dati e della privacy</a:t>
            </a:r>
          </a:p>
        </p:txBody>
      </p:sp>
      <p:sp>
        <p:nvSpPr>
          <p:cNvPr id="39" name="CasellaDiTesto 38">
            <a:extLst>
              <a:ext uri="{FF2B5EF4-FFF2-40B4-BE49-F238E27FC236}">
                <a16:creationId xmlns:a16="http://schemas.microsoft.com/office/drawing/2014/main" id="{5960069F-5E28-45A5-91F5-87CFB32D782D}"/>
              </a:ext>
            </a:extLst>
          </p:cNvPr>
          <p:cNvSpPr txBox="1"/>
          <p:nvPr/>
        </p:nvSpPr>
        <p:spPr>
          <a:xfrm>
            <a:off x="-350346" y="1047422"/>
            <a:ext cx="7328701" cy="870688"/>
          </a:xfrm>
          <a:prstGeom prst="rect">
            <a:avLst/>
          </a:prstGeom>
          <a:noFill/>
          <a:ln>
            <a:noFill/>
          </a:ln>
        </p:spPr>
        <p:txBody>
          <a:bodyPr wrap="square" rtlCol="0">
            <a:spAutoFit/>
          </a:bodyPr>
          <a:lstStyle/>
          <a:p>
            <a:pPr marL="457200">
              <a:lnSpc>
                <a:spcPct val="150000"/>
              </a:lnSpc>
            </a:pPr>
            <a:r>
              <a:rPr lang="it-IT" dirty="0">
                <a:solidFill>
                  <a:schemeClr val="tx2">
                    <a:lumMod val="75000"/>
                  </a:schemeClr>
                </a:solidFill>
              </a:rPr>
              <a:t>Implica la protezione dei dispositivi in nostro possesso da un uso non autorizzato.</a:t>
            </a:r>
          </a:p>
        </p:txBody>
      </p:sp>
      <p:sp>
        <p:nvSpPr>
          <p:cNvPr id="41" name="Triangolo isoscele 40">
            <a:extLst>
              <a:ext uri="{FF2B5EF4-FFF2-40B4-BE49-F238E27FC236}">
                <a16:creationId xmlns:a16="http://schemas.microsoft.com/office/drawing/2014/main" id="{B38ADD1D-FB3F-4104-8FCE-501BA1FAB8A1}"/>
              </a:ext>
            </a:extLst>
          </p:cNvPr>
          <p:cNvSpPr/>
          <p:nvPr/>
        </p:nvSpPr>
        <p:spPr>
          <a:xfrm rot="10800000">
            <a:off x="2914362" y="2280041"/>
            <a:ext cx="1038371" cy="400110"/>
          </a:xfrm>
          <a:prstGeom prst="triangle">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CasellaDiTesto 41">
            <a:extLst>
              <a:ext uri="{FF2B5EF4-FFF2-40B4-BE49-F238E27FC236}">
                <a16:creationId xmlns:a16="http://schemas.microsoft.com/office/drawing/2014/main" id="{2D1A2CA9-3C80-4E33-B7D9-130CD76A39E5}"/>
              </a:ext>
            </a:extLst>
          </p:cNvPr>
          <p:cNvSpPr txBox="1"/>
          <p:nvPr/>
        </p:nvSpPr>
        <p:spPr>
          <a:xfrm>
            <a:off x="-281515" y="2800793"/>
            <a:ext cx="7328701" cy="923330"/>
          </a:xfrm>
          <a:prstGeom prst="rect">
            <a:avLst/>
          </a:prstGeom>
          <a:noFill/>
          <a:ln>
            <a:noFill/>
          </a:ln>
        </p:spPr>
        <p:txBody>
          <a:bodyPr wrap="square" rtlCol="0">
            <a:spAutoFit/>
          </a:bodyPr>
          <a:lstStyle/>
          <a:p>
            <a:pPr marL="457200">
              <a:lnSpc>
                <a:spcPct val="150000"/>
              </a:lnSpc>
            </a:pPr>
            <a:r>
              <a:rPr lang="it-IT" dirty="0">
                <a:solidFill>
                  <a:schemeClr val="tx2">
                    <a:lumMod val="75000"/>
                  </a:schemeClr>
                </a:solidFill>
              </a:rPr>
              <a:t>Malintenzionati potrebbero fisicamente entrare in possesso dei nostri </a:t>
            </a:r>
            <a:r>
              <a:rPr lang="it-IT" dirty="0" smtClean="0">
                <a:solidFill>
                  <a:schemeClr val="tx2">
                    <a:lumMod val="75000"/>
                  </a:schemeClr>
                </a:solidFill>
              </a:rPr>
              <a:t>dispositivi.</a:t>
            </a:r>
            <a:endParaRPr lang="it-IT" dirty="0">
              <a:solidFill>
                <a:schemeClr val="tx2">
                  <a:lumMod val="75000"/>
                </a:schemeClr>
              </a:solidFill>
            </a:endParaRPr>
          </a:p>
        </p:txBody>
      </p:sp>
      <p:sp>
        <p:nvSpPr>
          <p:cNvPr id="43" name="CasellaDiTesto 42">
            <a:extLst>
              <a:ext uri="{FF2B5EF4-FFF2-40B4-BE49-F238E27FC236}">
                <a16:creationId xmlns:a16="http://schemas.microsoft.com/office/drawing/2014/main" id="{035F1BA5-658D-4C7F-AF13-A5E313C9AF74}"/>
              </a:ext>
            </a:extLst>
          </p:cNvPr>
          <p:cNvSpPr txBox="1"/>
          <p:nvPr/>
        </p:nvSpPr>
        <p:spPr>
          <a:xfrm>
            <a:off x="-79765" y="4890439"/>
            <a:ext cx="2527652" cy="1200329"/>
          </a:xfrm>
          <a:prstGeom prst="rect">
            <a:avLst/>
          </a:prstGeom>
          <a:noFill/>
        </p:spPr>
        <p:txBody>
          <a:bodyPr wrap="square" rtlCol="0">
            <a:spAutoFit/>
          </a:bodyPr>
          <a:lstStyle/>
          <a:p>
            <a:pPr lvl="0" algn="ctr">
              <a:spcBef>
                <a:spcPts val="1000"/>
              </a:spcBef>
              <a:defRPr/>
            </a:pPr>
            <a:r>
              <a:rPr lang="it-IT" sz="2400" b="1" dirty="0">
                <a:latin typeface="Tempus Sans ITC" panose="04020404030D07020202" pitchFamily="82" charset="0"/>
                <a:cs typeface="Gisha" panose="020B0502040204020203" pitchFamily="34" charset="-79"/>
              </a:rPr>
              <a:t>Perdite di dati dovute a due fattori:</a:t>
            </a:r>
          </a:p>
        </p:txBody>
      </p:sp>
      <p:sp>
        <p:nvSpPr>
          <p:cNvPr id="44" name="Rettangolo arrotondato 31">
            <a:extLst>
              <a:ext uri="{FF2B5EF4-FFF2-40B4-BE49-F238E27FC236}">
                <a16:creationId xmlns:a16="http://schemas.microsoft.com/office/drawing/2014/main" id="{76C4D73B-8FA1-497C-8BA5-C767372B95DC}"/>
              </a:ext>
            </a:extLst>
          </p:cNvPr>
          <p:cNvSpPr/>
          <p:nvPr/>
        </p:nvSpPr>
        <p:spPr>
          <a:xfrm>
            <a:off x="7096536" y="584772"/>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46" name="Rettangolo arrotondato 31">
            <a:extLst>
              <a:ext uri="{FF2B5EF4-FFF2-40B4-BE49-F238E27FC236}">
                <a16:creationId xmlns:a16="http://schemas.microsoft.com/office/drawing/2014/main" id="{63306FE1-580F-41E4-8485-D82F02042D94}"/>
              </a:ext>
            </a:extLst>
          </p:cNvPr>
          <p:cNvSpPr/>
          <p:nvPr/>
        </p:nvSpPr>
        <p:spPr>
          <a:xfrm>
            <a:off x="5666232" y="1525360"/>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sp>
        <p:nvSpPr>
          <p:cNvPr id="49" name="Rettangolo arrotondato 31">
            <a:extLst>
              <a:ext uri="{FF2B5EF4-FFF2-40B4-BE49-F238E27FC236}">
                <a16:creationId xmlns:a16="http://schemas.microsoft.com/office/drawing/2014/main" id="{69EEA901-FD1C-4B43-85E1-0B5FB11443A8}"/>
              </a:ext>
            </a:extLst>
          </p:cNvPr>
          <p:cNvSpPr/>
          <p:nvPr/>
        </p:nvSpPr>
        <p:spPr>
          <a:xfrm>
            <a:off x="3047217" y="3228273"/>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Tree>
    <p:extLst>
      <p:ext uri="{BB962C8B-B14F-4D97-AF65-F5344CB8AC3E}">
        <p14:creationId xmlns:p14="http://schemas.microsoft.com/office/powerpoint/2010/main" val="419956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3755494B-D7A7-4494-8C3F-EEF1639370BF}"/>
              </a:ext>
            </a:extLst>
          </p:cNvPr>
          <p:cNvPicPr>
            <a:picLocks noChangeAspect="1"/>
          </p:cNvPicPr>
          <p:nvPr/>
        </p:nvPicPr>
        <p:blipFill rotWithShape="1">
          <a:blip r:embed="rId3">
            <a:extLst>
              <a:ext uri="{28A0092B-C50C-407E-A947-70E740481C1C}">
                <a14:useLocalDpi xmlns:a14="http://schemas.microsoft.com/office/drawing/2010/main" val="0"/>
              </a:ext>
            </a:extLst>
          </a:blip>
          <a:srcRect l="17932" t="-318" r="21245" b="318"/>
          <a:stretch/>
        </p:blipFill>
        <p:spPr>
          <a:xfrm>
            <a:off x="6358516" y="464060"/>
            <a:ext cx="5833484" cy="6393939"/>
          </a:xfrm>
          <a:prstGeom prst="rect">
            <a:avLst/>
          </a:prstGeom>
          <a:blipFill>
            <a:blip r:embed="rId3">
              <a:alphaModFix amt="99000"/>
            </a:blip>
            <a:stretch>
              <a:fillRect/>
            </a:stretch>
          </a:blipFill>
        </p:spPr>
      </p:pic>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a16="http://schemas.microsoft.com/office/drawing/2014/main" id="{F253B9FE-41A1-47DC-935A-B3FCFB116763}"/>
              </a:ext>
            </a:extLst>
          </p:cNvPr>
          <p:cNvSpPr>
            <a:spLocks noGrp="1"/>
          </p:cNvSpPr>
          <p:nvPr>
            <p:ph type="body" sz="quarter" idx="11"/>
          </p:nvPr>
        </p:nvSpPr>
        <p:spPr>
          <a:xfrm>
            <a:off x="61519" y="-11719"/>
            <a:ext cx="11496675" cy="341313"/>
          </a:xfrm>
        </p:spPr>
        <p:txBody>
          <a:bodyPr anchor="ctr" anchorCtr="0">
            <a:noAutofit/>
          </a:bodyPr>
          <a:lstStyle/>
          <a:p>
            <a:r>
              <a:rPr lang="it-IT" sz="3200" dirty="0">
                <a:solidFill>
                  <a:schemeClr val="tx1"/>
                </a:solidFill>
                <a:latin typeface="Microsoft Yi Baiti" panose="03000500000000000000" pitchFamily="66" charset="0"/>
                <a:ea typeface="Microsoft Yi Baiti" panose="03000500000000000000" pitchFamily="66" charset="0"/>
              </a:rPr>
              <a:t>La sicurezza fisica a casa 1/3</a:t>
            </a: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3</a:t>
            </a:r>
          </a:p>
        </p:txBody>
      </p:sp>
      <p:sp>
        <p:nvSpPr>
          <p:cNvPr id="24" name="Documento 23">
            <a:extLst>
              <a:ext uri="{FF2B5EF4-FFF2-40B4-BE49-F238E27FC236}">
                <a16:creationId xmlns:a16="http://schemas.microsoft.com/office/drawing/2014/main" id="{ABB207A1-8AF5-47AB-B50D-C3D7D6AA8047}"/>
              </a:ext>
            </a:extLst>
          </p:cNvPr>
          <p:cNvSpPr>
            <a:spLocks/>
          </p:cNvSpPr>
          <p:nvPr/>
        </p:nvSpPr>
        <p:spPr>
          <a:xfrm rot="10800000">
            <a:off x="-2" y="3156641"/>
            <a:ext cx="6358518" cy="3721677"/>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18" name="Rettangolo 17">
            <a:extLst>
              <a:ext uri="{FF2B5EF4-FFF2-40B4-BE49-F238E27FC236}">
                <a16:creationId xmlns:a16="http://schemas.microsoft.com/office/drawing/2014/main" id="{BBAC464B-CCFB-4B31-90C9-C1A314F44AA6}"/>
              </a:ext>
            </a:extLst>
          </p:cNvPr>
          <p:cNvSpPr/>
          <p:nvPr/>
        </p:nvSpPr>
        <p:spPr>
          <a:xfrm>
            <a:off x="-2141924" y="-6700"/>
            <a:ext cx="2141924" cy="6040437"/>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1" dirty="0">
                <a:solidFill>
                  <a:schemeClr val="bg2">
                    <a:lumMod val="75000"/>
                  </a:schemeClr>
                </a:solidFill>
              </a:rPr>
              <a:t>Note sviluppo:</a:t>
            </a:r>
          </a:p>
          <a:p>
            <a:r>
              <a:rPr lang="it-IT" sz="1600" dirty="0">
                <a:solidFill>
                  <a:schemeClr val="bg2">
                    <a:lumMod val="75000"/>
                  </a:schemeClr>
                </a:solidFill>
                <a:hlinkClick r:id="rId4"/>
              </a:rPr>
              <a:t>https://pixabay.com/it/casa-casa-di-proprietà-addomesticato-2368389/</a:t>
            </a:r>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Icona</a:t>
            </a:r>
          </a:p>
          <a:p>
            <a:r>
              <a:rPr lang="it-IT" sz="1600" dirty="0">
                <a:solidFill>
                  <a:schemeClr val="bg2">
                    <a:lumMod val="75000"/>
                  </a:schemeClr>
                </a:solidFill>
                <a:hlinkClick r:id="rId5"/>
              </a:rPr>
              <a:t>https://pixabay.com/it/wifi-wlan-mittente-bluetooth-297697/</a:t>
            </a:r>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Icona</a:t>
            </a:r>
          </a:p>
          <a:p>
            <a:r>
              <a:rPr lang="it-IT" sz="1600" dirty="0">
                <a:solidFill>
                  <a:schemeClr val="bg2">
                    <a:lumMod val="75000"/>
                  </a:schemeClr>
                </a:solidFill>
                <a:hlinkClick r:id="rId6"/>
              </a:rPr>
              <a:t>https://pixabay.com/it/silhouette-uomini-tuta-3115279/</a:t>
            </a:r>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Icona</a:t>
            </a:r>
          </a:p>
          <a:p>
            <a:r>
              <a:rPr lang="it-IT" sz="1600" dirty="0">
                <a:solidFill>
                  <a:schemeClr val="bg2">
                    <a:lumMod val="75000"/>
                  </a:schemeClr>
                </a:solidFill>
                <a:hlinkClick r:id="rId7"/>
              </a:rPr>
              <a:t>https://pixabay.com/it/non-autorizzato-negato-divieto-156169/</a:t>
            </a:r>
            <a:endParaRPr lang="it-IT" sz="1600" dirty="0">
              <a:solidFill>
                <a:schemeClr val="bg2">
                  <a:lumMod val="75000"/>
                </a:schemeClr>
              </a:solidFill>
            </a:endParaRPr>
          </a:p>
          <a:p>
            <a:endParaRPr lang="it-IT" sz="1600" dirty="0">
              <a:solidFill>
                <a:schemeClr val="bg2">
                  <a:lumMod val="75000"/>
                </a:schemeClr>
              </a:solidFill>
            </a:endParaRPr>
          </a:p>
        </p:txBody>
      </p:sp>
      <p:sp>
        <p:nvSpPr>
          <p:cNvPr id="27" name="CasellaDiTesto 26">
            <a:extLst>
              <a:ext uri="{FF2B5EF4-FFF2-40B4-BE49-F238E27FC236}">
                <a16:creationId xmlns:a16="http://schemas.microsoft.com/office/drawing/2014/main" id="{08102D24-10CB-42B7-A52B-EFD4EBF2EDB8}"/>
              </a:ext>
            </a:extLst>
          </p:cNvPr>
          <p:cNvSpPr txBox="1"/>
          <p:nvPr/>
        </p:nvSpPr>
        <p:spPr>
          <a:xfrm>
            <a:off x="66246" y="4017031"/>
            <a:ext cx="6108067" cy="400110"/>
          </a:xfrm>
          <a:prstGeom prst="rect">
            <a:avLst/>
          </a:prstGeom>
          <a:noFill/>
        </p:spPr>
        <p:txBody>
          <a:bodyPr wrap="square" rtlCol="0">
            <a:spAutoFit/>
          </a:bodyPr>
          <a:lstStyle/>
          <a:p>
            <a:pPr lvl="0">
              <a:spcBef>
                <a:spcPts val="1000"/>
              </a:spcBef>
              <a:defRPr/>
            </a:pPr>
            <a:r>
              <a:rPr lang="it-IT" sz="2000" b="1" dirty="0">
                <a:latin typeface="Tempus Sans ITC" panose="04020404030D07020202" pitchFamily="82" charset="0"/>
                <a:cs typeface="Gisha" panose="020B0502040204020203" pitchFamily="34" charset="-79"/>
              </a:rPr>
              <a:t>Proteggere i dati all’interno delle mura domestiche:</a:t>
            </a:r>
          </a:p>
        </p:txBody>
      </p:sp>
      <p:pic>
        <p:nvPicPr>
          <p:cNvPr id="9" name="Immagine 8">
            <a:extLst>
              <a:ext uri="{FF2B5EF4-FFF2-40B4-BE49-F238E27FC236}">
                <a16:creationId xmlns:a16="http://schemas.microsoft.com/office/drawing/2014/main" id="{16B4E31F-E7BC-40AC-AC5D-A29C087D06A9}"/>
              </a:ext>
            </a:extLst>
          </p:cNvPr>
          <p:cNvPicPr>
            <a:picLocks noChangeAspect="1"/>
          </p:cNvPicPr>
          <p:nvPr/>
        </p:nvPicPr>
        <p:blipFill>
          <a:blip r:embed="rId8" cstate="hqprint">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rot="2395721">
            <a:off x="5329944" y="975817"/>
            <a:ext cx="770940" cy="835959"/>
          </a:xfrm>
          <a:prstGeom prst="rect">
            <a:avLst/>
          </a:prstGeom>
        </p:spPr>
      </p:pic>
      <p:pic>
        <p:nvPicPr>
          <p:cNvPr id="12" name="Immagine 11">
            <a:extLst>
              <a:ext uri="{FF2B5EF4-FFF2-40B4-BE49-F238E27FC236}">
                <a16:creationId xmlns:a16="http://schemas.microsoft.com/office/drawing/2014/main" id="{8077548E-A033-4F9F-AD68-81CB1CEE3F09}"/>
              </a:ext>
            </a:extLst>
          </p:cNvPr>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288764" y="1171082"/>
            <a:ext cx="1167330" cy="2334660"/>
          </a:xfrm>
          <a:prstGeom prst="rect">
            <a:avLst/>
          </a:prstGeom>
        </p:spPr>
      </p:pic>
      <p:pic>
        <p:nvPicPr>
          <p:cNvPr id="14" name="Immagine 13">
            <a:extLst>
              <a:ext uri="{FF2B5EF4-FFF2-40B4-BE49-F238E27FC236}">
                <a16:creationId xmlns:a16="http://schemas.microsoft.com/office/drawing/2014/main" id="{538CD914-EE71-4D3F-B187-42E8299A2C9E}"/>
              </a:ext>
            </a:extLst>
          </p:cNvPr>
          <p:cNvPicPr>
            <a:picLocks noChangeAspect="1"/>
          </p:cNvPicPr>
          <p:nvPr/>
        </p:nvPicPr>
        <p:blipFill>
          <a:blip r:embed="rId11" cstate="hqprint">
            <a:lum bright="70000" contrast="-70000"/>
            <a:extLst>
              <a:ext uri="{28A0092B-C50C-407E-A947-70E740481C1C}">
                <a14:useLocalDpi xmlns:a14="http://schemas.microsoft.com/office/drawing/2010/main" val="0"/>
              </a:ext>
            </a:extLst>
          </a:blip>
          <a:stretch>
            <a:fillRect/>
          </a:stretch>
        </p:blipFill>
        <p:spPr>
          <a:xfrm>
            <a:off x="1778573" y="1851689"/>
            <a:ext cx="1950241" cy="1090916"/>
          </a:xfrm>
          <a:prstGeom prst="rect">
            <a:avLst/>
          </a:prstGeom>
        </p:spPr>
      </p:pic>
      <p:pic>
        <p:nvPicPr>
          <p:cNvPr id="35" name="Immagine 34">
            <a:extLst>
              <a:ext uri="{FF2B5EF4-FFF2-40B4-BE49-F238E27FC236}">
                <a16:creationId xmlns:a16="http://schemas.microsoft.com/office/drawing/2014/main" id="{BC000C7A-7BC3-4C9C-AC0A-DC8A6AA4D1C8}"/>
              </a:ext>
            </a:extLst>
          </p:cNvPr>
          <p:cNvPicPr>
            <a:picLocks noChangeAspect="1"/>
          </p:cNvPicPr>
          <p:nvPr/>
        </p:nvPicPr>
        <p:blipFill>
          <a:blip r:embed="rId12" cstate="hqprint">
            <a:lum bright="70000" contrast="-70000"/>
            <a:extLst>
              <a:ext uri="{28A0092B-C50C-407E-A947-70E740481C1C}">
                <a14:useLocalDpi xmlns:a14="http://schemas.microsoft.com/office/drawing/2010/main" val="0"/>
              </a:ext>
            </a:extLst>
          </a:blip>
          <a:stretch>
            <a:fillRect/>
          </a:stretch>
        </p:blipFill>
        <p:spPr>
          <a:xfrm>
            <a:off x="4213711" y="1250758"/>
            <a:ext cx="1872288" cy="1771416"/>
          </a:xfrm>
          <a:prstGeom prst="rect">
            <a:avLst/>
          </a:prstGeom>
        </p:spPr>
      </p:pic>
      <p:pic>
        <p:nvPicPr>
          <p:cNvPr id="37" name="Immagine 36">
            <a:extLst>
              <a:ext uri="{FF2B5EF4-FFF2-40B4-BE49-F238E27FC236}">
                <a16:creationId xmlns:a16="http://schemas.microsoft.com/office/drawing/2014/main" id="{1E04F376-F4DE-4B6A-9F54-B74E81FB80D0}"/>
              </a:ext>
            </a:extLst>
          </p:cNvPr>
          <p:cNvPicPr>
            <a:picLocks noChangeAspect="1"/>
          </p:cNvPicPr>
          <p:nvPr/>
        </p:nvPicPr>
        <p:blipFill>
          <a:blip r:embed="rId13">
            <a:lum bright="70000" contrast="-70000"/>
            <a:extLst>
              <a:ext uri="{28A0092B-C50C-407E-A947-70E740481C1C}">
                <a14:useLocalDpi xmlns:a14="http://schemas.microsoft.com/office/drawing/2010/main" val="0"/>
              </a:ext>
            </a:extLst>
          </a:blip>
          <a:stretch>
            <a:fillRect/>
          </a:stretch>
        </p:blipFill>
        <p:spPr>
          <a:xfrm>
            <a:off x="87527" y="4513355"/>
            <a:ext cx="2322525" cy="2197396"/>
          </a:xfrm>
          <a:prstGeom prst="rect">
            <a:avLst/>
          </a:prstGeom>
        </p:spPr>
      </p:pic>
      <p:pic>
        <p:nvPicPr>
          <p:cNvPr id="16" name="Immagine 15">
            <a:extLst>
              <a:ext uri="{FF2B5EF4-FFF2-40B4-BE49-F238E27FC236}">
                <a16:creationId xmlns:a16="http://schemas.microsoft.com/office/drawing/2014/main" id="{09B39554-29B1-4631-8159-B8381D4EE09C}"/>
              </a:ext>
            </a:extLst>
          </p:cNvPr>
          <p:cNvPicPr>
            <a:picLocks noChangeAspect="1"/>
          </p:cNvPicPr>
          <p:nvPr/>
        </p:nvPicPr>
        <p:blipFill>
          <a:blip r:embed="rId14" cstate="hqprint">
            <a:extLst>
              <a:ext uri="{28A0092B-C50C-407E-A947-70E740481C1C}">
                <a14:useLocalDpi xmlns:a14="http://schemas.microsoft.com/office/drawing/2010/main" val="0"/>
              </a:ext>
            </a:extLst>
          </a:blip>
          <a:stretch>
            <a:fillRect/>
          </a:stretch>
        </p:blipFill>
        <p:spPr>
          <a:xfrm>
            <a:off x="665682" y="5474613"/>
            <a:ext cx="1166213" cy="1262667"/>
          </a:xfrm>
          <a:prstGeom prst="rect">
            <a:avLst/>
          </a:prstGeom>
        </p:spPr>
      </p:pic>
      <p:pic>
        <p:nvPicPr>
          <p:cNvPr id="19" name="Immagine 18">
            <a:extLst>
              <a:ext uri="{FF2B5EF4-FFF2-40B4-BE49-F238E27FC236}">
                <a16:creationId xmlns:a16="http://schemas.microsoft.com/office/drawing/2014/main" id="{DBFC32E7-87D1-476E-AA35-190D18D26A83}"/>
              </a:ext>
            </a:extLst>
          </p:cNvPr>
          <p:cNvPicPr>
            <a:picLocks noChangeAspect="1"/>
          </p:cNvPicPr>
          <p:nvPr/>
        </p:nvPicPr>
        <p:blipFill>
          <a:blip r:embed="rId15" cstate="hqprint">
            <a:extLst>
              <a:ext uri="{BEBA8EAE-BF5A-486C-A8C5-ECC9F3942E4B}">
                <a14:imgProps xmlns:a14="http://schemas.microsoft.com/office/drawing/2010/main">
                  <a14:imgLayer r:embed="rId16">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609486" y="4744257"/>
            <a:ext cx="1884973" cy="1884973"/>
          </a:xfrm>
          <a:prstGeom prst="rect">
            <a:avLst/>
          </a:prstGeom>
        </p:spPr>
      </p:pic>
      <p:pic>
        <p:nvPicPr>
          <p:cNvPr id="21" name="Immagine 20">
            <a:extLst>
              <a:ext uri="{FF2B5EF4-FFF2-40B4-BE49-F238E27FC236}">
                <a16:creationId xmlns:a16="http://schemas.microsoft.com/office/drawing/2014/main" id="{CD9EBFDF-139A-472F-B768-4EF063991318}"/>
              </a:ext>
            </a:extLst>
          </p:cNvPr>
          <p:cNvPicPr>
            <a:picLocks noChangeAspect="1"/>
          </p:cNvPicPr>
          <p:nvPr/>
        </p:nvPicPr>
        <p:blipFill>
          <a:blip r:embed="rId17" cstate="hqprint">
            <a:lum bright="70000" contrast="-70000"/>
            <a:extLst>
              <a:ext uri="{28A0092B-C50C-407E-A947-70E740481C1C}">
                <a14:useLocalDpi xmlns:a14="http://schemas.microsoft.com/office/drawing/2010/main" val="0"/>
              </a:ext>
            </a:extLst>
          </a:blip>
          <a:stretch>
            <a:fillRect/>
          </a:stretch>
        </p:blipFill>
        <p:spPr>
          <a:xfrm rot="2700000">
            <a:off x="4236098" y="5086779"/>
            <a:ext cx="719019" cy="1262668"/>
          </a:xfrm>
          <a:prstGeom prst="rect">
            <a:avLst/>
          </a:prstGeom>
        </p:spPr>
      </p:pic>
      <p:sp>
        <p:nvSpPr>
          <p:cNvPr id="42" name="Rettangolo arrotondato 31">
            <a:extLst>
              <a:ext uri="{FF2B5EF4-FFF2-40B4-BE49-F238E27FC236}">
                <a16:creationId xmlns:a16="http://schemas.microsoft.com/office/drawing/2014/main" id="{39EEE48F-AC7B-4987-A14A-DC9B2C5F1673}"/>
              </a:ext>
            </a:extLst>
          </p:cNvPr>
          <p:cNvSpPr/>
          <p:nvPr/>
        </p:nvSpPr>
        <p:spPr>
          <a:xfrm>
            <a:off x="1014134" y="2753044"/>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43" name="Rettangolo arrotondato 31">
            <a:extLst>
              <a:ext uri="{FF2B5EF4-FFF2-40B4-BE49-F238E27FC236}">
                <a16:creationId xmlns:a16="http://schemas.microsoft.com/office/drawing/2014/main" id="{54525E47-93BE-4BDF-813C-75F0CB24F5B9}"/>
              </a:ext>
            </a:extLst>
          </p:cNvPr>
          <p:cNvSpPr/>
          <p:nvPr/>
        </p:nvSpPr>
        <p:spPr>
          <a:xfrm>
            <a:off x="2861859" y="1253058"/>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sp>
        <p:nvSpPr>
          <p:cNvPr id="44" name="Rettangolo arrotondato 31">
            <a:extLst>
              <a:ext uri="{FF2B5EF4-FFF2-40B4-BE49-F238E27FC236}">
                <a16:creationId xmlns:a16="http://schemas.microsoft.com/office/drawing/2014/main" id="{2DEBD0AF-13F2-4DAD-A6A2-43AC6094700C}"/>
              </a:ext>
            </a:extLst>
          </p:cNvPr>
          <p:cNvSpPr/>
          <p:nvPr/>
        </p:nvSpPr>
        <p:spPr>
          <a:xfrm>
            <a:off x="4163304" y="2501835"/>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45" name="Rettangolo arrotondato 31">
            <a:extLst>
              <a:ext uri="{FF2B5EF4-FFF2-40B4-BE49-F238E27FC236}">
                <a16:creationId xmlns:a16="http://schemas.microsoft.com/office/drawing/2014/main" id="{BC9A2864-3E59-4E38-BBC0-20528A62D75E}"/>
              </a:ext>
            </a:extLst>
          </p:cNvPr>
          <p:cNvSpPr/>
          <p:nvPr/>
        </p:nvSpPr>
        <p:spPr>
          <a:xfrm>
            <a:off x="5705508" y="543631"/>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
        <p:nvSpPr>
          <p:cNvPr id="47" name="Rettangolo arrotondato 31">
            <a:extLst>
              <a:ext uri="{FF2B5EF4-FFF2-40B4-BE49-F238E27FC236}">
                <a16:creationId xmlns:a16="http://schemas.microsoft.com/office/drawing/2014/main" id="{93828336-4A4A-4FBA-832C-896CABB3A6DF}"/>
              </a:ext>
            </a:extLst>
          </p:cNvPr>
          <p:cNvSpPr/>
          <p:nvPr/>
        </p:nvSpPr>
        <p:spPr>
          <a:xfrm>
            <a:off x="5391525" y="3514614"/>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5</a:t>
            </a:r>
          </a:p>
        </p:txBody>
      </p:sp>
      <p:sp>
        <p:nvSpPr>
          <p:cNvPr id="49" name="Rettangolo arrotondato 31">
            <a:extLst>
              <a:ext uri="{FF2B5EF4-FFF2-40B4-BE49-F238E27FC236}">
                <a16:creationId xmlns:a16="http://schemas.microsoft.com/office/drawing/2014/main" id="{3F758D3F-147D-41C3-8E8B-439F85A2DB3B}"/>
              </a:ext>
            </a:extLst>
          </p:cNvPr>
          <p:cNvSpPr/>
          <p:nvPr/>
        </p:nvSpPr>
        <p:spPr>
          <a:xfrm>
            <a:off x="1699763" y="4655610"/>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6</a:t>
            </a:r>
          </a:p>
        </p:txBody>
      </p:sp>
      <p:sp>
        <p:nvSpPr>
          <p:cNvPr id="50" name="Rettangolo arrotondato 31">
            <a:extLst>
              <a:ext uri="{FF2B5EF4-FFF2-40B4-BE49-F238E27FC236}">
                <a16:creationId xmlns:a16="http://schemas.microsoft.com/office/drawing/2014/main" id="{B0402D12-8E3D-4B9F-A9AE-2DAFECB376F1}"/>
              </a:ext>
            </a:extLst>
          </p:cNvPr>
          <p:cNvSpPr/>
          <p:nvPr/>
        </p:nvSpPr>
        <p:spPr>
          <a:xfrm>
            <a:off x="5126797" y="4602714"/>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7</a:t>
            </a:r>
          </a:p>
        </p:txBody>
      </p:sp>
    </p:spTree>
    <p:extLst>
      <p:ext uri="{BB962C8B-B14F-4D97-AF65-F5344CB8AC3E}">
        <p14:creationId xmlns:p14="http://schemas.microsoft.com/office/powerpoint/2010/main" val="3179132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Elaborazione 42">
            <a:extLst>
              <a:ext uri="{FF2B5EF4-FFF2-40B4-BE49-F238E27FC236}">
                <a16:creationId xmlns:a16="http://schemas.microsoft.com/office/drawing/2014/main" id="{991A7272-F3AA-44D6-AA30-25F044F17B43}"/>
              </a:ext>
            </a:extLst>
          </p:cNvPr>
          <p:cNvSpPr/>
          <p:nvPr/>
        </p:nvSpPr>
        <p:spPr>
          <a:xfrm>
            <a:off x="3970332" y="5195719"/>
            <a:ext cx="8210550" cy="963899"/>
          </a:xfrm>
          <a:prstGeom prst="flowChartProcess">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Elaborazione 41">
            <a:extLst>
              <a:ext uri="{FF2B5EF4-FFF2-40B4-BE49-F238E27FC236}">
                <a16:creationId xmlns:a16="http://schemas.microsoft.com/office/drawing/2014/main" id="{7B8C4D67-9373-4F09-9A9F-EFCA3DAC5D68}"/>
              </a:ext>
            </a:extLst>
          </p:cNvPr>
          <p:cNvSpPr/>
          <p:nvPr/>
        </p:nvSpPr>
        <p:spPr>
          <a:xfrm>
            <a:off x="3970332" y="4231611"/>
            <a:ext cx="8210550" cy="963899"/>
          </a:xfrm>
          <a:prstGeom prst="flowChartProcess">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Elaborazione 29">
            <a:extLst>
              <a:ext uri="{FF2B5EF4-FFF2-40B4-BE49-F238E27FC236}">
                <a16:creationId xmlns:a16="http://schemas.microsoft.com/office/drawing/2014/main" id="{7C8054B2-35F8-468E-934D-14DFD7E71ADC}"/>
              </a:ext>
            </a:extLst>
          </p:cNvPr>
          <p:cNvSpPr/>
          <p:nvPr/>
        </p:nvSpPr>
        <p:spPr>
          <a:xfrm>
            <a:off x="3981450" y="2378751"/>
            <a:ext cx="8210550" cy="963899"/>
          </a:xfrm>
          <a:prstGeom prst="flowChartProcess">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Elaborazione 28">
            <a:extLst>
              <a:ext uri="{FF2B5EF4-FFF2-40B4-BE49-F238E27FC236}">
                <a16:creationId xmlns:a16="http://schemas.microsoft.com/office/drawing/2014/main" id="{13CB01B9-4911-4E4C-857C-E9CCA2A2DCA3}"/>
              </a:ext>
            </a:extLst>
          </p:cNvPr>
          <p:cNvSpPr/>
          <p:nvPr/>
        </p:nvSpPr>
        <p:spPr>
          <a:xfrm>
            <a:off x="3981450" y="1455010"/>
            <a:ext cx="8210550" cy="970462"/>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Elaborazione 38">
            <a:extLst>
              <a:ext uri="{FF2B5EF4-FFF2-40B4-BE49-F238E27FC236}">
                <a16:creationId xmlns:a16="http://schemas.microsoft.com/office/drawing/2014/main" id="{81DF519C-F6E8-401F-8B9E-9841F3011B71}"/>
              </a:ext>
            </a:extLst>
          </p:cNvPr>
          <p:cNvSpPr/>
          <p:nvPr/>
        </p:nvSpPr>
        <p:spPr>
          <a:xfrm>
            <a:off x="3981450" y="3304756"/>
            <a:ext cx="8210550" cy="963899"/>
          </a:xfrm>
          <a:prstGeom prst="flowChartProcess">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4</a:t>
            </a: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29304"/>
            <a:ext cx="11496675" cy="341313"/>
          </a:xfrm>
        </p:spPr>
        <p:txBody>
          <a:bodyPr anchor="ctr" anchorCtr="0">
            <a:noAutofit/>
          </a:bodyPr>
          <a:lstStyle/>
          <a:p>
            <a:r>
              <a:rPr lang="it-IT" sz="3200" dirty="0">
                <a:solidFill>
                  <a:schemeClr val="tx1"/>
                </a:solidFill>
                <a:latin typeface="Microsoft Yi Baiti" panose="03000500000000000000" pitchFamily="66" charset="0"/>
                <a:ea typeface="Microsoft Yi Baiti" panose="03000500000000000000" pitchFamily="66" charset="0"/>
              </a:rPr>
              <a:t>La sicurezza fisica a casa 2/3</a:t>
            </a:r>
          </a:p>
        </p:txBody>
      </p:sp>
      <p:sp>
        <p:nvSpPr>
          <p:cNvPr id="24" name="CasellaDiTesto 23">
            <a:extLst>
              <a:ext uri="{FF2B5EF4-FFF2-40B4-BE49-F238E27FC236}">
                <a16:creationId xmlns:a16="http://schemas.microsoft.com/office/drawing/2014/main" id="{3EB8EA8D-DF8C-4170-A276-9D05D5B576BC}"/>
              </a:ext>
            </a:extLst>
          </p:cNvPr>
          <p:cNvSpPr txBox="1"/>
          <p:nvPr/>
        </p:nvSpPr>
        <p:spPr>
          <a:xfrm>
            <a:off x="5857982" y="1460990"/>
            <a:ext cx="6147170" cy="923330"/>
          </a:xfrm>
          <a:prstGeom prst="rect">
            <a:avLst/>
          </a:prstGeom>
          <a:noFill/>
          <a:ln>
            <a:noFill/>
          </a:ln>
        </p:spPr>
        <p:txBody>
          <a:bodyPr wrap="square" rtlCol="0">
            <a:spAutoFit/>
          </a:bodyPr>
          <a:lstStyle/>
          <a:p>
            <a:pPr lvl="0">
              <a:lnSpc>
                <a:spcPct val="150000"/>
              </a:lnSpc>
            </a:pPr>
            <a:r>
              <a:rPr lang="it-IT" dirty="0">
                <a:solidFill>
                  <a:schemeClr val="tx2">
                    <a:lumMod val="75000"/>
                  </a:schemeClr>
                </a:solidFill>
              </a:rPr>
              <a:t>prendere le stesse precauzioni </a:t>
            </a:r>
            <a:r>
              <a:rPr lang="it-IT" dirty="0" smtClean="0">
                <a:solidFill>
                  <a:schemeClr val="tx2">
                    <a:lumMod val="75000"/>
                  </a:schemeClr>
                </a:solidFill>
              </a:rPr>
              <a:t>che </a:t>
            </a:r>
            <a:r>
              <a:rPr lang="it-IT" dirty="0">
                <a:solidFill>
                  <a:schemeClr val="tx2">
                    <a:lumMod val="75000"/>
                  </a:schemeClr>
                </a:solidFill>
              </a:rPr>
              <a:t>usiamo sul luogo di lavoro;</a:t>
            </a:r>
          </a:p>
        </p:txBody>
      </p:sp>
      <p:sp>
        <p:nvSpPr>
          <p:cNvPr id="25" name="CasellaDiTesto 24">
            <a:extLst>
              <a:ext uri="{FF2B5EF4-FFF2-40B4-BE49-F238E27FC236}">
                <a16:creationId xmlns:a16="http://schemas.microsoft.com/office/drawing/2014/main" id="{3228FBD9-6C23-4DA2-B4F2-D0A5FE89E812}"/>
              </a:ext>
            </a:extLst>
          </p:cNvPr>
          <p:cNvSpPr txBox="1"/>
          <p:nvPr/>
        </p:nvSpPr>
        <p:spPr>
          <a:xfrm>
            <a:off x="6767430" y="762258"/>
            <a:ext cx="3882295" cy="400110"/>
          </a:xfrm>
          <a:prstGeom prst="rect">
            <a:avLst/>
          </a:prstGeom>
          <a:noFill/>
        </p:spPr>
        <p:txBody>
          <a:bodyPr wrap="square" rtlCol="0">
            <a:spAutoFit/>
          </a:bodyPr>
          <a:lstStyle/>
          <a:p>
            <a:pPr lvl="0">
              <a:spcBef>
                <a:spcPts val="1000"/>
              </a:spcBef>
              <a:defRPr/>
            </a:pPr>
            <a:r>
              <a:rPr lang="it-IT" sz="2000" b="1" dirty="0">
                <a:latin typeface="Tempus Sans ITC" panose="04020404030D07020202" pitchFamily="82" charset="0"/>
                <a:cs typeface="Gisha" panose="020B0502040204020203" pitchFamily="34" charset="-79"/>
              </a:rPr>
              <a:t>Protezione dei dati in casa:</a:t>
            </a:r>
          </a:p>
        </p:txBody>
      </p:sp>
      <p:sp>
        <p:nvSpPr>
          <p:cNvPr id="26" name="Goccia 25">
            <a:extLst>
              <a:ext uri="{FF2B5EF4-FFF2-40B4-BE49-F238E27FC236}">
                <a16:creationId xmlns:a16="http://schemas.microsoft.com/office/drawing/2014/main" id="{CAACC758-F1BB-41E1-A77A-2FC8748E68BC}"/>
              </a:ext>
            </a:extLst>
          </p:cNvPr>
          <p:cNvSpPr/>
          <p:nvPr/>
        </p:nvSpPr>
        <p:spPr>
          <a:xfrm rot="2700000">
            <a:off x="4756097" y="1512613"/>
            <a:ext cx="886442" cy="865462"/>
          </a:xfrm>
          <a:prstGeom prst="teardrop">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5" name="CasellaDiTesto 4">
            <a:extLst>
              <a:ext uri="{FF2B5EF4-FFF2-40B4-BE49-F238E27FC236}">
                <a16:creationId xmlns:a16="http://schemas.microsoft.com/office/drawing/2014/main" id="{4F03E267-78D8-4FDC-B980-AF491ADBC503}"/>
              </a:ext>
            </a:extLst>
          </p:cNvPr>
          <p:cNvSpPr txBox="1"/>
          <p:nvPr/>
        </p:nvSpPr>
        <p:spPr>
          <a:xfrm>
            <a:off x="5012923" y="1738377"/>
            <a:ext cx="441146" cy="369332"/>
          </a:xfrm>
          <a:prstGeom prst="rect">
            <a:avLst/>
          </a:prstGeom>
          <a:noFill/>
        </p:spPr>
        <p:txBody>
          <a:bodyPr wrap="none" rtlCol="0">
            <a:spAutoFit/>
          </a:bodyPr>
          <a:lstStyle/>
          <a:p>
            <a:r>
              <a:rPr lang="it-IT" b="1" dirty="0"/>
              <a:t>01</a:t>
            </a:r>
          </a:p>
        </p:txBody>
      </p:sp>
      <p:sp>
        <p:nvSpPr>
          <p:cNvPr id="28" name="CasellaDiTesto 27">
            <a:extLst>
              <a:ext uri="{FF2B5EF4-FFF2-40B4-BE49-F238E27FC236}">
                <a16:creationId xmlns:a16="http://schemas.microsoft.com/office/drawing/2014/main" id="{FEF8E2AC-7B3C-440B-B78F-4C1DB6890EAF}"/>
              </a:ext>
            </a:extLst>
          </p:cNvPr>
          <p:cNvSpPr txBox="1"/>
          <p:nvPr/>
        </p:nvSpPr>
        <p:spPr>
          <a:xfrm>
            <a:off x="5883792" y="2413864"/>
            <a:ext cx="6147170" cy="923330"/>
          </a:xfrm>
          <a:prstGeom prst="rect">
            <a:avLst/>
          </a:prstGeom>
          <a:noFill/>
        </p:spPr>
        <p:txBody>
          <a:bodyPr wrap="square" rtlCol="0">
            <a:spAutoFit/>
          </a:bodyPr>
          <a:lstStyle/>
          <a:p>
            <a:pPr lvl="0">
              <a:lnSpc>
                <a:spcPct val="150000"/>
              </a:lnSpc>
            </a:pPr>
            <a:r>
              <a:rPr lang="it-IT" dirty="0">
                <a:solidFill>
                  <a:schemeClr val="tx2">
                    <a:lumMod val="75000"/>
                  </a:schemeClr>
                </a:solidFill>
              </a:rPr>
              <a:t>usare una </a:t>
            </a:r>
            <a:r>
              <a:rPr lang="it-IT" dirty="0" smtClean="0">
                <a:solidFill>
                  <a:schemeClr val="tx2">
                    <a:lumMod val="75000"/>
                  </a:schemeClr>
                </a:solidFill>
              </a:rPr>
              <a:t>password </a:t>
            </a:r>
            <a:r>
              <a:rPr lang="it-IT" dirty="0">
                <a:solidFill>
                  <a:schemeClr val="tx2">
                    <a:lumMod val="75000"/>
                  </a:schemeClr>
                </a:solidFill>
              </a:rPr>
              <a:t>che non sia scritta in luoghi facilmente accessibili;</a:t>
            </a:r>
          </a:p>
        </p:txBody>
      </p:sp>
      <p:sp>
        <p:nvSpPr>
          <p:cNvPr id="32" name="Goccia 31">
            <a:extLst>
              <a:ext uri="{FF2B5EF4-FFF2-40B4-BE49-F238E27FC236}">
                <a16:creationId xmlns:a16="http://schemas.microsoft.com/office/drawing/2014/main" id="{82009CDE-E001-48ED-ABC6-0C88C46E8072}"/>
              </a:ext>
            </a:extLst>
          </p:cNvPr>
          <p:cNvSpPr/>
          <p:nvPr/>
        </p:nvSpPr>
        <p:spPr>
          <a:xfrm rot="2700000">
            <a:off x="4770378" y="2407600"/>
            <a:ext cx="886442" cy="865462"/>
          </a:xfrm>
          <a:prstGeom prst="teardrop">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33" name="CasellaDiTesto 32">
            <a:extLst>
              <a:ext uri="{FF2B5EF4-FFF2-40B4-BE49-F238E27FC236}">
                <a16:creationId xmlns:a16="http://schemas.microsoft.com/office/drawing/2014/main" id="{BB2FBD3C-A2FF-41DF-BA66-A01CDC2373A3}"/>
              </a:ext>
            </a:extLst>
          </p:cNvPr>
          <p:cNvSpPr txBox="1"/>
          <p:nvPr/>
        </p:nvSpPr>
        <p:spPr>
          <a:xfrm>
            <a:off x="5027724" y="2634476"/>
            <a:ext cx="444352" cy="369332"/>
          </a:xfrm>
          <a:prstGeom prst="rect">
            <a:avLst/>
          </a:prstGeom>
          <a:noFill/>
        </p:spPr>
        <p:txBody>
          <a:bodyPr wrap="none" rtlCol="0">
            <a:spAutoFit/>
          </a:bodyPr>
          <a:lstStyle/>
          <a:p>
            <a:r>
              <a:rPr lang="it-IT" b="1" dirty="0"/>
              <a:t>02</a:t>
            </a:r>
          </a:p>
        </p:txBody>
      </p:sp>
      <p:sp>
        <p:nvSpPr>
          <p:cNvPr id="34" name="Goccia 33">
            <a:extLst>
              <a:ext uri="{FF2B5EF4-FFF2-40B4-BE49-F238E27FC236}">
                <a16:creationId xmlns:a16="http://schemas.microsoft.com/office/drawing/2014/main" id="{7F480DCC-4937-40D8-8024-28BADE538C7B}"/>
              </a:ext>
            </a:extLst>
          </p:cNvPr>
          <p:cNvSpPr/>
          <p:nvPr/>
        </p:nvSpPr>
        <p:spPr>
          <a:xfrm rot="2700000">
            <a:off x="4770379" y="3332596"/>
            <a:ext cx="886442" cy="865462"/>
          </a:xfrm>
          <a:prstGeom prst="teardrop">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35" name="CasellaDiTesto 34">
            <a:extLst>
              <a:ext uri="{FF2B5EF4-FFF2-40B4-BE49-F238E27FC236}">
                <a16:creationId xmlns:a16="http://schemas.microsoft.com/office/drawing/2014/main" id="{BFB4ED59-9EED-43BE-918C-0094623615A2}"/>
              </a:ext>
            </a:extLst>
          </p:cNvPr>
          <p:cNvSpPr txBox="1"/>
          <p:nvPr/>
        </p:nvSpPr>
        <p:spPr>
          <a:xfrm>
            <a:off x="5000540" y="3589666"/>
            <a:ext cx="444352" cy="369332"/>
          </a:xfrm>
          <a:prstGeom prst="rect">
            <a:avLst/>
          </a:prstGeom>
          <a:noFill/>
        </p:spPr>
        <p:txBody>
          <a:bodyPr wrap="none" rtlCol="0">
            <a:spAutoFit/>
          </a:bodyPr>
          <a:lstStyle/>
          <a:p>
            <a:r>
              <a:rPr lang="it-IT" b="1" dirty="0"/>
              <a:t>03</a:t>
            </a:r>
          </a:p>
        </p:txBody>
      </p:sp>
      <p:sp>
        <p:nvSpPr>
          <p:cNvPr id="36" name="CasellaDiTesto 35">
            <a:extLst>
              <a:ext uri="{FF2B5EF4-FFF2-40B4-BE49-F238E27FC236}">
                <a16:creationId xmlns:a16="http://schemas.microsoft.com/office/drawing/2014/main" id="{0B08ECD6-0F0A-4518-BAB0-BA8970884835}"/>
              </a:ext>
            </a:extLst>
          </p:cNvPr>
          <p:cNvSpPr txBox="1"/>
          <p:nvPr/>
        </p:nvSpPr>
        <p:spPr>
          <a:xfrm>
            <a:off x="5857982" y="3261303"/>
            <a:ext cx="6147170" cy="923330"/>
          </a:xfrm>
          <a:prstGeom prst="rect">
            <a:avLst/>
          </a:prstGeom>
          <a:noFill/>
        </p:spPr>
        <p:txBody>
          <a:bodyPr wrap="square" rtlCol="0">
            <a:spAutoFit/>
          </a:bodyPr>
          <a:lstStyle/>
          <a:p>
            <a:pPr lvl="0">
              <a:lnSpc>
                <a:spcPct val="150000"/>
              </a:lnSpc>
            </a:pPr>
            <a:r>
              <a:rPr lang="it-IT" dirty="0" smtClean="0">
                <a:solidFill>
                  <a:schemeClr val="tx2">
                    <a:lumMod val="75000"/>
                  </a:schemeClr>
                </a:solidFill>
              </a:rPr>
              <a:t>impostare </a:t>
            </a:r>
            <a:r>
              <a:rPr lang="it-IT" dirty="0">
                <a:solidFill>
                  <a:schemeClr val="tx2">
                    <a:lumMod val="75000"/>
                  </a:schemeClr>
                </a:solidFill>
              </a:rPr>
              <a:t>un blocco dopo un intervallo di inattività del </a:t>
            </a:r>
            <a:r>
              <a:rPr lang="it-IT" dirty="0" smtClean="0">
                <a:solidFill>
                  <a:schemeClr val="tx2">
                    <a:lumMod val="75000"/>
                  </a:schemeClr>
                </a:solidFill>
              </a:rPr>
              <a:t>dispositivo;</a:t>
            </a:r>
            <a:endParaRPr lang="it-IT" dirty="0">
              <a:solidFill>
                <a:schemeClr val="tx2">
                  <a:lumMod val="75000"/>
                </a:schemeClr>
              </a:solidFill>
            </a:endParaRPr>
          </a:p>
        </p:txBody>
      </p:sp>
      <p:sp>
        <p:nvSpPr>
          <p:cNvPr id="4" name="Dati memorizzati 3">
            <a:extLst>
              <a:ext uri="{FF2B5EF4-FFF2-40B4-BE49-F238E27FC236}">
                <a16:creationId xmlns:a16="http://schemas.microsoft.com/office/drawing/2014/main" id="{A323F6F1-2450-45C6-9371-19A2AE8D7880}"/>
              </a:ext>
            </a:extLst>
          </p:cNvPr>
          <p:cNvSpPr/>
          <p:nvPr/>
        </p:nvSpPr>
        <p:spPr>
          <a:xfrm>
            <a:off x="-1097280" y="455930"/>
            <a:ext cx="6521852" cy="6402070"/>
          </a:xfrm>
          <a:prstGeom prst="flowChartOnlineStorage">
            <a:avLst/>
          </a:prstGeom>
          <a:blipFill>
            <a:blip r:embed="rId3"/>
            <a:stretch>
              <a:fillRect l="16732" t="209" r="-2970" b="-22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7" name="Rettangolo 26">
            <a:extLst>
              <a:ext uri="{FF2B5EF4-FFF2-40B4-BE49-F238E27FC236}">
                <a16:creationId xmlns:a16="http://schemas.microsoft.com/office/drawing/2014/main" id="{44ADC6B7-EE1E-4C66-8F14-10F6285C54C5}"/>
              </a:ext>
            </a:extLst>
          </p:cNvPr>
          <p:cNvSpPr/>
          <p:nvPr/>
        </p:nvSpPr>
        <p:spPr>
          <a:xfrm>
            <a:off x="-2141924" y="-6699"/>
            <a:ext cx="2141924" cy="4084024"/>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1" dirty="0">
                <a:solidFill>
                  <a:schemeClr val="bg2">
                    <a:lumMod val="75000"/>
                  </a:schemeClr>
                </a:solidFill>
              </a:rPr>
              <a:t>Note sviluppo:</a:t>
            </a:r>
          </a:p>
          <a:p>
            <a:r>
              <a:rPr lang="it-IT" sz="1600" dirty="0">
                <a:solidFill>
                  <a:schemeClr val="bg2">
                    <a:lumMod val="75000"/>
                  </a:schemeClr>
                </a:solidFill>
                <a:hlinkClick r:id="rId4"/>
              </a:rPr>
              <a:t>https://pixabay.com/it/le-mani-casa-protezione-proteggere-1176674/</a:t>
            </a:r>
            <a:endParaRPr lang="it-IT" sz="1600" dirty="0">
              <a:solidFill>
                <a:schemeClr val="bg2">
                  <a:lumMod val="75000"/>
                </a:schemeClr>
              </a:solidFill>
            </a:endParaRPr>
          </a:p>
          <a:p>
            <a:endParaRPr lang="it-IT" sz="1600" dirty="0">
              <a:solidFill>
                <a:schemeClr val="bg2">
                  <a:lumMod val="75000"/>
                </a:schemeClr>
              </a:solidFill>
            </a:endParaRPr>
          </a:p>
        </p:txBody>
      </p:sp>
      <p:sp>
        <p:nvSpPr>
          <p:cNvPr id="37" name="Goccia 36">
            <a:extLst>
              <a:ext uri="{FF2B5EF4-FFF2-40B4-BE49-F238E27FC236}">
                <a16:creationId xmlns:a16="http://schemas.microsoft.com/office/drawing/2014/main" id="{907268FB-E233-4BA3-BF92-5621116828A8}"/>
              </a:ext>
            </a:extLst>
          </p:cNvPr>
          <p:cNvSpPr/>
          <p:nvPr/>
        </p:nvSpPr>
        <p:spPr>
          <a:xfrm rot="2700000">
            <a:off x="4821179" y="4252878"/>
            <a:ext cx="886442" cy="865462"/>
          </a:xfrm>
          <a:prstGeom prst="teardrop">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40" name="CasellaDiTesto 39">
            <a:extLst>
              <a:ext uri="{FF2B5EF4-FFF2-40B4-BE49-F238E27FC236}">
                <a16:creationId xmlns:a16="http://schemas.microsoft.com/office/drawing/2014/main" id="{3484D9F8-8B5E-46C7-A6ED-FC196C5F76BF}"/>
              </a:ext>
            </a:extLst>
          </p:cNvPr>
          <p:cNvSpPr txBox="1"/>
          <p:nvPr/>
        </p:nvSpPr>
        <p:spPr>
          <a:xfrm>
            <a:off x="5051340" y="4509948"/>
            <a:ext cx="444352" cy="369332"/>
          </a:xfrm>
          <a:prstGeom prst="rect">
            <a:avLst/>
          </a:prstGeom>
          <a:noFill/>
        </p:spPr>
        <p:txBody>
          <a:bodyPr wrap="none" rtlCol="0">
            <a:spAutoFit/>
          </a:bodyPr>
          <a:lstStyle/>
          <a:p>
            <a:r>
              <a:rPr lang="it-IT" b="1" dirty="0"/>
              <a:t>04</a:t>
            </a:r>
          </a:p>
        </p:txBody>
      </p:sp>
      <p:sp>
        <p:nvSpPr>
          <p:cNvPr id="41" name="CasellaDiTesto 40">
            <a:extLst>
              <a:ext uri="{FF2B5EF4-FFF2-40B4-BE49-F238E27FC236}">
                <a16:creationId xmlns:a16="http://schemas.microsoft.com/office/drawing/2014/main" id="{B8D74A87-29BB-4BF3-A6D1-EC9CA42B7678}"/>
              </a:ext>
            </a:extLst>
          </p:cNvPr>
          <p:cNvSpPr txBox="1"/>
          <p:nvPr/>
        </p:nvSpPr>
        <p:spPr>
          <a:xfrm>
            <a:off x="5870887" y="4352878"/>
            <a:ext cx="6147170" cy="870688"/>
          </a:xfrm>
          <a:prstGeom prst="rect">
            <a:avLst/>
          </a:prstGeom>
          <a:noFill/>
        </p:spPr>
        <p:txBody>
          <a:bodyPr wrap="square" rtlCol="0">
            <a:spAutoFit/>
          </a:bodyPr>
          <a:lstStyle/>
          <a:p>
            <a:pPr lvl="0">
              <a:lnSpc>
                <a:spcPct val="150000"/>
              </a:lnSpc>
            </a:pPr>
            <a:r>
              <a:rPr lang="it-IT" dirty="0">
                <a:solidFill>
                  <a:schemeClr val="tx2">
                    <a:lumMod val="75000"/>
                  </a:schemeClr>
                </a:solidFill>
              </a:rPr>
              <a:t>creare account diversi per ogni utente autorizzato all'accesso;</a:t>
            </a:r>
          </a:p>
        </p:txBody>
      </p:sp>
      <p:sp>
        <p:nvSpPr>
          <p:cNvPr id="45" name="Rettangolo arrotondato 31">
            <a:extLst>
              <a:ext uri="{FF2B5EF4-FFF2-40B4-BE49-F238E27FC236}">
                <a16:creationId xmlns:a16="http://schemas.microsoft.com/office/drawing/2014/main" id="{AA77EA55-7630-46C3-BDCC-D907E83166EB}"/>
              </a:ext>
            </a:extLst>
          </p:cNvPr>
          <p:cNvSpPr/>
          <p:nvPr/>
        </p:nvSpPr>
        <p:spPr>
          <a:xfrm>
            <a:off x="4200468" y="1706518"/>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sp>
        <p:nvSpPr>
          <p:cNvPr id="46" name="Rettangolo arrotondato 31">
            <a:extLst>
              <a:ext uri="{FF2B5EF4-FFF2-40B4-BE49-F238E27FC236}">
                <a16:creationId xmlns:a16="http://schemas.microsoft.com/office/drawing/2014/main" id="{093B805B-D954-4567-A74D-514E3A12BF58}"/>
              </a:ext>
            </a:extLst>
          </p:cNvPr>
          <p:cNvSpPr/>
          <p:nvPr/>
        </p:nvSpPr>
        <p:spPr>
          <a:xfrm>
            <a:off x="4191626" y="2630193"/>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47" name="Rettangolo arrotondato 31">
            <a:extLst>
              <a:ext uri="{FF2B5EF4-FFF2-40B4-BE49-F238E27FC236}">
                <a16:creationId xmlns:a16="http://schemas.microsoft.com/office/drawing/2014/main" id="{DD92531F-CADF-4DCA-B9FC-622525A79BEF}"/>
              </a:ext>
            </a:extLst>
          </p:cNvPr>
          <p:cNvSpPr/>
          <p:nvPr/>
        </p:nvSpPr>
        <p:spPr>
          <a:xfrm>
            <a:off x="4206760" y="3446164"/>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
        <p:nvSpPr>
          <p:cNvPr id="49" name="Rettangolo arrotondato 31">
            <a:extLst>
              <a:ext uri="{FF2B5EF4-FFF2-40B4-BE49-F238E27FC236}">
                <a16:creationId xmlns:a16="http://schemas.microsoft.com/office/drawing/2014/main" id="{AD361DE8-7EDB-489A-A871-5CA70988B1D9}"/>
              </a:ext>
            </a:extLst>
          </p:cNvPr>
          <p:cNvSpPr/>
          <p:nvPr/>
        </p:nvSpPr>
        <p:spPr>
          <a:xfrm>
            <a:off x="4206760" y="446925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5</a:t>
            </a:r>
          </a:p>
        </p:txBody>
      </p:sp>
      <p:sp>
        <p:nvSpPr>
          <p:cNvPr id="38" name="Rettangolo arrotondato 31">
            <a:extLst>
              <a:ext uri="{FF2B5EF4-FFF2-40B4-BE49-F238E27FC236}">
                <a16:creationId xmlns:a16="http://schemas.microsoft.com/office/drawing/2014/main" id="{67020E19-1CD5-4E5D-AF66-20DD83BFD8AF}"/>
              </a:ext>
            </a:extLst>
          </p:cNvPr>
          <p:cNvSpPr/>
          <p:nvPr/>
        </p:nvSpPr>
        <p:spPr>
          <a:xfrm>
            <a:off x="6096000" y="620436"/>
            <a:ext cx="377285" cy="4288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44" name="Goccia 43">
            <a:extLst>
              <a:ext uri="{FF2B5EF4-FFF2-40B4-BE49-F238E27FC236}">
                <a16:creationId xmlns:a16="http://schemas.microsoft.com/office/drawing/2014/main" id="{FAFA779E-7DFC-445C-9E96-08B167804E45}"/>
              </a:ext>
            </a:extLst>
          </p:cNvPr>
          <p:cNvSpPr/>
          <p:nvPr/>
        </p:nvSpPr>
        <p:spPr>
          <a:xfrm rot="2700000">
            <a:off x="4813159" y="5223424"/>
            <a:ext cx="886442" cy="865462"/>
          </a:xfrm>
          <a:prstGeom prst="teardrop">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50" name="CasellaDiTesto 49">
            <a:extLst>
              <a:ext uri="{FF2B5EF4-FFF2-40B4-BE49-F238E27FC236}">
                <a16:creationId xmlns:a16="http://schemas.microsoft.com/office/drawing/2014/main" id="{36CFF5C7-8F5C-4E5A-B7FC-6ADFC10A8CCD}"/>
              </a:ext>
            </a:extLst>
          </p:cNvPr>
          <p:cNvSpPr txBox="1"/>
          <p:nvPr/>
        </p:nvSpPr>
        <p:spPr>
          <a:xfrm>
            <a:off x="5043320" y="5480494"/>
            <a:ext cx="444352" cy="369332"/>
          </a:xfrm>
          <a:prstGeom prst="rect">
            <a:avLst/>
          </a:prstGeom>
          <a:noFill/>
        </p:spPr>
        <p:txBody>
          <a:bodyPr wrap="none" rtlCol="0">
            <a:spAutoFit/>
          </a:bodyPr>
          <a:lstStyle/>
          <a:p>
            <a:r>
              <a:rPr lang="it-IT" b="1" dirty="0"/>
              <a:t>05</a:t>
            </a:r>
          </a:p>
        </p:txBody>
      </p:sp>
      <p:sp>
        <p:nvSpPr>
          <p:cNvPr id="51" name="CasellaDiTesto 50">
            <a:extLst>
              <a:ext uri="{FF2B5EF4-FFF2-40B4-BE49-F238E27FC236}">
                <a16:creationId xmlns:a16="http://schemas.microsoft.com/office/drawing/2014/main" id="{64F39362-2E68-4203-A819-7CDF042CC2AD}"/>
              </a:ext>
            </a:extLst>
          </p:cNvPr>
          <p:cNvSpPr txBox="1"/>
          <p:nvPr/>
        </p:nvSpPr>
        <p:spPr>
          <a:xfrm>
            <a:off x="5883792" y="5251419"/>
            <a:ext cx="6147170" cy="507831"/>
          </a:xfrm>
          <a:prstGeom prst="rect">
            <a:avLst/>
          </a:prstGeom>
          <a:noFill/>
        </p:spPr>
        <p:txBody>
          <a:bodyPr wrap="square" rtlCol="0">
            <a:spAutoFit/>
          </a:bodyPr>
          <a:lstStyle/>
          <a:p>
            <a:pPr lvl="0">
              <a:lnSpc>
                <a:spcPct val="150000"/>
              </a:lnSpc>
            </a:pPr>
            <a:r>
              <a:rPr lang="it-IT" dirty="0">
                <a:solidFill>
                  <a:schemeClr val="tx2">
                    <a:lumMod val="75000"/>
                  </a:schemeClr>
                </a:solidFill>
              </a:rPr>
              <a:t>creare un account master </a:t>
            </a:r>
            <a:r>
              <a:rPr lang="it-IT" dirty="0" smtClean="0">
                <a:solidFill>
                  <a:schemeClr val="tx2">
                    <a:lumMod val="75000"/>
                  </a:schemeClr>
                </a:solidFill>
              </a:rPr>
              <a:t>per </a:t>
            </a:r>
            <a:r>
              <a:rPr lang="it-IT" dirty="0">
                <a:solidFill>
                  <a:schemeClr val="tx2">
                    <a:lumMod val="75000"/>
                  </a:schemeClr>
                </a:solidFill>
              </a:rPr>
              <a:t>gestire tutti i vari profili.</a:t>
            </a:r>
          </a:p>
        </p:txBody>
      </p:sp>
      <p:sp>
        <p:nvSpPr>
          <p:cNvPr id="52" name="Rettangolo arrotondato 31">
            <a:extLst>
              <a:ext uri="{FF2B5EF4-FFF2-40B4-BE49-F238E27FC236}">
                <a16:creationId xmlns:a16="http://schemas.microsoft.com/office/drawing/2014/main" id="{E94C9D10-987B-4C84-BE7E-EBCA8A94E763}"/>
              </a:ext>
            </a:extLst>
          </p:cNvPr>
          <p:cNvSpPr/>
          <p:nvPr/>
        </p:nvSpPr>
        <p:spPr>
          <a:xfrm>
            <a:off x="4238014" y="5470395"/>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6</a:t>
            </a:r>
          </a:p>
        </p:txBody>
      </p:sp>
    </p:spTree>
    <p:extLst>
      <p:ext uri="{BB962C8B-B14F-4D97-AF65-F5344CB8AC3E}">
        <p14:creationId xmlns:p14="http://schemas.microsoft.com/office/powerpoint/2010/main" val="3432037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Elaborazione 29">
            <a:extLst>
              <a:ext uri="{FF2B5EF4-FFF2-40B4-BE49-F238E27FC236}">
                <a16:creationId xmlns:a16="http://schemas.microsoft.com/office/drawing/2014/main" id="{8AA135C1-60F5-41E3-BC26-F98C1F4A1A9A}"/>
              </a:ext>
            </a:extLst>
          </p:cNvPr>
          <p:cNvSpPr/>
          <p:nvPr/>
        </p:nvSpPr>
        <p:spPr>
          <a:xfrm>
            <a:off x="-5070" y="3379500"/>
            <a:ext cx="8816196" cy="3485202"/>
          </a:xfrm>
          <a:prstGeom prst="flowChartProcess">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4" name="Elaborazione 13">
            <a:extLst>
              <a:ext uri="{FF2B5EF4-FFF2-40B4-BE49-F238E27FC236}">
                <a16:creationId xmlns:a16="http://schemas.microsoft.com/office/drawing/2014/main" id="{D196522F-FD5B-4D98-8E11-918D3F154707}"/>
              </a:ext>
            </a:extLst>
          </p:cNvPr>
          <p:cNvSpPr/>
          <p:nvPr/>
        </p:nvSpPr>
        <p:spPr>
          <a:xfrm>
            <a:off x="0" y="536106"/>
            <a:ext cx="8212347" cy="3485202"/>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rPr>
              <a:t>5</a:t>
            </a: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55123" y="6051"/>
            <a:ext cx="11496675" cy="341313"/>
          </a:xfrm>
        </p:spPr>
        <p:txBody>
          <a:bodyPr anchor="ctr" anchorCtr="0">
            <a:noAutofit/>
          </a:bodyPr>
          <a:lstStyle/>
          <a:p>
            <a:r>
              <a:rPr lang="it-IT" sz="3200" dirty="0">
                <a:solidFill>
                  <a:schemeClr val="tx1"/>
                </a:solidFill>
                <a:latin typeface="Microsoft Yi Baiti" panose="03000500000000000000" pitchFamily="66" charset="0"/>
                <a:ea typeface="Microsoft Yi Baiti" panose="03000500000000000000" pitchFamily="66" charset="0"/>
              </a:rPr>
              <a:t>La sicurezza fisica a casa 3/3</a:t>
            </a:r>
          </a:p>
        </p:txBody>
      </p:sp>
      <p:sp>
        <p:nvSpPr>
          <p:cNvPr id="13" name="Documento 12">
            <a:extLst>
              <a:ext uri="{FF2B5EF4-FFF2-40B4-BE49-F238E27FC236}">
                <a16:creationId xmlns:a16="http://schemas.microsoft.com/office/drawing/2014/main" id="{E9347E24-CD42-4187-AF4B-B26BC004BD7E}"/>
              </a:ext>
            </a:extLst>
          </p:cNvPr>
          <p:cNvSpPr>
            <a:spLocks/>
          </p:cNvSpPr>
          <p:nvPr/>
        </p:nvSpPr>
        <p:spPr>
          <a:xfrm rot="5400000">
            <a:off x="6773159" y="1445864"/>
            <a:ext cx="6388453" cy="4449228"/>
          </a:xfrm>
          <a:prstGeom prst="flowChartDocument">
            <a:avLst/>
          </a:prstGeom>
          <a:blipFill dpi="0" rotWithShape="0">
            <a:blip r:embed="rId3">
              <a:alphaModFix amt="99000"/>
            </a:blip>
            <a:srcRect/>
            <a:stretch>
              <a:fillRect l="-960" r="-37548" b="-4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7" name="Rettangolo 16">
            <a:extLst>
              <a:ext uri="{FF2B5EF4-FFF2-40B4-BE49-F238E27FC236}">
                <a16:creationId xmlns:a16="http://schemas.microsoft.com/office/drawing/2014/main" id="{ACAA8D01-21AE-4135-8469-791D7CBC3AD4}"/>
              </a:ext>
            </a:extLst>
          </p:cNvPr>
          <p:cNvSpPr/>
          <p:nvPr/>
        </p:nvSpPr>
        <p:spPr>
          <a:xfrm>
            <a:off x="213215" y="1108406"/>
            <a:ext cx="7289065" cy="1286186"/>
          </a:xfrm>
          <a:prstGeom prst="rect">
            <a:avLst/>
          </a:prstGeom>
        </p:spPr>
        <p:txBody>
          <a:bodyPr wrap="square">
            <a:spAutoFit/>
          </a:bodyPr>
          <a:lstStyle/>
          <a:p>
            <a:pPr lvl="0">
              <a:lnSpc>
                <a:spcPct val="150000"/>
              </a:lnSpc>
            </a:pPr>
            <a:r>
              <a:rPr lang="it-IT" dirty="0">
                <a:solidFill>
                  <a:srgbClr val="EBEBEB">
                    <a:lumMod val="75000"/>
                  </a:srgbClr>
                </a:solidFill>
              </a:rPr>
              <a:t>In caso di condivisione della rete con soggetti terzi, creare una doppia rete Wi-Fi: </a:t>
            </a:r>
          </a:p>
          <a:p>
            <a:pPr lvl="0">
              <a:lnSpc>
                <a:spcPct val="150000"/>
              </a:lnSpc>
            </a:pPr>
            <a:endParaRPr lang="it-IT" dirty="0">
              <a:solidFill>
                <a:srgbClr val="EBEBEB">
                  <a:lumMod val="75000"/>
                </a:srgbClr>
              </a:solidFill>
            </a:endParaRPr>
          </a:p>
        </p:txBody>
      </p:sp>
      <p:sp>
        <p:nvSpPr>
          <p:cNvPr id="4" name="Rettangolo 3">
            <a:extLst>
              <a:ext uri="{FF2B5EF4-FFF2-40B4-BE49-F238E27FC236}">
                <a16:creationId xmlns:a16="http://schemas.microsoft.com/office/drawing/2014/main" id="{912A912C-6FAB-47E7-A458-0709DAECC9E8}"/>
              </a:ext>
            </a:extLst>
          </p:cNvPr>
          <p:cNvSpPr/>
          <p:nvPr/>
        </p:nvSpPr>
        <p:spPr>
          <a:xfrm>
            <a:off x="-2141924" y="-6700"/>
            <a:ext cx="2141924" cy="5919449"/>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1"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rPr>
              <a:t>Note sviluppo:</a:t>
            </a:r>
          </a:p>
          <a:p>
            <a:pPr lvl="0"/>
            <a:r>
              <a:rPr lang="it-IT" sz="1600" dirty="0">
                <a:solidFill>
                  <a:srgbClr val="1E5155">
                    <a:lumMod val="75000"/>
                  </a:srgbClr>
                </a:solidFill>
                <a:hlinkClick r:id="rId4"/>
              </a:rPr>
              <a:t>https://pixabay.com/it/affaticato-giovani-laptop-bello-1822678/</a:t>
            </a:r>
            <a:endParaRPr lang="it-IT" sz="1600" dirty="0">
              <a:solidFill>
                <a:srgbClr val="1E5155">
                  <a:lumMod val="75000"/>
                </a:srgbClr>
              </a:solidFill>
            </a:endParaRPr>
          </a:p>
          <a:p>
            <a:pPr lvl="0"/>
            <a:endParaRPr kumimoji="0" lang="it-IT" sz="1600"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endParaRPr>
          </a:p>
          <a:p>
            <a:pPr lvl="0"/>
            <a:r>
              <a:rPr lang="it-IT" sz="1600" dirty="0">
                <a:solidFill>
                  <a:srgbClr val="1E5155">
                    <a:lumMod val="75000"/>
                  </a:srgbClr>
                </a:solidFill>
                <a:latin typeface="Century Gothic" panose="020B0502020202020204"/>
              </a:rPr>
              <a:t>Icona</a:t>
            </a:r>
          </a:p>
          <a:p>
            <a:pPr lvl="0"/>
            <a:r>
              <a:rPr lang="it-IT" sz="1600" dirty="0">
                <a:solidFill>
                  <a:srgbClr val="1E5155">
                    <a:lumMod val="75000"/>
                  </a:srgbClr>
                </a:solidFill>
                <a:hlinkClick r:id="rId5"/>
              </a:rPr>
              <a:t>https://pixabay.com/it/maschio-uomo-figura-stilizzata-294095/</a:t>
            </a:r>
            <a:endParaRPr lang="it-IT" sz="1600" dirty="0">
              <a:solidFill>
                <a:srgbClr val="1E5155">
                  <a:lumMod val="75000"/>
                </a:srgbClr>
              </a:solidFill>
            </a:endParaRPr>
          </a:p>
          <a:p>
            <a:pPr lvl="0"/>
            <a:endParaRPr kumimoji="0" lang="it-IT" sz="1600"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endParaRPr>
          </a:p>
          <a:p>
            <a:pPr lvl="0"/>
            <a:r>
              <a:rPr lang="it-IT" sz="1600" dirty="0">
                <a:solidFill>
                  <a:srgbClr val="1E5155">
                    <a:lumMod val="75000"/>
                  </a:srgbClr>
                </a:solidFill>
                <a:latin typeface="Century Gothic" panose="020B0502020202020204"/>
              </a:rPr>
              <a:t>Icona</a:t>
            </a:r>
          </a:p>
          <a:p>
            <a:pPr lvl="0"/>
            <a:r>
              <a:rPr lang="it-IT" sz="1600" dirty="0">
                <a:solidFill>
                  <a:srgbClr val="1E5155">
                    <a:lumMod val="75000"/>
                  </a:srgbClr>
                </a:solidFill>
                <a:hlinkClick r:id="rId6"/>
              </a:rPr>
              <a:t>https://pixabay.com/it/mattone-red-muro-barriera-158629/</a:t>
            </a:r>
            <a:endParaRPr lang="it-IT" sz="1600" dirty="0">
              <a:solidFill>
                <a:srgbClr val="1E5155">
                  <a:lumMod val="75000"/>
                </a:srgbClr>
              </a:solidFill>
            </a:endParaRPr>
          </a:p>
          <a:p>
            <a:pPr lvl="0"/>
            <a:endParaRPr kumimoji="0" lang="it-IT" sz="1600"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endParaRPr>
          </a:p>
        </p:txBody>
      </p:sp>
      <p:sp>
        <p:nvSpPr>
          <p:cNvPr id="35" name="CasellaDiTesto 34">
            <a:extLst>
              <a:ext uri="{FF2B5EF4-FFF2-40B4-BE49-F238E27FC236}">
                <a16:creationId xmlns:a16="http://schemas.microsoft.com/office/drawing/2014/main" id="{AE01C165-6C65-4A3E-8F43-8D5C49BB5DA5}"/>
              </a:ext>
            </a:extLst>
          </p:cNvPr>
          <p:cNvSpPr txBox="1"/>
          <p:nvPr/>
        </p:nvSpPr>
        <p:spPr>
          <a:xfrm>
            <a:off x="213216" y="736999"/>
            <a:ext cx="6172233" cy="400110"/>
          </a:xfrm>
          <a:prstGeom prst="rect">
            <a:avLst/>
          </a:prstGeom>
          <a:noFill/>
        </p:spPr>
        <p:txBody>
          <a:bodyPr wrap="square" rtlCol="0">
            <a:spAutoFit/>
          </a:bodyPr>
          <a:lstStyle/>
          <a:p>
            <a:pPr lvl="0" defTabSz="914400">
              <a:spcBef>
                <a:spcPts val="1000"/>
              </a:spcBef>
              <a:defRPr/>
            </a:pPr>
            <a:r>
              <a:rPr lang="it-IT" sz="2000" b="1" dirty="0">
                <a:latin typeface="Tempus Sans ITC" panose="04020404030D07020202" pitchFamily="82" charset="0"/>
                <a:cs typeface="Gisha" panose="020B0502040204020203" pitchFamily="34" charset="-79"/>
              </a:rPr>
              <a:t>Proteggere la rete </a:t>
            </a:r>
            <a:r>
              <a:rPr lang="it-IT" sz="2000" b="1" dirty="0" err="1">
                <a:latin typeface="Tempus Sans ITC" panose="04020404030D07020202" pitchFamily="82" charset="0"/>
                <a:cs typeface="Gisha" panose="020B0502040204020203" pitchFamily="34" charset="-79"/>
              </a:rPr>
              <a:t>wi-fi</a:t>
            </a:r>
            <a:r>
              <a:rPr lang="it-IT" sz="2000" b="1" dirty="0">
                <a:latin typeface="Tempus Sans ITC" panose="04020404030D07020202" pitchFamily="82" charset="0"/>
                <a:cs typeface="Gisha" panose="020B0502040204020203" pitchFamily="34" charset="-79"/>
              </a:rPr>
              <a:t> </a:t>
            </a:r>
            <a:r>
              <a:rPr lang="it-IT" sz="2000" b="1" dirty="0" smtClean="0">
                <a:latin typeface="Tempus Sans ITC" panose="04020404030D07020202" pitchFamily="82" charset="0"/>
                <a:cs typeface="Gisha" panose="020B0502040204020203" pitchFamily="34" charset="-79"/>
              </a:rPr>
              <a:t>domestica: </a:t>
            </a:r>
            <a:endParaRPr kumimoji="0" lang="it-IT" sz="2000" b="1" i="0" u="none" strike="noStrike" kern="1200" cap="none" spc="0" normalizeH="0" baseline="0" noProof="0" dirty="0">
              <a:ln>
                <a:noFill/>
              </a:ln>
              <a:effectLst/>
              <a:uLnTx/>
              <a:uFillTx/>
              <a:latin typeface="Tempus Sans ITC" panose="04020404030D07020202" pitchFamily="82" charset="0"/>
              <a:ea typeface="+mn-ea"/>
              <a:cs typeface="Gisha" panose="020B0502040204020203" pitchFamily="34" charset="-79"/>
            </a:endParaRPr>
          </a:p>
        </p:txBody>
      </p:sp>
      <p:sp>
        <p:nvSpPr>
          <p:cNvPr id="36" name="Rettangolo 35">
            <a:extLst>
              <a:ext uri="{FF2B5EF4-FFF2-40B4-BE49-F238E27FC236}">
                <a16:creationId xmlns:a16="http://schemas.microsoft.com/office/drawing/2014/main" id="{6BE03FEA-81AC-45BC-8EC2-84B941D911D7}"/>
              </a:ext>
            </a:extLst>
          </p:cNvPr>
          <p:cNvSpPr/>
          <p:nvPr/>
        </p:nvSpPr>
        <p:spPr>
          <a:xfrm>
            <a:off x="585374" y="1978533"/>
            <a:ext cx="2617275" cy="1286186"/>
          </a:xfrm>
          <a:prstGeom prst="rect">
            <a:avLst/>
          </a:prstGeom>
        </p:spPr>
        <p:txBody>
          <a:bodyPr wrap="square">
            <a:spAutoFit/>
          </a:bodyPr>
          <a:lstStyle/>
          <a:p>
            <a:pPr lvl="0">
              <a:lnSpc>
                <a:spcPct val="150000"/>
              </a:lnSpc>
            </a:pPr>
            <a:r>
              <a:rPr lang="it-IT" dirty="0">
                <a:solidFill>
                  <a:srgbClr val="EBEBEB">
                    <a:lumMod val="75000"/>
                  </a:srgbClr>
                </a:solidFill>
              </a:rPr>
              <a:t>una privata;</a:t>
            </a:r>
          </a:p>
          <a:p>
            <a:pPr lvl="0">
              <a:lnSpc>
                <a:spcPct val="150000"/>
              </a:lnSpc>
            </a:pPr>
            <a:endParaRPr lang="it-IT" dirty="0">
              <a:solidFill>
                <a:srgbClr val="EBEBEB">
                  <a:lumMod val="75000"/>
                </a:srgbClr>
              </a:solidFill>
            </a:endParaRPr>
          </a:p>
          <a:p>
            <a:pPr lvl="0">
              <a:lnSpc>
                <a:spcPct val="150000"/>
              </a:lnSpc>
            </a:pPr>
            <a:r>
              <a:rPr lang="it-IT" dirty="0">
                <a:solidFill>
                  <a:srgbClr val="EBEBEB">
                    <a:lumMod val="75000"/>
                  </a:srgbClr>
                </a:solidFill>
              </a:rPr>
              <a:t>una pubblica.</a:t>
            </a:r>
          </a:p>
        </p:txBody>
      </p:sp>
      <p:sp>
        <p:nvSpPr>
          <p:cNvPr id="24" name="Goccia 23">
            <a:extLst>
              <a:ext uri="{FF2B5EF4-FFF2-40B4-BE49-F238E27FC236}">
                <a16:creationId xmlns:a16="http://schemas.microsoft.com/office/drawing/2014/main" id="{E385E1BC-CA04-4667-A7FF-C5E584683D44}"/>
              </a:ext>
            </a:extLst>
          </p:cNvPr>
          <p:cNvSpPr/>
          <p:nvPr/>
        </p:nvSpPr>
        <p:spPr>
          <a:xfrm rot="2700000">
            <a:off x="250966" y="2167852"/>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25" name="Goccia 24">
            <a:extLst>
              <a:ext uri="{FF2B5EF4-FFF2-40B4-BE49-F238E27FC236}">
                <a16:creationId xmlns:a16="http://schemas.microsoft.com/office/drawing/2014/main" id="{7F51DA36-DFFF-40E5-AC6D-965F26603CF2}"/>
              </a:ext>
            </a:extLst>
          </p:cNvPr>
          <p:cNvSpPr/>
          <p:nvPr/>
        </p:nvSpPr>
        <p:spPr>
          <a:xfrm rot="2700000">
            <a:off x="221504" y="2982661"/>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pic>
        <p:nvPicPr>
          <p:cNvPr id="3" name="Immagine 2">
            <a:extLst>
              <a:ext uri="{FF2B5EF4-FFF2-40B4-BE49-F238E27FC236}">
                <a16:creationId xmlns:a16="http://schemas.microsoft.com/office/drawing/2014/main" id="{D143BFF3-A9E1-4C6B-8DC8-3636019AD208}"/>
              </a:ext>
            </a:extLst>
          </p:cNvPr>
          <p:cNvPicPr>
            <a:picLocks noChangeAspect="1"/>
          </p:cNvPicPr>
          <p:nvPr/>
        </p:nvPicPr>
        <p:blipFill>
          <a:blip r:embed="rId7" cstate="hqprint">
            <a:lum bright="70000" contrast="-70000"/>
            <a:extLst>
              <a:ext uri="{28A0092B-C50C-407E-A947-70E740481C1C}">
                <a14:useLocalDpi xmlns:a14="http://schemas.microsoft.com/office/drawing/2010/main" val="0"/>
              </a:ext>
            </a:extLst>
          </a:blip>
          <a:stretch>
            <a:fillRect/>
          </a:stretch>
        </p:blipFill>
        <p:spPr>
          <a:xfrm>
            <a:off x="4498582" y="1832850"/>
            <a:ext cx="2172730" cy="1655413"/>
          </a:xfrm>
          <a:prstGeom prst="rect">
            <a:avLst/>
          </a:prstGeom>
        </p:spPr>
      </p:pic>
      <p:pic>
        <p:nvPicPr>
          <p:cNvPr id="28" name="Immagine 27">
            <a:extLst>
              <a:ext uri="{FF2B5EF4-FFF2-40B4-BE49-F238E27FC236}">
                <a16:creationId xmlns:a16="http://schemas.microsoft.com/office/drawing/2014/main" id="{B7817B3D-9E67-4651-A2E8-8958D718F72E}"/>
              </a:ext>
            </a:extLst>
          </p:cNvPr>
          <p:cNvPicPr>
            <a:picLocks noChangeAspect="1"/>
          </p:cNvPicPr>
          <p:nvPr/>
        </p:nvPicPr>
        <p:blipFill>
          <a:blip r:embed="rId8" cstate="hqprint">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rot="1800000">
            <a:off x="1497036" y="4176834"/>
            <a:ext cx="659043" cy="714625"/>
          </a:xfrm>
          <a:prstGeom prst="rect">
            <a:avLst/>
          </a:prstGeom>
        </p:spPr>
      </p:pic>
      <p:pic>
        <p:nvPicPr>
          <p:cNvPr id="29" name="Immagine 28">
            <a:extLst>
              <a:ext uri="{FF2B5EF4-FFF2-40B4-BE49-F238E27FC236}">
                <a16:creationId xmlns:a16="http://schemas.microsoft.com/office/drawing/2014/main" id="{F4298881-D4A7-4B6D-BC9E-D960C074F0AF}"/>
              </a:ext>
            </a:extLst>
          </p:cNvPr>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32606" y="4396411"/>
            <a:ext cx="2392123" cy="2263244"/>
          </a:xfrm>
          <a:prstGeom prst="rect">
            <a:avLst/>
          </a:prstGeom>
        </p:spPr>
      </p:pic>
      <p:pic>
        <p:nvPicPr>
          <p:cNvPr id="6" name="Immagine 5">
            <a:extLst>
              <a:ext uri="{FF2B5EF4-FFF2-40B4-BE49-F238E27FC236}">
                <a16:creationId xmlns:a16="http://schemas.microsoft.com/office/drawing/2014/main" id="{DD3E2B02-849A-4A17-B932-39212986F646}"/>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flipH="1">
            <a:off x="2439908" y="4767789"/>
            <a:ext cx="924826" cy="1849651"/>
          </a:xfrm>
          <a:prstGeom prst="rect">
            <a:avLst/>
          </a:prstGeom>
        </p:spPr>
      </p:pic>
      <p:pic>
        <p:nvPicPr>
          <p:cNvPr id="15" name="Immagine 14">
            <a:extLst>
              <a:ext uri="{FF2B5EF4-FFF2-40B4-BE49-F238E27FC236}">
                <a16:creationId xmlns:a16="http://schemas.microsoft.com/office/drawing/2014/main" id="{BF736C62-80EC-47FA-B7BE-EE0EBF59D932}"/>
              </a:ext>
            </a:extLst>
          </p:cNvPr>
          <p:cNvPicPr>
            <a:picLocks noChangeAspect="1"/>
          </p:cNvPicPr>
          <p:nvPr/>
        </p:nvPicPr>
        <p:blipFill>
          <a:blip r:embed="rId12">
            <a:biLevel thresh="25000"/>
            <a:extLst>
              <a:ext uri="{28A0092B-C50C-407E-A947-70E740481C1C}">
                <a14:useLocalDpi xmlns:a14="http://schemas.microsoft.com/office/drawing/2010/main" val="0"/>
              </a:ext>
            </a:extLst>
          </a:blip>
          <a:stretch>
            <a:fillRect/>
          </a:stretch>
        </p:blipFill>
        <p:spPr>
          <a:xfrm>
            <a:off x="3518612" y="4660860"/>
            <a:ext cx="924826" cy="2063507"/>
          </a:xfrm>
          <a:prstGeom prst="rect">
            <a:avLst/>
          </a:prstGeom>
        </p:spPr>
      </p:pic>
      <p:pic>
        <p:nvPicPr>
          <p:cNvPr id="42" name="Immagine 41">
            <a:extLst>
              <a:ext uri="{FF2B5EF4-FFF2-40B4-BE49-F238E27FC236}">
                <a16:creationId xmlns:a16="http://schemas.microsoft.com/office/drawing/2014/main" id="{2BC19DD7-D081-478F-916B-6AA9F56B53D6}"/>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flipH="1">
            <a:off x="7307904" y="4790246"/>
            <a:ext cx="924826" cy="1849651"/>
          </a:xfrm>
          <a:prstGeom prst="rect">
            <a:avLst/>
          </a:prstGeom>
        </p:spPr>
      </p:pic>
      <p:pic>
        <p:nvPicPr>
          <p:cNvPr id="43" name="Immagine 42">
            <a:extLst>
              <a:ext uri="{FF2B5EF4-FFF2-40B4-BE49-F238E27FC236}">
                <a16:creationId xmlns:a16="http://schemas.microsoft.com/office/drawing/2014/main" id="{C220D166-EC6C-44DB-BCDC-26D38025A17D}"/>
              </a:ext>
            </a:extLst>
          </p:cNvPr>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flipH="1">
            <a:off x="6798822" y="5580335"/>
            <a:ext cx="506819" cy="1013638"/>
          </a:xfrm>
          <a:prstGeom prst="rect">
            <a:avLst/>
          </a:prstGeom>
        </p:spPr>
      </p:pic>
      <p:pic>
        <p:nvPicPr>
          <p:cNvPr id="44" name="Immagine 43">
            <a:extLst>
              <a:ext uri="{FF2B5EF4-FFF2-40B4-BE49-F238E27FC236}">
                <a16:creationId xmlns:a16="http://schemas.microsoft.com/office/drawing/2014/main" id="{C2E0BBF6-7AEF-400C-8F68-559B24B51A20}"/>
              </a:ext>
            </a:extLst>
          </p:cNvPr>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4559803" y="4241123"/>
            <a:ext cx="2392123" cy="2263244"/>
          </a:xfrm>
          <a:prstGeom prst="rect">
            <a:avLst/>
          </a:prstGeom>
        </p:spPr>
      </p:pic>
      <p:sp>
        <p:nvSpPr>
          <p:cNvPr id="45" name="Rettangolo arrotondato 31">
            <a:extLst>
              <a:ext uri="{FF2B5EF4-FFF2-40B4-BE49-F238E27FC236}">
                <a16:creationId xmlns:a16="http://schemas.microsoft.com/office/drawing/2014/main" id="{D7103F32-C3DC-4BFC-B7D4-4881D19D575C}"/>
              </a:ext>
            </a:extLst>
          </p:cNvPr>
          <p:cNvSpPr/>
          <p:nvPr/>
        </p:nvSpPr>
        <p:spPr>
          <a:xfrm>
            <a:off x="4131346" y="645664"/>
            <a:ext cx="377285" cy="4288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46" name="Rettangolo arrotondato 31">
            <a:extLst>
              <a:ext uri="{FF2B5EF4-FFF2-40B4-BE49-F238E27FC236}">
                <a16:creationId xmlns:a16="http://schemas.microsoft.com/office/drawing/2014/main" id="{E0184271-D57B-4F21-8E07-E0A87ADBD087}"/>
              </a:ext>
            </a:extLst>
          </p:cNvPr>
          <p:cNvSpPr/>
          <p:nvPr/>
        </p:nvSpPr>
        <p:spPr>
          <a:xfrm>
            <a:off x="7135215" y="826868"/>
            <a:ext cx="377285" cy="4288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sp>
        <p:nvSpPr>
          <p:cNvPr id="47" name="Rettangolo arrotondato 31">
            <a:extLst>
              <a:ext uri="{FF2B5EF4-FFF2-40B4-BE49-F238E27FC236}">
                <a16:creationId xmlns:a16="http://schemas.microsoft.com/office/drawing/2014/main" id="{58808EBD-92E7-435E-8C07-2D5A4E40F72F}"/>
              </a:ext>
            </a:extLst>
          </p:cNvPr>
          <p:cNvSpPr/>
          <p:nvPr/>
        </p:nvSpPr>
        <p:spPr>
          <a:xfrm>
            <a:off x="2298928" y="2410141"/>
            <a:ext cx="678973" cy="4758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3-4</a:t>
            </a:r>
          </a:p>
        </p:txBody>
      </p:sp>
      <p:sp>
        <p:nvSpPr>
          <p:cNvPr id="54" name="Rettangolo arrotondato 31">
            <a:extLst>
              <a:ext uri="{FF2B5EF4-FFF2-40B4-BE49-F238E27FC236}">
                <a16:creationId xmlns:a16="http://schemas.microsoft.com/office/drawing/2014/main" id="{80286336-82A0-407E-A983-25F4E25FD4E8}"/>
              </a:ext>
            </a:extLst>
          </p:cNvPr>
          <p:cNvSpPr/>
          <p:nvPr/>
        </p:nvSpPr>
        <p:spPr>
          <a:xfrm>
            <a:off x="6542150" y="2883999"/>
            <a:ext cx="377285" cy="4288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5</a:t>
            </a:r>
          </a:p>
        </p:txBody>
      </p:sp>
      <p:sp>
        <p:nvSpPr>
          <p:cNvPr id="55" name="Rettangolo arrotondato 31">
            <a:extLst>
              <a:ext uri="{FF2B5EF4-FFF2-40B4-BE49-F238E27FC236}">
                <a16:creationId xmlns:a16="http://schemas.microsoft.com/office/drawing/2014/main" id="{68885E93-1847-4925-B414-A52E6B4E378D}"/>
              </a:ext>
            </a:extLst>
          </p:cNvPr>
          <p:cNvSpPr/>
          <p:nvPr/>
        </p:nvSpPr>
        <p:spPr>
          <a:xfrm>
            <a:off x="2424729" y="4151342"/>
            <a:ext cx="377285" cy="4288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6</a:t>
            </a:r>
          </a:p>
        </p:txBody>
      </p:sp>
      <p:sp>
        <p:nvSpPr>
          <p:cNvPr id="56" name="Rettangolo arrotondato 31">
            <a:extLst>
              <a:ext uri="{FF2B5EF4-FFF2-40B4-BE49-F238E27FC236}">
                <a16:creationId xmlns:a16="http://schemas.microsoft.com/office/drawing/2014/main" id="{63DC5569-281C-4FE2-B258-F81B6366C0D6}"/>
              </a:ext>
            </a:extLst>
          </p:cNvPr>
          <p:cNvSpPr/>
          <p:nvPr/>
        </p:nvSpPr>
        <p:spPr>
          <a:xfrm>
            <a:off x="6875468" y="4352007"/>
            <a:ext cx="377285" cy="4288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7</a:t>
            </a:r>
          </a:p>
        </p:txBody>
      </p:sp>
    </p:spTree>
    <p:extLst>
      <p:ext uri="{BB962C8B-B14F-4D97-AF65-F5344CB8AC3E}">
        <p14:creationId xmlns:p14="http://schemas.microsoft.com/office/powerpoint/2010/main" val="144775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 name="Elaborazione 41">
            <a:extLst>
              <a:ext uri="{FF2B5EF4-FFF2-40B4-BE49-F238E27FC236}">
                <a16:creationId xmlns:a16="http://schemas.microsoft.com/office/drawing/2014/main" id="{7B8C4D67-9373-4F09-9A9F-EFCA3DAC5D68}"/>
              </a:ext>
            </a:extLst>
          </p:cNvPr>
          <p:cNvSpPr/>
          <p:nvPr/>
        </p:nvSpPr>
        <p:spPr>
          <a:xfrm>
            <a:off x="3981450" y="5270790"/>
            <a:ext cx="8210550" cy="1329277"/>
          </a:xfrm>
          <a:prstGeom prst="flowChartProcess">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Elaborazione 29">
            <a:extLst>
              <a:ext uri="{FF2B5EF4-FFF2-40B4-BE49-F238E27FC236}">
                <a16:creationId xmlns:a16="http://schemas.microsoft.com/office/drawing/2014/main" id="{7C8054B2-35F8-468E-934D-14DFD7E71ADC}"/>
              </a:ext>
            </a:extLst>
          </p:cNvPr>
          <p:cNvSpPr/>
          <p:nvPr/>
        </p:nvSpPr>
        <p:spPr>
          <a:xfrm>
            <a:off x="3981450" y="2465731"/>
            <a:ext cx="8210550" cy="1423440"/>
          </a:xfrm>
          <a:prstGeom prst="flowChartProcess">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Elaborazione 28">
            <a:extLst>
              <a:ext uri="{FF2B5EF4-FFF2-40B4-BE49-F238E27FC236}">
                <a16:creationId xmlns:a16="http://schemas.microsoft.com/office/drawing/2014/main" id="{13CB01B9-4911-4E4C-857C-E9CCA2A2DCA3}"/>
              </a:ext>
            </a:extLst>
          </p:cNvPr>
          <p:cNvSpPr/>
          <p:nvPr/>
        </p:nvSpPr>
        <p:spPr>
          <a:xfrm>
            <a:off x="3981450" y="1034370"/>
            <a:ext cx="8210550" cy="1433132"/>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Elaborazione 38">
            <a:extLst>
              <a:ext uri="{FF2B5EF4-FFF2-40B4-BE49-F238E27FC236}">
                <a16:creationId xmlns:a16="http://schemas.microsoft.com/office/drawing/2014/main" id="{81DF519C-F6E8-401F-8B9E-9841F3011B71}"/>
              </a:ext>
            </a:extLst>
          </p:cNvPr>
          <p:cNvSpPr/>
          <p:nvPr/>
        </p:nvSpPr>
        <p:spPr>
          <a:xfrm>
            <a:off x="3981450" y="3880144"/>
            <a:ext cx="8210550" cy="1423440"/>
          </a:xfrm>
          <a:prstGeom prst="flowChartProcess">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6</a:t>
            </a: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29304"/>
            <a:ext cx="11496675" cy="341313"/>
          </a:xfrm>
        </p:spPr>
        <p:txBody>
          <a:bodyPr anchor="ctr" anchorCtr="0">
            <a:noAutofit/>
          </a:bodyPr>
          <a:lstStyle/>
          <a:p>
            <a:r>
              <a:rPr lang="it-IT" sz="3200" dirty="0">
                <a:solidFill>
                  <a:schemeClr val="tx1"/>
                </a:solidFill>
                <a:latin typeface="Microsoft Yi Baiti" panose="03000500000000000000" pitchFamily="66" charset="0"/>
                <a:ea typeface="Microsoft Yi Baiti" panose="03000500000000000000" pitchFamily="66" charset="0"/>
              </a:rPr>
              <a:t>La sicurezza fisica in ufficio</a:t>
            </a:r>
          </a:p>
        </p:txBody>
      </p:sp>
      <p:sp>
        <p:nvSpPr>
          <p:cNvPr id="24" name="CasellaDiTesto 23">
            <a:extLst>
              <a:ext uri="{FF2B5EF4-FFF2-40B4-BE49-F238E27FC236}">
                <a16:creationId xmlns:a16="http://schemas.microsoft.com/office/drawing/2014/main" id="{3EB8EA8D-DF8C-4170-A276-9D05D5B576BC}"/>
              </a:ext>
            </a:extLst>
          </p:cNvPr>
          <p:cNvSpPr txBox="1"/>
          <p:nvPr/>
        </p:nvSpPr>
        <p:spPr>
          <a:xfrm>
            <a:off x="5809856" y="1338283"/>
            <a:ext cx="6428644" cy="923330"/>
          </a:xfrm>
          <a:prstGeom prst="rect">
            <a:avLst/>
          </a:prstGeom>
          <a:noFill/>
          <a:ln>
            <a:noFill/>
          </a:ln>
        </p:spPr>
        <p:txBody>
          <a:bodyPr wrap="square" rtlCol="0">
            <a:spAutoFit/>
          </a:bodyPr>
          <a:lstStyle/>
          <a:p>
            <a:pPr lvl="0">
              <a:lnSpc>
                <a:spcPct val="150000"/>
              </a:lnSpc>
            </a:pPr>
            <a:r>
              <a:rPr lang="it-IT" dirty="0">
                <a:solidFill>
                  <a:schemeClr val="tx2">
                    <a:lumMod val="75000"/>
                  </a:schemeClr>
                </a:solidFill>
              </a:rPr>
              <a:t>non lasciare </a:t>
            </a:r>
            <a:r>
              <a:rPr lang="it-IT" dirty="0" smtClean="0">
                <a:solidFill>
                  <a:schemeClr val="tx2">
                    <a:lumMod val="75000"/>
                  </a:schemeClr>
                </a:solidFill>
              </a:rPr>
              <a:t>password </a:t>
            </a:r>
            <a:r>
              <a:rPr lang="it-IT" dirty="0">
                <a:solidFill>
                  <a:schemeClr val="tx2">
                    <a:lumMod val="75000"/>
                  </a:schemeClr>
                </a:solidFill>
              </a:rPr>
              <a:t>scritte sul telefono, nell'agenda o su un foglio di carta lasciato sulla scrivania;</a:t>
            </a:r>
          </a:p>
        </p:txBody>
      </p:sp>
      <p:sp>
        <p:nvSpPr>
          <p:cNvPr id="25" name="CasellaDiTesto 24">
            <a:extLst>
              <a:ext uri="{FF2B5EF4-FFF2-40B4-BE49-F238E27FC236}">
                <a16:creationId xmlns:a16="http://schemas.microsoft.com/office/drawing/2014/main" id="{3228FBD9-6C23-4DA2-B4F2-D0A5FE89E812}"/>
              </a:ext>
            </a:extLst>
          </p:cNvPr>
          <p:cNvSpPr txBox="1"/>
          <p:nvPr/>
        </p:nvSpPr>
        <p:spPr>
          <a:xfrm>
            <a:off x="6867138" y="595359"/>
            <a:ext cx="3882295" cy="400110"/>
          </a:xfrm>
          <a:prstGeom prst="rect">
            <a:avLst/>
          </a:prstGeom>
          <a:noFill/>
        </p:spPr>
        <p:txBody>
          <a:bodyPr wrap="square" rtlCol="0">
            <a:spAutoFit/>
          </a:bodyPr>
          <a:lstStyle/>
          <a:p>
            <a:pPr lvl="0">
              <a:spcBef>
                <a:spcPts val="1000"/>
              </a:spcBef>
              <a:defRPr/>
            </a:pPr>
            <a:r>
              <a:rPr lang="it-IT" sz="2000" b="1" dirty="0">
                <a:latin typeface="Tempus Sans ITC" panose="04020404030D07020202" pitchFamily="82" charset="0"/>
                <a:cs typeface="Gisha" panose="020B0502040204020203" pitchFamily="34" charset="-79"/>
              </a:rPr>
              <a:t>Precauzioni sul posto di lavoro:</a:t>
            </a:r>
          </a:p>
        </p:txBody>
      </p:sp>
      <p:sp>
        <p:nvSpPr>
          <p:cNvPr id="26" name="Goccia 25">
            <a:extLst>
              <a:ext uri="{FF2B5EF4-FFF2-40B4-BE49-F238E27FC236}">
                <a16:creationId xmlns:a16="http://schemas.microsoft.com/office/drawing/2014/main" id="{CAACC758-F1BB-41E1-A77A-2FC8748E68BC}"/>
              </a:ext>
            </a:extLst>
          </p:cNvPr>
          <p:cNvSpPr/>
          <p:nvPr/>
        </p:nvSpPr>
        <p:spPr>
          <a:xfrm rot="2700000">
            <a:off x="4725510" y="1373812"/>
            <a:ext cx="886442" cy="865462"/>
          </a:xfrm>
          <a:prstGeom prst="teardrop">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5" name="CasellaDiTesto 4">
            <a:extLst>
              <a:ext uri="{FF2B5EF4-FFF2-40B4-BE49-F238E27FC236}">
                <a16:creationId xmlns:a16="http://schemas.microsoft.com/office/drawing/2014/main" id="{4F03E267-78D8-4FDC-B980-AF491ADBC503}"/>
              </a:ext>
            </a:extLst>
          </p:cNvPr>
          <p:cNvSpPr txBox="1"/>
          <p:nvPr/>
        </p:nvSpPr>
        <p:spPr>
          <a:xfrm>
            <a:off x="4982336" y="1621878"/>
            <a:ext cx="441146" cy="369332"/>
          </a:xfrm>
          <a:prstGeom prst="rect">
            <a:avLst/>
          </a:prstGeom>
          <a:noFill/>
        </p:spPr>
        <p:txBody>
          <a:bodyPr wrap="none" rtlCol="0">
            <a:spAutoFit/>
          </a:bodyPr>
          <a:lstStyle/>
          <a:p>
            <a:r>
              <a:rPr lang="it-IT" b="1" dirty="0"/>
              <a:t>01</a:t>
            </a:r>
          </a:p>
        </p:txBody>
      </p:sp>
      <p:sp>
        <p:nvSpPr>
          <p:cNvPr id="28" name="CasellaDiTesto 27">
            <a:extLst>
              <a:ext uri="{FF2B5EF4-FFF2-40B4-BE49-F238E27FC236}">
                <a16:creationId xmlns:a16="http://schemas.microsoft.com/office/drawing/2014/main" id="{FEF8E2AC-7B3C-440B-B78F-4C1DB6890EAF}"/>
              </a:ext>
            </a:extLst>
          </p:cNvPr>
          <p:cNvSpPr txBox="1"/>
          <p:nvPr/>
        </p:nvSpPr>
        <p:spPr>
          <a:xfrm>
            <a:off x="5885296" y="2686354"/>
            <a:ext cx="6147170" cy="923330"/>
          </a:xfrm>
          <a:prstGeom prst="rect">
            <a:avLst/>
          </a:prstGeom>
          <a:noFill/>
        </p:spPr>
        <p:txBody>
          <a:bodyPr wrap="square" rtlCol="0">
            <a:spAutoFit/>
          </a:bodyPr>
          <a:lstStyle/>
          <a:p>
            <a:pPr lvl="0">
              <a:lnSpc>
                <a:spcPct val="150000"/>
              </a:lnSpc>
            </a:pPr>
            <a:r>
              <a:rPr lang="it-IT" dirty="0">
                <a:solidFill>
                  <a:schemeClr val="tx2">
                    <a:lumMod val="75000"/>
                  </a:schemeClr>
                </a:solidFill>
              </a:rPr>
              <a:t>usare dispositivi fisici di sicurezza</a:t>
            </a:r>
            <a:r>
              <a:rPr lang="it-IT">
                <a:solidFill>
                  <a:schemeClr val="tx2">
                    <a:lumMod val="75000"/>
                  </a:schemeClr>
                </a:solidFill>
              </a:rPr>
              <a:t>, </a:t>
            </a:r>
            <a:r>
              <a:rPr lang="it-IT"/>
              <a:t>come cavi </a:t>
            </a:r>
            <a:r>
              <a:rPr lang="it-IT" i="1"/>
              <a:t>ad hoc</a:t>
            </a:r>
            <a:r>
              <a:rPr lang="it-IT" smtClean="0">
                <a:solidFill>
                  <a:schemeClr val="tx2">
                    <a:lumMod val="75000"/>
                  </a:schemeClr>
                </a:solidFill>
              </a:rPr>
              <a:t>, </a:t>
            </a:r>
            <a:r>
              <a:rPr lang="it-IT" dirty="0">
                <a:solidFill>
                  <a:schemeClr val="tx2">
                    <a:lumMod val="75000"/>
                  </a:schemeClr>
                </a:solidFill>
              </a:rPr>
              <a:t>a protezione del laptop;</a:t>
            </a:r>
          </a:p>
        </p:txBody>
      </p:sp>
      <p:sp>
        <p:nvSpPr>
          <p:cNvPr id="32" name="Goccia 31">
            <a:extLst>
              <a:ext uri="{FF2B5EF4-FFF2-40B4-BE49-F238E27FC236}">
                <a16:creationId xmlns:a16="http://schemas.microsoft.com/office/drawing/2014/main" id="{82009CDE-E001-48ED-ABC6-0C88C46E8072}"/>
              </a:ext>
            </a:extLst>
          </p:cNvPr>
          <p:cNvSpPr/>
          <p:nvPr/>
        </p:nvSpPr>
        <p:spPr>
          <a:xfrm rot="2700000">
            <a:off x="4741196" y="2849884"/>
            <a:ext cx="886442" cy="865462"/>
          </a:xfrm>
          <a:prstGeom prst="teardrop">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33" name="CasellaDiTesto 32">
            <a:extLst>
              <a:ext uri="{FF2B5EF4-FFF2-40B4-BE49-F238E27FC236}">
                <a16:creationId xmlns:a16="http://schemas.microsoft.com/office/drawing/2014/main" id="{BB2FBD3C-A2FF-41DF-BA66-A01CDC2373A3}"/>
              </a:ext>
            </a:extLst>
          </p:cNvPr>
          <p:cNvSpPr txBox="1"/>
          <p:nvPr/>
        </p:nvSpPr>
        <p:spPr>
          <a:xfrm>
            <a:off x="4998542" y="3076760"/>
            <a:ext cx="444352" cy="369332"/>
          </a:xfrm>
          <a:prstGeom prst="rect">
            <a:avLst/>
          </a:prstGeom>
          <a:noFill/>
        </p:spPr>
        <p:txBody>
          <a:bodyPr wrap="none" rtlCol="0">
            <a:spAutoFit/>
          </a:bodyPr>
          <a:lstStyle/>
          <a:p>
            <a:r>
              <a:rPr lang="it-IT" b="1" dirty="0"/>
              <a:t>02</a:t>
            </a:r>
          </a:p>
        </p:txBody>
      </p:sp>
      <p:sp>
        <p:nvSpPr>
          <p:cNvPr id="34" name="Goccia 33">
            <a:extLst>
              <a:ext uri="{FF2B5EF4-FFF2-40B4-BE49-F238E27FC236}">
                <a16:creationId xmlns:a16="http://schemas.microsoft.com/office/drawing/2014/main" id="{7F480DCC-4937-40D8-8024-28BADE538C7B}"/>
              </a:ext>
            </a:extLst>
          </p:cNvPr>
          <p:cNvSpPr/>
          <p:nvPr/>
        </p:nvSpPr>
        <p:spPr>
          <a:xfrm rot="2700000">
            <a:off x="4822683" y="4157160"/>
            <a:ext cx="886442" cy="865462"/>
          </a:xfrm>
          <a:prstGeom prst="teardrop">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35" name="CasellaDiTesto 34">
            <a:extLst>
              <a:ext uri="{FF2B5EF4-FFF2-40B4-BE49-F238E27FC236}">
                <a16:creationId xmlns:a16="http://schemas.microsoft.com/office/drawing/2014/main" id="{BFB4ED59-9EED-43BE-918C-0094623615A2}"/>
              </a:ext>
            </a:extLst>
          </p:cNvPr>
          <p:cNvSpPr txBox="1"/>
          <p:nvPr/>
        </p:nvSpPr>
        <p:spPr>
          <a:xfrm>
            <a:off x="5052844" y="4414230"/>
            <a:ext cx="444352" cy="369332"/>
          </a:xfrm>
          <a:prstGeom prst="rect">
            <a:avLst/>
          </a:prstGeom>
          <a:noFill/>
        </p:spPr>
        <p:txBody>
          <a:bodyPr wrap="none" rtlCol="0">
            <a:spAutoFit/>
          </a:bodyPr>
          <a:lstStyle/>
          <a:p>
            <a:r>
              <a:rPr lang="it-IT" b="1" dirty="0"/>
              <a:t>03</a:t>
            </a:r>
          </a:p>
        </p:txBody>
      </p:sp>
      <p:sp>
        <p:nvSpPr>
          <p:cNvPr id="4" name="Dati memorizzati 3">
            <a:extLst>
              <a:ext uri="{FF2B5EF4-FFF2-40B4-BE49-F238E27FC236}">
                <a16:creationId xmlns:a16="http://schemas.microsoft.com/office/drawing/2014/main" id="{A323F6F1-2450-45C6-9371-19A2AE8D7880}"/>
              </a:ext>
            </a:extLst>
          </p:cNvPr>
          <p:cNvSpPr/>
          <p:nvPr/>
        </p:nvSpPr>
        <p:spPr>
          <a:xfrm>
            <a:off x="-1097280" y="455930"/>
            <a:ext cx="6521852" cy="6402070"/>
          </a:xfrm>
          <a:prstGeom prst="flowChartOnlineStorage">
            <a:avLst/>
          </a:prstGeom>
          <a:blipFill dpi="0" rotWithShape="1">
            <a:blip r:embed="rId3"/>
            <a:srcRect/>
            <a:stretch>
              <a:fillRect l="16732" t="209" r="-2970" b="-22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7" name="Rettangolo 26">
            <a:extLst>
              <a:ext uri="{FF2B5EF4-FFF2-40B4-BE49-F238E27FC236}">
                <a16:creationId xmlns:a16="http://schemas.microsoft.com/office/drawing/2014/main" id="{44ADC6B7-EE1E-4C66-8F14-10F6285C54C5}"/>
              </a:ext>
            </a:extLst>
          </p:cNvPr>
          <p:cNvSpPr/>
          <p:nvPr/>
        </p:nvSpPr>
        <p:spPr>
          <a:xfrm>
            <a:off x="-2141924" y="-6699"/>
            <a:ext cx="2141924" cy="4084024"/>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1" dirty="0">
                <a:solidFill>
                  <a:schemeClr val="bg2">
                    <a:lumMod val="75000"/>
                  </a:schemeClr>
                </a:solidFill>
              </a:rPr>
              <a:t>Note sviluppo:</a:t>
            </a:r>
          </a:p>
          <a:p>
            <a:r>
              <a:rPr lang="it-IT" sz="1600" dirty="0">
                <a:solidFill>
                  <a:schemeClr val="bg2">
                    <a:lumMod val="75000"/>
                  </a:schemeClr>
                </a:solidFill>
                <a:hlinkClick r:id="rId4"/>
              </a:rPr>
              <a:t>https://pixabay.com/it/sul-posto-di-lavoro-squadra-1245776/</a:t>
            </a:r>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Popup relativo a testo 3</a:t>
            </a:r>
          </a:p>
          <a:p>
            <a:endParaRPr lang="it-IT" sz="1600" dirty="0">
              <a:solidFill>
                <a:schemeClr val="bg2">
                  <a:lumMod val="75000"/>
                </a:schemeClr>
              </a:solidFill>
            </a:endParaRPr>
          </a:p>
        </p:txBody>
      </p:sp>
      <p:sp>
        <p:nvSpPr>
          <p:cNvPr id="37" name="Goccia 36">
            <a:extLst>
              <a:ext uri="{FF2B5EF4-FFF2-40B4-BE49-F238E27FC236}">
                <a16:creationId xmlns:a16="http://schemas.microsoft.com/office/drawing/2014/main" id="{907268FB-E233-4BA3-BF92-5621116828A8}"/>
              </a:ext>
            </a:extLst>
          </p:cNvPr>
          <p:cNvSpPr/>
          <p:nvPr/>
        </p:nvSpPr>
        <p:spPr>
          <a:xfrm rot="2700000">
            <a:off x="4917227" y="5686734"/>
            <a:ext cx="886442" cy="865462"/>
          </a:xfrm>
          <a:prstGeom prst="teardrop">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40" name="CasellaDiTesto 39">
            <a:extLst>
              <a:ext uri="{FF2B5EF4-FFF2-40B4-BE49-F238E27FC236}">
                <a16:creationId xmlns:a16="http://schemas.microsoft.com/office/drawing/2014/main" id="{3484D9F8-8B5E-46C7-A6ED-FC196C5F76BF}"/>
              </a:ext>
            </a:extLst>
          </p:cNvPr>
          <p:cNvSpPr txBox="1"/>
          <p:nvPr/>
        </p:nvSpPr>
        <p:spPr>
          <a:xfrm>
            <a:off x="5147388" y="5893004"/>
            <a:ext cx="444352" cy="369332"/>
          </a:xfrm>
          <a:prstGeom prst="rect">
            <a:avLst/>
          </a:prstGeom>
          <a:noFill/>
        </p:spPr>
        <p:txBody>
          <a:bodyPr wrap="none" rtlCol="0">
            <a:spAutoFit/>
          </a:bodyPr>
          <a:lstStyle/>
          <a:p>
            <a:r>
              <a:rPr lang="it-IT" b="1" dirty="0"/>
              <a:t>04</a:t>
            </a:r>
          </a:p>
        </p:txBody>
      </p:sp>
      <p:sp>
        <p:nvSpPr>
          <p:cNvPr id="45" name="Rettangolo arrotondato 31">
            <a:extLst>
              <a:ext uri="{FF2B5EF4-FFF2-40B4-BE49-F238E27FC236}">
                <a16:creationId xmlns:a16="http://schemas.microsoft.com/office/drawing/2014/main" id="{AA77EA55-7630-46C3-BDCC-D907E83166EB}"/>
              </a:ext>
            </a:extLst>
          </p:cNvPr>
          <p:cNvSpPr/>
          <p:nvPr/>
        </p:nvSpPr>
        <p:spPr>
          <a:xfrm>
            <a:off x="4161139" y="1508202"/>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sp>
        <p:nvSpPr>
          <p:cNvPr id="46" name="Rettangolo arrotondato 31">
            <a:extLst>
              <a:ext uri="{FF2B5EF4-FFF2-40B4-BE49-F238E27FC236}">
                <a16:creationId xmlns:a16="http://schemas.microsoft.com/office/drawing/2014/main" id="{093B805B-D954-4567-A74D-514E3A12BF58}"/>
              </a:ext>
            </a:extLst>
          </p:cNvPr>
          <p:cNvSpPr/>
          <p:nvPr/>
        </p:nvSpPr>
        <p:spPr>
          <a:xfrm>
            <a:off x="4082322" y="3066280"/>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47" name="Rettangolo arrotondato 31">
            <a:extLst>
              <a:ext uri="{FF2B5EF4-FFF2-40B4-BE49-F238E27FC236}">
                <a16:creationId xmlns:a16="http://schemas.microsoft.com/office/drawing/2014/main" id="{DD92531F-CADF-4DCA-B9FC-622525A79BEF}"/>
              </a:ext>
            </a:extLst>
          </p:cNvPr>
          <p:cNvSpPr/>
          <p:nvPr/>
        </p:nvSpPr>
        <p:spPr>
          <a:xfrm>
            <a:off x="4185788" y="4360136"/>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
        <p:nvSpPr>
          <p:cNvPr id="49" name="Rettangolo arrotondato 31">
            <a:extLst>
              <a:ext uri="{FF2B5EF4-FFF2-40B4-BE49-F238E27FC236}">
                <a16:creationId xmlns:a16="http://schemas.microsoft.com/office/drawing/2014/main" id="{AD361DE8-7EDB-489A-A871-5CA70988B1D9}"/>
              </a:ext>
            </a:extLst>
          </p:cNvPr>
          <p:cNvSpPr/>
          <p:nvPr/>
        </p:nvSpPr>
        <p:spPr>
          <a:xfrm>
            <a:off x="4346501" y="5515004"/>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5</a:t>
            </a:r>
          </a:p>
        </p:txBody>
      </p:sp>
      <p:sp>
        <p:nvSpPr>
          <p:cNvPr id="38" name="Rettangolo arrotondato 31">
            <a:extLst>
              <a:ext uri="{FF2B5EF4-FFF2-40B4-BE49-F238E27FC236}">
                <a16:creationId xmlns:a16="http://schemas.microsoft.com/office/drawing/2014/main" id="{67020E19-1CD5-4E5D-AF66-20DD83BFD8AF}"/>
              </a:ext>
            </a:extLst>
          </p:cNvPr>
          <p:cNvSpPr/>
          <p:nvPr/>
        </p:nvSpPr>
        <p:spPr>
          <a:xfrm>
            <a:off x="6390145" y="537530"/>
            <a:ext cx="377285" cy="4288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60" name="CasellaDiTesto 59">
            <a:extLst>
              <a:ext uri="{FF2B5EF4-FFF2-40B4-BE49-F238E27FC236}">
                <a16:creationId xmlns:a16="http://schemas.microsoft.com/office/drawing/2014/main" id="{F879A1B8-619E-4057-B42F-CA9466449A57}"/>
              </a:ext>
            </a:extLst>
          </p:cNvPr>
          <p:cNvSpPr txBox="1"/>
          <p:nvPr/>
        </p:nvSpPr>
        <p:spPr>
          <a:xfrm>
            <a:off x="6044830" y="4323223"/>
            <a:ext cx="6147170" cy="455189"/>
          </a:xfrm>
          <a:prstGeom prst="rect">
            <a:avLst/>
          </a:prstGeom>
          <a:noFill/>
        </p:spPr>
        <p:txBody>
          <a:bodyPr wrap="square" rtlCol="0">
            <a:spAutoFit/>
          </a:bodyPr>
          <a:lstStyle/>
          <a:p>
            <a:pPr lvl="0">
              <a:lnSpc>
                <a:spcPct val="150000"/>
              </a:lnSpc>
            </a:pPr>
            <a:r>
              <a:rPr lang="it-IT" dirty="0">
                <a:solidFill>
                  <a:schemeClr val="tx2">
                    <a:lumMod val="75000"/>
                  </a:schemeClr>
                </a:solidFill>
              </a:rPr>
              <a:t>proteggere le webcam; </a:t>
            </a:r>
          </a:p>
        </p:txBody>
      </p:sp>
      <p:sp>
        <p:nvSpPr>
          <p:cNvPr id="61" name="CasellaDiTesto 60">
            <a:extLst>
              <a:ext uri="{FF2B5EF4-FFF2-40B4-BE49-F238E27FC236}">
                <a16:creationId xmlns:a16="http://schemas.microsoft.com/office/drawing/2014/main" id="{A0AD0BB2-9C25-42DC-AF32-B6E6EEE2AC8A}"/>
              </a:ext>
            </a:extLst>
          </p:cNvPr>
          <p:cNvSpPr txBox="1"/>
          <p:nvPr/>
        </p:nvSpPr>
        <p:spPr>
          <a:xfrm>
            <a:off x="6100795" y="5568748"/>
            <a:ext cx="5842759" cy="923330"/>
          </a:xfrm>
          <a:prstGeom prst="rect">
            <a:avLst/>
          </a:prstGeom>
          <a:noFill/>
        </p:spPr>
        <p:txBody>
          <a:bodyPr wrap="square" rtlCol="0">
            <a:spAutoFit/>
          </a:bodyPr>
          <a:lstStyle/>
          <a:p>
            <a:pPr>
              <a:lnSpc>
                <a:spcPct val="150000"/>
              </a:lnSpc>
            </a:pPr>
            <a:r>
              <a:rPr lang="it-IT" dirty="0">
                <a:solidFill>
                  <a:schemeClr val="tx2">
                    <a:lumMod val="75000"/>
                  </a:schemeClr>
                </a:solidFill>
              </a:rPr>
              <a:t>prestare attenzione alla condivisione di chiavette USB.</a:t>
            </a:r>
          </a:p>
        </p:txBody>
      </p:sp>
      <p:pic>
        <p:nvPicPr>
          <p:cNvPr id="62" name="Immagine 61">
            <a:extLst>
              <a:ext uri="{FF2B5EF4-FFF2-40B4-BE49-F238E27FC236}">
                <a16:creationId xmlns:a16="http://schemas.microsoft.com/office/drawing/2014/main" id="{921A269C-6F6F-4426-AD6C-105CD34C6F06}"/>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a:off x="11405919" y="2930685"/>
            <a:ext cx="537635" cy="537635"/>
          </a:xfrm>
          <a:prstGeom prst="rect">
            <a:avLst/>
          </a:prstGeom>
        </p:spPr>
      </p:pic>
      <p:sp>
        <p:nvSpPr>
          <p:cNvPr id="63" name="CasellaDiTesto 62">
            <a:extLst>
              <a:ext uri="{FF2B5EF4-FFF2-40B4-BE49-F238E27FC236}">
                <a16:creationId xmlns:a16="http://schemas.microsoft.com/office/drawing/2014/main" id="{145C2D6A-33CD-480E-B8E4-4058B18E04AD}"/>
              </a:ext>
            </a:extLst>
          </p:cNvPr>
          <p:cNvSpPr txBox="1"/>
          <p:nvPr/>
        </p:nvSpPr>
        <p:spPr>
          <a:xfrm>
            <a:off x="7664295" y="6566726"/>
            <a:ext cx="4929554" cy="338554"/>
          </a:xfrm>
          <a:prstGeom prst="rect">
            <a:avLst/>
          </a:prstGeom>
          <a:noFill/>
        </p:spPr>
        <p:txBody>
          <a:bodyPr wrap="square" rtlCol="0">
            <a:spAutoFit/>
          </a:bodyPr>
          <a:lstStyle/>
          <a:p>
            <a:r>
              <a:rPr lang="it-IT" sz="1600" i="1" dirty="0">
                <a:latin typeface="Times New Roman" panose="02020603050405020304" pitchFamily="18" charset="0"/>
                <a:cs typeface="Times New Roman" panose="02020603050405020304" pitchFamily="18" charset="0"/>
              </a:rPr>
              <a:t>Fai clic sull'info point per approfondire l’argomento</a:t>
            </a:r>
          </a:p>
        </p:txBody>
      </p:sp>
    </p:spTree>
    <p:extLst>
      <p:ext uri="{BB962C8B-B14F-4D97-AF65-F5344CB8AC3E}">
        <p14:creationId xmlns:p14="http://schemas.microsoft.com/office/powerpoint/2010/main" val="4294381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3755494B-D7A7-4494-8C3F-EEF1639370BF}"/>
              </a:ext>
            </a:extLst>
          </p:cNvPr>
          <p:cNvPicPr>
            <a:picLocks noChangeAspect="1"/>
          </p:cNvPicPr>
          <p:nvPr/>
        </p:nvPicPr>
        <p:blipFill rotWithShape="1">
          <a:blip r:embed="rId3">
            <a:extLst>
              <a:ext uri="{28A0092B-C50C-407E-A947-70E740481C1C}">
                <a14:useLocalDpi xmlns:a14="http://schemas.microsoft.com/office/drawing/2010/main" val="0"/>
              </a:ext>
            </a:extLst>
          </a:blip>
          <a:srcRect l="36661" t="-184" r="3647" b="184"/>
          <a:stretch/>
        </p:blipFill>
        <p:spPr>
          <a:xfrm>
            <a:off x="6346235" y="450850"/>
            <a:ext cx="5845765" cy="6407150"/>
          </a:xfrm>
          <a:prstGeom prst="rect">
            <a:avLst/>
          </a:prstGeom>
        </p:spPr>
      </p:pic>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a16="http://schemas.microsoft.com/office/drawing/2014/main" id="{F253B9FE-41A1-47DC-935A-B3FCFB116763}"/>
              </a:ext>
            </a:extLst>
          </p:cNvPr>
          <p:cNvSpPr>
            <a:spLocks noGrp="1"/>
          </p:cNvSpPr>
          <p:nvPr>
            <p:ph type="body" sz="quarter" idx="11"/>
          </p:nvPr>
        </p:nvSpPr>
        <p:spPr>
          <a:xfrm>
            <a:off x="61519" y="-11719"/>
            <a:ext cx="11496675" cy="341313"/>
          </a:xfrm>
        </p:spPr>
        <p:txBody>
          <a:bodyPr anchor="ctr" anchorCtr="0">
            <a:noAutofit/>
          </a:bodyPr>
          <a:lstStyle/>
          <a:p>
            <a:r>
              <a:rPr lang="it-IT" sz="3200" dirty="0">
                <a:solidFill>
                  <a:schemeClr val="tx1"/>
                </a:solidFill>
                <a:latin typeface="Microsoft Yi Baiti" panose="03000500000000000000" pitchFamily="66" charset="0"/>
                <a:ea typeface="Microsoft Yi Baiti" panose="03000500000000000000" pitchFamily="66" charset="0"/>
              </a:rPr>
              <a:t>La sicurezza fisica nei luoghi pubblici 1/2</a:t>
            </a: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7</a:t>
            </a:r>
          </a:p>
        </p:txBody>
      </p:sp>
      <p:sp>
        <p:nvSpPr>
          <p:cNvPr id="24" name="Documento 23">
            <a:extLst>
              <a:ext uri="{FF2B5EF4-FFF2-40B4-BE49-F238E27FC236}">
                <a16:creationId xmlns:a16="http://schemas.microsoft.com/office/drawing/2014/main" id="{ABB207A1-8AF5-47AB-B50D-C3D7D6AA8047}"/>
              </a:ext>
            </a:extLst>
          </p:cNvPr>
          <p:cNvSpPr>
            <a:spLocks/>
          </p:cNvSpPr>
          <p:nvPr/>
        </p:nvSpPr>
        <p:spPr>
          <a:xfrm rot="10800000">
            <a:off x="-2" y="3131242"/>
            <a:ext cx="6369169" cy="3721677"/>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18" name="Rettangolo 17">
            <a:extLst>
              <a:ext uri="{FF2B5EF4-FFF2-40B4-BE49-F238E27FC236}">
                <a16:creationId xmlns:a16="http://schemas.microsoft.com/office/drawing/2014/main" id="{BBAC464B-CCFB-4B31-90C9-C1A314F44AA6}"/>
              </a:ext>
            </a:extLst>
          </p:cNvPr>
          <p:cNvSpPr/>
          <p:nvPr/>
        </p:nvSpPr>
        <p:spPr>
          <a:xfrm>
            <a:off x="-4394200" y="-584200"/>
            <a:ext cx="4394200" cy="6617937"/>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sz="1600" b="1" dirty="0">
              <a:solidFill>
                <a:schemeClr val="bg2">
                  <a:lumMod val="75000"/>
                </a:schemeClr>
              </a:solidFill>
            </a:endParaRPr>
          </a:p>
          <a:p>
            <a:r>
              <a:rPr lang="it-IT" sz="1600" b="1" dirty="0">
                <a:solidFill>
                  <a:schemeClr val="bg2">
                    <a:lumMod val="75000"/>
                  </a:schemeClr>
                </a:solidFill>
              </a:rPr>
              <a:t>Note sviluppo:</a:t>
            </a:r>
          </a:p>
          <a:p>
            <a:r>
              <a:rPr lang="it-IT" sz="1600" dirty="0">
                <a:solidFill>
                  <a:schemeClr val="bg2">
                    <a:lumMod val="75000"/>
                  </a:schemeClr>
                </a:solidFill>
                <a:hlinkClick r:id="rId4"/>
              </a:rPr>
              <a:t>https://pixabay.com/it/macchina-fotografica-zaino-furto-2292843/</a:t>
            </a:r>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Icona</a:t>
            </a:r>
          </a:p>
          <a:p>
            <a:r>
              <a:rPr lang="it-IT" sz="1600" dirty="0">
                <a:solidFill>
                  <a:schemeClr val="bg2">
                    <a:lumMod val="75000"/>
                  </a:schemeClr>
                </a:solidFill>
                <a:hlinkClick r:id="rId5"/>
              </a:rPr>
              <a:t>https://pixabay.com/it/aereo-getto-silhouette-volo-309386/</a:t>
            </a:r>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Icona</a:t>
            </a:r>
          </a:p>
          <a:p>
            <a:r>
              <a:rPr lang="it-IT" sz="1600" dirty="0">
                <a:solidFill>
                  <a:schemeClr val="bg2">
                    <a:lumMod val="75000"/>
                  </a:schemeClr>
                </a:solidFill>
                <a:hlinkClick r:id="rId6"/>
              </a:rPr>
              <a:t>https://pixabay.com/it/letto-camera-da-letto-riposo-stanco-297724/</a:t>
            </a:r>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Icona</a:t>
            </a:r>
          </a:p>
          <a:p>
            <a:r>
              <a:rPr lang="it-IT" sz="1600" dirty="0">
                <a:solidFill>
                  <a:schemeClr val="bg2">
                    <a:lumMod val="75000"/>
                  </a:schemeClr>
                </a:solidFill>
                <a:hlinkClick r:id="rId7"/>
              </a:rPr>
              <a:t>https://pixabay.com/it/ferrovia-stazione-segni-simboli-38185/</a:t>
            </a:r>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Icona</a:t>
            </a:r>
          </a:p>
          <a:p>
            <a:r>
              <a:rPr lang="it-IT" sz="1600" dirty="0">
                <a:solidFill>
                  <a:schemeClr val="bg2">
                    <a:lumMod val="75000"/>
                  </a:schemeClr>
                </a:solidFill>
                <a:hlinkClick r:id="rId8"/>
              </a:rPr>
              <a:t>https://pixabay.com/it/partenze-aeroporto-segno-153136/</a:t>
            </a:r>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Icona</a:t>
            </a:r>
          </a:p>
          <a:p>
            <a:r>
              <a:rPr lang="it-IT" sz="1600" dirty="0">
                <a:solidFill>
                  <a:schemeClr val="bg2">
                    <a:lumMod val="75000"/>
                  </a:schemeClr>
                </a:solidFill>
                <a:hlinkClick r:id="rId9"/>
              </a:rPr>
              <a:t>https://pixabay.com/it/valigia-informazioni-bagaglio-43978/</a:t>
            </a:r>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Popup</a:t>
            </a:r>
          </a:p>
          <a:p>
            <a:endParaRPr lang="it-IT" sz="1600" dirty="0">
              <a:solidFill>
                <a:schemeClr val="bg2">
                  <a:lumMod val="75000"/>
                </a:schemeClr>
              </a:solidFill>
            </a:endParaRPr>
          </a:p>
        </p:txBody>
      </p:sp>
      <p:pic>
        <p:nvPicPr>
          <p:cNvPr id="3" name="Immagine 2">
            <a:extLst>
              <a:ext uri="{FF2B5EF4-FFF2-40B4-BE49-F238E27FC236}">
                <a16:creationId xmlns:a16="http://schemas.microsoft.com/office/drawing/2014/main" id="{5D292C65-E9F9-44C5-BF38-900C104EEFE1}"/>
              </a:ext>
            </a:extLst>
          </p:cNvPr>
          <p:cNvPicPr>
            <a:picLocks noChangeAspect="1"/>
          </p:cNvPicPr>
          <p:nvPr/>
        </p:nvPicPr>
        <p:blipFill>
          <a:blip r:embed="rId10" cstate="hqprint">
            <a:lum bright="70000" contrast="-70000"/>
            <a:extLst>
              <a:ext uri="{28A0092B-C50C-407E-A947-70E740481C1C}">
                <a14:useLocalDpi xmlns:a14="http://schemas.microsoft.com/office/drawing/2010/main" val="0"/>
              </a:ext>
            </a:extLst>
          </a:blip>
          <a:stretch>
            <a:fillRect/>
          </a:stretch>
        </p:blipFill>
        <p:spPr>
          <a:xfrm>
            <a:off x="770213" y="682500"/>
            <a:ext cx="1742916" cy="985837"/>
          </a:xfrm>
          <a:prstGeom prst="rect">
            <a:avLst/>
          </a:prstGeom>
        </p:spPr>
      </p:pic>
      <p:pic>
        <p:nvPicPr>
          <p:cNvPr id="8" name="Immagine 7">
            <a:extLst>
              <a:ext uri="{FF2B5EF4-FFF2-40B4-BE49-F238E27FC236}">
                <a16:creationId xmlns:a16="http://schemas.microsoft.com/office/drawing/2014/main" id="{6CF396F5-DACA-4FFD-9101-443AA8ED3E28}"/>
              </a:ext>
            </a:extLst>
          </p:cNvPr>
          <p:cNvPicPr>
            <a:picLocks noChangeAspect="1"/>
          </p:cNvPicPr>
          <p:nvPr/>
        </p:nvPicPr>
        <p:blipFill>
          <a:blip r:embed="rId11" cstate="hqprint">
            <a:lum bright="70000" contrast="-70000"/>
            <a:extLst>
              <a:ext uri="{28A0092B-C50C-407E-A947-70E740481C1C}">
                <a14:useLocalDpi xmlns:a14="http://schemas.microsoft.com/office/drawing/2010/main" val="0"/>
              </a:ext>
            </a:extLst>
          </a:blip>
          <a:stretch>
            <a:fillRect/>
          </a:stretch>
        </p:blipFill>
        <p:spPr>
          <a:xfrm>
            <a:off x="1641671" y="1941420"/>
            <a:ext cx="1250950" cy="942138"/>
          </a:xfrm>
          <a:prstGeom prst="rect">
            <a:avLst/>
          </a:prstGeom>
        </p:spPr>
      </p:pic>
      <p:pic>
        <p:nvPicPr>
          <p:cNvPr id="33" name="Immagine 32">
            <a:extLst>
              <a:ext uri="{FF2B5EF4-FFF2-40B4-BE49-F238E27FC236}">
                <a16:creationId xmlns:a16="http://schemas.microsoft.com/office/drawing/2014/main" id="{5150C6AD-C6AB-47E3-883B-BE0907D42247}"/>
              </a:ext>
            </a:extLst>
          </p:cNvPr>
          <p:cNvPicPr>
            <a:picLocks noChangeAspect="1"/>
          </p:cNvPicPr>
          <p:nvPr/>
        </p:nvPicPr>
        <p:blipFill>
          <a:blip r:embed="rId12" cstate="hqprint">
            <a:lum bright="70000" contrast="-70000"/>
            <a:extLst>
              <a:ext uri="{28A0092B-C50C-407E-A947-70E740481C1C}">
                <a14:useLocalDpi xmlns:a14="http://schemas.microsoft.com/office/drawing/2010/main" val="0"/>
              </a:ext>
            </a:extLst>
          </a:blip>
          <a:stretch>
            <a:fillRect/>
          </a:stretch>
        </p:blipFill>
        <p:spPr>
          <a:xfrm>
            <a:off x="176696" y="1589200"/>
            <a:ext cx="1166213" cy="1262667"/>
          </a:xfrm>
          <a:prstGeom prst="rect">
            <a:avLst/>
          </a:prstGeom>
        </p:spPr>
      </p:pic>
      <p:sp>
        <p:nvSpPr>
          <p:cNvPr id="45" name="CasellaDiTesto 44">
            <a:extLst>
              <a:ext uri="{FF2B5EF4-FFF2-40B4-BE49-F238E27FC236}">
                <a16:creationId xmlns:a16="http://schemas.microsoft.com/office/drawing/2014/main" id="{9B27BEB9-E9DF-48F9-BB95-3C502F063F15}"/>
              </a:ext>
            </a:extLst>
          </p:cNvPr>
          <p:cNvSpPr txBox="1"/>
          <p:nvPr/>
        </p:nvSpPr>
        <p:spPr>
          <a:xfrm>
            <a:off x="3453614" y="806603"/>
            <a:ext cx="2731682" cy="2169825"/>
          </a:xfrm>
          <a:prstGeom prst="rect">
            <a:avLst/>
          </a:prstGeom>
          <a:noFill/>
        </p:spPr>
        <p:txBody>
          <a:bodyPr wrap="square" rtlCol="0">
            <a:spAutoFit/>
          </a:bodyPr>
          <a:lstStyle/>
          <a:p>
            <a:pPr lvl="0">
              <a:lnSpc>
                <a:spcPct val="150000"/>
              </a:lnSpc>
            </a:pPr>
            <a:r>
              <a:rPr lang="it-IT" dirty="0">
                <a:solidFill>
                  <a:schemeClr val="tx2">
                    <a:lumMod val="75000"/>
                  </a:schemeClr>
                </a:solidFill>
              </a:rPr>
              <a:t>Il furto </a:t>
            </a:r>
            <a:r>
              <a:rPr lang="it-IT" dirty="0" smtClean="0">
                <a:solidFill>
                  <a:schemeClr val="tx2">
                    <a:lumMod val="75000"/>
                  </a:schemeClr>
                </a:solidFill>
              </a:rPr>
              <a:t>di </a:t>
            </a:r>
            <a:r>
              <a:rPr lang="it-IT" dirty="0">
                <a:solidFill>
                  <a:schemeClr val="tx2">
                    <a:lumMod val="75000"/>
                  </a:schemeClr>
                </a:solidFill>
              </a:rPr>
              <a:t>dispositivi mobili è un problema importante per tutti i professionisti in movimento.</a:t>
            </a:r>
          </a:p>
        </p:txBody>
      </p:sp>
      <p:pic>
        <p:nvPicPr>
          <p:cNvPr id="13" name="Immagine 12">
            <a:extLst>
              <a:ext uri="{FF2B5EF4-FFF2-40B4-BE49-F238E27FC236}">
                <a16:creationId xmlns:a16="http://schemas.microsoft.com/office/drawing/2014/main" id="{F69D57D8-B1BC-47E7-A5D7-7F362344AAB3}"/>
              </a:ext>
            </a:extLst>
          </p:cNvPr>
          <p:cNvPicPr>
            <a:picLocks noChangeAspect="1"/>
          </p:cNvPicPr>
          <p:nvPr/>
        </p:nvPicPr>
        <p:blipFill>
          <a:blip r:embed="rId13" cstate="hqprint">
            <a:lum bright="70000" contrast="-70000"/>
            <a:extLst>
              <a:ext uri="{28A0092B-C50C-407E-A947-70E740481C1C}">
                <a14:useLocalDpi xmlns:a14="http://schemas.microsoft.com/office/drawing/2010/main" val="0"/>
              </a:ext>
            </a:extLst>
          </a:blip>
          <a:stretch>
            <a:fillRect/>
          </a:stretch>
        </p:blipFill>
        <p:spPr>
          <a:xfrm>
            <a:off x="286279" y="4301697"/>
            <a:ext cx="1262254" cy="1262254"/>
          </a:xfrm>
          <a:prstGeom prst="rect">
            <a:avLst/>
          </a:prstGeom>
        </p:spPr>
      </p:pic>
      <p:pic>
        <p:nvPicPr>
          <p:cNvPr id="15" name="Immagine 14">
            <a:extLst>
              <a:ext uri="{FF2B5EF4-FFF2-40B4-BE49-F238E27FC236}">
                <a16:creationId xmlns:a16="http://schemas.microsoft.com/office/drawing/2014/main" id="{420C3756-303E-4783-B45B-E814D29ABE0E}"/>
              </a:ext>
            </a:extLst>
          </p:cNvPr>
          <p:cNvPicPr>
            <a:picLocks noChangeAspect="1"/>
          </p:cNvPicPr>
          <p:nvPr/>
        </p:nvPicPr>
        <p:blipFill>
          <a:blip r:embed="rId14" cstate="hqprint">
            <a:lum bright="70000" contrast="-70000"/>
            <a:extLst>
              <a:ext uri="{28A0092B-C50C-407E-A947-70E740481C1C}">
                <a14:useLocalDpi xmlns:a14="http://schemas.microsoft.com/office/drawing/2010/main" val="0"/>
              </a:ext>
            </a:extLst>
          </a:blip>
          <a:stretch>
            <a:fillRect/>
          </a:stretch>
        </p:blipFill>
        <p:spPr>
          <a:xfrm>
            <a:off x="4304888" y="4101024"/>
            <a:ext cx="1811416" cy="934011"/>
          </a:xfrm>
          <a:prstGeom prst="rect">
            <a:avLst/>
          </a:prstGeom>
        </p:spPr>
      </p:pic>
      <p:pic>
        <p:nvPicPr>
          <p:cNvPr id="17" name="Immagine 16">
            <a:extLst>
              <a:ext uri="{FF2B5EF4-FFF2-40B4-BE49-F238E27FC236}">
                <a16:creationId xmlns:a16="http://schemas.microsoft.com/office/drawing/2014/main" id="{89F3C628-E986-430E-8082-ACFD030C3008}"/>
              </a:ext>
            </a:extLst>
          </p:cNvPr>
          <p:cNvPicPr>
            <a:picLocks noChangeAspect="1"/>
          </p:cNvPicPr>
          <p:nvPr/>
        </p:nvPicPr>
        <p:blipFill>
          <a:blip r:embed="rId15" cstate="hqprint">
            <a:lum bright="70000" contrast="-70000"/>
            <a:extLst>
              <a:ext uri="{28A0092B-C50C-407E-A947-70E740481C1C}">
                <a14:useLocalDpi xmlns:a14="http://schemas.microsoft.com/office/drawing/2010/main" val="0"/>
              </a:ext>
            </a:extLst>
          </a:blip>
          <a:stretch>
            <a:fillRect/>
          </a:stretch>
        </p:blipFill>
        <p:spPr>
          <a:xfrm flipH="1">
            <a:off x="1656847" y="5139006"/>
            <a:ext cx="1050257" cy="1578674"/>
          </a:xfrm>
          <a:prstGeom prst="rect">
            <a:avLst/>
          </a:prstGeom>
        </p:spPr>
      </p:pic>
      <p:pic>
        <p:nvPicPr>
          <p:cNvPr id="22" name="Immagine 21">
            <a:extLst>
              <a:ext uri="{FF2B5EF4-FFF2-40B4-BE49-F238E27FC236}">
                <a16:creationId xmlns:a16="http://schemas.microsoft.com/office/drawing/2014/main" id="{A756A179-DE0D-4BE0-868C-14975EE6A1D4}"/>
              </a:ext>
            </a:extLst>
          </p:cNvPr>
          <p:cNvPicPr>
            <a:picLocks noChangeAspect="1"/>
          </p:cNvPicPr>
          <p:nvPr/>
        </p:nvPicPr>
        <p:blipFill>
          <a:blip r:embed="rId16" cstate="hqprint">
            <a:lum bright="70000" contrast="-70000"/>
            <a:extLst>
              <a:ext uri="{28A0092B-C50C-407E-A947-70E740481C1C}">
                <a14:useLocalDpi xmlns:a14="http://schemas.microsoft.com/office/drawing/2010/main" val="0"/>
              </a:ext>
            </a:extLst>
          </a:blip>
          <a:stretch>
            <a:fillRect/>
          </a:stretch>
        </p:blipFill>
        <p:spPr>
          <a:xfrm>
            <a:off x="4501843" y="5319691"/>
            <a:ext cx="1417506" cy="1171762"/>
          </a:xfrm>
          <a:prstGeom prst="rect">
            <a:avLst/>
          </a:prstGeom>
        </p:spPr>
      </p:pic>
      <p:sp>
        <p:nvSpPr>
          <p:cNvPr id="47" name="Rettangolo arrotondato 31">
            <a:extLst>
              <a:ext uri="{FF2B5EF4-FFF2-40B4-BE49-F238E27FC236}">
                <a16:creationId xmlns:a16="http://schemas.microsoft.com/office/drawing/2014/main" id="{9D06C16C-9345-45BE-B7E5-9BB2B09E7055}"/>
              </a:ext>
            </a:extLst>
          </p:cNvPr>
          <p:cNvSpPr/>
          <p:nvPr/>
        </p:nvSpPr>
        <p:spPr>
          <a:xfrm>
            <a:off x="168019" y="765726"/>
            <a:ext cx="377285" cy="4288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49" name="Rettangolo arrotondato 31">
            <a:extLst>
              <a:ext uri="{FF2B5EF4-FFF2-40B4-BE49-F238E27FC236}">
                <a16:creationId xmlns:a16="http://schemas.microsoft.com/office/drawing/2014/main" id="{75B69376-AA1C-4976-80CB-D17232FBBC60}"/>
              </a:ext>
            </a:extLst>
          </p:cNvPr>
          <p:cNvSpPr/>
          <p:nvPr/>
        </p:nvSpPr>
        <p:spPr>
          <a:xfrm>
            <a:off x="5436285" y="2198041"/>
            <a:ext cx="377285" cy="4288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sp>
        <p:nvSpPr>
          <p:cNvPr id="50" name="Rettangolo arrotondato 31">
            <a:extLst>
              <a:ext uri="{FF2B5EF4-FFF2-40B4-BE49-F238E27FC236}">
                <a16:creationId xmlns:a16="http://schemas.microsoft.com/office/drawing/2014/main" id="{BF7DAA3E-C449-484F-B485-FD4A8009EF35}"/>
              </a:ext>
            </a:extLst>
          </p:cNvPr>
          <p:cNvSpPr/>
          <p:nvPr/>
        </p:nvSpPr>
        <p:spPr>
          <a:xfrm>
            <a:off x="996177" y="5746605"/>
            <a:ext cx="377285" cy="4288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51" name="Rettangolo arrotondato 31">
            <a:extLst>
              <a:ext uri="{FF2B5EF4-FFF2-40B4-BE49-F238E27FC236}">
                <a16:creationId xmlns:a16="http://schemas.microsoft.com/office/drawing/2014/main" id="{2865E7F0-74F2-45EF-A34B-AFFD5FC3A758}"/>
              </a:ext>
            </a:extLst>
          </p:cNvPr>
          <p:cNvSpPr/>
          <p:nvPr/>
        </p:nvSpPr>
        <p:spPr>
          <a:xfrm>
            <a:off x="4082664" y="5017481"/>
            <a:ext cx="377285" cy="4288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pic>
        <p:nvPicPr>
          <p:cNvPr id="52" name="Immagine 51">
            <a:extLst>
              <a:ext uri="{FF2B5EF4-FFF2-40B4-BE49-F238E27FC236}">
                <a16:creationId xmlns:a16="http://schemas.microsoft.com/office/drawing/2014/main" id="{B2732EDC-40B7-4737-8015-51F4AA146CE9}"/>
              </a:ext>
            </a:extLst>
          </p:cNvPr>
          <p:cNvPicPr>
            <a:picLocks noChangeAspect="1"/>
          </p:cNvPicPr>
          <p:nvPr/>
        </p:nvPicPr>
        <p:blipFill>
          <a:blip r:embed="rId17" cstate="hqprint">
            <a:lum bright="70000" contrast="-70000"/>
            <a:extLst>
              <a:ext uri="{28A0092B-C50C-407E-A947-70E740481C1C}">
                <a14:useLocalDpi xmlns:a14="http://schemas.microsoft.com/office/drawing/2010/main" val="0"/>
              </a:ext>
            </a:extLst>
          </a:blip>
          <a:stretch>
            <a:fillRect/>
          </a:stretch>
        </p:blipFill>
        <p:spPr>
          <a:xfrm>
            <a:off x="3381211" y="6180045"/>
            <a:ext cx="537635" cy="537635"/>
          </a:xfrm>
          <a:prstGeom prst="rect">
            <a:avLst/>
          </a:prstGeom>
        </p:spPr>
      </p:pic>
      <p:sp>
        <p:nvSpPr>
          <p:cNvPr id="53" name="CasellaDiTesto 52">
            <a:extLst>
              <a:ext uri="{FF2B5EF4-FFF2-40B4-BE49-F238E27FC236}">
                <a16:creationId xmlns:a16="http://schemas.microsoft.com/office/drawing/2014/main" id="{4A24B274-22B2-40D1-9B92-D40A4176BCA6}"/>
              </a:ext>
            </a:extLst>
          </p:cNvPr>
          <p:cNvSpPr txBox="1"/>
          <p:nvPr/>
        </p:nvSpPr>
        <p:spPr>
          <a:xfrm>
            <a:off x="7751952" y="6519446"/>
            <a:ext cx="4929554" cy="338554"/>
          </a:xfrm>
          <a:prstGeom prst="rect">
            <a:avLst/>
          </a:prstGeom>
          <a:noFill/>
        </p:spPr>
        <p:txBody>
          <a:bodyPr wrap="square" rtlCol="0">
            <a:spAutoFit/>
          </a:bodyPr>
          <a:lstStyle/>
          <a:p>
            <a:r>
              <a:rPr lang="it-IT" sz="1600" i="1" dirty="0">
                <a:latin typeface="Times New Roman" panose="02020603050405020304" pitchFamily="18" charset="0"/>
                <a:cs typeface="Times New Roman" panose="02020603050405020304" pitchFamily="18" charset="0"/>
              </a:rPr>
              <a:t>Fai clic sull'info point per approfondire l’argomento</a:t>
            </a:r>
          </a:p>
        </p:txBody>
      </p:sp>
    </p:spTree>
    <p:extLst>
      <p:ext uri="{BB962C8B-B14F-4D97-AF65-F5344CB8AC3E}">
        <p14:creationId xmlns:p14="http://schemas.microsoft.com/office/powerpoint/2010/main" val="3031426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3755494B-D7A7-4494-8C3F-EEF1639370BF}"/>
              </a:ext>
            </a:extLst>
          </p:cNvPr>
          <p:cNvPicPr>
            <a:picLocks noChangeAspect="1"/>
          </p:cNvPicPr>
          <p:nvPr/>
        </p:nvPicPr>
        <p:blipFill rotWithShape="1">
          <a:blip r:embed="rId3">
            <a:extLst>
              <a:ext uri="{28A0092B-C50C-407E-A947-70E740481C1C}">
                <a14:useLocalDpi xmlns:a14="http://schemas.microsoft.com/office/drawing/2010/main" val="0"/>
              </a:ext>
            </a:extLst>
          </a:blip>
          <a:srcRect l="21610" r="20784"/>
          <a:stretch/>
        </p:blipFill>
        <p:spPr>
          <a:xfrm>
            <a:off x="6388218" y="435298"/>
            <a:ext cx="5803782" cy="6422701"/>
          </a:xfrm>
          <a:prstGeom prst="rect">
            <a:avLst/>
          </a:prstGeom>
        </p:spPr>
      </p:pic>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a16="http://schemas.microsoft.com/office/drawing/2014/main" id="{F253B9FE-41A1-47DC-935A-B3FCFB11676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La sicurezza fisica nei luoghi pubblici 2/2</a:t>
            </a: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8</a:t>
            </a:r>
          </a:p>
        </p:txBody>
      </p:sp>
      <p:sp>
        <p:nvSpPr>
          <p:cNvPr id="68" name="Segnaposto testo 7">
            <a:extLst>
              <a:ext uri="{FF2B5EF4-FFF2-40B4-BE49-F238E27FC236}">
                <a16:creationId xmlns:a16="http://schemas.microsoft.com/office/drawing/2014/main" id="{33C37E95-5F17-4534-AC47-05ECE8B02EF6}"/>
              </a:ext>
            </a:extLst>
          </p:cNvPr>
          <p:cNvSpPr>
            <a:spLocks noGrp="1"/>
          </p:cNvSpPr>
          <p:nvPr>
            <p:ph type="body" sz="quarter" idx="17"/>
          </p:nvPr>
        </p:nvSpPr>
        <p:spPr>
          <a:xfrm>
            <a:off x="224287" y="3298071"/>
            <a:ext cx="2501660" cy="2020004"/>
          </a:xfrm>
        </p:spPr>
        <p:txBody>
          <a:bodyPr>
            <a:normAutofit/>
          </a:bodyPr>
          <a:lstStyle/>
          <a:p>
            <a:r>
              <a:rPr lang="it-IT" sz="1600"/>
              <a:t>Descrizione Scenario 01</a:t>
            </a:r>
          </a:p>
          <a:p>
            <a:r>
              <a:rPr lang="it-IT" sz="1600"/>
              <a:t>….</a:t>
            </a:r>
          </a:p>
          <a:p>
            <a:endParaRPr lang="it-IT" sz="1600" dirty="0"/>
          </a:p>
        </p:txBody>
      </p:sp>
      <p:sp>
        <p:nvSpPr>
          <p:cNvPr id="2" name="Documento 1">
            <a:extLst>
              <a:ext uri="{FF2B5EF4-FFF2-40B4-BE49-F238E27FC236}">
                <a16:creationId xmlns:a16="http://schemas.microsoft.com/office/drawing/2014/main" id="{B5D6EA2C-C98E-4C7C-9DC4-0DFE4FB8D0AA}"/>
              </a:ext>
            </a:extLst>
          </p:cNvPr>
          <p:cNvSpPr/>
          <p:nvPr/>
        </p:nvSpPr>
        <p:spPr>
          <a:xfrm>
            <a:off x="0" y="476249"/>
            <a:ext cx="6369170" cy="3698935"/>
          </a:xfrm>
          <a:prstGeom prst="flowChart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endParaRPr lang="it-IT" dirty="0">
              <a:solidFill>
                <a:schemeClr val="tx2">
                  <a:lumMod val="75000"/>
                </a:schemeClr>
              </a:solidFill>
            </a:endParaRPr>
          </a:p>
        </p:txBody>
      </p:sp>
      <p:sp>
        <p:nvSpPr>
          <p:cNvPr id="24" name="Documento 23">
            <a:extLst>
              <a:ext uri="{FF2B5EF4-FFF2-40B4-BE49-F238E27FC236}">
                <a16:creationId xmlns:a16="http://schemas.microsoft.com/office/drawing/2014/main" id="{ABB207A1-8AF5-47AB-B50D-C3D7D6AA8047}"/>
              </a:ext>
            </a:extLst>
          </p:cNvPr>
          <p:cNvSpPr>
            <a:spLocks/>
          </p:cNvSpPr>
          <p:nvPr/>
        </p:nvSpPr>
        <p:spPr>
          <a:xfrm rot="10800000">
            <a:off x="-1" y="3163217"/>
            <a:ext cx="6369169" cy="3698936"/>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3" name="CasellaDiTesto 2">
            <a:extLst>
              <a:ext uri="{FF2B5EF4-FFF2-40B4-BE49-F238E27FC236}">
                <a16:creationId xmlns:a16="http://schemas.microsoft.com/office/drawing/2014/main" id="{E318A116-4E6D-4BBC-8641-7204884D04D7}"/>
              </a:ext>
            </a:extLst>
          </p:cNvPr>
          <p:cNvSpPr txBox="1"/>
          <p:nvPr/>
        </p:nvSpPr>
        <p:spPr>
          <a:xfrm>
            <a:off x="785281" y="3890646"/>
            <a:ext cx="5715880" cy="2532681"/>
          </a:xfrm>
          <a:prstGeom prst="rect">
            <a:avLst/>
          </a:prstGeom>
          <a:noFill/>
        </p:spPr>
        <p:txBody>
          <a:bodyPr wrap="square" rtlCol="0">
            <a:spAutoFit/>
          </a:bodyPr>
          <a:lstStyle/>
          <a:p>
            <a:pPr lvl="0">
              <a:lnSpc>
                <a:spcPct val="150000"/>
              </a:lnSpc>
            </a:pPr>
            <a:r>
              <a:rPr lang="it-IT" dirty="0">
                <a:solidFill>
                  <a:schemeClr val="tx2">
                    <a:lumMod val="75000"/>
                  </a:schemeClr>
                </a:solidFill>
              </a:rPr>
              <a:t>Mai lasciare i dispositivi all'interno del veicolo;</a:t>
            </a:r>
          </a:p>
          <a:p>
            <a:pPr lvl="0">
              <a:lnSpc>
                <a:spcPct val="150000"/>
              </a:lnSpc>
            </a:pPr>
            <a:r>
              <a:rPr lang="it-IT" dirty="0">
                <a:solidFill>
                  <a:schemeClr val="tx2">
                    <a:lumMod val="75000"/>
                  </a:schemeClr>
                </a:solidFill>
              </a:rPr>
              <a:t>I criminali possono:</a:t>
            </a:r>
          </a:p>
          <a:p>
            <a:pPr marL="285750" indent="-285750">
              <a:lnSpc>
                <a:spcPct val="150000"/>
              </a:lnSpc>
              <a:buFont typeface="Wingdings" panose="05000000000000000000" pitchFamily="2" charset="2"/>
              <a:buChar char="ü"/>
            </a:pPr>
            <a:r>
              <a:rPr lang="it-IT" dirty="0">
                <a:solidFill>
                  <a:schemeClr val="tx2">
                    <a:lumMod val="75000"/>
                  </a:schemeClr>
                </a:solidFill>
              </a:rPr>
              <a:t>averci visto posizionare la borsa nel  portabagagli;</a:t>
            </a:r>
          </a:p>
          <a:p>
            <a:pPr marL="285750" indent="-285750">
              <a:lnSpc>
                <a:spcPct val="150000"/>
              </a:lnSpc>
              <a:buFont typeface="Wingdings" panose="05000000000000000000" pitchFamily="2" charset="2"/>
              <a:buChar char="ü"/>
            </a:pPr>
            <a:r>
              <a:rPr lang="it-IT" dirty="0">
                <a:solidFill>
                  <a:schemeClr val="tx2">
                    <a:lumMod val="75000"/>
                  </a:schemeClr>
                </a:solidFill>
              </a:rPr>
              <a:t>desumere che abbiamo device portatili nascosti.</a:t>
            </a:r>
          </a:p>
        </p:txBody>
      </p:sp>
      <p:sp>
        <p:nvSpPr>
          <p:cNvPr id="7" name="Unità di visualizzazione grafica 6">
            <a:extLst>
              <a:ext uri="{FF2B5EF4-FFF2-40B4-BE49-F238E27FC236}">
                <a16:creationId xmlns:a16="http://schemas.microsoft.com/office/drawing/2014/main" id="{6DDBE34B-0610-439C-8B21-724808CA2911}"/>
              </a:ext>
            </a:extLst>
          </p:cNvPr>
          <p:cNvSpPr/>
          <p:nvPr/>
        </p:nvSpPr>
        <p:spPr>
          <a:xfrm>
            <a:off x="6350118" y="1213071"/>
            <a:ext cx="5092991" cy="1466850"/>
          </a:xfrm>
          <a:prstGeom prst="flowChartDispla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2000" b="1" dirty="0">
                <a:solidFill>
                  <a:schemeClr val="tx1"/>
                </a:solidFill>
                <a:latin typeface="Tempus Sans ITC" panose="04020404030D07020202" pitchFamily="82" charset="0"/>
                <a:cs typeface="Gisha" panose="020B0502040204020203" pitchFamily="34" charset="-79"/>
              </a:rPr>
              <a:t>In treno e in aereo</a:t>
            </a:r>
          </a:p>
        </p:txBody>
      </p:sp>
      <p:sp>
        <p:nvSpPr>
          <p:cNvPr id="25" name="Unità di visualizzazione grafica 24">
            <a:extLst>
              <a:ext uri="{FF2B5EF4-FFF2-40B4-BE49-F238E27FC236}">
                <a16:creationId xmlns:a16="http://schemas.microsoft.com/office/drawing/2014/main" id="{6CB09D50-E397-4749-8861-6D5A067CE262}"/>
              </a:ext>
            </a:extLst>
          </p:cNvPr>
          <p:cNvSpPr/>
          <p:nvPr/>
        </p:nvSpPr>
        <p:spPr>
          <a:xfrm>
            <a:off x="6369168" y="4441641"/>
            <a:ext cx="5092991" cy="1466850"/>
          </a:xfrm>
          <a:prstGeom prst="flowChartDisplay">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2000" b="1" dirty="0">
                <a:solidFill>
                  <a:schemeClr val="tx1"/>
                </a:solidFill>
                <a:latin typeface="Tempus Sans ITC" panose="04020404030D07020202" pitchFamily="82" charset="0"/>
                <a:cs typeface="Gisha" panose="020B0502040204020203" pitchFamily="34" charset="-79"/>
              </a:rPr>
              <a:t>In auto</a:t>
            </a:r>
          </a:p>
        </p:txBody>
      </p:sp>
      <p:sp>
        <p:nvSpPr>
          <p:cNvPr id="16" name="CasellaDiTesto 15">
            <a:extLst>
              <a:ext uri="{FF2B5EF4-FFF2-40B4-BE49-F238E27FC236}">
                <a16:creationId xmlns:a16="http://schemas.microsoft.com/office/drawing/2014/main" id="{A0683BE3-18C2-41D6-8BB4-7AD1EA53CE3C}"/>
              </a:ext>
            </a:extLst>
          </p:cNvPr>
          <p:cNvSpPr txBox="1"/>
          <p:nvPr/>
        </p:nvSpPr>
        <p:spPr>
          <a:xfrm>
            <a:off x="703120" y="1019688"/>
            <a:ext cx="5392880" cy="2446824"/>
          </a:xfrm>
          <a:prstGeom prst="rect">
            <a:avLst/>
          </a:prstGeom>
          <a:noFill/>
        </p:spPr>
        <p:txBody>
          <a:bodyPr wrap="square" rtlCol="0">
            <a:spAutoFit/>
          </a:bodyPr>
          <a:lstStyle/>
          <a:p>
            <a:pPr lvl="0">
              <a:lnSpc>
                <a:spcPct val="150000"/>
              </a:lnSpc>
            </a:pPr>
            <a:r>
              <a:rPr lang="it-IT" dirty="0">
                <a:solidFill>
                  <a:schemeClr val="tx2">
                    <a:lumMod val="75000"/>
                  </a:schemeClr>
                </a:solidFill>
              </a:rPr>
              <a:t>Tenere i dispositivi mobili con noi durante il viaggio.</a:t>
            </a:r>
          </a:p>
          <a:p>
            <a:pPr lvl="0">
              <a:lnSpc>
                <a:spcPct val="150000"/>
              </a:lnSpc>
            </a:pPr>
            <a:r>
              <a:rPr lang="it-IT" dirty="0">
                <a:solidFill>
                  <a:schemeClr val="tx2">
                    <a:lumMod val="75000"/>
                  </a:schemeClr>
                </a:solidFill>
              </a:rPr>
              <a:t>Non imbarcare nella stiva i propri device.</a:t>
            </a:r>
          </a:p>
          <a:p>
            <a:pPr lvl="0">
              <a:lnSpc>
                <a:spcPct val="150000"/>
              </a:lnSpc>
            </a:pPr>
            <a:r>
              <a:rPr lang="it-IT" dirty="0">
                <a:solidFill>
                  <a:schemeClr val="tx2">
                    <a:lumMod val="75000"/>
                  </a:schemeClr>
                </a:solidFill>
              </a:rPr>
              <a:t>Imbarcare separatamente le memorie esterne e il computer.</a:t>
            </a:r>
          </a:p>
          <a:p>
            <a:endParaRPr lang="it-IT" dirty="0"/>
          </a:p>
        </p:txBody>
      </p:sp>
      <p:sp>
        <p:nvSpPr>
          <p:cNvPr id="17" name="Goccia 16">
            <a:extLst>
              <a:ext uri="{FF2B5EF4-FFF2-40B4-BE49-F238E27FC236}">
                <a16:creationId xmlns:a16="http://schemas.microsoft.com/office/drawing/2014/main" id="{CA51A5B0-BD61-4182-A299-C34119CFEED6}"/>
              </a:ext>
            </a:extLst>
          </p:cNvPr>
          <p:cNvSpPr/>
          <p:nvPr/>
        </p:nvSpPr>
        <p:spPr>
          <a:xfrm rot="2700000">
            <a:off x="325239" y="1200759"/>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18" name="Goccia 17">
            <a:extLst>
              <a:ext uri="{FF2B5EF4-FFF2-40B4-BE49-F238E27FC236}">
                <a16:creationId xmlns:a16="http://schemas.microsoft.com/office/drawing/2014/main" id="{6A3E6CC6-58F3-4710-AE0A-0439312FCDA7}"/>
              </a:ext>
            </a:extLst>
          </p:cNvPr>
          <p:cNvSpPr/>
          <p:nvPr/>
        </p:nvSpPr>
        <p:spPr>
          <a:xfrm rot="2700000">
            <a:off x="325238" y="1995844"/>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19" name="Goccia 18">
            <a:extLst>
              <a:ext uri="{FF2B5EF4-FFF2-40B4-BE49-F238E27FC236}">
                <a16:creationId xmlns:a16="http://schemas.microsoft.com/office/drawing/2014/main" id="{68BF1D5B-428E-4F91-A533-3DB6DFB83796}"/>
              </a:ext>
            </a:extLst>
          </p:cNvPr>
          <p:cNvSpPr/>
          <p:nvPr/>
        </p:nvSpPr>
        <p:spPr>
          <a:xfrm rot="2700000">
            <a:off x="331962" y="2417184"/>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20" name="Goccia 19">
            <a:extLst>
              <a:ext uri="{FF2B5EF4-FFF2-40B4-BE49-F238E27FC236}">
                <a16:creationId xmlns:a16="http://schemas.microsoft.com/office/drawing/2014/main" id="{774C05E5-543E-4DB2-8F9E-240A5B492975}"/>
              </a:ext>
            </a:extLst>
          </p:cNvPr>
          <p:cNvSpPr/>
          <p:nvPr/>
        </p:nvSpPr>
        <p:spPr>
          <a:xfrm rot="2700000">
            <a:off x="333833" y="4093720"/>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pic>
        <p:nvPicPr>
          <p:cNvPr id="22" name="Immagine 21">
            <a:extLst>
              <a:ext uri="{FF2B5EF4-FFF2-40B4-BE49-F238E27FC236}">
                <a16:creationId xmlns:a16="http://schemas.microsoft.com/office/drawing/2014/main" id="{C254153A-4C65-461D-AE5F-8FB105149ED4}"/>
              </a:ext>
            </a:extLst>
          </p:cNvPr>
          <p:cNvPicPr>
            <a:picLocks noChangeAspect="1"/>
          </p:cNvPicPr>
          <p:nvPr/>
        </p:nvPicPr>
        <p:blipFill>
          <a:blip r:embed="rId4" cstate="hqprint">
            <a:lum bright="70000" contrast="-70000"/>
            <a:extLst>
              <a:ext uri="{28A0092B-C50C-407E-A947-70E740481C1C}">
                <a14:useLocalDpi xmlns:a14="http://schemas.microsoft.com/office/drawing/2010/main" val="0"/>
              </a:ext>
            </a:extLst>
          </a:blip>
          <a:stretch>
            <a:fillRect/>
          </a:stretch>
        </p:blipFill>
        <p:spPr>
          <a:xfrm flipH="1">
            <a:off x="9568471" y="1444793"/>
            <a:ext cx="622537" cy="935755"/>
          </a:xfrm>
          <a:prstGeom prst="rect">
            <a:avLst/>
          </a:prstGeom>
        </p:spPr>
      </p:pic>
      <p:pic>
        <p:nvPicPr>
          <p:cNvPr id="23" name="Immagine 22">
            <a:extLst>
              <a:ext uri="{FF2B5EF4-FFF2-40B4-BE49-F238E27FC236}">
                <a16:creationId xmlns:a16="http://schemas.microsoft.com/office/drawing/2014/main" id="{5442E3FC-CDC3-4E16-A756-D7E28DE928DE}"/>
              </a:ext>
            </a:extLst>
          </p:cNvPr>
          <p:cNvPicPr>
            <a:picLocks noChangeAspect="1"/>
          </p:cNvPicPr>
          <p:nvPr/>
        </p:nvPicPr>
        <p:blipFill>
          <a:blip r:embed="rId5" cstate="hqprint">
            <a:lum bright="70000" contrast="-70000"/>
            <a:extLst>
              <a:ext uri="{28A0092B-C50C-407E-A947-70E740481C1C}">
                <a14:useLocalDpi xmlns:a14="http://schemas.microsoft.com/office/drawing/2010/main" val="0"/>
              </a:ext>
            </a:extLst>
          </a:blip>
          <a:stretch>
            <a:fillRect/>
          </a:stretch>
        </p:blipFill>
        <p:spPr>
          <a:xfrm rot="20025842">
            <a:off x="10251166" y="1750383"/>
            <a:ext cx="1024406" cy="579430"/>
          </a:xfrm>
          <a:prstGeom prst="rect">
            <a:avLst/>
          </a:prstGeom>
        </p:spPr>
      </p:pic>
      <p:sp>
        <p:nvSpPr>
          <p:cNvPr id="26" name="Rettangolo 25">
            <a:extLst>
              <a:ext uri="{FF2B5EF4-FFF2-40B4-BE49-F238E27FC236}">
                <a16:creationId xmlns:a16="http://schemas.microsoft.com/office/drawing/2014/main" id="{0568FA9C-8C4A-4BAD-8391-B006B8144899}"/>
              </a:ext>
            </a:extLst>
          </p:cNvPr>
          <p:cNvSpPr/>
          <p:nvPr/>
        </p:nvSpPr>
        <p:spPr>
          <a:xfrm>
            <a:off x="-4394200" y="-584200"/>
            <a:ext cx="4394200" cy="6617937"/>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sz="1600" b="1" dirty="0">
              <a:solidFill>
                <a:schemeClr val="bg2">
                  <a:lumMod val="75000"/>
                </a:schemeClr>
              </a:solidFill>
            </a:endParaRPr>
          </a:p>
          <a:p>
            <a:r>
              <a:rPr lang="it-IT" sz="1600" b="1" dirty="0">
                <a:solidFill>
                  <a:schemeClr val="bg2">
                    <a:lumMod val="75000"/>
                  </a:schemeClr>
                </a:solidFill>
              </a:rPr>
              <a:t>Note sviluppo:</a:t>
            </a:r>
          </a:p>
          <a:p>
            <a:r>
              <a:rPr lang="it-IT" sz="1600" dirty="0">
                <a:solidFill>
                  <a:schemeClr val="bg2">
                    <a:lumMod val="75000"/>
                  </a:schemeClr>
                </a:solidFill>
                <a:hlinkClick r:id="rId6"/>
              </a:rPr>
              <a:t>https://pixabay.com/it/borsa-sedia-computer-in-casa-1866582/</a:t>
            </a:r>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Icona</a:t>
            </a:r>
          </a:p>
          <a:p>
            <a:r>
              <a:rPr lang="it-IT" sz="1600" dirty="0">
                <a:solidFill>
                  <a:schemeClr val="bg2">
                    <a:lumMod val="75000"/>
                  </a:schemeClr>
                </a:solidFill>
                <a:hlinkClick r:id="rId7"/>
              </a:rPr>
              <a:t>https://pixabay.com/it/auto-veicolo-automobile-automatico-2027078/</a:t>
            </a:r>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Sostituire il testo con quello presente nella successiva slide</a:t>
            </a:r>
          </a:p>
        </p:txBody>
      </p:sp>
      <p:pic>
        <p:nvPicPr>
          <p:cNvPr id="8" name="Immagine 7">
            <a:extLst>
              <a:ext uri="{FF2B5EF4-FFF2-40B4-BE49-F238E27FC236}">
                <a16:creationId xmlns:a16="http://schemas.microsoft.com/office/drawing/2014/main" id="{E662FA01-AF0C-4FC9-93FA-53FC24AFBB42}"/>
              </a:ext>
            </a:extLst>
          </p:cNvPr>
          <p:cNvPicPr>
            <a:picLocks noChangeAspect="1"/>
          </p:cNvPicPr>
          <p:nvPr/>
        </p:nvPicPr>
        <p:blipFill>
          <a:blip r:embed="rId8" cstate="hqprint">
            <a:lum bright="70000" contrast="-70000"/>
            <a:extLst>
              <a:ext uri="{28A0092B-C50C-407E-A947-70E740481C1C}">
                <a14:useLocalDpi xmlns:a14="http://schemas.microsoft.com/office/drawing/2010/main" val="0"/>
              </a:ext>
            </a:extLst>
          </a:blip>
          <a:stretch>
            <a:fillRect/>
          </a:stretch>
        </p:blipFill>
        <p:spPr>
          <a:xfrm>
            <a:off x="9658832" y="4721437"/>
            <a:ext cx="1235015" cy="997992"/>
          </a:xfrm>
          <a:prstGeom prst="rect">
            <a:avLst/>
          </a:prstGeom>
        </p:spPr>
      </p:pic>
      <p:sp>
        <p:nvSpPr>
          <p:cNvPr id="27" name="Rettangolo arrotondato 31">
            <a:extLst>
              <a:ext uri="{FF2B5EF4-FFF2-40B4-BE49-F238E27FC236}">
                <a16:creationId xmlns:a16="http://schemas.microsoft.com/office/drawing/2014/main" id="{9AEBD772-A836-4CE0-9B59-DC24CE87C77F}"/>
              </a:ext>
            </a:extLst>
          </p:cNvPr>
          <p:cNvSpPr/>
          <p:nvPr/>
        </p:nvSpPr>
        <p:spPr>
          <a:xfrm>
            <a:off x="8219956" y="1296491"/>
            <a:ext cx="377285" cy="4288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32" name="Rettangolo arrotondato 31">
            <a:extLst>
              <a:ext uri="{FF2B5EF4-FFF2-40B4-BE49-F238E27FC236}">
                <a16:creationId xmlns:a16="http://schemas.microsoft.com/office/drawing/2014/main" id="{D220E42F-35E4-4B6A-9260-AB358888C3F5}"/>
              </a:ext>
            </a:extLst>
          </p:cNvPr>
          <p:cNvSpPr/>
          <p:nvPr/>
        </p:nvSpPr>
        <p:spPr>
          <a:xfrm>
            <a:off x="5216686" y="595554"/>
            <a:ext cx="879313" cy="4362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2-4</a:t>
            </a:r>
          </a:p>
        </p:txBody>
      </p:sp>
      <p:sp>
        <p:nvSpPr>
          <p:cNvPr id="33" name="Rettangolo arrotondato 31">
            <a:extLst>
              <a:ext uri="{FF2B5EF4-FFF2-40B4-BE49-F238E27FC236}">
                <a16:creationId xmlns:a16="http://schemas.microsoft.com/office/drawing/2014/main" id="{44CEDDF7-231C-4313-A6F7-747449E3A635}"/>
              </a:ext>
            </a:extLst>
          </p:cNvPr>
          <p:cNvSpPr/>
          <p:nvPr/>
        </p:nvSpPr>
        <p:spPr>
          <a:xfrm>
            <a:off x="8405412" y="4960618"/>
            <a:ext cx="377285" cy="4288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5</a:t>
            </a:r>
          </a:p>
        </p:txBody>
      </p:sp>
      <p:sp>
        <p:nvSpPr>
          <p:cNvPr id="34" name="Rettangolo arrotondato 31">
            <a:extLst>
              <a:ext uri="{FF2B5EF4-FFF2-40B4-BE49-F238E27FC236}">
                <a16:creationId xmlns:a16="http://schemas.microsoft.com/office/drawing/2014/main" id="{CF75D95F-443A-4303-AE37-D4CEE48A8C0E}"/>
              </a:ext>
            </a:extLst>
          </p:cNvPr>
          <p:cNvSpPr/>
          <p:nvPr/>
        </p:nvSpPr>
        <p:spPr>
          <a:xfrm>
            <a:off x="4383603" y="3416223"/>
            <a:ext cx="879313" cy="4362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6-9</a:t>
            </a:r>
          </a:p>
        </p:txBody>
      </p:sp>
    </p:spTree>
    <p:extLst>
      <p:ext uri="{BB962C8B-B14F-4D97-AF65-F5344CB8AC3E}">
        <p14:creationId xmlns:p14="http://schemas.microsoft.com/office/powerpoint/2010/main" val="4238210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e">
  <a:themeElements>
    <a:clrScheme name="Ion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e">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e">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1_Ione">
  <a:themeElements>
    <a:clrScheme name="Ion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e">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e">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8156</TotalTime>
  <Words>3188</Words>
  <Application>Microsoft Office PowerPoint</Application>
  <PresentationFormat>Widescreen</PresentationFormat>
  <Paragraphs>405</Paragraphs>
  <Slides>15</Slides>
  <Notes>15</Notes>
  <HiddenSlides>0</HiddenSlides>
  <MMClips>0</MMClips>
  <ScaleCrop>false</ScaleCrop>
  <HeadingPairs>
    <vt:vector size="6" baseType="variant">
      <vt:variant>
        <vt:lpstr>Caratteri utilizzati</vt:lpstr>
      </vt:variant>
      <vt:variant>
        <vt:i4>12</vt:i4>
      </vt:variant>
      <vt:variant>
        <vt:lpstr>Tema</vt:lpstr>
      </vt:variant>
      <vt:variant>
        <vt:i4>2</vt:i4>
      </vt:variant>
      <vt:variant>
        <vt:lpstr>Titoli diapositive</vt:lpstr>
      </vt:variant>
      <vt:variant>
        <vt:i4>15</vt:i4>
      </vt:variant>
    </vt:vector>
  </HeadingPairs>
  <TitlesOfParts>
    <vt:vector size="29" baseType="lpstr">
      <vt:lpstr>Arial</vt:lpstr>
      <vt:lpstr>Articulate</vt:lpstr>
      <vt:lpstr>Articulate Light</vt:lpstr>
      <vt:lpstr>Bahnschrift</vt:lpstr>
      <vt:lpstr>Calibri</vt:lpstr>
      <vt:lpstr>Century Gothic</vt:lpstr>
      <vt:lpstr>Gisha</vt:lpstr>
      <vt:lpstr>Microsoft Yi Baiti</vt:lpstr>
      <vt:lpstr>Tempus Sans ITC</vt:lpstr>
      <vt:lpstr>Times New Roman</vt:lpstr>
      <vt:lpstr>Wingdings</vt:lpstr>
      <vt:lpstr>Wingdings 3</vt:lpstr>
      <vt:lpstr>Ione</vt:lpstr>
      <vt:lpstr>1_Ione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Valentina</dc:creator>
  <cp:lastModifiedBy>emessore</cp:lastModifiedBy>
  <cp:revision>662</cp:revision>
  <dcterms:created xsi:type="dcterms:W3CDTF">2018-07-03T17:42:04Z</dcterms:created>
  <dcterms:modified xsi:type="dcterms:W3CDTF">2018-10-01T10:52:25Z</dcterms:modified>
</cp:coreProperties>
</file>