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9"/>
  </p:notesMasterIdLst>
  <p:sldIdLst>
    <p:sldId id="256" r:id="rId2"/>
    <p:sldId id="260" r:id="rId3"/>
    <p:sldId id="327" r:id="rId4"/>
    <p:sldId id="341" r:id="rId5"/>
    <p:sldId id="331" r:id="rId6"/>
    <p:sldId id="339" r:id="rId7"/>
    <p:sldId id="340" r:id="rId8"/>
    <p:sldId id="314" r:id="rId9"/>
    <p:sldId id="313" r:id="rId10"/>
    <p:sldId id="324" r:id="rId11"/>
    <p:sldId id="297" r:id="rId12"/>
    <p:sldId id="309" r:id="rId13"/>
    <p:sldId id="343" r:id="rId14"/>
    <p:sldId id="336" r:id="rId15"/>
    <p:sldId id="335" r:id="rId16"/>
    <p:sldId id="295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729"/>
    <a:srgbClr val="CC0000"/>
    <a:srgbClr val="B01513"/>
    <a:srgbClr val="4B866D"/>
    <a:srgbClr val="B2B2B2"/>
    <a:srgbClr val="F2F2F2"/>
    <a:srgbClr val="FFFFFF"/>
    <a:srgbClr val="FFFFCC"/>
    <a:srgbClr val="18697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45026" autoAdjust="0"/>
  </p:normalViewPr>
  <p:slideViewPr>
    <p:cSldViewPr snapToGrid="0">
      <p:cViewPr varScale="1">
        <p:scale>
          <a:sx n="31" d="100"/>
          <a:sy n="31" d="100"/>
        </p:scale>
        <p:origin x="19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A6058-E8ED-4072-A8C8-7433F3504CAB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BEB06-CD59-4FDF-9C41-A98B09EE386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42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8815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AUDIO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Quanto illustrato finora,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rende evidente l’importanza della sicurezza informatica: cioè tutte le tecnologie e i processi utili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a proteggere risorse IT e dati da attacchi e accessi non autorizzati.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Anche e soprattutto per l’ascesa inarrestabile delle infrastrutture di rete,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queste minacce stanno rapidamente evolvendo ed hanno ormai raggiunto livelli di elevata pericolosità e complessità.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Purtroppo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tante imprese italiane, per lo più quelle di piccole dimensioni,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non sembrano tener conto di questi elementi ed hanno un approccio estemporaneo al problema, o lo ignorano del tutto.</a:t>
            </a: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endParaRPr lang="it-IT" sz="120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dirty="0" smtClean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6081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r>
              <a:rPr lang="it-IT" sz="1200" dirty="0" smtClean="0">
                <a:cs typeface="Arial" charset="0"/>
              </a:rPr>
              <a:t>AUDIO</a:t>
            </a: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endParaRPr lang="it-IT" sz="1200" dirty="0" smtClean="0">
              <a:cs typeface="Arial" charset="0"/>
            </a:endParaRPr>
          </a:p>
          <a:p>
            <a:pPr marL="228600" marR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Possiamo ora iniziare a esaminare in che forma si presentano gli attacchi informatici. Dei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Denial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of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service abbiamo già parlato, ma vi sono molte altre varianti “operative”!</a:t>
            </a:r>
          </a:p>
          <a:p>
            <a:pPr marL="228600" marR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Può trattarsi di azioni di distruzione di informazioni,</a:t>
            </a:r>
          </a:p>
          <a:p>
            <a:pPr marL="228600" marR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oppure di attività aventi obiettivi politici e sociali.</a:t>
            </a:r>
          </a:p>
          <a:p>
            <a:pPr marL="228600" marR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Più frequentemente, un’azienda dovrà fare i conti con infezioni da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malware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o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ransomware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, tutti software malevoli estremamente dannosi.</a:t>
            </a:r>
          </a:p>
          <a:p>
            <a:pPr marL="228600" marR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Anche le intercettazioni telefoniche, con relativa fuga di informazioni, possono essere molto dannose</a:t>
            </a:r>
          </a:p>
          <a:p>
            <a:pPr marL="228600" marR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Infine, negli “zero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day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” si assiste all’attacco contro una vulnerabilità del sistema, che non abbia ancora rimedi noti.</a:t>
            </a:r>
            <a:endParaRPr lang="it-I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sz="1200" dirty="0" smtClean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981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/>
              <a:t>AUDIO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baseline="0" dirty="0" smtClean="0">
              <a:cs typeface="Arial" charset="0"/>
            </a:endParaRP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Abbiamo iniziato a conoscere i tipi principali di attacco informatico,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vediamo ora quali sono i modi per evitare queste minacce.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Sono tutte cautele molto semplici,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basate sulla consapevolezza del rischio e della necessità di mantenere un atteggiamento responsabile.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Anzitutto occorre evitare di comunicare informazioni aziendali, specie se richieste tramite mail e telefonate di sedicenti servizi di supporto e simili;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Ovviamente, le informazioni riservate vanno mantenute tali. Documenti lasciati sulla scrivania non sono certo al sicuro!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È importante usare diverse password, per la mail, i dispositivi, i documenti, curando che siano sufficientemente complesse e che rimangano riservate.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baseline="0" dirty="0" smtClean="0">
              <a:cs typeface="Arial" charset="0"/>
            </a:endParaRP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baseline="0" dirty="0" smtClean="0">
              <a:cs typeface="Arial" charset="0"/>
            </a:endParaRPr>
          </a:p>
          <a:p>
            <a:pPr marL="228600" indent="-228600" algn="l">
              <a:lnSpc>
                <a:spcPct val="120000"/>
              </a:lnSpc>
              <a:buFont typeface="+mj-lt"/>
              <a:buNone/>
              <a:defRPr/>
            </a:pPr>
            <a:endParaRPr lang="it-IT" sz="1200" baseline="0" dirty="0" smtClean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102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/>
              <a:t>AUDIO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baseline="0" dirty="0" smtClean="0">
              <a:cs typeface="Arial" charset="0"/>
            </a:endParaRP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È anche essenziale, per la sicurezza informatica,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prestare attenzione a qualsiasi anomalia,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e ad eventuali attività sospette, riferendole sempre al settore informatico.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Non bisogna mai accedere alla rete aziendale con dispositivi non protetti, possibili veicoli di </a:t>
            </a:r>
            <a:r>
              <a:rPr lang="it-IT" sz="1200" baseline="0" dirty="0" err="1" smtClean="0">
                <a:cs typeface="Arial" charset="0"/>
              </a:rPr>
              <a:t>malware</a:t>
            </a:r>
            <a:r>
              <a:rPr lang="it-IT" sz="1200" baseline="0" dirty="0" smtClean="0">
                <a:cs typeface="Arial" charset="0"/>
              </a:rPr>
              <a:t> o di accessi indesiderati. Anche spegnere i dispositivi quando non si usano è importante, proprio per questa ragione.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Le mail sospette vanno eliminate e non aperte, e tanto meno è opportuno cliccare sui link che solitamente esse propongono.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Quando si è al lavoro occorre evitare, infine, sia di utilizzare propri dispositivi,  sia di scaricare programmi non autorizzati, per non offrire facile accesso a intrusi o </a:t>
            </a:r>
            <a:r>
              <a:rPr lang="it-IT" sz="1200" baseline="0" dirty="0" smtClean="0">
                <a:cs typeface="Arial" charset="0"/>
              </a:rPr>
              <a:t>software </a:t>
            </a:r>
            <a:r>
              <a:rPr lang="it-IT" sz="1200" baseline="0" dirty="0" smtClean="0">
                <a:cs typeface="Arial" charset="0"/>
              </a:rPr>
              <a:t>dannosi.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baseline="0" dirty="0" smtClean="0">
              <a:cs typeface="Arial" charset="0"/>
            </a:endParaRP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baseline="0" dirty="0" smtClean="0">
              <a:cs typeface="Arial" charset="0"/>
            </a:endParaRP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baseline="0" dirty="0" smtClean="0">
              <a:cs typeface="Arial" charset="0"/>
            </a:endParaRPr>
          </a:p>
          <a:p>
            <a:pPr marL="228600" indent="-228600" algn="l">
              <a:lnSpc>
                <a:spcPct val="120000"/>
              </a:lnSpc>
              <a:buFont typeface="+mj-lt"/>
              <a:buNone/>
              <a:defRPr/>
            </a:pPr>
            <a:endParaRPr lang="it-IT" sz="1200" baseline="0" dirty="0" smtClean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102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AUDIO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Altro aspetto importante da considerare 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è quello dell’outsourcing.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È ormai una scelta strategica  molto diffusa concentrare gli sforzi solo sulle attività relative al business aziendale, affidando all’esterno le attività “</a:t>
            </a:r>
            <a:r>
              <a:rPr lang="it-IT" sz="1200" i="1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non </a:t>
            </a:r>
            <a:r>
              <a:rPr lang="it-IT" sz="1200" i="1" kern="1200" baseline="0" dirty="0" err="1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core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”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Ciò  significa però che questi fornitori tratteranno molti dati dell’azienda.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Dunque, essi avranno in primo luogo un 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obbligo di riservatezza delle informazioni,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e, ovviamente, quello di attenersi alle specifiche che ne garantiscono 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sicurezza e integrità.</a:t>
            </a: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Inoltre, per i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dati personali,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si dovrà ovviamente osservare tutta la normativa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sulla 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Privacy.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Il fornitore sarà quindi nominato responsabile del trattamento,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e 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l’azienda 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cliente dovrà fornire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il relativo 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consenso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.  </a:t>
            </a: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Si dovranno specificare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tanto le 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misure di sicurezza, quanto le  responsabilità in caso di trattamento dei dati non conforme.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373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None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AUDIO</a:t>
            </a:r>
          </a:p>
          <a:p>
            <a:pPr marL="228600" indent="-228600">
              <a:buFont typeface="+mj-lt"/>
              <a:buNone/>
            </a:pPr>
            <a:endParaRPr lang="it-I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Esaminiamo ora un ultimo aspetto fondamentale, quello della conformità normativa, </a:t>
            </a:r>
            <a:r>
              <a:rPr lang="it-IT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compliance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Questa è relativa a tutte le azioni e misure che un'azienda attua per conformarsi a  leggi, regolamenti, procedure e codici di condotta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per non incorrere in eventuali sanzioni.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opera in termini soprattutto preventivi.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maggior ragione considerando la continua evoluzione sia delle tecnologie sia della regolamentazione,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sia  il fatto che il trattamento dei dati anche di terzi è ormai parte di molte attività aziendali,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è estremamente importante presidiare quest'area,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eventualmente coinvolgendo specialisti esterni.</a:t>
            </a:r>
          </a:p>
          <a:p>
            <a:pPr marL="228600" indent="-228600">
              <a:buFont typeface="+mj-lt"/>
              <a:buNone/>
            </a:pPr>
            <a:endParaRPr lang="it-I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9837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AUDIO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Bene, </a:t>
            </a:r>
            <a:r>
              <a:rPr lang="it-I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 a fare </a:t>
            </a:r>
            <a:r>
              <a:rPr lang="it-IT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punto con 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l’esperto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Clicca sulle domande e scopri le risposte.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6BEB06-CD59-4FDF-9C41-A98B09EE386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56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AUDIO</a:t>
            </a:r>
          </a:p>
          <a:p>
            <a:r>
              <a:rPr lang="it-IT" baseline="0" dirty="0" smtClean="0"/>
              <a:t>Ora fermati un secondo e </a:t>
            </a:r>
            <a:r>
              <a:rPr lang="it-IT" dirty="0" smtClean="0"/>
              <a:t>prova a rispondere a questa domanda!</a:t>
            </a:r>
            <a:endParaRPr lang="it-IT" dirty="0"/>
          </a:p>
          <a:p>
            <a:endParaRPr lang="it-IT" dirty="0"/>
          </a:p>
          <a:p>
            <a:r>
              <a:rPr lang="it-IT" dirty="0"/>
              <a:t>Feedback.</a:t>
            </a:r>
          </a:p>
          <a:p>
            <a:pPr marL="228600" indent="-228600" algn="l">
              <a:lnSpc>
                <a:spcPct val="120000"/>
              </a:lnSpc>
              <a:buFont typeface="+mj-lt"/>
              <a:buNone/>
              <a:defRPr/>
            </a:pPr>
            <a:r>
              <a:rPr lang="it-IT" dirty="0"/>
              <a:t>Esatto!/Non </a:t>
            </a:r>
            <a:r>
              <a:rPr lang="it-IT" dirty="0" smtClean="0"/>
              <a:t>esatto!</a:t>
            </a:r>
            <a:r>
              <a:rPr lang="it-IT" baseline="0" dirty="0" smtClean="0"/>
              <a:t> </a:t>
            </a:r>
            <a:r>
              <a:rPr lang="it-IT" sz="1200" dirty="0" smtClean="0">
                <a:cs typeface="+mn-cs"/>
              </a:rPr>
              <a:t>Per un’azienda è vitale proteggere l'integrità, la disponibilità e la riservatezza di dati e informazioni.</a:t>
            </a:r>
          </a:p>
          <a:p>
            <a:pPr marL="228600" indent="-228600" algn="l">
              <a:lnSpc>
                <a:spcPct val="120000"/>
              </a:lnSpc>
              <a:buFont typeface="+mj-lt"/>
              <a:buNone/>
              <a:defRPr/>
            </a:pPr>
            <a:r>
              <a:rPr lang="it-IT" sz="1200" dirty="0" smtClean="0">
                <a:cs typeface="+mn-cs"/>
              </a:rPr>
              <a:t>In altre parole, far sì che essi non </a:t>
            </a:r>
            <a:r>
              <a:rPr lang="it-IT" sz="1200" smtClean="0">
                <a:cs typeface="+mn-cs"/>
              </a:rPr>
              <a:t>siano danneggiati,</a:t>
            </a:r>
            <a:r>
              <a:rPr lang="it-IT" sz="1200" baseline="0" smtClean="0">
                <a:cs typeface="+mn-cs"/>
              </a:rPr>
              <a:t> </a:t>
            </a:r>
            <a:r>
              <a:rPr lang="it-IT" sz="1200" smtClean="0">
                <a:cs typeface="+mn-cs"/>
              </a:rPr>
              <a:t>e </a:t>
            </a:r>
            <a:r>
              <a:rPr lang="it-IT" sz="1200" dirty="0" smtClean="0">
                <a:cs typeface="+mn-cs"/>
              </a:rPr>
              <a:t>rimangano </a:t>
            </a:r>
            <a:r>
              <a:rPr lang="it-IT" sz="1200" smtClean="0">
                <a:cs typeface="+mn-cs"/>
              </a:rPr>
              <a:t>sempre disponibili,</a:t>
            </a:r>
            <a:r>
              <a:rPr lang="it-IT" sz="1200" baseline="0" smtClean="0">
                <a:cs typeface="+mn-cs"/>
              </a:rPr>
              <a:t> </a:t>
            </a:r>
            <a:r>
              <a:rPr lang="it-IT" sz="1200" smtClean="0">
                <a:cs typeface="+mn-cs"/>
              </a:rPr>
              <a:t>ma </a:t>
            </a:r>
            <a:r>
              <a:rPr lang="it-IT" sz="1200" dirty="0" smtClean="0">
                <a:cs typeface="+mn-cs"/>
              </a:rPr>
              <a:t>solo per chi ha legittimo titolo ad accedervi.</a:t>
            </a:r>
            <a:endParaRPr lang="it-IT" sz="1200" baseline="0" dirty="0" smtClean="0">
              <a:cs typeface="Arial" charset="0"/>
            </a:endParaRPr>
          </a:p>
          <a:p>
            <a:pPr marL="228600" indent="-228600" algn="l">
              <a:lnSpc>
                <a:spcPct val="120000"/>
              </a:lnSpc>
              <a:buFont typeface="+mj-lt"/>
              <a:buNone/>
              <a:defRPr/>
            </a:pPr>
            <a:endParaRPr lang="it-IT" sz="1200" baseline="0" dirty="0" smtClean="0"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sz="1200" dirty="0" smtClean="0">
              <a:cs typeface="+mn-cs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b="0" dirty="0" smtClean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37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it-IT" dirty="0"/>
              <a:t>AUDIO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Le</a:t>
            </a:r>
            <a:r>
              <a:rPr lang="it-IT" sz="1200" baseline="0" dirty="0" smtClean="0">
                <a:cs typeface="Arial" charset="0"/>
              </a:rPr>
              <a:t> aziende funzionano oggi grazie a un flusso ininterrotto di dati e informazioni.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Saper proteggere il proprio patrimonio di dati,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e quindi il suo valore operativo, economico, legale, e di reputazione, è dunque di estrema importanza. </a:t>
            </a:r>
            <a:endParaRPr lang="it-IT" sz="120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Fai clic sulle immagini e scopri di che cosa parleremo nelle prossime pagine!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849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AUDIO</a:t>
            </a:r>
            <a:endParaRPr lang="it-I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endParaRPr lang="it-I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Quanto sono importanti le informazioni per un'azienda? La domanda è ovviamente retorica.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Un'azienda funziona, per buona parte, come un elaboratore di informazioni, al pari dei dispositivi della sua infrastruttura IT.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informazioni sono la linfa che alimenta ogni tipo di attività.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Solo producendo, scambiando e trasformando informazioni un’azienda può erogare il servizio, creare prodotti, effettuare transazioni economiche, incrementare il proprio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Purtroppo, uno degli errori ancora oggi più comuni, è quello di percepire il valore delle informazioni solo quando vengono a mancare,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esempio, a seguito di un qualsiasi incidente.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Ciò può avere un costo molto elevato!</a:t>
            </a:r>
          </a:p>
          <a:p>
            <a:pPr marL="228600" indent="-228600">
              <a:buFont typeface="+mj-lt"/>
              <a:buNone/>
            </a:pPr>
            <a:endParaRPr lang="it-I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5271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+mn-cs"/>
              </a:rPr>
              <a:t>AUDIO</a:t>
            </a:r>
            <a:endParaRPr lang="it-IT" sz="1200" dirty="0" smtClean="0">
              <a:cs typeface="Arial" charset="0"/>
            </a:endParaRPr>
          </a:p>
          <a:p>
            <a:pPr algn="just">
              <a:lnSpc>
                <a:spcPct val="120000"/>
              </a:lnSpc>
              <a:defRPr/>
            </a:pPr>
            <a:endParaRPr lang="it-IT" sz="120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In base a quanto detto, è dunque vitale proteggere l'integrità, la disponibilità e la riservatezza di dati e</a:t>
            </a:r>
            <a:r>
              <a:rPr lang="it-IT" sz="1200" baseline="0" dirty="0" smtClean="0">
                <a:cs typeface="Arial" charset="0"/>
              </a:rPr>
              <a:t> informazioni</a:t>
            </a:r>
            <a:r>
              <a:rPr lang="it-IT" sz="1200" dirty="0" smtClean="0">
                <a:cs typeface="Arial" charset="0"/>
              </a:rPr>
              <a:t>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In altre parole, far sì che essi non siano danneggiati,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e rimangano sempre disponibili,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ma solo per chi ha legittimo titolo ad accedervi.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Tutto ciò è possibile solo se si conosce bene la propria realtà aziendale, e si è in grado di individuare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quali informazioni sono da salvaguardare in particolare,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quali situazioni potrebbero metterle in pericolo,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e,</a:t>
            </a:r>
            <a:r>
              <a:rPr lang="it-IT" sz="1200" baseline="0" dirty="0" smtClean="0">
                <a:cs typeface="Arial" charset="0"/>
              </a:rPr>
              <a:t> u</a:t>
            </a:r>
            <a:r>
              <a:rPr lang="it-IT" sz="1200" dirty="0" smtClean="0">
                <a:cs typeface="Arial" charset="0"/>
              </a:rPr>
              <a:t>n</a:t>
            </a:r>
            <a:r>
              <a:rPr lang="it-IT" sz="1200" baseline="0" dirty="0" smtClean="0">
                <a:cs typeface="Arial" charset="0"/>
              </a:rPr>
              <a:t>a volta effettuati questi passi, quali sono le </a:t>
            </a:r>
            <a:r>
              <a:rPr lang="it-IT" sz="1200" dirty="0" smtClean="0">
                <a:cs typeface="Arial" charset="0"/>
              </a:rPr>
              <a:t>adeguate misure di prevenzione di eventuali incidenti.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31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AUDIO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Già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dalla prime riflessioni proposte, possiamo intuire che perdita e furto di dati possono avere per l’azienda conseguenze anche rilevanti sotto vari aspetti.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Iniziamo ad analizzarli a partire dalla 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proprietà intellettuale,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c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he è molto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difficile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da valutare, per la sua natura immateriale.</a:t>
            </a: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Inoltre, 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è frequente che ci si accorga di questo danno diverso tempo dopo averlo subito.</a:t>
            </a: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Poi vi sono le perdite finanziarie, causate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da azioni di </a:t>
            </a:r>
            <a:r>
              <a:rPr lang="it-IT" sz="1200" kern="1200" baseline="0" dirty="0" err="1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cybercrime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specificamente mirate,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come la clonazione di carte di credito.</a:t>
            </a: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Anche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le informazioni specificamente legate al business, come i dati del database clienti, degli ordini e simili,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sono particolarmente appetibili per chi è dedito a questi illeciti.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Se poi si subisce un attacco come il </a:t>
            </a:r>
            <a:r>
              <a:rPr lang="it-IT" sz="1200" kern="1200" baseline="0" dirty="0" err="1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Denial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</a:t>
            </a:r>
            <a:r>
              <a:rPr lang="it-IT" sz="1200" kern="1200" baseline="0" dirty="0" err="1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of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Service sul proprio sito, le perdite saranno dirette: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blocco delle vendite, probabile migrazione di clienti verso altri fornitori.</a:t>
            </a:r>
          </a:p>
          <a:p>
            <a:pPr marL="228600" indent="-228600">
              <a:lnSpc>
                <a:spcPct val="150000"/>
              </a:lnSpc>
              <a:buFont typeface="+mj-lt"/>
              <a:buNone/>
            </a:pPr>
            <a:endParaRPr lang="it-IT" sz="1200" kern="1200" baseline="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373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AUDIO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Esaminiamo ulteriori danni derivanti da perdita o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furto di dati.</a:t>
            </a: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Un’azienda è tenuta a notificare le violazioni subite,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sia ai soggetti interessati (es. in caso di dati personali archiviati presso l'azienda)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sia alle autorità governative competenti. Ovviamente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questo ha dei costi.</a:t>
            </a: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Poi vi sono dei costi per così dire “interni”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.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 seguito dell’attacco, le persone sono distolte dal loro lavoro.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Si devono anche prendere ulteriori e nuove misure per la sicurezza.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C'è anche la possibilità di dover sostenere spese legali, se la violazione riguarda informazioni riservate dei clienti,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oppure pagare sanzioni previste dalle normative soprattutto in caso l'azienda tratti dati sensibili di utenti/clienti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Infine, la vulnerabilità manifestata rispetto a un attacco informatico ha effetti negativi sull'immagine,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un danno che nessuna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azienda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può permettersi di trascurare.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373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AUDIO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Il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</a:t>
            </a:r>
            <a:r>
              <a:rPr lang="it-IT" sz="1200" kern="1200" baseline="0" dirty="0" err="1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cybercrime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ha ormai una storia di decenni alle spalle, come le tecnologie IT. Vediamo quindi quali sono le principali modalità utilizzate.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In primo luogo, oggi si mira specificamente a realizzare grandi guadagni.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Quindi gli attacchi sono effettuati verso target appetibili, e su risorse e applicazioni strategiche.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Si preferiscono modalità lente di danneggiamento, in modo che la vittima tardi ad accorgersi di quanto sta accadendo.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Del resto la disponibilità di </a:t>
            </a:r>
            <a:r>
              <a:rPr lang="it-IT" sz="1200" kern="1200" baseline="0" dirty="0" err="1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malware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</a:t>
            </a:r>
            <a:r>
              <a:rPr lang="it-IT" sz="1200" kern="1200" baseline="0" dirty="0" err="1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autoreplicanti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,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e la facilità di intromissione nei sistemi,  anche solo attraverso un clic su un link “sbagliato” ricevuto via mail,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creano una vulnerabilità generalizzata.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Amplifica questo effetto il fatto che le terze parti, come clienti e fornitori, possono aver accesso ai sistemi IT aziendali, ma non è detto che osservino le necessarie cautele.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it-IT" sz="1200" kern="1200" baseline="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373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+mn-cs"/>
              </a:rPr>
              <a:t>AUDIO</a:t>
            </a:r>
          </a:p>
          <a:p>
            <a:pPr algn="just">
              <a:lnSpc>
                <a:spcPct val="120000"/>
              </a:lnSpc>
              <a:defRPr/>
            </a:pPr>
            <a:endParaRPr lang="it-IT" sz="1200" dirty="0" smtClean="0">
              <a:cs typeface="Arial" charset="0"/>
            </a:endParaRPr>
          </a:p>
          <a:p>
            <a:pPr algn="just">
              <a:lnSpc>
                <a:spcPct val="120000"/>
              </a:lnSpc>
              <a:defRPr/>
            </a:pPr>
            <a:endParaRPr lang="it-IT" sz="120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Come già ricordato, per</a:t>
            </a:r>
            <a:r>
              <a:rPr lang="it-IT" sz="1200" baseline="0" dirty="0" smtClean="0">
                <a:cs typeface="Arial" charset="0"/>
              </a:rPr>
              <a:t> un’azienda è vitale saper garantire la sicurezza dei dati,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assicurandone l’integrità,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la disponibilità,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la riservatezza, mettendo in campo, a tal fine, risorse e processi adeguati.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Parallelamente, il sistema informativo aziendale nel suo complesso deve essere protetto,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modellandolo su requisiti di sicurezza,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funzionalità,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facilità d’uso. Come è facile intuire, queste tre caratteristiche sono spesso in contrasto fra loro!</a:t>
            </a:r>
            <a:endParaRPr lang="it-IT" sz="1200" dirty="0" smtClean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31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AUDIO</a:t>
            </a:r>
            <a:endParaRPr lang="it-IT" sz="1200" dirty="0" smtClean="0">
              <a:cs typeface="Arial" charset="0"/>
            </a:endParaRPr>
          </a:p>
          <a:p>
            <a:pPr marL="0" indent="0" algn="just">
              <a:lnSpc>
                <a:spcPct val="120000"/>
              </a:lnSpc>
              <a:buFont typeface="+mj-lt"/>
              <a:buNone/>
              <a:defRPr/>
            </a:pPr>
            <a:endParaRPr lang="it-IT" sz="1200" dirty="0" smtClean="0">
              <a:cs typeface="Arial" charset="0"/>
            </a:endParaRP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Finora ci siamo riferiti ai “dati aziendali” in generale.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Tuttavia, occorre soffermarsi specificamente su una particolare categoria di dati trattati dalle aziende,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quelli “personali”, cioè qualsiasi dato relativo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a persone fisiche, se rende possibile risalire, anche indirettamente, alla loro identità.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Si pensi, semplicemente, alle informazioni riguardanti dipendenti, o a quelle sui clienti, registrate per erogare un servizio.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Le aziende, in questo caso, devono ulteriormente preoccuparsi della conformità alla normativa sulla “privacy”.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In Italia, l’organo di controllo in materia è il Garante per la protezione dei dati personali.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Il Garante ha poteri istruttori, consultivi e sanzionatori, e rappresenta il primo grado per il ricorso contro eventuali violazioni.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baseline="0" dirty="0" smtClean="0">
              <a:cs typeface="Arial" charset="0"/>
            </a:endParaRPr>
          </a:p>
          <a:p>
            <a:pPr marL="0" indent="0" algn="just">
              <a:lnSpc>
                <a:spcPct val="120000"/>
              </a:lnSpc>
              <a:buFont typeface="+mj-lt"/>
              <a:buNone/>
              <a:defRPr/>
            </a:pPr>
            <a:endParaRPr lang="it-IT" dirty="0" smtClean="0"/>
          </a:p>
          <a:p>
            <a:pPr marL="0" indent="0" algn="just">
              <a:lnSpc>
                <a:spcPct val="120000"/>
              </a:lnSpc>
              <a:buFont typeface="+mj-lt"/>
              <a:buNone/>
              <a:defRPr/>
            </a:pPr>
            <a:endParaRPr lang="it-IT" dirty="0" smtClean="0"/>
          </a:p>
          <a:p>
            <a:pPr marL="0" indent="0" algn="just">
              <a:lnSpc>
                <a:spcPct val="120000"/>
              </a:lnSpc>
              <a:buFont typeface="+mj-lt"/>
              <a:buNone/>
              <a:defRPr/>
            </a:pPr>
            <a:endParaRPr lang="it-IT" dirty="0" smtClean="0"/>
          </a:p>
          <a:p>
            <a:pPr marL="0" indent="0" algn="just">
              <a:lnSpc>
                <a:spcPct val="120000"/>
              </a:lnSpc>
              <a:buFont typeface="+mj-lt"/>
              <a:buNone/>
              <a:defRPr/>
            </a:pPr>
            <a:endParaRPr lang="it-IT" dirty="0" smtClean="0"/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dirty="0" smtClean="0">
              <a:cs typeface="Arial" charset="0"/>
            </a:endParaRPr>
          </a:p>
          <a:p>
            <a:pPr algn="just">
              <a:lnSpc>
                <a:spcPct val="120000"/>
              </a:lnSpc>
              <a:defRPr/>
            </a:pPr>
            <a:endParaRPr lang="it-IT" sz="1200" dirty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862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50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93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46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425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8942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4292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862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187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2164E0-9644-4C0E-8373-D614D95BAFAE}"/>
              </a:ext>
            </a:extLst>
          </p:cNvPr>
          <p:cNvSpPr txBox="1"/>
          <p:nvPr userDrawn="1"/>
        </p:nvSpPr>
        <p:spPr>
          <a:xfrm>
            <a:off x="0" y="0"/>
            <a:ext cx="11587942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it-IT" sz="200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B7858F-34D8-4C94-90DF-4A4E8E8C0809}"/>
              </a:ext>
            </a:extLst>
          </p:cNvPr>
          <p:cNvSpPr txBox="1"/>
          <p:nvPr userDrawn="1"/>
        </p:nvSpPr>
        <p:spPr>
          <a:xfrm>
            <a:off x="11596255" y="0"/>
            <a:ext cx="595745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E3C1D11-31BA-4225-9FF9-15B8F694EB1F}"/>
              </a:ext>
            </a:extLst>
          </p:cNvPr>
          <p:cNvCxnSpPr/>
          <p:nvPr userDrawn="1"/>
        </p:nvCxnSpPr>
        <p:spPr>
          <a:xfrm>
            <a:off x="0" y="400110"/>
            <a:ext cx="1219200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4446023-9410-4424-B6AC-84C309F60F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1496675" cy="34131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8" name="Segnaposto testo 19">
            <a:extLst>
              <a:ext uri="{FF2B5EF4-FFF2-40B4-BE49-F238E27FC236}">
                <a16:creationId xmlns:a16="http://schemas.microsoft.com/office/drawing/2014/main" id="{79385AC6-A2B3-4021-BD72-791421DCEE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21711" y="1037950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7C39B2CD-E6BE-4DE1-A886-9DD76ED17A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flipH="1">
            <a:off x="729554" y="1037950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0" name="Segnaposto testo 19">
            <a:extLst>
              <a:ext uri="{FF2B5EF4-FFF2-40B4-BE49-F238E27FC236}">
                <a16:creationId xmlns:a16="http://schemas.microsoft.com/office/drawing/2014/main" id="{45FECD9B-6A25-43FA-B234-0E05658BE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6014" y="1122974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Segnaposto immagine 3">
            <a:extLst>
              <a:ext uri="{FF2B5EF4-FFF2-40B4-BE49-F238E27FC236}">
                <a16:creationId xmlns:a16="http://schemas.microsoft.com/office/drawing/2014/main" id="{B9356514-9BD6-4AE4-B724-EC87B101CBD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6483857" y="1122974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2" name="Segnaposto testo 19">
            <a:extLst>
              <a:ext uri="{FF2B5EF4-FFF2-40B4-BE49-F238E27FC236}">
                <a16:creationId xmlns:a16="http://schemas.microsoft.com/office/drawing/2014/main" id="{74325C9B-CA40-4187-ADB7-2FC431A0EC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21711" y="3776157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3" name="Segnaposto immagine 3">
            <a:extLst>
              <a:ext uri="{FF2B5EF4-FFF2-40B4-BE49-F238E27FC236}">
                <a16:creationId xmlns:a16="http://schemas.microsoft.com/office/drawing/2014/main" id="{8035426F-B3E7-4F22-9B5D-78A44BEA9F2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 flipH="1">
            <a:off x="729554" y="3776157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4" name="Segnaposto testo 19">
            <a:extLst>
              <a:ext uri="{FF2B5EF4-FFF2-40B4-BE49-F238E27FC236}">
                <a16:creationId xmlns:a16="http://schemas.microsoft.com/office/drawing/2014/main" id="{9CE9ED9C-25DF-4671-A836-0F1AC0EBEF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76014" y="3861181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5" name="Segnaposto immagine 3">
            <a:extLst>
              <a:ext uri="{FF2B5EF4-FFF2-40B4-BE49-F238E27FC236}">
                <a16:creationId xmlns:a16="http://schemas.microsoft.com/office/drawing/2014/main" id="{0AD52653-42A4-424F-B1D4-E8CC7B0BB4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 flipH="1">
            <a:off x="6483857" y="3861181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6602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2164E0-9644-4C0E-8373-D614D95BAFAE}"/>
              </a:ext>
            </a:extLst>
          </p:cNvPr>
          <p:cNvSpPr txBox="1"/>
          <p:nvPr userDrawn="1"/>
        </p:nvSpPr>
        <p:spPr>
          <a:xfrm>
            <a:off x="0" y="0"/>
            <a:ext cx="11587942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it-IT" sz="200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B7858F-34D8-4C94-90DF-4A4E8E8C0809}"/>
              </a:ext>
            </a:extLst>
          </p:cNvPr>
          <p:cNvSpPr txBox="1"/>
          <p:nvPr userDrawn="1"/>
        </p:nvSpPr>
        <p:spPr>
          <a:xfrm>
            <a:off x="11596255" y="0"/>
            <a:ext cx="595745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E3C1D11-31BA-4225-9FF9-15B8F694EB1F}"/>
              </a:ext>
            </a:extLst>
          </p:cNvPr>
          <p:cNvCxnSpPr/>
          <p:nvPr userDrawn="1"/>
        </p:nvCxnSpPr>
        <p:spPr>
          <a:xfrm>
            <a:off x="0" y="400110"/>
            <a:ext cx="1219200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4446023-9410-4424-B6AC-84C309F60F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1496675" cy="34131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5992486F-1F4F-4134-B0D9-303A27565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2436" y="861754"/>
            <a:ext cx="6842125" cy="19541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3" name="Segnaposto testo 19">
            <a:extLst>
              <a:ext uri="{FF2B5EF4-FFF2-40B4-BE49-F238E27FC236}">
                <a16:creationId xmlns:a16="http://schemas.microsoft.com/office/drawing/2014/main" id="{5114F84A-C927-40DB-9548-17B831BA8D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436" y="4091940"/>
            <a:ext cx="6842125" cy="19541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9605B206-8EC2-4B2F-B166-FCD009CD862E}"/>
              </a:ext>
            </a:extLst>
          </p:cNvPr>
          <p:cNvCxnSpPr>
            <a:cxnSpLocks/>
          </p:cNvCxnSpPr>
          <p:nvPr userDrawn="1"/>
        </p:nvCxnSpPr>
        <p:spPr>
          <a:xfrm>
            <a:off x="0" y="3536779"/>
            <a:ext cx="1202851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immagine 7">
            <a:extLst>
              <a:ext uri="{FF2B5EF4-FFF2-40B4-BE49-F238E27FC236}">
                <a16:creationId xmlns:a16="http://schemas.microsoft.com/office/drawing/2014/main" id="{106FAF5C-F3E2-439D-A23C-A25ACDAC9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8560" y="573580"/>
            <a:ext cx="4599709" cy="6126480"/>
          </a:xfrm>
          <a:prstGeom prst="flowChartDelay">
            <a:avLst/>
          </a:prstGeo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747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53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631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20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63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50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3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13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460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A67048-8DE2-40E6-8AFC-3B04CF619662}" type="datetimeFigureOut">
              <a:rPr lang="it-IT" smtClean="0"/>
              <a:pPr/>
              <a:t>13/12/2018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648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660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hyperlink" Target="https://www.pexels.com/photo/door-green-closed-lock-4291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www.pexels.com/photo/ash-background-beautiful-blaze-21664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atch-books-document-education-357514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office-mail-business-work-8777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7.jpeg"/><Relationship Id="rId7" Type="http://schemas.openxmlformats.org/officeDocument/2006/relationships/hyperlink" Target="https://www.pexels.com/photo/office-mail-business-work-8777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pixabay.com/en/dollar-exchange-rate-world-economy-544949/" TargetMode="External"/><Relationship Id="rId5" Type="http://schemas.openxmlformats.org/officeDocument/2006/relationships/hyperlink" Target="https://www.pexels.com/photo/brass-round-7-stack-coins-40140/" TargetMode="External"/><Relationship Id="rId10" Type="http://schemas.openxmlformats.org/officeDocument/2006/relationships/image" Target="../media/image10.jpeg"/><Relationship Id="rId4" Type="http://schemas.openxmlformats.org/officeDocument/2006/relationships/hyperlink" Target="https://www.pexels.com/photo/ash-background-beautiful-blaze-216640/" TargetMode="External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pexels.com/photo/leaf-drop-of-water-green-waterdrops-106948/" TargetMode="External"/><Relationship Id="rId5" Type="http://schemas.openxmlformats.org/officeDocument/2006/relationships/hyperlink" Target="https://www.pexels.com/photo/green-leaf-1048033/" TargetMode="Externa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hyperlink" Target="https://www.pexels.com/photo/brain-color-colorful-cube-19677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hyperlink" Target="https://www.pexels.com/photo/beaded-gray-necklace-908183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jpeg"/><Relationship Id="rId5" Type="http://schemas.openxmlformats.org/officeDocument/2006/relationships/hyperlink" Target="https://www.pexels.com/photo/arches-architecture-building-daylight-259602/" TargetMode="Externa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E6EAE5D-D554-4C29-BFCC-8FB07C1A4B42}"/>
              </a:ext>
            </a:extLst>
          </p:cNvPr>
          <p:cNvSpPr/>
          <p:nvPr/>
        </p:nvSpPr>
        <p:spPr>
          <a:xfrm>
            <a:off x="0" y="1605280"/>
            <a:ext cx="12192000" cy="39014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0E21B82-D5FE-4693-A1B5-F7CAB16976A4}"/>
              </a:ext>
            </a:extLst>
          </p:cNvPr>
          <p:cNvSpPr/>
          <p:nvPr/>
        </p:nvSpPr>
        <p:spPr>
          <a:xfrm>
            <a:off x="0" y="1605280"/>
            <a:ext cx="12192000" cy="21285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itardo 7">
            <a:extLst>
              <a:ext uri="{FF2B5EF4-FFF2-40B4-BE49-F238E27FC236}">
                <a16:creationId xmlns:a16="http://schemas.microsoft.com/office/drawing/2014/main" id="{B7123CEB-155E-4C7B-8A86-118048044F1A}"/>
              </a:ext>
            </a:extLst>
          </p:cNvPr>
          <p:cNvSpPr/>
          <p:nvPr/>
        </p:nvSpPr>
        <p:spPr>
          <a:xfrm rot="5400000">
            <a:off x="3145457" y="-598667"/>
            <a:ext cx="2743201" cy="9034118"/>
          </a:xfrm>
          <a:prstGeom prst="flowChartDelay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3600" b="1" dirty="0" smtClean="0">
                <a:solidFill>
                  <a:schemeClr val="tx2">
                    <a:lumMod val="75000"/>
                  </a:schemeClr>
                </a:solidFill>
                <a:latin typeface="Articulate Light" panose="02000503040000020004" pitchFamily="2" charset="0"/>
              </a:rPr>
              <a:t>Cyber Security: un'analisi tecnica</a:t>
            </a:r>
          </a:p>
          <a:p>
            <a:pPr algn="ctr"/>
            <a:r>
              <a:rPr lang="it-IT" sz="3600" b="1" dirty="0" smtClean="0">
                <a:solidFill>
                  <a:schemeClr val="tx2">
                    <a:lumMod val="75000"/>
                  </a:schemeClr>
                </a:solidFill>
                <a:latin typeface="Articulate Light" panose="02000503040000020004" pitchFamily="2" charset="0"/>
              </a:rPr>
              <a:t>[Vademecum per la sicurezza dei dati aziendali - Parte 2]</a:t>
            </a:r>
            <a:endParaRPr lang="it-IT" sz="3600" b="1" dirty="0">
              <a:solidFill>
                <a:schemeClr val="tx2">
                  <a:lumMod val="75000"/>
                </a:schemeClr>
              </a:solidFill>
              <a:latin typeface="Articulate Light" panose="02000503040000020004" pitchFamily="2" charset="0"/>
            </a:endParaRP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AC420FA-A18E-4CB2-BAB3-A63E3EC1ED91}"/>
              </a:ext>
            </a:extLst>
          </p:cNvPr>
          <p:cNvCxnSpPr/>
          <p:nvPr/>
        </p:nvCxnSpPr>
        <p:spPr>
          <a:xfrm>
            <a:off x="0" y="3733800"/>
            <a:ext cx="7772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3974546-CBAC-4664-9B03-882C9DC135E3}"/>
              </a:ext>
            </a:extLst>
          </p:cNvPr>
          <p:cNvCxnSpPr>
            <a:cxnSpLocks/>
          </p:cNvCxnSpPr>
          <p:nvPr/>
        </p:nvCxnSpPr>
        <p:spPr>
          <a:xfrm>
            <a:off x="11559396" y="3733800"/>
            <a:ext cx="632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magine correlata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01774"/>
            <a:ext cx="4331898" cy="381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/>
          <p:cNvSpPr txBox="1"/>
          <p:nvPr/>
        </p:nvSpPr>
        <p:spPr>
          <a:xfrm>
            <a:off x="1" y="6321970"/>
            <a:ext cx="12192000" cy="307777"/>
          </a:xfrm>
          <a:prstGeom prst="rect">
            <a:avLst/>
          </a:prstGeom>
          <a:solidFill>
            <a:srgbClr val="18697C"/>
          </a:solidFill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I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11733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lum bright="-10000"/>
          </a:blip>
          <a:stretch>
            <a:fillRect/>
          </a:stretch>
        </p:blipFill>
        <p:spPr>
          <a:xfrm>
            <a:off x="0" y="3470524"/>
            <a:ext cx="5981700" cy="3387476"/>
          </a:xfrm>
          <a:prstGeom prst="rect">
            <a:avLst/>
          </a:prstGeom>
        </p:spPr>
      </p:pic>
      <p:sp>
        <p:nvSpPr>
          <p:cNvPr id="12" name="Documento 11"/>
          <p:cNvSpPr/>
          <p:nvPr/>
        </p:nvSpPr>
        <p:spPr>
          <a:xfrm>
            <a:off x="0" y="414754"/>
            <a:ext cx="6019470" cy="381781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9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Importanza della sicurezza informatica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5BD0707-0870-4F01-8A0A-F9DD33BECCF0}"/>
              </a:ext>
            </a:extLst>
          </p:cNvPr>
          <p:cNvSpPr/>
          <p:nvPr/>
        </p:nvSpPr>
        <p:spPr>
          <a:xfrm>
            <a:off x="-2957957" y="7464"/>
            <a:ext cx="2945460" cy="39549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Note sviluppo</a:t>
            </a:r>
          </a:p>
          <a:p>
            <a:endParaRPr lang="it-IT" b="1" dirty="0"/>
          </a:p>
          <a:p>
            <a:r>
              <a:rPr lang="it-IT" b="1" dirty="0"/>
              <a:t>Immagini</a:t>
            </a:r>
          </a:p>
          <a:p>
            <a:r>
              <a:rPr lang="it-IT" dirty="0" smtClean="0">
                <a:hlinkClick r:id="rId4"/>
              </a:rPr>
              <a:t>https://www.pexels.com/photo/door-green-closed-lock-4291/</a:t>
            </a:r>
            <a:endParaRPr lang="it-IT" dirty="0" smtClean="0"/>
          </a:p>
          <a:p>
            <a:endParaRPr lang="it-IT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Ricolorato 3 chiaro luminosità -10</a:t>
            </a:r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9" name="Rettangolo arrotondato 38"/>
          <p:cNvSpPr/>
          <p:nvPr/>
        </p:nvSpPr>
        <p:spPr>
          <a:xfrm>
            <a:off x="3976113" y="498838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-439884" y="632818"/>
            <a:ext cx="65462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Tecnologie + Processi</a:t>
            </a:r>
            <a:endParaRPr lang="it-IT" sz="2000" b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34" name="Rettangolo arrotondato 33"/>
          <p:cNvSpPr/>
          <p:nvPr/>
        </p:nvSpPr>
        <p:spPr>
          <a:xfrm>
            <a:off x="4890736" y="876300"/>
            <a:ext cx="309914" cy="285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258628" y="1126556"/>
            <a:ext cx="5651432" cy="7386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it-IT" sz="2400" dirty="0" smtClean="0">
                <a:cs typeface="Arial" charset="0"/>
              </a:rPr>
              <a:t>Ascesa infrastrutture di rete</a:t>
            </a:r>
          </a:p>
          <a:p>
            <a:pPr marL="342900" indent="-342900"/>
            <a:endParaRPr lang="it-IT" dirty="0" smtClean="0"/>
          </a:p>
        </p:txBody>
      </p:sp>
      <p:sp>
        <p:nvSpPr>
          <p:cNvPr id="5" name="Rettangolo 4"/>
          <p:cNvSpPr/>
          <p:nvPr/>
        </p:nvSpPr>
        <p:spPr>
          <a:xfrm>
            <a:off x="6279410" y="2074498"/>
            <a:ext cx="5550640" cy="83099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2400" dirty="0" smtClean="0">
                <a:cs typeface="Arial" charset="0"/>
              </a:rPr>
              <a:t>2. Incremento delle minacce e della loro pericolosità</a:t>
            </a:r>
            <a:endParaRPr lang="it-IT" dirty="0" smtClean="0"/>
          </a:p>
        </p:txBody>
      </p:sp>
      <p:sp>
        <p:nvSpPr>
          <p:cNvPr id="7" name="Rettangolo 6"/>
          <p:cNvSpPr/>
          <p:nvPr/>
        </p:nvSpPr>
        <p:spPr>
          <a:xfrm>
            <a:off x="6324600" y="3841998"/>
            <a:ext cx="5585460" cy="83099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2400" dirty="0" smtClean="0">
                <a:cs typeface="Arial" charset="0"/>
              </a:rPr>
              <a:t>3. Impreparazione delle imprese italiane (PMI </a:t>
            </a:r>
            <a:r>
              <a:rPr lang="it-IT" sz="2400" i="1" dirty="0" smtClean="0">
                <a:cs typeface="Arial" charset="0"/>
              </a:rPr>
              <a:t>vs</a:t>
            </a:r>
            <a:r>
              <a:rPr lang="it-IT" sz="2400" dirty="0" smtClean="0">
                <a:cs typeface="Arial" charset="0"/>
              </a:rPr>
              <a:t> grandi imprese)</a:t>
            </a:r>
            <a:endParaRPr lang="it-IT" sz="2000" dirty="0"/>
          </a:p>
        </p:txBody>
      </p:sp>
      <p:sp>
        <p:nvSpPr>
          <p:cNvPr id="44" name="Rettangolo arrotondato 43"/>
          <p:cNvSpPr/>
          <p:nvPr/>
        </p:nvSpPr>
        <p:spPr>
          <a:xfrm>
            <a:off x="11241321" y="1089565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4-8</a:t>
            </a:r>
            <a:endParaRPr lang="it-IT" dirty="0"/>
          </a:p>
        </p:txBody>
      </p:sp>
      <p:sp>
        <p:nvSpPr>
          <p:cNvPr id="28" name="Rettangolo arrotondato 27"/>
          <p:cNvSpPr/>
          <p:nvPr/>
        </p:nvSpPr>
        <p:spPr>
          <a:xfrm>
            <a:off x="3461903" y="1342161"/>
            <a:ext cx="386197" cy="3913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36367" y="2404468"/>
            <a:ext cx="60215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Protezione risorse IT aziendali</a:t>
            </a:r>
            <a:br>
              <a:rPr lang="it-IT" sz="32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</a:br>
            <a:r>
              <a:rPr lang="it-IT" sz="32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e dati</a:t>
            </a:r>
            <a:endParaRPr lang="it-IT" sz="3200" b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30" name="Gallone 29"/>
          <p:cNvSpPr/>
          <p:nvPr/>
        </p:nvSpPr>
        <p:spPr>
          <a:xfrm rot="5400000">
            <a:off x="2476500" y="1428750"/>
            <a:ext cx="742950" cy="685800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1" name="Rettangolo 30"/>
          <p:cNvSpPr/>
          <p:nvPr/>
        </p:nvSpPr>
        <p:spPr>
          <a:xfrm>
            <a:off x="6248400" y="5142004"/>
            <a:ext cx="5604510" cy="83099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2400" dirty="0" smtClean="0">
                <a:cs typeface="Arial" charset="0"/>
              </a:rPr>
              <a:t>4. Si continua a ignorare e sottovalutare il problema sicurezza</a:t>
            </a:r>
            <a:r>
              <a:rPr lang="it-IT" dirty="0" smtClean="0">
                <a:latin typeface="+mj-lt"/>
              </a:rPr>
              <a:t>.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8565527" y="2977634"/>
            <a:ext cx="7857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ma</a:t>
            </a:r>
            <a:endParaRPr lang="it-IT" sz="3600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1556903" y="2190750"/>
            <a:ext cx="309997" cy="3567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29" name="Rettangolo arrotondato 28"/>
          <p:cNvSpPr/>
          <p:nvPr/>
        </p:nvSpPr>
        <p:spPr>
          <a:xfrm>
            <a:off x="10910453" y="3505200"/>
            <a:ext cx="367147" cy="2996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pic>
        <p:nvPicPr>
          <p:cNvPr id="33" name="Picture 8" descr="Immagine correlata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8984">
            <a:off x="11338549" y="3451645"/>
            <a:ext cx="666030" cy="49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Immagine correlata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50" y="4114800"/>
            <a:ext cx="933450" cy="66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8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Documento 66">
            <a:extLst>
              <a:ext uri="{FF2B5EF4-FFF2-40B4-BE49-F238E27FC236}">
                <a16:creationId xmlns:a16="http://schemas.microsoft.com/office/drawing/2014/main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19048" y="1980642"/>
            <a:ext cx="6369169" cy="4877358"/>
          </a:xfrm>
          <a:prstGeom prst="flowChartDocumen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lum bright="20000"/>
          </a:blip>
          <a:stretch>
            <a:fillRect/>
          </a:stretch>
        </p:blipFill>
        <p:spPr bwMode="auto">
          <a:xfrm>
            <a:off x="6115050" y="588357"/>
            <a:ext cx="5886450" cy="62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Tipologie di attacchi informatici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10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" name="Documento 1">
            <a:extLst>
              <a:ext uri="{FF2B5EF4-FFF2-40B4-BE49-F238E27FC236}">
                <a16:creationId xmlns:a16="http://schemas.microsoft.com/office/drawing/2014/main" id="{B5D6EA2C-C98E-4C7C-9DC4-0DFE4FB8D0AA}"/>
              </a:ext>
            </a:extLst>
          </p:cNvPr>
          <p:cNvSpPr/>
          <p:nvPr/>
        </p:nvSpPr>
        <p:spPr>
          <a:xfrm>
            <a:off x="0" y="411351"/>
            <a:ext cx="6191250" cy="2786028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  <a:endParaRPr lang="it-IT" sz="1400" dirty="0" smtClean="0"/>
          </a:p>
          <a:p>
            <a:endParaRPr lang="it-IT" sz="1400" dirty="0" smtClean="0"/>
          </a:p>
          <a:p>
            <a:r>
              <a:rPr lang="it-IT" sz="1400" dirty="0" smtClean="0"/>
              <a:t>Con audio 1 si visualizzano </a:t>
            </a:r>
            <a:r>
              <a:rPr lang="it-IT" sz="1400" dirty="0" err="1" smtClean="0"/>
              <a:t>iconcine</a:t>
            </a:r>
            <a:r>
              <a:rPr lang="it-IT" sz="1400" dirty="0" smtClean="0"/>
              <a:t> e riquadro semitrasparente</a:t>
            </a:r>
          </a:p>
          <a:p>
            <a:endParaRPr lang="it-IT" sz="1400" dirty="0"/>
          </a:p>
          <a:p>
            <a:pPr algn="r"/>
            <a:r>
              <a:rPr lang="it-IT" sz="1400" dirty="0" smtClean="0">
                <a:hlinkClick r:id="rId4"/>
              </a:rPr>
              <a:t>https://www.pexels.com/photo/ash-background-beautiful-blaze-216640/</a:t>
            </a:r>
            <a:endParaRPr lang="it-IT" sz="1400" dirty="0" smtClean="0"/>
          </a:p>
          <a:p>
            <a:pPr algn="r"/>
            <a:r>
              <a:rPr lang="it-IT" sz="1400" dirty="0" smtClean="0"/>
              <a:t>Ricolorata</a:t>
            </a:r>
          </a:p>
          <a:p>
            <a:pPr algn="r"/>
            <a:endParaRPr lang="it-IT" sz="1400" dirty="0" smtClean="0"/>
          </a:p>
          <a:p>
            <a:pPr algn="r"/>
            <a:r>
              <a:rPr lang="it-IT" sz="1400" dirty="0" smtClean="0"/>
              <a:t>Seppia </a:t>
            </a:r>
            <a:r>
              <a:rPr lang="it-IT" sz="1400" dirty="0" err="1" smtClean="0"/>
              <a:t>lumisità</a:t>
            </a:r>
            <a:r>
              <a:rPr lang="it-IT" sz="1400" dirty="0" smtClean="0"/>
              <a:t> +20</a:t>
            </a:r>
          </a:p>
          <a:p>
            <a:pPr algn="r"/>
            <a:r>
              <a:rPr lang="it-IT" sz="1400" dirty="0" smtClean="0"/>
              <a:t>Contrasto -20</a:t>
            </a:r>
            <a:endParaRPr lang="it-IT" sz="1400" dirty="0"/>
          </a:p>
        </p:txBody>
      </p:sp>
      <p:sp>
        <p:nvSpPr>
          <p:cNvPr id="50" name="Rettangolo arrotondato 49"/>
          <p:cNvSpPr/>
          <p:nvPr/>
        </p:nvSpPr>
        <p:spPr>
          <a:xfrm>
            <a:off x="0" y="4389594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13" name="AutoShape 2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9" name="Rettangolo arrotondato 38"/>
          <p:cNvSpPr/>
          <p:nvPr/>
        </p:nvSpPr>
        <p:spPr>
          <a:xfrm>
            <a:off x="0" y="647700"/>
            <a:ext cx="520851" cy="285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6" name="Rettangolo arrotondato 35"/>
          <p:cNvSpPr/>
          <p:nvPr/>
        </p:nvSpPr>
        <p:spPr>
          <a:xfrm>
            <a:off x="0" y="5578370"/>
            <a:ext cx="504403" cy="3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33" name="Rettangolo arrotondato 32"/>
          <p:cNvSpPr/>
          <p:nvPr/>
        </p:nvSpPr>
        <p:spPr>
          <a:xfrm>
            <a:off x="0" y="1795895"/>
            <a:ext cx="400050" cy="3377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41" name="Rettangolo 40"/>
          <p:cNvSpPr/>
          <p:nvPr/>
        </p:nvSpPr>
        <p:spPr>
          <a:xfrm>
            <a:off x="495300" y="945778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cs typeface="Arial" charset="0"/>
              </a:rPr>
              <a:t>Attacco deliberato ai dati per alterarli/</a:t>
            </a:r>
          </a:p>
          <a:p>
            <a:r>
              <a:rPr lang="it-IT" dirty="0" smtClean="0">
                <a:cs typeface="Arial" charset="0"/>
              </a:rPr>
              <a:t>distruggerli</a:t>
            </a:r>
            <a:endParaRPr lang="it-IT" b="1" i="1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0" y="2691245"/>
            <a:ext cx="436418" cy="3948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31" name="Rettangolo 30"/>
          <p:cNvSpPr/>
          <p:nvPr/>
        </p:nvSpPr>
        <p:spPr>
          <a:xfrm>
            <a:off x="528316" y="501459"/>
            <a:ext cx="48437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b="1" dirty="0" smtClean="0">
                <a:cs typeface="Arial" charset="0"/>
              </a:rPr>
              <a:t> Guerra delle informazioni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666750" y="2069728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cs typeface="Arial" charset="0"/>
              </a:rPr>
              <a:t>Azioni con obiettivi politici e sociali</a:t>
            </a:r>
            <a:endParaRPr lang="it-IT" b="1" i="1" dirty="0"/>
          </a:p>
        </p:txBody>
      </p:sp>
      <p:sp>
        <p:nvSpPr>
          <p:cNvPr id="43" name="Rettangolo 42"/>
          <p:cNvSpPr/>
          <p:nvPr/>
        </p:nvSpPr>
        <p:spPr>
          <a:xfrm>
            <a:off x="642616" y="1625409"/>
            <a:ext cx="49712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b="1" dirty="0" smtClean="0">
                <a:cs typeface="Arial" charset="0"/>
              </a:rPr>
              <a:t>Pirateria (</a:t>
            </a:r>
            <a:r>
              <a:rPr lang="it-IT" sz="2200" b="1" dirty="0" err="1" smtClean="0">
                <a:cs typeface="Arial" charset="0"/>
              </a:rPr>
              <a:t>es</a:t>
            </a:r>
            <a:r>
              <a:rPr lang="it-IT" sz="2200" b="1" dirty="0" smtClean="0">
                <a:cs typeface="Arial" charset="0"/>
              </a:rPr>
              <a:t> </a:t>
            </a:r>
            <a:r>
              <a:rPr lang="it-IT" sz="2200" b="1" dirty="0" err="1" smtClean="0">
                <a:cs typeface="Arial" charset="0"/>
              </a:rPr>
              <a:t>Hactivism</a:t>
            </a:r>
            <a:r>
              <a:rPr lang="it-IT" sz="2200" b="1" dirty="0" smtClean="0">
                <a:cs typeface="Arial" charset="0"/>
              </a:rPr>
              <a:t>)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704850" y="3231778"/>
            <a:ext cx="5581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cs typeface="Arial" charset="0"/>
              </a:rPr>
              <a:t>Si installano  nel sistema aziendale (per sua vulnerabilità o da apertura di mail/link infetti) </a:t>
            </a:r>
            <a:endParaRPr lang="it-IT" b="1" i="1" dirty="0"/>
          </a:p>
        </p:txBody>
      </p:sp>
      <p:sp>
        <p:nvSpPr>
          <p:cNvPr id="47" name="Rettangolo 46"/>
          <p:cNvSpPr/>
          <p:nvPr/>
        </p:nvSpPr>
        <p:spPr>
          <a:xfrm>
            <a:off x="680716" y="2768409"/>
            <a:ext cx="53200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b="1" dirty="0" err="1" smtClean="0">
                <a:cs typeface="Arial" charset="0"/>
              </a:rPr>
              <a:t>Malware</a:t>
            </a:r>
            <a:r>
              <a:rPr lang="it-IT" sz="2200" b="1" dirty="0" smtClean="0">
                <a:cs typeface="Arial" charset="0"/>
              </a:rPr>
              <a:t>/</a:t>
            </a:r>
            <a:r>
              <a:rPr lang="it-IT" sz="2200" b="1" dirty="0" err="1" smtClean="0">
                <a:cs typeface="Arial" charset="0"/>
              </a:rPr>
              <a:t>ransomware</a:t>
            </a:r>
            <a:endParaRPr lang="it-IT" sz="2200" b="1" dirty="0" smtClean="0">
              <a:cs typeface="Arial" charset="0"/>
            </a:endParaRPr>
          </a:p>
        </p:txBody>
      </p:sp>
      <p:sp>
        <p:nvSpPr>
          <p:cNvPr id="52" name="Rettangolo 51"/>
          <p:cNvSpPr/>
          <p:nvPr/>
        </p:nvSpPr>
        <p:spPr>
          <a:xfrm>
            <a:off x="509266" y="4330509"/>
            <a:ext cx="53200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b="1" dirty="0" smtClean="0">
                <a:cs typeface="Arial" charset="0"/>
              </a:rPr>
              <a:t>Spionaggio telefonico</a:t>
            </a:r>
          </a:p>
        </p:txBody>
      </p:sp>
      <p:sp>
        <p:nvSpPr>
          <p:cNvPr id="56" name="Rettangolo 55"/>
          <p:cNvSpPr/>
          <p:nvPr/>
        </p:nvSpPr>
        <p:spPr>
          <a:xfrm>
            <a:off x="666750" y="4774828"/>
            <a:ext cx="552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cs typeface="Arial" charset="0"/>
              </a:rPr>
              <a:t>Intercettazione non autorizzato di telefonate e messaggi vocali</a:t>
            </a:r>
            <a:endParaRPr lang="it-IT" b="1" i="1" dirty="0"/>
          </a:p>
        </p:txBody>
      </p:sp>
      <p:sp>
        <p:nvSpPr>
          <p:cNvPr id="58" name="Rettangolo 57"/>
          <p:cNvSpPr/>
          <p:nvPr/>
        </p:nvSpPr>
        <p:spPr>
          <a:xfrm>
            <a:off x="509266" y="5492559"/>
            <a:ext cx="53200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b="1" dirty="0" smtClean="0">
                <a:cs typeface="Arial" charset="0"/>
              </a:rPr>
              <a:t>“Zero </a:t>
            </a:r>
            <a:r>
              <a:rPr lang="it-IT" sz="2200" b="1" dirty="0" err="1" smtClean="0">
                <a:cs typeface="Arial" charset="0"/>
              </a:rPr>
              <a:t>day</a:t>
            </a:r>
            <a:r>
              <a:rPr lang="it-IT" sz="2200" b="1" dirty="0" smtClean="0">
                <a:cs typeface="Arial" charset="0"/>
              </a:rPr>
              <a:t>”</a:t>
            </a:r>
          </a:p>
        </p:txBody>
      </p:sp>
      <p:sp>
        <p:nvSpPr>
          <p:cNvPr id="60" name="Rettangolo 59"/>
          <p:cNvSpPr/>
          <p:nvPr/>
        </p:nvSpPr>
        <p:spPr>
          <a:xfrm>
            <a:off x="419100" y="514350"/>
            <a:ext cx="5619750" cy="6343650"/>
          </a:xfrm>
          <a:prstGeom prst="rect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58"/>
          <p:cNvSpPr/>
          <p:nvPr/>
        </p:nvSpPr>
        <p:spPr>
          <a:xfrm>
            <a:off x="609600" y="5994028"/>
            <a:ext cx="552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cs typeface="Arial" charset="0"/>
              </a:rPr>
              <a:t>Attacco mirato a un punto debole/errore intrinseco  del sistema</a:t>
            </a:r>
            <a:endParaRPr lang="it-IT" b="1" i="1" dirty="0"/>
          </a:p>
        </p:txBody>
      </p:sp>
      <p:pic>
        <p:nvPicPr>
          <p:cNvPr id="69" name="Picture 2" descr="Risultati immagini per hacker icona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38350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ttangolo arrotondato 36"/>
          <p:cNvSpPr/>
          <p:nvPr/>
        </p:nvSpPr>
        <p:spPr>
          <a:xfrm>
            <a:off x="6019801" y="1581149"/>
            <a:ext cx="247650" cy="3619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pic>
        <p:nvPicPr>
          <p:cNvPr id="28" name="Picture 12" descr="Immagine correlata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20" y="3912040"/>
            <a:ext cx="765779" cy="88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Immagine correlata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70354">
            <a:off x="5791086" y="2752021"/>
            <a:ext cx="946077" cy="100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4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aborazione 13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0" y="462206"/>
            <a:ext cx="8146283" cy="222659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11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Come possono difendersi le aziende1/2 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6" name="Goccia 15">
            <a:extLst>
              <a:ext uri="{FF2B5EF4-FFF2-40B4-BE49-F238E27FC236}">
                <a16:creationId xmlns:a16="http://schemas.microsoft.com/office/drawing/2014/main" id="{CAACC758-F1BB-41E1-A77A-2FC8748E68BC}"/>
              </a:ext>
            </a:extLst>
          </p:cNvPr>
          <p:cNvSpPr/>
          <p:nvPr/>
        </p:nvSpPr>
        <p:spPr>
          <a:xfrm rot="2700000">
            <a:off x="-2281607" y="5305277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-4364358" y="-32577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 smtClean="0"/>
              <a:t>Note sviluppo</a:t>
            </a:r>
          </a:p>
          <a:p>
            <a:r>
              <a:rPr lang="it-IT" sz="1400" b="1" dirty="0" smtClean="0"/>
              <a:t>In apertura di schermata con lo sfondo c’è anche la tabella vuota</a:t>
            </a:r>
          </a:p>
          <a:p>
            <a:endParaRPr lang="it-IT" sz="1400" b="1" dirty="0" smtClean="0"/>
          </a:p>
          <a:p>
            <a:r>
              <a:rPr lang="it-IT" sz="1400" b="1" dirty="0" smtClean="0"/>
              <a:t>Si riempie in orizzontale, riga per riga</a:t>
            </a:r>
          </a:p>
          <a:p>
            <a:endParaRPr lang="it-IT" sz="1400" b="1" dirty="0"/>
          </a:p>
          <a:p>
            <a:r>
              <a:rPr lang="it-IT" sz="1400" dirty="0" smtClean="0">
                <a:hlinkClick r:id="rId3"/>
              </a:rPr>
              <a:t>https://www.pexels.com/photo/batch-books-document-education-357514/</a:t>
            </a:r>
            <a:endParaRPr lang="it-IT" sz="1400" dirty="0" smtClean="0"/>
          </a:p>
          <a:p>
            <a:endParaRPr lang="it-IT" sz="1400" dirty="0" smtClean="0"/>
          </a:p>
          <a:p>
            <a:r>
              <a:rPr lang="it-IT" sz="1400" dirty="0" smtClean="0"/>
              <a:t>seppia</a:t>
            </a:r>
            <a:endParaRPr lang="it-IT" sz="1400" dirty="0"/>
          </a:p>
          <a:p>
            <a:endParaRPr lang="it-IT" sz="1400" dirty="0"/>
          </a:p>
        </p:txBody>
      </p:sp>
      <p:sp>
        <p:nvSpPr>
          <p:cNvPr id="61" name="Elaborazione 60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-1" y="4986635"/>
            <a:ext cx="8084128" cy="1830228"/>
          </a:xfrm>
          <a:prstGeom prst="flowChart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9" name="Rettangolo arrotondato 78"/>
          <p:cNvSpPr/>
          <p:nvPr/>
        </p:nvSpPr>
        <p:spPr>
          <a:xfrm>
            <a:off x="4825698" y="820015"/>
            <a:ext cx="241602" cy="3991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rcRect b="3727"/>
          <a:stretch>
            <a:fillRect/>
          </a:stretch>
        </p:blipFill>
        <p:spPr bwMode="auto">
          <a:xfrm>
            <a:off x="8115301" y="476250"/>
            <a:ext cx="4038600" cy="636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Rettangolo arrotondato 52"/>
          <p:cNvSpPr/>
          <p:nvPr/>
        </p:nvSpPr>
        <p:spPr>
          <a:xfrm>
            <a:off x="3581400" y="1893308"/>
            <a:ext cx="263082" cy="4256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graphicFrame>
        <p:nvGraphicFramePr>
          <p:cNvPr id="30" name="Tabel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150245"/>
              </p:ext>
            </p:extLst>
          </p:nvPr>
        </p:nvGraphicFramePr>
        <p:xfrm>
          <a:off x="1" y="2624667"/>
          <a:ext cx="8058150" cy="4222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1111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 smtClean="0">
                          <a:solidFill>
                            <a:schemeClr val="tx1"/>
                          </a:solidFill>
                        </a:rPr>
                        <a:t>Evitare</a:t>
                      </a:r>
                      <a:r>
                        <a:rPr lang="it-IT" sz="1800" b="1" baseline="0" dirty="0" smtClean="0">
                          <a:solidFill>
                            <a:schemeClr val="tx1"/>
                          </a:solidFill>
                        </a:rPr>
                        <a:t> di comunicare informazioni aziendali </a:t>
                      </a:r>
                    </a:p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baseline="0" dirty="0" smtClean="0">
                          <a:solidFill>
                            <a:schemeClr val="tx1"/>
                          </a:solidFill>
                        </a:rPr>
                        <a:t>Imparare a riconoscere le richieste di provenienza sospetta (mail, telefonate)</a:t>
                      </a:r>
                      <a:endParaRPr lang="it-IT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111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 smtClean="0">
                          <a:solidFill>
                            <a:schemeClr val="tx1"/>
                          </a:solidFill>
                        </a:rPr>
                        <a:t>Avere cura</a:t>
                      </a:r>
                      <a:r>
                        <a:rPr lang="it-IT" sz="1800" b="1" baseline="0" dirty="0" smtClean="0">
                          <a:solidFill>
                            <a:schemeClr val="tx1"/>
                          </a:solidFill>
                        </a:rPr>
                        <a:t> della documentazione e delle informazioni riservate</a:t>
                      </a:r>
                    </a:p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866D">
                        <a:alpha val="7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baseline="0" dirty="0" smtClean="0">
                          <a:solidFill>
                            <a:schemeClr val="tx1"/>
                          </a:solidFill>
                        </a:rPr>
                        <a:t>- Riporre  con cura i documenti cartacei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it-IT" sz="1800" b="0" baseline="0" dirty="0" smtClean="0">
                          <a:solidFill>
                            <a:schemeClr val="tx1"/>
                          </a:solidFill>
                        </a:rPr>
                        <a:t> Non accedere a informazioni aziendali da dispositivi non protetti</a:t>
                      </a:r>
                      <a:endParaRPr lang="it-IT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Char char="-"/>
                      </a:pP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866D">
                        <a:alpha val="76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6811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tx1"/>
                          </a:solidFill>
                        </a:rPr>
                        <a:t>Usare</a:t>
                      </a:r>
                      <a:r>
                        <a:rPr lang="it-IT" b="1" baseline="0" dirty="0" smtClean="0">
                          <a:solidFill>
                            <a:schemeClr val="tx1"/>
                          </a:solidFill>
                        </a:rPr>
                        <a:t> le password e mantenerle riservate</a:t>
                      </a:r>
                      <a:endParaRPr lang="it-IT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866D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aseline="0" dirty="0" smtClean="0">
                          <a:solidFill>
                            <a:schemeClr val="tx1"/>
                          </a:solidFill>
                        </a:rPr>
                        <a:t>Devono essere sufficientemente complesse e</a:t>
                      </a:r>
                    </a:p>
                    <a:p>
                      <a:r>
                        <a:rPr lang="it-IT" b="1" baseline="0" dirty="0" smtClean="0">
                          <a:solidFill>
                            <a:schemeClr val="tx1"/>
                          </a:solidFill>
                        </a:rPr>
                        <a:t>variare</a:t>
                      </a:r>
                      <a:r>
                        <a:rPr lang="it-IT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it-IT" baseline="0" dirty="0" smtClean="0">
                          <a:solidFill>
                            <a:schemeClr val="tx1"/>
                          </a:solidFill>
                        </a:rPr>
                        <a:t>(es. per la mail, per il </a:t>
                      </a:r>
                      <a:r>
                        <a:rPr lang="it-IT" baseline="0" dirty="0" err="1" smtClean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it-IT" baseline="0" dirty="0" smtClean="0">
                          <a:solidFill>
                            <a:schemeClr val="tx1"/>
                          </a:solidFill>
                        </a:rPr>
                        <a:t>, per i documenti …)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866D">
                        <a:alpha val="388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Rettangolo arrotondato 20"/>
          <p:cNvSpPr/>
          <p:nvPr/>
        </p:nvSpPr>
        <p:spPr>
          <a:xfrm>
            <a:off x="5219701" y="1276350"/>
            <a:ext cx="2476499" cy="4762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RESPONSABILIT</a:t>
            </a:r>
            <a:r>
              <a:rPr lang="it-IT" dirty="0" smtClean="0">
                <a:latin typeface="Calibri"/>
              </a:rPr>
              <a:t>À</a:t>
            </a:r>
            <a:endParaRPr lang="it-IT" dirty="0"/>
          </a:p>
        </p:txBody>
      </p:sp>
      <p:sp>
        <p:nvSpPr>
          <p:cNvPr id="22" name="Rettangolo arrotondato 21"/>
          <p:cNvSpPr/>
          <p:nvPr/>
        </p:nvSpPr>
        <p:spPr>
          <a:xfrm>
            <a:off x="361581" y="1219200"/>
            <a:ext cx="2731446" cy="4953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SEMPLICI CAUTELE</a:t>
            </a:r>
            <a:endParaRPr lang="it-IT" dirty="0"/>
          </a:p>
        </p:txBody>
      </p:sp>
      <p:sp>
        <p:nvSpPr>
          <p:cNvPr id="26" name="Ovale 25"/>
          <p:cNvSpPr/>
          <p:nvPr/>
        </p:nvSpPr>
        <p:spPr>
          <a:xfrm>
            <a:off x="3314700" y="685800"/>
            <a:ext cx="1543050" cy="1466850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Rettangolo arrotondato 26"/>
          <p:cNvSpPr/>
          <p:nvPr/>
        </p:nvSpPr>
        <p:spPr>
          <a:xfrm>
            <a:off x="5190947" y="1547311"/>
            <a:ext cx="295453" cy="3005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pic>
        <p:nvPicPr>
          <p:cNvPr id="36" name="Picture 12" descr="Risultati immagini per icona laptop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1028700"/>
            <a:ext cx="1009650" cy="80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Immagine correlata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35177">
            <a:off x="4083082" y="643804"/>
            <a:ext cx="803599" cy="80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ttangolo arrotondato 38"/>
          <p:cNvSpPr/>
          <p:nvPr/>
        </p:nvSpPr>
        <p:spPr>
          <a:xfrm>
            <a:off x="2790647" y="1547311"/>
            <a:ext cx="295453" cy="3005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75" name="Rettangolo arrotondato 74"/>
          <p:cNvSpPr/>
          <p:nvPr/>
        </p:nvSpPr>
        <p:spPr>
          <a:xfrm>
            <a:off x="7364794" y="2329336"/>
            <a:ext cx="693355" cy="5091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5-7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682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aborazione 13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0" y="462206"/>
            <a:ext cx="8146283" cy="222659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12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Come possono difendersi le aziende 2/2 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6" name="Goccia 15">
            <a:extLst>
              <a:ext uri="{FF2B5EF4-FFF2-40B4-BE49-F238E27FC236}">
                <a16:creationId xmlns:a16="http://schemas.microsoft.com/office/drawing/2014/main" id="{CAACC758-F1BB-41E1-A77A-2FC8748E68BC}"/>
              </a:ext>
            </a:extLst>
          </p:cNvPr>
          <p:cNvSpPr/>
          <p:nvPr/>
        </p:nvSpPr>
        <p:spPr>
          <a:xfrm rot="2700000">
            <a:off x="-2281607" y="5305277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-4364358" y="-32577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 smtClean="0"/>
              <a:t>Note sviluppo</a:t>
            </a:r>
          </a:p>
          <a:p>
            <a:r>
              <a:rPr lang="it-IT" sz="1400" b="1" dirty="0" smtClean="0"/>
              <a:t>In apertura di schermata con lo sfondo c’è anche la tabella vuota</a:t>
            </a:r>
          </a:p>
          <a:p>
            <a:endParaRPr lang="it-IT" sz="1400" b="1" dirty="0" smtClean="0"/>
          </a:p>
          <a:p>
            <a:r>
              <a:rPr lang="it-IT" sz="1400" b="1" dirty="0" smtClean="0"/>
              <a:t>Si riempie in orizzontale, riga per riga</a:t>
            </a:r>
          </a:p>
          <a:p>
            <a:endParaRPr lang="it-IT" sz="1400" b="1" dirty="0" smtClean="0"/>
          </a:p>
          <a:p>
            <a:r>
              <a:rPr lang="it-IT" sz="1400" b="1" dirty="0" smtClean="0"/>
              <a:t>https://www.pexels.com/photo/cellphone-cellular-communication-connection-263564/</a:t>
            </a:r>
          </a:p>
          <a:p>
            <a:endParaRPr lang="it-IT" sz="1400" b="1" dirty="0"/>
          </a:p>
          <a:p>
            <a:endParaRPr lang="it-IT" sz="1400" dirty="0"/>
          </a:p>
        </p:txBody>
      </p:sp>
      <p:sp>
        <p:nvSpPr>
          <p:cNvPr id="61" name="Elaborazione 60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-1" y="4986635"/>
            <a:ext cx="8084128" cy="1830228"/>
          </a:xfrm>
          <a:prstGeom prst="flowChart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4983" r="6852"/>
          <a:stretch>
            <a:fillRect/>
          </a:stretch>
        </p:blipFill>
        <p:spPr bwMode="auto">
          <a:xfrm>
            <a:off x="8248650" y="514350"/>
            <a:ext cx="3943350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Rettangolo arrotondato 52"/>
          <p:cNvSpPr/>
          <p:nvPr/>
        </p:nvSpPr>
        <p:spPr>
          <a:xfrm>
            <a:off x="3581400" y="1893308"/>
            <a:ext cx="263082" cy="4256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graphicFrame>
        <p:nvGraphicFramePr>
          <p:cNvPr id="30" name="Tabella 29"/>
          <p:cNvGraphicFramePr>
            <a:graphicFrameLocks noGrp="1"/>
          </p:cNvGraphicFramePr>
          <p:nvPr/>
        </p:nvGraphicFramePr>
        <p:xfrm>
          <a:off x="1" y="2624667"/>
          <a:ext cx="8058150" cy="4170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1111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 smtClean="0">
                          <a:solidFill>
                            <a:srgbClr val="E6B729"/>
                          </a:solidFill>
                        </a:rPr>
                        <a:t>Dispositivi</a:t>
                      </a:r>
                      <a:endParaRPr lang="it-IT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it-IT" sz="1800" b="1" baseline="0" dirty="0" smtClean="0">
                          <a:solidFill>
                            <a:schemeClr val="tx1"/>
                          </a:solidFill>
                        </a:rPr>
                        <a:t>Non usarli, se non protetti</a:t>
                      </a:r>
                    </a:p>
                    <a:p>
                      <a:pPr algn="l"/>
                      <a:r>
                        <a:rPr lang="it-IT" sz="1800" b="1" baseline="0" dirty="0" smtClean="0">
                          <a:solidFill>
                            <a:schemeClr val="tx1"/>
                          </a:solidFill>
                        </a:rPr>
                        <a:t>Spegnerli, se non utilizzati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baseline="0" dirty="0" smtClean="0">
                          <a:solidFill>
                            <a:schemeClr val="tx1"/>
                          </a:solidFill>
                        </a:rPr>
                        <a:t>Ormai le violazioni possono essere fatte anche da </a:t>
                      </a:r>
                      <a:r>
                        <a:rPr lang="it-IT" sz="1800" b="0" baseline="0" dirty="0" err="1" smtClean="0">
                          <a:solidFill>
                            <a:schemeClr val="tx1"/>
                          </a:solidFill>
                        </a:rPr>
                        <a:t>sw</a:t>
                      </a:r>
                      <a:r>
                        <a:rPr lang="it-IT" sz="1800" b="0" baseline="0" dirty="0" smtClean="0">
                          <a:solidFill>
                            <a:schemeClr val="tx1"/>
                          </a:solidFill>
                        </a:rPr>
                        <a:t> malevoli che spiano  a distanza.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baseline="0" dirty="0" smtClean="0">
                          <a:solidFill>
                            <a:schemeClr val="tx1"/>
                          </a:solidFill>
                        </a:rPr>
                        <a:t>“Chiudere” gli accessi contro potenziali intrusioni è molto importante</a:t>
                      </a:r>
                      <a:endParaRPr lang="it-IT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111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baseline="0" dirty="0" smtClean="0">
                          <a:solidFill>
                            <a:schemeClr val="tx1"/>
                          </a:solidFill>
                        </a:rPr>
                        <a:t>Non aprire mail di sconosciuti e non fare clic su link sospetti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866D">
                        <a:alpha val="7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baseline="0" dirty="0" err="1" smtClean="0">
                          <a:solidFill>
                            <a:schemeClr val="tx1"/>
                          </a:solidFill>
                        </a:rPr>
                        <a:t>Phishing</a:t>
                      </a:r>
                      <a:r>
                        <a:rPr lang="it-IT" sz="1800" b="0" baseline="0" dirty="0" smtClean="0">
                          <a:solidFill>
                            <a:schemeClr val="tx1"/>
                          </a:solidFill>
                        </a:rPr>
                        <a:t> e </a:t>
                      </a:r>
                      <a:r>
                        <a:rPr lang="it-IT" sz="1800" b="0" baseline="0" dirty="0" err="1" smtClean="0">
                          <a:solidFill>
                            <a:schemeClr val="tx1"/>
                          </a:solidFill>
                        </a:rPr>
                        <a:t>malware</a:t>
                      </a:r>
                      <a:r>
                        <a:rPr lang="it-IT" sz="1800" b="0" baseline="0" dirty="0" smtClean="0">
                          <a:solidFill>
                            <a:schemeClr val="tx1"/>
                          </a:solidFill>
                        </a:rPr>
                        <a:t> sono sempre dietro l’angolo!</a:t>
                      </a:r>
                      <a:endParaRPr lang="it-IT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866D">
                        <a:alpha val="76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6811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tx1"/>
                          </a:solidFill>
                        </a:rPr>
                        <a:t>Non </a:t>
                      </a:r>
                      <a:r>
                        <a:rPr lang="it-IT" b="1" baseline="0" dirty="0" smtClean="0">
                          <a:solidFill>
                            <a:schemeClr val="tx1"/>
                          </a:solidFill>
                        </a:rPr>
                        <a:t>connettersi e lavorare  con dispositivi propri e non scaricare contenuti</a:t>
                      </a:r>
                      <a:endParaRPr lang="it-IT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866D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aseline="0" dirty="0" smtClean="0">
                          <a:solidFill>
                            <a:schemeClr val="tx1"/>
                          </a:solidFill>
                        </a:rPr>
                        <a:t>Si possono trasmettere virus sia attraverso i propri dispositivi, </a:t>
                      </a:r>
                    </a:p>
                    <a:p>
                      <a:r>
                        <a:rPr lang="it-IT" baseline="0" dirty="0" smtClean="0">
                          <a:solidFill>
                            <a:schemeClr val="tx1"/>
                          </a:solidFill>
                        </a:rPr>
                        <a:t>sia  scaricando </a:t>
                      </a:r>
                      <a:r>
                        <a:rPr lang="it-IT" baseline="0" dirty="0" err="1" smtClean="0">
                          <a:solidFill>
                            <a:schemeClr val="tx1"/>
                          </a:solidFill>
                        </a:rPr>
                        <a:t>sw</a:t>
                      </a:r>
                      <a:r>
                        <a:rPr lang="it-IT" baseline="0" dirty="0" smtClean="0">
                          <a:solidFill>
                            <a:schemeClr val="tx1"/>
                          </a:solidFill>
                        </a:rPr>
                        <a:t> e contenuti vari su dispositivi aziendali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866D">
                        <a:alpha val="388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Rettangolo arrotondato 20"/>
          <p:cNvSpPr/>
          <p:nvPr/>
        </p:nvSpPr>
        <p:spPr>
          <a:xfrm>
            <a:off x="5219701" y="1276350"/>
            <a:ext cx="2476499" cy="628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RIFERIRE LE ATTIVIT</a:t>
            </a:r>
            <a:r>
              <a:rPr lang="it-IT" dirty="0" smtClean="0">
                <a:latin typeface="Calibri"/>
              </a:rPr>
              <a:t>À SOSPETTE</a:t>
            </a:r>
            <a:endParaRPr lang="it-IT" dirty="0"/>
          </a:p>
        </p:txBody>
      </p:sp>
      <p:sp>
        <p:nvSpPr>
          <p:cNvPr id="22" name="Rettangolo arrotondato 21"/>
          <p:cNvSpPr/>
          <p:nvPr/>
        </p:nvSpPr>
        <p:spPr>
          <a:xfrm>
            <a:off x="361581" y="1219200"/>
            <a:ext cx="2731446" cy="6667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ATTEGGIAMENTO VIGILE</a:t>
            </a:r>
            <a:endParaRPr lang="it-IT" dirty="0"/>
          </a:p>
        </p:txBody>
      </p:sp>
      <p:sp>
        <p:nvSpPr>
          <p:cNvPr id="26" name="Ovale 25"/>
          <p:cNvSpPr/>
          <p:nvPr/>
        </p:nvSpPr>
        <p:spPr>
          <a:xfrm>
            <a:off x="3314700" y="685800"/>
            <a:ext cx="1543050" cy="1466850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6" name="Picture 12" descr="Risultati immagini per icona laptop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1028700"/>
            <a:ext cx="1009650" cy="80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Immagine correlata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35177">
            <a:off x="4083082" y="643804"/>
            <a:ext cx="803599" cy="80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ttangolo arrotondato 38"/>
          <p:cNvSpPr/>
          <p:nvPr/>
        </p:nvSpPr>
        <p:spPr>
          <a:xfrm>
            <a:off x="5476697" y="1775911"/>
            <a:ext cx="295453" cy="3005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75" name="Rettangolo arrotondato 74"/>
          <p:cNvSpPr/>
          <p:nvPr/>
        </p:nvSpPr>
        <p:spPr>
          <a:xfrm>
            <a:off x="7364794" y="2329336"/>
            <a:ext cx="693355" cy="5091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4-6 </a:t>
            </a:r>
            <a:endParaRPr lang="it-IT" dirty="0"/>
          </a:p>
        </p:txBody>
      </p:sp>
      <p:sp>
        <p:nvSpPr>
          <p:cNvPr id="79" name="Rettangolo arrotondato 78"/>
          <p:cNvSpPr/>
          <p:nvPr/>
        </p:nvSpPr>
        <p:spPr>
          <a:xfrm>
            <a:off x="2768298" y="1601065"/>
            <a:ext cx="241602" cy="3991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682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1476"/>
            <a:ext cx="5943600" cy="3515095"/>
          </a:xfrm>
          <a:prstGeom prst="rect">
            <a:avLst/>
          </a:prstGeom>
        </p:spPr>
      </p:pic>
      <p:sp>
        <p:nvSpPr>
          <p:cNvPr id="12" name="Documento 11"/>
          <p:cNvSpPr/>
          <p:nvPr/>
        </p:nvSpPr>
        <p:spPr>
          <a:xfrm>
            <a:off x="-13525" y="338554"/>
            <a:ext cx="5991424" cy="370032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13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Garanzie da richiedere ai fornitori esterni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5BD0707-0870-4F01-8A0A-F9DD33BECCF0}"/>
              </a:ext>
            </a:extLst>
          </p:cNvPr>
          <p:cNvSpPr/>
          <p:nvPr/>
        </p:nvSpPr>
        <p:spPr>
          <a:xfrm>
            <a:off x="-2957957" y="7464"/>
            <a:ext cx="2945460" cy="39549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Note sviluppo</a:t>
            </a:r>
          </a:p>
          <a:p>
            <a:endParaRPr lang="it-IT" b="1" dirty="0"/>
          </a:p>
          <a:p>
            <a:r>
              <a:rPr lang="it-IT" b="1" dirty="0" smtClean="0"/>
              <a:t>Immagini</a:t>
            </a:r>
          </a:p>
          <a:p>
            <a:r>
              <a:rPr lang="it-IT" b="1" dirty="0" smtClean="0"/>
              <a:t>https://www.pexels.com/photo/two-persons-hand-shake-1179804/</a:t>
            </a:r>
            <a:endParaRPr lang="it-IT" b="1" dirty="0"/>
          </a:p>
        </p:txBody>
      </p:sp>
      <p:sp>
        <p:nvSpPr>
          <p:cNvPr id="2" name="Rettangolo 1"/>
          <p:cNvSpPr/>
          <p:nvPr/>
        </p:nvSpPr>
        <p:spPr>
          <a:xfrm>
            <a:off x="623566" y="1072959"/>
            <a:ext cx="4843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i="1" dirty="0" smtClean="0">
                <a:cs typeface="Arial" charset="0"/>
              </a:rPr>
              <a:t>Soluzione molto diffusa</a:t>
            </a:r>
            <a:endParaRPr lang="it-IT" b="1" i="1" dirty="0" smtClean="0">
              <a:cs typeface="Arial" charset="0"/>
            </a:endParaRPr>
          </a:p>
        </p:txBody>
      </p:sp>
      <p:sp>
        <p:nvSpPr>
          <p:cNvPr id="34" name="Rettangolo arrotondato 33"/>
          <p:cNvSpPr/>
          <p:nvPr/>
        </p:nvSpPr>
        <p:spPr>
          <a:xfrm>
            <a:off x="1160256" y="688874"/>
            <a:ext cx="500557" cy="2868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923879" y="716382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smtClean="0"/>
              <a:t>Dati personali</a:t>
            </a:r>
          </a:p>
        </p:txBody>
      </p:sp>
      <p:sp>
        <p:nvSpPr>
          <p:cNvPr id="31" name="Goccia 30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516875" y="1570879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arrotondato 43"/>
          <p:cNvSpPr/>
          <p:nvPr/>
        </p:nvSpPr>
        <p:spPr>
          <a:xfrm>
            <a:off x="10231671" y="800100"/>
            <a:ext cx="417279" cy="368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40" name="Goccia 39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518089" y="2886792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Goccia 48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281052" y="1742335"/>
            <a:ext cx="263725" cy="274338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Goccia 49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312224" y="2440266"/>
            <a:ext cx="263725" cy="274338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1" y="621132"/>
            <a:ext cx="600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/>
              <a:t>Outsourcing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680716" y="1625409"/>
            <a:ext cx="53390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cs typeface="Arial" charset="0"/>
              </a:rPr>
              <a:t>I fornitori trattano molti dati aziendali</a:t>
            </a:r>
          </a:p>
        </p:txBody>
      </p:sp>
      <p:sp>
        <p:nvSpPr>
          <p:cNvPr id="28" name="Rettangolo arrotondato 27"/>
          <p:cNvSpPr/>
          <p:nvPr/>
        </p:nvSpPr>
        <p:spPr>
          <a:xfrm>
            <a:off x="11185749" y="1832921"/>
            <a:ext cx="739551" cy="5292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7-10</a:t>
            </a:r>
            <a:endParaRPr lang="it-IT" dirty="0"/>
          </a:p>
        </p:txBody>
      </p:sp>
      <p:sp>
        <p:nvSpPr>
          <p:cNvPr id="32" name="Goccia 31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613339" y="4125043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arrotondato 36"/>
          <p:cNvSpPr/>
          <p:nvPr/>
        </p:nvSpPr>
        <p:spPr>
          <a:xfrm>
            <a:off x="1198356" y="1127024"/>
            <a:ext cx="500557" cy="2868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42" name="Rettangolo 41"/>
          <p:cNvSpPr/>
          <p:nvPr/>
        </p:nvSpPr>
        <p:spPr>
          <a:xfrm>
            <a:off x="775967" y="2311209"/>
            <a:ext cx="44627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cs typeface="Arial" charset="0"/>
              </a:rPr>
              <a:t>Obbligo di riservatezza </a:t>
            </a:r>
          </a:p>
        </p:txBody>
      </p:sp>
      <p:sp>
        <p:nvSpPr>
          <p:cNvPr id="45" name="Rettangolo 44"/>
          <p:cNvSpPr/>
          <p:nvPr/>
        </p:nvSpPr>
        <p:spPr>
          <a:xfrm>
            <a:off x="7005317" y="1492059"/>
            <a:ext cx="44627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cs typeface="Arial" charset="0"/>
              </a:rPr>
              <a:t>Si dovrà osservare tutta la </a:t>
            </a:r>
            <a:r>
              <a:rPr lang="it-IT" sz="2200" b="1" dirty="0" smtClean="0">
                <a:cs typeface="Arial" charset="0"/>
              </a:rPr>
              <a:t>normativa</a:t>
            </a:r>
            <a:r>
              <a:rPr lang="it-IT" sz="2200" dirty="0" smtClean="0">
                <a:cs typeface="Arial" charset="0"/>
              </a:rPr>
              <a:t> sulla </a:t>
            </a:r>
            <a:r>
              <a:rPr lang="it-IT" sz="2200" b="1" dirty="0" smtClean="0">
                <a:cs typeface="Arial" charset="0"/>
              </a:rPr>
              <a:t>Privacy</a:t>
            </a:r>
          </a:p>
        </p:txBody>
      </p:sp>
      <p:sp>
        <p:nvSpPr>
          <p:cNvPr id="46" name="Rettangolo arrotondato 45"/>
          <p:cNvSpPr/>
          <p:nvPr/>
        </p:nvSpPr>
        <p:spPr>
          <a:xfrm>
            <a:off x="360156" y="1374674"/>
            <a:ext cx="500557" cy="2868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47" name="Rettangolo arrotondato 46"/>
          <p:cNvSpPr/>
          <p:nvPr/>
        </p:nvSpPr>
        <p:spPr>
          <a:xfrm>
            <a:off x="0" y="2956871"/>
            <a:ext cx="781049" cy="3578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4-5</a:t>
            </a:r>
            <a:endParaRPr lang="it-IT" dirty="0"/>
          </a:p>
        </p:txBody>
      </p:sp>
      <p:sp>
        <p:nvSpPr>
          <p:cNvPr id="52" name="Rettangolo 51"/>
          <p:cNvSpPr/>
          <p:nvPr/>
        </p:nvSpPr>
        <p:spPr>
          <a:xfrm>
            <a:off x="833117" y="2673159"/>
            <a:ext cx="44627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cs typeface="Arial" charset="0"/>
              </a:rPr>
              <a:t>e di conformità alle specifiche per la sicurezza </a:t>
            </a:r>
          </a:p>
        </p:txBody>
      </p:sp>
      <p:sp>
        <p:nvSpPr>
          <p:cNvPr id="54" name="Rettangolo 53"/>
          <p:cNvSpPr/>
          <p:nvPr/>
        </p:nvSpPr>
        <p:spPr>
          <a:xfrm>
            <a:off x="6986267" y="2787459"/>
            <a:ext cx="44627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cs typeface="Arial" charset="0"/>
              </a:rPr>
              <a:t>Il fornitore è il Responsabile del Trattamento</a:t>
            </a:r>
            <a:endParaRPr lang="it-IT" sz="2200" b="1" dirty="0" smtClean="0">
              <a:cs typeface="Arial" charset="0"/>
            </a:endParaRPr>
          </a:p>
        </p:txBody>
      </p:sp>
      <p:sp>
        <p:nvSpPr>
          <p:cNvPr id="55" name="Rettangolo 54"/>
          <p:cNvSpPr/>
          <p:nvPr/>
        </p:nvSpPr>
        <p:spPr>
          <a:xfrm>
            <a:off x="7138667" y="3987609"/>
            <a:ext cx="44627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cs typeface="Arial" charset="0"/>
              </a:rPr>
              <a:t>Il cliente deve esprimere il consenso</a:t>
            </a:r>
            <a:endParaRPr lang="it-IT" sz="2200" b="1" dirty="0" smtClean="0">
              <a:cs typeface="Arial" charset="0"/>
            </a:endParaRPr>
          </a:p>
        </p:txBody>
      </p:sp>
      <p:sp>
        <p:nvSpPr>
          <p:cNvPr id="56" name="Goccia 55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537139" y="5458543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56"/>
          <p:cNvSpPr/>
          <p:nvPr/>
        </p:nvSpPr>
        <p:spPr>
          <a:xfrm>
            <a:off x="7062467" y="5321109"/>
            <a:ext cx="44627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cs typeface="Arial" charset="0"/>
              </a:rPr>
              <a:t>Stabilire le reciproche responsabilità</a:t>
            </a:r>
            <a:endParaRPr lang="it-IT" sz="2200" b="1" dirty="0" smtClean="0">
              <a:cs typeface="Arial" charset="0"/>
            </a:endParaRPr>
          </a:p>
        </p:txBody>
      </p:sp>
      <p:pic>
        <p:nvPicPr>
          <p:cNvPr id="59" name="Picture 6" descr="Risultati immagini per tribunale icona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7934">
            <a:off x="10438488" y="5446418"/>
            <a:ext cx="896262" cy="91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La </a:t>
            </a:r>
            <a:r>
              <a:rPr lang="it-IT" sz="3200" dirty="0" err="1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compliance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14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" name="Documento 1">
            <a:extLst>
              <a:ext uri="{FF2B5EF4-FFF2-40B4-BE49-F238E27FC236}">
                <a16:creationId xmlns:a16="http://schemas.microsoft.com/office/drawing/2014/main" id="{B5D6EA2C-C98E-4C7C-9DC4-0DFE4FB8D0AA}"/>
              </a:ext>
            </a:extLst>
          </p:cNvPr>
          <p:cNvSpPr/>
          <p:nvPr/>
        </p:nvSpPr>
        <p:spPr>
          <a:xfrm>
            <a:off x="0" y="423681"/>
            <a:ext cx="6369170" cy="2786028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 b="1" dirty="0" smtClean="0"/>
          </a:p>
        </p:txBody>
      </p:sp>
      <p:sp>
        <p:nvSpPr>
          <p:cNvPr id="21" name="Rettangolo arrotondato 2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 smtClean="0"/>
              <a:t>Immagine</a:t>
            </a:r>
          </a:p>
          <a:p>
            <a:endParaRPr lang="it-IT" sz="1400" b="1" dirty="0" smtClean="0"/>
          </a:p>
          <a:p>
            <a:r>
              <a:rPr lang="it-IT" sz="1400" dirty="0" smtClean="0">
                <a:hlinkClick r:id="rId3"/>
              </a:rPr>
              <a:t>https://www.pexels.com/photo/office-mail-business-work-8777/</a:t>
            </a:r>
            <a:endParaRPr lang="it-IT" sz="1400" dirty="0" smtClean="0"/>
          </a:p>
          <a:p>
            <a:endParaRPr lang="it-IT" sz="1400" dirty="0" smtClean="0"/>
          </a:p>
          <a:p>
            <a:r>
              <a:rPr lang="it-IT" sz="1400" dirty="0" smtClean="0"/>
              <a:t>Luminosità +30</a:t>
            </a:r>
          </a:p>
          <a:p>
            <a:r>
              <a:rPr lang="it-IT" sz="1400" dirty="0" smtClean="0"/>
              <a:t>Contrasto -30</a:t>
            </a:r>
            <a:endParaRPr lang="it-IT" sz="1400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552450" y="784571"/>
            <a:ext cx="510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2200" b="1" dirty="0" smtClean="0"/>
              <a:t>Conformità normativa</a:t>
            </a:r>
          </a:p>
        </p:txBody>
      </p:sp>
      <p:sp>
        <p:nvSpPr>
          <p:cNvPr id="13" name="AutoShape 2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2" name="Rettangolo arrotondato 31"/>
          <p:cNvSpPr/>
          <p:nvPr/>
        </p:nvSpPr>
        <p:spPr>
          <a:xfrm>
            <a:off x="4972050" y="838200"/>
            <a:ext cx="3810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7" name="Rettangolo arrotondato 26"/>
          <p:cNvSpPr/>
          <p:nvPr/>
        </p:nvSpPr>
        <p:spPr>
          <a:xfrm>
            <a:off x="4878901" y="2908743"/>
            <a:ext cx="397949" cy="3297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7222051" y="3448050"/>
            <a:ext cx="759899" cy="4000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4-5</a:t>
            </a:r>
            <a:endParaRPr lang="it-IT" dirty="0"/>
          </a:p>
        </p:txBody>
      </p:sp>
      <p:sp>
        <p:nvSpPr>
          <p:cNvPr id="37" name="Rettangolo 36"/>
          <p:cNvSpPr/>
          <p:nvPr/>
        </p:nvSpPr>
        <p:spPr>
          <a:xfrm>
            <a:off x="800100" y="4191685"/>
            <a:ext cx="510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cs typeface="Arial" charset="0"/>
              </a:rPr>
              <a:t>Continua evoluzione di tecnologie e normativa,</a:t>
            </a:r>
            <a:endParaRPr lang="it-IT" sz="2000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1409700" y="3409951"/>
            <a:ext cx="3657600" cy="510778"/>
          </a:xfrm>
          <a:prstGeom prst="roundRect">
            <a:avLst/>
          </a:prstGeom>
          <a:solidFill>
            <a:srgbClr val="FFFFFF">
              <a:alpha val="4117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rgbClr val="B01513"/>
                </a:solidFill>
              </a:rPr>
              <a:t>Approccio preventivo</a:t>
            </a:r>
            <a:endParaRPr lang="it-IT" sz="2400" dirty="0">
              <a:solidFill>
                <a:srgbClr val="B01513"/>
              </a:solidFill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609600" y="1410385"/>
            <a:ext cx="57721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cs typeface="Arial" charset="0"/>
              </a:rPr>
              <a:t>Tutte le misure per conformarsi a leggi  e regolamenti … </a:t>
            </a:r>
            <a:endParaRPr lang="it-IT" sz="2000" dirty="0"/>
          </a:p>
        </p:txBody>
      </p:sp>
      <p:pic>
        <p:nvPicPr>
          <p:cNvPr id="33" name="Immagine 32" descr="m2ud8 surfthemarketComm.jpg"/>
          <p:cNvPicPr>
            <a:picLocks noChangeAspect="1"/>
          </p:cNvPicPr>
          <p:nvPr/>
        </p:nvPicPr>
        <p:blipFill>
          <a:blip r:embed="rId4">
            <a:lum bright="30000" contrast="-30000"/>
          </a:blip>
          <a:stretch>
            <a:fillRect/>
          </a:stretch>
        </p:blipFill>
        <p:spPr>
          <a:xfrm>
            <a:off x="6986642" y="552450"/>
            <a:ext cx="5205358" cy="6305550"/>
          </a:xfrm>
          <a:prstGeom prst="rect">
            <a:avLst/>
          </a:prstGeom>
        </p:spPr>
      </p:pic>
      <p:sp>
        <p:nvSpPr>
          <p:cNvPr id="22" name="Rettangolo 21"/>
          <p:cNvSpPr/>
          <p:nvPr/>
        </p:nvSpPr>
        <p:spPr>
          <a:xfrm>
            <a:off x="628650" y="2248585"/>
            <a:ext cx="57721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cs typeface="Arial" charset="0"/>
              </a:rPr>
              <a:t>…  ed evitare sanzioni e danni</a:t>
            </a:r>
            <a:br>
              <a:rPr lang="it-IT" sz="2000" dirty="0" smtClean="0">
                <a:cs typeface="Arial" charset="0"/>
              </a:rPr>
            </a:br>
            <a:r>
              <a:rPr lang="it-IT" sz="2000" dirty="0" smtClean="0">
                <a:cs typeface="Arial" charset="0"/>
              </a:rPr>
              <a:t>di reputazione</a:t>
            </a:r>
            <a:endParaRPr lang="it-IT" sz="2000" dirty="0"/>
          </a:p>
        </p:txBody>
      </p:sp>
      <p:sp>
        <p:nvSpPr>
          <p:cNvPr id="23" name="Rettangolo arrotondato 22"/>
          <p:cNvSpPr/>
          <p:nvPr/>
        </p:nvSpPr>
        <p:spPr>
          <a:xfrm>
            <a:off x="5867400" y="1447800"/>
            <a:ext cx="3810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228600" y="2324100"/>
            <a:ext cx="3810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25" name="Rettangolo 24"/>
          <p:cNvSpPr/>
          <p:nvPr/>
        </p:nvSpPr>
        <p:spPr>
          <a:xfrm>
            <a:off x="895350" y="4858435"/>
            <a:ext cx="45148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cs typeface="Arial" charset="0"/>
              </a:rPr>
              <a:t>e responsabilità trattamento dati anche di terzi</a:t>
            </a:r>
            <a:endParaRPr lang="it-IT" sz="2000" dirty="0"/>
          </a:p>
        </p:txBody>
      </p:sp>
      <p:sp>
        <p:nvSpPr>
          <p:cNvPr id="26" name="Rettangolo 25"/>
          <p:cNvSpPr/>
          <p:nvPr/>
        </p:nvSpPr>
        <p:spPr>
          <a:xfrm>
            <a:off x="876300" y="6134785"/>
            <a:ext cx="5829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dirty="0" smtClean="0">
                <a:cs typeface="Arial" charset="0"/>
              </a:rPr>
              <a:t>Massima importanza della </a:t>
            </a:r>
            <a:r>
              <a:rPr lang="it-IT" sz="2000" b="1" dirty="0" err="1" smtClean="0">
                <a:cs typeface="Arial" charset="0"/>
              </a:rPr>
              <a:t>compliance</a:t>
            </a:r>
            <a:endParaRPr lang="it-IT" sz="2000" b="1" dirty="0"/>
          </a:p>
        </p:txBody>
      </p:sp>
      <p:sp>
        <p:nvSpPr>
          <p:cNvPr id="29" name="Freccia in giù 28"/>
          <p:cNvSpPr/>
          <p:nvPr/>
        </p:nvSpPr>
        <p:spPr>
          <a:xfrm>
            <a:off x="2800350" y="5676900"/>
            <a:ext cx="628650" cy="400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arrotondato 33"/>
          <p:cNvSpPr/>
          <p:nvPr/>
        </p:nvSpPr>
        <p:spPr>
          <a:xfrm>
            <a:off x="383101" y="4185093"/>
            <a:ext cx="397949" cy="3297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35" name="Rettangolo arrotondato 34"/>
          <p:cNvSpPr/>
          <p:nvPr/>
        </p:nvSpPr>
        <p:spPr>
          <a:xfrm>
            <a:off x="421201" y="5023293"/>
            <a:ext cx="397949" cy="3297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36" name="Rettangolo arrotondato 35"/>
          <p:cNvSpPr/>
          <p:nvPr/>
        </p:nvSpPr>
        <p:spPr>
          <a:xfrm>
            <a:off x="2078551" y="5785293"/>
            <a:ext cx="397949" cy="3297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1832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olo isoscele 2">
            <a:extLst>
              <a:ext uri="{FF2B5EF4-FFF2-40B4-BE49-F238E27FC236}">
                <a16:creationId xmlns:a16="http://schemas.microsoft.com/office/drawing/2014/main" id="{1C682728-B298-4E1A-9422-94E0141E32B7}"/>
              </a:ext>
            </a:extLst>
          </p:cNvPr>
          <p:cNvSpPr/>
          <p:nvPr/>
        </p:nvSpPr>
        <p:spPr>
          <a:xfrm rot="10800000">
            <a:off x="0" y="476250"/>
            <a:ext cx="12192000" cy="6381750"/>
          </a:xfrm>
          <a:prstGeom prst="triangle">
            <a:avLst>
              <a:gd name="adj" fmla="val 72813"/>
            </a:avLst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i Baiti" panose="03000500000000000000" pitchFamily="66" charset="0"/>
                <a:ea typeface="Microsoft Yi Baiti" panose="03000500000000000000" pitchFamily="66" charset="0"/>
                <a:cs typeface="+mn-cs"/>
              </a:rPr>
              <a:t>15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i Baiti" panose="03000500000000000000" pitchFamily="66" charset="0"/>
              <a:ea typeface="Microsoft Yi Baiti" panose="03000500000000000000" pitchFamily="66" charset="0"/>
              <a:cs typeface="+mn-cs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L’esperto risponde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D335602E-1140-4CB3-BBA8-A2483E5692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9422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it-IT" i="1" dirty="0" smtClean="0">
                <a:cs typeface="Arial" charset="0"/>
              </a:rPr>
              <a:t>Quali sono le principali minacce ai dati e alle informazioni aziendali?</a:t>
            </a:r>
            <a:endParaRPr lang="it-IT" dirty="0">
              <a:cs typeface="Arial" charset="0"/>
            </a:endParaRPr>
          </a:p>
        </p:txBody>
      </p:sp>
      <p:sp>
        <p:nvSpPr>
          <p:cNvPr id="14" name="Segnaposto testo 7">
            <a:extLst>
              <a:ext uri="{FF2B5EF4-FFF2-40B4-BE49-F238E27FC236}">
                <a16:creationId xmlns:a16="http://schemas.microsoft.com/office/drawing/2014/main" id="{1D2A209F-5314-4ED3-BA8B-D41B28EBDE4F}"/>
              </a:ext>
            </a:extLst>
          </p:cNvPr>
          <p:cNvSpPr txBox="1">
            <a:spLocks/>
          </p:cNvSpPr>
          <p:nvPr/>
        </p:nvSpPr>
        <p:spPr>
          <a:xfrm>
            <a:off x="3376241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t-IT" i="1" dirty="0" smtClean="0">
                <a:ea typeface="+mj-ea"/>
                <a:cs typeface="Arial" charset="0"/>
              </a:rPr>
              <a:t>Quali conseguenze si possono avere a causa di perdita/deterioramento/furto di dati aziendali?</a:t>
            </a:r>
            <a:endParaRPr lang="it-IT" i="1" dirty="0">
              <a:ea typeface="+mj-ea"/>
              <a:cs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sha" panose="020B0502040204020203" pitchFamily="34" charset="-79"/>
              <a:ea typeface="+mn-ea"/>
              <a:cs typeface="Gisha" panose="020B0502040204020203" pitchFamily="34" charset="-79"/>
            </a:endParaRPr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3AAED16F-D11B-4E11-9EBC-632F9541F99C}"/>
              </a:ext>
            </a:extLst>
          </p:cNvPr>
          <p:cNvSpPr txBox="1">
            <a:spLocks/>
          </p:cNvSpPr>
          <p:nvPr/>
        </p:nvSpPr>
        <p:spPr>
          <a:xfrm>
            <a:off x="6066377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i="1" dirty="0" smtClean="0">
                <a:ea typeface="+mj-ea"/>
                <a:cs typeface="Arial" charset="0"/>
              </a:rPr>
              <a:t>Come ci si può proteggere da perdita, furto, deterioramento dei dati aziendali?</a:t>
            </a:r>
            <a:endParaRPr lang="it-IT" i="1" dirty="0">
              <a:ea typeface="+mj-ea"/>
              <a:cs typeface="Arial" charset="0"/>
            </a:endParaRPr>
          </a:p>
        </p:txBody>
      </p:sp>
      <p:sp>
        <p:nvSpPr>
          <p:cNvPr id="21" name="Segnaposto testo 7">
            <a:extLst>
              <a:ext uri="{FF2B5EF4-FFF2-40B4-BE49-F238E27FC236}">
                <a16:creationId xmlns:a16="http://schemas.microsoft.com/office/drawing/2014/main" id="{E9D34C42-C371-4B24-AF88-175848429470}"/>
              </a:ext>
            </a:extLst>
          </p:cNvPr>
          <p:cNvSpPr txBox="1">
            <a:spLocks/>
          </p:cNvSpPr>
          <p:nvPr/>
        </p:nvSpPr>
        <p:spPr>
          <a:xfrm>
            <a:off x="8943833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t-IT" i="1" dirty="0" smtClean="0">
                <a:ea typeface="+mj-ea"/>
                <a:cs typeface="Arial" charset="0"/>
              </a:rPr>
              <a:t>Che cos’è la </a:t>
            </a:r>
            <a:r>
              <a:rPr lang="it-IT" i="1" dirty="0" err="1" smtClean="0">
                <a:ea typeface="+mj-ea"/>
                <a:cs typeface="Arial" charset="0"/>
              </a:rPr>
              <a:t>compliance</a:t>
            </a:r>
            <a:r>
              <a:rPr lang="it-IT" i="1" dirty="0" smtClean="0">
                <a:ea typeface="+mj-ea"/>
                <a:cs typeface="Arial" charset="0"/>
              </a:rPr>
              <a:t>?</a:t>
            </a: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030E7601-1BCD-4147-A51C-33FE13621765}"/>
              </a:ext>
            </a:extLst>
          </p:cNvPr>
          <p:cNvSpPr txBox="1">
            <a:spLocks/>
          </p:cNvSpPr>
          <p:nvPr/>
        </p:nvSpPr>
        <p:spPr>
          <a:xfrm>
            <a:off x="544810" y="3086100"/>
            <a:ext cx="2464689" cy="3487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it-IT" dirty="0" smtClean="0">
                <a:cs typeface="Arial" charset="0"/>
              </a:rPr>
              <a:t>Furto e deterioramento di dati, a causa di </a:t>
            </a:r>
            <a:r>
              <a:rPr lang="it-IT" dirty="0" err="1" smtClean="0">
                <a:cs typeface="Arial" charset="0"/>
              </a:rPr>
              <a:t>malware</a:t>
            </a:r>
            <a:r>
              <a:rPr lang="it-IT" dirty="0" smtClean="0">
                <a:cs typeface="Arial" charset="0"/>
              </a:rPr>
              <a:t> o per spionaggio, blocco del proprio sito internet, per un attacco “DDOS”, clonazione di carte di credito, malfunzionamento del sistema IT ad opera di virus … le fonti di danno sono molteplici.</a:t>
            </a:r>
            <a:endParaRPr lang="it-IT" dirty="0">
              <a:cs typeface="Arial" charset="0"/>
            </a:endParaRPr>
          </a:p>
        </p:txBody>
      </p:sp>
      <p:sp>
        <p:nvSpPr>
          <p:cNvPr id="15" name="Segnaposto testo 7">
            <a:extLst>
              <a:ext uri="{FF2B5EF4-FFF2-40B4-BE49-F238E27FC236}">
                <a16:creationId xmlns:a16="http://schemas.microsoft.com/office/drawing/2014/main" id="{2FBEB95A-A70B-4CAE-9849-97A449015A12}"/>
              </a:ext>
            </a:extLst>
          </p:cNvPr>
          <p:cNvSpPr txBox="1">
            <a:spLocks/>
          </p:cNvSpPr>
          <p:nvPr/>
        </p:nvSpPr>
        <p:spPr>
          <a:xfrm>
            <a:off x="3307260" y="316671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it-IT" dirty="0" smtClean="0">
                <a:cs typeface="Arial" charset="0"/>
              </a:rPr>
              <a:t>Le conseguenze possono essere anche molto significative e riguardare aspetti operativi, economici, legali, e di reputazione. Anche per il fatto che ormai pressoché tutte le aziende trattano dati di terzi e devono conformarsi alla normativa Privacy, l’aspetto legale ha assunto particolare rilevanza.</a:t>
            </a:r>
            <a:endParaRPr lang="it-IT" dirty="0">
              <a:cs typeface="Arial" charset="0"/>
            </a:endParaRPr>
          </a:p>
        </p:txBody>
      </p:sp>
      <p:sp>
        <p:nvSpPr>
          <p:cNvPr id="18" name="Segnaposto testo 7">
            <a:extLst>
              <a:ext uri="{FF2B5EF4-FFF2-40B4-BE49-F238E27FC236}">
                <a16:creationId xmlns:a16="http://schemas.microsoft.com/office/drawing/2014/main" id="{07E1536A-CBFB-41AD-9122-A925A67AB611}"/>
              </a:ext>
            </a:extLst>
          </p:cNvPr>
          <p:cNvSpPr txBox="1">
            <a:spLocks/>
          </p:cNvSpPr>
          <p:nvPr/>
        </p:nvSpPr>
        <p:spPr>
          <a:xfrm>
            <a:off x="6057879" y="316671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it-IT" dirty="0" smtClean="0">
                <a:cs typeface="Arial" charset="0"/>
              </a:rPr>
              <a:t>Occorre prendere in seria considerazione il problema e adottare cautele adeguate, come usare  password,  non scaricare programmi non autorizzati, evitare di aprire mail sospette, evitare in ogni modo di divulgare o lasciare incustodite informazioni e documenti.</a:t>
            </a:r>
            <a:endParaRPr lang="it-IT" dirty="0">
              <a:cs typeface="Arial" charset="0"/>
            </a:endParaRPr>
          </a:p>
        </p:txBody>
      </p:sp>
      <p:sp>
        <p:nvSpPr>
          <p:cNvPr id="23" name="Segnaposto testo 7">
            <a:extLst>
              <a:ext uri="{FF2B5EF4-FFF2-40B4-BE49-F238E27FC236}">
                <a16:creationId xmlns:a16="http://schemas.microsoft.com/office/drawing/2014/main" id="{F49D8BF1-CE02-446F-BA87-BDD1F885AAFA}"/>
              </a:ext>
            </a:extLst>
          </p:cNvPr>
          <p:cNvSpPr txBox="1">
            <a:spLocks/>
          </p:cNvSpPr>
          <p:nvPr/>
        </p:nvSpPr>
        <p:spPr>
          <a:xfrm>
            <a:off x="8839379" y="2829827"/>
            <a:ext cx="2464689" cy="37442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it-IT" dirty="0" smtClean="0">
                <a:cs typeface="Arial" charset="0"/>
              </a:rPr>
              <a:t>Si  tratta dell’insieme di risorse e attività che l’azienda impiega per conformarsi a  leggi, regolamenti, procedure e codici di condotta e per non incorrere in eventuali sanzioni. Sia l’evoluzione tecnologica che normativa rendono oggi particolarmente complessa la gestione dell’</a:t>
            </a:r>
            <a:r>
              <a:rPr lang="it-IT" dirty="0" err="1" smtClean="0">
                <a:cs typeface="Arial" charset="0"/>
              </a:rPr>
              <a:t>infomrazione</a:t>
            </a:r>
            <a:r>
              <a:rPr lang="it-IT" dirty="0" smtClean="0">
                <a:cs typeface="Arial" charset="0"/>
              </a:rPr>
              <a:t>.. </a:t>
            </a:r>
            <a:endParaRPr lang="it-IT" dirty="0">
              <a:cs typeface="Arial" charset="0"/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-3328826" y="-131065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dirty="0"/>
              <a:t>Funzionamento</a:t>
            </a:r>
          </a:p>
          <a:p>
            <a:r>
              <a:rPr lang="it-IT" sz="1400" dirty="0"/>
              <a:t>SVG, al clic sulle domande si aprono i box di risposta.</a:t>
            </a:r>
          </a:p>
          <a:p>
            <a:endParaRPr lang="it-IT" sz="1400" dirty="0"/>
          </a:p>
          <a:p>
            <a:endParaRPr lang="it-IT" sz="1400" b="1" dirty="0"/>
          </a:p>
          <a:p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41789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16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Learning stop</a:t>
            </a:r>
          </a:p>
        </p:txBody>
      </p:sp>
      <p:sp>
        <p:nvSpPr>
          <p:cNvPr id="16" name="Segnaposto testo 7">
            <a:extLst>
              <a:ext uri="{FF2B5EF4-FFF2-40B4-BE49-F238E27FC236}">
                <a16:creationId xmlns:a16="http://schemas.microsoft.com/office/drawing/2014/main" id="{FCA1622D-041E-4120-9404-586FA559CC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32681" y="665620"/>
            <a:ext cx="9930891" cy="923150"/>
          </a:xfrm>
          <a:prstGeom prst="wedgeRoundRectCallout">
            <a:avLst>
              <a:gd name="adj1" fmla="val -17710"/>
              <a:gd name="adj2" fmla="val 58142"/>
              <a:gd name="adj3" fmla="val 16667"/>
            </a:avLst>
          </a:prstGeom>
          <a:solidFill>
            <a:srgbClr val="426B6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sz="1800" i="1" dirty="0" smtClean="0">
                <a:solidFill>
                  <a:schemeClr val="tx1"/>
                </a:solidFill>
              </a:rPr>
              <a:t>Le aziende devono assicurarsi che i dati in loro possesso siano gestiti  </a:t>
            </a:r>
            <a:r>
              <a:rPr lang="it-IT" sz="1800" i="1" smtClean="0">
                <a:solidFill>
                  <a:schemeClr val="tx1"/>
                </a:solidFill>
              </a:rPr>
              <a:t>secondo principi di  …</a:t>
            </a:r>
            <a:endParaRPr lang="it-IT" sz="1800" i="1" dirty="0">
              <a:solidFill>
                <a:schemeClr val="tx1"/>
              </a:solidFill>
            </a:endParaRPr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EB98D9BD-BC22-4143-A9ED-B7D32987B10E}"/>
              </a:ext>
            </a:extLst>
          </p:cNvPr>
          <p:cNvSpPr txBox="1">
            <a:spLocks/>
          </p:cNvSpPr>
          <p:nvPr/>
        </p:nvSpPr>
        <p:spPr>
          <a:xfrm>
            <a:off x="413581" y="3770965"/>
            <a:ext cx="2996369" cy="2001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Integrità, economicità, funzionalità.</a:t>
            </a:r>
            <a:endParaRPr lang="it-IT" sz="1600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08B0BD39-4009-400F-BA34-32995A8CBD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056" y="2953892"/>
            <a:ext cx="810936" cy="81093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286E357-1027-4805-9E07-4A5FE177C3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75" y="2850760"/>
            <a:ext cx="810936" cy="81093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2EEA935A-7BF4-48CA-9E1C-380E3CD4D6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919" y="2922864"/>
            <a:ext cx="810936" cy="810936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34726F8-5FE8-4E15-932E-C2E12B5690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29" y="2822503"/>
            <a:ext cx="810936" cy="810936"/>
          </a:xfrm>
          <a:prstGeom prst="rect">
            <a:avLst/>
          </a:prstGeom>
        </p:spPr>
      </p:pic>
      <p:sp>
        <p:nvSpPr>
          <p:cNvPr id="23" name="Segnaposto testo 7">
            <a:extLst>
              <a:ext uri="{FF2B5EF4-FFF2-40B4-BE49-F238E27FC236}">
                <a16:creationId xmlns:a16="http://schemas.microsoft.com/office/drawing/2014/main" id="{4A67FF13-402A-4E84-A051-62BD0CA448D0}"/>
              </a:ext>
            </a:extLst>
          </p:cNvPr>
          <p:cNvSpPr txBox="1">
            <a:spLocks/>
          </p:cNvSpPr>
          <p:nvPr/>
        </p:nvSpPr>
        <p:spPr>
          <a:xfrm>
            <a:off x="3594126" y="3792393"/>
            <a:ext cx="2746766" cy="1674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Integrità, riservatezza, aggiornamento.</a:t>
            </a:r>
            <a:endParaRPr lang="it-IT" sz="1600" dirty="0"/>
          </a:p>
        </p:txBody>
      </p:sp>
      <p:sp>
        <p:nvSpPr>
          <p:cNvPr id="30" name="Rettangolo arrotondato 23">
            <a:extLst>
              <a:ext uri="{FF2B5EF4-FFF2-40B4-BE49-F238E27FC236}">
                <a16:creationId xmlns:a16="http://schemas.microsoft.com/office/drawing/2014/main" id="{61BB96AD-C654-43EF-886F-9E42B0324C47}"/>
              </a:ext>
            </a:extLst>
          </p:cNvPr>
          <p:cNvSpPr/>
          <p:nvPr/>
        </p:nvSpPr>
        <p:spPr>
          <a:xfrm>
            <a:off x="4898399" y="5502946"/>
            <a:ext cx="2083685" cy="365760"/>
          </a:xfrm>
          <a:prstGeom prst="roundRect">
            <a:avLst/>
          </a:prstGeom>
          <a:solidFill>
            <a:srgbClr val="426B6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ticulate" panose="02000503040000020004" pitchFamily="2" charset="0"/>
                <a:ea typeface="+mn-ea"/>
                <a:cs typeface="Gisha" panose="020B0502040204020203" pitchFamily="34" charset="-79"/>
              </a:rPr>
              <a:t>Conferma</a:t>
            </a:r>
          </a:p>
        </p:txBody>
      </p:sp>
      <p:sp>
        <p:nvSpPr>
          <p:cNvPr id="15" name="Segnaposto testo 7">
            <a:extLst>
              <a:ext uri="{FF2B5EF4-FFF2-40B4-BE49-F238E27FC236}">
                <a16:creationId xmlns:a16="http://schemas.microsoft.com/office/drawing/2014/main" id="{4A67FF13-402A-4E84-A051-62BD0CA448D0}"/>
              </a:ext>
            </a:extLst>
          </p:cNvPr>
          <p:cNvSpPr txBox="1">
            <a:spLocks/>
          </p:cNvSpPr>
          <p:nvPr/>
        </p:nvSpPr>
        <p:spPr>
          <a:xfrm>
            <a:off x="6780940" y="3767525"/>
            <a:ext cx="2166693" cy="1623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Integrità, disponibilità, riservatezza.</a:t>
            </a:r>
          </a:p>
          <a:p>
            <a:endParaRPr lang="it-IT" sz="1600" dirty="0" smtClean="0"/>
          </a:p>
          <a:p>
            <a:pPr>
              <a:lnSpc>
                <a:spcPct val="150000"/>
              </a:lnSpc>
            </a:pPr>
            <a:endParaRPr lang="it-IT" sz="1600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-3328826" y="-131065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dirty="0"/>
              <a:t>Funzionamento</a:t>
            </a:r>
          </a:p>
          <a:p>
            <a:r>
              <a:rPr lang="it-IT" sz="1400" dirty="0"/>
              <a:t>Test in </a:t>
            </a:r>
            <a:r>
              <a:rPr lang="it-IT" sz="1400" dirty="0" err="1"/>
              <a:t>svg</a:t>
            </a:r>
            <a:r>
              <a:rPr lang="it-IT" sz="1400" dirty="0"/>
              <a:t>, la risposta corretta è quella verde. Al clic su conferma si scopre il feedback (testo nelle note di questa slide)</a:t>
            </a:r>
            <a:endParaRPr lang="it-IT" sz="1400" b="1" dirty="0"/>
          </a:p>
        </p:txBody>
      </p:sp>
      <p:sp>
        <p:nvSpPr>
          <p:cNvPr id="26" name="Segnaposto testo 7">
            <a:extLst>
              <a:ext uri="{FF2B5EF4-FFF2-40B4-BE49-F238E27FC236}">
                <a16:creationId xmlns:a16="http://schemas.microsoft.com/office/drawing/2014/main" id="{EB98D9BD-BC22-4143-A9ED-B7D32987B10E}"/>
              </a:ext>
            </a:extLst>
          </p:cNvPr>
          <p:cNvSpPr txBox="1">
            <a:spLocks/>
          </p:cNvSpPr>
          <p:nvPr/>
        </p:nvSpPr>
        <p:spPr>
          <a:xfrm>
            <a:off x="8907637" y="3770965"/>
            <a:ext cx="2865263" cy="1944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Riservatezza, affidabilità, consistenza.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26075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32">
            <a:extLst>
              <a:ext uri="{FF2B5EF4-FFF2-40B4-BE49-F238E27FC236}">
                <a16:creationId xmlns:a16="http://schemas.microsoft.com/office/drawing/2014/main" id="{6A666111-48B8-4545-8DBB-7AF89FD58BEF}"/>
              </a:ext>
            </a:extLst>
          </p:cNvPr>
          <p:cNvSpPr/>
          <p:nvPr/>
        </p:nvSpPr>
        <p:spPr>
          <a:xfrm>
            <a:off x="0" y="1639012"/>
            <a:ext cx="2971800" cy="52424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lum contrast="-20000"/>
          </a:blip>
          <a:stretch>
            <a:fillRect/>
          </a:stretch>
        </p:blipFill>
        <p:spPr bwMode="auto">
          <a:xfrm>
            <a:off x="19050" y="507934"/>
            <a:ext cx="2914650" cy="2063815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Scenario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576517" y="19637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3D044AC9-C6B6-4F3F-9D7F-A0EEE1C75AD2}"/>
              </a:ext>
            </a:extLst>
          </p:cNvPr>
          <p:cNvSpPr/>
          <p:nvPr/>
        </p:nvSpPr>
        <p:spPr>
          <a:xfrm>
            <a:off x="3064835" y="609584"/>
            <a:ext cx="2971800" cy="6248416"/>
          </a:xfrm>
          <a:prstGeom prst="rect">
            <a:avLst/>
          </a:prstGeom>
          <a:solidFill>
            <a:srgbClr val="B01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A2DBA2A7-A6BC-4EB2-AA72-CF9832627874}"/>
              </a:ext>
            </a:extLst>
          </p:cNvPr>
          <p:cNvSpPr/>
          <p:nvPr/>
        </p:nvSpPr>
        <p:spPr>
          <a:xfrm>
            <a:off x="6153150" y="1811540"/>
            <a:ext cx="2971800" cy="50464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19737189-C7F0-4B80-860D-548E2EDC43AC}"/>
              </a:ext>
            </a:extLst>
          </p:cNvPr>
          <p:cNvSpPr/>
          <p:nvPr/>
        </p:nvSpPr>
        <p:spPr>
          <a:xfrm>
            <a:off x="9220200" y="1505542"/>
            <a:ext cx="2971800" cy="5352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8" name="Segnaposto testo 7">
            <a:extLst>
              <a:ext uri="{FF2B5EF4-FFF2-40B4-BE49-F238E27FC236}">
                <a16:creationId xmlns:a16="http://schemas.microsoft.com/office/drawing/2014/main" id="{33C37E95-5F17-4534-AC47-05ECE8B02E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286" y="2694216"/>
            <a:ext cx="2702943" cy="2020004"/>
          </a:xfrm>
        </p:spPr>
        <p:txBody>
          <a:bodyPr>
            <a:normAutofit/>
          </a:bodyPr>
          <a:lstStyle/>
          <a:p>
            <a:r>
              <a:rPr lang="it-IT" sz="1600" dirty="0" smtClean="0">
                <a:cs typeface="Arial" charset="0"/>
              </a:rPr>
              <a:t>Quali sono le minacce principali alle informazioni e ai dati aziendali?</a:t>
            </a:r>
            <a:endParaRPr lang="it-IT" sz="1600" dirty="0">
              <a:cs typeface="Arial" charset="0"/>
            </a:endParaRPr>
          </a:p>
        </p:txBody>
      </p:sp>
      <p:sp>
        <p:nvSpPr>
          <p:cNvPr id="69" name="Segnaposto testo 7">
            <a:extLst>
              <a:ext uri="{FF2B5EF4-FFF2-40B4-BE49-F238E27FC236}">
                <a16:creationId xmlns:a16="http://schemas.microsoft.com/office/drawing/2014/main" id="{F2CD7C70-B322-476A-A001-2A0AF494982C}"/>
              </a:ext>
            </a:extLst>
          </p:cNvPr>
          <p:cNvSpPr txBox="1">
            <a:spLocks/>
          </p:cNvSpPr>
          <p:nvPr/>
        </p:nvSpPr>
        <p:spPr>
          <a:xfrm>
            <a:off x="3321170" y="2694216"/>
            <a:ext cx="25778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defRPr/>
            </a:pPr>
            <a:r>
              <a:rPr lang="it-IT" sz="1600" dirty="0" smtClean="0"/>
              <a:t>Quali conseguenze possono avere incidenti come violazione/furto di dati aziendali?</a:t>
            </a:r>
            <a:endParaRPr lang="it-IT" sz="1600" dirty="0"/>
          </a:p>
        </p:txBody>
      </p:sp>
      <p:sp>
        <p:nvSpPr>
          <p:cNvPr id="70" name="Segnaposto testo 7">
            <a:extLst>
              <a:ext uri="{FF2B5EF4-FFF2-40B4-BE49-F238E27FC236}">
                <a16:creationId xmlns:a16="http://schemas.microsoft.com/office/drawing/2014/main" id="{2036D021-4959-410B-9EA9-F240321A8817}"/>
              </a:ext>
            </a:extLst>
          </p:cNvPr>
          <p:cNvSpPr txBox="1">
            <a:spLocks/>
          </p:cNvSpPr>
          <p:nvPr/>
        </p:nvSpPr>
        <p:spPr>
          <a:xfrm>
            <a:off x="6369170" y="2707156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 smtClean="0"/>
              <a:t>Come ci si può proteggere dalla perdita, furto, deterioramento di dati aziendali?</a:t>
            </a:r>
            <a:endParaRPr lang="it-IT" sz="1600" dirty="0"/>
          </a:p>
        </p:txBody>
      </p:sp>
      <p:sp>
        <p:nvSpPr>
          <p:cNvPr id="71" name="Segnaposto testo 7">
            <a:extLst>
              <a:ext uri="{FF2B5EF4-FFF2-40B4-BE49-F238E27FC236}">
                <a16:creationId xmlns:a16="http://schemas.microsoft.com/office/drawing/2014/main" id="{88167B35-4AA4-42ED-B6F5-DBC0F1E2893C}"/>
              </a:ext>
            </a:extLst>
          </p:cNvPr>
          <p:cNvSpPr txBox="1">
            <a:spLocks/>
          </p:cNvSpPr>
          <p:nvPr/>
        </p:nvSpPr>
        <p:spPr>
          <a:xfrm>
            <a:off x="9466053" y="2707156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it-IT" sz="1600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1074802" y="102568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31" name="Rettangolo arrotondato 30"/>
          <p:cNvSpPr/>
          <p:nvPr/>
        </p:nvSpPr>
        <p:spPr>
          <a:xfrm>
            <a:off x="-6164579" y="688085"/>
            <a:ext cx="4536990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 smtClean="0"/>
              <a:t>Immagini</a:t>
            </a:r>
          </a:p>
          <a:p>
            <a:endParaRPr lang="it-IT" sz="1400" b="1" dirty="0" smtClean="0"/>
          </a:p>
          <a:p>
            <a:endParaRPr lang="it-IT" sz="1400" b="1" dirty="0" smtClean="0"/>
          </a:p>
          <a:p>
            <a:pPr marL="342900" indent="-342900">
              <a:buFontTx/>
              <a:buAutoNum type="arabicPeriod"/>
            </a:pPr>
            <a:r>
              <a:rPr lang="it-IT" sz="1400" dirty="0" smtClean="0">
                <a:hlinkClick r:id="rId4"/>
              </a:rPr>
              <a:t>https://www.pexels.com/photo/ash-background-beautiful-blaze-216640/</a:t>
            </a:r>
            <a:endParaRPr lang="it-IT" sz="1400" dirty="0" smtClean="0"/>
          </a:p>
          <a:p>
            <a:pPr marL="342900" indent="-342900"/>
            <a:r>
              <a:rPr lang="it-IT" sz="1400" dirty="0" smtClean="0"/>
              <a:t>Contrasto -20</a:t>
            </a:r>
          </a:p>
          <a:p>
            <a:pPr marL="342900" indent="-342900">
              <a:buAutoNum type="arabicPeriod"/>
            </a:pPr>
            <a:endParaRPr lang="it-IT" sz="1400" dirty="0" smtClean="0"/>
          </a:p>
          <a:p>
            <a:pPr marL="342900" indent="-342900"/>
            <a:endParaRPr lang="it-IT" sz="1400" b="1" dirty="0" smtClean="0"/>
          </a:p>
          <a:p>
            <a:r>
              <a:rPr lang="it-IT" sz="1400" dirty="0" smtClean="0">
                <a:hlinkClick r:id="rId5"/>
              </a:rPr>
              <a:t>https://www.pexels.com/photo/brass-round-7-stack-coins-40140/</a:t>
            </a:r>
            <a:endParaRPr lang="it-IT" sz="1400" dirty="0" smtClean="0"/>
          </a:p>
          <a:p>
            <a:r>
              <a:rPr lang="it-IT" sz="1400" dirty="0" smtClean="0"/>
              <a:t>Ricolorato seppia</a:t>
            </a:r>
          </a:p>
          <a:p>
            <a:pPr marL="342900" indent="-342900"/>
            <a:endParaRPr lang="it-IT" sz="1400" b="1" dirty="0" smtClean="0"/>
          </a:p>
          <a:p>
            <a:endParaRPr lang="it-IT" sz="1400" b="1" dirty="0" smtClean="0">
              <a:hlinkClick r:id="rId6"/>
            </a:endParaRPr>
          </a:p>
          <a:p>
            <a:pPr marL="342900" indent="-342900">
              <a:buAutoNum type="arabicPlain" startAt="3"/>
            </a:pPr>
            <a:r>
              <a:rPr lang="it-IT" sz="1400" dirty="0" smtClean="0">
                <a:hlinkClick r:id="rId6"/>
              </a:rPr>
              <a:t>https://pixabay.com/en/dollar-exchange-rate-world-economy-544949/</a:t>
            </a:r>
            <a:r>
              <a:rPr lang="it-IT" sz="1400" dirty="0" smtClean="0"/>
              <a:t>  </a:t>
            </a:r>
          </a:p>
          <a:p>
            <a:pPr marL="342900" indent="-342900">
              <a:buAutoNum type="arabicPlain" startAt="3"/>
            </a:pPr>
            <a:r>
              <a:rPr lang="it-IT" sz="1400" dirty="0" smtClean="0"/>
              <a:t>Ricolorato </a:t>
            </a:r>
            <a:r>
              <a:rPr lang="it-IT" sz="1400" dirty="0" err="1" smtClean="0"/>
              <a:t>ppt</a:t>
            </a:r>
            <a:r>
              <a:rPr lang="it-IT" sz="1400" dirty="0" smtClean="0"/>
              <a:t> testo2 scuro</a:t>
            </a:r>
          </a:p>
          <a:p>
            <a:pPr marL="342900" indent="-342900"/>
            <a:endParaRPr lang="it-IT" sz="1400" dirty="0"/>
          </a:p>
          <a:p>
            <a:pPr marL="342900" indent="-342900"/>
            <a:r>
              <a:rPr lang="it-IT" sz="1400" dirty="0" smtClean="0"/>
              <a:t>4. </a:t>
            </a:r>
            <a:r>
              <a:rPr lang="it-IT" sz="1400" dirty="0" smtClean="0">
                <a:hlinkClick r:id="rId7"/>
              </a:rPr>
              <a:t>https://www.pexels.com/photo/office-mail-business-work-8777/</a:t>
            </a:r>
            <a:endParaRPr lang="it-IT" sz="1400" dirty="0" smtClean="0"/>
          </a:p>
          <a:p>
            <a:pPr marL="342900" indent="-342900"/>
            <a:r>
              <a:rPr lang="it-IT" sz="1400" dirty="0" err="1" smtClean="0"/>
              <a:t>Luminos</a:t>
            </a:r>
            <a:r>
              <a:rPr lang="it-IT" sz="1400" dirty="0" smtClean="0"/>
              <a:t> -10</a:t>
            </a:r>
          </a:p>
          <a:p>
            <a:pPr marL="342900" indent="-342900"/>
            <a:r>
              <a:rPr lang="it-IT" sz="1400" dirty="0" err="1" smtClean="0"/>
              <a:t>Contr</a:t>
            </a:r>
            <a:r>
              <a:rPr lang="it-IT" sz="1400" dirty="0" smtClean="0"/>
              <a:t> -20</a:t>
            </a:r>
          </a:p>
          <a:p>
            <a:pPr marL="342900" indent="-342900"/>
            <a:endParaRPr lang="it-IT" sz="1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/>
            <a:endParaRPr lang="it-IT" sz="1400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 bwMode="auto">
          <a:xfrm>
            <a:off x="3105150" y="511182"/>
            <a:ext cx="2876550" cy="1884324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tangolo arrotondato 18"/>
          <p:cNvSpPr/>
          <p:nvPr/>
        </p:nvSpPr>
        <p:spPr>
          <a:xfrm>
            <a:off x="5338962" y="115108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 bwMode="auto">
          <a:xfrm>
            <a:off x="6172200" y="454497"/>
            <a:ext cx="2895600" cy="1940814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10">
            <a:lum bright="-10000" contrast="-20000"/>
          </a:blip>
          <a:stretch>
            <a:fillRect/>
          </a:stretch>
        </p:blipFill>
        <p:spPr bwMode="auto">
          <a:xfrm>
            <a:off x="9201150" y="460835"/>
            <a:ext cx="2971800" cy="1985915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tangolo arrotondato 16"/>
          <p:cNvSpPr/>
          <p:nvPr/>
        </p:nvSpPr>
        <p:spPr>
          <a:xfrm>
            <a:off x="10468515" y="1554057"/>
            <a:ext cx="351885" cy="3699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32" name="Rettangolo arrotondato 31"/>
          <p:cNvSpPr/>
          <p:nvPr/>
        </p:nvSpPr>
        <p:spPr>
          <a:xfrm>
            <a:off x="7399433" y="102178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2" name="Segnaposto testo 7">
            <a:extLst>
              <a:ext uri="{FF2B5EF4-FFF2-40B4-BE49-F238E27FC236}">
                <a16:creationId xmlns:a16="http://schemas.microsoft.com/office/drawing/2014/main" id="{2036D021-4959-410B-9EA9-F240321A8817}"/>
              </a:ext>
            </a:extLst>
          </p:cNvPr>
          <p:cNvSpPr txBox="1">
            <a:spLocks/>
          </p:cNvSpPr>
          <p:nvPr/>
        </p:nvSpPr>
        <p:spPr>
          <a:xfrm>
            <a:off x="9406747" y="2738717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 smtClean="0"/>
              <a:t>Che cos’è la </a:t>
            </a:r>
            <a:r>
              <a:rPr lang="it-IT" sz="1600" i="1" dirty="0" err="1" smtClean="0"/>
              <a:t>compliance</a:t>
            </a:r>
            <a:r>
              <a:rPr lang="it-IT" sz="1600" dirty="0" smtClean="0"/>
              <a:t>?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4534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3">
            <a:lum bright="20000"/>
          </a:blip>
          <a:stretch>
            <a:fillRect/>
          </a:stretch>
        </p:blipFill>
        <p:spPr bwMode="auto">
          <a:xfrm>
            <a:off x="0" y="3485939"/>
            <a:ext cx="6286500" cy="3333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cumento 10"/>
          <p:cNvSpPr/>
          <p:nvPr/>
        </p:nvSpPr>
        <p:spPr>
          <a:xfrm>
            <a:off x="-20782" y="476250"/>
            <a:ext cx="6327206" cy="378402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2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71800" y="716363"/>
            <a:ext cx="645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Quanto valgono le informazioni?</a:t>
            </a:r>
            <a:endParaRPr lang="it-IT" dirty="0">
              <a:cs typeface="Gisha" panose="020B0502040204020203" pitchFamily="34" charset="-79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827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Il valore delle informazioni per l’azienda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7" name="Rettangolo 36"/>
          <p:cNvSpPr/>
          <p:nvPr/>
        </p:nvSpPr>
        <p:spPr>
          <a:xfrm>
            <a:off x="6656060" y="1982425"/>
            <a:ext cx="5322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lum bright="10000"/>
          </a:blip>
          <a:stretch>
            <a:fillRect/>
          </a:stretch>
        </p:blipFill>
        <p:spPr bwMode="auto">
          <a:xfrm>
            <a:off x="6324600" y="444813"/>
            <a:ext cx="5867399" cy="3233569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ttangolo arrotondato 39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  <a:ln>
            <a:solidFill>
              <a:srgbClr val="B0151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/>
              <a:t>Immagini</a:t>
            </a:r>
          </a:p>
          <a:p>
            <a:r>
              <a:rPr lang="it-IT" sz="1400" dirty="0" smtClean="0"/>
              <a:t> </a:t>
            </a:r>
            <a:endParaRPr lang="it-IT" sz="1400" dirty="0"/>
          </a:p>
          <a:p>
            <a:endParaRPr lang="it-IT" sz="1400" dirty="0"/>
          </a:p>
          <a:p>
            <a:pPr marL="342900" indent="-342900">
              <a:buAutoNum type="arabicPeriod"/>
            </a:pPr>
            <a:r>
              <a:rPr lang="it-IT" sz="1400" dirty="0" smtClean="0">
                <a:hlinkClick r:id="rId5"/>
              </a:rPr>
              <a:t>https://www.pexels.com/photo/green-leaf-1048033/</a:t>
            </a:r>
            <a:endParaRPr lang="it-IT" sz="1400" dirty="0" smtClean="0"/>
          </a:p>
          <a:p>
            <a:pPr marL="342900" indent="-342900">
              <a:buAutoNum type="arabicPeriod"/>
            </a:pPr>
            <a:endParaRPr lang="it-IT" sz="1400" dirty="0" smtClean="0"/>
          </a:p>
          <a:p>
            <a:pPr marL="342900" indent="-342900"/>
            <a:r>
              <a:rPr lang="it-IT" sz="1400" dirty="0" err="1" smtClean="0"/>
              <a:t>Luminos</a:t>
            </a:r>
            <a:r>
              <a:rPr lang="it-IT" sz="1400" dirty="0" smtClean="0"/>
              <a:t> +20</a:t>
            </a:r>
          </a:p>
          <a:p>
            <a:pPr marL="342900" indent="-342900">
              <a:buAutoNum type="arabicPeriod"/>
            </a:pPr>
            <a:endParaRPr lang="it-IT" sz="1400" dirty="0" smtClean="0"/>
          </a:p>
          <a:p>
            <a:pPr marL="342900" indent="-342900">
              <a:buAutoNum type="arabicPeriod"/>
            </a:pPr>
            <a:r>
              <a:rPr lang="it-IT" sz="1400" dirty="0" smtClean="0">
                <a:hlinkClick r:id="rId6"/>
              </a:rPr>
              <a:t>https://www.pexels.com/photo/leaf-drop-of-water-green-waterdrops-106948/</a:t>
            </a:r>
            <a:endParaRPr lang="it-IT" sz="1400" dirty="0" smtClean="0"/>
          </a:p>
          <a:p>
            <a:pPr marL="342900" indent="-342900">
              <a:buAutoNum type="arabicPeriod"/>
            </a:pPr>
            <a:endParaRPr lang="it-IT" sz="1400" dirty="0" smtClean="0"/>
          </a:p>
          <a:p>
            <a:pPr marL="342900" indent="-342900"/>
            <a:r>
              <a:rPr lang="it-IT" sz="1400" dirty="0" err="1" smtClean="0"/>
              <a:t>Luminos</a:t>
            </a:r>
            <a:r>
              <a:rPr lang="it-IT" sz="1400" dirty="0" smtClean="0"/>
              <a:t> +10</a:t>
            </a:r>
          </a:p>
        </p:txBody>
      </p:sp>
      <p:sp>
        <p:nvSpPr>
          <p:cNvPr id="58" name="Rettangolo arrotondato 57"/>
          <p:cNvSpPr/>
          <p:nvPr/>
        </p:nvSpPr>
        <p:spPr>
          <a:xfrm>
            <a:off x="4412752" y="4764649"/>
            <a:ext cx="197348" cy="3026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666750" y="1549348"/>
            <a:ext cx="563879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Un'azienda funziona grazie al flusso di informazioni</a:t>
            </a:r>
          </a:p>
          <a:p>
            <a:endParaRPr lang="it-IT" sz="2000" dirty="0" smtClean="0"/>
          </a:p>
          <a:p>
            <a:r>
              <a:rPr lang="it-IT" sz="2000" dirty="0" smtClean="0"/>
              <a:t>Solo processando informazioni può erogare il servizio, creare prodotti, effettuare transazioni, incrementare </a:t>
            </a:r>
          </a:p>
          <a:p>
            <a:r>
              <a:rPr lang="it-IT" sz="2000" dirty="0" smtClean="0"/>
              <a:t>il  </a:t>
            </a:r>
            <a:r>
              <a:rPr lang="it-IT" sz="2000" dirty="0" err="1" smtClean="0"/>
              <a:t>know</a:t>
            </a:r>
            <a:r>
              <a:rPr lang="it-IT" sz="2000" dirty="0" smtClean="0"/>
              <a:t> </a:t>
            </a:r>
            <a:r>
              <a:rPr lang="it-IT" sz="2000" dirty="0" err="1" smtClean="0"/>
              <a:t>how…</a:t>
            </a:r>
            <a:endParaRPr lang="it-IT" b="1" dirty="0" smtClean="0"/>
          </a:p>
          <a:p>
            <a:endParaRPr lang="it-IT" b="1" dirty="0" smtClean="0"/>
          </a:p>
        </p:txBody>
      </p:sp>
      <p:sp>
        <p:nvSpPr>
          <p:cNvPr id="30" name="Rettangolo arrotondato 29"/>
          <p:cNvSpPr/>
          <p:nvPr/>
        </p:nvSpPr>
        <p:spPr>
          <a:xfrm>
            <a:off x="6055139" y="4197927"/>
            <a:ext cx="698954" cy="3966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5-7</a:t>
            </a:r>
            <a:endParaRPr lang="it-IT" dirty="0"/>
          </a:p>
        </p:txBody>
      </p:sp>
      <p:sp>
        <p:nvSpPr>
          <p:cNvPr id="31" name="Rettangolo arrotondato 30"/>
          <p:cNvSpPr/>
          <p:nvPr/>
        </p:nvSpPr>
        <p:spPr>
          <a:xfrm>
            <a:off x="5683812" y="959427"/>
            <a:ext cx="488388" cy="2978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6958524" y="1181100"/>
            <a:ext cx="261426" cy="2667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7" name="Rettangolo arrotondato 26"/>
          <p:cNvSpPr/>
          <p:nvPr/>
        </p:nvSpPr>
        <p:spPr>
          <a:xfrm>
            <a:off x="0" y="1633466"/>
            <a:ext cx="538612" cy="3264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6697211" y="3963466"/>
            <a:ext cx="5181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Ancora oggi, ciò si percepisce solo in caso di incidenti …</a:t>
            </a:r>
            <a:br>
              <a:rPr lang="it-IT" sz="2000" dirty="0" smtClean="0"/>
            </a:b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… Questo può avere un costo molto elevato!</a:t>
            </a:r>
            <a:endParaRPr lang="it-IT" b="1" dirty="0" smtClean="0"/>
          </a:p>
          <a:p>
            <a:endParaRPr lang="it-IT" b="1" dirty="0" smtClean="0"/>
          </a:p>
        </p:txBody>
      </p:sp>
      <p:sp>
        <p:nvSpPr>
          <p:cNvPr id="34" name="Rettangolo arrotondato 33"/>
          <p:cNvSpPr/>
          <p:nvPr/>
        </p:nvSpPr>
        <p:spPr>
          <a:xfrm>
            <a:off x="0" y="2528816"/>
            <a:ext cx="538612" cy="3264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pic>
        <p:nvPicPr>
          <p:cNvPr id="36" name="Picture 8" descr="Immagine correlata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59805">
            <a:off x="9353269" y="4393066"/>
            <a:ext cx="732178" cy="60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tangolo arrotondato 20"/>
          <p:cNvSpPr/>
          <p:nvPr/>
        </p:nvSpPr>
        <p:spPr>
          <a:xfrm>
            <a:off x="10578024" y="6019800"/>
            <a:ext cx="318576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pic>
        <p:nvPicPr>
          <p:cNvPr id="22" name="Picture 4" descr="Immagine correlata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9079">
            <a:off x="11210750" y="5193147"/>
            <a:ext cx="860075" cy="67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ttangolo arrotondato 22"/>
          <p:cNvSpPr/>
          <p:nvPr/>
        </p:nvSpPr>
        <p:spPr>
          <a:xfrm>
            <a:off x="11244774" y="4572000"/>
            <a:ext cx="318576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6333177" y="6200854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100" b="1" dirty="0" smtClean="0"/>
              <a:t>I contenuti </a:t>
            </a:r>
            <a:r>
              <a:rPr lang="it-IT" sz="1100" b="1" dirty="0"/>
              <a:t>di questa lezione  sono liberamente tratti e sintetizzati da: </a:t>
            </a:r>
            <a:r>
              <a:rPr lang="en-US" sz="1100" b="1" dirty="0" err="1"/>
              <a:t>Metti</a:t>
            </a:r>
            <a:r>
              <a:rPr lang="en-US" sz="1100" b="1" dirty="0"/>
              <a:t> al </a:t>
            </a:r>
            <a:r>
              <a:rPr lang="en-US" sz="1100" b="1" dirty="0" err="1"/>
              <a:t>sicuro</a:t>
            </a:r>
            <a:r>
              <a:rPr lang="en-US" sz="1100" b="1" dirty="0"/>
              <a:t> </a:t>
            </a:r>
            <a:r>
              <a:rPr lang="en-US" sz="1100" b="1" dirty="0" err="1"/>
              <a:t>il</a:t>
            </a:r>
            <a:r>
              <a:rPr lang="en-US" sz="1100" b="1" dirty="0"/>
              <a:t> </a:t>
            </a:r>
            <a:r>
              <a:rPr lang="en-US" sz="1100" b="1" dirty="0" err="1"/>
              <a:t>tuo</a:t>
            </a:r>
            <a:r>
              <a:rPr lang="en-US" sz="1100" b="1" dirty="0"/>
              <a:t> business- </a:t>
            </a:r>
            <a:r>
              <a:rPr lang="en-US" sz="1100" b="1" dirty="0" err="1"/>
              <a:t>Vademecum</a:t>
            </a:r>
            <a:r>
              <a:rPr lang="en-US" sz="1100" b="1" dirty="0"/>
              <a:t> per la </a:t>
            </a:r>
            <a:r>
              <a:rPr lang="en-US" sz="1100" b="1" dirty="0" err="1"/>
              <a:t>sicurezza</a:t>
            </a:r>
            <a:r>
              <a:rPr lang="en-US" sz="1100" b="1" dirty="0"/>
              <a:t> </a:t>
            </a:r>
            <a:r>
              <a:rPr lang="en-US" sz="1100" b="1" dirty="0" err="1"/>
              <a:t>dei</a:t>
            </a:r>
            <a:r>
              <a:rPr lang="en-US" sz="1100" b="1" dirty="0"/>
              <a:t> </a:t>
            </a:r>
            <a:r>
              <a:rPr lang="en-US" sz="1100" b="1" dirty="0" err="1"/>
              <a:t>dati</a:t>
            </a:r>
            <a:r>
              <a:rPr lang="en-US" sz="1100" b="1" dirty="0"/>
              <a:t> </a:t>
            </a:r>
            <a:r>
              <a:rPr lang="en-US" sz="1100" b="1" dirty="0" err="1"/>
              <a:t>aziendali</a:t>
            </a:r>
            <a:r>
              <a:rPr lang="en-US" sz="1100" b="1" dirty="0"/>
              <a:t> </a:t>
            </a:r>
            <a:r>
              <a:rPr lang="en-US" sz="1100" b="1" dirty="0" err="1"/>
              <a:t>Assintel</a:t>
            </a:r>
            <a:r>
              <a:rPr lang="en-US" sz="1100" b="1" dirty="0"/>
              <a:t> 2017</a:t>
            </a:r>
            <a:endParaRPr lang="it-IT" sz="1100" b="1" dirty="0"/>
          </a:p>
        </p:txBody>
      </p:sp>
    </p:spTree>
    <p:extLst>
      <p:ext uri="{BB962C8B-B14F-4D97-AF65-F5344CB8AC3E}">
        <p14:creationId xmlns:p14="http://schemas.microsoft.com/office/powerpoint/2010/main" val="29993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aborazione 29">
            <a:extLst>
              <a:ext uri="{FF2B5EF4-FFF2-40B4-BE49-F238E27FC236}">
                <a16:creationId xmlns:a16="http://schemas.microsoft.com/office/drawing/2014/main" id="{8AA135C1-60F5-41E3-BC26-F98C1F4A1A9A}"/>
              </a:ext>
            </a:extLst>
          </p:cNvPr>
          <p:cNvSpPr/>
          <p:nvPr/>
        </p:nvSpPr>
        <p:spPr>
          <a:xfrm>
            <a:off x="0" y="3372798"/>
            <a:ext cx="8816196" cy="3485202"/>
          </a:xfrm>
          <a:prstGeom prst="flowChartProcess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Elaborazione 13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-15240" y="503778"/>
            <a:ext cx="8212347" cy="3485202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3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L’ABC della sicurezza dei dati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Rettangolo arrotondato 18"/>
          <p:cNvSpPr/>
          <p:nvPr/>
        </p:nvSpPr>
        <p:spPr>
          <a:xfrm>
            <a:off x="10242508" y="316583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lum bright="30000" contrast="-40000"/>
          </a:blip>
          <a:stretch>
            <a:fillRect/>
          </a:stretch>
        </p:blipFill>
        <p:spPr bwMode="auto">
          <a:xfrm rot="5400000">
            <a:off x="6684125" y="1327267"/>
            <a:ext cx="6324602" cy="4736868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tangolo arrotondato 27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>
                <a:hlinkClick r:id="rId4"/>
              </a:rPr>
              <a:t>https://www.pexels.com/photo/brain-color-colorful-cube-19677/</a:t>
            </a:r>
            <a:endParaRPr lang="it-IT" sz="1400" dirty="0" smtClean="0"/>
          </a:p>
          <a:p>
            <a:endParaRPr lang="it-IT" sz="1400" dirty="0" smtClean="0"/>
          </a:p>
          <a:p>
            <a:r>
              <a:rPr lang="it-IT" sz="1400" dirty="0" smtClean="0"/>
              <a:t>Ricolorata + 30 </a:t>
            </a:r>
            <a:r>
              <a:rPr lang="it-IT" sz="1400" dirty="0" err="1" smtClean="0"/>
              <a:t>lumin</a:t>
            </a:r>
            <a:r>
              <a:rPr lang="it-IT" sz="1400" dirty="0" smtClean="0"/>
              <a:t> – 40 </a:t>
            </a:r>
            <a:r>
              <a:rPr lang="it-IT" sz="1400" dirty="0" err="1" smtClean="0"/>
              <a:t>contrast</a:t>
            </a:r>
            <a:endParaRPr lang="it-IT" sz="1400" dirty="0"/>
          </a:p>
        </p:txBody>
      </p:sp>
      <p:sp>
        <p:nvSpPr>
          <p:cNvPr id="3" name="Rettangolo arrotondato 2"/>
          <p:cNvSpPr/>
          <p:nvPr/>
        </p:nvSpPr>
        <p:spPr>
          <a:xfrm>
            <a:off x="4667251" y="933451"/>
            <a:ext cx="2647950" cy="3429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DISPONIBILIT</a:t>
            </a:r>
            <a:r>
              <a:rPr lang="it-IT" dirty="0" smtClean="0">
                <a:latin typeface="Calibri"/>
              </a:rPr>
              <a:t>À</a:t>
            </a:r>
            <a:endParaRPr lang="it-IT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266331" y="918256"/>
            <a:ext cx="2731446" cy="4152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INTEGRIT</a:t>
            </a:r>
            <a:r>
              <a:rPr lang="it-IT" dirty="0" smtClean="0">
                <a:latin typeface="Calibri"/>
              </a:rPr>
              <a:t>À</a:t>
            </a:r>
            <a:endParaRPr lang="it-IT" dirty="0"/>
          </a:p>
        </p:txBody>
      </p:sp>
      <p:sp>
        <p:nvSpPr>
          <p:cNvPr id="44" name="Rettangolo arrotondato 43"/>
          <p:cNvSpPr/>
          <p:nvPr/>
        </p:nvSpPr>
        <p:spPr>
          <a:xfrm>
            <a:off x="2564950" y="2126701"/>
            <a:ext cx="2678995" cy="4190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RISERVATEZZA</a:t>
            </a:r>
            <a:endParaRPr lang="it-IT" dirty="0"/>
          </a:p>
        </p:txBody>
      </p:sp>
      <p:sp>
        <p:nvSpPr>
          <p:cNvPr id="45" name="Rettangolo arrotondato 44"/>
          <p:cNvSpPr/>
          <p:nvPr/>
        </p:nvSpPr>
        <p:spPr>
          <a:xfrm>
            <a:off x="3071167" y="958433"/>
            <a:ext cx="414984" cy="33696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5522385" y="389373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7" name="Rettangolo arrotondato 46"/>
          <p:cNvSpPr/>
          <p:nvPr/>
        </p:nvSpPr>
        <p:spPr>
          <a:xfrm>
            <a:off x="2095501" y="1638300"/>
            <a:ext cx="361949" cy="285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50" name="Rettangolo arrotondato 49"/>
          <p:cNvSpPr/>
          <p:nvPr/>
        </p:nvSpPr>
        <p:spPr>
          <a:xfrm>
            <a:off x="7154317" y="4236027"/>
            <a:ext cx="522833" cy="2788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38" name="Rettangolo arrotondato 37"/>
          <p:cNvSpPr/>
          <p:nvPr/>
        </p:nvSpPr>
        <p:spPr>
          <a:xfrm>
            <a:off x="400051" y="4629151"/>
            <a:ext cx="7486649" cy="192404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it-IT" dirty="0" smtClean="0"/>
          </a:p>
          <a:p>
            <a:pPr marL="342900" indent="-342900">
              <a:buAutoNum type="arabicPeriod"/>
            </a:pPr>
            <a:endParaRPr lang="it-IT" dirty="0" smtClean="0"/>
          </a:p>
          <a:p>
            <a:pPr marL="342900" indent="-342900" algn="ctr">
              <a:buAutoNum type="arabicPeriod"/>
            </a:pPr>
            <a:r>
              <a:rPr lang="it-IT" sz="2000" dirty="0" smtClean="0">
                <a:solidFill>
                  <a:srgbClr val="18697C"/>
                </a:solidFill>
              </a:rPr>
              <a:t>Quali informazioni salvaguardare in particolare?</a:t>
            </a:r>
          </a:p>
          <a:p>
            <a:pPr marL="342900" indent="-342900">
              <a:buAutoNum type="arabicPeriod"/>
            </a:pPr>
            <a:endParaRPr lang="it-IT" sz="2000" dirty="0" smtClean="0">
              <a:solidFill>
                <a:srgbClr val="18697C"/>
              </a:solidFill>
            </a:endParaRPr>
          </a:p>
          <a:p>
            <a:pPr marL="342900" indent="-342900" algn="ctr">
              <a:buAutoNum type="arabicPeriod"/>
            </a:pPr>
            <a:r>
              <a:rPr lang="it-IT" sz="2000" dirty="0" smtClean="0">
                <a:solidFill>
                  <a:srgbClr val="18697C"/>
                </a:solidFill>
              </a:rPr>
              <a:t>Quali sono le principali minacce?</a:t>
            </a:r>
          </a:p>
          <a:p>
            <a:pPr marL="342900" indent="-342900" algn="ctr">
              <a:buAutoNum type="arabicPeriod"/>
            </a:pPr>
            <a:endParaRPr lang="it-IT" sz="2000" dirty="0" smtClean="0">
              <a:solidFill>
                <a:srgbClr val="18697C"/>
              </a:solidFill>
            </a:endParaRPr>
          </a:p>
          <a:p>
            <a:pPr marL="342900" indent="-342900" algn="ctr">
              <a:buAutoNum type="arabicPeriod"/>
            </a:pPr>
            <a:r>
              <a:rPr lang="it-IT" sz="2000" dirty="0" smtClean="0">
                <a:solidFill>
                  <a:srgbClr val="18697C"/>
                </a:solidFill>
              </a:rPr>
              <a:t>Quali misure possibili di prevenzione/messa in sicurezza?</a:t>
            </a:r>
            <a:endParaRPr lang="it-IT" dirty="0" smtClean="0"/>
          </a:p>
          <a:p>
            <a:pPr marL="342900" indent="-342900">
              <a:buAutoNum type="arabicPeriod"/>
            </a:pPr>
            <a:endParaRPr lang="it-IT" dirty="0" smtClean="0"/>
          </a:p>
          <a:p>
            <a:pPr marL="342900" indent="-342900">
              <a:buAutoNum type="arabicPeriod"/>
            </a:pPr>
            <a:endParaRPr lang="it-IT" dirty="0"/>
          </a:p>
        </p:txBody>
      </p:sp>
      <p:sp>
        <p:nvSpPr>
          <p:cNvPr id="42" name="Rettangolo arrotondato 41"/>
          <p:cNvSpPr/>
          <p:nvPr/>
        </p:nvSpPr>
        <p:spPr>
          <a:xfrm>
            <a:off x="3985567" y="1625183"/>
            <a:ext cx="414984" cy="33696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2552701" y="2692348"/>
            <a:ext cx="306704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I  dati devono essere</a:t>
            </a:r>
            <a:br>
              <a:rPr lang="it-IT" sz="2000" dirty="0" smtClean="0"/>
            </a:br>
            <a:r>
              <a:rPr lang="it-IT" sz="2000" dirty="0" smtClean="0"/>
              <a:t>accessibili </a:t>
            </a:r>
            <a:r>
              <a:rPr lang="it-IT" sz="2000" b="1" dirty="0" smtClean="0"/>
              <a:t>solo</a:t>
            </a: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/>
              <a:t>a chi ne ha titolo</a:t>
            </a:r>
            <a:endParaRPr lang="it-IT" b="1" dirty="0" smtClean="0"/>
          </a:p>
          <a:p>
            <a:endParaRPr lang="it-IT" b="1" dirty="0" smtClean="0"/>
          </a:p>
        </p:txBody>
      </p:sp>
      <p:sp>
        <p:nvSpPr>
          <p:cNvPr id="55" name="CasellaDiTesto 54"/>
          <p:cNvSpPr txBox="1"/>
          <p:nvPr/>
        </p:nvSpPr>
        <p:spPr>
          <a:xfrm>
            <a:off x="5448301" y="1587448"/>
            <a:ext cx="173354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I  dati non devono </a:t>
            </a:r>
            <a:r>
              <a:rPr lang="it-IT" sz="2000" b="1" dirty="0" smtClean="0"/>
              <a:t>sempre</a:t>
            </a:r>
            <a:r>
              <a:rPr lang="it-IT" sz="2000" dirty="0" smtClean="0"/>
              <a:t> essere accessibili a chi ne ha titolo</a:t>
            </a:r>
            <a:endParaRPr lang="it-IT" b="1" dirty="0" smtClean="0"/>
          </a:p>
          <a:p>
            <a:endParaRPr lang="it-IT" b="1" dirty="0" smtClean="0"/>
          </a:p>
        </p:txBody>
      </p:sp>
      <p:sp>
        <p:nvSpPr>
          <p:cNvPr id="56" name="CasellaDiTesto 55"/>
          <p:cNvSpPr txBox="1"/>
          <p:nvPr/>
        </p:nvSpPr>
        <p:spPr>
          <a:xfrm>
            <a:off x="609601" y="1581150"/>
            <a:ext cx="182879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I  dati non devono subire danni, spostamenti,</a:t>
            </a:r>
          </a:p>
          <a:p>
            <a:r>
              <a:rPr lang="it-IT" sz="2000" dirty="0" smtClean="0"/>
              <a:t>o modifiche</a:t>
            </a:r>
          </a:p>
          <a:p>
            <a:r>
              <a:rPr lang="it-IT" sz="2000" dirty="0" smtClean="0"/>
              <a:t> casuali o dolosi</a:t>
            </a:r>
            <a:endParaRPr lang="it-IT" b="1" dirty="0" smtClean="0"/>
          </a:p>
          <a:p>
            <a:endParaRPr lang="it-IT" b="1" dirty="0" smtClean="0"/>
          </a:p>
        </p:txBody>
      </p:sp>
      <p:sp>
        <p:nvSpPr>
          <p:cNvPr id="57" name="Rettangolo 56"/>
          <p:cNvSpPr/>
          <p:nvPr/>
        </p:nvSpPr>
        <p:spPr>
          <a:xfrm>
            <a:off x="857250" y="4031878"/>
            <a:ext cx="6362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Necessario conoscere molto bene l’azienda</a:t>
            </a:r>
          </a:p>
        </p:txBody>
      </p:sp>
      <p:sp>
        <p:nvSpPr>
          <p:cNvPr id="58" name="Rettangolo arrotondato 57"/>
          <p:cNvSpPr/>
          <p:nvPr/>
        </p:nvSpPr>
        <p:spPr>
          <a:xfrm>
            <a:off x="4214167" y="958433"/>
            <a:ext cx="414984" cy="33696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59" name="Rettangolo arrotondato 58"/>
          <p:cNvSpPr/>
          <p:nvPr/>
        </p:nvSpPr>
        <p:spPr>
          <a:xfrm>
            <a:off x="6838951" y="1581150"/>
            <a:ext cx="361949" cy="285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60" name="Rettangolo arrotondato 59"/>
          <p:cNvSpPr/>
          <p:nvPr/>
        </p:nvSpPr>
        <p:spPr>
          <a:xfrm>
            <a:off x="5200651" y="2667000"/>
            <a:ext cx="361949" cy="285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51" name="Rettangolo arrotondato 50"/>
          <p:cNvSpPr/>
          <p:nvPr/>
        </p:nvSpPr>
        <p:spPr>
          <a:xfrm>
            <a:off x="7610297" y="5052511"/>
            <a:ext cx="707626" cy="5170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6-8</a:t>
            </a:r>
            <a:endParaRPr lang="it-IT" dirty="0"/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13904BB8-96F9-4621-B46D-8161FF91F8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9433">
            <a:off x="3520052" y="1130616"/>
            <a:ext cx="496418" cy="661890"/>
          </a:xfrm>
          <a:prstGeom prst="rect">
            <a:avLst/>
          </a:prstGeom>
        </p:spPr>
      </p:pic>
      <p:sp>
        <p:nvSpPr>
          <p:cNvPr id="31" name="Rettangolo arrotondato 30"/>
          <p:cNvSpPr/>
          <p:nvPr/>
        </p:nvSpPr>
        <p:spPr>
          <a:xfrm>
            <a:off x="3337867" y="1701383"/>
            <a:ext cx="243533" cy="2798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56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magine 54">
            <a:extLst>
              <a:ext uri="{FF2B5EF4-FFF2-40B4-BE49-F238E27FC236}">
                <a16:creationId xmlns:a16="http://schemas.microsoft.com/office/drawing/2014/main" id="{70234E53-0889-4D6B-B017-57D68F4E55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5247">
            <a:off x="4679894" y="2171700"/>
            <a:ext cx="3092506" cy="2933700"/>
          </a:xfrm>
          <a:prstGeom prst="rect">
            <a:avLst/>
          </a:prstGeom>
          <a:solidFill>
            <a:schemeClr val="tx1">
              <a:lumMod val="85000"/>
              <a:alpha val="69000"/>
            </a:schemeClr>
          </a:solidFill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4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Danni derivanti da perdita/furto di dati 1/2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5BD0707-0870-4F01-8A0A-F9DD33BECCF0}"/>
              </a:ext>
            </a:extLst>
          </p:cNvPr>
          <p:cNvSpPr/>
          <p:nvPr/>
        </p:nvSpPr>
        <p:spPr>
          <a:xfrm>
            <a:off x="-2957957" y="7464"/>
            <a:ext cx="2945460" cy="39549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Note sviluppo</a:t>
            </a:r>
          </a:p>
          <a:p>
            <a:endParaRPr lang="it-IT" b="1" dirty="0"/>
          </a:p>
          <a:p>
            <a:r>
              <a:rPr lang="it-IT" b="1" dirty="0" smtClean="0"/>
              <a:t>Immagini</a:t>
            </a:r>
          </a:p>
        </p:txBody>
      </p:sp>
      <p:sp>
        <p:nvSpPr>
          <p:cNvPr id="39" name="Rettangolo arrotondato 38"/>
          <p:cNvSpPr/>
          <p:nvPr/>
        </p:nvSpPr>
        <p:spPr>
          <a:xfrm>
            <a:off x="4661913" y="2076450"/>
            <a:ext cx="329187" cy="33096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642617" y="1777809"/>
            <a:ext cx="3643633" cy="470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  <a:cs typeface="Arial" charset="0"/>
              </a:rPr>
              <a:t>Proprietà intellettuale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237579" y="811632"/>
            <a:ext cx="5942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smtClean="0"/>
              <a:t>Conseguenze molteplici e significative</a:t>
            </a:r>
          </a:p>
        </p:txBody>
      </p:sp>
      <p:sp>
        <p:nvSpPr>
          <p:cNvPr id="44" name="Rettangolo arrotondato 43"/>
          <p:cNvSpPr/>
          <p:nvPr/>
        </p:nvSpPr>
        <p:spPr>
          <a:xfrm>
            <a:off x="230421" y="1844320"/>
            <a:ext cx="360129" cy="3464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53" name="Rettangolo arrotondato 52"/>
          <p:cNvSpPr/>
          <p:nvPr/>
        </p:nvSpPr>
        <p:spPr>
          <a:xfrm>
            <a:off x="2744867" y="838200"/>
            <a:ext cx="436483" cy="3619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</a:p>
        </p:txBody>
      </p:sp>
      <p:sp>
        <p:nvSpPr>
          <p:cNvPr id="28" name="Rettangolo arrotondato 27"/>
          <p:cNvSpPr/>
          <p:nvPr/>
        </p:nvSpPr>
        <p:spPr>
          <a:xfrm>
            <a:off x="57151" y="2842571"/>
            <a:ext cx="666749" cy="4721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3-4</a:t>
            </a:r>
            <a:endParaRPr lang="it-IT" dirty="0"/>
          </a:p>
        </p:txBody>
      </p:sp>
      <p:pic>
        <p:nvPicPr>
          <p:cNvPr id="29" name="Picture 8" descr="Immagine correlata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251" y="4675893"/>
            <a:ext cx="870410" cy="69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Immagine correlata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0994">
            <a:off x="5575219" y="2588439"/>
            <a:ext cx="1339696" cy="116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ttangolo 55"/>
          <p:cNvSpPr/>
          <p:nvPr/>
        </p:nvSpPr>
        <p:spPr>
          <a:xfrm>
            <a:off x="8072117" y="1758759"/>
            <a:ext cx="3643633" cy="470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  <a:cs typeface="Arial" charset="0"/>
              </a:rPr>
              <a:t>Perdite finanziarie</a:t>
            </a:r>
          </a:p>
        </p:txBody>
      </p:sp>
      <p:sp>
        <p:nvSpPr>
          <p:cNvPr id="57" name="Rettangolo 56"/>
          <p:cNvSpPr/>
          <p:nvPr/>
        </p:nvSpPr>
        <p:spPr>
          <a:xfrm>
            <a:off x="8053067" y="4635309"/>
            <a:ext cx="3853183" cy="470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  <a:cs typeface="Arial" charset="0"/>
              </a:rPr>
              <a:t>Informazioni di business</a:t>
            </a:r>
          </a:p>
        </p:txBody>
      </p:sp>
      <p:sp>
        <p:nvSpPr>
          <p:cNvPr id="58" name="Rettangolo 57"/>
          <p:cNvSpPr/>
          <p:nvPr/>
        </p:nvSpPr>
        <p:spPr>
          <a:xfrm>
            <a:off x="718817" y="4444809"/>
            <a:ext cx="4138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  <a:cs typeface="Arial" charset="0"/>
              </a:rPr>
              <a:t>Mancati guadagni</a:t>
            </a:r>
          </a:p>
        </p:txBody>
      </p:sp>
      <p:sp>
        <p:nvSpPr>
          <p:cNvPr id="59" name="Rettangolo 58"/>
          <p:cNvSpPr/>
          <p:nvPr/>
        </p:nvSpPr>
        <p:spPr>
          <a:xfrm>
            <a:off x="726497" y="2464653"/>
            <a:ext cx="32549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cs typeface="Arial" charset="0"/>
              </a:rPr>
              <a:t>Difficile da valutare</a:t>
            </a:r>
          </a:p>
          <a:p>
            <a:r>
              <a:rPr lang="it-IT" sz="2000" dirty="0" smtClean="0">
                <a:cs typeface="Arial" charset="0"/>
              </a:rPr>
              <a:t>Danno rilevato spesso in ritardo</a:t>
            </a:r>
          </a:p>
        </p:txBody>
      </p:sp>
      <p:sp>
        <p:nvSpPr>
          <p:cNvPr id="60" name="Rettangolo 59"/>
          <p:cNvSpPr/>
          <p:nvPr/>
        </p:nvSpPr>
        <p:spPr>
          <a:xfrm>
            <a:off x="8003597" y="2312253"/>
            <a:ext cx="32549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cs typeface="Arial" charset="0"/>
              </a:rPr>
              <a:t>Es. Clonazione carte di credito</a:t>
            </a:r>
          </a:p>
        </p:txBody>
      </p:sp>
      <p:sp>
        <p:nvSpPr>
          <p:cNvPr id="61" name="Rettangolo arrotondato 60"/>
          <p:cNvSpPr/>
          <p:nvPr/>
        </p:nvSpPr>
        <p:spPr>
          <a:xfrm>
            <a:off x="10955571" y="1863370"/>
            <a:ext cx="360129" cy="3464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62" name="Rettangolo 61"/>
          <p:cNvSpPr/>
          <p:nvPr/>
        </p:nvSpPr>
        <p:spPr>
          <a:xfrm>
            <a:off x="764597" y="5074503"/>
            <a:ext cx="48170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cs typeface="Arial" charset="0"/>
              </a:rPr>
              <a:t>Per esempio, attacco </a:t>
            </a:r>
            <a:r>
              <a:rPr lang="it-IT" sz="2000" dirty="0" err="1" smtClean="0">
                <a:cs typeface="Arial" charset="0"/>
              </a:rPr>
              <a:t>Denial</a:t>
            </a:r>
            <a:r>
              <a:rPr lang="it-IT" sz="2000" dirty="0" smtClean="0">
                <a:cs typeface="Arial" charset="0"/>
              </a:rPr>
              <a:t> </a:t>
            </a:r>
            <a:r>
              <a:rPr lang="it-IT" sz="2000" dirty="0" err="1" smtClean="0">
                <a:cs typeface="Arial" charset="0"/>
              </a:rPr>
              <a:t>of</a:t>
            </a:r>
            <a:r>
              <a:rPr lang="it-IT" sz="2000" dirty="0" smtClean="0">
                <a:cs typeface="Arial" charset="0"/>
              </a:rPr>
              <a:t> Service su sito e-commerce</a:t>
            </a:r>
          </a:p>
          <a:p>
            <a:r>
              <a:rPr lang="it-IT" sz="2000" dirty="0" smtClean="0">
                <a:cs typeface="Arial" charset="0"/>
                <a:sym typeface="Wingdings" pitchFamily="2" charset="2"/>
              </a:rPr>
              <a:t> Blocco delle vendite, perdita (temporanea?) di clienti</a:t>
            </a:r>
            <a:endParaRPr lang="it-IT" sz="2000" dirty="0" smtClean="0">
              <a:cs typeface="Arial" charset="0"/>
            </a:endParaRPr>
          </a:p>
        </p:txBody>
      </p:sp>
      <p:sp>
        <p:nvSpPr>
          <p:cNvPr id="63" name="Rettangolo arrotondato 62"/>
          <p:cNvSpPr/>
          <p:nvPr/>
        </p:nvSpPr>
        <p:spPr>
          <a:xfrm>
            <a:off x="10879371" y="2625370"/>
            <a:ext cx="360129" cy="3464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64" name="Rettangolo arrotondato 63"/>
          <p:cNvSpPr/>
          <p:nvPr/>
        </p:nvSpPr>
        <p:spPr>
          <a:xfrm>
            <a:off x="7602771" y="4873270"/>
            <a:ext cx="360129" cy="3464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65" name="Rettangolo arrotondato 64"/>
          <p:cNvSpPr/>
          <p:nvPr/>
        </p:nvSpPr>
        <p:spPr>
          <a:xfrm>
            <a:off x="7583721" y="5482870"/>
            <a:ext cx="360129" cy="3464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66" name="Rettangolo 65"/>
          <p:cNvSpPr/>
          <p:nvPr/>
        </p:nvSpPr>
        <p:spPr>
          <a:xfrm>
            <a:off x="8175047" y="5322153"/>
            <a:ext cx="32549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cs typeface="Arial" charset="0"/>
              </a:rPr>
              <a:t>I dati commerciali sono molto ricercati dal </a:t>
            </a:r>
            <a:r>
              <a:rPr lang="it-IT" sz="2000" dirty="0" err="1" smtClean="0">
                <a:cs typeface="Arial" charset="0"/>
              </a:rPr>
              <a:t>cybercrime</a:t>
            </a:r>
            <a:endParaRPr lang="it-IT" sz="2000" dirty="0" smtClean="0">
              <a:cs typeface="Arial" charset="0"/>
            </a:endParaRPr>
          </a:p>
        </p:txBody>
      </p:sp>
      <p:sp>
        <p:nvSpPr>
          <p:cNvPr id="67" name="Rettangolo arrotondato 66"/>
          <p:cNvSpPr/>
          <p:nvPr/>
        </p:nvSpPr>
        <p:spPr>
          <a:xfrm>
            <a:off x="230421" y="4587520"/>
            <a:ext cx="360129" cy="3464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9</a:t>
            </a:r>
            <a:endParaRPr lang="it-IT" dirty="0"/>
          </a:p>
        </p:txBody>
      </p:sp>
      <p:sp>
        <p:nvSpPr>
          <p:cNvPr id="68" name="Rettangolo arrotondato 67"/>
          <p:cNvSpPr/>
          <p:nvPr/>
        </p:nvSpPr>
        <p:spPr>
          <a:xfrm>
            <a:off x="211371" y="5444770"/>
            <a:ext cx="474429" cy="4988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10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660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magine 54">
            <a:extLst>
              <a:ext uri="{FF2B5EF4-FFF2-40B4-BE49-F238E27FC236}">
                <a16:creationId xmlns:a16="http://schemas.microsoft.com/office/drawing/2014/main" id="{70234E53-0889-4D6B-B017-57D68F4E55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5247">
            <a:off x="4679894" y="2171700"/>
            <a:ext cx="3092506" cy="2933700"/>
          </a:xfrm>
          <a:prstGeom prst="rect">
            <a:avLst/>
          </a:prstGeom>
          <a:solidFill>
            <a:schemeClr val="tx1">
              <a:lumMod val="85000"/>
              <a:alpha val="69000"/>
            </a:schemeClr>
          </a:solidFill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5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Danni derivanti da perdita/furto di dati 2/</a:t>
            </a:r>
            <a:r>
              <a:rPr lang="it-IT" sz="3200" dirty="0" err="1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2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5BD0707-0870-4F01-8A0A-F9DD33BECCF0}"/>
              </a:ext>
            </a:extLst>
          </p:cNvPr>
          <p:cNvSpPr/>
          <p:nvPr/>
        </p:nvSpPr>
        <p:spPr>
          <a:xfrm>
            <a:off x="-2957957" y="7464"/>
            <a:ext cx="2945460" cy="39549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Note sviluppo</a:t>
            </a:r>
          </a:p>
          <a:p>
            <a:endParaRPr lang="it-IT" b="1" dirty="0"/>
          </a:p>
          <a:p>
            <a:r>
              <a:rPr lang="it-IT" b="1" dirty="0" smtClean="0"/>
              <a:t>Immagini</a:t>
            </a:r>
          </a:p>
        </p:txBody>
      </p:sp>
      <p:sp>
        <p:nvSpPr>
          <p:cNvPr id="39" name="Rettangolo arrotondato 38"/>
          <p:cNvSpPr/>
          <p:nvPr/>
        </p:nvSpPr>
        <p:spPr>
          <a:xfrm>
            <a:off x="4661913" y="2076450"/>
            <a:ext cx="329187" cy="33096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642617" y="1777809"/>
            <a:ext cx="4215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  <a:cs typeface="Arial" charset="0"/>
              </a:rPr>
              <a:t>Notifica della violazione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237579" y="811632"/>
            <a:ext cx="5942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smtClean="0"/>
              <a:t>Conseguenze molteplici e significative</a:t>
            </a:r>
          </a:p>
        </p:txBody>
      </p:sp>
      <p:sp>
        <p:nvSpPr>
          <p:cNvPr id="44" name="Rettangolo arrotondato 43"/>
          <p:cNvSpPr/>
          <p:nvPr/>
        </p:nvSpPr>
        <p:spPr>
          <a:xfrm>
            <a:off x="230421" y="1844320"/>
            <a:ext cx="360129" cy="3464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53" name="Rettangolo arrotondato 52"/>
          <p:cNvSpPr/>
          <p:nvPr/>
        </p:nvSpPr>
        <p:spPr>
          <a:xfrm>
            <a:off x="2744867" y="838200"/>
            <a:ext cx="436483" cy="3619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</a:p>
        </p:txBody>
      </p:sp>
      <p:pic>
        <p:nvPicPr>
          <p:cNvPr id="29" name="Picture 8" descr="Immagine correlata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251" y="4675893"/>
            <a:ext cx="870410" cy="69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Immagine correlata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0994">
            <a:off x="5575219" y="2588439"/>
            <a:ext cx="1339696" cy="116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ttangolo 55"/>
          <p:cNvSpPr/>
          <p:nvPr/>
        </p:nvSpPr>
        <p:spPr>
          <a:xfrm>
            <a:off x="8072117" y="1758759"/>
            <a:ext cx="36436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  <a:cs typeface="Arial" charset="0"/>
              </a:rPr>
              <a:t>Costi “interni”</a:t>
            </a:r>
          </a:p>
        </p:txBody>
      </p:sp>
      <p:sp>
        <p:nvSpPr>
          <p:cNvPr id="57" name="Rettangolo 56"/>
          <p:cNvSpPr/>
          <p:nvPr/>
        </p:nvSpPr>
        <p:spPr>
          <a:xfrm>
            <a:off x="8053067" y="4635309"/>
            <a:ext cx="3853183" cy="470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  <a:cs typeface="Arial" charset="0"/>
              </a:rPr>
              <a:t>Costi giuridico- legali</a:t>
            </a:r>
          </a:p>
        </p:txBody>
      </p:sp>
      <p:sp>
        <p:nvSpPr>
          <p:cNvPr id="58" name="Rettangolo 57"/>
          <p:cNvSpPr/>
          <p:nvPr/>
        </p:nvSpPr>
        <p:spPr>
          <a:xfrm>
            <a:off x="718817" y="4654359"/>
            <a:ext cx="4138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  <a:cs typeface="Arial" charset="0"/>
              </a:rPr>
              <a:t>Reputazione</a:t>
            </a:r>
          </a:p>
        </p:txBody>
      </p:sp>
      <p:sp>
        <p:nvSpPr>
          <p:cNvPr id="59" name="Rettangolo 58"/>
          <p:cNvSpPr/>
          <p:nvPr/>
        </p:nvSpPr>
        <p:spPr>
          <a:xfrm>
            <a:off x="8136947" y="2274153"/>
            <a:ext cx="325495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cs typeface="Arial" charset="0"/>
              </a:rPr>
              <a:t>Le persone vengono distolte (temporaneamente) dal lavoro</a:t>
            </a:r>
          </a:p>
          <a:p>
            <a:endParaRPr lang="it-IT" sz="2000" dirty="0" smtClean="0">
              <a:cs typeface="Arial" charset="0"/>
            </a:endParaRPr>
          </a:p>
          <a:p>
            <a:r>
              <a:rPr lang="it-IT" sz="2000" dirty="0" smtClean="0">
                <a:cs typeface="Arial" charset="0"/>
              </a:rPr>
              <a:t>Risorse per nuove misure di sicurezza</a:t>
            </a:r>
          </a:p>
        </p:txBody>
      </p:sp>
      <p:sp>
        <p:nvSpPr>
          <p:cNvPr id="61" name="Rettangolo arrotondato 60"/>
          <p:cNvSpPr/>
          <p:nvPr/>
        </p:nvSpPr>
        <p:spPr>
          <a:xfrm>
            <a:off x="11127021" y="1863370"/>
            <a:ext cx="360129" cy="3464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62" name="Rettangolo 61"/>
          <p:cNvSpPr/>
          <p:nvPr/>
        </p:nvSpPr>
        <p:spPr>
          <a:xfrm>
            <a:off x="764597" y="5188803"/>
            <a:ext cx="40550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cs typeface="Arial" charset="0"/>
              </a:rPr>
              <a:t>Azioni di comunicazione e recupero della fiducia</a:t>
            </a:r>
          </a:p>
        </p:txBody>
      </p:sp>
      <p:sp>
        <p:nvSpPr>
          <p:cNvPr id="63" name="Rettangolo arrotondato 62"/>
          <p:cNvSpPr/>
          <p:nvPr/>
        </p:nvSpPr>
        <p:spPr>
          <a:xfrm>
            <a:off x="11298471" y="2762250"/>
            <a:ext cx="588729" cy="4381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5 -6</a:t>
            </a:r>
            <a:endParaRPr lang="it-IT" sz="1600" dirty="0"/>
          </a:p>
        </p:txBody>
      </p:sp>
      <p:sp>
        <p:nvSpPr>
          <p:cNvPr id="64" name="Rettangolo arrotondato 63"/>
          <p:cNvSpPr/>
          <p:nvPr/>
        </p:nvSpPr>
        <p:spPr>
          <a:xfrm>
            <a:off x="7602771" y="4873270"/>
            <a:ext cx="360129" cy="3464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65" name="Rettangolo arrotondato 64"/>
          <p:cNvSpPr/>
          <p:nvPr/>
        </p:nvSpPr>
        <p:spPr>
          <a:xfrm>
            <a:off x="7583721" y="5482870"/>
            <a:ext cx="360129" cy="3464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66" name="Rettangolo 65"/>
          <p:cNvSpPr/>
          <p:nvPr/>
        </p:nvSpPr>
        <p:spPr>
          <a:xfrm>
            <a:off x="8053067" y="5081081"/>
            <a:ext cx="35597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cs typeface="Arial" charset="0"/>
              </a:rPr>
              <a:t>Spese per difendersi contro terzi</a:t>
            </a:r>
          </a:p>
          <a:p>
            <a:r>
              <a:rPr lang="it-IT" sz="2000" dirty="0" smtClean="0">
                <a:cs typeface="Arial" charset="0"/>
              </a:rPr>
              <a:t>Sanzioni per eventuali violazioni normativa trattamento dati</a:t>
            </a:r>
          </a:p>
        </p:txBody>
      </p:sp>
      <p:sp>
        <p:nvSpPr>
          <p:cNvPr id="67" name="Rettangolo arrotondato 66"/>
          <p:cNvSpPr/>
          <p:nvPr/>
        </p:nvSpPr>
        <p:spPr>
          <a:xfrm>
            <a:off x="230421" y="4758970"/>
            <a:ext cx="360129" cy="3464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9</a:t>
            </a:r>
            <a:endParaRPr lang="it-IT" dirty="0"/>
          </a:p>
        </p:txBody>
      </p:sp>
      <p:sp>
        <p:nvSpPr>
          <p:cNvPr id="68" name="Rettangolo arrotondato 67"/>
          <p:cNvSpPr/>
          <p:nvPr/>
        </p:nvSpPr>
        <p:spPr>
          <a:xfrm>
            <a:off x="211371" y="5444770"/>
            <a:ext cx="474429" cy="4988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10</a:t>
            </a:r>
            <a:endParaRPr lang="it-IT" sz="1600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249471" y="2587270"/>
            <a:ext cx="360129" cy="3464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1" name="Rettangolo 30"/>
          <p:cNvSpPr/>
          <p:nvPr/>
        </p:nvSpPr>
        <p:spPr>
          <a:xfrm>
            <a:off x="764597" y="2426553"/>
            <a:ext cx="32549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cs typeface="Arial" charset="0"/>
              </a:rPr>
              <a:t>Tanto agli interessati (dati personali archiviati), quanto alle autorità competenti</a:t>
            </a:r>
          </a:p>
        </p:txBody>
      </p:sp>
    </p:spTree>
    <p:extLst>
      <p:ext uri="{BB962C8B-B14F-4D97-AF65-F5344CB8AC3E}">
        <p14:creationId xmlns:p14="http://schemas.microsoft.com/office/powerpoint/2010/main" val="1660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magine 54">
            <a:extLst>
              <a:ext uri="{FF2B5EF4-FFF2-40B4-BE49-F238E27FC236}">
                <a16:creationId xmlns:a16="http://schemas.microsoft.com/office/drawing/2014/main" id="{70234E53-0889-4D6B-B017-57D68F4E55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5247">
            <a:off x="4679894" y="2171700"/>
            <a:ext cx="3092506" cy="2933700"/>
          </a:xfrm>
          <a:prstGeom prst="rect">
            <a:avLst/>
          </a:prstGeom>
          <a:solidFill>
            <a:schemeClr val="tx1">
              <a:lumMod val="85000"/>
              <a:alpha val="69000"/>
            </a:schemeClr>
          </a:solidFill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6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err="1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Cybercrime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oggi: strategie e tecniche 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5BD0707-0870-4F01-8A0A-F9DD33BECCF0}"/>
              </a:ext>
            </a:extLst>
          </p:cNvPr>
          <p:cNvSpPr/>
          <p:nvPr/>
        </p:nvSpPr>
        <p:spPr>
          <a:xfrm>
            <a:off x="-2957957" y="7464"/>
            <a:ext cx="2945460" cy="39549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Note sviluppo</a:t>
            </a:r>
          </a:p>
          <a:p>
            <a:endParaRPr lang="it-IT" b="1" dirty="0"/>
          </a:p>
          <a:p>
            <a:r>
              <a:rPr lang="it-IT" b="1" dirty="0" smtClean="0"/>
              <a:t>Immagini</a:t>
            </a:r>
          </a:p>
        </p:txBody>
      </p:sp>
      <p:sp>
        <p:nvSpPr>
          <p:cNvPr id="39" name="Rettangolo arrotondato 38"/>
          <p:cNvSpPr/>
          <p:nvPr/>
        </p:nvSpPr>
        <p:spPr>
          <a:xfrm>
            <a:off x="4661913" y="2076450"/>
            <a:ext cx="329187" cy="33096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642617" y="1758759"/>
            <a:ext cx="45770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  <a:cs typeface="Arial" charset="0"/>
              </a:rPr>
              <a:t>Il </a:t>
            </a:r>
            <a:r>
              <a:rPr lang="it-IT" sz="2400" b="1" dirty="0" err="1" smtClean="0">
                <a:solidFill>
                  <a:srgbClr val="FFC000"/>
                </a:solidFill>
                <a:cs typeface="Arial" charset="0"/>
              </a:rPr>
              <a:t>cybercrime</a:t>
            </a:r>
            <a:r>
              <a:rPr lang="it-IT" sz="2400" b="1" dirty="0" smtClean="0">
                <a:solidFill>
                  <a:srgbClr val="FFC000"/>
                </a:solidFill>
                <a:cs typeface="Arial" charset="0"/>
              </a:rPr>
              <a:t> punta sempre a grandi guadagni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104229" y="811632"/>
            <a:ext cx="693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smtClean="0"/>
              <a:t>Quali  le “logiche” degli attacchi informatici?</a:t>
            </a:r>
          </a:p>
        </p:txBody>
      </p:sp>
      <p:sp>
        <p:nvSpPr>
          <p:cNvPr id="44" name="Rettangolo arrotondato 43"/>
          <p:cNvSpPr/>
          <p:nvPr/>
        </p:nvSpPr>
        <p:spPr>
          <a:xfrm>
            <a:off x="287571" y="1387120"/>
            <a:ext cx="360129" cy="3464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53" name="Rettangolo arrotondato 52"/>
          <p:cNvSpPr/>
          <p:nvPr/>
        </p:nvSpPr>
        <p:spPr>
          <a:xfrm>
            <a:off x="2592467" y="838200"/>
            <a:ext cx="436483" cy="3619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</a:p>
        </p:txBody>
      </p:sp>
      <p:pic>
        <p:nvPicPr>
          <p:cNvPr id="29" name="Picture 8" descr="Immagine correlata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251" y="4675893"/>
            <a:ext cx="870410" cy="69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Immagine correlata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0994">
            <a:off x="5575219" y="2588439"/>
            <a:ext cx="1339696" cy="116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ttangolo 55"/>
          <p:cNvSpPr/>
          <p:nvPr/>
        </p:nvSpPr>
        <p:spPr>
          <a:xfrm>
            <a:off x="7848601" y="1758759"/>
            <a:ext cx="3867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  <a:cs typeface="Arial" charset="0"/>
              </a:rPr>
              <a:t>Preferiti target importanti e risorse strategiche</a:t>
            </a:r>
          </a:p>
        </p:txBody>
      </p:sp>
      <p:sp>
        <p:nvSpPr>
          <p:cNvPr id="57" name="Rettangolo 56"/>
          <p:cNvSpPr/>
          <p:nvPr/>
        </p:nvSpPr>
        <p:spPr>
          <a:xfrm>
            <a:off x="6548117" y="5511609"/>
            <a:ext cx="48818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  <a:cs typeface="Arial" charset="0"/>
              </a:rPr>
              <a:t>Uso di </a:t>
            </a:r>
            <a:r>
              <a:rPr lang="it-IT" sz="2400" b="1" dirty="0" err="1" smtClean="0">
                <a:solidFill>
                  <a:srgbClr val="FFC000"/>
                </a:solidFill>
                <a:cs typeface="Arial" charset="0"/>
              </a:rPr>
              <a:t>malware</a:t>
            </a:r>
            <a:r>
              <a:rPr lang="it-IT" sz="2400" b="1" dirty="0" smtClean="0">
                <a:solidFill>
                  <a:srgbClr val="FFC000"/>
                </a:solidFill>
                <a:cs typeface="Arial" charset="0"/>
              </a:rPr>
              <a:t> </a:t>
            </a:r>
            <a:r>
              <a:rPr lang="it-IT" sz="2400" b="1" dirty="0" err="1" smtClean="0">
                <a:solidFill>
                  <a:srgbClr val="FFC000"/>
                </a:solidFill>
                <a:cs typeface="Arial" charset="0"/>
              </a:rPr>
              <a:t>autoreplicanti</a:t>
            </a:r>
            <a:r>
              <a:rPr lang="it-IT" sz="2400" b="1" dirty="0" smtClean="0">
                <a:solidFill>
                  <a:srgbClr val="FFC000"/>
                </a:solidFill>
                <a:cs typeface="Arial" charset="0"/>
              </a:rPr>
              <a:t>, attacchi automatici</a:t>
            </a:r>
          </a:p>
        </p:txBody>
      </p:sp>
      <p:sp>
        <p:nvSpPr>
          <p:cNvPr id="58" name="Rettangolo 57"/>
          <p:cNvSpPr/>
          <p:nvPr/>
        </p:nvSpPr>
        <p:spPr>
          <a:xfrm>
            <a:off x="718817" y="4806759"/>
            <a:ext cx="4691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  <a:cs typeface="Arial" charset="0"/>
              </a:rPr>
              <a:t>“Infezioni” facili  tramite</a:t>
            </a:r>
            <a:br>
              <a:rPr lang="it-IT" sz="2400" b="1" dirty="0" smtClean="0">
                <a:solidFill>
                  <a:srgbClr val="FFC000"/>
                </a:solidFill>
                <a:cs typeface="Arial" charset="0"/>
              </a:rPr>
            </a:br>
            <a:r>
              <a:rPr lang="it-IT" sz="2400" b="1" dirty="0" smtClean="0">
                <a:solidFill>
                  <a:srgbClr val="FFC000"/>
                </a:solidFill>
                <a:cs typeface="Arial" charset="0"/>
              </a:rPr>
              <a:t>mail/link suggeriti</a:t>
            </a:r>
          </a:p>
        </p:txBody>
      </p:sp>
      <p:sp>
        <p:nvSpPr>
          <p:cNvPr id="61" name="Rettangolo arrotondato 60"/>
          <p:cNvSpPr/>
          <p:nvPr/>
        </p:nvSpPr>
        <p:spPr>
          <a:xfrm>
            <a:off x="8040921" y="3025420"/>
            <a:ext cx="360129" cy="3464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64" name="Rettangolo arrotondato 63"/>
          <p:cNvSpPr/>
          <p:nvPr/>
        </p:nvSpPr>
        <p:spPr>
          <a:xfrm>
            <a:off x="6059721" y="5597170"/>
            <a:ext cx="360129" cy="3464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67" name="Rettangolo arrotondato 66"/>
          <p:cNvSpPr/>
          <p:nvPr/>
        </p:nvSpPr>
        <p:spPr>
          <a:xfrm>
            <a:off x="230421" y="4758970"/>
            <a:ext cx="360129" cy="3464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10612671" y="1406170"/>
            <a:ext cx="360129" cy="3464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28" name="Rettangolo 27"/>
          <p:cNvSpPr/>
          <p:nvPr/>
        </p:nvSpPr>
        <p:spPr>
          <a:xfrm>
            <a:off x="8262617" y="3492309"/>
            <a:ext cx="3929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  <a:cs typeface="Arial" charset="0"/>
              </a:rPr>
              <a:t>Danneggiamento </a:t>
            </a:r>
            <a:br>
              <a:rPr lang="it-IT" sz="2400" b="1" dirty="0" smtClean="0">
                <a:solidFill>
                  <a:srgbClr val="FFC000"/>
                </a:solidFill>
                <a:cs typeface="Arial" charset="0"/>
              </a:rPr>
            </a:br>
            <a:r>
              <a:rPr lang="it-IT" sz="2400" b="1" dirty="0" smtClean="0">
                <a:solidFill>
                  <a:srgbClr val="FFC000"/>
                </a:solidFill>
                <a:cs typeface="Arial" charset="0"/>
              </a:rPr>
              <a:t>lento: la vittima non si accorge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471167" y="3263709"/>
            <a:ext cx="48628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  <a:cs typeface="Arial" charset="0"/>
              </a:rPr>
              <a:t>Terze parti non sempre</a:t>
            </a:r>
            <a:br>
              <a:rPr lang="it-IT" sz="2400" b="1" dirty="0" smtClean="0">
                <a:solidFill>
                  <a:srgbClr val="FFC000"/>
                </a:solidFill>
                <a:cs typeface="Arial" charset="0"/>
              </a:rPr>
            </a:br>
            <a:r>
              <a:rPr lang="it-IT" sz="2400" b="1" dirty="0" smtClean="0">
                <a:solidFill>
                  <a:srgbClr val="FFC000"/>
                </a:solidFill>
                <a:cs typeface="Arial" charset="0"/>
              </a:rPr>
              <a:t>attuano comportamenti affidabili</a:t>
            </a:r>
          </a:p>
        </p:txBody>
      </p:sp>
      <p:sp>
        <p:nvSpPr>
          <p:cNvPr id="33" name="Rettangolo arrotondato 32"/>
          <p:cNvSpPr/>
          <p:nvPr/>
        </p:nvSpPr>
        <p:spPr>
          <a:xfrm>
            <a:off x="249471" y="2892070"/>
            <a:ext cx="360129" cy="3464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0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aborazione 29">
            <a:extLst>
              <a:ext uri="{FF2B5EF4-FFF2-40B4-BE49-F238E27FC236}">
                <a16:creationId xmlns:a16="http://schemas.microsoft.com/office/drawing/2014/main" id="{8AA135C1-60F5-41E3-BC26-F98C1F4A1A9A}"/>
              </a:ext>
            </a:extLst>
          </p:cNvPr>
          <p:cNvSpPr/>
          <p:nvPr/>
        </p:nvSpPr>
        <p:spPr>
          <a:xfrm>
            <a:off x="0" y="3372798"/>
            <a:ext cx="8816196" cy="3485202"/>
          </a:xfrm>
          <a:prstGeom prst="flowChartProcess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Elaborazione 13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-15240" y="503778"/>
            <a:ext cx="8212347" cy="3485202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7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Mettere al sicuro le informazioni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Rettangolo arrotondato 18"/>
          <p:cNvSpPr/>
          <p:nvPr/>
        </p:nvSpPr>
        <p:spPr>
          <a:xfrm>
            <a:off x="10242508" y="316583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 rot="5400000">
            <a:off x="6707503" y="1388748"/>
            <a:ext cx="6343651" cy="4594859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tangolo arrotondato 27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>
                <a:hlinkClick r:id="rId4"/>
              </a:rPr>
              <a:t>https://www.pexels.com/photo/beaded-gray-necklace-908183/</a:t>
            </a:r>
            <a:r>
              <a:rPr lang="it-IT" sz="1400" dirty="0" smtClean="0"/>
              <a:t> </a:t>
            </a:r>
            <a:endParaRPr lang="it-IT" sz="1400" dirty="0"/>
          </a:p>
        </p:txBody>
      </p:sp>
      <p:sp>
        <p:nvSpPr>
          <p:cNvPr id="3" name="Rettangolo arrotondato 2"/>
          <p:cNvSpPr/>
          <p:nvPr/>
        </p:nvSpPr>
        <p:spPr>
          <a:xfrm>
            <a:off x="4895849" y="933450"/>
            <a:ext cx="2457451" cy="3619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DISPONIBILIT</a:t>
            </a:r>
            <a:r>
              <a:rPr lang="it-IT" dirty="0" smtClean="0">
                <a:latin typeface="Calibri"/>
              </a:rPr>
              <a:t>À</a:t>
            </a:r>
            <a:endParaRPr lang="it-IT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209181" y="918256"/>
            <a:ext cx="2731446" cy="4152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INTEGRIT</a:t>
            </a:r>
            <a:r>
              <a:rPr lang="it-IT" dirty="0" smtClean="0">
                <a:latin typeface="Calibri"/>
              </a:rPr>
              <a:t>À</a:t>
            </a:r>
            <a:endParaRPr lang="it-IT" dirty="0"/>
          </a:p>
        </p:txBody>
      </p:sp>
      <p:sp>
        <p:nvSpPr>
          <p:cNvPr id="44" name="Rettangolo arrotondato 43"/>
          <p:cNvSpPr/>
          <p:nvPr/>
        </p:nvSpPr>
        <p:spPr>
          <a:xfrm>
            <a:off x="2564950" y="2126701"/>
            <a:ext cx="2678995" cy="4190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RISERVATEZZA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5522385" y="389373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7" name="Rettangolo arrotondato 46"/>
          <p:cNvSpPr/>
          <p:nvPr/>
        </p:nvSpPr>
        <p:spPr>
          <a:xfrm>
            <a:off x="1924051" y="1314450"/>
            <a:ext cx="361949" cy="285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50" name="Rettangolo arrotondato 49"/>
          <p:cNvSpPr/>
          <p:nvPr/>
        </p:nvSpPr>
        <p:spPr>
          <a:xfrm>
            <a:off x="4258717" y="4197927"/>
            <a:ext cx="522833" cy="2788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pic>
        <p:nvPicPr>
          <p:cNvPr id="40" name="Picture 4" descr="Immagine correlata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9079">
            <a:off x="10095679" y="3115091"/>
            <a:ext cx="1091765" cy="85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asellaDiTesto 53"/>
          <p:cNvSpPr txBox="1"/>
          <p:nvPr/>
        </p:nvSpPr>
        <p:spPr>
          <a:xfrm>
            <a:off x="2552701" y="2692348"/>
            <a:ext cx="306704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I  dati devono essere</a:t>
            </a:r>
            <a:br>
              <a:rPr lang="it-IT" sz="2000" dirty="0" smtClean="0"/>
            </a:br>
            <a:r>
              <a:rPr lang="it-IT" sz="2000" dirty="0" smtClean="0"/>
              <a:t>accessibili </a:t>
            </a:r>
            <a:r>
              <a:rPr lang="it-IT" sz="2000" b="1" dirty="0" smtClean="0"/>
              <a:t>solo</a:t>
            </a: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/>
              <a:t>a chi ne ha titolo</a:t>
            </a:r>
            <a:endParaRPr lang="it-IT" b="1" dirty="0" smtClean="0"/>
          </a:p>
          <a:p>
            <a:endParaRPr lang="it-IT" b="1" dirty="0" smtClean="0"/>
          </a:p>
        </p:txBody>
      </p:sp>
      <p:sp>
        <p:nvSpPr>
          <p:cNvPr id="55" name="CasellaDiTesto 54"/>
          <p:cNvSpPr txBox="1"/>
          <p:nvPr/>
        </p:nvSpPr>
        <p:spPr>
          <a:xfrm>
            <a:off x="5448301" y="1473148"/>
            <a:ext cx="173354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I  dati non devono </a:t>
            </a:r>
            <a:r>
              <a:rPr lang="it-IT" sz="2000" b="1" dirty="0" smtClean="0"/>
              <a:t>sempre</a:t>
            </a:r>
            <a:r>
              <a:rPr lang="it-IT" sz="2000" dirty="0" smtClean="0"/>
              <a:t> essere accessibili a chi ne ha titolo</a:t>
            </a:r>
            <a:endParaRPr lang="it-IT" b="1" dirty="0" smtClean="0"/>
          </a:p>
          <a:p>
            <a:endParaRPr lang="it-IT" b="1" dirty="0" smtClean="0"/>
          </a:p>
        </p:txBody>
      </p:sp>
      <p:sp>
        <p:nvSpPr>
          <p:cNvPr id="58" name="Rettangolo arrotondato 57"/>
          <p:cNvSpPr/>
          <p:nvPr/>
        </p:nvSpPr>
        <p:spPr>
          <a:xfrm>
            <a:off x="4080817" y="729833"/>
            <a:ext cx="414984" cy="33696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59" name="Rettangolo arrotondato 58"/>
          <p:cNvSpPr/>
          <p:nvPr/>
        </p:nvSpPr>
        <p:spPr>
          <a:xfrm>
            <a:off x="6610351" y="1295400"/>
            <a:ext cx="361949" cy="285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60" name="Rettangolo arrotondato 59"/>
          <p:cNvSpPr/>
          <p:nvPr/>
        </p:nvSpPr>
        <p:spPr>
          <a:xfrm>
            <a:off x="4972051" y="2495550"/>
            <a:ext cx="361949" cy="285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81001" y="1485900"/>
            <a:ext cx="182879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I  dati non devono subire danni, spostamenti,</a:t>
            </a:r>
          </a:p>
          <a:p>
            <a:r>
              <a:rPr lang="it-IT" sz="2000" dirty="0" smtClean="0"/>
              <a:t>o modifiche</a:t>
            </a:r>
          </a:p>
          <a:p>
            <a:r>
              <a:rPr lang="it-IT" sz="2000" dirty="0" smtClean="0"/>
              <a:t> casuali o dolosi</a:t>
            </a:r>
            <a:endParaRPr lang="it-IT" b="1" dirty="0" smtClean="0"/>
          </a:p>
          <a:p>
            <a:endParaRPr lang="it-IT" b="1" dirty="0" smtClean="0"/>
          </a:p>
        </p:txBody>
      </p:sp>
      <p:sp>
        <p:nvSpPr>
          <p:cNvPr id="31" name="Rettangolo arrotondato 30"/>
          <p:cNvSpPr/>
          <p:nvPr/>
        </p:nvSpPr>
        <p:spPr>
          <a:xfrm>
            <a:off x="5029201" y="4533900"/>
            <a:ext cx="2476499" cy="4762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FUNZIONALIT</a:t>
            </a:r>
            <a:r>
              <a:rPr lang="it-IT" dirty="0" smtClean="0">
                <a:latin typeface="Calibri"/>
              </a:rPr>
              <a:t> À</a:t>
            </a:r>
            <a:endParaRPr lang="it-IT" dirty="0"/>
          </a:p>
        </p:txBody>
      </p:sp>
      <p:sp>
        <p:nvSpPr>
          <p:cNvPr id="33" name="Rettangolo arrotondato 32"/>
          <p:cNvSpPr/>
          <p:nvPr/>
        </p:nvSpPr>
        <p:spPr>
          <a:xfrm>
            <a:off x="285381" y="4594906"/>
            <a:ext cx="2731446" cy="4152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SICUREZZA</a:t>
            </a:r>
            <a:endParaRPr lang="it-IT" dirty="0"/>
          </a:p>
        </p:txBody>
      </p:sp>
      <p:sp>
        <p:nvSpPr>
          <p:cNvPr id="34" name="Rettangolo arrotondato 33"/>
          <p:cNvSpPr/>
          <p:nvPr/>
        </p:nvSpPr>
        <p:spPr>
          <a:xfrm>
            <a:off x="2305050" y="5810250"/>
            <a:ext cx="337185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FACILIT </a:t>
            </a:r>
            <a:r>
              <a:rPr lang="it-IT" dirty="0" smtClean="0">
                <a:latin typeface="Calibri"/>
              </a:rPr>
              <a:t>À </a:t>
            </a:r>
            <a:r>
              <a:rPr lang="it-IT" dirty="0" err="1" smtClean="0"/>
              <a:t>D’USO</a:t>
            </a:r>
            <a:endParaRPr lang="it-IT" dirty="0"/>
          </a:p>
        </p:txBody>
      </p:sp>
      <p:sp>
        <p:nvSpPr>
          <p:cNvPr id="35" name="Ovale 34"/>
          <p:cNvSpPr/>
          <p:nvPr/>
        </p:nvSpPr>
        <p:spPr>
          <a:xfrm>
            <a:off x="3219450" y="571500"/>
            <a:ext cx="1238250" cy="1295400"/>
          </a:xfrm>
          <a:prstGeom prst="ellipse">
            <a:avLst/>
          </a:prstGeom>
          <a:solidFill>
            <a:schemeClr val="accent3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Dati</a:t>
            </a:r>
            <a:endParaRPr lang="it-IT" dirty="0"/>
          </a:p>
        </p:txBody>
      </p:sp>
      <p:sp>
        <p:nvSpPr>
          <p:cNvPr id="37" name="Ovale 36"/>
          <p:cNvSpPr/>
          <p:nvPr/>
        </p:nvSpPr>
        <p:spPr>
          <a:xfrm>
            <a:off x="3314700" y="4114800"/>
            <a:ext cx="1333500" cy="1295400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Sistema IT</a:t>
            </a:r>
            <a:endParaRPr lang="it-IT" dirty="0"/>
          </a:p>
        </p:txBody>
      </p:sp>
      <p:sp>
        <p:nvSpPr>
          <p:cNvPr id="51" name="Rettangolo arrotondato 50"/>
          <p:cNvSpPr/>
          <p:nvPr/>
        </p:nvSpPr>
        <p:spPr>
          <a:xfrm>
            <a:off x="2371547" y="4823911"/>
            <a:ext cx="295453" cy="3005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39" name="Rettangolo arrotondato 38"/>
          <p:cNvSpPr/>
          <p:nvPr/>
        </p:nvSpPr>
        <p:spPr>
          <a:xfrm>
            <a:off x="5571947" y="5014411"/>
            <a:ext cx="295453" cy="3005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41" name="Rettangolo arrotondato 40"/>
          <p:cNvSpPr/>
          <p:nvPr/>
        </p:nvSpPr>
        <p:spPr>
          <a:xfrm>
            <a:off x="5495747" y="6100261"/>
            <a:ext cx="295453" cy="3005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56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1" y="3558417"/>
            <a:ext cx="6286500" cy="3342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cumento 10"/>
          <p:cNvSpPr/>
          <p:nvPr/>
        </p:nvSpPr>
        <p:spPr>
          <a:xfrm>
            <a:off x="0" y="495300"/>
            <a:ext cx="6327206" cy="392157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8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533400" y="716363"/>
            <a:ext cx="508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Una speciale categoria di dati :</a:t>
            </a:r>
            <a:endParaRPr lang="it-IT" dirty="0">
              <a:cs typeface="Gisha" panose="020B0502040204020203" pitchFamily="34" charset="-79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38100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Dati personali, obblighi particolari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7" name="Rettangolo 36"/>
          <p:cNvSpPr/>
          <p:nvPr/>
        </p:nvSpPr>
        <p:spPr>
          <a:xfrm>
            <a:off x="6656060" y="1982425"/>
            <a:ext cx="5322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lum bright="10000"/>
          </a:blip>
          <a:stretch>
            <a:fillRect/>
          </a:stretch>
        </p:blipFill>
        <p:spPr bwMode="auto">
          <a:xfrm>
            <a:off x="6343650" y="495300"/>
            <a:ext cx="5848350" cy="3617698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ttangolo arrotondato 39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 smtClean="0"/>
              <a:t>Immagini ricolorate</a:t>
            </a:r>
            <a:endParaRPr lang="it-IT" sz="1400" b="1" dirty="0"/>
          </a:p>
          <a:p>
            <a:r>
              <a:rPr lang="it-IT" sz="1400" dirty="0" smtClean="0"/>
              <a:t> </a:t>
            </a:r>
            <a:endParaRPr lang="it-IT" sz="1400" dirty="0"/>
          </a:p>
          <a:p>
            <a:endParaRPr lang="it-IT" sz="1400" dirty="0"/>
          </a:p>
          <a:p>
            <a:r>
              <a:rPr lang="it-IT" sz="1400" dirty="0" smtClean="0">
                <a:hlinkClick r:id="rId5"/>
              </a:rPr>
              <a:t>https://www.pexels.com/photo/silhouette-of-woman-during-sunset-194446/ </a:t>
            </a:r>
            <a:endParaRPr lang="it-IT" sz="1400" dirty="0" smtClean="0"/>
          </a:p>
          <a:p>
            <a:endParaRPr lang="it-IT" sz="1400" dirty="0" smtClean="0"/>
          </a:p>
          <a:p>
            <a:r>
              <a:rPr lang="it-IT" sz="1400" dirty="0" smtClean="0"/>
              <a:t>https://www.pexels.com/photo/silhouette-of-a-man-playing-saxophone-during-sunset-733767/</a:t>
            </a:r>
          </a:p>
          <a:p>
            <a:endParaRPr lang="it-IT" sz="1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2050" name="Picture 2" descr="Immagine correlat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49" y="-3078163"/>
            <a:ext cx="1927225" cy="162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ttangolo arrotondato 49"/>
          <p:cNvSpPr/>
          <p:nvPr/>
        </p:nvSpPr>
        <p:spPr>
          <a:xfrm>
            <a:off x="5109547" y="738962"/>
            <a:ext cx="391916" cy="3579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22" name="Rettangolo arrotondato 21"/>
          <p:cNvSpPr/>
          <p:nvPr/>
        </p:nvSpPr>
        <p:spPr>
          <a:xfrm>
            <a:off x="11353800" y="4077604"/>
            <a:ext cx="247650" cy="361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23" name="Rettangolo arrotondato 22"/>
          <p:cNvSpPr/>
          <p:nvPr/>
        </p:nvSpPr>
        <p:spPr>
          <a:xfrm>
            <a:off x="5927368" y="2106150"/>
            <a:ext cx="282932" cy="3322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29" name="Rettangolo arrotondato 28"/>
          <p:cNvSpPr/>
          <p:nvPr/>
        </p:nvSpPr>
        <p:spPr>
          <a:xfrm>
            <a:off x="4456780" y="1589566"/>
            <a:ext cx="311482" cy="3317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1143001" y="1421213"/>
            <a:ext cx="412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I dati personali</a:t>
            </a:r>
            <a:endParaRPr lang="it-IT" dirty="0">
              <a:cs typeface="Gisha" panose="020B0502040204020203" pitchFamily="34" charset="-79"/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533400" y="2159853"/>
            <a:ext cx="5181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cs typeface="Arial" charset="0"/>
              </a:rPr>
              <a:t>Informazioni relative a una persona, che la identificano,</a:t>
            </a:r>
          </a:p>
          <a:p>
            <a:r>
              <a:rPr lang="it-IT" sz="2000" dirty="0" smtClean="0">
                <a:cs typeface="Arial" charset="0"/>
              </a:rPr>
              <a:t>anche indirettamente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612197" y="3276600"/>
            <a:ext cx="43217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dirty="0" smtClean="0">
                <a:cs typeface="Arial" charset="0"/>
                <a:sym typeface="Wingdings" pitchFamily="2" charset="2"/>
              </a:rPr>
              <a:t> </a:t>
            </a:r>
            <a:r>
              <a:rPr lang="it-IT" sz="2000" dirty="0" smtClean="0">
                <a:cs typeface="Arial" charset="0"/>
                <a:sym typeface="Wingdings" pitchFamily="2" charset="2"/>
              </a:rPr>
              <a:t> </a:t>
            </a:r>
            <a:r>
              <a:rPr lang="it-IT" sz="2000" dirty="0" smtClean="0">
                <a:cs typeface="Arial" charset="0"/>
              </a:rPr>
              <a:t>Dipendenti, clienti, utenti</a:t>
            </a:r>
          </a:p>
        </p:txBody>
      </p:sp>
      <p:sp>
        <p:nvSpPr>
          <p:cNvPr id="30" name="Rettangolo arrotondato 29"/>
          <p:cNvSpPr/>
          <p:nvPr/>
        </p:nvSpPr>
        <p:spPr>
          <a:xfrm>
            <a:off x="5051068" y="3268200"/>
            <a:ext cx="397232" cy="313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31" name="Rettangolo 30"/>
          <p:cNvSpPr/>
          <p:nvPr/>
        </p:nvSpPr>
        <p:spPr>
          <a:xfrm>
            <a:off x="7012997" y="4331553"/>
            <a:ext cx="45884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cs typeface="Arial" charset="0"/>
              </a:rPr>
              <a:t>Per le aziende, obblighi della normativa sulla privacy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7089197" y="5150703"/>
            <a:ext cx="45884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dirty="0" smtClean="0">
                <a:cs typeface="Arial" charset="0"/>
              </a:rPr>
              <a:t>Garante per la protezione dei dati personali</a:t>
            </a:r>
            <a:r>
              <a:rPr lang="it-IT" sz="2000" dirty="0" smtClean="0">
                <a:cs typeface="Arial" charset="0"/>
              </a:rPr>
              <a:t>:</a:t>
            </a:r>
          </a:p>
          <a:p>
            <a:r>
              <a:rPr lang="it-IT" sz="2000" dirty="0" smtClean="0">
                <a:cs typeface="Arial" charset="0"/>
              </a:rPr>
              <a:t>poteri istruttori, consultivi, sanzionatori</a:t>
            </a:r>
          </a:p>
        </p:txBody>
      </p:sp>
      <p:sp>
        <p:nvSpPr>
          <p:cNvPr id="36" name="Rettangolo arrotondato 35"/>
          <p:cNvSpPr/>
          <p:nvPr/>
        </p:nvSpPr>
        <p:spPr>
          <a:xfrm>
            <a:off x="11506200" y="4858654"/>
            <a:ext cx="247650" cy="361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42" name="Rettangolo arrotondato 41"/>
          <p:cNvSpPr/>
          <p:nvPr/>
        </p:nvSpPr>
        <p:spPr>
          <a:xfrm>
            <a:off x="10267950" y="6058804"/>
            <a:ext cx="247650" cy="361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7247</TotalTime>
  <Words>3192</Words>
  <Application>Microsoft Office PowerPoint</Application>
  <PresentationFormat>Widescreen</PresentationFormat>
  <Paragraphs>556</Paragraphs>
  <Slides>17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30" baseType="lpstr">
      <vt:lpstr>Arial</vt:lpstr>
      <vt:lpstr>Articulate</vt:lpstr>
      <vt:lpstr>Articulate Light</vt:lpstr>
      <vt:lpstr>Bahnschrift</vt:lpstr>
      <vt:lpstr>Calibri</vt:lpstr>
      <vt:lpstr>Century Gothic</vt:lpstr>
      <vt:lpstr>Garamond</vt:lpstr>
      <vt:lpstr>Gisha</vt:lpstr>
      <vt:lpstr>Microsoft Yi Baiti</vt:lpstr>
      <vt:lpstr>Tempus Sans ITC</vt:lpstr>
      <vt:lpstr>Wingdings</vt:lpstr>
      <vt:lpstr>Wingdings 3</vt:lpstr>
      <vt:lpstr>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Valentina</dc:creator>
  <cp:lastModifiedBy>emessore</cp:lastModifiedBy>
  <cp:revision>1002</cp:revision>
  <dcterms:created xsi:type="dcterms:W3CDTF">2018-07-03T17:42:04Z</dcterms:created>
  <dcterms:modified xsi:type="dcterms:W3CDTF">2018-12-13T14:51:19Z</dcterms:modified>
</cp:coreProperties>
</file>