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20"/>
  </p:notesMasterIdLst>
  <p:sldIdLst>
    <p:sldId id="256" r:id="rId2"/>
    <p:sldId id="260" r:id="rId3"/>
    <p:sldId id="296" r:id="rId4"/>
    <p:sldId id="297" r:id="rId5"/>
    <p:sldId id="265" r:id="rId6"/>
    <p:sldId id="267" r:id="rId7"/>
    <p:sldId id="277" r:id="rId8"/>
    <p:sldId id="268" r:id="rId9"/>
    <p:sldId id="299" r:id="rId10"/>
    <p:sldId id="281" r:id="rId11"/>
    <p:sldId id="301" r:id="rId12"/>
    <p:sldId id="280" r:id="rId13"/>
    <p:sldId id="302" r:id="rId14"/>
    <p:sldId id="273" r:id="rId15"/>
    <p:sldId id="303" r:id="rId16"/>
    <p:sldId id="304" r:id="rId17"/>
    <p:sldId id="27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zione predefinita" id="{4FE975C9-8BDC-4552-A60E-6D2964145ACC}">
          <p14:sldIdLst>
            <p14:sldId id="256"/>
            <p14:sldId id="260"/>
            <p14:sldId id="296"/>
            <p14:sldId id="297"/>
            <p14:sldId id="265"/>
            <p14:sldId id="267"/>
            <p14:sldId id="277"/>
            <p14:sldId id="268"/>
            <p14:sldId id="299"/>
            <p14:sldId id="281"/>
            <p14:sldId id="301"/>
            <p14:sldId id="280"/>
            <p14:sldId id="302"/>
            <p14:sldId id="273"/>
            <p14:sldId id="303"/>
            <p14:sldId id="304"/>
          </p14:sldIdLst>
        </p14:section>
        <p14:section name="Sezione senza titolo" id="{94DBF374-B725-4E52-B1F5-DCD35A7E8389}">
          <p14:sldIdLst>
            <p14:sldId id="27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6B6F"/>
    <a:srgbClr val="B01513"/>
    <a:srgbClr val="B68E15"/>
    <a:srgbClr val="CE3A1C"/>
    <a:srgbClr val="EDED1F"/>
    <a:srgbClr val="F4A16F"/>
    <a:srgbClr val="757575"/>
    <a:srgbClr val="A6CDBC"/>
    <a:srgbClr val="18697C"/>
    <a:srgbClr val="0E17C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1029" autoAdjust="0"/>
  </p:normalViewPr>
  <p:slideViewPr>
    <p:cSldViewPr snapToGrid="0">
      <p:cViewPr varScale="1">
        <p:scale>
          <a:sx n="44" d="100"/>
          <a:sy n="44" d="100"/>
        </p:scale>
        <p:origin x="-1147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A6058-E8ED-4072-A8C8-7433F3504CAB}" type="datetimeFigureOut">
              <a:rPr lang="it-IT" smtClean="0"/>
              <a:pPr/>
              <a:t>18/12/2018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BEB06-CD59-4FDF-9C41-A98B09EE386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44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098815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Osserviamo ora la seguente figura, che riporta tutte le interazioni fra i vari attori riassumendo il panorama italiano.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coordinare le attività implicite nelle funzioni del CISR, l’art. 4 del decreto instaura l’Organismo collegiale di coordinamento, guidato dal Direttore Generale del DIS.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Tale Organismo, chiamato anche CISR tecnico, ha, tra gli altri, anche il compito di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identiﬁcare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minacce e vulnerabilità potenziali dei sistemi nazionali e di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deﬁnire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best practice con l’aiuto di un comitato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scientiﬁco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Formazione e cultura della sicurezza rientrano anche tra compiti dell’Osservatorio Permanente per la Sicurezza e Tutela delle Reti, in forza presso il MISE.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decreto, inoltre, istituisce presso l’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Ufﬁcio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Consigliere militare, il Nucleo per la sicurezza cibernetica (NSC), avente funzioni di coordinamento delle varie componenti e di supporto per le attività del Presidente del Consiglio, per quanto riguarda la preparazione e la prevenzione delle crisi.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L’NSC, in caso di crisi, attiva il Nucleo Interministeriale Situazione 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Pianiﬁcazione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(NISP) che avvalendosi del supporto del CERT Nazionale, assicura le attività di stabilizzazione e reazione.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CERT nazionale,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avvalendosi delle unità locali di sicurezza e cooperando con CERT-PA, presso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AgID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CERT-difesa presso il Ministero della Difesa, incrementa la capacità del Paese di rispondere alle crisi cyber.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388634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Proponiamo ora un glossario per approfondire la comprensione e quindi la gestione delle tematiche di sicurezza informatica.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Cyber attacco: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il tentativo intenzionale, con mezzi informatici, di ottenere l’accesso non autorizzato a reti o dispositivi informatici con l’intento di causare un danno.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Cyber incidente: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riguarda la violazione di un sistema o di un servizio informatico,  con un uso non autorizzato dei dati in essi memorizzati.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Cyber Resilienza: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la capacità dei sistemi informatici di resistere e rispondere agli attacchi informatici.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Cyber sicurezza: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l’insieme di tecnologie, programmi, processi e tecniche messi in atto per proteggere i sistemi connessi ad internet da accessi non autorizzati, danni od usi impropri.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Valutazione del rischio informatico: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permette di mappare criticità e vulnerabilità specifiche di un sistema informatico.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Cyber minaccia: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riguarda le azioni malevole, compiute con sistemi informatici, in grado di minacciare la sicurezza di sistemi informativi, infrastrutture, reti di calcolatori o dispositivi personali connessi a internet.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120479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AUDIO</a:t>
            </a:r>
          </a:p>
          <a:p>
            <a:pPr marL="228600" indent="-228600">
              <a:buFont typeface="+mj-lt"/>
              <a:buAutoNum type="arabicPeriod" startAt="14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Commodity malware:</a:t>
            </a:r>
          </a:p>
          <a:p>
            <a:pPr marL="228600" indent="-228600">
              <a:buFont typeface="+mj-lt"/>
              <a:buAutoNum type="arabicPeriod" startAt="14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un software dannoso reperibile su internet, utilizzato per scopi malevoli. </a:t>
            </a:r>
          </a:p>
          <a:p>
            <a:pPr marL="228600" indent="-228600">
              <a:buFont typeface="+mj-lt"/>
              <a:buAutoNum type="arabicPeriod" startAt="14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Violazione di sicurezza:</a:t>
            </a:r>
          </a:p>
          <a:p>
            <a:pPr marL="228600" indent="-228600">
              <a:buFont typeface="+mj-lt"/>
              <a:buAutoNum type="arabicPeriod" startAt="14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avviene quando dati sensibili o riservati vengono consultati, copiati o rubati da un soggetto non autorizzato.</a:t>
            </a:r>
          </a:p>
          <a:p>
            <a:pPr marL="228600" indent="-228600">
              <a:buFont typeface="+mj-lt"/>
              <a:buAutoNum type="arabicPeriod" startAt="14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Font typeface="+mj-lt"/>
              <a:buAutoNum type="arabicPeriod" startAt="14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 degli attacchi finalizzati a rendere inaccessibili alcuni servizi di rete. </a:t>
            </a:r>
          </a:p>
          <a:p>
            <a:pPr marL="228600" indent="-228600">
              <a:buFont typeface="+mj-lt"/>
              <a:buAutoNum type="arabicPeriod" startAt="14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Doxing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Font typeface="+mj-lt"/>
              <a:buAutoNum type="arabicPeriod" startAt="14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la pratica di ricerca, condivisione e pubblicizzazione delle informazioni personali degli utenti sul web. </a:t>
            </a:r>
          </a:p>
          <a:p>
            <a:pPr marL="228600" indent="-228600">
              <a:buFont typeface="+mj-lt"/>
              <a:buAutoNum type="arabicPeriod" startAt="14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Malware:</a:t>
            </a:r>
          </a:p>
          <a:p>
            <a:pPr marL="228600" indent="-228600">
              <a:buFont typeface="+mj-lt"/>
              <a:buAutoNum type="arabicPeriod" startAt="14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un software dannoso che include Virus,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Worm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Trojan e Spyware. </a:t>
            </a:r>
          </a:p>
          <a:p>
            <a:pPr marL="228600" indent="-228600">
              <a:buFont typeface="+mj-lt"/>
              <a:buAutoNum type="arabicPeriod" startAt="14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Virus:</a:t>
            </a:r>
          </a:p>
          <a:p>
            <a:pPr marL="228600" indent="-228600">
              <a:buFont typeface="+mj-lt"/>
              <a:buAutoNum type="arabicPeriod" startAt="14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sono programmi dannosi per computer progettati per infettare software legittimi. </a:t>
            </a:r>
          </a:p>
          <a:p>
            <a:pPr marL="228600" indent="-228600">
              <a:buFont typeface="+mj-lt"/>
              <a:buAutoNum type="arabicPeriod" startAt="14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Worm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Font typeface="+mj-lt"/>
              <a:buAutoNum type="arabicPeriod" startAt="14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un programma malevolo capace di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autoreplicarsi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di diffondersi autonomamente ad altri computer. A differenza di un virus informatico, per attivarsi non ha bisogno di interagire con un programma già esistente. </a:t>
            </a:r>
          </a:p>
          <a:p>
            <a:pPr marL="228600" indent="-228600">
              <a:buFont typeface="+mj-lt"/>
              <a:buAutoNum type="arabicPeriod" startAt="14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Trojan :</a:t>
            </a:r>
          </a:p>
          <a:p>
            <a:pPr marL="228600" indent="-228600">
              <a:buFont typeface="+mj-lt"/>
              <a:buAutoNum type="arabicPeriod" startAt="14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un programma malevolo mascherato da software legittimo, utilizzato per poter infettare il computer della vittima senza che questa se ne accorga. </a:t>
            </a:r>
          </a:p>
          <a:p>
            <a:pPr marL="228600" indent="-228600">
              <a:buFont typeface="+mj-lt"/>
              <a:buAutoNum type="arabicPeriod" startAt="14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Spyware:</a:t>
            </a:r>
          </a:p>
          <a:p>
            <a:pPr marL="228600" indent="-228600">
              <a:buFont typeface="+mj-lt"/>
              <a:buAutoNum type="arabicPeriod" startAt="14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un malware in grado di raccogliere informazioni private della vittima e trasmetterle al criminale informatico.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262418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AUDIO</a:t>
            </a:r>
          </a:p>
          <a:p>
            <a:pPr marL="228600" indent="-228600">
              <a:buFont typeface="+mj-lt"/>
              <a:buAutoNum type="arabicPeriod" startAt="32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Phishing:</a:t>
            </a:r>
          </a:p>
          <a:p>
            <a:pPr marL="228600" indent="-228600">
              <a:buFont typeface="+mj-lt"/>
              <a:buAutoNum type="arabicPeriod" startAt="32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una tipologia di truffa in cui, attraverso l’invio di massa di e-mail, vengono richieste informazioni sensibili.</a:t>
            </a:r>
          </a:p>
          <a:p>
            <a:pPr marL="228600" indent="-228600">
              <a:buFont typeface="+mj-lt"/>
              <a:buAutoNum type="arabicPeriod" startAt="32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Ransomware:</a:t>
            </a:r>
          </a:p>
          <a:p>
            <a:pPr marL="228600" indent="-228600">
              <a:buFont typeface="+mj-lt"/>
              <a:buAutoNum type="arabicPeriod" startAt="32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un Software dannoso che rende inutilizzabili dati o sistemi finché non viene pagato un riscatto in denaro. </a:t>
            </a:r>
          </a:p>
          <a:p>
            <a:pPr marL="228600" indent="-228600">
              <a:buFont typeface="+mj-lt"/>
              <a:buAutoNum type="arabicPeriod" startAt="32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 spoofing:</a:t>
            </a:r>
          </a:p>
          <a:p>
            <a:pPr marL="228600" indent="-228600">
              <a:buFont typeface="+mj-lt"/>
              <a:buAutoNum type="arabicPeriod" startAt="32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Una tecnica che maschera l’origine di un messaggio SMS, sostituendo il numero di cellulare originario con testo alfanumerico.</a:t>
            </a:r>
          </a:p>
          <a:p>
            <a:pPr marL="228600" indent="-228600">
              <a:buFont typeface="+mj-lt"/>
              <a:buAutoNum type="arabicPeriod" startAt="32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 engineering:</a:t>
            </a:r>
          </a:p>
          <a:p>
            <a:pPr marL="228600" indent="-228600">
              <a:buFont typeface="+mj-lt"/>
              <a:buAutoNum type="arabicPeriod" startAt="32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riferisce alla manipolazione psicologica utilizzata per ingannare le vittime in modo tale che queste divulghino informazioni personali. </a:t>
            </a:r>
          </a:p>
          <a:p>
            <a:pPr marL="228600" indent="-228600">
              <a:buFont typeface="+mj-lt"/>
              <a:buAutoNum type="arabicPeriod" startAt="32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Vulnerabilità:</a:t>
            </a:r>
          </a:p>
          <a:p>
            <a:pPr marL="228600" indent="-228600">
              <a:buFont typeface="+mj-lt"/>
              <a:buAutoNum type="arabicPeriod" startAt="32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 gli errori presenti in programmi software che possono essere sfruttati dagli hacker per effettuare azioni malevole. </a:t>
            </a:r>
          </a:p>
          <a:p>
            <a:pPr marL="228600" indent="-228600">
              <a:buFont typeface="+mj-lt"/>
              <a:buAutoNum type="arabicPeriod" startAt="32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di vulnerabilità:</a:t>
            </a:r>
          </a:p>
          <a:p>
            <a:pPr marL="228600" indent="-228600">
              <a:buFont typeface="+mj-lt"/>
              <a:buAutoNum type="arabicPeriod" startAt="32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 le attività attraverso la quale si identificano e quantificano, le vulnerabilità in un sistema.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472309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Proponiamo ora delle regole per la sicurezza internet per la famiglia, infatti </a:t>
            </a:r>
            <a:r>
              <a:rPr lang="it-IT" dirty="0" smtClean="0"/>
              <a:t>sensibilizzare </a:t>
            </a:r>
            <a:r>
              <a:rPr lang="it-IT" dirty="0"/>
              <a:t>i propri familiari a quelli che possono essere i pericoli online ci permette di limitare l’esposizione dei nostri device alle più comuni minacce in rete.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La posizione del computer: una scelta strategica.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Se si hanno dei figli, è consigliabile installare il PC in una zona della casa che permetta di controllare continuamente che attività vi si svolgono.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Fondamentale è installare un software di protezione progettato per tutelare i bambini online.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Porre dei limiti.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Fissare dei limiti insieme ai propri figli riguardo le tipologie di siti web, forum e chat che si possono visitare.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Stabilire in modo condiviso le regole d‘uso del PC, tra cui: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non usare nomi utente che rivelano la vera identità personale;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non rivelare le proprie password;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non divulgare informazioni sulla propria identità personale;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non pubblicare fotografie sconvenienti o che rivelino l’identità personale;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non condividere informazioni con estranei conosciuti online e non incontrarli mai di persona;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non aprire allegati o cliccare su link provenienti da sconosciuti.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956205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AUDIO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it-IT" dirty="0"/>
              <a:t>Specificare un codice di condotta: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it-IT" dirty="0"/>
              <a:t>stabilire con tutta la famiglia cosa si intende per un comportamento corretto online. 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it-IT" dirty="0"/>
              <a:t> Utilizzare un software di protezione: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it-IT" dirty="0"/>
              <a:t> proteggere il PC con un software capace di bloccare virus, hacker e spyware e di filtrare i contenuti offensivi. 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it-IT" dirty="0"/>
              <a:t> Utilizzare le funzioni di parental control: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it-IT" dirty="0"/>
              <a:t> conoscere il funzionamento del parental control aiuta a difendere i minori da contenuti impropri. 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it-IT" dirty="0"/>
              <a:t>Insegnare ai familiari che dietro un amico online potrebbe celarsi un estraneo: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it-IT" dirty="0"/>
              <a:t>fingere  di essere qualcun altro è molto facile online. 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it-IT" dirty="0"/>
              <a:t>È importante, in oltre, verificare che sul profilo social dei propri figli vi siano pubblicati contenuti appropriati.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868977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AUDIO</a:t>
            </a:r>
          </a:p>
          <a:p>
            <a:pPr marL="228600" indent="-228600">
              <a:buFont typeface="+mj-lt"/>
              <a:buAutoNum type="arabicPeriod" startAt="17"/>
            </a:pPr>
            <a:r>
              <a:rPr lang="it-IT" dirty="0"/>
              <a:t>Creare password complesse:</a:t>
            </a:r>
          </a:p>
          <a:p>
            <a:pPr marL="228600" indent="-228600">
              <a:buFont typeface="+mj-lt"/>
              <a:buAutoNum type="arabicPeriod" startAt="17"/>
            </a:pPr>
            <a:r>
              <a:rPr lang="it-IT" dirty="0"/>
              <a:t>usare password da almeno otto caratteri che comprendano combinazioni di lettere, numeri e simboli e cambiarle regolarmente.</a:t>
            </a:r>
          </a:p>
          <a:p>
            <a:pPr marL="228600" indent="-228600">
              <a:buFont typeface="+mj-lt"/>
              <a:buAutoNum type="arabicPeriod" startAt="17"/>
            </a:pPr>
            <a:r>
              <a:rPr lang="it-IT" dirty="0" err="1"/>
              <a:t>Veriﬁcare</a:t>
            </a:r>
            <a:r>
              <a:rPr lang="it-IT" dirty="0"/>
              <a:t> il software di protezione installato:</a:t>
            </a:r>
          </a:p>
          <a:p>
            <a:pPr marL="228600" indent="-228600">
              <a:buFont typeface="+mj-lt"/>
              <a:buAutoNum type="arabicPeriod" startAt="17"/>
            </a:pPr>
            <a:r>
              <a:rPr lang="it-IT" dirty="0"/>
              <a:t>verificare che il computer sia protetto grazie da almeno tre protezioni fondamentali: software antivirus, antispyware e un firewall devono sempre essere attivi sul nostro PC, meglio se potenziate da funzioni </a:t>
            </a:r>
            <a:r>
              <a:rPr lang="it-IT" dirty="0" err="1"/>
              <a:t>antiphishing</a:t>
            </a:r>
            <a:r>
              <a:rPr lang="it-IT" dirty="0"/>
              <a:t> e da un software di parental control. </a:t>
            </a:r>
          </a:p>
          <a:p>
            <a:pPr marL="228600" indent="-228600">
              <a:buFont typeface="+mj-lt"/>
              <a:buAutoNum type="arabicPeriod" startAt="17"/>
            </a:pPr>
            <a:r>
              <a:rPr lang="it-IT" dirty="0"/>
              <a:t>Essere sempre aggiornati:</a:t>
            </a:r>
          </a:p>
          <a:p>
            <a:pPr marL="228600" indent="-228600">
              <a:buFont typeface="+mj-lt"/>
              <a:buAutoNum type="arabicPeriod" startAt="17"/>
            </a:pPr>
            <a:r>
              <a:rPr lang="it-IT" dirty="0"/>
              <a:t> conoscere l’evoluzione delle minacce online, consente una protezione più efficace.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57607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AUDIO: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Bene, andiamo a fare il punto con il nostro esperto. Clicca sulle domande e scopri le risposte.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695344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AUDIO:</a:t>
            </a:r>
          </a:p>
          <a:p>
            <a:r>
              <a:rPr lang="en-US" dirty="0"/>
              <a:t>Ora</a:t>
            </a:r>
            <a:r>
              <a:rPr lang="en-US" baseline="0" dirty="0"/>
              <a:t> </a:t>
            </a:r>
            <a:r>
              <a:rPr lang="en-US" baseline="0" dirty="0" err="1"/>
              <a:t>fermati</a:t>
            </a:r>
            <a:r>
              <a:rPr lang="en-US" baseline="0" dirty="0"/>
              <a:t> un secondo e </a:t>
            </a:r>
            <a:r>
              <a:rPr lang="en-US" baseline="0" dirty="0" err="1"/>
              <a:t>prova</a:t>
            </a:r>
            <a:r>
              <a:rPr lang="en-US" baseline="0" dirty="0"/>
              <a:t> a </a:t>
            </a:r>
            <a:r>
              <a:rPr lang="en-US" baseline="0" dirty="0" err="1"/>
              <a:t>rispondere</a:t>
            </a:r>
            <a:r>
              <a:rPr lang="en-US" baseline="0" dirty="0"/>
              <a:t>!</a:t>
            </a:r>
          </a:p>
          <a:p>
            <a:endParaRPr lang="en-US" baseline="0" dirty="0"/>
          </a:p>
          <a:p>
            <a:r>
              <a:rPr lang="en-US" baseline="0" dirty="0"/>
              <a:t>Feedback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Esatto</a:t>
            </a:r>
            <a:r>
              <a:rPr lang="en-US" baseline="0" dirty="0"/>
              <a:t>/Non </a:t>
            </a:r>
            <a:r>
              <a:rPr lang="en-US" baseline="0" dirty="0" err="1"/>
              <a:t>esatto</a:t>
            </a:r>
            <a:r>
              <a:rPr lang="en-US" baseline="0" dirty="0"/>
              <a:t>! </a:t>
            </a:r>
            <a:r>
              <a:rPr lang="it-IT" sz="1200" b="0" baseline="0" dirty="0"/>
              <a:t>Un ransomware è un malware che blocca l’accesso ai dati o al dispositivo che infetta richiedendo un riscatto economico per sbloccarlo.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2937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it-IT" dirty="0"/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In </a:t>
            </a:r>
            <a:r>
              <a:rPr lang="it-IT" dirty="0" smtClean="0"/>
              <a:t>Italia, </a:t>
            </a:r>
            <a:r>
              <a:rPr lang="it-IT" dirty="0"/>
              <a:t>a differenza di molti altri paesi si registra un forte ritardo in materia di politica digitale, crescita e sicurezza,</a:t>
            </a:r>
          </a:p>
          <a:p>
            <a:pPr marL="228600" indent="-228600">
              <a:buFont typeface="+mj-lt"/>
              <a:buAutoNum type="arabicPeriod"/>
            </a:pPr>
            <a:r>
              <a:rPr lang="it-IT" u="none" dirty="0">
                <a:solidFill>
                  <a:srgbClr val="FF0000"/>
                </a:solidFill>
              </a:rPr>
              <a:t>ma recentemente sono stati compiuti importanti passi avanti per implementare una strategia nazionale su questi temi.</a:t>
            </a:r>
          </a:p>
          <a:p>
            <a:pPr marL="228600" indent="-228600">
              <a:buFont typeface="+mj-lt"/>
              <a:buAutoNum type="arabicPeriod"/>
            </a:pPr>
            <a:r>
              <a:rPr lang="it-IT" u="none" dirty="0">
                <a:solidFill>
                  <a:srgbClr val="FF0000"/>
                </a:solidFill>
              </a:rPr>
              <a:t>Promuovere, inizialmente a livello terminologico, la comprensione e la gestione delle tematiche di sicurezza informatica, è un primo passo,</a:t>
            </a:r>
          </a:p>
          <a:p>
            <a:pPr marL="228600" indent="-228600">
              <a:buFont typeface="+mj-lt"/>
              <a:buAutoNum type="arabicPeriod"/>
            </a:pPr>
            <a:r>
              <a:rPr lang="it-IT" u="none" dirty="0">
                <a:solidFill>
                  <a:srgbClr val="FF0000"/>
                </a:solidFill>
              </a:rPr>
              <a:t>che va fatto, in primis, all’interno delle nostre abitazioni.</a:t>
            </a:r>
          </a:p>
          <a:p>
            <a:pPr marL="0" indent="0">
              <a:buFont typeface="+mj-lt"/>
              <a:buNone/>
            </a:pPr>
            <a:r>
              <a:rPr lang="it-IT" dirty="0"/>
              <a:t>Fai clic sulle foto per scoprire gli argomenti che andremo a trattare nelle prossime pagine!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55849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In Italia, nel mondo imprenditoriale e in quello della politica, la presa di coscienza dell’importanza della cyber security è quasi completamente inesistente.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Politica digitale,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crescita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e sicurezza sono facce della stessa medaglia,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in quanto una strategia digitale competitiva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deve comprendere una security caratterizzata dai più elevati standard.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Ulteriore elemento di debolezza italiano, è rappresentato dal processo di digitalizzazione della Pubblica Amministrazione che in teoria potrebbe rappresentare uno straordinario volano di crescita per il Paese.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Nonostante alcuni progressi, le stesse forniture pubbliche di servizi digitali non hanno a monte un piano di riorganizzazione della Pubblica Amministrazione capace di sfruttare in modo </a:t>
            </a:r>
            <a:r>
              <a:rPr lang="it-IT" dirty="0" smtClean="0"/>
              <a:t>efficiente </a:t>
            </a:r>
            <a:r>
              <a:rPr lang="it-IT" dirty="0"/>
              <a:t>la gamma di soluzioni offerte dalla rivoluzione digitale.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L’ambiguità normativa e gestionale che ha contraddistinto il ruolo e le attività dell’Agenzia per l’Italia Digitale è un esempio delle </a:t>
            </a:r>
            <a:r>
              <a:rPr lang="it-IT" dirty="0" smtClean="0"/>
              <a:t>difficoltà </a:t>
            </a:r>
            <a:r>
              <a:rPr lang="it-IT" dirty="0"/>
              <a:t>esistenti.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035737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AUDIO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it-IT" dirty="0"/>
              <a:t>Eppure, non sarebbe </a:t>
            </a:r>
            <a:r>
              <a:rPr lang="it-IT" dirty="0" err="1"/>
              <a:t>difﬁcile</a:t>
            </a:r>
            <a:r>
              <a:rPr lang="it-IT" dirty="0"/>
              <a:t> delineare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it-IT" dirty="0"/>
              <a:t>una politica governativa,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it-IT" dirty="0"/>
              <a:t>investimenti pubblici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it-IT" dirty="0"/>
              <a:t>e una legislazione all’altezza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it-IT" dirty="0"/>
              <a:t>delle nuove </a:t>
            </a:r>
            <a:r>
              <a:rPr lang="it-IT" dirty="0" err="1"/>
              <a:t>sﬁde</a:t>
            </a:r>
            <a:r>
              <a:rPr lang="it-IT" dirty="0"/>
              <a:t>.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it-IT" dirty="0"/>
              <a:t>La rivoluzione prodotta dallo spazio digitale pone </a:t>
            </a:r>
            <a:r>
              <a:rPr lang="it-IT" dirty="0" smtClean="0"/>
              <a:t>obiettivi</a:t>
            </a:r>
            <a:endParaRPr lang="it-IT" dirty="0"/>
          </a:p>
          <a:p>
            <a:pPr marL="228600" indent="-228600">
              <a:buFont typeface="+mj-lt"/>
              <a:buAutoNum type="arabicPeriod" startAt="10"/>
            </a:pPr>
            <a:r>
              <a:rPr lang="it-IT" dirty="0"/>
              <a:t>su cui in Italia si registra un grave ritardo culturale e politico.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Scarsa appare anche la partecipazione delle università </a:t>
            </a:r>
            <a:r>
              <a:rPr lang="it-IT" dirty="0" smtClean="0"/>
              <a:t>e </a:t>
            </a:r>
            <a:r>
              <a:rPr lang="it-IT" dirty="0"/>
              <a:t>delle imprese nazionali ai grandi appuntamenti internazionali sulla </a:t>
            </a:r>
            <a:r>
              <a:rPr lang="it-IT" dirty="0" err="1"/>
              <a:t>governance</a:t>
            </a:r>
            <a:r>
              <a:rPr lang="it-IT" dirty="0"/>
              <a:t> e sul futuro di Internet e del cyberspace.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81177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In Italia, la molteplicità delle autorità politiche è in palese contrasto con la natura stessa della rivoluzione digitale.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Questa, infatti, per essere </a:t>
            </a:r>
            <a:r>
              <a:rPr lang="it-IT" dirty="0" err="1"/>
              <a:t>efﬁcace</a:t>
            </a:r>
            <a:r>
              <a:rPr lang="it-IT" dirty="0"/>
              <a:t>, richiede di rompere i compartimenti stagni del potere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e impone una visione che consenta di agire con velocità,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con una catena di comando chiara e secondo una logica modulare coerente con una visione a lungo termine dell’intero sistema Paese.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Oggi siamo di fronte a una nuova e gigantesca “rivoluzione industriale” che ha </a:t>
            </a:r>
            <a:r>
              <a:rPr lang="it-IT" dirty="0" err="1"/>
              <a:t>riﬂessi</a:t>
            </a:r>
            <a:r>
              <a:rPr lang="it-IT" dirty="0"/>
              <a:t> dirompenti sulla vita di tutte le imprese, delle pubbliche amministrazioni e di ogni singolo cittadino.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L’attuale crisi economica, oltre ad essere un effetto della crisi </a:t>
            </a:r>
            <a:r>
              <a:rPr lang="it-IT" dirty="0" err="1"/>
              <a:t>ﬁnanziaria</a:t>
            </a:r>
            <a:r>
              <a:rPr lang="it-IT" dirty="0"/>
              <a:t>, è dovuta a un cambiamento sistemico dove i modelli organizzativi aziendali, i prodotti, le metodologie di produzione stanno cambiando rapidamente, spazzando via alcune categorie di lavori e creandone di nuovi.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Di conseguenza, sul piano economico vinceranno i paesi più avanzati sul piano digitale e più aperti all’innovazione.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Per queste ragioni è necessario dotare l’Italia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di una strategia digitale ben </a:t>
            </a:r>
            <a:r>
              <a:rPr lang="it-IT" dirty="0" err="1"/>
              <a:t>deﬁnita</a:t>
            </a:r>
            <a:r>
              <a:rPr lang="it-IT" dirty="0"/>
              <a:t>, di una struttura di </a:t>
            </a:r>
            <a:r>
              <a:rPr lang="it-IT" dirty="0" err="1"/>
              <a:t>governance</a:t>
            </a:r>
            <a:r>
              <a:rPr lang="it-IT" dirty="0"/>
              <a:t> e di una capacità organizzativa all’altezza delle </a:t>
            </a:r>
            <a:r>
              <a:rPr lang="it-IT" dirty="0" err="1"/>
              <a:t>sﬁde</a:t>
            </a:r>
            <a:r>
              <a:rPr lang="it-IT" dirty="0"/>
              <a:t> della rivoluzione digitale.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0853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tema della cyber security e della sua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dibattuto nel nostro paese sin dai primi anni 2000, ma solo di recente sono stati registrati importanti passi in avanti nell’individuazione di una road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l’implementazione di una strategia nazionale.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 il 2012 e il 2013, infatti, venne completato il quadro degli interventi di natura strategica nazionale a tutela delle Infrastrutture Critiche, con riguardo alla protezione cibernetica e alla sicurezza informatica nazionale.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Dopo la Legge n. 133 del 7 agosto 2012,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 attribuisce al comparto intelligence nuove 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speciﬁche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competenze in materia di protezione cibernetica e sicurezza informatica,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dopo il decreto Legge del 18 ottobre 2012, n.179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“Ulteriori misure urgenti per la crescita del Paese”, provvedimento Crescita 2.0, che nasce con l’obiettivo di dare attuazione all’implementazione della Agenda Digitale,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venne emanato il decreto del presidente del Consiglio dei ministri del 24 gennaio 2013 che getta le basi per la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deﬁnizione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della strategia nazionale.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Tale decreto </a:t>
            </a:r>
            <a:r>
              <a:rPr 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 tre 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diversi livelli di intervento: indirizzo politico e coordinamento strategico,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supporto e raccordo tra gli enti competenti,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gestione della crisi.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1854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Il decreto del presidente del Consiglio dei ministri del 24 gennaio 2013 in particolare prevede che: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A. Il Presidente del Consiglio dei Ministri: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adotti il Quadro Strategico Nazionale per la Sicurezza dello Spazio Cibernetico;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adotti il Piano nazionale per la protezione cibernetica e la sicurezza informatica nazionale;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emani le direttive e ogni atto d’indirizzo necessari per l’attuazione del Piano; impartisce (sentito il Comitato interministeriale per la sicurezza della Repubblica) le direttive al Dipartimento delle informazioni per la sicurezza e alle Agenzie.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282187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AUDIO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it-IT" dirty="0"/>
              <a:t>B. Si assegnino al Comitato Interministeriale per la Sicurezza della Repubblica le seguenti attività: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it-IT" dirty="0"/>
              <a:t>esercizio dell’alta sorveglianza sull’attuazione del Piano nazionale per la sicurezza dello spazio cibernetico;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it-IT" dirty="0"/>
              <a:t>approvazione delle linee di indirizzo per favorire l’</a:t>
            </a:r>
            <a:r>
              <a:rPr lang="it-IT" dirty="0" err="1"/>
              <a:t>efﬁcace</a:t>
            </a:r>
            <a:r>
              <a:rPr lang="it-IT" dirty="0"/>
              <a:t> collaborazione tra i soggetti istituzionali e gli operatori privati interessati alla sicurezza cibernetica, per la condivisione delle informazioni e per l’adozione di best </a:t>
            </a:r>
            <a:r>
              <a:rPr lang="it-IT" dirty="0" err="1"/>
              <a:t>pratices</a:t>
            </a:r>
            <a:r>
              <a:rPr lang="it-IT" dirty="0"/>
              <a:t> e di misure rivolte all’obiettivo della sicurezza cibernetica;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it-IT" dirty="0"/>
              <a:t>elaborazione degli indirizzi generali e gli obiettivi fondamentali in materia di protezione cibernetica e di sicurezza informatica nazionali da perseguire nel quadro della politica dell’informazione per la sicurezza da parte degli organismi di informazione per la sicurezza, ciascuno per i </a:t>
            </a:r>
            <a:r>
              <a:rPr lang="it-IT" dirty="0" err="1"/>
              <a:t>proﬁli</a:t>
            </a:r>
            <a:r>
              <a:rPr lang="it-IT" dirty="0"/>
              <a:t> di rispettiva competenza;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it-IT" dirty="0"/>
              <a:t>promozione dell’adozione delle iniziative necessarie per assicurare, in forma coordinata, la piena partecipazione dell’Italia ai diversi consessi di cooperazione internazionale, al </a:t>
            </a:r>
            <a:r>
              <a:rPr lang="it-IT" dirty="0" err="1"/>
              <a:t>ﬁne</a:t>
            </a:r>
            <a:r>
              <a:rPr lang="it-IT" dirty="0"/>
              <a:t> della </a:t>
            </a:r>
            <a:r>
              <a:rPr lang="it-IT" dirty="0" err="1"/>
              <a:t>deﬁnizione</a:t>
            </a:r>
            <a:r>
              <a:rPr lang="it-IT" dirty="0"/>
              <a:t> e adozione di politiche e strategie comuni di prevenzione e risposta;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12619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AUDIO</a:t>
            </a:r>
          </a:p>
          <a:p>
            <a:pPr marL="228600" indent="-228600">
              <a:buFont typeface="+mj-lt"/>
              <a:buAutoNum type="arabicPeriod" startAt="11"/>
            </a:pPr>
            <a:r>
              <a:rPr lang="it-IT" dirty="0"/>
              <a:t>formulazione delle proposte di intervento normativo e organizzativo ritenute necessarie al </a:t>
            </a:r>
            <a:r>
              <a:rPr lang="it-IT" dirty="0" err="1"/>
              <a:t>ﬁne</a:t>
            </a:r>
            <a:r>
              <a:rPr lang="it-IT" dirty="0"/>
              <a:t> del potenziamento delle misure di prevenzione e di risposta alla minaccia cibernetica e quelle per la gestione delle crisi;</a:t>
            </a:r>
          </a:p>
          <a:p>
            <a:pPr marL="228600" indent="-228600">
              <a:buFont typeface="+mj-lt"/>
              <a:buAutoNum type="arabicPeriod" startAt="11"/>
            </a:pPr>
            <a:r>
              <a:rPr lang="it-IT" dirty="0"/>
              <a:t>partecipazione, con funzioni di consulenza e di proposta, alle determinazioni del Presidente, in caso di crisi. </a:t>
            </a:r>
          </a:p>
          <a:p>
            <a:pPr marL="228600" indent="-228600">
              <a:buFont typeface="+mj-lt"/>
              <a:buAutoNum type="arabicPeriod" startAt="11"/>
            </a:pPr>
            <a:r>
              <a:rPr lang="it-IT" dirty="0"/>
              <a:t>C. Si rinforzi il ruolo del Dipartimento delle informazioni per la sicurezza, che coordina le agenzie di intelligence per incrementare il livello di cyber security.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5981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18/12/2018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49250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18/12/2018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02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18/12/2018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2393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18/12/2018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8046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18/12/2018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95425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18/12/2018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8894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18/12/2018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97429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18/12/2018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33586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18/12/2018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923187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xmlns="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xmlns="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19">
            <a:extLst>
              <a:ext uri="{FF2B5EF4-FFF2-40B4-BE49-F238E27FC236}">
                <a16:creationId xmlns:a16="http://schemas.microsoft.com/office/drawing/2014/main" xmlns="" id="{79385AC6-A2B3-4021-BD72-791421DCEE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21711" y="1037950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xmlns="" id="{7C39B2CD-E6BE-4DE1-A886-9DD76ED17A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flipH="1">
            <a:off x="729554" y="1037950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0" name="Segnaposto testo 19">
            <a:extLst>
              <a:ext uri="{FF2B5EF4-FFF2-40B4-BE49-F238E27FC236}">
                <a16:creationId xmlns:a16="http://schemas.microsoft.com/office/drawing/2014/main" xmlns="" id="{45FECD9B-6A25-43FA-B234-0E05658BE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6014" y="1122974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Segnaposto immagine 3">
            <a:extLst>
              <a:ext uri="{FF2B5EF4-FFF2-40B4-BE49-F238E27FC236}">
                <a16:creationId xmlns:a16="http://schemas.microsoft.com/office/drawing/2014/main" xmlns="" id="{B9356514-9BD6-4AE4-B724-EC87B101CBD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6483857" y="1122974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2" name="Segnaposto testo 19">
            <a:extLst>
              <a:ext uri="{FF2B5EF4-FFF2-40B4-BE49-F238E27FC236}">
                <a16:creationId xmlns:a16="http://schemas.microsoft.com/office/drawing/2014/main" xmlns="" id="{74325C9B-CA40-4187-ADB7-2FC431A0EC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21711" y="3776157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3" name="Segnaposto immagine 3">
            <a:extLst>
              <a:ext uri="{FF2B5EF4-FFF2-40B4-BE49-F238E27FC236}">
                <a16:creationId xmlns:a16="http://schemas.microsoft.com/office/drawing/2014/main" xmlns="" id="{8035426F-B3E7-4F22-9B5D-78A44BEA9F2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flipH="1">
            <a:off x="729554" y="3776157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4" name="Segnaposto testo 19">
            <a:extLst>
              <a:ext uri="{FF2B5EF4-FFF2-40B4-BE49-F238E27FC236}">
                <a16:creationId xmlns:a16="http://schemas.microsoft.com/office/drawing/2014/main" xmlns="" id="{9CE9ED9C-25DF-4671-A836-0F1AC0EBEF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76014" y="3861181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5" name="Segnaposto immagine 3">
            <a:extLst>
              <a:ext uri="{FF2B5EF4-FFF2-40B4-BE49-F238E27FC236}">
                <a16:creationId xmlns:a16="http://schemas.microsoft.com/office/drawing/2014/main" xmlns="" id="{0AD52653-42A4-424F-B1D4-E8CC7B0BB4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 flipH="1">
            <a:off x="6483857" y="3861181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776602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xmlns="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xmlns="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xmlns="" id="{5992486F-1F4F-4134-B0D9-303A27565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436" y="861754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" name="Segnaposto testo 19">
            <a:extLst>
              <a:ext uri="{FF2B5EF4-FFF2-40B4-BE49-F238E27FC236}">
                <a16:creationId xmlns:a16="http://schemas.microsoft.com/office/drawing/2014/main" xmlns="" id="{5114F84A-C927-40DB-9548-17B831BA8D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436" y="4091940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xmlns="" id="{9605B206-8EC2-4B2F-B166-FCD009CD862E}"/>
              </a:ext>
            </a:extLst>
          </p:cNvPr>
          <p:cNvCxnSpPr>
            <a:cxnSpLocks/>
          </p:cNvCxnSpPr>
          <p:nvPr userDrawn="1"/>
        </p:nvCxnSpPr>
        <p:spPr>
          <a:xfrm>
            <a:off x="0" y="3536779"/>
            <a:ext cx="1202851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immagine 7">
            <a:extLst>
              <a:ext uri="{FF2B5EF4-FFF2-40B4-BE49-F238E27FC236}">
                <a16:creationId xmlns:a16="http://schemas.microsoft.com/office/drawing/2014/main" xmlns="" id="{106FAF5C-F3E2-439D-A23C-A25ACDAC9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560" y="573580"/>
            <a:ext cx="4599709" cy="6126480"/>
          </a:xfrm>
          <a:prstGeom prst="flowChartDelay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51747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18/12/2018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07053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18/12/2018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77631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18/12/2018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20320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18/12/2018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7246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18/12/2018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0250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18/12/2018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569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18/12/2018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642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18/12/2018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4946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A67048-8DE2-40E6-8AFC-3B04CF619662}" type="datetimeFigureOut">
              <a:rPr lang="it-IT" smtClean="0"/>
              <a:pPr/>
              <a:t>18/12/2018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920648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66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hyperlink" Target="https://pixabay.com/it/puzzle-condividi-3d-attivit&#224;-1721464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pixabay.com/it/tecnologia-bordo-traccia-digitale-3783011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pixabay.com/it/tecnologia-bordo-traccia-digitale-3783011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hyperlink" Target="https://pixabay.com/it/casa-chiavi-chiave-la-porta-1407562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it/pegni-figure-di-scacchi-colorato-3467512/" TargetMode="External"/><Relationship Id="rId3" Type="http://schemas.openxmlformats.org/officeDocument/2006/relationships/image" Target="../media/image8.jpeg"/><Relationship Id="rId7" Type="http://schemas.openxmlformats.org/officeDocument/2006/relationships/hyperlink" Target="https://pixabay.com/it/debolezza-martello-cotta-uovo-31440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jpeg"/><Relationship Id="rId7" Type="http://schemas.openxmlformats.org/officeDocument/2006/relationships/hyperlink" Target="https://pixabay.com/it/castello-lucchetto-spegnere-a-378353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pixabay.com/it/trasformazione-digitale-3746922/" TargetMode="External"/><Relationship Id="rId5" Type="http://schemas.openxmlformats.org/officeDocument/2006/relationships/hyperlink" Target="https://pixabay.com/it/globo-terra-mondo-globalizzazione-65837/" TargetMode="Externa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pixabay.com/it/trasformazione-digitale-3746922/" TargetMode="External"/><Relationship Id="rId5" Type="http://schemas.openxmlformats.org/officeDocument/2006/relationships/hyperlink" Target="https://pixabay.com/it/globo-terra-mondo-globalizzazione-65837/" TargetMode="Externa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jpeg"/><Relationship Id="rId7" Type="http://schemas.openxmlformats.org/officeDocument/2006/relationships/hyperlink" Target="https://pixabay.com/it/italia-silhouette-italia-silhouette-1299168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pixabay.com/it/terra-planet-continenti-luce-pera-2581631/" TargetMode="External"/><Relationship Id="rId5" Type="http://schemas.openxmlformats.org/officeDocument/2006/relationships/hyperlink" Target="https://pixabay.com/it/idea-innovazione-fantasia-2123972/" TargetMode="External"/><Relationship Id="rId4" Type="http://schemas.openxmlformats.org/officeDocument/2006/relationships/image" Target="../media/image17.jpe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pixabay.com/it/desktop-colore-carta-societ&#224;-3207592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hyperlink" Target="https://pixabay.com/it/martelletto-asta-legge-martello-2492011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hyperlink" Target="https://pixabay.com/it/martelletto-asta-legge-martello-2492011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hyperlink" Target="https://pixabay.com/it/martelletto-asta-legge-martello-249201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26B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xmlns="" id="{AA09878D-EC7C-404B-8CA7-1AC66D79BF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32907" y="6093524"/>
            <a:ext cx="526185" cy="526185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EE6EAE5D-D554-4C29-BFCC-8FB07C1A4B42}"/>
              </a:ext>
            </a:extLst>
          </p:cNvPr>
          <p:cNvSpPr/>
          <p:nvPr/>
        </p:nvSpPr>
        <p:spPr>
          <a:xfrm>
            <a:off x="0" y="1605280"/>
            <a:ext cx="12192000" cy="39014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xmlns="" id="{A0E21B82-D5FE-4693-A1B5-F7CAB16976A4}"/>
              </a:ext>
            </a:extLst>
          </p:cNvPr>
          <p:cNvSpPr/>
          <p:nvPr/>
        </p:nvSpPr>
        <p:spPr>
          <a:xfrm>
            <a:off x="0" y="1605280"/>
            <a:ext cx="12192000" cy="21285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itardo 7">
            <a:extLst>
              <a:ext uri="{FF2B5EF4-FFF2-40B4-BE49-F238E27FC236}">
                <a16:creationId xmlns:a16="http://schemas.microsoft.com/office/drawing/2014/main" xmlns="" id="{B7123CEB-155E-4C7B-8A86-118048044F1A}"/>
              </a:ext>
            </a:extLst>
          </p:cNvPr>
          <p:cNvSpPr/>
          <p:nvPr/>
        </p:nvSpPr>
        <p:spPr>
          <a:xfrm rot="5400000">
            <a:off x="2695824" y="-1708951"/>
            <a:ext cx="2743201" cy="11688141"/>
          </a:xfrm>
          <a:prstGeom prst="flowChartDelay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3200" b="1" dirty="0">
                <a:solidFill>
                  <a:schemeClr val="tx1"/>
                </a:solidFill>
                <a:latin typeface="Articulate Light" panose="02000503040000020004" pitchFamily="2" charset="0"/>
              </a:rPr>
              <a:t>PROTEGGERE LA PRIVACY «ONLINE»</a:t>
            </a:r>
            <a:endParaRPr lang="it-IT" sz="3600" b="1" dirty="0">
              <a:solidFill>
                <a:srgbClr val="6E84A2"/>
              </a:solidFill>
              <a:latin typeface="Articulate Light" panose="02000503040000020004" pitchFamily="2" charset="0"/>
            </a:endParaRPr>
          </a:p>
          <a:p>
            <a:pPr algn="ctr"/>
            <a:endParaRPr lang="it-IT" sz="3600" b="1" dirty="0">
              <a:solidFill>
                <a:schemeClr val="tx1"/>
              </a:solidFill>
              <a:latin typeface="Articulate Light" panose="02000503040000020004" pitchFamily="2" charset="0"/>
            </a:endParaRPr>
          </a:p>
          <a:p>
            <a:pPr algn="ctr"/>
            <a:r>
              <a:rPr lang="it-IT" sz="3200" b="1" dirty="0">
                <a:solidFill>
                  <a:schemeClr val="tx1"/>
                </a:solidFill>
                <a:latin typeface="Articulate Light" panose="02000503040000020004" pitchFamily="2" charset="0"/>
              </a:rPr>
              <a:t>Politica digitale e sicurezza</a:t>
            </a:r>
          </a:p>
          <a:p>
            <a:pPr algn="ctr"/>
            <a:r>
              <a:rPr lang="it-IT" sz="3200" b="1" dirty="0">
                <a:solidFill>
                  <a:schemeClr val="tx1"/>
                </a:solidFill>
                <a:latin typeface="Articulate Light" panose="02000503040000020004" pitchFamily="2" charset="0"/>
              </a:rPr>
              <a:t> informatica in Italia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xmlns="" id="{9AC420FA-A18E-4CB2-BAB3-A63E3EC1ED91}"/>
              </a:ext>
            </a:extLst>
          </p:cNvPr>
          <p:cNvCxnSpPr/>
          <p:nvPr/>
        </p:nvCxnSpPr>
        <p:spPr>
          <a:xfrm>
            <a:off x="0" y="3733800"/>
            <a:ext cx="7772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23974546-CBAC-4664-9B03-882C9DC135E3}"/>
              </a:ext>
            </a:extLst>
          </p:cNvPr>
          <p:cNvCxnSpPr>
            <a:cxnSpLocks/>
          </p:cNvCxnSpPr>
          <p:nvPr/>
        </p:nvCxnSpPr>
        <p:spPr>
          <a:xfrm>
            <a:off x="11559396" y="3733800"/>
            <a:ext cx="632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magine correlata">
            <a:extLst>
              <a:ext uri="{FF2B5EF4-FFF2-40B4-BE49-F238E27FC236}">
                <a16:creationId xmlns:a16="http://schemas.microsoft.com/office/drawing/2014/main" xmlns="" id="{A110899D-6780-4A07-9D82-37643AA28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01774"/>
            <a:ext cx="4331898" cy="381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7333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aborazione 13">
            <a:extLst>
              <a:ext uri="{FF2B5EF4-FFF2-40B4-BE49-F238E27FC236}">
                <a16:creationId xmlns:a16="http://schemas.microsoft.com/office/drawing/2014/main" xmlns="" id="{D196522F-FD5B-4D98-8E11-918D3F154707}"/>
              </a:ext>
            </a:extLst>
          </p:cNvPr>
          <p:cNvSpPr/>
          <p:nvPr/>
        </p:nvSpPr>
        <p:spPr>
          <a:xfrm>
            <a:off x="-1" y="482949"/>
            <a:ext cx="8212347" cy="348520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6</a:t>
            </a: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Road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map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per l’implementazione di una strategia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nazionale 3/3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" name="Documento 12">
            <a:extLst>
              <a:ext uri="{FF2B5EF4-FFF2-40B4-BE49-F238E27FC236}">
                <a16:creationId xmlns:a16="http://schemas.microsoft.com/office/drawing/2014/main" xmlns="" id="{E9347E24-CD42-4187-AF4B-B26BC004BD7E}"/>
              </a:ext>
            </a:extLst>
          </p:cNvPr>
          <p:cNvSpPr>
            <a:spLocks noChangeAspect="1"/>
          </p:cNvSpPr>
          <p:nvPr/>
        </p:nvSpPr>
        <p:spPr>
          <a:xfrm rot="5400000">
            <a:off x="6776509" y="1442515"/>
            <a:ext cx="6381753" cy="4449228"/>
          </a:xfrm>
          <a:prstGeom prst="flowChartDocument">
            <a:avLst/>
          </a:prstGeom>
          <a:blipFill dpi="0" rotWithShape="0">
            <a:blip r:embed="rId3" cstate="print">
              <a:alphaModFix amt="99000"/>
            </a:blip>
            <a:srcRect/>
            <a:stretch>
              <a:fillRect l="-25131" r="-238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xmlns="" id="{C94D14C3-13BF-46FA-9185-9FA752F1964E}"/>
              </a:ext>
            </a:extLst>
          </p:cNvPr>
          <p:cNvSpPr/>
          <p:nvPr/>
        </p:nvSpPr>
        <p:spPr>
          <a:xfrm>
            <a:off x="-3036276" y="0"/>
            <a:ext cx="2945460" cy="3954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Img1: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  <a:hlinkClick r:id="rId4"/>
              </a:rPr>
              <a:t>https://pixabay.com/it/puzzle-condividi-3d-attività-1721464/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Evidenziare/far lampeggiare i contenuti della figura in </a:t>
            </a:r>
            <a:r>
              <a:rPr lang="it-IT" dirty="0" err="1">
                <a:latin typeface="Gisha" panose="020B0502040204020203" pitchFamily="34" charset="-79"/>
                <a:cs typeface="Gisha" panose="020B0502040204020203" pitchFamily="34" charset="-79"/>
              </a:rPr>
              <a:t>sincro</a:t>
            </a:r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 con audio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DE25053D-7E52-4EF9-92A4-3614233367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7130" y="781118"/>
            <a:ext cx="7829287" cy="6076878"/>
          </a:xfrm>
          <a:prstGeom prst="rect">
            <a:avLst/>
          </a:prstGeom>
        </p:spPr>
      </p:pic>
      <p:sp>
        <p:nvSpPr>
          <p:cNvPr id="36" name="Rettangolo arrotondato 55">
            <a:extLst>
              <a:ext uri="{FF2B5EF4-FFF2-40B4-BE49-F238E27FC236}">
                <a16:creationId xmlns:a16="http://schemas.microsoft.com/office/drawing/2014/main" xmlns="" id="{024F9CB5-683A-4E69-9031-8BAA90C628E8}"/>
              </a:ext>
            </a:extLst>
          </p:cNvPr>
          <p:cNvSpPr/>
          <p:nvPr/>
        </p:nvSpPr>
        <p:spPr>
          <a:xfrm>
            <a:off x="5872115" y="2066272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37" name="Rettangolo arrotondato 55">
            <a:extLst>
              <a:ext uri="{FF2B5EF4-FFF2-40B4-BE49-F238E27FC236}">
                <a16:creationId xmlns:a16="http://schemas.microsoft.com/office/drawing/2014/main" xmlns="" id="{321FCCB7-63A5-46E7-8BC2-187C5E96A477}"/>
              </a:ext>
            </a:extLst>
          </p:cNvPr>
          <p:cNvSpPr/>
          <p:nvPr/>
        </p:nvSpPr>
        <p:spPr>
          <a:xfrm>
            <a:off x="6032720" y="2572734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38" name="Rettangolo arrotondato 55">
            <a:extLst>
              <a:ext uri="{FF2B5EF4-FFF2-40B4-BE49-F238E27FC236}">
                <a16:creationId xmlns:a16="http://schemas.microsoft.com/office/drawing/2014/main" xmlns="" id="{864A181A-18B1-4892-81B0-A160CA8B115E}"/>
              </a:ext>
            </a:extLst>
          </p:cNvPr>
          <p:cNvSpPr/>
          <p:nvPr/>
        </p:nvSpPr>
        <p:spPr>
          <a:xfrm>
            <a:off x="5649251" y="4326749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39" name="Rettangolo arrotondato 55">
            <a:extLst>
              <a:ext uri="{FF2B5EF4-FFF2-40B4-BE49-F238E27FC236}">
                <a16:creationId xmlns:a16="http://schemas.microsoft.com/office/drawing/2014/main" xmlns="" id="{8C67EE73-A33D-4AEB-AA5A-C5A44A0678F0}"/>
              </a:ext>
            </a:extLst>
          </p:cNvPr>
          <p:cNvSpPr/>
          <p:nvPr/>
        </p:nvSpPr>
        <p:spPr>
          <a:xfrm>
            <a:off x="2520026" y="2226258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40" name="Rettangolo arrotondato 55">
            <a:extLst>
              <a:ext uri="{FF2B5EF4-FFF2-40B4-BE49-F238E27FC236}">
                <a16:creationId xmlns:a16="http://schemas.microsoft.com/office/drawing/2014/main" xmlns="" id="{971816D9-E33F-49C3-ABDF-277CE131AFB4}"/>
              </a:ext>
            </a:extLst>
          </p:cNvPr>
          <p:cNvSpPr/>
          <p:nvPr/>
        </p:nvSpPr>
        <p:spPr>
          <a:xfrm>
            <a:off x="3541610" y="3421021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56" name="Rettangolo arrotondato 55">
            <a:extLst>
              <a:ext uri="{FF2B5EF4-FFF2-40B4-BE49-F238E27FC236}">
                <a16:creationId xmlns:a16="http://schemas.microsoft.com/office/drawing/2014/main" xmlns="" id="{86E49CFC-F81C-48BA-B8BF-0B4CC91D3248}"/>
              </a:ext>
            </a:extLst>
          </p:cNvPr>
          <p:cNvSpPr/>
          <p:nvPr/>
        </p:nvSpPr>
        <p:spPr>
          <a:xfrm>
            <a:off x="4091653" y="4143461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57" name="Rettangolo arrotondato 55">
            <a:extLst>
              <a:ext uri="{FF2B5EF4-FFF2-40B4-BE49-F238E27FC236}">
                <a16:creationId xmlns:a16="http://schemas.microsoft.com/office/drawing/2014/main" xmlns="" id="{80DB314D-1983-4FAE-9CF6-96221FA036A4}"/>
              </a:ext>
            </a:extLst>
          </p:cNvPr>
          <p:cNvSpPr/>
          <p:nvPr/>
        </p:nvSpPr>
        <p:spPr>
          <a:xfrm>
            <a:off x="5724275" y="5398399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</a:t>
            </a:r>
          </a:p>
        </p:txBody>
      </p:sp>
      <p:sp>
        <p:nvSpPr>
          <p:cNvPr id="58" name="Rettangolo arrotondato 55">
            <a:extLst>
              <a:ext uri="{FF2B5EF4-FFF2-40B4-BE49-F238E27FC236}">
                <a16:creationId xmlns:a16="http://schemas.microsoft.com/office/drawing/2014/main" xmlns="" id="{54659737-732A-4402-BD04-79A91DF2C831}"/>
              </a:ext>
            </a:extLst>
          </p:cNvPr>
          <p:cNvSpPr/>
          <p:nvPr/>
        </p:nvSpPr>
        <p:spPr>
          <a:xfrm>
            <a:off x="2520026" y="5399061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9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xmlns="" id="{CCDBE35F-8519-4FD2-AAC8-5EDA9E476521}"/>
              </a:ext>
            </a:extLst>
          </p:cNvPr>
          <p:cNvSpPr txBox="1"/>
          <p:nvPr/>
        </p:nvSpPr>
        <p:spPr>
          <a:xfrm>
            <a:off x="-23692" y="306142"/>
            <a:ext cx="7573618" cy="5155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it-IT" sz="2000" b="1" dirty="0">
                <a:latin typeface="Tempus Sans ITC" panose="04020404030D07020202" pitchFamily="82" charset="0"/>
                <a:cs typeface="Gisha" panose="020B0502040204020203" pitchFamily="34" charset="-79"/>
              </a:rPr>
              <a:t>Interazioni tra i vari attori nell’intero panorama italiano</a:t>
            </a:r>
          </a:p>
        </p:txBody>
      </p:sp>
      <p:sp>
        <p:nvSpPr>
          <p:cNvPr id="61" name="Rettangolo arrotondato 55">
            <a:extLst>
              <a:ext uri="{FF2B5EF4-FFF2-40B4-BE49-F238E27FC236}">
                <a16:creationId xmlns:a16="http://schemas.microsoft.com/office/drawing/2014/main" xmlns="" id="{BED5F999-5D4F-4892-9D83-315D7C295B32}"/>
              </a:ext>
            </a:extLst>
          </p:cNvPr>
          <p:cNvSpPr/>
          <p:nvPr/>
        </p:nvSpPr>
        <p:spPr>
          <a:xfrm>
            <a:off x="6081481" y="468690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236961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-42059" y="6264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7</a:t>
            </a: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405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Glossario di Sicurezza Informatica per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principianti 1/3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xmlns="" id="{3228FBD9-6C23-4DA2-B4F2-D0A5FE89E812}"/>
              </a:ext>
            </a:extLst>
          </p:cNvPr>
          <p:cNvSpPr txBox="1"/>
          <p:nvPr/>
        </p:nvSpPr>
        <p:spPr>
          <a:xfrm>
            <a:off x="5526318" y="482514"/>
            <a:ext cx="7056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  <a:defRPr/>
            </a:pPr>
            <a:r>
              <a:rPr lang="it-IT" sz="2000" b="1" dirty="0">
                <a:latin typeface="Tempus Sans ITC" panose="04020404030D07020202" pitchFamily="82" charset="0"/>
                <a:cs typeface="Gisha" panose="020B0502040204020203" pitchFamily="34" charset="-79"/>
              </a:rPr>
              <a:t>Comprensione delle tematiche di sicurezza informatica</a:t>
            </a:r>
          </a:p>
        </p:txBody>
      </p:sp>
      <p:sp>
        <p:nvSpPr>
          <p:cNvPr id="4" name="Dati memorizzati 3">
            <a:extLst>
              <a:ext uri="{FF2B5EF4-FFF2-40B4-BE49-F238E27FC236}">
                <a16:creationId xmlns:a16="http://schemas.microsoft.com/office/drawing/2014/main" xmlns="" id="{A323F6F1-2450-45C6-9371-19A2AE8D7880}"/>
              </a:ext>
            </a:extLst>
          </p:cNvPr>
          <p:cNvSpPr/>
          <p:nvPr/>
        </p:nvSpPr>
        <p:spPr>
          <a:xfrm>
            <a:off x="-1043643" y="464218"/>
            <a:ext cx="6147170" cy="6393782"/>
          </a:xfrm>
          <a:prstGeom prst="flowChartOnlineStorage">
            <a:avLst/>
          </a:prstGeom>
          <a:blipFill>
            <a:blip r:embed="rId3" cstate="print">
              <a:alphaModFix amt="99000"/>
            </a:blip>
            <a:stretch>
              <a:fillRect l="16643" t="-487" r="-15615" b="-4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xmlns="" id="{F7FCFA98-12A1-4E5A-8D8F-35425F014E5E}"/>
              </a:ext>
            </a:extLst>
          </p:cNvPr>
          <p:cNvSpPr/>
          <p:nvPr/>
        </p:nvSpPr>
        <p:spPr>
          <a:xfrm>
            <a:off x="-3036276" y="0"/>
            <a:ext cx="2945460" cy="3954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Img1: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  <a:hlinkClick r:id="rId4"/>
              </a:rPr>
              <a:t>https://pixabay.com/it/tecnologia-bordo-traccia-digitale-3783011/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A fine audio sostituire testo con quello presente nella successiva slide</a:t>
            </a: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4" name="Unità di visualizzazione grafica 33">
            <a:extLst>
              <a:ext uri="{FF2B5EF4-FFF2-40B4-BE49-F238E27FC236}">
                <a16:creationId xmlns:a16="http://schemas.microsoft.com/office/drawing/2014/main" xmlns="" id="{6C58547E-2E8E-4C4C-A74C-0CC2177B68FC}"/>
              </a:ext>
            </a:extLst>
          </p:cNvPr>
          <p:cNvSpPr/>
          <p:nvPr/>
        </p:nvSpPr>
        <p:spPr>
          <a:xfrm>
            <a:off x="5566324" y="987677"/>
            <a:ext cx="6564158" cy="852722"/>
          </a:xfrm>
          <a:prstGeom prst="flowChartDisplay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xmlns="" id="{ECFEA5AD-209E-494D-8848-BECFBAD07E57}"/>
              </a:ext>
            </a:extLst>
          </p:cNvPr>
          <p:cNvSpPr txBox="1"/>
          <p:nvPr/>
        </p:nvSpPr>
        <p:spPr>
          <a:xfrm>
            <a:off x="6853559" y="1102928"/>
            <a:ext cx="533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Tentativo intenzionale di ottenere l’accesso non autorizzato a reti o dispositivi informatici. </a:t>
            </a:r>
          </a:p>
        </p:txBody>
      </p:sp>
      <p:sp>
        <p:nvSpPr>
          <p:cNvPr id="42" name="Unità di visualizzazione grafica 41">
            <a:extLst>
              <a:ext uri="{FF2B5EF4-FFF2-40B4-BE49-F238E27FC236}">
                <a16:creationId xmlns:a16="http://schemas.microsoft.com/office/drawing/2014/main" xmlns="" id="{3396AFD1-7697-405F-86AA-2A514171F89D}"/>
              </a:ext>
            </a:extLst>
          </p:cNvPr>
          <p:cNvSpPr/>
          <p:nvPr/>
        </p:nvSpPr>
        <p:spPr>
          <a:xfrm>
            <a:off x="5566323" y="1913840"/>
            <a:ext cx="6564158" cy="852722"/>
          </a:xfrm>
          <a:prstGeom prst="flowChartDisplay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Unità di visualizzazione grafica 42">
            <a:extLst>
              <a:ext uri="{FF2B5EF4-FFF2-40B4-BE49-F238E27FC236}">
                <a16:creationId xmlns:a16="http://schemas.microsoft.com/office/drawing/2014/main" xmlns="" id="{482E9454-7726-4C6D-9091-0BEFFE6BDCBB}"/>
              </a:ext>
            </a:extLst>
          </p:cNvPr>
          <p:cNvSpPr/>
          <p:nvPr/>
        </p:nvSpPr>
        <p:spPr>
          <a:xfrm>
            <a:off x="5554412" y="2840003"/>
            <a:ext cx="6564158" cy="852722"/>
          </a:xfrm>
          <a:prstGeom prst="flowChartDisplay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xmlns="" id="{7D209481-EB55-4C36-A4C4-818B29677FD3}"/>
              </a:ext>
            </a:extLst>
          </p:cNvPr>
          <p:cNvSpPr txBox="1"/>
          <p:nvPr/>
        </p:nvSpPr>
        <p:spPr>
          <a:xfrm>
            <a:off x="6853559" y="2031445"/>
            <a:ext cx="533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Violazione di un sistema informatico con uso non autorizzato dei dati in essi memorizzati. 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xmlns="" id="{7BAC9C96-83BE-4BB2-A47E-C50429882D4A}"/>
              </a:ext>
            </a:extLst>
          </p:cNvPr>
          <p:cNvSpPr txBox="1"/>
          <p:nvPr/>
        </p:nvSpPr>
        <p:spPr>
          <a:xfrm>
            <a:off x="6853559" y="2943198"/>
            <a:ext cx="533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Capacità dei sistemi informatici di resistere e rispondere agli attacchi. </a:t>
            </a:r>
          </a:p>
        </p:txBody>
      </p:sp>
      <p:sp>
        <p:nvSpPr>
          <p:cNvPr id="50" name="Unità di visualizzazione grafica 49">
            <a:extLst>
              <a:ext uri="{FF2B5EF4-FFF2-40B4-BE49-F238E27FC236}">
                <a16:creationId xmlns:a16="http://schemas.microsoft.com/office/drawing/2014/main" xmlns="" id="{5D49B777-74E5-4FD6-84BE-694C2856B769}"/>
              </a:ext>
            </a:extLst>
          </p:cNvPr>
          <p:cNvSpPr/>
          <p:nvPr/>
        </p:nvSpPr>
        <p:spPr>
          <a:xfrm>
            <a:off x="5554411" y="3811545"/>
            <a:ext cx="6564158" cy="852722"/>
          </a:xfrm>
          <a:prstGeom prst="flowChartDisplay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Unità di visualizzazione grafica 50">
            <a:extLst>
              <a:ext uri="{FF2B5EF4-FFF2-40B4-BE49-F238E27FC236}">
                <a16:creationId xmlns:a16="http://schemas.microsoft.com/office/drawing/2014/main" xmlns="" id="{0E5B998C-A1F6-4B84-9017-19C23539ADF5}"/>
              </a:ext>
            </a:extLst>
          </p:cNvPr>
          <p:cNvSpPr/>
          <p:nvPr/>
        </p:nvSpPr>
        <p:spPr>
          <a:xfrm>
            <a:off x="5566323" y="4784917"/>
            <a:ext cx="6564158" cy="852722"/>
          </a:xfrm>
          <a:prstGeom prst="flowChartDisplay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Unità di visualizzazione grafica 51">
            <a:extLst>
              <a:ext uri="{FF2B5EF4-FFF2-40B4-BE49-F238E27FC236}">
                <a16:creationId xmlns:a16="http://schemas.microsoft.com/office/drawing/2014/main" xmlns="" id="{4DB0025C-47E4-4FC9-9119-018CF13A5445}"/>
              </a:ext>
            </a:extLst>
          </p:cNvPr>
          <p:cNvSpPr/>
          <p:nvPr/>
        </p:nvSpPr>
        <p:spPr>
          <a:xfrm>
            <a:off x="5566323" y="5774950"/>
            <a:ext cx="6564158" cy="852722"/>
          </a:xfrm>
          <a:prstGeom prst="flowChartDisplay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xmlns="" id="{CFED1C94-F8E5-4AA4-9096-BBDF63383071}"/>
              </a:ext>
            </a:extLst>
          </p:cNvPr>
          <p:cNvSpPr txBox="1"/>
          <p:nvPr/>
        </p:nvSpPr>
        <p:spPr>
          <a:xfrm>
            <a:off x="6853559" y="3914394"/>
            <a:ext cx="533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Insieme di tecnologie, programmi e processi per proteggere i sistemi connessi ad internet. 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xmlns="" id="{851207C5-F1D2-4F63-ABAD-6F565607BDB8}"/>
              </a:ext>
            </a:extLst>
          </p:cNvPr>
          <p:cNvSpPr txBox="1"/>
          <p:nvPr/>
        </p:nvSpPr>
        <p:spPr>
          <a:xfrm>
            <a:off x="6853558" y="4884825"/>
            <a:ext cx="533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Mappatura delle criticità e vulnerabilità di un sistema informatico.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xmlns="" id="{CE68CEE4-F351-4A79-AE99-FEF73EE06138}"/>
              </a:ext>
            </a:extLst>
          </p:cNvPr>
          <p:cNvSpPr txBox="1"/>
          <p:nvPr/>
        </p:nvSpPr>
        <p:spPr>
          <a:xfrm>
            <a:off x="6853559" y="5916395"/>
            <a:ext cx="533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Atti malevoli in grado di minacciare la sicurezza di sistemi informativi.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xmlns="" id="{707561BB-7209-432A-8F05-ED06DA66BBB0}"/>
              </a:ext>
            </a:extLst>
          </p:cNvPr>
          <p:cNvCxnSpPr>
            <a:cxnSpLocks/>
          </p:cNvCxnSpPr>
          <p:nvPr/>
        </p:nvCxnSpPr>
        <p:spPr>
          <a:xfrm flipH="1" flipV="1">
            <a:off x="5572051" y="1413984"/>
            <a:ext cx="475607" cy="1"/>
          </a:xfrm>
          <a:prstGeom prst="line">
            <a:avLst/>
          </a:prstGeom>
          <a:ln w="28575">
            <a:solidFill>
              <a:srgbClr val="426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xmlns="" id="{AA655CBE-BB89-45C0-B65F-3C440A99C5E9}"/>
              </a:ext>
            </a:extLst>
          </p:cNvPr>
          <p:cNvCxnSpPr>
            <a:cxnSpLocks/>
          </p:cNvCxnSpPr>
          <p:nvPr/>
        </p:nvCxnSpPr>
        <p:spPr>
          <a:xfrm flipH="1" flipV="1">
            <a:off x="5572050" y="2332964"/>
            <a:ext cx="475607" cy="1"/>
          </a:xfrm>
          <a:prstGeom prst="line">
            <a:avLst/>
          </a:prstGeom>
          <a:ln w="28575">
            <a:solidFill>
              <a:srgbClr val="426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xmlns="" id="{C623261C-926F-4E9C-A0EC-3B67E4AE12C3}"/>
              </a:ext>
            </a:extLst>
          </p:cNvPr>
          <p:cNvCxnSpPr>
            <a:cxnSpLocks/>
          </p:cNvCxnSpPr>
          <p:nvPr/>
        </p:nvCxnSpPr>
        <p:spPr>
          <a:xfrm flipH="1" flipV="1">
            <a:off x="5572049" y="3268336"/>
            <a:ext cx="475607" cy="1"/>
          </a:xfrm>
          <a:prstGeom prst="line">
            <a:avLst/>
          </a:prstGeom>
          <a:ln w="28575">
            <a:solidFill>
              <a:srgbClr val="426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xmlns="" id="{1DF832CE-4212-4238-8C60-A725C364ACC3}"/>
              </a:ext>
            </a:extLst>
          </p:cNvPr>
          <p:cNvCxnSpPr>
            <a:cxnSpLocks/>
          </p:cNvCxnSpPr>
          <p:nvPr/>
        </p:nvCxnSpPr>
        <p:spPr>
          <a:xfrm flipH="1" flipV="1">
            <a:off x="5566323" y="4256608"/>
            <a:ext cx="475607" cy="1"/>
          </a:xfrm>
          <a:prstGeom prst="line">
            <a:avLst/>
          </a:prstGeom>
          <a:ln w="28575">
            <a:solidFill>
              <a:srgbClr val="426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xmlns="" id="{93F1AACE-598B-4901-8EDA-A2BE149AA3A7}"/>
              </a:ext>
            </a:extLst>
          </p:cNvPr>
          <p:cNvCxnSpPr>
            <a:cxnSpLocks/>
          </p:cNvCxnSpPr>
          <p:nvPr/>
        </p:nvCxnSpPr>
        <p:spPr>
          <a:xfrm flipH="1" flipV="1">
            <a:off x="5566323" y="5221316"/>
            <a:ext cx="475607" cy="1"/>
          </a:xfrm>
          <a:prstGeom prst="line">
            <a:avLst/>
          </a:prstGeom>
          <a:ln w="28575">
            <a:solidFill>
              <a:srgbClr val="426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xmlns="" id="{051E7D2C-4C1E-45C1-B40C-3F3F45463168}"/>
              </a:ext>
            </a:extLst>
          </p:cNvPr>
          <p:cNvCxnSpPr>
            <a:cxnSpLocks/>
          </p:cNvCxnSpPr>
          <p:nvPr/>
        </p:nvCxnSpPr>
        <p:spPr>
          <a:xfrm flipH="1" flipV="1">
            <a:off x="5578334" y="6182260"/>
            <a:ext cx="475607" cy="1"/>
          </a:xfrm>
          <a:prstGeom prst="line">
            <a:avLst/>
          </a:prstGeom>
          <a:ln w="28575">
            <a:solidFill>
              <a:srgbClr val="426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tangolo arrotondato 55">
            <a:extLst>
              <a:ext uri="{FF2B5EF4-FFF2-40B4-BE49-F238E27FC236}">
                <a16:creationId xmlns:a16="http://schemas.microsoft.com/office/drawing/2014/main" xmlns="" id="{12CD43B0-91A4-4650-AAD5-3CABC74E8886}"/>
              </a:ext>
            </a:extLst>
          </p:cNvPr>
          <p:cNvSpPr/>
          <p:nvPr/>
        </p:nvSpPr>
        <p:spPr>
          <a:xfrm>
            <a:off x="5081706" y="524838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6" name="Rettangolo arrotondato 55">
            <a:extLst>
              <a:ext uri="{FF2B5EF4-FFF2-40B4-BE49-F238E27FC236}">
                <a16:creationId xmlns:a16="http://schemas.microsoft.com/office/drawing/2014/main" xmlns="" id="{B18DAF5B-A073-4128-92A7-0E548334A310}"/>
              </a:ext>
            </a:extLst>
          </p:cNvPr>
          <p:cNvSpPr/>
          <p:nvPr/>
        </p:nvSpPr>
        <p:spPr>
          <a:xfrm>
            <a:off x="4327345" y="1267301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68" name="Rettangolo arrotondato 55">
            <a:extLst>
              <a:ext uri="{FF2B5EF4-FFF2-40B4-BE49-F238E27FC236}">
                <a16:creationId xmlns:a16="http://schemas.microsoft.com/office/drawing/2014/main" xmlns="" id="{FD5ADF74-4FD7-4556-AEA1-907142092D2B}"/>
              </a:ext>
            </a:extLst>
          </p:cNvPr>
          <p:cNvSpPr/>
          <p:nvPr/>
        </p:nvSpPr>
        <p:spPr>
          <a:xfrm>
            <a:off x="4265825" y="2240442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70" name="Rettangolo arrotondato 55">
            <a:extLst>
              <a:ext uri="{FF2B5EF4-FFF2-40B4-BE49-F238E27FC236}">
                <a16:creationId xmlns:a16="http://schemas.microsoft.com/office/drawing/2014/main" xmlns="" id="{8DBEEA2E-DF64-468D-9C4B-79F0734A5EF7}"/>
              </a:ext>
            </a:extLst>
          </p:cNvPr>
          <p:cNvSpPr/>
          <p:nvPr/>
        </p:nvSpPr>
        <p:spPr>
          <a:xfrm>
            <a:off x="4216013" y="3112745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72" name="Rettangolo arrotondato 55">
            <a:extLst>
              <a:ext uri="{FF2B5EF4-FFF2-40B4-BE49-F238E27FC236}">
                <a16:creationId xmlns:a16="http://schemas.microsoft.com/office/drawing/2014/main" xmlns="" id="{D11E4341-6F83-485C-BFEC-596A0A5D6F74}"/>
              </a:ext>
            </a:extLst>
          </p:cNvPr>
          <p:cNvSpPr/>
          <p:nvPr/>
        </p:nvSpPr>
        <p:spPr>
          <a:xfrm>
            <a:off x="4231048" y="4021076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</a:t>
            </a:r>
          </a:p>
        </p:txBody>
      </p:sp>
      <p:sp>
        <p:nvSpPr>
          <p:cNvPr id="74" name="Rettangolo arrotondato 55">
            <a:extLst>
              <a:ext uri="{FF2B5EF4-FFF2-40B4-BE49-F238E27FC236}">
                <a16:creationId xmlns:a16="http://schemas.microsoft.com/office/drawing/2014/main" xmlns="" id="{2ACAE945-A344-46A5-83F0-E7A709CAF8C7}"/>
              </a:ext>
            </a:extLst>
          </p:cNvPr>
          <p:cNvSpPr/>
          <p:nvPr/>
        </p:nvSpPr>
        <p:spPr>
          <a:xfrm>
            <a:off x="4128850" y="5050468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10</a:t>
            </a:r>
          </a:p>
        </p:txBody>
      </p:sp>
      <p:sp>
        <p:nvSpPr>
          <p:cNvPr id="76" name="Rettangolo arrotondato 55">
            <a:extLst>
              <a:ext uri="{FF2B5EF4-FFF2-40B4-BE49-F238E27FC236}">
                <a16:creationId xmlns:a16="http://schemas.microsoft.com/office/drawing/2014/main" xmlns="" id="{05122D08-EDE1-4B13-AFF5-7B40EB3E0F63}"/>
              </a:ext>
            </a:extLst>
          </p:cNvPr>
          <p:cNvSpPr/>
          <p:nvPr/>
        </p:nvSpPr>
        <p:spPr>
          <a:xfrm>
            <a:off x="4177945" y="6006625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DD28B357-2CF9-4888-926C-8A18A193ED7B}"/>
              </a:ext>
            </a:extLst>
          </p:cNvPr>
          <p:cNvSpPr/>
          <p:nvPr/>
        </p:nvSpPr>
        <p:spPr>
          <a:xfrm>
            <a:off x="4711515" y="984785"/>
            <a:ext cx="2015335" cy="85272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4E3F59EA-EB4E-4458-B6D0-6D8180957A9D}"/>
              </a:ext>
            </a:extLst>
          </p:cNvPr>
          <p:cNvSpPr txBox="1"/>
          <p:nvPr/>
        </p:nvSpPr>
        <p:spPr>
          <a:xfrm>
            <a:off x="5024524" y="1081681"/>
            <a:ext cx="128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Cyber </a:t>
            </a:r>
          </a:p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attacco</a:t>
            </a:r>
          </a:p>
        </p:txBody>
      </p:sp>
      <p:sp>
        <p:nvSpPr>
          <p:cNvPr id="67" name="Rettangolo arrotondato 55">
            <a:extLst>
              <a:ext uri="{FF2B5EF4-FFF2-40B4-BE49-F238E27FC236}">
                <a16:creationId xmlns:a16="http://schemas.microsoft.com/office/drawing/2014/main" xmlns="" id="{80FFFEE6-197C-4745-A9A4-3102084C6CB7}"/>
              </a:ext>
            </a:extLst>
          </p:cNvPr>
          <p:cNvSpPr/>
          <p:nvPr/>
        </p:nvSpPr>
        <p:spPr>
          <a:xfrm>
            <a:off x="6717953" y="909507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xmlns="" id="{68372ACB-6DEC-4432-BDDF-D8129BB556EC}"/>
              </a:ext>
            </a:extLst>
          </p:cNvPr>
          <p:cNvSpPr/>
          <p:nvPr/>
        </p:nvSpPr>
        <p:spPr>
          <a:xfrm>
            <a:off x="4743865" y="1918269"/>
            <a:ext cx="2015335" cy="85272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xmlns="" id="{1DAB8190-279A-4506-878B-FE6B3C72ACCD}"/>
              </a:ext>
            </a:extLst>
          </p:cNvPr>
          <p:cNvSpPr txBox="1"/>
          <p:nvPr/>
        </p:nvSpPr>
        <p:spPr>
          <a:xfrm>
            <a:off x="5001562" y="2009431"/>
            <a:ext cx="128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Cyber </a:t>
            </a:r>
          </a:p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incidente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xmlns="" id="{977C0F1E-0D5F-413D-8EC4-5FC1A7B6C172}"/>
              </a:ext>
            </a:extLst>
          </p:cNvPr>
          <p:cNvSpPr/>
          <p:nvPr/>
        </p:nvSpPr>
        <p:spPr>
          <a:xfrm>
            <a:off x="4743864" y="2846733"/>
            <a:ext cx="2015335" cy="85272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xmlns="" id="{62B09236-8804-4567-9C48-185CC611BC26}"/>
              </a:ext>
            </a:extLst>
          </p:cNvPr>
          <p:cNvSpPr txBox="1"/>
          <p:nvPr/>
        </p:nvSpPr>
        <p:spPr>
          <a:xfrm>
            <a:off x="5009457" y="2915985"/>
            <a:ext cx="128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Cyber </a:t>
            </a:r>
          </a:p>
          <a:p>
            <a:pPr algn="ctr">
              <a:defRPr/>
            </a:pPr>
            <a:r>
              <a:rPr lang="it-IT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resilienza</a:t>
            </a:r>
            <a:endParaRPr lang="it-IT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xmlns="" id="{2DA02F1A-B6D0-4099-B458-77D69F7C3957}"/>
              </a:ext>
            </a:extLst>
          </p:cNvPr>
          <p:cNvSpPr/>
          <p:nvPr/>
        </p:nvSpPr>
        <p:spPr>
          <a:xfrm>
            <a:off x="4743863" y="3819614"/>
            <a:ext cx="2015335" cy="85272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xmlns="" id="{DAB9A83E-47F1-4EF5-AA49-ED6D65D93F49}"/>
              </a:ext>
            </a:extLst>
          </p:cNvPr>
          <p:cNvSpPr txBox="1"/>
          <p:nvPr/>
        </p:nvSpPr>
        <p:spPr>
          <a:xfrm>
            <a:off x="5002414" y="3885046"/>
            <a:ext cx="128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Cyber </a:t>
            </a:r>
          </a:p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sicurezza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xmlns="" id="{AC28F70B-6737-4106-A9C0-80D2712E1C00}"/>
              </a:ext>
            </a:extLst>
          </p:cNvPr>
          <p:cNvSpPr/>
          <p:nvPr/>
        </p:nvSpPr>
        <p:spPr>
          <a:xfrm>
            <a:off x="4743862" y="4784577"/>
            <a:ext cx="2015335" cy="85272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xmlns="" id="{D1ED806C-9789-4F5F-B2DF-17244D176F80}"/>
              </a:ext>
            </a:extLst>
          </p:cNvPr>
          <p:cNvSpPr txBox="1"/>
          <p:nvPr/>
        </p:nvSpPr>
        <p:spPr>
          <a:xfrm>
            <a:off x="4896149" y="4776358"/>
            <a:ext cx="1726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Valutazione del rischio informatico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xmlns="" id="{B7C64617-1235-4484-A8EB-D96273B3D86B}"/>
              </a:ext>
            </a:extLst>
          </p:cNvPr>
          <p:cNvSpPr/>
          <p:nvPr/>
        </p:nvSpPr>
        <p:spPr>
          <a:xfrm>
            <a:off x="4743862" y="5777055"/>
            <a:ext cx="2015335" cy="85272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xmlns="" id="{E06E889D-F0CD-4A1C-9349-3F2DB059C2B1}"/>
              </a:ext>
            </a:extLst>
          </p:cNvPr>
          <p:cNvSpPr txBox="1"/>
          <p:nvPr/>
        </p:nvSpPr>
        <p:spPr>
          <a:xfrm>
            <a:off x="5088078" y="5852772"/>
            <a:ext cx="128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Cyber </a:t>
            </a:r>
          </a:p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minaccia</a:t>
            </a:r>
          </a:p>
        </p:txBody>
      </p:sp>
      <p:sp>
        <p:nvSpPr>
          <p:cNvPr id="69" name="Rettangolo arrotondato 55">
            <a:extLst>
              <a:ext uri="{FF2B5EF4-FFF2-40B4-BE49-F238E27FC236}">
                <a16:creationId xmlns:a16="http://schemas.microsoft.com/office/drawing/2014/main" xmlns="" id="{8768D76D-5950-4520-947F-C019DBDF52FC}"/>
              </a:ext>
            </a:extLst>
          </p:cNvPr>
          <p:cNvSpPr/>
          <p:nvPr/>
        </p:nvSpPr>
        <p:spPr>
          <a:xfrm>
            <a:off x="6776748" y="1837164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71" name="Rettangolo arrotondato 55">
            <a:extLst>
              <a:ext uri="{FF2B5EF4-FFF2-40B4-BE49-F238E27FC236}">
                <a16:creationId xmlns:a16="http://schemas.microsoft.com/office/drawing/2014/main" xmlns="" id="{FBDA1167-5865-49A3-B42F-279258D083EC}"/>
              </a:ext>
            </a:extLst>
          </p:cNvPr>
          <p:cNvSpPr/>
          <p:nvPr/>
        </p:nvSpPr>
        <p:spPr>
          <a:xfrm>
            <a:off x="6754755" y="2787784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73" name="Rettangolo arrotondato 55">
            <a:extLst>
              <a:ext uri="{FF2B5EF4-FFF2-40B4-BE49-F238E27FC236}">
                <a16:creationId xmlns:a16="http://schemas.microsoft.com/office/drawing/2014/main" xmlns="" id="{DD212B4D-2DA9-4AF3-A1E3-5431986ACD32}"/>
              </a:ext>
            </a:extLst>
          </p:cNvPr>
          <p:cNvSpPr/>
          <p:nvPr/>
        </p:nvSpPr>
        <p:spPr>
          <a:xfrm>
            <a:off x="6770005" y="3733931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9</a:t>
            </a:r>
          </a:p>
        </p:txBody>
      </p:sp>
      <p:sp>
        <p:nvSpPr>
          <p:cNvPr id="75" name="Rettangolo arrotondato 55">
            <a:extLst>
              <a:ext uri="{FF2B5EF4-FFF2-40B4-BE49-F238E27FC236}">
                <a16:creationId xmlns:a16="http://schemas.microsoft.com/office/drawing/2014/main" xmlns="" id="{FE09D246-88CD-49C2-A75F-24C0513DB7C1}"/>
              </a:ext>
            </a:extLst>
          </p:cNvPr>
          <p:cNvSpPr/>
          <p:nvPr/>
        </p:nvSpPr>
        <p:spPr>
          <a:xfrm>
            <a:off x="6774447" y="4701388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11</a:t>
            </a:r>
          </a:p>
        </p:txBody>
      </p:sp>
      <p:sp>
        <p:nvSpPr>
          <p:cNvPr id="77" name="Rettangolo arrotondato 55">
            <a:extLst>
              <a:ext uri="{FF2B5EF4-FFF2-40B4-BE49-F238E27FC236}">
                <a16:creationId xmlns:a16="http://schemas.microsoft.com/office/drawing/2014/main" xmlns="" id="{7E75BA96-C22D-4768-BFFD-AA643F5B85D6}"/>
              </a:ext>
            </a:extLst>
          </p:cNvPr>
          <p:cNvSpPr/>
          <p:nvPr/>
        </p:nvSpPr>
        <p:spPr>
          <a:xfrm>
            <a:off x="6797145" y="5734909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13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xmlns="" id="{1CD35C4A-51DA-4C84-9EFC-18F2B51972C4}"/>
              </a:ext>
            </a:extLst>
          </p:cNvPr>
          <p:cNvSpPr txBox="1"/>
          <p:nvPr/>
        </p:nvSpPr>
        <p:spPr>
          <a:xfrm>
            <a:off x="9323971" y="6577788"/>
            <a:ext cx="651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it-IT" sz="1600" dirty="0"/>
              <a:t>Fonte: Glossario WISER</a:t>
            </a:r>
          </a:p>
        </p:txBody>
      </p:sp>
    </p:spTree>
    <p:extLst>
      <p:ext uri="{BB962C8B-B14F-4D97-AF65-F5344CB8AC3E}">
        <p14:creationId xmlns:p14="http://schemas.microsoft.com/office/powerpoint/2010/main" xmlns="" val="110655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-12032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8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Glossario di Sicurezza Informatica per principianti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2/3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4" name="Dati memorizzati 3">
            <a:extLst>
              <a:ext uri="{FF2B5EF4-FFF2-40B4-BE49-F238E27FC236}">
                <a16:creationId xmlns:a16="http://schemas.microsoft.com/office/drawing/2014/main" xmlns="" id="{A323F6F1-2450-45C6-9371-19A2AE8D7880}"/>
              </a:ext>
            </a:extLst>
          </p:cNvPr>
          <p:cNvSpPr/>
          <p:nvPr/>
        </p:nvSpPr>
        <p:spPr>
          <a:xfrm>
            <a:off x="-1043643" y="464218"/>
            <a:ext cx="6147170" cy="6393782"/>
          </a:xfrm>
          <a:prstGeom prst="flowChartOnlineStorage">
            <a:avLst/>
          </a:prstGeom>
          <a:blipFill>
            <a:blip r:embed="rId3" cstate="print">
              <a:alphaModFix amt="99000"/>
            </a:blip>
            <a:stretch>
              <a:fillRect l="16643" t="-487" r="-15615" b="-4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xmlns="" id="{F7FCFA98-12A1-4E5A-8D8F-35425F014E5E}"/>
              </a:ext>
            </a:extLst>
          </p:cNvPr>
          <p:cNvSpPr/>
          <p:nvPr/>
        </p:nvSpPr>
        <p:spPr>
          <a:xfrm>
            <a:off x="-3036276" y="0"/>
            <a:ext cx="2945460" cy="3954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Img1: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  <a:hlinkClick r:id="rId4"/>
              </a:rPr>
              <a:t>https://pixabay.com/it/tecnologia-bordo-traccia-digitale-3783011/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A fine audio sostituire testo con quello presente nella successiva slide</a:t>
            </a: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4" name="Unità di visualizzazione grafica 33">
            <a:extLst>
              <a:ext uri="{FF2B5EF4-FFF2-40B4-BE49-F238E27FC236}">
                <a16:creationId xmlns:a16="http://schemas.microsoft.com/office/drawing/2014/main" xmlns="" id="{6C58547E-2E8E-4C4C-A74C-0CC2177B68FC}"/>
              </a:ext>
            </a:extLst>
          </p:cNvPr>
          <p:cNvSpPr/>
          <p:nvPr/>
        </p:nvSpPr>
        <p:spPr>
          <a:xfrm>
            <a:off x="5566324" y="553111"/>
            <a:ext cx="6564158" cy="715787"/>
          </a:xfrm>
          <a:prstGeom prst="flowChartDisplay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xmlns="" id="{ECFEA5AD-209E-494D-8848-BECFBAD07E57}"/>
              </a:ext>
            </a:extLst>
          </p:cNvPr>
          <p:cNvSpPr txBox="1"/>
          <p:nvPr/>
        </p:nvSpPr>
        <p:spPr>
          <a:xfrm>
            <a:off x="6853559" y="512378"/>
            <a:ext cx="533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Software dannoso, utilizzato per scopi malevoli. </a:t>
            </a:r>
          </a:p>
        </p:txBody>
      </p:sp>
      <p:sp>
        <p:nvSpPr>
          <p:cNvPr id="42" name="Unità di visualizzazione grafica 41">
            <a:extLst>
              <a:ext uri="{FF2B5EF4-FFF2-40B4-BE49-F238E27FC236}">
                <a16:creationId xmlns:a16="http://schemas.microsoft.com/office/drawing/2014/main" xmlns="" id="{3396AFD1-7697-405F-86AA-2A514171F89D}"/>
              </a:ext>
            </a:extLst>
          </p:cNvPr>
          <p:cNvSpPr/>
          <p:nvPr/>
        </p:nvSpPr>
        <p:spPr>
          <a:xfrm>
            <a:off x="5566323" y="1353225"/>
            <a:ext cx="6564158" cy="707588"/>
          </a:xfrm>
          <a:prstGeom prst="flowChartDisplay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Unità di visualizzazione grafica 42">
            <a:extLst>
              <a:ext uri="{FF2B5EF4-FFF2-40B4-BE49-F238E27FC236}">
                <a16:creationId xmlns:a16="http://schemas.microsoft.com/office/drawing/2014/main" xmlns="" id="{482E9454-7726-4C6D-9091-0BEFFE6BDCBB}"/>
              </a:ext>
            </a:extLst>
          </p:cNvPr>
          <p:cNvSpPr/>
          <p:nvPr/>
        </p:nvSpPr>
        <p:spPr>
          <a:xfrm>
            <a:off x="5554412" y="2119687"/>
            <a:ext cx="6564158" cy="715787"/>
          </a:xfrm>
          <a:prstGeom prst="flowChartDisplay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xmlns="" id="{7D209481-EB55-4C36-A4C4-818B29677FD3}"/>
              </a:ext>
            </a:extLst>
          </p:cNvPr>
          <p:cNvSpPr txBox="1"/>
          <p:nvPr/>
        </p:nvSpPr>
        <p:spPr>
          <a:xfrm>
            <a:off x="6853559" y="1402459"/>
            <a:ext cx="533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Violazione di dati sensibili da parte di un soggetto non autorizzato.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xmlns="" id="{7BAC9C96-83BE-4BB2-A47E-C50429882D4A}"/>
              </a:ext>
            </a:extLst>
          </p:cNvPr>
          <p:cNvSpPr txBox="1"/>
          <p:nvPr/>
        </p:nvSpPr>
        <p:spPr>
          <a:xfrm>
            <a:off x="6853558" y="2202336"/>
            <a:ext cx="533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Attacchi finalizzati a rendere inaccessibili alcuni servizi di rete.</a:t>
            </a:r>
          </a:p>
        </p:txBody>
      </p:sp>
      <p:sp>
        <p:nvSpPr>
          <p:cNvPr id="50" name="Unità di visualizzazione grafica 49">
            <a:extLst>
              <a:ext uri="{FF2B5EF4-FFF2-40B4-BE49-F238E27FC236}">
                <a16:creationId xmlns:a16="http://schemas.microsoft.com/office/drawing/2014/main" xmlns="" id="{5D49B777-74E5-4FD6-84BE-694C2856B769}"/>
              </a:ext>
            </a:extLst>
          </p:cNvPr>
          <p:cNvSpPr/>
          <p:nvPr/>
        </p:nvSpPr>
        <p:spPr>
          <a:xfrm>
            <a:off x="5554411" y="3686923"/>
            <a:ext cx="6564158" cy="596343"/>
          </a:xfrm>
          <a:prstGeom prst="flowChartDisplay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Unità di visualizzazione grafica 50">
            <a:extLst>
              <a:ext uri="{FF2B5EF4-FFF2-40B4-BE49-F238E27FC236}">
                <a16:creationId xmlns:a16="http://schemas.microsoft.com/office/drawing/2014/main" xmlns="" id="{0E5B998C-A1F6-4B84-9017-19C23539ADF5}"/>
              </a:ext>
            </a:extLst>
          </p:cNvPr>
          <p:cNvSpPr/>
          <p:nvPr/>
        </p:nvSpPr>
        <p:spPr>
          <a:xfrm>
            <a:off x="6754755" y="4347195"/>
            <a:ext cx="5375726" cy="568617"/>
          </a:xfrm>
          <a:prstGeom prst="flowChartDisplay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xmlns="" id="{CFED1C94-F8E5-4AA4-9096-BBDF63383071}"/>
              </a:ext>
            </a:extLst>
          </p:cNvPr>
          <p:cNvSpPr txBox="1"/>
          <p:nvPr/>
        </p:nvSpPr>
        <p:spPr>
          <a:xfrm>
            <a:off x="6808380" y="3685547"/>
            <a:ext cx="533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software dannoso che include Virus, </a:t>
            </a:r>
            <a:r>
              <a:rPr lang="it-IT" dirty="0" err="1">
                <a:solidFill>
                  <a:schemeClr val="tx2">
                    <a:lumMod val="75000"/>
                  </a:schemeClr>
                </a:solidFill>
              </a:rPr>
              <a:t>Worm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, Trojan e Spyware. 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xmlns="" id="{707561BB-7209-432A-8F05-ED06DA66BBB0}"/>
              </a:ext>
            </a:extLst>
          </p:cNvPr>
          <p:cNvCxnSpPr>
            <a:cxnSpLocks/>
          </p:cNvCxnSpPr>
          <p:nvPr/>
        </p:nvCxnSpPr>
        <p:spPr>
          <a:xfrm flipH="1" flipV="1">
            <a:off x="5572051" y="1032984"/>
            <a:ext cx="475607" cy="1"/>
          </a:xfrm>
          <a:prstGeom prst="line">
            <a:avLst/>
          </a:prstGeom>
          <a:ln w="28575">
            <a:solidFill>
              <a:srgbClr val="426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DD28B357-2CF9-4888-926C-8A18A193ED7B}"/>
              </a:ext>
            </a:extLst>
          </p:cNvPr>
          <p:cNvSpPr/>
          <p:nvPr/>
        </p:nvSpPr>
        <p:spPr>
          <a:xfrm>
            <a:off x="4747293" y="555707"/>
            <a:ext cx="1979557" cy="7293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4E3F59EA-EB4E-4458-B6D0-6D8180957A9D}"/>
              </a:ext>
            </a:extLst>
          </p:cNvPr>
          <p:cNvSpPr txBox="1"/>
          <p:nvPr/>
        </p:nvSpPr>
        <p:spPr>
          <a:xfrm>
            <a:off x="4775264" y="700681"/>
            <a:ext cx="1529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Commodity malware </a:t>
            </a:r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xmlns="" id="{68372ACB-6DEC-4432-BDDF-D8129BB556EC}"/>
              </a:ext>
            </a:extLst>
          </p:cNvPr>
          <p:cNvSpPr/>
          <p:nvPr/>
        </p:nvSpPr>
        <p:spPr>
          <a:xfrm>
            <a:off x="4743863" y="1347369"/>
            <a:ext cx="1979557" cy="71578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xmlns="" id="{1DAB8190-279A-4506-878B-FE6B3C72ACCD}"/>
              </a:ext>
            </a:extLst>
          </p:cNvPr>
          <p:cNvSpPr txBox="1"/>
          <p:nvPr/>
        </p:nvSpPr>
        <p:spPr>
          <a:xfrm>
            <a:off x="4960596" y="1361296"/>
            <a:ext cx="128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Violazione di sicurezza 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xmlns="" id="{977C0F1E-0D5F-413D-8EC4-5FC1A7B6C172}"/>
              </a:ext>
            </a:extLst>
          </p:cNvPr>
          <p:cNvSpPr/>
          <p:nvPr/>
        </p:nvSpPr>
        <p:spPr>
          <a:xfrm>
            <a:off x="4743747" y="2126136"/>
            <a:ext cx="1979557" cy="71578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xmlns="" id="{62B09236-8804-4567-9C48-185CC611BC26}"/>
              </a:ext>
            </a:extLst>
          </p:cNvPr>
          <p:cNvSpPr txBox="1"/>
          <p:nvPr/>
        </p:nvSpPr>
        <p:spPr>
          <a:xfrm>
            <a:off x="5013470" y="2250227"/>
            <a:ext cx="128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 err="1">
                <a:latin typeface="Tempus Sans ITC" panose="04020404030D07020202" pitchFamily="82" charset="0"/>
                <a:cs typeface="Gisha" panose="020B0502040204020203" pitchFamily="34" charset="-79"/>
              </a:rPr>
              <a:t>DDoS</a:t>
            </a:r>
            <a:endParaRPr lang="it-IT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xmlns="" id="{2DA02F1A-B6D0-4099-B458-77D69F7C3957}"/>
              </a:ext>
            </a:extLst>
          </p:cNvPr>
          <p:cNvSpPr/>
          <p:nvPr/>
        </p:nvSpPr>
        <p:spPr>
          <a:xfrm>
            <a:off x="4743863" y="3694993"/>
            <a:ext cx="1974089" cy="59634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xmlns="" id="{DAB9A83E-47F1-4EF5-AA49-ED6D65D93F49}"/>
              </a:ext>
            </a:extLst>
          </p:cNvPr>
          <p:cNvSpPr txBox="1"/>
          <p:nvPr/>
        </p:nvSpPr>
        <p:spPr>
          <a:xfrm>
            <a:off x="5003592" y="3800428"/>
            <a:ext cx="128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Malware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xmlns="" id="{AC28F70B-6737-4106-A9C0-80D2712E1C00}"/>
              </a:ext>
            </a:extLst>
          </p:cNvPr>
          <p:cNvSpPr/>
          <p:nvPr/>
        </p:nvSpPr>
        <p:spPr>
          <a:xfrm>
            <a:off x="5862231" y="4347195"/>
            <a:ext cx="2015335" cy="56861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Unità di visualizzazione grafica 83">
            <a:extLst>
              <a:ext uri="{FF2B5EF4-FFF2-40B4-BE49-F238E27FC236}">
                <a16:creationId xmlns:a16="http://schemas.microsoft.com/office/drawing/2014/main" xmlns="" id="{CCE86258-323A-4B9A-8078-6A723D4F7F03}"/>
              </a:ext>
            </a:extLst>
          </p:cNvPr>
          <p:cNvSpPr/>
          <p:nvPr/>
        </p:nvSpPr>
        <p:spPr>
          <a:xfrm>
            <a:off x="6771095" y="4994258"/>
            <a:ext cx="5375726" cy="568617"/>
          </a:xfrm>
          <a:prstGeom prst="flowChartDisplay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xmlns="" id="{8A2DAC78-F1D3-473B-A393-B5ADF84E70D4}"/>
              </a:ext>
            </a:extLst>
          </p:cNvPr>
          <p:cNvSpPr/>
          <p:nvPr/>
        </p:nvSpPr>
        <p:spPr>
          <a:xfrm>
            <a:off x="5862231" y="4994258"/>
            <a:ext cx="2015335" cy="56861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Unità di visualizzazione grafica 85">
            <a:extLst>
              <a:ext uri="{FF2B5EF4-FFF2-40B4-BE49-F238E27FC236}">
                <a16:creationId xmlns:a16="http://schemas.microsoft.com/office/drawing/2014/main" xmlns="" id="{FC79BCEE-1079-42EA-9702-9F0709D39BD8}"/>
              </a:ext>
            </a:extLst>
          </p:cNvPr>
          <p:cNvSpPr/>
          <p:nvPr/>
        </p:nvSpPr>
        <p:spPr>
          <a:xfrm>
            <a:off x="6776748" y="5622412"/>
            <a:ext cx="5375726" cy="568617"/>
          </a:xfrm>
          <a:prstGeom prst="flowChartDisplay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xmlns="" id="{927FEA83-7780-45E3-B42E-48F16597B046}"/>
              </a:ext>
            </a:extLst>
          </p:cNvPr>
          <p:cNvSpPr/>
          <p:nvPr/>
        </p:nvSpPr>
        <p:spPr>
          <a:xfrm>
            <a:off x="5867884" y="5622412"/>
            <a:ext cx="2015335" cy="56861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Unità di visualizzazione grafica 87">
            <a:extLst>
              <a:ext uri="{FF2B5EF4-FFF2-40B4-BE49-F238E27FC236}">
                <a16:creationId xmlns:a16="http://schemas.microsoft.com/office/drawing/2014/main" xmlns="" id="{4814B784-0769-4E82-9E89-D6CA19231A4E}"/>
              </a:ext>
            </a:extLst>
          </p:cNvPr>
          <p:cNvSpPr/>
          <p:nvPr/>
        </p:nvSpPr>
        <p:spPr>
          <a:xfrm>
            <a:off x="6776748" y="6270373"/>
            <a:ext cx="5375726" cy="568617"/>
          </a:xfrm>
          <a:prstGeom prst="flowChartDisplay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xmlns="" id="{FF1145C3-BB7C-4117-8370-9E8F213CF7EE}"/>
              </a:ext>
            </a:extLst>
          </p:cNvPr>
          <p:cNvSpPr/>
          <p:nvPr/>
        </p:nvSpPr>
        <p:spPr>
          <a:xfrm>
            <a:off x="5867884" y="6270373"/>
            <a:ext cx="2015335" cy="56861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xmlns="" id="{AB53651F-FF83-4DE6-ABB1-2279D502252E}"/>
              </a:ext>
            </a:extLst>
          </p:cNvPr>
          <p:cNvSpPr txBox="1"/>
          <p:nvPr/>
        </p:nvSpPr>
        <p:spPr>
          <a:xfrm>
            <a:off x="6077584" y="4477292"/>
            <a:ext cx="128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Virus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xmlns="" id="{5E468893-9524-4BD0-BA50-CADD36417DA2}"/>
              </a:ext>
            </a:extLst>
          </p:cNvPr>
          <p:cNvSpPr txBox="1"/>
          <p:nvPr/>
        </p:nvSpPr>
        <p:spPr>
          <a:xfrm>
            <a:off x="7877566" y="4318158"/>
            <a:ext cx="39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Programmi progettati per infettare software legittimi.</a:t>
            </a: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xmlns="" id="{82A5504F-14F0-4558-8506-969B8A702925}"/>
              </a:ext>
            </a:extLst>
          </p:cNvPr>
          <p:cNvSpPr txBox="1"/>
          <p:nvPr/>
        </p:nvSpPr>
        <p:spPr>
          <a:xfrm>
            <a:off x="6096000" y="5105868"/>
            <a:ext cx="128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 err="1">
                <a:latin typeface="Tempus Sans ITC" panose="04020404030D07020202" pitchFamily="82" charset="0"/>
                <a:cs typeface="Gisha" panose="020B0502040204020203" pitchFamily="34" charset="-79"/>
              </a:rPr>
              <a:t>Worm</a:t>
            </a:r>
            <a:endParaRPr lang="it-IT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xmlns="" id="{B5E25E3B-C663-4732-AAA7-83DA8CFFB231}"/>
              </a:ext>
            </a:extLst>
          </p:cNvPr>
          <p:cNvSpPr txBox="1"/>
          <p:nvPr/>
        </p:nvSpPr>
        <p:spPr>
          <a:xfrm>
            <a:off x="7877565" y="4946312"/>
            <a:ext cx="424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Programma capace di </a:t>
            </a:r>
            <a:r>
              <a:rPr lang="it-IT" dirty="0" err="1">
                <a:solidFill>
                  <a:schemeClr val="tx2">
                    <a:lumMod val="75000"/>
                  </a:schemeClr>
                </a:solidFill>
              </a:rPr>
              <a:t>autoreplicarsi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 e di diffondersi.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xmlns="" id="{9F715D9D-A7EF-47A5-9573-1C9A834DEF52}"/>
              </a:ext>
            </a:extLst>
          </p:cNvPr>
          <p:cNvSpPr txBox="1"/>
          <p:nvPr/>
        </p:nvSpPr>
        <p:spPr>
          <a:xfrm>
            <a:off x="6114386" y="5683607"/>
            <a:ext cx="128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Trojan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xmlns="" id="{BBA2483E-6A75-47B4-A45B-2A3F533614C8}"/>
              </a:ext>
            </a:extLst>
          </p:cNvPr>
          <p:cNvSpPr txBox="1"/>
          <p:nvPr/>
        </p:nvSpPr>
        <p:spPr>
          <a:xfrm>
            <a:off x="7911471" y="5562874"/>
            <a:ext cx="424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Programma malevolo, mascherato da software legittimo.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xmlns="" id="{B1112DE5-BE2B-4084-A2DB-5C20938341CE}"/>
              </a:ext>
            </a:extLst>
          </p:cNvPr>
          <p:cNvSpPr txBox="1"/>
          <p:nvPr/>
        </p:nvSpPr>
        <p:spPr>
          <a:xfrm>
            <a:off x="6136379" y="6370015"/>
            <a:ext cx="128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Spyware</a:t>
            </a:r>
          </a:p>
        </p:txBody>
      </p:sp>
      <p:sp>
        <p:nvSpPr>
          <p:cNvPr id="97" name="CasellaDiTesto 96">
            <a:extLst>
              <a:ext uri="{FF2B5EF4-FFF2-40B4-BE49-F238E27FC236}">
                <a16:creationId xmlns:a16="http://schemas.microsoft.com/office/drawing/2014/main" xmlns="" id="{6926F06C-6F65-40F1-B997-916340BF9D1E}"/>
              </a:ext>
            </a:extLst>
          </p:cNvPr>
          <p:cNvSpPr txBox="1"/>
          <p:nvPr/>
        </p:nvSpPr>
        <p:spPr>
          <a:xfrm>
            <a:off x="7950997" y="6250566"/>
            <a:ext cx="424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Programma in grado di raccogliere informazioni private della vittima.</a:t>
            </a:r>
          </a:p>
        </p:txBody>
      </p:sp>
      <p:cxnSp>
        <p:nvCxnSpPr>
          <p:cNvPr id="98" name="Connettore a gomito 97">
            <a:extLst>
              <a:ext uri="{FF2B5EF4-FFF2-40B4-BE49-F238E27FC236}">
                <a16:creationId xmlns:a16="http://schemas.microsoft.com/office/drawing/2014/main" xmlns="" id="{5536632D-F93D-4CC8-B04B-E1406E5DA3D8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H="1">
            <a:off x="4347981" y="5034778"/>
            <a:ext cx="2255274" cy="78453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xmlns="" id="{52D708C2-969C-46C1-BB9F-EFB58650957A}"/>
              </a:ext>
            </a:extLst>
          </p:cNvPr>
          <p:cNvCxnSpPr>
            <a:stCxn id="87" idx="1"/>
          </p:cNvCxnSpPr>
          <p:nvPr/>
        </p:nvCxnSpPr>
        <p:spPr>
          <a:xfrm flipH="1" flipV="1">
            <a:off x="5108281" y="5886039"/>
            <a:ext cx="759603" cy="20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diritto 103">
            <a:extLst>
              <a:ext uri="{FF2B5EF4-FFF2-40B4-BE49-F238E27FC236}">
                <a16:creationId xmlns:a16="http://schemas.microsoft.com/office/drawing/2014/main" xmlns="" id="{312F7096-C5F7-41D1-BCD5-E7765400BE96}"/>
              </a:ext>
            </a:extLst>
          </p:cNvPr>
          <p:cNvCxnSpPr/>
          <p:nvPr/>
        </p:nvCxnSpPr>
        <p:spPr>
          <a:xfrm flipH="1" flipV="1">
            <a:off x="5109462" y="5278566"/>
            <a:ext cx="759603" cy="20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xmlns="" id="{5A864132-7756-42E9-A7F0-23BD7F6333F6}"/>
              </a:ext>
            </a:extLst>
          </p:cNvPr>
          <p:cNvCxnSpPr/>
          <p:nvPr/>
        </p:nvCxnSpPr>
        <p:spPr>
          <a:xfrm flipH="1" flipV="1">
            <a:off x="5109461" y="4645451"/>
            <a:ext cx="759603" cy="20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tangolo arrotondato 55">
            <a:extLst>
              <a:ext uri="{FF2B5EF4-FFF2-40B4-BE49-F238E27FC236}">
                <a16:creationId xmlns:a16="http://schemas.microsoft.com/office/drawing/2014/main" xmlns="" id="{2ACAE945-A344-46A5-83F0-E7A709CAF8C7}"/>
              </a:ext>
            </a:extLst>
          </p:cNvPr>
          <p:cNvSpPr/>
          <p:nvPr/>
        </p:nvSpPr>
        <p:spPr>
          <a:xfrm>
            <a:off x="4304644" y="896592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14</a:t>
            </a:r>
          </a:p>
        </p:txBody>
      </p:sp>
      <p:sp>
        <p:nvSpPr>
          <p:cNvPr id="106" name="Rettangolo arrotondato 55">
            <a:extLst>
              <a:ext uri="{FF2B5EF4-FFF2-40B4-BE49-F238E27FC236}">
                <a16:creationId xmlns:a16="http://schemas.microsoft.com/office/drawing/2014/main" xmlns="" id="{0ABC4F90-187A-412E-83C3-2148C3F5F061}"/>
              </a:ext>
            </a:extLst>
          </p:cNvPr>
          <p:cNvSpPr/>
          <p:nvPr/>
        </p:nvSpPr>
        <p:spPr>
          <a:xfrm>
            <a:off x="8125086" y="835543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15</a:t>
            </a:r>
          </a:p>
        </p:txBody>
      </p:sp>
      <p:sp>
        <p:nvSpPr>
          <p:cNvPr id="107" name="Rettangolo arrotondato 55">
            <a:extLst>
              <a:ext uri="{FF2B5EF4-FFF2-40B4-BE49-F238E27FC236}">
                <a16:creationId xmlns:a16="http://schemas.microsoft.com/office/drawing/2014/main" xmlns="" id="{01CA9FD2-8AE0-4AF3-809A-076D31E83244}"/>
              </a:ext>
            </a:extLst>
          </p:cNvPr>
          <p:cNvSpPr/>
          <p:nvPr/>
        </p:nvSpPr>
        <p:spPr>
          <a:xfrm>
            <a:off x="4304644" y="1606093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16</a:t>
            </a:r>
          </a:p>
        </p:txBody>
      </p:sp>
      <p:sp>
        <p:nvSpPr>
          <p:cNvPr id="108" name="Rettangolo arrotondato 55">
            <a:extLst>
              <a:ext uri="{FF2B5EF4-FFF2-40B4-BE49-F238E27FC236}">
                <a16:creationId xmlns:a16="http://schemas.microsoft.com/office/drawing/2014/main" xmlns="" id="{B34CF53F-E4A0-4912-BAB1-13FE8CCD20C7}"/>
              </a:ext>
            </a:extLst>
          </p:cNvPr>
          <p:cNvSpPr/>
          <p:nvPr/>
        </p:nvSpPr>
        <p:spPr>
          <a:xfrm>
            <a:off x="9706736" y="1661015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17</a:t>
            </a:r>
          </a:p>
        </p:txBody>
      </p:sp>
      <p:sp>
        <p:nvSpPr>
          <p:cNvPr id="109" name="Rettangolo arrotondato 55">
            <a:extLst>
              <a:ext uri="{FF2B5EF4-FFF2-40B4-BE49-F238E27FC236}">
                <a16:creationId xmlns:a16="http://schemas.microsoft.com/office/drawing/2014/main" xmlns="" id="{6B65FD2A-542D-481E-A26E-0ECEB3B0F5E3}"/>
              </a:ext>
            </a:extLst>
          </p:cNvPr>
          <p:cNvSpPr/>
          <p:nvPr/>
        </p:nvSpPr>
        <p:spPr>
          <a:xfrm>
            <a:off x="4372860" y="2402596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18</a:t>
            </a:r>
          </a:p>
        </p:txBody>
      </p:sp>
      <p:sp>
        <p:nvSpPr>
          <p:cNvPr id="110" name="Rettangolo arrotondato 55">
            <a:extLst>
              <a:ext uri="{FF2B5EF4-FFF2-40B4-BE49-F238E27FC236}">
                <a16:creationId xmlns:a16="http://schemas.microsoft.com/office/drawing/2014/main" xmlns="" id="{AB767244-D812-4F17-AE59-61CE6499C2CB}"/>
              </a:ext>
            </a:extLst>
          </p:cNvPr>
          <p:cNvSpPr/>
          <p:nvPr/>
        </p:nvSpPr>
        <p:spPr>
          <a:xfrm>
            <a:off x="9706736" y="2513659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19</a:t>
            </a:r>
          </a:p>
        </p:txBody>
      </p:sp>
      <p:sp>
        <p:nvSpPr>
          <p:cNvPr id="113" name="Rettangolo arrotondato 55">
            <a:extLst>
              <a:ext uri="{FF2B5EF4-FFF2-40B4-BE49-F238E27FC236}">
                <a16:creationId xmlns:a16="http://schemas.microsoft.com/office/drawing/2014/main" xmlns="" id="{19971D5D-CC63-4C19-A0EE-566B4EE55372}"/>
              </a:ext>
            </a:extLst>
          </p:cNvPr>
          <p:cNvSpPr/>
          <p:nvPr/>
        </p:nvSpPr>
        <p:spPr>
          <a:xfrm>
            <a:off x="4372860" y="3771598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22</a:t>
            </a:r>
            <a:endParaRPr lang="it-IT" dirty="0"/>
          </a:p>
        </p:txBody>
      </p:sp>
      <p:sp>
        <p:nvSpPr>
          <p:cNvPr id="118" name="Unità di visualizzazione grafica 117">
            <a:extLst>
              <a:ext uri="{FF2B5EF4-FFF2-40B4-BE49-F238E27FC236}">
                <a16:creationId xmlns:a16="http://schemas.microsoft.com/office/drawing/2014/main" xmlns="" id="{F8F32A08-6001-4463-89D1-27BF4978A2C3}"/>
              </a:ext>
            </a:extLst>
          </p:cNvPr>
          <p:cNvSpPr/>
          <p:nvPr/>
        </p:nvSpPr>
        <p:spPr>
          <a:xfrm>
            <a:off x="5570332" y="2913538"/>
            <a:ext cx="6564158" cy="715787"/>
          </a:xfrm>
          <a:prstGeom prst="flowChartDisplay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xmlns="" id="{F9927F00-9633-400F-B5D9-457FB7BAA981}"/>
              </a:ext>
            </a:extLst>
          </p:cNvPr>
          <p:cNvSpPr/>
          <p:nvPr/>
        </p:nvSpPr>
        <p:spPr>
          <a:xfrm>
            <a:off x="4759667" y="2919987"/>
            <a:ext cx="1979557" cy="71578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xmlns="" id="{848C8BD7-0F27-48F3-B9F0-D1A2B605B0AC}"/>
              </a:ext>
            </a:extLst>
          </p:cNvPr>
          <p:cNvSpPr txBox="1"/>
          <p:nvPr/>
        </p:nvSpPr>
        <p:spPr>
          <a:xfrm>
            <a:off x="5001070" y="3059382"/>
            <a:ext cx="128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 err="1">
                <a:latin typeface="Tempus Sans ITC" panose="04020404030D07020202" pitchFamily="82" charset="0"/>
                <a:cs typeface="Gisha" panose="020B0502040204020203" pitchFamily="34" charset="-79"/>
              </a:rPr>
              <a:t>Doxing</a:t>
            </a:r>
            <a:endParaRPr lang="it-IT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xmlns="" id="{0BB29A65-8828-476A-BB15-2620B7FE252B}"/>
              </a:ext>
            </a:extLst>
          </p:cNvPr>
          <p:cNvSpPr txBox="1"/>
          <p:nvPr/>
        </p:nvSpPr>
        <p:spPr>
          <a:xfrm>
            <a:off x="6869898" y="2982768"/>
            <a:ext cx="533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Ricerca e pubblicizzazione delle informazioni personali degli utenti sul web. </a:t>
            </a:r>
          </a:p>
        </p:txBody>
      </p:sp>
      <p:sp>
        <p:nvSpPr>
          <p:cNvPr id="112" name="Rettangolo arrotondato 55">
            <a:extLst>
              <a:ext uri="{FF2B5EF4-FFF2-40B4-BE49-F238E27FC236}">
                <a16:creationId xmlns:a16="http://schemas.microsoft.com/office/drawing/2014/main" xmlns="" id="{16DC2E94-7E45-4E49-97D4-8D48750BA2B1}"/>
              </a:ext>
            </a:extLst>
          </p:cNvPr>
          <p:cNvSpPr/>
          <p:nvPr/>
        </p:nvSpPr>
        <p:spPr>
          <a:xfrm>
            <a:off x="6047658" y="2993736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21</a:t>
            </a:r>
          </a:p>
        </p:txBody>
      </p:sp>
      <p:sp>
        <p:nvSpPr>
          <p:cNvPr id="111" name="Rettangolo arrotondato 55">
            <a:extLst>
              <a:ext uri="{FF2B5EF4-FFF2-40B4-BE49-F238E27FC236}">
                <a16:creationId xmlns:a16="http://schemas.microsoft.com/office/drawing/2014/main" xmlns="" id="{E13D9515-83E8-4992-A5CC-B8B897E051B5}"/>
              </a:ext>
            </a:extLst>
          </p:cNvPr>
          <p:cNvSpPr/>
          <p:nvPr/>
        </p:nvSpPr>
        <p:spPr>
          <a:xfrm>
            <a:off x="4337663" y="2997645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20</a:t>
            </a:r>
          </a:p>
        </p:txBody>
      </p:sp>
      <p:sp>
        <p:nvSpPr>
          <p:cNvPr id="122" name="Rettangolo arrotondato 55">
            <a:extLst>
              <a:ext uri="{FF2B5EF4-FFF2-40B4-BE49-F238E27FC236}">
                <a16:creationId xmlns:a16="http://schemas.microsoft.com/office/drawing/2014/main" xmlns="" id="{A11E0643-88E8-40D7-9D63-9004778DF2B4}"/>
              </a:ext>
            </a:extLst>
          </p:cNvPr>
          <p:cNvSpPr/>
          <p:nvPr/>
        </p:nvSpPr>
        <p:spPr>
          <a:xfrm>
            <a:off x="5869065" y="3730712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23</a:t>
            </a:r>
          </a:p>
        </p:txBody>
      </p:sp>
      <p:sp>
        <p:nvSpPr>
          <p:cNvPr id="123" name="Rettangolo arrotondato 55">
            <a:extLst>
              <a:ext uri="{FF2B5EF4-FFF2-40B4-BE49-F238E27FC236}">
                <a16:creationId xmlns:a16="http://schemas.microsoft.com/office/drawing/2014/main" xmlns="" id="{DDCD85E5-2D3F-4ECA-822A-30258744E030}"/>
              </a:ext>
            </a:extLst>
          </p:cNvPr>
          <p:cNvSpPr/>
          <p:nvPr/>
        </p:nvSpPr>
        <p:spPr>
          <a:xfrm>
            <a:off x="5610049" y="4549531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24</a:t>
            </a:r>
          </a:p>
        </p:txBody>
      </p:sp>
      <p:sp>
        <p:nvSpPr>
          <p:cNvPr id="124" name="Rettangolo arrotondato 55">
            <a:extLst>
              <a:ext uri="{FF2B5EF4-FFF2-40B4-BE49-F238E27FC236}">
                <a16:creationId xmlns:a16="http://schemas.microsoft.com/office/drawing/2014/main" xmlns="" id="{55075F0E-FB89-4BB5-8170-03824F793970}"/>
              </a:ext>
            </a:extLst>
          </p:cNvPr>
          <p:cNvSpPr/>
          <p:nvPr/>
        </p:nvSpPr>
        <p:spPr>
          <a:xfrm>
            <a:off x="7356344" y="4388212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25</a:t>
            </a:r>
          </a:p>
        </p:txBody>
      </p:sp>
      <p:sp>
        <p:nvSpPr>
          <p:cNvPr id="125" name="Rettangolo arrotondato 55">
            <a:extLst>
              <a:ext uri="{FF2B5EF4-FFF2-40B4-BE49-F238E27FC236}">
                <a16:creationId xmlns:a16="http://schemas.microsoft.com/office/drawing/2014/main" xmlns="" id="{F0A2CD12-20A5-4AAC-949F-BA6D617A37BE}"/>
              </a:ext>
            </a:extLst>
          </p:cNvPr>
          <p:cNvSpPr/>
          <p:nvPr/>
        </p:nvSpPr>
        <p:spPr>
          <a:xfrm>
            <a:off x="5627337" y="5125491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26</a:t>
            </a:r>
          </a:p>
        </p:txBody>
      </p:sp>
      <p:sp>
        <p:nvSpPr>
          <p:cNvPr id="126" name="Rettangolo arrotondato 55">
            <a:extLst>
              <a:ext uri="{FF2B5EF4-FFF2-40B4-BE49-F238E27FC236}">
                <a16:creationId xmlns:a16="http://schemas.microsoft.com/office/drawing/2014/main" xmlns="" id="{6889803E-F3EE-48DB-8347-9960719CF795}"/>
              </a:ext>
            </a:extLst>
          </p:cNvPr>
          <p:cNvSpPr/>
          <p:nvPr/>
        </p:nvSpPr>
        <p:spPr>
          <a:xfrm>
            <a:off x="7381471" y="5125490"/>
            <a:ext cx="556364" cy="3887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27</a:t>
            </a:r>
          </a:p>
        </p:txBody>
      </p:sp>
      <p:sp>
        <p:nvSpPr>
          <p:cNvPr id="127" name="Rettangolo arrotondato 55">
            <a:extLst>
              <a:ext uri="{FF2B5EF4-FFF2-40B4-BE49-F238E27FC236}">
                <a16:creationId xmlns:a16="http://schemas.microsoft.com/office/drawing/2014/main" xmlns="" id="{567DE818-7CBE-4A0F-9D3B-B87981286121}"/>
              </a:ext>
            </a:extLst>
          </p:cNvPr>
          <p:cNvSpPr/>
          <p:nvPr/>
        </p:nvSpPr>
        <p:spPr>
          <a:xfrm>
            <a:off x="5610049" y="5771027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28</a:t>
            </a:r>
          </a:p>
        </p:txBody>
      </p:sp>
      <p:sp>
        <p:nvSpPr>
          <p:cNvPr id="128" name="Rettangolo arrotondato 55">
            <a:extLst>
              <a:ext uri="{FF2B5EF4-FFF2-40B4-BE49-F238E27FC236}">
                <a16:creationId xmlns:a16="http://schemas.microsoft.com/office/drawing/2014/main" xmlns="" id="{9F4F5657-B688-4298-A86E-2040A2CAE950}"/>
              </a:ext>
            </a:extLst>
          </p:cNvPr>
          <p:cNvSpPr/>
          <p:nvPr/>
        </p:nvSpPr>
        <p:spPr>
          <a:xfrm>
            <a:off x="7395123" y="5766597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29</a:t>
            </a:r>
          </a:p>
        </p:txBody>
      </p:sp>
      <p:sp>
        <p:nvSpPr>
          <p:cNvPr id="129" name="Rettangolo arrotondato 55">
            <a:extLst>
              <a:ext uri="{FF2B5EF4-FFF2-40B4-BE49-F238E27FC236}">
                <a16:creationId xmlns:a16="http://schemas.microsoft.com/office/drawing/2014/main" xmlns="" id="{69983067-2A28-436A-A645-87EB12CF818C}"/>
              </a:ext>
            </a:extLst>
          </p:cNvPr>
          <p:cNvSpPr/>
          <p:nvPr/>
        </p:nvSpPr>
        <p:spPr>
          <a:xfrm>
            <a:off x="5615127" y="6356659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30</a:t>
            </a:r>
          </a:p>
        </p:txBody>
      </p:sp>
      <p:sp>
        <p:nvSpPr>
          <p:cNvPr id="130" name="Rettangolo arrotondato 55">
            <a:extLst>
              <a:ext uri="{FF2B5EF4-FFF2-40B4-BE49-F238E27FC236}">
                <a16:creationId xmlns:a16="http://schemas.microsoft.com/office/drawing/2014/main" xmlns="" id="{08FC3DA3-D6EC-4F96-93E8-88FD9F49DEB1}"/>
              </a:ext>
            </a:extLst>
          </p:cNvPr>
          <p:cNvSpPr/>
          <p:nvPr/>
        </p:nvSpPr>
        <p:spPr>
          <a:xfrm>
            <a:off x="7372174" y="6379766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xmlns="" val="289829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-12032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9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Glossario di Sicurezza Informatica per principianti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3/</a:t>
            </a:r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3</a:t>
            </a:r>
            <a:endParaRPr lang="it-IT" sz="3200" dirty="0" smtClean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4" name="Dati memorizzati 3">
            <a:extLst>
              <a:ext uri="{FF2B5EF4-FFF2-40B4-BE49-F238E27FC236}">
                <a16:creationId xmlns:a16="http://schemas.microsoft.com/office/drawing/2014/main" xmlns="" id="{A323F6F1-2450-45C6-9371-19A2AE8D7880}"/>
              </a:ext>
            </a:extLst>
          </p:cNvPr>
          <p:cNvSpPr/>
          <p:nvPr/>
        </p:nvSpPr>
        <p:spPr>
          <a:xfrm>
            <a:off x="-1043643" y="464218"/>
            <a:ext cx="6147170" cy="6393782"/>
          </a:xfrm>
          <a:prstGeom prst="flowChartOnlineStorage">
            <a:avLst/>
          </a:prstGeom>
          <a:blipFill>
            <a:blip r:embed="rId3" cstate="print">
              <a:alphaModFix amt="99000"/>
            </a:blip>
            <a:stretch>
              <a:fillRect l="16643" t="-487" r="-15615" b="-4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xmlns="" id="{F7FCFA98-12A1-4E5A-8D8F-35425F014E5E}"/>
              </a:ext>
            </a:extLst>
          </p:cNvPr>
          <p:cNvSpPr/>
          <p:nvPr/>
        </p:nvSpPr>
        <p:spPr>
          <a:xfrm>
            <a:off x="-3036276" y="0"/>
            <a:ext cx="2945460" cy="3954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Img1: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https://pixabay.com/it/tecnologia-bordo-traccia-digitale-3783011/</a:t>
            </a: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4" name="Unità di visualizzazione grafica 33">
            <a:extLst>
              <a:ext uri="{FF2B5EF4-FFF2-40B4-BE49-F238E27FC236}">
                <a16:creationId xmlns:a16="http://schemas.microsoft.com/office/drawing/2014/main" xmlns="" id="{6C58547E-2E8E-4C4C-A74C-0CC2177B68FC}"/>
              </a:ext>
            </a:extLst>
          </p:cNvPr>
          <p:cNvSpPr/>
          <p:nvPr/>
        </p:nvSpPr>
        <p:spPr>
          <a:xfrm>
            <a:off x="5566324" y="987677"/>
            <a:ext cx="6564158" cy="852722"/>
          </a:xfrm>
          <a:prstGeom prst="flowChartDisplay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xmlns="" id="{ECFEA5AD-209E-494D-8848-BECFBAD07E57}"/>
              </a:ext>
            </a:extLst>
          </p:cNvPr>
          <p:cNvSpPr txBox="1"/>
          <p:nvPr/>
        </p:nvSpPr>
        <p:spPr>
          <a:xfrm>
            <a:off x="6853559" y="1102928"/>
            <a:ext cx="533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Truffa in cui, attraverso l’invio di massa di e-mail, vengono richieste informazioni sensibili.</a:t>
            </a:r>
          </a:p>
        </p:txBody>
      </p:sp>
      <p:sp>
        <p:nvSpPr>
          <p:cNvPr id="42" name="Unità di visualizzazione grafica 41">
            <a:extLst>
              <a:ext uri="{FF2B5EF4-FFF2-40B4-BE49-F238E27FC236}">
                <a16:creationId xmlns:a16="http://schemas.microsoft.com/office/drawing/2014/main" xmlns="" id="{3396AFD1-7697-405F-86AA-2A514171F89D}"/>
              </a:ext>
            </a:extLst>
          </p:cNvPr>
          <p:cNvSpPr/>
          <p:nvPr/>
        </p:nvSpPr>
        <p:spPr>
          <a:xfrm>
            <a:off x="5566323" y="1913840"/>
            <a:ext cx="6564158" cy="852722"/>
          </a:xfrm>
          <a:prstGeom prst="flowChartDisplay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Unità di visualizzazione grafica 42">
            <a:extLst>
              <a:ext uri="{FF2B5EF4-FFF2-40B4-BE49-F238E27FC236}">
                <a16:creationId xmlns:a16="http://schemas.microsoft.com/office/drawing/2014/main" xmlns="" id="{482E9454-7726-4C6D-9091-0BEFFE6BDCBB}"/>
              </a:ext>
            </a:extLst>
          </p:cNvPr>
          <p:cNvSpPr/>
          <p:nvPr/>
        </p:nvSpPr>
        <p:spPr>
          <a:xfrm>
            <a:off x="5554412" y="2840003"/>
            <a:ext cx="6564158" cy="852722"/>
          </a:xfrm>
          <a:prstGeom prst="flowChartDisplay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xmlns="" id="{7D209481-EB55-4C36-A4C4-818B29677FD3}"/>
              </a:ext>
            </a:extLst>
          </p:cNvPr>
          <p:cNvSpPr txBox="1"/>
          <p:nvPr/>
        </p:nvSpPr>
        <p:spPr>
          <a:xfrm>
            <a:off x="6853559" y="2031445"/>
            <a:ext cx="533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Software che rende inutilizzabili i dati o i sistemi finché non viene pagato un riscatto. 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xmlns="" id="{7BAC9C96-83BE-4BB2-A47E-C50429882D4A}"/>
              </a:ext>
            </a:extLst>
          </p:cNvPr>
          <p:cNvSpPr txBox="1"/>
          <p:nvPr/>
        </p:nvSpPr>
        <p:spPr>
          <a:xfrm>
            <a:off x="6797145" y="2904263"/>
            <a:ext cx="533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Tecnica che maschera l’origine di un SMS, nascondendo il numero di cellulare originario.</a:t>
            </a:r>
          </a:p>
        </p:txBody>
      </p:sp>
      <p:sp>
        <p:nvSpPr>
          <p:cNvPr id="50" name="Unità di visualizzazione grafica 49">
            <a:extLst>
              <a:ext uri="{FF2B5EF4-FFF2-40B4-BE49-F238E27FC236}">
                <a16:creationId xmlns:a16="http://schemas.microsoft.com/office/drawing/2014/main" xmlns="" id="{5D49B777-74E5-4FD6-84BE-694C2856B769}"/>
              </a:ext>
            </a:extLst>
          </p:cNvPr>
          <p:cNvSpPr/>
          <p:nvPr/>
        </p:nvSpPr>
        <p:spPr>
          <a:xfrm>
            <a:off x="5554411" y="3811545"/>
            <a:ext cx="6564158" cy="852722"/>
          </a:xfrm>
          <a:prstGeom prst="flowChartDisplay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Unità di visualizzazione grafica 50">
            <a:extLst>
              <a:ext uri="{FF2B5EF4-FFF2-40B4-BE49-F238E27FC236}">
                <a16:creationId xmlns:a16="http://schemas.microsoft.com/office/drawing/2014/main" xmlns="" id="{0E5B998C-A1F6-4B84-9017-19C23539ADF5}"/>
              </a:ext>
            </a:extLst>
          </p:cNvPr>
          <p:cNvSpPr/>
          <p:nvPr/>
        </p:nvSpPr>
        <p:spPr>
          <a:xfrm>
            <a:off x="5566323" y="4784917"/>
            <a:ext cx="6564158" cy="852722"/>
          </a:xfrm>
          <a:prstGeom prst="flowChartDisplay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Unità di visualizzazione grafica 51">
            <a:extLst>
              <a:ext uri="{FF2B5EF4-FFF2-40B4-BE49-F238E27FC236}">
                <a16:creationId xmlns:a16="http://schemas.microsoft.com/office/drawing/2014/main" xmlns="" id="{4DB0025C-47E4-4FC9-9119-018CF13A5445}"/>
              </a:ext>
            </a:extLst>
          </p:cNvPr>
          <p:cNvSpPr/>
          <p:nvPr/>
        </p:nvSpPr>
        <p:spPr>
          <a:xfrm>
            <a:off x="5566323" y="5774950"/>
            <a:ext cx="6564158" cy="852722"/>
          </a:xfrm>
          <a:prstGeom prst="flowChartDisplay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xmlns="" id="{CFED1C94-F8E5-4AA4-9096-BBDF63383071}"/>
              </a:ext>
            </a:extLst>
          </p:cNvPr>
          <p:cNvSpPr txBox="1"/>
          <p:nvPr/>
        </p:nvSpPr>
        <p:spPr>
          <a:xfrm>
            <a:off x="6831971" y="3784309"/>
            <a:ext cx="5338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Manipolazione utilizzata per ingannare le vittime in modo da ottenere le 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loro informazioni 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personali. 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xmlns="" id="{851207C5-F1D2-4F63-ABAD-6F565607BDB8}"/>
              </a:ext>
            </a:extLst>
          </p:cNvPr>
          <p:cNvSpPr txBox="1"/>
          <p:nvPr/>
        </p:nvSpPr>
        <p:spPr>
          <a:xfrm>
            <a:off x="6796618" y="4941354"/>
            <a:ext cx="533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Errori presenti nei software che possono essere sfruttati per effettuare azioni malevole.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xmlns="" id="{CE68CEE4-F351-4A79-AE99-FEF73EE06138}"/>
              </a:ext>
            </a:extLst>
          </p:cNvPr>
          <p:cNvSpPr txBox="1"/>
          <p:nvPr/>
        </p:nvSpPr>
        <p:spPr>
          <a:xfrm>
            <a:off x="6853559" y="5916395"/>
            <a:ext cx="533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Attività attraverso la quale si identificano e quantificano, le vulnerabilità in un sistema.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xmlns="" id="{707561BB-7209-432A-8F05-ED06DA66BBB0}"/>
              </a:ext>
            </a:extLst>
          </p:cNvPr>
          <p:cNvCxnSpPr>
            <a:cxnSpLocks/>
          </p:cNvCxnSpPr>
          <p:nvPr/>
        </p:nvCxnSpPr>
        <p:spPr>
          <a:xfrm flipH="1" flipV="1">
            <a:off x="5572051" y="1413984"/>
            <a:ext cx="475607" cy="1"/>
          </a:xfrm>
          <a:prstGeom prst="line">
            <a:avLst/>
          </a:prstGeom>
          <a:ln w="28575">
            <a:solidFill>
              <a:srgbClr val="426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xmlns="" id="{AA655CBE-BB89-45C0-B65F-3C440A99C5E9}"/>
              </a:ext>
            </a:extLst>
          </p:cNvPr>
          <p:cNvCxnSpPr>
            <a:cxnSpLocks/>
          </p:cNvCxnSpPr>
          <p:nvPr/>
        </p:nvCxnSpPr>
        <p:spPr>
          <a:xfrm flipH="1" flipV="1">
            <a:off x="5572050" y="2332964"/>
            <a:ext cx="475607" cy="1"/>
          </a:xfrm>
          <a:prstGeom prst="line">
            <a:avLst/>
          </a:prstGeom>
          <a:ln w="28575">
            <a:solidFill>
              <a:srgbClr val="426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xmlns="" id="{C623261C-926F-4E9C-A0EC-3B67E4AE12C3}"/>
              </a:ext>
            </a:extLst>
          </p:cNvPr>
          <p:cNvCxnSpPr>
            <a:cxnSpLocks/>
          </p:cNvCxnSpPr>
          <p:nvPr/>
        </p:nvCxnSpPr>
        <p:spPr>
          <a:xfrm flipH="1" flipV="1">
            <a:off x="5572049" y="3268336"/>
            <a:ext cx="475607" cy="1"/>
          </a:xfrm>
          <a:prstGeom prst="line">
            <a:avLst/>
          </a:prstGeom>
          <a:ln w="28575">
            <a:solidFill>
              <a:srgbClr val="426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xmlns="" id="{1DF832CE-4212-4238-8C60-A725C364ACC3}"/>
              </a:ext>
            </a:extLst>
          </p:cNvPr>
          <p:cNvCxnSpPr>
            <a:cxnSpLocks/>
          </p:cNvCxnSpPr>
          <p:nvPr/>
        </p:nvCxnSpPr>
        <p:spPr>
          <a:xfrm flipH="1" flipV="1">
            <a:off x="5566323" y="4256608"/>
            <a:ext cx="475607" cy="1"/>
          </a:xfrm>
          <a:prstGeom prst="line">
            <a:avLst/>
          </a:prstGeom>
          <a:ln w="28575">
            <a:solidFill>
              <a:srgbClr val="426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xmlns="" id="{93F1AACE-598B-4901-8EDA-A2BE149AA3A7}"/>
              </a:ext>
            </a:extLst>
          </p:cNvPr>
          <p:cNvCxnSpPr>
            <a:cxnSpLocks/>
          </p:cNvCxnSpPr>
          <p:nvPr/>
        </p:nvCxnSpPr>
        <p:spPr>
          <a:xfrm flipH="1" flipV="1">
            <a:off x="5566323" y="5221316"/>
            <a:ext cx="475607" cy="1"/>
          </a:xfrm>
          <a:prstGeom prst="line">
            <a:avLst/>
          </a:prstGeom>
          <a:ln w="28575">
            <a:solidFill>
              <a:srgbClr val="426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xmlns="" id="{051E7D2C-4C1E-45C1-B40C-3F3F45463168}"/>
              </a:ext>
            </a:extLst>
          </p:cNvPr>
          <p:cNvCxnSpPr>
            <a:cxnSpLocks/>
          </p:cNvCxnSpPr>
          <p:nvPr/>
        </p:nvCxnSpPr>
        <p:spPr>
          <a:xfrm flipH="1" flipV="1">
            <a:off x="5578334" y="6182260"/>
            <a:ext cx="475607" cy="1"/>
          </a:xfrm>
          <a:prstGeom prst="line">
            <a:avLst/>
          </a:prstGeom>
          <a:ln w="28575">
            <a:solidFill>
              <a:srgbClr val="426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DD28B357-2CF9-4888-926C-8A18A193ED7B}"/>
              </a:ext>
            </a:extLst>
          </p:cNvPr>
          <p:cNvSpPr/>
          <p:nvPr/>
        </p:nvSpPr>
        <p:spPr>
          <a:xfrm>
            <a:off x="4711515" y="984785"/>
            <a:ext cx="2015335" cy="85272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4E3F59EA-EB4E-4458-B6D0-6D8180957A9D}"/>
              </a:ext>
            </a:extLst>
          </p:cNvPr>
          <p:cNvSpPr txBox="1"/>
          <p:nvPr/>
        </p:nvSpPr>
        <p:spPr>
          <a:xfrm>
            <a:off x="5071731" y="1249682"/>
            <a:ext cx="128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Phishing</a:t>
            </a:r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xmlns="" id="{68372ACB-6DEC-4432-BDDF-D8129BB556EC}"/>
              </a:ext>
            </a:extLst>
          </p:cNvPr>
          <p:cNvSpPr/>
          <p:nvPr/>
        </p:nvSpPr>
        <p:spPr>
          <a:xfrm>
            <a:off x="4743865" y="1918269"/>
            <a:ext cx="2015335" cy="85272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xmlns="" id="{1DAB8190-279A-4506-878B-FE6B3C72ACCD}"/>
              </a:ext>
            </a:extLst>
          </p:cNvPr>
          <p:cNvSpPr txBox="1"/>
          <p:nvPr/>
        </p:nvSpPr>
        <p:spPr>
          <a:xfrm>
            <a:off x="4987160" y="2142861"/>
            <a:ext cx="162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Ransomware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xmlns="" id="{977C0F1E-0D5F-413D-8EC4-5FC1A7B6C172}"/>
              </a:ext>
            </a:extLst>
          </p:cNvPr>
          <p:cNvSpPr/>
          <p:nvPr/>
        </p:nvSpPr>
        <p:spPr>
          <a:xfrm>
            <a:off x="4743864" y="2846733"/>
            <a:ext cx="2015335" cy="85272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xmlns="" id="{62B09236-8804-4567-9C48-185CC611BC26}"/>
              </a:ext>
            </a:extLst>
          </p:cNvPr>
          <p:cNvSpPr txBox="1"/>
          <p:nvPr/>
        </p:nvSpPr>
        <p:spPr>
          <a:xfrm>
            <a:off x="5009457" y="2915985"/>
            <a:ext cx="128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SMS spoofing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xmlns="" id="{2DA02F1A-B6D0-4099-B458-77D69F7C3957}"/>
              </a:ext>
            </a:extLst>
          </p:cNvPr>
          <p:cNvSpPr/>
          <p:nvPr/>
        </p:nvSpPr>
        <p:spPr>
          <a:xfrm>
            <a:off x="4743863" y="3819614"/>
            <a:ext cx="2015335" cy="85272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xmlns="" id="{DAB9A83E-47F1-4EF5-AA49-ED6D65D93F49}"/>
              </a:ext>
            </a:extLst>
          </p:cNvPr>
          <p:cNvSpPr txBox="1"/>
          <p:nvPr/>
        </p:nvSpPr>
        <p:spPr>
          <a:xfrm>
            <a:off x="4909427" y="3939543"/>
            <a:ext cx="160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Social engineering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xmlns="" id="{AC28F70B-6737-4106-A9C0-80D2712E1C00}"/>
              </a:ext>
            </a:extLst>
          </p:cNvPr>
          <p:cNvSpPr/>
          <p:nvPr/>
        </p:nvSpPr>
        <p:spPr>
          <a:xfrm>
            <a:off x="4743862" y="4784577"/>
            <a:ext cx="2015335" cy="85272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xmlns="" id="{D1ED806C-9789-4F5F-B2DF-17244D176F80}"/>
              </a:ext>
            </a:extLst>
          </p:cNvPr>
          <p:cNvSpPr txBox="1"/>
          <p:nvPr/>
        </p:nvSpPr>
        <p:spPr>
          <a:xfrm>
            <a:off x="4909427" y="5062124"/>
            <a:ext cx="172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Vulnerabilità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xmlns="" id="{B7C64617-1235-4484-A8EB-D96273B3D86B}"/>
              </a:ext>
            </a:extLst>
          </p:cNvPr>
          <p:cNvSpPr/>
          <p:nvPr/>
        </p:nvSpPr>
        <p:spPr>
          <a:xfrm>
            <a:off x="4743862" y="5777055"/>
            <a:ext cx="2015335" cy="85272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xmlns="" id="{E06E889D-F0CD-4A1C-9349-3F2DB059C2B1}"/>
              </a:ext>
            </a:extLst>
          </p:cNvPr>
          <p:cNvSpPr txBox="1"/>
          <p:nvPr/>
        </p:nvSpPr>
        <p:spPr>
          <a:xfrm>
            <a:off x="5049660" y="5909956"/>
            <a:ext cx="142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>
                <a:latin typeface="Tempus Sans ITC" panose="04020404030D07020202" pitchFamily="82" charset="0"/>
                <a:cs typeface="Gisha" panose="020B0502040204020203" pitchFamily="34" charset="-79"/>
              </a:rPr>
              <a:t>Test di vulnerabilità</a:t>
            </a:r>
          </a:p>
        </p:txBody>
      </p:sp>
      <p:sp>
        <p:nvSpPr>
          <p:cNvPr id="75" name="Rettangolo arrotondato 55">
            <a:extLst>
              <a:ext uri="{FF2B5EF4-FFF2-40B4-BE49-F238E27FC236}">
                <a16:creationId xmlns:a16="http://schemas.microsoft.com/office/drawing/2014/main" xmlns="" id="{FE09D246-88CD-49C2-A75F-24C0513DB7C1}"/>
              </a:ext>
            </a:extLst>
          </p:cNvPr>
          <p:cNvSpPr/>
          <p:nvPr/>
        </p:nvSpPr>
        <p:spPr>
          <a:xfrm>
            <a:off x="6037980" y="4701389"/>
            <a:ext cx="1319127" cy="1530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41</a:t>
            </a:r>
          </a:p>
        </p:txBody>
      </p:sp>
      <p:sp>
        <p:nvSpPr>
          <p:cNvPr id="77" name="Rettangolo arrotondato 55">
            <a:extLst>
              <a:ext uri="{FF2B5EF4-FFF2-40B4-BE49-F238E27FC236}">
                <a16:creationId xmlns:a16="http://schemas.microsoft.com/office/drawing/2014/main" xmlns="" id="{7E75BA96-C22D-4768-BFFD-AA643F5B85D6}"/>
              </a:ext>
            </a:extLst>
          </p:cNvPr>
          <p:cNvSpPr/>
          <p:nvPr/>
        </p:nvSpPr>
        <p:spPr>
          <a:xfrm>
            <a:off x="6797145" y="5734909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43</a:t>
            </a:r>
          </a:p>
        </p:txBody>
      </p:sp>
      <p:sp>
        <p:nvSpPr>
          <p:cNvPr id="74" name="Rettangolo arrotondato 55">
            <a:extLst>
              <a:ext uri="{FF2B5EF4-FFF2-40B4-BE49-F238E27FC236}">
                <a16:creationId xmlns:a16="http://schemas.microsoft.com/office/drawing/2014/main" xmlns="" id="{2ACAE945-A344-46A5-83F0-E7A709CAF8C7}"/>
              </a:ext>
            </a:extLst>
          </p:cNvPr>
          <p:cNvSpPr/>
          <p:nvPr/>
        </p:nvSpPr>
        <p:spPr>
          <a:xfrm>
            <a:off x="4329516" y="1389167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32</a:t>
            </a:r>
          </a:p>
        </p:txBody>
      </p:sp>
      <p:sp>
        <p:nvSpPr>
          <p:cNvPr id="83" name="Rettangolo arrotondato 55">
            <a:extLst>
              <a:ext uri="{FF2B5EF4-FFF2-40B4-BE49-F238E27FC236}">
                <a16:creationId xmlns:a16="http://schemas.microsoft.com/office/drawing/2014/main" xmlns="" id="{B81937A3-EB8A-41AD-8CF0-188EE1E02C41}"/>
              </a:ext>
            </a:extLst>
          </p:cNvPr>
          <p:cNvSpPr/>
          <p:nvPr/>
        </p:nvSpPr>
        <p:spPr>
          <a:xfrm>
            <a:off x="6017120" y="769099"/>
            <a:ext cx="590638" cy="3251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33</a:t>
            </a:r>
          </a:p>
        </p:txBody>
      </p:sp>
      <p:sp>
        <p:nvSpPr>
          <p:cNvPr id="84" name="Rettangolo arrotondato 55">
            <a:extLst>
              <a:ext uri="{FF2B5EF4-FFF2-40B4-BE49-F238E27FC236}">
                <a16:creationId xmlns:a16="http://schemas.microsoft.com/office/drawing/2014/main" xmlns="" id="{648AA574-F0CE-4F31-A45B-10E086D0DD25}"/>
              </a:ext>
            </a:extLst>
          </p:cNvPr>
          <p:cNvSpPr/>
          <p:nvPr/>
        </p:nvSpPr>
        <p:spPr>
          <a:xfrm>
            <a:off x="4357321" y="2189045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34</a:t>
            </a:r>
          </a:p>
        </p:txBody>
      </p:sp>
      <p:sp>
        <p:nvSpPr>
          <p:cNvPr id="85" name="Rettangolo arrotondato 55">
            <a:extLst>
              <a:ext uri="{FF2B5EF4-FFF2-40B4-BE49-F238E27FC236}">
                <a16:creationId xmlns:a16="http://schemas.microsoft.com/office/drawing/2014/main" xmlns="" id="{C02C00D5-514D-41EF-A386-74087BC35B46}"/>
              </a:ext>
            </a:extLst>
          </p:cNvPr>
          <p:cNvSpPr/>
          <p:nvPr/>
        </p:nvSpPr>
        <p:spPr>
          <a:xfrm>
            <a:off x="6344108" y="1873279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35</a:t>
            </a:r>
          </a:p>
        </p:txBody>
      </p:sp>
      <p:sp>
        <p:nvSpPr>
          <p:cNvPr id="86" name="Rettangolo arrotondato 55">
            <a:extLst>
              <a:ext uri="{FF2B5EF4-FFF2-40B4-BE49-F238E27FC236}">
                <a16:creationId xmlns:a16="http://schemas.microsoft.com/office/drawing/2014/main" xmlns="" id="{0D0782ED-6BCE-4A3F-B338-6CB53914C718}"/>
              </a:ext>
            </a:extLst>
          </p:cNvPr>
          <p:cNvSpPr/>
          <p:nvPr/>
        </p:nvSpPr>
        <p:spPr>
          <a:xfrm>
            <a:off x="4350806" y="3160895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36</a:t>
            </a:r>
          </a:p>
        </p:txBody>
      </p:sp>
      <p:sp>
        <p:nvSpPr>
          <p:cNvPr id="87" name="Rettangolo arrotondato 55">
            <a:extLst>
              <a:ext uri="{FF2B5EF4-FFF2-40B4-BE49-F238E27FC236}">
                <a16:creationId xmlns:a16="http://schemas.microsoft.com/office/drawing/2014/main" xmlns="" id="{304EC231-D921-4224-BFCF-8A9B8E4F865D}"/>
              </a:ext>
            </a:extLst>
          </p:cNvPr>
          <p:cNvSpPr/>
          <p:nvPr/>
        </p:nvSpPr>
        <p:spPr>
          <a:xfrm>
            <a:off x="6037980" y="2997630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37</a:t>
            </a:r>
          </a:p>
        </p:txBody>
      </p:sp>
      <p:sp>
        <p:nvSpPr>
          <p:cNvPr id="88" name="Rettangolo arrotondato 55">
            <a:extLst>
              <a:ext uri="{FF2B5EF4-FFF2-40B4-BE49-F238E27FC236}">
                <a16:creationId xmlns:a16="http://schemas.microsoft.com/office/drawing/2014/main" xmlns="" id="{5EA6F235-68B4-4C53-B9FD-D506B0460128}"/>
              </a:ext>
            </a:extLst>
          </p:cNvPr>
          <p:cNvSpPr/>
          <p:nvPr/>
        </p:nvSpPr>
        <p:spPr>
          <a:xfrm>
            <a:off x="4350322" y="4070693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38</a:t>
            </a:r>
          </a:p>
        </p:txBody>
      </p:sp>
      <p:sp>
        <p:nvSpPr>
          <p:cNvPr id="89" name="Rettangolo arrotondato 55">
            <a:extLst>
              <a:ext uri="{FF2B5EF4-FFF2-40B4-BE49-F238E27FC236}">
                <a16:creationId xmlns:a16="http://schemas.microsoft.com/office/drawing/2014/main" xmlns="" id="{21D9D895-B778-4B4A-88B8-489098E4FF65}"/>
              </a:ext>
            </a:extLst>
          </p:cNvPr>
          <p:cNvSpPr/>
          <p:nvPr/>
        </p:nvSpPr>
        <p:spPr>
          <a:xfrm>
            <a:off x="6102215" y="3916346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39</a:t>
            </a:r>
          </a:p>
        </p:txBody>
      </p:sp>
      <p:sp>
        <p:nvSpPr>
          <p:cNvPr id="90" name="Rettangolo arrotondato 55">
            <a:extLst>
              <a:ext uri="{FF2B5EF4-FFF2-40B4-BE49-F238E27FC236}">
                <a16:creationId xmlns:a16="http://schemas.microsoft.com/office/drawing/2014/main" xmlns="" id="{D42EE315-6BB3-437F-ACDC-0914CC821B0A}"/>
              </a:ext>
            </a:extLst>
          </p:cNvPr>
          <p:cNvSpPr/>
          <p:nvPr/>
        </p:nvSpPr>
        <p:spPr>
          <a:xfrm>
            <a:off x="4357321" y="5008982"/>
            <a:ext cx="58266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40</a:t>
            </a:r>
          </a:p>
        </p:txBody>
      </p:sp>
      <p:sp>
        <p:nvSpPr>
          <p:cNvPr id="76" name="Rettangolo arrotondato 55">
            <a:extLst>
              <a:ext uri="{FF2B5EF4-FFF2-40B4-BE49-F238E27FC236}">
                <a16:creationId xmlns:a16="http://schemas.microsoft.com/office/drawing/2014/main" xmlns="" id="{05122D08-EDE1-4B13-AFF5-7B40EB3E0F63}"/>
              </a:ext>
            </a:extLst>
          </p:cNvPr>
          <p:cNvSpPr/>
          <p:nvPr/>
        </p:nvSpPr>
        <p:spPr>
          <a:xfrm>
            <a:off x="4380263" y="5973945"/>
            <a:ext cx="582660" cy="3083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xmlns="" val="115227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3D030FAA-9C4B-47AE-B33B-E1FC262226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324" t="-541" r="20324" b="541"/>
          <a:stretch/>
        </p:blipFill>
        <p:spPr>
          <a:xfrm>
            <a:off x="2550038" y="430024"/>
            <a:ext cx="9641964" cy="6427976"/>
          </a:xfrm>
          <a:prstGeom prst="rect">
            <a:avLst/>
          </a:prstGeom>
          <a:blipFill>
            <a:blip r:embed="rId3" cstate="print">
              <a:alphaModFix amt="99000"/>
            </a:blip>
            <a:stretch>
              <a:fillRect l="16643" t="-487" r="-15615" b="-487"/>
            </a:stretch>
          </a:blipFill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Il decalogo della protezione in Internet per la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famiglia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10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xmlns="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7" y="3298071"/>
            <a:ext cx="2501660" cy="2020004"/>
          </a:xfrm>
        </p:spPr>
        <p:txBody>
          <a:bodyPr>
            <a:normAutofit/>
          </a:bodyPr>
          <a:lstStyle/>
          <a:p>
            <a:r>
              <a:rPr lang="it-IT" sz="1600"/>
              <a:t>Descrizione Scenario 01</a:t>
            </a:r>
          </a:p>
          <a:p>
            <a:r>
              <a:rPr lang="it-IT" sz="1600"/>
              <a:t>….</a:t>
            </a:r>
          </a:p>
          <a:p>
            <a:endParaRPr lang="it-IT" sz="1600" dirty="0"/>
          </a:p>
        </p:txBody>
      </p:sp>
      <p:sp>
        <p:nvSpPr>
          <p:cNvPr id="2" name="Documento 1">
            <a:extLst>
              <a:ext uri="{FF2B5EF4-FFF2-40B4-BE49-F238E27FC236}">
                <a16:creationId xmlns:a16="http://schemas.microsoft.com/office/drawing/2014/main" xmlns="" id="{B5D6EA2C-C98E-4C7C-9DC4-0DFE4FB8D0AA}"/>
              </a:ext>
            </a:extLst>
          </p:cNvPr>
          <p:cNvSpPr/>
          <p:nvPr/>
        </p:nvSpPr>
        <p:spPr>
          <a:xfrm>
            <a:off x="0" y="476249"/>
            <a:ext cx="7296152" cy="3659382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Documento 23">
            <a:extLst>
              <a:ext uri="{FF2B5EF4-FFF2-40B4-BE49-F238E27FC236}">
                <a16:creationId xmlns:a16="http://schemas.microsoft.com/office/drawing/2014/main" xmlns="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-3" y="3160385"/>
            <a:ext cx="7296151" cy="3698937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E318A116-4E6D-4BBC-8641-7204884D04D7}"/>
              </a:ext>
            </a:extLst>
          </p:cNvPr>
          <p:cNvSpPr txBox="1"/>
          <p:nvPr/>
        </p:nvSpPr>
        <p:spPr>
          <a:xfrm>
            <a:off x="-186131" y="3953734"/>
            <a:ext cx="7483303" cy="2866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2600"/>
              </a:lnSpc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Stabilire in modo condiviso le regole d‘uso del PC</a:t>
            </a:r>
          </a:p>
          <a:p>
            <a:pPr marL="800100"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Non usare nomi utente che rivelano l’identità personale;</a:t>
            </a:r>
          </a:p>
          <a:p>
            <a:pPr marL="800100"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Non rivelare le password;</a:t>
            </a:r>
          </a:p>
          <a:p>
            <a:pPr marL="800100"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Non divulgare informazioni sulla propria identità personale;</a:t>
            </a:r>
          </a:p>
          <a:p>
            <a:pPr marL="800100"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Non pubblicare fotografie sensibili;</a:t>
            </a:r>
          </a:p>
          <a:p>
            <a:pPr marL="800100"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Non condividere informazioni con estranei online;</a:t>
            </a:r>
          </a:p>
          <a:p>
            <a:pPr marL="800100"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Non aprire allegati o link provenienti da sconosciuti.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xmlns="" id="{EC0054E4-BACE-406F-A182-6AADC56865C3}"/>
              </a:ext>
            </a:extLst>
          </p:cNvPr>
          <p:cNvSpPr txBox="1"/>
          <p:nvPr/>
        </p:nvSpPr>
        <p:spPr>
          <a:xfrm>
            <a:off x="61519" y="513975"/>
            <a:ext cx="7234629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defRPr/>
            </a:pPr>
            <a:r>
              <a:rPr lang="it-IT" sz="2000" b="1" dirty="0">
                <a:latin typeface="Tempus Sans ITC" panose="04020404030D07020202" pitchFamily="82" charset="0"/>
                <a:cs typeface="Gisha" panose="020B0502040204020203" pitchFamily="34" charset="-79"/>
              </a:rPr>
              <a:t>Sensibilizzare i propri familiari sui pericoli </a:t>
            </a:r>
            <a:r>
              <a:rPr lang="it-IT" sz="20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online</a:t>
            </a:r>
            <a:endParaRPr lang="it-IT" sz="2000" dirty="0"/>
          </a:p>
          <a:p>
            <a:pPr lvl="0">
              <a:spcBef>
                <a:spcPts val="1000"/>
              </a:spcBef>
              <a:defRPr/>
            </a:pPr>
            <a:endParaRPr lang="it-IT" sz="20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xmlns="" id="{61F398BF-B294-4026-ACE0-25F171EA4BB5}"/>
              </a:ext>
            </a:extLst>
          </p:cNvPr>
          <p:cNvSpPr/>
          <p:nvPr/>
        </p:nvSpPr>
        <p:spPr>
          <a:xfrm>
            <a:off x="-3036276" y="0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Img1: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https://pixabay.com/it/casa-chiavi-chiave-la-porta-1407562/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xmlns="" id="{74B6A5E5-6548-4DCE-9378-1579EC664B2C}"/>
              </a:ext>
            </a:extLst>
          </p:cNvPr>
          <p:cNvSpPr txBox="1"/>
          <p:nvPr/>
        </p:nvSpPr>
        <p:spPr>
          <a:xfrm>
            <a:off x="-167081" y="914085"/>
            <a:ext cx="7296151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La posizione del computer: una scelta strategica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pPr marL="800100"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Posizionare il PC in modo da poterlo controllare.</a:t>
            </a:r>
          </a:p>
          <a:p>
            <a:pPr marL="800100"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Installare un software per tutelare i bambini online.</a:t>
            </a:r>
          </a:p>
          <a:p>
            <a:pPr lvl="1">
              <a:lnSpc>
                <a:spcPct val="150000"/>
              </a:lnSpc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Porre dei limiti</a:t>
            </a:r>
          </a:p>
          <a:p>
            <a:pPr marL="800100"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Fissare dei limiti riguardo che si può visitare.</a:t>
            </a:r>
          </a:p>
          <a:p>
            <a:pPr lvl="1">
              <a:lnSpc>
                <a:spcPct val="150000"/>
              </a:lnSpc>
            </a:pPr>
            <a:endParaRPr lang="it-IT" dirty="0"/>
          </a:p>
        </p:txBody>
      </p:sp>
      <p:sp>
        <p:nvSpPr>
          <p:cNvPr id="43" name="Triangolo isoscele 42">
            <a:extLst>
              <a:ext uri="{FF2B5EF4-FFF2-40B4-BE49-F238E27FC236}">
                <a16:creationId xmlns:a16="http://schemas.microsoft.com/office/drawing/2014/main" xmlns="" id="{2F0576CD-AB81-45D6-84AF-F205BFCDE42F}"/>
              </a:ext>
            </a:extLst>
          </p:cNvPr>
          <p:cNvSpPr/>
          <p:nvPr/>
        </p:nvSpPr>
        <p:spPr>
          <a:xfrm rot="5400000">
            <a:off x="21492" y="1128994"/>
            <a:ext cx="395155" cy="125392"/>
          </a:xfrm>
          <a:prstGeom prst="triangle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Triangolo isoscele 43">
            <a:extLst>
              <a:ext uri="{FF2B5EF4-FFF2-40B4-BE49-F238E27FC236}">
                <a16:creationId xmlns:a16="http://schemas.microsoft.com/office/drawing/2014/main" xmlns="" id="{7F096DFE-0B25-4C5F-AE4E-521C60280823}"/>
              </a:ext>
            </a:extLst>
          </p:cNvPr>
          <p:cNvSpPr/>
          <p:nvPr/>
        </p:nvSpPr>
        <p:spPr>
          <a:xfrm rot="5400000">
            <a:off x="21493" y="2339359"/>
            <a:ext cx="395155" cy="125392"/>
          </a:xfrm>
          <a:prstGeom prst="triangle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Goccia 44">
            <a:extLst>
              <a:ext uri="{FF2B5EF4-FFF2-40B4-BE49-F238E27FC236}">
                <a16:creationId xmlns:a16="http://schemas.microsoft.com/office/drawing/2014/main" xmlns="" id="{B6C3F042-0338-4853-8B56-F8A7CE486026}"/>
              </a:ext>
            </a:extLst>
          </p:cNvPr>
          <p:cNvSpPr/>
          <p:nvPr/>
        </p:nvSpPr>
        <p:spPr>
          <a:xfrm rot="2700000">
            <a:off x="319351" y="1466130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46" name="Goccia 45">
            <a:extLst>
              <a:ext uri="{FF2B5EF4-FFF2-40B4-BE49-F238E27FC236}">
                <a16:creationId xmlns:a16="http://schemas.microsoft.com/office/drawing/2014/main" xmlns="" id="{6E5DADAE-FFEF-4B77-81B8-D7A517182728}"/>
              </a:ext>
            </a:extLst>
          </p:cNvPr>
          <p:cNvSpPr/>
          <p:nvPr/>
        </p:nvSpPr>
        <p:spPr>
          <a:xfrm rot="2700000">
            <a:off x="311165" y="1926292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47" name="Goccia 46">
            <a:extLst>
              <a:ext uri="{FF2B5EF4-FFF2-40B4-BE49-F238E27FC236}">
                <a16:creationId xmlns:a16="http://schemas.microsoft.com/office/drawing/2014/main" xmlns="" id="{54242548-A93E-4BCD-9330-4226910170AE}"/>
              </a:ext>
            </a:extLst>
          </p:cNvPr>
          <p:cNvSpPr/>
          <p:nvPr/>
        </p:nvSpPr>
        <p:spPr>
          <a:xfrm rot="2700000">
            <a:off x="342243" y="2725183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0" name="Goccia 49">
            <a:extLst>
              <a:ext uri="{FF2B5EF4-FFF2-40B4-BE49-F238E27FC236}">
                <a16:creationId xmlns:a16="http://schemas.microsoft.com/office/drawing/2014/main" xmlns="" id="{A2863B7C-1E70-4A36-AE16-CC95DAD66A9E}"/>
              </a:ext>
            </a:extLst>
          </p:cNvPr>
          <p:cNvSpPr/>
          <p:nvPr/>
        </p:nvSpPr>
        <p:spPr>
          <a:xfrm rot="2700000">
            <a:off x="327034" y="4404138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1" name="Goccia 50">
            <a:extLst>
              <a:ext uri="{FF2B5EF4-FFF2-40B4-BE49-F238E27FC236}">
                <a16:creationId xmlns:a16="http://schemas.microsoft.com/office/drawing/2014/main" xmlns="" id="{A3EBC8F9-5384-4E91-A297-F94DD97FEAF6}"/>
              </a:ext>
            </a:extLst>
          </p:cNvPr>
          <p:cNvSpPr/>
          <p:nvPr/>
        </p:nvSpPr>
        <p:spPr>
          <a:xfrm rot="2700000">
            <a:off x="346085" y="4780441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2" name="Goccia 51">
            <a:extLst>
              <a:ext uri="{FF2B5EF4-FFF2-40B4-BE49-F238E27FC236}">
                <a16:creationId xmlns:a16="http://schemas.microsoft.com/office/drawing/2014/main" xmlns="" id="{6BBF2E23-358A-4E27-AD62-CEBED2F12F8D}"/>
              </a:ext>
            </a:extLst>
          </p:cNvPr>
          <p:cNvSpPr/>
          <p:nvPr/>
        </p:nvSpPr>
        <p:spPr>
          <a:xfrm rot="2700000">
            <a:off x="349927" y="5209903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3" name="Goccia 52">
            <a:extLst>
              <a:ext uri="{FF2B5EF4-FFF2-40B4-BE49-F238E27FC236}">
                <a16:creationId xmlns:a16="http://schemas.microsoft.com/office/drawing/2014/main" xmlns="" id="{2AFA168D-3296-416D-8621-0EDD727097AD}"/>
              </a:ext>
            </a:extLst>
          </p:cNvPr>
          <p:cNvSpPr/>
          <p:nvPr/>
        </p:nvSpPr>
        <p:spPr>
          <a:xfrm rot="2700000">
            <a:off x="346085" y="5586582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4" name="Goccia 53">
            <a:extLst>
              <a:ext uri="{FF2B5EF4-FFF2-40B4-BE49-F238E27FC236}">
                <a16:creationId xmlns:a16="http://schemas.microsoft.com/office/drawing/2014/main" xmlns="" id="{B70A6FD2-3F28-4BDE-A85C-F2A2DD3A8D0B}"/>
              </a:ext>
            </a:extLst>
          </p:cNvPr>
          <p:cNvSpPr/>
          <p:nvPr/>
        </p:nvSpPr>
        <p:spPr>
          <a:xfrm rot="2700000">
            <a:off x="349927" y="6065841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5" name="Goccia 54">
            <a:extLst>
              <a:ext uri="{FF2B5EF4-FFF2-40B4-BE49-F238E27FC236}">
                <a16:creationId xmlns:a16="http://schemas.microsoft.com/office/drawing/2014/main" xmlns="" id="{E03E105C-09F6-4D32-8F60-023DC5CF73BF}"/>
              </a:ext>
            </a:extLst>
          </p:cNvPr>
          <p:cNvSpPr/>
          <p:nvPr/>
        </p:nvSpPr>
        <p:spPr>
          <a:xfrm rot="2700000">
            <a:off x="368978" y="6461376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6" name="Triangolo isoscele 55">
            <a:extLst>
              <a:ext uri="{FF2B5EF4-FFF2-40B4-BE49-F238E27FC236}">
                <a16:creationId xmlns:a16="http://schemas.microsoft.com/office/drawing/2014/main" xmlns="" id="{A84AD23F-8003-4B92-9CA8-C0CDD46CD9DF}"/>
              </a:ext>
            </a:extLst>
          </p:cNvPr>
          <p:cNvSpPr/>
          <p:nvPr/>
        </p:nvSpPr>
        <p:spPr>
          <a:xfrm rot="5400000">
            <a:off x="26707" y="4056462"/>
            <a:ext cx="395155" cy="12539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arrotondato 55">
            <a:extLst>
              <a:ext uri="{FF2B5EF4-FFF2-40B4-BE49-F238E27FC236}">
                <a16:creationId xmlns:a16="http://schemas.microsoft.com/office/drawing/2014/main" xmlns="" id="{F3EA82EF-1330-45DD-8231-E18F23D3A5A8}"/>
              </a:ext>
            </a:extLst>
          </p:cNvPr>
          <p:cNvSpPr/>
          <p:nvPr/>
        </p:nvSpPr>
        <p:spPr>
          <a:xfrm>
            <a:off x="5637676" y="607936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58" name="Rettangolo arrotondato 55">
            <a:extLst>
              <a:ext uri="{FF2B5EF4-FFF2-40B4-BE49-F238E27FC236}">
                <a16:creationId xmlns:a16="http://schemas.microsoft.com/office/drawing/2014/main" xmlns="" id="{5593A8DB-AFF8-4703-95D4-B24009EF17B5}"/>
              </a:ext>
            </a:extLst>
          </p:cNvPr>
          <p:cNvSpPr/>
          <p:nvPr/>
        </p:nvSpPr>
        <p:spPr>
          <a:xfrm>
            <a:off x="6090235" y="1020942"/>
            <a:ext cx="692897" cy="3400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2-6</a:t>
            </a:r>
          </a:p>
        </p:txBody>
      </p:sp>
      <p:sp>
        <p:nvSpPr>
          <p:cNvPr id="59" name="Rettangolo arrotondato 55">
            <a:extLst>
              <a:ext uri="{FF2B5EF4-FFF2-40B4-BE49-F238E27FC236}">
                <a16:creationId xmlns:a16="http://schemas.microsoft.com/office/drawing/2014/main" xmlns="" id="{56C75D75-3F9C-4D97-8579-6BDD79615387}"/>
              </a:ext>
            </a:extLst>
          </p:cNvPr>
          <p:cNvSpPr/>
          <p:nvPr/>
        </p:nvSpPr>
        <p:spPr>
          <a:xfrm>
            <a:off x="4979715" y="3584773"/>
            <a:ext cx="692897" cy="3400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7-13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xmlns="" id="{CD63B5D9-75EB-489C-8FBB-7AAE5AC14429}"/>
              </a:ext>
            </a:extLst>
          </p:cNvPr>
          <p:cNvSpPr txBox="1"/>
          <p:nvPr/>
        </p:nvSpPr>
        <p:spPr>
          <a:xfrm>
            <a:off x="7296148" y="6334781"/>
            <a:ext cx="48958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it-IT" sz="1400" dirty="0">
                <a:solidFill>
                  <a:schemeClr val="bg1"/>
                </a:solidFill>
              </a:rPr>
              <a:t>Fonte: McAfee - Il decalogo della  protezione in Internet per la famiglia </a:t>
            </a:r>
          </a:p>
        </p:txBody>
      </p:sp>
    </p:spTree>
    <p:extLst>
      <p:ext uri="{BB962C8B-B14F-4D97-AF65-F5344CB8AC3E}">
        <p14:creationId xmlns:p14="http://schemas.microsoft.com/office/powerpoint/2010/main" xmlns="" val="317913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3D030FAA-9C4B-47AE-B33B-E1FC262226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324" t="-541" r="20324" b="541"/>
          <a:stretch/>
        </p:blipFill>
        <p:spPr>
          <a:xfrm>
            <a:off x="2550038" y="430024"/>
            <a:ext cx="9641964" cy="6427976"/>
          </a:xfrm>
          <a:prstGeom prst="rect">
            <a:avLst/>
          </a:prstGeom>
          <a:blipFill>
            <a:blip r:embed="rId3" cstate="print">
              <a:alphaModFix amt="99000"/>
            </a:blip>
            <a:stretch>
              <a:fillRect l="16643" t="-487" r="-15615" b="-487"/>
            </a:stretch>
          </a:blipFill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Il decalogo della protezione in Internet per la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famiglia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10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xmlns="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7" y="3298071"/>
            <a:ext cx="2501660" cy="2020004"/>
          </a:xfrm>
        </p:spPr>
        <p:txBody>
          <a:bodyPr>
            <a:normAutofit/>
          </a:bodyPr>
          <a:lstStyle/>
          <a:p>
            <a:r>
              <a:rPr lang="it-IT" sz="1600"/>
              <a:t>Descrizione Scenario 01</a:t>
            </a:r>
          </a:p>
          <a:p>
            <a:r>
              <a:rPr lang="it-IT" sz="1600"/>
              <a:t>….</a:t>
            </a:r>
          </a:p>
          <a:p>
            <a:endParaRPr lang="it-IT" sz="1600" dirty="0"/>
          </a:p>
        </p:txBody>
      </p:sp>
      <p:sp>
        <p:nvSpPr>
          <p:cNvPr id="2" name="Documento 1">
            <a:extLst>
              <a:ext uri="{FF2B5EF4-FFF2-40B4-BE49-F238E27FC236}">
                <a16:creationId xmlns:a16="http://schemas.microsoft.com/office/drawing/2014/main" xmlns="" id="{B5D6EA2C-C98E-4C7C-9DC4-0DFE4FB8D0AA}"/>
              </a:ext>
            </a:extLst>
          </p:cNvPr>
          <p:cNvSpPr/>
          <p:nvPr/>
        </p:nvSpPr>
        <p:spPr>
          <a:xfrm>
            <a:off x="0" y="476249"/>
            <a:ext cx="7296152" cy="3659382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Documento 23">
            <a:extLst>
              <a:ext uri="{FF2B5EF4-FFF2-40B4-BE49-F238E27FC236}">
                <a16:creationId xmlns:a16="http://schemas.microsoft.com/office/drawing/2014/main" xmlns="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-3" y="3160385"/>
            <a:ext cx="7296151" cy="3698937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E318A116-4E6D-4BBC-8641-7204884D04D7}"/>
              </a:ext>
            </a:extLst>
          </p:cNvPr>
          <p:cNvSpPr txBox="1"/>
          <p:nvPr/>
        </p:nvSpPr>
        <p:spPr>
          <a:xfrm>
            <a:off x="-112283" y="3899220"/>
            <a:ext cx="7483303" cy="328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2600"/>
              </a:lnSpc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Utilizzare le funzioni di parental control</a:t>
            </a:r>
          </a:p>
          <a:p>
            <a:pPr marL="723900" lvl="1">
              <a:lnSpc>
                <a:spcPts val="2600"/>
              </a:lnSpc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 I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l parental control aiuta a difendere i minori dai contenuti impropri. </a:t>
            </a:r>
          </a:p>
          <a:p>
            <a:pPr lvl="1">
              <a:lnSpc>
                <a:spcPts val="2600"/>
              </a:lnSpc>
            </a:pPr>
            <a:endParaRPr lang="it-IT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2600"/>
              </a:lnSpc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Insegnare ai familiari che dietro un amico online potrebbe celarsi un estraneo</a:t>
            </a:r>
          </a:p>
          <a:p>
            <a:pPr marL="800100"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Fingersi  qualcun altro è molto facile online.</a:t>
            </a:r>
          </a:p>
          <a:p>
            <a:pPr marL="800100"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Controllare i contenuti sul profilo social dei propri figli.</a:t>
            </a:r>
          </a:p>
          <a:p>
            <a:pPr marL="800100" lvl="1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xmlns="" id="{61F398BF-B294-4026-ACE0-25F171EA4BB5}"/>
              </a:ext>
            </a:extLst>
          </p:cNvPr>
          <p:cNvSpPr/>
          <p:nvPr/>
        </p:nvSpPr>
        <p:spPr>
          <a:xfrm>
            <a:off x="-3036276" y="0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Img1: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https://pixabay.com/it/casa-chiavi-chiave-la-porta-1407562/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xmlns="" id="{74B6A5E5-6548-4DCE-9378-1579EC664B2C}"/>
              </a:ext>
            </a:extLst>
          </p:cNvPr>
          <p:cNvSpPr txBox="1"/>
          <p:nvPr/>
        </p:nvSpPr>
        <p:spPr>
          <a:xfrm>
            <a:off x="-167081" y="1009335"/>
            <a:ext cx="7882331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Specificare un codice di condotta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pPr marL="800100"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Stabilire un comportamento corretto online.</a:t>
            </a:r>
          </a:p>
          <a:p>
            <a:pPr marL="800100" lvl="1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Utilizzare un software di protezione</a:t>
            </a:r>
          </a:p>
          <a:p>
            <a:pPr marL="800100"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Utilizzare software capaci di bloccare le minacce online.</a:t>
            </a:r>
          </a:p>
          <a:p>
            <a:pPr marL="800100" lvl="1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riangolo isoscele 42">
            <a:extLst>
              <a:ext uri="{FF2B5EF4-FFF2-40B4-BE49-F238E27FC236}">
                <a16:creationId xmlns:a16="http://schemas.microsoft.com/office/drawing/2014/main" xmlns="" id="{2F0576CD-AB81-45D6-84AF-F205BFCDE42F}"/>
              </a:ext>
            </a:extLst>
          </p:cNvPr>
          <p:cNvSpPr/>
          <p:nvPr/>
        </p:nvSpPr>
        <p:spPr>
          <a:xfrm rot="5400000">
            <a:off x="21492" y="1224244"/>
            <a:ext cx="395155" cy="125392"/>
          </a:xfrm>
          <a:prstGeom prst="triangle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Triangolo isoscele 43">
            <a:extLst>
              <a:ext uri="{FF2B5EF4-FFF2-40B4-BE49-F238E27FC236}">
                <a16:creationId xmlns:a16="http://schemas.microsoft.com/office/drawing/2014/main" xmlns="" id="{7F096DFE-0B25-4C5F-AE4E-521C60280823}"/>
              </a:ext>
            </a:extLst>
          </p:cNvPr>
          <p:cNvSpPr/>
          <p:nvPr/>
        </p:nvSpPr>
        <p:spPr>
          <a:xfrm rot="5400000">
            <a:off x="21326" y="2464651"/>
            <a:ext cx="395155" cy="125392"/>
          </a:xfrm>
          <a:prstGeom prst="triangle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Goccia 44">
            <a:extLst>
              <a:ext uri="{FF2B5EF4-FFF2-40B4-BE49-F238E27FC236}">
                <a16:creationId xmlns:a16="http://schemas.microsoft.com/office/drawing/2014/main" xmlns="" id="{B6C3F042-0338-4853-8B56-F8A7CE486026}"/>
              </a:ext>
            </a:extLst>
          </p:cNvPr>
          <p:cNvSpPr/>
          <p:nvPr/>
        </p:nvSpPr>
        <p:spPr>
          <a:xfrm rot="2700000">
            <a:off x="319351" y="1561380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1" name="Goccia 50">
            <a:extLst>
              <a:ext uri="{FF2B5EF4-FFF2-40B4-BE49-F238E27FC236}">
                <a16:creationId xmlns:a16="http://schemas.microsoft.com/office/drawing/2014/main" xmlns="" id="{A3EBC8F9-5384-4E91-A297-F94DD97FEAF6}"/>
              </a:ext>
            </a:extLst>
          </p:cNvPr>
          <p:cNvSpPr/>
          <p:nvPr/>
        </p:nvSpPr>
        <p:spPr>
          <a:xfrm rot="2700000">
            <a:off x="360490" y="4308611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6" name="Triangolo isoscele 55">
            <a:extLst>
              <a:ext uri="{FF2B5EF4-FFF2-40B4-BE49-F238E27FC236}">
                <a16:creationId xmlns:a16="http://schemas.microsoft.com/office/drawing/2014/main" xmlns="" id="{A84AD23F-8003-4B92-9CA8-C0CDD46CD9DF}"/>
              </a:ext>
            </a:extLst>
          </p:cNvPr>
          <p:cNvSpPr/>
          <p:nvPr/>
        </p:nvSpPr>
        <p:spPr>
          <a:xfrm rot="5400000">
            <a:off x="26707" y="4056462"/>
            <a:ext cx="395155" cy="12539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Goccia 28">
            <a:extLst>
              <a:ext uri="{FF2B5EF4-FFF2-40B4-BE49-F238E27FC236}">
                <a16:creationId xmlns:a16="http://schemas.microsoft.com/office/drawing/2014/main" xmlns="" id="{5BE98403-696E-4E49-A11F-9B38102517FD}"/>
              </a:ext>
            </a:extLst>
          </p:cNvPr>
          <p:cNvSpPr/>
          <p:nvPr/>
        </p:nvSpPr>
        <p:spPr>
          <a:xfrm rot="2700000">
            <a:off x="319350" y="2834823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xmlns="" id="{1EEC2D09-4C1B-4E6D-9CAD-08D7DFB7906A}"/>
              </a:ext>
            </a:extLst>
          </p:cNvPr>
          <p:cNvSpPr txBox="1"/>
          <p:nvPr/>
        </p:nvSpPr>
        <p:spPr>
          <a:xfrm>
            <a:off x="61519" y="513975"/>
            <a:ext cx="7234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  <a:defRPr/>
            </a:pPr>
            <a:r>
              <a:rPr lang="it-IT" sz="2000" b="1" dirty="0">
                <a:latin typeface="Tempus Sans ITC" panose="04020404030D07020202" pitchFamily="82" charset="0"/>
                <a:cs typeface="Gisha" panose="020B0502040204020203" pitchFamily="34" charset="-79"/>
              </a:rPr>
              <a:t>Sensibilizzare i propri familiari sui pericoli online</a:t>
            </a:r>
          </a:p>
        </p:txBody>
      </p:sp>
      <p:sp>
        <p:nvSpPr>
          <p:cNvPr id="31" name="Triangolo isoscele 30">
            <a:extLst>
              <a:ext uri="{FF2B5EF4-FFF2-40B4-BE49-F238E27FC236}">
                <a16:creationId xmlns:a16="http://schemas.microsoft.com/office/drawing/2014/main" xmlns="" id="{4EDB16A9-EE3C-4181-A833-FF23D2FB601F}"/>
              </a:ext>
            </a:extLst>
          </p:cNvPr>
          <p:cNvSpPr/>
          <p:nvPr/>
        </p:nvSpPr>
        <p:spPr>
          <a:xfrm rot="5400000">
            <a:off x="21325" y="5334164"/>
            <a:ext cx="395155" cy="12539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Goccia 31">
            <a:extLst>
              <a:ext uri="{FF2B5EF4-FFF2-40B4-BE49-F238E27FC236}">
                <a16:creationId xmlns:a16="http://schemas.microsoft.com/office/drawing/2014/main" xmlns="" id="{8A1C019E-FD78-4A89-92EA-7DEA9292CEB3}"/>
              </a:ext>
            </a:extLst>
          </p:cNvPr>
          <p:cNvSpPr/>
          <p:nvPr/>
        </p:nvSpPr>
        <p:spPr>
          <a:xfrm rot="2700000">
            <a:off x="360492" y="6008497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3" name="Goccia 32">
            <a:extLst>
              <a:ext uri="{FF2B5EF4-FFF2-40B4-BE49-F238E27FC236}">
                <a16:creationId xmlns:a16="http://schemas.microsoft.com/office/drawing/2014/main" xmlns="" id="{908E5BE1-A647-4848-BADB-6C1538DBC16D}"/>
              </a:ext>
            </a:extLst>
          </p:cNvPr>
          <p:cNvSpPr/>
          <p:nvPr/>
        </p:nvSpPr>
        <p:spPr>
          <a:xfrm rot="2700000">
            <a:off x="360491" y="6464830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4" name="Rettangolo arrotondato 55">
            <a:extLst>
              <a:ext uri="{FF2B5EF4-FFF2-40B4-BE49-F238E27FC236}">
                <a16:creationId xmlns:a16="http://schemas.microsoft.com/office/drawing/2014/main" xmlns="" id="{10E4DBED-6420-4F2A-B406-DD3D919B70CD}"/>
              </a:ext>
            </a:extLst>
          </p:cNvPr>
          <p:cNvSpPr/>
          <p:nvPr/>
        </p:nvSpPr>
        <p:spPr>
          <a:xfrm>
            <a:off x="4312965" y="1144492"/>
            <a:ext cx="692897" cy="3400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8-11</a:t>
            </a:r>
          </a:p>
        </p:txBody>
      </p:sp>
      <p:sp>
        <p:nvSpPr>
          <p:cNvPr id="35" name="Rettangolo arrotondato 55">
            <a:extLst>
              <a:ext uri="{FF2B5EF4-FFF2-40B4-BE49-F238E27FC236}">
                <a16:creationId xmlns:a16="http://schemas.microsoft.com/office/drawing/2014/main" xmlns="" id="{5E6632B1-5586-48C2-B41D-B69468039E6F}"/>
              </a:ext>
            </a:extLst>
          </p:cNvPr>
          <p:cNvSpPr/>
          <p:nvPr/>
        </p:nvSpPr>
        <p:spPr>
          <a:xfrm>
            <a:off x="5116959" y="3783126"/>
            <a:ext cx="979041" cy="4439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12-16</a:t>
            </a:r>
          </a:p>
        </p:txBody>
      </p:sp>
    </p:spTree>
    <p:extLst>
      <p:ext uri="{BB962C8B-B14F-4D97-AF65-F5344CB8AC3E}">
        <p14:creationId xmlns:p14="http://schemas.microsoft.com/office/powerpoint/2010/main" xmlns="" val="369222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3D030FAA-9C4B-47AE-B33B-E1FC262226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324" t="-541" r="20324" b="541"/>
          <a:stretch/>
        </p:blipFill>
        <p:spPr>
          <a:xfrm>
            <a:off x="2550038" y="430024"/>
            <a:ext cx="9641964" cy="6427976"/>
          </a:xfrm>
          <a:prstGeom prst="rect">
            <a:avLst/>
          </a:prstGeom>
          <a:blipFill>
            <a:blip r:embed="rId3" cstate="print">
              <a:alphaModFix amt="99000"/>
            </a:blip>
            <a:stretch>
              <a:fillRect l="16643" t="-487" r="-15615" b="-487"/>
            </a:stretch>
          </a:blipFill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Il decalogo della protezione in Internet per la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famiglia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10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xmlns="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7" y="3298071"/>
            <a:ext cx="2501660" cy="2020004"/>
          </a:xfrm>
        </p:spPr>
        <p:txBody>
          <a:bodyPr>
            <a:normAutofit/>
          </a:bodyPr>
          <a:lstStyle/>
          <a:p>
            <a:r>
              <a:rPr lang="it-IT" sz="1600"/>
              <a:t>Descrizione Scenario 01</a:t>
            </a:r>
          </a:p>
          <a:p>
            <a:r>
              <a:rPr lang="it-IT" sz="1600"/>
              <a:t>….</a:t>
            </a:r>
          </a:p>
          <a:p>
            <a:endParaRPr lang="it-IT" sz="1600" dirty="0"/>
          </a:p>
        </p:txBody>
      </p:sp>
      <p:sp>
        <p:nvSpPr>
          <p:cNvPr id="2" name="Documento 1">
            <a:extLst>
              <a:ext uri="{FF2B5EF4-FFF2-40B4-BE49-F238E27FC236}">
                <a16:creationId xmlns:a16="http://schemas.microsoft.com/office/drawing/2014/main" xmlns="" id="{B5D6EA2C-C98E-4C7C-9DC4-0DFE4FB8D0AA}"/>
              </a:ext>
            </a:extLst>
          </p:cNvPr>
          <p:cNvSpPr/>
          <p:nvPr/>
        </p:nvSpPr>
        <p:spPr>
          <a:xfrm>
            <a:off x="0" y="476249"/>
            <a:ext cx="7296152" cy="3659382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Documento 23">
            <a:extLst>
              <a:ext uri="{FF2B5EF4-FFF2-40B4-BE49-F238E27FC236}">
                <a16:creationId xmlns:a16="http://schemas.microsoft.com/office/drawing/2014/main" xmlns="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-3" y="3160385"/>
            <a:ext cx="7296151" cy="3698937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E318A116-4E6D-4BBC-8641-7204884D04D7}"/>
              </a:ext>
            </a:extLst>
          </p:cNvPr>
          <p:cNvSpPr txBox="1"/>
          <p:nvPr/>
        </p:nvSpPr>
        <p:spPr>
          <a:xfrm>
            <a:off x="-112283" y="3954936"/>
            <a:ext cx="7483303" cy="2035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Essere sempre aggiornati</a:t>
            </a:r>
          </a:p>
          <a:p>
            <a:pPr marL="800100" lvl="1" indent="-76200">
              <a:lnSpc>
                <a:spcPct val="150000"/>
              </a:lnSpc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Conoscere l’evoluzione delle minacce online, consente una protezione più efficace.</a:t>
            </a:r>
          </a:p>
          <a:p>
            <a:pPr lvl="1">
              <a:lnSpc>
                <a:spcPts val="2600"/>
              </a:lnSpc>
            </a:pPr>
            <a:endParaRPr lang="it-IT" b="1" dirty="0">
              <a:solidFill>
                <a:schemeClr val="tx2">
                  <a:lumMod val="75000"/>
                </a:schemeClr>
              </a:solidFill>
            </a:endParaRPr>
          </a:p>
          <a:p>
            <a:pPr marL="800100" lvl="1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xmlns="" id="{61F398BF-B294-4026-ACE0-25F171EA4BB5}"/>
              </a:ext>
            </a:extLst>
          </p:cNvPr>
          <p:cNvSpPr/>
          <p:nvPr/>
        </p:nvSpPr>
        <p:spPr>
          <a:xfrm>
            <a:off x="-3036276" y="0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Img1: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  <a:hlinkClick r:id="rId4"/>
              </a:rPr>
              <a:t>https://pixabay.com/it/casa-chiavi-chiave-la-porta-1407562/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Icona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https://pixabay.com/it/aggiornamento-nuovo-fresco-turno-888512/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xmlns="" id="{74B6A5E5-6548-4DCE-9378-1579EC664B2C}"/>
              </a:ext>
            </a:extLst>
          </p:cNvPr>
          <p:cNvSpPr txBox="1"/>
          <p:nvPr/>
        </p:nvSpPr>
        <p:spPr>
          <a:xfrm>
            <a:off x="-167081" y="1009335"/>
            <a:ext cx="746322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Creare password complesse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pPr marL="800100" lvl="1">
              <a:lnSpc>
                <a:spcPct val="150000"/>
              </a:lnSpc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Usare 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password di otto caratteri combinando lettere, numeri e simboli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it-IT" b="1" dirty="0" err="1" smtClean="0">
                <a:solidFill>
                  <a:schemeClr val="tx2">
                    <a:lumMod val="75000"/>
                  </a:schemeClr>
                </a:solidFill>
              </a:rPr>
              <a:t>Veriﬁcare</a:t>
            </a:r>
            <a:r>
              <a:rPr lang="it-IT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il software di protezione installato</a:t>
            </a:r>
          </a:p>
          <a:p>
            <a:pPr marL="800100"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Antivirus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antispyware e firewall devono sempre essere attivi sul PC.</a:t>
            </a:r>
          </a:p>
          <a:p>
            <a:pPr marL="800100" lvl="1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riangolo isoscele 42">
            <a:extLst>
              <a:ext uri="{FF2B5EF4-FFF2-40B4-BE49-F238E27FC236}">
                <a16:creationId xmlns:a16="http://schemas.microsoft.com/office/drawing/2014/main" xmlns="" id="{2F0576CD-AB81-45D6-84AF-F205BFCDE42F}"/>
              </a:ext>
            </a:extLst>
          </p:cNvPr>
          <p:cNvSpPr/>
          <p:nvPr/>
        </p:nvSpPr>
        <p:spPr>
          <a:xfrm rot="5400000">
            <a:off x="21492" y="1224244"/>
            <a:ext cx="395155" cy="125392"/>
          </a:xfrm>
          <a:prstGeom prst="triangle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Triangolo isoscele 43">
            <a:extLst>
              <a:ext uri="{FF2B5EF4-FFF2-40B4-BE49-F238E27FC236}">
                <a16:creationId xmlns:a16="http://schemas.microsoft.com/office/drawing/2014/main" xmlns="" id="{7F096DFE-0B25-4C5F-AE4E-521C60280823}"/>
              </a:ext>
            </a:extLst>
          </p:cNvPr>
          <p:cNvSpPr/>
          <p:nvPr/>
        </p:nvSpPr>
        <p:spPr>
          <a:xfrm rot="5400000">
            <a:off x="21326" y="2464651"/>
            <a:ext cx="395155" cy="125392"/>
          </a:xfrm>
          <a:prstGeom prst="triangle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Goccia 44">
            <a:extLst>
              <a:ext uri="{FF2B5EF4-FFF2-40B4-BE49-F238E27FC236}">
                <a16:creationId xmlns:a16="http://schemas.microsoft.com/office/drawing/2014/main" xmlns="" id="{B6C3F042-0338-4853-8B56-F8A7CE486026}"/>
              </a:ext>
            </a:extLst>
          </p:cNvPr>
          <p:cNvSpPr/>
          <p:nvPr/>
        </p:nvSpPr>
        <p:spPr>
          <a:xfrm rot="2700000">
            <a:off x="319351" y="1561380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6" name="Triangolo isoscele 55">
            <a:extLst>
              <a:ext uri="{FF2B5EF4-FFF2-40B4-BE49-F238E27FC236}">
                <a16:creationId xmlns:a16="http://schemas.microsoft.com/office/drawing/2014/main" xmlns="" id="{A84AD23F-8003-4B92-9CA8-C0CDD46CD9DF}"/>
              </a:ext>
            </a:extLst>
          </p:cNvPr>
          <p:cNvSpPr/>
          <p:nvPr/>
        </p:nvSpPr>
        <p:spPr>
          <a:xfrm rot="5400000">
            <a:off x="26707" y="4551762"/>
            <a:ext cx="395155" cy="12539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Goccia 28">
            <a:extLst>
              <a:ext uri="{FF2B5EF4-FFF2-40B4-BE49-F238E27FC236}">
                <a16:creationId xmlns:a16="http://schemas.microsoft.com/office/drawing/2014/main" xmlns="" id="{5BE98403-696E-4E49-A11F-9B38102517FD}"/>
              </a:ext>
            </a:extLst>
          </p:cNvPr>
          <p:cNvSpPr/>
          <p:nvPr/>
        </p:nvSpPr>
        <p:spPr>
          <a:xfrm rot="2700000">
            <a:off x="324732" y="2834823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xmlns="" id="{1EEC2D09-4C1B-4E6D-9CAD-08D7DFB7906A}"/>
              </a:ext>
            </a:extLst>
          </p:cNvPr>
          <p:cNvSpPr txBox="1"/>
          <p:nvPr/>
        </p:nvSpPr>
        <p:spPr>
          <a:xfrm>
            <a:off x="61519" y="513975"/>
            <a:ext cx="7234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  <a:defRPr/>
            </a:pPr>
            <a:r>
              <a:rPr lang="it-IT" sz="2000" b="1" dirty="0">
                <a:latin typeface="Tempus Sans ITC" panose="04020404030D07020202" pitchFamily="82" charset="0"/>
                <a:cs typeface="Gisha" panose="020B0502040204020203" pitchFamily="34" charset="-79"/>
              </a:rPr>
              <a:t>Sensibilizzare i propri familiari sui pericoli online</a:t>
            </a:r>
          </a:p>
        </p:txBody>
      </p:sp>
      <p:sp>
        <p:nvSpPr>
          <p:cNvPr id="34" name="Rettangolo arrotondato 55">
            <a:extLst>
              <a:ext uri="{FF2B5EF4-FFF2-40B4-BE49-F238E27FC236}">
                <a16:creationId xmlns:a16="http://schemas.microsoft.com/office/drawing/2014/main" xmlns="" id="{10E4DBED-6420-4F2A-B406-DD3D919B70CD}"/>
              </a:ext>
            </a:extLst>
          </p:cNvPr>
          <p:cNvSpPr/>
          <p:nvPr/>
        </p:nvSpPr>
        <p:spPr>
          <a:xfrm>
            <a:off x="4312965" y="1144492"/>
            <a:ext cx="1001985" cy="3400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17 -20</a:t>
            </a:r>
          </a:p>
        </p:txBody>
      </p:sp>
      <p:sp>
        <p:nvSpPr>
          <p:cNvPr id="35" name="Rettangolo arrotondato 55">
            <a:extLst>
              <a:ext uri="{FF2B5EF4-FFF2-40B4-BE49-F238E27FC236}">
                <a16:creationId xmlns:a16="http://schemas.microsoft.com/office/drawing/2014/main" xmlns="" id="{5E6632B1-5586-48C2-B41D-B69468039E6F}"/>
              </a:ext>
            </a:extLst>
          </p:cNvPr>
          <p:cNvSpPr/>
          <p:nvPr/>
        </p:nvSpPr>
        <p:spPr>
          <a:xfrm>
            <a:off x="5116959" y="3783126"/>
            <a:ext cx="979041" cy="4439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21-22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155B9529-6517-40D2-996B-2F73184952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94359" y="5512807"/>
            <a:ext cx="901641" cy="83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141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olo isoscele 2">
            <a:extLst>
              <a:ext uri="{FF2B5EF4-FFF2-40B4-BE49-F238E27FC236}">
                <a16:creationId xmlns:a16="http://schemas.microsoft.com/office/drawing/2014/main" xmlns="" id="{1C682728-B298-4E1A-9422-94E0141E32B7}"/>
              </a:ext>
            </a:extLst>
          </p:cNvPr>
          <p:cNvSpPr/>
          <p:nvPr/>
        </p:nvSpPr>
        <p:spPr>
          <a:xfrm rot="10800000">
            <a:off x="0" y="476250"/>
            <a:ext cx="12192000" cy="6381750"/>
          </a:xfrm>
          <a:prstGeom prst="triangle">
            <a:avLst>
              <a:gd name="adj" fmla="val 72813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L’esperto risponde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xmlns="" id="{D335602E-1140-4CB3-BBA8-A2483E5692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772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/>
          <a:lstStyle/>
          <a:p>
            <a:r>
              <a:rPr lang="it-IT" dirty="0"/>
              <a:t>Quanta consapevolezza c’è oggi in Italia sull’importanza della cyber sicurezza?</a:t>
            </a:r>
          </a:p>
          <a:p>
            <a:endParaRPr lang="it-IT" dirty="0"/>
          </a:p>
        </p:txBody>
      </p:sp>
      <p:sp>
        <p:nvSpPr>
          <p:cNvPr id="14" name="Segnaposto testo 7">
            <a:extLst>
              <a:ext uri="{FF2B5EF4-FFF2-40B4-BE49-F238E27FC236}">
                <a16:creationId xmlns:a16="http://schemas.microsoft.com/office/drawing/2014/main" xmlns="" id="{1D2A209F-5314-4ED3-BA8B-D41B28EBDE4F}"/>
              </a:ext>
            </a:extLst>
          </p:cNvPr>
          <p:cNvSpPr txBox="1">
            <a:spLocks/>
          </p:cNvSpPr>
          <p:nvPr/>
        </p:nvSpPr>
        <p:spPr>
          <a:xfrm>
            <a:off x="3376241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sha" panose="020B0502040204020203" pitchFamily="34" charset="-79"/>
                <a:ea typeface="+mn-ea"/>
                <a:cs typeface="Gisha" panose="020B0502040204020203" pitchFamily="34" charset="-79"/>
              </a:rPr>
              <a:t>Cosa sta facendo l’Italia in tema di cyber security?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sha" panose="020B0502040204020203" pitchFamily="34" charset="-79"/>
              <a:ea typeface="+mn-ea"/>
              <a:cs typeface="Gisha" panose="020B0502040204020203" pitchFamily="34" charset="-79"/>
            </a:endParaRPr>
          </a:p>
        </p:txBody>
      </p:sp>
      <p:sp>
        <p:nvSpPr>
          <p:cNvPr id="21" name="Segnaposto testo 7">
            <a:extLst>
              <a:ext uri="{FF2B5EF4-FFF2-40B4-BE49-F238E27FC236}">
                <a16:creationId xmlns:a16="http://schemas.microsoft.com/office/drawing/2014/main" xmlns="" id="{E9D34C42-C371-4B24-AF88-175848429470}"/>
              </a:ext>
            </a:extLst>
          </p:cNvPr>
          <p:cNvSpPr txBox="1">
            <a:spLocks/>
          </p:cNvSpPr>
          <p:nvPr/>
        </p:nvSpPr>
        <p:spPr>
          <a:xfrm>
            <a:off x="8832160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sha" panose="020B0502040204020203" pitchFamily="34" charset="-79"/>
                <a:ea typeface="+mn-ea"/>
                <a:cs typeface="Gisha" panose="020B0502040204020203" pitchFamily="34" charset="-79"/>
              </a:rPr>
              <a:t>Perché </a:t>
            </a:r>
            <a:r>
              <a:rPr lang="it-IT" dirty="0"/>
              <a:t>è importante stabilire in modo condiviso le regole d‘uso del PC in famiglia?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sha" panose="020B0502040204020203" pitchFamily="34" charset="-79"/>
              <a:ea typeface="+mn-ea"/>
              <a:cs typeface="Gisha" panose="020B0502040204020203" pitchFamily="34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sha" panose="020B0502040204020203" pitchFamily="34" charset="-79"/>
              <a:ea typeface="+mn-ea"/>
              <a:cs typeface="Gisha" panose="020B0502040204020203" pitchFamily="34" charset="-79"/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xmlns="" id="{3AAED16F-D11B-4E11-9EBC-632F9541F99C}"/>
              </a:ext>
            </a:extLst>
          </p:cNvPr>
          <p:cNvSpPr txBox="1">
            <a:spLocks/>
          </p:cNvSpPr>
          <p:nvPr/>
        </p:nvSpPr>
        <p:spPr>
          <a:xfrm>
            <a:off x="6069710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sha" panose="020B0502040204020203" pitchFamily="34" charset="-79"/>
                <a:ea typeface="+mn-ea"/>
                <a:cs typeface="Gisha" panose="020B0502040204020203" pitchFamily="34" charset="-79"/>
              </a:rPr>
              <a:t>Cosa si intende per cyber attacco?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sha" panose="020B0502040204020203" pitchFamily="34" charset="-79"/>
              <a:ea typeface="+mn-ea"/>
              <a:cs typeface="Gisha" panose="020B0502040204020203" pitchFamily="34" charset="-79"/>
            </a:endParaRP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xmlns="" id="{030E7601-1BCD-4147-A51C-33FE13621765}"/>
              </a:ext>
            </a:extLst>
          </p:cNvPr>
          <p:cNvSpPr txBox="1">
            <a:spLocks/>
          </p:cNvSpPr>
          <p:nvPr/>
        </p:nvSpPr>
        <p:spPr>
          <a:xfrm>
            <a:off x="613791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dirty="0"/>
              <a:t>Questa consapevolezza è quasi inesistente, persino a livello dei manager aziendali. Infatti in Italia si registra un grande gap culturale e politico su questo tema.</a:t>
            </a:r>
          </a:p>
        </p:txBody>
      </p:sp>
      <p:sp>
        <p:nvSpPr>
          <p:cNvPr id="15" name="Segnaposto testo 7">
            <a:extLst>
              <a:ext uri="{FF2B5EF4-FFF2-40B4-BE49-F238E27FC236}">
                <a16:creationId xmlns:a16="http://schemas.microsoft.com/office/drawing/2014/main" xmlns="" id="{2FBEB95A-A70B-4CAE-9849-97A449015A12}"/>
              </a:ext>
            </a:extLst>
          </p:cNvPr>
          <p:cNvSpPr txBox="1">
            <a:spLocks/>
          </p:cNvSpPr>
          <p:nvPr/>
        </p:nvSpPr>
        <p:spPr>
          <a:xfrm>
            <a:off x="3307260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dirty="0"/>
              <a:t>L’Italia, solo recentemente, ha attuato degli interventi normativi di natura strategica a tutela delle infrastrutture critiche, con riguardo alla protezione cibernetica e alla sicurezza informatica nazionale.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sha" panose="020B0502040204020203" pitchFamily="34" charset="-79"/>
              <a:ea typeface="+mn-ea"/>
              <a:cs typeface="Gisha" panose="020B0502040204020203" pitchFamily="34" charset="-79"/>
            </a:endParaRPr>
          </a:p>
        </p:txBody>
      </p:sp>
      <p:sp>
        <p:nvSpPr>
          <p:cNvPr id="18" name="Segnaposto testo 7">
            <a:extLst>
              <a:ext uri="{FF2B5EF4-FFF2-40B4-BE49-F238E27FC236}">
                <a16:creationId xmlns:a16="http://schemas.microsoft.com/office/drawing/2014/main" xmlns="" id="{07E1536A-CBFB-41AD-9122-A925A67AB611}"/>
              </a:ext>
            </a:extLst>
          </p:cNvPr>
          <p:cNvSpPr txBox="1">
            <a:spLocks/>
          </p:cNvSpPr>
          <p:nvPr/>
        </p:nvSpPr>
        <p:spPr>
          <a:xfrm>
            <a:off x="6000729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dirty="0"/>
              <a:t>Un cyber attacco si può definire come un’attività malevole nei confronti di un sistema, di uno strumento o di un’applicazione che abbia una componente informatica. 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sha" panose="020B0502040204020203" pitchFamily="34" charset="-79"/>
              <a:ea typeface="+mn-ea"/>
              <a:cs typeface="Gisha" panose="020B0502040204020203" pitchFamily="34" charset="-79"/>
            </a:endParaRPr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xmlns="" id="{F49D8BF1-CE02-446F-BA87-BDD1F885AAFA}"/>
              </a:ext>
            </a:extLst>
          </p:cNvPr>
          <p:cNvSpPr txBox="1">
            <a:spLocks/>
          </p:cNvSpPr>
          <p:nvPr/>
        </p:nvSpPr>
        <p:spPr>
          <a:xfrm>
            <a:off x="8763179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sha" panose="020B0502040204020203" pitchFamily="34" charset="-79"/>
                <a:ea typeface="+mn-ea"/>
                <a:cs typeface="Gisha" panose="020B0502040204020203" pitchFamily="34" charset="-79"/>
              </a:rPr>
              <a:t>È importante perché permette una protezione </a:t>
            </a:r>
            <a:r>
              <a:rPr lang="it-IT" dirty="0"/>
              <a:t>più efficace in casa 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sha" panose="020B0502040204020203" pitchFamily="34" charset="-79"/>
                <a:ea typeface="+mn-ea"/>
                <a:cs typeface="Gisha" panose="020B0502040204020203" pitchFamily="34" charset="-79"/>
              </a:rPr>
              <a:t>contro le minacce online e salvaguarda i minori dai contenuti inappropriati. </a:t>
            </a:r>
          </a:p>
          <a:p>
            <a:pPr lvl="0"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sha" panose="020B0502040204020203" pitchFamily="34" charset="-79"/>
              <a:ea typeface="+mn-ea"/>
              <a:cs typeface="Gisha" panose="020B0502040204020203" pitchFamily="34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sha" panose="020B0502040204020203" pitchFamily="34" charset="-79"/>
              <a:ea typeface="+mn-ea"/>
              <a:cs typeface="Gisha" panose="020B0502040204020203" pitchFamily="34" charset="-79"/>
            </a:endParaRP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xmlns="" id="{15FB5E36-28CE-4387-AAC9-BBD57A93CC73}"/>
              </a:ext>
            </a:extLst>
          </p:cNvPr>
          <p:cNvSpPr/>
          <p:nvPr/>
        </p:nvSpPr>
        <p:spPr>
          <a:xfrm>
            <a:off x="10764920" y="2326306"/>
            <a:ext cx="1228403" cy="781256"/>
          </a:xfrm>
          <a:custGeom>
            <a:avLst/>
            <a:gdLst>
              <a:gd name="connsiteX0" fmla="*/ 0 w 1018796"/>
              <a:gd name="connsiteY0" fmla="*/ 514350 h 1028700"/>
              <a:gd name="connsiteX1" fmla="*/ 509398 w 1018796"/>
              <a:gd name="connsiteY1" fmla="*/ 0 h 1028700"/>
              <a:gd name="connsiteX2" fmla="*/ 1018796 w 1018796"/>
              <a:gd name="connsiteY2" fmla="*/ 514350 h 1028700"/>
              <a:gd name="connsiteX3" fmla="*/ 509398 w 1018796"/>
              <a:gd name="connsiteY3" fmla="*/ 1028700 h 1028700"/>
              <a:gd name="connsiteX4" fmla="*/ 0 w 1018796"/>
              <a:gd name="connsiteY4" fmla="*/ 514350 h 1028700"/>
              <a:gd name="connsiteX0" fmla="*/ 126 w 1018922"/>
              <a:gd name="connsiteY0" fmla="*/ 514350 h 781256"/>
              <a:gd name="connsiteX1" fmla="*/ 509524 w 1018922"/>
              <a:gd name="connsiteY1" fmla="*/ 0 h 781256"/>
              <a:gd name="connsiteX2" fmla="*/ 1018922 w 1018922"/>
              <a:gd name="connsiteY2" fmla="*/ 514350 h 781256"/>
              <a:gd name="connsiteX3" fmla="*/ 547624 w 1018922"/>
              <a:gd name="connsiteY3" fmla="*/ 781050 h 781256"/>
              <a:gd name="connsiteX4" fmla="*/ 126 w 1018922"/>
              <a:gd name="connsiteY4" fmla="*/ 514350 h 781256"/>
              <a:gd name="connsiteX0" fmla="*/ 57 w 1228403"/>
              <a:gd name="connsiteY0" fmla="*/ 514350 h 781256"/>
              <a:gd name="connsiteX1" fmla="*/ 719005 w 1228403"/>
              <a:gd name="connsiteY1" fmla="*/ 0 h 781256"/>
              <a:gd name="connsiteX2" fmla="*/ 1228403 w 1228403"/>
              <a:gd name="connsiteY2" fmla="*/ 514350 h 781256"/>
              <a:gd name="connsiteX3" fmla="*/ 757105 w 1228403"/>
              <a:gd name="connsiteY3" fmla="*/ 781050 h 781256"/>
              <a:gd name="connsiteX4" fmla="*/ 57 w 1228403"/>
              <a:gd name="connsiteY4" fmla="*/ 514350 h 78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403" h="781256">
                <a:moveTo>
                  <a:pt x="57" y="514350"/>
                </a:moveTo>
                <a:cubicBezTo>
                  <a:pt x="-6293" y="384175"/>
                  <a:pt x="514281" y="0"/>
                  <a:pt x="719005" y="0"/>
                </a:cubicBezTo>
                <a:cubicBezTo>
                  <a:pt x="923729" y="0"/>
                  <a:pt x="1228403" y="230282"/>
                  <a:pt x="1228403" y="514350"/>
                </a:cubicBezTo>
                <a:cubicBezTo>
                  <a:pt x="1228403" y="798418"/>
                  <a:pt x="961829" y="781050"/>
                  <a:pt x="757105" y="781050"/>
                </a:cubicBezTo>
                <a:cubicBezTo>
                  <a:pt x="552381" y="781050"/>
                  <a:pt x="6407" y="644525"/>
                  <a:pt x="57" y="5143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978046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12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Learning stop</a:t>
            </a:r>
          </a:p>
        </p:txBody>
      </p:sp>
      <p:sp>
        <p:nvSpPr>
          <p:cNvPr id="16" name="Segnaposto testo 7">
            <a:extLst>
              <a:ext uri="{FF2B5EF4-FFF2-40B4-BE49-F238E27FC236}">
                <a16:creationId xmlns:a16="http://schemas.microsoft.com/office/drawing/2014/main" xmlns="" id="{FCA1622D-041E-4120-9404-586FA559CC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1575" y="1172174"/>
            <a:ext cx="9930891" cy="614810"/>
          </a:xfrm>
          <a:prstGeom prst="wedgeRoundRectCallout">
            <a:avLst>
              <a:gd name="adj1" fmla="val -21086"/>
              <a:gd name="adj2" fmla="val 89790"/>
              <a:gd name="adj3" fmla="val 16667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1800" b="1" dirty="0">
                <a:latin typeface="+mn-lt"/>
              </a:rPr>
              <a:t>Cosa è un Ransomware: </a:t>
            </a:r>
            <a:endParaRPr lang="it-IT" sz="1800" b="1" dirty="0">
              <a:latin typeface="Bahnschrift" panose="020B0502040204020203" pitchFamily="34" charset="0"/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xmlns="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1100630" y="4025754"/>
            <a:ext cx="1903665" cy="3413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sz="1600" dirty="0">
                <a:latin typeface="+mn-lt"/>
              </a:rPr>
              <a:t>È un software che rende inutilizzabili i dati finché non viene pagato un </a:t>
            </a:r>
            <a:r>
              <a:rPr lang="it-IT" sz="1600" dirty="0" smtClean="0">
                <a:latin typeface="+mn-lt"/>
              </a:rPr>
              <a:t>riscatto.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Gisha" panose="020B0502040204020203" pitchFamily="34" charset="-79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xmlns="" id="{08B0BD39-4009-400F-BA34-32995A8CB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5978" y="2922864"/>
            <a:ext cx="810936" cy="81093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B286E357-1027-4805-9E07-4A5FE177C3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9185" y="2922864"/>
            <a:ext cx="810936" cy="81093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xmlns="" id="{2EEA935A-7BF4-48CA-9E1C-380E3CD4D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2393" y="2922864"/>
            <a:ext cx="810936" cy="81093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xmlns="" id="{B34726F8-5FE8-4E15-932E-C2E12B5690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89795" y="2922864"/>
            <a:ext cx="810936" cy="810936"/>
          </a:xfrm>
          <a:prstGeom prst="rect">
            <a:avLst/>
          </a:prstGeom>
        </p:spPr>
      </p:pic>
      <p:sp>
        <p:nvSpPr>
          <p:cNvPr id="23" name="Segnaposto testo 7">
            <a:extLst>
              <a:ext uri="{FF2B5EF4-FFF2-40B4-BE49-F238E27FC236}">
                <a16:creationId xmlns:a16="http://schemas.microsoft.com/office/drawing/2014/main" xmlns="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3615824" y="4025755"/>
            <a:ext cx="1687695" cy="166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sz="1600" dirty="0">
                <a:latin typeface="+mn-lt"/>
              </a:rPr>
              <a:t>È una tecnica che maschera l’origine di un </a:t>
            </a:r>
            <a:r>
              <a:rPr lang="it-IT" sz="1600" dirty="0" smtClean="0">
                <a:latin typeface="+mn-lt"/>
              </a:rPr>
              <a:t>SMS.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Gisha" panose="020B0502040204020203" pitchFamily="34" charset="-79"/>
            </a:endParaRPr>
          </a:p>
        </p:txBody>
      </p:sp>
      <p:sp>
        <p:nvSpPr>
          <p:cNvPr id="27" name="Segnaposto testo 7">
            <a:extLst>
              <a:ext uri="{FF2B5EF4-FFF2-40B4-BE49-F238E27FC236}">
                <a16:creationId xmlns:a16="http://schemas.microsoft.com/office/drawing/2014/main" xmlns="" id="{9F838B78-B74A-42CC-8469-BF2D7DBD1216}"/>
              </a:ext>
            </a:extLst>
          </p:cNvPr>
          <p:cNvSpPr txBox="1">
            <a:spLocks/>
          </p:cNvSpPr>
          <p:nvPr/>
        </p:nvSpPr>
        <p:spPr>
          <a:xfrm>
            <a:off x="6427534" y="4025753"/>
            <a:ext cx="1903665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sz="1600" dirty="0">
                <a:latin typeface="+mn-lt"/>
              </a:rPr>
              <a:t>È l’insieme delle tecnologie per proteggere i sistemi connessi ad </a:t>
            </a:r>
            <a:r>
              <a:rPr lang="it-IT" sz="1600" dirty="0" smtClean="0">
                <a:latin typeface="+mn-lt"/>
              </a:rPr>
              <a:t>internet.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Gisha" panose="020B0502040204020203" pitchFamily="34" charset="-79"/>
            </a:endParaRPr>
          </a:p>
        </p:txBody>
      </p:sp>
      <p:sp>
        <p:nvSpPr>
          <p:cNvPr id="29" name="Segnaposto testo 7">
            <a:extLst>
              <a:ext uri="{FF2B5EF4-FFF2-40B4-BE49-F238E27FC236}">
                <a16:creationId xmlns:a16="http://schemas.microsoft.com/office/drawing/2014/main" xmlns="" id="{917A89B1-5851-4749-BAA4-908C235E8A5C}"/>
              </a:ext>
            </a:extLst>
          </p:cNvPr>
          <p:cNvSpPr txBox="1">
            <a:spLocks/>
          </p:cNvSpPr>
          <p:nvPr/>
        </p:nvSpPr>
        <p:spPr>
          <a:xfrm>
            <a:off x="9331524" y="4025752"/>
            <a:ext cx="1903664" cy="3413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sz="1600" dirty="0">
                <a:latin typeface="+mn-lt"/>
              </a:rPr>
              <a:t>È </a:t>
            </a:r>
            <a:r>
              <a:rPr lang="it-IT" sz="1600">
                <a:latin typeface="+mn-lt"/>
              </a:rPr>
              <a:t>un </a:t>
            </a:r>
            <a:r>
              <a:rPr lang="it-IT" sz="1600" smtClean="0">
                <a:latin typeface="+mn-lt"/>
              </a:rPr>
              <a:t>programma </a:t>
            </a:r>
            <a:r>
              <a:rPr lang="it-IT" sz="1600" dirty="0">
                <a:latin typeface="+mn-lt"/>
              </a:rPr>
              <a:t>progettato per infettare </a:t>
            </a:r>
            <a:r>
              <a:rPr lang="it-IT" sz="1600">
                <a:latin typeface="+mn-lt"/>
              </a:rPr>
              <a:t>software </a:t>
            </a:r>
            <a:r>
              <a:rPr lang="it-IT" sz="1600" smtClean="0">
                <a:latin typeface="+mn-lt"/>
              </a:rPr>
              <a:t>legittimi.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Gisha" panose="020B0502040204020203" pitchFamily="34" charset="-79"/>
            </a:endParaRPr>
          </a:p>
        </p:txBody>
      </p:sp>
      <p:sp>
        <p:nvSpPr>
          <p:cNvPr id="30" name="Rettangolo arrotondato 23">
            <a:extLst>
              <a:ext uri="{FF2B5EF4-FFF2-40B4-BE49-F238E27FC236}">
                <a16:creationId xmlns:a16="http://schemas.microsoft.com/office/drawing/2014/main" xmlns="" id="{61BB96AD-C654-43EF-886F-9E42B0324C47}"/>
              </a:ext>
            </a:extLst>
          </p:cNvPr>
          <p:cNvSpPr/>
          <p:nvPr/>
        </p:nvSpPr>
        <p:spPr>
          <a:xfrm>
            <a:off x="4898399" y="5502946"/>
            <a:ext cx="2083685" cy="365760"/>
          </a:xfrm>
          <a:prstGeom prst="roundRect">
            <a:avLst/>
          </a:prstGeom>
          <a:solidFill>
            <a:srgbClr val="426B6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ticulate" panose="02000503040000020004" pitchFamily="2" charset="0"/>
                <a:ea typeface="+mn-ea"/>
                <a:cs typeface="Gisha" panose="020B0502040204020203" pitchFamily="34" charset="-79"/>
              </a:rPr>
              <a:t>Conferma</a:t>
            </a:r>
          </a:p>
        </p:txBody>
      </p:sp>
    </p:spTree>
    <p:extLst>
      <p:ext uri="{BB962C8B-B14F-4D97-AF65-F5344CB8AC3E}">
        <p14:creationId xmlns:p14="http://schemas.microsoft.com/office/powerpoint/2010/main" xmlns="" val="226075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Scenario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1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xmlns="" id="{6A666111-48B8-4545-8DBB-7AF89FD58BEF}"/>
              </a:ext>
            </a:extLst>
          </p:cNvPr>
          <p:cNvSpPr/>
          <p:nvPr/>
        </p:nvSpPr>
        <p:spPr>
          <a:xfrm>
            <a:off x="0" y="1639012"/>
            <a:ext cx="2971800" cy="52424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xmlns="" id="{3D044AC9-C6B6-4F3F-9D7F-A0EEE1C75AD2}"/>
              </a:ext>
            </a:extLst>
          </p:cNvPr>
          <p:cNvSpPr/>
          <p:nvPr/>
        </p:nvSpPr>
        <p:spPr>
          <a:xfrm>
            <a:off x="3086100" y="638349"/>
            <a:ext cx="2971800" cy="6248416"/>
          </a:xfrm>
          <a:prstGeom prst="rect">
            <a:avLst/>
          </a:prstGeom>
          <a:solidFill>
            <a:srgbClr val="B01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xmlns="" id="{A2DBA2A7-A6BC-4EB2-AA72-CF9832627874}"/>
              </a:ext>
            </a:extLst>
          </p:cNvPr>
          <p:cNvSpPr/>
          <p:nvPr/>
        </p:nvSpPr>
        <p:spPr>
          <a:xfrm>
            <a:off x="6153150" y="1811540"/>
            <a:ext cx="2971800" cy="50464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xmlns="" id="{19737189-C7F0-4B80-860D-548E2EDC43AC}"/>
              </a:ext>
            </a:extLst>
          </p:cNvPr>
          <p:cNvSpPr/>
          <p:nvPr/>
        </p:nvSpPr>
        <p:spPr>
          <a:xfrm>
            <a:off x="9220200" y="1811540"/>
            <a:ext cx="2971800" cy="504645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Documento 63">
            <a:extLst>
              <a:ext uri="{FF2B5EF4-FFF2-40B4-BE49-F238E27FC236}">
                <a16:creationId xmlns:a16="http://schemas.microsoft.com/office/drawing/2014/main" xmlns="" id="{DB5C8490-BCE9-4D99-868D-CCF05F85D7BB}"/>
              </a:ext>
            </a:extLst>
          </p:cNvPr>
          <p:cNvSpPr/>
          <p:nvPr/>
        </p:nvSpPr>
        <p:spPr>
          <a:xfrm>
            <a:off x="3086100" y="481721"/>
            <a:ext cx="2971800" cy="1766258"/>
          </a:xfrm>
          <a:prstGeom prst="flowChartDocument">
            <a:avLst/>
          </a:prstGeom>
          <a:blipFill>
            <a:blip r:embed="rId3" cstate="print">
              <a:alphaModFix amt="99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5" name="Documento 64">
            <a:extLst>
              <a:ext uri="{FF2B5EF4-FFF2-40B4-BE49-F238E27FC236}">
                <a16:creationId xmlns:a16="http://schemas.microsoft.com/office/drawing/2014/main" xmlns="" id="{DA873CBC-0C20-4A96-966A-8E27CA8C4E1F}"/>
              </a:ext>
            </a:extLst>
          </p:cNvPr>
          <p:cNvSpPr/>
          <p:nvPr/>
        </p:nvSpPr>
        <p:spPr>
          <a:xfrm>
            <a:off x="0" y="481721"/>
            <a:ext cx="2971800" cy="1766258"/>
          </a:xfrm>
          <a:prstGeom prst="flowChartDocument">
            <a:avLst/>
          </a:prstGeom>
          <a:blipFill>
            <a:blip r:embed="rId4" cstate="print">
              <a:alphaModFix amt="99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Documento 65">
            <a:extLst>
              <a:ext uri="{FF2B5EF4-FFF2-40B4-BE49-F238E27FC236}">
                <a16:creationId xmlns:a16="http://schemas.microsoft.com/office/drawing/2014/main" xmlns="" id="{E39373D7-A8EA-4DC6-BE89-79AFB641E12E}"/>
              </a:ext>
            </a:extLst>
          </p:cNvPr>
          <p:cNvSpPr/>
          <p:nvPr/>
        </p:nvSpPr>
        <p:spPr>
          <a:xfrm>
            <a:off x="6153150" y="481721"/>
            <a:ext cx="2971800" cy="1766258"/>
          </a:xfrm>
          <a:prstGeom prst="flowChartDocument">
            <a:avLst/>
          </a:prstGeom>
          <a:blipFill>
            <a:blip r:embed="rId5" cstate="print">
              <a:alphaModFix amt="99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7" name="Documento 66">
            <a:extLst>
              <a:ext uri="{FF2B5EF4-FFF2-40B4-BE49-F238E27FC236}">
                <a16:creationId xmlns:a16="http://schemas.microsoft.com/office/drawing/2014/main" xmlns="" id="{22AE224D-59AE-4801-AB27-30C62433D6AB}"/>
              </a:ext>
            </a:extLst>
          </p:cNvPr>
          <p:cNvSpPr/>
          <p:nvPr/>
        </p:nvSpPr>
        <p:spPr>
          <a:xfrm>
            <a:off x="9220200" y="481721"/>
            <a:ext cx="2971800" cy="1766258"/>
          </a:xfrm>
          <a:prstGeom prst="flowChartDocument">
            <a:avLst/>
          </a:prstGeom>
          <a:blipFill>
            <a:blip r:embed="rId6" cstate="print">
              <a:alphaModFix amt="99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xmlns="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7" y="2694216"/>
            <a:ext cx="2501660" cy="2020004"/>
          </a:xfrm>
        </p:spPr>
        <p:txBody>
          <a:bodyPr>
            <a:normAutofit/>
          </a:bodyPr>
          <a:lstStyle/>
          <a:p>
            <a:r>
              <a:rPr lang="it-IT" sz="1600" dirty="0">
                <a:latin typeface="+mn-lt"/>
              </a:rPr>
              <a:t>Quali sono le principali debolezze italiane in tema di politica digitale e sicurezza informatica?</a:t>
            </a:r>
          </a:p>
        </p:txBody>
      </p:sp>
      <p:sp>
        <p:nvSpPr>
          <p:cNvPr id="69" name="Segnaposto testo 7">
            <a:extLst>
              <a:ext uri="{FF2B5EF4-FFF2-40B4-BE49-F238E27FC236}">
                <a16:creationId xmlns:a16="http://schemas.microsoft.com/office/drawing/2014/main" xmlns="" id="{F2CD7C70-B322-476A-A001-2A0AF494982C}"/>
              </a:ext>
            </a:extLst>
          </p:cNvPr>
          <p:cNvSpPr txBox="1">
            <a:spLocks/>
          </p:cNvSpPr>
          <p:nvPr/>
        </p:nvSpPr>
        <p:spPr>
          <a:xfrm>
            <a:off x="3321170" y="269421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>
                <a:latin typeface="+mn-lt"/>
              </a:rPr>
              <a:t>Quali sono le strategie che il nostro paese sta attuando a livello nazionale in tema di  cyber security?</a:t>
            </a:r>
          </a:p>
        </p:txBody>
      </p:sp>
      <p:sp>
        <p:nvSpPr>
          <p:cNvPr id="70" name="Segnaposto testo 7">
            <a:extLst>
              <a:ext uri="{FF2B5EF4-FFF2-40B4-BE49-F238E27FC236}">
                <a16:creationId xmlns:a16="http://schemas.microsoft.com/office/drawing/2014/main" xmlns="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6369170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>
                <a:latin typeface="+mn-lt"/>
              </a:rPr>
              <a:t>Qual è la terminologia di base per comprendere le tematiche di sicurezza informatica?</a:t>
            </a:r>
          </a:p>
          <a:p>
            <a:endParaRPr lang="it-IT" sz="1600" dirty="0">
              <a:latin typeface="+mn-lt"/>
            </a:endParaRPr>
          </a:p>
        </p:txBody>
      </p:sp>
      <p:sp>
        <p:nvSpPr>
          <p:cNvPr id="71" name="Segnaposto testo 7">
            <a:extLst>
              <a:ext uri="{FF2B5EF4-FFF2-40B4-BE49-F238E27FC236}">
                <a16:creationId xmlns:a16="http://schemas.microsoft.com/office/drawing/2014/main" xmlns="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>
                <a:latin typeface="+mn-lt"/>
              </a:rPr>
              <a:t>Quali sono le regole per proteggere la propria famiglia e i propri dispositivi dalle minacce online?</a:t>
            </a:r>
          </a:p>
          <a:p>
            <a:endParaRPr lang="it-IT" sz="1600" dirty="0">
              <a:latin typeface="+mn-lt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xmlns="" id="{F7A4D4A3-397A-47E4-A94D-B84DD2136F20}"/>
              </a:ext>
            </a:extLst>
          </p:cNvPr>
          <p:cNvSpPr/>
          <p:nvPr/>
        </p:nvSpPr>
        <p:spPr>
          <a:xfrm>
            <a:off x="-3036276" y="0"/>
            <a:ext cx="2945460" cy="395493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Img1: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  <a:hlinkClick r:id="rId7"/>
              </a:rPr>
              <a:t>https://pixabay.com/it/debolezza-martello-cotta-uovo-314401/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Img2: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  <a:hlinkClick r:id="rId8"/>
              </a:rPr>
              <a:t>https://pixabay.com/it/pegni-figure-di-scacchi-colorato-3467512/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Img3: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https://pixabay.com/it/font-condurre-insieme-stampa-libro-705667/ 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Img4: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https://pixabay.com/it/sicurezza-protezione-anti-virus-265130/</a:t>
            </a:r>
          </a:p>
        </p:txBody>
      </p:sp>
      <p:sp>
        <p:nvSpPr>
          <p:cNvPr id="22" name="Rettangolo arrotondato 55">
            <a:extLst>
              <a:ext uri="{FF2B5EF4-FFF2-40B4-BE49-F238E27FC236}">
                <a16:creationId xmlns:a16="http://schemas.microsoft.com/office/drawing/2014/main" xmlns="" id="{963008EC-78A5-48FB-88EC-835D7E21BC24}"/>
              </a:ext>
            </a:extLst>
          </p:cNvPr>
          <p:cNvSpPr/>
          <p:nvPr/>
        </p:nvSpPr>
        <p:spPr>
          <a:xfrm>
            <a:off x="2205073" y="2094904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3" name="Rettangolo arrotondato 55">
            <a:extLst>
              <a:ext uri="{FF2B5EF4-FFF2-40B4-BE49-F238E27FC236}">
                <a16:creationId xmlns:a16="http://schemas.microsoft.com/office/drawing/2014/main" xmlns="" id="{BBAA6041-951D-4B22-A642-8EB0B4033CB5}"/>
              </a:ext>
            </a:extLst>
          </p:cNvPr>
          <p:cNvSpPr/>
          <p:nvPr/>
        </p:nvSpPr>
        <p:spPr>
          <a:xfrm>
            <a:off x="5309220" y="2094903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4" name="Rettangolo arrotondato 55">
            <a:extLst>
              <a:ext uri="{FF2B5EF4-FFF2-40B4-BE49-F238E27FC236}">
                <a16:creationId xmlns:a16="http://schemas.microsoft.com/office/drawing/2014/main" xmlns="" id="{109EF1E2-7464-469A-BD77-ED03200C0493}"/>
              </a:ext>
            </a:extLst>
          </p:cNvPr>
          <p:cNvSpPr/>
          <p:nvPr/>
        </p:nvSpPr>
        <p:spPr>
          <a:xfrm>
            <a:off x="8281020" y="2094903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5" name="Rettangolo arrotondato 55">
            <a:extLst>
              <a:ext uri="{FF2B5EF4-FFF2-40B4-BE49-F238E27FC236}">
                <a16:creationId xmlns:a16="http://schemas.microsoft.com/office/drawing/2014/main" xmlns="" id="{C7E8C5BE-E92F-42C5-8380-B678448B521A}"/>
              </a:ext>
            </a:extLst>
          </p:cNvPr>
          <p:cNvSpPr/>
          <p:nvPr/>
        </p:nvSpPr>
        <p:spPr>
          <a:xfrm>
            <a:off x="11466536" y="2099189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34534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Le principali debolezze italiane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1/2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2</a:t>
            </a:r>
          </a:p>
        </p:txBody>
      </p:sp>
      <p:sp>
        <p:nvSpPr>
          <p:cNvPr id="70" name="Segnaposto testo 7">
            <a:extLst>
              <a:ext uri="{FF2B5EF4-FFF2-40B4-BE49-F238E27FC236}">
                <a16:creationId xmlns:a16="http://schemas.microsoft.com/office/drawing/2014/main" xmlns="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6369170" y="3311011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/>
              <a:t>Descrizione Scenario 01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71" name="Segnaposto testo 7">
            <a:extLst>
              <a:ext uri="{FF2B5EF4-FFF2-40B4-BE49-F238E27FC236}">
                <a16:creationId xmlns:a16="http://schemas.microsoft.com/office/drawing/2014/main" xmlns="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3311011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/>
              <a:t>Descrizione Scenario 02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18" name="Documento 17">
            <a:extLst>
              <a:ext uri="{FF2B5EF4-FFF2-40B4-BE49-F238E27FC236}">
                <a16:creationId xmlns:a16="http://schemas.microsoft.com/office/drawing/2014/main" xmlns="" id="{91533276-59B9-4178-88EF-417434897E71}"/>
              </a:ext>
            </a:extLst>
          </p:cNvPr>
          <p:cNvSpPr/>
          <p:nvPr/>
        </p:nvSpPr>
        <p:spPr>
          <a:xfrm rot="10800000">
            <a:off x="0" y="3159065"/>
            <a:ext cx="6369170" cy="3698935"/>
          </a:xfrm>
          <a:prstGeom prst="flowChartDocument">
            <a:avLst/>
          </a:prstGeom>
          <a:blipFill dpi="0" rotWithShape="0">
            <a:blip r:embed="rId3" cstate="print">
              <a:alphaModFix amt="9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Documento 22">
            <a:extLst>
              <a:ext uri="{FF2B5EF4-FFF2-40B4-BE49-F238E27FC236}">
                <a16:creationId xmlns:a16="http://schemas.microsoft.com/office/drawing/2014/main" xmlns="" id="{C5C371FA-CC62-46FE-B661-19ACE04BA40D}"/>
              </a:ext>
            </a:extLst>
          </p:cNvPr>
          <p:cNvSpPr/>
          <p:nvPr/>
        </p:nvSpPr>
        <p:spPr>
          <a:xfrm>
            <a:off x="5056068" y="456240"/>
            <a:ext cx="7135932" cy="4397114"/>
          </a:xfrm>
          <a:prstGeom prst="flowChartDocument">
            <a:avLst/>
          </a:prstGeom>
          <a:blipFill>
            <a:blip r:embed="rId4" cstate="print">
              <a:alphaModFix amt="99000"/>
            </a:blip>
            <a:stretch>
              <a:fillRect l="18319" t="-35620" r="-17859" b="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Documento 23">
            <a:extLst>
              <a:ext uri="{FF2B5EF4-FFF2-40B4-BE49-F238E27FC236}">
                <a16:creationId xmlns:a16="http://schemas.microsoft.com/office/drawing/2014/main" xmlns="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6369170" y="2554095"/>
            <a:ext cx="5822830" cy="4307583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E318A116-4E6D-4BBC-8641-7204884D04D7}"/>
              </a:ext>
            </a:extLst>
          </p:cNvPr>
          <p:cNvSpPr txBox="1"/>
          <p:nvPr/>
        </p:nvSpPr>
        <p:spPr>
          <a:xfrm>
            <a:off x="6459985" y="4319664"/>
            <a:ext cx="5604527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Mancanza di un piano di riorganizzazione capace di sfruttare la rivoluzione digitale.</a:t>
            </a:r>
          </a:p>
          <a:p>
            <a:pPr lvl="1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Ambiguità normativa e gestionale </a:t>
            </a:r>
            <a:r>
              <a:rPr lang="it-IT" dirty="0" err="1">
                <a:solidFill>
                  <a:schemeClr val="tx2">
                    <a:lumMod val="75000"/>
                  </a:schemeClr>
                </a:solidFill>
              </a:rPr>
              <a:t>AgID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xmlns="" id="{FA93332E-8997-4350-84B6-79751EB92377}"/>
              </a:ext>
            </a:extLst>
          </p:cNvPr>
          <p:cNvSpPr txBox="1"/>
          <p:nvPr/>
        </p:nvSpPr>
        <p:spPr>
          <a:xfrm>
            <a:off x="-48173" y="389375"/>
            <a:ext cx="6194902" cy="494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defRPr/>
            </a:pPr>
            <a:r>
              <a:rPr lang="it-IT" sz="1900" b="1" dirty="0">
                <a:latin typeface="Tempus Sans ITC" panose="04020404030D07020202" pitchFamily="82" charset="0"/>
                <a:cs typeface="Gisha" panose="020B0502040204020203" pitchFamily="34" charset="-79"/>
              </a:rPr>
              <a:t>Politica digitale e sicurezza informatica: una sfida per l’Italia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xmlns="" id="{16FAFEDD-E6FC-405D-A681-D645A8A78EFF}"/>
              </a:ext>
            </a:extLst>
          </p:cNvPr>
          <p:cNvSpPr/>
          <p:nvPr/>
        </p:nvSpPr>
        <p:spPr>
          <a:xfrm>
            <a:off x="-3036276" y="0"/>
            <a:ext cx="2945460" cy="395493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Img1: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  <a:hlinkClick r:id="rId5"/>
              </a:rPr>
              <a:t>https://pixabay.com/it/globo-terra-mondo-globalizzazione-65837/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Img2: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  <a:hlinkClick r:id="rId6"/>
              </a:rPr>
              <a:t>https://pixabay.com/it/trasformazione-digitale-3746922/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/>
              <a:t>Icona</a:t>
            </a:r>
          </a:p>
          <a:p>
            <a:r>
              <a:rPr lang="it-IT" dirty="0">
                <a:hlinkClick r:id="rId7"/>
              </a:rPr>
              <a:t>https://pixabay.com/it/castello-lucchetto-spegnere-a-378353/</a:t>
            </a:r>
            <a:endParaRPr lang="it-IT" dirty="0"/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A fine audio sostituire testo con quello presente nella successiva slide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xmlns="" id="{CFBB4C75-4B49-474C-869B-E42B32F432E1}"/>
              </a:ext>
            </a:extLst>
          </p:cNvPr>
          <p:cNvSpPr/>
          <p:nvPr/>
        </p:nvSpPr>
        <p:spPr>
          <a:xfrm>
            <a:off x="1285961" y="1024455"/>
            <a:ext cx="1396507" cy="117569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xmlns="" id="{08CDBAD6-E57E-43ED-B0DA-60A866C9EDEE}"/>
              </a:ext>
            </a:extLst>
          </p:cNvPr>
          <p:cNvSpPr/>
          <p:nvPr/>
        </p:nvSpPr>
        <p:spPr>
          <a:xfrm>
            <a:off x="2472761" y="1024455"/>
            <a:ext cx="1396507" cy="1175697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Documento 1">
            <a:extLst>
              <a:ext uri="{FF2B5EF4-FFF2-40B4-BE49-F238E27FC236}">
                <a16:creationId xmlns:a16="http://schemas.microsoft.com/office/drawing/2014/main" xmlns="" id="{B5D6EA2C-C98E-4C7C-9DC4-0DFE4FB8D0AA}"/>
              </a:ext>
            </a:extLst>
          </p:cNvPr>
          <p:cNvSpPr/>
          <p:nvPr/>
        </p:nvSpPr>
        <p:spPr>
          <a:xfrm>
            <a:off x="1357121" y="1319053"/>
            <a:ext cx="1159015" cy="664319"/>
          </a:xfrm>
          <a:prstGeom prst="flowChart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>Politica digitale</a:t>
            </a:r>
          </a:p>
        </p:txBody>
      </p:sp>
      <p:sp>
        <p:nvSpPr>
          <p:cNvPr id="30" name="Documento 29">
            <a:extLst>
              <a:ext uri="{FF2B5EF4-FFF2-40B4-BE49-F238E27FC236}">
                <a16:creationId xmlns:a16="http://schemas.microsoft.com/office/drawing/2014/main" xmlns="" id="{1D991847-8800-4D51-97C9-9BB37680A416}"/>
              </a:ext>
            </a:extLst>
          </p:cNvPr>
          <p:cNvSpPr/>
          <p:nvPr/>
        </p:nvSpPr>
        <p:spPr>
          <a:xfrm>
            <a:off x="2569169" y="1311926"/>
            <a:ext cx="1159015" cy="665542"/>
          </a:xfrm>
          <a:prstGeom prst="flowChart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>Crescita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xmlns="" id="{2C64328E-B925-451D-A16B-E6FB32EF371C}"/>
              </a:ext>
            </a:extLst>
          </p:cNvPr>
          <p:cNvSpPr/>
          <p:nvPr/>
        </p:nvSpPr>
        <p:spPr>
          <a:xfrm>
            <a:off x="3756830" y="983325"/>
            <a:ext cx="1396507" cy="11756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1" name="Documento 30">
            <a:extLst>
              <a:ext uri="{FF2B5EF4-FFF2-40B4-BE49-F238E27FC236}">
                <a16:creationId xmlns:a16="http://schemas.microsoft.com/office/drawing/2014/main" xmlns="" id="{69BFD0DD-1128-46DB-800D-8A16865BD34A}"/>
              </a:ext>
            </a:extLst>
          </p:cNvPr>
          <p:cNvSpPr/>
          <p:nvPr/>
        </p:nvSpPr>
        <p:spPr>
          <a:xfrm>
            <a:off x="3794759" y="1311926"/>
            <a:ext cx="1419991" cy="665542"/>
          </a:xfrm>
          <a:prstGeom prst="flowChart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>Sicurezza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xmlns="" id="{B21E9900-8E1C-49F5-B283-623948B16EE0}"/>
              </a:ext>
            </a:extLst>
          </p:cNvPr>
          <p:cNvSpPr txBox="1"/>
          <p:nvPr/>
        </p:nvSpPr>
        <p:spPr>
          <a:xfrm>
            <a:off x="605659" y="2554095"/>
            <a:ext cx="4115048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Strategia digitale competitiva </a:t>
            </a:r>
            <a:endParaRPr lang="it-IT" b="1" dirty="0"/>
          </a:p>
        </p:txBody>
      </p:sp>
      <p:sp>
        <p:nvSpPr>
          <p:cNvPr id="35" name="Rettangolo arrotondato 55">
            <a:extLst>
              <a:ext uri="{FF2B5EF4-FFF2-40B4-BE49-F238E27FC236}">
                <a16:creationId xmlns:a16="http://schemas.microsoft.com/office/drawing/2014/main" xmlns="" id="{30091C1C-BF79-48BE-AE34-54898203D3EB}"/>
              </a:ext>
            </a:extLst>
          </p:cNvPr>
          <p:cNvSpPr/>
          <p:nvPr/>
        </p:nvSpPr>
        <p:spPr>
          <a:xfrm>
            <a:off x="6056962" y="487735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36" name="Rettangolo arrotondato 55">
            <a:extLst>
              <a:ext uri="{FF2B5EF4-FFF2-40B4-BE49-F238E27FC236}">
                <a16:creationId xmlns:a16="http://schemas.microsoft.com/office/drawing/2014/main" xmlns="" id="{4EC7F738-4033-4028-A8CD-98653CB50D73}"/>
              </a:ext>
            </a:extLst>
          </p:cNvPr>
          <p:cNvSpPr/>
          <p:nvPr/>
        </p:nvSpPr>
        <p:spPr>
          <a:xfrm>
            <a:off x="1781371" y="981880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37" name="Rettangolo arrotondato 55">
            <a:extLst>
              <a:ext uri="{FF2B5EF4-FFF2-40B4-BE49-F238E27FC236}">
                <a16:creationId xmlns:a16="http://schemas.microsoft.com/office/drawing/2014/main" xmlns="" id="{CCD3E658-9314-4E45-8818-281D74D06299}"/>
              </a:ext>
            </a:extLst>
          </p:cNvPr>
          <p:cNvSpPr/>
          <p:nvPr/>
        </p:nvSpPr>
        <p:spPr>
          <a:xfrm>
            <a:off x="3039590" y="981880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38" name="Rettangolo arrotondato 55">
            <a:extLst>
              <a:ext uri="{FF2B5EF4-FFF2-40B4-BE49-F238E27FC236}">
                <a16:creationId xmlns:a16="http://schemas.microsoft.com/office/drawing/2014/main" xmlns="" id="{1828E8E8-3C32-4439-A799-B8B668AEB94B}"/>
              </a:ext>
            </a:extLst>
          </p:cNvPr>
          <p:cNvSpPr/>
          <p:nvPr/>
        </p:nvSpPr>
        <p:spPr>
          <a:xfrm>
            <a:off x="4265298" y="1002099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39" name="Rettangolo arrotondato 55">
            <a:extLst>
              <a:ext uri="{FF2B5EF4-FFF2-40B4-BE49-F238E27FC236}">
                <a16:creationId xmlns:a16="http://schemas.microsoft.com/office/drawing/2014/main" xmlns="" id="{1B9D11B1-0D7D-4F35-9A3F-7B82370452C9}"/>
              </a:ext>
            </a:extLst>
          </p:cNvPr>
          <p:cNvSpPr/>
          <p:nvPr/>
        </p:nvSpPr>
        <p:spPr>
          <a:xfrm>
            <a:off x="643202" y="2680026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xmlns="" id="{7522FE1C-97A8-49FB-A0B3-AC2C0CE6C4D4}"/>
              </a:ext>
            </a:extLst>
          </p:cNvPr>
          <p:cNvGrpSpPr/>
          <p:nvPr/>
        </p:nvGrpSpPr>
        <p:grpSpPr>
          <a:xfrm>
            <a:off x="4881443" y="2222848"/>
            <a:ext cx="666613" cy="845737"/>
            <a:chOff x="3718305" y="2172179"/>
            <a:chExt cx="762053" cy="966823"/>
          </a:xfrm>
        </p:grpSpPr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xmlns="" id="{7AE425FA-0DB7-464A-A228-5104210E0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18305" y="2172179"/>
              <a:ext cx="762053" cy="966823"/>
            </a:xfrm>
            <a:prstGeom prst="rect">
              <a:avLst/>
            </a:prstGeom>
          </p:spPr>
        </p:pic>
        <p:sp>
          <p:nvSpPr>
            <p:cNvPr id="22" name="Stella a 5 punte 21">
              <a:extLst>
                <a:ext uri="{FF2B5EF4-FFF2-40B4-BE49-F238E27FC236}">
                  <a16:creationId xmlns:a16="http://schemas.microsoft.com/office/drawing/2014/main" xmlns="" id="{40CE876D-1237-4110-91D5-ADC766B9AC84}"/>
                </a:ext>
              </a:extLst>
            </p:cNvPr>
            <p:cNvSpPr/>
            <p:nvPr/>
          </p:nvSpPr>
          <p:spPr>
            <a:xfrm>
              <a:off x="3799356" y="2780586"/>
              <a:ext cx="164701" cy="164701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Stella a 5 punte 44">
              <a:extLst>
                <a:ext uri="{FF2B5EF4-FFF2-40B4-BE49-F238E27FC236}">
                  <a16:creationId xmlns:a16="http://schemas.microsoft.com/office/drawing/2014/main" xmlns="" id="{36F670A5-AE6F-4275-9570-908F9E1C25E8}"/>
                </a:ext>
              </a:extLst>
            </p:cNvPr>
            <p:cNvSpPr/>
            <p:nvPr/>
          </p:nvSpPr>
          <p:spPr>
            <a:xfrm>
              <a:off x="3998761" y="2780586"/>
              <a:ext cx="164701" cy="164701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Stella a 5 punte 45">
              <a:extLst>
                <a:ext uri="{FF2B5EF4-FFF2-40B4-BE49-F238E27FC236}">
                  <a16:creationId xmlns:a16="http://schemas.microsoft.com/office/drawing/2014/main" xmlns="" id="{5F564989-DC09-4454-85AA-CE991CD38061}"/>
                </a:ext>
              </a:extLst>
            </p:cNvPr>
            <p:cNvSpPr/>
            <p:nvPr/>
          </p:nvSpPr>
          <p:spPr>
            <a:xfrm>
              <a:off x="4182930" y="2776187"/>
              <a:ext cx="164701" cy="164701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0" name="Rettangolo arrotondato 55">
            <a:extLst>
              <a:ext uri="{FF2B5EF4-FFF2-40B4-BE49-F238E27FC236}">
                <a16:creationId xmlns:a16="http://schemas.microsoft.com/office/drawing/2014/main" xmlns="" id="{FDDE94C8-9C5F-4234-902D-759CC3AC6D24}"/>
              </a:ext>
            </a:extLst>
          </p:cNvPr>
          <p:cNvSpPr/>
          <p:nvPr/>
        </p:nvSpPr>
        <p:spPr>
          <a:xfrm>
            <a:off x="5312523" y="2132368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xmlns="" id="{88EB6AA2-9870-474D-9E5C-F1B32AAC1FDC}"/>
              </a:ext>
            </a:extLst>
          </p:cNvPr>
          <p:cNvSpPr txBox="1"/>
          <p:nvPr/>
        </p:nvSpPr>
        <p:spPr>
          <a:xfrm>
            <a:off x="6459985" y="3372806"/>
            <a:ext cx="6194902" cy="494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defRPr/>
            </a:pPr>
            <a:r>
              <a:rPr lang="it-IT" sz="1900" b="1" dirty="0">
                <a:latin typeface="Tempus Sans ITC" panose="04020404030D07020202" pitchFamily="82" charset="0"/>
                <a:cs typeface="Gisha" panose="020B0502040204020203" pitchFamily="34" charset="-79"/>
              </a:rPr>
              <a:t>Limiti nel processo di digitalizzazione della P. A.</a:t>
            </a:r>
          </a:p>
        </p:txBody>
      </p:sp>
      <p:sp>
        <p:nvSpPr>
          <p:cNvPr id="50" name="Triangolo isoscele 49">
            <a:extLst>
              <a:ext uri="{FF2B5EF4-FFF2-40B4-BE49-F238E27FC236}">
                <a16:creationId xmlns:a16="http://schemas.microsoft.com/office/drawing/2014/main" xmlns="" id="{149A188A-463E-4667-ACE8-4510B974A0F7}"/>
              </a:ext>
            </a:extLst>
          </p:cNvPr>
          <p:cNvSpPr/>
          <p:nvPr/>
        </p:nvSpPr>
        <p:spPr>
          <a:xfrm rot="5400000">
            <a:off x="6484225" y="4449047"/>
            <a:ext cx="365113" cy="2859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riangolo isoscele 50">
            <a:extLst>
              <a:ext uri="{FF2B5EF4-FFF2-40B4-BE49-F238E27FC236}">
                <a16:creationId xmlns:a16="http://schemas.microsoft.com/office/drawing/2014/main" xmlns="" id="{70FA4E41-383E-4619-8C5A-2ECFF534FAD1}"/>
              </a:ext>
            </a:extLst>
          </p:cNvPr>
          <p:cNvSpPr/>
          <p:nvPr/>
        </p:nvSpPr>
        <p:spPr>
          <a:xfrm rot="5400000">
            <a:off x="6484225" y="5735232"/>
            <a:ext cx="365113" cy="2859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arrotondato 55">
            <a:extLst>
              <a:ext uri="{FF2B5EF4-FFF2-40B4-BE49-F238E27FC236}">
                <a16:creationId xmlns:a16="http://schemas.microsoft.com/office/drawing/2014/main" xmlns="" id="{99774EF8-A445-448A-977E-11EBC4F56C5D}"/>
              </a:ext>
            </a:extLst>
          </p:cNvPr>
          <p:cNvSpPr/>
          <p:nvPr/>
        </p:nvSpPr>
        <p:spPr>
          <a:xfrm>
            <a:off x="11527305" y="3476256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43" name="Rettangolo arrotondato 55">
            <a:extLst>
              <a:ext uri="{FF2B5EF4-FFF2-40B4-BE49-F238E27FC236}">
                <a16:creationId xmlns:a16="http://schemas.microsoft.com/office/drawing/2014/main" xmlns="" id="{2E3A2D7C-31A9-4942-A61A-F324721F70B9}"/>
              </a:ext>
            </a:extLst>
          </p:cNvPr>
          <p:cNvSpPr/>
          <p:nvPr/>
        </p:nvSpPr>
        <p:spPr>
          <a:xfrm>
            <a:off x="6649133" y="4105993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</a:t>
            </a:r>
          </a:p>
        </p:txBody>
      </p:sp>
      <p:sp>
        <p:nvSpPr>
          <p:cNvPr id="44" name="Rettangolo arrotondato 55">
            <a:extLst>
              <a:ext uri="{FF2B5EF4-FFF2-40B4-BE49-F238E27FC236}">
                <a16:creationId xmlns:a16="http://schemas.microsoft.com/office/drawing/2014/main" xmlns="" id="{846A4047-4E0A-4B4B-8A27-D757C6C3A994}"/>
              </a:ext>
            </a:extLst>
          </p:cNvPr>
          <p:cNvSpPr/>
          <p:nvPr/>
        </p:nvSpPr>
        <p:spPr>
          <a:xfrm>
            <a:off x="6649133" y="5362780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9</a:t>
            </a:r>
          </a:p>
        </p:txBody>
      </p:sp>
      <p:sp>
        <p:nvSpPr>
          <p:cNvPr id="47" name="Triangolo isoscele 46">
            <a:extLst>
              <a:ext uri="{FF2B5EF4-FFF2-40B4-BE49-F238E27FC236}">
                <a16:creationId xmlns:a16="http://schemas.microsoft.com/office/drawing/2014/main" xmlns="" id="{C3339A10-A798-44E1-A582-5EDF74C421BA}"/>
              </a:ext>
            </a:extLst>
          </p:cNvPr>
          <p:cNvSpPr/>
          <p:nvPr/>
        </p:nvSpPr>
        <p:spPr>
          <a:xfrm rot="5400000">
            <a:off x="4401103" y="2695976"/>
            <a:ext cx="571397" cy="321210"/>
          </a:xfrm>
          <a:prstGeom prst="triangle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1641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Le principali debolezze italiane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2/2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2</a:t>
            </a:r>
          </a:p>
        </p:txBody>
      </p:sp>
      <p:sp>
        <p:nvSpPr>
          <p:cNvPr id="70" name="Segnaposto testo 7">
            <a:extLst>
              <a:ext uri="{FF2B5EF4-FFF2-40B4-BE49-F238E27FC236}">
                <a16:creationId xmlns:a16="http://schemas.microsoft.com/office/drawing/2014/main" xmlns="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6369170" y="3311011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/>
              <a:t>Descrizione Scenario 01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71" name="Segnaposto testo 7">
            <a:extLst>
              <a:ext uri="{FF2B5EF4-FFF2-40B4-BE49-F238E27FC236}">
                <a16:creationId xmlns:a16="http://schemas.microsoft.com/office/drawing/2014/main" xmlns="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3311011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/>
              <a:t>Descrizione Scenario 02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18" name="Documento 17">
            <a:extLst>
              <a:ext uri="{FF2B5EF4-FFF2-40B4-BE49-F238E27FC236}">
                <a16:creationId xmlns:a16="http://schemas.microsoft.com/office/drawing/2014/main" xmlns="" id="{91533276-59B9-4178-88EF-417434897E71}"/>
              </a:ext>
            </a:extLst>
          </p:cNvPr>
          <p:cNvSpPr/>
          <p:nvPr/>
        </p:nvSpPr>
        <p:spPr>
          <a:xfrm rot="10800000">
            <a:off x="0" y="3159065"/>
            <a:ext cx="6369170" cy="3698935"/>
          </a:xfrm>
          <a:prstGeom prst="flowChartDocument">
            <a:avLst/>
          </a:prstGeom>
          <a:blipFill dpi="0" rotWithShape="0">
            <a:blip r:embed="rId3" cstate="print">
              <a:alphaModFix amt="9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Documento 22">
            <a:extLst>
              <a:ext uri="{FF2B5EF4-FFF2-40B4-BE49-F238E27FC236}">
                <a16:creationId xmlns:a16="http://schemas.microsoft.com/office/drawing/2014/main" xmlns="" id="{C5C371FA-CC62-46FE-B661-19ACE04BA40D}"/>
              </a:ext>
            </a:extLst>
          </p:cNvPr>
          <p:cNvSpPr/>
          <p:nvPr/>
        </p:nvSpPr>
        <p:spPr>
          <a:xfrm>
            <a:off x="5067300" y="456240"/>
            <a:ext cx="7124700" cy="4397114"/>
          </a:xfrm>
          <a:prstGeom prst="flowChartDocument">
            <a:avLst/>
          </a:prstGeom>
          <a:blipFill>
            <a:blip r:embed="rId4" cstate="print">
              <a:alphaModFix amt="99000"/>
            </a:blip>
            <a:stretch>
              <a:fillRect l="18319" t="-35620" r="-17859" b="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Documento 23">
            <a:extLst>
              <a:ext uri="{FF2B5EF4-FFF2-40B4-BE49-F238E27FC236}">
                <a16:creationId xmlns:a16="http://schemas.microsoft.com/office/drawing/2014/main" xmlns="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6369170" y="2554095"/>
            <a:ext cx="5822830" cy="4307583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E318A116-4E6D-4BBC-8641-7204884D04D7}"/>
              </a:ext>
            </a:extLst>
          </p:cNvPr>
          <p:cNvSpPr txBox="1"/>
          <p:nvPr/>
        </p:nvSpPr>
        <p:spPr>
          <a:xfrm>
            <a:off x="6459985" y="4319664"/>
            <a:ext cx="5604527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Grave ritardo culturale e politico in Italia.</a:t>
            </a:r>
          </a:p>
          <a:p>
            <a:pPr lvl="1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Scarsa partecipazione di università e imprese agli appuntamenti sulla </a:t>
            </a:r>
            <a:r>
              <a:rPr lang="it-IT" dirty="0" err="1">
                <a:solidFill>
                  <a:schemeClr val="tx2">
                    <a:lumMod val="75000"/>
                  </a:schemeClr>
                </a:solidFill>
              </a:rPr>
              <a:t>governance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 e sul futuro di Internet.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xmlns="" id="{FA93332E-8997-4350-84B6-79751EB92377}"/>
              </a:ext>
            </a:extLst>
          </p:cNvPr>
          <p:cNvSpPr txBox="1"/>
          <p:nvPr/>
        </p:nvSpPr>
        <p:spPr>
          <a:xfrm>
            <a:off x="83499" y="498512"/>
            <a:ext cx="619490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defRPr/>
            </a:pPr>
            <a:r>
              <a:rPr lang="it-IT" sz="2000" b="1" dirty="0">
                <a:latin typeface="Tempus Sans ITC" panose="04020404030D07020202" pitchFamily="82" charset="0"/>
                <a:cs typeface="Gisha" panose="020B0502040204020203" pitchFamily="34" charset="-79"/>
              </a:rPr>
              <a:t>Delineare: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xmlns="" id="{16FAFEDD-E6FC-405D-A681-D645A8A78EFF}"/>
              </a:ext>
            </a:extLst>
          </p:cNvPr>
          <p:cNvSpPr/>
          <p:nvPr/>
        </p:nvSpPr>
        <p:spPr>
          <a:xfrm>
            <a:off x="-3036276" y="0"/>
            <a:ext cx="2945460" cy="395493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Img1: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  <a:hlinkClick r:id="rId5"/>
              </a:rPr>
              <a:t>https://pixabay.com/it/globo-terra-mondo-globalizzazione-65837/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Img2: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  <a:hlinkClick r:id="rId6"/>
              </a:rPr>
              <a:t>https://pixabay.com/it/trasformazione-digitale-3746922/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/>
              <a:t>Icona</a:t>
            </a:r>
          </a:p>
          <a:p>
            <a:r>
              <a:rPr lang="it-IT" dirty="0"/>
              <a:t>https://pixabay.com/it/sprint-in-esecuzione-corso-sport-297803/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xmlns="" id="{88EB6AA2-9870-474D-9E5C-F1B32AAC1FDC}"/>
              </a:ext>
            </a:extLst>
          </p:cNvPr>
          <p:cNvSpPr txBox="1"/>
          <p:nvPr/>
        </p:nvSpPr>
        <p:spPr>
          <a:xfrm>
            <a:off x="6459985" y="3372806"/>
            <a:ext cx="6194902" cy="494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defRPr/>
            </a:pPr>
            <a:r>
              <a:rPr lang="it-IT" sz="1900" b="1" dirty="0">
                <a:latin typeface="Tempus Sans ITC" panose="04020404030D07020202" pitchFamily="82" charset="0"/>
                <a:cs typeface="Gisha" panose="020B0502040204020203" pitchFamily="34" charset="-79"/>
              </a:rPr>
              <a:t>Sfide poste dalla rivoluzione digitale</a:t>
            </a:r>
          </a:p>
        </p:txBody>
      </p:sp>
      <p:sp>
        <p:nvSpPr>
          <p:cNvPr id="50" name="Triangolo isoscele 49">
            <a:extLst>
              <a:ext uri="{FF2B5EF4-FFF2-40B4-BE49-F238E27FC236}">
                <a16:creationId xmlns:a16="http://schemas.microsoft.com/office/drawing/2014/main" xmlns="" id="{149A188A-463E-4667-ACE8-4510B974A0F7}"/>
              </a:ext>
            </a:extLst>
          </p:cNvPr>
          <p:cNvSpPr/>
          <p:nvPr/>
        </p:nvSpPr>
        <p:spPr>
          <a:xfrm rot="5400000">
            <a:off x="6484225" y="4449047"/>
            <a:ext cx="365113" cy="2859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riangolo isoscele 50">
            <a:extLst>
              <a:ext uri="{FF2B5EF4-FFF2-40B4-BE49-F238E27FC236}">
                <a16:creationId xmlns:a16="http://schemas.microsoft.com/office/drawing/2014/main" xmlns="" id="{70FA4E41-383E-4619-8C5A-2ECFF534FAD1}"/>
              </a:ext>
            </a:extLst>
          </p:cNvPr>
          <p:cNvSpPr/>
          <p:nvPr/>
        </p:nvSpPr>
        <p:spPr>
          <a:xfrm rot="5400000">
            <a:off x="6484225" y="5271995"/>
            <a:ext cx="365113" cy="2859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xmlns="" id="{046682B8-6B42-4CC9-AA5C-71AB6B81D133}"/>
              </a:ext>
            </a:extLst>
          </p:cNvPr>
          <p:cNvSpPr txBox="1"/>
          <p:nvPr/>
        </p:nvSpPr>
        <p:spPr>
          <a:xfrm>
            <a:off x="-48173" y="1335091"/>
            <a:ext cx="5604527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una politica governativa</a:t>
            </a:r>
          </a:p>
          <a:p>
            <a:pPr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investimenti pubblici</a:t>
            </a:r>
          </a:p>
          <a:p>
            <a:pPr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una legislazione all’altezza</a:t>
            </a:r>
          </a:p>
        </p:txBody>
      </p:sp>
      <p:sp>
        <p:nvSpPr>
          <p:cNvPr id="52" name="Goccia 51">
            <a:extLst>
              <a:ext uri="{FF2B5EF4-FFF2-40B4-BE49-F238E27FC236}">
                <a16:creationId xmlns:a16="http://schemas.microsoft.com/office/drawing/2014/main" xmlns="" id="{ECC681E3-AA5F-4424-A5D5-6D8300E6D66B}"/>
              </a:ext>
            </a:extLst>
          </p:cNvPr>
          <p:cNvSpPr/>
          <p:nvPr/>
        </p:nvSpPr>
        <p:spPr>
          <a:xfrm rot="2700000">
            <a:off x="121250" y="1488884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3" name="Goccia 52">
            <a:extLst>
              <a:ext uri="{FF2B5EF4-FFF2-40B4-BE49-F238E27FC236}">
                <a16:creationId xmlns:a16="http://schemas.microsoft.com/office/drawing/2014/main" xmlns="" id="{9148DE25-AE72-4F06-AEF6-8D7A7D841F55}"/>
              </a:ext>
            </a:extLst>
          </p:cNvPr>
          <p:cNvSpPr/>
          <p:nvPr/>
        </p:nvSpPr>
        <p:spPr>
          <a:xfrm rot="2700000">
            <a:off x="144726" y="1905790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4" name="Goccia 53">
            <a:extLst>
              <a:ext uri="{FF2B5EF4-FFF2-40B4-BE49-F238E27FC236}">
                <a16:creationId xmlns:a16="http://schemas.microsoft.com/office/drawing/2014/main" xmlns="" id="{4ED9CD63-6A1E-476E-985A-12DB2A11766C}"/>
              </a:ext>
            </a:extLst>
          </p:cNvPr>
          <p:cNvSpPr/>
          <p:nvPr/>
        </p:nvSpPr>
        <p:spPr>
          <a:xfrm rot="2700000">
            <a:off x="144726" y="2306113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5" name="Triangolo isoscele 54">
            <a:extLst>
              <a:ext uri="{FF2B5EF4-FFF2-40B4-BE49-F238E27FC236}">
                <a16:creationId xmlns:a16="http://schemas.microsoft.com/office/drawing/2014/main" xmlns="" id="{39D43DED-0FD9-4C90-A21B-7829AE5866BA}"/>
              </a:ext>
            </a:extLst>
          </p:cNvPr>
          <p:cNvSpPr/>
          <p:nvPr/>
        </p:nvSpPr>
        <p:spPr>
          <a:xfrm rot="5400000">
            <a:off x="3145301" y="1798962"/>
            <a:ext cx="1286186" cy="340026"/>
          </a:xfrm>
          <a:prstGeom prst="triangle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0494579A-07F5-4F97-9BED-FF86589C60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50325" y="1512418"/>
            <a:ext cx="1467910" cy="1071880"/>
          </a:xfrm>
          <a:prstGeom prst="rect">
            <a:avLst/>
          </a:prstGeom>
        </p:spPr>
      </p:pic>
      <p:sp>
        <p:nvSpPr>
          <p:cNvPr id="25" name="Rettangolo arrotondato 55">
            <a:extLst>
              <a:ext uri="{FF2B5EF4-FFF2-40B4-BE49-F238E27FC236}">
                <a16:creationId xmlns:a16="http://schemas.microsoft.com/office/drawing/2014/main" xmlns="" id="{F95EC601-DD91-4D93-BF3A-6E96F0D895D5}"/>
              </a:ext>
            </a:extLst>
          </p:cNvPr>
          <p:cNvSpPr/>
          <p:nvPr/>
        </p:nvSpPr>
        <p:spPr>
          <a:xfrm>
            <a:off x="1485601" y="550381"/>
            <a:ext cx="556363" cy="4076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10</a:t>
            </a:r>
          </a:p>
        </p:txBody>
      </p:sp>
      <p:sp>
        <p:nvSpPr>
          <p:cNvPr id="27" name="Rettangolo arrotondato 55">
            <a:extLst>
              <a:ext uri="{FF2B5EF4-FFF2-40B4-BE49-F238E27FC236}">
                <a16:creationId xmlns:a16="http://schemas.microsoft.com/office/drawing/2014/main" xmlns="" id="{4403299F-B878-4E90-9672-2B35FAB9E0A7}"/>
              </a:ext>
            </a:extLst>
          </p:cNvPr>
          <p:cNvSpPr/>
          <p:nvPr/>
        </p:nvSpPr>
        <p:spPr>
          <a:xfrm>
            <a:off x="2350551" y="1135634"/>
            <a:ext cx="910027" cy="3400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11-13</a:t>
            </a:r>
          </a:p>
        </p:txBody>
      </p:sp>
      <p:sp>
        <p:nvSpPr>
          <p:cNvPr id="29" name="Rettangolo arrotondato 55">
            <a:extLst>
              <a:ext uri="{FF2B5EF4-FFF2-40B4-BE49-F238E27FC236}">
                <a16:creationId xmlns:a16="http://schemas.microsoft.com/office/drawing/2014/main" xmlns="" id="{C0C0E67A-A9BC-4A8F-8A9A-17323C585179}"/>
              </a:ext>
            </a:extLst>
          </p:cNvPr>
          <p:cNvSpPr/>
          <p:nvPr/>
        </p:nvSpPr>
        <p:spPr>
          <a:xfrm>
            <a:off x="5554437" y="1189405"/>
            <a:ext cx="556363" cy="4076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14</a:t>
            </a:r>
          </a:p>
        </p:txBody>
      </p:sp>
      <p:sp>
        <p:nvSpPr>
          <p:cNvPr id="30" name="Rettangolo arrotondato 55">
            <a:extLst>
              <a:ext uri="{FF2B5EF4-FFF2-40B4-BE49-F238E27FC236}">
                <a16:creationId xmlns:a16="http://schemas.microsoft.com/office/drawing/2014/main" xmlns="" id="{A3F6D1DA-BB7C-42FF-8B4A-4F4922467505}"/>
              </a:ext>
            </a:extLst>
          </p:cNvPr>
          <p:cNvSpPr/>
          <p:nvPr/>
        </p:nvSpPr>
        <p:spPr>
          <a:xfrm>
            <a:off x="10399370" y="3416163"/>
            <a:ext cx="556363" cy="4076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15</a:t>
            </a:r>
          </a:p>
        </p:txBody>
      </p:sp>
      <p:sp>
        <p:nvSpPr>
          <p:cNvPr id="31" name="Rettangolo arrotondato 55">
            <a:extLst>
              <a:ext uri="{FF2B5EF4-FFF2-40B4-BE49-F238E27FC236}">
                <a16:creationId xmlns:a16="http://schemas.microsoft.com/office/drawing/2014/main" xmlns="" id="{4B9EBEE0-78C3-4F9E-BF8E-201E7045E80A}"/>
              </a:ext>
            </a:extLst>
          </p:cNvPr>
          <p:cNvSpPr/>
          <p:nvPr/>
        </p:nvSpPr>
        <p:spPr>
          <a:xfrm>
            <a:off x="6761926" y="4034910"/>
            <a:ext cx="556363" cy="4076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16</a:t>
            </a:r>
          </a:p>
        </p:txBody>
      </p:sp>
      <p:sp>
        <p:nvSpPr>
          <p:cNvPr id="32" name="Rettangolo arrotondato 55">
            <a:extLst>
              <a:ext uri="{FF2B5EF4-FFF2-40B4-BE49-F238E27FC236}">
                <a16:creationId xmlns:a16="http://schemas.microsoft.com/office/drawing/2014/main" xmlns="" id="{D92868AA-C7C0-4D50-844E-B627723E95FC}"/>
              </a:ext>
            </a:extLst>
          </p:cNvPr>
          <p:cNvSpPr/>
          <p:nvPr/>
        </p:nvSpPr>
        <p:spPr>
          <a:xfrm>
            <a:off x="6799982" y="4875774"/>
            <a:ext cx="556363" cy="4076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xmlns="" val="293322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La nuova rivoluzione «industriale»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3</a:t>
            </a:r>
          </a:p>
        </p:txBody>
      </p:sp>
      <p:sp>
        <p:nvSpPr>
          <p:cNvPr id="70" name="Segnaposto testo 7">
            <a:extLst>
              <a:ext uri="{FF2B5EF4-FFF2-40B4-BE49-F238E27FC236}">
                <a16:creationId xmlns:a16="http://schemas.microsoft.com/office/drawing/2014/main" xmlns="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6369170" y="3311011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/>
              <a:t>Descrizione Scenario 01</a:t>
            </a:r>
          </a:p>
          <a:p>
            <a:r>
              <a:rPr lang="it-IT" sz="1600"/>
              <a:t>….</a:t>
            </a:r>
          </a:p>
          <a:p>
            <a:endParaRPr lang="it-IT" sz="1600" dirty="0"/>
          </a:p>
        </p:txBody>
      </p:sp>
      <p:sp>
        <p:nvSpPr>
          <p:cNvPr id="71" name="Segnaposto testo 7">
            <a:extLst>
              <a:ext uri="{FF2B5EF4-FFF2-40B4-BE49-F238E27FC236}">
                <a16:creationId xmlns:a16="http://schemas.microsoft.com/office/drawing/2014/main" xmlns="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3311011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/>
              <a:t>Descrizione Scenario 02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18" name="Documento 17">
            <a:extLst>
              <a:ext uri="{FF2B5EF4-FFF2-40B4-BE49-F238E27FC236}">
                <a16:creationId xmlns:a16="http://schemas.microsoft.com/office/drawing/2014/main" xmlns="" id="{91533276-59B9-4178-88EF-417434897E71}"/>
              </a:ext>
            </a:extLst>
          </p:cNvPr>
          <p:cNvSpPr/>
          <p:nvPr/>
        </p:nvSpPr>
        <p:spPr>
          <a:xfrm rot="10800000">
            <a:off x="0" y="3159065"/>
            <a:ext cx="6369170" cy="3698935"/>
          </a:xfrm>
          <a:prstGeom prst="flowChartDocument">
            <a:avLst/>
          </a:prstGeom>
          <a:blipFill dpi="0" rotWithShape="0">
            <a:blip r:embed="rId3" cstate="print">
              <a:alphaModFix amt="9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Documento 22">
            <a:extLst>
              <a:ext uri="{FF2B5EF4-FFF2-40B4-BE49-F238E27FC236}">
                <a16:creationId xmlns:a16="http://schemas.microsoft.com/office/drawing/2014/main" xmlns="" id="{C5C371FA-CC62-46FE-B661-19ACE04BA40D}"/>
              </a:ext>
            </a:extLst>
          </p:cNvPr>
          <p:cNvSpPr/>
          <p:nvPr/>
        </p:nvSpPr>
        <p:spPr>
          <a:xfrm>
            <a:off x="5109962" y="456240"/>
            <a:ext cx="7082038" cy="4397114"/>
          </a:xfrm>
          <a:prstGeom prst="flowChartDocument">
            <a:avLst/>
          </a:prstGeom>
          <a:blipFill>
            <a:blip r:embed="rId4" cstate="print">
              <a:alphaModFix amt="99000"/>
            </a:blip>
            <a:stretch>
              <a:fillRect l="18319" t="-35620" r="-17859" b="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Documento 23">
            <a:extLst>
              <a:ext uri="{FF2B5EF4-FFF2-40B4-BE49-F238E27FC236}">
                <a16:creationId xmlns:a16="http://schemas.microsoft.com/office/drawing/2014/main" xmlns="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6369170" y="2554095"/>
            <a:ext cx="5822830" cy="4307583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E318A116-4E6D-4BBC-8641-7204884D04D7}"/>
              </a:ext>
            </a:extLst>
          </p:cNvPr>
          <p:cNvSpPr txBox="1"/>
          <p:nvPr/>
        </p:nvSpPr>
        <p:spPr>
          <a:xfrm>
            <a:off x="6453930" y="3827834"/>
            <a:ext cx="5676551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crisi dovuta al cambiamento sistemico dei modelli organizzativi e delle metodologie di produzione;</a:t>
            </a:r>
          </a:p>
          <a:p>
            <a:pPr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crescita economica dei paesi più digitalizzati e aperti all’innovazione.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xmlns="" id="{FA93332E-8997-4350-84B6-79751EB92377}"/>
              </a:ext>
            </a:extLst>
          </p:cNvPr>
          <p:cNvSpPr txBox="1"/>
          <p:nvPr/>
        </p:nvSpPr>
        <p:spPr>
          <a:xfrm>
            <a:off x="454231" y="409518"/>
            <a:ext cx="6194902" cy="494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defRPr/>
            </a:pPr>
            <a:r>
              <a:rPr lang="it-IT" sz="1900" b="1" dirty="0">
                <a:latin typeface="Tempus Sans ITC" panose="04020404030D07020202" pitchFamily="82" charset="0"/>
                <a:cs typeface="Gisha" panose="020B0502040204020203" pitchFamily="34" charset="-79"/>
              </a:rPr>
              <a:t>Italia, autorità politiche e rivoluzione digitale: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xmlns="" id="{16FAFEDD-E6FC-405D-A681-D645A8A78EFF}"/>
              </a:ext>
            </a:extLst>
          </p:cNvPr>
          <p:cNvSpPr/>
          <p:nvPr/>
        </p:nvSpPr>
        <p:spPr>
          <a:xfrm>
            <a:off x="-3036276" y="0"/>
            <a:ext cx="2945460" cy="395493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Img1: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  <a:hlinkClick r:id="rId5"/>
              </a:rPr>
              <a:t>https://pixabay.com/it/idea-innovazione-fantasia-2123972/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Img2: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  <a:hlinkClick r:id="rId6"/>
              </a:rPr>
              <a:t>https://pixabay.com/it/terra-planet-continenti-luce-pera-2581631/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/>
              <a:t>Icona</a:t>
            </a:r>
          </a:p>
          <a:p>
            <a:r>
              <a:rPr lang="it-IT" dirty="0">
                <a:hlinkClick r:id="rId7"/>
              </a:rPr>
              <a:t>https://pixabay.com/it/italia-silhouette-italia-silhouette-1299168/</a:t>
            </a:r>
            <a:endParaRPr lang="it-IT" dirty="0"/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Icona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https://pixabay.com/it/destinazione-arrow-tori-occhio-2070972/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xmlns="" id="{B21E9900-8E1C-49F5-B283-623948B16EE0}"/>
              </a:ext>
            </a:extLst>
          </p:cNvPr>
          <p:cNvSpPr txBox="1"/>
          <p:nvPr/>
        </p:nvSpPr>
        <p:spPr>
          <a:xfrm>
            <a:off x="61519" y="912712"/>
            <a:ext cx="5893402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rompere i compartimenti stagni del potere;</a:t>
            </a:r>
          </a:p>
          <a:p>
            <a:pPr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adottare una visione che consenta di agire con velocità;</a:t>
            </a:r>
          </a:p>
          <a:p>
            <a:pPr lvl="1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adottare una catena di comando chiara e coerente.</a:t>
            </a:r>
            <a:endParaRPr lang="it-IT" dirty="0"/>
          </a:p>
        </p:txBody>
      </p:sp>
      <p:sp>
        <p:nvSpPr>
          <p:cNvPr id="35" name="Rettangolo arrotondato 55">
            <a:extLst>
              <a:ext uri="{FF2B5EF4-FFF2-40B4-BE49-F238E27FC236}">
                <a16:creationId xmlns:a16="http://schemas.microsoft.com/office/drawing/2014/main" xmlns="" id="{30091C1C-BF79-48BE-AE34-54898203D3EB}"/>
              </a:ext>
            </a:extLst>
          </p:cNvPr>
          <p:cNvSpPr/>
          <p:nvPr/>
        </p:nvSpPr>
        <p:spPr>
          <a:xfrm>
            <a:off x="101945" y="560383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39" name="Rettangolo arrotondato 55">
            <a:extLst>
              <a:ext uri="{FF2B5EF4-FFF2-40B4-BE49-F238E27FC236}">
                <a16:creationId xmlns:a16="http://schemas.microsoft.com/office/drawing/2014/main" xmlns="" id="{1B9D11B1-0D7D-4F35-9A3F-7B82370452C9}"/>
              </a:ext>
            </a:extLst>
          </p:cNvPr>
          <p:cNvSpPr/>
          <p:nvPr/>
        </p:nvSpPr>
        <p:spPr>
          <a:xfrm>
            <a:off x="5514576" y="1080089"/>
            <a:ext cx="612526" cy="2513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2-4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xmlns="" id="{88EB6AA2-9870-474D-9E5C-F1B32AAC1FDC}"/>
              </a:ext>
            </a:extLst>
          </p:cNvPr>
          <p:cNvSpPr txBox="1"/>
          <p:nvPr/>
        </p:nvSpPr>
        <p:spPr>
          <a:xfrm>
            <a:off x="6459985" y="3372806"/>
            <a:ext cx="6194902" cy="494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defRPr/>
            </a:pPr>
            <a:r>
              <a:rPr lang="it-IT" sz="1900" b="1" dirty="0">
                <a:latin typeface="Tempus Sans ITC" panose="04020404030D07020202" pitchFamily="82" charset="0"/>
                <a:cs typeface="Gisha" panose="020B0502040204020203" pitchFamily="34" charset="-79"/>
              </a:rPr>
              <a:t>Effetti della nuova rivoluzione industriale:</a:t>
            </a:r>
          </a:p>
        </p:txBody>
      </p:sp>
      <p:sp>
        <p:nvSpPr>
          <p:cNvPr id="69" name="Rettangolo arrotondato 55">
            <a:extLst>
              <a:ext uri="{FF2B5EF4-FFF2-40B4-BE49-F238E27FC236}">
                <a16:creationId xmlns:a16="http://schemas.microsoft.com/office/drawing/2014/main" xmlns="" id="{5C430934-0D4D-4C00-88C0-D0CA45EEF0B6}"/>
              </a:ext>
            </a:extLst>
          </p:cNvPr>
          <p:cNvSpPr/>
          <p:nvPr/>
        </p:nvSpPr>
        <p:spPr>
          <a:xfrm>
            <a:off x="6472747" y="5586127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72" name="Rettangolo arrotondato 55">
            <a:extLst>
              <a:ext uri="{FF2B5EF4-FFF2-40B4-BE49-F238E27FC236}">
                <a16:creationId xmlns:a16="http://schemas.microsoft.com/office/drawing/2014/main" xmlns="" id="{D067677F-056C-4FDC-A14C-8FDD7979BEFB}"/>
              </a:ext>
            </a:extLst>
          </p:cNvPr>
          <p:cNvSpPr/>
          <p:nvPr/>
        </p:nvSpPr>
        <p:spPr>
          <a:xfrm>
            <a:off x="6515584" y="4309861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73" name="Rettangolo arrotondato 55">
            <a:extLst>
              <a:ext uri="{FF2B5EF4-FFF2-40B4-BE49-F238E27FC236}">
                <a16:creationId xmlns:a16="http://schemas.microsoft.com/office/drawing/2014/main" xmlns="" id="{FC7E608F-8EFF-4EA8-B229-AA71E16B88DD}"/>
              </a:ext>
            </a:extLst>
          </p:cNvPr>
          <p:cNvSpPr/>
          <p:nvPr/>
        </p:nvSpPr>
        <p:spPr>
          <a:xfrm>
            <a:off x="10852107" y="3437541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41" name="Goccia 40">
            <a:extLst>
              <a:ext uri="{FF2B5EF4-FFF2-40B4-BE49-F238E27FC236}">
                <a16:creationId xmlns:a16="http://schemas.microsoft.com/office/drawing/2014/main" xmlns="" id="{AF1B261E-FFAC-4EE5-9CE2-EB74B89A2D74}"/>
              </a:ext>
            </a:extLst>
          </p:cNvPr>
          <p:cNvSpPr/>
          <p:nvPr/>
        </p:nvSpPr>
        <p:spPr>
          <a:xfrm rot="2700000">
            <a:off x="164144" y="1097156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43" name="Goccia 42">
            <a:extLst>
              <a:ext uri="{FF2B5EF4-FFF2-40B4-BE49-F238E27FC236}">
                <a16:creationId xmlns:a16="http://schemas.microsoft.com/office/drawing/2014/main" xmlns="" id="{F53C567F-A854-413F-B9AF-457DEC41D2AF}"/>
              </a:ext>
            </a:extLst>
          </p:cNvPr>
          <p:cNvSpPr/>
          <p:nvPr/>
        </p:nvSpPr>
        <p:spPr>
          <a:xfrm rot="2700000">
            <a:off x="193540" y="1497418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47" name="Goccia 46">
            <a:extLst>
              <a:ext uri="{FF2B5EF4-FFF2-40B4-BE49-F238E27FC236}">
                <a16:creationId xmlns:a16="http://schemas.microsoft.com/office/drawing/2014/main" xmlns="" id="{237096FF-B208-4D59-84A5-3C306F5A845E}"/>
              </a:ext>
            </a:extLst>
          </p:cNvPr>
          <p:cNvSpPr/>
          <p:nvPr/>
        </p:nvSpPr>
        <p:spPr>
          <a:xfrm rot="2700000">
            <a:off x="193542" y="2311860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3" name="Goccia 52">
            <a:extLst>
              <a:ext uri="{FF2B5EF4-FFF2-40B4-BE49-F238E27FC236}">
                <a16:creationId xmlns:a16="http://schemas.microsoft.com/office/drawing/2014/main" xmlns="" id="{E176BE1C-904D-4FCB-8271-591CF53DA921}"/>
              </a:ext>
            </a:extLst>
          </p:cNvPr>
          <p:cNvSpPr/>
          <p:nvPr/>
        </p:nvSpPr>
        <p:spPr>
          <a:xfrm rot="2700000">
            <a:off x="6534518" y="4029918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5" name="Goccia 54">
            <a:extLst>
              <a:ext uri="{FF2B5EF4-FFF2-40B4-BE49-F238E27FC236}">
                <a16:creationId xmlns:a16="http://schemas.microsoft.com/office/drawing/2014/main" xmlns="" id="{C707D882-00B8-4F9E-9D21-A27C9D5FB9E1}"/>
              </a:ext>
            </a:extLst>
          </p:cNvPr>
          <p:cNvSpPr/>
          <p:nvPr/>
        </p:nvSpPr>
        <p:spPr>
          <a:xfrm rot="2700000">
            <a:off x="6491681" y="5291013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AD23733C-32E0-48DE-A82E-A2CC86C113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91467" y="6057742"/>
            <a:ext cx="614072" cy="72599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xmlns="" id="{F68E2E60-186E-4989-B87A-F7F7A713D4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8754" y="5938136"/>
            <a:ext cx="871440" cy="845602"/>
          </a:xfrm>
          <a:prstGeom prst="rect">
            <a:avLst/>
          </a:prstGeom>
        </p:spPr>
      </p:pic>
      <p:sp>
        <p:nvSpPr>
          <p:cNvPr id="57" name="Triangolo isoscele 56">
            <a:extLst>
              <a:ext uri="{FF2B5EF4-FFF2-40B4-BE49-F238E27FC236}">
                <a16:creationId xmlns:a16="http://schemas.microsoft.com/office/drawing/2014/main" xmlns="" id="{7D518754-842B-4677-B8DE-68F44C214D92}"/>
              </a:ext>
            </a:extLst>
          </p:cNvPr>
          <p:cNvSpPr/>
          <p:nvPr/>
        </p:nvSpPr>
        <p:spPr>
          <a:xfrm rot="5400000">
            <a:off x="9048603" y="6318883"/>
            <a:ext cx="365113" cy="2859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arrotondato 55">
            <a:extLst>
              <a:ext uri="{FF2B5EF4-FFF2-40B4-BE49-F238E27FC236}">
                <a16:creationId xmlns:a16="http://schemas.microsoft.com/office/drawing/2014/main" xmlns="" id="{734157AD-30B5-424A-8783-9D78D52AE836}"/>
              </a:ext>
            </a:extLst>
          </p:cNvPr>
          <p:cNvSpPr/>
          <p:nvPr/>
        </p:nvSpPr>
        <p:spPr>
          <a:xfrm>
            <a:off x="7723738" y="6338247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</a:t>
            </a:r>
          </a:p>
        </p:txBody>
      </p:sp>
      <p:sp>
        <p:nvSpPr>
          <p:cNvPr id="59" name="Rettangolo arrotondato 55">
            <a:extLst>
              <a:ext uri="{FF2B5EF4-FFF2-40B4-BE49-F238E27FC236}">
                <a16:creationId xmlns:a16="http://schemas.microsoft.com/office/drawing/2014/main" xmlns="" id="{94372253-B75E-479B-955C-57E5532BADAD}"/>
              </a:ext>
            </a:extLst>
          </p:cNvPr>
          <p:cNvSpPr/>
          <p:nvPr/>
        </p:nvSpPr>
        <p:spPr>
          <a:xfrm>
            <a:off x="10551032" y="6333576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xmlns="" val="87354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aborazione 29">
            <a:extLst>
              <a:ext uri="{FF2B5EF4-FFF2-40B4-BE49-F238E27FC236}">
                <a16:creationId xmlns:a16="http://schemas.microsoft.com/office/drawing/2014/main" xmlns="" id="{8AA135C1-60F5-41E3-BC26-F98C1F4A1A9A}"/>
              </a:ext>
            </a:extLst>
          </p:cNvPr>
          <p:cNvSpPr/>
          <p:nvPr/>
        </p:nvSpPr>
        <p:spPr>
          <a:xfrm>
            <a:off x="15250" y="3379500"/>
            <a:ext cx="8816196" cy="3485202"/>
          </a:xfrm>
          <a:prstGeom prst="flowChartProcess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Elaborazione 13">
            <a:extLst>
              <a:ext uri="{FF2B5EF4-FFF2-40B4-BE49-F238E27FC236}">
                <a16:creationId xmlns:a16="http://schemas.microsoft.com/office/drawing/2014/main" xmlns="" id="{D196522F-FD5B-4D98-8E11-918D3F154707}"/>
              </a:ext>
            </a:extLst>
          </p:cNvPr>
          <p:cNvSpPr/>
          <p:nvPr/>
        </p:nvSpPr>
        <p:spPr>
          <a:xfrm>
            <a:off x="-1" y="482949"/>
            <a:ext cx="8212347" cy="348520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-20118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4</a:t>
            </a: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Road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map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per l’implementazione di una strategia nazionale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1/3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" name="Documento 12">
            <a:extLst>
              <a:ext uri="{FF2B5EF4-FFF2-40B4-BE49-F238E27FC236}">
                <a16:creationId xmlns:a16="http://schemas.microsoft.com/office/drawing/2014/main" xmlns="" id="{E9347E24-CD42-4187-AF4B-B26BC004BD7E}"/>
              </a:ext>
            </a:extLst>
          </p:cNvPr>
          <p:cNvSpPr>
            <a:spLocks/>
          </p:cNvSpPr>
          <p:nvPr/>
        </p:nvSpPr>
        <p:spPr>
          <a:xfrm rot="5400000">
            <a:off x="6769290" y="1435293"/>
            <a:ext cx="6396192" cy="4449228"/>
          </a:xfrm>
          <a:prstGeom prst="flowChartDocument">
            <a:avLst/>
          </a:prstGeom>
          <a:blipFill dpi="0" rotWithShape="0">
            <a:blip r:embed="rId3" cstate="print">
              <a:alphaModFix amt="99000"/>
            </a:blip>
            <a:srcRect/>
            <a:stretch>
              <a:fillRect l="-29984" r="-248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xmlns="" id="{ACAA8D01-21AE-4135-8469-791D7CBC3AD4}"/>
              </a:ext>
            </a:extLst>
          </p:cNvPr>
          <p:cNvSpPr/>
          <p:nvPr/>
        </p:nvSpPr>
        <p:spPr>
          <a:xfrm>
            <a:off x="489091" y="1195490"/>
            <a:ext cx="4604120" cy="3363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L. n. 133 del 7 agosto 2012</a:t>
            </a:r>
          </a:p>
          <a:p>
            <a:pPr lvl="0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Competenze in materia di protezione cibernetica e sicurezza informatica.</a:t>
            </a:r>
          </a:p>
          <a:p>
            <a:pPr lvl="0">
              <a:lnSpc>
                <a:spcPct val="150000"/>
              </a:lnSpc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D. L. del 18 ottobre 2012, n.179 </a:t>
            </a:r>
          </a:p>
          <a:p>
            <a:pPr lvl="0">
              <a:lnSpc>
                <a:spcPct val="150000"/>
              </a:lnSpc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Ulteriori misure urgenti per la crescita del Paese.</a:t>
            </a:r>
          </a:p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Goccia 40">
            <a:extLst>
              <a:ext uri="{FF2B5EF4-FFF2-40B4-BE49-F238E27FC236}">
                <a16:creationId xmlns:a16="http://schemas.microsoft.com/office/drawing/2014/main" xmlns="" id="{ED34B437-BD07-4240-B46E-68949A03EE44}"/>
              </a:ext>
            </a:extLst>
          </p:cNvPr>
          <p:cNvSpPr/>
          <p:nvPr/>
        </p:nvSpPr>
        <p:spPr>
          <a:xfrm rot="13459496">
            <a:off x="5369766" y="1343956"/>
            <a:ext cx="2355864" cy="2300106"/>
          </a:xfrm>
          <a:prstGeom prst="teardrop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031246C7-5374-4A89-AB5E-3449524CC7CA}"/>
              </a:ext>
            </a:extLst>
          </p:cNvPr>
          <p:cNvSpPr txBox="1"/>
          <p:nvPr/>
        </p:nvSpPr>
        <p:spPr>
          <a:xfrm>
            <a:off x="3528848" y="4358156"/>
            <a:ext cx="473194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Indirizzo politico e coordinamento strategico.</a:t>
            </a:r>
          </a:p>
          <a:p>
            <a:pPr lvl="0"/>
            <a:endParaRPr lang="it-IT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Supporto e raccordo tra gli enti competenti.</a:t>
            </a:r>
          </a:p>
          <a:p>
            <a:endParaRPr lang="it-IT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Gestione della crisi.</a:t>
            </a:r>
          </a:p>
        </p:txBody>
      </p:sp>
      <p:sp>
        <p:nvSpPr>
          <p:cNvPr id="18" name="Triangolo isoscele 17">
            <a:extLst>
              <a:ext uri="{FF2B5EF4-FFF2-40B4-BE49-F238E27FC236}">
                <a16:creationId xmlns:a16="http://schemas.microsoft.com/office/drawing/2014/main" xmlns="" id="{D2AEF440-1552-4C30-BAF4-49AD045B97A4}"/>
              </a:ext>
            </a:extLst>
          </p:cNvPr>
          <p:cNvSpPr/>
          <p:nvPr/>
        </p:nvSpPr>
        <p:spPr>
          <a:xfrm rot="5400000">
            <a:off x="3163924" y="4403271"/>
            <a:ext cx="365113" cy="317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riangolo isoscele 18">
            <a:extLst>
              <a:ext uri="{FF2B5EF4-FFF2-40B4-BE49-F238E27FC236}">
                <a16:creationId xmlns:a16="http://schemas.microsoft.com/office/drawing/2014/main" xmlns="" id="{5AD4587D-CEDA-46F9-A3FD-31054B1F73CA}"/>
              </a:ext>
            </a:extLst>
          </p:cNvPr>
          <p:cNvSpPr/>
          <p:nvPr/>
        </p:nvSpPr>
        <p:spPr>
          <a:xfrm rot="5400000">
            <a:off x="3163233" y="5273673"/>
            <a:ext cx="365113" cy="317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>
            <a:extLst>
              <a:ext uri="{FF2B5EF4-FFF2-40B4-BE49-F238E27FC236}">
                <a16:creationId xmlns:a16="http://schemas.microsoft.com/office/drawing/2014/main" xmlns="" id="{7B207F8D-F481-407D-A26A-45BBE368B694}"/>
              </a:ext>
            </a:extLst>
          </p:cNvPr>
          <p:cNvSpPr/>
          <p:nvPr/>
        </p:nvSpPr>
        <p:spPr>
          <a:xfrm rot="5400000">
            <a:off x="3163233" y="6130903"/>
            <a:ext cx="365113" cy="317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Goccia 23">
            <a:extLst>
              <a:ext uri="{FF2B5EF4-FFF2-40B4-BE49-F238E27FC236}">
                <a16:creationId xmlns:a16="http://schemas.microsoft.com/office/drawing/2014/main" xmlns="" id="{C0BC7361-6CDC-452B-BC46-098E475B5E0A}"/>
              </a:ext>
            </a:extLst>
          </p:cNvPr>
          <p:cNvSpPr/>
          <p:nvPr/>
        </p:nvSpPr>
        <p:spPr>
          <a:xfrm rot="2700000">
            <a:off x="162219" y="4266373"/>
            <a:ext cx="2355864" cy="2300106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xmlns="" id="{C94D14C3-13BF-46FA-9185-9FA752F1964E}"/>
              </a:ext>
            </a:extLst>
          </p:cNvPr>
          <p:cNvSpPr/>
          <p:nvPr/>
        </p:nvSpPr>
        <p:spPr>
          <a:xfrm>
            <a:off x="-3036276" y="0"/>
            <a:ext cx="2945460" cy="3954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Img1: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  <a:hlinkClick r:id="rId4"/>
              </a:rPr>
              <a:t>https://pixabay.com/it/desktop-colore-carta-società-3207592/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xmlns="" id="{F125A68B-03C4-49E0-BDC2-18D1968F5A39}"/>
              </a:ext>
            </a:extLst>
          </p:cNvPr>
          <p:cNvSpPr txBox="1"/>
          <p:nvPr/>
        </p:nvSpPr>
        <p:spPr>
          <a:xfrm>
            <a:off x="5232423" y="2143632"/>
            <a:ext cx="2344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000" b="1" dirty="0">
                <a:latin typeface="Tempus Sans ITC" panose="04020404030D07020202" pitchFamily="82" charset="0"/>
                <a:cs typeface="Gisha" panose="020B0502040204020203" pitchFamily="34" charset="-79"/>
              </a:rPr>
              <a:t>Implementazione di una strategia nazionale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xmlns="" id="{4513E468-E87A-427E-9948-3CCF0870979A}"/>
              </a:ext>
            </a:extLst>
          </p:cNvPr>
          <p:cNvSpPr txBox="1"/>
          <p:nvPr/>
        </p:nvSpPr>
        <p:spPr>
          <a:xfrm>
            <a:off x="93159" y="655316"/>
            <a:ext cx="7316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ts val="1000"/>
              </a:spcBef>
              <a:defRPr/>
            </a:pPr>
            <a:r>
              <a:rPr lang="it-IT" sz="2000" b="1" dirty="0">
                <a:latin typeface="Tempus Sans ITC" panose="04020404030D07020202" pitchFamily="82" charset="0"/>
                <a:cs typeface="Gisha" panose="020B0502040204020203" pitchFamily="34" charset="-79"/>
              </a:rPr>
              <a:t>Quadro degli interventi a tutela delle infrastrutture critiche</a:t>
            </a:r>
          </a:p>
        </p:txBody>
      </p:sp>
      <p:sp>
        <p:nvSpPr>
          <p:cNvPr id="37" name="Triangolo isoscele 36">
            <a:extLst>
              <a:ext uri="{FF2B5EF4-FFF2-40B4-BE49-F238E27FC236}">
                <a16:creationId xmlns:a16="http://schemas.microsoft.com/office/drawing/2014/main" xmlns="" id="{198ADC8A-A1EC-4C51-8994-B50BA92A745D}"/>
              </a:ext>
            </a:extLst>
          </p:cNvPr>
          <p:cNvSpPr/>
          <p:nvPr/>
        </p:nvSpPr>
        <p:spPr>
          <a:xfrm rot="5400000">
            <a:off x="118170" y="1349641"/>
            <a:ext cx="365113" cy="285913"/>
          </a:xfrm>
          <a:prstGeom prst="triangle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iangolo isoscele 37">
            <a:extLst>
              <a:ext uri="{FF2B5EF4-FFF2-40B4-BE49-F238E27FC236}">
                <a16:creationId xmlns:a16="http://schemas.microsoft.com/office/drawing/2014/main" xmlns="" id="{B17BBA6A-51F1-4A10-8564-9D4C8B1B494E}"/>
              </a:ext>
            </a:extLst>
          </p:cNvPr>
          <p:cNvSpPr/>
          <p:nvPr/>
        </p:nvSpPr>
        <p:spPr>
          <a:xfrm rot="5400000">
            <a:off x="108680" y="2517303"/>
            <a:ext cx="365113" cy="285913"/>
          </a:xfrm>
          <a:prstGeom prst="triangle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xmlns="" id="{18CE1D6F-B78F-4BA7-890A-82FF9FD661FD}"/>
              </a:ext>
            </a:extLst>
          </p:cNvPr>
          <p:cNvSpPr txBox="1"/>
          <p:nvPr/>
        </p:nvSpPr>
        <p:spPr>
          <a:xfrm>
            <a:off x="103712" y="5095852"/>
            <a:ext cx="2344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000" b="1" dirty="0">
                <a:latin typeface="Tempus Sans ITC" panose="04020404030D07020202" pitchFamily="82" charset="0"/>
                <a:cs typeface="Gisha" panose="020B0502040204020203" pitchFamily="34" charset="-79"/>
              </a:rPr>
              <a:t>DPCM del 24 gennaio 2013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xmlns="" id="{4AB9D105-7B9B-42F6-9C65-D629FBFCCDF9}"/>
              </a:ext>
            </a:extLst>
          </p:cNvPr>
          <p:cNvSpPr/>
          <p:nvPr/>
        </p:nvSpPr>
        <p:spPr>
          <a:xfrm>
            <a:off x="519928" y="1675154"/>
            <a:ext cx="4257918" cy="76772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xmlns="" id="{D318A6FC-85B3-40D2-8BA5-0E91804FB614}"/>
              </a:ext>
            </a:extLst>
          </p:cNvPr>
          <p:cNvSpPr/>
          <p:nvPr/>
        </p:nvSpPr>
        <p:spPr>
          <a:xfrm>
            <a:off x="496197" y="2902403"/>
            <a:ext cx="4257918" cy="76772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arrotondato 55">
            <a:extLst>
              <a:ext uri="{FF2B5EF4-FFF2-40B4-BE49-F238E27FC236}">
                <a16:creationId xmlns:a16="http://schemas.microsoft.com/office/drawing/2014/main" xmlns="" id="{00CFBE35-D1DE-4E50-8390-E24D75F76682}"/>
              </a:ext>
            </a:extLst>
          </p:cNvPr>
          <p:cNvSpPr/>
          <p:nvPr/>
        </p:nvSpPr>
        <p:spPr>
          <a:xfrm>
            <a:off x="6342629" y="1592110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43" name="Rettangolo arrotondato 55">
            <a:extLst>
              <a:ext uri="{FF2B5EF4-FFF2-40B4-BE49-F238E27FC236}">
                <a16:creationId xmlns:a16="http://schemas.microsoft.com/office/drawing/2014/main" xmlns="" id="{026019E1-D0DB-46C0-8873-08FDEF4AA614}"/>
              </a:ext>
            </a:extLst>
          </p:cNvPr>
          <p:cNvSpPr/>
          <p:nvPr/>
        </p:nvSpPr>
        <p:spPr>
          <a:xfrm>
            <a:off x="6606756" y="599410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44" name="Rettangolo arrotondato 55">
            <a:extLst>
              <a:ext uri="{FF2B5EF4-FFF2-40B4-BE49-F238E27FC236}">
                <a16:creationId xmlns:a16="http://schemas.microsoft.com/office/drawing/2014/main" xmlns="" id="{DEE5174F-54FD-442A-A477-6A860664EBF6}"/>
              </a:ext>
            </a:extLst>
          </p:cNvPr>
          <p:cNvSpPr/>
          <p:nvPr/>
        </p:nvSpPr>
        <p:spPr>
          <a:xfrm>
            <a:off x="3550176" y="1276895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45" name="Rettangolo arrotondato 55">
            <a:extLst>
              <a:ext uri="{FF2B5EF4-FFF2-40B4-BE49-F238E27FC236}">
                <a16:creationId xmlns:a16="http://schemas.microsoft.com/office/drawing/2014/main" xmlns="" id="{9674811D-8238-46D3-8FB3-B951AD46341F}"/>
              </a:ext>
            </a:extLst>
          </p:cNvPr>
          <p:cNvSpPr/>
          <p:nvPr/>
        </p:nvSpPr>
        <p:spPr>
          <a:xfrm>
            <a:off x="122473" y="1837483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46" name="Rettangolo arrotondato 55">
            <a:extLst>
              <a:ext uri="{FF2B5EF4-FFF2-40B4-BE49-F238E27FC236}">
                <a16:creationId xmlns:a16="http://schemas.microsoft.com/office/drawing/2014/main" xmlns="" id="{0A66C6FF-BE8D-4DD0-A5C8-E6D45B25CCC3}"/>
              </a:ext>
            </a:extLst>
          </p:cNvPr>
          <p:cNvSpPr/>
          <p:nvPr/>
        </p:nvSpPr>
        <p:spPr>
          <a:xfrm>
            <a:off x="4000329" y="2526739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47" name="Rettangolo arrotondato 55">
            <a:extLst>
              <a:ext uri="{FF2B5EF4-FFF2-40B4-BE49-F238E27FC236}">
                <a16:creationId xmlns:a16="http://schemas.microsoft.com/office/drawing/2014/main" xmlns="" id="{BE2FB1FE-3B28-43CA-89A7-0FCA04E610EE}"/>
              </a:ext>
            </a:extLst>
          </p:cNvPr>
          <p:cNvSpPr/>
          <p:nvPr/>
        </p:nvSpPr>
        <p:spPr>
          <a:xfrm>
            <a:off x="140121" y="3080965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49" name="Rettangolo arrotondato 55">
            <a:extLst>
              <a:ext uri="{FF2B5EF4-FFF2-40B4-BE49-F238E27FC236}">
                <a16:creationId xmlns:a16="http://schemas.microsoft.com/office/drawing/2014/main" xmlns="" id="{C3D5EA92-A446-45EB-BE02-F2284722E22D}"/>
              </a:ext>
            </a:extLst>
          </p:cNvPr>
          <p:cNvSpPr/>
          <p:nvPr/>
        </p:nvSpPr>
        <p:spPr>
          <a:xfrm>
            <a:off x="1115108" y="4529933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50" name="Rettangolo arrotondato 55">
            <a:extLst>
              <a:ext uri="{FF2B5EF4-FFF2-40B4-BE49-F238E27FC236}">
                <a16:creationId xmlns:a16="http://schemas.microsoft.com/office/drawing/2014/main" xmlns="" id="{537672EF-084D-45CA-BBDF-27B7EDDA4A33}"/>
              </a:ext>
            </a:extLst>
          </p:cNvPr>
          <p:cNvSpPr/>
          <p:nvPr/>
        </p:nvSpPr>
        <p:spPr>
          <a:xfrm>
            <a:off x="7613327" y="4429962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</a:t>
            </a:r>
          </a:p>
        </p:txBody>
      </p:sp>
      <p:sp>
        <p:nvSpPr>
          <p:cNvPr id="51" name="Rettangolo arrotondato 55">
            <a:extLst>
              <a:ext uri="{FF2B5EF4-FFF2-40B4-BE49-F238E27FC236}">
                <a16:creationId xmlns:a16="http://schemas.microsoft.com/office/drawing/2014/main" xmlns="" id="{99C0EEAD-9291-45B5-8457-99F1EC232A70}"/>
              </a:ext>
            </a:extLst>
          </p:cNvPr>
          <p:cNvSpPr/>
          <p:nvPr/>
        </p:nvSpPr>
        <p:spPr>
          <a:xfrm>
            <a:off x="7613327" y="5263223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9</a:t>
            </a:r>
          </a:p>
        </p:txBody>
      </p:sp>
      <p:sp>
        <p:nvSpPr>
          <p:cNvPr id="52" name="Rettangolo arrotondato 55">
            <a:extLst>
              <a:ext uri="{FF2B5EF4-FFF2-40B4-BE49-F238E27FC236}">
                <a16:creationId xmlns:a16="http://schemas.microsoft.com/office/drawing/2014/main" xmlns="" id="{D6D0FF43-5275-4FC1-84A1-08069AE1957D}"/>
              </a:ext>
            </a:extLst>
          </p:cNvPr>
          <p:cNvSpPr/>
          <p:nvPr/>
        </p:nvSpPr>
        <p:spPr>
          <a:xfrm>
            <a:off x="7381417" y="5971979"/>
            <a:ext cx="556363" cy="4076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xmlns="" val="419956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aborazione 22">
            <a:extLst>
              <a:ext uri="{FF2B5EF4-FFF2-40B4-BE49-F238E27FC236}">
                <a16:creationId xmlns:a16="http://schemas.microsoft.com/office/drawing/2014/main" xmlns="" id="{193EFE19-EBA4-4F60-92EC-FF8AB8081E7E}"/>
              </a:ext>
            </a:extLst>
          </p:cNvPr>
          <p:cNvSpPr/>
          <p:nvPr/>
        </p:nvSpPr>
        <p:spPr>
          <a:xfrm>
            <a:off x="3992818" y="4526003"/>
            <a:ext cx="8199182" cy="1142134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Elaborazione 21">
            <a:extLst>
              <a:ext uri="{FF2B5EF4-FFF2-40B4-BE49-F238E27FC236}">
                <a16:creationId xmlns:a16="http://schemas.microsoft.com/office/drawing/2014/main" xmlns="" id="{1CD87B47-7691-4015-AE23-D8950791D1EC}"/>
              </a:ext>
            </a:extLst>
          </p:cNvPr>
          <p:cNvSpPr/>
          <p:nvPr/>
        </p:nvSpPr>
        <p:spPr>
          <a:xfrm>
            <a:off x="3981450" y="3383869"/>
            <a:ext cx="8210550" cy="1142134"/>
          </a:xfrm>
          <a:prstGeom prst="flowChartProcess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Elaborazione 18">
            <a:extLst>
              <a:ext uri="{FF2B5EF4-FFF2-40B4-BE49-F238E27FC236}">
                <a16:creationId xmlns:a16="http://schemas.microsoft.com/office/drawing/2014/main" xmlns="" id="{6D8A1F44-44F7-49D4-864F-349B701DC784}"/>
              </a:ext>
            </a:extLst>
          </p:cNvPr>
          <p:cNvSpPr/>
          <p:nvPr/>
        </p:nvSpPr>
        <p:spPr>
          <a:xfrm>
            <a:off x="3981450" y="2308812"/>
            <a:ext cx="8210550" cy="1142134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5</a:t>
            </a: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Road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map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per l’implementazione di una strategia nazionale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2/3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xmlns="" id="{3228FBD9-6C23-4DA2-B4F2-D0A5FE89E812}"/>
              </a:ext>
            </a:extLst>
          </p:cNvPr>
          <p:cNvSpPr txBox="1"/>
          <p:nvPr/>
        </p:nvSpPr>
        <p:spPr>
          <a:xfrm>
            <a:off x="4616486" y="918894"/>
            <a:ext cx="550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  <a:defRPr/>
            </a:pPr>
            <a:r>
              <a:rPr lang="it-IT" sz="2000" b="1" dirty="0">
                <a:latin typeface="Tempus Sans ITC" panose="04020404030D07020202" pitchFamily="82" charset="0"/>
                <a:cs typeface="Gisha" panose="020B0502040204020203" pitchFamily="34" charset="-79"/>
              </a:rPr>
              <a:t> DPCM del 24 gennaio 2013 </a:t>
            </a:r>
          </a:p>
        </p:txBody>
      </p:sp>
      <p:sp>
        <p:nvSpPr>
          <p:cNvPr id="4" name="Dati memorizzati 3">
            <a:extLst>
              <a:ext uri="{FF2B5EF4-FFF2-40B4-BE49-F238E27FC236}">
                <a16:creationId xmlns:a16="http://schemas.microsoft.com/office/drawing/2014/main" xmlns="" id="{A323F6F1-2450-45C6-9371-19A2AE8D7880}"/>
              </a:ext>
            </a:extLst>
          </p:cNvPr>
          <p:cNvSpPr/>
          <p:nvPr/>
        </p:nvSpPr>
        <p:spPr>
          <a:xfrm>
            <a:off x="-1035170" y="468000"/>
            <a:ext cx="6217406" cy="6390000"/>
          </a:xfrm>
          <a:prstGeom prst="flowChartOnlineStorage">
            <a:avLst/>
          </a:prstGeom>
          <a:blipFill>
            <a:blip r:embed="rId3" cstate="print">
              <a:alphaModFix amt="99000"/>
            </a:blip>
            <a:stretch>
              <a:fillRect l="16455" t="-487" r="-14309" b="-4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xmlns="" id="{F7FCFA98-12A1-4E5A-8D8F-35425F014E5E}"/>
              </a:ext>
            </a:extLst>
          </p:cNvPr>
          <p:cNvSpPr/>
          <p:nvPr/>
        </p:nvSpPr>
        <p:spPr>
          <a:xfrm>
            <a:off x="-3036276" y="0"/>
            <a:ext cx="2945460" cy="3954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Img1: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  <a:hlinkClick r:id="rId4"/>
              </a:rPr>
              <a:t>https://pixabay.com/it/martelletto-asta-legge-martello-2492011//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A fine audio sostituire testo con quello presente nella successiva slide</a:t>
            </a: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xmlns="" id="{2E7B25CA-C322-44DB-A79D-4367ECC04B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89538" y="736634"/>
            <a:ext cx="1215036" cy="1215036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3EB8EA8D-DF8C-4170-A276-9D05D5B576BC}"/>
              </a:ext>
            </a:extLst>
          </p:cNvPr>
          <p:cNvSpPr txBox="1"/>
          <p:nvPr/>
        </p:nvSpPr>
        <p:spPr>
          <a:xfrm>
            <a:off x="5048626" y="2455260"/>
            <a:ext cx="7778410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54013" lvl="0">
              <a:lnSpc>
                <a:spcPct val="150000"/>
              </a:lnSpc>
              <a:spcAft>
                <a:spcPts val="1200"/>
              </a:spcAft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adotti il Quadro Strategico Nazionale per la Sicurezza dello Spazio Cibernetico;</a:t>
            </a:r>
          </a:p>
          <a:p>
            <a:pPr marL="354013" lvl="0">
              <a:lnSpc>
                <a:spcPct val="150000"/>
              </a:lnSpc>
              <a:spcAft>
                <a:spcPts val="1200"/>
              </a:spcAft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adotti il Piano nazionale per la protezione cibernetica e la sicurezza informatica nazionale;</a:t>
            </a:r>
          </a:p>
          <a:p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xmlns="" id="{6FA00088-C3D3-41CD-A7B0-4BECF332C785}"/>
              </a:ext>
            </a:extLst>
          </p:cNvPr>
          <p:cNvSpPr txBox="1"/>
          <p:nvPr/>
        </p:nvSpPr>
        <p:spPr>
          <a:xfrm>
            <a:off x="4616486" y="1577248"/>
            <a:ext cx="6677217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1200"/>
              </a:spcAft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A. Il Presidente del Consiglio dei Ministri:</a:t>
            </a:r>
          </a:p>
          <a:p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xmlns="" id="{604A0BDE-DAC0-461A-86F4-FFD461A1218E}"/>
              </a:ext>
            </a:extLst>
          </p:cNvPr>
          <p:cNvSpPr txBox="1"/>
          <p:nvPr/>
        </p:nvSpPr>
        <p:spPr>
          <a:xfrm>
            <a:off x="5115551" y="4584889"/>
            <a:ext cx="7778410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54013" lvl="0">
              <a:lnSpc>
                <a:spcPct val="150000"/>
              </a:lnSpc>
              <a:spcAft>
                <a:spcPts val="1200"/>
              </a:spcAft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emani le direttive e ogni atto d’indirizzo necessari per l’attuazione del Piano.</a:t>
            </a:r>
          </a:p>
          <a:p>
            <a:endParaRPr lang="it-IT" dirty="0"/>
          </a:p>
        </p:txBody>
      </p:sp>
      <p:sp>
        <p:nvSpPr>
          <p:cNvPr id="27" name="Rettangolo arrotondato 55">
            <a:extLst>
              <a:ext uri="{FF2B5EF4-FFF2-40B4-BE49-F238E27FC236}">
                <a16:creationId xmlns:a16="http://schemas.microsoft.com/office/drawing/2014/main" xmlns="" id="{8B793671-1807-436B-A551-7C9F84A3CAD1}"/>
              </a:ext>
            </a:extLst>
          </p:cNvPr>
          <p:cNvSpPr/>
          <p:nvPr/>
        </p:nvSpPr>
        <p:spPr>
          <a:xfrm>
            <a:off x="7847179" y="957822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8" name="Rettangolo arrotondato 55">
            <a:extLst>
              <a:ext uri="{FF2B5EF4-FFF2-40B4-BE49-F238E27FC236}">
                <a16:creationId xmlns:a16="http://schemas.microsoft.com/office/drawing/2014/main" xmlns="" id="{4CDEAD52-2303-4DC0-A62A-397798DE30BD}"/>
              </a:ext>
            </a:extLst>
          </p:cNvPr>
          <p:cNvSpPr/>
          <p:nvPr/>
        </p:nvSpPr>
        <p:spPr>
          <a:xfrm>
            <a:off x="9698601" y="1863876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30" name="Rettangolo arrotondato 55">
            <a:extLst>
              <a:ext uri="{FF2B5EF4-FFF2-40B4-BE49-F238E27FC236}">
                <a16:creationId xmlns:a16="http://schemas.microsoft.com/office/drawing/2014/main" xmlns="" id="{A0315547-0318-453D-8184-04071A96352B}"/>
              </a:ext>
            </a:extLst>
          </p:cNvPr>
          <p:cNvSpPr/>
          <p:nvPr/>
        </p:nvSpPr>
        <p:spPr>
          <a:xfrm>
            <a:off x="9537996" y="3959284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31" name="Rettangolo arrotondato 55">
            <a:extLst>
              <a:ext uri="{FF2B5EF4-FFF2-40B4-BE49-F238E27FC236}">
                <a16:creationId xmlns:a16="http://schemas.microsoft.com/office/drawing/2014/main" xmlns="" id="{2E59DFE5-F740-485D-93EA-487194521FAB}"/>
              </a:ext>
            </a:extLst>
          </p:cNvPr>
          <p:cNvSpPr/>
          <p:nvPr/>
        </p:nvSpPr>
        <p:spPr>
          <a:xfrm>
            <a:off x="8747910" y="5142950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32" name="Goccia 31">
            <a:extLst>
              <a:ext uri="{FF2B5EF4-FFF2-40B4-BE49-F238E27FC236}">
                <a16:creationId xmlns:a16="http://schemas.microsoft.com/office/drawing/2014/main" xmlns="" id="{DA8BB8CC-76CF-43AD-AEB3-A1652C7F297F}"/>
              </a:ext>
            </a:extLst>
          </p:cNvPr>
          <p:cNvSpPr/>
          <p:nvPr/>
        </p:nvSpPr>
        <p:spPr>
          <a:xfrm rot="2700000">
            <a:off x="4419078" y="2502311"/>
            <a:ext cx="756904" cy="738990"/>
          </a:xfrm>
          <a:prstGeom prst="teardrop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xmlns="" id="{C512FF9A-8A4E-4E6C-801C-0FF58BBCE7B3}"/>
              </a:ext>
            </a:extLst>
          </p:cNvPr>
          <p:cNvSpPr txBox="1"/>
          <p:nvPr/>
        </p:nvSpPr>
        <p:spPr>
          <a:xfrm>
            <a:off x="4594212" y="26659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01</a:t>
            </a:r>
          </a:p>
        </p:txBody>
      </p:sp>
      <p:sp>
        <p:nvSpPr>
          <p:cNvPr id="34" name="Goccia 33">
            <a:extLst>
              <a:ext uri="{FF2B5EF4-FFF2-40B4-BE49-F238E27FC236}">
                <a16:creationId xmlns:a16="http://schemas.microsoft.com/office/drawing/2014/main" xmlns="" id="{C1BBDAB1-4249-467F-96BD-52A31F244B27}"/>
              </a:ext>
            </a:extLst>
          </p:cNvPr>
          <p:cNvSpPr/>
          <p:nvPr/>
        </p:nvSpPr>
        <p:spPr>
          <a:xfrm rot="2700000">
            <a:off x="4419076" y="3558198"/>
            <a:ext cx="756904" cy="738990"/>
          </a:xfrm>
          <a:prstGeom prst="teardrop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xmlns="" id="{47593B38-5DEB-4D6E-B300-5B2111355F62}"/>
              </a:ext>
            </a:extLst>
          </p:cNvPr>
          <p:cNvSpPr txBox="1"/>
          <p:nvPr/>
        </p:nvSpPr>
        <p:spPr>
          <a:xfrm>
            <a:off x="4568801" y="37430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02</a:t>
            </a:r>
          </a:p>
        </p:txBody>
      </p:sp>
      <p:sp>
        <p:nvSpPr>
          <p:cNvPr id="36" name="Goccia 35">
            <a:extLst>
              <a:ext uri="{FF2B5EF4-FFF2-40B4-BE49-F238E27FC236}">
                <a16:creationId xmlns:a16="http://schemas.microsoft.com/office/drawing/2014/main" xmlns="" id="{C347D1AD-188B-40D9-B3CB-A5E95BE9C806}"/>
              </a:ext>
            </a:extLst>
          </p:cNvPr>
          <p:cNvSpPr/>
          <p:nvPr/>
        </p:nvSpPr>
        <p:spPr>
          <a:xfrm rot="2700000">
            <a:off x="4419076" y="4700333"/>
            <a:ext cx="756904" cy="738990"/>
          </a:xfrm>
          <a:prstGeom prst="teardrop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xmlns="" id="{6FC64F6C-97AF-46F8-9BF1-4D3AAABD18B1}"/>
              </a:ext>
            </a:extLst>
          </p:cNvPr>
          <p:cNvSpPr txBox="1"/>
          <p:nvPr/>
        </p:nvSpPr>
        <p:spPr>
          <a:xfrm>
            <a:off x="4568801" y="488516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03</a:t>
            </a:r>
          </a:p>
        </p:txBody>
      </p:sp>
      <p:sp>
        <p:nvSpPr>
          <p:cNvPr id="38" name="Rettangolo arrotondato 55">
            <a:extLst>
              <a:ext uri="{FF2B5EF4-FFF2-40B4-BE49-F238E27FC236}">
                <a16:creationId xmlns:a16="http://schemas.microsoft.com/office/drawing/2014/main" xmlns="" id="{C721D219-56ED-43F7-A58F-166F9EDE9F99}"/>
              </a:ext>
            </a:extLst>
          </p:cNvPr>
          <p:cNvSpPr/>
          <p:nvPr/>
        </p:nvSpPr>
        <p:spPr>
          <a:xfrm>
            <a:off x="8896586" y="2998491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295563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aborazione 26">
            <a:extLst>
              <a:ext uri="{FF2B5EF4-FFF2-40B4-BE49-F238E27FC236}">
                <a16:creationId xmlns:a16="http://schemas.microsoft.com/office/drawing/2014/main" xmlns="" id="{6F16EE69-D22B-413C-AE4E-761E9CB7ADC6}"/>
              </a:ext>
            </a:extLst>
          </p:cNvPr>
          <p:cNvSpPr/>
          <p:nvPr/>
        </p:nvSpPr>
        <p:spPr>
          <a:xfrm>
            <a:off x="3969728" y="3889158"/>
            <a:ext cx="8210550" cy="1104135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Elaborazione 36">
            <a:extLst>
              <a:ext uri="{FF2B5EF4-FFF2-40B4-BE49-F238E27FC236}">
                <a16:creationId xmlns:a16="http://schemas.microsoft.com/office/drawing/2014/main" xmlns="" id="{A31FEC7C-F3CD-44C9-BE20-B6BDEB6F07A7}"/>
              </a:ext>
            </a:extLst>
          </p:cNvPr>
          <p:cNvSpPr/>
          <p:nvPr/>
        </p:nvSpPr>
        <p:spPr>
          <a:xfrm>
            <a:off x="3969728" y="4987011"/>
            <a:ext cx="8210550" cy="1169818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Elaborazione 18">
            <a:extLst>
              <a:ext uri="{FF2B5EF4-FFF2-40B4-BE49-F238E27FC236}">
                <a16:creationId xmlns:a16="http://schemas.microsoft.com/office/drawing/2014/main" xmlns="" id="{074AF59D-A9BC-45B9-AAB2-B0DA929DED96}"/>
              </a:ext>
            </a:extLst>
          </p:cNvPr>
          <p:cNvSpPr/>
          <p:nvPr/>
        </p:nvSpPr>
        <p:spPr>
          <a:xfrm>
            <a:off x="3969728" y="2859396"/>
            <a:ext cx="8210550" cy="1039828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Elaborazione 5">
            <a:extLst>
              <a:ext uri="{FF2B5EF4-FFF2-40B4-BE49-F238E27FC236}">
                <a16:creationId xmlns:a16="http://schemas.microsoft.com/office/drawing/2014/main" xmlns="" id="{29A860BA-C238-47BC-81E0-7C84E9645A37}"/>
              </a:ext>
            </a:extLst>
          </p:cNvPr>
          <p:cNvSpPr/>
          <p:nvPr/>
        </p:nvSpPr>
        <p:spPr>
          <a:xfrm>
            <a:off x="3981450" y="1891497"/>
            <a:ext cx="8210550" cy="103982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5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Road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map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per l’implementazione di una strategia nazionale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2/3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3EB8EA8D-DF8C-4170-A276-9D05D5B576BC}"/>
              </a:ext>
            </a:extLst>
          </p:cNvPr>
          <p:cNvSpPr txBox="1"/>
          <p:nvPr/>
        </p:nvSpPr>
        <p:spPr>
          <a:xfrm>
            <a:off x="5606259" y="2113349"/>
            <a:ext cx="653129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alta sorveglianza sull’attuazione del Piano nazionale per la sicurezza cibernetica; </a:t>
            </a:r>
          </a:p>
          <a:p>
            <a:endParaRPr lang="it-IT" dirty="0"/>
          </a:p>
        </p:txBody>
      </p:sp>
      <p:sp>
        <p:nvSpPr>
          <p:cNvPr id="26" name="Goccia 25">
            <a:extLst>
              <a:ext uri="{FF2B5EF4-FFF2-40B4-BE49-F238E27FC236}">
                <a16:creationId xmlns:a16="http://schemas.microsoft.com/office/drawing/2014/main" xmlns="" id="{CAACC758-F1BB-41E1-A77A-2FC8748E68BC}"/>
              </a:ext>
            </a:extLst>
          </p:cNvPr>
          <p:cNvSpPr/>
          <p:nvPr/>
        </p:nvSpPr>
        <p:spPr>
          <a:xfrm rot="2700000">
            <a:off x="4668864" y="2096650"/>
            <a:ext cx="756904" cy="738990"/>
          </a:xfrm>
          <a:prstGeom prst="teardrop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4F03E267-78D8-4FDC-B980-AF491ADBC503}"/>
              </a:ext>
            </a:extLst>
          </p:cNvPr>
          <p:cNvSpPr txBox="1"/>
          <p:nvPr/>
        </p:nvSpPr>
        <p:spPr>
          <a:xfrm>
            <a:off x="4843998" y="22602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01</a:t>
            </a:r>
          </a:p>
        </p:txBody>
      </p:sp>
      <p:sp>
        <p:nvSpPr>
          <p:cNvPr id="4" name="Dati memorizzati 3">
            <a:extLst>
              <a:ext uri="{FF2B5EF4-FFF2-40B4-BE49-F238E27FC236}">
                <a16:creationId xmlns:a16="http://schemas.microsoft.com/office/drawing/2014/main" xmlns="" id="{A323F6F1-2450-45C6-9371-19A2AE8D7880}"/>
              </a:ext>
            </a:extLst>
          </p:cNvPr>
          <p:cNvSpPr/>
          <p:nvPr/>
        </p:nvSpPr>
        <p:spPr>
          <a:xfrm>
            <a:off x="-1035170" y="468000"/>
            <a:ext cx="6147170" cy="6390000"/>
          </a:xfrm>
          <a:prstGeom prst="flowChartOnlineStorage">
            <a:avLst/>
          </a:prstGeom>
          <a:blipFill>
            <a:blip r:embed="rId3" cstate="print">
              <a:alphaModFix amt="99000"/>
            </a:blip>
            <a:stretch>
              <a:fillRect l="16643" t="-487" r="-15615" b="-4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xmlns="" id="{06D93BC3-201D-42EE-890F-E4BBC87AC659}"/>
              </a:ext>
            </a:extLst>
          </p:cNvPr>
          <p:cNvSpPr txBox="1"/>
          <p:nvPr/>
        </p:nvSpPr>
        <p:spPr>
          <a:xfrm>
            <a:off x="5555836" y="3067392"/>
            <a:ext cx="65186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favorire la collaborazione tra i soggetti istituzionali e gli operatori privati interessati alla sicurezza cibernetica;</a:t>
            </a:r>
            <a:endParaRPr lang="it-IT" dirty="0"/>
          </a:p>
        </p:txBody>
      </p:sp>
      <p:sp>
        <p:nvSpPr>
          <p:cNvPr id="22" name="Goccia 21">
            <a:extLst>
              <a:ext uri="{FF2B5EF4-FFF2-40B4-BE49-F238E27FC236}">
                <a16:creationId xmlns:a16="http://schemas.microsoft.com/office/drawing/2014/main" xmlns="" id="{8C4C57E2-6882-412E-ACA6-27706BD3B781}"/>
              </a:ext>
            </a:extLst>
          </p:cNvPr>
          <p:cNvSpPr/>
          <p:nvPr/>
        </p:nvSpPr>
        <p:spPr>
          <a:xfrm rot="2700000">
            <a:off x="4705997" y="3025027"/>
            <a:ext cx="756904" cy="738990"/>
          </a:xfrm>
          <a:prstGeom prst="teardrop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7FD2F81F-D74E-4B22-957A-DEE2C3522E06}"/>
              </a:ext>
            </a:extLst>
          </p:cNvPr>
          <p:cNvSpPr txBox="1"/>
          <p:nvPr/>
        </p:nvSpPr>
        <p:spPr>
          <a:xfrm>
            <a:off x="4855722" y="32098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02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xmlns="" id="{EE3FFA27-0188-4680-ADAE-F4E8DC717D9B}"/>
              </a:ext>
            </a:extLst>
          </p:cNvPr>
          <p:cNvSpPr txBox="1"/>
          <p:nvPr/>
        </p:nvSpPr>
        <p:spPr>
          <a:xfrm>
            <a:off x="5576195" y="4011284"/>
            <a:ext cx="673744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elaborazione degli indirizzi e degli obiettivi in materia di protezione e sicurezza informatica da perseguire nel quadro della politica dell’informazione per la sicurezza;</a:t>
            </a:r>
            <a:endParaRPr lang="it-IT" dirty="0"/>
          </a:p>
        </p:txBody>
      </p:sp>
      <p:sp>
        <p:nvSpPr>
          <p:cNvPr id="30" name="Goccia 29">
            <a:extLst>
              <a:ext uri="{FF2B5EF4-FFF2-40B4-BE49-F238E27FC236}">
                <a16:creationId xmlns:a16="http://schemas.microsoft.com/office/drawing/2014/main" xmlns="" id="{DDE8D765-EE45-40A6-AF37-63A0A65DB75F}"/>
              </a:ext>
            </a:extLst>
          </p:cNvPr>
          <p:cNvSpPr/>
          <p:nvPr/>
        </p:nvSpPr>
        <p:spPr>
          <a:xfrm rot="2700000">
            <a:off x="4705997" y="4105587"/>
            <a:ext cx="756904" cy="738990"/>
          </a:xfrm>
          <a:prstGeom prst="teardrop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xmlns="" id="{F34E1329-4E60-4CF8-BABA-B64C7C593E84}"/>
              </a:ext>
            </a:extLst>
          </p:cNvPr>
          <p:cNvSpPr txBox="1"/>
          <p:nvPr/>
        </p:nvSpPr>
        <p:spPr>
          <a:xfrm>
            <a:off x="4855722" y="429041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03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xmlns="" id="{15C99DEE-99AE-4217-A3B6-BB91C9AE6C13}"/>
              </a:ext>
            </a:extLst>
          </p:cNvPr>
          <p:cNvSpPr txBox="1"/>
          <p:nvPr/>
        </p:nvSpPr>
        <p:spPr>
          <a:xfrm>
            <a:off x="5555836" y="5167564"/>
            <a:ext cx="667133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promozione delle iniziative per assicurare la partecipazione dell’Italia ai consessi di cooperazione internazionale; </a:t>
            </a:r>
          </a:p>
        </p:txBody>
      </p:sp>
      <p:sp>
        <p:nvSpPr>
          <p:cNvPr id="41" name="Goccia 40">
            <a:extLst>
              <a:ext uri="{FF2B5EF4-FFF2-40B4-BE49-F238E27FC236}">
                <a16:creationId xmlns:a16="http://schemas.microsoft.com/office/drawing/2014/main" xmlns="" id="{3BFFA2D0-093F-4F2E-979A-B9461E6275A9}"/>
              </a:ext>
            </a:extLst>
          </p:cNvPr>
          <p:cNvSpPr/>
          <p:nvPr/>
        </p:nvSpPr>
        <p:spPr>
          <a:xfrm rot="2700000">
            <a:off x="4705997" y="5186151"/>
            <a:ext cx="756904" cy="738990"/>
          </a:xfrm>
          <a:prstGeom prst="teardrop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xmlns="" id="{22A970F4-600B-41E4-BEC6-A60DE293BDEC}"/>
              </a:ext>
            </a:extLst>
          </p:cNvPr>
          <p:cNvSpPr txBox="1"/>
          <p:nvPr/>
        </p:nvSpPr>
        <p:spPr>
          <a:xfrm>
            <a:off x="4855722" y="537098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04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xmlns="" id="{F7FCFA98-12A1-4E5A-8D8F-35425F014E5E}"/>
              </a:ext>
            </a:extLst>
          </p:cNvPr>
          <p:cNvSpPr/>
          <p:nvPr/>
        </p:nvSpPr>
        <p:spPr>
          <a:xfrm>
            <a:off x="-3036276" y="0"/>
            <a:ext cx="2945460" cy="3954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Img1: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  <a:hlinkClick r:id="rId4"/>
              </a:rPr>
              <a:t>https://pixabay.com/it/martelletto-asta-legge-martello-2492011//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A fine audio sostituire testo con quello presente nella successiva slide</a:t>
            </a: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xmlns="" id="{178C6DEC-1CC1-45F6-A52E-CBE74FB9F035}"/>
              </a:ext>
            </a:extLst>
          </p:cNvPr>
          <p:cNvSpPr txBox="1"/>
          <p:nvPr/>
        </p:nvSpPr>
        <p:spPr>
          <a:xfrm>
            <a:off x="4671528" y="664430"/>
            <a:ext cx="550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  <a:defRPr/>
            </a:pPr>
            <a:r>
              <a:rPr lang="it-IT" sz="2000" b="1" dirty="0">
                <a:latin typeface="Tempus Sans ITC" panose="04020404030D07020202" pitchFamily="82" charset="0"/>
                <a:cs typeface="Gisha" panose="020B0502040204020203" pitchFamily="34" charset="-79"/>
              </a:rPr>
              <a:t> DPCM del 24 gennaio 2013 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xmlns="" id="{0A8551EA-A442-4507-B498-E24269960147}"/>
              </a:ext>
            </a:extLst>
          </p:cNvPr>
          <p:cNvSpPr txBox="1"/>
          <p:nvPr/>
        </p:nvSpPr>
        <p:spPr>
          <a:xfrm>
            <a:off x="4748116" y="1181015"/>
            <a:ext cx="6677217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1200"/>
              </a:spcAft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B. Si assegnino al CISR le seguenti attività:</a:t>
            </a:r>
          </a:p>
        </p:txBody>
      </p:sp>
      <p:pic>
        <p:nvPicPr>
          <p:cNvPr id="58" name="Immagine 57">
            <a:extLst>
              <a:ext uri="{FF2B5EF4-FFF2-40B4-BE49-F238E27FC236}">
                <a16:creationId xmlns:a16="http://schemas.microsoft.com/office/drawing/2014/main" xmlns="" id="{1805D2C8-E72F-4E46-84AC-9A171F7D01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74461" y="559986"/>
            <a:ext cx="1215036" cy="1215036"/>
          </a:xfrm>
          <a:prstGeom prst="rect">
            <a:avLst/>
          </a:prstGeom>
        </p:spPr>
      </p:pic>
      <p:sp>
        <p:nvSpPr>
          <p:cNvPr id="59" name="Rettangolo arrotondato 55">
            <a:extLst>
              <a:ext uri="{FF2B5EF4-FFF2-40B4-BE49-F238E27FC236}">
                <a16:creationId xmlns:a16="http://schemas.microsoft.com/office/drawing/2014/main" xmlns="" id="{F0C58C93-DAEA-44A1-B437-7CDFBD952ACF}"/>
              </a:ext>
            </a:extLst>
          </p:cNvPr>
          <p:cNvSpPr/>
          <p:nvPr/>
        </p:nvSpPr>
        <p:spPr>
          <a:xfrm>
            <a:off x="9463527" y="1327241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60" name="Rettangolo arrotondato 55">
            <a:extLst>
              <a:ext uri="{FF2B5EF4-FFF2-40B4-BE49-F238E27FC236}">
                <a16:creationId xmlns:a16="http://schemas.microsoft.com/office/drawing/2014/main" xmlns="" id="{F8D896AF-88C4-48CC-8EB4-813F7BE526D1}"/>
              </a:ext>
            </a:extLst>
          </p:cNvPr>
          <p:cNvSpPr/>
          <p:nvPr/>
        </p:nvSpPr>
        <p:spPr>
          <a:xfrm>
            <a:off x="4248434" y="2292670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61" name="Rettangolo arrotondato 55">
            <a:extLst>
              <a:ext uri="{FF2B5EF4-FFF2-40B4-BE49-F238E27FC236}">
                <a16:creationId xmlns:a16="http://schemas.microsoft.com/office/drawing/2014/main" xmlns="" id="{D5DAD3D6-72B9-4215-A464-D4DE38AA8BF6}"/>
              </a:ext>
            </a:extLst>
          </p:cNvPr>
          <p:cNvSpPr/>
          <p:nvPr/>
        </p:nvSpPr>
        <p:spPr>
          <a:xfrm>
            <a:off x="4234360" y="3255601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</a:t>
            </a:r>
          </a:p>
        </p:txBody>
      </p:sp>
      <p:sp>
        <p:nvSpPr>
          <p:cNvPr id="62" name="Rettangolo arrotondato 55">
            <a:extLst>
              <a:ext uri="{FF2B5EF4-FFF2-40B4-BE49-F238E27FC236}">
                <a16:creationId xmlns:a16="http://schemas.microsoft.com/office/drawing/2014/main" xmlns="" id="{91331B84-AA54-400A-AD36-972502CF3E4D}"/>
              </a:ext>
            </a:extLst>
          </p:cNvPr>
          <p:cNvSpPr/>
          <p:nvPr/>
        </p:nvSpPr>
        <p:spPr>
          <a:xfrm>
            <a:off x="4234360" y="4288150"/>
            <a:ext cx="321210" cy="306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9</a:t>
            </a:r>
          </a:p>
        </p:txBody>
      </p:sp>
      <p:sp>
        <p:nvSpPr>
          <p:cNvPr id="63" name="Rettangolo arrotondato 55">
            <a:extLst>
              <a:ext uri="{FF2B5EF4-FFF2-40B4-BE49-F238E27FC236}">
                <a16:creationId xmlns:a16="http://schemas.microsoft.com/office/drawing/2014/main" xmlns="" id="{6CBFD494-859C-40D1-BE8C-4DF35D2642E3}"/>
              </a:ext>
            </a:extLst>
          </p:cNvPr>
          <p:cNvSpPr/>
          <p:nvPr/>
        </p:nvSpPr>
        <p:spPr>
          <a:xfrm>
            <a:off x="3939285" y="5418448"/>
            <a:ext cx="652354" cy="3234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xmlns="" val="296472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aborazione 38">
            <a:extLst>
              <a:ext uri="{FF2B5EF4-FFF2-40B4-BE49-F238E27FC236}">
                <a16:creationId xmlns:a16="http://schemas.microsoft.com/office/drawing/2014/main" xmlns="" id="{826A1E67-9E68-4FCA-B221-615934D7C445}"/>
              </a:ext>
            </a:extLst>
          </p:cNvPr>
          <p:cNvSpPr/>
          <p:nvPr/>
        </p:nvSpPr>
        <p:spPr>
          <a:xfrm>
            <a:off x="4024233" y="3201332"/>
            <a:ext cx="8167767" cy="1256267"/>
          </a:xfrm>
          <a:prstGeom prst="flowChartProcess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Elaborazione 42">
            <a:extLst>
              <a:ext uri="{FF2B5EF4-FFF2-40B4-BE49-F238E27FC236}">
                <a16:creationId xmlns:a16="http://schemas.microsoft.com/office/drawing/2014/main" xmlns="" id="{4223ABBB-7FED-4DA9-8E65-E738C87C51C0}"/>
              </a:ext>
            </a:extLst>
          </p:cNvPr>
          <p:cNvSpPr/>
          <p:nvPr/>
        </p:nvSpPr>
        <p:spPr>
          <a:xfrm>
            <a:off x="3969728" y="2134272"/>
            <a:ext cx="8210550" cy="1057758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5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Road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map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per l’implementazione di una strategia nazionale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2/3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4" name="Dati memorizzati 3">
            <a:extLst>
              <a:ext uri="{FF2B5EF4-FFF2-40B4-BE49-F238E27FC236}">
                <a16:creationId xmlns:a16="http://schemas.microsoft.com/office/drawing/2014/main" xmlns="" id="{A323F6F1-2450-45C6-9371-19A2AE8D7880}"/>
              </a:ext>
            </a:extLst>
          </p:cNvPr>
          <p:cNvSpPr/>
          <p:nvPr/>
        </p:nvSpPr>
        <p:spPr>
          <a:xfrm>
            <a:off x="-1035170" y="468000"/>
            <a:ext cx="6147170" cy="6390000"/>
          </a:xfrm>
          <a:prstGeom prst="flowChartOnlineStorage">
            <a:avLst/>
          </a:prstGeom>
          <a:blipFill>
            <a:blip r:embed="rId3" cstate="print">
              <a:alphaModFix amt="99000"/>
            </a:blip>
            <a:stretch>
              <a:fillRect l="16643" t="-487" r="-15615" b="-4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xmlns="" id="{42B77356-B2DA-4727-9AB2-1E09C1191648}"/>
              </a:ext>
            </a:extLst>
          </p:cNvPr>
          <p:cNvSpPr txBox="1"/>
          <p:nvPr/>
        </p:nvSpPr>
        <p:spPr>
          <a:xfrm>
            <a:off x="5647118" y="2193575"/>
            <a:ext cx="652575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proposte di intervento al </a:t>
            </a:r>
            <a:r>
              <a:rPr lang="it-IT" dirty="0" err="1" smtClean="0">
                <a:solidFill>
                  <a:schemeClr val="tx2">
                    <a:lumMod val="75000"/>
                  </a:schemeClr>
                </a:solidFill>
              </a:rPr>
              <a:t>ﬁne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 del 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potenziamento delle misure di prevenzione e risposta alla minaccia cibernetica;</a:t>
            </a:r>
          </a:p>
        </p:txBody>
      </p:sp>
      <p:sp>
        <p:nvSpPr>
          <p:cNvPr id="45" name="Goccia 44">
            <a:extLst>
              <a:ext uri="{FF2B5EF4-FFF2-40B4-BE49-F238E27FC236}">
                <a16:creationId xmlns:a16="http://schemas.microsoft.com/office/drawing/2014/main" xmlns="" id="{040B04B0-452A-4B5C-A2E6-B949C9F3FE54}"/>
              </a:ext>
            </a:extLst>
          </p:cNvPr>
          <p:cNvSpPr/>
          <p:nvPr/>
        </p:nvSpPr>
        <p:spPr>
          <a:xfrm rot="2700000">
            <a:off x="4571472" y="2236992"/>
            <a:ext cx="756904" cy="738990"/>
          </a:xfrm>
          <a:prstGeom prst="teardrop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xmlns="" id="{497452CC-47E4-44E6-9EC9-02975A08B2A2}"/>
              </a:ext>
            </a:extLst>
          </p:cNvPr>
          <p:cNvSpPr txBox="1"/>
          <p:nvPr/>
        </p:nvSpPr>
        <p:spPr>
          <a:xfrm>
            <a:off x="4721197" y="242182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05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xmlns="" id="{F7FCFA98-12A1-4E5A-8D8F-35425F014E5E}"/>
              </a:ext>
            </a:extLst>
          </p:cNvPr>
          <p:cNvSpPr/>
          <p:nvPr/>
        </p:nvSpPr>
        <p:spPr>
          <a:xfrm>
            <a:off x="-3036276" y="0"/>
            <a:ext cx="2945460" cy="3954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Img1: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  <a:hlinkClick r:id="rId4"/>
              </a:rPr>
              <a:t>https://pixabay.com/it/martelletto-asta-legge-martello-2492011//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xmlns="" id="{178C6DEC-1CC1-45F6-A52E-CBE74FB9F035}"/>
              </a:ext>
            </a:extLst>
          </p:cNvPr>
          <p:cNvSpPr txBox="1"/>
          <p:nvPr/>
        </p:nvSpPr>
        <p:spPr>
          <a:xfrm>
            <a:off x="4943373" y="677894"/>
            <a:ext cx="550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  <a:defRPr/>
            </a:pPr>
            <a:r>
              <a:rPr lang="it-IT" sz="2000" b="1" dirty="0">
                <a:latin typeface="Tempus Sans ITC" panose="04020404030D07020202" pitchFamily="82" charset="0"/>
                <a:cs typeface="Gisha" panose="020B0502040204020203" pitchFamily="34" charset="-79"/>
              </a:rPr>
              <a:t> DPCM del 24 gennaio 2013 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xmlns="" id="{0A8551EA-A442-4507-B498-E24269960147}"/>
              </a:ext>
            </a:extLst>
          </p:cNvPr>
          <p:cNvSpPr txBox="1"/>
          <p:nvPr/>
        </p:nvSpPr>
        <p:spPr>
          <a:xfrm>
            <a:off x="4949924" y="1145450"/>
            <a:ext cx="6677217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1200"/>
              </a:spcAft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B. Si assegnino al CISR le seguenti attività:</a:t>
            </a:r>
          </a:p>
        </p:txBody>
      </p:sp>
      <p:sp>
        <p:nvSpPr>
          <p:cNvPr id="55" name="Goccia 54">
            <a:extLst>
              <a:ext uri="{FF2B5EF4-FFF2-40B4-BE49-F238E27FC236}">
                <a16:creationId xmlns:a16="http://schemas.microsoft.com/office/drawing/2014/main" xmlns="" id="{99A370B7-322D-4CAE-A200-05F685C2975F}"/>
              </a:ext>
            </a:extLst>
          </p:cNvPr>
          <p:cNvSpPr/>
          <p:nvPr/>
        </p:nvSpPr>
        <p:spPr>
          <a:xfrm rot="2700000">
            <a:off x="4590134" y="3401015"/>
            <a:ext cx="756904" cy="738990"/>
          </a:xfrm>
          <a:prstGeom prst="teardrop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xmlns="" id="{86207CE6-76B7-41C1-B001-F6F7FE2BF944}"/>
              </a:ext>
            </a:extLst>
          </p:cNvPr>
          <p:cNvSpPr txBox="1"/>
          <p:nvPr/>
        </p:nvSpPr>
        <p:spPr>
          <a:xfrm>
            <a:off x="4739859" y="35858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06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xmlns="" id="{D6D700C1-98C6-4B29-9640-911387CF91D3}"/>
              </a:ext>
            </a:extLst>
          </p:cNvPr>
          <p:cNvSpPr txBox="1"/>
          <p:nvPr/>
        </p:nvSpPr>
        <p:spPr>
          <a:xfrm>
            <a:off x="5611853" y="3457761"/>
            <a:ext cx="65186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partecipazione, con funzioni di consulenza e proposta, alle determinazioni del Presidente, in caso di crisi. 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xmlns="" id="{436A547B-8E27-49BC-A137-3130E3E6FE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74461" y="559986"/>
            <a:ext cx="1215036" cy="1215036"/>
          </a:xfrm>
          <a:prstGeom prst="rect">
            <a:avLst/>
          </a:prstGeom>
        </p:spPr>
      </p:pic>
      <p:sp>
        <p:nvSpPr>
          <p:cNvPr id="47" name="Rettangolo arrotondato 55">
            <a:extLst>
              <a:ext uri="{FF2B5EF4-FFF2-40B4-BE49-F238E27FC236}">
                <a16:creationId xmlns:a16="http://schemas.microsoft.com/office/drawing/2014/main" xmlns="" id="{7C5FB633-7E38-4C19-B576-1D9BE7FB149B}"/>
              </a:ext>
            </a:extLst>
          </p:cNvPr>
          <p:cNvSpPr/>
          <p:nvPr/>
        </p:nvSpPr>
        <p:spPr>
          <a:xfrm>
            <a:off x="3796748" y="2421821"/>
            <a:ext cx="637220" cy="369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11</a:t>
            </a:r>
          </a:p>
        </p:txBody>
      </p:sp>
      <p:sp>
        <p:nvSpPr>
          <p:cNvPr id="49" name="Rettangolo arrotondato 55">
            <a:extLst>
              <a:ext uri="{FF2B5EF4-FFF2-40B4-BE49-F238E27FC236}">
                <a16:creationId xmlns:a16="http://schemas.microsoft.com/office/drawing/2014/main" xmlns="" id="{6656AE52-ADBD-4A11-AECD-27AA50544885}"/>
              </a:ext>
            </a:extLst>
          </p:cNvPr>
          <p:cNvSpPr/>
          <p:nvPr/>
        </p:nvSpPr>
        <p:spPr>
          <a:xfrm>
            <a:off x="3781375" y="3627781"/>
            <a:ext cx="652354" cy="3234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12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xmlns="" id="{BC749EC2-8C5C-4E82-B338-CC920CE1C967}"/>
              </a:ext>
            </a:extLst>
          </p:cNvPr>
          <p:cNvSpPr txBox="1"/>
          <p:nvPr/>
        </p:nvSpPr>
        <p:spPr>
          <a:xfrm>
            <a:off x="4943373" y="4842760"/>
            <a:ext cx="6677217" cy="8697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1200"/>
              </a:spcAft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C. Si rinforzi il ruolo del DIS, che coordina le agenzie di intelligence per incrementare il livello di cyber security. </a:t>
            </a:r>
          </a:p>
        </p:txBody>
      </p:sp>
      <p:sp>
        <p:nvSpPr>
          <p:cNvPr id="51" name="Rettangolo arrotondato 55">
            <a:extLst>
              <a:ext uri="{FF2B5EF4-FFF2-40B4-BE49-F238E27FC236}">
                <a16:creationId xmlns:a16="http://schemas.microsoft.com/office/drawing/2014/main" xmlns="" id="{9B650222-1AEE-4D91-AED1-4A37519C2D76}"/>
              </a:ext>
            </a:extLst>
          </p:cNvPr>
          <p:cNvSpPr/>
          <p:nvPr/>
        </p:nvSpPr>
        <p:spPr>
          <a:xfrm>
            <a:off x="4231731" y="4974295"/>
            <a:ext cx="652354" cy="3234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xmlns="" val="27461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6850</TotalTime>
  <Words>4043</Words>
  <Application>Microsoft Office PowerPoint</Application>
  <PresentationFormat>Personalizzato</PresentationFormat>
  <Paragraphs>590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Ione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Valentina</dc:creator>
  <cp:lastModifiedBy>Carlo Cerroni</cp:lastModifiedBy>
  <cp:revision>315</cp:revision>
  <dcterms:created xsi:type="dcterms:W3CDTF">2018-07-03T17:42:04Z</dcterms:created>
  <dcterms:modified xsi:type="dcterms:W3CDTF">2018-12-18T16:11:47Z</dcterms:modified>
</cp:coreProperties>
</file>