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8"/>
  </p:notesMasterIdLst>
  <p:sldIdLst>
    <p:sldId id="256" r:id="rId2"/>
    <p:sldId id="260" r:id="rId3"/>
    <p:sldId id="309" r:id="rId4"/>
    <p:sldId id="297" r:id="rId5"/>
    <p:sldId id="301" r:id="rId6"/>
    <p:sldId id="332" r:id="rId7"/>
    <p:sldId id="334" r:id="rId8"/>
    <p:sldId id="335" r:id="rId9"/>
    <p:sldId id="336" r:id="rId10"/>
    <p:sldId id="337" r:id="rId11"/>
    <p:sldId id="338" r:id="rId12"/>
    <p:sldId id="311" r:id="rId13"/>
    <p:sldId id="319" r:id="rId14"/>
    <p:sldId id="339" r:id="rId15"/>
    <p:sldId id="341" r:id="rId16"/>
    <p:sldId id="342" r:id="rId17"/>
    <p:sldId id="343" r:id="rId18"/>
    <p:sldId id="344" r:id="rId19"/>
    <p:sldId id="313" r:id="rId20"/>
    <p:sldId id="345" r:id="rId21"/>
    <p:sldId id="346" r:id="rId22"/>
    <p:sldId id="347" r:id="rId23"/>
    <p:sldId id="348" r:id="rId24"/>
    <p:sldId id="349" r:id="rId25"/>
    <p:sldId id="295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01513"/>
    <a:srgbClr val="B68E15"/>
    <a:srgbClr val="262626"/>
    <a:srgbClr val="FAC356"/>
    <a:srgbClr val="426B6F"/>
    <a:srgbClr val="18697C"/>
    <a:srgbClr val="757575"/>
    <a:srgbClr val="3F6374"/>
    <a:srgbClr val="795F0E"/>
    <a:srgbClr val="807EF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69634" autoAdjust="0"/>
  </p:normalViewPr>
  <p:slideViewPr>
    <p:cSldViewPr snapToGrid="0">
      <p:cViewPr>
        <p:scale>
          <a:sx n="50" d="100"/>
          <a:sy n="50" d="100"/>
        </p:scale>
        <p:origin x="-1109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893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323271-A74D-46D2-9817-184B073632D9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6F4F4628-C71E-4132-BB53-0B96FAC2542E}" type="pres">
      <dgm:prSet presAssocID="{7E323271-A74D-46D2-9817-184B073632D9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it-IT"/>
        </a:p>
      </dgm:t>
    </dgm:pt>
  </dgm:ptLst>
  <dgm:cxnLst>
    <dgm:cxn modelId="{2E362668-5109-406A-89D7-C7A3A566AEC9}" type="presOf" srcId="{7E323271-A74D-46D2-9817-184B073632D9}" destId="{6F4F4628-C71E-4132-BB53-0B96FAC2542E}" srcOrd="0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323271-A74D-46D2-9817-184B073632D9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6F4F4628-C71E-4132-BB53-0B96FAC2542E}" type="pres">
      <dgm:prSet presAssocID="{7E323271-A74D-46D2-9817-184B073632D9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it-IT"/>
        </a:p>
      </dgm:t>
    </dgm:pt>
  </dgm:ptLst>
  <dgm:cxnLst>
    <dgm:cxn modelId="{AAC39FE0-41A2-4833-9C08-6C197CB04721}" type="presOf" srcId="{7E323271-A74D-46D2-9817-184B073632D9}" destId="{6F4F4628-C71E-4132-BB53-0B96FAC2542E}" srcOrd="0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323271-A74D-46D2-9817-184B073632D9}" type="doc">
      <dgm:prSet loTypeId="urn:microsoft.com/office/officeart/2009/layout/ReverseList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6F4F4628-C71E-4132-BB53-0B96FAC2542E}" type="pres">
      <dgm:prSet presAssocID="{7E323271-A74D-46D2-9817-184B073632D9}" presName="Name0" presStyleCnt="0">
        <dgm:presLayoutVars>
          <dgm:chMax val="2"/>
          <dgm:chPref val="2"/>
          <dgm:animLvl val="lvl"/>
        </dgm:presLayoutVars>
      </dgm:prSet>
      <dgm:spPr/>
      <dgm:t>
        <a:bodyPr/>
        <a:lstStyle/>
        <a:p>
          <a:endParaRPr lang="it-IT"/>
        </a:p>
      </dgm:t>
    </dgm:pt>
  </dgm:ptLst>
  <dgm:cxnLst>
    <dgm:cxn modelId="{D9CE2D8B-EA98-4103-8C5C-8B7C3AE57A55}" type="presOf" srcId="{7E323271-A74D-46D2-9817-184B073632D9}" destId="{6F4F4628-C71E-4132-BB53-0B96FAC2542E}" srcOrd="0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A6058-E8ED-4072-A8C8-7433F3504CAB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EB06-CD59-4FDF-9C41-A98B09EE386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44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409881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AUDIO</a:t>
            </a:r>
            <a:endParaRPr lang="it-IT" sz="10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Un’ulteriore convinzione sbagliata</a:t>
            </a:r>
            <a:r>
              <a:rPr lang="it-IT" sz="1200" baseline="0" dirty="0" smtClean="0">
                <a:cs typeface="Arial" charset="0"/>
              </a:rPr>
              <a:t> ripone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grandi speranze nell’antivirus, portando a ritenere che questo sia uno scudo contro qualsiasi minaccia.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 realtà, l’antivirus esegue una scansione dei sistemi per cercare eventuali </a:t>
            </a:r>
            <a:r>
              <a:rPr lang="it-IT" sz="1200" baseline="0" dirty="0" err="1" smtClean="0">
                <a:cs typeface="Arial" charset="0"/>
              </a:rPr>
              <a:t>malware</a:t>
            </a:r>
            <a:r>
              <a:rPr lang="it-IT" sz="1200" baseline="0" dirty="0" smtClean="0">
                <a:cs typeface="Arial" charset="0"/>
              </a:rPr>
              <a:t> scaricati dai siti Web e dalle e-mail.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Gli hacker dispongono però di altri mezzi per aggirare questo sistema di difesa.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L’antivirus è inefficace per esempio in caso di </a:t>
            </a:r>
            <a:r>
              <a:rPr lang="it-IT" sz="1200" baseline="0" dirty="0" err="1" smtClean="0">
                <a:cs typeface="Arial" charset="0"/>
              </a:rPr>
              <a:t>Distributed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Denial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of</a:t>
            </a:r>
            <a:r>
              <a:rPr lang="it-IT" sz="1200" baseline="0" dirty="0" smtClean="0">
                <a:cs typeface="Arial" charset="0"/>
              </a:rPr>
              <a:t> Service, col quale un sito è invaso da traffico spazzatura che rallenta o blocca l’antivirus stesso,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oppure per attacchi in cui gli hacker inseriscono codici dannosi per rubare informazioni o spiare da remoto.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Non va neanche dimenticato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 l’accesso di hacker tramite dispositivi rubati!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02276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AUDIO</a:t>
            </a:r>
            <a:endParaRPr lang="it-IT" sz="10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Eccoci all’ultimo dei 5 miti</a:t>
            </a:r>
            <a:r>
              <a:rPr lang="it-IT" sz="1200" baseline="0" dirty="0" smtClean="0">
                <a:cs typeface="Arial" charset="0"/>
              </a:rPr>
              <a:t> da sfatare, quello secondo il quale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“se c’è un intruso, ce ne accorgiamo subito”.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Al contrario, molti attacchi sono difficili da rilevare.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 </a:t>
            </a:r>
            <a:r>
              <a:rPr lang="it-IT" sz="1200" baseline="0" dirty="0" err="1" smtClean="0">
                <a:cs typeface="Arial" charset="0"/>
              </a:rPr>
              <a:t>malware</a:t>
            </a:r>
            <a:r>
              <a:rPr lang="it-IT" sz="1200" baseline="0" dirty="0" smtClean="0">
                <a:cs typeface="Arial" charset="0"/>
              </a:rPr>
              <a:t> che entrano in un sistema possono anche non bloccare immediatamente le operazioni, e tuttavia spiare il sistema fornendo all’hacker informazioni per attacchi successivi.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Si tratta delle "minacce mirate e persistenti, </a:t>
            </a:r>
            <a:r>
              <a:rPr lang="it-IT" sz="1200" baseline="0" dirty="0" err="1" smtClean="0">
                <a:cs typeface="Arial" charset="0"/>
              </a:rPr>
              <a:t>Advanced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Persistent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Threats</a:t>
            </a:r>
            <a:r>
              <a:rPr lang="it-IT" sz="1200" baseline="0" dirty="0" smtClean="0">
                <a:cs typeface="Arial" charset="0"/>
              </a:rPr>
              <a:t>“, che prevedono appunto un monitoraggio continuo per carpire informazioni da uno specifico  sistema di elaborazione dati.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Un consiglio utile contro gli APT è di monitorare i dati in uscita: traffico più elevato del solito potrebbe essere il segnale di un attacco APT.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02276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defRPr/>
            </a:pPr>
            <a:r>
              <a:rPr lang="it-IT" sz="1200" dirty="0" smtClean="0">
                <a:cs typeface="Arial" charset="0"/>
              </a:rPr>
              <a:t>AUDIO</a:t>
            </a: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Riflettiamo</a:t>
            </a:r>
            <a:r>
              <a:rPr lang="it-IT" sz="1200" baseline="0" dirty="0" smtClean="0">
                <a:cs typeface="Arial" charset="0"/>
              </a:rPr>
              <a:t> ora su questi dati, forniti da studi recenti.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fonte principale degli attacchi in azienda risulta riconducibile a comportamenti noncuranti dei dipendenti, fenomeno sintetizzato dal valore 1,67 su una scala da 1 a 4, dove quattro è l’evento meno probabile.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Azioni di dipendenti malintenzionati e attacchi deliberati di hacker seguono a una certa distanza, con punteggio 2,49 e 2,89 rispettivamente.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Invece, l’attacco a causa multipla </a:t>
            </a:r>
            <a:r>
              <a:rPr lang="it-IT" sz="1200" baseline="0" dirty="0" err="1" smtClean="0">
                <a:cs typeface="Arial" charset="0"/>
              </a:rPr>
              <a:t>esterna-interna</a:t>
            </a:r>
            <a:r>
              <a:rPr lang="it-IT" sz="1200" baseline="0" dirty="0" smtClean="0">
                <a:cs typeface="Arial" charset="0"/>
              </a:rPr>
              <a:t> è il meno probabile.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Le minacce esterne si distribuiscono pressoché equamente fra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virus, </a:t>
            </a:r>
            <a:r>
              <a:rPr lang="it-IT" sz="1200" baseline="0" dirty="0" err="1" smtClean="0">
                <a:cs typeface="Arial" charset="0"/>
              </a:rPr>
              <a:t>phishing</a:t>
            </a:r>
            <a:r>
              <a:rPr lang="it-IT" sz="1200" baseline="0" dirty="0" smtClean="0">
                <a:cs typeface="Arial" charset="0"/>
              </a:rPr>
              <a:t> , e </a:t>
            </a:r>
            <a:r>
              <a:rPr lang="it-IT" sz="1200" baseline="0" dirty="0" err="1" smtClean="0">
                <a:cs typeface="Arial" charset="0"/>
              </a:rPr>
              <a:t>malware</a:t>
            </a:r>
            <a:r>
              <a:rPr lang="it-IT" sz="1200" baseline="0" dirty="0" smtClean="0">
                <a:cs typeface="Arial" charset="0"/>
              </a:rPr>
              <a:t> (quest’ultimo nel 38% dei casi).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Invece, le cause più frequenti di minaccia interna sono, nell’ordine,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l’errore umano,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l’uso di dispositivi propri da parte dei dipendenti,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l’accesso dei dipendenti a reti domestiche o pubbliche.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Fai clic sull’</a:t>
            </a:r>
            <a:r>
              <a:rPr lang="it-IT" sz="1200" baseline="0" dirty="0" err="1" smtClean="0">
                <a:cs typeface="Arial" charset="0"/>
              </a:rPr>
              <a:t>infopoint</a:t>
            </a:r>
            <a:r>
              <a:rPr lang="it-IT" sz="1200" baseline="0" dirty="0" smtClean="0">
                <a:cs typeface="Arial" charset="0"/>
              </a:rPr>
              <a:t> per conoscere un tipo particolare di </a:t>
            </a:r>
            <a:r>
              <a:rPr lang="it-IT" sz="1200" baseline="0" dirty="0" err="1" smtClean="0">
                <a:cs typeface="Arial" charset="0"/>
              </a:rPr>
              <a:t>malware</a:t>
            </a:r>
            <a:r>
              <a:rPr lang="it-IT" sz="1200" baseline="0" dirty="0" smtClean="0">
                <a:cs typeface="Arial" charset="0"/>
              </a:rPr>
              <a:t>, il “</a:t>
            </a:r>
            <a:r>
              <a:rPr lang="it-IT" sz="1200" baseline="0" dirty="0" err="1" smtClean="0">
                <a:cs typeface="Arial" charset="0"/>
              </a:rPr>
              <a:t>ransomware</a:t>
            </a:r>
            <a:r>
              <a:rPr lang="it-IT" sz="1200" baseline="0" dirty="0" smtClean="0">
                <a:cs typeface="Arial" charset="0"/>
              </a:rPr>
              <a:t>”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dirty="0" smtClean="0">
                <a:cs typeface="Arial" charset="0"/>
              </a:rPr>
              <a:t>POP UP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ransomware</a:t>
            </a:r>
            <a:endParaRPr lang="it-IT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dirty="0" smtClean="0">
                <a:cs typeface="Arial" charset="0"/>
              </a:rPr>
              <a:t>I criminali informatici ricorrono sempre più spesso al </a:t>
            </a:r>
            <a:r>
              <a:rPr lang="it-IT" sz="1200" baseline="0" dirty="0" err="1" smtClean="0">
                <a:cs typeface="Arial" charset="0"/>
              </a:rPr>
              <a:t>ransomware</a:t>
            </a:r>
            <a:r>
              <a:rPr lang="it-IT" sz="1200" baseline="0" dirty="0" smtClean="0">
                <a:cs typeface="Arial" charset="0"/>
              </a:rPr>
              <a:t>, un tipo di </a:t>
            </a:r>
            <a:r>
              <a:rPr lang="it-IT" sz="1200" baseline="0" dirty="0" err="1" smtClean="0">
                <a:cs typeface="Arial" charset="0"/>
              </a:rPr>
              <a:t>malware</a:t>
            </a:r>
            <a:r>
              <a:rPr lang="it-IT" sz="1200" baseline="0" dirty="0" smtClean="0">
                <a:cs typeface="Arial" charset="0"/>
              </a:rPr>
              <a:t> che, connettendosi al server principale delle vittime, stabilisce  un codice di crittografia, e poi esegue la scansione dei file che si trovano in rete, appunto per crittografarli.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dirty="0" smtClean="0">
                <a:cs typeface="Arial" charset="0"/>
              </a:rPr>
              <a:t>Gli utenti ricevono un messaggio che stabilisce un limite di tempo entro il quale pagare un riscatto in </a:t>
            </a:r>
            <a:r>
              <a:rPr lang="it-IT" sz="1200" baseline="0" dirty="0" err="1" smtClean="0">
                <a:cs typeface="Arial" charset="0"/>
              </a:rPr>
              <a:t>bitcoin</a:t>
            </a:r>
            <a:r>
              <a:rPr lang="it-IT" sz="1200" baseline="0" dirty="0" smtClean="0">
                <a:cs typeface="Arial" charset="0"/>
              </a:rPr>
              <a:t> all’aggressore, per poter riavere i propri file decrittati.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dirty="0" smtClean="0">
                <a:cs typeface="Arial" charset="0"/>
              </a:rPr>
              <a:t>Nel 2013, migliaia di sistemi furono infettati da un </a:t>
            </a:r>
            <a:r>
              <a:rPr lang="it-IT" sz="1200" baseline="0" dirty="0" err="1" smtClean="0">
                <a:cs typeface="Arial" charset="0"/>
              </a:rPr>
              <a:t>trojan</a:t>
            </a:r>
            <a:r>
              <a:rPr lang="it-IT" sz="1200" baseline="0" dirty="0" smtClean="0">
                <a:cs typeface="Arial" charset="0"/>
              </a:rPr>
              <a:t> di questo tipo, chiamato “</a:t>
            </a:r>
            <a:r>
              <a:rPr lang="it-IT" sz="1200" baseline="0" dirty="0" err="1" smtClean="0">
                <a:cs typeface="Arial" charset="0"/>
              </a:rPr>
              <a:t>Cryptolocker</a:t>
            </a:r>
            <a:r>
              <a:rPr lang="it-IT" sz="1200" baseline="0" dirty="0" smtClean="0">
                <a:cs typeface="Arial" charset="0"/>
              </a:rPr>
              <a:t>”, di cui si occupò anche la National Crime </a:t>
            </a:r>
            <a:r>
              <a:rPr lang="it-IT" sz="1200" baseline="0" dirty="0" err="1" smtClean="0">
                <a:cs typeface="Arial" charset="0"/>
              </a:rPr>
              <a:t>Agency</a:t>
            </a:r>
            <a:r>
              <a:rPr lang="it-IT" sz="1200" baseline="0" dirty="0" smtClean="0">
                <a:cs typeface="Arial" charset="0"/>
              </a:rPr>
              <a:t> nel Regno Unito.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8034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Possiamo ora soffermarci sui più comuni bersagli dei criminali informatici, partendo da una considerazione importante: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essendoci sempre più dispositivi connessi nell’ambiente di lavoro (dagli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tablet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alle stampanti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Wi-Fi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potenziali punti di accesso ai dati sono sempre più numerosi.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Gli hacker sono molto interessati alle informazioni che consentono di effettuare furti di identità, spamming, aggressione di altri account, dunque,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dati finanziari, anagrafici, di contatto (le e-mail in particolare).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Riescono ad appropriarsene tramite i codici rilasciati da virus,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worms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trojan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 quindi molto importante usare software per la sicurezza delle aziende, che proteggano rete, caselle di posta ed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avendo cura di aggiornarli costantemente.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09837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Il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cloud</a:t>
            </a:r>
            <a:r>
              <a:rPr lang="it-IT" sz="1200" baseline="0" dirty="0" smtClean="0">
                <a:cs typeface="Arial" charset="0"/>
              </a:rPr>
              <a:t> è soluzione ormai diffusissima e che si dimostra sostanzialmente robusta.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Le violazioni dei </a:t>
            </a:r>
            <a:r>
              <a:rPr lang="it-IT" sz="1200" baseline="0" dirty="0" err="1" smtClean="0">
                <a:cs typeface="Arial" charset="0"/>
              </a:rPr>
              <a:t>cloud</a:t>
            </a:r>
            <a:r>
              <a:rPr lang="it-IT" sz="1200" baseline="0" dirty="0" smtClean="0">
                <a:cs typeface="Arial" charset="0"/>
              </a:rPr>
              <a:t>, quando si verificano,  in genere risultano causate da permessi di accesso o password insufficienti.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Per un </a:t>
            </a:r>
            <a:r>
              <a:rPr lang="it-IT" sz="1200" baseline="0" dirty="0" err="1" smtClean="0">
                <a:cs typeface="Arial" charset="0"/>
              </a:rPr>
              <a:t>cloud</a:t>
            </a:r>
            <a:r>
              <a:rPr lang="it-IT" sz="1200" baseline="0" dirty="0" smtClean="0">
                <a:cs typeface="Arial" charset="0"/>
              </a:rPr>
              <a:t> sicuro c’è quindi ancora bisogno di una forte </a:t>
            </a:r>
            <a:r>
              <a:rPr lang="it-IT" sz="1200" baseline="0" dirty="0" err="1" smtClean="0">
                <a:cs typeface="Arial" charset="0"/>
              </a:rPr>
              <a:t>governance</a:t>
            </a:r>
            <a:r>
              <a:rPr lang="it-IT" sz="1200" baseline="0" dirty="0" smtClean="0">
                <a:cs typeface="Arial" charset="0"/>
              </a:rPr>
              <a:t> sulla sicurezza interna. Due i consigli principali: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criptare le informazioni più importanti 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per esempio con la tecnologia </a:t>
            </a:r>
            <a:r>
              <a:rPr lang="it-IT" sz="1200" baseline="0" dirty="0" err="1" smtClean="0">
                <a:cs typeface="Arial" charset="0"/>
              </a:rPr>
              <a:t>Smartcrypt</a:t>
            </a:r>
            <a:r>
              <a:rPr lang="it-IT" sz="1200" baseline="0" dirty="0" smtClean="0">
                <a:cs typeface="Arial" charset="0"/>
              </a:rPr>
              <a:t> di PKWARE, che si basa sulle politiche di accesso per determinare la complessità della crittografia. I dati vengono visualizzati solo in base alle autorizzazioni;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creare una password efficace per l’account del </a:t>
            </a:r>
            <a:r>
              <a:rPr lang="it-IT" sz="1200" baseline="0" dirty="0" err="1" smtClean="0">
                <a:cs typeface="Arial" charset="0"/>
              </a:rPr>
              <a:t>cloud</a:t>
            </a:r>
            <a:r>
              <a:rPr lang="it-IT" sz="1200" baseline="0" dirty="0" smtClean="0">
                <a:cs typeface="Arial" charset="0"/>
              </a:rPr>
              <a:t>  e richiedere un’autenticazione a due fattori, come codice </a:t>
            </a:r>
            <a:r>
              <a:rPr lang="it-IT" sz="1200" baseline="0" dirty="0" err="1" smtClean="0">
                <a:cs typeface="Arial" charset="0"/>
              </a:rPr>
              <a:t>smartphone</a:t>
            </a:r>
            <a:r>
              <a:rPr lang="it-IT" sz="1200" baseline="0" dirty="0" smtClean="0">
                <a:cs typeface="Arial" charset="0"/>
              </a:rPr>
              <a:t> più password, per effettuare modifiche quali download, eliminazione, spostamento di file.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baseline="0" dirty="0" smtClean="0"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47701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defRPr/>
            </a:pPr>
            <a:r>
              <a:rPr lang="it-IT" sz="1200" dirty="0" smtClean="0">
                <a:cs typeface="Arial" charset="0"/>
              </a:rPr>
              <a:t>AUDIO</a:t>
            </a: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Vediamo ora un altro bersaglio relativamente facile per gli hacker, i dispositivi personali , come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tablet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smartphone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che i dipendenti usano anche per lavoro.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 questa pratica c’è un vantaggio economico per le aziende, vi sono però anche dei rischi: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stima che un’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 cinque contenga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malware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 può trasmettersi a file e sistemi aziendali, per monitorare le attività o sottrarre informazioni.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caso poi il dispositivo del dipendente venga smarrito o rubato, e finisca in mano agli hacker, può diventare il mezzo per violare segreti aziendali o svolgere azioni fraudolente o criminali. I rimedi essenziali sono: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installare su questi dispositivi uno strumento di  </a:t>
            </a:r>
            <a:r>
              <a:rPr lang="it-IT" dirty="0" smtClean="0"/>
              <a:t>rilevazione di </a:t>
            </a:r>
            <a:r>
              <a:rPr lang="it-IT" dirty="0" err="1" smtClean="0"/>
              <a:t>app</a:t>
            </a:r>
            <a:r>
              <a:rPr lang="it-IT" dirty="0" smtClean="0"/>
              <a:t>  e codici pericolosi;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chiedere ai dipendenti di attivare la cancellazione dei dati </a:t>
            </a:r>
            <a:r>
              <a:rPr lang="it-IT" baseline="0" dirty="0" smtClean="0"/>
              <a:t> </a:t>
            </a:r>
            <a:r>
              <a:rPr lang="it-IT" dirty="0" smtClean="0"/>
              <a:t>in remoto (così da poter</a:t>
            </a:r>
            <a:r>
              <a:rPr lang="it-IT" baseline="0" dirty="0" smtClean="0"/>
              <a:t> eliminare tutto in caso di emergenza) </a:t>
            </a:r>
            <a:r>
              <a:rPr lang="it-IT" dirty="0" smtClean="0"/>
              <a:t>e la crittografia.</a:t>
            </a:r>
          </a:p>
          <a:p>
            <a:pPr marL="228600" indent="-228600">
              <a:buFont typeface="+mj-lt"/>
              <a:buAutoNum type="arabicPeriod"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80342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sembrare sorprendente, ma tuttora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31% delle peggiori violazioni informatiche deriva dall’uso poco appropriato della password. Per esempio, ancora molte persone scelgono password troppo facili come la sequenza “12345678” 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Invio di mail da connessioni non sicure, apertura di mail di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phishing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sono errori di cui gli hacker sanno ben approfittare.  La possibile soluzione sta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primo luogo nella formazione specifica di tutto il personale, nel predisporre procedure di sicurezza ben tarate sulle esigenze aziendali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e, infine,  nell’attivare un team che si occupi di comunicare le misure per la sicurezza sia al personale che ai clienti.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909837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L'Internet </a:t>
            </a:r>
            <a:r>
              <a:rPr lang="it-IT" sz="1200" dirty="0" err="1" smtClean="0">
                <a:cs typeface="Arial" charset="0"/>
              </a:rPr>
              <a:t>of</a:t>
            </a:r>
            <a:r>
              <a:rPr lang="it-IT" sz="1200" dirty="0" smtClean="0">
                <a:cs typeface="Arial" charset="0"/>
              </a:rPr>
              <a:t> </a:t>
            </a:r>
            <a:r>
              <a:rPr lang="it-IT" sz="1200" dirty="0" err="1" smtClean="0">
                <a:cs typeface="Arial" charset="0"/>
              </a:rPr>
              <a:t>Things</a:t>
            </a:r>
            <a:r>
              <a:rPr lang="it-IT" sz="1200" dirty="0" smtClean="0">
                <a:cs typeface="Arial" charset="0"/>
              </a:rPr>
              <a:t> rappresenta la nuova frontiera della connettività, un futuro che è già qui: non più solo computer connessi fra loro, ma una varietà di dispositivi.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La previsione di IDC per il 2020 è addirittura di 30 miliardi!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Occorre però ricordare un principio: ogni dispositivo connesso alla rete è un </a:t>
            </a:r>
            <a:r>
              <a:rPr lang="it-IT" sz="1200" dirty="0" err="1" smtClean="0">
                <a:cs typeface="Arial" charset="0"/>
              </a:rPr>
              <a:t>endpoint</a:t>
            </a:r>
            <a:r>
              <a:rPr lang="it-IT" sz="1200" dirty="0" smtClean="0">
                <a:cs typeface="Arial" charset="0"/>
              </a:rPr>
              <a:t> e la rete è tanto forte quanto il dispositivo meno sicuro che vi è connesso.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Quindi, se un'azienda, come nella gran parte dei casi, ha pensato alla sicurezza di desktop, laptop e dispositivi mobili, ma non delle stampanti,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si espone a rischi quali programmi di sniffing che registrano code di stampa</a:t>
            </a:r>
            <a:r>
              <a:rPr lang="it-IT" sz="1200" baseline="0" dirty="0" smtClean="0">
                <a:cs typeface="Arial" charset="0"/>
              </a:rPr>
              <a:t> e molte altre informazioni</a:t>
            </a:r>
            <a:r>
              <a:rPr lang="it-IT" sz="1200" dirty="0" smtClean="0">
                <a:cs typeface="Arial" charset="0"/>
              </a:rPr>
              <a:t>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La prima e più semplice difesa in questo caso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è diminuire i potenziali gateway di accessi non autorizzati, rimuovendo o disabilitando le funzioni non necessarie dell'hardware.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07981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defRPr/>
            </a:pPr>
            <a:r>
              <a:rPr lang="it-IT" sz="1200" dirty="0" smtClean="0">
                <a:cs typeface="Arial" charset="0"/>
              </a:rPr>
              <a:t>AUDIO</a:t>
            </a: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Molti hacker, anche principianti, concentrano le loro attenzioni sui gateway di rete: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sferrano un attacco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Denial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Service, di cui abbiamo già parlato,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appropriarsi di dati interessanti,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oppure semplicemente per il gusto di creare un danno provocando un blocco anche temporaneo del sito web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bersaglio,con tutte le conseguenze che ciò comporta.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Massima attenzione quindi a improvvisi picchi di traffico, che possono indicare l’attività di un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trojan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verso la sua base,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filtrare il traffico in modo che solo quello necessario passi per la rete,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aggiornare sempre il software di base di router 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080342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Per approfondire il fenomeno</a:t>
            </a:r>
            <a:r>
              <a:rPr lang="it-IT" sz="1200" baseline="0" dirty="0" smtClean="0">
                <a:cs typeface="Arial" charset="0"/>
              </a:rPr>
              <a:t> del rischio informatico , diamo un’occhiata alle cifre di un recente studio </a:t>
            </a:r>
            <a:r>
              <a:rPr lang="it-IT" sz="1200" baseline="0" dirty="0" err="1" smtClean="0">
                <a:cs typeface="Arial" charset="0"/>
              </a:rPr>
              <a:t>Ponemon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Institute</a:t>
            </a:r>
            <a:r>
              <a:rPr lang="it-IT" sz="1200" baseline="0" dirty="0" smtClean="0">
                <a:cs typeface="Arial" charset="0"/>
              </a:rPr>
              <a:t>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più costosa minaccia è costituita da codice dannoso e </a:t>
            </a:r>
            <a:r>
              <a:rPr lang="it-IT" sz="1200" baseline="0" dirty="0" err="1" smtClean="0">
                <a:cs typeface="Arial" charset="0"/>
              </a:rPr>
              <a:t>malware</a:t>
            </a:r>
            <a:r>
              <a:rPr lang="it-IT" sz="1200" baseline="0" dirty="0" smtClean="0">
                <a:cs typeface="Arial" charset="0"/>
              </a:rPr>
              <a:t>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Ma anche i </a:t>
            </a:r>
            <a:r>
              <a:rPr lang="it-IT" sz="1200" baseline="0" dirty="0" err="1" smtClean="0">
                <a:cs typeface="Arial" charset="0"/>
              </a:rPr>
              <a:t>DDoS</a:t>
            </a: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gli attacchi </a:t>
            </a:r>
            <a:r>
              <a:rPr lang="it-IT" sz="1200" baseline="0" dirty="0" err="1" smtClean="0">
                <a:cs typeface="Arial" charset="0"/>
              </a:rPr>
              <a:t>web-based</a:t>
            </a:r>
            <a:r>
              <a:rPr lang="it-IT" sz="1200" baseline="0" dirty="0" smtClean="0">
                <a:cs typeface="Arial" charset="0"/>
              </a:rPr>
              <a:t>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i dispositivi  rubati rappresentano cifre considerevoli.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Anche altri tipi di minacce contribuiscono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a incrementare notevolmente il danno economico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delle falle nella sicurezza, come si legge nella tabella.</a:t>
            </a:r>
          </a:p>
          <a:p>
            <a:pPr algn="just">
              <a:lnSpc>
                <a:spcPct val="120000"/>
              </a:lnSpc>
              <a:defRPr/>
            </a:pPr>
            <a:endParaRPr lang="it-IT" sz="1200" baseline="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baseline="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83986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Con</a:t>
            </a:r>
            <a:r>
              <a:rPr lang="it-IT" sz="1200" baseline="0" dirty="0" smtClean="0">
                <a:cs typeface="Arial" charset="0"/>
              </a:rPr>
              <a:t> l’incremento esponenziale del traffico di dati connesso alle attività aziendali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La sicurezza diventa</a:t>
            </a:r>
            <a:r>
              <a:rPr lang="it-IT" sz="1200" baseline="0" dirty="0" smtClean="0">
                <a:cs typeface="Arial" charset="0"/>
              </a:rPr>
              <a:t> un tema sempre più nevralgico.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Non bastano più le sole misure più tradizionali per difendere i sistemi aziendali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Ma occorrono</a:t>
            </a:r>
            <a:r>
              <a:rPr lang="it-IT" sz="1200" baseline="0" dirty="0" smtClean="0">
                <a:cs typeface="Arial" charset="0"/>
              </a:rPr>
              <a:t> anche nuove strategie.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Fai clic sulle immagini e scopri di che cosa parleremo nelle prossime pagine!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558491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Nel 2014, Sony </a:t>
            </a:r>
            <a:r>
              <a:rPr lang="it-IT" dirty="0" err="1" smtClean="0"/>
              <a:t>Pictures</a:t>
            </a:r>
            <a:r>
              <a:rPr lang="it-IT" dirty="0" smtClean="0"/>
              <a:t> fu vittima di un</a:t>
            </a:r>
            <a:r>
              <a:rPr lang="it-IT" baseline="0" dirty="0" smtClean="0"/>
              <a:t> clamoroso caso di violazione.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Alcuni hacker del gruppo “Guardiani della Pace” si introdussero nella sua sede e rubarono le credenziali di un amministratore di sistema.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Inserirono nel sistema un </a:t>
            </a:r>
            <a:r>
              <a:rPr lang="it-IT" dirty="0" err="1" smtClean="0"/>
              <a:t>malware</a:t>
            </a:r>
            <a:r>
              <a:rPr lang="it-IT" dirty="0" smtClean="0"/>
              <a:t> che sottrasse file privati, codice sorgente e password dei database.</a:t>
            </a:r>
            <a:r>
              <a:rPr lang="it-IT" baseline="0" dirty="0" smtClean="0"/>
              <a:t> </a:t>
            </a:r>
            <a:r>
              <a:rPr lang="it-IT" dirty="0" smtClean="0"/>
              <a:t>Rubarono quindi programmi, e-mail, e documenti,</a:t>
            </a:r>
            <a:r>
              <a:rPr lang="it-IT" baseline="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e </a:t>
            </a:r>
            <a:r>
              <a:rPr lang="it-IT" dirty="0" smtClean="0"/>
              <a:t> pubblicarono quasi</a:t>
            </a:r>
            <a:r>
              <a:rPr lang="it-IT" baseline="0" dirty="0" smtClean="0"/>
              <a:t> tutto </a:t>
            </a:r>
            <a:r>
              <a:rPr lang="it-IT" dirty="0" smtClean="0"/>
              <a:t>online.</a:t>
            </a:r>
            <a:r>
              <a:rPr lang="it-IT" baseline="0" dirty="0" smtClean="0"/>
              <a:t> </a:t>
            </a:r>
            <a:r>
              <a:rPr lang="it-IT" dirty="0" smtClean="0"/>
              <a:t>Ricattata, Sony dovette</a:t>
            </a:r>
            <a:r>
              <a:rPr lang="it-IT" baseline="0" dirty="0" smtClean="0"/>
              <a:t> ritirare dalle sale il film “The </a:t>
            </a:r>
            <a:r>
              <a:rPr lang="it-IT" baseline="0" dirty="0" err="1" smtClean="0"/>
              <a:t>Interview</a:t>
            </a:r>
            <a:r>
              <a:rPr lang="it-IT" baseline="0" dirty="0" smtClean="0"/>
              <a:t>”, con i danni che si possono immaginare.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Non  riuscì ad attivare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né un efficace piano contro le intrusioni fisiche,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né un piano a più livelli contro gli attacchi informatici. Quest’ultimo avrebbe potuto almeno impedire l’accesso alle informazioni sensibili dopo l’intrusione iniziale.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Inoltre, è molto importante creare un piano di difesa contro le violazioni per ogni singolo reparto, per minimizzare i tempi di recupero.</a:t>
            </a:r>
          </a:p>
          <a:p>
            <a:endParaRPr lang="it-IT" dirty="0"/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 smtClean="0"/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 smtClean="0"/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3453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30000"/>
              </a:spcBef>
              <a:defRPr/>
            </a:pPr>
            <a:endParaRPr lang="it-IT" sz="1200" dirty="0" smtClean="0"/>
          </a:p>
          <a:p>
            <a: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AUDIO</a:t>
            </a:r>
            <a:endParaRPr lang="it-IT" sz="10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Quanto tempo impiega un’azienda a riprendersi da un attacco informatico?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Le diverse minacce comportano danni diversi, e, quindi, diversi tempi di recupero.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 base ai dati qui riportati, la media è di 46 giorni: non pochi, per esempio per le PMI che devono poter contare su cicli continui di produzione.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02276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  <a:endParaRPr lang="it-IT" sz="120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Le</a:t>
            </a:r>
            <a:r>
              <a:rPr lang="it-IT" sz="1200" baseline="0" dirty="0" smtClean="0">
                <a:cs typeface="Arial" charset="0"/>
              </a:rPr>
              <a:t> aziende stanno assumendo sempre più una fisionomia “distribuita”, </a:t>
            </a:r>
          </a:p>
          <a:p>
            <a: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per effetto di fattori come il lavoro svolto con i dispositivi dei dipendenti,</a:t>
            </a:r>
          </a:p>
          <a:p>
            <a: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l’esternalizzazione dei servizi IT,</a:t>
            </a:r>
          </a:p>
          <a:p>
            <a: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il telelavoro.</a:t>
            </a:r>
          </a:p>
          <a:p>
            <a: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Nei prossimi anni, per la sicurezza </a:t>
            </a:r>
          </a:p>
          <a:p>
            <a: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non sarà sufficiente installare un antivirus sui dispositivi o aggiornare le password ogni sei mesi.</a:t>
            </a:r>
          </a:p>
          <a:p>
            <a: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Le 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aziende dovranno ricorrere a misure che funzionino in remoto tanto quanto in ufficio.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477017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Date le premesse appena ricordate, la sicurezza informatica nelle aziende dovrà basarsi su alcune misure essenziali.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prima, è quella di monitorare costantemente il traffico sulla rete aziendale per rilevare immediatamente picchi sospetti e anomalie del comportamento.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seconda, è creare una difesa stratificata o a più livelli,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utilizzando per esempio i certificati SSL che complicano la falsificazione delle credenziali necessarie per accedere a una rete sicura.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Sempre importante anche l’autenticazione a più fattori, che costringe gli hacker a decifrare/falsificare più di una password. Magari si rallenterà anche l’attività di clienti e fornitori, ma i vantaggi sono impagabili.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Occorre comunque riuscire ad avere una reazione veloce: formazione del personale e software adeguato sono essenziali.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Un audit preliminare servirà a comprendere a che punto ci si trova rispetto a questi fondamentali requisiti.</a:t>
            </a:r>
            <a:endParaRPr lang="it-IT" sz="120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07981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AUDIO</a:t>
            </a:r>
            <a:r>
              <a:rPr lang="it-IT" dirty="0" smtClean="0"/>
              <a:t>:</a:t>
            </a:r>
          </a:p>
          <a:p>
            <a:endParaRPr lang="it-IT" dirty="0" smtClean="0"/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Un’ultima riflessione, a</a:t>
            </a:r>
            <a:r>
              <a:rPr lang="it-IT" baseline="0" dirty="0" smtClean="0"/>
              <a:t> concludere quanto visto finora, </a:t>
            </a:r>
            <a:r>
              <a:rPr lang="it-IT" dirty="0" smtClean="0"/>
              <a:t>sulle</a:t>
            </a:r>
            <a:r>
              <a:rPr lang="it-IT" baseline="0" dirty="0" smtClean="0"/>
              <a:t> strategie di protezione della rete.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baseline="0" dirty="0" smtClean="0"/>
              <a:t>Secondo la ricerca di </a:t>
            </a:r>
            <a:r>
              <a:rPr lang="it-IT" baseline="0" dirty="0" err="1" smtClean="0"/>
              <a:t>Spiceworks</a:t>
            </a:r>
            <a:r>
              <a:rPr lang="it-IT" baseline="0" dirty="0" smtClean="0"/>
              <a:t> sugli </a:t>
            </a:r>
            <a:r>
              <a:rPr lang="it-IT" baseline="0" dirty="0" err="1" smtClean="0"/>
              <a:t>endpoint</a:t>
            </a:r>
            <a:r>
              <a:rPr lang="it-IT" baseline="0" dirty="0" smtClean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baseline="0" dirty="0" smtClean="0"/>
              <a:t>ogni dispositivo è potenzialmente attaccabile,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baseline="0" dirty="0" smtClean="0"/>
              <a:t>si tratti di laptop e desktop,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baseline="0" dirty="0" smtClean="0"/>
              <a:t>dispositivi mobili,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baseline="0" dirty="0" smtClean="0"/>
              <a:t>stampanti, anche se ciascuno con diversa probabilità.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baseline="0" dirty="0" smtClean="0"/>
              <a:t>Dunque, occorre proteggere ognuno di essi rete per acquisire un maggior livello di sicurezza.</a:t>
            </a:r>
            <a:endParaRPr lang="it-IT" dirty="0" smtClean="0"/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 smtClean="0"/>
          </a:p>
          <a:p>
            <a:pPr marL="228600" marR="0" lvl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3453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Bene, 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 a fare 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con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l’esperto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Clicca sulle domande e scopri le risposte.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956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r>
              <a:rPr lang="it-IT" baseline="0" dirty="0" smtClean="0"/>
              <a:t>Ora fermati un secondo e </a:t>
            </a:r>
            <a:r>
              <a:rPr lang="it-IT" dirty="0" smtClean="0"/>
              <a:t>prova </a:t>
            </a:r>
            <a:r>
              <a:rPr lang="it-IT" dirty="0"/>
              <a:t>a rispondere a questa domanda!</a:t>
            </a:r>
          </a:p>
          <a:p>
            <a:endParaRPr lang="it-IT" dirty="0"/>
          </a:p>
          <a:p>
            <a:r>
              <a:rPr lang="it-IT" dirty="0"/>
              <a:t>Feedback.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/>
              <a:t>Esatto!/Non </a:t>
            </a:r>
            <a:r>
              <a:rPr lang="it-IT" dirty="0" smtClean="0"/>
              <a:t>esatto!</a:t>
            </a:r>
            <a:r>
              <a:rPr lang="it-IT" baseline="0" dirty="0" smtClean="0"/>
              <a:t> Poiché ogni rete connette un numero sempre maggiore di </a:t>
            </a:r>
            <a:r>
              <a:rPr lang="it-IT" baseline="0" dirty="0" err="1" smtClean="0"/>
              <a:t>devices</a:t>
            </a:r>
            <a:r>
              <a:rPr lang="it-IT" baseline="0" dirty="0" smtClean="0"/>
              <a:t>, parallelamente aumenta il numero di potenziali punti di accesso per gli hacker. Inoltre, non tutti i dispositivi vengono protetti allo stesso modo: le stampanti di rete sono molto meno controllate dalle aziende rispetto a desktop e laptop.</a:t>
            </a:r>
            <a:endParaRPr lang="it-IT" sz="1200" b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12937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L’attività di un’azienda è</a:t>
            </a:r>
            <a:r>
              <a:rPr lang="it-IT" baseline="0" dirty="0" smtClean="0"/>
              <a:t> fatta ormai soprattutto di scambio, trasformazione e creazione di informazioni e di dati. Dunque il tema della sicurezza informatica è quanto mai centrale.</a:t>
            </a:r>
            <a:endParaRPr lang="it-IT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In primo luogo, consideriamo i dati tradizionali:</a:t>
            </a:r>
            <a:r>
              <a:rPr lang="it-IT" baseline="0" dirty="0" smtClean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le informazioni personali su dipendenti e collaboratori (candidature, buste paga eccetera),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le proprietà intellettuali (brevetti, marchi, piani per nuovi prodotti),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baseline="0" dirty="0" smtClean="0"/>
              <a:t>e i </a:t>
            </a:r>
            <a:r>
              <a:rPr lang="it-IT" dirty="0" smtClean="0"/>
              <a:t>dati finanziari (come dichiarazione dei redditi, bilancio e rendiconto del flusso di cassa), che danno una panoramica sulla</a:t>
            </a:r>
            <a:r>
              <a:rPr lang="it-IT" baseline="0" dirty="0" smtClean="0"/>
              <a:t> “</a:t>
            </a:r>
            <a:r>
              <a:rPr lang="it-IT" dirty="0" smtClean="0"/>
              <a:t>salute” dell’azienda stessa.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>
                <a:latin typeface="Calibri"/>
              </a:rPr>
              <a:t>È</a:t>
            </a:r>
            <a:r>
              <a:rPr lang="it-IT" dirty="0" smtClean="0"/>
              <a:t> facile immaginare come la perdita o il furto di queste informazioni possano costituire grave </a:t>
            </a:r>
            <a:r>
              <a:rPr lang="it-IT" baseline="0" dirty="0" smtClean="0"/>
              <a:t> </a:t>
            </a:r>
            <a:r>
              <a:rPr lang="it-IT" dirty="0" smtClean="0"/>
              <a:t>danno per l'azienda.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Esistono poi i Big Data, generati dallo sviluppo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dell'Internet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,</a:t>
            </a:r>
            <a:r>
              <a:rPr lang="it-IT" baseline="0" dirty="0" smtClean="0"/>
              <a:t> cioè dall’</a:t>
            </a:r>
            <a:r>
              <a:rPr lang="it-IT" dirty="0" smtClean="0"/>
              <a:t>ampia rete di sensori e apparecchiature che si estende oltre la tradizionale rete di computer, e genera una nuova massa di dati.</a:t>
            </a:r>
            <a:endParaRPr lang="it-IT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baseline="0" dirty="0" smtClean="0"/>
              <a:t>Questi sono</a:t>
            </a:r>
            <a:r>
              <a:rPr lang="it-IT" dirty="0" smtClean="0"/>
              <a:t> archiviati e gestiti grazie alle grandi capacità di elaborazione del </a:t>
            </a:r>
            <a:r>
              <a:rPr lang="it-IT" dirty="0" err="1" smtClean="0"/>
              <a:t>Cloud</a:t>
            </a:r>
            <a:r>
              <a:rPr lang="it-IT" dirty="0" smtClean="0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baseline="0" dirty="0" smtClean="0"/>
              <a:t> Per</a:t>
            </a:r>
            <a:r>
              <a:rPr lang="it-IT" dirty="0" smtClean="0"/>
              <a:t> l’azienda diventa</a:t>
            </a:r>
            <a:r>
              <a:rPr lang="it-IT" baseline="0" dirty="0" smtClean="0"/>
              <a:t> </a:t>
            </a:r>
            <a:r>
              <a:rPr lang="it-IT" dirty="0" smtClean="0"/>
              <a:t>vitale poter</a:t>
            </a:r>
            <a:r>
              <a:rPr lang="it-IT" baseline="0" dirty="0" smtClean="0"/>
              <a:t> contare sulla “triade”</a:t>
            </a:r>
            <a:r>
              <a:rPr lang="it-IT" dirty="0" smtClean="0"/>
              <a:t> </a:t>
            </a:r>
            <a:r>
              <a:rPr lang="it-IT" dirty="0" err="1" smtClean="0"/>
              <a:t>Confidentiality</a:t>
            </a:r>
            <a:r>
              <a:rPr lang="it-IT" dirty="0" smtClean="0"/>
              <a:t>, </a:t>
            </a:r>
            <a:r>
              <a:rPr lang="it-IT" dirty="0" err="1" smtClean="0"/>
              <a:t>Integrity</a:t>
            </a:r>
            <a:r>
              <a:rPr lang="it-IT" dirty="0" smtClean="0"/>
              <a:t>, </a:t>
            </a:r>
            <a:r>
              <a:rPr lang="it-IT" dirty="0" err="1" smtClean="0"/>
              <a:t>Availability</a:t>
            </a:r>
            <a:r>
              <a:rPr lang="it-IT" dirty="0" smtClean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La riservatezza garantisce la privacy dei dati restringendo l'accesso tramite la crittografia di</a:t>
            </a:r>
            <a:r>
              <a:rPr lang="it-IT" baseline="0" dirty="0" smtClean="0"/>
              <a:t> </a:t>
            </a:r>
            <a:r>
              <a:rPr lang="it-IT" dirty="0" smtClean="0"/>
              <a:t>autenticazione.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L’integrità garantisce l’accuratezza e l’affidabilità delle informazioni.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La</a:t>
            </a:r>
            <a:r>
              <a:rPr lang="it-IT" baseline="0" dirty="0" smtClean="0"/>
              <a:t> </a:t>
            </a:r>
            <a:r>
              <a:rPr lang="it-IT" dirty="0" smtClean="0"/>
              <a:t>disponibilità assicura che solo gli utenti autorizzati possano accedere alle informazioni, e che vi siano piani efficaci per il ripristino dell'infrastruttura informatica in caso di eventi avversi.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Fai clic sull’</a:t>
            </a:r>
            <a:r>
              <a:rPr lang="it-IT" dirty="0" err="1" smtClean="0"/>
              <a:t>infopoint</a:t>
            </a:r>
            <a:r>
              <a:rPr lang="it-IT" dirty="0" smtClean="0"/>
              <a:t> per saperne di più sulla “CIA”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POP UP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Riservatezza, Integrità, Affidabilità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Un sinonimo di riservatezza può essere privacy. Le policy aziendali devono garantire che solo</a:t>
            </a:r>
            <a:r>
              <a:rPr lang="it-IT" baseline="0" dirty="0" smtClean="0"/>
              <a:t> il personale autorizzato acceda a determinati tipi di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baseline="0" dirty="0" smtClean="0"/>
              <a:t>informazioni</a:t>
            </a:r>
            <a:r>
              <a:rPr lang="it-IT" dirty="0" smtClean="0"/>
              <a:t>. Per esempio, uno sviluppatore non</a:t>
            </a:r>
            <a:r>
              <a:rPr lang="it-IT" baseline="0" dirty="0" smtClean="0"/>
              <a:t> </a:t>
            </a:r>
            <a:r>
              <a:rPr lang="it-IT" dirty="0" smtClean="0"/>
              <a:t>deve avere accesso ai dati personali di tutti i dipendenti. Inoltre, i dipendenti</a:t>
            </a:r>
            <a:r>
              <a:rPr lang="it-IT" baseline="0" dirty="0" smtClean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devono partecipare a corsi di formazione sulla sicurezza informatica.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I metodi per garantire la riservatezza comprendono: crittografia dei dati, ID nome utente e password, autenticazione a due fattori e minima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esposizione delle informazioni sensibili.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L’integrità significa che i</a:t>
            </a:r>
            <a:r>
              <a:rPr lang="it-IT" baseline="0" dirty="0" smtClean="0"/>
              <a:t> </a:t>
            </a:r>
            <a:r>
              <a:rPr lang="it-IT" dirty="0" smtClean="0"/>
              <a:t>dati devono rimanere inalterati durante la loro trasmissione e preservati da entità</a:t>
            </a:r>
            <a:r>
              <a:rPr lang="it-IT" baseline="0" dirty="0" smtClean="0"/>
              <a:t> </a:t>
            </a:r>
            <a:r>
              <a:rPr lang="it-IT" dirty="0" smtClean="0"/>
              <a:t>non autorizzate.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Devono esservi autorizzazioni per i file e controllo degli accessi degli utenti, il controllo delle versioni, i backup per il ripristino dei dati corrotti.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Infine, la manutenzione delle apparecchiature, le riparazioni hardware, l’aggiornamento di sistemi operativi e software e la creazione di backup</a:t>
            </a:r>
            <a:r>
              <a:rPr lang="it-IT" baseline="0" dirty="0" smtClean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garantisce la funzionalità e disponibilità della rete e dei dati. È necessario avere dei piani per il rapido ripristino in caso di eventi avversi (catastrofi</a:t>
            </a:r>
            <a:r>
              <a:rPr lang="it-IT" baseline="0" dirty="0" smtClean="0"/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baseline="0" dirty="0" smtClean="0"/>
              <a:t>naturali o attacchi hacker).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6210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dirty="0" smtClean="0">
                <a:cs typeface="Arial" charset="0"/>
              </a:rPr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Data la complessità dei sistemi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il numero di hacker attivi,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il rischio di attacchi informatici purtroppo non può essere azzerato.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Le conseguenze di un furto di dati, di un danno all’infrastruttura, dell’oscuramento o del blocco di un sito aziendale possono essere molto gravi.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Il danno non riguarda solo il ripristino delle funzioni compromesse,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ma anche il recupero di credibilità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l’impiego di risorse aziendali che dovrebbero invece concentrarsi sul business.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Fortunatamente, misure di sicurezza adeguate possono abbattere significativamente i rischi: nel caso del gestore di password  on </a:t>
            </a:r>
            <a:r>
              <a:rPr lang="it-IT" sz="1200" baseline="0" dirty="0" err="1" smtClean="0">
                <a:cs typeface="Arial" charset="0"/>
              </a:rPr>
              <a:t>line</a:t>
            </a:r>
            <a:r>
              <a:rPr lang="it-IT" sz="1200" baseline="0" dirty="0" smtClean="0">
                <a:cs typeface="Arial" charset="0"/>
              </a:rPr>
              <a:t> “</a:t>
            </a:r>
            <a:r>
              <a:rPr lang="it-IT" sz="1200" baseline="0" dirty="0" err="1" smtClean="0">
                <a:cs typeface="Arial" charset="0"/>
              </a:rPr>
              <a:t>LastPass</a:t>
            </a:r>
            <a:r>
              <a:rPr lang="it-IT" sz="1200" baseline="0" dirty="0" smtClean="0">
                <a:cs typeface="Arial" charset="0"/>
              </a:rPr>
              <a:t>”, che fu attaccato nel 2015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l’autenticazione a più fattori,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seria gestione delle password richiesta agli utenti,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prevenzione del </a:t>
            </a:r>
            <a:r>
              <a:rPr lang="it-IT" sz="1200" baseline="0" dirty="0" err="1" smtClean="0">
                <a:cs typeface="Arial" charset="0"/>
              </a:rPr>
              <a:t>phishing</a:t>
            </a: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hanno impedito che il furto di dati arrivasse agli archivi crittografati di password.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0798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  <a:endParaRPr lang="it-IT" sz="1200" dirty="0" smtClean="0">
              <a:cs typeface="Arial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Nella lotta contro i crimini informatici hanno un ruolo essenziale i professionisti della </a:t>
            </a:r>
            <a:r>
              <a:rPr lang="it-IT" sz="1200" dirty="0" err="1" smtClean="0">
                <a:cs typeface="Arial" charset="0"/>
              </a:rPr>
              <a:t>cybersecurity</a:t>
            </a:r>
            <a:r>
              <a:rPr lang="it-IT" sz="1200" dirty="0" smtClean="0">
                <a:cs typeface="Arial" charset="0"/>
              </a:rPr>
              <a:t>,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che,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come è facile intuire, saranno sempre più richiesti dalle aziende.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Queste persone, pur avendo le stesse competenze dei peggiori hacker,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devono, ovviamente, muoversi entro i limiti della legalità.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La legalità è rilevante sia da un punto di vista personale, sia da un punto di vista aziendale: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le infrazioni possono avere conseguenze per l'azienda, oltre a poter comportare, per chi ne è responsabile, la perdita del lavoro.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Se si hanno dubbi sulla legalità di un’azione o di un comportamento, la cosa migliore è rivolgersi all'ufficio legale o a un responsabile delle risorse umane in grado di valutare la questione.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Esiste una legislazione sia nazionale sia internazionale sulla </a:t>
            </a:r>
            <a:r>
              <a:rPr lang="it-IT" sz="1200" dirty="0" err="1" smtClean="0">
                <a:cs typeface="Arial" charset="0"/>
              </a:rPr>
              <a:t>cybersecurity</a:t>
            </a:r>
            <a:r>
              <a:rPr lang="it-IT" sz="1200" dirty="0" smtClean="0">
                <a:cs typeface="Arial" charset="0"/>
              </a:rPr>
              <a:t>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Ricordiamo qui l’International </a:t>
            </a:r>
            <a:r>
              <a:rPr lang="it-IT" sz="1200" dirty="0" err="1" smtClean="0">
                <a:cs typeface="Arial" charset="0"/>
              </a:rPr>
              <a:t>Multilateral</a:t>
            </a:r>
            <a:r>
              <a:rPr lang="it-IT" sz="1200" dirty="0" smtClean="0">
                <a:cs typeface="Arial" charset="0"/>
              </a:rPr>
              <a:t> Partnership </a:t>
            </a:r>
            <a:r>
              <a:rPr lang="it-IT" sz="1200" dirty="0" err="1" smtClean="0">
                <a:cs typeface="Arial" charset="0"/>
              </a:rPr>
              <a:t>Against</a:t>
            </a:r>
            <a:r>
              <a:rPr lang="it-IT" sz="1200" dirty="0" smtClean="0">
                <a:cs typeface="Arial" charset="0"/>
              </a:rPr>
              <a:t> Cyber </a:t>
            </a:r>
            <a:r>
              <a:rPr lang="it-IT" sz="1200" dirty="0" err="1" smtClean="0">
                <a:cs typeface="Arial" charset="0"/>
              </a:rPr>
              <a:t>Threats</a:t>
            </a:r>
            <a:r>
              <a:rPr lang="it-IT" sz="1200" dirty="0" smtClean="0">
                <a:cs typeface="Arial" charset="0"/>
              </a:rPr>
              <a:t>, una partnership di governi, industrie e università dedicati a contrastare le minacce informatiche a livello globale.</a:t>
            </a:r>
          </a:p>
          <a:p>
            <a:pPr algn="just">
              <a:lnSpc>
                <a:spcPct val="120000"/>
              </a:lnSpc>
              <a:defRPr/>
            </a:pP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47701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Fermiamoci ora a riflettere sul fatto che si può agire in maniera non etica e non ricadere nell'illegalità.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Ciò non significa comunque che il comportamento sia allora accettabile.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Il comportamento etico è abbastanza facile da riconoscere.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Nella gran parte dei casi, basta chiedersi se lo si gradirebbe da parte di altri.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Per esempio, si</a:t>
            </a:r>
            <a:r>
              <a:rPr lang="it-IT" sz="1200" baseline="0" dirty="0" smtClean="0">
                <a:cs typeface="Arial" charset="0"/>
              </a:rPr>
              <a:t> accetterebbe una violazione del proprio PC e di ritrovarsi modificate le proprie immagini nei social?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Se la risposta è “no”, non si deve agire in quel modo.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L’etica consiste in codici e comportamenti, che solo in parte sono imposti per legge. </a:t>
            </a:r>
            <a:r>
              <a:rPr lang="it-IT" sz="1200" baseline="0" dirty="0" smtClean="0">
                <a:cs typeface="Arial" charset="0"/>
              </a:rPr>
              <a:t>Per questo motivo,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aziende di professionisti dell'information </a:t>
            </a:r>
            <a:r>
              <a:rPr lang="it-IT" sz="1200" dirty="0" err="1" smtClean="0">
                <a:cs typeface="Arial" charset="0"/>
              </a:rPr>
              <a:t>technology</a:t>
            </a:r>
            <a:r>
              <a:rPr lang="it-IT" sz="1200" dirty="0" smtClean="0">
                <a:cs typeface="Arial" charset="0"/>
              </a:rPr>
              <a:t> hanno creato codici di etica per le persone del settore. Per esempio, lo hanno fatto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Il </a:t>
            </a:r>
            <a:r>
              <a:rPr lang="it-IT" sz="1200" dirty="0" err="1" smtClean="0">
                <a:cs typeface="Arial" charset="0"/>
              </a:rPr>
              <a:t>CyberSecurity</a:t>
            </a:r>
            <a:r>
              <a:rPr lang="it-IT" sz="1200" dirty="0" smtClean="0">
                <a:cs typeface="Arial" charset="0"/>
              </a:rPr>
              <a:t> </a:t>
            </a:r>
            <a:r>
              <a:rPr lang="it-IT" sz="1200" dirty="0" err="1" smtClean="0">
                <a:cs typeface="Arial" charset="0"/>
              </a:rPr>
              <a:t>Institute</a:t>
            </a:r>
            <a:r>
              <a:rPr lang="it-IT" sz="1200" dirty="0" smtClean="0">
                <a:cs typeface="Arial" charset="0"/>
              </a:rPr>
              <a:t>;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L’Information </a:t>
            </a:r>
            <a:r>
              <a:rPr lang="it-IT" sz="1200" dirty="0" err="1" smtClean="0">
                <a:cs typeface="Arial" charset="0"/>
              </a:rPr>
              <a:t>Systems</a:t>
            </a:r>
            <a:r>
              <a:rPr lang="it-IT" sz="1200" dirty="0" smtClean="0">
                <a:cs typeface="Arial" charset="0"/>
              </a:rPr>
              <a:t> Security </a:t>
            </a:r>
            <a:r>
              <a:rPr lang="it-IT" sz="1200" dirty="0" err="1" smtClean="0">
                <a:cs typeface="Arial" charset="0"/>
              </a:rPr>
              <a:t>Association</a:t>
            </a:r>
            <a:r>
              <a:rPr lang="it-IT" sz="1200" dirty="0" smtClean="0">
                <a:cs typeface="Arial" charset="0"/>
              </a:rPr>
              <a:t>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L'azienda statunitense Cisco, che ha anche formulato un albero delle decisioni etiche,</a:t>
            </a:r>
            <a:r>
              <a:rPr lang="it-IT" sz="1200" baseline="0" dirty="0" smtClean="0">
                <a:cs typeface="Arial" charset="0"/>
              </a:rPr>
              <a:t> consultabile nella lezione che segue.</a:t>
            </a: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47701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Come detto, gli attacchi hacker non si potranno mai evitare del tutto. Sicuramente, mettere a fuoco alcune convinzioni diffuse che  “abbassano le difese” aziendali è di grande aiuto.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La prima recita “</a:t>
            </a:r>
            <a:r>
              <a:rPr lang="it-IT" dirty="0" smtClean="0"/>
              <a:t>Le aziende si riprendono in fretta dopo qualsiasi violazione”.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In realtà, è vero che l’impatto sul valore delle azioni spesso rientra in breve tempo,  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ma vi sono costi ingenti 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per il ripristino del software, eventuale personale sostitutivo, le spese legali. 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Negli Stati Uniti, il costo medio di una violazione nel 2016 è stato stimato in milioni di dollari.</a:t>
            </a: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0227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AUDIO</a:t>
            </a:r>
            <a:endParaRPr lang="it-IT" sz="10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La seconda delle convinzioni sbagliate ma molto diffuse, afferma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“</a:t>
            </a:r>
            <a:r>
              <a:rPr lang="it-IT" dirty="0" smtClean="0"/>
              <a:t>Raramente si verificano criticità nei sistemi di sicurezza, quindi non serve tutelarsi”.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Secondo la nota società di ricerche IDC, invece, nel 2016 il 99% delle aziende ha subito almeno un attacco. 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E questa potrebbe essere una sottostima: infatti, alle aziende non piace diffondere determinate notizie.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Un singolo episodio di fuga di informazioni può causare danni ingenti!</a:t>
            </a: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0227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AUDIO</a:t>
            </a:r>
            <a:endParaRPr lang="it-IT" sz="10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Secondo</a:t>
            </a:r>
            <a:r>
              <a:rPr lang="it-IT" sz="1200" baseline="0" dirty="0" smtClean="0">
                <a:cs typeface="Arial" charset="0"/>
              </a:rPr>
              <a:t> la terza delle convinzioni sbagliate, si può ritenere che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“Abbiamo assunto un esperto informatico per la sicurezza, quindi non ci serve sapere altro”.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Come già sottolineato più volte, l'esperto informatico ha certamente competenze irrinunciabili, ma ogni dipendente in azienda dovrebbe partecipare a corsi di formazione sulla sicurezza informatica.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 tal modo diminuirebbero comportamenti tanto banali quanto pericolosi quali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l'apertura di allegati contenenti virus, la navigazione su siti non sicuri, i clic su link interni a mail di </a:t>
            </a:r>
            <a:r>
              <a:rPr lang="it-IT" sz="1200" baseline="0" dirty="0" err="1" smtClean="0">
                <a:cs typeface="Arial" charset="0"/>
              </a:rPr>
              <a:t>phishing</a:t>
            </a:r>
            <a:r>
              <a:rPr lang="it-IT" sz="1200" baseline="0" dirty="0" smtClean="0">
                <a:cs typeface="Arial" charset="0"/>
              </a:rPr>
              <a:t>...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Secondo </a:t>
            </a:r>
            <a:r>
              <a:rPr lang="it-IT" sz="1200" baseline="0" dirty="0" err="1" smtClean="0">
                <a:cs typeface="Arial" charset="0"/>
              </a:rPr>
              <a:t>CyberEdge</a:t>
            </a:r>
            <a:r>
              <a:rPr lang="it-IT" sz="1200" baseline="0" dirty="0" smtClean="0">
                <a:cs typeface="Arial" charset="0"/>
              </a:rPr>
              <a:t> (2016) le aziende considerano la scarsa conoscenza in materia di sicurezza informatica  il problema principale in quest’ambito.</a:t>
            </a:r>
            <a:endParaRPr lang="it-IT" sz="1200" dirty="0" smtClean="0">
              <a:cs typeface="Arial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50227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4925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2393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804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54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88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97429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33586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9231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=""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=""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19">
            <a:extLst>
              <a:ext uri="{FF2B5EF4-FFF2-40B4-BE49-F238E27FC236}">
                <a16:creationId xmlns="" xmlns:a16="http://schemas.microsoft.com/office/drawing/2014/main" id="{79385AC6-A2B3-4021-BD72-791421DCEE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1711" y="1037950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="" xmlns:a16="http://schemas.microsoft.com/office/drawing/2014/main" id="{7C39B2CD-E6BE-4DE1-A886-9DD76ED1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29554" y="1037950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0" name="Segnaposto testo 19">
            <a:extLst>
              <a:ext uri="{FF2B5EF4-FFF2-40B4-BE49-F238E27FC236}">
                <a16:creationId xmlns="" xmlns:a16="http://schemas.microsoft.com/office/drawing/2014/main" id="{45FECD9B-6A25-43FA-B234-0E05658BE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014" y="1122974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Segnaposto immagine 3">
            <a:extLst>
              <a:ext uri="{FF2B5EF4-FFF2-40B4-BE49-F238E27FC236}">
                <a16:creationId xmlns="" xmlns:a16="http://schemas.microsoft.com/office/drawing/2014/main" id="{B9356514-9BD6-4AE4-B724-EC87B101CB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483857" y="1122974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2" name="Segnaposto testo 19">
            <a:extLst>
              <a:ext uri="{FF2B5EF4-FFF2-40B4-BE49-F238E27FC236}">
                <a16:creationId xmlns="" xmlns:a16="http://schemas.microsoft.com/office/drawing/2014/main" id="{74325C9B-CA40-4187-ADB7-2FC431A0EC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21711" y="3776157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3" name="Segnaposto immagine 3">
            <a:extLst>
              <a:ext uri="{FF2B5EF4-FFF2-40B4-BE49-F238E27FC236}">
                <a16:creationId xmlns="" xmlns:a16="http://schemas.microsoft.com/office/drawing/2014/main" id="{8035426F-B3E7-4F22-9B5D-78A44BEA9F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729554" y="3776157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4" name="Segnaposto testo 19">
            <a:extLst>
              <a:ext uri="{FF2B5EF4-FFF2-40B4-BE49-F238E27FC236}">
                <a16:creationId xmlns="" xmlns:a16="http://schemas.microsoft.com/office/drawing/2014/main" id="{9CE9ED9C-25DF-4671-A836-0F1AC0EBEF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014" y="3861181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immagine 3">
            <a:extLst>
              <a:ext uri="{FF2B5EF4-FFF2-40B4-BE49-F238E27FC236}">
                <a16:creationId xmlns="" xmlns:a16="http://schemas.microsoft.com/office/drawing/2014/main" id="{0AD52653-42A4-424F-B1D4-E8CC7B0BB4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flipH="1">
            <a:off x="6483857" y="3861181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7660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=""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=""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="" xmlns:a16="http://schemas.microsoft.com/office/drawing/2014/main" id="{5992486F-1F4F-4134-B0D9-303A27565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436" y="861754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" name="Segnaposto testo 19">
            <a:extLst>
              <a:ext uri="{FF2B5EF4-FFF2-40B4-BE49-F238E27FC236}">
                <a16:creationId xmlns="" xmlns:a16="http://schemas.microsoft.com/office/drawing/2014/main" id="{5114F84A-C927-40DB-9548-17B831BA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436" y="4091940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="" xmlns:a16="http://schemas.microsoft.com/office/drawing/2014/main" id="{9605B206-8EC2-4B2F-B166-FCD009CD862E}"/>
              </a:ext>
            </a:extLst>
          </p:cNvPr>
          <p:cNvCxnSpPr>
            <a:cxnSpLocks/>
          </p:cNvCxnSpPr>
          <p:nvPr userDrawn="1"/>
        </p:nvCxnSpPr>
        <p:spPr>
          <a:xfrm>
            <a:off x="0" y="3536779"/>
            <a:ext cx="120285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immagine 7">
            <a:extLst>
              <a:ext uri="{FF2B5EF4-FFF2-40B4-BE49-F238E27FC236}">
                <a16:creationId xmlns="" xmlns:a16="http://schemas.microsoft.com/office/drawing/2014/main" id="{106FAF5C-F3E2-439D-A23C-A25ACDAC9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560" y="573580"/>
            <a:ext cx="4599709" cy="6126480"/>
          </a:xfrm>
          <a:prstGeom prst="flowChartDelay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5174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705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76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2032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724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025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642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4946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A67048-8DE2-40E6-8AFC-3B04CF619662}" type="datetimeFigureOut">
              <a:rPr lang="it-IT" smtClean="0"/>
              <a:pPr/>
              <a:t>02/10/2018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9206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hyperlink" Target="http://www8.hp.com/h20195/v2/GetPDF.aspx/4AA7-1623ITIT.pdf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6" Type="http://schemas.openxmlformats.org/officeDocument/2006/relationships/hyperlink" Target="http://www8.hp.com/h20195/v2/GetPDF.aspx/4AA7-1623ITIT.pdf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hyperlink" Target="http://www8.hp.com/h20195/v2/GetPDF.aspx/4AA7-1623ITIT.pdf" TargetMode="External"/><Relationship Id="rId3" Type="http://schemas.openxmlformats.org/officeDocument/2006/relationships/image" Target="../media/image35.jpe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9.png"/><Relationship Id="rId5" Type="http://schemas.openxmlformats.org/officeDocument/2006/relationships/diagramData" Target="../diagrams/data1.xml"/><Relationship Id="rId10" Type="http://schemas.openxmlformats.org/officeDocument/2006/relationships/image" Target="../media/image36.png"/><Relationship Id="rId4" Type="http://schemas.openxmlformats.org/officeDocument/2006/relationships/hyperlink" Target="https://www.pexels.com/photo/action-activity-boy-children-296301/" TargetMode="External"/><Relationship Id="rId9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8.hp.com/h20195/v2/GetPDF.aspx/4AA7-1623ITIT.pdf" TargetMode="External"/><Relationship Id="rId3" Type="http://schemas.openxmlformats.org/officeDocument/2006/relationships/image" Target="../media/image37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38.png"/><Relationship Id="rId4" Type="http://schemas.openxmlformats.org/officeDocument/2006/relationships/hyperlink" Target="http://www.hp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hyperlink" Target="http://www8.hp.com/h20195/v2/GetPDF.aspx/4AA7-1623ITIT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5" Type="http://schemas.openxmlformats.org/officeDocument/2006/relationships/hyperlink" Target="http://www.hp.com/" TargetMode="External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hyperlink" Target="http://www8.hp.com/h20195/v2/GetPDF.aspx/4AA7-1623ITIT.pdf" TargetMode="External"/><Relationship Id="rId4" Type="http://schemas.openxmlformats.org/officeDocument/2006/relationships/diagramData" Target="../diagrams/data2.xml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png"/><Relationship Id="rId5" Type="http://schemas.openxmlformats.org/officeDocument/2006/relationships/hyperlink" Target="http://www8.hp.com/h20195/v2/GetPDF.aspx/4AA7-1623ITIT.pdf" TargetMode="External"/><Relationship Id="rId4" Type="http://schemas.openxmlformats.org/officeDocument/2006/relationships/hyperlink" Target="https://pixabay.com/it/posta-posta-elettronica-e-mail-9687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8.hp.com/h20195/v2/GetPDF.aspx/4AA7-1623ITIT.pdf" TargetMode="Externa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39.png"/><Relationship Id="rId4" Type="http://schemas.openxmlformats.org/officeDocument/2006/relationships/diagramData" Target="../diagrams/data3.xml"/><Relationship Id="rId9" Type="http://schemas.openxmlformats.org/officeDocument/2006/relationships/hyperlink" Target="http://www8.hp.com/h20195/v2/GetPDF.aspx/4AA7-1623ITIT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hyperlink" Target="http://www8.hp.com/h20195/v2/GetPDF.aspx/4AA7-1623ITIT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8.jpeg"/><Relationship Id="rId5" Type="http://schemas.openxmlformats.org/officeDocument/2006/relationships/hyperlink" Target="https://pixabay.com/it/sicurezza-informatica-protezione-3400657/" TargetMode="External"/><Relationship Id="rId4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hyperlink" Target="https://pixabay.com/it/borsa-pelletteria-borsetta-taccuino-1565402/" TargetMode="External"/><Relationship Id="rId4" Type="http://schemas.openxmlformats.org/officeDocument/2006/relationships/hyperlink" Target="https://www.pexels.com/photo/bandwidth-close-up-computer-connection-114882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8.hp.com/h20195/v2/GetPDF.aspx/4AA7-1623ITIT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6" Type="http://schemas.openxmlformats.org/officeDocument/2006/relationships/image" Target="../media/image32.png"/><Relationship Id="rId5" Type="http://schemas.openxmlformats.org/officeDocument/2006/relationships/image" Target="../media/image50.jpeg"/><Relationship Id="rId4" Type="http://schemas.openxmlformats.org/officeDocument/2006/relationships/hyperlink" Target="http://www8.hp.com/h20195/v2/GetPDF.aspx/4AA7-1623ITIT.pdf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1.jpeg"/><Relationship Id="rId7" Type="http://schemas.openxmlformats.org/officeDocument/2006/relationships/hyperlink" Target="http://www8.hp.com/h20195/v2/GetPDF.aspx/4AA7-1623ITIT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6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11" Type="http://schemas.openxmlformats.org/officeDocument/2006/relationships/hyperlink" Target="http://www8.hp.com/h20195/v2/GetPDF.aspx/4AA7-1623ITIT.pdf" TargetMode="External"/><Relationship Id="rId5" Type="http://schemas.openxmlformats.org/officeDocument/2006/relationships/image" Target="../media/image20.png"/><Relationship Id="rId10" Type="http://schemas.openxmlformats.org/officeDocument/2006/relationships/image" Target="../media/image39.png"/><Relationship Id="rId4" Type="http://schemas.openxmlformats.org/officeDocument/2006/relationships/hyperlink" Target="https://www.pexels.com/photo/golf-golf-ball-golf-course-golf-field-424758/" TargetMode="External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jpe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hyperlink" Target="http://www8.hp.com/h20195/v2/GetPDF.aspx/4AA7-1623ITIT.pdf" TargetMode="External"/><Relationship Id="rId4" Type="http://schemas.openxmlformats.org/officeDocument/2006/relationships/image" Target="../media/image57.pn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1.wdp"/><Relationship Id="rId3" Type="http://schemas.openxmlformats.org/officeDocument/2006/relationships/hyperlink" Target="https://www.pexels.com/photo/bandwidth-close-up-computer-connection-1148820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7.jpe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microsoft.com/office/2007/relationships/hdphoto" Target="../media/hdphoto1.wdp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hyperlink" Target="https://www.pexels.com/photo/man-holding-mug-in-front-of-laptop-842548/" TargetMode="Externa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://www8.hp.com/h20195/v2/GetPDF.aspx/4AA7-1623ITIT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hyperlink" Target="http://www8.hp.com/h20195/v2/GetPDF.aspx/4AA7-1623ITIT.pdf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hyperlink" Target="http://www8.hp.com/h20195/v2/GetPDF.aspx/4AA7-1623ITIT.pdf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="" xmlns:a16="http://schemas.microsoft.com/office/drawing/2014/main" id="{EE6EAE5D-D554-4C29-BFCC-8FB07C1A4B42}"/>
              </a:ext>
            </a:extLst>
          </p:cNvPr>
          <p:cNvSpPr/>
          <p:nvPr/>
        </p:nvSpPr>
        <p:spPr>
          <a:xfrm>
            <a:off x="0" y="1605280"/>
            <a:ext cx="12192000" cy="39014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="" xmlns:a16="http://schemas.microsoft.com/office/drawing/2014/main" id="{A0E21B82-D5FE-4693-A1B5-F7CAB16976A4}"/>
              </a:ext>
            </a:extLst>
          </p:cNvPr>
          <p:cNvSpPr/>
          <p:nvPr/>
        </p:nvSpPr>
        <p:spPr>
          <a:xfrm>
            <a:off x="0" y="1605280"/>
            <a:ext cx="12192000" cy="21285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itardo 7">
            <a:extLst>
              <a:ext uri="{FF2B5EF4-FFF2-40B4-BE49-F238E27FC236}">
                <a16:creationId xmlns="" xmlns:a16="http://schemas.microsoft.com/office/drawing/2014/main" id="{B7123CEB-155E-4C7B-8A86-118048044F1A}"/>
              </a:ext>
            </a:extLst>
          </p:cNvPr>
          <p:cNvSpPr/>
          <p:nvPr/>
        </p:nvSpPr>
        <p:spPr>
          <a:xfrm rot="5400000">
            <a:off x="2645898" y="-1098227"/>
            <a:ext cx="2743201" cy="10033236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600" b="1" dirty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Proteggere la privacy "online"</a:t>
            </a:r>
          </a:p>
          <a:p>
            <a:pPr algn="ctr"/>
            <a:endParaRPr lang="it-IT" sz="3600" b="1" dirty="0" smtClean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  <a:p>
            <a:pPr algn="ctr"/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La sicurezza informatica in azienda</a:t>
            </a:r>
            <a:endParaRPr lang="it-IT" sz="36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="" xmlns:a16="http://schemas.microsoft.com/office/drawing/2014/main" id="{9AC420FA-A18E-4CB2-BAB3-A63E3EC1ED91}"/>
              </a:ext>
            </a:extLst>
          </p:cNvPr>
          <p:cNvCxnSpPr/>
          <p:nvPr/>
        </p:nvCxnSpPr>
        <p:spPr>
          <a:xfrm>
            <a:off x="0" y="3733800"/>
            <a:ext cx="77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="" xmlns:a16="http://schemas.microsoft.com/office/drawing/2014/main" id="{23974546-CBAC-4664-9B03-882C9DC135E3}"/>
              </a:ext>
            </a:extLst>
          </p:cNvPr>
          <p:cNvCxnSpPr>
            <a:cxnSpLocks/>
          </p:cNvCxnSpPr>
          <p:nvPr/>
        </p:nvCxnSpPr>
        <p:spPr>
          <a:xfrm>
            <a:off x="11559396" y="3733800"/>
            <a:ext cx="632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01774"/>
            <a:ext cx="4331898" cy="38172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7333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 miti sulla sicurezza IT: l’antivirus</a:t>
            </a:r>
          </a:p>
          <a:p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1265147" y="976946"/>
            <a:ext cx="9204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Alcune convinzioni sbagliate espongono le aziende agli attacchi hacker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Il mirino si visualizza con scritta e audio n1</a:t>
            </a:r>
          </a:p>
          <a:p>
            <a:endParaRPr lang="it-IT" sz="1400" dirty="0" smtClean="0"/>
          </a:p>
          <a:p>
            <a:endParaRPr lang="it-IT" sz="1400" dirty="0" smtClean="0"/>
          </a:p>
        </p:txBody>
      </p:sp>
      <p:sp>
        <p:nvSpPr>
          <p:cNvPr id="142" name="Rettangolo arrotondato 141"/>
          <p:cNvSpPr/>
          <p:nvPr/>
        </p:nvSpPr>
        <p:spPr>
          <a:xfrm>
            <a:off x="496957" y="869087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8154490" y="1633120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-1"/>
            <a:ext cx="564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9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17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52" y="1828801"/>
            <a:ext cx="4631635" cy="43135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1470977" y="1570383"/>
            <a:ext cx="4055165" cy="4989443"/>
          </a:xfrm>
          <a:prstGeom prst="roundRect">
            <a:avLst/>
          </a:prstGeom>
          <a:solidFill>
            <a:schemeClr val="tx1"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L’antivirus ricerca eventuali </a:t>
            </a:r>
            <a:r>
              <a:rPr lang="it-IT" dirty="0" err="1" smtClean="0">
                <a:solidFill>
                  <a:srgbClr val="C00000"/>
                </a:solidFill>
              </a:rPr>
              <a:t>malware</a:t>
            </a:r>
            <a:r>
              <a:rPr lang="it-IT" dirty="0" smtClean="0">
                <a:solidFill>
                  <a:srgbClr val="C00000"/>
                </a:solidFill>
              </a:rPr>
              <a:t> scaricati dai siti Web e dalle e-mail. </a:t>
            </a:r>
          </a:p>
          <a:p>
            <a:pPr lvl="0" algn="ctr"/>
            <a:endParaRPr lang="it-IT" dirty="0" smtClean="0">
              <a:solidFill>
                <a:srgbClr val="C00000"/>
              </a:solidFill>
            </a:endParaRPr>
          </a:p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Ma gli hacker hanno altri mezzi!</a:t>
            </a:r>
          </a:p>
          <a:p>
            <a:pPr lvl="0" algn="ctr"/>
            <a:endParaRPr lang="it-IT" dirty="0" smtClean="0">
              <a:solidFill>
                <a:srgbClr val="C00000"/>
              </a:solidFill>
            </a:endParaRPr>
          </a:p>
          <a:p>
            <a:pPr lvl="0" algn="ctr"/>
            <a:r>
              <a:rPr lang="it-IT" b="1" dirty="0" err="1" smtClean="0">
                <a:solidFill>
                  <a:srgbClr val="C00000"/>
                </a:solidFill>
              </a:rPr>
              <a:t>Distributed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Denial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of</a:t>
            </a:r>
            <a:r>
              <a:rPr lang="it-IT" b="1" dirty="0" smtClean="0">
                <a:solidFill>
                  <a:srgbClr val="C00000"/>
                </a:solidFill>
              </a:rPr>
              <a:t> Service</a:t>
            </a:r>
            <a:r>
              <a:rPr lang="it-IT" dirty="0" smtClean="0">
                <a:solidFill>
                  <a:srgbClr val="C00000"/>
                </a:solidFill>
              </a:rPr>
              <a:t>:</a:t>
            </a:r>
          </a:p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un sito è invaso da traffico spazzatura che rallenta o blocca l’antivirus stesso</a:t>
            </a:r>
          </a:p>
          <a:p>
            <a:pPr lvl="0" algn="ctr"/>
            <a:endParaRPr lang="it-IT" dirty="0" smtClean="0">
              <a:solidFill>
                <a:srgbClr val="C00000"/>
              </a:solidFill>
            </a:endParaRPr>
          </a:p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Attacchi con </a:t>
            </a:r>
            <a:r>
              <a:rPr lang="it-IT" b="1" dirty="0" smtClean="0">
                <a:solidFill>
                  <a:srgbClr val="C00000"/>
                </a:solidFill>
              </a:rPr>
              <a:t>inserimento di codici </a:t>
            </a:r>
            <a:r>
              <a:rPr lang="it-IT" dirty="0" smtClean="0">
                <a:solidFill>
                  <a:srgbClr val="C00000"/>
                </a:solidFill>
              </a:rPr>
              <a:t>per rubare informazioni o spiare da remoto</a:t>
            </a:r>
          </a:p>
        </p:txBody>
      </p:sp>
      <p:sp>
        <p:nvSpPr>
          <p:cNvPr id="18" name="Fumetto 2 17"/>
          <p:cNvSpPr/>
          <p:nvPr/>
        </p:nvSpPr>
        <p:spPr>
          <a:xfrm>
            <a:off x="5561643" y="1462031"/>
            <a:ext cx="2447765" cy="1698612"/>
          </a:xfrm>
          <a:prstGeom prst="wedgeRoundRectCallout">
            <a:avLst/>
          </a:prstGeom>
          <a:solidFill>
            <a:schemeClr val="accent6">
              <a:lumMod val="60000"/>
              <a:lumOff val="40000"/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Ci siamo dotati di un efficientissimo</a:t>
            </a:r>
          </a:p>
          <a:p>
            <a:pPr algn="ctr"/>
            <a:r>
              <a:rPr lang="it-IT" b="1" dirty="0" smtClean="0">
                <a:solidFill>
                  <a:srgbClr val="C00000"/>
                </a:solidFill>
              </a:rPr>
              <a:t>SW antivirus, dunque siamo protetti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5857461" y="3824322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633881" y="2620406"/>
            <a:ext cx="757595" cy="460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3 -6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8658074" y="4045015"/>
            <a:ext cx="644953" cy="3282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7865149" y="4028660"/>
            <a:ext cx="4055165" cy="2014330"/>
          </a:xfrm>
          <a:prstGeom prst="roundRect">
            <a:avLst/>
          </a:prstGeom>
          <a:solidFill>
            <a:schemeClr val="tx1"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Importante</a:t>
            </a:r>
          </a:p>
          <a:p>
            <a:pPr lvl="0" algn="ctr"/>
            <a:endParaRPr lang="it-IT" dirty="0" smtClean="0">
              <a:solidFill>
                <a:srgbClr val="C00000"/>
              </a:solidFill>
            </a:endParaRPr>
          </a:p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Caso di accesso di hacker da dispositivi rubati!</a:t>
            </a:r>
          </a:p>
        </p:txBody>
      </p:sp>
      <p:pic>
        <p:nvPicPr>
          <p:cNvPr id="21" name="Picture 8" descr="Immagine correlata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0354">
            <a:off x="7708984" y="3924498"/>
            <a:ext cx="987807" cy="1212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25"/>
          <p:cNvSpPr/>
          <p:nvPr/>
        </p:nvSpPr>
        <p:spPr>
          <a:xfrm>
            <a:off x="10533257" y="4429328"/>
            <a:ext cx="837110" cy="460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pic>
        <p:nvPicPr>
          <p:cNvPr id="27" name="Picture 4" descr="Risultati immagini per hacker icon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41" y="4887929"/>
            <a:ext cx="925833" cy="925833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isultati immagini per hacker icon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43" y="3867521"/>
            <a:ext cx="925833" cy="925833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isultati immagini per hacker icon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47" y="2986252"/>
            <a:ext cx="925833" cy="925833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ttangolo arrotondato 30"/>
          <p:cNvSpPr/>
          <p:nvPr/>
        </p:nvSpPr>
        <p:spPr>
          <a:xfrm>
            <a:off x="435099" y="3912494"/>
            <a:ext cx="618449" cy="500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6444712" y="66378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Fonte </a:t>
            </a:r>
            <a:r>
              <a:rPr lang="it-IT" sz="1200" i="1" dirty="0">
                <a:hlinkClick r:id="rId7"/>
              </a:rPr>
              <a:t>http://www8.hp.com/h20195/v2/GetPDF.aspx/4AA7-1623ITIT.pdf</a:t>
            </a:r>
            <a:endParaRPr lang="it-IT" sz="1200" i="1" dirty="0"/>
          </a:p>
        </p:txBody>
      </p:sp>
    </p:spTree>
    <p:extLst>
      <p:ext uri="{BB962C8B-B14F-4D97-AF65-F5344CB8AC3E}">
        <p14:creationId xmlns="" xmlns:p14="http://schemas.microsoft.com/office/powerpoint/2010/main" val="172347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 miti sulla sicurezza IT: scoprire l’attacco</a:t>
            </a:r>
          </a:p>
          <a:p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1265147" y="976946"/>
            <a:ext cx="9204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Alcune convinzioni sbagliate espongono le aziende agli attacchi hacker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Il mirino si visualizza con scritta e audio n1</a:t>
            </a:r>
          </a:p>
          <a:p>
            <a:endParaRPr lang="it-IT" sz="1400" dirty="0" smtClean="0"/>
          </a:p>
          <a:p>
            <a:r>
              <a:rPr lang="it-IT" sz="1400" dirty="0" smtClean="0"/>
              <a:t>Le </a:t>
            </a:r>
            <a:r>
              <a:rPr lang="it-IT" sz="1400" dirty="0" err="1" smtClean="0"/>
              <a:t>iconcine</a:t>
            </a:r>
            <a:r>
              <a:rPr lang="it-IT" sz="1400" dirty="0" smtClean="0"/>
              <a:t> andrebbero </a:t>
            </a:r>
            <a:r>
              <a:rPr lang="it-IT" sz="1400" dirty="0" err="1" smtClean="0"/>
              <a:t>ricoloratein</a:t>
            </a:r>
            <a:r>
              <a:rPr lang="it-IT" sz="1400" dirty="0" smtClean="0"/>
              <a:t> rosso </a:t>
            </a:r>
            <a:r>
              <a:rPr lang="it-IT" sz="1400" dirty="0" err="1" smtClean="0"/>
              <a:t>scuroinvece</a:t>
            </a:r>
            <a:r>
              <a:rPr lang="it-IT" sz="1400" dirty="0" smtClean="0"/>
              <a:t> che nero</a:t>
            </a:r>
          </a:p>
          <a:p>
            <a:endParaRPr lang="it-IT" sz="1400" dirty="0" smtClean="0"/>
          </a:p>
        </p:txBody>
      </p:sp>
      <p:sp>
        <p:nvSpPr>
          <p:cNvPr id="142" name="Rettangolo arrotondato 141"/>
          <p:cNvSpPr/>
          <p:nvPr/>
        </p:nvSpPr>
        <p:spPr>
          <a:xfrm>
            <a:off x="496957" y="869087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8154490" y="1633120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-1"/>
            <a:ext cx="564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17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64" y="1828801"/>
            <a:ext cx="4810539" cy="43135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1470977" y="1570383"/>
            <a:ext cx="4055165" cy="4989443"/>
          </a:xfrm>
          <a:prstGeom prst="roundRect">
            <a:avLst/>
          </a:prstGeom>
          <a:solidFill>
            <a:schemeClr val="tx1"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Invece, molti attacchi sono difficili da rilevare</a:t>
            </a:r>
          </a:p>
          <a:p>
            <a:pPr lvl="0" algn="ctr"/>
            <a:endParaRPr lang="it-IT" dirty="0" smtClean="0">
              <a:solidFill>
                <a:srgbClr val="C00000"/>
              </a:solidFill>
            </a:endParaRPr>
          </a:p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Vi sono </a:t>
            </a:r>
            <a:r>
              <a:rPr lang="it-IT" b="1" dirty="0" err="1" smtClean="0">
                <a:solidFill>
                  <a:srgbClr val="C00000"/>
                </a:solidFill>
              </a:rPr>
              <a:t>malware</a:t>
            </a:r>
            <a:r>
              <a:rPr lang="it-IT" dirty="0" smtClean="0">
                <a:solidFill>
                  <a:srgbClr val="C00000"/>
                </a:solidFill>
              </a:rPr>
              <a:t> che entrano nel sistema per spiarlo e inviare dati all’hacker:</a:t>
            </a:r>
          </a:p>
          <a:p>
            <a:pPr lvl="0" algn="ctr"/>
            <a:endParaRPr lang="it-IT" dirty="0" smtClean="0">
              <a:solidFill>
                <a:srgbClr val="C00000"/>
              </a:solidFill>
            </a:endParaRPr>
          </a:p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Sono le </a:t>
            </a:r>
            <a:r>
              <a:rPr lang="it-IT" dirty="0" err="1" smtClean="0">
                <a:solidFill>
                  <a:srgbClr val="C00000"/>
                </a:solidFill>
              </a:rPr>
              <a:t>Advanced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Persistent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Threats</a:t>
            </a:r>
            <a:endParaRPr lang="it-IT" dirty="0" smtClean="0">
              <a:solidFill>
                <a:srgbClr val="C00000"/>
              </a:solidFill>
            </a:endParaRPr>
          </a:p>
        </p:txBody>
      </p:sp>
      <p:sp>
        <p:nvSpPr>
          <p:cNvPr id="18" name="Fumetto 2 17"/>
          <p:cNvSpPr/>
          <p:nvPr/>
        </p:nvSpPr>
        <p:spPr>
          <a:xfrm>
            <a:off x="5561643" y="1462031"/>
            <a:ext cx="2447765" cy="1539585"/>
          </a:xfrm>
          <a:prstGeom prst="wedgeRoundRectCallout">
            <a:avLst/>
          </a:prstGeom>
          <a:solidFill>
            <a:schemeClr val="tx1"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Se c’è un intruso, ce ne accorgiamo subito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5857461" y="3824322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633881" y="2620406"/>
            <a:ext cx="757595" cy="460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3 -6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7226838" y="4462459"/>
            <a:ext cx="757595" cy="460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8009408" y="4131388"/>
            <a:ext cx="4055165" cy="2014330"/>
          </a:xfrm>
          <a:prstGeom prst="roundRect">
            <a:avLst/>
          </a:prstGeom>
          <a:solidFill>
            <a:schemeClr val="tx1"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Importante</a:t>
            </a:r>
          </a:p>
          <a:p>
            <a:pPr lvl="0" algn="ctr"/>
            <a:endParaRPr lang="it-IT" dirty="0" smtClean="0">
              <a:solidFill>
                <a:srgbClr val="C00000"/>
              </a:solidFill>
            </a:endParaRPr>
          </a:p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Monitorare i dati in uscita: incrementi sospetti possono segnalare un APT!</a:t>
            </a:r>
          </a:p>
        </p:txBody>
      </p:sp>
      <p:pic>
        <p:nvPicPr>
          <p:cNvPr id="27" name="Picture 4" descr="Immagine correlata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4034" flipH="1">
            <a:off x="4145834" y="5472218"/>
            <a:ext cx="1205665" cy="1230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magine correlata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9836" flipH="1">
            <a:off x="1614666" y="1708598"/>
            <a:ext cx="1205665" cy="1230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ttangolo arrotondato 34"/>
          <p:cNvSpPr/>
          <p:nvPr/>
        </p:nvSpPr>
        <p:spPr>
          <a:xfrm>
            <a:off x="2816088" y="1896130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3922644" y="5845277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0" name="Rettangolo 29"/>
          <p:cNvSpPr/>
          <p:nvPr/>
        </p:nvSpPr>
        <p:spPr>
          <a:xfrm>
            <a:off x="6292312" y="64854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Fonte </a:t>
            </a:r>
            <a:r>
              <a:rPr lang="it-IT" sz="1200" i="1" dirty="0">
                <a:hlinkClick r:id="rId6"/>
              </a:rPr>
              <a:t>http://www8.hp.com/h20195/v2/GetPDF.aspx/4AA7-1623ITIT.pdf</a:t>
            </a:r>
            <a:endParaRPr lang="it-IT" sz="1200" i="1" dirty="0"/>
          </a:p>
        </p:txBody>
      </p:sp>
      <p:pic>
        <p:nvPicPr>
          <p:cNvPr id="1026" name="Picture 2" descr="Risultati immagini per icona hack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817" y="3334590"/>
            <a:ext cx="1141673" cy="11416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2347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21937" y="3048000"/>
            <a:ext cx="6373717" cy="3810000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69332" y="443053"/>
            <a:ext cx="6532718" cy="32314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Fonti delle minacce informatiche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=""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endParaRPr lang="it-IT" b="1" dirty="0" smtClean="0"/>
          </a:p>
          <a:p>
            <a:r>
              <a:rPr lang="it-IT" b="1" dirty="0" smtClean="0">
                <a:hlinkClick r:id="rId4"/>
              </a:rPr>
              <a:t>https://www.pexels.com/photo/action-activity-boy-children-296301/</a:t>
            </a:r>
            <a:endParaRPr lang="it-IT" b="1" dirty="0" smtClean="0"/>
          </a:p>
          <a:p>
            <a:endParaRPr lang="it-IT" b="1" dirty="0" smtClean="0"/>
          </a:p>
          <a:p>
            <a:r>
              <a:rPr lang="it-IT" b="1" dirty="0" smtClean="0"/>
              <a:t>ricolorata</a:t>
            </a:r>
          </a:p>
          <a:p>
            <a:endParaRPr lang="it-IT" b="1" dirty="0"/>
          </a:p>
        </p:txBody>
      </p:sp>
      <p:sp>
        <p:nvSpPr>
          <p:cNvPr id="6" name="Documento 5"/>
          <p:cNvSpPr/>
          <p:nvPr/>
        </p:nvSpPr>
        <p:spPr>
          <a:xfrm>
            <a:off x="6332665" y="476251"/>
            <a:ext cx="5871832" cy="2266771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5" name="Diagramma 34"/>
          <p:cNvGraphicFramePr/>
          <p:nvPr>
            <p:extLst>
              <p:ext uri="{D42A27DB-BD31-4B8C-83A1-F6EECF244321}">
                <p14:modId xmlns="" xmlns:p14="http://schemas.microsoft.com/office/powerpoint/2010/main" val="3217071995"/>
              </p:ext>
            </p:extLst>
          </p:nvPr>
        </p:nvGraphicFramePr>
        <p:xfrm>
          <a:off x="6411366" y="3071668"/>
          <a:ext cx="5767294" cy="3728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AutoShape 8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AutoShape 10" descr="Immagine correlata"/>
          <p:cNvSpPr>
            <a:spLocks noChangeAspect="1" noChangeArrowheads="1"/>
          </p:cNvSpPr>
          <p:nvPr/>
        </p:nvSpPr>
        <p:spPr bwMode="auto">
          <a:xfrm>
            <a:off x="6619358" y="677139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3" name="Rettangolo arrotondato 42"/>
          <p:cNvSpPr/>
          <p:nvPr/>
        </p:nvSpPr>
        <p:spPr>
          <a:xfrm>
            <a:off x="10873409" y="496956"/>
            <a:ext cx="675862" cy="4174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-636104" y="1848678"/>
            <a:ext cx="815006" cy="4373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3 -4</a:t>
            </a:r>
            <a:endParaRPr lang="it-IT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1" y="914399"/>
            <a:ext cx="457200" cy="3379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910620" y="3637719"/>
            <a:ext cx="3042301" cy="284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ttangolo 61"/>
          <p:cNvSpPr/>
          <p:nvPr/>
        </p:nvSpPr>
        <p:spPr>
          <a:xfrm>
            <a:off x="10094990" y="4558761"/>
            <a:ext cx="2110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  <a:t>42%  </a:t>
            </a:r>
            <a:b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  <a:t> Errore umano/</a:t>
            </a:r>
            <a:b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  <a:t>dell’utente</a:t>
            </a:r>
          </a:p>
        </p:txBody>
      </p:sp>
      <p:sp>
        <p:nvSpPr>
          <p:cNvPr id="63" name="Rettangolo 62"/>
          <p:cNvSpPr/>
          <p:nvPr/>
        </p:nvSpPr>
        <p:spPr>
          <a:xfrm>
            <a:off x="6649428" y="5387018"/>
            <a:ext cx="26535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  <a:t>29%  </a:t>
            </a:r>
            <a:b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  <a:t>I dipendenti  usano dispositivi personali</a:t>
            </a:r>
          </a:p>
        </p:txBody>
      </p:sp>
      <p:sp>
        <p:nvSpPr>
          <p:cNvPr id="64" name="Rettangolo 63"/>
          <p:cNvSpPr/>
          <p:nvPr/>
        </p:nvSpPr>
        <p:spPr>
          <a:xfrm>
            <a:off x="6361046" y="3750398"/>
            <a:ext cx="2875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  <a:t>21%  </a:t>
            </a:r>
            <a:b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it-IT" dirty="0" smtClean="0">
                <a:solidFill>
                  <a:schemeClr val="accent1">
                    <a:lumMod val="75000"/>
                  </a:schemeClr>
                </a:solidFill>
              </a:rPr>
              <a:t>I  dipendenti usano reti domestiche/pubbliche</a:t>
            </a:r>
          </a:p>
        </p:txBody>
      </p:sp>
      <p:sp>
        <p:nvSpPr>
          <p:cNvPr id="65" name="CasellaDiTesto 64"/>
          <p:cNvSpPr txBox="1"/>
          <p:nvPr/>
        </p:nvSpPr>
        <p:spPr>
          <a:xfrm>
            <a:off x="0" y="617806"/>
            <a:ext cx="6212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</a:rPr>
              <a:t>Causa principale: comportamenti poco attenti dei dipendenti </a:t>
            </a:r>
            <a:r>
              <a:rPr lang="it-IT" sz="1600" b="1" dirty="0" smtClean="0">
                <a:solidFill>
                  <a:schemeClr val="tx2">
                    <a:lumMod val="75000"/>
                  </a:schemeClr>
                </a:solidFill>
              </a:rPr>
              <a:t> (punteggio 1,67)</a:t>
            </a:r>
          </a:p>
        </p:txBody>
      </p:sp>
      <p:sp>
        <p:nvSpPr>
          <p:cNvPr id="67" name="Rettangolo 66"/>
          <p:cNvSpPr/>
          <p:nvPr/>
        </p:nvSpPr>
        <p:spPr>
          <a:xfrm>
            <a:off x="24155" y="1546437"/>
            <a:ext cx="61505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Azioni di dipendenti malintenzionati e attacchi hacker seguono a una certa distanza</a:t>
            </a:r>
          </a:p>
          <a:p>
            <a:endParaRPr lang="it-IT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La causa multipla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esterna-interna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 è la meno probabile</a:t>
            </a:r>
          </a:p>
          <a:p>
            <a:endParaRPr lang="it-IT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</a:rPr>
              <a:t>(Cfr. Ricerca </a:t>
            </a:r>
            <a:r>
              <a:rPr lang="it-IT" sz="1200" b="1" dirty="0" err="1" smtClean="0">
                <a:solidFill>
                  <a:schemeClr val="tx2">
                    <a:lumMod val="75000"/>
                  </a:schemeClr>
                </a:solidFill>
              </a:rPr>
              <a:t>KilpatrickTownsed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it-IT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8" name="Rettangolo 67"/>
          <p:cNvSpPr/>
          <p:nvPr/>
        </p:nvSpPr>
        <p:spPr>
          <a:xfrm>
            <a:off x="6484002" y="564272"/>
            <a:ext cx="56946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Le </a:t>
            </a:r>
            <a:r>
              <a:rPr lang="it-IT" b="1" dirty="0" smtClean="0">
                <a:solidFill>
                  <a:schemeClr val="bg1"/>
                </a:solidFill>
              </a:rPr>
              <a:t>minacce esterne </a:t>
            </a:r>
            <a:r>
              <a:rPr lang="it-IT" dirty="0" smtClean="0">
                <a:solidFill>
                  <a:schemeClr val="bg1"/>
                </a:solidFill>
              </a:rPr>
              <a:t>sono distribuite equamente:</a:t>
            </a:r>
          </a:p>
          <a:p>
            <a:endParaRPr lang="it-IT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 virus,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phishing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malware</a:t>
            </a:r>
            <a:r>
              <a:rPr lang="it-IT" dirty="0" smtClean="0">
                <a:solidFill>
                  <a:schemeClr val="bg1"/>
                </a:solidFill>
              </a:rPr>
              <a:t> (38%)</a:t>
            </a:r>
          </a:p>
          <a:p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(</a:t>
            </a:r>
            <a:r>
              <a:rPr lang="it-IT" sz="1200" dirty="0">
                <a:solidFill>
                  <a:schemeClr val="bg1"/>
                </a:solidFill>
              </a:rPr>
              <a:t>C</a:t>
            </a:r>
            <a:r>
              <a:rPr lang="it-IT" sz="1200" dirty="0" smtClean="0">
                <a:solidFill>
                  <a:schemeClr val="bg1"/>
                </a:solidFill>
              </a:rPr>
              <a:t>fr. Ricerca </a:t>
            </a:r>
            <a:r>
              <a:rPr lang="it-IT" sz="1200" dirty="0" err="1" smtClean="0">
                <a:solidFill>
                  <a:schemeClr val="bg1"/>
                </a:solidFill>
              </a:rPr>
              <a:t>Ponemon</a:t>
            </a:r>
            <a:r>
              <a:rPr lang="it-IT" sz="1200" dirty="0" smtClean="0">
                <a:solidFill>
                  <a:schemeClr val="bg1"/>
                </a:solidFill>
              </a:rPr>
              <a:t> </a:t>
            </a:r>
            <a:r>
              <a:rPr lang="it-IT" sz="1200" dirty="0" err="1" smtClean="0">
                <a:solidFill>
                  <a:schemeClr val="bg1"/>
                </a:solidFill>
              </a:rPr>
              <a:t>Institute</a:t>
            </a:r>
            <a:r>
              <a:rPr lang="it-IT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9" name="Rettangolo arrotondato 68"/>
          <p:cNvSpPr/>
          <p:nvPr/>
        </p:nvSpPr>
        <p:spPr>
          <a:xfrm>
            <a:off x="10528852" y="5678555"/>
            <a:ext cx="1020417" cy="4638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8-10</a:t>
            </a:r>
            <a:endParaRPr lang="it-IT" dirty="0"/>
          </a:p>
        </p:txBody>
      </p:sp>
      <p:pic>
        <p:nvPicPr>
          <p:cNvPr id="28" name="Picture 8" descr="Immagine correlata"/>
          <p:cNvPicPr>
            <a:picLocks noChangeAspect="1" noChangeArrowheads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5578">
            <a:off x="10243420" y="1279704"/>
            <a:ext cx="1157859" cy="10034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tangolo arrotondato 29"/>
          <p:cNvSpPr/>
          <p:nvPr/>
        </p:nvSpPr>
        <p:spPr>
          <a:xfrm>
            <a:off x="4644888" y="3909391"/>
            <a:ext cx="457200" cy="3379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10707757" y="1464364"/>
            <a:ext cx="543339" cy="364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7818783" y="1477616"/>
            <a:ext cx="296517" cy="2749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6720270" y="2697385"/>
            <a:ext cx="5219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</a:rPr>
              <a:t>Le </a:t>
            </a:r>
            <a:r>
              <a:rPr lang="it-IT" sz="2400" b="1" dirty="0" smtClean="0">
                <a:solidFill>
                  <a:schemeClr val="tx2">
                    <a:lumMod val="75000"/>
                  </a:schemeClr>
                </a:solidFill>
              </a:rPr>
              <a:t>minacce interne</a:t>
            </a:r>
            <a:br>
              <a:rPr lang="it-IT" sz="2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it-IT" sz="1600" b="1" dirty="0" smtClean="0">
                <a:solidFill>
                  <a:schemeClr val="tx2">
                    <a:lumMod val="75000"/>
                  </a:schemeClr>
                </a:solidFill>
              </a:rPr>
              <a:t>cfr. Ricerca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</a:rPr>
              <a:t>Ponemon</a:t>
            </a:r>
            <a:r>
              <a:rPr lang="it-IT" sz="1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</a:rPr>
              <a:t>Institute</a:t>
            </a:r>
            <a:r>
              <a:rPr lang="it-IT" sz="16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algn="ctr"/>
            <a:endParaRPr lang="it-IT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Rettangolo arrotondato 35"/>
          <p:cNvSpPr/>
          <p:nvPr/>
        </p:nvSpPr>
        <p:spPr>
          <a:xfrm>
            <a:off x="9329531" y="3062079"/>
            <a:ext cx="543339" cy="364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7" name="Rettangolo arrotondato 36"/>
          <p:cNvSpPr/>
          <p:nvPr/>
        </p:nvSpPr>
        <p:spPr>
          <a:xfrm>
            <a:off x="9899374" y="3975651"/>
            <a:ext cx="543339" cy="364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6447183" y="2734916"/>
            <a:ext cx="296517" cy="2749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190500" y="3371850"/>
            <a:ext cx="381000" cy="2277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pic>
        <p:nvPicPr>
          <p:cNvPr id="42" name="Immagine 41">
            <a:extLst>
              <a:ext uri="{FF2B5EF4-FFF2-40B4-BE49-F238E27FC236}">
                <a16:creationId xmlns=""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95" y="1984932"/>
            <a:ext cx="758090" cy="758090"/>
          </a:xfrm>
          <a:prstGeom prst="rect">
            <a:avLst/>
          </a:prstGeom>
          <a:ln>
            <a:solidFill>
              <a:srgbClr val="B01513"/>
            </a:solidFill>
          </a:ln>
        </p:spPr>
      </p:pic>
      <p:sp>
        <p:nvSpPr>
          <p:cNvPr id="44" name="CasellaDiTesto 43">
            <a:extLst>
              <a:ext uri="{FF2B5EF4-FFF2-40B4-BE49-F238E27FC236}">
                <a16:creationId xmlns="" xmlns:a16="http://schemas.microsoft.com/office/drawing/2014/main" id="{AF1E612F-E871-41C3-93FC-8FB6829603D9}"/>
              </a:ext>
            </a:extLst>
          </p:cNvPr>
          <p:cNvSpPr txBox="1"/>
          <p:nvPr/>
        </p:nvSpPr>
        <p:spPr>
          <a:xfrm>
            <a:off x="2752400" y="6577423"/>
            <a:ext cx="3532285" cy="280577"/>
          </a:xfrm>
          <a:prstGeom prst="rect">
            <a:avLst/>
          </a:prstGeom>
          <a:ln>
            <a:solidFill>
              <a:srgbClr val="B0151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 clic sull'info point per approfondire l’argomento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6292312" y="64854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Fonte </a:t>
            </a:r>
            <a:r>
              <a:rPr lang="it-IT" sz="1200" i="1" dirty="0">
                <a:hlinkClick r:id="rId13"/>
              </a:rPr>
              <a:t>http://www8.hp.com/h20195/v2/GetPDF.aspx/4AA7-1623ITIT.pdf</a:t>
            </a:r>
            <a:endParaRPr lang="it-IT" sz="1200" i="1" dirty="0"/>
          </a:p>
        </p:txBody>
      </p:sp>
    </p:spTree>
    <p:extLst>
      <p:ext uri="{BB962C8B-B14F-4D97-AF65-F5344CB8AC3E}">
        <p14:creationId xmlns="" xmlns:p14="http://schemas.microsoft.com/office/powerpoint/2010/main" val="47189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8575" y="431707"/>
            <a:ext cx="6463425" cy="64262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Bersagli degli hacker: DB clienti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=""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=""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83316"/>
            <a:ext cx="6369170" cy="3035136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2" y="2146851"/>
            <a:ext cx="6369169" cy="4711147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/>
            <a:endParaRPr lang="it-IT" dirty="0" smtClean="0"/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https://pixabay.com/it/hacking-cyber-blackandwhite-2903156/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-371076" y="526285"/>
            <a:ext cx="681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Più dispositivi connessi</a:t>
            </a: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9" name="Rettangolo arrotondato 28"/>
          <p:cNvSpPr/>
          <p:nvPr/>
        </p:nvSpPr>
        <p:spPr>
          <a:xfrm>
            <a:off x="8443263" y="2130542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0" y="807445"/>
            <a:ext cx="550350" cy="504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-4" y="3448312"/>
            <a:ext cx="793391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4-6</a:t>
            </a: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527694" y="6048092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fonte </a:t>
            </a:r>
            <a:r>
              <a:rPr lang="it-IT" sz="1200" i="1" dirty="0" smtClean="0">
                <a:hlinkClick r:id="rId4"/>
              </a:rPr>
              <a:t>http://www.hp.com</a:t>
            </a:r>
            <a:r>
              <a:rPr lang="it-IT" sz="1200" i="1" dirty="0" smtClean="0"/>
              <a:t>,  pdf “La sicurezza informatica in azienda”</a:t>
            </a:r>
            <a:endParaRPr lang="it-IT" sz="1200" i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-59634" y="1990633"/>
            <a:ext cx="6592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Più punti d’accesso ai dati!</a:t>
            </a:r>
          </a:p>
        </p:txBody>
      </p:sp>
      <p:sp>
        <p:nvSpPr>
          <p:cNvPr id="23" name="Freccia in giù 22"/>
          <p:cNvSpPr/>
          <p:nvPr/>
        </p:nvSpPr>
        <p:spPr>
          <a:xfrm>
            <a:off x="2842593" y="1351729"/>
            <a:ext cx="636104" cy="55659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2239617" y="1377287"/>
            <a:ext cx="463826" cy="37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8" name="Rettangolo 27"/>
          <p:cNvSpPr/>
          <p:nvPr/>
        </p:nvSpPr>
        <p:spPr>
          <a:xfrm rot="1200000">
            <a:off x="4478911" y="4909719"/>
            <a:ext cx="7221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!</a:t>
            </a:r>
            <a:endParaRPr lang="it-IT" sz="80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Documento 30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0" y="4797652"/>
            <a:ext cx="6369169" cy="2060348"/>
          </a:xfrm>
          <a:prstGeom prst="flowChartDocumen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/>
            <a:endParaRPr lang="it-IT" dirty="0"/>
          </a:p>
        </p:txBody>
      </p:sp>
      <p:pic>
        <p:nvPicPr>
          <p:cNvPr id="26" name="Immagine 25">
            <a:extLst>
              <a:ext uri="{FF2B5EF4-FFF2-40B4-BE49-F238E27FC236}">
                <a16:creationId xmlns="" xmlns:a16="http://schemas.microsoft.com/office/drawing/2014/main" id="{4B4CEECB-0052-4430-882F-2C49A24EFF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0988">
            <a:off x="5453196" y="3256015"/>
            <a:ext cx="895012" cy="604157"/>
          </a:xfrm>
          <a:prstGeom prst="rect">
            <a:avLst/>
          </a:prstGeom>
        </p:spPr>
      </p:pic>
      <p:sp>
        <p:nvSpPr>
          <p:cNvPr id="36" name="Rettangolo 35"/>
          <p:cNvSpPr/>
          <p:nvPr/>
        </p:nvSpPr>
        <p:spPr>
          <a:xfrm>
            <a:off x="795125" y="3008267"/>
            <a:ext cx="52195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Gli hacker puntano soprattutto ai dati che consentono 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</a:rPr>
              <a:t>furti di identità:</a:t>
            </a:r>
          </a:p>
          <a:p>
            <a:endParaRPr lang="it-IT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Finanziari, anagrafici, di contatto</a:t>
            </a:r>
          </a:p>
          <a:p>
            <a:endParaRPr lang="it-IT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Li ottengono tramite virus,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worms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trojan</a:t>
            </a:r>
            <a:endParaRPr lang="it-IT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it-IT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36085" y="5560868"/>
            <a:ext cx="5219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/>
              <a:t>Dotarsi di SW per la sicurezza aziendale, curandone il continuo aggiornamento</a:t>
            </a:r>
          </a:p>
        </p:txBody>
      </p:sp>
      <p:sp>
        <p:nvSpPr>
          <p:cNvPr id="34" name="Rettangolo arrotondato 33"/>
          <p:cNvSpPr/>
          <p:nvPr/>
        </p:nvSpPr>
        <p:spPr>
          <a:xfrm>
            <a:off x="0" y="5489147"/>
            <a:ext cx="516835" cy="4544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9" name="Rettangolo 38"/>
          <p:cNvSpPr/>
          <p:nvPr/>
        </p:nvSpPr>
        <p:spPr>
          <a:xfrm>
            <a:off x="396691" y="6546340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>
                <a:solidFill>
                  <a:srgbClr val="B01513"/>
                </a:solidFill>
              </a:rPr>
              <a:t>fonte </a:t>
            </a:r>
            <a:r>
              <a:rPr lang="it-IT" sz="1200" i="1" dirty="0" smtClean="0">
                <a:solidFill>
                  <a:srgbClr val="B01513"/>
                </a:solidFill>
                <a:hlinkClick r:id="rId4"/>
              </a:rPr>
              <a:t>http://www.hp.com</a:t>
            </a:r>
            <a:r>
              <a:rPr lang="it-IT" sz="1200" i="1" dirty="0" smtClean="0">
                <a:solidFill>
                  <a:srgbClr val="B01513"/>
                </a:solidFill>
              </a:rPr>
              <a:t>,  pdf “La sicurezza informatica in azienda”</a:t>
            </a:r>
            <a:endParaRPr lang="it-IT" sz="1200" i="1" dirty="0">
              <a:solidFill>
                <a:srgbClr val="B01513"/>
              </a:solidFill>
            </a:endParaRPr>
          </a:p>
        </p:txBody>
      </p:sp>
      <p:pic>
        <p:nvPicPr>
          <p:cNvPr id="35" name="Immagine 34">
            <a:extLst>
              <a:ext uri="{FF2B5EF4-FFF2-40B4-BE49-F238E27FC236}">
                <a16:creationId xmlns="" xmlns:a16="http://schemas.microsoft.com/office/drawing/2014/main" id="{F95B7044-0DFB-45EA-8DB9-9734D840A6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715">
            <a:off x="5663241" y="5010171"/>
            <a:ext cx="566109" cy="593302"/>
          </a:xfrm>
          <a:prstGeom prst="rect">
            <a:avLst/>
          </a:prstGeom>
        </p:spPr>
      </p:pic>
      <p:sp>
        <p:nvSpPr>
          <p:cNvPr id="42" name="Rettangolo arrotondato 41"/>
          <p:cNvSpPr/>
          <p:nvPr/>
        </p:nvSpPr>
        <p:spPr>
          <a:xfrm>
            <a:off x="5086351" y="5031947"/>
            <a:ext cx="342900" cy="2639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0" name="Rettangolo 29"/>
          <p:cNvSpPr/>
          <p:nvPr/>
        </p:nvSpPr>
        <p:spPr>
          <a:xfrm>
            <a:off x="6292312" y="64854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Fonte </a:t>
            </a:r>
            <a:r>
              <a:rPr lang="it-IT" sz="1200" i="1" dirty="0">
                <a:hlinkClick r:id="rId8"/>
              </a:rPr>
              <a:t>http://www8.hp.com/h20195/v2/GetPDF.aspx/4AA7-1623ITIT.pdf</a:t>
            </a:r>
            <a:endParaRPr lang="it-IT" sz="1200" i="1" dirty="0"/>
          </a:p>
        </p:txBody>
      </p:sp>
    </p:spTree>
    <p:extLst>
      <p:ext uri="{BB962C8B-B14F-4D97-AF65-F5344CB8AC3E}">
        <p14:creationId xmlns="" xmlns:p14="http://schemas.microsoft.com/office/powerpoint/2010/main" val="239183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10800000">
            <a:off x="-3785" y="3311011"/>
            <a:ext cx="6271234" cy="3538020"/>
          </a:xfrm>
          <a:prstGeom prst="flowChartDocumen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rot="5400000">
            <a:off x="6878572" y="-153527"/>
            <a:ext cx="4702305" cy="59245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71" name="Segnaposto testo 7">
            <a:extLst>
              <a:ext uri="{FF2B5EF4-FFF2-40B4-BE49-F238E27FC236}">
                <a16:creationId xmlns=""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02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4" name="Documento 23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6305995" y="2819220"/>
            <a:ext cx="5884349" cy="4038778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Bersagli degli hacker: il 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cloud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4000499" y="-1"/>
            <a:ext cx="378261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/>
              <a:t>https://pixabay.com/it/mare-nube-di-cumulo-barca-nuvole-84629/</a:t>
            </a:r>
          </a:p>
          <a:p>
            <a:endParaRPr lang="it-IT" sz="1400" dirty="0" smtClean="0"/>
          </a:p>
          <a:p>
            <a:r>
              <a:rPr lang="it-IT" sz="1400" dirty="0" smtClean="0"/>
              <a:t>https://pixabay.com/it/geroglifici-faraoni-egitto-luxor-429863/</a:t>
            </a:r>
            <a:endParaRPr lang="it-IT" sz="1400" dirty="0"/>
          </a:p>
        </p:txBody>
      </p:sp>
      <p:sp>
        <p:nvSpPr>
          <p:cNvPr id="12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4" descr="Immagine correl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0" y="676221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6039873" y="3399182"/>
            <a:ext cx="579590" cy="4571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4-5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0" y="1663509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5453269" y="2273108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-371076" y="526285"/>
            <a:ext cx="681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Affidabilità del </a:t>
            </a:r>
            <a:r>
              <a:rPr lang="it-IT" sz="2800" b="1" dirty="0" err="1" smtClean="0">
                <a:solidFill>
                  <a:schemeClr val="tx2">
                    <a:lumMod val="75000"/>
                  </a:schemeClr>
                </a:solidFill>
              </a:rPr>
              <a:t>cloud</a:t>
            </a:r>
            <a:endParaRPr lang="it-IT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ttangolo 51"/>
          <p:cNvSpPr/>
          <p:nvPr/>
        </p:nvSpPr>
        <p:spPr>
          <a:xfrm>
            <a:off x="675855" y="1219251"/>
            <a:ext cx="52195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Serie violazioni del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cloud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 sono causate in genere da permessi di accesso/password insufficienti</a:t>
            </a:r>
            <a:endParaRPr lang="it-IT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it-IT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it-IT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Rettangolo 52"/>
          <p:cNvSpPr/>
          <p:nvPr/>
        </p:nvSpPr>
        <p:spPr>
          <a:xfrm>
            <a:off x="6371824" y="64854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fonte </a:t>
            </a:r>
            <a:r>
              <a:rPr lang="it-IT" sz="1200" i="1" dirty="0" smtClean="0">
                <a:hlinkClick r:id="rId5"/>
              </a:rPr>
              <a:t>http://www.hp.com</a:t>
            </a:r>
            <a:r>
              <a:rPr lang="it-IT" sz="1200" i="1" dirty="0" smtClean="0"/>
              <a:t>,  pdf “La sicurezza informatica in azienda”</a:t>
            </a:r>
            <a:endParaRPr lang="it-IT" sz="1200" i="1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6678230" y="3295649"/>
            <a:ext cx="4055239" cy="2425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it-IT" b="1" dirty="0" err="1" smtClean="0"/>
              <a:t>Critptare</a:t>
            </a:r>
            <a:r>
              <a:rPr lang="it-IT" dirty="0" smtClean="0"/>
              <a:t> le informazioni più importanti </a:t>
            </a:r>
            <a:br>
              <a:rPr lang="it-IT" dirty="0" smtClean="0"/>
            </a:br>
            <a:endParaRPr lang="it-IT" dirty="0" smtClean="0"/>
          </a:p>
          <a:p>
            <a:pPr lvl="0"/>
            <a:r>
              <a:rPr lang="it-IT" dirty="0" smtClean="0">
                <a:sym typeface="Wingdings" pitchFamily="2" charset="2"/>
              </a:rPr>
              <a:t></a:t>
            </a:r>
            <a:r>
              <a:rPr lang="it-IT" dirty="0" err="1" smtClean="0"/>
              <a:t>Smartcrypt</a:t>
            </a:r>
            <a:r>
              <a:rPr lang="it-IT" dirty="0" smtClean="0"/>
              <a:t> (PKWARE), complessità della criptografia basata sulle politiche di accesso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0" y="2507461"/>
            <a:ext cx="6321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Necessaria </a:t>
            </a:r>
            <a:r>
              <a:rPr lang="it-IT" sz="2800" b="1" dirty="0" err="1" smtClean="0">
                <a:solidFill>
                  <a:schemeClr val="tx2">
                    <a:lumMod val="75000"/>
                  </a:schemeClr>
                </a:solidFill>
              </a:rPr>
              <a:t>governance</a:t>
            </a:r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 per la sicurezza interna</a:t>
            </a:r>
            <a:endParaRPr lang="it-IT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8136761" y="5161727"/>
            <a:ext cx="4055239" cy="1199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it-IT" b="1" dirty="0" smtClean="0"/>
              <a:t>PW efficaci </a:t>
            </a:r>
            <a:r>
              <a:rPr lang="it-IT" dirty="0" smtClean="0"/>
              <a:t>per accesso al </a:t>
            </a:r>
            <a:r>
              <a:rPr lang="it-IT" dirty="0" err="1" smtClean="0"/>
              <a:t>cloud</a:t>
            </a:r>
            <a:r>
              <a:rPr lang="it-IT" dirty="0" smtClean="0"/>
              <a:t>, con autenticazione a 2 fattori per la modifica dati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7553739" y="5844569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pic>
        <p:nvPicPr>
          <p:cNvPr id="32" name="Immagine 31">
            <a:extLst>
              <a:ext uri="{FF2B5EF4-FFF2-40B4-BE49-F238E27FC236}">
                <a16:creationId xmlns="" xmlns:a16="http://schemas.microsoft.com/office/drawing/2014/main" id="{F95B7044-0DFB-45EA-8DB9-9734D840A67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3313">
            <a:off x="10063791" y="3619521"/>
            <a:ext cx="566109" cy="593302"/>
          </a:xfrm>
          <a:prstGeom prst="rect">
            <a:avLst/>
          </a:prstGeom>
        </p:spPr>
      </p:pic>
      <p:sp>
        <p:nvSpPr>
          <p:cNvPr id="34" name="Rettangolo arrotondato 33"/>
          <p:cNvSpPr/>
          <p:nvPr/>
        </p:nvSpPr>
        <p:spPr>
          <a:xfrm>
            <a:off x="10520569" y="3397059"/>
            <a:ext cx="356981" cy="3938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6292312" y="64854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Fonte </a:t>
            </a:r>
            <a:r>
              <a:rPr lang="it-IT" sz="1200" i="1" dirty="0">
                <a:hlinkClick r:id="rId7"/>
              </a:rPr>
              <a:t>http://www8.hp.com/h20195/v2/GetPDF.aspx/4AA7-1623ITIT.pdf</a:t>
            </a:r>
            <a:endParaRPr lang="it-IT" sz="1200" i="1" dirty="0"/>
          </a:p>
        </p:txBody>
      </p:sp>
    </p:spTree>
    <p:extLst>
      <p:ext uri="{BB962C8B-B14F-4D97-AF65-F5344CB8AC3E}">
        <p14:creationId xmlns="" xmlns:p14="http://schemas.microsoft.com/office/powerpoint/2010/main" val="60391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937" y="3063009"/>
            <a:ext cx="6373717" cy="3661497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69332" y="443053"/>
            <a:ext cx="6532718" cy="32314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Bersagli degli hacker: dispositivi dei dipendenti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=""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b="1" dirty="0" smtClean="0"/>
              <a:t>https://pixabay.com/it/borsa-pelletteria-borsetta-taccuino-1565402/</a:t>
            </a:r>
          </a:p>
          <a:p>
            <a:endParaRPr lang="it-IT" b="1" dirty="0"/>
          </a:p>
        </p:txBody>
      </p:sp>
      <p:sp>
        <p:nvSpPr>
          <p:cNvPr id="6" name="Documento 5"/>
          <p:cNvSpPr/>
          <p:nvPr/>
        </p:nvSpPr>
        <p:spPr>
          <a:xfrm>
            <a:off x="6332665" y="476251"/>
            <a:ext cx="5871832" cy="2763086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5" name="Diagramma 34"/>
          <p:cNvGraphicFramePr/>
          <p:nvPr>
            <p:extLst>
              <p:ext uri="{D42A27DB-BD31-4B8C-83A1-F6EECF244321}">
                <p14:modId xmlns="" xmlns:p14="http://schemas.microsoft.com/office/powerpoint/2010/main" val="3217071995"/>
              </p:ext>
            </p:extLst>
          </p:nvPr>
        </p:nvGraphicFramePr>
        <p:xfrm>
          <a:off x="6411366" y="3071668"/>
          <a:ext cx="5767294" cy="3728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AutoShape 8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AutoShape 10" descr="Immagine correlata"/>
          <p:cNvSpPr>
            <a:spLocks noChangeAspect="1" noChangeArrowheads="1"/>
          </p:cNvSpPr>
          <p:nvPr/>
        </p:nvSpPr>
        <p:spPr bwMode="auto">
          <a:xfrm>
            <a:off x="6619358" y="677139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3" name="Rettangolo arrotondato 42"/>
          <p:cNvSpPr/>
          <p:nvPr/>
        </p:nvSpPr>
        <p:spPr>
          <a:xfrm>
            <a:off x="10217427" y="3419060"/>
            <a:ext cx="596347" cy="3180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1" y="914399"/>
            <a:ext cx="457200" cy="3379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4644888" y="3909391"/>
            <a:ext cx="457200" cy="3379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8" name="Documento 37">
            <a:extLst>
              <a:ext uri="{FF2B5EF4-FFF2-40B4-BE49-F238E27FC236}">
                <a16:creationId xmlns=""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83316"/>
            <a:ext cx="5784574" cy="2697206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0" y="526285"/>
            <a:ext cx="5864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Molti usano dispositivi propri anche per lavoro…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" y="2129779"/>
            <a:ext cx="580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Si tratta di strumenti esposti a </a:t>
            </a:r>
            <a:b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rischi! </a:t>
            </a:r>
          </a:p>
        </p:txBody>
      </p:sp>
      <p:sp>
        <p:nvSpPr>
          <p:cNvPr id="44" name="Freccia in giù 43"/>
          <p:cNvSpPr/>
          <p:nvPr/>
        </p:nvSpPr>
        <p:spPr>
          <a:xfrm>
            <a:off x="2623935" y="1570385"/>
            <a:ext cx="636104" cy="4373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/>
          <p:cNvSpPr/>
          <p:nvPr/>
        </p:nvSpPr>
        <p:spPr>
          <a:xfrm>
            <a:off x="6698955" y="861425"/>
            <a:ext cx="52195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20% delle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Android</a:t>
            </a:r>
            <a:r>
              <a:rPr lang="it-IT" dirty="0" smtClean="0"/>
              <a:t> contiene </a:t>
            </a:r>
            <a:r>
              <a:rPr lang="it-IT" dirty="0" err="1" smtClean="0"/>
              <a:t>malware</a:t>
            </a:r>
            <a:r>
              <a:rPr lang="it-IT" dirty="0" smtClean="0"/>
              <a:t> che si trasmette a file e sistemi aziendali</a:t>
            </a:r>
          </a:p>
          <a:p>
            <a:endParaRPr lang="it-IT" dirty="0" smtClean="0"/>
          </a:p>
          <a:p>
            <a:r>
              <a:rPr lang="it-IT" dirty="0" smtClean="0"/>
              <a:t>In caso di furto/smarrimento, il dispositivo può essere usato per azioni fraudolente o criminali</a:t>
            </a:r>
          </a:p>
        </p:txBody>
      </p:sp>
      <p:sp>
        <p:nvSpPr>
          <p:cNvPr id="46" name="Goccia 45">
            <a:extLst>
              <a:ext uri="{FF2B5EF4-FFF2-40B4-BE49-F238E27FC236}">
                <a16:creationId xmlns=""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577142" y="1009534"/>
            <a:ext cx="126000" cy="129600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Goccia 46">
            <a:extLst>
              <a:ext uri="{FF2B5EF4-FFF2-40B4-BE49-F238E27FC236}">
                <a16:creationId xmlns=""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574431" y="1846782"/>
            <a:ext cx="126000" cy="129600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arrotondato 49"/>
          <p:cNvSpPr/>
          <p:nvPr/>
        </p:nvSpPr>
        <p:spPr>
          <a:xfrm>
            <a:off x="6818261" y="3419060"/>
            <a:ext cx="3458800" cy="1272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 smtClean="0"/>
              <a:t>Installare uno strumento di rilevazione di </a:t>
            </a:r>
            <a:r>
              <a:rPr lang="it-IT" dirty="0" err="1" smtClean="0"/>
              <a:t>app</a:t>
            </a:r>
            <a:r>
              <a:rPr lang="it-IT" dirty="0" smtClean="0"/>
              <a:t> e codici pericolosi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8262749" y="4796459"/>
            <a:ext cx="3458800" cy="1272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 smtClean="0"/>
              <a:t>Attivare la cancellazione dei dati  in remoto e la crittografia</a:t>
            </a:r>
            <a:endParaRPr lang="it-IT" dirty="0"/>
          </a:p>
        </p:txBody>
      </p:sp>
      <p:sp>
        <p:nvSpPr>
          <p:cNvPr id="52" name="Rettangolo arrotondato 51"/>
          <p:cNvSpPr/>
          <p:nvPr/>
        </p:nvSpPr>
        <p:spPr>
          <a:xfrm>
            <a:off x="0" y="868017"/>
            <a:ext cx="516835" cy="4240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53" name="Rettangolo arrotondato 52"/>
          <p:cNvSpPr/>
          <p:nvPr/>
        </p:nvSpPr>
        <p:spPr>
          <a:xfrm>
            <a:off x="1762539" y="1596887"/>
            <a:ext cx="516835" cy="4240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5705061" y="1411357"/>
            <a:ext cx="815006" cy="4373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3 -4</a:t>
            </a:r>
            <a:endParaRPr lang="it-IT" dirty="0"/>
          </a:p>
        </p:txBody>
      </p:sp>
      <p:sp>
        <p:nvSpPr>
          <p:cNvPr id="55" name="Rettangolo arrotondato 54"/>
          <p:cNvSpPr/>
          <p:nvPr/>
        </p:nvSpPr>
        <p:spPr>
          <a:xfrm>
            <a:off x="10962033" y="4504908"/>
            <a:ext cx="523460" cy="3710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pic>
        <p:nvPicPr>
          <p:cNvPr id="31" name="Immagine 30">
            <a:extLst>
              <a:ext uri="{FF2B5EF4-FFF2-40B4-BE49-F238E27FC236}">
                <a16:creationId xmlns="" xmlns:a16="http://schemas.microsoft.com/office/drawing/2014/main" id="{F95B7044-0DFB-45EA-8DB9-9734D840A6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7531">
            <a:off x="9301791" y="4400571"/>
            <a:ext cx="566109" cy="593302"/>
          </a:xfrm>
          <a:prstGeom prst="rect">
            <a:avLst/>
          </a:prstGeom>
        </p:spPr>
      </p:pic>
      <p:sp>
        <p:nvSpPr>
          <p:cNvPr id="32" name="Rettangolo arrotondato 31"/>
          <p:cNvSpPr/>
          <p:nvPr/>
        </p:nvSpPr>
        <p:spPr>
          <a:xfrm>
            <a:off x="9741177" y="4238211"/>
            <a:ext cx="412473" cy="276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6444712" y="66378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Fonte </a:t>
            </a:r>
            <a:r>
              <a:rPr lang="it-IT" sz="1200" i="1" dirty="0">
                <a:hlinkClick r:id="rId10"/>
              </a:rPr>
              <a:t>http://www8.hp.com/h20195/v2/GetPDF.aspx/4AA7-1623ITIT.pdf</a:t>
            </a:r>
            <a:endParaRPr lang="it-IT" sz="1200" i="1" dirty="0"/>
          </a:p>
        </p:txBody>
      </p:sp>
    </p:spTree>
    <p:extLst>
      <p:ext uri="{BB962C8B-B14F-4D97-AF65-F5344CB8AC3E}">
        <p14:creationId xmlns="" xmlns:p14="http://schemas.microsoft.com/office/powerpoint/2010/main" val="47189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4049"/>
          <a:stretch>
            <a:fillRect/>
          </a:stretch>
        </p:blipFill>
        <p:spPr bwMode="auto">
          <a:xfrm>
            <a:off x="6380922" y="476250"/>
            <a:ext cx="5758787" cy="638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Bersagli degli hacker: errori dei dipendenti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=""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=""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503194"/>
            <a:ext cx="6369170" cy="278602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0" y="1980642"/>
            <a:ext cx="6369169" cy="4877358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Immagine</a:t>
            </a:r>
          </a:p>
          <a:p>
            <a:endParaRPr lang="it-IT" sz="1400" b="1" dirty="0" smtClean="0"/>
          </a:p>
          <a:p>
            <a:pPr lvl="0"/>
            <a:r>
              <a:rPr lang="it-IT" sz="1400" dirty="0" smtClean="0">
                <a:solidFill>
                  <a:srgbClr val="1E5155">
                    <a:lumMod val="75000"/>
                  </a:srgbClr>
                </a:solidFill>
                <a:hlinkClick r:id="rId4"/>
              </a:rPr>
              <a:t>https://pixabay.com/it/posta-posta-elettronica-e-mail-96870/</a:t>
            </a:r>
            <a:endParaRPr lang="it-IT" sz="1400" dirty="0">
              <a:solidFill>
                <a:srgbClr val="1E5155">
                  <a:lumMod val="75000"/>
                </a:srgbClr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0" y="1003357"/>
            <a:ext cx="6440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Il 31% delle peggiori violazioni deriva da password gestite male</a:t>
            </a: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9" name="Rettangolo arrotondato 28"/>
          <p:cNvSpPr/>
          <p:nvPr/>
        </p:nvSpPr>
        <p:spPr>
          <a:xfrm>
            <a:off x="8443263" y="2130542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0" y="648419"/>
            <a:ext cx="337930" cy="4448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1" y="3229651"/>
            <a:ext cx="596348" cy="5869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3 - 4</a:t>
            </a: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487936" y="64854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/>
              <a:t>Fonte </a:t>
            </a:r>
            <a:r>
              <a:rPr lang="it-IT" sz="1200" i="1" dirty="0">
                <a:hlinkClick r:id="rId5"/>
              </a:rPr>
              <a:t>http://www8.hp.com/h20195/v2/GetPDF.aspx/4AA7-1623ITIT.pdf</a:t>
            </a:r>
            <a:endParaRPr lang="it-IT" sz="1200" i="1" dirty="0"/>
          </a:p>
        </p:txBody>
      </p:sp>
      <p:sp>
        <p:nvSpPr>
          <p:cNvPr id="26" name="Rettangolo 25"/>
          <p:cNvSpPr/>
          <p:nvPr/>
        </p:nvSpPr>
        <p:spPr>
          <a:xfrm>
            <a:off x="675855" y="3127538"/>
            <a:ext cx="52195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Invio di mail da connessioni non sicure, apertura di mail di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phishing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</a:p>
          <a:p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errori di cui gli hacker sanno ben approfittare.</a:t>
            </a:r>
          </a:p>
        </p:txBody>
      </p:sp>
      <p:sp>
        <p:nvSpPr>
          <p:cNvPr id="27" name="Rettangolo arrotondato 26"/>
          <p:cNvSpPr/>
          <p:nvPr/>
        </p:nvSpPr>
        <p:spPr>
          <a:xfrm>
            <a:off x="496956" y="4393096"/>
            <a:ext cx="5168347" cy="2027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 smtClean="0"/>
              <a:t>Formare il personale e dotarsi di procedure per la sicurezza</a:t>
            </a:r>
          </a:p>
          <a:p>
            <a:pPr lvl="0"/>
            <a:endParaRPr lang="it-IT" dirty="0" smtClean="0"/>
          </a:p>
          <a:p>
            <a:r>
              <a:rPr lang="it-IT" dirty="0" smtClean="0"/>
              <a:t>“Team sicurezza”  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smtClean="0"/>
              <a:t> comunicazione verso personale e clienti</a:t>
            </a:r>
          </a:p>
          <a:p>
            <a:pPr lvl="0"/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1" y="4415731"/>
            <a:ext cx="715616" cy="4544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5 -6</a:t>
            </a: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="" xmlns:a16="http://schemas.microsoft.com/office/drawing/2014/main" id="{F2B7B429-74C8-4DF2-A8B0-8C0ED038A0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7417">
            <a:off x="5501038" y="3311782"/>
            <a:ext cx="773063" cy="719128"/>
          </a:xfrm>
          <a:prstGeom prst="rect">
            <a:avLst/>
          </a:prstGeom>
        </p:spPr>
      </p:pic>
      <p:sp>
        <p:nvSpPr>
          <p:cNvPr id="22" name="Rettangolo arrotondato 21"/>
          <p:cNvSpPr/>
          <p:nvPr/>
        </p:nvSpPr>
        <p:spPr>
          <a:xfrm>
            <a:off x="5559287" y="2828402"/>
            <a:ext cx="337930" cy="4448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pic>
        <p:nvPicPr>
          <p:cNvPr id="25" name="Immagine 24">
            <a:extLst>
              <a:ext uri="{FF2B5EF4-FFF2-40B4-BE49-F238E27FC236}">
                <a16:creationId xmlns="" xmlns:a16="http://schemas.microsoft.com/office/drawing/2014/main" id="{F95B7044-0DFB-45EA-8DB9-9734D840A6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1203">
            <a:off x="4908603" y="5819139"/>
            <a:ext cx="526166" cy="551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183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1976"/>
          <a:stretch>
            <a:fillRect/>
          </a:stretch>
        </p:blipFill>
        <p:spPr bwMode="auto">
          <a:xfrm>
            <a:off x="6381750" y="514350"/>
            <a:ext cx="5810250" cy="6343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Bersagli degli hacker: prepararsi all'Internet 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of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Things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=""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=""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50279"/>
            <a:ext cx="6369170" cy="278602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0" y="2171240"/>
            <a:ext cx="6369169" cy="3698936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https://pixabay.com/it/smartphone-sony-xperia-tocco-569059/</a:t>
            </a:r>
          </a:p>
          <a:p>
            <a:endParaRPr lang="it-IT" sz="1400" dirty="0" smtClean="0"/>
          </a:p>
          <a:p>
            <a:r>
              <a:rPr lang="it-IT" sz="1400" dirty="0" smtClean="0"/>
              <a:t> ….</a:t>
            </a:r>
            <a:endParaRPr lang="it-IT" sz="1400" dirty="0"/>
          </a:p>
        </p:txBody>
      </p:sp>
      <p:sp>
        <p:nvSpPr>
          <p:cNvPr id="30" name="Documento 29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3" y="4797652"/>
            <a:ext cx="6369169" cy="2060348"/>
          </a:xfrm>
          <a:prstGeom prst="flowChartDocumen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974035" y="580037"/>
            <a:ext cx="377687" cy="3741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5108712" y="2504665"/>
            <a:ext cx="457200" cy="3975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371061" y="1189637"/>
            <a:ext cx="384313" cy="321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3" name="Rettangolo arrotondato 52"/>
          <p:cNvSpPr/>
          <p:nvPr/>
        </p:nvSpPr>
        <p:spPr>
          <a:xfrm>
            <a:off x="5663281" y="4499184"/>
            <a:ext cx="631484" cy="4836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61" name="Rettangolo arrotondato 60"/>
          <p:cNvSpPr/>
          <p:nvPr/>
        </p:nvSpPr>
        <p:spPr>
          <a:xfrm>
            <a:off x="0" y="5161722"/>
            <a:ext cx="589678" cy="3898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278292" y="506408"/>
            <a:ext cx="5864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Internet </a:t>
            </a:r>
            <a:r>
              <a:rPr lang="it-IT" sz="2800" b="1" dirty="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it-IT" sz="2800" b="1" dirty="0" err="1" smtClean="0">
                <a:solidFill>
                  <a:schemeClr val="tx2">
                    <a:lumMod val="75000"/>
                  </a:schemeClr>
                </a:solidFill>
              </a:rPr>
              <a:t>Things</a:t>
            </a:r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 …</a:t>
            </a:r>
          </a:p>
          <a:p>
            <a:pPr algn="ctr"/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30 miliardi di dispositivi in rete nel 2020!</a:t>
            </a:r>
          </a:p>
        </p:txBody>
      </p:sp>
      <p:sp>
        <p:nvSpPr>
          <p:cNvPr id="71" name="CasellaDiTesto 70"/>
          <p:cNvSpPr txBox="1"/>
          <p:nvPr/>
        </p:nvSpPr>
        <p:spPr>
          <a:xfrm>
            <a:off x="378999" y="3023058"/>
            <a:ext cx="586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Una rete è tanto forte quanto il dispositivo meno sicuro che vi è connesso</a:t>
            </a:r>
          </a:p>
        </p:txBody>
      </p:sp>
      <p:sp>
        <p:nvSpPr>
          <p:cNvPr id="73" name="CasellaDiTesto 72"/>
          <p:cNvSpPr txBox="1"/>
          <p:nvPr/>
        </p:nvSpPr>
        <p:spPr>
          <a:xfrm>
            <a:off x="304800" y="5522294"/>
            <a:ext cx="6175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Diminuire i potenziali gateway di accessi non autorizzati, rimuovendo/disabilitando le funzioni non necessarie dell’HW</a:t>
            </a:r>
          </a:p>
        </p:txBody>
      </p:sp>
      <p:sp>
        <p:nvSpPr>
          <p:cNvPr id="74" name="CasellaDiTesto 73"/>
          <p:cNvSpPr txBox="1"/>
          <p:nvPr/>
        </p:nvSpPr>
        <p:spPr>
          <a:xfrm>
            <a:off x="443946" y="3932054"/>
            <a:ext cx="586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Se un’azienda protegge i computer ma non le stampanti di rete, rischia lo sniffing delle code di stampa e di molti altri dati</a:t>
            </a:r>
          </a:p>
        </p:txBody>
      </p:sp>
      <p:sp>
        <p:nvSpPr>
          <p:cNvPr id="75" name="Rettangolo arrotondato 74"/>
          <p:cNvSpPr/>
          <p:nvPr/>
        </p:nvSpPr>
        <p:spPr>
          <a:xfrm>
            <a:off x="0" y="3796821"/>
            <a:ext cx="505606" cy="3974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pic>
        <p:nvPicPr>
          <p:cNvPr id="26" name="Immagine 25">
            <a:extLst>
              <a:ext uri="{FF2B5EF4-FFF2-40B4-BE49-F238E27FC236}">
                <a16:creationId xmlns="" xmlns:a16="http://schemas.microsoft.com/office/drawing/2014/main" id="{F95B7044-0DFB-45EA-8DB9-9734D840A6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96715">
            <a:off x="5053641" y="4876821"/>
            <a:ext cx="566109" cy="593302"/>
          </a:xfrm>
          <a:prstGeom prst="rect">
            <a:avLst/>
          </a:prstGeom>
        </p:spPr>
      </p:pic>
      <p:sp>
        <p:nvSpPr>
          <p:cNvPr id="25" name="Rettangolo 24"/>
          <p:cNvSpPr/>
          <p:nvPr/>
        </p:nvSpPr>
        <p:spPr>
          <a:xfrm>
            <a:off x="487936" y="64854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/>
              <a:t>Fonte </a:t>
            </a:r>
            <a:r>
              <a:rPr lang="it-IT" sz="1200" i="1" dirty="0">
                <a:hlinkClick r:id="rId5"/>
              </a:rPr>
              <a:t>http://www8.hp.com/h20195/v2/GetPDF.aspx/4AA7-1623ITIT.pdf</a:t>
            </a:r>
            <a:endParaRPr lang="it-IT" sz="1200" i="1" dirty="0"/>
          </a:p>
        </p:txBody>
      </p:sp>
    </p:spTree>
    <p:extLst>
      <p:ext uri="{BB962C8B-B14F-4D97-AF65-F5344CB8AC3E}">
        <p14:creationId xmlns="" xmlns:p14="http://schemas.microsoft.com/office/powerpoint/2010/main" val="70140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29515"/>
            <a:ext cx="6343650" cy="3928485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69332" y="443053"/>
            <a:ext cx="6532718" cy="32314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Bersagli degli hacker: gateway di rete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=""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endParaRPr lang="it-IT" b="1" dirty="0" smtClean="0"/>
          </a:p>
          <a:p>
            <a:r>
              <a:rPr lang="it-IT" b="1" dirty="0" smtClean="0"/>
              <a:t>https://www.pexels.com/photo/aerial-photo-of-buildings-and-roads-681335/</a:t>
            </a:r>
          </a:p>
          <a:p>
            <a:endParaRPr lang="it-IT" b="1" dirty="0"/>
          </a:p>
        </p:txBody>
      </p:sp>
      <p:sp>
        <p:nvSpPr>
          <p:cNvPr id="6" name="Documento 5"/>
          <p:cNvSpPr/>
          <p:nvPr/>
        </p:nvSpPr>
        <p:spPr>
          <a:xfrm>
            <a:off x="6332665" y="476251"/>
            <a:ext cx="5871832" cy="2763086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5" name="Diagramma 34"/>
          <p:cNvGraphicFramePr/>
          <p:nvPr>
            <p:extLst>
              <p:ext uri="{D42A27DB-BD31-4B8C-83A1-F6EECF244321}">
                <p14:modId xmlns="" xmlns:p14="http://schemas.microsoft.com/office/powerpoint/2010/main" val="3217071995"/>
              </p:ext>
            </p:extLst>
          </p:nvPr>
        </p:nvGraphicFramePr>
        <p:xfrm>
          <a:off x="6411366" y="3071668"/>
          <a:ext cx="5767294" cy="3728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AutoShape 8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AutoShape 10" descr="Immagine correlata"/>
          <p:cNvSpPr>
            <a:spLocks noChangeAspect="1" noChangeArrowheads="1"/>
          </p:cNvSpPr>
          <p:nvPr/>
        </p:nvSpPr>
        <p:spPr bwMode="auto">
          <a:xfrm>
            <a:off x="6619358" y="677139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3" name="Rettangolo arrotondato 42"/>
          <p:cNvSpPr/>
          <p:nvPr/>
        </p:nvSpPr>
        <p:spPr>
          <a:xfrm>
            <a:off x="10177668" y="3359425"/>
            <a:ext cx="675862" cy="4174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1" y="914399"/>
            <a:ext cx="457200" cy="3379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6292312" y="64854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/>
              <a:t>Fonte </a:t>
            </a:r>
            <a:r>
              <a:rPr lang="it-IT" sz="1200" i="1" dirty="0">
                <a:hlinkClick r:id="rId9"/>
              </a:rPr>
              <a:t>http://www8.hp.com/h20195/v2/GetPDF.aspx/4AA7-1623ITIT.pdf</a:t>
            </a:r>
            <a:endParaRPr lang="it-IT" sz="1200" i="1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4644888" y="3909391"/>
            <a:ext cx="457200" cy="3379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8" name="Documento 37">
            <a:extLst>
              <a:ext uri="{FF2B5EF4-FFF2-40B4-BE49-F238E27FC236}">
                <a16:creationId xmlns=""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542950"/>
            <a:ext cx="6306828" cy="2697206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it-IT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ctr">
              <a:lnSpc>
                <a:spcPct val="150000"/>
              </a:lnSpc>
            </a:pPr>
            <a:endParaRPr lang="it-IT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		</a:t>
            </a:r>
          </a:p>
          <a:p>
            <a:pPr lvl="0">
              <a:lnSpc>
                <a:spcPct val="150000"/>
              </a:lnSpc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 lvl="0">
              <a:lnSpc>
                <a:spcPct val="150000"/>
              </a:lnSpc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	Attacchi </a:t>
            </a:r>
            <a:r>
              <a:rPr lang="it-IT" dirty="0" err="1" smtClean="0">
                <a:solidFill>
                  <a:schemeClr val="tx2">
                    <a:lumMod val="75000"/>
                  </a:schemeClr>
                </a:solidFill>
              </a:rPr>
              <a:t>DDoS</a:t>
            </a: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lvl="0">
              <a:lnSpc>
                <a:spcPct val="150000"/>
              </a:lnSpc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	Per appropriarsi di dati interessanti...</a:t>
            </a:r>
          </a:p>
          <a:p>
            <a:pPr lvl="0">
              <a:lnSpc>
                <a:spcPct val="150000"/>
              </a:lnSpc>
            </a:pPr>
            <a:r>
              <a:rPr lang="it-IT" dirty="0" smtClean="0">
                <a:solidFill>
                  <a:schemeClr val="tx2">
                    <a:lumMod val="75000"/>
                  </a:schemeClr>
                </a:solidFill>
              </a:rPr>
              <a:t>	o solo creare danni all’azienda bloccando il	sito</a:t>
            </a:r>
            <a:br>
              <a:rPr lang="it-IT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it-IT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0" y="526285"/>
            <a:ext cx="5864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Molti hacker si concentrano sui gateway di rete</a:t>
            </a:r>
          </a:p>
          <a:p>
            <a:pPr algn="ctr"/>
            <a:endParaRPr lang="it-IT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it-IT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Rettangolo arrotondato 49"/>
          <p:cNvSpPr/>
          <p:nvPr/>
        </p:nvSpPr>
        <p:spPr>
          <a:xfrm>
            <a:off x="6818261" y="3419060"/>
            <a:ext cx="3458800" cy="1272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 smtClean="0"/>
              <a:t>Filtrare il traffico: solo quello necessario deve passare per la rete aziendale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8300849" y="4758359"/>
            <a:ext cx="3458800" cy="1272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 smtClean="0"/>
              <a:t>Il </a:t>
            </a:r>
            <a:r>
              <a:rPr lang="it-IT" dirty="0" err="1" smtClean="0"/>
              <a:t>sw</a:t>
            </a:r>
            <a:r>
              <a:rPr lang="it-IT" dirty="0" smtClean="0"/>
              <a:t> di router e </a:t>
            </a:r>
            <a:r>
              <a:rPr lang="it-IT" dirty="0" err="1" smtClean="0"/>
              <a:t>switch</a:t>
            </a:r>
            <a:r>
              <a:rPr lang="it-IT" dirty="0" smtClean="0"/>
              <a:t> deve essere affidabile e aggiornato</a:t>
            </a:r>
            <a:endParaRPr lang="it-IT" dirty="0"/>
          </a:p>
        </p:txBody>
      </p:sp>
      <p:sp>
        <p:nvSpPr>
          <p:cNvPr id="52" name="Rettangolo arrotondato 51"/>
          <p:cNvSpPr/>
          <p:nvPr/>
        </p:nvSpPr>
        <p:spPr>
          <a:xfrm>
            <a:off x="1093305" y="1146313"/>
            <a:ext cx="397565" cy="3445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53" name="Rettangolo arrotondato 52"/>
          <p:cNvSpPr/>
          <p:nvPr/>
        </p:nvSpPr>
        <p:spPr>
          <a:xfrm>
            <a:off x="0" y="1000546"/>
            <a:ext cx="417444" cy="4108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5605669" y="2405270"/>
            <a:ext cx="616226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 </a:t>
            </a:r>
            <a:endParaRPr lang="it-IT" dirty="0"/>
          </a:p>
        </p:txBody>
      </p:sp>
      <p:sp>
        <p:nvSpPr>
          <p:cNvPr id="55" name="Rettangolo arrotondato 54"/>
          <p:cNvSpPr/>
          <p:nvPr/>
        </p:nvSpPr>
        <p:spPr>
          <a:xfrm>
            <a:off x="10638183" y="4278794"/>
            <a:ext cx="675862" cy="4174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6474156" y="1181151"/>
            <a:ext cx="59172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Massima attenzione agli improvvisi picchi di traffico!</a:t>
            </a:r>
          </a:p>
          <a:p>
            <a:endParaRPr lang="it-IT" sz="3200" b="1" dirty="0" smtClean="0"/>
          </a:p>
          <a:p>
            <a:endParaRPr lang="it-IT" sz="3200" b="1" dirty="0" smtClean="0"/>
          </a:p>
        </p:txBody>
      </p:sp>
      <p:pic>
        <p:nvPicPr>
          <p:cNvPr id="26" name="Immagine 25">
            <a:extLst>
              <a:ext uri="{FF2B5EF4-FFF2-40B4-BE49-F238E27FC236}">
                <a16:creationId xmlns="" xmlns:a16="http://schemas.microsoft.com/office/drawing/2014/main" id="{F95B7044-0DFB-45EA-8DB9-9734D840A6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1203">
            <a:off x="9613953" y="4314188"/>
            <a:ext cx="526166" cy="551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189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3476902"/>
            <a:ext cx="6281530" cy="3342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0" y="496128"/>
            <a:ext cx="6420678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=""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1800" y="557338"/>
            <a:ext cx="626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Ricerca </a:t>
            </a:r>
            <a:r>
              <a:rPr lang="it-IT" sz="2800" b="1" dirty="0" err="1" smtClean="0">
                <a:solidFill>
                  <a:schemeClr val="tx2">
                    <a:lumMod val="75000"/>
                  </a:schemeClr>
                </a:solidFill>
              </a:rPr>
              <a:t>Ponemon</a:t>
            </a:r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2800" b="1" dirty="0" err="1">
                <a:solidFill>
                  <a:schemeClr val="tx2">
                    <a:lumMod val="75000"/>
                  </a:schemeClr>
                </a:solidFill>
              </a:rPr>
              <a:t>Institute</a:t>
            </a:r>
            <a:r>
              <a:rPr lang="it-IT" sz="2800" b="1" dirty="0">
                <a:solidFill>
                  <a:schemeClr val="tx2">
                    <a:lumMod val="75000"/>
                  </a:schemeClr>
                </a:solidFill>
              </a:rPr>
              <a:t>, 2015</a:t>
            </a:r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Sicurezza, quanto mi costi?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1043" y="444814"/>
            <a:ext cx="5830957" cy="3491346"/>
          </a:xfrm>
          <a:prstGeom prst="flowChartDocumen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>
                <a:hlinkClick r:id="rId5"/>
              </a:rPr>
              <a:t>https://pixabay.com/it/sicurezza-informatica-protezione-3400657/</a:t>
            </a:r>
            <a:r>
              <a:rPr lang="it-IT" sz="1400" dirty="0" smtClean="0"/>
              <a:t>  (ricolorato “variati chiare)</a:t>
            </a:r>
          </a:p>
          <a:p>
            <a:pPr marL="342900" indent="-342900">
              <a:buAutoNum type="arabicPeriod"/>
            </a:pPr>
            <a:endParaRPr lang="it-IT" sz="1400" dirty="0"/>
          </a:p>
          <a:p>
            <a:pPr marL="342900" indent="-342900"/>
            <a:endParaRPr lang="it-IT" sz="1400" dirty="0" smtClean="0"/>
          </a:p>
          <a:p>
            <a:pPr marL="342900" indent="-342900"/>
            <a:r>
              <a:rPr lang="it-IT" sz="1400" dirty="0"/>
              <a:t>https://pixabay.com/it/binario-nero-informatica-dati-2170630/</a:t>
            </a:r>
          </a:p>
          <a:p>
            <a:r>
              <a:rPr lang="it-IT" sz="1400" dirty="0" smtClean="0"/>
              <a:t>Le 2 tabelle compaiono vuote in apertura e si riempiono man mano con gli audio, riga per riga</a:t>
            </a:r>
            <a:endParaRPr lang="it-IT" sz="1400" dirty="0"/>
          </a:p>
        </p:txBody>
      </p:sp>
      <p:sp>
        <p:nvSpPr>
          <p:cNvPr id="58" name="Rettangolo arrotondato 57"/>
          <p:cNvSpPr/>
          <p:nvPr/>
        </p:nvSpPr>
        <p:spPr>
          <a:xfrm>
            <a:off x="9030464" y="1464548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-3078163"/>
            <a:ext cx="1927225" cy="1623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01023850"/>
              </p:ext>
            </p:extLst>
          </p:nvPr>
        </p:nvGraphicFramePr>
        <p:xfrm>
          <a:off x="198783" y="1212576"/>
          <a:ext cx="6162260" cy="27630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30508">
                  <a:extLst>
                    <a:ext uri="{9D8B030D-6E8A-4147-A177-3AD203B41FA5}">
                      <a16:colId xmlns="" xmlns:a16="http://schemas.microsoft.com/office/drawing/2014/main" val="3241262208"/>
                    </a:ext>
                  </a:extLst>
                </a:gridCol>
                <a:gridCol w="1631752">
                  <a:extLst>
                    <a:ext uri="{9D8B030D-6E8A-4147-A177-3AD203B41FA5}">
                      <a16:colId xmlns="" xmlns:a16="http://schemas.microsoft.com/office/drawing/2014/main" val="3351427398"/>
                    </a:ext>
                  </a:extLst>
                </a:gridCol>
              </a:tblGrid>
              <a:tr h="690769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Codice dannoso e </a:t>
                      </a:r>
                      <a:r>
                        <a:rPr lang="it-IT" b="1" dirty="0" err="1" smtClean="0">
                          <a:solidFill>
                            <a:schemeClr val="tx1"/>
                          </a:solidFill>
                        </a:rPr>
                        <a:t>malware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1.140.000 €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5453047"/>
                  </a:ext>
                </a:extLst>
              </a:tr>
              <a:tr h="690769">
                <a:tc>
                  <a:txBody>
                    <a:bodyPr/>
                    <a:lstStyle/>
                    <a:p>
                      <a:r>
                        <a:rPr lang="it-IT" b="1" dirty="0" err="1" smtClean="0">
                          <a:solidFill>
                            <a:schemeClr val="tx1"/>
                          </a:solidFill>
                        </a:rPr>
                        <a:t>Distributed</a:t>
                      </a:r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 err="1" smtClean="0">
                          <a:solidFill>
                            <a:schemeClr val="tx1"/>
                          </a:solidFill>
                        </a:rPr>
                        <a:t>Denial</a:t>
                      </a:r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1" dirty="0" err="1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 Service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1.000.000 €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43872521"/>
                  </a:ext>
                </a:extLst>
              </a:tr>
              <a:tr h="690769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Attacchi web-</a:t>
                      </a:r>
                      <a:r>
                        <a:rPr lang="it-IT" b="1" dirty="0" err="1" smtClean="0">
                          <a:solidFill>
                            <a:schemeClr val="tx1"/>
                          </a:solidFill>
                        </a:rPr>
                        <a:t>based</a:t>
                      </a:r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(es.: </a:t>
                      </a:r>
                      <a:r>
                        <a:rPr lang="it-IT" b="0" dirty="0" err="1" smtClean="0">
                          <a:solidFill>
                            <a:schemeClr val="tx1"/>
                          </a:solidFill>
                        </a:rPr>
                        <a:t>reindirizzamento</a:t>
                      </a:r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 a siti corrotti)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760.000 </a:t>
                      </a:r>
                      <a:r>
                        <a:rPr lang="it-IT" sz="1800" b="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€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90769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Dispositivi rubati </a:t>
                      </a:r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(diventano mezzo di atti fraudolenti)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620.000 €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Rettangolo arrotondato 40"/>
          <p:cNvSpPr/>
          <p:nvPr/>
        </p:nvSpPr>
        <p:spPr>
          <a:xfrm>
            <a:off x="253421" y="616226"/>
            <a:ext cx="601344" cy="3776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5711687" y="4712199"/>
            <a:ext cx="748748" cy="4760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6-8</a:t>
            </a:r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1" y="2114638"/>
            <a:ext cx="616226" cy="5092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2-5</a:t>
            </a:r>
            <a:endParaRPr lang="it-IT" dirty="0"/>
          </a:p>
        </p:txBody>
      </p:sp>
      <p:graphicFrame>
        <p:nvGraphicFramePr>
          <p:cNvPr id="26" name="Tabella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6697051"/>
              </p:ext>
            </p:extLst>
          </p:nvPr>
        </p:nvGraphicFramePr>
        <p:xfrm>
          <a:off x="6473656" y="4154555"/>
          <a:ext cx="5453302" cy="19687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52508">
                  <a:extLst>
                    <a:ext uri="{9D8B030D-6E8A-4147-A177-3AD203B41FA5}">
                      <a16:colId xmlns="" xmlns:a16="http://schemas.microsoft.com/office/drawing/2014/main" val="3241262208"/>
                    </a:ext>
                  </a:extLst>
                </a:gridCol>
                <a:gridCol w="1400794">
                  <a:extLst>
                    <a:ext uri="{9D8B030D-6E8A-4147-A177-3AD203B41FA5}">
                      <a16:colId xmlns="" xmlns:a16="http://schemas.microsoft.com/office/drawing/2014/main" val="3351427398"/>
                    </a:ext>
                  </a:extLst>
                </a:gridCol>
              </a:tblGrid>
              <a:tr h="656255">
                <a:tc>
                  <a:txBody>
                    <a:bodyPr/>
                    <a:lstStyle/>
                    <a:p>
                      <a:r>
                        <a:rPr lang="it-IT" b="1" dirty="0" err="1" smtClean="0">
                          <a:solidFill>
                            <a:schemeClr val="tx1"/>
                          </a:solidFill>
                        </a:rPr>
                        <a:t>Phishing</a:t>
                      </a:r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 e ingegneria sociale </a:t>
                      </a:r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(false richieste di login)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420.000 €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43872521"/>
                  </a:ext>
                </a:extLst>
              </a:tr>
              <a:tr h="656255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Dipendenti infedeli </a:t>
                      </a:r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(es.:</a:t>
                      </a:r>
                      <a:r>
                        <a:rPr lang="it-IT" b="0" baseline="0" dirty="0" smtClean="0">
                          <a:solidFill>
                            <a:schemeClr val="tx1"/>
                          </a:solidFill>
                        </a:rPr>
                        <a:t> diffondono informazioni riservate)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420.000 €</a:t>
                      </a:r>
                      <a:endParaRPr lang="it-IT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6255">
                <a:tc>
                  <a:txBody>
                    <a:bodyPr/>
                    <a:lstStyle/>
                    <a:p>
                      <a:r>
                        <a:rPr lang="it-IT" b="1" dirty="0" err="1" smtClean="0">
                          <a:solidFill>
                            <a:schemeClr val="tx1"/>
                          </a:solidFill>
                        </a:rPr>
                        <a:t>Botnet</a:t>
                      </a:r>
                      <a:r>
                        <a:rPr lang="it-IT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(reti di </a:t>
                      </a:r>
                      <a:r>
                        <a:rPr lang="it-IT" b="0" baseline="0" dirty="0" smtClean="0">
                          <a:solidFill>
                            <a:schemeClr val="tx1"/>
                          </a:solidFill>
                        </a:rPr>
                        <a:t>computer infetti adibiti ad attività fraudolenta)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solidFill>
                            <a:schemeClr val="tx1"/>
                          </a:solidFill>
                        </a:rPr>
                        <a:t>190.00 0 </a:t>
                      </a:r>
                      <a:r>
                        <a:rPr lang="it-IT" sz="1800" b="0" dirty="0" smtClean="0">
                          <a:solidFill>
                            <a:schemeClr val="tx1"/>
                          </a:solidFill>
                          <a:cs typeface="Arial" charset="0"/>
                        </a:rPr>
                        <a:t>€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Rettangolo 26"/>
          <p:cNvSpPr/>
          <p:nvPr/>
        </p:nvSpPr>
        <p:spPr>
          <a:xfrm>
            <a:off x="6292312" y="6581001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/>
              <a:t>Fonte </a:t>
            </a:r>
            <a:r>
              <a:rPr lang="it-IT" sz="1200" i="1" dirty="0">
                <a:hlinkClick r:id="rId7"/>
              </a:rPr>
              <a:t>http://www8.hp.com/h20195/v2/GetPDF.aspx/4AA7-1623ITIT.pdf</a:t>
            </a:r>
            <a:endParaRPr lang="it-IT" sz="1200" i="1" dirty="0"/>
          </a:p>
        </p:txBody>
      </p:sp>
    </p:spTree>
    <p:extLst>
      <p:ext uri="{BB962C8B-B14F-4D97-AF65-F5344CB8AC3E}">
        <p14:creationId xmlns="" xmlns:p14="http://schemas.microsoft.com/office/powerpoint/2010/main" val="32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="" xmlns:a16="http://schemas.microsoft.com/office/drawing/2014/main" id="{6A666111-48B8-4545-8DBB-7AF89FD58BEF}"/>
              </a:ext>
            </a:extLst>
          </p:cNvPr>
          <p:cNvSpPr/>
          <p:nvPr/>
        </p:nvSpPr>
        <p:spPr>
          <a:xfrm>
            <a:off x="0" y="1639012"/>
            <a:ext cx="2971800" cy="52424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526986"/>
            <a:ext cx="2989943" cy="1853357"/>
          </a:xfrm>
          <a:prstGeom prst="flowChartDocumen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Scenario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576517" y="19637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="" xmlns:a16="http://schemas.microsoft.com/office/drawing/2014/main" id="{3D044AC9-C6B6-4F3F-9D7F-A0EEE1C75AD2}"/>
              </a:ext>
            </a:extLst>
          </p:cNvPr>
          <p:cNvSpPr/>
          <p:nvPr/>
        </p:nvSpPr>
        <p:spPr>
          <a:xfrm>
            <a:off x="3086100" y="638349"/>
            <a:ext cx="2971800" cy="6248416"/>
          </a:xfrm>
          <a:prstGeom prst="rect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="" xmlns:a16="http://schemas.microsoft.com/office/drawing/2014/main" id="{A2DBA2A7-A6BC-4EB2-AA72-CF9832627874}"/>
              </a:ext>
            </a:extLst>
          </p:cNvPr>
          <p:cNvSpPr/>
          <p:nvPr/>
        </p:nvSpPr>
        <p:spPr>
          <a:xfrm>
            <a:off x="6153150" y="1811540"/>
            <a:ext cx="2971800" cy="5046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="" xmlns:a16="http://schemas.microsoft.com/office/drawing/2014/main" id="{19737189-C7F0-4B80-860D-548E2EDC43AC}"/>
              </a:ext>
            </a:extLst>
          </p:cNvPr>
          <p:cNvSpPr/>
          <p:nvPr/>
        </p:nvSpPr>
        <p:spPr>
          <a:xfrm>
            <a:off x="9220200" y="1505542"/>
            <a:ext cx="2971800" cy="5352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Segnaposto testo 7">
            <a:extLst>
              <a:ext uri="{FF2B5EF4-FFF2-40B4-BE49-F238E27FC236}">
                <a16:creationId xmlns=""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6" y="2694216"/>
            <a:ext cx="2702943" cy="20200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it-IT" sz="1600" dirty="0" smtClean="0">
                <a:cs typeface="Arial" charset="0"/>
              </a:rPr>
              <a:t>Come cambiano le esigenze di sicurezza IT delle aziende?</a:t>
            </a:r>
            <a:endParaRPr lang="it-IT" sz="1600" dirty="0">
              <a:cs typeface="Arial" charset="0"/>
            </a:endParaRPr>
          </a:p>
        </p:txBody>
      </p:sp>
      <p:sp>
        <p:nvSpPr>
          <p:cNvPr id="69" name="Segnaposto testo 7">
            <a:extLst>
              <a:ext uri="{FF2B5EF4-FFF2-40B4-BE49-F238E27FC236}">
                <a16:creationId xmlns="" xmlns:a16="http://schemas.microsoft.com/office/drawing/2014/main" id="{F2CD7C70-B322-476A-A001-2A0AF494982C}"/>
              </a:ext>
            </a:extLst>
          </p:cNvPr>
          <p:cNvSpPr txBox="1">
            <a:spLocks/>
          </p:cNvSpPr>
          <p:nvPr/>
        </p:nvSpPr>
        <p:spPr>
          <a:xfrm>
            <a:off x="3321170" y="2694216"/>
            <a:ext cx="25778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it-IT" sz="1600" dirty="0" smtClean="0"/>
              <a:t>Quali sono i miti da sfatare circa la sicurezza informatica?</a:t>
            </a:r>
            <a:endParaRPr lang="it-IT" sz="1600" dirty="0"/>
          </a:p>
        </p:txBody>
      </p:sp>
      <p:sp>
        <p:nvSpPr>
          <p:cNvPr id="70" name="Segnaposto testo 7">
            <a:extLst>
              <a:ext uri="{FF2B5EF4-FFF2-40B4-BE49-F238E27FC236}">
                <a16:creationId xmlns=""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Quali sono i bersagli più frequenti degli hacker?</a:t>
            </a:r>
            <a:endParaRPr lang="it-IT" sz="1600" dirty="0"/>
          </a:p>
        </p:txBody>
      </p:sp>
      <p:sp>
        <p:nvSpPr>
          <p:cNvPr id="71" name="Segnaposto testo 7">
            <a:extLst>
              <a:ext uri="{FF2B5EF4-FFF2-40B4-BE49-F238E27FC236}">
                <a16:creationId xmlns=""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it-IT" sz="16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1308717" y="14509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-4754879" y="-1"/>
            <a:ext cx="453699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endParaRPr lang="it-IT" sz="1400" dirty="0"/>
          </a:p>
          <a:p>
            <a:r>
              <a:rPr lang="it-IT" sz="1400" dirty="0" smtClean="0"/>
              <a:t>1</a:t>
            </a:r>
          </a:p>
          <a:p>
            <a:r>
              <a:rPr lang="it-IT" sz="1400" b="1" dirty="0" smtClean="0">
                <a:hlinkClick r:id="rId4"/>
              </a:rPr>
              <a:t>https://www.pexels.com/photo/bandwidth-close-up-computer-connection-1148820/</a:t>
            </a:r>
            <a:endParaRPr lang="it-IT" sz="1400" b="1" dirty="0" smtClean="0"/>
          </a:p>
          <a:p>
            <a:endParaRPr lang="it-IT" sz="1400" dirty="0" smtClean="0"/>
          </a:p>
          <a:p>
            <a:endParaRPr lang="it-IT" sz="1400" dirty="0" smtClean="0"/>
          </a:p>
          <a:p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2</a:t>
            </a:r>
          </a:p>
          <a:p>
            <a:r>
              <a:rPr lang="it-IT" sz="1400" dirty="0" smtClean="0"/>
              <a:t>https://pixabay.com/it/domino-circuito-elemento-concetto-163522/ </a:t>
            </a:r>
          </a:p>
          <a:p>
            <a:endParaRPr lang="it-IT" sz="1400" dirty="0" smtClean="0"/>
          </a:p>
          <a:p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3</a:t>
            </a:r>
          </a:p>
          <a:p>
            <a:endParaRPr lang="it-IT" sz="1400" dirty="0" smtClean="0"/>
          </a:p>
          <a:p>
            <a:r>
              <a:rPr lang="it-IT" sz="1400" b="1" dirty="0" smtClean="0">
                <a:hlinkClick r:id="rId5"/>
              </a:rPr>
              <a:t>https://pixabay.com/it/borsa-pelletteria-borsetta-taccuino-1565402/</a:t>
            </a:r>
            <a:endParaRPr lang="it-IT" sz="1400" b="1" dirty="0" smtClean="0"/>
          </a:p>
          <a:p>
            <a:endParaRPr lang="it-IT" sz="1400" b="1" dirty="0" smtClean="0"/>
          </a:p>
          <a:p>
            <a:r>
              <a:rPr lang="it-IT" sz="1400" b="1" dirty="0" smtClean="0"/>
              <a:t>4</a:t>
            </a:r>
          </a:p>
          <a:p>
            <a:endParaRPr lang="it-IT" sz="1400" b="1" dirty="0" smtClean="0"/>
          </a:p>
          <a:p>
            <a:pPr lvl="0"/>
            <a:r>
              <a:rPr lang="it-IT" sz="1400" dirty="0" smtClean="0">
                <a:solidFill>
                  <a:srgbClr val="1E5155">
                    <a:lumMod val="75000"/>
                  </a:srgbClr>
                </a:solidFill>
              </a:rPr>
              <a:t>https://www.pexels.com/photo/white-lion-statue-934593/</a:t>
            </a:r>
          </a:p>
          <a:p>
            <a:endParaRPr lang="it-IT" sz="1400" b="1" dirty="0" smtClean="0"/>
          </a:p>
          <a:p>
            <a:endParaRPr lang="it-IT" sz="14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 flipH="1">
            <a:off x="3106057" y="511182"/>
            <a:ext cx="2873829" cy="1884324"/>
          </a:xfrm>
          <a:prstGeom prst="flowChartDocumen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4215012" y="9224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140977" y="536127"/>
            <a:ext cx="3017536" cy="1777554"/>
          </a:xfrm>
          <a:prstGeom prst="flowChartDocumen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9245600" y="460835"/>
            <a:ext cx="2946400" cy="1985915"/>
          </a:xfrm>
          <a:prstGeom prst="flowChartDocumen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arrotondato 16"/>
          <p:cNvSpPr/>
          <p:nvPr/>
        </p:nvSpPr>
        <p:spPr>
          <a:xfrm>
            <a:off x="10792365" y="715856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7399433" y="10217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=""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9578197" y="2738717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Che strategie possono essere adottate per una migliore difesa?</a:t>
            </a:r>
            <a:endParaRPr lang="it-IT" sz="1600" dirty="0"/>
          </a:p>
        </p:txBody>
      </p:sp>
    </p:spTree>
    <p:extLst>
      <p:ext uri="{BB962C8B-B14F-4D97-AF65-F5344CB8AC3E}">
        <p14:creationId xmlns="" xmlns:p14="http://schemas.microsoft.com/office/powerpoint/2010/main" val="345341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=""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-5070" y="3379500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Elaborazione 13">
            <a:extLst>
              <a:ext uri="{FF2B5EF4-FFF2-40B4-BE49-F238E27FC236}">
                <a16:creationId xmlns=""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421806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19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123" y="6051"/>
            <a:ext cx="11496675" cy="341313"/>
          </a:xfrm>
        </p:spPr>
        <p:txBody>
          <a:bodyPr anchor="ctr" anchorCtr="0"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caso Sony 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Pictures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" name="Documento 12">
            <a:extLst>
              <a:ext uri="{FF2B5EF4-FFF2-40B4-BE49-F238E27FC236}">
                <a16:creationId xmlns="" xmlns:a16="http://schemas.microsoft.com/office/drawing/2014/main" id="{E9347E24-CD42-4187-AF4B-B26BC004BD7E}"/>
              </a:ext>
            </a:extLst>
          </p:cNvPr>
          <p:cNvSpPr>
            <a:spLocks/>
          </p:cNvSpPr>
          <p:nvPr/>
        </p:nvSpPr>
        <p:spPr>
          <a:xfrm rot="5400000">
            <a:off x="6781941" y="1454646"/>
            <a:ext cx="6388453" cy="4431665"/>
          </a:xfrm>
          <a:prstGeom prst="flowChartDocumen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="" xmlns:a16="http://schemas.microsoft.com/office/drawing/2014/main" id="{912A912C-6FAB-47E7-A458-0709DAECC9E8}"/>
              </a:ext>
            </a:extLst>
          </p:cNvPr>
          <p:cNvSpPr/>
          <p:nvPr/>
        </p:nvSpPr>
        <p:spPr>
          <a:xfrm>
            <a:off x="-2141924" y="-6700"/>
            <a:ext cx="2141924" cy="5436973"/>
          </a:xfrm>
          <a:prstGeom prst="rect">
            <a:avLst/>
          </a:prstGeom>
          <a:solidFill>
            <a:schemeClr val="tx1"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 sviluppo</a:t>
            </a:r>
            <a:r>
              <a:rPr kumimoji="0" lang="it-IT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E5155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b="1" dirty="0" smtClean="0">
              <a:solidFill>
                <a:srgbClr val="1E5155">
                  <a:lumMod val="75000"/>
                </a:srgbClr>
              </a:solidFill>
              <a:latin typeface="Century Gothic" panose="020B0502020202020204"/>
            </a:endParaRPr>
          </a:p>
          <a:p>
            <a:pPr lvl="0">
              <a:defRPr/>
            </a:pPr>
            <a:r>
              <a:rPr lang="it-IT" sz="1600" b="1" dirty="0" smtClean="0">
                <a:solidFill>
                  <a:srgbClr val="1E5155">
                    <a:lumMod val="75000"/>
                  </a:srgbClr>
                </a:solidFill>
              </a:rPr>
              <a:t>https://www.pexels.com/photo/wall-mounted-open-signage-1253184/</a:t>
            </a:r>
            <a:endParaRPr kumimoji="0" lang="it-IT" sz="1600" b="1" i="0" u="none" strike="noStrike" kern="1200" cap="none" spc="0" normalizeH="0" baseline="0" noProof="0" dirty="0">
              <a:ln>
                <a:noFill/>
              </a:ln>
              <a:solidFill>
                <a:srgbClr val="1E5155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="" xmlns:a16="http://schemas.microsoft.com/office/drawing/2014/main" id="{BD01B1B7-C3C0-4452-B85D-9CE2B200E602}"/>
              </a:ext>
            </a:extLst>
          </p:cNvPr>
          <p:cNvSpPr/>
          <p:nvPr/>
        </p:nvSpPr>
        <p:spPr>
          <a:xfrm>
            <a:off x="6337910" y="552600"/>
            <a:ext cx="917559" cy="476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1- </a:t>
            </a: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5155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1E5155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="" xmlns:a16="http://schemas.microsoft.com/office/drawing/2014/main" id="{B3B4A0DA-23BE-4260-B4EE-F8E6DB13F28E}"/>
              </a:ext>
            </a:extLst>
          </p:cNvPr>
          <p:cNvSpPr txBox="1"/>
          <p:nvPr/>
        </p:nvSpPr>
        <p:spPr>
          <a:xfrm>
            <a:off x="209184" y="747788"/>
            <a:ext cx="68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it-IT" sz="2000" b="1" dirty="0" smtClean="0">
                <a:solidFill>
                  <a:prstClr val="white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2014 – Alcuni hacker entrano nell’</a:t>
            </a:r>
            <a:r>
              <a:rPr lang="it-IT" sz="2000" b="1" dirty="0" err="1" smtClean="0">
                <a:solidFill>
                  <a:prstClr val="white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headquarter</a:t>
            </a:r>
            <a:r>
              <a:rPr lang="it-IT" sz="2000" b="1" dirty="0" smtClean="0">
                <a:solidFill>
                  <a:prstClr val="white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 Sony: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mpus Sans ITC" panose="04020404030D07020202" pitchFamily="82" charset="0"/>
              <a:ea typeface="+mn-ea"/>
              <a:cs typeface="Gisha" panose="020B0502040204020203" pitchFamily="34" charset="-79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="" xmlns:a16="http://schemas.microsoft.com/office/drawing/2014/main" id="{58C0A012-91FF-4355-B743-A7247B30551B}"/>
              </a:ext>
            </a:extLst>
          </p:cNvPr>
          <p:cNvSpPr/>
          <p:nvPr/>
        </p:nvSpPr>
        <p:spPr>
          <a:xfrm>
            <a:off x="7089755" y="4125898"/>
            <a:ext cx="730593" cy="3494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E5155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5-8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1E5155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="" xmlns:a16="http://schemas.microsoft.com/office/drawing/2014/main" id="{852C2152-F7A8-4845-BD99-9A4FE6E0BCEF}"/>
              </a:ext>
            </a:extLst>
          </p:cNvPr>
          <p:cNvSpPr txBox="1"/>
          <p:nvPr/>
        </p:nvSpPr>
        <p:spPr>
          <a:xfrm>
            <a:off x="217966" y="4079964"/>
            <a:ext cx="463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defRPr/>
            </a:pPr>
            <a:r>
              <a:rPr kumimoji="0" lang="it-IT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Gisha" panose="020B0502040204020203" pitchFamily="34" charset="-79"/>
              </a:rPr>
              <a:t>Non possono mancare:</a:t>
            </a:r>
            <a:r>
              <a:rPr kumimoji="0" lang="it-IT" sz="20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Gisha" panose="020B0502040204020203" pitchFamily="34" charset="-79"/>
              </a:rPr>
              <a:t> </a:t>
            </a:r>
            <a:r>
              <a:rPr kumimoji="0" lang="it-IT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Gisha" panose="020B0502040204020203" pitchFamily="34" charset="-79"/>
              </a:rPr>
              <a:t>piani ad hoc: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mpus Sans ITC" panose="04020404030D07020202" pitchFamily="82" charset="0"/>
              <a:ea typeface="+mn-ea"/>
              <a:cs typeface="Gisha" panose="020B0502040204020203" pitchFamily="34" charset="-79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="" xmlns:a16="http://schemas.microsoft.com/office/drawing/2014/main" id="{C3B25C5C-1A80-45A6-BE3D-570CA74C72BE}"/>
              </a:ext>
            </a:extLst>
          </p:cNvPr>
          <p:cNvSpPr/>
          <p:nvPr/>
        </p:nvSpPr>
        <p:spPr>
          <a:xfrm>
            <a:off x="55123" y="1223286"/>
            <a:ext cx="81572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	 rubano le credenziali di un amministratore di sistema</a:t>
            </a:r>
          </a:p>
          <a:p>
            <a:pPr lvl="0"/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		</a:t>
            </a:r>
          </a:p>
          <a:p>
            <a:pPr lvl="0"/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	inseriscono un </a:t>
            </a:r>
            <a:r>
              <a:rPr lang="it-IT" dirty="0" err="1" smtClean="0">
                <a:solidFill>
                  <a:srgbClr val="EBEBEB">
                    <a:lumMod val="75000"/>
                  </a:srgbClr>
                </a:solidFill>
              </a:rPr>
              <a:t>malware</a:t>
            </a:r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 che ruba codice sorgente </a:t>
            </a:r>
          </a:p>
          <a:p>
            <a:pPr lvl="0"/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	e PW dei DB e quindi arrivano a e-mail e documenti di ogni tipo</a:t>
            </a:r>
          </a:p>
          <a:p>
            <a:pPr lvl="0"/>
            <a:endParaRPr lang="it-IT" dirty="0" smtClean="0">
              <a:solidFill>
                <a:srgbClr val="EBEBEB">
                  <a:lumMod val="75000"/>
                </a:srgbClr>
              </a:solidFill>
            </a:endParaRPr>
          </a:p>
          <a:p>
            <a:pPr lvl="0"/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	pubblicano tutto on line…  Sony, ricattata, deve ritirare “The 	</a:t>
            </a:r>
            <a:r>
              <a:rPr lang="it-IT" dirty="0" err="1" smtClean="0">
                <a:solidFill>
                  <a:srgbClr val="EBEBEB">
                    <a:lumMod val="75000"/>
                  </a:srgbClr>
                </a:solidFill>
              </a:rPr>
              <a:t>Interview</a:t>
            </a:r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” dalle sale    </a:t>
            </a:r>
            <a:endParaRPr lang="it-IT" dirty="0">
              <a:solidFill>
                <a:srgbClr val="EBEBEB">
                  <a:lumMod val="75000"/>
                </a:srgbClr>
              </a:solidFill>
            </a:endParaRPr>
          </a:p>
        </p:txBody>
      </p:sp>
      <p:sp>
        <p:nvSpPr>
          <p:cNvPr id="25" name="Goccia 24">
            <a:extLst>
              <a:ext uri="{FF2B5EF4-FFF2-40B4-BE49-F238E27FC236}">
                <a16:creationId xmlns="" xmlns:a16="http://schemas.microsoft.com/office/drawing/2014/main" id="{48D6E8F1-281E-48B2-A490-A6666D3C1E55}"/>
              </a:ext>
            </a:extLst>
          </p:cNvPr>
          <p:cNvSpPr/>
          <p:nvPr/>
        </p:nvSpPr>
        <p:spPr>
          <a:xfrm rot="2700000">
            <a:off x="269074" y="280095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7" name="Goccia 36">
            <a:extLst>
              <a:ext uri="{FF2B5EF4-FFF2-40B4-BE49-F238E27FC236}">
                <a16:creationId xmlns="" xmlns:a16="http://schemas.microsoft.com/office/drawing/2014/main" id="{8C4A55B8-2C39-4F43-8255-5BB0EB077D64}"/>
              </a:ext>
            </a:extLst>
          </p:cNvPr>
          <p:cNvSpPr/>
          <p:nvPr/>
        </p:nvSpPr>
        <p:spPr>
          <a:xfrm rot="2700000">
            <a:off x="326446" y="1340085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35" name="Goccia 34">
            <a:extLst>
              <a:ext uri="{FF2B5EF4-FFF2-40B4-BE49-F238E27FC236}">
                <a16:creationId xmlns="" xmlns:a16="http://schemas.microsoft.com/office/drawing/2014/main" id="{8C4A55B8-2C39-4F43-8255-5BB0EB077D64}"/>
              </a:ext>
            </a:extLst>
          </p:cNvPr>
          <p:cNvSpPr/>
          <p:nvPr/>
        </p:nvSpPr>
        <p:spPr>
          <a:xfrm rot="2700000">
            <a:off x="299942" y="1989442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0" name="Rettangolo 39">
            <a:extLst>
              <a:ext uri="{FF2B5EF4-FFF2-40B4-BE49-F238E27FC236}">
                <a16:creationId xmlns="" xmlns:a16="http://schemas.microsoft.com/office/drawing/2014/main" id="{C3B25C5C-1A80-45A6-BE3D-570CA74C72BE}"/>
              </a:ext>
            </a:extLst>
          </p:cNvPr>
          <p:cNvSpPr/>
          <p:nvPr/>
        </p:nvSpPr>
        <p:spPr>
          <a:xfrm>
            <a:off x="402883" y="4590078"/>
            <a:ext cx="7890179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	contro le intrusioni fisiche</a:t>
            </a:r>
          </a:p>
          <a:p>
            <a:pPr lvl="0"/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/>
            </a:r>
            <a:br>
              <a:rPr lang="it-IT" dirty="0" smtClean="0">
                <a:solidFill>
                  <a:srgbClr val="EBEBEB">
                    <a:lumMod val="75000"/>
                  </a:srgbClr>
                </a:solidFill>
              </a:rPr>
            </a:br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	contro le intrusioni informatiche, articolati a più livelli per 	arginare i danni</a:t>
            </a:r>
          </a:p>
          <a:p>
            <a:pPr lvl="0"/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	</a:t>
            </a:r>
            <a:br>
              <a:rPr lang="it-IT" dirty="0" smtClean="0">
                <a:solidFill>
                  <a:srgbClr val="EBEBEB">
                    <a:lumMod val="75000"/>
                  </a:srgbClr>
                </a:solidFill>
              </a:rPr>
            </a:br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	per ogni singolo reparto, per minimizzare i tempi di recupero   </a:t>
            </a:r>
            <a:endParaRPr lang="it-IT" dirty="0">
              <a:solidFill>
                <a:srgbClr val="EBEBEB">
                  <a:lumMod val="75000"/>
                </a:srgbClr>
              </a:solidFill>
            </a:endParaRPr>
          </a:p>
        </p:txBody>
      </p:sp>
      <p:sp>
        <p:nvSpPr>
          <p:cNvPr id="41" name="Goccia 40">
            <a:extLst>
              <a:ext uri="{FF2B5EF4-FFF2-40B4-BE49-F238E27FC236}">
                <a16:creationId xmlns="" xmlns:a16="http://schemas.microsoft.com/office/drawing/2014/main" id="{8C4A55B8-2C39-4F43-8255-5BB0EB077D64}"/>
              </a:ext>
            </a:extLst>
          </p:cNvPr>
          <p:cNvSpPr/>
          <p:nvPr/>
        </p:nvSpPr>
        <p:spPr>
          <a:xfrm rot="2700000">
            <a:off x="439088" y="471275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2" name="Goccia 41">
            <a:extLst>
              <a:ext uri="{FF2B5EF4-FFF2-40B4-BE49-F238E27FC236}">
                <a16:creationId xmlns="" xmlns:a16="http://schemas.microsoft.com/office/drawing/2014/main" id="{8C4A55B8-2C39-4F43-8255-5BB0EB077D64}"/>
              </a:ext>
            </a:extLst>
          </p:cNvPr>
          <p:cNvSpPr/>
          <p:nvPr/>
        </p:nvSpPr>
        <p:spPr>
          <a:xfrm rot="2700000">
            <a:off x="432464" y="5381998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3" name="Goccia 42">
            <a:extLst>
              <a:ext uri="{FF2B5EF4-FFF2-40B4-BE49-F238E27FC236}">
                <a16:creationId xmlns="" xmlns:a16="http://schemas.microsoft.com/office/drawing/2014/main" id="{8C4A55B8-2C39-4F43-8255-5BB0EB077D64}"/>
              </a:ext>
            </a:extLst>
          </p:cNvPr>
          <p:cNvSpPr/>
          <p:nvPr/>
        </p:nvSpPr>
        <p:spPr>
          <a:xfrm rot="2700000">
            <a:off x="425838" y="6230134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44" name="Rettangolo 43"/>
          <p:cNvSpPr/>
          <p:nvPr/>
        </p:nvSpPr>
        <p:spPr>
          <a:xfrm>
            <a:off x="3319769" y="6618213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/>
              <a:t>Fonte </a:t>
            </a:r>
            <a:r>
              <a:rPr lang="it-IT" sz="1200" i="1" dirty="0">
                <a:hlinkClick r:id="rId4"/>
              </a:rPr>
              <a:t>http://www8.hp.com/h20195/v2/GetPDF.aspx/4AA7-1623ITIT.pdf</a:t>
            </a:r>
            <a:endParaRPr lang="it-IT" sz="1200" i="1" dirty="0"/>
          </a:p>
        </p:txBody>
      </p:sp>
    </p:spTree>
    <p:extLst>
      <p:ext uri="{BB962C8B-B14F-4D97-AF65-F5344CB8AC3E}">
        <p14:creationId xmlns="" xmlns:p14="http://schemas.microsoft.com/office/powerpoint/2010/main" val="277131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In quanto tempo si ripristinano i sistemi</a:t>
            </a:r>
          </a:p>
          <a:p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1265147" y="976946"/>
            <a:ext cx="9204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Il tempo di ripresa dipende dal tipo di attacco IT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Schema riprodotto da pag15 del pdf HP, modificato</a:t>
            </a:r>
          </a:p>
          <a:p>
            <a:endParaRPr lang="it-IT" sz="1400" dirty="0" smtClean="0"/>
          </a:p>
        </p:txBody>
      </p:sp>
      <p:sp>
        <p:nvSpPr>
          <p:cNvPr id="142" name="Rettangolo arrotondato 141"/>
          <p:cNvSpPr/>
          <p:nvPr/>
        </p:nvSpPr>
        <p:spPr>
          <a:xfrm>
            <a:off x="2286001" y="1008235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10082682" y="2047461"/>
            <a:ext cx="512431" cy="2981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-1"/>
            <a:ext cx="564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4" name="Rettangolo 133"/>
          <p:cNvSpPr/>
          <p:nvPr/>
        </p:nvSpPr>
        <p:spPr>
          <a:xfrm>
            <a:off x="6292312" y="64854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/>
              <a:t>Fonte </a:t>
            </a:r>
            <a:r>
              <a:rPr lang="it-IT" sz="1200" i="1" dirty="0">
                <a:hlinkClick r:id="rId4"/>
              </a:rPr>
              <a:t>http://www8.hp.com/h20195/v2/GetPDF.aspx/4AA7-1623ITIT.pdf</a:t>
            </a:r>
            <a:endParaRPr lang="it-IT" sz="1200" i="1" dirty="0"/>
          </a:p>
        </p:txBody>
      </p:sp>
      <p:pic>
        <p:nvPicPr>
          <p:cNvPr id="31" name="Immagine 30" descr="cybersec m1ud2 recovery.jpg"/>
          <p:cNvPicPr>
            <a:picLocks noChangeAspect="1"/>
          </p:cNvPicPr>
          <p:nvPr/>
        </p:nvPicPr>
        <p:blipFill>
          <a:blip r:embed="rId5" cstate="print"/>
          <a:srcRect t="3086"/>
          <a:stretch>
            <a:fillRect/>
          </a:stretch>
        </p:blipFill>
        <p:spPr>
          <a:xfrm>
            <a:off x="2708617" y="1749286"/>
            <a:ext cx="7172325" cy="3916017"/>
          </a:xfrm>
          <a:prstGeom prst="rect">
            <a:avLst/>
          </a:prstGeom>
        </p:spPr>
      </p:pic>
      <p:sp>
        <p:nvSpPr>
          <p:cNvPr id="32" name="Goccia 31">
            <a:extLst>
              <a:ext uri="{FF2B5EF4-FFF2-40B4-BE49-F238E27FC236}">
                <a16:creationId xmlns="" xmlns:a16="http://schemas.microsoft.com/office/drawing/2014/main" id="{C57C8360-8269-4875-8ADE-12259106F6E1}"/>
              </a:ext>
            </a:extLst>
          </p:cNvPr>
          <p:cNvSpPr/>
          <p:nvPr/>
        </p:nvSpPr>
        <p:spPr>
          <a:xfrm rot="13500000">
            <a:off x="9243294" y="4032280"/>
            <a:ext cx="1799176" cy="1785118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Rettangolo arrotondato 35"/>
          <p:cNvSpPr/>
          <p:nvPr/>
        </p:nvSpPr>
        <p:spPr>
          <a:xfrm>
            <a:off x="10702787" y="4256673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="" xmlns:a16="http://schemas.microsoft.com/office/drawing/2014/main" id="{B3B4A0DA-23BE-4260-B4EE-F8E6DB13F28E}"/>
              </a:ext>
            </a:extLst>
          </p:cNvPr>
          <p:cNvSpPr txBox="1"/>
          <p:nvPr/>
        </p:nvSpPr>
        <p:spPr>
          <a:xfrm>
            <a:off x="9168519" y="4478432"/>
            <a:ext cx="187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Gisha" panose="020B0502040204020203" pitchFamily="34" charset="-79"/>
              </a:rPr>
              <a:t>46 </a:t>
            </a:r>
            <a:r>
              <a:rPr kumimoji="0" lang="it-IT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Gisha" panose="020B0502040204020203" pitchFamily="34" charset="-79"/>
              </a:rPr>
              <a:t>gg</a:t>
            </a:r>
            <a: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Gisha" panose="020B0502040204020203" pitchFamily="34" charset="-79"/>
              </a:rPr>
              <a:t> </a:t>
            </a:r>
            <a:b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Gisha" panose="020B0502040204020203" pitchFamily="34" charset="-79"/>
              </a:rPr>
            </a:br>
            <a:r>
              <a:rPr kumimoji="0" lang="it-IT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Gisha" panose="020B0502040204020203" pitchFamily="34" charset="-79"/>
              </a:rPr>
              <a:t>in media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mpus Sans ITC" panose="04020404030D07020202" pitchFamily="82" charset="0"/>
              <a:ea typeface="+mn-ea"/>
              <a:cs typeface="Gisha" panose="020B0502040204020203" pitchFamily="34" charset="-79"/>
            </a:endParaRPr>
          </a:p>
        </p:txBody>
      </p:sp>
      <p:pic>
        <p:nvPicPr>
          <p:cNvPr id="16" name="Picture 4" descr="Risultati immagini per hacker icon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097" y="3562350"/>
            <a:ext cx="1187553" cy="1054585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2347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Documento 122"/>
          <p:cNvSpPr/>
          <p:nvPr/>
        </p:nvSpPr>
        <p:spPr>
          <a:xfrm>
            <a:off x="6320168" y="476250"/>
            <a:ext cx="5871832" cy="3295650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10800000">
            <a:off x="-1" y="3311011"/>
            <a:ext cx="6343649" cy="3538020"/>
          </a:xfrm>
          <a:prstGeom prst="flowChartDocumen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71" name="Segnaposto testo 7">
            <a:extLst>
              <a:ext uri="{FF2B5EF4-FFF2-40B4-BE49-F238E27FC236}">
                <a16:creationId xmlns=""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02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4" name="Documento 23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6307650" y="2762250"/>
            <a:ext cx="5884349" cy="4095750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/>
            <a:endParaRPr lang="it-IT" dirty="0"/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futuro della sicurezza informatica aziendale 1/2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4000499" y="-1"/>
            <a:ext cx="378261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endParaRPr lang="it-IT" sz="1400" dirty="0" smtClean="0"/>
          </a:p>
          <a:p>
            <a:r>
              <a:rPr lang="it-IT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https://pixabay.com/it/internet-informatica-rete-dito-3563638</a:t>
            </a:r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endParaRPr lang="it-IT" sz="1400" dirty="0" smtClean="0"/>
          </a:p>
          <a:p>
            <a:endParaRPr lang="it-IT" sz="1400" dirty="0" smtClean="0"/>
          </a:p>
          <a:p>
            <a:endParaRPr lang="it-IT" sz="1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025927" y="657563"/>
            <a:ext cx="438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LE AZIENDE “DISTRIBUITE”</a:t>
            </a:r>
          </a:p>
        </p:txBody>
      </p:sp>
      <p:sp>
        <p:nvSpPr>
          <p:cNvPr id="12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4" descr="Immagine correl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322126" y="775613"/>
            <a:ext cx="457189" cy="3466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6675977" y="4353339"/>
            <a:ext cx="579590" cy="4571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10727497" y="3235655"/>
            <a:ext cx="473903" cy="4219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334618" y="1407575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333789" y="2203533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316395" y="3016887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7527151" y="3612777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 LA NUOVA SICUREZZA</a:t>
            </a:r>
          </a:p>
        </p:txBody>
      </p:sp>
      <p:sp>
        <p:nvSpPr>
          <p:cNvPr id="47" name="Rettangolo arrotondato 46"/>
          <p:cNvSpPr/>
          <p:nvPr/>
        </p:nvSpPr>
        <p:spPr>
          <a:xfrm>
            <a:off x="6689230" y="5280980"/>
            <a:ext cx="579590" cy="4571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44" name="Rettangolo 43"/>
          <p:cNvSpPr/>
          <p:nvPr/>
        </p:nvSpPr>
        <p:spPr>
          <a:xfrm>
            <a:off x="1154941" y="1455291"/>
            <a:ext cx="4118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dirty="0" smtClean="0"/>
              <a:t>Lavoro con dispositivi di dipendenti</a:t>
            </a:r>
          </a:p>
        </p:txBody>
      </p:sp>
      <p:sp>
        <p:nvSpPr>
          <p:cNvPr id="52" name="Rettangolo 51"/>
          <p:cNvSpPr/>
          <p:nvPr/>
        </p:nvSpPr>
        <p:spPr>
          <a:xfrm>
            <a:off x="1153783" y="2250421"/>
            <a:ext cx="416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dirty="0" smtClean="0"/>
              <a:t>Esternalizzazione servizi IT (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err="1" smtClean="0"/>
              <a:t>cloud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3" name="Rettangolo 52"/>
          <p:cNvSpPr/>
          <p:nvPr/>
        </p:nvSpPr>
        <p:spPr>
          <a:xfrm>
            <a:off x="1123034" y="2988402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dirty="0" smtClean="0"/>
              <a:t>Telelavoro ( </a:t>
            </a:r>
            <a:r>
              <a:rPr lang="it-IT" dirty="0" smtClean="0">
                <a:sym typeface="Wingdings" pitchFamily="2" charset="2"/>
              </a:rPr>
              <a:t> connessioni non sicure)</a:t>
            </a:r>
            <a:endParaRPr lang="it-IT" dirty="0" smtClean="0"/>
          </a:p>
        </p:txBody>
      </p:sp>
      <p:sp>
        <p:nvSpPr>
          <p:cNvPr id="54" name="Rettangolo 53"/>
          <p:cNvSpPr/>
          <p:nvPr/>
        </p:nvSpPr>
        <p:spPr>
          <a:xfrm>
            <a:off x="7356525" y="4311135"/>
            <a:ext cx="3395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dirty="0" smtClean="0"/>
              <a:t>Non più sufficienti antivirus e </a:t>
            </a:r>
            <a:br>
              <a:rPr lang="it-IT" dirty="0" smtClean="0"/>
            </a:br>
            <a:r>
              <a:rPr lang="it-IT" dirty="0" smtClean="0"/>
              <a:t>gestione password</a:t>
            </a:r>
          </a:p>
        </p:txBody>
      </p:sp>
      <p:sp>
        <p:nvSpPr>
          <p:cNvPr id="55" name="Rettangolo 54"/>
          <p:cNvSpPr/>
          <p:nvPr/>
        </p:nvSpPr>
        <p:spPr>
          <a:xfrm>
            <a:off x="7416160" y="5245414"/>
            <a:ext cx="3857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dirty="0" smtClean="0"/>
              <a:t>Necessarie misure potenti anche</a:t>
            </a:r>
          </a:p>
          <a:p>
            <a:pPr lvl="0"/>
            <a:r>
              <a:rPr lang="it-IT" dirty="0" smtClean="0"/>
              <a:t>da remoto</a:t>
            </a:r>
          </a:p>
        </p:txBody>
      </p:sp>
      <p:grpSp>
        <p:nvGrpSpPr>
          <p:cNvPr id="51" name="Gruppo 50"/>
          <p:cNvGrpSpPr/>
          <p:nvPr/>
        </p:nvGrpSpPr>
        <p:grpSpPr>
          <a:xfrm rot="246785">
            <a:off x="9011987" y="1222377"/>
            <a:ext cx="2379284" cy="1611512"/>
            <a:chOff x="3258501" y="3219450"/>
            <a:chExt cx="1656399" cy="1393078"/>
          </a:xfrm>
        </p:grpSpPr>
        <p:grpSp>
          <p:nvGrpSpPr>
            <p:cNvPr id="57" name="Gruppo 52"/>
            <p:cNvGrpSpPr/>
            <p:nvPr/>
          </p:nvGrpSpPr>
          <p:grpSpPr>
            <a:xfrm>
              <a:off x="3258500" y="3619500"/>
              <a:ext cx="1294448" cy="993028"/>
              <a:chOff x="2820351" y="2989598"/>
              <a:chExt cx="1989429" cy="1737230"/>
            </a:xfrm>
          </p:grpSpPr>
          <p:pic>
            <p:nvPicPr>
              <p:cNvPr id="76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022507" y="2989598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0351" y="3496558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604115" y="3384593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9" name="Gruppo 40"/>
            <p:cNvGrpSpPr/>
            <p:nvPr/>
          </p:nvGrpSpPr>
          <p:grpSpPr>
            <a:xfrm>
              <a:off x="3393720" y="3219450"/>
              <a:ext cx="1521180" cy="933450"/>
              <a:chOff x="1899137" y="2532185"/>
              <a:chExt cx="3369252" cy="2422841"/>
            </a:xfrm>
          </p:grpSpPr>
          <p:pic>
            <p:nvPicPr>
              <p:cNvPr id="60" name="Picture 2" descr="Immagine correlat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3212" b="27983"/>
              <a:stretch>
                <a:fillRect/>
              </a:stretch>
            </p:blipFill>
            <p:spPr bwMode="auto">
              <a:xfrm>
                <a:off x="3385731" y="2556163"/>
                <a:ext cx="1882658" cy="2353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Immagine correlat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5529" b="26406"/>
              <a:stretch>
                <a:fillRect/>
              </a:stretch>
            </p:blipFill>
            <p:spPr bwMode="auto">
              <a:xfrm rot="10800000" flipV="1">
                <a:off x="1899137" y="2532185"/>
                <a:ext cx="1726575" cy="2422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7" name="Rettangolo arrotondato 86"/>
          <p:cNvSpPr/>
          <p:nvPr/>
        </p:nvSpPr>
        <p:spPr>
          <a:xfrm>
            <a:off x="8761277" y="2680613"/>
            <a:ext cx="306524" cy="3483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grpSp>
        <p:nvGrpSpPr>
          <p:cNvPr id="106" name="Gruppo 105"/>
          <p:cNvGrpSpPr/>
          <p:nvPr/>
        </p:nvGrpSpPr>
        <p:grpSpPr>
          <a:xfrm rot="608630">
            <a:off x="7011350" y="1607740"/>
            <a:ext cx="2428830" cy="1611512"/>
            <a:chOff x="3258501" y="3219450"/>
            <a:chExt cx="1656399" cy="1393078"/>
          </a:xfrm>
        </p:grpSpPr>
        <p:grpSp>
          <p:nvGrpSpPr>
            <p:cNvPr id="107" name="Gruppo 52"/>
            <p:cNvGrpSpPr/>
            <p:nvPr/>
          </p:nvGrpSpPr>
          <p:grpSpPr>
            <a:xfrm>
              <a:off x="3258500" y="3619500"/>
              <a:ext cx="1294448" cy="993028"/>
              <a:chOff x="2820351" y="2989598"/>
              <a:chExt cx="1989429" cy="1737230"/>
            </a:xfrm>
          </p:grpSpPr>
          <p:pic>
            <p:nvPicPr>
              <p:cNvPr id="111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022507" y="2989598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0351" y="3496558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604115" y="3384593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8" name="Gruppo 40"/>
            <p:cNvGrpSpPr/>
            <p:nvPr/>
          </p:nvGrpSpPr>
          <p:grpSpPr>
            <a:xfrm>
              <a:off x="3393720" y="3219450"/>
              <a:ext cx="1521180" cy="933450"/>
              <a:chOff x="1899137" y="2532185"/>
              <a:chExt cx="3369252" cy="2422841"/>
            </a:xfrm>
          </p:grpSpPr>
          <p:pic>
            <p:nvPicPr>
              <p:cNvPr id="109" name="Picture 2" descr="Immagine correlat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3212" b="27983"/>
              <a:stretch>
                <a:fillRect/>
              </a:stretch>
            </p:blipFill>
            <p:spPr bwMode="auto">
              <a:xfrm>
                <a:off x="3385731" y="2556163"/>
                <a:ext cx="1882658" cy="2353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Immagine correlat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5529" b="26406"/>
              <a:stretch>
                <a:fillRect/>
              </a:stretch>
            </p:blipFill>
            <p:spPr bwMode="auto">
              <a:xfrm rot="10800000" flipV="1">
                <a:off x="1899137" y="2532185"/>
                <a:ext cx="1726575" cy="2422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4" name="Rettangolo 113"/>
          <p:cNvSpPr/>
          <p:nvPr/>
        </p:nvSpPr>
        <p:spPr>
          <a:xfrm>
            <a:off x="6292312" y="64854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/>
              <a:t>Fonte </a:t>
            </a:r>
            <a:r>
              <a:rPr lang="it-IT" sz="1200" i="1" dirty="0">
                <a:hlinkClick r:id="rId7"/>
              </a:rPr>
              <a:t>http://www8.hp.com/h20195/v2/GetPDF.aspx/4AA7-1623ITIT.pdf</a:t>
            </a:r>
            <a:endParaRPr lang="it-IT" sz="1200" i="1" dirty="0"/>
          </a:p>
        </p:txBody>
      </p:sp>
      <p:grpSp>
        <p:nvGrpSpPr>
          <p:cNvPr id="115" name="Gruppo 114"/>
          <p:cNvGrpSpPr/>
          <p:nvPr/>
        </p:nvGrpSpPr>
        <p:grpSpPr>
          <a:xfrm rot="21239187">
            <a:off x="7522728" y="758030"/>
            <a:ext cx="1984246" cy="1325558"/>
            <a:chOff x="3258501" y="3219450"/>
            <a:chExt cx="1656399" cy="1393078"/>
          </a:xfrm>
        </p:grpSpPr>
        <p:grpSp>
          <p:nvGrpSpPr>
            <p:cNvPr id="116" name="Gruppo 52"/>
            <p:cNvGrpSpPr/>
            <p:nvPr/>
          </p:nvGrpSpPr>
          <p:grpSpPr>
            <a:xfrm>
              <a:off x="3258500" y="3619500"/>
              <a:ext cx="1294448" cy="993028"/>
              <a:chOff x="2820351" y="2989598"/>
              <a:chExt cx="1989429" cy="1737230"/>
            </a:xfrm>
          </p:grpSpPr>
          <p:pic>
            <p:nvPicPr>
              <p:cNvPr id="120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70000" contrast="-70000"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022507" y="2989598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0351" y="3496558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70000" contrast="-70000"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604115" y="3384593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7" name="Gruppo 40"/>
            <p:cNvGrpSpPr/>
            <p:nvPr/>
          </p:nvGrpSpPr>
          <p:grpSpPr>
            <a:xfrm>
              <a:off x="3393720" y="3219450"/>
              <a:ext cx="1521180" cy="933450"/>
              <a:chOff x="1899137" y="2532185"/>
              <a:chExt cx="3369252" cy="2422841"/>
            </a:xfrm>
          </p:grpSpPr>
          <p:pic>
            <p:nvPicPr>
              <p:cNvPr id="118" name="Picture 2" descr="Immagine correlat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3212" b="27983"/>
              <a:stretch>
                <a:fillRect/>
              </a:stretch>
            </p:blipFill>
            <p:spPr bwMode="auto">
              <a:xfrm>
                <a:off x="3385731" y="2556163"/>
                <a:ext cx="1882658" cy="2353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2" descr="Immagine correlata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5529" b="26406"/>
              <a:stretch>
                <a:fillRect/>
              </a:stretch>
            </p:blipFill>
            <p:spPr bwMode="auto">
              <a:xfrm rot="10800000" flipV="1">
                <a:off x="1899137" y="2532185"/>
                <a:ext cx="1726575" cy="2422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8" name="Gruppo 57"/>
          <p:cNvGrpSpPr/>
          <p:nvPr/>
        </p:nvGrpSpPr>
        <p:grpSpPr>
          <a:xfrm>
            <a:off x="10854295" y="4108215"/>
            <a:ext cx="1317355" cy="1273371"/>
            <a:chOff x="10854295" y="4108215"/>
            <a:chExt cx="1317355" cy="1273371"/>
          </a:xfrm>
        </p:grpSpPr>
        <p:pic>
          <p:nvPicPr>
            <p:cNvPr id="88" name="Immagine 87">
              <a:extLst>
                <a:ext uri="{FF2B5EF4-FFF2-40B4-BE49-F238E27FC236}">
                  <a16:creationId xmlns="" xmlns:a16="http://schemas.microsoft.com/office/drawing/2014/main" id="{BF424761-C8E3-4FB5-A362-6622505B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19828">
              <a:off x="11146949" y="4298377"/>
              <a:ext cx="509139" cy="553645"/>
            </a:xfrm>
            <a:prstGeom prst="rect">
              <a:avLst/>
            </a:prstGeom>
          </p:spPr>
        </p:pic>
        <p:pic>
          <p:nvPicPr>
            <p:cNvPr id="89" name="Immagine 88">
              <a:extLst>
                <a:ext uri="{FF2B5EF4-FFF2-40B4-BE49-F238E27FC236}">
                  <a16:creationId xmlns="" xmlns:a16="http://schemas.microsoft.com/office/drawing/2014/main" id="{CDF2608D-83F6-45A9-9123-127715627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10839">
              <a:off x="11129980" y="4612969"/>
              <a:ext cx="642884" cy="596106"/>
            </a:xfrm>
            <a:prstGeom prst="rect">
              <a:avLst/>
            </a:prstGeom>
          </p:spPr>
        </p:pic>
        <p:sp>
          <p:nvSpPr>
            <p:cNvPr id="56" name="Freccia ad arco 55"/>
            <p:cNvSpPr/>
            <p:nvPr/>
          </p:nvSpPr>
          <p:spPr>
            <a:xfrm rot="2565923">
              <a:off x="10854295" y="4108215"/>
              <a:ext cx="1317355" cy="1273371"/>
            </a:xfrm>
            <a:prstGeom prst="circular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61" name="Rettangolo arrotondato 60"/>
          <p:cNvSpPr/>
          <p:nvPr/>
        </p:nvSpPr>
        <p:spPr>
          <a:xfrm>
            <a:off x="10943177" y="4810539"/>
            <a:ext cx="334423" cy="3710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60391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3298" r="5610" b="3161"/>
          <a:stretch>
            <a:fillRect/>
          </a:stretch>
        </p:blipFill>
        <p:spPr bwMode="auto">
          <a:xfrm>
            <a:off x="6438900" y="514350"/>
            <a:ext cx="5753100" cy="6343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futuro della sicurezza informatica aziendale 2/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=""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=""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30401"/>
            <a:ext cx="6369170" cy="2579500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2" y="2038349"/>
            <a:ext cx="6369169" cy="3105150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Immagine</a:t>
            </a:r>
          </a:p>
          <a:p>
            <a:endParaRPr lang="it-IT" sz="1400" b="1" dirty="0" smtClean="0"/>
          </a:p>
          <a:p>
            <a:endParaRPr lang="it-IT" sz="1400" b="1" dirty="0" smtClean="0"/>
          </a:p>
          <a:p>
            <a:r>
              <a:rPr lang="it-IT" sz="1400" dirty="0" smtClean="0">
                <a:hlinkClick r:id="rId4"/>
              </a:rPr>
              <a:t>https://www.pexels.com/photo/golf-golf-ball-golf-course-golf-field-424758/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ricolorata</a:t>
            </a:r>
          </a:p>
          <a:p>
            <a:endParaRPr lang="it-IT" sz="1400" dirty="0"/>
          </a:p>
        </p:txBody>
      </p:sp>
      <p:sp>
        <p:nvSpPr>
          <p:cNvPr id="30" name="Documento 29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5" y="4724400"/>
            <a:ext cx="6369169" cy="2247900"/>
          </a:xfrm>
          <a:prstGeom prst="flowChartDocumen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Rettangolo arrotondato 49"/>
          <p:cNvSpPr/>
          <p:nvPr/>
        </p:nvSpPr>
        <p:spPr>
          <a:xfrm>
            <a:off x="8834587" y="4141944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600678" y="1234803"/>
            <a:ext cx="536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Monitoraggio</a:t>
            </a:r>
            <a:r>
              <a:rPr lang="it-IT" dirty="0" smtClean="0"/>
              <a:t> continuo del </a:t>
            </a:r>
            <a:r>
              <a:rPr lang="it-IT" b="1" dirty="0" smtClean="0"/>
              <a:t>traffico</a:t>
            </a:r>
            <a:r>
              <a:rPr lang="it-IT" dirty="0" smtClean="0"/>
              <a:t> sulla rete e sul sito aziendali e intervento sulle anomalie</a:t>
            </a:r>
            <a:endParaRPr lang="it-IT" dirty="0"/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857250" y="598259"/>
            <a:ext cx="377687" cy="3741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1" y="1287118"/>
            <a:ext cx="457200" cy="3975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190500" y="3414088"/>
            <a:ext cx="361950" cy="3959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2" name="Rettangolo arrotondato 51"/>
          <p:cNvSpPr/>
          <p:nvPr/>
        </p:nvSpPr>
        <p:spPr>
          <a:xfrm>
            <a:off x="190500" y="2599082"/>
            <a:ext cx="381784" cy="4298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579165" y="613168"/>
            <a:ext cx="384313" cy="321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pic>
        <p:nvPicPr>
          <p:cNvPr id="36" name="Picture 10" descr="Immagine correlata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89340" y="1651553"/>
            <a:ext cx="659060" cy="659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Immagine correlata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01530">
            <a:off x="5550897" y="1586052"/>
            <a:ext cx="770281" cy="7702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tangolo arrotondato 52"/>
          <p:cNvSpPr/>
          <p:nvPr/>
        </p:nvSpPr>
        <p:spPr>
          <a:xfrm>
            <a:off x="187667" y="4220061"/>
            <a:ext cx="439326" cy="4107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55" name="Rettangolo 54"/>
          <p:cNvSpPr/>
          <p:nvPr/>
        </p:nvSpPr>
        <p:spPr>
          <a:xfrm>
            <a:off x="940902" y="2655296"/>
            <a:ext cx="3897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Stratificazione difese su più livelli</a:t>
            </a:r>
            <a:endParaRPr lang="it-IT" dirty="0"/>
          </a:p>
        </p:txBody>
      </p:sp>
      <p:sp>
        <p:nvSpPr>
          <p:cNvPr id="58" name="Rettangolo 57"/>
          <p:cNvSpPr/>
          <p:nvPr/>
        </p:nvSpPr>
        <p:spPr>
          <a:xfrm>
            <a:off x="1109849" y="5411744"/>
            <a:ext cx="4490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Organizzare una reazione veloce: formazione  e SW adeguati sono il primo passo</a:t>
            </a:r>
            <a:endParaRPr lang="it-IT" dirty="0"/>
          </a:p>
        </p:txBody>
      </p:sp>
      <p:sp>
        <p:nvSpPr>
          <p:cNvPr id="65" name="Rettangolo arrotondato 64"/>
          <p:cNvSpPr/>
          <p:nvPr/>
        </p:nvSpPr>
        <p:spPr>
          <a:xfrm>
            <a:off x="247650" y="5292589"/>
            <a:ext cx="438150" cy="384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grpSp>
        <p:nvGrpSpPr>
          <p:cNvPr id="72" name="Gruppo 71"/>
          <p:cNvGrpSpPr/>
          <p:nvPr/>
        </p:nvGrpSpPr>
        <p:grpSpPr>
          <a:xfrm>
            <a:off x="4577223" y="2814977"/>
            <a:ext cx="1146008" cy="583217"/>
            <a:chOff x="4386723" y="4586627"/>
            <a:chExt cx="1146008" cy="583217"/>
          </a:xfrm>
        </p:grpSpPr>
        <p:pic>
          <p:nvPicPr>
            <p:cNvPr id="63" name="Picture 2" descr="Immagine correlata"/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3403" t="36341" r="50441" b="29810"/>
            <a:stretch>
              <a:fillRect/>
            </a:stretch>
          </p:blipFill>
          <p:spPr bwMode="auto">
            <a:xfrm rot="1684427">
              <a:off x="4790277" y="4710408"/>
              <a:ext cx="391270" cy="446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Immagine correlata"/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3403" t="36341" r="50441" b="29810"/>
            <a:stretch>
              <a:fillRect/>
            </a:stretch>
          </p:blipFill>
          <p:spPr bwMode="auto">
            <a:xfrm rot="1684427">
              <a:off x="4386723" y="4586627"/>
              <a:ext cx="403825" cy="4605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Immagine correlata"/>
            <p:cNvPicPr>
              <a:picLocks noChangeAspect="1" noChangeArrowheads="1"/>
            </p:cNvPicPr>
            <p:nvPr/>
          </p:nvPicPr>
          <p:blipFill>
            <a:blip r:embed="rId7" cstate="print">
              <a:lum bright="70000" contrast="-70000"/>
              <a:extLst>
                <a:ext uri="{BEBA8EAE-BF5A-486C-A8C5-ECC9F3942E4B}">
                  <a14:imgProps xmlns=""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3403" t="36341" r="50441" b="29810"/>
            <a:stretch>
              <a:fillRect/>
            </a:stretch>
          </p:blipFill>
          <p:spPr bwMode="auto">
            <a:xfrm rot="1684427">
              <a:off x="5141461" y="4723659"/>
              <a:ext cx="391270" cy="44618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CasellaDiTesto 68"/>
          <p:cNvSpPr txBox="1"/>
          <p:nvPr/>
        </p:nvSpPr>
        <p:spPr>
          <a:xfrm>
            <a:off x="1559327" y="543263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MISURE ESSENZIALI</a:t>
            </a:r>
          </a:p>
        </p:txBody>
      </p:sp>
      <p:sp>
        <p:nvSpPr>
          <p:cNvPr id="70" name="Rettangolo 69"/>
          <p:cNvSpPr/>
          <p:nvPr/>
        </p:nvSpPr>
        <p:spPr>
          <a:xfrm>
            <a:off x="1264752" y="3283946"/>
            <a:ext cx="3897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Certificati SSL:  complicano la falsificazione delle credenziali</a:t>
            </a:r>
            <a:endParaRPr lang="it-IT" dirty="0"/>
          </a:p>
        </p:txBody>
      </p:sp>
      <p:sp>
        <p:nvSpPr>
          <p:cNvPr id="71" name="Rettangolo 70"/>
          <p:cNvSpPr/>
          <p:nvPr/>
        </p:nvSpPr>
        <p:spPr>
          <a:xfrm>
            <a:off x="1283802" y="4064996"/>
            <a:ext cx="3897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Autenticazione a </a:t>
            </a:r>
            <a:br>
              <a:rPr lang="it-IT" dirty="0" smtClean="0">
                <a:cs typeface="Arial" charset="0"/>
              </a:rPr>
            </a:br>
            <a:r>
              <a:rPr lang="it-IT" dirty="0" smtClean="0">
                <a:cs typeface="Arial" charset="0"/>
              </a:rPr>
              <a:t>più fattori</a:t>
            </a:r>
            <a:endParaRPr lang="it-IT" dirty="0"/>
          </a:p>
        </p:txBody>
      </p:sp>
      <p:pic>
        <p:nvPicPr>
          <p:cNvPr id="73" name="Immagine 72">
            <a:extLst>
              <a:ext uri="{FF2B5EF4-FFF2-40B4-BE49-F238E27FC236}">
                <a16:creationId xmlns="" xmlns:a16="http://schemas.microsoft.com/office/drawing/2014/main" id="{CDF2608D-83F6-45A9-9123-1277156273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7710839">
            <a:off x="4500580" y="4098619"/>
            <a:ext cx="642884" cy="596106"/>
          </a:xfrm>
          <a:prstGeom prst="rect">
            <a:avLst/>
          </a:prstGeom>
        </p:spPr>
      </p:pic>
      <p:pic>
        <p:nvPicPr>
          <p:cNvPr id="74" name="Immagine 73">
            <a:extLst>
              <a:ext uri="{FF2B5EF4-FFF2-40B4-BE49-F238E27FC236}">
                <a16:creationId xmlns="" xmlns:a16="http://schemas.microsoft.com/office/drawing/2014/main" id="{CDF2608D-83F6-45A9-9123-1277156273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8752466">
            <a:off x="4824430" y="3908119"/>
            <a:ext cx="642884" cy="596106"/>
          </a:xfrm>
          <a:prstGeom prst="rect">
            <a:avLst/>
          </a:prstGeom>
        </p:spPr>
      </p:pic>
      <p:pic>
        <p:nvPicPr>
          <p:cNvPr id="75" name="Immagine 74">
            <a:extLst>
              <a:ext uri="{FF2B5EF4-FFF2-40B4-BE49-F238E27FC236}">
                <a16:creationId xmlns="" xmlns:a16="http://schemas.microsoft.com/office/drawing/2014/main" id="{CDF2608D-83F6-45A9-9123-1277156273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69204">
            <a:off x="5243530" y="3831919"/>
            <a:ext cx="642884" cy="596106"/>
          </a:xfrm>
          <a:prstGeom prst="rect">
            <a:avLst/>
          </a:prstGeom>
        </p:spPr>
      </p:pic>
      <p:sp>
        <p:nvSpPr>
          <p:cNvPr id="76" name="Goccia 75">
            <a:extLst>
              <a:ext uri="{FF2B5EF4-FFF2-40B4-BE49-F238E27FC236}">
                <a16:creationId xmlns="" xmlns:a16="http://schemas.microsoft.com/office/drawing/2014/main" id="{8C4A55B8-2C39-4F43-8255-5BB0EB077D64}"/>
              </a:ext>
            </a:extLst>
          </p:cNvPr>
          <p:cNvSpPr/>
          <p:nvPr/>
        </p:nvSpPr>
        <p:spPr>
          <a:xfrm rot="2700000">
            <a:off x="343838" y="130280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77" name="Goccia 76">
            <a:extLst>
              <a:ext uri="{FF2B5EF4-FFF2-40B4-BE49-F238E27FC236}">
                <a16:creationId xmlns="" xmlns:a16="http://schemas.microsoft.com/office/drawing/2014/main" id="{8C4A55B8-2C39-4F43-8255-5BB0EB077D64}"/>
              </a:ext>
            </a:extLst>
          </p:cNvPr>
          <p:cNvSpPr/>
          <p:nvPr/>
        </p:nvSpPr>
        <p:spPr>
          <a:xfrm rot="2700000">
            <a:off x="610539" y="269345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78" name="Goccia 77">
            <a:extLst>
              <a:ext uri="{FF2B5EF4-FFF2-40B4-BE49-F238E27FC236}">
                <a16:creationId xmlns="" xmlns:a16="http://schemas.microsoft.com/office/drawing/2014/main" id="{8C4A55B8-2C39-4F43-8255-5BB0EB077D64}"/>
              </a:ext>
            </a:extLst>
          </p:cNvPr>
          <p:cNvSpPr/>
          <p:nvPr/>
        </p:nvSpPr>
        <p:spPr>
          <a:xfrm rot="2700000">
            <a:off x="801038" y="547475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pic>
        <p:nvPicPr>
          <p:cNvPr id="79" name="Immagine 78">
            <a:extLst>
              <a:ext uri="{FF2B5EF4-FFF2-40B4-BE49-F238E27FC236}">
                <a16:creationId xmlns="" xmlns:a16="http://schemas.microsoft.com/office/drawing/2014/main" id="{F95B7044-0DFB-45EA-8DB9-9734D840A6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1203">
            <a:off x="5422954" y="5933439"/>
            <a:ext cx="526166" cy="551440"/>
          </a:xfrm>
          <a:prstGeom prst="rect">
            <a:avLst/>
          </a:prstGeom>
        </p:spPr>
      </p:pic>
      <p:sp>
        <p:nvSpPr>
          <p:cNvPr id="39" name="Rettangolo 38"/>
          <p:cNvSpPr/>
          <p:nvPr/>
        </p:nvSpPr>
        <p:spPr>
          <a:xfrm>
            <a:off x="443962" y="6581001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/>
              <a:t>Fonte </a:t>
            </a:r>
            <a:r>
              <a:rPr lang="it-IT" sz="1200" i="1" dirty="0">
                <a:hlinkClick r:id="rId11"/>
              </a:rPr>
              <a:t>http://www8.hp.com/h20195/v2/GetPDF.aspx/4AA7-1623ITIT.pdf</a:t>
            </a:r>
            <a:endParaRPr lang="it-IT" sz="1200" i="1" dirty="0"/>
          </a:p>
        </p:txBody>
      </p:sp>
    </p:spTree>
    <p:extLst>
      <p:ext uri="{BB962C8B-B14F-4D97-AF65-F5344CB8AC3E}">
        <p14:creationId xmlns="" xmlns:p14="http://schemas.microsoft.com/office/powerpoint/2010/main" val="701409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laborazione 66">
            <a:extLst>
              <a:ext uri="{FF2B5EF4-FFF2-40B4-BE49-F238E27FC236}">
                <a16:creationId xmlns=""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421806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Elaborazione 29">
            <a:extLst>
              <a:ext uri="{FF2B5EF4-FFF2-40B4-BE49-F238E27FC236}">
                <a16:creationId xmlns=""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-5070" y="3379500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23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123" y="6051"/>
            <a:ext cx="11496675" cy="341313"/>
          </a:xfrm>
        </p:spPr>
        <p:txBody>
          <a:bodyPr anchor="ctr" anchorCtr="0"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 ricerca 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Spiceworks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(gli 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endpoint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)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" name="Documento 12">
            <a:extLst>
              <a:ext uri="{FF2B5EF4-FFF2-40B4-BE49-F238E27FC236}">
                <a16:creationId xmlns="" xmlns:a16="http://schemas.microsoft.com/office/drawing/2014/main" id="{E9347E24-CD42-4187-AF4B-B26BC004BD7E}"/>
              </a:ext>
            </a:extLst>
          </p:cNvPr>
          <p:cNvSpPr>
            <a:spLocks/>
          </p:cNvSpPr>
          <p:nvPr/>
        </p:nvSpPr>
        <p:spPr>
          <a:xfrm rot="5400000">
            <a:off x="6781941" y="1454646"/>
            <a:ext cx="6388453" cy="4431665"/>
          </a:xfrm>
          <a:prstGeom prst="flowChartDocument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="" xmlns:a16="http://schemas.microsoft.com/office/drawing/2014/main" id="{912A912C-6FAB-47E7-A458-0709DAECC9E8}"/>
              </a:ext>
            </a:extLst>
          </p:cNvPr>
          <p:cNvSpPr/>
          <p:nvPr/>
        </p:nvSpPr>
        <p:spPr>
          <a:xfrm>
            <a:off x="-2141924" y="-6700"/>
            <a:ext cx="2141924" cy="5436973"/>
          </a:xfrm>
          <a:prstGeom prst="rect">
            <a:avLst/>
          </a:prstGeom>
          <a:solidFill>
            <a:schemeClr val="tx1"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Note sviluppo:</a:t>
            </a:r>
          </a:p>
          <a:p>
            <a:pPr lvl="0"/>
            <a:endParaRPr lang="it-IT" sz="1600" b="1" dirty="0">
              <a:solidFill>
                <a:srgbClr val="1E5155">
                  <a:lumMod val="75000"/>
                </a:srgbClr>
              </a:solidFill>
              <a:latin typeface="Century Gothic" panose="020B0502020202020204"/>
            </a:endParaRPr>
          </a:p>
          <a:p>
            <a:pPr lvl="0"/>
            <a:r>
              <a:rPr lang="it-IT" sz="1600" dirty="0" smtClean="0">
                <a:solidFill>
                  <a:srgbClr val="1E5155">
                    <a:lumMod val="75000"/>
                  </a:srgbClr>
                </a:solidFill>
              </a:rPr>
              <a:t>https://www.pexels.com/photo/white-lion-statue-934593/</a:t>
            </a:r>
            <a:endParaRPr lang="it-IT" sz="1600" dirty="0">
              <a:solidFill>
                <a:srgbClr val="1E5155">
                  <a:lumMod val="75000"/>
                </a:srgbClr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="" xmlns:a16="http://schemas.microsoft.com/office/drawing/2014/main" id="{B3B4A0DA-23BE-4260-B4EE-F8E6DB13F28E}"/>
              </a:ext>
            </a:extLst>
          </p:cNvPr>
          <p:cNvSpPr txBox="1"/>
          <p:nvPr/>
        </p:nvSpPr>
        <p:spPr>
          <a:xfrm>
            <a:off x="209184" y="652538"/>
            <a:ext cx="682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it-IT" sz="2000" b="1" dirty="0" smtClean="0">
                <a:solidFill>
                  <a:prstClr val="white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2016 – Risultati ricerca sugli </a:t>
            </a:r>
            <a:r>
              <a:rPr lang="it-IT" sz="2000" b="1" dirty="0" err="1" smtClean="0">
                <a:solidFill>
                  <a:prstClr val="white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endpoint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mpus Sans ITC" panose="04020404030D07020202" pitchFamily="82" charset="0"/>
              <a:ea typeface="+mn-ea"/>
              <a:cs typeface="Gisha" panose="020B0502040204020203" pitchFamily="34" charset="-79"/>
            </a:endParaRPr>
          </a:p>
        </p:txBody>
      </p:sp>
      <p:pic>
        <p:nvPicPr>
          <p:cNvPr id="32" name="Immagine 31">
            <a:extLst>
              <a:ext uri="{FF2B5EF4-FFF2-40B4-BE49-F238E27FC236}">
                <a16:creationId xmlns="" xmlns:a16="http://schemas.microsoft.com/office/drawing/2014/main" id="{87790B99-8EEE-489F-8FEE-B60CD43DB1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904" t="876" r="10747" b="38393"/>
          <a:stretch>
            <a:fillRect/>
          </a:stretch>
        </p:blipFill>
        <p:spPr>
          <a:xfrm rot="3753484">
            <a:off x="4212311" y="2461956"/>
            <a:ext cx="796882" cy="693287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="" xmlns:a16="http://schemas.microsoft.com/office/drawing/2014/main" id="{87790B99-8EEE-489F-8FEE-B60CD43DB1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904" t="876" r="10747" b="38393"/>
          <a:stretch>
            <a:fillRect/>
          </a:stretch>
        </p:blipFill>
        <p:spPr>
          <a:xfrm rot="153545">
            <a:off x="1626482" y="1718176"/>
            <a:ext cx="796882" cy="693287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="" xmlns:a16="http://schemas.microsoft.com/office/drawing/2014/main" id="{87790B99-8EEE-489F-8FEE-B60CD43DB1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904" t="876" r="10747" b="38393"/>
          <a:stretch>
            <a:fillRect/>
          </a:stretch>
        </p:blipFill>
        <p:spPr>
          <a:xfrm rot="299260">
            <a:off x="3432919" y="1094497"/>
            <a:ext cx="796882" cy="693287"/>
          </a:xfrm>
          <a:prstGeom prst="rect">
            <a:avLst/>
          </a:prstGeom>
        </p:spPr>
      </p:pic>
      <p:sp>
        <p:nvSpPr>
          <p:cNvPr id="40" name="Rettangolo 39">
            <a:extLst>
              <a:ext uri="{FF2B5EF4-FFF2-40B4-BE49-F238E27FC236}">
                <a16:creationId xmlns="" xmlns:a16="http://schemas.microsoft.com/office/drawing/2014/main" id="{C3B25C5C-1A80-45A6-BE3D-570CA74C72BE}"/>
              </a:ext>
            </a:extLst>
          </p:cNvPr>
          <p:cNvSpPr/>
          <p:nvPr/>
        </p:nvSpPr>
        <p:spPr>
          <a:xfrm>
            <a:off x="879133" y="4175609"/>
            <a:ext cx="367381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	Laptop e desktop (80%)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	Dispositivi mobili (37%)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	Stampanti (16%)</a:t>
            </a:r>
            <a:endParaRPr lang="it-IT" dirty="0">
              <a:solidFill>
                <a:srgbClr val="EBEBEB">
                  <a:lumMod val="75000"/>
                </a:srgbClr>
              </a:solidFill>
            </a:endParaRPr>
          </a:p>
        </p:txBody>
      </p:sp>
      <p:sp>
        <p:nvSpPr>
          <p:cNvPr id="44" name="Rettangolo 43"/>
          <p:cNvSpPr/>
          <p:nvPr/>
        </p:nvSpPr>
        <p:spPr>
          <a:xfrm>
            <a:off x="6292312" y="6581001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/>
              <a:t>Fonte </a:t>
            </a:r>
            <a:r>
              <a:rPr lang="it-IT" sz="1200" i="1" dirty="0">
                <a:hlinkClick r:id="rId5"/>
              </a:rPr>
              <a:t>http://www8.hp.com/h20195/v2/GetPDF.aspx/4AA7-1623ITIT.pdf</a:t>
            </a:r>
            <a:endParaRPr lang="it-IT" sz="1200" i="1" dirty="0"/>
          </a:p>
        </p:txBody>
      </p:sp>
      <p:pic>
        <p:nvPicPr>
          <p:cNvPr id="27" name="Picture 4" descr="Immagine correlat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9911" flipH="1">
            <a:off x="4014966" y="1441900"/>
            <a:ext cx="1205665" cy="1230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uppo 35"/>
          <p:cNvGrpSpPr/>
          <p:nvPr/>
        </p:nvGrpSpPr>
        <p:grpSpPr>
          <a:xfrm rot="608630">
            <a:off x="1935805" y="1395001"/>
            <a:ext cx="3378938" cy="1966121"/>
            <a:chOff x="3258500" y="3189400"/>
            <a:chExt cx="1700202" cy="1423128"/>
          </a:xfrm>
        </p:grpSpPr>
        <p:grpSp>
          <p:nvGrpSpPr>
            <p:cNvPr id="38" name="Gruppo 52"/>
            <p:cNvGrpSpPr/>
            <p:nvPr/>
          </p:nvGrpSpPr>
          <p:grpSpPr>
            <a:xfrm>
              <a:off x="3258500" y="3619500"/>
              <a:ext cx="1294448" cy="993028"/>
              <a:chOff x="2820351" y="2989598"/>
              <a:chExt cx="1989429" cy="1737230"/>
            </a:xfrm>
          </p:grpSpPr>
          <p:pic>
            <p:nvPicPr>
              <p:cNvPr id="47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022507" y="2989598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0351" y="3496558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604115" y="3384593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uppo 40"/>
            <p:cNvGrpSpPr/>
            <p:nvPr/>
          </p:nvGrpSpPr>
          <p:grpSpPr>
            <a:xfrm>
              <a:off x="3393720" y="3189400"/>
              <a:ext cx="1564982" cy="963502"/>
              <a:chOff x="1899137" y="2454185"/>
              <a:chExt cx="3466270" cy="2500841"/>
            </a:xfrm>
          </p:grpSpPr>
          <p:pic>
            <p:nvPicPr>
              <p:cNvPr id="45" name="Picture 2" descr="Immagine correlata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3212" b="27983"/>
              <a:stretch>
                <a:fillRect/>
              </a:stretch>
            </p:blipFill>
            <p:spPr bwMode="auto">
              <a:xfrm>
                <a:off x="3482748" y="2454185"/>
                <a:ext cx="1882659" cy="23539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magine correlata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5529" b="26406"/>
              <a:stretch>
                <a:fillRect/>
              </a:stretch>
            </p:blipFill>
            <p:spPr bwMode="auto">
              <a:xfrm rot="10800000" flipV="1">
                <a:off x="1899137" y="2532185"/>
                <a:ext cx="1726575" cy="2422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68" name="Picture 4" descr="Immagine correlat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8630" flipH="1">
            <a:off x="2910197" y="1478580"/>
            <a:ext cx="1559059" cy="971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asellaDiTesto 70">
            <a:extLst>
              <a:ext uri="{FF2B5EF4-FFF2-40B4-BE49-F238E27FC236}">
                <a16:creationId xmlns="" xmlns:a16="http://schemas.microsoft.com/office/drawing/2014/main" id="{B3B4A0DA-23BE-4260-B4EE-F8E6DB13F28E}"/>
              </a:ext>
            </a:extLst>
          </p:cNvPr>
          <p:cNvSpPr txBox="1"/>
          <p:nvPr/>
        </p:nvSpPr>
        <p:spPr>
          <a:xfrm>
            <a:off x="241341" y="3433912"/>
            <a:ext cx="751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defRPr/>
            </a:pPr>
            <a:r>
              <a:rPr kumimoji="0" lang="it-IT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Gisha" panose="020B0502040204020203" pitchFamily="34" charset="-79"/>
              </a:rPr>
              <a:t>Ogni</a:t>
            </a:r>
            <a:r>
              <a:rPr kumimoji="0" lang="it-IT" sz="20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Gisha" panose="020B0502040204020203" pitchFamily="34" charset="-79"/>
              </a:rPr>
              <a:t> dispositivo connesso è potenzialmente attaccabile</a:t>
            </a:r>
            <a:br>
              <a:rPr kumimoji="0" lang="it-IT" sz="20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Gisha" panose="020B0502040204020203" pitchFamily="34" charset="-79"/>
              </a:rPr>
            </a:br>
            <a:r>
              <a:rPr kumimoji="0" lang="it-IT" sz="160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Gisha" panose="020B0502040204020203" pitchFamily="34" charset="-79"/>
              </a:rPr>
              <a:t>(anche se con diversa frequenza)</a:t>
            </a: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mpus Sans ITC" panose="04020404030D07020202" pitchFamily="82" charset="0"/>
              <a:ea typeface="+mn-ea"/>
              <a:cs typeface="Gisha" panose="020B0502040204020203" pitchFamily="34" charset="-79"/>
            </a:endParaRPr>
          </a:p>
        </p:txBody>
      </p: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C3B25C5C-1A80-45A6-BE3D-570CA74C72BE}"/>
              </a:ext>
            </a:extLst>
          </p:cNvPr>
          <p:cNvSpPr/>
          <p:nvPr/>
        </p:nvSpPr>
        <p:spPr>
          <a:xfrm>
            <a:off x="32685" y="5966041"/>
            <a:ext cx="8778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dirty="0" smtClean="0">
                <a:solidFill>
                  <a:srgbClr val="EBEBEB">
                    <a:lumMod val="75000"/>
                  </a:srgbClr>
                </a:solidFill>
              </a:rPr>
              <a:t>Conviene proteggere ogni dispositivo della propria rete, perché tutti sono esposti</a:t>
            </a:r>
            <a:endParaRPr lang="it-IT" dirty="0">
              <a:solidFill>
                <a:srgbClr val="EBEBEB">
                  <a:lumMod val="75000"/>
                </a:srgbClr>
              </a:solidFill>
            </a:endParaRPr>
          </a:p>
        </p:txBody>
      </p:sp>
      <p:sp>
        <p:nvSpPr>
          <p:cNvPr id="73" name="Rettangolo arrotondato 72"/>
          <p:cNvSpPr/>
          <p:nvPr/>
        </p:nvSpPr>
        <p:spPr>
          <a:xfrm>
            <a:off x="5350217" y="1648311"/>
            <a:ext cx="364783" cy="409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5883617" y="657711"/>
            <a:ext cx="364783" cy="409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5" name="Rettangolo arrotondato 74"/>
          <p:cNvSpPr/>
          <p:nvPr/>
        </p:nvSpPr>
        <p:spPr>
          <a:xfrm>
            <a:off x="378167" y="3686661"/>
            <a:ext cx="364783" cy="409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76" name="Rettangolo arrotondato 75"/>
          <p:cNvSpPr/>
          <p:nvPr/>
        </p:nvSpPr>
        <p:spPr>
          <a:xfrm>
            <a:off x="644867" y="4315311"/>
            <a:ext cx="612433" cy="390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4-6</a:t>
            </a:r>
            <a:endParaRPr lang="it-IT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-76363" y="5533854"/>
            <a:ext cx="364783" cy="409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77131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24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L’esperto risponde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="" xmlns:a16="http://schemas.microsoft.com/office/drawing/2014/main" id="{D335602E-1140-4CB3-BBA8-A2483E56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772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it-IT" i="1" dirty="0" smtClean="0">
                <a:cs typeface="Arial" charset="0"/>
              </a:rPr>
              <a:t>Perché la sicurezza sta diventando un tema sempre più centrale per le aziende?</a:t>
            </a:r>
          </a:p>
          <a:p>
            <a:pPr algn="just">
              <a:lnSpc>
                <a:spcPct val="120000"/>
              </a:lnSpc>
              <a:defRPr/>
            </a:pPr>
            <a:endParaRPr lang="it-IT" dirty="0">
              <a:cs typeface="Arial" charset="0"/>
            </a:endParaRPr>
          </a:p>
        </p:txBody>
      </p:sp>
      <p:sp>
        <p:nvSpPr>
          <p:cNvPr id="14" name="Segnaposto testo 7">
            <a:extLst>
              <a:ext uri="{FF2B5EF4-FFF2-40B4-BE49-F238E27FC236}">
                <a16:creationId xmlns="" xmlns:a16="http://schemas.microsoft.com/office/drawing/2014/main" id="{1D2A209F-5314-4ED3-BA8B-D41B28EBDE4F}"/>
              </a:ext>
            </a:extLst>
          </p:cNvPr>
          <p:cNvSpPr txBox="1">
            <a:spLocks/>
          </p:cNvSpPr>
          <p:nvPr/>
        </p:nvSpPr>
        <p:spPr>
          <a:xfrm>
            <a:off x="3376241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Quali sono i miti da sfatare circa la sicurezza?</a:t>
            </a:r>
            <a:endParaRPr lang="it-IT" i="1" dirty="0">
              <a:ea typeface="+mj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="" xmlns:a16="http://schemas.microsoft.com/office/drawing/2014/main" id="{3AAED16F-D11B-4E11-9EBC-632F9541F99C}"/>
              </a:ext>
            </a:extLst>
          </p:cNvPr>
          <p:cNvSpPr txBox="1">
            <a:spLocks/>
          </p:cNvSpPr>
          <p:nvPr/>
        </p:nvSpPr>
        <p:spPr>
          <a:xfrm>
            <a:off x="6066377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i="1" dirty="0" smtClean="0">
                <a:ea typeface="+mj-ea"/>
                <a:cs typeface="Arial" charset="0"/>
              </a:rPr>
              <a:t>Quali sono i più frequenti bersagli degli hacker?</a:t>
            </a:r>
            <a:endParaRPr lang="it-IT" i="1" dirty="0" smtClean="0"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i="1" dirty="0">
              <a:ea typeface="+mj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i="1" dirty="0">
              <a:ea typeface="+mj-ea"/>
              <a:cs typeface="Arial" charset="0"/>
            </a:endParaRPr>
          </a:p>
        </p:txBody>
      </p:sp>
      <p:sp>
        <p:nvSpPr>
          <p:cNvPr id="21" name="Segnaposto testo 7">
            <a:extLst>
              <a:ext uri="{FF2B5EF4-FFF2-40B4-BE49-F238E27FC236}">
                <a16:creationId xmlns="" xmlns:a16="http://schemas.microsoft.com/office/drawing/2014/main" id="{E9D34C42-C371-4B24-AF88-175848429470}"/>
              </a:ext>
            </a:extLst>
          </p:cNvPr>
          <p:cNvSpPr txBox="1">
            <a:spLocks/>
          </p:cNvSpPr>
          <p:nvPr/>
        </p:nvSpPr>
        <p:spPr>
          <a:xfrm>
            <a:off x="8905733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i="1" dirty="0" smtClean="0">
                <a:ea typeface="+mj-ea"/>
                <a:cs typeface="Arial" charset="0"/>
              </a:rPr>
              <a:t>Quali difesi si possono individuare per migliorare la sicurezza IT?</a:t>
            </a:r>
            <a:endParaRPr lang="it-IT" i="1" dirty="0">
              <a:ea typeface="+mj-ea"/>
              <a:cs typeface="Arial" charset="0"/>
            </a:endParaRPr>
          </a:p>
        </p:txBody>
      </p:sp>
      <p:sp>
        <p:nvSpPr>
          <p:cNvPr id="13" name="Segnaposto testo 7">
            <a:extLst>
              <a:ext uri="{FF2B5EF4-FFF2-40B4-BE49-F238E27FC236}">
                <a16:creationId xmlns="" xmlns:a16="http://schemas.microsoft.com/office/drawing/2014/main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544810" y="3166710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La fisionomia delle reti sta cambiando. Aumenta esponenzialmente il numero di dispositivi connessi e il traffico di dati. Anche se il </a:t>
            </a:r>
            <a:r>
              <a:rPr lang="it-IT" dirty="0" err="1" smtClean="0">
                <a:cs typeface="Arial" charset="0"/>
              </a:rPr>
              <a:t>cloud</a:t>
            </a:r>
            <a:r>
              <a:rPr lang="it-IT" dirty="0" smtClean="0">
                <a:cs typeface="Arial" charset="0"/>
              </a:rPr>
              <a:t> è una soluzione sostanzialmente robusta, il fatto che vi siano </a:t>
            </a:r>
            <a:r>
              <a:rPr lang="it-IT" dirty="0" err="1" smtClean="0">
                <a:cs typeface="Arial" charset="0"/>
              </a:rPr>
              <a:t>endpoint</a:t>
            </a:r>
            <a:r>
              <a:rPr lang="it-IT" dirty="0" smtClean="0">
                <a:cs typeface="Arial" charset="0"/>
              </a:rPr>
              <a:t> e dunque molti punti di accesso, per esempio, favorisce l’opera degli hacker.</a:t>
            </a:r>
            <a:endParaRPr lang="it-IT" dirty="0">
              <a:cs typeface="Arial" charset="0"/>
            </a:endParaRPr>
          </a:p>
          <a:p>
            <a:pPr algn="just">
              <a:lnSpc>
                <a:spcPct val="150000"/>
              </a:lnSpc>
            </a:pPr>
            <a:endParaRPr lang="it-IT" dirty="0">
              <a:latin typeface="Garamond"/>
              <a:cs typeface="Garamond"/>
            </a:endParaRPr>
          </a:p>
        </p:txBody>
      </p:sp>
      <p:sp>
        <p:nvSpPr>
          <p:cNvPr id="18" name="Segnaposto testo 7">
            <a:extLst>
              <a:ext uri="{FF2B5EF4-FFF2-40B4-BE49-F238E27FC236}">
                <a16:creationId xmlns="" xmlns:a16="http://schemas.microsoft.com/office/drawing/2014/main" id="{07E1536A-CBFB-41AD-9122-A925A67AB611}"/>
              </a:ext>
            </a:extLst>
          </p:cNvPr>
          <p:cNvSpPr txBox="1">
            <a:spLocks/>
          </p:cNvSpPr>
          <p:nvPr/>
        </p:nvSpPr>
        <p:spPr>
          <a:xfrm>
            <a:off x="600072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Gli hacker puntano ai database clienti e possono usare qualsiasi dispositivo connesso alla rete per violarla; aggrediscono facilmente i dispositivi personali che i dipendenti usano anche per lavoro e approfittano di errori quali password semplici, apertura di mail di </a:t>
            </a:r>
            <a:r>
              <a:rPr lang="it-IT" dirty="0" err="1" smtClean="0">
                <a:cs typeface="Arial" charset="0"/>
              </a:rPr>
              <a:t>phishing</a:t>
            </a:r>
            <a:r>
              <a:rPr lang="it-IT" dirty="0" smtClean="0">
                <a:cs typeface="Arial" charset="0"/>
              </a:rPr>
              <a:t>, ecc.</a:t>
            </a:r>
            <a:endParaRPr lang="it-IT" dirty="0">
              <a:cs typeface="Arial" charset="0"/>
            </a:endParaRPr>
          </a:p>
        </p:txBody>
      </p:sp>
      <p:sp>
        <p:nvSpPr>
          <p:cNvPr id="23" name="Segnaposto testo 7">
            <a:extLst>
              <a:ext uri="{FF2B5EF4-FFF2-40B4-BE49-F238E27FC236}">
                <a16:creationId xmlns="" xmlns:a16="http://schemas.microsoft.com/office/drawing/2014/main" id="{F49D8BF1-CE02-446F-BA87-BDD1F885AAFA}"/>
              </a:ext>
            </a:extLst>
          </p:cNvPr>
          <p:cNvSpPr txBox="1">
            <a:spLocks/>
          </p:cNvSpPr>
          <p:nvPr/>
        </p:nvSpPr>
        <p:spPr>
          <a:xfrm>
            <a:off x="876317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I principali accorgimenti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smtClean="0"/>
              <a:t>monitoraggio attento del traffico sulla rete aziendale;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smtClean="0"/>
              <a:t>sistema di sicurezza “stratificato” (certificati SSL e autenticazioni a 2 fattori)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smtClean="0"/>
              <a:t>formazione del personale costante manutenzione/</a:t>
            </a:r>
            <a:br>
              <a:rPr lang="it-IT" sz="1200" dirty="0" smtClean="0"/>
            </a:br>
            <a:r>
              <a:rPr lang="it-IT" sz="1200" dirty="0" smtClean="0"/>
              <a:t>aggiornamento SW.</a:t>
            </a:r>
            <a:endParaRPr lang="it-IT" sz="1200" dirty="0"/>
          </a:p>
        </p:txBody>
      </p:sp>
      <p:sp>
        <p:nvSpPr>
          <p:cNvPr id="16" name="Rettangolo arrotondato 15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SVG, al clic sulle domande si aprono i box di risposta.</a:t>
            </a:r>
          </a:p>
          <a:p>
            <a:endParaRPr lang="it-IT" sz="1400" dirty="0"/>
          </a:p>
          <a:p>
            <a:endParaRPr lang="it-IT" sz="1400" b="1" dirty="0"/>
          </a:p>
          <a:p>
            <a:endParaRPr lang="it-IT" sz="1400" b="1" dirty="0"/>
          </a:p>
        </p:txBody>
      </p:sp>
      <p:sp>
        <p:nvSpPr>
          <p:cNvPr id="19" name="Segnaposto testo 7">
            <a:extLst>
              <a:ext uri="{FF2B5EF4-FFF2-40B4-BE49-F238E27FC236}">
                <a16:creationId xmlns="" xmlns:a16="http://schemas.microsoft.com/office/drawing/2014/main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3309782" y="318848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Eccone qualcuna: l’antivirus è una protezione più che sufficiente; se c’è in azienda un esperto di sicurezza, si occuperà lui di qualsiasi problema; intrusioni in corso sono facili da rilevare, in fondo le violazioni informatiche sono rare; semmai dovesse essercene una, i danni si ripareranno in breve tempo.</a:t>
            </a:r>
            <a:endParaRPr lang="it-IT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894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Learning stop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="" xmlns:a16="http://schemas.microsoft.com/office/drawing/2014/main" id="{FCA1622D-041E-4120-9404-586FA559C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1095" y="665620"/>
            <a:ext cx="9930891" cy="923150"/>
          </a:xfrm>
          <a:prstGeom prst="wedgeRoundRectCallout">
            <a:avLst>
              <a:gd name="adj1" fmla="val -17710"/>
              <a:gd name="adj2" fmla="val 58142"/>
              <a:gd name="adj3" fmla="val 16667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1800" i="1" dirty="0" smtClean="0">
                <a:solidFill>
                  <a:schemeClr val="tx1"/>
                </a:solidFill>
              </a:rPr>
              <a:t>Qual è oggi un importante fattore di debolezza delle reti aziendali?</a:t>
            </a:r>
            <a:endParaRPr lang="it-IT" sz="1800" i="1" dirty="0">
              <a:solidFill>
                <a:schemeClr val="tx1"/>
              </a:solidFill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=""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413581" y="3770965"/>
            <a:ext cx="3352499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Hanno molti punti di accesso, ciascuno dei quali è  potenzialmente attaccabile da hacker.</a:t>
            </a:r>
            <a:endParaRPr lang="it-IT" sz="1600" dirty="0"/>
          </a:p>
        </p:txBody>
      </p:sp>
      <p:pic>
        <p:nvPicPr>
          <p:cNvPr id="18" name="Immagine 17">
            <a:extLst>
              <a:ext uri="{FF2B5EF4-FFF2-40B4-BE49-F238E27FC236}">
                <a16:creationId xmlns="" xmlns:a16="http://schemas.microsoft.com/office/drawing/2014/main" id="{08B0BD39-4009-400F-BA34-32995A8CB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27" y="2953892"/>
            <a:ext cx="810936" cy="8109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="" xmlns:a16="http://schemas.microsoft.com/office/drawing/2014/main" id="{B286E357-1027-4805-9E07-4A5FE17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35" y="2854922"/>
            <a:ext cx="810936" cy="8109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="" xmlns:a16="http://schemas.microsoft.com/office/drawing/2014/main" id="{2EEA935A-7BF4-48CA-9E1C-380E3CD4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93" y="2922864"/>
            <a:ext cx="810936" cy="8109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="" xmlns:a16="http://schemas.microsoft.com/office/drawing/2014/main" id="{B34726F8-5FE8-4E15-932E-C2E12B56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999" y="2902016"/>
            <a:ext cx="810936" cy="810936"/>
          </a:xfrm>
          <a:prstGeom prst="rect">
            <a:avLst/>
          </a:prstGeom>
        </p:spPr>
      </p:pic>
      <p:sp>
        <p:nvSpPr>
          <p:cNvPr id="23" name="Segnaposto testo 7">
            <a:extLst>
              <a:ext uri="{FF2B5EF4-FFF2-40B4-BE49-F238E27FC236}">
                <a16:creationId xmlns=""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3525016" y="3792393"/>
            <a:ext cx="2746766" cy="2113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I dispositivi che ne fanno parte sono di tipologie troppo diverse fra loro.</a:t>
            </a:r>
            <a:endParaRPr lang="it-IT" sz="1600" dirty="0"/>
          </a:p>
        </p:txBody>
      </p:sp>
      <p:sp>
        <p:nvSpPr>
          <p:cNvPr id="30" name="Rettangolo arrotondato 23">
            <a:extLst>
              <a:ext uri="{FF2B5EF4-FFF2-40B4-BE49-F238E27FC236}">
                <a16:creationId xmlns="" xmlns:a16="http://schemas.microsoft.com/office/drawing/2014/main" id="{61BB96AD-C654-43EF-886F-9E42B0324C47}"/>
              </a:ext>
            </a:extLst>
          </p:cNvPr>
          <p:cNvSpPr/>
          <p:nvPr/>
        </p:nvSpPr>
        <p:spPr>
          <a:xfrm>
            <a:off x="4898399" y="5502946"/>
            <a:ext cx="2083685" cy="365760"/>
          </a:xfrm>
          <a:prstGeom prst="roundRect">
            <a:avLst/>
          </a:prstGeom>
          <a:solidFill>
            <a:srgbClr val="426B6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ticulate" panose="02000503040000020004" pitchFamily="2" charset="0"/>
                <a:ea typeface="+mn-ea"/>
                <a:cs typeface="Gisha" panose="020B0502040204020203" pitchFamily="34" charset="-79"/>
              </a:rPr>
              <a:t>Conferma</a:t>
            </a:r>
          </a:p>
        </p:txBody>
      </p:sp>
      <p:sp>
        <p:nvSpPr>
          <p:cNvPr id="15" name="Segnaposto testo 7">
            <a:extLst>
              <a:ext uri="{FF2B5EF4-FFF2-40B4-BE49-F238E27FC236}">
                <a16:creationId xmlns=""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6531478" y="3898151"/>
            <a:ext cx="2166693" cy="12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Hanno bisogno di manutenzione continua e costosa.</a:t>
            </a:r>
            <a:endParaRPr lang="it-IT" sz="16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Test in </a:t>
            </a:r>
            <a:r>
              <a:rPr lang="it-IT" sz="1400" dirty="0" err="1"/>
              <a:t>svg</a:t>
            </a:r>
            <a:r>
              <a:rPr lang="it-IT" sz="1400" dirty="0"/>
              <a:t>, la risposta corretta è quella verde. Al clic su conferma si scopre il feedback (testo nelle note di questa slide)</a:t>
            </a:r>
            <a:endParaRPr lang="it-IT" sz="1400" b="1" dirty="0"/>
          </a:p>
        </p:txBody>
      </p:sp>
      <p:sp>
        <p:nvSpPr>
          <p:cNvPr id="26" name="Segnaposto testo 7">
            <a:extLst>
              <a:ext uri="{FF2B5EF4-FFF2-40B4-BE49-F238E27FC236}">
                <a16:creationId xmlns=""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8907637" y="3770965"/>
            <a:ext cx="3352499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600" dirty="0" smtClean="0">
                <a:sym typeface="Wingdings" panose="05000000000000000000" pitchFamily="2" charset="2"/>
              </a:rPr>
              <a:t>Tutte le precedenti.</a:t>
            </a:r>
            <a:endParaRPr lang="it-IT" sz="1600" dirty="0"/>
          </a:p>
        </p:txBody>
      </p:sp>
    </p:spTree>
    <p:extLst>
      <p:ext uri="{BB962C8B-B14F-4D97-AF65-F5344CB8AC3E}">
        <p14:creationId xmlns="" xmlns:p14="http://schemas.microsoft.com/office/powerpoint/2010/main" val="226075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=""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497585"/>
            <a:ext cx="8212347" cy="22265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 dati aziendali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=""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364358" y="-3257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endParaRPr lang="it-IT" sz="1400" b="1" dirty="0" smtClean="0"/>
          </a:p>
          <a:p>
            <a:r>
              <a:rPr lang="it-IT" sz="1400" b="1" dirty="0" smtClean="0"/>
              <a:t>Con audio 1 si visualizza la fabbrica e poi  intorno il cerchio</a:t>
            </a:r>
          </a:p>
          <a:p>
            <a:endParaRPr lang="it-IT" sz="1400" b="1" dirty="0" smtClean="0"/>
          </a:p>
          <a:p>
            <a:r>
              <a:rPr lang="it-IT" sz="1400" b="1" dirty="0" smtClean="0">
                <a:hlinkClick r:id="rId3"/>
              </a:rPr>
              <a:t>https://www.pexels.com/photo/bandwidth-close-up-computer-connection-1148820/</a:t>
            </a:r>
            <a:endParaRPr lang="it-IT" sz="1400" b="1" dirty="0" smtClean="0"/>
          </a:p>
          <a:p>
            <a:r>
              <a:rPr lang="it-IT" sz="1400" b="1" dirty="0" smtClean="0"/>
              <a:t>Immagine ricolorata per adattarla al layout</a:t>
            </a:r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7573900" y="476250"/>
            <a:ext cx="4654263" cy="6270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maestra icona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52" y="1540231"/>
            <a:ext cx="941156" cy="9417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magine correlata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280" y="1987072"/>
            <a:ext cx="532744" cy="5327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magine correlata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46" y="1287624"/>
            <a:ext cx="1119673" cy="9330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Arco 54"/>
          <p:cNvSpPr/>
          <p:nvPr/>
        </p:nvSpPr>
        <p:spPr>
          <a:xfrm rot="17452543">
            <a:off x="2219685" y="1196676"/>
            <a:ext cx="1528787" cy="2195947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co 55"/>
          <p:cNvSpPr/>
          <p:nvPr/>
        </p:nvSpPr>
        <p:spPr>
          <a:xfrm rot="16029717">
            <a:off x="4462467" y="483776"/>
            <a:ext cx="1528787" cy="1828767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Arco 56"/>
          <p:cNvSpPr/>
          <p:nvPr/>
        </p:nvSpPr>
        <p:spPr>
          <a:xfrm rot="7333764">
            <a:off x="4077191" y="588826"/>
            <a:ext cx="1580712" cy="2128829"/>
          </a:xfrm>
          <a:prstGeom prst="arc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 flipH="1">
            <a:off x="261257" y="746449"/>
            <a:ext cx="187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tx2">
                    <a:lumMod val="75000"/>
                  </a:schemeClr>
                </a:solidFill>
              </a:rPr>
              <a:t>Dati tradizionali</a:t>
            </a:r>
            <a:endParaRPr lang="it-IT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925583" y="2940185"/>
            <a:ext cx="2176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cs typeface="Arial" charset="0"/>
              </a:rPr>
              <a:t>Enorme massa di dati elaborati grazie al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cs typeface="Arial" charset="0"/>
              </a:rPr>
              <a:t>Cloud</a:t>
            </a:r>
            <a:endParaRPr lang="it-IT" sz="1600" dirty="0">
              <a:cs typeface="Arial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23459" y="4471690"/>
            <a:ext cx="731847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err="1" smtClean="0"/>
              <a:t>Confidentiality</a:t>
            </a:r>
            <a:endParaRPr lang="it-IT" b="1" dirty="0" smtClean="0"/>
          </a:p>
          <a:p>
            <a:r>
              <a:rPr lang="it-IT" dirty="0" smtClean="0"/>
              <a:t>Restrizioni agli accessi, con la crittografia di autenticazione</a:t>
            </a:r>
            <a:endParaRPr lang="it-IT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933187" y="1425418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75" name="Rettangolo arrotondato 74"/>
          <p:cNvSpPr/>
          <p:nvPr/>
        </p:nvSpPr>
        <p:spPr>
          <a:xfrm>
            <a:off x="1920278" y="584265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76" name="Rettangolo arrotondato 75"/>
          <p:cNvSpPr/>
          <p:nvPr/>
        </p:nvSpPr>
        <p:spPr>
          <a:xfrm>
            <a:off x="4498498" y="628326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4897435" y="2182101"/>
            <a:ext cx="372770" cy="4677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6460541" y="2924042"/>
            <a:ext cx="492709" cy="50495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1465969" y="3609975"/>
            <a:ext cx="400931" cy="4476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82" name="Rettangolo arrotondato 81"/>
          <p:cNvSpPr/>
          <p:nvPr/>
        </p:nvSpPr>
        <p:spPr>
          <a:xfrm>
            <a:off x="3646273" y="2863075"/>
            <a:ext cx="373277" cy="3182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6633378" y="520258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pic>
        <p:nvPicPr>
          <p:cNvPr id="47" name="Immagine 46">
            <a:extLst>
              <a:ext uri="{FF2B5EF4-FFF2-40B4-BE49-F238E27FC236}">
                <a16:creationId xmlns="" xmlns:a16="http://schemas.microsoft.com/office/drawing/2014/main" id="{13904BB8-96F9-4621-B46D-8161FF91F8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25" y="660613"/>
            <a:ext cx="441813" cy="589084"/>
          </a:xfrm>
          <a:prstGeom prst="rect">
            <a:avLst/>
          </a:prstGeom>
        </p:spPr>
      </p:pic>
      <p:pic>
        <p:nvPicPr>
          <p:cNvPr id="49" name="Picture 4" descr="Immagine correlata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1926">
            <a:off x="5305924" y="1960755"/>
            <a:ext cx="832539" cy="8325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tangolo arrotondato 49"/>
          <p:cNvSpPr/>
          <p:nvPr/>
        </p:nvSpPr>
        <p:spPr>
          <a:xfrm>
            <a:off x="3380920" y="749901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3" name="Ovale 42"/>
          <p:cNvSpPr/>
          <p:nvPr/>
        </p:nvSpPr>
        <p:spPr>
          <a:xfrm flipH="1">
            <a:off x="2967134" y="1156995"/>
            <a:ext cx="1586204" cy="13622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/>
          <p:cNvSpPr/>
          <p:nvPr/>
        </p:nvSpPr>
        <p:spPr>
          <a:xfrm>
            <a:off x="5765383" y="1306964"/>
            <a:ext cx="168360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dirty="0" smtClean="0"/>
              <a:t>Perdita o furto</a:t>
            </a:r>
            <a:br>
              <a:rPr lang="it-IT" sz="1600" dirty="0" smtClean="0"/>
            </a:br>
            <a:r>
              <a:rPr lang="it-IT" sz="1600" dirty="0" smtClean="0"/>
              <a:t> = </a:t>
            </a:r>
            <a:br>
              <a:rPr lang="it-IT" sz="1600" dirty="0" smtClean="0"/>
            </a:br>
            <a:r>
              <a:rPr lang="it-IT" sz="1600" dirty="0" smtClean="0"/>
              <a:t>grave danno</a:t>
            </a:r>
            <a:endParaRPr lang="it-IT" sz="1600" dirty="0"/>
          </a:p>
          <a:p>
            <a:pPr algn="ctr"/>
            <a:endParaRPr lang="it-IT" sz="1400" dirty="0">
              <a:cs typeface="Arial" charset="0"/>
            </a:endParaRPr>
          </a:p>
        </p:txBody>
      </p:sp>
      <p:sp>
        <p:nvSpPr>
          <p:cNvPr id="46" name="CasellaDiTesto 45"/>
          <p:cNvSpPr txBox="1"/>
          <p:nvPr/>
        </p:nvSpPr>
        <p:spPr>
          <a:xfrm flipH="1">
            <a:off x="1177122" y="2989270"/>
            <a:ext cx="2572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tx2">
                    <a:lumMod val="75000"/>
                  </a:schemeClr>
                </a:solidFill>
              </a:rPr>
              <a:t>Big Data e </a:t>
            </a:r>
            <a:br>
              <a:rPr lang="it-IT" sz="16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1600" b="1" dirty="0" smtClean="0">
                <a:solidFill>
                  <a:schemeClr val="tx2">
                    <a:lumMod val="75000"/>
                  </a:schemeClr>
                </a:solidFill>
              </a:rPr>
              <a:t>Internet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it-IT" sz="1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</a:rPr>
              <a:t>Things</a:t>
            </a:r>
            <a:endParaRPr lang="it-IT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CasellaDiTesto 59"/>
          <p:cNvSpPr txBox="1"/>
          <p:nvPr/>
        </p:nvSpPr>
        <p:spPr>
          <a:xfrm>
            <a:off x="124169" y="5147626"/>
            <a:ext cx="732556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err="1" smtClean="0"/>
              <a:t>Integrity</a:t>
            </a:r>
            <a:endParaRPr lang="it-IT" b="1" dirty="0" smtClean="0"/>
          </a:p>
          <a:p>
            <a:r>
              <a:rPr lang="it-IT" dirty="0" smtClean="0"/>
              <a:t>Tutte le misure per l’accuratezza e affidabilità delle informazioni </a:t>
            </a:r>
            <a:endParaRPr lang="it-IT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123459" y="5770737"/>
            <a:ext cx="731847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 err="1" smtClean="0"/>
              <a:t>Availability</a:t>
            </a:r>
            <a:endParaRPr lang="it-IT" b="1" dirty="0" smtClean="0"/>
          </a:p>
          <a:p>
            <a:r>
              <a:rPr lang="it-IT" dirty="0" smtClean="0"/>
              <a:t>Solo gli autorizzati possono accedere alle informazioni; piani di ripristino efficaci.</a:t>
            </a:r>
          </a:p>
        </p:txBody>
      </p:sp>
      <p:pic>
        <p:nvPicPr>
          <p:cNvPr id="67" name="Immagine 66">
            <a:extLst>
              <a:ext uri="{FF2B5EF4-FFF2-40B4-BE49-F238E27FC236}">
                <a16:creationId xmlns=""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58" y="3639996"/>
            <a:ext cx="1049054" cy="1049054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="" xmlns:a16="http://schemas.microsoft.com/office/drawing/2014/main" id="{AF1E612F-E871-41C3-93FC-8FB6829603D9}"/>
              </a:ext>
            </a:extLst>
          </p:cNvPr>
          <p:cNvSpPr txBox="1"/>
          <p:nvPr/>
        </p:nvSpPr>
        <p:spPr>
          <a:xfrm>
            <a:off x="8659715" y="6553779"/>
            <a:ext cx="3532285" cy="280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 clic sull'info point per approfondire l’argomento</a:t>
            </a:r>
          </a:p>
        </p:txBody>
      </p:sp>
      <p:grpSp>
        <p:nvGrpSpPr>
          <p:cNvPr id="90" name="Gruppo 89"/>
          <p:cNvGrpSpPr/>
          <p:nvPr/>
        </p:nvGrpSpPr>
        <p:grpSpPr>
          <a:xfrm>
            <a:off x="2972751" y="3028950"/>
            <a:ext cx="1656399" cy="1393078"/>
            <a:chOff x="3258501" y="3219450"/>
            <a:chExt cx="1656399" cy="1393078"/>
          </a:xfrm>
        </p:grpSpPr>
        <p:grpSp>
          <p:nvGrpSpPr>
            <p:cNvPr id="53" name="Gruppo 52"/>
            <p:cNvGrpSpPr/>
            <p:nvPr/>
          </p:nvGrpSpPr>
          <p:grpSpPr>
            <a:xfrm>
              <a:off x="3258501" y="3619500"/>
              <a:ext cx="1294449" cy="993028"/>
              <a:chOff x="2820351" y="2989598"/>
              <a:chExt cx="1989429" cy="1737230"/>
            </a:xfrm>
          </p:grpSpPr>
          <p:pic>
            <p:nvPicPr>
              <p:cNvPr id="45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11" cstate="print">
                <a:lum bright="70000" contrast="-70000"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022507" y="2989598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11" cstate="print">
                <a:lum bright="70000" contrast="-70000"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20351" y="3496558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" descr="Immagine correlata"/>
              <p:cNvPicPr>
                <a:picLocks noChangeAspect="1" noChangeArrowheads="1"/>
              </p:cNvPicPr>
              <p:nvPr/>
            </p:nvPicPr>
            <p:blipFill>
              <a:blip r:embed="rId11" cstate="print">
                <a:lum bright="70000" contrast="-70000"/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604115" y="3384593"/>
                <a:ext cx="1205665" cy="123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7" name="Gruppo 40"/>
            <p:cNvGrpSpPr/>
            <p:nvPr/>
          </p:nvGrpSpPr>
          <p:grpSpPr>
            <a:xfrm>
              <a:off x="3393720" y="3219450"/>
              <a:ext cx="1521180" cy="933450"/>
              <a:chOff x="1899137" y="2532185"/>
              <a:chExt cx="3369252" cy="2422841"/>
            </a:xfrm>
          </p:grpSpPr>
          <p:pic>
            <p:nvPicPr>
              <p:cNvPr id="88" name="Picture 2" descr="Immagine correlata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3212" b="27983"/>
              <a:stretch>
                <a:fillRect/>
              </a:stretch>
            </p:blipFill>
            <p:spPr bwMode="auto">
              <a:xfrm>
                <a:off x="3385731" y="2556163"/>
                <a:ext cx="1882658" cy="2353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" descr="Immagine correlata"/>
              <p:cNvPicPr>
                <a:picLocks noChangeAspect="1" noChangeArrowheads="1"/>
              </p:cNvPicPr>
              <p:nvPr/>
            </p:nvPicPr>
            <p:blipFill>
              <a:blip r:embed="rId1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=""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5529" b="26406"/>
              <a:stretch>
                <a:fillRect/>
              </a:stretch>
            </p:blipFill>
            <p:spPr bwMode="auto">
              <a:xfrm rot="10800000" flipV="1">
                <a:off x="1899137" y="2532185"/>
                <a:ext cx="1726575" cy="2422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58" name="Picture 4" descr="Immagine correlata"/>
          <p:cNvPicPr>
            <a:picLocks noChangeAspect="1" noChangeArrowheads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35168" y="3445235"/>
            <a:ext cx="784482" cy="7032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tangolo arrotondato 53"/>
          <p:cNvSpPr/>
          <p:nvPr/>
        </p:nvSpPr>
        <p:spPr>
          <a:xfrm>
            <a:off x="-1076804" y="5206842"/>
            <a:ext cx="1081493" cy="830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10-13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53682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41165" y="430401"/>
            <a:ext cx="5850835" cy="642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 conseguenze di una violazione della sicurezza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=""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=""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30401"/>
            <a:ext cx="6369170" cy="278602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0" y="1714045"/>
            <a:ext cx="6369169" cy="3698936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Immagine</a:t>
            </a:r>
          </a:p>
          <a:p>
            <a:endParaRPr lang="it-IT" sz="1400" b="1" dirty="0" smtClean="0"/>
          </a:p>
          <a:p>
            <a:endParaRPr lang="it-IT" sz="1400" b="1" dirty="0" smtClean="0"/>
          </a:p>
          <a:p>
            <a:r>
              <a:rPr lang="it-IT" sz="1400" dirty="0" smtClean="0"/>
              <a:t>https://pixabay.com/it/domino-circuito-elemento-concetto-163522/ </a:t>
            </a:r>
          </a:p>
          <a:p>
            <a:endParaRPr lang="it-IT" sz="1400" dirty="0" smtClean="0"/>
          </a:p>
          <a:p>
            <a:endParaRPr lang="it-IT" sz="1400" dirty="0"/>
          </a:p>
        </p:txBody>
      </p:sp>
      <p:sp>
        <p:nvSpPr>
          <p:cNvPr id="30" name="Documento 29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3" y="4797652"/>
            <a:ext cx="6369169" cy="2060348"/>
          </a:xfrm>
          <a:prstGeom prst="flowChartDocumen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-178902" y="5285271"/>
            <a:ext cx="64500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Importanza misure di sicurezza!</a:t>
            </a:r>
          </a:p>
          <a:p>
            <a:pPr algn="ctr"/>
            <a:endParaRPr lang="it-IT" sz="4000" dirty="0"/>
          </a:p>
        </p:txBody>
      </p:sp>
      <p:sp>
        <p:nvSpPr>
          <p:cNvPr id="5" name="Rettangolo 4"/>
          <p:cNvSpPr/>
          <p:nvPr/>
        </p:nvSpPr>
        <p:spPr>
          <a:xfrm>
            <a:off x="410800" y="660027"/>
            <a:ext cx="2272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Sistemi complessi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600678" y="1634853"/>
            <a:ext cx="536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rischio di attacchi cyber non può essere azzerato</a:t>
            </a:r>
            <a:endParaRPr lang="it-IT" dirty="0"/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0" y="560159"/>
            <a:ext cx="377687" cy="3741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3776870" y="4651514"/>
            <a:ext cx="397564" cy="3379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1" y="1630018"/>
            <a:ext cx="457200" cy="3975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3344165" y="2842588"/>
            <a:ext cx="392944" cy="2782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2" name="Rettangolo arrotondato 51"/>
          <p:cNvSpPr/>
          <p:nvPr/>
        </p:nvSpPr>
        <p:spPr>
          <a:xfrm>
            <a:off x="284966" y="2484782"/>
            <a:ext cx="589678" cy="3898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8" name="Rettangolo 27"/>
          <p:cNvSpPr/>
          <p:nvPr/>
        </p:nvSpPr>
        <p:spPr>
          <a:xfrm>
            <a:off x="6393366" y="5934670"/>
            <a:ext cx="5798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i="1" dirty="0" smtClean="0"/>
              <a:t>http://www.toniolo.gov.it/moodle30/</a:t>
            </a:r>
            <a:r>
              <a:rPr lang="it-IT" sz="1600" i="1" dirty="0" err="1" smtClean="0"/>
              <a:t>pluginfile.php</a:t>
            </a:r>
            <a:r>
              <a:rPr lang="it-IT" sz="1600" i="1" dirty="0" smtClean="0"/>
              <a:t>/1810/</a:t>
            </a:r>
            <a:r>
              <a:rPr lang="it-IT" sz="1600" i="1" dirty="0" err="1" smtClean="0"/>
              <a:t>mod_folder</a:t>
            </a:r>
            <a:r>
              <a:rPr lang="it-IT" sz="1600" i="1" dirty="0" smtClean="0"/>
              <a:t>/</a:t>
            </a:r>
            <a:r>
              <a:rPr lang="it-IT" sz="1600" i="1" dirty="0" err="1" smtClean="0"/>
              <a:t>content</a:t>
            </a:r>
            <a:r>
              <a:rPr lang="it-IT" sz="1600" i="1" dirty="0" smtClean="0"/>
              <a:t>/0/</a:t>
            </a:r>
            <a:r>
              <a:rPr lang="it-IT" sz="1600" i="1" dirty="0" err="1" smtClean="0"/>
              <a:t>CyberSecurity.pdf</a:t>
            </a:r>
            <a:r>
              <a:rPr lang="it-IT" sz="1600" i="1" dirty="0" smtClean="0"/>
              <a:t>?forcedownload=1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3385908" y="633525"/>
            <a:ext cx="2776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Numerosità degli hacker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579165" y="613168"/>
            <a:ext cx="384313" cy="3211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4" name="Freccia in giù 33"/>
          <p:cNvSpPr/>
          <p:nvPr/>
        </p:nvSpPr>
        <p:spPr>
          <a:xfrm>
            <a:off x="2743202" y="1013803"/>
            <a:ext cx="457197" cy="43731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5" name="Picture 8" descr="Immagine correlata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66" y="2899322"/>
            <a:ext cx="1861192" cy="16130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magine correlata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55790" y="3061253"/>
            <a:ext cx="596342" cy="5963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Immagine correlata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01530">
            <a:off x="3944512" y="3126398"/>
            <a:ext cx="505256" cy="5052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ttangolo arrotondato 42"/>
          <p:cNvSpPr/>
          <p:nvPr/>
        </p:nvSpPr>
        <p:spPr>
          <a:xfrm>
            <a:off x="2286830" y="1186070"/>
            <a:ext cx="303970" cy="3188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4" name="Rettangolo 43"/>
          <p:cNvSpPr/>
          <p:nvPr/>
        </p:nvSpPr>
        <p:spPr>
          <a:xfrm>
            <a:off x="4393076" y="3640094"/>
            <a:ext cx="1590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Ripristino </a:t>
            </a:r>
          </a:p>
          <a:p>
            <a:r>
              <a:rPr lang="it-IT" dirty="0" smtClean="0">
                <a:cs typeface="Arial" charset="0"/>
              </a:rPr>
              <a:t>funzioni</a:t>
            </a:r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1384829" y="4417007"/>
            <a:ext cx="2193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Recupero credibilità</a:t>
            </a:r>
            <a:endParaRPr lang="it-IT" dirty="0"/>
          </a:p>
        </p:txBody>
      </p:sp>
      <p:pic>
        <p:nvPicPr>
          <p:cNvPr id="51" name="Immagine 50">
            <a:extLst>
              <a:ext uri="{FF2B5EF4-FFF2-40B4-BE49-F238E27FC236}">
                <a16:creationId xmlns="" xmlns:a16="http://schemas.microsoft.com/office/drawing/2014/main" id="{219A0911-E806-4C35-83E8-F1CBBF9E6C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2" y="3934126"/>
            <a:ext cx="705581" cy="671015"/>
          </a:xfrm>
          <a:prstGeom prst="rect">
            <a:avLst/>
          </a:prstGeom>
        </p:spPr>
      </p:pic>
      <p:sp>
        <p:nvSpPr>
          <p:cNvPr id="53" name="Rettangolo arrotondato 52"/>
          <p:cNvSpPr/>
          <p:nvPr/>
        </p:nvSpPr>
        <p:spPr>
          <a:xfrm>
            <a:off x="4550117" y="3286611"/>
            <a:ext cx="439326" cy="4107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pic>
        <p:nvPicPr>
          <p:cNvPr id="54" name="Picture 4" descr="Immagine correlata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707823"/>
            <a:ext cx="865886" cy="865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tangolo 54"/>
          <p:cNvSpPr/>
          <p:nvPr/>
        </p:nvSpPr>
        <p:spPr>
          <a:xfrm>
            <a:off x="178902" y="2979146"/>
            <a:ext cx="1729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Distogliere </a:t>
            </a:r>
            <a:br>
              <a:rPr lang="it-IT" dirty="0" smtClean="0">
                <a:cs typeface="Arial" charset="0"/>
              </a:rPr>
            </a:br>
            <a:r>
              <a:rPr lang="it-IT" dirty="0" smtClean="0">
                <a:cs typeface="Arial" charset="0"/>
              </a:rPr>
              <a:t>risorse dal business</a:t>
            </a:r>
            <a:endParaRPr lang="it-IT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43528" y="2304081"/>
            <a:ext cx="5190522" cy="379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CONSEGUENZE ONEROSE</a:t>
            </a:r>
            <a:endParaRPr lang="it-IT" b="1" dirty="0"/>
          </a:p>
        </p:txBody>
      </p:sp>
      <p:sp>
        <p:nvSpPr>
          <p:cNvPr id="57" name="Rettangolo arrotondato 56"/>
          <p:cNvSpPr/>
          <p:nvPr/>
        </p:nvSpPr>
        <p:spPr>
          <a:xfrm>
            <a:off x="4821786" y="2226437"/>
            <a:ext cx="465831" cy="3378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58" name="Rettangolo 57"/>
          <p:cNvSpPr/>
          <p:nvPr/>
        </p:nvSpPr>
        <p:spPr>
          <a:xfrm>
            <a:off x="271649" y="5887994"/>
            <a:ext cx="1954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Autenticazione</a:t>
            </a:r>
          </a:p>
          <a:p>
            <a:r>
              <a:rPr lang="it-IT" dirty="0" smtClean="0">
                <a:cs typeface="Arial" charset="0"/>
              </a:rPr>
              <a:t>a più fattori</a:t>
            </a:r>
            <a:endParaRPr lang="it-IT" dirty="0"/>
          </a:p>
        </p:txBody>
      </p:sp>
      <p:sp>
        <p:nvSpPr>
          <p:cNvPr id="60" name="Rettangolo 59"/>
          <p:cNvSpPr/>
          <p:nvPr/>
        </p:nvSpPr>
        <p:spPr>
          <a:xfrm>
            <a:off x="4532226" y="5934377"/>
            <a:ext cx="1590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Prevenzione del </a:t>
            </a:r>
            <a:r>
              <a:rPr lang="it-IT" dirty="0" err="1" smtClean="0">
                <a:cs typeface="Arial" charset="0"/>
              </a:rPr>
              <a:t>phishing</a:t>
            </a:r>
            <a:endParaRPr lang="it-IT" dirty="0"/>
          </a:p>
        </p:txBody>
      </p:sp>
      <p:sp>
        <p:nvSpPr>
          <p:cNvPr id="61" name="Rettangolo arrotondato 60"/>
          <p:cNvSpPr/>
          <p:nvPr/>
        </p:nvSpPr>
        <p:spPr>
          <a:xfrm>
            <a:off x="795175" y="4446104"/>
            <a:ext cx="589678" cy="38984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6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2809434" y="5901247"/>
            <a:ext cx="15902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Seria gestione </a:t>
            </a:r>
            <a:r>
              <a:rPr lang="it-IT" dirty="0" err="1" smtClean="0">
                <a:cs typeface="Arial" charset="0"/>
              </a:rPr>
              <a:t>pw</a:t>
            </a:r>
            <a:r>
              <a:rPr lang="it-IT" dirty="0" smtClean="0">
                <a:cs typeface="Arial" charset="0"/>
              </a:rPr>
              <a:t>(utenti)</a:t>
            </a:r>
            <a:endParaRPr lang="it-IT" dirty="0"/>
          </a:p>
        </p:txBody>
      </p:sp>
      <p:pic>
        <p:nvPicPr>
          <p:cNvPr id="63" name="Picture 2" descr="Immagine correlata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=""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403" t="36341" r="50441" b="29810"/>
          <a:stretch>
            <a:fillRect/>
          </a:stretch>
        </p:blipFill>
        <p:spPr bwMode="auto">
          <a:xfrm rot="1684427">
            <a:off x="4790277" y="4710408"/>
            <a:ext cx="391270" cy="4461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Immagine correlata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=""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403" t="36341" r="50441" b="29810"/>
          <a:stretch>
            <a:fillRect/>
          </a:stretch>
        </p:blipFill>
        <p:spPr bwMode="auto">
          <a:xfrm rot="1684427">
            <a:off x="4386723" y="4586627"/>
            <a:ext cx="403825" cy="4605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ttangolo arrotondato 64"/>
          <p:cNvSpPr/>
          <p:nvPr/>
        </p:nvSpPr>
        <p:spPr>
          <a:xfrm>
            <a:off x="0" y="5559288"/>
            <a:ext cx="596348" cy="3975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66" name="Rettangolo arrotondato 65"/>
          <p:cNvSpPr/>
          <p:nvPr/>
        </p:nvSpPr>
        <p:spPr>
          <a:xfrm>
            <a:off x="2597426" y="5592420"/>
            <a:ext cx="483704" cy="3909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  <p:sp>
        <p:nvSpPr>
          <p:cNvPr id="67" name="Rettangolo arrotondato 66"/>
          <p:cNvSpPr/>
          <p:nvPr/>
        </p:nvSpPr>
        <p:spPr>
          <a:xfrm>
            <a:off x="4306955" y="5625548"/>
            <a:ext cx="543338" cy="31805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11</a:t>
            </a:r>
            <a:endParaRPr lang="it-IT" dirty="0"/>
          </a:p>
        </p:txBody>
      </p:sp>
      <p:pic>
        <p:nvPicPr>
          <p:cNvPr id="46" name="Picture 2" descr="Immagine correlata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=""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403" t="36341" r="50441" b="29810"/>
          <a:stretch>
            <a:fillRect/>
          </a:stretch>
        </p:blipFill>
        <p:spPr bwMode="auto">
          <a:xfrm rot="1684427">
            <a:off x="5141461" y="4723659"/>
            <a:ext cx="391270" cy="4461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tangolo arrotondato 61"/>
          <p:cNvSpPr/>
          <p:nvPr/>
        </p:nvSpPr>
        <p:spPr>
          <a:xfrm>
            <a:off x="2935357" y="5022575"/>
            <a:ext cx="397564" cy="3379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70140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magine 44" descr="cybersec m1ud2 youngprofessional.jpg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-46353" t="26031"/>
          <a:stretch>
            <a:fillRect/>
          </a:stretch>
        </p:blipFill>
        <p:spPr>
          <a:xfrm>
            <a:off x="3505200" y="476250"/>
            <a:ext cx="8686800" cy="3586162"/>
          </a:xfrm>
          <a:prstGeom prst="rect">
            <a:avLst/>
          </a:prstGeom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10800000">
            <a:off x="-1" y="3311011"/>
            <a:ext cx="6305549" cy="3538020"/>
          </a:xfrm>
          <a:prstGeom prst="flowChartDocumen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71" name="Segnaposto testo 7">
            <a:extLst>
              <a:ext uri="{FF2B5EF4-FFF2-40B4-BE49-F238E27FC236}">
                <a16:creationId xmlns=""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02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4" name="Documento 23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6307651" y="2762072"/>
            <a:ext cx="5884349" cy="4038778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/>
            <a:endParaRPr lang="it-IT" dirty="0"/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Problemi legali nella 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cybersecurity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4000499" y="-1"/>
            <a:ext cx="378261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endParaRPr lang="it-IT" sz="1400" dirty="0" smtClean="0"/>
          </a:p>
          <a:p>
            <a:r>
              <a:rPr lang="it-IT" sz="1400" dirty="0" smtClean="0"/>
              <a:t> GIOVANE/I AL PC</a:t>
            </a:r>
          </a:p>
          <a:p>
            <a:r>
              <a:rPr lang="it-IT" sz="1400" dirty="0" smtClean="0">
                <a:hlinkClick r:id="rId5"/>
              </a:rPr>
              <a:t>https://www.pexels.com/photo/man-holding-mug-in-front-of-laptop-842548/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ricolorata</a:t>
            </a:r>
          </a:p>
          <a:p>
            <a:endParaRPr lang="it-IT" sz="1400" dirty="0" smtClean="0"/>
          </a:p>
          <a:p>
            <a:endParaRPr lang="it-IT" sz="1400" dirty="0" smtClean="0"/>
          </a:p>
          <a:p>
            <a:endParaRPr lang="it-IT" sz="1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516761" y="657563"/>
            <a:ext cx="5604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PROFESSIONISTI CYBERSECURITY</a:t>
            </a:r>
          </a:p>
        </p:txBody>
      </p:sp>
      <p:sp>
        <p:nvSpPr>
          <p:cNvPr id="12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4" descr="Immagine correl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0" y="775613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6675977" y="4353339"/>
            <a:ext cx="579590" cy="4571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10727497" y="3235655"/>
            <a:ext cx="340553" cy="3457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868018" y="1464725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848139" y="2279733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887895" y="3054987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7527151" y="3612777"/>
            <a:ext cx="3033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 AZIONI ILLEGALI</a:t>
            </a:r>
          </a:p>
        </p:txBody>
      </p:sp>
      <p:sp>
        <p:nvSpPr>
          <p:cNvPr id="42" name="Rettangolo arrotondato 41"/>
          <p:cNvSpPr/>
          <p:nvPr/>
        </p:nvSpPr>
        <p:spPr>
          <a:xfrm rot="20828545">
            <a:off x="6432923" y="844492"/>
            <a:ext cx="2600491" cy="17235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000" b="1" dirty="0" smtClean="0"/>
              <a:t>International Multilateral Partnership Against Cyber Threats</a:t>
            </a:r>
            <a:endParaRPr lang="it-IT" sz="2000" b="1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6689230" y="5280980"/>
            <a:ext cx="579590" cy="4571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6689227" y="6135756"/>
            <a:ext cx="579590" cy="4571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7936590" y="2494721"/>
            <a:ext cx="273960" cy="3056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44" name="Rettangolo 43"/>
          <p:cNvSpPr/>
          <p:nvPr/>
        </p:nvSpPr>
        <p:spPr>
          <a:xfrm>
            <a:off x="1596555" y="1455291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dirty="0" smtClean="0"/>
              <a:t>Sempre più richiesti sul mercato</a:t>
            </a:r>
          </a:p>
        </p:txBody>
      </p:sp>
      <p:sp>
        <p:nvSpPr>
          <p:cNvPr id="52" name="Rettangolo 51"/>
          <p:cNvSpPr/>
          <p:nvPr/>
        </p:nvSpPr>
        <p:spPr>
          <a:xfrm>
            <a:off x="1610983" y="2250421"/>
            <a:ext cx="3682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dirty="0" smtClean="0"/>
              <a:t>Competenze a livello di hacker</a:t>
            </a:r>
            <a:endParaRPr lang="it-IT" dirty="0"/>
          </a:p>
        </p:txBody>
      </p:sp>
      <p:sp>
        <p:nvSpPr>
          <p:cNvPr id="53" name="Rettangolo 52"/>
          <p:cNvSpPr/>
          <p:nvPr/>
        </p:nvSpPr>
        <p:spPr>
          <a:xfrm>
            <a:off x="1618334" y="3045552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dirty="0" smtClean="0"/>
              <a:t>Attenzione ai risvolti legali!</a:t>
            </a:r>
          </a:p>
        </p:txBody>
      </p:sp>
      <p:sp>
        <p:nvSpPr>
          <p:cNvPr id="54" name="Rettangolo 53"/>
          <p:cNvSpPr/>
          <p:nvPr/>
        </p:nvSpPr>
        <p:spPr>
          <a:xfrm>
            <a:off x="7356525" y="4311135"/>
            <a:ext cx="3568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dirty="0" smtClean="0"/>
              <a:t>Conseguenze potenzialmente</a:t>
            </a:r>
            <a:br>
              <a:rPr lang="it-IT" dirty="0" smtClean="0"/>
            </a:br>
            <a:r>
              <a:rPr lang="it-IT" dirty="0" smtClean="0"/>
              <a:t> rilevanti, anche per l’azienda</a:t>
            </a:r>
          </a:p>
        </p:txBody>
      </p:sp>
      <p:sp>
        <p:nvSpPr>
          <p:cNvPr id="55" name="Rettangolo 54"/>
          <p:cNvSpPr/>
          <p:nvPr/>
        </p:nvSpPr>
        <p:spPr>
          <a:xfrm>
            <a:off x="7416160" y="5245414"/>
            <a:ext cx="3332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dirty="0" smtClean="0"/>
              <a:t>Consultare esperti aziendali </a:t>
            </a:r>
          </a:p>
          <a:p>
            <a:pPr lvl="0"/>
            <a:r>
              <a:rPr lang="it-IT" dirty="0" smtClean="0"/>
              <a:t>in caso di dubbi!!</a:t>
            </a:r>
          </a:p>
        </p:txBody>
      </p:sp>
      <p:sp>
        <p:nvSpPr>
          <p:cNvPr id="56" name="Rettangolo 55"/>
          <p:cNvSpPr/>
          <p:nvPr/>
        </p:nvSpPr>
        <p:spPr>
          <a:xfrm>
            <a:off x="7458401" y="6120057"/>
            <a:ext cx="31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dirty="0" smtClean="0"/>
              <a:t>Esiste legislazione specifica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="" xmlns:a16="http://schemas.microsoft.com/office/drawing/2014/main" id="{7430841F-F33D-445B-9234-F746591EB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55" y="4300765"/>
            <a:ext cx="1482845" cy="1482845"/>
          </a:xfrm>
          <a:prstGeom prst="rect">
            <a:avLst/>
          </a:prstGeom>
        </p:spPr>
      </p:pic>
      <p:sp>
        <p:nvSpPr>
          <p:cNvPr id="39" name="Rettangolo arrotondato 38"/>
          <p:cNvSpPr/>
          <p:nvPr/>
        </p:nvSpPr>
        <p:spPr>
          <a:xfrm>
            <a:off x="11628644" y="3886200"/>
            <a:ext cx="563356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60391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cumento 37"/>
          <p:cNvSpPr/>
          <p:nvPr/>
        </p:nvSpPr>
        <p:spPr>
          <a:xfrm>
            <a:off x="6332665" y="476250"/>
            <a:ext cx="5871832" cy="3543299"/>
          </a:xfrm>
          <a:prstGeom prst="flowChartDocumen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10800000">
            <a:off x="-1" y="3311011"/>
            <a:ext cx="6248400" cy="3538020"/>
          </a:xfrm>
          <a:prstGeom prst="flowChartDocumen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71" name="Segnaposto testo 7">
            <a:extLst>
              <a:ext uri="{FF2B5EF4-FFF2-40B4-BE49-F238E27FC236}">
                <a16:creationId xmlns=""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02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4" name="Documento 23">
            <a:extLst>
              <a:ext uri="{FF2B5EF4-FFF2-40B4-BE49-F238E27FC236}">
                <a16:creationId xmlns=""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6307651" y="2819220"/>
            <a:ext cx="5884349" cy="4038778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Problemi etici nella 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cybersecurity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4000499" y="-1"/>
            <a:ext cx="378261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/>
              <a:t>https://www.pexels.com/photo/nature-water-drops-of-water-liquid-40784/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16761" y="657563"/>
            <a:ext cx="3697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ETICA PERSONALE</a:t>
            </a:r>
          </a:p>
        </p:txBody>
      </p:sp>
      <p:sp>
        <p:nvSpPr>
          <p:cNvPr id="12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4" descr="Immagine correl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7" name="Rettangolo arrotondato 26"/>
          <p:cNvSpPr/>
          <p:nvPr/>
        </p:nvSpPr>
        <p:spPr>
          <a:xfrm>
            <a:off x="6815126" y="3518451"/>
            <a:ext cx="579590" cy="4571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0" y="411179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249020" y="1822535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5857101" y="1100059"/>
            <a:ext cx="410349" cy="3477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6271786" y="4465971"/>
            <a:ext cx="579590" cy="4571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6101664" y="5234300"/>
            <a:ext cx="685605" cy="4439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8-10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7368116" y="3672426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ETICA AZIENDALE</a:t>
            </a:r>
          </a:p>
        </p:txBody>
      </p:sp>
      <p:sp>
        <p:nvSpPr>
          <p:cNvPr id="62" name="Rettangolo arrotondato 61"/>
          <p:cNvSpPr/>
          <p:nvPr/>
        </p:nvSpPr>
        <p:spPr>
          <a:xfrm>
            <a:off x="7442256" y="655092"/>
            <a:ext cx="463493" cy="3355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64" name="Fumetto 2 63"/>
          <p:cNvSpPr/>
          <p:nvPr/>
        </p:nvSpPr>
        <p:spPr>
          <a:xfrm rot="1706944">
            <a:off x="3788192" y="771186"/>
            <a:ext cx="2447765" cy="1406244"/>
          </a:xfrm>
          <a:prstGeom prst="wedgeRoundRectCallou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Vorrei che qualcuno violasse  il mio computer e alterasse le immagini nei miei social network?</a:t>
            </a:r>
            <a:endParaRPr lang="it-IT" sz="1400" dirty="0"/>
          </a:p>
        </p:txBody>
      </p:sp>
      <p:sp>
        <p:nvSpPr>
          <p:cNvPr id="65" name="Rettangolo arrotondato 64"/>
          <p:cNvSpPr/>
          <p:nvPr/>
        </p:nvSpPr>
        <p:spPr>
          <a:xfrm>
            <a:off x="244150" y="2844031"/>
            <a:ext cx="492361" cy="4568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pic>
        <p:nvPicPr>
          <p:cNvPr id="69" name="Immagine 68">
            <a:extLst>
              <a:ext uri="{FF2B5EF4-FFF2-40B4-BE49-F238E27FC236}">
                <a16:creationId xmlns="" xmlns:a16="http://schemas.microsoft.com/office/drawing/2014/main" id="{61A185B4-CCEF-48D3-B6B2-9AF98D800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34" y="2934443"/>
            <a:ext cx="985936" cy="977641"/>
          </a:xfrm>
          <a:prstGeom prst="rect">
            <a:avLst/>
          </a:prstGeom>
        </p:spPr>
      </p:pic>
      <p:sp>
        <p:nvSpPr>
          <p:cNvPr id="36" name="Rettangolo 35"/>
          <p:cNvSpPr/>
          <p:nvPr/>
        </p:nvSpPr>
        <p:spPr>
          <a:xfrm>
            <a:off x="902154" y="2762172"/>
            <a:ext cx="3392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Se la risposta è “no”, evitare </a:t>
            </a:r>
            <a:br>
              <a:rPr lang="it-IT" dirty="0" smtClean="0"/>
            </a:br>
            <a:r>
              <a:rPr lang="it-IT" dirty="0" smtClean="0"/>
              <a:t>di compiere l’azione </a:t>
            </a:r>
            <a:endParaRPr lang="it-IT" dirty="0"/>
          </a:p>
        </p:txBody>
      </p:sp>
      <p:sp>
        <p:nvSpPr>
          <p:cNvPr id="41" name="Rettangolo 40"/>
          <p:cNvSpPr/>
          <p:nvPr/>
        </p:nvSpPr>
        <p:spPr>
          <a:xfrm>
            <a:off x="920264" y="1623565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it-IT" dirty="0" smtClean="0"/>
              <a:t>Questo comportamento </a:t>
            </a:r>
            <a:br>
              <a:rPr lang="it-IT" dirty="0" smtClean="0"/>
            </a:br>
            <a:r>
              <a:rPr lang="it-IT" dirty="0" smtClean="0"/>
              <a:t>sarebbe gradito ad altri?</a:t>
            </a:r>
            <a:endParaRPr lang="it-IT" dirty="0"/>
          </a:p>
        </p:txBody>
      </p:sp>
      <p:sp>
        <p:nvSpPr>
          <p:cNvPr id="42" name="Rettangolo 41"/>
          <p:cNvSpPr/>
          <p:nvPr/>
        </p:nvSpPr>
        <p:spPr>
          <a:xfrm>
            <a:off x="6790661" y="4360477"/>
            <a:ext cx="5401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dirty="0" smtClean="0"/>
              <a:t>Aziende di professionisti IT hanno </a:t>
            </a:r>
            <a:br>
              <a:rPr lang="it-IT" dirty="0" smtClean="0"/>
            </a:br>
            <a:r>
              <a:rPr lang="it-IT" dirty="0" smtClean="0"/>
              <a:t>pubblicato </a:t>
            </a:r>
            <a:r>
              <a:rPr lang="it-IT" b="1" dirty="0" smtClean="0"/>
              <a:t>codici etici</a:t>
            </a:r>
            <a:endParaRPr lang="it-IT" b="1" dirty="0"/>
          </a:p>
        </p:txBody>
      </p:sp>
      <p:sp>
        <p:nvSpPr>
          <p:cNvPr id="44" name="Rettangolo 43"/>
          <p:cNvSpPr/>
          <p:nvPr/>
        </p:nvSpPr>
        <p:spPr>
          <a:xfrm>
            <a:off x="6641805" y="5380672"/>
            <a:ext cx="55860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it-IT" dirty="0" smtClean="0"/>
              <a:t>Cyber Security </a:t>
            </a:r>
            <a:r>
              <a:rPr lang="it-IT" dirty="0" err="1" smtClean="0"/>
              <a:t>Institute</a:t>
            </a:r>
            <a:r>
              <a:rPr lang="it-IT" dirty="0" smtClean="0"/>
              <a:t> (CSI)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it-IT" dirty="0" smtClean="0"/>
              <a:t>Information Systems Security </a:t>
            </a:r>
            <a:r>
              <a:rPr lang="it-IT" dirty="0" err="1" smtClean="0"/>
              <a:t>Association</a:t>
            </a:r>
            <a:r>
              <a:rPr lang="it-IT" dirty="0" smtClean="0"/>
              <a:t> (ISSA)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it-IT" dirty="0" smtClean="0"/>
              <a:t>Cisco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7482350" y="791216"/>
            <a:ext cx="3156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ETICA  </a:t>
            </a:r>
          </a:p>
          <a:p>
            <a:pPr algn="ctr"/>
            <a:r>
              <a:rPr lang="it-IT" sz="48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≠</a:t>
            </a:r>
          </a:p>
          <a:p>
            <a:pPr algn="ctr"/>
            <a:r>
              <a:rPr lang="it-IT" sz="48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LEGALIT À</a:t>
            </a:r>
            <a:endParaRPr lang="it-IT" sz="48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391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 miti sulla sicurezza IT: le violazioni</a:t>
            </a:r>
          </a:p>
          <a:p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1265147" y="976946"/>
            <a:ext cx="9204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Alcune convinzioni sbagliate espongono le aziende agli attacchi hacker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Il mirino si visualizza con scritta e audio n1</a:t>
            </a:r>
          </a:p>
          <a:p>
            <a:endParaRPr lang="it-IT" sz="1400" dirty="0" smtClean="0"/>
          </a:p>
        </p:txBody>
      </p:sp>
      <p:sp>
        <p:nvSpPr>
          <p:cNvPr id="142" name="Rettangolo arrotondato 141"/>
          <p:cNvSpPr/>
          <p:nvPr/>
        </p:nvSpPr>
        <p:spPr>
          <a:xfrm>
            <a:off x="496957" y="869087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8015344" y="1633120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4" name="Rettangolo 133"/>
          <p:cNvSpPr/>
          <p:nvPr/>
        </p:nvSpPr>
        <p:spPr>
          <a:xfrm>
            <a:off x="6292312" y="64854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Fonte </a:t>
            </a:r>
            <a:r>
              <a:rPr lang="it-IT" sz="1200" i="1" dirty="0">
                <a:hlinkClick r:id="rId4"/>
              </a:rPr>
              <a:t>http://www8.hp.com/h20195/v2/GetPDF.aspx/4AA7-1623ITIT.pdf</a:t>
            </a:r>
            <a:endParaRPr lang="it-IT" sz="1200" i="1" dirty="0"/>
          </a:p>
        </p:txBody>
      </p:sp>
      <p:pic>
        <p:nvPicPr>
          <p:cNvPr id="17" name="Picture 4" descr="Immagine correlata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82" y="1808922"/>
            <a:ext cx="5307488" cy="43135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1470977" y="2186609"/>
            <a:ext cx="4055165" cy="3816626"/>
          </a:xfrm>
          <a:prstGeom prst="roundRect">
            <a:avLst/>
          </a:prstGeom>
          <a:solidFill>
            <a:schemeClr val="tx1"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sz="2000" dirty="0" smtClean="0">
                <a:solidFill>
                  <a:srgbClr val="C00000"/>
                </a:solidFill>
              </a:rPr>
              <a:t>L’impatto sulle azioni spesso rientra in breve tempo</a:t>
            </a:r>
          </a:p>
          <a:p>
            <a:pPr lvl="0" algn="ctr"/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dirty="0" smtClean="0">
                <a:solidFill>
                  <a:srgbClr val="C00000"/>
                </a:solidFill>
              </a:rPr>
              <a:t> ma vi sono </a:t>
            </a:r>
            <a:r>
              <a:rPr lang="it-IT" sz="2000" b="1" dirty="0" smtClean="0">
                <a:solidFill>
                  <a:srgbClr val="C00000"/>
                </a:solidFill>
              </a:rPr>
              <a:t>costi ingenti </a:t>
            </a:r>
            <a:r>
              <a:rPr lang="it-IT" sz="2000" dirty="0" smtClean="0">
                <a:solidFill>
                  <a:srgbClr val="C00000"/>
                </a:solidFill>
              </a:rPr>
              <a:t>per </a:t>
            </a:r>
          </a:p>
          <a:p>
            <a:pPr lvl="0" algn="ctr"/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dirty="0" smtClean="0">
                <a:solidFill>
                  <a:srgbClr val="C00000"/>
                </a:solidFill>
              </a:rPr>
              <a:t>software, eventuale personale sostitutivo, spese legali.</a:t>
            </a:r>
          </a:p>
        </p:txBody>
      </p:sp>
      <p:sp>
        <p:nvSpPr>
          <p:cNvPr id="18" name="Fumetto 2 17"/>
          <p:cNvSpPr/>
          <p:nvPr/>
        </p:nvSpPr>
        <p:spPr>
          <a:xfrm>
            <a:off x="5561643" y="1462032"/>
            <a:ext cx="2447765" cy="1406244"/>
          </a:xfrm>
          <a:prstGeom prst="wedgeRoundRectCallout">
            <a:avLst/>
          </a:prstGeom>
          <a:solidFill>
            <a:schemeClr val="accent1">
              <a:lumMod val="40000"/>
              <a:lumOff val="60000"/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Le aziende si riprendono in fretta dopo qualsiasi violazione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5857461" y="3824322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912177" y="2322232"/>
            <a:ext cx="757595" cy="460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3 -5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7226838" y="4462459"/>
            <a:ext cx="757595" cy="460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7865149" y="3949148"/>
            <a:ext cx="4055165" cy="2014330"/>
          </a:xfrm>
          <a:prstGeom prst="roundRect">
            <a:avLst/>
          </a:prstGeom>
          <a:solidFill>
            <a:schemeClr val="tx1"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Negli USA costo medio annuo (2016) per violazione pari a milioni di dollari</a:t>
            </a:r>
          </a:p>
        </p:txBody>
      </p:sp>
      <p:grpSp>
        <p:nvGrpSpPr>
          <p:cNvPr id="22" name="Gruppo 21"/>
          <p:cNvGrpSpPr/>
          <p:nvPr/>
        </p:nvGrpSpPr>
        <p:grpSpPr>
          <a:xfrm>
            <a:off x="4114799" y="5188226"/>
            <a:ext cx="1292088" cy="1113183"/>
            <a:chOff x="10697092" y="3910267"/>
            <a:chExt cx="1494908" cy="1448625"/>
          </a:xfrm>
        </p:grpSpPr>
        <p:pic>
          <p:nvPicPr>
            <p:cNvPr id="20" name="Picture 4" descr="Risultati immagini per soldi icona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7092" y="3910267"/>
              <a:ext cx="1017929" cy="10179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Risultati immagini per soldi icona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4071" y="4340963"/>
              <a:ext cx="1017929" cy="10179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12" descr="Immagine correlat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09" y="5287617"/>
            <a:ext cx="1100899" cy="8416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tangolo arrotondato 26"/>
          <p:cNvSpPr/>
          <p:nvPr/>
        </p:nvSpPr>
        <p:spPr>
          <a:xfrm>
            <a:off x="3569238" y="5933449"/>
            <a:ext cx="757595" cy="460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8850230" y="5946703"/>
            <a:ext cx="512431" cy="4540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72347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 miti sulla sicurezza IT: le fughe di dati</a:t>
            </a:r>
          </a:p>
          <a:p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1265147" y="976946"/>
            <a:ext cx="9204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Alcune convinzioni sbagliate espongono le aziende agli attacchi hacker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Il mirino si visualizza con scritta e audio n1</a:t>
            </a:r>
          </a:p>
          <a:p>
            <a:endParaRPr lang="it-IT" sz="1400" dirty="0" smtClean="0"/>
          </a:p>
          <a:p>
            <a:endParaRPr lang="it-IT" sz="1400" dirty="0" smtClean="0"/>
          </a:p>
        </p:txBody>
      </p:sp>
      <p:sp>
        <p:nvSpPr>
          <p:cNvPr id="142" name="Rettangolo arrotondato 141"/>
          <p:cNvSpPr/>
          <p:nvPr/>
        </p:nvSpPr>
        <p:spPr>
          <a:xfrm>
            <a:off x="496957" y="869087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8154490" y="1633120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17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83" y="1828801"/>
            <a:ext cx="4572000" cy="43135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1470977" y="2186609"/>
            <a:ext cx="4055165" cy="3816626"/>
          </a:xfrm>
          <a:prstGeom prst="roundRect">
            <a:avLst/>
          </a:prstGeom>
          <a:solidFill>
            <a:schemeClr val="tx1"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sz="2400" b="1" dirty="0" smtClean="0">
                <a:solidFill>
                  <a:srgbClr val="C00000"/>
                </a:solidFill>
              </a:rPr>
              <a:t>IDC</a:t>
            </a:r>
            <a:r>
              <a:rPr lang="it-IT" sz="2400" dirty="0" smtClean="0">
                <a:solidFill>
                  <a:srgbClr val="C00000"/>
                </a:solidFill>
              </a:rPr>
              <a:t>: nel 2016 il 99% delle aziende ha subito un attacco informatico</a:t>
            </a:r>
          </a:p>
          <a:p>
            <a:pPr lvl="0" algn="ctr"/>
            <a:endParaRPr lang="it-IT" sz="2400" dirty="0" smtClean="0">
              <a:solidFill>
                <a:srgbClr val="C00000"/>
              </a:solidFill>
            </a:endParaRPr>
          </a:p>
          <a:p>
            <a:pPr lvl="0" algn="ctr"/>
            <a:r>
              <a:rPr lang="it-IT" sz="2400" dirty="0" smtClean="0">
                <a:solidFill>
                  <a:srgbClr val="C00000"/>
                </a:solidFill>
              </a:rPr>
              <a:t>Potrebbe essere una sottostima, in quanto le aziende preferiscono non diffondere queste notizie.</a:t>
            </a:r>
          </a:p>
        </p:txBody>
      </p:sp>
      <p:sp>
        <p:nvSpPr>
          <p:cNvPr id="18" name="Fumetto 2 17"/>
          <p:cNvSpPr/>
          <p:nvPr/>
        </p:nvSpPr>
        <p:spPr>
          <a:xfrm>
            <a:off x="5561643" y="1462031"/>
            <a:ext cx="2447765" cy="1539585"/>
          </a:xfrm>
          <a:prstGeom prst="wedgeRoundRectCallout">
            <a:avLst/>
          </a:prstGeom>
          <a:solidFill>
            <a:schemeClr val="accent3">
              <a:lumMod val="40000"/>
              <a:lumOff val="60000"/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Raramente si verificano criticità nei sistemi di sicurezza, quindi non serve tutelarsi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5857461" y="3824322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633881" y="2620406"/>
            <a:ext cx="757595" cy="460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3 -4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7226838" y="4462459"/>
            <a:ext cx="757595" cy="460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7865149" y="3949148"/>
            <a:ext cx="4055165" cy="2014330"/>
          </a:xfrm>
          <a:prstGeom prst="roundRect">
            <a:avLst/>
          </a:prstGeom>
          <a:solidFill>
            <a:schemeClr val="tx1"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Un singolo episodio di fuga di informazioni può causare danni ingenti!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="" xmlns:a16="http://schemas.microsoft.com/office/drawing/2014/main" id="{13904BB8-96F9-4621-B46D-8161FF91F8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649">
            <a:off x="1244753" y="1916884"/>
            <a:ext cx="795021" cy="916407"/>
          </a:xfrm>
          <a:prstGeom prst="rect">
            <a:avLst/>
          </a:prstGeom>
        </p:spPr>
      </p:pic>
      <p:pic>
        <p:nvPicPr>
          <p:cNvPr id="27" name="Picture 10" descr="Immagine correlat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46558">
            <a:off x="7576962" y="5283547"/>
            <a:ext cx="845421" cy="8454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magine correlat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3619">
            <a:off x="7729362" y="5594971"/>
            <a:ext cx="845421" cy="8454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25"/>
          <p:cNvSpPr/>
          <p:nvPr/>
        </p:nvSpPr>
        <p:spPr>
          <a:xfrm>
            <a:off x="6444712" y="66378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Fonte </a:t>
            </a:r>
            <a:r>
              <a:rPr lang="it-IT" sz="1200" i="1" dirty="0">
                <a:hlinkClick r:id="rId7"/>
              </a:rPr>
              <a:t>http://www8.hp.com/h20195/v2/GetPDF.aspx/4AA7-1623ITIT.pdf</a:t>
            </a:r>
            <a:endParaRPr lang="it-IT" sz="1200" i="1" dirty="0"/>
          </a:p>
        </p:txBody>
      </p:sp>
    </p:spTree>
    <p:extLst>
      <p:ext uri="{BB962C8B-B14F-4D97-AF65-F5344CB8AC3E}">
        <p14:creationId xmlns="" xmlns:p14="http://schemas.microsoft.com/office/powerpoint/2010/main" val="172347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=""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=""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 miti sulla sicurezza IT: pratiche di sicurezza</a:t>
            </a:r>
          </a:p>
          <a:p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1265147" y="976946"/>
            <a:ext cx="9204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Alcune convinzioni sbagliate espongono le aziende agli attacchi hacker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Il mirino si visualizza con scritta e audio n1</a:t>
            </a:r>
          </a:p>
          <a:p>
            <a:endParaRPr lang="it-IT" sz="1400" dirty="0" smtClean="0"/>
          </a:p>
          <a:p>
            <a:endParaRPr lang="it-IT" sz="1400" dirty="0" smtClean="0"/>
          </a:p>
        </p:txBody>
      </p:sp>
      <p:sp>
        <p:nvSpPr>
          <p:cNvPr id="142" name="Rettangolo arrotondato 141"/>
          <p:cNvSpPr/>
          <p:nvPr/>
        </p:nvSpPr>
        <p:spPr>
          <a:xfrm>
            <a:off x="496957" y="869087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8154490" y="1633120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=""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-1"/>
            <a:ext cx="564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17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08" y="1828801"/>
            <a:ext cx="4850295" cy="43135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1470977" y="2186609"/>
            <a:ext cx="4055165" cy="3816626"/>
          </a:xfrm>
          <a:prstGeom prst="roundRect">
            <a:avLst/>
          </a:prstGeom>
          <a:solidFill>
            <a:schemeClr val="tx1"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L'esperto IT è importante, </a:t>
            </a:r>
            <a:r>
              <a:rPr lang="it-IT" b="1" dirty="0" smtClean="0">
                <a:solidFill>
                  <a:srgbClr val="C00000"/>
                </a:solidFill>
              </a:rPr>
              <a:t>ma ogni dipendente dovrebbe essere formato</a:t>
            </a:r>
            <a:r>
              <a:rPr lang="it-IT" dirty="0" smtClean="0">
                <a:solidFill>
                  <a:srgbClr val="C00000"/>
                </a:solidFill>
              </a:rPr>
              <a:t> sulla sicurezza informatica.</a:t>
            </a:r>
          </a:p>
          <a:p>
            <a:pPr lvl="0" algn="ctr"/>
            <a:endParaRPr lang="it-IT" dirty="0" smtClean="0">
              <a:solidFill>
                <a:srgbClr val="C00000"/>
              </a:solidFill>
            </a:endParaRPr>
          </a:p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In tal modo diminuirebbero:</a:t>
            </a:r>
            <a:br>
              <a:rPr lang="it-IT" dirty="0" smtClean="0">
                <a:solidFill>
                  <a:srgbClr val="C00000"/>
                </a:solidFill>
              </a:rPr>
            </a:br>
            <a:r>
              <a:rPr lang="it-IT" dirty="0" smtClean="0">
                <a:solidFill>
                  <a:srgbClr val="C00000"/>
                </a:solidFill>
              </a:rPr>
              <a:t/>
            </a:r>
            <a:br>
              <a:rPr lang="it-IT" dirty="0" smtClean="0">
                <a:solidFill>
                  <a:srgbClr val="C00000"/>
                </a:solidFill>
              </a:rPr>
            </a:br>
            <a:r>
              <a:rPr lang="it-IT" dirty="0" smtClean="0">
                <a:solidFill>
                  <a:srgbClr val="C00000"/>
                </a:solidFill>
              </a:rPr>
              <a:t>l'apertura di allegati con virus, la navigazione su siti non sicuri, il clic nelle mail di </a:t>
            </a:r>
            <a:r>
              <a:rPr lang="it-IT" dirty="0" err="1" smtClean="0">
                <a:solidFill>
                  <a:srgbClr val="C00000"/>
                </a:solidFill>
              </a:rPr>
              <a:t>phishing</a:t>
            </a:r>
            <a:r>
              <a:rPr lang="it-IT" dirty="0" smtClean="0">
                <a:solidFill>
                  <a:srgbClr val="C00000"/>
                </a:solidFill>
              </a:rPr>
              <a:t>...</a:t>
            </a:r>
          </a:p>
        </p:txBody>
      </p:sp>
      <p:sp>
        <p:nvSpPr>
          <p:cNvPr id="18" name="Fumetto 2 17"/>
          <p:cNvSpPr/>
          <p:nvPr/>
        </p:nvSpPr>
        <p:spPr>
          <a:xfrm>
            <a:off x="5561643" y="1462031"/>
            <a:ext cx="2447765" cy="1539585"/>
          </a:xfrm>
          <a:prstGeom prst="wedgeRoundRectCallout">
            <a:avLst/>
          </a:prstGeom>
          <a:solidFill>
            <a:schemeClr val="bg2">
              <a:lumMod val="60000"/>
              <a:lumOff val="40000"/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Abbiamo assunto un esperto informatico per la sicurezza, quindi non ci serve altro.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5857461" y="3824322"/>
            <a:ext cx="457200" cy="4031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633881" y="2620406"/>
            <a:ext cx="757595" cy="460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3 -5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7226838" y="4462459"/>
            <a:ext cx="757595" cy="460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7865149" y="3949148"/>
            <a:ext cx="4055165" cy="2014330"/>
          </a:xfrm>
          <a:prstGeom prst="roundRect">
            <a:avLst/>
          </a:prstGeom>
          <a:solidFill>
            <a:schemeClr val="tx1">
              <a:alpha val="5098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dirty="0" smtClean="0">
                <a:solidFill>
                  <a:srgbClr val="C00000"/>
                </a:solidFill>
              </a:rPr>
              <a:t>Per aziende, la scarsa conoscenza della sicurezza IT è il problema principale (</a:t>
            </a:r>
            <a:r>
              <a:rPr lang="it-IT" dirty="0" err="1" smtClean="0">
                <a:solidFill>
                  <a:srgbClr val="C00000"/>
                </a:solidFill>
              </a:rPr>
              <a:t>CyberEdge</a:t>
            </a:r>
            <a:r>
              <a:rPr lang="it-IT" dirty="0" smtClean="0">
                <a:solidFill>
                  <a:srgbClr val="C00000"/>
                </a:solidFill>
              </a:rPr>
              <a:t>, 2016)</a:t>
            </a:r>
          </a:p>
        </p:txBody>
      </p:sp>
      <p:pic>
        <p:nvPicPr>
          <p:cNvPr id="20" name="Picture 6" descr="Immagine correlata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43188">
            <a:off x="1539626" y="1902770"/>
            <a:ext cx="676830" cy="692662"/>
          </a:xfrm>
          <a:prstGeom prst="rec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magine correlat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5578">
            <a:off x="7235199" y="5159144"/>
            <a:ext cx="1220343" cy="1057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tangolo 21"/>
          <p:cNvSpPr/>
          <p:nvPr/>
        </p:nvSpPr>
        <p:spPr>
          <a:xfrm>
            <a:off x="6444712" y="6637814"/>
            <a:ext cx="5899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Fonte </a:t>
            </a:r>
            <a:r>
              <a:rPr lang="it-IT" sz="1200" i="1" dirty="0">
                <a:hlinkClick r:id="rId7"/>
              </a:rPr>
              <a:t>http://www8.hp.com/h20195/v2/GetPDF.aspx/4AA7-1623ITIT.pdf</a:t>
            </a:r>
            <a:endParaRPr lang="it-IT" sz="1200" i="1" dirty="0"/>
          </a:p>
        </p:txBody>
      </p:sp>
    </p:spTree>
    <p:extLst>
      <p:ext uri="{BB962C8B-B14F-4D97-AF65-F5344CB8AC3E}">
        <p14:creationId xmlns="" xmlns:p14="http://schemas.microsoft.com/office/powerpoint/2010/main" val="17234783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6344</TotalTime>
  <Words>5464</Words>
  <Application>Microsoft Office PowerPoint</Application>
  <PresentationFormat>Personalizzato</PresentationFormat>
  <Paragraphs>874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27" baseType="lpstr">
      <vt:lpstr>Ione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</dc:creator>
  <cp:lastModifiedBy>Carlo Cerroni</cp:lastModifiedBy>
  <cp:revision>893</cp:revision>
  <dcterms:created xsi:type="dcterms:W3CDTF">2018-07-03T17:42:04Z</dcterms:created>
  <dcterms:modified xsi:type="dcterms:W3CDTF">2018-10-02T13:22:15Z</dcterms:modified>
</cp:coreProperties>
</file>