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3.xml" ContentType="application/vnd.openxmlformats-officedocument.presentationml.tags+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20"/>
  </p:notesMasterIdLst>
  <p:sldIdLst>
    <p:sldId id="256" r:id="rId2"/>
    <p:sldId id="260" r:id="rId3"/>
    <p:sldId id="327" r:id="rId4"/>
    <p:sldId id="315" r:id="rId5"/>
    <p:sldId id="309" r:id="rId6"/>
    <p:sldId id="316" r:id="rId7"/>
    <p:sldId id="332" r:id="rId8"/>
    <p:sldId id="333" r:id="rId9"/>
    <p:sldId id="325" r:id="rId10"/>
    <p:sldId id="317" r:id="rId11"/>
    <p:sldId id="334" r:id="rId12"/>
    <p:sldId id="335" r:id="rId13"/>
    <p:sldId id="336" r:id="rId14"/>
    <p:sldId id="301" r:id="rId15"/>
    <p:sldId id="337" r:id="rId16"/>
    <p:sldId id="314" r:id="rId17"/>
    <p:sldId id="295" r:id="rId18"/>
    <p:sldId id="27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B729"/>
    <a:srgbClr val="B68E15"/>
    <a:srgbClr val="B01513"/>
    <a:srgbClr val="E6B826"/>
    <a:srgbClr val="FF3300"/>
    <a:srgbClr val="EECE68"/>
    <a:srgbClr val="F5E2A5"/>
    <a:srgbClr val="00CC66"/>
    <a:srgbClr val="FAC356"/>
    <a:srgbClr val="426B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autoAdjust="0"/>
    <p:restoredTop sz="70026" autoAdjust="0"/>
  </p:normalViewPr>
  <p:slideViewPr>
    <p:cSldViewPr snapToGrid="0">
      <p:cViewPr varScale="1">
        <p:scale>
          <a:sx n="48" d="100"/>
          <a:sy n="48" d="100"/>
        </p:scale>
        <p:origin x="1320"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EA18AB-1FA4-45BC-B893-FDD773A6D94B}"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it-IT"/>
        </a:p>
      </dgm:t>
    </dgm:pt>
    <dgm:pt modelId="{263E068F-CB7F-4155-B142-7AA98AF27111}">
      <dgm:prSet phldrT="[Testo]" custT="1"/>
      <dgm:spPr/>
      <dgm:t>
        <a:bodyPr/>
        <a:lstStyle/>
        <a:p>
          <a:r>
            <a:rPr lang="it-IT" sz="2000" b="1" dirty="0" smtClean="0"/>
            <a:t>Se viene attaccato uno Stato …</a:t>
          </a:r>
          <a:endParaRPr lang="it-IT" sz="2000" b="1" dirty="0"/>
        </a:p>
      </dgm:t>
    </dgm:pt>
    <dgm:pt modelId="{EF4B1163-63FB-4C7C-B2A2-50BE89FBA0FA}" type="parTrans" cxnId="{517EECD3-4984-4B3A-8652-C8A583A10EBA}">
      <dgm:prSet/>
      <dgm:spPr/>
      <dgm:t>
        <a:bodyPr/>
        <a:lstStyle/>
        <a:p>
          <a:endParaRPr lang="it-IT" sz="1000"/>
        </a:p>
      </dgm:t>
    </dgm:pt>
    <dgm:pt modelId="{568BADB6-CFF2-416C-A530-8D58A40C6924}" type="sibTrans" cxnId="{517EECD3-4984-4B3A-8652-C8A583A10EBA}">
      <dgm:prSet/>
      <dgm:spPr/>
      <dgm:t>
        <a:bodyPr/>
        <a:lstStyle/>
        <a:p>
          <a:endParaRPr lang="it-IT" sz="1000"/>
        </a:p>
      </dgm:t>
    </dgm:pt>
    <dgm:pt modelId="{D3080EA5-FB3B-47E8-8CE3-2CAF6B4F6E26}">
      <dgm:prSet phldrT="[Testo]" custT="1"/>
      <dgm:spPr/>
      <dgm:t>
        <a:bodyPr/>
        <a:lstStyle/>
        <a:p>
          <a:r>
            <a:rPr lang="it-IT" sz="2000" dirty="0" smtClean="0"/>
            <a:t>Si può incrinare la fiducia dei cittadini e venir meno la tenuta del sistema economico </a:t>
          </a:r>
          <a:endParaRPr lang="it-IT" sz="2000" dirty="0"/>
        </a:p>
      </dgm:t>
    </dgm:pt>
    <dgm:pt modelId="{FA98F9E3-AB76-4BB4-9497-A58638D46F2F}" type="parTrans" cxnId="{0DD1AF0E-B9B8-495D-A481-EFB0A06CEFA7}">
      <dgm:prSet/>
      <dgm:spPr/>
      <dgm:t>
        <a:bodyPr/>
        <a:lstStyle/>
        <a:p>
          <a:endParaRPr lang="it-IT" sz="1000"/>
        </a:p>
      </dgm:t>
    </dgm:pt>
    <dgm:pt modelId="{D13AEB6C-9BE9-48B2-9F15-0A0748AAE329}" type="sibTrans" cxnId="{0DD1AF0E-B9B8-495D-A481-EFB0A06CEFA7}">
      <dgm:prSet/>
      <dgm:spPr/>
      <dgm:t>
        <a:bodyPr/>
        <a:lstStyle/>
        <a:p>
          <a:endParaRPr lang="it-IT" sz="1000"/>
        </a:p>
      </dgm:t>
    </dgm:pt>
    <dgm:pt modelId="{4C2501C0-4A82-4909-9418-0A7957CD6D3E}">
      <dgm:prSet phldrT="[Testo]" custT="1"/>
      <dgm:spPr/>
      <dgm:t>
        <a:bodyPr/>
        <a:lstStyle/>
        <a:p>
          <a:r>
            <a:rPr lang="it-IT" sz="2000" b="1" dirty="0" smtClean="0"/>
            <a:t>Hacker vs esperti IT</a:t>
          </a:r>
          <a:endParaRPr lang="it-IT" sz="2000" b="1" dirty="0"/>
        </a:p>
      </dgm:t>
    </dgm:pt>
    <dgm:pt modelId="{20E055FA-426A-4876-8F25-8D0E41CD2EEE}" type="parTrans" cxnId="{232FF344-9399-4993-8F91-84E0B49B0514}">
      <dgm:prSet/>
      <dgm:spPr/>
      <dgm:t>
        <a:bodyPr/>
        <a:lstStyle/>
        <a:p>
          <a:endParaRPr lang="it-IT" sz="1000"/>
        </a:p>
      </dgm:t>
    </dgm:pt>
    <dgm:pt modelId="{EEA5A743-631F-4C66-9CA2-AA84A918511E}" type="sibTrans" cxnId="{232FF344-9399-4993-8F91-84E0B49B0514}">
      <dgm:prSet/>
      <dgm:spPr/>
      <dgm:t>
        <a:bodyPr/>
        <a:lstStyle/>
        <a:p>
          <a:endParaRPr lang="it-IT" sz="1000"/>
        </a:p>
      </dgm:t>
    </dgm:pt>
    <dgm:pt modelId="{EA01A13B-CE69-46EF-ADA9-5E584E2A3F1D}">
      <dgm:prSet phldrT="[Testo]" custT="1"/>
      <dgm:spPr/>
      <dgm:t>
        <a:bodyPr/>
        <a:lstStyle/>
        <a:p>
          <a:r>
            <a:rPr lang="it-IT" sz="2000" dirty="0" smtClean="0"/>
            <a:t>Le competenze devono essere le stesse, e allo stesso livello</a:t>
          </a:r>
          <a:endParaRPr lang="it-IT" sz="2000" dirty="0"/>
        </a:p>
      </dgm:t>
    </dgm:pt>
    <dgm:pt modelId="{B1218532-E47F-429C-AC7E-AD6A90DB6F56}" type="parTrans" cxnId="{1E4BEC71-F733-4682-AEE6-6D09B071EAF7}">
      <dgm:prSet/>
      <dgm:spPr/>
      <dgm:t>
        <a:bodyPr/>
        <a:lstStyle/>
        <a:p>
          <a:endParaRPr lang="it-IT" sz="1000"/>
        </a:p>
      </dgm:t>
    </dgm:pt>
    <dgm:pt modelId="{9FE589A6-A8E6-404B-8155-AFF269EA8241}" type="sibTrans" cxnId="{1E4BEC71-F733-4682-AEE6-6D09B071EAF7}">
      <dgm:prSet/>
      <dgm:spPr/>
      <dgm:t>
        <a:bodyPr/>
        <a:lstStyle/>
        <a:p>
          <a:endParaRPr lang="it-IT" sz="1000"/>
        </a:p>
      </dgm:t>
    </dgm:pt>
    <dgm:pt modelId="{AFA3F909-1194-437A-8BE7-7ECE0E70F67D}" type="pres">
      <dgm:prSet presAssocID="{7FEA18AB-1FA4-45BC-B893-FDD773A6D94B}" presName="Name0" presStyleCnt="0">
        <dgm:presLayoutVars>
          <dgm:dir/>
          <dgm:animLvl val="lvl"/>
          <dgm:resizeHandles val="exact"/>
        </dgm:presLayoutVars>
      </dgm:prSet>
      <dgm:spPr/>
      <dgm:t>
        <a:bodyPr/>
        <a:lstStyle/>
        <a:p>
          <a:endParaRPr lang="it-IT"/>
        </a:p>
      </dgm:t>
    </dgm:pt>
    <dgm:pt modelId="{067E7744-5502-4A58-B22A-988DB530C223}" type="pres">
      <dgm:prSet presAssocID="{263E068F-CB7F-4155-B142-7AA98AF27111}" presName="composite" presStyleCnt="0"/>
      <dgm:spPr/>
      <dgm:t>
        <a:bodyPr/>
        <a:lstStyle/>
        <a:p>
          <a:endParaRPr lang="it-IT"/>
        </a:p>
      </dgm:t>
    </dgm:pt>
    <dgm:pt modelId="{45257860-C852-4F77-9A8F-773B3EB8CB70}" type="pres">
      <dgm:prSet presAssocID="{263E068F-CB7F-4155-B142-7AA98AF27111}" presName="parTx" presStyleLbl="alignNode1" presStyleIdx="0" presStyleCnt="2" custFlipVert="0" custScaleY="141040">
        <dgm:presLayoutVars>
          <dgm:chMax val="0"/>
          <dgm:chPref val="0"/>
          <dgm:bulletEnabled val="1"/>
        </dgm:presLayoutVars>
      </dgm:prSet>
      <dgm:spPr/>
      <dgm:t>
        <a:bodyPr/>
        <a:lstStyle/>
        <a:p>
          <a:endParaRPr lang="it-IT"/>
        </a:p>
      </dgm:t>
    </dgm:pt>
    <dgm:pt modelId="{1C95659C-791A-4735-83EA-EB2948DFAB5D}" type="pres">
      <dgm:prSet presAssocID="{263E068F-CB7F-4155-B142-7AA98AF27111}" presName="desTx" presStyleLbl="alignAccFollowNode1" presStyleIdx="0" presStyleCnt="2">
        <dgm:presLayoutVars>
          <dgm:bulletEnabled val="1"/>
        </dgm:presLayoutVars>
      </dgm:prSet>
      <dgm:spPr/>
      <dgm:t>
        <a:bodyPr/>
        <a:lstStyle/>
        <a:p>
          <a:endParaRPr lang="it-IT"/>
        </a:p>
      </dgm:t>
    </dgm:pt>
    <dgm:pt modelId="{F97FA766-6869-4965-BB85-E4B9CE7157EF}" type="pres">
      <dgm:prSet presAssocID="{568BADB6-CFF2-416C-A530-8D58A40C6924}" presName="space" presStyleCnt="0"/>
      <dgm:spPr/>
      <dgm:t>
        <a:bodyPr/>
        <a:lstStyle/>
        <a:p>
          <a:endParaRPr lang="it-IT"/>
        </a:p>
      </dgm:t>
    </dgm:pt>
    <dgm:pt modelId="{40E65918-9143-49CB-95FF-B9FE51C921D4}" type="pres">
      <dgm:prSet presAssocID="{4C2501C0-4A82-4909-9418-0A7957CD6D3E}" presName="composite" presStyleCnt="0"/>
      <dgm:spPr/>
      <dgm:t>
        <a:bodyPr/>
        <a:lstStyle/>
        <a:p>
          <a:endParaRPr lang="it-IT"/>
        </a:p>
      </dgm:t>
    </dgm:pt>
    <dgm:pt modelId="{21957567-12FE-43FD-B640-DDE0E55D2E0E}" type="pres">
      <dgm:prSet presAssocID="{4C2501C0-4A82-4909-9418-0A7957CD6D3E}" presName="parTx" presStyleLbl="alignNode1" presStyleIdx="1" presStyleCnt="2" custScaleY="125695">
        <dgm:presLayoutVars>
          <dgm:chMax val="0"/>
          <dgm:chPref val="0"/>
          <dgm:bulletEnabled val="1"/>
        </dgm:presLayoutVars>
      </dgm:prSet>
      <dgm:spPr/>
      <dgm:t>
        <a:bodyPr/>
        <a:lstStyle/>
        <a:p>
          <a:endParaRPr lang="it-IT"/>
        </a:p>
      </dgm:t>
    </dgm:pt>
    <dgm:pt modelId="{CF211053-8A16-4517-8831-B6C9F8534421}" type="pres">
      <dgm:prSet presAssocID="{4C2501C0-4A82-4909-9418-0A7957CD6D3E}" presName="desTx" presStyleLbl="alignAccFollowNode1" presStyleIdx="1" presStyleCnt="2" custScaleY="100000">
        <dgm:presLayoutVars>
          <dgm:bulletEnabled val="1"/>
        </dgm:presLayoutVars>
      </dgm:prSet>
      <dgm:spPr/>
      <dgm:t>
        <a:bodyPr/>
        <a:lstStyle/>
        <a:p>
          <a:endParaRPr lang="it-IT"/>
        </a:p>
      </dgm:t>
    </dgm:pt>
  </dgm:ptLst>
  <dgm:cxnLst>
    <dgm:cxn modelId="{1E4BEC71-F733-4682-AEE6-6D09B071EAF7}" srcId="{4C2501C0-4A82-4909-9418-0A7957CD6D3E}" destId="{EA01A13B-CE69-46EF-ADA9-5E584E2A3F1D}" srcOrd="0" destOrd="0" parTransId="{B1218532-E47F-429C-AC7E-AD6A90DB6F56}" sibTransId="{9FE589A6-A8E6-404B-8155-AFF269EA8241}"/>
    <dgm:cxn modelId="{75BD79A7-BD1C-442A-8862-226150F5B256}" type="presOf" srcId="{EA01A13B-CE69-46EF-ADA9-5E584E2A3F1D}" destId="{CF211053-8A16-4517-8831-B6C9F8534421}" srcOrd="0" destOrd="0" presId="urn:microsoft.com/office/officeart/2005/8/layout/hList1"/>
    <dgm:cxn modelId="{232FF344-9399-4993-8F91-84E0B49B0514}" srcId="{7FEA18AB-1FA4-45BC-B893-FDD773A6D94B}" destId="{4C2501C0-4A82-4909-9418-0A7957CD6D3E}" srcOrd="1" destOrd="0" parTransId="{20E055FA-426A-4876-8F25-8D0E41CD2EEE}" sibTransId="{EEA5A743-631F-4C66-9CA2-AA84A918511E}"/>
    <dgm:cxn modelId="{298A9173-EE83-4F1D-9446-B4162361EB80}" type="presOf" srcId="{D3080EA5-FB3B-47E8-8CE3-2CAF6B4F6E26}" destId="{1C95659C-791A-4735-83EA-EB2948DFAB5D}" srcOrd="0" destOrd="0" presId="urn:microsoft.com/office/officeart/2005/8/layout/hList1"/>
    <dgm:cxn modelId="{0DD1AF0E-B9B8-495D-A481-EFB0A06CEFA7}" srcId="{263E068F-CB7F-4155-B142-7AA98AF27111}" destId="{D3080EA5-FB3B-47E8-8CE3-2CAF6B4F6E26}" srcOrd="0" destOrd="0" parTransId="{FA98F9E3-AB76-4BB4-9497-A58638D46F2F}" sibTransId="{D13AEB6C-9BE9-48B2-9F15-0A0748AAE329}"/>
    <dgm:cxn modelId="{0CC18453-7B45-469E-9734-AC93C14772D3}" type="presOf" srcId="{263E068F-CB7F-4155-B142-7AA98AF27111}" destId="{45257860-C852-4F77-9A8F-773B3EB8CB70}" srcOrd="0" destOrd="0" presId="urn:microsoft.com/office/officeart/2005/8/layout/hList1"/>
    <dgm:cxn modelId="{517EECD3-4984-4B3A-8652-C8A583A10EBA}" srcId="{7FEA18AB-1FA4-45BC-B893-FDD773A6D94B}" destId="{263E068F-CB7F-4155-B142-7AA98AF27111}" srcOrd="0" destOrd="0" parTransId="{EF4B1163-63FB-4C7C-B2A2-50BE89FBA0FA}" sibTransId="{568BADB6-CFF2-416C-A530-8D58A40C6924}"/>
    <dgm:cxn modelId="{FF217D24-D9A7-4F97-8143-67EFF054EC32}" type="presOf" srcId="{7FEA18AB-1FA4-45BC-B893-FDD773A6D94B}" destId="{AFA3F909-1194-437A-8BE7-7ECE0E70F67D}" srcOrd="0" destOrd="0" presId="urn:microsoft.com/office/officeart/2005/8/layout/hList1"/>
    <dgm:cxn modelId="{38973212-E1C1-4DF4-A14F-F0630FA185A5}" type="presOf" srcId="{4C2501C0-4A82-4909-9418-0A7957CD6D3E}" destId="{21957567-12FE-43FD-B640-DDE0E55D2E0E}" srcOrd="0" destOrd="0" presId="urn:microsoft.com/office/officeart/2005/8/layout/hList1"/>
    <dgm:cxn modelId="{DA9F7E7A-8C8E-4B3C-AEB9-12AE9927942B}" type="presParOf" srcId="{AFA3F909-1194-437A-8BE7-7ECE0E70F67D}" destId="{067E7744-5502-4A58-B22A-988DB530C223}" srcOrd="0" destOrd="0" presId="urn:microsoft.com/office/officeart/2005/8/layout/hList1"/>
    <dgm:cxn modelId="{0966EFE4-5281-47F6-9185-265716272E8E}" type="presParOf" srcId="{067E7744-5502-4A58-B22A-988DB530C223}" destId="{45257860-C852-4F77-9A8F-773B3EB8CB70}" srcOrd="0" destOrd="0" presId="urn:microsoft.com/office/officeart/2005/8/layout/hList1"/>
    <dgm:cxn modelId="{D33720C2-EC2F-4261-8FF2-B475FAABD4CC}" type="presParOf" srcId="{067E7744-5502-4A58-B22A-988DB530C223}" destId="{1C95659C-791A-4735-83EA-EB2948DFAB5D}" srcOrd="1" destOrd="0" presId="urn:microsoft.com/office/officeart/2005/8/layout/hList1"/>
    <dgm:cxn modelId="{19F25276-BD73-44B9-BD24-2FB91575C24F}" type="presParOf" srcId="{AFA3F909-1194-437A-8BE7-7ECE0E70F67D}" destId="{F97FA766-6869-4965-BB85-E4B9CE7157EF}" srcOrd="1" destOrd="0" presId="urn:microsoft.com/office/officeart/2005/8/layout/hList1"/>
    <dgm:cxn modelId="{4355A6FE-FA7E-4E90-8051-AE968DC3C1C3}" type="presParOf" srcId="{AFA3F909-1194-437A-8BE7-7ECE0E70F67D}" destId="{40E65918-9143-49CB-95FF-B9FE51C921D4}" srcOrd="2" destOrd="0" presId="urn:microsoft.com/office/officeart/2005/8/layout/hList1"/>
    <dgm:cxn modelId="{82605663-4DF5-4C99-A644-02BE70518463}" type="presParOf" srcId="{40E65918-9143-49CB-95FF-B9FE51C921D4}" destId="{21957567-12FE-43FD-B640-DDE0E55D2E0E}" srcOrd="0" destOrd="0" presId="urn:microsoft.com/office/officeart/2005/8/layout/hList1"/>
    <dgm:cxn modelId="{25A5B62D-CF86-43EB-84C6-B369E82A402C}" type="presParOf" srcId="{40E65918-9143-49CB-95FF-B9FE51C921D4}" destId="{CF211053-8A16-4517-8831-B6C9F8534421}"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250415-646F-4E94-BF2F-96DC8C31252F}"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it-IT"/>
        </a:p>
      </dgm:t>
    </dgm:pt>
    <dgm:pt modelId="{D376EA0E-CF6B-48EA-B5B2-F38F43DC6973}">
      <dgm:prSet phldrT="[Testo]"/>
      <dgm:spPr/>
      <dgm:t>
        <a:bodyPr/>
        <a:lstStyle/>
        <a:p>
          <a:r>
            <a:rPr lang="it-IT" dirty="0" smtClean="0"/>
            <a:t>Servono dati credibili</a:t>
          </a:r>
          <a:endParaRPr lang="it-IT" dirty="0"/>
        </a:p>
      </dgm:t>
    </dgm:pt>
    <dgm:pt modelId="{CB65B6EE-F770-4424-9C8B-3BAC38E70F52}" type="parTrans" cxnId="{F5795ACA-FC2E-47FC-A7E2-31322F458459}">
      <dgm:prSet/>
      <dgm:spPr/>
      <dgm:t>
        <a:bodyPr/>
        <a:lstStyle/>
        <a:p>
          <a:endParaRPr lang="it-IT"/>
        </a:p>
      </dgm:t>
    </dgm:pt>
    <dgm:pt modelId="{A1945B06-C39F-44A3-911E-EE48B9B87DB6}" type="sibTrans" cxnId="{F5795ACA-FC2E-47FC-A7E2-31322F458459}">
      <dgm:prSet/>
      <dgm:spPr/>
      <dgm:t>
        <a:bodyPr/>
        <a:lstStyle/>
        <a:p>
          <a:endParaRPr lang="it-IT"/>
        </a:p>
      </dgm:t>
    </dgm:pt>
    <dgm:pt modelId="{74A3E5C6-9328-484F-9F2C-6BDF4D40632F}">
      <dgm:prSet phldrT="[Testo]"/>
      <dgm:spPr/>
      <dgm:t>
        <a:bodyPr/>
        <a:lstStyle/>
        <a:p>
          <a:endParaRPr lang="it-IT" dirty="0"/>
        </a:p>
      </dgm:t>
    </dgm:pt>
    <dgm:pt modelId="{18B732D3-649D-499B-9320-B39B0CEF07F6}" type="parTrans" cxnId="{491283BF-A1BC-433D-8388-DBE9D0660980}">
      <dgm:prSet/>
      <dgm:spPr/>
      <dgm:t>
        <a:bodyPr/>
        <a:lstStyle/>
        <a:p>
          <a:endParaRPr lang="it-IT"/>
        </a:p>
      </dgm:t>
    </dgm:pt>
    <dgm:pt modelId="{44C9AF5F-A5BF-49CC-8E1E-C0B23BDB639F}" type="sibTrans" cxnId="{491283BF-A1BC-433D-8388-DBE9D0660980}">
      <dgm:prSet/>
      <dgm:spPr/>
      <dgm:t>
        <a:bodyPr/>
        <a:lstStyle/>
        <a:p>
          <a:endParaRPr lang="it-IT"/>
        </a:p>
      </dgm:t>
    </dgm:pt>
    <dgm:pt modelId="{F9306139-5363-4170-BD66-2A1B6C39C374}">
      <dgm:prSet phldrT="[Testo]"/>
      <dgm:spPr/>
      <dgm:t>
        <a:bodyPr/>
        <a:lstStyle/>
        <a:p>
          <a:r>
            <a:rPr lang="it-IT" dirty="0" smtClean="0"/>
            <a:t>Letteratura teorica ancora immatura</a:t>
          </a:r>
          <a:endParaRPr lang="it-IT" dirty="0"/>
        </a:p>
      </dgm:t>
    </dgm:pt>
    <dgm:pt modelId="{85A1F315-6766-46CA-B965-49B8A7EBD0C4}" type="parTrans" cxnId="{9242D6A4-B581-43BB-9C61-1C8177930FDE}">
      <dgm:prSet/>
      <dgm:spPr/>
      <dgm:t>
        <a:bodyPr/>
        <a:lstStyle/>
        <a:p>
          <a:endParaRPr lang="it-IT"/>
        </a:p>
      </dgm:t>
    </dgm:pt>
    <dgm:pt modelId="{7B761B88-2D90-46EE-86C3-E8FC072ECE6C}" type="sibTrans" cxnId="{9242D6A4-B581-43BB-9C61-1C8177930FDE}">
      <dgm:prSet/>
      <dgm:spPr/>
      <dgm:t>
        <a:bodyPr/>
        <a:lstStyle/>
        <a:p>
          <a:endParaRPr lang="it-IT"/>
        </a:p>
      </dgm:t>
    </dgm:pt>
    <dgm:pt modelId="{58981AA9-142E-4D5D-99A8-D3686D6EAD7E}">
      <dgm:prSet phldrT="[Testo]"/>
      <dgm:spPr/>
      <dgm:t>
        <a:bodyPr/>
        <a:lstStyle/>
        <a:p>
          <a:r>
            <a:rPr lang="it-IT" dirty="0" smtClean="0"/>
            <a:t>Dati empirici forniti da società commerciali</a:t>
          </a:r>
          <a:endParaRPr lang="it-IT" dirty="0"/>
        </a:p>
      </dgm:t>
    </dgm:pt>
    <dgm:pt modelId="{9A1F5A2C-E567-493F-A2CB-C7A6AF4421B1}" type="parTrans" cxnId="{6C8175BC-4995-4A4C-8083-0E6C9DCFAAF2}">
      <dgm:prSet/>
      <dgm:spPr/>
      <dgm:t>
        <a:bodyPr/>
        <a:lstStyle/>
        <a:p>
          <a:endParaRPr lang="it-IT"/>
        </a:p>
      </dgm:t>
    </dgm:pt>
    <dgm:pt modelId="{10BED0DF-08C0-47AD-AB5B-AA35E35BE956}" type="sibTrans" cxnId="{6C8175BC-4995-4A4C-8083-0E6C9DCFAAF2}">
      <dgm:prSet/>
      <dgm:spPr/>
      <dgm:t>
        <a:bodyPr/>
        <a:lstStyle/>
        <a:p>
          <a:endParaRPr lang="it-IT"/>
        </a:p>
      </dgm:t>
    </dgm:pt>
    <dgm:pt modelId="{0424D5DC-6C5E-42C3-952D-A5F129526BA8}">
      <dgm:prSet phldrT="[Testo]"/>
      <dgm:spPr/>
      <dgm:t>
        <a:bodyPr/>
        <a:lstStyle/>
        <a:p>
          <a:endParaRPr lang="it-IT" b="1" dirty="0"/>
        </a:p>
      </dgm:t>
    </dgm:pt>
    <dgm:pt modelId="{DF370012-18BF-45C7-8B46-4C81DA340550}" type="parTrans" cxnId="{C49354DA-B07B-45E5-8C21-8EE6443EA0C2}">
      <dgm:prSet/>
      <dgm:spPr/>
      <dgm:t>
        <a:bodyPr/>
        <a:lstStyle/>
        <a:p>
          <a:endParaRPr lang="it-IT"/>
        </a:p>
      </dgm:t>
    </dgm:pt>
    <dgm:pt modelId="{065BC91F-07FC-4F3A-93B8-7913B008B709}" type="sibTrans" cxnId="{C49354DA-B07B-45E5-8C21-8EE6443EA0C2}">
      <dgm:prSet/>
      <dgm:spPr/>
      <dgm:t>
        <a:bodyPr/>
        <a:lstStyle/>
        <a:p>
          <a:endParaRPr lang="it-IT"/>
        </a:p>
      </dgm:t>
    </dgm:pt>
    <dgm:pt modelId="{4667DBF9-4C83-4ACC-AA0F-20E6E50579CF}">
      <dgm:prSet phldrT="[Testo]"/>
      <dgm:spPr/>
      <dgm:t>
        <a:bodyPr/>
        <a:lstStyle/>
        <a:p>
          <a:r>
            <a:rPr lang="it-IT" b="1" dirty="0" smtClean="0">
              <a:solidFill>
                <a:schemeClr val="bg1"/>
              </a:solidFill>
            </a:rPr>
            <a:t>Banca d’Italia: Prima rilevazione sugli attacchi IT nel settore privato non finanziario</a:t>
          </a:r>
          <a:endParaRPr lang="it-IT" b="1" dirty="0">
            <a:solidFill>
              <a:schemeClr val="bg1"/>
            </a:solidFill>
          </a:endParaRPr>
        </a:p>
      </dgm:t>
    </dgm:pt>
    <dgm:pt modelId="{D7256D35-7193-4D3F-9560-32E371E8E2A0}" type="parTrans" cxnId="{F10A8C85-B1A9-4546-8EC6-8BDC62871F2B}">
      <dgm:prSet/>
      <dgm:spPr/>
      <dgm:t>
        <a:bodyPr/>
        <a:lstStyle/>
        <a:p>
          <a:endParaRPr lang="it-IT"/>
        </a:p>
      </dgm:t>
    </dgm:pt>
    <dgm:pt modelId="{93D0F9D9-02E7-429E-8FED-32E40AF17B51}" type="sibTrans" cxnId="{F10A8C85-B1A9-4546-8EC6-8BDC62871F2B}">
      <dgm:prSet/>
      <dgm:spPr/>
      <dgm:t>
        <a:bodyPr/>
        <a:lstStyle/>
        <a:p>
          <a:endParaRPr lang="it-IT"/>
        </a:p>
      </dgm:t>
    </dgm:pt>
    <dgm:pt modelId="{8C44FC20-60B6-425E-951F-DA92FE7C5C4C}">
      <dgm:prSet phldrT="[Testo]"/>
      <dgm:spPr/>
      <dgm:t>
        <a:bodyPr/>
        <a:lstStyle/>
        <a:p>
          <a:r>
            <a:rPr lang="it-IT" dirty="0" smtClean="0"/>
            <a:t>Adeguata comprensione del mercato sicurezza IT</a:t>
          </a:r>
          <a:endParaRPr lang="it-IT" dirty="0"/>
        </a:p>
      </dgm:t>
    </dgm:pt>
    <dgm:pt modelId="{36DA0DC5-654D-4A63-8F2D-6D8EDCD75F4E}" type="parTrans" cxnId="{6EDB412A-B8D8-4441-9EA9-8C679FD4F4BE}">
      <dgm:prSet/>
      <dgm:spPr/>
      <dgm:t>
        <a:bodyPr/>
        <a:lstStyle/>
        <a:p>
          <a:endParaRPr lang="it-IT"/>
        </a:p>
      </dgm:t>
    </dgm:pt>
    <dgm:pt modelId="{EBF79459-83B6-4177-927D-D8B17F83F8A2}" type="sibTrans" cxnId="{6EDB412A-B8D8-4441-9EA9-8C679FD4F4BE}">
      <dgm:prSet/>
      <dgm:spPr/>
      <dgm:t>
        <a:bodyPr/>
        <a:lstStyle/>
        <a:p>
          <a:endParaRPr lang="it-IT"/>
        </a:p>
      </dgm:t>
    </dgm:pt>
    <dgm:pt modelId="{0190F088-44EE-4542-A066-8EE704DEADD1}">
      <dgm:prSet phldrT="[Testo]"/>
      <dgm:spPr/>
      <dgm:t>
        <a:bodyPr/>
        <a:lstStyle/>
        <a:p>
          <a:endParaRPr lang="it-IT" dirty="0"/>
        </a:p>
      </dgm:t>
    </dgm:pt>
    <dgm:pt modelId="{1347853E-FB08-4514-959E-2254FA9B03FF}" type="sibTrans" cxnId="{3679E8D7-9A78-4953-B851-0C096FA561A9}">
      <dgm:prSet/>
      <dgm:spPr/>
      <dgm:t>
        <a:bodyPr/>
        <a:lstStyle/>
        <a:p>
          <a:endParaRPr lang="it-IT"/>
        </a:p>
      </dgm:t>
    </dgm:pt>
    <dgm:pt modelId="{301F0B58-7DF9-4F72-A31A-EB146F1364F3}" type="parTrans" cxnId="{3679E8D7-9A78-4953-B851-0C096FA561A9}">
      <dgm:prSet/>
      <dgm:spPr/>
      <dgm:t>
        <a:bodyPr/>
        <a:lstStyle/>
        <a:p>
          <a:endParaRPr lang="it-IT"/>
        </a:p>
      </dgm:t>
    </dgm:pt>
    <dgm:pt modelId="{7EF6CF9D-EBD4-4057-8495-83E779F60B9D}" type="pres">
      <dgm:prSet presAssocID="{34250415-646F-4E94-BF2F-96DC8C31252F}" presName="linearFlow" presStyleCnt="0">
        <dgm:presLayoutVars>
          <dgm:dir/>
          <dgm:animLvl val="lvl"/>
          <dgm:resizeHandles val="exact"/>
        </dgm:presLayoutVars>
      </dgm:prSet>
      <dgm:spPr/>
      <dgm:t>
        <a:bodyPr/>
        <a:lstStyle/>
        <a:p>
          <a:endParaRPr lang="it-IT"/>
        </a:p>
      </dgm:t>
    </dgm:pt>
    <dgm:pt modelId="{93B2D048-5CA6-4E7C-8720-6B748B19C6AE}" type="pres">
      <dgm:prSet presAssocID="{0190F088-44EE-4542-A066-8EE704DEADD1}" presName="composite" presStyleCnt="0"/>
      <dgm:spPr/>
    </dgm:pt>
    <dgm:pt modelId="{0008C997-3F50-434B-AE0B-80AAE47311DE}" type="pres">
      <dgm:prSet presAssocID="{0190F088-44EE-4542-A066-8EE704DEADD1}" presName="parentText" presStyleLbl="alignNode1" presStyleIdx="0" presStyleCnt="3">
        <dgm:presLayoutVars>
          <dgm:chMax val="1"/>
          <dgm:bulletEnabled val="1"/>
        </dgm:presLayoutVars>
      </dgm:prSet>
      <dgm:spPr/>
      <dgm:t>
        <a:bodyPr/>
        <a:lstStyle/>
        <a:p>
          <a:endParaRPr lang="it-IT"/>
        </a:p>
      </dgm:t>
    </dgm:pt>
    <dgm:pt modelId="{922DB153-DBE0-455B-BAC0-1962A688DCEB}" type="pres">
      <dgm:prSet presAssocID="{0190F088-44EE-4542-A066-8EE704DEADD1}" presName="descendantText" presStyleLbl="alignAcc1" presStyleIdx="0" presStyleCnt="3">
        <dgm:presLayoutVars>
          <dgm:bulletEnabled val="1"/>
        </dgm:presLayoutVars>
      </dgm:prSet>
      <dgm:spPr/>
      <dgm:t>
        <a:bodyPr/>
        <a:lstStyle/>
        <a:p>
          <a:endParaRPr lang="it-IT"/>
        </a:p>
      </dgm:t>
    </dgm:pt>
    <dgm:pt modelId="{A7099B55-B27A-4F3E-9340-3ACAAD0B281C}" type="pres">
      <dgm:prSet presAssocID="{1347853E-FB08-4514-959E-2254FA9B03FF}" presName="sp" presStyleCnt="0"/>
      <dgm:spPr/>
    </dgm:pt>
    <dgm:pt modelId="{AA9A7146-F917-4FCD-A2B1-B8F6BCAB6726}" type="pres">
      <dgm:prSet presAssocID="{74A3E5C6-9328-484F-9F2C-6BDF4D40632F}" presName="composite" presStyleCnt="0"/>
      <dgm:spPr/>
    </dgm:pt>
    <dgm:pt modelId="{777DAF02-23DB-406D-AB9A-9D5ECAE488D3}" type="pres">
      <dgm:prSet presAssocID="{74A3E5C6-9328-484F-9F2C-6BDF4D40632F}" presName="parentText" presStyleLbl="alignNode1" presStyleIdx="1" presStyleCnt="3">
        <dgm:presLayoutVars>
          <dgm:chMax val="1"/>
          <dgm:bulletEnabled val="1"/>
        </dgm:presLayoutVars>
      </dgm:prSet>
      <dgm:spPr/>
      <dgm:t>
        <a:bodyPr/>
        <a:lstStyle/>
        <a:p>
          <a:endParaRPr lang="it-IT"/>
        </a:p>
      </dgm:t>
    </dgm:pt>
    <dgm:pt modelId="{5CCE3DEA-9F43-4566-A3B2-1714C0FD351A}" type="pres">
      <dgm:prSet presAssocID="{74A3E5C6-9328-484F-9F2C-6BDF4D40632F}" presName="descendantText" presStyleLbl="alignAcc1" presStyleIdx="1" presStyleCnt="3" custLinFactNeighborX="-557" custLinFactNeighborY="1603">
        <dgm:presLayoutVars>
          <dgm:bulletEnabled val="1"/>
        </dgm:presLayoutVars>
      </dgm:prSet>
      <dgm:spPr/>
      <dgm:t>
        <a:bodyPr/>
        <a:lstStyle/>
        <a:p>
          <a:endParaRPr lang="it-IT"/>
        </a:p>
      </dgm:t>
    </dgm:pt>
    <dgm:pt modelId="{9F6E83FF-3BDC-4554-9279-DE07916DC0A1}" type="pres">
      <dgm:prSet presAssocID="{44C9AF5F-A5BF-49CC-8E1E-C0B23BDB639F}" presName="sp" presStyleCnt="0"/>
      <dgm:spPr/>
    </dgm:pt>
    <dgm:pt modelId="{4C07BA3F-563A-4F5A-98E5-552F208BA72A}" type="pres">
      <dgm:prSet presAssocID="{0424D5DC-6C5E-42C3-952D-A5F129526BA8}" presName="composite" presStyleCnt="0"/>
      <dgm:spPr/>
    </dgm:pt>
    <dgm:pt modelId="{5FE77A69-832E-42C5-B5A5-6F3CAD3A2B97}" type="pres">
      <dgm:prSet presAssocID="{0424D5DC-6C5E-42C3-952D-A5F129526BA8}" presName="parentText" presStyleLbl="alignNode1" presStyleIdx="2" presStyleCnt="3">
        <dgm:presLayoutVars>
          <dgm:chMax val="1"/>
          <dgm:bulletEnabled val="1"/>
        </dgm:presLayoutVars>
      </dgm:prSet>
      <dgm:spPr/>
      <dgm:t>
        <a:bodyPr/>
        <a:lstStyle/>
        <a:p>
          <a:endParaRPr lang="it-IT"/>
        </a:p>
      </dgm:t>
    </dgm:pt>
    <dgm:pt modelId="{4B13718E-FA65-4B8A-B750-39250A679AA1}" type="pres">
      <dgm:prSet presAssocID="{0424D5DC-6C5E-42C3-952D-A5F129526BA8}" presName="descendantText" presStyleLbl="alignAcc1" presStyleIdx="2" presStyleCnt="3">
        <dgm:presLayoutVars>
          <dgm:bulletEnabled val="1"/>
        </dgm:presLayoutVars>
      </dgm:prSet>
      <dgm:spPr/>
      <dgm:t>
        <a:bodyPr/>
        <a:lstStyle/>
        <a:p>
          <a:endParaRPr lang="it-IT"/>
        </a:p>
      </dgm:t>
    </dgm:pt>
  </dgm:ptLst>
  <dgm:cxnLst>
    <dgm:cxn modelId="{88BF6000-7A7F-463C-940A-654ABE975816}" type="presOf" srcId="{74A3E5C6-9328-484F-9F2C-6BDF4D40632F}" destId="{777DAF02-23DB-406D-AB9A-9D5ECAE488D3}" srcOrd="0" destOrd="0" presId="urn:microsoft.com/office/officeart/2005/8/layout/chevron2"/>
    <dgm:cxn modelId="{CC5583B8-3455-4B94-9F0C-4821B6ADC972}" type="presOf" srcId="{4667DBF9-4C83-4ACC-AA0F-20E6E50579CF}" destId="{4B13718E-FA65-4B8A-B750-39250A679AA1}" srcOrd="0" destOrd="0" presId="urn:microsoft.com/office/officeart/2005/8/layout/chevron2"/>
    <dgm:cxn modelId="{F5795ACA-FC2E-47FC-A7E2-31322F458459}" srcId="{0190F088-44EE-4542-A066-8EE704DEADD1}" destId="{D376EA0E-CF6B-48EA-B5B2-F38F43DC6973}" srcOrd="0" destOrd="0" parTransId="{CB65B6EE-F770-4424-9C8B-3BAC38E70F52}" sibTransId="{A1945B06-C39F-44A3-911E-EE48B9B87DB6}"/>
    <dgm:cxn modelId="{9CDE2538-CD8C-4C14-8022-28E0EF6F4F5D}" type="presOf" srcId="{0190F088-44EE-4542-A066-8EE704DEADD1}" destId="{0008C997-3F50-434B-AE0B-80AAE47311DE}" srcOrd="0" destOrd="0" presId="urn:microsoft.com/office/officeart/2005/8/layout/chevron2"/>
    <dgm:cxn modelId="{B1619B13-77B3-4340-AB10-AFA19C6B1E27}" type="presOf" srcId="{D376EA0E-CF6B-48EA-B5B2-F38F43DC6973}" destId="{922DB153-DBE0-455B-BAC0-1962A688DCEB}" srcOrd="0" destOrd="0" presId="urn:microsoft.com/office/officeart/2005/8/layout/chevron2"/>
    <dgm:cxn modelId="{C49354DA-B07B-45E5-8C21-8EE6443EA0C2}" srcId="{34250415-646F-4E94-BF2F-96DC8C31252F}" destId="{0424D5DC-6C5E-42C3-952D-A5F129526BA8}" srcOrd="2" destOrd="0" parTransId="{DF370012-18BF-45C7-8B46-4C81DA340550}" sibTransId="{065BC91F-07FC-4F3A-93B8-7913B008B709}"/>
    <dgm:cxn modelId="{3679E8D7-9A78-4953-B851-0C096FA561A9}" srcId="{34250415-646F-4E94-BF2F-96DC8C31252F}" destId="{0190F088-44EE-4542-A066-8EE704DEADD1}" srcOrd="0" destOrd="0" parTransId="{301F0B58-7DF9-4F72-A31A-EB146F1364F3}" sibTransId="{1347853E-FB08-4514-959E-2254FA9B03FF}"/>
    <dgm:cxn modelId="{491283BF-A1BC-433D-8388-DBE9D0660980}" srcId="{34250415-646F-4E94-BF2F-96DC8C31252F}" destId="{74A3E5C6-9328-484F-9F2C-6BDF4D40632F}" srcOrd="1" destOrd="0" parTransId="{18B732D3-649D-499B-9320-B39B0CEF07F6}" sibTransId="{44C9AF5F-A5BF-49CC-8E1E-C0B23BDB639F}"/>
    <dgm:cxn modelId="{31C5F141-1DBD-48A2-831B-F95DA6B85397}" type="presOf" srcId="{58981AA9-142E-4D5D-99A8-D3686D6EAD7E}" destId="{5CCE3DEA-9F43-4566-A3B2-1714C0FD351A}" srcOrd="0" destOrd="1" presId="urn:microsoft.com/office/officeart/2005/8/layout/chevron2"/>
    <dgm:cxn modelId="{E133E25F-EFB2-44CD-8F0B-A40F35512D1A}" type="presOf" srcId="{34250415-646F-4E94-BF2F-96DC8C31252F}" destId="{7EF6CF9D-EBD4-4057-8495-83E779F60B9D}" srcOrd="0" destOrd="0" presId="urn:microsoft.com/office/officeart/2005/8/layout/chevron2"/>
    <dgm:cxn modelId="{F10A8C85-B1A9-4546-8EC6-8BDC62871F2B}" srcId="{0424D5DC-6C5E-42C3-952D-A5F129526BA8}" destId="{4667DBF9-4C83-4ACC-AA0F-20E6E50579CF}" srcOrd="0" destOrd="0" parTransId="{D7256D35-7193-4D3F-9560-32E371E8E2A0}" sibTransId="{93D0F9D9-02E7-429E-8FED-32E40AF17B51}"/>
    <dgm:cxn modelId="{6C8175BC-4995-4A4C-8083-0E6C9DCFAAF2}" srcId="{74A3E5C6-9328-484F-9F2C-6BDF4D40632F}" destId="{58981AA9-142E-4D5D-99A8-D3686D6EAD7E}" srcOrd="1" destOrd="0" parTransId="{9A1F5A2C-E567-493F-A2CB-C7A6AF4421B1}" sibTransId="{10BED0DF-08C0-47AD-AB5B-AA35E35BE956}"/>
    <dgm:cxn modelId="{ED21FCF0-75F3-456E-AC4F-9D81F12E9CC5}" type="presOf" srcId="{0424D5DC-6C5E-42C3-952D-A5F129526BA8}" destId="{5FE77A69-832E-42C5-B5A5-6F3CAD3A2B97}" srcOrd="0" destOrd="0" presId="urn:microsoft.com/office/officeart/2005/8/layout/chevron2"/>
    <dgm:cxn modelId="{9242D6A4-B581-43BB-9C61-1C8177930FDE}" srcId="{74A3E5C6-9328-484F-9F2C-6BDF4D40632F}" destId="{F9306139-5363-4170-BD66-2A1B6C39C374}" srcOrd="0" destOrd="0" parTransId="{85A1F315-6766-46CA-B965-49B8A7EBD0C4}" sibTransId="{7B761B88-2D90-46EE-86C3-E8FC072ECE6C}"/>
    <dgm:cxn modelId="{CB70D3AD-87CC-43B5-AA5B-40EC82086037}" type="presOf" srcId="{8C44FC20-60B6-425E-951F-DA92FE7C5C4C}" destId="{922DB153-DBE0-455B-BAC0-1962A688DCEB}" srcOrd="0" destOrd="1" presId="urn:microsoft.com/office/officeart/2005/8/layout/chevron2"/>
    <dgm:cxn modelId="{AB9A813A-3E23-47BA-A78A-64BD135832A5}" type="presOf" srcId="{F9306139-5363-4170-BD66-2A1B6C39C374}" destId="{5CCE3DEA-9F43-4566-A3B2-1714C0FD351A}" srcOrd="0" destOrd="0" presId="urn:microsoft.com/office/officeart/2005/8/layout/chevron2"/>
    <dgm:cxn modelId="{6EDB412A-B8D8-4441-9EA9-8C679FD4F4BE}" srcId="{0190F088-44EE-4542-A066-8EE704DEADD1}" destId="{8C44FC20-60B6-425E-951F-DA92FE7C5C4C}" srcOrd="1" destOrd="0" parTransId="{36DA0DC5-654D-4A63-8F2D-6D8EDCD75F4E}" sibTransId="{EBF79459-83B6-4177-927D-D8B17F83F8A2}"/>
    <dgm:cxn modelId="{3702C364-09B0-4441-8810-4270E6E622CC}" type="presParOf" srcId="{7EF6CF9D-EBD4-4057-8495-83E779F60B9D}" destId="{93B2D048-5CA6-4E7C-8720-6B748B19C6AE}" srcOrd="0" destOrd="0" presId="urn:microsoft.com/office/officeart/2005/8/layout/chevron2"/>
    <dgm:cxn modelId="{F3BD3241-6F90-4B83-BDFD-C161B155AD7B}" type="presParOf" srcId="{93B2D048-5CA6-4E7C-8720-6B748B19C6AE}" destId="{0008C997-3F50-434B-AE0B-80AAE47311DE}" srcOrd="0" destOrd="0" presId="urn:microsoft.com/office/officeart/2005/8/layout/chevron2"/>
    <dgm:cxn modelId="{3F40F8A1-40B1-4CF8-A012-BF8890739AB4}" type="presParOf" srcId="{93B2D048-5CA6-4E7C-8720-6B748B19C6AE}" destId="{922DB153-DBE0-455B-BAC0-1962A688DCEB}" srcOrd="1" destOrd="0" presId="urn:microsoft.com/office/officeart/2005/8/layout/chevron2"/>
    <dgm:cxn modelId="{6F54D004-FB0C-4300-9428-E62956CB21CB}" type="presParOf" srcId="{7EF6CF9D-EBD4-4057-8495-83E779F60B9D}" destId="{A7099B55-B27A-4F3E-9340-3ACAAD0B281C}" srcOrd="1" destOrd="0" presId="urn:microsoft.com/office/officeart/2005/8/layout/chevron2"/>
    <dgm:cxn modelId="{04B0C67D-4403-4302-BC4C-B33B0467E35A}" type="presParOf" srcId="{7EF6CF9D-EBD4-4057-8495-83E779F60B9D}" destId="{AA9A7146-F917-4FCD-A2B1-B8F6BCAB6726}" srcOrd="2" destOrd="0" presId="urn:microsoft.com/office/officeart/2005/8/layout/chevron2"/>
    <dgm:cxn modelId="{D78681A0-81D0-4315-BEC7-D8C83DC3B6B6}" type="presParOf" srcId="{AA9A7146-F917-4FCD-A2B1-B8F6BCAB6726}" destId="{777DAF02-23DB-406D-AB9A-9D5ECAE488D3}" srcOrd="0" destOrd="0" presId="urn:microsoft.com/office/officeart/2005/8/layout/chevron2"/>
    <dgm:cxn modelId="{ACE0C62C-84BE-4311-B53B-F859C5920256}" type="presParOf" srcId="{AA9A7146-F917-4FCD-A2B1-B8F6BCAB6726}" destId="{5CCE3DEA-9F43-4566-A3B2-1714C0FD351A}" srcOrd="1" destOrd="0" presId="urn:microsoft.com/office/officeart/2005/8/layout/chevron2"/>
    <dgm:cxn modelId="{864193D7-C385-4EAB-AC70-2421C1524B91}" type="presParOf" srcId="{7EF6CF9D-EBD4-4057-8495-83E779F60B9D}" destId="{9F6E83FF-3BDC-4554-9279-DE07916DC0A1}" srcOrd="3" destOrd="0" presId="urn:microsoft.com/office/officeart/2005/8/layout/chevron2"/>
    <dgm:cxn modelId="{96AE396D-09DF-4D62-955A-693286E44306}" type="presParOf" srcId="{7EF6CF9D-EBD4-4057-8495-83E779F60B9D}" destId="{4C07BA3F-563A-4F5A-98E5-552F208BA72A}" srcOrd="4" destOrd="0" presId="urn:microsoft.com/office/officeart/2005/8/layout/chevron2"/>
    <dgm:cxn modelId="{2018D409-1D1B-4314-BD11-1EA3847BEC93}" type="presParOf" srcId="{4C07BA3F-563A-4F5A-98E5-552F208BA72A}" destId="{5FE77A69-832E-42C5-B5A5-6F3CAD3A2B97}" srcOrd="0" destOrd="0" presId="urn:microsoft.com/office/officeart/2005/8/layout/chevron2"/>
    <dgm:cxn modelId="{78F9068E-1176-4F67-AE41-F4E624AE3782}" type="presParOf" srcId="{4C07BA3F-563A-4F5A-98E5-552F208BA72A}" destId="{4B13718E-FA65-4B8A-B750-39250A679AA1}"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1AC0DD-F2D8-456E-BE9A-593537DB38D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it-IT"/>
        </a:p>
      </dgm:t>
    </dgm:pt>
    <dgm:pt modelId="{93616CC2-E41D-48B3-A2D9-28F6CB52F3B1}">
      <dgm:prSet phldrT="[Testo]" custT="1"/>
      <dgm:spPr/>
      <dgm:t>
        <a:bodyPr/>
        <a:lstStyle/>
        <a:p>
          <a:r>
            <a:rPr lang="it-IT" sz="2000" b="1" dirty="0" smtClean="0"/>
            <a:t>Diritto alla riservatezza</a:t>
          </a:r>
          <a:endParaRPr lang="it-IT" sz="2000" b="1" dirty="0"/>
        </a:p>
      </dgm:t>
    </dgm:pt>
    <dgm:pt modelId="{4901A9A9-447A-4F2A-974B-5CA0A510E334}" type="parTrans" cxnId="{E59CC7D2-A174-4A85-AFA6-A46A190CA50F}">
      <dgm:prSet/>
      <dgm:spPr/>
      <dgm:t>
        <a:bodyPr/>
        <a:lstStyle/>
        <a:p>
          <a:endParaRPr lang="it-IT"/>
        </a:p>
      </dgm:t>
    </dgm:pt>
    <dgm:pt modelId="{CC3DBBCC-F281-47F1-8828-7B25F167AC6B}" type="sibTrans" cxnId="{E59CC7D2-A174-4A85-AFA6-A46A190CA50F}">
      <dgm:prSet/>
      <dgm:spPr/>
      <dgm:t>
        <a:bodyPr/>
        <a:lstStyle/>
        <a:p>
          <a:endParaRPr lang="it-IT"/>
        </a:p>
      </dgm:t>
    </dgm:pt>
    <dgm:pt modelId="{0CF337F7-B570-47C7-9215-92EF5C8BD71E}">
      <dgm:prSet phldrT="[Testo]"/>
      <dgm:spPr/>
      <dgm:t>
        <a:bodyPr/>
        <a:lstStyle/>
        <a:p>
          <a:r>
            <a:rPr lang="it-IT" dirty="0" smtClean="0"/>
            <a:t>Protezione dei dati personali e della vita privata</a:t>
          </a:r>
          <a:endParaRPr lang="it-IT" dirty="0"/>
        </a:p>
      </dgm:t>
    </dgm:pt>
    <dgm:pt modelId="{E3719006-E855-4035-916A-A45756762392}" type="parTrans" cxnId="{8A4FE3BD-E8F2-4DCA-9CC9-7BA007D4BEB6}">
      <dgm:prSet/>
      <dgm:spPr/>
      <dgm:t>
        <a:bodyPr/>
        <a:lstStyle/>
        <a:p>
          <a:endParaRPr lang="it-IT"/>
        </a:p>
      </dgm:t>
    </dgm:pt>
    <dgm:pt modelId="{A9064F62-FFD4-4945-B33A-1BE1B720D995}" type="sibTrans" cxnId="{8A4FE3BD-E8F2-4DCA-9CC9-7BA007D4BEB6}">
      <dgm:prSet/>
      <dgm:spPr/>
      <dgm:t>
        <a:bodyPr/>
        <a:lstStyle/>
        <a:p>
          <a:endParaRPr lang="it-IT"/>
        </a:p>
      </dgm:t>
    </dgm:pt>
    <dgm:pt modelId="{5BF5079A-B2E3-4830-B581-5F915516727D}">
      <dgm:prSet phldrT="[Testo]"/>
      <dgm:spPr/>
      <dgm:t>
        <a:bodyPr/>
        <a:lstStyle/>
        <a:p>
          <a:r>
            <a:rPr lang="it-IT" dirty="0" smtClean="0"/>
            <a:t>DATO PERSONALE identifica, direttamente o indirettamente, una persona</a:t>
          </a:r>
          <a:endParaRPr lang="it-IT" dirty="0"/>
        </a:p>
      </dgm:t>
    </dgm:pt>
    <dgm:pt modelId="{A96A56B5-F61E-4AF8-8A45-C59D69BA1703}" type="parTrans" cxnId="{CC6A7924-2B03-4803-9E1D-CACB3E23DF9B}">
      <dgm:prSet/>
      <dgm:spPr/>
      <dgm:t>
        <a:bodyPr/>
        <a:lstStyle/>
        <a:p>
          <a:endParaRPr lang="it-IT"/>
        </a:p>
      </dgm:t>
    </dgm:pt>
    <dgm:pt modelId="{23E5948D-53CF-4882-B761-8787D242B634}" type="sibTrans" cxnId="{CC6A7924-2B03-4803-9E1D-CACB3E23DF9B}">
      <dgm:prSet/>
      <dgm:spPr/>
      <dgm:t>
        <a:bodyPr/>
        <a:lstStyle/>
        <a:p>
          <a:endParaRPr lang="it-IT"/>
        </a:p>
      </dgm:t>
    </dgm:pt>
    <dgm:pt modelId="{9ACA73CE-4245-4956-BCFE-87BBF2A9FD81}">
      <dgm:prSet phldrT="[Testo]"/>
      <dgm:spPr/>
      <dgm:t>
        <a:bodyPr/>
        <a:lstStyle/>
        <a:p>
          <a:r>
            <a:rPr lang="it-IT" dirty="0" smtClean="0"/>
            <a:t>DATO PERSONALE: </a:t>
          </a:r>
        </a:p>
        <a:p>
          <a:r>
            <a:rPr lang="it-IT" dirty="0" smtClean="0"/>
            <a:t>Es.</a:t>
          </a:r>
        </a:p>
        <a:p>
          <a:r>
            <a:rPr lang="it-IT" dirty="0" smtClean="0"/>
            <a:t>ANAGRAFICO</a:t>
          </a:r>
          <a:endParaRPr lang="it-IT" dirty="0"/>
        </a:p>
      </dgm:t>
    </dgm:pt>
    <dgm:pt modelId="{63B200B0-1E41-426E-905A-8F830F46A28E}" type="parTrans" cxnId="{3F494341-9F9B-4A02-ABEF-BF1584E46808}">
      <dgm:prSet/>
      <dgm:spPr/>
      <dgm:t>
        <a:bodyPr/>
        <a:lstStyle/>
        <a:p>
          <a:endParaRPr lang="it-IT"/>
        </a:p>
      </dgm:t>
    </dgm:pt>
    <dgm:pt modelId="{BE22F980-2E48-4195-A1AB-C6B35AB1CF55}" type="sibTrans" cxnId="{3F494341-9F9B-4A02-ABEF-BF1584E46808}">
      <dgm:prSet/>
      <dgm:spPr/>
      <dgm:t>
        <a:bodyPr/>
        <a:lstStyle/>
        <a:p>
          <a:endParaRPr lang="it-IT"/>
        </a:p>
      </dgm:t>
    </dgm:pt>
    <dgm:pt modelId="{BD260A34-9557-4A08-9860-9164F3D52E2F}">
      <dgm:prSet phldrT="[Testo]"/>
      <dgm:spPr/>
      <dgm:t>
        <a:bodyPr/>
        <a:lstStyle/>
        <a:p>
          <a:r>
            <a:rPr lang="it-IT" dirty="0" smtClean="0"/>
            <a:t>DATO PERSONALE: </a:t>
          </a:r>
        </a:p>
        <a:p>
          <a:r>
            <a:rPr lang="it-IT" dirty="0" smtClean="0"/>
            <a:t>Es.</a:t>
          </a:r>
        </a:p>
        <a:p>
          <a:r>
            <a:rPr lang="it-IT" dirty="0" smtClean="0"/>
            <a:t>SENSIBILE</a:t>
          </a:r>
          <a:endParaRPr lang="it-IT" dirty="0"/>
        </a:p>
      </dgm:t>
    </dgm:pt>
    <dgm:pt modelId="{B2BB11BD-A97D-47AA-8BDC-A0C5C31616AB}" type="parTrans" cxnId="{3B322EA7-9F8B-46BD-B9EA-2A08E0DB56A1}">
      <dgm:prSet/>
      <dgm:spPr/>
      <dgm:t>
        <a:bodyPr/>
        <a:lstStyle/>
        <a:p>
          <a:endParaRPr lang="it-IT"/>
        </a:p>
      </dgm:t>
    </dgm:pt>
    <dgm:pt modelId="{E0D00E7D-28C4-4B7D-89E8-CA01B619863C}" type="sibTrans" cxnId="{3B322EA7-9F8B-46BD-B9EA-2A08E0DB56A1}">
      <dgm:prSet/>
      <dgm:spPr/>
      <dgm:t>
        <a:bodyPr/>
        <a:lstStyle/>
        <a:p>
          <a:endParaRPr lang="it-IT"/>
        </a:p>
      </dgm:t>
    </dgm:pt>
    <dgm:pt modelId="{61ADA3FB-C772-48F8-85AA-15EF06791CB6}">
      <dgm:prSet phldrT="[Testo]"/>
      <dgm:spPr/>
      <dgm:t>
        <a:bodyPr/>
        <a:lstStyle/>
        <a:p>
          <a:r>
            <a:rPr lang="it-IT" dirty="0" smtClean="0"/>
            <a:t>DATO PERSONALE: </a:t>
          </a:r>
        </a:p>
        <a:p>
          <a:r>
            <a:rPr lang="it-IT" dirty="0" smtClean="0"/>
            <a:t>Es.</a:t>
          </a:r>
        </a:p>
        <a:p>
          <a:r>
            <a:rPr lang="it-IT" dirty="0" smtClean="0"/>
            <a:t>GIUDIZIARIO</a:t>
          </a:r>
          <a:endParaRPr lang="it-IT" dirty="0"/>
        </a:p>
      </dgm:t>
    </dgm:pt>
    <dgm:pt modelId="{5A5EA531-CFED-4BE7-8012-E7E2C7D40B4F}" type="parTrans" cxnId="{770E4957-A3B1-43A0-8E84-6FE6D310FA02}">
      <dgm:prSet/>
      <dgm:spPr/>
      <dgm:t>
        <a:bodyPr/>
        <a:lstStyle/>
        <a:p>
          <a:endParaRPr lang="it-IT"/>
        </a:p>
      </dgm:t>
    </dgm:pt>
    <dgm:pt modelId="{1E33CEC6-3BEF-40B6-B7E7-30334634327B}" type="sibTrans" cxnId="{770E4957-A3B1-43A0-8E84-6FE6D310FA02}">
      <dgm:prSet/>
      <dgm:spPr/>
      <dgm:t>
        <a:bodyPr/>
        <a:lstStyle/>
        <a:p>
          <a:endParaRPr lang="it-IT"/>
        </a:p>
      </dgm:t>
    </dgm:pt>
    <dgm:pt modelId="{07F5F021-3651-4E2C-A549-E08D19D21319}" type="pres">
      <dgm:prSet presAssocID="{0F1AC0DD-F2D8-456E-BE9A-593537DB38DC}" presName="cycle" presStyleCnt="0">
        <dgm:presLayoutVars>
          <dgm:dir/>
          <dgm:resizeHandles val="exact"/>
        </dgm:presLayoutVars>
      </dgm:prSet>
      <dgm:spPr/>
      <dgm:t>
        <a:bodyPr/>
        <a:lstStyle/>
        <a:p>
          <a:endParaRPr lang="it-IT"/>
        </a:p>
      </dgm:t>
    </dgm:pt>
    <dgm:pt modelId="{F548B480-7A81-4AAB-8774-7706EE16C224}" type="pres">
      <dgm:prSet presAssocID="{93616CC2-E41D-48B3-A2D9-28F6CB52F3B1}" presName="node" presStyleLbl="node1" presStyleIdx="0" presStyleCnt="6" custScaleX="130373" custScaleY="132391">
        <dgm:presLayoutVars>
          <dgm:bulletEnabled val="1"/>
        </dgm:presLayoutVars>
      </dgm:prSet>
      <dgm:spPr/>
      <dgm:t>
        <a:bodyPr/>
        <a:lstStyle/>
        <a:p>
          <a:endParaRPr lang="it-IT"/>
        </a:p>
      </dgm:t>
    </dgm:pt>
    <dgm:pt modelId="{A95AA170-C8F5-4A0F-82A7-928A51DF0FE8}" type="pres">
      <dgm:prSet presAssocID="{93616CC2-E41D-48B3-A2D9-28F6CB52F3B1}" presName="spNode" presStyleCnt="0"/>
      <dgm:spPr/>
    </dgm:pt>
    <dgm:pt modelId="{4A86C7E0-06FA-4D13-B916-6A40C776CD45}" type="pres">
      <dgm:prSet presAssocID="{CC3DBBCC-F281-47F1-8828-7B25F167AC6B}" presName="sibTrans" presStyleLbl="sibTrans1D1" presStyleIdx="0" presStyleCnt="6"/>
      <dgm:spPr/>
      <dgm:t>
        <a:bodyPr/>
        <a:lstStyle/>
        <a:p>
          <a:endParaRPr lang="it-IT"/>
        </a:p>
      </dgm:t>
    </dgm:pt>
    <dgm:pt modelId="{0CDB5BA0-95D6-4028-AEFF-F2D84EEE75AD}" type="pres">
      <dgm:prSet presAssocID="{0CF337F7-B570-47C7-9215-92EF5C8BD71E}" presName="node" presStyleLbl="node1" presStyleIdx="1" presStyleCnt="6" custScaleX="121154" custScaleY="100746">
        <dgm:presLayoutVars>
          <dgm:bulletEnabled val="1"/>
        </dgm:presLayoutVars>
      </dgm:prSet>
      <dgm:spPr/>
      <dgm:t>
        <a:bodyPr/>
        <a:lstStyle/>
        <a:p>
          <a:endParaRPr lang="it-IT"/>
        </a:p>
      </dgm:t>
    </dgm:pt>
    <dgm:pt modelId="{EC4AC315-8A41-4984-9FF1-D3C7D8F4E602}" type="pres">
      <dgm:prSet presAssocID="{0CF337F7-B570-47C7-9215-92EF5C8BD71E}" presName="spNode" presStyleCnt="0"/>
      <dgm:spPr/>
    </dgm:pt>
    <dgm:pt modelId="{2A0EBA5E-B615-4AF6-82A3-F55A12E2D1AE}" type="pres">
      <dgm:prSet presAssocID="{A9064F62-FFD4-4945-B33A-1BE1B720D995}" presName="sibTrans" presStyleLbl="sibTrans1D1" presStyleIdx="1" presStyleCnt="6"/>
      <dgm:spPr/>
      <dgm:t>
        <a:bodyPr/>
        <a:lstStyle/>
        <a:p>
          <a:endParaRPr lang="it-IT"/>
        </a:p>
      </dgm:t>
    </dgm:pt>
    <dgm:pt modelId="{546CFA2C-7AF7-4952-B0C8-038B63513DCE}" type="pres">
      <dgm:prSet presAssocID="{5BF5079A-B2E3-4830-B581-5F915516727D}" presName="node" presStyleLbl="node1" presStyleIdx="2" presStyleCnt="6" custScaleX="121154" custScaleY="100746">
        <dgm:presLayoutVars>
          <dgm:bulletEnabled val="1"/>
        </dgm:presLayoutVars>
      </dgm:prSet>
      <dgm:spPr/>
      <dgm:t>
        <a:bodyPr/>
        <a:lstStyle/>
        <a:p>
          <a:endParaRPr lang="it-IT"/>
        </a:p>
      </dgm:t>
    </dgm:pt>
    <dgm:pt modelId="{9B5368D5-CF43-4720-9182-40E7F457363C}" type="pres">
      <dgm:prSet presAssocID="{5BF5079A-B2E3-4830-B581-5F915516727D}" presName="spNode" presStyleCnt="0"/>
      <dgm:spPr/>
    </dgm:pt>
    <dgm:pt modelId="{97C981EC-C80E-4580-95AF-440A91BD029E}" type="pres">
      <dgm:prSet presAssocID="{23E5948D-53CF-4882-B761-8787D242B634}" presName="sibTrans" presStyleLbl="sibTrans1D1" presStyleIdx="2" presStyleCnt="6"/>
      <dgm:spPr/>
      <dgm:t>
        <a:bodyPr/>
        <a:lstStyle/>
        <a:p>
          <a:endParaRPr lang="it-IT"/>
        </a:p>
      </dgm:t>
    </dgm:pt>
    <dgm:pt modelId="{8A6CF464-C4CB-434C-B14D-30F8B15FB563}" type="pres">
      <dgm:prSet presAssocID="{9ACA73CE-4245-4956-BCFE-87BBF2A9FD81}" presName="node" presStyleLbl="node1" presStyleIdx="3" presStyleCnt="6" custScaleX="121154" custScaleY="100746">
        <dgm:presLayoutVars>
          <dgm:bulletEnabled val="1"/>
        </dgm:presLayoutVars>
      </dgm:prSet>
      <dgm:spPr/>
      <dgm:t>
        <a:bodyPr/>
        <a:lstStyle/>
        <a:p>
          <a:endParaRPr lang="it-IT"/>
        </a:p>
      </dgm:t>
    </dgm:pt>
    <dgm:pt modelId="{59D962CB-290F-4896-BCFA-C6CE6BC1A785}" type="pres">
      <dgm:prSet presAssocID="{9ACA73CE-4245-4956-BCFE-87BBF2A9FD81}" presName="spNode" presStyleCnt="0"/>
      <dgm:spPr/>
    </dgm:pt>
    <dgm:pt modelId="{E54AF634-8C82-4D53-8706-7CB623D2584E}" type="pres">
      <dgm:prSet presAssocID="{BE22F980-2E48-4195-A1AB-C6B35AB1CF55}" presName="sibTrans" presStyleLbl="sibTrans1D1" presStyleIdx="3" presStyleCnt="6"/>
      <dgm:spPr/>
      <dgm:t>
        <a:bodyPr/>
        <a:lstStyle/>
        <a:p>
          <a:endParaRPr lang="it-IT"/>
        </a:p>
      </dgm:t>
    </dgm:pt>
    <dgm:pt modelId="{85F4DB70-6777-4674-9CB2-11E3AFFF0D7A}" type="pres">
      <dgm:prSet presAssocID="{BD260A34-9557-4A08-9860-9164F3D52E2F}" presName="node" presStyleLbl="node1" presStyleIdx="4" presStyleCnt="6" custScaleX="121154" custScaleY="100746" custRadScaleRad="96727" custRadScaleInc="50319">
        <dgm:presLayoutVars>
          <dgm:bulletEnabled val="1"/>
        </dgm:presLayoutVars>
      </dgm:prSet>
      <dgm:spPr/>
      <dgm:t>
        <a:bodyPr/>
        <a:lstStyle/>
        <a:p>
          <a:endParaRPr lang="it-IT"/>
        </a:p>
      </dgm:t>
    </dgm:pt>
    <dgm:pt modelId="{C1E0B911-02D7-47DF-AA5F-6FF30D92E6E4}" type="pres">
      <dgm:prSet presAssocID="{BD260A34-9557-4A08-9860-9164F3D52E2F}" presName="spNode" presStyleCnt="0"/>
      <dgm:spPr/>
    </dgm:pt>
    <dgm:pt modelId="{90D22547-5C3A-40F8-906E-3E80B7F4B756}" type="pres">
      <dgm:prSet presAssocID="{E0D00E7D-28C4-4B7D-89E8-CA01B619863C}" presName="sibTrans" presStyleLbl="sibTrans1D1" presStyleIdx="4" presStyleCnt="6"/>
      <dgm:spPr/>
      <dgm:t>
        <a:bodyPr/>
        <a:lstStyle/>
        <a:p>
          <a:endParaRPr lang="it-IT"/>
        </a:p>
      </dgm:t>
    </dgm:pt>
    <dgm:pt modelId="{ED5D2DE0-B903-421C-9E6F-3364165ED166}" type="pres">
      <dgm:prSet presAssocID="{61ADA3FB-C772-48F8-85AA-15EF06791CB6}" presName="node" presStyleLbl="node1" presStyleIdx="5" presStyleCnt="6" custScaleX="121154" custScaleY="100746" custRadScaleRad="96786" custRadScaleInc="-8748">
        <dgm:presLayoutVars>
          <dgm:bulletEnabled val="1"/>
        </dgm:presLayoutVars>
      </dgm:prSet>
      <dgm:spPr/>
      <dgm:t>
        <a:bodyPr/>
        <a:lstStyle/>
        <a:p>
          <a:endParaRPr lang="it-IT"/>
        </a:p>
      </dgm:t>
    </dgm:pt>
    <dgm:pt modelId="{DA8305B8-8A5E-49D0-85EE-7EAF46ECACB3}" type="pres">
      <dgm:prSet presAssocID="{61ADA3FB-C772-48F8-85AA-15EF06791CB6}" presName="spNode" presStyleCnt="0"/>
      <dgm:spPr/>
    </dgm:pt>
    <dgm:pt modelId="{AE240331-F44F-48AE-B272-238740D51087}" type="pres">
      <dgm:prSet presAssocID="{1E33CEC6-3BEF-40B6-B7E7-30334634327B}" presName="sibTrans" presStyleLbl="sibTrans1D1" presStyleIdx="5" presStyleCnt="6"/>
      <dgm:spPr/>
      <dgm:t>
        <a:bodyPr/>
        <a:lstStyle/>
        <a:p>
          <a:endParaRPr lang="it-IT"/>
        </a:p>
      </dgm:t>
    </dgm:pt>
  </dgm:ptLst>
  <dgm:cxnLst>
    <dgm:cxn modelId="{92CC2278-2FEE-4487-9483-77D23642F4EE}" type="presOf" srcId="{A9064F62-FFD4-4945-B33A-1BE1B720D995}" destId="{2A0EBA5E-B615-4AF6-82A3-F55A12E2D1AE}" srcOrd="0" destOrd="0" presId="urn:microsoft.com/office/officeart/2005/8/layout/cycle6"/>
    <dgm:cxn modelId="{0F1201B2-AF99-42FD-930B-22B66C468F93}" type="presOf" srcId="{9ACA73CE-4245-4956-BCFE-87BBF2A9FD81}" destId="{8A6CF464-C4CB-434C-B14D-30F8B15FB563}" srcOrd="0" destOrd="0" presId="urn:microsoft.com/office/officeart/2005/8/layout/cycle6"/>
    <dgm:cxn modelId="{012F678C-5E55-4638-981E-7A42D470920F}" type="presOf" srcId="{0CF337F7-B570-47C7-9215-92EF5C8BD71E}" destId="{0CDB5BA0-95D6-4028-AEFF-F2D84EEE75AD}" srcOrd="0" destOrd="0" presId="urn:microsoft.com/office/officeart/2005/8/layout/cycle6"/>
    <dgm:cxn modelId="{3B322EA7-9F8B-46BD-B9EA-2A08E0DB56A1}" srcId="{0F1AC0DD-F2D8-456E-BE9A-593537DB38DC}" destId="{BD260A34-9557-4A08-9860-9164F3D52E2F}" srcOrd="4" destOrd="0" parTransId="{B2BB11BD-A97D-47AA-8BDC-A0C5C31616AB}" sibTransId="{E0D00E7D-28C4-4B7D-89E8-CA01B619863C}"/>
    <dgm:cxn modelId="{D9234C27-CE76-429B-AAFD-49054B0BBD3A}" type="presOf" srcId="{CC3DBBCC-F281-47F1-8828-7B25F167AC6B}" destId="{4A86C7E0-06FA-4D13-B916-6A40C776CD45}" srcOrd="0" destOrd="0" presId="urn:microsoft.com/office/officeart/2005/8/layout/cycle6"/>
    <dgm:cxn modelId="{471274D6-2AD8-4F96-AAFE-25BDACF9DAEF}" type="presOf" srcId="{BD260A34-9557-4A08-9860-9164F3D52E2F}" destId="{85F4DB70-6777-4674-9CB2-11E3AFFF0D7A}" srcOrd="0" destOrd="0" presId="urn:microsoft.com/office/officeart/2005/8/layout/cycle6"/>
    <dgm:cxn modelId="{991D272A-708C-462A-AC89-A253C9F41C32}" type="presOf" srcId="{61ADA3FB-C772-48F8-85AA-15EF06791CB6}" destId="{ED5D2DE0-B903-421C-9E6F-3364165ED166}" srcOrd="0" destOrd="0" presId="urn:microsoft.com/office/officeart/2005/8/layout/cycle6"/>
    <dgm:cxn modelId="{3F494341-9F9B-4A02-ABEF-BF1584E46808}" srcId="{0F1AC0DD-F2D8-456E-BE9A-593537DB38DC}" destId="{9ACA73CE-4245-4956-BCFE-87BBF2A9FD81}" srcOrd="3" destOrd="0" parTransId="{63B200B0-1E41-426E-905A-8F830F46A28E}" sibTransId="{BE22F980-2E48-4195-A1AB-C6B35AB1CF55}"/>
    <dgm:cxn modelId="{D17E08D8-A493-4C8B-979C-015567CD0DFB}" type="presOf" srcId="{93616CC2-E41D-48B3-A2D9-28F6CB52F3B1}" destId="{F548B480-7A81-4AAB-8774-7706EE16C224}" srcOrd="0" destOrd="0" presId="urn:microsoft.com/office/officeart/2005/8/layout/cycle6"/>
    <dgm:cxn modelId="{F678A4B3-6A2D-4879-B0D5-EABF84D0E379}" type="presOf" srcId="{5BF5079A-B2E3-4830-B581-5F915516727D}" destId="{546CFA2C-7AF7-4952-B0C8-038B63513DCE}" srcOrd="0" destOrd="0" presId="urn:microsoft.com/office/officeart/2005/8/layout/cycle6"/>
    <dgm:cxn modelId="{1871A497-AE7D-4970-A9CB-284987E85E8B}" type="presOf" srcId="{BE22F980-2E48-4195-A1AB-C6B35AB1CF55}" destId="{E54AF634-8C82-4D53-8706-7CB623D2584E}" srcOrd="0" destOrd="0" presId="urn:microsoft.com/office/officeart/2005/8/layout/cycle6"/>
    <dgm:cxn modelId="{8A4FE3BD-E8F2-4DCA-9CC9-7BA007D4BEB6}" srcId="{0F1AC0DD-F2D8-456E-BE9A-593537DB38DC}" destId="{0CF337F7-B570-47C7-9215-92EF5C8BD71E}" srcOrd="1" destOrd="0" parTransId="{E3719006-E855-4035-916A-A45756762392}" sibTransId="{A9064F62-FFD4-4945-B33A-1BE1B720D995}"/>
    <dgm:cxn modelId="{770E4957-A3B1-43A0-8E84-6FE6D310FA02}" srcId="{0F1AC0DD-F2D8-456E-BE9A-593537DB38DC}" destId="{61ADA3FB-C772-48F8-85AA-15EF06791CB6}" srcOrd="5" destOrd="0" parTransId="{5A5EA531-CFED-4BE7-8012-E7E2C7D40B4F}" sibTransId="{1E33CEC6-3BEF-40B6-B7E7-30334634327B}"/>
    <dgm:cxn modelId="{1EB3503E-F945-4A02-A07E-75ED95079024}" type="presOf" srcId="{0F1AC0DD-F2D8-456E-BE9A-593537DB38DC}" destId="{07F5F021-3651-4E2C-A549-E08D19D21319}" srcOrd="0" destOrd="0" presId="urn:microsoft.com/office/officeart/2005/8/layout/cycle6"/>
    <dgm:cxn modelId="{CC6A7924-2B03-4803-9E1D-CACB3E23DF9B}" srcId="{0F1AC0DD-F2D8-456E-BE9A-593537DB38DC}" destId="{5BF5079A-B2E3-4830-B581-5F915516727D}" srcOrd="2" destOrd="0" parTransId="{A96A56B5-F61E-4AF8-8A45-C59D69BA1703}" sibTransId="{23E5948D-53CF-4882-B761-8787D242B634}"/>
    <dgm:cxn modelId="{E59CC7D2-A174-4A85-AFA6-A46A190CA50F}" srcId="{0F1AC0DD-F2D8-456E-BE9A-593537DB38DC}" destId="{93616CC2-E41D-48B3-A2D9-28F6CB52F3B1}" srcOrd="0" destOrd="0" parTransId="{4901A9A9-447A-4F2A-974B-5CA0A510E334}" sibTransId="{CC3DBBCC-F281-47F1-8828-7B25F167AC6B}"/>
    <dgm:cxn modelId="{F52BB0BE-0F12-4EC7-8DE5-FCAEC19A92CA}" type="presOf" srcId="{E0D00E7D-28C4-4B7D-89E8-CA01B619863C}" destId="{90D22547-5C3A-40F8-906E-3E80B7F4B756}" srcOrd="0" destOrd="0" presId="urn:microsoft.com/office/officeart/2005/8/layout/cycle6"/>
    <dgm:cxn modelId="{00541A89-FE79-448D-9147-A72571EE9CB0}" type="presOf" srcId="{1E33CEC6-3BEF-40B6-B7E7-30334634327B}" destId="{AE240331-F44F-48AE-B272-238740D51087}" srcOrd="0" destOrd="0" presId="urn:microsoft.com/office/officeart/2005/8/layout/cycle6"/>
    <dgm:cxn modelId="{8ECE1DDB-9061-4BE0-BC47-E85FCC5680A1}" type="presOf" srcId="{23E5948D-53CF-4882-B761-8787D242B634}" destId="{97C981EC-C80E-4580-95AF-440A91BD029E}" srcOrd="0" destOrd="0" presId="urn:microsoft.com/office/officeart/2005/8/layout/cycle6"/>
    <dgm:cxn modelId="{F576549A-82E8-413B-8DED-C4B7C1440BA0}" type="presParOf" srcId="{07F5F021-3651-4E2C-A549-E08D19D21319}" destId="{F548B480-7A81-4AAB-8774-7706EE16C224}" srcOrd="0" destOrd="0" presId="urn:microsoft.com/office/officeart/2005/8/layout/cycle6"/>
    <dgm:cxn modelId="{29092C94-A323-4657-8CA4-8B37B6D62C74}" type="presParOf" srcId="{07F5F021-3651-4E2C-A549-E08D19D21319}" destId="{A95AA170-C8F5-4A0F-82A7-928A51DF0FE8}" srcOrd="1" destOrd="0" presId="urn:microsoft.com/office/officeart/2005/8/layout/cycle6"/>
    <dgm:cxn modelId="{DA2F8206-3087-479A-88A6-7CFC2634729A}" type="presParOf" srcId="{07F5F021-3651-4E2C-A549-E08D19D21319}" destId="{4A86C7E0-06FA-4D13-B916-6A40C776CD45}" srcOrd="2" destOrd="0" presId="urn:microsoft.com/office/officeart/2005/8/layout/cycle6"/>
    <dgm:cxn modelId="{C48140A1-CFE0-448A-A3D5-367A240C8C39}" type="presParOf" srcId="{07F5F021-3651-4E2C-A549-E08D19D21319}" destId="{0CDB5BA0-95D6-4028-AEFF-F2D84EEE75AD}" srcOrd="3" destOrd="0" presId="urn:microsoft.com/office/officeart/2005/8/layout/cycle6"/>
    <dgm:cxn modelId="{C4A7EB89-C1AC-4B3C-8DE6-F18EE0D7FD63}" type="presParOf" srcId="{07F5F021-3651-4E2C-A549-E08D19D21319}" destId="{EC4AC315-8A41-4984-9FF1-D3C7D8F4E602}" srcOrd="4" destOrd="0" presId="urn:microsoft.com/office/officeart/2005/8/layout/cycle6"/>
    <dgm:cxn modelId="{D140859A-C238-45BE-8176-8E6A42E8E329}" type="presParOf" srcId="{07F5F021-3651-4E2C-A549-E08D19D21319}" destId="{2A0EBA5E-B615-4AF6-82A3-F55A12E2D1AE}" srcOrd="5" destOrd="0" presId="urn:microsoft.com/office/officeart/2005/8/layout/cycle6"/>
    <dgm:cxn modelId="{094D5E03-241D-45BA-BF68-82C511A9B7C8}" type="presParOf" srcId="{07F5F021-3651-4E2C-A549-E08D19D21319}" destId="{546CFA2C-7AF7-4952-B0C8-038B63513DCE}" srcOrd="6" destOrd="0" presId="urn:microsoft.com/office/officeart/2005/8/layout/cycle6"/>
    <dgm:cxn modelId="{1C328A62-D774-42D2-88D5-D8B8E17E3C11}" type="presParOf" srcId="{07F5F021-3651-4E2C-A549-E08D19D21319}" destId="{9B5368D5-CF43-4720-9182-40E7F457363C}" srcOrd="7" destOrd="0" presId="urn:microsoft.com/office/officeart/2005/8/layout/cycle6"/>
    <dgm:cxn modelId="{EC322A39-CA9B-419B-9132-4D0F2463565F}" type="presParOf" srcId="{07F5F021-3651-4E2C-A549-E08D19D21319}" destId="{97C981EC-C80E-4580-95AF-440A91BD029E}" srcOrd="8" destOrd="0" presId="urn:microsoft.com/office/officeart/2005/8/layout/cycle6"/>
    <dgm:cxn modelId="{08172A07-F92F-4339-90F6-A00FD4C02768}" type="presParOf" srcId="{07F5F021-3651-4E2C-A549-E08D19D21319}" destId="{8A6CF464-C4CB-434C-B14D-30F8B15FB563}" srcOrd="9" destOrd="0" presId="urn:microsoft.com/office/officeart/2005/8/layout/cycle6"/>
    <dgm:cxn modelId="{B9B1DC16-97A2-4450-8A73-061C85F48D7C}" type="presParOf" srcId="{07F5F021-3651-4E2C-A549-E08D19D21319}" destId="{59D962CB-290F-4896-BCFA-C6CE6BC1A785}" srcOrd="10" destOrd="0" presId="urn:microsoft.com/office/officeart/2005/8/layout/cycle6"/>
    <dgm:cxn modelId="{771838AC-69BA-4120-BA9A-541D65F8483D}" type="presParOf" srcId="{07F5F021-3651-4E2C-A549-E08D19D21319}" destId="{E54AF634-8C82-4D53-8706-7CB623D2584E}" srcOrd="11" destOrd="0" presId="urn:microsoft.com/office/officeart/2005/8/layout/cycle6"/>
    <dgm:cxn modelId="{5CD54FF6-FB7F-460F-9E01-9416E4503E6D}" type="presParOf" srcId="{07F5F021-3651-4E2C-A549-E08D19D21319}" destId="{85F4DB70-6777-4674-9CB2-11E3AFFF0D7A}" srcOrd="12" destOrd="0" presId="urn:microsoft.com/office/officeart/2005/8/layout/cycle6"/>
    <dgm:cxn modelId="{125A5033-D581-4DA1-A1C2-FA576C185742}" type="presParOf" srcId="{07F5F021-3651-4E2C-A549-E08D19D21319}" destId="{C1E0B911-02D7-47DF-AA5F-6FF30D92E6E4}" srcOrd="13" destOrd="0" presId="urn:microsoft.com/office/officeart/2005/8/layout/cycle6"/>
    <dgm:cxn modelId="{BAF0D242-C08B-4CD2-AA0F-7A95314233D5}" type="presParOf" srcId="{07F5F021-3651-4E2C-A549-E08D19D21319}" destId="{90D22547-5C3A-40F8-906E-3E80B7F4B756}" srcOrd="14" destOrd="0" presId="urn:microsoft.com/office/officeart/2005/8/layout/cycle6"/>
    <dgm:cxn modelId="{CF0C8757-6718-4B8F-8DF1-F6B93803B811}" type="presParOf" srcId="{07F5F021-3651-4E2C-A549-E08D19D21319}" destId="{ED5D2DE0-B903-421C-9E6F-3364165ED166}" srcOrd="15" destOrd="0" presId="urn:microsoft.com/office/officeart/2005/8/layout/cycle6"/>
    <dgm:cxn modelId="{1D7DBD6F-4C40-428E-95A1-E963D5E506E3}" type="presParOf" srcId="{07F5F021-3651-4E2C-A549-E08D19D21319}" destId="{DA8305B8-8A5E-49D0-85EE-7EAF46ECACB3}" srcOrd="16" destOrd="0" presId="urn:microsoft.com/office/officeart/2005/8/layout/cycle6"/>
    <dgm:cxn modelId="{48765855-5020-4608-A455-A20F100A534E}" type="presParOf" srcId="{07F5F021-3651-4E2C-A549-E08D19D21319}" destId="{AE240331-F44F-48AE-B272-238740D51087}" srcOrd="17"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D61BA7-473A-4E49-B2F9-7AEA046B125B}"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it-IT"/>
        </a:p>
      </dgm:t>
    </dgm:pt>
    <dgm:pt modelId="{9A6196BD-E697-41A8-B336-C9463C784D94}">
      <dgm:prSet phldrT="[Testo]" custT="1"/>
      <dgm:spPr>
        <a:solidFill>
          <a:schemeClr val="accent1">
            <a:lumMod val="75000"/>
          </a:schemeClr>
        </a:solidFill>
      </dgm:spPr>
      <dgm:t>
        <a:bodyPr/>
        <a:lstStyle/>
        <a:p>
          <a:r>
            <a:rPr lang="it-IT" sz="2000" b="1" dirty="0" smtClean="0"/>
            <a:t>Globalizzazione</a:t>
          </a:r>
          <a:r>
            <a:rPr lang="it-IT" sz="2000" dirty="0" smtClean="0"/>
            <a:t> delle relazioni interpersonali</a:t>
          </a:r>
          <a:endParaRPr lang="it-IT" sz="2000" dirty="0"/>
        </a:p>
      </dgm:t>
    </dgm:pt>
    <dgm:pt modelId="{63D84AC6-2A28-4114-9929-51C790DE4F0E}" type="parTrans" cxnId="{B9DC55D1-3DEE-4D24-B0EA-FE3BBBDD6BBD}">
      <dgm:prSet/>
      <dgm:spPr/>
      <dgm:t>
        <a:bodyPr/>
        <a:lstStyle/>
        <a:p>
          <a:endParaRPr lang="it-IT"/>
        </a:p>
      </dgm:t>
    </dgm:pt>
    <dgm:pt modelId="{2FFF2678-05F6-47D0-BD50-9DD28468B800}" type="sibTrans" cxnId="{B9DC55D1-3DEE-4D24-B0EA-FE3BBBDD6BBD}">
      <dgm:prSet/>
      <dgm:spPr/>
      <dgm:t>
        <a:bodyPr/>
        <a:lstStyle/>
        <a:p>
          <a:endParaRPr lang="it-IT"/>
        </a:p>
      </dgm:t>
    </dgm:pt>
    <dgm:pt modelId="{C06C94C1-140F-4CF8-B8F9-0D5F3DA634F5}">
      <dgm:prSet phldrT="[Testo]" custT="1"/>
      <dgm:spPr/>
      <dgm:t>
        <a:bodyPr/>
        <a:lstStyle/>
        <a:p>
          <a:r>
            <a:rPr lang="it-IT" sz="1800" dirty="0" smtClean="0"/>
            <a:t>Incremento delle comunicazioni</a:t>
          </a:r>
          <a:endParaRPr lang="it-IT" sz="1800" dirty="0"/>
        </a:p>
      </dgm:t>
    </dgm:pt>
    <dgm:pt modelId="{FB640F21-DB86-4CE7-B98C-1CE1448F158A}" type="parTrans" cxnId="{52C11C2E-8FD4-433D-B3F3-AEA19F78CB9F}">
      <dgm:prSet/>
      <dgm:spPr/>
      <dgm:t>
        <a:bodyPr/>
        <a:lstStyle/>
        <a:p>
          <a:endParaRPr lang="it-IT"/>
        </a:p>
      </dgm:t>
    </dgm:pt>
    <dgm:pt modelId="{AF6CD361-A979-4177-88A6-573D7EA6FC47}" type="sibTrans" cxnId="{52C11C2E-8FD4-433D-B3F3-AEA19F78CB9F}">
      <dgm:prSet/>
      <dgm:spPr>
        <a:solidFill>
          <a:schemeClr val="accent1">
            <a:tint val="60000"/>
            <a:hueOff val="0"/>
            <a:satOff val="0"/>
            <a:lumOff val="0"/>
            <a:alpha val="0"/>
          </a:schemeClr>
        </a:solidFill>
      </dgm:spPr>
      <dgm:t>
        <a:bodyPr/>
        <a:lstStyle/>
        <a:p>
          <a:endParaRPr lang="it-IT"/>
        </a:p>
      </dgm:t>
    </dgm:pt>
    <dgm:pt modelId="{2FD55054-77BE-426D-8F20-E6A5D7C9EC7D}">
      <dgm:prSet phldrT="[Testo]" custT="1"/>
      <dgm:spPr/>
      <dgm:t>
        <a:bodyPr/>
        <a:lstStyle/>
        <a:p>
          <a:r>
            <a:rPr lang="it-IT" sz="1800" dirty="0" smtClean="0"/>
            <a:t>Non basta più la legislazione nazionale</a:t>
          </a:r>
          <a:endParaRPr lang="it-IT" sz="1800" dirty="0"/>
        </a:p>
      </dgm:t>
    </dgm:pt>
    <dgm:pt modelId="{604B445A-D9DC-4EC2-8DF4-3C4F658E6490}" type="parTrans" cxnId="{E389ADDF-29A5-438C-A74C-6DC7544A0482}">
      <dgm:prSet/>
      <dgm:spPr/>
      <dgm:t>
        <a:bodyPr/>
        <a:lstStyle/>
        <a:p>
          <a:endParaRPr lang="it-IT"/>
        </a:p>
      </dgm:t>
    </dgm:pt>
    <dgm:pt modelId="{7896E6C1-941F-4619-941C-1F830D888368}" type="sibTrans" cxnId="{E389ADDF-29A5-438C-A74C-6DC7544A0482}">
      <dgm:prSet/>
      <dgm:spPr>
        <a:solidFill>
          <a:schemeClr val="accent5">
            <a:alpha val="0"/>
          </a:schemeClr>
        </a:solidFill>
        <a:ln>
          <a:noFill/>
        </a:ln>
      </dgm:spPr>
      <dgm:t>
        <a:bodyPr/>
        <a:lstStyle/>
        <a:p>
          <a:endParaRPr lang="it-IT"/>
        </a:p>
      </dgm:t>
    </dgm:pt>
    <dgm:pt modelId="{29FC6B03-113D-4A35-BB79-2E89376AE338}">
      <dgm:prSet phldrT="[Testo]" custAng="21202206" custScaleX="121189" custScaleY="119004" custLinFactNeighborX="27816"/>
      <dgm:spPr/>
      <dgm:t>
        <a:bodyPr/>
        <a:lstStyle/>
        <a:p>
          <a:endParaRPr lang="it-IT"/>
        </a:p>
      </dgm:t>
    </dgm:pt>
    <dgm:pt modelId="{BD0991FE-24C4-4C54-9DEA-04403B40DD98}" type="parTrans" cxnId="{C5A8ADB0-F5F0-47C0-B869-C8680DE72B7F}">
      <dgm:prSet/>
      <dgm:spPr/>
      <dgm:t>
        <a:bodyPr/>
        <a:lstStyle/>
        <a:p>
          <a:endParaRPr lang="it-IT"/>
        </a:p>
      </dgm:t>
    </dgm:pt>
    <dgm:pt modelId="{28E279B9-52F6-46C9-97C0-D5B15EC67559}" type="sibTrans" cxnId="{C5A8ADB0-F5F0-47C0-B869-C8680DE72B7F}">
      <dgm:prSet custAng="1475185" custFlipVert="1" custFlipHor="1" custScaleX="23161" custScaleY="8395" custLinFactX="-21746" custLinFactY="23653" custLinFactNeighborX="-100000" custLinFactNeighborY="100000"/>
      <dgm:spPr/>
      <dgm:t>
        <a:bodyPr/>
        <a:lstStyle/>
        <a:p>
          <a:endParaRPr lang="it-IT"/>
        </a:p>
      </dgm:t>
    </dgm:pt>
    <dgm:pt modelId="{59BC159F-59DB-4485-82CC-617B77EF96B8}">
      <dgm:prSet phldrT="[Testo]" custAng="21202206" custScaleX="121189" custScaleY="119004" custLinFactNeighborX="27816"/>
      <dgm:spPr/>
      <dgm:t>
        <a:bodyPr/>
        <a:lstStyle/>
        <a:p>
          <a:endParaRPr lang="it-IT"/>
        </a:p>
      </dgm:t>
    </dgm:pt>
    <dgm:pt modelId="{8C6CB60B-3773-4343-8F95-FD2992939B87}" type="parTrans" cxnId="{D521439F-2E84-4086-8CDE-EB3FAA4EFC29}">
      <dgm:prSet/>
      <dgm:spPr/>
      <dgm:t>
        <a:bodyPr/>
        <a:lstStyle/>
        <a:p>
          <a:endParaRPr lang="it-IT"/>
        </a:p>
      </dgm:t>
    </dgm:pt>
    <dgm:pt modelId="{B491ABE8-ABBF-4E45-94A8-D812877DE433}" type="sibTrans" cxnId="{D521439F-2E84-4086-8CDE-EB3FAA4EFC29}">
      <dgm:prSet custAng="1475185" custFlipVert="1" custFlipHor="1" custScaleX="23161" custScaleY="8395" custLinFactX="-21746" custLinFactY="23653" custLinFactNeighborX="-100000" custLinFactNeighborY="100000"/>
      <dgm:spPr/>
      <dgm:t>
        <a:bodyPr/>
        <a:lstStyle/>
        <a:p>
          <a:endParaRPr lang="it-IT"/>
        </a:p>
      </dgm:t>
    </dgm:pt>
    <dgm:pt modelId="{07EA982A-1EDD-4C29-B913-5D246CDDA8FA}">
      <dgm:prSet phldrT="[Testo]"/>
      <dgm:spPr/>
      <dgm:t>
        <a:bodyPr/>
        <a:lstStyle/>
        <a:p>
          <a:endParaRPr lang="it-IT"/>
        </a:p>
      </dgm:t>
    </dgm:pt>
    <dgm:pt modelId="{AD3924CD-0A5F-4E00-9AA0-48F1DF687D6F}" type="parTrans" cxnId="{07FD9756-3F26-421A-928C-7B542A5AC37A}">
      <dgm:prSet/>
      <dgm:spPr/>
      <dgm:t>
        <a:bodyPr/>
        <a:lstStyle/>
        <a:p>
          <a:endParaRPr lang="it-IT"/>
        </a:p>
      </dgm:t>
    </dgm:pt>
    <dgm:pt modelId="{6451C6D6-FDEF-4A83-B63C-0D12153A828D}" type="sibTrans" cxnId="{07FD9756-3F26-421A-928C-7B542A5AC37A}">
      <dgm:prSet custAng="1475185" custFlipVert="1" custFlipHor="1" custScaleX="23161" custScaleY="8395" custLinFactX="-21746" custLinFactY="23653" custLinFactNeighborX="-100000" custLinFactNeighborY="100000"/>
      <dgm:spPr/>
      <dgm:t>
        <a:bodyPr/>
        <a:lstStyle/>
        <a:p>
          <a:endParaRPr lang="it-IT"/>
        </a:p>
      </dgm:t>
    </dgm:pt>
    <dgm:pt modelId="{5664F466-312A-4796-A32E-AD8C8EA68167}">
      <dgm:prSet phldrT="[Testo]" custAng="21202206" custScaleX="121189" custScaleY="119004" custLinFactNeighborX="27816"/>
      <dgm:spPr/>
      <dgm:t>
        <a:bodyPr/>
        <a:lstStyle/>
        <a:p>
          <a:endParaRPr lang="it-IT"/>
        </a:p>
      </dgm:t>
    </dgm:pt>
    <dgm:pt modelId="{5838EB9F-83B2-416F-96D6-9A6C28D64E47}" type="parTrans" cxnId="{A917CB40-98FA-4BAD-841E-2B65A98A6B7D}">
      <dgm:prSet/>
      <dgm:spPr/>
      <dgm:t>
        <a:bodyPr/>
        <a:lstStyle/>
        <a:p>
          <a:endParaRPr lang="it-IT"/>
        </a:p>
      </dgm:t>
    </dgm:pt>
    <dgm:pt modelId="{17312DDE-FB01-4C47-89AD-85572077490A}" type="sibTrans" cxnId="{A917CB40-98FA-4BAD-841E-2B65A98A6B7D}">
      <dgm:prSet custAng="1475185" custFlipVert="1" custFlipHor="1" custScaleX="23161" custScaleY="8395" custLinFactX="-21746" custLinFactY="23653" custLinFactNeighborX="-100000" custLinFactNeighborY="100000"/>
      <dgm:spPr/>
      <dgm:t>
        <a:bodyPr/>
        <a:lstStyle/>
        <a:p>
          <a:endParaRPr lang="it-IT"/>
        </a:p>
      </dgm:t>
    </dgm:pt>
    <dgm:pt modelId="{FD752187-D3A4-43F7-B549-1864030D8334}" type="pres">
      <dgm:prSet presAssocID="{D1D61BA7-473A-4E49-B2F9-7AEA046B125B}" presName="composite" presStyleCnt="0">
        <dgm:presLayoutVars>
          <dgm:chMax val="3"/>
          <dgm:animLvl val="lvl"/>
          <dgm:resizeHandles val="exact"/>
        </dgm:presLayoutVars>
      </dgm:prSet>
      <dgm:spPr/>
      <dgm:t>
        <a:bodyPr/>
        <a:lstStyle/>
        <a:p>
          <a:endParaRPr lang="it-IT"/>
        </a:p>
      </dgm:t>
    </dgm:pt>
    <dgm:pt modelId="{542107BE-F358-4A29-BA36-F3619D4139D9}" type="pres">
      <dgm:prSet presAssocID="{9A6196BD-E697-41A8-B336-C9463C784D94}" presName="gear1" presStyleLbl="node1" presStyleIdx="0" presStyleCnt="3" custAng="334286" custScaleX="116761" custScaleY="112625" custLinFactNeighborX="-7032" custLinFactNeighborY="639">
        <dgm:presLayoutVars>
          <dgm:chMax val="1"/>
          <dgm:bulletEnabled val="1"/>
        </dgm:presLayoutVars>
      </dgm:prSet>
      <dgm:spPr/>
      <dgm:t>
        <a:bodyPr/>
        <a:lstStyle/>
        <a:p>
          <a:endParaRPr lang="it-IT"/>
        </a:p>
      </dgm:t>
    </dgm:pt>
    <dgm:pt modelId="{951E99DF-9EE7-46C8-95B5-BF514319F1C4}" type="pres">
      <dgm:prSet presAssocID="{9A6196BD-E697-41A8-B336-C9463C784D94}" presName="gear1srcNode" presStyleLbl="node1" presStyleIdx="0" presStyleCnt="3"/>
      <dgm:spPr/>
      <dgm:t>
        <a:bodyPr/>
        <a:lstStyle/>
        <a:p>
          <a:endParaRPr lang="it-IT"/>
        </a:p>
      </dgm:t>
    </dgm:pt>
    <dgm:pt modelId="{50B82211-D524-4118-922A-C3E54BA2ECFF}" type="pres">
      <dgm:prSet presAssocID="{9A6196BD-E697-41A8-B336-C9463C784D94}" presName="gear1dstNode" presStyleLbl="node1" presStyleIdx="0" presStyleCnt="3"/>
      <dgm:spPr/>
      <dgm:t>
        <a:bodyPr/>
        <a:lstStyle/>
        <a:p>
          <a:endParaRPr lang="it-IT"/>
        </a:p>
      </dgm:t>
    </dgm:pt>
    <dgm:pt modelId="{41107E60-1F5F-4D22-A783-23137D1E65EF}" type="pres">
      <dgm:prSet presAssocID="{C06C94C1-140F-4CF8-B8F9-0D5F3DA634F5}" presName="gear2" presStyleLbl="node1" presStyleIdx="1" presStyleCnt="3" custScaleX="156016" custScaleY="163058" custLinFactNeighborX="-32520" custLinFactNeighborY="-14941">
        <dgm:presLayoutVars>
          <dgm:chMax val="1"/>
          <dgm:bulletEnabled val="1"/>
        </dgm:presLayoutVars>
      </dgm:prSet>
      <dgm:spPr/>
      <dgm:t>
        <a:bodyPr/>
        <a:lstStyle/>
        <a:p>
          <a:endParaRPr lang="it-IT"/>
        </a:p>
      </dgm:t>
    </dgm:pt>
    <dgm:pt modelId="{3D7A92A2-FCD7-493F-9E9D-B935B558F4F9}" type="pres">
      <dgm:prSet presAssocID="{C06C94C1-140F-4CF8-B8F9-0D5F3DA634F5}" presName="gear2srcNode" presStyleLbl="node1" presStyleIdx="1" presStyleCnt="3"/>
      <dgm:spPr/>
      <dgm:t>
        <a:bodyPr/>
        <a:lstStyle/>
        <a:p>
          <a:endParaRPr lang="it-IT"/>
        </a:p>
      </dgm:t>
    </dgm:pt>
    <dgm:pt modelId="{91AF41FA-30A4-44F9-9E08-9A23D2DBC6A0}" type="pres">
      <dgm:prSet presAssocID="{C06C94C1-140F-4CF8-B8F9-0D5F3DA634F5}" presName="gear2dstNode" presStyleLbl="node1" presStyleIdx="1" presStyleCnt="3"/>
      <dgm:spPr/>
      <dgm:t>
        <a:bodyPr/>
        <a:lstStyle/>
        <a:p>
          <a:endParaRPr lang="it-IT"/>
        </a:p>
      </dgm:t>
    </dgm:pt>
    <dgm:pt modelId="{2C0947F8-5FFF-4852-8C54-1B30DBF39F38}" type="pres">
      <dgm:prSet presAssocID="{2FD55054-77BE-426D-8F20-E6A5D7C9EC7D}" presName="gear3" presStyleLbl="node1" presStyleIdx="2" presStyleCnt="3" custAng="21202206" custScaleX="121189" custScaleY="119004" custLinFactNeighborX="19764"/>
      <dgm:spPr/>
      <dgm:t>
        <a:bodyPr/>
        <a:lstStyle/>
        <a:p>
          <a:endParaRPr lang="it-IT"/>
        </a:p>
      </dgm:t>
    </dgm:pt>
    <dgm:pt modelId="{3260D472-4045-4025-8937-160A1B220F42}" type="pres">
      <dgm:prSet presAssocID="{2FD55054-77BE-426D-8F20-E6A5D7C9EC7D}" presName="gear3tx" presStyleLbl="node1" presStyleIdx="2" presStyleCnt="3">
        <dgm:presLayoutVars>
          <dgm:chMax val="1"/>
          <dgm:bulletEnabled val="1"/>
        </dgm:presLayoutVars>
      </dgm:prSet>
      <dgm:spPr/>
      <dgm:t>
        <a:bodyPr/>
        <a:lstStyle/>
        <a:p>
          <a:endParaRPr lang="it-IT"/>
        </a:p>
      </dgm:t>
    </dgm:pt>
    <dgm:pt modelId="{9D511BF3-13EF-45C3-8396-32280A3ABA8E}" type="pres">
      <dgm:prSet presAssocID="{2FD55054-77BE-426D-8F20-E6A5D7C9EC7D}" presName="gear3srcNode" presStyleLbl="node1" presStyleIdx="2" presStyleCnt="3"/>
      <dgm:spPr/>
      <dgm:t>
        <a:bodyPr/>
        <a:lstStyle/>
        <a:p>
          <a:endParaRPr lang="it-IT"/>
        </a:p>
      </dgm:t>
    </dgm:pt>
    <dgm:pt modelId="{E64D039D-30F2-47E7-8DDB-B5F8A420D987}" type="pres">
      <dgm:prSet presAssocID="{2FD55054-77BE-426D-8F20-E6A5D7C9EC7D}" presName="gear3dstNode" presStyleLbl="node1" presStyleIdx="2" presStyleCnt="3"/>
      <dgm:spPr/>
      <dgm:t>
        <a:bodyPr/>
        <a:lstStyle/>
        <a:p>
          <a:endParaRPr lang="it-IT"/>
        </a:p>
      </dgm:t>
    </dgm:pt>
    <dgm:pt modelId="{BE781D70-EDC0-42B4-8235-179367845BEF}" type="pres">
      <dgm:prSet presAssocID="{2FFF2678-05F6-47D0-BD50-9DD28468B800}" presName="connector1" presStyleLbl="sibTrans2D1" presStyleIdx="0" presStyleCnt="3" custScaleX="4994" custScaleY="86767" custLinFactX="16504" custLinFactNeighborX="100000" custLinFactNeighborY="12705"/>
      <dgm:spPr/>
      <dgm:t>
        <a:bodyPr/>
        <a:lstStyle/>
        <a:p>
          <a:endParaRPr lang="it-IT"/>
        </a:p>
      </dgm:t>
    </dgm:pt>
    <dgm:pt modelId="{EC570528-0D84-4C58-8B71-83BB4C71B261}" type="pres">
      <dgm:prSet presAssocID="{AF6CD361-A979-4177-88A6-573D7EA6FC47}" presName="connector2" presStyleLbl="sibTrans2D1" presStyleIdx="1" presStyleCnt="3" custScaleX="116385" custScaleY="22342" custLinFactNeighborX="39775" custLinFactNeighborY="4542"/>
      <dgm:spPr/>
      <dgm:t>
        <a:bodyPr/>
        <a:lstStyle/>
        <a:p>
          <a:endParaRPr lang="it-IT"/>
        </a:p>
      </dgm:t>
    </dgm:pt>
    <dgm:pt modelId="{70ED7769-F83F-440F-99B2-4C20A65630F5}" type="pres">
      <dgm:prSet presAssocID="{7896E6C1-941F-4619-941C-1F830D888368}" presName="connector3" presStyleLbl="sibTrans2D1" presStyleIdx="2" presStyleCnt="3" custAng="1475185" custFlipVert="1" custFlipHor="1" custScaleX="23161" custScaleY="8395" custLinFactX="-21746" custLinFactY="23653" custLinFactNeighborX="-100000" custLinFactNeighborY="100000"/>
      <dgm:spPr/>
      <dgm:t>
        <a:bodyPr/>
        <a:lstStyle/>
        <a:p>
          <a:endParaRPr lang="it-IT"/>
        </a:p>
      </dgm:t>
    </dgm:pt>
  </dgm:ptLst>
  <dgm:cxnLst>
    <dgm:cxn modelId="{FDDF71F0-7849-4E63-8513-BF1AD8E79E0C}" type="presOf" srcId="{D1D61BA7-473A-4E49-B2F9-7AEA046B125B}" destId="{FD752187-D3A4-43F7-B549-1864030D8334}" srcOrd="0" destOrd="0" presId="urn:microsoft.com/office/officeart/2005/8/layout/gear1"/>
    <dgm:cxn modelId="{D521439F-2E84-4086-8CDE-EB3FAA4EFC29}" srcId="{D1D61BA7-473A-4E49-B2F9-7AEA046B125B}" destId="{59BC159F-59DB-4485-82CC-617B77EF96B8}" srcOrd="5" destOrd="0" parTransId="{8C6CB60B-3773-4343-8F95-FD2992939B87}" sibTransId="{B491ABE8-ABBF-4E45-94A8-D812877DE433}"/>
    <dgm:cxn modelId="{C5A8ADB0-F5F0-47C0-B869-C8680DE72B7F}" srcId="{D1D61BA7-473A-4E49-B2F9-7AEA046B125B}" destId="{29FC6B03-113D-4A35-BB79-2E89376AE338}" srcOrd="4" destOrd="0" parTransId="{BD0991FE-24C4-4C54-9DEA-04403B40DD98}" sibTransId="{28E279B9-52F6-46C9-97C0-D5B15EC67559}"/>
    <dgm:cxn modelId="{242C4FBC-6CB9-42AD-A455-11004D79A497}" type="presOf" srcId="{7896E6C1-941F-4619-941C-1F830D888368}" destId="{70ED7769-F83F-440F-99B2-4C20A65630F5}" srcOrd="0" destOrd="0" presId="urn:microsoft.com/office/officeart/2005/8/layout/gear1"/>
    <dgm:cxn modelId="{07FD9756-3F26-421A-928C-7B542A5AC37A}" srcId="{D1D61BA7-473A-4E49-B2F9-7AEA046B125B}" destId="{07EA982A-1EDD-4C29-B913-5D246CDDA8FA}" srcOrd="3" destOrd="0" parTransId="{AD3924CD-0A5F-4E00-9AA0-48F1DF687D6F}" sibTransId="{6451C6D6-FDEF-4A83-B63C-0D12153A828D}"/>
    <dgm:cxn modelId="{3A469E28-8ACE-4E05-A964-7B56BEF34965}" type="presOf" srcId="{9A6196BD-E697-41A8-B336-C9463C784D94}" destId="{542107BE-F358-4A29-BA36-F3619D4139D9}" srcOrd="0" destOrd="0" presId="urn:microsoft.com/office/officeart/2005/8/layout/gear1"/>
    <dgm:cxn modelId="{6BF96981-9116-4C94-9732-AAE1978C962B}" type="presOf" srcId="{AF6CD361-A979-4177-88A6-573D7EA6FC47}" destId="{EC570528-0D84-4C58-8B71-83BB4C71B261}" srcOrd="0" destOrd="0" presId="urn:microsoft.com/office/officeart/2005/8/layout/gear1"/>
    <dgm:cxn modelId="{217C6015-8366-4621-B9C6-DC17DFE98C69}" type="presOf" srcId="{C06C94C1-140F-4CF8-B8F9-0D5F3DA634F5}" destId="{3D7A92A2-FCD7-493F-9E9D-B935B558F4F9}" srcOrd="1" destOrd="0" presId="urn:microsoft.com/office/officeart/2005/8/layout/gear1"/>
    <dgm:cxn modelId="{52C11C2E-8FD4-433D-B3F3-AEA19F78CB9F}" srcId="{D1D61BA7-473A-4E49-B2F9-7AEA046B125B}" destId="{C06C94C1-140F-4CF8-B8F9-0D5F3DA634F5}" srcOrd="1" destOrd="0" parTransId="{FB640F21-DB86-4CE7-B98C-1CE1448F158A}" sibTransId="{AF6CD361-A979-4177-88A6-573D7EA6FC47}"/>
    <dgm:cxn modelId="{0D3E20F4-36C7-4DCF-86D3-213CEEE93BB8}" type="presOf" srcId="{2FD55054-77BE-426D-8F20-E6A5D7C9EC7D}" destId="{3260D472-4045-4025-8937-160A1B220F42}" srcOrd="1" destOrd="0" presId="urn:microsoft.com/office/officeart/2005/8/layout/gear1"/>
    <dgm:cxn modelId="{EBFCDA80-4FF3-4959-8940-0AEBC4AE449F}" type="presOf" srcId="{9A6196BD-E697-41A8-B336-C9463C784D94}" destId="{50B82211-D524-4118-922A-C3E54BA2ECFF}" srcOrd="2" destOrd="0" presId="urn:microsoft.com/office/officeart/2005/8/layout/gear1"/>
    <dgm:cxn modelId="{E389ADDF-29A5-438C-A74C-6DC7544A0482}" srcId="{D1D61BA7-473A-4E49-B2F9-7AEA046B125B}" destId="{2FD55054-77BE-426D-8F20-E6A5D7C9EC7D}" srcOrd="2" destOrd="0" parTransId="{604B445A-D9DC-4EC2-8DF4-3C4F658E6490}" sibTransId="{7896E6C1-941F-4619-941C-1F830D888368}"/>
    <dgm:cxn modelId="{A917CB40-98FA-4BAD-841E-2B65A98A6B7D}" srcId="{D1D61BA7-473A-4E49-B2F9-7AEA046B125B}" destId="{5664F466-312A-4796-A32E-AD8C8EA68167}" srcOrd="6" destOrd="0" parTransId="{5838EB9F-83B2-416F-96D6-9A6C28D64E47}" sibTransId="{17312DDE-FB01-4C47-89AD-85572077490A}"/>
    <dgm:cxn modelId="{84DD82A3-DDAF-404A-8863-37594ABC2865}" type="presOf" srcId="{2FFF2678-05F6-47D0-BD50-9DD28468B800}" destId="{BE781D70-EDC0-42B4-8235-179367845BEF}" srcOrd="0" destOrd="0" presId="urn:microsoft.com/office/officeart/2005/8/layout/gear1"/>
    <dgm:cxn modelId="{DCFB25DA-0E03-4164-ABF9-AC5E9CDD4298}" type="presOf" srcId="{2FD55054-77BE-426D-8F20-E6A5D7C9EC7D}" destId="{E64D039D-30F2-47E7-8DDB-B5F8A420D987}" srcOrd="3" destOrd="0" presId="urn:microsoft.com/office/officeart/2005/8/layout/gear1"/>
    <dgm:cxn modelId="{C6FC8AF1-6AB9-4AF1-8C04-7622CEE2137B}" type="presOf" srcId="{C06C94C1-140F-4CF8-B8F9-0D5F3DA634F5}" destId="{41107E60-1F5F-4D22-A783-23137D1E65EF}" srcOrd="0" destOrd="0" presId="urn:microsoft.com/office/officeart/2005/8/layout/gear1"/>
    <dgm:cxn modelId="{18EC9A98-10B2-4BBB-9105-184009D34DC1}" type="presOf" srcId="{C06C94C1-140F-4CF8-B8F9-0D5F3DA634F5}" destId="{91AF41FA-30A4-44F9-9E08-9A23D2DBC6A0}" srcOrd="2" destOrd="0" presId="urn:microsoft.com/office/officeart/2005/8/layout/gear1"/>
    <dgm:cxn modelId="{66C3ADF9-17DB-4AD4-A8BC-2623C6FA56F8}" type="presOf" srcId="{2FD55054-77BE-426D-8F20-E6A5D7C9EC7D}" destId="{9D511BF3-13EF-45C3-8396-32280A3ABA8E}" srcOrd="2" destOrd="0" presId="urn:microsoft.com/office/officeart/2005/8/layout/gear1"/>
    <dgm:cxn modelId="{8C88E020-5388-4A88-99D7-A7A37BE807A0}" type="presOf" srcId="{9A6196BD-E697-41A8-B336-C9463C784D94}" destId="{951E99DF-9EE7-46C8-95B5-BF514319F1C4}" srcOrd="1" destOrd="0" presId="urn:microsoft.com/office/officeart/2005/8/layout/gear1"/>
    <dgm:cxn modelId="{B9DC55D1-3DEE-4D24-B0EA-FE3BBBDD6BBD}" srcId="{D1D61BA7-473A-4E49-B2F9-7AEA046B125B}" destId="{9A6196BD-E697-41A8-B336-C9463C784D94}" srcOrd="0" destOrd="0" parTransId="{63D84AC6-2A28-4114-9929-51C790DE4F0E}" sibTransId="{2FFF2678-05F6-47D0-BD50-9DD28468B800}"/>
    <dgm:cxn modelId="{76B1B3A3-5FD1-49EA-BA1B-ABF4FFC8F4D3}" type="presOf" srcId="{2FD55054-77BE-426D-8F20-E6A5D7C9EC7D}" destId="{2C0947F8-5FFF-4852-8C54-1B30DBF39F38}" srcOrd="0" destOrd="0" presId="urn:microsoft.com/office/officeart/2005/8/layout/gear1"/>
    <dgm:cxn modelId="{31C01E4B-82D8-4D4D-929C-34FD6979CBCC}" type="presParOf" srcId="{FD752187-D3A4-43F7-B549-1864030D8334}" destId="{542107BE-F358-4A29-BA36-F3619D4139D9}" srcOrd="0" destOrd="0" presId="urn:microsoft.com/office/officeart/2005/8/layout/gear1"/>
    <dgm:cxn modelId="{C24414D0-6109-4091-AA73-AE1FAF5D2F11}" type="presParOf" srcId="{FD752187-D3A4-43F7-B549-1864030D8334}" destId="{951E99DF-9EE7-46C8-95B5-BF514319F1C4}" srcOrd="1" destOrd="0" presId="urn:microsoft.com/office/officeart/2005/8/layout/gear1"/>
    <dgm:cxn modelId="{3EFE3C6D-2EF2-4D5F-B366-1FC43452BAD6}" type="presParOf" srcId="{FD752187-D3A4-43F7-B549-1864030D8334}" destId="{50B82211-D524-4118-922A-C3E54BA2ECFF}" srcOrd="2" destOrd="0" presId="urn:microsoft.com/office/officeart/2005/8/layout/gear1"/>
    <dgm:cxn modelId="{8F1D34D1-A750-494D-A8B1-159A1F230F5E}" type="presParOf" srcId="{FD752187-D3A4-43F7-B549-1864030D8334}" destId="{41107E60-1F5F-4D22-A783-23137D1E65EF}" srcOrd="3" destOrd="0" presId="urn:microsoft.com/office/officeart/2005/8/layout/gear1"/>
    <dgm:cxn modelId="{94154B6C-0713-4E4D-A841-C3CCF87E4EE6}" type="presParOf" srcId="{FD752187-D3A4-43F7-B549-1864030D8334}" destId="{3D7A92A2-FCD7-493F-9E9D-B935B558F4F9}" srcOrd="4" destOrd="0" presId="urn:microsoft.com/office/officeart/2005/8/layout/gear1"/>
    <dgm:cxn modelId="{3D33448B-D8A1-4CD1-B1BE-9A038A0BA7C5}" type="presParOf" srcId="{FD752187-D3A4-43F7-B549-1864030D8334}" destId="{91AF41FA-30A4-44F9-9E08-9A23D2DBC6A0}" srcOrd="5" destOrd="0" presId="urn:microsoft.com/office/officeart/2005/8/layout/gear1"/>
    <dgm:cxn modelId="{F43360C7-1706-4F3A-B70F-0076A97DE6DB}" type="presParOf" srcId="{FD752187-D3A4-43F7-B549-1864030D8334}" destId="{2C0947F8-5FFF-4852-8C54-1B30DBF39F38}" srcOrd="6" destOrd="0" presId="urn:microsoft.com/office/officeart/2005/8/layout/gear1"/>
    <dgm:cxn modelId="{96B10E17-2625-48F0-815B-66B08855855C}" type="presParOf" srcId="{FD752187-D3A4-43F7-B549-1864030D8334}" destId="{3260D472-4045-4025-8937-160A1B220F42}" srcOrd="7" destOrd="0" presId="urn:microsoft.com/office/officeart/2005/8/layout/gear1"/>
    <dgm:cxn modelId="{187CD68E-4485-48C0-B629-2973FE5E7F5B}" type="presParOf" srcId="{FD752187-D3A4-43F7-B549-1864030D8334}" destId="{9D511BF3-13EF-45C3-8396-32280A3ABA8E}" srcOrd="8" destOrd="0" presId="urn:microsoft.com/office/officeart/2005/8/layout/gear1"/>
    <dgm:cxn modelId="{7004AC7D-9D70-449C-A230-124B8A4581D6}" type="presParOf" srcId="{FD752187-D3A4-43F7-B549-1864030D8334}" destId="{E64D039D-30F2-47E7-8DDB-B5F8A420D987}" srcOrd="9" destOrd="0" presId="urn:microsoft.com/office/officeart/2005/8/layout/gear1"/>
    <dgm:cxn modelId="{A7DF6BD5-9451-4C48-BA37-4D2050B44104}" type="presParOf" srcId="{FD752187-D3A4-43F7-B549-1864030D8334}" destId="{BE781D70-EDC0-42B4-8235-179367845BEF}" srcOrd="10" destOrd="0" presId="urn:microsoft.com/office/officeart/2005/8/layout/gear1"/>
    <dgm:cxn modelId="{3C20D8B5-39C6-496F-8D52-E31EF62D2E00}" type="presParOf" srcId="{FD752187-D3A4-43F7-B549-1864030D8334}" destId="{EC570528-0D84-4C58-8B71-83BB4C71B261}" srcOrd="11" destOrd="0" presId="urn:microsoft.com/office/officeart/2005/8/layout/gear1"/>
    <dgm:cxn modelId="{089061FF-F59D-406C-BAF5-2AC71F642EF7}" type="presParOf" srcId="{FD752187-D3A4-43F7-B549-1864030D8334}" destId="{70ED7769-F83F-440F-99B2-4C20A65630F5}" srcOrd="12" destOrd="0" presId="urn:microsoft.com/office/officeart/2005/8/layout/gear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FC8DB92-00DF-4077-B795-69A3D4806806}"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it-IT"/>
        </a:p>
      </dgm:t>
    </dgm:pt>
    <dgm:pt modelId="{78DDAC23-436F-4917-8C14-384EFA4EF726}">
      <dgm:prSet phldrT="[Testo]"/>
      <dgm:spPr/>
      <dgm:t>
        <a:bodyPr/>
        <a:lstStyle/>
        <a:p>
          <a:r>
            <a:rPr lang="it-IT" dirty="0" smtClean="0"/>
            <a:t>Disposizioni generali e principi</a:t>
          </a:r>
          <a:endParaRPr lang="it-IT" dirty="0"/>
        </a:p>
      </dgm:t>
    </dgm:pt>
    <dgm:pt modelId="{8DF1D224-2E72-44C6-A561-8AE7C2D10850}" type="parTrans" cxnId="{2F72B7F7-2484-4AC9-8E08-8D9D91C764D5}">
      <dgm:prSet/>
      <dgm:spPr/>
      <dgm:t>
        <a:bodyPr/>
        <a:lstStyle/>
        <a:p>
          <a:endParaRPr lang="it-IT"/>
        </a:p>
      </dgm:t>
    </dgm:pt>
    <dgm:pt modelId="{77A5C7EA-6382-47B0-9397-BE73E7A5EC41}" type="sibTrans" cxnId="{2F72B7F7-2484-4AC9-8E08-8D9D91C764D5}">
      <dgm:prSet/>
      <dgm:spPr/>
      <dgm:t>
        <a:bodyPr/>
        <a:lstStyle/>
        <a:p>
          <a:endParaRPr lang="it-IT"/>
        </a:p>
      </dgm:t>
    </dgm:pt>
    <dgm:pt modelId="{5707BF94-7755-4AA7-8E35-01BFCA036E43}">
      <dgm:prSet phldrT="[Testo]"/>
      <dgm:spPr/>
      <dgm:t>
        <a:bodyPr/>
        <a:lstStyle/>
        <a:p>
          <a:r>
            <a:rPr lang="it-IT" dirty="0" smtClean="0"/>
            <a:t>Requisiti di attuazione per enti, aziende e servizi</a:t>
          </a:r>
          <a:endParaRPr lang="it-IT" dirty="0"/>
        </a:p>
      </dgm:t>
    </dgm:pt>
    <dgm:pt modelId="{111DE861-463F-42DB-802D-28F44FCF01A0}" type="parTrans" cxnId="{6B881DCB-6914-44F3-ACF6-251EC32B987F}">
      <dgm:prSet/>
      <dgm:spPr/>
      <dgm:t>
        <a:bodyPr/>
        <a:lstStyle/>
        <a:p>
          <a:endParaRPr lang="it-IT"/>
        </a:p>
      </dgm:t>
    </dgm:pt>
    <dgm:pt modelId="{1D2B805A-B30D-45AF-8748-2ADEEADEBE45}" type="sibTrans" cxnId="{6B881DCB-6914-44F3-ACF6-251EC32B987F}">
      <dgm:prSet/>
      <dgm:spPr/>
      <dgm:t>
        <a:bodyPr/>
        <a:lstStyle/>
        <a:p>
          <a:endParaRPr lang="it-IT"/>
        </a:p>
      </dgm:t>
    </dgm:pt>
    <dgm:pt modelId="{EDB50EE8-2309-4BED-8AC2-CB7E591F1A41}">
      <dgm:prSet phldrT="[Testo]"/>
      <dgm:spPr/>
      <dgm:t>
        <a:bodyPr/>
        <a:lstStyle/>
        <a:p>
          <a:r>
            <a:rPr lang="it-IT" dirty="0" smtClean="0"/>
            <a:t>Tematiche di </a:t>
          </a:r>
          <a:r>
            <a:rPr lang="it-IT" dirty="0" err="1" smtClean="0"/>
            <a:t>governance</a:t>
          </a:r>
          <a:endParaRPr lang="it-IT" dirty="0"/>
        </a:p>
      </dgm:t>
    </dgm:pt>
    <dgm:pt modelId="{5658A48F-82BC-4962-A096-AE64BB8CA059}" type="parTrans" cxnId="{B78649E0-E533-4E65-B197-8C0DF82D91AF}">
      <dgm:prSet/>
      <dgm:spPr/>
      <dgm:t>
        <a:bodyPr/>
        <a:lstStyle/>
        <a:p>
          <a:endParaRPr lang="it-IT"/>
        </a:p>
      </dgm:t>
    </dgm:pt>
    <dgm:pt modelId="{C7F74B6B-59C9-4AE2-8AF1-03AA5A710F33}" type="sibTrans" cxnId="{B78649E0-E533-4E65-B197-8C0DF82D91AF}">
      <dgm:prSet/>
      <dgm:spPr/>
      <dgm:t>
        <a:bodyPr/>
        <a:lstStyle/>
        <a:p>
          <a:endParaRPr lang="it-IT"/>
        </a:p>
      </dgm:t>
    </dgm:pt>
    <dgm:pt modelId="{AFFB6E8F-E767-4C76-9199-3530FD1FF44F}">
      <dgm:prSet phldrT="[Testo]"/>
      <dgm:spPr/>
      <dgm:t>
        <a:bodyPr/>
        <a:lstStyle/>
        <a:p>
          <a:r>
            <a:rPr lang="it-IT" dirty="0" smtClean="0"/>
            <a:t>Disposizioni finali</a:t>
          </a:r>
          <a:endParaRPr lang="it-IT" dirty="0"/>
        </a:p>
      </dgm:t>
    </dgm:pt>
    <dgm:pt modelId="{6E41250D-4DDC-4DA9-A862-4EBA0C81E8F1}" type="parTrans" cxnId="{E58D8CCA-B212-4177-8C78-EF46BDF7185A}">
      <dgm:prSet/>
      <dgm:spPr/>
      <dgm:t>
        <a:bodyPr/>
        <a:lstStyle/>
        <a:p>
          <a:endParaRPr lang="it-IT"/>
        </a:p>
      </dgm:t>
    </dgm:pt>
    <dgm:pt modelId="{9D1122F1-0B44-4C08-9400-A87EFD6B201A}" type="sibTrans" cxnId="{E58D8CCA-B212-4177-8C78-EF46BDF7185A}">
      <dgm:prSet/>
      <dgm:spPr/>
      <dgm:t>
        <a:bodyPr/>
        <a:lstStyle/>
        <a:p>
          <a:endParaRPr lang="it-IT"/>
        </a:p>
      </dgm:t>
    </dgm:pt>
    <dgm:pt modelId="{20B716FC-32D1-42B3-B55B-5CD10B8E2002}">
      <dgm:prSet phldrT="[Testo]"/>
      <dgm:spPr/>
      <dgm:t>
        <a:bodyPr/>
        <a:lstStyle/>
        <a:p>
          <a:r>
            <a:rPr lang="it-IT" b="1" dirty="0" smtClean="0">
              <a:solidFill>
                <a:schemeClr val="bg1">
                  <a:lumMod val="95000"/>
                  <a:lumOff val="5000"/>
                </a:schemeClr>
              </a:solidFill>
            </a:rPr>
            <a:t>4 Sezioni</a:t>
          </a:r>
          <a:endParaRPr lang="it-IT" b="1" dirty="0">
            <a:solidFill>
              <a:schemeClr val="bg1">
                <a:lumMod val="95000"/>
                <a:lumOff val="5000"/>
              </a:schemeClr>
            </a:solidFill>
          </a:endParaRPr>
        </a:p>
      </dgm:t>
    </dgm:pt>
    <dgm:pt modelId="{49B32D21-1BBF-4D72-825D-879F08B45DAF}" type="sibTrans" cxnId="{52415580-B51A-4425-9AA9-A4C2F7E89523}">
      <dgm:prSet/>
      <dgm:spPr/>
      <dgm:t>
        <a:bodyPr/>
        <a:lstStyle/>
        <a:p>
          <a:endParaRPr lang="it-IT"/>
        </a:p>
      </dgm:t>
    </dgm:pt>
    <dgm:pt modelId="{E3395954-5B2D-478C-A22C-6296C5C08A08}" type="parTrans" cxnId="{52415580-B51A-4425-9AA9-A4C2F7E89523}">
      <dgm:prSet/>
      <dgm:spPr/>
      <dgm:t>
        <a:bodyPr/>
        <a:lstStyle/>
        <a:p>
          <a:endParaRPr lang="it-IT"/>
        </a:p>
      </dgm:t>
    </dgm:pt>
    <dgm:pt modelId="{0A01E767-49D2-4621-B9EF-985646F465AF}" type="pres">
      <dgm:prSet presAssocID="{4FC8DB92-00DF-4077-B795-69A3D4806806}" presName="diagram" presStyleCnt="0">
        <dgm:presLayoutVars>
          <dgm:chMax val="1"/>
          <dgm:dir/>
          <dgm:animLvl val="ctr"/>
          <dgm:resizeHandles val="exact"/>
        </dgm:presLayoutVars>
      </dgm:prSet>
      <dgm:spPr/>
      <dgm:t>
        <a:bodyPr/>
        <a:lstStyle/>
        <a:p>
          <a:endParaRPr lang="it-IT"/>
        </a:p>
      </dgm:t>
    </dgm:pt>
    <dgm:pt modelId="{119D3160-C46B-4E9E-9F22-F22A30518856}" type="pres">
      <dgm:prSet presAssocID="{4FC8DB92-00DF-4077-B795-69A3D4806806}" presName="matrix" presStyleCnt="0"/>
      <dgm:spPr/>
    </dgm:pt>
    <dgm:pt modelId="{0B2030BC-DAD5-4418-B488-31368682195D}" type="pres">
      <dgm:prSet presAssocID="{4FC8DB92-00DF-4077-B795-69A3D4806806}" presName="tile1" presStyleLbl="node1" presStyleIdx="0" presStyleCnt="4"/>
      <dgm:spPr/>
      <dgm:t>
        <a:bodyPr/>
        <a:lstStyle/>
        <a:p>
          <a:endParaRPr lang="it-IT"/>
        </a:p>
      </dgm:t>
    </dgm:pt>
    <dgm:pt modelId="{2889F4EE-4FFC-4BD6-B77C-568AA8AEE885}" type="pres">
      <dgm:prSet presAssocID="{4FC8DB92-00DF-4077-B795-69A3D4806806}" presName="tile1text" presStyleLbl="node1" presStyleIdx="0" presStyleCnt="4">
        <dgm:presLayoutVars>
          <dgm:chMax val="0"/>
          <dgm:chPref val="0"/>
          <dgm:bulletEnabled val="1"/>
        </dgm:presLayoutVars>
      </dgm:prSet>
      <dgm:spPr/>
      <dgm:t>
        <a:bodyPr/>
        <a:lstStyle/>
        <a:p>
          <a:endParaRPr lang="it-IT"/>
        </a:p>
      </dgm:t>
    </dgm:pt>
    <dgm:pt modelId="{922F5F15-EA48-4B48-90AC-CD20C7ACA143}" type="pres">
      <dgm:prSet presAssocID="{4FC8DB92-00DF-4077-B795-69A3D4806806}" presName="tile2" presStyleLbl="node1" presStyleIdx="1" presStyleCnt="4"/>
      <dgm:spPr/>
      <dgm:t>
        <a:bodyPr/>
        <a:lstStyle/>
        <a:p>
          <a:endParaRPr lang="it-IT"/>
        </a:p>
      </dgm:t>
    </dgm:pt>
    <dgm:pt modelId="{A68ED37F-D43B-44E2-93E6-F67AB750EC16}" type="pres">
      <dgm:prSet presAssocID="{4FC8DB92-00DF-4077-B795-69A3D4806806}" presName="tile2text" presStyleLbl="node1" presStyleIdx="1" presStyleCnt="4">
        <dgm:presLayoutVars>
          <dgm:chMax val="0"/>
          <dgm:chPref val="0"/>
          <dgm:bulletEnabled val="1"/>
        </dgm:presLayoutVars>
      </dgm:prSet>
      <dgm:spPr/>
      <dgm:t>
        <a:bodyPr/>
        <a:lstStyle/>
        <a:p>
          <a:endParaRPr lang="it-IT"/>
        </a:p>
      </dgm:t>
    </dgm:pt>
    <dgm:pt modelId="{CF0B6EBB-C566-474C-81FC-4AB964ECB82A}" type="pres">
      <dgm:prSet presAssocID="{4FC8DB92-00DF-4077-B795-69A3D4806806}" presName="tile3" presStyleLbl="node1" presStyleIdx="2" presStyleCnt="4"/>
      <dgm:spPr/>
      <dgm:t>
        <a:bodyPr/>
        <a:lstStyle/>
        <a:p>
          <a:endParaRPr lang="it-IT"/>
        </a:p>
      </dgm:t>
    </dgm:pt>
    <dgm:pt modelId="{16D13954-6F3F-4D16-BDF4-B06CEE672E76}" type="pres">
      <dgm:prSet presAssocID="{4FC8DB92-00DF-4077-B795-69A3D4806806}" presName="tile3text" presStyleLbl="node1" presStyleIdx="2" presStyleCnt="4">
        <dgm:presLayoutVars>
          <dgm:chMax val="0"/>
          <dgm:chPref val="0"/>
          <dgm:bulletEnabled val="1"/>
        </dgm:presLayoutVars>
      </dgm:prSet>
      <dgm:spPr/>
      <dgm:t>
        <a:bodyPr/>
        <a:lstStyle/>
        <a:p>
          <a:endParaRPr lang="it-IT"/>
        </a:p>
      </dgm:t>
    </dgm:pt>
    <dgm:pt modelId="{362B16DF-56E7-478B-8B52-9E58B925441E}" type="pres">
      <dgm:prSet presAssocID="{4FC8DB92-00DF-4077-B795-69A3D4806806}" presName="tile4" presStyleLbl="node1" presStyleIdx="3" presStyleCnt="4"/>
      <dgm:spPr/>
      <dgm:t>
        <a:bodyPr/>
        <a:lstStyle/>
        <a:p>
          <a:endParaRPr lang="it-IT"/>
        </a:p>
      </dgm:t>
    </dgm:pt>
    <dgm:pt modelId="{6C19D780-8A4F-4A6C-A25C-1120766DA584}" type="pres">
      <dgm:prSet presAssocID="{4FC8DB92-00DF-4077-B795-69A3D4806806}" presName="tile4text" presStyleLbl="node1" presStyleIdx="3" presStyleCnt="4">
        <dgm:presLayoutVars>
          <dgm:chMax val="0"/>
          <dgm:chPref val="0"/>
          <dgm:bulletEnabled val="1"/>
        </dgm:presLayoutVars>
      </dgm:prSet>
      <dgm:spPr/>
      <dgm:t>
        <a:bodyPr/>
        <a:lstStyle/>
        <a:p>
          <a:endParaRPr lang="it-IT"/>
        </a:p>
      </dgm:t>
    </dgm:pt>
    <dgm:pt modelId="{A4796742-5506-42C7-BED3-9863B9FBE598}" type="pres">
      <dgm:prSet presAssocID="{4FC8DB92-00DF-4077-B795-69A3D4806806}" presName="centerTile" presStyleLbl="fgShp" presStyleIdx="0" presStyleCnt="1" custScaleX="60606" custScaleY="84672">
        <dgm:presLayoutVars>
          <dgm:chMax val="0"/>
          <dgm:chPref val="0"/>
        </dgm:presLayoutVars>
      </dgm:prSet>
      <dgm:spPr/>
      <dgm:t>
        <a:bodyPr/>
        <a:lstStyle/>
        <a:p>
          <a:endParaRPr lang="it-IT"/>
        </a:p>
      </dgm:t>
    </dgm:pt>
  </dgm:ptLst>
  <dgm:cxnLst>
    <dgm:cxn modelId="{8F841187-F238-4D9F-B9EE-3D9FB4E21CE1}" type="presOf" srcId="{EDB50EE8-2309-4BED-8AC2-CB7E591F1A41}" destId="{CF0B6EBB-C566-474C-81FC-4AB964ECB82A}" srcOrd="0" destOrd="0" presId="urn:microsoft.com/office/officeart/2005/8/layout/matrix1"/>
    <dgm:cxn modelId="{3FA56B91-C511-4946-AF83-9428892DA36D}" type="presOf" srcId="{AFFB6E8F-E767-4C76-9199-3530FD1FF44F}" destId="{6C19D780-8A4F-4A6C-A25C-1120766DA584}" srcOrd="1" destOrd="0" presId="urn:microsoft.com/office/officeart/2005/8/layout/matrix1"/>
    <dgm:cxn modelId="{2F72B7F7-2484-4AC9-8E08-8D9D91C764D5}" srcId="{20B716FC-32D1-42B3-B55B-5CD10B8E2002}" destId="{78DDAC23-436F-4917-8C14-384EFA4EF726}" srcOrd="0" destOrd="0" parTransId="{8DF1D224-2E72-44C6-A561-8AE7C2D10850}" sibTransId="{77A5C7EA-6382-47B0-9397-BE73E7A5EC41}"/>
    <dgm:cxn modelId="{1EB54457-986F-4AA2-8454-41913C36334E}" type="presOf" srcId="{4FC8DB92-00DF-4077-B795-69A3D4806806}" destId="{0A01E767-49D2-4621-B9EF-985646F465AF}" srcOrd="0" destOrd="0" presId="urn:microsoft.com/office/officeart/2005/8/layout/matrix1"/>
    <dgm:cxn modelId="{6B881DCB-6914-44F3-ACF6-251EC32B987F}" srcId="{20B716FC-32D1-42B3-B55B-5CD10B8E2002}" destId="{5707BF94-7755-4AA7-8E35-01BFCA036E43}" srcOrd="1" destOrd="0" parTransId="{111DE861-463F-42DB-802D-28F44FCF01A0}" sibTransId="{1D2B805A-B30D-45AF-8748-2ADEEADEBE45}"/>
    <dgm:cxn modelId="{57305A02-01E4-4D8B-8C17-42E94CAAA70A}" type="presOf" srcId="{EDB50EE8-2309-4BED-8AC2-CB7E591F1A41}" destId="{16D13954-6F3F-4D16-BDF4-B06CEE672E76}" srcOrd="1" destOrd="0" presId="urn:microsoft.com/office/officeart/2005/8/layout/matrix1"/>
    <dgm:cxn modelId="{B78649E0-E533-4E65-B197-8C0DF82D91AF}" srcId="{20B716FC-32D1-42B3-B55B-5CD10B8E2002}" destId="{EDB50EE8-2309-4BED-8AC2-CB7E591F1A41}" srcOrd="2" destOrd="0" parTransId="{5658A48F-82BC-4962-A096-AE64BB8CA059}" sibTransId="{C7F74B6B-59C9-4AE2-8AF1-03AA5A710F33}"/>
    <dgm:cxn modelId="{1EF3D20B-F62A-471C-A23A-0C2DD91E8A6D}" type="presOf" srcId="{78DDAC23-436F-4917-8C14-384EFA4EF726}" destId="{0B2030BC-DAD5-4418-B488-31368682195D}" srcOrd="0" destOrd="0" presId="urn:microsoft.com/office/officeart/2005/8/layout/matrix1"/>
    <dgm:cxn modelId="{269251A2-2D85-493A-8701-7455F5CC4BC7}" type="presOf" srcId="{5707BF94-7755-4AA7-8E35-01BFCA036E43}" destId="{922F5F15-EA48-4B48-90AC-CD20C7ACA143}" srcOrd="0" destOrd="0" presId="urn:microsoft.com/office/officeart/2005/8/layout/matrix1"/>
    <dgm:cxn modelId="{1DF9CC0B-F8DC-495B-B80F-2DDEE1FFDCAE}" type="presOf" srcId="{78DDAC23-436F-4917-8C14-384EFA4EF726}" destId="{2889F4EE-4FFC-4BD6-B77C-568AA8AEE885}" srcOrd="1" destOrd="0" presId="urn:microsoft.com/office/officeart/2005/8/layout/matrix1"/>
    <dgm:cxn modelId="{9A570AF0-960F-4E86-822E-AABC6EBA2DFD}" type="presOf" srcId="{AFFB6E8F-E767-4C76-9199-3530FD1FF44F}" destId="{362B16DF-56E7-478B-8B52-9E58B925441E}" srcOrd="0" destOrd="0" presId="urn:microsoft.com/office/officeart/2005/8/layout/matrix1"/>
    <dgm:cxn modelId="{E58D8CCA-B212-4177-8C78-EF46BDF7185A}" srcId="{20B716FC-32D1-42B3-B55B-5CD10B8E2002}" destId="{AFFB6E8F-E767-4C76-9199-3530FD1FF44F}" srcOrd="3" destOrd="0" parTransId="{6E41250D-4DDC-4DA9-A862-4EBA0C81E8F1}" sibTransId="{9D1122F1-0B44-4C08-9400-A87EFD6B201A}"/>
    <dgm:cxn modelId="{0F7F35B3-DFB1-4DB0-BA80-5660403F2C16}" type="presOf" srcId="{5707BF94-7755-4AA7-8E35-01BFCA036E43}" destId="{A68ED37F-D43B-44E2-93E6-F67AB750EC16}" srcOrd="1" destOrd="0" presId="urn:microsoft.com/office/officeart/2005/8/layout/matrix1"/>
    <dgm:cxn modelId="{52415580-B51A-4425-9AA9-A4C2F7E89523}" srcId="{4FC8DB92-00DF-4077-B795-69A3D4806806}" destId="{20B716FC-32D1-42B3-B55B-5CD10B8E2002}" srcOrd="0" destOrd="0" parTransId="{E3395954-5B2D-478C-A22C-6296C5C08A08}" sibTransId="{49B32D21-1BBF-4D72-825D-879F08B45DAF}"/>
    <dgm:cxn modelId="{5F292CD0-DEE3-4F63-BE75-C81ED4943427}" type="presOf" srcId="{20B716FC-32D1-42B3-B55B-5CD10B8E2002}" destId="{A4796742-5506-42C7-BED3-9863B9FBE598}" srcOrd="0" destOrd="0" presId="urn:microsoft.com/office/officeart/2005/8/layout/matrix1"/>
    <dgm:cxn modelId="{4ACE4F5C-CCD0-42E4-BD2D-09C74822BD94}" type="presParOf" srcId="{0A01E767-49D2-4621-B9EF-985646F465AF}" destId="{119D3160-C46B-4E9E-9F22-F22A30518856}" srcOrd="0" destOrd="0" presId="urn:microsoft.com/office/officeart/2005/8/layout/matrix1"/>
    <dgm:cxn modelId="{BB4DEBB6-D45A-4B39-8FE7-11E7A1815157}" type="presParOf" srcId="{119D3160-C46B-4E9E-9F22-F22A30518856}" destId="{0B2030BC-DAD5-4418-B488-31368682195D}" srcOrd="0" destOrd="0" presId="urn:microsoft.com/office/officeart/2005/8/layout/matrix1"/>
    <dgm:cxn modelId="{089AFBA8-9B2C-46B9-8F1D-10CFD733E642}" type="presParOf" srcId="{119D3160-C46B-4E9E-9F22-F22A30518856}" destId="{2889F4EE-4FFC-4BD6-B77C-568AA8AEE885}" srcOrd="1" destOrd="0" presId="urn:microsoft.com/office/officeart/2005/8/layout/matrix1"/>
    <dgm:cxn modelId="{9E6906FE-9A20-43AC-9840-5E8EDC59BAB6}" type="presParOf" srcId="{119D3160-C46B-4E9E-9F22-F22A30518856}" destId="{922F5F15-EA48-4B48-90AC-CD20C7ACA143}" srcOrd="2" destOrd="0" presId="urn:microsoft.com/office/officeart/2005/8/layout/matrix1"/>
    <dgm:cxn modelId="{F7F09988-4608-4948-83C8-8C7901C3F383}" type="presParOf" srcId="{119D3160-C46B-4E9E-9F22-F22A30518856}" destId="{A68ED37F-D43B-44E2-93E6-F67AB750EC16}" srcOrd="3" destOrd="0" presId="urn:microsoft.com/office/officeart/2005/8/layout/matrix1"/>
    <dgm:cxn modelId="{08C3FF45-CD51-4CD3-8993-37D95FD6455E}" type="presParOf" srcId="{119D3160-C46B-4E9E-9F22-F22A30518856}" destId="{CF0B6EBB-C566-474C-81FC-4AB964ECB82A}" srcOrd="4" destOrd="0" presId="urn:microsoft.com/office/officeart/2005/8/layout/matrix1"/>
    <dgm:cxn modelId="{4F9A027F-F457-4DB3-8FF0-AE9E4A3A4D55}" type="presParOf" srcId="{119D3160-C46B-4E9E-9F22-F22A30518856}" destId="{16D13954-6F3F-4D16-BDF4-B06CEE672E76}" srcOrd="5" destOrd="0" presId="urn:microsoft.com/office/officeart/2005/8/layout/matrix1"/>
    <dgm:cxn modelId="{8762AD8C-C94C-4B45-8795-ACFE6E031329}" type="presParOf" srcId="{119D3160-C46B-4E9E-9F22-F22A30518856}" destId="{362B16DF-56E7-478B-8B52-9E58B925441E}" srcOrd="6" destOrd="0" presId="urn:microsoft.com/office/officeart/2005/8/layout/matrix1"/>
    <dgm:cxn modelId="{C8C62AA5-F776-45EB-A680-65BB020806E9}" type="presParOf" srcId="{119D3160-C46B-4E9E-9F22-F22A30518856}" destId="{6C19D780-8A4F-4A6C-A25C-1120766DA584}" srcOrd="7" destOrd="0" presId="urn:microsoft.com/office/officeart/2005/8/layout/matrix1"/>
    <dgm:cxn modelId="{F99CF1E3-8EA3-40DA-8653-D1C85095485E}" type="presParOf" srcId="{0A01E767-49D2-4621-B9EF-985646F465AF}" destId="{A4796742-5506-42C7-BED3-9863B9FBE598}"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1AC0DD-F2D8-456E-BE9A-593537DB38DC}"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it-IT"/>
        </a:p>
      </dgm:t>
    </dgm:pt>
    <dgm:pt modelId="{93616CC2-E41D-48B3-A2D9-28F6CB52F3B1}">
      <dgm:prSet phldrT="[Testo]" custT="1"/>
      <dgm:spPr/>
      <dgm:t>
        <a:bodyPr/>
        <a:lstStyle/>
        <a:p>
          <a:r>
            <a:rPr lang="it-IT" sz="1100" dirty="0" smtClean="0"/>
            <a:t>PROTEZIONE DEI DATI</a:t>
          </a:r>
          <a:br>
            <a:rPr lang="it-IT" sz="1100" dirty="0" smtClean="0"/>
          </a:br>
          <a:r>
            <a:rPr lang="it-IT" sz="1100" dirty="0" smtClean="0"/>
            <a:t/>
          </a:r>
          <a:br>
            <a:rPr lang="it-IT" sz="1100" dirty="0" smtClean="0"/>
          </a:br>
          <a:r>
            <a:rPr lang="it-IT" sz="1100" dirty="0" smtClean="0"/>
            <a:t>con processi e tecnologie adeguate</a:t>
          </a:r>
          <a:endParaRPr lang="it-IT" sz="1100" b="1" dirty="0"/>
        </a:p>
      </dgm:t>
    </dgm:pt>
    <dgm:pt modelId="{4901A9A9-447A-4F2A-974B-5CA0A510E334}" type="parTrans" cxnId="{E59CC7D2-A174-4A85-AFA6-A46A190CA50F}">
      <dgm:prSet/>
      <dgm:spPr/>
      <dgm:t>
        <a:bodyPr/>
        <a:lstStyle/>
        <a:p>
          <a:endParaRPr lang="it-IT"/>
        </a:p>
      </dgm:t>
    </dgm:pt>
    <dgm:pt modelId="{CC3DBBCC-F281-47F1-8828-7B25F167AC6B}" type="sibTrans" cxnId="{E59CC7D2-A174-4A85-AFA6-A46A190CA50F}">
      <dgm:prSet/>
      <dgm:spPr/>
      <dgm:t>
        <a:bodyPr/>
        <a:lstStyle/>
        <a:p>
          <a:endParaRPr lang="it-IT"/>
        </a:p>
      </dgm:t>
    </dgm:pt>
    <dgm:pt modelId="{0CF337F7-B570-47C7-9215-92EF5C8BD71E}">
      <dgm:prSet phldrT="[Testo]"/>
      <dgm:spPr/>
      <dgm:t>
        <a:bodyPr/>
        <a:lstStyle/>
        <a:p>
          <a:r>
            <a:rPr lang="it-IT" dirty="0" smtClean="0"/>
            <a:t>CONSENSO ATTIVO</a:t>
          </a:r>
          <a:br>
            <a:rPr lang="it-IT" dirty="0" smtClean="0"/>
          </a:br>
          <a:r>
            <a:rPr lang="it-IT" dirty="0" smtClean="0"/>
            <a:t/>
          </a:r>
          <a:br>
            <a:rPr lang="it-IT" dirty="0" smtClean="0"/>
          </a:br>
          <a:r>
            <a:rPr lang="it-IT" dirty="0" smtClean="0"/>
            <a:t>il consenso può essere revocato in qualsiasi momento</a:t>
          </a:r>
          <a:endParaRPr lang="it-IT" dirty="0"/>
        </a:p>
      </dgm:t>
    </dgm:pt>
    <dgm:pt modelId="{E3719006-E855-4035-916A-A45756762392}" type="parTrans" cxnId="{8A4FE3BD-E8F2-4DCA-9CC9-7BA007D4BEB6}">
      <dgm:prSet/>
      <dgm:spPr/>
      <dgm:t>
        <a:bodyPr/>
        <a:lstStyle/>
        <a:p>
          <a:endParaRPr lang="it-IT"/>
        </a:p>
      </dgm:t>
    </dgm:pt>
    <dgm:pt modelId="{A9064F62-FFD4-4945-B33A-1BE1B720D995}" type="sibTrans" cxnId="{8A4FE3BD-E8F2-4DCA-9CC9-7BA007D4BEB6}">
      <dgm:prSet/>
      <dgm:spPr/>
      <dgm:t>
        <a:bodyPr/>
        <a:lstStyle/>
        <a:p>
          <a:endParaRPr lang="it-IT"/>
        </a:p>
      </dgm:t>
    </dgm:pt>
    <dgm:pt modelId="{5BF5079A-B2E3-4830-B581-5F915516727D}">
      <dgm:prSet phldrT="[Testo]"/>
      <dgm:spPr/>
      <dgm:t>
        <a:bodyPr/>
        <a:lstStyle/>
        <a:p>
          <a:r>
            <a:rPr lang="it-IT" dirty="0" smtClean="0"/>
            <a:t>PORTABILIT</a:t>
          </a:r>
          <a:r>
            <a:rPr lang="it-IT" dirty="0" smtClean="0">
              <a:latin typeface="Calibri"/>
            </a:rPr>
            <a:t>À</a:t>
          </a:r>
          <a:r>
            <a:rPr lang="it-IT" dirty="0" smtClean="0"/>
            <a:t> DEI DATI </a:t>
          </a:r>
          <a:br>
            <a:rPr lang="it-IT" dirty="0" smtClean="0"/>
          </a:br>
          <a:r>
            <a:rPr lang="it-IT" dirty="0" smtClean="0"/>
            <a:t/>
          </a:r>
          <a:br>
            <a:rPr lang="it-IT" dirty="0" smtClean="0"/>
          </a:br>
          <a:r>
            <a:rPr lang="it-IT" dirty="0" smtClean="0"/>
            <a:t>il responsabile del trattamento non può impedirlo</a:t>
          </a:r>
          <a:endParaRPr lang="it-IT" dirty="0"/>
        </a:p>
      </dgm:t>
    </dgm:pt>
    <dgm:pt modelId="{A96A56B5-F61E-4AF8-8A45-C59D69BA1703}" type="parTrans" cxnId="{CC6A7924-2B03-4803-9E1D-CACB3E23DF9B}">
      <dgm:prSet/>
      <dgm:spPr/>
      <dgm:t>
        <a:bodyPr/>
        <a:lstStyle/>
        <a:p>
          <a:endParaRPr lang="it-IT"/>
        </a:p>
      </dgm:t>
    </dgm:pt>
    <dgm:pt modelId="{23E5948D-53CF-4882-B761-8787D242B634}" type="sibTrans" cxnId="{CC6A7924-2B03-4803-9E1D-CACB3E23DF9B}">
      <dgm:prSet/>
      <dgm:spPr/>
      <dgm:t>
        <a:bodyPr/>
        <a:lstStyle/>
        <a:p>
          <a:endParaRPr lang="it-IT"/>
        </a:p>
      </dgm:t>
    </dgm:pt>
    <dgm:pt modelId="{9ACA73CE-4245-4956-BCFE-87BBF2A9FD81}">
      <dgm:prSet phldrT="[Testo]"/>
      <dgm:spPr/>
      <dgm:t>
        <a:bodyPr/>
        <a:lstStyle/>
        <a:p>
          <a:r>
            <a:rPr lang="it-IT" dirty="0" smtClean="0"/>
            <a:t>OBLIO</a:t>
          </a:r>
        </a:p>
        <a:p>
          <a:r>
            <a:rPr lang="it-IT" dirty="0" smtClean="0"/>
            <a:t>I dati non si possono usare e diffondere in alcuni casi particolari</a:t>
          </a:r>
        </a:p>
      </dgm:t>
    </dgm:pt>
    <dgm:pt modelId="{63B200B0-1E41-426E-905A-8F830F46A28E}" type="parTrans" cxnId="{3F494341-9F9B-4A02-ABEF-BF1584E46808}">
      <dgm:prSet/>
      <dgm:spPr/>
      <dgm:t>
        <a:bodyPr/>
        <a:lstStyle/>
        <a:p>
          <a:endParaRPr lang="it-IT"/>
        </a:p>
      </dgm:t>
    </dgm:pt>
    <dgm:pt modelId="{BE22F980-2E48-4195-A1AB-C6B35AB1CF55}" type="sibTrans" cxnId="{3F494341-9F9B-4A02-ABEF-BF1584E46808}">
      <dgm:prSet/>
      <dgm:spPr/>
      <dgm:t>
        <a:bodyPr/>
        <a:lstStyle/>
        <a:p>
          <a:endParaRPr lang="it-IT"/>
        </a:p>
      </dgm:t>
    </dgm:pt>
    <dgm:pt modelId="{BD260A34-9557-4A08-9860-9164F3D52E2F}">
      <dgm:prSet phldrT="[Testo]"/>
      <dgm:spPr/>
      <dgm:t>
        <a:bodyPr/>
        <a:lstStyle/>
        <a:p>
          <a:r>
            <a:rPr lang="it-IT" dirty="0" smtClean="0"/>
            <a:t>INFORMAZIONE TRASPARENTE</a:t>
          </a:r>
        </a:p>
        <a:p>
          <a:r>
            <a:rPr lang="it-IT" dirty="0" smtClean="0"/>
            <a:t>su raccolta, utilizzo e diffusione delle informazioni</a:t>
          </a:r>
          <a:endParaRPr lang="it-IT" dirty="0"/>
        </a:p>
      </dgm:t>
    </dgm:pt>
    <dgm:pt modelId="{B2BB11BD-A97D-47AA-8BDC-A0C5C31616AB}" type="parTrans" cxnId="{3B322EA7-9F8B-46BD-B9EA-2A08E0DB56A1}">
      <dgm:prSet/>
      <dgm:spPr/>
      <dgm:t>
        <a:bodyPr/>
        <a:lstStyle/>
        <a:p>
          <a:endParaRPr lang="it-IT"/>
        </a:p>
      </dgm:t>
    </dgm:pt>
    <dgm:pt modelId="{E0D00E7D-28C4-4B7D-89E8-CA01B619863C}" type="sibTrans" cxnId="{3B322EA7-9F8B-46BD-B9EA-2A08E0DB56A1}">
      <dgm:prSet/>
      <dgm:spPr/>
      <dgm:t>
        <a:bodyPr/>
        <a:lstStyle/>
        <a:p>
          <a:endParaRPr lang="it-IT"/>
        </a:p>
      </dgm:t>
    </dgm:pt>
    <dgm:pt modelId="{61ADA3FB-C772-48F8-85AA-15EF06791CB6}">
      <dgm:prSet phldrT="[Testo]"/>
      <dgm:spPr/>
      <dgm:t>
        <a:bodyPr/>
        <a:lstStyle/>
        <a:p>
          <a:r>
            <a:rPr lang="it-IT" dirty="0" smtClean="0"/>
            <a:t>ESSERE INFORMATO IN CASO </a:t>
          </a:r>
          <a:r>
            <a:rPr lang="it-IT" dirty="0" err="1" smtClean="0"/>
            <a:t>DI</a:t>
          </a:r>
          <a:r>
            <a:rPr lang="it-IT" dirty="0" smtClean="0"/>
            <a:t> “DATA BREACH”</a:t>
          </a:r>
          <a:endParaRPr lang="it-IT" dirty="0"/>
        </a:p>
      </dgm:t>
    </dgm:pt>
    <dgm:pt modelId="{5A5EA531-CFED-4BE7-8012-E7E2C7D40B4F}" type="parTrans" cxnId="{770E4957-A3B1-43A0-8E84-6FE6D310FA02}">
      <dgm:prSet/>
      <dgm:spPr/>
      <dgm:t>
        <a:bodyPr/>
        <a:lstStyle/>
        <a:p>
          <a:endParaRPr lang="it-IT"/>
        </a:p>
      </dgm:t>
    </dgm:pt>
    <dgm:pt modelId="{1E33CEC6-3BEF-40B6-B7E7-30334634327B}" type="sibTrans" cxnId="{770E4957-A3B1-43A0-8E84-6FE6D310FA02}">
      <dgm:prSet/>
      <dgm:spPr/>
      <dgm:t>
        <a:bodyPr/>
        <a:lstStyle/>
        <a:p>
          <a:endParaRPr lang="it-IT"/>
        </a:p>
      </dgm:t>
    </dgm:pt>
    <dgm:pt modelId="{07F5F021-3651-4E2C-A549-E08D19D21319}" type="pres">
      <dgm:prSet presAssocID="{0F1AC0DD-F2D8-456E-BE9A-593537DB38DC}" presName="cycle" presStyleCnt="0">
        <dgm:presLayoutVars>
          <dgm:dir/>
          <dgm:resizeHandles val="exact"/>
        </dgm:presLayoutVars>
      </dgm:prSet>
      <dgm:spPr/>
      <dgm:t>
        <a:bodyPr/>
        <a:lstStyle/>
        <a:p>
          <a:endParaRPr lang="it-IT"/>
        </a:p>
      </dgm:t>
    </dgm:pt>
    <dgm:pt modelId="{F548B480-7A81-4AAB-8774-7706EE16C224}" type="pres">
      <dgm:prSet presAssocID="{93616CC2-E41D-48B3-A2D9-28F6CB52F3B1}" presName="node" presStyleLbl="node1" presStyleIdx="0" presStyleCnt="6" custScaleX="130373" custScaleY="132391">
        <dgm:presLayoutVars>
          <dgm:bulletEnabled val="1"/>
        </dgm:presLayoutVars>
      </dgm:prSet>
      <dgm:spPr/>
      <dgm:t>
        <a:bodyPr/>
        <a:lstStyle/>
        <a:p>
          <a:endParaRPr lang="it-IT"/>
        </a:p>
      </dgm:t>
    </dgm:pt>
    <dgm:pt modelId="{A95AA170-C8F5-4A0F-82A7-928A51DF0FE8}" type="pres">
      <dgm:prSet presAssocID="{93616CC2-E41D-48B3-A2D9-28F6CB52F3B1}" presName="spNode" presStyleCnt="0"/>
      <dgm:spPr/>
    </dgm:pt>
    <dgm:pt modelId="{4A86C7E0-06FA-4D13-B916-6A40C776CD45}" type="pres">
      <dgm:prSet presAssocID="{CC3DBBCC-F281-47F1-8828-7B25F167AC6B}" presName="sibTrans" presStyleLbl="sibTrans1D1" presStyleIdx="0" presStyleCnt="6"/>
      <dgm:spPr/>
      <dgm:t>
        <a:bodyPr/>
        <a:lstStyle/>
        <a:p>
          <a:endParaRPr lang="it-IT"/>
        </a:p>
      </dgm:t>
    </dgm:pt>
    <dgm:pt modelId="{0CDB5BA0-95D6-4028-AEFF-F2D84EEE75AD}" type="pres">
      <dgm:prSet presAssocID="{0CF337F7-B570-47C7-9215-92EF5C8BD71E}" presName="node" presStyleLbl="node1" presStyleIdx="1" presStyleCnt="6" custScaleX="121154" custScaleY="100746">
        <dgm:presLayoutVars>
          <dgm:bulletEnabled val="1"/>
        </dgm:presLayoutVars>
      </dgm:prSet>
      <dgm:spPr/>
      <dgm:t>
        <a:bodyPr/>
        <a:lstStyle/>
        <a:p>
          <a:endParaRPr lang="it-IT"/>
        </a:p>
      </dgm:t>
    </dgm:pt>
    <dgm:pt modelId="{EC4AC315-8A41-4984-9FF1-D3C7D8F4E602}" type="pres">
      <dgm:prSet presAssocID="{0CF337F7-B570-47C7-9215-92EF5C8BD71E}" presName="spNode" presStyleCnt="0"/>
      <dgm:spPr/>
    </dgm:pt>
    <dgm:pt modelId="{2A0EBA5E-B615-4AF6-82A3-F55A12E2D1AE}" type="pres">
      <dgm:prSet presAssocID="{A9064F62-FFD4-4945-B33A-1BE1B720D995}" presName="sibTrans" presStyleLbl="sibTrans1D1" presStyleIdx="1" presStyleCnt="6"/>
      <dgm:spPr/>
      <dgm:t>
        <a:bodyPr/>
        <a:lstStyle/>
        <a:p>
          <a:endParaRPr lang="it-IT"/>
        </a:p>
      </dgm:t>
    </dgm:pt>
    <dgm:pt modelId="{546CFA2C-7AF7-4952-B0C8-038B63513DCE}" type="pres">
      <dgm:prSet presAssocID="{5BF5079A-B2E3-4830-B581-5F915516727D}" presName="node" presStyleLbl="node1" presStyleIdx="2" presStyleCnt="6" custScaleX="121154" custScaleY="100746" custRadScaleRad="90720" custRadScaleInc="-63356">
        <dgm:presLayoutVars>
          <dgm:bulletEnabled val="1"/>
        </dgm:presLayoutVars>
      </dgm:prSet>
      <dgm:spPr/>
      <dgm:t>
        <a:bodyPr/>
        <a:lstStyle/>
        <a:p>
          <a:endParaRPr lang="it-IT"/>
        </a:p>
      </dgm:t>
    </dgm:pt>
    <dgm:pt modelId="{9B5368D5-CF43-4720-9182-40E7F457363C}" type="pres">
      <dgm:prSet presAssocID="{5BF5079A-B2E3-4830-B581-5F915516727D}" presName="spNode" presStyleCnt="0"/>
      <dgm:spPr/>
    </dgm:pt>
    <dgm:pt modelId="{97C981EC-C80E-4580-95AF-440A91BD029E}" type="pres">
      <dgm:prSet presAssocID="{23E5948D-53CF-4882-B761-8787D242B634}" presName="sibTrans" presStyleLbl="sibTrans1D1" presStyleIdx="2" presStyleCnt="6"/>
      <dgm:spPr/>
      <dgm:t>
        <a:bodyPr/>
        <a:lstStyle/>
        <a:p>
          <a:endParaRPr lang="it-IT"/>
        </a:p>
      </dgm:t>
    </dgm:pt>
    <dgm:pt modelId="{8A6CF464-C4CB-434C-B14D-30F8B15FB563}" type="pres">
      <dgm:prSet presAssocID="{9ACA73CE-4245-4956-BCFE-87BBF2A9FD81}" presName="node" presStyleLbl="node1" presStyleIdx="3" presStyleCnt="6" custScaleX="121154" custScaleY="100746" custRadScaleRad="101067" custRadScaleInc="-41714">
        <dgm:presLayoutVars>
          <dgm:bulletEnabled val="1"/>
        </dgm:presLayoutVars>
      </dgm:prSet>
      <dgm:spPr/>
      <dgm:t>
        <a:bodyPr/>
        <a:lstStyle/>
        <a:p>
          <a:endParaRPr lang="it-IT"/>
        </a:p>
      </dgm:t>
    </dgm:pt>
    <dgm:pt modelId="{59D962CB-290F-4896-BCFA-C6CE6BC1A785}" type="pres">
      <dgm:prSet presAssocID="{9ACA73CE-4245-4956-BCFE-87BBF2A9FD81}" presName="spNode" presStyleCnt="0"/>
      <dgm:spPr/>
    </dgm:pt>
    <dgm:pt modelId="{E54AF634-8C82-4D53-8706-7CB623D2584E}" type="pres">
      <dgm:prSet presAssocID="{BE22F980-2E48-4195-A1AB-C6B35AB1CF55}" presName="sibTrans" presStyleLbl="sibTrans1D1" presStyleIdx="3" presStyleCnt="6"/>
      <dgm:spPr/>
      <dgm:t>
        <a:bodyPr/>
        <a:lstStyle/>
        <a:p>
          <a:endParaRPr lang="it-IT"/>
        </a:p>
      </dgm:t>
    </dgm:pt>
    <dgm:pt modelId="{85F4DB70-6777-4674-9CB2-11E3AFFF0D7A}" type="pres">
      <dgm:prSet presAssocID="{BD260A34-9557-4A08-9860-9164F3D52E2F}" presName="node" presStyleLbl="node1" presStyleIdx="4" presStyleCnt="6" custScaleX="121154" custScaleY="100746" custRadScaleRad="96727" custRadScaleInc="50319">
        <dgm:presLayoutVars>
          <dgm:bulletEnabled val="1"/>
        </dgm:presLayoutVars>
      </dgm:prSet>
      <dgm:spPr/>
      <dgm:t>
        <a:bodyPr/>
        <a:lstStyle/>
        <a:p>
          <a:endParaRPr lang="it-IT"/>
        </a:p>
      </dgm:t>
    </dgm:pt>
    <dgm:pt modelId="{C1E0B911-02D7-47DF-AA5F-6FF30D92E6E4}" type="pres">
      <dgm:prSet presAssocID="{BD260A34-9557-4A08-9860-9164F3D52E2F}" presName="spNode" presStyleCnt="0"/>
      <dgm:spPr/>
    </dgm:pt>
    <dgm:pt modelId="{90D22547-5C3A-40F8-906E-3E80B7F4B756}" type="pres">
      <dgm:prSet presAssocID="{E0D00E7D-28C4-4B7D-89E8-CA01B619863C}" presName="sibTrans" presStyleLbl="sibTrans1D1" presStyleIdx="4" presStyleCnt="6"/>
      <dgm:spPr/>
      <dgm:t>
        <a:bodyPr/>
        <a:lstStyle/>
        <a:p>
          <a:endParaRPr lang="it-IT"/>
        </a:p>
      </dgm:t>
    </dgm:pt>
    <dgm:pt modelId="{ED5D2DE0-B903-421C-9E6F-3364165ED166}" type="pres">
      <dgm:prSet presAssocID="{61ADA3FB-C772-48F8-85AA-15EF06791CB6}" presName="node" presStyleLbl="node1" presStyleIdx="5" presStyleCnt="6" custScaleX="121154" custScaleY="100746" custRadScaleRad="96786" custRadScaleInc="-8748">
        <dgm:presLayoutVars>
          <dgm:bulletEnabled val="1"/>
        </dgm:presLayoutVars>
      </dgm:prSet>
      <dgm:spPr/>
      <dgm:t>
        <a:bodyPr/>
        <a:lstStyle/>
        <a:p>
          <a:endParaRPr lang="it-IT"/>
        </a:p>
      </dgm:t>
    </dgm:pt>
    <dgm:pt modelId="{DA8305B8-8A5E-49D0-85EE-7EAF46ECACB3}" type="pres">
      <dgm:prSet presAssocID="{61ADA3FB-C772-48F8-85AA-15EF06791CB6}" presName="spNode" presStyleCnt="0"/>
      <dgm:spPr/>
    </dgm:pt>
    <dgm:pt modelId="{AE240331-F44F-48AE-B272-238740D51087}" type="pres">
      <dgm:prSet presAssocID="{1E33CEC6-3BEF-40B6-B7E7-30334634327B}" presName="sibTrans" presStyleLbl="sibTrans1D1" presStyleIdx="5" presStyleCnt="6"/>
      <dgm:spPr/>
      <dgm:t>
        <a:bodyPr/>
        <a:lstStyle/>
        <a:p>
          <a:endParaRPr lang="it-IT"/>
        </a:p>
      </dgm:t>
    </dgm:pt>
  </dgm:ptLst>
  <dgm:cxnLst>
    <dgm:cxn modelId="{6C1AE33F-6D37-4D52-81A7-A998E19DC073}" type="presOf" srcId="{93616CC2-E41D-48B3-A2D9-28F6CB52F3B1}" destId="{F548B480-7A81-4AAB-8774-7706EE16C224}" srcOrd="0" destOrd="0" presId="urn:microsoft.com/office/officeart/2005/8/layout/cycle6"/>
    <dgm:cxn modelId="{ABAF8401-C016-4637-AD8C-567B706EF2EB}" type="presOf" srcId="{0CF337F7-B570-47C7-9215-92EF5C8BD71E}" destId="{0CDB5BA0-95D6-4028-AEFF-F2D84EEE75AD}" srcOrd="0" destOrd="0" presId="urn:microsoft.com/office/officeart/2005/8/layout/cycle6"/>
    <dgm:cxn modelId="{3B322EA7-9F8B-46BD-B9EA-2A08E0DB56A1}" srcId="{0F1AC0DD-F2D8-456E-BE9A-593537DB38DC}" destId="{BD260A34-9557-4A08-9860-9164F3D52E2F}" srcOrd="4" destOrd="0" parTransId="{B2BB11BD-A97D-47AA-8BDC-A0C5C31616AB}" sibTransId="{E0D00E7D-28C4-4B7D-89E8-CA01B619863C}"/>
    <dgm:cxn modelId="{8E73162F-39FB-4AF8-8D78-2F2D0FF0A2D4}" type="presOf" srcId="{E0D00E7D-28C4-4B7D-89E8-CA01B619863C}" destId="{90D22547-5C3A-40F8-906E-3E80B7F4B756}" srcOrd="0" destOrd="0" presId="urn:microsoft.com/office/officeart/2005/8/layout/cycle6"/>
    <dgm:cxn modelId="{7FAA25EF-F5DD-41B3-B09D-340A91A603A2}" type="presOf" srcId="{0F1AC0DD-F2D8-456E-BE9A-593537DB38DC}" destId="{07F5F021-3651-4E2C-A549-E08D19D21319}" srcOrd="0" destOrd="0" presId="urn:microsoft.com/office/officeart/2005/8/layout/cycle6"/>
    <dgm:cxn modelId="{62BCEB9F-A526-474D-AB8C-6F2359B43DAF}" type="presOf" srcId="{1E33CEC6-3BEF-40B6-B7E7-30334634327B}" destId="{AE240331-F44F-48AE-B272-238740D51087}" srcOrd="0" destOrd="0" presId="urn:microsoft.com/office/officeart/2005/8/layout/cycle6"/>
    <dgm:cxn modelId="{40D64AED-DB9B-4B3D-BE90-866C9028BB12}" type="presOf" srcId="{BE22F980-2E48-4195-A1AB-C6B35AB1CF55}" destId="{E54AF634-8C82-4D53-8706-7CB623D2584E}" srcOrd="0" destOrd="0" presId="urn:microsoft.com/office/officeart/2005/8/layout/cycle6"/>
    <dgm:cxn modelId="{3F494341-9F9B-4A02-ABEF-BF1584E46808}" srcId="{0F1AC0DD-F2D8-456E-BE9A-593537DB38DC}" destId="{9ACA73CE-4245-4956-BCFE-87BBF2A9FD81}" srcOrd="3" destOrd="0" parTransId="{63B200B0-1E41-426E-905A-8F830F46A28E}" sibTransId="{BE22F980-2E48-4195-A1AB-C6B35AB1CF55}"/>
    <dgm:cxn modelId="{937ECF44-287B-4177-9069-F9B706C80670}" type="presOf" srcId="{23E5948D-53CF-4882-B761-8787D242B634}" destId="{97C981EC-C80E-4580-95AF-440A91BD029E}" srcOrd="0" destOrd="0" presId="urn:microsoft.com/office/officeart/2005/8/layout/cycle6"/>
    <dgm:cxn modelId="{6955B1F6-4BC5-41E5-8FF6-03B4F38293B5}" type="presOf" srcId="{61ADA3FB-C772-48F8-85AA-15EF06791CB6}" destId="{ED5D2DE0-B903-421C-9E6F-3364165ED166}" srcOrd="0" destOrd="0" presId="urn:microsoft.com/office/officeart/2005/8/layout/cycle6"/>
    <dgm:cxn modelId="{C3BEE7B4-98DB-4D5D-9647-FE1FA29A8FBC}" type="presOf" srcId="{A9064F62-FFD4-4945-B33A-1BE1B720D995}" destId="{2A0EBA5E-B615-4AF6-82A3-F55A12E2D1AE}" srcOrd="0" destOrd="0" presId="urn:microsoft.com/office/officeart/2005/8/layout/cycle6"/>
    <dgm:cxn modelId="{8A4FE3BD-E8F2-4DCA-9CC9-7BA007D4BEB6}" srcId="{0F1AC0DD-F2D8-456E-BE9A-593537DB38DC}" destId="{0CF337F7-B570-47C7-9215-92EF5C8BD71E}" srcOrd="1" destOrd="0" parTransId="{E3719006-E855-4035-916A-A45756762392}" sibTransId="{A9064F62-FFD4-4945-B33A-1BE1B720D995}"/>
    <dgm:cxn modelId="{770E4957-A3B1-43A0-8E84-6FE6D310FA02}" srcId="{0F1AC0DD-F2D8-456E-BE9A-593537DB38DC}" destId="{61ADA3FB-C772-48F8-85AA-15EF06791CB6}" srcOrd="5" destOrd="0" parTransId="{5A5EA531-CFED-4BE7-8012-E7E2C7D40B4F}" sibTransId="{1E33CEC6-3BEF-40B6-B7E7-30334634327B}"/>
    <dgm:cxn modelId="{FB80BBAE-C729-4D63-A7A6-FC19CEA2B67C}" type="presOf" srcId="{9ACA73CE-4245-4956-BCFE-87BBF2A9FD81}" destId="{8A6CF464-C4CB-434C-B14D-30F8B15FB563}" srcOrd="0" destOrd="0" presId="urn:microsoft.com/office/officeart/2005/8/layout/cycle6"/>
    <dgm:cxn modelId="{9BDB413F-611C-4F3C-AEB0-3573D56549B2}" type="presOf" srcId="{BD260A34-9557-4A08-9860-9164F3D52E2F}" destId="{85F4DB70-6777-4674-9CB2-11E3AFFF0D7A}" srcOrd="0" destOrd="0" presId="urn:microsoft.com/office/officeart/2005/8/layout/cycle6"/>
    <dgm:cxn modelId="{F8A182D5-E729-4015-B5B5-C7C0DAB025E4}" type="presOf" srcId="{CC3DBBCC-F281-47F1-8828-7B25F167AC6B}" destId="{4A86C7E0-06FA-4D13-B916-6A40C776CD45}" srcOrd="0" destOrd="0" presId="urn:microsoft.com/office/officeart/2005/8/layout/cycle6"/>
    <dgm:cxn modelId="{CC6A7924-2B03-4803-9E1D-CACB3E23DF9B}" srcId="{0F1AC0DD-F2D8-456E-BE9A-593537DB38DC}" destId="{5BF5079A-B2E3-4830-B581-5F915516727D}" srcOrd="2" destOrd="0" parTransId="{A96A56B5-F61E-4AF8-8A45-C59D69BA1703}" sibTransId="{23E5948D-53CF-4882-B761-8787D242B634}"/>
    <dgm:cxn modelId="{E59CC7D2-A174-4A85-AFA6-A46A190CA50F}" srcId="{0F1AC0DD-F2D8-456E-BE9A-593537DB38DC}" destId="{93616CC2-E41D-48B3-A2D9-28F6CB52F3B1}" srcOrd="0" destOrd="0" parTransId="{4901A9A9-447A-4F2A-974B-5CA0A510E334}" sibTransId="{CC3DBBCC-F281-47F1-8828-7B25F167AC6B}"/>
    <dgm:cxn modelId="{56579ECA-5955-4C2D-A9E3-95DCC2EBAB1B}" type="presOf" srcId="{5BF5079A-B2E3-4830-B581-5F915516727D}" destId="{546CFA2C-7AF7-4952-B0C8-038B63513DCE}" srcOrd="0" destOrd="0" presId="urn:microsoft.com/office/officeart/2005/8/layout/cycle6"/>
    <dgm:cxn modelId="{F85CBD80-978C-40C0-A133-C2B6C8C80615}" type="presParOf" srcId="{07F5F021-3651-4E2C-A549-E08D19D21319}" destId="{F548B480-7A81-4AAB-8774-7706EE16C224}" srcOrd="0" destOrd="0" presId="urn:microsoft.com/office/officeart/2005/8/layout/cycle6"/>
    <dgm:cxn modelId="{28E87F88-D775-4098-9142-BA53679D5919}" type="presParOf" srcId="{07F5F021-3651-4E2C-A549-E08D19D21319}" destId="{A95AA170-C8F5-4A0F-82A7-928A51DF0FE8}" srcOrd="1" destOrd="0" presId="urn:microsoft.com/office/officeart/2005/8/layout/cycle6"/>
    <dgm:cxn modelId="{957E1F6D-5EBE-428D-AE2F-2F179190957E}" type="presParOf" srcId="{07F5F021-3651-4E2C-A549-E08D19D21319}" destId="{4A86C7E0-06FA-4D13-B916-6A40C776CD45}" srcOrd="2" destOrd="0" presId="urn:microsoft.com/office/officeart/2005/8/layout/cycle6"/>
    <dgm:cxn modelId="{F5373C8B-1281-4A91-B4FE-C6F8DD2546F0}" type="presParOf" srcId="{07F5F021-3651-4E2C-A549-E08D19D21319}" destId="{0CDB5BA0-95D6-4028-AEFF-F2D84EEE75AD}" srcOrd="3" destOrd="0" presId="urn:microsoft.com/office/officeart/2005/8/layout/cycle6"/>
    <dgm:cxn modelId="{CA922DCD-83DC-463E-9CDB-4FB34FF36348}" type="presParOf" srcId="{07F5F021-3651-4E2C-A549-E08D19D21319}" destId="{EC4AC315-8A41-4984-9FF1-D3C7D8F4E602}" srcOrd="4" destOrd="0" presId="urn:microsoft.com/office/officeart/2005/8/layout/cycle6"/>
    <dgm:cxn modelId="{D0102D98-0DCD-420F-9002-4A301C0C2D86}" type="presParOf" srcId="{07F5F021-3651-4E2C-A549-E08D19D21319}" destId="{2A0EBA5E-B615-4AF6-82A3-F55A12E2D1AE}" srcOrd="5" destOrd="0" presId="urn:microsoft.com/office/officeart/2005/8/layout/cycle6"/>
    <dgm:cxn modelId="{7E8DADA6-DCF0-44A9-85E9-C4AB0FB0F081}" type="presParOf" srcId="{07F5F021-3651-4E2C-A549-E08D19D21319}" destId="{546CFA2C-7AF7-4952-B0C8-038B63513DCE}" srcOrd="6" destOrd="0" presId="urn:microsoft.com/office/officeart/2005/8/layout/cycle6"/>
    <dgm:cxn modelId="{E37328C5-AE7D-4C30-931A-F04BAF381ABE}" type="presParOf" srcId="{07F5F021-3651-4E2C-A549-E08D19D21319}" destId="{9B5368D5-CF43-4720-9182-40E7F457363C}" srcOrd="7" destOrd="0" presId="urn:microsoft.com/office/officeart/2005/8/layout/cycle6"/>
    <dgm:cxn modelId="{36D0DA8D-260C-4C3C-90C6-1E235E3EE047}" type="presParOf" srcId="{07F5F021-3651-4E2C-A549-E08D19D21319}" destId="{97C981EC-C80E-4580-95AF-440A91BD029E}" srcOrd="8" destOrd="0" presId="urn:microsoft.com/office/officeart/2005/8/layout/cycle6"/>
    <dgm:cxn modelId="{D61E15F6-DB68-42A3-BAF7-3F897DCE730F}" type="presParOf" srcId="{07F5F021-3651-4E2C-A549-E08D19D21319}" destId="{8A6CF464-C4CB-434C-B14D-30F8B15FB563}" srcOrd="9" destOrd="0" presId="urn:microsoft.com/office/officeart/2005/8/layout/cycle6"/>
    <dgm:cxn modelId="{830DDD5B-112D-48DD-B4A0-567187CB6C0F}" type="presParOf" srcId="{07F5F021-3651-4E2C-A549-E08D19D21319}" destId="{59D962CB-290F-4896-BCFA-C6CE6BC1A785}" srcOrd="10" destOrd="0" presId="urn:microsoft.com/office/officeart/2005/8/layout/cycle6"/>
    <dgm:cxn modelId="{8ED8D487-3186-4266-B5D5-DD582EA20882}" type="presParOf" srcId="{07F5F021-3651-4E2C-A549-E08D19D21319}" destId="{E54AF634-8C82-4D53-8706-7CB623D2584E}" srcOrd="11" destOrd="0" presId="urn:microsoft.com/office/officeart/2005/8/layout/cycle6"/>
    <dgm:cxn modelId="{9CC10A18-C38A-4C00-A988-669DF0D94B7D}" type="presParOf" srcId="{07F5F021-3651-4E2C-A549-E08D19D21319}" destId="{85F4DB70-6777-4674-9CB2-11E3AFFF0D7A}" srcOrd="12" destOrd="0" presId="urn:microsoft.com/office/officeart/2005/8/layout/cycle6"/>
    <dgm:cxn modelId="{99D3F4A1-7226-4239-816B-8A71882C0E78}" type="presParOf" srcId="{07F5F021-3651-4E2C-A549-E08D19D21319}" destId="{C1E0B911-02D7-47DF-AA5F-6FF30D92E6E4}" srcOrd="13" destOrd="0" presId="urn:microsoft.com/office/officeart/2005/8/layout/cycle6"/>
    <dgm:cxn modelId="{84DE83BB-7FE4-4F03-B05F-6D024BF0F5C0}" type="presParOf" srcId="{07F5F021-3651-4E2C-A549-E08D19D21319}" destId="{90D22547-5C3A-40F8-906E-3E80B7F4B756}" srcOrd="14" destOrd="0" presId="urn:microsoft.com/office/officeart/2005/8/layout/cycle6"/>
    <dgm:cxn modelId="{D173A926-3FA0-4835-A11F-EF307DB2BE84}" type="presParOf" srcId="{07F5F021-3651-4E2C-A549-E08D19D21319}" destId="{ED5D2DE0-B903-421C-9E6F-3364165ED166}" srcOrd="15" destOrd="0" presId="urn:microsoft.com/office/officeart/2005/8/layout/cycle6"/>
    <dgm:cxn modelId="{C3BD67C5-E09D-4EDE-A458-E4EFC549708A}" type="presParOf" srcId="{07F5F021-3651-4E2C-A549-E08D19D21319}" destId="{DA8305B8-8A5E-49D0-85EE-7EAF46ECACB3}" srcOrd="16" destOrd="0" presId="urn:microsoft.com/office/officeart/2005/8/layout/cycle6"/>
    <dgm:cxn modelId="{062A9E13-A5B4-4CB9-9C22-963F52D1A6A0}" type="presParOf" srcId="{07F5F021-3651-4E2C-A549-E08D19D21319}" destId="{AE240331-F44F-48AE-B272-238740D51087}" srcOrd="17" destOrd="0" presId="urn:microsoft.com/office/officeart/2005/8/layout/cycle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257860-C852-4F77-9A8F-773B3EB8CB70}">
      <dsp:nvSpPr>
        <dsp:cNvPr id="0" name=""/>
        <dsp:cNvSpPr/>
      </dsp:nvSpPr>
      <dsp:spPr>
        <a:xfrm>
          <a:off x="27" y="15459"/>
          <a:ext cx="2621091" cy="1478715"/>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t-IT" sz="2000" b="1" kern="1200" dirty="0" smtClean="0"/>
            <a:t>Se viene attaccato uno Stato …</a:t>
          </a:r>
          <a:endParaRPr lang="it-IT" sz="2000" b="1" kern="1200" dirty="0"/>
        </a:p>
      </dsp:txBody>
      <dsp:txXfrm>
        <a:off x="27" y="15459"/>
        <a:ext cx="2621091" cy="1478715"/>
      </dsp:txXfrm>
    </dsp:sp>
    <dsp:sp modelId="{1C95659C-791A-4735-83EA-EB2948DFAB5D}">
      <dsp:nvSpPr>
        <dsp:cNvPr id="0" name=""/>
        <dsp:cNvSpPr/>
      </dsp:nvSpPr>
      <dsp:spPr>
        <a:xfrm>
          <a:off x="27" y="1279035"/>
          <a:ext cx="2621091" cy="2020320"/>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t-IT" sz="2000" kern="1200" dirty="0" smtClean="0"/>
            <a:t>Si può incrinare la fiducia dei cittadini e venir meno la tenuta del sistema economico </a:t>
          </a:r>
          <a:endParaRPr lang="it-IT" sz="2000" kern="1200" dirty="0"/>
        </a:p>
      </dsp:txBody>
      <dsp:txXfrm>
        <a:off x="27" y="1279035"/>
        <a:ext cx="2621091" cy="2020320"/>
      </dsp:txXfrm>
    </dsp:sp>
    <dsp:sp modelId="{21957567-12FE-43FD-B640-DDE0E55D2E0E}">
      <dsp:nvSpPr>
        <dsp:cNvPr id="0" name=""/>
        <dsp:cNvSpPr/>
      </dsp:nvSpPr>
      <dsp:spPr>
        <a:xfrm>
          <a:off x="2988071" y="55680"/>
          <a:ext cx="2621091" cy="131783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it-IT" sz="2000" b="1" kern="1200" dirty="0" smtClean="0"/>
            <a:t>Hacker vs esperti IT</a:t>
          </a:r>
          <a:endParaRPr lang="it-IT" sz="2000" b="1" kern="1200" dirty="0"/>
        </a:p>
      </dsp:txBody>
      <dsp:txXfrm>
        <a:off x="2988071" y="55680"/>
        <a:ext cx="2621091" cy="1317832"/>
      </dsp:txXfrm>
    </dsp:sp>
    <dsp:sp modelId="{CF211053-8A16-4517-8831-B6C9F8534421}">
      <dsp:nvSpPr>
        <dsp:cNvPr id="0" name=""/>
        <dsp:cNvSpPr/>
      </dsp:nvSpPr>
      <dsp:spPr>
        <a:xfrm>
          <a:off x="2988071" y="1238814"/>
          <a:ext cx="2621091" cy="2020320"/>
        </a:xfrm>
        <a:prstGeom prst="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it-IT" sz="2000" kern="1200" dirty="0" smtClean="0"/>
            <a:t>Le competenze devono essere le stesse, e allo stesso livello</a:t>
          </a:r>
          <a:endParaRPr lang="it-IT" sz="2000" kern="1200" dirty="0"/>
        </a:p>
      </dsp:txBody>
      <dsp:txXfrm>
        <a:off x="2988071" y="1238814"/>
        <a:ext cx="2621091" cy="2020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8C997-3F50-434B-AE0B-80AAE47311DE}">
      <dsp:nvSpPr>
        <dsp:cNvPr id="0" name=""/>
        <dsp:cNvSpPr/>
      </dsp:nvSpPr>
      <dsp:spPr>
        <a:xfrm rot="5400000">
          <a:off x="-185872" y="187831"/>
          <a:ext cx="1239149" cy="86740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it-IT" sz="2400" kern="1200" dirty="0"/>
        </a:p>
      </dsp:txBody>
      <dsp:txXfrm rot="-5400000">
        <a:off x="1" y="435660"/>
        <a:ext cx="867404" cy="371745"/>
      </dsp:txXfrm>
    </dsp:sp>
    <dsp:sp modelId="{922DB153-DBE0-455B-BAC0-1962A688DCEB}">
      <dsp:nvSpPr>
        <dsp:cNvPr id="0" name=""/>
        <dsp:cNvSpPr/>
      </dsp:nvSpPr>
      <dsp:spPr>
        <a:xfrm rot="5400000">
          <a:off x="3511297" y="-2641934"/>
          <a:ext cx="805447" cy="60932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t-IT" sz="1800" kern="1200" dirty="0" smtClean="0"/>
            <a:t>Servono dati credibili</a:t>
          </a:r>
          <a:endParaRPr lang="it-IT" sz="1800" kern="1200" dirty="0"/>
        </a:p>
        <a:p>
          <a:pPr marL="171450" lvl="1" indent="-171450" algn="l" defTabSz="800100">
            <a:lnSpc>
              <a:spcPct val="90000"/>
            </a:lnSpc>
            <a:spcBef>
              <a:spcPct val="0"/>
            </a:spcBef>
            <a:spcAft>
              <a:spcPct val="15000"/>
            </a:spcAft>
            <a:buChar char="••"/>
          </a:pPr>
          <a:r>
            <a:rPr lang="it-IT" sz="1800" kern="1200" dirty="0" smtClean="0"/>
            <a:t>Adeguata comprensione del mercato sicurezza IT</a:t>
          </a:r>
          <a:endParaRPr lang="it-IT" sz="1800" kern="1200" dirty="0"/>
        </a:p>
      </dsp:txBody>
      <dsp:txXfrm rot="-5400000">
        <a:off x="867405" y="41277"/>
        <a:ext cx="6053914" cy="726809"/>
      </dsp:txXfrm>
    </dsp:sp>
    <dsp:sp modelId="{777DAF02-23DB-406D-AB9A-9D5ECAE488D3}">
      <dsp:nvSpPr>
        <dsp:cNvPr id="0" name=""/>
        <dsp:cNvSpPr/>
      </dsp:nvSpPr>
      <dsp:spPr>
        <a:xfrm rot="5400000">
          <a:off x="-185872" y="1227147"/>
          <a:ext cx="1239149" cy="86740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it-IT" sz="2400" kern="1200" dirty="0"/>
        </a:p>
      </dsp:txBody>
      <dsp:txXfrm rot="-5400000">
        <a:off x="1" y="1474976"/>
        <a:ext cx="867404" cy="371745"/>
      </dsp:txXfrm>
    </dsp:sp>
    <dsp:sp modelId="{5CCE3DEA-9F43-4566-A3B2-1714C0FD351A}">
      <dsp:nvSpPr>
        <dsp:cNvPr id="0" name=""/>
        <dsp:cNvSpPr/>
      </dsp:nvSpPr>
      <dsp:spPr>
        <a:xfrm rot="5400000">
          <a:off x="3477358" y="-1589707"/>
          <a:ext cx="805447" cy="60932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t-IT" sz="1800" kern="1200" dirty="0" smtClean="0"/>
            <a:t>Letteratura teorica ancora immatura</a:t>
          </a:r>
          <a:endParaRPr lang="it-IT" sz="1800" kern="1200" dirty="0"/>
        </a:p>
        <a:p>
          <a:pPr marL="171450" lvl="1" indent="-171450" algn="l" defTabSz="800100">
            <a:lnSpc>
              <a:spcPct val="90000"/>
            </a:lnSpc>
            <a:spcBef>
              <a:spcPct val="0"/>
            </a:spcBef>
            <a:spcAft>
              <a:spcPct val="15000"/>
            </a:spcAft>
            <a:buChar char="••"/>
          </a:pPr>
          <a:r>
            <a:rPr lang="it-IT" sz="1800" kern="1200" dirty="0" smtClean="0"/>
            <a:t>Dati empirici forniti da società commerciali</a:t>
          </a:r>
          <a:endParaRPr lang="it-IT" sz="1800" kern="1200" dirty="0"/>
        </a:p>
      </dsp:txBody>
      <dsp:txXfrm rot="-5400000">
        <a:off x="833466" y="1093504"/>
        <a:ext cx="6053914" cy="726809"/>
      </dsp:txXfrm>
    </dsp:sp>
    <dsp:sp modelId="{5FE77A69-832E-42C5-B5A5-6F3CAD3A2B97}">
      <dsp:nvSpPr>
        <dsp:cNvPr id="0" name=""/>
        <dsp:cNvSpPr/>
      </dsp:nvSpPr>
      <dsp:spPr>
        <a:xfrm rot="5400000">
          <a:off x="-185872" y="2266462"/>
          <a:ext cx="1239149" cy="867404"/>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endParaRPr lang="it-IT" sz="2400" b="1" kern="1200" dirty="0"/>
        </a:p>
      </dsp:txBody>
      <dsp:txXfrm rot="-5400000">
        <a:off x="1" y="2514291"/>
        <a:ext cx="867404" cy="371745"/>
      </dsp:txXfrm>
    </dsp:sp>
    <dsp:sp modelId="{4B13718E-FA65-4B8A-B750-39250A679AA1}">
      <dsp:nvSpPr>
        <dsp:cNvPr id="0" name=""/>
        <dsp:cNvSpPr/>
      </dsp:nvSpPr>
      <dsp:spPr>
        <a:xfrm rot="5400000">
          <a:off x="3511297" y="-563302"/>
          <a:ext cx="805447" cy="6093233"/>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t-IT" sz="1800" b="1" kern="1200" dirty="0" smtClean="0">
              <a:solidFill>
                <a:schemeClr val="bg1"/>
              </a:solidFill>
            </a:rPr>
            <a:t>Banca d’Italia: Prima rilevazione sugli attacchi IT nel settore privato non finanziario</a:t>
          </a:r>
          <a:endParaRPr lang="it-IT" sz="1800" b="1" kern="1200" dirty="0">
            <a:solidFill>
              <a:schemeClr val="bg1"/>
            </a:solidFill>
          </a:endParaRPr>
        </a:p>
      </dsp:txBody>
      <dsp:txXfrm rot="-5400000">
        <a:off x="867405" y="2119909"/>
        <a:ext cx="6053914" cy="726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8B480-7A81-4AAB-8774-7706EE16C224}">
      <dsp:nvSpPr>
        <dsp:cNvPr id="0" name=""/>
        <dsp:cNvSpPr/>
      </dsp:nvSpPr>
      <dsp:spPr>
        <a:xfrm>
          <a:off x="3620274" y="-77764"/>
          <a:ext cx="1903450" cy="125639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it-IT" sz="2000" b="1" kern="1200" dirty="0" smtClean="0"/>
            <a:t>Diritto alla riservatezza</a:t>
          </a:r>
          <a:endParaRPr lang="it-IT" sz="2000" b="1" kern="1200" dirty="0"/>
        </a:p>
      </dsp:txBody>
      <dsp:txXfrm>
        <a:off x="3681606" y="-16432"/>
        <a:ext cx="1780786" cy="1133729"/>
      </dsp:txXfrm>
    </dsp:sp>
    <dsp:sp modelId="{4A86C7E0-06FA-4D13-B916-6A40C776CD45}">
      <dsp:nvSpPr>
        <dsp:cNvPr id="0" name=""/>
        <dsp:cNvSpPr/>
      </dsp:nvSpPr>
      <dsp:spPr>
        <a:xfrm>
          <a:off x="2338021" y="550432"/>
          <a:ext cx="4467957" cy="4467957"/>
        </a:xfrm>
        <a:custGeom>
          <a:avLst/>
          <a:gdLst/>
          <a:ahLst/>
          <a:cxnLst/>
          <a:rect l="0" t="0" r="0" b="0"/>
          <a:pathLst>
            <a:path>
              <a:moveTo>
                <a:pt x="3192448" y="216059"/>
              </a:moveTo>
              <a:arcTo wR="2233978" hR="2233978" stAng="17724405" swAng="113050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DB5BA0-95D6-4028-AEFF-F2D84EEE75AD}">
      <dsp:nvSpPr>
        <dsp:cNvPr id="0" name=""/>
        <dsp:cNvSpPr/>
      </dsp:nvSpPr>
      <dsp:spPr>
        <a:xfrm>
          <a:off x="5622255" y="1189380"/>
          <a:ext cx="1768853" cy="9560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Protezione dei dati personali e della vita privata</a:t>
          </a:r>
          <a:endParaRPr lang="it-IT" sz="1100" kern="1200" dirty="0"/>
        </a:p>
      </dsp:txBody>
      <dsp:txXfrm>
        <a:off x="5668927" y="1236052"/>
        <a:ext cx="1675509" cy="862738"/>
      </dsp:txXfrm>
    </dsp:sp>
    <dsp:sp modelId="{2A0EBA5E-B615-4AF6-82A3-F55A12E2D1AE}">
      <dsp:nvSpPr>
        <dsp:cNvPr id="0" name=""/>
        <dsp:cNvSpPr/>
      </dsp:nvSpPr>
      <dsp:spPr>
        <a:xfrm>
          <a:off x="2338021" y="550432"/>
          <a:ext cx="4467957" cy="4467957"/>
        </a:xfrm>
        <a:custGeom>
          <a:avLst/>
          <a:gdLst/>
          <a:ahLst/>
          <a:cxnLst/>
          <a:rect l="0" t="0" r="0" b="0"/>
          <a:pathLst>
            <a:path>
              <a:moveTo>
                <a:pt x="4378254" y="1607286"/>
              </a:moveTo>
              <a:arcTo wR="2233978" hR="2233978" stAng="20622498" swAng="195500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6CFA2C-7AF7-4952-B0C8-038B63513DCE}">
      <dsp:nvSpPr>
        <dsp:cNvPr id="0" name=""/>
        <dsp:cNvSpPr/>
      </dsp:nvSpPr>
      <dsp:spPr>
        <a:xfrm>
          <a:off x="5622255" y="3423359"/>
          <a:ext cx="1768853" cy="9560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DATO PERSONALE identifica, direttamente o indirettamente, una persona</a:t>
          </a:r>
          <a:endParaRPr lang="it-IT" sz="1100" kern="1200" dirty="0"/>
        </a:p>
      </dsp:txBody>
      <dsp:txXfrm>
        <a:off x="5668927" y="3470031"/>
        <a:ext cx="1675509" cy="862738"/>
      </dsp:txXfrm>
    </dsp:sp>
    <dsp:sp modelId="{97C981EC-C80E-4580-95AF-440A91BD029E}">
      <dsp:nvSpPr>
        <dsp:cNvPr id="0" name=""/>
        <dsp:cNvSpPr/>
      </dsp:nvSpPr>
      <dsp:spPr>
        <a:xfrm>
          <a:off x="2338021" y="550432"/>
          <a:ext cx="4467957" cy="4467957"/>
        </a:xfrm>
        <a:custGeom>
          <a:avLst/>
          <a:gdLst/>
          <a:ahLst/>
          <a:cxnLst/>
          <a:rect l="0" t="0" r="0" b="0"/>
          <a:pathLst>
            <a:path>
              <a:moveTo>
                <a:pt x="3792264" y="3834731"/>
              </a:moveTo>
              <a:arcTo wR="2233978" hR="2233978" stAng="2746211" swAng="1241873"/>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6CF464-C4CB-434C-B14D-30F8B15FB563}">
      <dsp:nvSpPr>
        <dsp:cNvPr id="0" name=""/>
        <dsp:cNvSpPr/>
      </dsp:nvSpPr>
      <dsp:spPr>
        <a:xfrm>
          <a:off x="3687573" y="4540349"/>
          <a:ext cx="1768853" cy="9560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DATO PERSONALE: </a:t>
          </a:r>
        </a:p>
        <a:p>
          <a:pPr lvl="0" algn="ctr" defTabSz="488950">
            <a:lnSpc>
              <a:spcPct val="90000"/>
            </a:lnSpc>
            <a:spcBef>
              <a:spcPct val="0"/>
            </a:spcBef>
            <a:spcAft>
              <a:spcPct val="35000"/>
            </a:spcAft>
          </a:pPr>
          <a:r>
            <a:rPr lang="it-IT" sz="1100" kern="1200" dirty="0" smtClean="0"/>
            <a:t>Es.</a:t>
          </a:r>
        </a:p>
        <a:p>
          <a:pPr lvl="0" algn="ctr" defTabSz="488950">
            <a:lnSpc>
              <a:spcPct val="90000"/>
            </a:lnSpc>
            <a:spcBef>
              <a:spcPct val="0"/>
            </a:spcBef>
            <a:spcAft>
              <a:spcPct val="35000"/>
            </a:spcAft>
          </a:pPr>
          <a:r>
            <a:rPr lang="it-IT" sz="1100" kern="1200" dirty="0" smtClean="0"/>
            <a:t>ANAGRAFICO</a:t>
          </a:r>
          <a:endParaRPr lang="it-IT" sz="1100" kern="1200" dirty="0"/>
        </a:p>
      </dsp:txBody>
      <dsp:txXfrm>
        <a:off x="3734245" y="4587021"/>
        <a:ext cx="1675509" cy="862738"/>
      </dsp:txXfrm>
    </dsp:sp>
    <dsp:sp modelId="{E54AF634-8C82-4D53-8706-7CB623D2584E}">
      <dsp:nvSpPr>
        <dsp:cNvPr id="0" name=""/>
        <dsp:cNvSpPr/>
      </dsp:nvSpPr>
      <dsp:spPr>
        <a:xfrm>
          <a:off x="2462172" y="608536"/>
          <a:ext cx="4467957" cy="4467957"/>
        </a:xfrm>
        <a:custGeom>
          <a:avLst/>
          <a:gdLst/>
          <a:ahLst/>
          <a:cxnLst/>
          <a:rect l="0" t="0" r="0" b="0"/>
          <a:pathLst>
            <a:path>
              <a:moveTo>
                <a:pt x="1214434" y="4221739"/>
              </a:moveTo>
              <a:arcTo wR="2233978" hR="2233978" stAng="7029228" swAng="1880784"/>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F4DB70-6777-4674-9CB2-11E3AFFF0D7A}">
      <dsp:nvSpPr>
        <dsp:cNvPr id="0" name=""/>
        <dsp:cNvSpPr/>
      </dsp:nvSpPr>
      <dsp:spPr>
        <a:xfrm>
          <a:off x="1656206" y="3043166"/>
          <a:ext cx="1768853" cy="9560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DATO PERSONALE: </a:t>
          </a:r>
        </a:p>
        <a:p>
          <a:pPr lvl="0" algn="ctr" defTabSz="488950">
            <a:lnSpc>
              <a:spcPct val="90000"/>
            </a:lnSpc>
            <a:spcBef>
              <a:spcPct val="0"/>
            </a:spcBef>
            <a:spcAft>
              <a:spcPct val="35000"/>
            </a:spcAft>
          </a:pPr>
          <a:r>
            <a:rPr lang="it-IT" sz="1100" kern="1200" dirty="0" smtClean="0"/>
            <a:t>Es.</a:t>
          </a:r>
        </a:p>
        <a:p>
          <a:pPr lvl="0" algn="ctr" defTabSz="488950">
            <a:lnSpc>
              <a:spcPct val="90000"/>
            </a:lnSpc>
            <a:spcBef>
              <a:spcPct val="0"/>
            </a:spcBef>
            <a:spcAft>
              <a:spcPct val="35000"/>
            </a:spcAft>
          </a:pPr>
          <a:r>
            <a:rPr lang="it-IT" sz="1100" kern="1200" dirty="0" smtClean="0"/>
            <a:t>SENSIBILE</a:t>
          </a:r>
          <a:endParaRPr lang="it-IT" sz="1100" kern="1200" dirty="0"/>
        </a:p>
      </dsp:txBody>
      <dsp:txXfrm>
        <a:off x="1702878" y="3089838"/>
        <a:ext cx="1675509" cy="862738"/>
      </dsp:txXfrm>
    </dsp:sp>
    <dsp:sp modelId="{90D22547-5C3A-40F8-906E-3E80B7F4B756}">
      <dsp:nvSpPr>
        <dsp:cNvPr id="0" name=""/>
        <dsp:cNvSpPr/>
      </dsp:nvSpPr>
      <dsp:spPr>
        <a:xfrm>
          <a:off x="2411805" y="551756"/>
          <a:ext cx="4467957" cy="4467957"/>
        </a:xfrm>
        <a:custGeom>
          <a:avLst/>
          <a:gdLst/>
          <a:ahLst/>
          <a:cxnLst/>
          <a:rect l="0" t="0" r="0" b="0"/>
          <a:pathLst>
            <a:path>
              <a:moveTo>
                <a:pt x="13967" y="2483403"/>
              </a:moveTo>
              <a:arcTo wR="2233978" hR="2233978" stAng="10415373" swAng="12221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5D2DE0-B903-421C-9E6F-3364165ED166}">
      <dsp:nvSpPr>
        <dsp:cNvPr id="0" name=""/>
        <dsp:cNvSpPr/>
      </dsp:nvSpPr>
      <dsp:spPr>
        <a:xfrm>
          <a:off x="1782937" y="1282955"/>
          <a:ext cx="1768853" cy="956082"/>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DATO PERSONALE: </a:t>
          </a:r>
        </a:p>
        <a:p>
          <a:pPr lvl="0" algn="ctr" defTabSz="488950">
            <a:lnSpc>
              <a:spcPct val="90000"/>
            </a:lnSpc>
            <a:spcBef>
              <a:spcPct val="0"/>
            </a:spcBef>
            <a:spcAft>
              <a:spcPct val="35000"/>
            </a:spcAft>
          </a:pPr>
          <a:r>
            <a:rPr lang="it-IT" sz="1100" kern="1200" dirty="0" smtClean="0"/>
            <a:t>Es.</a:t>
          </a:r>
        </a:p>
        <a:p>
          <a:pPr lvl="0" algn="ctr" defTabSz="488950">
            <a:lnSpc>
              <a:spcPct val="90000"/>
            </a:lnSpc>
            <a:spcBef>
              <a:spcPct val="0"/>
            </a:spcBef>
            <a:spcAft>
              <a:spcPct val="35000"/>
            </a:spcAft>
          </a:pPr>
          <a:r>
            <a:rPr lang="it-IT" sz="1100" kern="1200" dirty="0" smtClean="0"/>
            <a:t>GIUDIZIARIO</a:t>
          </a:r>
          <a:endParaRPr lang="it-IT" sz="1100" kern="1200" dirty="0"/>
        </a:p>
      </dsp:txBody>
      <dsp:txXfrm>
        <a:off x="1829609" y="1329627"/>
        <a:ext cx="1675509" cy="862738"/>
      </dsp:txXfrm>
    </dsp:sp>
    <dsp:sp modelId="{AE240331-F44F-48AE-B272-238740D51087}">
      <dsp:nvSpPr>
        <dsp:cNvPr id="0" name=""/>
        <dsp:cNvSpPr/>
      </dsp:nvSpPr>
      <dsp:spPr>
        <a:xfrm>
          <a:off x="2517701" y="455611"/>
          <a:ext cx="4467957" cy="4467957"/>
        </a:xfrm>
        <a:custGeom>
          <a:avLst/>
          <a:gdLst/>
          <a:ahLst/>
          <a:cxnLst/>
          <a:rect l="0" t="0" r="0" b="0"/>
          <a:pathLst>
            <a:path>
              <a:moveTo>
                <a:pt x="503484" y="821162"/>
              </a:moveTo>
              <a:arcTo wR="2233978" hR="2233978" stAng="13153740" swAng="120832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107BE-F358-4A29-BA36-F3619D4139D9}">
      <dsp:nvSpPr>
        <dsp:cNvPr id="0" name=""/>
        <dsp:cNvSpPr/>
      </dsp:nvSpPr>
      <dsp:spPr>
        <a:xfrm rot="334286">
          <a:off x="3208852" y="2279777"/>
          <a:ext cx="3479789" cy="3356525"/>
        </a:xfrm>
        <a:prstGeom prst="gear9">
          <a:avLst/>
        </a:prstGeom>
        <a:solidFill>
          <a:schemeClr val="accent1">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it-IT" sz="2000" b="1" kern="1200" dirty="0" smtClean="0"/>
            <a:t>Globalizzazione</a:t>
          </a:r>
          <a:r>
            <a:rPr lang="it-IT" sz="2000" kern="1200" dirty="0" smtClean="0"/>
            <a:t> delle relazioni interpersonali</a:t>
          </a:r>
          <a:endParaRPr lang="it-IT" sz="2000" kern="1200" dirty="0"/>
        </a:p>
      </dsp:txBody>
      <dsp:txXfrm>
        <a:off x="3902082" y="3066166"/>
        <a:ext cx="2099029" cy="1725323"/>
      </dsp:txXfrm>
    </dsp:sp>
    <dsp:sp modelId="{41107E60-1F5F-4D22-A783-23137D1E65EF}">
      <dsp:nvSpPr>
        <dsp:cNvPr id="0" name=""/>
        <dsp:cNvSpPr/>
      </dsp:nvSpPr>
      <dsp:spPr>
        <a:xfrm>
          <a:off x="622288" y="756258"/>
          <a:ext cx="3381595" cy="3534228"/>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t-IT" sz="1800" kern="1200" dirty="0" smtClean="0"/>
            <a:t>Incremento delle comunicazioni</a:t>
          </a:r>
          <a:endParaRPr lang="it-IT" sz="1800" kern="1200" dirty="0"/>
        </a:p>
      </dsp:txBody>
      <dsp:txXfrm>
        <a:off x="1473615" y="1635249"/>
        <a:ext cx="1678941" cy="1776246"/>
      </dsp:txXfrm>
    </dsp:sp>
    <dsp:sp modelId="{2C0947F8-5FFF-4852-8C54-1B30DBF39F38}">
      <dsp:nvSpPr>
        <dsp:cNvPr id="0" name=""/>
        <dsp:cNvSpPr/>
      </dsp:nvSpPr>
      <dsp:spPr>
        <a:xfrm rot="20302206">
          <a:off x="3428783" y="74850"/>
          <a:ext cx="2590645" cy="2510273"/>
        </a:xfrm>
        <a:prstGeom prst="gear6">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it-IT" sz="1800" kern="1200" dirty="0" smtClean="0"/>
            <a:t>Non basta più la legislazione nazionale</a:t>
          </a:r>
          <a:endParaRPr lang="it-IT" sz="1800" kern="1200" dirty="0"/>
        </a:p>
      </dsp:txBody>
      <dsp:txXfrm rot="900000">
        <a:off x="4001755" y="620659"/>
        <a:ext cx="1444702" cy="1418654"/>
      </dsp:txXfrm>
    </dsp:sp>
    <dsp:sp modelId="{BE781D70-EDC0-42B4-8235-179367845BEF}">
      <dsp:nvSpPr>
        <dsp:cNvPr id="0" name=""/>
        <dsp:cNvSpPr/>
      </dsp:nvSpPr>
      <dsp:spPr>
        <a:xfrm>
          <a:off x="8032745" y="2747436"/>
          <a:ext cx="190508" cy="3309936"/>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570528-0D84-4C58-8B71-83BB4C71B261}">
      <dsp:nvSpPr>
        <dsp:cNvPr id="0" name=""/>
        <dsp:cNvSpPr/>
      </dsp:nvSpPr>
      <dsp:spPr>
        <a:xfrm>
          <a:off x="2425714" y="2480739"/>
          <a:ext cx="3225782" cy="619241"/>
        </a:xfrm>
        <a:prstGeom prst="circularArrow">
          <a:avLst>
            <a:gd name="adj1" fmla="val 6452"/>
            <a:gd name="adj2" fmla="val 429999"/>
            <a:gd name="adj3" fmla="val 10489124"/>
            <a:gd name="adj4" fmla="val 14837806"/>
            <a:gd name="adj5" fmla="val 7527"/>
          </a:avLst>
        </a:prstGeom>
        <a:solidFill>
          <a:schemeClr val="accent1">
            <a:tint val="60000"/>
            <a:hueOff val="0"/>
            <a:satOff val="0"/>
            <a:lumOff val="0"/>
            <a:alpha val="0"/>
          </a:schemeClr>
        </a:solidFill>
        <a:ln>
          <a:noFill/>
        </a:ln>
        <a:effectLst/>
      </dsp:spPr>
      <dsp:style>
        <a:lnRef idx="0">
          <a:scrgbClr r="0" g="0" b="0"/>
        </a:lnRef>
        <a:fillRef idx="1">
          <a:scrgbClr r="0" g="0" b="0"/>
        </a:fillRef>
        <a:effectRef idx="0">
          <a:scrgbClr r="0" g="0" b="0"/>
        </a:effectRef>
        <a:fontRef idx="minor">
          <a:schemeClr val="lt1"/>
        </a:fontRef>
      </dsp:style>
    </dsp:sp>
    <dsp:sp modelId="{70ED7769-F83F-440F-99B2-4C20A65630F5}">
      <dsp:nvSpPr>
        <dsp:cNvPr id="0" name=""/>
        <dsp:cNvSpPr/>
      </dsp:nvSpPr>
      <dsp:spPr>
        <a:xfrm rot="1475185" flipH="1" flipV="1">
          <a:off x="166862" y="4861729"/>
          <a:ext cx="692142" cy="250875"/>
        </a:xfrm>
        <a:prstGeom prst="leftCircularArrow">
          <a:avLst>
            <a:gd name="adj1" fmla="val 5984"/>
            <a:gd name="adj2" fmla="val 394124"/>
            <a:gd name="adj3" fmla="val 13313824"/>
            <a:gd name="adj4" fmla="val 10508221"/>
            <a:gd name="adj5" fmla="val 6981"/>
          </a:avLst>
        </a:prstGeom>
        <a:solidFill>
          <a:schemeClr val="accent5">
            <a:alpha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2030BC-DAD5-4418-B488-31368682195D}">
      <dsp:nvSpPr>
        <dsp:cNvPr id="0" name=""/>
        <dsp:cNvSpPr/>
      </dsp:nvSpPr>
      <dsp:spPr>
        <a:xfrm rot="16200000">
          <a:off x="395287" y="-395287"/>
          <a:ext cx="1304925" cy="2095500"/>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t-IT" sz="1300" kern="1200" dirty="0" smtClean="0"/>
            <a:t>Disposizioni generali e principi</a:t>
          </a:r>
          <a:endParaRPr lang="it-IT" sz="1300" kern="1200" dirty="0"/>
        </a:p>
      </dsp:txBody>
      <dsp:txXfrm rot="5400000">
        <a:off x="0" y="0"/>
        <a:ext cx="2095500" cy="978693"/>
      </dsp:txXfrm>
    </dsp:sp>
    <dsp:sp modelId="{922F5F15-EA48-4B48-90AC-CD20C7ACA143}">
      <dsp:nvSpPr>
        <dsp:cNvPr id="0" name=""/>
        <dsp:cNvSpPr/>
      </dsp:nvSpPr>
      <dsp:spPr>
        <a:xfrm>
          <a:off x="2095500" y="0"/>
          <a:ext cx="2095500" cy="1304925"/>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t-IT" sz="1300" kern="1200" dirty="0" smtClean="0"/>
            <a:t>Requisiti di attuazione per enti, aziende e servizi</a:t>
          </a:r>
          <a:endParaRPr lang="it-IT" sz="1300" kern="1200" dirty="0"/>
        </a:p>
      </dsp:txBody>
      <dsp:txXfrm>
        <a:off x="2095500" y="0"/>
        <a:ext cx="2095500" cy="978693"/>
      </dsp:txXfrm>
    </dsp:sp>
    <dsp:sp modelId="{CF0B6EBB-C566-474C-81FC-4AB964ECB82A}">
      <dsp:nvSpPr>
        <dsp:cNvPr id="0" name=""/>
        <dsp:cNvSpPr/>
      </dsp:nvSpPr>
      <dsp:spPr>
        <a:xfrm rot="10800000">
          <a:off x="0" y="1304925"/>
          <a:ext cx="2095500" cy="1304925"/>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t-IT" sz="1300" kern="1200" dirty="0" smtClean="0"/>
            <a:t>Tematiche di </a:t>
          </a:r>
          <a:r>
            <a:rPr lang="it-IT" sz="1300" kern="1200" dirty="0" err="1" smtClean="0"/>
            <a:t>governance</a:t>
          </a:r>
          <a:endParaRPr lang="it-IT" sz="1300" kern="1200" dirty="0"/>
        </a:p>
      </dsp:txBody>
      <dsp:txXfrm rot="10800000">
        <a:off x="0" y="1631156"/>
        <a:ext cx="2095500" cy="978693"/>
      </dsp:txXfrm>
    </dsp:sp>
    <dsp:sp modelId="{362B16DF-56E7-478B-8B52-9E58B925441E}">
      <dsp:nvSpPr>
        <dsp:cNvPr id="0" name=""/>
        <dsp:cNvSpPr/>
      </dsp:nvSpPr>
      <dsp:spPr>
        <a:xfrm rot="5400000">
          <a:off x="2490787" y="909637"/>
          <a:ext cx="1304925" cy="2095500"/>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lvl="0" algn="ctr" defTabSz="577850">
            <a:lnSpc>
              <a:spcPct val="90000"/>
            </a:lnSpc>
            <a:spcBef>
              <a:spcPct val="0"/>
            </a:spcBef>
            <a:spcAft>
              <a:spcPct val="35000"/>
            </a:spcAft>
          </a:pPr>
          <a:r>
            <a:rPr lang="it-IT" sz="1300" kern="1200" dirty="0" smtClean="0"/>
            <a:t>Disposizioni finali</a:t>
          </a:r>
          <a:endParaRPr lang="it-IT" sz="1300" kern="1200" dirty="0"/>
        </a:p>
      </dsp:txBody>
      <dsp:txXfrm rot="-5400000">
        <a:off x="2095500" y="1631156"/>
        <a:ext cx="2095500" cy="978693"/>
      </dsp:txXfrm>
    </dsp:sp>
    <dsp:sp modelId="{A4796742-5506-42C7-BED3-9863B9FBE598}">
      <dsp:nvSpPr>
        <dsp:cNvPr id="0" name=""/>
        <dsp:cNvSpPr/>
      </dsp:nvSpPr>
      <dsp:spPr>
        <a:xfrm>
          <a:off x="1714500" y="1028698"/>
          <a:ext cx="761999" cy="552453"/>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it-IT" sz="1300" b="1" kern="1200" dirty="0" smtClean="0">
              <a:solidFill>
                <a:schemeClr val="bg1">
                  <a:lumMod val="95000"/>
                  <a:lumOff val="5000"/>
                </a:schemeClr>
              </a:solidFill>
            </a:rPr>
            <a:t>4 Sezioni</a:t>
          </a:r>
          <a:endParaRPr lang="it-IT" sz="1300" b="1" kern="1200" dirty="0">
            <a:solidFill>
              <a:schemeClr val="bg1">
                <a:lumMod val="95000"/>
                <a:lumOff val="5000"/>
              </a:schemeClr>
            </a:solidFill>
          </a:endParaRPr>
        </a:p>
      </dsp:txBody>
      <dsp:txXfrm>
        <a:off x="1741469" y="1055667"/>
        <a:ext cx="708061" cy="49851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8B480-7A81-4AAB-8774-7706EE16C224}">
      <dsp:nvSpPr>
        <dsp:cNvPr id="0" name=""/>
        <dsp:cNvSpPr/>
      </dsp:nvSpPr>
      <dsp:spPr>
        <a:xfrm>
          <a:off x="3166178" y="-71739"/>
          <a:ext cx="1768905" cy="116758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it-IT" sz="1100" kern="1200" dirty="0" smtClean="0"/>
            <a:t>PROTEZIONE DEI DATI</a:t>
          </a:r>
          <a:br>
            <a:rPr lang="it-IT" sz="1100" kern="1200" dirty="0" smtClean="0"/>
          </a:br>
          <a:r>
            <a:rPr lang="it-IT" sz="1100" kern="1200" dirty="0" smtClean="0"/>
            <a:t/>
          </a:r>
          <a:br>
            <a:rPr lang="it-IT" sz="1100" kern="1200" dirty="0" smtClean="0"/>
          </a:br>
          <a:r>
            <a:rPr lang="it-IT" sz="1100" kern="1200" dirty="0" smtClean="0"/>
            <a:t>con processi e tecnologie adeguate</a:t>
          </a:r>
          <a:endParaRPr lang="it-IT" sz="1100" b="1" kern="1200" dirty="0"/>
        </a:p>
      </dsp:txBody>
      <dsp:txXfrm>
        <a:off x="3223175" y="-14742"/>
        <a:ext cx="1654911" cy="1053591"/>
      </dsp:txXfrm>
    </dsp:sp>
    <dsp:sp modelId="{4A86C7E0-06FA-4D13-B916-6A40C776CD45}">
      <dsp:nvSpPr>
        <dsp:cNvPr id="0" name=""/>
        <dsp:cNvSpPr/>
      </dsp:nvSpPr>
      <dsp:spPr>
        <a:xfrm>
          <a:off x="1970292" y="512052"/>
          <a:ext cx="4160678" cy="4160678"/>
        </a:xfrm>
        <a:custGeom>
          <a:avLst/>
          <a:gdLst/>
          <a:ahLst/>
          <a:cxnLst/>
          <a:rect l="0" t="0" r="0" b="0"/>
          <a:pathLst>
            <a:path>
              <a:moveTo>
                <a:pt x="2971104" y="200353"/>
              </a:moveTo>
              <a:arcTo wR="2080339" hR="2080339" stAng="17721138" swAng="113587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CDB5BA0-95D6-4028-AEFF-F2D84EEE75AD}">
      <dsp:nvSpPr>
        <dsp:cNvPr id="0" name=""/>
        <dsp:cNvSpPr/>
      </dsp:nvSpPr>
      <dsp:spPr>
        <a:xfrm>
          <a:off x="5030347" y="1107971"/>
          <a:ext cx="1643821" cy="888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it-IT" sz="900" kern="1200" dirty="0" smtClean="0"/>
            <a:t>CONSENSO ATTIVO</a:t>
          </a:r>
          <a:br>
            <a:rPr lang="it-IT" sz="900" kern="1200" dirty="0" smtClean="0"/>
          </a:br>
          <a:r>
            <a:rPr lang="it-IT" sz="900" kern="1200" dirty="0" smtClean="0"/>
            <a:t/>
          </a:r>
          <a:br>
            <a:rPr lang="it-IT" sz="900" kern="1200" dirty="0" smtClean="0"/>
          </a:br>
          <a:r>
            <a:rPr lang="it-IT" sz="900" kern="1200" dirty="0" smtClean="0"/>
            <a:t>il consenso può essere revocato in qualsiasi momento</a:t>
          </a:r>
          <a:endParaRPr lang="it-IT" sz="900" kern="1200" dirty="0"/>
        </a:p>
      </dsp:txBody>
      <dsp:txXfrm>
        <a:off x="5073720" y="1151344"/>
        <a:ext cx="1557075" cy="801755"/>
      </dsp:txXfrm>
    </dsp:sp>
    <dsp:sp modelId="{2A0EBA5E-B615-4AF6-82A3-F55A12E2D1AE}">
      <dsp:nvSpPr>
        <dsp:cNvPr id="0" name=""/>
        <dsp:cNvSpPr/>
      </dsp:nvSpPr>
      <dsp:spPr>
        <a:xfrm>
          <a:off x="1883624" y="-37791"/>
          <a:ext cx="4160678" cy="4160678"/>
        </a:xfrm>
        <a:custGeom>
          <a:avLst/>
          <a:gdLst/>
          <a:ahLst/>
          <a:cxnLst/>
          <a:rect l="0" t="0" r="0" b="0"/>
          <a:pathLst>
            <a:path>
              <a:moveTo>
                <a:pt x="4160315" y="2041484"/>
              </a:moveTo>
              <a:arcTo wR="2080339" hR="2080339" stAng="21535789" swAng="117557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46CFA2C-7AF7-4952-B0C8-038B63513DCE}">
      <dsp:nvSpPr>
        <dsp:cNvPr id="0" name=""/>
        <dsp:cNvSpPr/>
      </dsp:nvSpPr>
      <dsp:spPr>
        <a:xfrm>
          <a:off x="5030342" y="2710277"/>
          <a:ext cx="1643821" cy="888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it-IT" sz="900" kern="1200" dirty="0" smtClean="0"/>
            <a:t>PORTABILIT</a:t>
          </a:r>
          <a:r>
            <a:rPr lang="it-IT" sz="900" kern="1200" dirty="0" smtClean="0">
              <a:latin typeface="Calibri"/>
            </a:rPr>
            <a:t>À</a:t>
          </a:r>
          <a:r>
            <a:rPr lang="it-IT" sz="900" kern="1200" dirty="0" smtClean="0"/>
            <a:t> DEI DATI </a:t>
          </a:r>
          <a:br>
            <a:rPr lang="it-IT" sz="900" kern="1200" dirty="0" smtClean="0"/>
          </a:br>
          <a:r>
            <a:rPr lang="it-IT" sz="900" kern="1200" dirty="0" smtClean="0"/>
            <a:t/>
          </a:r>
          <a:br>
            <a:rPr lang="it-IT" sz="900" kern="1200" dirty="0" smtClean="0"/>
          </a:br>
          <a:r>
            <a:rPr lang="it-IT" sz="900" kern="1200" dirty="0" smtClean="0"/>
            <a:t>il responsabile del trattamento non può impedirlo</a:t>
          </a:r>
          <a:endParaRPr lang="it-IT" sz="900" kern="1200" dirty="0"/>
        </a:p>
      </dsp:txBody>
      <dsp:txXfrm>
        <a:off x="5073715" y="2753650"/>
        <a:ext cx="1557075" cy="801755"/>
      </dsp:txXfrm>
    </dsp:sp>
    <dsp:sp modelId="{97C981EC-C80E-4580-95AF-440A91BD029E}">
      <dsp:nvSpPr>
        <dsp:cNvPr id="0" name=""/>
        <dsp:cNvSpPr/>
      </dsp:nvSpPr>
      <dsp:spPr>
        <a:xfrm>
          <a:off x="1598929" y="843854"/>
          <a:ext cx="4160678" cy="4160678"/>
        </a:xfrm>
        <a:custGeom>
          <a:avLst/>
          <a:gdLst/>
          <a:ahLst/>
          <a:cxnLst/>
          <a:rect l="0" t="0" r="0" b="0"/>
          <a:pathLst>
            <a:path>
              <a:moveTo>
                <a:pt x="4045329" y="2763438"/>
              </a:moveTo>
              <a:arcTo wR="2080339" hR="2080339" stAng="1150155" swAng="1470508"/>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A6CF464-C4CB-434C-B14D-30F8B15FB563}">
      <dsp:nvSpPr>
        <dsp:cNvPr id="0" name=""/>
        <dsp:cNvSpPr/>
      </dsp:nvSpPr>
      <dsp:spPr>
        <a:xfrm>
          <a:off x="3533788" y="4228428"/>
          <a:ext cx="1643821" cy="888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it-IT" sz="900" kern="1200" dirty="0" smtClean="0"/>
            <a:t>OBLIO</a:t>
          </a:r>
        </a:p>
        <a:p>
          <a:pPr lvl="0" algn="ctr" defTabSz="400050">
            <a:lnSpc>
              <a:spcPct val="90000"/>
            </a:lnSpc>
            <a:spcBef>
              <a:spcPct val="0"/>
            </a:spcBef>
            <a:spcAft>
              <a:spcPct val="35000"/>
            </a:spcAft>
          </a:pPr>
          <a:r>
            <a:rPr lang="it-IT" sz="900" kern="1200" dirty="0" smtClean="0"/>
            <a:t>I dati non si possono usare e diffondere in alcuni casi particolari</a:t>
          </a:r>
        </a:p>
      </dsp:txBody>
      <dsp:txXfrm>
        <a:off x="3577161" y="4271801"/>
        <a:ext cx="1557075" cy="801755"/>
      </dsp:txXfrm>
    </dsp:sp>
    <dsp:sp modelId="{E54AF634-8C82-4D53-8706-7CB623D2584E}">
      <dsp:nvSpPr>
        <dsp:cNvPr id="0" name=""/>
        <dsp:cNvSpPr/>
      </dsp:nvSpPr>
      <dsp:spPr>
        <a:xfrm>
          <a:off x="2087349" y="568665"/>
          <a:ext cx="4160678" cy="4160678"/>
        </a:xfrm>
        <a:custGeom>
          <a:avLst/>
          <a:gdLst/>
          <a:ahLst/>
          <a:cxnLst/>
          <a:rect l="0" t="0" r="0" b="0"/>
          <a:pathLst>
            <a:path>
              <a:moveTo>
                <a:pt x="1432517" y="4057240"/>
              </a:moveTo>
              <a:arcTo wR="2080339" hR="2080339" stAng="6488624" swAng="2422742"/>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5F4DB70-6777-4674-9CB2-11E3AFFF0D7A}">
      <dsp:nvSpPr>
        <dsp:cNvPr id="0" name=""/>
        <dsp:cNvSpPr/>
      </dsp:nvSpPr>
      <dsp:spPr>
        <a:xfrm>
          <a:off x="1337059" y="2834265"/>
          <a:ext cx="1643821" cy="888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it-IT" sz="900" kern="1200" dirty="0" smtClean="0"/>
            <a:t>INFORMAZIONE TRASPARENTE</a:t>
          </a:r>
        </a:p>
        <a:p>
          <a:pPr lvl="0" algn="ctr" defTabSz="400050">
            <a:lnSpc>
              <a:spcPct val="90000"/>
            </a:lnSpc>
            <a:spcBef>
              <a:spcPct val="0"/>
            </a:spcBef>
            <a:spcAft>
              <a:spcPct val="35000"/>
            </a:spcAft>
          </a:pPr>
          <a:r>
            <a:rPr lang="it-IT" sz="900" kern="1200" dirty="0" smtClean="0"/>
            <a:t>su raccolta, utilizzo e diffusione delle informazioni</a:t>
          </a:r>
          <a:endParaRPr lang="it-IT" sz="900" kern="1200" dirty="0"/>
        </a:p>
      </dsp:txBody>
      <dsp:txXfrm>
        <a:off x="1380432" y="2877638"/>
        <a:ext cx="1557075" cy="801755"/>
      </dsp:txXfrm>
    </dsp:sp>
    <dsp:sp modelId="{90D22547-5C3A-40F8-906E-3E80B7F4B756}">
      <dsp:nvSpPr>
        <dsp:cNvPr id="0" name=""/>
        <dsp:cNvSpPr/>
      </dsp:nvSpPr>
      <dsp:spPr>
        <a:xfrm>
          <a:off x="2039007" y="513295"/>
          <a:ext cx="4160678" cy="4160678"/>
        </a:xfrm>
        <a:custGeom>
          <a:avLst/>
          <a:gdLst/>
          <a:ahLst/>
          <a:cxnLst/>
          <a:rect l="0" t="0" r="0" b="0"/>
          <a:pathLst>
            <a:path>
              <a:moveTo>
                <a:pt x="13107" y="2313496"/>
              </a:moveTo>
              <a:arcTo wR="2080339" hR="2080339" stAng="10413898" swAng="1225159"/>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D5D2DE0-B903-421C-9E6F-3364165ED166}">
      <dsp:nvSpPr>
        <dsp:cNvPr id="0" name=""/>
        <dsp:cNvSpPr/>
      </dsp:nvSpPr>
      <dsp:spPr>
        <a:xfrm>
          <a:off x="1455074" y="1195110"/>
          <a:ext cx="1643821" cy="888501"/>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it-IT" sz="900" kern="1200" dirty="0" smtClean="0"/>
            <a:t>ESSERE INFORMATO IN CASO </a:t>
          </a:r>
          <a:r>
            <a:rPr lang="it-IT" sz="900" kern="1200" dirty="0" err="1" smtClean="0"/>
            <a:t>DI</a:t>
          </a:r>
          <a:r>
            <a:rPr lang="it-IT" sz="900" kern="1200" dirty="0" smtClean="0"/>
            <a:t> “DATA BREACH”</a:t>
          </a:r>
          <a:endParaRPr lang="it-IT" sz="900" kern="1200" dirty="0"/>
        </a:p>
      </dsp:txBody>
      <dsp:txXfrm>
        <a:off x="1498447" y="1238483"/>
        <a:ext cx="1557075" cy="801755"/>
      </dsp:txXfrm>
    </dsp:sp>
    <dsp:sp modelId="{AE240331-F44F-48AE-B272-238740D51087}">
      <dsp:nvSpPr>
        <dsp:cNvPr id="0" name=""/>
        <dsp:cNvSpPr/>
      </dsp:nvSpPr>
      <dsp:spPr>
        <a:xfrm>
          <a:off x="2137020" y="424312"/>
          <a:ext cx="4160678" cy="4160678"/>
        </a:xfrm>
        <a:custGeom>
          <a:avLst/>
          <a:gdLst/>
          <a:ahLst/>
          <a:cxnLst/>
          <a:rect l="0" t="0" r="0" b="0"/>
          <a:pathLst>
            <a:path>
              <a:moveTo>
                <a:pt x="468589" y="765015"/>
              </a:moveTo>
              <a:arcTo wR="2080339" hR="2080339" stAng="13153041" swAng="1213595"/>
            </a:path>
          </a:pathLst>
        </a:custGeom>
        <a:noFill/>
        <a:ln w="9525" cap="rnd"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28/09/2018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lvl="0" indent="-228600" algn="l" eaLnBrk="0" hangingPunct="0">
              <a:spcBef>
                <a:spcPct val="30000"/>
              </a:spcBef>
              <a:buFont typeface="+mj-lt"/>
              <a:buAutoNum type="arabicPeriod"/>
              <a:defRPr/>
            </a:pPr>
            <a:r>
              <a:rPr lang="it-IT" sz="1200" dirty="0" smtClean="0"/>
              <a:t>È importante ricordare che il GDPR prevede anche che vi siano soggetti e figure professionali con un ruolo ben specifico nel processo di trattamento dei dati personali. </a:t>
            </a:r>
          </a:p>
          <a:p>
            <a:pPr marL="228600" lvl="0" indent="-228600" algn="l" eaLnBrk="0" hangingPunct="0">
              <a:spcBef>
                <a:spcPct val="30000"/>
              </a:spcBef>
              <a:buFont typeface="+mj-lt"/>
              <a:buAutoNum type="arabicPeriod"/>
              <a:defRPr/>
            </a:pPr>
            <a:r>
              <a:rPr lang="it-IT" sz="1200" dirty="0" smtClean="0"/>
              <a:t>Il Destinatario</a:t>
            </a:r>
            <a:r>
              <a:rPr lang="it-IT" sz="1200" baseline="0" dirty="0" smtClean="0"/>
              <a:t> è</a:t>
            </a:r>
            <a:endParaRPr lang="it-IT" sz="1200" dirty="0" smtClean="0"/>
          </a:p>
          <a:p>
            <a:pPr marL="228600" lvl="0" indent="-228600" algn="l" eaLnBrk="0" hangingPunct="0">
              <a:spcBef>
                <a:spcPct val="30000"/>
              </a:spcBef>
              <a:buFont typeface="+mj-lt"/>
              <a:buAutoNum type="arabicPeriod"/>
              <a:defRPr/>
            </a:pPr>
            <a:r>
              <a:rPr lang="it-IT" sz="1200" dirty="0" smtClean="0"/>
              <a:t>la persona fisica o giuridica, l'autorità pubblica, o altro organismo che riceve comunicazione dei dati personali.</a:t>
            </a:r>
          </a:p>
          <a:p>
            <a:pPr marL="228600" lvl="0" indent="-228600" algn="l" eaLnBrk="0" hangingPunct="0">
              <a:spcBef>
                <a:spcPct val="30000"/>
              </a:spcBef>
              <a:buFont typeface="+mj-lt"/>
              <a:buAutoNum type="arabicPeriod"/>
              <a:defRPr/>
            </a:pPr>
            <a:r>
              <a:rPr lang="it-IT" sz="1200" dirty="0" smtClean="0"/>
              <a:t>Il Titolare del trattamento è </a:t>
            </a:r>
            <a:r>
              <a:rPr lang="it-IT" sz="1200" baseline="0" dirty="0" smtClean="0"/>
              <a:t> </a:t>
            </a:r>
          </a:p>
          <a:p>
            <a:pPr marL="228600" lvl="0" indent="-228600" algn="l" eaLnBrk="0" hangingPunct="0">
              <a:spcBef>
                <a:spcPct val="30000"/>
              </a:spcBef>
              <a:buFont typeface="+mj-lt"/>
              <a:buAutoNum type="arabicPeriod"/>
              <a:defRPr/>
            </a:pPr>
            <a:r>
              <a:rPr lang="it-IT" sz="1200" dirty="0" smtClean="0"/>
              <a:t>la persona fisica o giuridica, l’autorità pubblica, o altro organismo, che decide in completa autonomia in merito alla modalità di trattamento dei dati personali conferiti da</a:t>
            </a:r>
            <a:r>
              <a:rPr lang="it-IT" sz="1200" baseline="0" dirty="0" smtClean="0"/>
              <a:t> terzi</a:t>
            </a:r>
            <a:r>
              <a:rPr lang="it-IT" sz="1200" dirty="0" smtClean="0"/>
              <a:t>. È sua la responsabilità del trattamento.</a:t>
            </a:r>
          </a:p>
          <a:p>
            <a:pPr marL="228600" lvl="0" indent="-228600" algn="l" eaLnBrk="0" hangingPunct="0">
              <a:spcBef>
                <a:spcPct val="30000"/>
              </a:spcBef>
              <a:buFont typeface="+mj-lt"/>
              <a:buAutoNum type="arabicPeriod"/>
              <a:defRPr/>
            </a:pPr>
            <a:r>
              <a:rPr lang="it-IT" sz="1200" dirty="0" smtClean="0"/>
              <a:t>Il Responsabile del trattamento (Data Processor)</a:t>
            </a:r>
            <a:r>
              <a:rPr lang="it-IT" sz="1200" baseline="0" dirty="0" smtClean="0"/>
              <a:t> è</a:t>
            </a:r>
            <a:r>
              <a:rPr lang="it-IT" sz="1200" dirty="0" smtClean="0"/>
              <a:t> </a:t>
            </a:r>
          </a:p>
          <a:p>
            <a:pPr marL="228600" lvl="0" indent="-228600" algn="l" eaLnBrk="0" hangingPunct="0">
              <a:spcBef>
                <a:spcPct val="30000"/>
              </a:spcBef>
              <a:buFont typeface="+mj-lt"/>
              <a:buAutoNum type="arabicPeriod"/>
              <a:defRPr/>
            </a:pPr>
            <a:r>
              <a:rPr lang="it-IT" sz="1200" dirty="0" smtClean="0"/>
              <a:t>la persona fisica o giuridica, l’autorità pubblica, o altro organismo incaricato dal titolare al trattamento dei dati personali (salvo casi specifici previsti dalla normativa).</a:t>
            </a:r>
          </a:p>
          <a:p>
            <a:pPr marL="228600" lvl="0" indent="-228600" algn="l" eaLnBrk="0" hangingPunct="0">
              <a:spcBef>
                <a:spcPct val="30000"/>
              </a:spcBef>
              <a:buFont typeface="+mj-lt"/>
              <a:buAutoNum type="arabicPeriod"/>
              <a:defRPr/>
            </a:pPr>
            <a:r>
              <a:rPr lang="it-IT" sz="1200" dirty="0" smtClean="0"/>
              <a:t>L'Incaricato al trattamento (Data </a:t>
            </a:r>
            <a:r>
              <a:rPr lang="it-IT" sz="1200" dirty="0" err="1" smtClean="0"/>
              <a:t>Handler</a:t>
            </a:r>
            <a:r>
              <a:rPr lang="it-IT" sz="1200" dirty="0" smtClean="0"/>
              <a:t>)</a:t>
            </a:r>
            <a:r>
              <a:rPr lang="it-IT" sz="1200" baseline="0" dirty="0" smtClean="0"/>
              <a:t> è</a:t>
            </a:r>
            <a:endParaRPr lang="it-IT" sz="1200" dirty="0" smtClean="0"/>
          </a:p>
          <a:p>
            <a:pPr marL="228600" lvl="0" indent="-228600" algn="l" eaLnBrk="0" hangingPunct="0">
              <a:spcBef>
                <a:spcPct val="30000"/>
              </a:spcBef>
              <a:buFont typeface="+mj-lt"/>
              <a:buAutoNum type="arabicPeriod"/>
              <a:defRPr/>
            </a:pPr>
            <a:r>
              <a:rPr lang="it-IT" sz="1200" dirty="0" smtClean="0"/>
              <a:t>la persona fisica autorizzata al trattamento dei dati personali, previo incarico diretto da parte del titolare o del responsabile. Il GDPR non lo nomina direttamente, ma fa riferimento a un ruolo riconducibile, in Italia, alla figura di Incaricato del trattamento, come previsto nel Codice sulla Privacy.</a:t>
            </a:r>
          </a:p>
          <a:p>
            <a:pPr marL="228600" lvl="0" indent="-228600" algn="l" eaLnBrk="0" hangingPunct="0">
              <a:spcBef>
                <a:spcPct val="30000"/>
              </a:spcBef>
              <a:buFont typeface="+mj-lt"/>
              <a:buAutoNum type="arabicPeriod"/>
              <a:defRPr/>
            </a:pPr>
            <a:r>
              <a:rPr lang="it-IT" sz="1200" dirty="0" smtClean="0"/>
              <a:t>Infine, va ricordato il Data </a:t>
            </a:r>
            <a:r>
              <a:rPr lang="it-IT" sz="1200" dirty="0" err="1" smtClean="0"/>
              <a:t>Protection</a:t>
            </a:r>
            <a:r>
              <a:rPr lang="it-IT" sz="1200" dirty="0" smtClean="0"/>
              <a:t> </a:t>
            </a:r>
            <a:r>
              <a:rPr lang="it-IT" sz="1200" dirty="0" err="1" smtClean="0"/>
              <a:t>Officer</a:t>
            </a:r>
            <a:r>
              <a:rPr lang="it-IT" sz="1200" dirty="0" smtClean="0"/>
              <a:t> (DPO), </a:t>
            </a:r>
          </a:p>
          <a:p>
            <a:pPr marL="228600" lvl="0" indent="-228600" algn="l" eaLnBrk="0" hangingPunct="0">
              <a:spcBef>
                <a:spcPct val="30000"/>
              </a:spcBef>
              <a:buFont typeface="+mj-lt"/>
              <a:buAutoNum type="arabicPeriod"/>
              <a:defRPr/>
            </a:pPr>
            <a:r>
              <a:rPr lang="it-IT" sz="1200" dirty="0" smtClean="0"/>
              <a:t>un professionista con competenze giuridiche, informatiche, di </a:t>
            </a:r>
            <a:r>
              <a:rPr lang="it-IT" sz="1200" dirty="0" err="1" smtClean="0"/>
              <a:t>risk</a:t>
            </a:r>
            <a:r>
              <a:rPr lang="it-IT" sz="1200" dirty="0" smtClean="0"/>
              <a:t> management e di analisi dei processi,</a:t>
            </a:r>
            <a:r>
              <a:rPr lang="it-IT" sz="1200" baseline="0" dirty="0" smtClean="0"/>
              <a:t> c</a:t>
            </a:r>
            <a:r>
              <a:rPr lang="it-IT" sz="1200" dirty="0" smtClean="0"/>
              <a:t>on la responsabilità di osservare, valutare e organizzare la gestione e la protezione dei dati personali.</a:t>
            </a:r>
          </a:p>
          <a:p>
            <a:pPr marL="228600" marR="0" lvl="0" indent="-228600" algn="l" defTabSz="914400" rtl="0" eaLnBrk="0" fontAlgn="auto" latinLnBrk="0" hangingPunct="0">
              <a:lnSpc>
                <a:spcPct val="100000"/>
              </a:lnSpc>
              <a:spcBef>
                <a:spcPct val="30000"/>
              </a:spcBef>
              <a:spcAft>
                <a:spcPts val="0"/>
              </a:spcAft>
              <a:buClrTx/>
              <a:buSzTx/>
              <a:buFont typeface="+mj-lt"/>
              <a:buAutoNum type="arabicPeriod"/>
              <a:tabLst/>
              <a:defRPr/>
            </a:pPr>
            <a:r>
              <a:rPr lang="it-IT" baseline="0" dirty="0" smtClean="0"/>
              <a:t>Fai clic sull’</a:t>
            </a:r>
            <a:r>
              <a:rPr lang="it-IT" baseline="0" dirty="0" err="1" smtClean="0"/>
              <a:t>infopoint</a:t>
            </a:r>
            <a:r>
              <a:rPr lang="it-IT" baseline="0" dirty="0" smtClean="0"/>
              <a:t> per conoscere nel dettaglio le attività del DPO.</a:t>
            </a:r>
          </a:p>
          <a:p>
            <a:pPr lvl="0" algn="l" eaLnBrk="0" hangingPunct="0">
              <a:spcBef>
                <a:spcPct val="30000"/>
              </a:spcBef>
              <a:defRPr/>
            </a:pPr>
            <a:endParaRPr lang="it-IT" sz="1200" dirty="0" smtClean="0"/>
          </a:p>
          <a:p>
            <a:pPr lvl="0" algn="l" eaLnBrk="0" hangingPunct="0">
              <a:spcBef>
                <a:spcPct val="30000"/>
              </a:spcBef>
              <a:defRPr/>
            </a:pPr>
            <a:r>
              <a:rPr lang="it-IT" sz="1200" dirty="0" smtClean="0"/>
              <a:t>POP UP</a:t>
            </a:r>
          </a:p>
          <a:p>
            <a:pPr lvl="0" algn="l" eaLnBrk="0" hangingPunct="0">
              <a:spcBef>
                <a:spcPct val="30000"/>
              </a:spcBef>
              <a:defRPr/>
            </a:pPr>
            <a:r>
              <a:rPr lang="it-IT" sz="1200" b="1" dirty="0" smtClean="0"/>
              <a:t>Collaborazione tra DPO e amministratore di sistema</a:t>
            </a:r>
            <a:endParaRPr lang="it-IT" sz="1200" dirty="0" smtClean="0"/>
          </a:p>
          <a:p>
            <a:pPr lvl="0" algn="l" eaLnBrk="0" hangingPunct="0">
              <a:spcBef>
                <a:spcPct val="30000"/>
              </a:spcBef>
              <a:defRPr/>
            </a:pPr>
            <a:r>
              <a:rPr lang="it-IT" sz="1200" dirty="0" smtClean="0"/>
              <a:t>Tra le principali mansioni del DPO troviamo le seguenti attività:</a:t>
            </a:r>
          </a:p>
          <a:p>
            <a:pPr marL="171450" lvl="0" indent="-171450" algn="l" eaLnBrk="0" hangingPunct="0">
              <a:spcBef>
                <a:spcPct val="30000"/>
              </a:spcBef>
              <a:buFont typeface="Arial" panose="020B0604020202020204" pitchFamily="34" charset="0"/>
              <a:buChar char="•"/>
              <a:defRPr/>
            </a:pPr>
            <a:r>
              <a:rPr lang="it-IT" dirty="0" smtClean="0"/>
              <a:t>analizzare i meccanismi di raccolta e conservazione dei dati sensibili degli utenti;</a:t>
            </a:r>
          </a:p>
          <a:p>
            <a:pPr marL="171450" lvl="0" indent="-171450" algn="l" eaLnBrk="0" hangingPunct="0">
              <a:spcBef>
                <a:spcPct val="30000"/>
              </a:spcBef>
              <a:buFont typeface="Arial" panose="020B0604020202020204" pitchFamily="34" charset="0"/>
              <a:buChar char="•"/>
              <a:defRPr/>
            </a:pPr>
            <a:r>
              <a:rPr lang="it-IT" dirty="0" smtClean="0"/>
              <a:t>valutare e disporre eventuali adeguamenti tecnologici da apportare alle procedure in atto;</a:t>
            </a:r>
          </a:p>
          <a:p>
            <a:pPr marL="171450" lvl="0" indent="-171450" algn="l" eaLnBrk="0" hangingPunct="0">
              <a:spcBef>
                <a:spcPct val="30000"/>
              </a:spcBef>
              <a:buFont typeface="Arial" panose="020B0604020202020204" pitchFamily="34" charset="0"/>
              <a:buChar char="•"/>
              <a:defRPr/>
            </a:pPr>
            <a:r>
              <a:rPr lang="it-IT" dirty="0" smtClean="0"/>
              <a:t>stilare un piano di aggiornamento e manutenzione dei sistemi, per restare sempre al passo con l’evolversi dei pericoli e delle normative in materia;</a:t>
            </a:r>
          </a:p>
          <a:p>
            <a:pPr marL="171450" lvl="0" indent="-171450" algn="l" eaLnBrk="0" hangingPunct="0">
              <a:spcBef>
                <a:spcPct val="30000"/>
              </a:spcBef>
              <a:buFont typeface="Arial" panose="020B0604020202020204" pitchFamily="34" charset="0"/>
              <a:buChar char="•"/>
              <a:defRPr/>
            </a:pPr>
            <a:r>
              <a:rPr lang="it-IT" dirty="0" smtClean="0"/>
              <a:t>essere il punto di contatto per l’autorità di controllo per tutte le tematiche inerenti alla protezione dei dati</a:t>
            </a:r>
            <a:r>
              <a:rPr lang="it-IT" sz="1200" dirty="0" smtClean="0"/>
              <a:t>.</a:t>
            </a:r>
          </a:p>
          <a:p>
            <a:pPr lvl="0" algn="l" eaLnBrk="0" hangingPunct="0">
              <a:spcBef>
                <a:spcPct val="30000"/>
              </a:spcBef>
              <a:defRPr/>
            </a:pPr>
            <a:r>
              <a:rPr lang="it-IT" sz="1200" dirty="0" smtClean="0"/>
              <a:t>Il Data </a:t>
            </a:r>
            <a:r>
              <a:rPr lang="it-IT" sz="1200" dirty="0" err="1" smtClean="0"/>
              <a:t>Protection</a:t>
            </a:r>
            <a:r>
              <a:rPr lang="it-IT" sz="1200" dirty="0" smtClean="0"/>
              <a:t> Office è affiancato dalla figura dell'Amministratore di sistema (non specificatamente richiamato nel GDPR), il quale si occupa di ogni tipo di rete informatica, comprese le reti intranet a cui non si accede via web, e dell'implementazione di sistemi di sicurezza del </a:t>
            </a:r>
            <a:r>
              <a:rPr lang="it-IT" sz="1200" dirty="0" err="1" smtClean="0"/>
              <a:t>networking</a:t>
            </a:r>
            <a:r>
              <a:rPr lang="it-IT" sz="1200" dirty="0" smtClean="0"/>
              <a:t>. Definisce per esempio le procedure di autenticazione alla rete e di autorizzazione all’accesso ai dati da parte degli utenti, curando i vari interventi di conservazione dei dati attraverso debite soluzioni di “backup” e progettando le attività di supporto al ripristino in situazioni di emergenza (il c.d. “</a:t>
            </a:r>
            <a:r>
              <a:rPr lang="it-IT" sz="1200" dirty="0" err="1" smtClean="0"/>
              <a:t>disaster</a:t>
            </a:r>
            <a:r>
              <a:rPr lang="it-IT" sz="1200" dirty="0" smtClean="0"/>
              <a:t> </a:t>
            </a:r>
            <a:r>
              <a:rPr lang="it-IT" sz="1200" dirty="0" err="1" smtClean="0"/>
              <a:t>recovery</a:t>
            </a:r>
            <a:r>
              <a:rPr lang="it-IT" sz="1200" dirty="0" smtClean="0"/>
              <a:t>”).</a:t>
            </a:r>
          </a:p>
          <a:p>
            <a:pPr lvl="0" algn="l" eaLnBrk="0" hangingPunct="0">
              <a:spcBef>
                <a:spcPct val="30000"/>
              </a:spcBef>
              <a:defRPr/>
            </a:pPr>
            <a:endParaRPr lang="it-IT" sz="1200" dirty="0" smtClean="0"/>
          </a:p>
          <a:p>
            <a:pPr lvl="0" algn="l" eaLnBrk="0" hangingPunct="0">
              <a:spcBef>
                <a:spcPct val="30000"/>
              </a:spcBef>
              <a:defRPr/>
            </a:pPr>
            <a:endParaRPr lang="it-IT" sz="1200" dirty="0" smtClean="0"/>
          </a:p>
          <a:p>
            <a:pPr lvl="0" algn="l" eaLnBrk="0" hangingPunct="0">
              <a:spcBef>
                <a:spcPct val="30000"/>
              </a:spcBef>
              <a:defRPr/>
            </a:pPr>
            <a:endParaRPr lang="it-IT" sz="1200" dirty="0" smtClean="0"/>
          </a:p>
          <a:p>
            <a:pPr lvl="0" algn="l" eaLnBrk="0" hangingPunct="0">
              <a:spcBef>
                <a:spcPct val="30000"/>
              </a:spcBef>
              <a:defRPr/>
            </a:pPr>
            <a:endParaRPr lang="it-IT" sz="1200" dirty="0" smtClean="0"/>
          </a:p>
          <a:p>
            <a:pPr lvl="0" algn="l" eaLnBrk="0" hangingPunct="0">
              <a:spcBef>
                <a:spcPct val="30000"/>
              </a:spcBef>
              <a:defRPr/>
            </a:pPr>
            <a:endParaRPr lang="it-IT" sz="1200" dirty="0" smtClean="0"/>
          </a:p>
          <a:p>
            <a:pPr lvl="0" algn="l" eaLnBrk="0" hangingPunct="0">
              <a:spcBef>
                <a:spcPct val="30000"/>
              </a:spcBef>
              <a:defRPr/>
            </a:pPr>
            <a:endParaRPr lang="it-IT" sz="1200" dirty="0" smtClean="0"/>
          </a:p>
          <a:p>
            <a:endParaRPr lang="it-IT" sz="1200" dirty="0" smtClean="0"/>
          </a:p>
          <a:p>
            <a:endParaRPr lang="it-IT" sz="1200" dirty="0" smtClean="0"/>
          </a:p>
          <a:p>
            <a:endParaRPr lang="it-IT"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spc="-4" baseline="0" dirty="0" smtClean="0">
              <a:solidFill>
                <a:schemeClr val="dk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1335240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None/>
            </a:pPr>
            <a:r>
              <a:rPr lang="it-IT" sz="1200" kern="1200" dirty="0" smtClean="0">
                <a:solidFill>
                  <a:schemeClr val="tx1"/>
                </a:solidFill>
                <a:latin typeface="+mn-lt"/>
                <a:ea typeface="+mn-ea"/>
                <a:cs typeface="+mn-cs"/>
              </a:rPr>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Il nuovo regolamento europeo sui dati personali esplicita inoltre quali sono i diritti del soggetto che conferisce i propri dati. Vediamoli nel dettaglio.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Diritto alla protezione dei dati, che richiede la messa a punto di processi e tecnologie adeguate.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Diritto al consenso attivo, cioè a revocare in qualsiasi momento il consenso dato.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Diritto alla portabilità dei dati, senza che il responsabile del trattamento possa impedirlo.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Diritto all'oblio, ossia all'uso e alla diffusione di dati in alcuni casi particolari (i dati non sono più necessari per lo scopo originario; l’interessato revoca il consenso al trattamento dei dati, o si oppone al trattamento; i dati sono trattati illegittimamente, oppure devono essere cancellati per legge).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Diritto a ricevere un’informazione trasparente, ossia chiara, semplice e comprensibile, in merito alle procedure di raccolta, utilizzo e diffusione delle informazioni.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Per finire, diritto all'informazione in caso di violazioni dei dati.</a:t>
            </a: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4134169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b="0" dirty="0" smtClean="0">
                <a:latin typeface="Garamond"/>
                <a:cs typeface="Garamond"/>
              </a:rPr>
              <a:t>AUDIO</a:t>
            </a:r>
            <a:endParaRPr lang="it-IT" sz="1200" dirty="0" smtClean="0"/>
          </a:p>
          <a:p>
            <a:pPr marL="228600" indent="-228600" fontAlgn="base">
              <a:lnSpc>
                <a:spcPct val="150000"/>
              </a:lnSpc>
              <a:buFont typeface="+mj-lt"/>
              <a:buAutoNum type="arabicPeriod"/>
            </a:pPr>
            <a:r>
              <a:rPr lang="it-IT" sz="1200" dirty="0" smtClean="0"/>
              <a:t>All'articolo 4 del GDPR si trovano inoltre le definizioni dei termini più importanti relativi al tema privacy e tutela dei dati. Vediamone una sintesi.</a:t>
            </a:r>
          </a:p>
          <a:p>
            <a:pPr marL="228600" indent="-228600" fontAlgn="base">
              <a:lnSpc>
                <a:spcPct val="150000"/>
              </a:lnSpc>
              <a:buFont typeface="+mj-lt"/>
              <a:buAutoNum type="arabicPeriod"/>
            </a:pPr>
            <a:r>
              <a:rPr lang="it-IT" sz="1200" dirty="0" smtClean="0"/>
              <a:t>Trattamento: una o più operazioni, compiute anche con ausilio di processi automatizzati e applicate a dati personali, per esempio, raccolta, registrazione, strutturazione, estrazione, trasmissione, distruzione ... ;</a:t>
            </a:r>
          </a:p>
          <a:p>
            <a:pPr marL="228600" indent="-228600" fontAlgn="base">
              <a:lnSpc>
                <a:spcPct val="150000"/>
              </a:lnSpc>
              <a:buFont typeface="+mj-lt"/>
              <a:buAutoNum type="arabicPeriod"/>
            </a:pPr>
            <a:r>
              <a:rPr lang="it-IT" sz="1200" dirty="0" smtClean="0"/>
              <a:t>Archivio: qualsiasi insieme strutturato di dati personali accessibili secondo criteri determinati;</a:t>
            </a:r>
          </a:p>
          <a:p>
            <a:pPr marL="228600" indent="-228600" fontAlgn="base">
              <a:lnSpc>
                <a:spcPct val="150000"/>
              </a:lnSpc>
              <a:buFont typeface="+mj-lt"/>
              <a:buAutoNum type="arabicPeriod"/>
            </a:pPr>
            <a:r>
              <a:rPr lang="it-IT" sz="1200" dirty="0" err="1" smtClean="0"/>
              <a:t>Profilazione</a:t>
            </a:r>
            <a:r>
              <a:rPr lang="it-IT" sz="1200" dirty="0" smtClean="0"/>
              <a:t>: qualsiasi forma di trattamento automatizzato di dati personali finalizzato a valutare determinati aspetti personali di una persona, come il rendimento professionale, la situazione economica, la salute, le preferenze</a:t>
            </a:r>
            <a:r>
              <a:rPr lang="it-IT" sz="1200" baseline="0" dirty="0" smtClean="0"/>
              <a:t> personali</a:t>
            </a:r>
            <a:r>
              <a:rPr lang="it-IT" sz="1200" dirty="0" smtClean="0"/>
              <a:t>...;</a:t>
            </a:r>
          </a:p>
          <a:p>
            <a:pPr marL="228600" indent="-228600" fontAlgn="base">
              <a:lnSpc>
                <a:spcPct val="150000"/>
              </a:lnSpc>
              <a:buFont typeface="+mj-lt"/>
              <a:buAutoNum type="arabicPeriod"/>
            </a:pPr>
            <a:r>
              <a:rPr lang="it-IT" sz="1200" dirty="0" err="1" smtClean="0"/>
              <a:t>Pseudonimizzazione</a:t>
            </a:r>
            <a:r>
              <a:rPr lang="it-IT" sz="1200" dirty="0" smtClean="0"/>
              <a:t>: trattamento dei dati tale che essi non possano più essere attribuiti a un interessato specifico senza informazioni aggiuntive, facendo in modo che queste ultime non siano riconducibili a una specifica persona fisica; </a:t>
            </a:r>
          </a:p>
          <a:p>
            <a:pPr marL="228600" indent="-228600" fontAlgn="base">
              <a:lnSpc>
                <a:spcPct val="150000"/>
              </a:lnSpc>
              <a:buFont typeface="+mj-lt"/>
              <a:buAutoNum type="arabicPeriod"/>
            </a:pPr>
            <a:r>
              <a:rPr lang="it-IT" sz="1200" dirty="0" smtClean="0"/>
              <a:t>Violazione dei dati personali: violazione di sicurezza che comporta la perdita, la modifica, la divulgazione non autorizzata o l'accesso ai dati personali;</a:t>
            </a:r>
          </a:p>
          <a:p>
            <a:pPr marL="228600" indent="-228600" fontAlgn="base">
              <a:lnSpc>
                <a:spcPct val="150000"/>
              </a:lnSpc>
              <a:buFont typeface="+mj-lt"/>
              <a:buAutoNum type="arabicPeriod"/>
            </a:pPr>
            <a:r>
              <a:rPr lang="it-IT" sz="1200" dirty="0" smtClean="0"/>
              <a:t>Terzo: persona fisica o giuridica, o qualsiasi altro organismo che non sia l'interessato, il titolare del trattamento, il responsabile del trattamento e </a:t>
            </a:r>
            <a:r>
              <a:rPr lang="it-IT" sz="1200" baseline="0" dirty="0" smtClean="0"/>
              <a:t> </a:t>
            </a:r>
            <a:r>
              <a:rPr lang="it-IT" sz="1200" dirty="0" smtClean="0"/>
              <a:t>le persone autorizzate al trattamento sotto diretto controllo del Titolare o del Responsabile; </a:t>
            </a:r>
          </a:p>
          <a:p>
            <a:pPr marL="228600" indent="-228600" fontAlgn="base">
              <a:lnSpc>
                <a:spcPct val="150000"/>
              </a:lnSpc>
              <a:buFont typeface="+mj-lt"/>
              <a:buAutoNum type="arabicPeriod"/>
            </a:pPr>
            <a:r>
              <a:rPr lang="it-IT" sz="1200" dirty="0" smtClean="0"/>
              <a:t>Consenso dell'interessato: qualsiasi manifestazione di volontà libera e inequivocabile con la quale l'interessato dichiara il proprio assenso al </a:t>
            </a:r>
            <a:r>
              <a:rPr lang="it-IT" sz="1200" baseline="0" dirty="0" smtClean="0"/>
              <a:t> </a:t>
            </a:r>
            <a:r>
              <a:rPr lang="it-IT" sz="1200" dirty="0" smtClean="0"/>
              <a:t>trattamento dei propri dati personali.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3239338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20000"/>
              </a:lnSpc>
              <a:buFont typeface="+mj-lt"/>
              <a:buNone/>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È anche importante ricordare alcuni ulteriori principi generali stabiliti dal GDPR.</a:t>
            </a:r>
          </a:p>
          <a:p>
            <a:pPr marL="228600" indent="-228600" algn="just">
              <a:lnSpc>
                <a:spcPct val="120000"/>
              </a:lnSpc>
              <a:buFont typeface="+mj-lt"/>
              <a:buAutoNum type="arabicPeriod"/>
              <a:defRPr/>
            </a:pPr>
            <a:r>
              <a:rPr lang="it-IT" sz="1200" dirty="0" smtClean="0">
                <a:cs typeface="Arial" charset="0"/>
              </a:rPr>
              <a:t>In primo luogo, il principio di responsabilità, ossia la capacità del responsabile di dimostrare di aver adottato misure di sicurezza adeguate ed efficaci a protezione dei dati in suo possesso.</a:t>
            </a:r>
          </a:p>
          <a:p>
            <a:pPr marL="228600" indent="-228600" algn="just">
              <a:lnSpc>
                <a:spcPct val="120000"/>
              </a:lnSpc>
              <a:buFont typeface="+mj-lt"/>
              <a:buAutoNum type="arabicPeriod"/>
              <a:defRPr/>
            </a:pPr>
            <a:r>
              <a:rPr lang="it-IT" sz="1200" dirty="0" smtClean="0">
                <a:cs typeface="Arial" charset="0"/>
              </a:rPr>
              <a:t>Viene poi richiesta la tracciabilità di tutte le operazioni di trattamento, e che sia comprovata la conformità di ciascuna alle disposizioni del Regolamento.</a:t>
            </a:r>
          </a:p>
          <a:p>
            <a:pPr marL="228600" indent="-228600" algn="just">
              <a:lnSpc>
                <a:spcPct val="120000"/>
              </a:lnSpc>
              <a:buFont typeface="+mj-lt"/>
              <a:buAutoNum type="arabicPeriod"/>
              <a:defRPr/>
            </a:pPr>
            <a:r>
              <a:rPr lang="it-IT" sz="1200" dirty="0" smtClean="0">
                <a:cs typeface="Arial" charset="0"/>
              </a:rPr>
              <a:t>Secondo il principio di minimizzazione dei dati, inoltre, va raccolta solo la quantità di dati strettamente necessari per raggiungere lo scopo,</a:t>
            </a:r>
          </a:p>
          <a:p>
            <a:pPr marL="228600" indent="-228600" algn="just">
              <a:lnSpc>
                <a:spcPct val="120000"/>
              </a:lnSpc>
              <a:buFont typeface="+mj-lt"/>
              <a:buAutoNum type="arabicPeriod"/>
              <a:defRPr/>
            </a:pPr>
            <a:r>
              <a:rPr lang="it-IT" sz="1200" dirty="0" smtClean="0">
                <a:cs typeface="Arial" charset="0"/>
              </a:rPr>
              <a:t>e, ugualmente, essi vanno conservati e usati solo per il tempo effettivamente necessario, in base al principio di limitazione della conservazione dei dati.</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Parlare di privacy, come abbiamo visto, significa parlare del processo complessivo di gestione del dato e della sua protezione.</a:t>
            </a:r>
          </a:p>
          <a:p>
            <a:pPr marL="228600" indent="-228600" algn="just">
              <a:lnSpc>
                <a:spcPct val="120000"/>
              </a:lnSpc>
              <a:buFont typeface="+mj-lt"/>
              <a:buAutoNum type="arabicPeriod"/>
              <a:defRPr/>
            </a:pPr>
            <a:r>
              <a:rPr lang="it-IT" sz="1200" baseline="0" dirty="0" smtClean="0">
                <a:cs typeface="Arial" charset="0"/>
              </a:rPr>
              <a:t>Il GDPR stabilisce 2 concetti generali di privacy. </a:t>
            </a:r>
          </a:p>
          <a:p>
            <a:pPr marL="228600" indent="-228600" algn="just">
              <a:lnSpc>
                <a:spcPct val="120000"/>
              </a:lnSpc>
              <a:buFont typeface="+mj-lt"/>
              <a:buAutoNum type="arabicPeriod"/>
              <a:defRPr/>
            </a:pPr>
            <a:r>
              <a:rPr lang="it-IT" sz="1200" dirty="0" smtClean="0">
                <a:cs typeface="Arial" charset="0"/>
              </a:rPr>
              <a:t>Privacy </a:t>
            </a:r>
            <a:r>
              <a:rPr lang="it-IT" sz="1200" dirty="0" err="1" smtClean="0">
                <a:cs typeface="Arial" charset="0"/>
              </a:rPr>
              <a:t>by</a:t>
            </a:r>
            <a:r>
              <a:rPr lang="it-IT" sz="1200" dirty="0" smtClean="0">
                <a:cs typeface="Arial" charset="0"/>
              </a:rPr>
              <a:t> default,</a:t>
            </a:r>
          </a:p>
          <a:p>
            <a:pPr marL="228600" indent="-228600" algn="l">
              <a:lnSpc>
                <a:spcPct val="120000"/>
              </a:lnSpc>
              <a:buFont typeface="+mj-lt"/>
              <a:buAutoNum type="arabicPeriod"/>
              <a:defRPr/>
            </a:pPr>
            <a:r>
              <a:rPr lang="it-IT" sz="1200" dirty="0" smtClean="0">
                <a:cs typeface="Arial" charset="0"/>
              </a:rPr>
              <a:t>a indicare un</a:t>
            </a:r>
            <a:r>
              <a:rPr lang="it-IT" sz="1200" baseline="0" dirty="0" smtClean="0">
                <a:cs typeface="Arial" charset="0"/>
              </a:rPr>
              <a:t> approccio che tenga sempre presente l’</a:t>
            </a:r>
            <a:r>
              <a:rPr lang="it-IT" sz="1200" dirty="0" smtClean="0">
                <a:cs typeface="Arial" charset="0"/>
              </a:rPr>
              <a:t>estrema importanza di tutelare la vita privata dei cittadini come impostazione predefinita, di "default" appunto.</a:t>
            </a:r>
          </a:p>
          <a:p>
            <a:pPr marL="228600" indent="-228600" algn="l">
              <a:lnSpc>
                <a:spcPct val="120000"/>
              </a:lnSpc>
              <a:buFont typeface="+mj-lt"/>
              <a:buAutoNum type="arabicPeriod"/>
              <a:defRPr/>
            </a:pPr>
            <a:r>
              <a:rPr lang="it-IT" sz="1200" dirty="0" smtClean="0">
                <a:cs typeface="Arial" charset="0"/>
              </a:rPr>
              <a:t>Privacy </a:t>
            </a:r>
            <a:r>
              <a:rPr lang="it-IT" sz="1200" dirty="0" err="1" smtClean="0">
                <a:cs typeface="Arial" charset="0"/>
              </a:rPr>
              <a:t>by</a:t>
            </a:r>
            <a:r>
              <a:rPr lang="it-IT" sz="1200" dirty="0" smtClean="0">
                <a:cs typeface="Arial" charset="0"/>
              </a:rPr>
              <a:t> design,</a:t>
            </a:r>
          </a:p>
          <a:p>
            <a:pPr marL="228600" indent="-228600" algn="l">
              <a:lnSpc>
                <a:spcPct val="120000"/>
              </a:lnSpc>
              <a:buFont typeface="+mj-lt"/>
              <a:buAutoNum type="arabicPeriod"/>
              <a:defRPr/>
            </a:pPr>
            <a:r>
              <a:rPr lang="it-IT" sz="1200" dirty="0" smtClean="0">
                <a:cs typeface="Arial" charset="0"/>
              </a:rPr>
              <a:t>riferito alla necessità di pensare alla tutela dei dati sin dalla progettazione dei sistemi informatici che ne prevedono l’utilizzo. </a:t>
            </a:r>
          </a:p>
          <a:p>
            <a:pPr marL="228600" indent="-228600" algn="l">
              <a:lnSpc>
                <a:spcPct val="120000"/>
              </a:lnSpc>
              <a:buFont typeface="+mj-lt"/>
              <a:buAutoNum type="arabicPeriod"/>
              <a:defRPr/>
            </a:pPr>
            <a:r>
              <a:rPr lang="it-IT" sz="1200" dirty="0" smtClean="0">
                <a:cs typeface="Arial" charset="0"/>
              </a:rPr>
              <a:t>Quindi,</a:t>
            </a:r>
            <a:r>
              <a:rPr lang="it-IT" sz="1200" baseline="0" dirty="0" smtClean="0">
                <a:cs typeface="Arial" charset="0"/>
              </a:rPr>
              <a:t> </a:t>
            </a:r>
            <a:r>
              <a:rPr lang="it-IT" sz="1200" dirty="0" smtClean="0">
                <a:cs typeface="Arial" charset="0"/>
              </a:rPr>
              <a:t>qualsiasi progetto deve essere realizzato tenendo in considerazione sin dall’inizio l'importanza della riservatezza e della protezione dei dati personali.</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algn="just">
              <a:lnSpc>
                <a:spcPct val="120000"/>
              </a:lnSpc>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34770171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50000"/>
              </a:lnSpc>
              <a:buFont typeface="+mj-lt"/>
              <a:buNone/>
            </a:pPr>
            <a:r>
              <a:rPr lang="it-IT" sz="1200" kern="1200" dirty="0" smtClean="0">
                <a:solidFill>
                  <a:schemeClr val="tx1"/>
                </a:solidFill>
                <a:effectLst/>
                <a:latin typeface="+mn-lt"/>
                <a:ea typeface="+mn-ea"/>
                <a:cs typeface="+mn-cs"/>
              </a:rPr>
              <a:t>AUDIO</a:t>
            </a:r>
          </a:p>
          <a:p>
            <a:pPr marL="228600" indent="-228600" algn="just">
              <a:lnSpc>
                <a:spcPct val="150000"/>
              </a:lnSpc>
              <a:buFont typeface="+mj-lt"/>
              <a:buAutoNum type="arabicPeriod"/>
            </a:pPr>
            <a:endParaRPr lang="it-IT" sz="1200" kern="1200" dirty="0" smtClean="0">
              <a:solidFill>
                <a:schemeClr val="tx1"/>
              </a:solidFill>
              <a:effectLst/>
              <a:latin typeface="+mn-lt"/>
              <a:ea typeface="+mn-ea"/>
              <a:cs typeface="+mn-cs"/>
            </a:endParaRPr>
          </a:p>
          <a:p>
            <a:pPr marL="228600" indent="-228600" algn="just">
              <a:lnSpc>
                <a:spcPct val="120000"/>
              </a:lnSpc>
              <a:buFont typeface="+mj-lt"/>
              <a:buAutoNum type="arabicPeriod"/>
              <a:defRPr/>
            </a:pPr>
            <a:r>
              <a:rPr lang="it-IT" sz="1200" dirty="0" smtClean="0">
                <a:cs typeface="Arial" charset="0"/>
              </a:rPr>
              <a:t>Passiamo al sistema</a:t>
            </a:r>
            <a:r>
              <a:rPr lang="it-IT" sz="1200" baseline="0" dirty="0" smtClean="0">
                <a:cs typeface="Arial" charset="0"/>
              </a:rPr>
              <a:t> sanzionatorio </a:t>
            </a:r>
            <a:r>
              <a:rPr lang="it-IT" sz="1200" dirty="0" smtClean="0">
                <a:cs typeface="Arial" charset="0"/>
              </a:rPr>
              <a:t>del GDPR, che si basa esclusivamente su sanzioni amministrative e pecuniarie; non sono previste al momento sanzioni penali.</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L’apparato introdotto dal Regolamento si limita a distinguere le violazioni in due gruppi, </a:t>
            </a:r>
            <a:r>
              <a:rPr lang="it-IT" dirty="0" smtClean="0"/>
              <a:t>in funzione della gravità dell'illecito commesso. </a:t>
            </a:r>
            <a:r>
              <a:rPr lang="it-IT" sz="1200" dirty="0" smtClean="0">
                <a:cs typeface="Arial" charset="0"/>
              </a:rPr>
              <a:t> </a:t>
            </a:r>
          </a:p>
          <a:p>
            <a:pPr marL="228600" indent="-228600" algn="just">
              <a:lnSpc>
                <a:spcPct val="120000"/>
              </a:lnSpc>
              <a:buFont typeface="+mj-lt"/>
              <a:buAutoNum type="arabicPeriod"/>
              <a:defRPr/>
            </a:pPr>
            <a:r>
              <a:rPr lang="it-IT" sz="1200" dirty="0" smtClean="0">
                <a:cs typeface="Arial" charset="0"/>
              </a:rPr>
              <a:t>Per ogni gruppo viene individuato un tetto massimo di sanzione pecuniaria, scelto fra il valore più alto tra un ammontare in euro (10 o 20 milioni a seconda del tipo di infrazione) o in percentuale sul fatturato a livello mondiale (2% o 4% a seconda che la violazione sia più o meno grave).</a:t>
            </a:r>
          </a:p>
          <a:p>
            <a:pPr marL="228600" indent="-228600" algn="just">
              <a:lnSpc>
                <a:spcPct val="120000"/>
              </a:lnSpc>
              <a:buFont typeface="+mj-lt"/>
              <a:buAutoNum type="arabicPeriod"/>
              <a:defRPr/>
            </a:pPr>
            <a:r>
              <a:rPr lang="it-IT" sz="1200" dirty="0" smtClean="0">
                <a:cs typeface="Arial" charset="0"/>
              </a:rPr>
              <a:t>In precedenza, il Codice della Privacy prevedeva la sanzione massima di</a:t>
            </a:r>
            <a:r>
              <a:rPr lang="it-IT" sz="1200" baseline="0" dirty="0" smtClean="0">
                <a:cs typeface="Arial" charset="0"/>
              </a:rPr>
              <a:t> soli</a:t>
            </a:r>
            <a:r>
              <a:rPr lang="it-IT" sz="1200" dirty="0" smtClean="0">
                <a:cs typeface="Arial" charset="0"/>
              </a:rPr>
              <a:t> 180.000 euro.</a:t>
            </a:r>
          </a:p>
          <a:p>
            <a:pPr marL="228600" indent="-228600" algn="just">
              <a:lnSpc>
                <a:spcPct val="150000"/>
              </a:lnSpc>
              <a:buFont typeface="+mj-lt"/>
              <a:buNone/>
            </a:pPr>
            <a:endParaRPr lang="it-IT" sz="1200" kern="1200" dirty="0" smtClean="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Privacy e protezione dei dati sono certamente temi non secondari per i consulenti finanziari,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che questi professionisti oggi devono saper gestire,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indipendentemente dalla tipologia dei loro clienti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e dalla presenza o meno di un intermediario.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Ogni giorno, infatti, sulla scrivania, nel computer o nel telefono del consulente transitano sia i dati patrimoniali dei clienti, sia quelli connessi ad aspetti molto personali, per esempio, atti di donazione o polizze assicurative.</a:t>
            </a:r>
            <a:r>
              <a:rPr lang="it-IT" sz="1200" baseline="0" dirty="0" smtClean="0">
                <a:cs typeface="+mn-cs"/>
              </a:rPr>
              <a:t> Come visto, il </a:t>
            </a:r>
            <a:r>
              <a:rPr lang="it-IT" sz="1200" dirty="0" smtClean="0">
                <a:cs typeface="+mn-cs"/>
              </a:rPr>
              <a:t>GDPR pone particolare attenzione al trattamento e alla protezione di tali dati.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Nel corso del modulo si evidenzieranno i rischi più comuni ai quali il consulente è esposto, cercando di trovare alcune soluzioni opportune per ridurli.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16</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smtClean="0">
                <a:solidFill>
                  <a:schemeClr val="tx1"/>
                </a:solidFill>
                <a:effectLst/>
                <a:latin typeface="+mn-lt"/>
                <a:ea typeface="+mn-ea"/>
                <a:cs typeface="+mn-cs"/>
              </a:rPr>
              <a:t>Bene, </a:t>
            </a:r>
            <a:r>
              <a:rPr lang="it-IT" sz="1200" b="0" i="0" kern="1200" baseline="0" dirty="0" smtClean="0">
                <a:solidFill>
                  <a:schemeClr val="tx1"/>
                </a:solidFill>
                <a:effectLst/>
                <a:latin typeface="+mn-lt"/>
                <a:ea typeface="+mn-ea"/>
                <a:cs typeface="+mn-cs"/>
              </a:rPr>
              <a:t>vai a fare </a:t>
            </a:r>
            <a:r>
              <a:rPr lang="it-IT" sz="1200" b="0" i="0" kern="1200" baseline="0" dirty="0">
                <a:solidFill>
                  <a:schemeClr val="tx1"/>
                </a:solidFill>
                <a:effectLst/>
                <a:latin typeface="+mn-lt"/>
                <a:ea typeface="+mn-ea"/>
                <a:cs typeface="+mn-cs"/>
              </a:rPr>
              <a:t>il </a:t>
            </a:r>
            <a:r>
              <a:rPr lang="it-IT" sz="1200" b="0" i="0" kern="1200" dirty="0">
                <a:solidFill>
                  <a:schemeClr val="tx1"/>
                </a:solidFill>
                <a:effectLst/>
                <a:latin typeface="+mn-lt"/>
                <a:ea typeface="+mn-ea"/>
                <a:cs typeface="+mn-cs"/>
              </a:rPr>
              <a:t>punto con </a:t>
            </a:r>
            <a:r>
              <a:rPr lang="it-IT" sz="1200" b="0" i="0" kern="1200" dirty="0" smtClean="0">
                <a:solidFill>
                  <a:schemeClr val="tx1"/>
                </a:solidFill>
                <a:effectLst/>
                <a:latin typeface="+mn-lt"/>
                <a:ea typeface="+mn-ea"/>
                <a:cs typeface="+mn-cs"/>
              </a:rPr>
              <a:t>l’esperto</a:t>
            </a:r>
            <a:r>
              <a:rPr lang="it-IT" sz="1200" b="0" i="0" kern="1200" dirty="0">
                <a:solidFill>
                  <a:schemeClr val="tx1"/>
                </a:solidFill>
                <a:effectLst/>
                <a:latin typeface="+mn-lt"/>
                <a:ea typeface="+mn-ea"/>
                <a:cs typeface="+mn-cs"/>
              </a:rPr>
              <a:t>.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smtClean="0"/>
              <a:t>Ora fermati un secondo e </a:t>
            </a:r>
            <a:r>
              <a:rPr lang="it-IT" dirty="0" smtClean="0"/>
              <a:t>prova </a:t>
            </a:r>
            <a:r>
              <a:rPr lang="it-IT" dirty="0"/>
              <a:t>a rispondere a questa domanda!</a:t>
            </a:r>
          </a:p>
          <a:p>
            <a:endParaRPr lang="it-IT" dirty="0"/>
          </a:p>
          <a:p>
            <a:r>
              <a:rPr lang="it-IT" dirty="0"/>
              <a:t>Feedback.</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dirty="0"/>
              <a:t>Esatto!/Non </a:t>
            </a:r>
            <a:r>
              <a:rPr lang="it-IT" dirty="0" smtClean="0"/>
              <a:t>esatto!</a:t>
            </a:r>
            <a:r>
              <a:rPr lang="it-IT" baseline="0" dirty="0" smtClean="0"/>
              <a:t> Sono diversi i testi di legge che si occupano di tutela dei dati  personali e privacy, in particolare abbiamo ricordato: </a:t>
            </a:r>
            <a:r>
              <a:rPr lang="it-IT" dirty="0" smtClean="0"/>
              <a:t>Direttiva 95/46/CE</a:t>
            </a:r>
            <a:r>
              <a:rPr lang="it-IT" sz="1200" b="0" dirty="0" smtClean="0">
                <a:cs typeface="Arial" charset="0"/>
              </a:rPr>
              <a:t>,</a:t>
            </a:r>
            <a:r>
              <a:rPr lang="it-IT" sz="1200" b="0" baseline="0" dirty="0" smtClean="0">
                <a:cs typeface="Arial" charset="0"/>
              </a:rPr>
              <a:t> la legge 675/96, il Provvedimento del Garante della Privacy del 27 novembre 2008, DPR 318/99, D. </a:t>
            </a:r>
            <a:r>
              <a:rPr lang="it-IT" sz="1200" b="0" baseline="0" dirty="0" err="1" smtClean="0">
                <a:cs typeface="Arial" charset="0"/>
              </a:rPr>
              <a:t>lgs</a:t>
            </a:r>
            <a:r>
              <a:rPr lang="it-IT" sz="1200" b="0" baseline="0" dirty="0" smtClean="0">
                <a:cs typeface="Arial" charset="0"/>
              </a:rPr>
              <a:t> 196/2003 e il GDPR (Regolamento dell’Unione Europea 679 del 14 aprile 2016).</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endParaRPr lang="it-IT" dirty="0" smtClean="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18</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r>
              <a:rPr lang="it-IT" sz="1200" dirty="0" smtClean="0">
                <a:cs typeface="Arial" charset="0"/>
              </a:rPr>
              <a:t>Come noto, nella società e nell’economia digitali è quanto mai </a:t>
            </a:r>
            <a:r>
              <a:rPr lang="it-IT" sz="1200" baseline="0" dirty="0" smtClean="0">
                <a:cs typeface="Arial" charset="0"/>
              </a:rPr>
              <a:t>urgente </a:t>
            </a:r>
            <a:r>
              <a:rPr lang="it-IT" sz="1200" dirty="0" smtClean="0">
                <a:cs typeface="Arial" charset="0"/>
              </a:rPr>
              <a:t>il problema dei rischi informatici e dell’</a:t>
            </a:r>
            <a:r>
              <a:rPr lang="it-IT" sz="1200" dirty="0" err="1" smtClean="0">
                <a:cs typeface="Arial" charset="0"/>
              </a:rPr>
              <a:t>hackeraggio</a:t>
            </a:r>
            <a:r>
              <a:rPr lang="it-IT" sz="1200" dirty="0" smtClean="0">
                <a:cs typeface="Arial" charset="0"/>
              </a:rPr>
              <a:t>, con</a:t>
            </a:r>
            <a:r>
              <a:rPr lang="it-IT" sz="1200" baseline="0" dirty="0" smtClean="0">
                <a:cs typeface="Arial" charset="0"/>
              </a:rPr>
              <a:t> le relative conseguenze sulla sicurezza dei dati personali.</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Tali</a:t>
            </a:r>
            <a:r>
              <a:rPr lang="it-IT" sz="1200" baseline="0" dirty="0" smtClean="0">
                <a:cs typeface="Arial" charset="0"/>
              </a:rPr>
              <a:t> temi sono da tempo all’attenzione della legislazione sia europea che italiana, con l’obiettivo di tutelare il diritto all’identità personale, sottoposto a crescenti minacce.</a:t>
            </a:r>
          </a:p>
          <a:p>
            <a:pPr marL="228600" indent="-228600" algn="just">
              <a:lnSpc>
                <a:spcPct val="120000"/>
              </a:lnSpc>
              <a:buFont typeface="+mj-lt"/>
              <a:buAutoNum type="arabicPeriod"/>
              <a:defRPr/>
            </a:pPr>
            <a:r>
              <a:rPr lang="it-IT" sz="1200" baseline="0" dirty="0" smtClean="0">
                <a:cs typeface="Arial" charset="0"/>
              </a:rPr>
              <a:t>Il General Data </a:t>
            </a:r>
            <a:r>
              <a:rPr lang="it-IT" sz="1200" baseline="0" dirty="0" err="1" smtClean="0">
                <a:cs typeface="Arial" charset="0"/>
              </a:rPr>
              <a:t>Protection</a:t>
            </a:r>
            <a:r>
              <a:rPr lang="it-IT" sz="1200" baseline="0" dirty="0" smtClean="0">
                <a:cs typeface="Arial" charset="0"/>
              </a:rPr>
              <a:t> </a:t>
            </a:r>
            <a:r>
              <a:rPr lang="it-IT" sz="1200" baseline="0" dirty="0" err="1" smtClean="0">
                <a:cs typeface="Arial" charset="0"/>
              </a:rPr>
              <a:t>Regulation</a:t>
            </a:r>
            <a:r>
              <a:rPr lang="it-IT" sz="1200" baseline="0" dirty="0" smtClean="0">
                <a:cs typeface="Arial" charset="0"/>
              </a:rPr>
              <a:t> (GDPR) è l’ultimo traguardo in materia di protezione dei dati, e la sua applicazione coinvolge chiunque debba trattare dati personali di altri. </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Sia gli Stati sia le aziende sono oggetto oggi di attacchi hacker anche gravi.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L’intromissione criminale nei sistemi IT di Governi, istituti finanziari, aziende, può avere grandissimo impatto.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L’asimmetria nella forza militare non ha</a:t>
            </a:r>
            <a:r>
              <a:rPr lang="it-IT" baseline="0" dirty="0" smtClean="0"/>
              <a:t> più dunque il peso decisivo di un tempo</a:t>
            </a:r>
            <a:r>
              <a:rPr lang="it-IT" dirty="0" smtClean="0"/>
              <a:t>, poiché</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il </a:t>
            </a:r>
            <a:r>
              <a:rPr lang="it-IT" dirty="0" err="1" smtClean="0"/>
              <a:t>cybercrime</a:t>
            </a:r>
            <a:r>
              <a:rPr lang="it-IT" dirty="0" smtClean="0"/>
              <a:t> può essere esercitato anche da piccole nazioni e colpirne le infrastrutture nevralgiche (es. reti elettriche).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Ricordiamo che l’attacco a uno Stato comporta,</a:t>
            </a:r>
            <a:r>
              <a:rPr lang="it-IT" baseline="0" dirty="0" smtClean="0"/>
              <a:t> oltre ai danni materiali,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baseline="0" dirty="0" smtClean="0"/>
              <a:t>una pericolosa destabilizzazione.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baseline="0" dirty="0" smtClean="0"/>
              <a:t>La domanda di sicurezza informatica è dunque alta.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baseline="0" dirty="0" smtClean="0"/>
              <a:t>Per poter combattere gli hacker, i professionisti esperti devono avere il loro stesso livello di competenza.</a:t>
            </a:r>
            <a:endParaRPr lang="it-IT" dirty="0" smtClean="0"/>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dirty="0" smtClean="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207527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eaLnBrk="0" hangingPunct="0">
              <a:spcBef>
                <a:spcPct val="30000"/>
              </a:spcBef>
              <a:defRPr/>
            </a:pPr>
            <a:endParaRPr lang="it-IT" sz="1200" dirty="0" smtClean="0"/>
          </a:p>
          <a:p>
            <a:pPr algn="just">
              <a:lnSpc>
                <a:spcPct val="120000"/>
              </a:lnSpc>
              <a:defRPr/>
            </a:pPr>
            <a:r>
              <a:rPr lang="it-IT" sz="1200" dirty="0" smtClean="0">
                <a:cs typeface="Arial" charset="0"/>
              </a:rPr>
              <a:t>AUDIO</a:t>
            </a:r>
          </a:p>
          <a:p>
            <a:pPr algn="just">
              <a:lnSpc>
                <a:spcPct val="120000"/>
              </a:lnSpc>
              <a:defRPr/>
            </a:pPr>
            <a:endParaRPr lang="it-IT" sz="1200" dirty="0" smtClean="0">
              <a:cs typeface="Arial" charset="0"/>
            </a:endParaRPr>
          </a:p>
          <a:p>
            <a:pPr marL="228600" indent="-228600" algn="just">
              <a:lnSpc>
                <a:spcPct val="120000"/>
              </a:lnSpc>
              <a:buAutoNum type="arabicPeriod"/>
              <a:defRPr/>
            </a:pPr>
            <a:r>
              <a:rPr lang="it-IT" sz="1200" dirty="0" smtClean="0">
                <a:cs typeface="Arial" charset="0"/>
              </a:rPr>
              <a:t>Qui</a:t>
            </a:r>
            <a:r>
              <a:rPr lang="it-IT" sz="1200" baseline="0" dirty="0" smtClean="0">
                <a:cs typeface="Arial" charset="0"/>
              </a:rPr>
              <a:t> vediamo un esempio di strumento contro gli attacchi cyber utilizzata dall’azienda statunitense Cisco.</a:t>
            </a:r>
          </a:p>
          <a:p>
            <a:pPr marL="228600" indent="-228600" algn="just">
              <a:lnSpc>
                <a:spcPct val="120000"/>
              </a:lnSpc>
              <a:buAutoNum type="arabicPeriod"/>
              <a:defRPr/>
            </a:pPr>
            <a:r>
              <a:rPr lang="it-IT" sz="1200" baseline="0" dirty="0" smtClean="0">
                <a:cs typeface="Arial" charset="0"/>
              </a:rPr>
              <a:t>Si tratta di un albero decisionale che i dipendenti devono saper utilizzare in caso di decisioni che possono implicare qualche tipo di rischio, dunque, anche a livello di sicurezza informatica.</a:t>
            </a:r>
          </a:p>
          <a:p>
            <a:pPr marL="228600" indent="-228600" algn="just">
              <a:lnSpc>
                <a:spcPct val="120000"/>
              </a:lnSpc>
              <a:buAutoNum type="arabicPeriod"/>
              <a:defRPr/>
            </a:pPr>
            <a:r>
              <a:rPr lang="it-IT" sz="1200" baseline="0" dirty="0" smtClean="0">
                <a:cs typeface="Arial" charset="0"/>
              </a:rPr>
              <a:t>I comportamenti individuali hanno infatti un ruolo molto rilevante per contrastare gli attacchi informatici!</a:t>
            </a:r>
            <a:endParaRPr lang="it-IT" sz="1200" dirty="0" smtClean="0">
              <a:cs typeface="Arial" charset="0"/>
            </a:endParaRPr>
          </a:p>
          <a:p>
            <a:pPr algn="just">
              <a:lnSpc>
                <a:spcPct val="120000"/>
              </a:lnSpc>
              <a:defRPr/>
            </a:pPr>
            <a:endParaRPr lang="it-IT" sz="1200" dirty="0" smtClean="0">
              <a:cs typeface="Arial" charset="0"/>
            </a:endParaRPr>
          </a:p>
          <a:p>
            <a:pPr algn="just">
              <a:lnSpc>
                <a:spcPct val="120000"/>
              </a:lnSpc>
              <a:defRPr/>
            </a:pPr>
            <a:endParaRPr lang="it-IT" sz="1200" dirty="0" smtClean="0">
              <a:cs typeface="Arial" charset="0"/>
            </a:endParaRPr>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150227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dirty="0" smtClean="0">
                <a:cs typeface="Arial" charset="0"/>
              </a:rPr>
              <a:t>In un’economia digitalizzata la sicurezza del cyberspazio è essenziale per lo sviluppo,</a:t>
            </a:r>
          </a:p>
          <a:p>
            <a:pPr marL="228600" indent="-228600" algn="just">
              <a:lnSpc>
                <a:spcPct val="120000"/>
              </a:lnSpc>
              <a:buFont typeface="+mj-lt"/>
              <a:buAutoNum type="arabicPeriod"/>
              <a:defRPr/>
            </a:pPr>
            <a:r>
              <a:rPr lang="it-IT" sz="1200" dirty="0" smtClean="0">
                <a:cs typeface="Arial" charset="0"/>
              </a:rPr>
              <a:t>ma a tutt'oggi il mercato non garantisce livelli ottimali di protezione.</a:t>
            </a:r>
          </a:p>
          <a:p>
            <a:pPr marL="228600" indent="-228600" algn="just">
              <a:lnSpc>
                <a:spcPct val="120000"/>
              </a:lnSpc>
              <a:buFont typeface="+mj-lt"/>
              <a:buAutoNum type="arabicPeriod"/>
              <a:defRPr/>
            </a:pPr>
            <a:r>
              <a:rPr lang="it-IT" sz="1200" dirty="0" smtClean="0">
                <a:cs typeface="Arial" charset="0"/>
              </a:rPr>
              <a:t>Sono quindi necessari interventi di policy, basati su</a:t>
            </a:r>
          </a:p>
          <a:p>
            <a:pPr marL="228600" indent="-228600" algn="just">
              <a:lnSpc>
                <a:spcPct val="120000"/>
              </a:lnSpc>
              <a:buFont typeface="+mj-lt"/>
              <a:buAutoNum type="arabicPeriod"/>
              <a:defRPr/>
            </a:pPr>
            <a:r>
              <a:rPr lang="it-IT" sz="1200" dirty="0" smtClean="0">
                <a:cs typeface="Arial" charset="0"/>
              </a:rPr>
              <a:t>dati credibili e</a:t>
            </a:r>
          </a:p>
          <a:p>
            <a:pPr marL="228600" indent="-228600" algn="just">
              <a:lnSpc>
                <a:spcPct val="120000"/>
              </a:lnSpc>
              <a:buFont typeface="+mj-lt"/>
              <a:buAutoNum type="arabicPeriod"/>
              <a:defRPr/>
            </a:pPr>
            <a:r>
              <a:rPr lang="it-IT" sz="1200" dirty="0" smtClean="0">
                <a:cs typeface="Arial" charset="0"/>
              </a:rPr>
              <a:t>un’adeguata comprensione delle dinamiche del mercato della sicurezza informatica.</a:t>
            </a:r>
          </a:p>
          <a:p>
            <a:pPr marL="228600" indent="-228600" algn="just">
              <a:lnSpc>
                <a:spcPct val="120000"/>
              </a:lnSpc>
              <a:buFont typeface="+mj-lt"/>
              <a:buAutoNum type="arabicPeriod"/>
              <a:defRPr/>
            </a:pPr>
            <a:r>
              <a:rPr lang="it-IT" sz="1200" dirty="0" smtClean="0">
                <a:cs typeface="Arial" charset="0"/>
              </a:rPr>
              <a:t>Tuttavia la letteratura teorica</a:t>
            </a:r>
            <a:r>
              <a:rPr lang="it-IT" sz="1200" baseline="0" dirty="0" smtClean="0">
                <a:cs typeface="Arial" charset="0"/>
              </a:rPr>
              <a:t> risulta </a:t>
            </a:r>
            <a:r>
              <a:rPr lang="it-IT" sz="1200" dirty="0" smtClean="0">
                <a:cs typeface="Arial" charset="0"/>
              </a:rPr>
              <a:t>ancora immatura,</a:t>
            </a:r>
          </a:p>
          <a:p>
            <a:pPr marL="228600" indent="-228600" algn="just">
              <a:lnSpc>
                <a:spcPct val="120000"/>
              </a:lnSpc>
              <a:buFont typeface="+mj-lt"/>
              <a:buAutoNum type="arabicPeriod"/>
              <a:defRPr/>
            </a:pPr>
            <a:r>
              <a:rPr lang="it-IT" sz="1200" dirty="0" smtClean="0">
                <a:cs typeface="Arial" charset="0"/>
              </a:rPr>
              <a:t>mentre i dati empirici su frequenza e costo degli attacchi, sono prodotti</a:t>
            </a:r>
            <a:r>
              <a:rPr lang="it-IT" sz="1200" baseline="0" dirty="0" smtClean="0">
                <a:cs typeface="Arial" charset="0"/>
              </a:rPr>
              <a:t> generalmente</a:t>
            </a:r>
            <a:r>
              <a:rPr lang="it-IT" sz="1200" dirty="0" smtClean="0">
                <a:cs typeface="Arial" charset="0"/>
              </a:rPr>
              <a:t> da società commerciali (dunque,</a:t>
            </a:r>
            <a:r>
              <a:rPr lang="it-IT" sz="1200" baseline="0" dirty="0" smtClean="0">
                <a:cs typeface="Arial" charset="0"/>
              </a:rPr>
              <a:t> in </a:t>
            </a:r>
            <a:r>
              <a:rPr lang="it-IT" sz="1200" dirty="0" smtClean="0">
                <a:cs typeface="Arial" charset="0"/>
              </a:rPr>
              <a:t>conflitto di interesse).</a:t>
            </a:r>
          </a:p>
          <a:p>
            <a:pPr marL="228600" indent="-228600" algn="just">
              <a:lnSpc>
                <a:spcPct val="120000"/>
              </a:lnSpc>
              <a:buFont typeface="+mj-lt"/>
              <a:buAutoNum type="arabicPeriod"/>
              <a:defRPr/>
            </a:pPr>
            <a:r>
              <a:rPr lang="it-IT" sz="1200" dirty="0" smtClean="0">
                <a:cs typeface="Arial" charset="0"/>
              </a:rPr>
              <a:t>La Banca d’Italia ha quindi condotto</a:t>
            </a:r>
            <a:r>
              <a:rPr lang="it-IT" sz="1200" baseline="0" dirty="0" smtClean="0">
                <a:cs typeface="Arial" charset="0"/>
              </a:rPr>
              <a:t> </a:t>
            </a:r>
            <a:r>
              <a:rPr lang="it-IT" sz="1200" dirty="0" smtClean="0">
                <a:cs typeface="Arial" charset="0"/>
              </a:rPr>
              <a:t>la prima rilevazione sull’impatto economico degli attacchi informatici al settore privato non finanziario nel nostro Paese.</a:t>
            </a:r>
          </a:p>
          <a:p>
            <a:pPr marL="228600" indent="-228600" algn="just">
              <a:lnSpc>
                <a:spcPct val="120000"/>
              </a:lnSpc>
              <a:buFont typeface="+mj-lt"/>
              <a:buAutoNum type="arabicPeriod"/>
              <a:defRPr/>
            </a:pPr>
            <a:r>
              <a:rPr lang="it-IT" sz="1200" dirty="0" smtClean="0">
                <a:cs typeface="Arial" charset="0"/>
              </a:rPr>
              <a:t>Nel 2017 sono stati pubblicati</a:t>
            </a:r>
          </a:p>
          <a:p>
            <a:pPr marL="228600" indent="-228600" algn="just">
              <a:lnSpc>
                <a:spcPct val="120000"/>
              </a:lnSpc>
              <a:buFont typeface="+mj-lt"/>
              <a:buAutoNum type="arabicPeriod"/>
              <a:defRPr/>
            </a:pPr>
            <a:r>
              <a:rPr lang="it-IT" sz="1200" dirty="0" smtClean="0">
                <a:cs typeface="Arial" charset="0"/>
              </a:rPr>
              <a:t>i primi risultati</a:t>
            </a:r>
            <a:r>
              <a:rPr lang="it-IT" sz="1200" baseline="0" dirty="0" smtClean="0">
                <a:cs typeface="Arial" charset="0"/>
              </a:rPr>
              <a:t> </a:t>
            </a:r>
            <a:r>
              <a:rPr lang="it-IT" sz="1200" dirty="0" smtClean="0">
                <a:cs typeface="Arial" charset="0"/>
              </a:rPr>
              <a:t>su frequenza e distribuzione delle</a:t>
            </a:r>
            <a:r>
              <a:rPr lang="it-IT" sz="1200" baseline="0" dirty="0" smtClean="0">
                <a:cs typeface="Arial" charset="0"/>
              </a:rPr>
              <a:t> </a:t>
            </a:r>
            <a:r>
              <a:rPr lang="it-IT" sz="1200" dirty="0" smtClean="0">
                <a:cs typeface="Arial" charset="0"/>
              </a:rPr>
              <a:t>aggressioni,</a:t>
            </a:r>
            <a:r>
              <a:rPr lang="it-IT" sz="1200" baseline="0" dirty="0" smtClean="0">
                <a:cs typeface="Arial" charset="0"/>
              </a:rPr>
              <a:t> </a:t>
            </a:r>
            <a:r>
              <a:rPr lang="it-IT" sz="1200" dirty="0" smtClean="0">
                <a:cs typeface="Arial" charset="0"/>
              </a:rPr>
              <a:t>nonché le stime sulla spesa sostenuta dalle imprese per la difesa da attacchi cibernetici, e sui danni e sui costi di tali eventi. </a:t>
            </a:r>
          </a:p>
          <a:p>
            <a:pPr marL="228600" indent="-228600" algn="just">
              <a:lnSpc>
                <a:spcPct val="120000"/>
              </a:lnSpc>
              <a:buFont typeface="+mj-lt"/>
              <a:buAutoNum type="arabicPeriod"/>
              <a:defRPr/>
            </a:pPr>
            <a:r>
              <a:rPr lang="it-IT" sz="1200" dirty="0" smtClean="0">
                <a:cs typeface="Arial" charset="0"/>
              </a:rPr>
              <a:t>Questi dati sono essenziali,</a:t>
            </a:r>
            <a:r>
              <a:rPr lang="it-IT" sz="1200" baseline="0" dirty="0" smtClean="0">
                <a:cs typeface="Arial" charset="0"/>
              </a:rPr>
              <a:t> </a:t>
            </a:r>
            <a:r>
              <a:rPr lang="it-IT" sz="1200" dirty="0" smtClean="0">
                <a:cs typeface="Arial" charset="0"/>
              </a:rPr>
              <a:t>per guidare l’analisi economica</a:t>
            </a:r>
            <a:r>
              <a:rPr lang="it-IT" sz="1200" baseline="0" dirty="0" smtClean="0">
                <a:cs typeface="Arial" charset="0"/>
              </a:rPr>
              <a:t> e</a:t>
            </a:r>
            <a:r>
              <a:rPr lang="it-IT" sz="1200" dirty="0" smtClean="0">
                <a:cs typeface="Arial" charset="0"/>
              </a:rPr>
              <a:t> definire adeguati meccanismi di intervento pubblico.</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endParaRPr lang="it-IT" sz="1200" kern="1200" dirty="0" smtClean="0">
              <a:solidFill>
                <a:schemeClr val="tx1"/>
              </a:solidFill>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Ma torniamo su un concetto fondamentale, quello di privacy. Spesso ci si riferisce alla privacy dei dati personali, ma in realtà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la privacy è un concetto molto più ampio e riguarda il diritto alla riservatezza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delle informazioni personali e della propria vita privata.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Si definiscono dati personali le informazioni che identificano o rendono identificabile, direttamente o indirettamente, una persona fisica e che possono fornire informazioni sulle sue caratteristiche, abitudini, stile di vita, relazioni personali, stato di salute, situazione economica. Esistono diversi tipi di dati: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 - quelli che permettono l'identificazione diretta (i dati anagrafici),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 - quelli che forniscono specifiche e particolari informazioni (i dati “sensibili”)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spc="-4" baseline="0" dirty="0" smtClean="0">
                <a:solidFill>
                  <a:schemeClr val="dk1"/>
                </a:solidFill>
                <a:latin typeface="+mn-lt"/>
                <a:ea typeface="+mn-ea"/>
                <a:cs typeface="+mn-cs"/>
              </a:rPr>
              <a:t>- quelli relativi a condanne penali e reati (i dati giudiziari).</a:t>
            </a:r>
          </a:p>
          <a:p>
            <a:pPr algn="just">
              <a:lnSpc>
                <a:spcPct val="120000"/>
              </a:lnSpc>
              <a:buFontTx/>
              <a:buNone/>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4134169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None/>
              <a:tabLst/>
              <a:defRPr/>
            </a:pPr>
            <a:r>
              <a:rPr lang="it-IT" sz="1200" kern="1200" spc="-4" baseline="0" dirty="0" smtClean="0">
                <a:solidFill>
                  <a:schemeClr val="tx1"/>
                </a:solidFill>
                <a:latin typeface="+mn-lt"/>
                <a:ea typeface="+mn-ea"/>
                <a:cs typeface="+mn-cs"/>
              </a:rPr>
              <a:t>AUDIO</a:t>
            </a:r>
            <a:endParaRPr lang="it-IT" sz="1200" kern="1200" spc="-4" baseline="0" dirty="0" smtClean="0">
              <a:solidFill>
                <a:schemeClr val="dk1"/>
              </a:solidFill>
              <a:latin typeface="+mn-lt"/>
              <a:ea typeface="+mn-ea"/>
              <a:cs typeface="+mn-cs"/>
            </a:endParaRPr>
          </a:p>
          <a:p>
            <a:pPr marL="228600" indent="-228600" algn="just">
              <a:lnSpc>
                <a:spcPct val="120000"/>
              </a:lnSpc>
              <a:buFont typeface="+mj-lt"/>
              <a:buAutoNum type="arabicPeriod"/>
              <a:defRPr/>
            </a:pPr>
            <a:r>
              <a:rPr lang="it-IT" sz="1200" dirty="0" smtClean="0">
                <a:cs typeface="Arial" charset="0"/>
              </a:rPr>
              <a:t>Il diritto alla privacy è sostanzialmente oggi il diritto all'identità personale,</a:t>
            </a:r>
          </a:p>
          <a:p>
            <a:pPr marL="228600" indent="-228600" algn="just">
              <a:lnSpc>
                <a:spcPct val="120000"/>
              </a:lnSpc>
              <a:buFont typeface="+mj-lt"/>
              <a:buAutoNum type="arabicPeriod"/>
              <a:defRPr/>
            </a:pPr>
            <a:r>
              <a:rPr lang="it-IT" sz="1200" dirty="0" smtClean="0">
                <a:cs typeface="Arial" charset="0"/>
              </a:rPr>
              <a:t>messo in costante pericolo da fenomeni come la globalizzazione delle relazioni interpersonali, favorite dalla</a:t>
            </a:r>
          </a:p>
          <a:p>
            <a:pPr marL="228600" indent="-228600" algn="just">
              <a:lnSpc>
                <a:spcPct val="120000"/>
              </a:lnSpc>
              <a:buFont typeface="+mj-lt"/>
              <a:buAutoNum type="arabicPeriod"/>
              <a:defRPr/>
            </a:pPr>
            <a:r>
              <a:rPr lang="it-IT" sz="1200" dirty="0" smtClean="0">
                <a:cs typeface="Arial" charset="0"/>
              </a:rPr>
              <a:t>crescita delle possibilità di comunicazione</a:t>
            </a:r>
          </a:p>
          <a:p>
            <a:pPr marL="228600" indent="-228600" algn="just">
              <a:lnSpc>
                <a:spcPct val="120000"/>
              </a:lnSpc>
              <a:buFont typeface="+mj-lt"/>
              <a:buAutoNum type="arabicPeriod"/>
              <a:defRPr/>
            </a:pPr>
            <a:r>
              <a:rPr lang="it-IT" sz="1200" dirty="0" smtClean="0">
                <a:cs typeface="Arial" charset="0"/>
              </a:rPr>
              <a:t>non solo tra singoli individui,</a:t>
            </a:r>
          </a:p>
          <a:p>
            <a:pPr marL="228600" indent="-228600" algn="just">
              <a:lnSpc>
                <a:spcPct val="120000"/>
              </a:lnSpc>
              <a:buFont typeface="+mj-lt"/>
              <a:buAutoNum type="arabicPeriod"/>
              <a:defRPr/>
            </a:pPr>
            <a:r>
              <a:rPr lang="it-IT" sz="1200" dirty="0" smtClean="0">
                <a:cs typeface="Arial" charset="0"/>
              </a:rPr>
              <a:t>ma anche tra aziende.</a:t>
            </a:r>
          </a:p>
          <a:p>
            <a:pPr marL="228600" indent="-228600" algn="just">
              <a:lnSpc>
                <a:spcPct val="120000"/>
              </a:lnSpc>
              <a:buFont typeface="+mj-lt"/>
              <a:buAutoNum type="arabicPeriod"/>
              <a:defRPr/>
            </a:pPr>
            <a:r>
              <a:rPr lang="it-IT" sz="1200" dirty="0" smtClean="0">
                <a:cs typeface="Arial" charset="0"/>
              </a:rPr>
              <a:t>La complessità della tutela di questo diritto non è più gestibile con singole misure tecniche/legislative a livello nazionale, con efficacia peraltro diversa da Paese a Paese,</a:t>
            </a:r>
          </a:p>
          <a:p>
            <a:pPr marL="228600" indent="-228600" algn="just">
              <a:lnSpc>
                <a:spcPct val="120000"/>
              </a:lnSpc>
              <a:buFont typeface="+mj-lt"/>
              <a:buAutoNum type="arabicPeriod"/>
              <a:defRPr/>
            </a:pPr>
            <a:r>
              <a:rPr lang="it-IT" sz="1200" dirty="0" smtClean="0">
                <a:cs typeface="Arial" charset="0"/>
              </a:rPr>
              <a:t>ma richiede ormai una gestione sovranazionale e una visione più ampia e complessiva che consideri tutti i fattori in gioco.</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4134169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endParaRPr lang="it-IT" baseline="0" dirty="0" smtClean="0"/>
          </a:p>
          <a:p>
            <a:pPr marL="228600" indent="-228600">
              <a:buFont typeface="+mj-lt"/>
              <a:buAutoNum type="arabicPeriod"/>
            </a:pPr>
            <a:r>
              <a:rPr lang="it-IT" baseline="0" dirty="0" smtClean="0"/>
              <a:t>Ebbene, quali sono le singole norme che tutelano i dati personali?</a:t>
            </a:r>
          </a:p>
          <a:p>
            <a:pPr marL="228600" indent="-228600">
              <a:buFont typeface="+mj-lt"/>
              <a:buAutoNum type="arabicPeriod"/>
            </a:pPr>
            <a:r>
              <a:rPr lang="it-IT" baseline="0" dirty="0" smtClean="0"/>
              <a:t>La Direttiva europea 95/46/CE è stato il principale strumento giuridico dell'Unione in materia di protezione dei dati. </a:t>
            </a:r>
          </a:p>
          <a:p>
            <a:pPr marL="228600" indent="-228600">
              <a:buFont typeface="+mj-lt"/>
              <a:buAutoNum type="arabicPeriod"/>
            </a:pPr>
            <a:r>
              <a:rPr lang="it-IT" baseline="0" dirty="0" smtClean="0"/>
              <a:t>In Italia essa è stata recepita con la legge 675 del 1996.</a:t>
            </a:r>
          </a:p>
          <a:p>
            <a:pPr marL="228600" indent="-228600">
              <a:buFont typeface="+mj-lt"/>
              <a:buAutoNum type="arabicPeriod"/>
            </a:pPr>
            <a:r>
              <a:rPr lang="it-IT" baseline="0" dirty="0" smtClean="0"/>
              <a:t>Il Decreto del presidente della Repubblica n. 318 del 1999 imponeva una serie di misure tecniche, informatiche, organizzative, logistiche e procedurali per la sicurezza dei dati. </a:t>
            </a:r>
          </a:p>
          <a:p>
            <a:pPr marL="228600" indent="-228600">
              <a:buFont typeface="+mj-lt"/>
              <a:buAutoNum type="arabicPeriod"/>
            </a:pPr>
            <a:r>
              <a:rPr lang="it-IT" baseline="0" dirty="0" smtClean="0"/>
              <a:t>Nel 2003 fu approvato il decreto legislativo n.196, il “Testo unico sulla privacy”, in sostituzione della legge 675 del 1996.</a:t>
            </a:r>
          </a:p>
          <a:p>
            <a:pPr marL="228600" indent="-228600">
              <a:buFont typeface="+mj-lt"/>
              <a:buAutoNum type="arabicPeriod"/>
            </a:pPr>
            <a:r>
              <a:rPr lang="it-IT" baseline="0" dirty="0" smtClean="0"/>
              <a:t>Nel 2008, il Garante per la Protezione dei dati personali emanò un provvedimento relativo alle funzioni assegnate agli amministratori dei sistemi, per migliorare la tutela dei dati personali da essi gestiti.</a:t>
            </a:r>
          </a:p>
          <a:p>
            <a:pPr marL="228600" indent="-228600">
              <a:buFont typeface="+mj-lt"/>
              <a:buAutoNum type="arabicPeriod"/>
            </a:pPr>
            <a:r>
              <a:rPr lang="it-IT" baseline="0" dirty="0" smtClean="0"/>
              <a:t>Infine, il Regolamento 679 dell'aprile 2016 (GDPR) rappresenta un passo avanti significativo rispetto alla disciplina finora in vigore.</a:t>
            </a:r>
          </a:p>
          <a:p>
            <a:pPr marL="228600" indent="-228600">
              <a:buFont typeface="+mj-lt"/>
              <a:buAutoNum type="arabicPeriod"/>
            </a:pPr>
            <a:r>
              <a:rPr lang="it-IT" baseline="0" dirty="0" smtClean="0"/>
              <a:t>Fai clic sull’</a:t>
            </a:r>
            <a:r>
              <a:rPr lang="it-IT" baseline="0" dirty="0" err="1" smtClean="0"/>
              <a:t>infopoint</a:t>
            </a:r>
            <a:r>
              <a:rPr lang="it-IT" baseline="0" dirty="0" smtClean="0"/>
              <a:t> per conoscere meglio queste norme.</a:t>
            </a:r>
          </a:p>
          <a:p>
            <a:pPr marL="228600" indent="-228600">
              <a:buFont typeface="+mj-lt"/>
              <a:buAutoNum type="arabicPeriod"/>
            </a:pPr>
            <a:endParaRPr lang="it-IT" baseline="0" dirty="0" smtClean="0"/>
          </a:p>
          <a:p>
            <a:pPr marL="228600" indent="-228600">
              <a:buFont typeface="+mj-lt"/>
              <a:buAutoNum type="arabicPeriod"/>
            </a:pPr>
            <a:endParaRPr lang="it-IT" baseline="0" dirty="0" smtClean="0"/>
          </a:p>
          <a:p>
            <a:pPr marL="228600" indent="-228600">
              <a:buFont typeface="+mj-lt"/>
              <a:buNone/>
            </a:pPr>
            <a:r>
              <a:rPr lang="it-IT" baseline="0" dirty="0" smtClean="0"/>
              <a:t>POP UP</a:t>
            </a:r>
          </a:p>
          <a:p>
            <a:pPr marL="228600" indent="-228600">
              <a:buFont typeface="+mj-lt"/>
              <a:buNone/>
            </a:pPr>
            <a:r>
              <a:rPr lang="it-IT" b="1" baseline="0" dirty="0" smtClean="0"/>
              <a:t>Uno sguardo d'insieme sulla normativa italiana sulla protezione dati personali</a:t>
            </a:r>
          </a:p>
          <a:p>
            <a:pPr marL="228600" indent="-228600">
              <a:buFont typeface="+mj-lt"/>
              <a:buNone/>
            </a:pPr>
            <a:r>
              <a:rPr lang="it-IT" baseline="0" dirty="0" smtClean="0"/>
              <a:t>La Direttiva europea 95/46/CE è stato il principale strumento giuridico dell'Unione in materia di protezione dei dati. Entrata in vigore nell'ottobre </a:t>
            </a:r>
          </a:p>
          <a:p>
            <a:pPr marL="228600" indent="-228600">
              <a:buFont typeface="+mj-lt"/>
              <a:buNone/>
            </a:pPr>
            <a:r>
              <a:rPr lang="it-IT" baseline="0" dirty="0" smtClean="0"/>
              <a:t>del 1995 aveva lo specifico obiettivo di armonizzare (ed al contempo di elevare) il livello di tutela dei diritti delle persone riguardo al trattamento </a:t>
            </a:r>
          </a:p>
          <a:p>
            <a:pPr marL="228600" indent="-228600">
              <a:buFont typeface="+mj-lt"/>
              <a:buNone/>
            </a:pPr>
            <a:r>
              <a:rPr lang="it-IT" baseline="0" dirty="0" smtClean="0"/>
              <a:t>di dati personali nei singoli Paesi dell'Unione.</a:t>
            </a:r>
          </a:p>
          <a:p>
            <a:pPr marL="228600" indent="-228600">
              <a:buFont typeface="+mj-lt"/>
              <a:buNone/>
            </a:pPr>
            <a:r>
              <a:rPr lang="it-IT" baseline="0" dirty="0" smtClean="0"/>
              <a:t>Per l'Italia è stata la legge del 31 dicembre 1996, n. 675 a dare attuazione alla direttiva 95/46/CE in materia di privacy. </a:t>
            </a:r>
          </a:p>
          <a:p>
            <a:pPr marL="228600" indent="-228600">
              <a:buFont typeface="+mj-lt"/>
              <a:buNone/>
            </a:pPr>
            <a:r>
              <a:rPr lang="it-IT" baseline="0" dirty="0" smtClean="0"/>
              <a:t>Il Decreto del presidente della Repubblica n. 318 del 1999 imponeva invece una serie di misure tecniche, informatiche, organizzative, logistiche e </a:t>
            </a:r>
          </a:p>
          <a:p>
            <a:pPr marL="228600" indent="-228600">
              <a:buFont typeface="+mj-lt"/>
              <a:buNone/>
            </a:pPr>
            <a:r>
              <a:rPr lang="it-IT" baseline="0" dirty="0" smtClean="0"/>
              <a:t>procedurali di sicurezza dei dati personali, in funzione di tre parametri fondamentali: il tipo di dato trattato, la modalità di trattamento del dato e </a:t>
            </a:r>
          </a:p>
          <a:p>
            <a:pPr marL="228600" indent="-228600">
              <a:buFont typeface="+mj-lt"/>
              <a:buNone/>
            </a:pPr>
            <a:r>
              <a:rPr lang="it-IT" baseline="0" dirty="0" smtClean="0"/>
              <a:t>la finalità perseguita.</a:t>
            </a:r>
          </a:p>
          <a:p>
            <a:pPr marL="228600" indent="-228600">
              <a:buFont typeface="+mj-lt"/>
              <a:buNone/>
            </a:pPr>
            <a:r>
              <a:rPr lang="it-IT" baseline="0" dirty="0" smtClean="0"/>
              <a:t>Nel 2003 fu approvato il decreto legislativo n.196, conosciuto come il testo unico sulla privacy, che sostituiva la precedente legge 675 del 1996. Il </a:t>
            </a:r>
          </a:p>
          <a:p>
            <a:pPr marL="228600" indent="-228600">
              <a:buFont typeface="+mj-lt"/>
              <a:buNone/>
            </a:pPr>
            <a:r>
              <a:rPr lang="it-IT" baseline="0" dirty="0" smtClean="0"/>
              <a:t>decreto obbligava a custodire e controllare i dati personali e sensibili mediante l'adozione di misure di sicurezza idonee a prevenire il rischio di </a:t>
            </a:r>
          </a:p>
          <a:p>
            <a:pPr marL="228600" indent="-228600">
              <a:buFont typeface="+mj-lt"/>
              <a:buNone/>
            </a:pPr>
            <a:r>
              <a:rPr lang="it-IT" baseline="0" dirty="0" smtClean="0"/>
              <a:t>perdita dei dati, di accesso non autorizzato o di trattamento non consentito, per tutelare la riservatezza e la protezione dei dati personali. In </a:t>
            </a:r>
          </a:p>
          <a:p>
            <a:pPr marL="228600" indent="-228600">
              <a:buFont typeface="+mj-lt"/>
              <a:buNone/>
            </a:pPr>
            <a:r>
              <a:rPr lang="it-IT" baseline="0" dirty="0" smtClean="0"/>
              <a:t>particolare, i dati personali e sensibili oggetto di trattamento dovevano essere conservati in una forma che consentiva l'identificazione </a:t>
            </a:r>
          </a:p>
          <a:p>
            <a:pPr marL="228600" indent="-228600">
              <a:buFont typeface="+mj-lt"/>
              <a:buNone/>
            </a:pPr>
            <a:r>
              <a:rPr lang="it-IT" baseline="0" dirty="0" smtClean="0"/>
              <a:t>dell'interessato per un periodo di tempo non superiore a quello necessario agli scopi per i quali erano stati raccolti e successivamente trattati. </a:t>
            </a:r>
          </a:p>
          <a:p>
            <a:pPr marL="228600" indent="-228600">
              <a:buFont typeface="+mj-lt"/>
              <a:buNone/>
            </a:pPr>
            <a:r>
              <a:rPr lang="it-IT" baseline="0" dirty="0" smtClean="0"/>
              <a:t>Quando cessava il trattamento, a garanzia di riservatezza e al fine di evitare che tali dati cadessero in mani sbagliate, era anche prevista </a:t>
            </a:r>
          </a:p>
          <a:p>
            <a:pPr marL="228600" indent="-228600">
              <a:buFont typeface="+mj-lt"/>
              <a:buNone/>
            </a:pPr>
            <a:r>
              <a:rPr lang="it-IT" baseline="0" dirty="0" smtClean="0"/>
              <a:t>l'adeguata distruzione dei supporti sui quali i dati erano registrati. Il mancato rispetto della normativa era punita con la sanzione amministrativa o </a:t>
            </a:r>
          </a:p>
          <a:p>
            <a:pPr marL="228600" indent="-228600">
              <a:buFont typeface="+mj-lt"/>
              <a:buNone/>
            </a:pPr>
            <a:r>
              <a:rPr lang="it-IT" baseline="0" dirty="0" smtClean="0"/>
              <a:t>addirittura con l'arresto.</a:t>
            </a:r>
          </a:p>
          <a:p>
            <a:pPr marL="228600" indent="-228600">
              <a:buFont typeface="+mj-lt"/>
              <a:buNone/>
            </a:pPr>
            <a:r>
              <a:rPr lang="it-IT" baseline="0" dirty="0" smtClean="0"/>
              <a:t>Nel 2008, il Garante per la Protezione dei dati personali emanò un provvedimento relativo alle funzioni assegnate agli amministratori dei sistemi, </a:t>
            </a:r>
          </a:p>
          <a:p>
            <a:pPr marL="228600" indent="-228600">
              <a:buFont typeface="+mj-lt"/>
              <a:buNone/>
            </a:pPr>
            <a:r>
              <a:rPr lang="it-IT" baseline="0" dirty="0" smtClean="0"/>
              <a:t>volte e migliorare la tutela dei dati personali da essi gestiti. In particolare tale provvedimento riguardava i privilegi di tali amministratori, nonché la </a:t>
            </a:r>
          </a:p>
          <a:p>
            <a:pPr marL="228600" indent="-228600">
              <a:buFont typeface="+mj-lt"/>
              <a:buNone/>
            </a:pPr>
            <a:r>
              <a:rPr lang="it-IT" baseline="0" dirty="0" smtClean="0"/>
              <a:t>registrazione dei singoli accessi.</a:t>
            </a:r>
          </a:p>
          <a:p>
            <a:pPr marL="228600" indent="-228600">
              <a:buFont typeface="+mj-lt"/>
              <a:buNone/>
            </a:pPr>
            <a:r>
              <a:rPr lang="it-IT" baseline="0" dirty="0" smtClean="0"/>
              <a:t>L'emanazione del Regolamento 679 dell'aprile 2016 (GDPR) rappresenta un passo avanti significativo rispetto alla disciplina finora in vigore.</a:t>
            </a:r>
            <a:endParaRPr lang="it-IT" baseline="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4264898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indent="-228600">
              <a:buFont typeface="+mj-lt"/>
              <a:buAutoNum type="arabicPeriod"/>
            </a:pPr>
            <a:r>
              <a:rPr lang="it-IT" sz="1200" kern="1200" dirty="0" smtClean="0">
                <a:solidFill>
                  <a:schemeClr val="tx1"/>
                </a:solidFill>
                <a:latin typeface="+mn-lt"/>
                <a:ea typeface="+mn-ea"/>
                <a:cs typeface="+mn-cs"/>
              </a:rPr>
              <a:t>La normativa nel corso degli anni ha cercato dunque di armonizzare le regole sulla privacy nei vari Stati membri, rafforzandole e allineandole con quelle europee,</a:t>
            </a:r>
            <a:r>
              <a:rPr lang="it-IT" sz="1200" kern="1200" baseline="0" dirty="0" smtClean="0">
                <a:solidFill>
                  <a:schemeClr val="tx1"/>
                </a:solidFill>
                <a:latin typeface="+mn-lt"/>
                <a:ea typeface="+mn-ea"/>
                <a:cs typeface="+mn-cs"/>
              </a:rPr>
              <a:t> </a:t>
            </a:r>
            <a:r>
              <a:rPr lang="it-IT" sz="1200" kern="1200" dirty="0" smtClean="0">
                <a:solidFill>
                  <a:schemeClr val="tx1"/>
                </a:solidFill>
                <a:latin typeface="+mn-lt"/>
                <a:ea typeface="+mn-ea"/>
                <a:cs typeface="+mn-cs"/>
              </a:rPr>
              <a:t>in aggiornamento costante per inseguire l'evoluzione della tecnologia e di internet.</a:t>
            </a:r>
          </a:p>
          <a:p>
            <a:pPr marL="228600" indent="-228600">
              <a:buFont typeface="+mj-lt"/>
              <a:buAutoNum type="arabicPeriod"/>
            </a:pPr>
            <a:r>
              <a:rPr lang="it-IT" sz="1200" kern="1200" dirty="0" smtClean="0">
                <a:solidFill>
                  <a:schemeClr val="tx1"/>
                </a:solidFill>
                <a:latin typeface="+mn-lt"/>
                <a:ea typeface="+mn-ea"/>
                <a:cs typeface="+mn-cs"/>
              </a:rPr>
              <a:t>Anche il GDPR, (che dava alle aziende la possibilità di adeguarsi entro il 25 maggio 2018), prosegue in questa direzione. </a:t>
            </a:r>
            <a:r>
              <a:rPr lang="it-IT" sz="1200" kern="1200" baseline="0" dirty="0" smtClean="0">
                <a:solidFill>
                  <a:schemeClr val="tx1"/>
                </a:solidFill>
                <a:latin typeface="+mn-lt"/>
                <a:ea typeface="+mn-ea"/>
                <a:cs typeface="+mn-cs"/>
              </a:rPr>
              <a:t> </a:t>
            </a:r>
            <a:r>
              <a:rPr lang="it-IT" sz="1200" kern="1200" dirty="0" smtClean="0">
                <a:solidFill>
                  <a:schemeClr val="tx1"/>
                </a:solidFill>
                <a:latin typeface="+mn-lt"/>
                <a:ea typeface="+mn-ea"/>
                <a:cs typeface="+mn-cs"/>
              </a:rPr>
              <a:t>Principalmente, esso richiede che</a:t>
            </a:r>
          </a:p>
          <a:p>
            <a:pPr marL="228600" indent="-228600">
              <a:buFont typeface="+mj-lt"/>
              <a:buAutoNum type="arabicPeriod"/>
            </a:pPr>
            <a:r>
              <a:rPr lang="it-IT" sz="1200" kern="1200" dirty="0" smtClean="0">
                <a:solidFill>
                  <a:schemeClr val="tx1"/>
                </a:solidFill>
                <a:latin typeface="+mn-lt"/>
                <a:ea typeface="+mn-ea"/>
                <a:cs typeface="+mn-cs"/>
              </a:rPr>
              <a:t>i dati e le informazioni circolino nel rispetto del diritto alla privacy;</a:t>
            </a:r>
          </a:p>
          <a:p>
            <a:pPr marL="228600" indent="-228600">
              <a:buFont typeface="+mj-lt"/>
              <a:buAutoNum type="arabicPeriod"/>
            </a:pPr>
            <a:r>
              <a:rPr lang="it-IT" sz="1200" kern="1200" dirty="0" smtClean="0">
                <a:solidFill>
                  <a:schemeClr val="tx1"/>
                </a:solidFill>
                <a:latin typeface="+mn-lt"/>
                <a:ea typeface="+mn-ea"/>
                <a:cs typeface="+mn-cs"/>
              </a:rPr>
              <a:t>e siano trattati in modo da garantire un’adeguata sicurezza e riservatezza, per impedire l’accesso o il loro utilizzo non autorizzato.</a:t>
            </a:r>
          </a:p>
          <a:p>
            <a:pPr marL="228600" indent="-228600">
              <a:buFont typeface="+mj-lt"/>
              <a:buAutoNum type="arabicPeriod"/>
            </a:pPr>
            <a:r>
              <a:rPr lang="it-IT" sz="1200" kern="1200" dirty="0" smtClean="0">
                <a:solidFill>
                  <a:schemeClr val="tx1"/>
                </a:solidFill>
                <a:latin typeface="+mn-lt"/>
                <a:ea typeface="+mn-ea"/>
                <a:cs typeface="+mn-cs"/>
              </a:rPr>
              <a:t>Formalmente, il GDPR si articola in 11 capi e 99 articoli, suddivisi in quattro sezioni:</a:t>
            </a:r>
          </a:p>
          <a:p>
            <a:pPr marL="228600" indent="-228600">
              <a:buFont typeface="+mj-lt"/>
              <a:buAutoNum type="arabicPeriod"/>
            </a:pPr>
            <a:r>
              <a:rPr lang="it-IT" sz="1200" kern="1200" dirty="0" smtClean="0">
                <a:solidFill>
                  <a:schemeClr val="tx1"/>
                </a:solidFill>
                <a:latin typeface="+mn-lt"/>
                <a:ea typeface="+mn-ea"/>
                <a:cs typeface="+mn-cs"/>
              </a:rPr>
              <a:t>Disposizioni generali e principi;</a:t>
            </a:r>
          </a:p>
          <a:p>
            <a:pPr marL="228600" indent="-228600">
              <a:buFont typeface="+mj-lt"/>
              <a:buAutoNum type="arabicPeriod"/>
            </a:pPr>
            <a:r>
              <a:rPr lang="it-IT" sz="1200" kern="1200" dirty="0" smtClean="0">
                <a:solidFill>
                  <a:schemeClr val="tx1"/>
                </a:solidFill>
                <a:latin typeface="+mn-lt"/>
                <a:ea typeface="+mn-ea"/>
                <a:cs typeface="+mn-cs"/>
              </a:rPr>
              <a:t>Requisiti di attuazione per enti, aziende e servizi;</a:t>
            </a:r>
          </a:p>
          <a:p>
            <a:pPr marL="228600" indent="-228600">
              <a:buFont typeface="+mj-lt"/>
              <a:buAutoNum type="arabicPeriod"/>
            </a:pPr>
            <a:r>
              <a:rPr lang="it-IT" sz="1200" kern="1200" dirty="0" smtClean="0">
                <a:solidFill>
                  <a:schemeClr val="tx1"/>
                </a:solidFill>
                <a:latin typeface="+mn-lt"/>
                <a:ea typeface="+mn-ea"/>
                <a:cs typeface="+mn-cs"/>
              </a:rPr>
              <a:t>Tematiche di </a:t>
            </a:r>
            <a:r>
              <a:rPr lang="it-IT" sz="1200" kern="1200" dirty="0" err="1" smtClean="0">
                <a:solidFill>
                  <a:schemeClr val="tx1"/>
                </a:solidFill>
                <a:latin typeface="+mn-lt"/>
                <a:ea typeface="+mn-ea"/>
                <a:cs typeface="+mn-cs"/>
              </a:rPr>
              <a:t>governance</a:t>
            </a:r>
            <a:r>
              <a:rPr lang="it-IT" sz="1200" kern="1200" dirty="0" smtClean="0">
                <a:solidFill>
                  <a:schemeClr val="tx1"/>
                </a:solidFill>
                <a:latin typeface="+mn-lt"/>
                <a:ea typeface="+mn-ea"/>
                <a:cs typeface="+mn-cs"/>
              </a:rPr>
              <a:t>;</a:t>
            </a:r>
          </a:p>
          <a:p>
            <a:pPr marL="228600" indent="-228600">
              <a:buFont typeface="+mj-lt"/>
              <a:buAutoNum type="arabicPeriod"/>
            </a:pPr>
            <a:r>
              <a:rPr lang="it-IT" sz="1200" kern="1200" dirty="0" smtClean="0">
                <a:solidFill>
                  <a:schemeClr val="tx1"/>
                </a:solidFill>
                <a:latin typeface="+mn-lt"/>
                <a:ea typeface="+mn-ea"/>
                <a:cs typeface="+mn-cs"/>
              </a:rPr>
              <a:t>Disposizioni finali.</a:t>
            </a:r>
            <a:endParaRPr lang="it-IT" sz="1200" b="0" i="0" u="none" strike="noStrike" kern="1200" baseline="0" dirty="0" smtClean="0">
              <a:solidFill>
                <a:schemeClr val="tx1"/>
              </a:solidFill>
              <a:latin typeface="+mn-lt"/>
              <a:ea typeface="+mn-ea"/>
              <a:cs typeface="+mn-cs"/>
            </a:endParaRPr>
          </a:p>
          <a:p>
            <a:pPr algn="just"/>
            <a:endParaRPr lang="it-IT" sz="1200" dirty="0" smtClean="0"/>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328338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28/09/2018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28/09/2018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18.xml"/><Relationship Id="rId1" Type="http://schemas.openxmlformats.org/officeDocument/2006/relationships/tags" Target="../tags/tag5.xml"/><Relationship Id="rId6" Type="http://schemas.openxmlformats.org/officeDocument/2006/relationships/diagramQuickStyle" Target="../diagrams/quickStyle6.xml"/><Relationship Id="rId11" Type="http://schemas.openxmlformats.org/officeDocument/2006/relationships/image" Target="../media/image13.png"/><Relationship Id="rId5" Type="http://schemas.openxmlformats.org/officeDocument/2006/relationships/diagramLayout" Target="../diagrams/layout6.xml"/><Relationship Id="rId10" Type="http://schemas.openxmlformats.org/officeDocument/2006/relationships/image" Target="../media/image17.png"/><Relationship Id="rId4" Type="http://schemas.openxmlformats.org/officeDocument/2006/relationships/diagramData" Target="../diagrams/data6.xm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34.jpeg"/><Relationship Id="rId4" Type="http://schemas.openxmlformats.org/officeDocument/2006/relationships/hyperlink" Target="https://it.freepik.com/vettori-gratuito/sfera-cyber-poligonale-astratta_1534720.ht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7.jpe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8.jpeg"/><Relationship Id="rId5" Type="http://schemas.openxmlformats.org/officeDocument/2006/relationships/hyperlink" Target="https://pixabay.com/it/bandiera-europa-ue-europea-colpo-2608475/" TargetMode="External"/><Relationship Id="rId4" Type="http://schemas.openxmlformats.org/officeDocument/2006/relationships/hyperlink" Target="https://pixabay.com/it/sicurezza-informatica-protezione-3400657/" TargetMode="Externa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1.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3.png"/><Relationship Id="rId4" Type="http://schemas.openxmlformats.org/officeDocument/2006/relationships/diagramData" Target="../diagrams/data1.xml"/><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jpeg"/><Relationship Id="rId7" Type="http://schemas.openxmlformats.org/officeDocument/2006/relationships/diagramColors" Target="../diagrams/colors2.xml"/><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diagramQuickStyle" Target="../diagrams/quickStyle2.xml"/><Relationship Id="rId11" Type="http://schemas.openxmlformats.org/officeDocument/2006/relationships/image" Target="../media/image13.png"/><Relationship Id="rId5" Type="http://schemas.openxmlformats.org/officeDocument/2006/relationships/diagramLayout" Target="../diagrams/layout2.xml"/><Relationship Id="rId10" Type="http://schemas.openxmlformats.org/officeDocument/2006/relationships/image" Target="../media/image17.png"/><Relationship Id="rId4" Type="http://schemas.openxmlformats.org/officeDocument/2006/relationships/diagramData" Target="../diagrams/data2.xml"/><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22.png"/><Relationship Id="rId3" Type="http://schemas.openxmlformats.org/officeDocument/2006/relationships/notesSlide" Target="../notesSlides/notesSlide6.xml"/><Relationship Id="rId7" Type="http://schemas.openxmlformats.org/officeDocument/2006/relationships/diagramColors" Target="../diagrams/colors3.xml"/><Relationship Id="rId12"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ags" Target="../tags/tag2.xml"/><Relationship Id="rId6" Type="http://schemas.openxmlformats.org/officeDocument/2006/relationships/diagramQuickStyle" Target="../diagrams/quickStyle3.xml"/><Relationship Id="rId11" Type="http://schemas.openxmlformats.org/officeDocument/2006/relationships/image" Target="../media/image21.png"/><Relationship Id="rId5" Type="http://schemas.openxmlformats.org/officeDocument/2006/relationships/diagramLayout" Target="../diagrams/layout3.xml"/><Relationship Id="rId10" Type="http://schemas.openxmlformats.org/officeDocument/2006/relationships/image" Target="../media/image20.png"/><Relationship Id="rId4" Type="http://schemas.openxmlformats.org/officeDocument/2006/relationships/diagramData" Target="../diagrams/data3.xml"/><Relationship Id="rId9" Type="http://schemas.openxmlformats.org/officeDocument/2006/relationships/image" Target="../media/image19.png"/><Relationship Id="rId1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7.xml"/><Relationship Id="rId7" Type="http://schemas.openxmlformats.org/officeDocument/2006/relationships/diagramColors" Target="../diagrams/colors4.xml"/><Relationship Id="rId2" Type="http://schemas.openxmlformats.org/officeDocument/2006/relationships/slideLayout" Target="../slideLayouts/slideLayout18.xml"/><Relationship Id="rId1" Type="http://schemas.openxmlformats.org/officeDocument/2006/relationships/tags" Target="../tags/tag3.xml"/><Relationship Id="rId6" Type="http://schemas.openxmlformats.org/officeDocument/2006/relationships/diagramQuickStyle" Target="../diagrams/quickStyle4.xml"/><Relationship Id="rId11" Type="http://schemas.openxmlformats.org/officeDocument/2006/relationships/image" Target="../media/image26.png"/><Relationship Id="rId5" Type="http://schemas.openxmlformats.org/officeDocument/2006/relationships/diagramLayout" Target="../diagrams/layout4.xml"/><Relationship Id="rId10" Type="http://schemas.openxmlformats.org/officeDocument/2006/relationships/image" Target="../media/image25.png"/><Relationship Id="rId4" Type="http://schemas.openxmlformats.org/officeDocument/2006/relationships/diagramData" Target="../diagrams/data4.xml"/><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29.jpeg"/><Relationship Id="rId7" Type="http://schemas.openxmlformats.org/officeDocument/2006/relationships/diagramData" Target="../diagrams/data5.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31.jpeg"/><Relationship Id="rId11" Type="http://schemas.microsoft.com/office/2007/relationships/diagramDrawing" Target="../diagrams/drawing5.xml"/><Relationship Id="rId5" Type="http://schemas.openxmlformats.org/officeDocument/2006/relationships/hyperlink" Target="https://pixabay.com/it/social-media-media-pensione-1989152/" TargetMode="External"/><Relationship Id="rId10" Type="http://schemas.openxmlformats.org/officeDocument/2006/relationships/diagramColors" Target="../diagrams/colors5.xml"/><Relationship Id="rId4" Type="http://schemas.openxmlformats.org/officeDocument/2006/relationships/image" Target="../media/image30.jpeg"/><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645898" y="-1098227"/>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dirty="0">
                <a:solidFill>
                  <a:schemeClr val="tx2">
                    <a:lumMod val="75000"/>
                  </a:schemeClr>
                </a:solidFill>
                <a:latin typeface="Articulate Light" panose="02000503040000020004" pitchFamily="2" charset="0"/>
              </a:rPr>
              <a:t>Proteggere la privacy "online"</a:t>
            </a:r>
          </a:p>
          <a:p>
            <a:pPr algn="ctr"/>
            <a:r>
              <a:rPr lang="it-IT" sz="3600" b="1" dirty="0" smtClean="0">
                <a:solidFill>
                  <a:schemeClr val="tx2">
                    <a:lumMod val="75000"/>
                  </a:schemeClr>
                </a:solidFill>
                <a:latin typeface="Articulate Light" panose="02000503040000020004" pitchFamily="2" charset="0"/>
              </a:rPr>
              <a:t>La normativa sulla privacy</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ttangolo arrotondato 135"/>
          <p:cNvSpPr/>
          <p:nvPr/>
        </p:nvSpPr>
        <p:spPr>
          <a:xfrm>
            <a:off x="5753100" y="1924050"/>
            <a:ext cx="3505200" cy="1162050"/>
          </a:xfrm>
          <a:prstGeom prst="roundRect">
            <a:avLst/>
          </a:prstGeom>
          <a:solidFill>
            <a:srgbClr val="B01513">
              <a:alpha val="7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dirty="0" smtClean="0"/>
              <a:t>Persona fisica o giuridica o ente che decide le modalità del trattamento, e ne è responsabile</a:t>
            </a:r>
            <a:endParaRPr lang="it-IT" dirty="0"/>
          </a:p>
        </p:txBody>
      </p:sp>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533399"/>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GDPR: gli attori coinvolti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1641179" y="778163"/>
            <a:ext cx="9204915"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Figure professionali nel processo di trattamento dei dati</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endParaRPr lang="it-IT" sz="1400" dirty="0" smtClean="0"/>
          </a:p>
          <a:p>
            <a:endParaRPr lang="it-IT" sz="1400" dirty="0"/>
          </a:p>
        </p:txBody>
      </p:sp>
      <p:pic>
        <p:nvPicPr>
          <p:cNvPr id="132" name="Immagine 131">
            <a:extLst>
              <a:ext uri="{FF2B5EF4-FFF2-40B4-BE49-F238E27FC236}">
                <a16:creationId xmlns:a16="http://schemas.microsoft.com/office/drawing/2014/main" id="{088C000B-1634-4045-A4B4-8C7E9B4922A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921352" y="1386201"/>
            <a:ext cx="758090" cy="758090"/>
          </a:xfrm>
          <a:prstGeom prst="rect">
            <a:avLst/>
          </a:prstGeom>
        </p:spPr>
      </p:pic>
      <p:sp>
        <p:nvSpPr>
          <p:cNvPr id="142" name="Rettangolo arrotondato 141"/>
          <p:cNvSpPr/>
          <p:nvPr/>
        </p:nvSpPr>
        <p:spPr>
          <a:xfrm>
            <a:off x="1530047" y="737959"/>
            <a:ext cx="768654" cy="44949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43" name="Rettangolo arrotondato 142"/>
          <p:cNvSpPr/>
          <p:nvPr/>
        </p:nvSpPr>
        <p:spPr>
          <a:xfrm>
            <a:off x="2099289" y="1788909"/>
            <a:ext cx="739161" cy="503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2-3</a:t>
            </a:r>
            <a:endParaRPr lang="it-IT" dirty="0"/>
          </a:p>
        </p:txBody>
      </p:sp>
      <p:sp>
        <p:nvSpPr>
          <p:cNvPr id="145" name="CasellaDiTesto 144">
            <a:extLst>
              <a:ext uri="{FF2B5EF4-FFF2-40B4-BE49-F238E27FC236}">
                <a16:creationId xmlns:a16="http://schemas.microsoft.com/office/drawing/2014/main" id="{AF1E612F-E871-41C3-93FC-8FB6829603D9}"/>
              </a:ext>
            </a:extLst>
          </p:cNvPr>
          <p:cNvSpPr txBox="1"/>
          <p:nvPr/>
        </p:nvSpPr>
        <p:spPr>
          <a:xfrm>
            <a:off x="1197463" y="6505653"/>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135" name="Rettangolo arrotondato 134"/>
          <p:cNvSpPr/>
          <p:nvPr/>
        </p:nvSpPr>
        <p:spPr>
          <a:xfrm>
            <a:off x="3886200" y="1333500"/>
            <a:ext cx="2133600" cy="11620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Titolare del trattamento</a:t>
            </a:r>
          </a:p>
          <a:p>
            <a:pPr algn="ctr"/>
            <a:r>
              <a:rPr lang="it-IT" dirty="0" smtClean="0"/>
              <a:t>(</a:t>
            </a:r>
            <a:r>
              <a:rPr lang="it-IT" sz="1600" i="1" dirty="0" smtClean="0"/>
              <a:t>Data Controller</a:t>
            </a:r>
            <a:r>
              <a:rPr lang="it-IT" dirty="0" smtClean="0"/>
              <a:t>)</a:t>
            </a:r>
            <a:endParaRPr lang="it-IT" dirty="0"/>
          </a:p>
        </p:txBody>
      </p:sp>
      <p:sp>
        <p:nvSpPr>
          <p:cNvPr id="137" name="Rettangolo arrotondato 136"/>
          <p:cNvSpPr/>
          <p:nvPr/>
        </p:nvSpPr>
        <p:spPr>
          <a:xfrm>
            <a:off x="5905500" y="3657600"/>
            <a:ext cx="3505200" cy="1143000"/>
          </a:xfrm>
          <a:prstGeom prst="roundRect">
            <a:avLst/>
          </a:prstGeom>
          <a:solidFill>
            <a:srgbClr val="B01513">
              <a:alpha val="7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dirty="0" smtClean="0"/>
              <a:t>Persona fisica o giuridica o ente incaricato dal titolare </a:t>
            </a:r>
            <a:endParaRPr lang="it-IT" dirty="0"/>
          </a:p>
        </p:txBody>
      </p:sp>
      <p:sp>
        <p:nvSpPr>
          <p:cNvPr id="138" name="Rettangolo arrotondato 137"/>
          <p:cNvSpPr/>
          <p:nvPr/>
        </p:nvSpPr>
        <p:spPr>
          <a:xfrm>
            <a:off x="4019550" y="3219450"/>
            <a:ext cx="2171700" cy="11620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Responsabile del trattamento</a:t>
            </a:r>
          </a:p>
          <a:p>
            <a:pPr algn="ctr"/>
            <a:r>
              <a:rPr lang="it-IT" dirty="0" smtClean="0"/>
              <a:t>(</a:t>
            </a:r>
            <a:r>
              <a:rPr lang="it-IT" sz="1600" i="1" dirty="0" smtClean="0"/>
              <a:t>Data </a:t>
            </a:r>
            <a:r>
              <a:rPr lang="it-IT" sz="1600" i="1" dirty="0" err="1" smtClean="0"/>
              <a:t>Processor</a:t>
            </a:r>
            <a:r>
              <a:rPr lang="it-IT" dirty="0" smtClean="0"/>
              <a:t>)</a:t>
            </a:r>
            <a:endParaRPr lang="it-IT" dirty="0"/>
          </a:p>
        </p:txBody>
      </p:sp>
      <p:sp>
        <p:nvSpPr>
          <p:cNvPr id="139" name="Rettangolo arrotondato 138"/>
          <p:cNvSpPr/>
          <p:nvPr/>
        </p:nvSpPr>
        <p:spPr>
          <a:xfrm>
            <a:off x="5905500" y="5524500"/>
            <a:ext cx="3505200" cy="1143000"/>
          </a:xfrm>
          <a:prstGeom prst="roundRect">
            <a:avLst/>
          </a:prstGeom>
          <a:solidFill>
            <a:srgbClr val="B01513">
              <a:alpha val="78824"/>
            </a:srgbClr>
          </a:solidFill>
          <a:ln w="381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dirty="0" smtClean="0"/>
              <a:t>Persona fisica autorizzata dal Titolare o dal responsabile (cfr Codice Privacy) </a:t>
            </a:r>
            <a:endParaRPr lang="it-IT" dirty="0"/>
          </a:p>
        </p:txBody>
      </p:sp>
      <p:sp>
        <p:nvSpPr>
          <p:cNvPr id="140" name="Rettangolo arrotondato 139"/>
          <p:cNvSpPr/>
          <p:nvPr/>
        </p:nvSpPr>
        <p:spPr>
          <a:xfrm>
            <a:off x="4019550" y="4991100"/>
            <a:ext cx="2171700" cy="11620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Incaricato del trattamento</a:t>
            </a:r>
          </a:p>
          <a:p>
            <a:pPr algn="ctr"/>
            <a:r>
              <a:rPr lang="it-IT" dirty="0" smtClean="0"/>
              <a:t>(</a:t>
            </a:r>
            <a:r>
              <a:rPr lang="it-IT" sz="1600" i="1" dirty="0" smtClean="0"/>
              <a:t>Data </a:t>
            </a:r>
            <a:r>
              <a:rPr lang="it-IT" sz="1600" i="1" dirty="0" err="1" smtClean="0"/>
              <a:t>Handler</a:t>
            </a:r>
            <a:r>
              <a:rPr lang="it-IT" dirty="0" smtClean="0"/>
              <a:t>)</a:t>
            </a:r>
            <a:endParaRPr lang="it-IT" dirty="0"/>
          </a:p>
        </p:txBody>
      </p:sp>
      <p:sp>
        <p:nvSpPr>
          <p:cNvPr id="144" name="Freccia in giù 143"/>
          <p:cNvSpPr/>
          <p:nvPr/>
        </p:nvSpPr>
        <p:spPr>
          <a:xfrm>
            <a:off x="4819650" y="2667000"/>
            <a:ext cx="32385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6" name="Freccia in giù 145"/>
          <p:cNvSpPr/>
          <p:nvPr/>
        </p:nvSpPr>
        <p:spPr>
          <a:xfrm>
            <a:off x="4838700" y="4552950"/>
            <a:ext cx="323850" cy="323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7" name="Freccia circolare a destra 146"/>
          <p:cNvSpPr/>
          <p:nvPr/>
        </p:nvSpPr>
        <p:spPr>
          <a:xfrm>
            <a:off x="3111835" y="2438400"/>
            <a:ext cx="762000" cy="278130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148" name="Rettangolo arrotondato 147"/>
          <p:cNvSpPr/>
          <p:nvPr/>
        </p:nvSpPr>
        <p:spPr>
          <a:xfrm>
            <a:off x="3293089" y="1712709"/>
            <a:ext cx="739161" cy="503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sp>
        <p:nvSpPr>
          <p:cNvPr id="149" name="Rettangolo arrotondato 148"/>
          <p:cNvSpPr/>
          <p:nvPr/>
        </p:nvSpPr>
        <p:spPr>
          <a:xfrm>
            <a:off x="3902689" y="2735059"/>
            <a:ext cx="739161" cy="503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sp>
        <p:nvSpPr>
          <p:cNvPr id="150" name="Rettangolo arrotondato 149"/>
          <p:cNvSpPr/>
          <p:nvPr/>
        </p:nvSpPr>
        <p:spPr>
          <a:xfrm>
            <a:off x="9845386" y="3138756"/>
            <a:ext cx="1536700" cy="2895600"/>
          </a:xfrm>
          <a:prstGeom prst="roundRect">
            <a:avLst/>
          </a:prstGeom>
          <a:solidFill>
            <a:srgbClr val="B01513">
              <a:alpha val="7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it-IT" dirty="0" smtClean="0"/>
              <a:t>Professionista che osserva valuta e organizza la gestione dati personali</a:t>
            </a:r>
            <a:endParaRPr lang="it-IT" dirty="0"/>
          </a:p>
        </p:txBody>
      </p:sp>
      <p:sp>
        <p:nvSpPr>
          <p:cNvPr id="151" name="Rettangolo arrotondato 150"/>
          <p:cNvSpPr/>
          <p:nvPr/>
        </p:nvSpPr>
        <p:spPr>
          <a:xfrm>
            <a:off x="9448800" y="2228850"/>
            <a:ext cx="1924050" cy="104775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b="1" dirty="0" smtClean="0"/>
              <a:t>Data </a:t>
            </a:r>
            <a:r>
              <a:rPr lang="it-IT" b="1" dirty="0" err="1" smtClean="0"/>
              <a:t>Protection</a:t>
            </a:r>
            <a:r>
              <a:rPr lang="it-IT" b="1" dirty="0" smtClean="0"/>
              <a:t> </a:t>
            </a:r>
            <a:r>
              <a:rPr lang="it-IT" b="1" dirty="0" err="1" smtClean="0"/>
              <a:t>Officer</a:t>
            </a:r>
            <a:endParaRPr lang="it-IT" b="1" dirty="0"/>
          </a:p>
        </p:txBody>
      </p:sp>
      <p:sp>
        <p:nvSpPr>
          <p:cNvPr id="152" name="Rettangolo arrotondato 151"/>
          <p:cNvSpPr/>
          <p:nvPr/>
        </p:nvSpPr>
        <p:spPr>
          <a:xfrm>
            <a:off x="10830673" y="2040629"/>
            <a:ext cx="872511" cy="495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10-11</a:t>
            </a:r>
            <a:endParaRPr lang="it-IT" dirty="0"/>
          </a:p>
        </p:txBody>
      </p:sp>
      <p:sp>
        <p:nvSpPr>
          <p:cNvPr id="155" name="Rettangolo arrotondato 154"/>
          <p:cNvSpPr/>
          <p:nvPr/>
        </p:nvSpPr>
        <p:spPr>
          <a:xfrm>
            <a:off x="260056" y="2645675"/>
            <a:ext cx="1945028" cy="1413692"/>
          </a:xfrm>
          <a:prstGeom prst="roundRect">
            <a:avLst/>
          </a:prstGeom>
          <a:solidFill>
            <a:srgbClr val="B01513">
              <a:alpha val="7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dirty="0" smtClean="0"/>
              <a:t>Persona fisica o giuridica che riceve i dati personali</a:t>
            </a:r>
            <a:endParaRPr lang="it-IT" dirty="0"/>
          </a:p>
        </p:txBody>
      </p:sp>
      <p:sp>
        <p:nvSpPr>
          <p:cNvPr id="156" name="Rettangolo arrotondato 155"/>
          <p:cNvSpPr/>
          <p:nvPr/>
        </p:nvSpPr>
        <p:spPr>
          <a:xfrm>
            <a:off x="256340" y="1390650"/>
            <a:ext cx="1912040" cy="12395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t-IT" dirty="0" smtClean="0"/>
              <a:t>Destinatario</a:t>
            </a:r>
            <a:endParaRPr lang="it-IT" dirty="0"/>
          </a:p>
        </p:txBody>
      </p:sp>
      <p:sp>
        <p:nvSpPr>
          <p:cNvPr id="157" name="Rettangolo arrotondato 156"/>
          <p:cNvSpPr/>
          <p:nvPr/>
        </p:nvSpPr>
        <p:spPr>
          <a:xfrm>
            <a:off x="3801089" y="4640059"/>
            <a:ext cx="739161" cy="503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8-9</a:t>
            </a:r>
            <a:endParaRPr lang="it-IT" dirty="0"/>
          </a:p>
        </p:txBody>
      </p:sp>
    </p:spTree>
    <p:extLst>
      <p:ext uri="{BB962C8B-B14F-4D97-AF65-F5344CB8AC3E}">
        <p14:creationId xmlns:p14="http://schemas.microsoft.com/office/powerpoint/2010/main" val="1287703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4" name="Diagramma 133"/>
          <p:cNvGraphicFramePr/>
          <p:nvPr>
            <p:extLst>
              <p:ext uri="{D42A27DB-BD31-4B8C-83A1-F6EECF244321}">
                <p14:modId xmlns:p14="http://schemas.microsoft.com/office/powerpoint/2010/main" val="1237380944"/>
              </p:ext>
            </p:extLst>
          </p:nvPr>
        </p:nvGraphicFramePr>
        <p:xfrm>
          <a:off x="2021304" y="1524000"/>
          <a:ext cx="8101263" cy="50452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diritti dell’interessato (titolare dei dati)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 le icone compaiono  insieme alla scritta a cui sono associate</a:t>
            </a:r>
            <a:r>
              <a:rPr lang="it-IT" sz="1400" dirty="0" smtClean="0"/>
              <a:t> </a:t>
            </a:r>
          </a:p>
          <a:p>
            <a:endParaRPr lang="it-IT" sz="1400" dirty="0"/>
          </a:p>
        </p:txBody>
      </p:sp>
      <p:sp>
        <p:nvSpPr>
          <p:cNvPr id="143" name="Rettangolo arrotondato 142"/>
          <p:cNvSpPr/>
          <p:nvPr/>
        </p:nvSpPr>
        <p:spPr>
          <a:xfrm>
            <a:off x="2598209" y="4405340"/>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135" name="Rettangolo arrotondato 134"/>
          <p:cNvSpPr/>
          <p:nvPr/>
        </p:nvSpPr>
        <p:spPr>
          <a:xfrm>
            <a:off x="10659368" y="6345884"/>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136" name="Rettangolo arrotondato 135"/>
          <p:cNvSpPr/>
          <p:nvPr/>
        </p:nvSpPr>
        <p:spPr>
          <a:xfrm>
            <a:off x="4651600" y="6112352"/>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37" name="Rettangolo arrotondato 136"/>
          <p:cNvSpPr/>
          <p:nvPr/>
        </p:nvSpPr>
        <p:spPr>
          <a:xfrm>
            <a:off x="9058760" y="437996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138" name="Rettangolo arrotondato 137"/>
          <p:cNvSpPr/>
          <p:nvPr/>
        </p:nvSpPr>
        <p:spPr>
          <a:xfrm>
            <a:off x="8707306" y="219971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39" name="Rettangolo arrotondato 138"/>
          <p:cNvSpPr/>
          <p:nvPr/>
        </p:nvSpPr>
        <p:spPr>
          <a:xfrm>
            <a:off x="5761943" y="859218"/>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pic>
        <p:nvPicPr>
          <p:cNvPr id="144" name="Picture 6" descr="Immagine correlata"/>
          <p:cNvPicPr>
            <a:picLocks noChangeAspect="1" noChangeArrowheads="1"/>
          </p:cNvPicPr>
          <p:nvPr/>
        </p:nvPicPr>
        <p:blipFill>
          <a:blip r:embed="rId9"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20579211">
            <a:off x="6150919" y="4181178"/>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4" descr="Risultati immagini per maestra icona"/>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rot="1149359">
            <a:off x="6066864" y="3457744"/>
            <a:ext cx="889646" cy="890172"/>
          </a:xfrm>
          <a:prstGeom prst="rect">
            <a:avLst/>
          </a:prstGeom>
          <a:noFill/>
          <a:ln w="9525">
            <a:noFill/>
          </a:ln>
          <a:extLst>
            <a:ext uri="{909E8E84-426E-40DD-AFC4-6F175D3DCCD1}">
              <a14:hiddenFill xmlns:a14="http://schemas.microsoft.com/office/drawing/2010/main">
                <a:solidFill>
                  <a:srgbClr val="FFFFFF"/>
                </a:solidFill>
              </a14:hiddenFill>
            </a:ext>
          </a:extLst>
        </p:spPr>
      </p:pic>
      <p:pic>
        <p:nvPicPr>
          <p:cNvPr id="31" name="Picture 6" descr="Immagine correlata"/>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rot="20930307">
            <a:off x="5429099" y="4130901"/>
            <a:ext cx="676830" cy="692662"/>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32" name="Rettangolo arrotondato 31"/>
          <p:cNvSpPr/>
          <p:nvPr/>
        </p:nvSpPr>
        <p:spPr>
          <a:xfrm>
            <a:off x="5657669" y="3289597"/>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3" name="Rettangolo arrotondato 32"/>
          <p:cNvSpPr/>
          <p:nvPr/>
        </p:nvSpPr>
        <p:spPr>
          <a:xfrm>
            <a:off x="2253303" y="2584561"/>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Tree>
    <p:extLst>
      <p:ext uri="{BB962C8B-B14F-4D97-AF65-F5344CB8AC3E}">
        <p14:creationId xmlns:p14="http://schemas.microsoft.com/office/powerpoint/2010/main" val="16784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laborazione 31">
            <a:extLst>
              <a:ext uri="{FF2B5EF4-FFF2-40B4-BE49-F238E27FC236}">
                <a16:creationId xmlns:a16="http://schemas.microsoft.com/office/drawing/2014/main" id="{29A860BA-C238-47BC-81E0-7C84E9645A37}"/>
              </a:ext>
            </a:extLst>
          </p:cNvPr>
          <p:cNvSpPr/>
          <p:nvPr/>
        </p:nvSpPr>
        <p:spPr>
          <a:xfrm>
            <a:off x="3969532" y="1733550"/>
            <a:ext cx="8222468" cy="476250"/>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Elaborazione 37">
            <a:extLst>
              <a:ext uri="{FF2B5EF4-FFF2-40B4-BE49-F238E27FC236}">
                <a16:creationId xmlns:a16="http://schemas.microsoft.com/office/drawing/2014/main" id="{44BB78B8-F2A3-4EE4-BFC4-0E34C504F113}"/>
              </a:ext>
            </a:extLst>
          </p:cNvPr>
          <p:cNvSpPr/>
          <p:nvPr/>
        </p:nvSpPr>
        <p:spPr>
          <a:xfrm>
            <a:off x="4114800" y="3295651"/>
            <a:ext cx="8077200" cy="1009649"/>
          </a:xfrm>
          <a:prstGeom prst="flowChartProcess">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err="1" smtClean="0"/>
              <a:t>Pseudonimizzazione</a:t>
            </a:r>
            <a:r>
              <a:rPr lang="it-IT" sz="1600" dirty="0" smtClean="0"/>
              <a:t>: i dati non possono più essere attribuiti a un interessato senza ricorrere a  informazioni aggiuntive, facendo in modo che queste non siano riconducibili a una specifica persona fisica.</a:t>
            </a:r>
            <a:endParaRPr lang="it-IT" sz="1600" dirty="0"/>
          </a:p>
        </p:txBody>
      </p:sp>
      <p:sp>
        <p:nvSpPr>
          <p:cNvPr id="6" name="Elaborazione 5">
            <a:extLst>
              <a:ext uri="{FF2B5EF4-FFF2-40B4-BE49-F238E27FC236}">
                <a16:creationId xmlns:a16="http://schemas.microsoft.com/office/drawing/2014/main" id="{29A860BA-C238-47BC-81E0-7C84E9645A37}"/>
              </a:ext>
            </a:extLst>
          </p:cNvPr>
          <p:cNvSpPr/>
          <p:nvPr/>
        </p:nvSpPr>
        <p:spPr>
          <a:xfrm>
            <a:off x="3981450" y="756500"/>
            <a:ext cx="8210550" cy="970871"/>
          </a:xfrm>
          <a:prstGeom prst="flowChartProcess">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4" name="CasellaDiTesto 23">
            <a:extLst>
              <a:ext uri="{FF2B5EF4-FFF2-40B4-BE49-F238E27FC236}">
                <a16:creationId xmlns:a16="http://schemas.microsoft.com/office/drawing/2014/main" id="{3EB8EA8D-DF8C-4170-A276-9D05D5B576BC}"/>
              </a:ext>
            </a:extLst>
          </p:cNvPr>
          <p:cNvSpPr txBox="1"/>
          <p:nvPr/>
        </p:nvSpPr>
        <p:spPr>
          <a:xfrm>
            <a:off x="4876800" y="800100"/>
            <a:ext cx="7315199" cy="923330"/>
          </a:xfrm>
          <a:prstGeom prst="rect">
            <a:avLst/>
          </a:prstGeom>
          <a:noFill/>
          <a:ln>
            <a:noFill/>
          </a:ln>
        </p:spPr>
        <p:txBody>
          <a:bodyPr wrap="square" rtlCol="0">
            <a:spAutoFit/>
          </a:bodyPr>
          <a:lstStyle/>
          <a:p>
            <a:r>
              <a:rPr lang="it-IT" b="1" dirty="0" smtClean="0"/>
              <a:t>Trattamento</a:t>
            </a:r>
            <a:r>
              <a:rPr lang="it-IT" dirty="0" smtClean="0"/>
              <a:t>: operazioni svolte sui dati personali, come raccolta, registrazione, strutturazione, estrazione, trasmissione, distruzione, </a:t>
            </a:r>
            <a:r>
              <a:rPr lang="it-IT" dirty="0"/>
              <a:t>ecc</a:t>
            </a:r>
            <a:r>
              <a:rPr lang="it-IT" dirty="0" smtClean="0"/>
              <a:t>.</a:t>
            </a:r>
            <a:endParaRPr lang="it-IT" dirty="0"/>
          </a:p>
        </p:txBody>
      </p:sp>
      <p:sp>
        <p:nvSpPr>
          <p:cNvPr id="2" name="Rettangolo arrotondato 1"/>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pPr eaLnBrk="0">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it-IT" sz="1400" dirty="0" smtClean="0"/>
              <a:t>https://www.pexels.com/photo/eyeglasses-with-black-frame-beside-macbook-pro-893894/</a:t>
            </a:r>
            <a:endParaRPr lang="it-IT" sz="1400" dirty="0">
              <a:solidFill>
                <a:srgbClr val="000000"/>
              </a:solidFill>
              <a:latin typeface="Gisha" pitchFamily="32" charset="-79"/>
              <a:cs typeface="Arial Unicode MS" charset="0"/>
            </a:endParaRPr>
          </a:p>
        </p:txBody>
      </p:sp>
      <p:sp>
        <p:nvSpPr>
          <p:cNvPr id="31" name="Rettangolo arrotondato 30"/>
          <p:cNvSpPr/>
          <p:nvPr/>
        </p:nvSpPr>
        <p:spPr>
          <a:xfrm>
            <a:off x="1729728" y="226887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 name="Rettangolo 4"/>
          <p:cNvSpPr/>
          <p:nvPr/>
        </p:nvSpPr>
        <p:spPr>
          <a:xfrm>
            <a:off x="4552950" y="1847442"/>
            <a:ext cx="7639050" cy="338554"/>
          </a:xfrm>
          <a:prstGeom prst="rect">
            <a:avLst/>
          </a:prstGeom>
        </p:spPr>
        <p:txBody>
          <a:bodyPr wrap="square">
            <a:spAutoFit/>
          </a:bodyPr>
          <a:lstStyle/>
          <a:p>
            <a:pPr marL="228600" indent="-228600" fontAlgn="base"/>
            <a:r>
              <a:rPr lang="it-IT" sz="1600" b="1" dirty="0" smtClean="0"/>
              <a:t>Archivio</a:t>
            </a:r>
            <a:r>
              <a:rPr lang="it-IT" sz="1600" dirty="0" smtClean="0"/>
              <a:t>: insieme strutturato di dati personali</a:t>
            </a:r>
          </a:p>
        </p:txBody>
      </p:sp>
      <p:sp>
        <p:nvSpPr>
          <p:cNvPr id="25"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GDPR. Il glossario della privacy</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6" name="CasellaDiTesto 25">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33" name="Elaborazione 32">
            <a:extLst>
              <a:ext uri="{FF2B5EF4-FFF2-40B4-BE49-F238E27FC236}">
                <a16:creationId xmlns:a16="http://schemas.microsoft.com/office/drawing/2014/main" id="{44BB78B8-F2A3-4EE4-BFC4-0E34C504F113}"/>
              </a:ext>
            </a:extLst>
          </p:cNvPr>
          <p:cNvSpPr/>
          <p:nvPr/>
        </p:nvSpPr>
        <p:spPr>
          <a:xfrm>
            <a:off x="4152900" y="4305301"/>
            <a:ext cx="8039100" cy="838199"/>
          </a:xfrm>
          <a:prstGeom prst="flowChartProcess">
            <a:avLst/>
          </a:prstGeom>
          <a:solidFill>
            <a:srgbClr val="FAC3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it-IT" sz="1600" b="1" dirty="0" smtClean="0"/>
              <a:t>Violazione dei dati personali</a:t>
            </a:r>
            <a:r>
              <a:rPr lang="it-IT" sz="1600" dirty="0" smtClean="0"/>
              <a:t>: violazione di sicurezza, con perdita, modifica, la divulgazione non autorizzata o l'accesso ai dati personali.</a:t>
            </a:r>
            <a:endParaRPr lang="it-IT" sz="1600" dirty="0"/>
          </a:p>
        </p:txBody>
      </p:sp>
      <p:sp>
        <p:nvSpPr>
          <p:cNvPr id="50" name="Rettangolo 49"/>
          <p:cNvSpPr/>
          <p:nvPr/>
        </p:nvSpPr>
        <p:spPr>
          <a:xfrm>
            <a:off x="4248150" y="2362200"/>
            <a:ext cx="7924800" cy="830997"/>
          </a:xfrm>
          <a:prstGeom prst="rect">
            <a:avLst/>
          </a:prstGeom>
        </p:spPr>
        <p:txBody>
          <a:bodyPr wrap="square">
            <a:spAutoFit/>
          </a:bodyPr>
          <a:lstStyle/>
          <a:p>
            <a:r>
              <a:rPr lang="it-IT" sz="1600" b="1" dirty="0" err="1" smtClean="0"/>
              <a:t>Profilazione</a:t>
            </a:r>
            <a:r>
              <a:rPr lang="it-IT" sz="1600" dirty="0" smtClean="0"/>
              <a:t>: trattamento automatizzato di dati personali  per</a:t>
            </a:r>
          </a:p>
          <a:p>
            <a:r>
              <a:rPr lang="it-IT" sz="1600" dirty="0" smtClean="0"/>
              <a:t>valutare determinati aspetti  di una persona, come rendimento professionale, situazione economica, salute, ecc.</a:t>
            </a:r>
            <a:endParaRPr lang="it-IT" sz="1600" dirty="0"/>
          </a:p>
        </p:txBody>
      </p:sp>
      <p:sp>
        <p:nvSpPr>
          <p:cNvPr id="52" name="Elaborazione 51">
            <a:extLst>
              <a:ext uri="{FF2B5EF4-FFF2-40B4-BE49-F238E27FC236}">
                <a16:creationId xmlns:a16="http://schemas.microsoft.com/office/drawing/2014/main" id="{29A860BA-C238-47BC-81E0-7C84E9645A37}"/>
              </a:ext>
            </a:extLst>
          </p:cNvPr>
          <p:cNvSpPr/>
          <p:nvPr/>
        </p:nvSpPr>
        <p:spPr>
          <a:xfrm>
            <a:off x="3969532" y="5924550"/>
            <a:ext cx="8222468" cy="723900"/>
          </a:xfrm>
          <a:prstGeom prst="flowChartProcess">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smtClean="0"/>
              <a:t>        Consenso dell'interessato</a:t>
            </a:r>
            <a:r>
              <a:rPr lang="it-IT" sz="1600" dirty="0" smtClean="0"/>
              <a:t>: inequivocabile manifestazione di volontà con la                       qu     quale l'interessato dà l’assenso al trattamento dei propri dati</a:t>
            </a:r>
            <a:endParaRPr lang="it-IT" sz="1600" dirty="0"/>
          </a:p>
        </p:txBody>
      </p:sp>
      <p:sp>
        <p:nvSpPr>
          <p:cNvPr id="53" name="Elaborazione 52">
            <a:extLst>
              <a:ext uri="{FF2B5EF4-FFF2-40B4-BE49-F238E27FC236}">
                <a16:creationId xmlns:a16="http://schemas.microsoft.com/office/drawing/2014/main" id="{29A860BA-C238-47BC-81E0-7C84E9645A37}"/>
              </a:ext>
            </a:extLst>
          </p:cNvPr>
          <p:cNvSpPr/>
          <p:nvPr/>
        </p:nvSpPr>
        <p:spPr>
          <a:xfrm>
            <a:off x="4095750" y="4966550"/>
            <a:ext cx="8096250" cy="970871"/>
          </a:xfrm>
          <a:prstGeom prst="flowChartProcess">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fontAlgn="base">
              <a:buFont typeface="+mj-lt"/>
              <a:buNone/>
            </a:pPr>
            <a:r>
              <a:rPr lang="it-IT" sz="1600" b="1" dirty="0" smtClean="0"/>
              <a:t>    Terzo</a:t>
            </a:r>
            <a:r>
              <a:rPr lang="it-IT" sz="1600" dirty="0" smtClean="0"/>
              <a:t>: qualsiasi soggetto che non sia l’interessato, il titolare e responsabile del trattamento, o le persone autorizzate sotto il diretto controllo del titolare o del responsabile.</a:t>
            </a:r>
          </a:p>
        </p:txBody>
      </p:sp>
      <p:pic>
        <p:nvPicPr>
          <p:cNvPr id="1032" name="Picture 8"/>
          <p:cNvPicPr>
            <a:picLocks noChangeAspect="1" noChangeArrowheads="1"/>
          </p:cNvPicPr>
          <p:nvPr/>
        </p:nvPicPr>
        <p:blipFill>
          <a:blip r:embed="rId3"/>
          <a:stretch>
            <a:fillRect/>
          </a:stretch>
        </p:blipFill>
        <p:spPr bwMode="auto">
          <a:xfrm>
            <a:off x="-95250" y="783829"/>
            <a:ext cx="4991100" cy="6074171"/>
          </a:xfrm>
          <a:prstGeom prst="flowChartOnlineStorage">
            <a:avLst/>
          </a:prstGeom>
          <a:noFill/>
          <a:extLst>
            <a:ext uri="{909E8E84-426E-40DD-AFC4-6F175D3DCCD1}">
              <a14:hiddenFill xmlns:a14="http://schemas.microsoft.com/office/drawing/2010/main">
                <a:solidFill>
                  <a:srgbClr val="FFFFFF"/>
                </a:solidFill>
              </a14:hiddenFill>
            </a:ext>
          </a:extLst>
        </p:spPr>
      </p:pic>
      <p:sp>
        <p:nvSpPr>
          <p:cNvPr id="61" name="Rettangolo arrotondato 60"/>
          <p:cNvSpPr/>
          <p:nvPr/>
        </p:nvSpPr>
        <p:spPr>
          <a:xfrm>
            <a:off x="4323460" y="9049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62" name="Rettangolo arrotondato 61"/>
          <p:cNvSpPr/>
          <p:nvPr/>
        </p:nvSpPr>
        <p:spPr>
          <a:xfrm>
            <a:off x="3633476" y="2570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63" name="Rettangolo arrotondato 62"/>
          <p:cNvSpPr/>
          <p:nvPr/>
        </p:nvSpPr>
        <p:spPr>
          <a:xfrm>
            <a:off x="3867150" y="1772502"/>
            <a:ext cx="400050" cy="43729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  </a:t>
            </a:r>
            <a:endParaRPr lang="it-IT" dirty="0"/>
          </a:p>
        </p:txBody>
      </p:sp>
      <p:sp>
        <p:nvSpPr>
          <p:cNvPr id="64" name="Rettangolo arrotondato 63"/>
          <p:cNvSpPr/>
          <p:nvPr/>
        </p:nvSpPr>
        <p:spPr>
          <a:xfrm>
            <a:off x="3600450" y="3656687"/>
            <a:ext cx="514350" cy="4009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65" name="Rettangolo arrotondato 64"/>
          <p:cNvSpPr/>
          <p:nvPr/>
        </p:nvSpPr>
        <p:spPr>
          <a:xfrm>
            <a:off x="3638550" y="4456787"/>
            <a:ext cx="514350" cy="4009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66" name="Rettangolo arrotondato 65"/>
          <p:cNvSpPr/>
          <p:nvPr/>
        </p:nvSpPr>
        <p:spPr>
          <a:xfrm>
            <a:off x="3752850" y="5161637"/>
            <a:ext cx="514350" cy="4009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67" name="Rettangolo arrotondato 66"/>
          <p:cNvSpPr/>
          <p:nvPr/>
        </p:nvSpPr>
        <p:spPr>
          <a:xfrm>
            <a:off x="3905250" y="6076037"/>
            <a:ext cx="514350" cy="4009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29" name="Rettangolo arrotondato 28"/>
          <p:cNvSpPr/>
          <p:nvPr/>
        </p:nvSpPr>
        <p:spPr>
          <a:xfrm>
            <a:off x="1904110" y="181930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0" name="Goccia 29">
            <a:extLst>
              <a:ext uri="{FF2B5EF4-FFF2-40B4-BE49-F238E27FC236}">
                <a16:creationId xmlns:a16="http://schemas.microsoft.com/office/drawing/2014/main" id="{C57C8360-8269-4875-8ADE-12259106F6E1}"/>
              </a:ext>
            </a:extLst>
          </p:cNvPr>
          <p:cNvSpPr/>
          <p:nvPr/>
        </p:nvSpPr>
        <p:spPr>
          <a:xfrm rot="462550">
            <a:off x="342986" y="2256211"/>
            <a:ext cx="2496455" cy="2278416"/>
          </a:xfrm>
          <a:prstGeom prst="teardrop">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it-IT" sz="2000" dirty="0" smtClean="0">
                <a:ln w="0"/>
                <a:solidFill>
                  <a:schemeClr val="bg1"/>
                </a:solidFill>
                <a:effectLst>
                  <a:outerShdw blurRad="38100" dist="19050" dir="2700000" algn="tl" rotWithShape="0">
                    <a:schemeClr val="dk1">
                      <a:alpha val="40000"/>
                    </a:schemeClr>
                  </a:outerShdw>
                </a:effectLst>
                <a:latin typeface="Tempus Sans ITC" panose="04020404030D07020202" pitchFamily="82" charset="0"/>
                <a:cs typeface="Gisha" panose="020B0502040204020203" pitchFamily="34" charset="-79"/>
              </a:rPr>
              <a:t>GDPR </a:t>
            </a:r>
            <a:br>
              <a:rPr lang="it-IT" sz="2000" dirty="0" smtClean="0">
                <a:ln w="0"/>
                <a:solidFill>
                  <a:schemeClr val="bg1"/>
                </a:solidFill>
                <a:effectLst>
                  <a:outerShdw blurRad="38100" dist="19050" dir="2700000" algn="tl" rotWithShape="0">
                    <a:schemeClr val="dk1">
                      <a:alpha val="40000"/>
                    </a:schemeClr>
                  </a:outerShdw>
                </a:effectLst>
                <a:latin typeface="Tempus Sans ITC" panose="04020404030D07020202" pitchFamily="82" charset="0"/>
                <a:cs typeface="Gisha" panose="020B0502040204020203" pitchFamily="34" charset="-79"/>
              </a:rPr>
            </a:br>
            <a:r>
              <a:rPr lang="it-IT" sz="2000" dirty="0" smtClean="0">
                <a:ln w="0"/>
                <a:solidFill>
                  <a:schemeClr val="bg1"/>
                </a:solidFill>
                <a:effectLst>
                  <a:outerShdw blurRad="38100" dist="19050" dir="2700000" algn="tl" rotWithShape="0">
                    <a:schemeClr val="dk1">
                      <a:alpha val="40000"/>
                    </a:schemeClr>
                  </a:outerShdw>
                </a:effectLst>
                <a:latin typeface="Tempus Sans ITC" panose="04020404030D07020202" pitchFamily="82" charset="0"/>
                <a:cs typeface="Gisha" panose="020B0502040204020203" pitchFamily="34" charset="-79"/>
              </a:rPr>
              <a:t>art. 4</a:t>
            </a:r>
            <a:endParaRPr lang="it-IT" sz="2000" dirty="0">
              <a:ln w="0"/>
              <a:solidFill>
                <a:schemeClr val="bg1"/>
              </a:solidFill>
              <a:effectLst>
                <a:outerShdw blurRad="38100" dist="19050" dir="2700000" algn="tl" rotWithShape="0">
                  <a:schemeClr val="dk1">
                    <a:alpha val="40000"/>
                  </a:schemeClr>
                </a:outerShdw>
              </a:effectLst>
              <a:latin typeface="Tempus Sans ITC" panose="04020404030D07020202" pitchFamily="82" charset="0"/>
              <a:cs typeface="Gisha" panose="020B0502040204020203" pitchFamily="34" charset="-79"/>
            </a:endParaRPr>
          </a:p>
        </p:txBody>
      </p:sp>
    </p:spTree>
    <p:extLst>
      <p:ext uri="{BB962C8B-B14F-4D97-AF65-F5344CB8AC3E}">
        <p14:creationId xmlns:p14="http://schemas.microsoft.com/office/powerpoint/2010/main" val="4048328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tretch>
            <a:fillRect/>
          </a:stretch>
        </p:blipFill>
        <p:spPr bwMode="auto">
          <a:xfrm>
            <a:off x="6451600" y="430401"/>
            <a:ext cx="5637847" cy="6427600"/>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GDPR: altri principi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57200"/>
            <a:ext cx="6369170" cy="2609850"/>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0" y="2191124"/>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dirty="0" smtClean="0"/>
              <a:t>https://pixabay.com/it/sicurezza-informatica-protezione-3400657/</a:t>
            </a:r>
          </a:p>
          <a:p>
            <a:r>
              <a:rPr lang="it-IT" sz="1400" dirty="0" smtClean="0"/>
              <a:t> </a:t>
            </a:r>
            <a:endParaRPr lang="it-IT" sz="1400" dirty="0"/>
          </a:p>
          <a:p>
            <a:pPr algn="r"/>
            <a:endParaRPr lang="it-IT" sz="1400" dirty="0"/>
          </a:p>
        </p:txBody>
      </p:sp>
      <p:sp>
        <p:nvSpPr>
          <p:cNvPr id="30" name="Documento 29">
            <a:extLst>
              <a:ext uri="{FF2B5EF4-FFF2-40B4-BE49-F238E27FC236}">
                <a16:creationId xmlns:a16="http://schemas.microsoft.com/office/drawing/2014/main" id="{ABB207A1-8AF5-47AB-B50D-C3D7D6AA8047}"/>
              </a:ext>
            </a:extLst>
          </p:cNvPr>
          <p:cNvSpPr>
            <a:spLocks/>
          </p:cNvSpPr>
          <p:nvPr/>
        </p:nvSpPr>
        <p:spPr>
          <a:xfrm rot="10800000">
            <a:off x="-3" y="4797652"/>
            <a:ext cx="6369169" cy="2060348"/>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CasellaDiTesto 11"/>
          <p:cNvSpPr txBox="1"/>
          <p:nvPr/>
        </p:nvSpPr>
        <p:spPr>
          <a:xfrm>
            <a:off x="0" y="655294"/>
            <a:ext cx="6450045" cy="707886"/>
          </a:xfrm>
          <a:prstGeom prst="rect">
            <a:avLst/>
          </a:prstGeom>
          <a:noFill/>
        </p:spPr>
        <p:txBody>
          <a:bodyPr wrap="square" rtlCol="0">
            <a:spAutoFit/>
          </a:bodyPr>
          <a:lstStyle/>
          <a:p>
            <a:pPr algn="ctr"/>
            <a:r>
              <a:rPr lang="it-IT" sz="4000" b="1" dirty="0" smtClean="0">
                <a:latin typeface="Tempus Sans ITC" panose="04020404030D07020202" pitchFamily="82" charset="0"/>
                <a:cs typeface="Gisha" panose="020B0502040204020203" pitchFamily="34" charset="-79"/>
              </a:rPr>
              <a:t>Altri principi generali</a:t>
            </a:r>
            <a:endParaRPr lang="it-IT" sz="4000" dirty="0"/>
          </a:p>
        </p:txBody>
      </p:sp>
      <p:sp>
        <p:nvSpPr>
          <p:cNvPr id="31" name="CasellaDiTesto 30"/>
          <p:cNvSpPr txBox="1"/>
          <p:nvPr/>
        </p:nvSpPr>
        <p:spPr>
          <a:xfrm>
            <a:off x="533496" y="1453281"/>
            <a:ext cx="5368094" cy="923330"/>
          </a:xfrm>
          <a:prstGeom prst="rect">
            <a:avLst/>
          </a:prstGeom>
          <a:noFill/>
        </p:spPr>
        <p:txBody>
          <a:bodyPr wrap="square" rtlCol="0">
            <a:spAutoFit/>
          </a:bodyPr>
          <a:lstStyle/>
          <a:p>
            <a:r>
              <a:rPr lang="it-IT" b="1" dirty="0" smtClean="0"/>
              <a:t>Responsabilità</a:t>
            </a:r>
            <a:r>
              <a:rPr lang="it-IT" dirty="0" smtClean="0"/>
              <a:t>: il responsabile deve dimostrare di aver adottato tutte le misure a protezione dei dati</a:t>
            </a:r>
            <a:endParaRPr lang="it-IT"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7" name="Rettangolo arrotondato 36"/>
          <p:cNvSpPr/>
          <p:nvPr/>
        </p:nvSpPr>
        <p:spPr>
          <a:xfrm>
            <a:off x="342901" y="750659"/>
            <a:ext cx="438150" cy="430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8" name="Rettangolo arrotondato 37"/>
          <p:cNvSpPr/>
          <p:nvPr/>
        </p:nvSpPr>
        <p:spPr>
          <a:xfrm>
            <a:off x="0" y="4342334"/>
            <a:ext cx="400051" cy="4201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0" name="Rettangolo arrotondato 39"/>
          <p:cNvSpPr/>
          <p:nvPr/>
        </p:nvSpPr>
        <p:spPr>
          <a:xfrm>
            <a:off x="0" y="1943101"/>
            <a:ext cx="4572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1" name="Rettangolo arrotondato 40"/>
          <p:cNvSpPr/>
          <p:nvPr/>
        </p:nvSpPr>
        <p:spPr>
          <a:xfrm>
            <a:off x="0" y="3074479"/>
            <a:ext cx="361950" cy="4688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8" name="CasellaDiTesto 27"/>
          <p:cNvSpPr txBox="1"/>
          <p:nvPr/>
        </p:nvSpPr>
        <p:spPr>
          <a:xfrm>
            <a:off x="556779" y="3061949"/>
            <a:ext cx="5792267" cy="646331"/>
          </a:xfrm>
          <a:prstGeom prst="rect">
            <a:avLst/>
          </a:prstGeom>
          <a:noFill/>
        </p:spPr>
        <p:txBody>
          <a:bodyPr wrap="square" rtlCol="0">
            <a:spAutoFit/>
          </a:bodyPr>
          <a:lstStyle/>
          <a:p>
            <a:r>
              <a:rPr lang="it-IT" b="1" dirty="0" smtClean="0"/>
              <a:t>Tracciabilità </a:t>
            </a:r>
            <a:r>
              <a:rPr lang="it-IT" dirty="0" smtClean="0"/>
              <a:t>delle operazioni, e conformità del trattamento al Regolamento</a:t>
            </a:r>
            <a:endParaRPr lang="it-IT" dirty="0"/>
          </a:p>
        </p:txBody>
      </p:sp>
      <p:sp>
        <p:nvSpPr>
          <p:cNvPr id="29" name="CasellaDiTesto 28"/>
          <p:cNvSpPr txBox="1"/>
          <p:nvPr/>
        </p:nvSpPr>
        <p:spPr>
          <a:xfrm>
            <a:off x="518680" y="4052549"/>
            <a:ext cx="5830366" cy="646331"/>
          </a:xfrm>
          <a:prstGeom prst="rect">
            <a:avLst/>
          </a:prstGeom>
          <a:noFill/>
        </p:spPr>
        <p:txBody>
          <a:bodyPr wrap="square" rtlCol="0">
            <a:spAutoFit/>
          </a:bodyPr>
          <a:lstStyle/>
          <a:p>
            <a:r>
              <a:rPr lang="it-IT" b="1" dirty="0" smtClean="0"/>
              <a:t>Minimizzazione dei dati</a:t>
            </a:r>
            <a:r>
              <a:rPr lang="it-IT" dirty="0" smtClean="0"/>
              <a:t>: vanno raccolti solo i dati strettamente necessari</a:t>
            </a:r>
            <a:endParaRPr lang="it-IT" dirty="0"/>
          </a:p>
        </p:txBody>
      </p:sp>
      <p:sp>
        <p:nvSpPr>
          <p:cNvPr id="33" name="CasellaDiTesto 32"/>
          <p:cNvSpPr txBox="1"/>
          <p:nvPr/>
        </p:nvSpPr>
        <p:spPr>
          <a:xfrm>
            <a:off x="690130" y="5386049"/>
            <a:ext cx="5658916" cy="923330"/>
          </a:xfrm>
          <a:prstGeom prst="rect">
            <a:avLst/>
          </a:prstGeom>
          <a:noFill/>
        </p:spPr>
        <p:txBody>
          <a:bodyPr wrap="square" rtlCol="0">
            <a:spAutoFit/>
          </a:bodyPr>
          <a:lstStyle/>
          <a:p>
            <a:r>
              <a:rPr lang="it-IT" b="1" dirty="0" smtClean="0"/>
              <a:t>Limitazione della conservazione dei dati</a:t>
            </a:r>
            <a:r>
              <a:rPr lang="it-IT" dirty="0" smtClean="0"/>
              <a:t>: i dati vanno conservati e usati solo per il tempo strettamente necessario</a:t>
            </a:r>
            <a:endParaRPr lang="it-IT" dirty="0"/>
          </a:p>
        </p:txBody>
      </p:sp>
      <p:sp>
        <p:nvSpPr>
          <p:cNvPr id="34" name="Rettangolo arrotondato 33"/>
          <p:cNvSpPr/>
          <p:nvPr/>
        </p:nvSpPr>
        <p:spPr>
          <a:xfrm>
            <a:off x="1" y="5485334"/>
            <a:ext cx="438150" cy="4582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43" name="Goccia 42"/>
          <p:cNvSpPr/>
          <p:nvPr/>
        </p:nvSpPr>
        <p:spPr>
          <a:xfrm rot="5400000">
            <a:off x="245535" y="1498601"/>
            <a:ext cx="213779" cy="209550"/>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26" name="Goccia 25"/>
          <p:cNvSpPr/>
          <p:nvPr/>
        </p:nvSpPr>
        <p:spPr>
          <a:xfrm rot="5400000">
            <a:off x="381002" y="3141105"/>
            <a:ext cx="213779" cy="209550"/>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27" name="Goccia 26"/>
          <p:cNvSpPr/>
          <p:nvPr/>
        </p:nvSpPr>
        <p:spPr>
          <a:xfrm rot="5400000">
            <a:off x="313270" y="4106286"/>
            <a:ext cx="213779" cy="209550"/>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32" name="Goccia 31"/>
          <p:cNvSpPr/>
          <p:nvPr/>
        </p:nvSpPr>
        <p:spPr>
          <a:xfrm rot="5400000">
            <a:off x="397935" y="5477859"/>
            <a:ext cx="213779" cy="209550"/>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Tree>
    <p:extLst>
      <p:ext uri="{BB962C8B-B14F-4D97-AF65-F5344CB8AC3E}">
        <p14:creationId xmlns:p14="http://schemas.microsoft.com/office/powerpoint/2010/main" val="7014091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rot="10800000">
            <a:off x="-35160" y="3311011"/>
            <a:ext cx="6300865" cy="353802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smtClean="0">
                <a:solidFill>
                  <a:schemeClr val="tx1"/>
                </a:solidFill>
                <a:latin typeface="Microsoft Yi Baiti" panose="03000500000000000000" pitchFamily="66" charset="0"/>
                <a:ea typeface="Microsoft Yi Baiti" panose="03000500000000000000" pitchFamily="66" charset="0"/>
              </a:rPr>
              <a:t>GDPR: due </a:t>
            </a:r>
            <a:r>
              <a:rPr lang="it-IT" sz="3200" dirty="0" smtClean="0">
                <a:solidFill>
                  <a:schemeClr val="tx1"/>
                </a:solidFill>
                <a:latin typeface="Microsoft Yi Baiti" panose="03000500000000000000" pitchFamily="66" charset="0"/>
                <a:ea typeface="Microsoft Yi Baiti" panose="03000500000000000000" pitchFamily="66" charset="0"/>
              </a:rPr>
              <a:t>concetti di privacy</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sp>
        <p:nvSpPr>
          <p:cNvPr id="40" name="Rettangolo arrotondato 39"/>
          <p:cNvSpPr/>
          <p:nvPr/>
        </p:nvSpPr>
        <p:spPr>
          <a:xfrm>
            <a:off x="-4000499" y="-1"/>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4"/>
              </a:rPr>
              <a:t>1. https</a:t>
            </a:r>
            <a:r>
              <a:rPr lang="it-IT" sz="1400" dirty="0">
                <a:hlinkClick r:id="rId4"/>
              </a:rPr>
              <a:t>://</a:t>
            </a:r>
            <a:r>
              <a:rPr lang="it-IT" sz="1400" dirty="0" smtClean="0">
                <a:hlinkClick r:id="rId4"/>
              </a:rPr>
              <a:t>it.freepik.com/vettori-gratuito/sfera-cyber-poligonale-astratta_1534720.htm#term=cyberspace&amp;page=1&amp;position=3</a:t>
            </a:r>
            <a:endParaRPr lang="it-IT" sz="1400" dirty="0" smtClean="0"/>
          </a:p>
          <a:p>
            <a:endParaRPr lang="it-IT" sz="1400" dirty="0"/>
          </a:p>
          <a:p>
            <a:endParaRPr lang="it-IT" sz="1400" dirty="0" smtClean="0"/>
          </a:p>
          <a:p>
            <a:endParaRPr lang="it-IT" sz="1400" dirty="0"/>
          </a:p>
          <a:p>
            <a:r>
              <a:rPr lang="it-IT" sz="1400" dirty="0" smtClean="0"/>
              <a:t>2https://pixabay.com/it/bordo-faccia-binario-codice-2181407/</a:t>
            </a:r>
          </a:p>
          <a:p>
            <a:endParaRPr lang="it-IT" sz="1400" dirty="0"/>
          </a:p>
        </p:txBody>
      </p:sp>
      <p:sp>
        <p:nvSpPr>
          <p:cNvPr id="58" name="Rettangolo arrotondato 57"/>
          <p:cNvSpPr/>
          <p:nvPr/>
        </p:nvSpPr>
        <p:spPr>
          <a:xfrm>
            <a:off x="6551959" y="281208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 name="CasellaDiTesto 2"/>
          <p:cNvSpPr txBox="1"/>
          <p:nvPr/>
        </p:nvSpPr>
        <p:spPr>
          <a:xfrm>
            <a:off x="1547282" y="759047"/>
            <a:ext cx="3323346" cy="523220"/>
          </a:xfrm>
          <a:prstGeom prst="rect">
            <a:avLst/>
          </a:prstGeom>
          <a:noFill/>
        </p:spPr>
        <p:txBody>
          <a:bodyPr wrap="none" rtlCol="0">
            <a:spAutoFit/>
          </a:bodyPr>
          <a:lstStyle/>
          <a:p>
            <a:r>
              <a:rPr lang="it-IT" sz="2800" b="1" dirty="0" smtClean="0">
                <a:solidFill>
                  <a:schemeClr val="tx2">
                    <a:lumMod val="75000"/>
                  </a:schemeClr>
                </a:solidFill>
              </a:rPr>
              <a:t>Privacy </a:t>
            </a:r>
            <a:r>
              <a:rPr lang="it-IT" sz="2800" b="1" dirty="0" err="1" smtClean="0">
                <a:solidFill>
                  <a:schemeClr val="tx2">
                    <a:lumMod val="75000"/>
                  </a:schemeClr>
                </a:solidFill>
              </a:rPr>
              <a:t>by</a:t>
            </a:r>
            <a:r>
              <a:rPr lang="it-IT" sz="2800" b="1" dirty="0" smtClean="0">
                <a:solidFill>
                  <a:schemeClr val="tx2">
                    <a:lumMod val="75000"/>
                  </a:schemeClr>
                </a:solidFill>
              </a:rPr>
              <a:t> default</a:t>
            </a: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25" name="Rettangolo arrotondato 24"/>
          <p:cNvSpPr/>
          <p:nvPr/>
        </p:nvSpPr>
        <p:spPr>
          <a:xfrm>
            <a:off x="607501" y="771428"/>
            <a:ext cx="764098" cy="5520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2" name="CasellaDiTesto 31"/>
          <p:cNvSpPr txBox="1"/>
          <p:nvPr/>
        </p:nvSpPr>
        <p:spPr>
          <a:xfrm>
            <a:off x="499630" y="1578053"/>
            <a:ext cx="5141414" cy="1323439"/>
          </a:xfrm>
          <a:prstGeom prst="rect">
            <a:avLst/>
          </a:prstGeom>
          <a:noFill/>
        </p:spPr>
        <p:txBody>
          <a:bodyPr wrap="square" rtlCol="0">
            <a:spAutoFit/>
          </a:bodyPr>
          <a:lstStyle/>
          <a:p>
            <a:r>
              <a:rPr lang="it-IT" sz="2000" dirty="0" smtClean="0">
                <a:cs typeface="Arial" charset="0"/>
              </a:rPr>
              <a:t>Approccio che tenga sempre presente l’importanza di tutelare la vita privata dei cittadini, come </a:t>
            </a:r>
            <a:r>
              <a:rPr lang="it-IT" sz="2000" i="1" dirty="0" smtClean="0">
                <a:cs typeface="Arial" charset="0"/>
              </a:rPr>
              <a:t>impostazione predefinita</a:t>
            </a:r>
            <a:endParaRPr lang="it-IT" sz="2000" i="1" dirty="0"/>
          </a:p>
        </p:txBody>
      </p:sp>
      <p:sp>
        <p:nvSpPr>
          <p:cNvPr id="34" name="Rettangolo arrotondato 33"/>
          <p:cNvSpPr/>
          <p:nvPr/>
        </p:nvSpPr>
        <p:spPr>
          <a:xfrm>
            <a:off x="2619808" y="4846122"/>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5" name="Rettangolo arrotondato 34"/>
          <p:cNvSpPr/>
          <p:nvPr/>
        </p:nvSpPr>
        <p:spPr>
          <a:xfrm>
            <a:off x="7464524" y="2255322"/>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9" name="Rettangolo arrotondato 38"/>
          <p:cNvSpPr/>
          <p:nvPr/>
        </p:nvSpPr>
        <p:spPr>
          <a:xfrm>
            <a:off x="0" y="2319483"/>
            <a:ext cx="457200" cy="54403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pic>
        <p:nvPicPr>
          <p:cNvPr id="26" name="Immagine 25" descr="cyber m1u3 IDENT.jpg"/>
          <p:cNvPicPr>
            <a:picLocks noChangeAspect="1"/>
          </p:cNvPicPr>
          <p:nvPr/>
        </p:nvPicPr>
        <p:blipFill>
          <a:blip r:embed="rId5"/>
          <a:srcRect l="5413" r="-7122" b="41161"/>
          <a:stretch>
            <a:fillRect/>
          </a:stretch>
        </p:blipFill>
        <p:spPr>
          <a:xfrm>
            <a:off x="6316133" y="467254"/>
            <a:ext cx="6366934" cy="3037946"/>
          </a:xfrm>
          <a:prstGeom prst="rect">
            <a:avLst/>
          </a:prstGeom>
        </p:spPr>
      </p:pic>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1" y="2819222"/>
            <a:ext cx="5884349" cy="403877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7" name="CasellaDiTesto 26"/>
          <p:cNvSpPr txBox="1"/>
          <p:nvPr/>
        </p:nvSpPr>
        <p:spPr>
          <a:xfrm>
            <a:off x="7502476" y="3613646"/>
            <a:ext cx="3273653" cy="523220"/>
          </a:xfrm>
          <a:prstGeom prst="rect">
            <a:avLst/>
          </a:prstGeom>
          <a:noFill/>
        </p:spPr>
        <p:txBody>
          <a:bodyPr wrap="none" rtlCol="0">
            <a:spAutoFit/>
          </a:bodyPr>
          <a:lstStyle/>
          <a:p>
            <a:r>
              <a:rPr lang="it-IT" sz="2800" b="1" dirty="0" smtClean="0">
                <a:solidFill>
                  <a:schemeClr val="tx2">
                    <a:lumMod val="75000"/>
                  </a:schemeClr>
                </a:solidFill>
              </a:rPr>
              <a:t>Privacy </a:t>
            </a:r>
            <a:r>
              <a:rPr lang="it-IT" sz="2800" b="1" dirty="0" err="1" smtClean="0">
                <a:solidFill>
                  <a:schemeClr val="tx2">
                    <a:lumMod val="75000"/>
                  </a:schemeClr>
                </a:solidFill>
              </a:rPr>
              <a:t>by</a:t>
            </a:r>
            <a:r>
              <a:rPr lang="it-IT" sz="2800" b="1" dirty="0" smtClean="0">
                <a:solidFill>
                  <a:schemeClr val="tx2">
                    <a:lumMod val="75000"/>
                  </a:schemeClr>
                </a:solidFill>
              </a:rPr>
              <a:t> design</a:t>
            </a:r>
          </a:p>
        </p:txBody>
      </p:sp>
      <p:sp>
        <p:nvSpPr>
          <p:cNvPr id="28" name="CasellaDiTesto 27"/>
          <p:cNvSpPr txBox="1"/>
          <p:nvPr/>
        </p:nvSpPr>
        <p:spPr>
          <a:xfrm>
            <a:off x="6586844" y="4192021"/>
            <a:ext cx="5368094" cy="2246769"/>
          </a:xfrm>
          <a:prstGeom prst="rect">
            <a:avLst/>
          </a:prstGeom>
          <a:noFill/>
        </p:spPr>
        <p:txBody>
          <a:bodyPr wrap="square" rtlCol="0">
            <a:spAutoFit/>
          </a:bodyPr>
          <a:lstStyle/>
          <a:p>
            <a:r>
              <a:rPr lang="it-IT" sz="2000" dirty="0" smtClean="0">
                <a:cs typeface="Arial" charset="0"/>
              </a:rPr>
              <a:t>Necessità di incorporare la tutela dei dati sin dalla progettazione dei sistemi IT che ne prevedono l’utilizzo. </a:t>
            </a:r>
          </a:p>
          <a:p>
            <a:endParaRPr lang="it-IT" sz="2000" dirty="0" smtClean="0">
              <a:cs typeface="Arial" charset="0"/>
            </a:endParaRPr>
          </a:p>
          <a:p>
            <a:r>
              <a:rPr lang="it-IT" sz="2000" dirty="0" smtClean="0">
                <a:cs typeface="Arial" charset="0"/>
              </a:rPr>
              <a:t>Qualsiasi progetto deve considerare sin dall’inizio riservatezza e protezione dei dati personali.</a:t>
            </a:r>
            <a:endParaRPr lang="it-IT" sz="2000" i="1" dirty="0"/>
          </a:p>
        </p:txBody>
      </p:sp>
      <p:sp>
        <p:nvSpPr>
          <p:cNvPr id="30" name="Rettangolo arrotondato 29"/>
          <p:cNvSpPr/>
          <p:nvPr/>
        </p:nvSpPr>
        <p:spPr>
          <a:xfrm>
            <a:off x="10715501" y="3305181"/>
            <a:ext cx="814321" cy="47986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6" name="Rettangolo arrotondato 35"/>
          <p:cNvSpPr/>
          <p:nvPr/>
        </p:nvSpPr>
        <p:spPr>
          <a:xfrm>
            <a:off x="5506029" y="4877302"/>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sp>
        <p:nvSpPr>
          <p:cNvPr id="29" name="Goccia 28">
            <a:extLst>
              <a:ext uri="{FF2B5EF4-FFF2-40B4-BE49-F238E27FC236}">
                <a16:creationId xmlns:a16="http://schemas.microsoft.com/office/drawing/2014/main" id="{C57C8360-8269-4875-8ADE-12259106F6E1}"/>
              </a:ext>
            </a:extLst>
          </p:cNvPr>
          <p:cNvSpPr/>
          <p:nvPr/>
        </p:nvSpPr>
        <p:spPr>
          <a:xfrm rot="462550">
            <a:off x="5297175" y="2833113"/>
            <a:ext cx="1727720" cy="1654546"/>
          </a:xfrm>
          <a:prstGeom prst="teardrop">
            <a:avLst/>
          </a:prstGeom>
          <a:solidFill>
            <a:srgbClr val="B68E15">
              <a:alpha val="5686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dirty="0" smtClean="0">
                <a:solidFill>
                  <a:schemeClr val="tx1"/>
                </a:solidFill>
                <a:latin typeface="Tempus Sans ITC" panose="04020404030D07020202" pitchFamily="82" charset="0"/>
                <a:cs typeface="Gisha" panose="020B0502040204020203" pitchFamily="34" charset="-79"/>
              </a:rPr>
              <a:t>GDPR </a:t>
            </a:r>
            <a:br>
              <a:rPr lang="it-IT" sz="2000" b="1" dirty="0" smtClean="0">
                <a:solidFill>
                  <a:schemeClr val="tx1"/>
                </a:solidFill>
                <a:latin typeface="Tempus Sans ITC" panose="04020404030D07020202" pitchFamily="82" charset="0"/>
                <a:cs typeface="Gisha" panose="020B0502040204020203" pitchFamily="34" charset="-79"/>
              </a:rPr>
            </a:br>
            <a:endParaRPr lang="it-IT" sz="2000" b="1" dirty="0">
              <a:solidFill>
                <a:schemeClr val="tx1"/>
              </a:solidFill>
              <a:latin typeface="Tempus Sans ITC" panose="04020404030D07020202" pitchFamily="82" charset="0"/>
              <a:cs typeface="Gisha" panose="020B0502040204020203" pitchFamily="34" charset="-79"/>
            </a:endParaRPr>
          </a:p>
        </p:txBody>
      </p:sp>
    </p:spTree>
    <p:extLst>
      <p:ext uri="{BB962C8B-B14F-4D97-AF65-F5344CB8AC3E}">
        <p14:creationId xmlns:p14="http://schemas.microsoft.com/office/powerpoint/2010/main" val="6039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magine 22"/>
          <p:cNvPicPr>
            <a:picLocks noChangeAspect="1"/>
          </p:cNvPicPr>
          <p:nvPr/>
        </p:nvPicPr>
        <p:blipFill>
          <a:blip r:embed="rId3"/>
          <a:stretch>
            <a:fillRect/>
          </a:stretch>
        </p:blipFill>
        <p:spPr>
          <a:xfrm>
            <a:off x="6381345" y="457201"/>
            <a:ext cx="5810655" cy="6400800"/>
          </a:xfrm>
          <a:prstGeom prst="rect">
            <a:avLst/>
          </a:prstGeom>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GDPR: le sanzioni amministrative pecuniarie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2" name="Documento 1">
            <a:extLst>
              <a:ext uri="{FF2B5EF4-FFF2-40B4-BE49-F238E27FC236}">
                <a16:creationId xmlns:a16="http://schemas.microsoft.com/office/drawing/2014/main" id="{B5D6EA2C-C98E-4C7C-9DC4-0DFE4FB8D0AA}"/>
              </a:ext>
            </a:extLst>
          </p:cNvPr>
          <p:cNvSpPr/>
          <p:nvPr/>
        </p:nvSpPr>
        <p:spPr>
          <a:xfrm>
            <a:off x="24060" y="502599"/>
            <a:ext cx="6369170" cy="3082812"/>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7" name="Unità di visualizzazione grafica 6">
            <a:extLst>
              <a:ext uri="{FF2B5EF4-FFF2-40B4-BE49-F238E27FC236}">
                <a16:creationId xmlns:a16="http://schemas.microsoft.com/office/drawing/2014/main" id="{6DDBE34B-0610-439C-8B21-724808CA2911}"/>
              </a:ext>
            </a:extLst>
          </p:cNvPr>
          <p:cNvSpPr/>
          <p:nvPr/>
        </p:nvSpPr>
        <p:spPr>
          <a:xfrm>
            <a:off x="6465203" y="1051708"/>
            <a:ext cx="5092991" cy="1466850"/>
          </a:xfrm>
          <a:prstGeom prst="flowChartDisplay">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latin typeface="Tempus Sans ITC" panose="04020404030D07020202" pitchFamily="82" charset="0"/>
                <a:cs typeface="Gisha" panose="020B0502040204020203" pitchFamily="34" charset="-79"/>
              </a:rPr>
              <a:t>INFRAZIONI MENO GRAVI</a:t>
            </a:r>
            <a:endParaRPr lang="it-IT" b="1" dirty="0">
              <a:solidFill>
                <a:schemeClr val="tx1"/>
              </a:solidFill>
              <a:latin typeface="Tempus Sans ITC" panose="04020404030D07020202" pitchFamily="82" charset="0"/>
              <a:cs typeface="Gisha" panose="020B0502040204020203" pitchFamily="34" charset="-79"/>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endParaRPr lang="it-IT" sz="1400" dirty="0"/>
          </a:p>
          <a:p>
            <a:r>
              <a:rPr lang="it-IT" sz="1400" dirty="0" smtClean="0">
                <a:latin typeface="Gisha" panose="020B0502040204020203" pitchFamily="34" charset="-79"/>
                <a:cs typeface="Gisha" panose="020B0502040204020203" pitchFamily="34" charset="-79"/>
              </a:rPr>
              <a:t>https://pixabay.com/it/martello-libri-legge-tribunale-719061/</a:t>
            </a:r>
            <a:endParaRPr lang="it-IT" sz="1400" dirty="0">
              <a:latin typeface="Gisha" panose="020B0502040204020203" pitchFamily="34" charset="-79"/>
              <a:cs typeface="Gisha" panose="020B0502040204020203" pitchFamily="34" charset="-79"/>
            </a:endParaRPr>
          </a:p>
        </p:txBody>
      </p:sp>
      <p:sp>
        <p:nvSpPr>
          <p:cNvPr id="36" name="Unità di visualizzazione grafica 35">
            <a:extLst>
              <a:ext uri="{FF2B5EF4-FFF2-40B4-BE49-F238E27FC236}">
                <a16:creationId xmlns:a16="http://schemas.microsoft.com/office/drawing/2014/main" id="{6CB09D50-E397-4749-8861-6D5A067CE262}"/>
              </a:ext>
            </a:extLst>
          </p:cNvPr>
          <p:cNvSpPr/>
          <p:nvPr/>
        </p:nvSpPr>
        <p:spPr>
          <a:xfrm>
            <a:off x="6465203" y="3964743"/>
            <a:ext cx="5092991" cy="1466850"/>
          </a:xfrm>
          <a:prstGeom prst="flowChartDisplay">
            <a:avLst/>
          </a:prstGeom>
          <a:solidFill>
            <a:srgbClr val="E6B729">
              <a:alpha val="7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latin typeface="Tempus Sans ITC" panose="04020404030D07020202" pitchFamily="82" charset="0"/>
              <a:cs typeface="Gisha" panose="020B0502040204020203" pitchFamily="34" charset="-79"/>
            </a:endParaRPr>
          </a:p>
        </p:txBody>
      </p:sp>
      <p:sp>
        <p:nvSpPr>
          <p:cNvPr id="3" name="Rettangolo 2"/>
          <p:cNvSpPr/>
          <p:nvPr/>
        </p:nvSpPr>
        <p:spPr>
          <a:xfrm>
            <a:off x="7158849" y="4506319"/>
            <a:ext cx="3794495" cy="369332"/>
          </a:xfrm>
          <a:prstGeom prst="rect">
            <a:avLst/>
          </a:prstGeom>
        </p:spPr>
        <p:txBody>
          <a:bodyPr wrap="square">
            <a:spAutoFit/>
          </a:bodyPr>
          <a:lstStyle/>
          <a:p>
            <a:pPr algn="ctr"/>
            <a:r>
              <a:rPr lang="it-IT" b="1" dirty="0" smtClean="0">
                <a:latin typeface="Tempus Sans ITC" panose="04020404030D07020202" pitchFamily="82" charset="0"/>
                <a:cs typeface="Gisha" panose="020B0502040204020203" pitchFamily="34" charset="-79"/>
              </a:rPr>
              <a:t>INFRAZIONI PI</a:t>
            </a:r>
            <a:r>
              <a:rPr lang="it-IT" b="1" dirty="0" smtClean="0">
                <a:latin typeface="Calibri"/>
                <a:cs typeface="Gisha" panose="020B0502040204020203" pitchFamily="34" charset="-79"/>
              </a:rPr>
              <a:t>Ú</a:t>
            </a:r>
            <a:r>
              <a:rPr lang="it-IT" b="1" dirty="0" smtClean="0">
                <a:latin typeface="Tempus Sans ITC" panose="04020404030D07020202" pitchFamily="82" charset="0"/>
                <a:cs typeface="Gisha" panose="020B0502040204020203" pitchFamily="34" charset="-79"/>
              </a:rPr>
              <a:t> GRAVI</a:t>
            </a:r>
            <a:endParaRPr lang="it-IT" b="1" dirty="0">
              <a:latin typeface="Tempus Sans ITC" panose="04020404030D07020202" pitchFamily="82" charset="0"/>
              <a:cs typeface="Gisha" panose="020B0502040204020203" pitchFamily="34" charset="-79"/>
            </a:endParaRPr>
          </a:p>
        </p:txBody>
      </p:sp>
      <p:sp>
        <p:nvSpPr>
          <p:cNvPr id="43" name="Rettangolo arrotondato 42"/>
          <p:cNvSpPr/>
          <p:nvPr/>
        </p:nvSpPr>
        <p:spPr>
          <a:xfrm>
            <a:off x="10030395" y="20250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5" name="Rettangolo arrotondato 44"/>
          <p:cNvSpPr/>
          <p:nvPr/>
        </p:nvSpPr>
        <p:spPr>
          <a:xfrm>
            <a:off x="4788051" y="3472498"/>
            <a:ext cx="650223" cy="5219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9" name="Rettangolo arrotondato 48"/>
          <p:cNvSpPr/>
          <p:nvPr/>
        </p:nvSpPr>
        <p:spPr>
          <a:xfrm>
            <a:off x="3186693" y="775948"/>
            <a:ext cx="978844" cy="5464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50" name="Rettangolo arrotondato 49"/>
          <p:cNvSpPr/>
          <p:nvPr/>
        </p:nvSpPr>
        <p:spPr>
          <a:xfrm>
            <a:off x="9765879" y="496009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6" name="Documento 25">
            <a:extLst>
              <a:ext uri="{FF2B5EF4-FFF2-40B4-BE49-F238E27FC236}">
                <a16:creationId xmlns:a16="http://schemas.microsoft.com/office/drawing/2014/main" id="{ABB207A1-8AF5-47AB-B50D-C3D7D6AA8047}"/>
              </a:ext>
            </a:extLst>
          </p:cNvPr>
          <p:cNvSpPr>
            <a:spLocks/>
          </p:cNvSpPr>
          <p:nvPr/>
        </p:nvSpPr>
        <p:spPr>
          <a:xfrm rot="10800000">
            <a:off x="0" y="4018548"/>
            <a:ext cx="6369169" cy="2839452"/>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27" name="Picture 4"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rot="19728826">
            <a:off x="3207796" y="2849050"/>
            <a:ext cx="1316082" cy="131608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rot="19728826">
            <a:off x="2373606" y="2929262"/>
            <a:ext cx="1316082" cy="131608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rot="19728826">
            <a:off x="1627645" y="2857072"/>
            <a:ext cx="1316082" cy="1316082"/>
          </a:xfrm>
          <a:prstGeom prst="rect">
            <a:avLst/>
          </a:prstGeom>
          <a:noFill/>
          <a:extLst>
            <a:ext uri="{909E8E84-426E-40DD-AFC4-6F175D3DCCD1}">
              <a14:hiddenFill xmlns:a14="http://schemas.microsoft.com/office/drawing/2010/main">
                <a:solidFill>
                  <a:srgbClr val="FFFFFF"/>
                </a:solidFill>
              </a14:hiddenFill>
            </a:ext>
          </a:extLst>
        </p:spPr>
      </p:pic>
      <p:sp>
        <p:nvSpPr>
          <p:cNvPr id="34" name="CasellaDiTesto 33"/>
          <p:cNvSpPr txBox="1"/>
          <p:nvPr/>
        </p:nvSpPr>
        <p:spPr>
          <a:xfrm>
            <a:off x="499630" y="1409612"/>
            <a:ext cx="5368094" cy="707886"/>
          </a:xfrm>
          <a:prstGeom prst="rect">
            <a:avLst/>
          </a:prstGeom>
          <a:noFill/>
        </p:spPr>
        <p:txBody>
          <a:bodyPr wrap="square" rtlCol="0">
            <a:spAutoFit/>
          </a:bodyPr>
          <a:lstStyle/>
          <a:p>
            <a:r>
              <a:rPr lang="it-IT" sz="2000" dirty="0" smtClean="0">
                <a:cs typeface="Arial" charset="0"/>
              </a:rPr>
              <a:t>Il valore più alto tra 10 milioni di euro e il 2% del fatturato totale</a:t>
            </a:r>
            <a:endParaRPr lang="it-IT" sz="2000" i="1" dirty="0"/>
          </a:p>
        </p:txBody>
      </p:sp>
      <p:sp>
        <p:nvSpPr>
          <p:cNvPr id="35" name="CasellaDiTesto 34"/>
          <p:cNvSpPr txBox="1"/>
          <p:nvPr/>
        </p:nvSpPr>
        <p:spPr>
          <a:xfrm>
            <a:off x="547756" y="4730328"/>
            <a:ext cx="5368094" cy="707886"/>
          </a:xfrm>
          <a:prstGeom prst="rect">
            <a:avLst/>
          </a:prstGeom>
          <a:noFill/>
        </p:spPr>
        <p:txBody>
          <a:bodyPr wrap="square" rtlCol="0">
            <a:spAutoFit/>
          </a:bodyPr>
          <a:lstStyle/>
          <a:p>
            <a:r>
              <a:rPr lang="it-IT" sz="2000" dirty="0" smtClean="0">
                <a:cs typeface="Arial" charset="0"/>
              </a:rPr>
              <a:t>Il valore più alto tra 20 milioni di euro e il 4% del fatturato totale</a:t>
            </a:r>
            <a:endParaRPr lang="it-IT" sz="2000" i="1" dirty="0"/>
          </a:p>
        </p:txBody>
      </p:sp>
      <p:sp>
        <p:nvSpPr>
          <p:cNvPr id="37" name="Rettangolo arrotondato 36"/>
          <p:cNvSpPr/>
          <p:nvPr/>
        </p:nvSpPr>
        <p:spPr>
          <a:xfrm>
            <a:off x="5576966" y="4634075"/>
            <a:ext cx="751645" cy="5395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9" name="Goccia 38"/>
          <p:cNvSpPr/>
          <p:nvPr/>
        </p:nvSpPr>
        <p:spPr>
          <a:xfrm rot="5400000">
            <a:off x="217570" y="6023812"/>
            <a:ext cx="327860" cy="377992"/>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41" name="Rettangolo 40"/>
          <p:cNvSpPr/>
          <p:nvPr/>
        </p:nvSpPr>
        <p:spPr>
          <a:xfrm>
            <a:off x="770022" y="5982193"/>
            <a:ext cx="5077326" cy="646331"/>
          </a:xfrm>
          <a:prstGeom prst="rect">
            <a:avLst/>
          </a:prstGeom>
        </p:spPr>
        <p:txBody>
          <a:bodyPr wrap="square">
            <a:spAutoFit/>
          </a:bodyPr>
          <a:lstStyle/>
          <a:p>
            <a:r>
              <a:rPr lang="it-IT" b="1" dirty="0" smtClean="0">
                <a:latin typeface="Tempus Sans ITC" panose="04020404030D07020202" pitchFamily="82" charset="0"/>
                <a:cs typeface="Gisha" panose="020B0502040204020203" pitchFamily="34" charset="-79"/>
              </a:rPr>
              <a:t>CON IL CODICE PRIVACY, SANZIONE MAX 180.000 EURO </a:t>
            </a:r>
            <a:endParaRPr lang="it-IT" b="1" dirty="0">
              <a:latin typeface="Tempus Sans ITC" panose="04020404030D07020202" pitchFamily="82" charset="0"/>
              <a:cs typeface="Gisha" panose="020B0502040204020203" pitchFamily="34" charset="-79"/>
            </a:endParaRPr>
          </a:p>
        </p:txBody>
      </p:sp>
      <p:sp>
        <p:nvSpPr>
          <p:cNvPr id="42" name="Rettangolo arrotondato 41"/>
          <p:cNvSpPr/>
          <p:nvPr/>
        </p:nvSpPr>
        <p:spPr>
          <a:xfrm>
            <a:off x="5584987" y="5724938"/>
            <a:ext cx="751645" cy="53950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5" name="Rettangolo arrotondato 24"/>
          <p:cNvSpPr/>
          <p:nvPr/>
        </p:nvSpPr>
        <p:spPr>
          <a:xfrm>
            <a:off x="8598051" y="2984818"/>
            <a:ext cx="650223" cy="5219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701409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27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408528"/>
            <a:ext cx="8212347" cy="3321261"/>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8021"/>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GDPR e consulenti finanziari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a:srcRect r="22203"/>
          <a:stretch>
            <a:fillRect/>
          </a:stretch>
        </p:blipFill>
        <p:spPr bwMode="auto">
          <a:xfrm rot="5400000">
            <a:off x="6468533" y="1134535"/>
            <a:ext cx="6333066" cy="5113867"/>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endParaRPr lang="it-IT" sz="1400" dirty="0"/>
          </a:p>
          <a:p>
            <a:r>
              <a:rPr lang="it-IT" sz="1400" dirty="0" smtClean="0">
                <a:solidFill>
                  <a:srgbClr val="000000"/>
                </a:solidFill>
                <a:latin typeface="Gisha" pitchFamily="32" charset="-79"/>
                <a:cs typeface="Arial Unicode MS" charset="0"/>
              </a:rPr>
              <a:t>https://pixabay.com/en/folder-federal-folder-file-archive-626334/</a:t>
            </a:r>
          </a:p>
          <a:p>
            <a:endParaRPr lang="it-IT" sz="1400"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0" y="697479"/>
            <a:ext cx="7579895" cy="95923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Privacy e protezione dei dati: temi centrali</a:t>
            </a:r>
            <a:endParaRPr lang="it-IT" sz="2400" b="1" dirty="0">
              <a:latin typeface="Tempus Sans ITC" panose="04020404030D07020202" pitchFamily="82" charset="0"/>
              <a:cs typeface="Gisha" panose="020B0502040204020203" pitchFamily="34" charset="-79"/>
            </a:endParaRPr>
          </a:p>
          <a:p>
            <a:pPr lvl="0" defTabSz="914400">
              <a:spcBef>
                <a:spcPts val="1000"/>
              </a:spcBef>
              <a:defRPr/>
            </a:pPr>
            <a:endParaRPr lang="it-IT" sz="2400" b="1" dirty="0" smtClean="0">
              <a:latin typeface="Tempus Sans ITC" panose="04020404030D07020202" pitchFamily="82" charset="0"/>
              <a:cs typeface="Gisha" panose="020B0502040204020203" pitchFamily="34" charset="-79"/>
            </a:endParaRPr>
          </a:p>
        </p:txBody>
      </p:sp>
      <p:sp>
        <p:nvSpPr>
          <p:cNvPr id="31" name="CasellaDiTesto 30">
            <a:extLst>
              <a:ext uri="{FF2B5EF4-FFF2-40B4-BE49-F238E27FC236}">
                <a16:creationId xmlns:a16="http://schemas.microsoft.com/office/drawing/2014/main" id="{27186AD6-060E-4A5F-9A0A-AF35D77334FB}"/>
              </a:ext>
            </a:extLst>
          </p:cNvPr>
          <p:cNvSpPr txBox="1"/>
          <p:nvPr/>
        </p:nvSpPr>
        <p:spPr>
          <a:xfrm>
            <a:off x="382088" y="3826038"/>
            <a:ext cx="6957176" cy="830997"/>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Ogni giorno il consulente gestisce dati anche sensibili dei clienti</a:t>
            </a:r>
          </a:p>
        </p:txBody>
      </p:sp>
      <p:sp>
        <p:nvSpPr>
          <p:cNvPr id="45" name="Rettangolo arrotondato 44"/>
          <p:cNvSpPr/>
          <p:nvPr/>
        </p:nvSpPr>
        <p:spPr>
          <a:xfrm>
            <a:off x="0" y="700756"/>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6" name="Rettangolo arrotondato 45"/>
          <p:cNvSpPr/>
          <p:nvPr/>
        </p:nvSpPr>
        <p:spPr>
          <a:xfrm>
            <a:off x="0" y="1815980"/>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2-3-4</a:t>
            </a:r>
            <a:endParaRPr lang="it-IT"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9" name="Rettangolo arrotondato 48"/>
          <p:cNvSpPr/>
          <p:nvPr/>
        </p:nvSpPr>
        <p:spPr>
          <a:xfrm>
            <a:off x="-1" y="4282505"/>
            <a:ext cx="818147" cy="5541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 </a:t>
            </a:r>
            <a:endParaRPr lang="it-IT" dirty="0"/>
          </a:p>
        </p:txBody>
      </p:sp>
      <p:sp>
        <p:nvSpPr>
          <p:cNvPr id="50" name="Rettangolo arrotondato 49"/>
          <p:cNvSpPr/>
          <p:nvPr/>
        </p:nvSpPr>
        <p:spPr>
          <a:xfrm>
            <a:off x="2385254" y="4827644"/>
            <a:ext cx="767020" cy="53843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sp>
        <p:nvSpPr>
          <p:cNvPr id="34" name="Rettangolo 33"/>
          <p:cNvSpPr/>
          <p:nvPr/>
        </p:nvSpPr>
        <p:spPr>
          <a:xfrm>
            <a:off x="1147011" y="1731650"/>
            <a:ext cx="6096000" cy="1015663"/>
          </a:xfrm>
          <a:prstGeom prst="rect">
            <a:avLst/>
          </a:prstGeom>
        </p:spPr>
        <p:txBody>
          <a:bodyPr wrap="square">
            <a:spAutoFit/>
          </a:bodyPr>
          <a:lstStyle/>
          <a:p>
            <a:r>
              <a:rPr lang="it-IT" sz="2000" dirty="0" smtClean="0"/>
              <a:t>I consulenti finanziari devono saperli gestire</a:t>
            </a:r>
          </a:p>
          <a:p>
            <a:r>
              <a:rPr lang="it-IT" sz="2000" dirty="0" smtClean="0"/>
              <a:t>con qualsiasi tipo di cliente,</a:t>
            </a:r>
            <a:br>
              <a:rPr lang="it-IT" sz="2000" dirty="0" smtClean="0"/>
            </a:br>
            <a:r>
              <a:rPr lang="it-IT" sz="2000" dirty="0" smtClean="0"/>
              <a:t>lavorando con o senza un intermediario</a:t>
            </a:r>
            <a:r>
              <a:rPr lang="it-IT" dirty="0" smtClean="0"/>
              <a:t>.</a:t>
            </a:r>
            <a:endParaRPr lang="it-IT" dirty="0"/>
          </a:p>
        </p:txBody>
      </p:sp>
      <p:sp>
        <p:nvSpPr>
          <p:cNvPr id="35" name="Rettangolo 34"/>
          <p:cNvSpPr/>
          <p:nvPr/>
        </p:nvSpPr>
        <p:spPr>
          <a:xfrm>
            <a:off x="3128208" y="5293895"/>
            <a:ext cx="6096000" cy="1015663"/>
          </a:xfrm>
          <a:prstGeom prst="rect">
            <a:avLst/>
          </a:prstGeom>
        </p:spPr>
        <p:txBody>
          <a:bodyPr wrap="square">
            <a:spAutoFit/>
          </a:bodyPr>
          <a:lstStyle/>
          <a:p>
            <a:r>
              <a:rPr lang="it-IT" sz="2000" dirty="0" smtClean="0"/>
              <a:t>Conoscere i rischi più comuni</a:t>
            </a:r>
          </a:p>
          <a:p>
            <a:endParaRPr lang="it-IT" sz="2000" dirty="0" smtClean="0"/>
          </a:p>
          <a:p>
            <a:r>
              <a:rPr lang="it-IT" sz="2000" dirty="0" smtClean="0"/>
              <a:t>Apprendere le soluzioni per ridurli</a:t>
            </a:r>
            <a:endParaRPr lang="it-IT" dirty="0"/>
          </a:p>
        </p:txBody>
      </p:sp>
      <p:sp>
        <p:nvSpPr>
          <p:cNvPr id="38" name="Goccia 37"/>
          <p:cNvSpPr/>
          <p:nvPr/>
        </p:nvSpPr>
        <p:spPr>
          <a:xfrm rot="5400000">
            <a:off x="2843464" y="5971676"/>
            <a:ext cx="279730" cy="305804"/>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39" name="Goccia 38"/>
          <p:cNvSpPr/>
          <p:nvPr/>
        </p:nvSpPr>
        <p:spPr>
          <a:xfrm rot="5400000">
            <a:off x="2827423" y="5354060"/>
            <a:ext cx="279730" cy="305804"/>
          </a:xfrm>
          <a:prstGeom prst="teardrop">
            <a:avLst/>
          </a:prstGeom>
          <a:solidFill>
            <a:schemeClr val="tx1"/>
          </a:solidFill>
          <a:ln>
            <a:noFill/>
          </a:ln>
        </p:spPr>
        <p:style>
          <a:lnRef idx="1">
            <a:schemeClr val="accent3">
              <a:hueOff val="0"/>
              <a:satOff val="0"/>
              <a:lumOff val="0"/>
              <a:alphaOff val="0"/>
            </a:schemeClr>
          </a:lnRef>
          <a:fillRef idx="2">
            <a:schemeClr val="accent3">
              <a:hueOff val="0"/>
              <a:satOff val="0"/>
              <a:lumOff val="0"/>
              <a:alphaOff val="0"/>
            </a:schemeClr>
          </a:fillRef>
          <a:effectRef idx="1">
            <a:schemeClr val="accent3">
              <a:hueOff val="0"/>
              <a:satOff val="0"/>
              <a:lumOff val="0"/>
              <a:alphaOff val="0"/>
            </a:schemeClr>
          </a:effectRef>
          <a:fontRef idx="minor">
            <a:schemeClr val="dk1"/>
          </a:fontRef>
        </p:style>
      </p:sp>
      <p:sp>
        <p:nvSpPr>
          <p:cNvPr id="42" name="Rettangolo 41"/>
          <p:cNvSpPr/>
          <p:nvPr/>
        </p:nvSpPr>
        <p:spPr>
          <a:xfrm>
            <a:off x="2151384" y="5349589"/>
            <a:ext cx="421910"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it-IT" sz="6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endParaRPr lang="it-IT" sz="6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3895688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gn="just">
              <a:lnSpc>
                <a:spcPct val="120000"/>
              </a:lnSpc>
              <a:defRPr/>
            </a:pPr>
            <a:r>
              <a:rPr lang="it-IT" i="1" dirty="0" smtClean="0">
                <a:cs typeface="Arial" charset="0"/>
              </a:rPr>
              <a:t>Qual è il contesto in cui va  affrontato il tema della privacy e della protezione dei dati personali?</a:t>
            </a:r>
          </a:p>
          <a:p>
            <a:pPr algn="just">
              <a:lnSpc>
                <a:spcPct val="120000"/>
              </a:lnSpc>
              <a:defRPr/>
            </a:pP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Quale percorso ha tracciato la normativa europea sulla privacy?</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it-IT" i="1" dirty="0" smtClean="0">
                <a:ea typeface="+mj-ea"/>
                <a:cs typeface="Arial" charset="0"/>
              </a:rPr>
              <a:t>Quali elementi salienti presenta il  GDPR?</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i="1" dirty="0" smtClean="0">
                <a:ea typeface="+mj-ea"/>
                <a:cs typeface="Arial" charset="0"/>
              </a:rPr>
              <a:t>Perché privacy e dati  personali sono tematiche di rilievo per i consulenti finanziari?</a:t>
            </a:r>
            <a:endParaRPr lang="it-IT" i="1" dirty="0">
              <a:ea typeface="+mj-ea"/>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sz="1500" dirty="0" smtClean="0">
                <a:cs typeface="Arial" charset="0"/>
              </a:rPr>
              <a:t>Il passaggio alla società e all’economia digitali, con la presenza pervasiva di internet, hanno reso centrale il problema di come fronteggiare i rischi informatici, in particolare quelli dovuti all’</a:t>
            </a:r>
            <a:r>
              <a:rPr lang="it-IT" sz="1500" dirty="0" err="1" smtClean="0">
                <a:cs typeface="Arial" charset="0"/>
              </a:rPr>
              <a:t>hackeraggio</a:t>
            </a:r>
            <a:r>
              <a:rPr lang="it-IT" sz="1500" dirty="0" smtClean="0">
                <a:cs typeface="Arial" charset="0"/>
              </a:rPr>
              <a:t>, in ogni tipo di organizzazione. A tutt’oggi però, nel nostro Paese, il cyberspazio è poco protetto e le conoscenze empiriche e teoriche sono carenti</a:t>
            </a:r>
            <a:r>
              <a:rPr lang="it-IT" sz="1500" dirty="0">
                <a:cs typeface="Arial" charset="0"/>
              </a:rPr>
              <a:t> </a:t>
            </a:r>
            <a:r>
              <a:rPr lang="it-IT" sz="1500" dirty="0" smtClean="0">
                <a:cs typeface="Arial" charset="0"/>
              </a:rPr>
              <a:t>(cfr. </a:t>
            </a:r>
            <a:r>
              <a:rPr lang="it-IT" sz="1500" dirty="0">
                <a:cs typeface="Arial" charset="0"/>
              </a:rPr>
              <a:t>R</a:t>
            </a:r>
            <a:r>
              <a:rPr lang="it-IT" sz="1500" dirty="0" smtClean="0">
                <a:cs typeface="Arial" charset="0"/>
              </a:rPr>
              <a:t>ilevazione Banca d’Italia, 2017).</a:t>
            </a:r>
            <a:endParaRPr lang="it-IT" sz="1500" dirty="0">
              <a:cs typeface="Arial" charset="0"/>
            </a:endParaRPr>
          </a:p>
          <a:p>
            <a:pPr algn="just">
              <a:lnSpc>
                <a:spcPct val="150000"/>
              </a:lnSpc>
            </a:pPr>
            <a:endParaRPr lang="it-IT" dirty="0">
              <a:latin typeface="Garamond"/>
              <a:cs typeface="Garamond"/>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Dal </a:t>
            </a:r>
            <a:r>
              <a:rPr lang="it-IT" sz="1500" dirty="0" smtClean="0">
                <a:cs typeface="Arial" charset="0"/>
              </a:rPr>
              <a:t>1995, con la Direttiva 95/46/CE, in Europa e nei singoli Stati membri si è cercato di assicurare sempre maggior tutela ai dati personali di cittadini e utenti. Il punto di arrivo di tale percorso è costituito dal Regolamento 679 del 14 aprile 2016 dell’Unione Europea, General Data </a:t>
            </a:r>
            <a:r>
              <a:rPr lang="it-IT" sz="1500" dirty="0" err="1" smtClean="0">
                <a:cs typeface="Arial" charset="0"/>
              </a:rPr>
              <a:t>Protection</a:t>
            </a:r>
            <a:r>
              <a:rPr lang="it-IT" sz="1500" dirty="0" smtClean="0">
                <a:cs typeface="Arial" charset="0"/>
              </a:rPr>
              <a:t> </a:t>
            </a:r>
            <a:r>
              <a:rPr lang="it-IT" sz="1500" dirty="0" err="1" smtClean="0">
                <a:cs typeface="Arial" charset="0"/>
              </a:rPr>
              <a:t>Regulation</a:t>
            </a:r>
            <a:r>
              <a:rPr lang="it-IT" sz="1500" dirty="0" smtClean="0">
                <a:cs typeface="Arial" charset="0"/>
              </a:rPr>
              <a:t> (GDPR).</a:t>
            </a:r>
          </a:p>
          <a:p>
            <a:pPr>
              <a:lnSpc>
                <a:spcPct val="120000"/>
              </a:lnSpc>
              <a:defRPr/>
            </a:pPr>
            <a:r>
              <a:rPr lang="it-IT" dirty="0" smtClean="0">
                <a:cs typeface="Arial" charset="0"/>
              </a:rPr>
              <a:t> </a:t>
            </a:r>
            <a:endParaRPr lang="it-IT" dirty="0">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it-IT" sz="1300" dirty="0" smtClean="0">
                <a:cs typeface="Arial" charset="0"/>
              </a:rPr>
              <a:t>In estrema sintesi, sono molte le novità introdotte dal GDPR</a:t>
            </a:r>
            <a:r>
              <a:rPr lang="it-IT" sz="1300" dirty="0">
                <a:cs typeface="Arial" charset="0"/>
              </a:rPr>
              <a:t>.</a:t>
            </a:r>
            <a:r>
              <a:rPr lang="it-IT" sz="1300" dirty="0" smtClean="0">
                <a:cs typeface="Arial" charset="0"/>
              </a:rPr>
              <a:t> Esso  rappresenta uno sforzo di superamento integrazione e miglioramento delle normative precedenti.  Stabilisce una serie di principi generali, i diritti dei soggetti i cui dati vengono  trattati, definisce nuovi livelli di sanzioni, identifica ruoli e responsabilità dei soggetti coinvolti nel trattamento dei dati</a:t>
            </a:r>
            <a:endParaRPr lang="it-IT" sz="1300"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29313" y="3149777"/>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300" dirty="0" smtClean="0"/>
              <a:t>Perché questi professionisti  sono chiamati a trattare  costantemente dati personali e sensibili dei propri clienti, </a:t>
            </a:r>
            <a:r>
              <a:rPr lang="it-IT" sz="1300" smtClean="0"/>
              <a:t>e tenuti </a:t>
            </a:r>
            <a:r>
              <a:rPr lang="it-IT" sz="1300" dirty="0" smtClean="0"/>
              <a:t>a farlo nel rispetto della normativa, evitando dunque tutti i rischi connessi. </a:t>
            </a:r>
            <a:endParaRPr lang="it-IT" sz="1300" dirty="0"/>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smtClean="0">
                <a:latin typeface="Microsoft Yi Baiti" panose="03000500000000000000" pitchFamily="66" charset="0"/>
                <a:ea typeface="Microsoft Yi Baiti" panose="03000500000000000000" pitchFamily="66" charset="0"/>
              </a:rPr>
              <a:t>17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smtClean="0">
                <a:solidFill>
                  <a:schemeClr val="tx1"/>
                </a:solidFill>
              </a:rPr>
              <a:t>Quale dei seguenti è un testo di legge riguardante privacy e protezione dei dati personali?</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413582" y="3770966"/>
            <a:ext cx="2473998" cy="120208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t-IT" sz="1600" dirty="0" smtClean="0"/>
              <a:t>Legge 675/96</a:t>
            </a:r>
          </a:p>
          <a:p>
            <a:pPr algn="ct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935627" y="2953892"/>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9296761" y="2914556"/>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6682393" y="2922864"/>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525016" y="3792393"/>
            <a:ext cx="2554942" cy="12127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dirty="0" err="1" smtClean="0"/>
              <a:t>Provv</a:t>
            </a:r>
            <a:r>
              <a:rPr lang="it-IT" sz="1600" dirty="0" smtClean="0"/>
              <a:t>. del Garante della Privacy 27/11/2008</a:t>
            </a:r>
          </a:p>
          <a:p>
            <a:pPr>
              <a:lnSpc>
                <a:spcPct val="150000"/>
              </a:lnSpc>
            </a:pP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531478" y="3898151"/>
            <a:ext cx="2166693" cy="73801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dirty="0" smtClean="0"/>
              <a:t>Direttiva 95/46/CE</a:t>
            </a:r>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907638" y="3770965"/>
            <a:ext cx="2546426" cy="11058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it-IT" sz="1600" dirty="0" smtClean="0">
                <a:sym typeface="Wingdings" panose="05000000000000000000" pitchFamily="2" charset="2"/>
              </a:rPr>
              <a:t>Tutte le precedenti</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stretch>
            <a:fillRect/>
          </a:stretch>
        </p:blipFill>
        <p:spPr bwMode="auto">
          <a:xfrm>
            <a:off x="0" y="526986"/>
            <a:ext cx="2997199" cy="156474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pPr>
              <a:lnSpc>
                <a:spcPct val="120000"/>
              </a:lnSpc>
              <a:defRPr/>
            </a:pPr>
            <a:r>
              <a:rPr lang="it-IT" sz="1600" dirty="0" smtClean="0">
                <a:cs typeface="Arial" charset="0"/>
              </a:rPr>
              <a:t>Qual è il livello di sicurezza del cyberspazio in Italia?</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dirty="0" smtClean="0"/>
              <a:t>Quali norme sono state emanate negli ultimi decenni a tutela dei dati personali e della privacy?</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Quali sono i punti salienti del GDPR?</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1308717" y="14509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smtClean="0"/>
              <a:t>Immagini</a:t>
            </a:r>
          </a:p>
          <a:p>
            <a:endParaRPr lang="it-IT" sz="1400" b="1" dirty="0" smtClean="0"/>
          </a:p>
          <a:p>
            <a:endParaRPr lang="it-IT" sz="1400" b="1" dirty="0"/>
          </a:p>
          <a:p>
            <a:endParaRPr lang="it-IT" sz="1400" dirty="0"/>
          </a:p>
          <a:p>
            <a:pPr marL="342900" indent="-342900"/>
            <a:r>
              <a:rPr lang="it-IT" sz="1400" dirty="0" smtClean="0"/>
              <a:t>1</a:t>
            </a:r>
          </a:p>
          <a:p>
            <a:pPr marL="342900" indent="-342900"/>
            <a:r>
              <a:rPr lang="it-IT" sz="1400" dirty="0" smtClean="0">
                <a:latin typeface="Gisha" panose="020B0502040204020203" pitchFamily="34" charset="-79"/>
                <a:cs typeface="Gisha" panose="020B0502040204020203" pitchFamily="34" charset="-79"/>
              </a:rPr>
              <a:t>https://www.pexels.com/photo/office-working-app-computer-97077/</a:t>
            </a:r>
          </a:p>
          <a:p>
            <a:pPr marL="342900" indent="-342900"/>
            <a:endParaRPr lang="it-IT" sz="1400" dirty="0" smtClean="0"/>
          </a:p>
          <a:p>
            <a:pPr marL="342900" indent="-342900">
              <a:buFont typeface="+mj-lt"/>
              <a:buAutoNum type="arabicPeriod"/>
            </a:pPr>
            <a:endParaRPr lang="it-IT" sz="1400" dirty="0" smtClean="0"/>
          </a:p>
          <a:p>
            <a:pPr marL="342900" indent="-342900"/>
            <a:r>
              <a:rPr lang="it-IT" sz="1400" dirty="0" smtClean="0"/>
              <a:t>2</a:t>
            </a:r>
          </a:p>
          <a:p>
            <a:r>
              <a:rPr lang="it-IT" sz="1400" dirty="0" smtClean="0">
                <a:hlinkClick r:id="rId4"/>
              </a:rPr>
              <a:t>https://pixabay.com/it/sicurezza-informatica-protezione-3400657/</a:t>
            </a:r>
            <a:endParaRPr lang="it-IT" sz="1400" dirty="0" smtClean="0"/>
          </a:p>
          <a:p>
            <a:endParaRPr lang="it-IT" sz="1400" dirty="0" smtClean="0"/>
          </a:p>
          <a:p>
            <a:r>
              <a:rPr lang="it-IT" sz="1400" dirty="0" smtClean="0"/>
              <a:t>3</a:t>
            </a:r>
          </a:p>
          <a:p>
            <a:r>
              <a:rPr lang="it-IT" sz="1400" dirty="0" smtClean="0">
                <a:hlinkClick r:id="rId5"/>
              </a:rPr>
              <a:t>https://pixabay.com/it/bandiera-europa-ue-europea-colpo-2608475/</a:t>
            </a:r>
            <a:endParaRPr lang="it-IT" sz="1400" dirty="0" smtClean="0"/>
          </a:p>
          <a:p>
            <a:endParaRPr lang="it-IT" sz="1400" dirty="0" smtClean="0"/>
          </a:p>
          <a:p>
            <a:endParaRPr lang="it-IT" sz="1400" dirty="0" smtClean="0"/>
          </a:p>
          <a:p>
            <a:r>
              <a:rPr lang="it-IT" sz="1400" dirty="0" smtClean="0"/>
              <a:t>4</a:t>
            </a:r>
          </a:p>
          <a:p>
            <a:r>
              <a:rPr lang="it-IT" sz="1400" dirty="0" smtClean="0">
                <a:solidFill>
                  <a:srgbClr val="000000"/>
                </a:solidFill>
                <a:latin typeface="Gisha" pitchFamily="32" charset="-79"/>
                <a:cs typeface="Arial Unicode MS" charset="0"/>
              </a:rPr>
              <a:t>https://pixabay.com/it/penna-ufficio-autorit%C3%A0-modulo-2398693/</a:t>
            </a:r>
            <a:endParaRPr lang="it-IT" sz="1400" dirty="0" smtClean="0"/>
          </a:p>
          <a:p>
            <a:endParaRPr lang="it-IT" sz="1400" dirty="0" smtClean="0"/>
          </a:p>
          <a:p>
            <a:endParaRPr lang="it-IT" sz="1400" dirty="0" smtClean="0"/>
          </a:p>
          <a:p>
            <a:pPr marL="342900" indent="-342900">
              <a:buFont typeface="+mj-lt"/>
              <a:buAutoNum type="arabicPeriod"/>
            </a:pPr>
            <a:endParaRPr lang="it-IT" sz="1400" dirty="0"/>
          </a:p>
        </p:txBody>
      </p:sp>
      <p:pic>
        <p:nvPicPr>
          <p:cNvPr id="9222" name="Picture 6"/>
          <p:cNvPicPr>
            <a:picLocks noChangeAspect="1" noChangeArrowheads="1"/>
          </p:cNvPicPr>
          <p:nvPr/>
        </p:nvPicPr>
        <p:blipFill>
          <a:blip r:embed="rId6"/>
          <a:stretch>
            <a:fillRect/>
          </a:stretch>
        </p:blipFill>
        <p:spPr bwMode="auto">
          <a:xfrm>
            <a:off x="3064933" y="511182"/>
            <a:ext cx="2963334" cy="188432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4215012" y="9224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7"/>
          <a:stretch>
            <a:fillRect/>
          </a:stretch>
        </p:blipFill>
        <p:spPr bwMode="auto">
          <a:xfrm>
            <a:off x="6096001" y="454497"/>
            <a:ext cx="3014132" cy="1940814"/>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8"/>
          <a:stretch>
            <a:fillRect/>
          </a:stretch>
        </p:blipFill>
        <p:spPr bwMode="auto">
          <a:xfrm>
            <a:off x="9228667" y="460835"/>
            <a:ext cx="2929467" cy="19859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0792365" y="71585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7399433" y="10217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Perché il GDPR è molto importante anche per i consulenti finanziari?</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541" y="3485939"/>
            <a:ext cx="6358747"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 guerra cibernetica (cyber </a:t>
            </a:r>
            <a:r>
              <a:rPr lang="it-IT" sz="3200" dirty="0" err="1" smtClean="0">
                <a:solidFill>
                  <a:schemeClr val="tx1"/>
                </a:solidFill>
                <a:latin typeface="Microsoft Yi Baiti" panose="03000500000000000000" pitchFamily="66" charset="0"/>
                <a:ea typeface="Microsoft Yi Baiti" panose="03000500000000000000" pitchFamily="66" charset="0"/>
              </a:rPr>
              <a:t>warfare</a:t>
            </a:r>
            <a:r>
              <a:rPr lang="it-IT" sz="3200" dirty="0" smtClean="0">
                <a:solidFill>
                  <a:schemeClr val="tx1"/>
                </a:solidFill>
                <a:latin typeface="Microsoft Yi Baiti" panose="03000500000000000000" pitchFamily="66" charset="0"/>
                <a:ea typeface="Microsoft Yi Baiti" panose="03000500000000000000" pitchFamily="66" charset="0"/>
              </a:rPr>
              <a:t>)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a:t>https://pixabay.com/it/sfocatura-grafico-computer-dati-1853262</a:t>
            </a:r>
            <a:r>
              <a:rPr lang="it-IT" sz="1400" dirty="0" smtClean="0"/>
              <a:t>/</a:t>
            </a:r>
            <a:endParaRPr lang="it-IT" sz="1400" dirty="0"/>
          </a:p>
        </p:txBody>
      </p:sp>
      <p:sp>
        <p:nvSpPr>
          <p:cNvPr id="58" name="Rettangolo arrotondato 57"/>
          <p:cNvSpPr/>
          <p:nvPr/>
        </p:nvSpPr>
        <p:spPr>
          <a:xfrm>
            <a:off x="2926852" y="522184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CasellaDiTesto 1"/>
          <p:cNvSpPr txBox="1"/>
          <p:nvPr/>
        </p:nvSpPr>
        <p:spPr>
          <a:xfrm>
            <a:off x="61519" y="506099"/>
            <a:ext cx="6092399" cy="3693319"/>
          </a:xfrm>
          <a:prstGeom prst="rect">
            <a:avLst/>
          </a:prstGeom>
          <a:noFill/>
        </p:spPr>
        <p:txBody>
          <a:bodyPr wrap="square" rtlCol="0">
            <a:spAutoFit/>
          </a:bodyPr>
          <a:lstStyle/>
          <a:p>
            <a:endParaRPr lang="it-IT" b="1" dirty="0" smtClean="0"/>
          </a:p>
          <a:p>
            <a:r>
              <a:rPr lang="it-IT" dirty="0" smtClean="0"/>
              <a:t>Stati e aziende sono oggetto di attacchi hacker anche gravi.</a:t>
            </a:r>
          </a:p>
          <a:p>
            <a:endParaRPr lang="it-IT" dirty="0" smtClean="0"/>
          </a:p>
          <a:p>
            <a:r>
              <a:rPr lang="it-IT" dirty="0" smtClean="0"/>
              <a:t>L’intromissione criminale nei sistemi IT di Governi, istituti finanziari, aziende può avere grandissimo impatto.</a:t>
            </a:r>
          </a:p>
          <a:p>
            <a:endParaRPr lang="it-IT" dirty="0" smtClean="0"/>
          </a:p>
          <a:p>
            <a:r>
              <a:rPr lang="it-IT" dirty="0" smtClean="0"/>
              <a:t>L’asimmetria nella forza militare non è più così  determinante: il cyber crime ad opera di pochi hacker, ha effetti su larga scala.</a:t>
            </a:r>
          </a:p>
          <a:p>
            <a:endParaRPr lang="it-IT" dirty="0" smtClean="0"/>
          </a:p>
          <a:p>
            <a:endParaRPr lang="it-IT" dirty="0"/>
          </a:p>
        </p:txBody>
      </p:sp>
      <p:graphicFrame>
        <p:nvGraphicFramePr>
          <p:cNvPr id="4" name="Diagramma 3"/>
          <p:cNvGraphicFramePr/>
          <p:nvPr>
            <p:extLst>
              <p:ext uri="{D42A27DB-BD31-4B8C-83A1-F6EECF244321}">
                <p14:modId xmlns:p14="http://schemas.microsoft.com/office/powerpoint/2010/main" val="961974079"/>
              </p:ext>
            </p:extLst>
          </p:nvPr>
        </p:nvGraphicFramePr>
        <p:xfrm>
          <a:off x="6369259" y="2495243"/>
          <a:ext cx="5609191" cy="331481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4" name="Rettangolo arrotondato 23"/>
          <p:cNvSpPr/>
          <p:nvPr/>
        </p:nvSpPr>
        <p:spPr>
          <a:xfrm>
            <a:off x="-480423" y="225712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1-4</a:t>
            </a:r>
            <a:endParaRPr lang="it-IT" dirty="0"/>
          </a:p>
        </p:txBody>
      </p:sp>
      <p:sp>
        <p:nvSpPr>
          <p:cNvPr id="26" name="Rettangolo arrotondato 25"/>
          <p:cNvSpPr/>
          <p:nvPr/>
        </p:nvSpPr>
        <p:spPr>
          <a:xfrm>
            <a:off x="7849832" y="2412016"/>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5-6</a:t>
            </a:r>
            <a:endParaRPr lang="it-IT" dirty="0"/>
          </a:p>
        </p:txBody>
      </p:sp>
      <p:sp>
        <p:nvSpPr>
          <p:cNvPr id="31" name="Rettangolo arrotondato 30"/>
          <p:cNvSpPr/>
          <p:nvPr/>
        </p:nvSpPr>
        <p:spPr>
          <a:xfrm>
            <a:off x="9228843" y="1040438"/>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2" name="Rettangolo 21"/>
          <p:cNvSpPr/>
          <p:nvPr/>
        </p:nvSpPr>
        <p:spPr>
          <a:xfrm>
            <a:off x="11555447" y="4811632"/>
            <a:ext cx="378629"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it-IT" sz="5400" b="1" cap="none" spc="0" dirty="0" smtClean="0">
                <a:ln/>
                <a:solidFill>
                  <a:schemeClr val="accent3"/>
                </a:solidFill>
                <a:effectLst/>
              </a:rPr>
              <a:t>!</a:t>
            </a:r>
            <a:endParaRPr lang="it-IT" sz="5400" b="1" cap="none" spc="0" dirty="0">
              <a:ln/>
              <a:solidFill>
                <a:schemeClr val="accent3"/>
              </a:solidFill>
              <a:effectLst/>
            </a:endParaRPr>
          </a:p>
        </p:txBody>
      </p:sp>
      <p:sp>
        <p:nvSpPr>
          <p:cNvPr id="23" name="Rettangolo 22"/>
          <p:cNvSpPr/>
          <p:nvPr/>
        </p:nvSpPr>
        <p:spPr>
          <a:xfrm>
            <a:off x="8639184" y="4855550"/>
            <a:ext cx="378629"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it-IT" sz="5400" b="1" cap="none" spc="0" dirty="0" smtClean="0">
                <a:ln/>
                <a:solidFill>
                  <a:schemeClr val="accent3"/>
                </a:solidFill>
                <a:effectLst/>
              </a:rPr>
              <a:t>!</a:t>
            </a:r>
            <a:endParaRPr lang="it-IT" sz="5400" b="1" cap="none" spc="0" dirty="0">
              <a:ln/>
              <a:solidFill>
                <a:schemeClr val="accent3"/>
              </a:solidFill>
              <a:effectLst/>
            </a:endParaRPr>
          </a:p>
        </p:txBody>
      </p:sp>
      <p:pic>
        <p:nvPicPr>
          <p:cNvPr id="27" name="Picture 18" descr="Risultati immagini per hacker icon"/>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20552181">
            <a:off x="8481062" y="1479947"/>
            <a:ext cx="880795" cy="88079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Immagine correlata"/>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rot="1055507">
            <a:off x="9391499" y="1644375"/>
            <a:ext cx="676830" cy="692662"/>
          </a:xfrm>
          <a:prstGeom prst="rect">
            <a:avLst/>
          </a:prstGeom>
          <a:noFill/>
          <a:ln w="38100">
            <a:solidFill>
              <a:srgbClr val="C00000"/>
            </a:solidFill>
          </a:ln>
          <a:extLst>
            <a:ext uri="{909E8E84-426E-40DD-AFC4-6F175D3DCCD1}">
              <a14:hiddenFill xmlns:a14="http://schemas.microsoft.com/office/drawing/2010/main">
                <a:solidFill>
                  <a:srgbClr val="FFFFFF"/>
                </a:solidFill>
              </a14:hiddenFill>
            </a:ext>
          </a:extLst>
        </p:spPr>
      </p:pic>
      <p:sp>
        <p:nvSpPr>
          <p:cNvPr id="28" name="Rettangolo 27"/>
          <p:cNvSpPr/>
          <p:nvPr/>
        </p:nvSpPr>
        <p:spPr>
          <a:xfrm>
            <a:off x="6292312" y="6067976"/>
            <a:ext cx="5899688" cy="646331"/>
          </a:xfrm>
          <a:prstGeom prst="rect">
            <a:avLst/>
          </a:prstGeom>
        </p:spPr>
        <p:txBody>
          <a:bodyPr wrap="square">
            <a:spAutoFit/>
          </a:bodyPr>
          <a:lstStyle/>
          <a:p>
            <a:r>
              <a:rPr lang="it-IT" sz="1200" i="1" dirty="0" smtClean="0"/>
              <a:t>fonte http://www.toniolo.gov.it/moodle30/</a:t>
            </a:r>
            <a:r>
              <a:rPr lang="it-IT" sz="1200" i="1" dirty="0" err="1" smtClean="0"/>
              <a:t>pluginfile.php</a:t>
            </a:r>
            <a:r>
              <a:rPr lang="it-IT" sz="1200" i="1" dirty="0" smtClean="0"/>
              <a:t>/1810/</a:t>
            </a:r>
            <a:r>
              <a:rPr lang="it-IT" sz="1200" i="1" dirty="0" err="1" smtClean="0"/>
              <a:t>mod_folder</a:t>
            </a:r>
            <a:r>
              <a:rPr lang="it-IT" sz="1200" i="1" dirty="0" smtClean="0"/>
              <a:t>/</a:t>
            </a:r>
            <a:r>
              <a:rPr lang="it-IT" sz="1200" i="1" dirty="0" err="1" smtClean="0"/>
              <a:t>content</a:t>
            </a:r>
            <a:r>
              <a:rPr lang="it-IT" sz="1200" i="1" dirty="0" smtClean="0"/>
              <a:t>/0/</a:t>
            </a:r>
            <a:r>
              <a:rPr lang="it-IT" sz="1200" i="1" dirty="0" err="1" smtClean="0"/>
              <a:t>CyberSecurity.pdf</a:t>
            </a:r>
            <a:r>
              <a:rPr lang="it-IT" sz="1200" i="1" dirty="0" smtClean="0"/>
              <a:t>?forcedownload=1</a:t>
            </a:r>
            <a:endParaRPr lang="it-IT" sz="1200" i="1" dirty="0"/>
          </a:p>
        </p:txBody>
      </p:sp>
      <p:sp>
        <p:nvSpPr>
          <p:cNvPr id="32" name="Rettangolo arrotondato 31"/>
          <p:cNvSpPr/>
          <p:nvPr/>
        </p:nvSpPr>
        <p:spPr>
          <a:xfrm>
            <a:off x="10946605" y="229998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29" name="Rettangolo arrotondato 28"/>
          <p:cNvSpPr/>
          <p:nvPr/>
        </p:nvSpPr>
        <p:spPr>
          <a:xfrm>
            <a:off x="10959520" y="5722525"/>
            <a:ext cx="788195" cy="5232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2999369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 guerra cibernetica (cyber </a:t>
            </a:r>
            <a:r>
              <a:rPr lang="it-IT" sz="3200" dirty="0" err="1" smtClean="0">
                <a:solidFill>
                  <a:schemeClr val="tx1"/>
                </a:solidFill>
                <a:latin typeface="Microsoft Yi Baiti" panose="03000500000000000000" pitchFamily="66" charset="0"/>
                <a:ea typeface="Microsoft Yi Baiti" panose="03000500000000000000" pitchFamily="66" charset="0"/>
              </a:rPr>
              <a:t>warfare</a:t>
            </a:r>
            <a:r>
              <a:rPr lang="it-IT" sz="3200" dirty="0" smtClean="0">
                <a:solidFill>
                  <a:schemeClr val="tx1"/>
                </a:solidFill>
                <a:latin typeface="Microsoft Yi Baiti" panose="03000500000000000000" pitchFamily="66" charset="0"/>
                <a:ea typeface="Microsoft Yi Baiti" panose="03000500000000000000" pitchFamily="66" charset="0"/>
              </a:rPr>
              <a:t>) 2/2</a:t>
            </a:r>
          </a:p>
          <a:p>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1145879" y="778163"/>
            <a:ext cx="9204915"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“Domande … di sicurezza”</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t>Rifare in grafica stile corso</a:t>
            </a:r>
          </a:p>
          <a:p>
            <a:endParaRPr lang="it-IT" sz="1400" dirty="0"/>
          </a:p>
          <a:p>
            <a:r>
              <a:rPr lang="it-IT" sz="1400" dirty="0" smtClean="0"/>
              <a:t>Dalla pag 9 del pdf Cosa è la </a:t>
            </a:r>
            <a:r>
              <a:rPr lang="it-IT" sz="1400" dirty="0" err="1" smtClean="0"/>
              <a:t>cybersecurity</a:t>
            </a:r>
            <a:endParaRPr lang="it-IT" sz="1400" dirty="0" smtClean="0"/>
          </a:p>
        </p:txBody>
      </p:sp>
      <p:sp>
        <p:nvSpPr>
          <p:cNvPr id="142" name="Rettangolo arrotondato 141"/>
          <p:cNvSpPr/>
          <p:nvPr/>
        </p:nvSpPr>
        <p:spPr>
          <a:xfrm>
            <a:off x="2855847" y="710061"/>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43" name="Rettangolo arrotondato 142"/>
          <p:cNvSpPr/>
          <p:nvPr/>
        </p:nvSpPr>
        <p:spPr>
          <a:xfrm>
            <a:off x="1435640" y="306435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134" name="Rettangolo 133"/>
          <p:cNvSpPr/>
          <p:nvPr/>
        </p:nvSpPr>
        <p:spPr>
          <a:xfrm>
            <a:off x="6292312" y="6067976"/>
            <a:ext cx="5899688" cy="646331"/>
          </a:xfrm>
          <a:prstGeom prst="rect">
            <a:avLst/>
          </a:prstGeom>
        </p:spPr>
        <p:txBody>
          <a:bodyPr wrap="square">
            <a:spAutoFit/>
          </a:bodyPr>
          <a:lstStyle/>
          <a:p>
            <a:r>
              <a:rPr lang="it-IT" sz="1200" i="1" dirty="0" smtClean="0"/>
              <a:t>fonte http://www.toniolo.gov.it/moodle30/</a:t>
            </a:r>
            <a:r>
              <a:rPr lang="it-IT" sz="1200" i="1" dirty="0" err="1" smtClean="0"/>
              <a:t>pluginfile.php</a:t>
            </a:r>
            <a:r>
              <a:rPr lang="it-IT" sz="1200" i="1" dirty="0" smtClean="0"/>
              <a:t>/1810/</a:t>
            </a:r>
            <a:r>
              <a:rPr lang="it-IT" sz="1200" i="1" dirty="0" err="1" smtClean="0"/>
              <a:t>mod_folder</a:t>
            </a:r>
            <a:r>
              <a:rPr lang="it-IT" sz="1200" i="1" dirty="0" smtClean="0"/>
              <a:t>/</a:t>
            </a:r>
            <a:r>
              <a:rPr lang="it-IT" sz="1200" i="1" dirty="0" err="1" smtClean="0"/>
              <a:t>content</a:t>
            </a:r>
            <a:r>
              <a:rPr lang="it-IT" sz="1200" i="1" dirty="0" smtClean="0"/>
              <a:t>/0/</a:t>
            </a:r>
            <a:r>
              <a:rPr lang="it-IT" sz="1200" i="1" dirty="0" err="1" smtClean="0"/>
              <a:t>CyberSecurity.pdf</a:t>
            </a:r>
            <a:r>
              <a:rPr lang="it-IT" sz="1200" i="1" dirty="0" smtClean="0"/>
              <a:t>?forcedownload=1</a:t>
            </a:r>
            <a:endParaRPr lang="it-IT" sz="1200" i="1" dirty="0"/>
          </a:p>
        </p:txBody>
      </p:sp>
      <p:pic>
        <p:nvPicPr>
          <p:cNvPr id="135" name="Immagine 134" descr="cyber m1u3 CISCO.jpg"/>
          <p:cNvPicPr>
            <a:picLocks noChangeAspect="1"/>
          </p:cNvPicPr>
          <p:nvPr/>
        </p:nvPicPr>
        <p:blipFill>
          <a:blip r:embed="rId4"/>
          <a:stretch>
            <a:fillRect/>
          </a:stretch>
        </p:blipFill>
        <p:spPr>
          <a:xfrm>
            <a:off x="2605396" y="1213179"/>
            <a:ext cx="7400925" cy="4867275"/>
          </a:xfrm>
          <a:prstGeom prst="rect">
            <a:avLst/>
          </a:prstGeom>
        </p:spPr>
      </p:pic>
      <p:sp>
        <p:nvSpPr>
          <p:cNvPr id="136" name="Rettangolo arrotondato 135"/>
          <p:cNvSpPr/>
          <p:nvPr/>
        </p:nvSpPr>
        <p:spPr>
          <a:xfrm>
            <a:off x="5334979" y="6345884"/>
            <a:ext cx="721047"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137" name="Goccia 136">
            <a:extLst>
              <a:ext uri="{FF2B5EF4-FFF2-40B4-BE49-F238E27FC236}">
                <a16:creationId xmlns:a16="http://schemas.microsoft.com/office/drawing/2014/main" id="{C57C8360-8269-4875-8ADE-12259106F6E1}"/>
              </a:ext>
            </a:extLst>
          </p:cNvPr>
          <p:cNvSpPr/>
          <p:nvPr/>
        </p:nvSpPr>
        <p:spPr>
          <a:xfrm rot="306131">
            <a:off x="151927" y="4283487"/>
            <a:ext cx="2438736" cy="1792290"/>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latin typeface="Tempus Sans ITC" panose="04020404030D07020202" pitchFamily="82" charset="0"/>
                <a:cs typeface="Gisha" panose="020B0502040204020203" pitchFamily="34" charset="-79"/>
              </a:rPr>
              <a:t>Importanza dei comportamenti individuali!</a:t>
            </a:r>
            <a:endParaRPr lang="it-IT" b="1" dirty="0">
              <a:solidFill>
                <a:schemeClr val="tx1"/>
              </a:solidFill>
              <a:latin typeface="Tempus Sans ITC" panose="04020404030D07020202" pitchFamily="82" charset="0"/>
              <a:cs typeface="Gisha" panose="020B0502040204020203" pitchFamily="34" charset="-79"/>
            </a:endParaRPr>
          </a:p>
        </p:txBody>
      </p:sp>
      <p:sp>
        <p:nvSpPr>
          <p:cNvPr id="138" name="Rettangolo arrotondato 137"/>
          <p:cNvSpPr/>
          <p:nvPr/>
        </p:nvSpPr>
        <p:spPr>
          <a:xfrm>
            <a:off x="1774662" y="5997274"/>
            <a:ext cx="763266" cy="4408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Tree>
    <p:extLst>
      <p:ext uri="{BB962C8B-B14F-4D97-AF65-F5344CB8AC3E}">
        <p14:creationId xmlns:p14="http://schemas.microsoft.com/office/powerpoint/2010/main" val="1723478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478923"/>
            <a:ext cx="8212347" cy="123791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 rilevazione di Banca d’Italia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a:p>
          <a:p>
            <a:endParaRPr lang="it-IT" sz="1400" dirty="0" smtClean="0"/>
          </a:p>
          <a:p>
            <a:r>
              <a:rPr lang="it-IT" sz="1400" dirty="0" smtClean="0"/>
              <a:t>I box e le relative frecce possono comparire sia tutti insieme, senza scritte, con audio 3  e poi riempirsi, sia uno a uno con i relativi testi</a:t>
            </a:r>
          </a:p>
          <a:p>
            <a:endParaRPr lang="it-IT" sz="1400" dirty="0" smtClean="0"/>
          </a:p>
          <a:p>
            <a:endParaRPr lang="it-IT" sz="1400" dirty="0" smtClean="0"/>
          </a:p>
          <a:p>
            <a:r>
              <a:rPr lang="it-IT" sz="1400" dirty="0" smtClean="0"/>
              <a:t>https://www.pexels.com/photo/gray-wire-fence-1133499</a:t>
            </a:r>
          </a:p>
          <a:p>
            <a:endParaRPr lang="it-IT" sz="1400" dirty="0"/>
          </a:p>
          <a:p>
            <a:endParaRPr lang="it-IT" sz="1400" dirty="0"/>
          </a:p>
          <a:p>
            <a:endParaRPr lang="it-IT" sz="1400" dirty="0"/>
          </a:p>
        </p:txBody>
      </p:sp>
      <p:pic>
        <p:nvPicPr>
          <p:cNvPr id="34" name="Picture 2"/>
          <p:cNvPicPr>
            <a:picLocks noChangeAspect="1" noChangeArrowheads="1"/>
          </p:cNvPicPr>
          <p:nvPr/>
        </p:nvPicPr>
        <p:blipFill>
          <a:blip r:embed="rId3"/>
          <a:stretch>
            <a:fillRect/>
          </a:stretch>
        </p:blipFill>
        <p:spPr bwMode="auto">
          <a:xfrm>
            <a:off x="7573900" y="457201"/>
            <a:ext cx="4654263" cy="6366933"/>
          </a:xfrm>
          <a:prstGeom prst="rect">
            <a:avLst/>
          </a:prstGeom>
          <a:noFill/>
          <a:extLst>
            <a:ext uri="{909E8E84-426E-40DD-AFC4-6F175D3DCCD1}">
              <a14:hiddenFill xmlns:a14="http://schemas.microsoft.com/office/drawing/2010/main">
                <a:solidFill>
                  <a:srgbClr val="FFFFFF"/>
                </a:solidFill>
              </a14:hiddenFill>
            </a:ext>
          </a:extLst>
        </p:spPr>
      </p:pic>
      <p:sp>
        <p:nvSpPr>
          <p:cNvPr id="54" name="Rettangolo arrotondato 53"/>
          <p:cNvSpPr/>
          <p:nvPr/>
        </p:nvSpPr>
        <p:spPr>
          <a:xfrm>
            <a:off x="5549858" y="111001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 name="CasellaDiTesto 3"/>
          <p:cNvSpPr txBox="1"/>
          <p:nvPr/>
        </p:nvSpPr>
        <p:spPr>
          <a:xfrm>
            <a:off x="1353036" y="1097329"/>
            <a:ext cx="4413282" cy="461665"/>
          </a:xfrm>
          <a:prstGeom prst="rect">
            <a:avLst/>
          </a:prstGeom>
          <a:noFill/>
        </p:spPr>
        <p:txBody>
          <a:bodyPr wrap="square" rtlCol="0">
            <a:spAutoFit/>
          </a:bodyPr>
          <a:lstStyle/>
          <a:p>
            <a:pPr algn="ctr"/>
            <a:r>
              <a:rPr lang="it-IT" sz="2400" b="1" dirty="0" smtClean="0">
                <a:latin typeface="Tempus Sans ITC" pitchFamily="82" charset="0"/>
              </a:rPr>
              <a:t>Necessari interventi di policy</a:t>
            </a:r>
            <a:endParaRPr lang="it-IT" sz="2400" b="1" dirty="0">
              <a:latin typeface="Tempus Sans ITC" pitchFamily="82" charset="0"/>
            </a:endParaRPr>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7573901"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it-IT" dirty="0" smtClean="0"/>
              <a:t>   </a:t>
            </a:r>
          </a:p>
          <a:p>
            <a:pPr algn="ctr"/>
            <a:r>
              <a:rPr lang="it-IT" dirty="0" smtClean="0">
                <a:solidFill>
                  <a:schemeClr val="bg1"/>
                </a:solidFill>
              </a:rPr>
              <a:t>Risultati su % e distribuzione delle</a:t>
            </a:r>
          </a:p>
          <a:p>
            <a:pPr algn="ctr"/>
            <a:r>
              <a:rPr lang="it-IT" dirty="0" smtClean="0">
                <a:solidFill>
                  <a:schemeClr val="bg1"/>
                </a:solidFill>
              </a:rPr>
              <a:t>aggressioni, e stime sulla spesa delle imprese per la difesa da attacchi cibernetici, e sui relativi danni e costi </a:t>
            </a:r>
            <a:endParaRPr lang="it-IT" dirty="0">
              <a:solidFill>
                <a:schemeClr val="bg1"/>
              </a:solidFill>
            </a:endParaRPr>
          </a:p>
        </p:txBody>
      </p:sp>
      <p:sp>
        <p:nvSpPr>
          <p:cNvPr id="76" name="Rettangolo arrotondato 75"/>
          <p:cNvSpPr/>
          <p:nvPr/>
        </p:nvSpPr>
        <p:spPr>
          <a:xfrm>
            <a:off x="6737780" y="59100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83" name="Rettangolo arrotondato 82"/>
          <p:cNvSpPr/>
          <p:nvPr/>
        </p:nvSpPr>
        <p:spPr>
          <a:xfrm>
            <a:off x="1492895" y="5337113"/>
            <a:ext cx="522517" cy="335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50" name="CasellaDiTesto 49">
            <a:extLst>
              <a:ext uri="{FF2B5EF4-FFF2-40B4-BE49-F238E27FC236}">
                <a16:creationId xmlns:a16="http://schemas.microsoft.com/office/drawing/2014/main" id="{27186AD6-060E-4A5F-9A0A-AF35D77334FB}"/>
              </a:ext>
            </a:extLst>
          </p:cNvPr>
          <p:cNvSpPr txBox="1"/>
          <p:nvPr/>
        </p:nvSpPr>
        <p:spPr>
          <a:xfrm>
            <a:off x="0" y="548407"/>
            <a:ext cx="7072605"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La sicurezza del cyberspazio è ad oggi carente</a:t>
            </a:r>
            <a:endParaRPr lang="it-IT" dirty="0">
              <a:cs typeface="Gisha" panose="020B0502040204020203" pitchFamily="34" charset="-79"/>
            </a:endParaRPr>
          </a:p>
        </p:txBody>
      </p:sp>
      <p:graphicFrame>
        <p:nvGraphicFramePr>
          <p:cNvPr id="53" name="Diagramma 52"/>
          <p:cNvGraphicFramePr/>
          <p:nvPr>
            <p:extLst>
              <p:ext uri="{D42A27DB-BD31-4B8C-83A1-F6EECF244321}">
                <p14:modId xmlns:p14="http://schemas.microsoft.com/office/powerpoint/2010/main" val="2483742180"/>
              </p:ext>
            </p:extLst>
          </p:nvPr>
        </p:nvGraphicFramePr>
        <p:xfrm>
          <a:off x="354563" y="1679509"/>
          <a:ext cx="6960638" cy="33216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0" name="Rettangolo 59"/>
          <p:cNvSpPr/>
          <p:nvPr/>
        </p:nvSpPr>
        <p:spPr>
          <a:xfrm>
            <a:off x="2576905" y="4982723"/>
            <a:ext cx="2200399" cy="52322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it-IT" sz="2800" b="1" dirty="0" smtClean="0">
                <a:ln/>
                <a:solidFill>
                  <a:schemeClr val="accent5">
                    <a:tint val="50000"/>
                    <a:satMod val="180000"/>
                  </a:schemeClr>
                </a:solidFill>
              </a:rPr>
              <a:t>2017 </a:t>
            </a:r>
          </a:p>
        </p:txBody>
      </p:sp>
      <p:sp>
        <p:nvSpPr>
          <p:cNvPr id="63" name="Rettangolo 62"/>
          <p:cNvSpPr/>
          <p:nvPr/>
        </p:nvSpPr>
        <p:spPr>
          <a:xfrm>
            <a:off x="649467" y="3153747"/>
            <a:ext cx="302256" cy="707886"/>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it-IT" sz="4000" b="1" cap="none" spc="0" dirty="0" smtClean="0">
                <a:ln/>
                <a:solidFill>
                  <a:schemeClr val="accent5">
                    <a:tint val="50000"/>
                    <a:satMod val="180000"/>
                  </a:schemeClr>
                </a:solidFill>
                <a:effectLst/>
              </a:rPr>
              <a:t>!</a:t>
            </a:r>
            <a:endParaRPr lang="it-IT" sz="4000" b="1" cap="none" spc="0" dirty="0">
              <a:ln/>
              <a:solidFill>
                <a:schemeClr val="accent5">
                  <a:tint val="50000"/>
                  <a:satMod val="180000"/>
                </a:schemeClr>
              </a:solidFill>
              <a:effectLst/>
            </a:endParaRPr>
          </a:p>
        </p:txBody>
      </p:sp>
      <p:sp>
        <p:nvSpPr>
          <p:cNvPr id="64" name="Rettangolo 63"/>
          <p:cNvSpPr/>
          <p:nvPr/>
        </p:nvSpPr>
        <p:spPr>
          <a:xfrm>
            <a:off x="615257" y="2018538"/>
            <a:ext cx="302256" cy="707886"/>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it-IT" sz="4000" b="1" cap="none" spc="0" dirty="0" smtClean="0">
                <a:ln/>
                <a:solidFill>
                  <a:schemeClr val="accent5">
                    <a:tint val="50000"/>
                    <a:satMod val="180000"/>
                  </a:schemeClr>
                </a:solidFill>
                <a:effectLst/>
              </a:rPr>
              <a:t>!</a:t>
            </a:r>
            <a:endParaRPr lang="it-IT" sz="4000" b="1" cap="none" spc="0" dirty="0">
              <a:ln/>
              <a:solidFill>
                <a:schemeClr val="accent5">
                  <a:tint val="50000"/>
                  <a:satMod val="180000"/>
                </a:schemeClr>
              </a:solidFill>
              <a:effectLst/>
            </a:endParaRPr>
          </a:p>
        </p:txBody>
      </p:sp>
      <p:sp>
        <p:nvSpPr>
          <p:cNvPr id="65" name="Rettangolo 64"/>
          <p:cNvSpPr/>
          <p:nvPr/>
        </p:nvSpPr>
        <p:spPr>
          <a:xfrm>
            <a:off x="655691" y="4111682"/>
            <a:ext cx="302256" cy="707886"/>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it-IT" sz="4000" b="1" cap="none" spc="0" dirty="0" smtClean="0">
                <a:ln/>
                <a:solidFill>
                  <a:schemeClr val="accent5">
                    <a:tint val="50000"/>
                    <a:satMod val="180000"/>
                  </a:schemeClr>
                </a:solidFill>
                <a:effectLst/>
              </a:rPr>
              <a:t>!</a:t>
            </a:r>
            <a:endParaRPr lang="it-IT" sz="4000" b="1" cap="none" spc="0" dirty="0">
              <a:ln/>
              <a:solidFill>
                <a:schemeClr val="accent5">
                  <a:tint val="50000"/>
                  <a:satMod val="180000"/>
                </a:schemeClr>
              </a:solidFill>
              <a:effectLst/>
            </a:endParaRPr>
          </a:p>
        </p:txBody>
      </p:sp>
      <p:pic>
        <p:nvPicPr>
          <p:cNvPr id="1032" name="Picture 8" descr="Immagine correlata"/>
          <p:cNvPicPr>
            <a:picLocks noChangeAspect="1" noChangeArrowheads="1"/>
          </p:cNvPicPr>
          <p:nvPr/>
        </p:nvPicPr>
        <p:blipFill>
          <a:blip r:embed="rId9" cstate="print">
            <a:lum bright="70000" contrast="-70000"/>
            <a:extLst>
              <a:ext uri="{28A0092B-C50C-407E-A947-70E740481C1C}">
                <a14:useLocalDpi xmlns:a14="http://schemas.microsoft.com/office/drawing/2010/main" val="0"/>
              </a:ext>
            </a:extLst>
          </a:blip>
          <a:srcRect/>
          <a:stretch>
            <a:fillRect/>
          </a:stretch>
        </p:blipFill>
        <p:spPr bwMode="auto">
          <a:xfrm rot="1149359">
            <a:off x="6835764" y="4836482"/>
            <a:ext cx="702859" cy="562287"/>
          </a:xfrm>
          <a:prstGeom prst="rect">
            <a:avLst/>
          </a:prstGeom>
          <a:noFill/>
          <a:ln w="9525">
            <a:solidFill>
              <a:schemeClr val="tx2"/>
            </a:solidFill>
          </a:ln>
          <a:extLst>
            <a:ext uri="{909E8E84-426E-40DD-AFC4-6F175D3DCCD1}">
              <a14:hiddenFill xmlns:a14="http://schemas.microsoft.com/office/drawing/2010/main">
                <a:solidFill>
                  <a:srgbClr val="FFFFFF"/>
                </a:solidFill>
              </a14:hiddenFill>
            </a:ext>
          </a:extLst>
        </p:spPr>
      </p:pic>
      <p:pic>
        <p:nvPicPr>
          <p:cNvPr id="1028" name="Picture 4" descr="Risultati immagini per maestra icona"/>
          <p:cNvPicPr>
            <a:picLocks noChangeAspect="1" noChangeArrowheads="1"/>
          </p:cNvPicPr>
          <p:nvPr/>
        </p:nvPicPr>
        <p:blipFill>
          <a:blip r:embed="rId10" cstate="print">
            <a:lum bright="70000" contrast="-70000"/>
            <a:extLst>
              <a:ext uri="{28A0092B-C50C-407E-A947-70E740481C1C}">
                <a14:useLocalDpi xmlns:a14="http://schemas.microsoft.com/office/drawing/2010/main" val="0"/>
              </a:ext>
            </a:extLst>
          </a:blip>
          <a:srcRect/>
          <a:stretch>
            <a:fillRect/>
          </a:stretch>
        </p:blipFill>
        <p:spPr bwMode="auto">
          <a:xfrm rot="1149359">
            <a:off x="5924741" y="4729403"/>
            <a:ext cx="1052700" cy="1053322"/>
          </a:xfrm>
          <a:prstGeom prst="rect">
            <a:avLst/>
          </a:prstGeom>
          <a:noFill/>
          <a:ln w="9525">
            <a:solidFill>
              <a:schemeClr val="tx2"/>
            </a:solidFill>
          </a:ln>
          <a:extLst>
            <a:ext uri="{909E8E84-426E-40DD-AFC4-6F175D3DCCD1}">
              <a14:hiddenFill xmlns:a14="http://schemas.microsoft.com/office/drawing/2010/main">
                <a:solidFill>
                  <a:srgbClr val="FFFFFF"/>
                </a:solidFill>
              </a14:hiddenFill>
            </a:ext>
          </a:extLst>
        </p:spPr>
      </p:pic>
      <p:pic>
        <p:nvPicPr>
          <p:cNvPr id="1030" name="Picture 6" descr="Immagine correlata"/>
          <p:cNvPicPr>
            <a:picLocks noChangeAspect="1" noChangeArrowheads="1"/>
          </p:cNvPicPr>
          <p:nvPr/>
        </p:nvPicPr>
        <p:blipFill>
          <a:blip r:embed="rId11" cstate="print">
            <a:lum bright="70000" contrast="-70000"/>
            <a:extLst>
              <a:ext uri="{28A0092B-C50C-407E-A947-70E740481C1C}">
                <a14:useLocalDpi xmlns:a14="http://schemas.microsoft.com/office/drawing/2010/main" val="0"/>
              </a:ext>
            </a:extLst>
          </a:blip>
          <a:srcRect/>
          <a:stretch>
            <a:fillRect/>
          </a:stretch>
        </p:blipFill>
        <p:spPr bwMode="auto">
          <a:xfrm rot="1149359">
            <a:off x="5624542" y="4842240"/>
            <a:ext cx="532744" cy="532744"/>
          </a:xfrm>
          <a:prstGeom prst="rect">
            <a:avLst/>
          </a:prstGeom>
          <a:noFill/>
          <a:ln w="9525">
            <a:solidFill>
              <a:schemeClr val="tx2"/>
            </a:solidFill>
          </a:ln>
          <a:extLst>
            <a:ext uri="{909E8E84-426E-40DD-AFC4-6F175D3DCCD1}">
              <a14:hiddenFill xmlns:a14="http://schemas.microsoft.com/office/drawing/2010/main">
                <a:solidFill>
                  <a:srgbClr val="FFFFFF"/>
                </a:solidFill>
              </a14:hiddenFill>
            </a:ext>
          </a:extLst>
        </p:spPr>
      </p:pic>
      <p:sp>
        <p:nvSpPr>
          <p:cNvPr id="77" name="Rettangolo arrotondato 76"/>
          <p:cNvSpPr/>
          <p:nvPr/>
        </p:nvSpPr>
        <p:spPr>
          <a:xfrm>
            <a:off x="690465" y="1640924"/>
            <a:ext cx="610296"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sp>
        <p:nvSpPr>
          <p:cNvPr id="67" name="Rettangolo arrotondato 66"/>
          <p:cNvSpPr/>
          <p:nvPr/>
        </p:nvSpPr>
        <p:spPr>
          <a:xfrm>
            <a:off x="712238" y="2689048"/>
            <a:ext cx="610296"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sp>
        <p:nvSpPr>
          <p:cNvPr id="69" name="Rettangolo arrotondato 68"/>
          <p:cNvSpPr/>
          <p:nvPr/>
        </p:nvSpPr>
        <p:spPr>
          <a:xfrm>
            <a:off x="864638" y="4091736"/>
            <a:ext cx="460309" cy="4989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70" name="Rettangolo arrotondato 69"/>
          <p:cNvSpPr/>
          <p:nvPr/>
        </p:nvSpPr>
        <p:spPr>
          <a:xfrm>
            <a:off x="4132426" y="4915940"/>
            <a:ext cx="460309" cy="4989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pic>
        <p:nvPicPr>
          <p:cNvPr id="73" name="Immagine 72">
            <a:extLst>
              <a:ext uri="{FF2B5EF4-FFF2-40B4-BE49-F238E27FC236}">
                <a16:creationId xmlns:a16="http://schemas.microsoft.com/office/drawing/2014/main" id="{13904BB8-96F9-4621-B46D-8161FF91F80C}"/>
              </a:ext>
            </a:extLst>
          </p:cNvPr>
          <p:cNvPicPr>
            <a:picLocks noChangeAspect="1"/>
          </p:cNvPicPr>
          <p:nvPr/>
        </p:nvPicPr>
        <p:blipFill>
          <a:blip r:embed="rId12">
            <a:lum bright="70000" contrast="-70000"/>
            <a:extLst>
              <a:ext uri="{28A0092B-C50C-407E-A947-70E740481C1C}">
                <a14:useLocalDpi xmlns:a14="http://schemas.microsoft.com/office/drawing/2010/main" val="0"/>
              </a:ext>
            </a:extLst>
          </a:blip>
          <a:stretch>
            <a:fillRect/>
          </a:stretch>
        </p:blipFill>
        <p:spPr>
          <a:xfrm rot="20194923">
            <a:off x="276139" y="5002156"/>
            <a:ext cx="628650" cy="838200"/>
          </a:xfrm>
          <a:prstGeom prst="rect">
            <a:avLst/>
          </a:prstGeom>
          <a:ln w="38100">
            <a:solidFill>
              <a:schemeClr val="tx2"/>
            </a:solidFill>
          </a:ln>
        </p:spPr>
      </p:pic>
      <p:sp>
        <p:nvSpPr>
          <p:cNvPr id="84" name="Rettangolo arrotondato 83"/>
          <p:cNvSpPr/>
          <p:nvPr/>
        </p:nvSpPr>
        <p:spPr>
          <a:xfrm flipH="1">
            <a:off x="914398" y="5049679"/>
            <a:ext cx="292362" cy="455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
        <p:nvSpPr>
          <p:cNvPr id="30" name="Rettangolo arrotondato 29"/>
          <p:cNvSpPr/>
          <p:nvPr/>
        </p:nvSpPr>
        <p:spPr>
          <a:xfrm>
            <a:off x="5080693" y="4848207"/>
            <a:ext cx="460309" cy="4989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153682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Definire la privacy</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5139388" y="3353413"/>
            <a:ext cx="2623688" cy="830997"/>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Che cos’è la privacy?</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 le icone compaiono  insieme alla scritta a cui sono associate</a:t>
            </a:r>
            <a:r>
              <a:rPr lang="it-IT" sz="1400" dirty="0" smtClean="0"/>
              <a:t> </a:t>
            </a:r>
          </a:p>
          <a:p>
            <a:endParaRPr lang="it-IT" sz="1400" dirty="0"/>
          </a:p>
        </p:txBody>
      </p:sp>
      <p:sp>
        <p:nvSpPr>
          <p:cNvPr id="142" name="Rettangolo arrotondato 141"/>
          <p:cNvSpPr/>
          <p:nvPr/>
        </p:nvSpPr>
        <p:spPr>
          <a:xfrm>
            <a:off x="5525622" y="283682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43" name="Rettangolo arrotondato 142"/>
          <p:cNvSpPr/>
          <p:nvPr/>
        </p:nvSpPr>
        <p:spPr>
          <a:xfrm>
            <a:off x="2518000" y="256049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graphicFrame>
        <p:nvGraphicFramePr>
          <p:cNvPr id="134" name="Diagramma 133"/>
          <p:cNvGraphicFramePr/>
          <p:nvPr>
            <p:extLst>
              <p:ext uri="{D42A27DB-BD31-4B8C-83A1-F6EECF244321}">
                <p14:modId xmlns:p14="http://schemas.microsoft.com/office/powerpoint/2010/main" val="1708801895"/>
              </p:ext>
            </p:extLst>
          </p:nvPr>
        </p:nvGraphicFramePr>
        <p:xfrm>
          <a:off x="1530223" y="1223513"/>
          <a:ext cx="9144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35" name="Rettangolo arrotondato 134"/>
          <p:cNvSpPr/>
          <p:nvPr/>
        </p:nvSpPr>
        <p:spPr>
          <a:xfrm>
            <a:off x="2670400" y="469098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136" name="Rettangolo arrotondato 135"/>
          <p:cNvSpPr/>
          <p:nvPr/>
        </p:nvSpPr>
        <p:spPr>
          <a:xfrm>
            <a:off x="4651600" y="6112352"/>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37" name="Rettangolo arrotondato 136"/>
          <p:cNvSpPr/>
          <p:nvPr/>
        </p:nvSpPr>
        <p:spPr>
          <a:xfrm>
            <a:off x="9058760" y="437996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138" name="Rettangolo arrotondato 137"/>
          <p:cNvSpPr/>
          <p:nvPr/>
        </p:nvSpPr>
        <p:spPr>
          <a:xfrm>
            <a:off x="8707306" y="219971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39" name="Rettangolo arrotondato 138"/>
          <p:cNvSpPr/>
          <p:nvPr/>
        </p:nvSpPr>
        <p:spPr>
          <a:xfrm>
            <a:off x="5761943" y="859218"/>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pic>
        <p:nvPicPr>
          <p:cNvPr id="140" name="Picture 2" descr="Immagine correlata"/>
          <p:cNvPicPr>
            <a:picLocks noChangeAspect="1" noChangeArrowheads="1"/>
          </p:cNvPicPr>
          <p:nvPr/>
        </p:nvPicPr>
        <p:blipFill>
          <a:blip r:embed="rId9" cstate="hqprint">
            <a:biLevel thresh="75000"/>
            <a:extLst>
              <a:ext uri="{28A0092B-C50C-407E-A947-70E740481C1C}">
                <a14:useLocalDpi xmlns:a14="http://schemas.microsoft.com/office/drawing/2010/main" val="0"/>
              </a:ext>
            </a:extLst>
          </a:blip>
          <a:srcRect/>
          <a:stretch>
            <a:fillRect/>
          </a:stretch>
        </p:blipFill>
        <p:spPr bwMode="auto">
          <a:xfrm>
            <a:off x="6711119" y="1003868"/>
            <a:ext cx="988791" cy="988791"/>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6" descr="Immagine correlata"/>
          <p:cNvPicPr>
            <a:picLocks noChangeAspect="1" noChangeArrowheads="1"/>
          </p:cNvPicPr>
          <p:nvPr/>
        </p:nvPicPr>
        <p:blipFill>
          <a:blip r:embed="rId10"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rot="20579211">
            <a:off x="6888857" y="6170400"/>
            <a:ext cx="687600" cy="68760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8" descr="Immagine correlata"/>
          <p:cNvPicPr>
            <a:picLocks noChangeAspect="1" noChangeArrowheads="1"/>
          </p:cNvPicPr>
          <p:nvPr/>
        </p:nvPicPr>
        <p:blipFill>
          <a:blip r:embed="rId11">
            <a:biLevel thresh="75000"/>
            <a:extLst>
              <a:ext uri="{28A0092B-C50C-407E-A947-70E740481C1C}">
                <a14:useLocalDpi xmlns:a14="http://schemas.microsoft.com/office/drawing/2010/main" val="0"/>
              </a:ext>
            </a:extLst>
          </a:blip>
          <a:srcRect/>
          <a:stretch>
            <a:fillRect/>
          </a:stretch>
        </p:blipFill>
        <p:spPr bwMode="auto">
          <a:xfrm>
            <a:off x="4511105" y="4795934"/>
            <a:ext cx="602070" cy="538418"/>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4" descr="Risultati immagini per maestra icona"/>
          <p:cNvPicPr>
            <a:picLocks noChangeAspect="1" noChangeArrowheads="1"/>
          </p:cNvPicPr>
          <p:nvPr/>
        </p:nvPicPr>
        <p:blipFill>
          <a:blip r:embed="rId12" cstate="print">
            <a:lum bright="70000" contrast="-70000"/>
            <a:extLst>
              <a:ext uri="{28A0092B-C50C-407E-A947-70E740481C1C}">
                <a14:useLocalDpi xmlns:a14="http://schemas.microsoft.com/office/drawing/2010/main" val="0"/>
              </a:ext>
            </a:extLst>
          </a:blip>
          <a:srcRect/>
          <a:stretch>
            <a:fillRect/>
          </a:stretch>
        </p:blipFill>
        <p:spPr bwMode="auto">
          <a:xfrm rot="1149359">
            <a:off x="8505264" y="5126123"/>
            <a:ext cx="889646" cy="890172"/>
          </a:xfrm>
          <a:prstGeom prst="rect">
            <a:avLst/>
          </a:prstGeom>
          <a:noFill/>
          <a:ln w="9525">
            <a:noFill/>
          </a:ln>
          <a:extLst>
            <a:ext uri="{909E8E84-426E-40DD-AFC4-6F175D3DCCD1}">
              <a14:hiddenFill xmlns:a14="http://schemas.microsoft.com/office/drawing/2010/main">
                <a:solidFill>
                  <a:srgbClr val="FFFFFF"/>
                </a:solidFill>
              </a14:hiddenFill>
            </a:ext>
          </a:extLst>
        </p:spPr>
      </p:pic>
      <p:cxnSp>
        <p:nvCxnSpPr>
          <p:cNvPr id="150" name="Connettore 1 149"/>
          <p:cNvCxnSpPr/>
          <p:nvPr/>
        </p:nvCxnSpPr>
        <p:spPr>
          <a:xfrm flipV="1">
            <a:off x="6736702" y="1138335"/>
            <a:ext cx="877078" cy="765110"/>
          </a:xfrm>
          <a:prstGeom prst="line">
            <a:avLst/>
          </a:prstGeom>
        </p:spPr>
        <p:style>
          <a:lnRef idx="1">
            <a:schemeClr val="dk1"/>
          </a:lnRef>
          <a:fillRef idx="0">
            <a:schemeClr val="dk1"/>
          </a:fillRef>
          <a:effectRef idx="0">
            <a:schemeClr val="dk1"/>
          </a:effectRef>
          <a:fontRef idx="minor">
            <a:schemeClr val="tx1"/>
          </a:fontRef>
        </p:style>
      </p:cxnSp>
      <p:pic>
        <p:nvPicPr>
          <p:cNvPr id="153" name="Picture 6" descr="Risultati immagini per tribunale icona"/>
          <p:cNvPicPr>
            <a:picLocks noChangeAspect="1" noChangeArrowheads="1"/>
          </p:cNvPicPr>
          <p:nvPr/>
        </p:nvPicPr>
        <p:blipFill>
          <a:blip r:embed="rId13" cstate="print">
            <a:lum bright="70000" contrast="-70000"/>
            <a:extLst>
              <a:ext uri="{28A0092B-C50C-407E-A947-70E740481C1C}">
                <a14:useLocalDpi xmlns:a14="http://schemas.microsoft.com/office/drawing/2010/main" val="0"/>
              </a:ext>
            </a:extLst>
          </a:blip>
          <a:srcRect/>
          <a:stretch>
            <a:fillRect/>
          </a:stretch>
        </p:blipFill>
        <p:spPr bwMode="auto">
          <a:xfrm>
            <a:off x="3044257" y="3209731"/>
            <a:ext cx="597812" cy="597159"/>
          </a:xfrm>
          <a:prstGeom prst="rect">
            <a:avLst/>
          </a:prstGeom>
          <a:noFill/>
          <a:extLst>
            <a:ext uri="{909E8E84-426E-40DD-AFC4-6F175D3DCCD1}">
              <a14:hiddenFill xmlns:a14="http://schemas.microsoft.com/office/drawing/2010/main">
                <a:solidFill>
                  <a:srgbClr val="FFFFFF"/>
                </a:solidFill>
              </a14:hiddenFill>
            </a:ext>
          </a:extLst>
        </p:spPr>
      </p:pic>
      <p:pic>
        <p:nvPicPr>
          <p:cNvPr id="154" name="Immagine 153">
            <a:extLst>
              <a:ext uri="{FF2B5EF4-FFF2-40B4-BE49-F238E27FC236}">
                <a16:creationId xmlns:a16="http://schemas.microsoft.com/office/drawing/2014/main" id="{61A185B4-CCEF-48D3-B6B2-9AF98D8007D8}"/>
              </a:ext>
            </a:extLst>
          </p:cNvPr>
          <p:cNvPicPr>
            <a:picLocks noChangeAspect="1"/>
          </p:cNvPicPr>
          <p:nvPr/>
        </p:nvPicPr>
        <p:blipFill>
          <a:blip r:embed="rId14" cstate="print">
            <a:lum bright="70000" contrast="-70000"/>
            <a:extLst>
              <a:ext uri="{28A0092B-C50C-407E-A947-70E740481C1C}">
                <a14:useLocalDpi xmlns:a14="http://schemas.microsoft.com/office/drawing/2010/main" val="0"/>
              </a:ext>
            </a:extLst>
          </a:blip>
          <a:stretch>
            <a:fillRect/>
          </a:stretch>
        </p:blipFill>
        <p:spPr>
          <a:xfrm rot="20125335">
            <a:off x="8697618" y="2985976"/>
            <a:ext cx="521027" cy="694702"/>
          </a:xfrm>
          <a:prstGeom prst="rect">
            <a:avLst/>
          </a:prstGeom>
        </p:spPr>
      </p:pic>
    </p:spTree>
    <p:extLst>
      <p:ext uri="{BB962C8B-B14F-4D97-AF65-F5344CB8AC3E}">
        <p14:creationId xmlns:p14="http://schemas.microsoft.com/office/powerpoint/2010/main" val="16784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Diagramma 23"/>
          <p:cNvGraphicFramePr/>
          <p:nvPr>
            <p:extLst>
              <p:ext uri="{D42A27DB-BD31-4B8C-83A1-F6EECF244321}">
                <p14:modId xmlns:p14="http://schemas.microsoft.com/office/powerpoint/2010/main" val="2876218236"/>
              </p:ext>
            </p:extLst>
          </p:nvPr>
        </p:nvGraphicFramePr>
        <p:xfrm>
          <a:off x="996950" y="131021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Diritto alla privacy</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1139697" y="730550"/>
            <a:ext cx="9201150"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Diritto alla privacy = diritto all’identità personale</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endParaRPr lang="it-IT" sz="1400" dirty="0" smtClean="0"/>
          </a:p>
          <a:p>
            <a:endParaRPr lang="it-IT" sz="1400" dirty="0"/>
          </a:p>
        </p:txBody>
      </p:sp>
      <p:sp>
        <p:nvSpPr>
          <p:cNvPr id="142" name="Rettangolo arrotondato 141"/>
          <p:cNvSpPr/>
          <p:nvPr/>
        </p:nvSpPr>
        <p:spPr>
          <a:xfrm>
            <a:off x="228599" y="1008028"/>
            <a:ext cx="476251" cy="5350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43" name="Rettangolo arrotondato 142"/>
          <p:cNvSpPr/>
          <p:nvPr/>
        </p:nvSpPr>
        <p:spPr>
          <a:xfrm>
            <a:off x="10089144" y="2891704"/>
            <a:ext cx="561919" cy="44416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135" name="Rettangolo arrotondato 134"/>
          <p:cNvSpPr/>
          <p:nvPr/>
        </p:nvSpPr>
        <p:spPr>
          <a:xfrm>
            <a:off x="5380514" y="3306355"/>
            <a:ext cx="339499" cy="49061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136" name="Rettangolo arrotondato 135"/>
          <p:cNvSpPr/>
          <p:nvPr/>
        </p:nvSpPr>
        <p:spPr>
          <a:xfrm>
            <a:off x="6404201" y="1959452"/>
            <a:ext cx="758600" cy="44084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137" name="Rettangolo arrotondato 136"/>
          <p:cNvSpPr/>
          <p:nvPr/>
        </p:nvSpPr>
        <p:spPr>
          <a:xfrm>
            <a:off x="3743811" y="4667250"/>
            <a:ext cx="637689" cy="342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38" name="Rettangolo arrotondato 137"/>
          <p:cNvSpPr/>
          <p:nvPr/>
        </p:nvSpPr>
        <p:spPr>
          <a:xfrm>
            <a:off x="3011357" y="2733115"/>
            <a:ext cx="646243" cy="3339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39" name="Rettangolo arrotondato 138"/>
          <p:cNvSpPr/>
          <p:nvPr/>
        </p:nvSpPr>
        <p:spPr>
          <a:xfrm>
            <a:off x="6305551" y="3973390"/>
            <a:ext cx="457199" cy="474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pic>
        <p:nvPicPr>
          <p:cNvPr id="26" name="Picture 8" descr="Immagine correlata"/>
          <p:cNvPicPr>
            <a:picLocks noChangeAspect="1" noChangeArrowheads="1"/>
          </p:cNvPicPr>
          <p:nvPr/>
        </p:nvPicPr>
        <p:blipFill>
          <a:blip r:embed="rId9">
            <a:lum bright="70000" contrast="-70000"/>
            <a:extLst>
              <a:ext uri="{28A0092B-C50C-407E-A947-70E740481C1C}">
                <a14:useLocalDpi xmlns:a14="http://schemas.microsoft.com/office/drawing/2010/main" val="0"/>
              </a:ext>
            </a:extLst>
          </a:blip>
          <a:srcRect/>
          <a:stretch>
            <a:fillRect/>
          </a:stretch>
        </p:blipFill>
        <p:spPr bwMode="auto">
          <a:xfrm rot="19470354">
            <a:off x="4523029" y="3223384"/>
            <a:ext cx="900453" cy="968293"/>
          </a:xfrm>
          <a:prstGeom prst="rect">
            <a:avLst/>
          </a:prstGeom>
          <a:noFill/>
          <a:extLst>
            <a:ext uri="{909E8E84-426E-40DD-AFC4-6F175D3DCCD1}">
              <a14:hiddenFill xmlns:a14="http://schemas.microsoft.com/office/drawing/2010/main">
                <a:solidFill>
                  <a:srgbClr val="FFFFFF"/>
                </a:solidFill>
              </a14:hiddenFill>
            </a:ext>
          </a:extLst>
        </p:spPr>
      </p:pic>
      <p:pic>
        <p:nvPicPr>
          <p:cNvPr id="27" name="Immagine 26">
            <a:extLst>
              <a:ext uri="{FF2B5EF4-FFF2-40B4-BE49-F238E27FC236}">
                <a16:creationId xmlns:a16="http://schemas.microsoft.com/office/drawing/2014/main" id="{219A0911-E806-4C35-83E8-F1CBBF9E6C09}"/>
              </a:ext>
            </a:extLst>
          </p:cNvPr>
          <p:cNvPicPr>
            <a:picLocks noChangeAspect="1"/>
          </p:cNvPicPr>
          <p:nvPr/>
        </p:nvPicPr>
        <p:blipFill>
          <a:blip r:embed="rId10" cstate="hqprint">
            <a:lum bright="70000" contrast="-70000"/>
            <a:extLst>
              <a:ext uri="{28A0092B-C50C-407E-A947-70E740481C1C}">
                <a14:useLocalDpi xmlns:a14="http://schemas.microsoft.com/office/drawing/2010/main" val="0"/>
              </a:ext>
            </a:extLst>
          </a:blip>
          <a:stretch>
            <a:fillRect/>
          </a:stretch>
        </p:blipFill>
        <p:spPr>
          <a:xfrm>
            <a:off x="3930646" y="4147359"/>
            <a:ext cx="781049" cy="702576"/>
          </a:xfrm>
          <a:prstGeom prst="rect">
            <a:avLst/>
          </a:prstGeom>
        </p:spPr>
      </p:pic>
      <p:pic>
        <p:nvPicPr>
          <p:cNvPr id="1026" name="Picture 2"/>
          <p:cNvPicPr>
            <a:picLocks noChangeAspect="1" noChangeArrowheads="1"/>
          </p:cNvPicPr>
          <p:nvPr/>
        </p:nvPicPr>
        <p:blipFill>
          <a:blip r:embed="rId11">
            <a:duotone>
              <a:schemeClr val="accent4">
                <a:shade val="45000"/>
                <a:satMod val="135000"/>
              </a:schemeClr>
              <a:prstClr val="white"/>
            </a:duotone>
          </a:blip>
          <a:stretch>
            <a:fillRect/>
          </a:stretch>
        </p:blipFill>
        <p:spPr bwMode="auto">
          <a:xfrm rot="20255705">
            <a:off x="8286750" y="3432144"/>
            <a:ext cx="3143250" cy="2937712"/>
          </a:xfrm>
          <a:prstGeom prst="rect">
            <a:avLst/>
          </a:prstGeom>
          <a:noFill/>
          <a:ln>
            <a:noFill/>
          </a:ln>
        </p:spPr>
      </p:pic>
      <p:sp>
        <p:nvSpPr>
          <p:cNvPr id="30" name="Freccia circolare in giù 29"/>
          <p:cNvSpPr/>
          <p:nvPr/>
        </p:nvSpPr>
        <p:spPr>
          <a:xfrm rot="1693835">
            <a:off x="7534561" y="1956375"/>
            <a:ext cx="2622776" cy="96697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1" name="Rettangolo 30"/>
          <p:cNvSpPr/>
          <p:nvPr/>
        </p:nvSpPr>
        <p:spPr>
          <a:xfrm>
            <a:off x="7448550" y="4284017"/>
            <a:ext cx="4743450" cy="1200329"/>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Occorre una gestione internazionale </a:t>
            </a:r>
          </a:p>
          <a:p>
            <a:pPr algn="ctr"/>
            <a:r>
              <a:rPr lang="it-IT" sz="2400" b="1" dirty="0" smtClean="0">
                <a:latin typeface="Tempus Sans ITC" panose="04020404030D07020202" pitchFamily="82" charset="0"/>
                <a:cs typeface="Gisha" panose="020B0502040204020203" pitchFamily="34" charset="-79"/>
              </a:rPr>
              <a:t>del diritto alla privacy</a:t>
            </a:r>
            <a:endParaRPr lang="it-IT" sz="2400" b="1" dirty="0">
              <a:latin typeface="Tempus Sans ITC" panose="04020404030D07020202" pitchFamily="82" charset="0"/>
              <a:cs typeface="Gisha" panose="020B0502040204020203" pitchFamily="34" charset="-79"/>
            </a:endParaRPr>
          </a:p>
        </p:txBody>
      </p:sp>
    </p:spTree>
    <p:extLst>
      <p:ext uri="{BB962C8B-B14F-4D97-AF65-F5344CB8AC3E}">
        <p14:creationId xmlns:p14="http://schemas.microsoft.com/office/powerpoint/2010/main" val="1678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laborazione 41">
            <a:extLst>
              <a:ext uri="{FF2B5EF4-FFF2-40B4-BE49-F238E27FC236}">
                <a16:creationId xmlns:a16="http://schemas.microsoft.com/office/drawing/2014/main" id="{29A860BA-C238-47BC-81E0-7C84E9645A37}"/>
              </a:ext>
            </a:extLst>
          </p:cNvPr>
          <p:cNvSpPr/>
          <p:nvPr/>
        </p:nvSpPr>
        <p:spPr>
          <a:xfrm>
            <a:off x="0" y="3260030"/>
            <a:ext cx="9825683" cy="1353385"/>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5" name="Elaborazione 34">
            <a:extLst>
              <a:ext uri="{FF2B5EF4-FFF2-40B4-BE49-F238E27FC236}">
                <a16:creationId xmlns:a16="http://schemas.microsoft.com/office/drawing/2014/main" id="{29A860BA-C238-47BC-81E0-7C84E9645A37}"/>
              </a:ext>
            </a:extLst>
          </p:cNvPr>
          <p:cNvSpPr/>
          <p:nvPr/>
        </p:nvSpPr>
        <p:spPr>
          <a:xfrm>
            <a:off x="0" y="4618392"/>
            <a:ext cx="9829799" cy="1285451"/>
          </a:xfrm>
          <a:prstGeom prst="flowChart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Elaborazione 13">
            <a:extLst>
              <a:ext uri="{FF2B5EF4-FFF2-40B4-BE49-F238E27FC236}">
                <a16:creationId xmlns:a16="http://schemas.microsoft.com/office/drawing/2014/main" id="{D196522F-FD5B-4D98-8E11-918D3F154707}"/>
              </a:ext>
            </a:extLst>
          </p:cNvPr>
          <p:cNvSpPr/>
          <p:nvPr/>
        </p:nvSpPr>
        <p:spPr>
          <a:xfrm>
            <a:off x="61519" y="523590"/>
            <a:ext cx="8212347" cy="40011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000"/>
          </a:p>
        </p:txBody>
      </p:sp>
      <p:sp>
        <p:nvSpPr>
          <p:cNvPr id="16" name="Elaborazione 15">
            <a:extLst>
              <a:ext uri="{FF2B5EF4-FFF2-40B4-BE49-F238E27FC236}">
                <a16:creationId xmlns:a16="http://schemas.microsoft.com/office/drawing/2014/main" id="{81DF519C-F6E8-401F-8B9E-9841F3011B71}"/>
              </a:ext>
            </a:extLst>
          </p:cNvPr>
          <p:cNvSpPr/>
          <p:nvPr/>
        </p:nvSpPr>
        <p:spPr>
          <a:xfrm>
            <a:off x="0" y="964341"/>
            <a:ext cx="8172449" cy="135975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Elaborazione 29">
            <a:extLst>
              <a:ext uri="{FF2B5EF4-FFF2-40B4-BE49-F238E27FC236}">
                <a16:creationId xmlns:a16="http://schemas.microsoft.com/office/drawing/2014/main" id="{8AA135C1-60F5-41E3-BC26-F98C1F4A1A9A}"/>
              </a:ext>
            </a:extLst>
          </p:cNvPr>
          <p:cNvSpPr/>
          <p:nvPr/>
        </p:nvSpPr>
        <p:spPr>
          <a:xfrm>
            <a:off x="0" y="2024274"/>
            <a:ext cx="8846697" cy="1524000"/>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contesto normativo italiano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3228FBD9-6C23-4DA2-B4F2-D0A5FE89E812}"/>
              </a:ext>
            </a:extLst>
          </p:cNvPr>
          <p:cNvSpPr txBox="1"/>
          <p:nvPr/>
        </p:nvSpPr>
        <p:spPr>
          <a:xfrm>
            <a:off x="-256252" y="489763"/>
            <a:ext cx="2927041" cy="400110"/>
          </a:xfrm>
          <a:prstGeom prst="rect">
            <a:avLst/>
          </a:prstGeom>
          <a:noFill/>
        </p:spPr>
        <p:txBody>
          <a:bodyPr wrap="square" rtlCol="0">
            <a:spAutoFit/>
          </a:bodyPr>
          <a:lstStyle/>
          <a:p>
            <a:pPr lvl="0" algn="ctr">
              <a:spcBef>
                <a:spcPts val="1000"/>
              </a:spcBef>
              <a:defRPr/>
            </a:pPr>
            <a:r>
              <a:rPr lang="it-IT" sz="2000" b="1" dirty="0" smtClean="0">
                <a:solidFill>
                  <a:schemeClr val="bg1"/>
                </a:solidFill>
                <a:latin typeface="Tempus Sans ITC" panose="04020404030D07020202" pitchFamily="82" charset="0"/>
                <a:cs typeface="Gisha" panose="020B0502040204020203" pitchFamily="34" charset="-79"/>
              </a:rPr>
              <a:t>Anno</a:t>
            </a:r>
            <a:endParaRPr lang="it-IT" sz="2000" b="1" dirty="0">
              <a:solidFill>
                <a:schemeClr val="bg1"/>
              </a:solidFill>
              <a:latin typeface="Tempus Sans ITC" panose="04020404030D07020202" pitchFamily="82" charset="0"/>
              <a:cs typeface="Gisha" panose="020B0502040204020203" pitchFamily="34" charset="-79"/>
            </a:endParaRPr>
          </a:p>
        </p:txBody>
      </p:sp>
      <p:sp>
        <p:nvSpPr>
          <p:cNvPr id="21" name="CasellaDiTesto 20">
            <a:extLst>
              <a:ext uri="{FF2B5EF4-FFF2-40B4-BE49-F238E27FC236}">
                <a16:creationId xmlns:a16="http://schemas.microsoft.com/office/drawing/2014/main" id="{3228FBD9-6C23-4DA2-B4F2-D0A5FE89E812}"/>
              </a:ext>
            </a:extLst>
          </p:cNvPr>
          <p:cNvSpPr txBox="1"/>
          <p:nvPr/>
        </p:nvSpPr>
        <p:spPr>
          <a:xfrm>
            <a:off x="2109638" y="518919"/>
            <a:ext cx="2747525" cy="400110"/>
          </a:xfrm>
          <a:prstGeom prst="rect">
            <a:avLst/>
          </a:prstGeom>
          <a:noFill/>
        </p:spPr>
        <p:txBody>
          <a:bodyPr wrap="square" rtlCol="0">
            <a:spAutoFit/>
          </a:bodyPr>
          <a:lstStyle/>
          <a:p>
            <a:pPr lvl="0" algn="ctr">
              <a:spcBef>
                <a:spcPts val="1000"/>
              </a:spcBef>
              <a:defRPr/>
            </a:pPr>
            <a:r>
              <a:rPr lang="it-IT" sz="2000" b="1" dirty="0" smtClean="0">
                <a:solidFill>
                  <a:schemeClr val="bg1"/>
                </a:solidFill>
                <a:latin typeface="Tempus Sans ITC" panose="04020404030D07020202" pitchFamily="82" charset="0"/>
                <a:cs typeface="Gisha" panose="020B0502040204020203" pitchFamily="34" charset="-79"/>
              </a:rPr>
              <a:t>Denominazione</a:t>
            </a:r>
            <a:endParaRPr lang="it-IT" sz="2000" b="1" dirty="0">
              <a:solidFill>
                <a:schemeClr val="bg1"/>
              </a:solidFill>
              <a:latin typeface="Tempus Sans ITC" panose="04020404030D07020202" pitchFamily="82" charset="0"/>
              <a:cs typeface="Gisha" panose="020B0502040204020203" pitchFamily="34" charset="-79"/>
            </a:endParaRPr>
          </a:p>
        </p:txBody>
      </p:sp>
      <p:sp>
        <p:nvSpPr>
          <p:cNvPr id="22" name="CasellaDiTesto 21">
            <a:extLst>
              <a:ext uri="{FF2B5EF4-FFF2-40B4-BE49-F238E27FC236}">
                <a16:creationId xmlns:a16="http://schemas.microsoft.com/office/drawing/2014/main" id="{3228FBD9-6C23-4DA2-B4F2-D0A5FE89E812}"/>
              </a:ext>
            </a:extLst>
          </p:cNvPr>
          <p:cNvSpPr txBox="1"/>
          <p:nvPr/>
        </p:nvSpPr>
        <p:spPr>
          <a:xfrm>
            <a:off x="5526341" y="515970"/>
            <a:ext cx="2747525" cy="400110"/>
          </a:xfrm>
          <a:prstGeom prst="rect">
            <a:avLst/>
          </a:prstGeom>
          <a:noFill/>
        </p:spPr>
        <p:txBody>
          <a:bodyPr wrap="square" rtlCol="0">
            <a:spAutoFit/>
          </a:bodyPr>
          <a:lstStyle/>
          <a:p>
            <a:pPr lvl="0" algn="ctr">
              <a:spcBef>
                <a:spcPts val="1000"/>
              </a:spcBef>
              <a:defRPr/>
            </a:pPr>
            <a:r>
              <a:rPr lang="it-IT" sz="2000" b="1" dirty="0" smtClean="0">
                <a:solidFill>
                  <a:schemeClr val="bg1"/>
                </a:solidFill>
                <a:latin typeface="Tempus Sans ITC" panose="04020404030D07020202" pitchFamily="82" charset="0"/>
                <a:cs typeface="Gisha" panose="020B0502040204020203" pitchFamily="34" charset="-79"/>
              </a:rPr>
              <a:t>Contenuto</a:t>
            </a:r>
            <a:endParaRPr lang="it-IT" sz="2000" b="1" dirty="0">
              <a:solidFill>
                <a:schemeClr val="bg1"/>
              </a:solidFill>
              <a:latin typeface="Tempus Sans ITC" panose="04020404030D07020202" pitchFamily="82" charset="0"/>
              <a:cs typeface="Gisha" panose="020B0502040204020203" pitchFamily="34" charset="-79"/>
            </a:endParaRPr>
          </a:p>
        </p:txBody>
      </p:sp>
      <p:sp>
        <p:nvSpPr>
          <p:cNvPr id="2" name="Rettangolo 1"/>
          <p:cNvSpPr/>
          <p:nvPr/>
        </p:nvSpPr>
        <p:spPr>
          <a:xfrm>
            <a:off x="2159001" y="1235403"/>
            <a:ext cx="2293735" cy="646331"/>
          </a:xfrm>
          <a:prstGeom prst="rect">
            <a:avLst/>
          </a:prstGeom>
        </p:spPr>
        <p:txBody>
          <a:bodyPr wrap="square">
            <a:spAutoFit/>
          </a:bodyPr>
          <a:lstStyle/>
          <a:p>
            <a:r>
              <a:rPr lang="it-IT" dirty="0" smtClean="0"/>
              <a:t>Direttiva 95/46/CE</a:t>
            </a:r>
          </a:p>
          <a:p>
            <a:endParaRPr lang="it-IT" dirty="0" smtClean="0"/>
          </a:p>
        </p:txBody>
      </p:sp>
      <p:sp>
        <p:nvSpPr>
          <p:cNvPr id="3" name="Rettangolo 2"/>
          <p:cNvSpPr/>
          <p:nvPr/>
        </p:nvSpPr>
        <p:spPr>
          <a:xfrm>
            <a:off x="2148453" y="2545104"/>
            <a:ext cx="2204894" cy="377003"/>
          </a:xfrm>
          <a:prstGeom prst="rect">
            <a:avLst/>
          </a:prstGeom>
        </p:spPr>
        <p:txBody>
          <a:bodyPr wrap="square">
            <a:spAutoFit/>
          </a:bodyPr>
          <a:lstStyle/>
          <a:p>
            <a:r>
              <a:rPr lang="it-IT" dirty="0" smtClean="0"/>
              <a:t>Legge 675/96</a:t>
            </a:r>
          </a:p>
        </p:txBody>
      </p:sp>
      <p:cxnSp>
        <p:nvCxnSpPr>
          <p:cNvPr id="5" name="Connettore diritto 4"/>
          <p:cNvCxnSpPr/>
          <p:nvPr/>
        </p:nvCxnSpPr>
        <p:spPr>
          <a:xfrm>
            <a:off x="2045986" y="559212"/>
            <a:ext cx="29032" cy="6298788"/>
          </a:xfrm>
          <a:prstGeom prst="line">
            <a:avLst/>
          </a:prstGeom>
        </p:spPr>
        <p:style>
          <a:lnRef idx="3">
            <a:schemeClr val="accent3"/>
          </a:lnRef>
          <a:fillRef idx="0">
            <a:schemeClr val="accent3"/>
          </a:fillRef>
          <a:effectRef idx="2">
            <a:schemeClr val="accent3"/>
          </a:effectRef>
          <a:fontRef idx="minor">
            <a:schemeClr val="tx1"/>
          </a:fontRef>
        </p:style>
      </p:cxnSp>
      <p:sp>
        <p:nvSpPr>
          <p:cNvPr id="8" name="Rettangolo 7"/>
          <p:cNvSpPr/>
          <p:nvPr/>
        </p:nvSpPr>
        <p:spPr>
          <a:xfrm>
            <a:off x="4765846" y="2337212"/>
            <a:ext cx="2859955" cy="738664"/>
          </a:xfrm>
          <a:prstGeom prst="rect">
            <a:avLst/>
          </a:prstGeom>
        </p:spPr>
        <p:txBody>
          <a:bodyPr wrap="square">
            <a:spAutoFit/>
          </a:bodyPr>
          <a:lstStyle/>
          <a:p>
            <a:r>
              <a:rPr lang="it-IT" sz="1400" dirty="0" smtClean="0"/>
              <a:t>Tutela delle persone e di altri soggetti rispetto al trattamento dei dati personali</a:t>
            </a:r>
            <a:endParaRPr lang="it-IT" sz="1400" u="sng" dirty="0">
              <a:solidFill>
                <a:srgbClr val="00B0F0"/>
              </a:solidFill>
            </a:endParaRPr>
          </a:p>
        </p:txBody>
      </p:sp>
      <p:cxnSp>
        <p:nvCxnSpPr>
          <p:cNvPr id="34" name="Connettore diritto 33"/>
          <p:cNvCxnSpPr/>
          <p:nvPr/>
        </p:nvCxnSpPr>
        <p:spPr>
          <a:xfrm>
            <a:off x="4391246" y="559212"/>
            <a:ext cx="29032" cy="6298788"/>
          </a:xfrm>
          <a:prstGeom prst="line">
            <a:avLst/>
          </a:prstGeom>
        </p:spPr>
        <p:style>
          <a:lnRef idx="3">
            <a:schemeClr val="accent3"/>
          </a:lnRef>
          <a:fillRef idx="0">
            <a:schemeClr val="accent3"/>
          </a:fillRef>
          <a:effectRef idx="2">
            <a:schemeClr val="accent3"/>
          </a:effectRef>
          <a:fontRef idx="minor">
            <a:schemeClr val="tx1"/>
          </a:fontRef>
        </p:style>
      </p:cxnSp>
      <p:sp>
        <p:nvSpPr>
          <p:cNvPr id="12" name="Rettangolo 11"/>
          <p:cNvSpPr/>
          <p:nvPr/>
        </p:nvSpPr>
        <p:spPr>
          <a:xfrm>
            <a:off x="2225480" y="4998283"/>
            <a:ext cx="2618879" cy="646331"/>
          </a:xfrm>
          <a:prstGeom prst="rect">
            <a:avLst/>
          </a:prstGeom>
        </p:spPr>
        <p:txBody>
          <a:bodyPr wrap="square">
            <a:spAutoFit/>
          </a:bodyPr>
          <a:lstStyle/>
          <a:p>
            <a:r>
              <a:rPr lang="it-IT" dirty="0" err="1" smtClean="0"/>
              <a:t>D.Lgs.</a:t>
            </a:r>
            <a:r>
              <a:rPr lang="it-IT" dirty="0" smtClean="0"/>
              <a:t> 196/03 (e allegati)</a:t>
            </a:r>
            <a:endParaRPr lang="it-IT" dirty="0"/>
          </a:p>
        </p:txBody>
      </p:sp>
      <p:sp>
        <p:nvSpPr>
          <p:cNvPr id="28" name="Rettangolo 27"/>
          <p:cNvSpPr/>
          <p:nvPr/>
        </p:nvSpPr>
        <p:spPr>
          <a:xfrm>
            <a:off x="4881569" y="4978120"/>
            <a:ext cx="2650065" cy="523220"/>
          </a:xfrm>
          <a:prstGeom prst="rect">
            <a:avLst/>
          </a:prstGeom>
        </p:spPr>
        <p:txBody>
          <a:bodyPr wrap="square">
            <a:spAutoFit/>
          </a:bodyPr>
          <a:lstStyle/>
          <a:p>
            <a:r>
              <a:rPr lang="it-IT" sz="1400" dirty="0" smtClean="0"/>
              <a:t>Codice per la protezione dei dati personali</a:t>
            </a:r>
            <a:endParaRPr lang="it-IT" sz="1400" b="1" u="sng" dirty="0">
              <a:solidFill>
                <a:schemeClr val="bg2">
                  <a:lumMod val="60000"/>
                  <a:lumOff val="40000"/>
                </a:schemeClr>
              </a:solidFill>
              <a:latin typeface="Tempus Sans ITC" panose="04020404030D07020202" pitchFamily="82" charset="0"/>
              <a:cs typeface="Gisha" panose="020B0502040204020203" pitchFamily="34" charset="-79"/>
            </a:endParaRPr>
          </a:p>
        </p:txBody>
      </p:sp>
      <p:sp>
        <p:nvSpPr>
          <p:cNvPr id="29" name="Rettangolo arrotondato 28"/>
          <p:cNvSpPr/>
          <p:nvPr/>
        </p:nvSpPr>
        <p:spPr>
          <a:xfrm>
            <a:off x="-5113489" y="-1"/>
            <a:ext cx="4895600" cy="685800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endParaRPr lang="it-IT" sz="1400" dirty="0"/>
          </a:p>
          <a:p>
            <a:r>
              <a:rPr lang="it-IT" sz="1400" dirty="0"/>
              <a:t>La </a:t>
            </a:r>
            <a:r>
              <a:rPr lang="it-IT" sz="1400" dirty="0" smtClean="0"/>
              <a:t>tabella compare vuota, con l’immagine di </a:t>
            </a:r>
            <a:r>
              <a:rPr lang="it-IT" sz="1400" dirty="0" err="1" smtClean="0"/>
              <a:t>dex</a:t>
            </a:r>
            <a:r>
              <a:rPr lang="it-IT" sz="1400" dirty="0" smtClean="0"/>
              <a:t>, in </a:t>
            </a:r>
            <a:r>
              <a:rPr lang="it-IT" sz="1400" dirty="0" err="1" smtClean="0"/>
              <a:t>sync</a:t>
            </a:r>
            <a:r>
              <a:rPr lang="it-IT" sz="1400" dirty="0" smtClean="0"/>
              <a:t> con audio 1</a:t>
            </a:r>
          </a:p>
          <a:p>
            <a:endParaRPr lang="it-IT" sz="1400" dirty="0" smtClean="0"/>
          </a:p>
          <a:p>
            <a:r>
              <a:rPr lang="it-IT" sz="1400" dirty="0" smtClean="0"/>
              <a:t>Si riempie riga per riga in corrispondenza degli audio.</a:t>
            </a:r>
            <a:endParaRPr lang="it-IT" sz="1400" dirty="0"/>
          </a:p>
          <a:p>
            <a:endParaRPr lang="it-IT" sz="1400" b="1" dirty="0"/>
          </a:p>
          <a:p>
            <a:endParaRPr lang="it-IT" sz="1400" b="1" dirty="0"/>
          </a:p>
          <a:p>
            <a:endParaRPr lang="it-IT" sz="1400" b="1" dirty="0"/>
          </a:p>
          <a:p>
            <a:r>
              <a:rPr lang="it-IT" sz="1400" b="1" dirty="0"/>
              <a:t>Immagine</a:t>
            </a:r>
            <a:r>
              <a:rPr lang="it-IT" sz="1400" dirty="0"/>
              <a:t> </a:t>
            </a:r>
          </a:p>
          <a:p>
            <a:r>
              <a:rPr lang="it-IT" sz="1400" dirty="0" smtClean="0">
                <a:solidFill>
                  <a:srgbClr val="000000"/>
                </a:solidFill>
                <a:latin typeface="Gisha" pitchFamily="32" charset="0"/>
              </a:rPr>
              <a:t>https://pixabay.com/it/libri-pagine-storia-storie-note-1245690</a:t>
            </a:r>
            <a:endParaRPr lang="it-IT" sz="1400" dirty="0" smtClean="0"/>
          </a:p>
          <a:p>
            <a:endParaRPr lang="it-IT" sz="1400" dirty="0"/>
          </a:p>
        </p:txBody>
      </p:sp>
      <p:sp>
        <p:nvSpPr>
          <p:cNvPr id="32" name="Rettangolo arrotondato 31"/>
          <p:cNvSpPr/>
          <p:nvPr/>
        </p:nvSpPr>
        <p:spPr>
          <a:xfrm>
            <a:off x="9055296" y="317319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050" name="Picture 2" descr="Immagine aerea di vista del piano d'appoggio di sanitÃ  degli accessori &amp; di fondo medico. Foto Premium"/>
          <p:cNvPicPr>
            <a:picLocks noChangeAspect="1" noChangeArrowheads="1"/>
          </p:cNvPicPr>
          <p:nvPr/>
        </p:nvPicPr>
        <p:blipFill>
          <a:blip r:embed="rId3"/>
          <a:stretch>
            <a:fillRect/>
          </a:stretch>
        </p:blipFill>
        <p:spPr bwMode="auto">
          <a:xfrm rot="5400000">
            <a:off x="6994184" y="1458292"/>
            <a:ext cx="6141409" cy="417733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55" name="Rettangolo arrotondato 54"/>
          <p:cNvSpPr/>
          <p:nvPr/>
        </p:nvSpPr>
        <p:spPr>
          <a:xfrm>
            <a:off x="11077394" y="52204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6" name="Rettangolo arrotondato 55"/>
          <p:cNvSpPr/>
          <p:nvPr/>
        </p:nvSpPr>
        <p:spPr>
          <a:xfrm>
            <a:off x="139146" y="1273531"/>
            <a:ext cx="405385" cy="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9" name="Goccia 38">
            <a:extLst>
              <a:ext uri="{FF2B5EF4-FFF2-40B4-BE49-F238E27FC236}">
                <a16:creationId xmlns:a16="http://schemas.microsoft.com/office/drawing/2014/main" id="{C57C8360-8269-4875-8ADE-12259106F6E1}"/>
              </a:ext>
            </a:extLst>
          </p:cNvPr>
          <p:cNvSpPr/>
          <p:nvPr/>
        </p:nvSpPr>
        <p:spPr>
          <a:xfrm rot="984236">
            <a:off x="866860" y="1115006"/>
            <a:ext cx="819093" cy="818220"/>
          </a:xfrm>
          <a:prstGeom prst="teardrop">
            <a:avLst/>
          </a:prstGeom>
          <a:ln w="889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smtClean="0"/>
              <a:t>1995</a:t>
            </a:r>
            <a:endParaRPr lang="it-IT" sz="1400" dirty="0"/>
          </a:p>
        </p:txBody>
      </p:sp>
      <p:sp>
        <p:nvSpPr>
          <p:cNvPr id="41" name="Rettangolo 40"/>
          <p:cNvSpPr/>
          <p:nvPr/>
        </p:nvSpPr>
        <p:spPr>
          <a:xfrm>
            <a:off x="4750908" y="1102272"/>
            <a:ext cx="3299792" cy="738664"/>
          </a:xfrm>
          <a:prstGeom prst="rect">
            <a:avLst/>
          </a:prstGeom>
        </p:spPr>
        <p:txBody>
          <a:bodyPr wrap="square">
            <a:spAutoFit/>
          </a:bodyPr>
          <a:lstStyle/>
          <a:p>
            <a:r>
              <a:rPr lang="it-IT" sz="1400" dirty="0" smtClean="0"/>
              <a:t>Tutela delle persone fisiche con riguardo al trattamento e alla libera circolazione dei dati personali</a:t>
            </a:r>
            <a:endParaRPr lang="it-IT" sz="1400" dirty="0"/>
          </a:p>
        </p:txBody>
      </p:sp>
      <p:sp>
        <p:nvSpPr>
          <p:cNvPr id="43" name="Rettangolo 42"/>
          <p:cNvSpPr/>
          <p:nvPr/>
        </p:nvSpPr>
        <p:spPr>
          <a:xfrm>
            <a:off x="2241219" y="3796753"/>
            <a:ext cx="2112128" cy="369332"/>
          </a:xfrm>
          <a:prstGeom prst="rect">
            <a:avLst/>
          </a:prstGeom>
        </p:spPr>
        <p:txBody>
          <a:bodyPr wrap="square">
            <a:spAutoFit/>
          </a:bodyPr>
          <a:lstStyle/>
          <a:p>
            <a:r>
              <a:rPr lang="it-IT" dirty="0" smtClean="0"/>
              <a:t>DPR 318/99</a:t>
            </a:r>
            <a:endParaRPr lang="it-IT" dirty="0"/>
          </a:p>
        </p:txBody>
      </p:sp>
      <p:sp>
        <p:nvSpPr>
          <p:cNvPr id="44" name="Rettangolo 43"/>
          <p:cNvSpPr/>
          <p:nvPr/>
        </p:nvSpPr>
        <p:spPr>
          <a:xfrm>
            <a:off x="4631641" y="3734491"/>
            <a:ext cx="3574775" cy="738664"/>
          </a:xfrm>
          <a:prstGeom prst="rect">
            <a:avLst/>
          </a:prstGeom>
        </p:spPr>
        <p:txBody>
          <a:bodyPr wrap="square">
            <a:spAutoFit/>
          </a:bodyPr>
          <a:lstStyle/>
          <a:p>
            <a:r>
              <a:rPr lang="it-IT" sz="1400" dirty="0" smtClean="0"/>
              <a:t>Norme per individuare e misure minime di sicurezza per il trattamento dei dati personali, a norma della L. 675/96</a:t>
            </a:r>
            <a:endParaRPr lang="it-IT" sz="1400" dirty="0"/>
          </a:p>
        </p:txBody>
      </p:sp>
      <p:sp>
        <p:nvSpPr>
          <p:cNvPr id="45" name="Goccia 44">
            <a:extLst>
              <a:ext uri="{FF2B5EF4-FFF2-40B4-BE49-F238E27FC236}">
                <a16:creationId xmlns:a16="http://schemas.microsoft.com/office/drawing/2014/main" id="{C57C8360-8269-4875-8ADE-12259106F6E1}"/>
              </a:ext>
            </a:extLst>
          </p:cNvPr>
          <p:cNvSpPr/>
          <p:nvPr/>
        </p:nvSpPr>
        <p:spPr>
          <a:xfrm rot="1139929">
            <a:off x="711141" y="3701834"/>
            <a:ext cx="857093" cy="849261"/>
          </a:xfrm>
          <a:prstGeom prst="teardrop">
            <a:avLst/>
          </a:prstGeom>
          <a:ln w="889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smtClean="0"/>
              <a:t>1999</a:t>
            </a:r>
            <a:endParaRPr lang="it-IT" sz="1400" dirty="0"/>
          </a:p>
        </p:txBody>
      </p:sp>
      <p:sp>
        <p:nvSpPr>
          <p:cNvPr id="33" name="Goccia 32">
            <a:extLst>
              <a:ext uri="{FF2B5EF4-FFF2-40B4-BE49-F238E27FC236}">
                <a16:creationId xmlns:a16="http://schemas.microsoft.com/office/drawing/2014/main" id="{C57C8360-8269-4875-8ADE-12259106F6E1}"/>
              </a:ext>
            </a:extLst>
          </p:cNvPr>
          <p:cNvSpPr/>
          <p:nvPr/>
        </p:nvSpPr>
        <p:spPr>
          <a:xfrm rot="1093952">
            <a:off x="664850" y="2385580"/>
            <a:ext cx="874046" cy="805496"/>
          </a:xfrm>
          <a:prstGeom prst="teardrop">
            <a:avLst/>
          </a:prstGeom>
          <a:ln w="889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smtClean="0"/>
              <a:t>1996</a:t>
            </a:r>
            <a:endParaRPr lang="it-IT" sz="1400" dirty="0"/>
          </a:p>
        </p:txBody>
      </p:sp>
      <p:sp>
        <p:nvSpPr>
          <p:cNvPr id="36" name="Goccia 35">
            <a:extLst>
              <a:ext uri="{FF2B5EF4-FFF2-40B4-BE49-F238E27FC236}">
                <a16:creationId xmlns:a16="http://schemas.microsoft.com/office/drawing/2014/main" id="{C57C8360-8269-4875-8ADE-12259106F6E1}"/>
              </a:ext>
            </a:extLst>
          </p:cNvPr>
          <p:cNvSpPr/>
          <p:nvPr/>
        </p:nvSpPr>
        <p:spPr>
          <a:xfrm rot="1481175">
            <a:off x="664758" y="4927663"/>
            <a:ext cx="857093" cy="849261"/>
          </a:xfrm>
          <a:prstGeom prst="teardrop">
            <a:avLst/>
          </a:prstGeom>
          <a:ln w="889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smtClean="0"/>
              <a:t>2003</a:t>
            </a:r>
            <a:endParaRPr lang="it-IT" sz="1400" dirty="0"/>
          </a:p>
        </p:txBody>
      </p:sp>
      <p:sp>
        <p:nvSpPr>
          <p:cNvPr id="37" name="Goccia 36">
            <a:extLst>
              <a:ext uri="{FF2B5EF4-FFF2-40B4-BE49-F238E27FC236}">
                <a16:creationId xmlns:a16="http://schemas.microsoft.com/office/drawing/2014/main" id="{C57C8360-8269-4875-8ADE-12259106F6E1}"/>
              </a:ext>
            </a:extLst>
          </p:cNvPr>
          <p:cNvSpPr/>
          <p:nvPr/>
        </p:nvSpPr>
        <p:spPr>
          <a:xfrm rot="1481175">
            <a:off x="678012" y="5994451"/>
            <a:ext cx="857093" cy="849261"/>
          </a:xfrm>
          <a:prstGeom prst="teardrop">
            <a:avLst/>
          </a:prstGeom>
          <a:ln w="88900">
            <a:solidFill>
              <a:schemeClr val="bg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1400" dirty="0" smtClean="0"/>
              <a:t>2008</a:t>
            </a:r>
            <a:endParaRPr lang="it-IT" sz="1400" dirty="0"/>
          </a:p>
        </p:txBody>
      </p:sp>
      <p:sp>
        <p:nvSpPr>
          <p:cNvPr id="38" name="Rettangolo 37"/>
          <p:cNvSpPr/>
          <p:nvPr/>
        </p:nvSpPr>
        <p:spPr>
          <a:xfrm>
            <a:off x="2261262" y="5934671"/>
            <a:ext cx="2290860" cy="923330"/>
          </a:xfrm>
          <a:prstGeom prst="rect">
            <a:avLst/>
          </a:prstGeom>
        </p:spPr>
        <p:txBody>
          <a:bodyPr wrap="square">
            <a:spAutoFit/>
          </a:bodyPr>
          <a:lstStyle/>
          <a:p>
            <a:r>
              <a:rPr lang="it-IT" dirty="0" err="1" smtClean="0"/>
              <a:t>Provv</a:t>
            </a:r>
            <a:r>
              <a:rPr lang="it-IT" dirty="0" smtClean="0"/>
              <a:t>. del Garante della Privacy 27/11/2008</a:t>
            </a:r>
            <a:endParaRPr lang="it-IT" dirty="0"/>
          </a:p>
        </p:txBody>
      </p:sp>
      <p:sp>
        <p:nvSpPr>
          <p:cNvPr id="46" name="Rettangolo 45"/>
          <p:cNvSpPr/>
          <p:nvPr/>
        </p:nvSpPr>
        <p:spPr>
          <a:xfrm>
            <a:off x="4777411" y="5875036"/>
            <a:ext cx="6096000" cy="800219"/>
          </a:xfrm>
          <a:prstGeom prst="rect">
            <a:avLst/>
          </a:prstGeom>
        </p:spPr>
        <p:txBody>
          <a:bodyPr wrap="square">
            <a:spAutoFit/>
          </a:bodyPr>
          <a:lstStyle/>
          <a:p>
            <a:endParaRPr lang="it-IT" dirty="0" smtClean="0"/>
          </a:p>
          <a:p>
            <a:r>
              <a:rPr lang="it-IT" sz="1400" dirty="0" smtClean="0"/>
              <a:t>Le funzioni degli amministratori dei sistemi</a:t>
            </a:r>
          </a:p>
          <a:p>
            <a:r>
              <a:rPr lang="it-IT" sz="1400" dirty="0" smtClean="0"/>
              <a:t>e la tutela dei dati personali </a:t>
            </a:r>
            <a:endParaRPr lang="it-IT" sz="1400" dirty="0"/>
          </a:p>
        </p:txBody>
      </p:sp>
      <p:sp>
        <p:nvSpPr>
          <p:cNvPr id="47" name="Ovale 46"/>
          <p:cNvSpPr/>
          <p:nvPr/>
        </p:nvSpPr>
        <p:spPr>
          <a:xfrm>
            <a:off x="8674817" y="1715605"/>
            <a:ext cx="3047131" cy="293002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dirty="0" smtClean="0"/>
          </a:p>
          <a:p>
            <a:pPr algn="ctr"/>
            <a:r>
              <a:rPr lang="it-IT" b="1" dirty="0" smtClean="0">
                <a:latin typeface="+mj-lt"/>
              </a:rPr>
              <a:t>Regolamento 679 del 14 aprile 2016 </a:t>
            </a:r>
          </a:p>
          <a:p>
            <a:pPr algn="ctr"/>
            <a:r>
              <a:rPr lang="it-IT" b="1" dirty="0" err="1" smtClean="0">
                <a:latin typeface="+mj-lt"/>
              </a:rPr>
              <a:t>General</a:t>
            </a:r>
            <a:r>
              <a:rPr lang="it-IT" b="1" dirty="0" smtClean="0">
                <a:latin typeface="+mj-lt"/>
              </a:rPr>
              <a:t> Data </a:t>
            </a:r>
            <a:r>
              <a:rPr lang="it-IT" b="1" dirty="0" err="1" smtClean="0">
                <a:latin typeface="+mj-lt"/>
              </a:rPr>
              <a:t>Protection</a:t>
            </a:r>
            <a:r>
              <a:rPr lang="it-IT" b="1" dirty="0" smtClean="0">
                <a:latin typeface="+mj-lt"/>
              </a:rPr>
              <a:t> </a:t>
            </a:r>
          </a:p>
          <a:p>
            <a:pPr algn="ctr"/>
            <a:r>
              <a:rPr lang="it-IT" b="1" dirty="0" err="1" smtClean="0">
                <a:latin typeface="+mj-lt"/>
              </a:rPr>
              <a:t>Regulation</a:t>
            </a:r>
            <a:r>
              <a:rPr lang="it-IT" b="1" dirty="0" smtClean="0">
                <a:latin typeface="+mj-lt"/>
              </a:rPr>
              <a:t> </a:t>
            </a:r>
          </a:p>
          <a:p>
            <a:pPr algn="ctr"/>
            <a:r>
              <a:rPr lang="it-IT" b="1" dirty="0" smtClean="0">
                <a:latin typeface="+mj-lt"/>
              </a:rPr>
              <a:t>(GDPR)</a:t>
            </a:r>
            <a:endParaRPr lang="it-IT" b="1" dirty="0">
              <a:latin typeface="+mj-lt"/>
            </a:endParaRPr>
          </a:p>
        </p:txBody>
      </p:sp>
      <p:sp>
        <p:nvSpPr>
          <p:cNvPr id="49" name="Rettangolo arrotondato 48"/>
          <p:cNvSpPr/>
          <p:nvPr/>
        </p:nvSpPr>
        <p:spPr>
          <a:xfrm>
            <a:off x="152400" y="2539099"/>
            <a:ext cx="405385" cy="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0" name="Rettangolo arrotondato 49"/>
          <p:cNvSpPr/>
          <p:nvPr/>
        </p:nvSpPr>
        <p:spPr>
          <a:xfrm>
            <a:off x="165654" y="3784789"/>
            <a:ext cx="405385" cy="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51" name="Rettangolo arrotondato 50"/>
          <p:cNvSpPr/>
          <p:nvPr/>
        </p:nvSpPr>
        <p:spPr>
          <a:xfrm>
            <a:off x="159030" y="4871455"/>
            <a:ext cx="405385" cy="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3" name="Rettangolo arrotondato 52"/>
          <p:cNvSpPr/>
          <p:nvPr/>
        </p:nvSpPr>
        <p:spPr>
          <a:xfrm>
            <a:off x="192162" y="5997877"/>
            <a:ext cx="405385" cy="4285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54" name="Rettangolo arrotondato 53"/>
          <p:cNvSpPr/>
          <p:nvPr/>
        </p:nvSpPr>
        <p:spPr>
          <a:xfrm>
            <a:off x="10951497" y="1568969"/>
            <a:ext cx="438745"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pic>
        <p:nvPicPr>
          <p:cNvPr id="57" name="Immagine 56">
            <a:extLst>
              <a:ext uri="{FF2B5EF4-FFF2-40B4-BE49-F238E27FC236}">
                <a16:creationId xmlns:a16="http://schemas.microsoft.com/office/drawing/2014/main" id="{088C000B-1634-4045-A4B4-8C7E9B4922A4}"/>
              </a:ext>
            </a:extLst>
          </p:cNvPr>
          <p:cNvPicPr>
            <a:picLocks noChangeAspect="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837077" y="1732894"/>
            <a:ext cx="758090" cy="758090"/>
          </a:xfrm>
          <a:prstGeom prst="rect">
            <a:avLst/>
          </a:prstGeom>
        </p:spPr>
      </p:pic>
      <p:sp>
        <p:nvSpPr>
          <p:cNvPr id="58" name="CasellaDiTesto 57">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3754164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3485939"/>
            <a:ext cx="6327206"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71800" y="716363"/>
            <a:ext cx="6060310" cy="830997"/>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Progressiva armonizzazione normativa nazionale ed europea</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GDPR: introduzione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50000" y="444814"/>
            <a:ext cx="5841999" cy="3413118"/>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a:hlinkClick r:id="rId5"/>
              </a:rPr>
              <a:t>https://pixabay.com/it/social-media-media-pensione-1989152</a:t>
            </a:r>
            <a:r>
              <a:rPr lang="it-IT" sz="1400" dirty="0" smtClean="0">
                <a:hlinkClick r:id="rId5"/>
              </a:rPr>
              <a:t>/</a:t>
            </a:r>
            <a:endParaRPr lang="it-IT" sz="1400" dirty="0" smtClean="0"/>
          </a:p>
          <a:p>
            <a:pPr marL="342900" indent="-342900">
              <a:buAutoNum type="arabicPeriod"/>
            </a:pPr>
            <a:endParaRPr lang="it-IT" sz="1400" dirty="0" smtClean="0"/>
          </a:p>
          <a:p>
            <a:pPr marL="342900" indent="-342900">
              <a:buAutoNum type="arabicPeriod"/>
            </a:pPr>
            <a:endParaRPr lang="it-IT" sz="1400" dirty="0" smtClean="0"/>
          </a:p>
          <a:p>
            <a:pPr marL="342900" indent="-342900">
              <a:buFontTx/>
              <a:buAutoNum type="arabicPeriod"/>
            </a:pPr>
            <a:r>
              <a:rPr lang="it-IT" sz="1400" dirty="0" smtClean="0">
                <a:solidFill>
                  <a:srgbClr val="000000"/>
                </a:solidFill>
                <a:latin typeface="Calibri" charset="0"/>
                <a:cs typeface="Arial Unicode MS" charset="0"/>
              </a:rPr>
              <a:t>https://pixabay.com/en/steps-staircase-climbing-1081909/</a:t>
            </a:r>
          </a:p>
          <a:p>
            <a:pPr marL="342900" indent="-342900"/>
            <a:endParaRPr lang="it-IT" sz="1400" dirty="0"/>
          </a:p>
        </p:txBody>
      </p:sp>
      <p:sp>
        <p:nvSpPr>
          <p:cNvPr id="58" name="Rettangolo arrotondato 57"/>
          <p:cNvSpPr/>
          <p:nvPr/>
        </p:nvSpPr>
        <p:spPr>
          <a:xfrm>
            <a:off x="11011664" y="32933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6412581" y="3387888"/>
            <a:ext cx="5677726"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GDPR: 11 capi, 99 articoli</a:t>
            </a:r>
            <a:endParaRPr lang="it-IT" dirty="0">
              <a:cs typeface="Gisha" panose="020B0502040204020203" pitchFamily="34" charset="-79"/>
            </a:endParaRPr>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370401" y="1490991"/>
            <a:ext cx="776794" cy="4394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
        <p:nvSpPr>
          <p:cNvPr id="3" name="Rettangolo 2"/>
          <p:cNvSpPr/>
          <p:nvPr/>
        </p:nvSpPr>
        <p:spPr>
          <a:xfrm>
            <a:off x="401398" y="1654103"/>
            <a:ext cx="5808902"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it-IT" dirty="0" smtClean="0"/>
              <a:t>Il  GDPR persegue ulteriormente l’obiettivo</a:t>
            </a:r>
          </a:p>
          <a:p>
            <a:pPr marL="285750" indent="-285750">
              <a:lnSpc>
                <a:spcPct val="150000"/>
              </a:lnSpc>
            </a:pPr>
            <a:r>
              <a:rPr lang="it-IT" dirty="0" smtClean="0"/>
              <a:t>     </a:t>
            </a:r>
            <a:br>
              <a:rPr lang="it-IT" dirty="0" smtClean="0"/>
            </a:br>
            <a:r>
              <a:rPr lang="it-IT" dirty="0" smtClean="0"/>
              <a:t>Dati e informazioni devono circolare nel rispetto del diritto alla privacy</a:t>
            </a:r>
            <a:endParaRPr lang="it-IT" dirty="0"/>
          </a:p>
          <a:p>
            <a:pPr marL="285750" indent="-285750">
              <a:lnSpc>
                <a:spcPct val="150000"/>
              </a:lnSpc>
              <a:buFont typeface="Arial" panose="020B0604020202020204" pitchFamily="34" charset="0"/>
              <a:buChar char="•"/>
            </a:pPr>
            <a:r>
              <a:rPr lang="it-IT" dirty="0" smtClean="0"/>
              <a:t>I dati devono essere trattati assicurando sicurezza e riservatezza</a:t>
            </a:r>
            <a:endParaRPr lang="it-IT" dirty="0"/>
          </a:p>
        </p:txBody>
      </p:sp>
      <p:sp>
        <p:nvSpPr>
          <p:cNvPr id="27" name="Goccia 26">
            <a:extLst>
              <a:ext uri="{FF2B5EF4-FFF2-40B4-BE49-F238E27FC236}">
                <a16:creationId xmlns:a16="http://schemas.microsoft.com/office/drawing/2014/main" id="{ED34B437-BD07-4240-B46E-68949A03EE44}"/>
              </a:ext>
            </a:extLst>
          </p:cNvPr>
          <p:cNvSpPr/>
          <p:nvPr/>
        </p:nvSpPr>
        <p:spPr>
          <a:xfrm rot="1905374">
            <a:off x="331787" y="184427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8" name="Goccia 27">
            <a:extLst>
              <a:ext uri="{FF2B5EF4-FFF2-40B4-BE49-F238E27FC236}">
                <a16:creationId xmlns:a16="http://schemas.microsoft.com/office/drawing/2014/main" id="{ED34B437-BD07-4240-B46E-68949A03EE44}"/>
              </a:ext>
            </a:extLst>
          </p:cNvPr>
          <p:cNvSpPr/>
          <p:nvPr/>
        </p:nvSpPr>
        <p:spPr>
          <a:xfrm rot="1905374">
            <a:off x="407989" y="263675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9" name="Goccia 28">
            <a:extLst>
              <a:ext uri="{FF2B5EF4-FFF2-40B4-BE49-F238E27FC236}">
                <a16:creationId xmlns:a16="http://schemas.microsoft.com/office/drawing/2014/main" id="{ED34B437-BD07-4240-B46E-68949A03EE44}"/>
              </a:ext>
            </a:extLst>
          </p:cNvPr>
          <p:cNvSpPr/>
          <p:nvPr/>
        </p:nvSpPr>
        <p:spPr>
          <a:xfrm rot="1905374">
            <a:off x="418126" y="340313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Rettangolo arrotondato 31"/>
          <p:cNvSpPr/>
          <p:nvPr/>
        </p:nvSpPr>
        <p:spPr>
          <a:xfrm>
            <a:off x="11440661" y="4162732"/>
            <a:ext cx="751339" cy="51086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6-9</a:t>
            </a:r>
            <a:endParaRPr lang="it-IT" dirty="0"/>
          </a:p>
        </p:txBody>
      </p:sp>
      <p:graphicFrame>
        <p:nvGraphicFramePr>
          <p:cNvPr id="21" name="Diagramma 20"/>
          <p:cNvGraphicFramePr/>
          <p:nvPr/>
        </p:nvGraphicFramePr>
        <p:xfrm>
          <a:off x="7162800" y="3962400"/>
          <a:ext cx="4191000" cy="2609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3" name="Rettangolo arrotondato 22"/>
          <p:cNvSpPr/>
          <p:nvPr/>
        </p:nvSpPr>
        <p:spPr>
          <a:xfrm>
            <a:off x="-1" y="742950"/>
            <a:ext cx="438151" cy="400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411817626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5200</TotalTime>
  <Words>4179</Words>
  <Application>Microsoft Office PowerPoint</Application>
  <PresentationFormat>Widescreen</PresentationFormat>
  <Paragraphs>584</Paragraphs>
  <Slides>18</Slides>
  <Notes>18</Notes>
  <HiddenSlides>0</HiddenSlides>
  <MMClips>0</MMClips>
  <ScaleCrop>false</ScaleCrop>
  <HeadingPairs>
    <vt:vector size="6" baseType="variant">
      <vt:variant>
        <vt:lpstr>Caratteri utilizzati</vt:lpstr>
      </vt:variant>
      <vt:variant>
        <vt:i4>14</vt:i4>
      </vt:variant>
      <vt:variant>
        <vt:lpstr>Tema</vt:lpstr>
      </vt:variant>
      <vt:variant>
        <vt:i4>1</vt:i4>
      </vt:variant>
      <vt:variant>
        <vt:lpstr>Titoli diapositive</vt:lpstr>
      </vt:variant>
      <vt:variant>
        <vt:i4>18</vt:i4>
      </vt:variant>
    </vt:vector>
  </HeadingPairs>
  <TitlesOfParts>
    <vt:vector size="33" baseType="lpstr">
      <vt:lpstr>Arial</vt:lpstr>
      <vt:lpstr>Arial Unicode MS</vt:lpstr>
      <vt:lpstr>Articulate</vt:lpstr>
      <vt:lpstr>Articulate Light</vt:lpstr>
      <vt:lpstr>Bahnschrift</vt:lpstr>
      <vt:lpstr>Calibri</vt:lpstr>
      <vt:lpstr>Century Gothic</vt:lpstr>
      <vt:lpstr>Garamond</vt:lpstr>
      <vt:lpstr>Gisha</vt:lpstr>
      <vt:lpstr>Microsoft Yi Baiti</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787</cp:revision>
  <dcterms:created xsi:type="dcterms:W3CDTF">2018-07-03T17:42:04Z</dcterms:created>
  <dcterms:modified xsi:type="dcterms:W3CDTF">2018-09-28T10:47:24Z</dcterms:modified>
</cp:coreProperties>
</file>